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256" r:id="rId2"/>
    <p:sldId id="257" r:id="rId3"/>
    <p:sldId id="258" r:id="rId4"/>
    <p:sldId id="259" r:id="rId5"/>
    <p:sldId id="260" r:id="rId6"/>
    <p:sldId id="262" r:id="rId7"/>
    <p:sldId id="263" r:id="rId8"/>
    <p:sldId id="264" r:id="rId9"/>
    <p:sldId id="265" r:id="rId10"/>
    <p:sldId id="272" r:id="rId11"/>
    <p:sldId id="267" r:id="rId12"/>
    <p:sldId id="268" r:id="rId13"/>
    <p:sldId id="269"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303" r:id="rId37"/>
    <p:sldId id="304" r:id="rId38"/>
    <p:sldId id="305" r:id="rId39"/>
    <p:sldId id="306" r:id="rId40"/>
    <p:sldId id="307" r:id="rId41"/>
    <p:sldId id="295" r:id="rId42"/>
    <p:sldId id="296" r:id="rId43"/>
    <p:sldId id="297" r:id="rId44"/>
    <p:sldId id="298" r:id="rId45"/>
    <p:sldId id="299" r:id="rId46"/>
    <p:sldId id="300" r:id="rId47"/>
    <p:sldId id="301" r:id="rId48"/>
    <p:sldId id="302" r:id="rId49"/>
    <p:sldId id="329" r:id="rId50"/>
    <p:sldId id="330" r:id="rId51"/>
    <p:sldId id="331" r:id="rId52"/>
    <p:sldId id="333" r:id="rId53"/>
    <p:sldId id="334" r:id="rId54"/>
    <p:sldId id="335" r:id="rId55"/>
    <p:sldId id="336" r:id="rId56"/>
    <p:sldId id="337" r:id="rId57"/>
    <p:sldId id="339" r:id="rId58"/>
    <p:sldId id="340" r:id="rId59"/>
    <p:sldId id="341" r:id="rId60"/>
    <p:sldId id="342" r:id="rId61"/>
    <p:sldId id="343" r:id="rId62"/>
    <p:sldId id="346" r:id="rId63"/>
    <p:sldId id="347" r:id="rId64"/>
    <p:sldId id="348" r:id="rId65"/>
    <p:sldId id="349" r:id="rId66"/>
    <p:sldId id="350" r:id="rId67"/>
    <p:sldId id="351" r:id="rId68"/>
    <p:sldId id="355" r:id="rId69"/>
    <p:sldId id="358" r:id="rId70"/>
    <p:sldId id="367" r:id="rId71"/>
    <p:sldId id="368" r:id="rId72"/>
    <p:sldId id="369" r:id="rId73"/>
    <p:sldId id="372" r:id="rId74"/>
    <p:sldId id="395" r:id="rId75"/>
    <p:sldId id="396" r:id="rId76"/>
    <p:sldId id="397" r:id="rId77"/>
    <p:sldId id="399" r:id="rId78"/>
    <p:sldId id="400" r:id="rId79"/>
    <p:sldId id="401" r:id="rId80"/>
    <p:sldId id="402" r:id="rId81"/>
    <p:sldId id="403" r:id="rId82"/>
    <p:sldId id="404" r:id="rId83"/>
    <p:sldId id="405" r:id="rId84"/>
    <p:sldId id="406" r:id="rId85"/>
    <p:sldId id="407" r:id="rId86"/>
    <p:sldId id="408" r:id="rId87"/>
    <p:sldId id="409" r:id="rId88"/>
    <p:sldId id="424" r:id="rId89"/>
    <p:sldId id="425" r:id="rId90"/>
    <p:sldId id="503" r:id="rId91"/>
    <p:sldId id="504" r:id="rId92"/>
    <p:sldId id="505" r:id="rId93"/>
    <p:sldId id="507" r:id="rId94"/>
    <p:sldId id="508" r:id="rId95"/>
    <p:sldId id="509" r:id="rId96"/>
    <p:sldId id="568" r:id="rId97"/>
    <p:sldId id="569" r:id="rId98"/>
    <p:sldId id="570" r:id="rId99"/>
    <p:sldId id="571" r:id="rId100"/>
    <p:sldId id="572" r:id="rId101"/>
    <p:sldId id="573" r:id="rId102"/>
    <p:sldId id="574" r:id="rId103"/>
    <p:sldId id="582" r:id="rId104"/>
    <p:sldId id="583" r:id="rId105"/>
    <p:sldId id="584" r:id="rId106"/>
    <p:sldId id="585" r:id="rId107"/>
    <p:sldId id="590" r:id="rId108"/>
    <p:sldId id="591" r:id="rId109"/>
    <p:sldId id="592" r:id="rId110"/>
    <p:sldId id="593" r:id="rId111"/>
    <p:sldId id="594" r:id="rId112"/>
    <p:sldId id="595" r:id="rId113"/>
    <p:sldId id="596" r:id="rId114"/>
    <p:sldId id="597" r:id="rId115"/>
    <p:sldId id="598" r:id="rId116"/>
    <p:sldId id="599" r:id="rId117"/>
    <p:sldId id="600" r:id="rId118"/>
    <p:sldId id="601" r:id="rId119"/>
    <p:sldId id="602" r:id="rId120"/>
    <p:sldId id="603" r:id="rId121"/>
    <p:sldId id="604" r:id="rId122"/>
    <p:sldId id="605" r:id="rId123"/>
    <p:sldId id="606" r:id="rId124"/>
    <p:sldId id="607" r:id="rId125"/>
    <p:sldId id="608" r:id="rId126"/>
    <p:sldId id="609" r:id="rId127"/>
    <p:sldId id="610" r:id="rId128"/>
    <p:sldId id="613" r:id="rId129"/>
    <p:sldId id="617" r:id="rId130"/>
    <p:sldId id="619" r:id="rId131"/>
    <p:sldId id="620" r:id="rId1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682" autoAdjust="0"/>
    <p:restoredTop sz="74081" autoAdjust="0"/>
  </p:normalViewPr>
  <p:slideViewPr>
    <p:cSldViewPr>
      <p:cViewPr varScale="1">
        <p:scale>
          <a:sx n="52" d="100"/>
          <a:sy n="52" d="100"/>
        </p:scale>
        <p:origin x="-17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F7D4E-9A93-4C4E-841E-78D10E1EB18B}" type="datetimeFigureOut">
              <a:rPr lang="zh-CN" altLang="en-US" smtClean="0"/>
              <a:pPr/>
              <a:t>2017-10-24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C07D9-6EDE-4E56-8A9C-F64344B312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A6C07D9-6EDE-4E56-8A9C-F64344B31224}"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75D813-9923-4450-B73E-EA47AC15C50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96B862-20DF-44BD-8C43-BF6364D1FD2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EFCE2A-C563-48A5-8A68-21731F2A3B7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7626B3-E19C-40A2-B6F0-BAED518890A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A486F5-7672-4E1D-95B3-B4630DF353B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9AD593E-7D93-4E8D-A909-450B032EF1B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F5A3ABC-2F8B-4874-B34C-E2F7E0E5CA2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05D8BA4-F5D4-4E6C-A006-586CB2BA142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0D70AE2-B8B1-4DD5-9469-CA0F2214FDB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C52BD0-27AE-43F5-BFE4-455BD19AE82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2DAB7C6-20D0-4399-9FA8-79C506EB36B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7DAA079-CEB3-4F00-B7F2-E691A76D039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838200" y="1219200"/>
            <a:ext cx="7772400" cy="4876800"/>
          </a:xfrm>
        </p:spPr>
        <p:txBody>
          <a:bodyPr/>
          <a:lstStyle/>
          <a:p>
            <a:pPr eaLnBrk="1" hangingPunct="1"/>
            <a:r>
              <a:rPr lang="en-US" altLang="zh-CN" b="1" dirty="0" smtClean="0">
                <a:ea typeface="华文中宋" pitchFamily="2" charset="-122"/>
              </a:rPr>
              <a:t>《</a:t>
            </a:r>
            <a:r>
              <a:rPr lang="zh-CN" altLang="en-US" b="1" dirty="0" smtClean="0">
                <a:ea typeface="华文中宋" pitchFamily="2" charset="-122"/>
              </a:rPr>
              <a:t>数据结构</a:t>
            </a:r>
            <a:r>
              <a:rPr lang="en-US" altLang="zh-CN" b="1" dirty="0" smtClean="0">
                <a:ea typeface="华文中宋" pitchFamily="2" charset="-122"/>
              </a:rPr>
              <a:t>》</a:t>
            </a:r>
            <a:r>
              <a:rPr lang="zh-CN" altLang="en-US" b="1" dirty="0" smtClean="0">
                <a:ea typeface="华文中宋" pitchFamily="2" charset="-122"/>
              </a:rPr>
              <a:t>习题课</a:t>
            </a:r>
            <a:br>
              <a:rPr lang="zh-CN" altLang="en-US" b="1" dirty="0" smtClean="0">
                <a:ea typeface="华文中宋" pitchFamily="2" charset="-122"/>
              </a:rPr>
            </a:br>
            <a:r>
              <a:rPr lang="zh-CN" altLang="en-US" b="1" dirty="0" smtClean="0"/>
              <a:t/>
            </a:r>
            <a:br>
              <a:rPr lang="zh-CN" altLang="en-US" b="1" dirty="0" smtClean="0"/>
            </a:br>
            <a:r>
              <a:rPr lang="zh-CN" altLang="en-US" b="1" dirty="0" smtClean="0">
                <a:ea typeface="楷体_GB2312" pitchFamily="49" charset="-122"/>
              </a:rPr>
              <a:t/>
            </a:r>
            <a:br>
              <a:rPr lang="zh-CN" altLang="en-US" b="1" dirty="0" smtClean="0">
                <a:ea typeface="楷体_GB2312" pitchFamily="49" charset="-122"/>
              </a:rPr>
            </a:br>
            <a:r>
              <a:rPr lang="zh-CN" altLang="en-US" sz="2800" b="1" dirty="0" smtClean="0">
                <a:ea typeface="楷体_GB2312" pitchFamily="49" charset="-122"/>
              </a:rPr>
              <a:t/>
            </a:r>
            <a:br>
              <a:rPr lang="zh-CN" altLang="en-US" sz="2800" b="1" dirty="0" smtClean="0">
                <a:ea typeface="楷体_GB2312" pitchFamily="49" charset="-122"/>
              </a:rPr>
            </a:br>
            <a:r>
              <a:rPr lang="zh-CN" altLang="en-US" sz="2800" b="1" dirty="0" smtClean="0">
                <a:ea typeface="楷体_GB2312" pitchFamily="49" charset="-122"/>
              </a:rPr>
              <a:t/>
            </a:r>
            <a:br>
              <a:rPr lang="zh-CN" altLang="en-US" sz="2800" b="1" dirty="0" smtClean="0">
                <a:ea typeface="楷体_GB2312" pitchFamily="49" charset="-122"/>
              </a:rPr>
            </a:br>
            <a:r>
              <a:rPr lang="zh-CN" altLang="en-US" sz="2800" b="1" dirty="0" smtClean="0">
                <a:ea typeface="楷体_GB2312" pitchFamily="49" charset="-122"/>
              </a:rPr>
              <a:t/>
            </a:r>
            <a:br>
              <a:rPr lang="zh-CN" altLang="en-US" sz="2800" b="1" dirty="0" smtClean="0">
                <a:ea typeface="楷体_GB2312" pitchFamily="49" charset="-122"/>
              </a:rPr>
            </a:br>
            <a:endParaRPr lang="zh-CN" altLang="en-US" sz="1800" b="1" dirty="0" smtClean="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28600" y="304801"/>
            <a:ext cx="8915400" cy="6494085"/>
          </a:xfrm>
          <a:prstGeom prst="rect">
            <a:avLst/>
          </a:prstGeom>
          <a:noFill/>
          <a:ln w="9525">
            <a:noFill/>
            <a:miter lim="800000"/>
            <a:headEnd/>
            <a:tailEnd/>
          </a:ln>
          <a:effectLst/>
        </p:spPr>
        <p:txBody>
          <a:bodyPr wrap="square">
            <a:spAutoFit/>
          </a:bodyPr>
          <a:lstStyle/>
          <a:p>
            <a:r>
              <a:rPr lang="en-US" sz="3200" dirty="0" err="1" smtClean="0"/>
              <a:t>typedef</a:t>
            </a:r>
            <a:r>
              <a:rPr lang="en-US" sz="3200" dirty="0" smtClean="0"/>
              <a:t> </a:t>
            </a:r>
            <a:r>
              <a:rPr lang="en-US" sz="3200" dirty="0" err="1" smtClean="0"/>
              <a:t>struct</a:t>
            </a:r>
            <a:r>
              <a:rPr lang="en-US" sz="3200" dirty="0" smtClean="0"/>
              <a:t>{</a:t>
            </a:r>
            <a:br>
              <a:rPr lang="en-US" sz="3200" dirty="0" smtClean="0"/>
            </a:br>
            <a:r>
              <a:rPr lang="en-US" sz="3200" dirty="0" smtClean="0"/>
              <a:t>          </a:t>
            </a:r>
            <a:r>
              <a:rPr lang="en-US" sz="3200" dirty="0" err="1" smtClean="0"/>
              <a:t>Elemtype</a:t>
            </a:r>
            <a:r>
              <a:rPr lang="en-US" sz="3200" dirty="0" smtClean="0"/>
              <a:t> *base[2];</a:t>
            </a:r>
            <a:br>
              <a:rPr lang="en-US" sz="3200" dirty="0" smtClean="0"/>
            </a:br>
            <a:r>
              <a:rPr lang="en-US" sz="3200" dirty="0" smtClean="0"/>
              <a:t>          </a:t>
            </a:r>
            <a:r>
              <a:rPr lang="en-US" sz="3200" dirty="0" err="1" smtClean="0"/>
              <a:t>Elemtype</a:t>
            </a:r>
            <a:r>
              <a:rPr lang="en-US" sz="3200" dirty="0" smtClean="0"/>
              <a:t> *top[2];</a:t>
            </a:r>
            <a:br>
              <a:rPr lang="en-US" sz="3200" dirty="0" smtClean="0"/>
            </a:br>
            <a:r>
              <a:rPr lang="en-US" sz="3200" dirty="0" smtClean="0"/>
              <a:t>}</a:t>
            </a:r>
            <a:r>
              <a:rPr lang="en-US" sz="3200" dirty="0" err="1" smtClean="0"/>
              <a:t>TWStack</a:t>
            </a:r>
            <a:r>
              <a:rPr lang="en-US" sz="3200" dirty="0" smtClean="0"/>
              <a:t>; //</a:t>
            </a:r>
            <a:r>
              <a:rPr lang="zh-CN" altLang="en-US" sz="3200" dirty="0" smtClean="0"/>
              <a:t>双向栈类型 </a:t>
            </a:r>
          </a:p>
          <a:p>
            <a:r>
              <a:rPr lang="en-US" sz="3200" dirty="0" smtClean="0"/>
              <a:t>Status </a:t>
            </a:r>
            <a:r>
              <a:rPr lang="en-US" sz="3200" dirty="0" err="1" smtClean="0"/>
              <a:t>Init_Stack</a:t>
            </a:r>
            <a:r>
              <a:rPr lang="en-US" sz="3200" dirty="0" smtClean="0"/>
              <a:t>(</a:t>
            </a:r>
            <a:r>
              <a:rPr lang="en-US" sz="3200" dirty="0" err="1" smtClean="0"/>
              <a:t>TWStack</a:t>
            </a:r>
            <a:r>
              <a:rPr lang="en-US" sz="3200" dirty="0" smtClean="0"/>
              <a:t> &amp;</a:t>
            </a:r>
            <a:r>
              <a:rPr lang="en-US" sz="3200" dirty="0" err="1" smtClean="0"/>
              <a:t>tws,int</a:t>
            </a:r>
            <a:r>
              <a:rPr lang="en-US" sz="3200" dirty="0" smtClean="0"/>
              <a:t> m)</a:t>
            </a:r>
          </a:p>
          <a:p>
            <a:r>
              <a:rPr lang="en-US" sz="3200" dirty="0" smtClean="0"/>
              <a:t>{</a:t>
            </a:r>
            <a:br>
              <a:rPr lang="en-US" sz="3200" dirty="0" smtClean="0"/>
            </a:br>
            <a:r>
              <a:rPr lang="en-US" sz="3200" dirty="0" smtClean="0"/>
              <a:t>  </a:t>
            </a:r>
            <a:r>
              <a:rPr lang="en-US" sz="3200" dirty="0" err="1" smtClean="0"/>
              <a:t>tws.base</a:t>
            </a:r>
            <a:r>
              <a:rPr lang="en-US" sz="3200" dirty="0" smtClean="0"/>
              <a:t>[0]=(</a:t>
            </a:r>
            <a:r>
              <a:rPr lang="en-US" sz="3200" dirty="0" err="1" smtClean="0"/>
              <a:t>Elemtype</a:t>
            </a:r>
            <a:r>
              <a:rPr lang="en-US" sz="3200" dirty="0" smtClean="0"/>
              <a:t>*)</a:t>
            </a:r>
            <a:r>
              <a:rPr lang="en-US" sz="3200" dirty="0" err="1" smtClean="0"/>
              <a:t>malloc</a:t>
            </a:r>
            <a:r>
              <a:rPr lang="en-US" sz="3200" dirty="0" smtClean="0"/>
              <a:t>(m*</a:t>
            </a:r>
            <a:r>
              <a:rPr lang="en-US" sz="3200" dirty="0" err="1" smtClean="0"/>
              <a:t>sizeof</a:t>
            </a:r>
            <a:r>
              <a:rPr lang="en-US" sz="3200" dirty="0" smtClean="0"/>
              <a:t>(</a:t>
            </a:r>
            <a:r>
              <a:rPr lang="en-US" sz="3200" dirty="0" err="1" smtClean="0"/>
              <a:t>Elemtype</a:t>
            </a:r>
            <a:r>
              <a:rPr lang="en-US" sz="3200" dirty="0" smtClean="0"/>
              <a:t>));</a:t>
            </a:r>
            <a:br>
              <a:rPr lang="en-US" sz="3200" dirty="0" smtClean="0"/>
            </a:br>
            <a:r>
              <a:rPr lang="en-US" sz="3200" dirty="0" smtClean="0"/>
              <a:t>  </a:t>
            </a:r>
            <a:r>
              <a:rPr lang="en-US" sz="3200" dirty="0" err="1" smtClean="0"/>
              <a:t>tws.base</a:t>
            </a:r>
            <a:r>
              <a:rPr lang="en-US" sz="3200" dirty="0" smtClean="0"/>
              <a:t>[1]=</a:t>
            </a:r>
            <a:r>
              <a:rPr lang="en-US" sz="3200" dirty="0" err="1" smtClean="0"/>
              <a:t>tws.base</a:t>
            </a:r>
            <a:r>
              <a:rPr lang="en-US" sz="3200" dirty="0" smtClean="0"/>
              <a:t>[0]+m;</a:t>
            </a:r>
            <a:br>
              <a:rPr lang="en-US" sz="3200" dirty="0" smtClean="0"/>
            </a:br>
            <a:r>
              <a:rPr lang="en-US" sz="3200" dirty="0" smtClean="0"/>
              <a:t>  </a:t>
            </a:r>
            <a:r>
              <a:rPr lang="en-US" sz="3200" dirty="0" err="1" smtClean="0"/>
              <a:t>tws.top</a:t>
            </a:r>
            <a:r>
              <a:rPr lang="en-US" sz="3200" dirty="0" smtClean="0"/>
              <a:t>[0]=</a:t>
            </a:r>
            <a:r>
              <a:rPr lang="en-US" sz="3200" dirty="0" err="1" smtClean="0"/>
              <a:t>tws.base</a:t>
            </a:r>
            <a:r>
              <a:rPr lang="en-US" sz="3200" dirty="0" smtClean="0"/>
              <a:t>[0];</a:t>
            </a:r>
            <a:br>
              <a:rPr lang="en-US" sz="3200" dirty="0" smtClean="0"/>
            </a:br>
            <a:r>
              <a:rPr lang="en-US" sz="3200" dirty="0" smtClean="0"/>
              <a:t>  </a:t>
            </a:r>
            <a:r>
              <a:rPr lang="en-US" sz="3200" dirty="0" err="1" smtClean="0"/>
              <a:t>tws.top</a:t>
            </a:r>
            <a:r>
              <a:rPr lang="en-US" sz="3200" dirty="0" smtClean="0"/>
              <a:t>[1]=</a:t>
            </a:r>
            <a:r>
              <a:rPr lang="en-US" sz="3200" dirty="0" err="1" smtClean="0"/>
              <a:t>tws.base</a:t>
            </a:r>
            <a:r>
              <a:rPr lang="en-US" sz="3200" dirty="0" smtClean="0"/>
              <a:t>[1];</a:t>
            </a:r>
            <a:br>
              <a:rPr lang="en-US" sz="3200" dirty="0" smtClean="0"/>
            </a:br>
            <a:r>
              <a:rPr lang="en-US" sz="3200" dirty="0" smtClean="0"/>
              <a:t>  return OK;</a:t>
            </a:r>
            <a:br>
              <a:rPr lang="en-US" sz="3200" dirty="0" smtClean="0"/>
            </a:br>
            <a:r>
              <a:rPr lang="en-US" sz="3200" dirty="0" smtClean="0"/>
              <a:t>}//</a:t>
            </a:r>
            <a:r>
              <a:rPr lang="en-US" sz="3200" dirty="0" err="1" smtClean="0"/>
              <a:t>Init_Stack</a:t>
            </a:r>
            <a:endParaRPr lang="en-US" altLang="zh-CN" sz="32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trips(downRigh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6200" y="38100"/>
            <a:ext cx="8969375" cy="6816725"/>
          </a:xfrm>
          <a:prstGeom prst="rect">
            <a:avLst/>
          </a:prstGeom>
          <a:noFill/>
          <a:ln w="9525">
            <a:noFill/>
            <a:miter lim="800000"/>
            <a:headEnd/>
            <a:tailEnd/>
          </a:ln>
        </p:spPr>
        <p:txBody>
          <a:bodyPr>
            <a:spAutoFit/>
          </a:bodyPr>
          <a:lstStyle/>
          <a:p>
            <a:pPr>
              <a:lnSpc>
                <a:spcPct val="115000"/>
              </a:lnSpc>
              <a:spcBef>
                <a:spcPct val="50000"/>
              </a:spcBef>
            </a:pPr>
            <a:r>
              <a:rPr lang="en-US" altLang="zh-CN" sz="3200" b="1">
                <a:ea typeface="楷体_GB2312" pitchFamily="49" charset="-122"/>
              </a:rPr>
              <a:t>void </a:t>
            </a:r>
            <a:r>
              <a:rPr lang="en-US" altLang="zh-CN" sz="3200">
                <a:ea typeface="楷体_GB2312" pitchFamily="49" charset="-122"/>
              </a:rPr>
              <a:t>BFSTraverse(BiTree T) {</a:t>
            </a:r>
            <a:endParaRPr lang="en-US" altLang="zh-CN" sz="3200"/>
          </a:p>
          <a:p>
            <a:pPr>
              <a:lnSpc>
                <a:spcPct val="115000"/>
              </a:lnSpc>
            </a:pPr>
            <a:r>
              <a:rPr lang="en-US" altLang="zh-CN" sz="3200">
                <a:ea typeface="楷体_GB2312" pitchFamily="49" charset="-122"/>
              </a:rPr>
              <a:t>    InitQueue(Q);        // </a:t>
            </a:r>
            <a:r>
              <a:rPr lang="zh-CN" altLang="en-US" sz="3200">
                <a:ea typeface="楷体_GB2312" pitchFamily="49" charset="-122"/>
              </a:rPr>
              <a:t>置空的辅助队列</a:t>
            </a:r>
            <a:r>
              <a:rPr lang="en-US" altLang="zh-CN" sz="3200">
                <a:ea typeface="楷体_GB2312" pitchFamily="49" charset="-122"/>
              </a:rPr>
              <a:t>Q</a:t>
            </a:r>
          </a:p>
          <a:p>
            <a:pPr>
              <a:lnSpc>
                <a:spcPct val="115000"/>
              </a:lnSpc>
            </a:pPr>
            <a:r>
              <a:rPr lang="en-US" altLang="zh-CN" sz="3200">
                <a:ea typeface="楷体_GB2312" pitchFamily="49" charset="-122"/>
              </a:rPr>
              <a:t>    </a:t>
            </a:r>
            <a:r>
              <a:rPr lang="en-US" altLang="zh-CN" sz="3200" b="1">
                <a:ea typeface="楷体_GB2312" pitchFamily="49" charset="-122"/>
              </a:rPr>
              <a:t>if</a:t>
            </a:r>
            <a:r>
              <a:rPr lang="en-US" altLang="zh-CN" sz="3200">
                <a:ea typeface="楷体_GB2312" pitchFamily="49" charset="-122"/>
              </a:rPr>
              <a:t> (T)  EnQueue(Q, T);   // </a:t>
            </a:r>
            <a:r>
              <a:rPr lang="zh-CN" altLang="zh-CN" sz="3200">
                <a:ea typeface="楷体_GB2312" pitchFamily="49" charset="-122"/>
              </a:rPr>
              <a:t>根结点入队列</a:t>
            </a:r>
            <a:endParaRPr lang="zh-CN" altLang="en-US" sz="3200">
              <a:ea typeface="楷体_GB2312" pitchFamily="49" charset="-122"/>
            </a:endParaRPr>
          </a:p>
          <a:p>
            <a:pPr>
              <a:lnSpc>
                <a:spcPct val="115000"/>
              </a:lnSpc>
            </a:pPr>
            <a:r>
              <a:rPr lang="zh-CN" altLang="en-US" sz="3200" b="1">
                <a:ea typeface="楷体_GB2312" pitchFamily="49" charset="-122"/>
              </a:rPr>
              <a:t>    </a:t>
            </a:r>
            <a:r>
              <a:rPr lang="en-US" altLang="zh-CN" sz="3200" b="1">
                <a:ea typeface="楷体_GB2312" pitchFamily="49" charset="-122"/>
              </a:rPr>
              <a:t>while</a:t>
            </a:r>
            <a:r>
              <a:rPr lang="en-US" altLang="zh-CN" sz="3200">
                <a:ea typeface="楷体_GB2312" pitchFamily="49" charset="-122"/>
              </a:rPr>
              <a:t> (</a:t>
            </a:r>
            <a:r>
              <a:rPr lang="en-US" altLang="zh-CN" sz="3200" b="1">
                <a:ea typeface="楷体_GB2312" pitchFamily="49" charset="-122"/>
              </a:rPr>
              <a:t>!</a:t>
            </a:r>
            <a:r>
              <a:rPr lang="en-US" altLang="zh-CN" sz="3200">
                <a:ea typeface="楷体_GB2312" pitchFamily="49" charset="-122"/>
              </a:rPr>
              <a:t>QueueEmpty(Q))  </a:t>
            </a:r>
            <a:r>
              <a:rPr lang="en-US" altLang="zh-CN" sz="3200" b="1">
                <a:ea typeface="楷体_GB2312" pitchFamily="49" charset="-122"/>
              </a:rPr>
              <a:t>{</a:t>
            </a:r>
            <a:endParaRPr lang="en-US" altLang="zh-CN" sz="3200">
              <a:ea typeface="楷体_GB2312" pitchFamily="49" charset="-122"/>
            </a:endParaRPr>
          </a:p>
          <a:p>
            <a:pPr>
              <a:lnSpc>
                <a:spcPct val="115000"/>
              </a:lnSpc>
            </a:pPr>
            <a:r>
              <a:rPr lang="en-US" altLang="zh-CN" sz="3200">
                <a:ea typeface="楷体_GB2312" pitchFamily="49" charset="-122"/>
              </a:rPr>
              <a:t>       DeQueue(Q, p); // </a:t>
            </a:r>
            <a:r>
              <a:rPr lang="zh-CN" altLang="en-US" sz="3200">
                <a:ea typeface="楷体_GB2312" pitchFamily="49" charset="-122"/>
              </a:rPr>
              <a:t>队头元素出队并置为</a:t>
            </a:r>
            <a:r>
              <a:rPr lang="en-US" altLang="zh-CN" sz="3200">
                <a:ea typeface="楷体_GB2312" pitchFamily="49" charset="-122"/>
              </a:rPr>
              <a:t>p</a:t>
            </a:r>
          </a:p>
          <a:p>
            <a:pPr>
              <a:lnSpc>
                <a:spcPct val="115000"/>
              </a:lnSpc>
            </a:pPr>
            <a:r>
              <a:rPr lang="en-US" altLang="zh-CN" sz="3200">
                <a:ea typeface="楷体_GB2312" pitchFamily="49" charset="-122"/>
              </a:rPr>
              <a:t>       Visit(p);</a:t>
            </a:r>
          </a:p>
          <a:p>
            <a:pPr>
              <a:lnSpc>
                <a:spcPct val="115000"/>
              </a:lnSpc>
            </a:pPr>
            <a:r>
              <a:rPr lang="en-US" altLang="zh-CN" sz="3200">
                <a:ea typeface="楷体_GB2312" pitchFamily="49" charset="-122"/>
              </a:rPr>
              <a:t>   </a:t>
            </a:r>
            <a:r>
              <a:rPr lang="en-US" altLang="zh-CN" sz="3200" b="1">
                <a:ea typeface="楷体_GB2312" pitchFamily="49" charset="-122"/>
              </a:rPr>
              <a:t>    if</a:t>
            </a:r>
            <a:r>
              <a:rPr lang="en-US" altLang="zh-CN" sz="3200">
                <a:ea typeface="楷体_GB2312" pitchFamily="49" charset="-122"/>
              </a:rPr>
              <a:t> (p-&gt;Lchild)</a:t>
            </a:r>
          </a:p>
          <a:p>
            <a:pPr>
              <a:lnSpc>
                <a:spcPct val="115000"/>
              </a:lnSpc>
            </a:pPr>
            <a:r>
              <a:rPr lang="en-US" altLang="zh-CN" sz="3200">
                <a:ea typeface="楷体_GB2312" pitchFamily="49" charset="-122"/>
              </a:rPr>
              <a:t>           EnQueue(Q, p-&gt;Lchild); // </a:t>
            </a:r>
            <a:r>
              <a:rPr lang="zh-CN" altLang="zh-CN" sz="3200">
                <a:ea typeface="楷体_GB2312" pitchFamily="49" charset="-122"/>
              </a:rPr>
              <a:t>左子树根</a:t>
            </a:r>
            <a:r>
              <a:rPr lang="zh-CN" altLang="en-US" sz="3200">
                <a:ea typeface="楷体_GB2312" pitchFamily="49" charset="-122"/>
              </a:rPr>
              <a:t>入队列</a:t>
            </a:r>
          </a:p>
          <a:p>
            <a:pPr>
              <a:lnSpc>
                <a:spcPct val="115000"/>
              </a:lnSpc>
            </a:pPr>
            <a:r>
              <a:rPr lang="zh-CN" altLang="en-US" sz="3200">
                <a:ea typeface="楷体_GB2312" pitchFamily="49" charset="-122"/>
              </a:rPr>
              <a:t>       </a:t>
            </a:r>
            <a:r>
              <a:rPr lang="en-US" altLang="zh-CN" sz="3200">
                <a:ea typeface="楷体_GB2312" pitchFamily="49" charset="-122"/>
              </a:rPr>
              <a:t>if (p-&gt;Rchild)</a:t>
            </a:r>
          </a:p>
          <a:p>
            <a:pPr>
              <a:lnSpc>
                <a:spcPct val="115000"/>
              </a:lnSpc>
            </a:pPr>
            <a:r>
              <a:rPr lang="en-US" altLang="zh-CN" sz="3200">
                <a:ea typeface="楷体_GB2312" pitchFamily="49" charset="-122"/>
              </a:rPr>
              <a:t>           EnQueue(Q, p-&gt;Rchild); // </a:t>
            </a:r>
            <a:r>
              <a:rPr lang="zh-CN" altLang="zh-CN" sz="3200">
                <a:ea typeface="楷体_GB2312" pitchFamily="49" charset="-122"/>
              </a:rPr>
              <a:t>右子树根</a:t>
            </a:r>
            <a:r>
              <a:rPr lang="zh-CN" altLang="en-US" sz="3200">
                <a:ea typeface="楷体_GB2312" pitchFamily="49" charset="-122"/>
              </a:rPr>
              <a:t>入队列</a:t>
            </a:r>
          </a:p>
          <a:p>
            <a:pPr>
              <a:lnSpc>
                <a:spcPct val="115000"/>
              </a:lnSpc>
            </a:pPr>
            <a:r>
              <a:rPr lang="zh-CN" altLang="en-US" sz="3200"/>
              <a:t>    </a:t>
            </a:r>
            <a:r>
              <a:rPr lang="en-US" altLang="zh-CN" sz="3200"/>
              <a:t>} // while</a:t>
            </a:r>
          </a:p>
          <a:p>
            <a:pPr>
              <a:lnSpc>
                <a:spcPct val="115000"/>
              </a:lnSpc>
            </a:pPr>
            <a:r>
              <a:rPr lang="en-US" altLang="zh-CN" sz="320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strips(downRight)">
                                      <p:cBhvr>
                                        <p:cTn id="7" dur="500"/>
                                        <p:tgtEl>
                                          <p:spTgt spid="272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228600" y="257175"/>
            <a:ext cx="8855075" cy="1190625"/>
          </a:xfrm>
          <a:prstGeom prst="rect">
            <a:avLst/>
          </a:prstGeom>
          <a:noFill/>
          <a:ln w="9525">
            <a:noFill/>
            <a:miter lim="800000"/>
            <a:headEnd/>
            <a:tailEnd/>
          </a:ln>
        </p:spPr>
        <p:txBody>
          <a:bodyPr>
            <a:spAutoFit/>
          </a:bodyPr>
          <a:lstStyle/>
          <a:p>
            <a:r>
              <a:rPr lang="zh-CN" altLang="en-US" sz="3600">
                <a:latin typeface="楷体_GB2312" pitchFamily="49" charset="-122"/>
                <a:ea typeface="楷体_GB2312" pitchFamily="49" charset="-122"/>
              </a:rPr>
              <a:t>若要编写按层次顺序</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同一层自左至右</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遍历树的算法，则应如何？</a:t>
            </a:r>
          </a:p>
        </p:txBody>
      </p:sp>
      <p:sp>
        <p:nvSpPr>
          <p:cNvPr id="273411" name="Text Box 3"/>
          <p:cNvSpPr txBox="1">
            <a:spLocks noChangeArrowheads="1"/>
          </p:cNvSpPr>
          <p:nvPr/>
        </p:nvSpPr>
        <p:spPr bwMode="auto">
          <a:xfrm>
            <a:off x="152400" y="1620838"/>
            <a:ext cx="8991600" cy="5362575"/>
          </a:xfrm>
          <a:prstGeom prst="rect">
            <a:avLst/>
          </a:prstGeom>
          <a:noFill/>
          <a:ln w="9525">
            <a:noFill/>
            <a:miter lim="800000"/>
            <a:headEnd/>
            <a:tailEnd/>
          </a:ln>
        </p:spPr>
        <p:txBody>
          <a:bodyPr>
            <a:spAutoFit/>
          </a:bodyPr>
          <a:lstStyle/>
          <a:p>
            <a:pPr>
              <a:lnSpc>
                <a:spcPct val="120000"/>
              </a:lnSpc>
            </a:pPr>
            <a:r>
              <a:rPr lang="zh-CN" altLang="en-US" sz="3600">
                <a:latin typeface="隶书" pitchFamily="49" charset="-122"/>
                <a:ea typeface="隶书" pitchFamily="49" charset="-122"/>
              </a:rPr>
              <a:t>分析</a:t>
            </a:r>
            <a:r>
              <a:rPr lang="en-US" altLang="zh-CN" sz="3600">
                <a:latin typeface="隶书" pitchFamily="49" charset="-122"/>
                <a:ea typeface="隶书" pitchFamily="49" charset="-122"/>
              </a:rPr>
              <a:t>:</a:t>
            </a:r>
          </a:p>
          <a:p>
            <a:pPr>
              <a:lnSpc>
                <a:spcPct val="120000"/>
              </a:lnSpc>
            </a:pPr>
            <a:r>
              <a:rPr lang="en-US" altLang="zh-CN" sz="3600">
                <a:latin typeface="隶书" pitchFamily="49" charset="-122"/>
                <a:ea typeface="隶书" pitchFamily="49" charset="-122"/>
              </a:rPr>
              <a:t>  </a:t>
            </a:r>
            <a:r>
              <a:rPr lang="zh-CN" altLang="en-US" sz="3600">
                <a:latin typeface="隶书" pitchFamily="49" charset="-122"/>
                <a:ea typeface="隶书" pitchFamily="49" charset="-122"/>
              </a:rPr>
              <a:t>因两者层次遍历的定义相同，则算法雷同，</a:t>
            </a:r>
          </a:p>
          <a:p>
            <a:pPr>
              <a:lnSpc>
                <a:spcPct val="120000"/>
              </a:lnSpc>
            </a:pPr>
            <a:r>
              <a:rPr lang="zh-CN" altLang="en-US" sz="3600">
                <a:latin typeface="隶书" pitchFamily="49" charset="-122"/>
                <a:ea typeface="隶书" pitchFamily="49" charset="-122"/>
              </a:rPr>
              <a:t>差别仅在于</a:t>
            </a:r>
            <a:r>
              <a:rPr lang="en-US" altLang="zh-CN" sz="3600">
                <a:latin typeface="隶书" pitchFamily="49" charset="-122"/>
                <a:ea typeface="隶书" pitchFamily="49" charset="-122"/>
              </a:rPr>
              <a:t>:</a:t>
            </a:r>
          </a:p>
          <a:p>
            <a:pPr>
              <a:lnSpc>
                <a:spcPct val="120000"/>
              </a:lnSpc>
            </a:pPr>
            <a:r>
              <a:rPr lang="en-US" altLang="zh-CN" sz="3600">
                <a:latin typeface="隶书" pitchFamily="49" charset="-122"/>
                <a:ea typeface="隶书" pitchFamily="49" charset="-122"/>
              </a:rPr>
              <a:t>  </a:t>
            </a:r>
            <a:r>
              <a:rPr lang="zh-CN" altLang="en-US" sz="3600">
                <a:latin typeface="隶书" pitchFamily="49" charset="-122"/>
                <a:ea typeface="隶书" pitchFamily="49" charset="-122"/>
              </a:rPr>
              <a:t>二叉树至多只有左、右两棵子树，而树的子树个数不定，因此，当以孩子</a:t>
            </a:r>
            <a:r>
              <a:rPr lang="en-US" altLang="zh-CN" sz="3600">
                <a:latin typeface="隶书" pitchFamily="49" charset="-122"/>
                <a:ea typeface="隶书" pitchFamily="49" charset="-122"/>
              </a:rPr>
              <a:t>-</a:t>
            </a:r>
            <a:r>
              <a:rPr lang="zh-CN" altLang="en-US" sz="3600">
                <a:latin typeface="隶书" pitchFamily="49" charset="-122"/>
                <a:ea typeface="隶书" pitchFamily="49" charset="-122"/>
              </a:rPr>
              <a:t>兄弟链表表示树时，需要顺第一个孩子结点的右指针一直往于找到所有孩子结点。</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3410"/>
                                        </p:tgtEl>
                                        <p:attrNameLst>
                                          <p:attrName>style.visibility</p:attrName>
                                        </p:attrNameLst>
                                      </p:cBhvr>
                                      <p:to>
                                        <p:strVal val="visible"/>
                                      </p:to>
                                    </p:set>
                                    <p:animEffect transition="in" filter="wipe(left)">
                                      <p:cBhvr>
                                        <p:cTn id="7" dur="500"/>
                                        <p:tgtEl>
                                          <p:spTgt spid="2734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3411"/>
                                        </p:tgtEl>
                                        <p:attrNameLst>
                                          <p:attrName>style.visibility</p:attrName>
                                        </p:attrNameLst>
                                      </p:cBhvr>
                                      <p:to>
                                        <p:strVal val="visible"/>
                                      </p:to>
                                    </p:set>
                                    <p:animEffect transition="in" filter="strips(downRight)">
                                      <p:cBhvr>
                                        <p:cTn id="12" dur="500"/>
                                        <p:tgtEl>
                                          <p:spTgt spid="27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utoUpdateAnimBg="0"/>
      <p:bldP spid="27341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171450" y="152400"/>
            <a:ext cx="8743950" cy="6680200"/>
          </a:xfrm>
          <a:prstGeom prst="rect">
            <a:avLst/>
          </a:prstGeom>
          <a:noFill/>
          <a:ln w="9525">
            <a:noFill/>
            <a:miter lim="800000"/>
            <a:headEnd/>
            <a:tailEnd/>
          </a:ln>
        </p:spPr>
        <p:txBody>
          <a:bodyPr wrap="none">
            <a:spAutoFit/>
          </a:bodyPr>
          <a:lstStyle/>
          <a:p>
            <a:pPr>
              <a:lnSpc>
                <a:spcPct val="120000"/>
              </a:lnSpc>
              <a:spcBef>
                <a:spcPct val="50000"/>
              </a:spcBef>
            </a:pPr>
            <a:r>
              <a:rPr lang="en-US" altLang="zh-CN" sz="3600" b="1" dirty="0">
                <a:ea typeface="楷体_GB2312" pitchFamily="49" charset="-122"/>
              </a:rPr>
              <a:t>void </a:t>
            </a:r>
            <a:r>
              <a:rPr lang="en-US" altLang="zh-CN" sz="3600" dirty="0" err="1">
                <a:ea typeface="楷体_GB2312" pitchFamily="49" charset="-122"/>
              </a:rPr>
              <a:t>BFSTraverse</a:t>
            </a:r>
            <a:r>
              <a:rPr lang="en-US" altLang="zh-CN" sz="3600" dirty="0">
                <a:ea typeface="楷体_GB2312" pitchFamily="49" charset="-122"/>
              </a:rPr>
              <a:t>(</a:t>
            </a:r>
            <a:r>
              <a:rPr lang="en-US" altLang="zh-CN" sz="3600" dirty="0" err="1">
                <a:ea typeface="楷体_GB2312" pitchFamily="49" charset="-122"/>
              </a:rPr>
              <a:t>CSTree</a:t>
            </a:r>
            <a:r>
              <a:rPr lang="en-US" altLang="zh-CN" sz="3600" dirty="0">
                <a:ea typeface="楷体_GB2312" pitchFamily="49" charset="-122"/>
              </a:rPr>
              <a:t> T) </a:t>
            </a:r>
            <a:r>
              <a:rPr lang="en-US" altLang="zh-CN" sz="3600" b="1" dirty="0">
                <a:ea typeface="楷体_GB2312" pitchFamily="49" charset="-122"/>
              </a:rPr>
              <a:t>{</a:t>
            </a:r>
            <a:endParaRPr lang="en-US" altLang="zh-CN" sz="2400" dirty="0"/>
          </a:p>
          <a:p>
            <a:pPr>
              <a:lnSpc>
                <a:spcPct val="120000"/>
              </a:lnSpc>
            </a:pPr>
            <a:r>
              <a:rPr lang="en-US" altLang="zh-CN" sz="3600" dirty="0">
                <a:ea typeface="楷体_GB2312" pitchFamily="49" charset="-122"/>
              </a:rPr>
              <a:t>   </a:t>
            </a:r>
            <a:r>
              <a:rPr lang="en-US" altLang="zh-CN" sz="3600" dirty="0" err="1">
                <a:ea typeface="楷体_GB2312" pitchFamily="49" charset="-122"/>
              </a:rPr>
              <a:t>InitQueue</a:t>
            </a:r>
            <a:r>
              <a:rPr lang="en-US" altLang="zh-CN" sz="3600" dirty="0">
                <a:ea typeface="楷体_GB2312" pitchFamily="49" charset="-122"/>
              </a:rPr>
              <a:t>(Q);        // </a:t>
            </a:r>
            <a:r>
              <a:rPr lang="zh-CN" altLang="en-US" sz="3600" dirty="0">
                <a:ea typeface="楷体_GB2312" pitchFamily="49" charset="-122"/>
              </a:rPr>
              <a:t>置空的辅助队列</a:t>
            </a:r>
            <a:r>
              <a:rPr lang="en-US" altLang="zh-CN" sz="3600" dirty="0">
                <a:ea typeface="楷体_GB2312" pitchFamily="49" charset="-122"/>
              </a:rPr>
              <a:t>Q</a:t>
            </a:r>
          </a:p>
          <a:p>
            <a:pPr>
              <a:lnSpc>
                <a:spcPct val="120000"/>
              </a:lnSpc>
            </a:pPr>
            <a:r>
              <a:rPr lang="en-US" altLang="zh-CN" sz="3600" dirty="0">
                <a:ea typeface="楷体_GB2312" pitchFamily="49" charset="-122"/>
              </a:rPr>
              <a:t>  </a:t>
            </a:r>
            <a:r>
              <a:rPr lang="en-US" altLang="zh-CN" sz="3600" b="1" dirty="0">
                <a:ea typeface="楷体_GB2312" pitchFamily="49" charset="-122"/>
              </a:rPr>
              <a:t> if</a:t>
            </a:r>
            <a:r>
              <a:rPr lang="en-US" altLang="zh-CN" sz="3600" dirty="0">
                <a:ea typeface="楷体_GB2312" pitchFamily="49" charset="-122"/>
              </a:rPr>
              <a:t> (T)  </a:t>
            </a:r>
            <a:r>
              <a:rPr lang="en-US" altLang="zh-CN" sz="3600" dirty="0" err="1">
                <a:ea typeface="楷体_GB2312" pitchFamily="49" charset="-122"/>
              </a:rPr>
              <a:t>EnQueue</a:t>
            </a:r>
            <a:r>
              <a:rPr lang="en-US" altLang="zh-CN" sz="3600" dirty="0">
                <a:ea typeface="楷体_GB2312" pitchFamily="49" charset="-122"/>
              </a:rPr>
              <a:t>(Q, T);   // </a:t>
            </a:r>
            <a:r>
              <a:rPr lang="zh-CN" altLang="zh-CN" sz="3600" dirty="0">
                <a:ea typeface="楷体_GB2312" pitchFamily="49" charset="-122"/>
              </a:rPr>
              <a:t>根结点入队列</a:t>
            </a:r>
            <a:endParaRPr lang="zh-CN" altLang="en-US" sz="3600" dirty="0">
              <a:ea typeface="楷体_GB2312" pitchFamily="49" charset="-122"/>
            </a:endParaRPr>
          </a:p>
          <a:p>
            <a:pPr>
              <a:lnSpc>
                <a:spcPct val="120000"/>
              </a:lnSpc>
            </a:pPr>
            <a:r>
              <a:rPr lang="zh-CN" altLang="en-US" sz="3600" b="1" dirty="0">
                <a:ea typeface="楷体_GB2312" pitchFamily="49" charset="-122"/>
              </a:rPr>
              <a:t>   </a:t>
            </a:r>
            <a:r>
              <a:rPr lang="en-US" altLang="zh-CN" sz="3600" b="1" dirty="0">
                <a:ea typeface="楷体_GB2312" pitchFamily="49" charset="-122"/>
              </a:rPr>
              <a:t>while</a:t>
            </a:r>
            <a:r>
              <a:rPr lang="en-US" altLang="zh-CN" sz="3600" dirty="0">
                <a:ea typeface="楷体_GB2312" pitchFamily="49" charset="-122"/>
              </a:rPr>
              <a:t> (</a:t>
            </a:r>
            <a:r>
              <a:rPr lang="en-US" altLang="zh-CN" sz="3600" b="1" dirty="0">
                <a:ea typeface="楷体_GB2312" pitchFamily="49" charset="-122"/>
              </a:rPr>
              <a:t>!</a:t>
            </a:r>
            <a:r>
              <a:rPr lang="en-US" altLang="zh-CN" sz="3600" dirty="0" err="1">
                <a:ea typeface="楷体_GB2312" pitchFamily="49" charset="-122"/>
              </a:rPr>
              <a:t>QueueEmpty</a:t>
            </a:r>
            <a:r>
              <a:rPr lang="en-US" altLang="zh-CN" sz="3600" dirty="0">
                <a:ea typeface="楷体_GB2312" pitchFamily="49" charset="-122"/>
              </a:rPr>
              <a:t>(Q))  </a:t>
            </a:r>
            <a:r>
              <a:rPr lang="en-US" altLang="zh-CN" sz="3600" b="1" dirty="0">
                <a:ea typeface="楷体_GB2312" pitchFamily="49" charset="-122"/>
              </a:rPr>
              <a:t>{</a:t>
            </a:r>
            <a:endParaRPr lang="en-US" altLang="zh-CN" sz="3600" dirty="0">
              <a:ea typeface="楷体_GB2312" pitchFamily="49" charset="-122"/>
            </a:endParaRPr>
          </a:p>
          <a:p>
            <a:pPr>
              <a:lnSpc>
                <a:spcPct val="120000"/>
              </a:lnSpc>
            </a:pPr>
            <a:r>
              <a:rPr lang="en-US" altLang="zh-CN" sz="3600" dirty="0">
                <a:ea typeface="楷体_GB2312" pitchFamily="49" charset="-122"/>
              </a:rPr>
              <a:t>      </a:t>
            </a:r>
            <a:r>
              <a:rPr lang="en-US" altLang="zh-CN" sz="3600" dirty="0" err="1">
                <a:ea typeface="楷体_GB2312" pitchFamily="49" charset="-122"/>
              </a:rPr>
              <a:t>DeQueue</a:t>
            </a:r>
            <a:r>
              <a:rPr lang="en-US" altLang="zh-CN" sz="3600" dirty="0">
                <a:ea typeface="楷体_GB2312" pitchFamily="49" charset="-122"/>
              </a:rPr>
              <a:t>(Q, p); // </a:t>
            </a:r>
            <a:r>
              <a:rPr lang="zh-CN" altLang="en-US" sz="3600" dirty="0">
                <a:ea typeface="楷体_GB2312" pitchFamily="49" charset="-122"/>
              </a:rPr>
              <a:t>队头元素出队并置为</a:t>
            </a:r>
            <a:r>
              <a:rPr lang="en-US" altLang="zh-CN" sz="3600" dirty="0">
                <a:ea typeface="楷体_GB2312" pitchFamily="49" charset="-122"/>
              </a:rPr>
              <a:t>p</a:t>
            </a:r>
          </a:p>
          <a:p>
            <a:pPr>
              <a:lnSpc>
                <a:spcPct val="120000"/>
              </a:lnSpc>
            </a:pPr>
            <a:r>
              <a:rPr lang="en-US" altLang="zh-CN" sz="3600" dirty="0">
                <a:ea typeface="楷体_GB2312" pitchFamily="49" charset="-122"/>
              </a:rPr>
              <a:t>      Visit(p);</a:t>
            </a:r>
          </a:p>
          <a:p>
            <a:pPr>
              <a:lnSpc>
                <a:spcPct val="120000"/>
              </a:lnSpc>
            </a:pPr>
            <a:r>
              <a:rPr lang="en-US" altLang="zh-CN" sz="3600" dirty="0">
                <a:ea typeface="楷体_GB2312" pitchFamily="49" charset="-122"/>
              </a:rPr>
              <a:t>      for (q=p-&gt;</a:t>
            </a:r>
            <a:r>
              <a:rPr lang="en-US" altLang="zh-CN" sz="3600" dirty="0" err="1">
                <a:ea typeface="楷体_GB2312" pitchFamily="49" charset="-122"/>
              </a:rPr>
              <a:t>firstchild</a:t>
            </a:r>
            <a:r>
              <a:rPr lang="en-US" altLang="zh-CN" sz="3600" dirty="0">
                <a:ea typeface="楷体_GB2312" pitchFamily="49" charset="-122"/>
              </a:rPr>
              <a:t>; !q; q=q-&gt;</a:t>
            </a:r>
            <a:r>
              <a:rPr lang="en-US" altLang="zh-CN" sz="3600" dirty="0" err="1">
                <a:ea typeface="楷体_GB2312" pitchFamily="49" charset="-122"/>
              </a:rPr>
              <a:t>nextsibling</a:t>
            </a:r>
            <a:r>
              <a:rPr lang="en-US" altLang="zh-CN" sz="3600" dirty="0">
                <a:ea typeface="楷体_GB2312" pitchFamily="49" charset="-122"/>
              </a:rPr>
              <a:t>;)</a:t>
            </a:r>
          </a:p>
          <a:p>
            <a:pPr>
              <a:lnSpc>
                <a:spcPct val="120000"/>
              </a:lnSpc>
            </a:pPr>
            <a:r>
              <a:rPr lang="en-US" altLang="zh-CN" sz="3600" dirty="0">
                <a:ea typeface="楷体_GB2312" pitchFamily="49" charset="-122"/>
              </a:rPr>
              <a:t>          </a:t>
            </a:r>
            <a:r>
              <a:rPr lang="en-US" altLang="zh-CN" sz="3600" dirty="0" err="1">
                <a:ea typeface="楷体_GB2312" pitchFamily="49" charset="-122"/>
              </a:rPr>
              <a:t>EnQueue</a:t>
            </a:r>
            <a:r>
              <a:rPr lang="en-US" altLang="zh-CN" sz="3600" dirty="0">
                <a:ea typeface="楷体_GB2312" pitchFamily="49" charset="-122"/>
              </a:rPr>
              <a:t>(Q, q); // </a:t>
            </a:r>
            <a:r>
              <a:rPr lang="zh-CN" altLang="zh-CN" sz="3600" dirty="0">
                <a:ea typeface="楷体_GB2312" pitchFamily="49" charset="-122"/>
              </a:rPr>
              <a:t>子树根</a:t>
            </a:r>
            <a:r>
              <a:rPr lang="zh-CN" altLang="en-US" sz="3600" dirty="0">
                <a:ea typeface="楷体_GB2312" pitchFamily="49" charset="-122"/>
              </a:rPr>
              <a:t>入队列</a:t>
            </a:r>
            <a:endParaRPr lang="zh-CN" altLang="en-US" sz="4000" dirty="0">
              <a:ea typeface="楷体_GB2312" pitchFamily="49" charset="-122"/>
            </a:endParaRPr>
          </a:p>
          <a:p>
            <a:pPr>
              <a:lnSpc>
                <a:spcPct val="120000"/>
              </a:lnSpc>
            </a:pPr>
            <a:r>
              <a:rPr lang="zh-CN" altLang="en-US" sz="3600" dirty="0"/>
              <a:t>   </a:t>
            </a:r>
            <a:r>
              <a:rPr lang="en-US" altLang="zh-CN" sz="3600" b="1" dirty="0"/>
              <a:t>}</a:t>
            </a:r>
            <a:r>
              <a:rPr lang="en-US" altLang="zh-CN" sz="3600" dirty="0"/>
              <a:t> // while</a:t>
            </a:r>
          </a:p>
          <a:p>
            <a:pPr>
              <a:lnSpc>
                <a:spcPct val="120000"/>
              </a:lnSpc>
            </a:pPr>
            <a:r>
              <a:rPr lang="en-US" altLang="zh-CN" sz="3600" b="1" dirty="0"/>
              <a:t>}</a:t>
            </a:r>
            <a:endParaRPr lang="en-US" altLang="zh-CN" sz="3600" dirty="0"/>
          </a:p>
        </p:txBody>
      </p:sp>
      <p:graphicFrame>
        <p:nvGraphicFramePr>
          <p:cNvPr id="274435" name="Object 3">
            <a:hlinkClick r:id="" action="ppaction://hlinkshowjump?jump=firstslide" highlightClick="1"/>
          </p:cNvPr>
          <p:cNvGraphicFramePr>
            <a:graphicFrameLocks noChangeAspect="1"/>
          </p:cNvGraphicFramePr>
          <p:nvPr/>
        </p:nvGraphicFramePr>
        <p:xfrm>
          <a:off x="8197850" y="5926138"/>
          <a:ext cx="704850" cy="703262"/>
        </p:xfrm>
        <a:graphic>
          <a:graphicData uri="http://schemas.openxmlformats.org/presentationml/2006/ole">
            <p:oleObj spid="_x0000_s198658" name="剪辑" r:id="rId3" imgW="704880" imgH="703800" progId="">
              <p:embed/>
            </p:oleObj>
          </a:graphicData>
        </a:graphic>
      </p:graphicFrame>
      <p:sp>
        <p:nvSpPr>
          <p:cNvPr id="274436" name="Text Box 4">
            <a:hlinkClick r:id="" action="ppaction://hlinkshowjump?jump=firstslide" highlightClick="1"/>
          </p:cNvPr>
          <p:cNvSpPr txBox="1">
            <a:spLocks noChangeArrowheads="1"/>
          </p:cNvSpPr>
          <p:nvPr/>
        </p:nvSpPr>
        <p:spPr bwMode="auto">
          <a:xfrm>
            <a:off x="8077200" y="6278563"/>
            <a:ext cx="1003300" cy="579437"/>
          </a:xfrm>
          <a:prstGeom prst="rect">
            <a:avLst/>
          </a:prstGeom>
          <a:noFill/>
          <a:ln w="9525">
            <a:noFill/>
            <a:miter lim="800000"/>
            <a:headEnd/>
            <a:tailEnd/>
          </a:ln>
        </p:spPr>
        <p:txBody>
          <a:bodyPr>
            <a:spAutoFit/>
          </a:bodyPr>
          <a:lstStyle/>
          <a:p>
            <a:r>
              <a:rPr lang="zh-CN" altLang="en-US" sz="3200" b="1">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strips(upLeft)">
                                      <p:cBhvr>
                                        <p:cTn id="7" dur="500"/>
                                        <p:tgtEl>
                                          <p:spTgt spid="274434"/>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274435"/>
                                        </p:tgtEl>
                                        <p:attrNameLst>
                                          <p:attrName>style.visibility</p:attrName>
                                        </p:attrNameLst>
                                      </p:cBhvr>
                                      <p:to>
                                        <p:strVal val="visible"/>
                                      </p:to>
                                    </p:set>
                                    <p:anim calcmode="lin" valueType="num">
                                      <p:cBhvr additive="base">
                                        <p:cTn id="11" dur="500" fill="hold"/>
                                        <p:tgtEl>
                                          <p:spTgt spid="274435"/>
                                        </p:tgtEl>
                                        <p:attrNameLst>
                                          <p:attrName>ppt_x</p:attrName>
                                        </p:attrNameLst>
                                      </p:cBhvr>
                                      <p:tavLst>
                                        <p:tav tm="0">
                                          <p:val>
                                            <p:strVal val="1+#ppt_w/2"/>
                                          </p:val>
                                        </p:tav>
                                        <p:tav tm="100000">
                                          <p:val>
                                            <p:strVal val="#ppt_x"/>
                                          </p:val>
                                        </p:tav>
                                      </p:tavLst>
                                    </p:anim>
                                    <p:anim calcmode="lin" valueType="num">
                                      <p:cBhvr additive="base">
                                        <p:cTn id="12" dur="500" fill="hold"/>
                                        <p:tgtEl>
                                          <p:spTgt spid="27443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6" fill="hold" grpId="0" nodeType="afterEffect">
                                  <p:stCondLst>
                                    <p:cond delay="0"/>
                                  </p:stCondLst>
                                  <p:childTnLst>
                                    <p:set>
                                      <p:cBhvr>
                                        <p:cTn id="15" dur="1" fill="hold">
                                          <p:stCondLst>
                                            <p:cond delay="0"/>
                                          </p:stCondLst>
                                        </p:cTn>
                                        <p:tgtEl>
                                          <p:spTgt spid="274436"/>
                                        </p:tgtEl>
                                        <p:attrNameLst>
                                          <p:attrName>style.visibility</p:attrName>
                                        </p:attrNameLst>
                                      </p:cBhvr>
                                      <p:to>
                                        <p:strVal val="visible"/>
                                      </p:to>
                                    </p:set>
                                    <p:anim calcmode="lin" valueType="num">
                                      <p:cBhvr additive="base">
                                        <p:cTn id="16" dur="500" fill="hold"/>
                                        <p:tgtEl>
                                          <p:spTgt spid="274436"/>
                                        </p:tgtEl>
                                        <p:attrNameLst>
                                          <p:attrName>ppt_x</p:attrName>
                                        </p:attrNameLst>
                                      </p:cBhvr>
                                      <p:tavLst>
                                        <p:tav tm="0">
                                          <p:val>
                                            <p:strVal val="1+#ppt_w/2"/>
                                          </p:val>
                                        </p:tav>
                                        <p:tav tm="100000">
                                          <p:val>
                                            <p:strVal val="#ppt_x"/>
                                          </p:val>
                                        </p:tav>
                                      </p:tavLst>
                                    </p:anim>
                                    <p:anim calcmode="lin" valueType="num">
                                      <p:cBhvr additive="base">
                                        <p:cTn id="17" dur="500" fill="hold"/>
                                        <p:tgtEl>
                                          <p:spTgt spid="274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utoUpdateAnimBg="0"/>
      <p:bldP spid="274436"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76200" y="120650"/>
            <a:ext cx="9067800" cy="1409700"/>
          </a:xfrm>
          <a:prstGeom prst="rect">
            <a:avLst/>
          </a:prstGeom>
          <a:noFill/>
          <a:ln w="9525">
            <a:noFill/>
            <a:miter lim="800000"/>
            <a:headEnd/>
            <a:tailEnd/>
          </a:ln>
        </p:spPr>
        <p:txBody>
          <a:bodyPr>
            <a:spAutoFit/>
          </a:bodyPr>
          <a:lstStyle/>
          <a:p>
            <a:pPr>
              <a:lnSpc>
                <a:spcPct val="120000"/>
              </a:lnSpc>
            </a:pPr>
            <a:r>
              <a:rPr lang="zh-CN" altLang="en-US" sz="3600" dirty="0" smtClean="0">
                <a:latin typeface="楷体_GB2312" pitchFamily="49" charset="-122"/>
                <a:ea typeface="楷体_GB2312" pitchFamily="49" charset="-122"/>
              </a:rPr>
              <a:t>编写</a:t>
            </a:r>
            <a:r>
              <a:rPr lang="zh-CN" altLang="en-US" sz="3600" dirty="0">
                <a:latin typeface="楷体_GB2312" pitchFamily="49" charset="-122"/>
                <a:ea typeface="楷体_GB2312" pitchFamily="49" charset="-122"/>
              </a:rPr>
              <a:t>算法</a:t>
            </a:r>
            <a:r>
              <a:rPr lang="en-US" altLang="zh-CN" sz="3600" dirty="0">
                <a:latin typeface="楷体_GB2312" pitchFamily="49" charset="-122"/>
                <a:ea typeface="楷体_GB2312" pitchFamily="49" charset="-122"/>
              </a:rPr>
              <a:t>,</a:t>
            </a:r>
            <a:r>
              <a:rPr lang="zh-CN" altLang="en-US" sz="3600" dirty="0">
                <a:latin typeface="楷体_GB2312" pitchFamily="49" charset="-122"/>
                <a:ea typeface="楷体_GB2312" pitchFamily="49" charset="-122"/>
              </a:rPr>
              <a:t>对一棵以孩子兄弟链表存储的树 </a:t>
            </a:r>
            <a:r>
              <a:rPr lang="en-US" altLang="zh-CN" sz="3600" dirty="0">
                <a:latin typeface="楷体_GB2312" pitchFamily="49" charset="-122"/>
                <a:ea typeface="楷体_GB2312" pitchFamily="49" charset="-122"/>
              </a:rPr>
              <a:t>T </a:t>
            </a:r>
            <a:r>
              <a:rPr lang="zh-CN" altLang="en-US" sz="3600" dirty="0">
                <a:latin typeface="楷体_GB2312" pitchFamily="49" charset="-122"/>
                <a:ea typeface="楷体_GB2312" pitchFamily="49" charset="-122"/>
              </a:rPr>
              <a:t>，统计树中所含叶子结点的个数。</a:t>
            </a:r>
            <a:endParaRPr lang="zh-CN" altLang="en-US" sz="2400" dirty="0"/>
          </a:p>
        </p:txBody>
      </p:sp>
      <p:sp>
        <p:nvSpPr>
          <p:cNvPr id="244739" name="Text Box 3"/>
          <p:cNvSpPr txBox="1">
            <a:spLocks noChangeArrowheads="1"/>
          </p:cNvSpPr>
          <p:nvPr/>
        </p:nvSpPr>
        <p:spPr bwMode="auto">
          <a:xfrm>
            <a:off x="676275" y="1657350"/>
            <a:ext cx="8308975" cy="4108450"/>
          </a:xfrm>
          <a:prstGeom prst="rect">
            <a:avLst/>
          </a:prstGeom>
          <a:noFill/>
          <a:ln w="12700" cap="sq">
            <a:noFill/>
            <a:miter lim="800000"/>
            <a:headEnd type="none" w="sm" len="sm"/>
            <a:tailEnd type="none" w="sm" len="sm"/>
          </a:ln>
        </p:spPr>
        <p:txBody>
          <a:bodyPr>
            <a:spAutoFit/>
          </a:bodyPr>
          <a:lstStyle/>
          <a:p>
            <a:pPr>
              <a:lnSpc>
                <a:spcPct val="120000"/>
              </a:lnSpc>
            </a:pPr>
            <a:r>
              <a:rPr lang="en-US" altLang="zh-CN" b="1" dirty="0" err="1"/>
              <a:t>int</a:t>
            </a:r>
            <a:r>
              <a:rPr lang="en-US" altLang="zh-CN" b="1" dirty="0"/>
              <a:t> </a:t>
            </a:r>
            <a:r>
              <a:rPr lang="en-US" altLang="zh-CN" b="1" dirty="0" err="1"/>
              <a:t>LeafCount_CSTree</a:t>
            </a:r>
            <a:r>
              <a:rPr lang="en-US" altLang="zh-CN" b="1" dirty="0"/>
              <a:t>(</a:t>
            </a:r>
            <a:r>
              <a:rPr lang="en-US" altLang="zh-CN" b="1" dirty="0" err="1"/>
              <a:t>CSTree</a:t>
            </a:r>
            <a:r>
              <a:rPr lang="en-US" altLang="zh-CN" b="1" dirty="0"/>
              <a:t> T)//</a:t>
            </a:r>
            <a:r>
              <a:rPr lang="zh-CN" altLang="en-US" b="1" dirty="0"/>
              <a:t>求孩子兄弟链表表示的树</a:t>
            </a:r>
            <a:r>
              <a:rPr lang="en-US" altLang="zh-CN" b="1" dirty="0"/>
              <a:t>T</a:t>
            </a:r>
            <a:r>
              <a:rPr lang="zh-CN" altLang="en-US" b="1" dirty="0"/>
              <a:t>的叶子数目</a:t>
            </a:r>
            <a:br>
              <a:rPr lang="zh-CN" altLang="en-US" b="1" dirty="0"/>
            </a:br>
            <a:r>
              <a:rPr lang="en-US" altLang="zh-CN" b="1" dirty="0"/>
              <a:t>{</a:t>
            </a:r>
            <a:br>
              <a:rPr lang="en-US" altLang="zh-CN" b="1" dirty="0"/>
            </a:br>
            <a:r>
              <a:rPr lang="en-US" altLang="zh-CN" b="1" dirty="0"/>
              <a:t>  if(!T-&gt;</a:t>
            </a:r>
            <a:r>
              <a:rPr lang="en-US" altLang="zh-CN" b="1" dirty="0" err="1"/>
              <a:t>firstchild</a:t>
            </a:r>
            <a:r>
              <a:rPr lang="en-US" altLang="zh-CN" b="1" dirty="0"/>
              <a:t>) return 1; //</a:t>
            </a:r>
            <a:r>
              <a:rPr lang="zh-CN" altLang="en-US" b="1" dirty="0"/>
              <a:t>叶子结点</a:t>
            </a:r>
            <a:br>
              <a:rPr lang="zh-CN" altLang="en-US" b="1" dirty="0"/>
            </a:br>
            <a:r>
              <a:rPr lang="zh-CN" altLang="en-US" b="1" dirty="0"/>
              <a:t>  </a:t>
            </a:r>
            <a:r>
              <a:rPr lang="en-US" altLang="zh-CN" b="1" dirty="0"/>
              <a:t>else</a:t>
            </a:r>
            <a:br>
              <a:rPr lang="en-US" altLang="zh-CN" b="1" dirty="0"/>
            </a:br>
            <a:r>
              <a:rPr lang="en-US" altLang="zh-CN" b="1" dirty="0"/>
              <a:t>  {</a:t>
            </a:r>
            <a:br>
              <a:rPr lang="en-US" altLang="zh-CN" b="1" dirty="0"/>
            </a:br>
            <a:r>
              <a:rPr lang="en-US" altLang="zh-CN" b="1" dirty="0"/>
              <a:t>    count=0;</a:t>
            </a:r>
            <a:br>
              <a:rPr lang="en-US" altLang="zh-CN" b="1" dirty="0"/>
            </a:br>
            <a:r>
              <a:rPr lang="en-US" altLang="zh-CN" b="1" dirty="0"/>
              <a:t>    for(child=T-&gt;</a:t>
            </a:r>
            <a:r>
              <a:rPr lang="en-US" altLang="zh-CN" b="1" dirty="0" err="1"/>
              <a:t>firstchild;child;child</a:t>
            </a:r>
            <a:r>
              <a:rPr lang="en-US" altLang="zh-CN" b="1" dirty="0"/>
              <a:t>=child-&gt;</a:t>
            </a:r>
            <a:r>
              <a:rPr lang="en-US" altLang="zh-CN" b="1" dirty="0" err="1"/>
              <a:t>nextsib</a:t>
            </a:r>
            <a:r>
              <a:rPr lang="en-US" altLang="zh-CN" b="1" dirty="0"/>
              <a:t>)</a:t>
            </a:r>
            <a:br>
              <a:rPr lang="en-US" altLang="zh-CN" b="1" dirty="0"/>
            </a:br>
            <a:r>
              <a:rPr lang="en-US" altLang="zh-CN" b="1" dirty="0"/>
              <a:t>      count+=</a:t>
            </a:r>
            <a:r>
              <a:rPr lang="en-US" altLang="zh-CN" b="1" dirty="0" err="1"/>
              <a:t>LeafCount_CSTree</a:t>
            </a:r>
            <a:r>
              <a:rPr lang="en-US" altLang="zh-CN" b="1" dirty="0"/>
              <a:t>(child);</a:t>
            </a:r>
            <a:br>
              <a:rPr lang="en-US" altLang="zh-CN" b="1" dirty="0"/>
            </a:br>
            <a:r>
              <a:rPr lang="en-US" altLang="zh-CN" b="1" dirty="0"/>
              <a:t>    return count; //</a:t>
            </a:r>
            <a:r>
              <a:rPr lang="zh-CN" altLang="en-US" b="1" dirty="0"/>
              <a:t>各子树的叶子数之和</a:t>
            </a:r>
            <a:br>
              <a:rPr lang="zh-CN" altLang="en-US" b="1" dirty="0"/>
            </a:br>
            <a:r>
              <a:rPr lang="zh-CN" altLang="en-US" b="1" dirty="0"/>
              <a:t>  </a:t>
            </a:r>
            <a:r>
              <a:rPr lang="en-US" altLang="zh-CN" b="1" dirty="0"/>
              <a:t>}</a:t>
            </a:r>
            <a:br>
              <a:rPr lang="en-US" altLang="zh-CN" b="1" dirty="0"/>
            </a:br>
            <a:r>
              <a:rPr lang="en-US" altLang="zh-CN" b="1" dirty="0"/>
              <a:t>}//</a:t>
            </a:r>
            <a:r>
              <a:rPr lang="en-US" altLang="zh-CN" b="1" dirty="0" err="1"/>
              <a:t>LeafCount_CSTree</a:t>
            </a:r>
            <a:r>
              <a:rPr lang="en-US" altLang="zh-CN" dirty="0"/>
              <a:t> </a:t>
            </a:r>
          </a:p>
        </p:txBody>
      </p:sp>
      <p:sp useBgFill="1">
        <p:nvSpPr>
          <p:cNvPr id="244740" name="Rectangle 4"/>
          <p:cNvSpPr>
            <a:spLocks noChangeArrowheads="1"/>
          </p:cNvSpPr>
          <p:nvPr/>
        </p:nvSpPr>
        <p:spPr bwMode="auto">
          <a:xfrm>
            <a:off x="1828800" y="2895600"/>
            <a:ext cx="6096000" cy="533400"/>
          </a:xfrm>
          <a:prstGeom prst="rect">
            <a:avLst/>
          </a:prstGeom>
          <a:ln w="9525">
            <a:noFill/>
            <a:miter lim="800000"/>
            <a:headEnd/>
            <a:tailEnd/>
          </a:ln>
        </p:spPr>
        <p:txBody>
          <a:bodyPr wrap="none"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strips(upLeft)">
                                      <p:cBhvr>
                                        <p:cTn id="7" dur="500"/>
                                        <p:tgtEl>
                                          <p:spTgt spid="24473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 calcmode="lin" valueType="num">
                                      <p:cBhvr>
                                        <p:cTn id="12" dur="500" fill="hold"/>
                                        <p:tgtEl>
                                          <p:spTgt spid="244740"/>
                                        </p:tgtEl>
                                        <p:attrNameLst>
                                          <p:attrName>ppt_x</p:attrName>
                                        </p:attrNameLst>
                                      </p:cBhvr>
                                      <p:tavLst>
                                        <p:tav tm="0">
                                          <p:val>
                                            <p:strVal val="#ppt_x-#ppt_w/2"/>
                                          </p:val>
                                        </p:tav>
                                        <p:tav tm="100000">
                                          <p:val>
                                            <p:strVal val="#ppt_x"/>
                                          </p:val>
                                        </p:tav>
                                      </p:tavLst>
                                    </p:anim>
                                    <p:anim calcmode="lin" valueType="num">
                                      <p:cBhvr>
                                        <p:cTn id="13" dur="500" fill="hold"/>
                                        <p:tgtEl>
                                          <p:spTgt spid="244740"/>
                                        </p:tgtEl>
                                        <p:attrNameLst>
                                          <p:attrName>ppt_y</p:attrName>
                                        </p:attrNameLst>
                                      </p:cBhvr>
                                      <p:tavLst>
                                        <p:tav tm="0">
                                          <p:val>
                                            <p:strVal val="#ppt_y"/>
                                          </p:val>
                                        </p:tav>
                                        <p:tav tm="100000">
                                          <p:val>
                                            <p:strVal val="#ppt_y"/>
                                          </p:val>
                                        </p:tav>
                                      </p:tavLst>
                                    </p:anim>
                                    <p:anim calcmode="lin" valueType="num">
                                      <p:cBhvr>
                                        <p:cTn id="14" dur="500" fill="hold"/>
                                        <p:tgtEl>
                                          <p:spTgt spid="244740"/>
                                        </p:tgtEl>
                                        <p:attrNameLst>
                                          <p:attrName>ppt_w</p:attrName>
                                        </p:attrNameLst>
                                      </p:cBhvr>
                                      <p:tavLst>
                                        <p:tav tm="0">
                                          <p:val>
                                            <p:fltVal val="0"/>
                                          </p:val>
                                        </p:tav>
                                        <p:tav tm="100000">
                                          <p:val>
                                            <p:strVal val="#ppt_w"/>
                                          </p:val>
                                        </p:tav>
                                      </p:tavLst>
                                    </p:anim>
                                    <p:anim calcmode="lin" valueType="num">
                                      <p:cBhvr>
                                        <p:cTn id="15" dur="500" fill="hold"/>
                                        <p:tgtEl>
                                          <p:spTgt spid="2447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autoUpdateAnimBg="0"/>
      <p:bldP spid="24474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36588" y="358775"/>
            <a:ext cx="8501062" cy="1147763"/>
          </a:xfrm>
          <a:prstGeom prst="rect">
            <a:avLst/>
          </a:prstGeom>
          <a:noFill/>
          <a:ln w="9525">
            <a:noFill/>
            <a:miter lim="800000"/>
            <a:headEnd/>
            <a:tailEnd/>
          </a:ln>
        </p:spPr>
        <p:txBody>
          <a:bodyPr/>
          <a:lstStyle/>
          <a:p>
            <a:pPr marL="1143000" lvl="2" indent="-228600" algn="l" eaLnBrk="1" hangingPunct="1">
              <a:spcBef>
                <a:spcPct val="20000"/>
              </a:spcBef>
              <a:buClr>
                <a:srgbClr val="FF3300"/>
              </a:buClr>
              <a:buFont typeface="Wingdings" pitchFamily="2" charset="2"/>
              <a:buChar char="v"/>
            </a:pPr>
            <a:r>
              <a:rPr lang="zh-CN" altLang="en-US" sz="2400">
                <a:latin typeface="Arial" pitchFamily="34" charset="0"/>
                <a:ea typeface="隶书" pitchFamily="49" charset="-122"/>
              </a:rPr>
              <a:t>遍历算法应用</a:t>
            </a:r>
          </a:p>
          <a:p>
            <a:pPr marL="1600200" lvl="3" indent="-228600" eaLnBrk="1" hangingPunct="1">
              <a:spcBef>
                <a:spcPct val="20000"/>
              </a:spcBef>
              <a:buClr>
                <a:srgbClr val="FF9900"/>
              </a:buClr>
              <a:buFont typeface="Wingdings" pitchFamily="2" charset="2"/>
              <a:buChar char="l"/>
            </a:pPr>
            <a:r>
              <a:rPr lang="zh-CN" altLang="en-US">
                <a:latin typeface="Arial" pitchFamily="34" charset="0"/>
                <a:ea typeface="隶书" pitchFamily="49" charset="-122"/>
              </a:rPr>
              <a:t>按先序遍历序列建立二叉树的二叉链表，已知先序序列为：</a:t>
            </a:r>
          </a:p>
          <a:p>
            <a:pPr marL="1600200" lvl="3" indent="-228600" algn="l" eaLnBrk="1" hangingPunct="1">
              <a:spcBef>
                <a:spcPct val="20000"/>
              </a:spcBef>
              <a:buClr>
                <a:srgbClr val="FF9900"/>
              </a:buClr>
              <a:buFont typeface="Wingdings" pitchFamily="2" charset="2"/>
              <a:buNone/>
            </a:pPr>
            <a:r>
              <a:rPr lang="zh-CN" altLang="en-US">
                <a:latin typeface="Arial" pitchFamily="34" charset="0"/>
                <a:ea typeface="隶书" pitchFamily="49" charset="-122"/>
              </a:rPr>
              <a:t>    </a:t>
            </a:r>
            <a:r>
              <a:rPr lang="en-US" altLang="zh-CN">
                <a:latin typeface="Arial" pitchFamily="34" charset="0"/>
                <a:ea typeface="隶书" pitchFamily="49" charset="-122"/>
              </a:rPr>
              <a:t>A  B  C  </a:t>
            </a:r>
            <a:r>
              <a:rPr lang="en-US" altLang="zh-CN">
                <a:latin typeface="Arial" pitchFamily="34" charset="0"/>
                <a:ea typeface="隶书" pitchFamily="49" charset="-122"/>
                <a:sym typeface="Symbol" pitchFamily="18" charset="2"/>
              </a:rPr>
              <a:t>    D  E    G      F      </a:t>
            </a:r>
            <a:endParaRPr lang="en-US" altLang="zh-CN">
              <a:latin typeface="Arial" pitchFamily="34" charset="0"/>
              <a:ea typeface="隶书" pitchFamily="49" charset="-122"/>
            </a:endParaRPr>
          </a:p>
        </p:txBody>
      </p:sp>
      <p:grpSp>
        <p:nvGrpSpPr>
          <p:cNvPr id="2" name="Group 15"/>
          <p:cNvGrpSpPr>
            <a:grpSpLocks/>
          </p:cNvGrpSpPr>
          <p:nvPr/>
        </p:nvGrpSpPr>
        <p:grpSpPr bwMode="auto">
          <a:xfrm>
            <a:off x="3336925" y="2592388"/>
            <a:ext cx="1622425" cy="2654300"/>
            <a:chOff x="703" y="2015"/>
            <a:chExt cx="1022" cy="1672"/>
          </a:xfrm>
        </p:grpSpPr>
        <p:sp>
          <p:nvSpPr>
            <p:cNvPr id="43024" name="Oval 16"/>
            <p:cNvSpPr>
              <a:spLocks noChangeArrowheads="1"/>
            </p:cNvSpPr>
            <p:nvPr/>
          </p:nvSpPr>
          <p:spPr bwMode="auto">
            <a:xfrm>
              <a:off x="1222" y="2015"/>
              <a:ext cx="255" cy="224"/>
            </a:xfrm>
            <a:prstGeom prst="ellipse">
              <a:avLst/>
            </a:prstGeom>
            <a:noFill/>
            <a:ln w="9525">
              <a:solidFill>
                <a:schemeClr val="tx1"/>
              </a:solidFill>
              <a:round/>
              <a:headEnd/>
              <a:tailEnd/>
            </a:ln>
            <a:effectLst/>
          </p:spPr>
          <p:txBody>
            <a:bodyPr wrap="none" anchor="ctr"/>
            <a:lstStyle/>
            <a:p>
              <a:pPr eaLnBrk="1" hangingPunct="1"/>
              <a:r>
                <a:rPr lang="en-US" altLang="zh-CN"/>
                <a:t>A</a:t>
              </a:r>
            </a:p>
          </p:txBody>
        </p:sp>
        <p:sp>
          <p:nvSpPr>
            <p:cNvPr id="43025" name="Oval 17"/>
            <p:cNvSpPr>
              <a:spLocks noChangeArrowheads="1"/>
            </p:cNvSpPr>
            <p:nvPr/>
          </p:nvSpPr>
          <p:spPr bwMode="auto">
            <a:xfrm>
              <a:off x="974" y="2367"/>
              <a:ext cx="255" cy="224"/>
            </a:xfrm>
            <a:prstGeom prst="ellipse">
              <a:avLst/>
            </a:prstGeom>
            <a:noFill/>
            <a:ln w="9525">
              <a:solidFill>
                <a:schemeClr val="tx1"/>
              </a:solidFill>
              <a:round/>
              <a:headEnd/>
              <a:tailEnd/>
            </a:ln>
            <a:effectLst/>
          </p:spPr>
          <p:txBody>
            <a:bodyPr wrap="none" anchor="ctr"/>
            <a:lstStyle/>
            <a:p>
              <a:pPr eaLnBrk="1" hangingPunct="1"/>
              <a:r>
                <a:rPr lang="en-US" altLang="zh-CN"/>
                <a:t>B</a:t>
              </a:r>
            </a:p>
          </p:txBody>
        </p:sp>
        <p:sp>
          <p:nvSpPr>
            <p:cNvPr id="43026" name="Oval 18"/>
            <p:cNvSpPr>
              <a:spLocks noChangeArrowheads="1"/>
            </p:cNvSpPr>
            <p:nvPr/>
          </p:nvSpPr>
          <p:spPr bwMode="auto">
            <a:xfrm>
              <a:off x="703" y="2729"/>
              <a:ext cx="255" cy="224"/>
            </a:xfrm>
            <a:prstGeom prst="ellipse">
              <a:avLst/>
            </a:prstGeom>
            <a:noFill/>
            <a:ln w="9525">
              <a:solidFill>
                <a:schemeClr val="tx1"/>
              </a:solidFill>
              <a:round/>
              <a:headEnd/>
              <a:tailEnd/>
            </a:ln>
            <a:effectLst/>
          </p:spPr>
          <p:txBody>
            <a:bodyPr wrap="none" anchor="ctr"/>
            <a:lstStyle/>
            <a:p>
              <a:pPr eaLnBrk="1" hangingPunct="1"/>
              <a:r>
                <a:rPr lang="en-US" altLang="zh-CN"/>
                <a:t>C</a:t>
              </a:r>
            </a:p>
          </p:txBody>
        </p:sp>
        <p:sp>
          <p:nvSpPr>
            <p:cNvPr id="43027" name="Oval 19"/>
            <p:cNvSpPr>
              <a:spLocks noChangeArrowheads="1"/>
            </p:cNvSpPr>
            <p:nvPr/>
          </p:nvSpPr>
          <p:spPr bwMode="auto">
            <a:xfrm>
              <a:off x="1215" y="2729"/>
              <a:ext cx="255" cy="224"/>
            </a:xfrm>
            <a:prstGeom prst="ellipse">
              <a:avLst/>
            </a:prstGeom>
            <a:noFill/>
            <a:ln w="9525">
              <a:solidFill>
                <a:schemeClr val="tx1"/>
              </a:solidFill>
              <a:round/>
              <a:headEnd/>
              <a:tailEnd/>
            </a:ln>
            <a:effectLst/>
          </p:spPr>
          <p:txBody>
            <a:bodyPr wrap="none" anchor="ctr"/>
            <a:lstStyle/>
            <a:p>
              <a:pPr eaLnBrk="1" hangingPunct="1"/>
              <a:r>
                <a:rPr lang="en-US" altLang="zh-CN"/>
                <a:t>D</a:t>
              </a:r>
            </a:p>
          </p:txBody>
        </p:sp>
        <p:sp>
          <p:nvSpPr>
            <p:cNvPr id="43028" name="Oval 20"/>
            <p:cNvSpPr>
              <a:spLocks noChangeArrowheads="1"/>
            </p:cNvSpPr>
            <p:nvPr/>
          </p:nvSpPr>
          <p:spPr bwMode="auto">
            <a:xfrm>
              <a:off x="1015" y="3051"/>
              <a:ext cx="255" cy="235"/>
            </a:xfrm>
            <a:prstGeom prst="ellipse">
              <a:avLst/>
            </a:prstGeom>
            <a:noFill/>
            <a:ln w="9525">
              <a:solidFill>
                <a:schemeClr val="tx1"/>
              </a:solidFill>
              <a:round/>
              <a:headEnd/>
              <a:tailEnd/>
            </a:ln>
            <a:effectLst/>
          </p:spPr>
          <p:txBody>
            <a:bodyPr wrap="none" anchor="ctr"/>
            <a:lstStyle/>
            <a:p>
              <a:pPr eaLnBrk="1" hangingPunct="1"/>
              <a:r>
                <a:rPr lang="en-US" altLang="zh-CN"/>
                <a:t>E</a:t>
              </a:r>
            </a:p>
          </p:txBody>
        </p:sp>
        <p:sp>
          <p:nvSpPr>
            <p:cNvPr id="43029" name="Oval 21"/>
            <p:cNvSpPr>
              <a:spLocks noChangeArrowheads="1"/>
            </p:cNvSpPr>
            <p:nvPr/>
          </p:nvSpPr>
          <p:spPr bwMode="auto">
            <a:xfrm>
              <a:off x="1470" y="3051"/>
              <a:ext cx="255" cy="224"/>
            </a:xfrm>
            <a:prstGeom prst="ellipse">
              <a:avLst/>
            </a:prstGeom>
            <a:noFill/>
            <a:ln w="9525">
              <a:solidFill>
                <a:schemeClr val="tx1"/>
              </a:solidFill>
              <a:round/>
              <a:headEnd/>
              <a:tailEnd/>
            </a:ln>
            <a:effectLst/>
          </p:spPr>
          <p:txBody>
            <a:bodyPr wrap="none" anchor="ctr"/>
            <a:lstStyle/>
            <a:p>
              <a:pPr eaLnBrk="1" hangingPunct="1"/>
              <a:r>
                <a:rPr lang="en-US" altLang="zh-CN"/>
                <a:t>F</a:t>
              </a:r>
            </a:p>
          </p:txBody>
        </p:sp>
        <p:sp>
          <p:nvSpPr>
            <p:cNvPr id="43030" name="Oval 22"/>
            <p:cNvSpPr>
              <a:spLocks noChangeArrowheads="1"/>
            </p:cNvSpPr>
            <p:nvPr/>
          </p:nvSpPr>
          <p:spPr bwMode="auto">
            <a:xfrm>
              <a:off x="1225" y="3463"/>
              <a:ext cx="255" cy="224"/>
            </a:xfrm>
            <a:prstGeom prst="ellipse">
              <a:avLst/>
            </a:prstGeom>
            <a:noFill/>
            <a:ln w="9525">
              <a:solidFill>
                <a:schemeClr val="tx1"/>
              </a:solidFill>
              <a:round/>
              <a:headEnd/>
              <a:tailEnd/>
            </a:ln>
            <a:effectLst/>
          </p:spPr>
          <p:txBody>
            <a:bodyPr wrap="none" anchor="ctr"/>
            <a:lstStyle/>
            <a:p>
              <a:pPr eaLnBrk="1" hangingPunct="1"/>
              <a:r>
                <a:rPr lang="en-US" altLang="zh-CN"/>
                <a:t>G</a:t>
              </a:r>
            </a:p>
          </p:txBody>
        </p:sp>
        <p:sp>
          <p:nvSpPr>
            <p:cNvPr id="43031" name="Line 23"/>
            <p:cNvSpPr>
              <a:spLocks noChangeShapeType="1"/>
            </p:cNvSpPr>
            <p:nvPr/>
          </p:nvSpPr>
          <p:spPr bwMode="auto">
            <a:xfrm flipH="1">
              <a:off x="1156" y="2200"/>
              <a:ext cx="111" cy="190"/>
            </a:xfrm>
            <a:prstGeom prst="line">
              <a:avLst/>
            </a:prstGeom>
            <a:noFill/>
            <a:ln w="9525">
              <a:solidFill>
                <a:schemeClr val="tx1"/>
              </a:solidFill>
              <a:round/>
              <a:headEnd/>
              <a:tailEnd/>
            </a:ln>
            <a:effectLst/>
          </p:spPr>
          <p:txBody>
            <a:bodyPr anchor="ctr">
              <a:spAutoFit/>
            </a:bodyPr>
            <a:lstStyle/>
            <a:p>
              <a:endParaRPr lang="zh-CN" altLang="en-US"/>
            </a:p>
          </p:txBody>
        </p:sp>
        <p:sp>
          <p:nvSpPr>
            <p:cNvPr id="43032" name="Line 24"/>
            <p:cNvSpPr>
              <a:spLocks noChangeShapeType="1"/>
            </p:cNvSpPr>
            <p:nvPr/>
          </p:nvSpPr>
          <p:spPr bwMode="auto">
            <a:xfrm flipH="1">
              <a:off x="911" y="2566"/>
              <a:ext cx="122" cy="189"/>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33" name="Line 25"/>
            <p:cNvSpPr>
              <a:spLocks noChangeShapeType="1"/>
            </p:cNvSpPr>
            <p:nvPr/>
          </p:nvSpPr>
          <p:spPr bwMode="auto">
            <a:xfrm>
              <a:off x="1189" y="2566"/>
              <a:ext cx="133" cy="189"/>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34" name="Line 26"/>
            <p:cNvSpPr>
              <a:spLocks noChangeShapeType="1"/>
            </p:cNvSpPr>
            <p:nvPr/>
          </p:nvSpPr>
          <p:spPr bwMode="auto">
            <a:xfrm flipH="1">
              <a:off x="1211" y="2955"/>
              <a:ext cx="78" cy="145"/>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35" name="Line 27"/>
            <p:cNvSpPr>
              <a:spLocks noChangeShapeType="1"/>
            </p:cNvSpPr>
            <p:nvPr/>
          </p:nvSpPr>
          <p:spPr bwMode="auto">
            <a:xfrm>
              <a:off x="1411" y="2933"/>
              <a:ext cx="112" cy="145"/>
            </a:xfrm>
            <a:prstGeom prst="line">
              <a:avLst/>
            </a:prstGeom>
            <a:noFill/>
            <a:ln w="9525">
              <a:solidFill>
                <a:schemeClr val="tx1"/>
              </a:solidFill>
              <a:round/>
              <a:headEnd/>
              <a:tailEnd/>
            </a:ln>
            <a:effectLst/>
          </p:spPr>
          <p:txBody>
            <a:bodyPr anchor="ctr">
              <a:spAutoFit/>
            </a:bodyPr>
            <a:lstStyle/>
            <a:p>
              <a:endParaRPr lang="zh-CN" altLang="en-US"/>
            </a:p>
          </p:txBody>
        </p:sp>
        <p:sp>
          <p:nvSpPr>
            <p:cNvPr id="43036" name="Line 28"/>
            <p:cNvSpPr>
              <a:spLocks noChangeShapeType="1"/>
            </p:cNvSpPr>
            <p:nvPr/>
          </p:nvSpPr>
          <p:spPr bwMode="auto">
            <a:xfrm>
              <a:off x="1178" y="3277"/>
              <a:ext cx="133" cy="189"/>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3" name="Group 29"/>
          <p:cNvGrpSpPr>
            <a:grpSpLocks/>
          </p:cNvGrpSpPr>
          <p:nvPr/>
        </p:nvGrpSpPr>
        <p:grpSpPr bwMode="auto">
          <a:xfrm>
            <a:off x="5348288" y="1905000"/>
            <a:ext cx="3529012" cy="4114800"/>
            <a:chOff x="2540" y="1367"/>
            <a:chExt cx="2223" cy="2592"/>
          </a:xfrm>
        </p:grpSpPr>
        <p:grpSp>
          <p:nvGrpSpPr>
            <p:cNvPr id="4" name="Group 30"/>
            <p:cNvGrpSpPr>
              <a:grpSpLocks/>
            </p:cNvGrpSpPr>
            <p:nvPr/>
          </p:nvGrpSpPr>
          <p:grpSpPr bwMode="auto">
            <a:xfrm>
              <a:off x="2540" y="1809"/>
              <a:ext cx="2223" cy="2150"/>
              <a:chOff x="1873" y="1821"/>
              <a:chExt cx="2223" cy="2150"/>
            </a:xfrm>
          </p:grpSpPr>
          <p:grpSp>
            <p:nvGrpSpPr>
              <p:cNvPr id="5" name="Group 31"/>
              <p:cNvGrpSpPr>
                <a:grpSpLocks/>
              </p:cNvGrpSpPr>
              <p:nvPr/>
            </p:nvGrpSpPr>
            <p:grpSpPr bwMode="auto">
              <a:xfrm>
                <a:off x="2622" y="1821"/>
                <a:ext cx="778" cy="256"/>
                <a:chOff x="1700" y="2033"/>
                <a:chExt cx="778" cy="256"/>
              </a:xfrm>
            </p:grpSpPr>
            <p:sp>
              <p:nvSpPr>
                <p:cNvPr id="43040" name="Rectangle 32"/>
                <p:cNvSpPr>
                  <a:spLocks noChangeArrowheads="1"/>
                </p:cNvSpPr>
                <p:nvPr/>
              </p:nvSpPr>
              <p:spPr bwMode="auto">
                <a:xfrm>
                  <a:off x="1700" y="2033"/>
                  <a:ext cx="778" cy="256"/>
                </a:xfrm>
                <a:prstGeom prst="rect">
                  <a:avLst/>
                </a:prstGeom>
                <a:noFill/>
                <a:ln w="9525">
                  <a:solidFill>
                    <a:schemeClr val="tx1"/>
                  </a:solidFill>
                  <a:miter lim="800000"/>
                  <a:headEnd/>
                  <a:tailEnd/>
                </a:ln>
                <a:effectLst/>
              </p:spPr>
              <p:txBody>
                <a:bodyPr wrap="none" anchor="ctr"/>
                <a:lstStyle/>
                <a:p>
                  <a:pPr algn="l" eaLnBrk="1" hangingPunct="1"/>
                  <a:r>
                    <a:rPr lang="en-US" altLang="zh-CN"/>
                    <a:t>       A    ^   </a:t>
                  </a:r>
                </a:p>
              </p:txBody>
            </p:sp>
            <p:sp>
              <p:nvSpPr>
                <p:cNvPr id="43041" name="Line 33"/>
                <p:cNvSpPr>
                  <a:spLocks noChangeShapeType="1"/>
                </p:cNvSpPr>
                <p:nvPr/>
              </p:nvSpPr>
              <p:spPr bwMode="auto">
                <a:xfrm>
                  <a:off x="1934"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42" name="Line 34"/>
                <p:cNvSpPr>
                  <a:spLocks noChangeShapeType="1"/>
                </p:cNvSpPr>
                <p:nvPr/>
              </p:nvSpPr>
              <p:spPr bwMode="auto">
                <a:xfrm>
                  <a:off x="2212"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6" name="Group 35"/>
              <p:cNvGrpSpPr>
                <a:grpSpLocks/>
              </p:cNvGrpSpPr>
              <p:nvPr/>
            </p:nvGrpSpPr>
            <p:grpSpPr bwMode="auto">
              <a:xfrm>
                <a:off x="2152" y="2229"/>
                <a:ext cx="778" cy="256"/>
                <a:chOff x="1700" y="2033"/>
                <a:chExt cx="778" cy="256"/>
              </a:xfrm>
            </p:grpSpPr>
            <p:sp>
              <p:nvSpPr>
                <p:cNvPr id="43044" name="Rectangle 36"/>
                <p:cNvSpPr>
                  <a:spLocks noChangeArrowheads="1"/>
                </p:cNvSpPr>
                <p:nvPr/>
              </p:nvSpPr>
              <p:spPr bwMode="auto">
                <a:xfrm>
                  <a:off x="1700" y="2033"/>
                  <a:ext cx="778" cy="256"/>
                </a:xfrm>
                <a:prstGeom prst="rect">
                  <a:avLst/>
                </a:prstGeom>
                <a:noFill/>
                <a:ln w="9525">
                  <a:solidFill>
                    <a:schemeClr val="tx1"/>
                  </a:solidFill>
                  <a:miter lim="800000"/>
                  <a:headEnd/>
                  <a:tailEnd/>
                </a:ln>
                <a:effectLst/>
              </p:spPr>
              <p:txBody>
                <a:bodyPr wrap="none" anchor="ctr"/>
                <a:lstStyle/>
                <a:p>
                  <a:pPr eaLnBrk="1" hangingPunct="1"/>
                  <a:r>
                    <a:rPr lang="en-US" altLang="zh-CN"/>
                    <a:t>B</a:t>
                  </a:r>
                </a:p>
              </p:txBody>
            </p:sp>
            <p:sp>
              <p:nvSpPr>
                <p:cNvPr id="43045" name="Line 37"/>
                <p:cNvSpPr>
                  <a:spLocks noChangeShapeType="1"/>
                </p:cNvSpPr>
                <p:nvPr/>
              </p:nvSpPr>
              <p:spPr bwMode="auto">
                <a:xfrm>
                  <a:off x="1934"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46" name="Line 38"/>
                <p:cNvSpPr>
                  <a:spLocks noChangeShapeType="1"/>
                </p:cNvSpPr>
                <p:nvPr/>
              </p:nvSpPr>
              <p:spPr bwMode="auto">
                <a:xfrm>
                  <a:off x="2212"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7" name="Group 39"/>
              <p:cNvGrpSpPr>
                <a:grpSpLocks/>
              </p:cNvGrpSpPr>
              <p:nvPr/>
            </p:nvGrpSpPr>
            <p:grpSpPr bwMode="auto">
              <a:xfrm>
                <a:off x="1873" y="2729"/>
                <a:ext cx="778" cy="256"/>
                <a:chOff x="1700" y="2033"/>
                <a:chExt cx="778" cy="256"/>
              </a:xfrm>
            </p:grpSpPr>
            <p:sp>
              <p:nvSpPr>
                <p:cNvPr id="43048" name="Rectangle 40"/>
                <p:cNvSpPr>
                  <a:spLocks noChangeArrowheads="1"/>
                </p:cNvSpPr>
                <p:nvPr/>
              </p:nvSpPr>
              <p:spPr bwMode="auto">
                <a:xfrm>
                  <a:off x="1700" y="2033"/>
                  <a:ext cx="778" cy="256"/>
                </a:xfrm>
                <a:prstGeom prst="rect">
                  <a:avLst/>
                </a:prstGeom>
                <a:noFill/>
                <a:ln w="9525">
                  <a:solidFill>
                    <a:schemeClr val="tx1"/>
                  </a:solidFill>
                  <a:miter lim="800000"/>
                  <a:headEnd/>
                  <a:tailEnd/>
                </a:ln>
                <a:effectLst/>
              </p:spPr>
              <p:txBody>
                <a:bodyPr wrap="none" anchor="ctr"/>
                <a:lstStyle/>
                <a:p>
                  <a:pPr algn="l" eaLnBrk="1" hangingPunct="1"/>
                  <a:r>
                    <a:rPr lang="en-US" altLang="zh-CN"/>
                    <a:t> ^    C    ^</a:t>
                  </a:r>
                </a:p>
              </p:txBody>
            </p:sp>
            <p:sp>
              <p:nvSpPr>
                <p:cNvPr id="43049" name="Line 41"/>
                <p:cNvSpPr>
                  <a:spLocks noChangeShapeType="1"/>
                </p:cNvSpPr>
                <p:nvPr/>
              </p:nvSpPr>
              <p:spPr bwMode="auto">
                <a:xfrm>
                  <a:off x="1934"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50" name="Line 42"/>
                <p:cNvSpPr>
                  <a:spLocks noChangeShapeType="1"/>
                </p:cNvSpPr>
                <p:nvPr/>
              </p:nvSpPr>
              <p:spPr bwMode="auto">
                <a:xfrm>
                  <a:off x="2212"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8" name="Group 43"/>
              <p:cNvGrpSpPr>
                <a:grpSpLocks/>
              </p:cNvGrpSpPr>
              <p:nvPr/>
            </p:nvGrpSpPr>
            <p:grpSpPr bwMode="auto">
              <a:xfrm>
                <a:off x="2830" y="2728"/>
                <a:ext cx="778" cy="256"/>
                <a:chOff x="1700" y="2033"/>
                <a:chExt cx="778" cy="256"/>
              </a:xfrm>
            </p:grpSpPr>
            <p:sp>
              <p:nvSpPr>
                <p:cNvPr id="43052" name="Rectangle 44"/>
                <p:cNvSpPr>
                  <a:spLocks noChangeArrowheads="1"/>
                </p:cNvSpPr>
                <p:nvPr/>
              </p:nvSpPr>
              <p:spPr bwMode="auto">
                <a:xfrm>
                  <a:off x="1700" y="2033"/>
                  <a:ext cx="778" cy="256"/>
                </a:xfrm>
                <a:prstGeom prst="rect">
                  <a:avLst/>
                </a:prstGeom>
                <a:noFill/>
                <a:ln w="9525">
                  <a:solidFill>
                    <a:schemeClr val="tx1"/>
                  </a:solidFill>
                  <a:miter lim="800000"/>
                  <a:headEnd/>
                  <a:tailEnd/>
                </a:ln>
                <a:effectLst/>
              </p:spPr>
              <p:txBody>
                <a:bodyPr wrap="none" anchor="ctr"/>
                <a:lstStyle/>
                <a:p>
                  <a:pPr algn="l" eaLnBrk="1" hangingPunct="1"/>
                  <a:r>
                    <a:rPr lang="en-US" altLang="zh-CN"/>
                    <a:t>       D</a:t>
                  </a:r>
                </a:p>
              </p:txBody>
            </p:sp>
            <p:sp>
              <p:nvSpPr>
                <p:cNvPr id="43053" name="Line 45"/>
                <p:cNvSpPr>
                  <a:spLocks noChangeShapeType="1"/>
                </p:cNvSpPr>
                <p:nvPr/>
              </p:nvSpPr>
              <p:spPr bwMode="auto">
                <a:xfrm>
                  <a:off x="1934"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54" name="Line 46"/>
                <p:cNvSpPr>
                  <a:spLocks noChangeShapeType="1"/>
                </p:cNvSpPr>
                <p:nvPr/>
              </p:nvSpPr>
              <p:spPr bwMode="auto">
                <a:xfrm>
                  <a:off x="2212"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9" name="Group 47"/>
              <p:cNvGrpSpPr>
                <a:grpSpLocks/>
              </p:cNvGrpSpPr>
              <p:nvPr/>
            </p:nvGrpSpPr>
            <p:grpSpPr bwMode="auto">
              <a:xfrm>
                <a:off x="2385" y="3238"/>
                <a:ext cx="778" cy="256"/>
                <a:chOff x="1700" y="2033"/>
                <a:chExt cx="778" cy="256"/>
              </a:xfrm>
            </p:grpSpPr>
            <p:sp>
              <p:nvSpPr>
                <p:cNvPr id="43056" name="Rectangle 48"/>
                <p:cNvSpPr>
                  <a:spLocks noChangeArrowheads="1"/>
                </p:cNvSpPr>
                <p:nvPr/>
              </p:nvSpPr>
              <p:spPr bwMode="auto">
                <a:xfrm>
                  <a:off x="1700" y="2033"/>
                  <a:ext cx="778" cy="256"/>
                </a:xfrm>
                <a:prstGeom prst="rect">
                  <a:avLst/>
                </a:prstGeom>
                <a:noFill/>
                <a:ln w="9525">
                  <a:solidFill>
                    <a:schemeClr val="tx1"/>
                  </a:solidFill>
                  <a:miter lim="800000"/>
                  <a:headEnd/>
                  <a:tailEnd/>
                </a:ln>
                <a:effectLst/>
              </p:spPr>
              <p:txBody>
                <a:bodyPr wrap="none" anchor="ctr"/>
                <a:lstStyle/>
                <a:p>
                  <a:pPr algn="l" eaLnBrk="1" hangingPunct="1"/>
                  <a:r>
                    <a:rPr lang="en-US" altLang="zh-CN"/>
                    <a:t> ^    E</a:t>
                  </a:r>
                </a:p>
              </p:txBody>
            </p:sp>
            <p:sp>
              <p:nvSpPr>
                <p:cNvPr id="43057" name="Line 49"/>
                <p:cNvSpPr>
                  <a:spLocks noChangeShapeType="1"/>
                </p:cNvSpPr>
                <p:nvPr/>
              </p:nvSpPr>
              <p:spPr bwMode="auto">
                <a:xfrm>
                  <a:off x="1934"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58" name="Line 50"/>
                <p:cNvSpPr>
                  <a:spLocks noChangeShapeType="1"/>
                </p:cNvSpPr>
                <p:nvPr/>
              </p:nvSpPr>
              <p:spPr bwMode="auto">
                <a:xfrm>
                  <a:off x="2212"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0" name="Group 51"/>
              <p:cNvGrpSpPr>
                <a:grpSpLocks/>
              </p:cNvGrpSpPr>
              <p:nvPr/>
            </p:nvGrpSpPr>
            <p:grpSpPr bwMode="auto">
              <a:xfrm>
                <a:off x="3318" y="3228"/>
                <a:ext cx="778" cy="256"/>
                <a:chOff x="1700" y="2033"/>
                <a:chExt cx="778" cy="256"/>
              </a:xfrm>
            </p:grpSpPr>
            <p:sp>
              <p:nvSpPr>
                <p:cNvPr id="43060" name="Rectangle 52"/>
                <p:cNvSpPr>
                  <a:spLocks noChangeArrowheads="1"/>
                </p:cNvSpPr>
                <p:nvPr/>
              </p:nvSpPr>
              <p:spPr bwMode="auto">
                <a:xfrm>
                  <a:off x="1700" y="2033"/>
                  <a:ext cx="778" cy="256"/>
                </a:xfrm>
                <a:prstGeom prst="rect">
                  <a:avLst/>
                </a:prstGeom>
                <a:noFill/>
                <a:ln w="9525">
                  <a:solidFill>
                    <a:schemeClr val="tx1"/>
                  </a:solidFill>
                  <a:miter lim="800000"/>
                  <a:headEnd/>
                  <a:tailEnd/>
                </a:ln>
                <a:effectLst/>
              </p:spPr>
              <p:txBody>
                <a:bodyPr wrap="none" anchor="ctr"/>
                <a:lstStyle/>
                <a:p>
                  <a:pPr algn="l" eaLnBrk="1" hangingPunct="1"/>
                  <a:r>
                    <a:rPr lang="en-US" altLang="zh-CN"/>
                    <a:t> ^     F   ^</a:t>
                  </a:r>
                </a:p>
              </p:txBody>
            </p:sp>
            <p:sp>
              <p:nvSpPr>
                <p:cNvPr id="43061" name="Line 53"/>
                <p:cNvSpPr>
                  <a:spLocks noChangeShapeType="1"/>
                </p:cNvSpPr>
                <p:nvPr/>
              </p:nvSpPr>
              <p:spPr bwMode="auto">
                <a:xfrm>
                  <a:off x="1934"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62" name="Line 54"/>
                <p:cNvSpPr>
                  <a:spLocks noChangeShapeType="1"/>
                </p:cNvSpPr>
                <p:nvPr/>
              </p:nvSpPr>
              <p:spPr bwMode="auto">
                <a:xfrm>
                  <a:off x="2212"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1" name="Group 55"/>
              <p:cNvGrpSpPr>
                <a:grpSpLocks/>
              </p:cNvGrpSpPr>
              <p:nvPr/>
            </p:nvGrpSpPr>
            <p:grpSpPr bwMode="auto">
              <a:xfrm>
                <a:off x="2850" y="3715"/>
                <a:ext cx="778" cy="256"/>
                <a:chOff x="1700" y="2033"/>
                <a:chExt cx="778" cy="256"/>
              </a:xfrm>
            </p:grpSpPr>
            <p:sp>
              <p:nvSpPr>
                <p:cNvPr id="43064" name="Rectangle 56"/>
                <p:cNvSpPr>
                  <a:spLocks noChangeArrowheads="1"/>
                </p:cNvSpPr>
                <p:nvPr/>
              </p:nvSpPr>
              <p:spPr bwMode="auto">
                <a:xfrm>
                  <a:off x="1700" y="2033"/>
                  <a:ext cx="778" cy="256"/>
                </a:xfrm>
                <a:prstGeom prst="rect">
                  <a:avLst/>
                </a:prstGeom>
                <a:noFill/>
                <a:ln w="9525">
                  <a:solidFill>
                    <a:schemeClr val="tx1"/>
                  </a:solidFill>
                  <a:miter lim="800000"/>
                  <a:headEnd/>
                  <a:tailEnd/>
                </a:ln>
                <a:effectLst/>
              </p:spPr>
              <p:txBody>
                <a:bodyPr wrap="none" anchor="ctr"/>
                <a:lstStyle/>
                <a:p>
                  <a:pPr algn="l" eaLnBrk="1" hangingPunct="1"/>
                  <a:r>
                    <a:rPr lang="en-US" altLang="zh-CN"/>
                    <a:t> ^    G     ^</a:t>
                  </a:r>
                </a:p>
              </p:txBody>
            </p:sp>
            <p:sp>
              <p:nvSpPr>
                <p:cNvPr id="43065" name="Line 57"/>
                <p:cNvSpPr>
                  <a:spLocks noChangeShapeType="1"/>
                </p:cNvSpPr>
                <p:nvPr/>
              </p:nvSpPr>
              <p:spPr bwMode="auto">
                <a:xfrm>
                  <a:off x="1934"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3066" name="Line 58"/>
                <p:cNvSpPr>
                  <a:spLocks noChangeShapeType="1"/>
                </p:cNvSpPr>
                <p:nvPr/>
              </p:nvSpPr>
              <p:spPr bwMode="auto">
                <a:xfrm>
                  <a:off x="2212" y="20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43067" name="Line 59"/>
              <p:cNvSpPr>
                <a:spLocks noChangeShapeType="1"/>
              </p:cNvSpPr>
              <p:nvPr/>
            </p:nvSpPr>
            <p:spPr bwMode="auto">
              <a:xfrm flipH="1">
                <a:off x="2567" y="2000"/>
                <a:ext cx="144" cy="233"/>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3068" name="Line 60"/>
              <p:cNvSpPr>
                <a:spLocks noChangeShapeType="1"/>
              </p:cNvSpPr>
              <p:nvPr/>
            </p:nvSpPr>
            <p:spPr bwMode="auto">
              <a:xfrm flipH="1">
                <a:off x="2167" y="2433"/>
                <a:ext cx="111" cy="30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3069" name="Line 61"/>
              <p:cNvSpPr>
                <a:spLocks noChangeShapeType="1"/>
              </p:cNvSpPr>
              <p:nvPr/>
            </p:nvSpPr>
            <p:spPr bwMode="auto">
              <a:xfrm>
                <a:off x="2834" y="2400"/>
                <a:ext cx="322" cy="333"/>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3070" name="Line 62"/>
              <p:cNvSpPr>
                <a:spLocks noChangeShapeType="1"/>
              </p:cNvSpPr>
              <p:nvPr/>
            </p:nvSpPr>
            <p:spPr bwMode="auto">
              <a:xfrm flipH="1">
                <a:off x="2767" y="2878"/>
                <a:ext cx="178" cy="355"/>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3071" name="Line 63"/>
              <p:cNvSpPr>
                <a:spLocks noChangeShapeType="1"/>
              </p:cNvSpPr>
              <p:nvPr/>
            </p:nvSpPr>
            <p:spPr bwMode="auto">
              <a:xfrm>
                <a:off x="3467" y="2878"/>
                <a:ext cx="200" cy="355"/>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3072" name="Line 64"/>
              <p:cNvSpPr>
                <a:spLocks noChangeShapeType="1"/>
              </p:cNvSpPr>
              <p:nvPr/>
            </p:nvSpPr>
            <p:spPr bwMode="auto">
              <a:xfrm>
                <a:off x="3000" y="3433"/>
                <a:ext cx="200" cy="289"/>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grpSp>
          <p:nvGrpSpPr>
            <p:cNvPr id="12" name="Group 65"/>
            <p:cNvGrpSpPr>
              <a:grpSpLocks/>
            </p:cNvGrpSpPr>
            <p:nvPr/>
          </p:nvGrpSpPr>
          <p:grpSpPr bwMode="auto">
            <a:xfrm>
              <a:off x="3445" y="1367"/>
              <a:ext cx="211" cy="444"/>
              <a:chOff x="3445" y="1367"/>
              <a:chExt cx="211" cy="444"/>
            </a:xfrm>
          </p:grpSpPr>
          <p:sp>
            <p:nvSpPr>
              <p:cNvPr id="43074" name="Freeform 66"/>
              <p:cNvSpPr>
                <a:spLocks/>
              </p:cNvSpPr>
              <p:nvPr/>
            </p:nvSpPr>
            <p:spPr bwMode="auto">
              <a:xfrm>
                <a:off x="3445" y="1367"/>
                <a:ext cx="72" cy="222"/>
              </a:xfrm>
              <a:custGeom>
                <a:avLst/>
                <a:gdLst/>
                <a:ahLst/>
                <a:cxnLst>
                  <a:cxn ang="0">
                    <a:pos x="33" y="0"/>
                  </a:cxn>
                  <a:cxn ang="0">
                    <a:pos x="89" y="111"/>
                  </a:cxn>
                  <a:cxn ang="0">
                    <a:pos x="0" y="233"/>
                  </a:cxn>
                </a:cxnLst>
                <a:rect l="0" t="0" r="r" b="b"/>
                <a:pathLst>
                  <a:path w="94" h="233">
                    <a:moveTo>
                      <a:pt x="33" y="0"/>
                    </a:moveTo>
                    <a:cubicBezTo>
                      <a:pt x="63" y="36"/>
                      <a:pt x="94" y="72"/>
                      <a:pt x="89" y="111"/>
                    </a:cubicBezTo>
                    <a:cubicBezTo>
                      <a:pt x="84" y="150"/>
                      <a:pt x="19" y="218"/>
                      <a:pt x="0" y="233"/>
                    </a:cubicBezTo>
                  </a:path>
                </a:pathLst>
              </a:custGeom>
              <a:noFill/>
              <a:ln w="9525" cap="flat" cmpd="sng">
                <a:solidFill>
                  <a:schemeClr val="tx1"/>
                </a:solidFill>
                <a:prstDash val="solid"/>
                <a:round/>
                <a:headEnd/>
                <a:tailEnd/>
              </a:ln>
              <a:effectLst/>
            </p:spPr>
            <p:txBody>
              <a:bodyPr anchor="ctr">
                <a:spAutoFit/>
              </a:bodyPr>
              <a:lstStyle/>
              <a:p>
                <a:endParaRPr lang="zh-CN" altLang="en-US"/>
              </a:p>
            </p:txBody>
          </p:sp>
          <p:sp>
            <p:nvSpPr>
              <p:cNvPr id="43075" name="Line 67"/>
              <p:cNvSpPr>
                <a:spLocks noChangeShapeType="1"/>
              </p:cNvSpPr>
              <p:nvPr/>
            </p:nvSpPr>
            <p:spPr bwMode="auto">
              <a:xfrm>
                <a:off x="3456" y="1589"/>
                <a:ext cx="200" cy="222"/>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grpSp>
      <p:sp>
        <p:nvSpPr>
          <p:cNvPr id="43079" name="Oval 71"/>
          <p:cNvSpPr>
            <a:spLocks noChangeArrowheads="1"/>
          </p:cNvSpPr>
          <p:nvPr/>
        </p:nvSpPr>
        <p:spPr bwMode="auto">
          <a:xfrm>
            <a:off x="1905000" y="22479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400">
                <a:latin typeface="Tahoma" pitchFamily="34" charset="0"/>
              </a:rPr>
              <a:t>A</a:t>
            </a:r>
          </a:p>
        </p:txBody>
      </p:sp>
      <p:sp>
        <p:nvSpPr>
          <p:cNvPr id="43080" name="Oval 72"/>
          <p:cNvSpPr>
            <a:spLocks noChangeArrowheads="1"/>
          </p:cNvSpPr>
          <p:nvPr/>
        </p:nvSpPr>
        <p:spPr bwMode="auto">
          <a:xfrm>
            <a:off x="1447800" y="27813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400">
                <a:latin typeface="Tahoma" pitchFamily="34" charset="0"/>
              </a:rPr>
              <a:t>B</a:t>
            </a:r>
          </a:p>
        </p:txBody>
      </p:sp>
      <p:sp>
        <p:nvSpPr>
          <p:cNvPr id="43081" name="Oval 73"/>
          <p:cNvSpPr>
            <a:spLocks noChangeArrowheads="1"/>
          </p:cNvSpPr>
          <p:nvPr/>
        </p:nvSpPr>
        <p:spPr bwMode="auto">
          <a:xfrm>
            <a:off x="838200" y="33909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400">
                <a:latin typeface="Tahoma" pitchFamily="34" charset="0"/>
              </a:rPr>
              <a:t>C</a:t>
            </a:r>
          </a:p>
        </p:txBody>
      </p:sp>
      <p:sp>
        <p:nvSpPr>
          <p:cNvPr id="43082" name="Oval 74"/>
          <p:cNvSpPr>
            <a:spLocks noChangeArrowheads="1"/>
          </p:cNvSpPr>
          <p:nvPr/>
        </p:nvSpPr>
        <p:spPr bwMode="auto">
          <a:xfrm>
            <a:off x="381000" y="40767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800">
                <a:latin typeface="Tahoma" pitchFamily="34" charset="0"/>
              </a:rPr>
              <a:t>Φ</a:t>
            </a:r>
          </a:p>
        </p:txBody>
      </p:sp>
      <p:sp>
        <p:nvSpPr>
          <p:cNvPr id="43083" name="Oval 75"/>
          <p:cNvSpPr>
            <a:spLocks noChangeArrowheads="1"/>
          </p:cNvSpPr>
          <p:nvPr/>
        </p:nvSpPr>
        <p:spPr bwMode="auto">
          <a:xfrm>
            <a:off x="1066800" y="40767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800">
                <a:latin typeface="Tahoma" pitchFamily="34" charset="0"/>
              </a:rPr>
              <a:t>Φ</a:t>
            </a:r>
          </a:p>
        </p:txBody>
      </p:sp>
      <p:sp>
        <p:nvSpPr>
          <p:cNvPr id="43084" name="Oval 76"/>
          <p:cNvSpPr>
            <a:spLocks noChangeArrowheads="1"/>
          </p:cNvSpPr>
          <p:nvPr/>
        </p:nvSpPr>
        <p:spPr bwMode="auto">
          <a:xfrm>
            <a:off x="2057400" y="33909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400">
                <a:latin typeface="Tahoma" pitchFamily="34" charset="0"/>
              </a:rPr>
              <a:t>D</a:t>
            </a:r>
          </a:p>
        </p:txBody>
      </p:sp>
      <p:sp>
        <p:nvSpPr>
          <p:cNvPr id="43085" name="Oval 77"/>
          <p:cNvSpPr>
            <a:spLocks noChangeArrowheads="1"/>
          </p:cNvSpPr>
          <p:nvPr/>
        </p:nvSpPr>
        <p:spPr bwMode="auto">
          <a:xfrm>
            <a:off x="1676400" y="40767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400">
                <a:latin typeface="Tahoma" pitchFamily="34" charset="0"/>
              </a:rPr>
              <a:t>E</a:t>
            </a:r>
          </a:p>
        </p:txBody>
      </p:sp>
      <p:sp>
        <p:nvSpPr>
          <p:cNvPr id="43086" name="Oval 78"/>
          <p:cNvSpPr>
            <a:spLocks noChangeArrowheads="1"/>
          </p:cNvSpPr>
          <p:nvPr/>
        </p:nvSpPr>
        <p:spPr bwMode="auto">
          <a:xfrm>
            <a:off x="1371600" y="48387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800">
                <a:latin typeface="Tahoma" pitchFamily="34" charset="0"/>
              </a:rPr>
              <a:t>Φ</a:t>
            </a:r>
          </a:p>
        </p:txBody>
      </p:sp>
      <p:sp>
        <p:nvSpPr>
          <p:cNvPr id="43087" name="Oval 79"/>
          <p:cNvSpPr>
            <a:spLocks noChangeArrowheads="1"/>
          </p:cNvSpPr>
          <p:nvPr/>
        </p:nvSpPr>
        <p:spPr bwMode="auto">
          <a:xfrm>
            <a:off x="1905000" y="48387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400">
                <a:latin typeface="Tahoma" pitchFamily="34" charset="0"/>
              </a:rPr>
              <a:t>G</a:t>
            </a:r>
          </a:p>
        </p:txBody>
      </p:sp>
      <p:sp>
        <p:nvSpPr>
          <p:cNvPr id="43088" name="Oval 80"/>
          <p:cNvSpPr>
            <a:spLocks noChangeArrowheads="1"/>
          </p:cNvSpPr>
          <p:nvPr/>
        </p:nvSpPr>
        <p:spPr bwMode="auto">
          <a:xfrm>
            <a:off x="2590800" y="40767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400">
                <a:latin typeface="Tahoma" pitchFamily="34" charset="0"/>
              </a:rPr>
              <a:t>F</a:t>
            </a:r>
          </a:p>
        </p:txBody>
      </p:sp>
      <p:sp>
        <p:nvSpPr>
          <p:cNvPr id="43089" name="Oval 81"/>
          <p:cNvSpPr>
            <a:spLocks noChangeArrowheads="1"/>
          </p:cNvSpPr>
          <p:nvPr/>
        </p:nvSpPr>
        <p:spPr bwMode="auto">
          <a:xfrm>
            <a:off x="2971800" y="48387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800">
                <a:latin typeface="Tahoma" pitchFamily="34" charset="0"/>
              </a:rPr>
              <a:t>Φ</a:t>
            </a:r>
          </a:p>
        </p:txBody>
      </p:sp>
      <p:sp>
        <p:nvSpPr>
          <p:cNvPr id="43090" name="Oval 82"/>
          <p:cNvSpPr>
            <a:spLocks noChangeArrowheads="1"/>
          </p:cNvSpPr>
          <p:nvPr/>
        </p:nvSpPr>
        <p:spPr bwMode="auto">
          <a:xfrm>
            <a:off x="2438400" y="48387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800">
                <a:latin typeface="Tahoma" pitchFamily="34" charset="0"/>
              </a:rPr>
              <a:t>Φ</a:t>
            </a:r>
          </a:p>
        </p:txBody>
      </p:sp>
      <p:sp>
        <p:nvSpPr>
          <p:cNvPr id="43091" name="Oval 83"/>
          <p:cNvSpPr>
            <a:spLocks noChangeArrowheads="1"/>
          </p:cNvSpPr>
          <p:nvPr/>
        </p:nvSpPr>
        <p:spPr bwMode="auto">
          <a:xfrm>
            <a:off x="2514600" y="2705100"/>
            <a:ext cx="381000" cy="381000"/>
          </a:xfrm>
          <a:prstGeom prst="ellipse">
            <a:avLst/>
          </a:prstGeom>
          <a:solidFill>
            <a:schemeClr val="accent1"/>
          </a:solidFill>
          <a:ln w="9525">
            <a:solidFill>
              <a:schemeClr val="tx1"/>
            </a:solidFill>
            <a:miter lim="800000"/>
            <a:headEnd/>
            <a:tailEnd/>
          </a:ln>
          <a:effectLst/>
        </p:spPr>
        <p:txBody>
          <a:bodyPr wrap="none" anchor="ctr"/>
          <a:lstStyle/>
          <a:p>
            <a:pPr eaLnBrk="1" hangingPunct="1"/>
            <a:r>
              <a:rPr lang="en-US" altLang="zh-CN" sz="2800">
                <a:latin typeface="Tahoma" pitchFamily="34" charset="0"/>
              </a:rPr>
              <a:t>Φ</a:t>
            </a:r>
          </a:p>
        </p:txBody>
      </p:sp>
      <p:sp>
        <p:nvSpPr>
          <p:cNvPr id="43092" name="Line 84"/>
          <p:cNvSpPr>
            <a:spLocks noChangeShapeType="1"/>
          </p:cNvSpPr>
          <p:nvPr/>
        </p:nvSpPr>
        <p:spPr bwMode="auto">
          <a:xfrm flipH="1">
            <a:off x="1752600" y="2628900"/>
            <a:ext cx="152400" cy="152400"/>
          </a:xfrm>
          <a:prstGeom prst="line">
            <a:avLst/>
          </a:prstGeom>
          <a:noFill/>
          <a:ln w="9525">
            <a:solidFill>
              <a:schemeClr val="tx1"/>
            </a:solidFill>
            <a:miter lim="800000"/>
            <a:headEnd/>
            <a:tailEnd/>
          </a:ln>
          <a:effectLst/>
        </p:spPr>
        <p:txBody>
          <a:bodyPr wrap="none"/>
          <a:lstStyle/>
          <a:p>
            <a:endParaRPr lang="zh-CN" altLang="en-US"/>
          </a:p>
        </p:txBody>
      </p:sp>
      <p:sp>
        <p:nvSpPr>
          <p:cNvPr id="43093" name="Line 85"/>
          <p:cNvSpPr>
            <a:spLocks noChangeShapeType="1"/>
          </p:cNvSpPr>
          <p:nvPr/>
        </p:nvSpPr>
        <p:spPr bwMode="auto">
          <a:xfrm flipH="1">
            <a:off x="1143000" y="3086100"/>
            <a:ext cx="381000" cy="381000"/>
          </a:xfrm>
          <a:prstGeom prst="line">
            <a:avLst/>
          </a:prstGeom>
          <a:noFill/>
          <a:ln w="9525">
            <a:solidFill>
              <a:schemeClr val="tx1"/>
            </a:solidFill>
            <a:miter lim="800000"/>
            <a:headEnd/>
            <a:tailEnd/>
          </a:ln>
          <a:effectLst/>
        </p:spPr>
        <p:txBody>
          <a:bodyPr wrap="none"/>
          <a:lstStyle/>
          <a:p>
            <a:endParaRPr lang="zh-CN" altLang="en-US"/>
          </a:p>
        </p:txBody>
      </p:sp>
      <p:sp>
        <p:nvSpPr>
          <p:cNvPr id="43094" name="Line 86"/>
          <p:cNvSpPr>
            <a:spLocks noChangeShapeType="1"/>
          </p:cNvSpPr>
          <p:nvPr/>
        </p:nvSpPr>
        <p:spPr bwMode="auto">
          <a:xfrm flipH="1">
            <a:off x="609600" y="3771900"/>
            <a:ext cx="304800" cy="304800"/>
          </a:xfrm>
          <a:prstGeom prst="line">
            <a:avLst/>
          </a:prstGeom>
          <a:noFill/>
          <a:ln w="9525">
            <a:solidFill>
              <a:schemeClr val="tx1"/>
            </a:solidFill>
            <a:miter lim="800000"/>
            <a:headEnd/>
            <a:tailEnd/>
          </a:ln>
          <a:effectLst/>
        </p:spPr>
        <p:txBody>
          <a:bodyPr wrap="none"/>
          <a:lstStyle/>
          <a:p>
            <a:endParaRPr lang="zh-CN" altLang="en-US"/>
          </a:p>
        </p:txBody>
      </p:sp>
      <p:sp>
        <p:nvSpPr>
          <p:cNvPr id="43095" name="Line 87"/>
          <p:cNvSpPr>
            <a:spLocks noChangeShapeType="1"/>
          </p:cNvSpPr>
          <p:nvPr/>
        </p:nvSpPr>
        <p:spPr bwMode="auto">
          <a:xfrm>
            <a:off x="1066800" y="3695700"/>
            <a:ext cx="152400" cy="381000"/>
          </a:xfrm>
          <a:prstGeom prst="line">
            <a:avLst/>
          </a:prstGeom>
          <a:noFill/>
          <a:ln w="9525">
            <a:solidFill>
              <a:schemeClr val="tx1"/>
            </a:solidFill>
            <a:miter lim="800000"/>
            <a:headEnd/>
            <a:tailEnd/>
          </a:ln>
          <a:effectLst/>
        </p:spPr>
        <p:txBody>
          <a:bodyPr wrap="none"/>
          <a:lstStyle/>
          <a:p>
            <a:endParaRPr lang="zh-CN" altLang="en-US"/>
          </a:p>
        </p:txBody>
      </p:sp>
      <p:sp>
        <p:nvSpPr>
          <p:cNvPr id="43096" name="Line 88"/>
          <p:cNvSpPr>
            <a:spLocks noChangeShapeType="1"/>
          </p:cNvSpPr>
          <p:nvPr/>
        </p:nvSpPr>
        <p:spPr bwMode="auto">
          <a:xfrm flipH="1">
            <a:off x="1981200" y="3771900"/>
            <a:ext cx="152400" cy="304800"/>
          </a:xfrm>
          <a:prstGeom prst="line">
            <a:avLst/>
          </a:prstGeom>
          <a:noFill/>
          <a:ln w="9525">
            <a:solidFill>
              <a:schemeClr val="tx1"/>
            </a:solidFill>
            <a:miter lim="800000"/>
            <a:headEnd/>
            <a:tailEnd/>
          </a:ln>
          <a:effectLst/>
        </p:spPr>
        <p:txBody>
          <a:bodyPr wrap="none"/>
          <a:lstStyle/>
          <a:p>
            <a:endParaRPr lang="zh-CN" altLang="en-US"/>
          </a:p>
        </p:txBody>
      </p:sp>
      <p:sp>
        <p:nvSpPr>
          <p:cNvPr id="43097" name="Line 89"/>
          <p:cNvSpPr>
            <a:spLocks noChangeShapeType="1"/>
          </p:cNvSpPr>
          <p:nvPr/>
        </p:nvSpPr>
        <p:spPr bwMode="auto">
          <a:xfrm>
            <a:off x="2362200" y="3695700"/>
            <a:ext cx="304800" cy="381000"/>
          </a:xfrm>
          <a:prstGeom prst="line">
            <a:avLst/>
          </a:prstGeom>
          <a:noFill/>
          <a:ln w="9525">
            <a:solidFill>
              <a:schemeClr val="tx1"/>
            </a:solidFill>
            <a:miter lim="800000"/>
            <a:headEnd/>
            <a:tailEnd/>
          </a:ln>
          <a:effectLst/>
        </p:spPr>
        <p:txBody>
          <a:bodyPr wrap="none"/>
          <a:lstStyle/>
          <a:p>
            <a:endParaRPr lang="zh-CN" altLang="en-US"/>
          </a:p>
        </p:txBody>
      </p:sp>
      <p:sp>
        <p:nvSpPr>
          <p:cNvPr id="43098" name="Line 90"/>
          <p:cNvSpPr>
            <a:spLocks noChangeShapeType="1"/>
          </p:cNvSpPr>
          <p:nvPr/>
        </p:nvSpPr>
        <p:spPr bwMode="auto">
          <a:xfrm>
            <a:off x="1752600" y="3162300"/>
            <a:ext cx="304800" cy="304800"/>
          </a:xfrm>
          <a:prstGeom prst="line">
            <a:avLst/>
          </a:prstGeom>
          <a:noFill/>
          <a:ln w="9525">
            <a:solidFill>
              <a:schemeClr val="tx1"/>
            </a:solidFill>
            <a:miter lim="800000"/>
            <a:headEnd/>
            <a:tailEnd/>
          </a:ln>
          <a:effectLst/>
        </p:spPr>
        <p:txBody>
          <a:bodyPr wrap="none"/>
          <a:lstStyle/>
          <a:p>
            <a:endParaRPr lang="zh-CN" altLang="en-US"/>
          </a:p>
        </p:txBody>
      </p:sp>
      <p:sp>
        <p:nvSpPr>
          <p:cNvPr id="43099" name="Line 91"/>
          <p:cNvSpPr>
            <a:spLocks noChangeShapeType="1"/>
          </p:cNvSpPr>
          <p:nvPr/>
        </p:nvSpPr>
        <p:spPr bwMode="auto">
          <a:xfrm>
            <a:off x="2286000" y="2552700"/>
            <a:ext cx="228600" cy="228600"/>
          </a:xfrm>
          <a:prstGeom prst="line">
            <a:avLst/>
          </a:prstGeom>
          <a:noFill/>
          <a:ln w="9525">
            <a:solidFill>
              <a:schemeClr val="tx1"/>
            </a:solidFill>
            <a:miter lim="800000"/>
            <a:headEnd/>
            <a:tailEnd/>
          </a:ln>
          <a:effectLst/>
        </p:spPr>
        <p:txBody>
          <a:bodyPr wrap="none"/>
          <a:lstStyle/>
          <a:p>
            <a:endParaRPr lang="zh-CN" altLang="en-US"/>
          </a:p>
        </p:txBody>
      </p:sp>
      <p:sp>
        <p:nvSpPr>
          <p:cNvPr id="43100" name="Line 92"/>
          <p:cNvSpPr>
            <a:spLocks noChangeShapeType="1"/>
          </p:cNvSpPr>
          <p:nvPr/>
        </p:nvSpPr>
        <p:spPr bwMode="auto">
          <a:xfrm flipH="1">
            <a:off x="1600200" y="4457700"/>
            <a:ext cx="152400" cy="381000"/>
          </a:xfrm>
          <a:prstGeom prst="line">
            <a:avLst/>
          </a:prstGeom>
          <a:noFill/>
          <a:ln w="9525">
            <a:solidFill>
              <a:schemeClr val="tx1"/>
            </a:solidFill>
            <a:miter lim="800000"/>
            <a:headEnd/>
            <a:tailEnd/>
          </a:ln>
          <a:effectLst/>
        </p:spPr>
        <p:txBody>
          <a:bodyPr wrap="none"/>
          <a:lstStyle/>
          <a:p>
            <a:endParaRPr lang="zh-CN" altLang="en-US"/>
          </a:p>
        </p:txBody>
      </p:sp>
      <p:sp>
        <p:nvSpPr>
          <p:cNvPr id="43101" name="Line 93"/>
          <p:cNvSpPr>
            <a:spLocks noChangeShapeType="1"/>
          </p:cNvSpPr>
          <p:nvPr/>
        </p:nvSpPr>
        <p:spPr bwMode="auto">
          <a:xfrm>
            <a:off x="1981200" y="4457700"/>
            <a:ext cx="152400" cy="381000"/>
          </a:xfrm>
          <a:prstGeom prst="line">
            <a:avLst/>
          </a:prstGeom>
          <a:noFill/>
          <a:ln w="9525">
            <a:solidFill>
              <a:schemeClr val="tx1"/>
            </a:solidFill>
            <a:miter lim="800000"/>
            <a:headEnd/>
            <a:tailEnd/>
          </a:ln>
          <a:effectLst/>
        </p:spPr>
        <p:txBody>
          <a:bodyPr wrap="none"/>
          <a:lstStyle/>
          <a:p>
            <a:endParaRPr lang="zh-CN" altLang="en-US"/>
          </a:p>
        </p:txBody>
      </p:sp>
      <p:sp>
        <p:nvSpPr>
          <p:cNvPr id="43102" name="Line 94"/>
          <p:cNvSpPr>
            <a:spLocks noChangeShapeType="1"/>
          </p:cNvSpPr>
          <p:nvPr/>
        </p:nvSpPr>
        <p:spPr bwMode="auto">
          <a:xfrm flipH="1">
            <a:off x="2667000" y="4457700"/>
            <a:ext cx="76200" cy="381000"/>
          </a:xfrm>
          <a:prstGeom prst="line">
            <a:avLst/>
          </a:prstGeom>
          <a:noFill/>
          <a:ln w="9525">
            <a:solidFill>
              <a:schemeClr val="tx1"/>
            </a:solidFill>
            <a:miter lim="800000"/>
            <a:headEnd/>
            <a:tailEnd/>
          </a:ln>
          <a:effectLst/>
        </p:spPr>
        <p:txBody>
          <a:bodyPr wrap="none"/>
          <a:lstStyle/>
          <a:p>
            <a:endParaRPr lang="zh-CN" altLang="en-US"/>
          </a:p>
        </p:txBody>
      </p:sp>
      <p:sp>
        <p:nvSpPr>
          <p:cNvPr id="43103" name="Line 95"/>
          <p:cNvSpPr>
            <a:spLocks noChangeShapeType="1"/>
          </p:cNvSpPr>
          <p:nvPr/>
        </p:nvSpPr>
        <p:spPr bwMode="auto">
          <a:xfrm>
            <a:off x="2895600" y="4457700"/>
            <a:ext cx="228600" cy="457200"/>
          </a:xfrm>
          <a:prstGeom prst="line">
            <a:avLst/>
          </a:prstGeom>
          <a:noFill/>
          <a:ln w="9525">
            <a:solidFill>
              <a:schemeClr val="tx1"/>
            </a:solidFill>
            <a:miter lim="800000"/>
            <a:headEnd/>
            <a:tailEn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 calcmode="lin" valueType="num">
                                      <p:cBhvr additive="base">
                                        <p:cTn id="7" dur="500" fill="hold"/>
                                        <p:tgtEl>
                                          <p:spTgt spid="43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0">
                                            <p:txEl>
                                              <p:pRg st="1" end="1"/>
                                            </p:txEl>
                                          </p:spTgt>
                                        </p:tgtEl>
                                        <p:attrNameLst>
                                          <p:attrName>style.visibility</p:attrName>
                                        </p:attrNameLst>
                                      </p:cBhvr>
                                      <p:to>
                                        <p:strVal val="visible"/>
                                      </p:to>
                                    </p:set>
                                    <p:anim calcmode="lin" valueType="num">
                                      <p:cBhvr additive="base">
                                        <p:cTn id="13" dur="500" fill="hold"/>
                                        <p:tgtEl>
                                          <p:spTgt spid="430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0">
                                            <p:txEl>
                                              <p:pRg st="2" end="2"/>
                                            </p:txEl>
                                          </p:spTgt>
                                        </p:tgtEl>
                                        <p:attrNameLst>
                                          <p:attrName>style.visibility</p:attrName>
                                        </p:attrNameLst>
                                      </p:cBhvr>
                                      <p:to>
                                        <p:strVal val="visible"/>
                                      </p:to>
                                    </p:set>
                                    <p:anim calcmode="lin" valueType="num">
                                      <p:cBhvr additive="base">
                                        <p:cTn id="19" dur="500" fill="hold"/>
                                        <p:tgtEl>
                                          <p:spTgt spid="430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builtIn="1"/>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3079"/>
                                        </p:tgtEl>
                                        <p:attrNameLst>
                                          <p:attrName>style.visibility</p:attrName>
                                        </p:attrNameLst>
                                      </p:cBhvr>
                                      <p:to>
                                        <p:strVal val="visible"/>
                                      </p:to>
                                    </p:set>
                                    <p:animEffect transition="in" filter="wipe(left)">
                                      <p:cBhvr>
                                        <p:cTn id="25" dur="500"/>
                                        <p:tgtEl>
                                          <p:spTgt spid="4307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080"/>
                                        </p:tgtEl>
                                        <p:attrNameLst>
                                          <p:attrName>style.visibility</p:attrName>
                                        </p:attrNameLst>
                                      </p:cBhvr>
                                      <p:to>
                                        <p:strVal val="visible"/>
                                      </p:to>
                                    </p:set>
                                    <p:animEffect transition="in" filter="wipe(left)">
                                      <p:cBhvr>
                                        <p:cTn id="30" dur="500"/>
                                        <p:tgtEl>
                                          <p:spTgt spid="4308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092"/>
                                        </p:tgtEl>
                                        <p:attrNameLst>
                                          <p:attrName>style.visibility</p:attrName>
                                        </p:attrNameLst>
                                      </p:cBhvr>
                                      <p:to>
                                        <p:strVal val="visible"/>
                                      </p:to>
                                    </p:set>
                                    <p:animEffect transition="in" filter="wipe(left)">
                                      <p:cBhvr>
                                        <p:cTn id="35" dur="500"/>
                                        <p:tgtEl>
                                          <p:spTgt spid="4309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3081"/>
                                        </p:tgtEl>
                                        <p:attrNameLst>
                                          <p:attrName>style.visibility</p:attrName>
                                        </p:attrNameLst>
                                      </p:cBhvr>
                                      <p:to>
                                        <p:strVal val="visible"/>
                                      </p:to>
                                    </p:set>
                                    <p:animEffect transition="in" filter="wipe(left)">
                                      <p:cBhvr>
                                        <p:cTn id="40" dur="500"/>
                                        <p:tgtEl>
                                          <p:spTgt spid="4308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3093"/>
                                        </p:tgtEl>
                                        <p:attrNameLst>
                                          <p:attrName>style.visibility</p:attrName>
                                        </p:attrNameLst>
                                      </p:cBhvr>
                                      <p:to>
                                        <p:strVal val="visible"/>
                                      </p:to>
                                    </p:set>
                                    <p:animEffect transition="in" filter="wipe(left)">
                                      <p:cBhvr>
                                        <p:cTn id="45" dur="500"/>
                                        <p:tgtEl>
                                          <p:spTgt spid="4309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3082"/>
                                        </p:tgtEl>
                                        <p:attrNameLst>
                                          <p:attrName>style.visibility</p:attrName>
                                        </p:attrNameLst>
                                      </p:cBhvr>
                                      <p:to>
                                        <p:strVal val="visible"/>
                                      </p:to>
                                    </p:set>
                                    <p:animEffect transition="in" filter="wipe(left)">
                                      <p:cBhvr>
                                        <p:cTn id="50" dur="500"/>
                                        <p:tgtEl>
                                          <p:spTgt spid="4308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3094"/>
                                        </p:tgtEl>
                                        <p:attrNameLst>
                                          <p:attrName>style.visibility</p:attrName>
                                        </p:attrNameLst>
                                      </p:cBhvr>
                                      <p:to>
                                        <p:strVal val="visible"/>
                                      </p:to>
                                    </p:set>
                                    <p:animEffect transition="in" filter="wipe(left)">
                                      <p:cBhvr>
                                        <p:cTn id="55" dur="500"/>
                                        <p:tgtEl>
                                          <p:spTgt spid="4309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3083"/>
                                        </p:tgtEl>
                                        <p:attrNameLst>
                                          <p:attrName>style.visibility</p:attrName>
                                        </p:attrNameLst>
                                      </p:cBhvr>
                                      <p:to>
                                        <p:strVal val="visible"/>
                                      </p:to>
                                    </p:set>
                                    <p:animEffect transition="in" filter="wipe(left)">
                                      <p:cBhvr>
                                        <p:cTn id="60" dur="500"/>
                                        <p:tgtEl>
                                          <p:spTgt spid="4308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3095"/>
                                        </p:tgtEl>
                                        <p:attrNameLst>
                                          <p:attrName>style.visibility</p:attrName>
                                        </p:attrNameLst>
                                      </p:cBhvr>
                                      <p:to>
                                        <p:strVal val="visible"/>
                                      </p:to>
                                    </p:set>
                                    <p:animEffect transition="in" filter="wipe(left)">
                                      <p:cBhvr>
                                        <p:cTn id="65" dur="500"/>
                                        <p:tgtEl>
                                          <p:spTgt spid="4309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3084"/>
                                        </p:tgtEl>
                                        <p:attrNameLst>
                                          <p:attrName>style.visibility</p:attrName>
                                        </p:attrNameLst>
                                      </p:cBhvr>
                                      <p:to>
                                        <p:strVal val="visible"/>
                                      </p:to>
                                    </p:set>
                                    <p:animEffect transition="in" filter="wipe(left)">
                                      <p:cBhvr>
                                        <p:cTn id="70" dur="500"/>
                                        <p:tgtEl>
                                          <p:spTgt spid="4308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3098"/>
                                        </p:tgtEl>
                                        <p:attrNameLst>
                                          <p:attrName>style.visibility</p:attrName>
                                        </p:attrNameLst>
                                      </p:cBhvr>
                                      <p:to>
                                        <p:strVal val="visible"/>
                                      </p:to>
                                    </p:set>
                                    <p:animEffect transition="in" filter="wipe(left)">
                                      <p:cBhvr>
                                        <p:cTn id="75" dur="500"/>
                                        <p:tgtEl>
                                          <p:spTgt spid="4309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3085"/>
                                        </p:tgtEl>
                                        <p:attrNameLst>
                                          <p:attrName>style.visibility</p:attrName>
                                        </p:attrNameLst>
                                      </p:cBhvr>
                                      <p:to>
                                        <p:strVal val="visible"/>
                                      </p:to>
                                    </p:set>
                                    <p:animEffect transition="in" filter="wipe(left)">
                                      <p:cBhvr>
                                        <p:cTn id="80" dur="500"/>
                                        <p:tgtEl>
                                          <p:spTgt spid="4308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3096"/>
                                        </p:tgtEl>
                                        <p:attrNameLst>
                                          <p:attrName>style.visibility</p:attrName>
                                        </p:attrNameLst>
                                      </p:cBhvr>
                                      <p:to>
                                        <p:strVal val="visible"/>
                                      </p:to>
                                    </p:set>
                                    <p:animEffect transition="in" filter="wipe(left)">
                                      <p:cBhvr>
                                        <p:cTn id="85" dur="500"/>
                                        <p:tgtEl>
                                          <p:spTgt spid="4309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3086"/>
                                        </p:tgtEl>
                                        <p:attrNameLst>
                                          <p:attrName>style.visibility</p:attrName>
                                        </p:attrNameLst>
                                      </p:cBhvr>
                                      <p:to>
                                        <p:strVal val="visible"/>
                                      </p:to>
                                    </p:set>
                                    <p:animEffect transition="in" filter="wipe(left)">
                                      <p:cBhvr>
                                        <p:cTn id="90" dur="500"/>
                                        <p:tgtEl>
                                          <p:spTgt spid="4308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43100"/>
                                        </p:tgtEl>
                                        <p:attrNameLst>
                                          <p:attrName>style.visibility</p:attrName>
                                        </p:attrNameLst>
                                      </p:cBhvr>
                                      <p:to>
                                        <p:strVal val="visible"/>
                                      </p:to>
                                    </p:set>
                                    <p:animEffect transition="in" filter="wipe(left)">
                                      <p:cBhvr>
                                        <p:cTn id="95" dur="500"/>
                                        <p:tgtEl>
                                          <p:spTgt spid="4310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43087"/>
                                        </p:tgtEl>
                                        <p:attrNameLst>
                                          <p:attrName>style.visibility</p:attrName>
                                        </p:attrNameLst>
                                      </p:cBhvr>
                                      <p:to>
                                        <p:strVal val="visible"/>
                                      </p:to>
                                    </p:set>
                                    <p:animEffect transition="in" filter="wipe(left)">
                                      <p:cBhvr>
                                        <p:cTn id="100" dur="500"/>
                                        <p:tgtEl>
                                          <p:spTgt spid="4308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43101"/>
                                        </p:tgtEl>
                                        <p:attrNameLst>
                                          <p:attrName>style.visibility</p:attrName>
                                        </p:attrNameLst>
                                      </p:cBhvr>
                                      <p:to>
                                        <p:strVal val="visible"/>
                                      </p:to>
                                    </p:set>
                                    <p:animEffect transition="in" filter="wipe(left)">
                                      <p:cBhvr>
                                        <p:cTn id="105" dur="500"/>
                                        <p:tgtEl>
                                          <p:spTgt spid="4310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3088"/>
                                        </p:tgtEl>
                                        <p:attrNameLst>
                                          <p:attrName>style.visibility</p:attrName>
                                        </p:attrNameLst>
                                      </p:cBhvr>
                                      <p:to>
                                        <p:strVal val="visible"/>
                                      </p:to>
                                    </p:set>
                                    <p:animEffect transition="in" filter="wipe(left)">
                                      <p:cBhvr>
                                        <p:cTn id="110" dur="500"/>
                                        <p:tgtEl>
                                          <p:spTgt spid="43088"/>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3097"/>
                                        </p:tgtEl>
                                        <p:attrNameLst>
                                          <p:attrName>style.visibility</p:attrName>
                                        </p:attrNameLst>
                                      </p:cBhvr>
                                      <p:to>
                                        <p:strVal val="visible"/>
                                      </p:to>
                                    </p:set>
                                    <p:animEffect transition="in" filter="wipe(left)">
                                      <p:cBhvr>
                                        <p:cTn id="115" dur="500"/>
                                        <p:tgtEl>
                                          <p:spTgt spid="4309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3090"/>
                                        </p:tgtEl>
                                        <p:attrNameLst>
                                          <p:attrName>style.visibility</p:attrName>
                                        </p:attrNameLst>
                                      </p:cBhvr>
                                      <p:to>
                                        <p:strVal val="visible"/>
                                      </p:to>
                                    </p:set>
                                    <p:animEffect transition="in" filter="wipe(left)">
                                      <p:cBhvr>
                                        <p:cTn id="120" dur="500"/>
                                        <p:tgtEl>
                                          <p:spTgt spid="4309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43089"/>
                                        </p:tgtEl>
                                        <p:attrNameLst>
                                          <p:attrName>style.visibility</p:attrName>
                                        </p:attrNameLst>
                                      </p:cBhvr>
                                      <p:to>
                                        <p:strVal val="visible"/>
                                      </p:to>
                                    </p:set>
                                    <p:animEffect transition="in" filter="wipe(down)">
                                      <p:cBhvr>
                                        <p:cTn id="125" dur="500"/>
                                        <p:tgtEl>
                                          <p:spTgt spid="43089"/>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43102"/>
                                        </p:tgtEl>
                                        <p:attrNameLst>
                                          <p:attrName>style.visibility</p:attrName>
                                        </p:attrNameLst>
                                      </p:cBhvr>
                                      <p:to>
                                        <p:strVal val="visible"/>
                                      </p:to>
                                    </p:set>
                                    <p:animEffect transition="in" filter="wipe(left)">
                                      <p:cBhvr>
                                        <p:cTn id="130" dur="500"/>
                                        <p:tgtEl>
                                          <p:spTgt spid="43102"/>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3103"/>
                                        </p:tgtEl>
                                        <p:attrNameLst>
                                          <p:attrName>style.visibility</p:attrName>
                                        </p:attrNameLst>
                                      </p:cBhvr>
                                      <p:to>
                                        <p:strVal val="visible"/>
                                      </p:to>
                                    </p:set>
                                    <p:animEffect transition="in" filter="wipe(left)">
                                      <p:cBhvr>
                                        <p:cTn id="135" dur="500"/>
                                        <p:tgtEl>
                                          <p:spTgt spid="43103"/>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43091"/>
                                        </p:tgtEl>
                                        <p:attrNameLst>
                                          <p:attrName>style.visibility</p:attrName>
                                        </p:attrNameLst>
                                      </p:cBhvr>
                                      <p:to>
                                        <p:strVal val="visible"/>
                                      </p:to>
                                    </p:set>
                                    <p:animEffect transition="in" filter="wipe(left)">
                                      <p:cBhvr>
                                        <p:cTn id="140" dur="500"/>
                                        <p:tgtEl>
                                          <p:spTgt spid="4309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43099"/>
                                        </p:tgtEl>
                                        <p:attrNameLst>
                                          <p:attrName>style.visibility</p:attrName>
                                        </p:attrNameLst>
                                      </p:cBhvr>
                                      <p:to>
                                        <p:strVal val="visible"/>
                                      </p:to>
                                    </p:set>
                                    <p:animEffect transition="in" filter="wipe(left)">
                                      <p:cBhvr>
                                        <p:cTn id="145" dur="500"/>
                                        <p:tgtEl>
                                          <p:spTgt spid="43099"/>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nodeType="clickEffect">
                                  <p:stCondLst>
                                    <p:cond delay="0"/>
                                  </p:stCondLst>
                                  <p:childTnLst>
                                    <p:set>
                                      <p:cBhvr>
                                        <p:cTn id="149" dur="1" fill="hold">
                                          <p:stCondLst>
                                            <p:cond delay="0"/>
                                          </p:stCondLst>
                                        </p:cTn>
                                        <p:tgtEl>
                                          <p:spTgt spid="2"/>
                                        </p:tgtEl>
                                        <p:attrNameLst>
                                          <p:attrName>style.visibility</p:attrName>
                                        </p:attrNameLst>
                                      </p:cBhvr>
                                      <p:to>
                                        <p:strVal val="visible"/>
                                      </p:to>
                                    </p:set>
                                    <p:anim calcmode="lin" valueType="num">
                                      <p:cBhvr additive="base">
                                        <p:cTn id="150" dur="500" fill="hold"/>
                                        <p:tgtEl>
                                          <p:spTgt spid="2"/>
                                        </p:tgtEl>
                                        <p:attrNameLst>
                                          <p:attrName>ppt_x</p:attrName>
                                        </p:attrNameLst>
                                      </p:cBhvr>
                                      <p:tavLst>
                                        <p:tav tm="0">
                                          <p:val>
                                            <p:strVal val="0-#ppt_w/2"/>
                                          </p:val>
                                        </p:tav>
                                        <p:tav tm="100000">
                                          <p:val>
                                            <p:strVal val="#ppt_x"/>
                                          </p:val>
                                        </p:tav>
                                      </p:tavLst>
                                    </p:anim>
                                    <p:anim calcmode="lin" valueType="num">
                                      <p:cBhvr additive="base">
                                        <p:cTn id="15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3"/>
                                        </p:tgtEl>
                                        <p:attrNameLst>
                                          <p:attrName>style.visibility</p:attrName>
                                        </p:attrNameLst>
                                      </p:cBhvr>
                                      <p:to>
                                        <p:strVal val="visible"/>
                                      </p:to>
                                    </p:set>
                                    <p:animEffect transition="in" filter="dissolve">
                                      <p:cBhvr>
                                        <p:cTn id="1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bldLvl="4" autoUpdateAnimBg="0"/>
      <p:bldP spid="43079" grpId="0" animBg="1" autoUpdateAnimBg="0"/>
      <p:bldP spid="43080" grpId="0" animBg="1" autoUpdateAnimBg="0"/>
      <p:bldP spid="43081" grpId="0" animBg="1" autoUpdateAnimBg="0"/>
      <p:bldP spid="43082" grpId="0" animBg="1" autoUpdateAnimBg="0"/>
      <p:bldP spid="43083" grpId="0" animBg="1" autoUpdateAnimBg="0"/>
      <p:bldP spid="43084" grpId="0" animBg="1" autoUpdateAnimBg="0"/>
      <p:bldP spid="43085" grpId="0" animBg="1" autoUpdateAnimBg="0"/>
      <p:bldP spid="43086" grpId="0" animBg="1" autoUpdateAnimBg="0"/>
      <p:bldP spid="43087" grpId="0" animBg="1" autoUpdateAnimBg="0"/>
      <p:bldP spid="43088" grpId="0" animBg="1" autoUpdateAnimBg="0"/>
      <p:bldP spid="43089" grpId="0" animBg="1" autoUpdateAnimBg="0"/>
      <p:bldP spid="43090" grpId="0" animBg="1" autoUpdateAnimBg="0"/>
      <p:bldP spid="43091" grpId="0" animBg="1" autoUpdateAnimBg="0"/>
      <p:bldP spid="43092" grpId="0" animBg="1"/>
      <p:bldP spid="43093" grpId="0" animBg="1"/>
      <p:bldP spid="43094" grpId="0" animBg="1"/>
      <p:bldP spid="43095" grpId="0" animBg="1"/>
      <p:bldP spid="43096" grpId="0" animBg="1"/>
      <p:bldP spid="43097" grpId="0" animBg="1"/>
      <p:bldP spid="43098" grpId="0" animBg="1"/>
      <p:bldP spid="43099" grpId="0" animBg="1"/>
      <p:bldP spid="43100" grpId="0" animBg="1"/>
      <p:bldP spid="43101" grpId="0" animBg="1"/>
      <p:bldP spid="43102" grpId="0" animBg="1"/>
      <p:bldP spid="4310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50888" y="298450"/>
            <a:ext cx="7772400" cy="825500"/>
          </a:xfrm>
        </p:spPr>
        <p:txBody>
          <a:bodyPr/>
          <a:lstStyle/>
          <a:p>
            <a:r>
              <a:rPr lang="zh-CN" altLang="en-US"/>
              <a:t>算法：</a:t>
            </a:r>
          </a:p>
        </p:txBody>
      </p:sp>
      <p:sp>
        <p:nvSpPr>
          <p:cNvPr id="124931" name="Rectangle 3"/>
          <p:cNvSpPr>
            <a:spLocks noGrp="1" noChangeArrowheads="1"/>
          </p:cNvSpPr>
          <p:nvPr>
            <p:ph type="body" idx="1"/>
          </p:nvPr>
        </p:nvSpPr>
        <p:spPr>
          <a:xfrm>
            <a:off x="642938" y="1041400"/>
            <a:ext cx="8501062" cy="5405438"/>
          </a:xfrm>
        </p:spPr>
        <p:txBody>
          <a:bodyPr/>
          <a:lstStyle/>
          <a:p>
            <a:pPr>
              <a:lnSpc>
                <a:spcPct val="90000"/>
              </a:lnSpc>
              <a:buFontTx/>
              <a:buNone/>
            </a:pPr>
            <a:r>
              <a:rPr lang="en-US" altLang="zh-CN" sz="2400" b="1"/>
              <a:t>// </a:t>
            </a:r>
            <a:r>
              <a:rPr lang="zh-CN" altLang="en-US" sz="2400" b="1"/>
              <a:t>根据先序序列，创建一棵二叉树</a:t>
            </a:r>
          </a:p>
          <a:p>
            <a:pPr>
              <a:lnSpc>
                <a:spcPct val="90000"/>
              </a:lnSpc>
              <a:buFontTx/>
              <a:buNone/>
            </a:pPr>
            <a:r>
              <a:rPr lang="en-US" altLang="zh-CN" sz="2400" b="1"/>
              <a:t>Status CreateBiTree( BiTree &amp;T)  {</a:t>
            </a:r>
          </a:p>
          <a:p>
            <a:pPr>
              <a:lnSpc>
                <a:spcPct val="90000"/>
              </a:lnSpc>
              <a:buFontTx/>
              <a:buNone/>
            </a:pPr>
            <a:r>
              <a:rPr lang="en-US" altLang="zh-CN" sz="2400" b="1"/>
              <a:t>	scanf( &amp;ch );</a:t>
            </a:r>
          </a:p>
          <a:p>
            <a:pPr>
              <a:lnSpc>
                <a:spcPct val="90000"/>
              </a:lnSpc>
              <a:buFontTx/>
              <a:buNone/>
            </a:pPr>
            <a:r>
              <a:rPr lang="en-US" altLang="zh-CN" sz="2400" b="1"/>
              <a:t>	if( ch == ‘ ‘ )     T=NULL;</a:t>
            </a:r>
          </a:p>
          <a:p>
            <a:pPr>
              <a:lnSpc>
                <a:spcPct val="90000"/>
              </a:lnSpc>
              <a:buFontTx/>
              <a:buNone/>
            </a:pPr>
            <a:r>
              <a:rPr lang="en-US" altLang="zh-CN" sz="2400" b="1"/>
              <a:t>	else  {</a:t>
            </a:r>
          </a:p>
          <a:p>
            <a:pPr>
              <a:lnSpc>
                <a:spcPct val="90000"/>
              </a:lnSpc>
              <a:buFontTx/>
              <a:buNone/>
            </a:pPr>
            <a:r>
              <a:rPr lang="en-US" altLang="zh-CN" sz="2400" b="1"/>
              <a:t>        if( ! (T=(BiTNode *)malloc(sizeof(BiTNode))))</a:t>
            </a:r>
          </a:p>
          <a:p>
            <a:pPr>
              <a:lnSpc>
                <a:spcPct val="90000"/>
              </a:lnSpc>
              <a:buFontTx/>
              <a:buNone/>
            </a:pPr>
            <a:r>
              <a:rPr lang="en-US" altLang="zh-CN" sz="2400" b="1"/>
              <a:t>		exit( OVERFLOW );                     //T=new node()</a:t>
            </a:r>
          </a:p>
          <a:p>
            <a:pPr>
              <a:lnSpc>
                <a:spcPct val="90000"/>
              </a:lnSpc>
              <a:buFontTx/>
              <a:buNone/>
            </a:pPr>
            <a:r>
              <a:rPr lang="en-US" altLang="zh-CN" sz="2400" b="1"/>
              <a:t>		T-&gt;data = ch;                               //</a:t>
            </a:r>
            <a:r>
              <a:rPr lang="zh-CN" altLang="en-US" sz="2400" b="1"/>
              <a:t>生成根结点</a:t>
            </a:r>
          </a:p>
          <a:p>
            <a:pPr>
              <a:lnSpc>
                <a:spcPct val="90000"/>
              </a:lnSpc>
              <a:buFontTx/>
              <a:buNone/>
            </a:pPr>
            <a:r>
              <a:rPr lang="zh-CN" altLang="en-US" sz="2400" b="1"/>
              <a:t>		</a:t>
            </a:r>
            <a:r>
              <a:rPr lang="en-US" altLang="zh-CN" sz="2400" b="1"/>
              <a:t>CreateBiTree( T-&gt;LChild );      //</a:t>
            </a:r>
            <a:r>
              <a:rPr lang="zh-CN" altLang="en-US" sz="2400" b="1"/>
              <a:t>构造左子树</a:t>
            </a:r>
          </a:p>
          <a:p>
            <a:pPr>
              <a:lnSpc>
                <a:spcPct val="90000"/>
              </a:lnSpc>
              <a:buFontTx/>
              <a:buNone/>
            </a:pPr>
            <a:r>
              <a:rPr lang="zh-CN" altLang="en-US" sz="2400" b="1"/>
              <a:t>		</a:t>
            </a:r>
            <a:r>
              <a:rPr lang="en-US" altLang="zh-CN" sz="2400" b="1"/>
              <a:t>CreateBiTree( T-&gt;RChild );     //</a:t>
            </a:r>
            <a:r>
              <a:rPr lang="zh-CN" altLang="en-US" sz="2400" b="1"/>
              <a:t>构造右子树</a:t>
            </a:r>
          </a:p>
          <a:p>
            <a:pPr>
              <a:lnSpc>
                <a:spcPct val="90000"/>
              </a:lnSpc>
              <a:buFontTx/>
              <a:buNone/>
            </a:pPr>
            <a:r>
              <a:rPr lang="zh-CN" altLang="en-US" sz="2400" b="1"/>
              <a:t>	</a:t>
            </a:r>
            <a:r>
              <a:rPr lang="en-US" altLang="zh-CN" sz="2400" b="1"/>
              <a:t>}</a:t>
            </a:r>
          </a:p>
          <a:p>
            <a:pPr>
              <a:lnSpc>
                <a:spcPct val="90000"/>
              </a:lnSpc>
              <a:buFontTx/>
              <a:buNone/>
            </a:pPr>
            <a:r>
              <a:rPr lang="en-US" altLang="zh-CN" sz="2400" b="1"/>
              <a:t>	return OK;</a:t>
            </a:r>
          </a:p>
          <a:p>
            <a:pPr>
              <a:lnSpc>
                <a:spcPct val="90000"/>
              </a:lnSpc>
              <a:buFontTx/>
              <a:buNone/>
            </a:pPr>
            <a:r>
              <a:rPr lang="en-US" altLang="zh-CN" sz="2400" b="1"/>
              <a:t>}// CreateBiTree;</a:t>
            </a:r>
          </a:p>
          <a:p>
            <a:pPr>
              <a:lnSpc>
                <a:spcPct val="90000"/>
              </a:lnSpc>
            </a:pPr>
            <a:endParaRPr lang="en-US" altLang="zh-CN" sz="2400" b="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539750" y="501650"/>
            <a:ext cx="8247092" cy="1785104"/>
          </a:xfrm>
          <a:prstGeom prst="rect">
            <a:avLst/>
          </a:prstGeom>
          <a:noFill/>
          <a:ln w="12700" cap="rnd">
            <a:noFill/>
            <a:miter lim="800000"/>
            <a:headEnd/>
            <a:tailEnd/>
          </a:ln>
          <a:effectLst/>
        </p:spPr>
        <p:txBody>
          <a:bodyPr wrap="square">
            <a:spAutoFit/>
          </a:bodyPr>
          <a:lstStyle/>
          <a:p>
            <a:pPr algn="l">
              <a:spcBef>
                <a:spcPct val="50000"/>
              </a:spcBef>
            </a:pPr>
            <a:r>
              <a:rPr lang="zh-CN" altLang="en-US" sz="2000" b="1" dirty="0" smtClean="0">
                <a:latin typeface="隶书" pitchFamily="49" charset="-122"/>
                <a:ea typeface="隶书" pitchFamily="49" charset="-122"/>
              </a:rPr>
              <a:t>编写 </a:t>
            </a:r>
            <a:r>
              <a:rPr lang="zh-CN" altLang="en-US" sz="2000" b="1" dirty="0">
                <a:latin typeface="隶书" pitchFamily="49" charset="-122"/>
                <a:ea typeface="隶书" pitchFamily="49" charset="-122"/>
              </a:rPr>
              <a:t>求二叉树的叶子结点个数的算法</a:t>
            </a:r>
            <a:br>
              <a:rPr lang="zh-CN" altLang="en-US" sz="2000" b="1" dirty="0">
                <a:latin typeface="隶书" pitchFamily="49" charset="-122"/>
                <a:ea typeface="隶书" pitchFamily="49" charset="-122"/>
              </a:rPr>
            </a:br>
            <a:r>
              <a:rPr lang="zh-CN" altLang="en-US" sz="2000" b="1" dirty="0">
                <a:latin typeface="隶书" pitchFamily="49" charset="-122"/>
                <a:ea typeface="隶书" pitchFamily="49" charset="-122"/>
              </a:rPr>
              <a:t>输入：二叉树的二叉链表</a:t>
            </a:r>
            <a:br>
              <a:rPr lang="zh-CN" altLang="en-US" sz="2000" b="1" dirty="0">
                <a:latin typeface="隶书" pitchFamily="49" charset="-122"/>
                <a:ea typeface="隶书" pitchFamily="49" charset="-122"/>
              </a:rPr>
            </a:br>
            <a:r>
              <a:rPr lang="zh-CN" altLang="en-US" sz="2000" b="1" dirty="0">
                <a:latin typeface="隶书" pitchFamily="49" charset="-122"/>
                <a:ea typeface="隶书" pitchFamily="49" charset="-122"/>
              </a:rPr>
              <a:t>结果：二叉树的叶子结点个数</a:t>
            </a:r>
          </a:p>
          <a:p>
            <a:pPr algn="l">
              <a:spcBef>
                <a:spcPct val="50000"/>
              </a:spcBef>
            </a:pPr>
            <a:r>
              <a:rPr lang="zh-CN" altLang="en-US" sz="2000" b="1" dirty="0">
                <a:latin typeface="隶书" pitchFamily="49" charset="-122"/>
                <a:ea typeface="隶书" pitchFamily="49" charset="-122"/>
              </a:rPr>
              <a:t>基本思想：遍历操作访问二叉树的每个结点，而且每个结点仅被访问一次。所以可在二叉树遍历的过程中，统计叶子结点的个数。</a:t>
            </a:r>
          </a:p>
        </p:txBody>
      </p:sp>
      <p:sp>
        <p:nvSpPr>
          <p:cNvPr id="229427" name="Text Box 51"/>
          <p:cNvSpPr txBox="1">
            <a:spLocks noChangeArrowheads="1"/>
          </p:cNvSpPr>
          <p:nvPr/>
        </p:nvSpPr>
        <p:spPr bwMode="auto">
          <a:xfrm>
            <a:off x="585788" y="2287588"/>
            <a:ext cx="8215312" cy="3600986"/>
          </a:xfrm>
          <a:prstGeom prst="rect">
            <a:avLst/>
          </a:prstGeom>
          <a:noFill/>
          <a:ln w="12700" cap="rnd">
            <a:noFill/>
            <a:miter lim="800000"/>
            <a:headEnd/>
            <a:tailEnd/>
          </a:ln>
          <a:effectLst/>
        </p:spPr>
        <p:txBody>
          <a:bodyPr>
            <a:spAutoFit/>
          </a:bodyPr>
          <a:lstStyle/>
          <a:p>
            <a:pPr algn="l">
              <a:spcBef>
                <a:spcPct val="20000"/>
              </a:spcBef>
            </a:pPr>
            <a:r>
              <a:rPr lang="en-US" altLang="zh-CN" sz="2000" b="1" dirty="0">
                <a:latin typeface="隶书" pitchFamily="49" charset="-122"/>
                <a:ea typeface="隶书" pitchFamily="49" charset="-122"/>
              </a:rPr>
              <a:t>void leaf(</a:t>
            </a:r>
            <a:r>
              <a:rPr lang="en-US" altLang="zh-CN" sz="2000" b="1" dirty="0" err="1">
                <a:latin typeface="隶书" pitchFamily="49" charset="-122"/>
                <a:ea typeface="隶书" pitchFamily="49" charset="-122"/>
              </a:rPr>
              <a:t>BiTree</a:t>
            </a:r>
            <a:r>
              <a:rPr lang="en-US" altLang="zh-CN" sz="2000" b="1" dirty="0">
                <a:latin typeface="隶书" pitchFamily="49" charset="-122"/>
                <a:ea typeface="隶书" pitchFamily="49" charset="-122"/>
              </a:rPr>
              <a:t> T) {</a:t>
            </a:r>
          </a:p>
          <a:p>
            <a:pPr algn="l"/>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采用二叉链表存贮二叉树，</a:t>
            </a:r>
            <a:r>
              <a:rPr lang="en-US" altLang="zh-CN" sz="2000" b="1" dirty="0">
                <a:latin typeface="隶书" pitchFamily="49" charset="-122"/>
                <a:ea typeface="隶书" pitchFamily="49" charset="-122"/>
              </a:rPr>
              <a:t>n</a:t>
            </a:r>
            <a:r>
              <a:rPr lang="zh-CN" altLang="en-US" sz="2000" b="1" dirty="0">
                <a:latin typeface="隶书" pitchFamily="49" charset="-122"/>
                <a:ea typeface="隶书" pitchFamily="49" charset="-122"/>
              </a:rPr>
              <a:t>为全局变量，用于累加二叉树的叶子结点的个数。本算法在先序遍历二叉树的过程中，统计叶子结点的个数</a:t>
            </a:r>
          </a:p>
          <a:p>
            <a:pPr algn="l"/>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第一 次被调用时，</a:t>
            </a:r>
            <a:r>
              <a:rPr lang="en-US" altLang="zh-CN" sz="2000" b="1" dirty="0">
                <a:latin typeface="隶书" pitchFamily="49" charset="-122"/>
                <a:ea typeface="隶书" pitchFamily="49" charset="-122"/>
              </a:rPr>
              <a:t>n=0</a:t>
            </a:r>
          </a:p>
          <a:p>
            <a:pPr algn="l"/>
            <a:r>
              <a:rPr lang="en-US" altLang="zh-CN" sz="2000" b="1" dirty="0">
                <a:latin typeface="隶书" pitchFamily="49" charset="-122"/>
                <a:ea typeface="隶书" pitchFamily="49" charset="-122"/>
              </a:rPr>
              <a:t>if(T) {                       //</a:t>
            </a:r>
            <a:r>
              <a:rPr lang="zh-CN" altLang="en-US" sz="2000" b="1" dirty="0">
                <a:latin typeface="隶书" pitchFamily="49" charset="-122"/>
                <a:ea typeface="隶书" pitchFamily="49" charset="-122"/>
              </a:rPr>
              <a:t>若二叉树为空，结束返回 </a:t>
            </a:r>
            <a:br>
              <a:rPr lang="zh-CN" altLang="en-US" sz="2000" b="1" dirty="0">
                <a:latin typeface="隶书" pitchFamily="49" charset="-122"/>
                <a:ea typeface="隶书" pitchFamily="49" charset="-122"/>
              </a:rPr>
            </a:b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若二叉树不为空，在先序遍历二叉树的过程中，统计叶子结点的个数</a:t>
            </a:r>
          </a:p>
          <a:p>
            <a:pPr algn="l"/>
            <a:r>
              <a:rPr lang="zh-CN" altLang="en-US" sz="2000" b="1" dirty="0">
                <a:latin typeface="隶书" pitchFamily="49" charset="-122"/>
                <a:ea typeface="隶书" pitchFamily="49" charset="-122"/>
              </a:rPr>
              <a:t>       </a:t>
            </a:r>
            <a:r>
              <a:rPr lang="en-US" altLang="zh-CN" sz="2000" b="1" dirty="0">
                <a:latin typeface="隶书" pitchFamily="49" charset="-122"/>
                <a:ea typeface="隶书" pitchFamily="49" charset="-122"/>
              </a:rPr>
              <a:t>if(T-&gt;</a:t>
            </a:r>
            <a:r>
              <a:rPr lang="en-US" altLang="zh-CN" sz="2000" b="1" dirty="0" err="1">
                <a:latin typeface="隶书" pitchFamily="49" charset="-122"/>
                <a:ea typeface="隶书" pitchFamily="49" charset="-122"/>
              </a:rPr>
              <a:t>lchild</a:t>
            </a:r>
            <a:r>
              <a:rPr lang="en-US" altLang="zh-CN" sz="2000" b="1" dirty="0">
                <a:latin typeface="隶书" pitchFamily="49" charset="-122"/>
                <a:ea typeface="隶书" pitchFamily="49" charset="-122"/>
              </a:rPr>
              <a:t>==null&amp;&amp;T-&gt;</a:t>
            </a:r>
            <a:r>
              <a:rPr lang="en-US" altLang="zh-CN" sz="2000" b="1" dirty="0" err="1">
                <a:latin typeface="隶书" pitchFamily="49" charset="-122"/>
                <a:ea typeface="隶书" pitchFamily="49" charset="-122"/>
              </a:rPr>
              <a:t>rchild</a:t>
            </a:r>
            <a:r>
              <a:rPr lang="en-US" altLang="zh-CN" sz="2000" b="1" dirty="0">
                <a:latin typeface="隶书" pitchFamily="49" charset="-122"/>
                <a:ea typeface="隶书" pitchFamily="49" charset="-122"/>
              </a:rPr>
              <a:t>==null) n=n+1;</a:t>
            </a:r>
          </a:p>
          <a:p>
            <a:pPr algn="l"/>
            <a:r>
              <a:rPr lang="en-US" altLang="zh-CN" sz="2000" b="1" dirty="0">
                <a:latin typeface="隶书" pitchFamily="49" charset="-122"/>
                <a:ea typeface="隶书" pitchFamily="49" charset="-122"/>
              </a:rPr>
              <a:t>       leaf(T-&gt;</a:t>
            </a:r>
            <a:r>
              <a:rPr lang="en-US" altLang="zh-CN" sz="2000" b="1" dirty="0" err="1">
                <a:latin typeface="隶书" pitchFamily="49" charset="-122"/>
                <a:ea typeface="隶书" pitchFamily="49" charset="-122"/>
              </a:rPr>
              <a:t>lchild</a:t>
            </a:r>
            <a:r>
              <a:rPr lang="en-US" altLang="zh-CN" sz="2000" b="1" dirty="0">
                <a:latin typeface="隶书" pitchFamily="49" charset="-122"/>
                <a:ea typeface="隶书" pitchFamily="49" charset="-122"/>
              </a:rPr>
              <a:t>);</a:t>
            </a:r>
          </a:p>
          <a:p>
            <a:pPr algn="l"/>
            <a:r>
              <a:rPr lang="en-US" altLang="zh-CN" sz="2000" b="1" dirty="0">
                <a:latin typeface="隶书" pitchFamily="49" charset="-122"/>
                <a:ea typeface="隶书" pitchFamily="49" charset="-122"/>
              </a:rPr>
              <a:t>       leaf(T-&gt;</a:t>
            </a:r>
            <a:r>
              <a:rPr lang="en-US" altLang="zh-CN" sz="2000" b="1" dirty="0" err="1">
                <a:latin typeface="隶书" pitchFamily="49" charset="-122"/>
                <a:ea typeface="隶书" pitchFamily="49" charset="-122"/>
              </a:rPr>
              <a:t>rchild</a:t>
            </a:r>
            <a:r>
              <a:rPr lang="en-US" altLang="zh-CN" sz="2000" b="1" dirty="0">
                <a:latin typeface="隶书" pitchFamily="49" charset="-122"/>
                <a:ea typeface="隶书" pitchFamily="49" charset="-122"/>
              </a:rPr>
              <a:t>);</a:t>
            </a:r>
          </a:p>
          <a:p>
            <a:pPr algn="l"/>
            <a:r>
              <a:rPr lang="en-US" altLang="zh-CN" sz="2000" b="1" dirty="0">
                <a:latin typeface="隶书" pitchFamily="49" charset="-122"/>
                <a:ea typeface="隶书" pitchFamily="49" charset="-122"/>
              </a:rPr>
              <a:t>      }//if</a:t>
            </a:r>
          </a:p>
          <a:p>
            <a:pPr algn="l"/>
            <a:r>
              <a:rPr lang="en-US" altLang="zh-CN" sz="2000" b="1" dirty="0">
                <a:latin typeface="隶书" pitchFamily="49" charset="-122"/>
                <a:ea typeface="隶书" pitchFamily="49" charset="-122"/>
              </a:rPr>
              <a:t>}//leaf</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36525" y="92075"/>
            <a:ext cx="9007475" cy="1739900"/>
          </a:xfrm>
          <a:prstGeom prst="rect">
            <a:avLst/>
          </a:prstGeom>
          <a:noFill/>
          <a:ln w="9525">
            <a:noFill/>
            <a:miter lim="800000"/>
            <a:headEnd/>
            <a:tailEnd/>
          </a:ln>
          <a:effectLst/>
        </p:spPr>
        <p:txBody>
          <a:bodyPr>
            <a:spAutoFit/>
          </a:bodyPr>
          <a:lstStyle/>
          <a:p>
            <a:pPr algn="l" eaLnBrk="1" hangingPunct="1"/>
            <a:r>
              <a:rPr lang="zh-CN" altLang="en-US" sz="3600">
                <a:latin typeface="楷体_GB2312" pitchFamily="49" charset="-122"/>
                <a:ea typeface="楷体_GB2312" pitchFamily="49" charset="-122"/>
              </a:rPr>
              <a:t>编写递归算法：对于二叉树中每一个元素值为</a:t>
            </a:r>
            <a:r>
              <a:rPr lang="en-US" altLang="zh-CN" sz="3600">
                <a:latin typeface="楷体_GB2312" pitchFamily="49" charset="-122"/>
                <a:ea typeface="楷体_GB2312" pitchFamily="49" charset="-122"/>
              </a:rPr>
              <a:t>x</a:t>
            </a:r>
            <a:r>
              <a:rPr lang="zh-CN" altLang="en-US" sz="3600">
                <a:latin typeface="楷体_GB2312" pitchFamily="49" charset="-122"/>
                <a:ea typeface="楷体_GB2312" pitchFamily="49" charset="-122"/>
              </a:rPr>
              <a:t>的结点，删去以它为根的子树，并释放相应的空间。</a:t>
            </a:r>
          </a:p>
        </p:txBody>
      </p:sp>
      <p:sp>
        <p:nvSpPr>
          <p:cNvPr id="290819" name="Text Box 3"/>
          <p:cNvSpPr txBox="1">
            <a:spLocks noChangeArrowheads="1"/>
          </p:cNvSpPr>
          <p:nvPr/>
        </p:nvSpPr>
        <p:spPr bwMode="auto">
          <a:xfrm>
            <a:off x="136525" y="1997075"/>
            <a:ext cx="8855075" cy="641350"/>
          </a:xfrm>
          <a:prstGeom prst="rect">
            <a:avLst/>
          </a:prstGeom>
          <a:noFill/>
          <a:ln w="9525">
            <a:noFill/>
            <a:miter lim="800000"/>
            <a:headEnd/>
            <a:tailEnd/>
          </a:ln>
          <a:effectLst/>
        </p:spPr>
        <p:txBody>
          <a:bodyPr>
            <a:spAutoFit/>
          </a:bodyPr>
          <a:lstStyle/>
          <a:p>
            <a:pPr algn="l" eaLnBrk="1" hangingPunct="1"/>
            <a:r>
              <a:rPr lang="zh-CN" altLang="en-US" sz="3600">
                <a:latin typeface="楷体_GB2312" pitchFamily="49" charset="-122"/>
                <a:ea typeface="楷体_GB2312" pitchFamily="49" charset="-122"/>
              </a:rPr>
              <a:t>分析</a:t>
            </a:r>
            <a:r>
              <a:rPr lang="en-US" altLang="zh-CN" sz="3600">
                <a:latin typeface="楷体_GB2312" pitchFamily="49" charset="-122"/>
                <a:ea typeface="楷体_GB2312" pitchFamily="49" charset="-122"/>
              </a:rPr>
              <a:t>:</a:t>
            </a:r>
          </a:p>
        </p:txBody>
      </p:sp>
      <p:sp>
        <p:nvSpPr>
          <p:cNvPr id="290820" name="Text Box 4"/>
          <p:cNvSpPr txBox="1">
            <a:spLocks noChangeArrowheads="1"/>
          </p:cNvSpPr>
          <p:nvPr/>
        </p:nvSpPr>
        <p:spPr bwMode="auto">
          <a:xfrm>
            <a:off x="288925" y="2863850"/>
            <a:ext cx="9007475" cy="1555750"/>
          </a:xfrm>
          <a:prstGeom prst="rect">
            <a:avLst/>
          </a:prstGeom>
          <a:noFill/>
          <a:ln w="9525">
            <a:noFill/>
            <a:miter lim="800000"/>
            <a:headEnd/>
            <a:tailEnd/>
          </a:ln>
          <a:effectLst/>
        </p:spPr>
        <p:txBody>
          <a:bodyPr>
            <a:spAutoFit/>
          </a:bodyPr>
          <a:lstStyle/>
          <a:p>
            <a:pPr algn="l" eaLnBrk="1" hangingPunct="1"/>
            <a:r>
              <a:rPr lang="en-US" altLang="zh-CN" sz="3600">
                <a:ea typeface="楷体_GB2312" pitchFamily="49" charset="-122"/>
              </a:rPr>
              <a:t>1</a:t>
            </a:r>
            <a:r>
              <a:rPr lang="zh-CN" altLang="en-US" sz="3600">
                <a:latin typeface="楷体_GB2312" pitchFamily="49" charset="-122"/>
                <a:ea typeface="楷体_GB2312" pitchFamily="49" charset="-122"/>
              </a:rPr>
              <a:t>。在先序遍历二叉树的过程中查找每一个元素值为</a:t>
            </a:r>
            <a:r>
              <a:rPr lang="en-US" altLang="zh-CN" sz="3600">
                <a:ea typeface="楷体_GB2312" pitchFamily="49" charset="-122"/>
              </a:rPr>
              <a:t>x</a:t>
            </a:r>
            <a:r>
              <a:rPr lang="zh-CN" altLang="en-US" sz="3600">
                <a:latin typeface="楷体_GB2312" pitchFamily="49" charset="-122"/>
                <a:ea typeface="楷体_GB2312" pitchFamily="49" charset="-122"/>
              </a:rPr>
              <a:t>的结点；</a:t>
            </a:r>
          </a:p>
          <a:p>
            <a:pPr algn="l" eaLnBrk="1" hangingPunct="1"/>
            <a:endParaRPr lang="en-US" altLang="zh-CN" sz="2400"/>
          </a:p>
        </p:txBody>
      </p:sp>
      <p:sp>
        <p:nvSpPr>
          <p:cNvPr id="290821" name="Text Box 5"/>
          <p:cNvSpPr txBox="1">
            <a:spLocks noChangeArrowheads="1"/>
          </p:cNvSpPr>
          <p:nvPr/>
        </p:nvSpPr>
        <p:spPr bwMode="auto">
          <a:xfrm>
            <a:off x="288925" y="4127500"/>
            <a:ext cx="8702675" cy="641350"/>
          </a:xfrm>
          <a:prstGeom prst="rect">
            <a:avLst/>
          </a:prstGeom>
          <a:noFill/>
          <a:ln w="9525">
            <a:noFill/>
            <a:miter lim="800000"/>
            <a:headEnd/>
            <a:tailEnd/>
          </a:ln>
          <a:effectLst/>
        </p:spPr>
        <p:txBody>
          <a:bodyPr>
            <a:spAutoFit/>
          </a:bodyPr>
          <a:lstStyle/>
          <a:p>
            <a:pPr algn="l" eaLnBrk="1" hangingPunct="1"/>
            <a:r>
              <a:rPr lang="en-US" altLang="zh-CN" sz="3600">
                <a:ea typeface="楷体_GB2312" pitchFamily="49" charset="-122"/>
              </a:rPr>
              <a:t>2</a:t>
            </a:r>
            <a:r>
              <a:rPr lang="zh-CN" altLang="en-US" sz="3600">
                <a:latin typeface="楷体_GB2312" pitchFamily="49" charset="-122"/>
                <a:ea typeface="楷体_GB2312" pitchFamily="49" charset="-122"/>
              </a:rPr>
              <a:t>。修改其双亲结点的相应指针；</a:t>
            </a:r>
          </a:p>
        </p:txBody>
      </p:sp>
      <p:sp>
        <p:nvSpPr>
          <p:cNvPr id="290822" name="Text Box 6"/>
          <p:cNvSpPr txBox="1">
            <a:spLocks noChangeArrowheads="1"/>
          </p:cNvSpPr>
          <p:nvPr/>
        </p:nvSpPr>
        <p:spPr bwMode="auto">
          <a:xfrm>
            <a:off x="365125" y="4997450"/>
            <a:ext cx="8474075" cy="1190625"/>
          </a:xfrm>
          <a:prstGeom prst="rect">
            <a:avLst/>
          </a:prstGeom>
          <a:noFill/>
          <a:ln w="9525">
            <a:noFill/>
            <a:miter lim="800000"/>
            <a:headEnd/>
            <a:tailEnd/>
          </a:ln>
          <a:effectLst/>
        </p:spPr>
        <p:txBody>
          <a:bodyPr>
            <a:spAutoFit/>
          </a:bodyPr>
          <a:lstStyle/>
          <a:p>
            <a:pPr algn="l" eaLnBrk="1" hangingPunct="1"/>
            <a:r>
              <a:rPr lang="en-US" altLang="zh-CN" sz="3600">
                <a:ea typeface="楷体_GB2312" pitchFamily="49" charset="-122"/>
              </a:rPr>
              <a:t>3</a:t>
            </a:r>
            <a:r>
              <a:rPr lang="zh-CN" altLang="en-US" sz="3600">
                <a:latin typeface="楷体_GB2312" pitchFamily="49" charset="-122"/>
                <a:ea typeface="楷体_GB2312" pitchFamily="49" charset="-122"/>
              </a:rPr>
              <a:t>。释放以它为根的子树上的所有结点，则应该后序遍历以它为根的子树。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90819"/>
                                        </p:tgtEl>
                                        <p:attrNameLst>
                                          <p:attrName>style.visibility</p:attrName>
                                        </p:attrNameLst>
                                      </p:cBhvr>
                                      <p:to>
                                        <p:strVal val="visible"/>
                                      </p:to>
                                    </p:set>
                                    <p:anim calcmode="lin" valueType="num">
                                      <p:cBhvr additive="base">
                                        <p:cTn id="7" dur="500" fill="hold"/>
                                        <p:tgtEl>
                                          <p:spTgt spid="290819"/>
                                        </p:tgtEl>
                                        <p:attrNameLst>
                                          <p:attrName>ppt_x</p:attrName>
                                        </p:attrNameLst>
                                      </p:cBhvr>
                                      <p:tavLst>
                                        <p:tav tm="0">
                                          <p:val>
                                            <p:strVal val="0-#ppt_w/2"/>
                                          </p:val>
                                        </p:tav>
                                        <p:tav tm="100000">
                                          <p:val>
                                            <p:strVal val="#ppt_x"/>
                                          </p:val>
                                        </p:tav>
                                      </p:tavLst>
                                    </p:anim>
                                    <p:anim calcmode="lin" valueType="num">
                                      <p:cBhvr additive="base">
                                        <p:cTn id="8" dur="500" fill="hold"/>
                                        <p:tgtEl>
                                          <p:spTgt spid="2908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0820"/>
                                        </p:tgtEl>
                                        <p:attrNameLst>
                                          <p:attrName>style.visibility</p:attrName>
                                        </p:attrNameLst>
                                      </p:cBhvr>
                                      <p:to>
                                        <p:strVal val="visible"/>
                                      </p:to>
                                    </p:set>
                                    <p:anim calcmode="lin" valueType="num">
                                      <p:cBhvr additive="base">
                                        <p:cTn id="13" dur="500" fill="hold"/>
                                        <p:tgtEl>
                                          <p:spTgt spid="290820"/>
                                        </p:tgtEl>
                                        <p:attrNameLst>
                                          <p:attrName>ppt_x</p:attrName>
                                        </p:attrNameLst>
                                      </p:cBhvr>
                                      <p:tavLst>
                                        <p:tav tm="0">
                                          <p:val>
                                            <p:strVal val="#ppt_x"/>
                                          </p:val>
                                        </p:tav>
                                        <p:tav tm="100000">
                                          <p:val>
                                            <p:strVal val="#ppt_x"/>
                                          </p:val>
                                        </p:tav>
                                      </p:tavLst>
                                    </p:anim>
                                    <p:anim calcmode="lin" valueType="num">
                                      <p:cBhvr additive="base">
                                        <p:cTn id="14" dur="500" fill="hold"/>
                                        <p:tgtEl>
                                          <p:spTgt spid="2908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0821"/>
                                        </p:tgtEl>
                                        <p:attrNameLst>
                                          <p:attrName>style.visibility</p:attrName>
                                        </p:attrNameLst>
                                      </p:cBhvr>
                                      <p:to>
                                        <p:strVal val="visible"/>
                                      </p:to>
                                    </p:set>
                                    <p:anim calcmode="lin" valueType="num">
                                      <p:cBhvr additive="base">
                                        <p:cTn id="19" dur="500" fill="hold"/>
                                        <p:tgtEl>
                                          <p:spTgt spid="290821"/>
                                        </p:tgtEl>
                                        <p:attrNameLst>
                                          <p:attrName>ppt_x</p:attrName>
                                        </p:attrNameLst>
                                      </p:cBhvr>
                                      <p:tavLst>
                                        <p:tav tm="0">
                                          <p:val>
                                            <p:strVal val="#ppt_x"/>
                                          </p:val>
                                        </p:tav>
                                        <p:tav tm="100000">
                                          <p:val>
                                            <p:strVal val="#ppt_x"/>
                                          </p:val>
                                        </p:tav>
                                      </p:tavLst>
                                    </p:anim>
                                    <p:anim calcmode="lin" valueType="num">
                                      <p:cBhvr additive="base">
                                        <p:cTn id="20" dur="500" fill="hold"/>
                                        <p:tgtEl>
                                          <p:spTgt spid="2908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0822"/>
                                        </p:tgtEl>
                                        <p:attrNameLst>
                                          <p:attrName>style.visibility</p:attrName>
                                        </p:attrNameLst>
                                      </p:cBhvr>
                                      <p:to>
                                        <p:strVal val="visible"/>
                                      </p:to>
                                    </p:set>
                                    <p:anim calcmode="lin" valueType="num">
                                      <p:cBhvr additive="base">
                                        <p:cTn id="25" dur="500" fill="hold"/>
                                        <p:tgtEl>
                                          <p:spTgt spid="290822"/>
                                        </p:tgtEl>
                                        <p:attrNameLst>
                                          <p:attrName>ppt_x</p:attrName>
                                        </p:attrNameLst>
                                      </p:cBhvr>
                                      <p:tavLst>
                                        <p:tav tm="0">
                                          <p:val>
                                            <p:strVal val="#ppt_x"/>
                                          </p:val>
                                        </p:tav>
                                        <p:tav tm="100000">
                                          <p:val>
                                            <p:strVal val="#ppt_x"/>
                                          </p:val>
                                        </p:tav>
                                      </p:tavLst>
                                    </p:anim>
                                    <p:anim calcmode="lin" valueType="num">
                                      <p:cBhvr additive="base">
                                        <p:cTn id="26" dur="500" fill="hold"/>
                                        <p:tgtEl>
                                          <p:spTgt spid="290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utoUpdateAnimBg="0"/>
      <p:bldP spid="290820" grpId="0" autoUpdateAnimBg="0"/>
      <p:bldP spid="290821" grpId="0" autoUpdateAnimBg="0"/>
      <p:bldP spid="290822"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152400" y="184150"/>
            <a:ext cx="9083675" cy="6683375"/>
          </a:xfrm>
          <a:prstGeom prst="rect">
            <a:avLst/>
          </a:prstGeom>
          <a:noFill/>
          <a:ln w="9525">
            <a:noFill/>
            <a:miter lim="800000"/>
            <a:headEnd/>
            <a:tailEnd/>
          </a:ln>
          <a:effectLst/>
        </p:spPr>
        <p:txBody>
          <a:bodyPr wrap="none">
            <a:spAutoFit/>
          </a:bodyPr>
          <a:lstStyle/>
          <a:p>
            <a:pPr algn="l" eaLnBrk="1" hangingPunct="1"/>
            <a:r>
              <a:rPr lang="en-US" altLang="zh-CN" sz="3600" b="1"/>
              <a:t>void</a:t>
            </a:r>
            <a:r>
              <a:rPr lang="en-US" altLang="zh-CN" sz="3600"/>
              <a:t> Delete-X( BiTree &amp;BT, ElemType x){</a:t>
            </a:r>
          </a:p>
          <a:p>
            <a:pPr algn="l" eaLnBrk="1" hangingPunct="1"/>
            <a:r>
              <a:rPr lang="en-US" altLang="zh-CN" sz="3600"/>
              <a:t>  </a:t>
            </a:r>
            <a:r>
              <a:rPr lang="en-US" altLang="zh-CN" sz="3600" b="1"/>
              <a:t> if </a:t>
            </a:r>
            <a:r>
              <a:rPr lang="en-US" altLang="zh-CN" sz="3600"/>
              <a:t>(BT) {</a:t>
            </a:r>
          </a:p>
          <a:p>
            <a:pPr algn="l" eaLnBrk="1" hangingPunct="1"/>
            <a:r>
              <a:rPr lang="en-US" altLang="zh-CN" sz="3600"/>
              <a:t>      </a:t>
            </a:r>
            <a:r>
              <a:rPr lang="en-US" altLang="zh-CN" sz="3600" b="1"/>
              <a:t>if </a:t>
            </a:r>
            <a:r>
              <a:rPr lang="en-US" altLang="zh-CN" sz="3600"/>
              <a:t>(BT-&gt;data==x)</a:t>
            </a:r>
          </a:p>
          <a:p>
            <a:pPr algn="l" eaLnBrk="1" hangingPunct="1"/>
            <a:r>
              <a:rPr lang="en-US" altLang="zh-CN" sz="3600"/>
              <a:t>         { disp(BT);  </a:t>
            </a:r>
            <a:r>
              <a:rPr lang="en-US" altLang="zh-CN" sz="2800">
                <a:ea typeface="楷体_GB2312" pitchFamily="49" charset="-122"/>
              </a:rPr>
              <a:t>//</a:t>
            </a:r>
            <a:r>
              <a:rPr lang="zh-CN" altLang="zh-CN" sz="2800">
                <a:latin typeface="楷体_GB2312" pitchFamily="49" charset="-122"/>
                <a:ea typeface="楷体_GB2312" pitchFamily="49" charset="-122"/>
              </a:rPr>
              <a:t>后序遍历释放被删子树中所有结点</a:t>
            </a:r>
            <a:endParaRPr lang="zh-CN" altLang="en-US" sz="3600"/>
          </a:p>
          <a:p>
            <a:pPr algn="l" eaLnBrk="1" hangingPunct="1"/>
            <a:r>
              <a:rPr lang="zh-CN" altLang="en-US" sz="3600"/>
              <a:t>            </a:t>
            </a:r>
            <a:r>
              <a:rPr lang="en-US" altLang="zh-CN" sz="3600" b="1"/>
              <a:t>BT=NULL</a:t>
            </a:r>
            <a:r>
              <a:rPr lang="en-US" altLang="zh-CN" sz="3600"/>
              <a:t>; // </a:t>
            </a:r>
            <a:r>
              <a:rPr lang="zh-CN" altLang="en-US" sz="3200">
                <a:ea typeface="楷体_GB2312" pitchFamily="49" charset="-122"/>
              </a:rPr>
              <a:t>修改指针，删除子树</a:t>
            </a:r>
          </a:p>
          <a:p>
            <a:pPr algn="l" eaLnBrk="1" hangingPunct="1"/>
            <a:r>
              <a:rPr lang="zh-CN" altLang="en-US" sz="3200">
                <a:ea typeface="楷体_GB2312" pitchFamily="49" charset="-122"/>
              </a:rPr>
              <a:t>           </a:t>
            </a:r>
            <a:r>
              <a:rPr lang="en-US" altLang="zh-CN" sz="3600"/>
              <a:t>}</a:t>
            </a:r>
          </a:p>
          <a:p>
            <a:pPr algn="l" eaLnBrk="1" hangingPunct="1"/>
            <a:r>
              <a:rPr lang="en-US" altLang="zh-CN" sz="3600"/>
              <a:t>      </a:t>
            </a:r>
            <a:r>
              <a:rPr lang="en-US" altLang="zh-CN" sz="3600" b="1"/>
              <a:t>else</a:t>
            </a:r>
            <a:r>
              <a:rPr lang="en-US" altLang="zh-CN" sz="3600"/>
              <a:t> </a:t>
            </a:r>
          </a:p>
          <a:p>
            <a:pPr algn="l" eaLnBrk="1" hangingPunct="1"/>
            <a:r>
              <a:rPr lang="en-US" altLang="zh-CN" sz="3600"/>
              <a:t>         { Delete-X(BT-&gt;Lchild, x);</a:t>
            </a:r>
          </a:p>
          <a:p>
            <a:pPr algn="l" eaLnBrk="1" hangingPunct="1"/>
            <a:r>
              <a:rPr lang="en-US" altLang="zh-CN" sz="3600"/>
              <a:t>            Delete-X(BT-&gt;Rchild, x);</a:t>
            </a:r>
          </a:p>
          <a:p>
            <a:pPr algn="l" eaLnBrk="1" hangingPunct="1"/>
            <a:r>
              <a:rPr lang="en-US" altLang="zh-CN" sz="3600"/>
              <a:t>          }</a:t>
            </a:r>
          </a:p>
          <a:p>
            <a:pPr algn="l" eaLnBrk="1" hangingPunct="1"/>
            <a:r>
              <a:rPr lang="en-US" altLang="zh-CN" sz="3600"/>
              <a:t>   }  // if</a:t>
            </a:r>
          </a:p>
          <a:p>
            <a:pPr algn="l" eaLnBrk="1" hangingPunct="1"/>
            <a:r>
              <a:rPr lang="en-US" altLang="zh-CN" sz="3600"/>
              <a:t>}</a:t>
            </a:r>
          </a:p>
        </p:txBody>
      </p:sp>
      <p:sp>
        <p:nvSpPr>
          <p:cNvPr id="291844" name="Text Box 4">
            <a:hlinkClick r:id="" action="ppaction://hlinkshowjump?jump=firstslide" highlightClick="1"/>
          </p:cNvPr>
          <p:cNvSpPr txBox="1">
            <a:spLocks noChangeArrowheads="1"/>
          </p:cNvSpPr>
          <p:nvPr/>
        </p:nvSpPr>
        <p:spPr bwMode="auto">
          <a:xfrm>
            <a:off x="8064500" y="6202363"/>
            <a:ext cx="1003300" cy="579437"/>
          </a:xfrm>
          <a:prstGeom prst="rect">
            <a:avLst/>
          </a:prstGeom>
          <a:noFill/>
          <a:ln w="9525">
            <a:noFill/>
            <a:miter lim="800000"/>
            <a:headEnd/>
            <a:tailEnd/>
          </a:ln>
          <a:effectLst/>
        </p:spPr>
        <p:txBody>
          <a:bodyPr>
            <a:spAutoFit/>
          </a:bodyPr>
          <a:lstStyle/>
          <a:p>
            <a:pPr algn="l" eaLnBrk="1" hangingPunct="1"/>
            <a:r>
              <a:rPr lang="zh-CN" altLang="en-US" sz="3200" b="1">
                <a:solidFill>
                  <a:srgbClr val="FFFF99"/>
                </a:solidFill>
                <a:ea typeface="隶书" pitchFamily="49" charset="-122"/>
              </a:rPr>
              <a:t>返回</a:t>
            </a:r>
            <a:endParaRPr lang="zh-CN" altLang="en-US" sz="320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0" y="500042"/>
            <a:ext cx="9067800" cy="1190625"/>
          </a:xfrm>
          <a:prstGeom prst="rect">
            <a:avLst/>
          </a:prstGeom>
          <a:noFill/>
          <a:ln w="9525">
            <a:noFill/>
            <a:miter lim="800000"/>
            <a:headEnd/>
            <a:tailEnd/>
          </a:ln>
          <a:effectLst/>
        </p:spPr>
        <p:txBody>
          <a:bodyPr>
            <a:spAutoFit/>
          </a:bodyPr>
          <a:lstStyle/>
          <a:p>
            <a:pPr algn="l" eaLnBrk="1" hangingPunct="1"/>
            <a:r>
              <a:rPr lang="zh-CN" altLang="en-US" sz="3600" dirty="0">
                <a:latin typeface="楷体_GB2312" pitchFamily="49" charset="-122"/>
                <a:ea typeface="楷体_GB2312" pitchFamily="49" charset="-122"/>
              </a:rPr>
              <a:t>编写按层次顺序</a:t>
            </a:r>
            <a:r>
              <a:rPr lang="en-US" altLang="zh-CN" sz="3600" dirty="0">
                <a:latin typeface="楷体_GB2312" pitchFamily="49" charset="-122"/>
                <a:ea typeface="楷体_GB2312" pitchFamily="49" charset="-122"/>
              </a:rPr>
              <a:t>(</a:t>
            </a:r>
            <a:r>
              <a:rPr lang="zh-CN" altLang="en-US" sz="3600" dirty="0">
                <a:latin typeface="楷体_GB2312" pitchFamily="49" charset="-122"/>
                <a:ea typeface="楷体_GB2312" pitchFamily="49" charset="-122"/>
              </a:rPr>
              <a:t>同一层自左至右</a:t>
            </a:r>
            <a:r>
              <a:rPr lang="en-US" altLang="zh-CN" sz="3600" dirty="0">
                <a:latin typeface="楷体_GB2312" pitchFamily="49" charset="-122"/>
                <a:ea typeface="楷体_GB2312" pitchFamily="49" charset="-122"/>
              </a:rPr>
              <a:t>)</a:t>
            </a:r>
            <a:r>
              <a:rPr lang="zh-CN" altLang="en-US" sz="3600" dirty="0">
                <a:latin typeface="楷体_GB2312" pitchFamily="49" charset="-122"/>
                <a:ea typeface="楷体_GB2312" pitchFamily="49" charset="-122"/>
              </a:rPr>
              <a:t>遍历二叉树的算法。</a:t>
            </a:r>
            <a:endParaRPr lang="zh-CN" altLang="en-US" sz="2400" dirty="0"/>
          </a:p>
        </p:txBody>
      </p:sp>
      <p:sp>
        <p:nvSpPr>
          <p:cNvPr id="292867" name="Text Box 3"/>
          <p:cNvSpPr txBox="1">
            <a:spLocks noChangeArrowheads="1"/>
          </p:cNvSpPr>
          <p:nvPr/>
        </p:nvSpPr>
        <p:spPr bwMode="auto">
          <a:xfrm>
            <a:off x="304800" y="1643063"/>
            <a:ext cx="8413750" cy="4703762"/>
          </a:xfrm>
          <a:prstGeom prst="rect">
            <a:avLst/>
          </a:prstGeom>
          <a:noFill/>
          <a:ln w="9525">
            <a:noFill/>
            <a:miter lim="800000"/>
            <a:headEnd/>
            <a:tailEnd/>
          </a:ln>
          <a:effectLst/>
        </p:spPr>
        <p:txBody>
          <a:bodyPr wrap="none">
            <a:spAutoFit/>
          </a:bodyPr>
          <a:lstStyle/>
          <a:p>
            <a:pPr algn="l" eaLnBrk="1" hangingPunct="1">
              <a:lnSpc>
                <a:spcPct val="120000"/>
              </a:lnSpc>
            </a:pPr>
            <a:r>
              <a:rPr lang="zh-CN" altLang="en-US" sz="3600" dirty="0">
                <a:latin typeface="隶书" pitchFamily="49" charset="-122"/>
                <a:ea typeface="隶书" pitchFamily="49" charset="-122"/>
              </a:rPr>
              <a:t>分析</a:t>
            </a:r>
            <a:r>
              <a:rPr lang="en-US" altLang="zh-CN" sz="3600" dirty="0">
                <a:latin typeface="隶书" pitchFamily="49" charset="-122"/>
                <a:ea typeface="隶书" pitchFamily="49" charset="-122"/>
              </a:rPr>
              <a:t>:</a:t>
            </a:r>
          </a:p>
          <a:p>
            <a:pPr algn="l" eaLnBrk="1" hangingPunct="1">
              <a:lnSpc>
                <a:spcPct val="120000"/>
              </a:lnSpc>
            </a:pPr>
            <a:r>
              <a:rPr lang="zh-CN" altLang="en-US" sz="3600" dirty="0">
                <a:latin typeface="隶书" pitchFamily="49" charset="-122"/>
                <a:ea typeface="隶书" pitchFamily="49" charset="-122"/>
              </a:rPr>
              <a:t>按层次遍历的定义</a:t>
            </a:r>
            <a:r>
              <a:rPr lang="en-US" altLang="zh-CN" sz="3600" dirty="0">
                <a:latin typeface="隶书" pitchFamily="49" charset="-122"/>
                <a:ea typeface="隶书" pitchFamily="49" charset="-122"/>
              </a:rPr>
              <a:t>:</a:t>
            </a:r>
          </a:p>
          <a:p>
            <a:pPr algn="l" eaLnBrk="1" hangingPunct="1">
              <a:lnSpc>
                <a:spcPct val="120000"/>
              </a:lnSpc>
            </a:pPr>
            <a:r>
              <a:rPr lang="en-US" altLang="zh-CN" sz="3600" dirty="0">
                <a:latin typeface="隶书" pitchFamily="49" charset="-122"/>
                <a:ea typeface="隶书" pitchFamily="49" charset="-122"/>
              </a:rPr>
              <a:t>  </a:t>
            </a:r>
            <a:r>
              <a:rPr lang="zh-CN" altLang="en-US" sz="3600" dirty="0">
                <a:latin typeface="隶书" pitchFamily="49" charset="-122"/>
                <a:ea typeface="隶书" pitchFamily="49" charset="-122"/>
              </a:rPr>
              <a:t>若树不空，则首先访问根结点，</a:t>
            </a:r>
          </a:p>
          <a:p>
            <a:pPr algn="l" eaLnBrk="1" hangingPunct="1">
              <a:lnSpc>
                <a:spcPct val="120000"/>
              </a:lnSpc>
            </a:pPr>
            <a:r>
              <a:rPr lang="zh-CN" altLang="en-US" sz="3600" dirty="0">
                <a:latin typeface="隶书" pitchFamily="49" charset="-122"/>
                <a:ea typeface="隶书" pitchFamily="49" charset="-122"/>
              </a:rPr>
              <a:t>  然后，依照其双亲结点访问的顺序，</a:t>
            </a:r>
          </a:p>
          <a:p>
            <a:pPr algn="l" eaLnBrk="1" hangingPunct="1">
              <a:lnSpc>
                <a:spcPct val="120000"/>
              </a:lnSpc>
            </a:pPr>
            <a:r>
              <a:rPr lang="zh-CN" altLang="en-US" sz="3600" dirty="0">
                <a:latin typeface="隶书" pitchFamily="49" charset="-122"/>
                <a:ea typeface="隶书" pitchFamily="49" charset="-122"/>
              </a:rPr>
              <a:t>      依次访问它们的左、右孩子结点</a:t>
            </a:r>
            <a:r>
              <a:rPr lang="en-US" altLang="zh-CN" sz="3600" dirty="0">
                <a:latin typeface="隶书" pitchFamily="49" charset="-122"/>
                <a:ea typeface="隶书" pitchFamily="49" charset="-122"/>
              </a:rPr>
              <a:t>;</a:t>
            </a:r>
          </a:p>
          <a:p>
            <a:pPr algn="l" eaLnBrk="1" hangingPunct="1">
              <a:lnSpc>
                <a:spcPct val="120000"/>
              </a:lnSpc>
            </a:pPr>
            <a:r>
              <a:rPr lang="zh-CN" altLang="en-US" sz="3600" dirty="0">
                <a:latin typeface="隶书" pitchFamily="49" charset="-122"/>
                <a:ea typeface="隶书" pitchFamily="49" charset="-122"/>
              </a:rPr>
              <a:t>因此，</a:t>
            </a:r>
          </a:p>
          <a:p>
            <a:pPr algn="l" eaLnBrk="1" hangingPunct="1">
              <a:lnSpc>
                <a:spcPct val="120000"/>
              </a:lnSpc>
            </a:pPr>
            <a:r>
              <a:rPr lang="zh-CN" altLang="en-US" sz="3600" dirty="0">
                <a:latin typeface="隶书" pitchFamily="49" charset="-122"/>
                <a:ea typeface="隶书" pitchFamily="49" charset="-122"/>
              </a:rPr>
              <a:t>  需要一个“队列”保存已被访问的结点</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2866"/>
                                        </p:tgtEl>
                                        <p:attrNameLst>
                                          <p:attrName>style.visibility</p:attrName>
                                        </p:attrNameLst>
                                      </p:cBhvr>
                                      <p:to>
                                        <p:strVal val="visible"/>
                                      </p:to>
                                    </p:set>
                                    <p:animEffect transition="in" filter="wipe(left)">
                                      <p:cBhvr>
                                        <p:cTn id="7" dur="500"/>
                                        <p:tgtEl>
                                          <p:spTgt spid="29286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2867"/>
                                        </p:tgtEl>
                                        <p:attrNameLst>
                                          <p:attrName>style.visibility</p:attrName>
                                        </p:attrNameLst>
                                      </p:cBhvr>
                                      <p:to>
                                        <p:strVal val="visible"/>
                                      </p:to>
                                    </p:set>
                                    <p:animEffect transition="in" filter="strips(downRight)">
                                      <p:cBhvr>
                                        <p:cTn id="12" dur="500"/>
                                        <p:tgtEl>
                                          <p:spTgt spid="292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autoUpdateAnimBg="0"/>
      <p:bldP spid="29286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28600" y="304801"/>
            <a:ext cx="8486804" cy="6001643"/>
          </a:xfrm>
          <a:prstGeom prst="rect">
            <a:avLst/>
          </a:prstGeom>
          <a:noFill/>
          <a:ln w="9525">
            <a:noFill/>
            <a:miter lim="800000"/>
            <a:headEnd/>
            <a:tailEnd/>
          </a:ln>
          <a:effectLst/>
        </p:spPr>
        <p:txBody>
          <a:bodyPr wrap="square">
            <a:spAutoFit/>
          </a:bodyPr>
          <a:lstStyle/>
          <a:p>
            <a:r>
              <a:rPr lang="en-US" sz="3200" dirty="0" smtClean="0"/>
              <a:t>Status push(</a:t>
            </a:r>
            <a:r>
              <a:rPr lang="en-US" sz="3200" dirty="0" err="1" smtClean="0"/>
              <a:t>TWStack</a:t>
            </a:r>
            <a:r>
              <a:rPr lang="en-US" sz="3200" dirty="0" smtClean="0"/>
              <a:t> &amp;</a:t>
            </a:r>
            <a:r>
              <a:rPr lang="en-US" sz="3200" dirty="0" err="1" smtClean="0"/>
              <a:t>tws,int</a:t>
            </a:r>
            <a:r>
              <a:rPr lang="en-US" sz="3200" dirty="0" smtClean="0"/>
              <a:t> </a:t>
            </a:r>
            <a:r>
              <a:rPr lang="en-US" sz="3200" dirty="0" err="1" smtClean="0"/>
              <a:t>i,Elemtype</a:t>
            </a:r>
            <a:r>
              <a:rPr lang="en-US" sz="3200" dirty="0" smtClean="0"/>
              <a:t> x)</a:t>
            </a:r>
          </a:p>
          <a:p>
            <a:r>
              <a:rPr lang="en-US" sz="3200" dirty="0" smtClean="0"/>
              <a:t>//x</a:t>
            </a:r>
            <a:r>
              <a:rPr lang="zh-CN" altLang="en-US" sz="3200" dirty="0" smtClean="0"/>
              <a:t>入栈</a:t>
            </a:r>
            <a:r>
              <a:rPr lang="en-US" sz="3200" dirty="0" smtClean="0"/>
              <a:t>,</a:t>
            </a:r>
            <a:r>
              <a:rPr lang="en-US" sz="3200" dirty="0" err="1" smtClean="0"/>
              <a:t>i</a:t>
            </a:r>
            <a:r>
              <a:rPr lang="en-US" sz="3200" dirty="0" smtClean="0"/>
              <a:t>=0</a:t>
            </a:r>
            <a:r>
              <a:rPr lang="zh-CN" altLang="en-US" sz="3200" dirty="0" smtClean="0"/>
              <a:t>表示低端栈</a:t>
            </a:r>
            <a:r>
              <a:rPr lang="en-US" sz="3200" dirty="0" smtClean="0"/>
              <a:t>,</a:t>
            </a:r>
            <a:r>
              <a:rPr lang="en-US" sz="3200" dirty="0" err="1" smtClean="0"/>
              <a:t>i</a:t>
            </a:r>
            <a:r>
              <a:rPr lang="en-US" sz="3200" dirty="0" smtClean="0"/>
              <a:t>=1</a:t>
            </a:r>
            <a:r>
              <a:rPr lang="zh-CN" altLang="en-US" sz="3200" dirty="0" smtClean="0"/>
              <a:t>表示高端栈</a:t>
            </a:r>
            <a:r>
              <a:rPr lang="en-US" sz="3200" dirty="0" smtClean="0"/>
              <a:t/>
            </a:r>
            <a:br>
              <a:rPr lang="en-US" sz="3200" dirty="0" smtClean="0"/>
            </a:br>
            <a:r>
              <a:rPr lang="en-US" sz="3200" dirty="0" smtClean="0"/>
              <a:t>{</a:t>
            </a:r>
            <a:br>
              <a:rPr lang="en-US" sz="3200" dirty="0" smtClean="0"/>
            </a:br>
            <a:r>
              <a:rPr lang="en-US" sz="3200" dirty="0" smtClean="0"/>
              <a:t>  if(</a:t>
            </a:r>
            <a:r>
              <a:rPr lang="en-US" sz="3200" dirty="0" err="1" smtClean="0"/>
              <a:t>tws.top</a:t>
            </a:r>
            <a:r>
              <a:rPr lang="en-US" sz="3200" dirty="0" smtClean="0"/>
              <a:t>[0]&gt;</a:t>
            </a:r>
            <a:r>
              <a:rPr lang="en-US" sz="3200" dirty="0" err="1" smtClean="0"/>
              <a:t>tws.top</a:t>
            </a:r>
            <a:r>
              <a:rPr lang="en-US" sz="3200" dirty="0" smtClean="0"/>
              <a:t>[1]) return OVERFLOW;  </a:t>
            </a:r>
            <a:br>
              <a:rPr lang="en-US" sz="3200" dirty="0" smtClean="0"/>
            </a:br>
            <a:r>
              <a:rPr lang="en-US" sz="3200" dirty="0" smtClean="0"/>
              <a:t>  if(</a:t>
            </a:r>
            <a:r>
              <a:rPr lang="en-US" sz="3200" dirty="0" err="1" smtClean="0"/>
              <a:t>i</a:t>
            </a:r>
            <a:r>
              <a:rPr lang="en-US" sz="3200" dirty="0" smtClean="0"/>
              <a:t>==0) </a:t>
            </a:r>
          </a:p>
          <a:p>
            <a:r>
              <a:rPr lang="en-US" sz="3200" dirty="0" smtClean="0"/>
              <a:t>       *</a:t>
            </a:r>
            <a:r>
              <a:rPr lang="en-US" sz="3200" dirty="0" err="1" smtClean="0"/>
              <a:t>tws.top</a:t>
            </a:r>
            <a:r>
              <a:rPr lang="en-US" sz="3200" dirty="0" smtClean="0"/>
              <a:t>[0]++=x;</a:t>
            </a:r>
            <a:br>
              <a:rPr lang="en-US" sz="3200" dirty="0" smtClean="0"/>
            </a:br>
            <a:r>
              <a:rPr lang="en-US" sz="3200" dirty="0" smtClean="0"/>
              <a:t>  else if(</a:t>
            </a:r>
            <a:r>
              <a:rPr lang="en-US" sz="3200" dirty="0" err="1" smtClean="0"/>
              <a:t>i</a:t>
            </a:r>
            <a:r>
              <a:rPr lang="en-US" sz="3200" dirty="0" smtClean="0"/>
              <a:t>==1)</a:t>
            </a:r>
          </a:p>
          <a:p>
            <a:r>
              <a:rPr lang="en-US" sz="3200" dirty="0" smtClean="0"/>
              <a:t>        *</a:t>
            </a:r>
            <a:r>
              <a:rPr lang="en-US" sz="3200" dirty="0" err="1" smtClean="0"/>
              <a:t>tws.top</a:t>
            </a:r>
            <a:r>
              <a:rPr lang="en-US" sz="3200" dirty="0" smtClean="0"/>
              <a:t>[1]--=x;</a:t>
            </a:r>
            <a:br>
              <a:rPr lang="en-US" sz="3200" dirty="0" smtClean="0"/>
            </a:br>
            <a:r>
              <a:rPr lang="en-US" sz="3200" dirty="0" smtClean="0"/>
              <a:t>  else </a:t>
            </a:r>
          </a:p>
          <a:p>
            <a:r>
              <a:rPr lang="en-US" sz="3200" dirty="0" smtClean="0"/>
              <a:t>         return ERROR;</a:t>
            </a:r>
            <a:br>
              <a:rPr lang="en-US" sz="3200" dirty="0" smtClean="0"/>
            </a:br>
            <a:r>
              <a:rPr lang="en-US" sz="3200" dirty="0" smtClean="0"/>
              <a:t>  return OK;</a:t>
            </a:r>
            <a:br>
              <a:rPr lang="en-US" sz="3200" dirty="0" smtClean="0"/>
            </a:br>
            <a:r>
              <a:rPr lang="en-US" sz="3200" dirty="0" smtClean="0"/>
              <a:t>}//push </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trips(downRigh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76200" y="38100"/>
            <a:ext cx="8969375" cy="6816725"/>
          </a:xfrm>
          <a:prstGeom prst="rect">
            <a:avLst/>
          </a:prstGeom>
          <a:noFill/>
          <a:ln w="9525">
            <a:noFill/>
            <a:miter lim="800000"/>
            <a:headEnd/>
            <a:tailEnd/>
          </a:ln>
          <a:effectLst/>
        </p:spPr>
        <p:txBody>
          <a:bodyPr>
            <a:spAutoFit/>
          </a:bodyPr>
          <a:lstStyle/>
          <a:p>
            <a:pPr algn="l" eaLnBrk="1" hangingPunct="1">
              <a:lnSpc>
                <a:spcPct val="115000"/>
              </a:lnSpc>
              <a:spcBef>
                <a:spcPct val="50000"/>
              </a:spcBef>
            </a:pPr>
            <a:r>
              <a:rPr lang="en-US" altLang="zh-CN" sz="3200" b="1">
                <a:ea typeface="楷体_GB2312" pitchFamily="49" charset="-122"/>
              </a:rPr>
              <a:t>void </a:t>
            </a:r>
            <a:r>
              <a:rPr lang="en-US" altLang="zh-CN" sz="3200">
                <a:ea typeface="楷体_GB2312" pitchFamily="49" charset="-122"/>
              </a:rPr>
              <a:t>BFSTraverse(BiTree T) {</a:t>
            </a:r>
            <a:endParaRPr lang="en-US" altLang="zh-CN" sz="3200"/>
          </a:p>
          <a:p>
            <a:pPr algn="l" eaLnBrk="1" hangingPunct="1">
              <a:lnSpc>
                <a:spcPct val="115000"/>
              </a:lnSpc>
            </a:pPr>
            <a:r>
              <a:rPr lang="en-US" altLang="zh-CN" sz="3200">
                <a:ea typeface="楷体_GB2312" pitchFamily="49" charset="-122"/>
              </a:rPr>
              <a:t>    InitQueue(Q);        // </a:t>
            </a:r>
            <a:r>
              <a:rPr lang="zh-CN" altLang="en-US" sz="3200">
                <a:ea typeface="楷体_GB2312" pitchFamily="49" charset="-122"/>
              </a:rPr>
              <a:t>置空的辅助队列</a:t>
            </a:r>
            <a:r>
              <a:rPr lang="en-US" altLang="zh-CN" sz="3200">
                <a:ea typeface="楷体_GB2312" pitchFamily="49" charset="-122"/>
              </a:rPr>
              <a:t>Q</a:t>
            </a:r>
          </a:p>
          <a:p>
            <a:pPr algn="l" eaLnBrk="1" hangingPunct="1">
              <a:lnSpc>
                <a:spcPct val="115000"/>
              </a:lnSpc>
            </a:pPr>
            <a:r>
              <a:rPr lang="en-US" altLang="zh-CN" sz="3200">
                <a:ea typeface="楷体_GB2312" pitchFamily="49" charset="-122"/>
              </a:rPr>
              <a:t>    </a:t>
            </a:r>
            <a:r>
              <a:rPr lang="en-US" altLang="zh-CN" sz="3200" b="1">
                <a:ea typeface="楷体_GB2312" pitchFamily="49" charset="-122"/>
              </a:rPr>
              <a:t>if</a:t>
            </a:r>
            <a:r>
              <a:rPr lang="en-US" altLang="zh-CN" sz="3200">
                <a:ea typeface="楷体_GB2312" pitchFamily="49" charset="-122"/>
              </a:rPr>
              <a:t> (T)  EnQueue(Q, T);   // </a:t>
            </a:r>
            <a:r>
              <a:rPr lang="zh-CN" altLang="zh-CN" sz="3200">
                <a:ea typeface="楷体_GB2312" pitchFamily="49" charset="-122"/>
              </a:rPr>
              <a:t>根结点入队列</a:t>
            </a:r>
            <a:endParaRPr lang="zh-CN" altLang="en-US" sz="3200">
              <a:ea typeface="楷体_GB2312" pitchFamily="49" charset="-122"/>
            </a:endParaRPr>
          </a:p>
          <a:p>
            <a:pPr algn="l" eaLnBrk="1" hangingPunct="1">
              <a:lnSpc>
                <a:spcPct val="115000"/>
              </a:lnSpc>
            </a:pPr>
            <a:r>
              <a:rPr lang="zh-CN" altLang="en-US" sz="3200" b="1">
                <a:ea typeface="楷体_GB2312" pitchFamily="49" charset="-122"/>
              </a:rPr>
              <a:t>    </a:t>
            </a:r>
            <a:r>
              <a:rPr lang="en-US" altLang="zh-CN" sz="3200" b="1">
                <a:ea typeface="楷体_GB2312" pitchFamily="49" charset="-122"/>
              </a:rPr>
              <a:t>while</a:t>
            </a:r>
            <a:r>
              <a:rPr lang="en-US" altLang="zh-CN" sz="3200">
                <a:ea typeface="楷体_GB2312" pitchFamily="49" charset="-122"/>
              </a:rPr>
              <a:t> (</a:t>
            </a:r>
            <a:r>
              <a:rPr lang="en-US" altLang="zh-CN" sz="3200" b="1">
                <a:ea typeface="楷体_GB2312" pitchFamily="49" charset="-122"/>
              </a:rPr>
              <a:t>!</a:t>
            </a:r>
            <a:r>
              <a:rPr lang="en-US" altLang="zh-CN" sz="3200">
                <a:ea typeface="楷体_GB2312" pitchFamily="49" charset="-122"/>
              </a:rPr>
              <a:t>QueueEmpty(Q))  </a:t>
            </a:r>
            <a:r>
              <a:rPr lang="en-US" altLang="zh-CN" sz="3200" b="1">
                <a:ea typeface="楷体_GB2312" pitchFamily="49" charset="-122"/>
              </a:rPr>
              <a:t>{</a:t>
            </a:r>
            <a:endParaRPr lang="en-US" altLang="zh-CN" sz="3200">
              <a:ea typeface="楷体_GB2312" pitchFamily="49" charset="-122"/>
            </a:endParaRPr>
          </a:p>
          <a:p>
            <a:pPr algn="l" eaLnBrk="1" hangingPunct="1">
              <a:lnSpc>
                <a:spcPct val="115000"/>
              </a:lnSpc>
            </a:pPr>
            <a:r>
              <a:rPr lang="en-US" altLang="zh-CN" sz="3200">
                <a:ea typeface="楷体_GB2312" pitchFamily="49" charset="-122"/>
              </a:rPr>
              <a:t>       DeQueue(Q, p); // </a:t>
            </a:r>
            <a:r>
              <a:rPr lang="zh-CN" altLang="en-US" sz="3200">
                <a:ea typeface="楷体_GB2312" pitchFamily="49" charset="-122"/>
              </a:rPr>
              <a:t>队头元素出队并置为</a:t>
            </a:r>
            <a:r>
              <a:rPr lang="en-US" altLang="zh-CN" sz="3200">
                <a:ea typeface="楷体_GB2312" pitchFamily="49" charset="-122"/>
              </a:rPr>
              <a:t>p</a:t>
            </a:r>
          </a:p>
          <a:p>
            <a:pPr algn="l" eaLnBrk="1" hangingPunct="1">
              <a:lnSpc>
                <a:spcPct val="115000"/>
              </a:lnSpc>
            </a:pPr>
            <a:r>
              <a:rPr lang="en-US" altLang="zh-CN" sz="3200">
                <a:ea typeface="楷体_GB2312" pitchFamily="49" charset="-122"/>
              </a:rPr>
              <a:t>       Visit(p);</a:t>
            </a:r>
          </a:p>
          <a:p>
            <a:pPr algn="l" eaLnBrk="1" hangingPunct="1">
              <a:lnSpc>
                <a:spcPct val="115000"/>
              </a:lnSpc>
            </a:pPr>
            <a:r>
              <a:rPr lang="en-US" altLang="zh-CN" sz="3200">
                <a:ea typeface="楷体_GB2312" pitchFamily="49" charset="-122"/>
              </a:rPr>
              <a:t>   </a:t>
            </a:r>
            <a:r>
              <a:rPr lang="en-US" altLang="zh-CN" sz="3200" b="1">
                <a:ea typeface="楷体_GB2312" pitchFamily="49" charset="-122"/>
              </a:rPr>
              <a:t>    if</a:t>
            </a:r>
            <a:r>
              <a:rPr lang="en-US" altLang="zh-CN" sz="3200">
                <a:ea typeface="楷体_GB2312" pitchFamily="49" charset="-122"/>
              </a:rPr>
              <a:t> (p-&gt;Lchild)</a:t>
            </a:r>
          </a:p>
          <a:p>
            <a:pPr algn="l" eaLnBrk="1" hangingPunct="1">
              <a:lnSpc>
                <a:spcPct val="115000"/>
              </a:lnSpc>
            </a:pPr>
            <a:r>
              <a:rPr lang="en-US" altLang="zh-CN" sz="3200">
                <a:ea typeface="楷体_GB2312" pitchFamily="49" charset="-122"/>
              </a:rPr>
              <a:t>           EnQueue(Q, p-&gt;Lchild); // </a:t>
            </a:r>
            <a:r>
              <a:rPr lang="zh-CN" altLang="zh-CN" sz="3200">
                <a:ea typeface="楷体_GB2312" pitchFamily="49" charset="-122"/>
              </a:rPr>
              <a:t>左子树根</a:t>
            </a:r>
            <a:r>
              <a:rPr lang="zh-CN" altLang="en-US" sz="3200">
                <a:ea typeface="楷体_GB2312" pitchFamily="49" charset="-122"/>
              </a:rPr>
              <a:t>入队列</a:t>
            </a:r>
          </a:p>
          <a:p>
            <a:pPr algn="l" eaLnBrk="1" hangingPunct="1">
              <a:lnSpc>
                <a:spcPct val="115000"/>
              </a:lnSpc>
            </a:pPr>
            <a:r>
              <a:rPr lang="zh-CN" altLang="en-US" sz="3200">
                <a:ea typeface="楷体_GB2312" pitchFamily="49" charset="-122"/>
              </a:rPr>
              <a:t>       </a:t>
            </a:r>
            <a:r>
              <a:rPr lang="en-US" altLang="zh-CN" sz="3200">
                <a:ea typeface="楷体_GB2312" pitchFamily="49" charset="-122"/>
              </a:rPr>
              <a:t>if (p-&gt;Rchild)</a:t>
            </a:r>
          </a:p>
          <a:p>
            <a:pPr algn="l" eaLnBrk="1" hangingPunct="1">
              <a:lnSpc>
                <a:spcPct val="115000"/>
              </a:lnSpc>
            </a:pPr>
            <a:r>
              <a:rPr lang="en-US" altLang="zh-CN" sz="3200">
                <a:ea typeface="楷体_GB2312" pitchFamily="49" charset="-122"/>
              </a:rPr>
              <a:t>           EnQueue(Q, p-&gt;Rchild); // </a:t>
            </a:r>
            <a:r>
              <a:rPr lang="zh-CN" altLang="zh-CN" sz="3200">
                <a:ea typeface="楷体_GB2312" pitchFamily="49" charset="-122"/>
              </a:rPr>
              <a:t>右子树根</a:t>
            </a:r>
            <a:r>
              <a:rPr lang="zh-CN" altLang="en-US" sz="3200">
                <a:ea typeface="楷体_GB2312" pitchFamily="49" charset="-122"/>
              </a:rPr>
              <a:t>入队列</a:t>
            </a:r>
          </a:p>
          <a:p>
            <a:pPr algn="l" eaLnBrk="1" hangingPunct="1">
              <a:lnSpc>
                <a:spcPct val="115000"/>
              </a:lnSpc>
            </a:pPr>
            <a:r>
              <a:rPr lang="zh-CN" altLang="en-US" sz="3200"/>
              <a:t>    </a:t>
            </a:r>
            <a:r>
              <a:rPr lang="en-US" altLang="zh-CN" sz="3200"/>
              <a:t>} // while</a:t>
            </a:r>
          </a:p>
          <a:p>
            <a:pPr algn="l" eaLnBrk="1" hangingPunct="1">
              <a:lnSpc>
                <a:spcPct val="115000"/>
              </a:lnSpc>
            </a:pPr>
            <a:r>
              <a:rPr lang="en-US" altLang="zh-CN" sz="320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93890"/>
                                        </p:tgtEl>
                                        <p:attrNameLst>
                                          <p:attrName>style.visibility</p:attrName>
                                        </p:attrNameLst>
                                      </p:cBhvr>
                                      <p:to>
                                        <p:strVal val="visible"/>
                                      </p:to>
                                    </p:set>
                                    <p:animEffect transition="in" filter="strips(downRight)">
                                      <p:cBhvr>
                                        <p:cTn id="7" dur="500"/>
                                        <p:tgtEl>
                                          <p:spTgt spid="293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152400" y="196850"/>
            <a:ext cx="8042275" cy="519113"/>
          </a:xfrm>
          <a:prstGeom prst="rect">
            <a:avLst/>
          </a:prstGeom>
          <a:noFill/>
          <a:ln w="9525">
            <a:noFill/>
            <a:miter lim="800000"/>
            <a:headEnd/>
            <a:tailEnd/>
          </a:ln>
          <a:effectLst/>
        </p:spPr>
        <p:txBody>
          <a:bodyPr wrap="none">
            <a:spAutoFit/>
          </a:bodyPr>
          <a:lstStyle/>
          <a:p>
            <a:pPr algn="l" eaLnBrk="1" hangingPunct="1"/>
            <a:r>
              <a:rPr lang="zh-CN" altLang="en-US" sz="2800" b="1">
                <a:ea typeface="楷体_GB2312" pitchFamily="49" charset="-122"/>
              </a:rPr>
              <a:t>编写递归算法，交换二叉树中所有结点的左右子树</a:t>
            </a:r>
            <a:endParaRPr lang="zh-CN" altLang="en-US" sz="3200"/>
          </a:p>
        </p:txBody>
      </p:sp>
      <p:sp>
        <p:nvSpPr>
          <p:cNvPr id="294915" name="Text Box 3"/>
          <p:cNvSpPr txBox="1">
            <a:spLocks noChangeArrowheads="1"/>
          </p:cNvSpPr>
          <p:nvPr/>
        </p:nvSpPr>
        <p:spPr bwMode="auto">
          <a:xfrm>
            <a:off x="441325" y="754063"/>
            <a:ext cx="7119938" cy="579437"/>
          </a:xfrm>
          <a:prstGeom prst="rect">
            <a:avLst/>
          </a:prstGeom>
          <a:noFill/>
          <a:ln w="9525">
            <a:noFill/>
            <a:miter lim="800000"/>
            <a:headEnd/>
            <a:tailEnd/>
          </a:ln>
          <a:effectLst/>
        </p:spPr>
        <p:txBody>
          <a:bodyPr wrap="none">
            <a:spAutoFit/>
          </a:bodyPr>
          <a:lstStyle/>
          <a:p>
            <a:pPr algn="l" eaLnBrk="1" hangingPunct="1"/>
            <a:r>
              <a:rPr lang="zh-CN" altLang="en-US" sz="3200" b="1"/>
              <a:t>注意：</a:t>
            </a:r>
            <a:r>
              <a:rPr lang="zh-CN" altLang="en-US" sz="3200" b="1">
                <a:ea typeface="隶书" pitchFamily="49" charset="-122"/>
              </a:rPr>
              <a:t>此题不能依中序遍历的次序进行</a:t>
            </a:r>
            <a:endParaRPr lang="zh-CN" altLang="en-US" sz="3200"/>
          </a:p>
        </p:txBody>
      </p:sp>
      <p:sp>
        <p:nvSpPr>
          <p:cNvPr id="294916" name="Text Box 4"/>
          <p:cNvSpPr txBox="1">
            <a:spLocks noChangeArrowheads="1"/>
          </p:cNvSpPr>
          <p:nvPr/>
        </p:nvSpPr>
        <p:spPr bwMode="auto">
          <a:xfrm>
            <a:off x="708025" y="1600200"/>
            <a:ext cx="8207375" cy="4846638"/>
          </a:xfrm>
          <a:prstGeom prst="rect">
            <a:avLst/>
          </a:prstGeom>
          <a:noFill/>
          <a:ln w="9525">
            <a:noFill/>
            <a:miter lim="800000"/>
            <a:headEnd/>
            <a:tailEnd/>
          </a:ln>
          <a:effectLst/>
        </p:spPr>
        <p:txBody>
          <a:bodyPr>
            <a:spAutoFit/>
          </a:bodyPr>
          <a:lstStyle/>
          <a:p>
            <a:pPr algn="l" eaLnBrk="1" hangingPunct="1">
              <a:spcBef>
                <a:spcPct val="25000"/>
              </a:spcBef>
            </a:pPr>
            <a:r>
              <a:rPr lang="en-US" altLang="zh-CN" sz="3200" b="1"/>
              <a:t>void</a:t>
            </a:r>
            <a:r>
              <a:rPr lang="en-US" altLang="zh-CN" sz="3200"/>
              <a:t> swap( BiTree BT )</a:t>
            </a:r>
          </a:p>
          <a:p>
            <a:pPr algn="l" eaLnBrk="1" hangingPunct="1">
              <a:spcBef>
                <a:spcPct val="25000"/>
              </a:spcBef>
            </a:pPr>
            <a:r>
              <a:rPr lang="en-US" altLang="zh-CN" sz="3200" b="1"/>
              <a:t>{</a:t>
            </a:r>
            <a:endParaRPr lang="en-US" altLang="zh-CN" sz="3200"/>
          </a:p>
          <a:p>
            <a:pPr algn="l" eaLnBrk="1" hangingPunct="1">
              <a:spcBef>
                <a:spcPct val="25000"/>
              </a:spcBef>
            </a:pPr>
            <a:r>
              <a:rPr lang="en-US" altLang="zh-CN" sz="3200"/>
              <a:t>   </a:t>
            </a:r>
            <a:r>
              <a:rPr lang="en-US" altLang="zh-CN" sz="3200" b="1"/>
              <a:t> if</a:t>
            </a:r>
            <a:r>
              <a:rPr lang="en-US" altLang="zh-CN" sz="3200"/>
              <a:t> (BT) </a:t>
            </a:r>
            <a:r>
              <a:rPr lang="en-US" altLang="zh-CN" sz="3200" b="1"/>
              <a:t>{</a:t>
            </a:r>
            <a:endParaRPr lang="en-US" altLang="zh-CN" sz="3200"/>
          </a:p>
          <a:p>
            <a:pPr algn="l" eaLnBrk="1" hangingPunct="1">
              <a:spcBef>
                <a:spcPct val="25000"/>
              </a:spcBef>
            </a:pPr>
            <a:r>
              <a:rPr lang="en-US" altLang="zh-CN" sz="3200"/>
              <a:t>        BT-&gt;lchild  </a:t>
            </a:r>
            <a:r>
              <a:rPr lang="en-US" altLang="zh-CN" sz="3200">
                <a:sym typeface="Symbol" pitchFamily="18" charset="2"/>
              </a:rPr>
              <a:t></a:t>
            </a:r>
            <a:r>
              <a:rPr lang="en-US" altLang="zh-CN" sz="3200"/>
              <a:t> BT-&gt;rchild;</a:t>
            </a:r>
          </a:p>
          <a:p>
            <a:pPr algn="l" eaLnBrk="1" hangingPunct="1">
              <a:spcBef>
                <a:spcPct val="25000"/>
              </a:spcBef>
            </a:pPr>
            <a:r>
              <a:rPr lang="en-US" altLang="zh-CN" sz="3200"/>
              <a:t>        swap( BT-&gt;lchild);</a:t>
            </a:r>
          </a:p>
          <a:p>
            <a:pPr algn="l" eaLnBrk="1" hangingPunct="1">
              <a:spcBef>
                <a:spcPct val="25000"/>
              </a:spcBef>
            </a:pPr>
            <a:r>
              <a:rPr lang="en-US" altLang="zh-CN" sz="3200"/>
              <a:t>        swap( BT-&gt;rchild);</a:t>
            </a:r>
          </a:p>
          <a:p>
            <a:pPr algn="l" eaLnBrk="1" hangingPunct="1">
              <a:spcBef>
                <a:spcPct val="25000"/>
              </a:spcBef>
            </a:pPr>
            <a:r>
              <a:rPr lang="en-US" altLang="zh-CN" sz="3200"/>
              <a:t>    </a:t>
            </a:r>
            <a:r>
              <a:rPr lang="en-US" altLang="zh-CN" sz="3200" b="1"/>
              <a:t>}</a:t>
            </a:r>
          </a:p>
          <a:p>
            <a:pPr algn="l" eaLnBrk="1" hangingPunct="1">
              <a:spcBef>
                <a:spcPct val="25000"/>
              </a:spcBef>
            </a:pPr>
            <a:r>
              <a:rPr lang="en-US" altLang="zh-CN" sz="3200" b="1"/>
              <a:t>}</a:t>
            </a:r>
            <a:endParaRPr lang="en-US" altLang="zh-CN"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strips(downRight)">
                                      <p:cBhvr>
                                        <p:cTn id="7" dur="500"/>
                                        <p:tgtEl>
                                          <p:spTgt spid="2949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4916"/>
                                        </p:tgtEl>
                                        <p:attrNameLst>
                                          <p:attrName>style.visibility</p:attrName>
                                        </p:attrNameLst>
                                      </p:cBhvr>
                                      <p:to>
                                        <p:strVal val="visible"/>
                                      </p:to>
                                    </p:set>
                                    <p:animEffect transition="in" filter="strips(downRight)">
                                      <p:cBhvr>
                                        <p:cTn id="1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P spid="294916"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zh-CN" altLang="en-US" sz="4000"/>
              <a:t>求一棵二叉树高度的算法</a:t>
            </a:r>
          </a:p>
        </p:txBody>
      </p:sp>
      <p:sp>
        <p:nvSpPr>
          <p:cNvPr id="270339" name="Rectangle 3"/>
          <p:cNvSpPr>
            <a:spLocks noGrp="1" noChangeArrowheads="1"/>
          </p:cNvSpPr>
          <p:nvPr>
            <p:ph type="body" idx="1"/>
          </p:nvPr>
        </p:nvSpPr>
        <p:spPr/>
        <p:txBody>
          <a:bodyPr/>
          <a:lstStyle/>
          <a:p>
            <a:pPr>
              <a:lnSpc>
                <a:spcPct val="90000"/>
              </a:lnSpc>
              <a:buFontTx/>
              <a:buNone/>
            </a:pPr>
            <a:r>
              <a:rPr lang="zh-CN" altLang="en-US" sz="2400" dirty="0"/>
              <a:t>已知二叉树中的结点类型用</a:t>
            </a:r>
            <a:r>
              <a:rPr lang="en-US" altLang="zh-CN" sz="2400" dirty="0" err="1"/>
              <a:t>BinTreeNode</a:t>
            </a:r>
            <a:r>
              <a:rPr lang="zh-CN" altLang="en-US" sz="2400" dirty="0"/>
              <a:t>表示，被定义为</a:t>
            </a:r>
            <a:r>
              <a:rPr lang="en-US" altLang="zh-CN" sz="2400" dirty="0"/>
              <a:t>:</a:t>
            </a:r>
          </a:p>
          <a:p>
            <a:pPr>
              <a:lnSpc>
                <a:spcPct val="90000"/>
              </a:lnSpc>
              <a:buFontTx/>
              <a:buNone/>
            </a:pPr>
            <a:r>
              <a:rPr lang="en-US" altLang="zh-CN" sz="2400" dirty="0"/>
              <a:t> </a:t>
            </a:r>
            <a:r>
              <a:rPr lang="en-US" altLang="zh-CN" sz="2400" dirty="0" err="1"/>
              <a:t>struct</a:t>
            </a:r>
            <a:r>
              <a:rPr lang="en-US" altLang="zh-CN" sz="2400" dirty="0"/>
              <a:t> </a:t>
            </a:r>
            <a:r>
              <a:rPr lang="en-US" altLang="zh-CN" sz="2400" dirty="0" err="1"/>
              <a:t>BinTreeNode</a:t>
            </a:r>
            <a:r>
              <a:rPr lang="en-US" altLang="zh-CN" sz="2400" dirty="0"/>
              <a:t> { </a:t>
            </a:r>
          </a:p>
          <a:p>
            <a:pPr>
              <a:lnSpc>
                <a:spcPct val="90000"/>
              </a:lnSpc>
              <a:buFontTx/>
              <a:buNone/>
            </a:pPr>
            <a:r>
              <a:rPr lang="en-US" altLang="zh-CN" sz="2400" dirty="0"/>
              <a:t>    char data;	</a:t>
            </a:r>
          </a:p>
          <a:p>
            <a:pPr>
              <a:lnSpc>
                <a:spcPct val="90000"/>
              </a:lnSpc>
              <a:buFontTx/>
              <a:buNone/>
            </a:pPr>
            <a:r>
              <a:rPr lang="en-US" altLang="zh-CN" sz="2400" dirty="0"/>
              <a:t>     </a:t>
            </a:r>
            <a:r>
              <a:rPr lang="en-US" altLang="zh-CN" sz="2400" dirty="0" err="1"/>
              <a:t>BinTreeNode</a:t>
            </a:r>
            <a:r>
              <a:rPr lang="en-US" altLang="zh-CN" sz="2400" dirty="0"/>
              <a:t> *</a:t>
            </a:r>
            <a:r>
              <a:rPr lang="en-US" altLang="zh-CN" sz="2400" dirty="0" err="1"/>
              <a:t>leftChild</a:t>
            </a:r>
            <a:r>
              <a:rPr lang="en-US" altLang="zh-CN" sz="2400" dirty="0"/>
              <a:t>, *</a:t>
            </a:r>
            <a:r>
              <a:rPr lang="en-US" altLang="zh-CN" sz="2400" dirty="0" err="1"/>
              <a:t>rightChild</a:t>
            </a:r>
            <a:r>
              <a:rPr lang="en-US" altLang="zh-CN" sz="2400" dirty="0"/>
              <a:t>; </a:t>
            </a:r>
          </a:p>
          <a:p>
            <a:pPr>
              <a:lnSpc>
                <a:spcPct val="90000"/>
              </a:lnSpc>
              <a:buFontTx/>
              <a:buNone/>
            </a:pPr>
            <a:r>
              <a:rPr lang="en-US" altLang="zh-CN" sz="2400" dirty="0"/>
              <a:t>};</a:t>
            </a:r>
          </a:p>
          <a:p>
            <a:pPr>
              <a:lnSpc>
                <a:spcPct val="90000"/>
              </a:lnSpc>
              <a:buFontTx/>
              <a:buNone/>
            </a:pPr>
            <a:r>
              <a:rPr lang="en-US" altLang="zh-CN" sz="2400" dirty="0"/>
              <a:t>    </a:t>
            </a:r>
            <a:r>
              <a:rPr lang="zh-CN" altLang="en-US" sz="2400" dirty="0"/>
              <a:t>其中</a:t>
            </a:r>
            <a:r>
              <a:rPr lang="en-US" altLang="zh-CN" sz="2400" dirty="0"/>
              <a:t>data</a:t>
            </a:r>
            <a:r>
              <a:rPr lang="zh-CN" altLang="en-US" sz="2400" dirty="0"/>
              <a:t>为结点值域，</a:t>
            </a:r>
            <a:r>
              <a:rPr lang="en-US" altLang="zh-CN" sz="2400" dirty="0" err="1"/>
              <a:t>leftChild</a:t>
            </a:r>
            <a:r>
              <a:rPr lang="zh-CN" altLang="en-US" sz="2400" dirty="0"/>
              <a:t>和</a:t>
            </a:r>
            <a:r>
              <a:rPr lang="en-US" altLang="zh-CN" sz="2400" dirty="0" err="1"/>
              <a:t>rightChild</a:t>
            </a:r>
            <a:r>
              <a:rPr lang="zh-CN" altLang="en-US" sz="2400" dirty="0"/>
              <a:t>分别为指向左、右子女结点的指针域，根据下面函数声明编写出求一棵二叉树高度的算法，该高度由函数返回。假定根结点的层次为</a:t>
            </a:r>
            <a:r>
              <a:rPr lang="en-US" altLang="zh-CN" sz="2400" dirty="0"/>
              <a:t>0</a:t>
            </a:r>
            <a:r>
              <a:rPr lang="zh-CN" altLang="en-US" sz="2400" dirty="0"/>
              <a:t>，参数</a:t>
            </a:r>
            <a:r>
              <a:rPr lang="en-US" altLang="zh-CN" sz="2400" dirty="0"/>
              <a:t>BT</a:t>
            </a:r>
            <a:r>
              <a:rPr lang="zh-CN" altLang="en-US" sz="2400" dirty="0"/>
              <a:t>初始指向这棵二叉树的根结点。</a:t>
            </a:r>
          </a:p>
          <a:p>
            <a:pPr>
              <a:lnSpc>
                <a:spcPct val="90000"/>
              </a:lnSpc>
              <a:buFontTx/>
              <a:buNone/>
            </a:pPr>
            <a:r>
              <a:rPr lang="zh-CN" altLang="en-US" sz="2400" dirty="0"/>
              <a:t> </a:t>
            </a:r>
            <a:r>
              <a:rPr lang="en-US" altLang="zh-CN" sz="2400" b="1" dirty="0" err="1"/>
              <a:t>int</a:t>
            </a:r>
            <a:r>
              <a:rPr lang="en-US" altLang="zh-CN" sz="2400" dirty="0"/>
              <a:t> </a:t>
            </a:r>
            <a:r>
              <a:rPr lang="en-US" altLang="zh-CN" sz="2400" dirty="0" err="1"/>
              <a:t>BTreeHeight</a:t>
            </a:r>
            <a:r>
              <a:rPr lang="en-US" altLang="zh-CN" sz="2400" dirty="0"/>
              <a:t> ( </a:t>
            </a:r>
            <a:r>
              <a:rPr lang="en-US" altLang="zh-CN" sz="2400" dirty="0" err="1"/>
              <a:t>BinTreeNode</a:t>
            </a:r>
            <a:r>
              <a:rPr lang="en-US" altLang="zh-CN" sz="2400" dirty="0"/>
              <a:t>* BT )</a:t>
            </a:r>
            <a:r>
              <a:rPr lang="en-US" altLang="zh-CN" sz="2400" b="1" dirty="0"/>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a:xfrm>
            <a:off x="642938" y="349250"/>
            <a:ext cx="8501062" cy="6248400"/>
          </a:xfrm>
        </p:spPr>
        <p:txBody>
          <a:bodyPr/>
          <a:lstStyle/>
          <a:p>
            <a:pPr marL="990600" lvl="1" indent="-533400">
              <a:lnSpc>
                <a:spcPct val="90000"/>
              </a:lnSpc>
            </a:pPr>
            <a:r>
              <a:rPr lang="zh-CN" altLang="en-US" sz="2000" b="1"/>
              <a:t>算法如下</a:t>
            </a:r>
          </a:p>
          <a:p>
            <a:pPr marL="609600" indent="-609600">
              <a:lnSpc>
                <a:spcPct val="90000"/>
              </a:lnSpc>
              <a:buFontTx/>
              <a:buNone/>
            </a:pPr>
            <a:r>
              <a:rPr lang="en-US" altLang="zh-CN" sz="2400" b="1"/>
              <a:t>int BTreeHeight ( BinTreeNode* BT ) </a:t>
            </a:r>
          </a:p>
          <a:p>
            <a:pPr marL="609600" indent="-609600">
              <a:lnSpc>
                <a:spcPct val="90000"/>
              </a:lnSpc>
              <a:buFontTx/>
              <a:buNone/>
            </a:pPr>
            <a:r>
              <a:rPr lang="en-US" altLang="zh-CN" sz="2400" b="1"/>
              <a:t>{</a:t>
            </a:r>
          </a:p>
          <a:p>
            <a:pPr marL="609600" indent="-609600">
              <a:lnSpc>
                <a:spcPct val="90000"/>
              </a:lnSpc>
              <a:buFontTx/>
              <a:buNone/>
            </a:pPr>
            <a:r>
              <a:rPr lang="en-US" altLang="zh-CN" sz="2400" b="1"/>
              <a:t>		if ( BT == NULL )	return –1;					          //</a:t>
            </a:r>
            <a:r>
              <a:rPr lang="zh-CN" altLang="en-US" sz="2400" b="1"/>
              <a:t>对于空树，返回</a:t>
            </a:r>
            <a:r>
              <a:rPr lang="en-US" altLang="zh-CN" sz="2400" b="1"/>
              <a:t>-1</a:t>
            </a:r>
            <a:r>
              <a:rPr lang="zh-CN" altLang="en-US" sz="2400" b="1"/>
              <a:t>并结束递归，</a:t>
            </a:r>
            <a:r>
              <a:rPr lang="en-US" altLang="zh-CN" sz="2400" b="1"/>
              <a:t>1</a:t>
            </a:r>
            <a:r>
              <a:rPr lang="zh-CN" altLang="en-US" sz="2400" b="1"/>
              <a:t>分</a:t>
            </a:r>
          </a:p>
          <a:p>
            <a:pPr marL="609600" indent="-609600">
              <a:lnSpc>
                <a:spcPct val="90000"/>
              </a:lnSpc>
              <a:buFontTx/>
              <a:buNone/>
            </a:pPr>
            <a:r>
              <a:rPr lang="zh-CN" altLang="en-US" sz="2400" b="1"/>
              <a:t>		</a:t>
            </a:r>
            <a:r>
              <a:rPr lang="en-US" altLang="zh-CN" sz="2400" b="1"/>
              <a:t>else </a:t>
            </a:r>
          </a:p>
          <a:p>
            <a:pPr marL="609600" indent="-609600">
              <a:lnSpc>
                <a:spcPct val="90000"/>
              </a:lnSpc>
              <a:buFontTx/>
              <a:buNone/>
            </a:pPr>
            <a:r>
              <a:rPr lang="en-US" altLang="zh-CN" sz="2400" b="1"/>
              <a:t>           {</a:t>
            </a:r>
          </a:p>
          <a:p>
            <a:pPr marL="609600" indent="-609600">
              <a:lnSpc>
                <a:spcPct val="90000"/>
              </a:lnSpc>
              <a:buFontTx/>
              <a:buNone/>
            </a:pPr>
            <a:r>
              <a:rPr lang="en-US" altLang="zh-CN" sz="2400" b="1"/>
              <a:t>      		int h1 = BTreeHeight ( BT-&gt;leftChild ); 		                         </a:t>
            </a:r>
          </a:p>
          <a:p>
            <a:pPr marL="609600" indent="-609600">
              <a:lnSpc>
                <a:spcPct val="90000"/>
              </a:lnSpc>
              <a:buFontTx/>
              <a:buNone/>
            </a:pPr>
            <a:r>
              <a:rPr lang="en-US" altLang="zh-CN" sz="2400" b="1"/>
              <a:t>                    //</a:t>
            </a:r>
            <a:r>
              <a:rPr lang="zh-CN" altLang="en-US" sz="2400" b="1"/>
              <a:t>计算左子树的高度，</a:t>
            </a:r>
            <a:r>
              <a:rPr lang="en-US" altLang="zh-CN" sz="2400" b="1"/>
              <a:t>2</a:t>
            </a:r>
            <a:r>
              <a:rPr lang="zh-CN" altLang="en-US" sz="2400" b="1"/>
              <a:t>分</a:t>
            </a:r>
          </a:p>
          <a:p>
            <a:pPr marL="609600" indent="-609600">
              <a:lnSpc>
                <a:spcPct val="90000"/>
              </a:lnSpc>
              <a:buFontTx/>
              <a:buNone/>
            </a:pPr>
            <a:r>
              <a:rPr lang="zh-CN" altLang="en-US" sz="2400" b="1"/>
              <a:t>	   </a:t>
            </a:r>
            <a:r>
              <a:rPr lang="en-US" altLang="zh-CN" sz="2400" b="1"/>
              <a:t>int h2 = BTreeHeight (BT-&gt;rightChild );		                </a:t>
            </a:r>
          </a:p>
          <a:p>
            <a:pPr marL="609600" indent="-609600">
              <a:lnSpc>
                <a:spcPct val="90000"/>
              </a:lnSpc>
              <a:buFontTx/>
              <a:buNone/>
            </a:pPr>
            <a:r>
              <a:rPr lang="en-US" altLang="zh-CN" sz="2400" b="1"/>
              <a:t>                    //</a:t>
            </a:r>
            <a:r>
              <a:rPr lang="zh-CN" altLang="en-US" sz="2400" b="1"/>
              <a:t>计算右子树的高度，</a:t>
            </a:r>
            <a:r>
              <a:rPr lang="en-US" altLang="zh-CN" sz="2400" b="1"/>
              <a:t>2</a:t>
            </a:r>
            <a:r>
              <a:rPr lang="zh-CN" altLang="en-US" sz="2400" b="1"/>
              <a:t>分</a:t>
            </a:r>
          </a:p>
          <a:p>
            <a:pPr marL="609600" indent="-609600">
              <a:lnSpc>
                <a:spcPct val="90000"/>
              </a:lnSpc>
              <a:buFontTx/>
              <a:buNone/>
            </a:pPr>
            <a:r>
              <a:rPr lang="zh-CN" altLang="en-US" sz="2400" b="1"/>
              <a:t>		</a:t>
            </a:r>
            <a:r>
              <a:rPr lang="en-US" altLang="zh-CN" sz="2400" b="1"/>
              <a:t>if ( h1 &gt; h2 ) return h1+1;  </a:t>
            </a:r>
          </a:p>
          <a:p>
            <a:pPr marL="609600" indent="-609600">
              <a:lnSpc>
                <a:spcPct val="90000"/>
              </a:lnSpc>
              <a:buFontTx/>
              <a:buNone/>
            </a:pPr>
            <a:r>
              <a:rPr lang="en-US" altLang="zh-CN" sz="2400" b="1"/>
              <a:t>			else return h2+1;   //</a:t>
            </a:r>
            <a:r>
              <a:rPr lang="zh-CN" altLang="en-US" sz="2400" b="1"/>
              <a:t>返回树的高度，</a:t>
            </a:r>
            <a:r>
              <a:rPr lang="en-US" altLang="zh-CN" sz="2400" b="1"/>
              <a:t>3</a:t>
            </a:r>
            <a:r>
              <a:rPr lang="zh-CN" altLang="en-US" sz="2400" b="1"/>
              <a:t>分</a:t>
            </a:r>
          </a:p>
          <a:p>
            <a:pPr marL="609600" indent="-609600">
              <a:lnSpc>
                <a:spcPct val="90000"/>
              </a:lnSpc>
              <a:buFontTx/>
              <a:buNone/>
            </a:pPr>
            <a:r>
              <a:rPr lang="zh-CN" altLang="en-US" sz="2400" b="1"/>
              <a:t>		</a:t>
            </a:r>
            <a:r>
              <a:rPr lang="en-US" altLang="zh-CN" sz="2400" b="1"/>
              <a:t>}</a:t>
            </a:r>
          </a:p>
          <a:p>
            <a:pPr marL="609600" indent="-609600">
              <a:lnSpc>
                <a:spcPct val="90000"/>
              </a:lnSpc>
              <a:buFontTx/>
              <a:buNone/>
            </a:pPr>
            <a:r>
              <a:rPr lang="en-US" altLang="zh-CN" sz="2400" b="1"/>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zh-CN" altLang="en-US" sz="3600">
                <a:solidFill>
                  <a:srgbClr val="000000"/>
                </a:solidFill>
                <a:latin typeface="Times New Roman" pitchFamily="18" charset="0"/>
                <a:ea typeface="幼圆" pitchFamily="49" charset="-122"/>
                <a:cs typeface="Times New Roman" pitchFamily="18" charset="0"/>
              </a:rPr>
              <a:t>求一棵二叉树中结点总数的算法</a:t>
            </a:r>
          </a:p>
        </p:txBody>
      </p:sp>
      <p:sp>
        <p:nvSpPr>
          <p:cNvPr id="302083" name="Rectangle 3"/>
          <p:cNvSpPr>
            <a:spLocks noGrp="1" noChangeArrowheads="1"/>
          </p:cNvSpPr>
          <p:nvPr>
            <p:ph type="body" idx="1"/>
          </p:nvPr>
        </p:nvSpPr>
        <p:spPr/>
        <p:txBody>
          <a:bodyPr/>
          <a:lstStyle/>
          <a:p>
            <a:pPr marL="609600" indent="-609600">
              <a:lnSpc>
                <a:spcPct val="90000"/>
              </a:lnSpc>
              <a:buFontTx/>
              <a:buNone/>
            </a:pPr>
            <a:r>
              <a:rPr lang="zh-CN" altLang="zh-CN" sz="2800" b="1"/>
              <a:t>已知二叉树中的结点类型用</a:t>
            </a:r>
            <a:r>
              <a:rPr lang="en-US" altLang="zh-CN" sz="2800" b="1"/>
              <a:t>BinTreeNode</a:t>
            </a:r>
            <a:r>
              <a:rPr lang="zh-CN" altLang="en-US" sz="2800" b="1"/>
              <a:t>表示，被定义为</a:t>
            </a:r>
            <a:r>
              <a:rPr lang="en-US" altLang="zh-CN" sz="2800" b="1"/>
              <a:t>:</a:t>
            </a:r>
          </a:p>
          <a:p>
            <a:pPr marL="609600" indent="-609600">
              <a:lnSpc>
                <a:spcPct val="90000"/>
              </a:lnSpc>
              <a:buFontTx/>
              <a:buNone/>
            </a:pPr>
            <a:r>
              <a:rPr lang="en-US" altLang="zh-CN" sz="2800" b="1"/>
              <a:t>        struct BTreeNode { char data;	BinTreeNode *leftChild, *rightChild; };</a:t>
            </a:r>
          </a:p>
          <a:p>
            <a:pPr marL="609600" indent="-609600">
              <a:lnSpc>
                <a:spcPct val="90000"/>
              </a:lnSpc>
              <a:buFontTx/>
              <a:buNone/>
            </a:pPr>
            <a:r>
              <a:rPr lang="en-US" altLang="zh-CN" sz="2800" b="1"/>
              <a:t>    </a:t>
            </a:r>
            <a:r>
              <a:rPr lang="zh-CN" altLang="en-US" sz="2800" b="1"/>
              <a:t>其中</a:t>
            </a:r>
            <a:r>
              <a:rPr lang="en-US" altLang="zh-CN" sz="2800" b="1"/>
              <a:t>data</a:t>
            </a:r>
            <a:r>
              <a:rPr lang="zh-CN" altLang="en-US" sz="2800" b="1"/>
              <a:t>为结点值域，</a:t>
            </a:r>
            <a:r>
              <a:rPr lang="en-US" altLang="zh-CN" sz="2800" b="1"/>
              <a:t>leftChild</a:t>
            </a:r>
            <a:r>
              <a:rPr lang="zh-CN" altLang="en-US" sz="2800" b="1"/>
              <a:t>和</a:t>
            </a:r>
            <a:r>
              <a:rPr lang="en-US" altLang="zh-CN" sz="2800" b="1"/>
              <a:t>rightChild</a:t>
            </a:r>
            <a:r>
              <a:rPr lang="zh-CN" altLang="en-US" sz="2800" b="1"/>
              <a:t>分别为指向左、右子女结点的指针域，根据下面函数声明编写出求一棵二叉树中结点总数的算法，该总数值由函数返回。假定参数</a:t>
            </a:r>
            <a:r>
              <a:rPr lang="en-US" altLang="zh-CN" sz="2800" b="1"/>
              <a:t>BT</a:t>
            </a:r>
            <a:r>
              <a:rPr lang="zh-CN" altLang="en-US" sz="2800" b="1"/>
              <a:t>初始指向这棵二叉树的根结点。</a:t>
            </a:r>
          </a:p>
          <a:p>
            <a:pPr marL="609600" indent="-609600">
              <a:lnSpc>
                <a:spcPct val="90000"/>
              </a:lnSpc>
              <a:buFontTx/>
              <a:buNone/>
            </a:pPr>
            <a:r>
              <a:rPr lang="zh-CN" altLang="en-US" sz="2800" b="1"/>
              <a:t>        </a:t>
            </a:r>
            <a:r>
              <a:rPr lang="en-US" altLang="zh-CN" sz="2800" b="1"/>
              <a:t>int BTreeCount ( BinTreeNode* BT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type="body" idx="1"/>
          </p:nvPr>
        </p:nvSpPr>
        <p:spPr>
          <a:xfrm>
            <a:off x="642938" y="290513"/>
            <a:ext cx="8501062" cy="6567487"/>
          </a:xfrm>
        </p:spPr>
        <p:txBody>
          <a:bodyPr/>
          <a:lstStyle/>
          <a:p>
            <a:pPr marL="990600" lvl="1" indent="-533400"/>
            <a:r>
              <a:rPr lang="zh-CN" altLang="en-US"/>
              <a:t>算法如下</a:t>
            </a:r>
            <a:endParaRPr lang="zh-CN" altLang="en-US" b="1"/>
          </a:p>
          <a:p>
            <a:pPr marL="609600" indent="-609600">
              <a:buFontTx/>
              <a:buNone/>
            </a:pPr>
            <a:r>
              <a:rPr lang="en-US" altLang="zh-CN" b="1"/>
              <a:t>int </a:t>
            </a:r>
            <a:r>
              <a:rPr lang="en-US" altLang="zh-CN"/>
              <a:t>BTreeCount ( BinTreeNode* BT )</a:t>
            </a:r>
          </a:p>
          <a:p>
            <a:pPr marL="609600" indent="-609600">
              <a:buFontTx/>
              <a:buNone/>
            </a:pPr>
            <a:r>
              <a:rPr lang="en-US" altLang="zh-CN"/>
              <a:t> </a:t>
            </a:r>
            <a:r>
              <a:rPr lang="en-US" altLang="zh-CN" b="1"/>
              <a:t>{</a:t>
            </a:r>
          </a:p>
          <a:p>
            <a:pPr marL="609600" indent="-609600">
              <a:buFontTx/>
              <a:buNone/>
            </a:pPr>
            <a:r>
              <a:rPr lang="en-US" altLang="zh-CN" b="1"/>
              <a:t>		if </a:t>
            </a:r>
            <a:r>
              <a:rPr lang="en-US" altLang="zh-CN"/>
              <a:t>( BT == NULL )</a:t>
            </a:r>
            <a:r>
              <a:rPr lang="en-US" altLang="zh-CN" b="1"/>
              <a:t> return</a:t>
            </a:r>
            <a:r>
              <a:rPr lang="en-US" altLang="zh-CN"/>
              <a:t> 0</a:t>
            </a:r>
            <a:r>
              <a:rPr lang="en-US" altLang="zh-CN" b="1"/>
              <a:t>;</a:t>
            </a:r>
            <a:r>
              <a:rPr lang="en-US" altLang="zh-CN"/>
              <a:t> 		//2</a:t>
            </a:r>
            <a:r>
              <a:rPr lang="zh-CN" altLang="en-US"/>
              <a:t>分</a:t>
            </a:r>
          </a:p>
          <a:p>
            <a:pPr marL="609600" indent="-609600">
              <a:buFontTx/>
              <a:buNone/>
            </a:pPr>
            <a:r>
              <a:rPr lang="zh-CN" altLang="en-US"/>
              <a:t>		</a:t>
            </a:r>
            <a:r>
              <a:rPr lang="en-US" altLang="zh-CN" b="1"/>
              <a:t>else </a:t>
            </a:r>
          </a:p>
          <a:p>
            <a:pPr marL="609600" indent="-609600">
              <a:buFontTx/>
              <a:buNone/>
            </a:pPr>
            <a:r>
              <a:rPr lang="en-US" altLang="zh-CN" b="1"/>
              <a:t>		  return </a:t>
            </a:r>
            <a:r>
              <a:rPr lang="en-US" altLang="zh-CN"/>
              <a:t>BTreeCount ( BT-&gt;leftChild ) + BTreeCount ( BT-&gt;rightChild ) + 1</a:t>
            </a:r>
            <a:r>
              <a:rPr lang="en-US" altLang="zh-CN" b="1"/>
              <a:t>;</a:t>
            </a:r>
            <a:r>
              <a:rPr lang="en-US" altLang="zh-CN"/>
              <a:t>		//6</a:t>
            </a:r>
            <a:r>
              <a:rPr lang="zh-CN" altLang="en-US"/>
              <a:t>分</a:t>
            </a:r>
            <a:endParaRPr lang="zh-CN" altLang="en-US" b="1"/>
          </a:p>
          <a:p>
            <a:pPr marL="609600" indent="-609600">
              <a:buFontTx/>
              <a:buNone/>
            </a:pPr>
            <a:r>
              <a:rPr lang="en-US" altLang="zh-CN" b="1"/>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zh-CN" altLang="en-US"/>
              <a:t>求一棵二叉树中叶子结点总数</a:t>
            </a:r>
          </a:p>
        </p:txBody>
      </p:sp>
      <p:sp>
        <p:nvSpPr>
          <p:cNvPr id="304131" name="Rectangle 3"/>
          <p:cNvSpPr>
            <a:spLocks noGrp="1" noChangeArrowheads="1"/>
          </p:cNvSpPr>
          <p:nvPr>
            <p:ph type="body" idx="1"/>
          </p:nvPr>
        </p:nvSpPr>
        <p:spPr>
          <a:xfrm>
            <a:off x="323850" y="1452563"/>
            <a:ext cx="8820150" cy="5405437"/>
          </a:xfrm>
        </p:spPr>
        <p:txBody>
          <a:bodyPr/>
          <a:lstStyle/>
          <a:p>
            <a:pPr marL="609600" indent="-609600">
              <a:buFontTx/>
              <a:buNone/>
            </a:pPr>
            <a:r>
              <a:rPr lang="en-US" altLang="zh-CN" dirty="0"/>
              <a:t>     </a:t>
            </a:r>
            <a:r>
              <a:rPr lang="zh-CN" altLang="en-US" dirty="0"/>
              <a:t>已知二叉树中的结点类型用</a:t>
            </a:r>
            <a:r>
              <a:rPr lang="en-US" altLang="zh-CN" dirty="0" err="1"/>
              <a:t>BinTreeNode</a:t>
            </a:r>
            <a:r>
              <a:rPr lang="zh-CN" altLang="en-US" dirty="0"/>
              <a:t>表示，被定义为</a:t>
            </a:r>
            <a:r>
              <a:rPr lang="en-US" altLang="zh-CN" dirty="0"/>
              <a:t>:</a:t>
            </a:r>
          </a:p>
          <a:p>
            <a:pPr marL="609600" indent="-609600">
              <a:buFontTx/>
              <a:buNone/>
            </a:pPr>
            <a:r>
              <a:rPr lang="en-US" altLang="zh-CN" dirty="0"/>
              <a:t>        </a:t>
            </a:r>
            <a:r>
              <a:rPr lang="en-US" altLang="zh-CN" b="1" dirty="0" err="1"/>
              <a:t>struct</a:t>
            </a:r>
            <a:r>
              <a:rPr lang="en-US" altLang="zh-CN" dirty="0"/>
              <a:t> </a:t>
            </a:r>
            <a:r>
              <a:rPr lang="en-US" altLang="zh-CN" dirty="0" err="1"/>
              <a:t>BinTreeNode</a:t>
            </a:r>
            <a:r>
              <a:rPr lang="en-US" altLang="zh-CN" dirty="0"/>
              <a:t> </a:t>
            </a:r>
            <a:r>
              <a:rPr lang="en-US" altLang="zh-CN" b="1" dirty="0"/>
              <a:t>{ char </a:t>
            </a:r>
            <a:r>
              <a:rPr lang="en-US" altLang="zh-CN" dirty="0"/>
              <a:t>data</a:t>
            </a:r>
            <a:r>
              <a:rPr lang="en-US" altLang="zh-CN" b="1" dirty="0"/>
              <a:t>;</a:t>
            </a:r>
            <a:r>
              <a:rPr lang="en-US" altLang="zh-CN" dirty="0"/>
              <a:t>	</a:t>
            </a:r>
            <a:r>
              <a:rPr lang="en-US" altLang="zh-CN" dirty="0" err="1"/>
              <a:t>BinTreeNode</a:t>
            </a:r>
            <a:r>
              <a:rPr lang="en-US" altLang="zh-CN" dirty="0"/>
              <a:t> *</a:t>
            </a:r>
            <a:r>
              <a:rPr lang="en-US" altLang="zh-CN" dirty="0" err="1"/>
              <a:t>leftChild</a:t>
            </a:r>
            <a:r>
              <a:rPr lang="en-US" altLang="zh-CN" dirty="0"/>
              <a:t>, *</a:t>
            </a:r>
            <a:r>
              <a:rPr lang="en-US" altLang="zh-CN" dirty="0" err="1"/>
              <a:t>rightChild</a:t>
            </a:r>
            <a:r>
              <a:rPr lang="en-US" altLang="zh-CN" b="1" dirty="0"/>
              <a:t>; };</a:t>
            </a:r>
            <a:endParaRPr lang="en-US" altLang="zh-CN" dirty="0"/>
          </a:p>
          <a:p>
            <a:pPr marL="609600" indent="-609600">
              <a:buFontTx/>
              <a:buNone/>
            </a:pPr>
            <a:r>
              <a:rPr lang="en-US" altLang="zh-CN" dirty="0"/>
              <a:t>      </a:t>
            </a:r>
            <a:r>
              <a:rPr lang="zh-CN" altLang="en-US" dirty="0"/>
              <a:t>其中</a:t>
            </a:r>
            <a:r>
              <a:rPr lang="en-US" altLang="zh-CN" dirty="0"/>
              <a:t>data</a:t>
            </a:r>
            <a:r>
              <a:rPr lang="zh-CN" altLang="en-US" dirty="0"/>
              <a:t>为结点值域，</a:t>
            </a:r>
            <a:r>
              <a:rPr lang="en-US" altLang="zh-CN" dirty="0" err="1"/>
              <a:t>leftChild</a:t>
            </a:r>
            <a:r>
              <a:rPr lang="zh-CN" altLang="en-US" dirty="0"/>
              <a:t>和</a:t>
            </a:r>
            <a:r>
              <a:rPr lang="en-US" altLang="zh-CN" dirty="0" err="1"/>
              <a:t>rightChild</a:t>
            </a:r>
            <a:r>
              <a:rPr lang="zh-CN" altLang="en-US" dirty="0"/>
              <a:t>分别为指向左、右子女结点的指针域，根据下面函数声明编写出求一棵二叉树中叶子结点总数的算法，该总数值由函数返回。假定参数</a:t>
            </a:r>
            <a:r>
              <a:rPr lang="en-US" altLang="zh-CN" dirty="0"/>
              <a:t>BT</a:t>
            </a:r>
            <a:r>
              <a:rPr lang="zh-CN" altLang="en-US" dirty="0"/>
              <a:t>初始指向这棵二叉树的根结点。</a:t>
            </a:r>
            <a:r>
              <a:rPr lang="en-US" altLang="zh-CN" b="1" dirty="0" err="1"/>
              <a:t>int</a:t>
            </a:r>
            <a:r>
              <a:rPr lang="en-US" altLang="zh-CN" b="1" dirty="0"/>
              <a:t> </a:t>
            </a:r>
            <a:r>
              <a:rPr lang="en-US" altLang="zh-CN" dirty="0" err="1"/>
              <a:t>BTreeLeafCount</a:t>
            </a:r>
            <a:r>
              <a:rPr lang="en-US" altLang="zh-CN" dirty="0"/>
              <a:t> ( </a:t>
            </a:r>
            <a:r>
              <a:rPr lang="en-US" altLang="zh-CN" dirty="0" err="1"/>
              <a:t>BinTreeNode</a:t>
            </a:r>
            <a:r>
              <a:rPr lang="en-US" altLang="zh-CN" dirty="0"/>
              <a:t>* BT )</a:t>
            </a:r>
            <a:r>
              <a:rPr lang="en-US" altLang="zh-CN" b="1" dirty="0"/>
              <a: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type="body" idx="1"/>
          </p:nvPr>
        </p:nvSpPr>
        <p:spPr>
          <a:xfrm>
            <a:off x="642938" y="450850"/>
            <a:ext cx="8501062" cy="6407150"/>
          </a:xfrm>
        </p:spPr>
        <p:txBody>
          <a:bodyPr/>
          <a:lstStyle/>
          <a:p>
            <a:pPr marL="990600" lvl="1" indent="-533400"/>
            <a:r>
              <a:rPr lang="zh-CN" altLang="en-US" sz="2400"/>
              <a:t>算法如下</a:t>
            </a:r>
            <a:endParaRPr lang="zh-CN" altLang="en-US" sz="2400" b="1"/>
          </a:p>
          <a:p>
            <a:pPr marL="609600" indent="-609600">
              <a:buFontTx/>
              <a:buNone/>
            </a:pPr>
            <a:r>
              <a:rPr lang="en-US" altLang="zh-CN" sz="2800" b="1"/>
              <a:t>int</a:t>
            </a:r>
            <a:r>
              <a:rPr lang="en-US" altLang="zh-CN" sz="2800"/>
              <a:t> BTreeLeafCount ( BinTreeNode* BT )</a:t>
            </a:r>
          </a:p>
          <a:p>
            <a:pPr marL="609600" indent="-609600">
              <a:buFontTx/>
              <a:buNone/>
            </a:pPr>
            <a:r>
              <a:rPr lang="en-US" altLang="zh-CN" sz="2800"/>
              <a:t> </a:t>
            </a:r>
            <a:r>
              <a:rPr lang="en-US" altLang="zh-CN" sz="2800" b="1"/>
              <a:t>{</a:t>
            </a:r>
          </a:p>
          <a:p>
            <a:pPr marL="609600" indent="-609600">
              <a:buFontTx/>
              <a:buNone/>
            </a:pPr>
            <a:r>
              <a:rPr lang="en-US" altLang="zh-CN" sz="2800" b="1"/>
              <a:t>		if </a:t>
            </a:r>
            <a:r>
              <a:rPr lang="en-US" altLang="zh-CN" sz="2800"/>
              <a:t>( BT == NULL )</a:t>
            </a:r>
            <a:r>
              <a:rPr lang="en-US" altLang="zh-CN" sz="2800" b="1"/>
              <a:t> return</a:t>
            </a:r>
            <a:r>
              <a:rPr lang="en-US" altLang="zh-CN" sz="2800"/>
              <a:t> 0</a:t>
            </a:r>
            <a:r>
              <a:rPr lang="en-US" altLang="zh-CN" sz="2800" b="1"/>
              <a:t>;</a:t>
            </a:r>
            <a:r>
              <a:rPr lang="en-US" altLang="zh-CN" sz="2800"/>
              <a:t>                                          		//1</a:t>
            </a:r>
            <a:r>
              <a:rPr lang="zh-CN" altLang="en-US" sz="2800"/>
              <a:t>分</a:t>
            </a:r>
          </a:p>
          <a:p>
            <a:pPr marL="609600" indent="-609600">
              <a:buFontTx/>
              <a:buNone/>
            </a:pPr>
            <a:r>
              <a:rPr lang="zh-CN" altLang="en-US" sz="2800"/>
              <a:t>		</a:t>
            </a:r>
            <a:r>
              <a:rPr lang="en-US" altLang="zh-CN" sz="2800" b="1"/>
              <a:t>else if </a:t>
            </a:r>
            <a:r>
              <a:rPr lang="en-US" altLang="zh-CN" sz="2800"/>
              <a:t>(BT-&gt;leftChild == NULL </a:t>
            </a:r>
            <a:r>
              <a:rPr lang="en-US" altLang="zh-CN" sz="2800" b="1"/>
              <a:t>&amp;&amp;</a:t>
            </a:r>
            <a:r>
              <a:rPr lang="en-US" altLang="zh-CN" sz="2800"/>
              <a:t> BT-&gt;rightChild == NULL)</a:t>
            </a:r>
            <a:r>
              <a:rPr lang="en-US" altLang="zh-CN" sz="2800" b="1"/>
              <a:t> </a:t>
            </a:r>
          </a:p>
          <a:p>
            <a:pPr marL="609600" indent="-609600">
              <a:buFontTx/>
              <a:buNone/>
            </a:pPr>
            <a:r>
              <a:rPr lang="en-US" altLang="zh-CN" sz="2800" b="1"/>
              <a:t>               return</a:t>
            </a:r>
            <a:r>
              <a:rPr lang="en-US" altLang="zh-CN" sz="2800"/>
              <a:t> 1</a:t>
            </a:r>
            <a:r>
              <a:rPr lang="en-US" altLang="zh-CN" sz="2800" b="1"/>
              <a:t>;</a:t>
            </a:r>
            <a:r>
              <a:rPr lang="en-US" altLang="zh-CN" sz="2800"/>
              <a:t>           	//3</a:t>
            </a:r>
            <a:r>
              <a:rPr lang="zh-CN" altLang="en-US" sz="2800"/>
              <a:t>分</a:t>
            </a:r>
          </a:p>
          <a:p>
            <a:pPr marL="609600" indent="-609600">
              <a:buFontTx/>
              <a:buNone/>
            </a:pPr>
            <a:r>
              <a:rPr lang="zh-CN" altLang="en-US" sz="2800"/>
              <a:t>		</a:t>
            </a:r>
            <a:r>
              <a:rPr lang="en-US" altLang="zh-CN" sz="2800" b="1"/>
              <a:t>else </a:t>
            </a:r>
          </a:p>
          <a:p>
            <a:pPr marL="609600" indent="-609600">
              <a:buFontTx/>
              <a:buNone/>
            </a:pPr>
            <a:r>
              <a:rPr lang="en-US" altLang="zh-CN" sz="2800" b="1"/>
              <a:t>               return</a:t>
            </a:r>
            <a:r>
              <a:rPr lang="en-US" altLang="zh-CN" sz="2800"/>
              <a:t> BTreeLeafCount ( BT-&gt;leftChild ) + BTreeLeafCount ( BT-&gt;rightChild )</a:t>
            </a:r>
            <a:r>
              <a:rPr lang="en-US" altLang="zh-CN" sz="2800" b="1"/>
              <a:t>;</a:t>
            </a:r>
            <a:r>
              <a:rPr lang="en-US" altLang="zh-CN" sz="2800"/>
              <a:t> 	//4</a:t>
            </a:r>
            <a:r>
              <a:rPr lang="zh-CN" altLang="en-US" sz="2800"/>
              <a:t>分</a:t>
            </a:r>
            <a:endParaRPr lang="zh-CN" altLang="en-US" sz="2800" b="1"/>
          </a:p>
          <a:p>
            <a:pPr marL="609600" indent="-609600">
              <a:buFontTx/>
              <a:buNone/>
            </a:pPr>
            <a:r>
              <a:rPr lang="en-US" altLang="zh-CN" sz="2800" b="1"/>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31838" y="522288"/>
            <a:ext cx="8207375" cy="825500"/>
          </a:xfrm>
        </p:spPr>
        <p:txBody>
          <a:bodyPr/>
          <a:lstStyle/>
          <a:p>
            <a:r>
              <a:rPr lang="zh-CN" altLang="en-US" sz="3600"/>
              <a:t>删除一棵二叉树中所有结点的算法</a:t>
            </a:r>
          </a:p>
        </p:txBody>
      </p:sp>
      <p:sp>
        <p:nvSpPr>
          <p:cNvPr id="306179" name="Rectangle 3"/>
          <p:cNvSpPr>
            <a:spLocks noGrp="1" noChangeArrowheads="1"/>
          </p:cNvSpPr>
          <p:nvPr>
            <p:ph type="body" idx="1"/>
          </p:nvPr>
        </p:nvSpPr>
        <p:spPr/>
        <p:txBody>
          <a:bodyPr/>
          <a:lstStyle/>
          <a:p>
            <a:pPr marL="609600" indent="-609600">
              <a:lnSpc>
                <a:spcPct val="90000"/>
              </a:lnSpc>
              <a:buFontTx/>
              <a:buNone/>
            </a:pPr>
            <a:r>
              <a:rPr lang="zh-CN" altLang="en-US" sz="2800"/>
              <a:t>已知二叉树中的结点类型用</a:t>
            </a:r>
            <a:r>
              <a:rPr lang="en-US" altLang="zh-CN" sz="2800"/>
              <a:t>BinTreeNode</a:t>
            </a:r>
            <a:r>
              <a:rPr lang="zh-CN" altLang="en-US" sz="2800"/>
              <a:t>表示，被定义为</a:t>
            </a:r>
            <a:r>
              <a:rPr lang="en-US" altLang="zh-CN" sz="2800"/>
              <a:t>:</a:t>
            </a:r>
          </a:p>
          <a:p>
            <a:pPr marL="609600" indent="-609600">
              <a:lnSpc>
                <a:spcPct val="90000"/>
              </a:lnSpc>
              <a:buFontTx/>
              <a:buNone/>
            </a:pPr>
            <a:r>
              <a:rPr lang="en-US" altLang="zh-CN" sz="2800"/>
              <a:t>        </a:t>
            </a:r>
            <a:r>
              <a:rPr lang="en-US" altLang="zh-CN" sz="2800" b="1"/>
              <a:t>struct</a:t>
            </a:r>
            <a:r>
              <a:rPr lang="en-US" altLang="zh-CN" sz="2800"/>
              <a:t> BinTreeNode </a:t>
            </a:r>
            <a:r>
              <a:rPr lang="en-US" altLang="zh-CN" sz="2800" b="1"/>
              <a:t>{ char</a:t>
            </a:r>
            <a:r>
              <a:rPr lang="en-US" altLang="zh-CN" sz="2800"/>
              <a:t> data</a:t>
            </a:r>
            <a:r>
              <a:rPr lang="en-US" altLang="zh-CN" sz="2800" b="1"/>
              <a:t>;</a:t>
            </a:r>
            <a:r>
              <a:rPr lang="en-US" altLang="zh-CN" sz="2800"/>
              <a:t>	BinTreeNode *leftChild, *rightChild</a:t>
            </a:r>
            <a:r>
              <a:rPr lang="en-US" altLang="zh-CN" sz="2800" b="1"/>
              <a:t>; };</a:t>
            </a:r>
            <a:endParaRPr lang="en-US" altLang="zh-CN" sz="2800"/>
          </a:p>
          <a:p>
            <a:pPr marL="609600" indent="-609600">
              <a:lnSpc>
                <a:spcPct val="90000"/>
              </a:lnSpc>
              <a:buFontTx/>
              <a:buNone/>
            </a:pPr>
            <a:r>
              <a:rPr lang="en-US" altLang="zh-CN" sz="2800"/>
              <a:t>    </a:t>
            </a:r>
            <a:r>
              <a:rPr lang="zh-CN" altLang="en-US" sz="2800"/>
              <a:t>其中</a:t>
            </a:r>
            <a:r>
              <a:rPr lang="en-US" altLang="zh-CN" sz="2800"/>
              <a:t>data</a:t>
            </a:r>
            <a:r>
              <a:rPr lang="zh-CN" altLang="en-US" sz="2800"/>
              <a:t>为结点值域，</a:t>
            </a:r>
            <a:r>
              <a:rPr lang="en-US" altLang="zh-CN" sz="2800"/>
              <a:t>leftChild</a:t>
            </a:r>
            <a:r>
              <a:rPr lang="zh-CN" altLang="en-US" sz="2800"/>
              <a:t>和</a:t>
            </a:r>
            <a:r>
              <a:rPr lang="en-US" altLang="zh-CN" sz="2800"/>
              <a:t>rightChild</a:t>
            </a:r>
            <a:r>
              <a:rPr lang="zh-CN" altLang="en-US" sz="2800"/>
              <a:t>分别为指向左、右子女结点的指针域，根据下面函数声明编写出删除一棵二叉树中所有结点的算法，并使树根指针为空。假定引用参数</a:t>
            </a:r>
            <a:r>
              <a:rPr lang="en-US" altLang="zh-CN" sz="2800"/>
              <a:t>BT</a:t>
            </a:r>
            <a:r>
              <a:rPr lang="zh-CN" altLang="en-US" sz="2800"/>
              <a:t>初始指向这棵二叉树的根结点。</a:t>
            </a:r>
          </a:p>
          <a:p>
            <a:pPr marL="609600" indent="-609600">
              <a:lnSpc>
                <a:spcPct val="90000"/>
              </a:lnSpc>
              <a:buFontTx/>
              <a:buNone/>
            </a:pPr>
            <a:r>
              <a:rPr lang="zh-CN" altLang="en-US" sz="2800"/>
              <a:t>        </a:t>
            </a:r>
            <a:r>
              <a:rPr lang="en-US" altLang="zh-CN" sz="2800" b="1"/>
              <a:t>void</a:t>
            </a:r>
            <a:r>
              <a:rPr lang="en-US" altLang="zh-CN" sz="2800"/>
              <a:t> ClearBinTree ( BinTreeNode*</a:t>
            </a:r>
            <a:r>
              <a:rPr lang="en-US" altLang="zh-CN" sz="2800" b="1"/>
              <a:t>&amp;</a:t>
            </a:r>
            <a:r>
              <a:rPr lang="en-US" altLang="zh-CN" sz="2800"/>
              <a:t> BT)</a:t>
            </a:r>
            <a:r>
              <a:rPr lang="en-US" altLang="zh-CN" sz="2800" b="1"/>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a:xfrm>
            <a:off x="642938" y="436563"/>
            <a:ext cx="8501062" cy="6421437"/>
          </a:xfrm>
        </p:spPr>
        <p:txBody>
          <a:bodyPr/>
          <a:lstStyle/>
          <a:p>
            <a:pPr marL="990600" lvl="1" indent="-533400">
              <a:lnSpc>
                <a:spcPct val="80000"/>
              </a:lnSpc>
            </a:pPr>
            <a:r>
              <a:rPr lang="zh-CN" altLang="en-US" sz="2400"/>
              <a:t>算法如下</a:t>
            </a:r>
            <a:endParaRPr lang="zh-CN" altLang="en-US" sz="2400" b="1"/>
          </a:p>
          <a:p>
            <a:pPr marL="609600" indent="-609600">
              <a:lnSpc>
                <a:spcPct val="80000"/>
              </a:lnSpc>
              <a:buFontTx/>
              <a:buNone/>
            </a:pPr>
            <a:r>
              <a:rPr lang="en-US" altLang="zh-CN" sz="2800" b="1"/>
              <a:t>void</a:t>
            </a:r>
            <a:r>
              <a:rPr lang="en-US" altLang="zh-CN" sz="2800"/>
              <a:t> ClearBinTree ( BinTreeNode*</a:t>
            </a:r>
            <a:r>
              <a:rPr lang="en-US" altLang="zh-CN" sz="2800" b="1"/>
              <a:t>&amp;</a:t>
            </a:r>
            <a:r>
              <a:rPr lang="en-US" altLang="zh-CN" sz="2800"/>
              <a:t> BT ) </a:t>
            </a:r>
          </a:p>
          <a:p>
            <a:pPr marL="609600" indent="-609600">
              <a:lnSpc>
                <a:spcPct val="80000"/>
              </a:lnSpc>
              <a:buFontTx/>
              <a:buNone/>
            </a:pPr>
            <a:r>
              <a:rPr lang="en-US" altLang="zh-CN" sz="2800" b="1"/>
              <a:t>{</a:t>
            </a:r>
          </a:p>
          <a:p>
            <a:pPr marL="609600" indent="-609600">
              <a:lnSpc>
                <a:spcPct val="80000"/>
              </a:lnSpc>
              <a:buFontTx/>
              <a:buNone/>
            </a:pPr>
            <a:r>
              <a:rPr lang="en-US" altLang="zh-CN" sz="2800" b="1"/>
              <a:t>		if </a:t>
            </a:r>
            <a:r>
              <a:rPr lang="en-US" altLang="zh-CN" sz="2800"/>
              <a:t>( BT!=NULL )</a:t>
            </a:r>
            <a:r>
              <a:rPr lang="en-US" altLang="zh-CN" sz="2800" b="1"/>
              <a:t> </a:t>
            </a:r>
          </a:p>
          <a:p>
            <a:pPr marL="609600" indent="-609600">
              <a:lnSpc>
                <a:spcPct val="80000"/>
              </a:lnSpc>
              <a:buFontTx/>
              <a:buNone/>
            </a:pPr>
            <a:r>
              <a:rPr lang="en-US" altLang="zh-CN" sz="2800" b="1"/>
              <a:t>        {</a:t>
            </a:r>
            <a:r>
              <a:rPr lang="en-US" altLang="zh-CN" sz="2800"/>
              <a:t>                    					//1</a:t>
            </a:r>
            <a:r>
              <a:rPr lang="zh-CN" altLang="en-US" sz="2800"/>
              <a:t>分</a:t>
            </a:r>
          </a:p>
          <a:p>
            <a:pPr marL="609600" indent="-609600">
              <a:lnSpc>
                <a:spcPct val="80000"/>
              </a:lnSpc>
              <a:buFontTx/>
              <a:buNone/>
            </a:pPr>
            <a:r>
              <a:rPr lang="zh-CN" altLang="en-US" sz="2800"/>
              <a:t>        	        </a:t>
            </a:r>
            <a:r>
              <a:rPr lang="en-US" altLang="zh-CN" sz="2800"/>
              <a:t>ClearBinTree ( BT-&gt;leftChild )</a:t>
            </a:r>
            <a:r>
              <a:rPr lang="en-US" altLang="zh-CN" sz="2800" b="1"/>
              <a:t>;</a:t>
            </a:r>
            <a:r>
              <a:rPr lang="en-US" altLang="zh-CN" sz="2800"/>
              <a:t>       				         //</a:t>
            </a:r>
            <a:r>
              <a:rPr lang="zh-CN" altLang="en-US" sz="2800"/>
              <a:t>递归删除左子树，</a:t>
            </a:r>
            <a:r>
              <a:rPr lang="en-US" altLang="zh-CN" sz="2800"/>
              <a:t>2</a:t>
            </a:r>
            <a:r>
              <a:rPr lang="zh-CN" altLang="en-US" sz="2800"/>
              <a:t>分</a:t>
            </a:r>
          </a:p>
          <a:p>
            <a:pPr marL="609600" indent="-609600">
              <a:lnSpc>
                <a:spcPct val="80000"/>
              </a:lnSpc>
              <a:buFontTx/>
              <a:buNone/>
            </a:pPr>
            <a:r>
              <a:rPr lang="zh-CN" altLang="en-US" sz="2800"/>
              <a:t>		        </a:t>
            </a:r>
            <a:r>
              <a:rPr lang="en-US" altLang="zh-CN" sz="2800"/>
              <a:t>ClearBinTree ( BT-&gt;rightChild )</a:t>
            </a:r>
            <a:r>
              <a:rPr lang="en-US" altLang="zh-CN" sz="2800" b="1"/>
              <a:t>;</a:t>
            </a:r>
            <a:r>
              <a:rPr lang="en-US" altLang="zh-CN" sz="2800"/>
              <a:t>      				//</a:t>
            </a:r>
            <a:r>
              <a:rPr lang="zh-CN" altLang="en-US" sz="2800"/>
              <a:t>递归删除右子树，</a:t>
            </a:r>
            <a:r>
              <a:rPr lang="en-US" altLang="zh-CN" sz="2800"/>
              <a:t>2</a:t>
            </a:r>
            <a:r>
              <a:rPr lang="zh-CN" altLang="en-US" sz="2800"/>
              <a:t>分</a:t>
            </a:r>
          </a:p>
          <a:p>
            <a:pPr marL="609600" indent="-609600">
              <a:lnSpc>
                <a:spcPct val="80000"/>
              </a:lnSpc>
              <a:buFontTx/>
              <a:buNone/>
            </a:pPr>
            <a:r>
              <a:rPr lang="zh-CN" altLang="en-US" sz="2800"/>
              <a:t>		        </a:t>
            </a:r>
            <a:r>
              <a:rPr lang="en-US" altLang="zh-CN" sz="2800" b="1"/>
              <a:t>delete</a:t>
            </a:r>
            <a:r>
              <a:rPr lang="en-US" altLang="zh-CN" sz="2800"/>
              <a:t> BT</a:t>
            </a:r>
            <a:r>
              <a:rPr lang="en-US" altLang="zh-CN" sz="2800" b="1"/>
              <a:t>;</a:t>
            </a:r>
            <a:r>
              <a:rPr lang="en-US" altLang="zh-CN" sz="2800"/>
              <a:t>                  						         //</a:t>
            </a:r>
            <a:r>
              <a:rPr lang="zh-CN" altLang="en-US" sz="2800"/>
              <a:t>回收根结点，</a:t>
            </a:r>
            <a:r>
              <a:rPr lang="en-US" altLang="zh-CN" sz="2800"/>
              <a:t>2</a:t>
            </a:r>
            <a:r>
              <a:rPr lang="zh-CN" altLang="en-US" sz="2800"/>
              <a:t>分</a:t>
            </a:r>
          </a:p>
          <a:p>
            <a:pPr marL="609600" indent="-609600">
              <a:lnSpc>
                <a:spcPct val="80000"/>
              </a:lnSpc>
              <a:buFontTx/>
              <a:buNone/>
            </a:pPr>
            <a:r>
              <a:rPr lang="zh-CN" altLang="en-US" sz="2800"/>
              <a:t>			</a:t>
            </a:r>
            <a:r>
              <a:rPr lang="en-US" altLang="zh-CN" sz="2800"/>
              <a:t>BT = NULL</a:t>
            </a:r>
            <a:r>
              <a:rPr lang="en-US" altLang="zh-CN" sz="2800" b="1"/>
              <a:t>;</a:t>
            </a:r>
            <a:r>
              <a:rPr lang="en-US" altLang="zh-CN" sz="2800"/>
              <a:t>                    					        //</a:t>
            </a:r>
            <a:r>
              <a:rPr lang="zh-CN" altLang="en-US" sz="2800"/>
              <a:t>置根指针为空，</a:t>
            </a:r>
            <a:r>
              <a:rPr lang="en-US" altLang="zh-CN" sz="2800"/>
              <a:t>1</a:t>
            </a:r>
            <a:r>
              <a:rPr lang="zh-CN" altLang="en-US" sz="2800"/>
              <a:t>分</a:t>
            </a:r>
          </a:p>
          <a:p>
            <a:pPr marL="609600" indent="-609600">
              <a:lnSpc>
                <a:spcPct val="80000"/>
              </a:lnSpc>
              <a:buFontTx/>
              <a:buNone/>
            </a:pPr>
            <a:r>
              <a:rPr lang="zh-CN" altLang="en-US" sz="2800"/>
              <a:t>		</a:t>
            </a:r>
            <a:r>
              <a:rPr lang="en-US" altLang="zh-CN" sz="2800" b="1"/>
              <a:t>}</a:t>
            </a:r>
          </a:p>
          <a:p>
            <a:pPr marL="609600" indent="-609600">
              <a:lnSpc>
                <a:spcPct val="80000"/>
              </a:lnSpc>
              <a:buFontTx/>
              <a:buNone/>
            </a:pPr>
            <a:r>
              <a:rPr lang="en-US" altLang="zh-CN" sz="2800" b="1"/>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28600" y="304801"/>
            <a:ext cx="8915400" cy="6001643"/>
          </a:xfrm>
          <a:prstGeom prst="rect">
            <a:avLst/>
          </a:prstGeom>
          <a:noFill/>
          <a:ln w="9525">
            <a:noFill/>
            <a:miter lim="800000"/>
            <a:headEnd/>
            <a:tailEnd/>
          </a:ln>
          <a:effectLst/>
        </p:spPr>
        <p:txBody>
          <a:bodyPr wrap="square">
            <a:spAutoFit/>
          </a:bodyPr>
          <a:lstStyle/>
          <a:p>
            <a:r>
              <a:rPr lang="en-US" dirty="0" smtClean="0"/>
              <a:t>Status pop(</a:t>
            </a:r>
            <a:r>
              <a:rPr lang="en-US" dirty="0" err="1" smtClean="0"/>
              <a:t>TWStacktype</a:t>
            </a:r>
            <a:r>
              <a:rPr lang="en-US" dirty="0" smtClean="0"/>
              <a:t> &amp;</a:t>
            </a:r>
            <a:r>
              <a:rPr lang="en-US" dirty="0" err="1" smtClean="0"/>
              <a:t>tws,int</a:t>
            </a:r>
            <a:r>
              <a:rPr lang="en-US" dirty="0" smtClean="0"/>
              <a:t> </a:t>
            </a:r>
            <a:r>
              <a:rPr lang="en-US" dirty="0" err="1" smtClean="0"/>
              <a:t>i,Elemtype</a:t>
            </a:r>
            <a:r>
              <a:rPr lang="en-US" dirty="0" smtClean="0"/>
              <a:t> &amp;x)</a:t>
            </a:r>
          </a:p>
          <a:p>
            <a:r>
              <a:rPr lang="en-US" dirty="0" smtClean="0"/>
              <a:t>//x</a:t>
            </a:r>
            <a:r>
              <a:rPr lang="zh-CN" altLang="en-US" dirty="0" smtClean="0"/>
              <a:t>出栈</a:t>
            </a:r>
            <a:r>
              <a:rPr lang="en-US" dirty="0" smtClean="0"/>
              <a:t>,</a:t>
            </a:r>
            <a:r>
              <a:rPr lang="en-US" dirty="0" err="1" smtClean="0"/>
              <a:t>i</a:t>
            </a:r>
            <a:r>
              <a:rPr lang="en-US" dirty="0" smtClean="0"/>
              <a:t>=0</a:t>
            </a:r>
            <a:r>
              <a:rPr lang="zh-CN" altLang="en-US" dirty="0" smtClean="0"/>
              <a:t>表示低端栈</a:t>
            </a:r>
            <a:r>
              <a:rPr lang="en-US" dirty="0" smtClean="0"/>
              <a:t>,</a:t>
            </a:r>
            <a:r>
              <a:rPr lang="en-US" dirty="0" err="1" smtClean="0"/>
              <a:t>i</a:t>
            </a:r>
            <a:r>
              <a:rPr lang="en-US" dirty="0" smtClean="0"/>
              <a:t>=1</a:t>
            </a:r>
            <a:r>
              <a:rPr lang="zh-CN" altLang="en-US" dirty="0" smtClean="0"/>
              <a:t>表示高端栈</a:t>
            </a:r>
            <a:r>
              <a:rPr lang="en-US" dirty="0" smtClean="0"/>
              <a:t/>
            </a:r>
            <a:br>
              <a:rPr lang="en-US" dirty="0" smtClean="0"/>
            </a:br>
            <a:r>
              <a:rPr lang="en-US" dirty="0" smtClean="0"/>
              <a:t>{</a:t>
            </a:r>
            <a:br>
              <a:rPr lang="en-US" dirty="0" smtClean="0"/>
            </a:br>
            <a:r>
              <a:rPr lang="en-US" dirty="0" smtClean="0"/>
              <a:t>  if(</a:t>
            </a:r>
            <a:r>
              <a:rPr lang="en-US" dirty="0" err="1" smtClean="0"/>
              <a:t>i</a:t>
            </a:r>
            <a:r>
              <a:rPr lang="en-US" dirty="0" smtClean="0"/>
              <a:t>==0){</a:t>
            </a:r>
          </a:p>
          <a:p>
            <a:r>
              <a:rPr lang="en-US" dirty="0" smtClean="0"/>
              <a:t>       if(</a:t>
            </a:r>
            <a:r>
              <a:rPr lang="en-US" dirty="0" err="1" smtClean="0"/>
              <a:t>tws.top</a:t>
            </a:r>
            <a:r>
              <a:rPr lang="en-US" dirty="0" smtClean="0"/>
              <a:t>[0]==</a:t>
            </a:r>
            <a:r>
              <a:rPr lang="en-US" dirty="0" err="1" smtClean="0"/>
              <a:t>tws.base</a:t>
            </a:r>
            <a:r>
              <a:rPr lang="en-US" dirty="0" smtClean="0"/>
              <a:t>[0]) </a:t>
            </a:r>
          </a:p>
          <a:p>
            <a:r>
              <a:rPr lang="en-US" dirty="0" smtClean="0"/>
              <a:t>             return OVERFLOW;</a:t>
            </a:r>
            <a:br>
              <a:rPr lang="en-US" dirty="0" smtClean="0"/>
            </a:br>
            <a:r>
              <a:rPr lang="en-US" dirty="0" smtClean="0"/>
              <a:t>        x=*--</a:t>
            </a:r>
            <a:r>
              <a:rPr lang="en-US" dirty="0" err="1" smtClean="0"/>
              <a:t>tws.top</a:t>
            </a:r>
            <a:r>
              <a:rPr lang="en-US" dirty="0" smtClean="0"/>
              <a:t>[0];</a:t>
            </a:r>
            <a:br>
              <a:rPr lang="en-US" dirty="0" smtClean="0"/>
            </a:br>
            <a:r>
              <a:rPr lang="en-US" dirty="0" smtClean="0"/>
              <a:t>  }</a:t>
            </a:r>
            <a:br>
              <a:rPr lang="en-US" dirty="0" smtClean="0"/>
            </a:br>
            <a:r>
              <a:rPr lang="en-US" dirty="0" smtClean="0"/>
              <a:t>  else if(</a:t>
            </a:r>
            <a:r>
              <a:rPr lang="en-US" dirty="0" err="1" smtClean="0"/>
              <a:t>i</a:t>
            </a:r>
            <a:r>
              <a:rPr lang="en-US" dirty="0" smtClean="0"/>
              <a:t>==1)</a:t>
            </a:r>
            <a:br>
              <a:rPr lang="en-US" dirty="0" smtClean="0"/>
            </a:br>
            <a:r>
              <a:rPr lang="en-US" dirty="0" smtClean="0"/>
              <a:t>  {    if(</a:t>
            </a:r>
            <a:r>
              <a:rPr lang="en-US" dirty="0" err="1" smtClean="0"/>
              <a:t>tws.top</a:t>
            </a:r>
            <a:r>
              <a:rPr lang="en-US" dirty="0" smtClean="0"/>
              <a:t>[1]==</a:t>
            </a:r>
            <a:r>
              <a:rPr lang="en-US" dirty="0" err="1" smtClean="0"/>
              <a:t>tws.base</a:t>
            </a:r>
            <a:r>
              <a:rPr lang="en-US" dirty="0" smtClean="0"/>
              <a:t>[1]) </a:t>
            </a:r>
          </a:p>
          <a:p>
            <a:r>
              <a:rPr lang="en-US" dirty="0" smtClean="0"/>
              <a:t>             return OVERFLOW;</a:t>
            </a:r>
            <a:br>
              <a:rPr lang="en-US" dirty="0" smtClean="0"/>
            </a:br>
            <a:r>
              <a:rPr lang="en-US" dirty="0" smtClean="0"/>
              <a:t>        x=*++</a:t>
            </a:r>
            <a:r>
              <a:rPr lang="en-US" dirty="0" err="1" smtClean="0"/>
              <a:t>tws.top</a:t>
            </a:r>
            <a:r>
              <a:rPr lang="en-US" dirty="0" smtClean="0"/>
              <a:t>[1];</a:t>
            </a:r>
            <a:br>
              <a:rPr lang="en-US" dirty="0" smtClean="0"/>
            </a:br>
            <a:r>
              <a:rPr lang="en-US" dirty="0" smtClean="0"/>
              <a:t>  }</a:t>
            </a:r>
            <a:br>
              <a:rPr lang="en-US" dirty="0" smtClean="0"/>
            </a:br>
            <a:r>
              <a:rPr lang="en-US" dirty="0" smtClean="0"/>
              <a:t>  else return ERROR;</a:t>
            </a:r>
            <a:br>
              <a:rPr lang="en-US" dirty="0" smtClean="0"/>
            </a:br>
            <a:r>
              <a:rPr lang="en-US" dirty="0" smtClean="0"/>
              <a:t>  return OK;</a:t>
            </a:r>
            <a:br>
              <a:rPr lang="en-US" dirty="0" smtClean="0"/>
            </a:br>
            <a:r>
              <a:rPr lang="en-US" dirty="0" smtClean="0"/>
              <a:t>}//pop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trips(downRigh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zh-CN" altLang="en-US" sz="3600"/>
              <a:t>判断两棵二叉树是否相等的算法</a:t>
            </a:r>
          </a:p>
        </p:txBody>
      </p:sp>
      <p:sp>
        <p:nvSpPr>
          <p:cNvPr id="307203" name="Rectangle 3"/>
          <p:cNvSpPr>
            <a:spLocks noGrp="1" noChangeArrowheads="1"/>
          </p:cNvSpPr>
          <p:nvPr>
            <p:ph type="body" idx="1"/>
          </p:nvPr>
        </p:nvSpPr>
        <p:spPr/>
        <p:txBody>
          <a:bodyPr/>
          <a:lstStyle/>
          <a:p>
            <a:pPr marL="609600" indent="-609600">
              <a:lnSpc>
                <a:spcPct val="90000"/>
              </a:lnSpc>
              <a:buFontTx/>
              <a:buNone/>
            </a:pPr>
            <a:r>
              <a:rPr lang="zh-CN" altLang="en-US" sz="2400"/>
              <a:t>已知二叉树中的结点类型用</a:t>
            </a:r>
            <a:r>
              <a:rPr lang="en-US" altLang="zh-CN" sz="2400"/>
              <a:t>BinTreeNode</a:t>
            </a:r>
            <a:r>
              <a:rPr lang="zh-CN" altLang="en-US" sz="2400"/>
              <a:t>表示，被定义为</a:t>
            </a:r>
            <a:r>
              <a:rPr lang="en-US" altLang="zh-CN" sz="2400"/>
              <a:t>:</a:t>
            </a:r>
          </a:p>
          <a:p>
            <a:pPr marL="609600" indent="-609600">
              <a:lnSpc>
                <a:spcPct val="90000"/>
              </a:lnSpc>
              <a:buFontTx/>
              <a:buNone/>
            </a:pPr>
            <a:r>
              <a:rPr lang="en-US" altLang="zh-CN" sz="2400"/>
              <a:t>        </a:t>
            </a:r>
            <a:r>
              <a:rPr lang="en-US" altLang="zh-CN" sz="2400" b="1"/>
              <a:t>struc</a:t>
            </a:r>
            <a:r>
              <a:rPr lang="en-US" altLang="zh-CN" sz="2400"/>
              <a:t>t BinTreeNode</a:t>
            </a:r>
            <a:r>
              <a:rPr lang="en-US" altLang="zh-CN" sz="2400" b="1"/>
              <a:t> { char</a:t>
            </a:r>
            <a:r>
              <a:rPr lang="en-US" altLang="zh-CN" sz="2400"/>
              <a:t> data</a:t>
            </a:r>
            <a:r>
              <a:rPr lang="en-US" altLang="zh-CN" sz="2400" b="1"/>
              <a:t>;	</a:t>
            </a:r>
            <a:r>
              <a:rPr lang="en-US" altLang="zh-CN" sz="2400"/>
              <a:t>BinTreeNode *leftChild, *rightChild</a:t>
            </a:r>
            <a:r>
              <a:rPr lang="en-US" altLang="zh-CN" sz="2400" b="1"/>
              <a:t>; };</a:t>
            </a:r>
            <a:endParaRPr lang="en-US" altLang="zh-CN" sz="2400"/>
          </a:p>
          <a:p>
            <a:pPr marL="609600" indent="-609600">
              <a:lnSpc>
                <a:spcPct val="90000"/>
              </a:lnSpc>
              <a:buFontTx/>
              <a:buNone/>
            </a:pPr>
            <a:r>
              <a:rPr lang="en-US" altLang="zh-CN" sz="2400"/>
              <a:t>    </a:t>
            </a:r>
            <a:r>
              <a:rPr lang="zh-CN" altLang="en-US" sz="2400"/>
              <a:t>其中</a:t>
            </a:r>
            <a:r>
              <a:rPr lang="en-US" altLang="zh-CN" sz="2400"/>
              <a:t>data</a:t>
            </a:r>
            <a:r>
              <a:rPr lang="zh-CN" altLang="en-US" sz="2400"/>
              <a:t>为结点值域，</a:t>
            </a:r>
            <a:r>
              <a:rPr lang="en-US" altLang="zh-CN" sz="2400"/>
              <a:t>leftChild</a:t>
            </a:r>
            <a:r>
              <a:rPr lang="zh-CN" altLang="en-US" sz="2400"/>
              <a:t>和</a:t>
            </a:r>
            <a:r>
              <a:rPr lang="en-US" altLang="zh-CN" sz="2400"/>
              <a:t>rightChild</a:t>
            </a:r>
            <a:r>
              <a:rPr lang="zh-CN" altLang="en-US" sz="2400"/>
              <a:t>分别为指向左、右子女结点的指针域，根据下面函数声明编写出判断两棵二叉树是否相等的算法，若相等则返回</a:t>
            </a:r>
            <a:r>
              <a:rPr lang="en-US" altLang="zh-CN" sz="2400"/>
              <a:t>1</a:t>
            </a:r>
            <a:r>
              <a:rPr lang="zh-CN" altLang="en-US" sz="2400"/>
              <a:t>，否则返回</a:t>
            </a:r>
            <a:r>
              <a:rPr lang="en-US" altLang="zh-CN" sz="2400"/>
              <a:t>0</a:t>
            </a:r>
            <a:r>
              <a:rPr lang="zh-CN" altLang="en-US" sz="2400"/>
              <a:t>。算法中参数</a:t>
            </a:r>
            <a:r>
              <a:rPr lang="en-US" altLang="zh-CN" sz="2400"/>
              <a:t>T1</a:t>
            </a:r>
            <a:r>
              <a:rPr lang="zh-CN" altLang="en-US" sz="2400"/>
              <a:t>和</a:t>
            </a:r>
            <a:r>
              <a:rPr lang="en-US" altLang="zh-CN" sz="2400"/>
              <a:t>T2</a:t>
            </a:r>
            <a:r>
              <a:rPr lang="zh-CN" altLang="en-US" sz="2400"/>
              <a:t>为分别指向这两棵二叉树根结点的指针。当两棵树的结构完全相同并且对应结点的值相同时才被认为相等。</a:t>
            </a:r>
          </a:p>
          <a:p>
            <a:pPr marL="609600" indent="-609600">
              <a:lnSpc>
                <a:spcPct val="90000"/>
              </a:lnSpc>
              <a:buFontTx/>
              <a:buNone/>
            </a:pPr>
            <a:r>
              <a:rPr lang="zh-CN" altLang="en-US" sz="2400"/>
              <a:t>		</a:t>
            </a:r>
            <a:r>
              <a:rPr lang="en-US" altLang="zh-CN" sz="1800" b="1"/>
              <a:t>int</a:t>
            </a:r>
            <a:r>
              <a:rPr lang="en-US" altLang="zh-CN" sz="1800"/>
              <a:t> BTreeEqual ( BinTreeNode* T1</a:t>
            </a:r>
            <a:r>
              <a:rPr lang="en-US" altLang="zh-CN" sz="1800" b="1"/>
              <a:t>, </a:t>
            </a:r>
            <a:r>
              <a:rPr lang="en-US" altLang="zh-CN" sz="1800"/>
              <a:t>BinTreeNode* T2 )</a:t>
            </a:r>
            <a:r>
              <a:rPr lang="en-US" altLang="zh-CN" sz="1800" b="1"/>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type="body" idx="1"/>
          </p:nvPr>
        </p:nvSpPr>
        <p:spPr>
          <a:xfrm>
            <a:off x="642938" y="508000"/>
            <a:ext cx="8501062" cy="6350000"/>
          </a:xfrm>
        </p:spPr>
        <p:txBody>
          <a:bodyPr/>
          <a:lstStyle/>
          <a:p>
            <a:pPr marL="990600" lvl="1" indent="-533400">
              <a:lnSpc>
                <a:spcPct val="80000"/>
              </a:lnSpc>
            </a:pPr>
            <a:r>
              <a:rPr lang="zh-CN" altLang="en-US" sz="2400"/>
              <a:t>算法如下</a:t>
            </a:r>
            <a:endParaRPr lang="zh-CN" altLang="en-US" sz="2400" b="1"/>
          </a:p>
          <a:p>
            <a:pPr marL="609600" indent="-609600">
              <a:lnSpc>
                <a:spcPct val="80000"/>
              </a:lnSpc>
              <a:buFontTx/>
              <a:buNone/>
            </a:pPr>
            <a:r>
              <a:rPr lang="en-US" altLang="zh-CN" sz="2800" b="1"/>
              <a:t>int </a:t>
            </a:r>
            <a:r>
              <a:rPr lang="en-US" altLang="zh-CN" sz="2800"/>
              <a:t>BtreeEqual ( BinTreeNode* T1, BinTreeNode* T2) </a:t>
            </a:r>
            <a:r>
              <a:rPr lang="en-US" altLang="zh-CN" sz="2800" b="1"/>
              <a:t>{</a:t>
            </a:r>
          </a:p>
          <a:p>
            <a:pPr marL="609600" indent="-609600">
              <a:lnSpc>
                <a:spcPct val="80000"/>
              </a:lnSpc>
              <a:buFontTx/>
              <a:buNone/>
            </a:pPr>
            <a:r>
              <a:rPr lang="en-US" altLang="zh-CN" sz="2800" b="1"/>
              <a:t>     if </a:t>
            </a:r>
            <a:r>
              <a:rPr lang="en-US" altLang="zh-CN" sz="2800"/>
              <a:t>( T1 == NULL </a:t>
            </a:r>
            <a:r>
              <a:rPr lang="en-US" altLang="zh-CN" sz="2800" b="1"/>
              <a:t>&amp;&amp; </a:t>
            </a:r>
            <a:r>
              <a:rPr lang="en-US" altLang="zh-CN" sz="2800"/>
              <a:t>T2 == NULL ) </a:t>
            </a:r>
            <a:r>
              <a:rPr lang="en-US" altLang="zh-CN" sz="2800" b="1"/>
              <a:t>return</a:t>
            </a:r>
            <a:r>
              <a:rPr lang="en-US" altLang="zh-CN" sz="2800"/>
              <a:t> 1</a:t>
            </a:r>
            <a:r>
              <a:rPr lang="en-US" altLang="zh-CN" sz="2800" b="1"/>
              <a:t>;</a:t>
            </a:r>
            <a:r>
              <a:rPr lang="en-US" altLang="zh-CN" sz="2800"/>
              <a:t> 		//</a:t>
            </a:r>
            <a:r>
              <a:rPr lang="zh-CN" altLang="en-US" sz="2800"/>
              <a:t>若两棵树均为空则返回</a:t>
            </a:r>
            <a:r>
              <a:rPr lang="en-US" altLang="zh-CN" sz="2800"/>
              <a:t>1</a:t>
            </a:r>
            <a:r>
              <a:rPr lang="zh-CN" altLang="en-US" sz="2800"/>
              <a:t>，</a:t>
            </a:r>
            <a:r>
              <a:rPr lang="en-US" altLang="zh-CN" sz="2800"/>
              <a:t>1</a:t>
            </a:r>
            <a:r>
              <a:rPr lang="zh-CN" altLang="en-US" sz="2800"/>
              <a:t>分</a:t>
            </a:r>
          </a:p>
          <a:p>
            <a:pPr marL="609600" indent="-609600">
              <a:lnSpc>
                <a:spcPct val="80000"/>
              </a:lnSpc>
              <a:buFontTx/>
              <a:buNone/>
            </a:pPr>
            <a:r>
              <a:rPr lang="zh-CN" altLang="en-US" sz="2800" b="1"/>
              <a:t>     </a:t>
            </a:r>
            <a:r>
              <a:rPr lang="en-US" altLang="zh-CN" sz="2800" b="1"/>
              <a:t>else if </a:t>
            </a:r>
            <a:r>
              <a:rPr lang="en-US" altLang="zh-CN" sz="2800"/>
              <a:t>( T1 == NULL || T2 == NULL)</a:t>
            </a:r>
            <a:r>
              <a:rPr lang="en-US" altLang="zh-CN" sz="2800" b="1"/>
              <a:t> return</a:t>
            </a:r>
            <a:r>
              <a:rPr lang="en-US" altLang="zh-CN" sz="2800"/>
              <a:t> 0</a:t>
            </a:r>
            <a:r>
              <a:rPr lang="en-US" altLang="zh-CN" sz="2800" b="1"/>
              <a:t>;</a:t>
            </a:r>
            <a:r>
              <a:rPr lang="en-US" altLang="zh-CN" sz="2800"/>
              <a:t> 		//</a:t>
            </a:r>
            <a:r>
              <a:rPr lang="zh-CN" altLang="en-US" sz="2800"/>
              <a:t>若一棵为空一棵不为空则返回</a:t>
            </a:r>
            <a:r>
              <a:rPr lang="en-US" altLang="zh-CN" sz="2800"/>
              <a:t>0</a:t>
            </a:r>
            <a:r>
              <a:rPr lang="zh-CN" altLang="en-US" sz="2800"/>
              <a:t>，</a:t>
            </a:r>
            <a:r>
              <a:rPr lang="en-US" altLang="zh-CN" sz="2800"/>
              <a:t>2</a:t>
            </a:r>
            <a:r>
              <a:rPr lang="zh-CN" altLang="en-US" sz="2800"/>
              <a:t>分</a:t>
            </a:r>
          </a:p>
          <a:p>
            <a:pPr marL="609600" indent="-609600">
              <a:lnSpc>
                <a:spcPct val="80000"/>
              </a:lnSpc>
              <a:buFontTx/>
              <a:buNone/>
            </a:pPr>
            <a:r>
              <a:rPr lang="zh-CN" altLang="en-US" sz="2800" b="1"/>
              <a:t>     </a:t>
            </a:r>
            <a:r>
              <a:rPr lang="en-US" altLang="zh-CN" sz="2800" b="1"/>
              <a:t>else if </a:t>
            </a:r>
            <a:r>
              <a:rPr lang="en-US" altLang="zh-CN" sz="2800"/>
              <a:t>( T1-&gt;data == T2-&gt;data </a:t>
            </a:r>
            <a:r>
              <a:rPr lang="en-US" altLang="zh-CN" sz="2800" b="1"/>
              <a:t>&amp;&amp;</a:t>
            </a:r>
            <a:r>
              <a:rPr lang="en-US" altLang="zh-CN" sz="2800"/>
              <a:t> </a:t>
            </a:r>
          </a:p>
          <a:p>
            <a:pPr marL="609600" indent="-609600">
              <a:lnSpc>
                <a:spcPct val="80000"/>
              </a:lnSpc>
              <a:buFontTx/>
              <a:buNone/>
            </a:pPr>
            <a:r>
              <a:rPr lang="en-US" altLang="zh-CN" sz="2800"/>
              <a:t>          BTreeEqual ( T1-&gt;leftChild, T2-&gt;leftChild ) </a:t>
            </a:r>
            <a:r>
              <a:rPr lang="en-US" altLang="zh-CN" sz="2800" b="1"/>
              <a:t>&amp;&amp;</a:t>
            </a:r>
            <a:endParaRPr lang="en-US" altLang="zh-CN" sz="2800"/>
          </a:p>
          <a:p>
            <a:pPr marL="609600" indent="-609600">
              <a:lnSpc>
                <a:spcPct val="80000"/>
              </a:lnSpc>
              <a:buFontTx/>
              <a:buNone/>
            </a:pPr>
            <a:r>
              <a:rPr lang="en-US" altLang="zh-CN" sz="2800"/>
              <a:t>            BTreeEqual (T1-&gt;rightChild, T2-&gt;rightChild ) )	</a:t>
            </a:r>
            <a:r>
              <a:rPr lang="en-US" altLang="zh-CN" sz="2800" b="1"/>
              <a:t>return</a:t>
            </a:r>
            <a:r>
              <a:rPr lang="en-US" altLang="zh-CN" sz="2800"/>
              <a:t> 1</a:t>
            </a:r>
            <a:r>
              <a:rPr lang="en-US" altLang="zh-CN" sz="2800" b="1"/>
              <a:t>; </a:t>
            </a:r>
            <a:r>
              <a:rPr lang="en-US" altLang="zh-CN" sz="2800"/>
              <a:t>//</a:t>
            </a:r>
            <a:r>
              <a:rPr lang="zh-CN" altLang="en-US" sz="2800"/>
              <a:t>若根结点值相等并且左、右子树对应相等则两棵树相等，</a:t>
            </a:r>
            <a:r>
              <a:rPr lang="en-US" altLang="zh-CN" sz="2800"/>
              <a:t>3</a:t>
            </a:r>
            <a:r>
              <a:rPr lang="zh-CN" altLang="en-US" sz="2800"/>
              <a:t>分</a:t>
            </a:r>
          </a:p>
          <a:p>
            <a:pPr marL="609600" indent="-609600">
              <a:lnSpc>
                <a:spcPct val="80000"/>
              </a:lnSpc>
              <a:buFontTx/>
              <a:buNone/>
            </a:pPr>
            <a:r>
              <a:rPr lang="zh-CN" altLang="en-US" sz="2800"/>
              <a:t>    </a:t>
            </a:r>
            <a:r>
              <a:rPr lang="en-US" altLang="zh-CN" sz="2800" b="1"/>
              <a:t>else return</a:t>
            </a:r>
            <a:r>
              <a:rPr lang="en-US" altLang="zh-CN" sz="2800"/>
              <a:t> 0</a:t>
            </a:r>
            <a:r>
              <a:rPr lang="en-US" altLang="zh-CN" sz="2800" b="1"/>
              <a:t>;		</a:t>
            </a:r>
            <a:r>
              <a:rPr lang="en-US" altLang="zh-CN" sz="2800"/>
              <a:t>//</a:t>
            </a:r>
            <a:r>
              <a:rPr lang="zh-CN" altLang="en-US" sz="2800"/>
              <a:t>若根结点值不等或左、右子树对应不等则两棵树不等，</a:t>
            </a:r>
            <a:r>
              <a:rPr lang="en-US" altLang="zh-CN" sz="2800"/>
              <a:t>2</a:t>
            </a:r>
            <a:r>
              <a:rPr lang="zh-CN" altLang="en-US" sz="2800"/>
              <a:t>分</a:t>
            </a:r>
            <a:endParaRPr lang="zh-CN" altLang="en-US" sz="2800" b="1"/>
          </a:p>
          <a:p>
            <a:pPr marL="609600" indent="-609600">
              <a:lnSpc>
                <a:spcPct val="80000"/>
              </a:lnSpc>
              <a:buFontTx/>
              <a:buNone/>
            </a:pPr>
            <a:r>
              <a:rPr lang="en-US" altLang="zh-CN" sz="2800" b="1"/>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731838" y="522288"/>
            <a:ext cx="8412162" cy="825500"/>
          </a:xfrm>
        </p:spPr>
        <p:txBody>
          <a:bodyPr/>
          <a:lstStyle/>
          <a:p>
            <a:r>
              <a:rPr lang="zh-CN" altLang="en-US" sz="2400"/>
              <a:t>交换一棵二叉树中所有结点的左、右指针域值的算法</a:t>
            </a:r>
          </a:p>
        </p:txBody>
      </p:sp>
      <p:sp>
        <p:nvSpPr>
          <p:cNvPr id="308227" name="Rectangle 3"/>
          <p:cNvSpPr>
            <a:spLocks noGrp="1" noChangeArrowheads="1"/>
          </p:cNvSpPr>
          <p:nvPr>
            <p:ph type="body" idx="1"/>
          </p:nvPr>
        </p:nvSpPr>
        <p:spPr>
          <a:xfrm>
            <a:off x="928662" y="1285860"/>
            <a:ext cx="7715304" cy="4857784"/>
          </a:xfrm>
        </p:spPr>
        <p:txBody>
          <a:bodyPr/>
          <a:lstStyle/>
          <a:p>
            <a:pPr marL="609600" indent="-609600"/>
            <a:r>
              <a:rPr lang="zh-CN" altLang="en-US" sz="2800" dirty="0"/>
              <a:t>已知二叉树中的结点类型用</a:t>
            </a:r>
            <a:r>
              <a:rPr lang="en-US" altLang="zh-CN" sz="2800" dirty="0" err="1"/>
              <a:t>BinTreeNode</a:t>
            </a:r>
            <a:r>
              <a:rPr lang="zh-CN" altLang="en-US" sz="2800" dirty="0"/>
              <a:t>表示，被定义为</a:t>
            </a:r>
            <a:r>
              <a:rPr lang="en-US" altLang="zh-CN" sz="2800" dirty="0"/>
              <a:t>:</a:t>
            </a:r>
          </a:p>
          <a:p>
            <a:pPr marL="609600" indent="-609600"/>
            <a:r>
              <a:rPr lang="en-US" altLang="zh-CN" sz="2800" dirty="0"/>
              <a:t>        </a:t>
            </a:r>
            <a:r>
              <a:rPr lang="en-US" altLang="zh-CN" sz="2800" b="1" dirty="0" err="1"/>
              <a:t>struct</a:t>
            </a:r>
            <a:r>
              <a:rPr lang="en-US" altLang="zh-CN" sz="2800" dirty="0"/>
              <a:t> </a:t>
            </a:r>
            <a:r>
              <a:rPr lang="en-US" altLang="zh-CN" sz="2800" dirty="0" err="1"/>
              <a:t>BinTreeNode</a:t>
            </a:r>
            <a:r>
              <a:rPr lang="en-US" altLang="zh-CN" sz="2800" dirty="0"/>
              <a:t> </a:t>
            </a:r>
            <a:r>
              <a:rPr lang="en-US" altLang="zh-CN" sz="2800" b="1" dirty="0"/>
              <a:t>{ char </a:t>
            </a:r>
            <a:r>
              <a:rPr lang="en-US" altLang="zh-CN" sz="2800" dirty="0"/>
              <a:t>data</a:t>
            </a:r>
            <a:r>
              <a:rPr lang="en-US" altLang="zh-CN" sz="2800" b="1" dirty="0"/>
              <a:t>;</a:t>
            </a:r>
            <a:r>
              <a:rPr lang="en-US" altLang="zh-CN" sz="2800" dirty="0"/>
              <a:t>	</a:t>
            </a:r>
            <a:r>
              <a:rPr lang="en-US" altLang="zh-CN" sz="2800" dirty="0" err="1"/>
              <a:t>BinTreeNode</a:t>
            </a:r>
            <a:r>
              <a:rPr lang="en-US" altLang="zh-CN" sz="2800" dirty="0"/>
              <a:t> *</a:t>
            </a:r>
            <a:r>
              <a:rPr lang="en-US" altLang="zh-CN" sz="2800" dirty="0" err="1"/>
              <a:t>leftChild</a:t>
            </a:r>
            <a:r>
              <a:rPr lang="en-US" altLang="zh-CN" sz="2800" dirty="0"/>
              <a:t>, *</a:t>
            </a:r>
            <a:r>
              <a:rPr lang="en-US" altLang="zh-CN" sz="2800" dirty="0" err="1"/>
              <a:t>rightChild</a:t>
            </a:r>
            <a:r>
              <a:rPr lang="en-US" altLang="zh-CN" sz="2800" b="1" dirty="0"/>
              <a:t>; };</a:t>
            </a:r>
            <a:endParaRPr lang="en-US" altLang="zh-CN" sz="2800" dirty="0"/>
          </a:p>
          <a:p>
            <a:pPr marL="609600" indent="-609600"/>
            <a:r>
              <a:rPr lang="en-US" altLang="zh-CN" sz="2800" dirty="0"/>
              <a:t>    </a:t>
            </a:r>
            <a:r>
              <a:rPr lang="zh-CN" altLang="en-US" sz="2800" dirty="0"/>
              <a:t>其中</a:t>
            </a:r>
            <a:r>
              <a:rPr lang="en-US" altLang="zh-CN" sz="2800" dirty="0"/>
              <a:t>data</a:t>
            </a:r>
            <a:r>
              <a:rPr lang="zh-CN" altLang="en-US" sz="2800" dirty="0"/>
              <a:t>为结点值域，</a:t>
            </a:r>
            <a:r>
              <a:rPr lang="en-US" altLang="zh-CN" sz="2800" dirty="0" err="1"/>
              <a:t>leftChild</a:t>
            </a:r>
            <a:r>
              <a:rPr lang="zh-CN" altLang="en-US" sz="2800" dirty="0"/>
              <a:t>和</a:t>
            </a:r>
            <a:r>
              <a:rPr lang="en-US" altLang="zh-CN" sz="2800" dirty="0" err="1"/>
              <a:t>rightChild</a:t>
            </a:r>
            <a:r>
              <a:rPr lang="zh-CN" altLang="en-US" sz="2800" dirty="0"/>
              <a:t>分别为指向左、右子女结点的指针域，根据下面函数声明编写出交换一棵二叉树中所有结点的左、右指针域值的算法，算法中参数</a:t>
            </a:r>
            <a:r>
              <a:rPr lang="en-US" altLang="zh-CN" sz="2800" dirty="0"/>
              <a:t>BT</a:t>
            </a:r>
            <a:r>
              <a:rPr lang="zh-CN" altLang="en-US" sz="2800" dirty="0"/>
              <a:t>初始指向这棵二叉树的根结点。</a:t>
            </a:r>
          </a:p>
          <a:p>
            <a:pPr marL="609600" indent="-609600"/>
            <a:r>
              <a:rPr lang="zh-CN" altLang="en-US" sz="2800" dirty="0"/>
              <a:t>	</a:t>
            </a:r>
            <a:r>
              <a:rPr lang="en-US" altLang="zh-CN" sz="2800" b="1" dirty="0" smtClean="0"/>
              <a:t>void</a:t>
            </a:r>
            <a:r>
              <a:rPr lang="en-US" altLang="zh-CN" sz="2800" dirty="0" smtClean="0"/>
              <a:t> </a:t>
            </a:r>
            <a:r>
              <a:rPr lang="en-US" altLang="zh-CN" sz="2800" dirty="0" err="1"/>
              <a:t>BTreeSwap</a:t>
            </a:r>
            <a:r>
              <a:rPr lang="en-US" altLang="zh-CN" sz="2800" dirty="0"/>
              <a:t> ( </a:t>
            </a:r>
            <a:r>
              <a:rPr lang="en-US" altLang="zh-CN" sz="2800" dirty="0" err="1"/>
              <a:t>BinTreeNode</a:t>
            </a:r>
            <a:r>
              <a:rPr lang="en-US" altLang="zh-CN" sz="2800" dirty="0"/>
              <a:t>* BT )</a:t>
            </a:r>
            <a:r>
              <a:rPr lang="en-US" altLang="zh-CN" sz="2800" b="1" dirty="0"/>
              <a: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642938" y="465138"/>
            <a:ext cx="8501062" cy="6392862"/>
          </a:xfrm>
        </p:spPr>
        <p:txBody>
          <a:bodyPr/>
          <a:lstStyle/>
          <a:p>
            <a:pPr marL="990600" lvl="1" indent="-533400">
              <a:lnSpc>
                <a:spcPct val="90000"/>
              </a:lnSpc>
            </a:pPr>
            <a:r>
              <a:rPr lang="zh-CN" altLang="en-US" sz="2400"/>
              <a:t>算法如下</a:t>
            </a:r>
            <a:endParaRPr lang="zh-CN" altLang="en-US" sz="2400" b="1"/>
          </a:p>
          <a:p>
            <a:pPr marL="609600" indent="-609600">
              <a:lnSpc>
                <a:spcPct val="90000"/>
              </a:lnSpc>
              <a:buFontTx/>
              <a:buNone/>
            </a:pPr>
            <a:r>
              <a:rPr lang="en-US" altLang="zh-CN" sz="2800" b="1"/>
              <a:t>void</a:t>
            </a:r>
            <a:r>
              <a:rPr lang="en-US" altLang="zh-CN" sz="2800"/>
              <a:t> BTreeSwap ( BinTreeNode* BT ) </a:t>
            </a:r>
            <a:r>
              <a:rPr lang="en-US" altLang="zh-CN" sz="2800" b="1"/>
              <a:t>{</a:t>
            </a:r>
          </a:p>
          <a:p>
            <a:pPr marL="609600" indent="-609600">
              <a:lnSpc>
                <a:spcPct val="90000"/>
              </a:lnSpc>
              <a:buFontTx/>
              <a:buNone/>
            </a:pPr>
            <a:r>
              <a:rPr lang="en-US" altLang="zh-CN" sz="2800" b="1"/>
              <a:t>    if </a:t>
            </a:r>
            <a:r>
              <a:rPr lang="en-US" altLang="zh-CN" sz="2800"/>
              <a:t>( BT != NULL ) </a:t>
            </a:r>
            <a:r>
              <a:rPr lang="en-US" altLang="zh-CN" sz="2800" b="1"/>
              <a:t>{</a:t>
            </a:r>
            <a:r>
              <a:rPr lang="en-US" altLang="zh-CN" sz="2800"/>
              <a:t>                       		//1</a:t>
            </a:r>
            <a:r>
              <a:rPr lang="zh-CN" altLang="en-US" sz="2800"/>
              <a:t>分</a:t>
            </a:r>
          </a:p>
          <a:p>
            <a:pPr marL="609600" indent="-609600">
              <a:lnSpc>
                <a:spcPct val="90000"/>
              </a:lnSpc>
              <a:buFontTx/>
              <a:buNone/>
            </a:pPr>
            <a:r>
              <a:rPr lang="zh-CN" altLang="en-US" sz="2800"/>
              <a:t>       	</a:t>
            </a:r>
            <a:r>
              <a:rPr lang="en-US" altLang="zh-CN" sz="2800"/>
              <a:t>BinTreeNode* pt = BT-&gt;leftChild</a:t>
            </a:r>
            <a:r>
              <a:rPr lang="en-US" altLang="zh-CN" sz="2800" b="1"/>
              <a:t>;</a:t>
            </a:r>
            <a:r>
              <a:rPr lang="en-US" altLang="zh-CN" sz="2800"/>
              <a:t>          </a:t>
            </a:r>
          </a:p>
          <a:p>
            <a:pPr marL="609600" indent="-609600">
              <a:lnSpc>
                <a:spcPct val="90000"/>
              </a:lnSpc>
              <a:buFontTx/>
              <a:buNone/>
            </a:pPr>
            <a:r>
              <a:rPr lang="en-US" altLang="zh-CN" sz="2800"/>
              <a:t>        	BT-&gt;leftChild = BT-&gt;rightChild</a:t>
            </a:r>
            <a:r>
              <a:rPr lang="en-US" altLang="zh-CN" sz="2800" b="1"/>
              <a:t>;</a:t>
            </a:r>
            <a:endParaRPr lang="en-US" altLang="zh-CN" sz="2800"/>
          </a:p>
          <a:p>
            <a:pPr marL="609600" indent="-609600">
              <a:lnSpc>
                <a:spcPct val="90000"/>
              </a:lnSpc>
              <a:buFontTx/>
              <a:buNone/>
            </a:pPr>
            <a:r>
              <a:rPr lang="en-US" altLang="zh-CN" sz="2800"/>
              <a:t>	    BT-&gt;rightChild = pt</a:t>
            </a:r>
            <a:r>
              <a:rPr lang="en-US" altLang="zh-CN" sz="2800" b="1"/>
              <a:t>; </a:t>
            </a:r>
            <a:r>
              <a:rPr lang="en-US" altLang="zh-CN" sz="2800"/>
              <a:t> 						       //</a:t>
            </a:r>
            <a:r>
              <a:rPr lang="zh-CN" altLang="en-US" sz="2800"/>
              <a:t>交换左右子女指针域的值，</a:t>
            </a:r>
            <a:r>
              <a:rPr lang="en-US" altLang="zh-CN" sz="2800"/>
              <a:t>3</a:t>
            </a:r>
            <a:r>
              <a:rPr lang="zh-CN" altLang="en-US" sz="2800"/>
              <a:t>分</a:t>
            </a:r>
          </a:p>
          <a:p>
            <a:pPr marL="609600" indent="-609600">
              <a:lnSpc>
                <a:spcPct val="90000"/>
              </a:lnSpc>
              <a:buFontTx/>
              <a:buNone/>
            </a:pPr>
            <a:r>
              <a:rPr lang="zh-CN" altLang="en-US" sz="2800"/>
              <a:t>	    </a:t>
            </a:r>
            <a:r>
              <a:rPr lang="en-US" altLang="zh-CN" sz="2800"/>
              <a:t>BtreeSwap ( BT-&gt;leftChild )</a:t>
            </a:r>
            <a:r>
              <a:rPr lang="en-US" altLang="zh-CN" sz="2800" b="1"/>
              <a:t>;</a:t>
            </a:r>
            <a:r>
              <a:rPr lang="en-US" altLang="zh-CN" sz="2800"/>
              <a:t> 				       //</a:t>
            </a:r>
            <a:r>
              <a:rPr lang="zh-CN" altLang="en-US" sz="2800"/>
              <a:t>对左子树进行同样处理，</a:t>
            </a:r>
            <a:r>
              <a:rPr lang="en-US" altLang="zh-CN" sz="2800"/>
              <a:t>2</a:t>
            </a:r>
            <a:r>
              <a:rPr lang="zh-CN" altLang="en-US" sz="2800"/>
              <a:t>分</a:t>
            </a:r>
          </a:p>
          <a:p>
            <a:pPr marL="609600" indent="-609600">
              <a:lnSpc>
                <a:spcPct val="90000"/>
              </a:lnSpc>
              <a:buFontTx/>
              <a:buNone/>
            </a:pPr>
            <a:r>
              <a:rPr lang="zh-CN" altLang="en-US" sz="2800"/>
              <a:t>	    </a:t>
            </a:r>
            <a:r>
              <a:rPr lang="en-US" altLang="zh-CN" sz="2800"/>
              <a:t>BtreeSwap ( BT-&gt;rightChild )</a:t>
            </a:r>
            <a:r>
              <a:rPr lang="en-US" altLang="zh-CN" sz="2800" b="1"/>
              <a:t>;</a:t>
            </a:r>
            <a:r>
              <a:rPr lang="en-US" altLang="zh-CN" sz="2800"/>
              <a:t>    			    </a:t>
            </a:r>
          </a:p>
          <a:p>
            <a:pPr marL="609600" indent="-609600">
              <a:lnSpc>
                <a:spcPct val="90000"/>
              </a:lnSpc>
              <a:buFontTx/>
              <a:buNone/>
            </a:pPr>
            <a:r>
              <a:rPr lang="en-US" altLang="zh-CN" sz="2800"/>
              <a:t>               //</a:t>
            </a:r>
            <a:r>
              <a:rPr lang="zh-CN" altLang="en-US" sz="2800"/>
              <a:t>对右子树进行同样处理，</a:t>
            </a:r>
            <a:r>
              <a:rPr lang="en-US" altLang="zh-CN" sz="2800"/>
              <a:t>2</a:t>
            </a:r>
            <a:r>
              <a:rPr lang="zh-CN" altLang="en-US" sz="2800"/>
              <a:t>分</a:t>
            </a:r>
          </a:p>
          <a:p>
            <a:pPr marL="609600" indent="-609600">
              <a:lnSpc>
                <a:spcPct val="90000"/>
              </a:lnSpc>
              <a:buFontTx/>
              <a:buNone/>
            </a:pPr>
            <a:r>
              <a:rPr lang="zh-CN" altLang="en-US" sz="2800"/>
              <a:t>		</a:t>
            </a:r>
            <a:r>
              <a:rPr lang="en-US" altLang="zh-CN" sz="2800" b="1"/>
              <a:t>}	</a:t>
            </a:r>
          </a:p>
          <a:p>
            <a:pPr marL="609600" indent="-609600">
              <a:lnSpc>
                <a:spcPct val="90000"/>
              </a:lnSpc>
              <a:buFontTx/>
              <a:buNone/>
            </a:pPr>
            <a:r>
              <a:rPr lang="en-US" altLang="zh-CN" sz="2800" b="1"/>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a:xfrm>
            <a:off x="642938" y="1481138"/>
            <a:ext cx="8501062" cy="5624512"/>
          </a:xfrm>
        </p:spPr>
        <p:txBody>
          <a:bodyPr/>
          <a:lstStyle/>
          <a:p>
            <a:pPr marL="609600" indent="-609600">
              <a:buFontTx/>
              <a:buNone/>
            </a:pPr>
            <a:r>
              <a:rPr lang="zh-CN" altLang="en-US" sz="2800"/>
              <a:t>已知二叉树中的结点类型用</a:t>
            </a:r>
            <a:r>
              <a:rPr lang="en-US" altLang="zh-CN" sz="2800"/>
              <a:t>BinTreeNode</a:t>
            </a:r>
            <a:r>
              <a:rPr lang="zh-CN" altLang="en-US" sz="2800"/>
              <a:t>表示，被定义为</a:t>
            </a:r>
            <a:r>
              <a:rPr lang="en-US" altLang="zh-CN" sz="2800"/>
              <a:t>:</a:t>
            </a:r>
          </a:p>
          <a:p>
            <a:pPr marL="609600" indent="-609600">
              <a:buFontTx/>
              <a:buNone/>
            </a:pPr>
            <a:r>
              <a:rPr lang="en-US" altLang="zh-CN" sz="2800"/>
              <a:t>        </a:t>
            </a:r>
            <a:r>
              <a:rPr lang="en-US" altLang="zh-CN" sz="2800" b="1"/>
              <a:t>struct</a:t>
            </a:r>
            <a:r>
              <a:rPr lang="en-US" altLang="zh-CN" sz="2800"/>
              <a:t> BinTreeNode </a:t>
            </a:r>
            <a:r>
              <a:rPr lang="en-US" altLang="zh-CN" sz="2800" b="1"/>
              <a:t>{ char </a:t>
            </a:r>
            <a:r>
              <a:rPr lang="en-US" altLang="zh-CN" sz="2800"/>
              <a:t>data</a:t>
            </a:r>
            <a:r>
              <a:rPr lang="en-US" altLang="zh-CN" sz="2800" b="1"/>
              <a:t>;	</a:t>
            </a:r>
            <a:r>
              <a:rPr lang="en-US" altLang="zh-CN" sz="2800"/>
              <a:t>BinTreeNode *leftChild, *rightChild</a:t>
            </a:r>
            <a:r>
              <a:rPr lang="en-US" altLang="zh-CN" sz="2800" b="1"/>
              <a:t>; };</a:t>
            </a:r>
            <a:endParaRPr lang="en-US" altLang="zh-CN" sz="2800"/>
          </a:p>
          <a:p>
            <a:pPr marL="609600" indent="-609600">
              <a:buFontTx/>
              <a:buNone/>
            </a:pPr>
            <a:r>
              <a:rPr lang="en-US" altLang="zh-CN" sz="2800"/>
              <a:t>    </a:t>
            </a:r>
            <a:r>
              <a:rPr lang="zh-CN" altLang="en-US" sz="2800"/>
              <a:t>其中</a:t>
            </a:r>
            <a:r>
              <a:rPr lang="en-US" altLang="zh-CN" sz="2800"/>
              <a:t>data</a:t>
            </a:r>
            <a:r>
              <a:rPr lang="zh-CN" altLang="en-US" sz="2800"/>
              <a:t>为结点值域，</a:t>
            </a:r>
            <a:r>
              <a:rPr lang="en-US" altLang="zh-CN" sz="2800"/>
              <a:t>leftChild</a:t>
            </a:r>
            <a:r>
              <a:rPr lang="zh-CN" altLang="en-US" sz="2800"/>
              <a:t>和</a:t>
            </a:r>
            <a:r>
              <a:rPr lang="en-US" altLang="zh-CN" sz="2800"/>
              <a:t>rightChild</a:t>
            </a:r>
            <a:r>
              <a:rPr lang="zh-CN" altLang="en-US" sz="2800"/>
              <a:t>分别为指向左、右子女结点的指针域，根据下面函数声明编写出复制一棵二叉树的算法，并返回复制得到的二叉树的树根指针。算法中参数</a:t>
            </a:r>
            <a:r>
              <a:rPr lang="en-US" altLang="zh-CN" sz="2800"/>
              <a:t>BT</a:t>
            </a:r>
            <a:r>
              <a:rPr lang="zh-CN" altLang="en-US" sz="2800"/>
              <a:t>初始指向待复制二叉树的根结点。</a:t>
            </a:r>
          </a:p>
          <a:p>
            <a:pPr marL="609600" indent="-609600">
              <a:buFontTx/>
              <a:buNone/>
            </a:pPr>
            <a:r>
              <a:rPr lang="zh-CN" altLang="en-US" sz="2800"/>
              <a:t>        </a:t>
            </a:r>
            <a:r>
              <a:rPr lang="en-US" altLang="zh-CN" sz="2800"/>
              <a:t>BinTreeNode* BTreeCopy ( BinTreeNode* BT )</a:t>
            </a:r>
            <a:r>
              <a:rPr lang="en-US" altLang="zh-CN" sz="2800" b="1"/>
              <a:t>;</a:t>
            </a:r>
          </a:p>
        </p:txBody>
      </p:sp>
      <p:sp>
        <p:nvSpPr>
          <p:cNvPr id="309252" name="Rectangle 4"/>
          <p:cNvSpPr>
            <a:spLocks noGrp="1" noChangeArrowheads="1"/>
          </p:cNvSpPr>
          <p:nvPr>
            <p:ph type="title"/>
          </p:nvPr>
        </p:nvSpPr>
        <p:spPr/>
        <p:txBody>
          <a:bodyPr/>
          <a:lstStyle/>
          <a:p>
            <a:r>
              <a:rPr lang="zh-CN" altLang="en-US"/>
              <a:t>复制一棵二叉树的算法</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body" idx="1"/>
          </p:nvPr>
        </p:nvSpPr>
        <p:spPr>
          <a:xfrm>
            <a:off x="642938" y="406400"/>
            <a:ext cx="8501062" cy="6451600"/>
          </a:xfrm>
        </p:spPr>
        <p:txBody>
          <a:bodyPr/>
          <a:lstStyle/>
          <a:p>
            <a:pPr marL="990600" lvl="1" indent="-533400">
              <a:lnSpc>
                <a:spcPct val="80000"/>
              </a:lnSpc>
            </a:pPr>
            <a:r>
              <a:rPr lang="zh-CN" altLang="en-US" sz="2400"/>
              <a:t>算法如下</a:t>
            </a:r>
          </a:p>
          <a:p>
            <a:pPr marL="609600" indent="-609600">
              <a:lnSpc>
                <a:spcPct val="80000"/>
              </a:lnSpc>
              <a:buFontTx/>
              <a:buNone/>
            </a:pPr>
            <a:r>
              <a:rPr lang="en-US" altLang="zh-CN" sz="2800"/>
              <a:t>BinTreeNode* BtreeCopy ( BinTreeNode* BT ) </a:t>
            </a:r>
            <a:r>
              <a:rPr lang="en-US" altLang="zh-CN" sz="2800" b="1"/>
              <a:t>{</a:t>
            </a:r>
            <a:endParaRPr lang="en-US" altLang="zh-CN" sz="2800"/>
          </a:p>
          <a:p>
            <a:pPr marL="609600" indent="-609600">
              <a:lnSpc>
                <a:spcPct val="80000"/>
              </a:lnSpc>
              <a:buFontTx/>
              <a:buNone/>
            </a:pPr>
            <a:r>
              <a:rPr lang="en-US" altLang="zh-CN" sz="2800"/>
              <a:t>    	</a:t>
            </a:r>
            <a:r>
              <a:rPr lang="en-US" altLang="zh-CN" sz="2800" b="1"/>
              <a:t>if </a:t>
            </a:r>
            <a:r>
              <a:rPr lang="en-US" altLang="zh-CN" sz="2800"/>
              <a:t>( BT == NULL ) </a:t>
            </a:r>
            <a:r>
              <a:rPr lang="en-US" altLang="zh-CN" sz="2800" b="1"/>
              <a:t>return</a:t>
            </a:r>
            <a:r>
              <a:rPr lang="en-US" altLang="zh-CN" sz="2800"/>
              <a:t> NULL</a:t>
            </a:r>
            <a:r>
              <a:rPr lang="en-US" altLang="zh-CN" sz="2800" b="1"/>
              <a:t>;</a:t>
            </a:r>
            <a:r>
              <a:rPr lang="en-US" altLang="zh-CN" sz="2800"/>
              <a:t>						//1</a:t>
            </a:r>
            <a:r>
              <a:rPr lang="zh-CN" altLang="en-US" sz="2800"/>
              <a:t>分</a:t>
            </a:r>
          </a:p>
          <a:p>
            <a:pPr marL="609600" indent="-609600">
              <a:lnSpc>
                <a:spcPct val="80000"/>
              </a:lnSpc>
              <a:buFontTx/>
              <a:buNone/>
            </a:pPr>
            <a:r>
              <a:rPr lang="zh-CN" altLang="en-US" sz="2800"/>
              <a:t>	</a:t>
            </a:r>
            <a:r>
              <a:rPr lang="en-US" altLang="zh-CN" sz="2800" b="1"/>
              <a:t>else {</a:t>
            </a:r>
            <a:endParaRPr lang="en-US" altLang="zh-CN" sz="2800"/>
          </a:p>
          <a:p>
            <a:pPr marL="609600" indent="-609600">
              <a:lnSpc>
                <a:spcPct val="80000"/>
              </a:lnSpc>
              <a:buFontTx/>
              <a:buNone/>
            </a:pPr>
            <a:r>
              <a:rPr lang="en-US" altLang="zh-CN" sz="2800"/>
              <a:t>        	  BinTreeNode* pt = </a:t>
            </a:r>
            <a:r>
              <a:rPr lang="en-US" altLang="zh-CN" sz="2800" b="1"/>
              <a:t>new </a:t>
            </a:r>
            <a:r>
              <a:rPr lang="en-US" altLang="zh-CN" sz="2800"/>
              <a:t>BinTreeNode</a:t>
            </a:r>
            <a:r>
              <a:rPr lang="en-US" altLang="zh-CN" sz="2800" b="1"/>
              <a:t>;</a:t>
            </a:r>
            <a:r>
              <a:rPr lang="en-US" altLang="zh-CN" sz="2800"/>
              <a:t>        		//</a:t>
            </a:r>
            <a:r>
              <a:rPr lang="zh-CN" altLang="en-US" sz="2800"/>
              <a:t>得到新结点，</a:t>
            </a:r>
            <a:r>
              <a:rPr lang="en-US" altLang="zh-CN" sz="2800"/>
              <a:t>1</a:t>
            </a:r>
            <a:r>
              <a:rPr lang="zh-CN" altLang="en-US" sz="2800"/>
              <a:t>分</a:t>
            </a:r>
          </a:p>
          <a:p>
            <a:pPr marL="609600" indent="-609600">
              <a:lnSpc>
                <a:spcPct val="80000"/>
              </a:lnSpc>
              <a:buFontTx/>
              <a:buNone/>
            </a:pPr>
            <a:r>
              <a:rPr lang="zh-CN" altLang="en-US" sz="2800"/>
              <a:t>  		  </a:t>
            </a:r>
            <a:r>
              <a:rPr lang="en-US" altLang="zh-CN" sz="2800"/>
              <a:t>pt-&gt;data = BT-&gt;data</a:t>
            </a:r>
            <a:r>
              <a:rPr lang="en-US" altLang="zh-CN" sz="2800" b="1"/>
              <a:t>;</a:t>
            </a:r>
            <a:r>
              <a:rPr lang="en-US" altLang="zh-CN" sz="2800"/>
              <a:t> //</a:t>
            </a:r>
            <a:r>
              <a:rPr lang="zh-CN" altLang="en-US" sz="2800"/>
              <a:t>复制根结点值，</a:t>
            </a:r>
            <a:r>
              <a:rPr lang="en-US" altLang="zh-CN" sz="2800"/>
              <a:t>1</a:t>
            </a:r>
            <a:r>
              <a:rPr lang="zh-CN" altLang="en-US" sz="2800"/>
              <a:t>分</a:t>
            </a:r>
          </a:p>
          <a:p>
            <a:pPr marL="609600" indent="-609600">
              <a:lnSpc>
                <a:spcPct val="80000"/>
              </a:lnSpc>
              <a:buFontTx/>
              <a:buNone/>
            </a:pPr>
            <a:r>
              <a:rPr lang="zh-CN" altLang="en-US" sz="2800"/>
              <a:t> 		  </a:t>
            </a:r>
            <a:r>
              <a:rPr lang="en-US" altLang="zh-CN" sz="2800"/>
              <a:t>pt-&gt;leftChild = BtreeCopy ( BT-&gt;leftChild )</a:t>
            </a:r>
            <a:r>
              <a:rPr lang="en-US" altLang="zh-CN" sz="2800" b="1"/>
              <a:t>;</a:t>
            </a:r>
            <a:r>
              <a:rPr lang="en-US" altLang="zh-CN" sz="2800"/>
              <a:t> 		        //</a:t>
            </a:r>
            <a:r>
              <a:rPr lang="zh-CN" altLang="en-US" sz="2800"/>
              <a:t>复制左子树，</a:t>
            </a:r>
            <a:r>
              <a:rPr lang="en-US" altLang="zh-CN" sz="2800"/>
              <a:t>2</a:t>
            </a:r>
            <a:r>
              <a:rPr lang="zh-CN" altLang="en-US" sz="2800"/>
              <a:t>分</a:t>
            </a:r>
          </a:p>
          <a:p>
            <a:pPr marL="609600" indent="-609600">
              <a:lnSpc>
                <a:spcPct val="80000"/>
              </a:lnSpc>
              <a:buFontTx/>
              <a:buNone/>
            </a:pPr>
            <a:r>
              <a:rPr lang="zh-CN" altLang="en-US" sz="2800"/>
              <a:t>   		 </a:t>
            </a:r>
            <a:r>
              <a:rPr lang="en-US" altLang="zh-CN" sz="2800"/>
              <a:t>pt-&gt;rightChild = BTreeCopy ( BT-&gt;rightChild )</a:t>
            </a:r>
            <a:r>
              <a:rPr lang="en-US" altLang="zh-CN" sz="2800" b="1"/>
              <a:t>;		</a:t>
            </a:r>
            <a:r>
              <a:rPr lang="en-US" altLang="zh-CN" sz="2800"/>
              <a:t>//</a:t>
            </a:r>
            <a:r>
              <a:rPr lang="zh-CN" altLang="en-US" sz="2800"/>
              <a:t>复制右子树，</a:t>
            </a:r>
            <a:r>
              <a:rPr lang="en-US" altLang="zh-CN" sz="2800"/>
              <a:t>2</a:t>
            </a:r>
            <a:r>
              <a:rPr lang="zh-CN" altLang="en-US" sz="2800"/>
              <a:t>分</a:t>
            </a:r>
          </a:p>
          <a:p>
            <a:pPr marL="609600" indent="-609600">
              <a:lnSpc>
                <a:spcPct val="80000"/>
              </a:lnSpc>
              <a:buFontTx/>
              <a:buNone/>
            </a:pPr>
            <a:r>
              <a:rPr lang="zh-CN" altLang="en-US" sz="2800"/>
              <a:t>      	    </a:t>
            </a:r>
            <a:r>
              <a:rPr lang="en-US" altLang="zh-CN" sz="2800" b="1"/>
              <a:t>return</a:t>
            </a:r>
            <a:r>
              <a:rPr lang="en-US" altLang="zh-CN" sz="2800"/>
              <a:t> pt</a:t>
            </a:r>
            <a:r>
              <a:rPr lang="en-US" altLang="zh-CN" sz="2800" b="1"/>
              <a:t>;</a:t>
            </a:r>
            <a:r>
              <a:rPr lang="en-US" altLang="zh-CN" sz="2800"/>
              <a:t>  </a:t>
            </a:r>
          </a:p>
          <a:p>
            <a:pPr marL="609600" indent="-609600">
              <a:lnSpc>
                <a:spcPct val="80000"/>
              </a:lnSpc>
              <a:buFontTx/>
              <a:buNone/>
            </a:pPr>
            <a:r>
              <a:rPr lang="en-US" altLang="zh-CN" sz="2800"/>
              <a:t>          //</a:t>
            </a:r>
            <a:r>
              <a:rPr lang="zh-CN" altLang="en-US" sz="2800"/>
              <a:t>返回新树的树根指针，</a:t>
            </a:r>
            <a:r>
              <a:rPr lang="en-US" altLang="zh-CN" sz="2800"/>
              <a:t>1</a:t>
            </a:r>
            <a:r>
              <a:rPr lang="zh-CN" altLang="en-US" sz="2800"/>
              <a:t>分</a:t>
            </a:r>
          </a:p>
          <a:p>
            <a:pPr marL="609600" indent="-609600">
              <a:lnSpc>
                <a:spcPct val="80000"/>
              </a:lnSpc>
              <a:buFontTx/>
              <a:buNone/>
            </a:pPr>
            <a:r>
              <a:rPr lang="zh-CN" altLang="en-US" sz="2800"/>
              <a:t>	</a:t>
            </a:r>
            <a:r>
              <a:rPr lang="en-US" altLang="zh-CN" sz="2800" b="1"/>
              <a:t>}</a:t>
            </a:r>
          </a:p>
          <a:p>
            <a:pPr marL="609600" indent="-609600">
              <a:lnSpc>
                <a:spcPct val="80000"/>
              </a:lnSpc>
              <a:buFontTx/>
              <a:buNone/>
            </a:pPr>
            <a:r>
              <a:rPr lang="en-US" altLang="zh-CN" sz="2800" b="1"/>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zh-CN" altLang="en-US" sz="2400"/>
              <a:t>编写出从一棵二叉树中求出结点值大于</a:t>
            </a:r>
            <a:r>
              <a:rPr lang="en-US" altLang="zh-CN" sz="2400"/>
              <a:t>x</a:t>
            </a:r>
            <a:r>
              <a:rPr lang="zh-CN" altLang="en-US" sz="2400"/>
              <a:t>的结点个数的算法</a:t>
            </a:r>
          </a:p>
        </p:txBody>
      </p:sp>
      <p:sp>
        <p:nvSpPr>
          <p:cNvPr id="310275" name="Rectangle 3"/>
          <p:cNvSpPr>
            <a:spLocks noGrp="1" noChangeArrowheads="1"/>
          </p:cNvSpPr>
          <p:nvPr>
            <p:ph type="body" idx="1"/>
          </p:nvPr>
        </p:nvSpPr>
        <p:spPr/>
        <p:txBody>
          <a:bodyPr/>
          <a:lstStyle/>
          <a:p>
            <a:pPr marL="609600" indent="-609600">
              <a:buFontTx/>
              <a:buNone/>
            </a:pPr>
            <a:r>
              <a:rPr lang="zh-CN" altLang="en-US" sz="2400" dirty="0"/>
              <a:t>已知二叉树中的结点类型用</a:t>
            </a:r>
            <a:r>
              <a:rPr lang="en-US" altLang="zh-CN" sz="2400" dirty="0" err="1"/>
              <a:t>BinTreeNode</a:t>
            </a:r>
            <a:r>
              <a:rPr lang="zh-CN" altLang="en-US" sz="2400" dirty="0"/>
              <a:t>表示，被定义为</a:t>
            </a:r>
            <a:r>
              <a:rPr lang="en-US" altLang="zh-CN" sz="2400" dirty="0"/>
              <a:t>:</a:t>
            </a:r>
          </a:p>
          <a:p>
            <a:pPr marL="609600" indent="-609600">
              <a:buFontTx/>
              <a:buNone/>
            </a:pPr>
            <a:r>
              <a:rPr lang="en-US" altLang="zh-CN" sz="2400" dirty="0"/>
              <a:t>        </a:t>
            </a:r>
            <a:r>
              <a:rPr lang="en-US" altLang="zh-CN" sz="2400" b="1" dirty="0" err="1"/>
              <a:t>struct</a:t>
            </a:r>
            <a:r>
              <a:rPr lang="en-US" altLang="zh-CN" sz="2400" dirty="0"/>
              <a:t> </a:t>
            </a:r>
            <a:r>
              <a:rPr lang="en-US" altLang="zh-CN" sz="2400" dirty="0" err="1"/>
              <a:t>BinTreeNode</a:t>
            </a:r>
            <a:r>
              <a:rPr lang="en-US" altLang="zh-CN" sz="2400" dirty="0"/>
              <a:t> </a:t>
            </a:r>
            <a:r>
              <a:rPr lang="en-US" altLang="zh-CN" sz="2400" b="1" dirty="0"/>
              <a:t>{ char </a:t>
            </a:r>
            <a:r>
              <a:rPr lang="en-US" altLang="zh-CN" sz="2400" dirty="0"/>
              <a:t>data</a:t>
            </a:r>
            <a:r>
              <a:rPr lang="en-US" altLang="zh-CN" sz="2400" b="1" dirty="0"/>
              <a:t>;</a:t>
            </a:r>
            <a:r>
              <a:rPr lang="en-US" altLang="zh-CN" sz="2400" dirty="0"/>
              <a:t>	</a:t>
            </a:r>
            <a:r>
              <a:rPr lang="en-US" altLang="zh-CN" sz="2400" dirty="0" err="1"/>
              <a:t>BinTreeNode</a:t>
            </a:r>
            <a:r>
              <a:rPr lang="en-US" altLang="zh-CN" sz="2400" dirty="0"/>
              <a:t> *</a:t>
            </a:r>
            <a:r>
              <a:rPr lang="en-US" altLang="zh-CN" sz="2400" dirty="0" err="1"/>
              <a:t>leftChild</a:t>
            </a:r>
            <a:r>
              <a:rPr lang="en-US" altLang="zh-CN" sz="2400" dirty="0"/>
              <a:t>, *</a:t>
            </a:r>
            <a:r>
              <a:rPr lang="en-US" altLang="zh-CN" sz="2400" dirty="0" err="1"/>
              <a:t>rightChild</a:t>
            </a:r>
            <a:r>
              <a:rPr lang="en-US" altLang="zh-CN" sz="2400" b="1" dirty="0"/>
              <a:t>; };</a:t>
            </a:r>
            <a:endParaRPr lang="en-US" altLang="zh-CN" sz="2400" dirty="0"/>
          </a:p>
          <a:p>
            <a:pPr marL="609600" indent="-609600">
              <a:buFontTx/>
              <a:buNone/>
            </a:pPr>
            <a:r>
              <a:rPr lang="en-US" altLang="zh-CN" sz="2400" dirty="0"/>
              <a:t>    </a:t>
            </a:r>
            <a:r>
              <a:rPr lang="zh-CN" altLang="en-US" sz="2400" dirty="0"/>
              <a:t>其中</a:t>
            </a:r>
            <a:r>
              <a:rPr lang="en-US" altLang="zh-CN" sz="2400" dirty="0"/>
              <a:t>data</a:t>
            </a:r>
            <a:r>
              <a:rPr lang="zh-CN" altLang="en-US" sz="2400" dirty="0"/>
              <a:t>为结点值域，</a:t>
            </a:r>
            <a:r>
              <a:rPr lang="en-US" altLang="zh-CN" sz="2400" dirty="0" err="1"/>
              <a:t>leftChild</a:t>
            </a:r>
            <a:r>
              <a:rPr lang="zh-CN" altLang="en-US" sz="2400" dirty="0"/>
              <a:t>和</a:t>
            </a:r>
            <a:r>
              <a:rPr lang="en-US" altLang="zh-CN" sz="2400" dirty="0" err="1"/>
              <a:t>rightChild</a:t>
            </a:r>
            <a:r>
              <a:rPr lang="zh-CN" altLang="en-US" sz="2400" dirty="0"/>
              <a:t>分别为指向左、右子女结点的指针域，根据下面函数声明编写出从一棵二叉树中求出结点值大于</a:t>
            </a:r>
            <a:r>
              <a:rPr lang="en-US" altLang="zh-CN" sz="2400" dirty="0"/>
              <a:t>x</a:t>
            </a:r>
            <a:r>
              <a:rPr lang="zh-CN" altLang="en-US" sz="2400" dirty="0"/>
              <a:t>的结点个数的算法，并返回所求结果。算法中参数</a:t>
            </a:r>
            <a:r>
              <a:rPr lang="en-US" altLang="zh-CN" sz="2400" dirty="0"/>
              <a:t>BT</a:t>
            </a:r>
            <a:r>
              <a:rPr lang="zh-CN" altLang="en-US" sz="2400" dirty="0"/>
              <a:t>初始指向二叉树的根结点。</a:t>
            </a:r>
          </a:p>
          <a:p>
            <a:pPr marL="609600" indent="-609600">
              <a:buFontTx/>
              <a:buNone/>
            </a:pPr>
            <a:r>
              <a:rPr lang="zh-CN" altLang="en-US" sz="2400" dirty="0"/>
              <a:t>     </a:t>
            </a:r>
            <a:r>
              <a:rPr lang="en-US" altLang="zh-CN" sz="2400" b="1" dirty="0" err="1"/>
              <a:t>int</a:t>
            </a:r>
            <a:r>
              <a:rPr lang="en-US" altLang="zh-CN" sz="2400" b="1" dirty="0"/>
              <a:t> </a:t>
            </a:r>
            <a:r>
              <a:rPr lang="en-US" altLang="zh-CN" sz="2400" dirty="0" err="1"/>
              <a:t>BTreeCount</a:t>
            </a:r>
            <a:r>
              <a:rPr lang="en-US" altLang="zh-CN" sz="2400" dirty="0"/>
              <a:t> ( </a:t>
            </a:r>
            <a:r>
              <a:rPr lang="en-US" altLang="zh-CN" sz="2400" dirty="0" err="1"/>
              <a:t>BinTreeNode</a:t>
            </a:r>
            <a:r>
              <a:rPr lang="en-US" altLang="zh-CN" sz="2400" dirty="0"/>
              <a:t>* BT</a:t>
            </a:r>
            <a:r>
              <a:rPr lang="en-US" altLang="zh-CN" sz="2400" b="1" dirty="0"/>
              <a:t>, </a:t>
            </a:r>
            <a:r>
              <a:rPr lang="en-US" altLang="zh-CN" sz="2400" dirty="0" err="1"/>
              <a:t>ElemType</a:t>
            </a:r>
            <a:r>
              <a:rPr lang="en-US" altLang="zh-CN" sz="2400" dirty="0"/>
              <a:t> x )</a:t>
            </a:r>
            <a:r>
              <a:rPr lang="en-US" altLang="zh-CN" sz="2400" b="1" dirty="0"/>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type="body" idx="1"/>
          </p:nvPr>
        </p:nvSpPr>
        <p:spPr>
          <a:xfrm>
            <a:off x="642938" y="436563"/>
            <a:ext cx="8501062" cy="6421437"/>
          </a:xfrm>
        </p:spPr>
        <p:txBody>
          <a:bodyPr/>
          <a:lstStyle/>
          <a:p>
            <a:pPr marL="990600" lvl="1" indent="-533400"/>
            <a:r>
              <a:rPr lang="zh-CN" altLang="en-US" sz="2400"/>
              <a:t>算法如下</a:t>
            </a:r>
          </a:p>
          <a:p>
            <a:pPr marL="609600" indent="-609600">
              <a:buFontTx/>
              <a:buNone/>
            </a:pPr>
            <a:r>
              <a:rPr lang="en-US" altLang="zh-CN" sz="2800"/>
              <a:t>//</a:t>
            </a:r>
            <a:r>
              <a:rPr lang="zh-CN" altLang="en-US" sz="2800"/>
              <a:t>统计出二叉树中大于给定值</a:t>
            </a:r>
            <a:r>
              <a:rPr lang="en-US" altLang="zh-CN" sz="2800"/>
              <a:t>x</a:t>
            </a:r>
            <a:r>
              <a:rPr lang="zh-CN" altLang="en-US" sz="2800"/>
              <a:t>的结点个数，该统计值由函数返回</a:t>
            </a:r>
            <a:endParaRPr lang="zh-CN" altLang="en-US" sz="2800" b="1"/>
          </a:p>
          <a:p>
            <a:pPr marL="609600" indent="-609600">
              <a:buFontTx/>
              <a:buNone/>
            </a:pPr>
            <a:r>
              <a:rPr lang="en-US" altLang="zh-CN" sz="2800" b="1"/>
              <a:t>int</a:t>
            </a:r>
            <a:r>
              <a:rPr lang="en-US" altLang="zh-CN" sz="2800"/>
              <a:t> BtreeCount ( BinTreeNode* BT, ElemType x )</a:t>
            </a:r>
            <a:r>
              <a:rPr lang="en-US" altLang="zh-CN" sz="2800" b="1"/>
              <a:t> {</a:t>
            </a:r>
          </a:p>
          <a:p>
            <a:pPr marL="609600" indent="-609600">
              <a:buFontTx/>
              <a:buNone/>
            </a:pPr>
            <a:r>
              <a:rPr lang="en-US" altLang="zh-CN" sz="2800" b="1"/>
              <a:t>      if </a:t>
            </a:r>
            <a:r>
              <a:rPr lang="en-US" altLang="zh-CN" sz="2800"/>
              <a:t>( BT == NULL )</a:t>
            </a:r>
            <a:r>
              <a:rPr lang="en-US" altLang="zh-CN" sz="2800" b="1"/>
              <a:t> return </a:t>
            </a:r>
            <a:r>
              <a:rPr lang="en-US" altLang="zh-CN" sz="2800"/>
              <a:t>0</a:t>
            </a:r>
            <a:r>
              <a:rPr lang="en-US" altLang="zh-CN" sz="2800" b="1"/>
              <a:t>;  </a:t>
            </a:r>
            <a:r>
              <a:rPr lang="en-US" altLang="zh-CN" sz="2800"/>
              <a:t>                                          		//1</a:t>
            </a:r>
            <a:r>
              <a:rPr lang="zh-CN" altLang="en-US" sz="2800"/>
              <a:t>分</a:t>
            </a:r>
          </a:p>
          <a:p>
            <a:pPr marL="609600" indent="-609600">
              <a:buFontTx/>
              <a:buNone/>
            </a:pPr>
            <a:r>
              <a:rPr lang="zh-CN" altLang="en-US" sz="2800"/>
              <a:t>    	</a:t>
            </a:r>
            <a:r>
              <a:rPr lang="en-US" altLang="zh-CN" sz="2800" b="1"/>
              <a:t>else if </a:t>
            </a:r>
            <a:r>
              <a:rPr lang="en-US" altLang="zh-CN" sz="2800"/>
              <a:t>( BT-&gt;data &gt; x ) </a:t>
            </a:r>
          </a:p>
          <a:p>
            <a:pPr marL="609600" indent="-609600">
              <a:buFontTx/>
              <a:buNone/>
            </a:pPr>
            <a:r>
              <a:rPr lang="en-US" altLang="zh-CN" sz="2800"/>
              <a:t>  		 </a:t>
            </a:r>
            <a:r>
              <a:rPr lang="en-US" altLang="zh-CN" sz="2800" b="1"/>
              <a:t>return</a:t>
            </a:r>
            <a:r>
              <a:rPr lang="en-US" altLang="zh-CN" sz="2800"/>
              <a:t> BtreeCount ( BT-&gt;leftChild, x ) + BtreeCount ( BT-&gt;rightChild, x ) + 1</a:t>
            </a:r>
            <a:r>
              <a:rPr lang="en-US" altLang="zh-CN" sz="2800" b="1"/>
              <a:t>;	</a:t>
            </a:r>
            <a:r>
              <a:rPr lang="en-US" altLang="zh-CN" sz="2800"/>
              <a:t>//4</a:t>
            </a:r>
            <a:r>
              <a:rPr lang="zh-CN" altLang="en-US" sz="2800"/>
              <a:t>分</a:t>
            </a:r>
          </a:p>
          <a:p>
            <a:pPr marL="609600" indent="-609600">
              <a:buFontTx/>
              <a:buNone/>
            </a:pPr>
            <a:r>
              <a:rPr lang="zh-CN" altLang="en-US" sz="2800"/>
              <a:t>	</a:t>
            </a:r>
            <a:r>
              <a:rPr lang="en-US" altLang="zh-CN" sz="2800" b="1"/>
              <a:t>else</a:t>
            </a:r>
          </a:p>
          <a:p>
            <a:pPr marL="609600" indent="-609600">
              <a:buFontTx/>
              <a:buNone/>
            </a:pPr>
            <a:r>
              <a:rPr lang="en-US" altLang="zh-CN" sz="2800" b="1"/>
              <a:t>          return</a:t>
            </a:r>
            <a:r>
              <a:rPr lang="en-US" altLang="zh-CN" sz="2800"/>
              <a:t> BtreeCount ( BT-&gt;leftChild, x ) + BtreeCount ( BT-&gt;rightChild, x )</a:t>
            </a:r>
            <a:r>
              <a:rPr lang="en-US" altLang="zh-CN" sz="2800" b="1"/>
              <a:t>;		</a:t>
            </a:r>
            <a:r>
              <a:rPr lang="en-US" altLang="zh-CN" sz="2800"/>
              <a:t>//3</a:t>
            </a:r>
            <a:r>
              <a:rPr lang="zh-CN" altLang="en-US" sz="2800"/>
              <a:t>分</a:t>
            </a:r>
          </a:p>
          <a:p>
            <a:pPr marL="609600" indent="-609600">
              <a:buFontTx/>
              <a:buNone/>
            </a:pPr>
            <a:r>
              <a:rPr lang="en-US" altLang="zh-CN" sz="2800" b="1"/>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zh-CN" altLang="en-US" sz="4000">
                <a:latin typeface="Times New Roman" pitchFamily="18" charset="0"/>
              </a:rPr>
              <a:t>中序线索二叉树</a:t>
            </a:r>
          </a:p>
        </p:txBody>
      </p:sp>
      <p:grpSp>
        <p:nvGrpSpPr>
          <p:cNvPr id="2" name="Group 3"/>
          <p:cNvGrpSpPr>
            <a:grpSpLocks/>
          </p:cNvGrpSpPr>
          <p:nvPr/>
        </p:nvGrpSpPr>
        <p:grpSpPr bwMode="auto">
          <a:xfrm>
            <a:off x="2524125" y="1903413"/>
            <a:ext cx="3427413" cy="4573587"/>
            <a:chOff x="3216" y="1296"/>
            <a:chExt cx="2159" cy="2881"/>
          </a:xfrm>
        </p:grpSpPr>
        <p:sp>
          <p:nvSpPr>
            <p:cNvPr id="252932" name="Oval 4"/>
            <p:cNvSpPr>
              <a:spLocks noChangeArrowheads="1"/>
            </p:cNvSpPr>
            <p:nvPr/>
          </p:nvSpPr>
          <p:spPr bwMode="auto">
            <a:xfrm>
              <a:off x="3552" y="1872"/>
              <a:ext cx="336" cy="336"/>
            </a:xfrm>
            <a:prstGeom prst="ellipse">
              <a:avLst/>
            </a:prstGeom>
            <a:noFill/>
            <a:ln w="9525">
              <a:solidFill>
                <a:schemeClr val="tx1"/>
              </a:solidFill>
              <a:round/>
              <a:headEnd/>
              <a:tailEnd/>
            </a:ln>
            <a:effectLst/>
          </p:spPr>
          <p:txBody>
            <a:bodyPr wrap="none" anchor="ctr"/>
            <a:lstStyle/>
            <a:p>
              <a:endParaRPr lang="zh-CN" altLang="en-US"/>
            </a:p>
          </p:txBody>
        </p:sp>
        <p:sp>
          <p:nvSpPr>
            <p:cNvPr id="252933" name="Oval 5"/>
            <p:cNvSpPr>
              <a:spLocks noChangeArrowheads="1"/>
            </p:cNvSpPr>
            <p:nvPr/>
          </p:nvSpPr>
          <p:spPr bwMode="auto">
            <a:xfrm>
              <a:off x="4752" y="1873"/>
              <a:ext cx="336" cy="336"/>
            </a:xfrm>
            <a:prstGeom prst="ellipse">
              <a:avLst/>
            </a:prstGeom>
            <a:noFill/>
            <a:ln w="9525">
              <a:solidFill>
                <a:schemeClr val="tx1"/>
              </a:solidFill>
              <a:round/>
              <a:headEnd/>
              <a:tailEnd/>
            </a:ln>
            <a:effectLst/>
          </p:spPr>
          <p:txBody>
            <a:bodyPr wrap="none" anchor="ctr"/>
            <a:lstStyle/>
            <a:p>
              <a:endParaRPr lang="zh-CN" altLang="en-US"/>
            </a:p>
          </p:txBody>
        </p:sp>
        <p:sp>
          <p:nvSpPr>
            <p:cNvPr id="252934" name="Oval 6"/>
            <p:cNvSpPr>
              <a:spLocks noChangeArrowheads="1"/>
            </p:cNvSpPr>
            <p:nvPr/>
          </p:nvSpPr>
          <p:spPr bwMode="auto">
            <a:xfrm>
              <a:off x="3840" y="2496"/>
              <a:ext cx="336" cy="336"/>
            </a:xfrm>
            <a:prstGeom prst="ellipse">
              <a:avLst/>
            </a:prstGeom>
            <a:noFill/>
            <a:ln w="9525">
              <a:solidFill>
                <a:schemeClr val="tx1"/>
              </a:solidFill>
              <a:round/>
              <a:headEnd/>
              <a:tailEnd/>
            </a:ln>
            <a:effectLst/>
          </p:spPr>
          <p:txBody>
            <a:bodyPr wrap="none" anchor="ctr"/>
            <a:lstStyle/>
            <a:p>
              <a:endParaRPr lang="zh-CN" altLang="en-US"/>
            </a:p>
          </p:txBody>
        </p:sp>
        <p:sp>
          <p:nvSpPr>
            <p:cNvPr id="252935" name="Oval 7"/>
            <p:cNvSpPr>
              <a:spLocks noChangeArrowheads="1"/>
            </p:cNvSpPr>
            <p:nvPr/>
          </p:nvSpPr>
          <p:spPr bwMode="auto">
            <a:xfrm>
              <a:off x="3216" y="2496"/>
              <a:ext cx="336" cy="336"/>
            </a:xfrm>
            <a:prstGeom prst="ellipse">
              <a:avLst/>
            </a:prstGeom>
            <a:noFill/>
            <a:ln w="9525">
              <a:solidFill>
                <a:schemeClr val="tx1"/>
              </a:solidFill>
              <a:round/>
              <a:headEnd/>
              <a:tailEnd/>
            </a:ln>
            <a:effectLst/>
          </p:spPr>
          <p:txBody>
            <a:bodyPr wrap="none" anchor="ctr"/>
            <a:lstStyle/>
            <a:p>
              <a:endParaRPr lang="zh-CN" altLang="en-US"/>
            </a:p>
          </p:txBody>
        </p:sp>
        <p:sp>
          <p:nvSpPr>
            <p:cNvPr id="252936" name="Oval 8"/>
            <p:cNvSpPr>
              <a:spLocks noChangeArrowheads="1"/>
            </p:cNvSpPr>
            <p:nvPr/>
          </p:nvSpPr>
          <p:spPr bwMode="auto">
            <a:xfrm>
              <a:off x="4416" y="2496"/>
              <a:ext cx="336" cy="336"/>
            </a:xfrm>
            <a:prstGeom prst="ellipse">
              <a:avLst/>
            </a:prstGeom>
            <a:noFill/>
            <a:ln w="9525">
              <a:solidFill>
                <a:schemeClr val="tx1"/>
              </a:solidFill>
              <a:round/>
              <a:headEnd/>
              <a:tailEnd/>
            </a:ln>
            <a:effectLst/>
          </p:spPr>
          <p:txBody>
            <a:bodyPr wrap="none" anchor="ctr"/>
            <a:lstStyle/>
            <a:p>
              <a:endParaRPr lang="zh-CN" altLang="en-US"/>
            </a:p>
          </p:txBody>
        </p:sp>
        <p:sp>
          <p:nvSpPr>
            <p:cNvPr id="252937" name="Oval 9"/>
            <p:cNvSpPr>
              <a:spLocks noChangeArrowheads="1"/>
            </p:cNvSpPr>
            <p:nvPr/>
          </p:nvSpPr>
          <p:spPr bwMode="auto">
            <a:xfrm>
              <a:off x="4128" y="3168"/>
              <a:ext cx="336" cy="336"/>
            </a:xfrm>
            <a:prstGeom prst="ellipse">
              <a:avLst/>
            </a:prstGeom>
            <a:noFill/>
            <a:ln w="9525">
              <a:solidFill>
                <a:schemeClr val="tx1"/>
              </a:solidFill>
              <a:round/>
              <a:headEnd/>
              <a:tailEnd/>
            </a:ln>
            <a:effectLst/>
          </p:spPr>
          <p:txBody>
            <a:bodyPr wrap="none" anchor="ctr"/>
            <a:lstStyle/>
            <a:p>
              <a:endParaRPr lang="zh-CN" altLang="en-US"/>
            </a:p>
          </p:txBody>
        </p:sp>
        <p:cxnSp>
          <p:nvCxnSpPr>
            <p:cNvPr id="252938" name="AutoShape 10"/>
            <p:cNvCxnSpPr>
              <a:cxnSpLocks noChangeShapeType="1"/>
              <a:stCxn id="252945" idx="3"/>
              <a:endCxn id="252932" idx="7"/>
            </p:cNvCxnSpPr>
            <p:nvPr/>
          </p:nvCxnSpPr>
          <p:spPr bwMode="auto">
            <a:xfrm flipH="1">
              <a:off x="3839" y="1615"/>
              <a:ext cx="386" cy="306"/>
            </a:xfrm>
            <a:prstGeom prst="straightConnector1">
              <a:avLst/>
            </a:prstGeom>
            <a:noFill/>
            <a:ln w="9525">
              <a:solidFill>
                <a:schemeClr val="tx1"/>
              </a:solidFill>
              <a:round/>
              <a:headEnd/>
              <a:tailEnd type="triangle" w="med" len="med"/>
            </a:ln>
            <a:effectLst/>
          </p:spPr>
        </p:cxnSp>
        <p:cxnSp>
          <p:nvCxnSpPr>
            <p:cNvPr id="252939" name="AutoShape 11"/>
            <p:cNvCxnSpPr>
              <a:cxnSpLocks noChangeShapeType="1"/>
              <a:stCxn id="252932" idx="3"/>
              <a:endCxn id="252935" idx="0"/>
            </p:cNvCxnSpPr>
            <p:nvPr/>
          </p:nvCxnSpPr>
          <p:spPr bwMode="auto">
            <a:xfrm flipH="1">
              <a:off x="3384" y="2159"/>
              <a:ext cx="217" cy="337"/>
            </a:xfrm>
            <a:prstGeom prst="straightConnector1">
              <a:avLst/>
            </a:prstGeom>
            <a:noFill/>
            <a:ln w="9525">
              <a:solidFill>
                <a:schemeClr val="tx1"/>
              </a:solidFill>
              <a:round/>
              <a:headEnd/>
              <a:tailEnd type="triangle" w="med" len="med"/>
            </a:ln>
            <a:effectLst/>
          </p:spPr>
        </p:cxnSp>
        <p:cxnSp>
          <p:nvCxnSpPr>
            <p:cNvPr id="252940" name="AutoShape 12"/>
            <p:cNvCxnSpPr>
              <a:cxnSpLocks noChangeShapeType="1"/>
              <a:stCxn id="252932" idx="5"/>
              <a:endCxn id="252934" idx="0"/>
            </p:cNvCxnSpPr>
            <p:nvPr/>
          </p:nvCxnSpPr>
          <p:spPr bwMode="auto">
            <a:xfrm>
              <a:off x="3839" y="2159"/>
              <a:ext cx="169" cy="337"/>
            </a:xfrm>
            <a:prstGeom prst="straightConnector1">
              <a:avLst/>
            </a:prstGeom>
            <a:noFill/>
            <a:ln w="9525">
              <a:solidFill>
                <a:schemeClr val="tx1"/>
              </a:solidFill>
              <a:round/>
              <a:headEnd/>
              <a:tailEnd type="triangle" w="med" len="med"/>
            </a:ln>
            <a:effectLst/>
          </p:spPr>
        </p:cxnSp>
        <p:cxnSp>
          <p:nvCxnSpPr>
            <p:cNvPr id="252941" name="AutoShape 13"/>
            <p:cNvCxnSpPr>
              <a:cxnSpLocks noChangeShapeType="1"/>
              <a:stCxn id="252945" idx="5"/>
              <a:endCxn id="252933" idx="1"/>
            </p:cNvCxnSpPr>
            <p:nvPr/>
          </p:nvCxnSpPr>
          <p:spPr bwMode="auto">
            <a:xfrm>
              <a:off x="4463" y="1615"/>
              <a:ext cx="338" cy="307"/>
            </a:xfrm>
            <a:prstGeom prst="straightConnector1">
              <a:avLst/>
            </a:prstGeom>
            <a:noFill/>
            <a:ln w="9525">
              <a:solidFill>
                <a:schemeClr val="tx1"/>
              </a:solidFill>
              <a:round/>
              <a:headEnd/>
              <a:tailEnd type="triangle" w="med" len="med"/>
            </a:ln>
            <a:effectLst/>
          </p:spPr>
        </p:cxnSp>
        <p:cxnSp>
          <p:nvCxnSpPr>
            <p:cNvPr id="252942" name="AutoShape 14"/>
            <p:cNvCxnSpPr>
              <a:cxnSpLocks noChangeShapeType="1"/>
              <a:stCxn id="252934" idx="5"/>
              <a:endCxn id="252937" idx="0"/>
            </p:cNvCxnSpPr>
            <p:nvPr/>
          </p:nvCxnSpPr>
          <p:spPr bwMode="auto">
            <a:xfrm>
              <a:off x="4127" y="2783"/>
              <a:ext cx="169" cy="385"/>
            </a:xfrm>
            <a:prstGeom prst="straightConnector1">
              <a:avLst/>
            </a:prstGeom>
            <a:noFill/>
            <a:ln w="9525">
              <a:solidFill>
                <a:schemeClr val="tx1"/>
              </a:solidFill>
              <a:round/>
              <a:headEnd/>
              <a:tailEnd type="triangle" w="med" len="med"/>
            </a:ln>
            <a:effectLst/>
          </p:spPr>
        </p:cxnSp>
        <p:cxnSp>
          <p:nvCxnSpPr>
            <p:cNvPr id="252943" name="AutoShape 15"/>
            <p:cNvCxnSpPr>
              <a:cxnSpLocks noChangeShapeType="1"/>
              <a:stCxn id="252933" idx="3"/>
              <a:endCxn id="252936" idx="0"/>
            </p:cNvCxnSpPr>
            <p:nvPr/>
          </p:nvCxnSpPr>
          <p:spPr bwMode="auto">
            <a:xfrm flipH="1">
              <a:off x="4584" y="2160"/>
              <a:ext cx="217" cy="336"/>
            </a:xfrm>
            <a:prstGeom prst="straightConnector1">
              <a:avLst/>
            </a:prstGeom>
            <a:noFill/>
            <a:ln w="9525">
              <a:solidFill>
                <a:schemeClr val="tx1"/>
              </a:solidFill>
              <a:round/>
              <a:headEnd/>
              <a:tailEnd type="triangle" w="med" len="med"/>
            </a:ln>
            <a:effectLst/>
          </p:spPr>
        </p:cxnSp>
        <p:grpSp>
          <p:nvGrpSpPr>
            <p:cNvPr id="3" name="Group 16"/>
            <p:cNvGrpSpPr>
              <a:grpSpLocks/>
            </p:cNvGrpSpPr>
            <p:nvPr/>
          </p:nvGrpSpPr>
          <p:grpSpPr bwMode="auto">
            <a:xfrm>
              <a:off x="4176" y="1296"/>
              <a:ext cx="336" cy="368"/>
              <a:chOff x="1819" y="1312"/>
              <a:chExt cx="336" cy="368"/>
            </a:xfrm>
          </p:grpSpPr>
          <p:sp>
            <p:nvSpPr>
              <p:cNvPr id="252945" name="Oval 17"/>
              <p:cNvSpPr>
                <a:spLocks noChangeArrowheads="1"/>
              </p:cNvSpPr>
              <p:nvPr/>
            </p:nvSpPr>
            <p:spPr bwMode="auto">
              <a:xfrm>
                <a:off x="1819" y="1344"/>
                <a:ext cx="336" cy="336"/>
              </a:xfrm>
              <a:prstGeom prst="ellipse">
                <a:avLst/>
              </a:prstGeom>
              <a:noFill/>
              <a:ln w="9525">
                <a:solidFill>
                  <a:schemeClr val="tx1"/>
                </a:solidFill>
                <a:round/>
                <a:headEnd/>
                <a:tailEnd/>
              </a:ln>
              <a:effectLst/>
            </p:spPr>
            <p:txBody>
              <a:bodyPr wrap="none" anchor="ctr"/>
              <a:lstStyle/>
              <a:p>
                <a:endParaRPr lang="zh-CN" altLang="en-US"/>
              </a:p>
            </p:txBody>
          </p:sp>
          <p:sp>
            <p:nvSpPr>
              <p:cNvPr id="252946" name="Text Box 18"/>
              <p:cNvSpPr txBox="1">
                <a:spLocks noChangeArrowheads="1"/>
              </p:cNvSpPr>
              <p:nvPr/>
            </p:nvSpPr>
            <p:spPr bwMode="auto">
              <a:xfrm>
                <a:off x="1867" y="1312"/>
                <a:ext cx="191" cy="327"/>
              </a:xfrm>
              <a:prstGeom prst="rect">
                <a:avLst/>
              </a:prstGeom>
              <a:noFill/>
              <a:ln w="9525">
                <a:noFill/>
                <a:miter lim="800000"/>
                <a:headEnd/>
                <a:tailEnd/>
              </a:ln>
              <a:effectLst/>
            </p:spPr>
            <p:txBody>
              <a:bodyPr wrap="none">
                <a:spAutoFit/>
              </a:bodyPr>
              <a:lstStyle/>
              <a:p>
                <a:pPr algn="l" eaLnBrk="1" hangingPunct="1"/>
                <a:r>
                  <a:rPr lang="en-US" altLang="zh-CN" sz="2800"/>
                  <a:t>-</a:t>
                </a:r>
                <a:endParaRPr lang="en-US" altLang="zh-CN" sz="2400"/>
              </a:p>
            </p:txBody>
          </p:sp>
        </p:grpSp>
        <p:sp>
          <p:nvSpPr>
            <p:cNvPr id="252947" name="Text Box 19"/>
            <p:cNvSpPr txBox="1">
              <a:spLocks noChangeArrowheads="1"/>
            </p:cNvSpPr>
            <p:nvPr/>
          </p:nvSpPr>
          <p:spPr bwMode="auto">
            <a:xfrm>
              <a:off x="3616" y="1872"/>
              <a:ext cx="224" cy="288"/>
            </a:xfrm>
            <a:prstGeom prst="rect">
              <a:avLst/>
            </a:prstGeom>
            <a:noFill/>
            <a:ln w="9525">
              <a:noFill/>
              <a:miter lim="800000"/>
              <a:headEnd/>
              <a:tailEnd/>
            </a:ln>
            <a:effectLst/>
          </p:spPr>
          <p:txBody>
            <a:bodyPr wrap="none">
              <a:spAutoFit/>
            </a:bodyPr>
            <a:lstStyle/>
            <a:p>
              <a:pPr algn="l" eaLnBrk="1" hangingPunct="1"/>
              <a:r>
                <a:rPr lang="en-US" altLang="zh-CN" sz="2400"/>
                <a:t>+</a:t>
              </a:r>
            </a:p>
          </p:txBody>
        </p:sp>
        <p:sp>
          <p:nvSpPr>
            <p:cNvPr id="252948" name="Text Box 20"/>
            <p:cNvSpPr txBox="1">
              <a:spLocks noChangeArrowheads="1"/>
            </p:cNvSpPr>
            <p:nvPr/>
          </p:nvSpPr>
          <p:spPr bwMode="auto">
            <a:xfrm>
              <a:off x="3264" y="2496"/>
              <a:ext cx="201" cy="288"/>
            </a:xfrm>
            <a:prstGeom prst="rect">
              <a:avLst/>
            </a:prstGeom>
            <a:noFill/>
            <a:ln w="9525">
              <a:noFill/>
              <a:miter lim="800000"/>
              <a:headEnd/>
              <a:tailEnd/>
            </a:ln>
            <a:effectLst/>
          </p:spPr>
          <p:txBody>
            <a:bodyPr wrap="none">
              <a:spAutoFit/>
            </a:bodyPr>
            <a:lstStyle/>
            <a:p>
              <a:pPr algn="l" eaLnBrk="1" hangingPunct="1"/>
              <a:r>
                <a:rPr lang="en-US" altLang="zh-CN" sz="2400" dirty="0"/>
                <a:t>a</a:t>
              </a:r>
            </a:p>
          </p:txBody>
        </p:sp>
        <p:sp>
          <p:nvSpPr>
            <p:cNvPr id="252949" name="Text Box 21"/>
            <p:cNvSpPr txBox="1">
              <a:spLocks noChangeArrowheads="1"/>
            </p:cNvSpPr>
            <p:nvPr/>
          </p:nvSpPr>
          <p:spPr bwMode="auto">
            <a:xfrm>
              <a:off x="3916" y="2544"/>
              <a:ext cx="212" cy="288"/>
            </a:xfrm>
            <a:prstGeom prst="rect">
              <a:avLst/>
            </a:prstGeom>
            <a:noFill/>
            <a:ln w="9525">
              <a:noFill/>
              <a:miter lim="800000"/>
              <a:headEnd/>
              <a:tailEnd/>
            </a:ln>
            <a:effectLst/>
          </p:spPr>
          <p:txBody>
            <a:bodyPr wrap="none">
              <a:spAutoFit/>
            </a:bodyPr>
            <a:lstStyle/>
            <a:p>
              <a:pPr algn="l" eaLnBrk="1" hangingPunct="1"/>
              <a:r>
                <a:rPr lang="en-US" altLang="zh-CN" sz="2400"/>
                <a:t>*</a:t>
              </a:r>
            </a:p>
          </p:txBody>
        </p:sp>
        <p:sp>
          <p:nvSpPr>
            <p:cNvPr id="252950" name="Text Box 22"/>
            <p:cNvSpPr txBox="1">
              <a:spLocks noChangeArrowheads="1"/>
            </p:cNvSpPr>
            <p:nvPr/>
          </p:nvSpPr>
          <p:spPr bwMode="auto">
            <a:xfrm>
              <a:off x="4464" y="2496"/>
              <a:ext cx="201" cy="288"/>
            </a:xfrm>
            <a:prstGeom prst="rect">
              <a:avLst/>
            </a:prstGeom>
            <a:noFill/>
            <a:ln w="9525">
              <a:noFill/>
              <a:miter lim="800000"/>
              <a:headEnd/>
              <a:tailEnd/>
            </a:ln>
            <a:effectLst/>
          </p:spPr>
          <p:txBody>
            <a:bodyPr wrap="none">
              <a:spAutoFit/>
            </a:bodyPr>
            <a:lstStyle/>
            <a:p>
              <a:pPr algn="l" eaLnBrk="1" hangingPunct="1"/>
              <a:r>
                <a:rPr lang="en-US" altLang="zh-CN" sz="2400"/>
                <a:t>e</a:t>
              </a:r>
            </a:p>
          </p:txBody>
        </p:sp>
        <p:sp>
          <p:nvSpPr>
            <p:cNvPr id="252951" name="Text Box 23"/>
            <p:cNvSpPr txBox="1">
              <a:spLocks noChangeArrowheads="1"/>
            </p:cNvSpPr>
            <p:nvPr/>
          </p:nvSpPr>
          <p:spPr bwMode="auto">
            <a:xfrm>
              <a:off x="4848" y="1920"/>
              <a:ext cx="169" cy="288"/>
            </a:xfrm>
            <a:prstGeom prst="rect">
              <a:avLst/>
            </a:prstGeom>
            <a:noFill/>
            <a:ln w="9525">
              <a:noFill/>
              <a:miter lim="800000"/>
              <a:headEnd/>
              <a:tailEnd/>
            </a:ln>
            <a:effectLst/>
          </p:spPr>
          <p:txBody>
            <a:bodyPr wrap="none">
              <a:spAutoFit/>
            </a:bodyPr>
            <a:lstStyle/>
            <a:p>
              <a:pPr algn="l" eaLnBrk="1" hangingPunct="1"/>
              <a:r>
                <a:rPr lang="en-US" altLang="zh-CN" sz="2400"/>
                <a:t>/</a:t>
              </a:r>
            </a:p>
          </p:txBody>
        </p:sp>
        <p:sp>
          <p:nvSpPr>
            <p:cNvPr id="252952" name="Text Box 24"/>
            <p:cNvSpPr txBox="1">
              <a:spLocks noChangeArrowheads="1"/>
            </p:cNvSpPr>
            <p:nvPr/>
          </p:nvSpPr>
          <p:spPr bwMode="auto">
            <a:xfrm>
              <a:off x="4176" y="3136"/>
              <a:ext cx="191" cy="327"/>
            </a:xfrm>
            <a:prstGeom prst="rect">
              <a:avLst/>
            </a:prstGeom>
            <a:noFill/>
            <a:ln w="9525">
              <a:noFill/>
              <a:miter lim="800000"/>
              <a:headEnd/>
              <a:tailEnd/>
            </a:ln>
            <a:effectLst/>
          </p:spPr>
          <p:txBody>
            <a:bodyPr wrap="none">
              <a:spAutoFit/>
            </a:bodyPr>
            <a:lstStyle/>
            <a:p>
              <a:pPr algn="l" eaLnBrk="1" hangingPunct="1"/>
              <a:r>
                <a:rPr lang="en-US" altLang="zh-CN" sz="2800"/>
                <a:t>-</a:t>
              </a:r>
              <a:endParaRPr lang="en-US" altLang="zh-CN" sz="2400"/>
            </a:p>
          </p:txBody>
        </p:sp>
        <p:sp>
          <p:nvSpPr>
            <p:cNvPr id="252953" name="Oval 25"/>
            <p:cNvSpPr>
              <a:spLocks noChangeArrowheads="1"/>
            </p:cNvSpPr>
            <p:nvPr/>
          </p:nvSpPr>
          <p:spPr bwMode="auto">
            <a:xfrm>
              <a:off x="5039" y="2496"/>
              <a:ext cx="336" cy="336"/>
            </a:xfrm>
            <a:prstGeom prst="ellipse">
              <a:avLst/>
            </a:prstGeom>
            <a:noFill/>
            <a:ln w="9525">
              <a:solidFill>
                <a:schemeClr val="tx1"/>
              </a:solidFill>
              <a:round/>
              <a:headEnd/>
              <a:tailEnd/>
            </a:ln>
            <a:effectLst/>
          </p:spPr>
          <p:txBody>
            <a:bodyPr wrap="none" anchor="ctr"/>
            <a:lstStyle/>
            <a:p>
              <a:endParaRPr lang="zh-CN" altLang="en-US"/>
            </a:p>
          </p:txBody>
        </p:sp>
        <p:cxnSp>
          <p:nvCxnSpPr>
            <p:cNvPr id="252954" name="AutoShape 26"/>
            <p:cNvCxnSpPr>
              <a:cxnSpLocks noChangeShapeType="1"/>
              <a:stCxn id="252933" idx="5"/>
              <a:endCxn id="252953" idx="0"/>
            </p:cNvCxnSpPr>
            <p:nvPr/>
          </p:nvCxnSpPr>
          <p:spPr bwMode="auto">
            <a:xfrm>
              <a:off x="5039" y="2160"/>
              <a:ext cx="168" cy="336"/>
            </a:xfrm>
            <a:prstGeom prst="straightConnector1">
              <a:avLst/>
            </a:prstGeom>
            <a:noFill/>
            <a:ln w="9525">
              <a:solidFill>
                <a:schemeClr val="tx1"/>
              </a:solidFill>
              <a:round/>
              <a:headEnd/>
              <a:tailEnd type="triangle" w="med" len="med"/>
            </a:ln>
            <a:effectLst/>
          </p:spPr>
        </p:cxnSp>
        <p:sp>
          <p:nvSpPr>
            <p:cNvPr id="252955" name="Text Box 27"/>
            <p:cNvSpPr txBox="1">
              <a:spLocks noChangeArrowheads="1"/>
            </p:cNvSpPr>
            <p:nvPr/>
          </p:nvSpPr>
          <p:spPr bwMode="auto">
            <a:xfrm>
              <a:off x="5100" y="2496"/>
              <a:ext cx="180" cy="288"/>
            </a:xfrm>
            <a:prstGeom prst="rect">
              <a:avLst/>
            </a:prstGeom>
            <a:noFill/>
            <a:ln w="9525">
              <a:noFill/>
              <a:miter lim="800000"/>
              <a:headEnd/>
              <a:tailEnd/>
            </a:ln>
            <a:effectLst/>
          </p:spPr>
          <p:txBody>
            <a:bodyPr wrap="none">
              <a:spAutoFit/>
            </a:bodyPr>
            <a:lstStyle/>
            <a:p>
              <a:pPr algn="l" eaLnBrk="1" hangingPunct="1"/>
              <a:r>
                <a:rPr lang="en-US" altLang="zh-CN" sz="2400"/>
                <a:t>f</a:t>
              </a:r>
            </a:p>
          </p:txBody>
        </p:sp>
        <p:sp>
          <p:nvSpPr>
            <p:cNvPr id="252956" name="Oval 28"/>
            <p:cNvSpPr>
              <a:spLocks noChangeArrowheads="1"/>
            </p:cNvSpPr>
            <p:nvPr/>
          </p:nvSpPr>
          <p:spPr bwMode="auto">
            <a:xfrm>
              <a:off x="3503" y="3168"/>
              <a:ext cx="336" cy="336"/>
            </a:xfrm>
            <a:prstGeom prst="ellipse">
              <a:avLst/>
            </a:prstGeom>
            <a:noFill/>
            <a:ln w="9525">
              <a:solidFill>
                <a:schemeClr val="tx1"/>
              </a:solidFill>
              <a:round/>
              <a:headEnd/>
              <a:tailEnd/>
            </a:ln>
            <a:effectLst/>
          </p:spPr>
          <p:txBody>
            <a:bodyPr wrap="none" anchor="ctr"/>
            <a:lstStyle/>
            <a:p>
              <a:endParaRPr lang="zh-CN" altLang="en-US"/>
            </a:p>
          </p:txBody>
        </p:sp>
        <p:cxnSp>
          <p:nvCxnSpPr>
            <p:cNvPr id="252957" name="AutoShape 29"/>
            <p:cNvCxnSpPr>
              <a:cxnSpLocks noChangeShapeType="1"/>
              <a:stCxn id="252934" idx="3"/>
              <a:endCxn id="252956" idx="0"/>
            </p:cNvCxnSpPr>
            <p:nvPr/>
          </p:nvCxnSpPr>
          <p:spPr bwMode="auto">
            <a:xfrm flipH="1">
              <a:off x="3671" y="2783"/>
              <a:ext cx="218" cy="385"/>
            </a:xfrm>
            <a:prstGeom prst="straightConnector1">
              <a:avLst/>
            </a:prstGeom>
            <a:noFill/>
            <a:ln w="9525">
              <a:solidFill>
                <a:schemeClr val="tx1"/>
              </a:solidFill>
              <a:round/>
              <a:headEnd/>
              <a:tailEnd type="triangle" w="med" len="med"/>
            </a:ln>
            <a:effectLst/>
          </p:spPr>
        </p:cxnSp>
        <p:sp>
          <p:nvSpPr>
            <p:cNvPr id="252958" name="Text Box 30"/>
            <p:cNvSpPr txBox="1">
              <a:spLocks noChangeArrowheads="1"/>
            </p:cNvSpPr>
            <p:nvPr/>
          </p:nvSpPr>
          <p:spPr bwMode="auto">
            <a:xfrm>
              <a:off x="3580" y="3168"/>
              <a:ext cx="212" cy="288"/>
            </a:xfrm>
            <a:prstGeom prst="rect">
              <a:avLst/>
            </a:prstGeom>
            <a:noFill/>
            <a:ln w="9525">
              <a:noFill/>
              <a:miter lim="800000"/>
              <a:headEnd/>
              <a:tailEnd/>
            </a:ln>
            <a:effectLst/>
          </p:spPr>
          <p:txBody>
            <a:bodyPr wrap="none">
              <a:spAutoFit/>
            </a:bodyPr>
            <a:lstStyle/>
            <a:p>
              <a:pPr algn="l" eaLnBrk="1" hangingPunct="1"/>
              <a:r>
                <a:rPr lang="en-US" altLang="zh-CN" sz="2400"/>
                <a:t>b</a:t>
              </a:r>
            </a:p>
          </p:txBody>
        </p:sp>
        <p:sp>
          <p:nvSpPr>
            <p:cNvPr id="252959" name="Oval 31"/>
            <p:cNvSpPr>
              <a:spLocks noChangeArrowheads="1"/>
            </p:cNvSpPr>
            <p:nvPr/>
          </p:nvSpPr>
          <p:spPr bwMode="auto">
            <a:xfrm>
              <a:off x="4416" y="3841"/>
              <a:ext cx="336" cy="336"/>
            </a:xfrm>
            <a:prstGeom prst="ellipse">
              <a:avLst/>
            </a:prstGeom>
            <a:noFill/>
            <a:ln w="9525">
              <a:solidFill>
                <a:schemeClr val="tx1"/>
              </a:solidFill>
              <a:round/>
              <a:headEnd/>
              <a:tailEnd/>
            </a:ln>
            <a:effectLst/>
          </p:spPr>
          <p:txBody>
            <a:bodyPr wrap="none" anchor="ctr"/>
            <a:lstStyle/>
            <a:p>
              <a:endParaRPr lang="zh-CN" altLang="en-US"/>
            </a:p>
          </p:txBody>
        </p:sp>
        <p:cxnSp>
          <p:nvCxnSpPr>
            <p:cNvPr id="252960" name="AutoShape 32"/>
            <p:cNvCxnSpPr>
              <a:cxnSpLocks noChangeShapeType="1"/>
              <a:endCxn id="252959" idx="0"/>
            </p:cNvCxnSpPr>
            <p:nvPr/>
          </p:nvCxnSpPr>
          <p:spPr bwMode="auto">
            <a:xfrm>
              <a:off x="4415" y="3456"/>
              <a:ext cx="169" cy="385"/>
            </a:xfrm>
            <a:prstGeom prst="straightConnector1">
              <a:avLst/>
            </a:prstGeom>
            <a:noFill/>
            <a:ln w="9525">
              <a:solidFill>
                <a:schemeClr val="tx1"/>
              </a:solidFill>
              <a:round/>
              <a:headEnd/>
              <a:tailEnd type="triangle" w="med" len="med"/>
            </a:ln>
            <a:effectLst/>
          </p:spPr>
        </p:cxnSp>
        <p:sp>
          <p:nvSpPr>
            <p:cNvPr id="252961" name="Text Box 33"/>
            <p:cNvSpPr txBox="1">
              <a:spLocks noChangeArrowheads="1"/>
            </p:cNvSpPr>
            <p:nvPr/>
          </p:nvSpPr>
          <p:spPr bwMode="auto">
            <a:xfrm>
              <a:off x="4464" y="3841"/>
              <a:ext cx="212" cy="288"/>
            </a:xfrm>
            <a:prstGeom prst="rect">
              <a:avLst/>
            </a:prstGeom>
            <a:noFill/>
            <a:ln w="9525">
              <a:noFill/>
              <a:miter lim="800000"/>
              <a:headEnd/>
              <a:tailEnd/>
            </a:ln>
            <a:effectLst/>
          </p:spPr>
          <p:txBody>
            <a:bodyPr wrap="none">
              <a:spAutoFit/>
            </a:bodyPr>
            <a:lstStyle/>
            <a:p>
              <a:pPr algn="l" eaLnBrk="1" hangingPunct="1"/>
              <a:r>
                <a:rPr lang="en-US" altLang="zh-CN" sz="2400"/>
                <a:t>d</a:t>
              </a:r>
            </a:p>
          </p:txBody>
        </p:sp>
        <p:sp>
          <p:nvSpPr>
            <p:cNvPr id="252962" name="Oval 34"/>
            <p:cNvSpPr>
              <a:spLocks noChangeArrowheads="1"/>
            </p:cNvSpPr>
            <p:nvPr/>
          </p:nvSpPr>
          <p:spPr bwMode="auto">
            <a:xfrm>
              <a:off x="3791" y="3841"/>
              <a:ext cx="336" cy="336"/>
            </a:xfrm>
            <a:prstGeom prst="ellipse">
              <a:avLst/>
            </a:prstGeom>
            <a:noFill/>
            <a:ln w="9525">
              <a:solidFill>
                <a:schemeClr val="tx1"/>
              </a:solidFill>
              <a:round/>
              <a:headEnd/>
              <a:tailEnd/>
            </a:ln>
            <a:effectLst/>
          </p:spPr>
          <p:txBody>
            <a:bodyPr wrap="none" anchor="ctr"/>
            <a:lstStyle/>
            <a:p>
              <a:endParaRPr lang="zh-CN" altLang="en-US"/>
            </a:p>
          </p:txBody>
        </p:sp>
        <p:cxnSp>
          <p:nvCxnSpPr>
            <p:cNvPr id="252963" name="AutoShape 35"/>
            <p:cNvCxnSpPr>
              <a:cxnSpLocks noChangeShapeType="1"/>
              <a:endCxn id="252962" idx="0"/>
            </p:cNvCxnSpPr>
            <p:nvPr/>
          </p:nvCxnSpPr>
          <p:spPr bwMode="auto">
            <a:xfrm flipH="1">
              <a:off x="3959" y="3456"/>
              <a:ext cx="218" cy="385"/>
            </a:xfrm>
            <a:prstGeom prst="straightConnector1">
              <a:avLst/>
            </a:prstGeom>
            <a:noFill/>
            <a:ln w="9525">
              <a:solidFill>
                <a:schemeClr val="tx1"/>
              </a:solidFill>
              <a:round/>
              <a:headEnd/>
              <a:tailEnd type="triangle" w="med" len="med"/>
            </a:ln>
            <a:effectLst/>
          </p:spPr>
        </p:cxnSp>
        <p:sp>
          <p:nvSpPr>
            <p:cNvPr id="252964" name="Text Box 36"/>
            <p:cNvSpPr txBox="1">
              <a:spLocks noChangeArrowheads="1"/>
            </p:cNvSpPr>
            <p:nvPr/>
          </p:nvSpPr>
          <p:spPr bwMode="auto">
            <a:xfrm>
              <a:off x="3839" y="3841"/>
              <a:ext cx="201" cy="288"/>
            </a:xfrm>
            <a:prstGeom prst="rect">
              <a:avLst/>
            </a:prstGeom>
            <a:noFill/>
            <a:ln w="9525">
              <a:noFill/>
              <a:miter lim="800000"/>
              <a:headEnd/>
              <a:tailEnd/>
            </a:ln>
            <a:effectLst/>
          </p:spPr>
          <p:txBody>
            <a:bodyPr wrap="none">
              <a:spAutoFit/>
            </a:bodyPr>
            <a:lstStyle/>
            <a:p>
              <a:pPr algn="l" eaLnBrk="1" hangingPunct="1"/>
              <a:r>
                <a:rPr lang="en-US" altLang="zh-CN" sz="2400"/>
                <a:t>c</a:t>
              </a:r>
            </a:p>
          </p:txBody>
        </p:sp>
      </p:grpSp>
      <p:cxnSp>
        <p:nvCxnSpPr>
          <p:cNvPr id="252965" name="AutoShape 37"/>
          <p:cNvCxnSpPr>
            <a:cxnSpLocks noChangeShapeType="1"/>
            <a:stCxn id="252935" idx="5"/>
            <a:endCxn id="252932" idx="4"/>
          </p:cNvCxnSpPr>
          <p:nvPr/>
        </p:nvCxnSpPr>
        <p:spPr bwMode="auto">
          <a:xfrm rot="5400000" flipH="1" flipV="1">
            <a:off x="2695576" y="3635375"/>
            <a:ext cx="912812" cy="344487"/>
          </a:xfrm>
          <a:prstGeom prst="curvedConnector3">
            <a:avLst>
              <a:gd name="adj1" fmla="val -33565"/>
            </a:avLst>
          </a:prstGeom>
          <a:noFill/>
          <a:ln w="9525" cap="rnd">
            <a:solidFill>
              <a:schemeClr val="tx1"/>
            </a:solidFill>
            <a:prstDash val="sysDot"/>
            <a:round/>
            <a:headEnd/>
            <a:tailEnd type="triangle" w="med" len="med"/>
          </a:ln>
          <a:effectLst/>
        </p:spPr>
      </p:cxnSp>
      <p:cxnSp>
        <p:nvCxnSpPr>
          <p:cNvPr id="252966" name="AutoShape 38"/>
          <p:cNvCxnSpPr>
            <a:cxnSpLocks noChangeShapeType="1"/>
            <a:stCxn id="252956" idx="3"/>
            <a:endCxn id="252932" idx="4"/>
          </p:cNvCxnSpPr>
          <p:nvPr/>
        </p:nvCxnSpPr>
        <p:spPr bwMode="auto">
          <a:xfrm rot="5400000" flipH="1" flipV="1">
            <a:off x="2201069" y="4207669"/>
            <a:ext cx="1979612" cy="266700"/>
          </a:xfrm>
          <a:prstGeom prst="curvedConnector5">
            <a:avLst>
              <a:gd name="adj1" fmla="val -15477"/>
              <a:gd name="adj2" fmla="val -114880"/>
              <a:gd name="adj3" fmla="val 61509"/>
            </a:avLst>
          </a:prstGeom>
          <a:noFill/>
          <a:ln w="9525" cap="rnd">
            <a:solidFill>
              <a:schemeClr val="tx1"/>
            </a:solidFill>
            <a:prstDash val="sysDot"/>
            <a:round/>
            <a:headEnd/>
            <a:tailEnd type="triangle" w="med" len="med"/>
          </a:ln>
          <a:effectLst/>
        </p:spPr>
      </p:cxnSp>
      <p:cxnSp>
        <p:nvCxnSpPr>
          <p:cNvPr id="252967" name="AutoShape 39"/>
          <p:cNvCxnSpPr>
            <a:cxnSpLocks noChangeShapeType="1"/>
            <a:stCxn id="252956" idx="5"/>
            <a:endCxn id="252949" idx="2"/>
          </p:cNvCxnSpPr>
          <p:nvPr/>
        </p:nvCxnSpPr>
        <p:spPr bwMode="auto">
          <a:xfrm rot="5400000" flipH="1" flipV="1">
            <a:off x="3124994" y="4652169"/>
            <a:ext cx="989012" cy="368300"/>
          </a:xfrm>
          <a:prstGeom prst="curvedConnector3">
            <a:avLst>
              <a:gd name="adj1" fmla="val -30977"/>
            </a:avLst>
          </a:prstGeom>
          <a:noFill/>
          <a:ln w="9525" cap="rnd">
            <a:solidFill>
              <a:schemeClr val="tx1"/>
            </a:solidFill>
            <a:prstDash val="sysDot"/>
            <a:round/>
            <a:headEnd/>
            <a:tailEnd type="triangle" w="med" len="med"/>
          </a:ln>
          <a:effectLst/>
        </p:spPr>
      </p:cxnSp>
      <p:cxnSp>
        <p:nvCxnSpPr>
          <p:cNvPr id="252968" name="AutoShape 40"/>
          <p:cNvCxnSpPr>
            <a:cxnSpLocks noChangeShapeType="1"/>
            <a:stCxn id="252962" idx="5"/>
            <a:endCxn id="252937" idx="4"/>
          </p:cNvCxnSpPr>
          <p:nvPr/>
        </p:nvCxnSpPr>
        <p:spPr bwMode="auto">
          <a:xfrm rot="5400000" flipH="1" flipV="1">
            <a:off x="3570288" y="5730875"/>
            <a:ext cx="990600" cy="346075"/>
          </a:xfrm>
          <a:prstGeom prst="curvedConnector3">
            <a:avLst>
              <a:gd name="adj1" fmla="val -30931"/>
            </a:avLst>
          </a:prstGeom>
          <a:noFill/>
          <a:ln w="9525" cap="rnd">
            <a:solidFill>
              <a:schemeClr val="tx1"/>
            </a:solidFill>
            <a:prstDash val="sysDot"/>
            <a:round/>
            <a:headEnd/>
            <a:tailEnd type="triangle" w="med" len="med"/>
          </a:ln>
          <a:effectLst/>
        </p:spPr>
      </p:cxnSp>
      <p:cxnSp>
        <p:nvCxnSpPr>
          <p:cNvPr id="252969" name="AutoShape 41"/>
          <p:cNvCxnSpPr>
            <a:cxnSpLocks noChangeShapeType="1"/>
            <a:stCxn id="252962" idx="3"/>
            <a:endCxn id="252949" idx="2"/>
          </p:cNvCxnSpPr>
          <p:nvPr/>
        </p:nvCxnSpPr>
        <p:spPr bwMode="auto">
          <a:xfrm rot="5400000" flipH="1" flipV="1">
            <a:off x="2630488" y="5226050"/>
            <a:ext cx="2057400" cy="288925"/>
          </a:xfrm>
          <a:prstGeom prst="curvedConnector5">
            <a:avLst>
              <a:gd name="adj1" fmla="val -14894"/>
              <a:gd name="adj2" fmla="val -106042"/>
              <a:gd name="adj3" fmla="val 61111"/>
            </a:avLst>
          </a:prstGeom>
          <a:noFill/>
          <a:ln w="9525" cap="rnd">
            <a:solidFill>
              <a:schemeClr val="tx1"/>
            </a:solidFill>
            <a:prstDash val="sysDot"/>
            <a:round/>
            <a:headEnd/>
            <a:tailEnd type="triangle" w="med" len="med"/>
          </a:ln>
          <a:effectLst/>
        </p:spPr>
      </p:cxnSp>
      <p:cxnSp>
        <p:nvCxnSpPr>
          <p:cNvPr id="252970" name="AutoShape 42"/>
          <p:cNvCxnSpPr>
            <a:cxnSpLocks noChangeShapeType="1"/>
            <a:stCxn id="252959" idx="3"/>
          </p:cNvCxnSpPr>
          <p:nvPr/>
        </p:nvCxnSpPr>
        <p:spPr bwMode="auto">
          <a:xfrm rot="16200000" flipV="1">
            <a:off x="3934619" y="5826919"/>
            <a:ext cx="914400" cy="230188"/>
          </a:xfrm>
          <a:prstGeom prst="curvedConnector3">
            <a:avLst>
              <a:gd name="adj1" fmla="val -33509"/>
            </a:avLst>
          </a:prstGeom>
          <a:noFill/>
          <a:ln w="9525" cap="rnd">
            <a:solidFill>
              <a:schemeClr val="tx1"/>
            </a:solidFill>
            <a:prstDash val="sysDot"/>
            <a:round/>
            <a:headEnd/>
            <a:tailEnd type="triangle" w="med" len="med"/>
          </a:ln>
          <a:effectLst/>
        </p:spPr>
      </p:cxnSp>
      <p:cxnSp>
        <p:nvCxnSpPr>
          <p:cNvPr id="252971" name="AutoShape 43"/>
          <p:cNvCxnSpPr>
            <a:cxnSpLocks noChangeShapeType="1"/>
            <a:stCxn id="252959" idx="5"/>
            <a:endCxn id="252945" idx="4"/>
          </p:cNvCxnSpPr>
          <p:nvPr/>
        </p:nvCxnSpPr>
        <p:spPr bwMode="auto">
          <a:xfrm rot="16200000" flipV="1">
            <a:off x="2643982" y="4158456"/>
            <a:ext cx="3911600" cy="569913"/>
          </a:xfrm>
          <a:prstGeom prst="curvedConnector3">
            <a:avLst>
              <a:gd name="adj1" fmla="val 37662"/>
            </a:avLst>
          </a:prstGeom>
          <a:noFill/>
          <a:ln w="9525" cap="rnd">
            <a:solidFill>
              <a:schemeClr val="tx1"/>
            </a:solidFill>
            <a:prstDash val="sysDot"/>
            <a:round/>
            <a:headEnd/>
            <a:tailEnd type="triangle" w="med" len="med"/>
          </a:ln>
          <a:effectLst/>
        </p:spPr>
      </p:cxnSp>
      <p:cxnSp>
        <p:nvCxnSpPr>
          <p:cNvPr id="252972" name="AutoShape 44"/>
          <p:cNvCxnSpPr>
            <a:cxnSpLocks noChangeShapeType="1"/>
            <a:stCxn id="252936" idx="3"/>
          </p:cNvCxnSpPr>
          <p:nvPr/>
        </p:nvCxnSpPr>
        <p:spPr bwMode="auto">
          <a:xfrm rot="16200000" flipV="1">
            <a:off x="3478213" y="3235325"/>
            <a:ext cx="1751012" cy="306388"/>
          </a:xfrm>
          <a:prstGeom prst="curvedConnector3">
            <a:avLst>
              <a:gd name="adj1" fmla="val -17500"/>
            </a:avLst>
          </a:prstGeom>
          <a:noFill/>
          <a:ln w="9525" cap="rnd">
            <a:solidFill>
              <a:schemeClr val="tx1"/>
            </a:solidFill>
            <a:prstDash val="sysDot"/>
            <a:round/>
            <a:headEnd/>
            <a:tailEnd type="triangle" w="med" len="med"/>
          </a:ln>
          <a:effectLst/>
        </p:spPr>
      </p:cxnSp>
      <p:cxnSp>
        <p:nvCxnSpPr>
          <p:cNvPr id="252973" name="AutoShape 45"/>
          <p:cNvCxnSpPr>
            <a:cxnSpLocks noChangeShapeType="1"/>
            <a:stCxn id="252936" idx="5"/>
            <a:endCxn id="252951" idx="2"/>
          </p:cNvCxnSpPr>
          <p:nvPr/>
        </p:nvCxnSpPr>
        <p:spPr bwMode="auto">
          <a:xfrm rot="5400000" flipH="1" flipV="1">
            <a:off x="4610895" y="3625056"/>
            <a:ext cx="912812" cy="365125"/>
          </a:xfrm>
          <a:prstGeom prst="curvedConnector3">
            <a:avLst>
              <a:gd name="adj1" fmla="val -33565"/>
            </a:avLst>
          </a:prstGeom>
          <a:noFill/>
          <a:ln w="9525" cap="rnd">
            <a:solidFill>
              <a:schemeClr val="tx1"/>
            </a:solidFill>
            <a:prstDash val="sysDot"/>
            <a:round/>
            <a:headEnd/>
            <a:tailEnd type="triangle" w="med" len="med"/>
          </a:ln>
          <a:effectLst/>
        </p:spPr>
      </p:cxnSp>
      <p:cxnSp>
        <p:nvCxnSpPr>
          <p:cNvPr id="252974" name="AutoShape 46"/>
          <p:cNvCxnSpPr>
            <a:cxnSpLocks noChangeShapeType="1"/>
            <a:stCxn id="252953" idx="3"/>
            <a:endCxn id="252951" idx="2"/>
          </p:cNvCxnSpPr>
          <p:nvPr/>
        </p:nvCxnSpPr>
        <p:spPr bwMode="auto">
          <a:xfrm rot="16200000" flipV="1">
            <a:off x="4916488" y="3684588"/>
            <a:ext cx="912812" cy="246062"/>
          </a:xfrm>
          <a:prstGeom prst="curvedConnector3">
            <a:avLst>
              <a:gd name="adj1" fmla="val -33565"/>
            </a:avLst>
          </a:prstGeom>
          <a:noFill/>
          <a:ln w="9525" cap="rnd">
            <a:solidFill>
              <a:schemeClr val="tx1"/>
            </a:solidFill>
            <a:prstDash val="sysDot"/>
            <a:round/>
            <a:headEnd/>
            <a:tailEnd type="triangle" w="med" len="med"/>
          </a:ln>
          <a:effectLst/>
        </p:spPr>
      </p:cxnSp>
      <p:cxnSp>
        <p:nvCxnSpPr>
          <p:cNvPr id="252975" name="AutoShape 47"/>
          <p:cNvCxnSpPr>
            <a:cxnSpLocks noChangeShapeType="1"/>
            <a:stCxn id="252953" idx="5"/>
          </p:cNvCxnSpPr>
          <p:nvPr/>
        </p:nvCxnSpPr>
        <p:spPr bwMode="auto">
          <a:xfrm rot="5400000" flipH="1" flipV="1">
            <a:off x="5647532" y="3501231"/>
            <a:ext cx="989012" cy="536575"/>
          </a:xfrm>
          <a:prstGeom prst="curvedConnector3">
            <a:avLst>
              <a:gd name="adj1" fmla="val -30977"/>
            </a:avLst>
          </a:prstGeom>
          <a:noFill/>
          <a:ln w="9525" cap="rnd">
            <a:solidFill>
              <a:schemeClr val="tx1"/>
            </a:solidFill>
            <a:prstDash val="sysDot"/>
            <a:round/>
            <a:headEnd/>
            <a:tailEnd type="triangle" w="med" len="med"/>
          </a:ln>
          <a:effectLst/>
        </p:spPr>
      </p:cxnSp>
      <p:cxnSp>
        <p:nvCxnSpPr>
          <p:cNvPr id="252976" name="AutoShape 48"/>
          <p:cNvCxnSpPr>
            <a:cxnSpLocks noChangeShapeType="1"/>
            <a:stCxn id="252935" idx="3"/>
          </p:cNvCxnSpPr>
          <p:nvPr/>
        </p:nvCxnSpPr>
        <p:spPr bwMode="auto">
          <a:xfrm rot="16200000" flipV="1">
            <a:off x="1916113" y="3578225"/>
            <a:ext cx="836612" cy="534988"/>
          </a:xfrm>
          <a:prstGeom prst="curvedConnector3">
            <a:avLst>
              <a:gd name="adj1" fmla="val -36620"/>
            </a:avLst>
          </a:prstGeom>
          <a:noFill/>
          <a:ln w="9525" cap="rnd">
            <a:solidFill>
              <a:schemeClr val="tx1"/>
            </a:solidFill>
            <a:prstDash val="sysDot"/>
            <a:round/>
            <a:headEnd/>
            <a:tailEnd type="triangle" w="med" len="med"/>
          </a:ln>
          <a:effectLst/>
        </p:spPr>
      </p:cxnSp>
      <p:sp>
        <p:nvSpPr>
          <p:cNvPr id="252977" name="Text Box 49"/>
          <p:cNvSpPr txBox="1">
            <a:spLocks noChangeArrowheads="1"/>
          </p:cNvSpPr>
          <p:nvPr/>
        </p:nvSpPr>
        <p:spPr bwMode="auto">
          <a:xfrm>
            <a:off x="6394450" y="2859088"/>
            <a:ext cx="692150" cy="457200"/>
          </a:xfrm>
          <a:prstGeom prst="rect">
            <a:avLst/>
          </a:prstGeom>
          <a:noFill/>
          <a:ln w="9525">
            <a:noFill/>
            <a:miter lim="800000"/>
            <a:headEnd/>
            <a:tailEnd/>
          </a:ln>
          <a:effectLst/>
        </p:spPr>
        <p:txBody>
          <a:bodyPr wrap="none">
            <a:spAutoFit/>
          </a:bodyPr>
          <a:lstStyle/>
          <a:p>
            <a:pPr algn="l" eaLnBrk="1" hangingPunct="1"/>
            <a:r>
              <a:rPr lang="en-US" altLang="zh-CN" sz="2400"/>
              <a:t>NIL</a:t>
            </a:r>
          </a:p>
        </p:txBody>
      </p:sp>
      <p:sp>
        <p:nvSpPr>
          <p:cNvPr id="252978" name="Text Box 50"/>
          <p:cNvSpPr txBox="1">
            <a:spLocks noChangeArrowheads="1"/>
          </p:cNvSpPr>
          <p:nvPr/>
        </p:nvSpPr>
        <p:spPr bwMode="auto">
          <a:xfrm>
            <a:off x="1914525" y="2894013"/>
            <a:ext cx="692150" cy="457200"/>
          </a:xfrm>
          <a:prstGeom prst="rect">
            <a:avLst/>
          </a:prstGeom>
          <a:noFill/>
          <a:ln w="9525">
            <a:noFill/>
            <a:miter lim="800000"/>
            <a:headEnd/>
            <a:tailEnd/>
          </a:ln>
          <a:effectLst/>
        </p:spPr>
        <p:txBody>
          <a:bodyPr wrap="none">
            <a:spAutoFit/>
          </a:bodyPr>
          <a:lstStyle/>
          <a:p>
            <a:pPr algn="l" eaLnBrk="1" hangingPunct="1"/>
            <a:r>
              <a:rPr lang="en-US" altLang="zh-CN" sz="2400"/>
              <a:t>NIL</a:t>
            </a:r>
          </a:p>
        </p:txBody>
      </p:sp>
      <p:grpSp>
        <p:nvGrpSpPr>
          <p:cNvPr id="4" name="Group 51"/>
          <p:cNvGrpSpPr>
            <a:grpSpLocks/>
          </p:cNvGrpSpPr>
          <p:nvPr/>
        </p:nvGrpSpPr>
        <p:grpSpPr bwMode="auto">
          <a:xfrm>
            <a:off x="6943725" y="3276600"/>
            <a:ext cx="2047875" cy="1295400"/>
            <a:chOff x="4224" y="2544"/>
            <a:chExt cx="1290" cy="816"/>
          </a:xfrm>
        </p:grpSpPr>
        <p:sp>
          <p:nvSpPr>
            <p:cNvPr id="252980" name="Rectangle 52"/>
            <p:cNvSpPr>
              <a:spLocks noChangeArrowheads="1"/>
            </p:cNvSpPr>
            <p:nvPr/>
          </p:nvSpPr>
          <p:spPr bwMode="auto">
            <a:xfrm>
              <a:off x="4464" y="3072"/>
              <a:ext cx="960" cy="288"/>
            </a:xfrm>
            <a:prstGeom prst="rect">
              <a:avLst/>
            </a:prstGeom>
            <a:noFill/>
            <a:ln w="9525">
              <a:solidFill>
                <a:schemeClr val="tx1"/>
              </a:solidFill>
              <a:miter lim="800000"/>
              <a:headEnd/>
              <a:tailEnd/>
            </a:ln>
            <a:effectLst/>
          </p:spPr>
          <p:txBody>
            <a:bodyPr wrap="none" anchor="ctr"/>
            <a:lstStyle/>
            <a:p>
              <a:endParaRPr lang="zh-CN" altLang="en-US"/>
            </a:p>
          </p:txBody>
        </p:sp>
        <p:sp>
          <p:nvSpPr>
            <p:cNvPr id="252981" name="Rectangle 53"/>
            <p:cNvSpPr>
              <a:spLocks noChangeArrowheads="1"/>
            </p:cNvSpPr>
            <p:nvPr/>
          </p:nvSpPr>
          <p:spPr bwMode="auto">
            <a:xfrm>
              <a:off x="4224" y="3072"/>
              <a:ext cx="480" cy="288"/>
            </a:xfrm>
            <a:prstGeom prst="rect">
              <a:avLst/>
            </a:prstGeom>
            <a:noFill/>
            <a:ln w="9525">
              <a:solidFill>
                <a:schemeClr val="tx1"/>
              </a:solidFill>
              <a:miter lim="800000"/>
              <a:headEnd/>
              <a:tailEnd/>
            </a:ln>
            <a:effectLst/>
          </p:spPr>
          <p:txBody>
            <a:bodyPr wrap="none" anchor="ctr"/>
            <a:lstStyle/>
            <a:p>
              <a:endParaRPr lang="zh-CN" altLang="en-US"/>
            </a:p>
          </p:txBody>
        </p:sp>
        <p:sp>
          <p:nvSpPr>
            <p:cNvPr id="252982" name="Line 54"/>
            <p:cNvSpPr>
              <a:spLocks noChangeShapeType="1"/>
            </p:cNvSpPr>
            <p:nvPr/>
          </p:nvSpPr>
          <p:spPr bwMode="auto">
            <a:xfrm flipH="1">
              <a:off x="5184" y="307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252983" name="Text Box 55"/>
            <p:cNvSpPr txBox="1">
              <a:spLocks noChangeArrowheads="1"/>
            </p:cNvSpPr>
            <p:nvPr/>
          </p:nvSpPr>
          <p:spPr bwMode="auto">
            <a:xfrm>
              <a:off x="4704" y="3072"/>
              <a:ext cx="223" cy="288"/>
            </a:xfrm>
            <a:prstGeom prst="rect">
              <a:avLst/>
            </a:prstGeom>
            <a:noFill/>
            <a:ln w="9525">
              <a:noFill/>
              <a:miter lim="800000"/>
              <a:headEnd/>
              <a:tailEnd/>
            </a:ln>
            <a:effectLst/>
          </p:spPr>
          <p:txBody>
            <a:bodyPr wrap="none">
              <a:spAutoFit/>
            </a:bodyPr>
            <a:lstStyle/>
            <a:p>
              <a:pPr algn="l" eaLnBrk="1" hangingPunct="1"/>
              <a:r>
                <a:rPr lang="en-US" altLang="zh-CN" sz="2400" b="1"/>
                <a:t>b</a:t>
              </a:r>
            </a:p>
          </p:txBody>
        </p:sp>
        <p:sp>
          <p:nvSpPr>
            <p:cNvPr id="252984" name="Text Box 56"/>
            <p:cNvSpPr txBox="1">
              <a:spLocks noChangeArrowheads="1"/>
            </p:cNvSpPr>
            <p:nvPr/>
          </p:nvSpPr>
          <p:spPr bwMode="auto">
            <a:xfrm>
              <a:off x="5302" y="2544"/>
              <a:ext cx="212" cy="288"/>
            </a:xfrm>
            <a:prstGeom prst="rect">
              <a:avLst/>
            </a:prstGeom>
            <a:noFill/>
            <a:ln w="9525">
              <a:noFill/>
              <a:miter lim="800000"/>
              <a:headEnd/>
              <a:tailEnd/>
            </a:ln>
            <a:effectLst/>
          </p:spPr>
          <p:txBody>
            <a:bodyPr wrap="none">
              <a:spAutoFit/>
            </a:bodyPr>
            <a:lstStyle/>
            <a:p>
              <a:pPr algn="l" eaLnBrk="1" hangingPunct="1"/>
              <a:r>
                <a:rPr lang="en-US" altLang="zh-CN" sz="2400" b="1"/>
                <a:t>*</a:t>
              </a:r>
            </a:p>
          </p:txBody>
        </p:sp>
        <p:sp>
          <p:nvSpPr>
            <p:cNvPr id="252985" name="Text Box 57"/>
            <p:cNvSpPr txBox="1">
              <a:spLocks noChangeArrowheads="1"/>
            </p:cNvSpPr>
            <p:nvPr/>
          </p:nvSpPr>
          <p:spPr bwMode="auto">
            <a:xfrm>
              <a:off x="4944" y="3072"/>
              <a:ext cx="212" cy="288"/>
            </a:xfrm>
            <a:prstGeom prst="rect">
              <a:avLst/>
            </a:prstGeom>
            <a:noFill/>
            <a:ln w="9525">
              <a:noFill/>
              <a:miter lim="800000"/>
              <a:headEnd/>
              <a:tailEnd/>
            </a:ln>
            <a:effectLst/>
          </p:spPr>
          <p:txBody>
            <a:bodyPr wrap="none">
              <a:spAutoFit/>
            </a:bodyPr>
            <a:lstStyle/>
            <a:p>
              <a:pPr algn="l" eaLnBrk="1" hangingPunct="1"/>
              <a:r>
                <a:rPr lang="en-US" altLang="zh-CN" sz="2400" b="1"/>
                <a:t>1</a:t>
              </a:r>
            </a:p>
          </p:txBody>
        </p:sp>
        <p:sp>
          <p:nvSpPr>
            <p:cNvPr id="252986" name="Line 58"/>
            <p:cNvSpPr>
              <a:spLocks noChangeShapeType="1"/>
            </p:cNvSpPr>
            <p:nvPr/>
          </p:nvSpPr>
          <p:spPr bwMode="auto">
            <a:xfrm>
              <a:off x="4944" y="307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252987" name="Text Box 59"/>
            <p:cNvSpPr txBox="1">
              <a:spLocks noChangeArrowheads="1"/>
            </p:cNvSpPr>
            <p:nvPr/>
          </p:nvSpPr>
          <p:spPr bwMode="auto">
            <a:xfrm>
              <a:off x="4492" y="3072"/>
              <a:ext cx="212" cy="288"/>
            </a:xfrm>
            <a:prstGeom prst="rect">
              <a:avLst/>
            </a:prstGeom>
            <a:noFill/>
            <a:ln w="9525">
              <a:noFill/>
              <a:miter lim="800000"/>
              <a:headEnd/>
              <a:tailEnd/>
            </a:ln>
            <a:effectLst/>
          </p:spPr>
          <p:txBody>
            <a:bodyPr wrap="none">
              <a:spAutoFit/>
            </a:bodyPr>
            <a:lstStyle/>
            <a:p>
              <a:pPr algn="l" eaLnBrk="1" hangingPunct="1"/>
              <a:r>
                <a:rPr lang="en-US" altLang="zh-CN" sz="2400" b="1"/>
                <a:t>1</a:t>
              </a:r>
            </a:p>
          </p:txBody>
        </p:sp>
        <p:sp>
          <p:nvSpPr>
            <p:cNvPr id="252988" name="Text Box 60"/>
            <p:cNvSpPr txBox="1">
              <a:spLocks noChangeArrowheads="1"/>
            </p:cNvSpPr>
            <p:nvPr/>
          </p:nvSpPr>
          <p:spPr bwMode="auto">
            <a:xfrm>
              <a:off x="5184" y="3072"/>
              <a:ext cx="164" cy="288"/>
            </a:xfrm>
            <a:prstGeom prst="rect">
              <a:avLst/>
            </a:prstGeom>
            <a:noFill/>
            <a:ln w="9525">
              <a:noFill/>
              <a:miter lim="800000"/>
              <a:headEnd/>
              <a:tailEnd/>
            </a:ln>
            <a:effectLst/>
          </p:spPr>
          <p:txBody>
            <a:bodyPr wrap="none">
              <a:spAutoFit/>
            </a:bodyPr>
            <a:lstStyle/>
            <a:p>
              <a:pPr algn="l" eaLnBrk="1" hangingPunct="1"/>
              <a:r>
                <a:rPr lang="en-US" altLang="zh-CN" sz="2400" b="1"/>
                <a:t> </a:t>
              </a:r>
            </a:p>
          </p:txBody>
        </p:sp>
        <p:cxnSp>
          <p:nvCxnSpPr>
            <p:cNvPr id="252989" name="AutoShape 61"/>
            <p:cNvCxnSpPr>
              <a:cxnSpLocks noChangeShapeType="1"/>
              <a:endCxn id="252984" idx="2"/>
            </p:cNvCxnSpPr>
            <p:nvPr/>
          </p:nvCxnSpPr>
          <p:spPr bwMode="auto">
            <a:xfrm rot="16200000">
              <a:off x="5139" y="2946"/>
              <a:ext cx="384" cy="155"/>
            </a:xfrm>
            <a:prstGeom prst="curvedConnector3">
              <a:avLst>
                <a:gd name="adj1" fmla="val 50000"/>
              </a:avLst>
            </a:prstGeom>
            <a:noFill/>
            <a:ln w="9525" cap="rnd">
              <a:solidFill>
                <a:schemeClr val="tx1"/>
              </a:solidFill>
              <a:prstDash val="sysDot"/>
              <a:round/>
              <a:headEnd/>
              <a:tailEnd type="triangle" w="med" len="med"/>
            </a:ln>
            <a:effectLst/>
          </p:spPr>
        </p:cxnSp>
        <p:sp>
          <p:nvSpPr>
            <p:cNvPr id="252990" name="Text Box 62"/>
            <p:cNvSpPr txBox="1">
              <a:spLocks noChangeArrowheads="1"/>
            </p:cNvSpPr>
            <p:nvPr/>
          </p:nvSpPr>
          <p:spPr bwMode="auto">
            <a:xfrm>
              <a:off x="4272" y="2544"/>
              <a:ext cx="225" cy="288"/>
            </a:xfrm>
            <a:prstGeom prst="rect">
              <a:avLst/>
            </a:prstGeom>
            <a:noFill/>
            <a:ln w="9525">
              <a:noFill/>
              <a:miter lim="800000"/>
              <a:headEnd/>
              <a:tailEnd/>
            </a:ln>
            <a:effectLst/>
          </p:spPr>
          <p:txBody>
            <a:bodyPr wrap="none">
              <a:spAutoFit/>
            </a:bodyPr>
            <a:lstStyle/>
            <a:p>
              <a:pPr algn="l" eaLnBrk="1" hangingPunct="1"/>
              <a:r>
                <a:rPr lang="en-US" altLang="zh-CN" sz="2400" b="1"/>
                <a:t>+</a:t>
              </a:r>
            </a:p>
          </p:txBody>
        </p:sp>
        <p:sp>
          <p:nvSpPr>
            <p:cNvPr id="252991" name="Text Box 63"/>
            <p:cNvSpPr txBox="1">
              <a:spLocks noChangeArrowheads="1"/>
            </p:cNvSpPr>
            <p:nvPr/>
          </p:nvSpPr>
          <p:spPr bwMode="auto">
            <a:xfrm>
              <a:off x="4300" y="3072"/>
              <a:ext cx="164" cy="288"/>
            </a:xfrm>
            <a:prstGeom prst="rect">
              <a:avLst/>
            </a:prstGeom>
            <a:noFill/>
            <a:ln w="9525">
              <a:noFill/>
              <a:miter lim="800000"/>
              <a:headEnd/>
              <a:tailEnd/>
            </a:ln>
            <a:effectLst/>
          </p:spPr>
          <p:txBody>
            <a:bodyPr wrap="none">
              <a:spAutoFit/>
            </a:bodyPr>
            <a:lstStyle/>
            <a:p>
              <a:pPr algn="l" eaLnBrk="1" hangingPunct="1"/>
              <a:r>
                <a:rPr lang="en-US" altLang="zh-CN" sz="2400" b="1"/>
                <a:t> </a:t>
              </a:r>
            </a:p>
          </p:txBody>
        </p:sp>
        <p:cxnSp>
          <p:nvCxnSpPr>
            <p:cNvPr id="252992" name="AutoShape 64"/>
            <p:cNvCxnSpPr>
              <a:cxnSpLocks noChangeShapeType="1"/>
              <a:stCxn id="252991" idx="1"/>
              <a:endCxn id="252990" idx="2"/>
            </p:cNvCxnSpPr>
            <p:nvPr/>
          </p:nvCxnSpPr>
          <p:spPr bwMode="auto">
            <a:xfrm rot="10800000" flipH="1">
              <a:off x="4300" y="2832"/>
              <a:ext cx="85" cy="384"/>
            </a:xfrm>
            <a:prstGeom prst="curvedConnector4">
              <a:avLst>
                <a:gd name="adj1" fmla="val -169412"/>
                <a:gd name="adj2" fmla="val 68750"/>
              </a:avLst>
            </a:prstGeom>
            <a:noFill/>
            <a:ln w="9525" cap="rnd">
              <a:solidFill>
                <a:schemeClr val="tx1"/>
              </a:solidFill>
              <a:prstDash val="sysDot"/>
              <a:round/>
              <a:headEnd/>
              <a:tailEnd type="triangle" w="med" len="med"/>
            </a:ln>
            <a:effectLst/>
          </p:spPr>
        </p:cxnSp>
      </p:grpSp>
      <p:grpSp>
        <p:nvGrpSpPr>
          <p:cNvPr id="5" name="Group 65"/>
          <p:cNvGrpSpPr>
            <a:grpSpLocks/>
          </p:cNvGrpSpPr>
          <p:nvPr/>
        </p:nvGrpSpPr>
        <p:grpSpPr bwMode="auto">
          <a:xfrm>
            <a:off x="6629400" y="4876800"/>
            <a:ext cx="2295525" cy="1447800"/>
            <a:chOff x="4176" y="3072"/>
            <a:chExt cx="1446" cy="912"/>
          </a:xfrm>
        </p:grpSpPr>
        <p:sp>
          <p:nvSpPr>
            <p:cNvPr id="252994" name="Rectangle 66"/>
            <p:cNvSpPr>
              <a:spLocks noChangeArrowheads="1"/>
            </p:cNvSpPr>
            <p:nvPr/>
          </p:nvSpPr>
          <p:spPr bwMode="auto">
            <a:xfrm>
              <a:off x="4662" y="3072"/>
              <a:ext cx="960" cy="288"/>
            </a:xfrm>
            <a:prstGeom prst="rect">
              <a:avLst/>
            </a:prstGeom>
            <a:noFill/>
            <a:ln w="9525">
              <a:solidFill>
                <a:schemeClr val="tx1"/>
              </a:solidFill>
              <a:miter lim="800000"/>
              <a:headEnd/>
              <a:tailEnd/>
            </a:ln>
            <a:effectLst/>
          </p:spPr>
          <p:txBody>
            <a:bodyPr wrap="none" anchor="ctr"/>
            <a:lstStyle/>
            <a:p>
              <a:endParaRPr lang="zh-CN" altLang="en-US"/>
            </a:p>
          </p:txBody>
        </p:sp>
        <p:sp>
          <p:nvSpPr>
            <p:cNvPr id="252995" name="Rectangle 67"/>
            <p:cNvSpPr>
              <a:spLocks noChangeArrowheads="1"/>
            </p:cNvSpPr>
            <p:nvPr/>
          </p:nvSpPr>
          <p:spPr bwMode="auto">
            <a:xfrm>
              <a:off x="4422" y="3072"/>
              <a:ext cx="480" cy="288"/>
            </a:xfrm>
            <a:prstGeom prst="rect">
              <a:avLst/>
            </a:prstGeom>
            <a:noFill/>
            <a:ln w="9525">
              <a:solidFill>
                <a:schemeClr val="tx1"/>
              </a:solidFill>
              <a:miter lim="800000"/>
              <a:headEnd/>
              <a:tailEnd/>
            </a:ln>
            <a:effectLst/>
          </p:spPr>
          <p:txBody>
            <a:bodyPr wrap="none" anchor="ctr"/>
            <a:lstStyle/>
            <a:p>
              <a:endParaRPr lang="zh-CN" altLang="en-US"/>
            </a:p>
          </p:txBody>
        </p:sp>
        <p:sp>
          <p:nvSpPr>
            <p:cNvPr id="252996" name="Line 68"/>
            <p:cNvSpPr>
              <a:spLocks noChangeShapeType="1"/>
            </p:cNvSpPr>
            <p:nvPr/>
          </p:nvSpPr>
          <p:spPr bwMode="auto">
            <a:xfrm flipH="1">
              <a:off x="5382" y="307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252997" name="Text Box 69"/>
            <p:cNvSpPr txBox="1">
              <a:spLocks noChangeArrowheads="1"/>
            </p:cNvSpPr>
            <p:nvPr/>
          </p:nvSpPr>
          <p:spPr bwMode="auto">
            <a:xfrm>
              <a:off x="4902" y="3072"/>
              <a:ext cx="169" cy="288"/>
            </a:xfrm>
            <a:prstGeom prst="rect">
              <a:avLst/>
            </a:prstGeom>
            <a:noFill/>
            <a:ln w="9525">
              <a:noFill/>
              <a:miter lim="800000"/>
              <a:headEnd/>
              <a:tailEnd/>
            </a:ln>
            <a:effectLst/>
          </p:spPr>
          <p:txBody>
            <a:bodyPr wrap="none">
              <a:spAutoFit/>
            </a:bodyPr>
            <a:lstStyle/>
            <a:p>
              <a:pPr algn="l" eaLnBrk="1" hangingPunct="1"/>
              <a:r>
                <a:rPr lang="en-US" altLang="zh-CN" sz="2400" b="1"/>
                <a:t>/</a:t>
              </a:r>
            </a:p>
          </p:txBody>
        </p:sp>
        <p:sp>
          <p:nvSpPr>
            <p:cNvPr id="252998" name="Text Box 70"/>
            <p:cNvSpPr txBox="1">
              <a:spLocks noChangeArrowheads="1"/>
            </p:cNvSpPr>
            <p:nvPr/>
          </p:nvSpPr>
          <p:spPr bwMode="auto">
            <a:xfrm>
              <a:off x="5424" y="3696"/>
              <a:ext cx="180" cy="288"/>
            </a:xfrm>
            <a:prstGeom prst="rect">
              <a:avLst/>
            </a:prstGeom>
            <a:noFill/>
            <a:ln w="9525">
              <a:noFill/>
              <a:miter lim="800000"/>
              <a:headEnd/>
              <a:tailEnd/>
            </a:ln>
            <a:effectLst/>
          </p:spPr>
          <p:txBody>
            <a:bodyPr wrap="none">
              <a:spAutoFit/>
            </a:bodyPr>
            <a:lstStyle/>
            <a:p>
              <a:pPr algn="l" eaLnBrk="1" hangingPunct="1"/>
              <a:r>
                <a:rPr lang="en-US" altLang="zh-CN" sz="2400" b="1"/>
                <a:t>f</a:t>
              </a:r>
            </a:p>
          </p:txBody>
        </p:sp>
        <p:sp>
          <p:nvSpPr>
            <p:cNvPr id="252999" name="Text Box 71"/>
            <p:cNvSpPr txBox="1">
              <a:spLocks noChangeArrowheads="1"/>
            </p:cNvSpPr>
            <p:nvPr/>
          </p:nvSpPr>
          <p:spPr bwMode="auto">
            <a:xfrm>
              <a:off x="5142" y="3072"/>
              <a:ext cx="212" cy="288"/>
            </a:xfrm>
            <a:prstGeom prst="rect">
              <a:avLst/>
            </a:prstGeom>
            <a:noFill/>
            <a:ln w="9525">
              <a:noFill/>
              <a:miter lim="800000"/>
              <a:headEnd/>
              <a:tailEnd/>
            </a:ln>
            <a:effectLst/>
          </p:spPr>
          <p:txBody>
            <a:bodyPr wrap="none">
              <a:spAutoFit/>
            </a:bodyPr>
            <a:lstStyle/>
            <a:p>
              <a:pPr algn="l" eaLnBrk="1" hangingPunct="1"/>
              <a:r>
                <a:rPr lang="en-US" altLang="zh-CN" sz="2400" b="1"/>
                <a:t>0</a:t>
              </a:r>
            </a:p>
          </p:txBody>
        </p:sp>
        <p:sp>
          <p:nvSpPr>
            <p:cNvPr id="253000" name="Line 72"/>
            <p:cNvSpPr>
              <a:spLocks noChangeShapeType="1"/>
            </p:cNvSpPr>
            <p:nvPr/>
          </p:nvSpPr>
          <p:spPr bwMode="auto">
            <a:xfrm>
              <a:off x="5142" y="307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253001" name="Text Box 73"/>
            <p:cNvSpPr txBox="1">
              <a:spLocks noChangeArrowheads="1"/>
            </p:cNvSpPr>
            <p:nvPr/>
          </p:nvSpPr>
          <p:spPr bwMode="auto">
            <a:xfrm>
              <a:off x="4690" y="3072"/>
              <a:ext cx="212" cy="288"/>
            </a:xfrm>
            <a:prstGeom prst="rect">
              <a:avLst/>
            </a:prstGeom>
            <a:noFill/>
            <a:ln w="9525">
              <a:noFill/>
              <a:miter lim="800000"/>
              <a:headEnd/>
              <a:tailEnd/>
            </a:ln>
            <a:effectLst/>
          </p:spPr>
          <p:txBody>
            <a:bodyPr wrap="none">
              <a:spAutoFit/>
            </a:bodyPr>
            <a:lstStyle/>
            <a:p>
              <a:pPr algn="l" eaLnBrk="1" hangingPunct="1"/>
              <a:r>
                <a:rPr lang="en-US" altLang="zh-CN" sz="2400" b="1"/>
                <a:t>0</a:t>
              </a:r>
            </a:p>
          </p:txBody>
        </p:sp>
        <p:sp>
          <p:nvSpPr>
            <p:cNvPr id="253002" name="Text Box 74"/>
            <p:cNvSpPr txBox="1">
              <a:spLocks noChangeArrowheads="1"/>
            </p:cNvSpPr>
            <p:nvPr/>
          </p:nvSpPr>
          <p:spPr bwMode="auto">
            <a:xfrm>
              <a:off x="5382" y="3072"/>
              <a:ext cx="164" cy="288"/>
            </a:xfrm>
            <a:prstGeom prst="rect">
              <a:avLst/>
            </a:prstGeom>
            <a:noFill/>
            <a:ln w="9525">
              <a:noFill/>
              <a:miter lim="800000"/>
              <a:headEnd/>
              <a:tailEnd/>
            </a:ln>
            <a:effectLst/>
          </p:spPr>
          <p:txBody>
            <a:bodyPr wrap="none">
              <a:spAutoFit/>
            </a:bodyPr>
            <a:lstStyle/>
            <a:p>
              <a:pPr algn="l" eaLnBrk="1" hangingPunct="1"/>
              <a:r>
                <a:rPr lang="en-US" altLang="zh-CN" sz="2400" b="1"/>
                <a:t> </a:t>
              </a:r>
            </a:p>
          </p:txBody>
        </p:sp>
        <p:cxnSp>
          <p:nvCxnSpPr>
            <p:cNvPr id="253003" name="AutoShape 75"/>
            <p:cNvCxnSpPr>
              <a:cxnSpLocks noChangeShapeType="1"/>
              <a:stCxn id="253002" idx="3"/>
              <a:endCxn id="252998" idx="0"/>
            </p:cNvCxnSpPr>
            <p:nvPr/>
          </p:nvCxnSpPr>
          <p:spPr bwMode="auto">
            <a:xfrm flipH="1">
              <a:off x="5514" y="3216"/>
              <a:ext cx="32" cy="480"/>
            </a:xfrm>
            <a:prstGeom prst="curvedConnector4">
              <a:avLst>
                <a:gd name="adj1" fmla="val -450000"/>
                <a:gd name="adj2" fmla="val 65000"/>
              </a:avLst>
            </a:prstGeom>
            <a:noFill/>
            <a:ln w="9525" cap="rnd">
              <a:solidFill>
                <a:schemeClr val="tx1"/>
              </a:solidFill>
              <a:prstDash val="sysDot"/>
              <a:round/>
              <a:headEnd/>
              <a:tailEnd type="triangle" w="med" len="med"/>
            </a:ln>
            <a:effectLst/>
          </p:spPr>
        </p:cxnSp>
        <p:sp>
          <p:nvSpPr>
            <p:cNvPr id="253004" name="Text Box 76"/>
            <p:cNvSpPr txBox="1">
              <a:spLocks noChangeArrowheads="1"/>
            </p:cNvSpPr>
            <p:nvPr/>
          </p:nvSpPr>
          <p:spPr bwMode="auto">
            <a:xfrm>
              <a:off x="4176" y="3696"/>
              <a:ext cx="201" cy="288"/>
            </a:xfrm>
            <a:prstGeom prst="rect">
              <a:avLst/>
            </a:prstGeom>
            <a:noFill/>
            <a:ln w="9525">
              <a:noFill/>
              <a:miter lim="800000"/>
              <a:headEnd/>
              <a:tailEnd/>
            </a:ln>
            <a:effectLst/>
          </p:spPr>
          <p:txBody>
            <a:bodyPr wrap="none">
              <a:spAutoFit/>
            </a:bodyPr>
            <a:lstStyle/>
            <a:p>
              <a:pPr algn="l" eaLnBrk="1" hangingPunct="1"/>
              <a:r>
                <a:rPr lang="en-US" altLang="zh-CN" sz="2400" b="1"/>
                <a:t>e</a:t>
              </a:r>
            </a:p>
          </p:txBody>
        </p:sp>
        <p:sp>
          <p:nvSpPr>
            <p:cNvPr id="253005" name="Text Box 77"/>
            <p:cNvSpPr txBox="1">
              <a:spLocks noChangeArrowheads="1"/>
            </p:cNvSpPr>
            <p:nvPr/>
          </p:nvSpPr>
          <p:spPr bwMode="auto">
            <a:xfrm>
              <a:off x="4498" y="3072"/>
              <a:ext cx="164" cy="288"/>
            </a:xfrm>
            <a:prstGeom prst="rect">
              <a:avLst/>
            </a:prstGeom>
            <a:noFill/>
            <a:ln w="9525">
              <a:noFill/>
              <a:miter lim="800000"/>
              <a:headEnd/>
              <a:tailEnd/>
            </a:ln>
            <a:effectLst/>
          </p:spPr>
          <p:txBody>
            <a:bodyPr wrap="none">
              <a:spAutoFit/>
            </a:bodyPr>
            <a:lstStyle/>
            <a:p>
              <a:pPr algn="l" eaLnBrk="1" hangingPunct="1"/>
              <a:r>
                <a:rPr lang="en-US" altLang="zh-CN" sz="2400" b="1"/>
                <a:t> </a:t>
              </a:r>
            </a:p>
          </p:txBody>
        </p:sp>
        <p:cxnSp>
          <p:nvCxnSpPr>
            <p:cNvPr id="253006" name="AutoShape 78"/>
            <p:cNvCxnSpPr>
              <a:cxnSpLocks noChangeShapeType="1"/>
              <a:stCxn id="253005" idx="1"/>
              <a:endCxn id="253004" idx="0"/>
            </p:cNvCxnSpPr>
            <p:nvPr/>
          </p:nvCxnSpPr>
          <p:spPr bwMode="auto">
            <a:xfrm rot="10800000" flipV="1">
              <a:off x="4277" y="3216"/>
              <a:ext cx="221" cy="480"/>
            </a:xfrm>
            <a:prstGeom prst="curvedConnector2">
              <a:avLst/>
            </a:prstGeom>
            <a:noFill/>
            <a:ln w="9525" cap="rnd">
              <a:solidFill>
                <a:schemeClr val="tx1"/>
              </a:solidFill>
              <a:prstDash val="sysDot"/>
              <a:round/>
              <a:headEnd/>
              <a:tailEnd type="triangle" w="med" len="med"/>
            </a:ln>
            <a:effectLst/>
          </p:spPr>
        </p:cxn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2976"/>
                                        </p:tgtEl>
                                        <p:attrNameLst>
                                          <p:attrName>style.visibility</p:attrName>
                                        </p:attrNameLst>
                                      </p:cBhvr>
                                      <p:to>
                                        <p:strVal val="visible"/>
                                      </p:to>
                                    </p:set>
                                    <p:animEffect transition="in" filter="wipe(down)">
                                      <p:cBhvr>
                                        <p:cTn id="12" dur="500"/>
                                        <p:tgtEl>
                                          <p:spTgt spid="252976"/>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52978"/>
                                        </p:tgtEl>
                                        <p:attrNameLst>
                                          <p:attrName>style.visibility</p:attrName>
                                        </p:attrNameLst>
                                      </p:cBhvr>
                                      <p:to>
                                        <p:strVal val="visible"/>
                                      </p:to>
                                    </p:set>
                                    <p:animEffect transition="in" filter="wipe(down)">
                                      <p:cBhvr>
                                        <p:cTn id="16" dur="500"/>
                                        <p:tgtEl>
                                          <p:spTgt spid="2529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52975"/>
                                        </p:tgtEl>
                                        <p:attrNameLst>
                                          <p:attrName>style.visibility</p:attrName>
                                        </p:attrNameLst>
                                      </p:cBhvr>
                                      <p:to>
                                        <p:strVal val="visible"/>
                                      </p:to>
                                    </p:set>
                                    <p:animEffect transition="in" filter="wipe(down)">
                                      <p:cBhvr>
                                        <p:cTn id="21" dur="500"/>
                                        <p:tgtEl>
                                          <p:spTgt spid="252975"/>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52977"/>
                                        </p:tgtEl>
                                        <p:attrNameLst>
                                          <p:attrName>style.visibility</p:attrName>
                                        </p:attrNameLst>
                                      </p:cBhvr>
                                      <p:to>
                                        <p:strVal val="visible"/>
                                      </p:to>
                                    </p:set>
                                    <p:animEffect transition="in" filter="wipe(down)">
                                      <p:cBhvr>
                                        <p:cTn id="25" dur="500"/>
                                        <p:tgtEl>
                                          <p:spTgt spid="2529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52965"/>
                                        </p:tgtEl>
                                        <p:attrNameLst>
                                          <p:attrName>style.visibility</p:attrName>
                                        </p:attrNameLst>
                                      </p:cBhvr>
                                      <p:to>
                                        <p:strVal val="visible"/>
                                      </p:to>
                                    </p:set>
                                    <p:animEffect transition="in" filter="wipe(down)">
                                      <p:cBhvr>
                                        <p:cTn id="30" dur="500"/>
                                        <p:tgtEl>
                                          <p:spTgt spid="25296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52966"/>
                                        </p:tgtEl>
                                        <p:attrNameLst>
                                          <p:attrName>style.visibility</p:attrName>
                                        </p:attrNameLst>
                                      </p:cBhvr>
                                      <p:to>
                                        <p:strVal val="visible"/>
                                      </p:to>
                                    </p:set>
                                    <p:animEffect transition="in" filter="wipe(down)">
                                      <p:cBhvr>
                                        <p:cTn id="35" dur="500"/>
                                        <p:tgtEl>
                                          <p:spTgt spid="2529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52967"/>
                                        </p:tgtEl>
                                        <p:attrNameLst>
                                          <p:attrName>style.visibility</p:attrName>
                                        </p:attrNameLst>
                                      </p:cBhvr>
                                      <p:to>
                                        <p:strVal val="visible"/>
                                      </p:to>
                                    </p:set>
                                    <p:animEffect transition="in" filter="wipe(down)">
                                      <p:cBhvr>
                                        <p:cTn id="40" dur="500"/>
                                        <p:tgtEl>
                                          <p:spTgt spid="25296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52969"/>
                                        </p:tgtEl>
                                        <p:attrNameLst>
                                          <p:attrName>style.visibility</p:attrName>
                                        </p:attrNameLst>
                                      </p:cBhvr>
                                      <p:to>
                                        <p:strVal val="visible"/>
                                      </p:to>
                                    </p:set>
                                    <p:animEffect transition="in" filter="wipe(down)">
                                      <p:cBhvr>
                                        <p:cTn id="45" dur="500"/>
                                        <p:tgtEl>
                                          <p:spTgt spid="25296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52968"/>
                                        </p:tgtEl>
                                        <p:attrNameLst>
                                          <p:attrName>style.visibility</p:attrName>
                                        </p:attrNameLst>
                                      </p:cBhvr>
                                      <p:to>
                                        <p:strVal val="visible"/>
                                      </p:to>
                                    </p:set>
                                    <p:animEffect transition="in" filter="wipe(down)">
                                      <p:cBhvr>
                                        <p:cTn id="50" dur="500"/>
                                        <p:tgtEl>
                                          <p:spTgt spid="25296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52970"/>
                                        </p:tgtEl>
                                        <p:attrNameLst>
                                          <p:attrName>style.visibility</p:attrName>
                                        </p:attrNameLst>
                                      </p:cBhvr>
                                      <p:to>
                                        <p:strVal val="visible"/>
                                      </p:to>
                                    </p:set>
                                    <p:animEffect transition="in" filter="wipe(down)">
                                      <p:cBhvr>
                                        <p:cTn id="55" dur="500"/>
                                        <p:tgtEl>
                                          <p:spTgt spid="2529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52971"/>
                                        </p:tgtEl>
                                        <p:attrNameLst>
                                          <p:attrName>style.visibility</p:attrName>
                                        </p:attrNameLst>
                                      </p:cBhvr>
                                      <p:to>
                                        <p:strVal val="visible"/>
                                      </p:to>
                                    </p:set>
                                    <p:animEffect transition="in" filter="wipe(down)">
                                      <p:cBhvr>
                                        <p:cTn id="60" dur="500"/>
                                        <p:tgtEl>
                                          <p:spTgt spid="25297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52972"/>
                                        </p:tgtEl>
                                        <p:attrNameLst>
                                          <p:attrName>style.visibility</p:attrName>
                                        </p:attrNameLst>
                                      </p:cBhvr>
                                      <p:to>
                                        <p:strVal val="visible"/>
                                      </p:to>
                                    </p:set>
                                    <p:animEffect transition="in" filter="wipe(down)">
                                      <p:cBhvr>
                                        <p:cTn id="65" dur="500"/>
                                        <p:tgtEl>
                                          <p:spTgt spid="25297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252973"/>
                                        </p:tgtEl>
                                        <p:attrNameLst>
                                          <p:attrName>style.visibility</p:attrName>
                                        </p:attrNameLst>
                                      </p:cBhvr>
                                      <p:to>
                                        <p:strVal val="visible"/>
                                      </p:to>
                                    </p:set>
                                    <p:animEffect transition="in" filter="wipe(down)">
                                      <p:cBhvr>
                                        <p:cTn id="70" dur="500"/>
                                        <p:tgtEl>
                                          <p:spTgt spid="25297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52974"/>
                                        </p:tgtEl>
                                        <p:attrNameLst>
                                          <p:attrName>style.visibility</p:attrName>
                                        </p:attrNameLst>
                                      </p:cBhvr>
                                      <p:to>
                                        <p:strVal val="visible"/>
                                      </p:to>
                                    </p:set>
                                    <p:animEffect transition="in" filter="wipe(down)">
                                      <p:cBhvr>
                                        <p:cTn id="75" dur="500"/>
                                        <p:tgtEl>
                                          <p:spTgt spid="25297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wipe(up)">
                                      <p:cBhvr>
                                        <p:cTn id="80" dur="5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wipe(up)">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77" grpId="0" autoUpdateAnimBg="0"/>
      <p:bldP spid="252978"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4725" y="917575"/>
            <a:ext cx="2451100" cy="2659063"/>
            <a:chOff x="803" y="578"/>
            <a:chExt cx="1544" cy="1675"/>
          </a:xfrm>
        </p:grpSpPr>
        <p:sp>
          <p:nvSpPr>
            <p:cNvPr id="133123" name="Oval 3"/>
            <p:cNvSpPr>
              <a:spLocks noChangeArrowheads="1"/>
            </p:cNvSpPr>
            <p:nvPr/>
          </p:nvSpPr>
          <p:spPr bwMode="auto">
            <a:xfrm>
              <a:off x="1391" y="578"/>
              <a:ext cx="290" cy="292"/>
            </a:xfrm>
            <a:prstGeom prst="ellipse">
              <a:avLst/>
            </a:prstGeom>
            <a:noFill/>
            <a:ln w="9525">
              <a:solidFill>
                <a:schemeClr val="tx1"/>
              </a:solidFill>
              <a:round/>
              <a:headEnd/>
              <a:tailEnd/>
            </a:ln>
            <a:effectLst/>
          </p:spPr>
          <p:txBody>
            <a:bodyPr wrap="none" anchor="ctr"/>
            <a:lstStyle/>
            <a:p>
              <a:pPr eaLnBrk="1" hangingPunct="1"/>
              <a:r>
                <a:rPr lang="en-US" altLang="zh-CN"/>
                <a:t>a</a:t>
              </a:r>
            </a:p>
          </p:txBody>
        </p:sp>
        <p:sp>
          <p:nvSpPr>
            <p:cNvPr id="133124" name="Oval 4"/>
            <p:cNvSpPr>
              <a:spLocks noChangeArrowheads="1"/>
            </p:cNvSpPr>
            <p:nvPr/>
          </p:nvSpPr>
          <p:spPr bwMode="auto">
            <a:xfrm>
              <a:off x="1088" y="968"/>
              <a:ext cx="290" cy="292"/>
            </a:xfrm>
            <a:prstGeom prst="ellipse">
              <a:avLst/>
            </a:prstGeom>
            <a:noFill/>
            <a:ln w="9525">
              <a:solidFill>
                <a:schemeClr val="tx1"/>
              </a:solidFill>
              <a:round/>
              <a:headEnd/>
              <a:tailEnd/>
            </a:ln>
            <a:effectLst/>
          </p:spPr>
          <p:txBody>
            <a:bodyPr wrap="none" anchor="ctr"/>
            <a:lstStyle/>
            <a:p>
              <a:pPr eaLnBrk="1" hangingPunct="1"/>
              <a:r>
                <a:rPr lang="en-US" altLang="zh-CN"/>
                <a:t>b</a:t>
              </a:r>
            </a:p>
          </p:txBody>
        </p:sp>
        <p:sp>
          <p:nvSpPr>
            <p:cNvPr id="133125" name="Oval 5"/>
            <p:cNvSpPr>
              <a:spLocks noChangeArrowheads="1"/>
            </p:cNvSpPr>
            <p:nvPr/>
          </p:nvSpPr>
          <p:spPr bwMode="auto">
            <a:xfrm>
              <a:off x="1713" y="978"/>
              <a:ext cx="290" cy="292"/>
            </a:xfrm>
            <a:prstGeom prst="ellipse">
              <a:avLst/>
            </a:prstGeom>
            <a:noFill/>
            <a:ln w="9525">
              <a:solidFill>
                <a:schemeClr val="tx1"/>
              </a:solidFill>
              <a:round/>
              <a:headEnd/>
              <a:tailEnd/>
            </a:ln>
            <a:effectLst/>
          </p:spPr>
          <p:txBody>
            <a:bodyPr wrap="none" anchor="ctr"/>
            <a:lstStyle/>
            <a:p>
              <a:pPr eaLnBrk="1" hangingPunct="1"/>
              <a:r>
                <a:rPr lang="en-US" altLang="zh-CN"/>
                <a:t>c</a:t>
              </a:r>
            </a:p>
          </p:txBody>
        </p:sp>
        <p:sp>
          <p:nvSpPr>
            <p:cNvPr id="133126" name="Oval 6"/>
            <p:cNvSpPr>
              <a:spLocks noChangeArrowheads="1"/>
            </p:cNvSpPr>
            <p:nvPr/>
          </p:nvSpPr>
          <p:spPr bwMode="auto">
            <a:xfrm>
              <a:off x="803" y="1419"/>
              <a:ext cx="290" cy="292"/>
            </a:xfrm>
            <a:prstGeom prst="ellipse">
              <a:avLst/>
            </a:prstGeom>
            <a:noFill/>
            <a:ln w="9525">
              <a:solidFill>
                <a:schemeClr val="tx1"/>
              </a:solidFill>
              <a:round/>
              <a:headEnd/>
              <a:tailEnd/>
            </a:ln>
            <a:effectLst/>
          </p:spPr>
          <p:txBody>
            <a:bodyPr wrap="none" anchor="ctr"/>
            <a:lstStyle/>
            <a:p>
              <a:pPr eaLnBrk="1" hangingPunct="1"/>
              <a:r>
                <a:rPr lang="en-US" altLang="zh-CN"/>
                <a:t>d</a:t>
              </a:r>
            </a:p>
          </p:txBody>
        </p:sp>
        <p:sp>
          <p:nvSpPr>
            <p:cNvPr id="133127" name="Oval 7"/>
            <p:cNvSpPr>
              <a:spLocks noChangeArrowheads="1"/>
            </p:cNvSpPr>
            <p:nvPr/>
          </p:nvSpPr>
          <p:spPr bwMode="auto">
            <a:xfrm>
              <a:off x="1407" y="1419"/>
              <a:ext cx="290" cy="292"/>
            </a:xfrm>
            <a:prstGeom prst="ellipse">
              <a:avLst/>
            </a:prstGeom>
            <a:noFill/>
            <a:ln w="9525">
              <a:solidFill>
                <a:schemeClr val="tx1"/>
              </a:solidFill>
              <a:round/>
              <a:headEnd/>
              <a:tailEnd/>
            </a:ln>
            <a:effectLst/>
          </p:spPr>
          <p:txBody>
            <a:bodyPr wrap="none" anchor="ctr"/>
            <a:lstStyle/>
            <a:p>
              <a:pPr eaLnBrk="1" hangingPunct="1"/>
              <a:r>
                <a:rPr lang="en-US" altLang="zh-CN"/>
                <a:t>e</a:t>
              </a:r>
            </a:p>
          </p:txBody>
        </p:sp>
        <p:sp>
          <p:nvSpPr>
            <p:cNvPr id="133128" name="Oval 8"/>
            <p:cNvSpPr>
              <a:spLocks noChangeArrowheads="1"/>
            </p:cNvSpPr>
            <p:nvPr/>
          </p:nvSpPr>
          <p:spPr bwMode="auto">
            <a:xfrm>
              <a:off x="2057" y="1409"/>
              <a:ext cx="290" cy="292"/>
            </a:xfrm>
            <a:prstGeom prst="ellipse">
              <a:avLst/>
            </a:prstGeom>
            <a:noFill/>
            <a:ln w="9525">
              <a:solidFill>
                <a:schemeClr val="tx1"/>
              </a:solidFill>
              <a:round/>
              <a:headEnd/>
              <a:tailEnd/>
            </a:ln>
            <a:effectLst/>
          </p:spPr>
          <p:txBody>
            <a:bodyPr wrap="none" anchor="ctr"/>
            <a:lstStyle/>
            <a:p>
              <a:pPr eaLnBrk="1" hangingPunct="1"/>
              <a:r>
                <a:rPr lang="en-US" altLang="zh-CN"/>
                <a:t>f</a:t>
              </a:r>
            </a:p>
          </p:txBody>
        </p:sp>
        <p:sp>
          <p:nvSpPr>
            <p:cNvPr id="133129" name="Line 9"/>
            <p:cNvSpPr>
              <a:spLocks noChangeShapeType="1"/>
            </p:cNvSpPr>
            <p:nvPr/>
          </p:nvSpPr>
          <p:spPr bwMode="auto">
            <a:xfrm flipH="1">
              <a:off x="1340" y="851"/>
              <a:ext cx="111" cy="189"/>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30" name="Line 10"/>
            <p:cNvSpPr>
              <a:spLocks noChangeShapeType="1"/>
            </p:cNvSpPr>
            <p:nvPr/>
          </p:nvSpPr>
          <p:spPr bwMode="auto">
            <a:xfrm flipH="1">
              <a:off x="1028" y="1251"/>
              <a:ext cx="146" cy="211"/>
            </a:xfrm>
            <a:prstGeom prst="line">
              <a:avLst/>
            </a:prstGeom>
            <a:noFill/>
            <a:ln w="9525">
              <a:solidFill>
                <a:schemeClr val="tx1"/>
              </a:solidFill>
              <a:round/>
              <a:headEnd/>
              <a:tailEnd/>
            </a:ln>
            <a:effectLst/>
          </p:spPr>
          <p:txBody>
            <a:bodyPr anchor="ctr">
              <a:spAutoFit/>
            </a:bodyPr>
            <a:lstStyle/>
            <a:p>
              <a:endParaRPr lang="zh-CN" altLang="en-US"/>
            </a:p>
          </p:txBody>
        </p:sp>
        <p:sp>
          <p:nvSpPr>
            <p:cNvPr id="133131" name="Line 11"/>
            <p:cNvSpPr>
              <a:spLocks noChangeShapeType="1"/>
            </p:cNvSpPr>
            <p:nvPr/>
          </p:nvSpPr>
          <p:spPr bwMode="auto">
            <a:xfrm>
              <a:off x="1651" y="807"/>
              <a:ext cx="133" cy="188"/>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32" name="Line 12"/>
            <p:cNvSpPr>
              <a:spLocks noChangeShapeType="1"/>
            </p:cNvSpPr>
            <p:nvPr/>
          </p:nvSpPr>
          <p:spPr bwMode="auto">
            <a:xfrm>
              <a:off x="1306" y="1229"/>
              <a:ext cx="178" cy="222"/>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33" name="Line 13"/>
            <p:cNvSpPr>
              <a:spLocks noChangeShapeType="1"/>
            </p:cNvSpPr>
            <p:nvPr/>
          </p:nvSpPr>
          <p:spPr bwMode="auto">
            <a:xfrm>
              <a:off x="1940" y="1240"/>
              <a:ext cx="133" cy="211"/>
            </a:xfrm>
            <a:prstGeom prst="line">
              <a:avLst/>
            </a:prstGeom>
            <a:noFill/>
            <a:ln w="9525">
              <a:solidFill>
                <a:schemeClr val="tx1"/>
              </a:solidFill>
              <a:round/>
              <a:headEnd/>
              <a:tailEnd/>
            </a:ln>
            <a:effectLst/>
          </p:spPr>
          <p:txBody>
            <a:bodyPr anchor="ctr">
              <a:spAutoFit/>
            </a:bodyPr>
            <a:lstStyle/>
            <a:p>
              <a:endParaRPr lang="zh-CN" altLang="en-US"/>
            </a:p>
          </p:txBody>
        </p:sp>
        <p:sp>
          <p:nvSpPr>
            <p:cNvPr id="133134" name="Oval 14"/>
            <p:cNvSpPr>
              <a:spLocks noChangeArrowheads="1"/>
            </p:cNvSpPr>
            <p:nvPr/>
          </p:nvSpPr>
          <p:spPr bwMode="auto">
            <a:xfrm>
              <a:off x="1431" y="1961"/>
              <a:ext cx="290" cy="292"/>
            </a:xfrm>
            <a:prstGeom prst="ellipse">
              <a:avLst/>
            </a:prstGeom>
            <a:noFill/>
            <a:ln w="9525">
              <a:solidFill>
                <a:schemeClr val="tx1"/>
              </a:solidFill>
              <a:round/>
              <a:headEnd/>
              <a:tailEnd/>
            </a:ln>
            <a:effectLst/>
          </p:spPr>
          <p:txBody>
            <a:bodyPr wrap="none" anchor="ctr"/>
            <a:lstStyle/>
            <a:p>
              <a:pPr eaLnBrk="1" hangingPunct="1"/>
              <a:r>
                <a:rPr lang="en-US" altLang="zh-CN"/>
                <a:t>h</a:t>
              </a:r>
            </a:p>
          </p:txBody>
        </p:sp>
        <p:sp>
          <p:nvSpPr>
            <p:cNvPr id="133135" name="Oval 15"/>
            <p:cNvSpPr>
              <a:spLocks noChangeArrowheads="1"/>
            </p:cNvSpPr>
            <p:nvPr/>
          </p:nvSpPr>
          <p:spPr bwMode="auto">
            <a:xfrm>
              <a:off x="959" y="1961"/>
              <a:ext cx="290" cy="292"/>
            </a:xfrm>
            <a:prstGeom prst="ellipse">
              <a:avLst/>
            </a:prstGeom>
            <a:noFill/>
            <a:ln w="9525">
              <a:solidFill>
                <a:schemeClr val="tx1"/>
              </a:solidFill>
              <a:round/>
              <a:headEnd/>
              <a:tailEnd/>
            </a:ln>
            <a:effectLst/>
          </p:spPr>
          <p:txBody>
            <a:bodyPr wrap="none" anchor="ctr"/>
            <a:lstStyle/>
            <a:p>
              <a:pPr eaLnBrk="1" hangingPunct="1"/>
              <a:r>
                <a:rPr lang="en-US" altLang="zh-CN"/>
                <a:t>g</a:t>
              </a:r>
            </a:p>
          </p:txBody>
        </p:sp>
        <p:sp>
          <p:nvSpPr>
            <p:cNvPr id="133136" name="Oval 16"/>
            <p:cNvSpPr>
              <a:spLocks noChangeArrowheads="1"/>
            </p:cNvSpPr>
            <p:nvPr/>
          </p:nvSpPr>
          <p:spPr bwMode="auto">
            <a:xfrm>
              <a:off x="1903" y="1961"/>
              <a:ext cx="290" cy="292"/>
            </a:xfrm>
            <a:prstGeom prst="ellipse">
              <a:avLst/>
            </a:prstGeom>
            <a:noFill/>
            <a:ln w="9525">
              <a:solidFill>
                <a:schemeClr val="tx1"/>
              </a:solidFill>
              <a:round/>
              <a:headEnd/>
              <a:tailEnd/>
            </a:ln>
            <a:effectLst/>
          </p:spPr>
          <p:txBody>
            <a:bodyPr wrap="none" anchor="ctr"/>
            <a:lstStyle/>
            <a:p>
              <a:pPr eaLnBrk="1" hangingPunct="1"/>
              <a:r>
                <a:rPr lang="en-US" altLang="zh-CN"/>
                <a:t>i</a:t>
              </a:r>
            </a:p>
          </p:txBody>
        </p:sp>
        <p:sp>
          <p:nvSpPr>
            <p:cNvPr id="133137" name="Line 17"/>
            <p:cNvSpPr>
              <a:spLocks noChangeShapeType="1"/>
            </p:cNvSpPr>
            <p:nvPr/>
          </p:nvSpPr>
          <p:spPr bwMode="auto">
            <a:xfrm>
              <a:off x="1567" y="1711"/>
              <a:ext cx="0" cy="278"/>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38" name="Line 18"/>
            <p:cNvSpPr>
              <a:spLocks noChangeShapeType="1"/>
            </p:cNvSpPr>
            <p:nvPr/>
          </p:nvSpPr>
          <p:spPr bwMode="auto">
            <a:xfrm flipH="1">
              <a:off x="1189" y="1689"/>
              <a:ext cx="245" cy="311"/>
            </a:xfrm>
            <a:prstGeom prst="line">
              <a:avLst/>
            </a:prstGeom>
            <a:noFill/>
            <a:ln w="9525">
              <a:solidFill>
                <a:schemeClr val="tx1"/>
              </a:solidFill>
              <a:round/>
              <a:headEnd/>
              <a:tailEnd/>
            </a:ln>
            <a:effectLst/>
          </p:spPr>
          <p:txBody>
            <a:bodyPr anchor="ctr">
              <a:spAutoFit/>
            </a:bodyPr>
            <a:lstStyle/>
            <a:p>
              <a:endParaRPr lang="zh-CN" altLang="en-US"/>
            </a:p>
          </p:txBody>
        </p:sp>
        <p:sp>
          <p:nvSpPr>
            <p:cNvPr id="133139" name="Line 19"/>
            <p:cNvSpPr>
              <a:spLocks noChangeShapeType="1"/>
            </p:cNvSpPr>
            <p:nvPr/>
          </p:nvSpPr>
          <p:spPr bwMode="auto">
            <a:xfrm>
              <a:off x="1678" y="1667"/>
              <a:ext cx="344" cy="299"/>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3" name="Group 20"/>
          <p:cNvGrpSpPr>
            <a:grpSpLocks/>
          </p:cNvGrpSpPr>
          <p:nvPr/>
        </p:nvGrpSpPr>
        <p:grpSpPr bwMode="auto">
          <a:xfrm>
            <a:off x="4962525" y="2147888"/>
            <a:ext cx="311150" cy="3890962"/>
            <a:chOff x="3126" y="1353"/>
            <a:chExt cx="196" cy="2451"/>
          </a:xfrm>
        </p:grpSpPr>
        <p:sp>
          <p:nvSpPr>
            <p:cNvPr id="133141" name="Text Box 21"/>
            <p:cNvSpPr txBox="1">
              <a:spLocks noChangeArrowheads="1"/>
            </p:cNvSpPr>
            <p:nvPr/>
          </p:nvSpPr>
          <p:spPr bwMode="auto">
            <a:xfrm>
              <a:off x="3126" y="1353"/>
              <a:ext cx="187" cy="250"/>
            </a:xfrm>
            <a:prstGeom prst="rect">
              <a:avLst/>
            </a:prstGeom>
            <a:noFill/>
            <a:ln w="9525">
              <a:noFill/>
              <a:miter lim="800000"/>
              <a:headEnd/>
              <a:tailEnd/>
            </a:ln>
            <a:effectLst/>
          </p:spPr>
          <p:txBody>
            <a:bodyPr wrap="none" anchor="ctr">
              <a:spAutoFit/>
            </a:bodyPr>
            <a:lstStyle/>
            <a:p>
              <a:pPr eaLnBrk="1" hangingPunct="1"/>
              <a:r>
                <a:rPr lang="en-US" altLang="zh-CN"/>
                <a:t>a</a:t>
              </a:r>
            </a:p>
          </p:txBody>
        </p:sp>
        <p:sp>
          <p:nvSpPr>
            <p:cNvPr id="133142" name="Text Box 22"/>
            <p:cNvSpPr txBox="1">
              <a:spLocks noChangeArrowheads="1"/>
            </p:cNvSpPr>
            <p:nvPr/>
          </p:nvSpPr>
          <p:spPr bwMode="auto">
            <a:xfrm>
              <a:off x="3126" y="1903"/>
              <a:ext cx="187" cy="250"/>
            </a:xfrm>
            <a:prstGeom prst="rect">
              <a:avLst/>
            </a:prstGeom>
            <a:noFill/>
            <a:ln w="9525">
              <a:noFill/>
              <a:miter lim="800000"/>
              <a:headEnd/>
              <a:tailEnd/>
            </a:ln>
            <a:effectLst/>
          </p:spPr>
          <p:txBody>
            <a:bodyPr wrap="none" anchor="ctr">
              <a:spAutoFit/>
            </a:bodyPr>
            <a:lstStyle/>
            <a:p>
              <a:pPr eaLnBrk="1" hangingPunct="1"/>
              <a:r>
                <a:rPr lang="en-US" altLang="zh-CN"/>
                <a:t>c</a:t>
              </a:r>
            </a:p>
          </p:txBody>
        </p:sp>
        <p:sp>
          <p:nvSpPr>
            <p:cNvPr id="133143" name="Text Box 23"/>
            <p:cNvSpPr txBox="1">
              <a:spLocks noChangeArrowheads="1"/>
            </p:cNvSpPr>
            <p:nvPr/>
          </p:nvSpPr>
          <p:spPr bwMode="auto">
            <a:xfrm>
              <a:off x="3126" y="2178"/>
              <a:ext cx="196" cy="250"/>
            </a:xfrm>
            <a:prstGeom prst="rect">
              <a:avLst/>
            </a:prstGeom>
            <a:noFill/>
            <a:ln w="9525">
              <a:noFill/>
              <a:miter lim="800000"/>
              <a:headEnd/>
              <a:tailEnd/>
            </a:ln>
            <a:effectLst/>
          </p:spPr>
          <p:txBody>
            <a:bodyPr wrap="none" anchor="ctr">
              <a:spAutoFit/>
            </a:bodyPr>
            <a:lstStyle/>
            <a:p>
              <a:pPr eaLnBrk="1" hangingPunct="1"/>
              <a:r>
                <a:rPr lang="en-US" altLang="zh-CN"/>
                <a:t>d</a:t>
              </a:r>
            </a:p>
          </p:txBody>
        </p:sp>
        <p:sp>
          <p:nvSpPr>
            <p:cNvPr id="133144" name="Text Box 24"/>
            <p:cNvSpPr txBox="1">
              <a:spLocks noChangeArrowheads="1"/>
            </p:cNvSpPr>
            <p:nvPr/>
          </p:nvSpPr>
          <p:spPr bwMode="auto">
            <a:xfrm>
              <a:off x="3126" y="2453"/>
              <a:ext cx="187" cy="250"/>
            </a:xfrm>
            <a:prstGeom prst="rect">
              <a:avLst/>
            </a:prstGeom>
            <a:noFill/>
            <a:ln w="9525">
              <a:noFill/>
              <a:miter lim="800000"/>
              <a:headEnd/>
              <a:tailEnd/>
            </a:ln>
            <a:effectLst/>
          </p:spPr>
          <p:txBody>
            <a:bodyPr wrap="none" anchor="ctr">
              <a:spAutoFit/>
            </a:bodyPr>
            <a:lstStyle/>
            <a:p>
              <a:pPr eaLnBrk="1" hangingPunct="1"/>
              <a:r>
                <a:rPr lang="en-US" altLang="zh-CN"/>
                <a:t>e</a:t>
              </a:r>
            </a:p>
          </p:txBody>
        </p:sp>
        <p:sp>
          <p:nvSpPr>
            <p:cNvPr id="133145" name="Text Box 25"/>
            <p:cNvSpPr txBox="1">
              <a:spLocks noChangeArrowheads="1"/>
            </p:cNvSpPr>
            <p:nvPr/>
          </p:nvSpPr>
          <p:spPr bwMode="auto">
            <a:xfrm>
              <a:off x="3126" y="2728"/>
              <a:ext cx="169" cy="250"/>
            </a:xfrm>
            <a:prstGeom prst="rect">
              <a:avLst/>
            </a:prstGeom>
            <a:noFill/>
            <a:ln w="9525">
              <a:noFill/>
              <a:miter lim="800000"/>
              <a:headEnd/>
              <a:tailEnd/>
            </a:ln>
            <a:effectLst/>
          </p:spPr>
          <p:txBody>
            <a:bodyPr wrap="none" anchor="ctr">
              <a:spAutoFit/>
            </a:bodyPr>
            <a:lstStyle/>
            <a:p>
              <a:pPr eaLnBrk="1" hangingPunct="1"/>
              <a:r>
                <a:rPr lang="en-US" altLang="zh-CN"/>
                <a:t>f</a:t>
              </a:r>
            </a:p>
          </p:txBody>
        </p:sp>
        <p:sp>
          <p:nvSpPr>
            <p:cNvPr id="133146" name="Text Box 26"/>
            <p:cNvSpPr txBox="1">
              <a:spLocks noChangeArrowheads="1"/>
            </p:cNvSpPr>
            <p:nvPr/>
          </p:nvSpPr>
          <p:spPr bwMode="auto">
            <a:xfrm>
              <a:off x="3126" y="3003"/>
              <a:ext cx="196" cy="250"/>
            </a:xfrm>
            <a:prstGeom prst="rect">
              <a:avLst/>
            </a:prstGeom>
            <a:noFill/>
            <a:ln w="9525">
              <a:noFill/>
              <a:miter lim="800000"/>
              <a:headEnd/>
              <a:tailEnd/>
            </a:ln>
            <a:effectLst/>
          </p:spPr>
          <p:txBody>
            <a:bodyPr wrap="none" anchor="ctr">
              <a:spAutoFit/>
            </a:bodyPr>
            <a:lstStyle/>
            <a:p>
              <a:pPr eaLnBrk="1" hangingPunct="1"/>
              <a:r>
                <a:rPr lang="en-US" altLang="zh-CN"/>
                <a:t>g</a:t>
              </a:r>
            </a:p>
          </p:txBody>
        </p:sp>
        <p:sp>
          <p:nvSpPr>
            <p:cNvPr id="133147" name="Text Box 27"/>
            <p:cNvSpPr txBox="1">
              <a:spLocks noChangeArrowheads="1"/>
            </p:cNvSpPr>
            <p:nvPr/>
          </p:nvSpPr>
          <p:spPr bwMode="auto">
            <a:xfrm>
              <a:off x="3126" y="3278"/>
              <a:ext cx="196" cy="250"/>
            </a:xfrm>
            <a:prstGeom prst="rect">
              <a:avLst/>
            </a:prstGeom>
            <a:noFill/>
            <a:ln w="9525">
              <a:noFill/>
              <a:miter lim="800000"/>
              <a:headEnd/>
              <a:tailEnd/>
            </a:ln>
            <a:effectLst/>
          </p:spPr>
          <p:txBody>
            <a:bodyPr wrap="none" anchor="ctr">
              <a:spAutoFit/>
            </a:bodyPr>
            <a:lstStyle/>
            <a:p>
              <a:pPr eaLnBrk="1" hangingPunct="1"/>
              <a:r>
                <a:rPr lang="en-US" altLang="zh-CN"/>
                <a:t>h</a:t>
              </a:r>
            </a:p>
          </p:txBody>
        </p:sp>
        <p:sp>
          <p:nvSpPr>
            <p:cNvPr id="133148" name="Text Box 28"/>
            <p:cNvSpPr txBox="1">
              <a:spLocks noChangeArrowheads="1"/>
            </p:cNvSpPr>
            <p:nvPr/>
          </p:nvSpPr>
          <p:spPr bwMode="auto">
            <a:xfrm>
              <a:off x="3126" y="3554"/>
              <a:ext cx="160" cy="250"/>
            </a:xfrm>
            <a:prstGeom prst="rect">
              <a:avLst/>
            </a:prstGeom>
            <a:noFill/>
            <a:ln w="9525">
              <a:noFill/>
              <a:miter lim="800000"/>
              <a:headEnd/>
              <a:tailEnd/>
            </a:ln>
            <a:effectLst/>
          </p:spPr>
          <p:txBody>
            <a:bodyPr wrap="none" anchor="ctr">
              <a:spAutoFit/>
            </a:bodyPr>
            <a:lstStyle/>
            <a:p>
              <a:pPr eaLnBrk="1" hangingPunct="1"/>
              <a:r>
                <a:rPr lang="en-US" altLang="zh-CN"/>
                <a:t>i</a:t>
              </a:r>
            </a:p>
          </p:txBody>
        </p:sp>
        <p:sp>
          <p:nvSpPr>
            <p:cNvPr id="133149" name="Text Box 29"/>
            <p:cNvSpPr txBox="1">
              <a:spLocks noChangeArrowheads="1"/>
            </p:cNvSpPr>
            <p:nvPr/>
          </p:nvSpPr>
          <p:spPr bwMode="auto">
            <a:xfrm>
              <a:off x="3126" y="1605"/>
              <a:ext cx="196" cy="250"/>
            </a:xfrm>
            <a:prstGeom prst="rect">
              <a:avLst/>
            </a:prstGeom>
            <a:noFill/>
            <a:ln w="9525">
              <a:noFill/>
              <a:miter lim="800000"/>
              <a:headEnd/>
              <a:tailEnd/>
            </a:ln>
            <a:effectLst/>
          </p:spPr>
          <p:txBody>
            <a:bodyPr wrap="none" anchor="ctr">
              <a:spAutoFit/>
            </a:bodyPr>
            <a:lstStyle/>
            <a:p>
              <a:pPr eaLnBrk="1" hangingPunct="1"/>
              <a:r>
                <a:rPr lang="en-US" altLang="zh-CN"/>
                <a:t>b</a:t>
              </a:r>
            </a:p>
          </p:txBody>
        </p:sp>
      </p:grpSp>
      <p:sp>
        <p:nvSpPr>
          <p:cNvPr id="133150" name="Text Box 30"/>
          <p:cNvSpPr txBox="1">
            <a:spLocks noChangeArrowheads="1"/>
          </p:cNvSpPr>
          <p:nvPr/>
        </p:nvSpPr>
        <p:spPr bwMode="auto">
          <a:xfrm>
            <a:off x="5984875" y="2141538"/>
            <a:ext cx="311150"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FF3300"/>
                </a:solidFill>
              </a:rPr>
              <a:t>0</a:t>
            </a:r>
          </a:p>
        </p:txBody>
      </p:sp>
      <p:sp>
        <p:nvSpPr>
          <p:cNvPr id="133151" name="Text Box 31"/>
          <p:cNvSpPr txBox="1">
            <a:spLocks noChangeArrowheads="1"/>
          </p:cNvSpPr>
          <p:nvPr/>
        </p:nvSpPr>
        <p:spPr bwMode="auto">
          <a:xfrm>
            <a:off x="5984875" y="3014663"/>
            <a:ext cx="311150"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0000FF"/>
                </a:solidFill>
              </a:rPr>
              <a:t>1</a:t>
            </a:r>
          </a:p>
        </p:txBody>
      </p:sp>
      <p:sp>
        <p:nvSpPr>
          <p:cNvPr id="133152" name="Text Box 32"/>
          <p:cNvSpPr txBox="1">
            <a:spLocks noChangeArrowheads="1"/>
          </p:cNvSpPr>
          <p:nvPr/>
        </p:nvSpPr>
        <p:spPr bwMode="auto">
          <a:xfrm>
            <a:off x="5984875" y="3451225"/>
            <a:ext cx="311150"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0000FF"/>
                </a:solidFill>
              </a:rPr>
              <a:t>2</a:t>
            </a:r>
          </a:p>
        </p:txBody>
      </p:sp>
      <p:sp>
        <p:nvSpPr>
          <p:cNvPr id="133153" name="Text Box 33"/>
          <p:cNvSpPr txBox="1">
            <a:spLocks noChangeArrowheads="1"/>
          </p:cNvSpPr>
          <p:nvPr/>
        </p:nvSpPr>
        <p:spPr bwMode="auto">
          <a:xfrm>
            <a:off x="5984875" y="3887788"/>
            <a:ext cx="311150"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0000FF"/>
                </a:solidFill>
              </a:rPr>
              <a:t>2</a:t>
            </a:r>
          </a:p>
        </p:txBody>
      </p:sp>
      <p:sp>
        <p:nvSpPr>
          <p:cNvPr id="133154" name="Text Box 34"/>
          <p:cNvSpPr txBox="1">
            <a:spLocks noChangeArrowheads="1"/>
          </p:cNvSpPr>
          <p:nvPr/>
        </p:nvSpPr>
        <p:spPr bwMode="auto">
          <a:xfrm>
            <a:off x="5984875" y="4324350"/>
            <a:ext cx="311150"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0000FF"/>
                </a:solidFill>
              </a:rPr>
              <a:t>3</a:t>
            </a:r>
          </a:p>
        </p:txBody>
      </p:sp>
      <p:sp>
        <p:nvSpPr>
          <p:cNvPr id="133155" name="Text Box 35"/>
          <p:cNvSpPr txBox="1">
            <a:spLocks noChangeArrowheads="1"/>
          </p:cNvSpPr>
          <p:nvPr/>
        </p:nvSpPr>
        <p:spPr bwMode="auto">
          <a:xfrm>
            <a:off x="5984875" y="4760913"/>
            <a:ext cx="311150"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0000FF"/>
                </a:solidFill>
              </a:rPr>
              <a:t>5</a:t>
            </a:r>
          </a:p>
        </p:txBody>
      </p:sp>
      <p:sp>
        <p:nvSpPr>
          <p:cNvPr id="133156" name="Text Box 36"/>
          <p:cNvSpPr txBox="1">
            <a:spLocks noChangeArrowheads="1"/>
          </p:cNvSpPr>
          <p:nvPr/>
        </p:nvSpPr>
        <p:spPr bwMode="auto">
          <a:xfrm>
            <a:off x="5984875" y="5197475"/>
            <a:ext cx="311150"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0000FF"/>
                </a:solidFill>
              </a:rPr>
              <a:t>5</a:t>
            </a:r>
          </a:p>
        </p:txBody>
      </p:sp>
      <p:sp>
        <p:nvSpPr>
          <p:cNvPr id="133157" name="Text Box 37"/>
          <p:cNvSpPr txBox="1">
            <a:spLocks noChangeArrowheads="1"/>
          </p:cNvSpPr>
          <p:nvPr/>
        </p:nvSpPr>
        <p:spPr bwMode="auto">
          <a:xfrm>
            <a:off x="5984875" y="5635625"/>
            <a:ext cx="311150"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0000FF"/>
                </a:solidFill>
              </a:rPr>
              <a:t>5</a:t>
            </a:r>
          </a:p>
        </p:txBody>
      </p:sp>
      <p:sp>
        <p:nvSpPr>
          <p:cNvPr id="133158" name="Text Box 38"/>
          <p:cNvSpPr txBox="1">
            <a:spLocks noChangeArrowheads="1"/>
          </p:cNvSpPr>
          <p:nvPr/>
        </p:nvSpPr>
        <p:spPr bwMode="auto">
          <a:xfrm>
            <a:off x="5984875" y="2541588"/>
            <a:ext cx="311150"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0000FF"/>
                </a:solidFill>
              </a:rPr>
              <a:t>1</a:t>
            </a:r>
          </a:p>
        </p:txBody>
      </p:sp>
      <p:grpSp>
        <p:nvGrpSpPr>
          <p:cNvPr id="4" name="Group 39"/>
          <p:cNvGrpSpPr>
            <a:grpSpLocks/>
          </p:cNvGrpSpPr>
          <p:nvPr/>
        </p:nvGrpSpPr>
        <p:grpSpPr bwMode="auto">
          <a:xfrm>
            <a:off x="4959350" y="1758950"/>
            <a:ext cx="1352550" cy="396875"/>
            <a:chOff x="3124" y="1108"/>
            <a:chExt cx="852" cy="250"/>
          </a:xfrm>
        </p:grpSpPr>
        <p:sp>
          <p:nvSpPr>
            <p:cNvPr id="133160" name="Text Box 40"/>
            <p:cNvSpPr txBox="1">
              <a:spLocks noChangeArrowheads="1"/>
            </p:cNvSpPr>
            <p:nvPr/>
          </p:nvSpPr>
          <p:spPr bwMode="auto">
            <a:xfrm>
              <a:off x="3124" y="1108"/>
              <a:ext cx="196" cy="250"/>
            </a:xfrm>
            <a:prstGeom prst="rect">
              <a:avLst/>
            </a:prstGeom>
            <a:noFill/>
            <a:ln w="9525">
              <a:noFill/>
              <a:miter lim="800000"/>
              <a:headEnd/>
              <a:tailEnd/>
            </a:ln>
            <a:effectLst/>
          </p:spPr>
          <p:txBody>
            <a:bodyPr wrap="none" anchor="ctr">
              <a:spAutoFit/>
            </a:bodyPr>
            <a:lstStyle/>
            <a:p>
              <a:pPr eaLnBrk="1" hangingPunct="1"/>
              <a:r>
                <a:rPr lang="en-US" altLang="zh-CN">
                  <a:solidFill>
                    <a:schemeClr val="folHlink"/>
                  </a:solidFill>
                </a:rPr>
                <a:t>0</a:t>
              </a:r>
            </a:p>
          </p:txBody>
        </p:sp>
        <p:sp>
          <p:nvSpPr>
            <p:cNvPr id="133161" name="Text Box 41"/>
            <p:cNvSpPr txBox="1">
              <a:spLocks noChangeArrowheads="1"/>
            </p:cNvSpPr>
            <p:nvPr/>
          </p:nvSpPr>
          <p:spPr bwMode="auto">
            <a:xfrm>
              <a:off x="3780" y="1108"/>
              <a:ext cx="196" cy="250"/>
            </a:xfrm>
            <a:prstGeom prst="rect">
              <a:avLst/>
            </a:prstGeom>
            <a:noFill/>
            <a:ln w="9525">
              <a:noFill/>
              <a:miter lim="800000"/>
              <a:headEnd/>
              <a:tailEnd/>
            </a:ln>
            <a:effectLst/>
          </p:spPr>
          <p:txBody>
            <a:bodyPr wrap="none" anchor="ctr">
              <a:spAutoFit/>
            </a:bodyPr>
            <a:lstStyle/>
            <a:p>
              <a:pPr eaLnBrk="1" hangingPunct="1"/>
              <a:r>
                <a:rPr lang="en-US" altLang="zh-CN">
                  <a:solidFill>
                    <a:schemeClr val="folHlink"/>
                  </a:solidFill>
                </a:rPr>
                <a:t>9</a:t>
              </a:r>
            </a:p>
          </p:txBody>
        </p:sp>
      </p:grpSp>
      <p:grpSp>
        <p:nvGrpSpPr>
          <p:cNvPr id="5" name="Group 42"/>
          <p:cNvGrpSpPr>
            <a:grpSpLocks/>
          </p:cNvGrpSpPr>
          <p:nvPr/>
        </p:nvGrpSpPr>
        <p:grpSpPr bwMode="auto">
          <a:xfrm>
            <a:off x="4237038" y="1300163"/>
            <a:ext cx="2395537" cy="4749800"/>
            <a:chOff x="2669" y="819"/>
            <a:chExt cx="1509" cy="2992"/>
          </a:xfrm>
        </p:grpSpPr>
        <p:sp>
          <p:nvSpPr>
            <p:cNvPr id="133163" name="Rectangle 43"/>
            <p:cNvSpPr>
              <a:spLocks noChangeArrowheads="1"/>
            </p:cNvSpPr>
            <p:nvPr/>
          </p:nvSpPr>
          <p:spPr bwMode="auto">
            <a:xfrm>
              <a:off x="2934" y="1055"/>
              <a:ext cx="1244" cy="2756"/>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133164" name="Line 44"/>
            <p:cNvSpPr>
              <a:spLocks noChangeShapeType="1"/>
            </p:cNvSpPr>
            <p:nvPr/>
          </p:nvSpPr>
          <p:spPr bwMode="auto">
            <a:xfrm>
              <a:off x="2923" y="1333"/>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65" name="Line 45"/>
            <p:cNvSpPr>
              <a:spLocks noChangeShapeType="1"/>
            </p:cNvSpPr>
            <p:nvPr/>
          </p:nvSpPr>
          <p:spPr bwMode="auto">
            <a:xfrm>
              <a:off x="2923" y="1610"/>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66" name="Line 46"/>
            <p:cNvSpPr>
              <a:spLocks noChangeShapeType="1"/>
            </p:cNvSpPr>
            <p:nvPr/>
          </p:nvSpPr>
          <p:spPr bwMode="auto">
            <a:xfrm>
              <a:off x="2923" y="1888"/>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67" name="Line 47"/>
            <p:cNvSpPr>
              <a:spLocks noChangeShapeType="1"/>
            </p:cNvSpPr>
            <p:nvPr/>
          </p:nvSpPr>
          <p:spPr bwMode="auto">
            <a:xfrm>
              <a:off x="2923" y="2166"/>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68" name="Line 48"/>
            <p:cNvSpPr>
              <a:spLocks noChangeShapeType="1"/>
            </p:cNvSpPr>
            <p:nvPr/>
          </p:nvSpPr>
          <p:spPr bwMode="auto">
            <a:xfrm>
              <a:off x="2923" y="2444"/>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69" name="Line 49"/>
            <p:cNvSpPr>
              <a:spLocks noChangeShapeType="1"/>
            </p:cNvSpPr>
            <p:nvPr/>
          </p:nvSpPr>
          <p:spPr bwMode="auto">
            <a:xfrm>
              <a:off x="2923" y="2722"/>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70" name="Line 50"/>
            <p:cNvSpPr>
              <a:spLocks noChangeShapeType="1"/>
            </p:cNvSpPr>
            <p:nvPr/>
          </p:nvSpPr>
          <p:spPr bwMode="auto">
            <a:xfrm>
              <a:off x="2923" y="3000"/>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71" name="Line 51"/>
            <p:cNvSpPr>
              <a:spLocks noChangeShapeType="1"/>
            </p:cNvSpPr>
            <p:nvPr/>
          </p:nvSpPr>
          <p:spPr bwMode="auto">
            <a:xfrm>
              <a:off x="2923" y="3278"/>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72" name="Line 52"/>
            <p:cNvSpPr>
              <a:spLocks noChangeShapeType="1"/>
            </p:cNvSpPr>
            <p:nvPr/>
          </p:nvSpPr>
          <p:spPr bwMode="auto">
            <a:xfrm>
              <a:off x="2923" y="3556"/>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73" name="Line 53"/>
            <p:cNvSpPr>
              <a:spLocks noChangeShapeType="1"/>
            </p:cNvSpPr>
            <p:nvPr/>
          </p:nvSpPr>
          <p:spPr bwMode="auto">
            <a:xfrm>
              <a:off x="3578" y="1055"/>
              <a:ext cx="0" cy="27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3174" name="Text Box 54"/>
            <p:cNvSpPr txBox="1">
              <a:spLocks noChangeArrowheads="1"/>
            </p:cNvSpPr>
            <p:nvPr/>
          </p:nvSpPr>
          <p:spPr bwMode="auto">
            <a:xfrm>
              <a:off x="2669" y="2743"/>
              <a:ext cx="196" cy="250"/>
            </a:xfrm>
            <a:prstGeom prst="rect">
              <a:avLst/>
            </a:prstGeom>
            <a:noFill/>
            <a:ln w="9525">
              <a:noFill/>
              <a:miter lim="800000"/>
              <a:headEnd/>
              <a:tailEnd/>
            </a:ln>
            <a:effectLst/>
          </p:spPr>
          <p:txBody>
            <a:bodyPr wrap="none" anchor="ctr">
              <a:spAutoFit/>
            </a:bodyPr>
            <a:lstStyle/>
            <a:p>
              <a:pPr eaLnBrk="1" hangingPunct="1"/>
              <a:r>
                <a:rPr lang="en-US" altLang="zh-CN"/>
                <a:t>6</a:t>
              </a:r>
            </a:p>
          </p:txBody>
        </p:sp>
        <p:sp>
          <p:nvSpPr>
            <p:cNvPr id="133175" name="Text Box 55"/>
            <p:cNvSpPr txBox="1">
              <a:spLocks noChangeArrowheads="1"/>
            </p:cNvSpPr>
            <p:nvPr/>
          </p:nvSpPr>
          <p:spPr bwMode="auto">
            <a:xfrm>
              <a:off x="2669" y="1108"/>
              <a:ext cx="196" cy="250"/>
            </a:xfrm>
            <a:prstGeom prst="rect">
              <a:avLst/>
            </a:prstGeom>
            <a:noFill/>
            <a:ln w="9525">
              <a:noFill/>
              <a:miter lim="800000"/>
              <a:headEnd/>
              <a:tailEnd/>
            </a:ln>
            <a:effectLst/>
          </p:spPr>
          <p:txBody>
            <a:bodyPr wrap="none" anchor="ctr">
              <a:spAutoFit/>
            </a:bodyPr>
            <a:lstStyle/>
            <a:p>
              <a:pPr eaLnBrk="1" hangingPunct="1"/>
              <a:r>
                <a:rPr lang="en-US" altLang="zh-CN"/>
                <a:t>0</a:t>
              </a:r>
            </a:p>
          </p:txBody>
        </p:sp>
        <p:sp>
          <p:nvSpPr>
            <p:cNvPr id="133176" name="Text Box 56"/>
            <p:cNvSpPr txBox="1">
              <a:spLocks noChangeArrowheads="1"/>
            </p:cNvSpPr>
            <p:nvPr/>
          </p:nvSpPr>
          <p:spPr bwMode="auto">
            <a:xfrm>
              <a:off x="2669" y="1380"/>
              <a:ext cx="196" cy="250"/>
            </a:xfrm>
            <a:prstGeom prst="rect">
              <a:avLst/>
            </a:prstGeom>
            <a:noFill/>
            <a:ln w="9525">
              <a:noFill/>
              <a:miter lim="800000"/>
              <a:headEnd/>
              <a:tailEnd/>
            </a:ln>
            <a:effectLst/>
          </p:spPr>
          <p:txBody>
            <a:bodyPr wrap="none" anchor="ctr">
              <a:spAutoFit/>
            </a:bodyPr>
            <a:lstStyle/>
            <a:p>
              <a:pPr eaLnBrk="1" hangingPunct="1"/>
              <a:r>
                <a:rPr lang="en-US" altLang="zh-CN"/>
                <a:t>1</a:t>
              </a:r>
            </a:p>
          </p:txBody>
        </p:sp>
        <p:sp>
          <p:nvSpPr>
            <p:cNvPr id="133177" name="Text Box 57"/>
            <p:cNvSpPr txBox="1">
              <a:spLocks noChangeArrowheads="1"/>
            </p:cNvSpPr>
            <p:nvPr/>
          </p:nvSpPr>
          <p:spPr bwMode="auto">
            <a:xfrm>
              <a:off x="2669" y="1653"/>
              <a:ext cx="196" cy="250"/>
            </a:xfrm>
            <a:prstGeom prst="rect">
              <a:avLst/>
            </a:prstGeom>
            <a:noFill/>
            <a:ln w="9525">
              <a:noFill/>
              <a:miter lim="800000"/>
              <a:headEnd/>
              <a:tailEnd/>
            </a:ln>
            <a:effectLst/>
          </p:spPr>
          <p:txBody>
            <a:bodyPr wrap="none" anchor="ctr">
              <a:spAutoFit/>
            </a:bodyPr>
            <a:lstStyle/>
            <a:p>
              <a:pPr eaLnBrk="1" hangingPunct="1"/>
              <a:r>
                <a:rPr lang="en-US" altLang="zh-CN"/>
                <a:t>2</a:t>
              </a:r>
            </a:p>
          </p:txBody>
        </p:sp>
        <p:sp>
          <p:nvSpPr>
            <p:cNvPr id="133178" name="Text Box 58"/>
            <p:cNvSpPr txBox="1">
              <a:spLocks noChangeArrowheads="1"/>
            </p:cNvSpPr>
            <p:nvPr/>
          </p:nvSpPr>
          <p:spPr bwMode="auto">
            <a:xfrm>
              <a:off x="2669" y="1925"/>
              <a:ext cx="196" cy="250"/>
            </a:xfrm>
            <a:prstGeom prst="rect">
              <a:avLst/>
            </a:prstGeom>
            <a:noFill/>
            <a:ln w="9525">
              <a:noFill/>
              <a:miter lim="800000"/>
              <a:headEnd/>
              <a:tailEnd/>
            </a:ln>
            <a:effectLst/>
          </p:spPr>
          <p:txBody>
            <a:bodyPr wrap="none" anchor="ctr">
              <a:spAutoFit/>
            </a:bodyPr>
            <a:lstStyle/>
            <a:p>
              <a:pPr eaLnBrk="1" hangingPunct="1"/>
              <a:r>
                <a:rPr lang="en-US" altLang="zh-CN"/>
                <a:t>3</a:t>
              </a:r>
            </a:p>
          </p:txBody>
        </p:sp>
        <p:sp>
          <p:nvSpPr>
            <p:cNvPr id="133179" name="Text Box 59"/>
            <p:cNvSpPr txBox="1">
              <a:spLocks noChangeArrowheads="1"/>
            </p:cNvSpPr>
            <p:nvPr/>
          </p:nvSpPr>
          <p:spPr bwMode="auto">
            <a:xfrm>
              <a:off x="2669" y="2198"/>
              <a:ext cx="196" cy="250"/>
            </a:xfrm>
            <a:prstGeom prst="rect">
              <a:avLst/>
            </a:prstGeom>
            <a:noFill/>
            <a:ln w="9525">
              <a:noFill/>
              <a:miter lim="800000"/>
              <a:headEnd/>
              <a:tailEnd/>
            </a:ln>
            <a:effectLst/>
          </p:spPr>
          <p:txBody>
            <a:bodyPr wrap="none" anchor="ctr">
              <a:spAutoFit/>
            </a:bodyPr>
            <a:lstStyle/>
            <a:p>
              <a:pPr eaLnBrk="1" hangingPunct="1"/>
              <a:r>
                <a:rPr lang="en-US" altLang="zh-CN"/>
                <a:t>4</a:t>
              </a:r>
            </a:p>
          </p:txBody>
        </p:sp>
        <p:sp>
          <p:nvSpPr>
            <p:cNvPr id="133180" name="Text Box 60"/>
            <p:cNvSpPr txBox="1">
              <a:spLocks noChangeArrowheads="1"/>
            </p:cNvSpPr>
            <p:nvPr/>
          </p:nvSpPr>
          <p:spPr bwMode="auto">
            <a:xfrm>
              <a:off x="2669" y="2470"/>
              <a:ext cx="196" cy="250"/>
            </a:xfrm>
            <a:prstGeom prst="rect">
              <a:avLst/>
            </a:prstGeom>
            <a:noFill/>
            <a:ln w="9525">
              <a:noFill/>
              <a:miter lim="800000"/>
              <a:headEnd/>
              <a:tailEnd/>
            </a:ln>
            <a:effectLst/>
          </p:spPr>
          <p:txBody>
            <a:bodyPr wrap="none" anchor="ctr">
              <a:spAutoFit/>
            </a:bodyPr>
            <a:lstStyle/>
            <a:p>
              <a:pPr eaLnBrk="1" hangingPunct="1"/>
              <a:r>
                <a:rPr lang="en-US" altLang="zh-CN"/>
                <a:t>5</a:t>
              </a:r>
            </a:p>
          </p:txBody>
        </p:sp>
        <p:sp>
          <p:nvSpPr>
            <p:cNvPr id="133181" name="Text Box 61"/>
            <p:cNvSpPr txBox="1">
              <a:spLocks noChangeArrowheads="1"/>
            </p:cNvSpPr>
            <p:nvPr/>
          </p:nvSpPr>
          <p:spPr bwMode="auto">
            <a:xfrm>
              <a:off x="2669" y="3015"/>
              <a:ext cx="196" cy="250"/>
            </a:xfrm>
            <a:prstGeom prst="rect">
              <a:avLst/>
            </a:prstGeom>
            <a:noFill/>
            <a:ln w="9525">
              <a:noFill/>
              <a:miter lim="800000"/>
              <a:headEnd/>
              <a:tailEnd/>
            </a:ln>
            <a:effectLst/>
          </p:spPr>
          <p:txBody>
            <a:bodyPr wrap="none" anchor="ctr">
              <a:spAutoFit/>
            </a:bodyPr>
            <a:lstStyle/>
            <a:p>
              <a:pPr eaLnBrk="1" hangingPunct="1"/>
              <a:r>
                <a:rPr lang="en-US" altLang="zh-CN"/>
                <a:t>7</a:t>
              </a:r>
            </a:p>
          </p:txBody>
        </p:sp>
        <p:sp>
          <p:nvSpPr>
            <p:cNvPr id="133182" name="Text Box 62"/>
            <p:cNvSpPr txBox="1">
              <a:spLocks noChangeArrowheads="1"/>
            </p:cNvSpPr>
            <p:nvPr/>
          </p:nvSpPr>
          <p:spPr bwMode="auto">
            <a:xfrm>
              <a:off x="2669" y="3288"/>
              <a:ext cx="196" cy="250"/>
            </a:xfrm>
            <a:prstGeom prst="rect">
              <a:avLst/>
            </a:prstGeom>
            <a:noFill/>
            <a:ln w="9525">
              <a:noFill/>
              <a:miter lim="800000"/>
              <a:headEnd/>
              <a:tailEnd/>
            </a:ln>
            <a:effectLst/>
          </p:spPr>
          <p:txBody>
            <a:bodyPr wrap="none" anchor="ctr">
              <a:spAutoFit/>
            </a:bodyPr>
            <a:lstStyle/>
            <a:p>
              <a:pPr eaLnBrk="1" hangingPunct="1"/>
              <a:r>
                <a:rPr lang="en-US" altLang="zh-CN"/>
                <a:t>8</a:t>
              </a:r>
            </a:p>
          </p:txBody>
        </p:sp>
        <p:sp>
          <p:nvSpPr>
            <p:cNvPr id="133183" name="Text Box 63"/>
            <p:cNvSpPr txBox="1">
              <a:spLocks noChangeArrowheads="1"/>
            </p:cNvSpPr>
            <p:nvPr/>
          </p:nvSpPr>
          <p:spPr bwMode="auto">
            <a:xfrm>
              <a:off x="2677" y="3561"/>
              <a:ext cx="196" cy="250"/>
            </a:xfrm>
            <a:prstGeom prst="rect">
              <a:avLst/>
            </a:prstGeom>
            <a:noFill/>
            <a:ln w="9525">
              <a:noFill/>
              <a:miter lim="800000"/>
              <a:headEnd/>
              <a:tailEnd/>
            </a:ln>
            <a:effectLst/>
          </p:spPr>
          <p:txBody>
            <a:bodyPr wrap="none" anchor="ctr">
              <a:spAutoFit/>
            </a:bodyPr>
            <a:lstStyle/>
            <a:p>
              <a:pPr eaLnBrk="1" hangingPunct="1"/>
              <a:r>
                <a:rPr lang="en-US" altLang="zh-CN"/>
                <a:t>9</a:t>
              </a:r>
            </a:p>
          </p:txBody>
        </p:sp>
        <p:sp>
          <p:nvSpPr>
            <p:cNvPr id="133184" name="Text Box 64"/>
            <p:cNvSpPr txBox="1">
              <a:spLocks noChangeArrowheads="1"/>
            </p:cNvSpPr>
            <p:nvPr/>
          </p:nvSpPr>
          <p:spPr bwMode="auto">
            <a:xfrm>
              <a:off x="3032" y="819"/>
              <a:ext cx="382" cy="250"/>
            </a:xfrm>
            <a:prstGeom prst="rect">
              <a:avLst/>
            </a:prstGeom>
            <a:noFill/>
            <a:ln w="9525">
              <a:noFill/>
              <a:miter lim="800000"/>
              <a:headEnd/>
              <a:tailEnd/>
            </a:ln>
            <a:effectLst/>
          </p:spPr>
          <p:txBody>
            <a:bodyPr wrap="none" anchor="ctr">
              <a:spAutoFit/>
            </a:bodyPr>
            <a:lstStyle/>
            <a:p>
              <a:pPr eaLnBrk="1" hangingPunct="1"/>
              <a:r>
                <a:rPr lang="en-US" altLang="zh-CN"/>
                <a:t>data</a:t>
              </a:r>
            </a:p>
          </p:txBody>
        </p:sp>
        <p:sp>
          <p:nvSpPr>
            <p:cNvPr id="133185" name="Text Box 65"/>
            <p:cNvSpPr txBox="1">
              <a:spLocks noChangeArrowheads="1"/>
            </p:cNvSpPr>
            <p:nvPr/>
          </p:nvSpPr>
          <p:spPr bwMode="auto">
            <a:xfrm>
              <a:off x="3622" y="819"/>
              <a:ext cx="515" cy="250"/>
            </a:xfrm>
            <a:prstGeom prst="rect">
              <a:avLst/>
            </a:prstGeom>
            <a:noFill/>
            <a:ln w="9525">
              <a:noFill/>
              <a:miter lim="800000"/>
              <a:headEnd/>
              <a:tailEnd/>
            </a:ln>
            <a:effectLst/>
          </p:spPr>
          <p:txBody>
            <a:bodyPr wrap="none" anchor="ctr">
              <a:spAutoFit/>
            </a:bodyPr>
            <a:lstStyle/>
            <a:p>
              <a:pPr eaLnBrk="1" hangingPunct="1"/>
              <a:r>
                <a:rPr lang="en-US" altLang="zh-CN"/>
                <a:t>parent</a:t>
              </a:r>
            </a:p>
          </p:txBody>
        </p:sp>
      </p:grpSp>
      <p:sp>
        <p:nvSpPr>
          <p:cNvPr id="133186" name="AutoShape 66"/>
          <p:cNvSpPr>
            <a:spLocks noChangeArrowheads="1"/>
          </p:cNvSpPr>
          <p:nvPr/>
        </p:nvSpPr>
        <p:spPr bwMode="auto">
          <a:xfrm>
            <a:off x="6978650" y="777875"/>
            <a:ext cx="1844675" cy="711200"/>
          </a:xfrm>
          <a:prstGeom prst="wedgeRectCallout">
            <a:avLst>
              <a:gd name="adj1" fmla="val -68588"/>
              <a:gd name="adj2" fmla="val 114731"/>
            </a:avLst>
          </a:prstGeom>
          <a:noFill/>
          <a:ln w="9525">
            <a:solidFill>
              <a:schemeClr val="tx1"/>
            </a:solidFill>
            <a:miter lim="800000"/>
            <a:headEnd/>
            <a:tailEnd/>
          </a:ln>
          <a:effectLst/>
        </p:spPr>
        <p:txBody>
          <a:bodyPr wrap="none" anchor="ctr">
            <a:spAutoFit/>
          </a:bodyPr>
          <a:lstStyle/>
          <a:p>
            <a:pPr eaLnBrk="1" hangingPunct="1"/>
            <a:r>
              <a:rPr lang="en-US" altLang="zh-CN"/>
              <a:t>0</a:t>
            </a:r>
            <a:r>
              <a:rPr lang="zh-CN" altLang="en-US"/>
              <a:t>号单元不用或</a:t>
            </a:r>
          </a:p>
          <a:p>
            <a:pPr eaLnBrk="1" hangingPunct="1"/>
            <a:r>
              <a:rPr lang="zh-CN" altLang="en-US"/>
              <a:t>存结点个数</a:t>
            </a:r>
          </a:p>
        </p:txBody>
      </p:sp>
      <p:sp>
        <p:nvSpPr>
          <p:cNvPr id="133187" name="AutoShape 67"/>
          <p:cNvSpPr>
            <a:spLocks noChangeArrowheads="1"/>
          </p:cNvSpPr>
          <p:nvPr/>
        </p:nvSpPr>
        <p:spPr bwMode="auto">
          <a:xfrm>
            <a:off x="428625" y="5538788"/>
            <a:ext cx="2917825" cy="571500"/>
          </a:xfrm>
          <a:prstGeom prst="cloudCallout">
            <a:avLst>
              <a:gd name="adj1" fmla="val 64472"/>
              <a:gd name="adj2" fmla="val -232500"/>
            </a:avLst>
          </a:prstGeom>
          <a:noFill/>
          <a:ln w="9525">
            <a:solidFill>
              <a:srgbClr val="0066FF"/>
            </a:solidFill>
            <a:round/>
            <a:headEnd/>
            <a:tailEnd/>
          </a:ln>
          <a:effectLst/>
        </p:spPr>
        <p:txBody>
          <a:bodyPr wrap="none" anchor="ctr">
            <a:spAutoFit/>
          </a:bodyPr>
          <a:lstStyle/>
          <a:p>
            <a:pPr eaLnBrk="1" hangingPunct="1"/>
            <a:r>
              <a:rPr lang="zh-CN" altLang="en-US" dirty="0">
                <a:solidFill>
                  <a:srgbClr val="0000FF"/>
                </a:solidFill>
              </a:rPr>
              <a:t>如何找孩子结点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33186"/>
                                        </p:tgtEl>
                                        <p:attrNameLst>
                                          <p:attrName>style.visibility</p:attrName>
                                        </p:attrNameLst>
                                      </p:cBhvr>
                                      <p:to>
                                        <p:strVal val="visible"/>
                                      </p:to>
                                    </p:set>
                                    <p:animEffect transition="in" filter="box(out)">
                                      <p:cBhvr>
                                        <p:cTn id="18" dur="500"/>
                                        <p:tgtEl>
                                          <p:spTgt spid="13318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out)">
                                      <p:cBhvr>
                                        <p:cTn id="23" dur="500"/>
                                        <p:tgtEl>
                                          <p:spTgt spid="4"/>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out)">
                                      <p:cBhvr>
                                        <p:cTn id="28" dur="500"/>
                                        <p:tgtEl>
                                          <p:spTgt spid="3"/>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builtIn="1"/>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33150">
                                            <p:txEl>
                                              <p:pRg st="0" end="0"/>
                                            </p:txEl>
                                          </p:spTgt>
                                        </p:tgtEl>
                                        <p:attrNameLst>
                                          <p:attrName>style.visibility</p:attrName>
                                        </p:attrNameLst>
                                      </p:cBhvr>
                                      <p:to>
                                        <p:strVal val="visible"/>
                                      </p:to>
                                    </p:set>
                                    <p:animEffect transition="in" filter="box(out)">
                                      <p:cBhvr>
                                        <p:cTn id="33" dur="500"/>
                                        <p:tgtEl>
                                          <p:spTgt spid="133150">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builtIn="1"/>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33158">
                                            <p:txEl>
                                              <p:pRg st="0" end="0"/>
                                            </p:txEl>
                                          </p:spTgt>
                                        </p:tgtEl>
                                        <p:attrNameLst>
                                          <p:attrName>style.visibility</p:attrName>
                                        </p:attrNameLst>
                                      </p:cBhvr>
                                      <p:to>
                                        <p:strVal val="visible"/>
                                      </p:to>
                                    </p:set>
                                    <p:animEffect transition="in" filter="box(out)">
                                      <p:cBhvr>
                                        <p:cTn id="38" dur="500"/>
                                        <p:tgtEl>
                                          <p:spTgt spid="133158">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builtIn="1"/>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33151">
                                            <p:txEl>
                                              <p:pRg st="0" end="0"/>
                                            </p:txEl>
                                          </p:spTgt>
                                        </p:tgtEl>
                                        <p:attrNameLst>
                                          <p:attrName>style.visibility</p:attrName>
                                        </p:attrNameLst>
                                      </p:cBhvr>
                                      <p:to>
                                        <p:strVal val="visible"/>
                                      </p:to>
                                    </p:set>
                                    <p:animEffect transition="in" filter="box(out)">
                                      <p:cBhvr>
                                        <p:cTn id="43" dur="500"/>
                                        <p:tgtEl>
                                          <p:spTgt spid="133151">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builtIn="1"/>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33152">
                                            <p:txEl>
                                              <p:pRg st="0" end="0"/>
                                            </p:txEl>
                                          </p:spTgt>
                                        </p:tgtEl>
                                        <p:attrNameLst>
                                          <p:attrName>style.visibility</p:attrName>
                                        </p:attrNameLst>
                                      </p:cBhvr>
                                      <p:to>
                                        <p:strVal val="visible"/>
                                      </p:to>
                                    </p:set>
                                    <p:animEffect transition="in" filter="box(out)">
                                      <p:cBhvr>
                                        <p:cTn id="48" dur="500"/>
                                        <p:tgtEl>
                                          <p:spTgt spid="133152">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builtIn="1"/>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33153">
                                            <p:txEl>
                                              <p:pRg st="0" end="0"/>
                                            </p:txEl>
                                          </p:spTgt>
                                        </p:tgtEl>
                                        <p:attrNameLst>
                                          <p:attrName>style.visibility</p:attrName>
                                        </p:attrNameLst>
                                      </p:cBhvr>
                                      <p:to>
                                        <p:strVal val="visible"/>
                                      </p:to>
                                    </p:set>
                                    <p:animEffect transition="in" filter="box(out)">
                                      <p:cBhvr>
                                        <p:cTn id="53" dur="500"/>
                                        <p:tgtEl>
                                          <p:spTgt spid="133153">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builtIn="1"/>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33154">
                                            <p:txEl>
                                              <p:pRg st="0" end="0"/>
                                            </p:txEl>
                                          </p:spTgt>
                                        </p:tgtEl>
                                        <p:attrNameLst>
                                          <p:attrName>style.visibility</p:attrName>
                                        </p:attrNameLst>
                                      </p:cBhvr>
                                      <p:to>
                                        <p:strVal val="visible"/>
                                      </p:to>
                                    </p:set>
                                    <p:animEffect transition="in" filter="box(out)">
                                      <p:cBhvr>
                                        <p:cTn id="58" dur="500"/>
                                        <p:tgtEl>
                                          <p:spTgt spid="133154">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builtIn="1"/>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33155">
                                            <p:txEl>
                                              <p:pRg st="0" end="0"/>
                                            </p:txEl>
                                          </p:spTgt>
                                        </p:tgtEl>
                                        <p:attrNameLst>
                                          <p:attrName>style.visibility</p:attrName>
                                        </p:attrNameLst>
                                      </p:cBhvr>
                                      <p:to>
                                        <p:strVal val="visible"/>
                                      </p:to>
                                    </p:set>
                                    <p:animEffect transition="in" filter="box(out)">
                                      <p:cBhvr>
                                        <p:cTn id="63" dur="500"/>
                                        <p:tgtEl>
                                          <p:spTgt spid="133155">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builtIn="1"/>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33156">
                                            <p:txEl>
                                              <p:pRg st="0" end="0"/>
                                            </p:txEl>
                                          </p:spTgt>
                                        </p:tgtEl>
                                        <p:attrNameLst>
                                          <p:attrName>style.visibility</p:attrName>
                                        </p:attrNameLst>
                                      </p:cBhvr>
                                      <p:to>
                                        <p:strVal val="visible"/>
                                      </p:to>
                                    </p:set>
                                    <p:animEffect transition="in" filter="box(out)">
                                      <p:cBhvr>
                                        <p:cTn id="68" dur="500"/>
                                        <p:tgtEl>
                                          <p:spTgt spid="133156">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builtIn="1"/>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33157">
                                            <p:txEl>
                                              <p:pRg st="0" end="0"/>
                                            </p:txEl>
                                          </p:spTgt>
                                        </p:tgtEl>
                                        <p:attrNameLst>
                                          <p:attrName>style.visibility</p:attrName>
                                        </p:attrNameLst>
                                      </p:cBhvr>
                                      <p:to>
                                        <p:strVal val="visible"/>
                                      </p:to>
                                    </p:set>
                                    <p:animEffect transition="in" filter="box(out)">
                                      <p:cBhvr>
                                        <p:cTn id="73" dur="500"/>
                                        <p:tgtEl>
                                          <p:spTgt spid="133157">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builtIn="1"/>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33187"/>
                                        </p:tgtEl>
                                        <p:attrNameLst>
                                          <p:attrName>style.visibility</p:attrName>
                                        </p:attrNameLst>
                                      </p:cBhvr>
                                      <p:to>
                                        <p:strVal val="visible"/>
                                      </p:to>
                                    </p:set>
                                    <p:animEffect transition="in" filter="box(out)">
                                      <p:cBhvr>
                                        <p:cTn id="78" dur="500"/>
                                        <p:tgtEl>
                                          <p:spTgt spid="133187"/>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0" grpId="0" build="p" autoUpdateAnimBg="0"/>
      <p:bldP spid="133151" grpId="0" build="p" autoUpdateAnimBg="0"/>
      <p:bldP spid="133152" grpId="0" build="p" autoUpdateAnimBg="0"/>
      <p:bldP spid="133153" grpId="0" build="p" autoUpdateAnimBg="0"/>
      <p:bldP spid="133154" grpId="0" build="p" autoUpdateAnimBg="0"/>
      <p:bldP spid="133155" grpId="0" build="p" autoUpdateAnimBg="0"/>
      <p:bldP spid="133156" grpId="0" build="p" autoUpdateAnimBg="0"/>
      <p:bldP spid="133157" grpId="0" build="p" autoUpdateAnimBg="0"/>
      <p:bldP spid="133158" grpId="0" build="p" autoUpdateAnimBg="0"/>
      <p:bldP spid="133186" grpId="0" animBg="1" autoUpdateAnimBg="0"/>
      <p:bldP spid="13318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28600" y="304801"/>
            <a:ext cx="8486804" cy="6494085"/>
          </a:xfrm>
          <a:prstGeom prst="rect">
            <a:avLst/>
          </a:prstGeom>
          <a:noFill/>
          <a:ln w="9525">
            <a:noFill/>
            <a:miter lim="800000"/>
            <a:headEnd/>
            <a:tailEnd/>
          </a:ln>
          <a:effectLst/>
        </p:spPr>
        <p:txBody>
          <a:bodyPr wrap="square">
            <a:spAutoFit/>
          </a:bodyPr>
          <a:lstStyle/>
          <a:p>
            <a:r>
              <a:rPr lang="en-US" sz="3200" dirty="0" smtClean="0"/>
              <a:t>3.18 Status </a:t>
            </a:r>
            <a:r>
              <a:rPr lang="en-US" sz="3200" dirty="0" err="1" smtClean="0"/>
              <a:t>Bracket_Test</a:t>
            </a:r>
            <a:r>
              <a:rPr lang="en-US" sz="3200" dirty="0" smtClean="0"/>
              <a:t>(char *</a:t>
            </a:r>
            <a:r>
              <a:rPr lang="en-US" sz="3200" dirty="0" err="1" smtClean="0"/>
              <a:t>str</a:t>
            </a:r>
            <a:r>
              <a:rPr lang="en-US" sz="3200" dirty="0" smtClean="0"/>
              <a:t>)</a:t>
            </a:r>
          </a:p>
          <a:p>
            <a:r>
              <a:rPr lang="en-US" sz="3200" dirty="0" smtClean="0"/>
              <a:t>//</a:t>
            </a:r>
            <a:r>
              <a:rPr lang="zh-CN" altLang="en-US" sz="3200" dirty="0" smtClean="0"/>
              <a:t>判别表达式中小括号是否匹配</a:t>
            </a:r>
            <a:r>
              <a:rPr lang="en-US" sz="3200" dirty="0" smtClean="0"/>
              <a:t/>
            </a:r>
            <a:br>
              <a:rPr lang="en-US" sz="3200" dirty="0" smtClean="0"/>
            </a:br>
            <a:r>
              <a:rPr lang="en-US" sz="3200" dirty="0" smtClean="0"/>
              <a:t>{</a:t>
            </a:r>
            <a:br>
              <a:rPr lang="en-US" sz="3200" dirty="0" smtClean="0"/>
            </a:br>
            <a:r>
              <a:rPr lang="en-US" sz="3200" dirty="0" smtClean="0"/>
              <a:t>  count=0;</a:t>
            </a:r>
            <a:br>
              <a:rPr lang="en-US" sz="3200" dirty="0" smtClean="0"/>
            </a:br>
            <a:r>
              <a:rPr lang="en-US" sz="3200" dirty="0" smtClean="0"/>
              <a:t>  for(p=</a:t>
            </a:r>
            <a:r>
              <a:rPr lang="en-US" sz="3200" dirty="0" err="1" smtClean="0"/>
              <a:t>str</a:t>
            </a:r>
            <a:r>
              <a:rPr lang="en-US" sz="3200" dirty="0" smtClean="0"/>
              <a:t>;*</a:t>
            </a:r>
            <a:r>
              <a:rPr lang="en-US" sz="3200" dirty="0" err="1" smtClean="0"/>
              <a:t>p;p</a:t>
            </a:r>
            <a:r>
              <a:rPr lang="en-US" sz="3200" dirty="0" smtClean="0"/>
              <a:t>++)</a:t>
            </a:r>
            <a:br>
              <a:rPr lang="en-US" sz="3200" dirty="0" smtClean="0"/>
            </a:br>
            <a:r>
              <a:rPr lang="en-US" sz="3200" dirty="0" smtClean="0"/>
              <a:t>  {</a:t>
            </a:r>
            <a:br>
              <a:rPr lang="en-US" sz="3200" dirty="0" smtClean="0"/>
            </a:br>
            <a:r>
              <a:rPr lang="en-US" sz="3200" dirty="0" smtClean="0"/>
              <a:t>    if(*p</a:t>
            </a:r>
            <a:r>
              <a:rPr lang="en-US" sz="3200" dirty="0" smtClean="0"/>
              <a:t>=='(') </a:t>
            </a:r>
            <a:r>
              <a:rPr lang="en-US" sz="3200" dirty="0" smtClean="0"/>
              <a:t>count++;</a:t>
            </a:r>
            <a:br>
              <a:rPr lang="en-US" sz="3200" dirty="0" smtClean="0"/>
            </a:br>
            <a:r>
              <a:rPr lang="en-US" sz="3200" dirty="0" smtClean="0"/>
              <a:t>    else if(*p</a:t>
            </a:r>
            <a:r>
              <a:rPr lang="en-US" sz="3200" dirty="0" smtClean="0"/>
              <a:t>==')') </a:t>
            </a:r>
            <a:r>
              <a:rPr lang="en-US" sz="3200" dirty="0" smtClean="0"/>
              <a:t>count--;</a:t>
            </a:r>
            <a:br>
              <a:rPr lang="en-US" sz="3200" dirty="0" smtClean="0"/>
            </a:br>
            <a:r>
              <a:rPr lang="en-US" sz="3200" dirty="0" smtClean="0"/>
              <a:t>    if (count&lt;0) return ERROR;</a:t>
            </a:r>
            <a:br>
              <a:rPr lang="en-US" sz="3200" dirty="0" smtClean="0"/>
            </a:br>
            <a:r>
              <a:rPr lang="en-US" sz="3200" dirty="0" smtClean="0"/>
              <a:t>  }</a:t>
            </a:r>
            <a:br>
              <a:rPr lang="en-US" sz="3200" dirty="0" smtClean="0"/>
            </a:br>
            <a:r>
              <a:rPr lang="en-US" sz="3200" dirty="0" smtClean="0"/>
              <a:t>  if(count) return ERROR; </a:t>
            </a:r>
            <a:br>
              <a:rPr lang="en-US" sz="3200" dirty="0" smtClean="0"/>
            </a:br>
            <a:r>
              <a:rPr lang="en-US" sz="3200" dirty="0" smtClean="0"/>
              <a:t>  return OK;</a:t>
            </a:r>
            <a:br>
              <a:rPr lang="en-US" sz="3200" dirty="0" smtClean="0"/>
            </a:br>
            <a:r>
              <a:rPr lang="en-US" sz="3200" dirty="0" smtClean="0"/>
              <a:t>}//</a:t>
            </a:r>
            <a:r>
              <a:rPr lang="en-US" sz="3200" dirty="0" err="1" smtClean="0"/>
              <a:t>Bracket_Test</a:t>
            </a:r>
            <a:r>
              <a:rPr lang="en-US" sz="3200" dirty="0" smtClean="0"/>
              <a:t> </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trips(downRigh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57225" y="317500"/>
            <a:ext cx="2451100" cy="2659063"/>
            <a:chOff x="803" y="578"/>
            <a:chExt cx="1544" cy="1675"/>
          </a:xfrm>
        </p:grpSpPr>
        <p:sp>
          <p:nvSpPr>
            <p:cNvPr id="138243" name="Oval 3"/>
            <p:cNvSpPr>
              <a:spLocks noChangeArrowheads="1"/>
            </p:cNvSpPr>
            <p:nvPr/>
          </p:nvSpPr>
          <p:spPr bwMode="auto">
            <a:xfrm>
              <a:off x="1391" y="578"/>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a</a:t>
              </a:r>
            </a:p>
          </p:txBody>
        </p:sp>
        <p:sp>
          <p:nvSpPr>
            <p:cNvPr id="138244" name="Oval 4"/>
            <p:cNvSpPr>
              <a:spLocks noChangeArrowheads="1"/>
            </p:cNvSpPr>
            <p:nvPr/>
          </p:nvSpPr>
          <p:spPr bwMode="auto">
            <a:xfrm>
              <a:off x="1088" y="968"/>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b</a:t>
              </a:r>
            </a:p>
          </p:txBody>
        </p:sp>
        <p:sp>
          <p:nvSpPr>
            <p:cNvPr id="138245" name="Oval 5"/>
            <p:cNvSpPr>
              <a:spLocks noChangeArrowheads="1"/>
            </p:cNvSpPr>
            <p:nvPr/>
          </p:nvSpPr>
          <p:spPr bwMode="auto">
            <a:xfrm>
              <a:off x="1713" y="978"/>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c</a:t>
              </a:r>
            </a:p>
          </p:txBody>
        </p:sp>
        <p:sp>
          <p:nvSpPr>
            <p:cNvPr id="138246" name="Oval 6"/>
            <p:cNvSpPr>
              <a:spLocks noChangeArrowheads="1"/>
            </p:cNvSpPr>
            <p:nvPr/>
          </p:nvSpPr>
          <p:spPr bwMode="auto">
            <a:xfrm>
              <a:off x="803" y="1419"/>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d</a:t>
              </a:r>
            </a:p>
          </p:txBody>
        </p:sp>
        <p:sp>
          <p:nvSpPr>
            <p:cNvPr id="138247" name="Oval 7"/>
            <p:cNvSpPr>
              <a:spLocks noChangeArrowheads="1"/>
            </p:cNvSpPr>
            <p:nvPr/>
          </p:nvSpPr>
          <p:spPr bwMode="auto">
            <a:xfrm>
              <a:off x="1407" y="1419"/>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e</a:t>
              </a:r>
            </a:p>
          </p:txBody>
        </p:sp>
        <p:sp>
          <p:nvSpPr>
            <p:cNvPr id="138248" name="Oval 8"/>
            <p:cNvSpPr>
              <a:spLocks noChangeArrowheads="1"/>
            </p:cNvSpPr>
            <p:nvPr/>
          </p:nvSpPr>
          <p:spPr bwMode="auto">
            <a:xfrm>
              <a:off x="2057" y="1409"/>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f</a:t>
              </a:r>
            </a:p>
          </p:txBody>
        </p:sp>
        <p:sp>
          <p:nvSpPr>
            <p:cNvPr id="138249" name="Line 9"/>
            <p:cNvSpPr>
              <a:spLocks noChangeShapeType="1"/>
            </p:cNvSpPr>
            <p:nvPr/>
          </p:nvSpPr>
          <p:spPr bwMode="auto">
            <a:xfrm flipH="1">
              <a:off x="1340" y="851"/>
              <a:ext cx="111" cy="189"/>
            </a:xfrm>
            <a:prstGeom prst="line">
              <a:avLst/>
            </a:prstGeom>
            <a:noFill/>
            <a:ln w="9525">
              <a:solidFill>
                <a:srgbClr val="000000"/>
              </a:solidFill>
              <a:round/>
              <a:headEnd/>
              <a:tailEnd/>
            </a:ln>
            <a:effectLst/>
          </p:spPr>
          <p:txBody>
            <a:bodyPr wrap="none" anchor="ctr">
              <a:spAutoFit/>
            </a:bodyPr>
            <a:lstStyle/>
            <a:p>
              <a:endParaRPr lang="zh-CN" altLang="en-US"/>
            </a:p>
          </p:txBody>
        </p:sp>
        <p:sp>
          <p:nvSpPr>
            <p:cNvPr id="138250" name="Line 10"/>
            <p:cNvSpPr>
              <a:spLocks noChangeShapeType="1"/>
            </p:cNvSpPr>
            <p:nvPr/>
          </p:nvSpPr>
          <p:spPr bwMode="auto">
            <a:xfrm flipH="1">
              <a:off x="1028" y="1251"/>
              <a:ext cx="146" cy="211"/>
            </a:xfrm>
            <a:prstGeom prst="line">
              <a:avLst/>
            </a:prstGeom>
            <a:noFill/>
            <a:ln w="9525">
              <a:solidFill>
                <a:srgbClr val="000000"/>
              </a:solidFill>
              <a:round/>
              <a:headEnd/>
              <a:tailEnd/>
            </a:ln>
            <a:effectLst/>
          </p:spPr>
          <p:txBody>
            <a:bodyPr anchor="ctr">
              <a:spAutoFit/>
            </a:bodyPr>
            <a:lstStyle/>
            <a:p>
              <a:endParaRPr lang="zh-CN" altLang="en-US"/>
            </a:p>
          </p:txBody>
        </p:sp>
        <p:sp>
          <p:nvSpPr>
            <p:cNvPr id="138251" name="Line 11"/>
            <p:cNvSpPr>
              <a:spLocks noChangeShapeType="1"/>
            </p:cNvSpPr>
            <p:nvPr/>
          </p:nvSpPr>
          <p:spPr bwMode="auto">
            <a:xfrm>
              <a:off x="1651" y="807"/>
              <a:ext cx="133" cy="188"/>
            </a:xfrm>
            <a:prstGeom prst="line">
              <a:avLst/>
            </a:prstGeom>
            <a:noFill/>
            <a:ln w="9525">
              <a:solidFill>
                <a:srgbClr val="000000"/>
              </a:solidFill>
              <a:round/>
              <a:headEnd/>
              <a:tailEnd/>
            </a:ln>
            <a:effectLst/>
          </p:spPr>
          <p:txBody>
            <a:bodyPr wrap="none" anchor="ctr">
              <a:spAutoFit/>
            </a:bodyPr>
            <a:lstStyle/>
            <a:p>
              <a:endParaRPr lang="zh-CN" altLang="en-US"/>
            </a:p>
          </p:txBody>
        </p:sp>
        <p:sp>
          <p:nvSpPr>
            <p:cNvPr id="138252" name="Line 12"/>
            <p:cNvSpPr>
              <a:spLocks noChangeShapeType="1"/>
            </p:cNvSpPr>
            <p:nvPr/>
          </p:nvSpPr>
          <p:spPr bwMode="auto">
            <a:xfrm>
              <a:off x="1306" y="1229"/>
              <a:ext cx="178" cy="222"/>
            </a:xfrm>
            <a:prstGeom prst="line">
              <a:avLst/>
            </a:prstGeom>
            <a:noFill/>
            <a:ln w="9525">
              <a:solidFill>
                <a:srgbClr val="000000"/>
              </a:solidFill>
              <a:round/>
              <a:headEnd/>
              <a:tailEnd/>
            </a:ln>
            <a:effectLst/>
          </p:spPr>
          <p:txBody>
            <a:bodyPr wrap="none" anchor="ctr">
              <a:spAutoFit/>
            </a:bodyPr>
            <a:lstStyle/>
            <a:p>
              <a:endParaRPr lang="zh-CN" altLang="en-US"/>
            </a:p>
          </p:txBody>
        </p:sp>
        <p:sp>
          <p:nvSpPr>
            <p:cNvPr id="138253" name="Line 13"/>
            <p:cNvSpPr>
              <a:spLocks noChangeShapeType="1"/>
            </p:cNvSpPr>
            <p:nvPr/>
          </p:nvSpPr>
          <p:spPr bwMode="auto">
            <a:xfrm>
              <a:off x="1940" y="1240"/>
              <a:ext cx="133" cy="211"/>
            </a:xfrm>
            <a:prstGeom prst="line">
              <a:avLst/>
            </a:prstGeom>
            <a:noFill/>
            <a:ln w="9525">
              <a:solidFill>
                <a:srgbClr val="000000"/>
              </a:solidFill>
              <a:round/>
              <a:headEnd/>
              <a:tailEnd/>
            </a:ln>
            <a:effectLst/>
          </p:spPr>
          <p:txBody>
            <a:bodyPr anchor="ctr">
              <a:spAutoFit/>
            </a:bodyPr>
            <a:lstStyle/>
            <a:p>
              <a:endParaRPr lang="zh-CN" altLang="en-US"/>
            </a:p>
          </p:txBody>
        </p:sp>
        <p:sp>
          <p:nvSpPr>
            <p:cNvPr id="138254" name="Oval 14"/>
            <p:cNvSpPr>
              <a:spLocks noChangeArrowheads="1"/>
            </p:cNvSpPr>
            <p:nvPr/>
          </p:nvSpPr>
          <p:spPr bwMode="auto">
            <a:xfrm>
              <a:off x="1431" y="1961"/>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h</a:t>
              </a:r>
            </a:p>
          </p:txBody>
        </p:sp>
        <p:sp>
          <p:nvSpPr>
            <p:cNvPr id="138255" name="Oval 15"/>
            <p:cNvSpPr>
              <a:spLocks noChangeArrowheads="1"/>
            </p:cNvSpPr>
            <p:nvPr/>
          </p:nvSpPr>
          <p:spPr bwMode="auto">
            <a:xfrm>
              <a:off x="959" y="1961"/>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g</a:t>
              </a:r>
            </a:p>
          </p:txBody>
        </p:sp>
        <p:sp>
          <p:nvSpPr>
            <p:cNvPr id="138256" name="Oval 16"/>
            <p:cNvSpPr>
              <a:spLocks noChangeArrowheads="1"/>
            </p:cNvSpPr>
            <p:nvPr/>
          </p:nvSpPr>
          <p:spPr bwMode="auto">
            <a:xfrm>
              <a:off x="1903" y="1961"/>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i</a:t>
              </a:r>
            </a:p>
          </p:txBody>
        </p:sp>
        <p:sp>
          <p:nvSpPr>
            <p:cNvPr id="138257" name="Line 17"/>
            <p:cNvSpPr>
              <a:spLocks noChangeShapeType="1"/>
            </p:cNvSpPr>
            <p:nvPr/>
          </p:nvSpPr>
          <p:spPr bwMode="auto">
            <a:xfrm>
              <a:off x="1567" y="1711"/>
              <a:ext cx="0" cy="278"/>
            </a:xfrm>
            <a:prstGeom prst="line">
              <a:avLst/>
            </a:prstGeom>
            <a:noFill/>
            <a:ln w="9525">
              <a:solidFill>
                <a:srgbClr val="000000"/>
              </a:solidFill>
              <a:round/>
              <a:headEnd/>
              <a:tailEnd/>
            </a:ln>
            <a:effectLst/>
          </p:spPr>
          <p:txBody>
            <a:bodyPr wrap="none" anchor="ctr">
              <a:spAutoFit/>
            </a:bodyPr>
            <a:lstStyle/>
            <a:p>
              <a:endParaRPr lang="zh-CN" altLang="en-US"/>
            </a:p>
          </p:txBody>
        </p:sp>
        <p:sp>
          <p:nvSpPr>
            <p:cNvPr id="138258" name="Line 18"/>
            <p:cNvSpPr>
              <a:spLocks noChangeShapeType="1"/>
            </p:cNvSpPr>
            <p:nvPr/>
          </p:nvSpPr>
          <p:spPr bwMode="auto">
            <a:xfrm flipH="1">
              <a:off x="1189" y="1689"/>
              <a:ext cx="245" cy="311"/>
            </a:xfrm>
            <a:prstGeom prst="line">
              <a:avLst/>
            </a:prstGeom>
            <a:noFill/>
            <a:ln w="9525">
              <a:solidFill>
                <a:srgbClr val="000000"/>
              </a:solidFill>
              <a:round/>
              <a:headEnd/>
              <a:tailEnd/>
            </a:ln>
            <a:effectLst/>
          </p:spPr>
          <p:txBody>
            <a:bodyPr anchor="ctr">
              <a:spAutoFit/>
            </a:bodyPr>
            <a:lstStyle/>
            <a:p>
              <a:endParaRPr lang="zh-CN" altLang="en-US"/>
            </a:p>
          </p:txBody>
        </p:sp>
        <p:sp>
          <p:nvSpPr>
            <p:cNvPr id="138259" name="Line 19"/>
            <p:cNvSpPr>
              <a:spLocks noChangeShapeType="1"/>
            </p:cNvSpPr>
            <p:nvPr/>
          </p:nvSpPr>
          <p:spPr bwMode="auto">
            <a:xfrm>
              <a:off x="1678" y="1667"/>
              <a:ext cx="344" cy="299"/>
            </a:xfrm>
            <a:prstGeom prst="line">
              <a:avLst/>
            </a:prstGeom>
            <a:noFill/>
            <a:ln w="9525">
              <a:solidFill>
                <a:srgbClr val="000000"/>
              </a:solidFill>
              <a:round/>
              <a:headEnd/>
              <a:tailEnd/>
            </a:ln>
            <a:effectLst/>
          </p:spPr>
          <p:txBody>
            <a:bodyPr wrap="none" anchor="ctr">
              <a:spAutoFit/>
            </a:bodyPr>
            <a:lstStyle/>
            <a:p>
              <a:endParaRPr lang="zh-CN" altLang="en-US"/>
            </a:p>
          </p:txBody>
        </p:sp>
      </p:grpSp>
      <p:grpSp>
        <p:nvGrpSpPr>
          <p:cNvPr id="3" name="Group 20"/>
          <p:cNvGrpSpPr>
            <a:grpSpLocks/>
          </p:cNvGrpSpPr>
          <p:nvPr/>
        </p:nvGrpSpPr>
        <p:grpSpPr bwMode="auto">
          <a:xfrm>
            <a:off x="3249613" y="1300163"/>
            <a:ext cx="1708150" cy="4749800"/>
            <a:chOff x="2047" y="819"/>
            <a:chExt cx="1076" cy="2992"/>
          </a:xfrm>
        </p:grpSpPr>
        <p:sp>
          <p:nvSpPr>
            <p:cNvPr id="138261" name="Rectangle 21" descr="浅色上对角线"/>
            <p:cNvSpPr>
              <a:spLocks noChangeArrowheads="1"/>
            </p:cNvSpPr>
            <p:nvPr/>
          </p:nvSpPr>
          <p:spPr bwMode="auto">
            <a:xfrm>
              <a:off x="2312" y="1055"/>
              <a:ext cx="811" cy="278"/>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nvGrpSpPr>
            <p:cNvPr id="4" name="Group 22"/>
            <p:cNvGrpSpPr>
              <a:grpSpLocks/>
            </p:cNvGrpSpPr>
            <p:nvPr/>
          </p:nvGrpSpPr>
          <p:grpSpPr bwMode="auto">
            <a:xfrm>
              <a:off x="2301" y="1055"/>
              <a:ext cx="822" cy="2756"/>
              <a:chOff x="3423" y="1044"/>
              <a:chExt cx="1255" cy="2756"/>
            </a:xfrm>
          </p:grpSpPr>
          <p:sp>
            <p:nvSpPr>
              <p:cNvPr id="138263" name="Rectangle 23"/>
              <p:cNvSpPr>
                <a:spLocks noChangeArrowheads="1"/>
              </p:cNvSpPr>
              <p:nvPr/>
            </p:nvSpPr>
            <p:spPr bwMode="auto">
              <a:xfrm>
                <a:off x="3434" y="1044"/>
                <a:ext cx="1244" cy="2756"/>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138264" name="Line 24"/>
              <p:cNvSpPr>
                <a:spLocks noChangeShapeType="1"/>
              </p:cNvSpPr>
              <p:nvPr/>
            </p:nvSpPr>
            <p:spPr bwMode="auto">
              <a:xfrm>
                <a:off x="3423" y="1322"/>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8265" name="Line 25"/>
              <p:cNvSpPr>
                <a:spLocks noChangeShapeType="1"/>
              </p:cNvSpPr>
              <p:nvPr/>
            </p:nvSpPr>
            <p:spPr bwMode="auto">
              <a:xfrm>
                <a:off x="3423" y="1599"/>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8266" name="Line 26"/>
              <p:cNvSpPr>
                <a:spLocks noChangeShapeType="1"/>
              </p:cNvSpPr>
              <p:nvPr/>
            </p:nvSpPr>
            <p:spPr bwMode="auto">
              <a:xfrm>
                <a:off x="3423" y="1877"/>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8267" name="Line 27"/>
              <p:cNvSpPr>
                <a:spLocks noChangeShapeType="1"/>
              </p:cNvSpPr>
              <p:nvPr/>
            </p:nvSpPr>
            <p:spPr bwMode="auto">
              <a:xfrm>
                <a:off x="3423" y="2155"/>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8268" name="Line 28"/>
              <p:cNvSpPr>
                <a:spLocks noChangeShapeType="1"/>
              </p:cNvSpPr>
              <p:nvPr/>
            </p:nvSpPr>
            <p:spPr bwMode="auto">
              <a:xfrm>
                <a:off x="3423" y="2433"/>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8269" name="Line 29"/>
              <p:cNvSpPr>
                <a:spLocks noChangeShapeType="1"/>
              </p:cNvSpPr>
              <p:nvPr/>
            </p:nvSpPr>
            <p:spPr bwMode="auto">
              <a:xfrm>
                <a:off x="3423" y="2711"/>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8270" name="Line 30"/>
              <p:cNvSpPr>
                <a:spLocks noChangeShapeType="1"/>
              </p:cNvSpPr>
              <p:nvPr/>
            </p:nvSpPr>
            <p:spPr bwMode="auto">
              <a:xfrm>
                <a:off x="3423" y="2989"/>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8271" name="Line 31"/>
              <p:cNvSpPr>
                <a:spLocks noChangeShapeType="1"/>
              </p:cNvSpPr>
              <p:nvPr/>
            </p:nvSpPr>
            <p:spPr bwMode="auto">
              <a:xfrm>
                <a:off x="3423" y="3267"/>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8272" name="Line 32"/>
              <p:cNvSpPr>
                <a:spLocks noChangeShapeType="1"/>
              </p:cNvSpPr>
              <p:nvPr/>
            </p:nvSpPr>
            <p:spPr bwMode="auto">
              <a:xfrm>
                <a:off x="3423" y="3545"/>
                <a:ext cx="124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8273" name="Line 33"/>
              <p:cNvSpPr>
                <a:spLocks noChangeShapeType="1"/>
              </p:cNvSpPr>
              <p:nvPr/>
            </p:nvSpPr>
            <p:spPr bwMode="auto">
              <a:xfrm>
                <a:off x="4078" y="1044"/>
                <a:ext cx="0" cy="2756"/>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5" name="Group 34"/>
            <p:cNvGrpSpPr>
              <a:grpSpLocks/>
            </p:cNvGrpSpPr>
            <p:nvPr/>
          </p:nvGrpSpPr>
          <p:grpSpPr bwMode="auto">
            <a:xfrm>
              <a:off x="2047" y="1108"/>
              <a:ext cx="204" cy="2703"/>
              <a:chOff x="3169" y="1097"/>
              <a:chExt cx="204" cy="2703"/>
            </a:xfrm>
          </p:grpSpPr>
          <p:sp>
            <p:nvSpPr>
              <p:cNvPr id="138275" name="Text Box 35"/>
              <p:cNvSpPr txBox="1">
                <a:spLocks noChangeArrowheads="1"/>
              </p:cNvSpPr>
              <p:nvPr/>
            </p:nvSpPr>
            <p:spPr bwMode="auto">
              <a:xfrm>
                <a:off x="3169" y="2732"/>
                <a:ext cx="196" cy="250"/>
              </a:xfrm>
              <a:prstGeom prst="rect">
                <a:avLst/>
              </a:prstGeom>
              <a:noFill/>
              <a:ln w="9525">
                <a:noFill/>
                <a:miter lim="800000"/>
                <a:headEnd/>
                <a:tailEnd/>
              </a:ln>
              <a:effectLst/>
            </p:spPr>
            <p:txBody>
              <a:bodyPr wrap="none" anchor="ctr">
                <a:spAutoFit/>
              </a:bodyPr>
              <a:lstStyle/>
              <a:p>
                <a:pPr eaLnBrk="1" hangingPunct="1"/>
                <a:r>
                  <a:rPr lang="en-US" altLang="zh-CN"/>
                  <a:t>6</a:t>
                </a:r>
              </a:p>
            </p:txBody>
          </p:sp>
          <p:sp>
            <p:nvSpPr>
              <p:cNvPr id="138276" name="Text Box 36"/>
              <p:cNvSpPr txBox="1">
                <a:spLocks noChangeArrowheads="1"/>
              </p:cNvSpPr>
              <p:nvPr/>
            </p:nvSpPr>
            <p:spPr bwMode="auto">
              <a:xfrm>
                <a:off x="3169" y="1097"/>
                <a:ext cx="196" cy="250"/>
              </a:xfrm>
              <a:prstGeom prst="rect">
                <a:avLst/>
              </a:prstGeom>
              <a:noFill/>
              <a:ln w="9525">
                <a:noFill/>
                <a:miter lim="800000"/>
                <a:headEnd/>
                <a:tailEnd/>
              </a:ln>
              <a:effectLst/>
            </p:spPr>
            <p:txBody>
              <a:bodyPr wrap="none" anchor="ctr">
                <a:spAutoFit/>
              </a:bodyPr>
              <a:lstStyle/>
              <a:p>
                <a:pPr eaLnBrk="1" hangingPunct="1"/>
                <a:r>
                  <a:rPr lang="en-US" altLang="zh-CN"/>
                  <a:t>0</a:t>
                </a:r>
              </a:p>
            </p:txBody>
          </p:sp>
          <p:sp>
            <p:nvSpPr>
              <p:cNvPr id="138277" name="Text Box 37"/>
              <p:cNvSpPr txBox="1">
                <a:spLocks noChangeArrowheads="1"/>
              </p:cNvSpPr>
              <p:nvPr/>
            </p:nvSpPr>
            <p:spPr bwMode="auto">
              <a:xfrm>
                <a:off x="3169" y="1369"/>
                <a:ext cx="196" cy="250"/>
              </a:xfrm>
              <a:prstGeom prst="rect">
                <a:avLst/>
              </a:prstGeom>
              <a:noFill/>
              <a:ln w="9525">
                <a:noFill/>
                <a:miter lim="800000"/>
                <a:headEnd/>
                <a:tailEnd/>
              </a:ln>
              <a:effectLst/>
            </p:spPr>
            <p:txBody>
              <a:bodyPr wrap="none" anchor="ctr">
                <a:spAutoFit/>
              </a:bodyPr>
              <a:lstStyle/>
              <a:p>
                <a:pPr eaLnBrk="1" hangingPunct="1"/>
                <a:r>
                  <a:rPr lang="en-US" altLang="zh-CN"/>
                  <a:t>1</a:t>
                </a:r>
              </a:p>
            </p:txBody>
          </p:sp>
          <p:sp>
            <p:nvSpPr>
              <p:cNvPr id="138278" name="Text Box 38"/>
              <p:cNvSpPr txBox="1">
                <a:spLocks noChangeArrowheads="1"/>
              </p:cNvSpPr>
              <p:nvPr/>
            </p:nvSpPr>
            <p:spPr bwMode="auto">
              <a:xfrm>
                <a:off x="3169" y="1642"/>
                <a:ext cx="196" cy="250"/>
              </a:xfrm>
              <a:prstGeom prst="rect">
                <a:avLst/>
              </a:prstGeom>
              <a:noFill/>
              <a:ln w="9525">
                <a:noFill/>
                <a:miter lim="800000"/>
                <a:headEnd/>
                <a:tailEnd/>
              </a:ln>
              <a:effectLst/>
            </p:spPr>
            <p:txBody>
              <a:bodyPr wrap="none" anchor="ctr">
                <a:spAutoFit/>
              </a:bodyPr>
              <a:lstStyle/>
              <a:p>
                <a:pPr eaLnBrk="1" hangingPunct="1"/>
                <a:r>
                  <a:rPr lang="en-US" altLang="zh-CN"/>
                  <a:t>2</a:t>
                </a:r>
              </a:p>
            </p:txBody>
          </p:sp>
          <p:sp>
            <p:nvSpPr>
              <p:cNvPr id="138279" name="Text Box 39"/>
              <p:cNvSpPr txBox="1">
                <a:spLocks noChangeArrowheads="1"/>
              </p:cNvSpPr>
              <p:nvPr/>
            </p:nvSpPr>
            <p:spPr bwMode="auto">
              <a:xfrm>
                <a:off x="3169" y="1914"/>
                <a:ext cx="196" cy="250"/>
              </a:xfrm>
              <a:prstGeom prst="rect">
                <a:avLst/>
              </a:prstGeom>
              <a:noFill/>
              <a:ln w="9525">
                <a:noFill/>
                <a:miter lim="800000"/>
                <a:headEnd/>
                <a:tailEnd/>
              </a:ln>
              <a:effectLst/>
            </p:spPr>
            <p:txBody>
              <a:bodyPr wrap="none" anchor="ctr">
                <a:spAutoFit/>
              </a:bodyPr>
              <a:lstStyle/>
              <a:p>
                <a:pPr eaLnBrk="1" hangingPunct="1"/>
                <a:r>
                  <a:rPr lang="en-US" altLang="zh-CN"/>
                  <a:t>3</a:t>
                </a:r>
              </a:p>
            </p:txBody>
          </p:sp>
          <p:sp>
            <p:nvSpPr>
              <p:cNvPr id="138280" name="Text Box 40"/>
              <p:cNvSpPr txBox="1">
                <a:spLocks noChangeArrowheads="1"/>
              </p:cNvSpPr>
              <p:nvPr/>
            </p:nvSpPr>
            <p:spPr bwMode="auto">
              <a:xfrm>
                <a:off x="3169" y="2187"/>
                <a:ext cx="196" cy="250"/>
              </a:xfrm>
              <a:prstGeom prst="rect">
                <a:avLst/>
              </a:prstGeom>
              <a:noFill/>
              <a:ln w="9525">
                <a:noFill/>
                <a:miter lim="800000"/>
                <a:headEnd/>
                <a:tailEnd/>
              </a:ln>
              <a:effectLst/>
            </p:spPr>
            <p:txBody>
              <a:bodyPr wrap="none" anchor="ctr">
                <a:spAutoFit/>
              </a:bodyPr>
              <a:lstStyle/>
              <a:p>
                <a:pPr eaLnBrk="1" hangingPunct="1"/>
                <a:r>
                  <a:rPr lang="en-US" altLang="zh-CN"/>
                  <a:t>4</a:t>
                </a:r>
              </a:p>
            </p:txBody>
          </p:sp>
          <p:sp>
            <p:nvSpPr>
              <p:cNvPr id="138281" name="Text Box 41"/>
              <p:cNvSpPr txBox="1">
                <a:spLocks noChangeArrowheads="1"/>
              </p:cNvSpPr>
              <p:nvPr/>
            </p:nvSpPr>
            <p:spPr bwMode="auto">
              <a:xfrm>
                <a:off x="3169" y="2459"/>
                <a:ext cx="196" cy="250"/>
              </a:xfrm>
              <a:prstGeom prst="rect">
                <a:avLst/>
              </a:prstGeom>
              <a:noFill/>
              <a:ln w="9525">
                <a:noFill/>
                <a:miter lim="800000"/>
                <a:headEnd/>
                <a:tailEnd/>
              </a:ln>
              <a:effectLst/>
            </p:spPr>
            <p:txBody>
              <a:bodyPr wrap="none" anchor="ctr">
                <a:spAutoFit/>
              </a:bodyPr>
              <a:lstStyle/>
              <a:p>
                <a:pPr eaLnBrk="1" hangingPunct="1"/>
                <a:r>
                  <a:rPr lang="en-US" altLang="zh-CN"/>
                  <a:t>5</a:t>
                </a:r>
              </a:p>
            </p:txBody>
          </p:sp>
          <p:sp>
            <p:nvSpPr>
              <p:cNvPr id="138282" name="Text Box 42"/>
              <p:cNvSpPr txBox="1">
                <a:spLocks noChangeArrowheads="1"/>
              </p:cNvSpPr>
              <p:nvPr/>
            </p:nvSpPr>
            <p:spPr bwMode="auto">
              <a:xfrm>
                <a:off x="3169" y="3004"/>
                <a:ext cx="196" cy="250"/>
              </a:xfrm>
              <a:prstGeom prst="rect">
                <a:avLst/>
              </a:prstGeom>
              <a:noFill/>
              <a:ln w="9525">
                <a:noFill/>
                <a:miter lim="800000"/>
                <a:headEnd/>
                <a:tailEnd/>
              </a:ln>
              <a:effectLst/>
            </p:spPr>
            <p:txBody>
              <a:bodyPr wrap="none" anchor="ctr">
                <a:spAutoFit/>
              </a:bodyPr>
              <a:lstStyle/>
              <a:p>
                <a:pPr eaLnBrk="1" hangingPunct="1"/>
                <a:r>
                  <a:rPr lang="en-US" altLang="zh-CN"/>
                  <a:t>7</a:t>
                </a:r>
              </a:p>
            </p:txBody>
          </p:sp>
          <p:sp>
            <p:nvSpPr>
              <p:cNvPr id="138283" name="Text Box 43"/>
              <p:cNvSpPr txBox="1">
                <a:spLocks noChangeArrowheads="1"/>
              </p:cNvSpPr>
              <p:nvPr/>
            </p:nvSpPr>
            <p:spPr bwMode="auto">
              <a:xfrm>
                <a:off x="3169" y="3277"/>
                <a:ext cx="196" cy="250"/>
              </a:xfrm>
              <a:prstGeom prst="rect">
                <a:avLst/>
              </a:prstGeom>
              <a:noFill/>
              <a:ln w="9525">
                <a:noFill/>
                <a:miter lim="800000"/>
                <a:headEnd/>
                <a:tailEnd/>
              </a:ln>
              <a:effectLst/>
            </p:spPr>
            <p:txBody>
              <a:bodyPr wrap="none" anchor="ctr">
                <a:spAutoFit/>
              </a:bodyPr>
              <a:lstStyle/>
              <a:p>
                <a:pPr eaLnBrk="1" hangingPunct="1"/>
                <a:r>
                  <a:rPr lang="en-US" altLang="zh-CN"/>
                  <a:t>8</a:t>
                </a:r>
              </a:p>
            </p:txBody>
          </p:sp>
          <p:sp>
            <p:nvSpPr>
              <p:cNvPr id="138284" name="Text Box 44"/>
              <p:cNvSpPr txBox="1">
                <a:spLocks noChangeArrowheads="1"/>
              </p:cNvSpPr>
              <p:nvPr/>
            </p:nvSpPr>
            <p:spPr bwMode="auto">
              <a:xfrm>
                <a:off x="3177" y="3550"/>
                <a:ext cx="196" cy="250"/>
              </a:xfrm>
              <a:prstGeom prst="rect">
                <a:avLst/>
              </a:prstGeom>
              <a:noFill/>
              <a:ln w="9525">
                <a:noFill/>
                <a:miter lim="800000"/>
                <a:headEnd/>
                <a:tailEnd/>
              </a:ln>
              <a:effectLst/>
            </p:spPr>
            <p:txBody>
              <a:bodyPr wrap="none" anchor="ctr">
                <a:spAutoFit/>
              </a:bodyPr>
              <a:lstStyle/>
              <a:p>
                <a:pPr eaLnBrk="1" hangingPunct="1"/>
                <a:r>
                  <a:rPr lang="en-US" altLang="zh-CN"/>
                  <a:t>9</a:t>
                </a:r>
              </a:p>
            </p:txBody>
          </p:sp>
        </p:grpSp>
        <p:grpSp>
          <p:nvGrpSpPr>
            <p:cNvPr id="6" name="Group 45"/>
            <p:cNvGrpSpPr>
              <a:grpSpLocks/>
            </p:cNvGrpSpPr>
            <p:nvPr/>
          </p:nvGrpSpPr>
          <p:grpSpPr bwMode="auto">
            <a:xfrm>
              <a:off x="2504" y="1353"/>
              <a:ext cx="196" cy="2451"/>
              <a:chOff x="3626" y="1342"/>
              <a:chExt cx="196" cy="2451"/>
            </a:xfrm>
          </p:grpSpPr>
          <p:sp>
            <p:nvSpPr>
              <p:cNvPr id="138286" name="Text Box 46"/>
              <p:cNvSpPr txBox="1">
                <a:spLocks noChangeArrowheads="1"/>
              </p:cNvSpPr>
              <p:nvPr/>
            </p:nvSpPr>
            <p:spPr bwMode="auto">
              <a:xfrm>
                <a:off x="3626" y="1342"/>
                <a:ext cx="187" cy="250"/>
              </a:xfrm>
              <a:prstGeom prst="rect">
                <a:avLst/>
              </a:prstGeom>
              <a:noFill/>
              <a:ln w="9525">
                <a:noFill/>
                <a:miter lim="800000"/>
                <a:headEnd/>
                <a:tailEnd/>
              </a:ln>
              <a:effectLst/>
            </p:spPr>
            <p:txBody>
              <a:bodyPr wrap="none" anchor="ctr">
                <a:spAutoFit/>
              </a:bodyPr>
              <a:lstStyle/>
              <a:p>
                <a:pPr eaLnBrk="1" hangingPunct="1"/>
                <a:r>
                  <a:rPr lang="en-US" altLang="zh-CN"/>
                  <a:t>a</a:t>
                </a:r>
              </a:p>
            </p:txBody>
          </p:sp>
          <p:sp>
            <p:nvSpPr>
              <p:cNvPr id="138287" name="Text Box 47"/>
              <p:cNvSpPr txBox="1">
                <a:spLocks noChangeArrowheads="1"/>
              </p:cNvSpPr>
              <p:nvPr/>
            </p:nvSpPr>
            <p:spPr bwMode="auto">
              <a:xfrm>
                <a:off x="3626" y="1892"/>
                <a:ext cx="187" cy="250"/>
              </a:xfrm>
              <a:prstGeom prst="rect">
                <a:avLst/>
              </a:prstGeom>
              <a:noFill/>
              <a:ln w="9525">
                <a:noFill/>
                <a:miter lim="800000"/>
                <a:headEnd/>
                <a:tailEnd/>
              </a:ln>
              <a:effectLst/>
            </p:spPr>
            <p:txBody>
              <a:bodyPr wrap="none" anchor="ctr">
                <a:spAutoFit/>
              </a:bodyPr>
              <a:lstStyle/>
              <a:p>
                <a:pPr eaLnBrk="1" hangingPunct="1"/>
                <a:r>
                  <a:rPr lang="en-US" altLang="zh-CN"/>
                  <a:t>c</a:t>
                </a:r>
              </a:p>
            </p:txBody>
          </p:sp>
          <p:sp>
            <p:nvSpPr>
              <p:cNvPr id="138288" name="Text Box 48"/>
              <p:cNvSpPr txBox="1">
                <a:spLocks noChangeArrowheads="1"/>
              </p:cNvSpPr>
              <p:nvPr/>
            </p:nvSpPr>
            <p:spPr bwMode="auto">
              <a:xfrm>
                <a:off x="3626" y="2167"/>
                <a:ext cx="196" cy="250"/>
              </a:xfrm>
              <a:prstGeom prst="rect">
                <a:avLst/>
              </a:prstGeom>
              <a:noFill/>
              <a:ln w="9525">
                <a:noFill/>
                <a:miter lim="800000"/>
                <a:headEnd/>
                <a:tailEnd/>
              </a:ln>
              <a:effectLst/>
            </p:spPr>
            <p:txBody>
              <a:bodyPr wrap="none" anchor="ctr">
                <a:spAutoFit/>
              </a:bodyPr>
              <a:lstStyle/>
              <a:p>
                <a:pPr eaLnBrk="1" hangingPunct="1"/>
                <a:r>
                  <a:rPr lang="en-US" altLang="zh-CN"/>
                  <a:t>d</a:t>
                </a:r>
              </a:p>
            </p:txBody>
          </p:sp>
          <p:sp>
            <p:nvSpPr>
              <p:cNvPr id="138289" name="Text Box 49"/>
              <p:cNvSpPr txBox="1">
                <a:spLocks noChangeArrowheads="1"/>
              </p:cNvSpPr>
              <p:nvPr/>
            </p:nvSpPr>
            <p:spPr bwMode="auto">
              <a:xfrm>
                <a:off x="3626" y="2442"/>
                <a:ext cx="187" cy="250"/>
              </a:xfrm>
              <a:prstGeom prst="rect">
                <a:avLst/>
              </a:prstGeom>
              <a:noFill/>
              <a:ln w="9525">
                <a:noFill/>
                <a:miter lim="800000"/>
                <a:headEnd/>
                <a:tailEnd/>
              </a:ln>
              <a:effectLst/>
            </p:spPr>
            <p:txBody>
              <a:bodyPr wrap="none" anchor="ctr">
                <a:spAutoFit/>
              </a:bodyPr>
              <a:lstStyle/>
              <a:p>
                <a:pPr eaLnBrk="1" hangingPunct="1"/>
                <a:r>
                  <a:rPr lang="en-US" altLang="zh-CN"/>
                  <a:t>e</a:t>
                </a:r>
              </a:p>
            </p:txBody>
          </p:sp>
          <p:sp>
            <p:nvSpPr>
              <p:cNvPr id="138290" name="Text Box 50"/>
              <p:cNvSpPr txBox="1">
                <a:spLocks noChangeArrowheads="1"/>
              </p:cNvSpPr>
              <p:nvPr/>
            </p:nvSpPr>
            <p:spPr bwMode="auto">
              <a:xfrm>
                <a:off x="3626" y="2717"/>
                <a:ext cx="169" cy="250"/>
              </a:xfrm>
              <a:prstGeom prst="rect">
                <a:avLst/>
              </a:prstGeom>
              <a:noFill/>
              <a:ln w="9525">
                <a:noFill/>
                <a:miter lim="800000"/>
                <a:headEnd/>
                <a:tailEnd/>
              </a:ln>
              <a:effectLst/>
            </p:spPr>
            <p:txBody>
              <a:bodyPr wrap="none" anchor="ctr">
                <a:spAutoFit/>
              </a:bodyPr>
              <a:lstStyle/>
              <a:p>
                <a:pPr eaLnBrk="1" hangingPunct="1"/>
                <a:r>
                  <a:rPr lang="en-US" altLang="zh-CN"/>
                  <a:t>f</a:t>
                </a:r>
              </a:p>
            </p:txBody>
          </p:sp>
          <p:sp>
            <p:nvSpPr>
              <p:cNvPr id="138291" name="Text Box 51"/>
              <p:cNvSpPr txBox="1">
                <a:spLocks noChangeArrowheads="1"/>
              </p:cNvSpPr>
              <p:nvPr/>
            </p:nvSpPr>
            <p:spPr bwMode="auto">
              <a:xfrm>
                <a:off x="3626" y="2992"/>
                <a:ext cx="196" cy="250"/>
              </a:xfrm>
              <a:prstGeom prst="rect">
                <a:avLst/>
              </a:prstGeom>
              <a:noFill/>
              <a:ln w="9525">
                <a:noFill/>
                <a:miter lim="800000"/>
                <a:headEnd/>
                <a:tailEnd/>
              </a:ln>
              <a:effectLst/>
            </p:spPr>
            <p:txBody>
              <a:bodyPr wrap="none" anchor="ctr">
                <a:spAutoFit/>
              </a:bodyPr>
              <a:lstStyle/>
              <a:p>
                <a:pPr eaLnBrk="1" hangingPunct="1"/>
                <a:r>
                  <a:rPr lang="en-US" altLang="zh-CN"/>
                  <a:t>g</a:t>
                </a:r>
              </a:p>
            </p:txBody>
          </p:sp>
          <p:sp>
            <p:nvSpPr>
              <p:cNvPr id="138292" name="Text Box 52"/>
              <p:cNvSpPr txBox="1">
                <a:spLocks noChangeArrowheads="1"/>
              </p:cNvSpPr>
              <p:nvPr/>
            </p:nvSpPr>
            <p:spPr bwMode="auto">
              <a:xfrm>
                <a:off x="3626" y="3267"/>
                <a:ext cx="196" cy="250"/>
              </a:xfrm>
              <a:prstGeom prst="rect">
                <a:avLst/>
              </a:prstGeom>
              <a:noFill/>
              <a:ln w="9525">
                <a:noFill/>
                <a:miter lim="800000"/>
                <a:headEnd/>
                <a:tailEnd/>
              </a:ln>
              <a:effectLst/>
            </p:spPr>
            <p:txBody>
              <a:bodyPr wrap="none" anchor="ctr">
                <a:spAutoFit/>
              </a:bodyPr>
              <a:lstStyle/>
              <a:p>
                <a:pPr eaLnBrk="1" hangingPunct="1"/>
                <a:r>
                  <a:rPr lang="en-US" altLang="zh-CN"/>
                  <a:t>h</a:t>
                </a:r>
              </a:p>
            </p:txBody>
          </p:sp>
          <p:sp>
            <p:nvSpPr>
              <p:cNvPr id="138293" name="Text Box 53"/>
              <p:cNvSpPr txBox="1">
                <a:spLocks noChangeArrowheads="1"/>
              </p:cNvSpPr>
              <p:nvPr/>
            </p:nvSpPr>
            <p:spPr bwMode="auto">
              <a:xfrm>
                <a:off x="3626" y="3543"/>
                <a:ext cx="160" cy="250"/>
              </a:xfrm>
              <a:prstGeom prst="rect">
                <a:avLst/>
              </a:prstGeom>
              <a:noFill/>
              <a:ln w="9525">
                <a:noFill/>
                <a:miter lim="800000"/>
                <a:headEnd/>
                <a:tailEnd/>
              </a:ln>
              <a:effectLst/>
            </p:spPr>
            <p:txBody>
              <a:bodyPr wrap="none" anchor="ctr">
                <a:spAutoFit/>
              </a:bodyPr>
              <a:lstStyle/>
              <a:p>
                <a:pPr eaLnBrk="1" hangingPunct="1"/>
                <a:r>
                  <a:rPr lang="en-US" altLang="zh-CN"/>
                  <a:t>i</a:t>
                </a:r>
              </a:p>
            </p:txBody>
          </p:sp>
          <p:sp>
            <p:nvSpPr>
              <p:cNvPr id="138294" name="Text Box 54"/>
              <p:cNvSpPr txBox="1">
                <a:spLocks noChangeArrowheads="1"/>
              </p:cNvSpPr>
              <p:nvPr/>
            </p:nvSpPr>
            <p:spPr bwMode="auto">
              <a:xfrm>
                <a:off x="3626" y="1594"/>
                <a:ext cx="196" cy="250"/>
              </a:xfrm>
              <a:prstGeom prst="rect">
                <a:avLst/>
              </a:prstGeom>
              <a:noFill/>
              <a:ln w="9525">
                <a:noFill/>
                <a:miter lim="800000"/>
                <a:headEnd/>
                <a:tailEnd/>
              </a:ln>
              <a:effectLst/>
            </p:spPr>
            <p:txBody>
              <a:bodyPr wrap="none" anchor="ctr">
                <a:spAutoFit/>
              </a:bodyPr>
              <a:lstStyle/>
              <a:p>
                <a:pPr eaLnBrk="1" hangingPunct="1"/>
                <a:r>
                  <a:rPr lang="en-US" altLang="zh-CN"/>
                  <a:t>b</a:t>
                </a:r>
              </a:p>
            </p:txBody>
          </p:sp>
        </p:grpSp>
        <p:sp>
          <p:nvSpPr>
            <p:cNvPr id="138295" name="Text Box 55"/>
            <p:cNvSpPr txBox="1">
              <a:spLocks noChangeArrowheads="1"/>
            </p:cNvSpPr>
            <p:nvPr/>
          </p:nvSpPr>
          <p:spPr bwMode="auto">
            <a:xfrm>
              <a:off x="2410" y="819"/>
              <a:ext cx="382" cy="250"/>
            </a:xfrm>
            <a:prstGeom prst="rect">
              <a:avLst/>
            </a:prstGeom>
            <a:noFill/>
            <a:ln w="9525">
              <a:noFill/>
              <a:miter lim="800000"/>
              <a:headEnd/>
              <a:tailEnd/>
            </a:ln>
            <a:effectLst/>
          </p:spPr>
          <p:txBody>
            <a:bodyPr wrap="none" anchor="ctr">
              <a:spAutoFit/>
            </a:bodyPr>
            <a:lstStyle/>
            <a:p>
              <a:pPr eaLnBrk="1" hangingPunct="1"/>
              <a:r>
                <a:rPr lang="en-US" altLang="zh-CN"/>
                <a:t>data</a:t>
              </a:r>
            </a:p>
          </p:txBody>
        </p:sp>
        <p:sp>
          <p:nvSpPr>
            <p:cNvPr id="138296" name="Text Box 56"/>
            <p:cNvSpPr txBox="1">
              <a:spLocks noChangeArrowheads="1"/>
            </p:cNvSpPr>
            <p:nvPr/>
          </p:nvSpPr>
          <p:spPr bwMode="auto">
            <a:xfrm>
              <a:off x="2838" y="830"/>
              <a:ext cx="240" cy="250"/>
            </a:xfrm>
            <a:prstGeom prst="rect">
              <a:avLst/>
            </a:prstGeom>
            <a:noFill/>
            <a:ln w="9525">
              <a:noFill/>
              <a:miter lim="800000"/>
              <a:headEnd/>
              <a:tailEnd/>
            </a:ln>
            <a:effectLst/>
          </p:spPr>
          <p:txBody>
            <a:bodyPr wrap="none" anchor="ctr">
              <a:spAutoFit/>
            </a:bodyPr>
            <a:lstStyle/>
            <a:p>
              <a:pPr eaLnBrk="1" hangingPunct="1"/>
              <a:r>
                <a:rPr lang="en-US" altLang="zh-CN"/>
                <a:t>fc</a:t>
              </a:r>
            </a:p>
          </p:txBody>
        </p:sp>
      </p:grpSp>
      <p:grpSp>
        <p:nvGrpSpPr>
          <p:cNvPr id="7" name="Group 57"/>
          <p:cNvGrpSpPr>
            <a:grpSpLocks/>
          </p:cNvGrpSpPr>
          <p:nvPr/>
        </p:nvGrpSpPr>
        <p:grpSpPr bwMode="auto">
          <a:xfrm>
            <a:off x="4799013" y="2105025"/>
            <a:ext cx="2947987" cy="406400"/>
            <a:chOff x="3023" y="1326"/>
            <a:chExt cx="1857" cy="256"/>
          </a:xfrm>
        </p:grpSpPr>
        <p:grpSp>
          <p:nvGrpSpPr>
            <p:cNvPr id="8" name="Group 58"/>
            <p:cNvGrpSpPr>
              <a:grpSpLocks/>
            </p:cNvGrpSpPr>
            <p:nvPr/>
          </p:nvGrpSpPr>
          <p:grpSpPr bwMode="auto">
            <a:xfrm>
              <a:off x="3023" y="1326"/>
              <a:ext cx="1857" cy="256"/>
              <a:chOff x="3023" y="1326"/>
              <a:chExt cx="1857" cy="256"/>
            </a:xfrm>
          </p:grpSpPr>
          <p:grpSp>
            <p:nvGrpSpPr>
              <p:cNvPr id="9" name="Group 59"/>
              <p:cNvGrpSpPr>
                <a:grpSpLocks/>
              </p:cNvGrpSpPr>
              <p:nvPr/>
            </p:nvGrpSpPr>
            <p:grpSpPr bwMode="auto">
              <a:xfrm>
                <a:off x="3382" y="1326"/>
                <a:ext cx="643" cy="256"/>
                <a:chOff x="4056" y="2215"/>
                <a:chExt cx="643" cy="256"/>
              </a:xfrm>
            </p:grpSpPr>
            <p:sp>
              <p:nvSpPr>
                <p:cNvPr id="138300" name="Rectangle 60"/>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2</a:t>
                  </a:r>
                </a:p>
              </p:txBody>
            </p:sp>
            <p:sp>
              <p:nvSpPr>
                <p:cNvPr id="138301" name="Line 61"/>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0" name="Group 62"/>
              <p:cNvGrpSpPr>
                <a:grpSpLocks/>
              </p:cNvGrpSpPr>
              <p:nvPr/>
            </p:nvGrpSpPr>
            <p:grpSpPr bwMode="auto">
              <a:xfrm>
                <a:off x="4237" y="1326"/>
                <a:ext cx="643" cy="256"/>
                <a:chOff x="4056" y="2215"/>
                <a:chExt cx="643" cy="256"/>
              </a:xfrm>
            </p:grpSpPr>
            <p:sp>
              <p:nvSpPr>
                <p:cNvPr id="138303" name="Rectangle 63"/>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3</a:t>
                  </a:r>
                </a:p>
              </p:txBody>
            </p:sp>
            <p:sp>
              <p:nvSpPr>
                <p:cNvPr id="138304" name="Line 64"/>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38305" name="Line 65"/>
              <p:cNvSpPr>
                <a:spLocks noChangeShapeType="1"/>
              </p:cNvSpPr>
              <p:nvPr/>
            </p:nvSpPr>
            <p:spPr bwMode="auto">
              <a:xfrm>
                <a:off x="3956" y="1455"/>
                <a:ext cx="278"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8306" name="Line 66"/>
              <p:cNvSpPr>
                <a:spLocks noChangeShapeType="1"/>
              </p:cNvSpPr>
              <p:nvPr/>
            </p:nvSpPr>
            <p:spPr bwMode="auto">
              <a:xfrm>
                <a:off x="3023" y="1467"/>
                <a:ext cx="355"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sp>
          <p:nvSpPr>
            <p:cNvPr id="138307" name="Text Box 67"/>
            <p:cNvSpPr txBox="1">
              <a:spLocks noChangeArrowheads="1"/>
            </p:cNvSpPr>
            <p:nvPr/>
          </p:nvSpPr>
          <p:spPr bwMode="auto">
            <a:xfrm>
              <a:off x="4616" y="1331"/>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grpSp>
      <p:grpSp>
        <p:nvGrpSpPr>
          <p:cNvPr id="11" name="Group 68"/>
          <p:cNvGrpSpPr>
            <a:grpSpLocks/>
          </p:cNvGrpSpPr>
          <p:nvPr/>
        </p:nvGrpSpPr>
        <p:grpSpPr bwMode="auto">
          <a:xfrm>
            <a:off x="4816475" y="2557463"/>
            <a:ext cx="2930525" cy="428625"/>
            <a:chOff x="3034" y="1611"/>
            <a:chExt cx="1846" cy="270"/>
          </a:xfrm>
        </p:grpSpPr>
        <p:grpSp>
          <p:nvGrpSpPr>
            <p:cNvPr id="12" name="Group 69"/>
            <p:cNvGrpSpPr>
              <a:grpSpLocks/>
            </p:cNvGrpSpPr>
            <p:nvPr/>
          </p:nvGrpSpPr>
          <p:grpSpPr bwMode="auto">
            <a:xfrm>
              <a:off x="3034" y="1611"/>
              <a:ext cx="1846" cy="256"/>
              <a:chOff x="3034" y="1611"/>
              <a:chExt cx="1846" cy="256"/>
            </a:xfrm>
          </p:grpSpPr>
          <p:grpSp>
            <p:nvGrpSpPr>
              <p:cNvPr id="13" name="Group 70"/>
              <p:cNvGrpSpPr>
                <a:grpSpLocks/>
              </p:cNvGrpSpPr>
              <p:nvPr/>
            </p:nvGrpSpPr>
            <p:grpSpPr bwMode="auto">
              <a:xfrm>
                <a:off x="3382" y="1611"/>
                <a:ext cx="643" cy="256"/>
                <a:chOff x="4056" y="2215"/>
                <a:chExt cx="643" cy="256"/>
              </a:xfrm>
            </p:grpSpPr>
            <p:sp>
              <p:nvSpPr>
                <p:cNvPr id="138311" name="Rectangle 71"/>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4</a:t>
                  </a:r>
                </a:p>
              </p:txBody>
            </p:sp>
            <p:sp>
              <p:nvSpPr>
                <p:cNvPr id="138312" name="Line 72"/>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4" name="Group 73"/>
              <p:cNvGrpSpPr>
                <a:grpSpLocks/>
              </p:cNvGrpSpPr>
              <p:nvPr/>
            </p:nvGrpSpPr>
            <p:grpSpPr bwMode="auto">
              <a:xfrm>
                <a:off x="4237" y="1611"/>
                <a:ext cx="643" cy="256"/>
                <a:chOff x="4056" y="2215"/>
                <a:chExt cx="643" cy="256"/>
              </a:xfrm>
            </p:grpSpPr>
            <p:sp>
              <p:nvSpPr>
                <p:cNvPr id="138314" name="Rectangle 74"/>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5</a:t>
                  </a:r>
                </a:p>
              </p:txBody>
            </p:sp>
            <p:sp>
              <p:nvSpPr>
                <p:cNvPr id="138315" name="Line 75"/>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38316" name="Line 76"/>
              <p:cNvSpPr>
                <a:spLocks noChangeShapeType="1"/>
              </p:cNvSpPr>
              <p:nvPr/>
            </p:nvSpPr>
            <p:spPr bwMode="auto">
              <a:xfrm>
                <a:off x="3967" y="1755"/>
                <a:ext cx="26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8317" name="Line 77"/>
              <p:cNvSpPr>
                <a:spLocks noChangeShapeType="1"/>
              </p:cNvSpPr>
              <p:nvPr/>
            </p:nvSpPr>
            <p:spPr bwMode="auto">
              <a:xfrm>
                <a:off x="3034" y="1744"/>
                <a:ext cx="344"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sp>
          <p:nvSpPr>
            <p:cNvPr id="138318" name="Text Box 78"/>
            <p:cNvSpPr txBox="1">
              <a:spLocks noChangeArrowheads="1"/>
            </p:cNvSpPr>
            <p:nvPr/>
          </p:nvSpPr>
          <p:spPr bwMode="auto">
            <a:xfrm>
              <a:off x="4616" y="1631"/>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grpSp>
      <p:sp>
        <p:nvSpPr>
          <p:cNvPr id="138319" name="Text Box 79"/>
          <p:cNvSpPr txBox="1">
            <a:spLocks noChangeArrowheads="1"/>
          </p:cNvSpPr>
          <p:nvPr/>
        </p:nvSpPr>
        <p:spPr bwMode="auto">
          <a:xfrm>
            <a:off x="4505325" y="3489325"/>
            <a:ext cx="303213"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FF3300"/>
                </a:solidFill>
              </a:rPr>
              <a:t>^</a:t>
            </a:r>
          </a:p>
        </p:txBody>
      </p:sp>
      <p:grpSp>
        <p:nvGrpSpPr>
          <p:cNvPr id="15" name="Group 80"/>
          <p:cNvGrpSpPr>
            <a:grpSpLocks/>
          </p:cNvGrpSpPr>
          <p:nvPr/>
        </p:nvGrpSpPr>
        <p:grpSpPr bwMode="auto">
          <a:xfrm>
            <a:off x="4833938" y="3873500"/>
            <a:ext cx="4310062" cy="406400"/>
            <a:chOff x="3045" y="2440"/>
            <a:chExt cx="2715" cy="256"/>
          </a:xfrm>
        </p:grpSpPr>
        <p:grpSp>
          <p:nvGrpSpPr>
            <p:cNvPr id="16" name="Group 81"/>
            <p:cNvGrpSpPr>
              <a:grpSpLocks/>
            </p:cNvGrpSpPr>
            <p:nvPr/>
          </p:nvGrpSpPr>
          <p:grpSpPr bwMode="auto">
            <a:xfrm>
              <a:off x="5117" y="2440"/>
              <a:ext cx="643" cy="256"/>
              <a:chOff x="4056" y="2215"/>
              <a:chExt cx="643" cy="256"/>
            </a:xfrm>
          </p:grpSpPr>
          <p:sp>
            <p:nvSpPr>
              <p:cNvPr id="138322" name="Rectangle 82"/>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9</a:t>
                </a:r>
              </a:p>
            </p:txBody>
          </p:sp>
          <p:sp>
            <p:nvSpPr>
              <p:cNvPr id="138323" name="Line 83"/>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7" name="Group 84"/>
            <p:cNvGrpSpPr>
              <a:grpSpLocks/>
            </p:cNvGrpSpPr>
            <p:nvPr/>
          </p:nvGrpSpPr>
          <p:grpSpPr bwMode="auto">
            <a:xfrm>
              <a:off x="3382" y="2440"/>
              <a:ext cx="643" cy="256"/>
              <a:chOff x="4056" y="2215"/>
              <a:chExt cx="643" cy="256"/>
            </a:xfrm>
          </p:grpSpPr>
          <p:sp>
            <p:nvSpPr>
              <p:cNvPr id="138325" name="Rectangle 85"/>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7</a:t>
                </a:r>
              </a:p>
            </p:txBody>
          </p:sp>
          <p:sp>
            <p:nvSpPr>
              <p:cNvPr id="138326" name="Line 86"/>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8" name="Group 87"/>
            <p:cNvGrpSpPr>
              <a:grpSpLocks/>
            </p:cNvGrpSpPr>
            <p:nvPr/>
          </p:nvGrpSpPr>
          <p:grpSpPr bwMode="auto">
            <a:xfrm>
              <a:off x="4237" y="2440"/>
              <a:ext cx="643" cy="256"/>
              <a:chOff x="4056" y="2215"/>
              <a:chExt cx="643" cy="256"/>
            </a:xfrm>
          </p:grpSpPr>
          <p:sp>
            <p:nvSpPr>
              <p:cNvPr id="138328" name="Rectangle 88"/>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8</a:t>
                </a:r>
              </a:p>
            </p:txBody>
          </p:sp>
          <p:sp>
            <p:nvSpPr>
              <p:cNvPr id="138329" name="Line 89"/>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38330" name="Line 90"/>
            <p:cNvSpPr>
              <a:spLocks noChangeShapeType="1"/>
            </p:cNvSpPr>
            <p:nvPr/>
          </p:nvSpPr>
          <p:spPr bwMode="auto">
            <a:xfrm>
              <a:off x="3045" y="2589"/>
              <a:ext cx="333"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8331" name="Line 91"/>
            <p:cNvSpPr>
              <a:spLocks noChangeShapeType="1"/>
            </p:cNvSpPr>
            <p:nvPr/>
          </p:nvSpPr>
          <p:spPr bwMode="auto">
            <a:xfrm>
              <a:off x="3978" y="2578"/>
              <a:ext cx="25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8332" name="Line 92"/>
            <p:cNvSpPr>
              <a:spLocks noChangeShapeType="1"/>
            </p:cNvSpPr>
            <p:nvPr/>
          </p:nvSpPr>
          <p:spPr bwMode="auto">
            <a:xfrm>
              <a:off x="4845" y="2600"/>
              <a:ext cx="26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8333" name="Text Box 93"/>
            <p:cNvSpPr txBox="1">
              <a:spLocks noChangeArrowheads="1"/>
            </p:cNvSpPr>
            <p:nvPr/>
          </p:nvSpPr>
          <p:spPr bwMode="auto">
            <a:xfrm>
              <a:off x="5428" y="2442"/>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grpSp>
      <p:grpSp>
        <p:nvGrpSpPr>
          <p:cNvPr id="19" name="Group 94"/>
          <p:cNvGrpSpPr>
            <a:grpSpLocks/>
          </p:cNvGrpSpPr>
          <p:nvPr/>
        </p:nvGrpSpPr>
        <p:grpSpPr bwMode="auto">
          <a:xfrm>
            <a:off x="4851400" y="3008313"/>
            <a:ext cx="1538288" cy="419100"/>
            <a:chOff x="3056" y="1895"/>
            <a:chExt cx="969" cy="264"/>
          </a:xfrm>
        </p:grpSpPr>
        <p:grpSp>
          <p:nvGrpSpPr>
            <p:cNvPr id="20" name="Group 95"/>
            <p:cNvGrpSpPr>
              <a:grpSpLocks/>
            </p:cNvGrpSpPr>
            <p:nvPr/>
          </p:nvGrpSpPr>
          <p:grpSpPr bwMode="auto">
            <a:xfrm>
              <a:off x="3056" y="1895"/>
              <a:ext cx="969" cy="256"/>
              <a:chOff x="3056" y="1895"/>
              <a:chExt cx="969" cy="256"/>
            </a:xfrm>
          </p:grpSpPr>
          <p:grpSp>
            <p:nvGrpSpPr>
              <p:cNvPr id="21" name="Group 96"/>
              <p:cNvGrpSpPr>
                <a:grpSpLocks/>
              </p:cNvGrpSpPr>
              <p:nvPr/>
            </p:nvGrpSpPr>
            <p:grpSpPr bwMode="auto">
              <a:xfrm>
                <a:off x="3382" y="1895"/>
                <a:ext cx="643" cy="256"/>
                <a:chOff x="4056" y="2215"/>
                <a:chExt cx="643" cy="256"/>
              </a:xfrm>
            </p:grpSpPr>
            <p:sp>
              <p:nvSpPr>
                <p:cNvPr id="138337" name="Rectangle 97"/>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6</a:t>
                  </a:r>
                </a:p>
              </p:txBody>
            </p:sp>
            <p:sp>
              <p:nvSpPr>
                <p:cNvPr id="138338" name="Line 98"/>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38339" name="Line 99"/>
              <p:cNvSpPr>
                <a:spLocks noChangeShapeType="1"/>
              </p:cNvSpPr>
              <p:nvPr/>
            </p:nvSpPr>
            <p:spPr bwMode="auto">
              <a:xfrm>
                <a:off x="3056" y="20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sp>
          <p:nvSpPr>
            <p:cNvPr id="138340" name="Text Box 100"/>
            <p:cNvSpPr txBox="1">
              <a:spLocks noChangeArrowheads="1"/>
            </p:cNvSpPr>
            <p:nvPr/>
          </p:nvSpPr>
          <p:spPr bwMode="auto">
            <a:xfrm>
              <a:off x="3771" y="1909"/>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grpSp>
      <p:sp>
        <p:nvSpPr>
          <p:cNvPr id="138341" name="Text Box 101"/>
          <p:cNvSpPr txBox="1">
            <a:spLocks noChangeArrowheads="1"/>
          </p:cNvSpPr>
          <p:nvPr/>
        </p:nvSpPr>
        <p:spPr bwMode="auto">
          <a:xfrm>
            <a:off x="4505325" y="4352925"/>
            <a:ext cx="303213"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FF3300"/>
                </a:solidFill>
              </a:rPr>
              <a:t>^</a:t>
            </a:r>
          </a:p>
        </p:txBody>
      </p:sp>
      <p:sp>
        <p:nvSpPr>
          <p:cNvPr id="138342" name="Text Box 102"/>
          <p:cNvSpPr txBox="1">
            <a:spLocks noChangeArrowheads="1"/>
          </p:cNvSpPr>
          <p:nvPr/>
        </p:nvSpPr>
        <p:spPr bwMode="auto">
          <a:xfrm>
            <a:off x="4505325" y="4775200"/>
            <a:ext cx="303213"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FF3300"/>
                </a:solidFill>
              </a:rPr>
              <a:t>^</a:t>
            </a:r>
          </a:p>
        </p:txBody>
      </p:sp>
      <p:sp>
        <p:nvSpPr>
          <p:cNvPr id="138343" name="Text Box 103"/>
          <p:cNvSpPr txBox="1">
            <a:spLocks noChangeArrowheads="1"/>
          </p:cNvSpPr>
          <p:nvPr/>
        </p:nvSpPr>
        <p:spPr bwMode="auto">
          <a:xfrm>
            <a:off x="4505325" y="5233988"/>
            <a:ext cx="303213"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FF3300"/>
                </a:solidFill>
              </a:rPr>
              <a:t>^</a:t>
            </a:r>
          </a:p>
        </p:txBody>
      </p:sp>
      <p:sp>
        <p:nvSpPr>
          <p:cNvPr id="138344" name="Text Box 104"/>
          <p:cNvSpPr txBox="1">
            <a:spLocks noChangeArrowheads="1"/>
          </p:cNvSpPr>
          <p:nvPr/>
        </p:nvSpPr>
        <p:spPr bwMode="auto">
          <a:xfrm>
            <a:off x="4505325" y="5657850"/>
            <a:ext cx="303213" cy="396875"/>
          </a:xfrm>
          <a:prstGeom prst="rect">
            <a:avLst/>
          </a:prstGeom>
          <a:noFill/>
          <a:ln w="9525">
            <a:noFill/>
            <a:miter lim="800000"/>
            <a:headEnd/>
            <a:tailEnd/>
          </a:ln>
          <a:effectLst/>
        </p:spPr>
        <p:txBody>
          <a:bodyPr wrap="none" anchor="ctr">
            <a:spAutoFit/>
          </a:bodyPr>
          <a:lstStyle/>
          <a:p>
            <a:pPr eaLnBrk="1" hangingPunct="1"/>
            <a:r>
              <a:rPr lang="en-US" altLang="zh-CN">
                <a:solidFill>
                  <a:srgbClr val="FF3300"/>
                </a:solidFill>
              </a:rPr>
              <a:t>^</a:t>
            </a:r>
          </a:p>
        </p:txBody>
      </p:sp>
      <p:sp>
        <p:nvSpPr>
          <p:cNvPr id="138345" name="AutoShape 105"/>
          <p:cNvSpPr>
            <a:spLocks noChangeArrowheads="1"/>
          </p:cNvSpPr>
          <p:nvPr/>
        </p:nvSpPr>
        <p:spPr bwMode="auto">
          <a:xfrm>
            <a:off x="341313" y="5486400"/>
            <a:ext cx="2917825" cy="571500"/>
          </a:xfrm>
          <a:prstGeom prst="cloudCallout">
            <a:avLst>
              <a:gd name="adj1" fmla="val 45102"/>
              <a:gd name="adj2" fmla="val -226389"/>
            </a:avLst>
          </a:prstGeom>
          <a:noFill/>
          <a:ln w="9525">
            <a:solidFill>
              <a:srgbClr val="0066FF"/>
            </a:solidFill>
            <a:round/>
            <a:headEnd/>
            <a:tailEnd/>
          </a:ln>
          <a:effectLst/>
        </p:spPr>
        <p:txBody>
          <a:bodyPr wrap="none" anchor="ctr">
            <a:spAutoFit/>
          </a:bodyPr>
          <a:lstStyle/>
          <a:p>
            <a:pPr eaLnBrk="1" hangingPunct="1"/>
            <a:r>
              <a:rPr lang="zh-CN" altLang="en-US">
                <a:solidFill>
                  <a:srgbClr val="0000FF"/>
                </a:solidFill>
              </a:rPr>
              <a:t>如何找双亲结点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out)">
                                      <p:cBhvr>
                                        <p:cTn id="22" dur="500"/>
                                        <p:tgtEl>
                                          <p:spTgt spid="1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out)">
                                      <p:cBhvr>
                                        <p:cTn id="27" dur="500"/>
                                        <p:tgtEl>
                                          <p:spTgt spid="19"/>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8319">
                                            <p:txEl>
                                              <p:pRg st="0" end="0"/>
                                            </p:txEl>
                                          </p:spTgt>
                                        </p:tgtEl>
                                        <p:attrNameLst>
                                          <p:attrName>style.visibility</p:attrName>
                                        </p:attrNameLst>
                                      </p:cBhvr>
                                      <p:to>
                                        <p:strVal val="visible"/>
                                      </p:to>
                                    </p:set>
                                    <p:animEffect transition="in" filter="box(out)">
                                      <p:cBhvr>
                                        <p:cTn id="32" dur="500"/>
                                        <p:tgtEl>
                                          <p:spTgt spid="138319">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ox(out)">
                                      <p:cBhvr>
                                        <p:cTn id="37" dur="500"/>
                                        <p:tgtEl>
                                          <p:spTgt spid="15"/>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builtIn="1"/>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38341">
                                            <p:txEl>
                                              <p:pRg st="0" end="0"/>
                                            </p:txEl>
                                          </p:spTgt>
                                        </p:tgtEl>
                                        <p:attrNameLst>
                                          <p:attrName>style.visibility</p:attrName>
                                        </p:attrNameLst>
                                      </p:cBhvr>
                                      <p:to>
                                        <p:strVal val="visible"/>
                                      </p:to>
                                    </p:set>
                                    <p:animEffect transition="in" filter="box(out)">
                                      <p:cBhvr>
                                        <p:cTn id="42" dur="500"/>
                                        <p:tgtEl>
                                          <p:spTgt spid="138341">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builtIn="1"/>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38342">
                                            <p:txEl>
                                              <p:pRg st="0" end="0"/>
                                            </p:txEl>
                                          </p:spTgt>
                                        </p:tgtEl>
                                        <p:attrNameLst>
                                          <p:attrName>style.visibility</p:attrName>
                                        </p:attrNameLst>
                                      </p:cBhvr>
                                      <p:to>
                                        <p:strVal val="visible"/>
                                      </p:to>
                                    </p:set>
                                    <p:animEffect transition="in" filter="box(out)">
                                      <p:cBhvr>
                                        <p:cTn id="47" dur="500"/>
                                        <p:tgtEl>
                                          <p:spTgt spid="138342">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builtIn="1"/>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38343">
                                            <p:txEl>
                                              <p:pRg st="0" end="0"/>
                                            </p:txEl>
                                          </p:spTgt>
                                        </p:tgtEl>
                                        <p:attrNameLst>
                                          <p:attrName>style.visibility</p:attrName>
                                        </p:attrNameLst>
                                      </p:cBhvr>
                                      <p:to>
                                        <p:strVal val="visible"/>
                                      </p:to>
                                    </p:set>
                                    <p:animEffect transition="in" filter="box(out)">
                                      <p:cBhvr>
                                        <p:cTn id="52" dur="500"/>
                                        <p:tgtEl>
                                          <p:spTgt spid="138343">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builtIn="1"/>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38344">
                                            <p:txEl>
                                              <p:pRg st="0" end="0"/>
                                            </p:txEl>
                                          </p:spTgt>
                                        </p:tgtEl>
                                        <p:attrNameLst>
                                          <p:attrName>style.visibility</p:attrName>
                                        </p:attrNameLst>
                                      </p:cBhvr>
                                      <p:to>
                                        <p:strVal val="visible"/>
                                      </p:to>
                                    </p:set>
                                    <p:animEffect transition="in" filter="box(out)">
                                      <p:cBhvr>
                                        <p:cTn id="57" dur="500"/>
                                        <p:tgtEl>
                                          <p:spTgt spid="138344">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builtIn="1"/>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38345"/>
                                        </p:tgtEl>
                                        <p:attrNameLst>
                                          <p:attrName>style.visibility</p:attrName>
                                        </p:attrNameLst>
                                      </p:cBhvr>
                                      <p:to>
                                        <p:strVal val="visible"/>
                                      </p:to>
                                    </p:set>
                                    <p:animEffect transition="in" filter="box(out)">
                                      <p:cBhvr>
                                        <p:cTn id="62" dur="500"/>
                                        <p:tgtEl>
                                          <p:spTgt spid="138345"/>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19" grpId="0" build="p" autoUpdateAnimBg="0"/>
      <p:bldP spid="138341" grpId="0" build="p" autoUpdateAnimBg="0"/>
      <p:bldP spid="138342" grpId="0" build="p" autoUpdateAnimBg="0"/>
      <p:bldP spid="138343" grpId="0" build="p" autoUpdateAnimBg="0"/>
      <p:bldP spid="138344" grpId="0" build="p" autoUpdateAnimBg="0"/>
      <p:bldP spid="138345"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282575" y="565150"/>
            <a:ext cx="8501063" cy="361950"/>
          </a:xfrm>
          <a:prstGeom prst="rect">
            <a:avLst/>
          </a:prstGeom>
          <a:noFill/>
          <a:ln w="9525">
            <a:noFill/>
            <a:miter lim="800000"/>
            <a:headEnd/>
            <a:tailEnd/>
          </a:ln>
        </p:spPr>
        <p:txBody>
          <a:bodyPr/>
          <a:lstStyle/>
          <a:p>
            <a:pPr marL="1600200" lvl="3" indent="-228600" algn="l" eaLnBrk="1" hangingPunct="1">
              <a:spcBef>
                <a:spcPct val="20000"/>
              </a:spcBef>
              <a:buClr>
                <a:srgbClr val="FF9900"/>
              </a:buClr>
              <a:buFont typeface="Wingdings" pitchFamily="2" charset="2"/>
              <a:buChar char="l"/>
            </a:pPr>
            <a:r>
              <a:rPr lang="zh-CN" altLang="en-US" b="1">
                <a:solidFill>
                  <a:srgbClr val="0000FF"/>
                </a:solidFill>
                <a:latin typeface="Arial" pitchFamily="34" charset="0"/>
              </a:rPr>
              <a:t>带双亲的孩子链表</a:t>
            </a:r>
          </a:p>
        </p:txBody>
      </p:sp>
      <p:grpSp>
        <p:nvGrpSpPr>
          <p:cNvPr id="2" name="Group 3"/>
          <p:cNvGrpSpPr>
            <a:grpSpLocks/>
          </p:cNvGrpSpPr>
          <p:nvPr/>
        </p:nvGrpSpPr>
        <p:grpSpPr bwMode="auto">
          <a:xfrm>
            <a:off x="2465388" y="1458913"/>
            <a:ext cx="6459537" cy="4340225"/>
            <a:chOff x="1220" y="1082"/>
            <a:chExt cx="4069" cy="2734"/>
          </a:xfrm>
        </p:grpSpPr>
        <p:grpSp>
          <p:nvGrpSpPr>
            <p:cNvPr id="3" name="Group 4"/>
            <p:cNvGrpSpPr>
              <a:grpSpLocks/>
            </p:cNvGrpSpPr>
            <p:nvPr/>
          </p:nvGrpSpPr>
          <p:grpSpPr bwMode="auto">
            <a:xfrm>
              <a:off x="1220" y="1358"/>
              <a:ext cx="204" cy="2431"/>
              <a:chOff x="1576" y="1369"/>
              <a:chExt cx="204" cy="2431"/>
            </a:xfrm>
          </p:grpSpPr>
          <p:sp>
            <p:nvSpPr>
              <p:cNvPr id="139269" name="Text Box 5"/>
              <p:cNvSpPr txBox="1">
                <a:spLocks noChangeArrowheads="1"/>
              </p:cNvSpPr>
              <p:nvPr/>
            </p:nvSpPr>
            <p:spPr bwMode="auto">
              <a:xfrm>
                <a:off x="1576" y="2732"/>
                <a:ext cx="196" cy="250"/>
              </a:xfrm>
              <a:prstGeom prst="rect">
                <a:avLst/>
              </a:prstGeom>
              <a:noFill/>
              <a:ln w="9525">
                <a:noFill/>
                <a:miter lim="800000"/>
                <a:headEnd/>
                <a:tailEnd/>
              </a:ln>
              <a:effectLst/>
            </p:spPr>
            <p:txBody>
              <a:bodyPr wrap="none" anchor="ctr">
                <a:spAutoFit/>
              </a:bodyPr>
              <a:lstStyle/>
              <a:p>
                <a:pPr eaLnBrk="1" hangingPunct="1"/>
                <a:r>
                  <a:rPr lang="en-US" altLang="zh-CN"/>
                  <a:t>6</a:t>
                </a:r>
              </a:p>
            </p:txBody>
          </p:sp>
          <p:sp>
            <p:nvSpPr>
              <p:cNvPr id="139270" name="Text Box 6"/>
              <p:cNvSpPr txBox="1">
                <a:spLocks noChangeArrowheads="1"/>
              </p:cNvSpPr>
              <p:nvPr/>
            </p:nvSpPr>
            <p:spPr bwMode="auto">
              <a:xfrm>
                <a:off x="1576" y="1369"/>
                <a:ext cx="196" cy="250"/>
              </a:xfrm>
              <a:prstGeom prst="rect">
                <a:avLst/>
              </a:prstGeom>
              <a:noFill/>
              <a:ln w="9525">
                <a:noFill/>
                <a:miter lim="800000"/>
                <a:headEnd/>
                <a:tailEnd/>
              </a:ln>
              <a:effectLst/>
            </p:spPr>
            <p:txBody>
              <a:bodyPr wrap="none" anchor="ctr">
                <a:spAutoFit/>
              </a:bodyPr>
              <a:lstStyle/>
              <a:p>
                <a:pPr eaLnBrk="1" hangingPunct="1"/>
                <a:r>
                  <a:rPr lang="en-US" altLang="zh-CN"/>
                  <a:t>1</a:t>
                </a:r>
              </a:p>
            </p:txBody>
          </p:sp>
          <p:sp>
            <p:nvSpPr>
              <p:cNvPr id="139271" name="Text Box 7"/>
              <p:cNvSpPr txBox="1">
                <a:spLocks noChangeArrowheads="1"/>
              </p:cNvSpPr>
              <p:nvPr/>
            </p:nvSpPr>
            <p:spPr bwMode="auto">
              <a:xfrm>
                <a:off x="1576" y="1642"/>
                <a:ext cx="196" cy="250"/>
              </a:xfrm>
              <a:prstGeom prst="rect">
                <a:avLst/>
              </a:prstGeom>
              <a:noFill/>
              <a:ln w="9525">
                <a:noFill/>
                <a:miter lim="800000"/>
                <a:headEnd/>
                <a:tailEnd/>
              </a:ln>
              <a:effectLst/>
            </p:spPr>
            <p:txBody>
              <a:bodyPr wrap="none" anchor="ctr">
                <a:spAutoFit/>
              </a:bodyPr>
              <a:lstStyle/>
              <a:p>
                <a:pPr eaLnBrk="1" hangingPunct="1"/>
                <a:r>
                  <a:rPr lang="en-US" altLang="zh-CN"/>
                  <a:t>2</a:t>
                </a:r>
              </a:p>
            </p:txBody>
          </p:sp>
          <p:sp>
            <p:nvSpPr>
              <p:cNvPr id="139272" name="Text Box 8"/>
              <p:cNvSpPr txBox="1">
                <a:spLocks noChangeArrowheads="1"/>
              </p:cNvSpPr>
              <p:nvPr/>
            </p:nvSpPr>
            <p:spPr bwMode="auto">
              <a:xfrm>
                <a:off x="1576" y="1914"/>
                <a:ext cx="196" cy="250"/>
              </a:xfrm>
              <a:prstGeom prst="rect">
                <a:avLst/>
              </a:prstGeom>
              <a:noFill/>
              <a:ln w="9525">
                <a:noFill/>
                <a:miter lim="800000"/>
                <a:headEnd/>
                <a:tailEnd/>
              </a:ln>
              <a:effectLst/>
            </p:spPr>
            <p:txBody>
              <a:bodyPr wrap="none" anchor="ctr">
                <a:spAutoFit/>
              </a:bodyPr>
              <a:lstStyle/>
              <a:p>
                <a:pPr eaLnBrk="1" hangingPunct="1"/>
                <a:r>
                  <a:rPr lang="en-US" altLang="zh-CN"/>
                  <a:t>3</a:t>
                </a:r>
              </a:p>
            </p:txBody>
          </p:sp>
          <p:sp>
            <p:nvSpPr>
              <p:cNvPr id="139273" name="Text Box 9"/>
              <p:cNvSpPr txBox="1">
                <a:spLocks noChangeArrowheads="1"/>
              </p:cNvSpPr>
              <p:nvPr/>
            </p:nvSpPr>
            <p:spPr bwMode="auto">
              <a:xfrm>
                <a:off x="1576" y="2187"/>
                <a:ext cx="196" cy="250"/>
              </a:xfrm>
              <a:prstGeom prst="rect">
                <a:avLst/>
              </a:prstGeom>
              <a:noFill/>
              <a:ln w="9525">
                <a:noFill/>
                <a:miter lim="800000"/>
                <a:headEnd/>
                <a:tailEnd/>
              </a:ln>
              <a:effectLst/>
            </p:spPr>
            <p:txBody>
              <a:bodyPr wrap="none" anchor="ctr">
                <a:spAutoFit/>
              </a:bodyPr>
              <a:lstStyle/>
              <a:p>
                <a:pPr eaLnBrk="1" hangingPunct="1"/>
                <a:r>
                  <a:rPr lang="en-US" altLang="zh-CN"/>
                  <a:t>4</a:t>
                </a:r>
              </a:p>
            </p:txBody>
          </p:sp>
          <p:sp>
            <p:nvSpPr>
              <p:cNvPr id="139274" name="Text Box 10"/>
              <p:cNvSpPr txBox="1">
                <a:spLocks noChangeArrowheads="1"/>
              </p:cNvSpPr>
              <p:nvPr/>
            </p:nvSpPr>
            <p:spPr bwMode="auto">
              <a:xfrm>
                <a:off x="1576" y="2459"/>
                <a:ext cx="196" cy="250"/>
              </a:xfrm>
              <a:prstGeom prst="rect">
                <a:avLst/>
              </a:prstGeom>
              <a:noFill/>
              <a:ln w="9525">
                <a:noFill/>
                <a:miter lim="800000"/>
                <a:headEnd/>
                <a:tailEnd/>
              </a:ln>
              <a:effectLst/>
            </p:spPr>
            <p:txBody>
              <a:bodyPr wrap="none" anchor="ctr">
                <a:spAutoFit/>
              </a:bodyPr>
              <a:lstStyle/>
              <a:p>
                <a:pPr eaLnBrk="1" hangingPunct="1"/>
                <a:r>
                  <a:rPr lang="en-US" altLang="zh-CN"/>
                  <a:t>5</a:t>
                </a:r>
              </a:p>
            </p:txBody>
          </p:sp>
          <p:sp>
            <p:nvSpPr>
              <p:cNvPr id="139275" name="Text Box 11"/>
              <p:cNvSpPr txBox="1">
                <a:spLocks noChangeArrowheads="1"/>
              </p:cNvSpPr>
              <p:nvPr/>
            </p:nvSpPr>
            <p:spPr bwMode="auto">
              <a:xfrm>
                <a:off x="1576" y="3004"/>
                <a:ext cx="196" cy="250"/>
              </a:xfrm>
              <a:prstGeom prst="rect">
                <a:avLst/>
              </a:prstGeom>
              <a:noFill/>
              <a:ln w="9525">
                <a:noFill/>
                <a:miter lim="800000"/>
                <a:headEnd/>
                <a:tailEnd/>
              </a:ln>
              <a:effectLst/>
            </p:spPr>
            <p:txBody>
              <a:bodyPr wrap="none" anchor="ctr">
                <a:spAutoFit/>
              </a:bodyPr>
              <a:lstStyle/>
              <a:p>
                <a:pPr eaLnBrk="1" hangingPunct="1"/>
                <a:r>
                  <a:rPr lang="en-US" altLang="zh-CN"/>
                  <a:t>7</a:t>
                </a:r>
              </a:p>
            </p:txBody>
          </p:sp>
          <p:sp>
            <p:nvSpPr>
              <p:cNvPr id="139276" name="Text Box 12"/>
              <p:cNvSpPr txBox="1">
                <a:spLocks noChangeArrowheads="1"/>
              </p:cNvSpPr>
              <p:nvPr/>
            </p:nvSpPr>
            <p:spPr bwMode="auto">
              <a:xfrm>
                <a:off x="1576" y="3277"/>
                <a:ext cx="196" cy="250"/>
              </a:xfrm>
              <a:prstGeom prst="rect">
                <a:avLst/>
              </a:prstGeom>
              <a:noFill/>
              <a:ln w="9525">
                <a:noFill/>
                <a:miter lim="800000"/>
                <a:headEnd/>
                <a:tailEnd/>
              </a:ln>
              <a:effectLst/>
            </p:spPr>
            <p:txBody>
              <a:bodyPr wrap="none" anchor="ctr">
                <a:spAutoFit/>
              </a:bodyPr>
              <a:lstStyle/>
              <a:p>
                <a:pPr eaLnBrk="1" hangingPunct="1"/>
                <a:r>
                  <a:rPr lang="en-US" altLang="zh-CN"/>
                  <a:t>8</a:t>
                </a:r>
              </a:p>
            </p:txBody>
          </p:sp>
          <p:sp>
            <p:nvSpPr>
              <p:cNvPr id="139277" name="Text Box 13"/>
              <p:cNvSpPr txBox="1">
                <a:spLocks noChangeArrowheads="1"/>
              </p:cNvSpPr>
              <p:nvPr/>
            </p:nvSpPr>
            <p:spPr bwMode="auto">
              <a:xfrm>
                <a:off x="1584" y="3550"/>
                <a:ext cx="196" cy="250"/>
              </a:xfrm>
              <a:prstGeom prst="rect">
                <a:avLst/>
              </a:prstGeom>
              <a:noFill/>
              <a:ln w="9525">
                <a:noFill/>
                <a:miter lim="800000"/>
                <a:headEnd/>
                <a:tailEnd/>
              </a:ln>
              <a:effectLst/>
            </p:spPr>
            <p:txBody>
              <a:bodyPr wrap="none" anchor="ctr">
                <a:spAutoFit/>
              </a:bodyPr>
              <a:lstStyle/>
              <a:p>
                <a:pPr eaLnBrk="1" hangingPunct="1"/>
                <a:r>
                  <a:rPr lang="en-US" altLang="zh-CN"/>
                  <a:t>9</a:t>
                </a:r>
              </a:p>
            </p:txBody>
          </p:sp>
        </p:grpSp>
        <p:grpSp>
          <p:nvGrpSpPr>
            <p:cNvPr id="4" name="Group 14"/>
            <p:cNvGrpSpPr>
              <a:grpSpLocks/>
            </p:cNvGrpSpPr>
            <p:nvPr/>
          </p:nvGrpSpPr>
          <p:grpSpPr bwMode="auto">
            <a:xfrm>
              <a:off x="1488" y="1365"/>
              <a:ext cx="196" cy="2451"/>
              <a:chOff x="3626" y="1342"/>
              <a:chExt cx="196" cy="2451"/>
            </a:xfrm>
          </p:grpSpPr>
          <p:sp>
            <p:nvSpPr>
              <p:cNvPr id="139279" name="Text Box 15"/>
              <p:cNvSpPr txBox="1">
                <a:spLocks noChangeArrowheads="1"/>
              </p:cNvSpPr>
              <p:nvPr/>
            </p:nvSpPr>
            <p:spPr bwMode="auto">
              <a:xfrm>
                <a:off x="3626" y="1342"/>
                <a:ext cx="187" cy="250"/>
              </a:xfrm>
              <a:prstGeom prst="rect">
                <a:avLst/>
              </a:prstGeom>
              <a:noFill/>
              <a:ln w="9525">
                <a:noFill/>
                <a:miter lim="800000"/>
                <a:headEnd/>
                <a:tailEnd/>
              </a:ln>
              <a:effectLst/>
            </p:spPr>
            <p:txBody>
              <a:bodyPr wrap="none" anchor="ctr">
                <a:spAutoFit/>
              </a:bodyPr>
              <a:lstStyle/>
              <a:p>
                <a:pPr eaLnBrk="1" hangingPunct="1"/>
                <a:r>
                  <a:rPr lang="en-US" altLang="zh-CN"/>
                  <a:t>a</a:t>
                </a:r>
              </a:p>
            </p:txBody>
          </p:sp>
          <p:sp>
            <p:nvSpPr>
              <p:cNvPr id="139280" name="Text Box 16"/>
              <p:cNvSpPr txBox="1">
                <a:spLocks noChangeArrowheads="1"/>
              </p:cNvSpPr>
              <p:nvPr/>
            </p:nvSpPr>
            <p:spPr bwMode="auto">
              <a:xfrm>
                <a:off x="3626" y="1892"/>
                <a:ext cx="187" cy="250"/>
              </a:xfrm>
              <a:prstGeom prst="rect">
                <a:avLst/>
              </a:prstGeom>
              <a:noFill/>
              <a:ln w="9525">
                <a:noFill/>
                <a:miter lim="800000"/>
                <a:headEnd/>
                <a:tailEnd/>
              </a:ln>
              <a:effectLst/>
            </p:spPr>
            <p:txBody>
              <a:bodyPr wrap="none" anchor="ctr">
                <a:spAutoFit/>
              </a:bodyPr>
              <a:lstStyle/>
              <a:p>
                <a:pPr eaLnBrk="1" hangingPunct="1"/>
                <a:r>
                  <a:rPr lang="en-US" altLang="zh-CN"/>
                  <a:t>c</a:t>
                </a:r>
              </a:p>
            </p:txBody>
          </p:sp>
          <p:sp>
            <p:nvSpPr>
              <p:cNvPr id="139281" name="Text Box 17"/>
              <p:cNvSpPr txBox="1">
                <a:spLocks noChangeArrowheads="1"/>
              </p:cNvSpPr>
              <p:nvPr/>
            </p:nvSpPr>
            <p:spPr bwMode="auto">
              <a:xfrm>
                <a:off x="3626" y="2167"/>
                <a:ext cx="196" cy="250"/>
              </a:xfrm>
              <a:prstGeom prst="rect">
                <a:avLst/>
              </a:prstGeom>
              <a:noFill/>
              <a:ln w="9525">
                <a:noFill/>
                <a:miter lim="800000"/>
                <a:headEnd/>
                <a:tailEnd/>
              </a:ln>
              <a:effectLst/>
            </p:spPr>
            <p:txBody>
              <a:bodyPr wrap="none" anchor="ctr">
                <a:spAutoFit/>
              </a:bodyPr>
              <a:lstStyle/>
              <a:p>
                <a:pPr eaLnBrk="1" hangingPunct="1"/>
                <a:r>
                  <a:rPr lang="en-US" altLang="zh-CN"/>
                  <a:t>d</a:t>
                </a:r>
              </a:p>
            </p:txBody>
          </p:sp>
          <p:sp>
            <p:nvSpPr>
              <p:cNvPr id="139282" name="Text Box 18"/>
              <p:cNvSpPr txBox="1">
                <a:spLocks noChangeArrowheads="1"/>
              </p:cNvSpPr>
              <p:nvPr/>
            </p:nvSpPr>
            <p:spPr bwMode="auto">
              <a:xfrm>
                <a:off x="3626" y="2442"/>
                <a:ext cx="187" cy="250"/>
              </a:xfrm>
              <a:prstGeom prst="rect">
                <a:avLst/>
              </a:prstGeom>
              <a:noFill/>
              <a:ln w="9525">
                <a:noFill/>
                <a:miter lim="800000"/>
                <a:headEnd/>
                <a:tailEnd/>
              </a:ln>
              <a:effectLst/>
            </p:spPr>
            <p:txBody>
              <a:bodyPr wrap="none" anchor="ctr">
                <a:spAutoFit/>
              </a:bodyPr>
              <a:lstStyle/>
              <a:p>
                <a:pPr eaLnBrk="1" hangingPunct="1"/>
                <a:r>
                  <a:rPr lang="en-US" altLang="zh-CN"/>
                  <a:t>e</a:t>
                </a:r>
              </a:p>
            </p:txBody>
          </p:sp>
          <p:sp>
            <p:nvSpPr>
              <p:cNvPr id="139283" name="Text Box 19"/>
              <p:cNvSpPr txBox="1">
                <a:spLocks noChangeArrowheads="1"/>
              </p:cNvSpPr>
              <p:nvPr/>
            </p:nvSpPr>
            <p:spPr bwMode="auto">
              <a:xfrm>
                <a:off x="3626" y="2717"/>
                <a:ext cx="169" cy="250"/>
              </a:xfrm>
              <a:prstGeom prst="rect">
                <a:avLst/>
              </a:prstGeom>
              <a:noFill/>
              <a:ln w="9525">
                <a:noFill/>
                <a:miter lim="800000"/>
                <a:headEnd/>
                <a:tailEnd/>
              </a:ln>
              <a:effectLst/>
            </p:spPr>
            <p:txBody>
              <a:bodyPr wrap="none" anchor="ctr">
                <a:spAutoFit/>
              </a:bodyPr>
              <a:lstStyle/>
              <a:p>
                <a:pPr eaLnBrk="1" hangingPunct="1"/>
                <a:r>
                  <a:rPr lang="en-US" altLang="zh-CN"/>
                  <a:t>f</a:t>
                </a:r>
              </a:p>
            </p:txBody>
          </p:sp>
          <p:sp>
            <p:nvSpPr>
              <p:cNvPr id="139284" name="Text Box 20"/>
              <p:cNvSpPr txBox="1">
                <a:spLocks noChangeArrowheads="1"/>
              </p:cNvSpPr>
              <p:nvPr/>
            </p:nvSpPr>
            <p:spPr bwMode="auto">
              <a:xfrm>
                <a:off x="3626" y="2992"/>
                <a:ext cx="196" cy="250"/>
              </a:xfrm>
              <a:prstGeom prst="rect">
                <a:avLst/>
              </a:prstGeom>
              <a:noFill/>
              <a:ln w="9525">
                <a:noFill/>
                <a:miter lim="800000"/>
                <a:headEnd/>
                <a:tailEnd/>
              </a:ln>
              <a:effectLst/>
            </p:spPr>
            <p:txBody>
              <a:bodyPr wrap="none" anchor="ctr">
                <a:spAutoFit/>
              </a:bodyPr>
              <a:lstStyle/>
              <a:p>
                <a:pPr eaLnBrk="1" hangingPunct="1"/>
                <a:r>
                  <a:rPr lang="en-US" altLang="zh-CN"/>
                  <a:t>g</a:t>
                </a:r>
              </a:p>
            </p:txBody>
          </p:sp>
          <p:sp>
            <p:nvSpPr>
              <p:cNvPr id="139285" name="Text Box 21"/>
              <p:cNvSpPr txBox="1">
                <a:spLocks noChangeArrowheads="1"/>
              </p:cNvSpPr>
              <p:nvPr/>
            </p:nvSpPr>
            <p:spPr bwMode="auto">
              <a:xfrm>
                <a:off x="3626" y="3267"/>
                <a:ext cx="196" cy="250"/>
              </a:xfrm>
              <a:prstGeom prst="rect">
                <a:avLst/>
              </a:prstGeom>
              <a:noFill/>
              <a:ln w="9525">
                <a:noFill/>
                <a:miter lim="800000"/>
                <a:headEnd/>
                <a:tailEnd/>
              </a:ln>
              <a:effectLst/>
            </p:spPr>
            <p:txBody>
              <a:bodyPr wrap="none" anchor="ctr">
                <a:spAutoFit/>
              </a:bodyPr>
              <a:lstStyle/>
              <a:p>
                <a:pPr eaLnBrk="1" hangingPunct="1"/>
                <a:r>
                  <a:rPr lang="en-US" altLang="zh-CN"/>
                  <a:t>h</a:t>
                </a:r>
              </a:p>
            </p:txBody>
          </p:sp>
          <p:sp>
            <p:nvSpPr>
              <p:cNvPr id="139286" name="Text Box 22"/>
              <p:cNvSpPr txBox="1">
                <a:spLocks noChangeArrowheads="1"/>
              </p:cNvSpPr>
              <p:nvPr/>
            </p:nvSpPr>
            <p:spPr bwMode="auto">
              <a:xfrm>
                <a:off x="3626" y="3543"/>
                <a:ext cx="160" cy="250"/>
              </a:xfrm>
              <a:prstGeom prst="rect">
                <a:avLst/>
              </a:prstGeom>
              <a:noFill/>
              <a:ln w="9525">
                <a:noFill/>
                <a:miter lim="800000"/>
                <a:headEnd/>
                <a:tailEnd/>
              </a:ln>
              <a:effectLst/>
            </p:spPr>
            <p:txBody>
              <a:bodyPr wrap="none" anchor="ctr">
                <a:spAutoFit/>
              </a:bodyPr>
              <a:lstStyle/>
              <a:p>
                <a:pPr eaLnBrk="1" hangingPunct="1"/>
                <a:r>
                  <a:rPr lang="en-US" altLang="zh-CN"/>
                  <a:t>i</a:t>
                </a:r>
              </a:p>
            </p:txBody>
          </p:sp>
          <p:sp>
            <p:nvSpPr>
              <p:cNvPr id="139287" name="Text Box 23"/>
              <p:cNvSpPr txBox="1">
                <a:spLocks noChangeArrowheads="1"/>
              </p:cNvSpPr>
              <p:nvPr/>
            </p:nvSpPr>
            <p:spPr bwMode="auto">
              <a:xfrm>
                <a:off x="3626" y="1594"/>
                <a:ext cx="196" cy="250"/>
              </a:xfrm>
              <a:prstGeom prst="rect">
                <a:avLst/>
              </a:prstGeom>
              <a:noFill/>
              <a:ln w="9525">
                <a:noFill/>
                <a:miter lim="800000"/>
                <a:headEnd/>
                <a:tailEnd/>
              </a:ln>
              <a:effectLst/>
            </p:spPr>
            <p:txBody>
              <a:bodyPr wrap="none" anchor="ctr">
                <a:spAutoFit/>
              </a:bodyPr>
              <a:lstStyle/>
              <a:p>
                <a:pPr eaLnBrk="1" hangingPunct="1"/>
                <a:r>
                  <a:rPr lang="en-US" altLang="zh-CN"/>
                  <a:t>b</a:t>
                </a:r>
              </a:p>
            </p:txBody>
          </p:sp>
        </p:grpSp>
        <p:sp>
          <p:nvSpPr>
            <p:cNvPr id="139288" name="Text Box 24"/>
            <p:cNvSpPr txBox="1">
              <a:spLocks noChangeArrowheads="1"/>
            </p:cNvSpPr>
            <p:nvPr/>
          </p:nvSpPr>
          <p:spPr bwMode="auto">
            <a:xfrm>
              <a:off x="1406" y="1097"/>
              <a:ext cx="382" cy="250"/>
            </a:xfrm>
            <a:prstGeom prst="rect">
              <a:avLst/>
            </a:prstGeom>
            <a:noFill/>
            <a:ln w="9525">
              <a:noFill/>
              <a:miter lim="800000"/>
              <a:headEnd/>
              <a:tailEnd/>
            </a:ln>
            <a:effectLst/>
          </p:spPr>
          <p:txBody>
            <a:bodyPr wrap="none" anchor="ctr">
              <a:spAutoFit/>
            </a:bodyPr>
            <a:lstStyle/>
            <a:p>
              <a:pPr eaLnBrk="1" hangingPunct="1"/>
              <a:r>
                <a:rPr lang="en-US" altLang="zh-CN"/>
                <a:t>data</a:t>
              </a:r>
            </a:p>
          </p:txBody>
        </p:sp>
        <p:sp>
          <p:nvSpPr>
            <p:cNvPr id="139289" name="Text Box 25"/>
            <p:cNvSpPr txBox="1">
              <a:spLocks noChangeArrowheads="1"/>
            </p:cNvSpPr>
            <p:nvPr/>
          </p:nvSpPr>
          <p:spPr bwMode="auto">
            <a:xfrm>
              <a:off x="2356" y="1108"/>
              <a:ext cx="240" cy="250"/>
            </a:xfrm>
            <a:prstGeom prst="rect">
              <a:avLst/>
            </a:prstGeom>
            <a:noFill/>
            <a:ln w="9525">
              <a:noFill/>
              <a:miter lim="800000"/>
              <a:headEnd/>
              <a:tailEnd/>
            </a:ln>
            <a:effectLst/>
          </p:spPr>
          <p:txBody>
            <a:bodyPr wrap="none" anchor="ctr">
              <a:spAutoFit/>
            </a:bodyPr>
            <a:lstStyle/>
            <a:p>
              <a:pPr eaLnBrk="1" hangingPunct="1"/>
              <a:r>
                <a:rPr lang="en-US" altLang="zh-CN"/>
                <a:t>fc</a:t>
              </a:r>
            </a:p>
          </p:txBody>
        </p:sp>
        <p:grpSp>
          <p:nvGrpSpPr>
            <p:cNvPr id="5" name="Group 26"/>
            <p:cNvGrpSpPr>
              <a:grpSpLocks/>
            </p:cNvGrpSpPr>
            <p:nvPr/>
          </p:nvGrpSpPr>
          <p:grpSpPr bwMode="auto">
            <a:xfrm>
              <a:off x="2911" y="1315"/>
              <a:ext cx="643" cy="256"/>
              <a:chOff x="4056" y="2215"/>
              <a:chExt cx="643" cy="256"/>
            </a:xfrm>
          </p:grpSpPr>
          <p:sp>
            <p:nvSpPr>
              <p:cNvPr id="139291" name="Rectangle 27"/>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2</a:t>
                </a:r>
              </a:p>
            </p:txBody>
          </p:sp>
          <p:sp>
            <p:nvSpPr>
              <p:cNvPr id="139292" name="Line 28"/>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6" name="Group 29"/>
            <p:cNvGrpSpPr>
              <a:grpSpLocks/>
            </p:cNvGrpSpPr>
            <p:nvPr/>
          </p:nvGrpSpPr>
          <p:grpSpPr bwMode="auto">
            <a:xfrm>
              <a:off x="3766" y="1315"/>
              <a:ext cx="643" cy="256"/>
              <a:chOff x="4056" y="2215"/>
              <a:chExt cx="643" cy="256"/>
            </a:xfrm>
          </p:grpSpPr>
          <p:sp>
            <p:nvSpPr>
              <p:cNvPr id="139294" name="Rectangle 30"/>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3</a:t>
                </a:r>
              </a:p>
            </p:txBody>
          </p:sp>
          <p:sp>
            <p:nvSpPr>
              <p:cNvPr id="139295" name="Line 31"/>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7" name="Group 32"/>
            <p:cNvGrpSpPr>
              <a:grpSpLocks/>
            </p:cNvGrpSpPr>
            <p:nvPr/>
          </p:nvGrpSpPr>
          <p:grpSpPr bwMode="auto">
            <a:xfrm>
              <a:off x="2911" y="1600"/>
              <a:ext cx="643" cy="256"/>
              <a:chOff x="4056" y="2215"/>
              <a:chExt cx="643" cy="256"/>
            </a:xfrm>
          </p:grpSpPr>
          <p:sp>
            <p:nvSpPr>
              <p:cNvPr id="139297" name="Rectangle 33"/>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4</a:t>
                </a:r>
              </a:p>
            </p:txBody>
          </p:sp>
          <p:sp>
            <p:nvSpPr>
              <p:cNvPr id="139298" name="Line 34"/>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8" name="Group 35"/>
            <p:cNvGrpSpPr>
              <a:grpSpLocks/>
            </p:cNvGrpSpPr>
            <p:nvPr/>
          </p:nvGrpSpPr>
          <p:grpSpPr bwMode="auto">
            <a:xfrm>
              <a:off x="3766" y="1600"/>
              <a:ext cx="643" cy="256"/>
              <a:chOff x="4056" y="2215"/>
              <a:chExt cx="643" cy="256"/>
            </a:xfrm>
          </p:grpSpPr>
          <p:sp>
            <p:nvSpPr>
              <p:cNvPr id="139300" name="Rectangle 36"/>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5</a:t>
                </a:r>
              </a:p>
            </p:txBody>
          </p:sp>
          <p:sp>
            <p:nvSpPr>
              <p:cNvPr id="139301" name="Line 37"/>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9" name="Group 38"/>
            <p:cNvGrpSpPr>
              <a:grpSpLocks/>
            </p:cNvGrpSpPr>
            <p:nvPr/>
          </p:nvGrpSpPr>
          <p:grpSpPr bwMode="auto">
            <a:xfrm>
              <a:off x="4646" y="2429"/>
              <a:ext cx="643" cy="256"/>
              <a:chOff x="4056" y="2215"/>
              <a:chExt cx="643" cy="256"/>
            </a:xfrm>
          </p:grpSpPr>
          <p:sp>
            <p:nvSpPr>
              <p:cNvPr id="139303" name="Rectangle 39"/>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9</a:t>
                </a:r>
              </a:p>
            </p:txBody>
          </p:sp>
          <p:sp>
            <p:nvSpPr>
              <p:cNvPr id="139304" name="Line 40"/>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0" name="Group 41"/>
            <p:cNvGrpSpPr>
              <a:grpSpLocks/>
            </p:cNvGrpSpPr>
            <p:nvPr/>
          </p:nvGrpSpPr>
          <p:grpSpPr bwMode="auto">
            <a:xfrm>
              <a:off x="2911" y="2429"/>
              <a:ext cx="643" cy="256"/>
              <a:chOff x="4056" y="2215"/>
              <a:chExt cx="643" cy="256"/>
            </a:xfrm>
          </p:grpSpPr>
          <p:sp>
            <p:nvSpPr>
              <p:cNvPr id="139306" name="Rectangle 42"/>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7</a:t>
                </a:r>
              </a:p>
            </p:txBody>
          </p:sp>
          <p:sp>
            <p:nvSpPr>
              <p:cNvPr id="139307" name="Line 43"/>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1" name="Group 44"/>
            <p:cNvGrpSpPr>
              <a:grpSpLocks/>
            </p:cNvGrpSpPr>
            <p:nvPr/>
          </p:nvGrpSpPr>
          <p:grpSpPr bwMode="auto">
            <a:xfrm>
              <a:off x="3766" y="2429"/>
              <a:ext cx="643" cy="256"/>
              <a:chOff x="4056" y="2215"/>
              <a:chExt cx="643" cy="256"/>
            </a:xfrm>
          </p:grpSpPr>
          <p:sp>
            <p:nvSpPr>
              <p:cNvPr id="139309" name="Rectangle 45"/>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8</a:t>
                </a:r>
              </a:p>
            </p:txBody>
          </p:sp>
          <p:sp>
            <p:nvSpPr>
              <p:cNvPr id="139310" name="Line 46"/>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2" name="Group 47"/>
            <p:cNvGrpSpPr>
              <a:grpSpLocks/>
            </p:cNvGrpSpPr>
            <p:nvPr/>
          </p:nvGrpSpPr>
          <p:grpSpPr bwMode="auto">
            <a:xfrm>
              <a:off x="2911" y="1884"/>
              <a:ext cx="643" cy="256"/>
              <a:chOff x="4056" y="2215"/>
              <a:chExt cx="643" cy="256"/>
            </a:xfrm>
          </p:grpSpPr>
          <p:sp>
            <p:nvSpPr>
              <p:cNvPr id="139312" name="Rectangle 48"/>
              <p:cNvSpPr>
                <a:spLocks noChangeArrowheads="1"/>
              </p:cNvSpPr>
              <p:nvPr/>
            </p:nvSpPr>
            <p:spPr bwMode="auto">
              <a:xfrm>
                <a:off x="4056" y="2215"/>
                <a:ext cx="643" cy="256"/>
              </a:xfrm>
              <a:prstGeom prst="rect">
                <a:avLst/>
              </a:prstGeom>
              <a:noFill/>
              <a:ln w="9525">
                <a:solidFill>
                  <a:schemeClr val="tx1"/>
                </a:solidFill>
                <a:miter lim="800000"/>
                <a:headEnd/>
                <a:tailEnd/>
              </a:ln>
              <a:effectLst/>
            </p:spPr>
            <p:txBody>
              <a:bodyPr anchor="ctr">
                <a:spAutoFit/>
              </a:bodyPr>
              <a:lstStyle/>
              <a:p>
                <a:pPr algn="l" eaLnBrk="1" hangingPunct="1"/>
                <a:r>
                  <a:rPr lang="en-US" altLang="zh-CN"/>
                  <a:t> 6</a:t>
                </a:r>
              </a:p>
            </p:txBody>
          </p:sp>
          <p:sp>
            <p:nvSpPr>
              <p:cNvPr id="139313" name="Line 49"/>
              <p:cNvSpPr>
                <a:spLocks noChangeShapeType="1"/>
              </p:cNvSpPr>
              <p:nvPr/>
            </p:nvSpPr>
            <p:spPr bwMode="auto">
              <a:xfrm>
                <a:off x="4378" y="2222"/>
                <a:ext cx="0" cy="244"/>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39314" name="Line 50"/>
            <p:cNvSpPr>
              <a:spLocks noChangeShapeType="1"/>
            </p:cNvSpPr>
            <p:nvPr/>
          </p:nvSpPr>
          <p:spPr bwMode="auto">
            <a:xfrm>
              <a:off x="2552" y="1456"/>
              <a:ext cx="355"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9315" name="Line 51"/>
            <p:cNvSpPr>
              <a:spLocks noChangeShapeType="1"/>
            </p:cNvSpPr>
            <p:nvPr/>
          </p:nvSpPr>
          <p:spPr bwMode="auto">
            <a:xfrm>
              <a:off x="3485" y="1444"/>
              <a:ext cx="278"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9316" name="Line 52"/>
            <p:cNvSpPr>
              <a:spLocks noChangeShapeType="1"/>
            </p:cNvSpPr>
            <p:nvPr/>
          </p:nvSpPr>
          <p:spPr bwMode="auto">
            <a:xfrm>
              <a:off x="2563" y="1733"/>
              <a:ext cx="344"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9317" name="Line 53"/>
            <p:cNvSpPr>
              <a:spLocks noChangeShapeType="1"/>
            </p:cNvSpPr>
            <p:nvPr/>
          </p:nvSpPr>
          <p:spPr bwMode="auto">
            <a:xfrm>
              <a:off x="3496" y="1744"/>
              <a:ext cx="26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9318" name="Line 54"/>
            <p:cNvSpPr>
              <a:spLocks noChangeShapeType="1"/>
            </p:cNvSpPr>
            <p:nvPr/>
          </p:nvSpPr>
          <p:spPr bwMode="auto">
            <a:xfrm>
              <a:off x="2585" y="2033"/>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9319" name="Line 55"/>
            <p:cNvSpPr>
              <a:spLocks noChangeShapeType="1"/>
            </p:cNvSpPr>
            <p:nvPr/>
          </p:nvSpPr>
          <p:spPr bwMode="auto">
            <a:xfrm>
              <a:off x="2574" y="2578"/>
              <a:ext cx="333"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9320" name="Line 56"/>
            <p:cNvSpPr>
              <a:spLocks noChangeShapeType="1"/>
            </p:cNvSpPr>
            <p:nvPr/>
          </p:nvSpPr>
          <p:spPr bwMode="auto">
            <a:xfrm>
              <a:off x="3507" y="2567"/>
              <a:ext cx="25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9321" name="Line 57"/>
            <p:cNvSpPr>
              <a:spLocks noChangeShapeType="1"/>
            </p:cNvSpPr>
            <p:nvPr/>
          </p:nvSpPr>
          <p:spPr bwMode="auto">
            <a:xfrm>
              <a:off x="4374" y="2589"/>
              <a:ext cx="26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39322" name="Text Box 58"/>
            <p:cNvSpPr txBox="1">
              <a:spLocks noChangeArrowheads="1"/>
            </p:cNvSpPr>
            <p:nvPr/>
          </p:nvSpPr>
          <p:spPr bwMode="auto">
            <a:xfrm>
              <a:off x="4145" y="1320"/>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sp>
          <p:nvSpPr>
            <p:cNvPr id="139323" name="Text Box 59"/>
            <p:cNvSpPr txBox="1">
              <a:spLocks noChangeArrowheads="1"/>
            </p:cNvSpPr>
            <p:nvPr/>
          </p:nvSpPr>
          <p:spPr bwMode="auto">
            <a:xfrm>
              <a:off x="4145" y="1620"/>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sp>
          <p:nvSpPr>
            <p:cNvPr id="139324" name="Text Box 60"/>
            <p:cNvSpPr txBox="1">
              <a:spLocks noChangeArrowheads="1"/>
            </p:cNvSpPr>
            <p:nvPr/>
          </p:nvSpPr>
          <p:spPr bwMode="auto">
            <a:xfrm>
              <a:off x="2367" y="2187"/>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sp>
          <p:nvSpPr>
            <p:cNvPr id="139325" name="Text Box 61"/>
            <p:cNvSpPr txBox="1">
              <a:spLocks noChangeArrowheads="1"/>
            </p:cNvSpPr>
            <p:nvPr/>
          </p:nvSpPr>
          <p:spPr bwMode="auto">
            <a:xfrm>
              <a:off x="4957" y="2431"/>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sp>
          <p:nvSpPr>
            <p:cNvPr id="139326" name="Text Box 62"/>
            <p:cNvSpPr txBox="1">
              <a:spLocks noChangeArrowheads="1"/>
            </p:cNvSpPr>
            <p:nvPr/>
          </p:nvSpPr>
          <p:spPr bwMode="auto">
            <a:xfrm>
              <a:off x="3300" y="1898"/>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sp>
          <p:nvSpPr>
            <p:cNvPr id="139327" name="Text Box 63"/>
            <p:cNvSpPr txBox="1">
              <a:spLocks noChangeArrowheads="1"/>
            </p:cNvSpPr>
            <p:nvPr/>
          </p:nvSpPr>
          <p:spPr bwMode="auto">
            <a:xfrm>
              <a:off x="2367" y="2731"/>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sp>
          <p:nvSpPr>
            <p:cNvPr id="139328" name="Text Box 64"/>
            <p:cNvSpPr txBox="1">
              <a:spLocks noChangeArrowheads="1"/>
            </p:cNvSpPr>
            <p:nvPr/>
          </p:nvSpPr>
          <p:spPr bwMode="auto">
            <a:xfrm>
              <a:off x="2367" y="2997"/>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sp>
          <p:nvSpPr>
            <p:cNvPr id="139329" name="Text Box 65"/>
            <p:cNvSpPr txBox="1">
              <a:spLocks noChangeArrowheads="1"/>
            </p:cNvSpPr>
            <p:nvPr/>
          </p:nvSpPr>
          <p:spPr bwMode="auto">
            <a:xfrm>
              <a:off x="2367" y="3286"/>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sp>
          <p:nvSpPr>
            <p:cNvPr id="139330" name="Text Box 66"/>
            <p:cNvSpPr txBox="1">
              <a:spLocks noChangeArrowheads="1"/>
            </p:cNvSpPr>
            <p:nvPr/>
          </p:nvSpPr>
          <p:spPr bwMode="auto">
            <a:xfrm>
              <a:off x="2367" y="3553"/>
              <a:ext cx="191" cy="250"/>
            </a:xfrm>
            <a:prstGeom prst="rect">
              <a:avLst/>
            </a:prstGeom>
            <a:noFill/>
            <a:ln w="9525">
              <a:noFill/>
              <a:miter lim="800000"/>
              <a:headEnd/>
              <a:tailEnd/>
            </a:ln>
            <a:effectLst/>
          </p:spPr>
          <p:txBody>
            <a:bodyPr wrap="none" anchor="ctr">
              <a:spAutoFit/>
            </a:bodyPr>
            <a:lstStyle/>
            <a:p>
              <a:pPr eaLnBrk="1" hangingPunct="1"/>
              <a:r>
                <a:rPr lang="en-US" altLang="zh-CN"/>
                <a:t>^</a:t>
              </a:r>
            </a:p>
          </p:txBody>
        </p:sp>
        <p:grpSp>
          <p:nvGrpSpPr>
            <p:cNvPr id="13" name="Group 67"/>
            <p:cNvGrpSpPr>
              <a:grpSpLocks/>
            </p:cNvGrpSpPr>
            <p:nvPr/>
          </p:nvGrpSpPr>
          <p:grpSpPr bwMode="auto">
            <a:xfrm>
              <a:off x="1396" y="1344"/>
              <a:ext cx="1256" cy="2468"/>
              <a:chOff x="1396" y="1344"/>
              <a:chExt cx="1256" cy="2468"/>
            </a:xfrm>
          </p:grpSpPr>
          <p:sp>
            <p:nvSpPr>
              <p:cNvPr id="139332" name="Rectangle 68"/>
              <p:cNvSpPr>
                <a:spLocks noChangeArrowheads="1"/>
              </p:cNvSpPr>
              <p:nvPr/>
            </p:nvSpPr>
            <p:spPr bwMode="auto">
              <a:xfrm>
                <a:off x="1407" y="1344"/>
                <a:ext cx="1245" cy="2456"/>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39333" name="Line 69"/>
              <p:cNvSpPr>
                <a:spLocks noChangeShapeType="1"/>
              </p:cNvSpPr>
              <p:nvPr/>
            </p:nvSpPr>
            <p:spPr bwMode="auto">
              <a:xfrm>
                <a:off x="1396" y="1599"/>
                <a:ext cx="124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9334" name="Line 70"/>
              <p:cNvSpPr>
                <a:spLocks noChangeShapeType="1"/>
              </p:cNvSpPr>
              <p:nvPr/>
            </p:nvSpPr>
            <p:spPr bwMode="auto">
              <a:xfrm>
                <a:off x="1396" y="1877"/>
                <a:ext cx="124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9335" name="Line 71"/>
              <p:cNvSpPr>
                <a:spLocks noChangeShapeType="1"/>
              </p:cNvSpPr>
              <p:nvPr/>
            </p:nvSpPr>
            <p:spPr bwMode="auto">
              <a:xfrm>
                <a:off x="1396" y="2155"/>
                <a:ext cx="124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9336" name="Line 72"/>
              <p:cNvSpPr>
                <a:spLocks noChangeShapeType="1"/>
              </p:cNvSpPr>
              <p:nvPr/>
            </p:nvSpPr>
            <p:spPr bwMode="auto">
              <a:xfrm>
                <a:off x="1396" y="2433"/>
                <a:ext cx="124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9337" name="Line 73"/>
              <p:cNvSpPr>
                <a:spLocks noChangeShapeType="1"/>
              </p:cNvSpPr>
              <p:nvPr/>
            </p:nvSpPr>
            <p:spPr bwMode="auto">
              <a:xfrm>
                <a:off x="1396" y="2711"/>
                <a:ext cx="124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9338" name="Line 74"/>
              <p:cNvSpPr>
                <a:spLocks noChangeShapeType="1"/>
              </p:cNvSpPr>
              <p:nvPr/>
            </p:nvSpPr>
            <p:spPr bwMode="auto">
              <a:xfrm>
                <a:off x="1396" y="2989"/>
                <a:ext cx="124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9339" name="Line 75"/>
              <p:cNvSpPr>
                <a:spLocks noChangeShapeType="1"/>
              </p:cNvSpPr>
              <p:nvPr/>
            </p:nvSpPr>
            <p:spPr bwMode="auto">
              <a:xfrm>
                <a:off x="1396" y="3267"/>
                <a:ext cx="124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9340" name="Line 76"/>
              <p:cNvSpPr>
                <a:spLocks noChangeShapeType="1"/>
              </p:cNvSpPr>
              <p:nvPr/>
            </p:nvSpPr>
            <p:spPr bwMode="auto">
              <a:xfrm>
                <a:off x="1396" y="3545"/>
                <a:ext cx="124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39341" name="Line 77"/>
              <p:cNvSpPr>
                <a:spLocks noChangeShapeType="1"/>
              </p:cNvSpPr>
              <p:nvPr/>
            </p:nvSpPr>
            <p:spPr bwMode="auto">
              <a:xfrm>
                <a:off x="2241" y="1345"/>
                <a:ext cx="0" cy="2467"/>
              </a:xfrm>
              <a:prstGeom prst="line">
                <a:avLst/>
              </a:prstGeom>
              <a:noFill/>
              <a:ln w="9525">
                <a:solidFill>
                  <a:schemeClr val="tx1"/>
                </a:solidFill>
                <a:round/>
                <a:headEnd/>
                <a:tailEnd/>
              </a:ln>
              <a:effectLst/>
            </p:spPr>
            <p:txBody>
              <a:bodyPr anchor="ctr">
                <a:spAutoFit/>
              </a:bodyPr>
              <a:lstStyle/>
              <a:p>
                <a:endParaRPr lang="zh-CN" altLang="en-US"/>
              </a:p>
            </p:txBody>
          </p:sp>
          <p:sp>
            <p:nvSpPr>
              <p:cNvPr id="139342" name="Line 78"/>
              <p:cNvSpPr>
                <a:spLocks noChangeShapeType="1"/>
              </p:cNvSpPr>
              <p:nvPr/>
            </p:nvSpPr>
            <p:spPr bwMode="auto">
              <a:xfrm>
                <a:off x="1823" y="1344"/>
                <a:ext cx="0" cy="2467"/>
              </a:xfrm>
              <a:prstGeom prst="line">
                <a:avLst/>
              </a:prstGeom>
              <a:noFill/>
              <a:ln w="9525">
                <a:solidFill>
                  <a:schemeClr val="tx1"/>
                </a:solidFill>
                <a:round/>
                <a:headEnd/>
                <a:tailEnd/>
              </a:ln>
              <a:effectLst/>
            </p:spPr>
            <p:txBody>
              <a:bodyPr wrap="none" anchor="ctr">
                <a:spAutoFit/>
              </a:bodyPr>
              <a:lstStyle/>
              <a:p>
                <a:endParaRPr lang="zh-CN" altLang="en-US"/>
              </a:p>
            </p:txBody>
          </p:sp>
        </p:grpSp>
        <p:grpSp>
          <p:nvGrpSpPr>
            <p:cNvPr id="14" name="Group 79"/>
            <p:cNvGrpSpPr>
              <a:grpSpLocks/>
            </p:cNvGrpSpPr>
            <p:nvPr/>
          </p:nvGrpSpPr>
          <p:grpSpPr bwMode="auto">
            <a:xfrm>
              <a:off x="1921" y="1361"/>
              <a:ext cx="214" cy="2451"/>
              <a:chOff x="3608" y="1342"/>
              <a:chExt cx="214" cy="2451"/>
            </a:xfrm>
          </p:grpSpPr>
          <p:sp>
            <p:nvSpPr>
              <p:cNvPr id="139344" name="Text Box 80"/>
              <p:cNvSpPr txBox="1">
                <a:spLocks noChangeArrowheads="1"/>
              </p:cNvSpPr>
              <p:nvPr/>
            </p:nvSpPr>
            <p:spPr bwMode="auto">
              <a:xfrm>
                <a:off x="3622" y="1342"/>
                <a:ext cx="196" cy="250"/>
              </a:xfrm>
              <a:prstGeom prst="rect">
                <a:avLst/>
              </a:prstGeom>
              <a:noFill/>
              <a:ln w="9525">
                <a:noFill/>
                <a:miter lim="800000"/>
                <a:headEnd/>
                <a:tailEnd/>
              </a:ln>
              <a:effectLst/>
            </p:spPr>
            <p:txBody>
              <a:bodyPr wrap="none" anchor="ctr">
                <a:spAutoFit/>
              </a:bodyPr>
              <a:lstStyle/>
              <a:p>
                <a:pPr eaLnBrk="1" hangingPunct="1"/>
                <a:r>
                  <a:rPr lang="en-US" altLang="zh-CN"/>
                  <a:t>0</a:t>
                </a:r>
              </a:p>
            </p:txBody>
          </p:sp>
          <p:sp>
            <p:nvSpPr>
              <p:cNvPr id="139345" name="Text Box 81"/>
              <p:cNvSpPr txBox="1">
                <a:spLocks noChangeArrowheads="1"/>
              </p:cNvSpPr>
              <p:nvPr/>
            </p:nvSpPr>
            <p:spPr bwMode="auto">
              <a:xfrm>
                <a:off x="3622" y="1892"/>
                <a:ext cx="196" cy="250"/>
              </a:xfrm>
              <a:prstGeom prst="rect">
                <a:avLst/>
              </a:prstGeom>
              <a:noFill/>
              <a:ln w="9525">
                <a:noFill/>
                <a:miter lim="800000"/>
                <a:headEnd/>
                <a:tailEnd/>
              </a:ln>
              <a:effectLst/>
            </p:spPr>
            <p:txBody>
              <a:bodyPr wrap="none" anchor="ctr">
                <a:spAutoFit/>
              </a:bodyPr>
              <a:lstStyle/>
              <a:p>
                <a:pPr eaLnBrk="1" hangingPunct="1"/>
                <a:r>
                  <a:rPr lang="en-US" altLang="zh-CN"/>
                  <a:t>1</a:t>
                </a:r>
              </a:p>
            </p:txBody>
          </p:sp>
          <p:sp>
            <p:nvSpPr>
              <p:cNvPr id="139346" name="Text Box 82"/>
              <p:cNvSpPr txBox="1">
                <a:spLocks noChangeArrowheads="1"/>
              </p:cNvSpPr>
              <p:nvPr/>
            </p:nvSpPr>
            <p:spPr bwMode="auto">
              <a:xfrm>
                <a:off x="3626" y="2167"/>
                <a:ext cx="196" cy="250"/>
              </a:xfrm>
              <a:prstGeom prst="rect">
                <a:avLst/>
              </a:prstGeom>
              <a:noFill/>
              <a:ln w="9525">
                <a:noFill/>
                <a:miter lim="800000"/>
                <a:headEnd/>
                <a:tailEnd/>
              </a:ln>
              <a:effectLst/>
            </p:spPr>
            <p:txBody>
              <a:bodyPr wrap="none" anchor="ctr">
                <a:spAutoFit/>
              </a:bodyPr>
              <a:lstStyle/>
              <a:p>
                <a:pPr eaLnBrk="1" hangingPunct="1"/>
                <a:r>
                  <a:rPr lang="en-US" altLang="zh-CN"/>
                  <a:t>2</a:t>
                </a:r>
              </a:p>
            </p:txBody>
          </p:sp>
          <p:sp>
            <p:nvSpPr>
              <p:cNvPr id="139347" name="Text Box 83"/>
              <p:cNvSpPr txBox="1">
                <a:spLocks noChangeArrowheads="1"/>
              </p:cNvSpPr>
              <p:nvPr/>
            </p:nvSpPr>
            <p:spPr bwMode="auto">
              <a:xfrm>
                <a:off x="3622" y="2442"/>
                <a:ext cx="196" cy="250"/>
              </a:xfrm>
              <a:prstGeom prst="rect">
                <a:avLst/>
              </a:prstGeom>
              <a:noFill/>
              <a:ln w="9525">
                <a:noFill/>
                <a:miter lim="800000"/>
                <a:headEnd/>
                <a:tailEnd/>
              </a:ln>
              <a:effectLst/>
            </p:spPr>
            <p:txBody>
              <a:bodyPr wrap="none" anchor="ctr">
                <a:spAutoFit/>
              </a:bodyPr>
              <a:lstStyle/>
              <a:p>
                <a:pPr eaLnBrk="1" hangingPunct="1"/>
                <a:r>
                  <a:rPr lang="en-US" altLang="zh-CN"/>
                  <a:t>2</a:t>
                </a:r>
              </a:p>
            </p:txBody>
          </p:sp>
          <p:sp>
            <p:nvSpPr>
              <p:cNvPr id="139348" name="Text Box 84"/>
              <p:cNvSpPr txBox="1">
                <a:spLocks noChangeArrowheads="1"/>
              </p:cNvSpPr>
              <p:nvPr/>
            </p:nvSpPr>
            <p:spPr bwMode="auto">
              <a:xfrm>
                <a:off x="3613" y="2717"/>
                <a:ext cx="196" cy="250"/>
              </a:xfrm>
              <a:prstGeom prst="rect">
                <a:avLst/>
              </a:prstGeom>
              <a:noFill/>
              <a:ln w="9525">
                <a:noFill/>
                <a:miter lim="800000"/>
                <a:headEnd/>
                <a:tailEnd/>
              </a:ln>
              <a:effectLst/>
            </p:spPr>
            <p:txBody>
              <a:bodyPr wrap="none" anchor="ctr">
                <a:spAutoFit/>
              </a:bodyPr>
              <a:lstStyle/>
              <a:p>
                <a:pPr eaLnBrk="1" hangingPunct="1"/>
                <a:r>
                  <a:rPr lang="en-US" altLang="zh-CN"/>
                  <a:t>3</a:t>
                </a:r>
              </a:p>
            </p:txBody>
          </p:sp>
          <p:sp>
            <p:nvSpPr>
              <p:cNvPr id="139349" name="Text Box 85"/>
              <p:cNvSpPr txBox="1">
                <a:spLocks noChangeArrowheads="1"/>
              </p:cNvSpPr>
              <p:nvPr/>
            </p:nvSpPr>
            <p:spPr bwMode="auto">
              <a:xfrm>
                <a:off x="3626" y="2992"/>
                <a:ext cx="196" cy="250"/>
              </a:xfrm>
              <a:prstGeom prst="rect">
                <a:avLst/>
              </a:prstGeom>
              <a:noFill/>
              <a:ln w="9525">
                <a:noFill/>
                <a:miter lim="800000"/>
                <a:headEnd/>
                <a:tailEnd/>
              </a:ln>
              <a:effectLst/>
            </p:spPr>
            <p:txBody>
              <a:bodyPr wrap="none" anchor="ctr">
                <a:spAutoFit/>
              </a:bodyPr>
              <a:lstStyle/>
              <a:p>
                <a:pPr eaLnBrk="1" hangingPunct="1"/>
                <a:r>
                  <a:rPr lang="en-US" altLang="zh-CN"/>
                  <a:t>5</a:t>
                </a:r>
              </a:p>
            </p:txBody>
          </p:sp>
          <p:sp>
            <p:nvSpPr>
              <p:cNvPr id="139350" name="Text Box 86"/>
              <p:cNvSpPr txBox="1">
                <a:spLocks noChangeArrowheads="1"/>
              </p:cNvSpPr>
              <p:nvPr/>
            </p:nvSpPr>
            <p:spPr bwMode="auto">
              <a:xfrm>
                <a:off x="3626" y="3267"/>
                <a:ext cx="196" cy="250"/>
              </a:xfrm>
              <a:prstGeom prst="rect">
                <a:avLst/>
              </a:prstGeom>
              <a:noFill/>
              <a:ln w="9525">
                <a:noFill/>
                <a:miter lim="800000"/>
                <a:headEnd/>
                <a:tailEnd/>
              </a:ln>
              <a:effectLst/>
            </p:spPr>
            <p:txBody>
              <a:bodyPr wrap="none" anchor="ctr">
                <a:spAutoFit/>
              </a:bodyPr>
              <a:lstStyle/>
              <a:p>
                <a:pPr eaLnBrk="1" hangingPunct="1"/>
                <a:r>
                  <a:rPr lang="en-US" altLang="zh-CN"/>
                  <a:t>5</a:t>
                </a:r>
              </a:p>
            </p:txBody>
          </p:sp>
          <p:sp>
            <p:nvSpPr>
              <p:cNvPr id="139351" name="Text Box 87"/>
              <p:cNvSpPr txBox="1">
                <a:spLocks noChangeArrowheads="1"/>
              </p:cNvSpPr>
              <p:nvPr/>
            </p:nvSpPr>
            <p:spPr bwMode="auto">
              <a:xfrm>
                <a:off x="3608" y="3543"/>
                <a:ext cx="196" cy="250"/>
              </a:xfrm>
              <a:prstGeom prst="rect">
                <a:avLst/>
              </a:prstGeom>
              <a:noFill/>
              <a:ln w="9525">
                <a:noFill/>
                <a:miter lim="800000"/>
                <a:headEnd/>
                <a:tailEnd/>
              </a:ln>
              <a:effectLst/>
            </p:spPr>
            <p:txBody>
              <a:bodyPr wrap="none" anchor="ctr">
                <a:spAutoFit/>
              </a:bodyPr>
              <a:lstStyle/>
              <a:p>
                <a:pPr eaLnBrk="1" hangingPunct="1"/>
                <a:r>
                  <a:rPr lang="en-US" altLang="zh-CN"/>
                  <a:t>5</a:t>
                </a:r>
              </a:p>
            </p:txBody>
          </p:sp>
          <p:sp>
            <p:nvSpPr>
              <p:cNvPr id="139352" name="Text Box 88"/>
              <p:cNvSpPr txBox="1">
                <a:spLocks noChangeArrowheads="1"/>
              </p:cNvSpPr>
              <p:nvPr/>
            </p:nvSpPr>
            <p:spPr bwMode="auto">
              <a:xfrm>
                <a:off x="3626" y="1594"/>
                <a:ext cx="196" cy="250"/>
              </a:xfrm>
              <a:prstGeom prst="rect">
                <a:avLst/>
              </a:prstGeom>
              <a:noFill/>
              <a:ln w="9525">
                <a:noFill/>
                <a:miter lim="800000"/>
                <a:headEnd/>
                <a:tailEnd/>
              </a:ln>
              <a:effectLst/>
            </p:spPr>
            <p:txBody>
              <a:bodyPr wrap="none" anchor="ctr">
                <a:spAutoFit/>
              </a:bodyPr>
              <a:lstStyle/>
              <a:p>
                <a:pPr eaLnBrk="1" hangingPunct="1"/>
                <a:r>
                  <a:rPr lang="en-US" altLang="zh-CN"/>
                  <a:t>1</a:t>
                </a:r>
              </a:p>
            </p:txBody>
          </p:sp>
        </p:grpSp>
        <p:sp>
          <p:nvSpPr>
            <p:cNvPr id="139353" name="Text Box 89"/>
            <p:cNvSpPr txBox="1">
              <a:spLocks noChangeArrowheads="1"/>
            </p:cNvSpPr>
            <p:nvPr/>
          </p:nvSpPr>
          <p:spPr bwMode="auto">
            <a:xfrm>
              <a:off x="1802" y="1082"/>
              <a:ext cx="515" cy="250"/>
            </a:xfrm>
            <a:prstGeom prst="rect">
              <a:avLst/>
            </a:prstGeom>
            <a:noFill/>
            <a:ln w="9525">
              <a:noFill/>
              <a:miter lim="800000"/>
              <a:headEnd/>
              <a:tailEnd/>
            </a:ln>
            <a:effectLst/>
          </p:spPr>
          <p:txBody>
            <a:bodyPr wrap="none" anchor="ctr">
              <a:spAutoFit/>
            </a:bodyPr>
            <a:lstStyle/>
            <a:p>
              <a:pPr eaLnBrk="1" hangingPunct="1"/>
              <a:r>
                <a:rPr lang="en-US" altLang="zh-CN"/>
                <a:t>parent</a:t>
              </a:r>
            </a:p>
          </p:txBody>
        </p:sp>
      </p:grpSp>
      <p:grpSp>
        <p:nvGrpSpPr>
          <p:cNvPr id="15" name="Group 90"/>
          <p:cNvGrpSpPr>
            <a:grpSpLocks/>
          </p:cNvGrpSpPr>
          <p:nvPr/>
        </p:nvGrpSpPr>
        <p:grpSpPr bwMode="auto">
          <a:xfrm>
            <a:off x="482600" y="1624013"/>
            <a:ext cx="1974850" cy="2024062"/>
            <a:chOff x="803" y="578"/>
            <a:chExt cx="1544" cy="1675"/>
          </a:xfrm>
        </p:grpSpPr>
        <p:sp>
          <p:nvSpPr>
            <p:cNvPr id="139355" name="Oval 91"/>
            <p:cNvSpPr>
              <a:spLocks noChangeArrowheads="1"/>
            </p:cNvSpPr>
            <p:nvPr/>
          </p:nvSpPr>
          <p:spPr bwMode="auto">
            <a:xfrm>
              <a:off x="1391" y="578"/>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a</a:t>
              </a:r>
            </a:p>
          </p:txBody>
        </p:sp>
        <p:sp>
          <p:nvSpPr>
            <p:cNvPr id="139356" name="Oval 92"/>
            <p:cNvSpPr>
              <a:spLocks noChangeArrowheads="1"/>
            </p:cNvSpPr>
            <p:nvPr/>
          </p:nvSpPr>
          <p:spPr bwMode="auto">
            <a:xfrm>
              <a:off x="1088" y="968"/>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b</a:t>
              </a:r>
            </a:p>
          </p:txBody>
        </p:sp>
        <p:sp>
          <p:nvSpPr>
            <p:cNvPr id="139357" name="Oval 93"/>
            <p:cNvSpPr>
              <a:spLocks noChangeArrowheads="1"/>
            </p:cNvSpPr>
            <p:nvPr/>
          </p:nvSpPr>
          <p:spPr bwMode="auto">
            <a:xfrm>
              <a:off x="1713" y="978"/>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c</a:t>
              </a:r>
            </a:p>
          </p:txBody>
        </p:sp>
        <p:sp>
          <p:nvSpPr>
            <p:cNvPr id="139358" name="Oval 94"/>
            <p:cNvSpPr>
              <a:spLocks noChangeArrowheads="1"/>
            </p:cNvSpPr>
            <p:nvPr/>
          </p:nvSpPr>
          <p:spPr bwMode="auto">
            <a:xfrm>
              <a:off x="803" y="1419"/>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d</a:t>
              </a:r>
            </a:p>
          </p:txBody>
        </p:sp>
        <p:sp>
          <p:nvSpPr>
            <p:cNvPr id="139359" name="Oval 95"/>
            <p:cNvSpPr>
              <a:spLocks noChangeArrowheads="1"/>
            </p:cNvSpPr>
            <p:nvPr/>
          </p:nvSpPr>
          <p:spPr bwMode="auto">
            <a:xfrm>
              <a:off x="1407" y="1419"/>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e</a:t>
              </a:r>
            </a:p>
          </p:txBody>
        </p:sp>
        <p:sp>
          <p:nvSpPr>
            <p:cNvPr id="139360" name="Oval 96"/>
            <p:cNvSpPr>
              <a:spLocks noChangeArrowheads="1"/>
            </p:cNvSpPr>
            <p:nvPr/>
          </p:nvSpPr>
          <p:spPr bwMode="auto">
            <a:xfrm>
              <a:off x="2057" y="1409"/>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f</a:t>
              </a:r>
            </a:p>
          </p:txBody>
        </p:sp>
        <p:sp>
          <p:nvSpPr>
            <p:cNvPr id="139361" name="Line 97"/>
            <p:cNvSpPr>
              <a:spLocks noChangeShapeType="1"/>
            </p:cNvSpPr>
            <p:nvPr/>
          </p:nvSpPr>
          <p:spPr bwMode="auto">
            <a:xfrm flipH="1">
              <a:off x="1340" y="851"/>
              <a:ext cx="111" cy="189"/>
            </a:xfrm>
            <a:prstGeom prst="line">
              <a:avLst/>
            </a:prstGeom>
            <a:noFill/>
            <a:ln w="9525">
              <a:solidFill>
                <a:srgbClr val="000000"/>
              </a:solidFill>
              <a:round/>
              <a:headEnd/>
              <a:tailEnd/>
            </a:ln>
            <a:effectLst/>
          </p:spPr>
          <p:txBody>
            <a:bodyPr wrap="none" anchor="ctr">
              <a:spAutoFit/>
            </a:bodyPr>
            <a:lstStyle/>
            <a:p>
              <a:endParaRPr lang="zh-CN" altLang="en-US"/>
            </a:p>
          </p:txBody>
        </p:sp>
        <p:sp>
          <p:nvSpPr>
            <p:cNvPr id="139362" name="Line 98"/>
            <p:cNvSpPr>
              <a:spLocks noChangeShapeType="1"/>
            </p:cNvSpPr>
            <p:nvPr/>
          </p:nvSpPr>
          <p:spPr bwMode="auto">
            <a:xfrm flipH="1">
              <a:off x="1028" y="1251"/>
              <a:ext cx="146" cy="211"/>
            </a:xfrm>
            <a:prstGeom prst="line">
              <a:avLst/>
            </a:prstGeom>
            <a:noFill/>
            <a:ln w="9525">
              <a:solidFill>
                <a:srgbClr val="000000"/>
              </a:solidFill>
              <a:round/>
              <a:headEnd/>
              <a:tailEnd/>
            </a:ln>
            <a:effectLst/>
          </p:spPr>
          <p:txBody>
            <a:bodyPr anchor="ctr">
              <a:spAutoFit/>
            </a:bodyPr>
            <a:lstStyle/>
            <a:p>
              <a:endParaRPr lang="zh-CN" altLang="en-US"/>
            </a:p>
          </p:txBody>
        </p:sp>
        <p:sp>
          <p:nvSpPr>
            <p:cNvPr id="139363" name="Line 99"/>
            <p:cNvSpPr>
              <a:spLocks noChangeShapeType="1"/>
            </p:cNvSpPr>
            <p:nvPr/>
          </p:nvSpPr>
          <p:spPr bwMode="auto">
            <a:xfrm>
              <a:off x="1651" y="807"/>
              <a:ext cx="133" cy="188"/>
            </a:xfrm>
            <a:prstGeom prst="line">
              <a:avLst/>
            </a:prstGeom>
            <a:noFill/>
            <a:ln w="9525">
              <a:solidFill>
                <a:srgbClr val="000000"/>
              </a:solidFill>
              <a:round/>
              <a:headEnd/>
              <a:tailEnd/>
            </a:ln>
            <a:effectLst/>
          </p:spPr>
          <p:txBody>
            <a:bodyPr wrap="none" anchor="ctr">
              <a:spAutoFit/>
            </a:bodyPr>
            <a:lstStyle/>
            <a:p>
              <a:endParaRPr lang="zh-CN" altLang="en-US"/>
            </a:p>
          </p:txBody>
        </p:sp>
        <p:sp>
          <p:nvSpPr>
            <p:cNvPr id="139364" name="Line 100"/>
            <p:cNvSpPr>
              <a:spLocks noChangeShapeType="1"/>
            </p:cNvSpPr>
            <p:nvPr/>
          </p:nvSpPr>
          <p:spPr bwMode="auto">
            <a:xfrm>
              <a:off x="1306" y="1229"/>
              <a:ext cx="178" cy="222"/>
            </a:xfrm>
            <a:prstGeom prst="line">
              <a:avLst/>
            </a:prstGeom>
            <a:noFill/>
            <a:ln w="9525">
              <a:solidFill>
                <a:srgbClr val="000000"/>
              </a:solidFill>
              <a:round/>
              <a:headEnd/>
              <a:tailEnd/>
            </a:ln>
            <a:effectLst/>
          </p:spPr>
          <p:txBody>
            <a:bodyPr wrap="none" anchor="ctr">
              <a:spAutoFit/>
            </a:bodyPr>
            <a:lstStyle/>
            <a:p>
              <a:endParaRPr lang="zh-CN" altLang="en-US"/>
            </a:p>
          </p:txBody>
        </p:sp>
        <p:sp>
          <p:nvSpPr>
            <p:cNvPr id="139365" name="Line 101"/>
            <p:cNvSpPr>
              <a:spLocks noChangeShapeType="1"/>
            </p:cNvSpPr>
            <p:nvPr/>
          </p:nvSpPr>
          <p:spPr bwMode="auto">
            <a:xfrm>
              <a:off x="1940" y="1240"/>
              <a:ext cx="133" cy="211"/>
            </a:xfrm>
            <a:prstGeom prst="line">
              <a:avLst/>
            </a:prstGeom>
            <a:noFill/>
            <a:ln w="9525">
              <a:solidFill>
                <a:srgbClr val="000000"/>
              </a:solidFill>
              <a:round/>
              <a:headEnd/>
              <a:tailEnd/>
            </a:ln>
            <a:effectLst/>
          </p:spPr>
          <p:txBody>
            <a:bodyPr anchor="ctr">
              <a:spAutoFit/>
            </a:bodyPr>
            <a:lstStyle/>
            <a:p>
              <a:endParaRPr lang="zh-CN" altLang="en-US"/>
            </a:p>
          </p:txBody>
        </p:sp>
        <p:sp>
          <p:nvSpPr>
            <p:cNvPr id="139366" name="Oval 102"/>
            <p:cNvSpPr>
              <a:spLocks noChangeArrowheads="1"/>
            </p:cNvSpPr>
            <p:nvPr/>
          </p:nvSpPr>
          <p:spPr bwMode="auto">
            <a:xfrm>
              <a:off x="1431" y="1961"/>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h</a:t>
              </a:r>
            </a:p>
          </p:txBody>
        </p:sp>
        <p:sp>
          <p:nvSpPr>
            <p:cNvPr id="139367" name="Oval 103"/>
            <p:cNvSpPr>
              <a:spLocks noChangeArrowheads="1"/>
            </p:cNvSpPr>
            <p:nvPr/>
          </p:nvSpPr>
          <p:spPr bwMode="auto">
            <a:xfrm>
              <a:off x="959" y="1961"/>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g</a:t>
              </a:r>
            </a:p>
          </p:txBody>
        </p:sp>
        <p:sp>
          <p:nvSpPr>
            <p:cNvPr id="139368" name="Oval 104"/>
            <p:cNvSpPr>
              <a:spLocks noChangeArrowheads="1"/>
            </p:cNvSpPr>
            <p:nvPr/>
          </p:nvSpPr>
          <p:spPr bwMode="auto">
            <a:xfrm>
              <a:off x="1903" y="1961"/>
              <a:ext cx="290" cy="292"/>
            </a:xfrm>
            <a:prstGeom prst="ellipse">
              <a:avLst/>
            </a:prstGeom>
            <a:solidFill>
              <a:srgbClr val="00FF00"/>
            </a:solidFill>
            <a:ln w="9525">
              <a:solidFill>
                <a:srgbClr val="000000"/>
              </a:solidFill>
              <a:round/>
              <a:headEnd/>
              <a:tailEnd/>
            </a:ln>
            <a:effectLst/>
          </p:spPr>
          <p:txBody>
            <a:bodyPr wrap="none" anchor="ctr"/>
            <a:lstStyle/>
            <a:p>
              <a:pPr eaLnBrk="1" hangingPunct="1"/>
              <a:r>
                <a:rPr lang="en-US" altLang="zh-CN"/>
                <a:t>i</a:t>
              </a:r>
            </a:p>
          </p:txBody>
        </p:sp>
        <p:sp>
          <p:nvSpPr>
            <p:cNvPr id="139369" name="Line 105"/>
            <p:cNvSpPr>
              <a:spLocks noChangeShapeType="1"/>
            </p:cNvSpPr>
            <p:nvPr/>
          </p:nvSpPr>
          <p:spPr bwMode="auto">
            <a:xfrm>
              <a:off x="1567" y="1711"/>
              <a:ext cx="0" cy="278"/>
            </a:xfrm>
            <a:prstGeom prst="line">
              <a:avLst/>
            </a:prstGeom>
            <a:noFill/>
            <a:ln w="9525">
              <a:solidFill>
                <a:srgbClr val="000000"/>
              </a:solidFill>
              <a:round/>
              <a:headEnd/>
              <a:tailEnd/>
            </a:ln>
            <a:effectLst/>
          </p:spPr>
          <p:txBody>
            <a:bodyPr wrap="none" anchor="ctr">
              <a:spAutoFit/>
            </a:bodyPr>
            <a:lstStyle/>
            <a:p>
              <a:endParaRPr lang="zh-CN" altLang="en-US"/>
            </a:p>
          </p:txBody>
        </p:sp>
        <p:sp>
          <p:nvSpPr>
            <p:cNvPr id="139370" name="Line 106"/>
            <p:cNvSpPr>
              <a:spLocks noChangeShapeType="1"/>
            </p:cNvSpPr>
            <p:nvPr/>
          </p:nvSpPr>
          <p:spPr bwMode="auto">
            <a:xfrm flipH="1">
              <a:off x="1189" y="1689"/>
              <a:ext cx="245" cy="311"/>
            </a:xfrm>
            <a:prstGeom prst="line">
              <a:avLst/>
            </a:prstGeom>
            <a:noFill/>
            <a:ln w="9525">
              <a:solidFill>
                <a:srgbClr val="000000"/>
              </a:solidFill>
              <a:round/>
              <a:headEnd/>
              <a:tailEnd/>
            </a:ln>
            <a:effectLst/>
          </p:spPr>
          <p:txBody>
            <a:bodyPr anchor="ctr">
              <a:spAutoFit/>
            </a:bodyPr>
            <a:lstStyle/>
            <a:p>
              <a:endParaRPr lang="zh-CN" altLang="en-US"/>
            </a:p>
          </p:txBody>
        </p:sp>
        <p:sp>
          <p:nvSpPr>
            <p:cNvPr id="139371" name="Line 107"/>
            <p:cNvSpPr>
              <a:spLocks noChangeShapeType="1"/>
            </p:cNvSpPr>
            <p:nvPr/>
          </p:nvSpPr>
          <p:spPr bwMode="auto">
            <a:xfrm>
              <a:off x="1678" y="1667"/>
              <a:ext cx="344" cy="299"/>
            </a:xfrm>
            <a:prstGeom prst="line">
              <a:avLst/>
            </a:prstGeom>
            <a:noFill/>
            <a:ln w="9525">
              <a:solidFill>
                <a:srgbClr val="000000"/>
              </a:solidFill>
              <a:round/>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 calcmode="lin" valueType="num">
                                      <p:cBhvr additive="base">
                                        <p:cTn id="7" dur="500" fill="hold"/>
                                        <p:tgtEl>
                                          <p:spTgt spid="139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out)">
                                      <p:cBhvr>
                                        <p:cTn id="13" dur="500"/>
                                        <p:tgtEl>
                                          <p:spTgt spid="1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p:nvPr>
        </p:nvSpPr>
        <p:spPr>
          <a:xfrm>
            <a:off x="714348" y="0"/>
            <a:ext cx="7772400" cy="1143000"/>
          </a:xfrm>
        </p:spPr>
        <p:txBody>
          <a:bodyPr/>
          <a:lstStyle/>
          <a:p>
            <a:r>
              <a:rPr lang="zh-CN" dirty="0" smtClean="0"/>
              <a:t>绪论</a:t>
            </a:r>
            <a:endParaRPr lang="en-GB" dirty="0" smtClean="0"/>
          </a:p>
        </p:txBody>
      </p:sp>
      <p:sp>
        <p:nvSpPr>
          <p:cNvPr id="10244" name="内容占位符 2"/>
          <p:cNvSpPr>
            <a:spLocks noGrp="1"/>
          </p:cNvSpPr>
          <p:nvPr>
            <p:ph sz="quarter" idx="1"/>
          </p:nvPr>
        </p:nvSpPr>
        <p:spPr>
          <a:xfrm>
            <a:off x="917548" y="1595438"/>
            <a:ext cx="7354888" cy="2879725"/>
          </a:xfrm>
        </p:spPr>
        <p:txBody>
          <a:bodyPr/>
          <a:lstStyle/>
          <a:p>
            <a:pPr>
              <a:buFont typeface="Wingdings" pitchFamily="2" charset="2"/>
              <a:buChar char="p"/>
            </a:pPr>
            <a:r>
              <a:rPr lang="zh-CN" altLang="en-US" dirty="0" smtClean="0">
                <a:latin typeface="新宋体" pitchFamily="49" charset="-122"/>
              </a:rPr>
              <a:t>了解数据结构有关概念的含义，特别是数据的逻辑结构和存储结构之间的关系；（</a:t>
            </a:r>
            <a:r>
              <a:rPr lang="zh-CN" altLang="en-US" dirty="0" smtClean="0">
                <a:solidFill>
                  <a:srgbClr val="FF0000"/>
                </a:solidFill>
                <a:latin typeface="新宋体" pitchFamily="49" charset="-122"/>
              </a:rPr>
              <a:t>重点</a:t>
            </a:r>
            <a:r>
              <a:rPr lang="zh-CN" altLang="en-US" dirty="0" smtClean="0">
                <a:latin typeface="新宋体" pitchFamily="49" charset="-122"/>
              </a:rPr>
              <a:t>）</a:t>
            </a:r>
            <a:endParaRPr lang="en-US" altLang="zh-CN" dirty="0" smtClean="0">
              <a:latin typeface="新宋体" pitchFamily="49" charset="-122"/>
            </a:endParaRPr>
          </a:p>
          <a:p>
            <a:pPr>
              <a:buFont typeface="Wingdings" pitchFamily="2" charset="2"/>
              <a:buChar char="p"/>
            </a:pPr>
            <a:endParaRPr lang="en-US" altLang="zh-CN" dirty="0" smtClean="0">
              <a:latin typeface="新宋体" pitchFamily="49" charset="-122"/>
            </a:endParaRPr>
          </a:p>
          <a:p>
            <a:pPr>
              <a:buFont typeface="Wingdings" pitchFamily="2" charset="2"/>
              <a:buChar char="p"/>
            </a:pPr>
            <a:r>
              <a:rPr lang="zh-CN" altLang="en-US" dirty="0" smtClean="0">
                <a:latin typeface="新宋体" pitchFamily="49" charset="-122"/>
              </a:rPr>
              <a:t>熟悉类</a:t>
            </a:r>
            <a:r>
              <a:rPr lang="en-US" altLang="zh-CN" dirty="0" smtClean="0">
                <a:latin typeface="新宋体" pitchFamily="49" charset="-122"/>
              </a:rPr>
              <a:t>C</a:t>
            </a:r>
            <a:r>
              <a:rPr lang="zh-CN" altLang="en-US" dirty="0" smtClean="0">
                <a:latin typeface="新宋体" pitchFamily="49" charset="-122"/>
              </a:rPr>
              <a:t>语言的书写规范；</a:t>
            </a:r>
            <a:endParaRPr lang="en-US" altLang="zh-CN" dirty="0" smtClean="0">
              <a:latin typeface="新宋体" pitchFamily="49" charset="-122"/>
            </a:endParaRPr>
          </a:p>
          <a:p>
            <a:pPr>
              <a:buFont typeface="Wingdings" pitchFamily="2" charset="2"/>
              <a:buChar char="p"/>
            </a:pPr>
            <a:endParaRPr lang="en-US" altLang="zh-CN" dirty="0" smtClean="0">
              <a:latin typeface="新宋体" pitchFamily="49" charset="-122"/>
            </a:endParaRPr>
          </a:p>
          <a:p>
            <a:pPr>
              <a:buFont typeface="Wingdings" pitchFamily="2" charset="2"/>
              <a:buChar char="p"/>
            </a:pPr>
            <a:r>
              <a:rPr lang="zh-CN" altLang="en-US" dirty="0" smtClean="0">
                <a:latin typeface="新宋体" pitchFamily="49" charset="-122"/>
              </a:rPr>
              <a:t>掌握计算算法时间复杂度的方法。（</a:t>
            </a:r>
            <a:r>
              <a:rPr lang="zh-CN" altLang="en-US" dirty="0" smtClean="0">
                <a:solidFill>
                  <a:srgbClr val="FF0000"/>
                </a:solidFill>
                <a:latin typeface="新宋体" pitchFamily="49" charset="-122"/>
              </a:rPr>
              <a:t>难点</a:t>
            </a:r>
            <a:r>
              <a:rPr lang="zh-CN" altLang="en-US" dirty="0" smtClean="0">
                <a:latin typeface="新宋体" pitchFamily="49" charset="-122"/>
              </a:rPr>
              <a:t>）</a:t>
            </a:r>
            <a:endParaRPr lang="en-GB" dirty="0" smtClean="0">
              <a:latin typeface="新宋体"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lstStyle/>
          <a:p>
            <a:r>
              <a:rPr lang="zh-CN" smtClean="0"/>
              <a:t>计算机如何解决问题</a:t>
            </a:r>
          </a:p>
        </p:txBody>
      </p:sp>
      <p:sp>
        <p:nvSpPr>
          <p:cNvPr id="6" name="灯片编号占位符 5"/>
          <p:cNvSpPr>
            <a:spLocks noGrp="1"/>
          </p:cNvSpPr>
          <p:nvPr>
            <p:ph type="sldNum" sz="quarter" idx="12"/>
          </p:nvPr>
        </p:nvSpPr>
        <p:spPr/>
        <p:txBody>
          <a:bodyPr/>
          <a:lstStyle/>
          <a:p>
            <a:pPr>
              <a:defRPr/>
            </a:pPr>
            <a:fld id="{D95352CE-17F5-4C18-9AF6-DBE8BFF91EDB}" type="slidenum">
              <a:rPr lang="en-GB" smtClean="0"/>
              <a:pPr>
                <a:defRPr/>
              </a:pPr>
              <a:t>15</a:t>
            </a:fld>
            <a:endParaRPr lang="en-GB" dirty="0"/>
          </a:p>
        </p:txBody>
      </p:sp>
      <p:sp>
        <p:nvSpPr>
          <p:cNvPr id="13319" name="Text Box 26"/>
          <p:cNvSpPr txBox="1">
            <a:spLocks noChangeArrowheads="1"/>
          </p:cNvSpPr>
          <p:nvPr/>
        </p:nvSpPr>
        <p:spPr bwMode="auto">
          <a:xfrm>
            <a:off x="847725" y="1941513"/>
            <a:ext cx="954088" cy="460375"/>
          </a:xfrm>
          <a:prstGeom prst="rect">
            <a:avLst/>
          </a:prstGeom>
          <a:noFill/>
          <a:ln w="9525">
            <a:noFill/>
            <a:miter lim="800000"/>
            <a:headEnd/>
            <a:tailEnd/>
          </a:ln>
        </p:spPr>
        <p:txBody>
          <a:bodyPr>
            <a:spAutoFit/>
          </a:bodyPr>
          <a:lstStyle/>
          <a:p>
            <a:pPr>
              <a:spcBef>
                <a:spcPct val="50000"/>
              </a:spcBef>
            </a:pPr>
            <a:r>
              <a:rPr kumimoji="1" lang="zh-CN" altLang="en-US" sz="2400" b="1">
                <a:latin typeface="新宋体" pitchFamily="49" charset="-122"/>
                <a:ea typeface="新宋体" pitchFamily="49" charset="-122"/>
              </a:rPr>
              <a:t>问题</a:t>
            </a:r>
          </a:p>
        </p:txBody>
      </p:sp>
      <p:sp>
        <p:nvSpPr>
          <p:cNvPr id="13320" name="Text Box 27"/>
          <p:cNvSpPr txBox="1">
            <a:spLocks noChangeArrowheads="1"/>
          </p:cNvSpPr>
          <p:nvPr/>
        </p:nvSpPr>
        <p:spPr bwMode="auto">
          <a:xfrm>
            <a:off x="611188" y="2814638"/>
            <a:ext cx="1630362" cy="1016000"/>
          </a:xfrm>
          <a:prstGeom prst="rect">
            <a:avLst/>
          </a:prstGeom>
          <a:noFill/>
          <a:ln w="9525">
            <a:noFill/>
            <a:miter lim="800000"/>
            <a:headEnd/>
            <a:tailEnd/>
          </a:ln>
        </p:spPr>
        <p:txBody>
          <a:bodyPr>
            <a:spAutoFit/>
          </a:bodyPr>
          <a:lstStyle/>
          <a:p>
            <a:pPr>
              <a:spcBef>
                <a:spcPct val="50000"/>
              </a:spcBef>
            </a:pPr>
            <a:r>
              <a:rPr kumimoji="1" lang="zh-CN" altLang="en-US" sz="2400" b="1">
                <a:latin typeface="新宋体" pitchFamily="49" charset="-122"/>
                <a:ea typeface="新宋体" pitchFamily="49" charset="-122"/>
              </a:rPr>
              <a:t>机外表示</a:t>
            </a:r>
          </a:p>
          <a:p>
            <a:pPr>
              <a:spcBef>
                <a:spcPct val="50000"/>
              </a:spcBef>
            </a:pPr>
            <a:r>
              <a:rPr kumimoji="1" lang="zh-CN" altLang="en-US" sz="2400" b="1">
                <a:latin typeface="新宋体" pitchFamily="49" charset="-122"/>
                <a:ea typeface="新宋体" pitchFamily="49" charset="-122"/>
              </a:rPr>
              <a:t>处理要求</a:t>
            </a:r>
          </a:p>
        </p:txBody>
      </p:sp>
      <p:sp>
        <p:nvSpPr>
          <p:cNvPr id="13321" name="Rectangle 28"/>
          <p:cNvSpPr>
            <a:spLocks noChangeArrowheads="1"/>
          </p:cNvSpPr>
          <p:nvPr/>
        </p:nvSpPr>
        <p:spPr bwMode="auto">
          <a:xfrm>
            <a:off x="554038" y="2687638"/>
            <a:ext cx="1687512" cy="1357312"/>
          </a:xfrm>
          <a:prstGeom prst="rect">
            <a:avLst/>
          </a:prstGeom>
          <a:noFill/>
          <a:ln w="9525">
            <a:solidFill>
              <a:schemeClr val="tx1"/>
            </a:solidFill>
            <a:miter lim="800000"/>
            <a:headEnd/>
            <a:tailEnd/>
          </a:ln>
        </p:spPr>
        <p:txBody>
          <a:bodyPr wrap="none" anchor="ctr"/>
          <a:lstStyle/>
          <a:p>
            <a:endParaRPr lang="zh-CN" altLang="en-US" sz="2000" b="1">
              <a:latin typeface="新宋体" pitchFamily="49" charset="-122"/>
              <a:ea typeface="新宋体" pitchFamily="49" charset="-122"/>
            </a:endParaRPr>
          </a:p>
        </p:txBody>
      </p:sp>
      <p:sp>
        <p:nvSpPr>
          <p:cNvPr id="13322" name="Line 29"/>
          <p:cNvSpPr>
            <a:spLocks noChangeShapeType="1"/>
          </p:cNvSpPr>
          <p:nvPr/>
        </p:nvSpPr>
        <p:spPr bwMode="auto">
          <a:xfrm>
            <a:off x="554038" y="3325813"/>
            <a:ext cx="1687512" cy="0"/>
          </a:xfrm>
          <a:prstGeom prst="line">
            <a:avLst/>
          </a:prstGeom>
          <a:noFill/>
          <a:ln w="9525">
            <a:solidFill>
              <a:schemeClr val="tx1"/>
            </a:solidFill>
            <a:round/>
            <a:headEnd/>
            <a:tailEnd/>
          </a:ln>
        </p:spPr>
        <p:txBody>
          <a:bodyPr wrap="none" anchor="ctr"/>
          <a:lstStyle/>
          <a:p>
            <a:endParaRPr lang="zh-CN" altLang="en-US"/>
          </a:p>
        </p:txBody>
      </p:sp>
      <p:sp>
        <p:nvSpPr>
          <p:cNvPr id="13323" name="Text Box 30"/>
          <p:cNvSpPr txBox="1">
            <a:spLocks noChangeArrowheads="1"/>
          </p:cNvSpPr>
          <p:nvPr/>
        </p:nvSpPr>
        <p:spPr bwMode="auto">
          <a:xfrm>
            <a:off x="3709988" y="2886075"/>
            <a:ext cx="1763712" cy="1016000"/>
          </a:xfrm>
          <a:prstGeom prst="rect">
            <a:avLst/>
          </a:prstGeom>
          <a:noFill/>
          <a:ln w="9525">
            <a:noFill/>
            <a:miter lim="800000"/>
            <a:headEnd/>
            <a:tailEnd/>
          </a:ln>
        </p:spPr>
        <p:txBody>
          <a:bodyPr>
            <a:spAutoFit/>
          </a:bodyPr>
          <a:lstStyle/>
          <a:p>
            <a:pPr>
              <a:spcBef>
                <a:spcPct val="50000"/>
              </a:spcBef>
            </a:pPr>
            <a:r>
              <a:rPr kumimoji="1" lang="zh-CN" altLang="en-US" sz="2400" b="1" dirty="0">
                <a:latin typeface="新宋体" pitchFamily="49" charset="-122"/>
                <a:ea typeface="新宋体" pitchFamily="49" charset="-122"/>
              </a:rPr>
              <a:t>逻辑结构</a:t>
            </a:r>
          </a:p>
          <a:p>
            <a:pPr>
              <a:spcBef>
                <a:spcPct val="50000"/>
              </a:spcBef>
            </a:pPr>
            <a:r>
              <a:rPr kumimoji="1" lang="zh-CN" altLang="en-US" sz="2400" b="1" dirty="0">
                <a:latin typeface="新宋体" pitchFamily="49" charset="-122"/>
                <a:ea typeface="新宋体" pitchFamily="49" charset="-122"/>
              </a:rPr>
              <a:t>基本运算</a:t>
            </a:r>
          </a:p>
        </p:txBody>
      </p:sp>
      <p:sp>
        <p:nvSpPr>
          <p:cNvPr id="13324" name="Rectangle 31"/>
          <p:cNvSpPr>
            <a:spLocks noChangeArrowheads="1"/>
          </p:cNvSpPr>
          <p:nvPr/>
        </p:nvSpPr>
        <p:spPr bwMode="auto">
          <a:xfrm>
            <a:off x="3636963" y="2679700"/>
            <a:ext cx="1836737" cy="1365250"/>
          </a:xfrm>
          <a:prstGeom prst="rect">
            <a:avLst/>
          </a:prstGeom>
          <a:noFill/>
          <a:ln w="9525">
            <a:solidFill>
              <a:schemeClr val="tx1"/>
            </a:solidFill>
            <a:miter lim="800000"/>
            <a:headEnd/>
            <a:tailEnd/>
          </a:ln>
        </p:spPr>
        <p:txBody>
          <a:bodyPr wrap="none" anchor="ctr"/>
          <a:lstStyle/>
          <a:p>
            <a:endParaRPr lang="zh-CN" altLang="en-US" sz="2000" b="1">
              <a:latin typeface="新宋体" pitchFamily="49" charset="-122"/>
              <a:ea typeface="新宋体" pitchFamily="49" charset="-122"/>
            </a:endParaRPr>
          </a:p>
        </p:txBody>
      </p:sp>
      <p:sp>
        <p:nvSpPr>
          <p:cNvPr id="13325" name="Line 32"/>
          <p:cNvSpPr>
            <a:spLocks noChangeShapeType="1"/>
          </p:cNvSpPr>
          <p:nvPr/>
        </p:nvSpPr>
        <p:spPr bwMode="auto">
          <a:xfrm>
            <a:off x="3636963" y="3397250"/>
            <a:ext cx="1836737" cy="0"/>
          </a:xfrm>
          <a:prstGeom prst="line">
            <a:avLst/>
          </a:prstGeom>
          <a:noFill/>
          <a:ln w="9525">
            <a:solidFill>
              <a:schemeClr val="tx1"/>
            </a:solidFill>
            <a:round/>
            <a:headEnd/>
            <a:tailEnd/>
          </a:ln>
        </p:spPr>
        <p:txBody>
          <a:bodyPr wrap="none" anchor="ctr"/>
          <a:lstStyle/>
          <a:p>
            <a:endParaRPr lang="zh-CN" altLang="en-US"/>
          </a:p>
        </p:txBody>
      </p:sp>
      <p:sp>
        <p:nvSpPr>
          <p:cNvPr id="13326" name="Text Box 33"/>
          <p:cNvSpPr txBox="1">
            <a:spLocks noChangeArrowheads="1"/>
          </p:cNvSpPr>
          <p:nvPr/>
        </p:nvSpPr>
        <p:spPr bwMode="auto">
          <a:xfrm>
            <a:off x="3857625" y="2000250"/>
            <a:ext cx="1616075" cy="460375"/>
          </a:xfrm>
          <a:prstGeom prst="rect">
            <a:avLst/>
          </a:prstGeom>
          <a:noFill/>
          <a:ln w="9525">
            <a:noFill/>
            <a:miter lim="800000"/>
            <a:headEnd/>
            <a:tailEnd/>
          </a:ln>
        </p:spPr>
        <p:txBody>
          <a:bodyPr>
            <a:spAutoFit/>
          </a:bodyPr>
          <a:lstStyle/>
          <a:p>
            <a:pPr>
              <a:spcBef>
                <a:spcPct val="50000"/>
              </a:spcBef>
            </a:pPr>
            <a:r>
              <a:rPr kumimoji="1" lang="zh-CN" altLang="en-US" sz="2400" b="1">
                <a:latin typeface="新宋体" pitchFamily="49" charset="-122"/>
                <a:ea typeface="新宋体" pitchFamily="49" charset="-122"/>
              </a:rPr>
              <a:t>数学模型</a:t>
            </a:r>
          </a:p>
        </p:txBody>
      </p:sp>
      <p:sp>
        <p:nvSpPr>
          <p:cNvPr id="13327" name="Text Box 34"/>
          <p:cNvSpPr txBox="1">
            <a:spLocks noChangeArrowheads="1"/>
          </p:cNvSpPr>
          <p:nvPr/>
        </p:nvSpPr>
        <p:spPr bwMode="auto">
          <a:xfrm>
            <a:off x="6865938" y="2901950"/>
            <a:ext cx="1474787" cy="1016000"/>
          </a:xfrm>
          <a:prstGeom prst="rect">
            <a:avLst/>
          </a:prstGeom>
          <a:noFill/>
          <a:ln w="9525">
            <a:noFill/>
            <a:miter lim="800000"/>
            <a:headEnd/>
            <a:tailEnd/>
          </a:ln>
        </p:spPr>
        <p:txBody>
          <a:bodyPr>
            <a:spAutoFit/>
          </a:bodyPr>
          <a:lstStyle/>
          <a:p>
            <a:pPr>
              <a:spcBef>
                <a:spcPct val="50000"/>
              </a:spcBef>
            </a:pPr>
            <a:r>
              <a:rPr kumimoji="1" lang="zh-CN" altLang="en-US" sz="2400" b="1">
                <a:latin typeface="新宋体" pitchFamily="49" charset="-122"/>
                <a:ea typeface="新宋体" pitchFamily="49" charset="-122"/>
              </a:rPr>
              <a:t>存储结构</a:t>
            </a:r>
          </a:p>
          <a:p>
            <a:pPr>
              <a:spcBef>
                <a:spcPct val="50000"/>
              </a:spcBef>
            </a:pPr>
            <a:r>
              <a:rPr kumimoji="1" lang="zh-CN" altLang="en-US" sz="2400" b="1">
                <a:latin typeface="新宋体" pitchFamily="49" charset="-122"/>
                <a:ea typeface="新宋体" pitchFamily="49" charset="-122"/>
              </a:rPr>
              <a:t>编程实现</a:t>
            </a:r>
          </a:p>
        </p:txBody>
      </p:sp>
      <p:sp>
        <p:nvSpPr>
          <p:cNvPr id="13328" name="Rectangle 35"/>
          <p:cNvSpPr>
            <a:spLocks noChangeArrowheads="1"/>
          </p:cNvSpPr>
          <p:nvPr/>
        </p:nvSpPr>
        <p:spPr bwMode="auto">
          <a:xfrm>
            <a:off x="6721475" y="2679700"/>
            <a:ext cx="1762125" cy="1436688"/>
          </a:xfrm>
          <a:prstGeom prst="rect">
            <a:avLst/>
          </a:prstGeom>
          <a:noFill/>
          <a:ln w="9525">
            <a:solidFill>
              <a:schemeClr val="tx1"/>
            </a:solidFill>
            <a:miter lim="800000"/>
            <a:headEnd/>
            <a:tailEnd/>
          </a:ln>
        </p:spPr>
        <p:txBody>
          <a:bodyPr wrap="none" anchor="ctr"/>
          <a:lstStyle/>
          <a:p>
            <a:endParaRPr lang="zh-CN" altLang="en-US" sz="2000" b="1">
              <a:latin typeface="新宋体" pitchFamily="49" charset="-122"/>
              <a:ea typeface="新宋体" pitchFamily="49" charset="-122"/>
            </a:endParaRPr>
          </a:p>
        </p:txBody>
      </p:sp>
      <p:sp>
        <p:nvSpPr>
          <p:cNvPr id="13329" name="Line 36"/>
          <p:cNvSpPr>
            <a:spLocks noChangeShapeType="1"/>
          </p:cNvSpPr>
          <p:nvPr/>
        </p:nvSpPr>
        <p:spPr bwMode="auto">
          <a:xfrm>
            <a:off x="6721475" y="3397250"/>
            <a:ext cx="1762125" cy="0"/>
          </a:xfrm>
          <a:prstGeom prst="line">
            <a:avLst/>
          </a:prstGeom>
          <a:noFill/>
          <a:ln w="9525">
            <a:solidFill>
              <a:schemeClr val="tx1"/>
            </a:solidFill>
            <a:round/>
            <a:headEnd/>
            <a:tailEnd/>
          </a:ln>
        </p:spPr>
        <p:txBody>
          <a:bodyPr wrap="none" anchor="ctr"/>
          <a:lstStyle/>
          <a:p>
            <a:endParaRPr lang="zh-CN" altLang="en-US"/>
          </a:p>
        </p:txBody>
      </p:sp>
      <p:sp>
        <p:nvSpPr>
          <p:cNvPr id="13330" name="Text Box 37"/>
          <p:cNvSpPr txBox="1">
            <a:spLocks noChangeArrowheads="1"/>
          </p:cNvSpPr>
          <p:nvPr/>
        </p:nvSpPr>
        <p:spPr bwMode="auto">
          <a:xfrm>
            <a:off x="7088188" y="2012950"/>
            <a:ext cx="881062" cy="460375"/>
          </a:xfrm>
          <a:prstGeom prst="rect">
            <a:avLst/>
          </a:prstGeom>
          <a:noFill/>
          <a:ln w="9525">
            <a:noFill/>
            <a:miter lim="800000"/>
            <a:headEnd/>
            <a:tailEnd/>
          </a:ln>
        </p:spPr>
        <p:txBody>
          <a:bodyPr>
            <a:spAutoFit/>
          </a:bodyPr>
          <a:lstStyle/>
          <a:p>
            <a:pPr>
              <a:spcBef>
                <a:spcPct val="50000"/>
              </a:spcBef>
            </a:pPr>
            <a:r>
              <a:rPr kumimoji="1" lang="zh-CN" altLang="en-US" sz="2400" b="1">
                <a:latin typeface="新宋体" pitchFamily="49" charset="-122"/>
                <a:ea typeface="新宋体" pitchFamily="49" charset="-122"/>
              </a:rPr>
              <a:t>实现</a:t>
            </a:r>
          </a:p>
        </p:txBody>
      </p:sp>
      <p:sp>
        <p:nvSpPr>
          <p:cNvPr id="13331" name="Text Box 38"/>
          <p:cNvSpPr txBox="1">
            <a:spLocks noChangeArrowheads="1"/>
          </p:cNvSpPr>
          <p:nvPr/>
        </p:nvSpPr>
        <p:spPr bwMode="auto">
          <a:xfrm>
            <a:off x="2609850" y="2895600"/>
            <a:ext cx="806450" cy="460375"/>
          </a:xfrm>
          <a:prstGeom prst="rect">
            <a:avLst/>
          </a:prstGeom>
          <a:noFill/>
          <a:ln w="9525">
            <a:noFill/>
            <a:miter lim="800000"/>
            <a:headEnd/>
            <a:tailEnd/>
          </a:ln>
        </p:spPr>
        <p:txBody>
          <a:bodyPr>
            <a:spAutoFit/>
          </a:bodyPr>
          <a:lstStyle/>
          <a:p>
            <a:pPr>
              <a:spcBef>
                <a:spcPct val="50000"/>
              </a:spcBef>
            </a:pPr>
            <a:r>
              <a:rPr kumimoji="1" lang="zh-CN" altLang="en-US" sz="2400" b="1">
                <a:latin typeface="新宋体" pitchFamily="49" charset="-122"/>
                <a:ea typeface="新宋体" pitchFamily="49" charset="-122"/>
              </a:rPr>
              <a:t>建模</a:t>
            </a:r>
          </a:p>
        </p:txBody>
      </p:sp>
      <p:sp>
        <p:nvSpPr>
          <p:cNvPr id="13332" name="Text Box 41"/>
          <p:cNvSpPr txBox="1">
            <a:spLocks noChangeArrowheads="1"/>
          </p:cNvSpPr>
          <p:nvPr/>
        </p:nvSpPr>
        <p:spPr bwMode="auto">
          <a:xfrm>
            <a:off x="5767388" y="2895600"/>
            <a:ext cx="806450" cy="460375"/>
          </a:xfrm>
          <a:prstGeom prst="rect">
            <a:avLst/>
          </a:prstGeom>
          <a:noFill/>
          <a:ln w="9525">
            <a:noFill/>
            <a:miter lim="800000"/>
            <a:headEnd/>
            <a:tailEnd/>
          </a:ln>
        </p:spPr>
        <p:txBody>
          <a:bodyPr>
            <a:spAutoFit/>
          </a:bodyPr>
          <a:lstStyle/>
          <a:p>
            <a:pPr>
              <a:spcBef>
                <a:spcPct val="50000"/>
              </a:spcBef>
            </a:pPr>
            <a:r>
              <a:rPr kumimoji="1" lang="zh-CN" altLang="en-US" sz="2400" b="1">
                <a:latin typeface="新宋体" pitchFamily="49" charset="-122"/>
                <a:ea typeface="新宋体" pitchFamily="49" charset="-122"/>
              </a:rPr>
              <a:t>求精</a:t>
            </a:r>
          </a:p>
        </p:txBody>
      </p:sp>
      <p:sp>
        <p:nvSpPr>
          <p:cNvPr id="24" name="右箭头 23"/>
          <p:cNvSpPr/>
          <p:nvPr/>
        </p:nvSpPr>
        <p:spPr>
          <a:xfrm>
            <a:off x="2482850" y="3402013"/>
            <a:ext cx="1071563"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新宋体" pitchFamily="49" charset="-122"/>
              <a:ea typeface="新宋体" pitchFamily="49" charset="-122"/>
            </a:endParaRPr>
          </a:p>
        </p:txBody>
      </p:sp>
      <p:sp>
        <p:nvSpPr>
          <p:cNvPr id="25" name="右箭头 24"/>
          <p:cNvSpPr/>
          <p:nvPr/>
        </p:nvSpPr>
        <p:spPr>
          <a:xfrm>
            <a:off x="5554663" y="3402013"/>
            <a:ext cx="1071562"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新宋体" pitchFamily="49" charset="-122"/>
              <a:ea typeface="新宋体"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32541" y="5580056"/>
            <a:ext cx="1905000" cy="457200"/>
          </a:xfrm>
        </p:spPr>
        <p:txBody>
          <a:bodyPr/>
          <a:lstStyle/>
          <a:p>
            <a:pPr>
              <a:defRPr/>
            </a:pPr>
            <a:fld id="{BA8EE88E-46B8-4E0D-B9A2-E998CD7BD721}" type="slidenum">
              <a:rPr lang="en-GB" smtClean="0"/>
              <a:pPr>
                <a:defRPr/>
              </a:pPr>
              <a:t>16</a:t>
            </a:fld>
            <a:endParaRPr lang="en-GB" dirty="0"/>
          </a:p>
        </p:txBody>
      </p:sp>
      <p:sp>
        <p:nvSpPr>
          <p:cNvPr id="14343" name="Text Box 2" descr="花岗岩"/>
          <p:cNvSpPr txBox="1">
            <a:spLocks noChangeArrowheads="1"/>
          </p:cNvSpPr>
          <p:nvPr/>
        </p:nvSpPr>
        <p:spPr bwMode="auto">
          <a:xfrm>
            <a:off x="479404" y="546094"/>
            <a:ext cx="8001000" cy="1200150"/>
          </a:xfrm>
          <a:prstGeom prst="rect">
            <a:avLst/>
          </a:prstGeom>
          <a:noFill/>
          <a:ln w="9525">
            <a:solidFill>
              <a:schemeClr val="accent1"/>
            </a:solidFill>
            <a:prstDash val="sysDash"/>
            <a:miter lim="800000"/>
            <a:headEnd/>
            <a:tailEnd/>
          </a:ln>
        </p:spPr>
        <p:txBody>
          <a:bodyPr>
            <a:spAutoFit/>
          </a:bodyPr>
          <a:lstStyle/>
          <a:p>
            <a:pPr>
              <a:spcBef>
                <a:spcPct val="50000"/>
              </a:spcBef>
            </a:pPr>
            <a:r>
              <a:rPr kumimoji="1" lang="en-US" altLang="zh-CN" sz="2400" b="1" dirty="0">
                <a:latin typeface="新宋体" pitchFamily="49" charset="-122"/>
                <a:ea typeface="新宋体" pitchFamily="49" charset="-122"/>
              </a:rPr>
              <a:t>【</a:t>
            </a:r>
            <a:r>
              <a:rPr kumimoji="1" lang="zh-CN" altLang="en-US" sz="2400" b="1" dirty="0">
                <a:latin typeface="微软雅黑" pitchFamily="34" charset="-122"/>
                <a:ea typeface="微软雅黑" pitchFamily="34" charset="-122"/>
              </a:rPr>
              <a:t>数据结构的三个方面研究内容</a:t>
            </a:r>
            <a:r>
              <a:rPr kumimoji="1" lang="en-US" altLang="zh-CN" sz="2400" b="1" dirty="0">
                <a:latin typeface="新宋体" pitchFamily="49" charset="-122"/>
                <a:ea typeface="新宋体" pitchFamily="49" charset="-122"/>
              </a:rPr>
              <a:t>】</a:t>
            </a:r>
            <a:r>
              <a:rPr lang="zh-CN" altLang="en-US" sz="2400" b="1" dirty="0">
                <a:latin typeface="新宋体" pitchFamily="49" charset="-122"/>
                <a:ea typeface="新宋体" pitchFamily="49" charset="-122"/>
              </a:rPr>
              <a:t>具体来说，数据结构包含三个方面的内容，即</a:t>
            </a:r>
            <a:r>
              <a:rPr lang="zh-CN" altLang="en-US" sz="2400" b="1" u="sng" dirty="0">
                <a:solidFill>
                  <a:srgbClr val="C00000"/>
                </a:solidFill>
                <a:latin typeface="新宋体" pitchFamily="49" charset="-122"/>
                <a:ea typeface="新宋体" pitchFamily="49" charset="-122"/>
              </a:rPr>
              <a:t>数据的逻辑结构</a:t>
            </a:r>
            <a:r>
              <a:rPr lang="zh-CN" altLang="en-US" sz="2400" b="1" dirty="0">
                <a:latin typeface="新宋体" pitchFamily="49" charset="-122"/>
                <a:ea typeface="新宋体" pitchFamily="49" charset="-122"/>
              </a:rPr>
              <a:t>，</a:t>
            </a:r>
            <a:r>
              <a:rPr lang="zh-CN" altLang="en-US" sz="2400" b="1" u="sng" dirty="0">
                <a:solidFill>
                  <a:srgbClr val="C00000"/>
                </a:solidFill>
                <a:latin typeface="新宋体" pitchFamily="49" charset="-122"/>
                <a:ea typeface="新宋体" pitchFamily="49" charset="-122"/>
              </a:rPr>
              <a:t>数据的存储结构</a:t>
            </a:r>
            <a:r>
              <a:rPr lang="zh-CN" altLang="en-US" sz="2400" b="1" dirty="0">
                <a:latin typeface="新宋体" pitchFamily="49" charset="-122"/>
                <a:ea typeface="新宋体" pitchFamily="49" charset="-122"/>
              </a:rPr>
              <a:t>和</a:t>
            </a:r>
            <a:r>
              <a:rPr lang="zh-CN" altLang="en-US" sz="2400" b="1" u="sng" dirty="0">
                <a:solidFill>
                  <a:srgbClr val="C00000"/>
                </a:solidFill>
                <a:latin typeface="新宋体" pitchFamily="49" charset="-122"/>
                <a:ea typeface="新宋体" pitchFamily="49" charset="-122"/>
              </a:rPr>
              <a:t>对数据所施加的运算</a:t>
            </a:r>
            <a:r>
              <a:rPr lang="zh-CN" altLang="en-US" sz="2400" b="1" dirty="0">
                <a:latin typeface="新宋体" pitchFamily="49" charset="-122"/>
                <a:ea typeface="新宋体" pitchFamily="49" charset="-122"/>
              </a:rPr>
              <a:t>（操作）。</a:t>
            </a:r>
            <a:endParaRPr kumimoji="1" lang="zh-CN" altLang="en-US" sz="2400" b="1" dirty="0">
              <a:solidFill>
                <a:srgbClr val="0000FF"/>
              </a:solidFill>
              <a:latin typeface="Times New Roman" pitchFamily="18" charset="0"/>
              <a:ea typeface="隶书" pitchFamily="49" charset="-122"/>
            </a:endParaRPr>
          </a:p>
        </p:txBody>
      </p:sp>
      <p:sp>
        <p:nvSpPr>
          <p:cNvPr id="14344" name="AutoShape 5"/>
          <p:cNvSpPr>
            <a:spLocks/>
          </p:cNvSpPr>
          <p:nvPr/>
        </p:nvSpPr>
        <p:spPr bwMode="auto">
          <a:xfrm>
            <a:off x="944541" y="3025769"/>
            <a:ext cx="549275" cy="2454275"/>
          </a:xfrm>
          <a:prstGeom prst="leftBrace">
            <a:avLst>
              <a:gd name="adj1" fmla="val 53846"/>
              <a:gd name="adj2" fmla="val 50000"/>
            </a:avLst>
          </a:prstGeom>
          <a:noFill/>
          <a:ln w="38100">
            <a:solidFill>
              <a:srgbClr val="FF3300"/>
            </a:solidFill>
            <a:round/>
            <a:headEnd/>
            <a:tailEnd/>
          </a:ln>
        </p:spPr>
        <p:txBody>
          <a:bodyPr/>
          <a:lstStyle/>
          <a:p>
            <a:endParaRPr lang="zh-CN" altLang="en-US" sz="1400" b="1">
              <a:latin typeface="黑体" pitchFamily="2" charset="-122"/>
              <a:ea typeface="黑体" pitchFamily="2" charset="-122"/>
            </a:endParaRPr>
          </a:p>
        </p:txBody>
      </p:sp>
      <p:sp>
        <p:nvSpPr>
          <p:cNvPr id="14345" name="Text Box 6" descr="花岗岩"/>
          <p:cNvSpPr txBox="1">
            <a:spLocks noChangeArrowheads="1"/>
          </p:cNvSpPr>
          <p:nvPr/>
        </p:nvSpPr>
        <p:spPr bwMode="auto">
          <a:xfrm>
            <a:off x="1571604" y="2571744"/>
            <a:ext cx="2108200" cy="646112"/>
          </a:xfrm>
          <a:prstGeom prst="rect">
            <a:avLst/>
          </a:prstGeom>
          <a:noFill/>
          <a:ln w="9525">
            <a:noFill/>
            <a:miter lim="800000"/>
            <a:headEnd/>
            <a:tailEnd/>
          </a:ln>
        </p:spPr>
        <p:txBody>
          <a:bodyPr wrap="none">
            <a:spAutoFit/>
          </a:bodyPr>
          <a:lstStyle/>
          <a:p>
            <a:pPr>
              <a:spcBef>
                <a:spcPct val="50000"/>
              </a:spcBef>
            </a:pPr>
            <a:r>
              <a:rPr kumimoji="1" lang="en-US" altLang="zh-CN" sz="2000" b="1">
                <a:latin typeface="黑体" pitchFamily="2" charset="-122"/>
                <a:ea typeface="黑体" pitchFamily="2" charset="-122"/>
              </a:rPr>
              <a:t> </a:t>
            </a:r>
            <a:r>
              <a:rPr kumimoji="1" lang="zh-CN" altLang="en-US" sz="2000" b="1">
                <a:latin typeface="黑体" pitchFamily="2" charset="-122"/>
                <a:ea typeface="黑体" pitchFamily="2" charset="-122"/>
              </a:rPr>
              <a:t>数据的逻辑结构</a:t>
            </a:r>
          </a:p>
          <a:p>
            <a:r>
              <a:rPr kumimoji="1" lang="zh-CN" altLang="en-US" sz="1600" b="1">
                <a:latin typeface="黑体" pitchFamily="2" charset="-122"/>
                <a:ea typeface="黑体" pitchFamily="2" charset="-122"/>
              </a:rPr>
              <a:t>（面向人类） </a:t>
            </a:r>
          </a:p>
        </p:txBody>
      </p:sp>
      <p:sp>
        <p:nvSpPr>
          <p:cNvPr id="14346" name="Text Box 7" descr="花岗岩"/>
          <p:cNvSpPr txBox="1">
            <a:spLocks noChangeArrowheads="1"/>
          </p:cNvSpPr>
          <p:nvPr/>
        </p:nvSpPr>
        <p:spPr bwMode="auto">
          <a:xfrm>
            <a:off x="1571604" y="4081456"/>
            <a:ext cx="2108200" cy="708025"/>
          </a:xfrm>
          <a:prstGeom prst="rect">
            <a:avLst/>
          </a:prstGeom>
          <a:noFill/>
          <a:ln w="9525">
            <a:noFill/>
            <a:miter lim="800000"/>
            <a:headEnd/>
            <a:tailEnd/>
          </a:ln>
        </p:spPr>
        <p:txBody>
          <a:bodyPr wrap="none">
            <a:spAutoFit/>
          </a:bodyPr>
          <a:lstStyle/>
          <a:p>
            <a:pPr>
              <a:spcBef>
                <a:spcPct val="50000"/>
              </a:spcBef>
            </a:pPr>
            <a:r>
              <a:rPr kumimoji="1" lang="en-US" altLang="zh-CN" sz="2000" b="1">
                <a:latin typeface="黑体" pitchFamily="2" charset="-122"/>
                <a:ea typeface="黑体" pitchFamily="2" charset="-122"/>
              </a:rPr>
              <a:t> </a:t>
            </a:r>
            <a:r>
              <a:rPr kumimoji="1" lang="zh-CN" altLang="en-US" sz="2000" b="1">
                <a:latin typeface="黑体" pitchFamily="2" charset="-122"/>
                <a:ea typeface="黑体" pitchFamily="2" charset="-122"/>
              </a:rPr>
              <a:t>数据的存储结构</a:t>
            </a:r>
          </a:p>
          <a:p>
            <a:r>
              <a:rPr kumimoji="1" lang="zh-CN" altLang="en-US" sz="1600" b="1">
                <a:latin typeface="黑体" pitchFamily="2" charset="-122"/>
                <a:ea typeface="黑体" pitchFamily="2" charset="-122"/>
              </a:rPr>
              <a:t>（面向计算机）</a:t>
            </a:r>
            <a:r>
              <a:rPr kumimoji="1" lang="zh-CN" altLang="en-US" sz="2000" b="1">
                <a:latin typeface="黑体" pitchFamily="2" charset="-122"/>
                <a:ea typeface="黑体" pitchFamily="2" charset="-122"/>
              </a:rPr>
              <a:t> </a:t>
            </a:r>
          </a:p>
        </p:txBody>
      </p:sp>
      <p:sp>
        <p:nvSpPr>
          <p:cNvPr id="14347" name="Text Box 8" descr="花岗岩"/>
          <p:cNvSpPr txBox="1">
            <a:spLocks noChangeArrowheads="1"/>
          </p:cNvSpPr>
          <p:nvPr/>
        </p:nvSpPr>
        <p:spPr bwMode="auto">
          <a:xfrm>
            <a:off x="1703366" y="5289544"/>
            <a:ext cx="6084888" cy="400050"/>
          </a:xfrm>
          <a:prstGeom prst="rect">
            <a:avLst/>
          </a:prstGeom>
          <a:noFill/>
          <a:ln w="9525">
            <a:noFill/>
            <a:miter lim="800000"/>
            <a:headEnd/>
            <a:tailEnd/>
          </a:ln>
        </p:spPr>
        <p:txBody>
          <a:bodyPr wrap="none">
            <a:spAutoFit/>
          </a:bodyPr>
          <a:lstStyle/>
          <a:p>
            <a:pPr algn="ctr">
              <a:spcBef>
                <a:spcPct val="50000"/>
              </a:spcBef>
            </a:pPr>
            <a:r>
              <a:rPr kumimoji="1" lang="zh-CN" altLang="en-US" b="1" dirty="0">
                <a:latin typeface="黑体" pitchFamily="2" charset="-122"/>
                <a:ea typeface="黑体" pitchFamily="2" charset="-122"/>
              </a:rPr>
              <a:t>数据的运算（操作）：检索、排序、插入、删除、修改等</a:t>
            </a:r>
            <a:r>
              <a:rPr kumimoji="1" lang="zh-CN" altLang="en-US" sz="2000" b="1" dirty="0">
                <a:latin typeface="黑体" pitchFamily="2" charset="-122"/>
                <a:ea typeface="黑体" pitchFamily="2" charset="-122"/>
              </a:rPr>
              <a:t> </a:t>
            </a:r>
          </a:p>
        </p:txBody>
      </p:sp>
      <p:sp>
        <p:nvSpPr>
          <p:cNvPr id="14348" name="AutoShape 10"/>
          <p:cNvSpPr>
            <a:spLocks/>
          </p:cNvSpPr>
          <p:nvPr/>
        </p:nvSpPr>
        <p:spPr bwMode="auto">
          <a:xfrm>
            <a:off x="3733779" y="2282819"/>
            <a:ext cx="404812" cy="1265237"/>
          </a:xfrm>
          <a:prstGeom prst="leftBrace">
            <a:avLst>
              <a:gd name="adj1" fmla="val 23673"/>
              <a:gd name="adj2" fmla="val 49282"/>
            </a:avLst>
          </a:prstGeom>
          <a:noFill/>
          <a:ln w="38100">
            <a:solidFill>
              <a:srgbClr val="FF3300"/>
            </a:solidFill>
            <a:round/>
            <a:headEnd/>
            <a:tailEnd/>
          </a:ln>
        </p:spPr>
        <p:txBody>
          <a:bodyPr/>
          <a:lstStyle/>
          <a:p>
            <a:endParaRPr lang="zh-CN" altLang="en-US" sz="1400" b="1">
              <a:latin typeface="黑体" pitchFamily="2" charset="-122"/>
              <a:ea typeface="黑体" pitchFamily="2" charset="-122"/>
            </a:endParaRPr>
          </a:p>
        </p:txBody>
      </p:sp>
      <p:sp>
        <p:nvSpPr>
          <p:cNvPr id="14349" name="AutoShape 11"/>
          <p:cNvSpPr>
            <a:spLocks/>
          </p:cNvSpPr>
          <p:nvPr/>
        </p:nvSpPr>
        <p:spPr bwMode="auto">
          <a:xfrm>
            <a:off x="5867379" y="1943094"/>
            <a:ext cx="169862" cy="1079500"/>
          </a:xfrm>
          <a:prstGeom prst="leftBrace">
            <a:avLst>
              <a:gd name="adj1" fmla="val 76586"/>
              <a:gd name="adj2" fmla="val 50000"/>
            </a:avLst>
          </a:prstGeom>
          <a:noFill/>
          <a:ln w="38100">
            <a:solidFill>
              <a:srgbClr val="FF3300"/>
            </a:solidFill>
            <a:round/>
            <a:headEnd/>
            <a:tailEnd/>
          </a:ln>
        </p:spPr>
        <p:txBody>
          <a:bodyPr/>
          <a:lstStyle/>
          <a:p>
            <a:endParaRPr lang="zh-CN" altLang="en-US" sz="1400" b="1">
              <a:latin typeface="黑体" pitchFamily="2" charset="-122"/>
              <a:ea typeface="黑体" pitchFamily="2" charset="-122"/>
            </a:endParaRPr>
          </a:p>
        </p:txBody>
      </p:sp>
      <p:sp>
        <p:nvSpPr>
          <p:cNvPr id="14350" name="AutoShape 12"/>
          <p:cNvSpPr>
            <a:spLocks/>
          </p:cNvSpPr>
          <p:nvPr/>
        </p:nvSpPr>
        <p:spPr bwMode="auto">
          <a:xfrm>
            <a:off x="5905479" y="3192456"/>
            <a:ext cx="115887" cy="674688"/>
          </a:xfrm>
          <a:prstGeom prst="leftBrace">
            <a:avLst>
              <a:gd name="adj1" fmla="val 70160"/>
              <a:gd name="adj2" fmla="val 50000"/>
            </a:avLst>
          </a:prstGeom>
          <a:noFill/>
          <a:ln w="38100">
            <a:solidFill>
              <a:srgbClr val="FF3300"/>
            </a:solidFill>
            <a:round/>
            <a:headEnd/>
            <a:tailEnd/>
          </a:ln>
        </p:spPr>
        <p:txBody>
          <a:bodyPr/>
          <a:lstStyle/>
          <a:p>
            <a:endParaRPr lang="zh-CN" altLang="en-US" sz="1400" b="1">
              <a:latin typeface="黑体" pitchFamily="2" charset="-122"/>
              <a:ea typeface="黑体" pitchFamily="2" charset="-122"/>
            </a:endParaRPr>
          </a:p>
        </p:txBody>
      </p:sp>
      <p:sp>
        <p:nvSpPr>
          <p:cNvPr id="14351" name="Text Box 13" descr="花岗岩"/>
          <p:cNvSpPr txBox="1">
            <a:spLocks noChangeArrowheads="1"/>
          </p:cNvSpPr>
          <p:nvPr/>
        </p:nvSpPr>
        <p:spPr bwMode="auto">
          <a:xfrm>
            <a:off x="4168754" y="2217731"/>
            <a:ext cx="1466850" cy="400050"/>
          </a:xfrm>
          <a:prstGeom prst="rect">
            <a:avLst/>
          </a:prstGeom>
          <a:noFill/>
          <a:ln w="9525">
            <a:noFill/>
            <a:miter lim="800000"/>
            <a:headEnd/>
            <a:tailEnd/>
          </a:ln>
        </p:spPr>
        <p:txBody>
          <a:bodyPr wrap="none">
            <a:spAutoFit/>
          </a:bodyPr>
          <a:lstStyle/>
          <a:p>
            <a:pPr algn="ctr">
              <a:spcBef>
                <a:spcPct val="50000"/>
              </a:spcBef>
            </a:pPr>
            <a:r>
              <a:rPr kumimoji="1" lang="en-US" altLang="zh-CN" sz="2000" b="1">
                <a:latin typeface="黑体" pitchFamily="2" charset="-122"/>
                <a:ea typeface="黑体" pitchFamily="2" charset="-122"/>
              </a:rPr>
              <a:t> </a:t>
            </a:r>
            <a:r>
              <a:rPr kumimoji="1" lang="zh-CN" altLang="en-US" sz="2000" b="1">
                <a:latin typeface="黑体" pitchFamily="2" charset="-122"/>
                <a:ea typeface="黑体" pitchFamily="2" charset="-122"/>
              </a:rPr>
              <a:t>线性结构 </a:t>
            </a:r>
          </a:p>
        </p:txBody>
      </p:sp>
      <p:sp>
        <p:nvSpPr>
          <p:cNvPr id="14352" name="Text Box 14" descr="花岗岩"/>
          <p:cNvSpPr txBox="1">
            <a:spLocks noChangeArrowheads="1"/>
          </p:cNvSpPr>
          <p:nvPr/>
        </p:nvSpPr>
        <p:spPr bwMode="auto">
          <a:xfrm>
            <a:off x="4144941" y="3289294"/>
            <a:ext cx="1595438" cy="400050"/>
          </a:xfrm>
          <a:prstGeom prst="rect">
            <a:avLst/>
          </a:prstGeom>
          <a:noFill/>
          <a:ln w="9525">
            <a:noFill/>
            <a:miter lim="800000"/>
            <a:headEnd/>
            <a:tailEnd/>
          </a:ln>
        </p:spPr>
        <p:txBody>
          <a:bodyPr wrap="none">
            <a:spAutoFit/>
          </a:bodyPr>
          <a:lstStyle/>
          <a:p>
            <a:pPr algn="ctr">
              <a:spcBef>
                <a:spcPct val="50000"/>
              </a:spcBef>
            </a:pPr>
            <a:r>
              <a:rPr kumimoji="1" lang="en-US" altLang="zh-CN" sz="2000" b="1">
                <a:latin typeface="黑体" pitchFamily="2" charset="-122"/>
                <a:ea typeface="黑体" pitchFamily="2" charset="-122"/>
              </a:rPr>
              <a:t> </a:t>
            </a:r>
            <a:r>
              <a:rPr kumimoji="1" lang="zh-CN" altLang="en-US" sz="2000" b="1">
                <a:latin typeface="黑体" pitchFamily="2" charset="-122"/>
                <a:ea typeface="黑体" pitchFamily="2" charset="-122"/>
              </a:rPr>
              <a:t>非线性结构</a:t>
            </a:r>
          </a:p>
        </p:txBody>
      </p:sp>
      <p:sp>
        <p:nvSpPr>
          <p:cNvPr id="14353" name="Text Box 15" descr="花岗岩"/>
          <p:cNvSpPr txBox="1">
            <a:spLocks noChangeArrowheads="1"/>
          </p:cNvSpPr>
          <p:nvPr/>
        </p:nvSpPr>
        <p:spPr bwMode="auto">
          <a:xfrm>
            <a:off x="4178279" y="3832219"/>
            <a:ext cx="1211262"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顺序存储</a:t>
            </a:r>
          </a:p>
        </p:txBody>
      </p:sp>
      <p:sp>
        <p:nvSpPr>
          <p:cNvPr id="14354" name="Text Box 16" descr="花岗岩"/>
          <p:cNvSpPr txBox="1">
            <a:spLocks noChangeArrowheads="1"/>
          </p:cNvSpPr>
          <p:nvPr/>
        </p:nvSpPr>
        <p:spPr bwMode="auto">
          <a:xfrm>
            <a:off x="4178279" y="4213219"/>
            <a:ext cx="1346200"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链式存储 </a:t>
            </a:r>
          </a:p>
        </p:txBody>
      </p:sp>
      <p:sp>
        <p:nvSpPr>
          <p:cNvPr id="14355" name="Text Box 17" descr="花岗岩"/>
          <p:cNvSpPr txBox="1">
            <a:spLocks noChangeArrowheads="1"/>
          </p:cNvSpPr>
          <p:nvPr/>
        </p:nvSpPr>
        <p:spPr bwMode="auto">
          <a:xfrm>
            <a:off x="6073754" y="1746244"/>
            <a:ext cx="954087"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线性表</a:t>
            </a:r>
          </a:p>
        </p:txBody>
      </p:sp>
      <p:sp>
        <p:nvSpPr>
          <p:cNvPr id="14356" name="Text Box 18" descr="花岗岩"/>
          <p:cNvSpPr txBox="1">
            <a:spLocks noChangeArrowheads="1"/>
          </p:cNvSpPr>
          <p:nvPr/>
        </p:nvSpPr>
        <p:spPr bwMode="auto">
          <a:xfrm>
            <a:off x="6073754" y="2052631"/>
            <a:ext cx="549275" cy="4000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栈</a:t>
            </a:r>
          </a:p>
        </p:txBody>
      </p:sp>
      <p:sp>
        <p:nvSpPr>
          <p:cNvPr id="14357" name="Text Box 19" descr="花岗岩"/>
          <p:cNvSpPr txBox="1">
            <a:spLocks noChangeArrowheads="1"/>
          </p:cNvSpPr>
          <p:nvPr/>
        </p:nvSpPr>
        <p:spPr bwMode="auto">
          <a:xfrm>
            <a:off x="6073754" y="2381244"/>
            <a:ext cx="928687" cy="4000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队列</a:t>
            </a:r>
          </a:p>
        </p:txBody>
      </p:sp>
      <p:sp>
        <p:nvSpPr>
          <p:cNvPr id="14358" name="Text Box 20" descr="花岗岩"/>
          <p:cNvSpPr txBox="1">
            <a:spLocks noChangeArrowheads="1"/>
          </p:cNvSpPr>
          <p:nvPr/>
        </p:nvSpPr>
        <p:spPr bwMode="auto">
          <a:xfrm>
            <a:off x="6078516" y="3119431"/>
            <a:ext cx="1209675"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树形结构</a:t>
            </a:r>
          </a:p>
        </p:txBody>
      </p:sp>
      <p:sp>
        <p:nvSpPr>
          <p:cNvPr id="14359" name="Text Box 21" descr="花岗岩"/>
          <p:cNvSpPr txBox="1">
            <a:spLocks noChangeArrowheads="1"/>
          </p:cNvSpPr>
          <p:nvPr/>
        </p:nvSpPr>
        <p:spPr bwMode="auto">
          <a:xfrm>
            <a:off x="6078516" y="3573456"/>
            <a:ext cx="1209675"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图形结构</a:t>
            </a:r>
          </a:p>
        </p:txBody>
      </p:sp>
      <p:sp>
        <p:nvSpPr>
          <p:cNvPr id="14360" name="Text Box 22" descr="花岗岩"/>
          <p:cNvSpPr txBox="1">
            <a:spLocks noChangeArrowheads="1"/>
          </p:cNvSpPr>
          <p:nvPr/>
        </p:nvSpPr>
        <p:spPr bwMode="auto">
          <a:xfrm>
            <a:off x="4178279" y="4918069"/>
            <a:ext cx="1217612"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散列存储</a:t>
            </a:r>
          </a:p>
        </p:txBody>
      </p:sp>
      <p:sp>
        <p:nvSpPr>
          <p:cNvPr id="14361" name="Text Box 23" descr="花岗岩"/>
          <p:cNvSpPr txBox="1">
            <a:spLocks noChangeArrowheads="1"/>
          </p:cNvSpPr>
          <p:nvPr/>
        </p:nvSpPr>
        <p:spPr bwMode="auto">
          <a:xfrm>
            <a:off x="4178279" y="4560881"/>
            <a:ext cx="1211262"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索引存储</a:t>
            </a:r>
          </a:p>
        </p:txBody>
      </p:sp>
      <p:sp>
        <p:nvSpPr>
          <p:cNvPr id="14362" name="Text Box 24" descr="花岗岩"/>
          <p:cNvSpPr txBox="1">
            <a:spLocks noChangeArrowheads="1"/>
          </p:cNvSpPr>
          <p:nvPr/>
        </p:nvSpPr>
        <p:spPr bwMode="auto">
          <a:xfrm>
            <a:off x="6073754" y="2717794"/>
            <a:ext cx="2120900" cy="4000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串及数组</a:t>
            </a:r>
          </a:p>
        </p:txBody>
      </p:sp>
      <p:sp>
        <p:nvSpPr>
          <p:cNvPr id="14363" name="AutoShape 10"/>
          <p:cNvSpPr>
            <a:spLocks/>
          </p:cNvSpPr>
          <p:nvPr/>
        </p:nvSpPr>
        <p:spPr bwMode="auto">
          <a:xfrm>
            <a:off x="3687741" y="3913181"/>
            <a:ext cx="404813" cy="1265238"/>
          </a:xfrm>
          <a:prstGeom prst="leftBrace">
            <a:avLst>
              <a:gd name="adj1" fmla="val 23673"/>
              <a:gd name="adj2" fmla="val 49282"/>
            </a:avLst>
          </a:prstGeom>
          <a:noFill/>
          <a:ln w="38100">
            <a:solidFill>
              <a:srgbClr val="FF3300"/>
            </a:solidFill>
            <a:round/>
            <a:headEnd/>
            <a:tailEnd/>
          </a:ln>
        </p:spPr>
        <p:txBody>
          <a:bodyPr/>
          <a:lstStyle/>
          <a:p>
            <a:endParaRPr lang="zh-CN" altLang="en-US" sz="1400" b="1">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p:cNvSpPr>
          <p:nvPr>
            <p:ph type="title"/>
          </p:nvPr>
        </p:nvSpPr>
        <p:spPr>
          <a:xfrm>
            <a:off x="785786" y="285728"/>
            <a:ext cx="7772400" cy="1143000"/>
          </a:xfrm>
        </p:spPr>
        <p:txBody>
          <a:bodyPr/>
          <a:lstStyle/>
          <a:p>
            <a:r>
              <a:rPr lang="zh-CN" dirty="0" smtClean="0"/>
              <a:t>四种基本逻辑结构</a:t>
            </a:r>
            <a:endParaRPr lang="en-GB" dirty="0" smtClean="0"/>
          </a:p>
        </p:txBody>
      </p:sp>
      <p:sp>
        <p:nvSpPr>
          <p:cNvPr id="6" name="灯片编号占位符 5"/>
          <p:cNvSpPr>
            <a:spLocks noGrp="1"/>
          </p:cNvSpPr>
          <p:nvPr>
            <p:ph type="sldNum" sz="quarter" idx="12"/>
          </p:nvPr>
        </p:nvSpPr>
        <p:spPr/>
        <p:txBody>
          <a:bodyPr/>
          <a:lstStyle/>
          <a:p>
            <a:pPr>
              <a:defRPr/>
            </a:pPr>
            <a:fld id="{E1C3F92F-CF1D-4354-896B-B2F513811433}" type="slidenum">
              <a:rPr lang="en-GB" smtClean="0"/>
              <a:pPr>
                <a:defRPr/>
              </a:pPr>
              <a:t>17</a:t>
            </a:fld>
            <a:endParaRPr lang="en-GB" dirty="0"/>
          </a:p>
        </p:txBody>
      </p:sp>
      <p:pic>
        <p:nvPicPr>
          <p:cNvPr id="15367" name="Picture 2"/>
          <p:cNvPicPr>
            <a:picLocks noChangeAspect="1" noChangeArrowheads="1"/>
          </p:cNvPicPr>
          <p:nvPr/>
        </p:nvPicPr>
        <p:blipFill>
          <a:blip r:embed="rId2"/>
          <a:srcRect/>
          <a:stretch>
            <a:fillRect/>
          </a:stretch>
        </p:blipFill>
        <p:spPr bwMode="auto">
          <a:xfrm>
            <a:off x="571500" y="1285875"/>
            <a:ext cx="4464050" cy="4895850"/>
          </a:xfrm>
          <a:prstGeom prst="rect">
            <a:avLst/>
          </a:prstGeom>
          <a:noFill/>
          <a:ln w="9525">
            <a:noFill/>
            <a:miter lim="800000"/>
            <a:headEnd/>
            <a:tailEnd/>
          </a:ln>
        </p:spPr>
      </p:pic>
      <p:sp>
        <p:nvSpPr>
          <p:cNvPr id="15368" name="TextBox 7"/>
          <p:cNvSpPr txBox="1">
            <a:spLocks noChangeArrowheads="1"/>
          </p:cNvSpPr>
          <p:nvPr/>
        </p:nvSpPr>
        <p:spPr bwMode="auto">
          <a:xfrm>
            <a:off x="4716463" y="1341438"/>
            <a:ext cx="3311525" cy="1006475"/>
          </a:xfrm>
          <a:prstGeom prst="rect">
            <a:avLst/>
          </a:prstGeom>
          <a:noFill/>
          <a:ln w="9525">
            <a:noFill/>
            <a:miter lim="800000"/>
            <a:headEnd/>
            <a:tailEnd/>
          </a:ln>
        </p:spPr>
        <p:txBody>
          <a:bodyPr>
            <a:spAutoFit/>
          </a:bodyPr>
          <a:lstStyle/>
          <a:p>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集合</a:t>
            </a: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数据元素间除了“同属于一个集合”外，无其他关系。</a:t>
            </a:r>
            <a:endParaRPr lang="en-GB" sz="2000" b="1">
              <a:latin typeface="微软雅黑" pitchFamily="34" charset="-122"/>
              <a:ea typeface="微软雅黑" pitchFamily="34" charset="-122"/>
            </a:endParaRPr>
          </a:p>
        </p:txBody>
      </p:sp>
      <p:sp>
        <p:nvSpPr>
          <p:cNvPr id="15369" name="TextBox 8"/>
          <p:cNvSpPr txBox="1">
            <a:spLocks noChangeArrowheads="1"/>
          </p:cNvSpPr>
          <p:nvPr/>
        </p:nvSpPr>
        <p:spPr bwMode="auto">
          <a:xfrm>
            <a:off x="4716463" y="2649538"/>
            <a:ext cx="3240087" cy="701675"/>
          </a:xfrm>
          <a:prstGeom prst="rect">
            <a:avLst/>
          </a:prstGeom>
          <a:noFill/>
          <a:ln w="9525">
            <a:noFill/>
            <a:miter lim="800000"/>
            <a:headEnd/>
            <a:tailEnd/>
          </a:ln>
        </p:spPr>
        <p:txBody>
          <a:bodyPr>
            <a:spAutoFit/>
          </a:bodyPr>
          <a:lstStyle/>
          <a:p>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线性结构</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 </a:t>
            </a:r>
            <a:r>
              <a:rPr lang="en-US" altLang="zh-CN" sz="2000" b="1">
                <a:latin typeface="微软雅黑" pitchFamily="34" charset="-122"/>
                <a:ea typeface="微软雅黑" pitchFamily="34" charset="-122"/>
              </a:rPr>
              <a:t>1</a:t>
            </a:r>
            <a:r>
              <a:rPr lang="zh-CN" altLang="en-US" sz="2000" b="1">
                <a:latin typeface="微软雅黑" pitchFamily="34" charset="-122"/>
                <a:ea typeface="微软雅黑" pitchFamily="34" charset="-122"/>
              </a:rPr>
              <a:t>对</a:t>
            </a:r>
            <a:r>
              <a:rPr lang="en-US" altLang="zh-CN" sz="2000" b="1">
                <a:latin typeface="微软雅黑" pitchFamily="34" charset="-122"/>
                <a:ea typeface="微软雅黑" pitchFamily="34" charset="-122"/>
              </a:rPr>
              <a:t>1</a:t>
            </a:r>
            <a:r>
              <a:rPr lang="zh-CN" altLang="en-US" sz="2000" b="1">
                <a:latin typeface="微软雅黑" pitchFamily="34" charset="-122"/>
                <a:ea typeface="微软雅黑" pitchFamily="34" charset="-122"/>
              </a:rPr>
              <a:t>的关系比如线性表、栈、队列。</a:t>
            </a:r>
            <a:endParaRPr lang="en-GB" sz="2000" b="1">
              <a:latin typeface="微软雅黑" pitchFamily="34" charset="-122"/>
              <a:ea typeface="微软雅黑" pitchFamily="34" charset="-122"/>
            </a:endParaRPr>
          </a:p>
        </p:txBody>
      </p:sp>
      <p:sp>
        <p:nvSpPr>
          <p:cNvPr id="15370" name="TextBox 9"/>
          <p:cNvSpPr txBox="1">
            <a:spLocks noChangeArrowheads="1"/>
          </p:cNvSpPr>
          <p:nvPr/>
        </p:nvSpPr>
        <p:spPr bwMode="auto">
          <a:xfrm>
            <a:off x="4716463" y="3729038"/>
            <a:ext cx="3311525" cy="701675"/>
          </a:xfrm>
          <a:prstGeom prst="rect">
            <a:avLst/>
          </a:prstGeom>
          <a:noFill/>
          <a:ln w="9525">
            <a:noFill/>
            <a:miter lim="800000"/>
            <a:headEnd/>
            <a:tailEnd/>
          </a:ln>
        </p:spPr>
        <p:txBody>
          <a:bodyPr>
            <a:spAutoFit/>
          </a:bodyPr>
          <a:lstStyle/>
          <a:p>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树形结构</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 </a:t>
            </a:r>
            <a:r>
              <a:rPr lang="en-US" altLang="zh-CN" sz="2000" b="1">
                <a:latin typeface="微软雅黑" pitchFamily="34" charset="-122"/>
                <a:ea typeface="微软雅黑" pitchFamily="34" charset="-122"/>
              </a:rPr>
              <a:t>1</a:t>
            </a:r>
            <a:r>
              <a:rPr lang="zh-CN" altLang="en-US" sz="2000" b="1">
                <a:latin typeface="微软雅黑" pitchFamily="34" charset="-122"/>
                <a:ea typeface="微软雅黑" pitchFamily="34" charset="-122"/>
              </a:rPr>
              <a:t>对多的关系比如树。</a:t>
            </a:r>
            <a:endParaRPr lang="en-GB" sz="2000" b="1">
              <a:latin typeface="微软雅黑" pitchFamily="34" charset="-122"/>
              <a:ea typeface="微软雅黑" pitchFamily="34" charset="-122"/>
            </a:endParaRPr>
          </a:p>
        </p:txBody>
      </p:sp>
      <p:sp>
        <p:nvSpPr>
          <p:cNvPr id="15371" name="TextBox 10"/>
          <p:cNvSpPr txBox="1">
            <a:spLocks noChangeArrowheads="1"/>
          </p:cNvSpPr>
          <p:nvPr/>
        </p:nvSpPr>
        <p:spPr bwMode="auto">
          <a:xfrm>
            <a:off x="4716463" y="4953000"/>
            <a:ext cx="3384550" cy="701675"/>
          </a:xfrm>
          <a:prstGeom prst="rect">
            <a:avLst/>
          </a:prstGeom>
          <a:noFill/>
          <a:ln w="9525">
            <a:noFill/>
            <a:miter lim="800000"/>
            <a:headEnd/>
            <a:tailEnd/>
          </a:ln>
        </p:spPr>
        <p:txBody>
          <a:bodyPr>
            <a:spAutoFit/>
          </a:bodyPr>
          <a:lstStyle/>
          <a:p>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图形结构</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 多对多的关系比如图。</a:t>
            </a:r>
            <a:endParaRPr lang="en-GB" sz="2000"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A5AD676-78EC-4639-8D82-4EA8DA8E9523}" type="slidenum">
              <a:rPr lang="en-US" altLang="zh-CN"/>
              <a:pPr/>
              <a:t>18</a:t>
            </a:fld>
            <a:endParaRPr lang="en-US" altLang="zh-CN"/>
          </a:p>
        </p:txBody>
      </p:sp>
      <p:sp>
        <p:nvSpPr>
          <p:cNvPr id="4098" name="Rectangle 2"/>
          <p:cNvSpPr>
            <a:spLocks noChangeArrowheads="1"/>
          </p:cNvSpPr>
          <p:nvPr/>
        </p:nvSpPr>
        <p:spPr bwMode="auto">
          <a:xfrm>
            <a:off x="80963" y="219075"/>
            <a:ext cx="8883650" cy="3797963"/>
          </a:xfrm>
          <a:prstGeom prst="rect">
            <a:avLst/>
          </a:prstGeom>
          <a:noFill/>
          <a:ln w="9525">
            <a:noFill/>
            <a:miter lim="800000"/>
            <a:headEnd/>
            <a:tailEnd/>
          </a:ln>
          <a:effectLst/>
        </p:spPr>
        <p:txBody>
          <a:bodyPr>
            <a:spAutoFit/>
          </a:bodyPr>
          <a:lstStyle/>
          <a:p>
            <a:pPr marL="457200" indent="-457200">
              <a:lnSpc>
                <a:spcPct val="90000"/>
              </a:lnSpc>
              <a:spcBef>
                <a:spcPct val="20000"/>
              </a:spcBef>
              <a:buFontTx/>
              <a:buAutoNum type="arabicPeriod"/>
            </a:pPr>
            <a:r>
              <a:rPr lang="zh-CN" altLang="en-US" sz="2800" b="1" dirty="0" smtClean="0">
                <a:solidFill>
                  <a:schemeClr val="accent2"/>
                </a:solidFill>
              </a:rPr>
              <a:t>数据</a:t>
            </a:r>
            <a:r>
              <a:rPr lang="zh-CN" altLang="en-US" sz="2800" b="1" dirty="0">
                <a:solidFill>
                  <a:schemeClr val="accent2"/>
                </a:solidFill>
              </a:rPr>
              <a:t>的逻辑结构被分为</a:t>
            </a:r>
            <a:r>
              <a:rPr lang="zh-CN" altLang="en-US" sz="2800" b="1" u="sng" dirty="0">
                <a:solidFill>
                  <a:schemeClr val="accent2"/>
                </a:solidFill>
              </a:rPr>
              <a:t>       </a:t>
            </a:r>
            <a:r>
              <a:rPr lang="zh-CN" altLang="en-US" sz="2800" b="1" dirty="0">
                <a:solidFill>
                  <a:schemeClr val="accent2"/>
                </a:solidFill>
              </a:rPr>
              <a:t>、</a:t>
            </a:r>
            <a:r>
              <a:rPr lang="zh-CN" altLang="en-US" sz="2800" b="1" u="sng" dirty="0">
                <a:solidFill>
                  <a:schemeClr val="accent2"/>
                </a:solidFill>
              </a:rPr>
              <a:t>        </a:t>
            </a:r>
            <a:r>
              <a:rPr lang="zh-CN" altLang="en-US" sz="2800" b="1" dirty="0">
                <a:solidFill>
                  <a:schemeClr val="accent2"/>
                </a:solidFill>
              </a:rPr>
              <a:t>、</a:t>
            </a:r>
            <a:r>
              <a:rPr lang="zh-CN" altLang="en-US" sz="2800" b="1" u="sng" dirty="0">
                <a:solidFill>
                  <a:schemeClr val="accent2"/>
                </a:solidFill>
              </a:rPr>
              <a:t>        </a:t>
            </a:r>
            <a:r>
              <a:rPr lang="zh-CN" altLang="en-US" sz="2800" b="1" dirty="0">
                <a:solidFill>
                  <a:schemeClr val="accent2"/>
                </a:solidFill>
              </a:rPr>
              <a:t>和</a:t>
            </a:r>
            <a:r>
              <a:rPr lang="zh-CN" altLang="en-US" sz="2800" b="1" u="sng" dirty="0">
                <a:solidFill>
                  <a:schemeClr val="accent2"/>
                </a:solidFill>
              </a:rPr>
              <a:t>         </a:t>
            </a:r>
            <a:r>
              <a:rPr lang="en-US" altLang="zh-CN" sz="2800" b="1" dirty="0">
                <a:solidFill>
                  <a:schemeClr val="accent2"/>
                </a:solidFill>
              </a:rPr>
              <a:t>4</a:t>
            </a:r>
            <a:r>
              <a:rPr lang="zh-CN" altLang="en-US" sz="2800" b="1" dirty="0">
                <a:solidFill>
                  <a:schemeClr val="accent2"/>
                </a:solidFill>
              </a:rPr>
              <a:t>种</a:t>
            </a:r>
            <a:r>
              <a:rPr lang="en-US" altLang="zh-CN" sz="2800" b="1" dirty="0">
                <a:solidFill>
                  <a:schemeClr val="accent2"/>
                </a:solidFill>
              </a:rPr>
              <a:t>.</a:t>
            </a:r>
          </a:p>
          <a:p>
            <a:pPr marL="457200" indent="-457200">
              <a:lnSpc>
                <a:spcPct val="90000"/>
              </a:lnSpc>
              <a:spcBef>
                <a:spcPct val="20000"/>
              </a:spcBef>
              <a:buFontTx/>
              <a:buAutoNum type="arabicPeriod"/>
            </a:pPr>
            <a:r>
              <a:rPr lang="zh-CN" altLang="en-US" sz="2800" b="1" dirty="0">
                <a:solidFill>
                  <a:schemeClr val="accent2"/>
                </a:solidFill>
              </a:rPr>
              <a:t>数据的存储结构被分为</a:t>
            </a:r>
            <a:r>
              <a:rPr lang="zh-CN" altLang="en-US" sz="2800" b="1" u="sng" dirty="0">
                <a:solidFill>
                  <a:schemeClr val="accent2"/>
                </a:solidFill>
              </a:rPr>
              <a:t>       </a:t>
            </a:r>
            <a:r>
              <a:rPr lang="zh-CN" altLang="en-US" sz="2800" b="1" dirty="0">
                <a:solidFill>
                  <a:schemeClr val="accent2"/>
                </a:solidFill>
              </a:rPr>
              <a:t>、</a:t>
            </a:r>
            <a:r>
              <a:rPr lang="zh-CN" altLang="en-US" sz="2800" b="1" u="sng" dirty="0">
                <a:solidFill>
                  <a:schemeClr val="accent2"/>
                </a:solidFill>
              </a:rPr>
              <a:t>        </a:t>
            </a:r>
            <a:r>
              <a:rPr lang="en-US" altLang="zh-CN" sz="2800" b="1" dirty="0">
                <a:solidFill>
                  <a:schemeClr val="accent2"/>
                </a:solidFill>
              </a:rPr>
              <a:t>2</a:t>
            </a:r>
            <a:r>
              <a:rPr lang="zh-CN" altLang="en-US" sz="2800" b="1" dirty="0">
                <a:solidFill>
                  <a:schemeClr val="accent2"/>
                </a:solidFill>
              </a:rPr>
              <a:t>种</a:t>
            </a:r>
            <a:r>
              <a:rPr lang="en-US" altLang="zh-CN" sz="2800" b="1" dirty="0">
                <a:solidFill>
                  <a:schemeClr val="accent2"/>
                </a:solidFill>
              </a:rPr>
              <a:t>.</a:t>
            </a:r>
          </a:p>
          <a:p>
            <a:pPr marL="457200" indent="-457200">
              <a:lnSpc>
                <a:spcPct val="90000"/>
              </a:lnSpc>
              <a:spcBef>
                <a:spcPct val="20000"/>
              </a:spcBef>
              <a:buFontTx/>
              <a:buAutoNum type="arabicPeriod"/>
            </a:pPr>
            <a:r>
              <a:rPr lang="zh-CN" altLang="en-US" sz="2800" b="1" dirty="0">
                <a:solidFill>
                  <a:schemeClr val="accent2"/>
                </a:solidFill>
              </a:rPr>
              <a:t>在线性结构、树形结构和图形结构中，直接前驱和</a:t>
            </a:r>
          </a:p>
          <a:p>
            <a:pPr marL="457200" indent="-457200">
              <a:lnSpc>
                <a:spcPct val="90000"/>
              </a:lnSpc>
              <a:spcBef>
                <a:spcPct val="20000"/>
              </a:spcBef>
            </a:pPr>
            <a:r>
              <a:rPr lang="zh-CN" altLang="en-US" sz="2800" b="1" dirty="0">
                <a:solidFill>
                  <a:schemeClr val="accent2"/>
                </a:solidFill>
              </a:rPr>
              <a:t>      直接后继结点之间分别存在着</a:t>
            </a:r>
            <a:r>
              <a:rPr lang="zh-CN" altLang="en-US" sz="2800" b="1" u="sng" dirty="0">
                <a:solidFill>
                  <a:schemeClr val="accent2"/>
                </a:solidFill>
              </a:rPr>
              <a:t>            </a:t>
            </a:r>
            <a:r>
              <a:rPr lang="zh-CN" altLang="en-US" sz="2800" b="1" dirty="0">
                <a:solidFill>
                  <a:schemeClr val="accent2"/>
                </a:solidFill>
              </a:rPr>
              <a:t>、</a:t>
            </a:r>
            <a:r>
              <a:rPr lang="zh-CN" altLang="en-US" sz="2800" b="1" u="sng" dirty="0">
                <a:solidFill>
                  <a:schemeClr val="accent2"/>
                </a:solidFill>
              </a:rPr>
              <a:t>                </a:t>
            </a:r>
            <a:r>
              <a:rPr lang="zh-CN" altLang="en-US" sz="2800" b="1" dirty="0">
                <a:solidFill>
                  <a:schemeClr val="accent2"/>
                </a:solidFill>
              </a:rPr>
              <a:t>和</a:t>
            </a:r>
            <a:r>
              <a:rPr lang="zh-CN" altLang="en-US" sz="2800" b="1" u="sng" dirty="0">
                <a:solidFill>
                  <a:schemeClr val="accent2"/>
                </a:solidFill>
              </a:rPr>
              <a:t> </a:t>
            </a:r>
          </a:p>
          <a:p>
            <a:pPr marL="457200" indent="-457200">
              <a:lnSpc>
                <a:spcPct val="90000"/>
              </a:lnSpc>
              <a:spcBef>
                <a:spcPct val="20000"/>
              </a:spcBef>
            </a:pPr>
            <a:r>
              <a:rPr lang="zh-CN" altLang="en-US" sz="2800" b="1" dirty="0">
                <a:solidFill>
                  <a:schemeClr val="accent2"/>
                </a:solidFill>
              </a:rPr>
              <a:t>       </a:t>
            </a:r>
            <a:r>
              <a:rPr lang="zh-CN" altLang="en-US" sz="2800" b="1" u="sng" dirty="0">
                <a:solidFill>
                  <a:schemeClr val="accent2"/>
                </a:solidFill>
              </a:rPr>
              <a:t>               </a:t>
            </a:r>
            <a:r>
              <a:rPr lang="zh-CN" altLang="en-US" sz="2800" b="1" dirty="0">
                <a:solidFill>
                  <a:schemeClr val="accent2"/>
                </a:solidFill>
              </a:rPr>
              <a:t>的联系。   </a:t>
            </a:r>
          </a:p>
          <a:p>
            <a:pPr marL="457200" indent="-457200">
              <a:lnSpc>
                <a:spcPct val="90000"/>
              </a:lnSpc>
              <a:spcBef>
                <a:spcPct val="20000"/>
              </a:spcBef>
            </a:pPr>
            <a:r>
              <a:rPr lang="en-US" altLang="zh-CN" sz="2800" b="1" dirty="0">
                <a:solidFill>
                  <a:schemeClr val="accent2"/>
                </a:solidFill>
              </a:rPr>
              <a:t>4.  </a:t>
            </a:r>
            <a:r>
              <a:rPr lang="zh-CN" altLang="en-US" sz="2800" b="1" dirty="0">
                <a:solidFill>
                  <a:schemeClr val="accent2"/>
                </a:solidFill>
              </a:rPr>
              <a:t>一个算法应具有</a:t>
            </a:r>
            <a:r>
              <a:rPr lang="zh-CN" altLang="en-US" sz="2800" b="1" u="sng" dirty="0">
                <a:solidFill>
                  <a:schemeClr val="accent2"/>
                </a:solidFill>
              </a:rPr>
              <a:t>             </a:t>
            </a:r>
            <a:r>
              <a:rPr lang="zh-CN" altLang="en-US" sz="2800" b="1" dirty="0">
                <a:solidFill>
                  <a:schemeClr val="accent2"/>
                </a:solidFill>
              </a:rPr>
              <a:t>、</a:t>
            </a:r>
            <a:r>
              <a:rPr lang="zh-CN" altLang="en-US" sz="2800" b="1" u="sng" dirty="0">
                <a:solidFill>
                  <a:schemeClr val="accent2"/>
                </a:solidFill>
              </a:rPr>
              <a:t>              </a:t>
            </a:r>
            <a:r>
              <a:rPr lang="zh-CN" altLang="en-US" sz="2800" b="1" dirty="0">
                <a:solidFill>
                  <a:schemeClr val="accent2"/>
                </a:solidFill>
              </a:rPr>
              <a:t>、</a:t>
            </a:r>
            <a:r>
              <a:rPr lang="zh-CN" altLang="en-US" sz="2800" b="1" u="sng" dirty="0">
                <a:solidFill>
                  <a:schemeClr val="accent2"/>
                </a:solidFill>
              </a:rPr>
              <a:t>                   </a:t>
            </a:r>
            <a:r>
              <a:rPr lang="zh-CN" altLang="en-US" sz="2800" b="1" dirty="0">
                <a:solidFill>
                  <a:schemeClr val="accent2"/>
                </a:solidFill>
              </a:rPr>
              <a:t>输</a:t>
            </a:r>
          </a:p>
          <a:p>
            <a:pPr marL="457200" indent="-457200">
              <a:lnSpc>
                <a:spcPct val="90000"/>
              </a:lnSpc>
              <a:spcBef>
                <a:spcPct val="20000"/>
              </a:spcBef>
            </a:pPr>
            <a:r>
              <a:rPr lang="zh-CN" altLang="en-US" sz="2800" b="1" dirty="0">
                <a:solidFill>
                  <a:schemeClr val="accent2"/>
                </a:solidFill>
              </a:rPr>
              <a:t>      入和输出特性</a:t>
            </a:r>
            <a:r>
              <a:rPr lang="en-US" altLang="zh-CN" sz="2800" b="1" dirty="0">
                <a:solidFill>
                  <a:schemeClr val="accent2"/>
                </a:solidFill>
              </a:rPr>
              <a:t>.  </a:t>
            </a:r>
          </a:p>
          <a:p>
            <a:pPr marL="457200" indent="-457200">
              <a:lnSpc>
                <a:spcPct val="90000"/>
              </a:lnSpc>
              <a:spcBef>
                <a:spcPct val="20000"/>
              </a:spcBef>
            </a:pPr>
            <a:r>
              <a:rPr lang="en-US" altLang="zh-CN" sz="2800" b="1" dirty="0">
                <a:solidFill>
                  <a:schemeClr val="accent2"/>
                </a:solidFill>
              </a:rPr>
              <a:t>5.  </a:t>
            </a:r>
            <a:r>
              <a:rPr lang="zh-CN" altLang="en-US" sz="2800" b="1" dirty="0">
                <a:solidFill>
                  <a:schemeClr val="accent2"/>
                </a:solidFill>
              </a:rPr>
              <a:t>一个算法的效率主要由</a:t>
            </a:r>
            <a:r>
              <a:rPr lang="zh-CN" altLang="en-US" sz="2800" b="1" u="sng" dirty="0">
                <a:solidFill>
                  <a:schemeClr val="accent2"/>
                </a:solidFill>
              </a:rPr>
              <a:t>             </a:t>
            </a:r>
            <a:r>
              <a:rPr lang="zh-CN" altLang="en-US" sz="2800" b="1" dirty="0">
                <a:solidFill>
                  <a:schemeClr val="accent2"/>
                </a:solidFill>
              </a:rPr>
              <a:t>和</a:t>
            </a:r>
            <a:r>
              <a:rPr lang="zh-CN" altLang="en-US" sz="2800" b="1" u="sng" dirty="0">
                <a:solidFill>
                  <a:schemeClr val="accent2"/>
                </a:solidFill>
              </a:rPr>
              <a:t>              </a:t>
            </a:r>
            <a:r>
              <a:rPr lang="zh-CN" altLang="en-US" sz="2800" b="1" dirty="0">
                <a:solidFill>
                  <a:schemeClr val="accent2"/>
                </a:solidFill>
              </a:rPr>
              <a:t>   来度量</a:t>
            </a:r>
            <a:r>
              <a:rPr lang="zh-CN" altLang="en-US" sz="2800" b="1" dirty="0" smtClean="0">
                <a:solidFill>
                  <a:schemeClr val="accent2"/>
                </a:solidFill>
              </a:rPr>
              <a:t>。</a:t>
            </a:r>
            <a:endParaRPr lang="zh-CN" altLang="en-US" sz="28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wipe(left)">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wipe(left)">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wipe(left)">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wipe(left)">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wipe(left)">
                                      <p:cBhvr>
                                        <p:cTn id="27" dur="500"/>
                                        <p:tgtEl>
                                          <p:spTgt spid="40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8">
                                            <p:txEl>
                                              <p:pRg st="5" end="5"/>
                                            </p:txEl>
                                          </p:spTgt>
                                        </p:tgtEl>
                                        <p:attrNameLst>
                                          <p:attrName>style.visibility</p:attrName>
                                        </p:attrNameLst>
                                      </p:cBhvr>
                                      <p:to>
                                        <p:strVal val="visible"/>
                                      </p:to>
                                    </p:set>
                                    <p:animEffect transition="in" filter="wipe(left)">
                                      <p:cBhvr>
                                        <p:cTn id="32" dur="500"/>
                                        <p:tgtEl>
                                          <p:spTgt spid="40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98">
                                            <p:txEl>
                                              <p:pRg st="6" end="6"/>
                                            </p:txEl>
                                          </p:spTgt>
                                        </p:tgtEl>
                                        <p:attrNameLst>
                                          <p:attrName>style.visibility</p:attrName>
                                        </p:attrNameLst>
                                      </p:cBhvr>
                                      <p:to>
                                        <p:strVal val="visible"/>
                                      </p:to>
                                    </p:set>
                                    <p:animEffect transition="in" filter="wipe(left)">
                                      <p:cBhvr>
                                        <p:cTn id="37" dur="500"/>
                                        <p:tgtEl>
                                          <p:spTgt spid="40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98">
                                            <p:txEl>
                                              <p:pRg st="7" end="7"/>
                                            </p:txEl>
                                          </p:spTgt>
                                        </p:tgtEl>
                                        <p:attrNameLst>
                                          <p:attrName>style.visibility</p:attrName>
                                        </p:attrNameLst>
                                      </p:cBhvr>
                                      <p:to>
                                        <p:strVal val="visible"/>
                                      </p:to>
                                    </p:set>
                                    <p:animEffect transition="in" filter="wipe(left)">
                                      <p:cBhvr>
                                        <p:cTn id="42" dur="500"/>
                                        <p:tgtEl>
                                          <p:spTgt spid="40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mment 2"/>
          <p:cNvSpPr>
            <a:spLocks noChangeArrowheads="1"/>
          </p:cNvSpPr>
          <p:nvPr/>
        </p:nvSpPr>
        <p:spPr bwMode="auto">
          <a:xfrm>
            <a:off x="304800" y="263525"/>
            <a:ext cx="12954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lgn="l">
              <a:spcBef>
                <a:spcPct val="50000"/>
              </a:spcBef>
            </a:pPr>
            <a:r>
              <a:rPr kumimoji="0" lang="zh-CN" altLang="en-US" sz="3600" b="1" dirty="0">
                <a:solidFill>
                  <a:srgbClr val="A50021"/>
                </a:solidFill>
                <a:latin typeface="Arial" charset="0"/>
              </a:rPr>
              <a:t>题</a:t>
            </a:r>
            <a:r>
              <a:rPr kumimoji="0" lang="en-US" altLang="zh-CN" sz="3600" b="1" dirty="0">
                <a:solidFill>
                  <a:srgbClr val="A50021"/>
                </a:solidFill>
                <a:latin typeface="Arial" charset="0"/>
              </a:rPr>
              <a:t>1.8</a:t>
            </a:r>
            <a:endParaRPr lang="en-US" altLang="zh-CN" sz="1600" dirty="0">
              <a:solidFill>
                <a:srgbClr val="000000"/>
              </a:solidFill>
              <a:latin typeface="Arial" charset="0"/>
            </a:endParaRPr>
          </a:p>
        </p:txBody>
      </p:sp>
      <p:sp>
        <p:nvSpPr>
          <p:cNvPr id="91140" name="Text Box 4"/>
          <p:cNvSpPr txBox="1">
            <a:spLocks noChangeArrowheads="1"/>
          </p:cNvSpPr>
          <p:nvPr/>
        </p:nvSpPr>
        <p:spPr bwMode="auto">
          <a:xfrm>
            <a:off x="517525" y="838200"/>
            <a:ext cx="777875" cy="750888"/>
          </a:xfrm>
          <a:prstGeom prst="rect">
            <a:avLst/>
          </a:prstGeom>
          <a:noFill/>
          <a:ln w="9525">
            <a:noFill/>
            <a:miter lim="800000"/>
            <a:headEnd/>
            <a:tailEnd/>
          </a:ln>
          <a:effectLst/>
        </p:spPr>
        <p:txBody>
          <a:bodyPr>
            <a:spAutoFit/>
          </a:bodyPr>
          <a:lstStyle/>
          <a:p>
            <a:pPr algn="l">
              <a:lnSpc>
                <a:spcPct val="120000"/>
              </a:lnSpc>
            </a:pPr>
            <a:r>
              <a:rPr lang="en-US" altLang="zh-CN" sz="3600">
                <a:solidFill>
                  <a:srgbClr val="800000"/>
                </a:solidFill>
              </a:rPr>
              <a:t>(5)</a:t>
            </a:r>
            <a:endParaRPr lang="en-US" altLang="zh-CN" sz="2400">
              <a:solidFill>
                <a:srgbClr val="800000"/>
              </a:solidFill>
            </a:endParaRPr>
          </a:p>
        </p:txBody>
      </p:sp>
      <p:graphicFrame>
        <p:nvGraphicFramePr>
          <p:cNvPr id="91141" name="Object 5"/>
          <p:cNvGraphicFramePr>
            <a:graphicFrameLocks noChangeAspect="1"/>
          </p:cNvGraphicFramePr>
          <p:nvPr/>
        </p:nvGraphicFramePr>
        <p:xfrm>
          <a:off x="3124200" y="2743200"/>
          <a:ext cx="5181600" cy="977900"/>
        </p:xfrm>
        <a:graphic>
          <a:graphicData uri="http://schemas.openxmlformats.org/presentationml/2006/ole">
            <p:oleObj spid="_x0000_s114690" name="公式" r:id="rId4" imgW="4254480" imgH="939600" progId="Equation.3">
              <p:embed/>
            </p:oleObj>
          </a:graphicData>
        </a:graphic>
      </p:graphicFrame>
      <p:sp>
        <p:nvSpPr>
          <p:cNvPr id="91142" name="Text Box 6"/>
          <p:cNvSpPr txBox="1">
            <a:spLocks noChangeArrowheads="1"/>
          </p:cNvSpPr>
          <p:nvPr/>
        </p:nvSpPr>
        <p:spPr bwMode="auto">
          <a:xfrm>
            <a:off x="1400175" y="1065213"/>
            <a:ext cx="4314825" cy="1639887"/>
          </a:xfrm>
          <a:prstGeom prst="rect">
            <a:avLst/>
          </a:prstGeom>
          <a:solidFill>
            <a:srgbClr val="FFFF99">
              <a:alpha val="50000"/>
            </a:srgbClr>
          </a:solidFill>
          <a:ln w="9525">
            <a:solidFill>
              <a:srgbClr val="FF9900"/>
            </a:solidFill>
            <a:miter lim="800000"/>
            <a:headEnd/>
            <a:tailEnd/>
          </a:ln>
          <a:effectLst/>
        </p:spPr>
        <p:txBody>
          <a:bodyPr wrap="none">
            <a:spAutoFit/>
          </a:bodyPr>
          <a:lstStyle/>
          <a:p>
            <a:pPr algn="l">
              <a:lnSpc>
                <a:spcPct val="120000"/>
              </a:lnSpc>
            </a:pPr>
            <a:r>
              <a:rPr lang="en-US" altLang="zh-CN" sz="2800" b="1">
                <a:solidFill>
                  <a:srgbClr val="800000"/>
                </a:solidFill>
              </a:rPr>
              <a:t>for</a:t>
            </a:r>
            <a:r>
              <a:rPr lang="en-US" altLang="zh-CN" sz="2800">
                <a:solidFill>
                  <a:srgbClr val="800000"/>
                </a:solidFill>
              </a:rPr>
              <a:t>( i=1; i&lt;=n; i++) </a:t>
            </a:r>
          </a:p>
          <a:p>
            <a:pPr algn="l">
              <a:lnSpc>
                <a:spcPct val="120000"/>
              </a:lnSpc>
            </a:pPr>
            <a:r>
              <a:rPr lang="en-US" altLang="zh-CN" sz="2800">
                <a:solidFill>
                  <a:srgbClr val="800000"/>
                </a:solidFill>
              </a:rPr>
              <a:t>         </a:t>
            </a:r>
            <a:r>
              <a:rPr lang="en-US" altLang="zh-CN" sz="2800" b="1">
                <a:solidFill>
                  <a:srgbClr val="800000"/>
                </a:solidFill>
              </a:rPr>
              <a:t>for</a:t>
            </a:r>
            <a:r>
              <a:rPr lang="en-US" altLang="zh-CN" sz="2800">
                <a:solidFill>
                  <a:srgbClr val="800000"/>
                </a:solidFill>
              </a:rPr>
              <a:t> (j=1; j&lt;=i; j++) </a:t>
            </a:r>
            <a:endParaRPr lang="en-US" altLang="zh-CN" sz="2800" b="1">
              <a:solidFill>
                <a:srgbClr val="800000"/>
              </a:solidFill>
            </a:endParaRPr>
          </a:p>
          <a:p>
            <a:pPr algn="l">
              <a:lnSpc>
                <a:spcPct val="120000"/>
              </a:lnSpc>
            </a:pPr>
            <a:r>
              <a:rPr lang="en-US" altLang="zh-CN" sz="2800">
                <a:solidFill>
                  <a:srgbClr val="800000"/>
                </a:solidFill>
              </a:rPr>
              <a:t>             </a:t>
            </a:r>
            <a:r>
              <a:rPr lang="en-US" altLang="zh-CN" sz="2800" b="1">
                <a:solidFill>
                  <a:srgbClr val="800000"/>
                </a:solidFill>
              </a:rPr>
              <a:t>for</a:t>
            </a:r>
            <a:r>
              <a:rPr lang="en-US" altLang="zh-CN" sz="2800">
                <a:solidFill>
                  <a:srgbClr val="800000"/>
                </a:solidFill>
              </a:rPr>
              <a:t> (k=1; k&lt;=j; k++)</a:t>
            </a:r>
            <a:endParaRPr lang="en-US" altLang="zh-CN" sz="3200">
              <a:solidFill>
                <a:srgbClr val="800000"/>
              </a:solidFill>
            </a:endParaRPr>
          </a:p>
        </p:txBody>
      </p:sp>
      <p:graphicFrame>
        <p:nvGraphicFramePr>
          <p:cNvPr id="91143" name="Object 7"/>
          <p:cNvGraphicFramePr>
            <a:graphicFrameLocks noChangeAspect="1"/>
          </p:cNvGraphicFramePr>
          <p:nvPr/>
        </p:nvGraphicFramePr>
        <p:xfrm>
          <a:off x="2667000" y="3733800"/>
          <a:ext cx="5867400" cy="2971800"/>
        </p:xfrm>
        <a:graphic>
          <a:graphicData uri="http://schemas.openxmlformats.org/presentationml/2006/ole">
            <p:oleObj spid="_x0000_s114691" name="公式" r:id="rId5" imgW="1955520" imgH="1257120" progId="Equation.3">
              <p:embed/>
            </p:oleObj>
          </a:graphicData>
        </a:graphic>
      </p:graphicFrame>
      <p:sp>
        <p:nvSpPr>
          <p:cNvPr id="91144" name="Rectangle 8"/>
          <p:cNvSpPr>
            <a:spLocks noChangeArrowheads="1"/>
          </p:cNvSpPr>
          <p:nvPr/>
        </p:nvSpPr>
        <p:spPr bwMode="auto">
          <a:xfrm>
            <a:off x="685800" y="2940050"/>
            <a:ext cx="2397125" cy="641350"/>
          </a:xfrm>
          <a:prstGeom prst="rect">
            <a:avLst/>
          </a:prstGeom>
          <a:noFill/>
          <a:ln w="9525">
            <a:noFill/>
            <a:miter lim="800000"/>
            <a:headEnd/>
            <a:tailEnd/>
          </a:ln>
          <a:effectLst/>
        </p:spPr>
        <p:txBody>
          <a:bodyPr wrap="none">
            <a:spAutoFit/>
          </a:bodyPr>
          <a:lstStyle/>
          <a:p>
            <a:pPr algn="l"/>
            <a:r>
              <a:rPr lang="zh-CN" altLang="en-US" sz="3600" b="1">
                <a:solidFill>
                  <a:srgbClr val="800000"/>
                </a:solidFill>
                <a:ea typeface="楷体_GB2312" pitchFamily="49" charset="-122"/>
              </a:rPr>
              <a:t>语句频度</a:t>
            </a:r>
            <a:r>
              <a:rPr lang="zh-CN" altLang="en-US" sz="3600">
                <a:solidFill>
                  <a:srgbClr val="800000"/>
                </a:solidFill>
                <a:ea typeface="楷体_GB2312" pitchFamily="49" charset="-122"/>
              </a:rPr>
              <a:t> </a:t>
            </a:r>
            <a:r>
              <a:rPr lang="en-US" altLang="zh-CN" sz="3600">
                <a:solidFill>
                  <a:srgbClr val="8000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strips(downRight)">
                                      <p:cBhvr>
                                        <p:cTn id="7" dur="500"/>
                                        <p:tgtEl>
                                          <p:spTgt spid="9114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1142"/>
                                        </p:tgtEl>
                                        <p:attrNameLst>
                                          <p:attrName>style.visibility</p:attrName>
                                        </p:attrNameLst>
                                      </p:cBhvr>
                                      <p:to>
                                        <p:strVal val="visible"/>
                                      </p:to>
                                    </p:set>
                                    <p:animEffect transition="in" filter="strips(downRight)">
                                      <p:cBhvr>
                                        <p:cTn id="12" dur="500"/>
                                        <p:tgtEl>
                                          <p:spTgt spid="9114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1144"/>
                                        </p:tgtEl>
                                        <p:attrNameLst>
                                          <p:attrName>style.visibility</p:attrName>
                                        </p:attrNameLst>
                                      </p:cBhvr>
                                      <p:to>
                                        <p:strVal val="visible"/>
                                      </p:to>
                                    </p:set>
                                    <p:animEffect transition="in" filter="strips(downRight)">
                                      <p:cBhvr>
                                        <p:cTn id="17" dur="500"/>
                                        <p:tgtEl>
                                          <p:spTgt spid="91144"/>
                                        </p:tgtEl>
                                      </p:cBhvr>
                                    </p:animEffect>
                                  </p:childTnLst>
                                </p:cTn>
                              </p:par>
                            </p:childTnLst>
                          </p:cTn>
                        </p:par>
                        <p:par>
                          <p:cTn id="18" fill="hold">
                            <p:stCondLst>
                              <p:cond delay="500"/>
                            </p:stCondLst>
                            <p:childTnLst>
                              <p:par>
                                <p:cTn id="19" presetID="18" presetClass="entr" presetSubtype="6" fill="hold" nodeType="afterEffect">
                                  <p:stCondLst>
                                    <p:cond delay="0"/>
                                  </p:stCondLst>
                                  <p:childTnLst>
                                    <p:set>
                                      <p:cBhvr>
                                        <p:cTn id="20" dur="1" fill="hold">
                                          <p:stCondLst>
                                            <p:cond delay="0"/>
                                          </p:stCondLst>
                                        </p:cTn>
                                        <p:tgtEl>
                                          <p:spTgt spid="91141"/>
                                        </p:tgtEl>
                                        <p:attrNameLst>
                                          <p:attrName>style.visibility</p:attrName>
                                        </p:attrNameLst>
                                      </p:cBhvr>
                                      <p:to>
                                        <p:strVal val="visible"/>
                                      </p:to>
                                    </p:set>
                                    <p:animEffect transition="in" filter="strips(downRight)">
                                      <p:cBhvr>
                                        <p:cTn id="21" dur="500"/>
                                        <p:tgtEl>
                                          <p:spTgt spid="91141"/>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91143"/>
                                        </p:tgtEl>
                                        <p:attrNameLst>
                                          <p:attrName>style.visibility</p:attrName>
                                        </p:attrNameLst>
                                      </p:cBhvr>
                                      <p:to>
                                        <p:strVal val="visible"/>
                                      </p:to>
                                    </p:set>
                                    <p:animEffect transition="in" filter="strips(downRight)">
                                      <p:cBhvr>
                                        <p:cTn id="26"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utoUpdateAnimBg="0"/>
      <p:bldP spid="91142" grpId="0" animBg="1" autoUpdateAnimBg="0"/>
      <p:bldP spid="9114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28600" y="304801"/>
            <a:ext cx="8486804" cy="6100131"/>
          </a:xfrm>
          <a:prstGeom prst="rect">
            <a:avLst/>
          </a:prstGeom>
          <a:noFill/>
          <a:ln w="9525">
            <a:noFill/>
            <a:miter lim="800000"/>
            <a:headEnd/>
            <a:tailEnd/>
          </a:ln>
          <a:effectLst/>
        </p:spPr>
        <p:txBody>
          <a:bodyPr wrap="square">
            <a:spAutoFit/>
          </a:bodyPr>
          <a:lstStyle/>
          <a:p>
            <a:pPr>
              <a:spcBef>
                <a:spcPct val="20000"/>
              </a:spcBef>
            </a:pPr>
            <a:r>
              <a:rPr lang="en-US" altLang="zh-CN" sz="3200" dirty="0" smtClean="0"/>
              <a:t>2.10 </a:t>
            </a:r>
            <a:r>
              <a:rPr lang="zh-CN" altLang="en-US" sz="3200" dirty="0" smtClean="0"/>
              <a:t>指出以下算法中的错误和低效之处，</a:t>
            </a:r>
            <a:endParaRPr lang="en-US" altLang="zh-CN" sz="3200" dirty="0" smtClean="0"/>
          </a:p>
          <a:p>
            <a:pPr>
              <a:spcBef>
                <a:spcPct val="20000"/>
              </a:spcBef>
            </a:pPr>
            <a:r>
              <a:rPr lang="zh-CN" altLang="en-US" sz="3200" dirty="0" smtClean="0"/>
              <a:t>并将它改写为一个既正确又高效的算法。</a:t>
            </a:r>
            <a:endParaRPr lang="en-US" altLang="zh-CN" sz="3200" dirty="0" smtClean="0"/>
          </a:p>
          <a:p>
            <a:r>
              <a:rPr lang="en-US" sz="3200" dirty="0" smtClean="0"/>
              <a:t>Status </a:t>
            </a:r>
            <a:r>
              <a:rPr lang="en-US" sz="3200" dirty="0" err="1" smtClean="0"/>
              <a:t>DeleteK</a:t>
            </a:r>
            <a:r>
              <a:rPr lang="en-US" sz="3200" dirty="0" smtClean="0"/>
              <a:t>(</a:t>
            </a:r>
            <a:r>
              <a:rPr lang="en-US" sz="3200" dirty="0" err="1" smtClean="0"/>
              <a:t>SqList&amp;a</a:t>
            </a:r>
            <a:r>
              <a:rPr lang="en-US" sz="3200" dirty="0" smtClean="0"/>
              <a:t>, </a:t>
            </a:r>
            <a:r>
              <a:rPr lang="en-US" sz="3200" dirty="0" err="1" smtClean="0"/>
              <a:t>int</a:t>
            </a:r>
            <a:r>
              <a:rPr lang="en-US" sz="3200" dirty="0" smtClean="0"/>
              <a:t> </a:t>
            </a:r>
            <a:r>
              <a:rPr lang="en-US" sz="3200" dirty="0" err="1" smtClean="0"/>
              <a:t>i</a:t>
            </a:r>
            <a:r>
              <a:rPr lang="en-US" sz="3200" dirty="0" smtClean="0"/>
              <a:t>, </a:t>
            </a:r>
            <a:r>
              <a:rPr lang="en-US" sz="3200" dirty="0" err="1" smtClean="0"/>
              <a:t>int</a:t>
            </a:r>
            <a:r>
              <a:rPr lang="en-US" sz="3200" dirty="0" smtClean="0"/>
              <a:t> k){ </a:t>
            </a:r>
          </a:p>
          <a:p>
            <a:r>
              <a:rPr lang="en-US" sz="3200" dirty="0" smtClean="0"/>
              <a:t>     if ( </a:t>
            </a:r>
            <a:r>
              <a:rPr lang="en-US" sz="3200" dirty="0" err="1" smtClean="0"/>
              <a:t>i</a:t>
            </a:r>
            <a:r>
              <a:rPr lang="en-US" sz="3200" dirty="0" smtClean="0"/>
              <a:t>&lt;1 || k&lt;0 || </a:t>
            </a:r>
            <a:r>
              <a:rPr lang="en-US" sz="3200" dirty="0" err="1" smtClean="0"/>
              <a:t>i+k</a:t>
            </a:r>
            <a:r>
              <a:rPr lang="en-US" sz="3200" dirty="0" smtClean="0"/>
              <a:t>&gt; a.length+1 ) return   </a:t>
            </a:r>
          </a:p>
          <a:p>
            <a:r>
              <a:rPr lang="en-US" sz="3200" dirty="0" smtClean="0"/>
              <a:t>          INFEASIBLE; </a:t>
            </a:r>
          </a:p>
          <a:p>
            <a:r>
              <a:rPr lang="en-US" sz="3200" dirty="0" smtClean="0"/>
              <a:t>     else{ </a:t>
            </a:r>
          </a:p>
          <a:p>
            <a:r>
              <a:rPr lang="en-US" sz="3200" dirty="0" smtClean="0"/>
              <a:t>           for ( j = </a:t>
            </a:r>
            <a:r>
              <a:rPr lang="en-US" sz="3200" dirty="0" err="1" smtClean="0"/>
              <a:t>i+k</a:t>
            </a:r>
            <a:r>
              <a:rPr lang="en-US" sz="3200" dirty="0" smtClean="0"/>
              <a:t>; j&lt;=</a:t>
            </a:r>
            <a:r>
              <a:rPr lang="en-US" sz="3200" dirty="0" err="1" smtClean="0"/>
              <a:t>a.length</a:t>
            </a:r>
            <a:r>
              <a:rPr lang="en-US" sz="3200" dirty="0" smtClean="0"/>
              <a:t>; j++) </a:t>
            </a:r>
          </a:p>
          <a:p>
            <a:r>
              <a:rPr lang="en-US" sz="3200" dirty="0" smtClean="0"/>
              <a:t>                </a:t>
            </a:r>
            <a:r>
              <a:rPr lang="en-US" sz="3200" dirty="0" err="1" smtClean="0"/>
              <a:t>a.elem</a:t>
            </a:r>
            <a:r>
              <a:rPr lang="en-US" sz="3200" dirty="0" smtClean="0"/>
              <a:t>[j-k] = </a:t>
            </a:r>
            <a:r>
              <a:rPr lang="en-US" sz="3200" dirty="0" err="1" smtClean="0"/>
              <a:t>a.elem</a:t>
            </a:r>
            <a:r>
              <a:rPr lang="en-US" sz="3200" dirty="0" smtClean="0"/>
              <a:t>[j]; </a:t>
            </a:r>
          </a:p>
          <a:p>
            <a:r>
              <a:rPr lang="en-US" sz="3200" dirty="0" smtClean="0"/>
              <a:t>           </a:t>
            </a:r>
            <a:r>
              <a:rPr lang="en-US" sz="3200" dirty="0" err="1" smtClean="0"/>
              <a:t>a.length</a:t>
            </a:r>
            <a:r>
              <a:rPr lang="en-US" sz="3200" dirty="0" smtClean="0"/>
              <a:t> -=k; </a:t>
            </a:r>
          </a:p>
          <a:p>
            <a:r>
              <a:rPr lang="en-US" sz="3200" dirty="0" smtClean="0"/>
              <a:t>      } </a:t>
            </a:r>
          </a:p>
          <a:p>
            <a:r>
              <a:rPr lang="en-US" sz="3200" dirty="0" smtClean="0"/>
              <a:t>      return OK; </a:t>
            </a:r>
          </a:p>
          <a:p>
            <a:r>
              <a:rPr lang="en-US" sz="3200" dirty="0" smtClean="0"/>
              <a:t>}</a:t>
            </a:r>
            <a:r>
              <a:rPr lang="en-US" altLang="zh-CN" sz="3200" b="1" dirty="0" smtClean="0"/>
              <a:t>  </a:t>
            </a:r>
            <a:endParaRPr lang="en-US" altLang="zh-CN" sz="32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trips(downRigh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1"/>
          </p:nvPr>
        </p:nvSpPr>
        <p:spPr>
          <a:xfrm>
            <a:off x="214282" y="428604"/>
            <a:ext cx="8686800" cy="5799159"/>
          </a:xfrm>
        </p:spPr>
        <p:txBody>
          <a:bodyPr/>
          <a:lstStyle/>
          <a:p>
            <a:pPr>
              <a:lnSpc>
                <a:spcPct val="90000"/>
              </a:lnSpc>
            </a:pPr>
            <a:r>
              <a:rPr kumimoji="1" lang="zh-CN" altLang="en-US" sz="2800" dirty="0" smtClean="0">
                <a:latin typeface="微软雅黑" pitchFamily="34" charset="-122"/>
                <a:ea typeface="微软雅黑" pitchFamily="34" charset="-122"/>
              </a:rPr>
              <a:t>线性结构的定义和特点</a:t>
            </a:r>
            <a:endParaRPr kumimoji="1" lang="en-US" altLang="zh-CN" sz="2800" dirty="0" smtClean="0">
              <a:solidFill>
                <a:srgbClr val="C00000"/>
              </a:solidFill>
              <a:latin typeface="微软雅黑" pitchFamily="34" charset="-122"/>
              <a:ea typeface="微软雅黑" pitchFamily="34" charset="-122"/>
            </a:endParaRPr>
          </a:p>
          <a:p>
            <a:pPr lvl="1">
              <a:lnSpc>
                <a:spcPct val="130000"/>
              </a:lnSpc>
            </a:pPr>
            <a:r>
              <a:rPr kumimoji="1" lang="zh-CN" altLang="en-US" sz="2400" dirty="0" smtClean="0">
                <a:solidFill>
                  <a:schemeClr val="tx1"/>
                </a:solidFill>
              </a:rPr>
              <a:t>在数据元素的非空有限集中，有且仅有一个开始结点和一个终端结点，并且所有结点只有一个直接前趋和一个直接后继。简言之，线性结构反映结点间的逻辑关系是</a:t>
            </a:r>
            <a:r>
              <a:rPr kumimoji="1" lang="zh-CN" altLang="en-US" sz="2400" u="sng" dirty="0" smtClean="0">
                <a:solidFill>
                  <a:schemeClr val="tx1"/>
                </a:solidFill>
              </a:rPr>
              <a:t> </a:t>
            </a:r>
            <a:r>
              <a:rPr kumimoji="1" lang="zh-CN" altLang="en-US" sz="2400" u="sng" dirty="0" smtClean="0">
                <a:solidFill>
                  <a:srgbClr val="C00000"/>
                </a:solidFill>
              </a:rPr>
              <a:t>一对一</a:t>
            </a:r>
            <a:r>
              <a:rPr kumimoji="1" lang="zh-CN" altLang="en-US" sz="2400" dirty="0" smtClean="0">
                <a:solidFill>
                  <a:schemeClr val="tx1"/>
                </a:solidFill>
              </a:rPr>
              <a:t>。线性结构包括线性表、堆栈、队列、字符串、数组等等，其中，最简单、最常用的是线性表。</a:t>
            </a:r>
            <a:endParaRPr lang="zh-CN" altLang="en-US" sz="2400" dirty="0" smtClean="0">
              <a:solidFill>
                <a:schemeClr val="tx1"/>
              </a:solidFill>
            </a:endParaRPr>
          </a:p>
          <a:p>
            <a:pPr>
              <a:lnSpc>
                <a:spcPct val="90000"/>
              </a:lnSpc>
            </a:pPr>
            <a:endParaRPr lang="en-US" altLang="zh-CN" sz="2800" dirty="0" smtClean="0"/>
          </a:p>
          <a:p>
            <a:pPr>
              <a:lnSpc>
                <a:spcPct val="90000"/>
              </a:lnSpc>
            </a:pPr>
            <a:r>
              <a:rPr kumimoji="1" lang="zh-CN" altLang="en-US" sz="2800" dirty="0" smtClean="0">
                <a:latin typeface="微软雅黑" pitchFamily="34" charset="-122"/>
                <a:ea typeface="微软雅黑" pitchFamily="34" charset="-122"/>
              </a:rPr>
              <a:t>线性表的存储方法</a:t>
            </a:r>
          </a:p>
          <a:p>
            <a:pPr lvl="1">
              <a:lnSpc>
                <a:spcPct val="130000"/>
              </a:lnSpc>
            </a:pPr>
            <a:r>
              <a:rPr lang="zh-CN" altLang="en-US" sz="2400" dirty="0" smtClean="0">
                <a:solidFill>
                  <a:schemeClr val="tx1"/>
                </a:solidFill>
              </a:rPr>
              <a:t>顺序存储：逻辑上相邻物理上</a:t>
            </a:r>
            <a:r>
              <a:rPr lang="zh-CN" altLang="en-US" sz="2400" dirty="0" smtClean="0">
                <a:solidFill>
                  <a:srgbClr val="C00000"/>
                </a:solidFill>
              </a:rPr>
              <a:t>一定</a:t>
            </a:r>
            <a:r>
              <a:rPr lang="zh-CN" altLang="en-US" sz="2400" dirty="0" smtClean="0">
                <a:solidFill>
                  <a:schemeClr val="tx1"/>
                </a:solidFill>
              </a:rPr>
              <a:t>相邻</a:t>
            </a:r>
          </a:p>
          <a:p>
            <a:pPr lvl="1">
              <a:lnSpc>
                <a:spcPct val="130000"/>
              </a:lnSpc>
            </a:pPr>
            <a:r>
              <a:rPr lang="zh-CN" altLang="en-US" sz="2400" dirty="0" smtClean="0">
                <a:solidFill>
                  <a:schemeClr val="tx1"/>
                </a:solidFill>
              </a:rPr>
              <a:t>链式存储：逻辑上相邻物理上</a:t>
            </a:r>
            <a:r>
              <a:rPr lang="zh-CN" altLang="en-US" sz="2400" dirty="0" smtClean="0">
                <a:solidFill>
                  <a:srgbClr val="C00000"/>
                </a:solidFill>
              </a:rPr>
              <a:t>不一定</a:t>
            </a:r>
            <a:r>
              <a:rPr lang="zh-CN" altLang="en-US" sz="2400" dirty="0" smtClean="0">
                <a:solidFill>
                  <a:schemeClr val="tx1"/>
                </a:solidFill>
              </a:rPr>
              <a:t>相邻</a:t>
            </a:r>
          </a:p>
          <a:p>
            <a:pPr>
              <a:lnSpc>
                <a:spcPct val="90000"/>
              </a:lnSpc>
            </a:pPr>
            <a:endParaRPr lang="en-US" altLang="zh-CN"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内容占位符 2"/>
          <p:cNvSpPr>
            <a:spLocks noGrp="1"/>
          </p:cNvSpPr>
          <p:nvPr>
            <p:ph sz="quarter" idx="1"/>
          </p:nvPr>
        </p:nvSpPr>
        <p:spPr>
          <a:xfrm>
            <a:off x="428596" y="571480"/>
            <a:ext cx="8258204" cy="5584845"/>
          </a:xfrm>
        </p:spPr>
        <p:txBody>
          <a:bodyPr/>
          <a:lstStyle/>
          <a:p>
            <a:pPr>
              <a:lnSpc>
                <a:spcPct val="90000"/>
              </a:lnSpc>
            </a:pPr>
            <a:r>
              <a:rPr lang="zh-CN" altLang="en-US" sz="2400" dirty="0" smtClean="0">
                <a:latin typeface="微软雅黑" pitchFamily="34" charset="-122"/>
                <a:ea typeface="微软雅黑" pitchFamily="34" charset="-122"/>
              </a:rPr>
              <a:t>顺序表</a:t>
            </a:r>
            <a:r>
              <a:rPr lang="en-US" altLang="zh-CN" sz="2400" dirty="0" smtClean="0">
                <a:latin typeface="Arial" pitchFamily="34" charset="0"/>
              </a:rPr>
              <a:t>——</a:t>
            </a:r>
            <a:r>
              <a:rPr lang="zh-CN" altLang="en-US" sz="2400" dirty="0" smtClean="0"/>
              <a:t>线性表的顺序存储表示</a:t>
            </a:r>
          </a:p>
          <a:p>
            <a:pPr>
              <a:lnSpc>
                <a:spcPct val="90000"/>
              </a:lnSpc>
            </a:pPr>
            <a:r>
              <a:rPr lang="zh-CN" altLang="en-US" sz="2400" dirty="0" smtClean="0">
                <a:latin typeface="微软雅黑" pitchFamily="34" charset="-122"/>
                <a:ea typeface="微软雅黑" pitchFamily="34" charset="-122"/>
              </a:rPr>
              <a:t>顺序存储</a:t>
            </a:r>
            <a:r>
              <a:rPr lang="en-US" altLang="zh-CN" sz="2400" dirty="0" smtClean="0">
                <a:latin typeface="Arial" pitchFamily="34" charset="0"/>
              </a:rPr>
              <a:t>——</a:t>
            </a:r>
            <a:r>
              <a:rPr lang="zh-CN" altLang="en-US" sz="2400" dirty="0" smtClean="0">
                <a:latin typeface="宋体" pitchFamily="2" charset="-122"/>
              </a:rPr>
              <a:t>用一</a:t>
            </a:r>
            <a:r>
              <a:rPr lang="zh-CN" altLang="en-US" sz="2400" dirty="0" smtClean="0">
                <a:solidFill>
                  <a:srgbClr val="FF0000"/>
                </a:solidFill>
                <a:latin typeface="宋体" pitchFamily="2" charset="-122"/>
              </a:rPr>
              <a:t>组地址连续的</a:t>
            </a:r>
            <a:r>
              <a:rPr lang="zh-CN" altLang="en-US" sz="2400" dirty="0" smtClean="0">
                <a:latin typeface="宋体" pitchFamily="2" charset="-122"/>
              </a:rPr>
              <a:t>存储单元</a:t>
            </a:r>
            <a:r>
              <a:rPr lang="zh-CN" altLang="en-US" sz="2400" dirty="0" smtClean="0">
                <a:solidFill>
                  <a:srgbClr val="FF0000"/>
                </a:solidFill>
                <a:latin typeface="宋体" pitchFamily="2" charset="-122"/>
              </a:rPr>
              <a:t>依次</a:t>
            </a:r>
            <a:r>
              <a:rPr lang="zh-CN" altLang="en-US" sz="2400" dirty="0" smtClean="0">
                <a:latin typeface="宋体" pitchFamily="2" charset="-122"/>
              </a:rPr>
              <a:t>存储线性表的元素，可通过</a:t>
            </a:r>
            <a:r>
              <a:rPr lang="zh-CN" altLang="en-US" sz="2400" dirty="0" smtClean="0">
                <a:solidFill>
                  <a:srgbClr val="FF0000"/>
                </a:solidFill>
                <a:latin typeface="宋体" pitchFamily="2" charset="-122"/>
              </a:rPr>
              <a:t>数组</a:t>
            </a:r>
            <a:r>
              <a:rPr lang="zh-CN" altLang="en-US" sz="2400" dirty="0" smtClean="0">
                <a:latin typeface="宋体" pitchFamily="2" charset="-122"/>
              </a:rPr>
              <a:t>来实现。（逻辑上相邻物理上一定相邻）</a:t>
            </a:r>
          </a:p>
          <a:p>
            <a:pPr lvl="1">
              <a:lnSpc>
                <a:spcPct val="90000"/>
              </a:lnSpc>
            </a:pPr>
            <a:r>
              <a:rPr lang="zh-CN" altLang="en-US" sz="2000" i="1" dirty="0" smtClean="0">
                <a:solidFill>
                  <a:srgbClr val="0000FF"/>
                </a:solidFill>
              </a:rPr>
              <a:t> </a:t>
            </a:r>
            <a:r>
              <a:rPr lang="en-US" altLang="zh-CN" sz="2000" i="1" dirty="0" smtClean="0">
                <a:solidFill>
                  <a:schemeClr val="tx1"/>
                </a:solidFill>
              </a:rPr>
              <a:t>LOC</a:t>
            </a:r>
            <a:r>
              <a:rPr lang="en-US" altLang="zh-CN" sz="2000" dirty="0" smtClean="0">
                <a:solidFill>
                  <a:schemeClr val="tx1"/>
                </a:solidFill>
              </a:rPr>
              <a:t>(</a:t>
            </a:r>
            <a:r>
              <a:rPr lang="en-US" altLang="zh-CN" sz="2000" i="1" dirty="0" err="1" smtClean="0">
                <a:solidFill>
                  <a:schemeClr val="tx1"/>
                </a:solidFill>
              </a:rPr>
              <a:t>a</a:t>
            </a:r>
            <a:r>
              <a:rPr lang="en-US" altLang="zh-CN" sz="2000" i="1" baseline="-25000" dirty="0" err="1" smtClean="0">
                <a:solidFill>
                  <a:schemeClr val="tx1"/>
                </a:solidFill>
              </a:rPr>
              <a:t>i</a:t>
            </a:r>
            <a:r>
              <a:rPr lang="en-US" altLang="zh-CN" sz="2000" i="1" dirty="0" smtClean="0">
                <a:solidFill>
                  <a:schemeClr val="tx1"/>
                </a:solidFill>
              </a:rPr>
              <a:t> </a:t>
            </a:r>
            <a:r>
              <a:rPr lang="en-US" altLang="zh-CN" sz="2000" dirty="0" smtClean="0">
                <a:solidFill>
                  <a:schemeClr val="tx1"/>
                </a:solidFill>
              </a:rPr>
              <a:t>) </a:t>
            </a:r>
            <a:r>
              <a:rPr lang="en-US" altLang="zh-CN" sz="2000" i="1" dirty="0" smtClean="0">
                <a:solidFill>
                  <a:schemeClr val="tx1"/>
                </a:solidFill>
              </a:rPr>
              <a:t>= LOC</a:t>
            </a:r>
            <a:r>
              <a:rPr lang="en-US" altLang="zh-CN" sz="2000" dirty="0" smtClean="0">
                <a:solidFill>
                  <a:schemeClr val="tx1"/>
                </a:solidFill>
              </a:rPr>
              <a:t>(</a:t>
            </a:r>
            <a:r>
              <a:rPr lang="en-US" altLang="zh-CN" sz="2000" i="1" dirty="0" smtClean="0">
                <a:solidFill>
                  <a:schemeClr val="tx1"/>
                </a:solidFill>
              </a:rPr>
              <a:t>a</a:t>
            </a:r>
            <a:r>
              <a:rPr lang="en-US" altLang="zh-CN" sz="2000" baseline="-25000" dirty="0" smtClean="0">
                <a:solidFill>
                  <a:schemeClr val="tx1"/>
                </a:solidFill>
              </a:rPr>
              <a:t>1</a:t>
            </a:r>
            <a:r>
              <a:rPr lang="en-US" altLang="zh-CN" sz="2000" dirty="0" smtClean="0">
                <a:solidFill>
                  <a:schemeClr val="tx1"/>
                </a:solidFill>
              </a:rPr>
              <a:t>) + (</a:t>
            </a:r>
            <a:r>
              <a:rPr lang="en-US" altLang="zh-CN" sz="2000" i="1" dirty="0" err="1" smtClean="0">
                <a:solidFill>
                  <a:schemeClr val="tx1"/>
                </a:solidFill>
              </a:rPr>
              <a:t>i</a:t>
            </a:r>
            <a:r>
              <a:rPr lang="en-US" altLang="zh-CN" sz="2000" i="1" dirty="0" smtClean="0">
                <a:solidFill>
                  <a:schemeClr val="tx1"/>
                </a:solidFill>
              </a:rPr>
              <a:t> </a:t>
            </a:r>
            <a:r>
              <a:rPr lang="en-US" altLang="zh-CN" sz="2000" dirty="0" smtClean="0">
                <a:solidFill>
                  <a:schemeClr val="tx1"/>
                </a:solidFill>
              </a:rPr>
              <a:t>- 1) </a:t>
            </a:r>
            <a:r>
              <a:rPr lang="en-US" altLang="zh-CN" sz="2000" dirty="0" smtClean="0">
                <a:solidFill>
                  <a:schemeClr val="tx1"/>
                </a:solidFill>
                <a:sym typeface="Symbol" pitchFamily="2" charset="2"/>
              </a:rPr>
              <a:t>* </a:t>
            </a:r>
            <a:r>
              <a:rPr lang="en-US" altLang="zh-CN" sz="2000" i="1" dirty="0" err="1" smtClean="0">
                <a:solidFill>
                  <a:schemeClr val="tx1"/>
                </a:solidFill>
              </a:rPr>
              <a:t>len</a:t>
            </a:r>
            <a:r>
              <a:rPr lang="en-US" altLang="zh-CN" sz="2000" i="1" dirty="0" smtClean="0">
                <a:solidFill>
                  <a:schemeClr val="tx1"/>
                </a:solidFill>
              </a:rPr>
              <a:t> </a:t>
            </a:r>
            <a:r>
              <a:rPr lang="zh-CN" altLang="en-US" sz="2000" i="1" dirty="0" smtClean="0">
                <a:solidFill>
                  <a:srgbClr val="0066FF"/>
                </a:solidFill>
              </a:rPr>
              <a:t>（</a:t>
            </a:r>
            <a:r>
              <a:rPr lang="en-US" altLang="zh-CN" sz="2000" i="1" dirty="0" smtClean="0">
                <a:solidFill>
                  <a:srgbClr val="0000FF"/>
                </a:solidFill>
              </a:rPr>
              <a:t>a</a:t>
            </a:r>
            <a:r>
              <a:rPr lang="en-US" altLang="zh-CN" sz="2000" baseline="-25000" dirty="0" smtClean="0">
                <a:solidFill>
                  <a:srgbClr val="0000FF"/>
                </a:solidFill>
              </a:rPr>
              <a:t>1</a:t>
            </a:r>
            <a:r>
              <a:rPr lang="zh-CN" altLang="en-US" sz="2000" dirty="0" smtClean="0">
                <a:solidFill>
                  <a:srgbClr val="0000FF"/>
                </a:solidFill>
              </a:rPr>
              <a:t>为首元素，</a:t>
            </a:r>
            <a:r>
              <a:rPr lang="en-US" altLang="zh-CN" sz="2000" i="1" dirty="0" err="1" smtClean="0">
                <a:solidFill>
                  <a:srgbClr val="0000FF"/>
                </a:solidFill>
              </a:rPr>
              <a:t>len</a:t>
            </a:r>
            <a:r>
              <a:rPr lang="zh-CN" altLang="en-US" sz="2000" dirty="0" smtClean="0">
                <a:solidFill>
                  <a:srgbClr val="0000FF"/>
                </a:solidFill>
              </a:rPr>
              <a:t>为单个元素占用空间长度</a:t>
            </a:r>
            <a:r>
              <a:rPr lang="zh-CN" altLang="en-US" sz="2000" i="1" dirty="0" smtClean="0">
                <a:solidFill>
                  <a:srgbClr val="0066FF"/>
                </a:solidFill>
              </a:rPr>
              <a:t>）</a:t>
            </a:r>
            <a:endParaRPr lang="en-US" altLang="zh-CN" sz="2000" i="1" dirty="0" smtClean="0">
              <a:solidFill>
                <a:srgbClr val="0066FF"/>
              </a:solidFill>
            </a:endParaRPr>
          </a:p>
          <a:p>
            <a:pPr lvl="1">
              <a:lnSpc>
                <a:spcPct val="90000"/>
              </a:lnSpc>
            </a:pPr>
            <a:endParaRPr lang="zh-CN" altLang="en-US" sz="2000" i="1" dirty="0" smtClean="0">
              <a:solidFill>
                <a:srgbClr val="0066FF"/>
              </a:solidFill>
            </a:endParaRPr>
          </a:p>
          <a:p>
            <a:pPr>
              <a:lnSpc>
                <a:spcPct val="120000"/>
              </a:lnSpc>
            </a:pPr>
            <a:r>
              <a:rPr lang="zh-CN" altLang="en-US" sz="2400" dirty="0" smtClean="0">
                <a:ea typeface="微软雅黑" pitchFamily="34" charset="-122"/>
              </a:rPr>
              <a:t>顺序存储的优点</a:t>
            </a:r>
          </a:p>
          <a:p>
            <a:pPr lvl="1">
              <a:lnSpc>
                <a:spcPct val="120000"/>
              </a:lnSpc>
            </a:pPr>
            <a:r>
              <a:rPr kumimoji="1" lang="zh-CN" altLang="en-US" sz="2000" dirty="0" smtClean="0">
                <a:solidFill>
                  <a:schemeClr val="tx1"/>
                </a:solidFill>
              </a:rPr>
              <a:t>可以随机存取表中任一元素</a:t>
            </a:r>
            <a:r>
              <a:rPr kumimoji="1" lang="en-US" altLang="zh-CN" sz="2000" dirty="0" smtClean="0">
                <a:solidFill>
                  <a:schemeClr val="tx1"/>
                </a:solidFill>
              </a:rPr>
              <a:t>O(1)</a:t>
            </a:r>
            <a:r>
              <a:rPr kumimoji="1" lang="zh-CN" altLang="en-US" sz="2000" dirty="0" smtClean="0">
                <a:solidFill>
                  <a:schemeClr val="tx1"/>
                </a:solidFill>
              </a:rPr>
              <a:t>；存储空间使用紧凑</a:t>
            </a:r>
          </a:p>
          <a:p>
            <a:pPr>
              <a:lnSpc>
                <a:spcPct val="120000"/>
              </a:lnSpc>
            </a:pPr>
            <a:r>
              <a:rPr lang="zh-CN" altLang="en-US" sz="2400" dirty="0" smtClean="0">
                <a:ea typeface="微软雅黑" pitchFamily="34" charset="-122"/>
              </a:rPr>
              <a:t>顺序存储的缺点</a:t>
            </a:r>
          </a:p>
          <a:p>
            <a:pPr lvl="1">
              <a:lnSpc>
                <a:spcPct val="120000"/>
              </a:lnSpc>
            </a:pPr>
            <a:r>
              <a:rPr kumimoji="1" lang="zh-CN" altLang="en-US" sz="2000" dirty="0" smtClean="0">
                <a:solidFill>
                  <a:schemeClr val="tx1"/>
                </a:solidFill>
              </a:rPr>
              <a:t>在插入元素时平均需要移动</a:t>
            </a:r>
            <a:r>
              <a:rPr kumimoji="1" lang="en-US" altLang="zh-CN" sz="2000" dirty="0" smtClean="0">
                <a:solidFill>
                  <a:schemeClr val="tx1"/>
                </a:solidFill>
              </a:rPr>
              <a:t>n/2</a:t>
            </a:r>
            <a:r>
              <a:rPr kumimoji="1" lang="zh-CN" altLang="en-US" sz="2000" dirty="0" smtClean="0">
                <a:solidFill>
                  <a:schemeClr val="tx1"/>
                </a:solidFill>
              </a:rPr>
              <a:t>个元素，删除某一元素时，平均需要移动</a:t>
            </a:r>
            <a:r>
              <a:rPr kumimoji="1" lang="en-US" altLang="zh-CN" sz="2000" dirty="0" smtClean="0">
                <a:solidFill>
                  <a:schemeClr val="tx1"/>
                </a:solidFill>
              </a:rPr>
              <a:t>n-1/2</a:t>
            </a:r>
            <a:r>
              <a:rPr kumimoji="1" lang="zh-CN" altLang="en-US" sz="2000" dirty="0" smtClean="0">
                <a:solidFill>
                  <a:schemeClr val="tx1"/>
                </a:solidFill>
              </a:rPr>
              <a:t>个元素。</a:t>
            </a:r>
            <a:r>
              <a:rPr lang="zh-CN" altLang="en-US" sz="2000" dirty="0" smtClean="0">
                <a:solidFill>
                  <a:schemeClr val="tx1"/>
                </a:solidFill>
              </a:rPr>
              <a:t>算法的平均时间复杂度为</a:t>
            </a:r>
            <a:r>
              <a:rPr kumimoji="1" lang="en-US" altLang="zh-CN" sz="2000" dirty="0" smtClean="0">
                <a:solidFill>
                  <a:schemeClr val="tx1"/>
                </a:solidFill>
              </a:rPr>
              <a:t>O(n)</a:t>
            </a:r>
          </a:p>
          <a:p>
            <a:pPr lvl="1">
              <a:lnSpc>
                <a:spcPct val="120000"/>
              </a:lnSpc>
            </a:pPr>
            <a:r>
              <a:rPr kumimoji="1" lang="zh-CN" altLang="en-US" sz="2000" dirty="0" smtClean="0">
                <a:solidFill>
                  <a:schemeClr val="tx1"/>
                </a:solidFill>
              </a:rPr>
              <a:t>预先分配空间需按最大空间分配，利用不充分</a:t>
            </a:r>
            <a:r>
              <a:rPr kumimoji="1" lang="en-US" altLang="zh-CN" sz="2000" dirty="0" smtClean="0">
                <a:solidFill>
                  <a:schemeClr val="tx1"/>
                </a:solidFill>
              </a:rPr>
              <a:t>;</a:t>
            </a:r>
            <a:r>
              <a:rPr kumimoji="1" lang="zh-CN" altLang="en-US" sz="2000" dirty="0" smtClean="0">
                <a:solidFill>
                  <a:schemeClr val="tx1"/>
                </a:solidFill>
              </a:rPr>
              <a:t>表容量难以扩充</a:t>
            </a:r>
            <a:endParaRPr lang="zh-CN" altLang="en-US" sz="2400" dirty="0" smtClean="0">
              <a:solidFill>
                <a:schemeClr val="tx1"/>
              </a:solidFill>
            </a:endParaRPr>
          </a:p>
        </p:txBody>
      </p:sp>
      <p:sp>
        <p:nvSpPr>
          <p:cNvPr id="6" name="灯片编号占位符 5"/>
          <p:cNvSpPr>
            <a:spLocks noGrp="1"/>
          </p:cNvSpPr>
          <p:nvPr>
            <p:ph type="sldNum" sz="quarter" idx="12"/>
          </p:nvPr>
        </p:nvSpPr>
        <p:spPr/>
        <p:txBody>
          <a:bodyPr/>
          <a:lstStyle/>
          <a:p>
            <a:pPr>
              <a:defRPr/>
            </a:pPr>
            <a:fld id="{60FEEBB0-EA07-4ADF-A5A1-126588A9FD9F}" type="slidenum">
              <a:rPr lang="en-GB" smtClean="0"/>
              <a:pPr>
                <a:defRPr/>
              </a:pPr>
              <a:t>21</a:t>
            </a:fld>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28596" y="500042"/>
            <a:ext cx="8229629" cy="5857896"/>
          </a:xfrm>
        </p:spPr>
        <p:txBody>
          <a:bodyPr/>
          <a:lstStyle/>
          <a:p>
            <a:pPr>
              <a:lnSpc>
                <a:spcPct val="120000"/>
              </a:lnSpc>
              <a:spcBef>
                <a:spcPct val="0"/>
              </a:spcBef>
              <a:defRPr/>
            </a:pPr>
            <a:r>
              <a:rPr kumimoji="1" lang="zh-CN" altLang="en-US" sz="2000" dirty="0" smtClean="0">
                <a:latin typeface="微软雅黑" pitchFamily="34" charset="-122"/>
                <a:ea typeface="微软雅黑" pitchFamily="34" charset="-122"/>
              </a:rPr>
              <a:t>链式存储结构特点</a:t>
            </a:r>
          </a:p>
          <a:p>
            <a:pPr lvl="1">
              <a:lnSpc>
                <a:spcPct val="120000"/>
              </a:lnSpc>
              <a:spcBef>
                <a:spcPct val="0"/>
              </a:spcBef>
              <a:defRPr/>
            </a:pPr>
            <a:r>
              <a:rPr kumimoji="1" lang="zh-CN" altLang="en-US" sz="2000" dirty="0" smtClean="0">
                <a:solidFill>
                  <a:schemeClr val="tx1"/>
                </a:solidFill>
              </a:rPr>
              <a:t>用一组任意的存储单元存储线性表的数据元素</a:t>
            </a:r>
          </a:p>
          <a:p>
            <a:pPr lvl="1">
              <a:lnSpc>
                <a:spcPct val="120000"/>
              </a:lnSpc>
              <a:spcBef>
                <a:spcPct val="0"/>
              </a:spcBef>
              <a:defRPr/>
            </a:pPr>
            <a:r>
              <a:rPr kumimoji="1" lang="zh-CN" altLang="en-US" sz="2000" dirty="0" smtClean="0">
                <a:solidFill>
                  <a:schemeClr val="tx1"/>
                </a:solidFill>
              </a:rPr>
              <a:t>利用指针实现了用不相邻的存储单元存放逻辑上相邻的元素</a:t>
            </a:r>
          </a:p>
          <a:p>
            <a:pPr lvl="1">
              <a:lnSpc>
                <a:spcPct val="120000"/>
              </a:lnSpc>
              <a:spcBef>
                <a:spcPct val="0"/>
              </a:spcBef>
              <a:defRPr/>
            </a:pPr>
            <a:r>
              <a:rPr kumimoji="1" lang="zh-CN" altLang="en-US" sz="2000" dirty="0" smtClean="0">
                <a:solidFill>
                  <a:schemeClr val="tx1"/>
                </a:solidFill>
              </a:rPr>
              <a:t>每个数据元素</a:t>
            </a:r>
            <a:r>
              <a:rPr kumimoji="1" lang="en-US" altLang="zh-CN" sz="2000" dirty="0" err="1" smtClean="0">
                <a:solidFill>
                  <a:schemeClr val="tx1"/>
                </a:solidFill>
              </a:rPr>
              <a:t>ai</a:t>
            </a:r>
            <a:r>
              <a:rPr kumimoji="1" lang="zh-CN" altLang="en-US" sz="2000" dirty="0" smtClean="0">
                <a:solidFill>
                  <a:schemeClr val="tx1"/>
                </a:solidFill>
              </a:rPr>
              <a:t>，</a:t>
            </a:r>
            <a:r>
              <a:rPr kumimoji="1" lang="zh-CN" altLang="zh-CN" sz="2000" dirty="0" smtClean="0">
                <a:solidFill>
                  <a:schemeClr val="tx1"/>
                </a:solidFill>
              </a:rPr>
              <a:t>除存储本身信息外，还需存储其直接后继的信息</a:t>
            </a:r>
            <a:r>
              <a:rPr kumimoji="1" lang="zh-CN" altLang="en-US" sz="2000" dirty="0" smtClean="0">
                <a:solidFill>
                  <a:schemeClr val="tx1"/>
                </a:solidFill>
              </a:rPr>
              <a:t>   </a:t>
            </a:r>
            <a:r>
              <a:rPr kumimoji="1" lang="zh-CN" altLang="en-US" sz="2000" dirty="0" smtClean="0"/>
              <a:t>  </a:t>
            </a:r>
          </a:p>
          <a:p>
            <a:pPr>
              <a:lnSpc>
                <a:spcPct val="120000"/>
              </a:lnSpc>
              <a:spcBef>
                <a:spcPct val="0"/>
              </a:spcBef>
              <a:defRPr/>
            </a:pPr>
            <a:r>
              <a:rPr kumimoji="1" lang="zh-CN" altLang="en-US" sz="2000" dirty="0" smtClean="0">
                <a:latin typeface="微软雅黑" pitchFamily="34" charset="-122"/>
                <a:ea typeface="微软雅黑" pitchFamily="34" charset="-122"/>
              </a:rPr>
              <a:t>链式存储结构的优点：</a:t>
            </a:r>
          </a:p>
          <a:p>
            <a:pPr lvl="1">
              <a:lnSpc>
                <a:spcPct val="120000"/>
              </a:lnSpc>
              <a:spcBef>
                <a:spcPct val="0"/>
              </a:spcBef>
              <a:defRPr/>
            </a:pPr>
            <a:r>
              <a:rPr kumimoji="1" lang="zh-CN" altLang="en-US" sz="2000" dirty="0" smtClean="0">
                <a:solidFill>
                  <a:schemeClr val="tx1"/>
                </a:solidFill>
              </a:rPr>
              <a:t>结点空间可以</a:t>
            </a:r>
            <a:r>
              <a:rPr kumimoji="1" lang="zh-CN" altLang="en-US" sz="2000" dirty="0" smtClean="0">
                <a:solidFill>
                  <a:srgbClr val="C00000"/>
                </a:solidFill>
              </a:rPr>
              <a:t>动态申请和释放</a:t>
            </a:r>
            <a:r>
              <a:rPr kumimoji="1" lang="zh-CN" altLang="en-US" sz="2000" dirty="0" smtClean="0">
                <a:solidFill>
                  <a:schemeClr val="tx1"/>
                </a:solidFill>
              </a:rPr>
              <a:t>；</a:t>
            </a:r>
          </a:p>
          <a:p>
            <a:pPr lvl="1">
              <a:lnSpc>
                <a:spcPct val="120000"/>
              </a:lnSpc>
              <a:spcBef>
                <a:spcPct val="0"/>
              </a:spcBef>
              <a:defRPr/>
            </a:pPr>
            <a:r>
              <a:rPr kumimoji="1" lang="zh-CN" altLang="en-US" sz="2000" dirty="0" smtClean="0">
                <a:solidFill>
                  <a:schemeClr val="tx1"/>
                </a:solidFill>
              </a:rPr>
              <a:t>数据元素的逻辑次序靠结点的指针来指示，</a:t>
            </a:r>
            <a:r>
              <a:rPr kumimoji="1" lang="zh-CN" altLang="en-US" sz="2000" dirty="0" smtClean="0">
                <a:solidFill>
                  <a:srgbClr val="C00000"/>
                </a:solidFill>
              </a:rPr>
              <a:t>插入和删除时不需要移动数据元素</a:t>
            </a:r>
            <a:r>
              <a:rPr kumimoji="1" lang="zh-CN" altLang="en-US" sz="2000" dirty="0" smtClean="0">
                <a:solidFill>
                  <a:schemeClr val="tx1"/>
                </a:solidFill>
              </a:rPr>
              <a:t>。</a:t>
            </a:r>
          </a:p>
          <a:p>
            <a:pPr>
              <a:lnSpc>
                <a:spcPct val="120000"/>
              </a:lnSpc>
              <a:spcBef>
                <a:spcPct val="0"/>
              </a:spcBef>
              <a:defRPr/>
            </a:pPr>
            <a:r>
              <a:rPr kumimoji="1" lang="zh-CN" altLang="en-US" sz="2000" dirty="0" smtClean="0">
                <a:latin typeface="微软雅黑" pitchFamily="34" charset="-122"/>
                <a:ea typeface="微软雅黑" pitchFamily="34" charset="-122"/>
              </a:rPr>
              <a:t>链式存储结构的缺点：</a:t>
            </a:r>
          </a:p>
          <a:p>
            <a:pPr lvl="1">
              <a:lnSpc>
                <a:spcPct val="120000"/>
              </a:lnSpc>
              <a:spcBef>
                <a:spcPct val="0"/>
              </a:spcBef>
              <a:defRPr/>
            </a:pPr>
            <a:r>
              <a:rPr kumimoji="1" lang="zh-CN" altLang="en-US" sz="2000" dirty="0" smtClean="0">
                <a:solidFill>
                  <a:schemeClr val="tx1"/>
                </a:solidFill>
              </a:rPr>
              <a:t>每个结点的</a:t>
            </a:r>
            <a:r>
              <a:rPr kumimoji="1" lang="zh-CN" altLang="en-US" sz="2000" dirty="0" smtClean="0">
                <a:solidFill>
                  <a:srgbClr val="C00000"/>
                </a:solidFill>
                <a:effectLst>
                  <a:outerShdw blurRad="38100" dist="38100" dir="2700000" algn="tl">
                    <a:srgbClr val="C0C0C0"/>
                  </a:outerShdw>
                </a:effectLst>
              </a:rPr>
              <a:t>指针域需额外占用存储空间</a:t>
            </a:r>
            <a:r>
              <a:rPr kumimoji="1" lang="zh-CN" altLang="en-US" sz="2000" dirty="0" smtClean="0">
                <a:solidFill>
                  <a:schemeClr val="tx1"/>
                </a:solidFill>
              </a:rPr>
              <a:t>。当数据域所占字节不多时，指针域所占存储空间的比重显得很大。 </a:t>
            </a:r>
          </a:p>
          <a:p>
            <a:pPr lvl="1">
              <a:lnSpc>
                <a:spcPct val="120000"/>
              </a:lnSpc>
              <a:spcBef>
                <a:spcPct val="0"/>
              </a:spcBef>
              <a:defRPr/>
            </a:pPr>
            <a:r>
              <a:rPr kumimoji="1" lang="zh-CN" altLang="en-US" sz="2000" dirty="0" smtClean="0">
                <a:solidFill>
                  <a:schemeClr val="tx1"/>
                </a:solidFill>
              </a:rPr>
              <a:t>链表</a:t>
            </a:r>
            <a:r>
              <a:rPr kumimoji="1" lang="zh-CN" altLang="en-US" sz="2000" dirty="0" smtClean="0">
                <a:solidFill>
                  <a:srgbClr val="C00000"/>
                </a:solidFill>
              </a:rPr>
              <a:t>是</a:t>
            </a:r>
            <a:r>
              <a:rPr kumimoji="1" lang="zh-CN" altLang="en-US" sz="2000" dirty="0" smtClean="0">
                <a:solidFill>
                  <a:srgbClr val="C00000"/>
                </a:solidFill>
                <a:effectLst>
                  <a:outerShdw blurRad="38100" dist="38100" dir="2700000" algn="tl">
                    <a:srgbClr val="C0C0C0"/>
                  </a:outerShdw>
                </a:effectLst>
              </a:rPr>
              <a:t>非随机存取</a:t>
            </a:r>
            <a:r>
              <a:rPr kumimoji="1" lang="zh-CN" altLang="en-US" sz="2000" dirty="0" smtClean="0">
                <a:solidFill>
                  <a:srgbClr val="C00000"/>
                </a:solidFill>
              </a:rPr>
              <a:t>结构</a:t>
            </a:r>
            <a:r>
              <a:rPr kumimoji="1" lang="zh-CN" altLang="en-US" sz="2000" dirty="0" smtClean="0">
                <a:solidFill>
                  <a:schemeClr val="tx1"/>
                </a:solidFill>
              </a:rPr>
              <a:t>。对任一结点的操作都要从头指针依链查找该结点，这增加了算法的复杂度 </a:t>
            </a:r>
            <a:r>
              <a:rPr kumimoji="1" lang="en-US" altLang="zh-CN" sz="2000" dirty="0" smtClean="0">
                <a:solidFill>
                  <a:schemeClr val="tx1"/>
                </a:solidFill>
              </a:rPr>
              <a:t>O</a:t>
            </a:r>
            <a:r>
              <a:rPr kumimoji="1" lang="zh-CN" altLang="en-US" sz="2000" dirty="0" smtClean="0">
                <a:solidFill>
                  <a:schemeClr val="tx1"/>
                </a:solidFill>
              </a:rPr>
              <a:t>（</a:t>
            </a:r>
            <a:r>
              <a:rPr kumimoji="1" lang="en-US" altLang="zh-CN" sz="2000" dirty="0" smtClean="0">
                <a:solidFill>
                  <a:schemeClr val="tx1"/>
                </a:solidFill>
              </a:rPr>
              <a:t>n</a:t>
            </a:r>
            <a:r>
              <a:rPr kumimoji="1" lang="zh-CN" altLang="en-US" sz="2000" dirty="0" smtClean="0">
                <a:solidFill>
                  <a:schemeClr val="tx1"/>
                </a:solidFill>
              </a:rPr>
              <a:t>）</a:t>
            </a:r>
          </a:p>
          <a:p>
            <a:pPr lvl="1">
              <a:lnSpc>
                <a:spcPct val="120000"/>
              </a:lnSpc>
              <a:spcBef>
                <a:spcPct val="0"/>
              </a:spcBef>
              <a:defRPr/>
            </a:pPr>
            <a:r>
              <a:rPr lang="zh-CN" altLang="en-US" sz="2000" dirty="0" smtClean="0">
                <a:solidFill>
                  <a:srgbClr val="C00000"/>
                </a:solidFill>
              </a:rPr>
              <a:t>不</a:t>
            </a:r>
            <a:r>
              <a:rPr kumimoji="1" lang="zh-CN" altLang="en-US" sz="2000" dirty="0" smtClean="0">
                <a:solidFill>
                  <a:srgbClr val="C00000"/>
                </a:solidFill>
              </a:rPr>
              <a:t>便于</a:t>
            </a:r>
            <a:r>
              <a:rPr kumimoji="1" lang="zh-CN" altLang="en-US" sz="2000" dirty="0" smtClean="0">
                <a:solidFill>
                  <a:schemeClr val="tx1"/>
                </a:solidFill>
              </a:rPr>
              <a:t>在表尾</a:t>
            </a:r>
            <a:r>
              <a:rPr kumimoji="1" lang="zh-CN" altLang="en-US" sz="2000" dirty="0" smtClean="0">
                <a:solidFill>
                  <a:srgbClr val="C00000"/>
                </a:solidFill>
              </a:rPr>
              <a:t>插入</a:t>
            </a:r>
            <a:r>
              <a:rPr kumimoji="1" lang="zh-CN" altLang="en-US" sz="2000" dirty="0" smtClean="0">
                <a:solidFill>
                  <a:schemeClr val="tx1"/>
                </a:solidFill>
              </a:rPr>
              <a:t>元素：需遍历整个表才能找到位置。</a:t>
            </a:r>
          </a:p>
          <a:p>
            <a:pPr>
              <a:defRPr/>
            </a:pPr>
            <a:endParaRPr lang="zh-CN" altLang="en-US" dirty="0"/>
          </a:p>
        </p:txBody>
      </p:sp>
      <p:sp>
        <p:nvSpPr>
          <p:cNvPr id="6" name="灯片编号占位符 5"/>
          <p:cNvSpPr>
            <a:spLocks noGrp="1"/>
          </p:cNvSpPr>
          <p:nvPr>
            <p:ph type="sldNum" sz="quarter" idx="12"/>
          </p:nvPr>
        </p:nvSpPr>
        <p:spPr/>
        <p:txBody>
          <a:bodyPr/>
          <a:lstStyle/>
          <a:p>
            <a:pPr>
              <a:defRPr/>
            </a:pPr>
            <a:fld id="{C19015C8-04E0-4292-B4A0-87ED27B5DA9A}" type="slidenum">
              <a:rPr lang="en-GB" smtClean="0"/>
              <a:pPr>
                <a:defRPr/>
              </a:pPr>
              <a:t>22</a:t>
            </a:fld>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sz="quarter" idx="1"/>
          </p:nvPr>
        </p:nvSpPr>
        <p:spPr>
          <a:xfrm>
            <a:off x="285720" y="428604"/>
            <a:ext cx="8572560" cy="5500726"/>
          </a:xfrm>
        </p:spPr>
        <p:txBody>
          <a:bodyPr/>
          <a:lstStyle/>
          <a:p>
            <a:pPr>
              <a:buFont typeface="Wingdings" pitchFamily="2" charset="2"/>
              <a:buNone/>
            </a:pPr>
            <a:r>
              <a:rPr lang="zh-CN" altLang="en-US" dirty="0" smtClean="0"/>
              <a:t>说明在线性表的链式存储结构中，头指针与头结点之间的根本区别。</a:t>
            </a:r>
            <a:endParaRPr lang="en-US" altLang="zh-CN" dirty="0" smtClean="0"/>
          </a:p>
          <a:p>
            <a:pPr>
              <a:buFont typeface="Wingdings" pitchFamily="2" charset="2"/>
              <a:buNone/>
            </a:pPr>
            <a:r>
              <a:rPr lang="zh-CN" altLang="en-US" sz="2400" dirty="0" smtClean="0"/>
              <a:t>答：</a:t>
            </a:r>
            <a:endParaRPr lang="en-US" altLang="zh-CN" sz="2400" dirty="0" smtClean="0"/>
          </a:p>
          <a:p>
            <a:pPr>
              <a:buFont typeface="Wingdings" pitchFamily="2" charset="2"/>
              <a:buChar char="ü"/>
            </a:pPr>
            <a:r>
              <a:rPr lang="zh-CN" altLang="en-US" sz="2400" dirty="0" smtClean="0"/>
              <a:t>在线性表的链式存储结构中，头指针指链表的指针，若链表有头结点则是链表的头结点的指针，头指针具有标识作用，故常用头指针冠以链表的名字。</a:t>
            </a:r>
            <a:endParaRPr lang="en-US" altLang="zh-CN" sz="2400" dirty="0" smtClean="0"/>
          </a:p>
          <a:p>
            <a:pPr>
              <a:buFont typeface="Wingdings" pitchFamily="2" charset="2"/>
              <a:buChar char="ü"/>
            </a:pPr>
            <a:r>
              <a:rPr lang="zh-CN" altLang="en-US" sz="2400" dirty="0" smtClean="0"/>
              <a:t>头结点是为了操作的统一、方便而设立的，放在第一元素结点之前，其数据域一般无意义（当然有些情况下也可存放链表的长度、用做监视哨等等），有头结点后，对在第一元素结点前插入结点和删除第一结点，其操作与对其它结点的操作统一了。而且无论链表是否为空，头指针均不为空。</a:t>
            </a:r>
          </a:p>
        </p:txBody>
      </p:sp>
      <p:sp>
        <p:nvSpPr>
          <p:cNvPr id="6" name="灯片编号占位符 5"/>
          <p:cNvSpPr>
            <a:spLocks noGrp="1"/>
          </p:cNvSpPr>
          <p:nvPr>
            <p:ph type="sldNum" sz="quarter" idx="12"/>
          </p:nvPr>
        </p:nvSpPr>
        <p:spPr/>
        <p:txBody>
          <a:bodyPr/>
          <a:lstStyle/>
          <a:p>
            <a:pPr>
              <a:defRPr/>
            </a:pPr>
            <a:fld id="{7459D184-00D7-41CB-A846-F14944498C53}" type="slidenum">
              <a:rPr lang="en-GB" smtClean="0"/>
              <a:pPr>
                <a:defRPr/>
              </a:pPr>
              <a:t>23</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7" dur="500"/>
                                        <p:tgtEl>
                                          <p:spTgt spid="307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0" dur="500"/>
                                        <p:tgtEl>
                                          <p:spTgt spid="3072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3"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sz="quarter" idx="1"/>
          </p:nvPr>
        </p:nvSpPr>
        <p:spPr>
          <a:xfrm>
            <a:off x="357158" y="428604"/>
            <a:ext cx="8229600" cy="4937125"/>
          </a:xfrm>
        </p:spPr>
        <p:txBody>
          <a:bodyPr/>
          <a:lstStyle/>
          <a:p>
            <a:pPr>
              <a:buFont typeface="Wingdings" pitchFamily="2" charset="2"/>
              <a:buNone/>
            </a:pPr>
            <a:r>
              <a:rPr lang="zh-CN" altLang="en-US" dirty="0" smtClean="0"/>
              <a:t>设单链表结点指针域为 </a:t>
            </a:r>
            <a:r>
              <a:rPr lang="en-US" altLang="zh-CN" dirty="0" smtClean="0"/>
              <a:t>next</a:t>
            </a:r>
            <a:r>
              <a:rPr lang="zh-CN" altLang="en-US" dirty="0" smtClean="0"/>
              <a:t>，试写出删除链表中指针 </a:t>
            </a:r>
            <a:r>
              <a:rPr lang="en-US" altLang="zh-CN" dirty="0" smtClean="0"/>
              <a:t>p </a:t>
            </a:r>
            <a:r>
              <a:rPr lang="zh-CN" altLang="en-US" dirty="0" smtClean="0"/>
              <a:t>所指结点的直接后继的 </a:t>
            </a:r>
            <a:r>
              <a:rPr lang="en-US" altLang="zh-CN" dirty="0" smtClean="0"/>
              <a:t>C </a:t>
            </a:r>
            <a:r>
              <a:rPr lang="zh-CN" altLang="en-US" dirty="0" smtClean="0"/>
              <a:t>语言语句。</a:t>
            </a:r>
            <a:endParaRPr lang="en-US" altLang="zh-CN" dirty="0" smtClean="0"/>
          </a:p>
          <a:p>
            <a:pPr>
              <a:buFont typeface="Wingdings" pitchFamily="2" charset="2"/>
              <a:buNone/>
            </a:pPr>
            <a:endParaRPr lang="en-US" altLang="zh-CN" dirty="0" smtClean="0"/>
          </a:p>
          <a:p>
            <a:pPr>
              <a:buFont typeface="Wingdings" pitchFamily="2" charset="2"/>
              <a:buNone/>
            </a:pPr>
            <a:r>
              <a:rPr lang="zh-CN" altLang="en-US" dirty="0" smtClean="0"/>
              <a:t>答：  </a:t>
            </a:r>
            <a:r>
              <a:rPr lang="en-US" altLang="zh-CN" dirty="0" smtClean="0"/>
              <a:t>  q = p-&gt;next; </a:t>
            </a:r>
          </a:p>
          <a:p>
            <a:pPr>
              <a:buFont typeface="Wingdings" pitchFamily="2" charset="2"/>
              <a:buNone/>
            </a:pPr>
            <a:r>
              <a:rPr lang="en-US" altLang="zh-CN" dirty="0" smtClean="0"/>
              <a:t>	        p-&gt;next = q-&gt;next; </a:t>
            </a:r>
          </a:p>
          <a:p>
            <a:pPr>
              <a:buFont typeface="Wingdings" pitchFamily="2" charset="2"/>
              <a:buNone/>
            </a:pPr>
            <a:r>
              <a:rPr lang="en-US" altLang="zh-CN" dirty="0" smtClean="0"/>
              <a:t>	        free(q);</a:t>
            </a:r>
            <a:endParaRPr lang="zh-CN" altLang="en-US" dirty="0" smtClean="0"/>
          </a:p>
        </p:txBody>
      </p:sp>
      <p:sp>
        <p:nvSpPr>
          <p:cNvPr id="6" name="灯片编号占位符 5"/>
          <p:cNvSpPr>
            <a:spLocks noGrp="1"/>
          </p:cNvSpPr>
          <p:nvPr>
            <p:ph type="sldNum" sz="quarter" idx="12"/>
          </p:nvPr>
        </p:nvSpPr>
        <p:spPr/>
        <p:txBody>
          <a:bodyPr/>
          <a:lstStyle/>
          <a:p>
            <a:pPr>
              <a:defRPr/>
            </a:pPr>
            <a:fld id="{53781F55-21F4-4781-958D-FF817478E841}" type="slidenum">
              <a:rPr lang="en-GB" smtClean="0"/>
              <a:pPr>
                <a:defRPr/>
              </a:pPr>
              <a:t>24</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7" dur="500"/>
                                        <p:tgtEl>
                                          <p:spTgt spid="3277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0" dur="500"/>
                                        <p:tgtEl>
                                          <p:spTgt spid="3277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13"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sz="quarter" idx="1"/>
          </p:nvPr>
        </p:nvSpPr>
        <p:spPr>
          <a:xfrm>
            <a:off x="357158" y="285728"/>
            <a:ext cx="8429684" cy="6072230"/>
          </a:xfrm>
        </p:spPr>
        <p:txBody>
          <a:bodyPr/>
          <a:lstStyle/>
          <a:p>
            <a:pPr>
              <a:buFont typeface="Wingdings" pitchFamily="2" charset="2"/>
              <a:buNone/>
            </a:pPr>
            <a:r>
              <a:rPr lang="en-US" altLang="zh-CN" dirty="0" smtClean="0"/>
              <a:t>    </a:t>
            </a:r>
            <a:r>
              <a:rPr lang="zh-CN" altLang="en-US" dirty="0" smtClean="0"/>
              <a:t>设单链表中某指针 </a:t>
            </a:r>
            <a:r>
              <a:rPr lang="en-US" altLang="zh-CN" dirty="0" smtClean="0"/>
              <a:t>p </a:t>
            </a:r>
            <a:r>
              <a:rPr lang="zh-CN" altLang="en-US" dirty="0" smtClean="0"/>
              <a:t>所指结点（即 </a:t>
            </a:r>
            <a:r>
              <a:rPr lang="en-US" altLang="zh-CN" dirty="0" smtClean="0"/>
              <a:t>p </a:t>
            </a:r>
            <a:r>
              <a:rPr lang="zh-CN" altLang="en-US" dirty="0" smtClean="0"/>
              <a:t>结点）的数据域为 </a:t>
            </a:r>
            <a:r>
              <a:rPr lang="en-US" altLang="zh-CN" dirty="0" smtClean="0"/>
              <a:t>data</a:t>
            </a:r>
            <a:r>
              <a:rPr lang="zh-CN" altLang="en-US" dirty="0" smtClean="0"/>
              <a:t>，链指针域为 </a:t>
            </a:r>
            <a:r>
              <a:rPr lang="en-US" altLang="zh-CN" dirty="0" smtClean="0"/>
              <a:t>next</a:t>
            </a:r>
            <a:r>
              <a:rPr lang="zh-CN" altLang="en-US" dirty="0" smtClean="0"/>
              <a:t>，请写出在 </a:t>
            </a:r>
            <a:r>
              <a:rPr lang="en-US" altLang="zh-CN" dirty="0" smtClean="0"/>
              <a:t>p </a:t>
            </a:r>
            <a:r>
              <a:rPr lang="zh-CN" altLang="en-US" dirty="0" smtClean="0"/>
              <a:t>结点之前插入 </a:t>
            </a:r>
            <a:r>
              <a:rPr lang="en-US" altLang="zh-CN" dirty="0" smtClean="0"/>
              <a:t>s </a:t>
            </a:r>
            <a:r>
              <a:rPr lang="zh-CN" altLang="en-US" dirty="0" smtClean="0"/>
              <a:t>结点的操作。</a:t>
            </a:r>
            <a:endParaRPr lang="en-US" altLang="zh-CN" dirty="0" smtClean="0"/>
          </a:p>
          <a:p>
            <a:pPr>
              <a:buFont typeface="Wingdings" pitchFamily="2" charset="2"/>
              <a:buNone/>
            </a:pPr>
            <a:r>
              <a:rPr lang="zh-CN" altLang="en-US" dirty="0" smtClean="0"/>
              <a:t>答：</a:t>
            </a:r>
            <a:endParaRPr lang="en-US" altLang="zh-CN" dirty="0" smtClean="0"/>
          </a:p>
          <a:p>
            <a:pPr>
              <a:buFont typeface="Wingdings" pitchFamily="2" charset="2"/>
              <a:buNone/>
            </a:pPr>
            <a:r>
              <a:rPr lang="en-US" altLang="zh-CN" dirty="0" smtClean="0"/>
              <a:t>	  </a:t>
            </a:r>
            <a:r>
              <a:rPr lang="zh-CN" altLang="en-US" dirty="0" smtClean="0"/>
              <a:t>设单链表的头结点的头指针为</a:t>
            </a:r>
            <a:r>
              <a:rPr lang="en-US" altLang="zh-CN" dirty="0" smtClean="0"/>
              <a:t>head,</a:t>
            </a:r>
            <a:r>
              <a:rPr lang="zh-CN" altLang="en-US" dirty="0" smtClean="0"/>
              <a:t>且 </a:t>
            </a:r>
            <a:endParaRPr lang="en-US" altLang="zh-CN" dirty="0" smtClean="0"/>
          </a:p>
          <a:p>
            <a:pPr>
              <a:buFont typeface="Wingdings" pitchFamily="2" charset="2"/>
              <a:buNone/>
            </a:pPr>
            <a:r>
              <a:rPr lang="en-US" altLang="zh-CN" dirty="0" smtClean="0"/>
              <a:t>      </a:t>
            </a:r>
            <a:r>
              <a:rPr lang="zh-CN" altLang="en-US" dirty="0" smtClean="0"/>
              <a:t> </a:t>
            </a:r>
            <a:r>
              <a:rPr lang="en-US" altLang="zh-CN" dirty="0" smtClean="0"/>
              <a:t>pre=head</a:t>
            </a:r>
            <a:r>
              <a:rPr lang="zh-CN" altLang="en-US" dirty="0" smtClean="0"/>
              <a:t>；</a:t>
            </a:r>
          </a:p>
          <a:p>
            <a:pPr>
              <a:buFont typeface="Wingdings" pitchFamily="2" charset="2"/>
              <a:buNone/>
            </a:pPr>
            <a:r>
              <a:rPr lang="zh-CN" altLang="en-US" dirty="0" smtClean="0"/>
              <a:t>       </a:t>
            </a:r>
            <a:r>
              <a:rPr lang="en-US" altLang="zh-CN" dirty="0" smtClean="0"/>
              <a:t>while (pre-&gt;next != p) </a:t>
            </a:r>
          </a:p>
          <a:p>
            <a:pPr>
              <a:buFont typeface="Wingdings" pitchFamily="2" charset="2"/>
              <a:buNone/>
            </a:pPr>
            <a:r>
              <a:rPr lang="en-US" altLang="zh-CN" dirty="0" smtClean="0"/>
              <a:t>           pre=pre-&gt;next;</a:t>
            </a:r>
          </a:p>
          <a:p>
            <a:pPr>
              <a:buFont typeface="Wingdings" pitchFamily="2" charset="2"/>
              <a:buNone/>
            </a:pPr>
            <a:r>
              <a:rPr lang="en-US" altLang="zh-CN" dirty="0" smtClean="0"/>
              <a:t>       s-&gt;next = p; </a:t>
            </a:r>
          </a:p>
          <a:p>
            <a:pPr>
              <a:buFont typeface="Wingdings" pitchFamily="2" charset="2"/>
              <a:buNone/>
            </a:pPr>
            <a:r>
              <a:rPr lang="en-US" altLang="zh-CN" dirty="0" smtClean="0"/>
              <a:t>       pre-&gt;next=s;</a:t>
            </a:r>
            <a:endParaRPr lang="zh-CN" altLang="en-US" dirty="0" smtClean="0"/>
          </a:p>
        </p:txBody>
      </p:sp>
      <p:sp>
        <p:nvSpPr>
          <p:cNvPr id="6" name="灯片编号占位符 5"/>
          <p:cNvSpPr>
            <a:spLocks noGrp="1"/>
          </p:cNvSpPr>
          <p:nvPr>
            <p:ph type="sldNum" sz="quarter" idx="12"/>
          </p:nvPr>
        </p:nvSpPr>
        <p:spPr/>
        <p:txBody>
          <a:bodyPr/>
          <a:lstStyle/>
          <a:p>
            <a:pPr>
              <a:defRPr/>
            </a:pPr>
            <a:fld id="{91C88A7D-9CB3-4B86-B341-D20E6E8BD385}" type="slidenum">
              <a:rPr lang="en-GB" smtClean="0"/>
              <a:pPr>
                <a:defRPr/>
              </a:pPr>
              <a:t>25</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7" dur="500"/>
                                        <p:tgtEl>
                                          <p:spTgt spid="3379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0" dur="500"/>
                                        <p:tgtEl>
                                          <p:spTgt spid="3379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13" dur="500"/>
                                        <p:tgtEl>
                                          <p:spTgt spid="3379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16" dur="500"/>
                                        <p:tgtEl>
                                          <p:spTgt spid="3379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19" dur="500"/>
                                        <p:tgtEl>
                                          <p:spTgt spid="33795">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3795">
                                            <p:txEl>
                                              <p:pRg st="7" end="7"/>
                                            </p:txEl>
                                          </p:spTgt>
                                        </p:tgtEl>
                                        <p:attrNameLst>
                                          <p:attrName>style.visibility</p:attrName>
                                        </p:attrNameLst>
                                      </p:cBhvr>
                                      <p:to>
                                        <p:strVal val="visible"/>
                                      </p:to>
                                    </p:set>
                                    <p:animEffect transition="in" filter="blinds(horizontal)">
                                      <p:cBhvr>
                                        <p:cTn id="22" dur="5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sz="quarter" idx="1"/>
          </p:nvPr>
        </p:nvSpPr>
        <p:spPr>
          <a:xfrm>
            <a:off x="214313" y="428604"/>
            <a:ext cx="8572529" cy="6215106"/>
          </a:xfrm>
        </p:spPr>
        <p:txBody>
          <a:bodyPr/>
          <a:lstStyle/>
          <a:p>
            <a:pPr>
              <a:buFont typeface="Wingdings" pitchFamily="2" charset="2"/>
              <a:buNone/>
            </a:pPr>
            <a:r>
              <a:rPr lang="zh-CN" altLang="en-US" dirty="0" smtClean="0"/>
              <a:t>试编写在带头结点的单链表中删除一个最小值结点的算法。</a:t>
            </a:r>
            <a:endParaRPr lang="en-US" altLang="zh-CN" dirty="0" smtClean="0"/>
          </a:p>
          <a:p>
            <a:pPr>
              <a:buFont typeface="Wingdings" pitchFamily="2" charset="2"/>
              <a:buNone/>
            </a:pPr>
            <a:r>
              <a:rPr lang="en-US" altLang="zh-CN" dirty="0" smtClean="0"/>
              <a:t>    void  delete</a:t>
            </a:r>
            <a:r>
              <a:rPr lang="zh-CN" altLang="en-US" dirty="0" smtClean="0"/>
              <a:t>（</a:t>
            </a:r>
            <a:r>
              <a:rPr lang="en-US" altLang="zh-CN" dirty="0" err="1" smtClean="0"/>
              <a:t>Linklist</a:t>
            </a:r>
            <a:r>
              <a:rPr lang="en-US" altLang="zh-CN" dirty="0" smtClean="0"/>
              <a:t>  &amp;L</a:t>
            </a:r>
            <a:r>
              <a:rPr lang="zh-CN" altLang="en-US" dirty="0" smtClean="0"/>
              <a:t>）</a:t>
            </a:r>
            <a:endParaRPr lang="en-US" altLang="zh-CN" dirty="0" smtClean="0"/>
          </a:p>
          <a:p>
            <a:pPr>
              <a:lnSpc>
                <a:spcPct val="120000"/>
              </a:lnSpc>
              <a:buFont typeface="Wingdings" pitchFamily="2" charset="2"/>
              <a:buNone/>
            </a:pPr>
            <a:r>
              <a:rPr lang="en-US" altLang="zh-CN" dirty="0" smtClean="0"/>
              <a:t>[</a:t>
            </a:r>
            <a:r>
              <a:rPr lang="zh-CN" altLang="en-US" dirty="0" smtClean="0"/>
              <a:t>题目分析</a:t>
            </a:r>
            <a:r>
              <a:rPr lang="en-US" altLang="zh-CN" dirty="0" smtClean="0"/>
              <a:t>] </a:t>
            </a:r>
            <a:r>
              <a:rPr lang="zh-CN" altLang="en-US" dirty="0" smtClean="0"/>
              <a:t>本题要求在单链表中删除最小值结点。单链表中删除结点，为使结点删除后不出现“断链”，应知道被删结点的前驱。</a:t>
            </a:r>
            <a:endParaRPr lang="en-US" altLang="zh-CN" dirty="0" smtClean="0"/>
          </a:p>
          <a:p>
            <a:pPr>
              <a:lnSpc>
                <a:spcPct val="120000"/>
              </a:lnSpc>
              <a:buFont typeface="Wingdings" pitchFamily="2" charset="2"/>
              <a:buNone/>
            </a:pPr>
            <a:r>
              <a:rPr lang="zh-CN" altLang="en-US" dirty="0" smtClean="0"/>
              <a:t>而“最小值结点”是在遍历整个链表后才能知道。</a:t>
            </a:r>
            <a:endParaRPr lang="en-US" altLang="zh-CN" dirty="0" smtClean="0"/>
          </a:p>
          <a:p>
            <a:pPr>
              <a:lnSpc>
                <a:spcPct val="120000"/>
              </a:lnSpc>
              <a:buFont typeface="Wingdings" pitchFamily="2" charset="2"/>
              <a:buNone/>
            </a:pPr>
            <a:r>
              <a:rPr lang="zh-CN" altLang="en-US" dirty="0" smtClean="0"/>
              <a:t>所以算法应首先遍历链表，求得最小值结点及其前驱。遍历结束后再执行删除操作。</a:t>
            </a:r>
            <a:r>
              <a:rPr lang="en-US" altLang="zh-CN" dirty="0" smtClean="0"/>
              <a:t>   </a:t>
            </a:r>
          </a:p>
          <a:p>
            <a:pPr>
              <a:spcBef>
                <a:spcPct val="0"/>
              </a:spcBef>
              <a:buFont typeface="Wingdings" pitchFamily="2" charset="2"/>
              <a:buNone/>
            </a:pPr>
            <a:r>
              <a:rPr lang="zh-CN" altLang="en-US" dirty="0" smtClean="0">
                <a:solidFill>
                  <a:srgbClr val="0070C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7" dur="500"/>
                                        <p:tgtEl>
                                          <p:spTgt spid="348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0" dur="500"/>
                                        <p:tgtEl>
                                          <p:spTgt spid="3481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13" dur="500"/>
                                        <p:tgtEl>
                                          <p:spTgt spid="3481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16"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sz="quarter" idx="1"/>
          </p:nvPr>
        </p:nvSpPr>
        <p:spPr>
          <a:xfrm>
            <a:off x="214313" y="428604"/>
            <a:ext cx="8715375" cy="6143668"/>
          </a:xfrm>
        </p:spPr>
        <p:txBody>
          <a:bodyPr/>
          <a:lstStyle/>
          <a:p>
            <a:pPr>
              <a:spcBef>
                <a:spcPct val="0"/>
              </a:spcBef>
              <a:buFont typeface="Wingdings" pitchFamily="2" charset="2"/>
              <a:buNone/>
            </a:pPr>
            <a:r>
              <a:rPr lang="en-US" altLang="zh-CN" sz="2400" dirty="0" smtClean="0"/>
              <a:t>   void delete</a:t>
            </a:r>
            <a:r>
              <a:rPr lang="zh-CN" altLang="en-US" sz="2400" dirty="0" smtClean="0"/>
              <a:t>（</a:t>
            </a:r>
            <a:r>
              <a:rPr lang="en-US" altLang="zh-CN" sz="2400" dirty="0" err="1" smtClean="0"/>
              <a:t>LinkedList</a:t>
            </a:r>
            <a:r>
              <a:rPr lang="en-US" altLang="zh-CN" sz="2400" dirty="0" smtClean="0"/>
              <a:t> &amp;L</a:t>
            </a:r>
            <a:r>
              <a:rPr lang="zh-CN" altLang="en-US" sz="2400" dirty="0" smtClean="0"/>
              <a:t>）</a:t>
            </a:r>
            <a:r>
              <a:rPr lang="en-US" altLang="zh-CN" sz="2400" dirty="0" smtClean="0"/>
              <a:t> { </a:t>
            </a:r>
            <a:r>
              <a:rPr lang="zh-CN" altLang="en-US" sz="2400" dirty="0" smtClean="0">
                <a:solidFill>
                  <a:srgbClr val="0070C0"/>
                </a:solidFill>
              </a:rPr>
              <a:t>∥</a:t>
            </a:r>
            <a:r>
              <a:rPr lang="en-US" altLang="zh-CN" sz="2400" dirty="0" smtClean="0">
                <a:solidFill>
                  <a:srgbClr val="0070C0"/>
                </a:solidFill>
              </a:rPr>
              <a:t>L</a:t>
            </a:r>
            <a:r>
              <a:rPr lang="zh-CN" altLang="en-US" sz="2400" dirty="0" smtClean="0">
                <a:solidFill>
                  <a:srgbClr val="0070C0"/>
                </a:solidFill>
              </a:rPr>
              <a:t>是带头结点的单链表</a:t>
            </a:r>
            <a:endParaRPr lang="en-US" altLang="zh-CN" sz="2400" dirty="0" smtClean="0">
              <a:solidFill>
                <a:srgbClr val="0070C0"/>
              </a:solidFill>
            </a:endParaRPr>
          </a:p>
          <a:p>
            <a:pPr>
              <a:spcBef>
                <a:spcPct val="0"/>
              </a:spcBef>
              <a:buFont typeface="Wingdings" pitchFamily="2" charset="2"/>
              <a:buNone/>
            </a:pPr>
            <a:r>
              <a:rPr lang="en-US" altLang="zh-CN" sz="2400" dirty="0" smtClean="0"/>
              <a:t>        p = L-&gt;next</a:t>
            </a:r>
            <a:r>
              <a:rPr lang="zh-CN" altLang="en-US" sz="2400" dirty="0" smtClean="0"/>
              <a:t>；  </a:t>
            </a:r>
            <a:r>
              <a:rPr lang="zh-CN" altLang="en-US" sz="2400" dirty="0" smtClean="0">
                <a:solidFill>
                  <a:srgbClr val="0070C0"/>
                </a:solidFill>
              </a:rPr>
              <a:t>∥</a:t>
            </a:r>
            <a:r>
              <a:rPr lang="en-US" altLang="zh-CN" sz="2400" dirty="0" smtClean="0">
                <a:solidFill>
                  <a:srgbClr val="0070C0"/>
                </a:solidFill>
              </a:rPr>
              <a:t>p</a:t>
            </a:r>
            <a:r>
              <a:rPr lang="zh-CN" altLang="en-US" sz="2400" dirty="0" smtClean="0">
                <a:solidFill>
                  <a:srgbClr val="0070C0"/>
                </a:solidFill>
              </a:rPr>
              <a:t>为工作指针。 </a:t>
            </a:r>
            <a:endParaRPr lang="en-US" altLang="zh-CN" sz="2400" dirty="0" smtClean="0">
              <a:solidFill>
                <a:srgbClr val="0070C0"/>
              </a:solidFill>
            </a:endParaRPr>
          </a:p>
          <a:p>
            <a:pPr>
              <a:spcBef>
                <a:spcPct val="0"/>
              </a:spcBef>
              <a:buFont typeface="Wingdings" pitchFamily="2" charset="2"/>
              <a:buNone/>
            </a:pPr>
            <a:r>
              <a:rPr lang="en-US" altLang="zh-CN" sz="2400" dirty="0" smtClean="0">
                <a:solidFill>
                  <a:srgbClr val="0070C0"/>
                </a:solidFill>
              </a:rPr>
              <a:t>       if(p)</a:t>
            </a:r>
          </a:p>
          <a:p>
            <a:pPr>
              <a:spcBef>
                <a:spcPct val="0"/>
              </a:spcBef>
              <a:buFont typeface="Wingdings" pitchFamily="2" charset="2"/>
              <a:buNone/>
            </a:pPr>
            <a:r>
              <a:rPr lang="en-US" altLang="zh-CN" sz="2400" dirty="0" smtClean="0">
                <a:solidFill>
                  <a:srgbClr val="0070C0"/>
                </a:solidFill>
              </a:rPr>
              <a:t>       {</a:t>
            </a:r>
            <a:endParaRPr lang="zh-CN" altLang="en-US" sz="2400" dirty="0" smtClean="0">
              <a:solidFill>
                <a:srgbClr val="0070C0"/>
              </a:solidFill>
            </a:endParaRPr>
          </a:p>
          <a:p>
            <a:pPr>
              <a:spcBef>
                <a:spcPct val="0"/>
              </a:spcBef>
              <a:buNone/>
            </a:pPr>
            <a:r>
              <a:rPr lang="zh-CN" altLang="en-US" sz="2400" dirty="0" smtClean="0"/>
              <a:t>            </a:t>
            </a:r>
            <a:r>
              <a:rPr lang="en-US" altLang="zh-CN" sz="2400" dirty="0" smtClean="0"/>
              <a:t>pre = L</a:t>
            </a:r>
            <a:r>
              <a:rPr lang="zh-CN" altLang="en-US" sz="2400" dirty="0" smtClean="0"/>
              <a:t>；      </a:t>
            </a:r>
            <a:r>
              <a:rPr lang="zh-CN" altLang="en-US" sz="2400" dirty="0" smtClean="0">
                <a:solidFill>
                  <a:srgbClr val="0070C0"/>
                </a:solidFill>
              </a:rPr>
              <a:t>∥</a:t>
            </a:r>
            <a:r>
              <a:rPr lang="en-US" altLang="zh-CN" sz="2400" dirty="0" smtClean="0">
                <a:solidFill>
                  <a:srgbClr val="0070C0"/>
                </a:solidFill>
              </a:rPr>
              <a:t>pre</a:t>
            </a:r>
            <a:r>
              <a:rPr lang="zh-CN" altLang="en-US" sz="2400" dirty="0" smtClean="0">
                <a:solidFill>
                  <a:srgbClr val="0070C0"/>
                </a:solidFill>
              </a:rPr>
              <a:t>指向最小值结点的前驱。</a:t>
            </a:r>
            <a:endParaRPr lang="en-US" altLang="zh-CN" sz="2400" dirty="0" smtClean="0">
              <a:solidFill>
                <a:srgbClr val="0070C0"/>
              </a:solidFill>
            </a:endParaRPr>
          </a:p>
          <a:p>
            <a:pPr>
              <a:spcBef>
                <a:spcPct val="0"/>
              </a:spcBef>
              <a:buNone/>
            </a:pPr>
            <a:r>
              <a:rPr lang="zh-CN" altLang="en-US" sz="2400" dirty="0" smtClean="0"/>
              <a:t>            </a:t>
            </a:r>
            <a:r>
              <a:rPr lang="en-US" altLang="zh-CN" sz="2400" dirty="0" smtClean="0"/>
              <a:t>q = p</a:t>
            </a:r>
            <a:r>
              <a:rPr lang="zh-CN" altLang="en-US" sz="2400" dirty="0" smtClean="0"/>
              <a:t>；        </a:t>
            </a:r>
            <a:r>
              <a:rPr lang="zh-CN" altLang="en-US" sz="2400" dirty="0" smtClean="0">
                <a:solidFill>
                  <a:srgbClr val="0070C0"/>
                </a:solidFill>
              </a:rPr>
              <a:t>∥</a:t>
            </a:r>
            <a:r>
              <a:rPr lang="en-US" altLang="zh-CN" sz="2400" dirty="0" smtClean="0">
                <a:solidFill>
                  <a:srgbClr val="0070C0"/>
                </a:solidFill>
              </a:rPr>
              <a:t>q</a:t>
            </a:r>
            <a:r>
              <a:rPr lang="zh-CN" altLang="en-US" sz="2400" dirty="0" smtClean="0">
                <a:solidFill>
                  <a:srgbClr val="0070C0"/>
                </a:solidFill>
              </a:rPr>
              <a:t>指向最小值结点，初始假定第一元素结点是最小值结点。</a:t>
            </a:r>
          </a:p>
          <a:p>
            <a:pPr>
              <a:spcBef>
                <a:spcPct val="0"/>
              </a:spcBef>
              <a:buFont typeface="Wingdings" pitchFamily="2" charset="2"/>
              <a:buNone/>
            </a:pPr>
            <a:r>
              <a:rPr lang="zh-CN" altLang="en-US" sz="2400" dirty="0" smtClean="0"/>
              <a:t>           </a:t>
            </a:r>
            <a:r>
              <a:rPr lang="en-US" altLang="zh-CN" sz="2400" dirty="0" smtClean="0"/>
              <a:t>while</a:t>
            </a:r>
            <a:r>
              <a:rPr lang="zh-CN" altLang="en-US" sz="2400" dirty="0" smtClean="0"/>
              <a:t>（</a:t>
            </a:r>
            <a:r>
              <a:rPr lang="en-US" altLang="zh-CN" sz="2400" dirty="0" smtClean="0"/>
              <a:t>p-&gt;next!=null</a:t>
            </a:r>
            <a:r>
              <a:rPr lang="zh-CN" altLang="en-US" sz="2400" dirty="0" smtClean="0"/>
              <a:t>）</a:t>
            </a:r>
            <a:r>
              <a:rPr lang="en-US" altLang="zh-CN" sz="2400" dirty="0" smtClean="0"/>
              <a:t>{</a:t>
            </a:r>
          </a:p>
          <a:p>
            <a:pPr>
              <a:spcBef>
                <a:spcPct val="0"/>
              </a:spcBef>
              <a:buFont typeface="Wingdings" pitchFamily="2" charset="2"/>
              <a:buNone/>
            </a:pPr>
            <a:r>
              <a:rPr lang="en-US" altLang="zh-CN" sz="2400" dirty="0" smtClean="0"/>
              <a:t>                if</a:t>
            </a:r>
            <a:r>
              <a:rPr lang="zh-CN" altLang="en-US" sz="2400" dirty="0" smtClean="0"/>
              <a:t>（</a:t>
            </a:r>
            <a:r>
              <a:rPr lang="en-US" altLang="zh-CN" sz="2400" dirty="0" smtClean="0"/>
              <a:t>p-&gt;next-&gt;data&lt;q-&gt;data</a:t>
            </a:r>
            <a:r>
              <a:rPr lang="zh-CN" altLang="en-US" sz="2400" dirty="0" smtClean="0"/>
              <a:t>）</a:t>
            </a:r>
            <a:r>
              <a:rPr lang="en-US" altLang="zh-CN" sz="2400" dirty="0" smtClean="0"/>
              <a:t>{pre=p</a:t>
            </a:r>
            <a:r>
              <a:rPr lang="zh-CN" altLang="en-US" sz="2400" dirty="0" smtClean="0"/>
              <a:t>；</a:t>
            </a:r>
            <a:r>
              <a:rPr lang="en-US" altLang="zh-CN" sz="2400" dirty="0" smtClean="0"/>
              <a:t>q=p-&gt;next</a:t>
            </a:r>
            <a:r>
              <a:rPr lang="zh-CN" altLang="en-US" sz="2400" dirty="0" smtClean="0"/>
              <a:t>；</a:t>
            </a:r>
            <a:r>
              <a:rPr lang="en-US" altLang="zh-CN" sz="2400" dirty="0" smtClean="0"/>
              <a:t>}</a:t>
            </a:r>
            <a:r>
              <a:rPr lang="en-US" altLang="zh-CN" sz="2400" dirty="0" smtClean="0">
                <a:solidFill>
                  <a:srgbClr val="0070C0"/>
                </a:solidFill>
              </a:rPr>
              <a:t>∥</a:t>
            </a:r>
            <a:r>
              <a:rPr lang="zh-CN" altLang="en-US" sz="2400" dirty="0" smtClean="0">
                <a:solidFill>
                  <a:srgbClr val="0070C0"/>
                </a:solidFill>
              </a:rPr>
              <a:t>查最小值结点</a:t>
            </a:r>
          </a:p>
          <a:p>
            <a:pPr>
              <a:spcBef>
                <a:spcPct val="0"/>
              </a:spcBef>
              <a:buFont typeface="Wingdings" pitchFamily="2" charset="2"/>
              <a:buNone/>
            </a:pPr>
            <a:r>
              <a:rPr lang="zh-CN" altLang="en-US" sz="2400" dirty="0" smtClean="0"/>
              <a:t>              </a:t>
            </a:r>
            <a:r>
              <a:rPr lang="en-US" altLang="zh-CN" sz="2400" dirty="0" smtClean="0"/>
              <a:t>p = p-&gt;next</a:t>
            </a:r>
            <a:r>
              <a:rPr lang="zh-CN" altLang="en-US" sz="2400" dirty="0" smtClean="0"/>
              <a:t>；     </a:t>
            </a:r>
            <a:r>
              <a:rPr lang="zh-CN" altLang="en-US" sz="2400" dirty="0" smtClean="0">
                <a:solidFill>
                  <a:srgbClr val="0070C0"/>
                </a:solidFill>
              </a:rPr>
              <a:t>∥指针后移。</a:t>
            </a:r>
          </a:p>
          <a:p>
            <a:pPr>
              <a:spcBef>
                <a:spcPct val="0"/>
              </a:spcBef>
              <a:buFont typeface="Wingdings" pitchFamily="2" charset="2"/>
              <a:buNone/>
            </a:pPr>
            <a:r>
              <a:rPr lang="zh-CN" altLang="en-US" sz="2400" dirty="0" smtClean="0"/>
              <a:t>           </a:t>
            </a:r>
            <a:r>
              <a:rPr lang="en-US" altLang="zh-CN" sz="2400" dirty="0" smtClean="0"/>
              <a:t>}</a:t>
            </a:r>
          </a:p>
          <a:p>
            <a:pPr>
              <a:spcBef>
                <a:spcPct val="0"/>
              </a:spcBef>
              <a:buFont typeface="Wingdings" pitchFamily="2" charset="2"/>
              <a:buNone/>
            </a:pPr>
            <a:r>
              <a:rPr lang="en-US" altLang="zh-CN" sz="2400" dirty="0" smtClean="0"/>
              <a:t>            pre-&gt;next=q-&gt;next</a:t>
            </a:r>
            <a:r>
              <a:rPr lang="zh-CN" altLang="en-US" sz="2400" dirty="0" smtClean="0"/>
              <a:t>；</a:t>
            </a:r>
            <a:r>
              <a:rPr lang="zh-CN" altLang="en-US" sz="2400" dirty="0" smtClean="0">
                <a:solidFill>
                  <a:srgbClr val="0070C0"/>
                </a:solidFill>
              </a:rPr>
              <a:t>∥从链表上删除最小值结点</a:t>
            </a:r>
          </a:p>
          <a:p>
            <a:pPr>
              <a:spcBef>
                <a:spcPct val="0"/>
              </a:spcBef>
              <a:buFont typeface="Wingdings" pitchFamily="2" charset="2"/>
              <a:buNone/>
            </a:pPr>
            <a:r>
              <a:rPr lang="zh-CN" altLang="en-US" sz="2400" dirty="0" smtClean="0"/>
              <a:t>            </a:t>
            </a:r>
            <a:r>
              <a:rPr lang="en-US" altLang="zh-CN" sz="2400" dirty="0" smtClean="0"/>
              <a:t>free</a:t>
            </a:r>
            <a:r>
              <a:rPr lang="zh-CN" altLang="en-US" sz="2400" dirty="0" smtClean="0"/>
              <a:t>（</a:t>
            </a:r>
            <a:r>
              <a:rPr lang="en-US" altLang="zh-CN" sz="2400" dirty="0" smtClean="0"/>
              <a:t>q</a:t>
            </a:r>
            <a:r>
              <a:rPr lang="zh-CN" altLang="en-US" sz="2400" dirty="0" smtClean="0"/>
              <a:t>）；         </a:t>
            </a:r>
            <a:r>
              <a:rPr lang="zh-CN" altLang="en-US" sz="2400" dirty="0" smtClean="0">
                <a:solidFill>
                  <a:srgbClr val="0070C0"/>
                </a:solidFill>
              </a:rPr>
              <a:t>∥释放最小值结点空间</a:t>
            </a:r>
            <a:endParaRPr lang="en-US" altLang="zh-CN" sz="2400" dirty="0" smtClean="0">
              <a:solidFill>
                <a:srgbClr val="0070C0"/>
              </a:solidFill>
            </a:endParaRPr>
          </a:p>
          <a:p>
            <a:pPr>
              <a:spcBef>
                <a:spcPct val="0"/>
              </a:spcBef>
              <a:buFont typeface="Wingdings" pitchFamily="2" charset="2"/>
              <a:buNone/>
            </a:pPr>
            <a:r>
              <a:rPr lang="en-US" altLang="zh-CN" sz="2400" dirty="0" smtClean="0">
                <a:solidFill>
                  <a:srgbClr val="0070C0"/>
                </a:solidFill>
              </a:rPr>
              <a:t>     }</a:t>
            </a:r>
            <a:endParaRPr lang="zh-CN" altLang="en-US" sz="2400" dirty="0" smtClean="0">
              <a:solidFill>
                <a:srgbClr val="0070C0"/>
              </a:solidFill>
            </a:endParaRPr>
          </a:p>
          <a:p>
            <a:pPr>
              <a:spcBef>
                <a:spcPct val="0"/>
              </a:spcBef>
              <a:buFont typeface="Wingdings" pitchFamily="2" charset="2"/>
              <a:buNone/>
            </a:pPr>
            <a:r>
              <a:rPr lang="en-US" altLang="zh-CN" sz="2400" dirty="0" smtClean="0"/>
              <a:t>    }</a:t>
            </a:r>
            <a:r>
              <a:rPr lang="en-US" altLang="zh-CN" sz="2400" dirty="0" smtClean="0">
                <a:solidFill>
                  <a:srgbClr val="0070C0"/>
                </a:solidFill>
              </a:rPr>
              <a:t>∥</a:t>
            </a:r>
            <a:r>
              <a:rPr lang="zh-CN" altLang="en-US" sz="2400" dirty="0" smtClean="0">
                <a:solidFill>
                  <a:srgbClr val="0070C0"/>
                </a:solidFill>
              </a:rPr>
              <a:t>结束算法</a:t>
            </a:r>
            <a:r>
              <a:rPr lang="en-US" altLang="zh-CN" sz="2400" dirty="0" smtClean="0">
                <a:solidFill>
                  <a:srgbClr val="0070C0"/>
                </a:solidFill>
              </a:rPr>
              <a:t>delete</a:t>
            </a:r>
            <a:r>
              <a:rPr lang="zh-CN" altLang="en-US" sz="2400" dirty="0" smtClean="0">
                <a:solidFill>
                  <a:srgbClr val="0070C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0" dur="500"/>
                                        <p:tgtEl>
                                          <p:spTgt spid="348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3" dur="500"/>
                                        <p:tgtEl>
                                          <p:spTgt spid="3481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6" dur="500"/>
                                        <p:tgtEl>
                                          <p:spTgt spid="3481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19" dur="500"/>
                                        <p:tgtEl>
                                          <p:spTgt spid="34819">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22" dur="500"/>
                                        <p:tgtEl>
                                          <p:spTgt spid="3481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animEffect transition="in" filter="blinds(horizontal)">
                                      <p:cBhvr>
                                        <p:cTn id="25" dur="500"/>
                                        <p:tgtEl>
                                          <p:spTgt spid="3481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4819">
                                            <p:txEl>
                                              <p:pRg st="7" end="7"/>
                                            </p:txEl>
                                          </p:spTgt>
                                        </p:tgtEl>
                                        <p:attrNameLst>
                                          <p:attrName>style.visibility</p:attrName>
                                        </p:attrNameLst>
                                      </p:cBhvr>
                                      <p:to>
                                        <p:strVal val="visible"/>
                                      </p:to>
                                    </p:set>
                                    <p:animEffect transition="in" filter="blinds(horizontal)">
                                      <p:cBhvr>
                                        <p:cTn id="28" dur="500"/>
                                        <p:tgtEl>
                                          <p:spTgt spid="3481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4819">
                                            <p:txEl>
                                              <p:pRg st="8" end="8"/>
                                            </p:txEl>
                                          </p:spTgt>
                                        </p:tgtEl>
                                        <p:attrNameLst>
                                          <p:attrName>style.visibility</p:attrName>
                                        </p:attrNameLst>
                                      </p:cBhvr>
                                      <p:to>
                                        <p:strVal val="visible"/>
                                      </p:to>
                                    </p:set>
                                    <p:animEffect transition="in" filter="blinds(horizontal)">
                                      <p:cBhvr>
                                        <p:cTn id="31" dur="500"/>
                                        <p:tgtEl>
                                          <p:spTgt spid="34819">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4819">
                                            <p:txEl>
                                              <p:pRg st="9" end="9"/>
                                            </p:txEl>
                                          </p:spTgt>
                                        </p:tgtEl>
                                        <p:attrNameLst>
                                          <p:attrName>style.visibility</p:attrName>
                                        </p:attrNameLst>
                                      </p:cBhvr>
                                      <p:to>
                                        <p:strVal val="visible"/>
                                      </p:to>
                                    </p:set>
                                    <p:animEffect transition="in" filter="blinds(horizontal)">
                                      <p:cBhvr>
                                        <p:cTn id="34" dur="500"/>
                                        <p:tgtEl>
                                          <p:spTgt spid="34819">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4819">
                                            <p:txEl>
                                              <p:pRg st="10" end="10"/>
                                            </p:txEl>
                                          </p:spTgt>
                                        </p:tgtEl>
                                        <p:attrNameLst>
                                          <p:attrName>style.visibility</p:attrName>
                                        </p:attrNameLst>
                                      </p:cBhvr>
                                      <p:to>
                                        <p:strVal val="visible"/>
                                      </p:to>
                                    </p:set>
                                    <p:animEffect transition="in" filter="blinds(horizontal)">
                                      <p:cBhvr>
                                        <p:cTn id="37" dur="500"/>
                                        <p:tgtEl>
                                          <p:spTgt spid="34819">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4819">
                                            <p:txEl>
                                              <p:pRg st="11" end="11"/>
                                            </p:txEl>
                                          </p:spTgt>
                                        </p:tgtEl>
                                        <p:attrNameLst>
                                          <p:attrName>style.visibility</p:attrName>
                                        </p:attrNameLst>
                                      </p:cBhvr>
                                      <p:to>
                                        <p:strVal val="visible"/>
                                      </p:to>
                                    </p:set>
                                    <p:animEffect transition="in" filter="blinds(horizontal)">
                                      <p:cBhvr>
                                        <p:cTn id="40" dur="500"/>
                                        <p:tgtEl>
                                          <p:spTgt spid="34819">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4819">
                                            <p:txEl>
                                              <p:pRg st="12" end="12"/>
                                            </p:txEl>
                                          </p:spTgt>
                                        </p:tgtEl>
                                        <p:attrNameLst>
                                          <p:attrName>style.visibility</p:attrName>
                                        </p:attrNameLst>
                                      </p:cBhvr>
                                      <p:to>
                                        <p:strVal val="visible"/>
                                      </p:to>
                                    </p:set>
                                    <p:animEffect transition="in" filter="blinds(horizontal)">
                                      <p:cBhvr>
                                        <p:cTn id="43" dur="500"/>
                                        <p:tgtEl>
                                          <p:spTgt spid="34819">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4819">
                                            <p:txEl>
                                              <p:pRg st="13" end="13"/>
                                            </p:txEl>
                                          </p:spTgt>
                                        </p:tgtEl>
                                        <p:attrNameLst>
                                          <p:attrName>style.visibility</p:attrName>
                                        </p:attrNameLst>
                                      </p:cBhvr>
                                      <p:to>
                                        <p:strVal val="visible"/>
                                      </p:to>
                                    </p:set>
                                    <p:animEffect transition="in" filter="blinds(horizontal)">
                                      <p:cBhvr>
                                        <p:cTn id="46" dur="500"/>
                                        <p:tgtEl>
                                          <p:spTgt spid="348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593725" y="377825"/>
            <a:ext cx="184150" cy="396875"/>
          </a:xfrm>
          <a:prstGeom prst="rect">
            <a:avLst/>
          </a:prstGeom>
          <a:noFill/>
          <a:ln w="9525">
            <a:noFill/>
            <a:miter lim="800000"/>
            <a:headEnd/>
            <a:tailEnd/>
          </a:ln>
          <a:effectLst/>
        </p:spPr>
        <p:txBody>
          <a:bodyPr wrap="none">
            <a:spAutoFit/>
          </a:bodyPr>
          <a:lstStyle/>
          <a:p>
            <a:endParaRPr lang="zh-CN" altLang="zh-CN"/>
          </a:p>
        </p:txBody>
      </p:sp>
      <p:sp>
        <p:nvSpPr>
          <p:cNvPr id="2053" name="Text Box 5"/>
          <p:cNvSpPr txBox="1">
            <a:spLocks noChangeArrowheads="1"/>
          </p:cNvSpPr>
          <p:nvPr/>
        </p:nvSpPr>
        <p:spPr bwMode="auto">
          <a:xfrm>
            <a:off x="696913" y="565150"/>
            <a:ext cx="8089929" cy="461665"/>
          </a:xfrm>
          <a:prstGeom prst="rect">
            <a:avLst/>
          </a:prstGeom>
          <a:noFill/>
          <a:ln w="9525">
            <a:noFill/>
            <a:miter lim="800000"/>
            <a:headEnd/>
            <a:tailEnd/>
          </a:ln>
          <a:effectLst/>
        </p:spPr>
        <p:txBody>
          <a:bodyPr wrap="square">
            <a:spAutoFit/>
          </a:bodyPr>
          <a:lstStyle/>
          <a:p>
            <a:r>
              <a:rPr lang="zh-CN" altLang="zh-CN" dirty="0" smtClean="0"/>
              <a:t>编写</a:t>
            </a:r>
            <a:r>
              <a:rPr lang="zh-CN" altLang="zh-CN" dirty="0"/>
              <a:t>一个计算头指针</a:t>
            </a:r>
            <a:r>
              <a:rPr lang="zh-CN" altLang="zh-CN" dirty="0" smtClean="0"/>
              <a:t>为</a:t>
            </a:r>
            <a:r>
              <a:rPr lang="en-US" altLang="zh-CN" dirty="0" smtClean="0"/>
              <a:t>L</a:t>
            </a:r>
            <a:r>
              <a:rPr lang="zh-CN" altLang="zh-CN" dirty="0" smtClean="0"/>
              <a:t>的</a:t>
            </a:r>
            <a:r>
              <a:rPr lang="zh-CN" altLang="zh-CN" dirty="0"/>
              <a:t>单链表长度的</a:t>
            </a:r>
            <a:r>
              <a:rPr lang="zh-CN" altLang="zh-CN" dirty="0" smtClean="0"/>
              <a:t>算法</a:t>
            </a:r>
            <a:r>
              <a:rPr lang="en-US" altLang="zh-CN" dirty="0" smtClean="0"/>
              <a:t>(</a:t>
            </a:r>
            <a:r>
              <a:rPr lang="zh-CN" altLang="en-US" dirty="0" smtClean="0"/>
              <a:t>不带头节点</a:t>
            </a:r>
            <a:r>
              <a:rPr lang="en-US" altLang="zh-CN" dirty="0" smtClean="0"/>
              <a:t>)</a:t>
            </a:r>
            <a:endParaRPr lang="zh-CN" altLang="en-US" dirty="0"/>
          </a:p>
        </p:txBody>
      </p:sp>
      <p:sp>
        <p:nvSpPr>
          <p:cNvPr id="2077" name="Text Box 29"/>
          <p:cNvSpPr txBox="1">
            <a:spLocks noChangeArrowheads="1"/>
          </p:cNvSpPr>
          <p:nvPr/>
        </p:nvSpPr>
        <p:spPr bwMode="auto">
          <a:xfrm>
            <a:off x="714348" y="2286000"/>
            <a:ext cx="4572032" cy="4154984"/>
          </a:xfrm>
          <a:prstGeom prst="rect">
            <a:avLst/>
          </a:prstGeom>
          <a:solidFill>
            <a:schemeClr val="bg1"/>
          </a:solidFill>
          <a:ln w="38100">
            <a:solidFill>
              <a:schemeClr val="accent2"/>
            </a:solidFill>
            <a:miter lim="800000"/>
            <a:headEnd/>
            <a:tailEnd/>
          </a:ln>
          <a:effectLst/>
        </p:spPr>
        <p:txBody>
          <a:bodyPr wrap="square">
            <a:spAutoFit/>
          </a:bodyPr>
          <a:lstStyle/>
          <a:p>
            <a:r>
              <a:rPr lang="en-US" altLang="zh-CN" sz="2400" dirty="0" err="1"/>
              <a:t>int</a:t>
            </a:r>
            <a:r>
              <a:rPr lang="en-US" altLang="zh-CN" sz="2400" dirty="0"/>
              <a:t>  </a:t>
            </a:r>
            <a:r>
              <a:rPr lang="en-US" altLang="zh-CN" sz="2400" dirty="0" smtClean="0"/>
              <a:t>length(</a:t>
            </a:r>
            <a:r>
              <a:rPr lang="en-US" altLang="zh-CN" sz="2400" dirty="0" err="1" smtClean="0"/>
              <a:t>LinkList</a:t>
            </a:r>
            <a:r>
              <a:rPr lang="en-US" altLang="zh-CN" sz="2400" dirty="0" smtClean="0"/>
              <a:t>  L)</a:t>
            </a:r>
            <a:endParaRPr lang="en-US" altLang="zh-CN" sz="2400" dirty="0"/>
          </a:p>
          <a:p>
            <a:r>
              <a:rPr lang="en-US" altLang="zh-CN" sz="2400" dirty="0"/>
              <a:t>{ </a:t>
            </a:r>
            <a:endParaRPr lang="en-US" altLang="zh-CN" sz="2400" dirty="0" smtClean="0"/>
          </a:p>
          <a:p>
            <a:r>
              <a:rPr lang="en-US" altLang="zh-CN" dirty="0" smtClean="0"/>
              <a:t>   </a:t>
            </a:r>
            <a:r>
              <a:rPr lang="en-US" altLang="zh-CN" sz="2400" dirty="0" err="1" smtClean="0"/>
              <a:t>int</a:t>
            </a:r>
            <a:r>
              <a:rPr lang="en-US" altLang="zh-CN" sz="2400" dirty="0" smtClean="0"/>
              <a:t> </a:t>
            </a:r>
            <a:r>
              <a:rPr lang="en-US" altLang="zh-CN" sz="2400" dirty="0"/>
              <a:t>n=0;</a:t>
            </a:r>
          </a:p>
          <a:p>
            <a:r>
              <a:rPr lang="en-US" altLang="zh-CN" sz="2400" dirty="0"/>
              <a:t>   </a:t>
            </a:r>
            <a:r>
              <a:rPr lang="en-US" altLang="zh-CN" sz="2400" dirty="0" err="1" smtClean="0"/>
              <a:t>LNode</a:t>
            </a:r>
            <a:r>
              <a:rPr lang="en-US" altLang="zh-CN" sz="2400" dirty="0" smtClean="0"/>
              <a:t> </a:t>
            </a:r>
            <a:r>
              <a:rPr lang="en-US" altLang="zh-CN" sz="2400" dirty="0"/>
              <a:t>*p;</a:t>
            </a:r>
          </a:p>
          <a:p>
            <a:r>
              <a:rPr lang="en-US" altLang="zh-CN" sz="2400" dirty="0"/>
              <a:t>   </a:t>
            </a:r>
            <a:r>
              <a:rPr lang="en-US" altLang="zh-CN" sz="2400" dirty="0" smtClean="0"/>
              <a:t>p=L;</a:t>
            </a:r>
            <a:endParaRPr lang="en-US" altLang="zh-CN" sz="2400" dirty="0"/>
          </a:p>
          <a:p>
            <a:r>
              <a:rPr lang="en-US" altLang="zh-CN" sz="2400" dirty="0"/>
              <a:t>   while(p!=NULL)</a:t>
            </a:r>
          </a:p>
          <a:p>
            <a:r>
              <a:rPr lang="en-US" altLang="zh-CN" sz="2400" dirty="0"/>
              <a:t>   {   n++;</a:t>
            </a:r>
          </a:p>
          <a:p>
            <a:r>
              <a:rPr lang="en-US" altLang="zh-CN" sz="2400" dirty="0"/>
              <a:t>       p=p-</a:t>
            </a:r>
            <a:r>
              <a:rPr lang="en-US" altLang="zh-CN" sz="2400" dirty="0" smtClean="0"/>
              <a:t>&gt;next;</a:t>
            </a:r>
            <a:endParaRPr lang="en-US" altLang="zh-CN" sz="2400" dirty="0"/>
          </a:p>
          <a:p>
            <a:r>
              <a:rPr lang="en-US" altLang="zh-CN" sz="2400" dirty="0"/>
              <a:t>   }</a:t>
            </a:r>
          </a:p>
          <a:p>
            <a:r>
              <a:rPr lang="en-US" altLang="zh-CN" sz="2400" dirty="0"/>
              <a:t>   return(n);</a:t>
            </a:r>
          </a:p>
          <a:p>
            <a:r>
              <a:rPr lang="en-US" altLang="zh-CN" sz="2400" dirty="0"/>
              <a:t>}</a:t>
            </a:r>
          </a:p>
        </p:txBody>
      </p:sp>
      <p:grpSp>
        <p:nvGrpSpPr>
          <p:cNvPr id="2" name="Group 32"/>
          <p:cNvGrpSpPr>
            <a:grpSpLocks/>
          </p:cNvGrpSpPr>
          <p:nvPr/>
        </p:nvGrpSpPr>
        <p:grpSpPr bwMode="auto">
          <a:xfrm>
            <a:off x="2590800" y="914400"/>
            <a:ext cx="311150" cy="533400"/>
            <a:chOff x="1632" y="576"/>
            <a:chExt cx="196" cy="336"/>
          </a:xfrm>
        </p:grpSpPr>
        <p:sp>
          <p:nvSpPr>
            <p:cNvPr id="2078" name="Line 30"/>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79" name="Text Box 31"/>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p</a:t>
              </a:r>
            </a:p>
          </p:txBody>
        </p:sp>
      </p:grpSp>
      <p:grpSp>
        <p:nvGrpSpPr>
          <p:cNvPr id="3" name="Group 33"/>
          <p:cNvGrpSpPr>
            <a:grpSpLocks/>
          </p:cNvGrpSpPr>
          <p:nvPr/>
        </p:nvGrpSpPr>
        <p:grpSpPr bwMode="auto">
          <a:xfrm>
            <a:off x="4038600" y="914400"/>
            <a:ext cx="311150" cy="533400"/>
            <a:chOff x="1632" y="576"/>
            <a:chExt cx="196" cy="336"/>
          </a:xfrm>
        </p:grpSpPr>
        <p:sp>
          <p:nvSpPr>
            <p:cNvPr id="2082" name="Line 34"/>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83" name="Text Box 35"/>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p</a:t>
              </a:r>
            </a:p>
          </p:txBody>
        </p:sp>
      </p:grpSp>
      <p:grpSp>
        <p:nvGrpSpPr>
          <p:cNvPr id="4" name="Group 36"/>
          <p:cNvGrpSpPr>
            <a:grpSpLocks/>
          </p:cNvGrpSpPr>
          <p:nvPr/>
        </p:nvGrpSpPr>
        <p:grpSpPr bwMode="auto">
          <a:xfrm>
            <a:off x="7162800" y="914400"/>
            <a:ext cx="311150" cy="533400"/>
            <a:chOff x="1632" y="576"/>
            <a:chExt cx="196" cy="336"/>
          </a:xfrm>
        </p:grpSpPr>
        <p:sp>
          <p:nvSpPr>
            <p:cNvPr id="2085" name="Line 37"/>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86" name="Text Box 38"/>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p</a:t>
              </a:r>
            </a:p>
          </p:txBody>
        </p:sp>
      </p:grpSp>
      <p:grpSp>
        <p:nvGrpSpPr>
          <p:cNvPr id="5" name="Group 46"/>
          <p:cNvGrpSpPr>
            <a:grpSpLocks/>
          </p:cNvGrpSpPr>
          <p:nvPr/>
        </p:nvGrpSpPr>
        <p:grpSpPr bwMode="auto">
          <a:xfrm>
            <a:off x="838200" y="1143000"/>
            <a:ext cx="6924675" cy="766763"/>
            <a:chOff x="528" y="720"/>
            <a:chExt cx="4362" cy="483"/>
          </a:xfrm>
        </p:grpSpPr>
        <p:sp>
          <p:nvSpPr>
            <p:cNvPr id="2055" name="Text Box 7"/>
            <p:cNvSpPr txBox="1">
              <a:spLocks noChangeArrowheads="1"/>
            </p:cNvSpPr>
            <p:nvPr/>
          </p:nvSpPr>
          <p:spPr bwMode="auto">
            <a:xfrm>
              <a:off x="720" y="912"/>
              <a:ext cx="184" cy="291"/>
            </a:xfrm>
            <a:prstGeom prst="rect">
              <a:avLst/>
            </a:prstGeom>
            <a:noFill/>
            <a:ln w="9525">
              <a:noFill/>
              <a:miter lim="800000"/>
              <a:headEnd/>
              <a:tailEnd/>
            </a:ln>
            <a:effectLst/>
          </p:spPr>
          <p:txBody>
            <a:bodyPr anchor="ctr">
              <a:spAutoFit/>
            </a:bodyPr>
            <a:lstStyle/>
            <a:p>
              <a:pPr algn="ctr"/>
              <a:r>
                <a:rPr lang="en-US" altLang="zh-CN" dirty="0"/>
                <a:t>L</a:t>
              </a:r>
            </a:p>
          </p:txBody>
        </p:sp>
        <p:sp>
          <p:nvSpPr>
            <p:cNvPr id="2057" name="Rectangle 9"/>
            <p:cNvSpPr>
              <a:spLocks noChangeArrowheads="1"/>
            </p:cNvSpPr>
            <p:nvPr/>
          </p:nvSpPr>
          <p:spPr bwMode="auto">
            <a:xfrm>
              <a:off x="1330" y="923"/>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2058" name="Line 10"/>
            <p:cNvSpPr>
              <a:spLocks noChangeShapeType="1"/>
            </p:cNvSpPr>
            <p:nvPr/>
          </p:nvSpPr>
          <p:spPr bwMode="auto">
            <a:xfrm>
              <a:off x="1652" y="934"/>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2059" name="Text Box 11"/>
            <p:cNvSpPr txBox="1">
              <a:spLocks noChangeArrowheads="1"/>
            </p:cNvSpPr>
            <p:nvPr/>
          </p:nvSpPr>
          <p:spPr bwMode="auto">
            <a:xfrm>
              <a:off x="1421" y="930"/>
              <a:ext cx="243" cy="250"/>
            </a:xfrm>
            <a:prstGeom prst="rect">
              <a:avLst/>
            </a:prstGeom>
            <a:noFill/>
            <a:ln w="9525">
              <a:noFill/>
              <a:miter lim="800000"/>
              <a:headEnd/>
              <a:tailEnd/>
            </a:ln>
            <a:effectLst/>
          </p:spPr>
          <p:txBody>
            <a:bodyPr wrap="none" anchor="ctr">
              <a:spAutoFit/>
            </a:bodyPr>
            <a:lstStyle/>
            <a:p>
              <a:pPr algn="ctr"/>
              <a:r>
                <a:rPr lang="en-US" altLang="zh-CN"/>
                <a:t>a</a:t>
              </a:r>
              <a:r>
                <a:rPr lang="en-US" altLang="zh-CN" sz="1400"/>
                <a:t>1</a:t>
              </a:r>
              <a:endParaRPr lang="en-US" altLang="zh-CN"/>
            </a:p>
          </p:txBody>
        </p:sp>
        <p:sp>
          <p:nvSpPr>
            <p:cNvPr id="2060" name="Rectangle 12"/>
            <p:cNvSpPr>
              <a:spLocks noChangeArrowheads="1"/>
            </p:cNvSpPr>
            <p:nvPr/>
          </p:nvSpPr>
          <p:spPr bwMode="auto">
            <a:xfrm>
              <a:off x="2304" y="930"/>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2061" name="Line 13"/>
            <p:cNvSpPr>
              <a:spLocks noChangeShapeType="1"/>
            </p:cNvSpPr>
            <p:nvPr/>
          </p:nvSpPr>
          <p:spPr bwMode="auto">
            <a:xfrm>
              <a:off x="2626" y="941"/>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2062" name="Text Box 14"/>
            <p:cNvSpPr txBox="1">
              <a:spLocks noChangeArrowheads="1"/>
            </p:cNvSpPr>
            <p:nvPr/>
          </p:nvSpPr>
          <p:spPr bwMode="auto">
            <a:xfrm>
              <a:off x="2394" y="937"/>
              <a:ext cx="243" cy="250"/>
            </a:xfrm>
            <a:prstGeom prst="rect">
              <a:avLst/>
            </a:prstGeom>
            <a:noFill/>
            <a:ln w="9525">
              <a:noFill/>
              <a:miter lim="800000"/>
              <a:headEnd/>
              <a:tailEnd/>
            </a:ln>
            <a:effectLst/>
          </p:spPr>
          <p:txBody>
            <a:bodyPr wrap="none" anchor="ctr">
              <a:spAutoFit/>
            </a:bodyPr>
            <a:lstStyle/>
            <a:p>
              <a:pPr algn="ctr"/>
              <a:r>
                <a:rPr lang="en-US" altLang="zh-CN"/>
                <a:t>a</a:t>
              </a:r>
              <a:r>
                <a:rPr lang="en-US" altLang="zh-CN" sz="1400"/>
                <a:t>2</a:t>
              </a:r>
              <a:endParaRPr lang="en-US" altLang="zh-CN"/>
            </a:p>
          </p:txBody>
        </p:sp>
        <p:sp>
          <p:nvSpPr>
            <p:cNvPr id="2063" name="Line 15"/>
            <p:cNvSpPr>
              <a:spLocks noChangeShapeType="1"/>
            </p:cNvSpPr>
            <p:nvPr/>
          </p:nvSpPr>
          <p:spPr bwMode="auto">
            <a:xfrm>
              <a:off x="913" y="1047"/>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2064" name="Line 16"/>
            <p:cNvSpPr>
              <a:spLocks noChangeShapeType="1"/>
            </p:cNvSpPr>
            <p:nvPr/>
          </p:nvSpPr>
          <p:spPr bwMode="auto">
            <a:xfrm>
              <a:off x="1836" y="1047"/>
              <a:ext cx="4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2068" name="Text Box 20"/>
            <p:cNvSpPr txBox="1">
              <a:spLocks noChangeArrowheads="1"/>
            </p:cNvSpPr>
            <p:nvPr/>
          </p:nvSpPr>
          <p:spPr bwMode="auto">
            <a:xfrm>
              <a:off x="528" y="720"/>
              <a:ext cx="596" cy="250"/>
            </a:xfrm>
            <a:prstGeom prst="rect">
              <a:avLst/>
            </a:prstGeom>
            <a:noFill/>
            <a:ln w="9525">
              <a:noFill/>
              <a:miter lim="800000"/>
              <a:headEnd/>
              <a:tailEnd/>
            </a:ln>
            <a:effectLst/>
          </p:spPr>
          <p:txBody>
            <a:bodyPr wrap="none" anchor="ctr">
              <a:spAutoFit/>
            </a:bodyPr>
            <a:lstStyle/>
            <a:p>
              <a:pPr algn="ctr"/>
              <a:r>
                <a:rPr lang="zh-CN" altLang="en-US"/>
                <a:t>头指针</a:t>
              </a:r>
            </a:p>
          </p:txBody>
        </p:sp>
        <p:sp>
          <p:nvSpPr>
            <p:cNvPr id="2069" name="Rectangle 21"/>
            <p:cNvSpPr>
              <a:spLocks noChangeArrowheads="1"/>
            </p:cNvSpPr>
            <p:nvPr/>
          </p:nvSpPr>
          <p:spPr bwMode="auto">
            <a:xfrm>
              <a:off x="4224" y="912"/>
              <a:ext cx="666" cy="256"/>
            </a:xfrm>
            <a:prstGeom prst="rect">
              <a:avLst/>
            </a:prstGeom>
            <a:noFill/>
            <a:ln w="9525">
              <a:solidFill>
                <a:schemeClr val="tx1"/>
              </a:solidFill>
              <a:miter lim="800000"/>
              <a:headEnd/>
              <a:tailEnd/>
            </a:ln>
            <a:effectLst/>
          </p:spPr>
          <p:txBody>
            <a:bodyPr anchor="ctr">
              <a:spAutoFit/>
            </a:bodyPr>
            <a:lstStyle/>
            <a:p>
              <a:r>
                <a:rPr lang="en-US" altLang="zh-CN"/>
                <a:t>a</a:t>
              </a:r>
              <a:r>
                <a:rPr lang="en-US" altLang="zh-CN" sz="1400"/>
                <a:t>4</a:t>
              </a:r>
              <a:r>
                <a:rPr lang="en-US" altLang="zh-CN"/>
                <a:t>      ^</a:t>
              </a:r>
            </a:p>
          </p:txBody>
        </p:sp>
        <p:sp>
          <p:nvSpPr>
            <p:cNvPr id="2070" name="Line 22"/>
            <p:cNvSpPr>
              <a:spLocks noChangeShapeType="1"/>
            </p:cNvSpPr>
            <p:nvPr/>
          </p:nvSpPr>
          <p:spPr bwMode="auto">
            <a:xfrm>
              <a:off x="2884" y="1063"/>
              <a:ext cx="3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2073" name="Line 25"/>
            <p:cNvSpPr>
              <a:spLocks noChangeShapeType="1"/>
            </p:cNvSpPr>
            <p:nvPr/>
          </p:nvSpPr>
          <p:spPr bwMode="auto">
            <a:xfrm>
              <a:off x="4554" y="915"/>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2087" name="Rectangle 39"/>
            <p:cNvSpPr>
              <a:spLocks noChangeArrowheads="1"/>
            </p:cNvSpPr>
            <p:nvPr/>
          </p:nvSpPr>
          <p:spPr bwMode="auto">
            <a:xfrm>
              <a:off x="3264" y="912"/>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2088" name="Line 40"/>
            <p:cNvSpPr>
              <a:spLocks noChangeShapeType="1"/>
            </p:cNvSpPr>
            <p:nvPr/>
          </p:nvSpPr>
          <p:spPr bwMode="auto">
            <a:xfrm>
              <a:off x="3844" y="1063"/>
              <a:ext cx="3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2089" name="Line 41"/>
            <p:cNvSpPr>
              <a:spLocks noChangeShapeType="1"/>
            </p:cNvSpPr>
            <p:nvPr/>
          </p:nvSpPr>
          <p:spPr bwMode="auto">
            <a:xfrm>
              <a:off x="3600" y="912"/>
              <a:ext cx="0" cy="240"/>
            </a:xfrm>
            <a:prstGeom prst="line">
              <a:avLst/>
            </a:prstGeom>
            <a:noFill/>
            <a:ln w="9525">
              <a:solidFill>
                <a:schemeClr val="tx1"/>
              </a:solidFill>
              <a:round/>
              <a:headEnd/>
              <a:tailEnd/>
            </a:ln>
            <a:effectLst/>
          </p:spPr>
          <p:txBody>
            <a:bodyPr wrap="none" anchor="ctr"/>
            <a:lstStyle/>
            <a:p>
              <a:endParaRPr lang="zh-CN" altLang="en-US"/>
            </a:p>
          </p:txBody>
        </p:sp>
        <p:sp>
          <p:nvSpPr>
            <p:cNvPr id="2090" name="Text Box 42"/>
            <p:cNvSpPr txBox="1">
              <a:spLocks noChangeArrowheads="1"/>
            </p:cNvSpPr>
            <p:nvPr/>
          </p:nvSpPr>
          <p:spPr bwMode="auto">
            <a:xfrm>
              <a:off x="3312" y="912"/>
              <a:ext cx="243" cy="250"/>
            </a:xfrm>
            <a:prstGeom prst="rect">
              <a:avLst/>
            </a:prstGeom>
            <a:noFill/>
            <a:ln w="9525">
              <a:noFill/>
              <a:miter lim="800000"/>
              <a:headEnd/>
              <a:tailEnd/>
            </a:ln>
            <a:effectLst/>
          </p:spPr>
          <p:txBody>
            <a:bodyPr wrap="none">
              <a:spAutoFit/>
            </a:bodyPr>
            <a:lstStyle/>
            <a:p>
              <a:r>
                <a:rPr lang="en-US" altLang="zh-CN"/>
                <a:t>a</a:t>
              </a:r>
              <a:r>
                <a:rPr lang="en-US" altLang="zh-CN" sz="1400"/>
                <a:t>3</a:t>
              </a:r>
              <a:endParaRPr lang="en-US" altLang="zh-CN"/>
            </a:p>
          </p:txBody>
        </p:sp>
      </p:grpSp>
      <p:grpSp>
        <p:nvGrpSpPr>
          <p:cNvPr id="6" name="Group 43"/>
          <p:cNvGrpSpPr>
            <a:grpSpLocks/>
          </p:cNvGrpSpPr>
          <p:nvPr/>
        </p:nvGrpSpPr>
        <p:grpSpPr bwMode="auto">
          <a:xfrm>
            <a:off x="5715000" y="914400"/>
            <a:ext cx="311150" cy="533400"/>
            <a:chOff x="1632" y="576"/>
            <a:chExt cx="196" cy="336"/>
          </a:xfrm>
        </p:grpSpPr>
        <p:sp>
          <p:nvSpPr>
            <p:cNvPr id="2092" name="Line 44"/>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93" name="Text Box 45"/>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p</a:t>
              </a:r>
            </a:p>
          </p:txBody>
        </p:sp>
      </p:grpSp>
      <p:sp>
        <p:nvSpPr>
          <p:cNvPr id="2095" name="Text Box 47"/>
          <p:cNvSpPr txBox="1">
            <a:spLocks noChangeArrowheads="1"/>
          </p:cNvSpPr>
          <p:nvPr/>
        </p:nvSpPr>
        <p:spPr bwMode="auto">
          <a:xfrm>
            <a:off x="5638800" y="2667000"/>
            <a:ext cx="3127779" cy="1569660"/>
          </a:xfrm>
          <a:prstGeom prst="rect">
            <a:avLst/>
          </a:prstGeom>
          <a:noFill/>
          <a:ln w="9525">
            <a:noFill/>
            <a:miter lim="800000"/>
            <a:headEnd/>
            <a:tailEnd/>
          </a:ln>
          <a:effectLst/>
        </p:spPr>
        <p:txBody>
          <a:bodyPr wrap="none">
            <a:spAutoFit/>
          </a:bodyPr>
          <a:lstStyle/>
          <a:p>
            <a:r>
              <a:rPr lang="en-US" altLang="zh-CN" dirty="0">
                <a:solidFill>
                  <a:schemeClr val="accent2"/>
                </a:solidFill>
              </a:rPr>
              <a:t>while(p-</a:t>
            </a:r>
            <a:r>
              <a:rPr lang="en-US" altLang="zh-CN" dirty="0" smtClean="0">
                <a:solidFill>
                  <a:schemeClr val="accent2"/>
                </a:solidFill>
              </a:rPr>
              <a:t>&gt;next!=</a:t>
            </a:r>
            <a:r>
              <a:rPr lang="en-US" altLang="zh-CN" dirty="0">
                <a:solidFill>
                  <a:schemeClr val="accent2"/>
                </a:solidFill>
              </a:rPr>
              <a:t>NULL</a:t>
            </a:r>
            <a:r>
              <a:rPr lang="en-US" altLang="zh-CN" dirty="0"/>
              <a:t>)</a:t>
            </a:r>
          </a:p>
          <a:p>
            <a:r>
              <a:rPr lang="en-US" altLang="zh-CN" dirty="0"/>
              <a:t>…………</a:t>
            </a:r>
          </a:p>
          <a:p>
            <a:r>
              <a:rPr lang="en-US" altLang="zh-CN" dirty="0"/>
              <a:t>………….</a:t>
            </a:r>
          </a:p>
          <a:p>
            <a:r>
              <a:rPr lang="en-US" altLang="zh-CN" dirty="0"/>
              <a:t>return(</a:t>
            </a:r>
            <a:r>
              <a:rPr lang="en-US" altLang="zh-CN" dirty="0">
                <a:solidFill>
                  <a:srgbClr val="FF3300"/>
                </a:solidFill>
              </a:rPr>
              <a:t>n+1</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box(out)">
                                      <p:cBhvr>
                                        <p:cTn id="7" dur="500"/>
                                        <p:tgtEl>
                                          <p:spTgt spid="205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77"/>
                                        </p:tgtEl>
                                        <p:attrNameLst>
                                          <p:attrName>style.visibility</p:attrName>
                                        </p:attrNameLst>
                                      </p:cBhvr>
                                      <p:to>
                                        <p:strVal val="visible"/>
                                      </p:to>
                                    </p:set>
                                    <p:animEffect transition="in" filter="box(out)">
                                      <p:cBhvr>
                                        <p:cTn id="17" dur="500"/>
                                        <p:tgtEl>
                                          <p:spTgt spid="207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095">
                                            <p:txEl>
                                              <p:pRg st="0" end="0"/>
                                            </p:txEl>
                                          </p:spTgt>
                                        </p:tgtEl>
                                        <p:attrNameLst>
                                          <p:attrName>style.visibility</p:attrName>
                                        </p:attrNameLst>
                                      </p:cBhvr>
                                      <p:to>
                                        <p:strVal val="visible"/>
                                      </p:to>
                                    </p:set>
                                    <p:animEffect transition="in" filter="box(out)">
                                      <p:cBhvr>
                                        <p:cTn id="38" dur="500"/>
                                        <p:tgtEl>
                                          <p:spTgt spid="2095">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builtIn="1"/>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095">
                                            <p:txEl>
                                              <p:pRg st="1" end="1"/>
                                            </p:txEl>
                                          </p:spTgt>
                                        </p:tgtEl>
                                        <p:attrNameLst>
                                          <p:attrName>style.visibility</p:attrName>
                                        </p:attrNameLst>
                                      </p:cBhvr>
                                      <p:to>
                                        <p:strVal val="visible"/>
                                      </p:to>
                                    </p:set>
                                    <p:animEffect transition="in" filter="box(out)">
                                      <p:cBhvr>
                                        <p:cTn id="43" dur="500"/>
                                        <p:tgtEl>
                                          <p:spTgt spid="2095">
                                            <p:txEl>
                                              <p:pRg st="1" end="1"/>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builtIn="1"/>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095">
                                            <p:txEl>
                                              <p:pRg st="2" end="2"/>
                                            </p:txEl>
                                          </p:spTgt>
                                        </p:tgtEl>
                                        <p:attrNameLst>
                                          <p:attrName>style.visibility</p:attrName>
                                        </p:attrNameLst>
                                      </p:cBhvr>
                                      <p:to>
                                        <p:strVal val="visible"/>
                                      </p:to>
                                    </p:set>
                                    <p:animEffect transition="in" filter="box(out)">
                                      <p:cBhvr>
                                        <p:cTn id="48" dur="500"/>
                                        <p:tgtEl>
                                          <p:spTgt spid="2095">
                                            <p:txEl>
                                              <p:pRg st="2" end="2"/>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builtIn="1"/>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095">
                                            <p:txEl>
                                              <p:pRg st="3" end="3"/>
                                            </p:txEl>
                                          </p:spTgt>
                                        </p:tgtEl>
                                        <p:attrNameLst>
                                          <p:attrName>style.visibility</p:attrName>
                                        </p:attrNameLst>
                                      </p:cBhvr>
                                      <p:to>
                                        <p:strVal val="visible"/>
                                      </p:to>
                                    </p:set>
                                    <p:animEffect transition="in" filter="box(out)">
                                      <p:cBhvr>
                                        <p:cTn id="53" dur="500"/>
                                        <p:tgtEl>
                                          <p:spTgt spid="2095">
                                            <p:txEl>
                                              <p:pRg st="3" end="3"/>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autoUpdateAnimBg="0"/>
      <p:bldP spid="2077" grpId="0" animBg="1" autoUpdateAnimBg="0"/>
      <p:bldP spid="209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93725" y="377825"/>
            <a:ext cx="184150" cy="396875"/>
          </a:xfrm>
          <a:prstGeom prst="rect">
            <a:avLst/>
          </a:prstGeom>
          <a:noFill/>
          <a:ln w="9525">
            <a:noFill/>
            <a:miter lim="800000"/>
            <a:headEnd/>
            <a:tailEnd/>
          </a:ln>
          <a:effectLst/>
        </p:spPr>
        <p:txBody>
          <a:bodyPr wrap="none">
            <a:spAutoFit/>
          </a:bodyPr>
          <a:lstStyle/>
          <a:p>
            <a:endParaRPr lang="zh-CN" altLang="zh-CN"/>
          </a:p>
        </p:txBody>
      </p:sp>
      <p:sp>
        <p:nvSpPr>
          <p:cNvPr id="8196" name="Text Box 4"/>
          <p:cNvSpPr txBox="1">
            <a:spLocks noChangeArrowheads="1"/>
          </p:cNvSpPr>
          <p:nvPr/>
        </p:nvSpPr>
        <p:spPr bwMode="auto">
          <a:xfrm>
            <a:off x="685800" y="457200"/>
            <a:ext cx="8066632" cy="461665"/>
          </a:xfrm>
          <a:prstGeom prst="rect">
            <a:avLst/>
          </a:prstGeom>
          <a:noFill/>
          <a:ln w="9525">
            <a:noFill/>
            <a:miter lim="800000"/>
            <a:headEnd/>
            <a:tailEnd/>
          </a:ln>
          <a:effectLst/>
        </p:spPr>
        <p:txBody>
          <a:bodyPr wrap="none">
            <a:spAutoFit/>
          </a:bodyPr>
          <a:lstStyle/>
          <a:p>
            <a:r>
              <a:rPr lang="zh-CN" altLang="zh-CN" dirty="0" smtClean="0"/>
              <a:t>编写</a:t>
            </a:r>
            <a:r>
              <a:rPr lang="zh-CN" altLang="zh-CN" dirty="0"/>
              <a:t>一个计算头指针</a:t>
            </a:r>
            <a:r>
              <a:rPr lang="zh-CN" altLang="zh-CN" dirty="0" smtClean="0"/>
              <a:t>为</a:t>
            </a:r>
            <a:r>
              <a:rPr lang="en-US" altLang="zh-CN" dirty="0" smtClean="0"/>
              <a:t>L</a:t>
            </a:r>
            <a:r>
              <a:rPr lang="zh-CN" altLang="zh-CN" dirty="0" smtClean="0"/>
              <a:t>的</a:t>
            </a:r>
            <a:r>
              <a:rPr lang="zh-CN" altLang="zh-CN" dirty="0"/>
              <a:t>单链表长度的</a:t>
            </a:r>
            <a:r>
              <a:rPr lang="zh-CN" altLang="zh-CN" dirty="0" smtClean="0"/>
              <a:t>算法</a:t>
            </a:r>
            <a:r>
              <a:rPr lang="zh-CN" altLang="en-US" dirty="0" smtClean="0"/>
              <a:t>（带头结点）</a:t>
            </a:r>
            <a:endParaRPr lang="zh-CN" altLang="en-US" dirty="0"/>
          </a:p>
        </p:txBody>
      </p:sp>
      <p:sp>
        <p:nvSpPr>
          <p:cNvPr id="8198" name="Text Box 6"/>
          <p:cNvSpPr txBox="1">
            <a:spLocks noChangeArrowheads="1"/>
          </p:cNvSpPr>
          <p:nvPr/>
        </p:nvSpPr>
        <p:spPr bwMode="auto">
          <a:xfrm>
            <a:off x="1142976" y="2286000"/>
            <a:ext cx="3857652" cy="4286272"/>
          </a:xfrm>
          <a:prstGeom prst="rect">
            <a:avLst/>
          </a:prstGeom>
          <a:solidFill>
            <a:schemeClr val="bg1"/>
          </a:solidFill>
          <a:ln w="38100">
            <a:solidFill>
              <a:schemeClr val="accent2"/>
            </a:solidFill>
            <a:miter lim="800000"/>
            <a:headEnd/>
            <a:tailEnd/>
          </a:ln>
          <a:effectLst/>
        </p:spPr>
        <p:txBody>
          <a:bodyPr wrap="square">
            <a:spAutoFit/>
          </a:bodyPr>
          <a:lstStyle/>
          <a:p>
            <a:r>
              <a:rPr lang="en-US" altLang="zh-CN" sz="2400" dirty="0" err="1"/>
              <a:t>int</a:t>
            </a:r>
            <a:r>
              <a:rPr lang="en-US" altLang="zh-CN" sz="2400" dirty="0"/>
              <a:t> </a:t>
            </a:r>
            <a:r>
              <a:rPr lang="en-US" altLang="zh-CN" sz="2400" dirty="0" smtClean="0"/>
              <a:t>length(</a:t>
            </a:r>
            <a:r>
              <a:rPr lang="en-US" altLang="zh-CN" sz="2400" dirty="0" err="1" smtClean="0"/>
              <a:t>LinkList</a:t>
            </a:r>
            <a:r>
              <a:rPr lang="en-US" altLang="zh-CN" sz="2400" dirty="0" smtClean="0"/>
              <a:t>  L)</a:t>
            </a:r>
            <a:endParaRPr lang="en-US" altLang="zh-CN" sz="2400" dirty="0"/>
          </a:p>
          <a:p>
            <a:r>
              <a:rPr lang="en-US" altLang="zh-CN" sz="2400" dirty="0"/>
              <a:t>{  </a:t>
            </a:r>
            <a:endParaRPr lang="en-US" altLang="zh-CN" sz="2400" dirty="0" smtClean="0"/>
          </a:p>
          <a:p>
            <a:r>
              <a:rPr lang="en-US" altLang="zh-CN" dirty="0" smtClean="0"/>
              <a:t>    </a:t>
            </a:r>
            <a:r>
              <a:rPr lang="en-US" altLang="zh-CN" sz="2400" dirty="0" err="1" smtClean="0"/>
              <a:t>int</a:t>
            </a:r>
            <a:r>
              <a:rPr lang="en-US" altLang="zh-CN" sz="2400" dirty="0" smtClean="0"/>
              <a:t> </a:t>
            </a:r>
            <a:r>
              <a:rPr lang="en-US" altLang="zh-CN" sz="2400" dirty="0"/>
              <a:t>n=0;</a:t>
            </a:r>
          </a:p>
          <a:p>
            <a:r>
              <a:rPr lang="en-US" altLang="zh-CN" sz="2400" dirty="0"/>
              <a:t>   </a:t>
            </a:r>
            <a:r>
              <a:rPr lang="en-US" altLang="zh-CN" sz="2400" dirty="0" smtClean="0"/>
              <a:t> </a:t>
            </a:r>
            <a:r>
              <a:rPr lang="en-US" altLang="zh-CN" sz="2400" dirty="0" err="1" smtClean="0"/>
              <a:t>LNode</a:t>
            </a:r>
            <a:r>
              <a:rPr lang="en-US" altLang="zh-CN" sz="2400" dirty="0" smtClean="0"/>
              <a:t> *p</a:t>
            </a:r>
            <a:r>
              <a:rPr lang="en-US" altLang="zh-CN" sz="2400" dirty="0"/>
              <a:t>;</a:t>
            </a:r>
          </a:p>
          <a:p>
            <a:r>
              <a:rPr lang="en-US" altLang="zh-CN" sz="2400" dirty="0"/>
              <a:t>   </a:t>
            </a:r>
            <a:r>
              <a:rPr lang="en-US" altLang="zh-CN" sz="2400" dirty="0" smtClean="0">
                <a:solidFill>
                  <a:srgbClr val="FF3300"/>
                </a:solidFill>
              </a:rPr>
              <a:t>p=L-&gt;next;</a:t>
            </a:r>
            <a:endParaRPr lang="en-US" altLang="zh-CN" sz="2400" dirty="0">
              <a:solidFill>
                <a:srgbClr val="FF3300"/>
              </a:solidFill>
            </a:endParaRPr>
          </a:p>
          <a:p>
            <a:r>
              <a:rPr lang="en-US" altLang="zh-CN" sz="2400" dirty="0"/>
              <a:t>   while(p!=NULL)</a:t>
            </a:r>
          </a:p>
          <a:p>
            <a:r>
              <a:rPr lang="en-US" altLang="zh-CN" sz="2400" dirty="0"/>
              <a:t>   {   n++;</a:t>
            </a:r>
          </a:p>
          <a:p>
            <a:r>
              <a:rPr lang="en-US" altLang="zh-CN" sz="2400" dirty="0"/>
              <a:t>       p=p-</a:t>
            </a:r>
            <a:r>
              <a:rPr lang="en-US" altLang="zh-CN" sz="2400" dirty="0" smtClean="0"/>
              <a:t>&gt;next;</a:t>
            </a:r>
            <a:endParaRPr lang="en-US" altLang="zh-CN" sz="2400" dirty="0"/>
          </a:p>
          <a:p>
            <a:r>
              <a:rPr lang="en-US" altLang="zh-CN" sz="2400" dirty="0"/>
              <a:t>   }</a:t>
            </a:r>
          </a:p>
          <a:p>
            <a:r>
              <a:rPr lang="en-US" altLang="zh-CN" sz="2400" dirty="0"/>
              <a:t>   return(n);</a:t>
            </a:r>
          </a:p>
          <a:p>
            <a:r>
              <a:rPr lang="en-US" altLang="zh-CN" sz="2400" dirty="0"/>
              <a:t>}</a:t>
            </a:r>
          </a:p>
        </p:txBody>
      </p:sp>
      <p:grpSp>
        <p:nvGrpSpPr>
          <p:cNvPr id="2" name="Group 45"/>
          <p:cNvGrpSpPr>
            <a:grpSpLocks/>
          </p:cNvGrpSpPr>
          <p:nvPr/>
        </p:nvGrpSpPr>
        <p:grpSpPr bwMode="auto">
          <a:xfrm>
            <a:off x="327025" y="1157289"/>
            <a:ext cx="8509000" cy="766763"/>
            <a:chOff x="206" y="729"/>
            <a:chExt cx="5360" cy="483"/>
          </a:xfrm>
        </p:grpSpPr>
        <p:sp>
          <p:nvSpPr>
            <p:cNvPr id="8210" name="Rectangle 18"/>
            <p:cNvSpPr>
              <a:spLocks noChangeArrowheads="1"/>
            </p:cNvSpPr>
            <p:nvPr/>
          </p:nvSpPr>
          <p:spPr bwMode="auto">
            <a:xfrm>
              <a:off x="2006" y="931"/>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8211" name="Line 19"/>
            <p:cNvSpPr>
              <a:spLocks noChangeShapeType="1"/>
            </p:cNvSpPr>
            <p:nvPr/>
          </p:nvSpPr>
          <p:spPr bwMode="auto">
            <a:xfrm>
              <a:off x="2328" y="942"/>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8212" name="Text Box 20"/>
            <p:cNvSpPr txBox="1">
              <a:spLocks noChangeArrowheads="1"/>
            </p:cNvSpPr>
            <p:nvPr/>
          </p:nvSpPr>
          <p:spPr bwMode="auto">
            <a:xfrm>
              <a:off x="2097" y="938"/>
              <a:ext cx="243" cy="250"/>
            </a:xfrm>
            <a:prstGeom prst="rect">
              <a:avLst/>
            </a:prstGeom>
            <a:noFill/>
            <a:ln w="9525">
              <a:noFill/>
              <a:miter lim="800000"/>
              <a:headEnd/>
              <a:tailEnd/>
            </a:ln>
            <a:effectLst/>
          </p:spPr>
          <p:txBody>
            <a:bodyPr wrap="none" anchor="ctr">
              <a:spAutoFit/>
            </a:bodyPr>
            <a:lstStyle/>
            <a:p>
              <a:pPr algn="ctr"/>
              <a:r>
                <a:rPr lang="en-US" altLang="zh-CN"/>
                <a:t>a</a:t>
              </a:r>
              <a:r>
                <a:rPr lang="en-US" altLang="zh-CN" sz="1400"/>
                <a:t>1</a:t>
              </a:r>
              <a:endParaRPr lang="en-US" altLang="zh-CN"/>
            </a:p>
          </p:txBody>
        </p:sp>
        <p:sp>
          <p:nvSpPr>
            <p:cNvPr id="8213" name="Rectangle 21"/>
            <p:cNvSpPr>
              <a:spLocks noChangeArrowheads="1"/>
            </p:cNvSpPr>
            <p:nvPr/>
          </p:nvSpPr>
          <p:spPr bwMode="auto">
            <a:xfrm>
              <a:off x="2980" y="938"/>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8214" name="Line 22"/>
            <p:cNvSpPr>
              <a:spLocks noChangeShapeType="1"/>
            </p:cNvSpPr>
            <p:nvPr/>
          </p:nvSpPr>
          <p:spPr bwMode="auto">
            <a:xfrm>
              <a:off x="3302" y="949"/>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8215" name="Text Box 23"/>
            <p:cNvSpPr txBox="1">
              <a:spLocks noChangeArrowheads="1"/>
            </p:cNvSpPr>
            <p:nvPr/>
          </p:nvSpPr>
          <p:spPr bwMode="auto">
            <a:xfrm>
              <a:off x="3070" y="945"/>
              <a:ext cx="243" cy="250"/>
            </a:xfrm>
            <a:prstGeom prst="rect">
              <a:avLst/>
            </a:prstGeom>
            <a:noFill/>
            <a:ln w="9525">
              <a:noFill/>
              <a:miter lim="800000"/>
              <a:headEnd/>
              <a:tailEnd/>
            </a:ln>
            <a:effectLst/>
          </p:spPr>
          <p:txBody>
            <a:bodyPr wrap="none" anchor="ctr">
              <a:spAutoFit/>
            </a:bodyPr>
            <a:lstStyle/>
            <a:p>
              <a:pPr algn="ctr"/>
              <a:r>
                <a:rPr lang="en-US" altLang="zh-CN"/>
                <a:t>a</a:t>
              </a:r>
              <a:r>
                <a:rPr lang="en-US" altLang="zh-CN" sz="1400"/>
                <a:t>2</a:t>
              </a:r>
              <a:endParaRPr lang="en-US" altLang="zh-CN"/>
            </a:p>
          </p:txBody>
        </p:sp>
        <p:sp>
          <p:nvSpPr>
            <p:cNvPr id="8217" name="Line 25"/>
            <p:cNvSpPr>
              <a:spLocks noChangeShapeType="1"/>
            </p:cNvSpPr>
            <p:nvPr/>
          </p:nvSpPr>
          <p:spPr bwMode="auto">
            <a:xfrm>
              <a:off x="2512" y="1055"/>
              <a:ext cx="4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3" name="Group 42"/>
            <p:cNvGrpSpPr>
              <a:grpSpLocks/>
            </p:cNvGrpSpPr>
            <p:nvPr/>
          </p:nvGrpSpPr>
          <p:grpSpPr bwMode="auto">
            <a:xfrm>
              <a:off x="206" y="729"/>
              <a:ext cx="807" cy="483"/>
              <a:chOff x="528" y="720"/>
              <a:chExt cx="807" cy="483"/>
            </a:xfrm>
          </p:grpSpPr>
          <p:sp>
            <p:nvSpPr>
              <p:cNvPr id="8209" name="Text Box 17"/>
              <p:cNvSpPr txBox="1">
                <a:spLocks noChangeArrowheads="1"/>
              </p:cNvSpPr>
              <p:nvPr/>
            </p:nvSpPr>
            <p:spPr bwMode="auto">
              <a:xfrm>
                <a:off x="720" y="912"/>
                <a:ext cx="184" cy="291"/>
              </a:xfrm>
              <a:prstGeom prst="rect">
                <a:avLst/>
              </a:prstGeom>
              <a:noFill/>
              <a:ln w="9525">
                <a:noFill/>
                <a:miter lim="800000"/>
                <a:headEnd/>
                <a:tailEnd/>
              </a:ln>
              <a:effectLst/>
            </p:spPr>
            <p:txBody>
              <a:bodyPr anchor="ctr">
                <a:spAutoFit/>
              </a:bodyPr>
              <a:lstStyle/>
              <a:p>
                <a:pPr algn="ctr"/>
                <a:r>
                  <a:rPr lang="en-US" altLang="zh-CN" dirty="0" smtClean="0"/>
                  <a:t>L</a:t>
                </a:r>
                <a:endParaRPr lang="en-US" altLang="zh-CN" dirty="0"/>
              </a:p>
            </p:txBody>
          </p:sp>
          <p:sp>
            <p:nvSpPr>
              <p:cNvPr id="8216" name="Line 24"/>
              <p:cNvSpPr>
                <a:spLocks noChangeShapeType="1"/>
              </p:cNvSpPr>
              <p:nvPr/>
            </p:nvSpPr>
            <p:spPr bwMode="auto">
              <a:xfrm>
                <a:off x="913" y="1047"/>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8218" name="Text Box 26"/>
              <p:cNvSpPr txBox="1">
                <a:spLocks noChangeArrowheads="1"/>
              </p:cNvSpPr>
              <p:nvPr/>
            </p:nvSpPr>
            <p:spPr bwMode="auto">
              <a:xfrm>
                <a:off x="528" y="720"/>
                <a:ext cx="596" cy="250"/>
              </a:xfrm>
              <a:prstGeom prst="rect">
                <a:avLst/>
              </a:prstGeom>
              <a:noFill/>
              <a:ln w="9525">
                <a:noFill/>
                <a:miter lim="800000"/>
                <a:headEnd/>
                <a:tailEnd/>
              </a:ln>
              <a:effectLst/>
            </p:spPr>
            <p:txBody>
              <a:bodyPr wrap="none" anchor="ctr">
                <a:spAutoFit/>
              </a:bodyPr>
              <a:lstStyle/>
              <a:p>
                <a:pPr algn="ctr"/>
                <a:r>
                  <a:rPr lang="zh-CN" altLang="en-US"/>
                  <a:t>头指针</a:t>
                </a:r>
              </a:p>
            </p:txBody>
          </p:sp>
        </p:grpSp>
        <p:sp>
          <p:nvSpPr>
            <p:cNvPr id="8219" name="Rectangle 27"/>
            <p:cNvSpPr>
              <a:spLocks noChangeArrowheads="1"/>
            </p:cNvSpPr>
            <p:nvPr/>
          </p:nvSpPr>
          <p:spPr bwMode="auto">
            <a:xfrm>
              <a:off x="4900" y="920"/>
              <a:ext cx="666" cy="256"/>
            </a:xfrm>
            <a:prstGeom prst="rect">
              <a:avLst/>
            </a:prstGeom>
            <a:noFill/>
            <a:ln w="9525">
              <a:solidFill>
                <a:schemeClr val="tx1"/>
              </a:solidFill>
              <a:miter lim="800000"/>
              <a:headEnd/>
              <a:tailEnd/>
            </a:ln>
            <a:effectLst/>
          </p:spPr>
          <p:txBody>
            <a:bodyPr anchor="ctr">
              <a:spAutoFit/>
            </a:bodyPr>
            <a:lstStyle/>
            <a:p>
              <a:r>
                <a:rPr lang="en-US" altLang="zh-CN"/>
                <a:t>a</a:t>
              </a:r>
              <a:r>
                <a:rPr lang="en-US" altLang="zh-CN" sz="1400"/>
                <a:t>4</a:t>
              </a:r>
              <a:r>
                <a:rPr lang="en-US" altLang="zh-CN"/>
                <a:t>      ^</a:t>
              </a:r>
            </a:p>
          </p:txBody>
        </p:sp>
        <p:sp>
          <p:nvSpPr>
            <p:cNvPr id="8220" name="Line 28"/>
            <p:cNvSpPr>
              <a:spLocks noChangeShapeType="1"/>
            </p:cNvSpPr>
            <p:nvPr/>
          </p:nvSpPr>
          <p:spPr bwMode="auto">
            <a:xfrm>
              <a:off x="3560" y="1071"/>
              <a:ext cx="3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8221" name="Line 29"/>
            <p:cNvSpPr>
              <a:spLocks noChangeShapeType="1"/>
            </p:cNvSpPr>
            <p:nvPr/>
          </p:nvSpPr>
          <p:spPr bwMode="auto">
            <a:xfrm>
              <a:off x="5230" y="92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8222" name="Rectangle 30"/>
            <p:cNvSpPr>
              <a:spLocks noChangeArrowheads="1"/>
            </p:cNvSpPr>
            <p:nvPr/>
          </p:nvSpPr>
          <p:spPr bwMode="auto">
            <a:xfrm>
              <a:off x="3940" y="920"/>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8223" name="Line 31"/>
            <p:cNvSpPr>
              <a:spLocks noChangeShapeType="1"/>
            </p:cNvSpPr>
            <p:nvPr/>
          </p:nvSpPr>
          <p:spPr bwMode="auto">
            <a:xfrm>
              <a:off x="4520" y="1071"/>
              <a:ext cx="3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8224" name="Line 32"/>
            <p:cNvSpPr>
              <a:spLocks noChangeShapeType="1"/>
            </p:cNvSpPr>
            <p:nvPr/>
          </p:nvSpPr>
          <p:spPr bwMode="auto">
            <a:xfrm>
              <a:off x="4276" y="920"/>
              <a:ext cx="0" cy="240"/>
            </a:xfrm>
            <a:prstGeom prst="line">
              <a:avLst/>
            </a:prstGeom>
            <a:noFill/>
            <a:ln w="9525">
              <a:solidFill>
                <a:schemeClr val="tx1"/>
              </a:solidFill>
              <a:round/>
              <a:headEnd/>
              <a:tailEnd/>
            </a:ln>
            <a:effectLst/>
          </p:spPr>
          <p:txBody>
            <a:bodyPr wrap="none" anchor="ctr"/>
            <a:lstStyle/>
            <a:p>
              <a:endParaRPr lang="zh-CN" altLang="en-US"/>
            </a:p>
          </p:txBody>
        </p:sp>
        <p:sp>
          <p:nvSpPr>
            <p:cNvPr id="8225" name="Text Box 33"/>
            <p:cNvSpPr txBox="1">
              <a:spLocks noChangeArrowheads="1"/>
            </p:cNvSpPr>
            <p:nvPr/>
          </p:nvSpPr>
          <p:spPr bwMode="auto">
            <a:xfrm>
              <a:off x="3988" y="920"/>
              <a:ext cx="243" cy="250"/>
            </a:xfrm>
            <a:prstGeom prst="rect">
              <a:avLst/>
            </a:prstGeom>
            <a:noFill/>
            <a:ln w="9525">
              <a:noFill/>
              <a:miter lim="800000"/>
              <a:headEnd/>
              <a:tailEnd/>
            </a:ln>
            <a:effectLst/>
          </p:spPr>
          <p:txBody>
            <a:bodyPr wrap="none">
              <a:spAutoFit/>
            </a:bodyPr>
            <a:lstStyle/>
            <a:p>
              <a:r>
                <a:rPr lang="en-US" altLang="zh-CN"/>
                <a:t>a</a:t>
              </a:r>
              <a:r>
                <a:rPr lang="en-US" altLang="zh-CN" sz="1400"/>
                <a:t>3</a:t>
              </a:r>
              <a:endParaRPr lang="en-US" altLang="zh-CN"/>
            </a:p>
          </p:txBody>
        </p:sp>
        <p:sp>
          <p:nvSpPr>
            <p:cNvPr id="8230" name="Rectangle 38"/>
            <p:cNvSpPr>
              <a:spLocks noChangeArrowheads="1"/>
            </p:cNvSpPr>
            <p:nvPr/>
          </p:nvSpPr>
          <p:spPr bwMode="auto">
            <a:xfrm>
              <a:off x="1016" y="932"/>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8231" name="Line 39"/>
            <p:cNvSpPr>
              <a:spLocks noChangeShapeType="1"/>
            </p:cNvSpPr>
            <p:nvPr/>
          </p:nvSpPr>
          <p:spPr bwMode="auto">
            <a:xfrm>
              <a:off x="1338" y="943"/>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8233" name="Line 41"/>
            <p:cNvSpPr>
              <a:spLocks noChangeShapeType="1"/>
            </p:cNvSpPr>
            <p:nvPr/>
          </p:nvSpPr>
          <p:spPr bwMode="auto">
            <a:xfrm>
              <a:off x="1522" y="1056"/>
              <a:ext cx="4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8236" name="Rectangle 44" descr="宽上对角线"/>
            <p:cNvSpPr>
              <a:spLocks noChangeArrowheads="1"/>
            </p:cNvSpPr>
            <p:nvPr/>
          </p:nvSpPr>
          <p:spPr bwMode="auto">
            <a:xfrm>
              <a:off x="1023" y="937"/>
              <a:ext cx="315" cy="251"/>
            </a:xfrm>
            <a:prstGeom prst="rect">
              <a:avLst/>
            </a:prstGeom>
            <a:pattFill prst="wdUpDiag">
              <a:fgClr>
                <a:schemeClr val="tx1"/>
              </a:fgClr>
              <a:bgClr>
                <a:schemeClr val="bg1"/>
              </a:bgClr>
            </a:pattFill>
            <a:ln w="9525">
              <a:noFill/>
              <a:miter lim="800000"/>
              <a:headEnd/>
              <a:tailEnd/>
            </a:ln>
            <a:effectLst/>
          </p:spPr>
          <p:txBody>
            <a:bodyPr wrap="none" anchor="ctr"/>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28600" y="304800"/>
            <a:ext cx="8933856" cy="6346353"/>
          </a:xfrm>
          <a:prstGeom prst="rect">
            <a:avLst/>
          </a:prstGeom>
          <a:noFill/>
          <a:ln w="9525">
            <a:noFill/>
            <a:miter lim="800000"/>
            <a:headEnd/>
            <a:tailEnd/>
          </a:ln>
          <a:effectLst/>
        </p:spPr>
        <p:txBody>
          <a:bodyPr wrap="none">
            <a:spAutoFit/>
          </a:bodyPr>
          <a:lstStyle/>
          <a:p>
            <a:pPr algn="l">
              <a:spcBef>
                <a:spcPct val="20000"/>
              </a:spcBef>
            </a:pPr>
            <a:r>
              <a:rPr lang="en-US" altLang="zh-CN" sz="3200" b="1" dirty="0" smtClean="0">
                <a:solidFill>
                  <a:srgbClr val="990033"/>
                </a:solidFill>
              </a:rPr>
              <a:t>2.11Status</a:t>
            </a:r>
            <a:r>
              <a:rPr lang="en-US" altLang="zh-CN" sz="3200" dirty="0" smtClean="0">
                <a:solidFill>
                  <a:srgbClr val="990033"/>
                </a:solidFill>
              </a:rPr>
              <a:t> </a:t>
            </a:r>
            <a:r>
              <a:rPr lang="en-US" altLang="zh-CN" sz="3200" dirty="0" err="1">
                <a:solidFill>
                  <a:srgbClr val="990033"/>
                </a:solidFill>
              </a:rPr>
              <a:t>Insert_Sq</a:t>
            </a:r>
            <a:r>
              <a:rPr lang="en-US" altLang="zh-CN" sz="3200" dirty="0">
                <a:solidFill>
                  <a:srgbClr val="990033"/>
                </a:solidFill>
              </a:rPr>
              <a:t>( </a:t>
            </a:r>
            <a:r>
              <a:rPr lang="en-US" altLang="zh-CN" sz="3200" dirty="0" err="1">
                <a:solidFill>
                  <a:srgbClr val="990033"/>
                </a:solidFill>
              </a:rPr>
              <a:t>SqList</a:t>
            </a:r>
            <a:r>
              <a:rPr lang="en-US" altLang="zh-CN" sz="3200" dirty="0">
                <a:solidFill>
                  <a:srgbClr val="990033"/>
                </a:solidFill>
              </a:rPr>
              <a:t> </a:t>
            </a:r>
            <a:r>
              <a:rPr lang="en-US" altLang="zh-CN" sz="3200" b="1" dirty="0">
                <a:solidFill>
                  <a:srgbClr val="990033"/>
                </a:solidFill>
              </a:rPr>
              <a:t>&amp;</a:t>
            </a:r>
            <a:r>
              <a:rPr lang="en-US" altLang="zh-CN" sz="3200" dirty="0" err="1">
                <a:solidFill>
                  <a:srgbClr val="990033"/>
                </a:solidFill>
              </a:rPr>
              <a:t>va</a:t>
            </a:r>
            <a:r>
              <a:rPr lang="en-US" altLang="zh-CN" sz="3200" dirty="0">
                <a:solidFill>
                  <a:srgbClr val="990033"/>
                </a:solidFill>
              </a:rPr>
              <a:t>, </a:t>
            </a:r>
            <a:r>
              <a:rPr lang="en-US" altLang="zh-CN" sz="3200" dirty="0" err="1">
                <a:solidFill>
                  <a:srgbClr val="990033"/>
                </a:solidFill>
              </a:rPr>
              <a:t>ElemType</a:t>
            </a:r>
            <a:r>
              <a:rPr lang="en-US" altLang="zh-CN" sz="3200" dirty="0">
                <a:solidFill>
                  <a:srgbClr val="990033"/>
                </a:solidFill>
              </a:rPr>
              <a:t> x ) {</a:t>
            </a:r>
          </a:p>
          <a:p>
            <a:pPr algn="l">
              <a:spcBef>
                <a:spcPct val="20000"/>
              </a:spcBef>
            </a:pPr>
            <a:r>
              <a:rPr lang="en-US" altLang="zh-CN" sz="3200" dirty="0">
                <a:solidFill>
                  <a:srgbClr val="990033"/>
                </a:solidFill>
              </a:rPr>
              <a:t>  </a:t>
            </a:r>
            <a:r>
              <a:rPr lang="en-US" altLang="zh-CN" sz="2800" dirty="0">
                <a:solidFill>
                  <a:srgbClr val="990033"/>
                </a:solidFill>
              </a:rPr>
              <a:t>// </a:t>
            </a:r>
            <a:r>
              <a:rPr lang="zh-CN" altLang="en-US" sz="2800" dirty="0">
                <a:solidFill>
                  <a:srgbClr val="990033"/>
                </a:solidFill>
                <a:ea typeface="楷体_GB2312" pitchFamily="49" charset="-122"/>
              </a:rPr>
              <a:t>已知顺序表 </a:t>
            </a:r>
            <a:r>
              <a:rPr lang="en-US" altLang="zh-CN" sz="2800" dirty="0" err="1">
                <a:solidFill>
                  <a:srgbClr val="990033"/>
                </a:solidFill>
                <a:ea typeface="楷体_GB2312" pitchFamily="49" charset="-122"/>
              </a:rPr>
              <a:t>va</a:t>
            </a:r>
            <a:r>
              <a:rPr lang="en-US" altLang="zh-CN" sz="2800" dirty="0">
                <a:solidFill>
                  <a:srgbClr val="990033"/>
                </a:solidFill>
                <a:ea typeface="楷体_GB2312" pitchFamily="49" charset="-122"/>
              </a:rPr>
              <a:t> </a:t>
            </a:r>
            <a:r>
              <a:rPr lang="zh-CN" altLang="en-US" sz="2800" dirty="0">
                <a:solidFill>
                  <a:srgbClr val="990033"/>
                </a:solidFill>
                <a:ea typeface="楷体_GB2312" pitchFamily="49" charset="-122"/>
              </a:rPr>
              <a:t>中元素依值非递减有序排列，本</a:t>
            </a:r>
            <a:r>
              <a:rPr lang="zh-CN" altLang="en-US" sz="2800" dirty="0">
                <a:solidFill>
                  <a:srgbClr val="990033"/>
                </a:solidFill>
                <a:latin typeface="楷体_GB2312" pitchFamily="49" charset="-122"/>
                <a:ea typeface="楷体_GB2312" pitchFamily="49" charset="-122"/>
              </a:rPr>
              <a:t>算法</a:t>
            </a:r>
            <a:endParaRPr lang="zh-CN" altLang="en-US" sz="2800" dirty="0">
              <a:solidFill>
                <a:srgbClr val="990033"/>
              </a:solidFill>
              <a:ea typeface="楷体_GB2312" pitchFamily="49" charset="-122"/>
            </a:endParaRPr>
          </a:p>
          <a:p>
            <a:pPr algn="l">
              <a:spcBef>
                <a:spcPct val="20000"/>
              </a:spcBef>
            </a:pPr>
            <a:r>
              <a:rPr lang="zh-CN" altLang="en-US" sz="2800" dirty="0">
                <a:solidFill>
                  <a:srgbClr val="990033"/>
                </a:solidFill>
              </a:rPr>
              <a:t>  </a:t>
            </a:r>
            <a:r>
              <a:rPr lang="en-US" altLang="zh-CN" sz="2800" dirty="0">
                <a:solidFill>
                  <a:srgbClr val="990033"/>
                </a:solidFill>
              </a:rPr>
              <a:t>// </a:t>
            </a:r>
            <a:r>
              <a:rPr lang="zh-CN" altLang="en-US" sz="2800" dirty="0">
                <a:solidFill>
                  <a:srgbClr val="990033"/>
                </a:solidFill>
                <a:latin typeface="楷体_GB2312" pitchFamily="49" charset="-122"/>
                <a:ea typeface="楷体_GB2312" pitchFamily="49" charset="-122"/>
              </a:rPr>
              <a:t>插入新的元素 </a:t>
            </a:r>
            <a:r>
              <a:rPr lang="en-US" altLang="zh-CN" sz="2800" dirty="0">
                <a:solidFill>
                  <a:srgbClr val="990033"/>
                </a:solidFill>
                <a:latin typeface="楷体_GB2312" pitchFamily="49" charset="-122"/>
                <a:ea typeface="楷体_GB2312" pitchFamily="49" charset="-122"/>
              </a:rPr>
              <a:t>x </a:t>
            </a:r>
            <a:r>
              <a:rPr lang="zh-CN" altLang="en-US" sz="2800" dirty="0">
                <a:solidFill>
                  <a:srgbClr val="990033"/>
                </a:solidFill>
                <a:latin typeface="楷体_GB2312" pitchFamily="49" charset="-122"/>
                <a:ea typeface="楷体_GB2312" pitchFamily="49" charset="-122"/>
              </a:rPr>
              <a:t>并保持原表的有序性</a:t>
            </a:r>
            <a:r>
              <a:rPr lang="en-US" altLang="zh-CN" sz="2800" dirty="0">
                <a:solidFill>
                  <a:srgbClr val="990033"/>
                </a:solidFill>
                <a:latin typeface="楷体_GB2312" pitchFamily="49" charset="-122"/>
                <a:ea typeface="楷体_GB2312" pitchFamily="49" charset="-122"/>
              </a:rPr>
              <a:t>,</a:t>
            </a:r>
            <a:r>
              <a:rPr lang="zh-CN" altLang="en-US" sz="2800" dirty="0">
                <a:solidFill>
                  <a:srgbClr val="990033"/>
                </a:solidFill>
                <a:latin typeface="楷体_GB2312" pitchFamily="49" charset="-122"/>
                <a:ea typeface="楷体_GB2312" pitchFamily="49" charset="-122"/>
              </a:rPr>
              <a:t>返回 </a:t>
            </a:r>
            <a:r>
              <a:rPr lang="en-US" altLang="zh-CN" sz="2800" dirty="0">
                <a:solidFill>
                  <a:srgbClr val="990033"/>
                </a:solidFill>
                <a:ea typeface="楷体_GB2312" pitchFamily="49" charset="-122"/>
              </a:rPr>
              <a:t>OK</a:t>
            </a:r>
            <a:r>
              <a:rPr lang="en-US" altLang="zh-CN" sz="2800" dirty="0">
                <a:solidFill>
                  <a:srgbClr val="990033"/>
                </a:solidFill>
                <a:latin typeface="楷体_GB2312" pitchFamily="49" charset="-122"/>
                <a:ea typeface="楷体_GB2312" pitchFamily="49" charset="-122"/>
              </a:rPr>
              <a:t>;</a:t>
            </a:r>
          </a:p>
          <a:p>
            <a:pPr algn="l">
              <a:spcBef>
                <a:spcPct val="20000"/>
              </a:spcBef>
            </a:pPr>
            <a:r>
              <a:rPr lang="en-US" altLang="zh-CN" sz="2800" dirty="0">
                <a:solidFill>
                  <a:srgbClr val="990033"/>
                </a:solidFill>
                <a:ea typeface="楷体_GB2312" pitchFamily="49" charset="-122"/>
              </a:rPr>
              <a:t>  // </a:t>
            </a:r>
            <a:r>
              <a:rPr lang="zh-CN" altLang="en-US" sz="2800" dirty="0">
                <a:solidFill>
                  <a:srgbClr val="990033"/>
                </a:solidFill>
                <a:ea typeface="楷体_GB2312" pitchFamily="49" charset="-122"/>
              </a:rPr>
              <a:t>若顺序表空间已满，则不再插入并返回 </a:t>
            </a:r>
            <a:r>
              <a:rPr lang="en-US" altLang="zh-CN" sz="2800" dirty="0">
                <a:solidFill>
                  <a:srgbClr val="990033"/>
                </a:solidFill>
                <a:ea typeface="楷体_GB2312" pitchFamily="49" charset="-122"/>
              </a:rPr>
              <a:t>OVERFLOW</a:t>
            </a:r>
            <a:endParaRPr lang="en-US" altLang="zh-CN" sz="3200" dirty="0">
              <a:solidFill>
                <a:srgbClr val="990033"/>
              </a:solidFill>
              <a:latin typeface="楷体_GB2312" pitchFamily="49" charset="-122"/>
              <a:ea typeface="楷体_GB2312" pitchFamily="49" charset="-122"/>
            </a:endParaRPr>
          </a:p>
          <a:p>
            <a:pPr algn="l">
              <a:spcBef>
                <a:spcPct val="20000"/>
              </a:spcBef>
            </a:pPr>
            <a:r>
              <a:rPr lang="en-US" altLang="zh-CN" sz="3200" dirty="0">
                <a:solidFill>
                  <a:srgbClr val="990033"/>
                </a:solidFill>
                <a:latin typeface="楷体_GB2312" pitchFamily="49" charset="-122"/>
                <a:ea typeface="楷体_GB2312" pitchFamily="49" charset="-122"/>
              </a:rPr>
              <a:t> </a:t>
            </a:r>
            <a:r>
              <a:rPr lang="en-US" altLang="zh-CN" sz="3200" b="1" dirty="0">
                <a:solidFill>
                  <a:srgbClr val="990033"/>
                </a:solidFill>
                <a:ea typeface="楷体_GB2312" pitchFamily="49" charset="-122"/>
              </a:rPr>
              <a:t>if</a:t>
            </a:r>
            <a:r>
              <a:rPr lang="en-US" altLang="zh-CN" sz="3200" dirty="0">
                <a:solidFill>
                  <a:srgbClr val="990033"/>
                </a:solidFill>
                <a:ea typeface="楷体_GB2312" pitchFamily="49" charset="-122"/>
              </a:rPr>
              <a:t>  (</a:t>
            </a:r>
            <a:r>
              <a:rPr lang="en-US" altLang="zh-CN" sz="3200" dirty="0" err="1">
                <a:solidFill>
                  <a:srgbClr val="990033"/>
                </a:solidFill>
                <a:ea typeface="楷体_GB2312" pitchFamily="49" charset="-122"/>
              </a:rPr>
              <a:t>va.length</a:t>
            </a:r>
            <a:r>
              <a:rPr lang="en-US" altLang="zh-CN" sz="3200" dirty="0">
                <a:solidFill>
                  <a:srgbClr val="990033"/>
                </a:solidFill>
                <a:ea typeface="楷体_GB2312" pitchFamily="49" charset="-122"/>
              </a:rPr>
              <a:t> = </a:t>
            </a:r>
            <a:r>
              <a:rPr lang="en-US" altLang="zh-CN" sz="3200" dirty="0" err="1">
                <a:solidFill>
                  <a:srgbClr val="990033"/>
                </a:solidFill>
                <a:ea typeface="楷体_GB2312" pitchFamily="49" charset="-122"/>
              </a:rPr>
              <a:t>va.listsize</a:t>
            </a:r>
            <a:r>
              <a:rPr lang="en-US" altLang="zh-CN" sz="3200" dirty="0">
                <a:solidFill>
                  <a:srgbClr val="990033"/>
                </a:solidFill>
                <a:ea typeface="楷体_GB2312" pitchFamily="49" charset="-122"/>
              </a:rPr>
              <a:t>) </a:t>
            </a:r>
            <a:r>
              <a:rPr lang="en-US" altLang="zh-CN" sz="3200" b="1" dirty="0">
                <a:solidFill>
                  <a:srgbClr val="990033"/>
                </a:solidFill>
                <a:ea typeface="楷体_GB2312" pitchFamily="49" charset="-122"/>
              </a:rPr>
              <a:t>return</a:t>
            </a:r>
            <a:r>
              <a:rPr lang="en-US" altLang="zh-CN" sz="3200" dirty="0">
                <a:solidFill>
                  <a:srgbClr val="990033"/>
                </a:solidFill>
                <a:ea typeface="楷体_GB2312" pitchFamily="49" charset="-122"/>
              </a:rPr>
              <a:t> OVERFLOW;</a:t>
            </a:r>
            <a:endParaRPr lang="en-US" altLang="zh-CN" sz="3200" dirty="0">
              <a:solidFill>
                <a:srgbClr val="990033"/>
              </a:solidFill>
              <a:latin typeface="楷体_GB2312" pitchFamily="49" charset="-122"/>
              <a:ea typeface="楷体_GB2312" pitchFamily="49" charset="-122"/>
            </a:endParaRPr>
          </a:p>
          <a:p>
            <a:pPr algn="l">
              <a:spcBef>
                <a:spcPct val="20000"/>
              </a:spcBef>
            </a:pPr>
            <a:r>
              <a:rPr lang="en-US" altLang="zh-CN" sz="3200" dirty="0">
                <a:solidFill>
                  <a:srgbClr val="990033"/>
                </a:solidFill>
                <a:latin typeface="楷体_GB2312" pitchFamily="49" charset="-122"/>
                <a:ea typeface="楷体_GB2312" pitchFamily="49" charset="-122"/>
              </a:rPr>
              <a:t> </a:t>
            </a:r>
            <a:r>
              <a:rPr lang="en-US" altLang="zh-CN" sz="3200" dirty="0" err="1">
                <a:solidFill>
                  <a:srgbClr val="990033"/>
                </a:solidFill>
                <a:ea typeface="楷体_GB2312" pitchFamily="49" charset="-122"/>
              </a:rPr>
              <a:t>i</a:t>
            </a:r>
            <a:r>
              <a:rPr lang="en-US" altLang="zh-CN" sz="3200" dirty="0">
                <a:solidFill>
                  <a:srgbClr val="990033"/>
                </a:solidFill>
                <a:ea typeface="楷体_GB2312" pitchFamily="49" charset="-122"/>
              </a:rPr>
              <a:t> = 0;</a:t>
            </a:r>
          </a:p>
          <a:p>
            <a:pPr algn="l">
              <a:spcBef>
                <a:spcPct val="20000"/>
              </a:spcBef>
            </a:pPr>
            <a:r>
              <a:rPr lang="en-US" altLang="zh-CN" sz="3200" dirty="0">
                <a:solidFill>
                  <a:srgbClr val="990033"/>
                </a:solidFill>
                <a:ea typeface="楷体_GB2312" pitchFamily="49" charset="-122"/>
              </a:rPr>
              <a:t>  </a:t>
            </a:r>
            <a:r>
              <a:rPr lang="en-US" altLang="zh-CN" sz="3200" b="1" dirty="0">
                <a:solidFill>
                  <a:srgbClr val="990033"/>
                </a:solidFill>
                <a:ea typeface="楷体_GB2312" pitchFamily="49" charset="-122"/>
              </a:rPr>
              <a:t>while</a:t>
            </a:r>
            <a:r>
              <a:rPr lang="en-US" altLang="zh-CN" sz="3200" dirty="0">
                <a:solidFill>
                  <a:srgbClr val="990033"/>
                </a:solidFill>
                <a:ea typeface="楷体_GB2312" pitchFamily="49" charset="-122"/>
              </a:rPr>
              <a:t> (</a:t>
            </a:r>
            <a:r>
              <a:rPr lang="en-US" altLang="zh-CN" sz="3200" dirty="0" err="1">
                <a:solidFill>
                  <a:srgbClr val="990033"/>
                </a:solidFill>
                <a:ea typeface="楷体_GB2312" pitchFamily="49" charset="-122"/>
              </a:rPr>
              <a:t>i</a:t>
            </a:r>
            <a:r>
              <a:rPr lang="en-US" altLang="zh-CN" sz="3200" dirty="0">
                <a:solidFill>
                  <a:srgbClr val="990033"/>
                </a:solidFill>
                <a:ea typeface="楷体_GB2312" pitchFamily="49" charset="-122"/>
              </a:rPr>
              <a:t>&lt;</a:t>
            </a:r>
            <a:r>
              <a:rPr lang="en-US" altLang="zh-CN" sz="3200" dirty="0" err="1">
                <a:solidFill>
                  <a:srgbClr val="990033"/>
                </a:solidFill>
                <a:ea typeface="楷体_GB2312" pitchFamily="49" charset="-122"/>
              </a:rPr>
              <a:t>va.length</a:t>
            </a:r>
            <a:r>
              <a:rPr lang="en-US" altLang="zh-CN" sz="3200" dirty="0">
                <a:solidFill>
                  <a:srgbClr val="990033"/>
                </a:solidFill>
                <a:ea typeface="楷体_GB2312" pitchFamily="49" charset="-122"/>
              </a:rPr>
              <a:t> </a:t>
            </a:r>
            <a:r>
              <a:rPr lang="en-US" altLang="zh-CN" sz="3200" b="1" dirty="0">
                <a:solidFill>
                  <a:srgbClr val="990033"/>
                </a:solidFill>
                <a:ea typeface="楷体_GB2312" pitchFamily="49" charset="-122"/>
              </a:rPr>
              <a:t>&amp;&amp;</a:t>
            </a:r>
            <a:r>
              <a:rPr lang="en-US" altLang="zh-CN" sz="3200" dirty="0">
                <a:solidFill>
                  <a:srgbClr val="990033"/>
                </a:solidFill>
                <a:ea typeface="楷体_GB2312" pitchFamily="49" charset="-122"/>
              </a:rPr>
              <a:t> x&gt;=</a:t>
            </a:r>
            <a:r>
              <a:rPr lang="en-US" altLang="zh-CN" sz="3200" dirty="0" err="1">
                <a:solidFill>
                  <a:srgbClr val="990033"/>
                </a:solidFill>
                <a:ea typeface="楷体_GB2312" pitchFamily="49" charset="-122"/>
              </a:rPr>
              <a:t>va.elem</a:t>
            </a:r>
            <a:r>
              <a:rPr lang="en-US" altLang="zh-CN" sz="3200" dirty="0">
                <a:solidFill>
                  <a:srgbClr val="990033"/>
                </a:solidFill>
                <a:ea typeface="楷体_GB2312" pitchFamily="49" charset="-122"/>
              </a:rPr>
              <a:t>[</a:t>
            </a:r>
            <a:r>
              <a:rPr lang="en-US" altLang="zh-CN" sz="3200" dirty="0" err="1">
                <a:solidFill>
                  <a:srgbClr val="990033"/>
                </a:solidFill>
                <a:ea typeface="楷体_GB2312" pitchFamily="49" charset="-122"/>
              </a:rPr>
              <a:t>i</a:t>
            </a:r>
            <a:r>
              <a:rPr lang="en-US" altLang="zh-CN" sz="3200" dirty="0">
                <a:solidFill>
                  <a:srgbClr val="990033"/>
                </a:solidFill>
                <a:ea typeface="楷体_GB2312" pitchFamily="49" charset="-122"/>
              </a:rPr>
              <a:t>]) </a:t>
            </a:r>
            <a:r>
              <a:rPr lang="en-US" altLang="zh-CN" sz="3200" dirty="0" err="1">
                <a:solidFill>
                  <a:srgbClr val="990033"/>
                </a:solidFill>
                <a:ea typeface="楷体_GB2312" pitchFamily="49" charset="-122"/>
              </a:rPr>
              <a:t>i</a:t>
            </a:r>
            <a:r>
              <a:rPr lang="en-US" altLang="zh-CN" sz="3200" dirty="0">
                <a:solidFill>
                  <a:srgbClr val="990033"/>
                </a:solidFill>
                <a:ea typeface="楷体_GB2312" pitchFamily="49" charset="-122"/>
              </a:rPr>
              <a:t>++;</a:t>
            </a:r>
          </a:p>
          <a:p>
            <a:pPr algn="l">
              <a:spcBef>
                <a:spcPct val="20000"/>
              </a:spcBef>
            </a:pPr>
            <a:r>
              <a:rPr lang="en-US" altLang="zh-CN" sz="3200" dirty="0">
                <a:solidFill>
                  <a:srgbClr val="990033"/>
                </a:solidFill>
                <a:ea typeface="楷体_GB2312" pitchFamily="49" charset="-122"/>
              </a:rPr>
              <a:t>  </a:t>
            </a:r>
            <a:r>
              <a:rPr lang="en-US" altLang="zh-CN" sz="3200" b="1" dirty="0">
                <a:solidFill>
                  <a:srgbClr val="990033"/>
                </a:solidFill>
                <a:ea typeface="楷体_GB2312" pitchFamily="49" charset="-122"/>
              </a:rPr>
              <a:t>for</a:t>
            </a:r>
            <a:r>
              <a:rPr lang="en-US" altLang="zh-CN" sz="3200" dirty="0">
                <a:solidFill>
                  <a:srgbClr val="990033"/>
                </a:solidFill>
                <a:ea typeface="楷体_GB2312" pitchFamily="49" charset="-122"/>
              </a:rPr>
              <a:t> ( j=</a:t>
            </a:r>
            <a:r>
              <a:rPr lang="en-US" altLang="zh-CN" sz="3200" dirty="0" err="1">
                <a:solidFill>
                  <a:srgbClr val="990033"/>
                </a:solidFill>
                <a:ea typeface="楷体_GB2312" pitchFamily="49" charset="-122"/>
              </a:rPr>
              <a:t>va.length</a:t>
            </a:r>
            <a:r>
              <a:rPr lang="en-US" altLang="zh-CN" sz="3200" dirty="0">
                <a:solidFill>
                  <a:srgbClr val="990033"/>
                </a:solidFill>
                <a:ea typeface="楷体_GB2312" pitchFamily="49" charset="-122"/>
              </a:rPr>
              <a:t>; j&gt;</a:t>
            </a:r>
            <a:r>
              <a:rPr lang="en-US" altLang="zh-CN" sz="3200" dirty="0" err="1">
                <a:solidFill>
                  <a:srgbClr val="990033"/>
                </a:solidFill>
                <a:ea typeface="楷体_GB2312" pitchFamily="49" charset="-122"/>
              </a:rPr>
              <a:t>i</a:t>
            </a:r>
            <a:r>
              <a:rPr lang="en-US" altLang="zh-CN" sz="3200" dirty="0">
                <a:solidFill>
                  <a:srgbClr val="990033"/>
                </a:solidFill>
                <a:ea typeface="楷体_GB2312" pitchFamily="49" charset="-122"/>
              </a:rPr>
              <a:t>; j-- ) </a:t>
            </a:r>
          </a:p>
          <a:p>
            <a:pPr algn="l">
              <a:spcBef>
                <a:spcPct val="20000"/>
              </a:spcBef>
            </a:pPr>
            <a:r>
              <a:rPr lang="en-US" altLang="zh-CN" sz="3200" dirty="0">
                <a:solidFill>
                  <a:srgbClr val="990033"/>
                </a:solidFill>
                <a:ea typeface="楷体_GB2312" pitchFamily="49" charset="-122"/>
              </a:rPr>
              <a:t>      </a:t>
            </a:r>
            <a:r>
              <a:rPr lang="en-US" altLang="zh-CN" sz="3200" dirty="0" err="1">
                <a:solidFill>
                  <a:srgbClr val="990033"/>
                </a:solidFill>
                <a:ea typeface="楷体_GB2312" pitchFamily="49" charset="-122"/>
              </a:rPr>
              <a:t>va.elem</a:t>
            </a:r>
            <a:r>
              <a:rPr lang="en-US" altLang="zh-CN" sz="3200" dirty="0">
                <a:solidFill>
                  <a:srgbClr val="990033"/>
                </a:solidFill>
                <a:ea typeface="楷体_GB2312" pitchFamily="49" charset="-122"/>
              </a:rPr>
              <a:t>[j] = </a:t>
            </a:r>
            <a:r>
              <a:rPr lang="en-US" altLang="zh-CN" sz="3200" dirty="0" err="1">
                <a:solidFill>
                  <a:srgbClr val="990033"/>
                </a:solidFill>
                <a:ea typeface="楷体_GB2312" pitchFamily="49" charset="-122"/>
              </a:rPr>
              <a:t>va.elem</a:t>
            </a:r>
            <a:r>
              <a:rPr lang="en-US" altLang="zh-CN" sz="3200" dirty="0">
                <a:solidFill>
                  <a:srgbClr val="990033"/>
                </a:solidFill>
                <a:ea typeface="楷体_GB2312" pitchFamily="49" charset="-122"/>
              </a:rPr>
              <a:t>[j-1];   // </a:t>
            </a:r>
            <a:r>
              <a:rPr lang="zh-CN" altLang="en-US" sz="2800" dirty="0">
                <a:solidFill>
                  <a:srgbClr val="990033"/>
                </a:solidFill>
                <a:ea typeface="楷体_GB2312" pitchFamily="49" charset="-122"/>
              </a:rPr>
              <a:t>右移所有值</a:t>
            </a:r>
            <a:r>
              <a:rPr lang="en-US" altLang="zh-CN" sz="2800" dirty="0">
                <a:solidFill>
                  <a:srgbClr val="990033"/>
                </a:solidFill>
                <a:ea typeface="楷体_GB2312" pitchFamily="49" charset="-122"/>
              </a:rPr>
              <a:t>&gt;x</a:t>
            </a:r>
            <a:r>
              <a:rPr lang="zh-CN" altLang="en-US" sz="2800" dirty="0">
                <a:solidFill>
                  <a:srgbClr val="990033"/>
                </a:solidFill>
                <a:ea typeface="楷体_GB2312" pitchFamily="49" charset="-122"/>
              </a:rPr>
              <a:t>的元素</a:t>
            </a:r>
            <a:endParaRPr lang="zh-CN" altLang="en-US" sz="3200" dirty="0">
              <a:solidFill>
                <a:srgbClr val="990033"/>
              </a:solidFill>
              <a:ea typeface="楷体_GB2312" pitchFamily="49" charset="-122"/>
            </a:endParaRPr>
          </a:p>
          <a:p>
            <a:pPr algn="l">
              <a:spcBef>
                <a:spcPct val="20000"/>
              </a:spcBef>
            </a:pPr>
            <a:r>
              <a:rPr lang="zh-CN" altLang="en-US" sz="3200" dirty="0">
                <a:solidFill>
                  <a:srgbClr val="990033"/>
                </a:solidFill>
                <a:ea typeface="楷体_GB2312" pitchFamily="49" charset="-122"/>
              </a:rPr>
              <a:t>  </a:t>
            </a:r>
            <a:r>
              <a:rPr lang="en-US" altLang="zh-CN" sz="3200" dirty="0" err="1">
                <a:solidFill>
                  <a:srgbClr val="990033"/>
                </a:solidFill>
                <a:ea typeface="楷体_GB2312" pitchFamily="49" charset="-122"/>
              </a:rPr>
              <a:t>va.elem</a:t>
            </a:r>
            <a:r>
              <a:rPr lang="en-US" altLang="zh-CN" sz="3200" dirty="0">
                <a:solidFill>
                  <a:srgbClr val="990033"/>
                </a:solidFill>
                <a:ea typeface="楷体_GB2312" pitchFamily="49" charset="-122"/>
              </a:rPr>
              <a:t>[</a:t>
            </a:r>
            <a:r>
              <a:rPr lang="en-US" altLang="zh-CN" sz="3200" dirty="0" err="1">
                <a:solidFill>
                  <a:srgbClr val="990033"/>
                </a:solidFill>
                <a:ea typeface="楷体_GB2312" pitchFamily="49" charset="-122"/>
              </a:rPr>
              <a:t>i</a:t>
            </a:r>
            <a:r>
              <a:rPr lang="en-US" altLang="zh-CN" sz="3200" dirty="0">
                <a:solidFill>
                  <a:srgbClr val="990033"/>
                </a:solidFill>
                <a:ea typeface="楷体_GB2312" pitchFamily="49" charset="-122"/>
              </a:rPr>
              <a:t>] = x;  </a:t>
            </a:r>
            <a:r>
              <a:rPr lang="en-US" altLang="zh-CN" sz="3200" dirty="0" err="1">
                <a:solidFill>
                  <a:srgbClr val="990033"/>
                </a:solidFill>
                <a:ea typeface="楷体_GB2312" pitchFamily="49" charset="-122"/>
              </a:rPr>
              <a:t>va.length</a:t>
            </a:r>
            <a:r>
              <a:rPr lang="en-US" altLang="zh-CN" sz="3200" dirty="0">
                <a:solidFill>
                  <a:srgbClr val="990033"/>
                </a:solidFill>
                <a:ea typeface="楷体_GB2312" pitchFamily="49" charset="-122"/>
              </a:rPr>
              <a:t>++;  </a:t>
            </a:r>
            <a:r>
              <a:rPr lang="en-US" altLang="zh-CN" sz="3200" b="1" dirty="0">
                <a:solidFill>
                  <a:srgbClr val="990033"/>
                </a:solidFill>
                <a:ea typeface="楷体_GB2312" pitchFamily="49" charset="-122"/>
              </a:rPr>
              <a:t>return</a:t>
            </a:r>
            <a:r>
              <a:rPr lang="en-US" altLang="zh-CN" sz="3200" dirty="0">
                <a:solidFill>
                  <a:srgbClr val="990033"/>
                </a:solidFill>
                <a:ea typeface="楷体_GB2312" pitchFamily="49" charset="-122"/>
              </a:rPr>
              <a:t> OK;</a:t>
            </a:r>
          </a:p>
          <a:p>
            <a:pPr algn="l">
              <a:spcBef>
                <a:spcPct val="20000"/>
              </a:spcBef>
            </a:pPr>
            <a:r>
              <a:rPr lang="en-US" altLang="zh-CN" sz="3200" dirty="0">
                <a:solidFill>
                  <a:srgbClr val="990033"/>
                </a:solidFill>
                <a:ea typeface="楷体_GB2312" pitchFamily="49" charset="-122"/>
              </a:rPr>
              <a:t>} //</a:t>
            </a:r>
            <a:r>
              <a:rPr lang="en-US" altLang="zh-CN" sz="3200" dirty="0" err="1">
                <a:solidFill>
                  <a:srgbClr val="990033"/>
                </a:solidFill>
                <a:ea typeface="楷体_GB2312" pitchFamily="49" charset="-122"/>
              </a:rPr>
              <a:t>Insert_Sq</a:t>
            </a:r>
            <a:endParaRPr lang="en-US" altLang="zh-CN" sz="3200" dirty="0">
              <a:solidFill>
                <a:srgbClr val="990033"/>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trips(downRigh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93725" y="377825"/>
            <a:ext cx="184150" cy="396875"/>
          </a:xfrm>
          <a:prstGeom prst="rect">
            <a:avLst/>
          </a:prstGeom>
          <a:noFill/>
          <a:ln w="9525">
            <a:noFill/>
            <a:miter lim="800000"/>
            <a:headEnd/>
            <a:tailEnd/>
          </a:ln>
          <a:effectLst/>
        </p:spPr>
        <p:txBody>
          <a:bodyPr wrap="none">
            <a:spAutoFit/>
          </a:bodyPr>
          <a:lstStyle/>
          <a:p>
            <a:endParaRPr lang="zh-CN" altLang="zh-CN"/>
          </a:p>
        </p:txBody>
      </p:sp>
      <p:sp>
        <p:nvSpPr>
          <p:cNvPr id="3076" name="Text Box 4"/>
          <p:cNvSpPr txBox="1">
            <a:spLocks noChangeArrowheads="1"/>
          </p:cNvSpPr>
          <p:nvPr/>
        </p:nvSpPr>
        <p:spPr bwMode="auto">
          <a:xfrm>
            <a:off x="357158" y="457200"/>
            <a:ext cx="8703050" cy="830997"/>
          </a:xfrm>
          <a:prstGeom prst="rect">
            <a:avLst/>
          </a:prstGeom>
          <a:noFill/>
          <a:ln w="9525">
            <a:noFill/>
            <a:miter lim="800000"/>
            <a:headEnd/>
            <a:tailEnd/>
          </a:ln>
          <a:effectLst/>
        </p:spPr>
        <p:txBody>
          <a:bodyPr wrap="square">
            <a:spAutoFit/>
          </a:bodyPr>
          <a:lstStyle/>
          <a:p>
            <a:r>
              <a:rPr lang="zh-CN" altLang="zh-CN" dirty="0" smtClean="0"/>
              <a:t>设</a:t>
            </a:r>
            <a:r>
              <a:rPr lang="en-US" altLang="zh-CN" dirty="0" smtClean="0"/>
              <a:t>L</a:t>
            </a:r>
            <a:r>
              <a:rPr lang="zh-CN" altLang="zh-CN" dirty="0" smtClean="0"/>
              <a:t>为</a:t>
            </a:r>
            <a:r>
              <a:rPr lang="zh-CN" altLang="zh-CN" dirty="0"/>
              <a:t>带表头结点的循环链表的头指针，请</a:t>
            </a:r>
            <a:r>
              <a:rPr lang="zh-CN" altLang="zh-CN" dirty="0" smtClean="0"/>
              <a:t>编写删除</a:t>
            </a:r>
            <a:r>
              <a:rPr lang="zh-CN" altLang="zh-CN" dirty="0"/>
              <a:t>表</a:t>
            </a:r>
            <a:r>
              <a:rPr lang="zh-CN" altLang="zh-CN" dirty="0" smtClean="0"/>
              <a:t>中</a:t>
            </a:r>
            <a:endParaRPr lang="en-US" altLang="zh-CN" dirty="0" smtClean="0"/>
          </a:p>
          <a:p>
            <a:r>
              <a:rPr lang="zh-CN" altLang="zh-CN" dirty="0" smtClean="0"/>
              <a:t>数据</a:t>
            </a:r>
            <a:r>
              <a:rPr lang="zh-CN" altLang="zh-CN" dirty="0"/>
              <a:t>域值为</a:t>
            </a:r>
            <a:r>
              <a:rPr lang="en-US" altLang="zh-CN" dirty="0"/>
              <a:t>x</a:t>
            </a:r>
            <a:r>
              <a:rPr lang="zh-CN" altLang="zh-CN" dirty="0"/>
              <a:t>的所有结点的算法</a:t>
            </a:r>
            <a:endParaRPr lang="zh-CN" altLang="en-US" dirty="0"/>
          </a:p>
        </p:txBody>
      </p:sp>
      <p:sp>
        <p:nvSpPr>
          <p:cNvPr id="3078" name="Text Box 6"/>
          <p:cNvSpPr txBox="1">
            <a:spLocks noChangeArrowheads="1"/>
          </p:cNvSpPr>
          <p:nvPr/>
        </p:nvSpPr>
        <p:spPr bwMode="auto">
          <a:xfrm>
            <a:off x="2057400" y="2667000"/>
            <a:ext cx="6508750" cy="4146550"/>
          </a:xfrm>
          <a:prstGeom prst="rect">
            <a:avLst/>
          </a:prstGeom>
          <a:solidFill>
            <a:schemeClr val="bg1"/>
          </a:solidFill>
          <a:ln w="38100">
            <a:solidFill>
              <a:schemeClr val="accent2"/>
            </a:solidFill>
            <a:miter lim="800000"/>
            <a:headEnd/>
            <a:tailEnd/>
          </a:ln>
          <a:effectLst/>
        </p:spPr>
        <p:txBody>
          <a:bodyPr>
            <a:spAutoFit/>
          </a:bodyPr>
          <a:lstStyle/>
          <a:p>
            <a:r>
              <a:rPr lang="en-US" altLang="zh-CN" sz="2400" dirty="0"/>
              <a:t>void   </a:t>
            </a:r>
            <a:r>
              <a:rPr lang="en-US" altLang="zh-CN" sz="2400" dirty="0" err="1" smtClean="0"/>
              <a:t>del_x</a:t>
            </a:r>
            <a:r>
              <a:rPr lang="en-US" altLang="zh-CN" sz="2400" dirty="0" smtClean="0"/>
              <a:t>(</a:t>
            </a:r>
            <a:r>
              <a:rPr lang="en-US" altLang="zh-CN" sz="2400" dirty="0" err="1" smtClean="0"/>
              <a:t>LinkList</a:t>
            </a:r>
            <a:r>
              <a:rPr lang="en-US" altLang="zh-CN" sz="2400" dirty="0" smtClean="0"/>
              <a:t>  &amp;</a:t>
            </a:r>
            <a:r>
              <a:rPr lang="en-US" altLang="zh-CN" sz="2400" dirty="0" err="1" smtClean="0"/>
              <a:t>L,int</a:t>
            </a:r>
            <a:r>
              <a:rPr lang="en-US" altLang="zh-CN" sz="2400" dirty="0" smtClean="0"/>
              <a:t> </a:t>
            </a:r>
            <a:r>
              <a:rPr lang="en-US" altLang="zh-CN" sz="2400" dirty="0"/>
              <a:t>x)</a:t>
            </a:r>
          </a:p>
          <a:p>
            <a:r>
              <a:rPr lang="en-US" altLang="zh-CN" sz="2400" dirty="0"/>
              <a:t>{   </a:t>
            </a:r>
            <a:r>
              <a:rPr lang="en-US" altLang="zh-CN" sz="2400" dirty="0" err="1" smtClean="0"/>
              <a:t>LNode</a:t>
            </a:r>
            <a:r>
              <a:rPr lang="en-US" altLang="zh-CN" sz="2400" dirty="0" smtClean="0"/>
              <a:t> </a:t>
            </a:r>
            <a:r>
              <a:rPr lang="en-US" altLang="zh-CN" sz="2400" dirty="0"/>
              <a:t>*p,*q;</a:t>
            </a:r>
          </a:p>
          <a:p>
            <a:r>
              <a:rPr lang="en-US" altLang="zh-CN" sz="2400" dirty="0"/>
              <a:t>     </a:t>
            </a:r>
            <a:r>
              <a:rPr lang="en-US" altLang="zh-CN" sz="2400" dirty="0" smtClean="0">
                <a:solidFill>
                  <a:srgbClr val="008000"/>
                </a:solidFill>
              </a:rPr>
              <a:t>q=L;</a:t>
            </a:r>
            <a:endParaRPr lang="en-US" altLang="zh-CN" sz="2400" dirty="0">
              <a:solidFill>
                <a:srgbClr val="008000"/>
              </a:solidFill>
            </a:endParaRPr>
          </a:p>
          <a:p>
            <a:r>
              <a:rPr lang="en-US" altLang="zh-CN" sz="2400" dirty="0">
                <a:solidFill>
                  <a:srgbClr val="008000"/>
                </a:solidFill>
              </a:rPr>
              <a:t>     </a:t>
            </a:r>
            <a:r>
              <a:rPr lang="en-US" altLang="zh-CN" sz="2400" dirty="0" smtClean="0">
                <a:solidFill>
                  <a:srgbClr val="008000"/>
                </a:solidFill>
              </a:rPr>
              <a:t>p=L-&gt;</a:t>
            </a:r>
            <a:r>
              <a:rPr lang="en-US" altLang="zh-CN" dirty="0" smtClean="0">
                <a:solidFill>
                  <a:srgbClr val="008000"/>
                </a:solidFill>
              </a:rPr>
              <a:t>next</a:t>
            </a:r>
            <a:r>
              <a:rPr lang="en-US" altLang="zh-CN" sz="2400" dirty="0" smtClean="0">
                <a:solidFill>
                  <a:srgbClr val="008000"/>
                </a:solidFill>
              </a:rPr>
              <a:t>;</a:t>
            </a:r>
            <a:endParaRPr lang="en-US" altLang="zh-CN" sz="2400" dirty="0">
              <a:solidFill>
                <a:srgbClr val="008000"/>
              </a:solidFill>
            </a:endParaRPr>
          </a:p>
          <a:p>
            <a:r>
              <a:rPr lang="en-US" altLang="zh-CN" sz="2400" dirty="0"/>
              <a:t>     while(</a:t>
            </a:r>
            <a:r>
              <a:rPr lang="en-US" altLang="zh-CN" sz="2400" dirty="0">
                <a:solidFill>
                  <a:srgbClr val="FF3300"/>
                </a:solidFill>
              </a:rPr>
              <a:t>p</a:t>
            </a:r>
            <a:r>
              <a:rPr lang="en-US" altLang="zh-CN" sz="2400" dirty="0" smtClean="0">
                <a:solidFill>
                  <a:srgbClr val="FF3300"/>
                </a:solidFill>
              </a:rPr>
              <a:t>!=L</a:t>
            </a:r>
            <a:r>
              <a:rPr lang="en-US" altLang="zh-CN" sz="2400" dirty="0" smtClean="0"/>
              <a:t>)</a:t>
            </a:r>
            <a:endParaRPr lang="en-US" altLang="zh-CN" sz="2400" dirty="0"/>
          </a:p>
          <a:p>
            <a:r>
              <a:rPr lang="en-US" altLang="zh-CN" sz="2400" dirty="0"/>
              <a:t>    {    if(p-&gt;data==x)</a:t>
            </a:r>
          </a:p>
          <a:p>
            <a:r>
              <a:rPr lang="en-US" altLang="zh-CN" sz="2400" dirty="0"/>
              <a:t>         {     q-</a:t>
            </a:r>
            <a:r>
              <a:rPr lang="en-US" altLang="zh-CN" sz="2400" dirty="0" smtClean="0"/>
              <a:t>&gt;</a:t>
            </a:r>
            <a:r>
              <a:rPr lang="en-US" altLang="zh-CN" dirty="0" smtClean="0"/>
              <a:t>next</a:t>
            </a:r>
            <a:r>
              <a:rPr lang="en-US" altLang="zh-CN" sz="2400" dirty="0" smtClean="0"/>
              <a:t>=p-&gt;</a:t>
            </a:r>
            <a:r>
              <a:rPr lang="en-US" altLang="zh-CN" dirty="0" smtClean="0"/>
              <a:t>next</a:t>
            </a:r>
            <a:r>
              <a:rPr lang="en-US" altLang="zh-CN" sz="2400" dirty="0" smtClean="0"/>
              <a:t>; </a:t>
            </a:r>
            <a:r>
              <a:rPr lang="en-US" altLang="zh-CN" sz="2400" dirty="0"/>
              <a:t>free(p);   p=q-</a:t>
            </a:r>
            <a:r>
              <a:rPr lang="en-US" altLang="zh-CN" sz="2400" dirty="0" smtClean="0"/>
              <a:t>&gt;next; </a:t>
            </a:r>
            <a:r>
              <a:rPr lang="en-US" altLang="zh-CN" sz="2400" dirty="0"/>
              <a:t>}</a:t>
            </a:r>
          </a:p>
          <a:p>
            <a:r>
              <a:rPr lang="en-US" altLang="zh-CN" sz="2400" dirty="0"/>
              <a:t>         else</a:t>
            </a:r>
          </a:p>
          <a:p>
            <a:r>
              <a:rPr lang="en-US" altLang="zh-CN" sz="2400" dirty="0"/>
              <a:t>         {     q=p;   p=p-</a:t>
            </a:r>
            <a:r>
              <a:rPr lang="en-US" altLang="zh-CN" sz="2400" dirty="0" smtClean="0"/>
              <a:t>&gt;</a:t>
            </a:r>
            <a:r>
              <a:rPr lang="en-US" altLang="zh-CN" dirty="0" smtClean="0"/>
              <a:t>next</a:t>
            </a:r>
            <a:r>
              <a:rPr lang="en-US" altLang="zh-CN" sz="2400" dirty="0" smtClean="0"/>
              <a:t>;   </a:t>
            </a:r>
            <a:r>
              <a:rPr lang="en-US" altLang="zh-CN" sz="2400" dirty="0"/>
              <a:t>}</a:t>
            </a:r>
          </a:p>
          <a:p>
            <a:r>
              <a:rPr lang="en-US" altLang="zh-CN" sz="2400" dirty="0"/>
              <a:t>    }</a:t>
            </a:r>
          </a:p>
          <a:p>
            <a:r>
              <a:rPr lang="en-US" altLang="zh-CN" sz="2400" dirty="0"/>
              <a:t>}</a:t>
            </a:r>
          </a:p>
        </p:txBody>
      </p:sp>
      <p:grpSp>
        <p:nvGrpSpPr>
          <p:cNvPr id="2" name="Group 92"/>
          <p:cNvGrpSpPr>
            <a:grpSpLocks/>
          </p:cNvGrpSpPr>
          <p:nvPr/>
        </p:nvGrpSpPr>
        <p:grpSpPr bwMode="auto">
          <a:xfrm>
            <a:off x="3352800" y="1143000"/>
            <a:ext cx="2901950" cy="533400"/>
            <a:chOff x="2112" y="720"/>
            <a:chExt cx="1828" cy="336"/>
          </a:xfrm>
        </p:grpSpPr>
        <p:grpSp>
          <p:nvGrpSpPr>
            <p:cNvPr id="3" name="Group 10"/>
            <p:cNvGrpSpPr>
              <a:grpSpLocks/>
            </p:cNvGrpSpPr>
            <p:nvPr/>
          </p:nvGrpSpPr>
          <p:grpSpPr bwMode="auto">
            <a:xfrm>
              <a:off x="2112" y="720"/>
              <a:ext cx="196" cy="336"/>
              <a:chOff x="1632" y="576"/>
              <a:chExt cx="196" cy="336"/>
            </a:xfrm>
          </p:grpSpPr>
          <p:sp>
            <p:nvSpPr>
              <p:cNvPr id="3083" name="Line 11"/>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084" name="Text Box 12"/>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q</a:t>
                </a:r>
              </a:p>
            </p:txBody>
          </p:sp>
        </p:grpSp>
        <p:grpSp>
          <p:nvGrpSpPr>
            <p:cNvPr id="4" name="Group 34"/>
            <p:cNvGrpSpPr>
              <a:grpSpLocks/>
            </p:cNvGrpSpPr>
            <p:nvPr/>
          </p:nvGrpSpPr>
          <p:grpSpPr bwMode="auto">
            <a:xfrm>
              <a:off x="3744" y="720"/>
              <a:ext cx="196" cy="336"/>
              <a:chOff x="1632" y="576"/>
              <a:chExt cx="196" cy="336"/>
            </a:xfrm>
          </p:grpSpPr>
          <p:sp>
            <p:nvSpPr>
              <p:cNvPr id="3107" name="Line 35"/>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108" name="Text Box 36"/>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p</a:t>
                </a:r>
              </a:p>
            </p:txBody>
          </p:sp>
        </p:grpSp>
      </p:grpSp>
      <p:grpSp>
        <p:nvGrpSpPr>
          <p:cNvPr id="5" name="Group 75"/>
          <p:cNvGrpSpPr>
            <a:grpSpLocks/>
          </p:cNvGrpSpPr>
          <p:nvPr/>
        </p:nvGrpSpPr>
        <p:grpSpPr bwMode="auto">
          <a:xfrm>
            <a:off x="1676400" y="1143000"/>
            <a:ext cx="1682750" cy="533400"/>
            <a:chOff x="1056" y="720"/>
            <a:chExt cx="1060" cy="336"/>
          </a:xfrm>
        </p:grpSpPr>
        <p:grpSp>
          <p:nvGrpSpPr>
            <p:cNvPr id="6" name="Group 7"/>
            <p:cNvGrpSpPr>
              <a:grpSpLocks/>
            </p:cNvGrpSpPr>
            <p:nvPr/>
          </p:nvGrpSpPr>
          <p:grpSpPr bwMode="auto">
            <a:xfrm>
              <a:off x="1920" y="720"/>
              <a:ext cx="196" cy="336"/>
              <a:chOff x="1632" y="576"/>
              <a:chExt cx="196" cy="336"/>
            </a:xfrm>
          </p:grpSpPr>
          <p:sp>
            <p:nvSpPr>
              <p:cNvPr id="3080" name="Line 8"/>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081" name="Text Box 9"/>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p</a:t>
                </a:r>
              </a:p>
            </p:txBody>
          </p:sp>
        </p:grpSp>
        <p:grpSp>
          <p:nvGrpSpPr>
            <p:cNvPr id="7" name="Group 68"/>
            <p:cNvGrpSpPr>
              <a:grpSpLocks/>
            </p:cNvGrpSpPr>
            <p:nvPr/>
          </p:nvGrpSpPr>
          <p:grpSpPr bwMode="auto">
            <a:xfrm>
              <a:off x="1056" y="720"/>
              <a:ext cx="196" cy="336"/>
              <a:chOff x="1632" y="576"/>
              <a:chExt cx="196" cy="336"/>
            </a:xfrm>
          </p:grpSpPr>
          <p:sp>
            <p:nvSpPr>
              <p:cNvPr id="3141" name="Line 69"/>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142" name="Text Box 70"/>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q</a:t>
                </a:r>
              </a:p>
            </p:txBody>
          </p:sp>
        </p:grpSp>
      </p:grpSp>
      <p:grpSp>
        <p:nvGrpSpPr>
          <p:cNvPr id="8" name="Group 83"/>
          <p:cNvGrpSpPr>
            <a:grpSpLocks/>
          </p:cNvGrpSpPr>
          <p:nvPr/>
        </p:nvGrpSpPr>
        <p:grpSpPr bwMode="auto">
          <a:xfrm>
            <a:off x="381000" y="1676400"/>
            <a:ext cx="7673975" cy="746125"/>
            <a:chOff x="240" y="1056"/>
            <a:chExt cx="4834" cy="470"/>
          </a:xfrm>
        </p:grpSpPr>
        <p:grpSp>
          <p:nvGrpSpPr>
            <p:cNvPr id="9" name="Group 67"/>
            <p:cNvGrpSpPr>
              <a:grpSpLocks/>
            </p:cNvGrpSpPr>
            <p:nvPr/>
          </p:nvGrpSpPr>
          <p:grpSpPr bwMode="auto">
            <a:xfrm>
              <a:off x="240" y="1056"/>
              <a:ext cx="4834" cy="470"/>
              <a:chOff x="306" y="897"/>
              <a:chExt cx="4834" cy="470"/>
            </a:xfrm>
          </p:grpSpPr>
          <p:sp>
            <p:nvSpPr>
              <p:cNvPr id="3111" name="Text Box 39"/>
              <p:cNvSpPr txBox="1">
                <a:spLocks noChangeArrowheads="1"/>
              </p:cNvSpPr>
              <p:nvPr/>
            </p:nvSpPr>
            <p:spPr bwMode="auto">
              <a:xfrm>
                <a:off x="306" y="899"/>
                <a:ext cx="184" cy="291"/>
              </a:xfrm>
              <a:prstGeom prst="rect">
                <a:avLst/>
              </a:prstGeom>
              <a:noFill/>
              <a:ln w="9525">
                <a:noFill/>
                <a:miter lim="800000"/>
                <a:headEnd/>
                <a:tailEnd/>
              </a:ln>
              <a:effectLst/>
            </p:spPr>
            <p:txBody>
              <a:bodyPr anchor="ctr">
                <a:spAutoFit/>
              </a:bodyPr>
              <a:lstStyle/>
              <a:p>
                <a:pPr algn="ctr"/>
                <a:r>
                  <a:rPr lang="en-US" altLang="zh-CN" dirty="0" smtClean="0"/>
                  <a:t>L</a:t>
                </a:r>
                <a:endParaRPr lang="en-US" altLang="zh-CN" dirty="0"/>
              </a:p>
            </p:txBody>
          </p:sp>
          <p:sp>
            <p:nvSpPr>
              <p:cNvPr id="3112" name="Line 40"/>
              <p:cNvSpPr>
                <a:spLocks noChangeShapeType="1"/>
              </p:cNvSpPr>
              <p:nvPr/>
            </p:nvSpPr>
            <p:spPr bwMode="auto">
              <a:xfrm>
                <a:off x="535" y="1023"/>
                <a:ext cx="267"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113" name="Rectangle 41"/>
              <p:cNvSpPr>
                <a:spLocks noChangeArrowheads="1"/>
              </p:cNvSpPr>
              <p:nvPr/>
            </p:nvSpPr>
            <p:spPr bwMode="auto">
              <a:xfrm>
                <a:off x="1732" y="897"/>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114" name="Line 42"/>
              <p:cNvSpPr>
                <a:spLocks noChangeShapeType="1"/>
              </p:cNvSpPr>
              <p:nvPr/>
            </p:nvSpPr>
            <p:spPr bwMode="auto">
              <a:xfrm>
                <a:off x="2054" y="908"/>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3115" name="Text Box 43"/>
              <p:cNvSpPr txBox="1">
                <a:spLocks noChangeArrowheads="1"/>
              </p:cNvSpPr>
              <p:nvPr/>
            </p:nvSpPr>
            <p:spPr bwMode="auto">
              <a:xfrm>
                <a:off x="1886" y="904"/>
                <a:ext cx="116" cy="250"/>
              </a:xfrm>
              <a:prstGeom prst="rect">
                <a:avLst/>
              </a:prstGeom>
              <a:noFill/>
              <a:ln w="9525">
                <a:noFill/>
                <a:miter lim="800000"/>
                <a:headEnd/>
                <a:tailEnd/>
              </a:ln>
              <a:effectLst/>
            </p:spPr>
            <p:txBody>
              <a:bodyPr wrap="none" anchor="ctr">
                <a:spAutoFit/>
              </a:bodyPr>
              <a:lstStyle/>
              <a:p>
                <a:pPr algn="ctr"/>
                <a:endParaRPr lang="zh-CN" altLang="zh-CN"/>
              </a:p>
            </p:txBody>
          </p:sp>
          <p:sp>
            <p:nvSpPr>
              <p:cNvPr id="3118" name="Text Box 46"/>
              <p:cNvSpPr txBox="1">
                <a:spLocks noChangeArrowheads="1"/>
              </p:cNvSpPr>
              <p:nvPr/>
            </p:nvSpPr>
            <p:spPr bwMode="auto">
              <a:xfrm>
                <a:off x="2859" y="911"/>
                <a:ext cx="116" cy="250"/>
              </a:xfrm>
              <a:prstGeom prst="rect">
                <a:avLst/>
              </a:prstGeom>
              <a:noFill/>
              <a:ln w="9525">
                <a:noFill/>
                <a:miter lim="800000"/>
                <a:headEnd/>
                <a:tailEnd/>
              </a:ln>
              <a:effectLst/>
            </p:spPr>
            <p:txBody>
              <a:bodyPr wrap="none" anchor="ctr">
                <a:spAutoFit/>
              </a:bodyPr>
              <a:lstStyle/>
              <a:p>
                <a:pPr algn="ctr"/>
                <a:endParaRPr lang="zh-CN" altLang="zh-CN"/>
              </a:p>
            </p:txBody>
          </p:sp>
          <p:sp>
            <p:nvSpPr>
              <p:cNvPr id="3119" name="Line 47"/>
              <p:cNvSpPr>
                <a:spLocks noChangeShapeType="1"/>
              </p:cNvSpPr>
              <p:nvPr/>
            </p:nvSpPr>
            <p:spPr bwMode="auto">
              <a:xfrm>
                <a:off x="1315" y="1021"/>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120" name="Line 48"/>
              <p:cNvSpPr>
                <a:spLocks noChangeShapeType="1"/>
              </p:cNvSpPr>
              <p:nvPr/>
            </p:nvSpPr>
            <p:spPr bwMode="auto">
              <a:xfrm>
                <a:off x="2238" y="1021"/>
                <a:ext cx="4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0" name="Group 58"/>
              <p:cNvGrpSpPr>
                <a:grpSpLocks/>
              </p:cNvGrpSpPr>
              <p:nvPr/>
            </p:nvGrpSpPr>
            <p:grpSpPr bwMode="auto">
              <a:xfrm>
                <a:off x="2706" y="904"/>
                <a:ext cx="820" cy="255"/>
                <a:chOff x="3312" y="1015"/>
                <a:chExt cx="820" cy="255"/>
              </a:xfrm>
            </p:grpSpPr>
            <p:sp>
              <p:nvSpPr>
                <p:cNvPr id="3116" name="Rectangle 44"/>
                <p:cNvSpPr>
                  <a:spLocks noChangeArrowheads="1"/>
                </p:cNvSpPr>
                <p:nvPr/>
              </p:nvSpPr>
              <p:spPr bwMode="auto">
                <a:xfrm>
                  <a:off x="3312" y="1015"/>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117" name="Line 45"/>
                <p:cNvSpPr>
                  <a:spLocks noChangeShapeType="1"/>
                </p:cNvSpPr>
                <p:nvPr/>
              </p:nvSpPr>
              <p:spPr bwMode="auto">
                <a:xfrm>
                  <a:off x="3634" y="1026"/>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3121" name="Line 49"/>
                <p:cNvSpPr>
                  <a:spLocks noChangeShapeType="1"/>
                </p:cNvSpPr>
                <p:nvPr/>
              </p:nvSpPr>
              <p:spPr bwMode="auto">
                <a:xfrm>
                  <a:off x="3832" y="1142"/>
                  <a:ext cx="300"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sp>
            <p:nvSpPr>
              <p:cNvPr id="3122" name="Line 50"/>
              <p:cNvSpPr>
                <a:spLocks noChangeShapeType="1"/>
              </p:cNvSpPr>
              <p:nvPr/>
            </p:nvSpPr>
            <p:spPr bwMode="auto">
              <a:xfrm>
                <a:off x="5136" y="1056"/>
                <a:ext cx="0" cy="311"/>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123" name="Line 51"/>
              <p:cNvSpPr>
                <a:spLocks noChangeShapeType="1"/>
              </p:cNvSpPr>
              <p:nvPr/>
            </p:nvSpPr>
            <p:spPr bwMode="auto">
              <a:xfrm flipH="1">
                <a:off x="960" y="1344"/>
                <a:ext cx="4176" cy="0"/>
              </a:xfrm>
              <a:prstGeom prst="line">
                <a:avLst/>
              </a:prstGeom>
              <a:noFill/>
              <a:ln w="9525">
                <a:solidFill>
                  <a:schemeClr val="tx1"/>
                </a:solidFill>
                <a:round/>
                <a:headEnd/>
                <a:tailEnd/>
              </a:ln>
              <a:effectLst/>
            </p:spPr>
            <p:txBody>
              <a:bodyPr anchor="ctr">
                <a:spAutoFit/>
              </a:bodyPr>
              <a:lstStyle/>
              <a:p>
                <a:endParaRPr lang="zh-CN" altLang="en-US"/>
              </a:p>
            </p:txBody>
          </p:sp>
          <p:sp>
            <p:nvSpPr>
              <p:cNvPr id="3124" name="Line 52"/>
              <p:cNvSpPr>
                <a:spLocks noChangeShapeType="1"/>
              </p:cNvSpPr>
              <p:nvPr/>
            </p:nvSpPr>
            <p:spPr bwMode="auto">
              <a:xfrm flipV="1">
                <a:off x="960" y="1155"/>
                <a:ext cx="0" cy="189"/>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1" name="Group 53"/>
              <p:cNvGrpSpPr>
                <a:grpSpLocks/>
              </p:cNvGrpSpPr>
              <p:nvPr/>
            </p:nvGrpSpPr>
            <p:grpSpPr bwMode="auto">
              <a:xfrm>
                <a:off x="788" y="901"/>
                <a:ext cx="681" cy="262"/>
                <a:chOff x="1780" y="2219"/>
                <a:chExt cx="681" cy="262"/>
              </a:xfrm>
            </p:grpSpPr>
            <p:sp>
              <p:nvSpPr>
                <p:cNvPr id="3126" name="Rectangle 54" descr="宽上对角线"/>
                <p:cNvSpPr>
                  <a:spLocks noChangeArrowheads="1"/>
                </p:cNvSpPr>
                <p:nvPr/>
              </p:nvSpPr>
              <p:spPr bwMode="auto">
                <a:xfrm>
                  <a:off x="2117" y="2219"/>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127" name="Rectangle 55" descr="浅色上对角线"/>
                <p:cNvSpPr>
                  <a:spLocks noChangeArrowheads="1"/>
                </p:cNvSpPr>
                <p:nvPr/>
              </p:nvSpPr>
              <p:spPr bwMode="auto">
                <a:xfrm>
                  <a:off x="1780" y="2226"/>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grpSp>
            <p:nvGrpSpPr>
              <p:cNvPr id="12" name="Group 59"/>
              <p:cNvGrpSpPr>
                <a:grpSpLocks/>
              </p:cNvGrpSpPr>
              <p:nvPr/>
            </p:nvGrpSpPr>
            <p:grpSpPr bwMode="auto">
              <a:xfrm>
                <a:off x="4320" y="912"/>
                <a:ext cx="820" cy="255"/>
                <a:chOff x="3312" y="1015"/>
                <a:chExt cx="820" cy="255"/>
              </a:xfrm>
            </p:grpSpPr>
            <p:sp>
              <p:nvSpPr>
                <p:cNvPr id="3132" name="Rectangle 60"/>
                <p:cNvSpPr>
                  <a:spLocks noChangeArrowheads="1"/>
                </p:cNvSpPr>
                <p:nvPr/>
              </p:nvSpPr>
              <p:spPr bwMode="auto">
                <a:xfrm>
                  <a:off x="3312" y="1015"/>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133" name="Line 61"/>
                <p:cNvSpPr>
                  <a:spLocks noChangeShapeType="1"/>
                </p:cNvSpPr>
                <p:nvPr/>
              </p:nvSpPr>
              <p:spPr bwMode="auto">
                <a:xfrm>
                  <a:off x="3634" y="1026"/>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3134" name="Line 62"/>
                <p:cNvSpPr>
                  <a:spLocks noChangeShapeType="1"/>
                </p:cNvSpPr>
                <p:nvPr/>
              </p:nvSpPr>
              <p:spPr bwMode="auto">
                <a:xfrm>
                  <a:off x="3832" y="1142"/>
                  <a:ext cx="300"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grpSp>
            <p:nvGrpSpPr>
              <p:cNvPr id="13" name="Group 63"/>
              <p:cNvGrpSpPr>
                <a:grpSpLocks/>
              </p:cNvGrpSpPr>
              <p:nvPr/>
            </p:nvGrpSpPr>
            <p:grpSpPr bwMode="auto">
              <a:xfrm>
                <a:off x="3522" y="897"/>
                <a:ext cx="820" cy="255"/>
                <a:chOff x="3312" y="1015"/>
                <a:chExt cx="820" cy="255"/>
              </a:xfrm>
            </p:grpSpPr>
            <p:sp>
              <p:nvSpPr>
                <p:cNvPr id="3136" name="Rectangle 64"/>
                <p:cNvSpPr>
                  <a:spLocks noChangeArrowheads="1"/>
                </p:cNvSpPr>
                <p:nvPr/>
              </p:nvSpPr>
              <p:spPr bwMode="auto">
                <a:xfrm>
                  <a:off x="3312" y="1015"/>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137" name="Line 65"/>
                <p:cNvSpPr>
                  <a:spLocks noChangeShapeType="1"/>
                </p:cNvSpPr>
                <p:nvPr/>
              </p:nvSpPr>
              <p:spPr bwMode="auto">
                <a:xfrm>
                  <a:off x="3634" y="1026"/>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3138" name="Line 66"/>
                <p:cNvSpPr>
                  <a:spLocks noChangeShapeType="1"/>
                </p:cNvSpPr>
                <p:nvPr/>
              </p:nvSpPr>
              <p:spPr bwMode="auto">
                <a:xfrm>
                  <a:off x="3832" y="1142"/>
                  <a:ext cx="300"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grpSp>
        <p:sp>
          <p:nvSpPr>
            <p:cNvPr id="3143" name="Text Box 71"/>
            <p:cNvSpPr txBox="1">
              <a:spLocks noChangeArrowheads="1"/>
            </p:cNvSpPr>
            <p:nvPr/>
          </p:nvSpPr>
          <p:spPr bwMode="auto">
            <a:xfrm>
              <a:off x="1776" y="1056"/>
              <a:ext cx="187" cy="250"/>
            </a:xfrm>
            <a:prstGeom prst="rect">
              <a:avLst/>
            </a:prstGeom>
            <a:noFill/>
            <a:ln w="9525">
              <a:noFill/>
              <a:miter lim="800000"/>
              <a:headEnd/>
              <a:tailEnd/>
            </a:ln>
            <a:effectLst/>
          </p:spPr>
          <p:txBody>
            <a:bodyPr wrap="none">
              <a:spAutoFit/>
            </a:bodyPr>
            <a:lstStyle/>
            <a:p>
              <a:r>
                <a:rPr lang="en-US" altLang="zh-CN"/>
                <a:t>a</a:t>
              </a:r>
            </a:p>
          </p:txBody>
        </p:sp>
        <p:sp>
          <p:nvSpPr>
            <p:cNvPr id="3144" name="Text Box 72"/>
            <p:cNvSpPr txBox="1">
              <a:spLocks noChangeArrowheads="1"/>
            </p:cNvSpPr>
            <p:nvPr/>
          </p:nvSpPr>
          <p:spPr bwMode="auto">
            <a:xfrm>
              <a:off x="2736" y="1056"/>
              <a:ext cx="196" cy="250"/>
            </a:xfrm>
            <a:prstGeom prst="rect">
              <a:avLst/>
            </a:prstGeom>
            <a:noFill/>
            <a:ln w="9525">
              <a:noFill/>
              <a:miter lim="800000"/>
              <a:headEnd/>
              <a:tailEnd/>
            </a:ln>
            <a:effectLst/>
          </p:spPr>
          <p:txBody>
            <a:bodyPr wrap="none">
              <a:spAutoFit/>
            </a:bodyPr>
            <a:lstStyle/>
            <a:p>
              <a:r>
                <a:rPr lang="en-US" altLang="zh-CN"/>
                <a:t>x</a:t>
              </a:r>
            </a:p>
          </p:txBody>
        </p:sp>
        <p:sp>
          <p:nvSpPr>
            <p:cNvPr id="3145" name="Text Box 73"/>
            <p:cNvSpPr txBox="1">
              <a:spLocks noChangeArrowheads="1"/>
            </p:cNvSpPr>
            <p:nvPr/>
          </p:nvSpPr>
          <p:spPr bwMode="auto">
            <a:xfrm>
              <a:off x="3552" y="1056"/>
              <a:ext cx="196" cy="250"/>
            </a:xfrm>
            <a:prstGeom prst="rect">
              <a:avLst/>
            </a:prstGeom>
            <a:noFill/>
            <a:ln w="9525">
              <a:noFill/>
              <a:miter lim="800000"/>
              <a:headEnd/>
              <a:tailEnd/>
            </a:ln>
            <a:effectLst/>
          </p:spPr>
          <p:txBody>
            <a:bodyPr wrap="none">
              <a:spAutoFit/>
            </a:bodyPr>
            <a:lstStyle/>
            <a:p>
              <a:r>
                <a:rPr lang="en-US" altLang="zh-CN"/>
                <a:t>b</a:t>
              </a:r>
            </a:p>
          </p:txBody>
        </p:sp>
        <p:sp>
          <p:nvSpPr>
            <p:cNvPr id="3146" name="Text Box 74"/>
            <p:cNvSpPr txBox="1">
              <a:spLocks noChangeArrowheads="1"/>
            </p:cNvSpPr>
            <p:nvPr/>
          </p:nvSpPr>
          <p:spPr bwMode="auto">
            <a:xfrm>
              <a:off x="4320" y="1056"/>
              <a:ext cx="196" cy="250"/>
            </a:xfrm>
            <a:prstGeom prst="rect">
              <a:avLst/>
            </a:prstGeom>
            <a:noFill/>
            <a:ln w="9525">
              <a:noFill/>
              <a:miter lim="800000"/>
              <a:headEnd/>
              <a:tailEnd/>
            </a:ln>
            <a:effectLst/>
          </p:spPr>
          <p:txBody>
            <a:bodyPr wrap="none">
              <a:spAutoFit/>
            </a:bodyPr>
            <a:lstStyle/>
            <a:p>
              <a:r>
                <a:rPr lang="en-US" altLang="zh-CN"/>
                <a:t>x</a:t>
              </a:r>
            </a:p>
          </p:txBody>
        </p:sp>
      </p:grpSp>
      <p:grpSp>
        <p:nvGrpSpPr>
          <p:cNvPr id="14" name="Group 76"/>
          <p:cNvGrpSpPr>
            <a:grpSpLocks/>
          </p:cNvGrpSpPr>
          <p:nvPr/>
        </p:nvGrpSpPr>
        <p:grpSpPr bwMode="auto">
          <a:xfrm>
            <a:off x="3124200" y="1143000"/>
            <a:ext cx="1682750" cy="533400"/>
            <a:chOff x="1056" y="720"/>
            <a:chExt cx="1060" cy="336"/>
          </a:xfrm>
        </p:grpSpPr>
        <p:grpSp>
          <p:nvGrpSpPr>
            <p:cNvPr id="15" name="Group 77"/>
            <p:cNvGrpSpPr>
              <a:grpSpLocks/>
            </p:cNvGrpSpPr>
            <p:nvPr/>
          </p:nvGrpSpPr>
          <p:grpSpPr bwMode="auto">
            <a:xfrm>
              <a:off x="1920" y="720"/>
              <a:ext cx="196" cy="336"/>
              <a:chOff x="1632" y="576"/>
              <a:chExt cx="196" cy="336"/>
            </a:xfrm>
          </p:grpSpPr>
          <p:sp>
            <p:nvSpPr>
              <p:cNvPr id="3150" name="Line 78"/>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151" name="Text Box 79"/>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p</a:t>
                </a:r>
              </a:p>
            </p:txBody>
          </p:sp>
        </p:grpSp>
        <p:grpSp>
          <p:nvGrpSpPr>
            <p:cNvPr id="16" name="Group 80"/>
            <p:cNvGrpSpPr>
              <a:grpSpLocks/>
            </p:cNvGrpSpPr>
            <p:nvPr/>
          </p:nvGrpSpPr>
          <p:grpSpPr bwMode="auto">
            <a:xfrm>
              <a:off x="1056" y="720"/>
              <a:ext cx="196" cy="336"/>
              <a:chOff x="1632" y="576"/>
              <a:chExt cx="196" cy="336"/>
            </a:xfrm>
          </p:grpSpPr>
          <p:sp>
            <p:nvSpPr>
              <p:cNvPr id="3153" name="Line 81"/>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154" name="Text Box 82"/>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q</a:t>
                </a:r>
              </a:p>
            </p:txBody>
          </p:sp>
        </p:grpSp>
      </p:grpSp>
      <p:cxnSp>
        <p:nvCxnSpPr>
          <p:cNvPr id="3156" name="AutoShape 84"/>
          <p:cNvCxnSpPr>
            <a:cxnSpLocks noChangeShapeType="1"/>
            <a:stCxn id="3114" idx="1"/>
            <a:endCxn id="3145" idx="2"/>
          </p:cNvCxnSpPr>
          <p:nvPr/>
        </p:nvCxnSpPr>
        <p:spPr bwMode="auto">
          <a:xfrm rot="5400000" flipH="1" flipV="1">
            <a:off x="4471194" y="758031"/>
            <a:ext cx="7938" cy="2638425"/>
          </a:xfrm>
          <a:prstGeom prst="curvedConnector3">
            <a:avLst>
              <a:gd name="adj1" fmla="val -2780000"/>
            </a:avLst>
          </a:prstGeom>
          <a:noFill/>
          <a:ln w="38100">
            <a:solidFill>
              <a:schemeClr val="accent2"/>
            </a:solidFill>
            <a:round/>
            <a:headEnd/>
            <a:tailEnd type="triangle" w="med" len="med"/>
          </a:ln>
          <a:effectLst/>
        </p:spPr>
      </p:cxnSp>
      <p:grpSp>
        <p:nvGrpSpPr>
          <p:cNvPr id="17" name="Group 91"/>
          <p:cNvGrpSpPr>
            <a:grpSpLocks/>
          </p:cNvGrpSpPr>
          <p:nvPr/>
        </p:nvGrpSpPr>
        <p:grpSpPr bwMode="auto">
          <a:xfrm>
            <a:off x="3810000" y="1752600"/>
            <a:ext cx="1676400" cy="228600"/>
            <a:chOff x="2400" y="1104"/>
            <a:chExt cx="1056" cy="144"/>
          </a:xfrm>
        </p:grpSpPr>
        <p:grpSp>
          <p:nvGrpSpPr>
            <p:cNvPr id="18" name="Group 87"/>
            <p:cNvGrpSpPr>
              <a:grpSpLocks/>
            </p:cNvGrpSpPr>
            <p:nvPr/>
          </p:nvGrpSpPr>
          <p:grpSpPr bwMode="auto">
            <a:xfrm>
              <a:off x="3312" y="1104"/>
              <a:ext cx="144" cy="144"/>
              <a:chOff x="4464" y="3120"/>
              <a:chExt cx="144" cy="144"/>
            </a:xfrm>
          </p:grpSpPr>
          <p:sp>
            <p:nvSpPr>
              <p:cNvPr id="3157" name="Line 85"/>
              <p:cNvSpPr>
                <a:spLocks noChangeShapeType="1"/>
              </p:cNvSpPr>
              <p:nvPr/>
            </p:nvSpPr>
            <p:spPr bwMode="auto">
              <a:xfrm flipH="1">
                <a:off x="4464" y="3120"/>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3158" name="Line 86"/>
              <p:cNvSpPr>
                <a:spLocks noChangeShapeType="1"/>
              </p:cNvSpPr>
              <p:nvPr/>
            </p:nvSpPr>
            <p:spPr bwMode="auto">
              <a:xfrm>
                <a:off x="4464" y="3120"/>
                <a:ext cx="144" cy="144"/>
              </a:xfrm>
              <a:prstGeom prst="line">
                <a:avLst/>
              </a:prstGeom>
              <a:noFill/>
              <a:ln w="9525">
                <a:solidFill>
                  <a:srgbClr val="FF3300"/>
                </a:solidFill>
                <a:round/>
                <a:headEnd/>
                <a:tailEnd/>
              </a:ln>
              <a:effectLst/>
            </p:spPr>
            <p:txBody>
              <a:bodyPr wrap="none" anchor="ctr"/>
              <a:lstStyle/>
              <a:p>
                <a:endParaRPr lang="zh-CN" altLang="en-US"/>
              </a:p>
            </p:txBody>
          </p:sp>
        </p:grpSp>
        <p:grpSp>
          <p:nvGrpSpPr>
            <p:cNvPr id="19" name="Group 88"/>
            <p:cNvGrpSpPr>
              <a:grpSpLocks/>
            </p:cNvGrpSpPr>
            <p:nvPr/>
          </p:nvGrpSpPr>
          <p:grpSpPr bwMode="auto">
            <a:xfrm>
              <a:off x="2400" y="1104"/>
              <a:ext cx="144" cy="144"/>
              <a:chOff x="4464" y="3120"/>
              <a:chExt cx="144" cy="144"/>
            </a:xfrm>
          </p:grpSpPr>
          <p:sp>
            <p:nvSpPr>
              <p:cNvPr id="3161" name="Line 89"/>
              <p:cNvSpPr>
                <a:spLocks noChangeShapeType="1"/>
              </p:cNvSpPr>
              <p:nvPr/>
            </p:nvSpPr>
            <p:spPr bwMode="auto">
              <a:xfrm flipH="1">
                <a:off x="4464" y="3120"/>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3162" name="Line 90"/>
              <p:cNvSpPr>
                <a:spLocks noChangeShapeType="1"/>
              </p:cNvSpPr>
              <p:nvPr/>
            </p:nvSpPr>
            <p:spPr bwMode="auto">
              <a:xfrm>
                <a:off x="4464" y="3120"/>
                <a:ext cx="144" cy="144"/>
              </a:xfrm>
              <a:prstGeom prst="line">
                <a:avLst/>
              </a:prstGeom>
              <a:noFill/>
              <a:ln w="9525">
                <a:solidFill>
                  <a:srgbClr val="FF3300"/>
                </a:solidFill>
                <a:round/>
                <a:headEnd/>
                <a:tailEnd/>
              </a:ln>
              <a:effectLst/>
            </p:spPr>
            <p:txBody>
              <a:bodyPr wrap="none" anchor="ctr"/>
              <a:lstStyle/>
              <a:p>
                <a:endParaRPr lang="zh-CN" altLang="en-US"/>
              </a:p>
            </p:txBody>
          </p:sp>
        </p:grpSp>
      </p:grpSp>
      <p:grpSp>
        <p:nvGrpSpPr>
          <p:cNvPr id="20" name="Group 93"/>
          <p:cNvGrpSpPr>
            <a:grpSpLocks/>
          </p:cNvGrpSpPr>
          <p:nvPr/>
        </p:nvGrpSpPr>
        <p:grpSpPr bwMode="auto">
          <a:xfrm>
            <a:off x="6096000" y="1143000"/>
            <a:ext cx="1682750" cy="533400"/>
            <a:chOff x="1056" y="720"/>
            <a:chExt cx="1060" cy="336"/>
          </a:xfrm>
        </p:grpSpPr>
        <p:grpSp>
          <p:nvGrpSpPr>
            <p:cNvPr id="21" name="Group 94"/>
            <p:cNvGrpSpPr>
              <a:grpSpLocks/>
            </p:cNvGrpSpPr>
            <p:nvPr/>
          </p:nvGrpSpPr>
          <p:grpSpPr bwMode="auto">
            <a:xfrm>
              <a:off x="1920" y="720"/>
              <a:ext cx="196" cy="336"/>
              <a:chOff x="1632" y="576"/>
              <a:chExt cx="196" cy="336"/>
            </a:xfrm>
          </p:grpSpPr>
          <p:sp>
            <p:nvSpPr>
              <p:cNvPr id="3167" name="Line 95"/>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168" name="Text Box 96"/>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p</a:t>
                </a:r>
              </a:p>
            </p:txBody>
          </p:sp>
        </p:grpSp>
        <p:grpSp>
          <p:nvGrpSpPr>
            <p:cNvPr id="22" name="Group 97"/>
            <p:cNvGrpSpPr>
              <a:grpSpLocks/>
            </p:cNvGrpSpPr>
            <p:nvPr/>
          </p:nvGrpSpPr>
          <p:grpSpPr bwMode="auto">
            <a:xfrm>
              <a:off x="1056" y="720"/>
              <a:ext cx="196" cy="336"/>
              <a:chOff x="1632" y="576"/>
              <a:chExt cx="196" cy="336"/>
            </a:xfrm>
          </p:grpSpPr>
          <p:sp>
            <p:nvSpPr>
              <p:cNvPr id="3170" name="Line 98"/>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171" name="Text Box 99"/>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q</a:t>
                </a:r>
              </a:p>
            </p:txBody>
          </p:sp>
        </p:grpSp>
      </p:grpSp>
      <p:cxnSp>
        <p:nvCxnSpPr>
          <p:cNvPr id="3172" name="AutoShape 100"/>
          <p:cNvCxnSpPr>
            <a:cxnSpLocks noChangeShapeType="1"/>
            <a:stCxn id="3137" idx="1"/>
            <a:endCxn id="3126" idx="2"/>
          </p:cNvCxnSpPr>
          <p:nvPr/>
        </p:nvCxnSpPr>
        <p:spPr bwMode="auto">
          <a:xfrm rot="5400000">
            <a:off x="3972719" y="62707"/>
            <a:ext cx="6350" cy="4043362"/>
          </a:xfrm>
          <a:prstGeom prst="curvedConnector3">
            <a:avLst>
              <a:gd name="adj1" fmla="val 6199995"/>
            </a:avLst>
          </a:prstGeom>
          <a:noFill/>
          <a:ln w="38100">
            <a:solidFill>
              <a:schemeClr val="accent2"/>
            </a:solidFill>
            <a:round/>
            <a:headEnd/>
            <a:tailEnd type="triangle" w="med" len="med"/>
          </a:ln>
          <a:effectLst/>
        </p:spPr>
      </p:cxnSp>
      <p:grpSp>
        <p:nvGrpSpPr>
          <p:cNvPr id="23" name="Group 108"/>
          <p:cNvGrpSpPr>
            <a:grpSpLocks/>
          </p:cNvGrpSpPr>
          <p:nvPr/>
        </p:nvGrpSpPr>
        <p:grpSpPr bwMode="auto">
          <a:xfrm>
            <a:off x="6477000" y="1752600"/>
            <a:ext cx="1524000" cy="228600"/>
            <a:chOff x="4080" y="1104"/>
            <a:chExt cx="960" cy="144"/>
          </a:xfrm>
        </p:grpSpPr>
        <p:grpSp>
          <p:nvGrpSpPr>
            <p:cNvPr id="24" name="Group 102"/>
            <p:cNvGrpSpPr>
              <a:grpSpLocks/>
            </p:cNvGrpSpPr>
            <p:nvPr/>
          </p:nvGrpSpPr>
          <p:grpSpPr bwMode="auto">
            <a:xfrm>
              <a:off x="4896" y="1104"/>
              <a:ext cx="144" cy="144"/>
              <a:chOff x="4464" y="3120"/>
              <a:chExt cx="144" cy="144"/>
            </a:xfrm>
          </p:grpSpPr>
          <p:sp>
            <p:nvSpPr>
              <p:cNvPr id="3175" name="Line 103"/>
              <p:cNvSpPr>
                <a:spLocks noChangeShapeType="1"/>
              </p:cNvSpPr>
              <p:nvPr/>
            </p:nvSpPr>
            <p:spPr bwMode="auto">
              <a:xfrm flipH="1">
                <a:off x="4464" y="3120"/>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3176" name="Line 104"/>
              <p:cNvSpPr>
                <a:spLocks noChangeShapeType="1"/>
              </p:cNvSpPr>
              <p:nvPr/>
            </p:nvSpPr>
            <p:spPr bwMode="auto">
              <a:xfrm>
                <a:off x="4464" y="3120"/>
                <a:ext cx="144" cy="144"/>
              </a:xfrm>
              <a:prstGeom prst="line">
                <a:avLst/>
              </a:prstGeom>
              <a:noFill/>
              <a:ln w="9525">
                <a:solidFill>
                  <a:srgbClr val="FF3300"/>
                </a:solidFill>
                <a:round/>
                <a:headEnd/>
                <a:tailEnd/>
              </a:ln>
              <a:effectLst/>
            </p:spPr>
            <p:txBody>
              <a:bodyPr wrap="none" anchor="ctr"/>
              <a:lstStyle/>
              <a:p>
                <a:endParaRPr lang="zh-CN" altLang="en-US"/>
              </a:p>
            </p:txBody>
          </p:sp>
        </p:grpSp>
        <p:grpSp>
          <p:nvGrpSpPr>
            <p:cNvPr id="25" name="Group 105"/>
            <p:cNvGrpSpPr>
              <a:grpSpLocks/>
            </p:cNvGrpSpPr>
            <p:nvPr/>
          </p:nvGrpSpPr>
          <p:grpSpPr bwMode="auto">
            <a:xfrm>
              <a:off x="4080" y="1104"/>
              <a:ext cx="144" cy="144"/>
              <a:chOff x="4464" y="3120"/>
              <a:chExt cx="144" cy="144"/>
            </a:xfrm>
          </p:grpSpPr>
          <p:sp>
            <p:nvSpPr>
              <p:cNvPr id="3178" name="Line 106"/>
              <p:cNvSpPr>
                <a:spLocks noChangeShapeType="1"/>
              </p:cNvSpPr>
              <p:nvPr/>
            </p:nvSpPr>
            <p:spPr bwMode="auto">
              <a:xfrm flipH="1">
                <a:off x="4464" y="3120"/>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3179" name="Line 107"/>
              <p:cNvSpPr>
                <a:spLocks noChangeShapeType="1"/>
              </p:cNvSpPr>
              <p:nvPr/>
            </p:nvSpPr>
            <p:spPr bwMode="auto">
              <a:xfrm>
                <a:off x="4464" y="3120"/>
                <a:ext cx="144" cy="144"/>
              </a:xfrm>
              <a:prstGeom prst="line">
                <a:avLst/>
              </a:prstGeom>
              <a:noFill/>
              <a:ln w="9525">
                <a:solidFill>
                  <a:srgbClr val="FF3300"/>
                </a:solidFill>
                <a:round/>
                <a:headEnd/>
                <a:tailEnd/>
              </a:ln>
              <a:effectLst/>
            </p:spPr>
            <p:txBody>
              <a:bodyPr wrap="none" anchor="ctr"/>
              <a:lstStyle/>
              <a:p>
                <a:endParaRPr lang="zh-CN" altLang="en-US"/>
              </a:p>
            </p:txBody>
          </p:sp>
        </p:grpSp>
      </p:grpSp>
      <p:grpSp>
        <p:nvGrpSpPr>
          <p:cNvPr id="26" name="Group 116"/>
          <p:cNvGrpSpPr>
            <a:grpSpLocks/>
          </p:cNvGrpSpPr>
          <p:nvPr/>
        </p:nvGrpSpPr>
        <p:grpSpPr bwMode="auto">
          <a:xfrm>
            <a:off x="1447800" y="1143000"/>
            <a:ext cx="5187950" cy="609600"/>
            <a:chOff x="912" y="720"/>
            <a:chExt cx="3268" cy="384"/>
          </a:xfrm>
        </p:grpSpPr>
        <p:grpSp>
          <p:nvGrpSpPr>
            <p:cNvPr id="27" name="Group 110"/>
            <p:cNvGrpSpPr>
              <a:grpSpLocks/>
            </p:cNvGrpSpPr>
            <p:nvPr/>
          </p:nvGrpSpPr>
          <p:grpSpPr bwMode="auto">
            <a:xfrm>
              <a:off x="912" y="768"/>
              <a:ext cx="196" cy="336"/>
              <a:chOff x="1632" y="576"/>
              <a:chExt cx="196" cy="336"/>
            </a:xfrm>
          </p:grpSpPr>
          <p:sp>
            <p:nvSpPr>
              <p:cNvPr id="3183" name="Line 111"/>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184" name="Text Box 112"/>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p</a:t>
                </a:r>
              </a:p>
            </p:txBody>
          </p:sp>
        </p:grpSp>
        <p:grpSp>
          <p:nvGrpSpPr>
            <p:cNvPr id="28" name="Group 113"/>
            <p:cNvGrpSpPr>
              <a:grpSpLocks/>
            </p:cNvGrpSpPr>
            <p:nvPr/>
          </p:nvGrpSpPr>
          <p:grpSpPr bwMode="auto">
            <a:xfrm>
              <a:off x="3984" y="720"/>
              <a:ext cx="196" cy="336"/>
              <a:chOff x="1632" y="576"/>
              <a:chExt cx="196" cy="336"/>
            </a:xfrm>
          </p:grpSpPr>
          <p:sp>
            <p:nvSpPr>
              <p:cNvPr id="3186" name="Line 114"/>
              <p:cNvSpPr>
                <a:spLocks noChangeShapeType="1"/>
              </p:cNvSpPr>
              <p:nvPr/>
            </p:nvSpPr>
            <p:spPr bwMode="auto">
              <a:xfrm>
                <a:off x="1632" y="672"/>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187" name="Text Box 115"/>
              <p:cNvSpPr txBox="1">
                <a:spLocks noChangeArrowheads="1"/>
              </p:cNvSpPr>
              <p:nvPr/>
            </p:nvSpPr>
            <p:spPr bwMode="auto">
              <a:xfrm>
                <a:off x="1632" y="576"/>
                <a:ext cx="196" cy="250"/>
              </a:xfrm>
              <a:prstGeom prst="rect">
                <a:avLst/>
              </a:prstGeom>
              <a:noFill/>
              <a:ln w="9525">
                <a:noFill/>
                <a:miter lim="800000"/>
                <a:headEnd/>
                <a:tailEnd/>
              </a:ln>
              <a:effectLst/>
            </p:spPr>
            <p:txBody>
              <a:bodyPr wrap="none">
                <a:spAutoFit/>
              </a:bodyPr>
              <a:lstStyle/>
              <a:p>
                <a:r>
                  <a:rPr lang="en-US" altLang="zh-CN"/>
                  <a:t>q</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ox(out)">
                                      <p:cBhvr>
                                        <p:cTn id="7" dur="500"/>
                                        <p:tgtEl>
                                          <p:spTgt spid="307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box(out)">
                                      <p:cBhvr>
                                        <p:cTn id="17" dur="500"/>
                                        <p:tgtEl>
                                          <p:spTgt spid="3078"/>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2" name="CAMERA.WAV" builtIn="1"/>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3156"/>
                                        </p:tgtEl>
                                        <p:attrNameLst>
                                          <p:attrName>style.visibility</p:attrName>
                                        </p:attrNameLst>
                                      </p:cBhvr>
                                      <p:to>
                                        <p:strVal val="visible"/>
                                      </p:to>
                                    </p:set>
                                    <p:animEffect transition="in" filter="box(out)">
                                      <p:cBhvr>
                                        <p:cTn id="30" dur="500"/>
                                        <p:tgtEl>
                                          <p:spTgt spid="3156"/>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builtIn="1"/>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ox(out)">
                                      <p:cBhvr>
                                        <p:cTn id="35" dur="500"/>
                                        <p:tgtEl>
                                          <p:spTgt spid="17"/>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builtIn="1"/>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2" name="CAMERA.WAV" builtIn="1"/>
                                        </p:tgtEl>
                                      </p:cMediaNode>
                                    </p:audio>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2" name="CAMERA.WAV" builtIn="1"/>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3172"/>
                                        </p:tgtEl>
                                        <p:attrNameLst>
                                          <p:attrName>style.visibility</p:attrName>
                                        </p:attrNameLst>
                                      </p:cBhvr>
                                      <p:to>
                                        <p:strVal val="visible"/>
                                      </p:to>
                                    </p:set>
                                    <p:animEffect transition="in" filter="box(out)">
                                      <p:cBhvr>
                                        <p:cTn id="48" dur="500"/>
                                        <p:tgtEl>
                                          <p:spTgt spid="3172"/>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builtIn="1"/>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ox(out)">
                                      <p:cBhvr>
                                        <p:cTn id="53" dur="500"/>
                                        <p:tgtEl>
                                          <p:spTgt spid="23"/>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builtIn="1"/>
                                        </p:tgtEl>
                                      </p:cMediaNode>
                                    </p:audio>
                                  </p:sub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utoUpdateAnimBg="0"/>
      <p:bldP spid="307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93725" y="377825"/>
            <a:ext cx="184150" cy="396875"/>
          </a:xfrm>
          <a:prstGeom prst="rect">
            <a:avLst/>
          </a:prstGeom>
          <a:noFill/>
          <a:ln w="9525">
            <a:noFill/>
            <a:miter lim="800000"/>
            <a:headEnd/>
            <a:tailEnd/>
          </a:ln>
          <a:effectLst/>
        </p:spPr>
        <p:txBody>
          <a:bodyPr wrap="none">
            <a:spAutoFit/>
          </a:bodyPr>
          <a:lstStyle/>
          <a:p>
            <a:endParaRPr lang="zh-CN" altLang="zh-CN"/>
          </a:p>
        </p:txBody>
      </p:sp>
      <p:sp>
        <p:nvSpPr>
          <p:cNvPr id="4100" name="Text Box 4"/>
          <p:cNvSpPr txBox="1">
            <a:spLocks noChangeArrowheads="1"/>
          </p:cNvSpPr>
          <p:nvPr/>
        </p:nvSpPr>
        <p:spPr bwMode="auto">
          <a:xfrm>
            <a:off x="533400" y="228600"/>
            <a:ext cx="5109091" cy="461665"/>
          </a:xfrm>
          <a:prstGeom prst="rect">
            <a:avLst/>
          </a:prstGeom>
          <a:noFill/>
          <a:ln w="9525">
            <a:noFill/>
            <a:miter lim="800000"/>
            <a:headEnd/>
            <a:tailEnd/>
          </a:ln>
          <a:effectLst/>
        </p:spPr>
        <p:txBody>
          <a:bodyPr wrap="none">
            <a:spAutoFit/>
          </a:bodyPr>
          <a:lstStyle/>
          <a:p>
            <a:r>
              <a:rPr lang="zh-CN" altLang="zh-CN" dirty="0" smtClean="0"/>
              <a:t>以双向</a:t>
            </a:r>
            <a:r>
              <a:rPr lang="zh-CN" altLang="en-US" dirty="0" smtClean="0"/>
              <a:t>循环</a:t>
            </a:r>
            <a:r>
              <a:rPr lang="zh-CN" altLang="zh-CN" dirty="0" smtClean="0"/>
              <a:t>链表</a:t>
            </a:r>
            <a:r>
              <a:rPr lang="zh-CN" altLang="zh-CN" dirty="0"/>
              <a:t>为存储结构实现上题</a:t>
            </a:r>
            <a:endParaRPr lang="zh-CN" altLang="en-US" dirty="0"/>
          </a:p>
        </p:txBody>
      </p:sp>
      <p:sp>
        <p:nvSpPr>
          <p:cNvPr id="4101" name="Text Box 5"/>
          <p:cNvSpPr txBox="1">
            <a:spLocks noChangeArrowheads="1"/>
          </p:cNvSpPr>
          <p:nvPr/>
        </p:nvSpPr>
        <p:spPr bwMode="auto">
          <a:xfrm>
            <a:off x="1608138" y="2355850"/>
            <a:ext cx="5453062" cy="4511675"/>
          </a:xfrm>
          <a:prstGeom prst="rect">
            <a:avLst/>
          </a:prstGeom>
          <a:solidFill>
            <a:schemeClr val="bg1"/>
          </a:solidFill>
          <a:ln w="38100">
            <a:solidFill>
              <a:schemeClr val="accent2"/>
            </a:solidFill>
            <a:miter lim="800000"/>
            <a:headEnd/>
            <a:tailEnd/>
          </a:ln>
          <a:effectLst/>
        </p:spPr>
        <p:txBody>
          <a:bodyPr>
            <a:spAutoFit/>
          </a:bodyPr>
          <a:lstStyle/>
          <a:p>
            <a:r>
              <a:rPr lang="en-US" altLang="zh-CN" sz="2400" dirty="0"/>
              <a:t>void   </a:t>
            </a:r>
            <a:r>
              <a:rPr lang="en-US" altLang="zh-CN" sz="2400" dirty="0" err="1" smtClean="0"/>
              <a:t>del_x</a:t>
            </a:r>
            <a:r>
              <a:rPr lang="en-US" altLang="zh-CN" sz="2400" dirty="0" smtClean="0"/>
              <a:t>(</a:t>
            </a:r>
            <a:r>
              <a:rPr lang="en-US" altLang="zh-CN" sz="2400" dirty="0" err="1" smtClean="0"/>
              <a:t>DuLinkList</a:t>
            </a:r>
            <a:r>
              <a:rPr lang="en-US" altLang="zh-CN" sz="2400" dirty="0" smtClean="0"/>
              <a:t> &amp;</a:t>
            </a:r>
            <a:r>
              <a:rPr lang="en-US" altLang="zh-CN" sz="2400" dirty="0" err="1" smtClean="0"/>
              <a:t>L,int</a:t>
            </a:r>
            <a:r>
              <a:rPr lang="en-US" altLang="zh-CN" sz="2400" dirty="0" smtClean="0"/>
              <a:t> </a:t>
            </a:r>
            <a:r>
              <a:rPr lang="en-US" altLang="zh-CN" sz="2400" dirty="0"/>
              <a:t>x)</a:t>
            </a:r>
          </a:p>
          <a:p>
            <a:r>
              <a:rPr lang="en-US" altLang="zh-CN" sz="2400" dirty="0"/>
              <a:t>{   </a:t>
            </a:r>
            <a:r>
              <a:rPr lang="en-US" altLang="zh-CN" sz="2400" dirty="0" err="1" smtClean="0"/>
              <a:t>DuLNode</a:t>
            </a:r>
            <a:r>
              <a:rPr lang="en-US" altLang="zh-CN" sz="2400" dirty="0" smtClean="0"/>
              <a:t>  </a:t>
            </a:r>
            <a:r>
              <a:rPr lang="en-US" altLang="zh-CN" sz="2400" dirty="0"/>
              <a:t>*p,*q;</a:t>
            </a:r>
          </a:p>
          <a:p>
            <a:r>
              <a:rPr lang="en-US" altLang="zh-CN" sz="2400" dirty="0"/>
              <a:t>     </a:t>
            </a:r>
            <a:r>
              <a:rPr lang="en-US" altLang="zh-CN" sz="2400" dirty="0" smtClean="0">
                <a:solidFill>
                  <a:srgbClr val="008000"/>
                </a:solidFill>
              </a:rPr>
              <a:t>p=L-</a:t>
            </a:r>
            <a:r>
              <a:rPr lang="en-US" altLang="zh-CN" sz="2400" dirty="0">
                <a:solidFill>
                  <a:srgbClr val="008000"/>
                </a:solidFill>
              </a:rPr>
              <a:t>&gt;next;</a:t>
            </a:r>
          </a:p>
          <a:p>
            <a:r>
              <a:rPr lang="en-US" altLang="zh-CN" sz="2400" dirty="0"/>
              <a:t>     while(</a:t>
            </a:r>
            <a:r>
              <a:rPr lang="en-US" altLang="zh-CN" sz="2400" dirty="0">
                <a:solidFill>
                  <a:srgbClr val="FF3300"/>
                </a:solidFill>
              </a:rPr>
              <a:t>p</a:t>
            </a:r>
            <a:r>
              <a:rPr lang="en-US" altLang="zh-CN" sz="2400" dirty="0" smtClean="0">
                <a:solidFill>
                  <a:srgbClr val="FF3300"/>
                </a:solidFill>
              </a:rPr>
              <a:t>!=L</a:t>
            </a:r>
            <a:r>
              <a:rPr lang="en-US" altLang="zh-CN" sz="2400" dirty="0" smtClean="0"/>
              <a:t>)</a:t>
            </a:r>
            <a:endParaRPr lang="en-US" altLang="zh-CN" sz="2400" dirty="0"/>
          </a:p>
          <a:p>
            <a:r>
              <a:rPr lang="en-US" altLang="zh-CN" sz="2400" dirty="0"/>
              <a:t>    {    if(p-</a:t>
            </a:r>
            <a:r>
              <a:rPr lang="en-US" altLang="zh-CN" sz="2400" dirty="0" smtClean="0"/>
              <a:t>&gt;data==</a:t>
            </a:r>
            <a:r>
              <a:rPr lang="en-US" altLang="zh-CN" sz="2400" dirty="0"/>
              <a:t>x)</a:t>
            </a:r>
          </a:p>
          <a:p>
            <a:r>
              <a:rPr lang="en-US" altLang="zh-CN" sz="2400" dirty="0"/>
              <a:t>         {     q=p-&gt;next;</a:t>
            </a:r>
          </a:p>
          <a:p>
            <a:r>
              <a:rPr lang="en-US" altLang="zh-CN" sz="2400" dirty="0"/>
              <a:t>                p-&gt;prior-&gt;next=p-&gt;next;</a:t>
            </a:r>
          </a:p>
          <a:p>
            <a:r>
              <a:rPr lang="en-US" altLang="zh-CN" sz="2400" dirty="0"/>
              <a:t>                p-&gt;next-&gt;prior=p-&gt;prior;</a:t>
            </a:r>
          </a:p>
          <a:p>
            <a:r>
              <a:rPr lang="en-US" altLang="zh-CN" sz="2400" dirty="0"/>
              <a:t>               free(p);   p=q; }</a:t>
            </a:r>
          </a:p>
          <a:p>
            <a:r>
              <a:rPr lang="en-US" altLang="zh-CN" sz="2400" dirty="0"/>
              <a:t>         else    p=p-&gt;next; </a:t>
            </a:r>
          </a:p>
          <a:p>
            <a:r>
              <a:rPr lang="en-US" altLang="zh-CN" sz="2400" dirty="0"/>
              <a:t>    }</a:t>
            </a:r>
          </a:p>
          <a:p>
            <a:r>
              <a:rPr lang="en-US" altLang="zh-CN" sz="2400" dirty="0"/>
              <a:t>}</a:t>
            </a:r>
          </a:p>
        </p:txBody>
      </p:sp>
      <p:grpSp>
        <p:nvGrpSpPr>
          <p:cNvPr id="2" name="Group 139"/>
          <p:cNvGrpSpPr>
            <a:grpSpLocks/>
          </p:cNvGrpSpPr>
          <p:nvPr/>
        </p:nvGrpSpPr>
        <p:grpSpPr bwMode="auto">
          <a:xfrm>
            <a:off x="3562350" y="1450975"/>
            <a:ext cx="1658938" cy="266700"/>
            <a:chOff x="2456" y="1792"/>
            <a:chExt cx="1045" cy="168"/>
          </a:xfrm>
        </p:grpSpPr>
        <p:grpSp>
          <p:nvGrpSpPr>
            <p:cNvPr id="3" name="Group 61"/>
            <p:cNvGrpSpPr>
              <a:grpSpLocks/>
            </p:cNvGrpSpPr>
            <p:nvPr/>
          </p:nvGrpSpPr>
          <p:grpSpPr bwMode="auto">
            <a:xfrm>
              <a:off x="3357" y="1816"/>
              <a:ext cx="144" cy="144"/>
              <a:chOff x="4464" y="3120"/>
              <a:chExt cx="144" cy="144"/>
            </a:xfrm>
          </p:grpSpPr>
          <p:sp>
            <p:nvSpPr>
              <p:cNvPr id="4158" name="Line 62"/>
              <p:cNvSpPr>
                <a:spLocks noChangeShapeType="1"/>
              </p:cNvSpPr>
              <p:nvPr/>
            </p:nvSpPr>
            <p:spPr bwMode="auto">
              <a:xfrm flipH="1">
                <a:off x="4464" y="3120"/>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4159" name="Line 63"/>
              <p:cNvSpPr>
                <a:spLocks noChangeShapeType="1"/>
              </p:cNvSpPr>
              <p:nvPr/>
            </p:nvSpPr>
            <p:spPr bwMode="auto">
              <a:xfrm>
                <a:off x="4464" y="3120"/>
                <a:ext cx="144" cy="144"/>
              </a:xfrm>
              <a:prstGeom prst="line">
                <a:avLst/>
              </a:prstGeom>
              <a:noFill/>
              <a:ln w="9525">
                <a:solidFill>
                  <a:srgbClr val="FF3300"/>
                </a:solidFill>
                <a:round/>
                <a:headEnd/>
                <a:tailEnd/>
              </a:ln>
              <a:effectLst/>
            </p:spPr>
            <p:txBody>
              <a:bodyPr wrap="none" anchor="ctr"/>
              <a:lstStyle/>
              <a:p>
                <a:endParaRPr lang="zh-CN" altLang="en-US"/>
              </a:p>
            </p:txBody>
          </p:sp>
        </p:grpSp>
        <p:grpSp>
          <p:nvGrpSpPr>
            <p:cNvPr id="4" name="Group 64"/>
            <p:cNvGrpSpPr>
              <a:grpSpLocks/>
            </p:cNvGrpSpPr>
            <p:nvPr/>
          </p:nvGrpSpPr>
          <p:grpSpPr bwMode="auto">
            <a:xfrm>
              <a:off x="2456" y="1792"/>
              <a:ext cx="144" cy="144"/>
              <a:chOff x="4464" y="3120"/>
              <a:chExt cx="144" cy="144"/>
            </a:xfrm>
          </p:grpSpPr>
          <p:sp>
            <p:nvSpPr>
              <p:cNvPr id="4161" name="Line 65"/>
              <p:cNvSpPr>
                <a:spLocks noChangeShapeType="1"/>
              </p:cNvSpPr>
              <p:nvPr/>
            </p:nvSpPr>
            <p:spPr bwMode="auto">
              <a:xfrm flipH="1">
                <a:off x="4464" y="3120"/>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4162" name="Line 66"/>
              <p:cNvSpPr>
                <a:spLocks noChangeShapeType="1"/>
              </p:cNvSpPr>
              <p:nvPr/>
            </p:nvSpPr>
            <p:spPr bwMode="auto">
              <a:xfrm>
                <a:off x="4464" y="3120"/>
                <a:ext cx="144" cy="144"/>
              </a:xfrm>
              <a:prstGeom prst="line">
                <a:avLst/>
              </a:prstGeom>
              <a:noFill/>
              <a:ln w="9525">
                <a:solidFill>
                  <a:srgbClr val="FF3300"/>
                </a:solidFill>
                <a:round/>
                <a:headEnd/>
                <a:tailEnd/>
              </a:ln>
              <a:effectLst/>
            </p:spPr>
            <p:txBody>
              <a:bodyPr wrap="none" anchor="ctr"/>
              <a:lstStyle/>
              <a:p>
                <a:endParaRPr lang="zh-CN" altLang="en-US"/>
              </a:p>
            </p:txBody>
          </p:sp>
        </p:grpSp>
      </p:grpSp>
      <p:grpSp>
        <p:nvGrpSpPr>
          <p:cNvPr id="5" name="Group 133"/>
          <p:cNvGrpSpPr>
            <a:grpSpLocks/>
          </p:cNvGrpSpPr>
          <p:nvPr/>
        </p:nvGrpSpPr>
        <p:grpSpPr bwMode="auto">
          <a:xfrm>
            <a:off x="2951163" y="773113"/>
            <a:ext cx="330200" cy="603250"/>
            <a:chOff x="2071" y="1365"/>
            <a:chExt cx="208" cy="380"/>
          </a:xfrm>
        </p:grpSpPr>
        <p:sp>
          <p:nvSpPr>
            <p:cNvPr id="4165" name="Line 69"/>
            <p:cNvSpPr>
              <a:spLocks noChangeShapeType="1"/>
            </p:cNvSpPr>
            <p:nvPr/>
          </p:nvSpPr>
          <p:spPr bwMode="auto">
            <a:xfrm>
              <a:off x="2071" y="1505"/>
              <a:ext cx="0" cy="24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166" name="Text Box 70"/>
            <p:cNvSpPr txBox="1">
              <a:spLocks noChangeArrowheads="1"/>
            </p:cNvSpPr>
            <p:nvPr/>
          </p:nvSpPr>
          <p:spPr bwMode="auto">
            <a:xfrm>
              <a:off x="2083" y="1365"/>
              <a:ext cx="196" cy="250"/>
            </a:xfrm>
            <a:prstGeom prst="rect">
              <a:avLst/>
            </a:prstGeom>
            <a:noFill/>
            <a:ln w="9525">
              <a:noFill/>
              <a:miter lim="800000"/>
              <a:headEnd/>
              <a:tailEnd/>
            </a:ln>
            <a:effectLst/>
          </p:spPr>
          <p:txBody>
            <a:bodyPr wrap="none">
              <a:spAutoFit/>
            </a:bodyPr>
            <a:lstStyle/>
            <a:p>
              <a:r>
                <a:rPr lang="en-US" altLang="zh-CN">
                  <a:solidFill>
                    <a:schemeClr val="accent2"/>
                  </a:solidFill>
                </a:rPr>
                <a:t>p</a:t>
              </a:r>
            </a:p>
          </p:txBody>
        </p:sp>
      </p:grpSp>
      <p:grpSp>
        <p:nvGrpSpPr>
          <p:cNvPr id="6" name="Group 132"/>
          <p:cNvGrpSpPr>
            <a:grpSpLocks/>
          </p:cNvGrpSpPr>
          <p:nvPr/>
        </p:nvGrpSpPr>
        <p:grpSpPr bwMode="auto">
          <a:xfrm>
            <a:off x="441325" y="1127125"/>
            <a:ext cx="7688263" cy="977900"/>
            <a:chOff x="480" y="1822"/>
            <a:chExt cx="4843" cy="616"/>
          </a:xfrm>
        </p:grpSpPr>
        <p:sp>
          <p:nvSpPr>
            <p:cNvPr id="4118" name="Text Box 22"/>
            <p:cNvSpPr txBox="1">
              <a:spLocks noChangeArrowheads="1"/>
            </p:cNvSpPr>
            <p:nvPr/>
          </p:nvSpPr>
          <p:spPr bwMode="auto">
            <a:xfrm>
              <a:off x="480" y="1925"/>
              <a:ext cx="184" cy="291"/>
            </a:xfrm>
            <a:prstGeom prst="rect">
              <a:avLst/>
            </a:prstGeom>
            <a:noFill/>
            <a:ln w="9525">
              <a:noFill/>
              <a:miter lim="800000"/>
              <a:headEnd/>
              <a:tailEnd/>
            </a:ln>
            <a:effectLst/>
          </p:spPr>
          <p:txBody>
            <a:bodyPr anchor="ctr">
              <a:spAutoFit/>
            </a:bodyPr>
            <a:lstStyle/>
            <a:p>
              <a:pPr algn="ctr"/>
              <a:r>
                <a:rPr lang="en-US" altLang="zh-CN" dirty="0" smtClean="0"/>
                <a:t>L</a:t>
              </a:r>
              <a:endParaRPr lang="en-US" altLang="zh-CN" dirty="0"/>
            </a:p>
          </p:txBody>
        </p:sp>
        <p:sp>
          <p:nvSpPr>
            <p:cNvPr id="4130" name="Line 34"/>
            <p:cNvSpPr>
              <a:spLocks noChangeShapeType="1"/>
            </p:cNvSpPr>
            <p:nvPr/>
          </p:nvSpPr>
          <p:spPr bwMode="auto">
            <a:xfrm flipH="1">
              <a:off x="5310" y="2094"/>
              <a:ext cx="0" cy="344"/>
            </a:xfrm>
            <a:prstGeom prst="line">
              <a:avLst/>
            </a:prstGeom>
            <a:noFill/>
            <a:ln w="9525">
              <a:solidFill>
                <a:schemeClr val="tx1"/>
              </a:solidFill>
              <a:round/>
              <a:headEnd/>
              <a:tailEnd/>
            </a:ln>
            <a:effectLst/>
          </p:spPr>
          <p:txBody>
            <a:bodyPr anchor="ctr">
              <a:spAutoFit/>
            </a:bodyPr>
            <a:lstStyle/>
            <a:p>
              <a:endParaRPr lang="zh-CN" altLang="en-US"/>
            </a:p>
          </p:txBody>
        </p:sp>
        <p:sp>
          <p:nvSpPr>
            <p:cNvPr id="4131" name="Line 35"/>
            <p:cNvSpPr>
              <a:spLocks noChangeShapeType="1"/>
            </p:cNvSpPr>
            <p:nvPr/>
          </p:nvSpPr>
          <p:spPr bwMode="auto">
            <a:xfrm flipH="1">
              <a:off x="1134" y="2415"/>
              <a:ext cx="4176" cy="0"/>
            </a:xfrm>
            <a:prstGeom prst="line">
              <a:avLst/>
            </a:prstGeom>
            <a:noFill/>
            <a:ln w="9525">
              <a:solidFill>
                <a:schemeClr val="tx1"/>
              </a:solidFill>
              <a:round/>
              <a:headEnd/>
              <a:tailEnd/>
            </a:ln>
            <a:effectLst/>
          </p:spPr>
          <p:txBody>
            <a:bodyPr anchor="ctr">
              <a:spAutoFit/>
            </a:bodyPr>
            <a:lstStyle/>
            <a:p>
              <a:endParaRPr lang="zh-CN" altLang="en-US"/>
            </a:p>
          </p:txBody>
        </p:sp>
        <p:sp>
          <p:nvSpPr>
            <p:cNvPr id="4132" name="Line 36"/>
            <p:cNvSpPr>
              <a:spLocks noChangeShapeType="1"/>
            </p:cNvSpPr>
            <p:nvPr/>
          </p:nvSpPr>
          <p:spPr bwMode="auto">
            <a:xfrm flipV="1">
              <a:off x="1134" y="2226"/>
              <a:ext cx="0" cy="189"/>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7" name="Group 104"/>
            <p:cNvGrpSpPr>
              <a:grpSpLocks/>
            </p:cNvGrpSpPr>
            <p:nvPr/>
          </p:nvGrpSpPr>
          <p:grpSpPr bwMode="auto">
            <a:xfrm>
              <a:off x="1493" y="1969"/>
              <a:ext cx="906" cy="255"/>
              <a:chOff x="1493" y="1943"/>
              <a:chExt cx="906" cy="255"/>
            </a:xfrm>
          </p:grpSpPr>
          <p:sp>
            <p:nvSpPr>
              <p:cNvPr id="4137" name="Rectangle 41"/>
              <p:cNvSpPr>
                <a:spLocks noChangeArrowheads="1"/>
              </p:cNvSpPr>
              <p:nvPr/>
            </p:nvSpPr>
            <p:spPr bwMode="auto">
              <a:xfrm>
                <a:off x="1733" y="1943"/>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138" name="Line 42"/>
              <p:cNvSpPr>
                <a:spLocks noChangeShapeType="1"/>
              </p:cNvSpPr>
              <p:nvPr/>
            </p:nvSpPr>
            <p:spPr bwMode="auto">
              <a:xfrm>
                <a:off x="2213" y="1943"/>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147" name="Text Box 51"/>
              <p:cNvSpPr txBox="1">
                <a:spLocks noChangeArrowheads="1"/>
              </p:cNvSpPr>
              <p:nvPr/>
            </p:nvSpPr>
            <p:spPr bwMode="auto">
              <a:xfrm>
                <a:off x="1973" y="1943"/>
                <a:ext cx="187" cy="250"/>
              </a:xfrm>
              <a:prstGeom prst="rect">
                <a:avLst/>
              </a:prstGeom>
              <a:noFill/>
              <a:ln w="9525">
                <a:noFill/>
                <a:miter lim="800000"/>
                <a:headEnd/>
                <a:tailEnd/>
              </a:ln>
              <a:effectLst/>
            </p:spPr>
            <p:txBody>
              <a:bodyPr wrap="none">
                <a:spAutoFit/>
              </a:bodyPr>
              <a:lstStyle/>
              <a:p>
                <a:r>
                  <a:rPr lang="en-US" altLang="zh-CN"/>
                  <a:t>a</a:t>
                </a:r>
              </a:p>
            </p:txBody>
          </p:sp>
          <p:sp>
            <p:nvSpPr>
              <p:cNvPr id="4186" name="Line 90"/>
              <p:cNvSpPr>
                <a:spLocks noChangeShapeType="1"/>
              </p:cNvSpPr>
              <p:nvPr/>
            </p:nvSpPr>
            <p:spPr bwMode="auto">
              <a:xfrm>
                <a:off x="1925" y="1943"/>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187" name="Line 91"/>
              <p:cNvSpPr>
                <a:spLocks noChangeShapeType="1"/>
              </p:cNvSpPr>
              <p:nvPr/>
            </p:nvSpPr>
            <p:spPr bwMode="auto">
              <a:xfrm>
                <a:off x="1493" y="2039"/>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188" name="Line 92"/>
              <p:cNvSpPr>
                <a:spLocks noChangeShapeType="1"/>
              </p:cNvSpPr>
              <p:nvPr/>
            </p:nvSpPr>
            <p:spPr bwMode="auto">
              <a:xfrm flipH="1">
                <a:off x="1493" y="2135"/>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8" name="Group 126"/>
            <p:cNvGrpSpPr>
              <a:grpSpLocks/>
            </p:cNvGrpSpPr>
            <p:nvPr/>
          </p:nvGrpSpPr>
          <p:grpSpPr bwMode="auto">
            <a:xfrm>
              <a:off x="824" y="1951"/>
              <a:ext cx="666" cy="273"/>
              <a:chOff x="824" y="1951"/>
              <a:chExt cx="666" cy="273"/>
            </a:xfrm>
          </p:grpSpPr>
          <p:sp>
            <p:nvSpPr>
              <p:cNvPr id="4191" name="Rectangle 95"/>
              <p:cNvSpPr>
                <a:spLocks noChangeArrowheads="1"/>
              </p:cNvSpPr>
              <p:nvPr/>
            </p:nvSpPr>
            <p:spPr bwMode="auto">
              <a:xfrm>
                <a:off x="824" y="1962"/>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192" name="Line 96"/>
              <p:cNvSpPr>
                <a:spLocks noChangeShapeType="1"/>
              </p:cNvSpPr>
              <p:nvPr/>
            </p:nvSpPr>
            <p:spPr bwMode="auto">
              <a:xfrm>
                <a:off x="1304" y="1962"/>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194" name="Text Box 98"/>
              <p:cNvSpPr txBox="1">
                <a:spLocks noChangeArrowheads="1"/>
              </p:cNvSpPr>
              <p:nvPr/>
            </p:nvSpPr>
            <p:spPr bwMode="auto">
              <a:xfrm>
                <a:off x="1064" y="1951"/>
                <a:ext cx="116" cy="250"/>
              </a:xfrm>
              <a:prstGeom prst="rect">
                <a:avLst/>
              </a:prstGeom>
              <a:noFill/>
              <a:ln w="9525">
                <a:noFill/>
                <a:miter lim="800000"/>
                <a:headEnd/>
                <a:tailEnd/>
              </a:ln>
              <a:effectLst/>
            </p:spPr>
            <p:txBody>
              <a:bodyPr wrap="none">
                <a:spAutoFit/>
              </a:bodyPr>
              <a:lstStyle/>
              <a:p>
                <a:endParaRPr lang="zh-CN" altLang="zh-CN"/>
              </a:p>
            </p:txBody>
          </p:sp>
          <p:sp>
            <p:nvSpPr>
              <p:cNvPr id="4195" name="Line 99"/>
              <p:cNvSpPr>
                <a:spLocks noChangeShapeType="1"/>
              </p:cNvSpPr>
              <p:nvPr/>
            </p:nvSpPr>
            <p:spPr bwMode="auto">
              <a:xfrm>
                <a:off x="1016" y="1962"/>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198" name="Rectangle 102" descr="深色上对角线"/>
              <p:cNvSpPr>
                <a:spLocks noChangeArrowheads="1"/>
              </p:cNvSpPr>
              <p:nvPr/>
            </p:nvSpPr>
            <p:spPr bwMode="auto">
              <a:xfrm>
                <a:off x="1016" y="1962"/>
                <a:ext cx="288" cy="262"/>
              </a:xfrm>
              <a:prstGeom prst="rect">
                <a:avLst/>
              </a:prstGeom>
              <a:pattFill prst="dkUpDiag">
                <a:fgClr>
                  <a:schemeClr val="tx2"/>
                </a:fgClr>
                <a:bgClr>
                  <a:schemeClr val="bg1"/>
                </a:bgClr>
              </a:pattFill>
              <a:ln w="9525">
                <a:solidFill>
                  <a:schemeClr val="tx1"/>
                </a:solidFill>
                <a:miter lim="800000"/>
                <a:headEnd/>
                <a:tailEnd/>
              </a:ln>
              <a:effectLst/>
            </p:spPr>
            <p:txBody>
              <a:bodyPr wrap="none" anchor="ctr"/>
              <a:lstStyle/>
              <a:p>
                <a:endParaRPr lang="zh-CN" altLang="en-US"/>
              </a:p>
            </p:txBody>
          </p:sp>
        </p:grpSp>
        <p:grpSp>
          <p:nvGrpSpPr>
            <p:cNvPr id="9" name="Group 105"/>
            <p:cNvGrpSpPr>
              <a:grpSpLocks/>
            </p:cNvGrpSpPr>
            <p:nvPr/>
          </p:nvGrpSpPr>
          <p:grpSpPr bwMode="auto">
            <a:xfrm>
              <a:off x="2389" y="1969"/>
              <a:ext cx="906" cy="255"/>
              <a:chOff x="1493" y="1943"/>
              <a:chExt cx="906" cy="255"/>
            </a:xfrm>
          </p:grpSpPr>
          <p:sp>
            <p:nvSpPr>
              <p:cNvPr id="4202" name="Rectangle 106"/>
              <p:cNvSpPr>
                <a:spLocks noChangeArrowheads="1"/>
              </p:cNvSpPr>
              <p:nvPr/>
            </p:nvSpPr>
            <p:spPr bwMode="auto">
              <a:xfrm>
                <a:off x="1733" y="1943"/>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03" name="Line 107"/>
              <p:cNvSpPr>
                <a:spLocks noChangeShapeType="1"/>
              </p:cNvSpPr>
              <p:nvPr/>
            </p:nvSpPr>
            <p:spPr bwMode="auto">
              <a:xfrm>
                <a:off x="2213" y="1943"/>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204" name="Text Box 108"/>
              <p:cNvSpPr txBox="1">
                <a:spLocks noChangeArrowheads="1"/>
              </p:cNvSpPr>
              <p:nvPr/>
            </p:nvSpPr>
            <p:spPr bwMode="auto">
              <a:xfrm>
                <a:off x="1973" y="1943"/>
                <a:ext cx="196" cy="250"/>
              </a:xfrm>
              <a:prstGeom prst="rect">
                <a:avLst/>
              </a:prstGeom>
              <a:noFill/>
              <a:ln w="9525">
                <a:noFill/>
                <a:miter lim="800000"/>
                <a:headEnd/>
                <a:tailEnd/>
              </a:ln>
              <a:effectLst/>
            </p:spPr>
            <p:txBody>
              <a:bodyPr wrap="none">
                <a:spAutoFit/>
              </a:bodyPr>
              <a:lstStyle/>
              <a:p>
                <a:r>
                  <a:rPr lang="en-US" altLang="zh-CN"/>
                  <a:t>x</a:t>
                </a:r>
              </a:p>
            </p:txBody>
          </p:sp>
          <p:sp>
            <p:nvSpPr>
              <p:cNvPr id="4205" name="Line 109"/>
              <p:cNvSpPr>
                <a:spLocks noChangeShapeType="1"/>
              </p:cNvSpPr>
              <p:nvPr/>
            </p:nvSpPr>
            <p:spPr bwMode="auto">
              <a:xfrm>
                <a:off x="1925" y="1943"/>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206" name="Line 110"/>
              <p:cNvSpPr>
                <a:spLocks noChangeShapeType="1"/>
              </p:cNvSpPr>
              <p:nvPr/>
            </p:nvSpPr>
            <p:spPr bwMode="auto">
              <a:xfrm>
                <a:off x="1493" y="2039"/>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07" name="Line 111"/>
              <p:cNvSpPr>
                <a:spLocks noChangeShapeType="1"/>
              </p:cNvSpPr>
              <p:nvPr/>
            </p:nvSpPr>
            <p:spPr bwMode="auto">
              <a:xfrm flipH="1">
                <a:off x="1493" y="2135"/>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10" name="Group 112"/>
            <p:cNvGrpSpPr>
              <a:grpSpLocks/>
            </p:cNvGrpSpPr>
            <p:nvPr/>
          </p:nvGrpSpPr>
          <p:grpSpPr bwMode="auto">
            <a:xfrm>
              <a:off x="3289" y="1969"/>
              <a:ext cx="906" cy="255"/>
              <a:chOff x="1493" y="1943"/>
              <a:chExt cx="906" cy="255"/>
            </a:xfrm>
          </p:grpSpPr>
          <p:sp>
            <p:nvSpPr>
              <p:cNvPr id="4209" name="Rectangle 113"/>
              <p:cNvSpPr>
                <a:spLocks noChangeArrowheads="1"/>
              </p:cNvSpPr>
              <p:nvPr/>
            </p:nvSpPr>
            <p:spPr bwMode="auto">
              <a:xfrm>
                <a:off x="1733" y="1943"/>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10" name="Line 114"/>
              <p:cNvSpPr>
                <a:spLocks noChangeShapeType="1"/>
              </p:cNvSpPr>
              <p:nvPr/>
            </p:nvSpPr>
            <p:spPr bwMode="auto">
              <a:xfrm>
                <a:off x="2213" y="1943"/>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211" name="Text Box 115"/>
              <p:cNvSpPr txBox="1">
                <a:spLocks noChangeArrowheads="1"/>
              </p:cNvSpPr>
              <p:nvPr/>
            </p:nvSpPr>
            <p:spPr bwMode="auto">
              <a:xfrm>
                <a:off x="1973" y="1943"/>
                <a:ext cx="196" cy="250"/>
              </a:xfrm>
              <a:prstGeom prst="rect">
                <a:avLst/>
              </a:prstGeom>
              <a:noFill/>
              <a:ln w="9525">
                <a:noFill/>
                <a:miter lim="800000"/>
                <a:headEnd/>
                <a:tailEnd/>
              </a:ln>
              <a:effectLst/>
            </p:spPr>
            <p:txBody>
              <a:bodyPr wrap="none">
                <a:spAutoFit/>
              </a:bodyPr>
              <a:lstStyle/>
              <a:p>
                <a:r>
                  <a:rPr lang="en-US" altLang="zh-CN"/>
                  <a:t>b</a:t>
                </a:r>
              </a:p>
            </p:txBody>
          </p:sp>
          <p:sp>
            <p:nvSpPr>
              <p:cNvPr id="4212" name="Line 116"/>
              <p:cNvSpPr>
                <a:spLocks noChangeShapeType="1"/>
              </p:cNvSpPr>
              <p:nvPr/>
            </p:nvSpPr>
            <p:spPr bwMode="auto">
              <a:xfrm>
                <a:off x="1925" y="1943"/>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213" name="Line 117"/>
              <p:cNvSpPr>
                <a:spLocks noChangeShapeType="1"/>
              </p:cNvSpPr>
              <p:nvPr/>
            </p:nvSpPr>
            <p:spPr bwMode="auto">
              <a:xfrm>
                <a:off x="1493" y="2039"/>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14" name="Line 118"/>
              <p:cNvSpPr>
                <a:spLocks noChangeShapeType="1"/>
              </p:cNvSpPr>
              <p:nvPr/>
            </p:nvSpPr>
            <p:spPr bwMode="auto">
              <a:xfrm flipH="1">
                <a:off x="1493" y="2135"/>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11" name="Group 119"/>
            <p:cNvGrpSpPr>
              <a:grpSpLocks/>
            </p:cNvGrpSpPr>
            <p:nvPr/>
          </p:nvGrpSpPr>
          <p:grpSpPr bwMode="auto">
            <a:xfrm>
              <a:off x="4212" y="1969"/>
              <a:ext cx="906" cy="255"/>
              <a:chOff x="1493" y="1943"/>
              <a:chExt cx="906" cy="255"/>
            </a:xfrm>
          </p:grpSpPr>
          <p:sp>
            <p:nvSpPr>
              <p:cNvPr id="4216" name="Rectangle 120"/>
              <p:cNvSpPr>
                <a:spLocks noChangeArrowheads="1"/>
              </p:cNvSpPr>
              <p:nvPr/>
            </p:nvSpPr>
            <p:spPr bwMode="auto">
              <a:xfrm>
                <a:off x="1733" y="1943"/>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17" name="Line 121"/>
              <p:cNvSpPr>
                <a:spLocks noChangeShapeType="1"/>
              </p:cNvSpPr>
              <p:nvPr/>
            </p:nvSpPr>
            <p:spPr bwMode="auto">
              <a:xfrm>
                <a:off x="2213" y="1943"/>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218" name="Text Box 122"/>
              <p:cNvSpPr txBox="1">
                <a:spLocks noChangeArrowheads="1"/>
              </p:cNvSpPr>
              <p:nvPr/>
            </p:nvSpPr>
            <p:spPr bwMode="auto">
              <a:xfrm>
                <a:off x="1973" y="1943"/>
                <a:ext cx="196" cy="250"/>
              </a:xfrm>
              <a:prstGeom prst="rect">
                <a:avLst/>
              </a:prstGeom>
              <a:noFill/>
              <a:ln w="9525">
                <a:noFill/>
                <a:miter lim="800000"/>
                <a:headEnd/>
                <a:tailEnd/>
              </a:ln>
              <a:effectLst/>
            </p:spPr>
            <p:txBody>
              <a:bodyPr wrap="none">
                <a:spAutoFit/>
              </a:bodyPr>
              <a:lstStyle/>
              <a:p>
                <a:r>
                  <a:rPr lang="en-US" altLang="zh-CN"/>
                  <a:t>x</a:t>
                </a:r>
              </a:p>
            </p:txBody>
          </p:sp>
          <p:sp>
            <p:nvSpPr>
              <p:cNvPr id="4219" name="Line 123"/>
              <p:cNvSpPr>
                <a:spLocks noChangeShapeType="1"/>
              </p:cNvSpPr>
              <p:nvPr/>
            </p:nvSpPr>
            <p:spPr bwMode="auto">
              <a:xfrm>
                <a:off x="1925" y="1943"/>
                <a:ext cx="0" cy="244"/>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4220" name="Line 124"/>
              <p:cNvSpPr>
                <a:spLocks noChangeShapeType="1"/>
              </p:cNvSpPr>
              <p:nvPr/>
            </p:nvSpPr>
            <p:spPr bwMode="auto">
              <a:xfrm>
                <a:off x="1493" y="2039"/>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21" name="Line 125"/>
              <p:cNvSpPr>
                <a:spLocks noChangeShapeType="1"/>
              </p:cNvSpPr>
              <p:nvPr/>
            </p:nvSpPr>
            <p:spPr bwMode="auto">
              <a:xfrm flipH="1">
                <a:off x="1493" y="2135"/>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sp>
          <p:nvSpPr>
            <p:cNvPr id="4223" name="Line 127"/>
            <p:cNvSpPr>
              <a:spLocks noChangeShapeType="1"/>
            </p:cNvSpPr>
            <p:nvPr/>
          </p:nvSpPr>
          <p:spPr bwMode="auto">
            <a:xfrm>
              <a:off x="5101" y="2066"/>
              <a:ext cx="22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24" name="Line 128"/>
            <p:cNvSpPr>
              <a:spLocks noChangeShapeType="1"/>
            </p:cNvSpPr>
            <p:nvPr/>
          </p:nvSpPr>
          <p:spPr bwMode="auto">
            <a:xfrm>
              <a:off x="622" y="2089"/>
              <a:ext cx="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25" name="Line 129"/>
            <p:cNvSpPr>
              <a:spLocks noChangeShapeType="1"/>
            </p:cNvSpPr>
            <p:nvPr/>
          </p:nvSpPr>
          <p:spPr bwMode="auto">
            <a:xfrm flipV="1">
              <a:off x="933" y="1822"/>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26" name="Line 130"/>
            <p:cNvSpPr>
              <a:spLocks noChangeShapeType="1"/>
            </p:cNvSpPr>
            <p:nvPr/>
          </p:nvSpPr>
          <p:spPr bwMode="auto">
            <a:xfrm>
              <a:off x="933" y="1822"/>
              <a:ext cx="3901" cy="0"/>
            </a:xfrm>
            <a:prstGeom prst="line">
              <a:avLst/>
            </a:prstGeom>
            <a:noFill/>
            <a:ln w="9525">
              <a:solidFill>
                <a:schemeClr val="tx1"/>
              </a:solidFill>
              <a:round/>
              <a:headEnd/>
              <a:tailEnd/>
            </a:ln>
            <a:effectLst/>
          </p:spPr>
          <p:txBody>
            <a:bodyPr wrap="none" anchor="ctr"/>
            <a:lstStyle/>
            <a:p>
              <a:endParaRPr lang="zh-CN" altLang="en-US"/>
            </a:p>
          </p:txBody>
        </p:sp>
        <p:sp>
          <p:nvSpPr>
            <p:cNvPr id="4227" name="Line 131"/>
            <p:cNvSpPr>
              <a:spLocks noChangeShapeType="1"/>
            </p:cNvSpPr>
            <p:nvPr/>
          </p:nvSpPr>
          <p:spPr bwMode="auto">
            <a:xfrm>
              <a:off x="4834" y="1822"/>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12" name="Group 134"/>
          <p:cNvGrpSpPr>
            <a:grpSpLocks/>
          </p:cNvGrpSpPr>
          <p:nvPr/>
        </p:nvGrpSpPr>
        <p:grpSpPr bwMode="auto">
          <a:xfrm>
            <a:off x="4371975" y="749300"/>
            <a:ext cx="330200" cy="603250"/>
            <a:chOff x="2071" y="1365"/>
            <a:chExt cx="208" cy="380"/>
          </a:xfrm>
        </p:grpSpPr>
        <p:sp>
          <p:nvSpPr>
            <p:cNvPr id="4231" name="Line 135"/>
            <p:cNvSpPr>
              <a:spLocks noChangeShapeType="1"/>
            </p:cNvSpPr>
            <p:nvPr/>
          </p:nvSpPr>
          <p:spPr bwMode="auto">
            <a:xfrm>
              <a:off x="2071" y="1505"/>
              <a:ext cx="0" cy="24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232" name="Text Box 136"/>
            <p:cNvSpPr txBox="1">
              <a:spLocks noChangeArrowheads="1"/>
            </p:cNvSpPr>
            <p:nvPr/>
          </p:nvSpPr>
          <p:spPr bwMode="auto">
            <a:xfrm>
              <a:off x="2083" y="1365"/>
              <a:ext cx="196" cy="250"/>
            </a:xfrm>
            <a:prstGeom prst="rect">
              <a:avLst/>
            </a:prstGeom>
            <a:noFill/>
            <a:ln w="9525">
              <a:noFill/>
              <a:miter lim="800000"/>
              <a:headEnd/>
              <a:tailEnd/>
            </a:ln>
            <a:effectLst/>
          </p:spPr>
          <p:txBody>
            <a:bodyPr wrap="none">
              <a:spAutoFit/>
            </a:bodyPr>
            <a:lstStyle/>
            <a:p>
              <a:r>
                <a:rPr lang="en-US" altLang="zh-CN">
                  <a:solidFill>
                    <a:schemeClr val="accent2"/>
                  </a:solidFill>
                </a:rPr>
                <a:t>p</a:t>
              </a:r>
            </a:p>
          </p:txBody>
        </p:sp>
      </p:grpSp>
      <p:sp>
        <p:nvSpPr>
          <p:cNvPr id="4233" name="Freeform 137"/>
          <p:cNvSpPr>
            <a:spLocks/>
          </p:cNvSpPr>
          <p:nvPr/>
        </p:nvSpPr>
        <p:spPr bwMode="auto">
          <a:xfrm>
            <a:off x="3403600" y="1674813"/>
            <a:ext cx="1974850" cy="230187"/>
          </a:xfrm>
          <a:custGeom>
            <a:avLst/>
            <a:gdLst/>
            <a:ahLst/>
            <a:cxnLst>
              <a:cxn ang="0">
                <a:pos x="0" y="0"/>
              </a:cxn>
              <a:cxn ang="0">
                <a:pos x="78" y="67"/>
              </a:cxn>
              <a:cxn ang="0">
                <a:pos x="144" y="111"/>
              </a:cxn>
              <a:cxn ang="0">
                <a:pos x="411" y="156"/>
              </a:cxn>
              <a:cxn ang="0">
                <a:pos x="733" y="189"/>
              </a:cxn>
              <a:cxn ang="0">
                <a:pos x="1056" y="145"/>
              </a:cxn>
              <a:cxn ang="0">
                <a:pos x="1222" y="78"/>
              </a:cxn>
              <a:cxn ang="0">
                <a:pos x="1244" y="22"/>
              </a:cxn>
            </a:cxnLst>
            <a:rect l="0" t="0" r="r" b="b"/>
            <a:pathLst>
              <a:path w="1244" h="189">
                <a:moveTo>
                  <a:pt x="0" y="0"/>
                </a:moveTo>
                <a:cubicBezTo>
                  <a:pt x="44" y="15"/>
                  <a:pt x="43" y="41"/>
                  <a:pt x="78" y="67"/>
                </a:cubicBezTo>
                <a:cubicBezTo>
                  <a:pt x="99" y="83"/>
                  <a:pt x="122" y="96"/>
                  <a:pt x="144" y="111"/>
                </a:cubicBezTo>
                <a:cubicBezTo>
                  <a:pt x="211" y="156"/>
                  <a:pt x="342" y="148"/>
                  <a:pt x="411" y="156"/>
                </a:cubicBezTo>
                <a:cubicBezTo>
                  <a:pt x="519" y="168"/>
                  <a:pt x="624" y="181"/>
                  <a:pt x="733" y="189"/>
                </a:cubicBezTo>
                <a:cubicBezTo>
                  <a:pt x="844" y="180"/>
                  <a:pt x="947" y="160"/>
                  <a:pt x="1056" y="145"/>
                </a:cubicBezTo>
                <a:cubicBezTo>
                  <a:pt x="1114" y="125"/>
                  <a:pt x="1171" y="112"/>
                  <a:pt x="1222" y="78"/>
                </a:cubicBezTo>
                <a:cubicBezTo>
                  <a:pt x="1236" y="37"/>
                  <a:pt x="1228" y="55"/>
                  <a:pt x="1244" y="22"/>
                </a:cubicBezTo>
              </a:path>
            </a:pathLst>
          </a:custGeom>
          <a:noFill/>
          <a:ln w="38100" cap="flat" cmpd="sng">
            <a:solidFill>
              <a:srgbClr val="008000"/>
            </a:solidFill>
            <a:prstDash val="solid"/>
            <a:round/>
            <a:headEnd type="none" w="med" len="med"/>
            <a:tailEnd type="triangle" w="med" len="med"/>
          </a:ln>
          <a:effectLst/>
        </p:spPr>
        <p:txBody>
          <a:bodyPr wrap="none" anchor="ctr"/>
          <a:lstStyle/>
          <a:p>
            <a:endParaRPr lang="zh-CN" altLang="en-US"/>
          </a:p>
        </p:txBody>
      </p:sp>
      <p:sp>
        <p:nvSpPr>
          <p:cNvPr id="4234" name="Freeform 138"/>
          <p:cNvSpPr>
            <a:spLocks/>
          </p:cNvSpPr>
          <p:nvPr/>
        </p:nvSpPr>
        <p:spPr bwMode="auto">
          <a:xfrm>
            <a:off x="3297238" y="1639888"/>
            <a:ext cx="2205037" cy="404812"/>
          </a:xfrm>
          <a:custGeom>
            <a:avLst/>
            <a:gdLst/>
            <a:ahLst/>
            <a:cxnLst>
              <a:cxn ang="0">
                <a:pos x="1389" y="0"/>
              </a:cxn>
              <a:cxn ang="0">
                <a:pos x="1356" y="111"/>
              </a:cxn>
              <a:cxn ang="0">
                <a:pos x="1211" y="222"/>
              </a:cxn>
              <a:cxn ang="0">
                <a:pos x="1178" y="233"/>
              </a:cxn>
              <a:cxn ang="0">
                <a:pos x="867" y="333"/>
              </a:cxn>
              <a:cxn ang="0">
                <a:pos x="634" y="322"/>
              </a:cxn>
              <a:cxn ang="0">
                <a:pos x="345" y="244"/>
              </a:cxn>
              <a:cxn ang="0">
                <a:pos x="278" y="222"/>
              </a:cxn>
              <a:cxn ang="0">
                <a:pos x="211" y="189"/>
              </a:cxn>
              <a:cxn ang="0">
                <a:pos x="178" y="167"/>
              </a:cxn>
              <a:cxn ang="0">
                <a:pos x="145" y="155"/>
              </a:cxn>
              <a:cxn ang="0">
                <a:pos x="89" y="122"/>
              </a:cxn>
              <a:cxn ang="0">
                <a:pos x="0" y="11"/>
              </a:cxn>
            </a:cxnLst>
            <a:rect l="0" t="0" r="r" b="b"/>
            <a:pathLst>
              <a:path w="1389" h="333">
                <a:moveTo>
                  <a:pt x="1389" y="0"/>
                </a:moveTo>
                <a:cubicBezTo>
                  <a:pt x="1385" y="18"/>
                  <a:pt x="1364" y="106"/>
                  <a:pt x="1356" y="111"/>
                </a:cubicBezTo>
                <a:cubicBezTo>
                  <a:pt x="1304" y="146"/>
                  <a:pt x="1264" y="187"/>
                  <a:pt x="1211" y="222"/>
                </a:cubicBezTo>
                <a:cubicBezTo>
                  <a:pt x="1201" y="228"/>
                  <a:pt x="1188" y="228"/>
                  <a:pt x="1178" y="233"/>
                </a:cubicBezTo>
                <a:cubicBezTo>
                  <a:pt x="1079" y="283"/>
                  <a:pt x="975" y="306"/>
                  <a:pt x="867" y="333"/>
                </a:cubicBezTo>
                <a:cubicBezTo>
                  <a:pt x="789" y="329"/>
                  <a:pt x="712" y="328"/>
                  <a:pt x="634" y="322"/>
                </a:cubicBezTo>
                <a:cubicBezTo>
                  <a:pt x="540" y="315"/>
                  <a:pt x="434" y="274"/>
                  <a:pt x="345" y="244"/>
                </a:cubicBezTo>
                <a:cubicBezTo>
                  <a:pt x="344" y="244"/>
                  <a:pt x="279" y="223"/>
                  <a:pt x="278" y="222"/>
                </a:cubicBezTo>
                <a:cubicBezTo>
                  <a:pt x="235" y="193"/>
                  <a:pt x="258" y="204"/>
                  <a:pt x="211" y="189"/>
                </a:cubicBezTo>
                <a:cubicBezTo>
                  <a:pt x="200" y="182"/>
                  <a:pt x="190" y="173"/>
                  <a:pt x="178" y="167"/>
                </a:cubicBezTo>
                <a:cubicBezTo>
                  <a:pt x="168" y="162"/>
                  <a:pt x="155" y="161"/>
                  <a:pt x="145" y="155"/>
                </a:cubicBezTo>
                <a:cubicBezTo>
                  <a:pt x="74" y="112"/>
                  <a:pt x="176" y="151"/>
                  <a:pt x="89" y="122"/>
                </a:cubicBezTo>
                <a:cubicBezTo>
                  <a:pt x="55" y="70"/>
                  <a:pt x="40" y="51"/>
                  <a:pt x="0" y="11"/>
                </a:cubicBezTo>
              </a:path>
            </a:pathLst>
          </a:custGeom>
          <a:noFill/>
          <a:ln w="38100" cap="flat" cmpd="sng">
            <a:solidFill>
              <a:srgbClr val="008000"/>
            </a:solidFill>
            <a:prstDash val="solid"/>
            <a:round/>
            <a:headEnd type="none" w="med" len="med"/>
            <a:tailEnd type="triangle" w="med" len="med"/>
          </a:ln>
          <a:effectLst/>
        </p:spPr>
        <p:txBody>
          <a:bodyPr wrap="none" anchor="ctr"/>
          <a:lstStyle/>
          <a:p>
            <a:endParaRPr lang="zh-CN" altLang="en-US"/>
          </a:p>
        </p:txBody>
      </p:sp>
      <p:grpSp>
        <p:nvGrpSpPr>
          <p:cNvPr id="13" name="Group 140"/>
          <p:cNvGrpSpPr>
            <a:grpSpLocks/>
          </p:cNvGrpSpPr>
          <p:nvPr/>
        </p:nvGrpSpPr>
        <p:grpSpPr bwMode="auto">
          <a:xfrm>
            <a:off x="5776913" y="777875"/>
            <a:ext cx="330200" cy="603250"/>
            <a:chOff x="2071" y="1365"/>
            <a:chExt cx="208" cy="380"/>
          </a:xfrm>
        </p:grpSpPr>
        <p:sp>
          <p:nvSpPr>
            <p:cNvPr id="4237" name="Line 141"/>
            <p:cNvSpPr>
              <a:spLocks noChangeShapeType="1"/>
            </p:cNvSpPr>
            <p:nvPr/>
          </p:nvSpPr>
          <p:spPr bwMode="auto">
            <a:xfrm>
              <a:off x="2071" y="1505"/>
              <a:ext cx="0" cy="24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238" name="Text Box 142"/>
            <p:cNvSpPr txBox="1">
              <a:spLocks noChangeArrowheads="1"/>
            </p:cNvSpPr>
            <p:nvPr/>
          </p:nvSpPr>
          <p:spPr bwMode="auto">
            <a:xfrm>
              <a:off x="2083" y="1365"/>
              <a:ext cx="196" cy="250"/>
            </a:xfrm>
            <a:prstGeom prst="rect">
              <a:avLst/>
            </a:prstGeom>
            <a:noFill/>
            <a:ln w="9525">
              <a:noFill/>
              <a:miter lim="800000"/>
              <a:headEnd/>
              <a:tailEnd/>
            </a:ln>
            <a:effectLst/>
          </p:spPr>
          <p:txBody>
            <a:bodyPr wrap="none">
              <a:spAutoFit/>
            </a:bodyPr>
            <a:lstStyle/>
            <a:p>
              <a:r>
                <a:rPr lang="en-US" altLang="zh-CN">
                  <a:solidFill>
                    <a:schemeClr val="accent2"/>
                  </a:solidFill>
                </a:rPr>
                <a:t>q</a:t>
              </a:r>
            </a:p>
          </p:txBody>
        </p:sp>
      </p:grpSp>
      <p:grpSp>
        <p:nvGrpSpPr>
          <p:cNvPr id="14" name="Group 143"/>
          <p:cNvGrpSpPr>
            <a:grpSpLocks/>
          </p:cNvGrpSpPr>
          <p:nvPr/>
        </p:nvGrpSpPr>
        <p:grpSpPr bwMode="auto">
          <a:xfrm>
            <a:off x="5918200" y="795338"/>
            <a:ext cx="330200" cy="603250"/>
            <a:chOff x="2071" y="1365"/>
            <a:chExt cx="208" cy="380"/>
          </a:xfrm>
        </p:grpSpPr>
        <p:sp>
          <p:nvSpPr>
            <p:cNvPr id="4240" name="Line 144"/>
            <p:cNvSpPr>
              <a:spLocks noChangeShapeType="1"/>
            </p:cNvSpPr>
            <p:nvPr/>
          </p:nvSpPr>
          <p:spPr bwMode="auto">
            <a:xfrm>
              <a:off x="2071" y="1505"/>
              <a:ext cx="0" cy="24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241" name="Text Box 145"/>
            <p:cNvSpPr txBox="1">
              <a:spLocks noChangeArrowheads="1"/>
            </p:cNvSpPr>
            <p:nvPr/>
          </p:nvSpPr>
          <p:spPr bwMode="auto">
            <a:xfrm>
              <a:off x="2083" y="1365"/>
              <a:ext cx="196" cy="250"/>
            </a:xfrm>
            <a:prstGeom prst="rect">
              <a:avLst/>
            </a:prstGeom>
            <a:noFill/>
            <a:ln w="9525">
              <a:noFill/>
              <a:miter lim="800000"/>
              <a:headEnd/>
              <a:tailEnd/>
            </a:ln>
            <a:effectLst/>
          </p:spPr>
          <p:txBody>
            <a:bodyPr wrap="none">
              <a:spAutoFit/>
            </a:bodyPr>
            <a:lstStyle/>
            <a:p>
              <a:r>
                <a:rPr lang="en-US" altLang="zh-CN">
                  <a:solidFill>
                    <a:schemeClr val="accent2"/>
                  </a:solidFill>
                </a:rPr>
                <a:t>p</a:t>
              </a:r>
            </a:p>
          </p:txBody>
        </p:sp>
      </p:grpSp>
      <p:grpSp>
        <p:nvGrpSpPr>
          <p:cNvPr id="15" name="Group 146"/>
          <p:cNvGrpSpPr>
            <a:grpSpLocks/>
          </p:cNvGrpSpPr>
          <p:nvPr/>
        </p:nvGrpSpPr>
        <p:grpSpPr bwMode="auto">
          <a:xfrm>
            <a:off x="7259638" y="795338"/>
            <a:ext cx="330200" cy="603250"/>
            <a:chOff x="2071" y="1365"/>
            <a:chExt cx="208" cy="380"/>
          </a:xfrm>
        </p:grpSpPr>
        <p:sp>
          <p:nvSpPr>
            <p:cNvPr id="4243" name="Line 147"/>
            <p:cNvSpPr>
              <a:spLocks noChangeShapeType="1"/>
            </p:cNvSpPr>
            <p:nvPr/>
          </p:nvSpPr>
          <p:spPr bwMode="auto">
            <a:xfrm>
              <a:off x="2071" y="1505"/>
              <a:ext cx="0" cy="24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244" name="Text Box 148"/>
            <p:cNvSpPr txBox="1">
              <a:spLocks noChangeArrowheads="1"/>
            </p:cNvSpPr>
            <p:nvPr/>
          </p:nvSpPr>
          <p:spPr bwMode="auto">
            <a:xfrm>
              <a:off x="2083" y="1365"/>
              <a:ext cx="196" cy="250"/>
            </a:xfrm>
            <a:prstGeom prst="rect">
              <a:avLst/>
            </a:prstGeom>
            <a:noFill/>
            <a:ln w="9525">
              <a:noFill/>
              <a:miter lim="800000"/>
              <a:headEnd/>
              <a:tailEnd/>
            </a:ln>
            <a:effectLst/>
          </p:spPr>
          <p:txBody>
            <a:bodyPr wrap="none">
              <a:spAutoFit/>
            </a:bodyPr>
            <a:lstStyle/>
            <a:p>
              <a:r>
                <a:rPr lang="en-US" altLang="zh-CN">
                  <a:solidFill>
                    <a:schemeClr val="accent2"/>
                  </a:solidFill>
                </a:rPr>
                <a:t>p</a:t>
              </a:r>
            </a:p>
          </p:txBody>
        </p:sp>
      </p:grpSp>
      <p:sp>
        <p:nvSpPr>
          <p:cNvPr id="4246" name="Freeform 150"/>
          <p:cNvSpPr>
            <a:spLocks/>
          </p:cNvSpPr>
          <p:nvPr/>
        </p:nvSpPr>
        <p:spPr bwMode="auto">
          <a:xfrm>
            <a:off x="1939925" y="1692275"/>
            <a:ext cx="4286250" cy="593725"/>
          </a:xfrm>
          <a:custGeom>
            <a:avLst/>
            <a:gdLst/>
            <a:ahLst/>
            <a:cxnLst>
              <a:cxn ang="0">
                <a:pos x="0" y="0"/>
              </a:cxn>
              <a:cxn ang="0">
                <a:pos x="22" y="78"/>
              </a:cxn>
              <a:cxn ang="0">
                <a:pos x="122" y="134"/>
              </a:cxn>
              <a:cxn ang="0">
                <a:pos x="155" y="156"/>
              </a:cxn>
              <a:cxn ang="0">
                <a:pos x="555" y="256"/>
              </a:cxn>
              <a:cxn ang="0">
                <a:pos x="711" y="278"/>
              </a:cxn>
              <a:cxn ang="0">
                <a:pos x="933" y="311"/>
              </a:cxn>
              <a:cxn ang="0">
                <a:pos x="1289" y="356"/>
              </a:cxn>
              <a:cxn ang="0">
                <a:pos x="2111" y="278"/>
              </a:cxn>
              <a:cxn ang="0">
                <a:pos x="2355" y="211"/>
              </a:cxn>
              <a:cxn ang="0">
                <a:pos x="2422" y="189"/>
              </a:cxn>
              <a:cxn ang="0">
                <a:pos x="2455" y="167"/>
              </a:cxn>
              <a:cxn ang="0">
                <a:pos x="2522" y="145"/>
              </a:cxn>
              <a:cxn ang="0">
                <a:pos x="2667" y="78"/>
              </a:cxn>
              <a:cxn ang="0">
                <a:pos x="2700" y="22"/>
              </a:cxn>
            </a:cxnLst>
            <a:rect l="0" t="0" r="r" b="b"/>
            <a:pathLst>
              <a:path w="2700" h="374">
                <a:moveTo>
                  <a:pt x="0" y="0"/>
                </a:moveTo>
                <a:cubicBezTo>
                  <a:pt x="2" y="6"/>
                  <a:pt x="15" y="68"/>
                  <a:pt x="22" y="78"/>
                </a:cubicBezTo>
                <a:cubicBezTo>
                  <a:pt x="50" y="120"/>
                  <a:pt x="73" y="117"/>
                  <a:pt x="122" y="134"/>
                </a:cubicBezTo>
                <a:cubicBezTo>
                  <a:pt x="135" y="138"/>
                  <a:pt x="143" y="151"/>
                  <a:pt x="155" y="156"/>
                </a:cubicBezTo>
                <a:cubicBezTo>
                  <a:pt x="279" y="211"/>
                  <a:pt x="423" y="234"/>
                  <a:pt x="555" y="256"/>
                </a:cubicBezTo>
                <a:cubicBezTo>
                  <a:pt x="650" y="272"/>
                  <a:pt x="602" y="265"/>
                  <a:pt x="711" y="278"/>
                </a:cubicBezTo>
                <a:cubicBezTo>
                  <a:pt x="784" y="296"/>
                  <a:pt x="858" y="302"/>
                  <a:pt x="933" y="311"/>
                </a:cubicBezTo>
                <a:cubicBezTo>
                  <a:pt x="1053" y="326"/>
                  <a:pt x="1168" y="347"/>
                  <a:pt x="1289" y="356"/>
                </a:cubicBezTo>
                <a:cubicBezTo>
                  <a:pt x="1639" y="349"/>
                  <a:pt x="1823" y="374"/>
                  <a:pt x="2111" y="278"/>
                </a:cubicBezTo>
                <a:cubicBezTo>
                  <a:pt x="2191" y="251"/>
                  <a:pt x="2274" y="237"/>
                  <a:pt x="2355" y="211"/>
                </a:cubicBezTo>
                <a:cubicBezTo>
                  <a:pt x="2377" y="204"/>
                  <a:pt x="2402" y="202"/>
                  <a:pt x="2422" y="189"/>
                </a:cubicBezTo>
                <a:cubicBezTo>
                  <a:pt x="2433" y="182"/>
                  <a:pt x="2443" y="172"/>
                  <a:pt x="2455" y="167"/>
                </a:cubicBezTo>
                <a:cubicBezTo>
                  <a:pt x="2477" y="158"/>
                  <a:pt x="2522" y="145"/>
                  <a:pt x="2522" y="145"/>
                </a:cubicBezTo>
                <a:cubicBezTo>
                  <a:pt x="2568" y="113"/>
                  <a:pt x="2620" y="109"/>
                  <a:pt x="2667" y="78"/>
                </a:cubicBezTo>
                <a:cubicBezTo>
                  <a:pt x="2694" y="38"/>
                  <a:pt x="2683" y="57"/>
                  <a:pt x="2700" y="22"/>
                </a:cubicBezTo>
              </a:path>
            </a:pathLst>
          </a:custGeom>
          <a:noFill/>
          <a:ln w="38100" cap="flat" cmpd="sng">
            <a:solidFill>
              <a:srgbClr val="008000"/>
            </a:solidFill>
            <a:prstDash val="solid"/>
            <a:round/>
            <a:headEnd type="triangle" w="med" len="med"/>
            <a:tailEnd type="none" w="med" len="med"/>
          </a:ln>
          <a:effectLst/>
        </p:spPr>
        <p:txBody>
          <a:bodyPr wrap="none" anchor="ctr"/>
          <a:lstStyle/>
          <a:p>
            <a:endParaRPr lang="zh-CN" altLang="en-US"/>
          </a:p>
        </p:txBody>
      </p:sp>
      <p:sp>
        <p:nvSpPr>
          <p:cNvPr id="4247" name="Freeform 151"/>
          <p:cNvSpPr>
            <a:spLocks/>
          </p:cNvSpPr>
          <p:nvPr/>
        </p:nvSpPr>
        <p:spPr bwMode="auto">
          <a:xfrm>
            <a:off x="1109663" y="811213"/>
            <a:ext cx="4498975" cy="722312"/>
          </a:xfrm>
          <a:custGeom>
            <a:avLst/>
            <a:gdLst/>
            <a:ahLst/>
            <a:cxnLst>
              <a:cxn ang="0">
                <a:pos x="0" y="455"/>
              </a:cxn>
              <a:cxn ang="0">
                <a:pos x="200" y="289"/>
              </a:cxn>
              <a:cxn ang="0">
                <a:pos x="578" y="133"/>
              </a:cxn>
              <a:cxn ang="0">
                <a:pos x="1167" y="55"/>
              </a:cxn>
              <a:cxn ang="0">
                <a:pos x="1623" y="0"/>
              </a:cxn>
              <a:cxn ang="0">
                <a:pos x="2323" y="55"/>
              </a:cxn>
              <a:cxn ang="0">
                <a:pos x="2578" y="122"/>
              </a:cxn>
              <a:cxn ang="0">
                <a:pos x="2612" y="144"/>
              </a:cxn>
              <a:cxn ang="0">
                <a:pos x="2678" y="166"/>
              </a:cxn>
              <a:cxn ang="0">
                <a:pos x="2801" y="266"/>
              </a:cxn>
              <a:cxn ang="0">
                <a:pos x="2834" y="344"/>
              </a:cxn>
            </a:cxnLst>
            <a:rect l="0" t="0" r="r" b="b"/>
            <a:pathLst>
              <a:path w="2834" h="455">
                <a:moveTo>
                  <a:pt x="0" y="455"/>
                </a:moveTo>
                <a:cubicBezTo>
                  <a:pt x="56" y="371"/>
                  <a:pt x="137" y="355"/>
                  <a:pt x="200" y="289"/>
                </a:cubicBezTo>
                <a:cubicBezTo>
                  <a:pt x="301" y="183"/>
                  <a:pt x="441" y="158"/>
                  <a:pt x="578" y="133"/>
                </a:cubicBezTo>
                <a:cubicBezTo>
                  <a:pt x="774" y="97"/>
                  <a:pt x="970" y="83"/>
                  <a:pt x="1167" y="55"/>
                </a:cubicBezTo>
                <a:cubicBezTo>
                  <a:pt x="1318" y="34"/>
                  <a:pt x="1471" y="19"/>
                  <a:pt x="1623" y="0"/>
                </a:cubicBezTo>
                <a:cubicBezTo>
                  <a:pt x="1858" y="18"/>
                  <a:pt x="2086" y="46"/>
                  <a:pt x="2323" y="55"/>
                </a:cubicBezTo>
                <a:cubicBezTo>
                  <a:pt x="2406" y="83"/>
                  <a:pt x="2493" y="101"/>
                  <a:pt x="2578" y="122"/>
                </a:cubicBezTo>
                <a:cubicBezTo>
                  <a:pt x="2589" y="129"/>
                  <a:pt x="2600" y="139"/>
                  <a:pt x="2612" y="144"/>
                </a:cubicBezTo>
                <a:cubicBezTo>
                  <a:pt x="2633" y="153"/>
                  <a:pt x="2678" y="166"/>
                  <a:pt x="2678" y="166"/>
                </a:cubicBezTo>
                <a:cubicBezTo>
                  <a:pt x="2716" y="204"/>
                  <a:pt x="2763" y="229"/>
                  <a:pt x="2801" y="266"/>
                </a:cubicBezTo>
                <a:cubicBezTo>
                  <a:pt x="2809" y="290"/>
                  <a:pt x="2834" y="324"/>
                  <a:pt x="2834" y="344"/>
                </a:cubicBezTo>
              </a:path>
            </a:pathLst>
          </a:custGeom>
          <a:noFill/>
          <a:ln w="38100" cmpd="sng">
            <a:solidFill>
              <a:srgbClr val="008000"/>
            </a:solidFill>
            <a:round/>
            <a:headEnd type="none" w="med" len="med"/>
            <a:tailEnd type="triangle" w="med" len="med"/>
          </a:ln>
          <a:effectLst/>
        </p:spPr>
        <p:txBody>
          <a:bodyPr wrap="none" anchor="ctr"/>
          <a:lstStyle/>
          <a:p>
            <a:endParaRPr lang="zh-CN" altLang="en-US"/>
          </a:p>
        </p:txBody>
      </p:sp>
      <p:grpSp>
        <p:nvGrpSpPr>
          <p:cNvPr id="16" name="Group 152"/>
          <p:cNvGrpSpPr>
            <a:grpSpLocks/>
          </p:cNvGrpSpPr>
          <p:nvPr/>
        </p:nvGrpSpPr>
        <p:grpSpPr bwMode="auto">
          <a:xfrm>
            <a:off x="1473200" y="777875"/>
            <a:ext cx="330200" cy="603250"/>
            <a:chOff x="2071" y="1365"/>
            <a:chExt cx="208" cy="380"/>
          </a:xfrm>
        </p:grpSpPr>
        <p:sp>
          <p:nvSpPr>
            <p:cNvPr id="4249" name="Line 153"/>
            <p:cNvSpPr>
              <a:spLocks noChangeShapeType="1"/>
            </p:cNvSpPr>
            <p:nvPr/>
          </p:nvSpPr>
          <p:spPr bwMode="auto">
            <a:xfrm>
              <a:off x="2071" y="1505"/>
              <a:ext cx="0" cy="24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250" name="Text Box 154"/>
            <p:cNvSpPr txBox="1">
              <a:spLocks noChangeArrowheads="1"/>
            </p:cNvSpPr>
            <p:nvPr/>
          </p:nvSpPr>
          <p:spPr bwMode="auto">
            <a:xfrm>
              <a:off x="2083" y="1365"/>
              <a:ext cx="196" cy="250"/>
            </a:xfrm>
            <a:prstGeom prst="rect">
              <a:avLst/>
            </a:prstGeom>
            <a:noFill/>
            <a:ln w="9525">
              <a:noFill/>
              <a:miter lim="800000"/>
              <a:headEnd/>
              <a:tailEnd/>
            </a:ln>
            <a:effectLst/>
          </p:spPr>
          <p:txBody>
            <a:bodyPr wrap="none">
              <a:spAutoFit/>
            </a:bodyPr>
            <a:lstStyle/>
            <a:p>
              <a:r>
                <a:rPr lang="en-US" altLang="zh-CN">
                  <a:solidFill>
                    <a:schemeClr val="accent2"/>
                  </a:solidFill>
                </a:rPr>
                <a:t>p</a:t>
              </a:r>
            </a:p>
          </p:txBody>
        </p:sp>
      </p:grpSp>
      <p:grpSp>
        <p:nvGrpSpPr>
          <p:cNvPr id="17" name="Group 158"/>
          <p:cNvGrpSpPr>
            <a:grpSpLocks/>
          </p:cNvGrpSpPr>
          <p:nvPr/>
        </p:nvGrpSpPr>
        <p:grpSpPr bwMode="auto">
          <a:xfrm>
            <a:off x="3619500" y="1020763"/>
            <a:ext cx="4027488" cy="1152525"/>
            <a:chOff x="2492" y="1521"/>
            <a:chExt cx="2537" cy="726"/>
          </a:xfrm>
        </p:grpSpPr>
        <p:grpSp>
          <p:nvGrpSpPr>
            <p:cNvPr id="18" name="Group 76"/>
            <p:cNvGrpSpPr>
              <a:grpSpLocks/>
            </p:cNvGrpSpPr>
            <p:nvPr/>
          </p:nvGrpSpPr>
          <p:grpSpPr bwMode="auto">
            <a:xfrm>
              <a:off x="4885" y="2103"/>
              <a:ext cx="144" cy="144"/>
              <a:chOff x="4464" y="3120"/>
              <a:chExt cx="144" cy="144"/>
            </a:xfrm>
          </p:grpSpPr>
          <p:sp>
            <p:nvSpPr>
              <p:cNvPr id="4173" name="Line 77"/>
              <p:cNvSpPr>
                <a:spLocks noChangeShapeType="1"/>
              </p:cNvSpPr>
              <p:nvPr/>
            </p:nvSpPr>
            <p:spPr bwMode="auto">
              <a:xfrm flipH="1">
                <a:off x="4464" y="3120"/>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4174" name="Line 78"/>
              <p:cNvSpPr>
                <a:spLocks noChangeShapeType="1"/>
              </p:cNvSpPr>
              <p:nvPr/>
            </p:nvSpPr>
            <p:spPr bwMode="auto">
              <a:xfrm>
                <a:off x="4464" y="3120"/>
                <a:ext cx="144" cy="144"/>
              </a:xfrm>
              <a:prstGeom prst="line">
                <a:avLst/>
              </a:prstGeom>
              <a:noFill/>
              <a:ln w="9525">
                <a:solidFill>
                  <a:srgbClr val="FF3300"/>
                </a:solidFill>
                <a:round/>
                <a:headEnd/>
                <a:tailEnd/>
              </a:ln>
              <a:effectLst/>
            </p:spPr>
            <p:txBody>
              <a:bodyPr wrap="none" anchor="ctr"/>
              <a:lstStyle/>
              <a:p>
                <a:endParaRPr lang="zh-CN" altLang="en-US"/>
              </a:p>
            </p:txBody>
          </p:sp>
        </p:grpSp>
        <p:grpSp>
          <p:nvGrpSpPr>
            <p:cNvPr id="19" name="Group 79"/>
            <p:cNvGrpSpPr>
              <a:grpSpLocks/>
            </p:cNvGrpSpPr>
            <p:nvPr/>
          </p:nvGrpSpPr>
          <p:grpSpPr bwMode="auto">
            <a:xfrm>
              <a:off x="4303" y="1781"/>
              <a:ext cx="144" cy="144"/>
              <a:chOff x="4464" y="3120"/>
              <a:chExt cx="144" cy="144"/>
            </a:xfrm>
          </p:grpSpPr>
          <p:sp>
            <p:nvSpPr>
              <p:cNvPr id="4176" name="Line 80"/>
              <p:cNvSpPr>
                <a:spLocks noChangeShapeType="1"/>
              </p:cNvSpPr>
              <p:nvPr/>
            </p:nvSpPr>
            <p:spPr bwMode="auto">
              <a:xfrm flipH="1">
                <a:off x="4464" y="3120"/>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4177" name="Line 81"/>
              <p:cNvSpPr>
                <a:spLocks noChangeShapeType="1"/>
              </p:cNvSpPr>
              <p:nvPr/>
            </p:nvSpPr>
            <p:spPr bwMode="auto">
              <a:xfrm>
                <a:off x="4464" y="3120"/>
                <a:ext cx="144" cy="144"/>
              </a:xfrm>
              <a:prstGeom prst="line">
                <a:avLst/>
              </a:prstGeom>
              <a:noFill/>
              <a:ln w="9525">
                <a:solidFill>
                  <a:srgbClr val="FF3300"/>
                </a:solidFill>
                <a:round/>
                <a:headEnd/>
                <a:tailEnd/>
              </a:ln>
              <a:effectLst/>
            </p:spPr>
            <p:txBody>
              <a:bodyPr wrap="none" anchor="ctr"/>
              <a:lstStyle/>
              <a:p>
                <a:endParaRPr lang="zh-CN" altLang="en-US"/>
              </a:p>
            </p:txBody>
          </p:sp>
        </p:grpSp>
        <p:grpSp>
          <p:nvGrpSpPr>
            <p:cNvPr id="20" name="Group 155"/>
            <p:cNvGrpSpPr>
              <a:grpSpLocks/>
            </p:cNvGrpSpPr>
            <p:nvPr/>
          </p:nvGrpSpPr>
          <p:grpSpPr bwMode="auto">
            <a:xfrm>
              <a:off x="2492" y="1521"/>
              <a:ext cx="144" cy="144"/>
              <a:chOff x="4464" y="3120"/>
              <a:chExt cx="144" cy="144"/>
            </a:xfrm>
          </p:grpSpPr>
          <p:sp>
            <p:nvSpPr>
              <p:cNvPr id="4252" name="Line 156"/>
              <p:cNvSpPr>
                <a:spLocks noChangeShapeType="1"/>
              </p:cNvSpPr>
              <p:nvPr/>
            </p:nvSpPr>
            <p:spPr bwMode="auto">
              <a:xfrm flipH="1">
                <a:off x="4464" y="3120"/>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4253" name="Line 157"/>
              <p:cNvSpPr>
                <a:spLocks noChangeShapeType="1"/>
              </p:cNvSpPr>
              <p:nvPr/>
            </p:nvSpPr>
            <p:spPr bwMode="auto">
              <a:xfrm>
                <a:off x="4464" y="3120"/>
                <a:ext cx="144" cy="144"/>
              </a:xfrm>
              <a:prstGeom prst="line">
                <a:avLst/>
              </a:prstGeom>
              <a:noFill/>
              <a:ln w="9525">
                <a:solidFill>
                  <a:srgbClr val="FF3300"/>
                </a:solidFill>
                <a:round/>
                <a:headEnd/>
                <a:tailEnd/>
              </a:ln>
              <a:effec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ox(out)">
                                      <p:cBhvr>
                                        <p:cTn id="7" dur="500"/>
                                        <p:tgtEl>
                                          <p:spTgt spid="410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box(out)">
                                      <p:cBhvr>
                                        <p:cTn id="17" dur="500"/>
                                        <p:tgtEl>
                                          <p:spTgt spid="4101"/>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2" name="CAMERA.WAV" builtIn="1"/>
                                        </p:tgtEl>
                                      </p:cMediaNode>
                                    </p:audio>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CAMERA.WAV" builtIn="1"/>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4233"/>
                                        </p:tgtEl>
                                        <p:attrNameLst>
                                          <p:attrName>style.visibility</p:attrName>
                                        </p:attrNameLst>
                                      </p:cBhvr>
                                      <p:to>
                                        <p:strVal val="visible"/>
                                      </p:to>
                                    </p:set>
                                    <p:animEffect transition="in" filter="box(out)">
                                      <p:cBhvr>
                                        <p:cTn id="34" dur="500"/>
                                        <p:tgtEl>
                                          <p:spTgt spid="4233"/>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builtIn="1"/>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4234"/>
                                        </p:tgtEl>
                                        <p:attrNameLst>
                                          <p:attrName>style.visibility</p:attrName>
                                        </p:attrNameLst>
                                      </p:cBhvr>
                                      <p:to>
                                        <p:strVal val="visible"/>
                                      </p:to>
                                    </p:set>
                                    <p:animEffect transition="in" filter="box(out)">
                                      <p:cBhvr>
                                        <p:cTn id="39" dur="500"/>
                                        <p:tgtEl>
                                          <p:spTgt spid="4234"/>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builtIn="1"/>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ox(out)">
                                      <p:cBhvr>
                                        <p:cTn id="44" dur="500"/>
                                        <p:tgtEl>
                                          <p:spTgt spid="2"/>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builtIn="1"/>
                                        </p:tgtEl>
                                      </p:cMediaNode>
                                    </p:audio>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2" name="CAMERA.WAV" builtIn="1"/>
                                        </p:tgtEl>
                                      </p:cMediaNode>
                                    </p:audio>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2" name="CAMERA.WAV" builtIn="1"/>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4246"/>
                                        </p:tgtEl>
                                        <p:attrNameLst>
                                          <p:attrName>style.visibility</p:attrName>
                                        </p:attrNameLst>
                                      </p:cBhvr>
                                      <p:to>
                                        <p:strVal val="visible"/>
                                      </p:to>
                                    </p:set>
                                    <p:animEffect transition="in" filter="box(out)">
                                      <p:cBhvr>
                                        <p:cTn id="57" dur="500"/>
                                        <p:tgtEl>
                                          <p:spTgt spid="4246"/>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builtIn="1"/>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4247"/>
                                        </p:tgtEl>
                                        <p:attrNameLst>
                                          <p:attrName>style.visibility</p:attrName>
                                        </p:attrNameLst>
                                      </p:cBhvr>
                                      <p:to>
                                        <p:strVal val="visible"/>
                                      </p:to>
                                    </p:set>
                                    <p:animEffect transition="in" filter="box(out)">
                                      <p:cBhvr>
                                        <p:cTn id="62" dur="500"/>
                                        <p:tgtEl>
                                          <p:spTgt spid="4247"/>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builtIn="1"/>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ox(out)">
                                      <p:cBhvr>
                                        <p:cTn id="67" dur="500"/>
                                        <p:tgtEl>
                                          <p:spTgt spid="17"/>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builtIn="1"/>
                                        </p:tgtEl>
                                      </p:cMediaNode>
                                    </p:audio>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70"/>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nimBg="1" autoUpdateAnimBg="0"/>
      <p:bldP spid="4233" grpId="0" animBg="1"/>
      <p:bldP spid="4234" grpId="0" animBg="1"/>
      <p:bldP spid="4246" grpId="0" animBg="1"/>
      <p:bldP spid="424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215900" y="500042"/>
            <a:ext cx="8928100" cy="1077218"/>
          </a:xfrm>
          <a:prstGeom prst="rect">
            <a:avLst/>
          </a:prstGeom>
          <a:noFill/>
          <a:ln w="9525">
            <a:noFill/>
            <a:miter lim="800000"/>
            <a:headEnd/>
            <a:tailEnd/>
          </a:ln>
        </p:spPr>
        <p:txBody>
          <a:bodyPr>
            <a:spAutoFit/>
          </a:bodyPr>
          <a:lstStyle/>
          <a:p>
            <a:pPr>
              <a:spcBef>
                <a:spcPct val="50000"/>
              </a:spcBef>
            </a:pPr>
            <a:r>
              <a:rPr lang="zh-CN" altLang="en-US" sz="3200" dirty="0" smtClean="0"/>
              <a:t>在双向循环链表的</a:t>
            </a:r>
            <a:r>
              <a:rPr lang="en-US" altLang="zh-CN" sz="3200" dirty="0" smtClean="0"/>
              <a:t>p</a:t>
            </a:r>
            <a:r>
              <a:rPr lang="zh-CN" altLang="en-US" sz="3200" dirty="0" smtClean="0"/>
              <a:t>所指结点之后插入</a:t>
            </a:r>
            <a:r>
              <a:rPr lang="en-US" altLang="zh-CN" sz="3200" dirty="0" smtClean="0"/>
              <a:t>s</a:t>
            </a:r>
            <a:r>
              <a:rPr lang="zh-CN" altLang="en-US" sz="3200" dirty="0" smtClean="0"/>
              <a:t>所指结点的操作是</a:t>
            </a:r>
            <a:endParaRPr lang="en-US" altLang="zh-CN" dirty="0"/>
          </a:p>
        </p:txBody>
      </p:sp>
      <p:sp>
        <p:nvSpPr>
          <p:cNvPr id="5123" name="Rectangle 5"/>
          <p:cNvSpPr>
            <a:spLocks noChangeArrowheads="1"/>
          </p:cNvSpPr>
          <p:nvPr/>
        </p:nvSpPr>
        <p:spPr bwMode="auto">
          <a:xfrm>
            <a:off x="1042988" y="2649527"/>
            <a:ext cx="1152525"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24" name="Rectangle 6"/>
          <p:cNvSpPr>
            <a:spLocks noChangeArrowheads="1"/>
          </p:cNvSpPr>
          <p:nvPr/>
        </p:nvSpPr>
        <p:spPr bwMode="auto">
          <a:xfrm>
            <a:off x="2843213" y="2649527"/>
            <a:ext cx="1223962"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25" name="Rectangle 7"/>
          <p:cNvSpPr>
            <a:spLocks noChangeArrowheads="1"/>
          </p:cNvSpPr>
          <p:nvPr/>
        </p:nvSpPr>
        <p:spPr bwMode="auto">
          <a:xfrm>
            <a:off x="1906588" y="3584565"/>
            <a:ext cx="1223962"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26" name="Line 8"/>
          <p:cNvSpPr>
            <a:spLocks noChangeShapeType="1"/>
          </p:cNvSpPr>
          <p:nvPr/>
        </p:nvSpPr>
        <p:spPr bwMode="auto">
          <a:xfrm>
            <a:off x="682625" y="2720965"/>
            <a:ext cx="576263" cy="0"/>
          </a:xfrm>
          <a:prstGeom prst="line">
            <a:avLst/>
          </a:prstGeom>
          <a:noFill/>
          <a:ln w="9525">
            <a:solidFill>
              <a:schemeClr val="tx1"/>
            </a:solidFill>
            <a:round/>
            <a:headEnd/>
            <a:tailEnd type="triangle" w="med" len="med"/>
          </a:ln>
        </p:spPr>
        <p:txBody>
          <a:bodyPr/>
          <a:lstStyle/>
          <a:p>
            <a:endParaRPr lang="zh-CN" altLang="en-US"/>
          </a:p>
        </p:txBody>
      </p:sp>
      <p:sp>
        <p:nvSpPr>
          <p:cNvPr id="5127" name="Line 10"/>
          <p:cNvSpPr>
            <a:spLocks noChangeShapeType="1"/>
          </p:cNvSpPr>
          <p:nvPr/>
        </p:nvSpPr>
        <p:spPr bwMode="auto">
          <a:xfrm flipH="1">
            <a:off x="754063" y="2936865"/>
            <a:ext cx="504825" cy="0"/>
          </a:xfrm>
          <a:prstGeom prst="line">
            <a:avLst/>
          </a:prstGeom>
          <a:noFill/>
          <a:ln w="9525">
            <a:solidFill>
              <a:schemeClr val="tx1"/>
            </a:solidFill>
            <a:round/>
            <a:headEnd/>
            <a:tailEnd type="triangle" w="med" len="med"/>
          </a:ln>
        </p:spPr>
        <p:txBody>
          <a:bodyPr/>
          <a:lstStyle/>
          <a:p>
            <a:endParaRPr lang="zh-CN" altLang="en-US"/>
          </a:p>
        </p:txBody>
      </p:sp>
      <p:sp>
        <p:nvSpPr>
          <p:cNvPr id="5128" name="Line 11"/>
          <p:cNvSpPr>
            <a:spLocks noChangeShapeType="1"/>
          </p:cNvSpPr>
          <p:nvPr/>
        </p:nvSpPr>
        <p:spPr bwMode="auto">
          <a:xfrm>
            <a:off x="2051050" y="2792402"/>
            <a:ext cx="1008063" cy="0"/>
          </a:xfrm>
          <a:prstGeom prst="line">
            <a:avLst/>
          </a:prstGeom>
          <a:noFill/>
          <a:ln w="9525">
            <a:solidFill>
              <a:schemeClr val="tx1"/>
            </a:solidFill>
            <a:round/>
            <a:headEnd/>
            <a:tailEnd type="triangle" w="med" len="med"/>
          </a:ln>
        </p:spPr>
        <p:txBody>
          <a:bodyPr/>
          <a:lstStyle/>
          <a:p>
            <a:endParaRPr lang="zh-CN" altLang="en-US"/>
          </a:p>
        </p:txBody>
      </p:sp>
      <p:sp>
        <p:nvSpPr>
          <p:cNvPr id="5129" name="Line 12"/>
          <p:cNvSpPr>
            <a:spLocks noChangeShapeType="1"/>
          </p:cNvSpPr>
          <p:nvPr/>
        </p:nvSpPr>
        <p:spPr bwMode="auto">
          <a:xfrm flipH="1">
            <a:off x="1979613" y="2936865"/>
            <a:ext cx="1008062" cy="0"/>
          </a:xfrm>
          <a:prstGeom prst="line">
            <a:avLst/>
          </a:prstGeom>
          <a:noFill/>
          <a:ln w="9525">
            <a:solidFill>
              <a:schemeClr val="tx1"/>
            </a:solidFill>
            <a:round/>
            <a:headEnd/>
            <a:tailEnd type="triangle" w="med" len="med"/>
          </a:ln>
        </p:spPr>
        <p:txBody>
          <a:bodyPr/>
          <a:lstStyle/>
          <a:p>
            <a:endParaRPr lang="zh-CN" altLang="en-US"/>
          </a:p>
        </p:txBody>
      </p:sp>
      <p:sp>
        <p:nvSpPr>
          <p:cNvPr id="5130" name="Line 13"/>
          <p:cNvSpPr>
            <a:spLocks noChangeShapeType="1"/>
          </p:cNvSpPr>
          <p:nvPr/>
        </p:nvSpPr>
        <p:spPr bwMode="auto">
          <a:xfrm>
            <a:off x="3851275" y="2792402"/>
            <a:ext cx="792163" cy="0"/>
          </a:xfrm>
          <a:prstGeom prst="line">
            <a:avLst/>
          </a:prstGeom>
          <a:noFill/>
          <a:ln w="9525">
            <a:solidFill>
              <a:schemeClr val="tx1"/>
            </a:solidFill>
            <a:round/>
            <a:headEnd/>
            <a:tailEnd type="triangle" w="med" len="med"/>
          </a:ln>
        </p:spPr>
        <p:txBody>
          <a:bodyPr/>
          <a:lstStyle/>
          <a:p>
            <a:endParaRPr lang="zh-CN" altLang="en-US"/>
          </a:p>
        </p:txBody>
      </p:sp>
      <p:sp>
        <p:nvSpPr>
          <p:cNvPr id="5131" name="Line 14"/>
          <p:cNvSpPr>
            <a:spLocks noChangeShapeType="1"/>
          </p:cNvSpPr>
          <p:nvPr/>
        </p:nvSpPr>
        <p:spPr bwMode="auto">
          <a:xfrm flipH="1">
            <a:off x="3851275" y="3009890"/>
            <a:ext cx="792163" cy="0"/>
          </a:xfrm>
          <a:prstGeom prst="line">
            <a:avLst/>
          </a:prstGeom>
          <a:noFill/>
          <a:ln w="9525">
            <a:solidFill>
              <a:schemeClr val="tx1"/>
            </a:solidFill>
            <a:round/>
            <a:headEnd/>
            <a:tailEnd type="triangle" w="med" len="med"/>
          </a:ln>
        </p:spPr>
        <p:txBody>
          <a:bodyPr/>
          <a:lstStyle/>
          <a:p>
            <a:endParaRPr lang="zh-CN" altLang="en-US"/>
          </a:p>
        </p:txBody>
      </p:sp>
      <p:sp>
        <p:nvSpPr>
          <p:cNvPr id="5132" name="Line 17"/>
          <p:cNvSpPr>
            <a:spLocks noChangeShapeType="1"/>
          </p:cNvSpPr>
          <p:nvPr/>
        </p:nvSpPr>
        <p:spPr bwMode="auto">
          <a:xfrm flipV="1">
            <a:off x="1619250" y="3800465"/>
            <a:ext cx="431800" cy="576262"/>
          </a:xfrm>
          <a:prstGeom prst="line">
            <a:avLst/>
          </a:prstGeom>
          <a:noFill/>
          <a:ln w="9525">
            <a:solidFill>
              <a:schemeClr val="tx1"/>
            </a:solidFill>
            <a:round/>
            <a:headEnd/>
            <a:tailEnd type="triangle" w="med" len="med"/>
          </a:ln>
        </p:spPr>
        <p:txBody>
          <a:bodyPr/>
          <a:lstStyle/>
          <a:p>
            <a:endParaRPr lang="zh-CN" altLang="en-US"/>
          </a:p>
        </p:txBody>
      </p:sp>
      <p:sp>
        <p:nvSpPr>
          <p:cNvPr id="5133" name="Line 20"/>
          <p:cNvSpPr>
            <a:spLocks noChangeShapeType="1"/>
          </p:cNvSpPr>
          <p:nvPr/>
        </p:nvSpPr>
        <p:spPr bwMode="auto">
          <a:xfrm flipH="1">
            <a:off x="1546225" y="2792402"/>
            <a:ext cx="360363" cy="576263"/>
          </a:xfrm>
          <a:prstGeom prst="line">
            <a:avLst/>
          </a:prstGeom>
          <a:noFill/>
          <a:ln w="9525">
            <a:solidFill>
              <a:schemeClr val="tx1"/>
            </a:solidFill>
            <a:prstDash val="lgDash"/>
            <a:round/>
            <a:headEnd/>
            <a:tailEnd/>
          </a:ln>
        </p:spPr>
        <p:txBody>
          <a:bodyPr/>
          <a:lstStyle/>
          <a:p>
            <a:endParaRPr lang="zh-CN" altLang="en-US"/>
          </a:p>
        </p:txBody>
      </p:sp>
      <p:sp>
        <p:nvSpPr>
          <p:cNvPr id="5134" name="Line 21"/>
          <p:cNvSpPr>
            <a:spLocks noChangeShapeType="1"/>
          </p:cNvSpPr>
          <p:nvPr/>
        </p:nvSpPr>
        <p:spPr bwMode="auto">
          <a:xfrm>
            <a:off x="1546225" y="3368665"/>
            <a:ext cx="504825" cy="288925"/>
          </a:xfrm>
          <a:prstGeom prst="line">
            <a:avLst/>
          </a:prstGeom>
          <a:noFill/>
          <a:ln w="9525">
            <a:solidFill>
              <a:schemeClr val="tx1"/>
            </a:solidFill>
            <a:prstDash val="lgDash"/>
            <a:round/>
            <a:headEnd/>
            <a:tailEnd type="triangle" w="med" len="med"/>
          </a:ln>
        </p:spPr>
        <p:txBody>
          <a:bodyPr/>
          <a:lstStyle/>
          <a:p>
            <a:endParaRPr lang="zh-CN" altLang="en-US"/>
          </a:p>
        </p:txBody>
      </p:sp>
      <p:sp>
        <p:nvSpPr>
          <p:cNvPr id="5135" name="Line 22"/>
          <p:cNvSpPr>
            <a:spLocks noChangeShapeType="1"/>
          </p:cNvSpPr>
          <p:nvPr/>
        </p:nvSpPr>
        <p:spPr bwMode="auto">
          <a:xfrm flipH="1">
            <a:off x="1403350" y="3729027"/>
            <a:ext cx="719138" cy="0"/>
          </a:xfrm>
          <a:prstGeom prst="line">
            <a:avLst/>
          </a:prstGeom>
          <a:noFill/>
          <a:ln w="9525">
            <a:solidFill>
              <a:schemeClr val="tx1"/>
            </a:solidFill>
            <a:prstDash val="lgDash"/>
            <a:round/>
            <a:headEnd/>
            <a:tailEnd/>
          </a:ln>
        </p:spPr>
        <p:txBody>
          <a:bodyPr/>
          <a:lstStyle/>
          <a:p>
            <a:endParaRPr lang="zh-CN" altLang="en-US"/>
          </a:p>
        </p:txBody>
      </p:sp>
      <p:sp>
        <p:nvSpPr>
          <p:cNvPr id="5136" name="Line 23"/>
          <p:cNvSpPr>
            <a:spLocks noChangeShapeType="1"/>
          </p:cNvSpPr>
          <p:nvPr/>
        </p:nvSpPr>
        <p:spPr bwMode="auto">
          <a:xfrm flipV="1">
            <a:off x="1403350" y="2936865"/>
            <a:ext cx="0" cy="792162"/>
          </a:xfrm>
          <a:prstGeom prst="line">
            <a:avLst/>
          </a:prstGeom>
          <a:noFill/>
          <a:ln w="9525">
            <a:solidFill>
              <a:schemeClr val="tx1"/>
            </a:solidFill>
            <a:prstDash val="lgDash"/>
            <a:round/>
            <a:headEnd/>
            <a:tailEnd type="triangle" w="med" len="med"/>
          </a:ln>
        </p:spPr>
        <p:txBody>
          <a:bodyPr/>
          <a:lstStyle/>
          <a:p>
            <a:endParaRPr lang="zh-CN" altLang="en-US"/>
          </a:p>
        </p:txBody>
      </p:sp>
      <p:sp>
        <p:nvSpPr>
          <p:cNvPr id="5137" name="Line 24"/>
          <p:cNvSpPr>
            <a:spLocks noChangeShapeType="1"/>
          </p:cNvSpPr>
          <p:nvPr/>
        </p:nvSpPr>
        <p:spPr bwMode="auto">
          <a:xfrm>
            <a:off x="1258888" y="2649527"/>
            <a:ext cx="0" cy="360363"/>
          </a:xfrm>
          <a:prstGeom prst="line">
            <a:avLst/>
          </a:prstGeom>
          <a:noFill/>
          <a:ln w="9525">
            <a:solidFill>
              <a:schemeClr val="tx1"/>
            </a:solidFill>
            <a:round/>
            <a:headEnd/>
            <a:tailEnd/>
          </a:ln>
        </p:spPr>
        <p:txBody>
          <a:bodyPr/>
          <a:lstStyle/>
          <a:p>
            <a:endParaRPr lang="zh-CN" altLang="en-US"/>
          </a:p>
        </p:txBody>
      </p:sp>
      <p:sp>
        <p:nvSpPr>
          <p:cNvPr id="5138" name="Line 25"/>
          <p:cNvSpPr>
            <a:spLocks noChangeShapeType="1"/>
          </p:cNvSpPr>
          <p:nvPr/>
        </p:nvSpPr>
        <p:spPr bwMode="auto">
          <a:xfrm>
            <a:off x="1762125" y="2649527"/>
            <a:ext cx="0" cy="360363"/>
          </a:xfrm>
          <a:prstGeom prst="line">
            <a:avLst/>
          </a:prstGeom>
          <a:noFill/>
          <a:ln w="9525">
            <a:solidFill>
              <a:schemeClr val="tx1"/>
            </a:solidFill>
            <a:round/>
            <a:headEnd/>
            <a:tailEnd/>
          </a:ln>
        </p:spPr>
        <p:txBody>
          <a:bodyPr/>
          <a:lstStyle/>
          <a:p>
            <a:endParaRPr lang="zh-CN" altLang="en-US"/>
          </a:p>
        </p:txBody>
      </p:sp>
      <p:sp>
        <p:nvSpPr>
          <p:cNvPr id="5139" name="Line 26"/>
          <p:cNvSpPr>
            <a:spLocks noChangeShapeType="1"/>
          </p:cNvSpPr>
          <p:nvPr/>
        </p:nvSpPr>
        <p:spPr bwMode="auto">
          <a:xfrm>
            <a:off x="3130550" y="2649527"/>
            <a:ext cx="0" cy="431800"/>
          </a:xfrm>
          <a:prstGeom prst="line">
            <a:avLst/>
          </a:prstGeom>
          <a:noFill/>
          <a:ln w="9525">
            <a:solidFill>
              <a:schemeClr val="tx1"/>
            </a:solidFill>
            <a:round/>
            <a:headEnd/>
            <a:tailEnd/>
          </a:ln>
        </p:spPr>
        <p:txBody>
          <a:bodyPr/>
          <a:lstStyle/>
          <a:p>
            <a:endParaRPr lang="zh-CN" altLang="en-US"/>
          </a:p>
        </p:txBody>
      </p:sp>
      <p:sp>
        <p:nvSpPr>
          <p:cNvPr id="5140" name="Line 27"/>
          <p:cNvSpPr>
            <a:spLocks noChangeShapeType="1"/>
          </p:cNvSpPr>
          <p:nvPr/>
        </p:nvSpPr>
        <p:spPr bwMode="auto">
          <a:xfrm>
            <a:off x="3635375" y="2649527"/>
            <a:ext cx="0" cy="431800"/>
          </a:xfrm>
          <a:prstGeom prst="line">
            <a:avLst/>
          </a:prstGeom>
          <a:noFill/>
          <a:ln w="9525">
            <a:solidFill>
              <a:schemeClr val="tx1"/>
            </a:solidFill>
            <a:round/>
            <a:headEnd/>
            <a:tailEnd/>
          </a:ln>
        </p:spPr>
        <p:txBody>
          <a:bodyPr/>
          <a:lstStyle/>
          <a:p>
            <a:endParaRPr lang="zh-CN" altLang="en-US"/>
          </a:p>
        </p:txBody>
      </p:sp>
      <p:sp>
        <p:nvSpPr>
          <p:cNvPr id="5141" name="Line 28"/>
          <p:cNvSpPr>
            <a:spLocks noChangeShapeType="1"/>
          </p:cNvSpPr>
          <p:nvPr/>
        </p:nvSpPr>
        <p:spPr bwMode="auto">
          <a:xfrm>
            <a:off x="2338388" y="3584565"/>
            <a:ext cx="0" cy="433387"/>
          </a:xfrm>
          <a:prstGeom prst="line">
            <a:avLst/>
          </a:prstGeom>
          <a:noFill/>
          <a:ln w="9525">
            <a:solidFill>
              <a:schemeClr val="tx1"/>
            </a:solidFill>
            <a:round/>
            <a:headEnd/>
            <a:tailEnd/>
          </a:ln>
        </p:spPr>
        <p:txBody>
          <a:bodyPr/>
          <a:lstStyle/>
          <a:p>
            <a:endParaRPr lang="zh-CN" altLang="en-US"/>
          </a:p>
        </p:txBody>
      </p:sp>
      <p:sp>
        <p:nvSpPr>
          <p:cNvPr id="5142" name="Line 29"/>
          <p:cNvSpPr>
            <a:spLocks noChangeShapeType="1"/>
          </p:cNvSpPr>
          <p:nvPr/>
        </p:nvSpPr>
        <p:spPr bwMode="auto">
          <a:xfrm>
            <a:off x="2771775" y="3584565"/>
            <a:ext cx="0" cy="433387"/>
          </a:xfrm>
          <a:prstGeom prst="line">
            <a:avLst/>
          </a:prstGeom>
          <a:noFill/>
          <a:ln w="9525">
            <a:solidFill>
              <a:schemeClr val="tx1"/>
            </a:solidFill>
            <a:round/>
            <a:headEnd/>
            <a:tailEnd/>
          </a:ln>
        </p:spPr>
        <p:txBody>
          <a:bodyPr/>
          <a:lstStyle/>
          <a:p>
            <a:endParaRPr lang="zh-CN" altLang="en-US"/>
          </a:p>
        </p:txBody>
      </p:sp>
      <p:sp>
        <p:nvSpPr>
          <p:cNvPr id="5143" name="Line 30"/>
          <p:cNvSpPr>
            <a:spLocks noChangeShapeType="1"/>
          </p:cNvSpPr>
          <p:nvPr/>
        </p:nvSpPr>
        <p:spPr bwMode="auto">
          <a:xfrm>
            <a:off x="2987675" y="3009890"/>
            <a:ext cx="0" cy="64770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5144" name="Line 31"/>
          <p:cNvSpPr>
            <a:spLocks noChangeShapeType="1"/>
          </p:cNvSpPr>
          <p:nvPr/>
        </p:nvSpPr>
        <p:spPr bwMode="auto">
          <a:xfrm>
            <a:off x="2987675" y="3873490"/>
            <a:ext cx="358775" cy="0"/>
          </a:xfrm>
          <a:prstGeom prst="line">
            <a:avLst/>
          </a:prstGeom>
          <a:noFill/>
          <a:ln w="9525">
            <a:solidFill>
              <a:schemeClr val="tx1"/>
            </a:solidFill>
            <a:prstDash val="lgDash"/>
            <a:round/>
            <a:headEnd/>
            <a:tailEnd/>
          </a:ln>
        </p:spPr>
        <p:txBody>
          <a:bodyPr/>
          <a:lstStyle/>
          <a:p>
            <a:endParaRPr lang="zh-CN" altLang="en-US"/>
          </a:p>
        </p:txBody>
      </p:sp>
      <p:sp>
        <p:nvSpPr>
          <p:cNvPr id="5145" name="Line 32"/>
          <p:cNvSpPr>
            <a:spLocks noChangeShapeType="1"/>
          </p:cNvSpPr>
          <p:nvPr/>
        </p:nvSpPr>
        <p:spPr bwMode="auto">
          <a:xfrm flipV="1">
            <a:off x="3346450" y="2936865"/>
            <a:ext cx="0" cy="936625"/>
          </a:xfrm>
          <a:prstGeom prst="line">
            <a:avLst/>
          </a:prstGeom>
          <a:noFill/>
          <a:ln w="9525">
            <a:solidFill>
              <a:schemeClr val="tx1"/>
            </a:solidFill>
            <a:prstDash val="lgDash"/>
            <a:round/>
            <a:headEnd/>
            <a:tailEnd type="triangle" w="med" len="med"/>
          </a:ln>
        </p:spPr>
        <p:txBody>
          <a:bodyPr/>
          <a:lstStyle/>
          <a:p>
            <a:endParaRPr lang="zh-CN" altLang="en-US"/>
          </a:p>
        </p:txBody>
      </p:sp>
      <p:sp>
        <p:nvSpPr>
          <p:cNvPr id="5146" name="Text Box 33"/>
          <p:cNvSpPr txBox="1">
            <a:spLocks noChangeArrowheads="1"/>
          </p:cNvSpPr>
          <p:nvPr/>
        </p:nvSpPr>
        <p:spPr bwMode="auto">
          <a:xfrm>
            <a:off x="1403350" y="2649527"/>
            <a:ext cx="288925"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5147" name="Text Box 34"/>
          <p:cNvSpPr txBox="1">
            <a:spLocks noChangeArrowheads="1"/>
          </p:cNvSpPr>
          <p:nvPr/>
        </p:nvSpPr>
        <p:spPr bwMode="auto">
          <a:xfrm>
            <a:off x="3203575" y="2720965"/>
            <a:ext cx="358775"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5148" name="Text Box 35"/>
          <p:cNvSpPr txBox="1">
            <a:spLocks noChangeArrowheads="1"/>
          </p:cNvSpPr>
          <p:nvPr/>
        </p:nvSpPr>
        <p:spPr bwMode="auto">
          <a:xfrm>
            <a:off x="2411413" y="3584565"/>
            <a:ext cx="288925" cy="366712"/>
          </a:xfrm>
          <a:prstGeom prst="rect">
            <a:avLst/>
          </a:prstGeom>
          <a:noFill/>
          <a:ln w="9525">
            <a:noFill/>
            <a:miter lim="800000"/>
            <a:headEnd/>
            <a:tailEnd/>
          </a:ln>
        </p:spPr>
        <p:txBody>
          <a:bodyPr>
            <a:spAutoFit/>
          </a:bodyPr>
          <a:lstStyle/>
          <a:p>
            <a:pPr>
              <a:spcBef>
                <a:spcPct val="50000"/>
              </a:spcBef>
            </a:pPr>
            <a:r>
              <a:rPr lang="en-US" altLang="zh-CN"/>
              <a:t>x</a:t>
            </a:r>
          </a:p>
        </p:txBody>
      </p:sp>
      <p:sp>
        <p:nvSpPr>
          <p:cNvPr id="5149" name="Text Box 36"/>
          <p:cNvSpPr txBox="1">
            <a:spLocks noChangeArrowheads="1"/>
          </p:cNvSpPr>
          <p:nvPr/>
        </p:nvSpPr>
        <p:spPr bwMode="auto">
          <a:xfrm>
            <a:off x="1042988" y="3225790"/>
            <a:ext cx="360362" cy="366712"/>
          </a:xfrm>
          <a:prstGeom prst="rect">
            <a:avLst/>
          </a:prstGeom>
          <a:noFill/>
          <a:ln w="9525">
            <a:noFill/>
            <a:miter lim="800000"/>
            <a:headEnd/>
            <a:tailEnd/>
          </a:ln>
        </p:spPr>
        <p:txBody>
          <a:bodyPr>
            <a:spAutoFit/>
          </a:bodyPr>
          <a:lstStyle/>
          <a:p>
            <a:pPr>
              <a:spcBef>
                <a:spcPct val="50000"/>
              </a:spcBef>
            </a:pPr>
            <a:r>
              <a:rPr lang="en-US" altLang="zh-CN"/>
              <a:t>①</a:t>
            </a:r>
          </a:p>
        </p:txBody>
      </p:sp>
      <p:sp>
        <p:nvSpPr>
          <p:cNvPr id="5150" name="Text Box 37"/>
          <p:cNvSpPr txBox="1">
            <a:spLocks noChangeArrowheads="1"/>
          </p:cNvSpPr>
          <p:nvPr/>
        </p:nvSpPr>
        <p:spPr bwMode="auto">
          <a:xfrm>
            <a:off x="3276600" y="3224202"/>
            <a:ext cx="433388" cy="366713"/>
          </a:xfrm>
          <a:prstGeom prst="rect">
            <a:avLst/>
          </a:prstGeom>
          <a:noFill/>
          <a:ln w="9525">
            <a:noFill/>
            <a:miter lim="800000"/>
            <a:headEnd/>
            <a:tailEnd/>
          </a:ln>
        </p:spPr>
        <p:txBody>
          <a:bodyPr>
            <a:spAutoFit/>
          </a:bodyPr>
          <a:lstStyle/>
          <a:p>
            <a:pPr>
              <a:spcBef>
                <a:spcPct val="50000"/>
              </a:spcBef>
            </a:pPr>
            <a:r>
              <a:rPr lang="en-US" altLang="zh-CN"/>
              <a:t>②</a:t>
            </a:r>
          </a:p>
        </p:txBody>
      </p:sp>
      <p:sp>
        <p:nvSpPr>
          <p:cNvPr id="5151" name="Text Box 38"/>
          <p:cNvSpPr txBox="1">
            <a:spLocks noChangeArrowheads="1"/>
          </p:cNvSpPr>
          <p:nvPr/>
        </p:nvSpPr>
        <p:spPr bwMode="auto">
          <a:xfrm>
            <a:off x="2627313" y="3146415"/>
            <a:ext cx="431800" cy="366712"/>
          </a:xfrm>
          <a:prstGeom prst="rect">
            <a:avLst/>
          </a:prstGeom>
          <a:noFill/>
          <a:ln w="9525">
            <a:noFill/>
            <a:miter lim="800000"/>
            <a:headEnd/>
            <a:tailEnd/>
          </a:ln>
        </p:spPr>
        <p:txBody>
          <a:bodyPr>
            <a:spAutoFit/>
          </a:bodyPr>
          <a:lstStyle/>
          <a:p>
            <a:pPr>
              <a:spcBef>
                <a:spcPct val="50000"/>
              </a:spcBef>
            </a:pPr>
            <a:r>
              <a:rPr lang="en-US" altLang="zh-CN"/>
              <a:t>③</a:t>
            </a:r>
          </a:p>
        </p:txBody>
      </p:sp>
      <p:sp>
        <p:nvSpPr>
          <p:cNvPr id="5152" name="Text Box 39"/>
          <p:cNvSpPr txBox="1">
            <a:spLocks noChangeArrowheads="1"/>
          </p:cNvSpPr>
          <p:nvPr/>
        </p:nvSpPr>
        <p:spPr bwMode="auto">
          <a:xfrm>
            <a:off x="1619250" y="3146415"/>
            <a:ext cx="431800" cy="366712"/>
          </a:xfrm>
          <a:prstGeom prst="rect">
            <a:avLst/>
          </a:prstGeom>
          <a:noFill/>
          <a:ln w="9525">
            <a:noFill/>
            <a:miter lim="800000"/>
            <a:headEnd/>
            <a:tailEnd/>
          </a:ln>
        </p:spPr>
        <p:txBody>
          <a:bodyPr>
            <a:spAutoFit/>
          </a:bodyPr>
          <a:lstStyle/>
          <a:p>
            <a:pPr>
              <a:spcBef>
                <a:spcPct val="50000"/>
              </a:spcBef>
            </a:pPr>
            <a:r>
              <a:rPr lang="en-US" altLang="zh-CN"/>
              <a:t>④</a:t>
            </a:r>
          </a:p>
        </p:txBody>
      </p:sp>
      <p:sp>
        <p:nvSpPr>
          <p:cNvPr id="5153" name="Text Box 40"/>
          <p:cNvSpPr txBox="1">
            <a:spLocks noChangeArrowheads="1"/>
          </p:cNvSpPr>
          <p:nvPr/>
        </p:nvSpPr>
        <p:spPr bwMode="auto">
          <a:xfrm>
            <a:off x="1403350" y="1784340"/>
            <a:ext cx="360363" cy="366712"/>
          </a:xfrm>
          <a:prstGeom prst="rect">
            <a:avLst/>
          </a:prstGeom>
          <a:noFill/>
          <a:ln w="9525">
            <a:noFill/>
            <a:miter lim="800000"/>
            <a:headEnd/>
            <a:tailEnd/>
          </a:ln>
        </p:spPr>
        <p:txBody>
          <a:bodyPr>
            <a:spAutoFit/>
          </a:bodyPr>
          <a:lstStyle/>
          <a:p>
            <a:pPr>
              <a:spcBef>
                <a:spcPct val="50000"/>
              </a:spcBef>
            </a:pPr>
            <a:r>
              <a:rPr lang="en-US" altLang="zh-CN"/>
              <a:t>p</a:t>
            </a:r>
          </a:p>
        </p:txBody>
      </p:sp>
      <p:sp>
        <p:nvSpPr>
          <p:cNvPr id="5154" name="Line 41"/>
          <p:cNvSpPr>
            <a:spLocks noChangeShapeType="1"/>
          </p:cNvSpPr>
          <p:nvPr/>
        </p:nvSpPr>
        <p:spPr bwMode="auto">
          <a:xfrm>
            <a:off x="1547813" y="2073265"/>
            <a:ext cx="0" cy="503237"/>
          </a:xfrm>
          <a:prstGeom prst="line">
            <a:avLst/>
          </a:prstGeom>
          <a:noFill/>
          <a:ln w="9525">
            <a:solidFill>
              <a:schemeClr val="tx1"/>
            </a:solidFill>
            <a:round/>
            <a:headEnd/>
            <a:tailEnd type="triangle" w="med" len="med"/>
          </a:ln>
        </p:spPr>
        <p:txBody>
          <a:bodyPr/>
          <a:lstStyle/>
          <a:p>
            <a:endParaRPr lang="zh-CN" altLang="en-US"/>
          </a:p>
        </p:txBody>
      </p:sp>
      <p:sp>
        <p:nvSpPr>
          <p:cNvPr id="5155" name="Text Box 42"/>
          <p:cNvSpPr txBox="1">
            <a:spLocks noChangeArrowheads="1"/>
          </p:cNvSpPr>
          <p:nvPr/>
        </p:nvSpPr>
        <p:spPr bwMode="auto">
          <a:xfrm>
            <a:off x="4572000" y="2649527"/>
            <a:ext cx="1079500" cy="366713"/>
          </a:xfrm>
          <a:prstGeom prst="rect">
            <a:avLst/>
          </a:prstGeom>
          <a:noFill/>
          <a:ln w="9525">
            <a:noFill/>
            <a:miter lim="800000"/>
            <a:headEnd/>
            <a:tailEnd/>
          </a:ln>
        </p:spPr>
        <p:txBody>
          <a:bodyPr>
            <a:spAutoFit/>
          </a:bodyPr>
          <a:lstStyle/>
          <a:p>
            <a:pPr>
              <a:spcBef>
                <a:spcPct val="50000"/>
              </a:spcBef>
            </a:pPr>
            <a:r>
              <a:rPr lang="en-US" altLang="zh-CN"/>
              <a:t>…..</a:t>
            </a:r>
          </a:p>
        </p:txBody>
      </p:sp>
      <p:sp>
        <p:nvSpPr>
          <p:cNvPr id="5156" name="Text Box 43"/>
          <p:cNvSpPr txBox="1">
            <a:spLocks noChangeArrowheads="1"/>
          </p:cNvSpPr>
          <p:nvPr/>
        </p:nvSpPr>
        <p:spPr bwMode="auto">
          <a:xfrm>
            <a:off x="34925" y="2576502"/>
            <a:ext cx="900113" cy="366713"/>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5157" name="Line 44"/>
          <p:cNvSpPr>
            <a:spLocks noChangeShapeType="1"/>
          </p:cNvSpPr>
          <p:nvPr/>
        </p:nvSpPr>
        <p:spPr bwMode="auto">
          <a:xfrm flipV="1">
            <a:off x="1258888" y="2865427"/>
            <a:ext cx="0" cy="215900"/>
          </a:xfrm>
          <a:prstGeom prst="line">
            <a:avLst/>
          </a:prstGeom>
          <a:noFill/>
          <a:ln w="9525">
            <a:solidFill>
              <a:schemeClr val="tx1"/>
            </a:solidFill>
            <a:round/>
            <a:headEnd/>
            <a:tailEnd/>
          </a:ln>
        </p:spPr>
        <p:txBody>
          <a:bodyPr/>
          <a:lstStyle/>
          <a:p>
            <a:endParaRPr lang="zh-CN" altLang="en-US"/>
          </a:p>
        </p:txBody>
      </p:sp>
      <p:sp>
        <p:nvSpPr>
          <p:cNvPr id="5158" name="Text Box 45"/>
          <p:cNvSpPr txBox="1">
            <a:spLocks noChangeArrowheads="1"/>
          </p:cNvSpPr>
          <p:nvPr/>
        </p:nvSpPr>
        <p:spPr bwMode="auto">
          <a:xfrm>
            <a:off x="1403350" y="4233852"/>
            <a:ext cx="504825" cy="366713"/>
          </a:xfrm>
          <a:prstGeom prst="rect">
            <a:avLst/>
          </a:prstGeom>
          <a:noFill/>
          <a:ln w="9525">
            <a:noFill/>
            <a:miter lim="800000"/>
            <a:headEnd/>
            <a:tailEnd/>
          </a:ln>
        </p:spPr>
        <p:txBody>
          <a:bodyPr>
            <a:spAutoFit/>
          </a:bodyPr>
          <a:lstStyle/>
          <a:p>
            <a:pPr>
              <a:spcBef>
                <a:spcPct val="50000"/>
              </a:spcBef>
            </a:pPr>
            <a:r>
              <a:rPr lang="en-US" altLang="zh-CN"/>
              <a:t>s</a:t>
            </a:r>
          </a:p>
        </p:txBody>
      </p:sp>
      <p:sp>
        <p:nvSpPr>
          <p:cNvPr id="5159" name="Text Box 46"/>
          <p:cNvSpPr txBox="1">
            <a:spLocks noChangeArrowheads="1"/>
          </p:cNvSpPr>
          <p:nvPr/>
        </p:nvSpPr>
        <p:spPr bwMode="auto">
          <a:xfrm>
            <a:off x="5003800" y="1712902"/>
            <a:ext cx="3887788" cy="2800767"/>
          </a:xfrm>
          <a:prstGeom prst="rect">
            <a:avLst/>
          </a:prstGeom>
          <a:noFill/>
          <a:ln w="9525">
            <a:noFill/>
            <a:miter lim="800000"/>
            <a:headEnd/>
            <a:tailEnd/>
          </a:ln>
        </p:spPr>
        <p:txBody>
          <a:bodyPr>
            <a:spAutoFit/>
          </a:bodyPr>
          <a:lstStyle/>
          <a:p>
            <a:pPr>
              <a:spcBef>
                <a:spcPct val="50000"/>
              </a:spcBef>
            </a:pPr>
            <a:r>
              <a:rPr lang="en-US" altLang="zh-CN" dirty="0"/>
              <a:t>  </a:t>
            </a:r>
            <a:r>
              <a:rPr lang="zh-CN" altLang="en-US" sz="3200" dirty="0">
                <a:solidFill>
                  <a:srgbClr val="FF3399"/>
                </a:solidFill>
                <a:ea typeface="华文行楷" pitchFamily="2" charset="-122"/>
              </a:rPr>
              <a:t>解答</a:t>
            </a:r>
            <a:r>
              <a:rPr lang="zh-CN" altLang="en-US" sz="3200" dirty="0" smtClean="0">
                <a:solidFill>
                  <a:srgbClr val="FF3399"/>
                </a:solidFill>
                <a:ea typeface="华文行楷" pitchFamily="2" charset="-122"/>
              </a:rPr>
              <a:t>：</a:t>
            </a:r>
            <a:endParaRPr lang="en-US" altLang="zh-CN" sz="3200" dirty="0" smtClean="0">
              <a:solidFill>
                <a:srgbClr val="FF3399"/>
              </a:solidFill>
              <a:ea typeface="华文行楷" pitchFamily="2" charset="-122"/>
            </a:endParaRPr>
          </a:p>
          <a:p>
            <a:pPr>
              <a:spcBef>
                <a:spcPct val="50000"/>
              </a:spcBef>
            </a:pPr>
            <a:r>
              <a:rPr lang="en-US" altLang="zh-CN" dirty="0" smtClean="0">
                <a:solidFill>
                  <a:srgbClr val="FF3399"/>
                </a:solidFill>
              </a:rPr>
              <a:t> </a:t>
            </a:r>
            <a:r>
              <a:rPr lang="en-US" altLang="zh-CN" dirty="0">
                <a:solidFill>
                  <a:srgbClr val="FF3399"/>
                </a:solidFill>
              </a:rPr>
              <a:t>①</a:t>
            </a:r>
            <a:r>
              <a:rPr lang="zh-CN" altLang="en-US" dirty="0">
                <a:solidFill>
                  <a:srgbClr val="FF3399"/>
                </a:solidFill>
              </a:rPr>
              <a:t>：</a:t>
            </a:r>
            <a:r>
              <a:rPr lang="en-US" altLang="zh-CN" dirty="0">
                <a:solidFill>
                  <a:srgbClr val="FF3399"/>
                </a:solidFill>
              </a:rPr>
              <a:t>s-&gt;prior=p;</a:t>
            </a:r>
          </a:p>
          <a:p>
            <a:pPr>
              <a:spcBef>
                <a:spcPct val="50000"/>
              </a:spcBef>
            </a:pPr>
            <a:r>
              <a:rPr lang="en-US" altLang="zh-CN" dirty="0">
                <a:solidFill>
                  <a:srgbClr val="FF3399"/>
                </a:solidFill>
              </a:rPr>
              <a:t> ② :  s-&gt;next= p-&gt;next;</a:t>
            </a:r>
          </a:p>
          <a:p>
            <a:pPr>
              <a:spcBef>
                <a:spcPct val="50000"/>
              </a:spcBef>
            </a:pPr>
            <a:r>
              <a:rPr lang="en-US" altLang="zh-CN" dirty="0">
                <a:solidFill>
                  <a:srgbClr val="FF3399"/>
                </a:solidFill>
              </a:rPr>
              <a:t> ③:   p-&gt;next-&gt;prior=s-&gt;next;</a:t>
            </a:r>
          </a:p>
          <a:p>
            <a:pPr>
              <a:spcBef>
                <a:spcPct val="50000"/>
              </a:spcBef>
            </a:pPr>
            <a:r>
              <a:rPr lang="en-US" altLang="zh-CN" dirty="0">
                <a:solidFill>
                  <a:srgbClr val="FF3399"/>
                </a:solidFill>
              </a:rPr>
              <a:t> ④:   p-&gt;next=s</a:t>
            </a:r>
            <a:r>
              <a:rPr lang="en-US" altLang="zh-CN" dirty="0" smtClean="0">
                <a:solidFill>
                  <a:srgbClr val="FF3399"/>
                </a:solidFill>
              </a:rPr>
              <a:t>;</a:t>
            </a:r>
            <a:endParaRPr lang="en-US" altLang="zh-CN" dirty="0">
              <a:solidFill>
                <a:srgbClr val="FF339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142875" y="260350"/>
            <a:ext cx="8893175" cy="461665"/>
          </a:xfrm>
          <a:prstGeom prst="rect">
            <a:avLst/>
          </a:prstGeom>
          <a:noFill/>
          <a:ln w="9525">
            <a:noFill/>
            <a:miter lim="800000"/>
            <a:headEnd/>
            <a:tailEnd/>
          </a:ln>
        </p:spPr>
        <p:txBody>
          <a:bodyPr>
            <a:spAutoFit/>
          </a:bodyPr>
          <a:lstStyle/>
          <a:p>
            <a:pPr>
              <a:spcBef>
                <a:spcPct val="50000"/>
              </a:spcBef>
            </a:pPr>
            <a:r>
              <a:rPr lang="zh-CN" altLang="en-US" dirty="0" smtClean="0"/>
              <a:t>在</a:t>
            </a:r>
            <a:r>
              <a:rPr lang="zh-CN" altLang="en-US" dirty="0"/>
              <a:t>一个单链表中</a:t>
            </a:r>
            <a:r>
              <a:rPr lang="zh-CN" altLang="en-US" dirty="0" smtClean="0"/>
              <a:t>，在</a:t>
            </a:r>
            <a:r>
              <a:rPr lang="en-US" altLang="zh-CN" dirty="0"/>
              <a:t>p</a:t>
            </a:r>
            <a:r>
              <a:rPr lang="zh-CN" altLang="en-US" dirty="0"/>
              <a:t>之后插入</a:t>
            </a:r>
            <a:r>
              <a:rPr lang="en-US" altLang="zh-CN" dirty="0"/>
              <a:t>s</a:t>
            </a:r>
            <a:r>
              <a:rPr lang="zh-CN" altLang="en-US" dirty="0"/>
              <a:t>所指</a:t>
            </a:r>
            <a:r>
              <a:rPr lang="zh-CN" altLang="en-US" dirty="0" smtClean="0"/>
              <a:t>结点</a:t>
            </a:r>
            <a:endParaRPr lang="zh-CN" altLang="en-US" dirty="0"/>
          </a:p>
        </p:txBody>
      </p:sp>
      <p:sp>
        <p:nvSpPr>
          <p:cNvPr id="6147" name="Rectangle 5"/>
          <p:cNvSpPr>
            <a:spLocks noChangeArrowheads="1"/>
          </p:cNvSpPr>
          <p:nvPr/>
        </p:nvSpPr>
        <p:spPr bwMode="auto">
          <a:xfrm>
            <a:off x="539750" y="1916113"/>
            <a:ext cx="936625" cy="43338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48" name="Rectangle 6"/>
          <p:cNvSpPr>
            <a:spLocks noChangeArrowheads="1"/>
          </p:cNvSpPr>
          <p:nvPr/>
        </p:nvSpPr>
        <p:spPr bwMode="auto">
          <a:xfrm>
            <a:off x="2051050" y="1916113"/>
            <a:ext cx="936625" cy="43338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49" name="Rectangle 7"/>
          <p:cNvSpPr>
            <a:spLocks noChangeArrowheads="1"/>
          </p:cNvSpPr>
          <p:nvPr/>
        </p:nvSpPr>
        <p:spPr bwMode="auto">
          <a:xfrm>
            <a:off x="1258888" y="3068638"/>
            <a:ext cx="1009650"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50" name="Line 8"/>
          <p:cNvSpPr>
            <a:spLocks noChangeShapeType="1"/>
          </p:cNvSpPr>
          <p:nvPr/>
        </p:nvSpPr>
        <p:spPr bwMode="auto">
          <a:xfrm>
            <a:off x="971550" y="1412875"/>
            <a:ext cx="0" cy="431800"/>
          </a:xfrm>
          <a:prstGeom prst="line">
            <a:avLst/>
          </a:prstGeom>
          <a:noFill/>
          <a:ln w="9525">
            <a:solidFill>
              <a:schemeClr val="tx1"/>
            </a:solidFill>
            <a:round/>
            <a:headEnd/>
            <a:tailEnd type="triangle" w="med" len="med"/>
          </a:ln>
        </p:spPr>
        <p:txBody>
          <a:bodyPr/>
          <a:lstStyle/>
          <a:p>
            <a:endParaRPr lang="zh-CN" altLang="en-US"/>
          </a:p>
        </p:txBody>
      </p:sp>
      <p:sp>
        <p:nvSpPr>
          <p:cNvPr id="6151" name="Text Box 9"/>
          <p:cNvSpPr txBox="1">
            <a:spLocks noChangeArrowheads="1"/>
          </p:cNvSpPr>
          <p:nvPr/>
        </p:nvSpPr>
        <p:spPr bwMode="auto">
          <a:xfrm>
            <a:off x="828675" y="1046163"/>
            <a:ext cx="574675" cy="366712"/>
          </a:xfrm>
          <a:prstGeom prst="rect">
            <a:avLst/>
          </a:prstGeom>
          <a:noFill/>
          <a:ln w="9525">
            <a:noFill/>
            <a:miter lim="800000"/>
            <a:headEnd/>
            <a:tailEnd/>
          </a:ln>
        </p:spPr>
        <p:txBody>
          <a:bodyPr>
            <a:spAutoFit/>
          </a:bodyPr>
          <a:lstStyle/>
          <a:p>
            <a:pPr>
              <a:spcBef>
                <a:spcPct val="50000"/>
              </a:spcBef>
            </a:pPr>
            <a:r>
              <a:rPr lang="en-US" altLang="zh-CN"/>
              <a:t>p</a:t>
            </a:r>
          </a:p>
        </p:txBody>
      </p:sp>
      <p:sp>
        <p:nvSpPr>
          <p:cNvPr id="6152" name="Line 10"/>
          <p:cNvSpPr>
            <a:spLocks noChangeShapeType="1"/>
          </p:cNvSpPr>
          <p:nvPr/>
        </p:nvSpPr>
        <p:spPr bwMode="auto">
          <a:xfrm flipV="1">
            <a:off x="971550" y="3573463"/>
            <a:ext cx="287338" cy="431800"/>
          </a:xfrm>
          <a:prstGeom prst="line">
            <a:avLst/>
          </a:prstGeom>
          <a:noFill/>
          <a:ln w="9525">
            <a:solidFill>
              <a:schemeClr val="tx1"/>
            </a:solidFill>
            <a:round/>
            <a:headEnd/>
            <a:tailEnd type="triangle" w="med" len="med"/>
          </a:ln>
        </p:spPr>
        <p:txBody>
          <a:bodyPr/>
          <a:lstStyle/>
          <a:p>
            <a:endParaRPr lang="zh-CN" altLang="en-US"/>
          </a:p>
        </p:txBody>
      </p:sp>
      <p:sp>
        <p:nvSpPr>
          <p:cNvPr id="6153" name="Text Box 11"/>
          <p:cNvSpPr txBox="1">
            <a:spLocks noChangeArrowheads="1"/>
          </p:cNvSpPr>
          <p:nvPr/>
        </p:nvSpPr>
        <p:spPr bwMode="auto">
          <a:xfrm>
            <a:off x="755650" y="3925888"/>
            <a:ext cx="503238" cy="366712"/>
          </a:xfrm>
          <a:prstGeom prst="rect">
            <a:avLst/>
          </a:prstGeom>
          <a:noFill/>
          <a:ln w="9525">
            <a:noFill/>
            <a:miter lim="800000"/>
            <a:headEnd/>
            <a:tailEnd/>
          </a:ln>
        </p:spPr>
        <p:txBody>
          <a:bodyPr>
            <a:spAutoFit/>
          </a:bodyPr>
          <a:lstStyle/>
          <a:p>
            <a:pPr>
              <a:spcBef>
                <a:spcPct val="50000"/>
              </a:spcBef>
            </a:pPr>
            <a:r>
              <a:rPr lang="en-US" altLang="zh-CN"/>
              <a:t>s</a:t>
            </a:r>
          </a:p>
        </p:txBody>
      </p:sp>
      <p:sp>
        <p:nvSpPr>
          <p:cNvPr id="6154" name="Line 12"/>
          <p:cNvSpPr>
            <a:spLocks noChangeShapeType="1"/>
          </p:cNvSpPr>
          <p:nvPr/>
        </p:nvSpPr>
        <p:spPr bwMode="auto">
          <a:xfrm>
            <a:off x="1258888" y="2133600"/>
            <a:ext cx="1009650" cy="0"/>
          </a:xfrm>
          <a:prstGeom prst="line">
            <a:avLst/>
          </a:prstGeom>
          <a:noFill/>
          <a:ln w="9525">
            <a:solidFill>
              <a:schemeClr val="tx1"/>
            </a:solidFill>
            <a:round/>
            <a:headEnd/>
            <a:tailEnd type="triangle" w="med" len="med"/>
          </a:ln>
        </p:spPr>
        <p:txBody>
          <a:bodyPr/>
          <a:lstStyle/>
          <a:p>
            <a:endParaRPr lang="zh-CN" altLang="en-US"/>
          </a:p>
        </p:txBody>
      </p:sp>
      <p:sp>
        <p:nvSpPr>
          <p:cNvPr id="6155" name="Line 13"/>
          <p:cNvSpPr>
            <a:spLocks noChangeShapeType="1"/>
          </p:cNvSpPr>
          <p:nvPr/>
        </p:nvSpPr>
        <p:spPr bwMode="auto">
          <a:xfrm>
            <a:off x="179388" y="2133600"/>
            <a:ext cx="576262" cy="0"/>
          </a:xfrm>
          <a:prstGeom prst="line">
            <a:avLst/>
          </a:prstGeom>
          <a:noFill/>
          <a:ln w="9525">
            <a:solidFill>
              <a:schemeClr val="tx1"/>
            </a:solidFill>
            <a:round/>
            <a:headEnd/>
            <a:tailEnd type="triangle" w="med" len="med"/>
          </a:ln>
        </p:spPr>
        <p:txBody>
          <a:bodyPr/>
          <a:lstStyle/>
          <a:p>
            <a:endParaRPr lang="zh-CN" altLang="en-US"/>
          </a:p>
        </p:txBody>
      </p:sp>
      <p:sp>
        <p:nvSpPr>
          <p:cNvPr id="6156" name="Line 14"/>
          <p:cNvSpPr>
            <a:spLocks noChangeShapeType="1"/>
          </p:cNvSpPr>
          <p:nvPr/>
        </p:nvSpPr>
        <p:spPr bwMode="auto">
          <a:xfrm>
            <a:off x="2771775" y="2133600"/>
            <a:ext cx="504825" cy="0"/>
          </a:xfrm>
          <a:prstGeom prst="line">
            <a:avLst/>
          </a:prstGeom>
          <a:noFill/>
          <a:ln w="9525">
            <a:solidFill>
              <a:schemeClr val="tx1"/>
            </a:solidFill>
            <a:round/>
            <a:headEnd/>
            <a:tailEnd type="triangle" w="med" len="med"/>
          </a:ln>
        </p:spPr>
        <p:txBody>
          <a:bodyPr/>
          <a:lstStyle/>
          <a:p>
            <a:endParaRPr lang="zh-CN" altLang="en-US"/>
          </a:p>
        </p:txBody>
      </p:sp>
      <p:sp>
        <p:nvSpPr>
          <p:cNvPr id="6157" name="Text Box 15"/>
          <p:cNvSpPr txBox="1">
            <a:spLocks noChangeArrowheads="1"/>
          </p:cNvSpPr>
          <p:nvPr/>
        </p:nvSpPr>
        <p:spPr bwMode="auto">
          <a:xfrm>
            <a:off x="3276600" y="1844675"/>
            <a:ext cx="936625" cy="366713"/>
          </a:xfrm>
          <a:prstGeom prst="rect">
            <a:avLst/>
          </a:prstGeom>
          <a:noFill/>
          <a:ln w="9525">
            <a:noFill/>
            <a:miter lim="800000"/>
            <a:headEnd/>
            <a:tailEnd/>
          </a:ln>
        </p:spPr>
        <p:txBody>
          <a:bodyPr>
            <a:spAutoFit/>
          </a:bodyPr>
          <a:lstStyle/>
          <a:p>
            <a:pPr>
              <a:spcBef>
                <a:spcPct val="50000"/>
              </a:spcBef>
            </a:pPr>
            <a:r>
              <a:rPr lang="en-US" altLang="zh-CN"/>
              <a:t>……</a:t>
            </a:r>
          </a:p>
        </p:txBody>
      </p:sp>
      <p:sp>
        <p:nvSpPr>
          <p:cNvPr id="6158" name="Line 16"/>
          <p:cNvSpPr>
            <a:spLocks noChangeShapeType="1"/>
          </p:cNvSpPr>
          <p:nvPr/>
        </p:nvSpPr>
        <p:spPr bwMode="auto">
          <a:xfrm>
            <a:off x="1331913" y="2276475"/>
            <a:ext cx="0" cy="936625"/>
          </a:xfrm>
          <a:prstGeom prst="line">
            <a:avLst/>
          </a:prstGeom>
          <a:noFill/>
          <a:ln w="9525">
            <a:solidFill>
              <a:schemeClr val="tx1"/>
            </a:solidFill>
            <a:prstDash val="lgDash"/>
            <a:round/>
            <a:headEnd/>
            <a:tailEnd type="triangle" w="med" len="med"/>
          </a:ln>
        </p:spPr>
        <p:txBody>
          <a:bodyPr/>
          <a:lstStyle/>
          <a:p>
            <a:endParaRPr lang="zh-CN" altLang="en-US"/>
          </a:p>
        </p:txBody>
      </p:sp>
      <p:sp>
        <p:nvSpPr>
          <p:cNvPr id="6159" name="Line 17"/>
          <p:cNvSpPr>
            <a:spLocks noChangeShapeType="1"/>
          </p:cNvSpPr>
          <p:nvPr/>
        </p:nvSpPr>
        <p:spPr bwMode="auto">
          <a:xfrm flipV="1">
            <a:off x="2195513" y="2205038"/>
            <a:ext cx="0" cy="1008062"/>
          </a:xfrm>
          <a:prstGeom prst="line">
            <a:avLst/>
          </a:prstGeom>
          <a:noFill/>
          <a:ln w="9525">
            <a:solidFill>
              <a:schemeClr val="tx1"/>
            </a:solidFill>
            <a:prstDash val="lgDash"/>
            <a:round/>
            <a:headEnd/>
            <a:tailEnd type="triangle" w="med" len="med"/>
          </a:ln>
        </p:spPr>
        <p:txBody>
          <a:bodyPr/>
          <a:lstStyle/>
          <a:p>
            <a:endParaRPr lang="zh-CN" altLang="en-US"/>
          </a:p>
        </p:txBody>
      </p:sp>
      <p:sp>
        <p:nvSpPr>
          <p:cNvPr id="6160" name="Text Box 18"/>
          <p:cNvSpPr txBox="1">
            <a:spLocks noChangeArrowheads="1"/>
          </p:cNvSpPr>
          <p:nvPr/>
        </p:nvSpPr>
        <p:spPr bwMode="auto">
          <a:xfrm>
            <a:off x="971550" y="2492375"/>
            <a:ext cx="503238" cy="366713"/>
          </a:xfrm>
          <a:prstGeom prst="rect">
            <a:avLst/>
          </a:prstGeom>
          <a:noFill/>
          <a:ln w="9525">
            <a:noFill/>
            <a:miter lim="800000"/>
            <a:headEnd/>
            <a:tailEnd/>
          </a:ln>
        </p:spPr>
        <p:txBody>
          <a:bodyPr>
            <a:spAutoFit/>
          </a:bodyPr>
          <a:lstStyle/>
          <a:p>
            <a:pPr>
              <a:spcBef>
                <a:spcPct val="50000"/>
              </a:spcBef>
            </a:pPr>
            <a:r>
              <a:rPr lang="en-US" altLang="zh-CN"/>
              <a:t>①</a:t>
            </a:r>
          </a:p>
        </p:txBody>
      </p:sp>
      <p:sp>
        <p:nvSpPr>
          <p:cNvPr id="6161" name="Text Box 19"/>
          <p:cNvSpPr txBox="1">
            <a:spLocks noChangeArrowheads="1"/>
          </p:cNvSpPr>
          <p:nvPr/>
        </p:nvSpPr>
        <p:spPr bwMode="auto">
          <a:xfrm>
            <a:off x="2197100" y="2486025"/>
            <a:ext cx="503238" cy="366713"/>
          </a:xfrm>
          <a:prstGeom prst="rect">
            <a:avLst/>
          </a:prstGeom>
          <a:noFill/>
          <a:ln w="9525">
            <a:noFill/>
            <a:miter lim="800000"/>
            <a:headEnd/>
            <a:tailEnd/>
          </a:ln>
        </p:spPr>
        <p:txBody>
          <a:bodyPr>
            <a:spAutoFit/>
          </a:bodyPr>
          <a:lstStyle/>
          <a:p>
            <a:pPr>
              <a:spcBef>
                <a:spcPct val="50000"/>
              </a:spcBef>
            </a:pPr>
            <a:r>
              <a:rPr lang="en-US" altLang="zh-CN"/>
              <a:t>②</a:t>
            </a:r>
          </a:p>
        </p:txBody>
      </p:sp>
      <p:sp>
        <p:nvSpPr>
          <p:cNvPr id="6162" name="Line 20"/>
          <p:cNvSpPr>
            <a:spLocks noChangeShapeType="1"/>
          </p:cNvSpPr>
          <p:nvPr/>
        </p:nvSpPr>
        <p:spPr bwMode="auto">
          <a:xfrm>
            <a:off x="1692275" y="3068638"/>
            <a:ext cx="0" cy="431800"/>
          </a:xfrm>
          <a:prstGeom prst="line">
            <a:avLst/>
          </a:prstGeom>
          <a:noFill/>
          <a:ln w="9525">
            <a:solidFill>
              <a:schemeClr val="tx1"/>
            </a:solidFill>
            <a:round/>
            <a:headEnd/>
            <a:tailEnd/>
          </a:ln>
        </p:spPr>
        <p:txBody>
          <a:bodyPr/>
          <a:lstStyle/>
          <a:p>
            <a:endParaRPr lang="zh-CN" altLang="en-US"/>
          </a:p>
        </p:txBody>
      </p:sp>
      <p:sp>
        <p:nvSpPr>
          <p:cNvPr id="6163" name="Line 21"/>
          <p:cNvSpPr>
            <a:spLocks noChangeShapeType="1"/>
          </p:cNvSpPr>
          <p:nvPr/>
        </p:nvSpPr>
        <p:spPr bwMode="auto">
          <a:xfrm>
            <a:off x="971550" y="1916113"/>
            <a:ext cx="0" cy="433387"/>
          </a:xfrm>
          <a:prstGeom prst="line">
            <a:avLst/>
          </a:prstGeom>
          <a:noFill/>
          <a:ln w="9525">
            <a:solidFill>
              <a:schemeClr val="tx1"/>
            </a:solidFill>
            <a:round/>
            <a:headEnd/>
            <a:tailEnd/>
          </a:ln>
        </p:spPr>
        <p:txBody>
          <a:bodyPr/>
          <a:lstStyle/>
          <a:p>
            <a:endParaRPr lang="zh-CN" altLang="en-US"/>
          </a:p>
        </p:txBody>
      </p:sp>
      <p:sp>
        <p:nvSpPr>
          <p:cNvPr id="6164" name="Line 22"/>
          <p:cNvSpPr>
            <a:spLocks noChangeShapeType="1"/>
          </p:cNvSpPr>
          <p:nvPr/>
        </p:nvSpPr>
        <p:spPr bwMode="auto">
          <a:xfrm>
            <a:off x="2555875" y="1916113"/>
            <a:ext cx="0" cy="433387"/>
          </a:xfrm>
          <a:prstGeom prst="line">
            <a:avLst/>
          </a:prstGeom>
          <a:noFill/>
          <a:ln w="9525">
            <a:solidFill>
              <a:schemeClr val="tx1"/>
            </a:solidFill>
            <a:round/>
            <a:headEnd/>
            <a:tailEnd/>
          </a:ln>
        </p:spPr>
        <p:txBody>
          <a:bodyPr/>
          <a:lstStyle/>
          <a:p>
            <a:endParaRPr lang="zh-CN" altLang="en-US"/>
          </a:p>
        </p:txBody>
      </p:sp>
      <p:sp>
        <p:nvSpPr>
          <p:cNvPr id="6165" name="Line 23"/>
          <p:cNvSpPr>
            <a:spLocks noChangeShapeType="1"/>
          </p:cNvSpPr>
          <p:nvPr/>
        </p:nvSpPr>
        <p:spPr bwMode="auto">
          <a:xfrm flipH="1">
            <a:off x="539750" y="1916113"/>
            <a:ext cx="144463" cy="144462"/>
          </a:xfrm>
          <a:prstGeom prst="line">
            <a:avLst/>
          </a:prstGeom>
          <a:noFill/>
          <a:ln w="9525">
            <a:solidFill>
              <a:schemeClr val="tx1"/>
            </a:solidFill>
            <a:round/>
            <a:headEnd/>
            <a:tailEnd/>
          </a:ln>
        </p:spPr>
        <p:txBody>
          <a:bodyPr/>
          <a:lstStyle/>
          <a:p>
            <a:endParaRPr lang="zh-CN" altLang="en-US"/>
          </a:p>
        </p:txBody>
      </p:sp>
      <p:sp>
        <p:nvSpPr>
          <p:cNvPr id="6166" name="Line 24"/>
          <p:cNvSpPr>
            <a:spLocks noChangeShapeType="1"/>
          </p:cNvSpPr>
          <p:nvPr/>
        </p:nvSpPr>
        <p:spPr bwMode="auto">
          <a:xfrm flipH="1">
            <a:off x="539750" y="1916113"/>
            <a:ext cx="360363" cy="360362"/>
          </a:xfrm>
          <a:prstGeom prst="line">
            <a:avLst/>
          </a:prstGeom>
          <a:noFill/>
          <a:ln w="9525">
            <a:solidFill>
              <a:schemeClr val="tx1"/>
            </a:solidFill>
            <a:round/>
            <a:headEnd/>
            <a:tailEnd/>
          </a:ln>
        </p:spPr>
        <p:txBody>
          <a:bodyPr/>
          <a:lstStyle/>
          <a:p>
            <a:endParaRPr lang="zh-CN" altLang="en-US"/>
          </a:p>
        </p:txBody>
      </p:sp>
      <p:sp>
        <p:nvSpPr>
          <p:cNvPr id="6167" name="Line 25"/>
          <p:cNvSpPr>
            <a:spLocks noChangeShapeType="1"/>
          </p:cNvSpPr>
          <p:nvPr/>
        </p:nvSpPr>
        <p:spPr bwMode="auto">
          <a:xfrm flipH="1">
            <a:off x="755650" y="2060575"/>
            <a:ext cx="215900" cy="288925"/>
          </a:xfrm>
          <a:prstGeom prst="line">
            <a:avLst/>
          </a:prstGeom>
          <a:noFill/>
          <a:ln w="9525">
            <a:solidFill>
              <a:schemeClr val="tx1"/>
            </a:solidFill>
            <a:round/>
            <a:headEnd/>
            <a:tailEnd/>
          </a:ln>
        </p:spPr>
        <p:txBody>
          <a:bodyPr/>
          <a:lstStyle/>
          <a:p>
            <a:endParaRPr lang="zh-CN" altLang="en-US"/>
          </a:p>
        </p:txBody>
      </p:sp>
      <p:sp>
        <p:nvSpPr>
          <p:cNvPr id="6168" name="Line 26"/>
          <p:cNvSpPr>
            <a:spLocks noChangeShapeType="1"/>
          </p:cNvSpPr>
          <p:nvPr/>
        </p:nvSpPr>
        <p:spPr bwMode="auto">
          <a:xfrm flipH="1">
            <a:off x="2051050" y="1916113"/>
            <a:ext cx="144463" cy="144462"/>
          </a:xfrm>
          <a:prstGeom prst="line">
            <a:avLst/>
          </a:prstGeom>
          <a:noFill/>
          <a:ln w="9525">
            <a:solidFill>
              <a:schemeClr val="tx1"/>
            </a:solidFill>
            <a:round/>
            <a:headEnd/>
            <a:tailEnd/>
          </a:ln>
        </p:spPr>
        <p:txBody>
          <a:bodyPr/>
          <a:lstStyle/>
          <a:p>
            <a:endParaRPr lang="zh-CN" altLang="en-US"/>
          </a:p>
        </p:txBody>
      </p:sp>
      <p:sp>
        <p:nvSpPr>
          <p:cNvPr id="6169" name="Line 27"/>
          <p:cNvSpPr>
            <a:spLocks noChangeShapeType="1"/>
          </p:cNvSpPr>
          <p:nvPr/>
        </p:nvSpPr>
        <p:spPr bwMode="auto">
          <a:xfrm flipH="1">
            <a:off x="2051050" y="1916113"/>
            <a:ext cx="360363" cy="433387"/>
          </a:xfrm>
          <a:prstGeom prst="line">
            <a:avLst/>
          </a:prstGeom>
          <a:noFill/>
          <a:ln w="9525">
            <a:solidFill>
              <a:schemeClr val="tx1"/>
            </a:solidFill>
            <a:round/>
            <a:headEnd/>
            <a:tailEnd/>
          </a:ln>
        </p:spPr>
        <p:txBody>
          <a:bodyPr/>
          <a:lstStyle/>
          <a:p>
            <a:endParaRPr lang="zh-CN" altLang="en-US"/>
          </a:p>
        </p:txBody>
      </p:sp>
      <p:sp>
        <p:nvSpPr>
          <p:cNvPr id="6170" name="Line 28"/>
          <p:cNvSpPr>
            <a:spLocks noChangeShapeType="1"/>
          </p:cNvSpPr>
          <p:nvPr/>
        </p:nvSpPr>
        <p:spPr bwMode="auto">
          <a:xfrm flipH="1">
            <a:off x="2339975" y="2133600"/>
            <a:ext cx="215900" cy="215900"/>
          </a:xfrm>
          <a:prstGeom prst="line">
            <a:avLst/>
          </a:prstGeom>
          <a:noFill/>
          <a:ln w="9525">
            <a:solidFill>
              <a:schemeClr val="tx1"/>
            </a:solidFill>
            <a:round/>
            <a:headEnd/>
            <a:tailEnd/>
          </a:ln>
        </p:spPr>
        <p:txBody>
          <a:bodyPr/>
          <a:lstStyle/>
          <a:p>
            <a:endParaRPr lang="zh-CN" altLang="en-US"/>
          </a:p>
        </p:txBody>
      </p:sp>
      <p:sp>
        <p:nvSpPr>
          <p:cNvPr id="6171" name="Line 29"/>
          <p:cNvSpPr>
            <a:spLocks noChangeShapeType="1"/>
          </p:cNvSpPr>
          <p:nvPr/>
        </p:nvSpPr>
        <p:spPr bwMode="auto">
          <a:xfrm flipH="1">
            <a:off x="1258888" y="3068638"/>
            <a:ext cx="144462" cy="215900"/>
          </a:xfrm>
          <a:prstGeom prst="line">
            <a:avLst/>
          </a:prstGeom>
          <a:noFill/>
          <a:ln w="9525">
            <a:solidFill>
              <a:schemeClr val="tx1"/>
            </a:solidFill>
            <a:round/>
            <a:headEnd/>
            <a:tailEnd/>
          </a:ln>
        </p:spPr>
        <p:txBody>
          <a:bodyPr/>
          <a:lstStyle/>
          <a:p>
            <a:endParaRPr lang="zh-CN" altLang="en-US"/>
          </a:p>
        </p:txBody>
      </p:sp>
      <p:sp>
        <p:nvSpPr>
          <p:cNvPr id="6172" name="Line 30"/>
          <p:cNvSpPr>
            <a:spLocks noChangeShapeType="1"/>
          </p:cNvSpPr>
          <p:nvPr/>
        </p:nvSpPr>
        <p:spPr bwMode="auto">
          <a:xfrm flipH="1">
            <a:off x="1258888" y="3068638"/>
            <a:ext cx="360362" cy="431800"/>
          </a:xfrm>
          <a:prstGeom prst="line">
            <a:avLst/>
          </a:prstGeom>
          <a:noFill/>
          <a:ln w="9525">
            <a:solidFill>
              <a:schemeClr val="tx1"/>
            </a:solidFill>
            <a:round/>
            <a:headEnd/>
            <a:tailEnd/>
          </a:ln>
        </p:spPr>
        <p:txBody>
          <a:bodyPr/>
          <a:lstStyle/>
          <a:p>
            <a:endParaRPr lang="zh-CN" altLang="en-US"/>
          </a:p>
        </p:txBody>
      </p:sp>
      <p:sp>
        <p:nvSpPr>
          <p:cNvPr id="6173" name="Line 31"/>
          <p:cNvSpPr>
            <a:spLocks noChangeShapeType="1"/>
          </p:cNvSpPr>
          <p:nvPr/>
        </p:nvSpPr>
        <p:spPr bwMode="auto">
          <a:xfrm flipH="1">
            <a:off x="1547813" y="3284538"/>
            <a:ext cx="144462" cy="215900"/>
          </a:xfrm>
          <a:prstGeom prst="line">
            <a:avLst/>
          </a:prstGeom>
          <a:noFill/>
          <a:ln w="9525">
            <a:solidFill>
              <a:schemeClr val="tx1"/>
            </a:solidFill>
            <a:round/>
            <a:headEnd/>
            <a:tailEnd/>
          </a:ln>
        </p:spPr>
        <p:txBody>
          <a:bodyPr/>
          <a:lstStyle/>
          <a:p>
            <a:endParaRPr lang="zh-CN" altLang="en-US"/>
          </a:p>
        </p:txBody>
      </p:sp>
      <p:sp>
        <p:nvSpPr>
          <p:cNvPr id="6174" name="Text Box 32"/>
          <p:cNvSpPr txBox="1">
            <a:spLocks noChangeArrowheads="1"/>
          </p:cNvSpPr>
          <p:nvPr/>
        </p:nvSpPr>
        <p:spPr bwMode="auto">
          <a:xfrm>
            <a:off x="4716463" y="1700213"/>
            <a:ext cx="3887787" cy="1679575"/>
          </a:xfrm>
          <a:prstGeom prst="rect">
            <a:avLst/>
          </a:prstGeom>
          <a:noFill/>
          <a:ln w="9525">
            <a:noFill/>
            <a:miter lim="800000"/>
            <a:headEnd/>
            <a:tailEnd/>
          </a:ln>
        </p:spPr>
        <p:txBody>
          <a:bodyPr>
            <a:spAutoFit/>
          </a:bodyPr>
          <a:lstStyle/>
          <a:p>
            <a:pPr>
              <a:spcBef>
                <a:spcPct val="50000"/>
              </a:spcBef>
            </a:pPr>
            <a:r>
              <a:rPr lang="zh-CN" altLang="en-US" sz="3200" dirty="0">
                <a:solidFill>
                  <a:srgbClr val="FF3399"/>
                </a:solidFill>
                <a:ea typeface="华文行楷" pitchFamily="2" charset="-122"/>
              </a:rPr>
              <a:t>解答</a:t>
            </a:r>
            <a:r>
              <a:rPr lang="zh-CN" altLang="en-US" dirty="0" smtClean="0">
                <a:solidFill>
                  <a:srgbClr val="FF3399"/>
                </a:solidFill>
              </a:rPr>
              <a:t>：</a:t>
            </a:r>
            <a:endParaRPr lang="en-US" altLang="zh-CN" dirty="0">
              <a:solidFill>
                <a:srgbClr val="FF3399"/>
              </a:solidFill>
            </a:endParaRPr>
          </a:p>
          <a:p>
            <a:pPr>
              <a:spcBef>
                <a:spcPct val="50000"/>
              </a:spcBef>
            </a:pPr>
            <a:r>
              <a:rPr lang="en-US" altLang="zh-CN" dirty="0">
                <a:solidFill>
                  <a:srgbClr val="FF3399"/>
                </a:solidFill>
              </a:rPr>
              <a:t>①</a:t>
            </a:r>
            <a:r>
              <a:rPr lang="zh-CN" altLang="en-US" dirty="0">
                <a:solidFill>
                  <a:srgbClr val="FF3399"/>
                </a:solidFill>
              </a:rPr>
              <a:t>： </a:t>
            </a:r>
            <a:r>
              <a:rPr lang="en-US" altLang="zh-CN" dirty="0">
                <a:solidFill>
                  <a:srgbClr val="FF3399"/>
                </a:solidFill>
              </a:rPr>
              <a:t>s-&gt;next=p-&gt;next </a:t>
            </a:r>
            <a:r>
              <a:rPr lang="zh-CN" altLang="en-US" dirty="0">
                <a:solidFill>
                  <a:srgbClr val="FF3399"/>
                </a:solidFill>
              </a:rPr>
              <a:t>；</a:t>
            </a:r>
          </a:p>
          <a:p>
            <a:pPr>
              <a:spcBef>
                <a:spcPct val="50000"/>
              </a:spcBef>
            </a:pPr>
            <a:r>
              <a:rPr lang="zh-CN" altLang="en-US" dirty="0">
                <a:solidFill>
                  <a:srgbClr val="FF3399"/>
                </a:solidFill>
              </a:rPr>
              <a:t>②：</a:t>
            </a:r>
            <a:r>
              <a:rPr lang="en-US" altLang="zh-CN" dirty="0">
                <a:solidFill>
                  <a:srgbClr val="FF3399"/>
                </a:solidFill>
              </a:rPr>
              <a:t>p-&gt;next=s</a:t>
            </a:r>
            <a:r>
              <a:rPr lang="zh-CN" altLang="en-US" dirty="0">
                <a:solidFill>
                  <a:srgbClr val="FF3399"/>
                </a:solidFill>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285720" y="571480"/>
            <a:ext cx="8640762" cy="5386090"/>
          </a:xfrm>
          <a:prstGeom prst="rect">
            <a:avLst/>
          </a:prstGeom>
          <a:noFill/>
          <a:ln w="9525">
            <a:noFill/>
            <a:miter lim="800000"/>
            <a:headEnd/>
            <a:tailEnd/>
          </a:ln>
        </p:spPr>
        <p:txBody>
          <a:bodyPr>
            <a:spAutoFit/>
          </a:bodyPr>
          <a:lstStyle/>
          <a:p>
            <a:pPr marL="800100" lvl="1" indent="-342900"/>
            <a:r>
              <a:rPr lang="zh-CN" altLang="en-US" dirty="0" smtClean="0"/>
              <a:t>一</a:t>
            </a:r>
            <a:r>
              <a:rPr lang="zh-CN" altLang="en-US" dirty="0"/>
              <a:t>个长度为</a:t>
            </a:r>
            <a:r>
              <a:rPr lang="en-US" altLang="zh-CN" dirty="0"/>
              <a:t>n</a:t>
            </a:r>
            <a:r>
              <a:rPr lang="zh-CN" altLang="en-US" dirty="0"/>
              <a:t>的顺序存储线性表中</a:t>
            </a:r>
            <a:r>
              <a:rPr lang="zh-CN" altLang="en-US" dirty="0" smtClean="0"/>
              <a:t>，在第</a:t>
            </a:r>
            <a:r>
              <a:rPr lang="en-US" altLang="zh-CN" dirty="0" err="1"/>
              <a:t>i</a:t>
            </a:r>
            <a:r>
              <a:rPr lang="zh-CN" altLang="en-US" dirty="0"/>
              <a:t>个元素（</a:t>
            </a:r>
            <a:r>
              <a:rPr lang="en-US" altLang="zh-CN" dirty="0"/>
              <a:t>1&lt;=</a:t>
            </a:r>
            <a:r>
              <a:rPr lang="en-US" altLang="zh-CN" dirty="0" err="1"/>
              <a:t>i</a:t>
            </a:r>
            <a:r>
              <a:rPr lang="en-US" altLang="zh-CN" dirty="0"/>
              <a:t>&lt;=n+1</a:t>
            </a:r>
            <a:r>
              <a:rPr lang="zh-CN" altLang="en-US" dirty="0"/>
              <a:t>）之前插入一个新元素时，需要从后向前依次后移（     ）个</a:t>
            </a:r>
            <a:r>
              <a:rPr lang="zh-CN" altLang="en-US" dirty="0" smtClean="0"/>
              <a:t>元素  </a:t>
            </a:r>
            <a:r>
              <a:rPr lang="en-US" altLang="zh-CN" dirty="0" smtClean="0"/>
              <a:t>A</a:t>
            </a:r>
            <a:r>
              <a:rPr lang="zh-CN" altLang="en-US" dirty="0"/>
              <a:t>．</a:t>
            </a:r>
            <a:r>
              <a:rPr lang="en-US" altLang="zh-CN" dirty="0"/>
              <a:t>n-</a:t>
            </a:r>
            <a:r>
              <a:rPr lang="en-US" altLang="zh-CN" dirty="0" err="1"/>
              <a:t>i</a:t>
            </a:r>
            <a:r>
              <a:rPr lang="en-US" altLang="zh-CN" dirty="0"/>
              <a:t>    B</a:t>
            </a:r>
            <a:r>
              <a:rPr lang="zh-CN" altLang="en-US" dirty="0"/>
              <a:t>．</a:t>
            </a:r>
            <a:r>
              <a:rPr lang="en-US" altLang="zh-CN" dirty="0"/>
              <a:t>n-i+1   C</a:t>
            </a:r>
            <a:r>
              <a:rPr lang="zh-CN" altLang="en-US" dirty="0"/>
              <a:t>．</a:t>
            </a:r>
            <a:r>
              <a:rPr lang="en-US" altLang="zh-CN" dirty="0"/>
              <a:t>n-i-1   D</a:t>
            </a:r>
            <a:r>
              <a:rPr lang="zh-CN" altLang="en-US" dirty="0"/>
              <a:t>．</a:t>
            </a:r>
            <a:r>
              <a:rPr lang="en-US" altLang="zh-CN" dirty="0"/>
              <a:t>I</a:t>
            </a:r>
          </a:p>
          <a:p>
            <a:pPr marL="800100" lvl="1" indent="-342900"/>
            <a:r>
              <a:rPr lang="zh-CN" altLang="en-US" dirty="0" smtClean="0"/>
              <a:t>一</a:t>
            </a:r>
            <a:r>
              <a:rPr lang="zh-CN" altLang="en-US" dirty="0"/>
              <a:t>个长度为</a:t>
            </a:r>
            <a:r>
              <a:rPr lang="en-US" altLang="zh-CN" dirty="0"/>
              <a:t>n</a:t>
            </a:r>
            <a:r>
              <a:rPr lang="zh-CN" altLang="en-US" dirty="0"/>
              <a:t>的顺序存储线性表中，删除第</a:t>
            </a:r>
            <a:r>
              <a:rPr lang="en-US" altLang="zh-CN" dirty="0" err="1"/>
              <a:t>i</a:t>
            </a:r>
            <a:r>
              <a:rPr lang="zh-CN" altLang="en-US" dirty="0"/>
              <a:t>个元素（</a:t>
            </a:r>
            <a:r>
              <a:rPr lang="en-US" altLang="zh-CN" dirty="0"/>
              <a:t>1&lt;=</a:t>
            </a:r>
            <a:r>
              <a:rPr lang="en-US" altLang="zh-CN" dirty="0" err="1"/>
              <a:t>i</a:t>
            </a:r>
            <a:r>
              <a:rPr lang="en-US" altLang="zh-CN" dirty="0"/>
              <a:t>&lt;=n+1</a:t>
            </a:r>
            <a:r>
              <a:rPr lang="zh-CN" altLang="en-US" dirty="0"/>
              <a:t>）时，需要从前向后依次前移（      ）个</a:t>
            </a:r>
            <a:r>
              <a:rPr lang="zh-CN" altLang="en-US" dirty="0" smtClean="0"/>
              <a:t>元素</a:t>
            </a:r>
            <a:r>
              <a:rPr lang="en-US" altLang="zh-CN" dirty="0" smtClean="0"/>
              <a:t>A</a:t>
            </a:r>
            <a:r>
              <a:rPr lang="zh-CN" altLang="en-US" dirty="0"/>
              <a:t>．</a:t>
            </a:r>
            <a:r>
              <a:rPr lang="en-US" altLang="zh-CN" dirty="0"/>
              <a:t>n-</a:t>
            </a:r>
            <a:r>
              <a:rPr lang="en-US" altLang="zh-CN" dirty="0" err="1"/>
              <a:t>i</a:t>
            </a:r>
            <a:r>
              <a:rPr lang="en-US" altLang="zh-CN" dirty="0"/>
              <a:t>    B</a:t>
            </a:r>
            <a:r>
              <a:rPr lang="zh-CN" altLang="en-US" dirty="0"/>
              <a:t>．</a:t>
            </a:r>
            <a:r>
              <a:rPr lang="en-US" altLang="zh-CN" dirty="0"/>
              <a:t>n-i+1   C</a:t>
            </a:r>
            <a:r>
              <a:rPr lang="zh-CN" altLang="en-US" dirty="0"/>
              <a:t>．</a:t>
            </a:r>
            <a:r>
              <a:rPr lang="en-US" altLang="zh-CN" dirty="0"/>
              <a:t>n-i-1   D</a:t>
            </a:r>
            <a:r>
              <a:rPr lang="zh-CN" altLang="en-US" dirty="0"/>
              <a:t>．</a:t>
            </a:r>
            <a:r>
              <a:rPr lang="en-US" altLang="zh-CN" dirty="0" err="1"/>
              <a:t>i</a:t>
            </a:r>
            <a:endParaRPr lang="en-US" altLang="zh-CN" dirty="0"/>
          </a:p>
          <a:p>
            <a:pPr marL="342900" indent="-342900"/>
            <a:endParaRPr lang="en-US" altLang="zh-CN" dirty="0"/>
          </a:p>
          <a:p>
            <a:pPr marL="342900" indent="-342900"/>
            <a:r>
              <a:rPr lang="zh-CN" altLang="en-US" sz="3200" dirty="0">
                <a:solidFill>
                  <a:srgbClr val="FF3399"/>
                </a:solidFill>
                <a:ea typeface="华文行楷" pitchFamily="2" charset="-122"/>
              </a:rPr>
              <a:t>解答</a:t>
            </a:r>
            <a:r>
              <a:rPr lang="zh-CN" altLang="en-US" sz="3200" dirty="0" smtClean="0">
                <a:solidFill>
                  <a:srgbClr val="FF3399"/>
                </a:solidFill>
                <a:ea typeface="华文行楷" pitchFamily="2" charset="-122"/>
              </a:rPr>
              <a:t>：</a:t>
            </a:r>
            <a:endParaRPr lang="en-US" altLang="zh-CN" sz="3200" dirty="0" smtClean="0">
              <a:solidFill>
                <a:srgbClr val="FF3399"/>
              </a:solidFill>
              <a:ea typeface="华文行楷" pitchFamily="2" charset="-122"/>
            </a:endParaRPr>
          </a:p>
          <a:p>
            <a:pPr marL="342900" indent="-342900"/>
            <a:r>
              <a:rPr lang="zh-CN" altLang="en-US" dirty="0" smtClean="0">
                <a:solidFill>
                  <a:srgbClr val="FF3399"/>
                </a:solidFill>
              </a:rPr>
              <a:t>因为</a:t>
            </a:r>
            <a:r>
              <a:rPr lang="zh-CN" altLang="en-US" dirty="0">
                <a:solidFill>
                  <a:srgbClr val="FF3399"/>
                </a:solidFill>
              </a:rPr>
              <a:t>有 </a:t>
            </a:r>
            <a:r>
              <a:rPr lang="en-US" altLang="zh-CN" dirty="0">
                <a:solidFill>
                  <a:srgbClr val="FF3399"/>
                </a:solidFill>
              </a:rPr>
              <a:t>n </a:t>
            </a:r>
            <a:r>
              <a:rPr lang="zh-CN" altLang="en-US" dirty="0">
                <a:solidFill>
                  <a:srgbClr val="FF3399"/>
                </a:solidFill>
              </a:rPr>
              <a:t>个元素，第</a:t>
            </a:r>
            <a:r>
              <a:rPr lang="en-US" altLang="zh-CN" dirty="0" err="1">
                <a:solidFill>
                  <a:srgbClr val="FF3399"/>
                </a:solidFill>
              </a:rPr>
              <a:t>i</a:t>
            </a:r>
            <a:r>
              <a:rPr lang="zh-CN" altLang="en-US" dirty="0">
                <a:solidFill>
                  <a:srgbClr val="FF3399"/>
                </a:solidFill>
              </a:rPr>
              <a:t>个元素 之后共有 </a:t>
            </a:r>
            <a:r>
              <a:rPr lang="en-US" altLang="zh-CN" dirty="0">
                <a:solidFill>
                  <a:srgbClr val="FF3399"/>
                </a:solidFill>
              </a:rPr>
              <a:t>n-</a:t>
            </a:r>
            <a:r>
              <a:rPr lang="en-US" altLang="zh-CN" dirty="0" err="1">
                <a:solidFill>
                  <a:srgbClr val="FF3399"/>
                </a:solidFill>
              </a:rPr>
              <a:t>i</a:t>
            </a:r>
            <a:r>
              <a:rPr lang="zh-CN" altLang="en-US" dirty="0">
                <a:solidFill>
                  <a:srgbClr val="FF3399"/>
                </a:solidFill>
              </a:rPr>
              <a:t>个元素，如果是向</a:t>
            </a:r>
            <a:r>
              <a:rPr lang="en-US" altLang="zh-CN" dirty="0" err="1">
                <a:solidFill>
                  <a:srgbClr val="FF3399"/>
                </a:solidFill>
              </a:rPr>
              <a:t>i</a:t>
            </a:r>
            <a:r>
              <a:rPr lang="zh-CN" altLang="en-US" dirty="0">
                <a:solidFill>
                  <a:srgbClr val="FF3399"/>
                </a:solidFill>
              </a:rPr>
              <a:t>之前插入一个元素的话，需要移动的元素包含 </a:t>
            </a:r>
            <a:r>
              <a:rPr lang="en-US" altLang="zh-CN" dirty="0" err="1">
                <a:solidFill>
                  <a:srgbClr val="FF3399"/>
                </a:solidFill>
              </a:rPr>
              <a:t>i</a:t>
            </a:r>
            <a:r>
              <a:rPr lang="en-US" altLang="zh-CN" dirty="0">
                <a:solidFill>
                  <a:srgbClr val="FF3399"/>
                </a:solidFill>
              </a:rPr>
              <a:t> </a:t>
            </a:r>
            <a:r>
              <a:rPr lang="zh-CN" altLang="en-US" dirty="0">
                <a:solidFill>
                  <a:srgbClr val="FF3399"/>
                </a:solidFill>
              </a:rPr>
              <a:t>，所以插入元素需要移动的元素个数为：</a:t>
            </a:r>
            <a:r>
              <a:rPr lang="en-US" altLang="zh-CN" dirty="0">
                <a:solidFill>
                  <a:srgbClr val="FF3399"/>
                </a:solidFill>
              </a:rPr>
              <a:t>n-i+1</a:t>
            </a:r>
            <a:r>
              <a:rPr lang="zh-CN" altLang="en-US" dirty="0" smtClean="0">
                <a:solidFill>
                  <a:srgbClr val="FF3399"/>
                </a:solidFill>
              </a:rPr>
              <a:t>。</a:t>
            </a:r>
            <a:endParaRPr lang="en-US" altLang="zh-CN" dirty="0" smtClean="0">
              <a:solidFill>
                <a:srgbClr val="FF3399"/>
              </a:solidFill>
            </a:endParaRPr>
          </a:p>
          <a:p>
            <a:pPr marL="342900" indent="-342900"/>
            <a:r>
              <a:rPr lang="zh-CN" altLang="en-US" dirty="0" smtClean="0">
                <a:solidFill>
                  <a:srgbClr val="FF3399"/>
                </a:solidFill>
              </a:rPr>
              <a:t>而</a:t>
            </a:r>
            <a:r>
              <a:rPr lang="zh-CN" altLang="en-US" dirty="0">
                <a:solidFill>
                  <a:srgbClr val="FF3399"/>
                </a:solidFill>
              </a:rPr>
              <a:t>删除元素不需要移动</a:t>
            </a:r>
            <a:r>
              <a:rPr lang="en-US" altLang="zh-CN" dirty="0" err="1">
                <a:solidFill>
                  <a:srgbClr val="FF3399"/>
                </a:solidFill>
              </a:rPr>
              <a:t>i</a:t>
            </a:r>
            <a:r>
              <a:rPr lang="zh-CN" altLang="en-US" dirty="0">
                <a:solidFill>
                  <a:srgbClr val="FF3399"/>
                </a:solidFill>
              </a:rPr>
              <a:t>，所以删除元素需要移动的元素个数为：</a:t>
            </a:r>
            <a:r>
              <a:rPr lang="en-US" altLang="zh-CN" dirty="0">
                <a:solidFill>
                  <a:srgbClr val="FF3399"/>
                </a:solidFill>
              </a:rPr>
              <a:t>n-</a:t>
            </a:r>
            <a:r>
              <a:rPr lang="en-US" altLang="zh-CN" dirty="0" err="1">
                <a:solidFill>
                  <a:srgbClr val="FF3399"/>
                </a:solidFill>
              </a:rPr>
              <a:t>i</a:t>
            </a:r>
            <a:r>
              <a:rPr lang="zh-CN" altLang="en-US" dirty="0">
                <a:solidFill>
                  <a:srgbClr val="FF3399"/>
                </a:solidFill>
              </a:rPr>
              <a:t>。</a:t>
            </a:r>
          </a:p>
          <a:p>
            <a:pPr marL="342900" indent="-342900"/>
            <a:r>
              <a:rPr lang="zh-CN" altLang="en-US" dirty="0">
                <a:solidFill>
                  <a:srgbClr val="FF3399"/>
                </a:solidFill>
              </a:rPr>
              <a:t>所以一题答案为：</a:t>
            </a:r>
            <a:r>
              <a:rPr lang="en-US" altLang="zh-CN" dirty="0">
                <a:solidFill>
                  <a:srgbClr val="FF3399"/>
                </a:solidFill>
              </a:rPr>
              <a:t>B</a:t>
            </a:r>
            <a:r>
              <a:rPr lang="zh-CN" altLang="en-US" dirty="0">
                <a:solidFill>
                  <a:srgbClr val="FF3399"/>
                </a:solidFill>
              </a:rPr>
              <a:t>，二题答案为：</a:t>
            </a:r>
            <a:r>
              <a:rPr lang="en-US" altLang="zh-CN" dirty="0">
                <a:solidFill>
                  <a:srgbClr val="FF3399"/>
                </a:solidFill>
              </a:rPr>
              <a:t>A</a:t>
            </a:r>
            <a:r>
              <a:rPr lang="zh-CN" altLang="en-US" dirty="0" smtClean="0">
                <a:solidFill>
                  <a:srgbClr val="FF3399"/>
                </a:solidFill>
              </a:rPr>
              <a:t>。</a:t>
            </a:r>
            <a:endParaRPr lang="zh-CN" altLang="en-US" dirty="0">
              <a:solidFill>
                <a:srgbClr val="FF339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179388" y="188913"/>
            <a:ext cx="8785225" cy="6370975"/>
          </a:xfrm>
          <a:prstGeom prst="rect">
            <a:avLst/>
          </a:prstGeom>
          <a:noFill/>
          <a:ln w="9525">
            <a:noFill/>
            <a:miter lim="800000"/>
            <a:headEnd/>
            <a:tailEnd/>
          </a:ln>
        </p:spPr>
        <p:txBody>
          <a:bodyPr>
            <a:spAutoFit/>
          </a:bodyPr>
          <a:lstStyle/>
          <a:p>
            <a:r>
              <a:rPr lang="zh-CN" altLang="en-US" dirty="0" smtClean="0"/>
              <a:t>在一个单链表中，若要在指针</a:t>
            </a:r>
            <a:r>
              <a:rPr lang="en-US" altLang="zh-CN" dirty="0" smtClean="0"/>
              <a:t>q</a:t>
            </a:r>
            <a:r>
              <a:rPr lang="zh-CN" altLang="en-US" dirty="0" smtClean="0"/>
              <a:t>所指结点的后面插入一个有指针</a:t>
            </a:r>
            <a:r>
              <a:rPr lang="en-US" altLang="zh-CN" dirty="0" smtClean="0"/>
              <a:t>p</a:t>
            </a:r>
            <a:r>
              <a:rPr lang="zh-CN" altLang="en-US" dirty="0" smtClean="0"/>
              <a:t>所指向的结点，则（</a:t>
            </a:r>
            <a:r>
              <a:rPr lang="en-US" altLang="zh-CN" dirty="0" smtClean="0"/>
              <a:t>D</a:t>
            </a:r>
            <a:r>
              <a:rPr lang="zh-CN" altLang="en-US" dirty="0" smtClean="0"/>
              <a:t>） </a:t>
            </a:r>
          </a:p>
          <a:p>
            <a:r>
              <a:rPr lang="en-US" altLang="zh-CN" dirty="0" smtClean="0"/>
              <a:t>A</a:t>
            </a:r>
            <a:r>
              <a:rPr lang="zh-CN" altLang="en-US" dirty="0" smtClean="0"/>
              <a:t>．</a:t>
            </a:r>
            <a:r>
              <a:rPr lang="en-US" altLang="zh-CN" dirty="0" smtClean="0"/>
              <a:t>q-&gt;next= p-&gt;next; p-&gt;next=q    B</a:t>
            </a:r>
            <a:r>
              <a:rPr lang="zh-CN" altLang="en-US" dirty="0" smtClean="0"/>
              <a:t>．</a:t>
            </a:r>
            <a:r>
              <a:rPr lang="en-US" altLang="zh-CN" dirty="0" smtClean="0"/>
              <a:t>p-&gt;next= q-&gt;next; q=p  </a:t>
            </a:r>
          </a:p>
          <a:p>
            <a:r>
              <a:rPr lang="en-US" altLang="zh-CN" dirty="0" smtClean="0"/>
              <a:t>C</a:t>
            </a:r>
            <a:r>
              <a:rPr lang="zh-CN" altLang="en-US" dirty="0" smtClean="0"/>
              <a:t>．</a:t>
            </a:r>
            <a:r>
              <a:rPr lang="en-US" altLang="zh-CN" dirty="0" smtClean="0"/>
              <a:t>q-&gt;next= p-&gt;next; q-&gt;next=p    D</a:t>
            </a:r>
            <a:r>
              <a:rPr lang="zh-CN" altLang="en-US" dirty="0" smtClean="0"/>
              <a:t>．</a:t>
            </a:r>
            <a:r>
              <a:rPr lang="en-US" altLang="zh-CN" dirty="0" smtClean="0"/>
              <a:t>p-&gt;next= q-&gt;next; q-&gt;next=p</a:t>
            </a:r>
          </a:p>
          <a:p>
            <a:endParaRPr lang="en-US" altLang="zh-CN" dirty="0" smtClean="0"/>
          </a:p>
          <a:p>
            <a:r>
              <a:rPr lang="zh-CN" altLang="en-US" dirty="0" smtClean="0"/>
              <a:t>在一单链表中，已知</a:t>
            </a:r>
            <a:r>
              <a:rPr lang="en-US" altLang="zh-CN" dirty="0" smtClean="0"/>
              <a:t>q</a:t>
            </a:r>
            <a:r>
              <a:rPr lang="zh-CN" altLang="en-US" dirty="0" smtClean="0"/>
              <a:t>所指结点是</a:t>
            </a:r>
            <a:r>
              <a:rPr lang="en-US" altLang="zh-CN" dirty="0" smtClean="0"/>
              <a:t>p</a:t>
            </a:r>
            <a:r>
              <a:rPr lang="zh-CN" altLang="en-US" dirty="0" smtClean="0"/>
              <a:t>所指结点的前驱结点，若在</a:t>
            </a:r>
            <a:r>
              <a:rPr lang="en-US" altLang="zh-CN" dirty="0" smtClean="0"/>
              <a:t>q</a:t>
            </a:r>
            <a:r>
              <a:rPr lang="zh-CN" altLang="en-US" dirty="0" smtClean="0"/>
              <a:t>和</a:t>
            </a:r>
            <a:r>
              <a:rPr lang="en-US" altLang="zh-CN" dirty="0" smtClean="0"/>
              <a:t>p</a:t>
            </a:r>
            <a:r>
              <a:rPr lang="zh-CN" altLang="en-US" dirty="0" smtClean="0"/>
              <a:t>之间插入</a:t>
            </a:r>
            <a:r>
              <a:rPr lang="en-US" altLang="zh-CN" dirty="0" smtClean="0"/>
              <a:t>s</a:t>
            </a:r>
            <a:r>
              <a:rPr lang="zh-CN" altLang="en-US" dirty="0" smtClean="0"/>
              <a:t>结点，则（</a:t>
            </a:r>
            <a:r>
              <a:rPr lang="en-US" altLang="zh-CN" dirty="0" smtClean="0"/>
              <a:t>C</a:t>
            </a:r>
            <a:r>
              <a:rPr lang="zh-CN" altLang="en-US" dirty="0" smtClean="0"/>
              <a:t>）</a:t>
            </a:r>
          </a:p>
          <a:p>
            <a:r>
              <a:rPr lang="en-US" altLang="zh-CN" dirty="0" smtClean="0"/>
              <a:t>A</a:t>
            </a:r>
            <a:r>
              <a:rPr lang="zh-CN" altLang="en-US" dirty="0" smtClean="0"/>
              <a:t>．</a:t>
            </a:r>
            <a:r>
              <a:rPr lang="en-US" altLang="zh-CN" dirty="0" smtClean="0"/>
              <a:t>s-&gt;next =p-&gt;next; p-&gt;next=s      B</a:t>
            </a:r>
            <a:r>
              <a:rPr lang="zh-CN" altLang="en-US" dirty="0" smtClean="0"/>
              <a:t>．</a:t>
            </a:r>
            <a:r>
              <a:rPr lang="en-US" altLang="zh-CN" dirty="0" smtClean="0"/>
              <a:t>p-&gt;next= s-&gt;next; s-&gt;next =p   </a:t>
            </a:r>
          </a:p>
          <a:p>
            <a:r>
              <a:rPr lang="en-US" altLang="zh-CN" dirty="0" smtClean="0"/>
              <a:t>C</a:t>
            </a:r>
            <a:r>
              <a:rPr lang="zh-CN" altLang="en-US" dirty="0" smtClean="0"/>
              <a:t>．</a:t>
            </a:r>
            <a:r>
              <a:rPr lang="en-US" altLang="zh-CN" dirty="0" smtClean="0"/>
              <a:t>q-&gt;next=s; s-&gt;next =p           D</a:t>
            </a:r>
            <a:r>
              <a:rPr lang="zh-CN" altLang="en-US" dirty="0" smtClean="0"/>
              <a:t>．</a:t>
            </a:r>
            <a:r>
              <a:rPr lang="en-US" altLang="zh-CN" dirty="0" smtClean="0"/>
              <a:t>p-&gt;next= s; s-&gt;next =q</a:t>
            </a:r>
          </a:p>
          <a:p>
            <a:endParaRPr lang="en-US" altLang="zh-CN" dirty="0" smtClean="0">
              <a:latin typeface="华文行楷" pitchFamily="2" charset="-122"/>
              <a:ea typeface="华文行楷" pitchFamily="2" charset="-122"/>
            </a:endParaRPr>
          </a:p>
          <a:p>
            <a:r>
              <a:rPr lang="zh-CN" altLang="en-US" dirty="0" smtClean="0"/>
              <a:t>不带头结点的单链表</a:t>
            </a:r>
            <a:r>
              <a:rPr lang="en-US" altLang="zh-CN" dirty="0" smtClean="0"/>
              <a:t>head</a:t>
            </a:r>
            <a:r>
              <a:rPr lang="zh-CN" altLang="en-US" dirty="0" smtClean="0"/>
              <a:t>为空的判定条件是（</a:t>
            </a:r>
            <a:r>
              <a:rPr lang="en-US" altLang="zh-CN" dirty="0" smtClean="0"/>
              <a:t>A</a:t>
            </a:r>
            <a:r>
              <a:rPr lang="zh-CN" altLang="en-US" dirty="0" smtClean="0"/>
              <a:t>）</a:t>
            </a:r>
          </a:p>
          <a:p>
            <a:r>
              <a:rPr lang="en-US" altLang="zh-CN" dirty="0" smtClean="0"/>
              <a:t>A</a:t>
            </a:r>
            <a:r>
              <a:rPr lang="zh-CN" altLang="en-US" dirty="0" smtClean="0"/>
              <a:t>、</a:t>
            </a:r>
            <a:r>
              <a:rPr lang="en-US" altLang="zh-CN" dirty="0" smtClean="0"/>
              <a:t>head= =null           B</a:t>
            </a:r>
            <a:r>
              <a:rPr lang="zh-CN" altLang="en-US" dirty="0" smtClean="0"/>
              <a:t>、</a:t>
            </a:r>
            <a:r>
              <a:rPr lang="en-US" altLang="zh-CN" dirty="0" smtClean="0"/>
              <a:t>head-&gt;next= =null    </a:t>
            </a:r>
          </a:p>
          <a:p>
            <a:r>
              <a:rPr lang="en-US" altLang="zh-CN" dirty="0" smtClean="0"/>
              <a:t>C</a:t>
            </a:r>
            <a:r>
              <a:rPr lang="zh-CN" altLang="en-US" dirty="0" smtClean="0"/>
              <a:t>、</a:t>
            </a:r>
            <a:r>
              <a:rPr lang="en-US" altLang="zh-CN" dirty="0" smtClean="0"/>
              <a:t>head-&gt;next= =head     D</a:t>
            </a:r>
            <a:r>
              <a:rPr lang="zh-CN" altLang="en-US" dirty="0" smtClean="0"/>
              <a:t>、</a:t>
            </a:r>
            <a:r>
              <a:rPr lang="en-US" altLang="zh-CN" dirty="0" smtClean="0"/>
              <a:t>head! =null</a:t>
            </a:r>
          </a:p>
          <a:p>
            <a:endParaRPr lang="en-US" altLang="zh-CN" dirty="0" smtClean="0">
              <a:latin typeface="华文行楷" pitchFamily="2" charset="-122"/>
              <a:ea typeface="华文行楷" pitchFamily="2" charset="-122"/>
            </a:endParaRPr>
          </a:p>
          <a:p>
            <a:r>
              <a:rPr lang="zh-CN" altLang="en-US" dirty="0" smtClean="0"/>
              <a:t>带头结点的单链表</a:t>
            </a:r>
            <a:r>
              <a:rPr lang="en-US" altLang="zh-CN" dirty="0" smtClean="0"/>
              <a:t>head</a:t>
            </a:r>
            <a:r>
              <a:rPr lang="zh-CN" altLang="en-US" dirty="0" smtClean="0"/>
              <a:t>为空的判定条件是（</a:t>
            </a:r>
            <a:r>
              <a:rPr lang="en-US" altLang="zh-CN" dirty="0" smtClean="0"/>
              <a:t>B</a:t>
            </a:r>
            <a:r>
              <a:rPr lang="zh-CN" altLang="en-US" dirty="0" smtClean="0"/>
              <a:t>）</a:t>
            </a:r>
          </a:p>
          <a:p>
            <a:r>
              <a:rPr lang="en-US" altLang="zh-CN" dirty="0" smtClean="0"/>
              <a:t>A</a:t>
            </a:r>
            <a:r>
              <a:rPr lang="zh-CN" altLang="en-US" dirty="0" smtClean="0"/>
              <a:t>、</a:t>
            </a:r>
            <a:r>
              <a:rPr lang="en-US" altLang="zh-CN" dirty="0" smtClean="0"/>
              <a:t>head= =null           B</a:t>
            </a:r>
            <a:r>
              <a:rPr lang="zh-CN" altLang="en-US" dirty="0" smtClean="0"/>
              <a:t>、</a:t>
            </a:r>
            <a:r>
              <a:rPr lang="en-US" altLang="zh-CN" dirty="0" smtClean="0"/>
              <a:t>head-&gt;next= =null   </a:t>
            </a:r>
          </a:p>
          <a:p>
            <a:r>
              <a:rPr lang="en-US" altLang="zh-CN" dirty="0" smtClean="0"/>
              <a:t>C</a:t>
            </a:r>
            <a:r>
              <a:rPr lang="zh-CN" altLang="en-US" dirty="0" smtClean="0"/>
              <a:t>、</a:t>
            </a:r>
            <a:r>
              <a:rPr lang="en-US" altLang="zh-CN" dirty="0" smtClean="0"/>
              <a:t>head-&gt;next= =head     D</a:t>
            </a:r>
            <a:r>
              <a:rPr lang="zh-CN" altLang="en-US" dirty="0" smtClean="0"/>
              <a:t>、</a:t>
            </a:r>
            <a:r>
              <a:rPr lang="en-US" altLang="zh-CN" dirty="0" smtClean="0"/>
              <a:t>head! =null</a:t>
            </a:r>
            <a:endParaRPr lang="en-US" altLang="zh-CN" dirty="0" smtClean="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p>
            <a:fld id="{FD8232BD-4052-45F9-BBF7-5D7DF85D6854}" type="slidenum">
              <a:rPr lang="zh-CN" altLang="zh-TW"/>
              <a:pPr/>
              <a:t>36</a:t>
            </a:fld>
            <a:endParaRPr lang="zh-CN" altLang="zh-TW"/>
          </a:p>
        </p:txBody>
      </p:sp>
      <p:sp>
        <p:nvSpPr>
          <p:cNvPr id="3075" name="Rectangle 3"/>
          <p:cNvSpPr>
            <a:spLocks noGrp="1" noChangeArrowheads="1"/>
          </p:cNvSpPr>
          <p:nvPr>
            <p:ph type="body" idx="1"/>
          </p:nvPr>
        </p:nvSpPr>
        <p:spPr>
          <a:xfrm>
            <a:off x="357158" y="357166"/>
            <a:ext cx="8501092" cy="6286500"/>
          </a:xfrm>
        </p:spPr>
        <p:txBody>
          <a:bodyPr/>
          <a:lstStyle/>
          <a:p>
            <a:pPr eaLnBrk="1" hangingPunct="1">
              <a:lnSpc>
                <a:spcPct val="80000"/>
              </a:lnSpc>
            </a:pPr>
            <a:r>
              <a:rPr lang="zh-CN" altLang="en-US" sz="2800" dirty="0" smtClean="0">
                <a:latin typeface="黑体" pitchFamily="2" charset="-122"/>
                <a:ea typeface="黑体" pitchFamily="2" charset="-122"/>
              </a:rPr>
              <a:t>在线性表中最常用的操作是存取第i个元素及其前驱的值，采用</a:t>
            </a:r>
            <a:r>
              <a:rPr lang="zh-CN" altLang="en-US" sz="2800" u="sng" dirty="0" smtClean="0">
                <a:solidFill>
                  <a:srgbClr val="FF0066"/>
                </a:solidFill>
                <a:latin typeface="黑体" pitchFamily="2" charset="-122"/>
                <a:ea typeface="黑体" pitchFamily="2" charset="-122"/>
              </a:rPr>
              <a:t>顺序表</a:t>
            </a:r>
            <a:r>
              <a:rPr lang="zh-CN" altLang="en-US" sz="2800" dirty="0" smtClean="0">
                <a:latin typeface="黑体" pitchFamily="2" charset="-122"/>
                <a:ea typeface="黑体" pitchFamily="2" charset="-122"/>
              </a:rPr>
              <a:t>存储方式最省时间。</a:t>
            </a:r>
          </a:p>
          <a:p>
            <a:pPr eaLnBrk="1" hangingPunct="1">
              <a:lnSpc>
                <a:spcPct val="80000"/>
              </a:lnSpc>
            </a:pPr>
            <a:r>
              <a:rPr lang="zh-CN" altLang="en-US" sz="2800" dirty="0" smtClean="0">
                <a:latin typeface="黑体" pitchFamily="2" charset="-122"/>
                <a:ea typeface="黑体" pitchFamily="2" charset="-122"/>
              </a:rPr>
              <a:t>某线性表中最常用的操作是存取序号为i的元素和在最后进行插入和删除运算，则采用</a:t>
            </a:r>
            <a:r>
              <a:rPr lang="zh-CN" altLang="en-US" sz="2800" u="sng" dirty="0" smtClean="0">
                <a:solidFill>
                  <a:srgbClr val="FF0066"/>
                </a:solidFill>
                <a:latin typeface="黑体" pitchFamily="2" charset="-122"/>
                <a:ea typeface="黑体" pitchFamily="2" charset="-122"/>
              </a:rPr>
              <a:t>顺序表</a:t>
            </a:r>
            <a:r>
              <a:rPr lang="zh-CN" altLang="en-US" sz="2800" dirty="0" smtClean="0">
                <a:latin typeface="黑体" pitchFamily="2" charset="-122"/>
                <a:ea typeface="黑体" pitchFamily="2" charset="-122"/>
              </a:rPr>
              <a:t>存储方式时间性能最好。</a:t>
            </a:r>
          </a:p>
          <a:p>
            <a:pPr eaLnBrk="1" hangingPunct="1">
              <a:lnSpc>
                <a:spcPct val="80000"/>
              </a:lnSpc>
            </a:pPr>
            <a:r>
              <a:rPr lang="zh-CN" altLang="en-US" sz="2800" dirty="0" smtClean="0">
                <a:latin typeface="黑体" pitchFamily="2" charset="-122"/>
                <a:ea typeface="黑体" pitchFamily="2" charset="-122"/>
              </a:rPr>
              <a:t>在链表中最常用的操作是删除表中最后一个结点和在最后一个结点之后插入元素，则采用</a:t>
            </a:r>
            <a:r>
              <a:rPr lang="zh-CN" altLang="en-US" sz="2800" dirty="0" smtClean="0">
                <a:solidFill>
                  <a:srgbClr val="FF0066"/>
                </a:solidFill>
                <a:latin typeface="黑体" pitchFamily="2" charset="-122"/>
                <a:ea typeface="黑体" pitchFamily="2" charset="-122"/>
              </a:rPr>
              <a:t>_D_</a:t>
            </a:r>
            <a:r>
              <a:rPr lang="zh-CN" altLang="en-US" sz="2800" dirty="0" smtClean="0">
                <a:latin typeface="黑体" pitchFamily="2" charset="-122"/>
                <a:ea typeface="黑体" pitchFamily="2" charset="-122"/>
              </a:rPr>
              <a:t>最节省时间。</a:t>
            </a:r>
          </a:p>
          <a:p>
            <a:pPr eaLnBrk="1" hangingPunct="1">
              <a:lnSpc>
                <a:spcPct val="80000"/>
              </a:lnSpc>
              <a:buFontTx/>
              <a:buNone/>
            </a:pPr>
            <a:r>
              <a:rPr lang="zh-CN" altLang="en-US" sz="2800" b="1" dirty="0" smtClean="0">
                <a:solidFill>
                  <a:srgbClr val="FF0066"/>
                </a:solidFill>
                <a:latin typeface="黑体" pitchFamily="2" charset="-122"/>
                <a:ea typeface="黑体" pitchFamily="2" charset="-122"/>
              </a:rPr>
              <a:t>  </a:t>
            </a:r>
            <a:r>
              <a:rPr lang="zh-CN" altLang="en-US" sz="2800" b="1" dirty="0" smtClean="0">
                <a:latin typeface="黑体" pitchFamily="2" charset="-122"/>
                <a:ea typeface="黑体" pitchFamily="2" charset="-122"/>
              </a:rPr>
              <a:t>A.</a:t>
            </a:r>
            <a:r>
              <a:rPr lang="zh-CN" altLang="en-US" sz="2800" dirty="0" smtClean="0">
                <a:latin typeface="黑体" pitchFamily="2" charset="-122"/>
                <a:ea typeface="黑体" pitchFamily="2" charset="-122"/>
              </a:rPr>
              <a:t>带头指针的单向循环链表   B.双向链表</a:t>
            </a:r>
          </a:p>
          <a:p>
            <a:pPr eaLnBrk="1" hangingPunct="1">
              <a:lnSpc>
                <a:spcPct val="80000"/>
              </a:lnSpc>
              <a:buFontTx/>
              <a:buNone/>
            </a:pPr>
            <a:r>
              <a:rPr lang="zh-CN" altLang="en-US" sz="2800" dirty="0" smtClean="0">
                <a:latin typeface="黑体" pitchFamily="2" charset="-122"/>
                <a:ea typeface="黑体" pitchFamily="2" charset="-122"/>
              </a:rPr>
              <a:t>  C.带尾指针的单向循环链表 D.带头指针的双向循环链表</a:t>
            </a:r>
            <a:endParaRPr lang="en-US" altLang="zh-CN" sz="2800" dirty="0" smtClean="0">
              <a:latin typeface="黑体" pitchFamily="2" charset="-122"/>
              <a:ea typeface="黑体" pitchFamily="2" charset="-122"/>
            </a:endParaRPr>
          </a:p>
          <a:p>
            <a:pPr eaLnBrk="1" hangingPunct="1"/>
            <a:r>
              <a:rPr lang="zh-CN" altLang="en-US" sz="2800" dirty="0" smtClean="0">
                <a:latin typeface="黑体" pitchFamily="2" charset="-122"/>
                <a:ea typeface="黑体" pitchFamily="2" charset="-122"/>
              </a:rPr>
              <a:t>在线性表中最常用的操作是存取第i个元素及其前驱的值，可采用</a:t>
            </a:r>
            <a:r>
              <a:rPr lang="zh-CN" altLang="en-US" sz="2800" dirty="0" smtClean="0">
                <a:solidFill>
                  <a:srgbClr val="FF0066"/>
                </a:solidFill>
                <a:latin typeface="黑体" pitchFamily="2" charset="-122"/>
                <a:ea typeface="黑体" pitchFamily="2" charset="-122"/>
              </a:rPr>
              <a:t>_ABCD_</a:t>
            </a:r>
            <a:r>
              <a:rPr lang="zh-CN" altLang="en-US" sz="2800" dirty="0" smtClean="0">
                <a:latin typeface="黑体" pitchFamily="2" charset="-122"/>
                <a:ea typeface="黑体" pitchFamily="2" charset="-122"/>
              </a:rPr>
              <a:t>存储方式。</a:t>
            </a:r>
          </a:p>
          <a:p>
            <a:pPr eaLnBrk="1" hangingPunct="1">
              <a:buFontTx/>
              <a:buNone/>
            </a:pPr>
            <a:r>
              <a:rPr lang="zh-CN" altLang="en-US" sz="2800" dirty="0" smtClean="0">
                <a:latin typeface="黑体" pitchFamily="2" charset="-122"/>
                <a:ea typeface="黑体" pitchFamily="2" charset="-122"/>
              </a:rPr>
              <a:t>   A.顺序表         B.单向链表 </a:t>
            </a:r>
          </a:p>
          <a:p>
            <a:pPr eaLnBrk="1" hangingPunct="1">
              <a:buFontTx/>
              <a:buNone/>
            </a:pPr>
            <a:r>
              <a:rPr lang="zh-CN" altLang="en-US" sz="2800" dirty="0" smtClean="0">
                <a:latin typeface="黑体" pitchFamily="2" charset="-122"/>
                <a:ea typeface="黑体" pitchFamily="2" charset="-122"/>
              </a:rPr>
              <a:t>   C.双向循环链表   D.单向循环链表</a:t>
            </a:r>
            <a:endParaRPr lang="zh-CN" altLang="en-US" sz="2800" b="1" dirty="0" smtClean="0">
              <a:solidFill>
                <a:srgbClr val="FF0066"/>
              </a:solidFill>
              <a:latin typeface="黑体" pitchFamily="2" charset="-122"/>
              <a:ea typeface="黑体" pitchFamily="2" charset="-122"/>
            </a:endParaRPr>
          </a:p>
          <a:p>
            <a:pPr eaLnBrk="1" hangingPunct="1">
              <a:lnSpc>
                <a:spcPct val="80000"/>
              </a:lnSpc>
              <a:buFontTx/>
              <a:buNone/>
            </a:pPr>
            <a:r>
              <a:rPr lang="zh-CN" altLang="en-US" sz="2800" dirty="0" smtClean="0">
                <a:latin typeface="黑体" pitchFamily="2" charset="-122"/>
                <a:ea typeface="黑体" pitchFamily="2" charset="-122"/>
              </a:rPr>
              <a:t>   </a:t>
            </a:r>
            <a:endParaRPr lang="zh-CN" altLang="en-US" sz="2800" dirty="0" smtClean="0">
              <a:latin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323850" y="428625"/>
            <a:ext cx="8496300" cy="5694363"/>
          </a:xfrm>
          <a:prstGeom prst="rect">
            <a:avLst/>
          </a:prstGeom>
          <a:noFill/>
          <a:ln w="9525">
            <a:noFill/>
            <a:miter lim="800000"/>
            <a:headEnd/>
            <a:tailEnd/>
          </a:ln>
        </p:spPr>
        <p:txBody>
          <a:bodyPr>
            <a:spAutoFit/>
          </a:bodyPr>
          <a:lstStyle/>
          <a:p>
            <a:r>
              <a:rPr lang="zh-CN" altLang="en-US" sz="2800" dirty="0" smtClean="0"/>
              <a:t>对于</a:t>
            </a:r>
            <a:r>
              <a:rPr lang="zh-CN" altLang="en-US" sz="2800" dirty="0"/>
              <a:t>顺序存储的线性表，访问结点和删除结点的时间复杂度为（C ）。</a:t>
            </a:r>
          </a:p>
          <a:p>
            <a:r>
              <a:rPr lang="en-US" altLang="zh-CN" sz="2800" dirty="0"/>
              <a:t>A</a:t>
            </a:r>
            <a:r>
              <a:rPr lang="zh-CN" altLang="en-US" sz="2800" dirty="0"/>
              <a:t>．</a:t>
            </a:r>
            <a:r>
              <a:rPr lang="en-US" altLang="zh-CN" sz="2800" dirty="0"/>
              <a:t>O(n)  O(n)      B. O(n)  O(1)       C. O(1)  O(n)      </a:t>
            </a:r>
          </a:p>
          <a:p>
            <a:r>
              <a:rPr lang="en-US" altLang="zh-CN" sz="2800" dirty="0"/>
              <a:t>D. O(1) O(1)</a:t>
            </a:r>
          </a:p>
          <a:p>
            <a:r>
              <a:rPr lang="zh-CN" altLang="en-US" sz="2800" dirty="0" smtClean="0"/>
              <a:t>非</a:t>
            </a:r>
            <a:r>
              <a:rPr lang="zh-CN" altLang="en-US" sz="2800" dirty="0"/>
              <a:t>空的循环单链表</a:t>
            </a:r>
            <a:r>
              <a:rPr lang="en-US" altLang="zh-CN" sz="2800" dirty="0"/>
              <a:t>head</a:t>
            </a:r>
            <a:r>
              <a:rPr lang="zh-CN" altLang="en-US" sz="2800" dirty="0"/>
              <a:t>的尾结点</a:t>
            </a:r>
            <a:r>
              <a:rPr lang="en-US" altLang="zh-CN" sz="2800" dirty="0"/>
              <a:t>p</a:t>
            </a:r>
            <a:r>
              <a:rPr lang="zh-CN" altLang="en-US" sz="2800" dirty="0"/>
              <a:t>满足（ A）。</a:t>
            </a:r>
          </a:p>
          <a:p>
            <a:r>
              <a:rPr lang="en-US" altLang="zh-CN" sz="2800" dirty="0"/>
              <a:t>A</a:t>
            </a:r>
            <a:r>
              <a:rPr lang="zh-CN" altLang="en-US" sz="2800" dirty="0"/>
              <a:t>．</a:t>
            </a:r>
            <a:r>
              <a:rPr lang="en-US" altLang="zh-CN" sz="2800" dirty="0"/>
              <a:t>P-&gt;next=head       B</a:t>
            </a:r>
            <a:r>
              <a:rPr lang="zh-CN" altLang="en-US" sz="2800" dirty="0"/>
              <a:t>．</a:t>
            </a:r>
            <a:r>
              <a:rPr lang="en-US" altLang="zh-CN" sz="2800" dirty="0"/>
              <a:t>P-&gt;next=NIL         C</a:t>
            </a:r>
            <a:r>
              <a:rPr lang="zh-CN" altLang="en-US" sz="2800" dirty="0"/>
              <a:t>．</a:t>
            </a:r>
            <a:r>
              <a:rPr lang="en-US" altLang="zh-CN" sz="2800" dirty="0"/>
              <a:t>p=NIL   </a:t>
            </a:r>
          </a:p>
          <a:p>
            <a:r>
              <a:rPr lang="en-US" altLang="zh-CN" sz="2800" dirty="0"/>
              <a:t>D</a:t>
            </a:r>
            <a:r>
              <a:rPr lang="zh-CN" altLang="en-US" sz="2800" dirty="0"/>
              <a:t>．</a:t>
            </a:r>
            <a:r>
              <a:rPr lang="en-US" altLang="zh-CN" sz="2800" dirty="0"/>
              <a:t>p= head</a:t>
            </a:r>
          </a:p>
          <a:p>
            <a:r>
              <a:rPr lang="zh-CN" altLang="en-US" sz="2800" dirty="0" smtClean="0"/>
              <a:t>在</a:t>
            </a:r>
            <a:r>
              <a:rPr lang="zh-CN" altLang="en-US" sz="2800" dirty="0"/>
              <a:t>单链表指针为</a:t>
            </a:r>
            <a:r>
              <a:rPr lang="en-US" altLang="zh-CN" sz="2800" dirty="0"/>
              <a:t>p</a:t>
            </a:r>
            <a:r>
              <a:rPr lang="zh-CN" altLang="en-US" sz="2800" dirty="0"/>
              <a:t>的结点之后插入指针为</a:t>
            </a:r>
            <a:r>
              <a:rPr lang="en-US" altLang="zh-CN" sz="2800" dirty="0"/>
              <a:t>s</a:t>
            </a:r>
            <a:r>
              <a:rPr lang="zh-CN" altLang="en-US" sz="2800" dirty="0"/>
              <a:t>的结点，正确的操作是：（ B）。</a:t>
            </a:r>
          </a:p>
          <a:p>
            <a:r>
              <a:rPr lang="en-US" altLang="zh-CN" sz="2800" dirty="0"/>
              <a:t>A</a:t>
            </a:r>
            <a:r>
              <a:rPr lang="zh-CN" altLang="en-US" sz="2800" dirty="0"/>
              <a:t>．</a:t>
            </a:r>
            <a:r>
              <a:rPr lang="en-US" altLang="zh-CN" sz="2800" dirty="0"/>
              <a:t>p-&gt;next=</a:t>
            </a:r>
            <a:r>
              <a:rPr lang="en-US" altLang="zh-CN" sz="2800" dirty="0" err="1"/>
              <a:t>s;s</a:t>
            </a:r>
            <a:r>
              <a:rPr lang="en-US" altLang="zh-CN" sz="2800" dirty="0"/>
              <a:t>-&gt;next=p-&gt;next;  B</a:t>
            </a:r>
            <a:r>
              <a:rPr lang="zh-CN" altLang="en-US" sz="2800" dirty="0"/>
              <a:t>． </a:t>
            </a:r>
            <a:r>
              <a:rPr lang="en-US" altLang="zh-CN" sz="2800" dirty="0"/>
              <a:t>s-&gt;next=p-&gt;</a:t>
            </a:r>
            <a:r>
              <a:rPr lang="en-US" altLang="zh-CN" sz="2800" dirty="0" err="1"/>
              <a:t>next;p</a:t>
            </a:r>
            <a:r>
              <a:rPr lang="en-US" altLang="zh-CN" sz="2800" dirty="0"/>
              <a:t>-&gt;next=s;</a:t>
            </a:r>
          </a:p>
          <a:p>
            <a:r>
              <a:rPr lang="en-US" altLang="zh-CN" sz="2800" dirty="0"/>
              <a:t>C</a:t>
            </a:r>
            <a:r>
              <a:rPr lang="zh-CN" altLang="en-US" sz="2800" dirty="0"/>
              <a:t>．</a:t>
            </a:r>
            <a:r>
              <a:rPr lang="en-US" altLang="zh-CN" sz="2800" dirty="0"/>
              <a:t>p-&gt;next=</a:t>
            </a:r>
            <a:r>
              <a:rPr lang="en-US" altLang="zh-CN" sz="2800" dirty="0" err="1"/>
              <a:t>s;p</a:t>
            </a:r>
            <a:r>
              <a:rPr lang="en-US" altLang="zh-CN" sz="2800" dirty="0"/>
              <a:t>-&gt;next=s-&gt;next;  D</a:t>
            </a:r>
            <a:r>
              <a:rPr lang="zh-CN" altLang="en-US" sz="2800" dirty="0"/>
              <a:t>． </a:t>
            </a:r>
            <a:r>
              <a:rPr lang="en-US" altLang="zh-CN" sz="2800" dirty="0"/>
              <a:t>p-&gt;next=s-&gt;next; p-&gt;next=s;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642918"/>
            <a:ext cx="7772400" cy="4114800"/>
          </a:xfrm>
        </p:spPr>
        <p:txBody>
          <a:bodyPr/>
          <a:lstStyle/>
          <a:p>
            <a:pPr eaLnBrk="1" hangingPunct="1"/>
            <a:r>
              <a:rPr lang="zh-CN" altLang="zh-CN" dirty="0" smtClean="0"/>
              <a:t>线性表采用链式存储结构时，要求存储单元的地址（</a:t>
            </a:r>
            <a:r>
              <a:rPr lang="en-US" altLang="zh-CN" dirty="0" smtClean="0"/>
              <a:t>  </a:t>
            </a:r>
            <a:r>
              <a:rPr lang="zh-CN" altLang="zh-CN" dirty="0" smtClean="0"/>
              <a:t>）。</a:t>
            </a:r>
          </a:p>
          <a:p>
            <a:pPr eaLnBrk="1" hangingPunct="1"/>
            <a:r>
              <a:rPr lang="zh-CN" altLang="zh-CN" dirty="0" smtClean="0"/>
              <a:t>⑴ 必须是连续的</a:t>
            </a:r>
            <a:r>
              <a:rPr lang="en-US" altLang="zh-CN" dirty="0" smtClean="0"/>
              <a:t>		</a:t>
            </a:r>
          </a:p>
          <a:p>
            <a:pPr eaLnBrk="1" hangingPunct="1"/>
            <a:r>
              <a:rPr lang="zh-CN" altLang="zh-CN" dirty="0" smtClean="0"/>
              <a:t>⑵ 部分地址必须是连续的</a:t>
            </a:r>
          </a:p>
          <a:p>
            <a:pPr eaLnBrk="1" hangingPunct="1"/>
            <a:r>
              <a:rPr lang="zh-CN" altLang="zh-CN" dirty="0" smtClean="0"/>
              <a:t>⑶ 一定是不连续的</a:t>
            </a:r>
            <a:r>
              <a:rPr lang="en-US" altLang="zh-CN" dirty="0" smtClean="0"/>
              <a:t>		</a:t>
            </a:r>
          </a:p>
          <a:p>
            <a:pPr eaLnBrk="1" hangingPunct="1"/>
            <a:r>
              <a:rPr lang="zh-CN" altLang="zh-CN" dirty="0" smtClean="0"/>
              <a:t>⑷ 连续不连续都可以</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357298"/>
            <a:ext cx="7958166" cy="4876800"/>
          </a:xfrm>
        </p:spPr>
        <p:txBody>
          <a:bodyPr/>
          <a:lstStyle/>
          <a:p>
            <a:pPr eaLnBrk="1" hangingPunct="1"/>
            <a:r>
              <a:rPr lang="zh-CN" altLang="zh-CN" dirty="0" smtClean="0"/>
              <a:t>循环链表的主要优点是（</a:t>
            </a:r>
            <a:r>
              <a:rPr lang="en-US" altLang="zh-CN" dirty="0" smtClean="0"/>
              <a:t>     </a:t>
            </a:r>
            <a:r>
              <a:rPr lang="zh-CN" altLang="zh-CN" dirty="0" smtClean="0"/>
              <a:t>）</a:t>
            </a:r>
          </a:p>
          <a:p>
            <a:pPr eaLnBrk="1" hangingPunct="1"/>
            <a:r>
              <a:rPr lang="en-US" altLang="zh-CN" dirty="0" smtClean="0"/>
              <a:t>A.</a:t>
            </a:r>
            <a:r>
              <a:rPr lang="zh-CN" altLang="zh-CN" dirty="0" smtClean="0"/>
              <a:t>不再需要头指针了</a:t>
            </a:r>
            <a:r>
              <a:rPr lang="en-US" altLang="zh-CN" dirty="0" smtClean="0"/>
              <a:t>     </a:t>
            </a:r>
            <a:endParaRPr lang="zh-CN" altLang="zh-CN" dirty="0" smtClean="0"/>
          </a:p>
          <a:p>
            <a:pPr eaLnBrk="1" hangingPunct="1"/>
            <a:r>
              <a:rPr lang="en-US" altLang="zh-CN" dirty="0" smtClean="0"/>
              <a:t>B.</a:t>
            </a:r>
            <a:r>
              <a:rPr lang="zh-CN" altLang="zh-CN" dirty="0" smtClean="0"/>
              <a:t>已知某个结点的位置后，能很容易找到它的直接前驱结点</a:t>
            </a:r>
          </a:p>
          <a:p>
            <a:pPr eaLnBrk="1" hangingPunct="1"/>
            <a:r>
              <a:rPr lang="en-US" altLang="zh-CN" dirty="0" smtClean="0"/>
              <a:t>C.</a:t>
            </a:r>
            <a:r>
              <a:rPr lang="zh-CN" altLang="zh-CN" dirty="0" smtClean="0"/>
              <a:t>在进行删除操作后，能保证链表不断开</a:t>
            </a:r>
          </a:p>
          <a:p>
            <a:pPr eaLnBrk="1" hangingPunct="1"/>
            <a:r>
              <a:rPr lang="en-US" altLang="zh-CN" dirty="0" smtClean="0"/>
              <a:t>D.</a:t>
            </a:r>
            <a:r>
              <a:rPr lang="zh-CN" altLang="zh-CN" dirty="0" smtClean="0"/>
              <a:t>从表中任一结点出发都能遍历整个链表</a:t>
            </a:r>
          </a:p>
          <a:p>
            <a:pPr lvl="1" eaLnBrk="1" hangingPunct="1"/>
            <a:r>
              <a:rPr lang="zh-CN" altLang="zh-CN" dirty="0" smtClean="0">
                <a:solidFill>
                  <a:srgbClr val="FF0000"/>
                </a:solidFill>
              </a:rPr>
              <a:t>－</a:t>
            </a:r>
            <a:r>
              <a:rPr lang="en-US" altLang="zh-CN" dirty="0" smtClean="0">
                <a:solidFill>
                  <a:srgbClr val="FF0000"/>
                </a:solidFill>
              </a:rPr>
              <a:t>D</a:t>
            </a:r>
            <a:endParaRPr lang="zh-CN" altLang="zh-CN" dirty="0" smtClean="0">
              <a:solidFill>
                <a:srgbClr val="FF0000"/>
              </a:solidFill>
            </a:endParaRPr>
          </a:p>
          <a:p>
            <a:pPr eaLnBrk="1" hangingPunct="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mment 2"/>
          <p:cNvSpPr>
            <a:spLocks noChangeArrowheads="1"/>
          </p:cNvSpPr>
          <p:nvPr/>
        </p:nvSpPr>
        <p:spPr bwMode="auto">
          <a:xfrm>
            <a:off x="228600" y="228600"/>
            <a:ext cx="1600200" cy="588963"/>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3200" b="1">
                <a:solidFill>
                  <a:srgbClr val="A50021"/>
                </a:solidFill>
                <a:latin typeface="Arial" charset="0"/>
              </a:rPr>
              <a:t>题</a:t>
            </a:r>
            <a:r>
              <a:rPr kumimoji="0" lang="en-US" altLang="zh-CN" sz="3200" b="1">
                <a:solidFill>
                  <a:srgbClr val="A50021"/>
                </a:solidFill>
                <a:latin typeface="Arial" charset="0"/>
              </a:rPr>
              <a:t>2.19</a:t>
            </a:r>
            <a:endParaRPr lang="en-US" altLang="zh-CN" sz="1600">
              <a:solidFill>
                <a:srgbClr val="000000"/>
              </a:solidFill>
              <a:latin typeface="Arial" charset="0"/>
            </a:endParaRPr>
          </a:p>
        </p:txBody>
      </p:sp>
      <p:sp>
        <p:nvSpPr>
          <p:cNvPr id="103427" name="Text Box 3"/>
          <p:cNvSpPr txBox="1">
            <a:spLocks noChangeArrowheads="1"/>
          </p:cNvSpPr>
          <p:nvPr/>
        </p:nvSpPr>
        <p:spPr bwMode="auto">
          <a:xfrm>
            <a:off x="2133600" y="228600"/>
            <a:ext cx="6781800" cy="1066800"/>
          </a:xfrm>
          <a:prstGeom prst="rect">
            <a:avLst/>
          </a:prstGeom>
          <a:noFill/>
          <a:ln w="9525">
            <a:noFill/>
            <a:miter lim="800000"/>
            <a:headEnd/>
            <a:tailEnd/>
          </a:ln>
          <a:effectLst/>
        </p:spPr>
        <p:txBody>
          <a:bodyPr>
            <a:spAutoFit/>
          </a:bodyPr>
          <a:lstStyle/>
          <a:p>
            <a:pPr algn="l"/>
            <a:r>
              <a:rPr lang="zh-CN" altLang="en-US" sz="3200">
                <a:solidFill>
                  <a:srgbClr val="663300"/>
                </a:solidFill>
                <a:latin typeface="楷体_GB2312" pitchFamily="49" charset="-122"/>
                <a:ea typeface="楷体_GB2312" pitchFamily="49" charset="-122"/>
              </a:rPr>
              <a:t>删除有序表中所有其值大于 </a:t>
            </a:r>
            <a:r>
              <a:rPr lang="en-US" altLang="zh-CN" sz="3200">
                <a:solidFill>
                  <a:srgbClr val="663300"/>
                </a:solidFill>
                <a:ea typeface="楷体_GB2312" pitchFamily="49" charset="-122"/>
              </a:rPr>
              <a:t>mink </a:t>
            </a:r>
            <a:r>
              <a:rPr lang="zh-CN" altLang="en-US" sz="3200">
                <a:solidFill>
                  <a:srgbClr val="663300"/>
                </a:solidFill>
                <a:latin typeface="楷体_GB2312" pitchFamily="49" charset="-122"/>
                <a:ea typeface="楷体_GB2312" pitchFamily="49" charset="-122"/>
              </a:rPr>
              <a:t>且小于</a:t>
            </a:r>
            <a:r>
              <a:rPr lang="en-US" altLang="zh-CN" sz="3200">
                <a:solidFill>
                  <a:srgbClr val="663300"/>
                </a:solidFill>
                <a:ea typeface="楷体_GB2312" pitchFamily="49" charset="-122"/>
              </a:rPr>
              <a:t>maxk</a:t>
            </a:r>
            <a:r>
              <a:rPr lang="zh-CN" altLang="en-US" sz="3200">
                <a:solidFill>
                  <a:srgbClr val="663300"/>
                </a:solidFill>
                <a:latin typeface="楷体_GB2312" pitchFamily="49" charset="-122"/>
                <a:ea typeface="楷体_GB2312" pitchFamily="49" charset="-122"/>
              </a:rPr>
              <a:t>的数据元素。</a:t>
            </a:r>
            <a:endParaRPr lang="zh-CN" altLang="en-US" sz="3200">
              <a:solidFill>
                <a:srgbClr val="663300"/>
              </a:solidFill>
            </a:endParaRPr>
          </a:p>
        </p:txBody>
      </p:sp>
      <p:sp>
        <p:nvSpPr>
          <p:cNvPr id="103428" name="AutoShape 4"/>
          <p:cNvSpPr>
            <a:spLocks noChangeArrowheads="1"/>
          </p:cNvSpPr>
          <p:nvPr/>
        </p:nvSpPr>
        <p:spPr bwMode="auto">
          <a:xfrm>
            <a:off x="1400175" y="3197225"/>
            <a:ext cx="762000" cy="381000"/>
          </a:xfrm>
          <a:prstGeom prst="flowChartProcess">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03429" name="AutoShape 5"/>
          <p:cNvSpPr>
            <a:spLocks noChangeArrowheads="1"/>
          </p:cNvSpPr>
          <p:nvPr/>
        </p:nvSpPr>
        <p:spPr bwMode="auto">
          <a:xfrm>
            <a:off x="2771775" y="3197225"/>
            <a:ext cx="762000" cy="381000"/>
          </a:xfrm>
          <a:prstGeom prst="flowChartProcess">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103430" name="AutoShape 6"/>
          <p:cNvSpPr>
            <a:spLocks noChangeArrowheads="1"/>
          </p:cNvSpPr>
          <p:nvPr/>
        </p:nvSpPr>
        <p:spPr bwMode="auto">
          <a:xfrm>
            <a:off x="5362575" y="3197225"/>
            <a:ext cx="762000" cy="381000"/>
          </a:xfrm>
          <a:prstGeom prst="flowChartProcess">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103431" name="AutoShape 7"/>
          <p:cNvSpPr>
            <a:spLocks noChangeArrowheads="1"/>
          </p:cNvSpPr>
          <p:nvPr/>
        </p:nvSpPr>
        <p:spPr bwMode="auto">
          <a:xfrm>
            <a:off x="6734175" y="3197225"/>
            <a:ext cx="762000" cy="381000"/>
          </a:xfrm>
          <a:prstGeom prst="flowChartProcess">
            <a:avLst/>
          </a:prstGeom>
          <a:solidFill>
            <a:srgbClr val="FFFF00"/>
          </a:solidFill>
          <a:ln w="9525">
            <a:solidFill>
              <a:schemeClr val="tx1"/>
            </a:solidFill>
            <a:miter lim="800000"/>
            <a:headEnd/>
            <a:tailEnd/>
          </a:ln>
          <a:effectLst/>
        </p:spPr>
        <p:txBody>
          <a:bodyPr wrap="none" anchor="ctr"/>
          <a:lstStyle/>
          <a:p>
            <a:endParaRPr lang="zh-CN" altLang="en-US"/>
          </a:p>
        </p:txBody>
      </p:sp>
      <p:cxnSp>
        <p:nvCxnSpPr>
          <p:cNvPr id="103432" name="AutoShape 8"/>
          <p:cNvCxnSpPr>
            <a:cxnSpLocks noChangeShapeType="1"/>
            <a:endCxn id="103428" idx="1"/>
          </p:cNvCxnSpPr>
          <p:nvPr/>
        </p:nvCxnSpPr>
        <p:spPr bwMode="auto">
          <a:xfrm flipV="1">
            <a:off x="714375" y="3387725"/>
            <a:ext cx="685800" cy="38100"/>
          </a:xfrm>
          <a:prstGeom prst="straightConnector1">
            <a:avLst/>
          </a:prstGeom>
          <a:noFill/>
          <a:ln w="19050">
            <a:solidFill>
              <a:schemeClr val="tx1"/>
            </a:solidFill>
            <a:round/>
            <a:headEnd/>
            <a:tailEnd type="triangle" w="med" len="med"/>
          </a:ln>
          <a:effectLst/>
        </p:spPr>
      </p:cxnSp>
      <p:cxnSp>
        <p:nvCxnSpPr>
          <p:cNvPr id="103433" name="AutoShape 9"/>
          <p:cNvCxnSpPr>
            <a:cxnSpLocks noChangeShapeType="1"/>
          </p:cNvCxnSpPr>
          <p:nvPr/>
        </p:nvCxnSpPr>
        <p:spPr bwMode="auto">
          <a:xfrm flipV="1">
            <a:off x="2085975" y="3387725"/>
            <a:ext cx="685800" cy="38100"/>
          </a:xfrm>
          <a:prstGeom prst="straightConnector1">
            <a:avLst/>
          </a:prstGeom>
          <a:noFill/>
          <a:ln w="19050">
            <a:solidFill>
              <a:schemeClr val="tx1"/>
            </a:solidFill>
            <a:round/>
            <a:headEnd/>
            <a:tailEnd type="triangle" w="med" len="med"/>
          </a:ln>
          <a:effectLst/>
        </p:spPr>
      </p:cxnSp>
      <p:cxnSp>
        <p:nvCxnSpPr>
          <p:cNvPr id="103434" name="AutoShape 10"/>
          <p:cNvCxnSpPr>
            <a:cxnSpLocks noChangeShapeType="1"/>
          </p:cNvCxnSpPr>
          <p:nvPr/>
        </p:nvCxnSpPr>
        <p:spPr bwMode="auto">
          <a:xfrm flipV="1">
            <a:off x="4676775" y="3425825"/>
            <a:ext cx="685800" cy="38100"/>
          </a:xfrm>
          <a:prstGeom prst="straightConnector1">
            <a:avLst/>
          </a:prstGeom>
          <a:noFill/>
          <a:ln w="19050">
            <a:solidFill>
              <a:schemeClr val="tx1"/>
            </a:solidFill>
            <a:round/>
            <a:headEnd/>
            <a:tailEnd type="triangle" w="med" len="med"/>
          </a:ln>
          <a:effectLst/>
        </p:spPr>
      </p:cxnSp>
      <p:cxnSp>
        <p:nvCxnSpPr>
          <p:cNvPr id="103435" name="AutoShape 11"/>
          <p:cNvCxnSpPr>
            <a:cxnSpLocks noChangeShapeType="1"/>
          </p:cNvCxnSpPr>
          <p:nvPr/>
        </p:nvCxnSpPr>
        <p:spPr bwMode="auto">
          <a:xfrm flipV="1">
            <a:off x="6048375" y="3387725"/>
            <a:ext cx="685800" cy="38100"/>
          </a:xfrm>
          <a:prstGeom prst="straightConnector1">
            <a:avLst/>
          </a:prstGeom>
          <a:noFill/>
          <a:ln w="19050">
            <a:solidFill>
              <a:schemeClr val="tx1"/>
            </a:solidFill>
            <a:round/>
            <a:headEnd/>
            <a:tailEnd type="triangle" w="med" len="med"/>
          </a:ln>
          <a:effectLst/>
        </p:spPr>
      </p:cxnSp>
      <p:sp>
        <p:nvSpPr>
          <p:cNvPr id="103436" name="Text Box 12"/>
          <p:cNvSpPr txBox="1">
            <a:spLocks noChangeArrowheads="1"/>
          </p:cNvSpPr>
          <p:nvPr/>
        </p:nvSpPr>
        <p:spPr bwMode="auto">
          <a:xfrm>
            <a:off x="304800" y="1524000"/>
            <a:ext cx="7064375" cy="641350"/>
          </a:xfrm>
          <a:prstGeom prst="rect">
            <a:avLst/>
          </a:prstGeom>
          <a:noFill/>
          <a:ln w="9525">
            <a:noFill/>
            <a:miter lim="800000"/>
            <a:headEnd/>
            <a:tailEnd/>
          </a:ln>
          <a:effectLst/>
        </p:spPr>
        <p:txBody>
          <a:bodyPr wrap="none">
            <a:spAutoFit/>
          </a:bodyPr>
          <a:lstStyle/>
          <a:p>
            <a:pPr algn="l"/>
            <a:r>
              <a:rPr lang="zh-CN" altLang="en-US" sz="3600">
                <a:solidFill>
                  <a:srgbClr val="800000"/>
                </a:solidFill>
                <a:ea typeface="楷体_GB2312" pitchFamily="49" charset="-122"/>
              </a:rPr>
              <a:t>首先分析</a:t>
            </a:r>
            <a:r>
              <a:rPr lang="zh-CN" altLang="en-US" sz="3600" b="1">
                <a:solidFill>
                  <a:srgbClr val="800000"/>
                </a:solidFill>
                <a:ea typeface="楷体_GB2312" pitchFamily="49" charset="-122"/>
              </a:rPr>
              <a:t>需要删除的结点</a:t>
            </a:r>
            <a:r>
              <a:rPr lang="zh-CN" altLang="en-US" sz="3600">
                <a:solidFill>
                  <a:srgbClr val="800000"/>
                </a:solidFill>
                <a:ea typeface="楷体_GB2312" pitchFamily="49" charset="-122"/>
              </a:rPr>
              <a:t>的特点：</a:t>
            </a:r>
            <a:endParaRPr lang="zh-CN" altLang="en-US" sz="2400"/>
          </a:p>
        </p:txBody>
      </p:sp>
      <p:sp>
        <p:nvSpPr>
          <p:cNvPr id="103437" name="Text Box 13"/>
          <p:cNvSpPr txBox="1">
            <a:spLocks noChangeArrowheads="1"/>
          </p:cNvSpPr>
          <p:nvPr/>
        </p:nvSpPr>
        <p:spPr bwMode="auto">
          <a:xfrm>
            <a:off x="638175" y="3752850"/>
            <a:ext cx="3124200" cy="579438"/>
          </a:xfrm>
          <a:prstGeom prst="rect">
            <a:avLst/>
          </a:prstGeom>
          <a:noFill/>
          <a:ln w="9525">
            <a:noFill/>
            <a:miter lim="800000"/>
            <a:headEnd/>
            <a:tailEnd/>
          </a:ln>
          <a:effectLst/>
        </p:spPr>
        <p:txBody>
          <a:bodyPr wrap="none">
            <a:spAutoFit/>
          </a:bodyPr>
          <a:lstStyle/>
          <a:p>
            <a:pPr algn="l"/>
            <a:r>
              <a:rPr lang="en-US" altLang="zh-CN" sz="2400"/>
              <a:t> </a:t>
            </a:r>
            <a:r>
              <a:rPr lang="en-US" altLang="zh-CN" sz="3200">
                <a:solidFill>
                  <a:srgbClr val="FF0000"/>
                </a:solidFill>
              </a:rPr>
              <a:t>&lt;=mink     &gt;mink</a:t>
            </a:r>
            <a:endParaRPr lang="en-US" altLang="zh-CN" sz="2400"/>
          </a:p>
        </p:txBody>
      </p:sp>
      <p:sp>
        <p:nvSpPr>
          <p:cNvPr id="103438" name="Text Box 14"/>
          <p:cNvSpPr txBox="1">
            <a:spLocks noChangeArrowheads="1"/>
          </p:cNvSpPr>
          <p:nvPr/>
        </p:nvSpPr>
        <p:spPr bwMode="auto">
          <a:xfrm>
            <a:off x="4676775" y="3752850"/>
            <a:ext cx="3336925" cy="579438"/>
          </a:xfrm>
          <a:prstGeom prst="rect">
            <a:avLst/>
          </a:prstGeom>
          <a:noFill/>
          <a:ln w="9525">
            <a:noFill/>
            <a:miter lim="800000"/>
            <a:headEnd/>
            <a:tailEnd/>
          </a:ln>
          <a:effectLst/>
        </p:spPr>
        <p:txBody>
          <a:bodyPr wrap="none">
            <a:spAutoFit/>
          </a:bodyPr>
          <a:lstStyle/>
          <a:p>
            <a:pPr algn="l"/>
            <a:r>
              <a:rPr lang="en-US" altLang="zh-CN" sz="2400"/>
              <a:t>  </a:t>
            </a:r>
            <a:r>
              <a:rPr lang="en-US" altLang="zh-CN" sz="3200">
                <a:solidFill>
                  <a:srgbClr val="FF0000"/>
                </a:solidFill>
              </a:rPr>
              <a:t>&lt; maxk    &gt;=maxk</a:t>
            </a:r>
            <a:endParaRPr lang="en-US" altLang="zh-CN" sz="2400"/>
          </a:p>
        </p:txBody>
      </p:sp>
      <p:sp>
        <p:nvSpPr>
          <p:cNvPr id="103439" name="Line 15"/>
          <p:cNvSpPr>
            <a:spLocks noChangeShapeType="1"/>
          </p:cNvSpPr>
          <p:nvPr/>
        </p:nvSpPr>
        <p:spPr bwMode="auto">
          <a:xfrm>
            <a:off x="2162175" y="3273425"/>
            <a:ext cx="228600" cy="0"/>
          </a:xfrm>
          <a:prstGeom prst="line">
            <a:avLst/>
          </a:prstGeom>
          <a:noFill/>
          <a:ln w="38100">
            <a:solidFill>
              <a:srgbClr val="FF0000"/>
            </a:solidFill>
            <a:round/>
            <a:headEnd/>
            <a:tailEnd/>
          </a:ln>
          <a:effectLst/>
        </p:spPr>
        <p:txBody>
          <a:bodyPr wrap="none" anchor="ctr"/>
          <a:lstStyle/>
          <a:p>
            <a:endParaRPr lang="zh-CN" altLang="en-US"/>
          </a:p>
        </p:txBody>
      </p:sp>
      <p:sp>
        <p:nvSpPr>
          <p:cNvPr id="103440" name="Line 16"/>
          <p:cNvSpPr>
            <a:spLocks noChangeShapeType="1"/>
          </p:cNvSpPr>
          <p:nvPr/>
        </p:nvSpPr>
        <p:spPr bwMode="auto">
          <a:xfrm flipV="1">
            <a:off x="2390775" y="2968625"/>
            <a:ext cx="0" cy="304800"/>
          </a:xfrm>
          <a:prstGeom prst="line">
            <a:avLst/>
          </a:prstGeom>
          <a:noFill/>
          <a:ln w="38100">
            <a:solidFill>
              <a:srgbClr val="FF0000"/>
            </a:solidFill>
            <a:round/>
            <a:headEnd/>
            <a:tailEnd/>
          </a:ln>
          <a:effectLst/>
        </p:spPr>
        <p:txBody>
          <a:bodyPr wrap="none" anchor="ctr"/>
          <a:lstStyle/>
          <a:p>
            <a:endParaRPr lang="zh-CN" altLang="en-US"/>
          </a:p>
        </p:txBody>
      </p:sp>
      <p:sp>
        <p:nvSpPr>
          <p:cNvPr id="103441" name="Line 17"/>
          <p:cNvSpPr>
            <a:spLocks noChangeShapeType="1"/>
          </p:cNvSpPr>
          <p:nvPr/>
        </p:nvSpPr>
        <p:spPr bwMode="auto">
          <a:xfrm>
            <a:off x="2390775" y="2968625"/>
            <a:ext cx="3886200" cy="0"/>
          </a:xfrm>
          <a:prstGeom prst="line">
            <a:avLst/>
          </a:prstGeom>
          <a:noFill/>
          <a:ln w="38100">
            <a:solidFill>
              <a:srgbClr val="FF0000"/>
            </a:solidFill>
            <a:round/>
            <a:headEnd/>
            <a:tailEnd/>
          </a:ln>
          <a:effectLst/>
        </p:spPr>
        <p:txBody>
          <a:bodyPr wrap="none" anchor="ctr"/>
          <a:lstStyle/>
          <a:p>
            <a:endParaRPr lang="zh-CN" altLang="en-US"/>
          </a:p>
        </p:txBody>
      </p:sp>
      <p:sp>
        <p:nvSpPr>
          <p:cNvPr id="103442" name="Line 18"/>
          <p:cNvSpPr>
            <a:spLocks noChangeShapeType="1"/>
          </p:cNvSpPr>
          <p:nvPr/>
        </p:nvSpPr>
        <p:spPr bwMode="auto">
          <a:xfrm>
            <a:off x="6276975" y="2968625"/>
            <a:ext cx="0" cy="304800"/>
          </a:xfrm>
          <a:prstGeom prst="line">
            <a:avLst/>
          </a:prstGeom>
          <a:noFill/>
          <a:ln w="38100">
            <a:solidFill>
              <a:srgbClr val="FF0000"/>
            </a:solidFill>
            <a:round/>
            <a:headEnd/>
            <a:tailEnd/>
          </a:ln>
          <a:effectLst/>
        </p:spPr>
        <p:txBody>
          <a:bodyPr wrap="none" anchor="ctr"/>
          <a:lstStyle/>
          <a:p>
            <a:endParaRPr lang="zh-CN" altLang="en-US"/>
          </a:p>
        </p:txBody>
      </p:sp>
      <p:sp>
        <p:nvSpPr>
          <p:cNvPr id="103443" name="Line 19"/>
          <p:cNvSpPr>
            <a:spLocks noChangeShapeType="1"/>
          </p:cNvSpPr>
          <p:nvPr/>
        </p:nvSpPr>
        <p:spPr bwMode="auto">
          <a:xfrm>
            <a:off x="6276975" y="3273425"/>
            <a:ext cx="457200" cy="0"/>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103444" name="Line 20"/>
          <p:cNvSpPr>
            <a:spLocks noChangeShapeType="1"/>
          </p:cNvSpPr>
          <p:nvPr/>
        </p:nvSpPr>
        <p:spPr bwMode="auto">
          <a:xfrm>
            <a:off x="1752600" y="2514600"/>
            <a:ext cx="0" cy="685800"/>
          </a:xfrm>
          <a:prstGeom prst="line">
            <a:avLst/>
          </a:prstGeom>
          <a:noFill/>
          <a:ln w="38100">
            <a:solidFill>
              <a:srgbClr val="FF0000"/>
            </a:solidFill>
            <a:round/>
            <a:headEnd/>
            <a:tailEnd type="triangle" w="med" len="lg"/>
          </a:ln>
          <a:effectLst/>
        </p:spPr>
        <p:txBody>
          <a:bodyPr wrap="none" anchor="ctr"/>
          <a:lstStyle/>
          <a:p>
            <a:endParaRPr lang="zh-CN" altLang="en-US"/>
          </a:p>
        </p:txBody>
      </p:sp>
      <p:sp>
        <p:nvSpPr>
          <p:cNvPr id="103445" name="Text Box 21"/>
          <p:cNvSpPr txBox="1">
            <a:spLocks noChangeArrowheads="1"/>
          </p:cNvSpPr>
          <p:nvPr/>
        </p:nvSpPr>
        <p:spPr bwMode="auto">
          <a:xfrm>
            <a:off x="1050925" y="2087563"/>
            <a:ext cx="703263" cy="579437"/>
          </a:xfrm>
          <a:prstGeom prst="rect">
            <a:avLst/>
          </a:prstGeom>
          <a:noFill/>
          <a:ln w="9525">
            <a:noFill/>
            <a:miter lim="800000"/>
            <a:headEnd/>
            <a:tailEnd/>
          </a:ln>
          <a:effectLst/>
        </p:spPr>
        <p:txBody>
          <a:bodyPr wrap="none">
            <a:spAutoFit/>
          </a:bodyPr>
          <a:lstStyle/>
          <a:p>
            <a:pPr algn="l"/>
            <a:r>
              <a:rPr lang="en-US" altLang="zh-CN" sz="3200">
                <a:solidFill>
                  <a:srgbClr val="FF0000"/>
                </a:solidFill>
              </a:rPr>
              <a:t>pre</a:t>
            </a:r>
            <a:endParaRPr lang="en-US" altLang="zh-CN" sz="2400"/>
          </a:p>
        </p:txBody>
      </p:sp>
      <p:sp>
        <p:nvSpPr>
          <p:cNvPr id="103446" name="Line 22"/>
          <p:cNvSpPr>
            <a:spLocks noChangeShapeType="1"/>
          </p:cNvSpPr>
          <p:nvPr/>
        </p:nvSpPr>
        <p:spPr bwMode="auto">
          <a:xfrm>
            <a:off x="7162800" y="2514600"/>
            <a:ext cx="0" cy="685800"/>
          </a:xfrm>
          <a:prstGeom prst="line">
            <a:avLst/>
          </a:prstGeom>
          <a:noFill/>
          <a:ln w="38100">
            <a:solidFill>
              <a:srgbClr val="FF0000"/>
            </a:solidFill>
            <a:round/>
            <a:headEnd/>
            <a:tailEnd type="triangle" w="med" len="lg"/>
          </a:ln>
          <a:effectLst/>
        </p:spPr>
        <p:txBody>
          <a:bodyPr wrap="none" anchor="ctr"/>
          <a:lstStyle/>
          <a:p>
            <a:endParaRPr lang="zh-CN" altLang="en-US"/>
          </a:p>
        </p:txBody>
      </p:sp>
      <p:sp>
        <p:nvSpPr>
          <p:cNvPr id="103447" name="Text Box 23"/>
          <p:cNvSpPr txBox="1">
            <a:spLocks noChangeArrowheads="1"/>
          </p:cNvSpPr>
          <p:nvPr/>
        </p:nvSpPr>
        <p:spPr bwMode="auto">
          <a:xfrm>
            <a:off x="2736850" y="2057400"/>
            <a:ext cx="387350" cy="579438"/>
          </a:xfrm>
          <a:prstGeom prst="rect">
            <a:avLst/>
          </a:prstGeom>
          <a:noFill/>
          <a:ln w="9525">
            <a:noFill/>
            <a:miter lim="800000"/>
            <a:headEnd/>
            <a:tailEnd/>
          </a:ln>
          <a:effectLst/>
        </p:spPr>
        <p:txBody>
          <a:bodyPr wrap="none">
            <a:spAutoFit/>
          </a:bodyPr>
          <a:lstStyle/>
          <a:p>
            <a:pPr algn="l"/>
            <a:r>
              <a:rPr lang="en-US" altLang="zh-CN" sz="3200">
                <a:solidFill>
                  <a:schemeClr val="accent2"/>
                </a:solidFill>
              </a:rPr>
              <a:t>q</a:t>
            </a:r>
            <a:endParaRPr lang="en-US" altLang="zh-CN" sz="2400"/>
          </a:p>
        </p:txBody>
      </p:sp>
      <p:sp>
        <p:nvSpPr>
          <p:cNvPr id="103448" name="Line 24"/>
          <p:cNvSpPr>
            <a:spLocks noChangeShapeType="1"/>
          </p:cNvSpPr>
          <p:nvPr/>
        </p:nvSpPr>
        <p:spPr bwMode="auto">
          <a:xfrm>
            <a:off x="3124200" y="2438400"/>
            <a:ext cx="0" cy="762000"/>
          </a:xfrm>
          <a:prstGeom prst="line">
            <a:avLst/>
          </a:prstGeom>
          <a:noFill/>
          <a:ln w="38100">
            <a:solidFill>
              <a:schemeClr val="accent2"/>
            </a:solidFill>
            <a:round/>
            <a:headEnd/>
            <a:tailEnd type="triangle" w="med" len="lg"/>
          </a:ln>
          <a:effectLst/>
        </p:spPr>
        <p:txBody>
          <a:bodyPr wrap="none" anchor="ctr"/>
          <a:lstStyle/>
          <a:p>
            <a:endParaRPr lang="zh-CN" altLang="en-US"/>
          </a:p>
        </p:txBody>
      </p:sp>
      <p:sp>
        <p:nvSpPr>
          <p:cNvPr id="103449" name="Text Box 25"/>
          <p:cNvSpPr txBox="1">
            <a:spLocks noChangeArrowheads="1"/>
          </p:cNvSpPr>
          <p:nvPr/>
        </p:nvSpPr>
        <p:spPr bwMode="auto">
          <a:xfrm>
            <a:off x="6781800" y="2087563"/>
            <a:ext cx="387350" cy="579437"/>
          </a:xfrm>
          <a:prstGeom prst="rect">
            <a:avLst/>
          </a:prstGeom>
          <a:noFill/>
          <a:ln w="9525">
            <a:noFill/>
            <a:miter lim="800000"/>
            <a:headEnd/>
            <a:tailEnd/>
          </a:ln>
          <a:effectLst/>
        </p:spPr>
        <p:txBody>
          <a:bodyPr wrap="none">
            <a:spAutoFit/>
          </a:bodyPr>
          <a:lstStyle/>
          <a:p>
            <a:pPr algn="l"/>
            <a:r>
              <a:rPr lang="en-US" altLang="zh-CN" sz="3200">
                <a:solidFill>
                  <a:srgbClr val="FF0000"/>
                </a:solidFill>
              </a:rPr>
              <a:t>p</a:t>
            </a:r>
            <a:endParaRPr lang="en-US" altLang="zh-CN" sz="2400"/>
          </a:p>
        </p:txBody>
      </p:sp>
      <p:sp>
        <p:nvSpPr>
          <p:cNvPr id="103450" name="Text Box 26"/>
          <p:cNvSpPr txBox="1">
            <a:spLocks noChangeArrowheads="1"/>
          </p:cNvSpPr>
          <p:nvPr/>
        </p:nvSpPr>
        <p:spPr bwMode="auto">
          <a:xfrm>
            <a:off x="441325" y="4616450"/>
            <a:ext cx="5257800" cy="641350"/>
          </a:xfrm>
          <a:prstGeom prst="rect">
            <a:avLst/>
          </a:prstGeom>
          <a:noFill/>
          <a:ln w="9525">
            <a:noFill/>
            <a:miter lim="800000"/>
            <a:headEnd/>
            <a:tailEnd/>
          </a:ln>
          <a:effectLst/>
        </p:spPr>
        <p:txBody>
          <a:bodyPr wrap="none">
            <a:spAutoFit/>
          </a:bodyPr>
          <a:lstStyle/>
          <a:p>
            <a:pPr algn="l"/>
            <a:r>
              <a:rPr lang="zh-CN" altLang="en-US" sz="3600" b="1" dirty="0">
                <a:solidFill>
                  <a:srgbClr val="800000"/>
                </a:solidFill>
                <a:ea typeface="楷体_GB2312" pitchFamily="49" charset="-122"/>
              </a:rPr>
              <a:t>修改指针</a:t>
            </a:r>
            <a:r>
              <a:rPr lang="en-US" altLang="zh-CN" sz="3600" b="1" dirty="0">
                <a:solidFill>
                  <a:srgbClr val="800000"/>
                </a:solidFill>
                <a:ea typeface="楷体_GB2312" pitchFamily="49" charset="-122"/>
              </a:rPr>
              <a:t>:</a:t>
            </a:r>
            <a:r>
              <a:rPr lang="en-US" altLang="zh-CN" sz="3600" b="1" dirty="0">
                <a:solidFill>
                  <a:srgbClr val="FF0000"/>
                </a:solidFill>
                <a:ea typeface="楷体_GB2312" pitchFamily="49" charset="-122"/>
              </a:rPr>
              <a:t>    </a:t>
            </a:r>
            <a:r>
              <a:rPr lang="en-US" altLang="zh-CN" sz="3600" dirty="0">
                <a:solidFill>
                  <a:srgbClr val="FF0000"/>
                </a:solidFill>
                <a:ea typeface="楷体_GB2312" pitchFamily="49" charset="-122"/>
              </a:rPr>
              <a:t>pre-&gt;next = p;</a:t>
            </a:r>
            <a:endParaRPr lang="en-US" altLang="zh-CN" sz="2400" dirty="0"/>
          </a:p>
        </p:txBody>
      </p:sp>
      <p:sp>
        <p:nvSpPr>
          <p:cNvPr id="103451" name="Text Box 27"/>
          <p:cNvSpPr txBox="1">
            <a:spLocks noChangeArrowheads="1"/>
          </p:cNvSpPr>
          <p:nvPr/>
        </p:nvSpPr>
        <p:spPr bwMode="auto">
          <a:xfrm>
            <a:off x="441325" y="5378450"/>
            <a:ext cx="8201025" cy="1190625"/>
          </a:xfrm>
          <a:prstGeom prst="rect">
            <a:avLst/>
          </a:prstGeom>
          <a:noFill/>
          <a:ln w="9525">
            <a:noFill/>
            <a:miter lim="800000"/>
            <a:headEnd/>
            <a:tailEnd/>
          </a:ln>
          <a:effectLst/>
        </p:spPr>
        <p:txBody>
          <a:bodyPr wrap="none">
            <a:spAutoFit/>
          </a:bodyPr>
          <a:lstStyle/>
          <a:p>
            <a:pPr algn="l"/>
            <a:r>
              <a:rPr lang="zh-CN" altLang="en-US" sz="3600" b="1" dirty="0">
                <a:solidFill>
                  <a:srgbClr val="800000"/>
                </a:solidFill>
                <a:ea typeface="楷体_GB2312" pitchFamily="49" charset="-122"/>
              </a:rPr>
              <a:t>释放结点</a:t>
            </a:r>
            <a:r>
              <a:rPr lang="en-US" altLang="zh-CN" sz="3600" b="1" dirty="0">
                <a:solidFill>
                  <a:srgbClr val="800000"/>
                </a:solidFill>
                <a:ea typeface="楷体_GB2312" pitchFamily="49" charset="-122"/>
              </a:rPr>
              <a:t>:    </a:t>
            </a:r>
            <a:r>
              <a:rPr lang="en-US" altLang="zh-CN" sz="3600" dirty="0">
                <a:solidFill>
                  <a:srgbClr val="FF0000"/>
                </a:solidFill>
                <a:ea typeface="楷体_GB2312" pitchFamily="49" charset="-122"/>
              </a:rPr>
              <a:t>while (q!=p) </a:t>
            </a:r>
          </a:p>
          <a:p>
            <a:pPr algn="l"/>
            <a:r>
              <a:rPr lang="en-US" altLang="zh-CN" sz="3600" dirty="0">
                <a:solidFill>
                  <a:srgbClr val="FF0000"/>
                </a:solidFill>
                <a:ea typeface="楷体_GB2312" pitchFamily="49" charset="-122"/>
              </a:rPr>
              <a:t>                         {s=q-&gt;next;  free(q);  q=s; }</a:t>
            </a:r>
            <a:endParaRPr lang="en-US" altLang="zh-CN" sz="2400" dirty="0"/>
          </a:p>
        </p:txBody>
      </p:sp>
      <p:sp>
        <p:nvSpPr>
          <p:cNvPr id="103452" name="Text Box 28"/>
          <p:cNvSpPr txBox="1">
            <a:spLocks noChangeArrowheads="1"/>
          </p:cNvSpPr>
          <p:nvPr/>
        </p:nvSpPr>
        <p:spPr bwMode="auto">
          <a:xfrm>
            <a:off x="3717925" y="3038475"/>
            <a:ext cx="984250" cy="519113"/>
          </a:xfrm>
          <a:prstGeom prst="rect">
            <a:avLst/>
          </a:prstGeom>
          <a:noFill/>
          <a:ln w="9525">
            <a:noFill/>
            <a:miter lim="800000"/>
            <a:headEnd/>
            <a:tailEnd/>
          </a:ln>
          <a:effectLst/>
        </p:spPr>
        <p:txBody>
          <a:bodyPr wrap="none">
            <a:spAutoFit/>
          </a:bodyPr>
          <a:lstStyle/>
          <a:p>
            <a:pPr algn="l"/>
            <a:r>
              <a:rPr lang="en-US" altLang="zh-CN" sz="2800" b="1"/>
              <a:t>… …</a:t>
            </a: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36"/>
                                        </p:tgtEl>
                                        <p:attrNameLst>
                                          <p:attrName>style.visibility</p:attrName>
                                        </p:attrNameLst>
                                      </p:cBhvr>
                                      <p:to>
                                        <p:strVal val="visible"/>
                                      </p:to>
                                    </p:set>
                                    <p:animEffect transition="in" filter="wipe(left)">
                                      <p:cBhvr>
                                        <p:cTn id="7" dur="500"/>
                                        <p:tgtEl>
                                          <p:spTgt spid="10343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103432"/>
                                        </p:tgtEl>
                                        <p:attrNameLst>
                                          <p:attrName>style.visibility</p:attrName>
                                        </p:attrNameLst>
                                      </p:cBhvr>
                                      <p:to>
                                        <p:strVal val="visible"/>
                                      </p:to>
                                    </p:set>
                                    <p:anim calcmode="lin" valueType="num">
                                      <p:cBhvr>
                                        <p:cTn id="12" dur="500" fill="hold"/>
                                        <p:tgtEl>
                                          <p:spTgt spid="103432"/>
                                        </p:tgtEl>
                                        <p:attrNameLst>
                                          <p:attrName>ppt_x</p:attrName>
                                        </p:attrNameLst>
                                      </p:cBhvr>
                                      <p:tavLst>
                                        <p:tav tm="0">
                                          <p:val>
                                            <p:strVal val="#ppt_x-#ppt_w/2"/>
                                          </p:val>
                                        </p:tav>
                                        <p:tav tm="100000">
                                          <p:val>
                                            <p:strVal val="#ppt_x"/>
                                          </p:val>
                                        </p:tav>
                                      </p:tavLst>
                                    </p:anim>
                                    <p:anim calcmode="lin" valueType="num">
                                      <p:cBhvr>
                                        <p:cTn id="13" dur="500" fill="hold"/>
                                        <p:tgtEl>
                                          <p:spTgt spid="103432"/>
                                        </p:tgtEl>
                                        <p:attrNameLst>
                                          <p:attrName>ppt_y</p:attrName>
                                        </p:attrNameLst>
                                      </p:cBhvr>
                                      <p:tavLst>
                                        <p:tav tm="0">
                                          <p:val>
                                            <p:strVal val="#ppt_y"/>
                                          </p:val>
                                        </p:tav>
                                        <p:tav tm="100000">
                                          <p:val>
                                            <p:strVal val="#ppt_y"/>
                                          </p:val>
                                        </p:tav>
                                      </p:tavLst>
                                    </p:anim>
                                    <p:anim calcmode="lin" valueType="num">
                                      <p:cBhvr>
                                        <p:cTn id="14" dur="500" fill="hold"/>
                                        <p:tgtEl>
                                          <p:spTgt spid="103432"/>
                                        </p:tgtEl>
                                        <p:attrNameLst>
                                          <p:attrName>ppt_w</p:attrName>
                                        </p:attrNameLst>
                                      </p:cBhvr>
                                      <p:tavLst>
                                        <p:tav tm="0">
                                          <p:val>
                                            <p:fltVal val="0"/>
                                          </p:val>
                                        </p:tav>
                                        <p:tav tm="100000">
                                          <p:val>
                                            <p:strVal val="#ppt_w"/>
                                          </p:val>
                                        </p:tav>
                                      </p:tavLst>
                                    </p:anim>
                                    <p:anim calcmode="lin" valueType="num">
                                      <p:cBhvr>
                                        <p:cTn id="15" dur="500" fill="hold"/>
                                        <p:tgtEl>
                                          <p:spTgt spid="103432"/>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8" fill="hold" grpId="0" nodeType="afterEffect">
                                  <p:stCondLst>
                                    <p:cond delay="0"/>
                                  </p:stCondLst>
                                  <p:childTnLst>
                                    <p:set>
                                      <p:cBhvr>
                                        <p:cTn id="18" dur="1" fill="hold">
                                          <p:stCondLst>
                                            <p:cond delay="0"/>
                                          </p:stCondLst>
                                        </p:cTn>
                                        <p:tgtEl>
                                          <p:spTgt spid="103428"/>
                                        </p:tgtEl>
                                        <p:attrNameLst>
                                          <p:attrName>style.visibility</p:attrName>
                                        </p:attrNameLst>
                                      </p:cBhvr>
                                      <p:to>
                                        <p:strVal val="visible"/>
                                      </p:to>
                                    </p:set>
                                    <p:anim calcmode="lin" valueType="num">
                                      <p:cBhvr>
                                        <p:cTn id="19" dur="500" fill="hold"/>
                                        <p:tgtEl>
                                          <p:spTgt spid="103428"/>
                                        </p:tgtEl>
                                        <p:attrNameLst>
                                          <p:attrName>ppt_x</p:attrName>
                                        </p:attrNameLst>
                                      </p:cBhvr>
                                      <p:tavLst>
                                        <p:tav tm="0">
                                          <p:val>
                                            <p:strVal val="#ppt_x-#ppt_w/2"/>
                                          </p:val>
                                        </p:tav>
                                        <p:tav tm="100000">
                                          <p:val>
                                            <p:strVal val="#ppt_x"/>
                                          </p:val>
                                        </p:tav>
                                      </p:tavLst>
                                    </p:anim>
                                    <p:anim calcmode="lin" valueType="num">
                                      <p:cBhvr>
                                        <p:cTn id="20" dur="500" fill="hold"/>
                                        <p:tgtEl>
                                          <p:spTgt spid="103428"/>
                                        </p:tgtEl>
                                        <p:attrNameLst>
                                          <p:attrName>ppt_y</p:attrName>
                                        </p:attrNameLst>
                                      </p:cBhvr>
                                      <p:tavLst>
                                        <p:tav tm="0">
                                          <p:val>
                                            <p:strVal val="#ppt_y"/>
                                          </p:val>
                                        </p:tav>
                                        <p:tav tm="100000">
                                          <p:val>
                                            <p:strVal val="#ppt_y"/>
                                          </p:val>
                                        </p:tav>
                                      </p:tavLst>
                                    </p:anim>
                                    <p:anim calcmode="lin" valueType="num">
                                      <p:cBhvr>
                                        <p:cTn id="21" dur="500" fill="hold"/>
                                        <p:tgtEl>
                                          <p:spTgt spid="103428"/>
                                        </p:tgtEl>
                                        <p:attrNameLst>
                                          <p:attrName>ppt_w</p:attrName>
                                        </p:attrNameLst>
                                      </p:cBhvr>
                                      <p:tavLst>
                                        <p:tav tm="0">
                                          <p:val>
                                            <p:fltVal val="0"/>
                                          </p:val>
                                        </p:tav>
                                        <p:tav tm="100000">
                                          <p:val>
                                            <p:strVal val="#ppt_w"/>
                                          </p:val>
                                        </p:tav>
                                      </p:tavLst>
                                    </p:anim>
                                    <p:anim calcmode="lin" valueType="num">
                                      <p:cBhvr>
                                        <p:cTn id="22" dur="500" fill="hold"/>
                                        <p:tgtEl>
                                          <p:spTgt spid="103428"/>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7" presetClass="entr" presetSubtype="8" fill="hold" nodeType="afterEffect">
                                  <p:stCondLst>
                                    <p:cond delay="0"/>
                                  </p:stCondLst>
                                  <p:childTnLst>
                                    <p:set>
                                      <p:cBhvr>
                                        <p:cTn id="25" dur="1" fill="hold">
                                          <p:stCondLst>
                                            <p:cond delay="0"/>
                                          </p:stCondLst>
                                        </p:cTn>
                                        <p:tgtEl>
                                          <p:spTgt spid="103433"/>
                                        </p:tgtEl>
                                        <p:attrNameLst>
                                          <p:attrName>style.visibility</p:attrName>
                                        </p:attrNameLst>
                                      </p:cBhvr>
                                      <p:to>
                                        <p:strVal val="visible"/>
                                      </p:to>
                                    </p:set>
                                    <p:anim calcmode="lin" valueType="num">
                                      <p:cBhvr>
                                        <p:cTn id="26" dur="500" fill="hold"/>
                                        <p:tgtEl>
                                          <p:spTgt spid="103433"/>
                                        </p:tgtEl>
                                        <p:attrNameLst>
                                          <p:attrName>ppt_x</p:attrName>
                                        </p:attrNameLst>
                                      </p:cBhvr>
                                      <p:tavLst>
                                        <p:tav tm="0">
                                          <p:val>
                                            <p:strVal val="#ppt_x-#ppt_w/2"/>
                                          </p:val>
                                        </p:tav>
                                        <p:tav tm="100000">
                                          <p:val>
                                            <p:strVal val="#ppt_x"/>
                                          </p:val>
                                        </p:tav>
                                      </p:tavLst>
                                    </p:anim>
                                    <p:anim calcmode="lin" valueType="num">
                                      <p:cBhvr>
                                        <p:cTn id="27" dur="500" fill="hold"/>
                                        <p:tgtEl>
                                          <p:spTgt spid="103433"/>
                                        </p:tgtEl>
                                        <p:attrNameLst>
                                          <p:attrName>ppt_y</p:attrName>
                                        </p:attrNameLst>
                                      </p:cBhvr>
                                      <p:tavLst>
                                        <p:tav tm="0">
                                          <p:val>
                                            <p:strVal val="#ppt_y"/>
                                          </p:val>
                                        </p:tav>
                                        <p:tav tm="100000">
                                          <p:val>
                                            <p:strVal val="#ppt_y"/>
                                          </p:val>
                                        </p:tav>
                                      </p:tavLst>
                                    </p:anim>
                                    <p:anim calcmode="lin" valueType="num">
                                      <p:cBhvr>
                                        <p:cTn id="28" dur="500" fill="hold"/>
                                        <p:tgtEl>
                                          <p:spTgt spid="103433"/>
                                        </p:tgtEl>
                                        <p:attrNameLst>
                                          <p:attrName>ppt_w</p:attrName>
                                        </p:attrNameLst>
                                      </p:cBhvr>
                                      <p:tavLst>
                                        <p:tav tm="0">
                                          <p:val>
                                            <p:fltVal val="0"/>
                                          </p:val>
                                        </p:tav>
                                        <p:tav tm="100000">
                                          <p:val>
                                            <p:strVal val="#ppt_w"/>
                                          </p:val>
                                        </p:tav>
                                      </p:tavLst>
                                    </p:anim>
                                    <p:anim calcmode="lin" valueType="num">
                                      <p:cBhvr>
                                        <p:cTn id="29" dur="500" fill="hold"/>
                                        <p:tgtEl>
                                          <p:spTgt spid="103433"/>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7" presetClass="entr" presetSubtype="8" fill="hold" grpId="0" nodeType="afterEffect">
                                  <p:stCondLst>
                                    <p:cond delay="0"/>
                                  </p:stCondLst>
                                  <p:childTnLst>
                                    <p:set>
                                      <p:cBhvr>
                                        <p:cTn id="32" dur="1" fill="hold">
                                          <p:stCondLst>
                                            <p:cond delay="0"/>
                                          </p:stCondLst>
                                        </p:cTn>
                                        <p:tgtEl>
                                          <p:spTgt spid="103429"/>
                                        </p:tgtEl>
                                        <p:attrNameLst>
                                          <p:attrName>style.visibility</p:attrName>
                                        </p:attrNameLst>
                                      </p:cBhvr>
                                      <p:to>
                                        <p:strVal val="visible"/>
                                      </p:to>
                                    </p:set>
                                    <p:anim calcmode="lin" valueType="num">
                                      <p:cBhvr>
                                        <p:cTn id="33" dur="500" fill="hold"/>
                                        <p:tgtEl>
                                          <p:spTgt spid="103429"/>
                                        </p:tgtEl>
                                        <p:attrNameLst>
                                          <p:attrName>ppt_x</p:attrName>
                                        </p:attrNameLst>
                                      </p:cBhvr>
                                      <p:tavLst>
                                        <p:tav tm="0">
                                          <p:val>
                                            <p:strVal val="#ppt_x-#ppt_w/2"/>
                                          </p:val>
                                        </p:tav>
                                        <p:tav tm="100000">
                                          <p:val>
                                            <p:strVal val="#ppt_x"/>
                                          </p:val>
                                        </p:tav>
                                      </p:tavLst>
                                    </p:anim>
                                    <p:anim calcmode="lin" valueType="num">
                                      <p:cBhvr>
                                        <p:cTn id="34" dur="500" fill="hold"/>
                                        <p:tgtEl>
                                          <p:spTgt spid="103429"/>
                                        </p:tgtEl>
                                        <p:attrNameLst>
                                          <p:attrName>ppt_y</p:attrName>
                                        </p:attrNameLst>
                                      </p:cBhvr>
                                      <p:tavLst>
                                        <p:tav tm="0">
                                          <p:val>
                                            <p:strVal val="#ppt_y"/>
                                          </p:val>
                                        </p:tav>
                                        <p:tav tm="100000">
                                          <p:val>
                                            <p:strVal val="#ppt_y"/>
                                          </p:val>
                                        </p:tav>
                                      </p:tavLst>
                                    </p:anim>
                                    <p:anim calcmode="lin" valueType="num">
                                      <p:cBhvr>
                                        <p:cTn id="35" dur="500" fill="hold"/>
                                        <p:tgtEl>
                                          <p:spTgt spid="103429"/>
                                        </p:tgtEl>
                                        <p:attrNameLst>
                                          <p:attrName>ppt_w</p:attrName>
                                        </p:attrNameLst>
                                      </p:cBhvr>
                                      <p:tavLst>
                                        <p:tav tm="0">
                                          <p:val>
                                            <p:fltVal val="0"/>
                                          </p:val>
                                        </p:tav>
                                        <p:tav tm="100000">
                                          <p:val>
                                            <p:strVal val="#ppt_w"/>
                                          </p:val>
                                        </p:tav>
                                      </p:tavLst>
                                    </p:anim>
                                    <p:anim calcmode="lin" valueType="num">
                                      <p:cBhvr>
                                        <p:cTn id="36" dur="500" fill="hold"/>
                                        <p:tgtEl>
                                          <p:spTgt spid="103429"/>
                                        </p:tgtEl>
                                        <p:attrNameLst>
                                          <p:attrName>ppt_h</p:attrName>
                                        </p:attrNameLst>
                                      </p:cBhvr>
                                      <p:tavLst>
                                        <p:tav tm="0">
                                          <p:val>
                                            <p:strVal val="#ppt_h"/>
                                          </p:val>
                                        </p:tav>
                                        <p:tav tm="100000">
                                          <p:val>
                                            <p:strVal val="#ppt_h"/>
                                          </p:val>
                                        </p:tav>
                                      </p:tavLst>
                                    </p:anim>
                                  </p:childTnLst>
                                </p:cTn>
                              </p:par>
                            </p:childTnLst>
                          </p:cTn>
                        </p:par>
                        <p:par>
                          <p:cTn id="37" fill="hold">
                            <p:stCondLst>
                              <p:cond delay="2000"/>
                            </p:stCondLst>
                            <p:childTnLst>
                              <p:par>
                                <p:cTn id="38" presetID="17" presetClass="entr" presetSubtype="8" fill="hold" grpId="0" nodeType="afterEffect">
                                  <p:stCondLst>
                                    <p:cond delay="0"/>
                                  </p:stCondLst>
                                  <p:childTnLst>
                                    <p:set>
                                      <p:cBhvr>
                                        <p:cTn id="39" dur="1" fill="hold">
                                          <p:stCondLst>
                                            <p:cond delay="0"/>
                                          </p:stCondLst>
                                        </p:cTn>
                                        <p:tgtEl>
                                          <p:spTgt spid="103452"/>
                                        </p:tgtEl>
                                        <p:attrNameLst>
                                          <p:attrName>style.visibility</p:attrName>
                                        </p:attrNameLst>
                                      </p:cBhvr>
                                      <p:to>
                                        <p:strVal val="visible"/>
                                      </p:to>
                                    </p:set>
                                    <p:anim calcmode="lin" valueType="num">
                                      <p:cBhvr>
                                        <p:cTn id="40" dur="500" fill="hold"/>
                                        <p:tgtEl>
                                          <p:spTgt spid="103452"/>
                                        </p:tgtEl>
                                        <p:attrNameLst>
                                          <p:attrName>ppt_x</p:attrName>
                                        </p:attrNameLst>
                                      </p:cBhvr>
                                      <p:tavLst>
                                        <p:tav tm="0">
                                          <p:val>
                                            <p:strVal val="#ppt_x-#ppt_w/2"/>
                                          </p:val>
                                        </p:tav>
                                        <p:tav tm="100000">
                                          <p:val>
                                            <p:strVal val="#ppt_x"/>
                                          </p:val>
                                        </p:tav>
                                      </p:tavLst>
                                    </p:anim>
                                    <p:anim calcmode="lin" valueType="num">
                                      <p:cBhvr>
                                        <p:cTn id="41" dur="500" fill="hold"/>
                                        <p:tgtEl>
                                          <p:spTgt spid="103452"/>
                                        </p:tgtEl>
                                        <p:attrNameLst>
                                          <p:attrName>ppt_y</p:attrName>
                                        </p:attrNameLst>
                                      </p:cBhvr>
                                      <p:tavLst>
                                        <p:tav tm="0">
                                          <p:val>
                                            <p:strVal val="#ppt_y"/>
                                          </p:val>
                                        </p:tav>
                                        <p:tav tm="100000">
                                          <p:val>
                                            <p:strVal val="#ppt_y"/>
                                          </p:val>
                                        </p:tav>
                                      </p:tavLst>
                                    </p:anim>
                                    <p:anim calcmode="lin" valueType="num">
                                      <p:cBhvr>
                                        <p:cTn id="42" dur="500" fill="hold"/>
                                        <p:tgtEl>
                                          <p:spTgt spid="103452"/>
                                        </p:tgtEl>
                                        <p:attrNameLst>
                                          <p:attrName>ppt_w</p:attrName>
                                        </p:attrNameLst>
                                      </p:cBhvr>
                                      <p:tavLst>
                                        <p:tav tm="0">
                                          <p:val>
                                            <p:fltVal val="0"/>
                                          </p:val>
                                        </p:tav>
                                        <p:tav tm="100000">
                                          <p:val>
                                            <p:strVal val="#ppt_w"/>
                                          </p:val>
                                        </p:tav>
                                      </p:tavLst>
                                    </p:anim>
                                    <p:anim calcmode="lin" valueType="num">
                                      <p:cBhvr>
                                        <p:cTn id="43" dur="500" fill="hold"/>
                                        <p:tgtEl>
                                          <p:spTgt spid="103452"/>
                                        </p:tgtEl>
                                        <p:attrNameLst>
                                          <p:attrName>ppt_h</p:attrName>
                                        </p:attrNameLst>
                                      </p:cBhvr>
                                      <p:tavLst>
                                        <p:tav tm="0">
                                          <p:val>
                                            <p:strVal val="#ppt_h"/>
                                          </p:val>
                                        </p:tav>
                                        <p:tav tm="100000">
                                          <p:val>
                                            <p:strVal val="#ppt_h"/>
                                          </p:val>
                                        </p:tav>
                                      </p:tavLst>
                                    </p:anim>
                                  </p:childTnLst>
                                </p:cTn>
                              </p:par>
                            </p:childTnLst>
                          </p:cTn>
                        </p:par>
                        <p:par>
                          <p:cTn id="44" fill="hold">
                            <p:stCondLst>
                              <p:cond delay="2500"/>
                            </p:stCondLst>
                            <p:childTnLst>
                              <p:par>
                                <p:cTn id="45" presetID="17" presetClass="entr" presetSubtype="8" fill="hold" nodeType="afterEffect">
                                  <p:stCondLst>
                                    <p:cond delay="0"/>
                                  </p:stCondLst>
                                  <p:childTnLst>
                                    <p:set>
                                      <p:cBhvr>
                                        <p:cTn id="46" dur="1" fill="hold">
                                          <p:stCondLst>
                                            <p:cond delay="0"/>
                                          </p:stCondLst>
                                        </p:cTn>
                                        <p:tgtEl>
                                          <p:spTgt spid="103434"/>
                                        </p:tgtEl>
                                        <p:attrNameLst>
                                          <p:attrName>style.visibility</p:attrName>
                                        </p:attrNameLst>
                                      </p:cBhvr>
                                      <p:to>
                                        <p:strVal val="visible"/>
                                      </p:to>
                                    </p:set>
                                    <p:anim calcmode="lin" valueType="num">
                                      <p:cBhvr>
                                        <p:cTn id="47" dur="500" fill="hold"/>
                                        <p:tgtEl>
                                          <p:spTgt spid="103434"/>
                                        </p:tgtEl>
                                        <p:attrNameLst>
                                          <p:attrName>ppt_x</p:attrName>
                                        </p:attrNameLst>
                                      </p:cBhvr>
                                      <p:tavLst>
                                        <p:tav tm="0">
                                          <p:val>
                                            <p:strVal val="#ppt_x-#ppt_w/2"/>
                                          </p:val>
                                        </p:tav>
                                        <p:tav tm="100000">
                                          <p:val>
                                            <p:strVal val="#ppt_x"/>
                                          </p:val>
                                        </p:tav>
                                      </p:tavLst>
                                    </p:anim>
                                    <p:anim calcmode="lin" valueType="num">
                                      <p:cBhvr>
                                        <p:cTn id="48" dur="500" fill="hold"/>
                                        <p:tgtEl>
                                          <p:spTgt spid="103434"/>
                                        </p:tgtEl>
                                        <p:attrNameLst>
                                          <p:attrName>ppt_y</p:attrName>
                                        </p:attrNameLst>
                                      </p:cBhvr>
                                      <p:tavLst>
                                        <p:tav tm="0">
                                          <p:val>
                                            <p:strVal val="#ppt_y"/>
                                          </p:val>
                                        </p:tav>
                                        <p:tav tm="100000">
                                          <p:val>
                                            <p:strVal val="#ppt_y"/>
                                          </p:val>
                                        </p:tav>
                                      </p:tavLst>
                                    </p:anim>
                                    <p:anim calcmode="lin" valueType="num">
                                      <p:cBhvr>
                                        <p:cTn id="49" dur="500" fill="hold"/>
                                        <p:tgtEl>
                                          <p:spTgt spid="103434"/>
                                        </p:tgtEl>
                                        <p:attrNameLst>
                                          <p:attrName>ppt_w</p:attrName>
                                        </p:attrNameLst>
                                      </p:cBhvr>
                                      <p:tavLst>
                                        <p:tav tm="0">
                                          <p:val>
                                            <p:fltVal val="0"/>
                                          </p:val>
                                        </p:tav>
                                        <p:tav tm="100000">
                                          <p:val>
                                            <p:strVal val="#ppt_w"/>
                                          </p:val>
                                        </p:tav>
                                      </p:tavLst>
                                    </p:anim>
                                    <p:anim calcmode="lin" valueType="num">
                                      <p:cBhvr>
                                        <p:cTn id="50" dur="500" fill="hold"/>
                                        <p:tgtEl>
                                          <p:spTgt spid="103434"/>
                                        </p:tgtEl>
                                        <p:attrNameLst>
                                          <p:attrName>ppt_h</p:attrName>
                                        </p:attrNameLst>
                                      </p:cBhvr>
                                      <p:tavLst>
                                        <p:tav tm="0">
                                          <p:val>
                                            <p:strVal val="#ppt_h"/>
                                          </p:val>
                                        </p:tav>
                                        <p:tav tm="100000">
                                          <p:val>
                                            <p:strVal val="#ppt_h"/>
                                          </p:val>
                                        </p:tav>
                                      </p:tavLst>
                                    </p:anim>
                                  </p:childTnLst>
                                </p:cTn>
                              </p:par>
                            </p:childTnLst>
                          </p:cTn>
                        </p:par>
                        <p:par>
                          <p:cTn id="51" fill="hold">
                            <p:stCondLst>
                              <p:cond delay="3000"/>
                            </p:stCondLst>
                            <p:childTnLst>
                              <p:par>
                                <p:cTn id="52" presetID="17" presetClass="entr" presetSubtype="8" fill="hold" grpId="0" nodeType="afterEffect">
                                  <p:stCondLst>
                                    <p:cond delay="0"/>
                                  </p:stCondLst>
                                  <p:childTnLst>
                                    <p:set>
                                      <p:cBhvr>
                                        <p:cTn id="53" dur="1" fill="hold">
                                          <p:stCondLst>
                                            <p:cond delay="0"/>
                                          </p:stCondLst>
                                        </p:cTn>
                                        <p:tgtEl>
                                          <p:spTgt spid="103430"/>
                                        </p:tgtEl>
                                        <p:attrNameLst>
                                          <p:attrName>style.visibility</p:attrName>
                                        </p:attrNameLst>
                                      </p:cBhvr>
                                      <p:to>
                                        <p:strVal val="visible"/>
                                      </p:to>
                                    </p:set>
                                    <p:anim calcmode="lin" valueType="num">
                                      <p:cBhvr>
                                        <p:cTn id="54" dur="500" fill="hold"/>
                                        <p:tgtEl>
                                          <p:spTgt spid="103430"/>
                                        </p:tgtEl>
                                        <p:attrNameLst>
                                          <p:attrName>ppt_x</p:attrName>
                                        </p:attrNameLst>
                                      </p:cBhvr>
                                      <p:tavLst>
                                        <p:tav tm="0">
                                          <p:val>
                                            <p:strVal val="#ppt_x-#ppt_w/2"/>
                                          </p:val>
                                        </p:tav>
                                        <p:tav tm="100000">
                                          <p:val>
                                            <p:strVal val="#ppt_x"/>
                                          </p:val>
                                        </p:tav>
                                      </p:tavLst>
                                    </p:anim>
                                    <p:anim calcmode="lin" valueType="num">
                                      <p:cBhvr>
                                        <p:cTn id="55" dur="500" fill="hold"/>
                                        <p:tgtEl>
                                          <p:spTgt spid="103430"/>
                                        </p:tgtEl>
                                        <p:attrNameLst>
                                          <p:attrName>ppt_y</p:attrName>
                                        </p:attrNameLst>
                                      </p:cBhvr>
                                      <p:tavLst>
                                        <p:tav tm="0">
                                          <p:val>
                                            <p:strVal val="#ppt_y"/>
                                          </p:val>
                                        </p:tav>
                                        <p:tav tm="100000">
                                          <p:val>
                                            <p:strVal val="#ppt_y"/>
                                          </p:val>
                                        </p:tav>
                                      </p:tavLst>
                                    </p:anim>
                                    <p:anim calcmode="lin" valueType="num">
                                      <p:cBhvr>
                                        <p:cTn id="56" dur="500" fill="hold"/>
                                        <p:tgtEl>
                                          <p:spTgt spid="103430"/>
                                        </p:tgtEl>
                                        <p:attrNameLst>
                                          <p:attrName>ppt_w</p:attrName>
                                        </p:attrNameLst>
                                      </p:cBhvr>
                                      <p:tavLst>
                                        <p:tav tm="0">
                                          <p:val>
                                            <p:fltVal val="0"/>
                                          </p:val>
                                        </p:tav>
                                        <p:tav tm="100000">
                                          <p:val>
                                            <p:strVal val="#ppt_w"/>
                                          </p:val>
                                        </p:tav>
                                      </p:tavLst>
                                    </p:anim>
                                    <p:anim calcmode="lin" valueType="num">
                                      <p:cBhvr>
                                        <p:cTn id="57" dur="500" fill="hold"/>
                                        <p:tgtEl>
                                          <p:spTgt spid="103430"/>
                                        </p:tgtEl>
                                        <p:attrNameLst>
                                          <p:attrName>ppt_h</p:attrName>
                                        </p:attrNameLst>
                                      </p:cBhvr>
                                      <p:tavLst>
                                        <p:tav tm="0">
                                          <p:val>
                                            <p:strVal val="#ppt_h"/>
                                          </p:val>
                                        </p:tav>
                                        <p:tav tm="100000">
                                          <p:val>
                                            <p:strVal val="#ppt_h"/>
                                          </p:val>
                                        </p:tav>
                                      </p:tavLst>
                                    </p:anim>
                                  </p:childTnLst>
                                </p:cTn>
                              </p:par>
                            </p:childTnLst>
                          </p:cTn>
                        </p:par>
                        <p:par>
                          <p:cTn id="58" fill="hold">
                            <p:stCondLst>
                              <p:cond delay="3500"/>
                            </p:stCondLst>
                            <p:childTnLst>
                              <p:par>
                                <p:cTn id="59" presetID="17" presetClass="entr" presetSubtype="8" fill="hold" nodeType="afterEffect">
                                  <p:stCondLst>
                                    <p:cond delay="0"/>
                                  </p:stCondLst>
                                  <p:childTnLst>
                                    <p:set>
                                      <p:cBhvr>
                                        <p:cTn id="60" dur="1" fill="hold">
                                          <p:stCondLst>
                                            <p:cond delay="0"/>
                                          </p:stCondLst>
                                        </p:cTn>
                                        <p:tgtEl>
                                          <p:spTgt spid="103435"/>
                                        </p:tgtEl>
                                        <p:attrNameLst>
                                          <p:attrName>style.visibility</p:attrName>
                                        </p:attrNameLst>
                                      </p:cBhvr>
                                      <p:to>
                                        <p:strVal val="visible"/>
                                      </p:to>
                                    </p:set>
                                    <p:anim calcmode="lin" valueType="num">
                                      <p:cBhvr>
                                        <p:cTn id="61" dur="500" fill="hold"/>
                                        <p:tgtEl>
                                          <p:spTgt spid="103435"/>
                                        </p:tgtEl>
                                        <p:attrNameLst>
                                          <p:attrName>ppt_x</p:attrName>
                                        </p:attrNameLst>
                                      </p:cBhvr>
                                      <p:tavLst>
                                        <p:tav tm="0">
                                          <p:val>
                                            <p:strVal val="#ppt_x-#ppt_w/2"/>
                                          </p:val>
                                        </p:tav>
                                        <p:tav tm="100000">
                                          <p:val>
                                            <p:strVal val="#ppt_x"/>
                                          </p:val>
                                        </p:tav>
                                      </p:tavLst>
                                    </p:anim>
                                    <p:anim calcmode="lin" valueType="num">
                                      <p:cBhvr>
                                        <p:cTn id="62" dur="500" fill="hold"/>
                                        <p:tgtEl>
                                          <p:spTgt spid="103435"/>
                                        </p:tgtEl>
                                        <p:attrNameLst>
                                          <p:attrName>ppt_y</p:attrName>
                                        </p:attrNameLst>
                                      </p:cBhvr>
                                      <p:tavLst>
                                        <p:tav tm="0">
                                          <p:val>
                                            <p:strVal val="#ppt_y"/>
                                          </p:val>
                                        </p:tav>
                                        <p:tav tm="100000">
                                          <p:val>
                                            <p:strVal val="#ppt_y"/>
                                          </p:val>
                                        </p:tav>
                                      </p:tavLst>
                                    </p:anim>
                                    <p:anim calcmode="lin" valueType="num">
                                      <p:cBhvr>
                                        <p:cTn id="63" dur="500" fill="hold"/>
                                        <p:tgtEl>
                                          <p:spTgt spid="103435"/>
                                        </p:tgtEl>
                                        <p:attrNameLst>
                                          <p:attrName>ppt_w</p:attrName>
                                        </p:attrNameLst>
                                      </p:cBhvr>
                                      <p:tavLst>
                                        <p:tav tm="0">
                                          <p:val>
                                            <p:fltVal val="0"/>
                                          </p:val>
                                        </p:tav>
                                        <p:tav tm="100000">
                                          <p:val>
                                            <p:strVal val="#ppt_w"/>
                                          </p:val>
                                        </p:tav>
                                      </p:tavLst>
                                    </p:anim>
                                    <p:anim calcmode="lin" valueType="num">
                                      <p:cBhvr>
                                        <p:cTn id="64" dur="500" fill="hold"/>
                                        <p:tgtEl>
                                          <p:spTgt spid="103435"/>
                                        </p:tgtEl>
                                        <p:attrNameLst>
                                          <p:attrName>ppt_h</p:attrName>
                                        </p:attrNameLst>
                                      </p:cBhvr>
                                      <p:tavLst>
                                        <p:tav tm="0">
                                          <p:val>
                                            <p:strVal val="#ppt_h"/>
                                          </p:val>
                                        </p:tav>
                                        <p:tav tm="100000">
                                          <p:val>
                                            <p:strVal val="#ppt_h"/>
                                          </p:val>
                                        </p:tav>
                                      </p:tavLst>
                                    </p:anim>
                                  </p:childTnLst>
                                </p:cTn>
                              </p:par>
                            </p:childTnLst>
                          </p:cTn>
                        </p:par>
                        <p:par>
                          <p:cTn id="65" fill="hold">
                            <p:stCondLst>
                              <p:cond delay="4000"/>
                            </p:stCondLst>
                            <p:childTnLst>
                              <p:par>
                                <p:cTn id="66" presetID="17" presetClass="entr" presetSubtype="8" fill="hold" grpId="0" nodeType="afterEffect">
                                  <p:stCondLst>
                                    <p:cond delay="0"/>
                                  </p:stCondLst>
                                  <p:childTnLst>
                                    <p:set>
                                      <p:cBhvr>
                                        <p:cTn id="67" dur="1" fill="hold">
                                          <p:stCondLst>
                                            <p:cond delay="0"/>
                                          </p:stCondLst>
                                        </p:cTn>
                                        <p:tgtEl>
                                          <p:spTgt spid="103431"/>
                                        </p:tgtEl>
                                        <p:attrNameLst>
                                          <p:attrName>style.visibility</p:attrName>
                                        </p:attrNameLst>
                                      </p:cBhvr>
                                      <p:to>
                                        <p:strVal val="visible"/>
                                      </p:to>
                                    </p:set>
                                    <p:anim calcmode="lin" valueType="num">
                                      <p:cBhvr>
                                        <p:cTn id="68" dur="500" fill="hold"/>
                                        <p:tgtEl>
                                          <p:spTgt spid="103431"/>
                                        </p:tgtEl>
                                        <p:attrNameLst>
                                          <p:attrName>ppt_x</p:attrName>
                                        </p:attrNameLst>
                                      </p:cBhvr>
                                      <p:tavLst>
                                        <p:tav tm="0">
                                          <p:val>
                                            <p:strVal val="#ppt_x-#ppt_w/2"/>
                                          </p:val>
                                        </p:tav>
                                        <p:tav tm="100000">
                                          <p:val>
                                            <p:strVal val="#ppt_x"/>
                                          </p:val>
                                        </p:tav>
                                      </p:tavLst>
                                    </p:anim>
                                    <p:anim calcmode="lin" valueType="num">
                                      <p:cBhvr>
                                        <p:cTn id="69" dur="500" fill="hold"/>
                                        <p:tgtEl>
                                          <p:spTgt spid="103431"/>
                                        </p:tgtEl>
                                        <p:attrNameLst>
                                          <p:attrName>ppt_y</p:attrName>
                                        </p:attrNameLst>
                                      </p:cBhvr>
                                      <p:tavLst>
                                        <p:tav tm="0">
                                          <p:val>
                                            <p:strVal val="#ppt_y"/>
                                          </p:val>
                                        </p:tav>
                                        <p:tav tm="100000">
                                          <p:val>
                                            <p:strVal val="#ppt_y"/>
                                          </p:val>
                                        </p:tav>
                                      </p:tavLst>
                                    </p:anim>
                                    <p:anim calcmode="lin" valueType="num">
                                      <p:cBhvr>
                                        <p:cTn id="70" dur="500" fill="hold"/>
                                        <p:tgtEl>
                                          <p:spTgt spid="103431"/>
                                        </p:tgtEl>
                                        <p:attrNameLst>
                                          <p:attrName>ppt_w</p:attrName>
                                        </p:attrNameLst>
                                      </p:cBhvr>
                                      <p:tavLst>
                                        <p:tav tm="0">
                                          <p:val>
                                            <p:fltVal val="0"/>
                                          </p:val>
                                        </p:tav>
                                        <p:tav tm="100000">
                                          <p:val>
                                            <p:strVal val="#ppt_w"/>
                                          </p:val>
                                        </p:tav>
                                      </p:tavLst>
                                    </p:anim>
                                    <p:anim calcmode="lin" valueType="num">
                                      <p:cBhvr>
                                        <p:cTn id="71" dur="500" fill="hold"/>
                                        <p:tgtEl>
                                          <p:spTgt spid="103431"/>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3437"/>
                                        </p:tgtEl>
                                        <p:attrNameLst>
                                          <p:attrName>style.visibility</p:attrName>
                                        </p:attrNameLst>
                                      </p:cBhvr>
                                      <p:to>
                                        <p:strVal val="visible"/>
                                      </p:to>
                                    </p:set>
                                    <p:animEffect transition="in" filter="wipe(left)">
                                      <p:cBhvr>
                                        <p:cTn id="76" dur="500"/>
                                        <p:tgtEl>
                                          <p:spTgt spid="10343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03438"/>
                                        </p:tgtEl>
                                        <p:attrNameLst>
                                          <p:attrName>style.visibility</p:attrName>
                                        </p:attrNameLst>
                                      </p:cBhvr>
                                      <p:to>
                                        <p:strVal val="visible"/>
                                      </p:to>
                                    </p:set>
                                    <p:animEffect transition="in" filter="wipe(left)">
                                      <p:cBhvr>
                                        <p:cTn id="81" dur="500"/>
                                        <p:tgtEl>
                                          <p:spTgt spid="103438"/>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grpId="0" nodeType="clickEffect">
                                  <p:stCondLst>
                                    <p:cond delay="0"/>
                                  </p:stCondLst>
                                  <p:childTnLst>
                                    <p:set>
                                      <p:cBhvr>
                                        <p:cTn id="85" dur="1" fill="hold">
                                          <p:stCondLst>
                                            <p:cond delay="0"/>
                                          </p:stCondLst>
                                        </p:cTn>
                                        <p:tgtEl>
                                          <p:spTgt spid="103444"/>
                                        </p:tgtEl>
                                        <p:attrNameLst>
                                          <p:attrName>style.visibility</p:attrName>
                                        </p:attrNameLst>
                                      </p:cBhvr>
                                      <p:to>
                                        <p:strVal val="visible"/>
                                      </p:to>
                                    </p:set>
                                    <p:animEffect transition="in" filter="slide(fromLeft)">
                                      <p:cBhvr>
                                        <p:cTn id="86" dur="500"/>
                                        <p:tgtEl>
                                          <p:spTgt spid="103444"/>
                                        </p:tgtEl>
                                      </p:cBhvr>
                                    </p:animEffect>
                                  </p:childTnLst>
                                </p:cTn>
                              </p:par>
                            </p:childTnLst>
                          </p:cTn>
                        </p:par>
                        <p:par>
                          <p:cTn id="87" fill="hold">
                            <p:stCondLst>
                              <p:cond delay="500"/>
                            </p:stCondLst>
                            <p:childTnLst>
                              <p:par>
                                <p:cTn id="88" presetID="12" presetClass="entr" presetSubtype="8" fill="hold" grpId="0" nodeType="afterEffect">
                                  <p:stCondLst>
                                    <p:cond delay="0"/>
                                  </p:stCondLst>
                                  <p:childTnLst>
                                    <p:set>
                                      <p:cBhvr>
                                        <p:cTn id="89" dur="1" fill="hold">
                                          <p:stCondLst>
                                            <p:cond delay="0"/>
                                          </p:stCondLst>
                                        </p:cTn>
                                        <p:tgtEl>
                                          <p:spTgt spid="103445"/>
                                        </p:tgtEl>
                                        <p:attrNameLst>
                                          <p:attrName>style.visibility</p:attrName>
                                        </p:attrNameLst>
                                      </p:cBhvr>
                                      <p:to>
                                        <p:strVal val="visible"/>
                                      </p:to>
                                    </p:set>
                                    <p:animEffect transition="in" filter="slide(fromLeft)">
                                      <p:cBhvr>
                                        <p:cTn id="90" dur="500"/>
                                        <p:tgtEl>
                                          <p:spTgt spid="103445"/>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103446"/>
                                        </p:tgtEl>
                                        <p:attrNameLst>
                                          <p:attrName>style.visibility</p:attrName>
                                        </p:attrNameLst>
                                      </p:cBhvr>
                                      <p:to>
                                        <p:strVal val="visible"/>
                                      </p:to>
                                    </p:set>
                                    <p:animEffect transition="in" filter="slide(fromLeft)">
                                      <p:cBhvr>
                                        <p:cTn id="95" dur="500"/>
                                        <p:tgtEl>
                                          <p:spTgt spid="103446"/>
                                        </p:tgtEl>
                                      </p:cBhvr>
                                    </p:animEffect>
                                  </p:childTnLst>
                                </p:cTn>
                              </p:par>
                            </p:childTnLst>
                          </p:cTn>
                        </p:par>
                        <p:par>
                          <p:cTn id="96" fill="hold">
                            <p:stCondLst>
                              <p:cond delay="500"/>
                            </p:stCondLst>
                            <p:childTnLst>
                              <p:par>
                                <p:cTn id="97" presetID="12" presetClass="entr" presetSubtype="8" fill="hold" grpId="0" nodeType="afterEffect">
                                  <p:stCondLst>
                                    <p:cond delay="0"/>
                                  </p:stCondLst>
                                  <p:childTnLst>
                                    <p:set>
                                      <p:cBhvr>
                                        <p:cTn id="98" dur="1" fill="hold">
                                          <p:stCondLst>
                                            <p:cond delay="0"/>
                                          </p:stCondLst>
                                        </p:cTn>
                                        <p:tgtEl>
                                          <p:spTgt spid="103449"/>
                                        </p:tgtEl>
                                        <p:attrNameLst>
                                          <p:attrName>style.visibility</p:attrName>
                                        </p:attrNameLst>
                                      </p:cBhvr>
                                      <p:to>
                                        <p:strVal val="visible"/>
                                      </p:to>
                                    </p:set>
                                    <p:animEffect transition="in" filter="slide(fromLeft)">
                                      <p:cBhvr>
                                        <p:cTn id="99" dur="500"/>
                                        <p:tgtEl>
                                          <p:spTgt spid="10344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03450"/>
                                        </p:tgtEl>
                                        <p:attrNameLst>
                                          <p:attrName>style.visibility</p:attrName>
                                        </p:attrNameLst>
                                      </p:cBhvr>
                                      <p:to>
                                        <p:strVal val="visible"/>
                                      </p:to>
                                    </p:set>
                                    <p:animEffect transition="in" filter="wipe(left)">
                                      <p:cBhvr>
                                        <p:cTn id="104" dur="500"/>
                                        <p:tgtEl>
                                          <p:spTgt spid="103450"/>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8" fill="hold" grpId="0" nodeType="clickEffect">
                                  <p:stCondLst>
                                    <p:cond delay="0"/>
                                  </p:stCondLst>
                                  <p:childTnLst>
                                    <p:set>
                                      <p:cBhvr>
                                        <p:cTn id="108" dur="1" fill="hold">
                                          <p:stCondLst>
                                            <p:cond delay="0"/>
                                          </p:stCondLst>
                                        </p:cTn>
                                        <p:tgtEl>
                                          <p:spTgt spid="103439"/>
                                        </p:tgtEl>
                                        <p:attrNameLst>
                                          <p:attrName>style.visibility</p:attrName>
                                        </p:attrNameLst>
                                      </p:cBhvr>
                                      <p:to>
                                        <p:strVal val="visible"/>
                                      </p:to>
                                    </p:set>
                                    <p:anim calcmode="lin" valueType="num">
                                      <p:cBhvr>
                                        <p:cTn id="109" dur="500" fill="hold"/>
                                        <p:tgtEl>
                                          <p:spTgt spid="103439"/>
                                        </p:tgtEl>
                                        <p:attrNameLst>
                                          <p:attrName>ppt_x</p:attrName>
                                        </p:attrNameLst>
                                      </p:cBhvr>
                                      <p:tavLst>
                                        <p:tav tm="0">
                                          <p:val>
                                            <p:strVal val="#ppt_x-#ppt_w/2"/>
                                          </p:val>
                                        </p:tav>
                                        <p:tav tm="100000">
                                          <p:val>
                                            <p:strVal val="#ppt_x"/>
                                          </p:val>
                                        </p:tav>
                                      </p:tavLst>
                                    </p:anim>
                                    <p:anim calcmode="lin" valueType="num">
                                      <p:cBhvr>
                                        <p:cTn id="110" dur="500" fill="hold"/>
                                        <p:tgtEl>
                                          <p:spTgt spid="103439"/>
                                        </p:tgtEl>
                                        <p:attrNameLst>
                                          <p:attrName>ppt_y</p:attrName>
                                        </p:attrNameLst>
                                      </p:cBhvr>
                                      <p:tavLst>
                                        <p:tav tm="0">
                                          <p:val>
                                            <p:strVal val="#ppt_y"/>
                                          </p:val>
                                        </p:tav>
                                        <p:tav tm="100000">
                                          <p:val>
                                            <p:strVal val="#ppt_y"/>
                                          </p:val>
                                        </p:tav>
                                      </p:tavLst>
                                    </p:anim>
                                    <p:anim calcmode="lin" valueType="num">
                                      <p:cBhvr>
                                        <p:cTn id="111" dur="500" fill="hold"/>
                                        <p:tgtEl>
                                          <p:spTgt spid="103439"/>
                                        </p:tgtEl>
                                        <p:attrNameLst>
                                          <p:attrName>ppt_w</p:attrName>
                                        </p:attrNameLst>
                                      </p:cBhvr>
                                      <p:tavLst>
                                        <p:tav tm="0">
                                          <p:val>
                                            <p:fltVal val="0"/>
                                          </p:val>
                                        </p:tav>
                                        <p:tav tm="100000">
                                          <p:val>
                                            <p:strVal val="#ppt_w"/>
                                          </p:val>
                                        </p:tav>
                                      </p:tavLst>
                                    </p:anim>
                                    <p:anim calcmode="lin" valueType="num">
                                      <p:cBhvr>
                                        <p:cTn id="112" dur="500" fill="hold"/>
                                        <p:tgtEl>
                                          <p:spTgt spid="103439"/>
                                        </p:tgtEl>
                                        <p:attrNameLst>
                                          <p:attrName>ppt_h</p:attrName>
                                        </p:attrNameLst>
                                      </p:cBhvr>
                                      <p:tavLst>
                                        <p:tav tm="0">
                                          <p:val>
                                            <p:strVal val="#ppt_h"/>
                                          </p:val>
                                        </p:tav>
                                        <p:tav tm="100000">
                                          <p:val>
                                            <p:strVal val="#ppt_h"/>
                                          </p:val>
                                        </p:tav>
                                      </p:tavLst>
                                    </p:anim>
                                  </p:childTnLst>
                                </p:cTn>
                              </p:par>
                            </p:childTnLst>
                          </p:cTn>
                        </p:par>
                        <p:par>
                          <p:cTn id="113" fill="hold">
                            <p:stCondLst>
                              <p:cond delay="500"/>
                            </p:stCondLst>
                            <p:childTnLst>
                              <p:par>
                                <p:cTn id="114" presetID="17" presetClass="entr" presetSubtype="4" fill="hold" grpId="0" nodeType="afterEffect">
                                  <p:stCondLst>
                                    <p:cond delay="0"/>
                                  </p:stCondLst>
                                  <p:childTnLst>
                                    <p:set>
                                      <p:cBhvr>
                                        <p:cTn id="115" dur="1" fill="hold">
                                          <p:stCondLst>
                                            <p:cond delay="0"/>
                                          </p:stCondLst>
                                        </p:cTn>
                                        <p:tgtEl>
                                          <p:spTgt spid="103440"/>
                                        </p:tgtEl>
                                        <p:attrNameLst>
                                          <p:attrName>style.visibility</p:attrName>
                                        </p:attrNameLst>
                                      </p:cBhvr>
                                      <p:to>
                                        <p:strVal val="visible"/>
                                      </p:to>
                                    </p:set>
                                    <p:anim calcmode="lin" valueType="num">
                                      <p:cBhvr>
                                        <p:cTn id="116" dur="500" fill="hold"/>
                                        <p:tgtEl>
                                          <p:spTgt spid="103440"/>
                                        </p:tgtEl>
                                        <p:attrNameLst>
                                          <p:attrName>ppt_x</p:attrName>
                                        </p:attrNameLst>
                                      </p:cBhvr>
                                      <p:tavLst>
                                        <p:tav tm="0">
                                          <p:val>
                                            <p:strVal val="#ppt_x"/>
                                          </p:val>
                                        </p:tav>
                                        <p:tav tm="100000">
                                          <p:val>
                                            <p:strVal val="#ppt_x"/>
                                          </p:val>
                                        </p:tav>
                                      </p:tavLst>
                                    </p:anim>
                                    <p:anim calcmode="lin" valueType="num">
                                      <p:cBhvr>
                                        <p:cTn id="117" dur="500" fill="hold"/>
                                        <p:tgtEl>
                                          <p:spTgt spid="103440"/>
                                        </p:tgtEl>
                                        <p:attrNameLst>
                                          <p:attrName>ppt_y</p:attrName>
                                        </p:attrNameLst>
                                      </p:cBhvr>
                                      <p:tavLst>
                                        <p:tav tm="0">
                                          <p:val>
                                            <p:strVal val="#ppt_y+#ppt_h/2"/>
                                          </p:val>
                                        </p:tav>
                                        <p:tav tm="100000">
                                          <p:val>
                                            <p:strVal val="#ppt_y"/>
                                          </p:val>
                                        </p:tav>
                                      </p:tavLst>
                                    </p:anim>
                                    <p:anim calcmode="lin" valueType="num">
                                      <p:cBhvr>
                                        <p:cTn id="118" dur="500" fill="hold"/>
                                        <p:tgtEl>
                                          <p:spTgt spid="103440"/>
                                        </p:tgtEl>
                                        <p:attrNameLst>
                                          <p:attrName>ppt_w</p:attrName>
                                        </p:attrNameLst>
                                      </p:cBhvr>
                                      <p:tavLst>
                                        <p:tav tm="0">
                                          <p:val>
                                            <p:strVal val="#ppt_w"/>
                                          </p:val>
                                        </p:tav>
                                        <p:tav tm="100000">
                                          <p:val>
                                            <p:strVal val="#ppt_w"/>
                                          </p:val>
                                        </p:tav>
                                      </p:tavLst>
                                    </p:anim>
                                    <p:anim calcmode="lin" valueType="num">
                                      <p:cBhvr>
                                        <p:cTn id="119" dur="500" fill="hold"/>
                                        <p:tgtEl>
                                          <p:spTgt spid="103440"/>
                                        </p:tgtEl>
                                        <p:attrNameLst>
                                          <p:attrName>ppt_h</p:attrName>
                                        </p:attrNameLst>
                                      </p:cBhvr>
                                      <p:tavLst>
                                        <p:tav tm="0">
                                          <p:val>
                                            <p:fltVal val="0"/>
                                          </p:val>
                                        </p:tav>
                                        <p:tav tm="100000">
                                          <p:val>
                                            <p:strVal val="#ppt_h"/>
                                          </p:val>
                                        </p:tav>
                                      </p:tavLst>
                                    </p:anim>
                                  </p:childTnLst>
                                </p:cTn>
                              </p:par>
                            </p:childTnLst>
                          </p:cTn>
                        </p:par>
                        <p:par>
                          <p:cTn id="120" fill="hold">
                            <p:stCondLst>
                              <p:cond delay="1000"/>
                            </p:stCondLst>
                            <p:childTnLst>
                              <p:par>
                                <p:cTn id="121" presetID="17" presetClass="entr" presetSubtype="8" fill="hold" grpId="0" nodeType="afterEffect">
                                  <p:stCondLst>
                                    <p:cond delay="0"/>
                                  </p:stCondLst>
                                  <p:childTnLst>
                                    <p:set>
                                      <p:cBhvr>
                                        <p:cTn id="122" dur="1" fill="hold">
                                          <p:stCondLst>
                                            <p:cond delay="0"/>
                                          </p:stCondLst>
                                        </p:cTn>
                                        <p:tgtEl>
                                          <p:spTgt spid="103441"/>
                                        </p:tgtEl>
                                        <p:attrNameLst>
                                          <p:attrName>style.visibility</p:attrName>
                                        </p:attrNameLst>
                                      </p:cBhvr>
                                      <p:to>
                                        <p:strVal val="visible"/>
                                      </p:to>
                                    </p:set>
                                    <p:anim calcmode="lin" valueType="num">
                                      <p:cBhvr>
                                        <p:cTn id="123" dur="500" fill="hold"/>
                                        <p:tgtEl>
                                          <p:spTgt spid="103441"/>
                                        </p:tgtEl>
                                        <p:attrNameLst>
                                          <p:attrName>ppt_x</p:attrName>
                                        </p:attrNameLst>
                                      </p:cBhvr>
                                      <p:tavLst>
                                        <p:tav tm="0">
                                          <p:val>
                                            <p:strVal val="#ppt_x-#ppt_w/2"/>
                                          </p:val>
                                        </p:tav>
                                        <p:tav tm="100000">
                                          <p:val>
                                            <p:strVal val="#ppt_x"/>
                                          </p:val>
                                        </p:tav>
                                      </p:tavLst>
                                    </p:anim>
                                    <p:anim calcmode="lin" valueType="num">
                                      <p:cBhvr>
                                        <p:cTn id="124" dur="500" fill="hold"/>
                                        <p:tgtEl>
                                          <p:spTgt spid="103441"/>
                                        </p:tgtEl>
                                        <p:attrNameLst>
                                          <p:attrName>ppt_y</p:attrName>
                                        </p:attrNameLst>
                                      </p:cBhvr>
                                      <p:tavLst>
                                        <p:tav tm="0">
                                          <p:val>
                                            <p:strVal val="#ppt_y"/>
                                          </p:val>
                                        </p:tav>
                                        <p:tav tm="100000">
                                          <p:val>
                                            <p:strVal val="#ppt_y"/>
                                          </p:val>
                                        </p:tav>
                                      </p:tavLst>
                                    </p:anim>
                                    <p:anim calcmode="lin" valueType="num">
                                      <p:cBhvr>
                                        <p:cTn id="125" dur="500" fill="hold"/>
                                        <p:tgtEl>
                                          <p:spTgt spid="103441"/>
                                        </p:tgtEl>
                                        <p:attrNameLst>
                                          <p:attrName>ppt_w</p:attrName>
                                        </p:attrNameLst>
                                      </p:cBhvr>
                                      <p:tavLst>
                                        <p:tav tm="0">
                                          <p:val>
                                            <p:fltVal val="0"/>
                                          </p:val>
                                        </p:tav>
                                        <p:tav tm="100000">
                                          <p:val>
                                            <p:strVal val="#ppt_w"/>
                                          </p:val>
                                        </p:tav>
                                      </p:tavLst>
                                    </p:anim>
                                    <p:anim calcmode="lin" valueType="num">
                                      <p:cBhvr>
                                        <p:cTn id="126" dur="500" fill="hold"/>
                                        <p:tgtEl>
                                          <p:spTgt spid="103441"/>
                                        </p:tgtEl>
                                        <p:attrNameLst>
                                          <p:attrName>ppt_h</p:attrName>
                                        </p:attrNameLst>
                                      </p:cBhvr>
                                      <p:tavLst>
                                        <p:tav tm="0">
                                          <p:val>
                                            <p:strVal val="#ppt_h"/>
                                          </p:val>
                                        </p:tav>
                                        <p:tav tm="100000">
                                          <p:val>
                                            <p:strVal val="#ppt_h"/>
                                          </p:val>
                                        </p:tav>
                                      </p:tavLst>
                                    </p:anim>
                                  </p:childTnLst>
                                </p:cTn>
                              </p:par>
                            </p:childTnLst>
                          </p:cTn>
                        </p:par>
                        <p:par>
                          <p:cTn id="127" fill="hold">
                            <p:stCondLst>
                              <p:cond delay="1500"/>
                            </p:stCondLst>
                            <p:childTnLst>
                              <p:par>
                                <p:cTn id="128" presetID="17" presetClass="entr" presetSubtype="1" fill="hold" grpId="0" nodeType="afterEffect">
                                  <p:stCondLst>
                                    <p:cond delay="0"/>
                                  </p:stCondLst>
                                  <p:childTnLst>
                                    <p:set>
                                      <p:cBhvr>
                                        <p:cTn id="129" dur="1" fill="hold">
                                          <p:stCondLst>
                                            <p:cond delay="0"/>
                                          </p:stCondLst>
                                        </p:cTn>
                                        <p:tgtEl>
                                          <p:spTgt spid="103442"/>
                                        </p:tgtEl>
                                        <p:attrNameLst>
                                          <p:attrName>style.visibility</p:attrName>
                                        </p:attrNameLst>
                                      </p:cBhvr>
                                      <p:to>
                                        <p:strVal val="visible"/>
                                      </p:to>
                                    </p:set>
                                    <p:anim calcmode="lin" valueType="num">
                                      <p:cBhvr>
                                        <p:cTn id="130" dur="500" fill="hold"/>
                                        <p:tgtEl>
                                          <p:spTgt spid="103442"/>
                                        </p:tgtEl>
                                        <p:attrNameLst>
                                          <p:attrName>ppt_x</p:attrName>
                                        </p:attrNameLst>
                                      </p:cBhvr>
                                      <p:tavLst>
                                        <p:tav tm="0">
                                          <p:val>
                                            <p:strVal val="#ppt_x"/>
                                          </p:val>
                                        </p:tav>
                                        <p:tav tm="100000">
                                          <p:val>
                                            <p:strVal val="#ppt_x"/>
                                          </p:val>
                                        </p:tav>
                                      </p:tavLst>
                                    </p:anim>
                                    <p:anim calcmode="lin" valueType="num">
                                      <p:cBhvr>
                                        <p:cTn id="131" dur="500" fill="hold"/>
                                        <p:tgtEl>
                                          <p:spTgt spid="103442"/>
                                        </p:tgtEl>
                                        <p:attrNameLst>
                                          <p:attrName>ppt_y</p:attrName>
                                        </p:attrNameLst>
                                      </p:cBhvr>
                                      <p:tavLst>
                                        <p:tav tm="0">
                                          <p:val>
                                            <p:strVal val="#ppt_y-#ppt_h/2"/>
                                          </p:val>
                                        </p:tav>
                                        <p:tav tm="100000">
                                          <p:val>
                                            <p:strVal val="#ppt_y"/>
                                          </p:val>
                                        </p:tav>
                                      </p:tavLst>
                                    </p:anim>
                                    <p:anim calcmode="lin" valueType="num">
                                      <p:cBhvr>
                                        <p:cTn id="132" dur="500" fill="hold"/>
                                        <p:tgtEl>
                                          <p:spTgt spid="103442"/>
                                        </p:tgtEl>
                                        <p:attrNameLst>
                                          <p:attrName>ppt_w</p:attrName>
                                        </p:attrNameLst>
                                      </p:cBhvr>
                                      <p:tavLst>
                                        <p:tav tm="0">
                                          <p:val>
                                            <p:strVal val="#ppt_w"/>
                                          </p:val>
                                        </p:tav>
                                        <p:tav tm="100000">
                                          <p:val>
                                            <p:strVal val="#ppt_w"/>
                                          </p:val>
                                        </p:tav>
                                      </p:tavLst>
                                    </p:anim>
                                    <p:anim calcmode="lin" valueType="num">
                                      <p:cBhvr>
                                        <p:cTn id="133" dur="500" fill="hold"/>
                                        <p:tgtEl>
                                          <p:spTgt spid="103442"/>
                                        </p:tgtEl>
                                        <p:attrNameLst>
                                          <p:attrName>ppt_h</p:attrName>
                                        </p:attrNameLst>
                                      </p:cBhvr>
                                      <p:tavLst>
                                        <p:tav tm="0">
                                          <p:val>
                                            <p:fltVal val="0"/>
                                          </p:val>
                                        </p:tav>
                                        <p:tav tm="100000">
                                          <p:val>
                                            <p:strVal val="#ppt_h"/>
                                          </p:val>
                                        </p:tav>
                                      </p:tavLst>
                                    </p:anim>
                                  </p:childTnLst>
                                </p:cTn>
                              </p:par>
                            </p:childTnLst>
                          </p:cTn>
                        </p:par>
                        <p:par>
                          <p:cTn id="134" fill="hold">
                            <p:stCondLst>
                              <p:cond delay="2000"/>
                            </p:stCondLst>
                            <p:childTnLst>
                              <p:par>
                                <p:cTn id="135" presetID="17" presetClass="entr" presetSubtype="8" fill="hold" grpId="0" nodeType="afterEffect">
                                  <p:stCondLst>
                                    <p:cond delay="0"/>
                                  </p:stCondLst>
                                  <p:childTnLst>
                                    <p:set>
                                      <p:cBhvr>
                                        <p:cTn id="136" dur="1" fill="hold">
                                          <p:stCondLst>
                                            <p:cond delay="0"/>
                                          </p:stCondLst>
                                        </p:cTn>
                                        <p:tgtEl>
                                          <p:spTgt spid="103443"/>
                                        </p:tgtEl>
                                        <p:attrNameLst>
                                          <p:attrName>style.visibility</p:attrName>
                                        </p:attrNameLst>
                                      </p:cBhvr>
                                      <p:to>
                                        <p:strVal val="visible"/>
                                      </p:to>
                                    </p:set>
                                    <p:anim calcmode="lin" valueType="num">
                                      <p:cBhvr>
                                        <p:cTn id="137" dur="500" fill="hold"/>
                                        <p:tgtEl>
                                          <p:spTgt spid="103443"/>
                                        </p:tgtEl>
                                        <p:attrNameLst>
                                          <p:attrName>ppt_x</p:attrName>
                                        </p:attrNameLst>
                                      </p:cBhvr>
                                      <p:tavLst>
                                        <p:tav tm="0">
                                          <p:val>
                                            <p:strVal val="#ppt_x-#ppt_w/2"/>
                                          </p:val>
                                        </p:tav>
                                        <p:tav tm="100000">
                                          <p:val>
                                            <p:strVal val="#ppt_x"/>
                                          </p:val>
                                        </p:tav>
                                      </p:tavLst>
                                    </p:anim>
                                    <p:anim calcmode="lin" valueType="num">
                                      <p:cBhvr>
                                        <p:cTn id="138" dur="500" fill="hold"/>
                                        <p:tgtEl>
                                          <p:spTgt spid="103443"/>
                                        </p:tgtEl>
                                        <p:attrNameLst>
                                          <p:attrName>ppt_y</p:attrName>
                                        </p:attrNameLst>
                                      </p:cBhvr>
                                      <p:tavLst>
                                        <p:tav tm="0">
                                          <p:val>
                                            <p:strVal val="#ppt_y"/>
                                          </p:val>
                                        </p:tav>
                                        <p:tav tm="100000">
                                          <p:val>
                                            <p:strVal val="#ppt_y"/>
                                          </p:val>
                                        </p:tav>
                                      </p:tavLst>
                                    </p:anim>
                                    <p:anim calcmode="lin" valueType="num">
                                      <p:cBhvr>
                                        <p:cTn id="139" dur="500" fill="hold"/>
                                        <p:tgtEl>
                                          <p:spTgt spid="103443"/>
                                        </p:tgtEl>
                                        <p:attrNameLst>
                                          <p:attrName>ppt_w</p:attrName>
                                        </p:attrNameLst>
                                      </p:cBhvr>
                                      <p:tavLst>
                                        <p:tav tm="0">
                                          <p:val>
                                            <p:fltVal val="0"/>
                                          </p:val>
                                        </p:tav>
                                        <p:tav tm="100000">
                                          <p:val>
                                            <p:strVal val="#ppt_w"/>
                                          </p:val>
                                        </p:tav>
                                      </p:tavLst>
                                    </p:anim>
                                    <p:anim calcmode="lin" valueType="num">
                                      <p:cBhvr>
                                        <p:cTn id="140" dur="500" fill="hold"/>
                                        <p:tgtEl>
                                          <p:spTgt spid="103443"/>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12" presetClass="entr" presetSubtype="1" fill="hold" grpId="0" nodeType="clickEffect">
                                  <p:stCondLst>
                                    <p:cond delay="0"/>
                                  </p:stCondLst>
                                  <p:childTnLst>
                                    <p:set>
                                      <p:cBhvr>
                                        <p:cTn id="144" dur="1" fill="hold">
                                          <p:stCondLst>
                                            <p:cond delay="0"/>
                                          </p:stCondLst>
                                        </p:cTn>
                                        <p:tgtEl>
                                          <p:spTgt spid="103448"/>
                                        </p:tgtEl>
                                        <p:attrNameLst>
                                          <p:attrName>style.visibility</p:attrName>
                                        </p:attrNameLst>
                                      </p:cBhvr>
                                      <p:to>
                                        <p:strVal val="visible"/>
                                      </p:to>
                                    </p:set>
                                    <p:animEffect transition="in" filter="slide(fromTop)">
                                      <p:cBhvr>
                                        <p:cTn id="145" dur="500"/>
                                        <p:tgtEl>
                                          <p:spTgt spid="103448"/>
                                        </p:tgtEl>
                                      </p:cBhvr>
                                    </p:animEffect>
                                  </p:childTnLst>
                                </p:cTn>
                              </p:par>
                            </p:childTnLst>
                          </p:cTn>
                        </p:par>
                        <p:par>
                          <p:cTn id="146" fill="hold">
                            <p:stCondLst>
                              <p:cond delay="500"/>
                            </p:stCondLst>
                            <p:childTnLst>
                              <p:par>
                                <p:cTn id="147" presetID="12" presetClass="entr" presetSubtype="1" fill="hold" grpId="0" nodeType="afterEffect">
                                  <p:stCondLst>
                                    <p:cond delay="0"/>
                                  </p:stCondLst>
                                  <p:childTnLst>
                                    <p:set>
                                      <p:cBhvr>
                                        <p:cTn id="148" dur="1" fill="hold">
                                          <p:stCondLst>
                                            <p:cond delay="0"/>
                                          </p:stCondLst>
                                        </p:cTn>
                                        <p:tgtEl>
                                          <p:spTgt spid="103447"/>
                                        </p:tgtEl>
                                        <p:attrNameLst>
                                          <p:attrName>style.visibility</p:attrName>
                                        </p:attrNameLst>
                                      </p:cBhvr>
                                      <p:to>
                                        <p:strVal val="visible"/>
                                      </p:to>
                                    </p:set>
                                    <p:animEffect transition="in" filter="slide(fromTop)">
                                      <p:cBhvr>
                                        <p:cTn id="149" dur="500"/>
                                        <p:tgtEl>
                                          <p:spTgt spid="103447"/>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103451"/>
                                        </p:tgtEl>
                                        <p:attrNameLst>
                                          <p:attrName>style.visibility</p:attrName>
                                        </p:attrNameLst>
                                      </p:cBhvr>
                                      <p:to>
                                        <p:strVal val="visible"/>
                                      </p:to>
                                    </p:set>
                                    <p:animEffect transition="in" filter="wipe(left)">
                                      <p:cBhvr>
                                        <p:cTn id="154" dur="500"/>
                                        <p:tgtEl>
                                          <p:spTgt spid="103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nimBg="1"/>
      <p:bldP spid="103429" grpId="0" animBg="1"/>
      <p:bldP spid="103430" grpId="0" animBg="1"/>
      <p:bldP spid="103431" grpId="0" animBg="1"/>
      <p:bldP spid="103436" grpId="0" autoUpdateAnimBg="0"/>
      <p:bldP spid="103437" grpId="0" autoUpdateAnimBg="0"/>
      <p:bldP spid="103438" grpId="0" autoUpdateAnimBg="0"/>
      <p:bldP spid="103439" grpId="0" animBg="1"/>
      <p:bldP spid="103440" grpId="0" animBg="1"/>
      <p:bldP spid="103441" grpId="0" animBg="1"/>
      <p:bldP spid="103442" grpId="0" animBg="1"/>
      <p:bldP spid="103443" grpId="0" animBg="1"/>
      <p:bldP spid="103444" grpId="0" animBg="1"/>
      <p:bldP spid="103445" grpId="0" autoUpdateAnimBg="0"/>
      <p:bldP spid="103446" grpId="0" animBg="1"/>
      <p:bldP spid="103447" grpId="0" autoUpdateAnimBg="0"/>
      <p:bldP spid="103448" grpId="0" animBg="1"/>
      <p:bldP spid="103449" grpId="0" autoUpdateAnimBg="0"/>
      <p:bldP spid="103450" grpId="0" autoUpdateAnimBg="0"/>
      <p:bldP spid="103451" grpId="0" autoUpdateAnimBg="0"/>
      <p:bldP spid="10345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0" y="549275"/>
            <a:ext cx="8964613" cy="5903913"/>
          </a:xfrm>
        </p:spPr>
        <p:txBody>
          <a:bodyPr/>
          <a:lstStyle/>
          <a:p>
            <a:r>
              <a:rPr lang="en-US" altLang="zh-CN" sz="2800" dirty="0"/>
              <a:t>1.</a:t>
            </a:r>
            <a:r>
              <a:rPr lang="zh-CN" altLang="en-US" sz="2800" dirty="0"/>
              <a:t>数据的逻辑结构是指数据的各数据项之间的逻辑关系；</a:t>
            </a:r>
            <a:r>
              <a:rPr lang="en-US" altLang="zh-CN" sz="2800" dirty="0"/>
              <a:t>( </a:t>
            </a:r>
            <a:r>
              <a:rPr lang="en-US" altLang="zh-CN" sz="2800" dirty="0" smtClean="0"/>
              <a:t>f </a:t>
            </a:r>
            <a:r>
              <a:rPr lang="en-US" altLang="zh-CN" sz="2800" dirty="0"/>
              <a:t>)</a:t>
            </a:r>
          </a:p>
          <a:p>
            <a:r>
              <a:rPr lang="en-US" altLang="zh-CN" sz="2800" dirty="0"/>
              <a:t>2. </a:t>
            </a:r>
            <a:r>
              <a:rPr lang="zh-CN" altLang="en-US" sz="2800" dirty="0"/>
              <a:t>顺序存储方式的优点是存储密度大，且插入、删除运算效率高。</a:t>
            </a:r>
            <a:r>
              <a:rPr lang="en-US" altLang="zh-CN" sz="2800" dirty="0"/>
              <a:t>(  f  )</a:t>
            </a:r>
          </a:p>
          <a:p>
            <a:r>
              <a:rPr lang="en-US" altLang="zh-CN" sz="2800" dirty="0"/>
              <a:t>3.</a:t>
            </a:r>
            <a:r>
              <a:rPr lang="zh-CN" altLang="en-US" sz="2800" dirty="0"/>
              <a:t>顺序存储结构的主要缺点是不利于插入或删除操作。</a:t>
            </a:r>
            <a:r>
              <a:rPr lang="en-US" altLang="zh-CN" sz="2800" dirty="0"/>
              <a:t>(  t  )</a:t>
            </a:r>
          </a:p>
          <a:p>
            <a:r>
              <a:rPr lang="en-US" altLang="zh-CN" sz="2800" dirty="0"/>
              <a:t>4.</a:t>
            </a:r>
            <a:r>
              <a:rPr lang="zh-CN" altLang="en-US" sz="2800" dirty="0"/>
              <a:t>线性表的特点是每个元素都有一个前驱和一个后继。</a:t>
            </a:r>
            <a:r>
              <a:rPr lang="en-US" altLang="zh-CN" sz="2800" dirty="0"/>
              <a:t>( </a:t>
            </a:r>
            <a:r>
              <a:rPr lang="en-US" altLang="zh-CN" sz="2800" dirty="0" smtClean="0"/>
              <a:t>f</a:t>
            </a:r>
            <a:r>
              <a:rPr lang="en-US" altLang="zh-CN" sz="2800" dirty="0"/>
              <a:t>)</a:t>
            </a:r>
          </a:p>
          <a:p>
            <a:r>
              <a:rPr lang="en-US" altLang="zh-CN" sz="2800" dirty="0"/>
              <a:t>5.</a:t>
            </a:r>
            <a:r>
              <a:rPr lang="zh-CN" altLang="en-US" sz="2800" dirty="0"/>
              <a:t>链表是采用链式存储结构的线性表</a:t>
            </a:r>
            <a:r>
              <a:rPr lang="en-US" altLang="zh-CN" sz="2800" dirty="0"/>
              <a:t>,</a:t>
            </a:r>
            <a:r>
              <a:rPr lang="zh-CN" altLang="en-US" sz="2800" dirty="0"/>
              <a:t>进行插入、删除操作时，在链表中比在顺序存储结构中效率高。 </a:t>
            </a:r>
            <a:r>
              <a:rPr lang="en-US" altLang="zh-CN" sz="2800" dirty="0"/>
              <a:t>(</a:t>
            </a:r>
            <a:r>
              <a:rPr lang="en-US" altLang="zh-CN" sz="2800" dirty="0" smtClean="0"/>
              <a:t>t) </a:t>
            </a:r>
          </a:p>
          <a:p>
            <a:r>
              <a:rPr lang="en-US" altLang="zh-CN" sz="2800" dirty="0" smtClean="0"/>
              <a:t>6.</a:t>
            </a:r>
            <a:r>
              <a:rPr lang="zh-CN" altLang="en-US" sz="2800" dirty="0" smtClean="0"/>
              <a:t>数据的逻辑结构说明数据元素之间的顺序关系</a:t>
            </a:r>
            <a:r>
              <a:rPr lang="en-US" altLang="zh-CN" sz="2800" dirty="0" smtClean="0"/>
              <a:t>,</a:t>
            </a:r>
            <a:r>
              <a:rPr lang="zh-CN" altLang="en-US" sz="2800" dirty="0" smtClean="0"/>
              <a:t>它依赖于计算机的储存结构</a:t>
            </a:r>
            <a:r>
              <a:rPr lang="en-US" altLang="zh-CN" sz="2800" dirty="0" smtClean="0"/>
              <a:t>. (  f  )</a:t>
            </a:r>
            <a:endParaRPr lang="en-US" altLang="zh-CN"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内容占位符 2"/>
          <p:cNvSpPr>
            <a:spLocks noGrp="1"/>
          </p:cNvSpPr>
          <p:nvPr>
            <p:ph sz="quarter" idx="1"/>
          </p:nvPr>
        </p:nvSpPr>
        <p:spPr>
          <a:xfrm>
            <a:off x="457200" y="500042"/>
            <a:ext cx="8229600" cy="5656283"/>
          </a:xfrm>
        </p:spPr>
        <p:txBody>
          <a:bodyPr/>
          <a:lstStyle/>
          <a:p>
            <a:pPr>
              <a:lnSpc>
                <a:spcPct val="120000"/>
              </a:lnSpc>
            </a:pPr>
            <a:r>
              <a:rPr lang="zh-CN" altLang="en-US" sz="3200" dirty="0" smtClean="0">
                <a:latin typeface="微软雅黑" pitchFamily="34" charset="-122"/>
                <a:ea typeface="微软雅黑" pitchFamily="34" charset="-122"/>
              </a:rPr>
              <a:t>栈</a:t>
            </a:r>
            <a:endParaRPr lang="en-US" altLang="zh-CN" sz="3200" dirty="0" smtClean="0">
              <a:latin typeface="Arial" pitchFamily="34" charset="0"/>
              <a:ea typeface="微软雅黑" pitchFamily="34" charset="-122"/>
            </a:endParaRPr>
          </a:p>
          <a:p>
            <a:pPr lvl="1">
              <a:lnSpc>
                <a:spcPct val="120000"/>
              </a:lnSpc>
            </a:pPr>
            <a:r>
              <a:rPr lang="zh-CN" altLang="en-US" sz="2800" dirty="0" smtClean="0">
                <a:solidFill>
                  <a:schemeClr val="tx1"/>
                </a:solidFill>
              </a:rPr>
              <a:t>限定仅在表尾进行插入和删除的线性表，把这个表尾称为</a:t>
            </a:r>
            <a:r>
              <a:rPr lang="zh-CN" altLang="en-US" sz="2800" dirty="0" smtClean="0">
                <a:solidFill>
                  <a:srgbClr val="C00000"/>
                </a:solidFill>
              </a:rPr>
              <a:t>栈顶</a:t>
            </a:r>
            <a:r>
              <a:rPr lang="zh-CN" altLang="en-US" sz="2800" dirty="0" smtClean="0"/>
              <a:t>。</a:t>
            </a:r>
          </a:p>
          <a:p>
            <a:pPr>
              <a:lnSpc>
                <a:spcPct val="120000"/>
              </a:lnSpc>
            </a:pPr>
            <a:r>
              <a:rPr lang="zh-CN" altLang="en-US" sz="3200" dirty="0" smtClean="0">
                <a:latin typeface="微软雅黑" pitchFamily="34" charset="-122"/>
                <a:ea typeface="微软雅黑" pitchFamily="34" charset="-122"/>
              </a:rPr>
              <a:t>特点</a:t>
            </a:r>
            <a:endParaRPr lang="en-US" altLang="zh-CN" sz="3200" dirty="0" smtClean="0">
              <a:latin typeface="微软雅黑" pitchFamily="34" charset="-122"/>
              <a:ea typeface="微软雅黑" pitchFamily="34" charset="-122"/>
            </a:endParaRPr>
          </a:p>
          <a:p>
            <a:pPr lvl="1">
              <a:lnSpc>
                <a:spcPct val="120000"/>
              </a:lnSpc>
            </a:pPr>
            <a:r>
              <a:rPr lang="zh-CN" altLang="en-US" sz="2800" dirty="0" smtClean="0">
                <a:solidFill>
                  <a:schemeClr val="tx1"/>
                </a:solidFill>
              </a:rPr>
              <a:t>后进先出</a:t>
            </a:r>
            <a:r>
              <a:rPr lang="en-US" altLang="zh-CN" sz="2800" dirty="0" smtClean="0">
                <a:solidFill>
                  <a:schemeClr val="tx1"/>
                </a:solidFill>
              </a:rPr>
              <a:t>(LIFO</a:t>
            </a:r>
            <a:r>
              <a:rPr lang="zh-CN" altLang="en-US" sz="2800" dirty="0" smtClean="0">
                <a:solidFill>
                  <a:schemeClr val="tx1"/>
                </a:solidFill>
              </a:rPr>
              <a:t>表</a:t>
            </a:r>
            <a:r>
              <a:rPr lang="en-US" altLang="zh-CN" sz="2800" dirty="0" smtClean="0">
                <a:solidFill>
                  <a:schemeClr val="tx1"/>
                </a:solidFill>
              </a:rPr>
              <a:t>)</a:t>
            </a:r>
          </a:p>
          <a:p>
            <a:pPr>
              <a:lnSpc>
                <a:spcPct val="120000"/>
              </a:lnSpc>
            </a:pPr>
            <a:r>
              <a:rPr lang="zh-CN" altLang="en-US" sz="3200" dirty="0" smtClean="0">
                <a:latin typeface="微软雅黑" pitchFamily="34" charset="-122"/>
                <a:ea typeface="微软雅黑" pitchFamily="34" charset="-122"/>
              </a:rPr>
              <a:t>栈的存储方法</a:t>
            </a:r>
          </a:p>
          <a:p>
            <a:pPr lvl="1">
              <a:lnSpc>
                <a:spcPct val="120000"/>
              </a:lnSpc>
            </a:pPr>
            <a:r>
              <a:rPr lang="zh-CN" altLang="en-US" sz="2800" dirty="0" smtClean="0">
                <a:solidFill>
                  <a:schemeClr val="tx1"/>
                </a:solidFill>
              </a:rPr>
              <a:t>栈的顺序存储</a:t>
            </a:r>
            <a:r>
              <a:rPr lang="en-US" altLang="zh-CN" sz="2800" dirty="0" smtClean="0">
                <a:solidFill>
                  <a:schemeClr val="tx1"/>
                </a:solidFill>
                <a:latin typeface="Arial" pitchFamily="34" charset="0"/>
              </a:rPr>
              <a:t>——</a:t>
            </a:r>
            <a:r>
              <a:rPr lang="zh-CN" altLang="en-US" sz="2800" dirty="0" smtClean="0">
                <a:solidFill>
                  <a:schemeClr val="tx1"/>
                </a:solidFill>
              </a:rPr>
              <a:t>顺序栈</a:t>
            </a:r>
          </a:p>
          <a:p>
            <a:pPr lvl="1">
              <a:lnSpc>
                <a:spcPct val="120000"/>
              </a:lnSpc>
            </a:pPr>
            <a:r>
              <a:rPr lang="zh-CN" altLang="en-US" sz="2800" dirty="0" smtClean="0">
                <a:solidFill>
                  <a:schemeClr val="tx1"/>
                </a:solidFill>
              </a:rPr>
              <a:t>栈的链式存储</a:t>
            </a:r>
            <a:r>
              <a:rPr lang="en-US" altLang="zh-CN" sz="2800" dirty="0" smtClean="0">
                <a:solidFill>
                  <a:schemeClr val="tx1"/>
                </a:solidFill>
                <a:latin typeface="Arial" pitchFamily="34" charset="0"/>
              </a:rPr>
              <a:t>——</a:t>
            </a:r>
            <a:r>
              <a:rPr lang="zh-CN" altLang="en-US" sz="2800" dirty="0" smtClean="0">
                <a:solidFill>
                  <a:schemeClr val="tx1"/>
                </a:solidFill>
              </a:rPr>
              <a:t>链栈</a:t>
            </a:r>
          </a:p>
        </p:txBody>
      </p:sp>
      <p:sp>
        <p:nvSpPr>
          <p:cNvPr id="6" name="灯片编号占位符 5"/>
          <p:cNvSpPr>
            <a:spLocks noGrp="1"/>
          </p:cNvSpPr>
          <p:nvPr>
            <p:ph type="sldNum" sz="quarter" idx="12"/>
          </p:nvPr>
        </p:nvSpPr>
        <p:spPr/>
        <p:txBody>
          <a:bodyPr/>
          <a:lstStyle/>
          <a:p>
            <a:pPr>
              <a:defRPr/>
            </a:pPr>
            <a:fld id="{3AB138F4-F80C-471E-822C-AAF73799079C}" type="slidenum">
              <a:rPr lang="en-GB" smtClean="0"/>
              <a:pPr>
                <a:defRPr/>
              </a:pPr>
              <a:t>41</a:t>
            </a:fld>
            <a:endParaRPr lang="en-GB"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1BD208A-35CB-47EB-B03A-62C6ECC6173A}" type="slidenum">
              <a:rPr lang="en-GB" smtClean="0"/>
              <a:pPr>
                <a:defRPr/>
              </a:pPr>
              <a:t>42</a:t>
            </a:fld>
            <a:endParaRPr lang="en-GB" dirty="0"/>
          </a:p>
        </p:txBody>
      </p:sp>
      <p:sp>
        <p:nvSpPr>
          <p:cNvPr id="37895" name="AutoShape 5"/>
          <p:cNvSpPr>
            <a:spLocks/>
          </p:cNvSpPr>
          <p:nvPr/>
        </p:nvSpPr>
        <p:spPr bwMode="auto">
          <a:xfrm>
            <a:off x="657225" y="1643063"/>
            <a:ext cx="549275" cy="3692525"/>
          </a:xfrm>
          <a:prstGeom prst="leftBrace">
            <a:avLst>
              <a:gd name="adj1" fmla="val 53874"/>
              <a:gd name="adj2" fmla="val 50000"/>
            </a:avLst>
          </a:prstGeom>
          <a:noFill/>
          <a:ln w="38100">
            <a:solidFill>
              <a:srgbClr val="FF3300"/>
            </a:solidFill>
            <a:round/>
            <a:headEnd/>
            <a:tailEnd/>
          </a:ln>
        </p:spPr>
        <p:txBody>
          <a:bodyPr/>
          <a:lstStyle/>
          <a:p>
            <a:endParaRPr lang="zh-CN" altLang="en-US" sz="1400" b="1">
              <a:latin typeface="黑体" pitchFamily="2" charset="-122"/>
              <a:ea typeface="黑体" pitchFamily="2" charset="-122"/>
            </a:endParaRPr>
          </a:p>
        </p:txBody>
      </p:sp>
      <p:sp>
        <p:nvSpPr>
          <p:cNvPr id="37896" name="Text Box 6" descr="花岗岩"/>
          <p:cNvSpPr txBox="1">
            <a:spLocks noChangeArrowheads="1"/>
          </p:cNvSpPr>
          <p:nvPr/>
        </p:nvSpPr>
        <p:spPr bwMode="auto">
          <a:xfrm>
            <a:off x="1071563" y="1500188"/>
            <a:ext cx="2640012" cy="400050"/>
          </a:xfrm>
          <a:prstGeom prst="rect">
            <a:avLst/>
          </a:prstGeom>
          <a:noFill/>
          <a:ln w="9525">
            <a:noFill/>
            <a:miter lim="800000"/>
            <a:headEnd/>
            <a:tailEnd/>
          </a:ln>
        </p:spPr>
        <p:txBody>
          <a:bodyPr wrap="none">
            <a:spAutoFit/>
          </a:bodyPr>
          <a:lstStyle/>
          <a:p>
            <a:pPr algn="ctr">
              <a:spcBef>
                <a:spcPct val="50000"/>
              </a:spcBef>
            </a:pPr>
            <a:r>
              <a:rPr kumimoji="1" lang="en-US" altLang="zh-CN" sz="2000" b="1">
                <a:latin typeface="黑体" pitchFamily="2" charset="-122"/>
                <a:ea typeface="黑体" pitchFamily="2" charset="-122"/>
              </a:rPr>
              <a:t> </a:t>
            </a:r>
            <a:r>
              <a:rPr kumimoji="1" lang="zh-CN" altLang="en-US" sz="2000" b="1">
                <a:latin typeface="黑体" pitchFamily="2" charset="-122"/>
                <a:ea typeface="黑体" pitchFamily="2" charset="-122"/>
              </a:rPr>
              <a:t>栈的基本概念：</a:t>
            </a:r>
            <a:r>
              <a:rPr kumimoji="1" lang="en-US" altLang="zh-CN" sz="2000" b="1">
                <a:latin typeface="黑体" pitchFamily="2" charset="-122"/>
                <a:ea typeface="黑体" pitchFamily="2" charset="-122"/>
              </a:rPr>
              <a:t>LIFO</a:t>
            </a:r>
            <a:endParaRPr kumimoji="1" lang="zh-CN" altLang="en-US" sz="2000" b="1">
              <a:latin typeface="黑体" pitchFamily="2" charset="-122"/>
              <a:ea typeface="黑体" pitchFamily="2" charset="-122"/>
            </a:endParaRPr>
          </a:p>
        </p:txBody>
      </p:sp>
      <p:sp>
        <p:nvSpPr>
          <p:cNvPr id="37897" name="Text Box 7" descr="花岗岩"/>
          <p:cNvSpPr txBox="1">
            <a:spLocks noChangeArrowheads="1"/>
          </p:cNvSpPr>
          <p:nvPr/>
        </p:nvSpPr>
        <p:spPr bwMode="auto">
          <a:xfrm>
            <a:off x="1143000" y="3143250"/>
            <a:ext cx="1346200" cy="400050"/>
          </a:xfrm>
          <a:prstGeom prst="rect">
            <a:avLst/>
          </a:prstGeom>
          <a:noFill/>
          <a:ln w="9525">
            <a:noFill/>
            <a:miter lim="800000"/>
            <a:headEnd/>
            <a:tailEnd/>
          </a:ln>
        </p:spPr>
        <p:txBody>
          <a:bodyPr wrap="none">
            <a:spAutoFit/>
          </a:bodyPr>
          <a:lstStyle/>
          <a:p>
            <a:pPr>
              <a:spcBef>
                <a:spcPct val="50000"/>
              </a:spcBef>
            </a:pPr>
            <a:r>
              <a:rPr kumimoji="1" lang="en-US" altLang="zh-CN" sz="2000" b="1">
                <a:latin typeface="黑体" pitchFamily="2" charset="-122"/>
                <a:ea typeface="黑体" pitchFamily="2" charset="-122"/>
              </a:rPr>
              <a:t> </a:t>
            </a:r>
            <a:r>
              <a:rPr kumimoji="1" lang="zh-CN" altLang="en-US" sz="2000" b="1">
                <a:latin typeface="黑体" pitchFamily="2" charset="-122"/>
                <a:ea typeface="黑体" pitchFamily="2" charset="-122"/>
              </a:rPr>
              <a:t>栈的存储</a:t>
            </a:r>
          </a:p>
        </p:txBody>
      </p:sp>
      <p:sp>
        <p:nvSpPr>
          <p:cNvPr id="37898" name="Text Box 8" descr="花岗岩"/>
          <p:cNvSpPr txBox="1">
            <a:spLocks noChangeArrowheads="1"/>
          </p:cNvSpPr>
          <p:nvPr/>
        </p:nvSpPr>
        <p:spPr bwMode="auto">
          <a:xfrm>
            <a:off x="1131888" y="5286375"/>
            <a:ext cx="2249487"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栈的应用（了解）</a:t>
            </a:r>
          </a:p>
        </p:txBody>
      </p:sp>
      <p:sp>
        <p:nvSpPr>
          <p:cNvPr id="37899" name="AutoShape 9"/>
          <p:cNvSpPr>
            <a:spLocks/>
          </p:cNvSpPr>
          <p:nvPr/>
        </p:nvSpPr>
        <p:spPr bwMode="auto">
          <a:xfrm>
            <a:off x="4643438" y="3714750"/>
            <a:ext cx="214312" cy="2000250"/>
          </a:xfrm>
          <a:prstGeom prst="leftBrace">
            <a:avLst>
              <a:gd name="adj1" fmla="val 95192"/>
              <a:gd name="adj2" fmla="val 50000"/>
            </a:avLst>
          </a:prstGeom>
          <a:noFill/>
          <a:ln w="38100">
            <a:solidFill>
              <a:srgbClr val="FF3300"/>
            </a:solidFill>
            <a:round/>
            <a:headEnd/>
            <a:tailEnd/>
          </a:ln>
        </p:spPr>
        <p:txBody>
          <a:bodyPr/>
          <a:lstStyle/>
          <a:p>
            <a:endParaRPr lang="zh-CN" altLang="en-US" sz="1400" b="1">
              <a:latin typeface="黑体" pitchFamily="2" charset="-122"/>
              <a:ea typeface="黑体" pitchFamily="2" charset="-122"/>
            </a:endParaRPr>
          </a:p>
        </p:txBody>
      </p:sp>
      <p:sp>
        <p:nvSpPr>
          <p:cNvPr id="37900" name="AutoShape 10"/>
          <p:cNvSpPr>
            <a:spLocks/>
          </p:cNvSpPr>
          <p:nvPr/>
        </p:nvSpPr>
        <p:spPr bwMode="auto">
          <a:xfrm>
            <a:off x="2714625" y="2286000"/>
            <a:ext cx="406400" cy="2357438"/>
          </a:xfrm>
          <a:prstGeom prst="leftBrace">
            <a:avLst>
              <a:gd name="adj1" fmla="val 23579"/>
              <a:gd name="adj2" fmla="val 49282"/>
            </a:avLst>
          </a:prstGeom>
          <a:noFill/>
          <a:ln w="38100">
            <a:solidFill>
              <a:srgbClr val="FF3300"/>
            </a:solidFill>
            <a:round/>
            <a:headEnd/>
            <a:tailEnd/>
          </a:ln>
        </p:spPr>
        <p:txBody>
          <a:bodyPr/>
          <a:lstStyle/>
          <a:p>
            <a:endParaRPr lang="zh-CN" altLang="en-US" sz="1400" b="1">
              <a:latin typeface="黑体" pitchFamily="2" charset="-122"/>
              <a:ea typeface="黑体" pitchFamily="2" charset="-122"/>
            </a:endParaRPr>
          </a:p>
        </p:txBody>
      </p:sp>
      <p:sp>
        <p:nvSpPr>
          <p:cNvPr id="37901" name="AutoShape 11"/>
          <p:cNvSpPr>
            <a:spLocks/>
          </p:cNvSpPr>
          <p:nvPr/>
        </p:nvSpPr>
        <p:spPr bwMode="auto">
          <a:xfrm>
            <a:off x="4714875" y="1714500"/>
            <a:ext cx="142875" cy="1357313"/>
          </a:xfrm>
          <a:prstGeom prst="leftBrace">
            <a:avLst>
              <a:gd name="adj1" fmla="val 76352"/>
              <a:gd name="adj2" fmla="val 50000"/>
            </a:avLst>
          </a:prstGeom>
          <a:noFill/>
          <a:ln w="38100">
            <a:solidFill>
              <a:srgbClr val="FF3300"/>
            </a:solidFill>
            <a:round/>
            <a:headEnd/>
            <a:tailEnd/>
          </a:ln>
        </p:spPr>
        <p:txBody>
          <a:bodyPr/>
          <a:lstStyle/>
          <a:p>
            <a:endParaRPr lang="zh-CN" altLang="en-US" sz="1400" b="1">
              <a:latin typeface="黑体" pitchFamily="2" charset="-122"/>
              <a:ea typeface="黑体" pitchFamily="2" charset="-122"/>
            </a:endParaRPr>
          </a:p>
        </p:txBody>
      </p:sp>
      <p:sp>
        <p:nvSpPr>
          <p:cNvPr id="37902" name="Text Box 13" descr="花岗岩"/>
          <p:cNvSpPr txBox="1">
            <a:spLocks noChangeArrowheads="1"/>
          </p:cNvSpPr>
          <p:nvPr/>
        </p:nvSpPr>
        <p:spPr bwMode="auto">
          <a:xfrm>
            <a:off x="3071813" y="2000250"/>
            <a:ext cx="1733550" cy="862013"/>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顺序栈</a:t>
            </a:r>
            <a:endParaRPr kumimoji="1" lang="en-US" altLang="zh-CN" sz="2000" b="1">
              <a:latin typeface="黑体" pitchFamily="2" charset="-122"/>
              <a:ea typeface="黑体" pitchFamily="2" charset="-122"/>
            </a:endParaRPr>
          </a:p>
          <a:p>
            <a:pPr algn="ctr">
              <a:spcBef>
                <a:spcPct val="50000"/>
              </a:spcBef>
            </a:pPr>
            <a:r>
              <a:rPr kumimoji="1" lang="zh-CN" altLang="en-US" sz="2000" b="1">
                <a:latin typeface="黑体" pitchFamily="2" charset="-122"/>
                <a:ea typeface="黑体" pitchFamily="2" charset="-122"/>
              </a:rPr>
              <a:t>（熟练掌握）</a:t>
            </a:r>
          </a:p>
        </p:txBody>
      </p:sp>
      <p:sp>
        <p:nvSpPr>
          <p:cNvPr id="37903" name="Text Box 14" descr="花岗岩"/>
          <p:cNvSpPr txBox="1">
            <a:spLocks noChangeArrowheads="1"/>
          </p:cNvSpPr>
          <p:nvPr/>
        </p:nvSpPr>
        <p:spPr bwMode="auto">
          <a:xfrm>
            <a:off x="3143250" y="4214813"/>
            <a:ext cx="1733550" cy="862012"/>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链栈</a:t>
            </a:r>
            <a:endParaRPr kumimoji="1" lang="en-US" altLang="zh-CN" sz="2000" b="1">
              <a:latin typeface="黑体" pitchFamily="2" charset="-122"/>
              <a:ea typeface="黑体" pitchFamily="2" charset="-122"/>
            </a:endParaRPr>
          </a:p>
          <a:p>
            <a:pPr algn="ctr">
              <a:spcBef>
                <a:spcPct val="50000"/>
              </a:spcBef>
            </a:pPr>
            <a:r>
              <a:rPr kumimoji="1" lang="zh-CN" altLang="en-US" sz="2000" b="1">
                <a:latin typeface="黑体" pitchFamily="2" charset="-122"/>
                <a:ea typeface="黑体" pitchFamily="2" charset="-122"/>
              </a:rPr>
              <a:t>（熟练掌握）</a:t>
            </a:r>
          </a:p>
        </p:txBody>
      </p:sp>
      <p:sp>
        <p:nvSpPr>
          <p:cNvPr id="37904" name="Text Box 17" descr="花岗岩"/>
          <p:cNvSpPr txBox="1">
            <a:spLocks noChangeArrowheads="1"/>
          </p:cNvSpPr>
          <p:nvPr/>
        </p:nvSpPr>
        <p:spPr bwMode="auto">
          <a:xfrm>
            <a:off x="4929188" y="1428750"/>
            <a:ext cx="958850"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初始化</a:t>
            </a:r>
          </a:p>
        </p:txBody>
      </p:sp>
      <p:sp>
        <p:nvSpPr>
          <p:cNvPr id="37905" name="Text Box 18" descr="花岗岩"/>
          <p:cNvSpPr txBox="1">
            <a:spLocks noChangeArrowheads="1"/>
          </p:cNvSpPr>
          <p:nvPr/>
        </p:nvSpPr>
        <p:spPr bwMode="auto">
          <a:xfrm>
            <a:off x="4929188" y="1857375"/>
            <a:ext cx="1071562" cy="4000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取栈顶</a:t>
            </a:r>
          </a:p>
        </p:txBody>
      </p:sp>
      <p:sp>
        <p:nvSpPr>
          <p:cNvPr id="37906" name="Text Box 19" descr="花岗岩"/>
          <p:cNvSpPr txBox="1">
            <a:spLocks noChangeArrowheads="1"/>
          </p:cNvSpPr>
          <p:nvPr/>
        </p:nvSpPr>
        <p:spPr bwMode="auto">
          <a:xfrm>
            <a:off x="4929188" y="2357438"/>
            <a:ext cx="1643062" cy="4000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入栈出栈</a:t>
            </a:r>
          </a:p>
        </p:txBody>
      </p:sp>
      <p:sp>
        <p:nvSpPr>
          <p:cNvPr id="37907" name="Text Box 24" descr="花岗岩"/>
          <p:cNvSpPr txBox="1">
            <a:spLocks noChangeArrowheads="1"/>
          </p:cNvSpPr>
          <p:nvPr/>
        </p:nvSpPr>
        <p:spPr bwMode="auto">
          <a:xfrm>
            <a:off x="5000625" y="2786063"/>
            <a:ext cx="1428750" cy="4000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判断栈空</a:t>
            </a:r>
          </a:p>
        </p:txBody>
      </p:sp>
      <p:sp>
        <p:nvSpPr>
          <p:cNvPr id="37908" name="Text Box 13" descr="花岗岩"/>
          <p:cNvSpPr txBox="1">
            <a:spLocks noChangeArrowheads="1"/>
          </p:cNvSpPr>
          <p:nvPr/>
        </p:nvSpPr>
        <p:spPr bwMode="auto">
          <a:xfrm>
            <a:off x="0" y="3286125"/>
            <a:ext cx="573088" cy="400050"/>
          </a:xfrm>
          <a:prstGeom prst="rect">
            <a:avLst/>
          </a:prstGeom>
          <a:noFill/>
          <a:ln w="9525">
            <a:noFill/>
            <a:miter lim="800000"/>
            <a:headEnd/>
            <a:tailEnd/>
          </a:ln>
        </p:spPr>
        <p:txBody>
          <a:bodyPr wrap="none">
            <a:spAutoFit/>
          </a:bodyPr>
          <a:lstStyle/>
          <a:p>
            <a:pPr algn="ctr">
              <a:spcBef>
                <a:spcPct val="50000"/>
              </a:spcBef>
            </a:pPr>
            <a:r>
              <a:rPr kumimoji="1" lang="en-US" altLang="zh-CN" sz="2000" b="1">
                <a:latin typeface="黑体" pitchFamily="2" charset="-122"/>
                <a:ea typeface="黑体" pitchFamily="2" charset="-122"/>
              </a:rPr>
              <a:t> </a:t>
            </a:r>
            <a:r>
              <a:rPr kumimoji="1" lang="zh-CN" altLang="en-US" sz="2000" b="1">
                <a:latin typeface="黑体" pitchFamily="2" charset="-122"/>
                <a:ea typeface="黑体" pitchFamily="2" charset="-122"/>
              </a:rPr>
              <a:t>栈</a:t>
            </a:r>
          </a:p>
        </p:txBody>
      </p:sp>
      <p:sp>
        <p:nvSpPr>
          <p:cNvPr id="37909" name="Text Box 17" descr="花岗岩"/>
          <p:cNvSpPr txBox="1">
            <a:spLocks noChangeArrowheads="1"/>
          </p:cNvSpPr>
          <p:nvPr/>
        </p:nvSpPr>
        <p:spPr bwMode="auto">
          <a:xfrm>
            <a:off x="4929188" y="3786188"/>
            <a:ext cx="958850" cy="400050"/>
          </a:xfrm>
          <a:prstGeom prst="rect">
            <a:avLst/>
          </a:prstGeom>
          <a:noFill/>
          <a:ln w="9525">
            <a:noFill/>
            <a:miter lim="800000"/>
            <a:headEnd/>
            <a:tailEnd/>
          </a:ln>
        </p:spPr>
        <p:txBody>
          <a:bodyPr wrap="none">
            <a:spAutoFit/>
          </a:bodyPr>
          <a:lstStyle/>
          <a:p>
            <a:pPr algn="ctr">
              <a:spcBef>
                <a:spcPct val="50000"/>
              </a:spcBef>
            </a:pPr>
            <a:r>
              <a:rPr kumimoji="1" lang="zh-CN" altLang="en-US" sz="2000" b="1">
                <a:latin typeface="黑体" pitchFamily="2" charset="-122"/>
                <a:ea typeface="黑体" pitchFamily="2" charset="-122"/>
              </a:rPr>
              <a:t>初始化</a:t>
            </a:r>
          </a:p>
        </p:txBody>
      </p:sp>
      <p:sp>
        <p:nvSpPr>
          <p:cNvPr id="37910" name="Text Box 18" descr="花岗岩"/>
          <p:cNvSpPr txBox="1">
            <a:spLocks noChangeArrowheads="1"/>
          </p:cNvSpPr>
          <p:nvPr/>
        </p:nvSpPr>
        <p:spPr bwMode="auto">
          <a:xfrm>
            <a:off x="4929188" y="4214813"/>
            <a:ext cx="1071562" cy="4000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取栈顶</a:t>
            </a:r>
          </a:p>
        </p:txBody>
      </p:sp>
      <p:sp>
        <p:nvSpPr>
          <p:cNvPr id="37911" name="Text Box 19" descr="花岗岩"/>
          <p:cNvSpPr txBox="1">
            <a:spLocks noChangeArrowheads="1"/>
          </p:cNvSpPr>
          <p:nvPr/>
        </p:nvSpPr>
        <p:spPr bwMode="auto">
          <a:xfrm>
            <a:off x="4929188" y="4714875"/>
            <a:ext cx="1643062" cy="4000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入栈出栈</a:t>
            </a:r>
          </a:p>
        </p:txBody>
      </p:sp>
      <p:sp>
        <p:nvSpPr>
          <p:cNvPr id="37912" name="Text Box 24" descr="花岗岩"/>
          <p:cNvSpPr txBox="1">
            <a:spLocks noChangeArrowheads="1"/>
          </p:cNvSpPr>
          <p:nvPr/>
        </p:nvSpPr>
        <p:spPr bwMode="auto">
          <a:xfrm>
            <a:off x="4929188" y="5143500"/>
            <a:ext cx="1285875" cy="4000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判断栈空</a:t>
            </a:r>
          </a:p>
        </p:txBody>
      </p:sp>
      <p:pic>
        <p:nvPicPr>
          <p:cNvPr id="37913" name="Picture 3"/>
          <p:cNvPicPr>
            <a:picLocks noChangeAspect="1" noChangeArrowheads="1"/>
          </p:cNvPicPr>
          <p:nvPr/>
        </p:nvPicPr>
        <p:blipFill>
          <a:blip r:embed="rId2"/>
          <a:srcRect/>
          <a:stretch>
            <a:fillRect/>
          </a:stretch>
        </p:blipFill>
        <p:spPr bwMode="auto">
          <a:xfrm>
            <a:off x="6429375" y="3571875"/>
            <a:ext cx="1785938" cy="2622550"/>
          </a:xfrm>
          <a:prstGeom prst="rect">
            <a:avLst/>
          </a:prstGeom>
          <a:noFill/>
          <a:ln w="9525">
            <a:noFill/>
            <a:miter lim="800000"/>
            <a:headEnd/>
            <a:tailEnd/>
          </a:ln>
        </p:spPr>
      </p:pic>
      <p:pic>
        <p:nvPicPr>
          <p:cNvPr id="37914" name="Picture 4"/>
          <p:cNvPicPr>
            <a:picLocks noChangeAspect="1" noChangeArrowheads="1"/>
          </p:cNvPicPr>
          <p:nvPr/>
        </p:nvPicPr>
        <p:blipFill>
          <a:blip r:embed="rId3"/>
          <a:srcRect/>
          <a:stretch>
            <a:fillRect/>
          </a:stretch>
        </p:blipFill>
        <p:spPr bwMode="auto">
          <a:xfrm>
            <a:off x="6286500" y="1571625"/>
            <a:ext cx="2401888"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7281863" y="1627182"/>
            <a:ext cx="609600" cy="381000"/>
          </a:xfrm>
          <a:prstGeom prst="rect">
            <a:avLst/>
          </a:prstGeom>
          <a:solidFill>
            <a:srgbClr val="FFFF99"/>
          </a:solidFill>
          <a:ln w="9525">
            <a:noFill/>
            <a:miter lim="800000"/>
            <a:headEnd/>
            <a:tailEnd/>
          </a:ln>
        </p:spPr>
        <p:txBody>
          <a:bodyPr wrap="none" anchor="ctr"/>
          <a:lstStyle/>
          <a:p>
            <a:endParaRPr lang="zh-CN" altLang="en-US"/>
          </a:p>
        </p:txBody>
      </p:sp>
      <p:sp>
        <p:nvSpPr>
          <p:cNvPr id="8" name="Rectangle 3"/>
          <p:cNvSpPr>
            <a:spLocks noChangeArrowheads="1"/>
          </p:cNvSpPr>
          <p:nvPr/>
        </p:nvSpPr>
        <p:spPr bwMode="auto">
          <a:xfrm>
            <a:off x="5453063" y="1627182"/>
            <a:ext cx="609600" cy="381000"/>
          </a:xfrm>
          <a:prstGeom prst="rect">
            <a:avLst/>
          </a:prstGeom>
          <a:solidFill>
            <a:srgbClr val="FFFF99"/>
          </a:solidFill>
          <a:ln w="9525">
            <a:noFill/>
            <a:miter lim="800000"/>
            <a:headEnd/>
            <a:tailEnd/>
          </a:ln>
        </p:spPr>
        <p:txBody>
          <a:bodyPr wrap="none" anchor="ctr"/>
          <a:lstStyle/>
          <a:p>
            <a:endParaRPr lang="zh-CN" altLang="en-US"/>
          </a:p>
        </p:txBody>
      </p:sp>
      <p:sp>
        <p:nvSpPr>
          <p:cNvPr id="38921" name="Rectangle 6"/>
          <p:cNvSpPr>
            <a:spLocks noChangeArrowheads="1"/>
          </p:cNvSpPr>
          <p:nvPr/>
        </p:nvSpPr>
        <p:spPr bwMode="auto">
          <a:xfrm>
            <a:off x="674688" y="1295394"/>
            <a:ext cx="2381250" cy="457200"/>
          </a:xfrm>
          <a:prstGeom prst="rect">
            <a:avLst/>
          </a:prstGeom>
          <a:noFill/>
          <a:ln w="9525">
            <a:noFill/>
            <a:miter lim="800000"/>
            <a:headEnd/>
            <a:tailEnd/>
          </a:ln>
        </p:spPr>
        <p:txBody>
          <a:bodyPr wrap="none">
            <a:spAutoFit/>
          </a:bodyPr>
          <a:lstStyle/>
          <a:p>
            <a:pPr>
              <a:buFontTx/>
              <a:buBlip>
                <a:blip r:embed="rId2"/>
              </a:buBlip>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队列的定义   </a:t>
            </a:r>
          </a:p>
        </p:txBody>
      </p:sp>
      <p:sp>
        <p:nvSpPr>
          <p:cNvPr id="10" name="Rectangle 7"/>
          <p:cNvSpPr>
            <a:spLocks noChangeArrowheads="1"/>
          </p:cNvSpPr>
          <p:nvPr/>
        </p:nvSpPr>
        <p:spPr bwMode="auto">
          <a:xfrm>
            <a:off x="960438" y="1855782"/>
            <a:ext cx="2165350" cy="822325"/>
          </a:xfrm>
          <a:prstGeom prst="rect">
            <a:avLst/>
          </a:prstGeom>
          <a:noFill/>
          <a:ln w="9525">
            <a:noFill/>
            <a:miter lim="800000"/>
            <a:headEnd/>
            <a:tailEnd/>
          </a:ln>
          <a:effectLst/>
        </p:spPr>
        <p:txBody>
          <a:bodyPr wrap="none">
            <a:spAutoFit/>
          </a:bodyPr>
          <a:lstStyle/>
          <a:p>
            <a:pPr>
              <a:defRPr/>
            </a:pPr>
            <a:r>
              <a:rPr lang="zh-CN" altLang="en-US" sz="2400" b="1">
                <a:solidFill>
                  <a:srgbClr val="FF3300"/>
                </a:solidFill>
                <a:effectLst>
                  <a:outerShdw blurRad="38100" dist="38100" dir="2700000" algn="tl">
                    <a:srgbClr val="C0C0C0"/>
                  </a:outerShdw>
                </a:effectLst>
                <a:latin typeface="Times New Roman" pitchFamily="18" charset="0"/>
                <a:ea typeface="华文中宋" pitchFamily="2" charset="-122"/>
              </a:rPr>
              <a:t>队列：</a:t>
            </a:r>
            <a:r>
              <a:rPr lang="zh-CN" altLang="en-US" sz="2400" b="1">
                <a:latin typeface="Times New Roman" pitchFamily="18" charset="0"/>
                <a:ea typeface="华文中宋" pitchFamily="2" charset="-122"/>
              </a:rPr>
              <a:t>线性表</a:t>
            </a:r>
            <a:r>
              <a:rPr kumimoji="1" lang="zh-CN" altLang="en-US" sz="2400" b="1">
                <a:latin typeface="Times New Roman" pitchFamily="18" charset="0"/>
                <a:ea typeface="华文中宋" pitchFamily="2" charset="-122"/>
              </a:rPr>
              <a:t>  </a:t>
            </a:r>
          </a:p>
          <a:p>
            <a:pPr>
              <a:defRPr/>
            </a:pPr>
            <a:r>
              <a:rPr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(queue) </a:t>
            </a:r>
          </a:p>
        </p:txBody>
      </p:sp>
      <p:sp>
        <p:nvSpPr>
          <p:cNvPr id="11" name="Rectangle 8"/>
          <p:cNvSpPr>
            <a:spLocks noChangeArrowheads="1"/>
          </p:cNvSpPr>
          <p:nvPr/>
        </p:nvSpPr>
        <p:spPr bwMode="auto">
          <a:xfrm>
            <a:off x="3195638" y="2236782"/>
            <a:ext cx="4467225" cy="457200"/>
          </a:xfrm>
          <a:prstGeom prst="rect">
            <a:avLst/>
          </a:prstGeom>
          <a:noFill/>
          <a:ln w="9525">
            <a:noFill/>
            <a:miter lim="800000"/>
            <a:headEnd/>
            <a:tailEnd/>
          </a:ln>
        </p:spPr>
        <p:txBody>
          <a:bodyPr wrap="none">
            <a:spAutoFit/>
          </a:bodyPr>
          <a:lstStyle/>
          <a:p>
            <a:r>
              <a:rPr lang="zh-CN" altLang="en-US" sz="2400" b="1">
                <a:latin typeface="Times New Roman" pitchFamily="18" charset="0"/>
                <a:ea typeface="华文中宋" pitchFamily="2" charset="-122"/>
              </a:rPr>
              <a:t>特点：先进先出 </a:t>
            </a:r>
            <a:r>
              <a:rPr lang="en-US" altLang="zh-CN" sz="2400" b="1">
                <a:latin typeface="Times New Roman" pitchFamily="18" charset="0"/>
                <a:ea typeface="华文中宋" pitchFamily="2" charset="-122"/>
              </a:rPr>
              <a:t>(FIFO</a:t>
            </a:r>
            <a:r>
              <a:rPr lang="zh-CN" altLang="en-US" sz="2400" b="1">
                <a:latin typeface="Times New Roman" pitchFamily="18" charset="0"/>
                <a:ea typeface="华文中宋" pitchFamily="2" charset="-122"/>
              </a:rPr>
              <a:t>结构</a:t>
            </a:r>
            <a:r>
              <a:rPr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   </a:t>
            </a:r>
          </a:p>
        </p:txBody>
      </p:sp>
      <p:sp>
        <p:nvSpPr>
          <p:cNvPr id="12" name="AutoShape 9"/>
          <p:cNvSpPr>
            <a:spLocks/>
          </p:cNvSpPr>
          <p:nvPr/>
        </p:nvSpPr>
        <p:spPr bwMode="auto">
          <a:xfrm>
            <a:off x="3014663" y="1779582"/>
            <a:ext cx="152400" cy="685800"/>
          </a:xfrm>
          <a:prstGeom prst="leftBrace">
            <a:avLst>
              <a:gd name="adj1" fmla="val 37500"/>
              <a:gd name="adj2" fmla="val 50000"/>
            </a:avLst>
          </a:prstGeom>
          <a:noFill/>
          <a:ln w="9525">
            <a:solidFill>
              <a:schemeClr val="tx1"/>
            </a:solidFill>
            <a:round/>
            <a:headEnd/>
            <a:tailEnd/>
          </a:ln>
        </p:spPr>
        <p:txBody>
          <a:bodyPr wrap="none" anchor="ctr"/>
          <a:lstStyle/>
          <a:p>
            <a:endParaRPr lang="zh-CN" altLang="en-US"/>
          </a:p>
        </p:txBody>
      </p:sp>
      <p:sp>
        <p:nvSpPr>
          <p:cNvPr id="13" name="Line 10"/>
          <p:cNvSpPr>
            <a:spLocks noChangeShapeType="1"/>
          </p:cNvSpPr>
          <p:nvPr/>
        </p:nvSpPr>
        <p:spPr bwMode="auto">
          <a:xfrm flipV="1">
            <a:off x="5719763" y="1246182"/>
            <a:ext cx="152400" cy="381000"/>
          </a:xfrm>
          <a:prstGeom prst="line">
            <a:avLst/>
          </a:prstGeom>
          <a:noFill/>
          <a:ln w="28575">
            <a:solidFill>
              <a:srgbClr val="FF3300"/>
            </a:solidFill>
            <a:round/>
            <a:headEnd/>
            <a:tailEnd type="triangle" w="med" len="med"/>
          </a:ln>
        </p:spPr>
        <p:txBody>
          <a:bodyPr/>
          <a:lstStyle/>
          <a:p>
            <a:endParaRPr lang="zh-CN" altLang="en-US"/>
          </a:p>
        </p:txBody>
      </p:sp>
      <p:sp>
        <p:nvSpPr>
          <p:cNvPr id="14" name="Text Box 11"/>
          <p:cNvSpPr txBox="1">
            <a:spLocks noChangeArrowheads="1"/>
          </p:cNvSpPr>
          <p:nvPr/>
        </p:nvSpPr>
        <p:spPr bwMode="auto">
          <a:xfrm>
            <a:off x="5475288" y="788982"/>
            <a:ext cx="892175" cy="457200"/>
          </a:xfrm>
          <a:prstGeom prst="rect">
            <a:avLst/>
          </a:prstGeom>
          <a:noFill/>
          <a:ln w="9525">
            <a:noFill/>
            <a:miter lim="800000"/>
            <a:headEnd/>
            <a:tailEnd/>
          </a:ln>
          <a:effectLst/>
        </p:spPr>
        <p:txBody>
          <a:bodyPr wrap="none">
            <a:spAutoFit/>
          </a:bodyPr>
          <a:lstStyle/>
          <a:p>
            <a:pPr>
              <a:defRPr/>
            </a:pPr>
            <a:r>
              <a:rPr kumimoji="1" lang="zh-CN" altLang="en-US" sz="2400" b="1">
                <a:solidFill>
                  <a:srgbClr val="FF3300"/>
                </a:solidFill>
                <a:effectLst>
                  <a:outerShdw blurRad="38100" dist="38100" dir="2700000" algn="tl">
                    <a:srgbClr val="C0C0C0"/>
                  </a:outerShdw>
                </a:effectLst>
                <a:latin typeface="华文中宋" pitchFamily="2" charset="-122"/>
                <a:ea typeface="华文中宋" pitchFamily="2" charset="-122"/>
              </a:rPr>
              <a:t>队尾 </a:t>
            </a:r>
          </a:p>
        </p:txBody>
      </p:sp>
      <p:sp>
        <p:nvSpPr>
          <p:cNvPr id="15" name="Line 12"/>
          <p:cNvSpPr>
            <a:spLocks noChangeShapeType="1"/>
          </p:cNvSpPr>
          <p:nvPr/>
        </p:nvSpPr>
        <p:spPr bwMode="auto">
          <a:xfrm flipV="1">
            <a:off x="7586663" y="1246182"/>
            <a:ext cx="76200" cy="381000"/>
          </a:xfrm>
          <a:prstGeom prst="line">
            <a:avLst/>
          </a:prstGeom>
          <a:noFill/>
          <a:ln w="28575">
            <a:solidFill>
              <a:srgbClr val="0000FF"/>
            </a:solidFill>
            <a:round/>
            <a:headEnd/>
            <a:tailEnd type="triangle" w="med" len="med"/>
          </a:ln>
        </p:spPr>
        <p:txBody>
          <a:bodyPr/>
          <a:lstStyle/>
          <a:p>
            <a:endParaRPr lang="zh-CN" altLang="en-US"/>
          </a:p>
        </p:txBody>
      </p:sp>
      <p:sp>
        <p:nvSpPr>
          <p:cNvPr id="16" name="Text Box 13"/>
          <p:cNvSpPr txBox="1">
            <a:spLocks noChangeArrowheads="1"/>
          </p:cNvSpPr>
          <p:nvPr/>
        </p:nvSpPr>
        <p:spPr bwMode="auto">
          <a:xfrm>
            <a:off x="7227888" y="788982"/>
            <a:ext cx="892175" cy="457200"/>
          </a:xfrm>
          <a:prstGeom prst="rect">
            <a:avLst/>
          </a:prstGeom>
          <a:noFill/>
          <a:ln w="9525">
            <a:noFill/>
            <a:miter lim="800000"/>
            <a:headEnd/>
            <a:tailEnd/>
          </a:ln>
        </p:spPr>
        <p:txBody>
          <a:bodyPr wrap="none">
            <a:spAutoFit/>
          </a:bodyPr>
          <a:lstStyle/>
          <a:p>
            <a:r>
              <a:rPr kumimoji="1" lang="zh-CN" altLang="en-US" sz="2400" b="1">
                <a:solidFill>
                  <a:srgbClr val="0000FF"/>
                </a:solidFill>
                <a:latin typeface="华文中宋" pitchFamily="2" charset="-122"/>
                <a:ea typeface="华文中宋" pitchFamily="2" charset="-122"/>
              </a:rPr>
              <a:t>队头 </a:t>
            </a:r>
          </a:p>
        </p:txBody>
      </p:sp>
      <p:grpSp>
        <p:nvGrpSpPr>
          <p:cNvPr id="2" name="Group 14"/>
          <p:cNvGrpSpPr>
            <a:grpSpLocks/>
          </p:cNvGrpSpPr>
          <p:nvPr/>
        </p:nvGrpSpPr>
        <p:grpSpPr bwMode="auto">
          <a:xfrm>
            <a:off x="0" y="2643182"/>
            <a:ext cx="5545138" cy="2593975"/>
            <a:chOff x="528" y="1920"/>
            <a:chExt cx="4330" cy="1676"/>
          </a:xfrm>
        </p:grpSpPr>
        <p:sp>
          <p:nvSpPr>
            <p:cNvPr id="38933" name="Rectangle 15"/>
            <p:cNvSpPr>
              <a:spLocks noChangeArrowheads="1"/>
            </p:cNvSpPr>
            <p:nvPr/>
          </p:nvSpPr>
          <p:spPr bwMode="auto">
            <a:xfrm>
              <a:off x="528" y="1920"/>
              <a:ext cx="3648" cy="943"/>
            </a:xfrm>
            <a:prstGeom prst="rect">
              <a:avLst/>
            </a:prstGeom>
            <a:noFill/>
            <a:ln w="9525">
              <a:noFill/>
              <a:miter lim="800000"/>
              <a:headEnd/>
              <a:tailEnd/>
            </a:ln>
          </p:spPr>
          <p:txBody>
            <a:bodyPr>
              <a:spAutoFit/>
            </a:bodyPr>
            <a:lstStyle/>
            <a:p>
              <a:pPr>
                <a:spcBef>
                  <a:spcPct val="50000"/>
                </a:spcBef>
                <a:buClr>
                  <a:schemeClr val="hlink"/>
                </a:buClr>
                <a:buSzPct val="70000"/>
                <a:buFont typeface="Wingdings" pitchFamily="2" charset="2"/>
                <a:buNone/>
              </a:pPr>
              <a:r>
                <a:rPr lang="zh-CN" altLang="en-US" sz="2400" b="1">
                  <a:latin typeface="Times New Roman" pitchFamily="18" charset="0"/>
                  <a:ea typeface="华文中宋" pitchFamily="2" charset="-122"/>
                </a:rPr>
                <a:t>下图是队列的示意图：</a:t>
              </a:r>
              <a:r>
                <a:rPr lang="zh-CN" altLang="en-US" sz="2800" b="1">
                  <a:latin typeface="Times New Roman" pitchFamily="18" charset="0"/>
                  <a:ea typeface="华文中宋" pitchFamily="2" charset="-122"/>
                </a:rPr>
                <a:t>　　　　　</a:t>
              </a:r>
            </a:p>
            <a:p>
              <a:pPr>
                <a:lnSpc>
                  <a:spcPct val="170000"/>
                </a:lnSpc>
                <a:spcBef>
                  <a:spcPct val="50000"/>
                </a:spcBef>
                <a:buClr>
                  <a:schemeClr val="hlink"/>
                </a:buClr>
                <a:buSzPct val="70000"/>
                <a:buFont typeface="Wingdings" pitchFamily="2" charset="2"/>
                <a:buNone/>
              </a:pPr>
              <a:r>
                <a:rPr lang="zh-CN" altLang="en-US" sz="2800" b="1">
                  <a:latin typeface="Times New Roman" pitchFamily="18" charset="0"/>
                  <a:ea typeface="华文中宋" pitchFamily="2" charset="-122"/>
                </a:rPr>
                <a:t>　　　    </a:t>
              </a:r>
              <a:r>
                <a:rPr lang="en-US" altLang="zh-CN" sz="2800" b="1" i="1">
                  <a:latin typeface="Times New Roman" pitchFamily="18" charset="0"/>
                  <a:ea typeface="华文中宋" pitchFamily="2" charset="-122"/>
                </a:rPr>
                <a:t>a</a:t>
              </a:r>
              <a:r>
                <a:rPr lang="en-US" altLang="zh-CN" sz="2800" b="1" baseline="-20000">
                  <a:latin typeface="Times New Roman" pitchFamily="18" charset="0"/>
                  <a:ea typeface="华文中宋" pitchFamily="2" charset="-122"/>
                </a:rPr>
                <a:t>1</a:t>
              </a:r>
              <a:r>
                <a:rPr lang="zh-CN" altLang="en-US" sz="2800" b="1">
                  <a:latin typeface="Times New Roman" pitchFamily="18" charset="0"/>
                  <a:ea typeface="华文中宋" pitchFamily="2" charset="-122"/>
                </a:rPr>
                <a:t>　</a:t>
              </a:r>
              <a:r>
                <a:rPr lang="en-US" altLang="zh-CN" sz="2800" b="1" i="1">
                  <a:latin typeface="Times New Roman" pitchFamily="18" charset="0"/>
                  <a:ea typeface="华文中宋" pitchFamily="2" charset="-122"/>
                </a:rPr>
                <a:t>a</a:t>
              </a:r>
              <a:r>
                <a:rPr lang="en-US" altLang="zh-CN" sz="2800" b="1" baseline="-20000">
                  <a:latin typeface="Times New Roman" pitchFamily="18" charset="0"/>
                  <a:ea typeface="华文中宋" pitchFamily="2" charset="-122"/>
                </a:rPr>
                <a:t>2</a:t>
              </a:r>
              <a:r>
                <a:rPr lang="zh-CN" altLang="en-US" sz="2800" b="1" baseline="-20000">
                  <a:latin typeface="Times New Roman" pitchFamily="18" charset="0"/>
                  <a:ea typeface="华文中宋" pitchFamily="2" charset="-122"/>
                </a:rPr>
                <a:t>　</a:t>
              </a:r>
              <a:r>
                <a:rPr lang="en-US" altLang="zh-CN" sz="2800" b="1">
                  <a:latin typeface="Times New Roman" pitchFamily="18" charset="0"/>
                  <a:ea typeface="华文中宋" pitchFamily="2" charset="-122"/>
                </a:rPr>
                <a:t>…</a:t>
              </a:r>
              <a:r>
                <a:rPr lang="zh-CN" altLang="en-US" sz="2800" b="1">
                  <a:latin typeface="Times New Roman" pitchFamily="18" charset="0"/>
                  <a:ea typeface="华文中宋" pitchFamily="2" charset="-122"/>
                </a:rPr>
                <a:t>　</a:t>
              </a:r>
              <a:r>
                <a:rPr lang="en-US" altLang="zh-CN" sz="2800" b="1" i="1">
                  <a:latin typeface="Times New Roman" pitchFamily="18" charset="0"/>
                  <a:ea typeface="华文中宋" pitchFamily="2" charset="-122"/>
                </a:rPr>
                <a:t>a</a:t>
              </a:r>
              <a:r>
                <a:rPr lang="en-US" altLang="zh-CN" sz="2800" b="1" i="1" baseline="-20000">
                  <a:latin typeface="Times New Roman" pitchFamily="18" charset="0"/>
                  <a:ea typeface="华文中宋" pitchFamily="2" charset="-122"/>
                </a:rPr>
                <a:t>n </a:t>
              </a:r>
              <a:endParaRPr lang="en-US" altLang="zh-CN" sz="2800" b="1" i="1">
                <a:latin typeface="Times New Roman" pitchFamily="18" charset="0"/>
                <a:ea typeface="华文中宋" pitchFamily="2" charset="-122"/>
              </a:endParaRPr>
            </a:p>
          </p:txBody>
        </p:sp>
        <p:sp>
          <p:nvSpPr>
            <p:cNvPr id="38934" name="Line 16"/>
            <p:cNvSpPr>
              <a:spLocks noChangeShapeType="1"/>
            </p:cNvSpPr>
            <p:nvPr/>
          </p:nvSpPr>
          <p:spPr bwMode="auto">
            <a:xfrm>
              <a:off x="1690" y="2436"/>
              <a:ext cx="1824" cy="0"/>
            </a:xfrm>
            <a:prstGeom prst="line">
              <a:avLst/>
            </a:prstGeom>
            <a:noFill/>
            <a:ln w="9525">
              <a:solidFill>
                <a:schemeClr val="tx1"/>
              </a:solidFill>
              <a:miter lim="800000"/>
              <a:headEnd/>
              <a:tailEnd/>
            </a:ln>
          </p:spPr>
          <p:txBody>
            <a:bodyPr wrap="none"/>
            <a:lstStyle/>
            <a:p>
              <a:endParaRPr lang="zh-CN" altLang="en-US"/>
            </a:p>
          </p:txBody>
        </p:sp>
        <p:sp>
          <p:nvSpPr>
            <p:cNvPr id="38935" name="Line 17"/>
            <p:cNvSpPr>
              <a:spLocks noChangeShapeType="1"/>
            </p:cNvSpPr>
            <p:nvPr/>
          </p:nvSpPr>
          <p:spPr bwMode="auto">
            <a:xfrm>
              <a:off x="1738" y="2964"/>
              <a:ext cx="1824" cy="0"/>
            </a:xfrm>
            <a:prstGeom prst="line">
              <a:avLst/>
            </a:prstGeom>
            <a:noFill/>
            <a:ln w="9525">
              <a:solidFill>
                <a:schemeClr val="tx1"/>
              </a:solidFill>
              <a:miter lim="800000"/>
              <a:headEnd/>
              <a:tailEnd/>
            </a:ln>
          </p:spPr>
          <p:txBody>
            <a:bodyPr wrap="none"/>
            <a:lstStyle/>
            <a:p>
              <a:endParaRPr lang="zh-CN" altLang="en-US"/>
            </a:p>
          </p:txBody>
        </p:sp>
        <p:sp>
          <p:nvSpPr>
            <p:cNvPr id="38936" name="Line 18"/>
            <p:cNvSpPr>
              <a:spLocks noChangeShapeType="1"/>
            </p:cNvSpPr>
            <p:nvPr/>
          </p:nvSpPr>
          <p:spPr bwMode="auto">
            <a:xfrm flipH="1">
              <a:off x="1210" y="2676"/>
              <a:ext cx="432"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38937" name="Line 19"/>
            <p:cNvSpPr>
              <a:spLocks noChangeShapeType="1"/>
            </p:cNvSpPr>
            <p:nvPr/>
          </p:nvSpPr>
          <p:spPr bwMode="auto">
            <a:xfrm flipH="1">
              <a:off x="3610" y="2676"/>
              <a:ext cx="48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38938" name="Line 20"/>
            <p:cNvSpPr>
              <a:spLocks noChangeShapeType="1"/>
            </p:cNvSpPr>
            <p:nvPr/>
          </p:nvSpPr>
          <p:spPr bwMode="auto">
            <a:xfrm flipV="1">
              <a:off x="1930" y="3012"/>
              <a:ext cx="0" cy="288"/>
            </a:xfrm>
            <a:prstGeom prst="line">
              <a:avLst/>
            </a:prstGeom>
            <a:noFill/>
            <a:ln w="9525">
              <a:solidFill>
                <a:schemeClr val="tx1"/>
              </a:solidFill>
              <a:miter lim="800000"/>
              <a:headEnd/>
              <a:tailEnd type="triangle" w="med" len="med"/>
            </a:ln>
          </p:spPr>
          <p:txBody>
            <a:bodyPr wrap="none"/>
            <a:lstStyle/>
            <a:p>
              <a:endParaRPr lang="zh-CN" altLang="en-US"/>
            </a:p>
          </p:txBody>
        </p:sp>
        <p:sp>
          <p:nvSpPr>
            <p:cNvPr id="38939" name="Line 21"/>
            <p:cNvSpPr>
              <a:spLocks noChangeShapeType="1"/>
            </p:cNvSpPr>
            <p:nvPr/>
          </p:nvSpPr>
          <p:spPr bwMode="auto">
            <a:xfrm flipV="1">
              <a:off x="3178" y="3012"/>
              <a:ext cx="0" cy="288"/>
            </a:xfrm>
            <a:prstGeom prst="line">
              <a:avLst/>
            </a:prstGeom>
            <a:noFill/>
            <a:ln w="9525">
              <a:solidFill>
                <a:schemeClr val="tx1"/>
              </a:solidFill>
              <a:miter lim="800000"/>
              <a:headEnd/>
              <a:tailEnd type="triangle" w="med" len="med"/>
            </a:ln>
          </p:spPr>
          <p:txBody>
            <a:bodyPr wrap="none"/>
            <a:lstStyle/>
            <a:p>
              <a:endParaRPr lang="zh-CN" altLang="en-US"/>
            </a:p>
          </p:txBody>
        </p:sp>
        <p:sp>
          <p:nvSpPr>
            <p:cNvPr id="38940" name="Text Box 22"/>
            <p:cNvSpPr txBox="1">
              <a:spLocks noChangeArrowheads="1"/>
            </p:cNvSpPr>
            <p:nvPr/>
          </p:nvSpPr>
          <p:spPr bwMode="auto">
            <a:xfrm>
              <a:off x="710" y="2523"/>
              <a:ext cx="634" cy="296"/>
            </a:xfrm>
            <a:prstGeom prst="rect">
              <a:avLst/>
            </a:prstGeom>
            <a:noFill/>
            <a:ln w="9525">
              <a:noFill/>
              <a:miter lim="800000"/>
              <a:headEnd/>
              <a:tailEnd/>
            </a:ln>
          </p:spPr>
          <p:txBody>
            <a:bodyPr>
              <a:spAutoFit/>
            </a:bodyPr>
            <a:lstStyle/>
            <a:p>
              <a:pPr>
                <a:spcBef>
                  <a:spcPct val="20000"/>
                </a:spcBef>
              </a:pPr>
              <a:r>
                <a:rPr kumimoji="1" lang="zh-CN" altLang="en-US" sz="2400" b="1">
                  <a:latin typeface="Times New Roman" pitchFamily="18" charset="0"/>
                  <a:ea typeface="华文中宋" pitchFamily="2" charset="-122"/>
                </a:rPr>
                <a:t>出队 </a:t>
              </a:r>
            </a:p>
          </p:txBody>
        </p:sp>
        <p:sp>
          <p:nvSpPr>
            <p:cNvPr id="38941" name="Text Box 23"/>
            <p:cNvSpPr txBox="1">
              <a:spLocks noChangeArrowheads="1"/>
            </p:cNvSpPr>
            <p:nvPr/>
          </p:nvSpPr>
          <p:spPr bwMode="auto">
            <a:xfrm>
              <a:off x="4128" y="2523"/>
              <a:ext cx="730" cy="296"/>
            </a:xfrm>
            <a:prstGeom prst="rect">
              <a:avLst/>
            </a:prstGeom>
            <a:noFill/>
            <a:ln w="9525">
              <a:noFill/>
              <a:miter lim="800000"/>
              <a:headEnd/>
              <a:tailEnd/>
            </a:ln>
          </p:spPr>
          <p:txBody>
            <a:bodyPr>
              <a:spAutoFit/>
            </a:bodyPr>
            <a:lstStyle/>
            <a:p>
              <a:pPr>
                <a:spcBef>
                  <a:spcPct val="20000"/>
                </a:spcBef>
              </a:pPr>
              <a:r>
                <a:rPr kumimoji="1" lang="zh-CN" altLang="en-US" sz="2400" b="1">
                  <a:latin typeface="Times New Roman" pitchFamily="18" charset="0"/>
                  <a:ea typeface="华文中宋" pitchFamily="2" charset="-122"/>
                </a:rPr>
                <a:t>入队 </a:t>
              </a:r>
            </a:p>
          </p:txBody>
        </p:sp>
        <p:sp>
          <p:nvSpPr>
            <p:cNvPr id="38942" name="Text Box 24"/>
            <p:cNvSpPr txBox="1">
              <a:spLocks noChangeArrowheads="1"/>
            </p:cNvSpPr>
            <p:nvPr/>
          </p:nvSpPr>
          <p:spPr bwMode="auto">
            <a:xfrm>
              <a:off x="1680" y="3299"/>
              <a:ext cx="671" cy="296"/>
            </a:xfrm>
            <a:prstGeom prst="rect">
              <a:avLst/>
            </a:prstGeom>
            <a:noFill/>
            <a:ln w="9525">
              <a:noFill/>
              <a:miter lim="800000"/>
              <a:headEnd/>
              <a:tailEnd/>
            </a:ln>
          </p:spPr>
          <p:txBody>
            <a:bodyPr>
              <a:spAutoFit/>
            </a:bodyPr>
            <a:lstStyle/>
            <a:p>
              <a:pPr>
                <a:spcBef>
                  <a:spcPct val="20000"/>
                </a:spcBef>
              </a:pPr>
              <a:r>
                <a:rPr kumimoji="1" lang="zh-CN" altLang="en-US" sz="2400" b="1">
                  <a:latin typeface="Times New Roman" pitchFamily="18" charset="0"/>
                  <a:ea typeface="华文中宋" pitchFamily="2" charset="-122"/>
                </a:rPr>
                <a:t>队头 </a:t>
              </a:r>
            </a:p>
          </p:txBody>
        </p:sp>
        <p:sp>
          <p:nvSpPr>
            <p:cNvPr id="38943" name="Text Box 25"/>
            <p:cNvSpPr txBox="1">
              <a:spLocks noChangeArrowheads="1"/>
            </p:cNvSpPr>
            <p:nvPr/>
          </p:nvSpPr>
          <p:spPr bwMode="auto">
            <a:xfrm>
              <a:off x="2928" y="3300"/>
              <a:ext cx="672" cy="296"/>
            </a:xfrm>
            <a:prstGeom prst="rect">
              <a:avLst/>
            </a:prstGeom>
            <a:noFill/>
            <a:ln w="9525">
              <a:noFill/>
              <a:miter lim="800000"/>
              <a:headEnd/>
              <a:tailEnd/>
            </a:ln>
          </p:spPr>
          <p:txBody>
            <a:bodyPr>
              <a:spAutoFit/>
            </a:bodyPr>
            <a:lstStyle/>
            <a:p>
              <a:pPr>
                <a:spcBef>
                  <a:spcPct val="20000"/>
                </a:spcBef>
              </a:pPr>
              <a:r>
                <a:rPr kumimoji="1" lang="zh-CN" altLang="en-US" sz="2400" b="1">
                  <a:latin typeface="Times New Roman" pitchFamily="18" charset="0"/>
                  <a:ea typeface="华文中宋" pitchFamily="2" charset="-122"/>
                </a:rPr>
                <a:t>队尾 </a:t>
              </a:r>
            </a:p>
          </p:txBody>
        </p:sp>
      </p:grpSp>
      <p:sp>
        <p:nvSpPr>
          <p:cNvPr id="29" name="Text Box 26"/>
          <p:cNvSpPr txBox="1">
            <a:spLocks noChangeArrowheads="1"/>
          </p:cNvSpPr>
          <p:nvPr/>
        </p:nvSpPr>
        <p:spPr bwMode="auto">
          <a:xfrm>
            <a:off x="1001713" y="5400669"/>
            <a:ext cx="4854575" cy="457200"/>
          </a:xfrm>
          <a:prstGeom prst="rect">
            <a:avLst/>
          </a:prstGeom>
          <a:noFill/>
          <a:ln w="9525">
            <a:noFill/>
            <a:miter lim="800000"/>
            <a:headEnd/>
            <a:tailEnd/>
          </a:ln>
        </p:spPr>
        <p:txBody>
          <a:bodyPr wrap="none">
            <a:spAutoFit/>
          </a:bodyPr>
          <a:lstStyle/>
          <a:p>
            <a:r>
              <a:rPr lang="zh-CN" altLang="en-US" sz="2400" b="1">
                <a:latin typeface="华文中宋" pitchFamily="2" charset="-122"/>
                <a:ea typeface="华文中宋" pitchFamily="2" charset="-122"/>
              </a:rPr>
              <a:t>当队列中没有元素时称为</a:t>
            </a:r>
            <a:r>
              <a:rPr lang="zh-CN" altLang="en-US" sz="2400" b="1">
                <a:solidFill>
                  <a:srgbClr val="0000FF"/>
                </a:solidFill>
                <a:latin typeface="华文中宋" pitchFamily="2" charset="-122"/>
                <a:ea typeface="华文中宋" pitchFamily="2" charset="-122"/>
              </a:rPr>
              <a:t>空队列</a:t>
            </a:r>
            <a:r>
              <a:rPr lang="zh-CN" altLang="en-US" sz="2400" b="1">
                <a:latin typeface="华文中宋" pitchFamily="2" charset="-122"/>
                <a:ea typeface="华文中宋" pitchFamily="2" charset="-122"/>
              </a:rPr>
              <a:t>。 </a:t>
            </a:r>
          </a:p>
        </p:txBody>
      </p:sp>
      <p:sp>
        <p:nvSpPr>
          <p:cNvPr id="30" name="Rectangle 27"/>
          <p:cNvSpPr>
            <a:spLocks noChangeArrowheads="1"/>
          </p:cNvSpPr>
          <p:nvPr/>
        </p:nvSpPr>
        <p:spPr bwMode="auto">
          <a:xfrm>
            <a:off x="5257800" y="3148007"/>
            <a:ext cx="3671888" cy="2428875"/>
          </a:xfrm>
          <a:prstGeom prst="rect">
            <a:avLst/>
          </a:prstGeom>
          <a:noFill/>
          <a:ln w="9525">
            <a:noFill/>
            <a:miter lim="800000"/>
            <a:headEnd/>
            <a:tailEnd/>
          </a:ln>
        </p:spPr>
        <p:txBody>
          <a:bodyPr>
            <a:spAutoFit/>
          </a:bodyPr>
          <a:lstStyle/>
          <a:p>
            <a:pPr lvl="1">
              <a:lnSpc>
                <a:spcPct val="160000"/>
              </a:lnSpc>
            </a:pPr>
            <a:r>
              <a:rPr lang="zh-CN" altLang="en-US" sz="2400" b="1">
                <a:latin typeface="Times New Roman" pitchFamily="18" charset="0"/>
                <a:ea typeface="楷体_GB2312" pitchFamily="49" charset="-122"/>
              </a:rPr>
              <a:t>表尾称为队尾</a:t>
            </a:r>
            <a:r>
              <a:rPr lang="en-US" altLang="zh-CN" sz="2400" b="1">
                <a:latin typeface="Times New Roman" pitchFamily="18" charset="0"/>
                <a:ea typeface="楷体_GB2312" pitchFamily="49" charset="-122"/>
              </a:rPr>
              <a:t>(rear)</a:t>
            </a:r>
          </a:p>
          <a:p>
            <a:pPr lvl="1">
              <a:lnSpc>
                <a:spcPct val="160000"/>
              </a:lnSpc>
            </a:pPr>
            <a:r>
              <a:rPr lang="zh-CN" altLang="en-US" sz="2400" b="1">
                <a:latin typeface="Times New Roman" pitchFamily="18" charset="0"/>
                <a:ea typeface="楷体_GB2312" pitchFamily="49" charset="-122"/>
              </a:rPr>
              <a:t>表头称为队头</a:t>
            </a:r>
            <a:r>
              <a:rPr lang="en-US" altLang="zh-CN" sz="2400" b="1">
                <a:latin typeface="Times New Roman" pitchFamily="18" charset="0"/>
                <a:ea typeface="楷体_GB2312" pitchFamily="49" charset="-122"/>
              </a:rPr>
              <a:t>(front)</a:t>
            </a:r>
          </a:p>
          <a:p>
            <a:pPr lvl="1">
              <a:lnSpc>
                <a:spcPct val="160000"/>
              </a:lnSpc>
            </a:pPr>
            <a:r>
              <a:rPr lang="zh-CN" altLang="en-US" sz="2400" b="1">
                <a:latin typeface="Times New Roman" pitchFamily="18" charset="0"/>
                <a:ea typeface="楷体_GB2312" pitchFamily="49" charset="-122"/>
              </a:rPr>
              <a:t>插入元素称为入队</a:t>
            </a:r>
          </a:p>
          <a:p>
            <a:pPr lvl="1">
              <a:lnSpc>
                <a:spcPct val="160000"/>
              </a:lnSpc>
            </a:pPr>
            <a:r>
              <a:rPr lang="zh-CN" altLang="en-US" sz="2400" b="1">
                <a:latin typeface="Times New Roman" pitchFamily="18" charset="0"/>
                <a:ea typeface="楷体_GB2312" pitchFamily="49" charset="-122"/>
              </a:rPr>
              <a:t>删除元素称为出队</a:t>
            </a:r>
            <a:endParaRPr lang="zh-CN" altLang="en-US" sz="2400">
              <a:latin typeface="Times New Roman" pitchFamily="18" charset="0"/>
              <a:ea typeface="楷体_GB2312" pitchFamily="49" charset="-122"/>
            </a:endParaRPr>
          </a:p>
        </p:txBody>
      </p:sp>
      <p:sp>
        <p:nvSpPr>
          <p:cNvPr id="31" name="Rectangle 28"/>
          <p:cNvSpPr>
            <a:spLocks noChangeArrowheads="1"/>
          </p:cNvSpPr>
          <p:nvPr/>
        </p:nvSpPr>
        <p:spPr bwMode="auto">
          <a:xfrm>
            <a:off x="3211513" y="1550982"/>
            <a:ext cx="5213350" cy="457200"/>
          </a:xfrm>
          <a:prstGeom prst="rect">
            <a:avLst/>
          </a:prstGeom>
          <a:noFill/>
          <a:ln w="9525">
            <a:noFill/>
            <a:miter lim="800000"/>
            <a:headEnd/>
            <a:tailEnd/>
          </a:ln>
        </p:spPr>
        <p:txBody>
          <a:bodyPr wrap="none">
            <a:spAutoFit/>
          </a:bodyPr>
          <a:lstStyle/>
          <a:p>
            <a:r>
              <a:rPr lang="zh-CN" altLang="en-US" sz="2400" b="1">
                <a:latin typeface="Times New Roman" pitchFamily="18" charset="0"/>
                <a:ea typeface="华文中宋" pitchFamily="2" charset="-122"/>
              </a:rPr>
              <a:t>限定在表的一端插入、另一端删除</a:t>
            </a:r>
            <a:r>
              <a:rPr kumimoji="1" lang="zh-CN" altLang="en-US" sz="2400" b="1">
                <a:latin typeface="Times New Roman" pitchFamily="18" charset="0"/>
                <a:ea typeface="华文中宋"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outHorizontal)">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out)">
                                      <p:cBhvr>
                                        <p:cTn id="20" dur="500"/>
                                        <p:tgtEl>
                                          <p:spTgt spid="8"/>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ox(out)">
                                      <p:cBhvr>
                                        <p:cTn id="34" dur="500"/>
                                        <p:tgtEl>
                                          <p:spTgt spid="7"/>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1000"/>
                            </p:stCondLst>
                            <p:childTnLst>
                              <p:par>
                                <p:cTn id="40" presetID="17" presetClass="entr" presetSubtype="1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52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ppt_x</p:attrName>
                                        </p:attrNameLst>
                                      </p:cBhvr>
                                      <p:tavLst>
                                        <p:tav tm="0">
                                          <p:val>
                                            <p:fltVal val="0.5"/>
                                          </p:val>
                                        </p:tav>
                                        <p:tav tm="100000">
                                          <p:val>
                                            <p:strVal val="#ppt_x"/>
                                          </p:val>
                                        </p:tav>
                                      </p:tavLst>
                                    </p:anim>
                                    <p:anim calcmode="lin" valueType="num">
                                      <p:cBhvr>
                                        <p:cTn id="5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dissolve">
                                      <p:cBhvr>
                                        <p:cTn id="6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utoUpdateAnimBg="0"/>
      <p:bldP spid="11" grpId="0" autoUpdateAnimBg="0"/>
      <p:bldP spid="12" grpId="0" animBg="1"/>
      <p:bldP spid="13" grpId="0" animBg="1"/>
      <p:bldP spid="14" grpId="0" autoUpdateAnimBg="0"/>
      <p:bldP spid="15" grpId="0" animBg="1"/>
      <p:bldP spid="16" grpId="0" autoUpdateAnimBg="0"/>
      <p:bldP spid="29" grpId="0" autoUpdateAnimBg="0"/>
      <p:bldP spid="30" grpId="0"/>
      <p:bldP spid="3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6B4264D-63FC-4BD5-88BE-FEDA7174954E}" type="slidenum">
              <a:rPr lang="en-GB" smtClean="0"/>
              <a:pPr>
                <a:defRPr/>
              </a:pPr>
              <a:t>44</a:t>
            </a:fld>
            <a:endParaRPr lang="en-GB" dirty="0"/>
          </a:p>
        </p:txBody>
      </p:sp>
      <p:sp>
        <p:nvSpPr>
          <p:cNvPr id="7" name="Text Box 2"/>
          <p:cNvSpPr txBox="1">
            <a:spLocks noChangeArrowheads="1"/>
          </p:cNvSpPr>
          <p:nvPr/>
        </p:nvSpPr>
        <p:spPr bwMode="auto">
          <a:xfrm>
            <a:off x="604838" y="1085850"/>
            <a:ext cx="7916862" cy="968375"/>
          </a:xfrm>
          <a:prstGeom prst="rect">
            <a:avLst/>
          </a:prstGeom>
          <a:noFill/>
          <a:ln w="9525">
            <a:noFill/>
            <a:miter lim="800000"/>
            <a:headEnd/>
            <a:tailEnd/>
          </a:ln>
          <a:effectLst/>
        </p:spPr>
        <p:txBody>
          <a:bodyPr wrap="none">
            <a:spAutoFit/>
          </a:bodyPr>
          <a:lstStyle/>
          <a:p>
            <a:pPr>
              <a:lnSpc>
                <a:spcPct val="120000"/>
              </a:lnSpc>
              <a:defRPr/>
            </a:pPr>
            <a:r>
              <a:rPr kumimoji="1" lang="en-US" altLang="zh-CN" sz="2400" b="1" dirty="0">
                <a:latin typeface="Times New Roman" pitchFamily="18" charset="0"/>
                <a:ea typeface="楷体_GB2312" pitchFamily="49" charset="-122"/>
              </a:rPr>
              <a:t>        </a:t>
            </a:r>
            <a:r>
              <a:rPr kumimoji="1" lang="zh-CN" altLang="en-US" sz="2400" b="1" dirty="0">
                <a:latin typeface="Times New Roman" pitchFamily="18" charset="0"/>
                <a:ea typeface="楷体_GB2312" pitchFamily="49" charset="-122"/>
              </a:rPr>
              <a:t>在顺序队列中，当尾指针已经指向了队列的最后一个 </a:t>
            </a:r>
          </a:p>
          <a:p>
            <a:pPr>
              <a:lnSpc>
                <a:spcPct val="120000"/>
              </a:lnSpc>
              <a:defRPr/>
            </a:pPr>
            <a:r>
              <a:rPr kumimoji="1" lang="zh-CN" altLang="en-US" sz="2400" b="1" dirty="0">
                <a:latin typeface="Times New Roman" pitchFamily="18" charset="0"/>
                <a:ea typeface="楷体_GB2312" pitchFamily="49" charset="-122"/>
              </a:rPr>
              <a:t>位置即数组上界时，若再有元素入队，就会发生“</a:t>
            </a:r>
            <a:r>
              <a:rPr kumimoji="1" lang="zh-CN" altLang="en-US" sz="2400" b="1" dirty="0">
                <a:solidFill>
                  <a:srgbClr val="FF3300"/>
                </a:solidFill>
                <a:effectLst>
                  <a:outerShdw blurRad="38100" dist="38100" dir="2700000" algn="tl">
                    <a:srgbClr val="C0C0C0"/>
                  </a:outerShdw>
                </a:effectLst>
                <a:latin typeface="Times New Roman" pitchFamily="18" charset="0"/>
                <a:ea typeface="华文中宋" pitchFamily="2" charset="-122"/>
              </a:rPr>
              <a:t>溢出</a:t>
            </a:r>
            <a:r>
              <a:rPr kumimoji="1" lang="zh-CN" altLang="en-US" sz="2400" b="1" dirty="0">
                <a:latin typeface="Times New Roman" pitchFamily="18" charset="0"/>
                <a:ea typeface="楷体_GB2312" pitchFamily="49" charset="-122"/>
              </a:rPr>
              <a:t>”。 </a:t>
            </a:r>
          </a:p>
        </p:txBody>
      </p:sp>
      <p:sp>
        <p:nvSpPr>
          <p:cNvPr id="8" name="Text Box 3"/>
          <p:cNvSpPr txBox="1">
            <a:spLocks noChangeArrowheads="1"/>
          </p:cNvSpPr>
          <p:nvPr/>
        </p:nvSpPr>
        <p:spPr bwMode="auto">
          <a:xfrm>
            <a:off x="608013" y="2049463"/>
            <a:ext cx="8212137" cy="493712"/>
          </a:xfrm>
          <a:prstGeom prst="rect">
            <a:avLst/>
          </a:prstGeom>
          <a:noFill/>
          <a:ln w="9525">
            <a:noFill/>
            <a:miter lim="800000"/>
            <a:headEnd/>
            <a:tailEnd/>
          </a:ln>
          <a:effectLst/>
        </p:spPr>
        <p:txBody>
          <a:bodyPr wrap="none">
            <a:spAutoFit/>
          </a:bodyPr>
          <a:lstStyle/>
          <a:p>
            <a:pPr>
              <a:lnSpc>
                <a:spcPct val="110000"/>
              </a:lnSpc>
              <a:defRPr/>
            </a:pPr>
            <a:r>
              <a:rPr kumimoji="1" lang="en-US" altLang="zh-CN" sz="2400" b="1" dirty="0">
                <a:latin typeface="Times New Roman" pitchFamily="18" charset="0"/>
                <a:ea typeface="楷体_GB2312" pitchFamily="49" charset="-122"/>
              </a:rPr>
              <a:t>        </a:t>
            </a:r>
            <a:r>
              <a:rPr kumimoji="1" lang="en-US" altLang="zh-CN" sz="2400" b="1" dirty="0">
                <a:latin typeface="华文中宋"/>
                <a:ea typeface="华文中宋" pitchFamily="2" charset="-122"/>
              </a:rPr>
              <a:t>“</a:t>
            </a:r>
            <a:r>
              <a:rPr kumimoji="1" lang="zh-CN" altLang="en-US" sz="2400" b="1" dirty="0">
                <a:solidFill>
                  <a:srgbClr val="FF3300"/>
                </a:solidFill>
                <a:effectLst>
                  <a:outerShdw blurRad="38100" dist="38100" dir="2700000" algn="tl">
                    <a:srgbClr val="C0C0C0"/>
                  </a:outerShdw>
                </a:effectLst>
                <a:latin typeface="Times New Roman" pitchFamily="18" charset="0"/>
                <a:ea typeface="华文中宋" pitchFamily="2" charset="-122"/>
              </a:rPr>
              <a:t>假溢出</a:t>
            </a:r>
            <a:r>
              <a:rPr kumimoji="1" lang="zh-CN" altLang="en-US" sz="2400" b="1" dirty="0">
                <a:latin typeface="华文中宋"/>
                <a:ea typeface="华文中宋" pitchFamily="2" charset="-122"/>
              </a:rPr>
              <a:t>”</a:t>
            </a:r>
            <a:r>
              <a:rPr kumimoji="1" lang="en-US" altLang="zh-CN" sz="2400" b="1" dirty="0">
                <a:latin typeface="Times New Roman" pitchFamily="18" charset="0"/>
                <a:ea typeface="楷体_GB2312" pitchFamily="49" charset="-122"/>
              </a:rPr>
              <a:t>——</a:t>
            </a:r>
            <a:r>
              <a:rPr kumimoji="1" lang="zh-CN" altLang="en-US" sz="2400" b="1" dirty="0">
                <a:latin typeface="Times New Roman" pitchFamily="18" charset="0"/>
                <a:ea typeface="楷体_GB2312" pitchFamily="49" charset="-122"/>
              </a:rPr>
              <a:t>队列的存储空间未满，却发生了溢出。 </a:t>
            </a:r>
          </a:p>
        </p:txBody>
      </p:sp>
      <p:grpSp>
        <p:nvGrpSpPr>
          <p:cNvPr id="2" name="Group 4"/>
          <p:cNvGrpSpPr>
            <a:grpSpLocks/>
          </p:cNvGrpSpPr>
          <p:nvPr/>
        </p:nvGrpSpPr>
        <p:grpSpPr bwMode="auto">
          <a:xfrm>
            <a:off x="800100" y="4510088"/>
            <a:ext cx="1600200" cy="1919287"/>
            <a:chOff x="204" y="2795"/>
            <a:chExt cx="1008" cy="1209"/>
          </a:xfrm>
        </p:grpSpPr>
        <p:sp>
          <p:nvSpPr>
            <p:cNvPr id="39991" name="Line 5"/>
            <p:cNvSpPr>
              <a:spLocks noChangeShapeType="1"/>
            </p:cNvSpPr>
            <p:nvPr/>
          </p:nvSpPr>
          <p:spPr bwMode="auto">
            <a:xfrm>
              <a:off x="780" y="3082"/>
              <a:ext cx="0" cy="768"/>
            </a:xfrm>
            <a:prstGeom prst="line">
              <a:avLst/>
            </a:prstGeom>
            <a:noFill/>
            <a:ln w="9525">
              <a:solidFill>
                <a:schemeClr val="tx1"/>
              </a:solidFill>
              <a:round/>
              <a:headEnd/>
              <a:tailEnd/>
            </a:ln>
          </p:spPr>
          <p:txBody>
            <a:bodyPr/>
            <a:lstStyle/>
            <a:p>
              <a:endParaRPr lang="zh-CN" altLang="en-US"/>
            </a:p>
          </p:txBody>
        </p:sp>
        <p:sp>
          <p:nvSpPr>
            <p:cNvPr id="39992" name="Line 6"/>
            <p:cNvSpPr>
              <a:spLocks noChangeShapeType="1"/>
            </p:cNvSpPr>
            <p:nvPr/>
          </p:nvSpPr>
          <p:spPr bwMode="auto">
            <a:xfrm>
              <a:off x="1212" y="3082"/>
              <a:ext cx="0" cy="768"/>
            </a:xfrm>
            <a:prstGeom prst="line">
              <a:avLst/>
            </a:prstGeom>
            <a:noFill/>
            <a:ln w="9525">
              <a:solidFill>
                <a:schemeClr val="tx1"/>
              </a:solidFill>
              <a:round/>
              <a:headEnd/>
              <a:tailEnd/>
            </a:ln>
          </p:spPr>
          <p:txBody>
            <a:bodyPr/>
            <a:lstStyle/>
            <a:p>
              <a:endParaRPr lang="zh-CN" altLang="en-US"/>
            </a:p>
          </p:txBody>
        </p:sp>
        <p:sp>
          <p:nvSpPr>
            <p:cNvPr id="39993" name="Line 7"/>
            <p:cNvSpPr>
              <a:spLocks noChangeShapeType="1"/>
            </p:cNvSpPr>
            <p:nvPr/>
          </p:nvSpPr>
          <p:spPr bwMode="auto">
            <a:xfrm>
              <a:off x="780" y="3082"/>
              <a:ext cx="432" cy="0"/>
            </a:xfrm>
            <a:prstGeom prst="line">
              <a:avLst/>
            </a:prstGeom>
            <a:noFill/>
            <a:ln w="9525">
              <a:solidFill>
                <a:schemeClr val="tx1"/>
              </a:solidFill>
              <a:round/>
              <a:headEnd/>
              <a:tailEnd/>
            </a:ln>
          </p:spPr>
          <p:txBody>
            <a:bodyPr/>
            <a:lstStyle/>
            <a:p>
              <a:endParaRPr lang="zh-CN" altLang="en-US"/>
            </a:p>
          </p:txBody>
        </p:sp>
        <p:sp>
          <p:nvSpPr>
            <p:cNvPr id="39994" name="Line 8"/>
            <p:cNvSpPr>
              <a:spLocks noChangeShapeType="1"/>
            </p:cNvSpPr>
            <p:nvPr/>
          </p:nvSpPr>
          <p:spPr bwMode="auto">
            <a:xfrm>
              <a:off x="780" y="3274"/>
              <a:ext cx="432" cy="0"/>
            </a:xfrm>
            <a:prstGeom prst="line">
              <a:avLst/>
            </a:prstGeom>
            <a:noFill/>
            <a:ln w="9525">
              <a:solidFill>
                <a:schemeClr val="tx1"/>
              </a:solidFill>
              <a:round/>
              <a:headEnd/>
              <a:tailEnd/>
            </a:ln>
          </p:spPr>
          <p:txBody>
            <a:bodyPr/>
            <a:lstStyle/>
            <a:p>
              <a:endParaRPr lang="zh-CN" altLang="en-US"/>
            </a:p>
          </p:txBody>
        </p:sp>
        <p:sp>
          <p:nvSpPr>
            <p:cNvPr id="39995" name="Line 9"/>
            <p:cNvSpPr>
              <a:spLocks noChangeShapeType="1"/>
            </p:cNvSpPr>
            <p:nvPr/>
          </p:nvSpPr>
          <p:spPr bwMode="auto">
            <a:xfrm>
              <a:off x="780" y="3466"/>
              <a:ext cx="432" cy="0"/>
            </a:xfrm>
            <a:prstGeom prst="line">
              <a:avLst/>
            </a:prstGeom>
            <a:noFill/>
            <a:ln w="9525">
              <a:solidFill>
                <a:schemeClr val="tx1"/>
              </a:solidFill>
              <a:round/>
              <a:headEnd/>
              <a:tailEnd/>
            </a:ln>
          </p:spPr>
          <p:txBody>
            <a:bodyPr/>
            <a:lstStyle/>
            <a:p>
              <a:endParaRPr lang="zh-CN" altLang="en-US"/>
            </a:p>
          </p:txBody>
        </p:sp>
        <p:sp>
          <p:nvSpPr>
            <p:cNvPr id="39996" name="Line 10"/>
            <p:cNvSpPr>
              <a:spLocks noChangeShapeType="1"/>
            </p:cNvSpPr>
            <p:nvPr/>
          </p:nvSpPr>
          <p:spPr bwMode="auto">
            <a:xfrm>
              <a:off x="780" y="3675"/>
              <a:ext cx="432" cy="0"/>
            </a:xfrm>
            <a:prstGeom prst="line">
              <a:avLst/>
            </a:prstGeom>
            <a:noFill/>
            <a:ln w="9525">
              <a:solidFill>
                <a:schemeClr val="tx1"/>
              </a:solidFill>
              <a:round/>
              <a:headEnd/>
              <a:tailEnd/>
            </a:ln>
          </p:spPr>
          <p:txBody>
            <a:bodyPr/>
            <a:lstStyle/>
            <a:p>
              <a:endParaRPr lang="zh-CN" altLang="en-US"/>
            </a:p>
          </p:txBody>
        </p:sp>
        <p:sp>
          <p:nvSpPr>
            <p:cNvPr id="39997" name="Line 11"/>
            <p:cNvSpPr>
              <a:spLocks noChangeShapeType="1"/>
            </p:cNvSpPr>
            <p:nvPr/>
          </p:nvSpPr>
          <p:spPr bwMode="auto">
            <a:xfrm>
              <a:off x="780" y="3850"/>
              <a:ext cx="432" cy="0"/>
            </a:xfrm>
            <a:prstGeom prst="line">
              <a:avLst/>
            </a:prstGeom>
            <a:noFill/>
            <a:ln w="9525">
              <a:solidFill>
                <a:schemeClr val="tx1"/>
              </a:solidFill>
              <a:round/>
              <a:headEnd/>
              <a:tailEnd/>
            </a:ln>
          </p:spPr>
          <p:txBody>
            <a:bodyPr/>
            <a:lstStyle/>
            <a:p>
              <a:endParaRPr lang="zh-CN" altLang="en-US"/>
            </a:p>
          </p:txBody>
        </p:sp>
        <p:sp>
          <p:nvSpPr>
            <p:cNvPr id="39998" name="Text Box 12"/>
            <p:cNvSpPr txBox="1">
              <a:spLocks noChangeArrowheads="1"/>
            </p:cNvSpPr>
            <p:nvPr/>
          </p:nvSpPr>
          <p:spPr bwMode="auto">
            <a:xfrm>
              <a:off x="204" y="2795"/>
              <a:ext cx="449"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rear </a:t>
              </a:r>
            </a:p>
          </p:txBody>
        </p:sp>
        <p:sp>
          <p:nvSpPr>
            <p:cNvPr id="39999" name="Line 13"/>
            <p:cNvSpPr>
              <a:spLocks noChangeShapeType="1"/>
            </p:cNvSpPr>
            <p:nvPr/>
          </p:nvSpPr>
          <p:spPr bwMode="auto">
            <a:xfrm>
              <a:off x="252" y="3004"/>
              <a:ext cx="528" cy="0"/>
            </a:xfrm>
            <a:prstGeom prst="line">
              <a:avLst/>
            </a:prstGeom>
            <a:noFill/>
            <a:ln w="9525">
              <a:solidFill>
                <a:schemeClr val="tx1"/>
              </a:solidFill>
              <a:round/>
              <a:headEnd/>
              <a:tailEnd type="triangle" w="med" len="med"/>
            </a:ln>
          </p:spPr>
          <p:txBody>
            <a:bodyPr/>
            <a:lstStyle/>
            <a:p>
              <a:endParaRPr lang="zh-CN" altLang="en-US"/>
            </a:p>
          </p:txBody>
        </p:sp>
        <p:sp>
          <p:nvSpPr>
            <p:cNvPr id="40000" name="Line 14"/>
            <p:cNvSpPr>
              <a:spLocks noChangeShapeType="1"/>
            </p:cNvSpPr>
            <p:nvPr/>
          </p:nvSpPr>
          <p:spPr bwMode="auto">
            <a:xfrm>
              <a:off x="252" y="3771"/>
              <a:ext cx="528" cy="0"/>
            </a:xfrm>
            <a:prstGeom prst="line">
              <a:avLst/>
            </a:prstGeom>
            <a:noFill/>
            <a:ln w="9525">
              <a:solidFill>
                <a:schemeClr val="tx1"/>
              </a:solidFill>
              <a:round/>
              <a:headEnd/>
              <a:tailEnd type="triangle" w="med" len="med"/>
            </a:ln>
          </p:spPr>
          <p:txBody>
            <a:bodyPr/>
            <a:lstStyle/>
            <a:p>
              <a:endParaRPr lang="zh-CN" altLang="en-US"/>
            </a:p>
          </p:txBody>
        </p:sp>
        <p:sp>
          <p:nvSpPr>
            <p:cNvPr id="40001" name="Text Box 15"/>
            <p:cNvSpPr txBox="1">
              <a:spLocks noChangeArrowheads="1"/>
            </p:cNvSpPr>
            <p:nvPr/>
          </p:nvSpPr>
          <p:spPr bwMode="auto">
            <a:xfrm>
              <a:off x="204" y="3754"/>
              <a:ext cx="502"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front </a:t>
              </a:r>
            </a:p>
          </p:txBody>
        </p:sp>
        <p:sp>
          <p:nvSpPr>
            <p:cNvPr id="40002" name="Text Box 16"/>
            <p:cNvSpPr txBox="1">
              <a:spLocks noChangeArrowheads="1"/>
            </p:cNvSpPr>
            <p:nvPr/>
          </p:nvSpPr>
          <p:spPr bwMode="auto">
            <a:xfrm>
              <a:off x="876" y="3610"/>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1</a:t>
              </a:r>
              <a:r>
                <a:rPr kumimoji="1" lang="en-US" altLang="zh-CN" sz="2000" b="1">
                  <a:latin typeface="Times New Roman" pitchFamily="18" charset="0"/>
                  <a:ea typeface="楷体_GB2312" pitchFamily="49" charset="-122"/>
                </a:rPr>
                <a:t> </a:t>
              </a:r>
            </a:p>
          </p:txBody>
        </p:sp>
        <p:sp>
          <p:nvSpPr>
            <p:cNvPr id="40003" name="Text Box 17"/>
            <p:cNvSpPr txBox="1">
              <a:spLocks noChangeArrowheads="1"/>
            </p:cNvSpPr>
            <p:nvPr/>
          </p:nvSpPr>
          <p:spPr bwMode="auto">
            <a:xfrm>
              <a:off x="876" y="3418"/>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2</a:t>
              </a:r>
              <a:r>
                <a:rPr kumimoji="1" lang="en-US" altLang="zh-CN" sz="2000" b="1">
                  <a:latin typeface="Times New Roman" pitchFamily="18" charset="0"/>
                  <a:ea typeface="楷体_GB2312" pitchFamily="49" charset="-122"/>
                </a:rPr>
                <a:t> </a:t>
              </a:r>
            </a:p>
          </p:txBody>
        </p:sp>
        <p:sp>
          <p:nvSpPr>
            <p:cNvPr id="40004" name="Text Box 18"/>
            <p:cNvSpPr txBox="1">
              <a:spLocks noChangeArrowheads="1"/>
            </p:cNvSpPr>
            <p:nvPr/>
          </p:nvSpPr>
          <p:spPr bwMode="auto">
            <a:xfrm>
              <a:off x="876" y="3226"/>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3</a:t>
              </a:r>
              <a:r>
                <a:rPr kumimoji="1" lang="en-US" altLang="zh-CN" sz="2000" b="1">
                  <a:latin typeface="Times New Roman" pitchFamily="18" charset="0"/>
                  <a:ea typeface="楷体_GB2312" pitchFamily="49" charset="-122"/>
                </a:rPr>
                <a:t> </a:t>
              </a:r>
            </a:p>
          </p:txBody>
        </p:sp>
        <p:sp>
          <p:nvSpPr>
            <p:cNvPr id="40005" name="Text Box 19"/>
            <p:cNvSpPr txBox="1">
              <a:spLocks noChangeArrowheads="1"/>
            </p:cNvSpPr>
            <p:nvPr/>
          </p:nvSpPr>
          <p:spPr bwMode="auto">
            <a:xfrm>
              <a:off x="868" y="3044"/>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4</a:t>
              </a:r>
              <a:r>
                <a:rPr kumimoji="1" lang="en-US" altLang="zh-CN" sz="2000" b="1">
                  <a:latin typeface="Times New Roman" pitchFamily="18" charset="0"/>
                  <a:ea typeface="楷体_GB2312" pitchFamily="49" charset="-122"/>
                </a:rPr>
                <a:t> </a:t>
              </a:r>
            </a:p>
          </p:txBody>
        </p:sp>
      </p:grpSp>
      <p:grpSp>
        <p:nvGrpSpPr>
          <p:cNvPr id="3" name="Group 20"/>
          <p:cNvGrpSpPr>
            <a:grpSpLocks/>
          </p:cNvGrpSpPr>
          <p:nvPr/>
        </p:nvGrpSpPr>
        <p:grpSpPr bwMode="auto">
          <a:xfrm>
            <a:off x="2687638" y="4510088"/>
            <a:ext cx="1600200" cy="1674812"/>
            <a:chOff x="1418" y="2795"/>
            <a:chExt cx="1008" cy="1055"/>
          </a:xfrm>
        </p:grpSpPr>
        <p:sp>
          <p:nvSpPr>
            <p:cNvPr id="39978" name="Line 21"/>
            <p:cNvSpPr>
              <a:spLocks noChangeShapeType="1"/>
            </p:cNvSpPr>
            <p:nvPr/>
          </p:nvSpPr>
          <p:spPr bwMode="auto">
            <a:xfrm>
              <a:off x="1994" y="3082"/>
              <a:ext cx="0" cy="768"/>
            </a:xfrm>
            <a:prstGeom prst="line">
              <a:avLst/>
            </a:prstGeom>
            <a:noFill/>
            <a:ln w="9525">
              <a:solidFill>
                <a:schemeClr val="tx1"/>
              </a:solidFill>
              <a:round/>
              <a:headEnd/>
              <a:tailEnd/>
            </a:ln>
          </p:spPr>
          <p:txBody>
            <a:bodyPr/>
            <a:lstStyle/>
            <a:p>
              <a:endParaRPr lang="zh-CN" altLang="en-US"/>
            </a:p>
          </p:txBody>
        </p:sp>
        <p:sp>
          <p:nvSpPr>
            <p:cNvPr id="39979" name="Line 22"/>
            <p:cNvSpPr>
              <a:spLocks noChangeShapeType="1"/>
            </p:cNvSpPr>
            <p:nvPr/>
          </p:nvSpPr>
          <p:spPr bwMode="auto">
            <a:xfrm>
              <a:off x="2426" y="3082"/>
              <a:ext cx="0" cy="768"/>
            </a:xfrm>
            <a:prstGeom prst="line">
              <a:avLst/>
            </a:prstGeom>
            <a:noFill/>
            <a:ln w="9525">
              <a:solidFill>
                <a:schemeClr val="tx1"/>
              </a:solidFill>
              <a:round/>
              <a:headEnd/>
              <a:tailEnd/>
            </a:ln>
          </p:spPr>
          <p:txBody>
            <a:bodyPr/>
            <a:lstStyle/>
            <a:p>
              <a:endParaRPr lang="zh-CN" altLang="en-US"/>
            </a:p>
          </p:txBody>
        </p:sp>
        <p:sp>
          <p:nvSpPr>
            <p:cNvPr id="39980" name="Line 23"/>
            <p:cNvSpPr>
              <a:spLocks noChangeShapeType="1"/>
            </p:cNvSpPr>
            <p:nvPr/>
          </p:nvSpPr>
          <p:spPr bwMode="auto">
            <a:xfrm>
              <a:off x="1994" y="3082"/>
              <a:ext cx="432" cy="0"/>
            </a:xfrm>
            <a:prstGeom prst="line">
              <a:avLst/>
            </a:prstGeom>
            <a:noFill/>
            <a:ln w="9525">
              <a:solidFill>
                <a:schemeClr val="tx1"/>
              </a:solidFill>
              <a:round/>
              <a:headEnd/>
              <a:tailEnd/>
            </a:ln>
          </p:spPr>
          <p:txBody>
            <a:bodyPr/>
            <a:lstStyle/>
            <a:p>
              <a:endParaRPr lang="zh-CN" altLang="en-US"/>
            </a:p>
          </p:txBody>
        </p:sp>
        <p:sp>
          <p:nvSpPr>
            <p:cNvPr id="39981" name="Line 24"/>
            <p:cNvSpPr>
              <a:spLocks noChangeShapeType="1"/>
            </p:cNvSpPr>
            <p:nvPr/>
          </p:nvSpPr>
          <p:spPr bwMode="auto">
            <a:xfrm>
              <a:off x="1994" y="3274"/>
              <a:ext cx="432" cy="0"/>
            </a:xfrm>
            <a:prstGeom prst="line">
              <a:avLst/>
            </a:prstGeom>
            <a:noFill/>
            <a:ln w="9525">
              <a:solidFill>
                <a:schemeClr val="tx1"/>
              </a:solidFill>
              <a:round/>
              <a:headEnd/>
              <a:tailEnd/>
            </a:ln>
          </p:spPr>
          <p:txBody>
            <a:bodyPr/>
            <a:lstStyle/>
            <a:p>
              <a:endParaRPr lang="zh-CN" altLang="en-US"/>
            </a:p>
          </p:txBody>
        </p:sp>
        <p:sp>
          <p:nvSpPr>
            <p:cNvPr id="39982" name="Line 25"/>
            <p:cNvSpPr>
              <a:spLocks noChangeShapeType="1"/>
            </p:cNvSpPr>
            <p:nvPr/>
          </p:nvSpPr>
          <p:spPr bwMode="auto">
            <a:xfrm>
              <a:off x="1994" y="3466"/>
              <a:ext cx="432" cy="0"/>
            </a:xfrm>
            <a:prstGeom prst="line">
              <a:avLst/>
            </a:prstGeom>
            <a:noFill/>
            <a:ln w="9525">
              <a:solidFill>
                <a:schemeClr val="tx1"/>
              </a:solidFill>
              <a:round/>
              <a:headEnd/>
              <a:tailEnd/>
            </a:ln>
          </p:spPr>
          <p:txBody>
            <a:bodyPr/>
            <a:lstStyle/>
            <a:p>
              <a:endParaRPr lang="zh-CN" altLang="en-US"/>
            </a:p>
          </p:txBody>
        </p:sp>
        <p:sp>
          <p:nvSpPr>
            <p:cNvPr id="39983" name="Line 26"/>
            <p:cNvSpPr>
              <a:spLocks noChangeShapeType="1"/>
            </p:cNvSpPr>
            <p:nvPr/>
          </p:nvSpPr>
          <p:spPr bwMode="auto">
            <a:xfrm>
              <a:off x="1994" y="3675"/>
              <a:ext cx="432" cy="0"/>
            </a:xfrm>
            <a:prstGeom prst="line">
              <a:avLst/>
            </a:prstGeom>
            <a:noFill/>
            <a:ln w="9525">
              <a:solidFill>
                <a:schemeClr val="tx1"/>
              </a:solidFill>
              <a:round/>
              <a:headEnd/>
              <a:tailEnd/>
            </a:ln>
          </p:spPr>
          <p:txBody>
            <a:bodyPr/>
            <a:lstStyle/>
            <a:p>
              <a:endParaRPr lang="zh-CN" altLang="en-US"/>
            </a:p>
          </p:txBody>
        </p:sp>
        <p:sp>
          <p:nvSpPr>
            <p:cNvPr id="39984" name="Line 27"/>
            <p:cNvSpPr>
              <a:spLocks noChangeShapeType="1"/>
            </p:cNvSpPr>
            <p:nvPr/>
          </p:nvSpPr>
          <p:spPr bwMode="auto">
            <a:xfrm>
              <a:off x="1994" y="3850"/>
              <a:ext cx="432" cy="0"/>
            </a:xfrm>
            <a:prstGeom prst="line">
              <a:avLst/>
            </a:prstGeom>
            <a:noFill/>
            <a:ln w="9525">
              <a:solidFill>
                <a:schemeClr val="tx1"/>
              </a:solidFill>
              <a:round/>
              <a:headEnd/>
              <a:tailEnd/>
            </a:ln>
          </p:spPr>
          <p:txBody>
            <a:bodyPr/>
            <a:lstStyle/>
            <a:p>
              <a:endParaRPr lang="zh-CN" altLang="en-US"/>
            </a:p>
          </p:txBody>
        </p:sp>
        <p:sp>
          <p:nvSpPr>
            <p:cNvPr id="39985" name="Text Box 28"/>
            <p:cNvSpPr txBox="1">
              <a:spLocks noChangeArrowheads="1"/>
            </p:cNvSpPr>
            <p:nvPr/>
          </p:nvSpPr>
          <p:spPr bwMode="auto">
            <a:xfrm>
              <a:off x="1418" y="2795"/>
              <a:ext cx="449"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rear </a:t>
              </a:r>
            </a:p>
          </p:txBody>
        </p:sp>
        <p:sp>
          <p:nvSpPr>
            <p:cNvPr id="39986" name="Line 29"/>
            <p:cNvSpPr>
              <a:spLocks noChangeShapeType="1"/>
            </p:cNvSpPr>
            <p:nvPr/>
          </p:nvSpPr>
          <p:spPr bwMode="auto">
            <a:xfrm>
              <a:off x="1466" y="3004"/>
              <a:ext cx="528" cy="0"/>
            </a:xfrm>
            <a:prstGeom prst="line">
              <a:avLst/>
            </a:prstGeom>
            <a:noFill/>
            <a:ln w="9525">
              <a:solidFill>
                <a:schemeClr val="tx1"/>
              </a:solidFill>
              <a:round/>
              <a:headEnd/>
              <a:tailEnd type="triangle" w="med" len="med"/>
            </a:ln>
          </p:spPr>
          <p:txBody>
            <a:bodyPr/>
            <a:lstStyle/>
            <a:p>
              <a:endParaRPr lang="zh-CN" altLang="en-US"/>
            </a:p>
          </p:txBody>
        </p:sp>
        <p:sp>
          <p:nvSpPr>
            <p:cNvPr id="39987" name="Line 30"/>
            <p:cNvSpPr>
              <a:spLocks noChangeShapeType="1"/>
            </p:cNvSpPr>
            <p:nvPr/>
          </p:nvSpPr>
          <p:spPr bwMode="auto">
            <a:xfrm>
              <a:off x="1466" y="3379"/>
              <a:ext cx="528" cy="0"/>
            </a:xfrm>
            <a:prstGeom prst="line">
              <a:avLst/>
            </a:prstGeom>
            <a:noFill/>
            <a:ln w="9525">
              <a:solidFill>
                <a:schemeClr val="tx1"/>
              </a:solidFill>
              <a:round/>
              <a:headEnd/>
              <a:tailEnd type="triangle" w="med" len="med"/>
            </a:ln>
          </p:spPr>
          <p:txBody>
            <a:bodyPr/>
            <a:lstStyle/>
            <a:p>
              <a:endParaRPr lang="zh-CN" altLang="en-US"/>
            </a:p>
          </p:txBody>
        </p:sp>
        <p:sp>
          <p:nvSpPr>
            <p:cNvPr id="39988" name="Text Box 31"/>
            <p:cNvSpPr txBox="1">
              <a:spLocks noChangeArrowheads="1"/>
            </p:cNvSpPr>
            <p:nvPr/>
          </p:nvSpPr>
          <p:spPr bwMode="auto">
            <a:xfrm>
              <a:off x="1418" y="3362"/>
              <a:ext cx="502"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front </a:t>
              </a:r>
            </a:p>
          </p:txBody>
        </p:sp>
        <p:sp>
          <p:nvSpPr>
            <p:cNvPr id="39989" name="Text Box 32"/>
            <p:cNvSpPr txBox="1">
              <a:spLocks noChangeArrowheads="1"/>
            </p:cNvSpPr>
            <p:nvPr/>
          </p:nvSpPr>
          <p:spPr bwMode="auto">
            <a:xfrm>
              <a:off x="2090" y="3226"/>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3</a:t>
              </a:r>
              <a:r>
                <a:rPr kumimoji="1" lang="en-US" altLang="zh-CN" sz="2000" b="1">
                  <a:latin typeface="Times New Roman" pitchFamily="18" charset="0"/>
                  <a:ea typeface="楷体_GB2312" pitchFamily="49" charset="-122"/>
                </a:rPr>
                <a:t> </a:t>
              </a:r>
            </a:p>
          </p:txBody>
        </p:sp>
        <p:sp>
          <p:nvSpPr>
            <p:cNvPr id="39990" name="Text Box 33"/>
            <p:cNvSpPr txBox="1">
              <a:spLocks noChangeArrowheads="1"/>
            </p:cNvSpPr>
            <p:nvPr/>
          </p:nvSpPr>
          <p:spPr bwMode="auto">
            <a:xfrm>
              <a:off x="2082" y="3044"/>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4</a:t>
              </a:r>
              <a:r>
                <a:rPr kumimoji="1" lang="en-US" altLang="zh-CN" sz="2000" b="1">
                  <a:latin typeface="Times New Roman" pitchFamily="18" charset="0"/>
                  <a:ea typeface="楷体_GB2312" pitchFamily="49" charset="-122"/>
                </a:rPr>
                <a:t> </a:t>
              </a:r>
            </a:p>
          </p:txBody>
        </p:sp>
      </p:grpSp>
      <p:sp>
        <p:nvSpPr>
          <p:cNvPr id="39" name="Text Box 34"/>
          <p:cNvSpPr txBox="1">
            <a:spLocks noChangeArrowheads="1"/>
          </p:cNvSpPr>
          <p:nvPr/>
        </p:nvSpPr>
        <p:spPr bwMode="auto">
          <a:xfrm>
            <a:off x="592138" y="3057525"/>
            <a:ext cx="7961312" cy="493713"/>
          </a:xfrm>
          <a:prstGeom prst="rect">
            <a:avLst/>
          </a:prstGeom>
          <a:noFill/>
          <a:ln w="9525">
            <a:noFill/>
            <a:miter lim="800000"/>
            <a:headEnd/>
            <a:tailEnd/>
          </a:ln>
          <a:effectLst/>
        </p:spPr>
        <p:txBody>
          <a:bodyPr wrap="none">
            <a:spAutoFit/>
          </a:bodyPr>
          <a:lstStyle/>
          <a:p>
            <a:pPr>
              <a:lnSpc>
                <a:spcPct val="110000"/>
              </a:lnSpc>
              <a:defRPr/>
            </a:pPr>
            <a:r>
              <a:rPr kumimoji="1" lang="en-US" altLang="zh-CN" sz="2400" b="1" dirty="0">
                <a:latin typeface="Times New Roman" pitchFamily="18" charset="0"/>
                <a:ea typeface="楷体_GB2312" pitchFamily="49" charset="-122"/>
              </a:rPr>
              <a:t>        (1)</a:t>
            </a:r>
            <a:r>
              <a:rPr kumimoji="1" lang="zh-CN" altLang="en-US" sz="2400" b="1" dirty="0">
                <a:latin typeface="Times New Roman" pitchFamily="18" charset="0"/>
                <a:ea typeface="楷体_GB2312" pitchFamily="49" charset="-122"/>
              </a:rPr>
              <a:t>、平移元素：把元素平移到队列的首部。</a:t>
            </a:r>
            <a:r>
              <a:rPr kumimoji="1" lang="zh-CN" altLang="en-US" sz="2400" b="1" dirty="0">
                <a:solidFill>
                  <a:srgbClr val="FF3300"/>
                </a:solidFill>
                <a:effectLst>
                  <a:outerShdw blurRad="38100" dist="38100" dir="2700000" algn="tl">
                    <a:srgbClr val="C0C0C0"/>
                  </a:outerShdw>
                </a:effectLst>
                <a:latin typeface="Times New Roman" pitchFamily="18" charset="0"/>
                <a:ea typeface="华文中宋" pitchFamily="2" charset="-122"/>
              </a:rPr>
              <a:t>效率低</a:t>
            </a:r>
            <a:r>
              <a:rPr kumimoji="1" lang="zh-CN" altLang="en-US" sz="2400" b="1" dirty="0">
                <a:latin typeface="Times New Roman" pitchFamily="18" charset="0"/>
                <a:ea typeface="楷体_GB2312" pitchFamily="49" charset="-122"/>
              </a:rPr>
              <a:t>。 </a:t>
            </a:r>
          </a:p>
        </p:txBody>
      </p:sp>
      <p:sp>
        <p:nvSpPr>
          <p:cNvPr id="40" name="Text Box 35"/>
          <p:cNvSpPr txBox="1">
            <a:spLocks noChangeArrowheads="1"/>
          </p:cNvSpPr>
          <p:nvPr/>
        </p:nvSpPr>
        <p:spPr bwMode="auto">
          <a:xfrm>
            <a:off x="608013" y="2554288"/>
            <a:ext cx="6356350" cy="493712"/>
          </a:xfrm>
          <a:prstGeom prst="rect">
            <a:avLst/>
          </a:prstGeom>
          <a:noFill/>
          <a:ln w="9525">
            <a:noFill/>
            <a:miter lim="800000"/>
            <a:headEnd/>
            <a:tailEnd/>
          </a:ln>
        </p:spPr>
        <p:txBody>
          <a:bodyPr wrap="none">
            <a:spAutoFit/>
          </a:bodyPr>
          <a:lstStyle/>
          <a:p>
            <a:pPr>
              <a:lnSpc>
                <a:spcPct val="110000"/>
              </a:lnSpc>
            </a:pPr>
            <a:r>
              <a:rPr kumimoji="1" lang="en-US" altLang="zh-CN" sz="2400" b="1" dirty="0">
                <a:solidFill>
                  <a:srgbClr val="0000FF"/>
                </a:solidFill>
                <a:latin typeface="Times New Roman" pitchFamily="18" charset="0"/>
                <a:ea typeface="华文中宋" pitchFamily="2" charset="-122"/>
              </a:rPr>
              <a:t>        </a:t>
            </a:r>
            <a:r>
              <a:rPr kumimoji="1" lang="zh-CN" altLang="en-US" sz="2400" b="1" dirty="0">
                <a:solidFill>
                  <a:srgbClr val="0000FF"/>
                </a:solidFill>
                <a:latin typeface="Times New Roman" pitchFamily="18" charset="0"/>
                <a:ea typeface="华文中宋" pitchFamily="2" charset="-122"/>
              </a:rPr>
              <a:t>解决“假溢出”的问题有两种可行的方法： </a:t>
            </a:r>
          </a:p>
        </p:txBody>
      </p:sp>
      <p:sp>
        <p:nvSpPr>
          <p:cNvPr id="41" name="Text Box 36"/>
          <p:cNvSpPr txBox="1">
            <a:spLocks noChangeArrowheads="1"/>
          </p:cNvSpPr>
          <p:nvPr/>
        </p:nvSpPr>
        <p:spPr bwMode="auto">
          <a:xfrm>
            <a:off x="608013" y="3500438"/>
            <a:ext cx="7959725" cy="1406525"/>
          </a:xfrm>
          <a:prstGeom prst="rect">
            <a:avLst/>
          </a:prstGeom>
          <a:noFill/>
          <a:ln w="9525">
            <a:noFill/>
            <a:miter lim="800000"/>
            <a:headEnd/>
            <a:tailEnd/>
          </a:ln>
          <a:effectLst/>
        </p:spPr>
        <p:txBody>
          <a:bodyPr wrap="none">
            <a:spAutoFit/>
          </a:bodyPr>
          <a:lstStyle/>
          <a:p>
            <a:pPr>
              <a:lnSpc>
                <a:spcPct val="120000"/>
              </a:lnSpc>
              <a:defRPr/>
            </a:pPr>
            <a:r>
              <a:rPr kumimoji="1" lang="en-US" altLang="zh-CN" sz="2400" b="1" dirty="0">
                <a:latin typeface="Times New Roman" pitchFamily="18" charset="0"/>
                <a:ea typeface="楷体_GB2312" pitchFamily="49" charset="-122"/>
              </a:rPr>
              <a:t>        (2)</a:t>
            </a:r>
            <a:r>
              <a:rPr kumimoji="1" lang="zh-CN" altLang="en-US" sz="2400" b="1" dirty="0">
                <a:latin typeface="Times New Roman" pitchFamily="18" charset="0"/>
                <a:ea typeface="楷体_GB2312" pitchFamily="49" charset="-122"/>
              </a:rPr>
              <a:t>、将新元素插入到第一个位置上，构成</a:t>
            </a:r>
            <a:r>
              <a:rPr kumimoji="1" lang="zh-CN" altLang="en-US" sz="2400" b="1" dirty="0">
                <a:solidFill>
                  <a:srgbClr val="0000FF"/>
                </a:solidFill>
                <a:latin typeface="Times New Roman" pitchFamily="18" charset="0"/>
                <a:ea typeface="华文中宋" pitchFamily="2" charset="-122"/>
              </a:rPr>
              <a:t>循环队列</a:t>
            </a:r>
            <a:r>
              <a:rPr kumimoji="1" lang="zh-CN" altLang="en-US" sz="2400" b="1" dirty="0">
                <a:latin typeface="Times New Roman" pitchFamily="18" charset="0"/>
                <a:ea typeface="楷体_GB2312" pitchFamily="49" charset="-122"/>
              </a:rPr>
              <a:t>， </a:t>
            </a:r>
          </a:p>
          <a:p>
            <a:pPr>
              <a:lnSpc>
                <a:spcPct val="120000"/>
              </a:lnSpc>
              <a:defRPr/>
            </a:pPr>
            <a:r>
              <a:rPr kumimoji="1" lang="zh-CN" altLang="en-US" sz="2400" b="1" dirty="0">
                <a:latin typeface="Times New Roman" pitchFamily="18" charset="0"/>
                <a:ea typeface="楷体_GB2312" pitchFamily="49" charset="-122"/>
              </a:rPr>
              <a:t>                 入队和出队仍按“先进先出”的原则进行。 </a:t>
            </a:r>
          </a:p>
          <a:p>
            <a:pPr>
              <a:lnSpc>
                <a:spcPct val="120000"/>
              </a:lnSpc>
              <a:defRPr/>
            </a:pPr>
            <a:r>
              <a:rPr kumimoji="1" lang="zh-CN" altLang="en-US" sz="2400" b="1" dirty="0">
                <a:latin typeface="Times New Roman" pitchFamily="18" charset="0"/>
                <a:ea typeface="楷体_GB2312" pitchFamily="49" charset="-122"/>
              </a:rPr>
              <a:t>                                                     </a:t>
            </a:r>
            <a:r>
              <a:rPr kumimoji="1" lang="zh-CN" altLang="en-US" sz="2400" b="1" dirty="0">
                <a:solidFill>
                  <a:srgbClr val="FF3300"/>
                </a:solidFill>
                <a:effectLst>
                  <a:outerShdw blurRad="38100" dist="38100" dir="2700000" algn="tl">
                    <a:srgbClr val="C0C0C0"/>
                  </a:outerShdw>
                </a:effectLst>
                <a:latin typeface="Times New Roman" pitchFamily="18" charset="0"/>
                <a:ea typeface="华文中宋" pitchFamily="2" charset="-122"/>
              </a:rPr>
              <a:t>操作效率、空间利用率高</a:t>
            </a:r>
            <a:r>
              <a:rPr kumimoji="1" lang="zh-CN" altLang="en-US" sz="2400" b="1" dirty="0">
                <a:latin typeface="Times New Roman" pitchFamily="18" charset="0"/>
                <a:ea typeface="楷体_GB2312" pitchFamily="49" charset="-122"/>
              </a:rPr>
              <a:t>。 </a:t>
            </a:r>
          </a:p>
        </p:txBody>
      </p:sp>
      <p:grpSp>
        <p:nvGrpSpPr>
          <p:cNvPr id="4" name="Group 37"/>
          <p:cNvGrpSpPr>
            <a:grpSpLocks/>
          </p:cNvGrpSpPr>
          <p:nvPr/>
        </p:nvGrpSpPr>
        <p:grpSpPr bwMode="auto">
          <a:xfrm>
            <a:off x="6664325" y="4886325"/>
            <a:ext cx="1600200" cy="1279525"/>
            <a:chOff x="4367" y="3168"/>
            <a:chExt cx="1008" cy="806"/>
          </a:xfrm>
        </p:grpSpPr>
        <p:sp>
          <p:nvSpPr>
            <p:cNvPr id="39965" name="Line 38"/>
            <p:cNvSpPr>
              <a:spLocks noChangeShapeType="1"/>
            </p:cNvSpPr>
            <p:nvPr/>
          </p:nvSpPr>
          <p:spPr bwMode="auto">
            <a:xfrm>
              <a:off x="4943" y="3206"/>
              <a:ext cx="0" cy="768"/>
            </a:xfrm>
            <a:prstGeom prst="line">
              <a:avLst/>
            </a:prstGeom>
            <a:noFill/>
            <a:ln w="9525">
              <a:solidFill>
                <a:schemeClr val="tx1"/>
              </a:solidFill>
              <a:round/>
              <a:headEnd/>
              <a:tailEnd/>
            </a:ln>
          </p:spPr>
          <p:txBody>
            <a:bodyPr/>
            <a:lstStyle/>
            <a:p>
              <a:endParaRPr lang="zh-CN" altLang="en-US"/>
            </a:p>
          </p:txBody>
        </p:sp>
        <p:sp>
          <p:nvSpPr>
            <p:cNvPr id="39966" name="Line 39"/>
            <p:cNvSpPr>
              <a:spLocks noChangeShapeType="1"/>
            </p:cNvSpPr>
            <p:nvPr/>
          </p:nvSpPr>
          <p:spPr bwMode="auto">
            <a:xfrm>
              <a:off x="5375" y="3206"/>
              <a:ext cx="0" cy="768"/>
            </a:xfrm>
            <a:prstGeom prst="line">
              <a:avLst/>
            </a:prstGeom>
            <a:noFill/>
            <a:ln w="9525">
              <a:solidFill>
                <a:schemeClr val="tx1"/>
              </a:solidFill>
              <a:round/>
              <a:headEnd/>
              <a:tailEnd/>
            </a:ln>
          </p:spPr>
          <p:txBody>
            <a:bodyPr/>
            <a:lstStyle/>
            <a:p>
              <a:endParaRPr lang="zh-CN" altLang="en-US"/>
            </a:p>
          </p:txBody>
        </p:sp>
        <p:sp>
          <p:nvSpPr>
            <p:cNvPr id="39967" name="Line 40"/>
            <p:cNvSpPr>
              <a:spLocks noChangeShapeType="1"/>
            </p:cNvSpPr>
            <p:nvPr/>
          </p:nvSpPr>
          <p:spPr bwMode="auto">
            <a:xfrm>
              <a:off x="4943" y="3206"/>
              <a:ext cx="432" cy="0"/>
            </a:xfrm>
            <a:prstGeom prst="line">
              <a:avLst/>
            </a:prstGeom>
            <a:noFill/>
            <a:ln w="9525">
              <a:solidFill>
                <a:schemeClr val="tx1"/>
              </a:solidFill>
              <a:round/>
              <a:headEnd/>
              <a:tailEnd/>
            </a:ln>
          </p:spPr>
          <p:txBody>
            <a:bodyPr/>
            <a:lstStyle/>
            <a:p>
              <a:endParaRPr lang="zh-CN" altLang="en-US"/>
            </a:p>
          </p:txBody>
        </p:sp>
        <p:sp>
          <p:nvSpPr>
            <p:cNvPr id="39968" name="Line 41"/>
            <p:cNvSpPr>
              <a:spLocks noChangeShapeType="1"/>
            </p:cNvSpPr>
            <p:nvPr/>
          </p:nvSpPr>
          <p:spPr bwMode="auto">
            <a:xfrm>
              <a:off x="4943" y="3398"/>
              <a:ext cx="432" cy="0"/>
            </a:xfrm>
            <a:prstGeom prst="line">
              <a:avLst/>
            </a:prstGeom>
            <a:noFill/>
            <a:ln w="9525">
              <a:solidFill>
                <a:schemeClr val="tx1"/>
              </a:solidFill>
              <a:round/>
              <a:headEnd/>
              <a:tailEnd/>
            </a:ln>
          </p:spPr>
          <p:txBody>
            <a:bodyPr/>
            <a:lstStyle/>
            <a:p>
              <a:endParaRPr lang="zh-CN" altLang="en-US"/>
            </a:p>
          </p:txBody>
        </p:sp>
        <p:sp>
          <p:nvSpPr>
            <p:cNvPr id="39969" name="Line 42"/>
            <p:cNvSpPr>
              <a:spLocks noChangeShapeType="1"/>
            </p:cNvSpPr>
            <p:nvPr/>
          </p:nvSpPr>
          <p:spPr bwMode="auto">
            <a:xfrm>
              <a:off x="4943" y="3590"/>
              <a:ext cx="432" cy="0"/>
            </a:xfrm>
            <a:prstGeom prst="line">
              <a:avLst/>
            </a:prstGeom>
            <a:noFill/>
            <a:ln w="9525">
              <a:solidFill>
                <a:schemeClr val="tx1"/>
              </a:solidFill>
              <a:round/>
              <a:headEnd/>
              <a:tailEnd/>
            </a:ln>
          </p:spPr>
          <p:txBody>
            <a:bodyPr/>
            <a:lstStyle/>
            <a:p>
              <a:endParaRPr lang="zh-CN" altLang="en-US"/>
            </a:p>
          </p:txBody>
        </p:sp>
        <p:sp>
          <p:nvSpPr>
            <p:cNvPr id="39970" name="Line 43"/>
            <p:cNvSpPr>
              <a:spLocks noChangeShapeType="1"/>
            </p:cNvSpPr>
            <p:nvPr/>
          </p:nvSpPr>
          <p:spPr bwMode="auto">
            <a:xfrm>
              <a:off x="4943" y="3799"/>
              <a:ext cx="432" cy="0"/>
            </a:xfrm>
            <a:prstGeom prst="line">
              <a:avLst/>
            </a:prstGeom>
            <a:noFill/>
            <a:ln w="9525">
              <a:solidFill>
                <a:schemeClr val="tx1"/>
              </a:solidFill>
              <a:round/>
              <a:headEnd/>
              <a:tailEnd/>
            </a:ln>
          </p:spPr>
          <p:txBody>
            <a:bodyPr/>
            <a:lstStyle/>
            <a:p>
              <a:endParaRPr lang="zh-CN" altLang="en-US"/>
            </a:p>
          </p:txBody>
        </p:sp>
        <p:sp>
          <p:nvSpPr>
            <p:cNvPr id="39971" name="Line 44"/>
            <p:cNvSpPr>
              <a:spLocks noChangeShapeType="1"/>
            </p:cNvSpPr>
            <p:nvPr/>
          </p:nvSpPr>
          <p:spPr bwMode="auto">
            <a:xfrm>
              <a:off x="4943" y="3974"/>
              <a:ext cx="432" cy="0"/>
            </a:xfrm>
            <a:prstGeom prst="line">
              <a:avLst/>
            </a:prstGeom>
            <a:noFill/>
            <a:ln w="9525">
              <a:solidFill>
                <a:schemeClr val="tx1"/>
              </a:solidFill>
              <a:round/>
              <a:headEnd/>
              <a:tailEnd/>
            </a:ln>
          </p:spPr>
          <p:txBody>
            <a:bodyPr/>
            <a:lstStyle/>
            <a:p>
              <a:endParaRPr lang="zh-CN" altLang="en-US"/>
            </a:p>
          </p:txBody>
        </p:sp>
        <p:sp>
          <p:nvSpPr>
            <p:cNvPr id="39972" name="Text Box 45"/>
            <p:cNvSpPr txBox="1">
              <a:spLocks noChangeArrowheads="1"/>
            </p:cNvSpPr>
            <p:nvPr/>
          </p:nvSpPr>
          <p:spPr bwMode="auto">
            <a:xfrm>
              <a:off x="4367" y="3679"/>
              <a:ext cx="449"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rear </a:t>
              </a:r>
            </a:p>
          </p:txBody>
        </p:sp>
        <p:sp>
          <p:nvSpPr>
            <p:cNvPr id="39973" name="Line 46"/>
            <p:cNvSpPr>
              <a:spLocks noChangeShapeType="1"/>
            </p:cNvSpPr>
            <p:nvPr/>
          </p:nvSpPr>
          <p:spPr bwMode="auto">
            <a:xfrm>
              <a:off x="4415" y="3888"/>
              <a:ext cx="528" cy="0"/>
            </a:xfrm>
            <a:prstGeom prst="line">
              <a:avLst/>
            </a:prstGeom>
            <a:noFill/>
            <a:ln w="9525">
              <a:solidFill>
                <a:schemeClr val="tx1"/>
              </a:solidFill>
              <a:round/>
              <a:headEnd/>
              <a:tailEnd type="triangle" w="med" len="med"/>
            </a:ln>
          </p:spPr>
          <p:txBody>
            <a:bodyPr/>
            <a:lstStyle/>
            <a:p>
              <a:endParaRPr lang="zh-CN" altLang="en-US"/>
            </a:p>
          </p:txBody>
        </p:sp>
        <p:sp>
          <p:nvSpPr>
            <p:cNvPr id="39974" name="Line 47"/>
            <p:cNvSpPr>
              <a:spLocks noChangeShapeType="1"/>
            </p:cNvSpPr>
            <p:nvPr/>
          </p:nvSpPr>
          <p:spPr bwMode="auto">
            <a:xfrm>
              <a:off x="4415" y="3503"/>
              <a:ext cx="528" cy="0"/>
            </a:xfrm>
            <a:prstGeom prst="line">
              <a:avLst/>
            </a:prstGeom>
            <a:noFill/>
            <a:ln w="9525">
              <a:solidFill>
                <a:schemeClr val="tx1"/>
              </a:solidFill>
              <a:round/>
              <a:headEnd/>
              <a:tailEnd type="triangle" w="med" len="med"/>
            </a:ln>
          </p:spPr>
          <p:txBody>
            <a:bodyPr/>
            <a:lstStyle/>
            <a:p>
              <a:endParaRPr lang="zh-CN" altLang="en-US"/>
            </a:p>
          </p:txBody>
        </p:sp>
        <p:sp>
          <p:nvSpPr>
            <p:cNvPr id="39975" name="Text Box 48"/>
            <p:cNvSpPr txBox="1">
              <a:spLocks noChangeArrowheads="1"/>
            </p:cNvSpPr>
            <p:nvPr/>
          </p:nvSpPr>
          <p:spPr bwMode="auto">
            <a:xfrm>
              <a:off x="4367" y="3486"/>
              <a:ext cx="502"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front </a:t>
              </a:r>
            </a:p>
          </p:txBody>
        </p:sp>
        <p:sp>
          <p:nvSpPr>
            <p:cNvPr id="39976" name="Text Box 49"/>
            <p:cNvSpPr txBox="1">
              <a:spLocks noChangeArrowheads="1"/>
            </p:cNvSpPr>
            <p:nvPr/>
          </p:nvSpPr>
          <p:spPr bwMode="auto">
            <a:xfrm>
              <a:off x="5039" y="3350"/>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3</a:t>
              </a:r>
              <a:r>
                <a:rPr kumimoji="1" lang="en-US" altLang="zh-CN" sz="2000" b="1">
                  <a:latin typeface="Times New Roman" pitchFamily="18" charset="0"/>
                  <a:ea typeface="楷体_GB2312" pitchFamily="49" charset="-122"/>
                </a:rPr>
                <a:t> </a:t>
              </a:r>
            </a:p>
          </p:txBody>
        </p:sp>
        <p:sp>
          <p:nvSpPr>
            <p:cNvPr id="39977" name="Text Box 50"/>
            <p:cNvSpPr txBox="1">
              <a:spLocks noChangeArrowheads="1"/>
            </p:cNvSpPr>
            <p:nvPr/>
          </p:nvSpPr>
          <p:spPr bwMode="auto">
            <a:xfrm>
              <a:off x="5031" y="3168"/>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4</a:t>
              </a:r>
              <a:r>
                <a:rPr kumimoji="1" lang="en-US" altLang="zh-CN" sz="2000" b="1">
                  <a:latin typeface="Times New Roman" pitchFamily="18" charset="0"/>
                  <a:ea typeface="楷体_GB2312" pitchFamily="49" charset="-122"/>
                </a:rPr>
                <a:t> </a:t>
              </a:r>
            </a:p>
          </p:txBody>
        </p:sp>
      </p:grpSp>
      <p:grpSp>
        <p:nvGrpSpPr>
          <p:cNvPr id="5" name="Group 51"/>
          <p:cNvGrpSpPr>
            <a:grpSpLocks/>
          </p:cNvGrpSpPr>
          <p:nvPr/>
        </p:nvGrpSpPr>
        <p:grpSpPr bwMode="auto">
          <a:xfrm>
            <a:off x="4703763" y="4946650"/>
            <a:ext cx="1600200" cy="1473200"/>
            <a:chOff x="3051" y="3206"/>
            <a:chExt cx="1008" cy="928"/>
          </a:xfrm>
        </p:grpSpPr>
        <p:sp>
          <p:nvSpPr>
            <p:cNvPr id="39952" name="Text Box 52"/>
            <p:cNvSpPr txBox="1">
              <a:spLocks noChangeArrowheads="1"/>
            </p:cNvSpPr>
            <p:nvPr/>
          </p:nvSpPr>
          <p:spPr bwMode="auto">
            <a:xfrm>
              <a:off x="3051" y="3884"/>
              <a:ext cx="502"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front </a:t>
              </a:r>
            </a:p>
          </p:txBody>
        </p:sp>
        <p:sp>
          <p:nvSpPr>
            <p:cNvPr id="39953" name="Line 53"/>
            <p:cNvSpPr>
              <a:spLocks noChangeShapeType="1"/>
            </p:cNvSpPr>
            <p:nvPr/>
          </p:nvSpPr>
          <p:spPr bwMode="auto">
            <a:xfrm>
              <a:off x="3627" y="3206"/>
              <a:ext cx="0" cy="768"/>
            </a:xfrm>
            <a:prstGeom prst="line">
              <a:avLst/>
            </a:prstGeom>
            <a:noFill/>
            <a:ln w="9525">
              <a:solidFill>
                <a:schemeClr val="tx1"/>
              </a:solidFill>
              <a:round/>
              <a:headEnd/>
              <a:tailEnd/>
            </a:ln>
          </p:spPr>
          <p:txBody>
            <a:bodyPr/>
            <a:lstStyle/>
            <a:p>
              <a:endParaRPr lang="zh-CN" altLang="en-US"/>
            </a:p>
          </p:txBody>
        </p:sp>
        <p:sp>
          <p:nvSpPr>
            <p:cNvPr id="39954" name="Line 54"/>
            <p:cNvSpPr>
              <a:spLocks noChangeShapeType="1"/>
            </p:cNvSpPr>
            <p:nvPr/>
          </p:nvSpPr>
          <p:spPr bwMode="auto">
            <a:xfrm>
              <a:off x="4059" y="3206"/>
              <a:ext cx="0" cy="768"/>
            </a:xfrm>
            <a:prstGeom prst="line">
              <a:avLst/>
            </a:prstGeom>
            <a:noFill/>
            <a:ln w="9525">
              <a:solidFill>
                <a:schemeClr val="tx1"/>
              </a:solidFill>
              <a:round/>
              <a:headEnd/>
              <a:tailEnd/>
            </a:ln>
          </p:spPr>
          <p:txBody>
            <a:bodyPr/>
            <a:lstStyle/>
            <a:p>
              <a:endParaRPr lang="zh-CN" altLang="en-US"/>
            </a:p>
          </p:txBody>
        </p:sp>
        <p:sp>
          <p:nvSpPr>
            <p:cNvPr id="39955" name="Line 55"/>
            <p:cNvSpPr>
              <a:spLocks noChangeShapeType="1"/>
            </p:cNvSpPr>
            <p:nvPr/>
          </p:nvSpPr>
          <p:spPr bwMode="auto">
            <a:xfrm>
              <a:off x="3627" y="3206"/>
              <a:ext cx="432" cy="0"/>
            </a:xfrm>
            <a:prstGeom prst="line">
              <a:avLst/>
            </a:prstGeom>
            <a:noFill/>
            <a:ln w="9525">
              <a:solidFill>
                <a:schemeClr val="tx1"/>
              </a:solidFill>
              <a:round/>
              <a:headEnd/>
              <a:tailEnd/>
            </a:ln>
          </p:spPr>
          <p:txBody>
            <a:bodyPr/>
            <a:lstStyle/>
            <a:p>
              <a:endParaRPr lang="zh-CN" altLang="en-US"/>
            </a:p>
          </p:txBody>
        </p:sp>
        <p:sp>
          <p:nvSpPr>
            <p:cNvPr id="39956" name="Line 56"/>
            <p:cNvSpPr>
              <a:spLocks noChangeShapeType="1"/>
            </p:cNvSpPr>
            <p:nvPr/>
          </p:nvSpPr>
          <p:spPr bwMode="auto">
            <a:xfrm>
              <a:off x="3627" y="3398"/>
              <a:ext cx="432" cy="0"/>
            </a:xfrm>
            <a:prstGeom prst="line">
              <a:avLst/>
            </a:prstGeom>
            <a:noFill/>
            <a:ln w="9525">
              <a:solidFill>
                <a:schemeClr val="tx1"/>
              </a:solidFill>
              <a:round/>
              <a:headEnd/>
              <a:tailEnd/>
            </a:ln>
          </p:spPr>
          <p:txBody>
            <a:bodyPr/>
            <a:lstStyle/>
            <a:p>
              <a:endParaRPr lang="zh-CN" altLang="en-US"/>
            </a:p>
          </p:txBody>
        </p:sp>
        <p:sp>
          <p:nvSpPr>
            <p:cNvPr id="39957" name="Line 57"/>
            <p:cNvSpPr>
              <a:spLocks noChangeShapeType="1"/>
            </p:cNvSpPr>
            <p:nvPr/>
          </p:nvSpPr>
          <p:spPr bwMode="auto">
            <a:xfrm>
              <a:off x="3627" y="3590"/>
              <a:ext cx="432" cy="0"/>
            </a:xfrm>
            <a:prstGeom prst="line">
              <a:avLst/>
            </a:prstGeom>
            <a:noFill/>
            <a:ln w="9525">
              <a:solidFill>
                <a:schemeClr val="tx1"/>
              </a:solidFill>
              <a:round/>
              <a:headEnd/>
              <a:tailEnd/>
            </a:ln>
          </p:spPr>
          <p:txBody>
            <a:bodyPr/>
            <a:lstStyle/>
            <a:p>
              <a:endParaRPr lang="zh-CN" altLang="en-US"/>
            </a:p>
          </p:txBody>
        </p:sp>
        <p:sp>
          <p:nvSpPr>
            <p:cNvPr id="39958" name="Line 58"/>
            <p:cNvSpPr>
              <a:spLocks noChangeShapeType="1"/>
            </p:cNvSpPr>
            <p:nvPr/>
          </p:nvSpPr>
          <p:spPr bwMode="auto">
            <a:xfrm>
              <a:off x="3627" y="3799"/>
              <a:ext cx="432" cy="0"/>
            </a:xfrm>
            <a:prstGeom prst="line">
              <a:avLst/>
            </a:prstGeom>
            <a:noFill/>
            <a:ln w="9525">
              <a:solidFill>
                <a:schemeClr val="tx1"/>
              </a:solidFill>
              <a:round/>
              <a:headEnd/>
              <a:tailEnd/>
            </a:ln>
          </p:spPr>
          <p:txBody>
            <a:bodyPr/>
            <a:lstStyle/>
            <a:p>
              <a:endParaRPr lang="zh-CN" altLang="en-US"/>
            </a:p>
          </p:txBody>
        </p:sp>
        <p:sp>
          <p:nvSpPr>
            <p:cNvPr id="39959" name="Line 59"/>
            <p:cNvSpPr>
              <a:spLocks noChangeShapeType="1"/>
            </p:cNvSpPr>
            <p:nvPr/>
          </p:nvSpPr>
          <p:spPr bwMode="auto">
            <a:xfrm>
              <a:off x="3627" y="3974"/>
              <a:ext cx="432" cy="0"/>
            </a:xfrm>
            <a:prstGeom prst="line">
              <a:avLst/>
            </a:prstGeom>
            <a:noFill/>
            <a:ln w="9525">
              <a:solidFill>
                <a:schemeClr val="tx1"/>
              </a:solidFill>
              <a:round/>
              <a:headEnd/>
              <a:tailEnd/>
            </a:ln>
          </p:spPr>
          <p:txBody>
            <a:bodyPr/>
            <a:lstStyle/>
            <a:p>
              <a:endParaRPr lang="zh-CN" altLang="en-US"/>
            </a:p>
          </p:txBody>
        </p:sp>
        <p:sp>
          <p:nvSpPr>
            <p:cNvPr id="39960" name="Text Box 60"/>
            <p:cNvSpPr txBox="1">
              <a:spLocks noChangeArrowheads="1"/>
            </p:cNvSpPr>
            <p:nvPr/>
          </p:nvSpPr>
          <p:spPr bwMode="auto">
            <a:xfrm>
              <a:off x="3051" y="3294"/>
              <a:ext cx="449"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rear </a:t>
              </a:r>
            </a:p>
          </p:txBody>
        </p:sp>
        <p:sp>
          <p:nvSpPr>
            <p:cNvPr id="39961" name="Line 61"/>
            <p:cNvSpPr>
              <a:spLocks noChangeShapeType="1"/>
            </p:cNvSpPr>
            <p:nvPr/>
          </p:nvSpPr>
          <p:spPr bwMode="auto">
            <a:xfrm>
              <a:off x="3099" y="3503"/>
              <a:ext cx="528" cy="0"/>
            </a:xfrm>
            <a:prstGeom prst="line">
              <a:avLst/>
            </a:prstGeom>
            <a:noFill/>
            <a:ln w="9525">
              <a:solidFill>
                <a:schemeClr val="tx1"/>
              </a:solidFill>
              <a:round/>
              <a:headEnd/>
              <a:tailEnd type="triangle" w="med" len="med"/>
            </a:ln>
          </p:spPr>
          <p:txBody>
            <a:bodyPr/>
            <a:lstStyle/>
            <a:p>
              <a:endParaRPr lang="zh-CN" altLang="en-US"/>
            </a:p>
          </p:txBody>
        </p:sp>
        <p:sp>
          <p:nvSpPr>
            <p:cNvPr id="39962" name="Line 62"/>
            <p:cNvSpPr>
              <a:spLocks noChangeShapeType="1"/>
            </p:cNvSpPr>
            <p:nvPr/>
          </p:nvSpPr>
          <p:spPr bwMode="auto">
            <a:xfrm>
              <a:off x="3099" y="3901"/>
              <a:ext cx="528" cy="0"/>
            </a:xfrm>
            <a:prstGeom prst="line">
              <a:avLst/>
            </a:prstGeom>
            <a:noFill/>
            <a:ln w="9525">
              <a:solidFill>
                <a:schemeClr val="tx1"/>
              </a:solidFill>
              <a:round/>
              <a:headEnd/>
              <a:tailEnd type="triangle" w="med" len="med"/>
            </a:ln>
          </p:spPr>
          <p:txBody>
            <a:bodyPr/>
            <a:lstStyle/>
            <a:p>
              <a:endParaRPr lang="zh-CN" altLang="en-US"/>
            </a:p>
          </p:txBody>
        </p:sp>
        <p:sp>
          <p:nvSpPr>
            <p:cNvPr id="39963" name="Text Box 63"/>
            <p:cNvSpPr txBox="1">
              <a:spLocks noChangeArrowheads="1"/>
            </p:cNvSpPr>
            <p:nvPr/>
          </p:nvSpPr>
          <p:spPr bwMode="auto">
            <a:xfrm>
              <a:off x="3723" y="3748"/>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3</a:t>
              </a:r>
              <a:r>
                <a:rPr kumimoji="1" lang="en-US" altLang="zh-CN" sz="2000" b="1">
                  <a:latin typeface="Times New Roman" pitchFamily="18" charset="0"/>
                  <a:ea typeface="楷体_GB2312" pitchFamily="49" charset="-122"/>
                </a:rPr>
                <a:t> </a:t>
              </a:r>
            </a:p>
          </p:txBody>
        </p:sp>
        <p:sp>
          <p:nvSpPr>
            <p:cNvPr id="39964" name="Text Box 64"/>
            <p:cNvSpPr txBox="1">
              <a:spLocks noChangeArrowheads="1"/>
            </p:cNvSpPr>
            <p:nvPr/>
          </p:nvSpPr>
          <p:spPr bwMode="auto">
            <a:xfrm>
              <a:off x="3715" y="3566"/>
              <a:ext cx="28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ea typeface="楷体_GB2312" pitchFamily="49" charset="-122"/>
                </a:rPr>
                <a:t>J</a:t>
              </a:r>
              <a:r>
                <a:rPr kumimoji="1" lang="en-US" altLang="zh-CN" sz="2000" b="1" baseline="-25000">
                  <a:latin typeface="Times New Roman" pitchFamily="18" charset="0"/>
                  <a:ea typeface="楷体_GB2312" pitchFamily="49" charset="-122"/>
                </a:rPr>
                <a:t>4</a:t>
              </a:r>
              <a:r>
                <a:rPr kumimoji="1" lang="en-US" altLang="zh-CN" sz="2000" b="1">
                  <a:latin typeface="Times New Roman" pitchFamily="18" charset="0"/>
                  <a:ea typeface="楷体_GB2312" pitchFamily="49" charset="-122"/>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7"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ppt_h/2"/>
                                          </p:val>
                                        </p:tav>
                                        <p:tav tm="100000">
                                          <p:val>
                                            <p:strVal val="#ppt_y"/>
                                          </p:val>
                                        </p:tav>
                                      </p:tavLst>
                                    </p:anim>
                                    <p:anim calcmode="lin" valueType="num">
                                      <p:cBhvr>
                                        <p:cTn id="13" dur="1000" fill="hold"/>
                                        <p:tgtEl>
                                          <p:spTgt spid="2"/>
                                        </p:tgtEl>
                                        <p:attrNameLst>
                                          <p:attrName>ppt_w</p:attrName>
                                        </p:attrNameLst>
                                      </p:cBhvr>
                                      <p:tavLst>
                                        <p:tav tm="0">
                                          <p:val>
                                            <p:strVal val="#ppt_w"/>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linds(vertical)">
                                      <p:cBhvr>
                                        <p:cTn id="35" dur="500"/>
                                        <p:tgtEl>
                                          <p:spTgt spid="39"/>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2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blinds(horizontal)">
                                      <p:cBhvr>
                                        <p:cTn id="44" dur="500"/>
                                        <p:tgtEl>
                                          <p:spTgt spid="41"/>
                                        </p:tgtEl>
                                      </p:cBhvr>
                                    </p:animEffect>
                                  </p:childTnLst>
                                </p:cTn>
                              </p:par>
                            </p:childTnLst>
                          </p:cTn>
                        </p:par>
                        <p:par>
                          <p:cTn id="45" fill="hold">
                            <p:stCondLst>
                              <p:cond delay="500"/>
                            </p:stCondLst>
                            <p:childTnLst>
                              <p:par>
                                <p:cTn id="46" presetID="17" presetClass="entr" presetSubtype="2"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1000" fill="hold"/>
                                        <p:tgtEl>
                                          <p:spTgt spid="4"/>
                                        </p:tgtEl>
                                        <p:attrNameLst>
                                          <p:attrName>ppt_x</p:attrName>
                                        </p:attrNameLst>
                                      </p:cBhvr>
                                      <p:tavLst>
                                        <p:tav tm="0">
                                          <p:val>
                                            <p:strVal val="#ppt_x+#ppt_w/2"/>
                                          </p:val>
                                        </p:tav>
                                        <p:tav tm="100000">
                                          <p:val>
                                            <p:strVal val="#ppt_x"/>
                                          </p:val>
                                        </p:tav>
                                      </p:tavLst>
                                    </p:anim>
                                    <p:anim calcmode="lin" valueType="num">
                                      <p:cBhvr>
                                        <p:cTn id="49" dur="1000" fill="hold"/>
                                        <p:tgtEl>
                                          <p:spTgt spid="4"/>
                                        </p:tgtEl>
                                        <p:attrNameLst>
                                          <p:attrName>ppt_y</p:attrName>
                                        </p:attrNameLst>
                                      </p:cBhvr>
                                      <p:tavLst>
                                        <p:tav tm="0">
                                          <p:val>
                                            <p:strVal val="#ppt_y"/>
                                          </p:val>
                                        </p:tav>
                                        <p:tav tm="100000">
                                          <p:val>
                                            <p:strVal val="#ppt_y"/>
                                          </p:val>
                                        </p:tav>
                                      </p:tavLst>
                                    </p:anim>
                                    <p:anim calcmode="lin" valueType="num">
                                      <p:cBhvr>
                                        <p:cTn id="50" dur="1000" fill="hold"/>
                                        <p:tgtEl>
                                          <p:spTgt spid="4"/>
                                        </p:tgtEl>
                                        <p:attrNameLst>
                                          <p:attrName>ppt_w</p:attrName>
                                        </p:attrNameLst>
                                      </p:cBhvr>
                                      <p:tavLst>
                                        <p:tav tm="0">
                                          <p:val>
                                            <p:fltVal val="0"/>
                                          </p:val>
                                        </p:tav>
                                        <p:tav tm="100000">
                                          <p:val>
                                            <p:strVal val="#ppt_w"/>
                                          </p:val>
                                        </p:tav>
                                      </p:tavLst>
                                    </p:anim>
                                    <p:anim calcmode="lin" valueType="num">
                                      <p:cBhvr>
                                        <p:cTn id="51"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39" grpId="0" autoUpdateAnimBg="0"/>
      <p:bldP spid="40" grpId="0" autoUpdateAnimBg="0"/>
      <p:bldP spid="4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21624D7-C062-40CF-9C77-D2D89D26C47D}" type="slidenum">
              <a:rPr lang="en-GB" smtClean="0"/>
              <a:pPr>
                <a:defRPr/>
              </a:pPr>
              <a:t>45</a:t>
            </a:fld>
            <a:endParaRPr lang="en-GB" dirty="0"/>
          </a:p>
        </p:txBody>
      </p:sp>
      <p:sp>
        <p:nvSpPr>
          <p:cNvPr id="7" name="Text Box 2"/>
          <p:cNvSpPr txBox="1">
            <a:spLocks noChangeArrowheads="1"/>
          </p:cNvSpPr>
          <p:nvPr/>
        </p:nvSpPr>
        <p:spPr bwMode="auto">
          <a:xfrm>
            <a:off x="571500" y="1643063"/>
            <a:ext cx="7315200" cy="1260475"/>
          </a:xfrm>
          <a:prstGeom prst="rect">
            <a:avLst/>
          </a:prstGeom>
          <a:noFill/>
          <a:ln w="9525">
            <a:noFill/>
            <a:miter lim="800000"/>
            <a:headEnd/>
            <a:tailEnd/>
          </a:ln>
        </p:spPr>
        <p:txBody>
          <a:bodyPr>
            <a:spAutoFit/>
          </a:bodyPr>
          <a:lstStyle/>
          <a:p>
            <a:pPr>
              <a:spcBef>
                <a:spcPct val="10000"/>
              </a:spcBef>
            </a:pPr>
            <a:r>
              <a:rPr kumimoji="1" lang="zh-CN" altLang="en-US" sz="2400" b="1">
                <a:latin typeface="Times New Roman" pitchFamily="18" charset="0"/>
              </a:rPr>
              <a:t>队空条件 </a:t>
            </a:r>
            <a:r>
              <a:rPr kumimoji="1" lang="en-US" altLang="zh-CN" sz="2400" b="1">
                <a:latin typeface="Times New Roman" pitchFamily="18" charset="0"/>
              </a:rPr>
              <a:t>:  </a:t>
            </a:r>
            <a:r>
              <a:rPr kumimoji="1" lang="en-US" altLang="zh-CN" sz="2400" b="1">
                <a:solidFill>
                  <a:srgbClr val="FF3300"/>
                </a:solidFill>
                <a:latin typeface="Times New Roman" pitchFamily="18" charset="0"/>
              </a:rPr>
              <a:t>front = rear</a:t>
            </a:r>
            <a:r>
              <a:rPr kumimoji="1" lang="en-US" altLang="zh-CN" sz="2400" b="1">
                <a:latin typeface="Times New Roman" pitchFamily="18" charset="0"/>
              </a:rPr>
              <a:t>       (</a:t>
            </a:r>
            <a:r>
              <a:rPr kumimoji="1" lang="zh-CN" altLang="en-US" sz="2400" b="1">
                <a:latin typeface="Times New Roman" pitchFamily="18" charset="0"/>
              </a:rPr>
              <a:t>初始化时：</a:t>
            </a:r>
            <a:r>
              <a:rPr kumimoji="1" lang="en-US" altLang="zh-CN" sz="2400" b="1">
                <a:latin typeface="Times New Roman" pitchFamily="18" charset="0"/>
              </a:rPr>
              <a:t>front = rear )</a:t>
            </a:r>
          </a:p>
          <a:p>
            <a:pPr>
              <a:spcBef>
                <a:spcPct val="10000"/>
              </a:spcBef>
            </a:pPr>
            <a:r>
              <a:rPr kumimoji="1" lang="zh-CN" altLang="en-US" sz="2400" b="1">
                <a:latin typeface="Times New Roman" pitchFamily="18" charset="0"/>
              </a:rPr>
              <a:t>队满条件</a:t>
            </a:r>
            <a:r>
              <a:rPr kumimoji="1" lang="zh-CN" altLang="en-US" sz="2400" b="1">
                <a:latin typeface="Times New Roman" pitchFamily="18" charset="0"/>
                <a:sym typeface="Wingdings" pitchFamily="2" charset="2"/>
              </a:rPr>
              <a:t>： </a:t>
            </a:r>
            <a:r>
              <a:rPr kumimoji="1" lang="en-US" altLang="zh-CN" sz="2400" b="1">
                <a:solidFill>
                  <a:srgbClr val="FF3300"/>
                </a:solidFill>
                <a:latin typeface="Times New Roman" pitchFamily="18" charset="0"/>
                <a:sym typeface="Wingdings" pitchFamily="2" charset="2"/>
              </a:rPr>
              <a:t>front = (rear+1) % N</a:t>
            </a:r>
            <a:r>
              <a:rPr kumimoji="1" lang="en-US" altLang="zh-CN" sz="2400" b="1">
                <a:latin typeface="Times New Roman" pitchFamily="18" charset="0"/>
                <a:sym typeface="Wingdings" pitchFamily="2" charset="2"/>
              </a:rPr>
              <a:t>         (N=maxsize)</a:t>
            </a:r>
          </a:p>
          <a:p>
            <a:pPr>
              <a:spcBef>
                <a:spcPct val="10000"/>
              </a:spcBef>
            </a:pPr>
            <a:r>
              <a:rPr kumimoji="1" lang="zh-CN" altLang="en-US" sz="2400" b="1">
                <a:latin typeface="Times New Roman" pitchFamily="18" charset="0"/>
                <a:sym typeface="Wingdings" pitchFamily="2" charset="2"/>
              </a:rPr>
              <a:t>队列长度：</a:t>
            </a:r>
            <a:r>
              <a:rPr kumimoji="1" lang="en-US" altLang="zh-CN" sz="2400" b="1">
                <a:solidFill>
                  <a:srgbClr val="FF3300"/>
                </a:solidFill>
                <a:latin typeface="Times New Roman" pitchFamily="18" charset="0"/>
                <a:sym typeface="Wingdings" pitchFamily="2" charset="2"/>
              </a:rPr>
              <a:t>L=</a:t>
            </a:r>
            <a:r>
              <a:rPr kumimoji="1" lang="zh-CN" altLang="en-US" sz="2400" b="1">
                <a:solidFill>
                  <a:srgbClr val="FF3300"/>
                </a:solidFill>
                <a:latin typeface="Times New Roman" pitchFamily="18" charset="0"/>
                <a:sym typeface="Wingdings" pitchFamily="2" charset="2"/>
              </a:rPr>
              <a:t>（</a:t>
            </a:r>
            <a:r>
              <a:rPr kumimoji="1" lang="en-US" altLang="zh-CN" sz="2400" b="1">
                <a:solidFill>
                  <a:srgbClr val="FF3300"/>
                </a:solidFill>
                <a:latin typeface="Times New Roman" pitchFamily="18" charset="0"/>
                <a:sym typeface="Wingdings" pitchFamily="2" charset="2"/>
              </a:rPr>
              <a:t>N</a:t>
            </a:r>
            <a:r>
              <a:rPr kumimoji="1" lang="zh-CN" altLang="en-US" sz="2400" b="1">
                <a:solidFill>
                  <a:srgbClr val="FF3300"/>
                </a:solidFill>
                <a:latin typeface="Times New Roman" pitchFamily="18" charset="0"/>
                <a:sym typeface="Wingdings" pitchFamily="2" charset="2"/>
              </a:rPr>
              <a:t>＋</a:t>
            </a:r>
            <a:r>
              <a:rPr kumimoji="1" lang="en-US" altLang="zh-CN" sz="2400" b="1">
                <a:solidFill>
                  <a:srgbClr val="FF3300"/>
                </a:solidFill>
                <a:latin typeface="Times New Roman" pitchFamily="18" charset="0"/>
                <a:sym typeface="Wingdings" pitchFamily="2" charset="2"/>
              </a:rPr>
              <a:t>rear</a:t>
            </a:r>
            <a:r>
              <a:rPr kumimoji="1" lang="zh-CN" altLang="en-US" sz="2400" b="1">
                <a:solidFill>
                  <a:srgbClr val="FF3300"/>
                </a:solidFill>
                <a:latin typeface="Times New Roman" pitchFamily="18" charset="0"/>
                <a:sym typeface="Wingdings" pitchFamily="2" charset="2"/>
              </a:rPr>
              <a:t>－</a:t>
            </a:r>
            <a:r>
              <a:rPr kumimoji="1" lang="en-US" altLang="zh-CN" sz="2400" b="1">
                <a:solidFill>
                  <a:srgbClr val="FF3300"/>
                </a:solidFill>
                <a:latin typeface="Times New Roman" pitchFamily="18" charset="0"/>
                <a:sym typeface="Wingdings" pitchFamily="2" charset="2"/>
              </a:rPr>
              <a:t>front</a:t>
            </a:r>
            <a:r>
              <a:rPr kumimoji="1" lang="zh-CN" altLang="en-US" sz="2400" b="1">
                <a:solidFill>
                  <a:srgbClr val="FF3300"/>
                </a:solidFill>
                <a:latin typeface="Times New Roman" pitchFamily="18" charset="0"/>
                <a:sym typeface="Wingdings" pitchFamily="2" charset="2"/>
              </a:rPr>
              <a:t>）</a:t>
            </a:r>
            <a:r>
              <a:rPr kumimoji="1" lang="en-US" altLang="zh-CN" sz="2400" b="1">
                <a:solidFill>
                  <a:srgbClr val="FF3300"/>
                </a:solidFill>
                <a:latin typeface="Times New Roman" pitchFamily="18" charset="0"/>
                <a:sym typeface="Wingdings" pitchFamily="2" charset="2"/>
              </a:rPr>
              <a:t>% N </a:t>
            </a:r>
          </a:p>
        </p:txBody>
      </p:sp>
      <p:grpSp>
        <p:nvGrpSpPr>
          <p:cNvPr id="2" name="Group 3"/>
          <p:cNvGrpSpPr>
            <a:grpSpLocks/>
          </p:cNvGrpSpPr>
          <p:nvPr/>
        </p:nvGrpSpPr>
        <p:grpSpPr bwMode="auto">
          <a:xfrm>
            <a:off x="357188" y="2857500"/>
            <a:ext cx="3814060" cy="3309938"/>
            <a:chOff x="1296" y="1584"/>
            <a:chExt cx="2568" cy="2208"/>
          </a:xfrm>
        </p:grpSpPr>
        <p:pic>
          <p:nvPicPr>
            <p:cNvPr id="40974" name="Picture 4" descr="未命名1"/>
            <p:cNvPicPr>
              <a:picLocks noChangeAspect="1" noChangeArrowheads="1"/>
            </p:cNvPicPr>
            <p:nvPr/>
          </p:nvPicPr>
          <p:blipFill>
            <a:blip r:embed="rId2"/>
            <a:srcRect l="-4742" t="29028" r="68550" b="22153"/>
            <a:stretch>
              <a:fillRect/>
            </a:stretch>
          </p:blipFill>
          <p:spPr bwMode="auto">
            <a:xfrm>
              <a:off x="1920" y="1584"/>
              <a:ext cx="1824" cy="1776"/>
            </a:xfrm>
            <a:prstGeom prst="rect">
              <a:avLst/>
            </a:prstGeom>
            <a:noFill/>
            <a:ln w="9525">
              <a:noFill/>
              <a:miter lim="800000"/>
              <a:headEnd/>
              <a:tailEnd/>
            </a:ln>
          </p:spPr>
        </p:pic>
        <p:sp>
          <p:nvSpPr>
            <p:cNvPr id="40975" name="Text Box 5"/>
            <p:cNvSpPr txBox="1">
              <a:spLocks noChangeArrowheads="1"/>
            </p:cNvSpPr>
            <p:nvPr/>
          </p:nvSpPr>
          <p:spPr bwMode="auto">
            <a:xfrm>
              <a:off x="2496" y="1968"/>
              <a:ext cx="1368" cy="267"/>
            </a:xfrm>
            <a:prstGeom prst="rect">
              <a:avLst/>
            </a:prstGeom>
            <a:noFill/>
            <a:ln w="9525">
              <a:noFill/>
              <a:miter lim="800000"/>
              <a:headEnd/>
              <a:tailEnd/>
            </a:ln>
          </p:spPr>
          <p:txBody>
            <a:bodyPr wrap="none">
              <a:spAutoFit/>
            </a:bodyPr>
            <a:lstStyle/>
            <a:p>
              <a:r>
                <a:rPr kumimoji="1" lang="en-US" altLang="zh-TW" sz="2000" b="1" dirty="0">
                  <a:solidFill>
                    <a:schemeClr val="bg1"/>
                  </a:solidFill>
                  <a:latin typeface="Times New Roman" pitchFamily="18" charset="0"/>
                  <a:ea typeface="PMingLiU" pitchFamily="18" charset="-120"/>
                </a:rPr>
                <a:t>J2         </a:t>
              </a:r>
              <a:r>
                <a:rPr kumimoji="1" lang="en-US" altLang="zh-TW" sz="2000" b="1" dirty="0" smtClean="0">
                  <a:solidFill>
                    <a:schemeClr val="bg1"/>
                  </a:solidFill>
                  <a:latin typeface="Times New Roman" pitchFamily="18" charset="0"/>
                  <a:ea typeface="PMingLiU" pitchFamily="18" charset="-120"/>
                </a:rPr>
                <a:t> </a:t>
              </a:r>
              <a:r>
                <a:rPr kumimoji="1" lang="en-US" altLang="zh-TW" sz="2000" b="1" dirty="0">
                  <a:solidFill>
                    <a:schemeClr val="bg1"/>
                  </a:solidFill>
                  <a:latin typeface="Times New Roman" pitchFamily="18" charset="0"/>
                  <a:ea typeface="PMingLiU" pitchFamily="18" charset="-120"/>
                </a:rPr>
                <a:t>J3</a:t>
              </a:r>
              <a:r>
                <a:rPr kumimoji="1" lang="en-US" altLang="zh-TW" sz="2000" b="1" dirty="0">
                  <a:latin typeface="Times New Roman" pitchFamily="18" charset="0"/>
                  <a:ea typeface="PMingLiU" pitchFamily="18" charset="-120"/>
                </a:rPr>
                <a:t>	</a:t>
              </a:r>
            </a:p>
          </p:txBody>
        </p:sp>
        <p:sp>
          <p:nvSpPr>
            <p:cNvPr id="40976" name="Text Box 6"/>
            <p:cNvSpPr txBox="1">
              <a:spLocks noChangeArrowheads="1"/>
            </p:cNvSpPr>
            <p:nvPr/>
          </p:nvSpPr>
          <p:spPr bwMode="auto">
            <a:xfrm>
              <a:off x="2309" y="2466"/>
              <a:ext cx="1376" cy="267"/>
            </a:xfrm>
            <a:prstGeom prst="rect">
              <a:avLst/>
            </a:prstGeom>
            <a:noFill/>
            <a:ln w="9525">
              <a:noFill/>
              <a:miter lim="800000"/>
              <a:headEnd/>
              <a:tailEnd/>
            </a:ln>
          </p:spPr>
          <p:txBody>
            <a:bodyPr wrap="none">
              <a:spAutoFit/>
            </a:bodyPr>
            <a:lstStyle/>
            <a:p>
              <a:r>
                <a:rPr kumimoji="1" lang="en-US" altLang="zh-TW" sz="2000" b="1" dirty="0">
                  <a:solidFill>
                    <a:schemeClr val="bg1"/>
                  </a:solidFill>
                  <a:latin typeface="Times New Roman" pitchFamily="18" charset="0"/>
                  <a:ea typeface="PMingLiU" pitchFamily="18" charset="-120"/>
                </a:rPr>
                <a:t>J1      </a:t>
              </a:r>
              <a:r>
                <a:rPr kumimoji="1" lang="en-US" altLang="zh-TW" sz="2000" b="1" dirty="0">
                  <a:latin typeface="Times New Roman" pitchFamily="18" charset="0"/>
                  <a:ea typeface="PMingLiU" pitchFamily="18" charset="-120"/>
                </a:rPr>
                <a:t>            </a:t>
              </a:r>
              <a:r>
                <a:rPr kumimoji="1" lang="en-US" altLang="zh-TW" sz="2000" b="1" dirty="0" smtClean="0">
                  <a:latin typeface="Times New Roman" pitchFamily="18" charset="0"/>
                  <a:ea typeface="PMingLiU" pitchFamily="18" charset="-120"/>
                </a:rPr>
                <a:t>  </a:t>
              </a:r>
              <a:r>
                <a:rPr kumimoji="1" lang="en-US" altLang="zh-TW" sz="2000" b="1" dirty="0">
                  <a:solidFill>
                    <a:schemeClr val="bg1"/>
                  </a:solidFill>
                  <a:latin typeface="Times New Roman" pitchFamily="18" charset="0"/>
                  <a:ea typeface="PMingLiU" pitchFamily="18" charset="-120"/>
                </a:rPr>
                <a:t>J4</a:t>
              </a:r>
              <a:endParaRPr kumimoji="1" lang="en-US" altLang="zh-TW" sz="2000" dirty="0">
                <a:solidFill>
                  <a:schemeClr val="bg1"/>
                </a:solidFill>
                <a:latin typeface="Times New Roman" pitchFamily="18" charset="0"/>
                <a:ea typeface="PMingLiU" pitchFamily="18" charset="-120"/>
              </a:endParaRPr>
            </a:p>
          </p:txBody>
        </p:sp>
        <p:sp>
          <p:nvSpPr>
            <p:cNvPr id="40977" name="Text Box 7"/>
            <p:cNvSpPr txBox="1">
              <a:spLocks noChangeArrowheads="1"/>
            </p:cNvSpPr>
            <p:nvPr/>
          </p:nvSpPr>
          <p:spPr bwMode="auto">
            <a:xfrm>
              <a:off x="3029" y="2894"/>
              <a:ext cx="316" cy="250"/>
            </a:xfrm>
            <a:prstGeom prst="rect">
              <a:avLst/>
            </a:prstGeom>
            <a:noFill/>
            <a:ln w="9525">
              <a:noFill/>
              <a:miter lim="800000"/>
              <a:headEnd/>
              <a:tailEnd/>
            </a:ln>
          </p:spPr>
          <p:txBody>
            <a:bodyPr wrap="none">
              <a:spAutoFit/>
            </a:bodyPr>
            <a:lstStyle/>
            <a:p>
              <a:r>
                <a:rPr kumimoji="1" lang="zh-TW" altLang="zh-TW" sz="2000" b="1">
                  <a:solidFill>
                    <a:schemeClr val="bg1"/>
                  </a:solidFill>
                  <a:latin typeface="Times New Roman" pitchFamily="18" charset="0"/>
                  <a:ea typeface="PMingLiU" pitchFamily="18" charset="-120"/>
                </a:rPr>
                <a:t> </a:t>
              </a:r>
              <a:r>
                <a:rPr kumimoji="1" lang="en-US" altLang="zh-TW" sz="2000" b="1">
                  <a:solidFill>
                    <a:schemeClr val="bg1"/>
                  </a:solidFill>
                  <a:latin typeface="Times New Roman" pitchFamily="18" charset="0"/>
                  <a:ea typeface="PMingLiU" pitchFamily="18" charset="-120"/>
                </a:rPr>
                <a:t>J5</a:t>
              </a:r>
            </a:p>
          </p:txBody>
        </p:sp>
        <p:sp>
          <p:nvSpPr>
            <p:cNvPr id="40978" name="Rectangle 8"/>
            <p:cNvSpPr>
              <a:spLocks noChangeArrowheads="1"/>
            </p:cNvSpPr>
            <p:nvPr/>
          </p:nvSpPr>
          <p:spPr bwMode="auto">
            <a:xfrm>
              <a:off x="1296" y="2640"/>
              <a:ext cx="532" cy="288"/>
            </a:xfrm>
            <a:prstGeom prst="rect">
              <a:avLst/>
            </a:prstGeom>
            <a:noFill/>
            <a:ln w="9525">
              <a:noFill/>
              <a:miter lim="800000"/>
              <a:headEnd/>
              <a:tailEnd/>
            </a:ln>
          </p:spPr>
          <p:txBody>
            <a:bodyPr wrap="none">
              <a:spAutoFit/>
            </a:bodyPr>
            <a:lstStyle/>
            <a:p>
              <a:r>
                <a:rPr kumimoji="1" lang="en-US" altLang="zh-CN" sz="2400" b="1">
                  <a:solidFill>
                    <a:srgbClr val="FF3300"/>
                  </a:solidFill>
                  <a:latin typeface="Times New Roman" pitchFamily="18" charset="0"/>
                </a:rPr>
                <a:t>front</a:t>
              </a:r>
            </a:p>
          </p:txBody>
        </p:sp>
        <p:sp>
          <p:nvSpPr>
            <p:cNvPr id="40979" name="Rectangle 9"/>
            <p:cNvSpPr>
              <a:spLocks noChangeArrowheads="1"/>
            </p:cNvSpPr>
            <p:nvPr/>
          </p:nvSpPr>
          <p:spPr bwMode="auto">
            <a:xfrm>
              <a:off x="2304" y="3504"/>
              <a:ext cx="467" cy="288"/>
            </a:xfrm>
            <a:prstGeom prst="rect">
              <a:avLst/>
            </a:prstGeom>
            <a:noFill/>
            <a:ln w="9525">
              <a:noFill/>
              <a:miter lim="800000"/>
              <a:headEnd/>
              <a:tailEnd/>
            </a:ln>
          </p:spPr>
          <p:txBody>
            <a:bodyPr wrap="none">
              <a:spAutoFit/>
            </a:bodyPr>
            <a:lstStyle/>
            <a:p>
              <a:r>
                <a:rPr kumimoji="1" lang="en-US" altLang="zh-CN" sz="2400" b="1">
                  <a:solidFill>
                    <a:srgbClr val="FF3300"/>
                  </a:solidFill>
                  <a:latin typeface="Times New Roman" pitchFamily="18" charset="0"/>
                </a:rPr>
                <a:t>rear</a:t>
              </a:r>
            </a:p>
          </p:txBody>
        </p:sp>
        <p:sp>
          <p:nvSpPr>
            <p:cNvPr id="40980" name="Line 10"/>
            <p:cNvSpPr>
              <a:spLocks noChangeShapeType="1"/>
            </p:cNvSpPr>
            <p:nvPr/>
          </p:nvSpPr>
          <p:spPr bwMode="auto">
            <a:xfrm flipV="1">
              <a:off x="1776" y="2688"/>
              <a:ext cx="384" cy="96"/>
            </a:xfrm>
            <a:prstGeom prst="line">
              <a:avLst/>
            </a:prstGeom>
            <a:noFill/>
            <a:ln w="25400">
              <a:solidFill>
                <a:srgbClr val="FF3300"/>
              </a:solidFill>
              <a:round/>
              <a:headEnd/>
              <a:tailEnd type="triangle" w="med" len="med"/>
            </a:ln>
          </p:spPr>
          <p:txBody>
            <a:bodyPr/>
            <a:lstStyle/>
            <a:p>
              <a:endParaRPr lang="zh-CN" altLang="en-US"/>
            </a:p>
          </p:txBody>
        </p:sp>
        <p:sp>
          <p:nvSpPr>
            <p:cNvPr id="40981" name="Line 11"/>
            <p:cNvSpPr>
              <a:spLocks noChangeShapeType="1"/>
            </p:cNvSpPr>
            <p:nvPr/>
          </p:nvSpPr>
          <p:spPr bwMode="auto">
            <a:xfrm flipV="1">
              <a:off x="2592" y="3168"/>
              <a:ext cx="0" cy="432"/>
            </a:xfrm>
            <a:prstGeom prst="line">
              <a:avLst/>
            </a:prstGeom>
            <a:noFill/>
            <a:ln w="25400">
              <a:solidFill>
                <a:srgbClr val="FF0000"/>
              </a:solidFill>
              <a:round/>
              <a:headEnd/>
              <a:tailEnd type="triangle" w="med" len="med"/>
            </a:ln>
          </p:spPr>
          <p:txBody>
            <a:bodyPr/>
            <a:lstStyle/>
            <a:p>
              <a:endParaRPr lang="zh-CN" altLang="en-US"/>
            </a:p>
          </p:txBody>
        </p:sp>
      </p:grpSp>
      <p:sp>
        <p:nvSpPr>
          <p:cNvPr id="17" name="Rectangle 12"/>
          <p:cNvSpPr>
            <a:spLocks noChangeArrowheads="1"/>
          </p:cNvSpPr>
          <p:nvPr/>
        </p:nvSpPr>
        <p:spPr bwMode="auto">
          <a:xfrm>
            <a:off x="0" y="1214438"/>
            <a:ext cx="9144000" cy="457200"/>
          </a:xfrm>
          <a:prstGeom prst="rect">
            <a:avLst/>
          </a:prstGeom>
          <a:noFill/>
          <a:ln w="9525">
            <a:noFill/>
            <a:miter lim="800000"/>
            <a:headEnd/>
            <a:tailEnd/>
          </a:ln>
        </p:spPr>
        <p:txBody>
          <a:bodyPr>
            <a:spAutoFit/>
          </a:bodyPr>
          <a:lstStyle/>
          <a:p>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选用</a:t>
            </a:r>
            <a:r>
              <a:rPr kumimoji="1" lang="zh-CN" altLang="en-US" sz="2400" b="1">
                <a:solidFill>
                  <a:schemeClr val="tx2"/>
                </a:solidFill>
                <a:latin typeface="Times New Roman" pitchFamily="18" charset="0"/>
                <a:ea typeface="黑体" pitchFamily="2" charset="-122"/>
              </a:rPr>
              <a:t>空闲单元法：</a:t>
            </a:r>
            <a:r>
              <a:rPr kumimoji="1" lang="zh-CN" altLang="en-US" sz="2200" b="1">
                <a:latin typeface="Times New Roman" pitchFamily="18" charset="0"/>
                <a:ea typeface="楷体_GB2312" pitchFamily="49" charset="-122"/>
              </a:rPr>
              <a:t>即</a:t>
            </a:r>
            <a:r>
              <a:rPr kumimoji="1" lang="en-US" altLang="zh-CN" sz="2200" b="1">
                <a:latin typeface="Times New Roman" pitchFamily="18" charset="0"/>
                <a:ea typeface="楷体_GB2312" pitchFamily="49" charset="-122"/>
              </a:rPr>
              <a:t>front</a:t>
            </a:r>
            <a:r>
              <a:rPr kumimoji="1" lang="zh-CN" altLang="en-US" sz="2200" b="1">
                <a:latin typeface="Times New Roman" pitchFamily="18" charset="0"/>
                <a:ea typeface="楷体_GB2312" pitchFamily="49" charset="-122"/>
              </a:rPr>
              <a:t>和</a:t>
            </a:r>
            <a:r>
              <a:rPr kumimoji="1" lang="en-US" altLang="zh-CN" sz="2200" b="1">
                <a:latin typeface="Times New Roman" pitchFamily="18" charset="0"/>
                <a:ea typeface="楷体_GB2312" pitchFamily="49" charset="-122"/>
              </a:rPr>
              <a:t>rear</a:t>
            </a:r>
            <a:r>
              <a:rPr kumimoji="1" lang="zh-CN" altLang="en-US" sz="2200" b="1">
                <a:latin typeface="Times New Roman" pitchFamily="18" charset="0"/>
                <a:ea typeface="楷体_GB2312" pitchFamily="49" charset="-122"/>
              </a:rPr>
              <a:t>之一指向实元素，另一指向空闲元素。</a:t>
            </a:r>
            <a:r>
              <a:rPr kumimoji="1" lang="zh-CN" altLang="en-US" sz="2000">
                <a:solidFill>
                  <a:schemeClr val="tx2"/>
                </a:solidFill>
                <a:latin typeface="Times New Roman" pitchFamily="18" charset="0"/>
              </a:rPr>
              <a:t> </a:t>
            </a:r>
          </a:p>
        </p:txBody>
      </p:sp>
      <p:sp>
        <p:nvSpPr>
          <p:cNvPr id="18" name="Rectangle 13"/>
          <p:cNvSpPr>
            <a:spLocks noChangeArrowheads="1"/>
          </p:cNvSpPr>
          <p:nvPr/>
        </p:nvSpPr>
        <p:spPr bwMode="auto">
          <a:xfrm>
            <a:off x="4419600" y="3910013"/>
            <a:ext cx="3886200" cy="1187450"/>
          </a:xfrm>
          <a:prstGeom prst="rect">
            <a:avLst/>
          </a:prstGeom>
          <a:noFill/>
          <a:ln w="9525">
            <a:noFill/>
            <a:miter lim="800000"/>
            <a:headEnd/>
            <a:tailEnd/>
          </a:ln>
        </p:spPr>
        <p:txBody>
          <a:bodyPr>
            <a:spAutoFit/>
          </a:bodyPr>
          <a:lstStyle/>
          <a:p>
            <a:r>
              <a:rPr kumimoji="1" lang="zh-CN" altLang="en-US" sz="2400" b="1">
                <a:solidFill>
                  <a:schemeClr val="tx2"/>
                </a:solidFill>
                <a:latin typeface="Times New Roman" pitchFamily="18" charset="0"/>
                <a:sym typeface="Wingdings" pitchFamily="2" charset="2"/>
              </a:rPr>
              <a:t>问</a:t>
            </a:r>
            <a:r>
              <a:rPr kumimoji="1" lang="en-US" altLang="zh-CN" sz="2400" b="1">
                <a:solidFill>
                  <a:schemeClr val="tx2"/>
                </a:solidFill>
                <a:latin typeface="Times New Roman" pitchFamily="18" charset="0"/>
                <a:sym typeface="Wingdings" pitchFamily="2" charset="2"/>
              </a:rPr>
              <a:t>2</a:t>
            </a:r>
            <a:r>
              <a:rPr kumimoji="1" lang="zh-CN" altLang="en-US" sz="2400" b="1">
                <a:solidFill>
                  <a:schemeClr val="tx2"/>
                </a:solidFill>
                <a:latin typeface="Times New Roman" pitchFamily="18" charset="0"/>
                <a:sym typeface="Wingdings" pitchFamily="2" charset="2"/>
              </a:rPr>
              <a:t>：</a:t>
            </a:r>
            <a:r>
              <a:rPr kumimoji="1" lang="zh-CN" altLang="en-US" sz="2400" b="1">
                <a:latin typeface="Times New Roman" pitchFamily="18" charset="0"/>
                <a:sym typeface="Wingdings" pitchFamily="2" charset="2"/>
              </a:rPr>
              <a:t> 在具有</a:t>
            </a:r>
            <a:r>
              <a:rPr kumimoji="1" lang="en-US" altLang="zh-CN" sz="2400" b="1">
                <a:latin typeface="Times New Roman" pitchFamily="18" charset="0"/>
                <a:sym typeface="Wingdings" pitchFamily="2" charset="2"/>
              </a:rPr>
              <a:t>n</a:t>
            </a:r>
            <a:r>
              <a:rPr kumimoji="1" lang="zh-CN" altLang="en-US" sz="2400" b="1">
                <a:latin typeface="Times New Roman" pitchFamily="18" charset="0"/>
                <a:sym typeface="Wingdings" pitchFamily="2" charset="2"/>
              </a:rPr>
              <a:t>个单元的循环队列中，队满时共有多少个元素？ </a:t>
            </a:r>
          </a:p>
        </p:txBody>
      </p:sp>
      <p:sp>
        <p:nvSpPr>
          <p:cNvPr id="19" name="Rectangle 14"/>
          <p:cNvSpPr>
            <a:spLocks noChangeArrowheads="1"/>
          </p:cNvSpPr>
          <p:nvPr/>
        </p:nvSpPr>
        <p:spPr bwMode="auto">
          <a:xfrm>
            <a:off x="6019800" y="4672013"/>
            <a:ext cx="1066800" cy="457200"/>
          </a:xfrm>
          <a:prstGeom prst="rect">
            <a:avLst/>
          </a:prstGeom>
          <a:noFill/>
          <a:ln w="9525">
            <a:noFill/>
            <a:miter lim="800000"/>
            <a:headEnd/>
            <a:tailEnd/>
          </a:ln>
        </p:spPr>
        <p:txBody>
          <a:bodyPr>
            <a:spAutoFit/>
          </a:bodyPr>
          <a:lstStyle/>
          <a:p>
            <a:r>
              <a:rPr kumimoji="1" lang="en-US" altLang="zh-CN" sz="2400" b="1">
                <a:solidFill>
                  <a:srgbClr val="FF3300"/>
                </a:solidFill>
                <a:latin typeface="Times New Roman" pitchFamily="18" charset="0"/>
                <a:sym typeface="Wingdings" pitchFamily="2" charset="2"/>
              </a:rPr>
              <a:t>n-1</a:t>
            </a:r>
            <a:r>
              <a:rPr kumimoji="1" lang="zh-CN" altLang="en-US" sz="2400" b="1">
                <a:solidFill>
                  <a:srgbClr val="FF3300"/>
                </a:solidFill>
                <a:latin typeface="Times New Roman" pitchFamily="18" charset="0"/>
                <a:sym typeface="Wingdings" pitchFamily="2" charset="2"/>
              </a:rPr>
              <a:t>个</a:t>
            </a:r>
          </a:p>
        </p:txBody>
      </p:sp>
      <p:sp>
        <p:nvSpPr>
          <p:cNvPr id="20" name="Rectangle 15"/>
          <p:cNvSpPr>
            <a:spLocks noChangeArrowheads="1"/>
          </p:cNvSpPr>
          <p:nvPr/>
        </p:nvSpPr>
        <p:spPr bwMode="auto">
          <a:xfrm>
            <a:off x="8077200" y="3148013"/>
            <a:ext cx="412750" cy="457200"/>
          </a:xfrm>
          <a:prstGeom prst="rect">
            <a:avLst/>
          </a:prstGeom>
          <a:noFill/>
          <a:ln w="9525">
            <a:noFill/>
            <a:miter lim="800000"/>
            <a:headEnd/>
            <a:tailEnd/>
          </a:ln>
        </p:spPr>
        <p:txBody>
          <a:bodyPr wrap="none">
            <a:spAutoFit/>
          </a:bodyPr>
          <a:lstStyle/>
          <a:p>
            <a:r>
              <a:rPr kumimoji="1" lang="en-US" altLang="zh-CN" sz="2400" b="1">
                <a:solidFill>
                  <a:srgbClr val="FF3300"/>
                </a:solidFill>
                <a:latin typeface="Times New Roman" pitchFamily="18" charset="0"/>
                <a:sym typeface="Wingdings" pitchFamily="2" charset="2"/>
              </a:rPr>
              <a:t>5 </a:t>
            </a:r>
          </a:p>
        </p:txBody>
      </p:sp>
      <p:sp>
        <p:nvSpPr>
          <p:cNvPr id="21" name="Rectangle 16"/>
          <p:cNvSpPr>
            <a:spLocks noChangeArrowheads="1"/>
          </p:cNvSpPr>
          <p:nvPr/>
        </p:nvSpPr>
        <p:spPr bwMode="auto">
          <a:xfrm>
            <a:off x="4427538" y="3141663"/>
            <a:ext cx="4114800" cy="457200"/>
          </a:xfrm>
          <a:prstGeom prst="rect">
            <a:avLst/>
          </a:prstGeom>
          <a:noFill/>
          <a:ln w="9525">
            <a:noFill/>
            <a:miter lim="800000"/>
            <a:headEnd/>
            <a:tailEnd/>
          </a:ln>
        </p:spPr>
        <p:txBody>
          <a:bodyPr>
            <a:spAutoFit/>
          </a:bodyPr>
          <a:lstStyle/>
          <a:p>
            <a:r>
              <a:rPr kumimoji="1" lang="zh-CN" altLang="en-US" sz="2400" b="1">
                <a:solidFill>
                  <a:schemeClr val="tx2"/>
                </a:solidFill>
                <a:latin typeface="Times New Roman" pitchFamily="18" charset="0"/>
                <a:sym typeface="Wingdings" pitchFamily="2" charset="2"/>
              </a:rPr>
              <a:t>问</a:t>
            </a:r>
            <a:r>
              <a:rPr kumimoji="1" lang="en-US" altLang="zh-CN" sz="2400" b="1">
                <a:solidFill>
                  <a:schemeClr val="tx2"/>
                </a:solidFill>
                <a:latin typeface="Times New Roman" pitchFamily="18" charset="0"/>
                <a:sym typeface="Wingdings" pitchFamily="2" charset="2"/>
              </a:rPr>
              <a:t>1</a:t>
            </a:r>
            <a:r>
              <a:rPr kumimoji="1" lang="zh-CN" altLang="en-US" sz="2400" b="1">
                <a:solidFill>
                  <a:schemeClr val="tx2"/>
                </a:solidFill>
                <a:latin typeface="Times New Roman" pitchFamily="18" charset="0"/>
                <a:sym typeface="Wingdings" pitchFamily="2" charset="2"/>
              </a:rPr>
              <a:t>：</a:t>
            </a:r>
            <a:r>
              <a:rPr kumimoji="1" lang="zh-CN" altLang="en-US" sz="2400" b="1">
                <a:latin typeface="Times New Roman" pitchFamily="18" charset="0"/>
                <a:sym typeface="Wingdings" pitchFamily="2" charset="2"/>
              </a:rPr>
              <a:t>左图中队列长度</a:t>
            </a:r>
            <a:r>
              <a:rPr kumimoji="1" lang="en-US" altLang="zh-CN" sz="2400" b="1">
                <a:latin typeface="Times New Roman" pitchFamily="18" charset="0"/>
                <a:sym typeface="Wingdings" pitchFamily="2" charset="2"/>
              </a:rPr>
              <a:t>L=</a:t>
            </a:r>
            <a:r>
              <a:rPr kumimoji="1" lang="zh-CN" altLang="en-US" sz="2400" b="1">
                <a:latin typeface="Times New Roman" pitchFamily="18" charset="0"/>
                <a:sym typeface="Wingdings"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300"/>
                                  </p:iterate>
                                  <p:childTnLst>
                                    <p:set>
                                      <p:cBhvr>
                                        <p:cTn id="6" dur="1" fill="hold">
                                          <p:stCondLst>
                                            <p:cond delay="2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strips(downRight)">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strips(downRight)">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strips(downRight)">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17" grpId="0" autoUpdateAnimBg="0"/>
      <p:bldP spid="18" grpId="0" autoUpdateAnimBg="0"/>
      <p:bldP spid="19" grpId="0" autoUpdateAnimBg="0"/>
      <p:bldP spid="20" grpId="0" autoUpdateAnimBg="0"/>
      <p:bldP spid="2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28596" y="428604"/>
            <a:ext cx="7972425" cy="4937125"/>
          </a:xfrm>
        </p:spPr>
        <p:txBody>
          <a:bodyPr/>
          <a:lstStyle/>
          <a:p>
            <a:pPr>
              <a:buFont typeface="Wingdings" pitchFamily="2" charset="2"/>
              <a:buNone/>
              <a:defRPr/>
            </a:pPr>
            <a:r>
              <a:rPr lang="zh-CN" altLang="en-US" sz="2800" dirty="0" smtClean="0"/>
              <a:t>一个栈的输入序列是</a:t>
            </a:r>
            <a:r>
              <a:rPr lang="en-US" altLang="zh-CN" sz="2800" dirty="0" smtClean="0"/>
              <a:t>12345</a:t>
            </a:r>
            <a:r>
              <a:rPr lang="zh-CN" altLang="en-US" sz="2800" dirty="0" smtClean="0"/>
              <a:t>，若在入栈的过程中允许出栈，则栈的输出序列</a:t>
            </a:r>
            <a:r>
              <a:rPr lang="en-US" altLang="zh-CN" sz="2800" dirty="0" smtClean="0"/>
              <a:t>43512</a:t>
            </a:r>
            <a:r>
              <a:rPr lang="zh-CN" altLang="en-US" sz="2800" dirty="0" smtClean="0"/>
              <a:t>可能实现吗？</a:t>
            </a:r>
            <a:r>
              <a:rPr lang="en-US" altLang="zh-CN" sz="2800" dirty="0" smtClean="0"/>
              <a:t>12345</a:t>
            </a:r>
            <a:r>
              <a:rPr lang="zh-CN" altLang="en-US" sz="2800" dirty="0" smtClean="0"/>
              <a:t>的输出呢？</a:t>
            </a:r>
            <a:endParaRPr lang="en-US" altLang="zh-CN" sz="2800" dirty="0" smtClean="0"/>
          </a:p>
          <a:p>
            <a:pPr>
              <a:buFont typeface="Wingdings" pitchFamily="2" charset="2"/>
              <a:buNone/>
              <a:defRPr/>
            </a:pPr>
            <a:endParaRPr lang="en-US" altLang="zh-CN" sz="2400" dirty="0" smtClean="0"/>
          </a:p>
          <a:p>
            <a:pPr>
              <a:buFont typeface="Wingdings" pitchFamily="2" charset="2"/>
              <a:buNone/>
              <a:defRPr/>
            </a:pPr>
            <a:r>
              <a:rPr lang="zh-CN" altLang="en-US" sz="2400" dirty="0" smtClean="0"/>
              <a:t>答：</a:t>
            </a:r>
            <a:endParaRPr lang="en-US" altLang="zh-CN" sz="2400" dirty="0" smtClean="0"/>
          </a:p>
          <a:p>
            <a:pPr marL="762000" indent="-762000" algn="just">
              <a:buFont typeface="Wingdings" pitchFamily="2" charset="2"/>
              <a:buNone/>
              <a:defRPr/>
            </a:pPr>
            <a:r>
              <a:rPr lang="en-US" altLang="zh-CN" sz="2800" dirty="0" smtClean="0">
                <a:latin typeface="楷体_GB2312" pitchFamily="49" charset="-122"/>
                <a:ea typeface="楷体_GB2312" pitchFamily="49" charset="-122"/>
              </a:rPr>
              <a:t>	43512</a:t>
            </a:r>
            <a:r>
              <a:rPr lang="zh-CN" altLang="en-US" sz="2800" dirty="0" smtClean="0">
                <a:latin typeface="楷体_GB2312" pitchFamily="49" charset="-122"/>
                <a:ea typeface="楷体_GB2312" pitchFamily="49" charset="-122"/>
              </a:rPr>
              <a:t>不可能实现，主要是其中的</a:t>
            </a:r>
            <a:r>
              <a:rPr lang="en-US" altLang="zh-CN" sz="2800" dirty="0" smtClean="0">
                <a:latin typeface="楷体_GB2312" pitchFamily="49" charset="-122"/>
                <a:ea typeface="楷体_GB2312" pitchFamily="49" charset="-122"/>
              </a:rPr>
              <a:t>12</a:t>
            </a:r>
            <a:r>
              <a:rPr lang="zh-CN" altLang="en-US" sz="2800" dirty="0" smtClean="0">
                <a:latin typeface="楷体_GB2312" pitchFamily="49" charset="-122"/>
                <a:ea typeface="楷体_GB2312" pitchFamily="49" charset="-122"/>
              </a:rPr>
              <a:t>顺序不能实现；</a:t>
            </a:r>
          </a:p>
          <a:p>
            <a:pPr marL="762000" indent="-762000">
              <a:buFont typeface="Wingdings" pitchFamily="2" charset="2"/>
              <a:buNone/>
              <a:defRPr/>
            </a:pPr>
            <a:r>
              <a:rPr lang="en-US" altLang="zh-CN" sz="2800" dirty="0" smtClean="0">
                <a:latin typeface="楷体_GB2312" pitchFamily="49" charset="-122"/>
                <a:ea typeface="楷体_GB2312" pitchFamily="49" charset="-122"/>
              </a:rPr>
              <a:t>	12345</a:t>
            </a:r>
            <a:r>
              <a:rPr lang="zh-CN" altLang="en-US" sz="2800" dirty="0" smtClean="0">
                <a:latin typeface="楷体_GB2312" pitchFamily="49" charset="-122"/>
                <a:ea typeface="楷体_GB2312" pitchFamily="49" charset="-122"/>
              </a:rPr>
              <a:t>的输出可以实现，只需压入一个立即弹出一个即可。 </a:t>
            </a:r>
          </a:p>
          <a:p>
            <a:pPr>
              <a:buFont typeface="Wingdings" pitchFamily="2" charset="2"/>
              <a:buNone/>
              <a:defRPr/>
            </a:pPr>
            <a:endParaRPr lang="zh-CN" altLang="en-US" dirty="0"/>
          </a:p>
        </p:txBody>
      </p:sp>
      <p:sp>
        <p:nvSpPr>
          <p:cNvPr id="6" name="灯片编号占位符 5"/>
          <p:cNvSpPr>
            <a:spLocks noGrp="1"/>
          </p:cNvSpPr>
          <p:nvPr>
            <p:ph type="sldNum" sz="quarter" idx="12"/>
          </p:nvPr>
        </p:nvSpPr>
        <p:spPr/>
        <p:txBody>
          <a:bodyPr/>
          <a:lstStyle/>
          <a:p>
            <a:pPr>
              <a:defRPr/>
            </a:pPr>
            <a:fld id="{37EE83EA-05F3-4BA7-BBAC-942BCD58B3A9}" type="slidenum">
              <a:rPr lang="en-GB" smtClean="0"/>
              <a:pPr>
                <a:defRPr/>
              </a:pPr>
              <a:t>46</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Rot="1" noChangeArrowheads="1"/>
          </p:cNvSpPr>
          <p:nvPr>
            <p:ph type="body" idx="1"/>
          </p:nvPr>
        </p:nvSpPr>
        <p:spPr>
          <a:xfrm>
            <a:off x="250825" y="692150"/>
            <a:ext cx="8540750" cy="4194175"/>
          </a:xfrm>
        </p:spPr>
        <p:txBody>
          <a:bodyPr/>
          <a:lstStyle/>
          <a:p>
            <a:r>
              <a:rPr lang="zh-CN" altLang="en-US" sz="2400" b="1" dirty="0">
                <a:solidFill>
                  <a:srgbClr val="000000"/>
                </a:solidFill>
              </a:rPr>
              <a:t>设数组</a:t>
            </a:r>
            <a:r>
              <a:rPr lang="en-US" altLang="zh-CN" sz="2400" b="1" dirty="0">
                <a:solidFill>
                  <a:srgbClr val="000000"/>
                </a:solidFill>
              </a:rPr>
              <a:t>data[m]</a:t>
            </a:r>
            <a:r>
              <a:rPr lang="zh-CN" altLang="en-US" sz="2400" b="1" dirty="0">
                <a:solidFill>
                  <a:srgbClr val="000000"/>
                </a:solidFill>
              </a:rPr>
              <a:t>作为循环队列</a:t>
            </a:r>
            <a:r>
              <a:rPr lang="en-US" altLang="zh-CN" sz="2400" b="1" dirty="0">
                <a:solidFill>
                  <a:srgbClr val="000000"/>
                </a:solidFill>
              </a:rPr>
              <a:t>SQ</a:t>
            </a:r>
            <a:r>
              <a:rPr lang="zh-CN" altLang="en-US" sz="2400" b="1" dirty="0">
                <a:solidFill>
                  <a:srgbClr val="000000"/>
                </a:solidFill>
              </a:rPr>
              <a:t>的存储空间，</a:t>
            </a:r>
            <a:r>
              <a:rPr lang="en-US" altLang="zh-CN" sz="2400" b="1" dirty="0">
                <a:solidFill>
                  <a:srgbClr val="000000"/>
                </a:solidFill>
              </a:rPr>
              <a:t>front</a:t>
            </a:r>
            <a:r>
              <a:rPr lang="zh-CN" altLang="en-US" sz="2400" b="1" dirty="0">
                <a:solidFill>
                  <a:srgbClr val="000000"/>
                </a:solidFill>
              </a:rPr>
              <a:t>为队头指针，</a:t>
            </a:r>
            <a:r>
              <a:rPr lang="en-US" altLang="zh-CN" sz="2400" b="1" dirty="0">
                <a:solidFill>
                  <a:srgbClr val="000000"/>
                </a:solidFill>
              </a:rPr>
              <a:t>rear</a:t>
            </a:r>
            <a:r>
              <a:rPr lang="zh-CN" altLang="en-US" sz="2400" b="1" dirty="0">
                <a:solidFill>
                  <a:srgbClr val="000000"/>
                </a:solidFill>
              </a:rPr>
              <a:t>为队尾指针，则执行出队操作后其头指针</a:t>
            </a:r>
            <a:r>
              <a:rPr lang="en-US" altLang="zh-CN" sz="2400" b="1" dirty="0">
                <a:solidFill>
                  <a:srgbClr val="000000"/>
                </a:solidFill>
              </a:rPr>
              <a:t>front</a:t>
            </a:r>
            <a:r>
              <a:rPr lang="zh-CN" altLang="en-US" sz="2400" b="1" dirty="0">
                <a:solidFill>
                  <a:srgbClr val="000000"/>
                </a:solidFill>
              </a:rPr>
              <a:t>值为（   ）</a:t>
            </a:r>
          </a:p>
          <a:p>
            <a:pPr>
              <a:buFont typeface="Wingdings" pitchFamily="2" charset="2"/>
              <a:buNone/>
            </a:pPr>
            <a:r>
              <a:rPr lang="zh-CN" altLang="en-US" sz="2400" b="1" dirty="0">
                <a:solidFill>
                  <a:srgbClr val="000000"/>
                </a:solidFill>
              </a:rPr>
              <a:t>   </a:t>
            </a:r>
            <a:r>
              <a:rPr lang="en-US" altLang="zh-CN" sz="2400" b="1" dirty="0">
                <a:solidFill>
                  <a:srgbClr val="000000"/>
                </a:solidFill>
              </a:rPr>
              <a:t>A</a:t>
            </a:r>
            <a:r>
              <a:rPr lang="zh-CN" altLang="en-US" sz="2400" b="1" dirty="0">
                <a:solidFill>
                  <a:srgbClr val="000000"/>
                </a:solidFill>
              </a:rPr>
              <a:t>．</a:t>
            </a:r>
            <a:r>
              <a:rPr lang="en-US" altLang="zh-CN" sz="2400" b="1" dirty="0">
                <a:solidFill>
                  <a:srgbClr val="000000"/>
                </a:solidFill>
              </a:rPr>
              <a:t>front=front+1                 B</a:t>
            </a:r>
            <a:r>
              <a:rPr lang="zh-CN" altLang="en-US" sz="2400" b="1" dirty="0">
                <a:solidFill>
                  <a:srgbClr val="000000"/>
                </a:solidFill>
              </a:rPr>
              <a:t>．</a:t>
            </a:r>
            <a:r>
              <a:rPr lang="en-US" altLang="zh-CN" sz="2400" b="1" dirty="0">
                <a:solidFill>
                  <a:srgbClr val="000000"/>
                </a:solidFill>
              </a:rPr>
              <a:t>front=(front+1)%(m-1)</a:t>
            </a:r>
          </a:p>
          <a:p>
            <a:pPr>
              <a:buFont typeface="Wingdings" pitchFamily="2" charset="2"/>
              <a:buNone/>
            </a:pPr>
            <a:r>
              <a:rPr lang="en-US" altLang="zh-CN" sz="2400" b="1" dirty="0">
                <a:solidFill>
                  <a:srgbClr val="000000"/>
                </a:solidFill>
              </a:rPr>
              <a:t>   C</a:t>
            </a:r>
            <a:r>
              <a:rPr lang="zh-CN" altLang="en-US" sz="2400" b="1" dirty="0">
                <a:solidFill>
                  <a:srgbClr val="000000"/>
                </a:solidFill>
              </a:rPr>
              <a:t>．</a:t>
            </a:r>
            <a:r>
              <a:rPr lang="en-US" altLang="zh-CN" sz="2400" b="1" dirty="0">
                <a:solidFill>
                  <a:srgbClr val="000000"/>
                </a:solidFill>
              </a:rPr>
              <a:t>front=(front-1)%m             D</a:t>
            </a:r>
            <a:r>
              <a:rPr lang="zh-CN" altLang="en-US" sz="2400" b="1" dirty="0">
                <a:solidFill>
                  <a:srgbClr val="000000"/>
                </a:solidFill>
              </a:rPr>
              <a:t>．</a:t>
            </a:r>
            <a:r>
              <a:rPr lang="en-US" altLang="zh-CN" sz="2400" b="1" dirty="0">
                <a:solidFill>
                  <a:srgbClr val="000000"/>
                </a:solidFill>
              </a:rPr>
              <a:t>front=(front+1)%m</a:t>
            </a:r>
          </a:p>
          <a:p>
            <a:pPr>
              <a:buFont typeface="Wingdings" pitchFamily="2" charset="2"/>
              <a:buNone/>
            </a:pPr>
            <a:endParaRPr lang="en-US" altLang="zh-CN" sz="2400" b="1" dirty="0">
              <a:solidFill>
                <a:srgbClr val="000000"/>
              </a:solidFill>
            </a:endParaRPr>
          </a:p>
          <a:p>
            <a:pPr>
              <a:buFont typeface="Wingdings" pitchFamily="2" charset="2"/>
              <a:buNone/>
            </a:pPr>
            <a:endParaRPr lang="en-US" altLang="zh-CN" sz="2400" b="1" dirty="0">
              <a:solidFill>
                <a:srgbClr val="000000"/>
              </a:solidFill>
            </a:endParaRPr>
          </a:p>
          <a:p>
            <a:pPr>
              <a:buFont typeface="Wingdings" pitchFamily="2" charset="2"/>
              <a:buNone/>
            </a:pPr>
            <a:r>
              <a:rPr lang="en-US" altLang="zh-CN" sz="2400" b="1" dirty="0">
                <a:solidFill>
                  <a:srgbClr val="000000"/>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5" end="5"/>
                                            </p:txEl>
                                          </p:spTgt>
                                        </p:tgtEl>
                                        <p:attrNameLst>
                                          <p:attrName>style.visibility</p:attrName>
                                        </p:attrNameLst>
                                      </p:cBhvr>
                                      <p:to>
                                        <p:strVal val="visible"/>
                                      </p:to>
                                    </p:set>
                                    <p:anim calcmode="lin" valueType="num">
                                      <p:cBhvr additive="base">
                                        <p:cTn id="7"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Rot="1" noChangeArrowheads="1"/>
          </p:cNvSpPr>
          <p:nvPr>
            <p:ph type="body" idx="1"/>
          </p:nvPr>
        </p:nvSpPr>
        <p:spPr>
          <a:xfrm>
            <a:off x="250825" y="1268413"/>
            <a:ext cx="8540750" cy="4194175"/>
          </a:xfrm>
        </p:spPr>
        <p:txBody>
          <a:bodyPr/>
          <a:lstStyle/>
          <a:p>
            <a:pPr>
              <a:lnSpc>
                <a:spcPct val="90000"/>
              </a:lnSpc>
            </a:pPr>
            <a:r>
              <a:rPr lang="zh-CN" altLang="en-US" b="1" dirty="0">
                <a:solidFill>
                  <a:srgbClr val="000000"/>
                </a:solidFill>
              </a:rPr>
              <a:t>数组Ｑ［ｎ］用来表示一个循环队列，ｆ为当前队列头元素的前一位置，ｒ为队尾元素的位置，假定队列中元素的个数小于ｎ，计算队列中元素的公式为 </a:t>
            </a:r>
          </a:p>
          <a:p>
            <a:pPr>
              <a:lnSpc>
                <a:spcPct val="90000"/>
              </a:lnSpc>
              <a:buFont typeface="Wingdings" pitchFamily="2" charset="2"/>
              <a:buNone/>
            </a:pPr>
            <a:r>
              <a:rPr lang="zh-CN" altLang="en-US" b="1" dirty="0">
                <a:solidFill>
                  <a:srgbClr val="000000"/>
                </a:solidFill>
              </a:rPr>
              <a:t>（Ａ）</a:t>
            </a:r>
            <a:r>
              <a:rPr lang="en-US" altLang="zh-CN" b="1" dirty="0">
                <a:solidFill>
                  <a:srgbClr val="000000"/>
                </a:solidFill>
              </a:rPr>
              <a:t>r</a:t>
            </a:r>
            <a:r>
              <a:rPr lang="zh-CN" altLang="en-US" b="1" dirty="0">
                <a:solidFill>
                  <a:srgbClr val="000000"/>
                </a:solidFill>
              </a:rPr>
              <a:t>－</a:t>
            </a:r>
            <a:r>
              <a:rPr lang="en-US" altLang="zh-CN" b="1" dirty="0">
                <a:solidFill>
                  <a:srgbClr val="000000"/>
                </a:solidFill>
              </a:rPr>
              <a:t>f;       </a:t>
            </a:r>
            <a:r>
              <a:rPr lang="zh-CN" altLang="en-US" b="1" dirty="0">
                <a:solidFill>
                  <a:srgbClr val="000000"/>
                </a:solidFill>
              </a:rPr>
              <a:t>（Ｂ）（</a:t>
            </a:r>
            <a:r>
              <a:rPr lang="en-US" altLang="zh-CN" b="1" dirty="0">
                <a:solidFill>
                  <a:srgbClr val="000000"/>
                </a:solidFill>
              </a:rPr>
              <a:t>n</a:t>
            </a:r>
            <a:r>
              <a:rPr lang="zh-CN" altLang="en-US" b="1" dirty="0">
                <a:solidFill>
                  <a:srgbClr val="000000"/>
                </a:solidFill>
              </a:rPr>
              <a:t>＋</a:t>
            </a:r>
            <a:r>
              <a:rPr lang="en-US" altLang="zh-CN" b="1" dirty="0">
                <a:solidFill>
                  <a:srgbClr val="000000"/>
                </a:solidFill>
              </a:rPr>
              <a:t>f</a:t>
            </a:r>
            <a:r>
              <a:rPr lang="zh-CN" altLang="en-US" b="1" dirty="0">
                <a:solidFill>
                  <a:srgbClr val="000000"/>
                </a:solidFill>
              </a:rPr>
              <a:t>－</a:t>
            </a:r>
            <a:r>
              <a:rPr lang="en-US" altLang="zh-CN" b="1" dirty="0">
                <a:solidFill>
                  <a:srgbClr val="000000"/>
                </a:solidFill>
              </a:rPr>
              <a:t>r</a:t>
            </a:r>
            <a:r>
              <a:rPr lang="zh-CN" altLang="en-US" b="1" dirty="0">
                <a:solidFill>
                  <a:srgbClr val="000000"/>
                </a:solidFill>
              </a:rPr>
              <a:t>）</a:t>
            </a:r>
            <a:r>
              <a:rPr lang="en-US" altLang="zh-CN" b="1" dirty="0">
                <a:solidFill>
                  <a:srgbClr val="000000"/>
                </a:solidFill>
              </a:rPr>
              <a:t>% n;  </a:t>
            </a:r>
          </a:p>
          <a:p>
            <a:pPr>
              <a:lnSpc>
                <a:spcPct val="90000"/>
              </a:lnSpc>
              <a:buFont typeface="Wingdings" pitchFamily="2" charset="2"/>
              <a:buNone/>
            </a:pPr>
            <a:r>
              <a:rPr lang="zh-CN" altLang="en-US" b="1" dirty="0">
                <a:solidFill>
                  <a:srgbClr val="000000"/>
                </a:solidFill>
              </a:rPr>
              <a:t>（Ｃ）</a:t>
            </a:r>
            <a:r>
              <a:rPr lang="en-US" altLang="zh-CN" b="1" dirty="0">
                <a:solidFill>
                  <a:srgbClr val="000000"/>
                </a:solidFill>
              </a:rPr>
              <a:t>n</a:t>
            </a:r>
            <a:r>
              <a:rPr lang="zh-CN" altLang="en-US" b="1" dirty="0">
                <a:solidFill>
                  <a:srgbClr val="000000"/>
                </a:solidFill>
              </a:rPr>
              <a:t>＋</a:t>
            </a:r>
            <a:r>
              <a:rPr lang="en-US" altLang="zh-CN" b="1" dirty="0">
                <a:solidFill>
                  <a:srgbClr val="000000"/>
                </a:solidFill>
              </a:rPr>
              <a:t>r</a:t>
            </a:r>
            <a:r>
              <a:rPr lang="zh-CN" altLang="en-US" b="1" dirty="0">
                <a:solidFill>
                  <a:srgbClr val="000000"/>
                </a:solidFill>
              </a:rPr>
              <a:t>－</a:t>
            </a:r>
            <a:r>
              <a:rPr lang="en-US" altLang="zh-CN" b="1" dirty="0">
                <a:solidFill>
                  <a:srgbClr val="000000"/>
                </a:solidFill>
              </a:rPr>
              <a:t>f; </a:t>
            </a:r>
            <a:r>
              <a:rPr lang="zh-CN" altLang="en-US" b="1" dirty="0">
                <a:solidFill>
                  <a:srgbClr val="000000"/>
                </a:solidFill>
              </a:rPr>
              <a:t>（Ｄ）（</a:t>
            </a:r>
            <a:r>
              <a:rPr lang="en-US" altLang="zh-CN" b="1" dirty="0">
                <a:solidFill>
                  <a:srgbClr val="000000"/>
                </a:solidFill>
              </a:rPr>
              <a:t>n</a:t>
            </a:r>
            <a:r>
              <a:rPr lang="zh-CN" altLang="en-US" b="1" dirty="0">
                <a:solidFill>
                  <a:srgbClr val="000000"/>
                </a:solidFill>
              </a:rPr>
              <a:t>＋</a:t>
            </a:r>
            <a:r>
              <a:rPr lang="en-US" altLang="zh-CN" b="1" dirty="0">
                <a:solidFill>
                  <a:srgbClr val="000000"/>
                </a:solidFill>
              </a:rPr>
              <a:t>r</a:t>
            </a:r>
            <a:r>
              <a:rPr lang="zh-CN" altLang="en-US" b="1" dirty="0">
                <a:solidFill>
                  <a:srgbClr val="000000"/>
                </a:solidFill>
              </a:rPr>
              <a:t>－</a:t>
            </a:r>
            <a:r>
              <a:rPr lang="en-US" altLang="zh-CN" b="1" dirty="0">
                <a:solidFill>
                  <a:srgbClr val="000000"/>
                </a:solidFill>
              </a:rPr>
              <a:t>f</a:t>
            </a:r>
            <a:r>
              <a:rPr lang="zh-CN" altLang="en-US" b="1" dirty="0">
                <a:solidFill>
                  <a:srgbClr val="000000"/>
                </a:solidFill>
              </a:rPr>
              <a:t>）</a:t>
            </a:r>
            <a:r>
              <a:rPr lang="en-US" altLang="zh-CN" b="1" dirty="0">
                <a:solidFill>
                  <a:srgbClr val="000000"/>
                </a:solidFill>
              </a:rPr>
              <a:t>% n </a:t>
            </a:r>
          </a:p>
          <a:p>
            <a:pPr>
              <a:lnSpc>
                <a:spcPct val="90000"/>
              </a:lnSpc>
              <a:buFont typeface="Wingdings" pitchFamily="2" charset="2"/>
              <a:buNone/>
            </a:pPr>
            <a:endParaRPr lang="en-US" altLang="zh-CN" b="1" dirty="0">
              <a:solidFill>
                <a:srgbClr val="000000"/>
              </a:solidFill>
            </a:endParaRPr>
          </a:p>
          <a:p>
            <a:pPr>
              <a:lnSpc>
                <a:spcPct val="90000"/>
              </a:lnSpc>
              <a:buFont typeface="Wingdings" pitchFamily="2" charset="2"/>
              <a:buNone/>
            </a:pPr>
            <a:r>
              <a:rPr lang="en-US" altLang="zh-CN" b="1" dirty="0">
                <a:solidFill>
                  <a:srgbClr val="000000"/>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4" end="4"/>
                                            </p:txEl>
                                          </p:spTgt>
                                        </p:tgtEl>
                                        <p:attrNameLst>
                                          <p:attrName>style.visibility</p:attrName>
                                        </p:attrNameLst>
                                      </p:cBhvr>
                                      <p:to>
                                        <p:strVal val="visible"/>
                                      </p:to>
                                    </p:set>
                                    <p:anim calcmode="lin" valueType="num">
                                      <p:cBhvr additive="base">
                                        <p:cTn id="7"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214282" y="357166"/>
            <a:ext cx="8642350" cy="6247864"/>
          </a:xfrm>
          <a:prstGeom prst="rect">
            <a:avLst/>
          </a:prstGeom>
          <a:noFill/>
          <a:ln w="9525">
            <a:noFill/>
            <a:miter lim="800000"/>
            <a:headEnd/>
            <a:tailEnd/>
          </a:ln>
        </p:spPr>
        <p:txBody>
          <a:bodyPr>
            <a:spAutoFit/>
          </a:bodyPr>
          <a:lstStyle/>
          <a:p>
            <a:r>
              <a:rPr lang="zh-CN" altLang="en-US" dirty="0" smtClean="0"/>
              <a:t>栈</a:t>
            </a:r>
            <a:r>
              <a:rPr lang="zh-CN" altLang="en-US" dirty="0"/>
              <a:t>和队列的共同特点是（      ）</a:t>
            </a:r>
          </a:p>
          <a:p>
            <a:r>
              <a:rPr lang="en-US" altLang="zh-CN" dirty="0"/>
              <a:t>A</a:t>
            </a:r>
            <a:r>
              <a:rPr lang="zh-CN" altLang="en-US" dirty="0"/>
              <a:t>．都是先进后出                    </a:t>
            </a:r>
            <a:r>
              <a:rPr lang="en-US" altLang="zh-CN" dirty="0"/>
              <a:t>B</a:t>
            </a:r>
            <a:r>
              <a:rPr lang="zh-CN" altLang="en-US" dirty="0"/>
              <a:t>．都是先进先出   </a:t>
            </a:r>
          </a:p>
          <a:p>
            <a:r>
              <a:rPr lang="en-US" altLang="zh-CN" dirty="0"/>
              <a:t>C</a:t>
            </a:r>
            <a:r>
              <a:rPr lang="zh-CN" altLang="en-US" dirty="0"/>
              <a:t>．只允许在端点处插入和删除元素    </a:t>
            </a:r>
            <a:r>
              <a:rPr lang="en-US" altLang="zh-CN" dirty="0"/>
              <a:t>D</a:t>
            </a:r>
            <a:r>
              <a:rPr lang="zh-CN" altLang="en-US" dirty="0"/>
              <a:t>．没有共同特点</a:t>
            </a:r>
          </a:p>
          <a:p>
            <a:r>
              <a:rPr lang="zh-CN" altLang="en-US" dirty="0" smtClean="0">
                <a:solidFill>
                  <a:srgbClr val="FF3399"/>
                </a:solidFill>
              </a:rPr>
              <a:t>答案</a:t>
            </a:r>
            <a:r>
              <a:rPr lang="zh-CN" altLang="en-US" dirty="0">
                <a:solidFill>
                  <a:srgbClr val="FF3399"/>
                </a:solidFill>
              </a:rPr>
              <a:t>为：</a:t>
            </a:r>
            <a:r>
              <a:rPr lang="en-US" altLang="zh-CN" dirty="0">
                <a:solidFill>
                  <a:srgbClr val="FF3399"/>
                </a:solidFill>
              </a:rPr>
              <a:t>C</a:t>
            </a:r>
          </a:p>
          <a:p>
            <a:r>
              <a:rPr lang="zh-CN" altLang="en-US" dirty="0" smtClean="0"/>
              <a:t>栈</a:t>
            </a:r>
            <a:r>
              <a:rPr lang="zh-CN" altLang="en-US" dirty="0"/>
              <a:t>是限定在（     ）处进行插入或删除操作的线性表</a:t>
            </a:r>
          </a:p>
          <a:p>
            <a:r>
              <a:rPr lang="en-US" altLang="zh-CN" dirty="0"/>
              <a:t>A</a:t>
            </a:r>
            <a:r>
              <a:rPr lang="zh-CN" altLang="en-US" dirty="0"/>
              <a:t>．端点    </a:t>
            </a:r>
            <a:r>
              <a:rPr lang="en-US" altLang="zh-CN" dirty="0"/>
              <a:t>B</a:t>
            </a:r>
            <a:r>
              <a:rPr lang="zh-CN" altLang="en-US" dirty="0"/>
              <a:t>．栈底    </a:t>
            </a:r>
            <a:r>
              <a:rPr lang="en-US" altLang="zh-CN" dirty="0"/>
              <a:t>C</a:t>
            </a:r>
            <a:r>
              <a:rPr lang="zh-CN" altLang="en-US" dirty="0"/>
              <a:t>．栈顶    </a:t>
            </a:r>
            <a:r>
              <a:rPr lang="en-US" altLang="zh-CN" dirty="0"/>
              <a:t>D</a:t>
            </a:r>
            <a:r>
              <a:rPr lang="zh-CN" altLang="en-US" dirty="0"/>
              <a:t>．中间</a:t>
            </a:r>
          </a:p>
          <a:p>
            <a:r>
              <a:rPr lang="zh-CN" altLang="en-US" dirty="0" smtClean="0">
                <a:solidFill>
                  <a:srgbClr val="FF3399"/>
                </a:solidFill>
              </a:rPr>
              <a:t>答案：</a:t>
            </a:r>
            <a:r>
              <a:rPr lang="en-US" altLang="zh-CN" dirty="0" smtClean="0">
                <a:solidFill>
                  <a:srgbClr val="FF3399"/>
                </a:solidFill>
              </a:rPr>
              <a:t>A</a:t>
            </a:r>
            <a:endParaRPr lang="en-US" altLang="zh-CN" dirty="0">
              <a:solidFill>
                <a:srgbClr val="FF3399"/>
              </a:solidFill>
            </a:endParaRPr>
          </a:p>
          <a:p>
            <a:r>
              <a:rPr lang="en-US" altLang="zh-CN" dirty="0" smtClean="0"/>
              <a:t>4</a:t>
            </a:r>
            <a:r>
              <a:rPr lang="zh-CN" altLang="en-US" dirty="0"/>
              <a:t>个元素按</a:t>
            </a:r>
            <a:r>
              <a:rPr lang="en-US" altLang="zh-CN" dirty="0" err="1"/>
              <a:t>a,b,c,d</a:t>
            </a:r>
            <a:r>
              <a:rPr lang="zh-CN" altLang="en-US" dirty="0"/>
              <a:t>的顺序连续进</a:t>
            </a:r>
            <a:r>
              <a:rPr lang="en-US" altLang="zh-CN" dirty="0"/>
              <a:t>S</a:t>
            </a:r>
            <a:r>
              <a:rPr lang="zh-CN" altLang="en-US" dirty="0"/>
              <a:t>栈，进行二次</a:t>
            </a:r>
            <a:r>
              <a:rPr lang="en-US" altLang="zh-CN" dirty="0"/>
              <a:t>Pop</a:t>
            </a:r>
            <a:r>
              <a:rPr lang="zh-CN" altLang="en-US" dirty="0"/>
              <a:t>（</a:t>
            </a:r>
            <a:r>
              <a:rPr lang="en-US" altLang="zh-CN" dirty="0" err="1"/>
              <a:t>S,x</a:t>
            </a:r>
            <a:r>
              <a:rPr lang="zh-CN" altLang="en-US" dirty="0"/>
              <a:t>）运算后，</a:t>
            </a:r>
            <a:r>
              <a:rPr lang="en-US" altLang="zh-CN" dirty="0"/>
              <a:t>x</a:t>
            </a:r>
            <a:r>
              <a:rPr lang="zh-CN" altLang="en-US" dirty="0"/>
              <a:t>的值是（</a:t>
            </a:r>
            <a:r>
              <a:rPr lang="en-US" altLang="zh-CN" dirty="0"/>
              <a:t>C </a:t>
            </a:r>
            <a:r>
              <a:rPr lang="zh-CN" altLang="en-US" dirty="0"/>
              <a:t>）</a:t>
            </a:r>
          </a:p>
          <a:p>
            <a:r>
              <a:rPr lang="en-US" altLang="zh-CN" dirty="0"/>
              <a:t>A</a:t>
            </a:r>
            <a:r>
              <a:rPr lang="zh-CN" altLang="en-US" dirty="0"/>
              <a:t>．</a:t>
            </a:r>
            <a:r>
              <a:rPr lang="en-US" altLang="zh-CN" dirty="0"/>
              <a:t>a    B</a:t>
            </a:r>
            <a:r>
              <a:rPr lang="zh-CN" altLang="en-US" dirty="0"/>
              <a:t>．</a:t>
            </a:r>
            <a:r>
              <a:rPr lang="en-US" altLang="zh-CN" dirty="0"/>
              <a:t>b    C</a:t>
            </a:r>
            <a:r>
              <a:rPr lang="zh-CN" altLang="en-US" dirty="0"/>
              <a:t>．</a:t>
            </a:r>
            <a:r>
              <a:rPr lang="en-US" altLang="zh-CN" dirty="0"/>
              <a:t>c    D</a:t>
            </a:r>
            <a:r>
              <a:rPr lang="zh-CN" altLang="en-US" dirty="0"/>
              <a:t>．</a:t>
            </a:r>
            <a:r>
              <a:rPr lang="en-US" altLang="zh-CN" dirty="0"/>
              <a:t>D</a:t>
            </a:r>
          </a:p>
          <a:p>
            <a:r>
              <a:rPr lang="zh-CN" altLang="en-US" dirty="0" smtClean="0">
                <a:solidFill>
                  <a:srgbClr val="FF3399"/>
                </a:solidFill>
              </a:rPr>
              <a:t>答案</a:t>
            </a:r>
            <a:r>
              <a:rPr lang="zh-CN" altLang="en-US" dirty="0">
                <a:solidFill>
                  <a:srgbClr val="FF3399"/>
                </a:solidFill>
              </a:rPr>
              <a:t>为：</a:t>
            </a:r>
            <a:r>
              <a:rPr lang="en-US" altLang="zh-CN" dirty="0">
                <a:solidFill>
                  <a:srgbClr val="FF3399"/>
                </a:solidFill>
              </a:rPr>
              <a:t>C</a:t>
            </a:r>
          </a:p>
          <a:p>
            <a:r>
              <a:rPr lang="en-US" altLang="zh-CN" sz="3200" dirty="0">
                <a:latin typeface="华文行楷" pitchFamily="2" charset="-122"/>
                <a:ea typeface="华文行楷" pitchFamily="2" charset="-122"/>
              </a:rPr>
              <a:t>7</a:t>
            </a:r>
            <a:r>
              <a:rPr lang="zh-CN" altLang="en-US" sz="3200" dirty="0">
                <a:latin typeface="华文行楷" pitchFamily="2" charset="-122"/>
                <a:ea typeface="华文行楷" pitchFamily="2" charset="-122"/>
              </a:rPr>
              <a:t>、</a:t>
            </a:r>
            <a:r>
              <a:rPr lang="zh-CN" altLang="en-US" dirty="0"/>
              <a:t>顺序栈的存储空间的实现，使用（ </a:t>
            </a:r>
            <a:r>
              <a:rPr lang="en-US" altLang="zh-CN" dirty="0"/>
              <a:t>B</a:t>
            </a:r>
            <a:r>
              <a:rPr lang="zh-CN" altLang="en-US" dirty="0"/>
              <a:t>）存储栈元素。</a:t>
            </a:r>
          </a:p>
          <a:p>
            <a:r>
              <a:rPr lang="en-US" altLang="zh-CN" dirty="0"/>
              <a:t>A</a:t>
            </a:r>
            <a:r>
              <a:rPr lang="zh-CN" altLang="en-US" dirty="0"/>
              <a:t>．链表   </a:t>
            </a:r>
            <a:r>
              <a:rPr lang="en-US" altLang="zh-CN" dirty="0"/>
              <a:t>B</a:t>
            </a:r>
            <a:r>
              <a:rPr lang="zh-CN" altLang="en-US" dirty="0"/>
              <a:t>．数组   </a:t>
            </a:r>
            <a:r>
              <a:rPr lang="en-US" altLang="zh-CN" dirty="0"/>
              <a:t>C</a:t>
            </a:r>
            <a:r>
              <a:rPr lang="zh-CN" altLang="en-US" dirty="0"/>
              <a:t>．循环链表    </a:t>
            </a:r>
            <a:r>
              <a:rPr lang="en-US" altLang="zh-CN" dirty="0"/>
              <a:t>D</a:t>
            </a:r>
            <a:r>
              <a:rPr lang="zh-CN" altLang="en-US" dirty="0"/>
              <a:t>．变量</a:t>
            </a:r>
          </a:p>
          <a:p>
            <a:r>
              <a:rPr lang="zh-CN" altLang="en-US" sz="3200" dirty="0">
                <a:solidFill>
                  <a:srgbClr val="FF3399"/>
                </a:solidFill>
                <a:ea typeface="华文行楷" pitchFamily="2" charset="-122"/>
              </a:rPr>
              <a:t>解答：</a:t>
            </a:r>
            <a:r>
              <a:rPr lang="zh-CN" altLang="en-US" dirty="0">
                <a:solidFill>
                  <a:srgbClr val="FF3399"/>
                </a:solidFill>
              </a:rPr>
              <a:t>顺序栈，即栈的顺序存储结构，利用一组地址连续的存储单元依次存放自栈底到栈顶的数据元素，同时附设</a:t>
            </a:r>
            <a:r>
              <a:rPr lang="en-US" altLang="zh-CN" dirty="0">
                <a:solidFill>
                  <a:srgbClr val="FF3399"/>
                </a:solidFill>
              </a:rPr>
              <a:t>top</a:t>
            </a:r>
            <a:r>
              <a:rPr lang="zh-CN" altLang="en-US" dirty="0">
                <a:solidFill>
                  <a:srgbClr val="FF3399"/>
                </a:solidFill>
              </a:rPr>
              <a:t>指示栈顶元素在顺序栈中的位置。答案为：</a:t>
            </a:r>
            <a:r>
              <a:rPr lang="en-US" altLang="zh-CN" dirty="0">
                <a:solidFill>
                  <a:srgbClr val="FF3399"/>
                </a:solidFill>
              </a:rPr>
              <a:t>B</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19063" y="0"/>
            <a:ext cx="7958137" cy="6816725"/>
          </a:xfrm>
          <a:prstGeom prst="rect">
            <a:avLst/>
          </a:prstGeom>
          <a:noFill/>
          <a:ln w="9525">
            <a:noFill/>
            <a:miter lim="800000"/>
            <a:headEnd/>
            <a:tailEnd/>
          </a:ln>
          <a:effectLst/>
        </p:spPr>
        <p:txBody>
          <a:bodyPr wrap="none">
            <a:spAutoFit/>
          </a:bodyPr>
          <a:lstStyle/>
          <a:p>
            <a:pPr algn="l">
              <a:lnSpc>
                <a:spcPct val="115000"/>
              </a:lnSpc>
            </a:pPr>
            <a:r>
              <a:rPr lang="en-US" altLang="zh-CN" sz="3200" b="1">
                <a:solidFill>
                  <a:srgbClr val="800000"/>
                </a:solidFill>
              </a:rPr>
              <a:t>void delete(</a:t>
            </a:r>
            <a:r>
              <a:rPr lang="en-US" altLang="zh-CN" sz="3200">
                <a:solidFill>
                  <a:srgbClr val="800000"/>
                </a:solidFill>
              </a:rPr>
              <a:t>LinkList </a:t>
            </a:r>
            <a:r>
              <a:rPr lang="en-US" altLang="zh-CN" sz="3200" b="1">
                <a:solidFill>
                  <a:srgbClr val="800000"/>
                </a:solidFill>
              </a:rPr>
              <a:t>&amp;</a:t>
            </a:r>
            <a:r>
              <a:rPr lang="en-US" altLang="zh-CN" sz="3200">
                <a:solidFill>
                  <a:srgbClr val="800000"/>
                </a:solidFill>
              </a:rPr>
              <a:t>L, </a:t>
            </a:r>
            <a:r>
              <a:rPr lang="en-US" altLang="zh-CN" sz="3200" b="1">
                <a:solidFill>
                  <a:srgbClr val="800000"/>
                </a:solidFill>
              </a:rPr>
              <a:t>int</a:t>
            </a:r>
            <a:r>
              <a:rPr lang="en-US" altLang="zh-CN" sz="3200">
                <a:solidFill>
                  <a:srgbClr val="800000"/>
                </a:solidFill>
              </a:rPr>
              <a:t> mink, </a:t>
            </a:r>
            <a:r>
              <a:rPr lang="en-US" altLang="zh-CN" sz="3200" b="1">
                <a:solidFill>
                  <a:srgbClr val="800000"/>
                </a:solidFill>
              </a:rPr>
              <a:t>int</a:t>
            </a:r>
            <a:r>
              <a:rPr lang="en-US" altLang="zh-CN" sz="3200">
                <a:solidFill>
                  <a:srgbClr val="800000"/>
                </a:solidFill>
              </a:rPr>
              <a:t> maxk</a:t>
            </a:r>
            <a:r>
              <a:rPr lang="en-US" altLang="zh-CN" sz="3200" b="1">
                <a:solidFill>
                  <a:srgbClr val="800000"/>
                </a:solidFill>
              </a:rPr>
              <a:t>) {</a:t>
            </a:r>
          </a:p>
          <a:p>
            <a:pPr algn="l">
              <a:lnSpc>
                <a:spcPct val="115000"/>
              </a:lnSpc>
            </a:pPr>
            <a:endParaRPr lang="en-US" altLang="zh-CN" sz="3200" b="1">
              <a:solidFill>
                <a:srgbClr val="800000"/>
              </a:solidFill>
            </a:endParaRPr>
          </a:p>
          <a:p>
            <a:pPr algn="l">
              <a:lnSpc>
                <a:spcPct val="115000"/>
              </a:lnSpc>
            </a:pPr>
            <a:endParaRPr lang="en-US" altLang="zh-CN" sz="3200" b="1">
              <a:solidFill>
                <a:srgbClr val="800000"/>
              </a:solidFill>
            </a:endParaRPr>
          </a:p>
          <a:p>
            <a:pPr algn="l">
              <a:lnSpc>
                <a:spcPct val="115000"/>
              </a:lnSpc>
            </a:pPr>
            <a:endParaRPr lang="en-US" altLang="zh-CN" sz="3200" b="1">
              <a:solidFill>
                <a:srgbClr val="800000"/>
              </a:solidFill>
            </a:endParaRPr>
          </a:p>
          <a:p>
            <a:pPr algn="l">
              <a:lnSpc>
                <a:spcPct val="115000"/>
              </a:lnSpc>
            </a:pPr>
            <a:endParaRPr lang="en-US" altLang="zh-CN" sz="3200" b="1">
              <a:solidFill>
                <a:srgbClr val="800000"/>
              </a:solidFill>
            </a:endParaRPr>
          </a:p>
          <a:p>
            <a:pPr algn="l">
              <a:lnSpc>
                <a:spcPct val="115000"/>
              </a:lnSpc>
            </a:pPr>
            <a:endParaRPr lang="en-US" altLang="zh-CN" sz="3200" b="1">
              <a:solidFill>
                <a:srgbClr val="800000"/>
              </a:solidFill>
            </a:endParaRPr>
          </a:p>
          <a:p>
            <a:pPr algn="l">
              <a:lnSpc>
                <a:spcPct val="115000"/>
              </a:lnSpc>
            </a:pPr>
            <a:endParaRPr lang="en-US" altLang="zh-CN" sz="3200" b="1">
              <a:solidFill>
                <a:srgbClr val="800000"/>
              </a:solidFill>
            </a:endParaRPr>
          </a:p>
          <a:p>
            <a:pPr algn="l">
              <a:lnSpc>
                <a:spcPct val="115000"/>
              </a:lnSpc>
            </a:pPr>
            <a:endParaRPr lang="en-US" altLang="zh-CN" sz="3200" b="1">
              <a:solidFill>
                <a:srgbClr val="800000"/>
              </a:solidFill>
            </a:endParaRPr>
          </a:p>
          <a:p>
            <a:pPr algn="l">
              <a:lnSpc>
                <a:spcPct val="115000"/>
              </a:lnSpc>
            </a:pPr>
            <a:endParaRPr lang="en-US" altLang="zh-CN" sz="3200" b="1">
              <a:solidFill>
                <a:srgbClr val="800000"/>
              </a:solidFill>
            </a:endParaRPr>
          </a:p>
          <a:p>
            <a:pPr algn="l">
              <a:lnSpc>
                <a:spcPct val="115000"/>
              </a:lnSpc>
            </a:pPr>
            <a:endParaRPr lang="en-US" altLang="zh-CN" sz="3200" b="1">
              <a:solidFill>
                <a:srgbClr val="800000"/>
              </a:solidFill>
            </a:endParaRPr>
          </a:p>
          <a:p>
            <a:pPr algn="l">
              <a:lnSpc>
                <a:spcPct val="115000"/>
              </a:lnSpc>
            </a:pPr>
            <a:endParaRPr lang="en-US" altLang="zh-CN" sz="3200" b="1">
              <a:solidFill>
                <a:srgbClr val="800000"/>
              </a:solidFill>
            </a:endParaRPr>
          </a:p>
          <a:p>
            <a:pPr algn="l">
              <a:lnSpc>
                <a:spcPct val="115000"/>
              </a:lnSpc>
            </a:pPr>
            <a:r>
              <a:rPr lang="en-US" altLang="zh-CN" sz="3200" b="1">
                <a:solidFill>
                  <a:srgbClr val="800000"/>
                </a:solidFill>
              </a:rPr>
              <a:t>} // </a:t>
            </a:r>
            <a:r>
              <a:rPr lang="en-US" altLang="zh-CN" sz="3200">
                <a:solidFill>
                  <a:srgbClr val="800000"/>
                </a:solidFill>
              </a:rPr>
              <a:t>delete</a:t>
            </a:r>
            <a:endParaRPr lang="en-US" altLang="zh-CN" sz="2400"/>
          </a:p>
        </p:txBody>
      </p:sp>
      <p:sp>
        <p:nvSpPr>
          <p:cNvPr id="104451" name="Text Box 3"/>
          <p:cNvSpPr txBox="1">
            <a:spLocks noChangeArrowheads="1"/>
          </p:cNvSpPr>
          <p:nvPr/>
        </p:nvSpPr>
        <p:spPr bwMode="auto">
          <a:xfrm>
            <a:off x="381000" y="1066800"/>
            <a:ext cx="8599488" cy="1243013"/>
          </a:xfrm>
          <a:prstGeom prst="rect">
            <a:avLst/>
          </a:prstGeom>
          <a:solidFill>
            <a:srgbClr val="FFFF99">
              <a:alpha val="50000"/>
            </a:srgbClr>
          </a:solidFill>
          <a:ln w="9525">
            <a:solidFill>
              <a:srgbClr val="FF9900"/>
            </a:solidFill>
            <a:miter lim="800000"/>
            <a:headEnd/>
            <a:tailEnd/>
          </a:ln>
          <a:effectLst/>
        </p:spPr>
        <p:txBody>
          <a:bodyPr wrap="none">
            <a:spAutoFit/>
          </a:bodyPr>
          <a:lstStyle/>
          <a:p>
            <a:pPr algn="l">
              <a:lnSpc>
                <a:spcPct val="110000"/>
              </a:lnSpc>
            </a:pPr>
            <a:r>
              <a:rPr lang="en-US" altLang="zh-CN" sz="3200" b="1" dirty="0"/>
              <a:t> </a:t>
            </a:r>
            <a:r>
              <a:rPr lang="en-US" altLang="zh-CN" sz="3200" b="1" dirty="0">
                <a:solidFill>
                  <a:srgbClr val="800000"/>
                </a:solidFill>
              </a:rPr>
              <a:t>while </a:t>
            </a:r>
            <a:r>
              <a:rPr lang="en-US" altLang="zh-CN" sz="3200" dirty="0">
                <a:solidFill>
                  <a:srgbClr val="800000"/>
                </a:solidFill>
              </a:rPr>
              <a:t>(</a:t>
            </a:r>
            <a:r>
              <a:rPr lang="en-US" altLang="zh-CN" sz="3200" dirty="0">
                <a:solidFill>
                  <a:srgbClr val="FF0000"/>
                </a:solidFill>
              </a:rPr>
              <a:t>p </a:t>
            </a:r>
            <a:r>
              <a:rPr lang="en-US" altLang="zh-CN" sz="3200" b="1" dirty="0">
                <a:solidFill>
                  <a:srgbClr val="FF0000"/>
                </a:solidFill>
              </a:rPr>
              <a:t>&amp;&amp;</a:t>
            </a:r>
            <a:r>
              <a:rPr lang="en-US" altLang="zh-CN" sz="3200" dirty="0">
                <a:solidFill>
                  <a:srgbClr val="FF0000"/>
                </a:solidFill>
              </a:rPr>
              <a:t> p-&gt;data&lt;=mink</a:t>
            </a:r>
            <a:r>
              <a:rPr lang="en-US" altLang="zh-CN" sz="3200" dirty="0">
                <a:solidFill>
                  <a:srgbClr val="800000"/>
                </a:solidFill>
              </a:rPr>
              <a:t>)</a:t>
            </a:r>
          </a:p>
          <a:p>
            <a:pPr algn="l">
              <a:lnSpc>
                <a:spcPct val="110000"/>
              </a:lnSpc>
            </a:pPr>
            <a:r>
              <a:rPr lang="en-US" altLang="zh-CN" sz="3200" dirty="0">
                <a:solidFill>
                  <a:srgbClr val="800000"/>
                </a:solidFill>
              </a:rPr>
              <a:t>   </a:t>
            </a:r>
            <a:r>
              <a:rPr lang="en-US" altLang="zh-CN" sz="3200" b="1" dirty="0">
                <a:solidFill>
                  <a:srgbClr val="800000"/>
                </a:solidFill>
              </a:rPr>
              <a:t>{</a:t>
            </a:r>
            <a:r>
              <a:rPr lang="en-US" altLang="zh-CN" sz="3200" dirty="0">
                <a:solidFill>
                  <a:srgbClr val="800000"/>
                </a:solidFill>
              </a:rPr>
              <a:t> pre=p;  p=p-&gt;next; </a:t>
            </a:r>
            <a:r>
              <a:rPr lang="en-US" altLang="zh-CN" sz="3200" b="1" dirty="0">
                <a:solidFill>
                  <a:srgbClr val="800000"/>
                </a:solidFill>
              </a:rPr>
              <a:t>}</a:t>
            </a:r>
            <a:r>
              <a:rPr lang="en-US" altLang="zh-CN" sz="3600" dirty="0"/>
              <a:t> //</a:t>
            </a:r>
            <a:r>
              <a:rPr lang="zh-CN" altLang="zh-CN" sz="2800" dirty="0">
                <a:solidFill>
                  <a:srgbClr val="663300"/>
                </a:solidFill>
                <a:ea typeface="隶书" pitchFamily="49" charset="-122"/>
              </a:rPr>
              <a:t>查找第一个值</a:t>
            </a:r>
            <a:r>
              <a:rPr lang="zh-CN" altLang="zh-CN" sz="2800" dirty="0">
                <a:solidFill>
                  <a:srgbClr val="663300"/>
                </a:solidFill>
                <a:ea typeface="楷体_GB2312" pitchFamily="49" charset="-122"/>
              </a:rPr>
              <a:t>&gt;</a:t>
            </a:r>
            <a:r>
              <a:rPr lang="en-US" altLang="zh-CN" sz="2800" dirty="0">
                <a:solidFill>
                  <a:srgbClr val="663300"/>
                </a:solidFill>
                <a:ea typeface="楷体_GB2312" pitchFamily="49" charset="-122"/>
              </a:rPr>
              <a:t>mink</a:t>
            </a:r>
            <a:r>
              <a:rPr lang="zh-CN" altLang="zh-CN" sz="2800" dirty="0">
                <a:solidFill>
                  <a:srgbClr val="663300"/>
                </a:solidFill>
                <a:ea typeface="隶书" pitchFamily="49" charset="-122"/>
              </a:rPr>
              <a:t>的结点</a:t>
            </a:r>
            <a:endParaRPr lang="zh-CN" altLang="en-US" sz="3600" dirty="0"/>
          </a:p>
        </p:txBody>
      </p:sp>
      <p:sp>
        <p:nvSpPr>
          <p:cNvPr id="104452" name="Text Box 4"/>
          <p:cNvSpPr txBox="1">
            <a:spLocks noChangeArrowheads="1"/>
          </p:cNvSpPr>
          <p:nvPr/>
        </p:nvSpPr>
        <p:spPr bwMode="auto">
          <a:xfrm>
            <a:off x="476250" y="2373313"/>
            <a:ext cx="1268413" cy="4037012"/>
          </a:xfrm>
          <a:prstGeom prst="rect">
            <a:avLst/>
          </a:prstGeom>
          <a:noFill/>
          <a:ln w="9525">
            <a:noFill/>
            <a:miter lim="800000"/>
            <a:headEnd/>
            <a:tailEnd/>
          </a:ln>
          <a:effectLst/>
        </p:spPr>
        <p:txBody>
          <a:bodyPr wrap="none">
            <a:spAutoFit/>
          </a:bodyPr>
          <a:lstStyle/>
          <a:p>
            <a:pPr algn="l">
              <a:lnSpc>
                <a:spcPct val="95000"/>
              </a:lnSpc>
            </a:pPr>
            <a:r>
              <a:rPr lang="en-US" altLang="zh-CN" sz="3200" b="1">
                <a:solidFill>
                  <a:srgbClr val="663300"/>
                </a:solidFill>
              </a:rPr>
              <a:t>if</a:t>
            </a:r>
            <a:r>
              <a:rPr lang="en-US" altLang="zh-CN" sz="3200">
                <a:solidFill>
                  <a:srgbClr val="663300"/>
                </a:solidFill>
              </a:rPr>
              <a:t> (p) </a:t>
            </a:r>
            <a:r>
              <a:rPr lang="en-US" altLang="zh-CN" sz="3200" b="1">
                <a:solidFill>
                  <a:srgbClr val="663300"/>
                </a:solidFill>
              </a:rPr>
              <a:t>{</a:t>
            </a:r>
          </a:p>
          <a:p>
            <a:pPr algn="l">
              <a:lnSpc>
                <a:spcPct val="95000"/>
              </a:lnSpc>
            </a:pPr>
            <a:endParaRPr lang="en-US" altLang="zh-CN" sz="3600" b="1">
              <a:solidFill>
                <a:srgbClr val="663300"/>
              </a:solidFill>
            </a:endParaRPr>
          </a:p>
          <a:p>
            <a:pPr algn="l">
              <a:lnSpc>
                <a:spcPct val="95000"/>
              </a:lnSpc>
            </a:pPr>
            <a:endParaRPr lang="en-US" altLang="zh-CN" sz="3600" b="1">
              <a:solidFill>
                <a:srgbClr val="663300"/>
              </a:solidFill>
            </a:endParaRPr>
          </a:p>
          <a:p>
            <a:pPr algn="l">
              <a:lnSpc>
                <a:spcPct val="95000"/>
              </a:lnSpc>
            </a:pPr>
            <a:endParaRPr lang="en-US" altLang="zh-CN" sz="3600" b="1">
              <a:solidFill>
                <a:srgbClr val="663300"/>
              </a:solidFill>
            </a:endParaRPr>
          </a:p>
          <a:p>
            <a:pPr algn="l">
              <a:lnSpc>
                <a:spcPct val="95000"/>
              </a:lnSpc>
            </a:pPr>
            <a:endParaRPr lang="en-US" altLang="zh-CN" sz="3600" b="1">
              <a:solidFill>
                <a:srgbClr val="663300"/>
              </a:solidFill>
            </a:endParaRPr>
          </a:p>
          <a:p>
            <a:pPr algn="l">
              <a:lnSpc>
                <a:spcPct val="95000"/>
              </a:lnSpc>
            </a:pPr>
            <a:endParaRPr lang="en-US" altLang="zh-CN" sz="3600" b="1">
              <a:solidFill>
                <a:srgbClr val="663300"/>
              </a:solidFill>
            </a:endParaRPr>
          </a:p>
          <a:p>
            <a:pPr algn="l">
              <a:lnSpc>
                <a:spcPct val="95000"/>
              </a:lnSpc>
            </a:pPr>
            <a:endParaRPr lang="en-US" altLang="zh-CN" sz="2800" b="1">
              <a:solidFill>
                <a:srgbClr val="663300"/>
              </a:solidFill>
            </a:endParaRPr>
          </a:p>
          <a:p>
            <a:pPr algn="l">
              <a:lnSpc>
                <a:spcPct val="95000"/>
              </a:lnSpc>
            </a:pPr>
            <a:r>
              <a:rPr lang="en-US" altLang="zh-CN" sz="3200" b="1">
                <a:solidFill>
                  <a:srgbClr val="663300"/>
                </a:solidFill>
              </a:rPr>
              <a:t>} // </a:t>
            </a:r>
            <a:r>
              <a:rPr lang="en-US" altLang="zh-CN" sz="3200">
                <a:solidFill>
                  <a:srgbClr val="663300"/>
                </a:solidFill>
              </a:rPr>
              <a:t>if</a:t>
            </a:r>
            <a:endParaRPr lang="en-US" altLang="zh-CN" sz="3600">
              <a:solidFill>
                <a:srgbClr val="663300"/>
              </a:solidFill>
            </a:endParaRPr>
          </a:p>
        </p:txBody>
      </p:sp>
      <p:sp>
        <p:nvSpPr>
          <p:cNvPr id="104453" name="Text Box 5"/>
          <p:cNvSpPr txBox="1">
            <a:spLocks noChangeArrowheads="1"/>
          </p:cNvSpPr>
          <p:nvPr/>
        </p:nvSpPr>
        <p:spPr bwMode="auto">
          <a:xfrm>
            <a:off x="708025" y="4114800"/>
            <a:ext cx="8131175" cy="579438"/>
          </a:xfrm>
          <a:prstGeom prst="rect">
            <a:avLst/>
          </a:prstGeom>
          <a:noFill/>
          <a:ln w="9525">
            <a:noFill/>
            <a:miter lim="800000"/>
            <a:headEnd/>
            <a:tailEnd/>
          </a:ln>
          <a:effectLst/>
        </p:spPr>
        <p:txBody>
          <a:bodyPr>
            <a:spAutoFit/>
          </a:bodyPr>
          <a:lstStyle/>
          <a:p>
            <a:pPr algn="l">
              <a:spcBef>
                <a:spcPct val="50000"/>
              </a:spcBef>
            </a:pPr>
            <a:r>
              <a:rPr lang="en-US" altLang="zh-CN" sz="3200">
                <a:solidFill>
                  <a:srgbClr val="A50021"/>
                </a:solidFill>
              </a:rPr>
              <a:t>q=pre-&gt;next;   pre-&gt;next=p;  // </a:t>
            </a:r>
            <a:r>
              <a:rPr lang="zh-CN" altLang="en-US" sz="2800">
                <a:solidFill>
                  <a:srgbClr val="A50021"/>
                </a:solidFill>
                <a:ea typeface="隶书" pitchFamily="49" charset="-122"/>
              </a:rPr>
              <a:t>修改指针</a:t>
            </a:r>
            <a:endParaRPr lang="zh-CN" altLang="en-US" sz="3600">
              <a:solidFill>
                <a:srgbClr val="A50021"/>
              </a:solidFill>
            </a:endParaRPr>
          </a:p>
        </p:txBody>
      </p:sp>
      <p:sp>
        <p:nvSpPr>
          <p:cNvPr id="104454" name="Text Box 6"/>
          <p:cNvSpPr txBox="1">
            <a:spLocks noChangeArrowheads="1"/>
          </p:cNvSpPr>
          <p:nvPr/>
        </p:nvSpPr>
        <p:spPr bwMode="auto">
          <a:xfrm>
            <a:off x="708025" y="4776788"/>
            <a:ext cx="8283575" cy="1138237"/>
          </a:xfrm>
          <a:prstGeom prst="rect">
            <a:avLst/>
          </a:prstGeom>
          <a:solidFill>
            <a:srgbClr val="CCFFCC"/>
          </a:solidFill>
          <a:ln w="9525">
            <a:solidFill>
              <a:srgbClr val="339966"/>
            </a:solidFill>
            <a:miter lim="800000"/>
            <a:headEnd/>
            <a:tailEnd/>
          </a:ln>
          <a:effectLst/>
        </p:spPr>
        <p:txBody>
          <a:bodyPr>
            <a:spAutoFit/>
          </a:bodyPr>
          <a:lstStyle/>
          <a:p>
            <a:pPr algn="l">
              <a:spcBef>
                <a:spcPct val="50000"/>
              </a:spcBef>
            </a:pPr>
            <a:r>
              <a:rPr lang="en-US" altLang="zh-CN" sz="3200" b="1">
                <a:solidFill>
                  <a:schemeClr val="bg2"/>
                </a:solidFill>
                <a:ea typeface="楷体_GB2312" pitchFamily="49" charset="-122"/>
              </a:rPr>
              <a:t>while</a:t>
            </a:r>
            <a:r>
              <a:rPr lang="en-US" altLang="zh-CN" sz="3200">
                <a:solidFill>
                  <a:srgbClr val="FF0000"/>
                </a:solidFill>
                <a:ea typeface="楷体_GB2312" pitchFamily="49" charset="-122"/>
              </a:rPr>
              <a:t> </a:t>
            </a:r>
            <a:r>
              <a:rPr lang="en-US" altLang="zh-CN" sz="3200">
                <a:solidFill>
                  <a:srgbClr val="009999"/>
                </a:solidFill>
                <a:ea typeface="楷体_GB2312" pitchFamily="49" charset="-122"/>
              </a:rPr>
              <a:t>(q</a:t>
            </a:r>
            <a:r>
              <a:rPr lang="en-US" altLang="zh-CN" sz="3200" b="1">
                <a:solidFill>
                  <a:srgbClr val="009999"/>
                </a:solidFill>
                <a:ea typeface="楷体_GB2312" pitchFamily="49" charset="-122"/>
              </a:rPr>
              <a:t>!=</a:t>
            </a:r>
            <a:r>
              <a:rPr lang="en-US" altLang="zh-CN" sz="3200">
                <a:solidFill>
                  <a:srgbClr val="009999"/>
                </a:solidFill>
                <a:ea typeface="楷体_GB2312" pitchFamily="49" charset="-122"/>
              </a:rPr>
              <a:t>p)</a:t>
            </a:r>
            <a:r>
              <a:rPr lang="en-US" altLang="zh-CN" sz="3200">
                <a:solidFill>
                  <a:srgbClr val="FF0000"/>
                </a:solidFill>
                <a:ea typeface="楷体_GB2312" pitchFamily="49" charset="-122"/>
              </a:rPr>
              <a:t> </a:t>
            </a:r>
          </a:p>
          <a:p>
            <a:pPr algn="l"/>
            <a:r>
              <a:rPr lang="en-US" altLang="zh-CN" sz="3200">
                <a:solidFill>
                  <a:srgbClr val="FF0000"/>
                </a:solidFill>
                <a:ea typeface="楷体_GB2312" pitchFamily="49" charset="-122"/>
              </a:rPr>
              <a:t>   </a:t>
            </a:r>
            <a:r>
              <a:rPr lang="en-US" altLang="zh-CN" sz="3200" b="1">
                <a:solidFill>
                  <a:schemeClr val="bg2"/>
                </a:solidFill>
                <a:ea typeface="楷体_GB2312" pitchFamily="49" charset="-122"/>
              </a:rPr>
              <a:t>{ </a:t>
            </a:r>
            <a:r>
              <a:rPr lang="en-US" altLang="zh-CN" sz="3200">
                <a:solidFill>
                  <a:schemeClr val="bg2"/>
                </a:solidFill>
                <a:ea typeface="楷体_GB2312" pitchFamily="49" charset="-122"/>
              </a:rPr>
              <a:t>s=q-&gt;next;  delete q;  q=s; </a:t>
            </a:r>
            <a:r>
              <a:rPr lang="en-US" altLang="zh-CN" sz="3200" b="1">
                <a:solidFill>
                  <a:schemeClr val="bg2"/>
                </a:solidFill>
                <a:ea typeface="楷体_GB2312" pitchFamily="49" charset="-122"/>
              </a:rPr>
              <a:t>}</a:t>
            </a:r>
            <a:r>
              <a:rPr lang="en-US" altLang="zh-CN" sz="3600"/>
              <a:t> </a:t>
            </a:r>
            <a:r>
              <a:rPr lang="en-US" altLang="zh-CN" sz="3600">
                <a:solidFill>
                  <a:srgbClr val="009999"/>
                </a:solidFill>
              </a:rPr>
              <a:t>//</a:t>
            </a:r>
            <a:r>
              <a:rPr lang="en-US" altLang="zh-CN" sz="2800">
                <a:solidFill>
                  <a:srgbClr val="009999"/>
                </a:solidFill>
              </a:rPr>
              <a:t> </a:t>
            </a:r>
            <a:r>
              <a:rPr lang="zh-CN" altLang="en-US" sz="2800">
                <a:solidFill>
                  <a:srgbClr val="009999"/>
                </a:solidFill>
                <a:ea typeface="隶书" pitchFamily="49" charset="-122"/>
              </a:rPr>
              <a:t>释放结点空间</a:t>
            </a:r>
            <a:endParaRPr lang="zh-CN" altLang="en-US" sz="3600"/>
          </a:p>
        </p:txBody>
      </p:sp>
      <p:sp>
        <p:nvSpPr>
          <p:cNvPr id="104455" name="Text Box 7"/>
          <p:cNvSpPr txBox="1">
            <a:spLocks noChangeArrowheads="1"/>
          </p:cNvSpPr>
          <p:nvPr/>
        </p:nvSpPr>
        <p:spPr bwMode="auto">
          <a:xfrm>
            <a:off x="517525" y="457200"/>
            <a:ext cx="2039938" cy="579438"/>
          </a:xfrm>
          <a:prstGeom prst="rect">
            <a:avLst/>
          </a:prstGeom>
          <a:noFill/>
          <a:ln w="9525">
            <a:noFill/>
            <a:miter lim="800000"/>
            <a:headEnd/>
            <a:tailEnd/>
          </a:ln>
          <a:effectLst/>
        </p:spPr>
        <p:txBody>
          <a:bodyPr wrap="none">
            <a:spAutoFit/>
          </a:bodyPr>
          <a:lstStyle/>
          <a:p>
            <a:pPr algn="l"/>
            <a:r>
              <a:rPr lang="en-US" altLang="zh-CN" sz="3200">
                <a:solidFill>
                  <a:srgbClr val="A50021"/>
                </a:solidFill>
              </a:rPr>
              <a:t>p=L-&gt;next;</a:t>
            </a:r>
            <a:endParaRPr lang="en-US" altLang="zh-CN" sz="2400"/>
          </a:p>
        </p:txBody>
      </p:sp>
      <p:sp>
        <p:nvSpPr>
          <p:cNvPr id="104456" name="Text Box 8"/>
          <p:cNvSpPr txBox="1">
            <a:spLocks noChangeArrowheads="1"/>
          </p:cNvSpPr>
          <p:nvPr/>
        </p:nvSpPr>
        <p:spPr bwMode="auto">
          <a:xfrm>
            <a:off x="609600" y="2895600"/>
            <a:ext cx="7516813" cy="1146175"/>
          </a:xfrm>
          <a:prstGeom prst="rect">
            <a:avLst/>
          </a:prstGeom>
          <a:solidFill>
            <a:srgbClr val="FFFF99">
              <a:alpha val="50000"/>
            </a:srgbClr>
          </a:solidFill>
          <a:ln w="9525">
            <a:solidFill>
              <a:srgbClr val="FF9900"/>
            </a:solidFill>
            <a:miter lim="800000"/>
            <a:headEnd/>
            <a:tailEnd/>
          </a:ln>
          <a:effectLst/>
        </p:spPr>
        <p:txBody>
          <a:bodyPr wrap="none">
            <a:spAutoFit/>
          </a:bodyPr>
          <a:lstStyle/>
          <a:p>
            <a:pPr algn="l">
              <a:lnSpc>
                <a:spcPct val="95000"/>
              </a:lnSpc>
            </a:pPr>
            <a:r>
              <a:rPr lang="en-US" altLang="zh-CN" sz="3600" dirty="0">
                <a:solidFill>
                  <a:srgbClr val="A50021"/>
                </a:solidFill>
              </a:rPr>
              <a:t> </a:t>
            </a:r>
            <a:r>
              <a:rPr lang="en-US" altLang="zh-CN" sz="3200" b="1" dirty="0">
                <a:solidFill>
                  <a:srgbClr val="A50021"/>
                </a:solidFill>
              </a:rPr>
              <a:t>while </a:t>
            </a:r>
            <a:r>
              <a:rPr lang="en-US" altLang="zh-CN" sz="3200" dirty="0">
                <a:solidFill>
                  <a:srgbClr val="FF0000"/>
                </a:solidFill>
              </a:rPr>
              <a:t>(p </a:t>
            </a:r>
            <a:r>
              <a:rPr lang="en-US" altLang="zh-CN" sz="3200" b="1" dirty="0">
                <a:solidFill>
                  <a:srgbClr val="FF0000"/>
                </a:solidFill>
              </a:rPr>
              <a:t>&amp;&amp;</a:t>
            </a:r>
            <a:r>
              <a:rPr lang="en-US" altLang="zh-CN" sz="3200" dirty="0">
                <a:solidFill>
                  <a:srgbClr val="FF0000"/>
                </a:solidFill>
              </a:rPr>
              <a:t> p-&gt;data&lt;</a:t>
            </a:r>
            <a:r>
              <a:rPr lang="en-US" altLang="zh-CN" sz="3200" dirty="0" err="1">
                <a:solidFill>
                  <a:srgbClr val="FF0000"/>
                </a:solidFill>
              </a:rPr>
              <a:t>maxk</a:t>
            </a:r>
            <a:r>
              <a:rPr lang="en-US" altLang="zh-CN" sz="3200" dirty="0">
                <a:solidFill>
                  <a:srgbClr val="FF0000"/>
                </a:solidFill>
              </a:rPr>
              <a:t>)</a:t>
            </a:r>
            <a:r>
              <a:rPr lang="en-US" altLang="zh-CN" sz="3200" dirty="0"/>
              <a:t>  </a:t>
            </a:r>
            <a:r>
              <a:rPr lang="en-US" altLang="zh-CN" sz="3200" dirty="0">
                <a:solidFill>
                  <a:srgbClr val="A50021"/>
                </a:solidFill>
              </a:rPr>
              <a:t>p=p-&gt;next;</a:t>
            </a:r>
            <a:endParaRPr lang="en-US" altLang="zh-CN" sz="3600" dirty="0"/>
          </a:p>
          <a:p>
            <a:pPr algn="l">
              <a:lnSpc>
                <a:spcPct val="95000"/>
              </a:lnSpc>
            </a:pPr>
            <a:r>
              <a:rPr lang="en-US" altLang="zh-CN" sz="3600" dirty="0"/>
              <a:t>                      </a:t>
            </a:r>
            <a:r>
              <a:rPr lang="en-US" altLang="zh-CN" sz="2800" dirty="0">
                <a:solidFill>
                  <a:srgbClr val="663300"/>
                </a:solidFill>
              </a:rPr>
              <a:t>// </a:t>
            </a:r>
            <a:r>
              <a:rPr lang="zh-CN" altLang="en-US" sz="2800" dirty="0">
                <a:solidFill>
                  <a:srgbClr val="663300"/>
                </a:solidFill>
                <a:ea typeface="隶书" pitchFamily="49" charset="-122"/>
              </a:rPr>
              <a:t>查找第一个值 </a:t>
            </a:r>
            <a:r>
              <a:rPr lang="zh-CN" altLang="en-US" sz="2800" dirty="0">
                <a:solidFill>
                  <a:srgbClr val="663300"/>
                </a:solidFill>
              </a:rPr>
              <a:t>≥</a:t>
            </a:r>
            <a:r>
              <a:rPr lang="en-US" altLang="zh-CN" sz="2800" dirty="0" err="1">
                <a:solidFill>
                  <a:srgbClr val="663300"/>
                </a:solidFill>
              </a:rPr>
              <a:t>maxk</a:t>
            </a:r>
            <a:r>
              <a:rPr lang="en-US" altLang="zh-CN" sz="2800" dirty="0">
                <a:solidFill>
                  <a:srgbClr val="663300"/>
                </a:solidFill>
              </a:rPr>
              <a:t> </a:t>
            </a:r>
            <a:r>
              <a:rPr lang="zh-CN" altLang="en-US" sz="2800" dirty="0">
                <a:solidFill>
                  <a:srgbClr val="663300"/>
                </a:solidFill>
                <a:ea typeface="隶书" pitchFamily="49" charset="-122"/>
              </a:rPr>
              <a:t>的结点</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04451"/>
                                        </p:tgtEl>
                                        <p:attrNameLst>
                                          <p:attrName>style.visibility</p:attrName>
                                        </p:attrNameLst>
                                      </p:cBhvr>
                                      <p:to>
                                        <p:strVal val="visible"/>
                                      </p:to>
                                    </p:set>
                                    <p:animEffect transition="in" filter="wipe(left)">
                                      <p:cBhvr>
                                        <p:cTn id="7" dur="3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4455"/>
                                        </p:tgtEl>
                                        <p:attrNameLst>
                                          <p:attrName>style.visibility</p:attrName>
                                        </p:attrNameLst>
                                      </p:cBhvr>
                                      <p:to>
                                        <p:strVal val="visible"/>
                                      </p:to>
                                    </p:set>
                                    <p:animEffect transition="in" filter="wipe(left)">
                                      <p:cBhvr>
                                        <p:cTn id="12" dur="300"/>
                                        <p:tgtEl>
                                          <p:spTgt spid="1044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04452"/>
                                        </p:tgtEl>
                                        <p:attrNameLst>
                                          <p:attrName>style.visibility</p:attrName>
                                        </p:attrNameLst>
                                      </p:cBhvr>
                                      <p:to>
                                        <p:strVal val="visible"/>
                                      </p:to>
                                    </p:set>
                                    <p:animEffect transition="in" filter="wipe(left)">
                                      <p:cBhvr>
                                        <p:cTn id="17" dur="300"/>
                                        <p:tgtEl>
                                          <p:spTgt spid="1044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04456"/>
                                        </p:tgtEl>
                                        <p:attrNameLst>
                                          <p:attrName>style.visibility</p:attrName>
                                        </p:attrNameLst>
                                      </p:cBhvr>
                                      <p:to>
                                        <p:strVal val="visible"/>
                                      </p:to>
                                    </p:set>
                                    <p:animEffect transition="in" filter="wipe(left)">
                                      <p:cBhvr>
                                        <p:cTn id="22" dur="300"/>
                                        <p:tgtEl>
                                          <p:spTgt spid="1044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04453"/>
                                        </p:tgtEl>
                                        <p:attrNameLst>
                                          <p:attrName>style.visibility</p:attrName>
                                        </p:attrNameLst>
                                      </p:cBhvr>
                                      <p:to>
                                        <p:strVal val="visible"/>
                                      </p:to>
                                    </p:set>
                                    <p:animEffect transition="in" filter="wipe(left)">
                                      <p:cBhvr>
                                        <p:cTn id="27" dur="300"/>
                                        <p:tgtEl>
                                          <p:spTgt spid="1044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04454"/>
                                        </p:tgtEl>
                                        <p:attrNameLst>
                                          <p:attrName>style.visibility</p:attrName>
                                        </p:attrNameLst>
                                      </p:cBhvr>
                                      <p:to>
                                        <p:strVal val="visible"/>
                                      </p:to>
                                    </p:set>
                                    <p:animEffect transition="in" filter="wipe(left)">
                                      <p:cBhvr>
                                        <p:cTn id="32" dur="300"/>
                                        <p:tgtEl>
                                          <p:spTgt spid="10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autoUpdateAnimBg="0"/>
      <p:bldP spid="104452" grpId="0" autoUpdateAnimBg="0"/>
      <p:bldP spid="104453" grpId="0" autoUpdateAnimBg="0"/>
      <p:bldP spid="104454" grpId="0" animBg="1" autoUpdateAnimBg="0"/>
      <p:bldP spid="104455" grpId="0" autoUpdateAnimBg="0"/>
      <p:bldP spid="10445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26988"/>
            <a:ext cx="9036050" cy="4031873"/>
          </a:xfrm>
          <a:prstGeom prst="rect">
            <a:avLst/>
          </a:prstGeom>
          <a:noFill/>
          <a:ln w="9525">
            <a:noFill/>
            <a:miter lim="800000"/>
            <a:headEnd/>
            <a:tailEnd/>
          </a:ln>
        </p:spPr>
        <p:txBody>
          <a:bodyPr>
            <a:spAutoFit/>
          </a:bodyPr>
          <a:lstStyle/>
          <a:p>
            <a:r>
              <a:rPr lang="zh-CN" altLang="en-US" dirty="0" smtClean="0"/>
              <a:t>设有</a:t>
            </a:r>
            <a:r>
              <a:rPr lang="zh-CN" altLang="en-US" dirty="0"/>
              <a:t>一顺序栈</a:t>
            </a:r>
            <a:r>
              <a:rPr lang="en-US" altLang="zh-CN" dirty="0"/>
              <a:t>S</a:t>
            </a:r>
            <a:r>
              <a:rPr lang="zh-CN" altLang="en-US" dirty="0"/>
              <a:t>，元素</a:t>
            </a:r>
            <a:r>
              <a:rPr lang="en-US" altLang="zh-CN" dirty="0" err="1"/>
              <a:t>a,b,c,d,e,f</a:t>
            </a:r>
            <a:r>
              <a:rPr lang="zh-CN" altLang="en-US" dirty="0"/>
              <a:t>依次进栈，如果</a:t>
            </a:r>
            <a:r>
              <a:rPr lang="en-US" altLang="zh-CN" dirty="0"/>
              <a:t>6</a:t>
            </a:r>
            <a:r>
              <a:rPr lang="zh-CN" altLang="en-US" dirty="0"/>
              <a:t>个元素出栈的顺序是</a:t>
            </a:r>
            <a:r>
              <a:rPr lang="en-US" altLang="zh-CN" dirty="0" err="1"/>
              <a:t>b,c,d,f,e,a</a:t>
            </a:r>
            <a:r>
              <a:rPr lang="zh-CN" altLang="en-US" dirty="0"/>
              <a:t>，则栈的容量至少应该是（</a:t>
            </a:r>
            <a:r>
              <a:rPr lang="en-US" altLang="zh-CN" dirty="0"/>
              <a:t>B </a:t>
            </a:r>
            <a:r>
              <a:rPr lang="zh-CN" altLang="en-US" dirty="0"/>
              <a:t>）</a:t>
            </a:r>
          </a:p>
          <a:p>
            <a:r>
              <a:rPr lang="en-US" altLang="zh-CN" dirty="0"/>
              <a:t>A</a:t>
            </a:r>
            <a:r>
              <a:rPr lang="zh-CN" altLang="en-US" dirty="0"/>
              <a:t>．</a:t>
            </a:r>
            <a:r>
              <a:rPr lang="en-US" altLang="zh-CN" dirty="0"/>
              <a:t>2    B</a:t>
            </a:r>
            <a:r>
              <a:rPr lang="zh-CN" altLang="en-US" dirty="0"/>
              <a:t>．</a:t>
            </a:r>
            <a:r>
              <a:rPr lang="en-US" altLang="zh-CN" dirty="0"/>
              <a:t>3    C</a:t>
            </a:r>
            <a:r>
              <a:rPr lang="zh-CN" altLang="en-US" dirty="0"/>
              <a:t>．</a:t>
            </a:r>
            <a:r>
              <a:rPr lang="en-US" altLang="zh-CN" dirty="0"/>
              <a:t>5    D</a:t>
            </a:r>
            <a:r>
              <a:rPr lang="zh-CN" altLang="en-US" dirty="0"/>
              <a:t>．</a:t>
            </a:r>
            <a:r>
              <a:rPr lang="en-US" altLang="zh-CN" dirty="0"/>
              <a:t>6</a:t>
            </a:r>
          </a:p>
          <a:p>
            <a:r>
              <a:rPr lang="zh-CN" altLang="en-US" sz="3200" dirty="0">
                <a:solidFill>
                  <a:srgbClr val="FF3399"/>
                </a:solidFill>
                <a:ea typeface="华文行楷" pitchFamily="2" charset="-122"/>
              </a:rPr>
              <a:t>解答：</a:t>
            </a:r>
            <a:r>
              <a:rPr lang="zh-CN" altLang="en-US" dirty="0">
                <a:solidFill>
                  <a:srgbClr val="FF3399"/>
                </a:solidFill>
              </a:rPr>
              <a:t>因为出栈顺序为</a:t>
            </a:r>
            <a:r>
              <a:rPr lang="en-US" altLang="zh-CN" dirty="0" err="1">
                <a:solidFill>
                  <a:srgbClr val="FF3399"/>
                </a:solidFill>
              </a:rPr>
              <a:t>b,c,d,f,e,a</a:t>
            </a:r>
            <a:r>
              <a:rPr lang="zh-CN" altLang="en-US" dirty="0">
                <a:solidFill>
                  <a:srgbClr val="FF3399"/>
                </a:solidFill>
              </a:rPr>
              <a:t>，所以栈中存储数字最多的时候是</a:t>
            </a:r>
            <a:r>
              <a:rPr lang="en-US" altLang="zh-CN" dirty="0" err="1">
                <a:solidFill>
                  <a:srgbClr val="FF3399"/>
                </a:solidFill>
              </a:rPr>
              <a:t>a,e,f</a:t>
            </a:r>
            <a:r>
              <a:rPr lang="zh-CN" altLang="en-US" dirty="0">
                <a:solidFill>
                  <a:srgbClr val="FF3399"/>
                </a:solidFill>
              </a:rPr>
              <a:t>，所以，栈的容量至少是</a:t>
            </a:r>
            <a:r>
              <a:rPr lang="en-US" altLang="zh-CN" dirty="0">
                <a:solidFill>
                  <a:srgbClr val="FF3399"/>
                </a:solidFill>
              </a:rPr>
              <a:t>3</a:t>
            </a:r>
            <a:r>
              <a:rPr lang="zh-CN" altLang="en-US" dirty="0">
                <a:solidFill>
                  <a:srgbClr val="FF3399"/>
                </a:solidFill>
              </a:rPr>
              <a:t>，答案为：</a:t>
            </a:r>
            <a:r>
              <a:rPr lang="en-US" altLang="zh-CN" dirty="0">
                <a:solidFill>
                  <a:srgbClr val="FF3399"/>
                </a:solidFill>
              </a:rPr>
              <a:t>B</a:t>
            </a:r>
          </a:p>
          <a:p>
            <a:r>
              <a:rPr lang="zh-CN" altLang="en-US" dirty="0" smtClean="0"/>
              <a:t>向一</a:t>
            </a:r>
            <a:r>
              <a:rPr lang="zh-CN" altLang="en-US" dirty="0"/>
              <a:t>个栈顶指针为</a:t>
            </a:r>
            <a:r>
              <a:rPr lang="en-US" altLang="zh-CN" dirty="0"/>
              <a:t>Top</a:t>
            </a:r>
            <a:r>
              <a:rPr lang="zh-CN" altLang="en-US" dirty="0"/>
              <a:t>的链栈中插入一个</a:t>
            </a:r>
            <a:r>
              <a:rPr lang="en-US" altLang="zh-CN" dirty="0"/>
              <a:t>s</a:t>
            </a:r>
            <a:r>
              <a:rPr lang="zh-CN" altLang="en-US" dirty="0"/>
              <a:t>所指结点时，其操作步骤是</a:t>
            </a:r>
            <a:r>
              <a:rPr lang="zh-CN" altLang="en-US" dirty="0" smtClean="0"/>
              <a:t>（）</a:t>
            </a:r>
            <a:endParaRPr lang="zh-CN" altLang="en-US" dirty="0"/>
          </a:p>
          <a:p>
            <a:r>
              <a:rPr lang="en-US" altLang="zh-CN" dirty="0"/>
              <a:t>A</a:t>
            </a:r>
            <a:r>
              <a:rPr lang="zh-CN" altLang="en-US" dirty="0"/>
              <a:t>．</a:t>
            </a:r>
            <a:r>
              <a:rPr lang="en-US" altLang="zh-CN" dirty="0"/>
              <a:t>Top-&gt;next=s            B</a:t>
            </a:r>
            <a:r>
              <a:rPr lang="zh-CN" altLang="en-US" dirty="0"/>
              <a:t>．</a:t>
            </a:r>
            <a:r>
              <a:rPr lang="en-US" altLang="zh-CN" dirty="0"/>
              <a:t>s-&gt;next= Top-&gt;next; Top-&gt;next=s </a:t>
            </a:r>
          </a:p>
          <a:p>
            <a:r>
              <a:rPr lang="en-US" altLang="zh-CN" dirty="0"/>
              <a:t>C</a:t>
            </a:r>
            <a:r>
              <a:rPr lang="zh-CN" altLang="en-US" dirty="0"/>
              <a:t>．</a:t>
            </a:r>
            <a:r>
              <a:rPr lang="en-US" altLang="zh-CN" dirty="0"/>
              <a:t>s-&gt;next= Top; Top =s     D</a:t>
            </a:r>
            <a:r>
              <a:rPr lang="zh-CN" altLang="en-US" dirty="0"/>
              <a:t>．</a:t>
            </a:r>
            <a:r>
              <a:rPr lang="en-US" altLang="zh-CN" dirty="0"/>
              <a:t>s-&gt;next= Top; Top = Top-&gt;next</a:t>
            </a:r>
          </a:p>
          <a:p>
            <a:endParaRPr lang="zh-CN" altLang="en-US" dirty="0">
              <a:solidFill>
                <a:srgbClr val="FF3399"/>
              </a:solidFill>
            </a:endParaRPr>
          </a:p>
        </p:txBody>
      </p:sp>
      <p:sp>
        <p:nvSpPr>
          <p:cNvPr id="26627" name="Rectangle 5"/>
          <p:cNvSpPr>
            <a:spLocks noChangeArrowheads="1"/>
          </p:cNvSpPr>
          <p:nvPr/>
        </p:nvSpPr>
        <p:spPr bwMode="auto">
          <a:xfrm>
            <a:off x="900113" y="4052910"/>
            <a:ext cx="1943100"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28" name="Rectangle 6"/>
          <p:cNvSpPr>
            <a:spLocks noChangeArrowheads="1"/>
          </p:cNvSpPr>
          <p:nvPr/>
        </p:nvSpPr>
        <p:spPr bwMode="auto">
          <a:xfrm>
            <a:off x="900113" y="4772047"/>
            <a:ext cx="1943100"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29" name="Rectangle 7"/>
          <p:cNvSpPr>
            <a:spLocks noChangeArrowheads="1"/>
          </p:cNvSpPr>
          <p:nvPr/>
        </p:nvSpPr>
        <p:spPr bwMode="auto">
          <a:xfrm>
            <a:off x="900113" y="6140472"/>
            <a:ext cx="1943100"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30" name="Line 8"/>
          <p:cNvSpPr>
            <a:spLocks noChangeShapeType="1"/>
          </p:cNvSpPr>
          <p:nvPr/>
        </p:nvSpPr>
        <p:spPr bwMode="auto">
          <a:xfrm>
            <a:off x="1835150" y="5276872"/>
            <a:ext cx="0" cy="647700"/>
          </a:xfrm>
          <a:prstGeom prst="line">
            <a:avLst/>
          </a:prstGeom>
          <a:noFill/>
          <a:ln w="9525">
            <a:solidFill>
              <a:schemeClr val="tx1"/>
            </a:solidFill>
            <a:prstDash val="lgDash"/>
            <a:round/>
            <a:headEnd/>
            <a:tailEnd/>
          </a:ln>
        </p:spPr>
        <p:txBody>
          <a:bodyPr/>
          <a:lstStyle/>
          <a:p>
            <a:endParaRPr lang="zh-CN" altLang="en-US"/>
          </a:p>
        </p:txBody>
      </p:sp>
      <p:sp>
        <p:nvSpPr>
          <p:cNvPr id="26631" name="Line 9"/>
          <p:cNvSpPr>
            <a:spLocks noChangeShapeType="1"/>
          </p:cNvSpPr>
          <p:nvPr/>
        </p:nvSpPr>
        <p:spPr bwMode="auto">
          <a:xfrm>
            <a:off x="1835150" y="4052910"/>
            <a:ext cx="0" cy="431800"/>
          </a:xfrm>
          <a:prstGeom prst="line">
            <a:avLst/>
          </a:prstGeom>
          <a:noFill/>
          <a:ln w="9525">
            <a:solidFill>
              <a:schemeClr val="tx1"/>
            </a:solidFill>
            <a:round/>
            <a:headEnd/>
            <a:tailEnd/>
          </a:ln>
        </p:spPr>
        <p:txBody>
          <a:bodyPr/>
          <a:lstStyle/>
          <a:p>
            <a:endParaRPr lang="zh-CN" altLang="en-US"/>
          </a:p>
        </p:txBody>
      </p:sp>
      <p:sp>
        <p:nvSpPr>
          <p:cNvPr id="26632" name="Line 10"/>
          <p:cNvSpPr>
            <a:spLocks noChangeShapeType="1"/>
          </p:cNvSpPr>
          <p:nvPr/>
        </p:nvSpPr>
        <p:spPr bwMode="auto">
          <a:xfrm>
            <a:off x="1835150" y="4772047"/>
            <a:ext cx="0" cy="431800"/>
          </a:xfrm>
          <a:prstGeom prst="line">
            <a:avLst/>
          </a:prstGeom>
          <a:noFill/>
          <a:ln w="9525">
            <a:solidFill>
              <a:schemeClr val="tx1"/>
            </a:solidFill>
            <a:round/>
            <a:headEnd/>
            <a:tailEnd/>
          </a:ln>
        </p:spPr>
        <p:txBody>
          <a:bodyPr/>
          <a:lstStyle/>
          <a:p>
            <a:endParaRPr lang="zh-CN" altLang="en-US"/>
          </a:p>
        </p:txBody>
      </p:sp>
      <p:sp>
        <p:nvSpPr>
          <p:cNvPr id="26633" name="Line 11"/>
          <p:cNvSpPr>
            <a:spLocks noChangeShapeType="1"/>
          </p:cNvSpPr>
          <p:nvPr/>
        </p:nvSpPr>
        <p:spPr bwMode="auto">
          <a:xfrm>
            <a:off x="1835150" y="6140472"/>
            <a:ext cx="0" cy="431800"/>
          </a:xfrm>
          <a:prstGeom prst="line">
            <a:avLst/>
          </a:prstGeom>
          <a:noFill/>
          <a:ln w="9525">
            <a:solidFill>
              <a:schemeClr val="tx1"/>
            </a:solidFill>
            <a:round/>
            <a:headEnd/>
            <a:tailEnd/>
          </a:ln>
        </p:spPr>
        <p:txBody>
          <a:bodyPr/>
          <a:lstStyle/>
          <a:p>
            <a:endParaRPr lang="zh-CN" altLang="en-US"/>
          </a:p>
        </p:txBody>
      </p:sp>
      <p:sp>
        <p:nvSpPr>
          <p:cNvPr id="26634" name="Line 12"/>
          <p:cNvSpPr>
            <a:spLocks noChangeShapeType="1"/>
          </p:cNvSpPr>
          <p:nvPr/>
        </p:nvSpPr>
        <p:spPr bwMode="auto">
          <a:xfrm>
            <a:off x="2339975" y="4268810"/>
            <a:ext cx="0" cy="719137"/>
          </a:xfrm>
          <a:prstGeom prst="line">
            <a:avLst/>
          </a:prstGeom>
          <a:noFill/>
          <a:ln w="9525">
            <a:solidFill>
              <a:schemeClr val="tx1"/>
            </a:solidFill>
            <a:round/>
            <a:headEnd/>
            <a:tailEnd type="triangle" w="med" len="med"/>
          </a:ln>
        </p:spPr>
        <p:txBody>
          <a:bodyPr/>
          <a:lstStyle/>
          <a:p>
            <a:endParaRPr lang="zh-CN" altLang="en-US"/>
          </a:p>
        </p:txBody>
      </p:sp>
      <p:sp>
        <p:nvSpPr>
          <p:cNvPr id="26635" name="Line 13"/>
          <p:cNvSpPr>
            <a:spLocks noChangeShapeType="1"/>
          </p:cNvSpPr>
          <p:nvPr/>
        </p:nvSpPr>
        <p:spPr bwMode="auto">
          <a:xfrm>
            <a:off x="2339975" y="5060972"/>
            <a:ext cx="0" cy="576263"/>
          </a:xfrm>
          <a:prstGeom prst="line">
            <a:avLst/>
          </a:prstGeom>
          <a:noFill/>
          <a:ln w="9525">
            <a:solidFill>
              <a:schemeClr val="tx1"/>
            </a:solidFill>
            <a:round/>
            <a:headEnd/>
            <a:tailEnd type="triangle" w="med" len="med"/>
          </a:ln>
        </p:spPr>
        <p:txBody>
          <a:bodyPr/>
          <a:lstStyle/>
          <a:p>
            <a:endParaRPr lang="zh-CN" altLang="en-US"/>
          </a:p>
        </p:txBody>
      </p:sp>
      <p:sp>
        <p:nvSpPr>
          <p:cNvPr id="26636" name="Line 14"/>
          <p:cNvSpPr>
            <a:spLocks noChangeShapeType="1"/>
          </p:cNvSpPr>
          <p:nvPr/>
        </p:nvSpPr>
        <p:spPr bwMode="auto">
          <a:xfrm>
            <a:off x="2339975" y="5924572"/>
            <a:ext cx="0" cy="288925"/>
          </a:xfrm>
          <a:prstGeom prst="line">
            <a:avLst/>
          </a:prstGeom>
          <a:noFill/>
          <a:ln w="9525">
            <a:solidFill>
              <a:schemeClr val="tx1"/>
            </a:solidFill>
            <a:round/>
            <a:headEnd/>
            <a:tailEnd type="triangle" w="med" len="med"/>
          </a:ln>
        </p:spPr>
        <p:txBody>
          <a:bodyPr/>
          <a:lstStyle/>
          <a:p>
            <a:endParaRPr lang="zh-CN" altLang="en-US"/>
          </a:p>
        </p:txBody>
      </p:sp>
      <p:sp>
        <p:nvSpPr>
          <p:cNvPr id="26637" name="Line 15"/>
          <p:cNvSpPr>
            <a:spLocks noChangeShapeType="1"/>
          </p:cNvSpPr>
          <p:nvPr/>
        </p:nvSpPr>
        <p:spPr bwMode="auto">
          <a:xfrm flipH="1">
            <a:off x="2268538" y="6356372"/>
            <a:ext cx="71437" cy="73025"/>
          </a:xfrm>
          <a:prstGeom prst="line">
            <a:avLst/>
          </a:prstGeom>
          <a:noFill/>
          <a:ln w="9525">
            <a:solidFill>
              <a:schemeClr val="tx1"/>
            </a:solidFill>
            <a:round/>
            <a:headEnd/>
            <a:tailEnd/>
          </a:ln>
        </p:spPr>
        <p:txBody>
          <a:bodyPr/>
          <a:lstStyle/>
          <a:p>
            <a:endParaRPr lang="zh-CN" altLang="en-US"/>
          </a:p>
        </p:txBody>
      </p:sp>
      <p:sp>
        <p:nvSpPr>
          <p:cNvPr id="26638" name="Line 16"/>
          <p:cNvSpPr>
            <a:spLocks noChangeShapeType="1"/>
          </p:cNvSpPr>
          <p:nvPr/>
        </p:nvSpPr>
        <p:spPr bwMode="auto">
          <a:xfrm>
            <a:off x="2339975" y="6356372"/>
            <a:ext cx="71438" cy="73025"/>
          </a:xfrm>
          <a:prstGeom prst="line">
            <a:avLst/>
          </a:prstGeom>
          <a:noFill/>
          <a:ln w="9525">
            <a:solidFill>
              <a:schemeClr val="tx1"/>
            </a:solidFill>
            <a:round/>
            <a:headEnd/>
            <a:tailEnd/>
          </a:ln>
        </p:spPr>
        <p:txBody>
          <a:bodyPr/>
          <a:lstStyle/>
          <a:p>
            <a:endParaRPr lang="zh-CN" altLang="en-US"/>
          </a:p>
        </p:txBody>
      </p:sp>
      <p:sp>
        <p:nvSpPr>
          <p:cNvPr id="26639" name="Text Box 17"/>
          <p:cNvSpPr txBox="1">
            <a:spLocks noChangeArrowheads="1"/>
          </p:cNvSpPr>
          <p:nvPr/>
        </p:nvSpPr>
        <p:spPr bwMode="auto">
          <a:xfrm>
            <a:off x="1042988" y="4041801"/>
            <a:ext cx="720725" cy="366712"/>
          </a:xfrm>
          <a:prstGeom prst="rect">
            <a:avLst/>
          </a:prstGeom>
          <a:noFill/>
          <a:ln w="9525">
            <a:noFill/>
            <a:miter lim="800000"/>
            <a:headEnd/>
            <a:tailEnd/>
          </a:ln>
        </p:spPr>
        <p:txBody>
          <a:bodyPr>
            <a:spAutoFit/>
          </a:bodyPr>
          <a:lstStyle/>
          <a:p>
            <a:pPr>
              <a:spcBef>
                <a:spcPct val="50000"/>
              </a:spcBef>
            </a:pPr>
            <a:r>
              <a:rPr lang="en-US" altLang="zh-CN" dirty="0"/>
              <a:t>data</a:t>
            </a:r>
          </a:p>
        </p:txBody>
      </p:sp>
      <p:sp>
        <p:nvSpPr>
          <p:cNvPr id="26640" name="Text Box 18"/>
          <p:cNvSpPr txBox="1">
            <a:spLocks noChangeArrowheads="1"/>
          </p:cNvSpPr>
          <p:nvPr/>
        </p:nvSpPr>
        <p:spPr bwMode="auto">
          <a:xfrm>
            <a:off x="2051050" y="4041801"/>
            <a:ext cx="720725" cy="366712"/>
          </a:xfrm>
          <a:prstGeom prst="rect">
            <a:avLst/>
          </a:prstGeom>
          <a:noFill/>
          <a:ln w="9525">
            <a:noFill/>
            <a:miter lim="800000"/>
            <a:headEnd/>
            <a:tailEnd/>
          </a:ln>
        </p:spPr>
        <p:txBody>
          <a:bodyPr>
            <a:spAutoFit/>
          </a:bodyPr>
          <a:lstStyle/>
          <a:p>
            <a:pPr>
              <a:spcBef>
                <a:spcPct val="50000"/>
              </a:spcBef>
            </a:pPr>
            <a:r>
              <a:rPr lang="en-US" altLang="zh-CN" dirty="0"/>
              <a:t>next</a:t>
            </a:r>
          </a:p>
        </p:txBody>
      </p:sp>
      <p:sp>
        <p:nvSpPr>
          <p:cNvPr id="26641" name="Line 19"/>
          <p:cNvSpPr>
            <a:spLocks noChangeShapeType="1"/>
          </p:cNvSpPr>
          <p:nvPr/>
        </p:nvSpPr>
        <p:spPr bwMode="auto">
          <a:xfrm>
            <a:off x="250825" y="4340247"/>
            <a:ext cx="649288" cy="0"/>
          </a:xfrm>
          <a:prstGeom prst="line">
            <a:avLst/>
          </a:prstGeom>
          <a:noFill/>
          <a:ln w="9525">
            <a:solidFill>
              <a:schemeClr val="tx1"/>
            </a:solidFill>
            <a:round/>
            <a:headEnd/>
            <a:tailEnd type="triangle" w="med" len="med"/>
          </a:ln>
        </p:spPr>
        <p:txBody>
          <a:bodyPr/>
          <a:lstStyle/>
          <a:p>
            <a:endParaRPr lang="zh-CN" altLang="en-US"/>
          </a:p>
        </p:txBody>
      </p:sp>
      <p:sp>
        <p:nvSpPr>
          <p:cNvPr id="26642" name="Text Box 20"/>
          <p:cNvSpPr txBox="1">
            <a:spLocks noChangeArrowheads="1"/>
          </p:cNvSpPr>
          <p:nvPr/>
        </p:nvSpPr>
        <p:spPr bwMode="auto">
          <a:xfrm>
            <a:off x="214314" y="3786190"/>
            <a:ext cx="642910" cy="461665"/>
          </a:xfrm>
          <a:prstGeom prst="rect">
            <a:avLst/>
          </a:prstGeom>
          <a:noFill/>
          <a:ln w="9525">
            <a:noFill/>
            <a:miter lim="800000"/>
            <a:headEnd/>
            <a:tailEnd/>
          </a:ln>
        </p:spPr>
        <p:txBody>
          <a:bodyPr wrap="square">
            <a:spAutoFit/>
          </a:bodyPr>
          <a:lstStyle/>
          <a:p>
            <a:pPr>
              <a:spcBef>
                <a:spcPct val="50000"/>
              </a:spcBef>
            </a:pPr>
            <a:r>
              <a:rPr lang="en-US" altLang="zh-CN" dirty="0"/>
              <a:t>top</a:t>
            </a:r>
          </a:p>
        </p:txBody>
      </p:sp>
      <p:sp>
        <p:nvSpPr>
          <p:cNvPr id="26643" name="Text Box 21"/>
          <p:cNvSpPr txBox="1">
            <a:spLocks noChangeArrowheads="1"/>
          </p:cNvSpPr>
          <p:nvPr/>
        </p:nvSpPr>
        <p:spPr bwMode="auto">
          <a:xfrm>
            <a:off x="2987675" y="4046560"/>
            <a:ext cx="1296988" cy="366712"/>
          </a:xfrm>
          <a:prstGeom prst="rect">
            <a:avLst/>
          </a:prstGeom>
          <a:noFill/>
          <a:ln w="9525">
            <a:noFill/>
            <a:miter lim="800000"/>
            <a:headEnd/>
            <a:tailEnd/>
          </a:ln>
        </p:spPr>
        <p:txBody>
          <a:bodyPr>
            <a:spAutoFit/>
          </a:bodyPr>
          <a:lstStyle/>
          <a:p>
            <a:pPr>
              <a:spcBef>
                <a:spcPct val="50000"/>
              </a:spcBef>
            </a:pPr>
            <a:r>
              <a:rPr lang="zh-CN" altLang="en-US" dirty="0"/>
              <a:t>栈顶</a:t>
            </a:r>
          </a:p>
        </p:txBody>
      </p:sp>
      <p:sp>
        <p:nvSpPr>
          <p:cNvPr id="26644" name="Text Box 22"/>
          <p:cNvSpPr txBox="1">
            <a:spLocks noChangeArrowheads="1"/>
          </p:cNvSpPr>
          <p:nvPr/>
        </p:nvSpPr>
        <p:spPr bwMode="auto">
          <a:xfrm>
            <a:off x="2987675" y="6140472"/>
            <a:ext cx="1655763" cy="366713"/>
          </a:xfrm>
          <a:prstGeom prst="rect">
            <a:avLst/>
          </a:prstGeom>
          <a:noFill/>
          <a:ln w="9525">
            <a:noFill/>
            <a:miter lim="800000"/>
            <a:headEnd/>
            <a:tailEnd/>
          </a:ln>
        </p:spPr>
        <p:txBody>
          <a:bodyPr>
            <a:spAutoFit/>
          </a:bodyPr>
          <a:lstStyle/>
          <a:p>
            <a:pPr>
              <a:spcBef>
                <a:spcPct val="50000"/>
              </a:spcBef>
            </a:pPr>
            <a:r>
              <a:rPr lang="zh-CN" altLang="en-US" dirty="0"/>
              <a:t>栈底</a:t>
            </a:r>
          </a:p>
        </p:txBody>
      </p:sp>
      <p:sp>
        <p:nvSpPr>
          <p:cNvPr id="26645" name="Rectangle 23"/>
          <p:cNvSpPr>
            <a:spLocks noChangeArrowheads="1"/>
          </p:cNvSpPr>
          <p:nvPr/>
        </p:nvSpPr>
        <p:spPr bwMode="auto">
          <a:xfrm>
            <a:off x="3419475" y="4340247"/>
            <a:ext cx="1439863" cy="50482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46" name="Line 25"/>
          <p:cNvSpPr>
            <a:spLocks noChangeShapeType="1"/>
          </p:cNvSpPr>
          <p:nvPr/>
        </p:nvSpPr>
        <p:spPr bwMode="auto">
          <a:xfrm>
            <a:off x="4140200" y="4340247"/>
            <a:ext cx="0" cy="0"/>
          </a:xfrm>
          <a:prstGeom prst="line">
            <a:avLst/>
          </a:prstGeom>
          <a:noFill/>
          <a:ln w="9525">
            <a:solidFill>
              <a:schemeClr val="tx1"/>
            </a:solidFill>
            <a:round/>
            <a:headEnd/>
            <a:tailEnd/>
          </a:ln>
        </p:spPr>
        <p:txBody>
          <a:bodyPr/>
          <a:lstStyle/>
          <a:p>
            <a:endParaRPr lang="zh-CN" altLang="en-US"/>
          </a:p>
        </p:txBody>
      </p:sp>
      <p:sp>
        <p:nvSpPr>
          <p:cNvPr id="26647" name="Line 26"/>
          <p:cNvSpPr>
            <a:spLocks noChangeShapeType="1"/>
          </p:cNvSpPr>
          <p:nvPr/>
        </p:nvSpPr>
        <p:spPr bwMode="auto">
          <a:xfrm>
            <a:off x="4140200" y="4340247"/>
            <a:ext cx="0" cy="504825"/>
          </a:xfrm>
          <a:prstGeom prst="line">
            <a:avLst/>
          </a:prstGeom>
          <a:noFill/>
          <a:ln w="9525">
            <a:solidFill>
              <a:schemeClr val="tx1"/>
            </a:solidFill>
            <a:round/>
            <a:headEnd/>
            <a:tailEnd/>
          </a:ln>
        </p:spPr>
        <p:txBody>
          <a:bodyPr/>
          <a:lstStyle/>
          <a:p>
            <a:endParaRPr lang="zh-CN" altLang="en-US"/>
          </a:p>
        </p:txBody>
      </p:sp>
      <p:sp>
        <p:nvSpPr>
          <p:cNvPr id="26648" name="Line 27"/>
          <p:cNvSpPr>
            <a:spLocks noChangeShapeType="1"/>
          </p:cNvSpPr>
          <p:nvPr/>
        </p:nvSpPr>
        <p:spPr bwMode="auto">
          <a:xfrm>
            <a:off x="3492500" y="3709994"/>
            <a:ext cx="287338" cy="576262"/>
          </a:xfrm>
          <a:prstGeom prst="line">
            <a:avLst/>
          </a:prstGeom>
          <a:noFill/>
          <a:ln w="9525">
            <a:solidFill>
              <a:schemeClr val="tx1"/>
            </a:solidFill>
            <a:round/>
            <a:headEnd/>
            <a:tailEnd type="triangle" w="med" len="med"/>
          </a:ln>
        </p:spPr>
        <p:txBody>
          <a:bodyPr/>
          <a:lstStyle/>
          <a:p>
            <a:endParaRPr lang="zh-CN" altLang="en-US"/>
          </a:p>
        </p:txBody>
      </p:sp>
      <p:sp>
        <p:nvSpPr>
          <p:cNvPr id="26649" name="Text Box 28"/>
          <p:cNvSpPr txBox="1">
            <a:spLocks noChangeArrowheads="1"/>
          </p:cNvSpPr>
          <p:nvPr/>
        </p:nvSpPr>
        <p:spPr bwMode="auto">
          <a:xfrm>
            <a:off x="3000364" y="3500438"/>
            <a:ext cx="504825" cy="366712"/>
          </a:xfrm>
          <a:prstGeom prst="rect">
            <a:avLst/>
          </a:prstGeom>
          <a:noFill/>
          <a:ln w="9525">
            <a:noFill/>
            <a:miter lim="800000"/>
            <a:headEnd/>
            <a:tailEnd/>
          </a:ln>
        </p:spPr>
        <p:txBody>
          <a:bodyPr>
            <a:spAutoFit/>
          </a:bodyPr>
          <a:lstStyle/>
          <a:p>
            <a:pPr>
              <a:spcBef>
                <a:spcPct val="50000"/>
              </a:spcBef>
            </a:pPr>
            <a:r>
              <a:rPr lang="en-US" altLang="zh-CN" dirty="0"/>
              <a:t>s</a:t>
            </a:r>
          </a:p>
        </p:txBody>
      </p:sp>
      <p:sp>
        <p:nvSpPr>
          <p:cNvPr id="26650" name="Line 30"/>
          <p:cNvSpPr>
            <a:spLocks noChangeShapeType="1"/>
          </p:cNvSpPr>
          <p:nvPr/>
        </p:nvSpPr>
        <p:spPr bwMode="auto">
          <a:xfrm>
            <a:off x="2700338" y="4124347"/>
            <a:ext cx="1800225" cy="0"/>
          </a:xfrm>
          <a:prstGeom prst="line">
            <a:avLst/>
          </a:prstGeom>
          <a:noFill/>
          <a:ln w="9525">
            <a:solidFill>
              <a:schemeClr val="tx1"/>
            </a:solidFill>
            <a:prstDash val="lgDash"/>
            <a:round/>
            <a:headEnd/>
            <a:tailEnd/>
          </a:ln>
        </p:spPr>
        <p:txBody>
          <a:bodyPr/>
          <a:lstStyle/>
          <a:p>
            <a:endParaRPr lang="zh-CN" altLang="en-US"/>
          </a:p>
        </p:txBody>
      </p:sp>
      <p:sp>
        <p:nvSpPr>
          <p:cNvPr id="26651" name="Line 31"/>
          <p:cNvSpPr>
            <a:spLocks noChangeShapeType="1"/>
          </p:cNvSpPr>
          <p:nvPr/>
        </p:nvSpPr>
        <p:spPr bwMode="auto">
          <a:xfrm>
            <a:off x="4427538" y="4124347"/>
            <a:ext cx="0" cy="288925"/>
          </a:xfrm>
          <a:prstGeom prst="line">
            <a:avLst/>
          </a:prstGeom>
          <a:noFill/>
          <a:ln w="9525">
            <a:solidFill>
              <a:schemeClr val="tx1"/>
            </a:solidFill>
            <a:prstDash val="lgDash"/>
            <a:round/>
            <a:headEnd/>
            <a:tailEnd type="triangle" w="med" len="med"/>
          </a:ln>
        </p:spPr>
        <p:txBody>
          <a:bodyPr/>
          <a:lstStyle/>
          <a:p>
            <a:endParaRPr lang="zh-CN" altLang="en-US"/>
          </a:p>
        </p:txBody>
      </p:sp>
      <p:sp>
        <p:nvSpPr>
          <p:cNvPr id="26652" name="Line 32"/>
          <p:cNvSpPr>
            <a:spLocks noChangeShapeType="1"/>
          </p:cNvSpPr>
          <p:nvPr/>
        </p:nvSpPr>
        <p:spPr bwMode="auto">
          <a:xfrm>
            <a:off x="4500563" y="4629172"/>
            <a:ext cx="0" cy="431800"/>
          </a:xfrm>
          <a:prstGeom prst="line">
            <a:avLst/>
          </a:prstGeom>
          <a:noFill/>
          <a:ln w="9525">
            <a:solidFill>
              <a:schemeClr val="tx1"/>
            </a:solidFill>
            <a:prstDash val="lgDash"/>
            <a:round/>
            <a:headEnd/>
            <a:tailEnd/>
          </a:ln>
        </p:spPr>
        <p:txBody>
          <a:bodyPr/>
          <a:lstStyle/>
          <a:p>
            <a:endParaRPr lang="zh-CN" altLang="en-US"/>
          </a:p>
        </p:txBody>
      </p:sp>
      <p:sp>
        <p:nvSpPr>
          <p:cNvPr id="26653" name="Line 33"/>
          <p:cNvSpPr>
            <a:spLocks noChangeShapeType="1"/>
          </p:cNvSpPr>
          <p:nvPr/>
        </p:nvSpPr>
        <p:spPr bwMode="auto">
          <a:xfrm flipH="1">
            <a:off x="2627313" y="5060972"/>
            <a:ext cx="1873250"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26654" name="Text Box 34"/>
          <p:cNvSpPr txBox="1">
            <a:spLocks noChangeArrowheads="1"/>
          </p:cNvSpPr>
          <p:nvPr/>
        </p:nvSpPr>
        <p:spPr bwMode="auto">
          <a:xfrm>
            <a:off x="5003800" y="3573463"/>
            <a:ext cx="4140200" cy="461665"/>
          </a:xfrm>
          <a:prstGeom prst="rect">
            <a:avLst/>
          </a:prstGeom>
          <a:noFill/>
          <a:ln w="9525">
            <a:noFill/>
            <a:miter lim="800000"/>
            <a:headEnd/>
            <a:tailEnd/>
          </a:ln>
        </p:spPr>
        <p:txBody>
          <a:bodyPr>
            <a:spAutoFit/>
          </a:bodyPr>
          <a:lstStyle/>
          <a:p>
            <a:pPr>
              <a:spcBef>
                <a:spcPct val="50000"/>
              </a:spcBef>
            </a:pPr>
            <a:r>
              <a:rPr lang="zh-CN" altLang="en-US" dirty="0" smtClean="0">
                <a:solidFill>
                  <a:srgbClr val="FF3399"/>
                </a:solidFill>
              </a:rPr>
              <a:t>选</a:t>
            </a:r>
            <a:r>
              <a:rPr lang="en-US" altLang="zh-CN" dirty="0">
                <a:solidFill>
                  <a:srgbClr val="FF3399"/>
                </a:solidFill>
              </a:rPr>
              <a:t>B</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179388" y="188913"/>
            <a:ext cx="8785225" cy="5755422"/>
          </a:xfrm>
          <a:prstGeom prst="rect">
            <a:avLst/>
          </a:prstGeom>
          <a:noFill/>
          <a:ln w="9525">
            <a:noFill/>
            <a:miter lim="800000"/>
            <a:headEnd/>
            <a:tailEnd/>
          </a:ln>
        </p:spPr>
        <p:txBody>
          <a:bodyPr>
            <a:spAutoFit/>
          </a:bodyPr>
          <a:lstStyle/>
          <a:p>
            <a:r>
              <a:rPr lang="en-US" altLang="zh-CN" dirty="0" smtClean="0"/>
              <a:t>4</a:t>
            </a:r>
            <a:r>
              <a:rPr lang="zh-CN" altLang="en-US" dirty="0"/>
              <a:t>个元素按</a:t>
            </a:r>
            <a:r>
              <a:rPr lang="en-US" altLang="zh-CN" dirty="0" err="1"/>
              <a:t>a,b,c,d</a:t>
            </a:r>
            <a:r>
              <a:rPr lang="zh-CN" altLang="en-US" dirty="0"/>
              <a:t>顺序连续进队列</a:t>
            </a:r>
            <a:r>
              <a:rPr lang="en-US" altLang="zh-CN" dirty="0"/>
              <a:t>Q</a:t>
            </a:r>
            <a:r>
              <a:rPr lang="zh-CN" altLang="en-US" dirty="0"/>
              <a:t>，队的头元素的值是（</a:t>
            </a:r>
            <a:r>
              <a:rPr lang="en-US" altLang="zh-CN" dirty="0"/>
              <a:t>A</a:t>
            </a:r>
            <a:r>
              <a:rPr lang="zh-CN" altLang="en-US" dirty="0"/>
              <a:t>）</a:t>
            </a:r>
          </a:p>
          <a:p>
            <a:r>
              <a:rPr lang="en-US" altLang="zh-CN" dirty="0"/>
              <a:t>A</a:t>
            </a:r>
            <a:r>
              <a:rPr lang="zh-CN" altLang="en-US" dirty="0"/>
              <a:t>．</a:t>
            </a:r>
            <a:r>
              <a:rPr lang="en-US" altLang="zh-CN" dirty="0"/>
              <a:t>a    B</a:t>
            </a:r>
            <a:r>
              <a:rPr lang="zh-CN" altLang="en-US" dirty="0"/>
              <a:t>．</a:t>
            </a:r>
            <a:r>
              <a:rPr lang="en-US" altLang="zh-CN" dirty="0"/>
              <a:t>b    C</a:t>
            </a:r>
            <a:r>
              <a:rPr lang="zh-CN" altLang="en-US" dirty="0"/>
              <a:t>．</a:t>
            </a:r>
            <a:r>
              <a:rPr lang="en-US" altLang="zh-CN" dirty="0"/>
              <a:t>c    D</a:t>
            </a:r>
            <a:r>
              <a:rPr lang="zh-CN" altLang="en-US" dirty="0"/>
              <a:t>．</a:t>
            </a:r>
            <a:r>
              <a:rPr lang="en-US" altLang="zh-CN" dirty="0"/>
              <a:t>D</a:t>
            </a:r>
          </a:p>
          <a:p>
            <a:r>
              <a:rPr lang="zh-CN" altLang="en-US" dirty="0" smtClean="0"/>
              <a:t>队列</a:t>
            </a:r>
            <a:r>
              <a:rPr lang="zh-CN" altLang="en-US" dirty="0"/>
              <a:t>是一个（</a:t>
            </a:r>
            <a:r>
              <a:rPr lang="en-US" altLang="zh-CN" dirty="0"/>
              <a:t>B</a:t>
            </a:r>
            <a:r>
              <a:rPr lang="zh-CN" altLang="en-US" dirty="0"/>
              <a:t>）线性表结构</a:t>
            </a:r>
          </a:p>
          <a:p>
            <a:r>
              <a:rPr lang="en-US" altLang="zh-CN" dirty="0"/>
              <a:t>A</a:t>
            </a:r>
            <a:r>
              <a:rPr lang="zh-CN" altLang="en-US" dirty="0"/>
              <a:t>．不加限制的   </a:t>
            </a:r>
            <a:r>
              <a:rPr lang="en-US" altLang="zh-CN" dirty="0"/>
              <a:t>B</a:t>
            </a:r>
            <a:r>
              <a:rPr lang="zh-CN" altLang="en-US" dirty="0"/>
              <a:t>．加了限制的   </a:t>
            </a:r>
            <a:r>
              <a:rPr lang="en-US" altLang="zh-CN" dirty="0"/>
              <a:t>C</a:t>
            </a:r>
            <a:r>
              <a:rPr lang="zh-CN" altLang="en-US" dirty="0"/>
              <a:t>．推广了的    </a:t>
            </a:r>
            <a:r>
              <a:rPr lang="en-US" altLang="zh-CN" dirty="0"/>
              <a:t>D</a:t>
            </a:r>
            <a:r>
              <a:rPr lang="zh-CN" altLang="en-US" dirty="0"/>
              <a:t>．非</a:t>
            </a:r>
          </a:p>
          <a:p>
            <a:r>
              <a:rPr lang="zh-CN" altLang="en-US" dirty="0" smtClean="0"/>
              <a:t>容量</a:t>
            </a:r>
            <a:r>
              <a:rPr lang="zh-CN" altLang="en-US" dirty="0"/>
              <a:t>是</a:t>
            </a:r>
            <a:r>
              <a:rPr lang="en-US" altLang="zh-CN" dirty="0"/>
              <a:t>10</a:t>
            </a:r>
            <a:r>
              <a:rPr lang="zh-CN" altLang="en-US" dirty="0"/>
              <a:t>的循环队列的头指针的位置</a:t>
            </a:r>
            <a:r>
              <a:rPr lang="en-US" altLang="zh-CN" dirty="0"/>
              <a:t>Sq-&gt;front= 2</a:t>
            </a:r>
            <a:r>
              <a:rPr lang="zh-CN" altLang="en-US" dirty="0"/>
              <a:t>，则队列的头元素的位置是（</a:t>
            </a:r>
            <a:r>
              <a:rPr lang="en-US" altLang="zh-CN" dirty="0"/>
              <a:t>A</a:t>
            </a:r>
            <a:r>
              <a:rPr lang="zh-CN" altLang="en-US" dirty="0"/>
              <a:t>）</a:t>
            </a:r>
          </a:p>
          <a:p>
            <a:r>
              <a:rPr lang="en-US" altLang="zh-CN" dirty="0"/>
              <a:t>A</a:t>
            </a:r>
            <a:r>
              <a:rPr lang="zh-CN" altLang="en-US" dirty="0"/>
              <a:t>．</a:t>
            </a:r>
            <a:r>
              <a:rPr lang="en-US" altLang="zh-CN" dirty="0"/>
              <a:t>2    B</a:t>
            </a:r>
            <a:r>
              <a:rPr lang="zh-CN" altLang="en-US" dirty="0"/>
              <a:t>．</a:t>
            </a:r>
            <a:r>
              <a:rPr lang="en-US" altLang="zh-CN" dirty="0"/>
              <a:t>3    C</a:t>
            </a:r>
            <a:r>
              <a:rPr lang="zh-CN" altLang="en-US" dirty="0"/>
              <a:t>．</a:t>
            </a:r>
            <a:r>
              <a:rPr lang="en-US" altLang="zh-CN" dirty="0"/>
              <a:t>1    D</a:t>
            </a:r>
            <a:r>
              <a:rPr lang="zh-CN" altLang="en-US" dirty="0"/>
              <a:t>．</a:t>
            </a:r>
            <a:r>
              <a:rPr lang="en-US" altLang="zh-CN" dirty="0" smtClean="0"/>
              <a:t>0</a:t>
            </a:r>
          </a:p>
          <a:p>
            <a:r>
              <a:rPr lang="zh-CN" altLang="en-US" dirty="0" smtClean="0"/>
              <a:t>在</a:t>
            </a:r>
            <a:r>
              <a:rPr lang="zh-CN" altLang="en-US" dirty="0" smtClean="0"/>
              <a:t>一链队中，设</a:t>
            </a:r>
            <a:r>
              <a:rPr lang="en-US" altLang="zh-CN" dirty="0" smtClean="0"/>
              <a:t>f</a:t>
            </a:r>
            <a:r>
              <a:rPr lang="zh-CN" altLang="en-US" dirty="0" smtClean="0"/>
              <a:t>和</a:t>
            </a:r>
            <a:r>
              <a:rPr lang="en-US" altLang="zh-CN" dirty="0" smtClean="0"/>
              <a:t>r</a:t>
            </a:r>
            <a:r>
              <a:rPr lang="zh-CN" altLang="en-US" dirty="0" smtClean="0"/>
              <a:t>分别</a:t>
            </a:r>
            <a:r>
              <a:rPr lang="zh-CN" altLang="en-US" dirty="0" smtClean="0"/>
              <a:t>为</a:t>
            </a:r>
            <a:r>
              <a:rPr lang="zh-CN" altLang="en-US" dirty="0" smtClean="0"/>
              <a:t>队</a:t>
            </a:r>
            <a:r>
              <a:rPr lang="zh-CN" altLang="en-US" dirty="0" smtClean="0"/>
              <a:t>头</a:t>
            </a:r>
            <a:r>
              <a:rPr lang="zh-CN" altLang="en-US" dirty="0" smtClean="0"/>
              <a:t>和队尾指针，则插入</a:t>
            </a:r>
            <a:r>
              <a:rPr lang="en-US" altLang="zh-CN" dirty="0" smtClean="0"/>
              <a:t>s</a:t>
            </a:r>
            <a:r>
              <a:rPr lang="zh-CN" altLang="en-US" dirty="0" smtClean="0"/>
              <a:t>所指结点的运算是（</a:t>
            </a:r>
            <a:r>
              <a:rPr lang="en-US" altLang="zh-CN" dirty="0" smtClean="0"/>
              <a:t>B</a:t>
            </a:r>
            <a:r>
              <a:rPr lang="zh-CN" altLang="en-US" dirty="0" smtClean="0"/>
              <a:t>）</a:t>
            </a:r>
          </a:p>
          <a:p>
            <a:r>
              <a:rPr lang="en-US" altLang="zh-CN" dirty="0" smtClean="0"/>
              <a:t>A</a:t>
            </a:r>
            <a:r>
              <a:rPr lang="zh-CN" altLang="en-US" dirty="0" smtClean="0"/>
              <a:t>．</a:t>
            </a:r>
            <a:r>
              <a:rPr lang="en-US" altLang="zh-CN" dirty="0" smtClean="0"/>
              <a:t>f-&gt;next=</a:t>
            </a:r>
            <a:r>
              <a:rPr lang="en-US" altLang="zh-CN" dirty="0" err="1" smtClean="0"/>
              <a:t>s;f</a:t>
            </a:r>
            <a:r>
              <a:rPr lang="en-US" altLang="zh-CN" dirty="0" smtClean="0"/>
              <a:t>=s         B</a:t>
            </a:r>
            <a:r>
              <a:rPr lang="zh-CN" altLang="en-US" dirty="0" smtClean="0"/>
              <a:t>．</a:t>
            </a:r>
            <a:r>
              <a:rPr lang="en-US" altLang="zh-CN" dirty="0" smtClean="0"/>
              <a:t>r-&gt;next =s; r=s </a:t>
            </a:r>
          </a:p>
          <a:p>
            <a:r>
              <a:rPr lang="en-US" altLang="zh-CN" dirty="0" smtClean="0"/>
              <a:t>C</a:t>
            </a:r>
            <a:r>
              <a:rPr lang="zh-CN" altLang="en-US" dirty="0" smtClean="0"/>
              <a:t>．</a:t>
            </a:r>
            <a:r>
              <a:rPr lang="en-US" altLang="zh-CN" dirty="0" smtClean="0"/>
              <a:t>s-&gt;next = r; r =s       D</a:t>
            </a:r>
            <a:r>
              <a:rPr lang="zh-CN" altLang="en-US" dirty="0" smtClean="0"/>
              <a:t>．</a:t>
            </a:r>
            <a:r>
              <a:rPr lang="en-US" altLang="zh-CN" dirty="0" smtClean="0"/>
              <a:t>s-&gt;next = f; f = </a:t>
            </a:r>
            <a:r>
              <a:rPr lang="en-US" altLang="zh-CN" dirty="0" smtClean="0"/>
              <a:t>s </a:t>
            </a:r>
            <a:endParaRPr lang="zh-CN" altLang="en-US" dirty="0" smtClean="0">
              <a:solidFill>
                <a:srgbClr val="FF3399"/>
              </a:solidFill>
            </a:endParaRPr>
          </a:p>
          <a:p>
            <a:r>
              <a:rPr lang="zh-CN" altLang="en-US" dirty="0" smtClean="0"/>
              <a:t>在</a:t>
            </a:r>
            <a:r>
              <a:rPr lang="zh-CN" altLang="en-US" dirty="0" smtClean="0"/>
              <a:t>一链队中，设</a:t>
            </a:r>
            <a:r>
              <a:rPr lang="en-US" altLang="zh-CN" dirty="0" smtClean="0"/>
              <a:t>f</a:t>
            </a:r>
            <a:r>
              <a:rPr lang="zh-CN" altLang="en-US" dirty="0" smtClean="0"/>
              <a:t>和</a:t>
            </a:r>
            <a:r>
              <a:rPr lang="en-US" altLang="zh-CN" dirty="0" smtClean="0"/>
              <a:t>r</a:t>
            </a:r>
            <a:r>
              <a:rPr lang="zh-CN" altLang="en-US" dirty="0" smtClean="0"/>
              <a:t>分别为队头和队尾指针，则删除一结点的运算是（ </a:t>
            </a:r>
            <a:r>
              <a:rPr lang="en-US" altLang="zh-CN" dirty="0" smtClean="0"/>
              <a:t>C</a:t>
            </a:r>
            <a:r>
              <a:rPr lang="zh-CN" altLang="en-US" dirty="0" smtClean="0"/>
              <a:t>）</a:t>
            </a:r>
          </a:p>
          <a:p>
            <a:r>
              <a:rPr lang="en-US" altLang="zh-CN" dirty="0" smtClean="0"/>
              <a:t>A</a:t>
            </a:r>
            <a:r>
              <a:rPr lang="zh-CN" altLang="en-US" dirty="0" smtClean="0"/>
              <a:t>．</a:t>
            </a:r>
            <a:r>
              <a:rPr lang="en-US" altLang="zh-CN" dirty="0" smtClean="0"/>
              <a:t>r=f-&gt;next   B</a:t>
            </a:r>
            <a:r>
              <a:rPr lang="zh-CN" altLang="en-US" dirty="0" smtClean="0"/>
              <a:t>．</a:t>
            </a:r>
            <a:r>
              <a:rPr lang="en-US" altLang="zh-CN" dirty="0" smtClean="0"/>
              <a:t>r=r-&gt;next   C</a:t>
            </a:r>
            <a:r>
              <a:rPr lang="zh-CN" altLang="en-US" dirty="0" smtClean="0"/>
              <a:t>．</a:t>
            </a:r>
            <a:r>
              <a:rPr lang="en-US" altLang="zh-CN" dirty="0" smtClean="0"/>
              <a:t>f=f-&gt;next   D</a:t>
            </a:r>
            <a:r>
              <a:rPr lang="zh-CN" altLang="en-US" dirty="0" smtClean="0"/>
              <a:t>．</a:t>
            </a:r>
            <a:r>
              <a:rPr lang="en-US" altLang="zh-CN" dirty="0" smtClean="0"/>
              <a:t>f=r-&gt;</a:t>
            </a:r>
            <a:r>
              <a:rPr lang="en-US" altLang="zh-CN" dirty="0" smtClean="0"/>
              <a:t>next </a:t>
            </a:r>
            <a:endParaRPr lang="zh-CN" altLang="en-US" dirty="0" smtClean="0">
              <a:solidFill>
                <a:srgbClr val="FF3399"/>
              </a:solidFill>
            </a:endParaRPr>
          </a:p>
          <a:p>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1643042" y="2786058"/>
            <a:ext cx="5821372" cy="923330"/>
          </a:xfrm>
          <a:prstGeom prst="rect">
            <a:avLst/>
          </a:prstGeom>
          <a:noFill/>
          <a:ln w="9525">
            <a:noFill/>
            <a:miter lim="800000"/>
            <a:headEnd/>
            <a:tailEnd/>
          </a:ln>
        </p:spPr>
        <p:txBody>
          <a:bodyPr wrap="square">
            <a:spAutoFit/>
          </a:bodyPr>
          <a:lstStyle/>
          <a:p>
            <a:r>
              <a:rPr lang="zh-CN" altLang="en-US" sz="5400" dirty="0" smtClean="0"/>
              <a:t>串、数组、广义表</a:t>
            </a:r>
            <a:endParaRPr lang="en-US" altLang="zh-CN" sz="5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4294967295"/>
          </p:nvPr>
        </p:nvSpPr>
        <p:spPr>
          <a:xfrm>
            <a:off x="357158" y="285728"/>
            <a:ext cx="8429684" cy="6286544"/>
          </a:xfrm>
        </p:spPr>
        <p:txBody>
          <a:bodyPr/>
          <a:lstStyle/>
          <a:p>
            <a:pPr>
              <a:buFont typeface="Wingdings" pitchFamily="2" charset="2"/>
              <a:buNone/>
            </a:pPr>
            <a:r>
              <a:rPr lang="zh-CN" altLang="en-US" dirty="0" smtClean="0"/>
              <a:t>如果</a:t>
            </a:r>
            <a:r>
              <a:rPr lang="zh-CN" altLang="en-US" dirty="0"/>
              <a:t>两个串含有相同的字符，则这两个串</a:t>
            </a:r>
            <a:r>
              <a:rPr lang="zh-CN" altLang="en-US" dirty="0" smtClean="0"/>
              <a:t>相等。 （</a:t>
            </a:r>
            <a:r>
              <a:rPr lang="en-US" altLang="zh-CN" dirty="0" smtClean="0"/>
              <a:t>f  </a:t>
            </a:r>
            <a:r>
              <a:rPr lang="zh-CN" altLang="en-US" dirty="0"/>
              <a:t>）</a:t>
            </a:r>
          </a:p>
          <a:p>
            <a:pPr>
              <a:buFont typeface="Wingdings" pitchFamily="2" charset="2"/>
              <a:buNone/>
            </a:pPr>
            <a:r>
              <a:rPr lang="zh-CN" altLang="en-US" dirty="0" smtClean="0"/>
              <a:t>数组</a:t>
            </a:r>
            <a:r>
              <a:rPr lang="zh-CN" altLang="en-US" dirty="0"/>
              <a:t>可以看成线性结构的一种推广，因此可以对它进行插入、删除等运算</a:t>
            </a:r>
            <a:r>
              <a:rPr lang="zh-CN" altLang="en-US" dirty="0" smtClean="0"/>
              <a:t>。（ </a:t>
            </a:r>
            <a:r>
              <a:rPr lang="en-US" altLang="zh-CN" dirty="0" smtClean="0"/>
              <a:t>f</a:t>
            </a:r>
            <a:r>
              <a:rPr lang="zh-CN" altLang="en-US" dirty="0" smtClean="0"/>
              <a:t> </a:t>
            </a:r>
            <a:r>
              <a:rPr lang="zh-CN" altLang="en-US" dirty="0" smtClean="0"/>
              <a:t>）</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body" idx="1"/>
          </p:nvPr>
        </p:nvSpPr>
        <p:spPr>
          <a:xfrm>
            <a:off x="301625" y="836613"/>
            <a:ext cx="8540750" cy="5262562"/>
          </a:xfrm>
        </p:spPr>
        <p:txBody>
          <a:bodyPr/>
          <a:lstStyle/>
          <a:p>
            <a:pPr>
              <a:lnSpc>
                <a:spcPct val="90000"/>
              </a:lnSpc>
            </a:pPr>
            <a:r>
              <a:rPr lang="zh-CN" altLang="en-US" sz="2400" b="1" dirty="0">
                <a:solidFill>
                  <a:srgbClr val="000000"/>
                </a:solidFill>
              </a:rPr>
              <a:t>假设有如下的串说明：</a:t>
            </a:r>
            <a:br>
              <a:rPr lang="zh-CN" altLang="en-US" sz="2400" b="1" dirty="0">
                <a:solidFill>
                  <a:srgbClr val="000000"/>
                </a:solidFill>
              </a:rPr>
            </a:br>
            <a:r>
              <a:rPr lang="en-US" altLang="zh-CN" sz="2400" b="1" dirty="0">
                <a:solidFill>
                  <a:srgbClr val="000000"/>
                </a:solidFill>
              </a:rPr>
              <a:t>char s1[30</a:t>
            </a:r>
            <a:r>
              <a:rPr lang="en-US" altLang="zh-CN" sz="2400" b="1" dirty="0" smtClean="0">
                <a:solidFill>
                  <a:srgbClr val="000000"/>
                </a:solidFill>
              </a:rPr>
              <a:t>]=“</a:t>
            </a:r>
            <a:r>
              <a:rPr lang="en-US" altLang="zh-CN" sz="2400" b="1" dirty="0" err="1" smtClean="0">
                <a:solidFill>
                  <a:srgbClr val="000000"/>
                </a:solidFill>
              </a:rPr>
              <a:t>Stocktom,CA</a:t>
            </a:r>
            <a:r>
              <a:rPr lang="en-US" altLang="zh-CN" sz="2400" b="1" dirty="0" smtClean="0">
                <a:solidFill>
                  <a:srgbClr val="000000"/>
                </a:solidFill>
              </a:rPr>
              <a:t>”</a:t>
            </a:r>
            <a:r>
              <a:rPr lang="zh-CN" altLang="en-US" sz="2400" b="1" dirty="0" smtClean="0">
                <a:solidFill>
                  <a:srgbClr val="000000"/>
                </a:solidFill>
              </a:rPr>
              <a:t>，</a:t>
            </a:r>
            <a:r>
              <a:rPr lang="en-US" altLang="zh-CN" sz="2400" b="1" dirty="0" smtClean="0">
                <a:solidFill>
                  <a:srgbClr val="000000"/>
                </a:solidFill>
              </a:rPr>
              <a:t>s2[30]=“March </a:t>
            </a:r>
            <a:r>
              <a:rPr lang="en-US" altLang="zh-CN" sz="2400" b="1" dirty="0">
                <a:solidFill>
                  <a:srgbClr val="000000"/>
                </a:solidFill>
              </a:rPr>
              <a:t>5 </a:t>
            </a:r>
            <a:r>
              <a:rPr lang="en-US" altLang="zh-CN" sz="2400" b="1" dirty="0" smtClean="0">
                <a:solidFill>
                  <a:srgbClr val="000000"/>
                </a:solidFill>
              </a:rPr>
              <a:t>1999”, </a:t>
            </a:r>
            <a:r>
              <a:rPr lang="en-US" altLang="zh-CN" sz="2400" b="1" dirty="0">
                <a:solidFill>
                  <a:srgbClr val="000000"/>
                </a:solidFill>
              </a:rPr>
              <a:t>s3[30];</a:t>
            </a:r>
            <a:r>
              <a:rPr lang="en-US" altLang="zh-CN" sz="2400" b="1" dirty="0" err="1">
                <a:solidFill>
                  <a:srgbClr val="000000"/>
                </a:solidFill>
              </a:rPr>
              <a:t>int</a:t>
            </a:r>
            <a:r>
              <a:rPr lang="en-US" altLang="zh-CN" sz="2400" b="1" dirty="0">
                <a:solidFill>
                  <a:srgbClr val="000000"/>
                </a:solidFill>
              </a:rPr>
              <a:t> p; </a:t>
            </a:r>
            <a:br>
              <a:rPr lang="en-US" altLang="zh-CN" sz="2400" b="1" dirty="0">
                <a:solidFill>
                  <a:srgbClr val="000000"/>
                </a:solidFill>
              </a:rPr>
            </a:br>
            <a:r>
              <a:rPr lang="zh-CN" altLang="en-US" sz="2400" b="1" dirty="0" smtClean="0">
                <a:solidFill>
                  <a:srgbClr val="000000"/>
                </a:solidFill>
              </a:rPr>
              <a:t>在</a:t>
            </a:r>
            <a:r>
              <a:rPr lang="zh-CN" altLang="en-US" sz="2400" b="1" dirty="0">
                <a:solidFill>
                  <a:srgbClr val="000000"/>
                </a:solidFill>
              </a:rPr>
              <a:t>执行如下的每个语句后</a:t>
            </a:r>
            <a:r>
              <a:rPr lang="en-US" altLang="zh-CN" sz="2400" b="1" dirty="0">
                <a:solidFill>
                  <a:srgbClr val="000000"/>
                </a:solidFill>
              </a:rPr>
              <a:t>p</a:t>
            </a:r>
            <a:r>
              <a:rPr lang="zh-CN" altLang="en-US" sz="2400" b="1" dirty="0">
                <a:solidFill>
                  <a:srgbClr val="000000"/>
                </a:solidFill>
              </a:rPr>
              <a:t>的值是什么</a:t>
            </a:r>
            <a:r>
              <a:rPr lang="en-US" altLang="zh-CN" sz="2400" b="1" dirty="0">
                <a:solidFill>
                  <a:srgbClr val="000000"/>
                </a:solidFill>
              </a:rPr>
              <a:t>? </a:t>
            </a:r>
            <a:br>
              <a:rPr lang="en-US" altLang="zh-CN" sz="2400" b="1" dirty="0">
                <a:solidFill>
                  <a:srgbClr val="000000"/>
                </a:solidFill>
              </a:rPr>
            </a:br>
            <a:r>
              <a:rPr lang="en-US" altLang="zh-CN" sz="2400" b="1" dirty="0">
                <a:solidFill>
                  <a:srgbClr val="000000"/>
                </a:solidFill>
              </a:rPr>
              <a:t>p=index(s1</a:t>
            </a:r>
            <a:r>
              <a:rPr lang="en-US" altLang="zh-CN" sz="2400" b="1" dirty="0" smtClean="0">
                <a:solidFill>
                  <a:srgbClr val="000000"/>
                </a:solidFill>
              </a:rPr>
              <a:t>,‘</a:t>
            </a:r>
            <a:r>
              <a:rPr lang="en-US" altLang="zh-CN" sz="2400" b="1" dirty="0" smtClean="0">
                <a:solidFill>
                  <a:srgbClr val="000000"/>
                </a:solidFill>
              </a:rPr>
              <a:t>t’ ,2</a:t>
            </a:r>
            <a:r>
              <a:rPr lang="en-US" altLang="zh-CN" sz="2400" b="1" dirty="0">
                <a:solidFill>
                  <a:srgbClr val="000000"/>
                </a:solidFill>
              </a:rPr>
              <a:t>); </a:t>
            </a:r>
            <a:endParaRPr lang="en-US" altLang="zh-CN" sz="2400" b="1" dirty="0" smtClean="0">
              <a:solidFill>
                <a:srgbClr val="000000"/>
              </a:solidFill>
            </a:endParaRPr>
          </a:p>
          <a:p>
            <a:pPr>
              <a:lnSpc>
                <a:spcPct val="90000"/>
              </a:lnSpc>
            </a:pPr>
            <a:r>
              <a:rPr lang="en-US" altLang="zh-CN" sz="2400" b="1" dirty="0" smtClean="0">
                <a:solidFill>
                  <a:srgbClr val="000000"/>
                </a:solidFill>
              </a:rPr>
              <a:t>p=index(s2,'9',</a:t>
            </a:r>
            <a:r>
              <a:rPr lang="en-US" altLang="zh-CN" sz="2400" b="1" dirty="0">
                <a:solidFill>
                  <a:srgbClr val="000000"/>
                </a:solidFill>
              </a:rPr>
              <a:t>1); </a:t>
            </a:r>
            <a:endParaRPr lang="en-US" altLang="zh-CN" sz="2400" b="1" dirty="0" smtClean="0">
              <a:solidFill>
                <a:srgbClr val="000000"/>
              </a:solidFill>
            </a:endParaRPr>
          </a:p>
          <a:p>
            <a:pPr>
              <a:lnSpc>
                <a:spcPct val="90000"/>
              </a:lnSpc>
            </a:pPr>
            <a:r>
              <a:rPr lang="en-US" altLang="zh-CN" sz="2400" b="1" dirty="0" smtClean="0">
                <a:solidFill>
                  <a:srgbClr val="000000"/>
                </a:solidFill>
              </a:rPr>
              <a:t>p=index(s2,'6',</a:t>
            </a:r>
            <a:r>
              <a:rPr lang="en-US" altLang="zh-CN" sz="2400" b="1" dirty="0">
                <a:solidFill>
                  <a:srgbClr val="000000"/>
                </a:solidFill>
              </a:rPr>
              <a:t>1);  </a:t>
            </a:r>
          </a:p>
          <a:p>
            <a:pPr>
              <a:lnSpc>
                <a:spcPct val="90000"/>
              </a:lnSpc>
              <a:buFont typeface="Wingdings" pitchFamily="2" charset="2"/>
              <a:buNone/>
            </a:pPr>
            <a:r>
              <a:rPr lang="zh-CN" altLang="en-US" sz="2400" b="1" dirty="0">
                <a:solidFill>
                  <a:srgbClr val="000000"/>
                </a:solidFill>
              </a:rPr>
              <a:t>答</a:t>
            </a:r>
            <a:r>
              <a:rPr lang="zh-CN" altLang="en-US" sz="2400" b="1" dirty="0" smtClean="0">
                <a:solidFill>
                  <a:srgbClr val="000000"/>
                </a:solidFill>
              </a:rPr>
              <a:t>：</a:t>
            </a:r>
            <a:r>
              <a:rPr lang="en-US" altLang="zh-CN" sz="2400" b="1" dirty="0">
                <a:solidFill>
                  <a:srgbClr val="000000"/>
                </a:solidFill>
              </a:rPr>
              <a:t/>
            </a:r>
            <a:br>
              <a:rPr lang="en-US" altLang="zh-CN" sz="2400" b="1" dirty="0">
                <a:solidFill>
                  <a:srgbClr val="000000"/>
                </a:solidFill>
              </a:rPr>
            </a:br>
            <a:r>
              <a:rPr lang="zh-CN" altLang="en-US" sz="2400" b="1" dirty="0">
                <a:solidFill>
                  <a:srgbClr val="000000"/>
                </a:solidFill>
              </a:rPr>
              <a:t>执行</a:t>
            </a:r>
            <a:r>
              <a:rPr lang="en-US" altLang="zh-CN" sz="2400" b="1" dirty="0">
                <a:solidFill>
                  <a:srgbClr val="000000"/>
                </a:solidFill>
              </a:rPr>
              <a:t>p=index(s1</a:t>
            </a:r>
            <a:r>
              <a:rPr lang="en-US" altLang="zh-CN" sz="2400" b="1" dirty="0" smtClean="0">
                <a:solidFill>
                  <a:srgbClr val="000000"/>
                </a:solidFill>
              </a:rPr>
              <a:t>,'t',</a:t>
            </a:r>
            <a:r>
              <a:rPr lang="en-US" altLang="zh-CN" sz="2400" b="1" dirty="0">
                <a:solidFill>
                  <a:srgbClr val="000000"/>
                </a:solidFill>
              </a:rPr>
              <a:t>1);</a:t>
            </a:r>
            <a:r>
              <a:rPr lang="zh-CN" altLang="en-US" sz="2400" b="1" dirty="0">
                <a:solidFill>
                  <a:srgbClr val="000000"/>
                </a:solidFill>
              </a:rPr>
              <a:t>后</a:t>
            </a:r>
            <a:r>
              <a:rPr lang="en-US" altLang="zh-CN" sz="2400" b="1" dirty="0">
                <a:solidFill>
                  <a:srgbClr val="000000"/>
                </a:solidFill>
              </a:rPr>
              <a:t>p</a:t>
            </a:r>
            <a:r>
              <a:rPr lang="zh-CN" altLang="en-US" sz="2400" b="1" dirty="0">
                <a:solidFill>
                  <a:srgbClr val="000000"/>
                </a:solidFill>
              </a:rPr>
              <a:t>的值是指向字符</a:t>
            </a:r>
            <a:r>
              <a:rPr lang="en-US" altLang="zh-CN" sz="2400" b="1" dirty="0">
                <a:solidFill>
                  <a:srgbClr val="000000"/>
                </a:solidFill>
              </a:rPr>
              <a:t>t</a:t>
            </a:r>
            <a:r>
              <a:rPr lang="zh-CN" altLang="en-US" sz="2400" b="1" dirty="0">
                <a:solidFill>
                  <a:srgbClr val="000000"/>
                </a:solidFill>
              </a:rPr>
              <a:t>的位置</a:t>
            </a:r>
            <a:r>
              <a:rPr lang="en-US" altLang="zh-CN" sz="2400" b="1" dirty="0">
                <a:solidFill>
                  <a:srgbClr val="000000"/>
                </a:solidFill>
              </a:rPr>
              <a:t>, </a:t>
            </a:r>
            <a:r>
              <a:rPr lang="zh-CN" altLang="en-US" sz="2400" b="1" dirty="0">
                <a:solidFill>
                  <a:srgbClr val="000000"/>
                </a:solidFill>
              </a:rPr>
              <a:t>也就是</a:t>
            </a:r>
            <a:r>
              <a:rPr lang="en-US" altLang="zh-CN" sz="2400" b="1" dirty="0">
                <a:solidFill>
                  <a:srgbClr val="000000"/>
                </a:solidFill>
              </a:rPr>
              <a:t>p=6</a:t>
            </a:r>
            <a:r>
              <a:rPr lang="zh-CN" altLang="en-US" sz="2400" b="1" dirty="0">
                <a:solidFill>
                  <a:srgbClr val="000000"/>
                </a:solidFill>
              </a:rPr>
              <a:t>。</a:t>
            </a:r>
            <a:br>
              <a:rPr lang="zh-CN" altLang="en-US" sz="2400" b="1" dirty="0">
                <a:solidFill>
                  <a:srgbClr val="000000"/>
                </a:solidFill>
              </a:rPr>
            </a:br>
            <a:r>
              <a:rPr lang="zh-CN" altLang="en-US" sz="2400" b="1" dirty="0">
                <a:solidFill>
                  <a:srgbClr val="000000"/>
                </a:solidFill>
              </a:rPr>
              <a:t>执行</a:t>
            </a:r>
            <a:r>
              <a:rPr lang="en-US" altLang="zh-CN" sz="2400" b="1" dirty="0">
                <a:solidFill>
                  <a:srgbClr val="000000"/>
                </a:solidFill>
              </a:rPr>
              <a:t>p=index(s2</a:t>
            </a:r>
            <a:r>
              <a:rPr lang="en-US" altLang="zh-CN" sz="2400" b="1" dirty="0" smtClean="0">
                <a:solidFill>
                  <a:srgbClr val="000000"/>
                </a:solidFill>
              </a:rPr>
              <a:t>,'9',</a:t>
            </a:r>
            <a:r>
              <a:rPr lang="en-US" altLang="zh-CN" sz="2400" b="1" dirty="0">
                <a:solidFill>
                  <a:srgbClr val="000000"/>
                </a:solidFill>
              </a:rPr>
              <a:t>1);</a:t>
            </a:r>
            <a:r>
              <a:rPr lang="zh-CN" altLang="en-US" sz="2400" b="1" dirty="0">
                <a:solidFill>
                  <a:srgbClr val="000000"/>
                </a:solidFill>
              </a:rPr>
              <a:t>后</a:t>
            </a:r>
            <a:r>
              <a:rPr lang="en-US" altLang="zh-CN" sz="2400" b="1" dirty="0">
                <a:solidFill>
                  <a:srgbClr val="000000"/>
                </a:solidFill>
              </a:rPr>
              <a:t>p</a:t>
            </a:r>
            <a:r>
              <a:rPr lang="zh-CN" altLang="en-US" sz="2400" b="1" dirty="0">
                <a:solidFill>
                  <a:srgbClr val="000000"/>
                </a:solidFill>
              </a:rPr>
              <a:t>的值是指向</a:t>
            </a:r>
            <a:r>
              <a:rPr lang="en-US" altLang="zh-CN" sz="2400" b="1" dirty="0">
                <a:solidFill>
                  <a:srgbClr val="000000"/>
                </a:solidFill>
              </a:rPr>
              <a:t>s2</a:t>
            </a:r>
            <a:r>
              <a:rPr lang="zh-CN" altLang="en-US" sz="2400" b="1" dirty="0">
                <a:solidFill>
                  <a:srgbClr val="000000"/>
                </a:solidFill>
              </a:rPr>
              <a:t>串中第一个</a:t>
            </a:r>
            <a:r>
              <a:rPr lang="en-US" altLang="zh-CN" sz="2400" b="1" dirty="0">
                <a:solidFill>
                  <a:srgbClr val="000000"/>
                </a:solidFill>
              </a:rPr>
              <a:t>9</a:t>
            </a:r>
            <a:r>
              <a:rPr lang="zh-CN" altLang="en-US" sz="2400" b="1" dirty="0">
                <a:solidFill>
                  <a:srgbClr val="000000"/>
                </a:solidFill>
              </a:rPr>
              <a:t>所在的位置</a:t>
            </a:r>
            <a:r>
              <a:rPr lang="en-US" altLang="zh-CN" sz="2400" b="1" dirty="0">
                <a:solidFill>
                  <a:srgbClr val="000000"/>
                </a:solidFill>
              </a:rPr>
              <a:t>,</a:t>
            </a:r>
            <a:r>
              <a:rPr lang="zh-CN" altLang="en-US" sz="2400" b="1" dirty="0">
                <a:solidFill>
                  <a:srgbClr val="000000"/>
                </a:solidFill>
              </a:rPr>
              <a:t>也就是</a:t>
            </a:r>
            <a:r>
              <a:rPr lang="en-US" altLang="zh-CN" sz="2400" b="1" dirty="0">
                <a:solidFill>
                  <a:srgbClr val="000000"/>
                </a:solidFill>
              </a:rPr>
              <a:t>p=10</a:t>
            </a:r>
            <a:r>
              <a:rPr lang="zh-CN" altLang="en-US" sz="2400" b="1" dirty="0">
                <a:solidFill>
                  <a:srgbClr val="000000"/>
                </a:solidFill>
              </a:rPr>
              <a:t>。</a:t>
            </a:r>
            <a:br>
              <a:rPr lang="zh-CN" altLang="en-US" sz="2400" b="1" dirty="0">
                <a:solidFill>
                  <a:srgbClr val="000000"/>
                </a:solidFill>
              </a:rPr>
            </a:br>
            <a:r>
              <a:rPr lang="zh-CN" altLang="en-US" sz="2400" b="1" dirty="0">
                <a:solidFill>
                  <a:srgbClr val="000000"/>
                </a:solidFill>
              </a:rPr>
              <a:t>执行</a:t>
            </a:r>
            <a:r>
              <a:rPr lang="en-US" altLang="zh-CN" sz="2400" b="1" dirty="0">
                <a:solidFill>
                  <a:srgbClr val="000000"/>
                </a:solidFill>
              </a:rPr>
              <a:t>p=index(s2</a:t>
            </a:r>
            <a:r>
              <a:rPr lang="en-US" altLang="zh-CN" sz="2400" b="1" dirty="0" smtClean="0">
                <a:solidFill>
                  <a:srgbClr val="000000"/>
                </a:solidFill>
              </a:rPr>
              <a:t>,'6',</a:t>
            </a:r>
            <a:r>
              <a:rPr lang="en-US" altLang="zh-CN" sz="2400" b="1" dirty="0">
                <a:solidFill>
                  <a:srgbClr val="000000"/>
                </a:solidFill>
              </a:rPr>
              <a:t>1);</a:t>
            </a:r>
            <a:r>
              <a:rPr lang="zh-CN" altLang="en-US" sz="2400" b="1" dirty="0">
                <a:solidFill>
                  <a:srgbClr val="000000"/>
                </a:solidFill>
              </a:rPr>
              <a:t>之后，</a:t>
            </a:r>
            <a:r>
              <a:rPr lang="en-US" altLang="zh-CN" sz="2400" b="1" dirty="0">
                <a:solidFill>
                  <a:srgbClr val="000000"/>
                </a:solidFill>
              </a:rPr>
              <a:t>p</a:t>
            </a:r>
            <a:r>
              <a:rPr lang="zh-CN" altLang="en-US" sz="2400" b="1" dirty="0">
                <a:solidFill>
                  <a:srgbClr val="000000"/>
                </a:solidFill>
              </a:rPr>
              <a:t>的返回值是</a:t>
            </a:r>
            <a:r>
              <a:rPr lang="en-US" altLang="zh-CN" sz="2400" b="1" dirty="0">
                <a:solidFill>
                  <a:srgbClr val="000000"/>
                </a:solidFill>
              </a:rPr>
              <a:t>0 </a:t>
            </a:r>
            <a:r>
              <a:rPr lang="zh-CN" altLang="en-US" sz="2400" b="1" dirty="0">
                <a:solidFill>
                  <a:srgbClr val="000000"/>
                </a:solidFill>
              </a:rPr>
              <a:t>。  </a:t>
            </a:r>
            <a:br>
              <a:rPr lang="zh-CN" altLang="en-US" sz="2400" b="1" dirty="0">
                <a:solidFill>
                  <a:srgbClr val="000000"/>
                </a:solidFill>
              </a:rPr>
            </a:b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130">
                                            <p:txEl>
                                              <p:pRg st="3" end="3"/>
                                            </p:txEl>
                                          </p:spTgt>
                                        </p:tgtEl>
                                        <p:attrNameLst>
                                          <p:attrName>style.visibility</p:attrName>
                                        </p:attrNameLst>
                                      </p:cBhvr>
                                      <p:to>
                                        <p:strVal val="visible"/>
                                      </p:to>
                                    </p:set>
                                    <p:anim calcmode="lin" valueType="num">
                                      <p:cBhvr additive="base">
                                        <p:cTn id="7" dur="500" fill="hold"/>
                                        <p:tgtEl>
                                          <p:spTgt spid="48130">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body" idx="1"/>
          </p:nvPr>
        </p:nvSpPr>
        <p:spPr>
          <a:xfrm>
            <a:off x="301624" y="836613"/>
            <a:ext cx="8842375" cy="5262562"/>
          </a:xfrm>
        </p:spPr>
        <p:txBody>
          <a:bodyPr/>
          <a:lstStyle/>
          <a:p>
            <a:pPr>
              <a:lnSpc>
                <a:spcPct val="80000"/>
              </a:lnSpc>
            </a:pPr>
            <a:r>
              <a:rPr lang="zh-CN" altLang="en-US" sz="2800" b="1" dirty="0">
                <a:solidFill>
                  <a:srgbClr val="000000"/>
                </a:solidFill>
              </a:rPr>
              <a:t>假设有如下的串说明：</a:t>
            </a:r>
            <a:br>
              <a:rPr lang="zh-CN" altLang="en-US" sz="2800" b="1" dirty="0">
                <a:solidFill>
                  <a:srgbClr val="000000"/>
                </a:solidFill>
              </a:rPr>
            </a:br>
            <a:r>
              <a:rPr lang="en-US" altLang="zh-CN" sz="2800" b="1" dirty="0">
                <a:solidFill>
                  <a:srgbClr val="000000"/>
                </a:solidFill>
              </a:rPr>
              <a:t>char s1[30]="</a:t>
            </a:r>
            <a:r>
              <a:rPr lang="en-US" altLang="zh-CN" sz="2800" b="1" dirty="0" err="1">
                <a:solidFill>
                  <a:srgbClr val="000000"/>
                </a:solidFill>
              </a:rPr>
              <a:t>Stocktom,CA</a:t>
            </a:r>
            <a:r>
              <a:rPr lang="en-US" altLang="zh-CN" sz="2800" b="1" dirty="0">
                <a:solidFill>
                  <a:srgbClr val="000000"/>
                </a:solidFill>
              </a:rPr>
              <a:t>", s2[30]="March 5 1999", s3[30];</a:t>
            </a:r>
            <a:r>
              <a:rPr lang="en-US" altLang="zh-CN" sz="2800" b="1" dirty="0" err="1">
                <a:solidFill>
                  <a:srgbClr val="000000"/>
                </a:solidFill>
              </a:rPr>
              <a:t>int</a:t>
            </a:r>
            <a:r>
              <a:rPr lang="en-US" altLang="zh-CN" sz="2800" b="1" dirty="0">
                <a:solidFill>
                  <a:srgbClr val="000000"/>
                </a:solidFill>
              </a:rPr>
              <a:t> p; </a:t>
            </a:r>
            <a:br>
              <a:rPr lang="en-US" altLang="zh-CN" sz="2800" b="1" dirty="0">
                <a:solidFill>
                  <a:srgbClr val="000000"/>
                </a:solidFill>
              </a:rPr>
            </a:br>
            <a:r>
              <a:rPr lang="zh-CN" altLang="en-US" sz="2800" b="1" dirty="0">
                <a:solidFill>
                  <a:srgbClr val="000000"/>
                </a:solidFill>
              </a:rPr>
              <a:t>在执行下列语句后，</a:t>
            </a:r>
            <a:r>
              <a:rPr lang="en-US" altLang="zh-CN" sz="2800" b="1" dirty="0">
                <a:solidFill>
                  <a:srgbClr val="000000"/>
                </a:solidFill>
              </a:rPr>
              <a:t>s3</a:t>
            </a:r>
            <a:r>
              <a:rPr lang="zh-CN" altLang="en-US" sz="2800" b="1" dirty="0">
                <a:solidFill>
                  <a:srgbClr val="000000"/>
                </a:solidFill>
              </a:rPr>
              <a:t>的值是什么</a:t>
            </a:r>
            <a:r>
              <a:rPr lang="en-US" altLang="zh-CN" sz="2800" b="1" dirty="0">
                <a:solidFill>
                  <a:srgbClr val="000000"/>
                </a:solidFill>
              </a:rPr>
              <a:t>? </a:t>
            </a:r>
            <a:br>
              <a:rPr lang="en-US" altLang="zh-CN" sz="2800" b="1" dirty="0">
                <a:solidFill>
                  <a:srgbClr val="000000"/>
                </a:solidFill>
              </a:rPr>
            </a:br>
            <a:r>
              <a:rPr lang="en-US" altLang="zh-CN" sz="2800" b="1" dirty="0" err="1">
                <a:solidFill>
                  <a:srgbClr val="000000"/>
                </a:solidFill>
              </a:rPr>
              <a:t>strcpy</a:t>
            </a:r>
            <a:r>
              <a:rPr lang="en-US" altLang="zh-CN" sz="2800" b="1" dirty="0">
                <a:solidFill>
                  <a:srgbClr val="000000"/>
                </a:solidFill>
              </a:rPr>
              <a:t>(s3,s1); </a:t>
            </a:r>
            <a:endParaRPr lang="en-US" altLang="zh-CN" sz="2800" b="1" dirty="0" smtClean="0">
              <a:solidFill>
                <a:srgbClr val="000000"/>
              </a:solidFill>
            </a:endParaRPr>
          </a:p>
          <a:p>
            <a:pPr>
              <a:lnSpc>
                <a:spcPct val="80000"/>
              </a:lnSpc>
            </a:pPr>
            <a:r>
              <a:rPr lang="en-US" altLang="zh-CN" sz="2800" b="1" dirty="0" err="1" smtClean="0">
                <a:solidFill>
                  <a:srgbClr val="000000"/>
                </a:solidFill>
              </a:rPr>
              <a:t>strcat</a:t>
            </a:r>
            <a:r>
              <a:rPr lang="en-US" altLang="zh-CN" sz="2800" b="1" dirty="0" smtClean="0">
                <a:solidFill>
                  <a:srgbClr val="000000"/>
                </a:solidFill>
              </a:rPr>
              <a:t>(s3,",");</a:t>
            </a:r>
          </a:p>
          <a:p>
            <a:pPr>
              <a:lnSpc>
                <a:spcPct val="80000"/>
              </a:lnSpc>
            </a:pPr>
            <a:r>
              <a:rPr lang="en-US" altLang="zh-CN" sz="2800" b="1" dirty="0" smtClean="0">
                <a:solidFill>
                  <a:srgbClr val="000000"/>
                </a:solidFill>
              </a:rPr>
              <a:t> </a:t>
            </a:r>
            <a:r>
              <a:rPr lang="en-US" altLang="zh-CN" sz="2800" b="1" dirty="0" err="1">
                <a:solidFill>
                  <a:srgbClr val="000000"/>
                </a:solidFill>
              </a:rPr>
              <a:t>strcat</a:t>
            </a:r>
            <a:r>
              <a:rPr lang="en-US" altLang="zh-CN" sz="2800" b="1" dirty="0">
                <a:solidFill>
                  <a:srgbClr val="000000"/>
                </a:solidFill>
              </a:rPr>
              <a:t>(s3,s2);</a:t>
            </a:r>
            <a:br>
              <a:rPr lang="en-US" altLang="zh-CN" sz="2800" b="1" dirty="0">
                <a:solidFill>
                  <a:srgbClr val="000000"/>
                </a:solidFill>
              </a:rPr>
            </a:br>
            <a:r>
              <a:rPr lang="en-US" altLang="zh-CN" sz="2800" b="1" dirty="0">
                <a:solidFill>
                  <a:srgbClr val="000000"/>
                </a:solidFill>
              </a:rPr>
              <a:t> </a:t>
            </a:r>
          </a:p>
          <a:p>
            <a:pPr>
              <a:lnSpc>
                <a:spcPct val="80000"/>
              </a:lnSpc>
              <a:buFont typeface="Wingdings" pitchFamily="2" charset="2"/>
              <a:buNone/>
            </a:pPr>
            <a:r>
              <a:rPr lang="zh-CN" altLang="en-US" sz="2800" b="1" dirty="0">
                <a:solidFill>
                  <a:srgbClr val="000000"/>
                </a:solidFill>
              </a:rPr>
              <a:t>答</a:t>
            </a:r>
            <a:r>
              <a:rPr lang="zh-CN" altLang="en-US" sz="2800" b="1" dirty="0" smtClean="0">
                <a:solidFill>
                  <a:srgbClr val="000000"/>
                </a:solidFill>
              </a:rPr>
              <a:t>：</a:t>
            </a:r>
            <a:r>
              <a:rPr lang="en-US" altLang="zh-CN" sz="2800" b="1" dirty="0">
                <a:solidFill>
                  <a:srgbClr val="000000"/>
                </a:solidFill>
              </a:rPr>
              <a:t/>
            </a:r>
            <a:br>
              <a:rPr lang="en-US" altLang="zh-CN" sz="2800" b="1" dirty="0">
                <a:solidFill>
                  <a:srgbClr val="000000"/>
                </a:solidFill>
              </a:rPr>
            </a:br>
            <a:r>
              <a:rPr lang="zh-CN" altLang="en-US" sz="2800" b="1" dirty="0">
                <a:solidFill>
                  <a:srgbClr val="000000"/>
                </a:solidFill>
              </a:rPr>
              <a:t>在执行</a:t>
            </a:r>
            <a:r>
              <a:rPr lang="en-US" altLang="zh-CN" sz="2800" b="1" dirty="0" err="1">
                <a:solidFill>
                  <a:srgbClr val="000000"/>
                </a:solidFill>
              </a:rPr>
              <a:t>strcpy</a:t>
            </a:r>
            <a:r>
              <a:rPr lang="en-US" altLang="zh-CN" sz="2800" b="1" dirty="0">
                <a:solidFill>
                  <a:srgbClr val="000000"/>
                </a:solidFill>
              </a:rPr>
              <a:t>(s3,s1); </a:t>
            </a:r>
            <a:r>
              <a:rPr lang="zh-CN" altLang="en-US" sz="2800" b="1" dirty="0">
                <a:solidFill>
                  <a:srgbClr val="000000"/>
                </a:solidFill>
              </a:rPr>
              <a:t>后，</a:t>
            </a:r>
            <a:r>
              <a:rPr lang="en-US" altLang="zh-CN" sz="2800" b="1" dirty="0">
                <a:solidFill>
                  <a:srgbClr val="000000"/>
                </a:solidFill>
              </a:rPr>
              <a:t>s3</a:t>
            </a:r>
            <a:r>
              <a:rPr lang="zh-CN" altLang="en-US" sz="2800" b="1" dirty="0">
                <a:solidFill>
                  <a:srgbClr val="000000"/>
                </a:solidFill>
              </a:rPr>
              <a:t>的值是</a:t>
            </a:r>
            <a:r>
              <a:rPr lang="en-US" altLang="zh-CN" sz="2800" b="1" dirty="0">
                <a:solidFill>
                  <a:srgbClr val="000000"/>
                </a:solidFill>
              </a:rPr>
              <a:t>"</a:t>
            </a:r>
            <a:r>
              <a:rPr lang="en-US" altLang="zh-CN" sz="2800" b="1" dirty="0" err="1">
                <a:solidFill>
                  <a:srgbClr val="000000"/>
                </a:solidFill>
              </a:rPr>
              <a:t>Stocktom,CA</a:t>
            </a:r>
            <a:r>
              <a:rPr lang="en-US" altLang="zh-CN" sz="2800" b="1" dirty="0">
                <a:solidFill>
                  <a:srgbClr val="000000"/>
                </a:solidFill>
              </a:rPr>
              <a:t>"</a:t>
            </a:r>
            <a:br>
              <a:rPr lang="en-US" altLang="zh-CN" sz="2800" b="1" dirty="0">
                <a:solidFill>
                  <a:srgbClr val="000000"/>
                </a:solidFill>
              </a:rPr>
            </a:br>
            <a:r>
              <a:rPr lang="zh-CN" altLang="en-US" sz="2800" b="1" dirty="0">
                <a:solidFill>
                  <a:srgbClr val="000000"/>
                </a:solidFill>
              </a:rPr>
              <a:t>在执行</a:t>
            </a:r>
            <a:r>
              <a:rPr lang="en-US" altLang="zh-CN" sz="2800" b="1" dirty="0" err="1">
                <a:solidFill>
                  <a:srgbClr val="000000"/>
                </a:solidFill>
              </a:rPr>
              <a:t>strcat</a:t>
            </a:r>
            <a:r>
              <a:rPr lang="en-US" altLang="zh-CN" sz="2800" b="1" dirty="0">
                <a:solidFill>
                  <a:srgbClr val="000000"/>
                </a:solidFill>
              </a:rPr>
              <a:t>(s3,","); </a:t>
            </a:r>
            <a:r>
              <a:rPr lang="zh-CN" altLang="en-US" sz="2800" b="1" dirty="0">
                <a:solidFill>
                  <a:srgbClr val="000000"/>
                </a:solidFill>
              </a:rPr>
              <a:t>后，</a:t>
            </a:r>
            <a:r>
              <a:rPr lang="en-US" altLang="zh-CN" sz="2800" b="1" dirty="0">
                <a:solidFill>
                  <a:srgbClr val="000000"/>
                </a:solidFill>
              </a:rPr>
              <a:t>s3</a:t>
            </a:r>
            <a:r>
              <a:rPr lang="zh-CN" altLang="en-US" sz="2800" b="1" dirty="0">
                <a:solidFill>
                  <a:srgbClr val="000000"/>
                </a:solidFill>
              </a:rPr>
              <a:t>的值变成</a:t>
            </a:r>
            <a:r>
              <a:rPr lang="en-US" altLang="zh-CN" sz="2800" b="1" dirty="0">
                <a:solidFill>
                  <a:srgbClr val="000000"/>
                </a:solidFill>
              </a:rPr>
              <a:t>"</a:t>
            </a:r>
            <a:r>
              <a:rPr lang="en-US" altLang="zh-CN" sz="2800" b="1" dirty="0" err="1">
                <a:solidFill>
                  <a:srgbClr val="000000"/>
                </a:solidFill>
              </a:rPr>
              <a:t>Stocktom,Ca</a:t>
            </a:r>
            <a:r>
              <a:rPr lang="en-US" altLang="zh-CN" sz="2800" b="1" dirty="0">
                <a:solidFill>
                  <a:srgbClr val="000000"/>
                </a:solidFill>
              </a:rPr>
              <a:t>,"</a:t>
            </a:r>
            <a:br>
              <a:rPr lang="en-US" altLang="zh-CN" sz="2800" b="1" dirty="0">
                <a:solidFill>
                  <a:srgbClr val="000000"/>
                </a:solidFill>
              </a:rPr>
            </a:br>
            <a:r>
              <a:rPr lang="zh-CN" altLang="en-US" sz="2800" b="1" dirty="0">
                <a:solidFill>
                  <a:srgbClr val="000000"/>
                </a:solidFill>
              </a:rPr>
              <a:t>在执行完</a:t>
            </a:r>
            <a:r>
              <a:rPr lang="en-US" altLang="zh-CN" sz="2800" b="1" dirty="0" err="1">
                <a:solidFill>
                  <a:srgbClr val="000000"/>
                </a:solidFill>
              </a:rPr>
              <a:t>strcat</a:t>
            </a:r>
            <a:r>
              <a:rPr lang="en-US" altLang="zh-CN" sz="2800" b="1" dirty="0">
                <a:solidFill>
                  <a:srgbClr val="000000"/>
                </a:solidFill>
              </a:rPr>
              <a:t>(s3,s2);</a:t>
            </a:r>
            <a:r>
              <a:rPr lang="zh-CN" altLang="en-US" sz="2800" b="1" dirty="0">
                <a:solidFill>
                  <a:srgbClr val="000000"/>
                </a:solidFill>
              </a:rPr>
              <a:t>后，</a:t>
            </a:r>
            <a:r>
              <a:rPr lang="en-US" altLang="zh-CN" sz="2800" b="1" dirty="0">
                <a:solidFill>
                  <a:srgbClr val="000000"/>
                </a:solidFill>
              </a:rPr>
              <a:t>s3</a:t>
            </a:r>
            <a:r>
              <a:rPr lang="zh-CN" altLang="en-US" sz="2800" b="1" dirty="0">
                <a:solidFill>
                  <a:srgbClr val="000000"/>
                </a:solidFill>
              </a:rPr>
              <a:t>的值就成了</a:t>
            </a:r>
            <a:r>
              <a:rPr lang="en-US" altLang="zh-CN" sz="2800" b="1" dirty="0">
                <a:solidFill>
                  <a:srgbClr val="000000"/>
                </a:solidFill>
              </a:rPr>
              <a:t>"</a:t>
            </a:r>
            <a:r>
              <a:rPr lang="en-US" altLang="zh-CN" sz="2800" b="1" dirty="0" err="1">
                <a:solidFill>
                  <a:srgbClr val="000000"/>
                </a:solidFill>
              </a:rPr>
              <a:t>Stocktom,Ca,March</a:t>
            </a:r>
            <a:r>
              <a:rPr lang="en-US" altLang="zh-CN" sz="2800" b="1" dirty="0">
                <a:solidFill>
                  <a:srgbClr val="000000"/>
                </a:solidFill>
              </a:rPr>
              <a:t> 5,1999" </a:t>
            </a:r>
            <a:br>
              <a:rPr lang="en-US" altLang="zh-CN" sz="2800" b="1" dirty="0">
                <a:solidFill>
                  <a:srgbClr val="000000"/>
                </a:solidFill>
              </a:rPr>
            </a:br>
            <a:endParaRPr lang="en-US" altLang="zh-CN" sz="2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154">
                                            <p:txEl>
                                              <p:pRg st="3" end="3"/>
                                            </p:txEl>
                                          </p:spTgt>
                                        </p:tgtEl>
                                        <p:attrNameLst>
                                          <p:attrName>style.visibility</p:attrName>
                                        </p:attrNameLst>
                                      </p:cBhvr>
                                      <p:to>
                                        <p:strVal val="visible"/>
                                      </p:to>
                                    </p:set>
                                    <p:anim calcmode="lin" valueType="num">
                                      <p:cBhvr additive="base">
                                        <p:cTn id="7" dur="500" fill="hold"/>
                                        <p:tgtEl>
                                          <p:spTgt spid="49154">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body" idx="1"/>
          </p:nvPr>
        </p:nvSpPr>
        <p:spPr>
          <a:xfrm>
            <a:off x="301625" y="836613"/>
            <a:ext cx="8540750" cy="5262562"/>
          </a:xfrm>
        </p:spPr>
        <p:txBody>
          <a:bodyPr/>
          <a:lstStyle/>
          <a:p>
            <a:pPr>
              <a:lnSpc>
                <a:spcPct val="90000"/>
              </a:lnSpc>
            </a:pPr>
            <a:r>
              <a:rPr lang="zh-CN" altLang="en-US" sz="2800" b="1" dirty="0">
                <a:solidFill>
                  <a:srgbClr val="000000"/>
                </a:solidFill>
              </a:rPr>
              <a:t>假设有如下的串说明：</a:t>
            </a:r>
            <a:br>
              <a:rPr lang="zh-CN" altLang="en-US" sz="2800" b="1" dirty="0">
                <a:solidFill>
                  <a:srgbClr val="000000"/>
                </a:solidFill>
              </a:rPr>
            </a:br>
            <a:r>
              <a:rPr lang="en-US" altLang="zh-CN" sz="2800" b="1" dirty="0">
                <a:solidFill>
                  <a:srgbClr val="000000"/>
                </a:solidFill>
              </a:rPr>
              <a:t>char s1[30]="</a:t>
            </a:r>
            <a:r>
              <a:rPr lang="en-US" altLang="zh-CN" sz="2800" b="1" dirty="0" err="1">
                <a:solidFill>
                  <a:srgbClr val="000000"/>
                </a:solidFill>
              </a:rPr>
              <a:t>Stocktom,CA</a:t>
            </a:r>
            <a:r>
              <a:rPr lang="en-US" altLang="zh-CN" sz="2800" b="1" dirty="0">
                <a:solidFill>
                  <a:srgbClr val="000000"/>
                </a:solidFill>
              </a:rPr>
              <a:t>", s2[30]="March 5 1999", s3[30];</a:t>
            </a:r>
            <a:r>
              <a:rPr lang="en-US" altLang="zh-CN" sz="2800" b="1" dirty="0" err="1">
                <a:solidFill>
                  <a:srgbClr val="000000"/>
                </a:solidFill>
              </a:rPr>
              <a:t>int</a:t>
            </a:r>
            <a:r>
              <a:rPr lang="en-US" altLang="zh-CN" sz="2800" b="1" dirty="0">
                <a:solidFill>
                  <a:srgbClr val="000000"/>
                </a:solidFill>
              </a:rPr>
              <a:t> p; </a:t>
            </a:r>
            <a:br>
              <a:rPr lang="en-US" altLang="zh-CN" sz="2800" b="1" dirty="0">
                <a:solidFill>
                  <a:srgbClr val="000000"/>
                </a:solidFill>
              </a:rPr>
            </a:br>
            <a:r>
              <a:rPr lang="zh-CN" altLang="en-US" sz="2800" b="1" dirty="0">
                <a:solidFill>
                  <a:srgbClr val="000000"/>
                </a:solidFill>
              </a:rPr>
              <a:t>调用函数</a:t>
            </a:r>
            <a:r>
              <a:rPr lang="en-US" altLang="zh-CN" sz="2800" b="1" dirty="0" err="1">
                <a:solidFill>
                  <a:srgbClr val="000000"/>
                </a:solidFill>
              </a:rPr>
              <a:t>strcmp</a:t>
            </a:r>
            <a:r>
              <a:rPr lang="en-US" altLang="zh-CN" sz="2800" b="1" dirty="0">
                <a:solidFill>
                  <a:srgbClr val="000000"/>
                </a:solidFill>
              </a:rPr>
              <a:t>(s1,s2)</a:t>
            </a:r>
            <a:r>
              <a:rPr lang="zh-CN" altLang="en-US" sz="2800" b="1" dirty="0">
                <a:solidFill>
                  <a:srgbClr val="000000"/>
                </a:solidFill>
              </a:rPr>
              <a:t>的返回值是什么</a:t>
            </a:r>
            <a:r>
              <a:rPr lang="en-US" altLang="zh-CN" sz="2800" b="1" dirty="0">
                <a:solidFill>
                  <a:srgbClr val="000000"/>
                </a:solidFill>
              </a:rPr>
              <a:t>?</a:t>
            </a:r>
            <a:br>
              <a:rPr lang="en-US" altLang="zh-CN" sz="2800" b="1" dirty="0">
                <a:solidFill>
                  <a:srgbClr val="000000"/>
                </a:solidFill>
              </a:rPr>
            </a:br>
            <a:r>
              <a:rPr lang="en-US" altLang="zh-CN" sz="2800" b="1" dirty="0">
                <a:solidFill>
                  <a:srgbClr val="000000"/>
                </a:solidFill>
              </a:rPr>
              <a:t/>
            </a:r>
            <a:br>
              <a:rPr lang="en-US" altLang="zh-CN" sz="2800" b="1" dirty="0">
                <a:solidFill>
                  <a:srgbClr val="000000"/>
                </a:solidFill>
              </a:rPr>
            </a:br>
            <a:r>
              <a:rPr lang="en-US" altLang="zh-CN" sz="2800" b="1" dirty="0">
                <a:solidFill>
                  <a:srgbClr val="000000"/>
                </a:solidFill>
              </a:rPr>
              <a:t> </a:t>
            </a:r>
          </a:p>
          <a:p>
            <a:pPr>
              <a:lnSpc>
                <a:spcPct val="90000"/>
              </a:lnSpc>
              <a:buFont typeface="Wingdings" pitchFamily="2" charset="2"/>
              <a:buNone/>
            </a:pPr>
            <a:r>
              <a:rPr lang="zh-CN" altLang="en-US" sz="2800" b="1" dirty="0">
                <a:solidFill>
                  <a:srgbClr val="000000"/>
                </a:solidFill>
              </a:rPr>
              <a:t>答：函数</a:t>
            </a:r>
            <a:r>
              <a:rPr lang="en-US" altLang="zh-CN" sz="2800" b="1" dirty="0" err="1">
                <a:solidFill>
                  <a:srgbClr val="000000"/>
                </a:solidFill>
              </a:rPr>
              <a:t>strcmp</a:t>
            </a:r>
            <a:r>
              <a:rPr lang="en-US" altLang="zh-CN" sz="2800" b="1" dirty="0">
                <a:solidFill>
                  <a:srgbClr val="000000"/>
                </a:solidFill>
              </a:rPr>
              <a:t>(</a:t>
            </a:r>
            <a:r>
              <a:rPr lang="zh-CN" altLang="en-US" sz="2800" b="1" dirty="0">
                <a:solidFill>
                  <a:srgbClr val="000000"/>
                </a:solidFill>
              </a:rPr>
              <a:t>串</a:t>
            </a:r>
            <a:r>
              <a:rPr lang="en-US" altLang="zh-CN" sz="2800" b="1" dirty="0">
                <a:solidFill>
                  <a:srgbClr val="000000"/>
                </a:solidFill>
              </a:rPr>
              <a:t>1</a:t>
            </a:r>
            <a:r>
              <a:rPr lang="zh-CN" altLang="en-US" sz="2800" b="1" dirty="0">
                <a:solidFill>
                  <a:srgbClr val="000000"/>
                </a:solidFill>
              </a:rPr>
              <a:t>，串</a:t>
            </a:r>
            <a:r>
              <a:rPr lang="en-US" altLang="zh-CN" sz="2800" b="1" dirty="0">
                <a:solidFill>
                  <a:srgbClr val="000000"/>
                </a:solidFill>
              </a:rPr>
              <a:t>2)</a:t>
            </a:r>
            <a:r>
              <a:rPr lang="zh-CN" altLang="en-US" sz="2800" b="1" dirty="0">
                <a:solidFill>
                  <a:srgbClr val="000000"/>
                </a:solidFill>
              </a:rPr>
              <a:t>的功能是串比较，按串的大小进行比较，返回大于</a:t>
            </a:r>
            <a:r>
              <a:rPr lang="en-US" altLang="zh-CN" sz="2800" b="1" dirty="0">
                <a:solidFill>
                  <a:srgbClr val="000000"/>
                </a:solidFill>
              </a:rPr>
              <a:t>0</a:t>
            </a:r>
            <a:r>
              <a:rPr lang="zh-CN" altLang="en-US" sz="2800" b="1" dirty="0">
                <a:solidFill>
                  <a:srgbClr val="000000"/>
                </a:solidFill>
              </a:rPr>
              <a:t>，等于</a:t>
            </a:r>
            <a:r>
              <a:rPr lang="en-US" altLang="zh-CN" sz="2800" b="1" dirty="0">
                <a:solidFill>
                  <a:srgbClr val="000000"/>
                </a:solidFill>
              </a:rPr>
              <a:t>0</a:t>
            </a:r>
            <a:r>
              <a:rPr lang="zh-CN" altLang="en-US" sz="2800" b="1" dirty="0">
                <a:solidFill>
                  <a:srgbClr val="000000"/>
                </a:solidFill>
              </a:rPr>
              <a:t>或小于</a:t>
            </a:r>
            <a:r>
              <a:rPr lang="en-US" altLang="zh-CN" sz="2800" b="1" dirty="0">
                <a:solidFill>
                  <a:srgbClr val="000000"/>
                </a:solidFill>
              </a:rPr>
              <a:t>0</a:t>
            </a:r>
            <a:r>
              <a:rPr lang="zh-CN" altLang="en-US" sz="2800" b="1" dirty="0">
                <a:solidFill>
                  <a:srgbClr val="000000"/>
                </a:solidFill>
              </a:rPr>
              <a:t>的值以表示串</a:t>
            </a:r>
            <a:r>
              <a:rPr lang="en-US" altLang="zh-CN" sz="2800" b="1" dirty="0">
                <a:solidFill>
                  <a:srgbClr val="000000"/>
                </a:solidFill>
              </a:rPr>
              <a:t>1</a:t>
            </a:r>
            <a:r>
              <a:rPr lang="zh-CN" altLang="en-US" sz="2800" b="1" dirty="0">
                <a:solidFill>
                  <a:srgbClr val="000000"/>
                </a:solidFill>
              </a:rPr>
              <a:t>比串</a:t>
            </a:r>
            <a:r>
              <a:rPr lang="en-US" altLang="zh-CN" sz="2800" b="1" dirty="0">
                <a:solidFill>
                  <a:srgbClr val="000000"/>
                </a:solidFill>
              </a:rPr>
              <a:t>2 </a:t>
            </a:r>
            <a:r>
              <a:rPr lang="zh-CN" altLang="en-US" sz="2800" b="1" dirty="0">
                <a:solidFill>
                  <a:srgbClr val="000000"/>
                </a:solidFill>
              </a:rPr>
              <a:t>大，串</a:t>
            </a:r>
            <a:r>
              <a:rPr lang="en-US" altLang="zh-CN" sz="2800" b="1" dirty="0">
                <a:solidFill>
                  <a:srgbClr val="000000"/>
                </a:solidFill>
              </a:rPr>
              <a:t>1</a:t>
            </a:r>
            <a:r>
              <a:rPr lang="zh-CN" altLang="en-US" sz="2800" b="1" dirty="0">
                <a:solidFill>
                  <a:srgbClr val="000000"/>
                </a:solidFill>
              </a:rPr>
              <a:t>等于串</a:t>
            </a:r>
            <a:r>
              <a:rPr lang="en-US" altLang="zh-CN" sz="2800" b="1" dirty="0">
                <a:solidFill>
                  <a:srgbClr val="000000"/>
                </a:solidFill>
              </a:rPr>
              <a:t>2 </a:t>
            </a:r>
            <a:r>
              <a:rPr lang="zh-CN" altLang="en-US" sz="2800" b="1" dirty="0">
                <a:solidFill>
                  <a:srgbClr val="000000"/>
                </a:solidFill>
              </a:rPr>
              <a:t>，串</a:t>
            </a:r>
            <a:r>
              <a:rPr lang="en-US" altLang="zh-CN" sz="2800" b="1" dirty="0">
                <a:solidFill>
                  <a:srgbClr val="000000"/>
                </a:solidFill>
              </a:rPr>
              <a:t>1</a:t>
            </a:r>
            <a:r>
              <a:rPr lang="zh-CN" altLang="en-US" sz="2800" b="1" dirty="0">
                <a:solidFill>
                  <a:srgbClr val="000000"/>
                </a:solidFill>
              </a:rPr>
              <a:t>小于串</a:t>
            </a:r>
            <a:r>
              <a:rPr lang="en-US" altLang="zh-CN" sz="2800" b="1" dirty="0">
                <a:solidFill>
                  <a:srgbClr val="000000"/>
                </a:solidFill>
              </a:rPr>
              <a:t>2</a:t>
            </a:r>
            <a:r>
              <a:rPr lang="zh-CN" altLang="en-US" sz="2800" b="1" dirty="0">
                <a:solidFill>
                  <a:srgbClr val="000000"/>
                </a:solidFill>
              </a:rPr>
              <a:t>。因此在调用函数</a:t>
            </a:r>
            <a:r>
              <a:rPr lang="en-US" altLang="zh-CN" sz="2800" b="1" dirty="0" err="1">
                <a:solidFill>
                  <a:srgbClr val="000000"/>
                </a:solidFill>
              </a:rPr>
              <a:t>strcmp</a:t>
            </a:r>
            <a:r>
              <a:rPr lang="en-US" altLang="zh-CN" sz="2800" b="1" dirty="0">
                <a:solidFill>
                  <a:srgbClr val="000000"/>
                </a:solidFill>
              </a:rPr>
              <a:t>(s1,s2)</a:t>
            </a:r>
            <a:r>
              <a:rPr lang="zh-CN" altLang="en-US" sz="2800" b="1" dirty="0">
                <a:solidFill>
                  <a:srgbClr val="000000"/>
                </a:solidFill>
              </a:rPr>
              <a:t>后，返回值是大于</a:t>
            </a:r>
            <a:r>
              <a:rPr lang="en-US" altLang="zh-CN" sz="2800" b="1" dirty="0">
                <a:solidFill>
                  <a:srgbClr val="000000"/>
                </a:solidFill>
              </a:rPr>
              <a:t>0</a:t>
            </a:r>
            <a:r>
              <a:rPr lang="zh-CN" altLang="en-US" sz="2800" b="1" dirty="0">
                <a:solidFill>
                  <a:srgbClr val="000000"/>
                </a:solidFill>
              </a:rPr>
              <a:t>的数</a:t>
            </a:r>
            <a:r>
              <a:rPr lang="en-US" altLang="zh-CN" sz="2800" b="1" dirty="0">
                <a:solidFill>
                  <a:srgbClr val="000000"/>
                </a:solidFill>
              </a:rPr>
              <a:t>(</a:t>
            </a:r>
            <a:r>
              <a:rPr lang="zh-CN" altLang="en-US" sz="2800" b="1" dirty="0">
                <a:solidFill>
                  <a:srgbClr val="000000"/>
                </a:solidFill>
              </a:rPr>
              <a:t>字符比较是以</a:t>
            </a:r>
            <a:r>
              <a:rPr lang="en-US" altLang="zh-CN" sz="2800" b="1" dirty="0" err="1">
                <a:solidFill>
                  <a:srgbClr val="000000"/>
                </a:solidFill>
              </a:rPr>
              <a:t>ascii</a:t>
            </a:r>
            <a:r>
              <a:rPr lang="zh-CN" altLang="en-US" sz="2800" b="1" dirty="0">
                <a:solidFill>
                  <a:srgbClr val="000000"/>
                </a:solidFill>
              </a:rPr>
              <a:t>码值相比的</a:t>
            </a:r>
            <a:r>
              <a:rPr lang="en-US" altLang="zh-CN" sz="2800" b="1" dirty="0">
                <a:solidFill>
                  <a:srgbClr val="000000"/>
                </a:solidFill>
              </a:rPr>
              <a:t>) </a:t>
            </a:r>
            <a:br>
              <a:rPr lang="en-US" altLang="zh-CN" sz="2800" b="1" dirty="0">
                <a:solidFill>
                  <a:srgbClr val="000000"/>
                </a:solidFill>
              </a:rPr>
            </a:br>
            <a:endParaRPr lang="en-US" altLang="zh-CN" sz="2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178">
                                            <p:txEl>
                                              <p:pRg st="1" end="1"/>
                                            </p:txEl>
                                          </p:spTgt>
                                        </p:tgtEl>
                                        <p:attrNameLst>
                                          <p:attrName>style.visibility</p:attrName>
                                        </p:attrNameLst>
                                      </p:cBhvr>
                                      <p:to>
                                        <p:strVal val="visible"/>
                                      </p:to>
                                    </p:set>
                                    <p:anim calcmode="lin" valueType="num">
                                      <p:cBhvr additive="base">
                                        <p:cTn id="7" dur="500" fill="hold"/>
                                        <p:tgtEl>
                                          <p:spTgt spid="5017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body" idx="1"/>
          </p:nvPr>
        </p:nvSpPr>
        <p:spPr>
          <a:xfrm>
            <a:off x="301625" y="836613"/>
            <a:ext cx="8540750" cy="5262562"/>
          </a:xfrm>
        </p:spPr>
        <p:txBody>
          <a:bodyPr/>
          <a:lstStyle/>
          <a:p>
            <a:r>
              <a:rPr lang="zh-CN" altLang="en-US" b="1" dirty="0">
                <a:solidFill>
                  <a:srgbClr val="000000"/>
                </a:solidFill>
              </a:rPr>
              <a:t>假设有如下的串说明：</a:t>
            </a:r>
            <a:br>
              <a:rPr lang="zh-CN" altLang="en-US" b="1" dirty="0">
                <a:solidFill>
                  <a:srgbClr val="000000"/>
                </a:solidFill>
              </a:rPr>
            </a:br>
            <a:r>
              <a:rPr lang="en-US" altLang="zh-CN" b="1" dirty="0">
                <a:solidFill>
                  <a:srgbClr val="000000"/>
                </a:solidFill>
              </a:rPr>
              <a:t>char s1[30]="</a:t>
            </a:r>
            <a:r>
              <a:rPr lang="en-US" altLang="zh-CN" b="1" dirty="0" err="1">
                <a:solidFill>
                  <a:srgbClr val="000000"/>
                </a:solidFill>
              </a:rPr>
              <a:t>Stocktom,CA</a:t>
            </a:r>
            <a:r>
              <a:rPr lang="en-US" altLang="zh-CN" b="1" dirty="0">
                <a:solidFill>
                  <a:srgbClr val="000000"/>
                </a:solidFill>
              </a:rPr>
              <a:t>", s2[30]="March 5 1999", s3[30];</a:t>
            </a:r>
            <a:r>
              <a:rPr lang="en-US" altLang="zh-CN" b="1" dirty="0" err="1">
                <a:solidFill>
                  <a:srgbClr val="000000"/>
                </a:solidFill>
              </a:rPr>
              <a:t>int</a:t>
            </a:r>
            <a:r>
              <a:rPr lang="en-US" altLang="zh-CN" b="1" dirty="0">
                <a:solidFill>
                  <a:srgbClr val="000000"/>
                </a:solidFill>
              </a:rPr>
              <a:t> p; </a:t>
            </a:r>
            <a:br>
              <a:rPr lang="en-US" altLang="zh-CN" b="1" dirty="0">
                <a:solidFill>
                  <a:srgbClr val="000000"/>
                </a:solidFill>
              </a:rPr>
            </a:br>
            <a:r>
              <a:rPr lang="zh-CN" altLang="en-US" b="1" dirty="0">
                <a:solidFill>
                  <a:srgbClr val="000000"/>
                </a:solidFill>
              </a:rPr>
              <a:t>调用函数</a:t>
            </a:r>
            <a:r>
              <a:rPr lang="en-US" altLang="zh-CN" b="1" dirty="0" err="1">
                <a:solidFill>
                  <a:srgbClr val="000000"/>
                </a:solidFill>
              </a:rPr>
              <a:t>strlen</a:t>
            </a:r>
            <a:r>
              <a:rPr lang="en-US" altLang="zh-CN" b="1" dirty="0">
                <a:solidFill>
                  <a:srgbClr val="000000"/>
                </a:solidFill>
              </a:rPr>
              <a:t>(</a:t>
            </a:r>
            <a:r>
              <a:rPr lang="en-US" altLang="zh-CN" b="1" dirty="0" err="1">
                <a:solidFill>
                  <a:srgbClr val="000000"/>
                </a:solidFill>
              </a:rPr>
              <a:t>strcat</a:t>
            </a:r>
            <a:r>
              <a:rPr lang="en-US" altLang="zh-CN" b="1" dirty="0">
                <a:solidFill>
                  <a:srgbClr val="000000"/>
                </a:solidFill>
              </a:rPr>
              <a:t>(s1,s2))</a:t>
            </a:r>
            <a:r>
              <a:rPr lang="zh-CN" altLang="en-US" b="1" dirty="0">
                <a:solidFill>
                  <a:srgbClr val="000000"/>
                </a:solidFill>
              </a:rPr>
              <a:t>的返回值是什么</a:t>
            </a:r>
            <a:r>
              <a:rPr lang="en-US" altLang="zh-CN" b="1" dirty="0">
                <a:solidFill>
                  <a:srgbClr val="000000"/>
                </a:solidFill>
              </a:rPr>
              <a:t>? </a:t>
            </a:r>
          </a:p>
          <a:p>
            <a:pPr>
              <a:buFont typeface="Wingdings" pitchFamily="2" charset="2"/>
              <a:buNone/>
            </a:pPr>
            <a:r>
              <a:rPr lang="zh-CN" altLang="en-US" b="1" dirty="0">
                <a:solidFill>
                  <a:srgbClr val="000000"/>
                </a:solidFill>
              </a:rPr>
              <a:t>答：</a:t>
            </a:r>
            <a:r>
              <a:rPr lang="en-US" altLang="zh-CN" b="1" dirty="0" err="1">
                <a:solidFill>
                  <a:srgbClr val="000000"/>
                </a:solidFill>
              </a:rPr>
              <a:t>strlen</a:t>
            </a:r>
            <a:r>
              <a:rPr lang="zh-CN" altLang="en-US" b="1" dirty="0">
                <a:solidFill>
                  <a:srgbClr val="000000"/>
                </a:solidFill>
              </a:rPr>
              <a:t>是求串长的函数，我们先将</a:t>
            </a:r>
            <a:r>
              <a:rPr lang="en-US" altLang="zh-CN" b="1" dirty="0">
                <a:solidFill>
                  <a:srgbClr val="000000"/>
                </a:solidFill>
              </a:rPr>
              <a:t>s1,s2</a:t>
            </a:r>
            <a:r>
              <a:rPr lang="zh-CN" altLang="en-US" b="1" dirty="0">
                <a:solidFill>
                  <a:srgbClr val="000000"/>
                </a:solidFill>
              </a:rPr>
              <a:t>联接起来，值是</a:t>
            </a:r>
            <a:r>
              <a:rPr lang="en-US" altLang="zh-CN" b="1" dirty="0">
                <a:solidFill>
                  <a:srgbClr val="000000"/>
                </a:solidFill>
              </a:rPr>
              <a:t>"</a:t>
            </a:r>
            <a:r>
              <a:rPr lang="en-US" altLang="zh-CN" b="1" dirty="0" err="1">
                <a:solidFill>
                  <a:srgbClr val="000000"/>
                </a:solidFill>
              </a:rPr>
              <a:t>Stocktom,CAMarch</a:t>
            </a:r>
            <a:r>
              <a:rPr lang="en-US" altLang="zh-CN" b="1" dirty="0">
                <a:solidFill>
                  <a:srgbClr val="000000"/>
                </a:solidFill>
              </a:rPr>
              <a:t> 5,1999",</a:t>
            </a:r>
            <a:r>
              <a:rPr lang="zh-CN" altLang="en-US" b="1" dirty="0">
                <a:solidFill>
                  <a:srgbClr val="000000"/>
                </a:solidFill>
              </a:rPr>
              <a:t>数一数有几个字符</a:t>
            </a:r>
            <a:r>
              <a:rPr lang="en-US" altLang="zh-CN" b="1" dirty="0">
                <a:solidFill>
                  <a:srgbClr val="000000"/>
                </a:solidFill>
              </a:rPr>
              <a:t>,</a:t>
            </a:r>
            <a:r>
              <a:rPr lang="zh-CN" altLang="en-US" b="1" dirty="0">
                <a:solidFill>
                  <a:srgbClr val="000000"/>
                </a:solidFill>
              </a:rPr>
              <a:t>返回值是</a:t>
            </a:r>
            <a:r>
              <a:rPr lang="en-US" altLang="zh-CN" b="1" dirty="0">
                <a:solidFill>
                  <a:srgbClr val="000000"/>
                </a:solidFill>
              </a:rPr>
              <a:t>23 </a:t>
            </a:r>
            <a:r>
              <a:rPr lang="zh-CN" altLang="en-US" b="1" dirty="0">
                <a:solidFill>
                  <a:srgbClr val="000000"/>
                </a:solidFill>
              </a:rPr>
              <a:t>。 </a:t>
            </a:r>
            <a:br>
              <a:rPr lang="zh-CN" altLang="en-US" b="1" dirty="0">
                <a:solidFill>
                  <a:srgbClr val="000000"/>
                </a:solidFill>
              </a:rPr>
            </a:b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anim calcmode="lin" valueType="num">
                                      <p:cBhvr additive="base">
                                        <p:cTn id="7" dur="500" fill="hold"/>
                                        <p:tgtEl>
                                          <p:spTgt spid="5325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Rot="1" noChangeArrowheads="1"/>
          </p:cNvSpPr>
          <p:nvPr>
            <p:ph type="body" idx="1"/>
          </p:nvPr>
        </p:nvSpPr>
        <p:spPr>
          <a:xfrm>
            <a:off x="250825" y="908050"/>
            <a:ext cx="8540750" cy="4194175"/>
          </a:xfrm>
        </p:spPr>
        <p:txBody>
          <a:bodyPr/>
          <a:lstStyle/>
          <a:p>
            <a:r>
              <a:rPr lang="zh-CN" altLang="en-US" b="1">
                <a:solidFill>
                  <a:srgbClr val="000000"/>
                </a:solidFill>
              </a:rPr>
              <a:t>若目标串的长度为</a:t>
            </a:r>
            <a:r>
              <a:rPr lang="en-US" altLang="zh-CN" b="1">
                <a:solidFill>
                  <a:srgbClr val="000000"/>
                </a:solidFill>
              </a:rPr>
              <a:t>n</a:t>
            </a:r>
            <a:r>
              <a:rPr lang="zh-CN" altLang="en-US" b="1">
                <a:solidFill>
                  <a:srgbClr val="000000"/>
                </a:solidFill>
              </a:rPr>
              <a:t>，模式串的长度为</a:t>
            </a:r>
            <a:r>
              <a:rPr lang="en-US" altLang="zh-CN" b="1">
                <a:solidFill>
                  <a:srgbClr val="000000"/>
                </a:solidFill>
              </a:rPr>
              <a:t>[n/3]</a:t>
            </a:r>
            <a:r>
              <a:rPr lang="zh-CN" altLang="en-US" b="1">
                <a:solidFill>
                  <a:srgbClr val="000000"/>
                </a:solidFill>
              </a:rPr>
              <a:t>，则执行模式匹配算法时，在最坏情况下的时间复杂度是（    ）</a:t>
            </a:r>
          </a:p>
          <a:p>
            <a:pPr>
              <a:buFont typeface="Wingdings" pitchFamily="2" charset="2"/>
              <a:buNone/>
            </a:pPr>
            <a:r>
              <a:rPr lang="zh-CN" altLang="en-US" b="1">
                <a:solidFill>
                  <a:srgbClr val="000000"/>
                </a:solidFill>
              </a:rPr>
              <a:t>  </a:t>
            </a:r>
            <a:r>
              <a:rPr lang="en-US" altLang="zh-CN" sz="2800" b="1">
                <a:solidFill>
                  <a:srgbClr val="000000"/>
                </a:solidFill>
              </a:rPr>
              <a:t>A</a:t>
            </a:r>
            <a:r>
              <a:rPr lang="zh-CN" altLang="en-US" sz="2800" b="1">
                <a:solidFill>
                  <a:srgbClr val="000000"/>
                </a:solidFill>
              </a:rPr>
              <a:t>．</a:t>
            </a:r>
            <a:r>
              <a:rPr lang="en-US" altLang="zh-CN" sz="2800" b="1">
                <a:solidFill>
                  <a:srgbClr val="000000"/>
                </a:solidFill>
              </a:rPr>
              <a:t>O</a:t>
            </a:r>
            <a:r>
              <a:rPr lang="zh-CN" altLang="en-US" sz="2800" b="1">
                <a:solidFill>
                  <a:srgbClr val="000000"/>
                </a:solidFill>
              </a:rPr>
              <a:t>（</a:t>
            </a:r>
            <a:r>
              <a:rPr lang="en-US" altLang="zh-CN" sz="2800" b="1">
                <a:solidFill>
                  <a:srgbClr val="000000"/>
                </a:solidFill>
              </a:rPr>
              <a:t>1 </a:t>
            </a:r>
            <a:r>
              <a:rPr lang="zh-CN" altLang="en-US" sz="2800" b="1">
                <a:solidFill>
                  <a:srgbClr val="000000"/>
                </a:solidFill>
              </a:rPr>
              <a:t>）     </a:t>
            </a:r>
            <a:r>
              <a:rPr lang="en-US" altLang="zh-CN" sz="2800" b="1">
                <a:solidFill>
                  <a:srgbClr val="000000"/>
                </a:solidFill>
              </a:rPr>
              <a:t>B</a:t>
            </a:r>
            <a:r>
              <a:rPr lang="zh-CN" altLang="en-US" sz="2800" b="1">
                <a:solidFill>
                  <a:srgbClr val="000000"/>
                </a:solidFill>
              </a:rPr>
              <a:t>．</a:t>
            </a:r>
            <a:r>
              <a:rPr lang="en-US" altLang="zh-CN" sz="2800" b="1">
                <a:solidFill>
                  <a:srgbClr val="000000"/>
                </a:solidFill>
              </a:rPr>
              <a:t>O</a:t>
            </a:r>
            <a:r>
              <a:rPr lang="zh-CN" altLang="en-US" sz="2800" b="1">
                <a:solidFill>
                  <a:srgbClr val="000000"/>
                </a:solidFill>
              </a:rPr>
              <a:t>（</a:t>
            </a:r>
            <a:r>
              <a:rPr lang="en-US" altLang="zh-CN" sz="2800" b="1">
                <a:solidFill>
                  <a:srgbClr val="000000"/>
                </a:solidFill>
              </a:rPr>
              <a:t>n</a:t>
            </a:r>
            <a:r>
              <a:rPr lang="zh-CN" altLang="en-US" sz="2800" b="1">
                <a:solidFill>
                  <a:srgbClr val="000000"/>
                </a:solidFill>
              </a:rPr>
              <a:t>）     </a:t>
            </a:r>
          </a:p>
          <a:p>
            <a:pPr>
              <a:buFont typeface="Wingdings" pitchFamily="2" charset="2"/>
              <a:buNone/>
            </a:pPr>
            <a:r>
              <a:rPr lang="zh-CN" altLang="en-US" sz="2800" b="1">
                <a:solidFill>
                  <a:srgbClr val="000000"/>
                </a:solidFill>
              </a:rPr>
              <a:t> </a:t>
            </a:r>
            <a:r>
              <a:rPr lang="en-US" altLang="zh-CN" sz="2800" b="1">
                <a:solidFill>
                  <a:srgbClr val="000000"/>
                </a:solidFill>
              </a:rPr>
              <a:t>C</a:t>
            </a:r>
            <a:r>
              <a:rPr lang="zh-CN" altLang="en-US" sz="2800" b="1">
                <a:solidFill>
                  <a:srgbClr val="000000"/>
                </a:solidFill>
              </a:rPr>
              <a:t>．</a:t>
            </a:r>
            <a:r>
              <a:rPr lang="en-US" altLang="zh-CN" sz="2800" b="1">
                <a:solidFill>
                  <a:srgbClr val="000000"/>
                </a:solidFill>
              </a:rPr>
              <a:t>O</a:t>
            </a:r>
            <a:r>
              <a:rPr lang="zh-CN" altLang="en-US" sz="2800" b="1">
                <a:solidFill>
                  <a:srgbClr val="000000"/>
                </a:solidFill>
              </a:rPr>
              <a:t>（</a:t>
            </a:r>
            <a:r>
              <a:rPr lang="en-US" altLang="zh-CN" sz="2800" b="1">
                <a:solidFill>
                  <a:srgbClr val="000000"/>
                </a:solidFill>
              </a:rPr>
              <a:t>n</a:t>
            </a:r>
            <a:r>
              <a:rPr lang="en-US" altLang="zh-CN" sz="2800" b="1" baseline="30000">
                <a:solidFill>
                  <a:srgbClr val="000000"/>
                </a:solidFill>
              </a:rPr>
              <a:t>2</a:t>
            </a:r>
            <a:r>
              <a:rPr lang="zh-CN" altLang="en-US" sz="2800" b="1">
                <a:solidFill>
                  <a:srgbClr val="000000"/>
                </a:solidFill>
              </a:rPr>
              <a:t>）     </a:t>
            </a:r>
            <a:r>
              <a:rPr lang="en-US" altLang="zh-CN" sz="2800" b="1">
                <a:solidFill>
                  <a:srgbClr val="000000"/>
                </a:solidFill>
              </a:rPr>
              <a:t>D</a:t>
            </a:r>
            <a:r>
              <a:rPr lang="zh-CN" altLang="en-US" sz="2800" b="1">
                <a:solidFill>
                  <a:srgbClr val="000000"/>
                </a:solidFill>
              </a:rPr>
              <a:t>．</a:t>
            </a:r>
            <a:r>
              <a:rPr lang="en-US" altLang="zh-CN" sz="2800" b="1">
                <a:solidFill>
                  <a:srgbClr val="000000"/>
                </a:solidFill>
              </a:rPr>
              <a:t>O</a:t>
            </a:r>
            <a:r>
              <a:rPr lang="zh-CN" altLang="en-US" sz="2800" b="1">
                <a:solidFill>
                  <a:srgbClr val="000000"/>
                </a:solidFill>
              </a:rPr>
              <a:t>（</a:t>
            </a:r>
            <a:r>
              <a:rPr lang="en-US" altLang="zh-CN" sz="2800" b="1">
                <a:solidFill>
                  <a:srgbClr val="000000"/>
                </a:solidFill>
              </a:rPr>
              <a:t>n</a:t>
            </a:r>
            <a:r>
              <a:rPr lang="en-US" altLang="zh-CN" sz="2800" b="1" baseline="30000">
                <a:solidFill>
                  <a:srgbClr val="000000"/>
                </a:solidFill>
              </a:rPr>
              <a:t>3</a:t>
            </a:r>
            <a:r>
              <a:rPr lang="zh-CN" altLang="en-US" sz="2800" b="1">
                <a:solidFill>
                  <a:srgbClr val="000000"/>
                </a:solidFill>
              </a:rPr>
              <a:t>）</a:t>
            </a:r>
          </a:p>
          <a:p>
            <a:pPr>
              <a:buFont typeface="Wingdings" pitchFamily="2" charset="2"/>
              <a:buNone/>
            </a:pPr>
            <a:endParaRPr lang="zh-CN" altLang="en-US" sz="2800" b="1">
              <a:solidFill>
                <a:srgbClr val="000000"/>
              </a:solidFill>
            </a:endParaRPr>
          </a:p>
          <a:p>
            <a:pPr>
              <a:buFont typeface="Wingdings" pitchFamily="2" charset="2"/>
              <a:buNone/>
            </a:pPr>
            <a:endParaRPr lang="zh-CN" altLang="en-US" sz="2800" b="1">
              <a:solidFill>
                <a:srgbClr val="000000"/>
              </a:solidFill>
            </a:endParaRPr>
          </a:p>
          <a:p>
            <a:pPr>
              <a:buFont typeface="Wingdings" pitchFamily="2" charset="2"/>
              <a:buNone/>
            </a:pPr>
            <a:r>
              <a:rPr lang="en-US" altLang="zh-CN" sz="2800" b="1">
                <a:solidFill>
                  <a:srgbClr val="00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5" end="5"/>
                                            </p:txEl>
                                          </p:spTgt>
                                        </p:tgtEl>
                                        <p:attrNameLst>
                                          <p:attrName>style.visibility</p:attrName>
                                        </p:attrNameLst>
                                      </p:cBhvr>
                                      <p:to>
                                        <p:strVal val="visible"/>
                                      </p:to>
                                    </p:set>
                                    <p:anim calcmode="lin" valueType="num">
                                      <p:cBhvr additive="base">
                                        <p:cTn id="7"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Rot="1" noChangeArrowheads="1"/>
          </p:cNvSpPr>
          <p:nvPr>
            <p:ph type="body" idx="1"/>
          </p:nvPr>
        </p:nvSpPr>
        <p:spPr>
          <a:xfrm>
            <a:off x="250825" y="1125538"/>
            <a:ext cx="8540750" cy="4194175"/>
          </a:xfrm>
        </p:spPr>
        <p:txBody>
          <a:bodyPr/>
          <a:lstStyle/>
          <a:p>
            <a:r>
              <a:rPr lang="zh-CN" altLang="en-US" sz="2800" b="1" dirty="0">
                <a:solidFill>
                  <a:srgbClr val="000000"/>
                </a:solidFill>
              </a:rPr>
              <a:t>设串</a:t>
            </a:r>
            <a:r>
              <a:rPr lang="en-US" altLang="zh-CN" sz="2800" b="1" dirty="0">
                <a:solidFill>
                  <a:srgbClr val="000000"/>
                </a:solidFill>
              </a:rPr>
              <a:t>s1</a:t>
            </a:r>
            <a:r>
              <a:rPr lang="en-US" altLang="zh-CN" sz="2800" b="1" dirty="0" smtClean="0">
                <a:solidFill>
                  <a:srgbClr val="000000"/>
                </a:solidFill>
              </a:rPr>
              <a:t>='ABCDEFG'</a:t>
            </a:r>
            <a:r>
              <a:rPr lang="zh-CN" altLang="en-US" sz="2800" b="1" dirty="0" smtClean="0">
                <a:solidFill>
                  <a:srgbClr val="000000"/>
                </a:solidFill>
              </a:rPr>
              <a:t>，</a:t>
            </a:r>
            <a:r>
              <a:rPr lang="en-US" altLang="zh-CN" sz="2800" b="1" dirty="0">
                <a:solidFill>
                  <a:srgbClr val="000000"/>
                </a:solidFill>
              </a:rPr>
              <a:t>s2</a:t>
            </a:r>
            <a:r>
              <a:rPr lang="en-US" altLang="zh-CN" sz="2800" b="1" dirty="0" smtClean="0">
                <a:solidFill>
                  <a:srgbClr val="000000"/>
                </a:solidFill>
              </a:rPr>
              <a:t>='PQRST'</a:t>
            </a:r>
            <a:r>
              <a:rPr lang="zh-CN" altLang="en-US" sz="2800" b="1" dirty="0" smtClean="0">
                <a:solidFill>
                  <a:srgbClr val="000000"/>
                </a:solidFill>
              </a:rPr>
              <a:t>，</a:t>
            </a:r>
            <a:r>
              <a:rPr lang="zh-CN" altLang="en-US" sz="2800" b="1" dirty="0">
                <a:solidFill>
                  <a:srgbClr val="000000"/>
                </a:solidFill>
              </a:rPr>
              <a:t>函数</a:t>
            </a:r>
            <a:r>
              <a:rPr lang="en-US" altLang="zh-CN" sz="2800" b="1" dirty="0">
                <a:solidFill>
                  <a:srgbClr val="000000"/>
                </a:solidFill>
              </a:rPr>
              <a:t>con(</a:t>
            </a:r>
            <a:r>
              <a:rPr lang="en-US" altLang="zh-CN" sz="2800" b="1" dirty="0" err="1">
                <a:solidFill>
                  <a:srgbClr val="000000"/>
                </a:solidFill>
              </a:rPr>
              <a:t>x,y</a:t>
            </a:r>
            <a:r>
              <a:rPr lang="en-US" altLang="zh-CN" sz="2800" b="1" dirty="0">
                <a:solidFill>
                  <a:srgbClr val="000000"/>
                </a:solidFill>
              </a:rPr>
              <a:t>)</a:t>
            </a:r>
            <a:r>
              <a:rPr lang="zh-CN" altLang="en-US" sz="2800" b="1" dirty="0">
                <a:solidFill>
                  <a:srgbClr val="000000"/>
                </a:solidFill>
              </a:rPr>
              <a:t>返回</a:t>
            </a:r>
            <a:r>
              <a:rPr lang="en-US" altLang="zh-CN" sz="2800" b="1" dirty="0">
                <a:solidFill>
                  <a:srgbClr val="000000"/>
                </a:solidFill>
              </a:rPr>
              <a:t>x</a:t>
            </a:r>
            <a:r>
              <a:rPr lang="zh-CN" altLang="en-US" sz="2800" b="1" dirty="0">
                <a:solidFill>
                  <a:srgbClr val="000000"/>
                </a:solidFill>
              </a:rPr>
              <a:t>和</a:t>
            </a:r>
            <a:r>
              <a:rPr lang="en-US" altLang="zh-CN" sz="2800" b="1" dirty="0">
                <a:solidFill>
                  <a:srgbClr val="000000"/>
                </a:solidFill>
              </a:rPr>
              <a:t>y</a:t>
            </a:r>
            <a:r>
              <a:rPr lang="zh-CN" altLang="en-US" sz="2800" b="1" dirty="0">
                <a:solidFill>
                  <a:srgbClr val="000000"/>
                </a:solidFill>
              </a:rPr>
              <a:t>串的连接串，</a:t>
            </a:r>
            <a:r>
              <a:rPr lang="en-US" altLang="zh-CN" sz="2800" b="1" dirty="0">
                <a:solidFill>
                  <a:srgbClr val="000000"/>
                </a:solidFill>
              </a:rPr>
              <a:t>subs(s, </a:t>
            </a:r>
            <a:r>
              <a:rPr lang="en-US" altLang="zh-CN" sz="2800" b="1" dirty="0" err="1">
                <a:solidFill>
                  <a:srgbClr val="000000"/>
                </a:solidFill>
              </a:rPr>
              <a:t>i</a:t>
            </a:r>
            <a:r>
              <a:rPr lang="en-US" altLang="zh-CN" sz="2800" b="1" dirty="0">
                <a:solidFill>
                  <a:srgbClr val="000000"/>
                </a:solidFill>
              </a:rPr>
              <a:t>, j)</a:t>
            </a:r>
            <a:r>
              <a:rPr lang="zh-CN" altLang="en-US" sz="2800" b="1" dirty="0">
                <a:solidFill>
                  <a:srgbClr val="000000"/>
                </a:solidFill>
              </a:rPr>
              <a:t>返回串</a:t>
            </a:r>
            <a:r>
              <a:rPr lang="en-US" altLang="zh-CN" sz="2800" b="1" dirty="0">
                <a:solidFill>
                  <a:srgbClr val="000000"/>
                </a:solidFill>
              </a:rPr>
              <a:t>s</a:t>
            </a:r>
            <a:r>
              <a:rPr lang="zh-CN" altLang="en-US" sz="2800" b="1" dirty="0">
                <a:solidFill>
                  <a:srgbClr val="000000"/>
                </a:solidFill>
              </a:rPr>
              <a:t>的从序号</a:t>
            </a:r>
            <a:r>
              <a:rPr lang="en-US" altLang="zh-CN" sz="2800" b="1" dirty="0" err="1">
                <a:solidFill>
                  <a:srgbClr val="000000"/>
                </a:solidFill>
              </a:rPr>
              <a:t>i</a:t>
            </a:r>
            <a:r>
              <a:rPr lang="zh-CN" altLang="en-US" sz="2800" b="1" dirty="0">
                <a:solidFill>
                  <a:srgbClr val="000000"/>
                </a:solidFill>
              </a:rPr>
              <a:t>开始的</a:t>
            </a:r>
            <a:r>
              <a:rPr lang="en-US" altLang="zh-CN" sz="2800" b="1" dirty="0">
                <a:solidFill>
                  <a:srgbClr val="000000"/>
                </a:solidFill>
              </a:rPr>
              <a:t>j</a:t>
            </a:r>
            <a:r>
              <a:rPr lang="zh-CN" altLang="en-US" sz="2800" b="1" dirty="0">
                <a:solidFill>
                  <a:srgbClr val="000000"/>
                </a:solidFill>
              </a:rPr>
              <a:t>个字符组成的子串，</a:t>
            </a:r>
            <a:r>
              <a:rPr lang="en-US" altLang="zh-CN" sz="2800" b="1" dirty="0" err="1">
                <a:solidFill>
                  <a:srgbClr val="000000"/>
                </a:solidFill>
              </a:rPr>
              <a:t>len</a:t>
            </a:r>
            <a:r>
              <a:rPr lang="en-US" altLang="zh-CN" sz="2800" b="1" dirty="0">
                <a:solidFill>
                  <a:srgbClr val="000000"/>
                </a:solidFill>
              </a:rPr>
              <a:t>(s)</a:t>
            </a:r>
            <a:r>
              <a:rPr lang="zh-CN" altLang="en-US" sz="2800" b="1" dirty="0">
                <a:solidFill>
                  <a:srgbClr val="000000"/>
                </a:solidFill>
              </a:rPr>
              <a:t>返回串</a:t>
            </a:r>
            <a:r>
              <a:rPr lang="en-US" altLang="zh-CN" sz="2800" b="1" dirty="0">
                <a:solidFill>
                  <a:srgbClr val="000000"/>
                </a:solidFill>
              </a:rPr>
              <a:t>s</a:t>
            </a:r>
            <a:r>
              <a:rPr lang="zh-CN" altLang="en-US" sz="2800" b="1" dirty="0">
                <a:solidFill>
                  <a:srgbClr val="000000"/>
                </a:solidFill>
              </a:rPr>
              <a:t>的长度，则</a:t>
            </a:r>
            <a:r>
              <a:rPr lang="en-US" altLang="zh-CN" sz="2800" b="1" dirty="0">
                <a:solidFill>
                  <a:srgbClr val="000000"/>
                </a:solidFill>
              </a:rPr>
              <a:t>con(subs(s1, 2, </a:t>
            </a:r>
            <a:r>
              <a:rPr lang="en-US" altLang="zh-CN" sz="2800" b="1" dirty="0" err="1">
                <a:solidFill>
                  <a:srgbClr val="000000"/>
                </a:solidFill>
              </a:rPr>
              <a:t>len</a:t>
            </a:r>
            <a:r>
              <a:rPr lang="en-US" altLang="zh-CN" sz="2800" b="1" dirty="0">
                <a:solidFill>
                  <a:srgbClr val="000000"/>
                </a:solidFill>
              </a:rPr>
              <a:t>(s2)), subs(s1, </a:t>
            </a:r>
            <a:r>
              <a:rPr lang="en-US" altLang="zh-CN" sz="2800" b="1" dirty="0" err="1">
                <a:solidFill>
                  <a:srgbClr val="000000"/>
                </a:solidFill>
              </a:rPr>
              <a:t>len</a:t>
            </a:r>
            <a:r>
              <a:rPr lang="en-US" altLang="zh-CN" sz="2800" b="1" dirty="0">
                <a:solidFill>
                  <a:srgbClr val="000000"/>
                </a:solidFill>
              </a:rPr>
              <a:t>(s2), 2))</a:t>
            </a:r>
            <a:r>
              <a:rPr lang="zh-CN" altLang="en-US" sz="2800" b="1" dirty="0">
                <a:solidFill>
                  <a:srgbClr val="000000"/>
                </a:solidFill>
              </a:rPr>
              <a:t>的结果串是：</a:t>
            </a:r>
          </a:p>
          <a:p>
            <a:r>
              <a:rPr lang="zh-CN" altLang="en-US" sz="2800" b="1" dirty="0">
                <a:solidFill>
                  <a:srgbClr val="000000"/>
                </a:solidFill>
              </a:rPr>
              <a:t>Ａ．</a:t>
            </a:r>
            <a:r>
              <a:rPr lang="en-US" altLang="zh-CN" sz="2800" b="1" dirty="0">
                <a:solidFill>
                  <a:srgbClr val="000000"/>
                </a:solidFill>
              </a:rPr>
              <a:t>BCDEF       </a:t>
            </a:r>
            <a:r>
              <a:rPr lang="zh-CN" altLang="en-US" sz="2800" b="1" dirty="0">
                <a:solidFill>
                  <a:srgbClr val="000000"/>
                </a:solidFill>
              </a:rPr>
              <a:t>Ｂ．</a:t>
            </a:r>
            <a:r>
              <a:rPr lang="en-US" altLang="zh-CN" sz="2800" b="1" dirty="0">
                <a:solidFill>
                  <a:srgbClr val="000000"/>
                </a:solidFill>
              </a:rPr>
              <a:t>BCDEFG     </a:t>
            </a:r>
            <a:r>
              <a:rPr lang="zh-CN" altLang="en-US" sz="2800" b="1" dirty="0">
                <a:solidFill>
                  <a:srgbClr val="000000"/>
                </a:solidFill>
              </a:rPr>
              <a:t>Ｃ．</a:t>
            </a:r>
            <a:r>
              <a:rPr lang="en-US" altLang="zh-CN" sz="2800" b="1" dirty="0">
                <a:solidFill>
                  <a:srgbClr val="000000"/>
                </a:solidFill>
              </a:rPr>
              <a:t>BCPQRST        </a:t>
            </a:r>
            <a:r>
              <a:rPr lang="zh-CN" altLang="en-US" sz="2800" b="1" dirty="0">
                <a:solidFill>
                  <a:srgbClr val="000000"/>
                </a:solidFill>
              </a:rPr>
              <a:t>Ｄ．</a:t>
            </a:r>
            <a:r>
              <a:rPr lang="en-US" altLang="zh-CN" sz="2800" b="1" dirty="0">
                <a:solidFill>
                  <a:srgbClr val="000000"/>
                </a:solidFill>
              </a:rPr>
              <a:t>BCDEFEF</a:t>
            </a:r>
          </a:p>
          <a:p>
            <a:endParaRPr lang="en-US" altLang="zh-CN" sz="2800" b="1" dirty="0">
              <a:solidFill>
                <a:srgbClr val="000000"/>
              </a:solidFill>
            </a:endParaRPr>
          </a:p>
          <a:p>
            <a:r>
              <a:rPr lang="en-US" altLang="zh-CN" sz="2800" b="1" dirty="0">
                <a:solidFill>
                  <a:srgbClr val="000000"/>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3" end="3"/>
                                            </p:txEl>
                                          </p:spTgt>
                                        </p:tgtEl>
                                        <p:attrNameLst>
                                          <p:attrName>style.visibility</p:attrName>
                                        </p:attrNameLst>
                                      </p:cBhvr>
                                      <p:to>
                                        <p:strVal val="visible"/>
                                      </p:to>
                                    </p:set>
                                    <p:anim calcmode="lin" valueType="num">
                                      <p:cBhvr additive="base">
                                        <p:cTn id="7"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28600" y="304800"/>
            <a:ext cx="8486804" cy="3662541"/>
          </a:xfrm>
          <a:prstGeom prst="rect">
            <a:avLst/>
          </a:prstGeom>
          <a:noFill/>
          <a:ln w="9525">
            <a:noFill/>
            <a:miter lim="800000"/>
            <a:headEnd/>
            <a:tailEnd/>
          </a:ln>
          <a:effectLst/>
        </p:spPr>
        <p:txBody>
          <a:bodyPr wrap="square">
            <a:spAutoFit/>
          </a:bodyPr>
          <a:lstStyle/>
          <a:p>
            <a:r>
              <a:rPr lang="en-US" sz="3200" dirty="0" smtClean="0"/>
              <a:t>2.21</a:t>
            </a:r>
            <a:r>
              <a:rPr lang="zh-CN" altLang="en-US" sz="3200" dirty="0" smtClean="0"/>
              <a:t>顺序表的就地逆置</a:t>
            </a:r>
          </a:p>
          <a:p>
            <a:r>
              <a:rPr lang="en-US" sz="4000" dirty="0" smtClean="0"/>
              <a:t>void reverse(</a:t>
            </a:r>
            <a:r>
              <a:rPr lang="en-US" sz="4000" dirty="0" err="1" smtClean="0"/>
              <a:t>SqList</a:t>
            </a:r>
            <a:r>
              <a:rPr lang="en-US" sz="4000" dirty="0" smtClean="0"/>
              <a:t> &amp;L)</a:t>
            </a:r>
            <a:br>
              <a:rPr lang="en-US" sz="4000" dirty="0" smtClean="0"/>
            </a:br>
            <a:r>
              <a:rPr lang="en-US" sz="4000" dirty="0" smtClean="0"/>
              <a:t>{</a:t>
            </a:r>
            <a:br>
              <a:rPr lang="en-US" sz="4000" dirty="0" smtClean="0"/>
            </a:br>
            <a:r>
              <a:rPr lang="en-US" sz="4000" dirty="0" smtClean="0"/>
              <a:t>  for(</a:t>
            </a:r>
            <a:r>
              <a:rPr lang="en-US" sz="4000" dirty="0" err="1" smtClean="0"/>
              <a:t>i</a:t>
            </a:r>
            <a:r>
              <a:rPr lang="en-US" sz="4000" dirty="0" smtClean="0"/>
              <a:t>=1,j=</a:t>
            </a:r>
            <a:r>
              <a:rPr lang="en-US" sz="4000" dirty="0" err="1" smtClean="0"/>
              <a:t>L.length;i</a:t>
            </a:r>
            <a:r>
              <a:rPr lang="en-US" sz="4000" dirty="0" smtClean="0"/>
              <a:t>&lt;</a:t>
            </a:r>
            <a:r>
              <a:rPr lang="en-US" sz="4000" dirty="0" err="1" smtClean="0"/>
              <a:t>j;i</a:t>
            </a:r>
            <a:r>
              <a:rPr lang="en-US" sz="4000" dirty="0" smtClean="0"/>
              <a:t>++,j--)</a:t>
            </a:r>
            <a:br>
              <a:rPr lang="en-US" sz="4000" dirty="0" smtClean="0"/>
            </a:br>
            <a:r>
              <a:rPr lang="en-US" sz="4000" dirty="0" smtClean="0"/>
              <a:t>    </a:t>
            </a:r>
            <a:r>
              <a:rPr lang="en-US" sz="4000" dirty="0" err="1" smtClean="0"/>
              <a:t>L.elem</a:t>
            </a:r>
            <a:r>
              <a:rPr lang="en-US" sz="4000" dirty="0" smtClean="0"/>
              <a:t>[</a:t>
            </a:r>
            <a:r>
              <a:rPr lang="en-US" sz="4000" dirty="0" err="1" smtClean="0"/>
              <a:t>i</a:t>
            </a:r>
            <a:r>
              <a:rPr lang="en-US" sz="4000" dirty="0" smtClean="0"/>
              <a:t>]&lt;-&gt;</a:t>
            </a:r>
            <a:r>
              <a:rPr lang="en-US" sz="4000" dirty="0" err="1" smtClean="0"/>
              <a:t>L.elem</a:t>
            </a:r>
            <a:r>
              <a:rPr lang="en-US" sz="4000" dirty="0" smtClean="0"/>
              <a:t>[j];</a:t>
            </a:r>
            <a:br>
              <a:rPr lang="en-US" sz="4000" dirty="0" smtClean="0"/>
            </a:br>
            <a:r>
              <a:rPr lang="en-US" sz="4000" dirty="0" smtClean="0"/>
              <a:t>}//reverse </a:t>
            </a:r>
            <a:endParaRPr lang="zh-CN" altLang="en-U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trips(downRigh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Rot="1" noChangeArrowheads="1"/>
          </p:cNvSpPr>
          <p:nvPr>
            <p:ph type="body" idx="1"/>
          </p:nvPr>
        </p:nvSpPr>
        <p:spPr>
          <a:xfrm>
            <a:off x="323850" y="765175"/>
            <a:ext cx="8540750" cy="4194175"/>
          </a:xfrm>
        </p:spPr>
        <p:txBody>
          <a:bodyPr/>
          <a:lstStyle/>
          <a:p>
            <a:r>
              <a:rPr lang="zh-CN" altLang="en-US" dirty="0"/>
              <a:t>假设有二维数组</a:t>
            </a:r>
            <a:r>
              <a:rPr lang="en-US" altLang="zh-CN" dirty="0"/>
              <a:t>A</a:t>
            </a:r>
            <a:r>
              <a:rPr lang="en-US" altLang="zh-CN" baseline="-25000" dirty="0"/>
              <a:t>6×8</a:t>
            </a:r>
            <a:r>
              <a:rPr lang="zh-CN" altLang="en-US" dirty="0"/>
              <a:t>，每个元素用相邻的</a:t>
            </a:r>
            <a:r>
              <a:rPr lang="en-US" altLang="zh-CN" dirty="0"/>
              <a:t>6</a:t>
            </a:r>
            <a:r>
              <a:rPr lang="zh-CN" altLang="en-US" dirty="0"/>
              <a:t>个字节存储，存储器按字节编址。已知</a:t>
            </a:r>
            <a:r>
              <a:rPr lang="en-US" altLang="zh-CN" dirty="0"/>
              <a:t>A</a:t>
            </a:r>
            <a:r>
              <a:rPr lang="zh-CN" altLang="en-US" dirty="0"/>
              <a:t>的起始存储位置（基地址）为</a:t>
            </a:r>
            <a:r>
              <a:rPr lang="en-US" altLang="zh-CN" dirty="0"/>
              <a:t>1000</a:t>
            </a:r>
            <a:r>
              <a:rPr lang="zh-CN" altLang="en-US" dirty="0"/>
              <a:t>，则数组</a:t>
            </a:r>
            <a:r>
              <a:rPr lang="en-US" altLang="zh-CN" dirty="0"/>
              <a:t>A</a:t>
            </a:r>
            <a:r>
              <a:rPr lang="zh-CN" altLang="en-US" dirty="0"/>
              <a:t>的体积（存储量）为</a:t>
            </a:r>
            <a:r>
              <a:rPr lang="zh-CN" altLang="en-US" u="sng" dirty="0"/>
              <a:t>          </a:t>
            </a:r>
            <a:r>
              <a:rPr lang="zh-CN" altLang="en-US" dirty="0" smtClean="0"/>
              <a:t>；元素</a:t>
            </a:r>
            <a:r>
              <a:rPr lang="en-US" altLang="zh-CN" dirty="0"/>
              <a:t>A</a:t>
            </a:r>
            <a:r>
              <a:rPr lang="en-US" altLang="zh-CN" baseline="-25000" dirty="0"/>
              <a:t>57</a:t>
            </a:r>
            <a:r>
              <a:rPr lang="zh-CN" altLang="en-US" dirty="0"/>
              <a:t>的第一个字节地址为</a:t>
            </a:r>
            <a:r>
              <a:rPr lang="zh-CN" altLang="en-US" u="sng" dirty="0"/>
              <a:t>          </a:t>
            </a:r>
            <a:r>
              <a:rPr lang="zh-CN" altLang="en-US" dirty="0"/>
              <a:t>；若按行存储时，元素</a:t>
            </a:r>
            <a:r>
              <a:rPr lang="en-US" altLang="zh-CN" dirty="0"/>
              <a:t>A</a:t>
            </a:r>
            <a:r>
              <a:rPr lang="en-US" altLang="zh-CN" baseline="-25000" dirty="0"/>
              <a:t>14</a:t>
            </a:r>
            <a:r>
              <a:rPr lang="zh-CN" altLang="en-US" dirty="0"/>
              <a:t>的第一个字节地址为</a:t>
            </a:r>
            <a:r>
              <a:rPr lang="zh-CN" altLang="en-US" u="sng" dirty="0"/>
              <a:t>                             </a:t>
            </a:r>
            <a:r>
              <a:rPr lang="zh-CN" altLang="en-US" dirty="0"/>
              <a:t>；若按列存储时，元素</a:t>
            </a:r>
            <a:r>
              <a:rPr lang="en-US" altLang="zh-CN" dirty="0"/>
              <a:t>A</a:t>
            </a:r>
            <a:r>
              <a:rPr lang="en-US" altLang="zh-CN" baseline="-25000" dirty="0"/>
              <a:t>47</a:t>
            </a:r>
            <a:r>
              <a:rPr lang="zh-CN" altLang="en-US" dirty="0"/>
              <a:t>的第一个字节地址为</a:t>
            </a:r>
            <a:r>
              <a:rPr lang="zh-CN" altLang="en-US" u="sng" dirty="0"/>
              <a:t>                                </a:t>
            </a:r>
            <a:r>
              <a:rPr lang="zh-CN" altLang="en-US" dirty="0"/>
              <a:t>。 </a:t>
            </a:r>
          </a:p>
        </p:txBody>
      </p:sp>
      <p:sp>
        <p:nvSpPr>
          <p:cNvPr id="65541" name="Text Box 5"/>
          <p:cNvSpPr txBox="1">
            <a:spLocks noChangeArrowheads="1"/>
          </p:cNvSpPr>
          <p:nvPr/>
        </p:nvSpPr>
        <p:spPr bwMode="auto">
          <a:xfrm>
            <a:off x="4000496" y="2285992"/>
            <a:ext cx="1512887" cy="579438"/>
          </a:xfrm>
          <a:prstGeom prst="rect">
            <a:avLst/>
          </a:prstGeom>
          <a:noFill/>
          <a:ln w="9525">
            <a:noFill/>
            <a:miter lim="800000"/>
            <a:headEnd/>
            <a:tailEnd/>
          </a:ln>
          <a:effectLst/>
        </p:spPr>
        <p:txBody>
          <a:bodyPr>
            <a:spAutoFit/>
          </a:bodyPr>
          <a:lstStyle/>
          <a:p>
            <a:pPr>
              <a:spcBef>
                <a:spcPct val="50000"/>
              </a:spcBef>
            </a:pPr>
            <a:r>
              <a:rPr lang="en-US" altLang="zh-CN" sz="3200" dirty="0"/>
              <a:t>288 B</a:t>
            </a:r>
          </a:p>
        </p:txBody>
      </p:sp>
      <p:sp>
        <p:nvSpPr>
          <p:cNvPr id="65542" name="Text Box 6"/>
          <p:cNvSpPr txBox="1">
            <a:spLocks noChangeArrowheads="1"/>
          </p:cNvSpPr>
          <p:nvPr/>
        </p:nvSpPr>
        <p:spPr bwMode="auto">
          <a:xfrm>
            <a:off x="2714612" y="2714620"/>
            <a:ext cx="1360494" cy="584775"/>
          </a:xfrm>
          <a:prstGeom prst="rect">
            <a:avLst/>
          </a:prstGeom>
          <a:noFill/>
          <a:ln w="9525">
            <a:noFill/>
            <a:miter lim="800000"/>
            <a:headEnd/>
            <a:tailEnd/>
          </a:ln>
          <a:effectLst/>
        </p:spPr>
        <p:txBody>
          <a:bodyPr wrap="square">
            <a:spAutoFit/>
          </a:bodyPr>
          <a:lstStyle/>
          <a:p>
            <a:pPr>
              <a:spcBef>
                <a:spcPct val="50000"/>
              </a:spcBef>
            </a:pPr>
            <a:r>
              <a:rPr lang="en-US" altLang="zh-CN" sz="3200" dirty="0"/>
              <a:t>1282</a:t>
            </a:r>
          </a:p>
        </p:txBody>
      </p:sp>
      <p:sp>
        <p:nvSpPr>
          <p:cNvPr id="65543" name="Text Box 7"/>
          <p:cNvSpPr txBox="1">
            <a:spLocks noChangeArrowheads="1"/>
          </p:cNvSpPr>
          <p:nvPr/>
        </p:nvSpPr>
        <p:spPr bwMode="auto">
          <a:xfrm>
            <a:off x="4357686" y="3214686"/>
            <a:ext cx="4175125" cy="457200"/>
          </a:xfrm>
          <a:prstGeom prst="rect">
            <a:avLst/>
          </a:prstGeom>
          <a:noFill/>
          <a:ln w="9525">
            <a:noFill/>
            <a:miter lim="800000"/>
            <a:headEnd/>
            <a:tailEnd/>
          </a:ln>
          <a:effectLst/>
        </p:spPr>
        <p:txBody>
          <a:bodyPr>
            <a:spAutoFit/>
          </a:bodyPr>
          <a:lstStyle/>
          <a:p>
            <a:pPr>
              <a:spcBef>
                <a:spcPct val="50000"/>
              </a:spcBef>
            </a:pPr>
            <a:r>
              <a:rPr lang="en-US" altLang="zh-CN" sz="2400"/>
              <a:t>(8+4)×6+1000=1072</a:t>
            </a:r>
          </a:p>
        </p:txBody>
      </p:sp>
      <p:sp>
        <p:nvSpPr>
          <p:cNvPr id="65544" name="Text Box 8"/>
          <p:cNvSpPr txBox="1">
            <a:spLocks noChangeArrowheads="1"/>
          </p:cNvSpPr>
          <p:nvPr/>
        </p:nvSpPr>
        <p:spPr bwMode="auto">
          <a:xfrm>
            <a:off x="1116013" y="4292600"/>
            <a:ext cx="4392612" cy="366713"/>
          </a:xfrm>
          <a:prstGeom prst="rect">
            <a:avLst/>
          </a:prstGeom>
          <a:noFill/>
          <a:ln w="9525">
            <a:noFill/>
            <a:miter lim="800000"/>
            <a:headEnd/>
            <a:tailEnd/>
          </a:ln>
          <a:effectLst/>
        </p:spPr>
        <p:txBody>
          <a:bodyPr>
            <a:spAutoFit/>
          </a:bodyPr>
          <a:lstStyle/>
          <a:p>
            <a:pPr>
              <a:spcBef>
                <a:spcPct val="50000"/>
              </a:spcBef>
            </a:pPr>
            <a:r>
              <a:rPr lang="en-US" altLang="zh-CN"/>
              <a:t>(6×7</a:t>
            </a:r>
            <a:r>
              <a:rPr lang="zh-CN" altLang="en-US"/>
              <a:t>＋</a:t>
            </a:r>
            <a:r>
              <a:rPr lang="en-US" altLang="zh-CN"/>
              <a:t>4)×6</a:t>
            </a:r>
            <a:r>
              <a:rPr lang="zh-CN" altLang="en-US"/>
              <a:t>＋</a:t>
            </a:r>
            <a:r>
              <a:rPr lang="en-US" altLang="zh-CN"/>
              <a:t>1000</a:t>
            </a:r>
            <a:r>
              <a:rPr lang="zh-CN" altLang="en-US"/>
              <a:t>）＝</a:t>
            </a:r>
            <a:r>
              <a:rPr lang="en-US" altLang="zh-CN"/>
              <a:t>1276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2"/>
                                        </p:tgtEl>
                                        <p:attrNameLst>
                                          <p:attrName>style.visibility</p:attrName>
                                        </p:attrNameLst>
                                      </p:cBhvr>
                                      <p:to>
                                        <p:strVal val="visible"/>
                                      </p:to>
                                    </p:set>
                                    <p:animEffect transition="in" filter="blinds(horizontal)">
                                      <p:cBhvr>
                                        <p:cTn id="12" dur="500"/>
                                        <p:tgtEl>
                                          <p:spTgt spid="655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43"/>
                                        </p:tgtEl>
                                        <p:attrNameLst>
                                          <p:attrName>style.visibility</p:attrName>
                                        </p:attrNameLst>
                                      </p:cBhvr>
                                      <p:to>
                                        <p:strVal val="visible"/>
                                      </p:to>
                                    </p:set>
                                    <p:animEffect transition="in" filter="blinds(horizontal)">
                                      <p:cBhvr>
                                        <p:cTn id="17" dur="500"/>
                                        <p:tgtEl>
                                          <p:spTgt spid="655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44"/>
                                        </p:tgtEl>
                                        <p:attrNameLst>
                                          <p:attrName>style.visibility</p:attrName>
                                        </p:attrNameLst>
                                      </p:cBhvr>
                                      <p:to>
                                        <p:strVal val="visible"/>
                                      </p:to>
                                    </p:set>
                                    <p:animEffect transition="in" filter="blinds(horizontal)">
                                      <p:cBhvr>
                                        <p:cTn id="2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P spid="65542" grpId="0"/>
      <p:bldP spid="65543" grpId="0"/>
      <p:bldP spid="6554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Rot="1" noChangeArrowheads="1"/>
          </p:cNvSpPr>
          <p:nvPr>
            <p:ph type="body" idx="1"/>
          </p:nvPr>
        </p:nvSpPr>
        <p:spPr>
          <a:xfrm>
            <a:off x="323850" y="836613"/>
            <a:ext cx="8540750" cy="4194175"/>
          </a:xfrm>
        </p:spPr>
        <p:txBody>
          <a:bodyPr/>
          <a:lstStyle/>
          <a:p>
            <a:r>
              <a:rPr lang="zh-CN" altLang="en-US"/>
              <a:t>设数组</a:t>
            </a:r>
            <a:r>
              <a:rPr lang="en-US" altLang="zh-CN"/>
              <a:t>a[1…60, 1…70]</a:t>
            </a:r>
            <a:r>
              <a:rPr lang="zh-CN" altLang="en-US"/>
              <a:t>的基地址为</a:t>
            </a:r>
            <a:r>
              <a:rPr lang="en-US" altLang="zh-CN"/>
              <a:t>2048</a:t>
            </a:r>
            <a:r>
              <a:rPr lang="zh-CN" altLang="en-US"/>
              <a:t>，每个元素占</a:t>
            </a:r>
            <a:r>
              <a:rPr lang="en-US" altLang="zh-CN"/>
              <a:t>2</a:t>
            </a:r>
            <a:r>
              <a:rPr lang="zh-CN" altLang="en-US"/>
              <a:t>个存储单元，若以列序为主序顺序存储，则元素</a:t>
            </a:r>
            <a:r>
              <a:rPr lang="en-US" altLang="zh-CN"/>
              <a:t>a[32,58]</a:t>
            </a:r>
            <a:r>
              <a:rPr lang="zh-CN" altLang="en-US"/>
              <a:t>的存储地址为</a:t>
            </a:r>
            <a:r>
              <a:rPr lang="zh-CN" altLang="en-US" u="sng"/>
              <a:t> </a:t>
            </a:r>
            <a:r>
              <a:rPr lang="en-US" altLang="zh-CN"/>
              <a:t>___________________</a:t>
            </a:r>
            <a:r>
              <a:rPr lang="en-US" altLang="zh-CN" u="sng"/>
              <a:t>   </a:t>
            </a:r>
          </a:p>
          <a:p>
            <a:r>
              <a:rPr lang="zh-CN" altLang="en-US"/>
              <a:t>三元数组表中的每个结点对应于稀疏矩阵的一个非零元素，它包含有三个数据项，分别表示该元素的</a:t>
            </a:r>
            <a:r>
              <a:rPr lang="zh-CN" altLang="en-US" u="sng"/>
              <a:t>             </a:t>
            </a:r>
            <a:r>
              <a:rPr lang="zh-CN" altLang="en-US"/>
              <a:t>、</a:t>
            </a:r>
            <a:r>
              <a:rPr lang="zh-CN" altLang="en-US" u="sng"/>
              <a:t>            </a:t>
            </a:r>
            <a:r>
              <a:rPr lang="zh-CN" altLang="en-US"/>
              <a:t>和</a:t>
            </a:r>
            <a:r>
              <a:rPr lang="zh-CN" altLang="en-US" u="sng"/>
              <a:t>             </a:t>
            </a:r>
            <a:r>
              <a:rPr lang="zh-CN" altLang="en-US"/>
              <a:t>。 </a:t>
            </a:r>
            <a:r>
              <a:rPr lang="zh-CN" altLang="en-US" u="sng"/>
              <a:t>          </a:t>
            </a:r>
          </a:p>
        </p:txBody>
      </p:sp>
      <p:sp>
        <p:nvSpPr>
          <p:cNvPr id="66564" name="Text Box 4"/>
          <p:cNvSpPr txBox="1">
            <a:spLocks noChangeArrowheads="1"/>
          </p:cNvSpPr>
          <p:nvPr/>
        </p:nvSpPr>
        <p:spPr bwMode="auto">
          <a:xfrm>
            <a:off x="684213" y="2349500"/>
            <a:ext cx="5040312" cy="457200"/>
          </a:xfrm>
          <a:prstGeom prst="rect">
            <a:avLst/>
          </a:prstGeom>
          <a:noFill/>
          <a:ln w="9525">
            <a:noFill/>
            <a:miter lim="800000"/>
            <a:headEnd/>
            <a:tailEnd/>
          </a:ln>
          <a:effectLst/>
        </p:spPr>
        <p:txBody>
          <a:bodyPr>
            <a:spAutoFit/>
          </a:bodyPr>
          <a:lstStyle/>
          <a:p>
            <a:pPr>
              <a:spcBef>
                <a:spcPct val="50000"/>
              </a:spcBef>
            </a:pPr>
            <a:r>
              <a:rPr lang="en-US" altLang="zh-CN" sz="2400"/>
              <a:t>[(58-1)*60+(32-1)]*2+2048=8950</a:t>
            </a:r>
          </a:p>
        </p:txBody>
      </p:sp>
      <p:sp>
        <p:nvSpPr>
          <p:cNvPr id="66565" name="Text Box 5"/>
          <p:cNvSpPr txBox="1">
            <a:spLocks noChangeArrowheads="1"/>
          </p:cNvSpPr>
          <p:nvPr/>
        </p:nvSpPr>
        <p:spPr bwMode="auto">
          <a:xfrm>
            <a:off x="3276600" y="3933825"/>
            <a:ext cx="1295400" cy="457200"/>
          </a:xfrm>
          <a:prstGeom prst="rect">
            <a:avLst/>
          </a:prstGeom>
          <a:noFill/>
          <a:ln w="9525">
            <a:noFill/>
            <a:miter lim="800000"/>
            <a:headEnd/>
            <a:tailEnd/>
          </a:ln>
          <a:effectLst/>
        </p:spPr>
        <p:txBody>
          <a:bodyPr>
            <a:spAutoFit/>
          </a:bodyPr>
          <a:lstStyle/>
          <a:p>
            <a:pPr>
              <a:spcBef>
                <a:spcPct val="50000"/>
              </a:spcBef>
            </a:pPr>
            <a:r>
              <a:rPr lang="zh-CN" altLang="en-US" sz="2400"/>
              <a:t>行下标</a:t>
            </a:r>
          </a:p>
        </p:txBody>
      </p:sp>
      <p:sp>
        <p:nvSpPr>
          <p:cNvPr id="66566" name="Text Box 6"/>
          <p:cNvSpPr txBox="1">
            <a:spLocks noChangeArrowheads="1"/>
          </p:cNvSpPr>
          <p:nvPr/>
        </p:nvSpPr>
        <p:spPr bwMode="auto">
          <a:xfrm>
            <a:off x="5000628" y="3929066"/>
            <a:ext cx="1152525" cy="457200"/>
          </a:xfrm>
          <a:prstGeom prst="rect">
            <a:avLst/>
          </a:prstGeom>
          <a:noFill/>
          <a:ln w="9525">
            <a:noFill/>
            <a:miter lim="800000"/>
            <a:headEnd/>
            <a:tailEnd/>
          </a:ln>
          <a:effectLst/>
        </p:spPr>
        <p:txBody>
          <a:bodyPr>
            <a:spAutoFit/>
          </a:bodyPr>
          <a:lstStyle/>
          <a:p>
            <a:pPr>
              <a:spcBef>
                <a:spcPct val="50000"/>
              </a:spcBef>
            </a:pPr>
            <a:r>
              <a:rPr lang="zh-CN" altLang="en-US" sz="2400"/>
              <a:t>列下标</a:t>
            </a:r>
          </a:p>
        </p:txBody>
      </p:sp>
      <p:sp>
        <p:nvSpPr>
          <p:cNvPr id="66567" name="Text Box 7"/>
          <p:cNvSpPr txBox="1">
            <a:spLocks noChangeArrowheads="1"/>
          </p:cNvSpPr>
          <p:nvPr/>
        </p:nvSpPr>
        <p:spPr bwMode="auto">
          <a:xfrm>
            <a:off x="6804025" y="3933825"/>
            <a:ext cx="1584325" cy="457200"/>
          </a:xfrm>
          <a:prstGeom prst="rect">
            <a:avLst/>
          </a:prstGeom>
          <a:noFill/>
          <a:ln w="9525">
            <a:noFill/>
            <a:miter lim="800000"/>
            <a:headEnd/>
            <a:tailEnd/>
          </a:ln>
          <a:effectLst/>
        </p:spPr>
        <p:txBody>
          <a:bodyPr>
            <a:spAutoFit/>
          </a:bodyPr>
          <a:lstStyle/>
          <a:p>
            <a:pPr>
              <a:spcBef>
                <a:spcPct val="50000"/>
              </a:spcBef>
            </a:pPr>
            <a:r>
              <a:rPr lang="zh-CN" altLang="en-US" sz="2400"/>
              <a:t>元素值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blinds(horizontal)">
                                      <p:cBhvr>
                                        <p:cTn id="12" dur="500"/>
                                        <p:tgtEl>
                                          <p:spTgt spid="665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566"/>
                                        </p:tgtEl>
                                        <p:attrNameLst>
                                          <p:attrName>style.visibility</p:attrName>
                                        </p:attrNameLst>
                                      </p:cBhvr>
                                      <p:to>
                                        <p:strVal val="visible"/>
                                      </p:to>
                                    </p:set>
                                    <p:animEffect transition="in" filter="blinds(horizontal)">
                                      <p:cBhvr>
                                        <p:cTn id="17" dur="500"/>
                                        <p:tgtEl>
                                          <p:spTgt spid="665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567"/>
                                        </p:tgtEl>
                                        <p:attrNameLst>
                                          <p:attrName>style.visibility</p:attrName>
                                        </p:attrNameLst>
                                      </p:cBhvr>
                                      <p:to>
                                        <p:strVal val="visible"/>
                                      </p:to>
                                    </p:set>
                                    <p:animEffect transition="in" filter="blinds(horizontal)">
                                      <p:cBhvr>
                                        <p:cTn id="22"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p:bldP spid="66566" grpId="0"/>
      <p:bldP spid="6656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Rot="1" noChangeArrowheads="1"/>
          </p:cNvSpPr>
          <p:nvPr>
            <p:ph type="body" idx="1"/>
          </p:nvPr>
        </p:nvSpPr>
        <p:spPr>
          <a:xfrm>
            <a:off x="323850" y="692150"/>
            <a:ext cx="8540750" cy="4194175"/>
          </a:xfrm>
        </p:spPr>
        <p:txBody>
          <a:bodyPr/>
          <a:lstStyle/>
          <a:p>
            <a:r>
              <a:rPr lang="zh-CN" altLang="en-US" sz="2800" dirty="0"/>
              <a:t>稀疏矩阵一般的压缩存储方式有两种，即（ ）</a:t>
            </a:r>
          </a:p>
          <a:p>
            <a:pPr>
              <a:spcBef>
                <a:spcPct val="0"/>
              </a:spcBef>
              <a:buClrTx/>
              <a:buSzTx/>
              <a:buFontTx/>
              <a:buNone/>
            </a:pPr>
            <a:r>
              <a:rPr lang="zh-CN" altLang="en-US" sz="2800" dirty="0"/>
              <a:t>答案：三元组和十字链表</a:t>
            </a:r>
          </a:p>
          <a:p>
            <a:pPr>
              <a:spcBef>
                <a:spcPct val="0"/>
              </a:spcBef>
              <a:buClrTx/>
              <a:buSzTx/>
              <a:buFontTx/>
              <a:buNone/>
            </a:pPr>
            <a:endParaRPr lang="zh-CN" altLang="en-US" sz="2800" dirty="0"/>
          </a:p>
          <a:p>
            <a:pPr>
              <a:spcBef>
                <a:spcPct val="0"/>
              </a:spcBef>
              <a:buClrTx/>
              <a:buSzTx/>
              <a:buFontTx/>
              <a:buNone/>
            </a:pPr>
            <a:r>
              <a:rPr lang="zh-CN" altLang="en-US" sz="2800" b="1" dirty="0"/>
              <a:t>有一个</a:t>
            </a:r>
            <a:r>
              <a:rPr lang="en-US" altLang="zh-CN" sz="2800" b="1" dirty="0"/>
              <a:t>10</a:t>
            </a:r>
            <a:r>
              <a:rPr lang="zh-CN" altLang="en-US" sz="2800" b="1" dirty="0"/>
              <a:t>阶对称矩阵</a:t>
            </a:r>
            <a:r>
              <a:rPr lang="en-US" altLang="zh-CN" sz="2800" b="1" dirty="0"/>
              <a:t>A</a:t>
            </a:r>
            <a:r>
              <a:rPr lang="zh-CN" altLang="en-US" sz="2800" b="1" dirty="0"/>
              <a:t>，采用压缩存储方式（以行序为主存储，且</a:t>
            </a:r>
            <a:r>
              <a:rPr lang="en-US" altLang="zh-CN" sz="2800" b="1" dirty="0"/>
              <a:t>A[0][0]=1</a:t>
            </a:r>
            <a:r>
              <a:rPr lang="zh-CN" altLang="en-US" sz="2800" b="1" dirty="0"/>
              <a:t>），则</a:t>
            </a:r>
            <a:r>
              <a:rPr lang="en-US" altLang="zh-CN" sz="2800" b="1" dirty="0"/>
              <a:t>A[8][5]</a:t>
            </a:r>
            <a:r>
              <a:rPr lang="zh-CN" altLang="en-US" sz="2800" b="1" dirty="0"/>
              <a:t>的地址是</a:t>
            </a:r>
            <a:r>
              <a:rPr lang="zh-CN" altLang="en-US" sz="2800" dirty="0"/>
              <a:t> （）</a:t>
            </a:r>
          </a:p>
          <a:p>
            <a:pPr>
              <a:spcBef>
                <a:spcPct val="0"/>
              </a:spcBef>
              <a:buClrTx/>
              <a:buSzTx/>
              <a:buFontTx/>
              <a:buNone/>
            </a:pPr>
            <a:endParaRPr lang="zh-CN" altLang="en-US" sz="2800" dirty="0"/>
          </a:p>
          <a:p>
            <a:pPr>
              <a:spcBef>
                <a:spcPct val="0"/>
              </a:spcBef>
              <a:buClrTx/>
              <a:buSzTx/>
              <a:buFontTx/>
              <a:buNone/>
            </a:pPr>
            <a:endParaRPr lang="zh-CN" altLang="en-US" sz="2800" dirty="0"/>
          </a:p>
          <a:p>
            <a:pPr>
              <a:spcBef>
                <a:spcPct val="0"/>
              </a:spcBef>
              <a:buClrTx/>
              <a:buSzTx/>
              <a:buFontTx/>
              <a:buNone/>
            </a:pPr>
            <a:r>
              <a:rPr lang="zh-CN" altLang="en-US" sz="2800" dirty="0"/>
              <a:t>答案：</a:t>
            </a:r>
            <a:r>
              <a:rPr lang="en-US" altLang="zh-CN" sz="2800" dirty="0"/>
              <a:t>42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27">
                                            <p:txEl>
                                              <p:pRg st="3" end="3"/>
                                            </p:txEl>
                                          </p:spTgt>
                                        </p:tgtEl>
                                        <p:attrNameLst>
                                          <p:attrName>style.visibility</p:attrName>
                                        </p:attrNameLst>
                                      </p:cBhvr>
                                      <p:to>
                                        <p:strVal val="visible"/>
                                      </p:to>
                                    </p:set>
                                    <p:anim calcmode="lin" valueType="num">
                                      <p:cBhvr additive="base">
                                        <p:cTn id="13"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xEl>
                                              <p:pRg st="6" end="6"/>
                                            </p:txEl>
                                          </p:spTgt>
                                        </p:tgtEl>
                                        <p:attrNameLst>
                                          <p:attrName>style.visibility</p:attrName>
                                        </p:attrNameLst>
                                      </p:cBhvr>
                                      <p:to>
                                        <p:strVal val="visible"/>
                                      </p:to>
                                    </p:set>
                                    <p:anim calcmode="lin" valueType="num">
                                      <p:cBhvr additive="base">
                                        <p:cTn id="19"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Rot="1" noChangeArrowheads="1"/>
          </p:cNvSpPr>
          <p:nvPr>
            <p:ph type="body" idx="1"/>
          </p:nvPr>
        </p:nvSpPr>
        <p:spPr>
          <a:xfrm>
            <a:off x="323850" y="981075"/>
            <a:ext cx="8540750" cy="4194175"/>
          </a:xfrm>
        </p:spPr>
        <p:txBody>
          <a:bodyPr/>
          <a:lstStyle/>
          <a:p>
            <a:r>
              <a:rPr lang="zh-CN" altLang="en-US" dirty="0"/>
              <a:t>若采用三元组压缩技术存储稀疏矩阵，只要把每个元素的行下标和列下标互换，就完成了对该矩阵的转置运算，这种观点（ ）</a:t>
            </a:r>
          </a:p>
          <a:p>
            <a:r>
              <a:rPr lang="en-US" altLang="zh-CN" dirty="0"/>
              <a:t>A.</a:t>
            </a:r>
            <a:r>
              <a:rPr lang="zh-CN" altLang="en-US" dirty="0"/>
              <a:t>正确				</a:t>
            </a:r>
            <a:r>
              <a:rPr lang="en-US" altLang="zh-CN" dirty="0"/>
              <a:t>B.</a:t>
            </a:r>
            <a:r>
              <a:rPr lang="zh-CN" altLang="en-US" dirty="0"/>
              <a:t>错误 </a:t>
            </a:r>
          </a:p>
          <a:p>
            <a:endParaRPr lang="zh-CN" altLang="en-US" dirty="0"/>
          </a:p>
          <a:p>
            <a:endParaRPr lang="zh-CN" altLang="en-US" dirty="0"/>
          </a:p>
          <a:p>
            <a:r>
              <a:rPr lang="en-US" altLang="zh-CN" dirty="0"/>
              <a:t>B</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250825" y="692150"/>
            <a:ext cx="8540750" cy="4968875"/>
          </a:xfrm>
        </p:spPr>
        <p:txBody>
          <a:bodyPr/>
          <a:lstStyle/>
          <a:p>
            <a:pPr>
              <a:lnSpc>
                <a:spcPct val="80000"/>
              </a:lnSpc>
            </a:pPr>
            <a:r>
              <a:rPr lang="en-US" altLang="zh-CN" sz="2000" dirty="0"/>
              <a:t>1.</a:t>
            </a:r>
            <a:r>
              <a:rPr lang="zh-CN" altLang="en-US" sz="2000" dirty="0"/>
              <a:t>广义表</a:t>
            </a:r>
            <a:r>
              <a:rPr lang="en-US" altLang="zh-CN" sz="2000" dirty="0"/>
              <a:t>((a),a)</a:t>
            </a:r>
            <a:r>
              <a:rPr lang="zh-CN" altLang="en-US" sz="2000" dirty="0"/>
              <a:t>的表头是</a:t>
            </a:r>
            <a:r>
              <a:rPr lang="en-US" altLang="zh-CN" sz="2000" dirty="0"/>
              <a:t>(   ),</a:t>
            </a:r>
            <a:r>
              <a:rPr lang="zh-CN" altLang="en-US" sz="2000" dirty="0"/>
              <a:t>表尾是</a:t>
            </a:r>
            <a:r>
              <a:rPr lang="en-US" altLang="zh-CN" sz="2000" dirty="0"/>
              <a:t>(   ).</a:t>
            </a:r>
          </a:p>
          <a:p>
            <a:pPr>
              <a:lnSpc>
                <a:spcPct val="80000"/>
              </a:lnSpc>
            </a:pPr>
            <a:r>
              <a:rPr lang="en-US" altLang="zh-CN" sz="2000" dirty="0"/>
              <a:t>A. a B. b C. (a)  D. ((a)) </a:t>
            </a:r>
          </a:p>
          <a:p>
            <a:pPr>
              <a:lnSpc>
                <a:spcPct val="80000"/>
              </a:lnSpc>
            </a:pPr>
            <a:r>
              <a:rPr lang="en-US" altLang="zh-CN" sz="2000" dirty="0"/>
              <a:t>2.</a:t>
            </a:r>
            <a:r>
              <a:rPr lang="zh-CN" altLang="en-US" sz="2000" dirty="0"/>
              <a:t>广义表</a:t>
            </a:r>
            <a:r>
              <a:rPr lang="en-US" altLang="zh-CN" sz="2000" dirty="0"/>
              <a:t>((a))</a:t>
            </a:r>
            <a:r>
              <a:rPr lang="zh-CN" altLang="en-US" sz="2000" dirty="0"/>
              <a:t>的表头是</a:t>
            </a:r>
            <a:r>
              <a:rPr lang="en-US" altLang="zh-CN" sz="2000" dirty="0"/>
              <a:t>(   ),</a:t>
            </a:r>
            <a:r>
              <a:rPr lang="zh-CN" altLang="en-US" sz="2000" dirty="0"/>
              <a:t>表尾是</a:t>
            </a:r>
            <a:r>
              <a:rPr lang="en-US" altLang="zh-CN" sz="2000" dirty="0"/>
              <a:t>(   ).</a:t>
            </a:r>
          </a:p>
          <a:p>
            <a:pPr>
              <a:lnSpc>
                <a:spcPct val="80000"/>
              </a:lnSpc>
            </a:pPr>
            <a:r>
              <a:rPr lang="en-US" altLang="zh-CN" sz="2000" dirty="0"/>
              <a:t>A.   a   B.   (a)   C.   (  )  D.  ((a))</a:t>
            </a:r>
          </a:p>
          <a:p>
            <a:pPr>
              <a:lnSpc>
                <a:spcPct val="80000"/>
              </a:lnSpc>
            </a:pPr>
            <a:r>
              <a:rPr lang="en-US" altLang="zh-CN" sz="2000" dirty="0"/>
              <a:t>3.</a:t>
            </a:r>
            <a:r>
              <a:rPr lang="zh-CN" altLang="en-US" sz="2000" dirty="0"/>
              <a:t>广义表</a:t>
            </a:r>
            <a:r>
              <a:rPr lang="en-US" altLang="zh-CN" sz="2000" dirty="0"/>
              <a:t>((</a:t>
            </a:r>
            <a:r>
              <a:rPr lang="en-US" altLang="zh-CN" sz="2000" dirty="0" err="1"/>
              <a:t>a,b</a:t>
            </a:r>
            <a:r>
              <a:rPr lang="en-US" altLang="zh-CN" sz="2000" dirty="0"/>
              <a:t>),</a:t>
            </a:r>
            <a:r>
              <a:rPr lang="en-US" altLang="zh-CN" sz="2000" dirty="0" err="1"/>
              <a:t>c,d</a:t>
            </a:r>
            <a:r>
              <a:rPr lang="en-US" altLang="zh-CN" sz="2000" dirty="0"/>
              <a:t>)</a:t>
            </a:r>
            <a:r>
              <a:rPr lang="zh-CN" altLang="en-US" sz="2000" dirty="0"/>
              <a:t>的表头是</a:t>
            </a:r>
            <a:r>
              <a:rPr lang="en-US" altLang="zh-CN" sz="2000" dirty="0"/>
              <a:t>(    ),</a:t>
            </a:r>
            <a:r>
              <a:rPr lang="zh-CN" altLang="en-US" sz="2000" dirty="0"/>
              <a:t>表尾是</a:t>
            </a:r>
            <a:r>
              <a:rPr lang="en-US" altLang="zh-CN" sz="2000" dirty="0"/>
              <a:t>(    ).</a:t>
            </a:r>
          </a:p>
          <a:p>
            <a:pPr>
              <a:lnSpc>
                <a:spcPct val="80000"/>
              </a:lnSpc>
            </a:pPr>
            <a:r>
              <a:rPr lang="en-US" altLang="zh-CN" sz="2000" dirty="0"/>
              <a:t>A.   a   B.   b   C.   (</a:t>
            </a:r>
            <a:r>
              <a:rPr lang="en-US" altLang="zh-CN" sz="2000" dirty="0" err="1"/>
              <a:t>a,b</a:t>
            </a:r>
            <a:r>
              <a:rPr lang="en-US" altLang="zh-CN" sz="2000" dirty="0"/>
              <a:t> )  D.  (</a:t>
            </a:r>
            <a:r>
              <a:rPr lang="en-US" altLang="zh-CN" sz="2000" dirty="0" err="1"/>
              <a:t>c,d</a:t>
            </a:r>
            <a:r>
              <a:rPr lang="en-US" altLang="zh-CN" sz="2000" dirty="0"/>
              <a:t>)</a:t>
            </a:r>
          </a:p>
          <a:p>
            <a:pPr>
              <a:lnSpc>
                <a:spcPct val="80000"/>
              </a:lnSpc>
            </a:pPr>
            <a:r>
              <a:rPr lang="en-US" altLang="zh-CN" sz="2000" dirty="0"/>
              <a:t>4 .</a:t>
            </a:r>
            <a:r>
              <a:rPr lang="zh-CN" altLang="en-US" sz="2000" dirty="0"/>
              <a:t>广义表</a:t>
            </a:r>
            <a:r>
              <a:rPr lang="en-US" altLang="zh-CN" sz="2000" dirty="0"/>
              <a:t>(</a:t>
            </a:r>
            <a:r>
              <a:rPr lang="en-US" altLang="zh-CN" sz="2000" dirty="0" err="1"/>
              <a:t>a,b,c,d</a:t>
            </a:r>
            <a:r>
              <a:rPr lang="en-US" altLang="zh-CN" sz="2000" dirty="0"/>
              <a:t>)</a:t>
            </a:r>
            <a:r>
              <a:rPr lang="zh-CN" altLang="en-US" sz="2000" dirty="0"/>
              <a:t>的表头是</a:t>
            </a:r>
            <a:r>
              <a:rPr lang="en-US" altLang="zh-CN" sz="2000" dirty="0"/>
              <a:t>(      ),</a:t>
            </a:r>
            <a:r>
              <a:rPr lang="zh-CN" altLang="en-US" sz="2000" dirty="0"/>
              <a:t>表尾是</a:t>
            </a:r>
            <a:r>
              <a:rPr lang="en-US" altLang="zh-CN" sz="2000" dirty="0"/>
              <a:t>(      ).</a:t>
            </a:r>
          </a:p>
          <a:p>
            <a:pPr>
              <a:lnSpc>
                <a:spcPct val="80000"/>
              </a:lnSpc>
            </a:pPr>
            <a:r>
              <a:rPr lang="en-US" altLang="zh-CN" sz="2000" dirty="0"/>
              <a:t>A.   a   B.   b   C.   (</a:t>
            </a:r>
            <a:r>
              <a:rPr lang="en-US" altLang="zh-CN" sz="2000" dirty="0" err="1"/>
              <a:t>a,b</a:t>
            </a:r>
            <a:r>
              <a:rPr lang="en-US" altLang="zh-CN" sz="2000" dirty="0"/>
              <a:t> )  D.  (</a:t>
            </a:r>
            <a:r>
              <a:rPr lang="en-US" altLang="zh-CN" sz="2000" dirty="0" err="1"/>
              <a:t>b,c,d</a:t>
            </a:r>
            <a:r>
              <a:rPr lang="en-US" altLang="zh-CN" sz="2000" dirty="0"/>
              <a:t>)</a:t>
            </a:r>
          </a:p>
          <a:p>
            <a:pPr>
              <a:lnSpc>
                <a:spcPct val="80000"/>
              </a:lnSpc>
            </a:pPr>
            <a:r>
              <a:rPr lang="en-US" altLang="zh-CN" sz="2000" dirty="0"/>
              <a:t>5. </a:t>
            </a:r>
            <a:r>
              <a:rPr lang="zh-CN" altLang="en-US" sz="2000" dirty="0"/>
              <a:t>广义表</a:t>
            </a:r>
            <a:r>
              <a:rPr lang="en-US" altLang="zh-CN" sz="2000" dirty="0"/>
              <a:t>((</a:t>
            </a:r>
            <a:r>
              <a:rPr lang="en-US" altLang="zh-CN" sz="2000" dirty="0" err="1"/>
              <a:t>a,b,c,d</a:t>
            </a:r>
            <a:r>
              <a:rPr lang="en-US" altLang="zh-CN" sz="2000" dirty="0"/>
              <a:t>))</a:t>
            </a:r>
            <a:r>
              <a:rPr lang="zh-CN" altLang="en-US" sz="2000" dirty="0"/>
              <a:t>的表头是</a:t>
            </a:r>
            <a:r>
              <a:rPr lang="en-US" altLang="zh-CN" sz="2000" dirty="0"/>
              <a:t>(      ),</a:t>
            </a:r>
            <a:r>
              <a:rPr lang="zh-CN" altLang="en-US" sz="2000" dirty="0"/>
              <a:t>表尾是</a:t>
            </a:r>
            <a:r>
              <a:rPr lang="en-US" altLang="zh-CN" sz="2000" dirty="0"/>
              <a:t>(      ).</a:t>
            </a:r>
          </a:p>
          <a:p>
            <a:pPr>
              <a:lnSpc>
                <a:spcPct val="80000"/>
              </a:lnSpc>
            </a:pPr>
            <a:r>
              <a:rPr lang="en-US" altLang="zh-CN" sz="2000" dirty="0"/>
              <a:t>A.   a   B.   (  )  C.   (</a:t>
            </a:r>
            <a:r>
              <a:rPr lang="en-US" altLang="zh-CN" sz="2000" dirty="0" err="1"/>
              <a:t>a,b,c,d</a:t>
            </a:r>
            <a:r>
              <a:rPr lang="en-US" altLang="zh-CN" sz="2000" dirty="0"/>
              <a:t> )  D.  ((</a:t>
            </a:r>
            <a:r>
              <a:rPr lang="en-US" altLang="zh-CN" sz="2000" dirty="0" err="1"/>
              <a:t>a,b,c,d</a:t>
            </a:r>
            <a:r>
              <a:rPr lang="en-US" altLang="zh-CN" sz="2000" dirty="0"/>
              <a:t>))</a:t>
            </a:r>
          </a:p>
          <a:p>
            <a:pPr>
              <a:lnSpc>
                <a:spcPct val="80000"/>
              </a:lnSpc>
            </a:pPr>
            <a:r>
              <a:rPr lang="en-US" altLang="zh-CN" sz="2000" dirty="0"/>
              <a:t>6.</a:t>
            </a:r>
            <a:r>
              <a:rPr lang="zh-CN" altLang="en-US" sz="2000" dirty="0"/>
              <a:t>一个广义表的表头是一个广义表</a:t>
            </a:r>
            <a:r>
              <a:rPr lang="en-US" altLang="zh-CN" sz="2000" dirty="0"/>
              <a:t>,</a:t>
            </a:r>
            <a:r>
              <a:rPr lang="zh-CN" altLang="en-US" sz="2000" dirty="0"/>
              <a:t>这个断言是</a:t>
            </a:r>
            <a:r>
              <a:rPr lang="en-US" altLang="zh-CN" sz="2000" dirty="0"/>
              <a:t>(      ).</a:t>
            </a:r>
          </a:p>
          <a:p>
            <a:pPr>
              <a:lnSpc>
                <a:spcPct val="80000"/>
              </a:lnSpc>
            </a:pPr>
            <a:r>
              <a:rPr lang="en-US" altLang="zh-CN" sz="2000" dirty="0"/>
              <a:t>A.  </a:t>
            </a:r>
            <a:r>
              <a:rPr lang="zh-CN" altLang="en-US" sz="2000" dirty="0"/>
              <a:t>正确的    </a:t>
            </a:r>
            <a:r>
              <a:rPr lang="en-US" altLang="zh-CN" sz="2000" dirty="0"/>
              <a:t>B.  </a:t>
            </a:r>
            <a:r>
              <a:rPr lang="zh-CN" altLang="en-US" sz="2000" dirty="0"/>
              <a:t>错误的</a:t>
            </a:r>
          </a:p>
          <a:p>
            <a:pPr>
              <a:lnSpc>
                <a:spcPct val="80000"/>
              </a:lnSpc>
            </a:pPr>
            <a:r>
              <a:rPr lang="en-US" altLang="zh-CN" sz="2000" dirty="0"/>
              <a:t>7. </a:t>
            </a:r>
            <a:r>
              <a:rPr lang="zh-CN" altLang="en-US" sz="2000" dirty="0"/>
              <a:t>一个广义表的表尾是一个广义表</a:t>
            </a:r>
            <a:r>
              <a:rPr lang="en-US" altLang="zh-CN" sz="2000" dirty="0"/>
              <a:t>,</a:t>
            </a:r>
            <a:r>
              <a:rPr lang="zh-CN" altLang="en-US" sz="2000" dirty="0"/>
              <a:t>这个断言是</a:t>
            </a:r>
            <a:r>
              <a:rPr lang="en-US" altLang="zh-CN" sz="2000" dirty="0"/>
              <a:t>(      ). </a:t>
            </a:r>
          </a:p>
          <a:p>
            <a:pPr>
              <a:lnSpc>
                <a:spcPct val="80000"/>
              </a:lnSpc>
            </a:pPr>
            <a:r>
              <a:rPr lang="en-US" altLang="zh-CN" sz="2000" dirty="0"/>
              <a:t>A.  </a:t>
            </a:r>
            <a:r>
              <a:rPr lang="zh-CN" altLang="en-US" sz="2000" dirty="0"/>
              <a:t>正确的    </a:t>
            </a:r>
            <a:r>
              <a:rPr lang="en-US" altLang="zh-CN" sz="2000" dirty="0"/>
              <a:t>B.  </a:t>
            </a:r>
            <a:r>
              <a:rPr lang="zh-CN" altLang="en-US" sz="2000" dirty="0"/>
              <a:t>错误的</a:t>
            </a:r>
          </a:p>
          <a:p>
            <a:pPr>
              <a:lnSpc>
                <a:spcPct val="80000"/>
              </a:lnSpc>
            </a:pPr>
            <a:endParaRPr lang="zh-CN" altLang="en-US" sz="2000" dirty="0"/>
          </a:p>
          <a:p>
            <a:pPr>
              <a:lnSpc>
                <a:spcPct val="80000"/>
              </a:lnSpc>
            </a:pPr>
            <a:endParaRPr lang="en-US" altLang="zh-CN" sz="2000" dirty="0"/>
          </a:p>
        </p:txBody>
      </p:sp>
      <p:sp>
        <p:nvSpPr>
          <p:cNvPr id="74756" name="Text Box 4"/>
          <p:cNvSpPr txBox="1">
            <a:spLocks noChangeArrowheads="1"/>
          </p:cNvSpPr>
          <p:nvPr/>
        </p:nvSpPr>
        <p:spPr bwMode="auto">
          <a:xfrm>
            <a:off x="3348038" y="692150"/>
            <a:ext cx="349250" cy="366713"/>
          </a:xfrm>
          <a:prstGeom prst="rect">
            <a:avLst/>
          </a:prstGeom>
          <a:noFill/>
          <a:ln w="9525">
            <a:noFill/>
            <a:miter lim="800000"/>
            <a:headEnd/>
            <a:tailEnd/>
          </a:ln>
          <a:effectLst/>
        </p:spPr>
        <p:txBody>
          <a:bodyPr wrap="none">
            <a:spAutoFit/>
          </a:bodyPr>
          <a:lstStyle/>
          <a:p>
            <a:r>
              <a:rPr lang="en-US" altLang="zh-CN" dirty="0"/>
              <a:t>C</a:t>
            </a:r>
          </a:p>
        </p:txBody>
      </p:sp>
      <p:sp>
        <p:nvSpPr>
          <p:cNvPr id="74757" name="Text Box 5"/>
          <p:cNvSpPr txBox="1">
            <a:spLocks noChangeArrowheads="1"/>
          </p:cNvSpPr>
          <p:nvPr/>
        </p:nvSpPr>
        <p:spPr bwMode="auto">
          <a:xfrm>
            <a:off x="4572000" y="685800"/>
            <a:ext cx="349250" cy="366713"/>
          </a:xfrm>
          <a:prstGeom prst="rect">
            <a:avLst/>
          </a:prstGeom>
          <a:noFill/>
          <a:ln w="9525">
            <a:noFill/>
            <a:miter lim="800000"/>
            <a:headEnd/>
            <a:tailEnd/>
          </a:ln>
          <a:effectLst/>
        </p:spPr>
        <p:txBody>
          <a:bodyPr wrap="none">
            <a:spAutoFit/>
          </a:bodyPr>
          <a:lstStyle/>
          <a:p>
            <a:r>
              <a:rPr lang="en-US" altLang="zh-CN"/>
              <a:t>C</a:t>
            </a:r>
          </a:p>
        </p:txBody>
      </p:sp>
      <p:sp>
        <p:nvSpPr>
          <p:cNvPr id="74758" name="Text Box 6"/>
          <p:cNvSpPr txBox="1">
            <a:spLocks noChangeArrowheads="1"/>
          </p:cNvSpPr>
          <p:nvPr/>
        </p:nvSpPr>
        <p:spPr bwMode="auto">
          <a:xfrm>
            <a:off x="3203575" y="1333500"/>
            <a:ext cx="336550" cy="366713"/>
          </a:xfrm>
          <a:prstGeom prst="rect">
            <a:avLst/>
          </a:prstGeom>
          <a:noFill/>
          <a:ln w="9525">
            <a:noFill/>
            <a:miter lim="800000"/>
            <a:headEnd/>
            <a:tailEnd/>
          </a:ln>
          <a:effectLst/>
        </p:spPr>
        <p:txBody>
          <a:bodyPr wrap="none">
            <a:spAutoFit/>
          </a:bodyPr>
          <a:lstStyle/>
          <a:p>
            <a:r>
              <a:rPr lang="en-US" altLang="zh-CN"/>
              <a:t>B</a:t>
            </a:r>
          </a:p>
        </p:txBody>
      </p:sp>
      <p:sp>
        <p:nvSpPr>
          <p:cNvPr id="74759" name="Text Box 7"/>
          <p:cNvSpPr txBox="1">
            <a:spLocks noChangeArrowheads="1"/>
          </p:cNvSpPr>
          <p:nvPr/>
        </p:nvSpPr>
        <p:spPr bwMode="auto">
          <a:xfrm>
            <a:off x="4356100" y="1333500"/>
            <a:ext cx="349250" cy="366713"/>
          </a:xfrm>
          <a:prstGeom prst="rect">
            <a:avLst/>
          </a:prstGeom>
          <a:noFill/>
          <a:ln w="9525">
            <a:noFill/>
            <a:miter lim="800000"/>
            <a:headEnd/>
            <a:tailEnd/>
          </a:ln>
          <a:effectLst/>
        </p:spPr>
        <p:txBody>
          <a:bodyPr wrap="none">
            <a:spAutoFit/>
          </a:bodyPr>
          <a:lstStyle/>
          <a:p>
            <a:r>
              <a:rPr lang="en-US" altLang="zh-CN"/>
              <a:t>C</a:t>
            </a:r>
          </a:p>
        </p:txBody>
      </p:sp>
      <p:sp>
        <p:nvSpPr>
          <p:cNvPr id="74760" name="Text Box 8"/>
          <p:cNvSpPr txBox="1">
            <a:spLocks noChangeArrowheads="1"/>
          </p:cNvSpPr>
          <p:nvPr/>
        </p:nvSpPr>
        <p:spPr bwMode="auto">
          <a:xfrm>
            <a:off x="3790950" y="1916113"/>
            <a:ext cx="349250" cy="366712"/>
          </a:xfrm>
          <a:prstGeom prst="rect">
            <a:avLst/>
          </a:prstGeom>
          <a:noFill/>
          <a:ln w="9525">
            <a:noFill/>
            <a:miter lim="800000"/>
            <a:headEnd/>
            <a:tailEnd/>
          </a:ln>
          <a:effectLst/>
        </p:spPr>
        <p:txBody>
          <a:bodyPr wrap="none">
            <a:spAutoFit/>
          </a:bodyPr>
          <a:lstStyle/>
          <a:p>
            <a:r>
              <a:rPr lang="en-US" altLang="zh-CN"/>
              <a:t>C</a:t>
            </a:r>
          </a:p>
        </p:txBody>
      </p:sp>
      <p:sp>
        <p:nvSpPr>
          <p:cNvPr id="74761" name="Text Box 9"/>
          <p:cNvSpPr txBox="1">
            <a:spLocks noChangeArrowheads="1"/>
          </p:cNvSpPr>
          <p:nvPr/>
        </p:nvSpPr>
        <p:spPr bwMode="auto">
          <a:xfrm>
            <a:off x="5086350" y="1916113"/>
            <a:ext cx="349250" cy="366712"/>
          </a:xfrm>
          <a:prstGeom prst="rect">
            <a:avLst/>
          </a:prstGeom>
          <a:noFill/>
          <a:ln w="9525">
            <a:noFill/>
            <a:miter lim="800000"/>
            <a:headEnd/>
            <a:tailEnd/>
          </a:ln>
          <a:effectLst/>
        </p:spPr>
        <p:txBody>
          <a:bodyPr wrap="none">
            <a:spAutoFit/>
          </a:bodyPr>
          <a:lstStyle/>
          <a:p>
            <a:r>
              <a:rPr lang="en-US" altLang="zh-CN"/>
              <a:t>D</a:t>
            </a:r>
          </a:p>
        </p:txBody>
      </p:sp>
      <p:sp>
        <p:nvSpPr>
          <p:cNvPr id="74762" name="Text Box 10"/>
          <p:cNvSpPr txBox="1">
            <a:spLocks noChangeArrowheads="1"/>
          </p:cNvSpPr>
          <p:nvPr/>
        </p:nvSpPr>
        <p:spPr bwMode="auto">
          <a:xfrm>
            <a:off x="3779838" y="2492375"/>
            <a:ext cx="336550" cy="366713"/>
          </a:xfrm>
          <a:prstGeom prst="rect">
            <a:avLst/>
          </a:prstGeom>
          <a:noFill/>
          <a:ln w="9525">
            <a:noFill/>
            <a:miter lim="800000"/>
            <a:headEnd/>
            <a:tailEnd/>
          </a:ln>
          <a:effectLst/>
        </p:spPr>
        <p:txBody>
          <a:bodyPr wrap="none">
            <a:spAutoFit/>
          </a:bodyPr>
          <a:lstStyle/>
          <a:p>
            <a:r>
              <a:rPr lang="en-US" altLang="zh-CN"/>
              <a:t>A</a:t>
            </a:r>
          </a:p>
        </p:txBody>
      </p:sp>
      <p:sp>
        <p:nvSpPr>
          <p:cNvPr id="74763" name="Text Box 11"/>
          <p:cNvSpPr txBox="1">
            <a:spLocks noChangeArrowheads="1"/>
          </p:cNvSpPr>
          <p:nvPr/>
        </p:nvSpPr>
        <p:spPr bwMode="auto">
          <a:xfrm>
            <a:off x="5148263" y="2492375"/>
            <a:ext cx="349250" cy="366713"/>
          </a:xfrm>
          <a:prstGeom prst="rect">
            <a:avLst/>
          </a:prstGeom>
          <a:noFill/>
          <a:ln w="9525">
            <a:noFill/>
            <a:miter lim="800000"/>
            <a:headEnd/>
            <a:tailEnd/>
          </a:ln>
          <a:effectLst/>
        </p:spPr>
        <p:txBody>
          <a:bodyPr wrap="none">
            <a:spAutoFit/>
          </a:bodyPr>
          <a:lstStyle/>
          <a:p>
            <a:r>
              <a:rPr lang="en-US" altLang="zh-CN"/>
              <a:t>D</a:t>
            </a:r>
          </a:p>
        </p:txBody>
      </p:sp>
      <p:sp>
        <p:nvSpPr>
          <p:cNvPr id="74764" name="Text Box 12"/>
          <p:cNvSpPr txBox="1">
            <a:spLocks noChangeArrowheads="1"/>
          </p:cNvSpPr>
          <p:nvPr/>
        </p:nvSpPr>
        <p:spPr bwMode="auto">
          <a:xfrm>
            <a:off x="3924300" y="3141663"/>
            <a:ext cx="349250" cy="366712"/>
          </a:xfrm>
          <a:prstGeom prst="rect">
            <a:avLst/>
          </a:prstGeom>
          <a:noFill/>
          <a:ln w="9525">
            <a:noFill/>
            <a:miter lim="800000"/>
            <a:headEnd/>
            <a:tailEnd/>
          </a:ln>
          <a:effectLst/>
        </p:spPr>
        <p:txBody>
          <a:bodyPr wrap="none">
            <a:spAutoFit/>
          </a:bodyPr>
          <a:lstStyle/>
          <a:p>
            <a:r>
              <a:rPr lang="en-US" altLang="zh-CN"/>
              <a:t>C</a:t>
            </a:r>
          </a:p>
        </p:txBody>
      </p:sp>
      <p:sp>
        <p:nvSpPr>
          <p:cNvPr id="74765" name="Text Box 13"/>
          <p:cNvSpPr txBox="1">
            <a:spLocks noChangeArrowheads="1"/>
          </p:cNvSpPr>
          <p:nvPr/>
        </p:nvSpPr>
        <p:spPr bwMode="auto">
          <a:xfrm>
            <a:off x="5364163" y="3141663"/>
            <a:ext cx="336550" cy="366712"/>
          </a:xfrm>
          <a:prstGeom prst="rect">
            <a:avLst/>
          </a:prstGeom>
          <a:noFill/>
          <a:ln w="9525">
            <a:noFill/>
            <a:miter lim="800000"/>
            <a:headEnd/>
            <a:tailEnd/>
          </a:ln>
          <a:effectLst/>
        </p:spPr>
        <p:txBody>
          <a:bodyPr wrap="none">
            <a:spAutoFit/>
          </a:bodyPr>
          <a:lstStyle/>
          <a:p>
            <a:r>
              <a:rPr lang="en-US" altLang="zh-CN"/>
              <a:t>B</a:t>
            </a:r>
          </a:p>
        </p:txBody>
      </p:sp>
      <p:sp>
        <p:nvSpPr>
          <p:cNvPr id="74766" name="Text Box 14"/>
          <p:cNvSpPr txBox="1">
            <a:spLocks noChangeArrowheads="1"/>
          </p:cNvSpPr>
          <p:nvPr/>
        </p:nvSpPr>
        <p:spPr bwMode="auto">
          <a:xfrm>
            <a:off x="5867400" y="3716338"/>
            <a:ext cx="336550" cy="366712"/>
          </a:xfrm>
          <a:prstGeom prst="rect">
            <a:avLst/>
          </a:prstGeom>
          <a:noFill/>
          <a:ln w="9525">
            <a:noFill/>
            <a:miter lim="800000"/>
            <a:headEnd/>
            <a:tailEnd/>
          </a:ln>
          <a:effectLst/>
        </p:spPr>
        <p:txBody>
          <a:bodyPr wrap="none">
            <a:spAutoFit/>
          </a:bodyPr>
          <a:lstStyle/>
          <a:p>
            <a:r>
              <a:rPr lang="en-US" altLang="zh-CN"/>
              <a:t>B</a:t>
            </a:r>
          </a:p>
        </p:txBody>
      </p:sp>
      <p:sp>
        <p:nvSpPr>
          <p:cNvPr id="74767" name="Text Box 15"/>
          <p:cNvSpPr txBox="1">
            <a:spLocks noChangeArrowheads="1"/>
          </p:cNvSpPr>
          <p:nvPr/>
        </p:nvSpPr>
        <p:spPr bwMode="auto">
          <a:xfrm>
            <a:off x="5940425" y="4365625"/>
            <a:ext cx="336550" cy="366713"/>
          </a:xfrm>
          <a:prstGeom prst="rect">
            <a:avLst/>
          </a:prstGeom>
          <a:noFill/>
          <a:ln w="9525">
            <a:noFill/>
            <a:miter lim="800000"/>
            <a:headEnd/>
            <a:tailEnd/>
          </a:ln>
          <a:effectLst/>
        </p:spPr>
        <p:txBody>
          <a:bodyPr wrap="none">
            <a:spAutoFit/>
          </a:bodyPr>
          <a:lstStyle/>
          <a:p>
            <a:r>
              <a:rPr lang="en-US" altLang="zh-CN"/>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anim calcmode="lin" valueType="num">
                                      <p:cBhvr additive="base">
                                        <p:cTn id="11"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6"/>
                                        </p:tgtEl>
                                        <p:attrNameLst>
                                          <p:attrName>style.visibility</p:attrName>
                                        </p:attrNameLst>
                                      </p:cBhvr>
                                      <p:to>
                                        <p:strVal val="visible"/>
                                      </p:to>
                                    </p:set>
                                    <p:animEffect transition="in" filter="blinds(horizontal)">
                                      <p:cBhvr>
                                        <p:cTn id="17" dur="500"/>
                                        <p:tgtEl>
                                          <p:spTgt spid="7475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4757"/>
                                        </p:tgtEl>
                                        <p:attrNameLst>
                                          <p:attrName>style.visibility</p:attrName>
                                        </p:attrNameLst>
                                      </p:cBhvr>
                                      <p:to>
                                        <p:strVal val="visible"/>
                                      </p:to>
                                    </p:set>
                                    <p:animEffect transition="in" filter="blinds(horizontal)">
                                      <p:cBhvr>
                                        <p:cTn id="20" dur="500"/>
                                        <p:tgtEl>
                                          <p:spTgt spid="7475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4755">
                                            <p:txEl>
                                              <p:pRg st="2" end="2"/>
                                            </p:txEl>
                                          </p:spTgt>
                                        </p:tgtEl>
                                        <p:attrNameLst>
                                          <p:attrName>style.visibility</p:attrName>
                                        </p:attrNameLst>
                                      </p:cBhvr>
                                      <p:to>
                                        <p:strVal val="visible"/>
                                      </p:to>
                                    </p:set>
                                    <p:anim calcmode="lin" valueType="num">
                                      <p:cBhvr additive="base">
                                        <p:cTn id="25" dur="5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74755">
                                            <p:txEl>
                                              <p:pRg st="3" end="3"/>
                                            </p:txEl>
                                          </p:spTgt>
                                        </p:tgtEl>
                                        <p:attrNameLst>
                                          <p:attrName>style.visibility</p:attrName>
                                        </p:attrNameLst>
                                      </p:cBhvr>
                                      <p:to>
                                        <p:strVal val="visible"/>
                                      </p:to>
                                    </p:set>
                                    <p:anim calcmode="lin" valueType="num">
                                      <p:cBhvr additive="base">
                                        <p:cTn id="29" dur="500" fill="hold"/>
                                        <p:tgtEl>
                                          <p:spTgt spid="74755">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47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4758"/>
                                        </p:tgtEl>
                                        <p:attrNameLst>
                                          <p:attrName>style.visibility</p:attrName>
                                        </p:attrNameLst>
                                      </p:cBhvr>
                                      <p:to>
                                        <p:strVal val="visible"/>
                                      </p:to>
                                    </p:set>
                                    <p:animEffect transition="in" filter="blinds(horizontal)">
                                      <p:cBhvr>
                                        <p:cTn id="35" dur="500"/>
                                        <p:tgtEl>
                                          <p:spTgt spid="7475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4759"/>
                                        </p:tgtEl>
                                        <p:attrNameLst>
                                          <p:attrName>style.visibility</p:attrName>
                                        </p:attrNameLst>
                                      </p:cBhvr>
                                      <p:to>
                                        <p:strVal val="visible"/>
                                      </p:to>
                                    </p:set>
                                    <p:animEffect transition="in" filter="blinds(horizontal)">
                                      <p:cBhvr>
                                        <p:cTn id="38" dur="500"/>
                                        <p:tgtEl>
                                          <p:spTgt spid="7475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4755">
                                            <p:txEl>
                                              <p:pRg st="4" end="4"/>
                                            </p:txEl>
                                          </p:spTgt>
                                        </p:tgtEl>
                                        <p:attrNameLst>
                                          <p:attrName>style.visibility</p:attrName>
                                        </p:attrNameLst>
                                      </p:cBhvr>
                                      <p:to>
                                        <p:strVal val="visible"/>
                                      </p:to>
                                    </p:set>
                                    <p:anim calcmode="lin" valueType="num">
                                      <p:cBhvr additive="base">
                                        <p:cTn id="43" dur="500" fill="hold"/>
                                        <p:tgtEl>
                                          <p:spTgt spid="74755">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4755">
                                            <p:txEl>
                                              <p:pRg st="4" end="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74755">
                                            <p:txEl>
                                              <p:pRg st="5" end="5"/>
                                            </p:txEl>
                                          </p:spTgt>
                                        </p:tgtEl>
                                        <p:attrNameLst>
                                          <p:attrName>style.visibility</p:attrName>
                                        </p:attrNameLst>
                                      </p:cBhvr>
                                      <p:to>
                                        <p:strVal val="visible"/>
                                      </p:to>
                                    </p:set>
                                    <p:anim calcmode="lin" valueType="num">
                                      <p:cBhvr additive="base">
                                        <p:cTn id="47" dur="500" fill="hold"/>
                                        <p:tgtEl>
                                          <p:spTgt spid="74755">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47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760"/>
                                        </p:tgtEl>
                                        <p:attrNameLst>
                                          <p:attrName>style.visibility</p:attrName>
                                        </p:attrNameLst>
                                      </p:cBhvr>
                                      <p:to>
                                        <p:strVal val="visible"/>
                                      </p:to>
                                    </p:set>
                                    <p:animEffect transition="in" filter="blinds(horizontal)">
                                      <p:cBhvr>
                                        <p:cTn id="53" dur="500"/>
                                        <p:tgtEl>
                                          <p:spTgt spid="74760"/>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74761"/>
                                        </p:tgtEl>
                                        <p:attrNameLst>
                                          <p:attrName>style.visibility</p:attrName>
                                        </p:attrNameLst>
                                      </p:cBhvr>
                                      <p:to>
                                        <p:strVal val="visible"/>
                                      </p:to>
                                    </p:set>
                                    <p:animEffect transition="in" filter="blinds(horizontal)">
                                      <p:cBhvr>
                                        <p:cTn id="56" dur="500"/>
                                        <p:tgtEl>
                                          <p:spTgt spid="74761"/>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4755">
                                            <p:txEl>
                                              <p:pRg st="6" end="6"/>
                                            </p:txEl>
                                          </p:spTgt>
                                        </p:tgtEl>
                                        <p:attrNameLst>
                                          <p:attrName>style.visibility</p:attrName>
                                        </p:attrNameLst>
                                      </p:cBhvr>
                                      <p:to>
                                        <p:strVal val="visible"/>
                                      </p:to>
                                    </p:set>
                                    <p:anim calcmode="lin" valueType="num">
                                      <p:cBhvr additive="base">
                                        <p:cTn id="61" dur="500" fill="hold"/>
                                        <p:tgtEl>
                                          <p:spTgt spid="74755">
                                            <p:txEl>
                                              <p:pRg st="6" end="6"/>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4755">
                                            <p:txEl>
                                              <p:pRg st="6" end="6"/>
                                            </p:txEl>
                                          </p:spTgt>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74755">
                                            <p:txEl>
                                              <p:pRg st="7" end="7"/>
                                            </p:txEl>
                                          </p:spTgt>
                                        </p:tgtEl>
                                        <p:attrNameLst>
                                          <p:attrName>style.visibility</p:attrName>
                                        </p:attrNameLst>
                                      </p:cBhvr>
                                      <p:to>
                                        <p:strVal val="visible"/>
                                      </p:to>
                                    </p:set>
                                    <p:anim calcmode="lin" valueType="num">
                                      <p:cBhvr additive="base">
                                        <p:cTn id="65" dur="500" fill="hold"/>
                                        <p:tgtEl>
                                          <p:spTgt spid="74755">
                                            <p:txEl>
                                              <p:pRg st="7" end="7"/>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747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4762"/>
                                        </p:tgtEl>
                                        <p:attrNameLst>
                                          <p:attrName>style.visibility</p:attrName>
                                        </p:attrNameLst>
                                      </p:cBhvr>
                                      <p:to>
                                        <p:strVal val="visible"/>
                                      </p:to>
                                    </p:set>
                                    <p:animEffect transition="in" filter="blinds(horizontal)">
                                      <p:cBhvr>
                                        <p:cTn id="71" dur="500"/>
                                        <p:tgtEl>
                                          <p:spTgt spid="7476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74763"/>
                                        </p:tgtEl>
                                        <p:attrNameLst>
                                          <p:attrName>style.visibility</p:attrName>
                                        </p:attrNameLst>
                                      </p:cBhvr>
                                      <p:to>
                                        <p:strVal val="visible"/>
                                      </p:to>
                                    </p:set>
                                    <p:animEffect transition="in" filter="blinds(horizontal)">
                                      <p:cBhvr>
                                        <p:cTn id="74" dur="500"/>
                                        <p:tgtEl>
                                          <p:spTgt spid="74763"/>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4755">
                                            <p:txEl>
                                              <p:pRg st="8" end="8"/>
                                            </p:txEl>
                                          </p:spTgt>
                                        </p:tgtEl>
                                        <p:attrNameLst>
                                          <p:attrName>style.visibility</p:attrName>
                                        </p:attrNameLst>
                                      </p:cBhvr>
                                      <p:to>
                                        <p:strVal val="visible"/>
                                      </p:to>
                                    </p:set>
                                    <p:anim calcmode="lin" valueType="num">
                                      <p:cBhvr additive="base">
                                        <p:cTn id="79" dur="500" fill="hold"/>
                                        <p:tgtEl>
                                          <p:spTgt spid="74755">
                                            <p:txEl>
                                              <p:pRg st="8" end="8"/>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4755">
                                            <p:txEl>
                                              <p:pRg st="8" end="8"/>
                                            </p:txEl>
                                          </p:spTgt>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74755">
                                            <p:txEl>
                                              <p:pRg st="9" end="9"/>
                                            </p:txEl>
                                          </p:spTgt>
                                        </p:tgtEl>
                                        <p:attrNameLst>
                                          <p:attrName>style.visibility</p:attrName>
                                        </p:attrNameLst>
                                      </p:cBhvr>
                                      <p:to>
                                        <p:strVal val="visible"/>
                                      </p:to>
                                    </p:set>
                                    <p:anim calcmode="lin" valueType="num">
                                      <p:cBhvr additive="base">
                                        <p:cTn id="83" dur="500" fill="hold"/>
                                        <p:tgtEl>
                                          <p:spTgt spid="74755">
                                            <p:txEl>
                                              <p:pRg st="9" end="9"/>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747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74764"/>
                                        </p:tgtEl>
                                        <p:attrNameLst>
                                          <p:attrName>style.visibility</p:attrName>
                                        </p:attrNameLst>
                                      </p:cBhvr>
                                      <p:to>
                                        <p:strVal val="visible"/>
                                      </p:to>
                                    </p:set>
                                    <p:animEffect transition="in" filter="blinds(horizontal)">
                                      <p:cBhvr>
                                        <p:cTn id="89" dur="500"/>
                                        <p:tgtEl>
                                          <p:spTgt spid="74764"/>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74765"/>
                                        </p:tgtEl>
                                        <p:attrNameLst>
                                          <p:attrName>style.visibility</p:attrName>
                                        </p:attrNameLst>
                                      </p:cBhvr>
                                      <p:to>
                                        <p:strVal val="visible"/>
                                      </p:to>
                                    </p:set>
                                    <p:animEffect transition="in" filter="blinds(horizontal)">
                                      <p:cBhvr>
                                        <p:cTn id="92" dur="500"/>
                                        <p:tgtEl>
                                          <p:spTgt spid="74765"/>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74755">
                                            <p:txEl>
                                              <p:pRg st="10" end="10"/>
                                            </p:txEl>
                                          </p:spTgt>
                                        </p:tgtEl>
                                        <p:attrNameLst>
                                          <p:attrName>style.visibility</p:attrName>
                                        </p:attrNameLst>
                                      </p:cBhvr>
                                      <p:to>
                                        <p:strVal val="visible"/>
                                      </p:to>
                                    </p:set>
                                    <p:anim calcmode="lin" valueType="num">
                                      <p:cBhvr additive="base">
                                        <p:cTn id="97" dur="500" fill="hold"/>
                                        <p:tgtEl>
                                          <p:spTgt spid="74755">
                                            <p:txEl>
                                              <p:pRg st="10" end="1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4755">
                                            <p:txEl>
                                              <p:pRg st="10" end="10"/>
                                            </p:txEl>
                                          </p:spTgt>
                                        </p:tgtEl>
                                        <p:attrNameLst>
                                          <p:attrName>ppt_y</p:attrName>
                                        </p:attrNameLst>
                                      </p:cBhvr>
                                      <p:tavLst>
                                        <p:tav tm="0">
                                          <p:val>
                                            <p:strVal val="#ppt_y"/>
                                          </p:val>
                                        </p:tav>
                                        <p:tav tm="100000">
                                          <p:val>
                                            <p:strVal val="#ppt_y"/>
                                          </p:val>
                                        </p:tav>
                                      </p:tavLst>
                                    </p:anim>
                                  </p:childTnLst>
                                </p:cTn>
                              </p:par>
                              <p:par>
                                <p:cTn id="99" presetID="2" presetClass="entr" presetSubtype="8" fill="hold" nodeType="withEffect">
                                  <p:stCondLst>
                                    <p:cond delay="0"/>
                                  </p:stCondLst>
                                  <p:childTnLst>
                                    <p:set>
                                      <p:cBhvr>
                                        <p:cTn id="100" dur="1" fill="hold">
                                          <p:stCondLst>
                                            <p:cond delay="0"/>
                                          </p:stCondLst>
                                        </p:cTn>
                                        <p:tgtEl>
                                          <p:spTgt spid="74755">
                                            <p:txEl>
                                              <p:pRg st="11" end="11"/>
                                            </p:txEl>
                                          </p:spTgt>
                                        </p:tgtEl>
                                        <p:attrNameLst>
                                          <p:attrName>style.visibility</p:attrName>
                                        </p:attrNameLst>
                                      </p:cBhvr>
                                      <p:to>
                                        <p:strVal val="visible"/>
                                      </p:to>
                                    </p:set>
                                    <p:anim calcmode="lin" valueType="num">
                                      <p:cBhvr additive="base">
                                        <p:cTn id="101" dur="500" fill="hold"/>
                                        <p:tgtEl>
                                          <p:spTgt spid="74755">
                                            <p:txEl>
                                              <p:pRg st="11" end="11"/>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747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4766"/>
                                        </p:tgtEl>
                                        <p:attrNameLst>
                                          <p:attrName>style.visibility</p:attrName>
                                        </p:attrNameLst>
                                      </p:cBhvr>
                                      <p:to>
                                        <p:strVal val="visible"/>
                                      </p:to>
                                    </p:set>
                                    <p:animEffect transition="in" filter="blinds(horizontal)">
                                      <p:cBhvr>
                                        <p:cTn id="107" dur="500"/>
                                        <p:tgtEl>
                                          <p:spTgt spid="74766"/>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8" fill="hold" nodeType="clickEffect">
                                  <p:stCondLst>
                                    <p:cond delay="0"/>
                                  </p:stCondLst>
                                  <p:childTnLst>
                                    <p:set>
                                      <p:cBhvr>
                                        <p:cTn id="111" dur="1" fill="hold">
                                          <p:stCondLst>
                                            <p:cond delay="0"/>
                                          </p:stCondLst>
                                        </p:cTn>
                                        <p:tgtEl>
                                          <p:spTgt spid="74755">
                                            <p:txEl>
                                              <p:pRg st="12" end="12"/>
                                            </p:txEl>
                                          </p:spTgt>
                                        </p:tgtEl>
                                        <p:attrNameLst>
                                          <p:attrName>style.visibility</p:attrName>
                                        </p:attrNameLst>
                                      </p:cBhvr>
                                      <p:to>
                                        <p:strVal val="visible"/>
                                      </p:to>
                                    </p:set>
                                    <p:anim calcmode="lin" valueType="num">
                                      <p:cBhvr additive="base">
                                        <p:cTn id="112" dur="500" fill="hold"/>
                                        <p:tgtEl>
                                          <p:spTgt spid="74755">
                                            <p:txEl>
                                              <p:pRg st="12" end="12"/>
                                            </p:txEl>
                                          </p:spTgt>
                                        </p:tgtEl>
                                        <p:attrNameLst>
                                          <p:attrName>ppt_x</p:attrName>
                                        </p:attrNameLst>
                                      </p:cBhvr>
                                      <p:tavLst>
                                        <p:tav tm="0">
                                          <p:val>
                                            <p:strVal val="0-#ppt_w/2"/>
                                          </p:val>
                                        </p:tav>
                                        <p:tav tm="100000">
                                          <p:val>
                                            <p:strVal val="#ppt_x"/>
                                          </p:val>
                                        </p:tav>
                                      </p:tavLst>
                                    </p:anim>
                                    <p:anim calcmode="lin" valueType="num">
                                      <p:cBhvr additive="base">
                                        <p:cTn id="113" dur="500" fill="hold"/>
                                        <p:tgtEl>
                                          <p:spTgt spid="74755">
                                            <p:txEl>
                                              <p:pRg st="12" end="12"/>
                                            </p:txEl>
                                          </p:spTgt>
                                        </p:tgtEl>
                                        <p:attrNameLst>
                                          <p:attrName>ppt_y</p:attrName>
                                        </p:attrNameLst>
                                      </p:cBhvr>
                                      <p:tavLst>
                                        <p:tav tm="0">
                                          <p:val>
                                            <p:strVal val="#ppt_y"/>
                                          </p:val>
                                        </p:tav>
                                        <p:tav tm="100000">
                                          <p:val>
                                            <p:strVal val="#ppt_y"/>
                                          </p:val>
                                        </p:tav>
                                      </p:tavLst>
                                    </p:anim>
                                  </p:childTnLst>
                                </p:cTn>
                              </p:par>
                              <p:par>
                                <p:cTn id="114" presetID="2" presetClass="entr" presetSubtype="8" fill="hold" nodeType="withEffect">
                                  <p:stCondLst>
                                    <p:cond delay="0"/>
                                  </p:stCondLst>
                                  <p:childTnLst>
                                    <p:set>
                                      <p:cBhvr>
                                        <p:cTn id="115" dur="1" fill="hold">
                                          <p:stCondLst>
                                            <p:cond delay="0"/>
                                          </p:stCondLst>
                                        </p:cTn>
                                        <p:tgtEl>
                                          <p:spTgt spid="74755">
                                            <p:txEl>
                                              <p:pRg st="13" end="13"/>
                                            </p:txEl>
                                          </p:spTgt>
                                        </p:tgtEl>
                                        <p:attrNameLst>
                                          <p:attrName>style.visibility</p:attrName>
                                        </p:attrNameLst>
                                      </p:cBhvr>
                                      <p:to>
                                        <p:strVal val="visible"/>
                                      </p:to>
                                    </p:set>
                                    <p:anim calcmode="lin" valueType="num">
                                      <p:cBhvr additive="base">
                                        <p:cTn id="116" dur="500" fill="hold"/>
                                        <p:tgtEl>
                                          <p:spTgt spid="74755">
                                            <p:txEl>
                                              <p:pRg st="13" end="13"/>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7475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74767"/>
                                        </p:tgtEl>
                                        <p:attrNameLst>
                                          <p:attrName>style.visibility</p:attrName>
                                        </p:attrNameLst>
                                      </p:cBhvr>
                                      <p:to>
                                        <p:strVal val="visible"/>
                                      </p:to>
                                    </p:set>
                                    <p:animEffect transition="in" filter="blinds(horizontal)">
                                      <p:cBhvr>
                                        <p:cTn id="122" dur="500"/>
                                        <p:tgtEl>
                                          <p:spTgt spid="74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P spid="74758" grpId="0"/>
      <p:bldP spid="74759" grpId="0"/>
      <p:bldP spid="74760" grpId="0"/>
      <p:bldP spid="74761" grpId="0"/>
      <p:bldP spid="74762" grpId="0"/>
      <p:bldP spid="74763" grpId="0"/>
      <p:bldP spid="74764" grpId="0"/>
      <p:bldP spid="74765" grpId="0"/>
      <p:bldP spid="74766" grpId="0"/>
      <p:bldP spid="7476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Rot="1" noChangeArrowheads="1"/>
          </p:cNvSpPr>
          <p:nvPr>
            <p:ph type="body" idx="1"/>
          </p:nvPr>
        </p:nvSpPr>
        <p:spPr>
          <a:xfrm>
            <a:off x="285720" y="571480"/>
            <a:ext cx="8540750" cy="4194175"/>
          </a:xfrm>
        </p:spPr>
        <p:txBody>
          <a:bodyPr/>
          <a:lstStyle/>
          <a:p>
            <a:r>
              <a:rPr lang="zh-CN" altLang="en-US" sz="2800" dirty="0"/>
              <a:t>利用广义表的</a:t>
            </a:r>
            <a:r>
              <a:rPr lang="en-US" altLang="zh-CN" sz="2800" dirty="0"/>
              <a:t>head</a:t>
            </a:r>
            <a:r>
              <a:rPr lang="zh-CN" altLang="en-US" sz="2800" dirty="0"/>
              <a:t>和</a:t>
            </a:r>
            <a:r>
              <a:rPr lang="en-US" altLang="zh-CN" sz="2800" dirty="0"/>
              <a:t>tail</a:t>
            </a:r>
            <a:r>
              <a:rPr lang="zh-CN" altLang="en-US" sz="2800" dirty="0"/>
              <a:t>操作写出函数表达式，把以下各题中的单元素</a:t>
            </a:r>
            <a:r>
              <a:rPr lang="en-US" altLang="zh-CN" sz="2800" dirty="0"/>
              <a:t>banana</a:t>
            </a:r>
            <a:r>
              <a:rPr lang="zh-CN" altLang="en-US" sz="2800" dirty="0"/>
              <a:t>从广义表中分离出来：</a:t>
            </a:r>
          </a:p>
          <a:p>
            <a:r>
              <a:rPr lang="zh-CN" altLang="en-US" sz="2800" dirty="0"/>
              <a:t>	</a:t>
            </a:r>
            <a:r>
              <a:rPr lang="en-US" altLang="zh-CN" sz="2800" dirty="0"/>
              <a:t>(1) L1(apple, pear, banana, orange)</a:t>
            </a:r>
          </a:p>
          <a:p>
            <a:r>
              <a:rPr lang="en-US" altLang="zh-CN" sz="2800" dirty="0"/>
              <a:t>	(2) L2((apple, pear), (banana, orange))</a:t>
            </a:r>
          </a:p>
          <a:p>
            <a:r>
              <a:rPr lang="en-US" altLang="zh-CN" sz="2800" dirty="0"/>
              <a:t>	(3) L3(((apple), (pear), (banana), (orange)))</a:t>
            </a:r>
          </a:p>
          <a:p>
            <a:r>
              <a:rPr lang="en-US" altLang="zh-CN" sz="2800" dirty="0"/>
              <a:t>	(4) L4((((apple))), ((pear)), (banana), orange)</a:t>
            </a:r>
          </a:p>
          <a:p>
            <a:r>
              <a:rPr lang="en-US" altLang="zh-CN" sz="2800" dirty="0"/>
              <a:t>	(5) L5((((apple), pear), banana), orange)</a:t>
            </a:r>
          </a:p>
          <a:p>
            <a:r>
              <a:rPr lang="en-US" altLang="zh-CN" sz="2800" dirty="0"/>
              <a:t>	(6) L6(apple, (pear, (banana), orange))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17500" y="620713"/>
            <a:ext cx="8637588" cy="762000"/>
          </a:xfrm>
        </p:spPr>
        <p:txBody>
          <a:bodyPr/>
          <a:lstStyle/>
          <a:p>
            <a:r>
              <a:rPr lang="zh-CN" altLang="en-US" b="1"/>
              <a:t>第六章 树和二叉树</a:t>
            </a:r>
          </a:p>
        </p:txBody>
      </p:sp>
      <p:sp>
        <p:nvSpPr>
          <p:cNvPr id="167939" name="Rectangle 3"/>
          <p:cNvSpPr>
            <a:spLocks noGrp="1" noChangeArrowheads="1"/>
          </p:cNvSpPr>
          <p:nvPr>
            <p:ph type="body" idx="1"/>
          </p:nvPr>
        </p:nvSpPr>
        <p:spPr>
          <a:xfrm>
            <a:off x="863600" y="1595438"/>
            <a:ext cx="7666038" cy="4908550"/>
          </a:xfrm>
        </p:spPr>
        <p:txBody>
          <a:bodyPr/>
          <a:lstStyle/>
          <a:p>
            <a:pPr>
              <a:lnSpc>
                <a:spcPct val="90000"/>
              </a:lnSpc>
              <a:buFontTx/>
              <a:buNone/>
            </a:pPr>
            <a:r>
              <a:rPr lang="en-US" altLang="zh-CN" sz="2400" b="1"/>
              <a:t>6.1  </a:t>
            </a:r>
            <a:r>
              <a:rPr lang="zh-CN" altLang="en-US" sz="2400" b="1"/>
              <a:t>树的定义和基本概念</a:t>
            </a:r>
          </a:p>
          <a:p>
            <a:pPr>
              <a:lnSpc>
                <a:spcPct val="90000"/>
              </a:lnSpc>
              <a:buFontTx/>
              <a:buNone/>
            </a:pPr>
            <a:r>
              <a:rPr lang="en-US" altLang="zh-CN" sz="2400" b="1"/>
              <a:t>6.2  </a:t>
            </a:r>
            <a:r>
              <a:rPr lang="zh-CN" altLang="en-US" sz="2400" b="1"/>
              <a:t>二叉树</a:t>
            </a:r>
          </a:p>
          <a:p>
            <a:pPr>
              <a:lnSpc>
                <a:spcPct val="90000"/>
              </a:lnSpc>
              <a:buFontTx/>
              <a:buNone/>
            </a:pPr>
            <a:r>
              <a:rPr lang="zh-CN" altLang="en-US" sz="2400" b="1"/>
              <a:t>        </a:t>
            </a:r>
            <a:r>
              <a:rPr lang="en-US" altLang="zh-CN" sz="2400" b="1"/>
              <a:t>6.2.1  </a:t>
            </a:r>
            <a:r>
              <a:rPr lang="zh-CN" altLang="en-US" sz="2400" b="1"/>
              <a:t>树的定义和基本术语</a:t>
            </a:r>
          </a:p>
          <a:p>
            <a:pPr>
              <a:lnSpc>
                <a:spcPct val="90000"/>
              </a:lnSpc>
              <a:buFontTx/>
              <a:buNone/>
            </a:pPr>
            <a:r>
              <a:rPr lang="zh-CN" altLang="en-US" sz="2400" b="1"/>
              <a:t>        </a:t>
            </a:r>
            <a:r>
              <a:rPr lang="en-US" altLang="zh-CN" sz="2400" b="1"/>
              <a:t>6.2.2  </a:t>
            </a:r>
            <a:r>
              <a:rPr lang="zh-CN" altLang="en-US" sz="2400" b="1"/>
              <a:t>二叉树的性质</a:t>
            </a:r>
          </a:p>
          <a:p>
            <a:pPr>
              <a:lnSpc>
                <a:spcPct val="90000"/>
              </a:lnSpc>
              <a:buFontTx/>
              <a:buNone/>
            </a:pPr>
            <a:r>
              <a:rPr lang="zh-CN" altLang="en-US" sz="2400" b="1"/>
              <a:t>        </a:t>
            </a:r>
            <a:r>
              <a:rPr lang="en-US" altLang="zh-CN" sz="2400" b="1"/>
              <a:t>6.2.3  </a:t>
            </a:r>
            <a:r>
              <a:rPr lang="zh-CN" altLang="en-US" sz="2400" b="1"/>
              <a:t>二叉树的存储结构</a:t>
            </a:r>
          </a:p>
          <a:p>
            <a:pPr>
              <a:lnSpc>
                <a:spcPct val="90000"/>
              </a:lnSpc>
              <a:buFontTx/>
              <a:buNone/>
            </a:pPr>
            <a:r>
              <a:rPr lang="en-US" altLang="zh-CN" sz="2400" b="1"/>
              <a:t>6.3  </a:t>
            </a:r>
            <a:r>
              <a:rPr lang="zh-CN" altLang="en-US" sz="2400" b="1"/>
              <a:t>遍历二叉树</a:t>
            </a:r>
          </a:p>
          <a:p>
            <a:pPr>
              <a:lnSpc>
                <a:spcPct val="90000"/>
              </a:lnSpc>
              <a:buFontTx/>
              <a:buNone/>
            </a:pPr>
            <a:r>
              <a:rPr lang="zh-CN" altLang="en-US" sz="2400" b="1"/>
              <a:t>         </a:t>
            </a:r>
            <a:r>
              <a:rPr lang="en-US" altLang="zh-CN" sz="2400" b="1"/>
              <a:t>6.3.1  </a:t>
            </a:r>
            <a:r>
              <a:rPr lang="zh-CN" altLang="en-US" sz="2400" b="1"/>
              <a:t>遍历二叉树</a:t>
            </a:r>
          </a:p>
          <a:p>
            <a:pPr>
              <a:lnSpc>
                <a:spcPct val="90000"/>
              </a:lnSpc>
              <a:buFontTx/>
              <a:buNone/>
            </a:pPr>
            <a:r>
              <a:rPr lang="zh-CN" altLang="en-US" sz="2400" b="1"/>
              <a:t>         </a:t>
            </a:r>
            <a:r>
              <a:rPr lang="en-US" altLang="zh-CN" sz="2400" b="1"/>
              <a:t>6.3.2  </a:t>
            </a:r>
            <a:r>
              <a:rPr lang="zh-CN" altLang="en-US" sz="2400" b="1"/>
              <a:t>线索二叉树</a:t>
            </a:r>
          </a:p>
          <a:p>
            <a:pPr>
              <a:lnSpc>
                <a:spcPct val="90000"/>
              </a:lnSpc>
              <a:buFontTx/>
              <a:buNone/>
            </a:pPr>
            <a:r>
              <a:rPr lang="zh-CN" altLang="en-US" sz="2400" b="1"/>
              <a:t> </a:t>
            </a:r>
            <a:r>
              <a:rPr lang="en-US" altLang="zh-CN" sz="2400" b="1"/>
              <a:t>6.4  </a:t>
            </a:r>
            <a:r>
              <a:rPr lang="zh-CN" altLang="en-US" sz="2400" b="1"/>
              <a:t>树和森林</a:t>
            </a:r>
          </a:p>
          <a:p>
            <a:pPr>
              <a:lnSpc>
                <a:spcPct val="90000"/>
              </a:lnSpc>
              <a:buFontTx/>
              <a:buNone/>
            </a:pPr>
            <a:r>
              <a:rPr lang="zh-CN" altLang="en-US" sz="2400" b="1"/>
              <a:t>         </a:t>
            </a:r>
            <a:r>
              <a:rPr lang="en-US" altLang="zh-CN" sz="2400" b="1"/>
              <a:t>6.4.1  </a:t>
            </a:r>
            <a:r>
              <a:rPr lang="zh-CN" altLang="en-US" sz="2400" b="1"/>
              <a:t>树的存储结构</a:t>
            </a:r>
          </a:p>
          <a:p>
            <a:pPr>
              <a:lnSpc>
                <a:spcPct val="90000"/>
              </a:lnSpc>
              <a:buFontTx/>
              <a:buNone/>
            </a:pPr>
            <a:r>
              <a:rPr lang="zh-CN" altLang="en-US" sz="2400" b="1"/>
              <a:t>         </a:t>
            </a:r>
            <a:r>
              <a:rPr lang="en-US" altLang="zh-CN" sz="2400" b="1"/>
              <a:t>6.4.2  </a:t>
            </a:r>
            <a:r>
              <a:rPr lang="zh-CN" altLang="en-US" sz="2400" b="1"/>
              <a:t>森林与二叉树的转换</a:t>
            </a:r>
          </a:p>
          <a:p>
            <a:pPr>
              <a:lnSpc>
                <a:spcPct val="90000"/>
              </a:lnSpc>
              <a:buFontTx/>
              <a:buNone/>
            </a:pPr>
            <a:r>
              <a:rPr lang="en-US" altLang="zh-CN" sz="2400" b="1"/>
              <a:t>6.5  </a:t>
            </a:r>
            <a:r>
              <a:rPr lang="zh-CN" altLang="en-US" sz="2400" b="1"/>
              <a:t>赫夫曼树及其应用</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7938">
                                            <p:txEl>
                                              <p:pRg st="0" end="0"/>
                                            </p:txEl>
                                          </p:spTgt>
                                        </p:tgtEl>
                                        <p:attrNameLst>
                                          <p:attrName>style.visibility</p:attrName>
                                        </p:attrNameLst>
                                      </p:cBhvr>
                                      <p:to>
                                        <p:strVal val="visible"/>
                                      </p:to>
                                    </p:set>
                                    <p:animEffect transition="in" filter="slide(fromLeft)">
                                      <p:cBhvr>
                                        <p:cTn id="7" dur="500"/>
                                        <p:tgtEl>
                                          <p:spTgt spid="1679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7939">
                                            <p:txEl>
                                              <p:pRg st="0" end="0"/>
                                            </p:txEl>
                                          </p:spTgt>
                                        </p:tgtEl>
                                        <p:attrNameLst>
                                          <p:attrName>style.visibility</p:attrName>
                                        </p:attrNameLst>
                                      </p:cBhvr>
                                      <p:to>
                                        <p:strVal val="visible"/>
                                      </p:to>
                                    </p:set>
                                    <p:anim calcmode="lin" valueType="num">
                                      <p:cBhvr additive="base">
                                        <p:cTn id="12"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67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7939">
                                            <p:txEl>
                                              <p:pRg st="1" end="1"/>
                                            </p:txEl>
                                          </p:spTgt>
                                        </p:tgtEl>
                                        <p:attrNameLst>
                                          <p:attrName>style.visibility</p:attrName>
                                        </p:attrNameLst>
                                      </p:cBhvr>
                                      <p:to>
                                        <p:strVal val="visible"/>
                                      </p:to>
                                    </p:set>
                                    <p:anim calcmode="lin" valueType="num">
                                      <p:cBhvr additive="base">
                                        <p:cTn id="18"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67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67939">
                                            <p:txEl>
                                              <p:pRg st="2" end="2"/>
                                            </p:txEl>
                                          </p:spTgt>
                                        </p:tgtEl>
                                        <p:attrNameLst>
                                          <p:attrName>style.visibility</p:attrName>
                                        </p:attrNameLst>
                                      </p:cBhvr>
                                      <p:to>
                                        <p:strVal val="visible"/>
                                      </p:to>
                                    </p:set>
                                    <p:anim calcmode="lin" valueType="num">
                                      <p:cBhvr additive="base">
                                        <p:cTn id="24" dur="500" fill="hold"/>
                                        <p:tgtEl>
                                          <p:spTgt spid="16793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67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7939">
                                            <p:txEl>
                                              <p:pRg st="3" end="3"/>
                                            </p:txEl>
                                          </p:spTgt>
                                        </p:tgtEl>
                                        <p:attrNameLst>
                                          <p:attrName>style.visibility</p:attrName>
                                        </p:attrNameLst>
                                      </p:cBhvr>
                                      <p:to>
                                        <p:strVal val="visible"/>
                                      </p:to>
                                    </p:set>
                                    <p:anim calcmode="lin" valueType="num">
                                      <p:cBhvr additive="base">
                                        <p:cTn id="30" dur="500" fill="hold"/>
                                        <p:tgtEl>
                                          <p:spTgt spid="16793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7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67939">
                                            <p:txEl>
                                              <p:pRg st="4" end="4"/>
                                            </p:txEl>
                                          </p:spTgt>
                                        </p:tgtEl>
                                        <p:attrNameLst>
                                          <p:attrName>style.visibility</p:attrName>
                                        </p:attrNameLst>
                                      </p:cBhvr>
                                      <p:to>
                                        <p:strVal val="visible"/>
                                      </p:to>
                                    </p:set>
                                    <p:anim calcmode="lin" valueType="num">
                                      <p:cBhvr additive="base">
                                        <p:cTn id="36" dur="500" fill="hold"/>
                                        <p:tgtEl>
                                          <p:spTgt spid="167939">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679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67939">
                                            <p:txEl>
                                              <p:pRg st="5" end="5"/>
                                            </p:txEl>
                                          </p:spTgt>
                                        </p:tgtEl>
                                        <p:attrNameLst>
                                          <p:attrName>style.visibility</p:attrName>
                                        </p:attrNameLst>
                                      </p:cBhvr>
                                      <p:to>
                                        <p:strVal val="visible"/>
                                      </p:to>
                                    </p:set>
                                    <p:anim calcmode="lin" valueType="num">
                                      <p:cBhvr additive="base">
                                        <p:cTn id="42" dur="500" fill="hold"/>
                                        <p:tgtEl>
                                          <p:spTgt spid="167939">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679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67939">
                                            <p:txEl>
                                              <p:pRg st="6" end="6"/>
                                            </p:txEl>
                                          </p:spTgt>
                                        </p:tgtEl>
                                        <p:attrNameLst>
                                          <p:attrName>style.visibility</p:attrName>
                                        </p:attrNameLst>
                                      </p:cBhvr>
                                      <p:to>
                                        <p:strVal val="visible"/>
                                      </p:to>
                                    </p:set>
                                    <p:anim calcmode="lin" valueType="num">
                                      <p:cBhvr additive="base">
                                        <p:cTn id="48" dur="500" fill="hold"/>
                                        <p:tgtEl>
                                          <p:spTgt spid="167939">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679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67939">
                                            <p:txEl>
                                              <p:pRg st="7" end="7"/>
                                            </p:txEl>
                                          </p:spTgt>
                                        </p:tgtEl>
                                        <p:attrNameLst>
                                          <p:attrName>style.visibility</p:attrName>
                                        </p:attrNameLst>
                                      </p:cBhvr>
                                      <p:to>
                                        <p:strVal val="visible"/>
                                      </p:to>
                                    </p:set>
                                    <p:anim calcmode="lin" valueType="num">
                                      <p:cBhvr additive="base">
                                        <p:cTn id="54" dur="500" fill="hold"/>
                                        <p:tgtEl>
                                          <p:spTgt spid="167939">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679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67939">
                                            <p:txEl>
                                              <p:pRg st="8" end="8"/>
                                            </p:txEl>
                                          </p:spTgt>
                                        </p:tgtEl>
                                        <p:attrNameLst>
                                          <p:attrName>style.visibility</p:attrName>
                                        </p:attrNameLst>
                                      </p:cBhvr>
                                      <p:to>
                                        <p:strVal val="visible"/>
                                      </p:to>
                                    </p:set>
                                    <p:anim calcmode="lin" valueType="num">
                                      <p:cBhvr additive="base">
                                        <p:cTn id="60" dur="500" fill="hold"/>
                                        <p:tgtEl>
                                          <p:spTgt spid="167939">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679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67939">
                                            <p:txEl>
                                              <p:pRg st="9" end="9"/>
                                            </p:txEl>
                                          </p:spTgt>
                                        </p:tgtEl>
                                        <p:attrNameLst>
                                          <p:attrName>style.visibility</p:attrName>
                                        </p:attrNameLst>
                                      </p:cBhvr>
                                      <p:to>
                                        <p:strVal val="visible"/>
                                      </p:to>
                                    </p:set>
                                    <p:anim calcmode="lin" valueType="num">
                                      <p:cBhvr additive="base">
                                        <p:cTn id="66" dur="500" fill="hold"/>
                                        <p:tgtEl>
                                          <p:spTgt spid="167939">
                                            <p:txEl>
                                              <p:pRg st="9" end="9"/>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16793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67939">
                                            <p:txEl>
                                              <p:pRg st="10" end="10"/>
                                            </p:txEl>
                                          </p:spTgt>
                                        </p:tgtEl>
                                        <p:attrNameLst>
                                          <p:attrName>style.visibility</p:attrName>
                                        </p:attrNameLst>
                                      </p:cBhvr>
                                      <p:to>
                                        <p:strVal val="visible"/>
                                      </p:to>
                                    </p:set>
                                    <p:anim calcmode="lin" valueType="num">
                                      <p:cBhvr additive="base">
                                        <p:cTn id="72" dur="500" fill="hold"/>
                                        <p:tgtEl>
                                          <p:spTgt spid="167939">
                                            <p:txEl>
                                              <p:pRg st="10" end="1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1679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167939">
                                            <p:txEl>
                                              <p:pRg st="11" end="11"/>
                                            </p:txEl>
                                          </p:spTgt>
                                        </p:tgtEl>
                                        <p:attrNameLst>
                                          <p:attrName>style.visibility</p:attrName>
                                        </p:attrNameLst>
                                      </p:cBhvr>
                                      <p:to>
                                        <p:strVal val="visible"/>
                                      </p:to>
                                    </p:set>
                                    <p:anim calcmode="lin" valueType="num">
                                      <p:cBhvr additive="base">
                                        <p:cTn id="78" dur="500" fill="hold"/>
                                        <p:tgtEl>
                                          <p:spTgt spid="167939">
                                            <p:txEl>
                                              <p:pRg st="11" end="11"/>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16793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build="p" autoUpdateAnimBg="0"/>
      <p:bldP spid="16793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107950" y="285728"/>
            <a:ext cx="9036050" cy="6048375"/>
          </a:xfrm>
        </p:spPr>
        <p:txBody>
          <a:bodyPr/>
          <a:lstStyle/>
          <a:p>
            <a:pPr>
              <a:lnSpc>
                <a:spcPct val="80000"/>
              </a:lnSpc>
              <a:buFont typeface="Wingdings" pitchFamily="2" charset="2"/>
              <a:buNone/>
            </a:pPr>
            <a:endParaRPr lang="en-US" altLang="zh-CN" sz="2800" dirty="0"/>
          </a:p>
          <a:p>
            <a:pPr>
              <a:lnSpc>
                <a:spcPct val="80000"/>
              </a:lnSpc>
              <a:buFont typeface="Wingdings" pitchFamily="2" charset="2"/>
              <a:buNone/>
            </a:pPr>
            <a:r>
              <a:rPr lang="zh-CN" altLang="en-US" sz="2800" dirty="0" smtClean="0"/>
              <a:t>深度</a:t>
            </a:r>
            <a:r>
              <a:rPr lang="zh-CN" altLang="en-US" sz="2800" dirty="0"/>
              <a:t>为</a:t>
            </a:r>
            <a:r>
              <a:rPr lang="en-US" altLang="zh-CN" sz="2800" dirty="0"/>
              <a:t>6</a:t>
            </a:r>
            <a:r>
              <a:rPr lang="zh-CN" altLang="en-US" sz="2800" dirty="0"/>
              <a:t>（根的层次为</a:t>
            </a:r>
            <a:r>
              <a:rPr lang="en-US" altLang="zh-CN" sz="2800" dirty="0"/>
              <a:t>1</a:t>
            </a:r>
            <a:r>
              <a:rPr lang="zh-CN" altLang="en-US" sz="2800" dirty="0"/>
              <a:t>）的二叉树至多有</a:t>
            </a:r>
            <a:r>
              <a:rPr lang="zh-CN" altLang="en-US" sz="2800" dirty="0" smtClean="0"/>
              <a:t>（ </a:t>
            </a:r>
            <a:r>
              <a:rPr lang="en-US" altLang="zh-CN" sz="2800" dirty="0" smtClean="0"/>
              <a:t>d </a:t>
            </a:r>
            <a:r>
              <a:rPr lang="zh-CN" altLang="en-US" sz="2800" dirty="0"/>
              <a:t>）结点。</a:t>
            </a:r>
          </a:p>
          <a:p>
            <a:pPr>
              <a:lnSpc>
                <a:spcPct val="80000"/>
              </a:lnSpc>
              <a:buFont typeface="Wingdings" pitchFamily="2" charset="2"/>
              <a:buNone/>
            </a:pPr>
            <a:r>
              <a:rPr lang="en-US" altLang="zh-CN" sz="2800" dirty="0"/>
              <a:t>A.64            B.32          C.31            D.63</a:t>
            </a:r>
          </a:p>
          <a:p>
            <a:pPr>
              <a:lnSpc>
                <a:spcPct val="80000"/>
              </a:lnSpc>
              <a:buFont typeface="Wingdings" pitchFamily="2" charset="2"/>
              <a:buNone/>
            </a:pPr>
            <a:r>
              <a:rPr lang="zh-CN" altLang="en-US" sz="2800" dirty="0" smtClean="0"/>
              <a:t>某</a:t>
            </a:r>
            <a:r>
              <a:rPr lang="zh-CN" altLang="en-US" sz="2800" dirty="0"/>
              <a:t>二叉树的前序遍历结点访问顺序是</a:t>
            </a:r>
            <a:r>
              <a:rPr lang="en-US" altLang="zh-CN" sz="2800" dirty="0" err="1"/>
              <a:t>abdgcefh</a:t>
            </a:r>
            <a:r>
              <a:rPr lang="en-US" altLang="zh-CN" sz="2800" dirty="0"/>
              <a:t>,</a:t>
            </a:r>
            <a:r>
              <a:rPr lang="zh-CN" altLang="en-US" sz="2800" dirty="0"/>
              <a:t>中序遍历的结点访问顺序是</a:t>
            </a:r>
            <a:r>
              <a:rPr lang="en-US" altLang="zh-CN" sz="2800" dirty="0" err="1"/>
              <a:t>dgbaechf</a:t>
            </a:r>
            <a:r>
              <a:rPr lang="en-US" altLang="zh-CN" sz="2800" dirty="0"/>
              <a:t>,</a:t>
            </a:r>
            <a:r>
              <a:rPr lang="zh-CN" altLang="en-US" sz="2800" dirty="0"/>
              <a:t>则其后序遍历的结点访问顺序是                                              （  </a:t>
            </a:r>
            <a:r>
              <a:rPr lang="en-US" altLang="zh-CN" sz="2800" dirty="0"/>
              <a:t>D  </a:t>
            </a:r>
            <a:r>
              <a:rPr lang="zh-CN" altLang="en-US" sz="2800" dirty="0"/>
              <a:t>）</a:t>
            </a:r>
          </a:p>
          <a:p>
            <a:pPr>
              <a:lnSpc>
                <a:spcPct val="80000"/>
              </a:lnSpc>
              <a:buFont typeface="Wingdings" pitchFamily="2" charset="2"/>
              <a:buNone/>
            </a:pPr>
            <a:r>
              <a:rPr lang="en-US" altLang="zh-CN" sz="2800" dirty="0" err="1"/>
              <a:t>A.bdgcefha</a:t>
            </a:r>
            <a:r>
              <a:rPr lang="en-US" altLang="zh-CN" sz="2800" dirty="0"/>
              <a:t>        </a:t>
            </a:r>
            <a:r>
              <a:rPr lang="en-US" altLang="zh-CN" sz="2800" dirty="0" err="1"/>
              <a:t>B.gdbecfha</a:t>
            </a:r>
            <a:r>
              <a:rPr lang="en-US" altLang="zh-CN" sz="2800" dirty="0"/>
              <a:t>     C. </a:t>
            </a:r>
            <a:r>
              <a:rPr lang="en-US" altLang="zh-CN" sz="2800" dirty="0" err="1"/>
              <a:t>bdgechfa</a:t>
            </a:r>
            <a:r>
              <a:rPr lang="en-US" altLang="zh-CN" sz="2800" dirty="0"/>
              <a:t>     D. </a:t>
            </a:r>
            <a:r>
              <a:rPr lang="en-US" altLang="zh-CN" sz="2800" dirty="0" err="1" smtClean="0"/>
              <a:t>gdbehfca</a:t>
            </a:r>
            <a:endParaRPr lang="en-US" altLang="zh-CN" sz="2800" dirty="0" smtClean="0"/>
          </a:p>
          <a:p>
            <a:pPr>
              <a:lnSpc>
                <a:spcPct val="80000"/>
              </a:lnSpc>
              <a:buFont typeface="Wingdings" pitchFamily="2" charset="2"/>
              <a:buNone/>
            </a:pPr>
            <a:endParaRPr lang="en-US" altLang="zh-CN" sz="2800" dirty="0" smtClean="0"/>
          </a:p>
          <a:p>
            <a:pPr>
              <a:lnSpc>
                <a:spcPct val="80000"/>
              </a:lnSpc>
              <a:buFont typeface="Wingdings" pitchFamily="2" charset="2"/>
              <a:buNone/>
            </a:pPr>
            <a:r>
              <a:rPr lang="zh-CN" altLang="en-US" sz="2800" dirty="0" smtClean="0"/>
              <a:t>具有</a:t>
            </a:r>
            <a:r>
              <a:rPr lang="en-US" altLang="zh-CN" sz="2800" dirty="0" smtClean="0"/>
              <a:t>n</a:t>
            </a:r>
            <a:r>
              <a:rPr lang="zh-CN" altLang="en-US" sz="2800" dirty="0" smtClean="0"/>
              <a:t>个结点的二叉树中</a:t>
            </a:r>
            <a:r>
              <a:rPr lang="en-US" altLang="zh-CN" sz="2800" dirty="0" smtClean="0"/>
              <a:t>,</a:t>
            </a:r>
            <a:r>
              <a:rPr lang="zh-CN" altLang="en-US" sz="2800" dirty="0" smtClean="0"/>
              <a:t>一共有</a:t>
            </a:r>
            <a:r>
              <a:rPr lang="en-US" altLang="zh-CN" sz="2800" dirty="0" smtClean="0"/>
              <a:t>_2n_______</a:t>
            </a:r>
            <a:r>
              <a:rPr lang="zh-CN" altLang="en-US" sz="2800" dirty="0" smtClean="0"/>
              <a:t>个指针域</a:t>
            </a:r>
            <a:r>
              <a:rPr lang="en-US" altLang="zh-CN" sz="2800" dirty="0" smtClean="0"/>
              <a:t>,</a:t>
            </a:r>
            <a:r>
              <a:rPr lang="zh-CN" altLang="en-US" sz="2800" dirty="0" smtClean="0"/>
              <a:t>其中只有</a:t>
            </a:r>
            <a:r>
              <a:rPr lang="en-US" altLang="zh-CN" sz="2800" dirty="0" smtClean="0"/>
              <a:t>______n-1__</a:t>
            </a:r>
            <a:r>
              <a:rPr lang="zh-CN" altLang="en-US" sz="2800" dirty="0" smtClean="0"/>
              <a:t>个用来指向结点的左右孩子，其余的</a:t>
            </a:r>
            <a:r>
              <a:rPr lang="en-US" altLang="zh-CN" sz="2800" dirty="0" smtClean="0"/>
              <a:t>___n+1_____</a:t>
            </a:r>
            <a:r>
              <a:rPr lang="zh-CN" altLang="en-US" sz="2800" dirty="0" smtClean="0"/>
              <a:t>个指针域为</a:t>
            </a:r>
            <a:r>
              <a:rPr lang="en-US" altLang="zh-CN" sz="2800" dirty="0" smtClean="0"/>
              <a:t>NULL</a:t>
            </a:r>
          </a:p>
          <a:p>
            <a:pPr>
              <a:lnSpc>
                <a:spcPct val="90000"/>
              </a:lnSpc>
              <a:buFont typeface="Wingdings" pitchFamily="2" charset="2"/>
              <a:buNone/>
            </a:pPr>
            <a:r>
              <a:rPr lang="zh-CN" altLang="en-US" sz="2800" dirty="0" smtClean="0"/>
              <a:t>以下</a:t>
            </a:r>
            <a:r>
              <a:rPr lang="zh-CN" altLang="en-US" sz="2800" dirty="0" smtClean="0"/>
              <a:t>数据结构中，（ </a:t>
            </a:r>
            <a:r>
              <a:rPr lang="en-US" altLang="zh-CN" sz="2800" dirty="0" smtClean="0"/>
              <a:t>A </a:t>
            </a:r>
            <a:r>
              <a:rPr lang="zh-CN" altLang="en-US" sz="2800" dirty="0" smtClean="0"/>
              <a:t>）是非线性数据结构</a:t>
            </a:r>
          </a:p>
          <a:p>
            <a:pPr>
              <a:lnSpc>
                <a:spcPct val="90000"/>
              </a:lnSpc>
              <a:buFont typeface="Wingdings" pitchFamily="2" charset="2"/>
              <a:buNone/>
            </a:pPr>
            <a:r>
              <a:rPr lang="en-US" altLang="zh-CN" sz="2800" dirty="0" smtClean="0"/>
              <a:t>A</a:t>
            </a:r>
            <a:r>
              <a:rPr lang="zh-CN" altLang="en-US" sz="2800" dirty="0" smtClean="0"/>
              <a:t>．树          </a:t>
            </a:r>
            <a:r>
              <a:rPr lang="en-US" altLang="zh-CN" sz="2800" dirty="0" smtClean="0"/>
              <a:t>B</a:t>
            </a:r>
            <a:r>
              <a:rPr lang="zh-CN" altLang="en-US" sz="2800" dirty="0" smtClean="0"/>
              <a:t>．字符串          </a:t>
            </a:r>
            <a:r>
              <a:rPr lang="en-US" altLang="zh-CN" sz="2800" dirty="0" smtClean="0"/>
              <a:t>C</a:t>
            </a:r>
            <a:r>
              <a:rPr lang="zh-CN" altLang="en-US" sz="2800" dirty="0" smtClean="0"/>
              <a:t>．队           </a:t>
            </a:r>
            <a:r>
              <a:rPr lang="en-US" altLang="zh-CN" sz="2800" dirty="0" smtClean="0"/>
              <a:t>D</a:t>
            </a:r>
            <a:r>
              <a:rPr lang="zh-CN" altLang="en-US" sz="2800" dirty="0" smtClean="0"/>
              <a:t>．栈 </a:t>
            </a:r>
          </a:p>
          <a:p>
            <a:pPr>
              <a:lnSpc>
                <a:spcPct val="80000"/>
              </a:lnSpc>
              <a:buFont typeface="Wingdings" pitchFamily="2" charset="2"/>
              <a:buNone/>
            </a:pPr>
            <a:endParaRPr lang="en-US" altLang="zh-CN"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4294967295"/>
          </p:nvPr>
        </p:nvSpPr>
        <p:spPr>
          <a:xfrm>
            <a:off x="0" y="620713"/>
            <a:ext cx="8964613" cy="6048375"/>
          </a:xfrm>
        </p:spPr>
        <p:txBody>
          <a:bodyPr/>
          <a:lstStyle/>
          <a:p>
            <a:r>
              <a:rPr lang="zh-CN" altLang="en-US" dirty="0" smtClean="0"/>
              <a:t>如果</a:t>
            </a:r>
            <a:r>
              <a:rPr lang="zh-CN" altLang="en-US" dirty="0"/>
              <a:t>将一棵有</a:t>
            </a:r>
            <a:r>
              <a:rPr lang="en-US" altLang="zh-CN" dirty="0"/>
              <a:t>n</a:t>
            </a:r>
            <a:r>
              <a:rPr lang="zh-CN" altLang="en-US" dirty="0"/>
              <a:t>个结点的完全二叉树按层编号，则对任一编号为</a:t>
            </a:r>
            <a:r>
              <a:rPr lang="en-US" altLang="zh-CN" dirty="0" err="1"/>
              <a:t>i</a:t>
            </a:r>
            <a:r>
              <a:rPr lang="en-US" altLang="zh-CN" dirty="0"/>
              <a:t>(1&lt;=</a:t>
            </a:r>
            <a:r>
              <a:rPr lang="en-US" altLang="zh-CN" dirty="0" err="1"/>
              <a:t>i</a:t>
            </a:r>
            <a:r>
              <a:rPr lang="en-US" altLang="zh-CN" dirty="0"/>
              <a:t>&lt;=n)</a:t>
            </a:r>
            <a:r>
              <a:rPr lang="zh-CN" altLang="en-US" dirty="0"/>
              <a:t>的结点</a:t>
            </a:r>
            <a:r>
              <a:rPr lang="en-US" altLang="zh-CN" dirty="0"/>
              <a:t>X</a:t>
            </a:r>
            <a:r>
              <a:rPr lang="zh-CN" altLang="en-US" dirty="0"/>
              <a:t>有：</a:t>
            </a:r>
          </a:p>
          <a:p>
            <a:r>
              <a:rPr lang="en-US" altLang="zh-CN" dirty="0"/>
              <a:t>(1)</a:t>
            </a:r>
            <a:r>
              <a:rPr lang="zh-CN" altLang="en-US" dirty="0"/>
              <a:t>若</a:t>
            </a:r>
            <a:r>
              <a:rPr lang="en-US" altLang="zh-CN" dirty="0" err="1"/>
              <a:t>i</a:t>
            </a:r>
            <a:r>
              <a:rPr lang="en-US" altLang="zh-CN" dirty="0"/>
              <a:t>=1,</a:t>
            </a:r>
            <a:r>
              <a:rPr lang="zh-CN" altLang="en-US" dirty="0"/>
              <a:t>则结点</a:t>
            </a:r>
            <a:r>
              <a:rPr lang="en-US" altLang="zh-CN" dirty="0"/>
              <a:t>X</a:t>
            </a:r>
            <a:r>
              <a:rPr lang="zh-CN" altLang="en-US" dirty="0"/>
              <a:t>是</a:t>
            </a:r>
            <a:r>
              <a:rPr lang="en-US" altLang="zh-CN" dirty="0"/>
              <a:t>___</a:t>
            </a:r>
            <a:r>
              <a:rPr lang="zh-CN" altLang="en-US" sz="2800" dirty="0"/>
              <a:t>二叉树的根</a:t>
            </a:r>
            <a:r>
              <a:rPr lang="en-US" altLang="zh-CN" dirty="0"/>
              <a:t>___</a:t>
            </a:r>
            <a:r>
              <a:rPr lang="zh-CN" altLang="en-US" dirty="0"/>
              <a:t>；若</a:t>
            </a:r>
            <a:r>
              <a:rPr lang="en-US" altLang="zh-CN" dirty="0"/>
              <a:t>i〉1,</a:t>
            </a:r>
            <a:r>
              <a:rPr lang="zh-CN" altLang="en-US" dirty="0"/>
              <a:t>则</a:t>
            </a:r>
            <a:r>
              <a:rPr lang="en-US" altLang="zh-CN" dirty="0"/>
              <a:t>X</a:t>
            </a:r>
            <a:r>
              <a:rPr lang="zh-CN" altLang="en-US" dirty="0"/>
              <a:t>的双亲</a:t>
            </a:r>
            <a:r>
              <a:rPr lang="en-US" altLang="zh-CN" dirty="0"/>
              <a:t>PARENT(X)</a:t>
            </a:r>
            <a:r>
              <a:rPr lang="zh-CN" altLang="en-US" dirty="0"/>
              <a:t>的编号为</a:t>
            </a:r>
            <a:r>
              <a:rPr lang="en-US" altLang="zh-CN" dirty="0" smtClean="0"/>
              <a:t>_</a:t>
            </a:r>
            <a:r>
              <a:rPr lang="zh-CN" altLang="zh-CN" b="1" dirty="0" smtClean="0">
                <a:latin typeface="宋体" charset="-122"/>
                <a:sym typeface="Symbol" pitchFamily="18" charset="2"/>
              </a:rPr>
              <a:t> </a:t>
            </a:r>
            <a:r>
              <a:rPr lang="en-US" altLang="zh-CN" b="1" dirty="0" err="1" smtClean="0">
                <a:latin typeface="宋体" charset="-122"/>
                <a:sym typeface="Symbol" pitchFamily="18" charset="2"/>
              </a:rPr>
              <a:t>i</a:t>
            </a:r>
            <a:r>
              <a:rPr lang="en-US" altLang="zh-CN" b="1" dirty="0" smtClean="0">
                <a:latin typeface="宋体" charset="-122"/>
                <a:sym typeface="Symbol" pitchFamily="18" charset="2"/>
              </a:rPr>
              <a:t>/2 </a:t>
            </a:r>
            <a:r>
              <a:rPr lang="en-US" altLang="zh-CN" dirty="0" smtClean="0"/>
              <a:t>___</a:t>
            </a:r>
            <a:r>
              <a:rPr lang="zh-CN" altLang="en-US" dirty="0"/>
              <a:t>。</a:t>
            </a:r>
          </a:p>
          <a:p>
            <a:r>
              <a:rPr lang="en-US" altLang="zh-CN" dirty="0"/>
              <a:t>(2)</a:t>
            </a:r>
            <a:r>
              <a:rPr lang="zh-CN" altLang="en-US" dirty="0"/>
              <a:t>若</a:t>
            </a:r>
            <a:r>
              <a:rPr lang="en-US" altLang="zh-CN" dirty="0"/>
              <a:t>2i&gt;n</a:t>
            </a:r>
            <a:r>
              <a:rPr lang="zh-CN" altLang="en-US" dirty="0"/>
              <a:t>，则结点</a:t>
            </a:r>
            <a:r>
              <a:rPr lang="en-US" altLang="zh-CN" dirty="0"/>
              <a:t>X</a:t>
            </a:r>
            <a:r>
              <a:rPr lang="zh-CN" altLang="en-US" dirty="0"/>
              <a:t>无</a:t>
            </a:r>
            <a:r>
              <a:rPr lang="en-US" altLang="zh-CN" dirty="0"/>
              <a:t>___</a:t>
            </a:r>
            <a:r>
              <a:rPr lang="zh-CN" altLang="en-US" dirty="0"/>
              <a:t>左孩子</a:t>
            </a:r>
            <a:r>
              <a:rPr lang="en-US" altLang="zh-CN" dirty="0"/>
              <a:t>___</a:t>
            </a:r>
            <a:r>
              <a:rPr lang="zh-CN" altLang="en-US" dirty="0"/>
              <a:t>且无</a:t>
            </a:r>
            <a:r>
              <a:rPr lang="en-US" altLang="zh-CN" dirty="0"/>
              <a:t>___</a:t>
            </a:r>
            <a:r>
              <a:rPr lang="zh-CN" altLang="en-US" dirty="0"/>
              <a:t>右孩子</a:t>
            </a:r>
            <a:r>
              <a:rPr lang="en-US" altLang="zh-CN" dirty="0"/>
              <a:t>___</a:t>
            </a:r>
            <a:r>
              <a:rPr lang="zh-CN" altLang="en-US" dirty="0"/>
              <a:t>；否则，</a:t>
            </a:r>
            <a:r>
              <a:rPr lang="en-US" altLang="zh-CN" dirty="0"/>
              <a:t>X</a:t>
            </a:r>
            <a:r>
              <a:rPr lang="zh-CN" altLang="en-US" dirty="0"/>
              <a:t>的左孩子</a:t>
            </a:r>
            <a:r>
              <a:rPr lang="en-US" altLang="zh-CN" dirty="0"/>
              <a:t>LCHILD(X)</a:t>
            </a:r>
            <a:r>
              <a:rPr lang="zh-CN" altLang="en-US" dirty="0"/>
              <a:t>的编号为</a:t>
            </a:r>
            <a:r>
              <a:rPr lang="en-US" altLang="zh-CN" dirty="0"/>
              <a:t>__2i____</a:t>
            </a:r>
            <a:r>
              <a:rPr lang="zh-CN" altLang="en-US" dirty="0"/>
              <a:t>。</a:t>
            </a:r>
          </a:p>
          <a:p>
            <a:r>
              <a:rPr lang="en-US" altLang="zh-CN" dirty="0"/>
              <a:t>(3)</a:t>
            </a:r>
            <a:r>
              <a:rPr lang="zh-CN" altLang="en-US" dirty="0"/>
              <a:t>若</a:t>
            </a:r>
            <a:r>
              <a:rPr lang="en-US" altLang="zh-CN" dirty="0"/>
              <a:t>2i+1&gt;n</a:t>
            </a:r>
            <a:r>
              <a:rPr lang="zh-CN" altLang="en-US" dirty="0"/>
              <a:t>，则结点</a:t>
            </a:r>
            <a:r>
              <a:rPr lang="en-US" altLang="zh-CN" dirty="0"/>
              <a:t>X</a:t>
            </a:r>
            <a:r>
              <a:rPr lang="zh-CN" altLang="en-US" dirty="0"/>
              <a:t>无</a:t>
            </a:r>
            <a:r>
              <a:rPr lang="en-US" altLang="zh-CN" dirty="0"/>
              <a:t>___</a:t>
            </a:r>
            <a:r>
              <a:rPr lang="zh-CN" altLang="en-US" dirty="0"/>
              <a:t>右孩子</a:t>
            </a:r>
            <a:r>
              <a:rPr lang="en-US" altLang="zh-CN" dirty="0"/>
              <a:t>___</a:t>
            </a:r>
            <a:r>
              <a:rPr lang="zh-CN" altLang="en-US" dirty="0"/>
              <a:t>；否则，</a:t>
            </a:r>
            <a:r>
              <a:rPr lang="en-US" altLang="zh-CN" dirty="0"/>
              <a:t>X</a:t>
            </a:r>
            <a:r>
              <a:rPr lang="zh-CN" altLang="en-US" dirty="0"/>
              <a:t>的右孩子</a:t>
            </a:r>
            <a:r>
              <a:rPr lang="en-US" altLang="zh-CN" dirty="0"/>
              <a:t>RCHILD(X)</a:t>
            </a:r>
            <a:r>
              <a:rPr lang="zh-CN" altLang="en-US" dirty="0"/>
              <a:t>的编号为</a:t>
            </a:r>
            <a:r>
              <a:rPr lang="en-US" altLang="zh-CN" dirty="0"/>
              <a:t>__2i+1____</a:t>
            </a:r>
            <a:r>
              <a:rPr lang="zh-CN" altLang="en-US"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4294967295"/>
          </p:nvPr>
        </p:nvSpPr>
        <p:spPr>
          <a:xfrm>
            <a:off x="0" y="549275"/>
            <a:ext cx="9036050" cy="6192838"/>
          </a:xfrm>
        </p:spPr>
        <p:txBody>
          <a:bodyPr/>
          <a:lstStyle/>
          <a:p>
            <a:pPr>
              <a:buFont typeface="Wingdings" pitchFamily="2" charset="2"/>
              <a:buNone/>
            </a:pPr>
            <a:r>
              <a:rPr lang="zh-CN" altLang="en-US" dirty="0" smtClean="0"/>
              <a:t>设</a:t>
            </a:r>
            <a:r>
              <a:rPr lang="zh-CN" altLang="en-US" dirty="0"/>
              <a:t>深度为</a:t>
            </a:r>
            <a:r>
              <a:rPr lang="en-US" altLang="zh-CN" dirty="0"/>
              <a:t>k</a:t>
            </a:r>
            <a:r>
              <a:rPr lang="zh-CN" altLang="en-US" dirty="0"/>
              <a:t>的二叉树上只有度为</a:t>
            </a:r>
            <a:r>
              <a:rPr lang="en-US" altLang="zh-CN" dirty="0"/>
              <a:t>0</a:t>
            </a:r>
            <a:r>
              <a:rPr lang="zh-CN" altLang="en-US" dirty="0"/>
              <a:t>和度为</a:t>
            </a:r>
            <a:r>
              <a:rPr lang="en-US" altLang="zh-CN" dirty="0"/>
              <a:t>2</a:t>
            </a:r>
            <a:r>
              <a:rPr lang="zh-CN" altLang="en-US" dirty="0"/>
              <a:t>的节点，则这类二叉树上所含结点总数最少（  </a:t>
            </a:r>
            <a:r>
              <a:rPr lang="en-US" altLang="zh-CN" dirty="0"/>
              <a:t>c </a:t>
            </a:r>
            <a:r>
              <a:rPr lang="zh-CN" altLang="en-US" dirty="0"/>
              <a:t>）个</a:t>
            </a:r>
          </a:p>
          <a:p>
            <a:pPr>
              <a:buFont typeface="Wingdings" pitchFamily="2" charset="2"/>
              <a:buNone/>
            </a:pPr>
            <a:r>
              <a:rPr lang="en-US" altLang="zh-CN" dirty="0"/>
              <a:t>A  k+1             B 2k            C 2k-1           D 2k+1</a:t>
            </a:r>
          </a:p>
          <a:p>
            <a:pPr>
              <a:buFont typeface="Wingdings" pitchFamily="2" charset="2"/>
              <a:buNone/>
            </a:pPr>
            <a:r>
              <a:rPr lang="zh-CN" altLang="en-US" dirty="0" smtClean="0"/>
              <a:t>将</a:t>
            </a:r>
            <a:r>
              <a:rPr lang="zh-CN" altLang="en-US" dirty="0" smtClean="0"/>
              <a:t>一棵有</a:t>
            </a:r>
            <a:r>
              <a:rPr lang="en-US" altLang="zh-CN" dirty="0" smtClean="0"/>
              <a:t>100</a:t>
            </a:r>
            <a:r>
              <a:rPr lang="zh-CN" altLang="en-US" dirty="0" smtClean="0"/>
              <a:t>个结点的完全二叉树按层编号，则编号为</a:t>
            </a:r>
            <a:r>
              <a:rPr lang="en-US" altLang="zh-CN" dirty="0" smtClean="0"/>
              <a:t>49</a:t>
            </a:r>
            <a:r>
              <a:rPr lang="zh-CN" altLang="en-US" dirty="0" smtClean="0"/>
              <a:t>的结点</a:t>
            </a:r>
            <a:r>
              <a:rPr lang="en-US" altLang="zh-CN" dirty="0" smtClean="0"/>
              <a:t>X</a:t>
            </a:r>
            <a:r>
              <a:rPr lang="zh-CN" altLang="en-US" dirty="0" smtClean="0"/>
              <a:t>，其双亲</a:t>
            </a:r>
            <a:r>
              <a:rPr lang="en-US" altLang="zh-CN" dirty="0" smtClean="0"/>
              <a:t>PARENT</a:t>
            </a:r>
            <a:r>
              <a:rPr lang="zh-CN" altLang="en-US" dirty="0" smtClean="0"/>
              <a:t>（</a:t>
            </a:r>
            <a:r>
              <a:rPr lang="en-US" altLang="zh-CN" dirty="0" smtClean="0"/>
              <a:t>X</a:t>
            </a:r>
            <a:r>
              <a:rPr lang="zh-CN" altLang="en-US" dirty="0" smtClean="0"/>
              <a:t>）的编号为＿＿</a:t>
            </a:r>
            <a:r>
              <a:rPr lang="en-US" altLang="zh-CN" dirty="0" smtClean="0"/>
              <a:t>24</a:t>
            </a:r>
            <a:r>
              <a:rPr lang="zh-CN" altLang="en-US" dirty="0" smtClean="0"/>
              <a:t>＿＿＿＿＿。</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mment 2"/>
          <p:cNvSpPr>
            <a:spLocks noChangeArrowheads="1"/>
          </p:cNvSpPr>
          <p:nvPr/>
        </p:nvSpPr>
        <p:spPr bwMode="auto">
          <a:xfrm>
            <a:off x="228600" y="152400"/>
            <a:ext cx="16764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lgn="l">
              <a:spcBef>
                <a:spcPct val="50000"/>
              </a:spcBef>
            </a:pPr>
            <a:r>
              <a:rPr kumimoji="0" lang="zh-CN" altLang="en-US" sz="3600" b="1">
                <a:solidFill>
                  <a:srgbClr val="A50021"/>
                </a:solidFill>
                <a:latin typeface="Arial" charset="0"/>
              </a:rPr>
              <a:t>题</a:t>
            </a:r>
            <a:r>
              <a:rPr kumimoji="0" lang="en-US" altLang="zh-CN" sz="3600" b="1">
                <a:solidFill>
                  <a:srgbClr val="A50021"/>
                </a:solidFill>
                <a:latin typeface="Arial" charset="0"/>
              </a:rPr>
              <a:t>2.22</a:t>
            </a:r>
            <a:endParaRPr lang="en-US" altLang="zh-CN" sz="1600">
              <a:solidFill>
                <a:srgbClr val="000000"/>
              </a:solidFill>
              <a:latin typeface="Arial" charset="0"/>
            </a:endParaRPr>
          </a:p>
        </p:txBody>
      </p:sp>
      <p:sp>
        <p:nvSpPr>
          <p:cNvPr id="106499" name="Text Box 3"/>
          <p:cNvSpPr txBox="1">
            <a:spLocks noChangeArrowheads="1"/>
          </p:cNvSpPr>
          <p:nvPr/>
        </p:nvSpPr>
        <p:spPr bwMode="auto">
          <a:xfrm>
            <a:off x="2498725" y="168275"/>
            <a:ext cx="2927350" cy="641350"/>
          </a:xfrm>
          <a:prstGeom prst="rect">
            <a:avLst/>
          </a:prstGeom>
          <a:noFill/>
          <a:ln w="9525">
            <a:noFill/>
            <a:miter lim="800000"/>
            <a:headEnd/>
            <a:tailEnd/>
          </a:ln>
          <a:effectLst/>
        </p:spPr>
        <p:txBody>
          <a:bodyPr wrap="none">
            <a:spAutoFit/>
          </a:bodyPr>
          <a:lstStyle/>
          <a:p>
            <a:pPr algn="l"/>
            <a:r>
              <a:rPr lang="zh-CN" altLang="en-US" sz="3600">
                <a:solidFill>
                  <a:srgbClr val="663300"/>
                </a:solidFill>
                <a:ea typeface="楷体_GB2312" pitchFamily="49" charset="-122"/>
              </a:rPr>
              <a:t>逆置线性链表</a:t>
            </a:r>
            <a:endParaRPr lang="zh-CN" altLang="en-US" sz="3600">
              <a:ea typeface="楷体_GB2312" pitchFamily="49" charset="-122"/>
            </a:endParaRPr>
          </a:p>
        </p:txBody>
      </p:sp>
      <p:sp>
        <p:nvSpPr>
          <p:cNvPr id="106500" name="Rectangle 4"/>
          <p:cNvSpPr>
            <a:spLocks noChangeArrowheads="1"/>
          </p:cNvSpPr>
          <p:nvPr/>
        </p:nvSpPr>
        <p:spPr bwMode="auto">
          <a:xfrm>
            <a:off x="1524000" y="1820863"/>
            <a:ext cx="1143000" cy="533400"/>
          </a:xfrm>
          <a:prstGeom prst="rect">
            <a:avLst/>
          </a:prstGeom>
          <a:solidFill>
            <a:srgbClr val="FFFF00"/>
          </a:solidFill>
          <a:ln w="9525">
            <a:solidFill>
              <a:srgbClr val="CC6600"/>
            </a:solidFill>
            <a:miter lim="800000"/>
            <a:headEnd/>
            <a:tailEnd/>
          </a:ln>
          <a:effectLst/>
        </p:spPr>
        <p:txBody>
          <a:bodyPr wrap="none" anchor="ctr"/>
          <a:lstStyle/>
          <a:p>
            <a:endParaRPr lang="zh-CN" altLang="en-US"/>
          </a:p>
        </p:txBody>
      </p:sp>
      <p:sp>
        <p:nvSpPr>
          <p:cNvPr id="106501" name="Line 5"/>
          <p:cNvSpPr>
            <a:spLocks noChangeShapeType="1"/>
          </p:cNvSpPr>
          <p:nvPr/>
        </p:nvSpPr>
        <p:spPr bwMode="auto">
          <a:xfrm>
            <a:off x="2286000" y="1820863"/>
            <a:ext cx="0" cy="533400"/>
          </a:xfrm>
          <a:prstGeom prst="line">
            <a:avLst/>
          </a:prstGeom>
          <a:noFill/>
          <a:ln w="9525">
            <a:solidFill>
              <a:srgbClr val="CC6600"/>
            </a:solidFill>
            <a:round/>
            <a:headEnd/>
            <a:tailEnd/>
          </a:ln>
          <a:effectLst/>
        </p:spPr>
        <p:txBody>
          <a:bodyPr wrap="none" anchor="ctr"/>
          <a:lstStyle/>
          <a:p>
            <a:endParaRPr lang="zh-CN" altLang="en-US"/>
          </a:p>
        </p:txBody>
      </p:sp>
      <p:sp>
        <p:nvSpPr>
          <p:cNvPr id="106502" name="Text Box 6"/>
          <p:cNvSpPr txBox="1">
            <a:spLocks noChangeArrowheads="1"/>
          </p:cNvSpPr>
          <p:nvPr/>
        </p:nvSpPr>
        <p:spPr bwMode="auto">
          <a:xfrm>
            <a:off x="3048000" y="1812925"/>
            <a:ext cx="762000" cy="541338"/>
          </a:xfrm>
          <a:prstGeom prst="rect">
            <a:avLst/>
          </a:prstGeom>
          <a:solidFill>
            <a:srgbClr val="FFFF99">
              <a:alpha val="50000"/>
            </a:srgbClr>
          </a:solidFill>
          <a:ln w="22225">
            <a:solidFill>
              <a:srgbClr val="FF6600"/>
            </a:solidFill>
            <a:miter lim="800000"/>
            <a:headEnd/>
            <a:tailEnd/>
          </a:ln>
          <a:effectLst/>
        </p:spPr>
        <p:txBody>
          <a:bodyPr>
            <a:spAutoFit/>
          </a:bodyPr>
          <a:lstStyle/>
          <a:p>
            <a:r>
              <a:rPr lang="en-US" altLang="zh-CN" sz="2800"/>
              <a:t>a</a:t>
            </a:r>
            <a:r>
              <a:rPr lang="en-US" altLang="zh-CN" sz="2800" baseline="-25000"/>
              <a:t>1</a:t>
            </a:r>
            <a:endParaRPr lang="en-US" altLang="zh-CN" sz="2400"/>
          </a:p>
        </p:txBody>
      </p:sp>
      <p:sp>
        <p:nvSpPr>
          <p:cNvPr id="106503" name="Rectangle 7"/>
          <p:cNvSpPr>
            <a:spLocks noChangeArrowheads="1"/>
          </p:cNvSpPr>
          <p:nvPr/>
        </p:nvSpPr>
        <p:spPr bwMode="auto">
          <a:xfrm>
            <a:off x="3810000" y="1828800"/>
            <a:ext cx="381000" cy="525463"/>
          </a:xfrm>
          <a:prstGeom prst="rect">
            <a:avLst/>
          </a:prstGeom>
          <a:solidFill>
            <a:srgbClr val="FFFF00"/>
          </a:solidFill>
          <a:ln w="9525">
            <a:solidFill>
              <a:srgbClr val="CC6600"/>
            </a:solidFill>
            <a:miter lim="800000"/>
            <a:headEnd/>
            <a:tailEnd/>
          </a:ln>
          <a:effectLst/>
        </p:spPr>
        <p:txBody>
          <a:bodyPr wrap="none" anchor="ctr"/>
          <a:lstStyle/>
          <a:p>
            <a:endParaRPr lang="zh-CN" altLang="en-US"/>
          </a:p>
        </p:txBody>
      </p:sp>
      <p:sp>
        <p:nvSpPr>
          <p:cNvPr id="106504" name="Text Box 8"/>
          <p:cNvSpPr txBox="1">
            <a:spLocks noChangeArrowheads="1"/>
          </p:cNvSpPr>
          <p:nvPr/>
        </p:nvSpPr>
        <p:spPr bwMode="auto">
          <a:xfrm>
            <a:off x="4648200" y="1820863"/>
            <a:ext cx="762000" cy="541337"/>
          </a:xfrm>
          <a:prstGeom prst="rect">
            <a:avLst/>
          </a:prstGeom>
          <a:solidFill>
            <a:srgbClr val="FFFF99">
              <a:alpha val="50000"/>
            </a:srgbClr>
          </a:solidFill>
          <a:ln w="22225">
            <a:solidFill>
              <a:srgbClr val="FF6600"/>
            </a:solidFill>
            <a:miter lim="800000"/>
            <a:headEnd/>
            <a:tailEnd/>
          </a:ln>
          <a:effectLst/>
        </p:spPr>
        <p:txBody>
          <a:bodyPr>
            <a:spAutoFit/>
          </a:bodyPr>
          <a:lstStyle/>
          <a:p>
            <a:r>
              <a:rPr lang="en-US" altLang="zh-CN" sz="2800"/>
              <a:t>a</a:t>
            </a:r>
            <a:r>
              <a:rPr lang="en-US" altLang="zh-CN" sz="2800" baseline="-25000"/>
              <a:t>2</a:t>
            </a:r>
            <a:endParaRPr lang="en-US" altLang="zh-CN" sz="2400"/>
          </a:p>
        </p:txBody>
      </p:sp>
      <p:sp>
        <p:nvSpPr>
          <p:cNvPr id="106505" name="Rectangle 9"/>
          <p:cNvSpPr>
            <a:spLocks noChangeArrowheads="1"/>
          </p:cNvSpPr>
          <p:nvPr/>
        </p:nvSpPr>
        <p:spPr bwMode="auto">
          <a:xfrm>
            <a:off x="5410200" y="1820863"/>
            <a:ext cx="381000" cy="541337"/>
          </a:xfrm>
          <a:prstGeom prst="rect">
            <a:avLst/>
          </a:prstGeom>
          <a:solidFill>
            <a:srgbClr val="FFFF00"/>
          </a:solidFill>
          <a:ln w="9525">
            <a:solidFill>
              <a:srgbClr val="CC6600"/>
            </a:solidFill>
            <a:miter lim="800000"/>
            <a:headEnd/>
            <a:tailEnd/>
          </a:ln>
          <a:effectLst/>
        </p:spPr>
        <p:txBody>
          <a:bodyPr wrap="none" anchor="ctr"/>
          <a:lstStyle/>
          <a:p>
            <a:endParaRPr lang="zh-CN" altLang="en-US"/>
          </a:p>
        </p:txBody>
      </p:sp>
      <p:sp>
        <p:nvSpPr>
          <p:cNvPr id="106506" name="Text Box 10"/>
          <p:cNvSpPr txBox="1">
            <a:spLocks noChangeArrowheads="1"/>
          </p:cNvSpPr>
          <p:nvPr/>
        </p:nvSpPr>
        <p:spPr bwMode="auto">
          <a:xfrm>
            <a:off x="6248400" y="1820863"/>
            <a:ext cx="762000" cy="541337"/>
          </a:xfrm>
          <a:prstGeom prst="rect">
            <a:avLst/>
          </a:prstGeom>
          <a:solidFill>
            <a:srgbClr val="FFFF99">
              <a:alpha val="50000"/>
            </a:srgbClr>
          </a:solidFill>
          <a:ln w="22225">
            <a:solidFill>
              <a:srgbClr val="FF6600"/>
            </a:solidFill>
            <a:miter lim="800000"/>
            <a:headEnd/>
            <a:tailEnd/>
          </a:ln>
          <a:effectLst/>
        </p:spPr>
        <p:txBody>
          <a:bodyPr>
            <a:spAutoFit/>
          </a:bodyPr>
          <a:lstStyle/>
          <a:p>
            <a:r>
              <a:rPr lang="en-US" altLang="zh-CN" sz="2800"/>
              <a:t>a</a:t>
            </a:r>
            <a:r>
              <a:rPr lang="en-US" altLang="zh-CN" sz="2800" baseline="-25000"/>
              <a:t>3</a:t>
            </a:r>
            <a:endParaRPr lang="en-US" altLang="zh-CN" sz="2400"/>
          </a:p>
        </p:txBody>
      </p:sp>
      <p:sp>
        <p:nvSpPr>
          <p:cNvPr id="106507" name="Rectangle 11"/>
          <p:cNvSpPr>
            <a:spLocks noChangeArrowheads="1"/>
          </p:cNvSpPr>
          <p:nvPr/>
        </p:nvSpPr>
        <p:spPr bwMode="auto">
          <a:xfrm>
            <a:off x="7010400" y="1820863"/>
            <a:ext cx="381000" cy="541337"/>
          </a:xfrm>
          <a:prstGeom prst="rect">
            <a:avLst/>
          </a:prstGeom>
          <a:solidFill>
            <a:srgbClr val="FFFF00"/>
          </a:solidFill>
          <a:ln w="9525">
            <a:solidFill>
              <a:srgbClr val="CC6600"/>
            </a:solidFill>
            <a:miter lim="800000"/>
            <a:headEnd/>
            <a:tailEnd/>
          </a:ln>
          <a:effectLst/>
        </p:spPr>
        <p:txBody>
          <a:bodyPr wrap="none" anchor="ctr"/>
          <a:lstStyle/>
          <a:p>
            <a:endParaRPr lang="zh-CN" altLang="en-US"/>
          </a:p>
        </p:txBody>
      </p:sp>
      <p:sp>
        <p:nvSpPr>
          <p:cNvPr id="106508" name="Line 12"/>
          <p:cNvSpPr>
            <a:spLocks noChangeShapeType="1"/>
          </p:cNvSpPr>
          <p:nvPr/>
        </p:nvSpPr>
        <p:spPr bwMode="auto">
          <a:xfrm>
            <a:off x="2514600" y="2125663"/>
            <a:ext cx="533400" cy="0"/>
          </a:xfrm>
          <a:prstGeom prst="line">
            <a:avLst/>
          </a:prstGeom>
          <a:noFill/>
          <a:ln w="22225">
            <a:solidFill>
              <a:srgbClr val="CC6600"/>
            </a:solidFill>
            <a:round/>
            <a:headEnd/>
            <a:tailEnd type="triangle" w="med" len="lg"/>
          </a:ln>
          <a:effectLst/>
        </p:spPr>
        <p:txBody>
          <a:bodyPr wrap="none" anchor="ctr"/>
          <a:lstStyle/>
          <a:p>
            <a:endParaRPr lang="zh-CN" altLang="en-US"/>
          </a:p>
        </p:txBody>
      </p:sp>
      <p:sp>
        <p:nvSpPr>
          <p:cNvPr id="106509" name="Line 13"/>
          <p:cNvSpPr>
            <a:spLocks noChangeShapeType="1"/>
          </p:cNvSpPr>
          <p:nvPr/>
        </p:nvSpPr>
        <p:spPr bwMode="auto">
          <a:xfrm>
            <a:off x="5638800" y="2125663"/>
            <a:ext cx="685800" cy="0"/>
          </a:xfrm>
          <a:prstGeom prst="line">
            <a:avLst/>
          </a:prstGeom>
          <a:noFill/>
          <a:ln w="22225">
            <a:solidFill>
              <a:srgbClr val="CC6600"/>
            </a:solidFill>
            <a:round/>
            <a:headEnd/>
            <a:tailEnd type="triangle" w="med" len="lg"/>
          </a:ln>
          <a:effectLst/>
        </p:spPr>
        <p:txBody>
          <a:bodyPr wrap="none" anchor="ctr"/>
          <a:lstStyle/>
          <a:p>
            <a:endParaRPr lang="zh-CN" altLang="en-US"/>
          </a:p>
        </p:txBody>
      </p:sp>
      <p:sp>
        <p:nvSpPr>
          <p:cNvPr id="106510" name="Line 14"/>
          <p:cNvSpPr>
            <a:spLocks noChangeShapeType="1"/>
          </p:cNvSpPr>
          <p:nvPr/>
        </p:nvSpPr>
        <p:spPr bwMode="auto">
          <a:xfrm>
            <a:off x="3962400" y="2133600"/>
            <a:ext cx="685800" cy="0"/>
          </a:xfrm>
          <a:prstGeom prst="line">
            <a:avLst/>
          </a:prstGeom>
          <a:noFill/>
          <a:ln w="22225">
            <a:solidFill>
              <a:srgbClr val="CC6600"/>
            </a:solidFill>
            <a:round/>
            <a:headEnd/>
            <a:tailEnd type="triangle" w="med" len="lg"/>
          </a:ln>
          <a:effectLst/>
        </p:spPr>
        <p:txBody>
          <a:bodyPr wrap="none" anchor="ctr"/>
          <a:lstStyle/>
          <a:p>
            <a:endParaRPr lang="zh-CN" altLang="en-US"/>
          </a:p>
        </p:txBody>
      </p:sp>
      <p:sp>
        <p:nvSpPr>
          <p:cNvPr id="106511" name="Text Box 15"/>
          <p:cNvSpPr txBox="1">
            <a:spLocks noChangeArrowheads="1"/>
          </p:cNvSpPr>
          <p:nvPr/>
        </p:nvSpPr>
        <p:spPr bwMode="auto">
          <a:xfrm>
            <a:off x="7010400" y="1820863"/>
            <a:ext cx="228600" cy="519112"/>
          </a:xfrm>
          <a:prstGeom prst="rect">
            <a:avLst/>
          </a:prstGeom>
          <a:solidFill>
            <a:srgbClr val="FFFF99">
              <a:alpha val="50000"/>
            </a:srgbClr>
          </a:solidFill>
          <a:ln w="9525">
            <a:noFill/>
            <a:miter lim="800000"/>
            <a:headEnd/>
            <a:tailEnd/>
          </a:ln>
          <a:effectLst/>
        </p:spPr>
        <p:txBody>
          <a:bodyPr>
            <a:spAutoFit/>
          </a:bodyPr>
          <a:lstStyle/>
          <a:p>
            <a:pPr algn="l">
              <a:spcBef>
                <a:spcPct val="50000"/>
              </a:spcBef>
            </a:pPr>
            <a:r>
              <a:rPr lang="en-US" altLang="zh-CN" sz="2800">
                <a:sym typeface="Symbol" pitchFamily="18" charset="2"/>
              </a:rPr>
              <a:t></a:t>
            </a:r>
            <a:endParaRPr lang="en-US" altLang="zh-CN" sz="2400"/>
          </a:p>
        </p:txBody>
      </p:sp>
      <p:sp>
        <p:nvSpPr>
          <p:cNvPr id="106512" name="Line 16"/>
          <p:cNvSpPr>
            <a:spLocks noChangeShapeType="1"/>
          </p:cNvSpPr>
          <p:nvPr/>
        </p:nvSpPr>
        <p:spPr bwMode="auto">
          <a:xfrm>
            <a:off x="838200" y="1600200"/>
            <a:ext cx="0" cy="457200"/>
          </a:xfrm>
          <a:prstGeom prst="line">
            <a:avLst/>
          </a:prstGeom>
          <a:noFill/>
          <a:ln w="9525">
            <a:solidFill>
              <a:srgbClr val="CC6600"/>
            </a:solidFill>
            <a:round/>
            <a:headEnd/>
            <a:tailEnd/>
          </a:ln>
          <a:effectLst/>
        </p:spPr>
        <p:txBody>
          <a:bodyPr wrap="none" anchor="ctr"/>
          <a:lstStyle/>
          <a:p>
            <a:endParaRPr lang="zh-CN" altLang="en-US"/>
          </a:p>
        </p:txBody>
      </p:sp>
      <p:sp>
        <p:nvSpPr>
          <p:cNvPr id="106513" name="Line 17"/>
          <p:cNvSpPr>
            <a:spLocks noChangeShapeType="1"/>
          </p:cNvSpPr>
          <p:nvPr/>
        </p:nvSpPr>
        <p:spPr bwMode="auto">
          <a:xfrm>
            <a:off x="838200" y="2057400"/>
            <a:ext cx="685800" cy="0"/>
          </a:xfrm>
          <a:prstGeom prst="line">
            <a:avLst/>
          </a:prstGeom>
          <a:noFill/>
          <a:ln w="25400">
            <a:solidFill>
              <a:srgbClr val="CC6600"/>
            </a:solidFill>
            <a:round/>
            <a:headEnd/>
            <a:tailEnd type="triangle" w="med" len="lg"/>
          </a:ln>
          <a:effectLst/>
        </p:spPr>
        <p:txBody>
          <a:bodyPr wrap="none" anchor="ctr"/>
          <a:lstStyle/>
          <a:p>
            <a:endParaRPr lang="zh-CN" altLang="en-US"/>
          </a:p>
        </p:txBody>
      </p:sp>
      <p:sp>
        <p:nvSpPr>
          <p:cNvPr id="106514" name="Text Box 18"/>
          <p:cNvSpPr txBox="1">
            <a:spLocks noChangeArrowheads="1"/>
          </p:cNvSpPr>
          <p:nvPr/>
        </p:nvSpPr>
        <p:spPr bwMode="auto">
          <a:xfrm>
            <a:off x="381000" y="1263650"/>
            <a:ext cx="463550" cy="641350"/>
          </a:xfrm>
          <a:prstGeom prst="rect">
            <a:avLst/>
          </a:prstGeom>
          <a:noFill/>
          <a:ln w="9525">
            <a:noFill/>
            <a:miter lim="800000"/>
            <a:headEnd/>
            <a:tailEnd/>
          </a:ln>
          <a:effectLst/>
        </p:spPr>
        <p:txBody>
          <a:bodyPr wrap="none">
            <a:spAutoFit/>
          </a:bodyPr>
          <a:lstStyle/>
          <a:p>
            <a:pPr algn="l"/>
            <a:r>
              <a:rPr lang="en-US" altLang="zh-CN" sz="3600">
                <a:solidFill>
                  <a:srgbClr val="800000"/>
                </a:solidFill>
              </a:rPr>
              <a:t>L</a:t>
            </a:r>
            <a:endParaRPr lang="en-US" altLang="zh-CN" sz="2400"/>
          </a:p>
        </p:txBody>
      </p:sp>
      <p:grpSp>
        <p:nvGrpSpPr>
          <p:cNvPr id="2" name="Group 19"/>
          <p:cNvGrpSpPr>
            <a:grpSpLocks/>
          </p:cNvGrpSpPr>
          <p:nvPr/>
        </p:nvGrpSpPr>
        <p:grpSpPr bwMode="auto">
          <a:xfrm>
            <a:off x="1676400" y="4038600"/>
            <a:ext cx="1143000" cy="533400"/>
            <a:chOff x="1056" y="2544"/>
            <a:chExt cx="720" cy="336"/>
          </a:xfrm>
        </p:grpSpPr>
        <p:sp>
          <p:nvSpPr>
            <p:cNvPr id="106516" name="Rectangle 20"/>
            <p:cNvSpPr>
              <a:spLocks noChangeArrowheads="1"/>
            </p:cNvSpPr>
            <p:nvPr/>
          </p:nvSpPr>
          <p:spPr bwMode="auto">
            <a:xfrm>
              <a:off x="1056" y="2544"/>
              <a:ext cx="720" cy="336"/>
            </a:xfrm>
            <a:prstGeom prst="rect">
              <a:avLst/>
            </a:prstGeom>
            <a:solidFill>
              <a:srgbClr val="FFFF00"/>
            </a:solidFill>
            <a:ln w="9525">
              <a:solidFill>
                <a:srgbClr val="CC6600"/>
              </a:solidFill>
              <a:miter lim="800000"/>
              <a:headEnd/>
              <a:tailEnd/>
            </a:ln>
            <a:effectLst/>
          </p:spPr>
          <p:txBody>
            <a:bodyPr wrap="none" anchor="ctr"/>
            <a:lstStyle/>
            <a:p>
              <a:endParaRPr lang="zh-CN" altLang="en-US"/>
            </a:p>
          </p:txBody>
        </p:sp>
        <p:sp>
          <p:nvSpPr>
            <p:cNvPr id="106517" name="Line 21"/>
            <p:cNvSpPr>
              <a:spLocks noChangeShapeType="1"/>
            </p:cNvSpPr>
            <p:nvPr/>
          </p:nvSpPr>
          <p:spPr bwMode="auto">
            <a:xfrm>
              <a:off x="1536" y="2544"/>
              <a:ext cx="0" cy="336"/>
            </a:xfrm>
            <a:prstGeom prst="line">
              <a:avLst/>
            </a:prstGeom>
            <a:noFill/>
            <a:ln w="9525">
              <a:solidFill>
                <a:srgbClr val="CC6600"/>
              </a:solidFill>
              <a:round/>
              <a:headEnd/>
              <a:tailEnd/>
            </a:ln>
            <a:effectLst/>
          </p:spPr>
          <p:txBody>
            <a:bodyPr wrap="none" anchor="ctr"/>
            <a:lstStyle/>
            <a:p>
              <a:endParaRPr lang="zh-CN" altLang="en-US"/>
            </a:p>
          </p:txBody>
        </p:sp>
      </p:grpSp>
      <p:grpSp>
        <p:nvGrpSpPr>
          <p:cNvPr id="3" name="Group 22"/>
          <p:cNvGrpSpPr>
            <a:grpSpLocks/>
          </p:cNvGrpSpPr>
          <p:nvPr/>
        </p:nvGrpSpPr>
        <p:grpSpPr bwMode="auto">
          <a:xfrm>
            <a:off x="533400" y="3481388"/>
            <a:ext cx="1143000" cy="793750"/>
            <a:chOff x="336" y="2193"/>
            <a:chExt cx="720" cy="500"/>
          </a:xfrm>
        </p:grpSpPr>
        <p:sp>
          <p:nvSpPr>
            <p:cNvPr id="106519" name="Line 23"/>
            <p:cNvSpPr>
              <a:spLocks noChangeShapeType="1"/>
            </p:cNvSpPr>
            <p:nvPr/>
          </p:nvSpPr>
          <p:spPr bwMode="auto">
            <a:xfrm>
              <a:off x="624" y="2693"/>
              <a:ext cx="432" cy="0"/>
            </a:xfrm>
            <a:prstGeom prst="line">
              <a:avLst/>
            </a:prstGeom>
            <a:noFill/>
            <a:ln w="25400">
              <a:solidFill>
                <a:srgbClr val="CC6600"/>
              </a:solidFill>
              <a:round/>
              <a:headEnd/>
              <a:tailEnd type="triangle" w="med" len="lg"/>
            </a:ln>
            <a:effectLst/>
          </p:spPr>
          <p:txBody>
            <a:bodyPr wrap="none" anchor="ctr"/>
            <a:lstStyle/>
            <a:p>
              <a:endParaRPr lang="zh-CN" altLang="en-US"/>
            </a:p>
          </p:txBody>
        </p:sp>
        <p:sp>
          <p:nvSpPr>
            <p:cNvPr id="106520" name="Line 24"/>
            <p:cNvSpPr>
              <a:spLocks noChangeShapeType="1"/>
            </p:cNvSpPr>
            <p:nvPr/>
          </p:nvSpPr>
          <p:spPr bwMode="auto">
            <a:xfrm>
              <a:off x="624" y="2405"/>
              <a:ext cx="0" cy="288"/>
            </a:xfrm>
            <a:prstGeom prst="line">
              <a:avLst/>
            </a:prstGeom>
            <a:noFill/>
            <a:ln w="9525">
              <a:solidFill>
                <a:srgbClr val="CC6600"/>
              </a:solidFill>
              <a:round/>
              <a:headEnd/>
              <a:tailEnd/>
            </a:ln>
            <a:effectLst/>
          </p:spPr>
          <p:txBody>
            <a:bodyPr wrap="none" anchor="ctr"/>
            <a:lstStyle/>
            <a:p>
              <a:endParaRPr lang="zh-CN" altLang="en-US"/>
            </a:p>
          </p:txBody>
        </p:sp>
        <p:sp>
          <p:nvSpPr>
            <p:cNvPr id="106521" name="Text Box 25"/>
            <p:cNvSpPr txBox="1">
              <a:spLocks noChangeArrowheads="1"/>
            </p:cNvSpPr>
            <p:nvPr/>
          </p:nvSpPr>
          <p:spPr bwMode="auto">
            <a:xfrm>
              <a:off x="336" y="2193"/>
              <a:ext cx="292" cy="404"/>
            </a:xfrm>
            <a:prstGeom prst="rect">
              <a:avLst/>
            </a:prstGeom>
            <a:noFill/>
            <a:ln w="9525">
              <a:noFill/>
              <a:miter lim="800000"/>
              <a:headEnd/>
              <a:tailEnd/>
            </a:ln>
            <a:effectLst/>
          </p:spPr>
          <p:txBody>
            <a:bodyPr wrap="none">
              <a:spAutoFit/>
            </a:bodyPr>
            <a:lstStyle/>
            <a:p>
              <a:pPr algn="l"/>
              <a:r>
                <a:rPr lang="en-US" altLang="zh-CN" sz="3600">
                  <a:solidFill>
                    <a:srgbClr val="800000"/>
                  </a:solidFill>
                </a:rPr>
                <a:t>L</a:t>
              </a:r>
              <a:endParaRPr lang="en-US" altLang="zh-CN" sz="2400"/>
            </a:p>
          </p:txBody>
        </p:sp>
      </p:grpSp>
      <p:sp useBgFill="1">
        <p:nvSpPr>
          <p:cNvPr id="106522" name="Rectangle 26"/>
          <p:cNvSpPr>
            <a:spLocks noChangeArrowheads="1"/>
          </p:cNvSpPr>
          <p:nvPr/>
        </p:nvSpPr>
        <p:spPr bwMode="auto">
          <a:xfrm>
            <a:off x="381000" y="1371600"/>
            <a:ext cx="2667000" cy="1295400"/>
          </a:xfrm>
          <a:prstGeom prst="rect">
            <a:avLst/>
          </a:prstGeom>
          <a:ln w="9525">
            <a:noFill/>
            <a:miter lim="800000"/>
            <a:headEnd/>
            <a:tailEnd/>
          </a:ln>
          <a:effectLst/>
        </p:spPr>
        <p:txBody>
          <a:bodyPr wrap="none" anchor="ctr"/>
          <a:lstStyle/>
          <a:p>
            <a:endParaRPr lang="zh-CN" altLang="en-US"/>
          </a:p>
        </p:txBody>
      </p:sp>
      <p:sp>
        <p:nvSpPr>
          <p:cNvPr id="106523" name="Line 27"/>
          <p:cNvSpPr>
            <a:spLocks noChangeShapeType="1"/>
          </p:cNvSpPr>
          <p:nvPr/>
        </p:nvSpPr>
        <p:spPr bwMode="auto">
          <a:xfrm>
            <a:off x="3352800" y="1066800"/>
            <a:ext cx="0" cy="762000"/>
          </a:xfrm>
          <a:prstGeom prst="line">
            <a:avLst/>
          </a:prstGeom>
          <a:noFill/>
          <a:ln w="25400">
            <a:solidFill>
              <a:srgbClr val="FF0000"/>
            </a:solidFill>
            <a:round/>
            <a:headEnd/>
            <a:tailEnd type="triangle" w="med" len="lg"/>
          </a:ln>
          <a:effectLst/>
        </p:spPr>
        <p:txBody>
          <a:bodyPr wrap="none" anchor="ctr"/>
          <a:lstStyle/>
          <a:p>
            <a:endParaRPr lang="zh-CN" altLang="en-US"/>
          </a:p>
        </p:txBody>
      </p:sp>
      <p:sp>
        <p:nvSpPr>
          <p:cNvPr id="106524" name="Text Box 28"/>
          <p:cNvSpPr txBox="1">
            <a:spLocks noChangeArrowheads="1"/>
          </p:cNvSpPr>
          <p:nvPr/>
        </p:nvSpPr>
        <p:spPr bwMode="auto">
          <a:xfrm>
            <a:off x="3016250" y="806450"/>
            <a:ext cx="412750" cy="641350"/>
          </a:xfrm>
          <a:prstGeom prst="rect">
            <a:avLst/>
          </a:prstGeom>
          <a:noFill/>
          <a:ln w="9525">
            <a:noFill/>
            <a:miter lim="800000"/>
            <a:headEnd/>
            <a:tailEnd/>
          </a:ln>
          <a:effectLst/>
        </p:spPr>
        <p:txBody>
          <a:bodyPr wrap="none">
            <a:spAutoFit/>
          </a:bodyPr>
          <a:lstStyle/>
          <a:p>
            <a:pPr algn="l"/>
            <a:r>
              <a:rPr lang="en-US" altLang="zh-CN" sz="3600">
                <a:solidFill>
                  <a:srgbClr val="FF0000"/>
                </a:solidFill>
              </a:rPr>
              <a:t>p</a:t>
            </a:r>
            <a:endParaRPr lang="en-US" altLang="zh-CN" sz="2400"/>
          </a:p>
        </p:txBody>
      </p:sp>
      <p:sp>
        <p:nvSpPr>
          <p:cNvPr id="106525" name="Text Box 29"/>
          <p:cNvSpPr txBox="1">
            <a:spLocks noChangeArrowheads="1"/>
          </p:cNvSpPr>
          <p:nvPr/>
        </p:nvSpPr>
        <p:spPr bwMode="auto">
          <a:xfrm>
            <a:off x="2435225" y="3922713"/>
            <a:ext cx="460375" cy="641350"/>
          </a:xfrm>
          <a:prstGeom prst="rect">
            <a:avLst/>
          </a:prstGeom>
          <a:noFill/>
          <a:ln w="9525">
            <a:noFill/>
            <a:miter lim="800000"/>
            <a:headEnd/>
            <a:tailEnd/>
          </a:ln>
          <a:effectLst/>
        </p:spPr>
        <p:txBody>
          <a:bodyPr wrap="none">
            <a:spAutoFit/>
          </a:bodyPr>
          <a:lstStyle/>
          <a:p>
            <a:pPr algn="l"/>
            <a:r>
              <a:rPr lang="en-US" altLang="zh-CN" sz="3600">
                <a:solidFill>
                  <a:srgbClr val="800000"/>
                </a:solidFill>
                <a:sym typeface="Symbol" pitchFamily="18" charset="2"/>
              </a:rPr>
              <a:t></a:t>
            </a:r>
            <a:endParaRPr lang="en-US" altLang="zh-CN" sz="2400"/>
          </a:p>
        </p:txBody>
      </p:sp>
      <p:grpSp>
        <p:nvGrpSpPr>
          <p:cNvPr id="4" name="Group 30"/>
          <p:cNvGrpSpPr>
            <a:grpSpLocks/>
          </p:cNvGrpSpPr>
          <p:nvPr/>
        </p:nvGrpSpPr>
        <p:grpSpPr bwMode="auto">
          <a:xfrm>
            <a:off x="3810000" y="838200"/>
            <a:ext cx="996950" cy="1022350"/>
            <a:chOff x="2496" y="528"/>
            <a:chExt cx="628" cy="644"/>
          </a:xfrm>
        </p:grpSpPr>
        <p:sp>
          <p:nvSpPr>
            <p:cNvPr id="106527" name="Line 31"/>
            <p:cNvSpPr>
              <a:spLocks noChangeShapeType="1"/>
            </p:cNvSpPr>
            <p:nvPr/>
          </p:nvSpPr>
          <p:spPr bwMode="auto">
            <a:xfrm>
              <a:off x="3120" y="692"/>
              <a:ext cx="0" cy="480"/>
            </a:xfrm>
            <a:prstGeom prst="line">
              <a:avLst/>
            </a:prstGeom>
            <a:noFill/>
            <a:ln w="25400">
              <a:solidFill>
                <a:schemeClr val="accent2"/>
              </a:solidFill>
              <a:round/>
              <a:headEnd/>
              <a:tailEnd type="triangle" w="med" len="lg"/>
            </a:ln>
            <a:effectLst/>
          </p:spPr>
          <p:txBody>
            <a:bodyPr wrap="none" anchor="ctr"/>
            <a:lstStyle/>
            <a:p>
              <a:endParaRPr lang="zh-CN" altLang="en-US"/>
            </a:p>
          </p:txBody>
        </p:sp>
        <p:sp>
          <p:nvSpPr>
            <p:cNvPr id="106528" name="Text Box 32"/>
            <p:cNvSpPr txBox="1">
              <a:spLocks noChangeArrowheads="1"/>
            </p:cNvSpPr>
            <p:nvPr/>
          </p:nvSpPr>
          <p:spPr bwMode="auto">
            <a:xfrm>
              <a:off x="2496" y="528"/>
              <a:ext cx="628" cy="404"/>
            </a:xfrm>
            <a:prstGeom prst="rect">
              <a:avLst/>
            </a:prstGeom>
            <a:noFill/>
            <a:ln w="9525">
              <a:noFill/>
              <a:miter lim="800000"/>
              <a:headEnd/>
              <a:tailEnd/>
            </a:ln>
            <a:effectLst/>
          </p:spPr>
          <p:txBody>
            <a:bodyPr wrap="none">
              <a:spAutoFit/>
            </a:bodyPr>
            <a:lstStyle/>
            <a:p>
              <a:pPr algn="l"/>
              <a:r>
                <a:rPr lang="en-US" altLang="zh-CN" sz="3600">
                  <a:solidFill>
                    <a:schemeClr val="accent2"/>
                  </a:solidFill>
                </a:rPr>
                <a:t>succ</a:t>
              </a:r>
              <a:endParaRPr lang="en-US" altLang="zh-CN" sz="2400"/>
            </a:p>
          </p:txBody>
        </p:sp>
      </p:grpSp>
      <p:sp>
        <p:nvSpPr>
          <p:cNvPr id="106529" name="Text Box 33"/>
          <p:cNvSpPr txBox="1">
            <a:spLocks noChangeArrowheads="1"/>
          </p:cNvSpPr>
          <p:nvPr/>
        </p:nvSpPr>
        <p:spPr bwMode="auto">
          <a:xfrm>
            <a:off x="6172200" y="4038600"/>
            <a:ext cx="762000" cy="541338"/>
          </a:xfrm>
          <a:prstGeom prst="rect">
            <a:avLst/>
          </a:prstGeom>
          <a:solidFill>
            <a:srgbClr val="FFFF99">
              <a:alpha val="50000"/>
            </a:srgbClr>
          </a:solidFill>
          <a:ln w="22225">
            <a:solidFill>
              <a:srgbClr val="FF6600"/>
            </a:solidFill>
            <a:miter lim="800000"/>
            <a:headEnd/>
            <a:tailEnd/>
          </a:ln>
          <a:effectLst/>
        </p:spPr>
        <p:txBody>
          <a:bodyPr>
            <a:spAutoFit/>
          </a:bodyPr>
          <a:lstStyle/>
          <a:p>
            <a:r>
              <a:rPr lang="en-US" altLang="zh-CN" sz="2800"/>
              <a:t>a</a:t>
            </a:r>
            <a:r>
              <a:rPr lang="en-US" altLang="zh-CN" sz="2800" baseline="-25000"/>
              <a:t>1</a:t>
            </a:r>
            <a:endParaRPr lang="en-US" altLang="zh-CN" sz="2400"/>
          </a:p>
        </p:txBody>
      </p:sp>
      <p:sp>
        <p:nvSpPr>
          <p:cNvPr id="106530" name="Rectangle 34"/>
          <p:cNvSpPr>
            <a:spLocks noChangeArrowheads="1"/>
          </p:cNvSpPr>
          <p:nvPr/>
        </p:nvSpPr>
        <p:spPr bwMode="auto">
          <a:xfrm>
            <a:off x="6934200" y="4046538"/>
            <a:ext cx="381000" cy="533400"/>
          </a:xfrm>
          <a:prstGeom prst="rect">
            <a:avLst/>
          </a:prstGeom>
          <a:solidFill>
            <a:srgbClr val="FFFF00"/>
          </a:solidFill>
          <a:ln w="9525">
            <a:solidFill>
              <a:srgbClr val="CC6600"/>
            </a:solidFill>
            <a:miter lim="800000"/>
            <a:headEnd/>
            <a:tailEnd/>
          </a:ln>
          <a:effectLst/>
        </p:spPr>
        <p:txBody>
          <a:bodyPr wrap="none" anchor="ctr"/>
          <a:lstStyle/>
          <a:p>
            <a:endParaRPr lang="zh-CN" altLang="en-US"/>
          </a:p>
        </p:txBody>
      </p:sp>
      <p:sp>
        <p:nvSpPr>
          <p:cNvPr id="106531" name="Text Box 35"/>
          <p:cNvSpPr txBox="1">
            <a:spLocks noChangeArrowheads="1"/>
          </p:cNvSpPr>
          <p:nvPr/>
        </p:nvSpPr>
        <p:spPr bwMode="auto">
          <a:xfrm>
            <a:off x="6934200" y="3976688"/>
            <a:ext cx="304800" cy="519112"/>
          </a:xfrm>
          <a:prstGeom prst="rect">
            <a:avLst/>
          </a:prstGeom>
          <a:solidFill>
            <a:srgbClr val="FFFF99">
              <a:alpha val="50000"/>
            </a:srgbClr>
          </a:solidFill>
          <a:ln w="9525">
            <a:noFill/>
            <a:miter lim="800000"/>
            <a:headEnd/>
            <a:tailEnd/>
          </a:ln>
          <a:effectLst/>
        </p:spPr>
        <p:txBody>
          <a:bodyPr>
            <a:spAutoFit/>
          </a:bodyPr>
          <a:lstStyle/>
          <a:p>
            <a:pPr algn="l">
              <a:spcBef>
                <a:spcPct val="50000"/>
              </a:spcBef>
            </a:pPr>
            <a:r>
              <a:rPr lang="en-US" altLang="zh-CN" sz="2800">
                <a:solidFill>
                  <a:srgbClr val="FF0000"/>
                </a:solidFill>
                <a:sym typeface="Symbol" pitchFamily="18" charset="2"/>
              </a:rPr>
              <a:t></a:t>
            </a:r>
            <a:endParaRPr lang="en-US" altLang="zh-CN" sz="2400"/>
          </a:p>
        </p:txBody>
      </p:sp>
      <p:sp>
        <p:nvSpPr>
          <p:cNvPr id="106532" name="Line 36"/>
          <p:cNvSpPr>
            <a:spLocks noChangeShapeType="1"/>
          </p:cNvSpPr>
          <p:nvPr/>
        </p:nvSpPr>
        <p:spPr bwMode="auto">
          <a:xfrm>
            <a:off x="2590800" y="4343400"/>
            <a:ext cx="3581400" cy="0"/>
          </a:xfrm>
          <a:prstGeom prst="line">
            <a:avLst/>
          </a:prstGeom>
          <a:noFill/>
          <a:ln w="38100">
            <a:solidFill>
              <a:srgbClr val="FF0000"/>
            </a:solidFill>
            <a:round/>
            <a:headEnd/>
            <a:tailEnd type="triangle" w="med" len="lg"/>
          </a:ln>
          <a:effectLst/>
        </p:spPr>
        <p:txBody>
          <a:bodyPr wrap="none" anchor="ctr"/>
          <a:lstStyle/>
          <a:p>
            <a:endParaRPr lang="zh-CN" altLang="en-US"/>
          </a:p>
        </p:txBody>
      </p:sp>
      <p:grpSp>
        <p:nvGrpSpPr>
          <p:cNvPr id="5" name="Group 37"/>
          <p:cNvGrpSpPr>
            <a:grpSpLocks/>
          </p:cNvGrpSpPr>
          <p:nvPr/>
        </p:nvGrpSpPr>
        <p:grpSpPr bwMode="auto">
          <a:xfrm>
            <a:off x="4876800" y="838200"/>
            <a:ext cx="412750" cy="1022350"/>
            <a:chOff x="3072" y="528"/>
            <a:chExt cx="260" cy="644"/>
          </a:xfrm>
        </p:grpSpPr>
        <p:sp>
          <p:nvSpPr>
            <p:cNvPr id="106534" name="Line 38"/>
            <p:cNvSpPr>
              <a:spLocks noChangeShapeType="1"/>
            </p:cNvSpPr>
            <p:nvPr/>
          </p:nvSpPr>
          <p:spPr bwMode="auto">
            <a:xfrm>
              <a:off x="3332" y="692"/>
              <a:ext cx="0" cy="480"/>
            </a:xfrm>
            <a:prstGeom prst="line">
              <a:avLst/>
            </a:prstGeom>
            <a:noFill/>
            <a:ln w="25400">
              <a:solidFill>
                <a:srgbClr val="FF0000"/>
              </a:solidFill>
              <a:round/>
              <a:headEnd/>
              <a:tailEnd type="triangle" w="med" len="lg"/>
            </a:ln>
            <a:effectLst/>
          </p:spPr>
          <p:txBody>
            <a:bodyPr wrap="none" anchor="ctr"/>
            <a:lstStyle/>
            <a:p>
              <a:endParaRPr lang="zh-CN" altLang="en-US"/>
            </a:p>
          </p:txBody>
        </p:sp>
        <p:sp>
          <p:nvSpPr>
            <p:cNvPr id="106535" name="Text Box 39"/>
            <p:cNvSpPr txBox="1">
              <a:spLocks noChangeArrowheads="1"/>
            </p:cNvSpPr>
            <p:nvPr/>
          </p:nvSpPr>
          <p:spPr bwMode="auto">
            <a:xfrm>
              <a:off x="3072" y="528"/>
              <a:ext cx="260" cy="404"/>
            </a:xfrm>
            <a:prstGeom prst="rect">
              <a:avLst/>
            </a:prstGeom>
            <a:noFill/>
            <a:ln w="9525">
              <a:noFill/>
              <a:miter lim="800000"/>
              <a:headEnd/>
              <a:tailEnd/>
            </a:ln>
            <a:effectLst/>
          </p:spPr>
          <p:txBody>
            <a:bodyPr wrap="none">
              <a:spAutoFit/>
            </a:bodyPr>
            <a:lstStyle/>
            <a:p>
              <a:pPr algn="l"/>
              <a:r>
                <a:rPr lang="en-US" altLang="zh-CN" sz="3600">
                  <a:solidFill>
                    <a:srgbClr val="FF0000"/>
                  </a:solidFill>
                </a:rPr>
                <a:t>p</a:t>
              </a:r>
              <a:endParaRPr lang="en-US" altLang="zh-CN" sz="2400"/>
            </a:p>
          </p:txBody>
        </p:sp>
      </p:grpSp>
      <p:sp useBgFill="1">
        <p:nvSpPr>
          <p:cNvPr id="106536" name="Rectangle 40"/>
          <p:cNvSpPr>
            <a:spLocks noChangeArrowheads="1"/>
          </p:cNvSpPr>
          <p:nvPr/>
        </p:nvSpPr>
        <p:spPr bwMode="auto">
          <a:xfrm>
            <a:off x="2667000" y="914400"/>
            <a:ext cx="1066800" cy="914400"/>
          </a:xfrm>
          <a:prstGeom prst="rect">
            <a:avLst/>
          </a:prstGeom>
          <a:ln w="9525">
            <a:noFill/>
            <a:miter lim="800000"/>
            <a:headEnd/>
            <a:tailEnd/>
          </a:ln>
          <a:effectLst/>
        </p:spPr>
        <p:txBody>
          <a:bodyPr wrap="none" anchor="ctr"/>
          <a:lstStyle/>
          <a:p>
            <a:endParaRPr lang="zh-CN" altLang="en-US"/>
          </a:p>
        </p:txBody>
      </p:sp>
      <p:sp useBgFill="1">
        <p:nvSpPr>
          <p:cNvPr id="106537" name="Rectangle 41"/>
          <p:cNvSpPr>
            <a:spLocks noChangeArrowheads="1"/>
          </p:cNvSpPr>
          <p:nvPr/>
        </p:nvSpPr>
        <p:spPr bwMode="auto">
          <a:xfrm>
            <a:off x="2971800" y="1752600"/>
            <a:ext cx="1600200" cy="1066800"/>
          </a:xfrm>
          <a:prstGeom prst="rect">
            <a:avLst/>
          </a:prstGeom>
          <a:ln w="9525">
            <a:noFill/>
            <a:miter lim="800000"/>
            <a:headEnd/>
            <a:tailEnd/>
          </a:ln>
          <a:effectLst/>
        </p:spPr>
        <p:txBody>
          <a:bodyPr wrap="none" anchor="ctr"/>
          <a:lstStyle/>
          <a:p>
            <a:endParaRPr lang="zh-CN" altLang="en-US"/>
          </a:p>
        </p:txBody>
      </p:sp>
      <p:grpSp>
        <p:nvGrpSpPr>
          <p:cNvPr id="6" name="Group 42"/>
          <p:cNvGrpSpPr>
            <a:grpSpLocks/>
          </p:cNvGrpSpPr>
          <p:nvPr/>
        </p:nvGrpSpPr>
        <p:grpSpPr bwMode="auto">
          <a:xfrm>
            <a:off x="5480050" y="838200"/>
            <a:ext cx="996950" cy="1022350"/>
            <a:chOff x="3452" y="528"/>
            <a:chExt cx="628" cy="644"/>
          </a:xfrm>
        </p:grpSpPr>
        <p:sp>
          <p:nvSpPr>
            <p:cNvPr id="106539" name="Line 43"/>
            <p:cNvSpPr>
              <a:spLocks noChangeShapeType="1"/>
            </p:cNvSpPr>
            <p:nvPr/>
          </p:nvSpPr>
          <p:spPr bwMode="auto">
            <a:xfrm>
              <a:off x="4076" y="692"/>
              <a:ext cx="0" cy="480"/>
            </a:xfrm>
            <a:prstGeom prst="line">
              <a:avLst/>
            </a:prstGeom>
            <a:noFill/>
            <a:ln w="25400">
              <a:solidFill>
                <a:schemeClr val="accent2"/>
              </a:solidFill>
              <a:round/>
              <a:headEnd/>
              <a:tailEnd type="triangle" w="med" len="lg"/>
            </a:ln>
            <a:effectLst/>
          </p:spPr>
          <p:txBody>
            <a:bodyPr wrap="none" anchor="ctr"/>
            <a:lstStyle/>
            <a:p>
              <a:endParaRPr lang="zh-CN" altLang="en-US"/>
            </a:p>
          </p:txBody>
        </p:sp>
        <p:sp>
          <p:nvSpPr>
            <p:cNvPr id="106540" name="Text Box 44"/>
            <p:cNvSpPr txBox="1">
              <a:spLocks noChangeArrowheads="1"/>
            </p:cNvSpPr>
            <p:nvPr/>
          </p:nvSpPr>
          <p:spPr bwMode="auto">
            <a:xfrm>
              <a:off x="3452" y="528"/>
              <a:ext cx="628" cy="404"/>
            </a:xfrm>
            <a:prstGeom prst="rect">
              <a:avLst/>
            </a:prstGeom>
            <a:noFill/>
            <a:ln w="9525">
              <a:noFill/>
              <a:miter lim="800000"/>
              <a:headEnd/>
              <a:tailEnd/>
            </a:ln>
            <a:effectLst/>
          </p:spPr>
          <p:txBody>
            <a:bodyPr wrap="none">
              <a:spAutoFit/>
            </a:bodyPr>
            <a:lstStyle/>
            <a:p>
              <a:pPr algn="l"/>
              <a:r>
                <a:rPr lang="en-US" altLang="zh-CN" sz="3600">
                  <a:solidFill>
                    <a:schemeClr val="accent2"/>
                  </a:solidFill>
                </a:rPr>
                <a:t>succ</a:t>
              </a:r>
              <a:endParaRPr lang="en-US" altLang="zh-CN" sz="2400"/>
            </a:p>
          </p:txBody>
        </p:sp>
      </p:grpSp>
      <p:sp useBgFill="1">
        <p:nvSpPr>
          <p:cNvPr id="106541" name="Rectangle 45"/>
          <p:cNvSpPr>
            <a:spLocks noChangeArrowheads="1"/>
          </p:cNvSpPr>
          <p:nvPr/>
        </p:nvSpPr>
        <p:spPr bwMode="auto">
          <a:xfrm>
            <a:off x="3886200" y="1066800"/>
            <a:ext cx="990600" cy="762000"/>
          </a:xfrm>
          <a:prstGeom prst="rect">
            <a:avLst/>
          </a:prstGeom>
          <a:ln w="9525">
            <a:noFill/>
            <a:miter lim="800000"/>
            <a:headEnd/>
            <a:tailEnd/>
          </a:ln>
          <a:effectLst/>
        </p:spPr>
        <p:txBody>
          <a:bodyPr wrap="none" anchor="ctr"/>
          <a:lstStyle/>
          <a:p>
            <a:endParaRPr lang="zh-CN" altLang="en-US"/>
          </a:p>
        </p:txBody>
      </p:sp>
      <p:sp>
        <p:nvSpPr>
          <p:cNvPr id="106542" name="Text Box 46"/>
          <p:cNvSpPr txBox="1">
            <a:spLocks noChangeArrowheads="1"/>
          </p:cNvSpPr>
          <p:nvPr/>
        </p:nvSpPr>
        <p:spPr bwMode="auto">
          <a:xfrm>
            <a:off x="4572000" y="3268663"/>
            <a:ext cx="762000" cy="541337"/>
          </a:xfrm>
          <a:prstGeom prst="rect">
            <a:avLst/>
          </a:prstGeom>
          <a:solidFill>
            <a:srgbClr val="FFFF99">
              <a:alpha val="50000"/>
            </a:srgbClr>
          </a:solidFill>
          <a:ln w="22225">
            <a:solidFill>
              <a:srgbClr val="FF6600"/>
            </a:solidFill>
            <a:miter lim="800000"/>
            <a:headEnd/>
            <a:tailEnd/>
          </a:ln>
          <a:effectLst/>
        </p:spPr>
        <p:txBody>
          <a:bodyPr>
            <a:spAutoFit/>
          </a:bodyPr>
          <a:lstStyle/>
          <a:p>
            <a:r>
              <a:rPr lang="en-US" altLang="zh-CN" sz="2800"/>
              <a:t>a</a:t>
            </a:r>
            <a:r>
              <a:rPr lang="en-US" altLang="zh-CN" sz="2800" baseline="-25000"/>
              <a:t>2</a:t>
            </a:r>
            <a:endParaRPr lang="en-US" altLang="zh-CN" sz="2400"/>
          </a:p>
        </p:txBody>
      </p:sp>
      <p:sp>
        <p:nvSpPr>
          <p:cNvPr id="106543" name="Rectangle 47"/>
          <p:cNvSpPr>
            <a:spLocks noChangeArrowheads="1"/>
          </p:cNvSpPr>
          <p:nvPr/>
        </p:nvSpPr>
        <p:spPr bwMode="auto">
          <a:xfrm>
            <a:off x="5334000" y="3268663"/>
            <a:ext cx="381000" cy="541337"/>
          </a:xfrm>
          <a:prstGeom prst="rect">
            <a:avLst/>
          </a:prstGeom>
          <a:solidFill>
            <a:srgbClr val="FFFF00"/>
          </a:solidFill>
          <a:ln w="9525">
            <a:solidFill>
              <a:srgbClr val="CC6600"/>
            </a:solidFill>
            <a:miter lim="800000"/>
            <a:headEnd/>
            <a:tailEnd/>
          </a:ln>
          <a:effectLst/>
        </p:spPr>
        <p:txBody>
          <a:bodyPr wrap="none" anchor="ctr"/>
          <a:lstStyle/>
          <a:p>
            <a:endParaRPr lang="zh-CN" altLang="en-US"/>
          </a:p>
        </p:txBody>
      </p:sp>
      <p:sp useBgFill="1">
        <p:nvSpPr>
          <p:cNvPr id="106544" name="Rectangle 48"/>
          <p:cNvSpPr>
            <a:spLocks noChangeArrowheads="1"/>
          </p:cNvSpPr>
          <p:nvPr/>
        </p:nvSpPr>
        <p:spPr bwMode="auto">
          <a:xfrm>
            <a:off x="4572000" y="1828800"/>
            <a:ext cx="1524000" cy="838200"/>
          </a:xfrm>
          <a:prstGeom prst="rect">
            <a:avLst/>
          </a:prstGeom>
          <a:ln w="9525">
            <a:noFill/>
            <a:miter lim="800000"/>
            <a:headEnd/>
            <a:tailEnd/>
          </a:ln>
          <a:effectLst/>
        </p:spPr>
        <p:txBody>
          <a:bodyPr wrap="none" anchor="ctr"/>
          <a:lstStyle/>
          <a:p>
            <a:endParaRPr lang="zh-CN" altLang="en-US"/>
          </a:p>
        </p:txBody>
      </p:sp>
      <p:sp>
        <p:nvSpPr>
          <p:cNvPr id="106545" name="Line 49"/>
          <p:cNvSpPr>
            <a:spLocks noChangeShapeType="1"/>
          </p:cNvSpPr>
          <p:nvPr/>
        </p:nvSpPr>
        <p:spPr bwMode="auto">
          <a:xfrm>
            <a:off x="5486400" y="3505200"/>
            <a:ext cx="914400" cy="0"/>
          </a:xfrm>
          <a:prstGeom prst="line">
            <a:avLst/>
          </a:prstGeom>
          <a:noFill/>
          <a:ln w="38100">
            <a:solidFill>
              <a:srgbClr val="FF0000"/>
            </a:solidFill>
            <a:round/>
            <a:headEnd/>
            <a:tailEnd/>
          </a:ln>
          <a:effectLst/>
        </p:spPr>
        <p:txBody>
          <a:bodyPr wrap="none" anchor="ctr"/>
          <a:lstStyle/>
          <a:p>
            <a:endParaRPr lang="zh-CN" altLang="en-US"/>
          </a:p>
        </p:txBody>
      </p:sp>
      <p:sp>
        <p:nvSpPr>
          <p:cNvPr id="106546" name="Line 50"/>
          <p:cNvSpPr>
            <a:spLocks noChangeShapeType="1"/>
          </p:cNvSpPr>
          <p:nvPr/>
        </p:nvSpPr>
        <p:spPr bwMode="auto">
          <a:xfrm>
            <a:off x="6400800" y="3505200"/>
            <a:ext cx="0" cy="533400"/>
          </a:xfrm>
          <a:prstGeom prst="line">
            <a:avLst/>
          </a:prstGeom>
          <a:noFill/>
          <a:ln w="31750">
            <a:solidFill>
              <a:srgbClr val="FF0000"/>
            </a:solidFill>
            <a:round/>
            <a:headEnd/>
            <a:tailEnd type="triangle" w="med" len="lg"/>
          </a:ln>
          <a:effectLst/>
        </p:spPr>
        <p:txBody>
          <a:bodyPr wrap="none" anchor="ctr"/>
          <a:lstStyle/>
          <a:p>
            <a:endParaRPr lang="zh-CN" altLang="en-US"/>
          </a:p>
        </p:txBody>
      </p:sp>
      <p:sp>
        <p:nvSpPr>
          <p:cNvPr id="106547" name="Line 51"/>
          <p:cNvSpPr>
            <a:spLocks noChangeShapeType="1"/>
          </p:cNvSpPr>
          <p:nvPr/>
        </p:nvSpPr>
        <p:spPr bwMode="auto">
          <a:xfrm flipV="1">
            <a:off x="2590800" y="3505200"/>
            <a:ext cx="0" cy="838200"/>
          </a:xfrm>
          <a:prstGeom prst="line">
            <a:avLst/>
          </a:prstGeom>
          <a:noFill/>
          <a:ln w="38100">
            <a:solidFill>
              <a:srgbClr val="FF0000"/>
            </a:solidFill>
            <a:round/>
            <a:headEnd/>
            <a:tailEnd/>
          </a:ln>
          <a:effectLst/>
        </p:spPr>
        <p:txBody>
          <a:bodyPr wrap="none" anchor="ctr"/>
          <a:lstStyle/>
          <a:p>
            <a:endParaRPr lang="zh-CN" altLang="en-US"/>
          </a:p>
        </p:txBody>
      </p:sp>
      <p:sp>
        <p:nvSpPr>
          <p:cNvPr id="106548" name="Line 52"/>
          <p:cNvSpPr>
            <a:spLocks noChangeShapeType="1"/>
          </p:cNvSpPr>
          <p:nvPr/>
        </p:nvSpPr>
        <p:spPr bwMode="auto">
          <a:xfrm>
            <a:off x="2590800" y="3505200"/>
            <a:ext cx="2012950" cy="0"/>
          </a:xfrm>
          <a:prstGeom prst="line">
            <a:avLst/>
          </a:prstGeom>
          <a:noFill/>
          <a:ln w="38100">
            <a:solidFill>
              <a:srgbClr val="FF0000"/>
            </a:solidFill>
            <a:round/>
            <a:headEnd/>
            <a:tailEnd type="triangle" w="med" len="lg"/>
          </a:ln>
          <a:effectLst/>
        </p:spPr>
        <p:txBody>
          <a:bodyPr wrap="none" anchor="ctr"/>
          <a:lstStyle/>
          <a:p>
            <a:endParaRPr lang="zh-CN" altLang="en-US"/>
          </a:p>
        </p:txBody>
      </p:sp>
      <p:sp useBgFill="1">
        <p:nvSpPr>
          <p:cNvPr id="106549" name="Rectangle 53"/>
          <p:cNvSpPr>
            <a:spLocks noChangeArrowheads="1"/>
          </p:cNvSpPr>
          <p:nvPr/>
        </p:nvSpPr>
        <p:spPr bwMode="auto">
          <a:xfrm>
            <a:off x="2819400" y="4267200"/>
            <a:ext cx="3352800" cy="152400"/>
          </a:xfrm>
          <a:prstGeom prst="rect">
            <a:avLst/>
          </a:prstGeom>
          <a:ln w="9525">
            <a:noFill/>
            <a:miter lim="800000"/>
            <a:headEnd/>
            <a:tailEnd/>
          </a:ln>
          <a:effectLst/>
        </p:spPr>
        <p:txBody>
          <a:bodyPr wrap="none" anchor="ctr"/>
          <a:lstStyle/>
          <a:p>
            <a:endParaRPr lang="zh-CN" altLang="en-US"/>
          </a:p>
        </p:txBody>
      </p:sp>
      <p:sp>
        <p:nvSpPr>
          <p:cNvPr id="106550" name="Rectangle 54"/>
          <p:cNvSpPr>
            <a:spLocks noChangeArrowheads="1"/>
          </p:cNvSpPr>
          <p:nvPr/>
        </p:nvSpPr>
        <p:spPr bwMode="auto">
          <a:xfrm>
            <a:off x="2438400" y="4038600"/>
            <a:ext cx="381000" cy="533400"/>
          </a:xfrm>
          <a:prstGeom prst="rect">
            <a:avLst/>
          </a:prstGeom>
          <a:solidFill>
            <a:srgbClr val="FFFF00"/>
          </a:solidFill>
          <a:ln w="9525">
            <a:solidFill>
              <a:srgbClr val="996600"/>
            </a:solidFill>
            <a:miter lim="800000"/>
            <a:headEnd/>
            <a:tailEnd/>
          </a:ln>
          <a:effectLst/>
        </p:spPr>
        <p:txBody>
          <a:bodyPr wrap="none" anchor="ctr"/>
          <a:lstStyle/>
          <a:p>
            <a:endParaRPr lang="zh-CN" altLang="en-US"/>
          </a:p>
        </p:txBody>
      </p:sp>
      <p:grpSp>
        <p:nvGrpSpPr>
          <p:cNvPr id="7" name="Group 55"/>
          <p:cNvGrpSpPr>
            <a:grpSpLocks/>
          </p:cNvGrpSpPr>
          <p:nvPr/>
        </p:nvGrpSpPr>
        <p:grpSpPr bwMode="auto">
          <a:xfrm>
            <a:off x="6521450" y="838200"/>
            <a:ext cx="412750" cy="1022350"/>
            <a:chOff x="4108" y="528"/>
            <a:chExt cx="260" cy="644"/>
          </a:xfrm>
        </p:grpSpPr>
        <p:sp>
          <p:nvSpPr>
            <p:cNvPr id="106552" name="Line 56"/>
            <p:cNvSpPr>
              <a:spLocks noChangeShapeType="1"/>
            </p:cNvSpPr>
            <p:nvPr/>
          </p:nvSpPr>
          <p:spPr bwMode="auto">
            <a:xfrm>
              <a:off x="4320" y="692"/>
              <a:ext cx="0" cy="480"/>
            </a:xfrm>
            <a:prstGeom prst="line">
              <a:avLst/>
            </a:prstGeom>
            <a:noFill/>
            <a:ln w="25400">
              <a:solidFill>
                <a:srgbClr val="FF0000"/>
              </a:solidFill>
              <a:round/>
              <a:headEnd/>
              <a:tailEnd type="triangle" w="med" len="lg"/>
            </a:ln>
            <a:effectLst/>
          </p:spPr>
          <p:txBody>
            <a:bodyPr wrap="none" anchor="ctr"/>
            <a:lstStyle/>
            <a:p>
              <a:endParaRPr lang="zh-CN" altLang="en-US"/>
            </a:p>
          </p:txBody>
        </p:sp>
        <p:sp>
          <p:nvSpPr>
            <p:cNvPr id="106553" name="Text Box 57"/>
            <p:cNvSpPr txBox="1">
              <a:spLocks noChangeArrowheads="1"/>
            </p:cNvSpPr>
            <p:nvPr/>
          </p:nvSpPr>
          <p:spPr bwMode="auto">
            <a:xfrm>
              <a:off x="4108" y="528"/>
              <a:ext cx="260" cy="404"/>
            </a:xfrm>
            <a:prstGeom prst="rect">
              <a:avLst/>
            </a:prstGeom>
            <a:noFill/>
            <a:ln w="9525">
              <a:noFill/>
              <a:miter lim="800000"/>
              <a:headEnd/>
              <a:tailEnd/>
            </a:ln>
            <a:effectLst/>
          </p:spPr>
          <p:txBody>
            <a:bodyPr wrap="none">
              <a:spAutoFit/>
            </a:bodyPr>
            <a:lstStyle/>
            <a:p>
              <a:pPr algn="l"/>
              <a:r>
                <a:rPr lang="en-US" altLang="zh-CN" sz="3600">
                  <a:solidFill>
                    <a:srgbClr val="FF0000"/>
                  </a:solidFill>
                </a:rPr>
                <a:t>p</a:t>
              </a:r>
              <a:endParaRPr lang="en-US" altLang="zh-CN" sz="2400"/>
            </a:p>
          </p:txBody>
        </p:sp>
      </p:grpSp>
      <p:sp useBgFill="1">
        <p:nvSpPr>
          <p:cNvPr id="106554" name="Rectangle 58"/>
          <p:cNvSpPr>
            <a:spLocks noChangeArrowheads="1"/>
          </p:cNvSpPr>
          <p:nvPr/>
        </p:nvSpPr>
        <p:spPr bwMode="auto">
          <a:xfrm>
            <a:off x="4953000" y="914400"/>
            <a:ext cx="533400" cy="914400"/>
          </a:xfrm>
          <a:prstGeom prst="rect">
            <a:avLst/>
          </a:prstGeom>
          <a:ln w="9525">
            <a:noFill/>
            <a:miter lim="800000"/>
            <a:headEnd/>
            <a:tailEnd/>
          </a:ln>
          <a:effectLst/>
        </p:spPr>
        <p:txBody>
          <a:bodyPr wrap="none" anchor="ctr"/>
          <a:lstStyle/>
          <a:p>
            <a:endParaRPr lang="zh-CN" altLang="en-US"/>
          </a:p>
        </p:txBody>
      </p:sp>
      <p:grpSp>
        <p:nvGrpSpPr>
          <p:cNvPr id="8" name="Group 59"/>
          <p:cNvGrpSpPr>
            <a:grpSpLocks/>
          </p:cNvGrpSpPr>
          <p:nvPr/>
        </p:nvGrpSpPr>
        <p:grpSpPr bwMode="auto">
          <a:xfrm>
            <a:off x="7004050" y="806450"/>
            <a:ext cx="996950" cy="1022350"/>
            <a:chOff x="4412" y="508"/>
            <a:chExt cx="628" cy="644"/>
          </a:xfrm>
        </p:grpSpPr>
        <p:sp>
          <p:nvSpPr>
            <p:cNvPr id="106556" name="Line 60"/>
            <p:cNvSpPr>
              <a:spLocks noChangeShapeType="1"/>
            </p:cNvSpPr>
            <p:nvPr/>
          </p:nvSpPr>
          <p:spPr bwMode="auto">
            <a:xfrm>
              <a:off x="5040" y="672"/>
              <a:ext cx="0" cy="480"/>
            </a:xfrm>
            <a:prstGeom prst="line">
              <a:avLst/>
            </a:prstGeom>
            <a:noFill/>
            <a:ln w="25400">
              <a:solidFill>
                <a:schemeClr val="accent2"/>
              </a:solidFill>
              <a:round/>
              <a:headEnd/>
              <a:tailEnd type="triangle" w="med" len="lg"/>
            </a:ln>
            <a:effectLst/>
          </p:spPr>
          <p:txBody>
            <a:bodyPr wrap="none" anchor="ctr"/>
            <a:lstStyle/>
            <a:p>
              <a:endParaRPr lang="zh-CN" altLang="en-US"/>
            </a:p>
          </p:txBody>
        </p:sp>
        <p:sp>
          <p:nvSpPr>
            <p:cNvPr id="106557" name="Text Box 61"/>
            <p:cNvSpPr txBox="1">
              <a:spLocks noChangeArrowheads="1"/>
            </p:cNvSpPr>
            <p:nvPr/>
          </p:nvSpPr>
          <p:spPr bwMode="auto">
            <a:xfrm>
              <a:off x="4412" y="508"/>
              <a:ext cx="628" cy="404"/>
            </a:xfrm>
            <a:prstGeom prst="rect">
              <a:avLst/>
            </a:prstGeom>
            <a:noFill/>
            <a:ln w="9525">
              <a:noFill/>
              <a:miter lim="800000"/>
              <a:headEnd/>
              <a:tailEnd/>
            </a:ln>
            <a:effectLst/>
          </p:spPr>
          <p:txBody>
            <a:bodyPr wrap="none">
              <a:spAutoFit/>
            </a:bodyPr>
            <a:lstStyle/>
            <a:p>
              <a:pPr algn="l"/>
              <a:r>
                <a:rPr lang="en-US" altLang="zh-CN" sz="3600">
                  <a:solidFill>
                    <a:schemeClr val="accent2"/>
                  </a:solidFill>
                </a:rPr>
                <a:t>succ</a:t>
              </a:r>
              <a:endParaRPr lang="en-US" altLang="zh-CN" sz="2400"/>
            </a:p>
          </p:txBody>
        </p:sp>
      </p:grpSp>
      <p:sp useBgFill="1">
        <p:nvSpPr>
          <p:cNvPr id="106558" name="Rectangle 62"/>
          <p:cNvSpPr>
            <a:spLocks noChangeArrowheads="1"/>
          </p:cNvSpPr>
          <p:nvPr/>
        </p:nvSpPr>
        <p:spPr bwMode="auto">
          <a:xfrm>
            <a:off x="5486400" y="1066800"/>
            <a:ext cx="1066800" cy="838200"/>
          </a:xfrm>
          <a:prstGeom prst="rect">
            <a:avLst/>
          </a:prstGeom>
          <a:ln w="9525">
            <a:noFill/>
            <a:miter lim="800000"/>
            <a:headEnd/>
            <a:tailEnd/>
          </a:ln>
          <a:effectLst/>
        </p:spPr>
        <p:txBody>
          <a:bodyPr wrap="none" anchor="ctr"/>
          <a:lstStyle/>
          <a:p>
            <a:endParaRPr lang="zh-CN" altLang="en-US"/>
          </a:p>
        </p:txBody>
      </p:sp>
      <p:sp>
        <p:nvSpPr>
          <p:cNvPr id="106559" name="Text Box 63"/>
          <p:cNvSpPr txBox="1">
            <a:spLocks noChangeArrowheads="1"/>
          </p:cNvSpPr>
          <p:nvPr/>
        </p:nvSpPr>
        <p:spPr bwMode="auto">
          <a:xfrm>
            <a:off x="2362200" y="2430463"/>
            <a:ext cx="762000" cy="541337"/>
          </a:xfrm>
          <a:prstGeom prst="rect">
            <a:avLst/>
          </a:prstGeom>
          <a:solidFill>
            <a:srgbClr val="FFFF99">
              <a:alpha val="50000"/>
            </a:srgbClr>
          </a:solidFill>
          <a:ln w="22225">
            <a:solidFill>
              <a:srgbClr val="FF6600"/>
            </a:solidFill>
            <a:miter lim="800000"/>
            <a:headEnd/>
            <a:tailEnd/>
          </a:ln>
          <a:effectLst/>
        </p:spPr>
        <p:txBody>
          <a:bodyPr>
            <a:spAutoFit/>
          </a:bodyPr>
          <a:lstStyle/>
          <a:p>
            <a:r>
              <a:rPr lang="en-US" altLang="zh-CN" sz="2800"/>
              <a:t>a</a:t>
            </a:r>
            <a:r>
              <a:rPr lang="en-US" altLang="zh-CN" sz="2800" baseline="-25000"/>
              <a:t>3</a:t>
            </a:r>
            <a:endParaRPr lang="en-US" altLang="zh-CN" sz="2400"/>
          </a:p>
        </p:txBody>
      </p:sp>
      <p:sp>
        <p:nvSpPr>
          <p:cNvPr id="106560" name="Rectangle 64"/>
          <p:cNvSpPr>
            <a:spLocks noChangeArrowheads="1"/>
          </p:cNvSpPr>
          <p:nvPr/>
        </p:nvSpPr>
        <p:spPr bwMode="auto">
          <a:xfrm>
            <a:off x="3124200" y="2430463"/>
            <a:ext cx="381000" cy="541337"/>
          </a:xfrm>
          <a:prstGeom prst="rect">
            <a:avLst/>
          </a:prstGeom>
          <a:solidFill>
            <a:srgbClr val="FFFF00"/>
          </a:solidFill>
          <a:ln w="9525">
            <a:solidFill>
              <a:srgbClr val="CC6600"/>
            </a:solidFill>
            <a:miter lim="800000"/>
            <a:headEnd/>
            <a:tailEnd/>
          </a:ln>
          <a:effectLst/>
        </p:spPr>
        <p:txBody>
          <a:bodyPr wrap="none" anchor="ctr"/>
          <a:lstStyle/>
          <a:p>
            <a:endParaRPr lang="zh-CN" altLang="en-US"/>
          </a:p>
        </p:txBody>
      </p:sp>
      <p:sp>
        <p:nvSpPr>
          <p:cNvPr id="106561" name="Line 65"/>
          <p:cNvSpPr>
            <a:spLocks noChangeShapeType="1"/>
          </p:cNvSpPr>
          <p:nvPr/>
        </p:nvSpPr>
        <p:spPr bwMode="auto">
          <a:xfrm>
            <a:off x="3276600" y="2743200"/>
            <a:ext cx="1600200" cy="0"/>
          </a:xfrm>
          <a:prstGeom prst="line">
            <a:avLst/>
          </a:prstGeom>
          <a:noFill/>
          <a:ln w="38100">
            <a:solidFill>
              <a:srgbClr val="FF0000"/>
            </a:solidFill>
            <a:round/>
            <a:headEnd/>
            <a:tailEnd/>
          </a:ln>
          <a:effectLst/>
        </p:spPr>
        <p:txBody>
          <a:bodyPr wrap="none" anchor="ctr"/>
          <a:lstStyle/>
          <a:p>
            <a:endParaRPr lang="zh-CN" altLang="en-US"/>
          </a:p>
        </p:txBody>
      </p:sp>
      <p:sp>
        <p:nvSpPr>
          <p:cNvPr id="106562" name="Line 66"/>
          <p:cNvSpPr>
            <a:spLocks noChangeShapeType="1"/>
          </p:cNvSpPr>
          <p:nvPr/>
        </p:nvSpPr>
        <p:spPr bwMode="auto">
          <a:xfrm>
            <a:off x="4876800" y="2743200"/>
            <a:ext cx="0" cy="533400"/>
          </a:xfrm>
          <a:prstGeom prst="line">
            <a:avLst/>
          </a:prstGeom>
          <a:noFill/>
          <a:ln w="38100">
            <a:solidFill>
              <a:srgbClr val="FF0000"/>
            </a:solidFill>
            <a:round/>
            <a:headEnd/>
            <a:tailEnd type="triangle" w="med" len="lg"/>
          </a:ln>
          <a:effectLst/>
        </p:spPr>
        <p:txBody>
          <a:bodyPr wrap="none" anchor="ctr"/>
          <a:lstStyle/>
          <a:p>
            <a:endParaRPr lang="zh-CN" altLang="en-US"/>
          </a:p>
        </p:txBody>
      </p:sp>
      <p:sp>
        <p:nvSpPr>
          <p:cNvPr id="106563" name="Line 67"/>
          <p:cNvSpPr>
            <a:spLocks noChangeShapeType="1"/>
          </p:cNvSpPr>
          <p:nvPr/>
        </p:nvSpPr>
        <p:spPr bwMode="auto">
          <a:xfrm flipV="1">
            <a:off x="2590800" y="2971800"/>
            <a:ext cx="0" cy="1371600"/>
          </a:xfrm>
          <a:prstGeom prst="line">
            <a:avLst/>
          </a:prstGeom>
          <a:noFill/>
          <a:ln w="38100">
            <a:solidFill>
              <a:srgbClr val="FF0000"/>
            </a:solidFill>
            <a:round/>
            <a:headEnd/>
            <a:tailEnd type="triangle" w="med" len="lg"/>
          </a:ln>
          <a:effectLst/>
        </p:spPr>
        <p:txBody>
          <a:bodyPr wrap="none" anchor="ctr"/>
          <a:lstStyle/>
          <a:p>
            <a:endParaRPr lang="zh-CN" altLang="en-US"/>
          </a:p>
        </p:txBody>
      </p:sp>
      <p:sp useBgFill="1">
        <p:nvSpPr>
          <p:cNvPr id="106564" name="Rectangle 68"/>
          <p:cNvSpPr>
            <a:spLocks noChangeArrowheads="1"/>
          </p:cNvSpPr>
          <p:nvPr/>
        </p:nvSpPr>
        <p:spPr bwMode="auto">
          <a:xfrm>
            <a:off x="2667000" y="3352800"/>
            <a:ext cx="1905000" cy="304800"/>
          </a:xfrm>
          <a:prstGeom prst="rect">
            <a:avLst/>
          </a:prstGeom>
          <a:ln w="9525">
            <a:noFill/>
            <a:miter lim="800000"/>
            <a:headEnd/>
            <a:tailEnd/>
          </a:ln>
          <a:effectLst/>
        </p:spPr>
        <p:txBody>
          <a:bodyPr wrap="none" anchor="ctr"/>
          <a:lstStyle/>
          <a:p>
            <a:endParaRPr lang="zh-CN" altLang="en-US"/>
          </a:p>
        </p:txBody>
      </p:sp>
      <p:grpSp>
        <p:nvGrpSpPr>
          <p:cNvPr id="9" name="Group 69"/>
          <p:cNvGrpSpPr>
            <a:grpSpLocks/>
          </p:cNvGrpSpPr>
          <p:nvPr/>
        </p:nvGrpSpPr>
        <p:grpSpPr bwMode="auto">
          <a:xfrm>
            <a:off x="7969250" y="838200"/>
            <a:ext cx="412750" cy="1022350"/>
            <a:chOff x="5020" y="528"/>
            <a:chExt cx="260" cy="644"/>
          </a:xfrm>
        </p:grpSpPr>
        <p:sp>
          <p:nvSpPr>
            <p:cNvPr id="106566" name="Line 70"/>
            <p:cNvSpPr>
              <a:spLocks noChangeShapeType="1"/>
            </p:cNvSpPr>
            <p:nvPr/>
          </p:nvSpPr>
          <p:spPr bwMode="auto">
            <a:xfrm>
              <a:off x="5232" y="692"/>
              <a:ext cx="0" cy="480"/>
            </a:xfrm>
            <a:prstGeom prst="line">
              <a:avLst/>
            </a:prstGeom>
            <a:noFill/>
            <a:ln w="25400">
              <a:solidFill>
                <a:srgbClr val="FF0000"/>
              </a:solidFill>
              <a:round/>
              <a:headEnd/>
              <a:tailEnd type="triangle" w="med" len="lg"/>
            </a:ln>
            <a:effectLst/>
          </p:spPr>
          <p:txBody>
            <a:bodyPr wrap="none" anchor="ctr"/>
            <a:lstStyle/>
            <a:p>
              <a:endParaRPr lang="zh-CN" altLang="en-US"/>
            </a:p>
          </p:txBody>
        </p:sp>
        <p:sp>
          <p:nvSpPr>
            <p:cNvPr id="106567" name="Text Box 71"/>
            <p:cNvSpPr txBox="1">
              <a:spLocks noChangeArrowheads="1"/>
            </p:cNvSpPr>
            <p:nvPr/>
          </p:nvSpPr>
          <p:spPr bwMode="auto">
            <a:xfrm>
              <a:off x="5020" y="528"/>
              <a:ext cx="260" cy="404"/>
            </a:xfrm>
            <a:prstGeom prst="rect">
              <a:avLst/>
            </a:prstGeom>
            <a:noFill/>
            <a:ln w="9525">
              <a:noFill/>
              <a:miter lim="800000"/>
              <a:headEnd/>
              <a:tailEnd/>
            </a:ln>
            <a:effectLst/>
          </p:spPr>
          <p:txBody>
            <a:bodyPr wrap="none">
              <a:spAutoFit/>
            </a:bodyPr>
            <a:lstStyle/>
            <a:p>
              <a:pPr algn="l"/>
              <a:r>
                <a:rPr lang="en-US" altLang="zh-CN" sz="3600">
                  <a:solidFill>
                    <a:srgbClr val="FF0000"/>
                  </a:solidFill>
                </a:rPr>
                <a:t>p</a:t>
              </a:r>
              <a:endParaRPr lang="en-US" altLang="zh-CN" sz="2400"/>
            </a:p>
          </p:txBody>
        </p:sp>
      </p:grpSp>
      <p:sp useBgFill="1">
        <p:nvSpPr>
          <p:cNvPr id="106568" name="Rectangle 72"/>
          <p:cNvSpPr>
            <a:spLocks noChangeArrowheads="1"/>
          </p:cNvSpPr>
          <p:nvPr/>
        </p:nvSpPr>
        <p:spPr bwMode="auto">
          <a:xfrm>
            <a:off x="6477000" y="1066800"/>
            <a:ext cx="533400" cy="762000"/>
          </a:xfrm>
          <a:prstGeom prst="rect">
            <a:avLst/>
          </a:prstGeom>
          <a:ln w="9525">
            <a:noFill/>
            <a:miter lim="800000"/>
            <a:headEnd/>
            <a:tailEnd/>
          </a:ln>
          <a:effectLst/>
        </p:spPr>
        <p:txBody>
          <a:bodyPr wrap="none" anchor="ctr"/>
          <a:lstStyle/>
          <a:p>
            <a:endParaRPr lang="zh-CN" altLang="en-US"/>
          </a:p>
        </p:txBody>
      </p:sp>
      <p:sp useBgFill="1">
        <p:nvSpPr>
          <p:cNvPr id="106569" name="Rectangle 73"/>
          <p:cNvSpPr>
            <a:spLocks noChangeArrowheads="1"/>
          </p:cNvSpPr>
          <p:nvPr/>
        </p:nvSpPr>
        <p:spPr bwMode="auto">
          <a:xfrm>
            <a:off x="6096000" y="1828800"/>
            <a:ext cx="1447800" cy="609600"/>
          </a:xfrm>
          <a:prstGeom prst="rect">
            <a:avLst/>
          </a:prstGeom>
          <a:ln w="9525">
            <a:noFill/>
            <a:miter lim="800000"/>
            <a:headEnd/>
            <a:tailEnd/>
          </a:ln>
          <a:effectLst/>
        </p:spPr>
        <p:txBody>
          <a:bodyPr wrap="none" anchor="ctr"/>
          <a:lstStyle/>
          <a:p>
            <a:endParaRPr lang="zh-CN" altLang="en-US"/>
          </a:p>
        </p:txBody>
      </p:sp>
      <p:sp>
        <p:nvSpPr>
          <p:cNvPr id="106570" name="Text Box 74"/>
          <p:cNvSpPr txBox="1">
            <a:spLocks noChangeArrowheads="1"/>
          </p:cNvSpPr>
          <p:nvPr/>
        </p:nvSpPr>
        <p:spPr bwMode="auto">
          <a:xfrm>
            <a:off x="533400" y="4800600"/>
            <a:ext cx="671513" cy="2136775"/>
          </a:xfrm>
          <a:prstGeom prst="rect">
            <a:avLst/>
          </a:prstGeom>
          <a:noFill/>
          <a:ln w="9525">
            <a:noFill/>
            <a:miter lim="800000"/>
            <a:headEnd/>
            <a:tailEnd/>
          </a:ln>
          <a:effectLst/>
        </p:spPr>
        <p:txBody>
          <a:bodyPr vert="eaVert" wrap="none">
            <a:spAutoFit/>
          </a:bodyPr>
          <a:lstStyle/>
          <a:p>
            <a:pPr algn="l"/>
            <a:r>
              <a:rPr lang="zh-CN" altLang="en-US" sz="3200" b="1">
                <a:solidFill>
                  <a:srgbClr val="663300"/>
                </a:solidFill>
                <a:ea typeface="隶书" pitchFamily="49" charset="-122"/>
              </a:rPr>
              <a:t>基本操作</a:t>
            </a:r>
            <a:r>
              <a:rPr lang="zh-CN" altLang="en-US" sz="3200">
                <a:solidFill>
                  <a:srgbClr val="663300"/>
                </a:solidFill>
              </a:rPr>
              <a:t>：</a:t>
            </a:r>
            <a:endParaRPr lang="zh-CN" altLang="en-US" sz="3200"/>
          </a:p>
        </p:txBody>
      </p:sp>
      <p:sp>
        <p:nvSpPr>
          <p:cNvPr id="106571" name="Text Box 75"/>
          <p:cNvSpPr txBox="1">
            <a:spLocks noChangeArrowheads="1"/>
          </p:cNvSpPr>
          <p:nvPr/>
        </p:nvSpPr>
        <p:spPr bwMode="auto">
          <a:xfrm>
            <a:off x="1295400" y="4784725"/>
            <a:ext cx="8007350" cy="1844675"/>
          </a:xfrm>
          <a:prstGeom prst="rect">
            <a:avLst/>
          </a:prstGeom>
          <a:noFill/>
          <a:ln w="9525">
            <a:noFill/>
            <a:miter lim="800000"/>
            <a:headEnd/>
            <a:tailEnd/>
          </a:ln>
          <a:effectLst/>
        </p:spPr>
        <p:txBody>
          <a:bodyPr wrap="none">
            <a:spAutoFit/>
          </a:bodyPr>
          <a:lstStyle/>
          <a:p>
            <a:pPr algn="l">
              <a:lnSpc>
                <a:spcPct val="120000"/>
              </a:lnSpc>
            </a:pPr>
            <a:r>
              <a:rPr lang="en-US" altLang="zh-CN" sz="3200" b="1" dirty="0">
                <a:solidFill>
                  <a:srgbClr val="800000"/>
                </a:solidFill>
                <a:latin typeface="隶书" pitchFamily="49" charset="-122"/>
                <a:ea typeface="隶书" pitchFamily="49" charset="-122"/>
              </a:rPr>
              <a:t>1</a:t>
            </a:r>
            <a:r>
              <a:rPr lang="zh-CN" altLang="en-US" sz="3200" b="1" dirty="0">
                <a:solidFill>
                  <a:srgbClr val="800000"/>
                </a:solidFill>
                <a:latin typeface="隶书" pitchFamily="49" charset="-122"/>
                <a:ea typeface="隶书" pitchFamily="49" charset="-122"/>
              </a:rPr>
              <a:t>）</a:t>
            </a:r>
            <a:r>
              <a:rPr lang="zh-CN" altLang="en-US" sz="3200" b="1" dirty="0">
                <a:solidFill>
                  <a:srgbClr val="800000"/>
                </a:solidFill>
                <a:ea typeface="隶书" pitchFamily="49" charset="-122"/>
              </a:rPr>
              <a:t>标志后继结点</a:t>
            </a:r>
            <a:r>
              <a:rPr lang="zh-CN" altLang="en-US" sz="3200" b="1" dirty="0">
                <a:solidFill>
                  <a:srgbClr val="800000"/>
                </a:solidFill>
              </a:rPr>
              <a:t>；</a:t>
            </a:r>
          </a:p>
          <a:p>
            <a:pPr algn="l">
              <a:lnSpc>
                <a:spcPct val="120000"/>
              </a:lnSpc>
            </a:pPr>
            <a:r>
              <a:rPr lang="en-US" altLang="zh-CN" sz="3200" b="1" dirty="0">
                <a:solidFill>
                  <a:srgbClr val="800000"/>
                </a:solidFill>
                <a:latin typeface="隶书" pitchFamily="49" charset="-122"/>
                <a:ea typeface="隶书" pitchFamily="49" charset="-122"/>
              </a:rPr>
              <a:t>2</a:t>
            </a:r>
            <a:r>
              <a:rPr lang="zh-CN" altLang="en-US" sz="3200" b="1" dirty="0">
                <a:solidFill>
                  <a:srgbClr val="800000"/>
                </a:solidFill>
                <a:latin typeface="隶书" pitchFamily="49" charset="-122"/>
                <a:ea typeface="隶书" pitchFamily="49" charset="-122"/>
              </a:rPr>
              <a:t>）</a:t>
            </a:r>
            <a:r>
              <a:rPr lang="zh-CN" altLang="en-US" sz="3200" b="1" dirty="0">
                <a:solidFill>
                  <a:srgbClr val="800000"/>
                </a:solidFill>
                <a:ea typeface="隶书" pitchFamily="49" charset="-122"/>
              </a:rPr>
              <a:t>修改指针（将*</a:t>
            </a:r>
            <a:r>
              <a:rPr lang="en-US" altLang="zh-CN" sz="3200" b="1" dirty="0">
                <a:solidFill>
                  <a:srgbClr val="800000"/>
                </a:solidFill>
                <a:ea typeface="隶书" pitchFamily="49" charset="-122"/>
              </a:rPr>
              <a:t>p</a:t>
            </a:r>
            <a:r>
              <a:rPr lang="zh-CN" altLang="en-US" sz="3200" b="1" dirty="0">
                <a:solidFill>
                  <a:srgbClr val="800000"/>
                </a:solidFill>
                <a:ea typeface="隶书" pitchFamily="49" charset="-122"/>
              </a:rPr>
              <a:t>插入在头结点之后）</a:t>
            </a:r>
            <a:r>
              <a:rPr lang="zh-CN" altLang="en-US" sz="3200" b="1" dirty="0">
                <a:solidFill>
                  <a:srgbClr val="800000"/>
                </a:solidFill>
              </a:rPr>
              <a:t>；</a:t>
            </a:r>
          </a:p>
          <a:p>
            <a:pPr algn="l">
              <a:lnSpc>
                <a:spcPct val="120000"/>
              </a:lnSpc>
            </a:pPr>
            <a:r>
              <a:rPr lang="en-US" altLang="zh-CN" sz="3200" b="1" dirty="0">
                <a:solidFill>
                  <a:srgbClr val="800000"/>
                </a:solidFill>
                <a:latin typeface="隶书" pitchFamily="49" charset="-122"/>
                <a:ea typeface="隶书" pitchFamily="49" charset="-122"/>
              </a:rPr>
              <a:t>3</a:t>
            </a:r>
            <a:r>
              <a:rPr lang="zh-CN" altLang="en-US" sz="3200" b="1" dirty="0">
                <a:solidFill>
                  <a:srgbClr val="800000"/>
                </a:solidFill>
                <a:latin typeface="隶书" pitchFamily="49" charset="-122"/>
                <a:ea typeface="隶书" pitchFamily="49" charset="-122"/>
              </a:rPr>
              <a:t>）</a:t>
            </a:r>
            <a:r>
              <a:rPr lang="zh-CN" altLang="en-US" sz="3200" b="1" dirty="0">
                <a:solidFill>
                  <a:srgbClr val="800000"/>
                </a:solidFill>
                <a:ea typeface="隶书" pitchFamily="49" charset="-122"/>
              </a:rPr>
              <a:t>重置结点</a:t>
            </a:r>
            <a:r>
              <a:rPr lang="zh-CN" altLang="en-US" sz="3200" b="1" dirty="0">
                <a:solidFill>
                  <a:srgbClr val="800000"/>
                </a:solidFill>
              </a:rPr>
              <a:t>*</a:t>
            </a:r>
            <a:r>
              <a:rPr lang="en-US" altLang="zh-CN" sz="3200" b="1" dirty="0">
                <a:solidFill>
                  <a:srgbClr val="800000"/>
                </a:solidFill>
              </a:rPr>
              <a:t>p</a:t>
            </a:r>
            <a:r>
              <a:rPr lang="zh-CN" altLang="en-US" sz="3200" b="1" dirty="0">
                <a:solidFill>
                  <a:srgbClr val="800000"/>
                </a:solidFill>
              </a:rPr>
              <a:t>（</a:t>
            </a:r>
            <a:r>
              <a:rPr lang="en-US" altLang="zh-CN" sz="3200" b="1" dirty="0">
                <a:solidFill>
                  <a:srgbClr val="800000"/>
                </a:solidFill>
              </a:rPr>
              <a:t>p</a:t>
            </a:r>
            <a:r>
              <a:rPr lang="zh-CN" altLang="en-US" sz="3200" b="1" dirty="0">
                <a:solidFill>
                  <a:srgbClr val="800000"/>
                </a:solidFill>
                <a:ea typeface="隶书" pitchFamily="49" charset="-122"/>
              </a:rPr>
              <a:t>重新指向原表中后继）</a:t>
            </a:r>
            <a:r>
              <a:rPr lang="zh-CN" altLang="en-US" sz="3200" b="1" dirty="0">
                <a:solidFill>
                  <a:srgbClr val="800000"/>
                </a:solidFill>
              </a:rPr>
              <a:t>；</a:t>
            </a:r>
            <a:endParaRPr lang="zh-CN" altLang="en-US"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6523"/>
                                        </p:tgtEl>
                                        <p:attrNameLst>
                                          <p:attrName>style.visibility</p:attrName>
                                        </p:attrNameLst>
                                      </p:cBhvr>
                                      <p:to>
                                        <p:strVal val="visible"/>
                                      </p:to>
                                    </p:set>
                                    <p:animEffect transition="in" filter="slide(fromTop)">
                                      <p:cBhvr>
                                        <p:cTn id="7" dur="500"/>
                                        <p:tgtEl>
                                          <p:spTgt spid="106523"/>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06524"/>
                                        </p:tgtEl>
                                        <p:attrNameLst>
                                          <p:attrName>style.visibility</p:attrName>
                                        </p:attrNameLst>
                                      </p:cBhvr>
                                      <p:to>
                                        <p:strVal val="visible"/>
                                      </p:to>
                                    </p:set>
                                    <p:animEffect transition="in" filter="slide(fromTop)">
                                      <p:cBhvr>
                                        <p:cTn id="11" dur="500"/>
                                        <p:tgtEl>
                                          <p:spTgt spid="1065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6522"/>
                                        </p:tgtEl>
                                        <p:attrNameLst>
                                          <p:attrName>style.visibility</p:attrName>
                                        </p:attrNameLst>
                                      </p:cBhvr>
                                      <p:to>
                                        <p:strVal val="visible"/>
                                      </p:to>
                                    </p:set>
                                  </p:childTnLst>
                                </p:cTn>
                              </p:par>
                            </p:childTnLst>
                          </p:cTn>
                        </p:par>
                        <p:par>
                          <p:cTn id="16" fill="hold">
                            <p:stCondLst>
                              <p:cond delay="500"/>
                            </p:stCondLst>
                            <p:childTnLst>
                              <p:par>
                                <p:cTn id="17" presetID="1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Top)">
                                      <p:cBhvr>
                                        <p:cTn id="19" dur="500"/>
                                        <p:tgtEl>
                                          <p:spTgt spid="3"/>
                                        </p:tgtEl>
                                      </p:cBhvr>
                                    </p:animEffect>
                                  </p:childTnLst>
                                </p:cTn>
                              </p:par>
                            </p:childTnLst>
                          </p:cTn>
                        </p:par>
                        <p:par>
                          <p:cTn id="20" fill="hold">
                            <p:stCondLst>
                              <p:cond delay="1000"/>
                            </p:stCondLst>
                            <p:childTnLst>
                              <p:par>
                                <p:cTn id="21" presetID="12"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lide(fromTop)">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06525"/>
                                        </p:tgtEl>
                                        <p:attrNameLst>
                                          <p:attrName>style.visibility</p:attrName>
                                        </p:attrNameLst>
                                      </p:cBhvr>
                                      <p:to>
                                        <p:strVal val="visible"/>
                                      </p:to>
                                    </p:set>
                                    <p:animEffect transition="in" filter="slide(fromTop)">
                                      <p:cBhvr>
                                        <p:cTn id="28" dur="500"/>
                                        <p:tgtEl>
                                          <p:spTgt spid="10652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slide(fromTo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06537"/>
                                        </p:tgtEl>
                                        <p:attrNameLst>
                                          <p:attrName>style.visibility</p:attrName>
                                        </p:attrNameLst>
                                      </p:cBhvr>
                                      <p:to>
                                        <p:strVal val="visible"/>
                                      </p:to>
                                    </p:set>
                                    <p:animEffect transition="in" filter="wipe(up)">
                                      <p:cBhvr>
                                        <p:cTn id="38" dur="500"/>
                                        <p:tgtEl>
                                          <p:spTgt spid="106537"/>
                                        </p:tgtEl>
                                      </p:cBhvr>
                                    </p:animEffect>
                                  </p:childTnLst>
                                </p:cTn>
                              </p:par>
                            </p:childTnLst>
                          </p:cTn>
                        </p:par>
                        <p:par>
                          <p:cTn id="39" fill="hold">
                            <p:stCondLst>
                              <p:cond delay="500"/>
                            </p:stCondLst>
                            <p:childTnLst>
                              <p:par>
                                <p:cTn id="40" presetID="2" presetClass="entr" presetSubtype="9" fill="hold" grpId="0" nodeType="afterEffect">
                                  <p:stCondLst>
                                    <p:cond delay="0"/>
                                  </p:stCondLst>
                                  <p:childTnLst>
                                    <p:set>
                                      <p:cBhvr>
                                        <p:cTn id="41" dur="1" fill="hold">
                                          <p:stCondLst>
                                            <p:cond delay="0"/>
                                          </p:stCondLst>
                                        </p:cTn>
                                        <p:tgtEl>
                                          <p:spTgt spid="106529"/>
                                        </p:tgtEl>
                                        <p:attrNameLst>
                                          <p:attrName>style.visibility</p:attrName>
                                        </p:attrNameLst>
                                      </p:cBhvr>
                                      <p:to>
                                        <p:strVal val="visible"/>
                                      </p:to>
                                    </p:set>
                                    <p:anim calcmode="lin" valueType="num">
                                      <p:cBhvr additive="base">
                                        <p:cTn id="42" dur="500" fill="hold"/>
                                        <p:tgtEl>
                                          <p:spTgt spid="106529"/>
                                        </p:tgtEl>
                                        <p:attrNameLst>
                                          <p:attrName>ppt_x</p:attrName>
                                        </p:attrNameLst>
                                      </p:cBhvr>
                                      <p:tavLst>
                                        <p:tav tm="0">
                                          <p:val>
                                            <p:strVal val="0-#ppt_w/2"/>
                                          </p:val>
                                        </p:tav>
                                        <p:tav tm="100000">
                                          <p:val>
                                            <p:strVal val="#ppt_x"/>
                                          </p:val>
                                        </p:tav>
                                      </p:tavLst>
                                    </p:anim>
                                    <p:anim calcmode="lin" valueType="num">
                                      <p:cBhvr additive="base">
                                        <p:cTn id="43" dur="500" fill="hold"/>
                                        <p:tgtEl>
                                          <p:spTgt spid="106529"/>
                                        </p:tgtEl>
                                        <p:attrNameLst>
                                          <p:attrName>ppt_y</p:attrName>
                                        </p:attrNameLst>
                                      </p:cBhvr>
                                      <p:tavLst>
                                        <p:tav tm="0">
                                          <p:val>
                                            <p:strVal val="0-#ppt_h/2"/>
                                          </p:val>
                                        </p:tav>
                                        <p:tav tm="100000">
                                          <p:val>
                                            <p:strVal val="#ppt_y"/>
                                          </p:val>
                                        </p:tav>
                                      </p:tavLst>
                                    </p:anim>
                                  </p:childTnLst>
                                </p:cTn>
                              </p:par>
                            </p:childTnLst>
                          </p:cTn>
                        </p:par>
                        <p:par>
                          <p:cTn id="44" fill="hold">
                            <p:stCondLst>
                              <p:cond delay="1000"/>
                            </p:stCondLst>
                            <p:childTnLst>
                              <p:par>
                                <p:cTn id="45" presetID="2" presetClass="entr" presetSubtype="9" fill="hold" grpId="0" nodeType="afterEffect">
                                  <p:stCondLst>
                                    <p:cond delay="0"/>
                                  </p:stCondLst>
                                  <p:childTnLst>
                                    <p:set>
                                      <p:cBhvr>
                                        <p:cTn id="46" dur="1" fill="hold">
                                          <p:stCondLst>
                                            <p:cond delay="0"/>
                                          </p:stCondLst>
                                        </p:cTn>
                                        <p:tgtEl>
                                          <p:spTgt spid="106530"/>
                                        </p:tgtEl>
                                        <p:attrNameLst>
                                          <p:attrName>style.visibility</p:attrName>
                                        </p:attrNameLst>
                                      </p:cBhvr>
                                      <p:to>
                                        <p:strVal val="visible"/>
                                      </p:to>
                                    </p:set>
                                    <p:anim calcmode="lin" valueType="num">
                                      <p:cBhvr additive="base">
                                        <p:cTn id="47" dur="500" fill="hold"/>
                                        <p:tgtEl>
                                          <p:spTgt spid="106530"/>
                                        </p:tgtEl>
                                        <p:attrNameLst>
                                          <p:attrName>ppt_x</p:attrName>
                                        </p:attrNameLst>
                                      </p:cBhvr>
                                      <p:tavLst>
                                        <p:tav tm="0">
                                          <p:val>
                                            <p:strVal val="0-#ppt_w/2"/>
                                          </p:val>
                                        </p:tav>
                                        <p:tav tm="100000">
                                          <p:val>
                                            <p:strVal val="#ppt_x"/>
                                          </p:val>
                                        </p:tav>
                                      </p:tavLst>
                                    </p:anim>
                                    <p:anim calcmode="lin" valueType="num">
                                      <p:cBhvr additive="base">
                                        <p:cTn id="48" dur="500" fill="hold"/>
                                        <p:tgtEl>
                                          <p:spTgt spid="106530"/>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2" presetClass="entr" presetSubtype="1" fill="hold" grpId="0" nodeType="clickEffect">
                                  <p:stCondLst>
                                    <p:cond delay="0"/>
                                  </p:stCondLst>
                                  <p:childTnLst>
                                    <p:set>
                                      <p:cBhvr>
                                        <p:cTn id="52" dur="1" fill="hold">
                                          <p:stCondLst>
                                            <p:cond delay="0"/>
                                          </p:stCondLst>
                                        </p:cTn>
                                        <p:tgtEl>
                                          <p:spTgt spid="106531"/>
                                        </p:tgtEl>
                                        <p:attrNameLst>
                                          <p:attrName>style.visibility</p:attrName>
                                        </p:attrNameLst>
                                      </p:cBhvr>
                                      <p:to>
                                        <p:strVal val="visible"/>
                                      </p:to>
                                    </p:set>
                                    <p:animEffect transition="in" filter="slide(fromTop)">
                                      <p:cBhvr>
                                        <p:cTn id="53" dur="500"/>
                                        <p:tgtEl>
                                          <p:spTgt spid="106531"/>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106532"/>
                                        </p:tgtEl>
                                        <p:attrNameLst>
                                          <p:attrName>style.visibility</p:attrName>
                                        </p:attrNameLst>
                                      </p:cBhvr>
                                      <p:to>
                                        <p:strVal val="visible"/>
                                      </p:to>
                                    </p:set>
                                    <p:anim calcmode="lin" valueType="num">
                                      <p:cBhvr>
                                        <p:cTn id="58" dur="500" fill="hold"/>
                                        <p:tgtEl>
                                          <p:spTgt spid="106532"/>
                                        </p:tgtEl>
                                        <p:attrNameLst>
                                          <p:attrName>ppt_x</p:attrName>
                                        </p:attrNameLst>
                                      </p:cBhvr>
                                      <p:tavLst>
                                        <p:tav tm="0">
                                          <p:val>
                                            <p:strVal val="#ppt_x-#ppt_w/2"/>
                                          </p:val>
                                        </p:tav>
                                        <p:tav tm="100000">
                                          <p:val>
                                            <p:strVal val="#ppt_x"/>
                                          </p:val>
                                        </p:tav>
                                      </p:tavLst>
                                    </p:anim>
                                    <p:anim calcmode="lin" valueType="num">
                                      <p:cBhvr>
                                        <p:cTn id="59" dur="500" fill="hold"/>
                                        <p:tgtEl>
                                          <p:spTgt spid="106532"/>
                                        </p:tgtEl>
                                        <p:attrNameLst>
                                          <p:attrName>ppt_y</p:attrName>
                                        </p:attrNameLst>
                                      </p:cBhvr>
                                      <p:tavLst>
                                        <p:tav tm="0">
                                          <p:val>
                                            <p:strVal val="#ppt_y"/>
                                          </p:val>
                                        </p:tav>
                                        <p:tav tm="100000">
                                          <p:val>
                                            <p:strVal val="#ppt_y"/>
                                          </p:val>
                                        </p:tav>
                                      </p:tavLst>
                                    </p:anim>
                                    <p:anim calcmode="lin" valueType="num">
                                      <p:cBhvr>
                                        <p:cTn id="60" dur="500" fill="hold"/>
                                        <p:tgtEl>
                                          <p:spTgt spid="106532"/>
                                        </p:tgtEl>
                                        <p:attrNameLst>
                                          <p:attrName>ppt_w</p:attrName>
                                        </p:attrNameLst>
                                      </p:cBhvr>
                                      <p:tavLst>
                                        <p:tav tm="0">
                                          <p:val>
                                            <p:fltVal val="0"/>
                                          </p:val>
                                        </p:tav>
                                        <p:tav tm="100000">
                                          <p:val>
                                            <p:strVal val="#ppt_w"/>
                                          </p:val>
                                        </p:tav>
                                      </p:tavLst>
                                    </p:anim>
                                    <p:anim calcmode="lin" valueType="num">
                                      <p:cBhvr>
                                        <p:cTn id="61" dur="500" fill="hold"/>
                                        <p:tgtEl>
                                          <p:spTgt spid="106532"/>
                                        </p:tgtEl>
                                        <p:attrNameLst>
                                          <p:attrName>ppt_h</p:attrName>
                                        </p:attrNameLst>
                                      </p:cBhvr>
                                      <p:tavLst>
                                        <p:tav tm="0">
                                          <p:val>
                                            <p:strVal val="#ppt_h"/>
                                          </p:val>
                                        </p:tav>
                                        <p:tav tm="100000">
                                          <p:val>
                                            <p:strVal val="#ppt_h"/>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065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06536"/>
                                        </p:tgtEl>
                                        <p:attrNameLst>
                                          <p:attrName>style.visibility</p:attrName>
                                        </p:attrNameLst>
                                      </p:cBhvr>
                                      <p:to>
                                        <p:strVal val="visible"/>
                                      </p:to>
                                    </p:set>
                                  </p:childTnLst>
                                </p:cTn>
                              </p:par>
                            </p:childTnLst>
                          </p:cTn>
                        </p:par>
                        <p:par>
                          <p:cTn id="69" fill="hold">
                            <p:stCondLst>
                              <p:cond delay="500"/>
                            </p:stCondLst>
                            <p:childTnLst>
                              <p:par>
                                <p:cTn id="70" presetID="12" presetClass="entr" presetSubtype="8"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slide(from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06541"/>
                                        </p:tgtEl>
                                        <p:attrNameLst>
                                          <p:attrName>style.visibility</p:attrName>
                                        </p:attrNameLst>
                                      </p:cBhvr>
                                      <p:to>
                                        <p:strVal val="visible"/>
                                      </p:to>
                                    </p:set>
                                  </p:childTnLst>
                                </p:cTn>
                              </p:par>
                            </p:childTnLst>
                          </p:cTn>
                        </p:par>
                        <p:par>
                          <p:cTn id="77" fill="hold">
                            <p:stCondLst>
                              <p:cond delay="500"/>
                            </p:stCondLst>
                            <p:childTnLst>
                              <p:par>
                                <p:cTn id="78" presetID="12" presetClass="entr" presetSubtype="8" fill="hold" nodeType="after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slide(fromLeft)">
                                      <p:cBhvr>
                                        <p:cTn id="80" dur="500"/>
                                        <p:tgtEl>
                                          <p:spTgt spid="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06544"/>
                                        </p:tgtEl>
                                        <p:attrNameLst>
                                          <p:attrName>style.visibility</p:attrName>
                                        </p:attrNameLst>
                                      </p:cBhvr>
                                      <p:to>
                                        <p:strVal val="visible"/>
                                      </p:to>
                                    </p:set>
                                  </p:childTnLst>
                                </p:cTn>
                              </p:par>
                            </p:childTnLst>
                          </p:cTn>
                        </p:par>
                        <p:par>
                          <p:cTn id="85" fill="hold">
                            <p:stCondLst>
                              <p:cond delay="500"/>
                            </p:stCondLst>
                            <p:childTnLst>
                              <p:par>
                                <p:cTn id="86" presetID="2" presetClass="entr" presetSubtype="1" fill="hold" grpId="0" nodeType="afterEffect">
                                  <p:stCondLst>
                                    <p:cond delay="0"/>
                                  </p:stCondLst>
                                  <p:childTnLst>
                                    <p:set>
                                      <p:cBhvr>
                                        <p:cTn id="87" dur="1" fill="hold">
                                          <p:stCondLst>
                                            <p:cond delay="0"/>
                                          </p:stCondLst>
                                        </p:cTn>
                                        <p:tgtEl>
                                          <p:spTgt spid="106542"/>
                                        </p:tgtEl>
                                        <p:attrNameLst>
                                          <p:attrName>style.visibility</p:attrName>
                                        </p:attrNameLst>
                                      </p:cBhvr>
                                      <p:to>
                                        <p:strVal val="visible"/>
                                      </p:to>
                                    </p:set>
                                    <p:anim calcmode="lin" valueType="num">
                                      <p:cBhvr additive="base">
                                        <p:cTn id="88" dur="500" fill="hold"/>
                                        <p:tgtEl>
                                          <p:spTgt spid="106542"/>
                                        </p:tgtEl>
                                        <p:attrNameLst>
                                          <p:attrName>ppt_x</p:attrName>
                                        </p:attrNameLst>
                                      </p:cBhvr>
                                      <p:tavLst>
                                        <p:tav tm="0">
                                          <p:val>
                                            <p:strVal val="#ppt_x"/>
                                          </p:val>
                                        </p:tav>
                                        <p:tav tm="100000">
                                          <p:val>
                                            <p:strVal val="#ppt_x"/>
                                          </p:val>
                                        </p:tav>
                                      </p:tavLst>
                                    </p:anim>
                                    <p:anim calcmode="lin" valueType="num">
                                      <p:cBhvr additive="base">
                                        <p:cTn id="89" dur="500" fill="hold"/>
                                        <p:tgtEl>
                                          <p:spTgt spid="106542"/>
                                        </p:tgtEl>
                                        <p:attrNameLst>
                                          <p:attrName>ppt_y</p:attrName>
                                        </p:attrNameLst>
                                      </p:cBhvr>
                                      <p:tavLst>
                                        <p:tav tm="0">
                                          <p:val>
                                            <p:strVal val="0-#ppt_h/2"/>
                                          </p:val>
                                        </p:tav>
                                        <p:tav tm="100000">
                                          <p:val>
                                            <p:strVal val="#ppt_y"/>
                                          </p:val>
                                        </p:tav>
                                      </p:tavLst>
                                    </p:anim>
                                  </p:childTnLst>
                                </p:cTn>
                              </p:par>
                            </p:childTnLst>
                          </p:cTn>
                        </p:par>
                        <p:par>
                          <p:cTn id="90" fill="hold">
                            <p:stCondLst>
                              <p:cond delay="1000"/>
                            </p:stCondLst>
                            <p:childTnLst>
                              <p:par>
                                <p:cTn id="91" presetID="2" presetClass="entr" presetSubtype="1" fill="hold" grpId="0" nodeType="afterEffect">
                                  <p:stCondLst>
                                    <p:cond delay="0"/>
                                  </p:stCondLst>
                                  <p:childTnLst>
                                    <p:set>
                                      <p:cBhvr>
                                        <p:cTn id="92" dur="1" fill="hold">
                                          <p:stCondLst>
                                            <p:cond delay="0"/>
                                          </p:stCondLst>
                                        </p:cTn>
                                        <p:tgtEl>
                                          <p:spTgt spid="106543"/>
                                        </p:tgtEl>
                                        <p:attrNameLst>
                                          <p:attrName>style.visibility</p:attrName>
                                        </p:attrNameLst>
                                      </p:cBhvr>
                                      <p:to>
                                        <p:strVal val="visible"/>
                                      </p:to>
                                    </p:set>
                                    <p:anim calcmode="lin" valueType="num">
                                      <p:cBhvr additive="base">
                                        <p:cTn id="93" dur="500" fill="hold"/>
                                        <p:tgtEl>
                                          <p:spTgt spid="106543"/>
                                        </p:tgtEl>
                                        <p:attrNameLst>
                                          <p:attrName>ppt_x</p:attrName>
                                        </p:attrNameLst>
                                      </p:cBhvr>
                                      <p:tavLst>
                                        <p:tav tm="0">
                                          <p:val>
                                            <p:strVal val="#ppt_x"/>
                                          </p:val>
                                        </p:tav>
                                        <p:tav tm="100000">
                                          <p:val>
                                            <p:strVal val="#ppt_x"/>
                                          </p:val>
                                        </p:tav>
                                      </p:tavLst>
                                    </p:anim>
                                    <p:anim calcmode="lin" valueType="num">
                                      <p:cBhvr additive="base">
                                        <p:cTn id="94" dur="500" fill="hold"/>
                                        <p:tgtEl>
                                          <p:spTgt spid="106543"/>
                                        </p:tgtEl>
                                        <p:attrNameLst>
                                          <p:attrName>ppt_y</p:attrName>
                                        </p:attrNameLst>
                                      </p:cBhvr>
                                      <p:tavLst>
                                        <p:tav tm="0">
                                          <p:val>
                                            <p:strVal val="0-#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7" presetClass="entr" presetSubtype="8" fill="hold" grpId="0" nodeType="clickEffect">
                                  <p:stCondLst>
                                    <p:cond delay="0"/>
                                  </p:stCondLst>
                                  <p:childTnLst>
                                    <p:set>
                                      <p:cBhvr>
                                        <p:cTn id="98" dur="1" fill="hold">
                                          <p:stCondLst>
                                            <p:cond delay="0"/>
                                          </p:stCondLst>
                                        </p:cTn>
                                        <p:tgtEl>
                                          <p:spTgt spid="106545"/>
                                        </p:tgtEl>
                                        <p:attrNameLst>
                                          <p:attrName>style.visibility</p:attrName>
                                        </p:attrNameLst>
                                      </p:cBhvr>
                                      <p:to>
                                        <p:strVal val="visible"/>
                                      </p:to>
                                    </p:set>
                                    <p:anim calcmode="lin" valueType="num">
                                      <p:cBhvr>
                                        <p:cTn id="99" dur="500" fill="hold"/>
                                        <p:tgtEl>
                                          <p:spTgt spid="106545"/>
                                        </p:tgtEl>
                                        <p:attrNameLst>
                                          <p:attrName>ppt_x</p:attrName>
                                        </p:attrNameLst>
                                      </p:cBhvr>
                                      <p:tavLst>
                                        <p:tav tm="0">
                                          <p:val>
                                            <p:strVal val="#ppt_x-#ppt_w/2"/>
                                          </p:val>
                                        </p:tav>
                                        <p:tav tm="100000">
                                          <p:val>
                                            <p:strVal val="#ppt_x"/>
                                          </p:val>
                                        </p:tav>
                                      </p:tavLst>
                                    </p:anim>
                                    <p:anim calcmode="lin" valueType="num">
                                      <p:cBhvr>
                                        <p:cTn id="100" dur="500" fill="hold"/>
                                        <p:tgtEl>
                                          <p:spTgt spid="106545"/>
                                        </p:tgtEl>
                                        <p:attrNameLst>
                                          <p:attrName>ppt_y</p:attrName>
                                        </p:attrNameLst>
                                      </p:cBhvr>
                                      <p:tavLst>
                                        <p:tav tm="0">
                                          <p:val>
                                            <p:strVal val="#ppt_y"/>
                                          </p:val>
                                        </p:tav>
                                        <p:tav tm="100000">
                                          <p:val>
                                            <p:strVal val="#ppt_y"/>
                                          </p:val>
                                        </p:tav>
                                      </p:tavLst>
                                    </p:anim>
                                    <p:anim calcmode="lin" valueType="num">
                                      <p:cBhvr>
                                        <p:cTn id="101" dur="500" fill="hold"/>
                                        <p:tgtEl>
                                          <p:spTgt spid="106545"/>
                                        </p:tgtEl>
                                        <p:attrNameLst>
                                          <p:attrName>ppt_w</p:attrName>
                                        </p:attrNameLst>
                                      </p:cBhvr>
                                      <p:tavLst>
                                        <p:tav tm="0">
                                          <p:val>
                                            <p:fltVal val="0"/>
                                          </p:val>
                                        </p:tav>
                                        <p:tav tm="100000">
                                          <p:val>
                                            <p:strVal val="#ppt_w"/>
                                          </p:val>
                                        </p:tav>
                                      </p:tavLst>
                                    </p:anim>
                                    <p:anim calcmode="lin" valueType="num">
                                      <p:cBhvr>
                                        <p:cTn id="102" dur="500" fill="hold"/>
                                        <p:tgtEl>
                                          <p:spTgt spid="106545"/>
                                        </p:tgtEl>
                                        <p:attrNameLst>
                                          <p:attrName>ppt_h</p:attrName>
                                        </p:attrNameLst>
                                      </p:cBhvr>
                                      <p:tavLst>
                                        <p:tav tm="0">
                                          <p:val>
                                            <p:strVal val="#ppt_h"/>
                                          </p:val>
                                        </p:tav>
                                        <p:tav tm="100000">
                                          <p:val>
                                            <p:strVal val="#ppt_h"/>
                                          </p:val>
                                        </p:tav>
                                      </p:tavLst>
                                    </p:anim>
                                  </p:childTnLst>
                                </p:cTn>
                              </p:par>
                            </p:childTnLst>
                          </p:cTn>
                        </p:par>
                        <p:par>
                          <p:cTn id="103" fill="hold">
                            <p:stCondLst>
                              <p:cond delay="500"/>
                            </p:stCondLst>
                            <p:childTnLst>
                              <p:par>
                                <p:cTn id="104" presetID="17" presetClass="entr" presetSubtype="1" fill="hold" grpId="0" nodeType="afterEffect">
                                  <p:stCondLst>
                                    <p:cond delay="0"/>
                                  </p:stCondLst>
                                  <p:childTnLst>
                                    <p:set>
                                      <p:cBhvr>
                                        <p:cTn id="105" dur="1" fill="hold">
                                          <p:stCondLst>
                                            <p:cond delay="0"/>
                                          </p:stCondLst>
                                        </p:cTn>
                                        <p:tgtEl>
                                          <p:spTgt spid="106546"/>
                                        </p:tgtEl>
                                        <p:attrNameLst>
                                          <p:attrName>style.visibility</p:attrName>
                                        </p:attrNameLst>
                                      </p:cBhvr>
                                      <p:to>
                                        <p:strVal val="visible"/>
                                      </p:to>
                                    </p:set>
                                    <p:anim calcmode="lin" valueType="num">
                                      <p:cBhvr>
                                        <p:cTn id="106" dur="500" fill="hold"/>
                                        <p:tgtEl>
                                          <p:spTgt spid="106546"/>
                                        </p:tgtEl>
                                        <p:attrNameLst>
                                          <p:attrName>ppt_x</p:attrName>
                                        </p:attrNameLst>
                                      </p:cBhvr>
                                      <p:tavLst>
                                        <p:tav tm="0">
                                          <p:val>
                                            <p:strVal val="#ppt_x"/>
                                          </p:val>
                                        </p:tav>
                                        <p:tav tm="100000">
                                          <p:val>
                                            <p:strVal val="#ppt_x"/>
                                          </p:val>
                                        </p:tav>
                                      </p:tavLst>
                                    </p:anim>
                                    <p:anim calcmode="lin" valueType="num">
                                      <p:cBhvr>
                                        <p:cTn id="107" dur="500" fill="hold"/>
                                        <p:tgtEl>
                                          <p:spTgt spid="106546"/>
                                        </p:tgtEl>
                                        <p:attrNameLst>
                                          <p:attrName>ppt_y</p:attrName>
                                        </p:attrNameLst>
                                      </p:cBhvr>
                                      <p:tavLst>
                                        <p:tav tm="0">
                                          <p:val>
                                            <p:strVal val="#ppt_y-#ppt_h/2"/>
                                          </p:val>
                                        </p:tav>
                                        <p:tav tm="100000">
                                          <p:val>
                                            <p:strVal val="#ppt_y"/>
                                          </p:val>
                                        </p:tav>
                                      </p:tavLst>
                                    </p:anim>
                                    <p:anim calcmode="lin" valueType="num">
                                      <p:cBhvr>
                                        <p:cTn id="108" dur="500" fill="hold"/>
                                        <p:tgtEl>
                                          <p:spTgt spid="106546"/>
                                        </p:tgtEl>
                                        <p:attrNameLst>
                                          <p:attrName>ppt_w</p:attrName>
                                        </p:attrNameLst>
                                      </p:cBhvr>
                                      <p:tavLst>
                                        <p:tav tm="0">
                                          <p:val>
                                            <p:strVal val="#ppt_w"/>
                                          </p:val>
                                        </p:tav>
                                        <p:tav tm="100000">
                                          <p:val>
                                            <p:strVal val="#ppt_w"/>
                                          </p:val>
                                        </p:tav>
                                      </p:tavLst>
                                    </p:anim>
                                    <p:anim calcmode="lin" valueType="num">
                                      <p:cBhvr>
                                        <p:cTn id="109" dur="500" fill="hold"/>
                                        <p:tgtEl>
                                          <p:spTgt spid="106546"/>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106549"/>
                                        </p:tgtEl>
                                        <p:attrNameLst>
                                          <p:attrName>style.visibility</p:attrName>
                                        </p:attrNameLst>
                                      </p:cBhvr>
                                      <p:to>
                                        <p:strVal val="visible"/>
                                      </p:to>
                                    </p:set>
                                  </p:childTnLst>
                                </p:cTn>
                              </p:par>
                            </p:childTnLst>
                          </p:cTn>
                        </p:par>
                        <p:par>
                          <p:cTn id="114" fill="hold">
                            <p:stCondLst>
                              <p:cond delay="500"/>
                            </p:stCondLst>
                            <p:childTnLst>
                              <p:par>
                                <p:cTn id="115" presetID="17" presetClass="entr" presetSubtype="4" fill="hold" grpId="0" nodeType="afterEffect">
                                  <p:stCondLst>
                                    <p:cond delay="0"/>
                                  </p:stCondLst>
                                  <p:childTnLst>
                                    <p:set>
                                      <p:cBhvr>
                                        <p:cTn id="116" dur="1" fill="hold">
                                          <p:stCondLst>
                                            <p:cond delay="0"/>
                                          </p:stCondLst>
                                        </p:cTn>
                                        <p:tgtEl>
                                          <p:spTgt spid="106547"/>
                                        </p:tgtEl>
                                        <p:attrNameLst>
                                          <p:attrName>style.visibility</p:attrName>
                                        </p:attrNameLst>
                                      </p:cBhvr>
                                      <p:to>
                                        <p:strVal val="visible"/>
                                      </p:to>
                                    </p:set>
                                    <p:anim calcmode="lin" valueType="num">
                                      <p:cBhvr>
                                        <p:cTn id="117" dur="500" fill="hold"/>
                                        <p:tgtEl>
                                          <p:spTgt spid="106547"/>
                                        </p:tgtEl>
                                        <p:attrNameLst>
                                          <p:attrName>ppt_x</p:attrName>
                                        </p:attrNameLst>
                                      </p:cBhvr>
                                      <p:tavLst>
                                        <p:tav tm="0">
                                          <p:val>
                                            <p:strVal val="#ppt_x"/>
                                          </p:val>
                                        </p:tav>
                                        <p:tav tm="100000">
                                          <p:val>
                                            <p:strVal val="#ppt_x"/>
                                          </p:val>
                                        </p:tav>
                                      </p:tavLst>
                                    </p:anim>
                                    <p:anim calcmode="lin" valueType="num">
                                      <p:cBhvr>
                                        <p:cTn id="118" dur="500" fill="hold"/>
                                        <p:tgtEl>
                                          <p:spTgt spid="106547"/>
                                        </p:tgtEl>
                                        <p:attrNameLst>
                                          <p:attrName>ppt_y</p:attrName>
                                        </p:attrNameLst>
                                      </p:cBhvr>
                                      <p:tavLst>
                                        <p:tav tm="0">
                                          <p:val>
                                            <p:strVal val="#ppt_y+#ppt_h/2"/>
                                          </p:val>
                                        </p:tav>
                                        <p:tav tm="100000">
                                          <p:val>
                                            <p:strVal val="#ppt_y"/>
                                          </p:val>
                                        </p:tav>
                                      </p:tavLst>
                                    </p:anim>
                                    <p:anim calcmode="lin" valueType="num">
                                      <p:cBhvr>
                                        <p:cTn id="119" dur="500" fill="hold"/>
                                        <p:tgtEl>
                                          <p:spTgt spid="106547"/>
                                        </p:tgtEl>
                                        <p:attrNameLst>
                                          <p:attrName>ppt_w</p:attrName>
                                        </p:attrNameLst>
                                      </p:cBhvr>
                                      <p:tavLst>
                                        <p:tav tm="0">
                                          <p:val>
                                            <p:strVal val="#ppt_w"/>
                                          </p:val>
                                        </p:tav>
                                        <p:tav tm="100000">
                                          <p:val>
                                            <p:strVal val="#ppt_w"/>
                                          </p:val>
                                        </p:tav>
                                      </p:tavLst>
                                    </p:anim>
                                    <p:anim calcmode="lin" valueType="num">
                                      <p:cBhvr>
                                        <p:cTn id="120" dur="500" fill="hold"/>
                                        <p:tgtEl>
                                          <p:spTgt spid="106547"/>
                                        </p:tgtEl>
                                        <p:attrNameLst>
                                          <p:attrName>ppt_h</p:attrName>
                                        </p:attrNameLst>
                                      </p:cBhvr>
                                      <p:tavLst>
                                        <p:tav tm="0">
                                          <p:val>
                                            <p:fltVal val="0"/>
                                          </p:val>
                                        </p:tav>
                                        <p:tav tm="100000">
                                          <p:val>
                                            <p:strVal val="#ppt_h"/>
                                          </p:val>
                                        </p:tav>
                                      </p:tavLst>
                                    </p:anim>
                                  </p:childTnLst>
                                </p:cTn>
                              </p:par>
                            </p:childTnLst>
                          </p:cTn>
                        </p:par>
                        <p:par>
                          <p:cTn id="121" fill="hold">
                            <p:stCondLst>
                              <p:cond delay="1000"/>
                            </p:stCondLst>
                            <p:childTnLst>
                              <p:par>
                                <p:cTn id="122" presetID="17" presetClass="entr" presetSubtype="8" fill="hold" grpId="0" nodeType="afterEffect">
                                  <p:stCondLst>
                                    <p:cond delay="0"/>
                                  </p:stCondLst>
                                  <p:childTnLst>
                                    <p:set>
                                      <p:cBhvr>
                                        <p:cTn id="123" dur="1" fill="hold">
                                          <p:stCondLst>
                                            <p:cond delay="0"/>
                                          </p:stCondLst>
                                        </p:cTn>
                                        <p:tgtEl>
                                          <p:spTgt spid="106548"/>
                                        </p:tgtEl>
                                        <p:attrNameLst>
                                          <p:attrName>style.visibility</p:attrName>
                                        </p:attrNameLst>
                                      </p:cBhvr>
                                      <p:to>
                                        <p:strVal val="visible"/>
                                      </p:to>
                                    </p:set>
                                    <p:anim calcmode="lin" valueType="num">
                                      <p:cBhvr>
                                        <p:cTn id="124" dur="500" fill="hold"/>
                                        <p:tgtEl>
                                          <p:spTgt spid="106548"/>
                                        </p:tgtEl>
                                        <p:attrNameLst>
                                          <p:attrName>ppt_x</p:attrName>
                                        </p:attrNameLst>
                                      </p:cBhvr>
                                      <p:tavLst>
                                        <p:tav tm="0">
                                          <p:val>
                                            <p:strVal val="#ppt_x-#ppt_w/2"/>
                                          </p:val>
                                        </p:tav>
                                        <p:tav tm="100000">
                                          <p:val>
                                            <p:strVal val="#ppt_x"/>
                                          </p:val>
                                        </p:tav>
                                      </p:tavLst>
                                    </p:anim>
                                    <p:anim calcmode="lin" valueType="num">
                                      <p:cBhvr>
                                        <p:cTn id="125" dur="500" fill="hold"/>
                                        <p:tgtEl>
                                          <p:spTgt spid="106548"/>
                                        </p:tgtEl>
                                        <p:attrNameLst>
                                          <p:attrName>ppt_y</p:attrName>
                                        </p:attrNameLst>
                                      </p:cBhvr>
                                      <p:tavLst>
                                        <p:tav tm="0">
                                          <p:val>
                                            <p:strVal val="#ppt_y"/>
                                          </p:val>
                                        </p:tav>
                                        <p:tav tm="100000">
                                          <p:val>
                                            <p:strVal val="#ppt_y"/>
                                          </p:val>
                                        </p:tav>
                                      </p:tavLst>
                                    </p:anim>
                                    <p:anim calcmode="lin" valueType="num">
                                      <p:cBhvr>
                                        <p:cTn id="126" dur="500" fill="hold"/>
                                        <p:tgtEl>
                                          <p:spTgt spid="106548"/>
                                        </p:tgtEl>
                                        <p:attrNameLst>
                                          <p:attrName>ppt_w</p:attrName>
                                        </p:attrNameLst>
                                      </p:cBhvr>
                                      <p:tavLst>
                                        <p:tav tm="0">
                                          <p:val>
                                            <p:fltVal val="0"/>
                                          </p:val>
                                        </p:tav>
                                        <p:tav tm="100000">
                                          <p:val>
                                            <p:strVal val="#ppt_w"/>
                                          </p:val>
                                        </p:tav>
                                      </p:tavLst>
                                    </p:anim>
                                    <p:anim calcmode="lin" valueType="num">
                                      <p:cBhvr>
                                        <p:cTn id="127" dur="500" fill="hold"/>
                                        <p:tgtEl>
                                          <p:spTgt spid="106548"/>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106554"/>
                                        </p:tgtEl>
                                        <p:attrNameLst>
                                          <p:attrName>style.visibility</p:attrName>
                                        </p:attrNameLst>
                                      </p:cBhvr>
                                      <p:to>
                                        <p:strVal val="visible"/>
                                      </p:to>
                                    </p:set>
                                  </p:childTnLst>
                                </p:cTn>
                              </p:par>
                            </p:childTnLst>
                          </p:cTn>
                        </p:par>
                        <p:par>
                          <p:cTn id="132" fill="hold">
                            <p:stCondLst>
                              <p:cond delay="500"/>
                            </p:stCondLst>
                            <p:childTnLst>
                              <p:par>
                                <p:cTn id="133" presetID="12" presetClass="entr" presetSubtype="8"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slide(fromLeft)">
                                      <p:cBhvr>
                                        <p:cTn id="135" dur="500"/>
                                        <p:tgtEl>
                                          <p:spTgt spid="7"/>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106558"/>
                                        </p:tgtEl>
                                        <p:attrNameLst>
                                          <p:attrName>style.visibility</p:attrName>
                                        </p:attrNameLst>
                                      </p:cBhvr>
                                      <p:to>
                                        <p:strVal val="visible"/>
                                      </p:to>
                                    </p:set>
                                  </p:childTnLst>
                                </p:cTn>
                              </p:par>
                            </p:childTnLst>
                          </p:cTn>
                        </p:par>
                        <p:par>
                          <p:cTn id="140" fill="hold">
                            <p:stCondLst>
                              <p:cond delay="500"/>
                            </p:stCondLst>
                            <p:childTnLst>
                              <p:par>
                                <p:cTn id="141" presetID="12" presetClass="entr" presetSubtype="8" fill="hold" nodeType="afterEffect">
                                  <p:stCondLst>
                                    <p:cond delay="0"/>
                                  </p:stCondLst>
                                  <p:childTnLst>
                                    <p:set>
                                      <p:cBhvr>
                                        <p:cTn id="142" dur="1" fill="hold">
                                          <p:stCondLst>
                                            <p:cond delay="0"/>
                                          </p:stCondLst>
                                        </p:cTn>
                                        <p:tgtEl>
                                          <p:spTgt spid="8"/>
                                        </p:tgtEl>
                                        <p:attrNameLst>
                                          <p:attrName>style.visibility</p:attrName>
                                        </p:attrNameLst>
                                      </p:cBhvr>
                                      <p:to>
                                        <p:strVal val="visible"/>
                                      </p:to>
                                    </p:set>
                                    <p:animEffect transition="in" filter="slide(fromLeft)">
                                      <p:cBhvr>
                                        <p:cTn id="143" dur="500"/>
                                        <p:tgtEl>
                                          <p:spTgt spid="8"/>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106569"/>
                                        </p:tgtEl>
                                        <p:attrNameLst>
                                          <p:attrName>style.visibility</p:attrName>
                                        </p:attrNameLst>
                                      </p:cBhvr>
                                      <p:to>
                                        <p:strVal val="visible"/>
                                      </p:to>
                                    </p:set>
                                  </p:childTnLst>
                                </p:cTn>
                              </p:par>
                            </p:childTnLst>
                          </p:cTn>
                        </p:par>
                        <p:par>
                          <p:cTn id="148" fill="hold">
                            <p:stCondLst>
                              <p:cond delay="500"/>
                            </p:stCondLst>
                            <p:childTnLst>
                              <p:par>
                                <p:cTn id="149" presetID="2" presetClass="entr" presetSubtype="2" fill="hold" grpId="0" nodeType="afterEffect">
                                  <p:stCondLst>
                                    <p:cond delay="0"/>
                                  </p:stCondLst>
                                  <p:childTnLst>
                                    <p:set>
                                      <p:cBhvr>
                                        <p:cTn id="150" dur="1" fill="hold">
                                          <p:stCondLst>
                                            <p:cond delay="0"/>
                                          </p:stCondLst>
                                        </p:cTn>
                                        <p:tgtEl>
                                          <p:spTgt spid="106559"/>
                                        </p:tgtEl>
                                        <p:attrNameLst>
                                          <p:attrName>style.visibility</p:attrName>
                                        </p:attrNameLst>
                                      </p:cBhvr>
                                      <p:to>
                                        <p:strVal val="visible"/>
                                      </p:to>
                                    </p:set>
                                    <p:anim calcmode="lin" valueType="num">
                                      <p:cBhvr additive="base">
                                        <p:cTn id="151" dur="500" fill="hold"/>
                                        <p:tgtEl>
                                          <p:spTgt spid="106559"/>
                                        </p:tgtEl>
                                        <p:attrNameLst>
                                          <p:attrName>ppt_x</p:attrName>
                                        </p:attrNameLst>
                                      </p:cBhvr>
                                      <p:tavLst>
                                        <p:tav tm="0">
                                          <p:val>
                                            <p:strVal val="1+#ppt_w/2"/>
                                          </p:val>
                                        </p:tav>
                                        <p:tav tm="100000">
                                          <p:val>
                                            <p:strVal val="#ppt_x"/>
                                          </p:val>
                                        </p:tav>
                                      </p:tavLst>
                                    </p:anim>
                                    <p:anim calcmode="lin" valueType="num">
                                      <p:cBhvr additive="base">
                                        <p:cTn id="152" dur="500" fill="hold"/>
                                        <p:tgtEl>
                                          <p:spTgt spid="106559"/>
                                        </p:tgtEl>
                                        <p:attrNameLst>
                                          <p:attrName>ppt_y</p:attrName>
                                        </p:attrNameLst>
                                      </p:cBhvr>
                                      <p:tavLst>
                                        <p:tav tm="0">
                                          <p:val>
                                            <p:strVal val="#ppt_y"/>
                                          </p:val>
                                        </p:tav>
                                        <p:tav tm="100000">
                                          <p:val>
                                            <p:strVal val="#ppt_y"/>
                                          </p:val>
                                        </p:tav>
                                      </p:tavLst>
                                    </p:anim>
                                  </p:childTnLst>
                                </p:cTn>
                              </p:par>
                            </p:childTnLst>
                          </p:cTn>
                        </p:par>
                        <p:par>
                          <p:cTn id="153" fill="hold">
                            <p:stCondLst>
                              <p:cond delay="1000"/>
                            </p:stCondLst>
                            <p:childTnLst>
                              <p:par>
                                <p:cTn id="154" presetID="2" presetClass="entr" presetSubtype="2" fill="hold" grpId="0" nodeType="afterEffect">
                                  <p:stCondLst>
                                    <p:cond delay="0"/>
                                  </p:stCondLst>
                                  <p:childTnLst>
                                    <p:set>
                                      <p:cBhvr>
                                        <p:cTn id="155" dur="1" fill="hold">
                                          <p:stCondLst>
                                            <p:cond delay="0"/>
                                          </p:stCondLst>
                                        </p:cTn>
                                        <p:tgtEl>
                                          <p:spTgt spid="106560"/>
                                        </p:tgtEl>
                                        <p:attrNameLst>
                                          <p:attrName>style.visibility</p:attrName>
                                        </p:attrNameLst>
                                      </p:cBhvr>
                                      <p:to>
                                        <p:strVal val="visible"/>
                                      </p:to>
                                    </p:set>
                                    <p:anim calcmode="lin" valueType="num">
                                      <p:cBhvr additive="base">
                                        <p:cTn id="156" dur="500" fill="hold"/>
                                        <p:tgtEl>
                                          <p:spTgt spid="106560"/>
                                        </p:tgtEl>
                                        <p:attrNameLst>
                                          <p:attrName>ppt_x</p:attrName>
                                        </p:attrNameLst>
                                      </p:cBhvr>
                                      <p:tavLst>
                                        <p:tav tm="0">
                                          <p:val>
                                            <p:strVal val="1+#ppt_w/2"/>
                                          </p:val>
                                        </p:tav>
                                        <p:tav tm="100000">
                                          <p:val>
                                            <p:strVal val="#ppt_x"/>
                                          </p:val>
                                        </p:tav>
                                      </p:tavLst>
                                    </p:anim>
                                    <p:anim calcmode="lin" valueType="num">
                                      <p:cBhvr additive="base">
                                        <p:cTn id="157" dur="500" fill="hold"/>
                                        <p:tgtEl>
                                          <p:spTgt spid="106560"/>
                                        </p:tgtEl>
                                        <p:attrNameLst>
                                          <p:attrName>ppt_y</p:attrName>
                                        </p:attrNameLst>
                                      </p:cBhvr>
                                      <p:tavLst>
                                        <p:tav tm="0">
                                          <p:val>
                                            <p:strVal val="#ppt_y"/>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7" presetClass="entr" presetSubtype="8" fill="hold" grpId="0" nodeType="clickEffect">
                                  <p:stCondLst>
                                    <p:cond delay="0"/>
                                  </p:stCondLst>
                                  <p:childTnLst>
                                    <p:set>
                                      <p:cBhvr>
                                        <p:cTn id="161" dur="1" fill="hold">
                                          <p:stCondLst>
                                            <p:cond delay="0"/>
                                          </p:stCondLst>
                                        </p:cTn>
                                        <p:tgtEl>
                                          <p:spTgt spid="106561"/>
                                        </p:tgtEl>
                                        <p:attrNameLst>
                                          <p:attrName>style.visibility</p:attrName>
                                        </p:attrNameLst>
                                      </p:cBhvr>
                                      <p:to>
                                        <p:strVal val="visible"/>
                                      </p:to>
                                    </p:set>
                                    <p:anim calcmode="lin" valueType="num">
                                      <p:cBhvr>
                                        <p:cTn id="162" dur="500" fill="hold"/>
                                        <p:tgtEl>
                                          <p:spTgt spid="106561"/>
                                        </p:tgtEl>
                                        <p:attrNameLst>
                                          <p:attrName>ppt_x</p:attrName>
                                        </p:attrNameLst>
                                      </p:cBhvr>
                                      <p:tavLst>
                                        <p:tav tm="0">
                                          <p:val>
                                            <p:strVal val="#ppt_x-#ppt_w/2"/>
                                          </p:val>
                                        </p:tav>
                                        <p:tav tm="100000">
                                          <p:val>
                                            <p:strVal val="#ppt_x"/>
                                          </p:val>
                                        </p:tav>
                                      </p:tavLst>
                                    </p:anim>
                                    <p:anim calcmode="lin" valueType="num">
                                      <p:cBhvr>
                                        <p:cTn id="163" dur="500" fill="hold"/>
                                        <p:tgtEl>
                                          <p:spTgt spid="106561"/>
                                        </p:tgtEl>
                                        <p:attrNameLst>
                                          <p:attrName>ppt_y</p:attrName>
                                        </p:attrNameLst>
                                      </p:cBhvr>
                                      <p:tavLst>
                                        <p:tav tm="0">
                                          <p:val>
                                            <p:strVal val="#ppt_y"/>
                                          </p:val>
                                        </p:tav>
                                        <p:tav tm="100000">
                                          <p:val>
                                            <p:strVal val="#ppt_y"/>
                                          </p:val>
                                        </p:tav>
                                      </p:tavLst>
                                    </p:anim>
                                    <p:anim calcmode="lin" valueType="num">
                                      <p:cBhvr>
                                        <p:cTn id="164" dur="500" fill="hold"/>
                                        <p:tgtEl>
                                          <p:spTgt spid="106561"/>
                                        </p:tgtEl>
                                        <p:attrNameLst>
                                          <p:attrName>ppt_w</p:attrName>
                                        </p:attrNameLst>
                                      </p:cBhvr>
                                      <p:tavLst>
                                        <p:tav tm="0">
                                          <p:val>
                                            <p:fltVal val="0"/>
                                          </p:val>
                                        </p:tav>
                                        <p:tav tm="100000">
                                          <p:val>
                                            <p:strVal val="#ppt_w"/>
                                          </p:val>
                                        </p:tav>
                                      </p:tavLst>
                                    </p:anim>
                                    <p:anim calcmode="lin" valueType="num">
                                      <p:cBhvr>
                                        <p:cTn id="165" dur="500" fill="hold"/>
                                        <p:tgtEl>
                                          <p:spTgt spid="106561"/>
                                        </p:tgtEl>
                                        <p:attrNameLst>
                                          <p:attrName>ppt_h</p:attrName>
                                        </p:attrNameLst>
                                      </p:cBhvr>
                                      <p:tavLst>
                                        <p:tav tm="0">
                                          <p:val>
                                            <p:strVal val="#ppt_h"/>
                                          </p:val>
                                        </p:tav>
                                        <p:tav tm="100000">
                                          <p:val>
                                            <p:strVal val="#ppt_h"/>
                                          </p:val>
                                        </p:tav>
                                      </p:tavLst>
                                    </p:anim>
                                  </p:childTnLst>
                                </p:cTn>
                              </p:par>
                            </p:childTnLst>
                          </p:cTn>
                        </p:par>
                        <p:par>
                          <p:cTn id="166" fill="hold">
                            <p:stCondLst>
                              <p:cond delay="500"/>
                            </p:stCondLst>
                            <p:childTnLst>
                              <p:par>
                                <p:cTn id="167" presetID="17" presetClass="entr" presetSubtype="1" fill="hold" grpId="0" nodeType="afterEffect">
                                  <p:stCondLst>
                                    <p:cond delay="0"/>
                                  </p:stCondLst>
                                  <p:childTnLst>
                                    <p:set>
                                      <p:cBhvr>
                                        <p:cTn id="168" dur="1" fill="hold">
                                          <p:stCondLst>
                                            <p:cond delay="0"/>
                                          </p:stCondLst>
                                        </p:cTn>
                                        <p:tgtEl>
                                          <p:spTgt spid="106562"/>
                                        </p:tgtEl>
                                        <p:attrNameLst>
                                          <p:attrName>style.visibility</p:attrName>
                                        </p:attrNameLst>
                                      </p:cBhvr>
                                      <p:to>
                                        <p:strVal val="visible"/>
                                      </p:to>
                                    </p:set>
                                    <p:anim calcmode="lin" valueType="num">
                                      <p:cBhvr>
                                        <p:cTn id="169" dur="500" fill="hold"/>
                                        <p:tgtEl>
                                          <p:spTgt spid="106562"/>
                                        </p:tgtEl>
                                        <p:attrNameLst>
                                          <p:attrName>ppt_x</p:attrName>
                                        </p:attrNameLst>
                                      </p:cBhvr>
                                      <p:tavLst>
                                        <p:tav tm="0">
                                          <p:val>
                                            <p:strVal val="#ppt_x"/>
                                          </p:val>
                                        </p:tav>
                                        <p:tav tm="100000">
                                          <p:val>
                                            <p:strVal val="#ppt_x"/>
                                          </p:val>
                                        </p:tav>
                                      </p:tavLst>
                                    </p:anim>
                                    <p:anim calcmode="lin" valueType="num">
                                      <p:cBhvr>
                                        <p:cTn id="170" dur="500" fill="hold"/>
                                        <p:tgtEl>
                                          <p:spTgt spid="106562"/>
                                        </p:tgtEl>
                                        <p:attrNameLst>
                                          <p:attrName>ppt_y</p:attrName>
                                        </p:attrNameLst>
                                      </p:cBhvr>
                                      <p:tavLst>
                                        <p:tav tm="0">
                                          <p:val>
                                            <p:strVal val="#ppt_y-#ppt_h/2"/>
                                          </p:val>
                                        </p:tav>
                                        <p:tav tm="100000">
                                          <p:val>
                                            <p:strVal val="#ppt_y"/>
                                          </p:val>
                                        </p:tav>
                                      </p:tavLst>
                                    </p:anim>
                                    <p:anim calcmode="lin" valueType="num">
                                      <p:cBhvr>
                                        <p:cTn id="171" dur="500" fill="hold"/>
                                        <p:tgtEl>
                                          <p:spTgt spid="106562"/>
                                        </p:tgtEl>
                                        <p:attrNameLst>
                                          <p:attrName>ppt_w</p:attrName>
                                        </p:attrNameLst>
                                      </p:cBhvr>
                                      <p:tavLst>
                                        <p:tav tm="0">
                                          <p:val>
                                            <p:strVal val="#ppt_w"/>
                                          </p:val>
                                        </p:tav>
                                        <p:tav tm="100000">
                                          <p:val>
                                            <p:strVal val="#ppt_w"/>
                                          </p:val>
                                        </p:tav>
                                      </p:tavLst>
                                    </p:anim>
                                    <p:anim calcmode="lin" valueType="num">
                                      <p:cBhvr>
                                        <p:cTn id="172" dur="500" fill="hold"/>
                                        <p:tgtEl>
                                          <p:spTgt spid="106562"/>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7" presetClass="entr" presetSubtype="4" fill="hold" grpId="0" nodeType="clickEffect">
                                  <p:stCondLst>
                                    <p:cond delay="0"/>
                                  </p:stCondLst>
                                  <p:childTnLst>
                                    <p:set>
                                      <p:cBhvr>
                                        <p:cTn id="176" dur="1" fill="hold">
                                          <p:stCondLst>
                                            <p:cond delay="0"/>
                                          </p:stCondLst>
                                        </p:cTn>
                                        <p:tgtEl>
                                          <p:spTgt spid="106563"/>
                                        </p:tgtEl>
                                        <p:attrNameLst>
                                          <p:attrName>style.visibility</p:attrName>
                                        </p:attrNameLst>
                                      </p:cBhvr>
                                      <p:to>
                                        <p:strVal val="visible"/>
                                      </p:to>
                                    </p:set>
                                    <p:anim calcmode="lin" valueType="num">
                                      <p:cBhvr>
                                        <p:cTn id="177" dur="500" fill="hold"/>
                                        <p:tgtEl>
                                          <p:spTgt spid="106563"/>
                                        </p:tgtEl>
                                        <p:attrNameLst>
                                          <p:attrName>ppt_x</p:attrName>
                                        </p:attrNameLst>
                                      </p:cBhvr>
                                      <p:tavLst>
                                        <p:tav tm="0">
                                          <p:val>
                                            <p:strVal val="#ppt_x"/>
                                          </p:val>
                                        </p:tav>
                                        <p:tav tm="100000">
                                          <p:val>
                                            <p:strVal val="#ppt_x"/>
                                          </p:val>
                                        </p:tav>
                                      </p:tavLst>
                                    </p:anim>
                                    <p:anim calcmode="lin" valueType="num">
                                      <p:cBhvr>
                                        <p:cTn id="178" dur="500" fill="hold"/>
                                        <p:tgtEl>
                                          <p:spTgt spid="106563"/>
                                        </p:tgtEl>
                                        <p:attrNameLst>
                                          <p:attrName>ppt_y</p:attrName>
                                        </p:attrNameLst>
                                      </p:cBhvr>
                                      <p:tavLst>
                                        <p:tav tm="0">
                                          <p:val>
                                            <p:strVal val="#ppt_y+#ppt_h/2"/>
                                          </p:val>
                                        </p:tav>
                                        <p:tav tm="100000">
                                          <p:val>
                                            <p:strVal val="#ppt_y"/>
                                          </p:val>
                                        </p:tav>
                                      </p:tavLst>
                                    </p:anim>
                                    <p:anim calcmode="lin" valueType="num">
                                      <p:cBhvr>
                                        <p:cTn id="179" dur="500" fill="hold"/>
                                        <p:tgtEl>
                                          <p:spTgt spid="106563"/>
                                        </p:tgtEl>
                                        <p:attrNameLst>
                                          <p:attrName>ppt_w</p:attrName>
                                        </p:attrNameLst>
                                      </p:cBhvr>
                                      <p:tavLst>
                                        <p:tav tm="0">
                                          <p:val>
                                            <p:strVal val="#ppt_w"/>
                                          </p:val>
                                        </p:tav>
                                        <p:tav tm="100000">
                                          <p:val>
                                            <p:strVal val="#ppt_w"/>
                                          </p:val>
                                        </p:tav>
                                      </p:tavLst>
                                    </p:anim>
                                    <p:anim calcmode="lin" valueType="num">
                                      <p:cBhvr>
                                        <p:cTn id="180" dur="500" fill="hold"/>
                                        <p:tgtEl>
                                          <p:spTgt spid="106563"/>
                                        </p:tgtEl>
                                        <p:attrNameLst>
                                          <p:attrName>ppt_h</p:attrName>
                                        </p:attrNameLst>
                                      </p:cBhvr>
                                      <p:tavLst>
                                        <p:tav tm="0">
                                          <p:val>
                                            <p:fltVal val="0"/>
                                          </p:val>
                                        </p:tav>
                                        <p:tav tm="100000">
                                          <p:val>
                                            <p:strVal val="#ppt_h"/>
                                          </p:val>
                                        </p:tav>
                                      </p:tavLst>
                                    </p:anim>
                                  </p:childTnLst>
                                </p:cTn>
                              </p:par>
                            </p:childTnLst>
                          </p:cTn>
                        </p:par>
                        <p:par>
                          <p:cTn id="181" fill="hold">
                            <p:stCondLst>
                              <p:cond delay="500"/>
                            </p:stCondLst>
                            <p:childTnLst>
                              <p:par>
                                <p:cTn id="182" presetID="1" presetClass="entr" presetSubtype="0" fill="hold" grpId="0" nodeType="afterEffect">
                                  <p:stCondLst>
                                    <p:cond delay="0"/>
                                  </p:stCondLst>
                                  <p:childTnLst>
                                    <p:set>
                                      <p:cBhvr>
                                        <p:cTn id="183" dur="1" fill="hold">
                                          <p:stCondLst>
                                            <p:cond delay="499"/>
                                          </p:stCondLst>
                                        </p:cTn>
                                        <p:tgtEl>
                                          <p:spTgt spid="106564"/>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499"/>
                                          </p:stCondLst>
                                        </p:cTn>
                                        <p:tgtEl>
                                          <p:spTgt spid="106568"/>
                                        </p:tgtEl>
                                        <p:attrNameLst>
                                          <p:attrName>style.visibility</p:attrName>
                                        </p:attrNameLst>
                                      </p:cBhvr>
                                      <p:to>
                                        <p:strVal val="visible"/>
                                      </p:to>
                                    </p:set>
                                  </p:childTnLst>
                                </p:cTn>
                              </p:par>
                            </p:childTnLst>
                          </p:cTn>
                        </p:par>
                        <p:par>
                          <p:cTn id="188" fill="hold">
                            <p:stCondLst>
                              <p:cond delay="500"/>
                            </p:stCondLst>
                            <p:childTnLst>
                              <p:par>
                                <p:cTn id="189" presetID="12" presetClass="entr" presetSubtype="8" fill="hold" nodeType="afterEffect">
                                  <p:stCondLst>
                                    <p:cond delay="0"/>
                                  </p:stCondLst>
                                  <p:childTnLst>
                                    <p:set>
                                      <p:cBhvr>
                                        <p:cTn id="190" dur="1" fill="hold">
                                          <p:stCondLst>
                                            <p:cond delay="0"/>
                                          </p:stCondLst>
                                        </p:cTn>
                                        <p:tgtEl>
                                          <p:spTgt spid="9"/>
                                        </p:tgtEl>
                                        <p:attrNameLst>
                                          <p:attrName>style.visibility</p:attrName>
                                        </p:attrNameLst>
                                      </p:cBhvr>
                                      <p:to>
                                        <p:strVal val="visible"/>
                                      </p:to>
                                    </p:set>
                                    <p:animEffect transition="in" filter="slide(fromLeft)">
                                      <p:cBhvr>
                                        <p:cTn id="191" dur="500"/>
                                        <p:tgtEl>
                                          <p:spTgt spid="9"/>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grpId="0" nodeType="clickEffect">
                                  <p:stCondLst>
                                    <p:cond delay="0"/>
                                  </p:stCondLst>
                                  <p:childTnLst>
                                    <p:set>
                                      <p:cBhvr>
                                        <p:cTn id="195" dur="1" fill="hold">
                                          <p:stCondLst>
                                            <p:cond delay="0"/>
                                          </p:stCondLst>
                                        </p:cTn>
                                        <p:tgtEl>
                                          <p:spTgt spid="106570"/>
                                        </p:tgtEl>
                                        <p:attrNameLst>
                                          <p:attrName>style.visibility</p:attrName>
                                        </p:attrNameLst>
                                      </p:cBhvr>
                                      <p:to>
                                        <p:strVal val="visible"/>
                                      </p:to>
                                    </p:set>
                                    <p:animEffect transition="in" filter="wipe(up)">
                                      <p:cBhvr>
                                        <p:cTn id="196" dur="500"/>
                                        <p:tgtEl>
                                          <p:spTgt spid="106570"/>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106571"/>
                                        </p:tgtEl>
                                        <p:attrNameLst>
                                          <p:attrName>style.visibility</p:attrName>
                                        </p:attrNameLst>
                                      </p:cBhvr>
                                      <p:to>
                                        <p:strVal val="visible"/>
                                      </p:to>
                                    </p:set>
                                    <p:animEffect transition="in" filter="wipe(left)">
                                      <p:cBhvr>
                                        <p:cTn id="201" dur="500"/>
                                        <p:tgtEl>
                                          <p:spTgt spid="10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22" grpId="0" animBg="1"/>
      <p:bldP spid="106523" grpId="0" animBg="1"/>
      <p:bldP spid="106524" grpId="0" autoUpdateAnimBg="0"/>
      <p:bldP spid="106525" grpId="0" autoUpdateAnimBg="0"/>
      <p:bldP spid="106529" grpId="0" animBg="1" autoUpdateAnimBg="0"/>
      <p:bldP spid="106530" grpId="0" animBg="1"/>
      <p:bldP spid="106531" grpId="0" animBg="1" autoUpdateAnimBg="0"/>
      <p:bldP spid="106532" grpId="0" animBg="1"/>
      <p:bldP spid="106536" grpId="0" animBg="1"/>
      <p:bldP spid="106537" grpId="0" animBg="1"/>
      <p:bldP spid="106541" grpId="0" animBg="1"/>
      <p:bldP spid="106542" grpId="0" animBg="1" autoUpdateAnimBg="0"/>
      <p:bldP spid="106543" grpId="0" animBg="1"/>
      <p:bldP spid="106544" grpId="0" animBg="1"/>
      <p:bldP spid="106545" grpId="0" animBg="1"/>
      <p:bldP spid="106546" grpId="0" animBg="1"/>
      <p:bldP spid="106547" grpId="0" animBg="1"/>
      <p:bldP spid="106548" grpId="0" animBg="1"/>
      <p:bldP spid="106549" grpId="0" animBg="1"/>
      <p:bldP spid="106550" grpId="0" animBg="1"/>
      <p:bldP spid="106554" grpId="0" animBg="1"/>
      <p:bldP spid="106558" grpId="0" animBg="1"/>
      <p:bldP spid="106559" grpId="0" animBg="1" autoUpdateAnimBg="0"/>
      <p:bldP spid="106560" grpId="0" animBg="1"/>
      <p:bldP spid="106561" grpId="0" animBg="1"/>
      <p:bldP spid="106562" grpId="0" animBg="1"/>
      <p:bldP spid="106563" grpId="0" animBg="1"/>
      <p:bldP spid="106564" grpId="0" animBg="1"/>
      <p:bldP spid="106568" grpId="0" animBg="1"/>
      <p:bldP spid="106569" grpId="0" animBg="1"/>
      <p:bldP spid="106570" grpId="0" autoUpdateAnimBg="0"/>
      <p:bldP spid="106571"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4294967295"/>
          </p:nvPr>
        </p:nvSpPr>
        <p:spPr>
          <a:xfrm>
            <a:off x="0" y="476250"/>
            <a:ext cx="8964613" cy="6265863"/>
          </a:xfrm>
        </p:spPr>
        <p:txBody>
          <a:bodyPr/>
          <a:lstStyle/>
          <a:p>
            <a:pPr>
              <a:buFont typeface="Wingdings" pitchFamily="2" charset="2"/>
              <a:buNone/>
            </a:pPr>
            <a:r>
              <a:rPr lang="zh-CN" altLang="en-US" dirty="0" smtClean="0"/>
              <a:t>若</a:t>
            </a:r>
            <a:r>
              <a:rPr lang="zh-CN" altLang="en-US" dirty="0"/>
              <a:t>一棵二叉树具有</a:t>
            </a:r>
            <a:r>
              <a:rPr lang="en-US" altLang="zh-CN" dirty="0"/>
              <a:t>10</a:t>
            </a:r>
            <a:r>
              <a:rPr lang="zh-CN" altLang="en-US" dirty="0"/>
              <a:t>个度为</a:t>
            </a:r>
            <a:r>
              <a:rPr lang="en-US" altLang="zh-CN" dirty="0"/>
              <a:t>2</a:t>
            </a:r>
            <a:r>
              <a:rPr lang="zh-CN" altLang="en-US" dirty="0"/>
              <a:t>的结点，</a:t>
            </a:r>
            <a:r>
              <a:rPr lang="en-US" altLang="zh-CN" dirty="0"/>
              <a:t>5</a:t>
            </a:r>
            <a:r>
              <a:rPr lang="zh-CN" altLang="en-US" dirty="0"/>
              <a:t>个度为</a:t>
            </a:r>
            <a:r>
              <a:rPr lang="en-US" altLang="zh-CN" dirty="0"/>
              <a:t>1</a:t>
            </a:r>
            <a:r>
              <a:rPr lang="zh-CN" altLang="en-US" dirty="0"/>
              <a:t>的结点，则度为</a:t>
            </a:r>
            <a:r>
              <a:rPr lang="en-US" altLang="zh-CN" dirty="0"/>
              <a:t>0</a:t>
            </a:r>
            <a:r>
              <a:rPr lang="zh-CN" altLang="en-US" dirty="0"/>
              <a:t>的结点个数是</a:t>
            </a:r>
            <a:r>
              <a:rPr lang="zh-CN" altLang="en-US" dirty="0" smtClean="0"/>
              <a:t>（</a:t>
            </a:r>
            <a:r>
              <a:rPr lang="en-US" altLang="zh-CN" dirty="0" smtClean="0"/>
              <a:t>b</a:t>
            </a:r>
            <a:r>
              <a:rPr lang="zh-CN" altLang="en-US" dirty="0"/>
              <a:t>）</a:t>
            </a:r>
          </a:p>
          <a:p>
            <a:pPr>
              <a:buFont typeface="Wingdings" pitchFamily="2" charset="2"/>
              <a:buNone/>
            </a:pPr>
            <a:r>
              <a:rPr lang="en-US" altLang="zh-CN" dirty="0"/>
              <a:t>A</a:t>
            </a:r>
            <a:r>
              <a:rPr lang="zh-CN" altLang="en-US" dirty="0"/>
              <a:t>．</a:t>
            </a:r>
            <a:r>
              <a:rPr lang="en-US" altLang="zh-CN" dirty="0"/>
              <a:t>9            B</a:t>
            </a:r>
            <a:r>
              <a:rPr lang="zh-CN" altLang="en-US" dirty="0"/>
              <a:t>．</a:t>
            </a:r>
            <a:r>
              <a:rPr lang="en-US" altLang="zh-CN" dirty="0"/>
              <a:t>11         C</a:t>
            </a:r>
            <a:r>
              <a:rPr lang="zh-CN" altLang="en-US" dirty="0"/>
              <a:t>．</a:t>
            </a:r>
            <a:r>
              <a:rPr lang="en-US" altLang="zh-CN" dirty="0"/>
              <a:t>15       D</a:t>
            </a:r>
            <a:r>
              <a:rPr lang="zh-CN" altLang="en-US" dirty="0"/>
              <a:t>．不确定</a:t>
            </a:r>
          </a:p>
          <a:p>
            <a:pPr>
              <a:buFont typeface="Wingdings" pitchFamily="2" charset="2"/>
              <a:buNone/>
            </a:pPr>
            <a:r>
              <a:rPr lang="en-US" altLang="zh-CN" dirty="0"/>
              <a:t>8</a:t>
            </a:r>
            <a:r>
              <a:rPr lang="zh-CN" altLang="en-US" dirty="0"/>
              <a:t>．在一棵高度为</a:t>
            </a:r>
            <a:r>
              <a:rPr lang="en-US" altLang="zh-CN" dirty="0"/>
              <a:t>k</a:t>
            </a:r>
            <a:r>
              <a:rPr lang="zh-CN" altLang="en-US" dirty="0"/>
              <a:t>的满二叉树中，结点总数</a:t>
            </a:r>
            <a:r>
              <a:rPr lang="zh-CN" altLang="en-US" dirty="0" smtClean="0"/>
              <a:t>为</a:t>
            </a:r>
            <a:r>
              <a:rPr lang="en-US" altLang="zh-CN" dirty="0" smtClean="0"/>
              <a:t>A </a:t>
            </a:r>
            <a:endParaRPr lang="zh-CN" altLang="en-US" dirty="0"/>
          </a:p>
          <a:p>
            <a:pPr>
              <a:buFont typeface="Wingdings" pitchFamily="2" charset="2"/>
              <a:buNone/>
            </a:pPr>
            <a:r>
              <a:rPr lang="zh-CN" altLang="en-US" dirty="0"/>
              <a:t>          </a:t>
            </a:r>
            <a:r>
              <a:rPr lang="en-US" altLang="zh-CN" dirty="0"/>
              <a:t>A</a:t>
            </a:r>
            <a:r>
              <a:rPr lang="zh-CN" altLang="en-US" dirty="0"/>
              <a:t>．</a:t>
            </a:r>
            <a:r>
              <a:rPr lang="en-US" altLang="zh-CN" dirty="0"/>
              <a:t>2^k-1            B</a:t>
            </a:r>
            <a:r>
              <a:rPr lang="zh-CN" altLang="en-US" dirty="0"/>
              <a:t>．</a:t>
            </a:r>
            <a:r>
              <a:rPr lang="en-US" altLang="zh-CN" dirty="0"/>
              <a:t>2k             </a:t>
            </a:r>
          </a:p>
          <a:p>
            <a:pPr>
              <a:buFont typeface="Wingdings" pitchFamily="2" charset="2"/>
              <a:buNone/>
            </a:pPr>
            <a:r>
              <a:rPr lang="en-US" altLang="zh-CN" dirty="0"/>
              <a:t>          C</a:t>
            </a:r>
            <a:r>
              <a:rPr lang="zh-CN" altLang="en-US" dirty="0"/>
              <a:t>．</a:t>
            </a:r>
            <a:r>
              <a:rPr lang="en-US" altLang="zh-CN" dirty="0"/>
              <a:t>2k-1            D</a:t>
            </a:r>
            <a:r>
              <a:rPr lang="zh-CN" altLang="en-US" dirty="0"/>
              <a:t>．</a:t>
            </a:r>
            <a:r>
              <a:rPr lang="zh-CN" altLang="en-US" dirty="0">
                <a:sym typeface="Symbol" pitchFamily="2" charset="2"/>
              </a:rPr>
              <a:t></a:t>
            </a:r>
            <a:r>
              <a:rPr lang="en-US" altLang="zh-CN" dirty="0"/>
              <a:t>log2k</a:t>
            </a:r>
            <a:r>
              <a:rPr lang="en-US" altLang="zh-CN" dirty="0">
                <a:sym typeface="Symbol" pitchFamily="2" charset="2"/>
              </a:rPr>
              <a:t></a:t>
            </a:r>
            <a:r>
              <a:rPr lang="en-US" altLang="zh-CN" dirty="0"/>
              <a:t>+1</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0" y="549275"/>
            <a:ext cx="9036050" cy="6192838"/>
          </a:xfrm>
        </p:spPr>
        <p:txBody>
          <a:bodyPr/>
          <a:lstStyle/>
          <a:p>
            <a:pPr>
              <a:lnSpc>
                <a:spcPct val="90000"/>
              </a:lnSpc>
              <a:buFont typeface="Wingdings" pitchFamily="2" charset="2"/>
              <a:buNone/>
            </a:pPr>
            <a:r>
              <a:rPr lang="en-US" altLang="zh-CN" dirty="0" smtClean="0"/>
              <a:t>10</a:t>
            </a:r>
            <a:r>
              <a:rPr lang="en-US" altLang="zh-CN" dirty="0"/>
              <a:t>. </a:t>
            </a:r>
            <a:r>
              <a:rPr lang="zh-CN" altLang="en-US" dirty="0"/>
              <a:t>设有一表示算术表达式的二叉树（见下图），</a:t>
            </a:r>
          </a:p>
          <a:p>
            <a:pPr>
              <a:lnSpc>
                <a:spcPct val="90000"/>
              </a:lnSpc>
              <a:buFont typeface="Wingdings" pitchFamily="2" charset="2"/>
              <a:buNone/>
            </a:pPr>
            <a:r>
              <a:rPr lang="zh-CN" altLang="en-US" dirty="0"/>
              <a:t>它所表示的算术表达式是（</a:t>
            </a:r>
            <a:r>
              <a:rPr lang="en-US" altLang="zh-CN" dirty="0"/>
              <a:t>d    </a:t>
            </a:r>
            <a:r>
              <a:rPr lang="zh-CN" altLang="en-US" dirty="0"/>
              <a:t>）</a:t>
            </a:r>
            <a:endParaRPr lang="zh-CN" altLang="it-IT" dirty="0"/>
          </a:p>
          <a:p>
            <a:pPr>
              <a:lnSpc>
                <a:spcPct val="90000"/>
              </a:lnSpc>
              <a:buFont typeface="Wingdings" pitchFamily="2" charset="2"/>
              <a:buNone/>
            </a:pPr>
            <a:r>
              <a:rPr lang="it-IT" altLang="zh-CN" dirty="0"/>
              <a:t>      A. A*B+C/(D*E)+(F-G)                       </a:t>
            </a:r>
          </a:p>
          <a:p>
            <a:pPr>
              <a:lnSpc>
                <a:spcPct val="90000"/>
              </a:lnSpc>
              <a:buFont typeface="Wingdings" pitchFamily="2" charset="2"/>
              <a:buNone/>
            </a:pPr>
            <a:r>
              <a:rPr lang="it-IT" altLang="zh-CN" dirty="0"/>
              <a:t>      B. (A*B+C)/(D*E)+(F-G)  </a:t>
            </a:r>
          </a:p>
          <a:p>
            <a:pPr>
              <a:lnSpc>
                <a:spcPct val="90000"/>
              </a:lnSpc>
              <a:buFont typeface="Wingdings" pitchFamily="2" charset="2"/>
              <a:buNone/>
            </a:pPr>
            <a:r>
              <a:rPr lang="it-IT" altLang="zh-CN" dirty="0"/>
              <a:t>      C. (A*B+C)/(D*E+</a:t>
            </a:r>
            <a:r>
              <a:rPr lang="zh-CN" altLang="it-IT" dirty="0"/>
              <a:t>（</a:t>
            </a:r>
            <a:r>
              <a:rPr lang="it-IT" altLang="zh-CN" dirty="0"/>
              <a:t>F-G</a:t>
            </a:r>
            <a:r>
              <a:rPr lang="zh-CN" altLang="it-IT" dirty="0"/>
              <a:t>）</a:t>
            </a:r>
            <a:r>
              <a:rPr lang="it-IT" altLang="zh-CN" dirty="0"/>
              <a:t>)                  </a:t>
            </a:r>
          </a:p>
          <a:p>
            <a:pPr>
              <a:lnSpc>
                <a:spcPct val="90000"/>
              </a:lnSpc>
              <a:buFont typeface="Wingdings" pitchFamily="2" charset="2"/>
              <a:buNone/>
            </a:pPr>
            <a:r>
              <a:rPr lang="it-IT" altLang="zh-CN" dirty="0"/>
              <a:t>      D. A*B+C/D*E+F-G</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11188" y="1916113"/>
            <a:ext cx="6048375" cy="4176712"/>
            <a:chOff x="2574" y="1973"/>
            <a:chExt cx="3045" cy="1834"/>
          </a:xfrm>
        </p:grpSpPr>
        <p:grpSp>
          <p:nvGrpSpPr>
            <p:cNvPr id="3" name="Group 5"/>
            <p:cNvGrpSpPr>
              <a:grpSpLocks/>
            </p:cNvGrpSpPr>
            <p:nvPr/>
          </p:nvGrpSpPr>
          <p:grpSpPr bwMode="auto">
            <a:xfrm>
              <a:off x="4224" y="3135"/>
              <a:ext cx="630" cy="627"/>
              <a:chOff x="3654" y="1973"/>
              <a:chExt cx="630" cy="627"/>
            </a:xfrm>
          </p:grpSpPr>
          <p:sp>
            <p:nvSpPr>
              <p:cNvPr id="29702" name="Oval 6"/>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endParaRPr lang="zh-CN" altLang="en-US"/>
              </a:p>
            </p:txBody>
          </p:sp>
          <p:sp>
            <p:nvSpPr>
              <p:cNvPr id="29703" name="Text Box 7"/>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4" name="Group 8"/>
            <p:cNvGrpSpPr>
              <a:grpSpLocks/>
            </p:cNvGrpSpPr>
            <p:nvPr/>
          </p:nvGrpSpPr>
          <p:grpSpPr bwMode="auto">
            <a:xfrm>
              <a:off x="4569" y="3120"/>
              <a:ext cx="630" cy="627"/>
              <a:chOff x="3654" y="1973"/>
              <a:chExt cx="630" cy="627"/>
            </a:xfrm>
          </p:grpSpPr>
          <p:sp>
            <p:nvSpPr>
              <p:cNvPr id="29705" name="Oval 9"/>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endParaRPr lang="zh-CN" altLang="en-US"/>
              </a:p>
            </p:txBody>
          </p:sp>
          <p:sp>
            <p:nvSpPr>
              <p:cNvPr id="29706" name="Text Box 10"/>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5" name="Group 11"/>
            <p:cNvGrpSpPr>
              <a:grpSpLocks/>
            </p:cNvGrpSpPr>
            <p:nvPr/>
          </p:nvGrpSpPr>
          <p:grpSpPr bwMode="auto">
            <a:xfrm>
              <a:off x="3744" y="3136"/>
              <a:ext cx="630" cy="627"/>
              <a:chOff x="3654" y="1973"/>
              <a:chExt cx="630" cy="627"/>
            </a:xfrm>
          </p:grpSpPr>
          <p:sp>
            <p:nvSpPr>
              <p:cNvPr id="29708" name="Oval 12"/>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endParaRPr lang="zh-CN" altLang="en-US"/>
              </a:p>
            </p:txBody>
          </p:sp>
          <p:sp>
            <p:nvSpPr>
              <p:cNvPr id="29709" name="Text Box 13"/>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6" name="Group 14"/>
            <p:cNvGrpSpPr>
              <a:grpSpLocks/>
            </p:cNvGrpSpPr>
            <p:nvPr/>
          </p:nvGrpSpPr>
          <p:grpSpPr bwMode="auto">
            <a:xfrm>
              <a:off x="4989" y="3120"/>
              <a:ext cx="630" cy="627"/>
              <a:chOff x="3654" y="1973"/>
              <a:chExt cx="630" cy="627"/>
            </a:xfrm>
          </p:grpSpPr>
          <p:sp>
            <p:nvSpPr>
              <p:cNvPr id="29711" name="Oval 15"/>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G</a:t>
                </a:r>
              </a:p>
            </p:txBody>
          </p:sp>
          <p:sp>
            <p:nvSpPr>
              <p:cNvPr id="29712" name="Text Box 16"/>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7" name="Group 17"/>
            <p:cNvGrpSpPr>
              <a:grpSpLocks/>
            </p:cNvGrpSpPr>
            <p:nvPr/>
          </p:nvGrpSpPr>
          <p:grpSpPr bwMode="auto">
            <a:xfrm>
              <a:off x="2574" y="3180"/>
              <a:ext cx="630" cy="627"/>
              <a:chOff x="3654" y="1973"/>
              <a:chExt cx="630" cy="627"/>
            </a:xfrm>
          </p:grpSpPr>
          <p:sp>
            <p:nvSpPr>
              <p:cNvPr id="29714" name="Oval 18"/>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A</a:t>
                </a:r>
              </a:p>
            </p:txBody>
          </p:sp>
          <p:sp>
            <p:nvSpPr>
              <p:cNvPr id="29715" name="Text Box 19"/>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8" name="Group 20"/>
            <p:cNvGrpSpPr>
              <a:grpSpLocks/>
            </p:cNvGrpSpPr>
            <p:nvPr/>
          </p:nvGrpSpPr>
          <p:grpSpPr bwMode="auto">
            <a:xfrm>
              <a:off x="3099" y="3166"/>
              <a:ext cx="630" cy="627"/>
              <a:chOff x="3654" y="1973"/>
              <a:chExt cx="630" cy="627"/>
            </a:xfrm>
          </p:grpSpPr>
          <p:sp>
            <p:nvSpPr>
              <p:cNvPr id="29717" name="Oval 21"/>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B</a:t>
                </a:r>
              </a:p>
            </p:txBody>
          </p:sp>
          <p:sp>
            <p:nvSpPr>
              <p:cNvPr id="29718" name="Text Box 22"/>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9" name="Group 23"/>
            <p:cNvGrpSpPr>
              <a:grpSpLocks/>
            </p:cNvGrpSpPr>
            <p:nvPr/>
          </p:nvGrpSpPr>
          <p:grpSpPr bwMode="auto">
            <a:xfrm>
              <a:off x="3714" y="1973"/>
              <a:ext cx="630" cy="627"/>
              <a:chOff x="3654" y="1973"/>
              <a:chExt cx="630" cy="627"/>
            </a:xfrm>
          </p:grpSpPr>
          <p:sp>
            <p:nvSpPr>
              <p:cNvPr id="29720" name="Oval 24"/>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pPr algn="just"/>
                <a:r>
                  <a:rPr lang="en-US" altLang="zh-CN"/>
                  <a:t>/</a:t>
                </a:r>
              </a:p>
              <a:p>
                <a:endParaRPr lang="en-US" altLang="zh-CN"/>
              </a:p>
            </p:txBody>
          </p:sp>
          <p:sp>
            <p:nvSpPr>
              <p:cNvPr id="29721" name="Text Box 25"/>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10" name="Group 26"/>
            <p:cNvGrpSpPr>
              <a:grpSpLocks/>
            </p:cNvGrpSpPr>
            <p:nvPr/>
          </p:nvGrpSpPr>
          <p:grpSpPr bwMode="auto">
            <a:xfrm>
              <a:off x="3114" y="2344"/>
              <a:ext cx="630" cy="627"/>
              <a:chOff x="3654" y="1973"/>
              <a:chExt cx="630" cy="627"/>
            </a:xfrm>
          </p:grpSpPr>
          <p:sp>
            <p:nvSpPr>
              <p:cNvPr id="29723" name="Oval 27"/>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pPr algn="just"/>
                <a:r>
                  <a:rPr lang="en-US" altLang="zh-CN"/>
                  <a:t>+</a:t>
                </a:r>
              </a:p>
              <a:p>
                <a:endParaRPr lang="en-US" altLang="zh-CN"/>
              </a:p>
            </p:txBody>
          </p:sp>
          <p:sp>
            <p:nvSpPr>
              <p:cNvPr id="29724" name="Text Box 28"/>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11" name="Group 29"/>
            <p:cNvGrpSpPr>
              <a:grpSpLocks/>
            </p:cNvGrpSpPr>
            <p:nvPr/>
          </p:nvGrpSpPr>
          <p:grpSpPr bwMode="auto">
            <a:xfrm>
              <a:off x="4419" y="2316"/>
              <a:ext cx="630" cy="627"/>
              <a:chOff x="3654" y="1973"/>
              <a:chExt cx="630" cy="627"/>
            </a:xfrm>
          </p:grpSpPr>
          <p:sp>
            <p:nvSpPr>
              <p:cNvPr id="29726" name="Oval 30"/>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a:t>
                </a:r>
              </a:p>
            </p:txBody>
          </p:sp>
          <p:sp>
            <p:nvSpPr>
              <p:cNvPr id="29727" name="Text Box 31"/>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r>
                  <a:rPr lang="en-US" altLang="zh-CN" sz="1000">
                    <a:latin typeface="Times New Roman" pitchFamily="18" charset="0"/>
                  </a:rPr>
                  <a:t> </a:t>
                </a:r>
                <a:endParaRPr lang="en-US" altLang="zh-CN"/>
              </a:p>
            </p:txBody>
          </p:sp>
        </p:grpSp>
        <p:grpSp>
          <p:nvGrpSpPr>
            <p:cNvPr id="12" name="Group 32"/>
            <p:cNvGrpSpPr>
              <a:grpSpLocks/>
            </p:cNvGrpSpPr>
            <p:nvPr/>
          </p:nvGrpSpPr>
          <p:grpSpPr bwMode="auto">
            <a:xfrm>
              <a:off x="3999" y="2675"/>
              <a:ext cx="630" cy="627"/>
              <a:chOff x="3654" y="1973"/>
              <a:chExt cx="630" cy="627"/>
            </a:xfrm>
          </p:grpSpPr>
          <p:sp>
            <p:nvSpPr>
              <p:cNvPr id="29729" name="Oval 33"/>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a:t>
                </a:r>
              </a:p>
            </p:txBody>
          </p:sp>
          <p:sp>
            <p:nvSpPr>
              <p:cNvPr id="29730" name="Text Box 34"/>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r>
                  <a:rPr lang="en-US" altLang="zh-CN" sz="1000">
                    <a:latin typeface="Times New Roman" pitchFamily="18" charset="0"/>
                  </a:rPr>
                  <a:t> </a:t>
                </a:r>
                <a:endParaRPr lang="en-US" altLang="zh-CN"/>
              </a:p>
            </p:txBody>
          </p:sp>
        </p:grpSp>
        <p:grpSp>
          <p:nvGrpSpPr>
            <p:cNvPr id="13" name="Group 35"/>
            <p:cNvGrpSpPr>
              <a:grpSpLocks/>
            </p:cNvGrpSpPr>
            <p:nvPr/>
          </p:nvGrpSpPr>
          <p:grpSpPr bwMode="auto">
            <a:xfrm>
              <a:off x="4794" y="2705"/>
              <a:ext cx="630" cy="627"/>
              <a:chOff x="3654" y="1973"/>
              <a:chExt cx="630" cy="627"/>
            </a:xfrm>
          </p:grpSpPr>
          <p:sp>
            <p:nvSpPr>
              <p:cNvPr id="29732" name="Oval 36"/>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a:t>
                </a:r>
              </a:p>
            </p:txBody>
          </p:sp>
          <p:sp>
            <p:nvSpPr>
              <p:cNvPr id="29733" name="Text Box 37"/>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r>
                  <a:rPr lang="en-US" altLang="zh-CN" sz="1000">
                    <a:latin typeface="Times New Roman" pitchFamily="18" charset="0"/>
                  </a:rPr>
                  <a:t> </a:t>
                </a:r>
                <a:endParaRPr lang="en-US" altLang="zh-CN"/>
              </a:p>
            </p:txBody>
          </p:sp>
        </p:grpSp>
        <p:grpSp>
          <p:nvGrpSpPr>
            <p:cNvPr id="14" name="Group 38"/>
            <p:cNvGrpSpPr>
              <a:grpSpLocks/>
            </p:cNvGrpSpPr>
            <p:nvPr/>
          </p:nvGrpSpPr>
          <p:grpSpPr bwMode="auto">
            <a:xfrm>
              <a:off x="3459" y="2688"/>
              <a:ext cx="630" cy="627"/>
              <a:chOff x="3654" y="1973"/>
              <a:chExt cx="630" cy="627"/>
            </a:xfrm>
          </p:grpSpPr>
          <p:sp>
            <p:nvSpPr>
              <p:cNvPr id="29735" name="Oval 39"/>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C</a:t>
                </a:r>
              </a:p>
            </p:txBody>
          </p:sp>
          <p:sp>
            <p:nvSpPr>
              <p:cNvPr id="29736" name="Text Box 40"/>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15" name="Group 41"/>
            <p:cNvGrpSpPr>
              <a:grpSpLocks/>
            </p:cNvGrpSpPr>
            <p:nvPr/>
          </p:nvGrpSpPr>
          <p:grpSpPr bwMode="auto">
            <a:xfrm>
              <a:off x="2844" y="2747"/>
              <a:ext cx="630" cy="627"/>
              <a:chOff x="3654" y="1973"/>
              <a:chExt cx="630" cy="627"/>
            </a:xfrm>
          </p:grpSpPr>
          <p:sp>
            <p:nvSpPr>
              <p:cNvPr id="29738" name="Oval 42"/>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sz="3200"/>
                  <a:t>*</a:t>
                </a:r>
              </a:p>
            </p:txBody>
          </p:sp>
          <p:sp>
            <p:nvSpPr>
              <p:cNvPr id="29739" name="Text Box 43"/>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sp>
          <p:nvSpPr>
            <p:cNvPr id="29740" name="Freeform 44"/>
            <p:cNvSpPr>
              <a:spLocks/>
            </p:cNvSpPr>
            <p:nvPr/>
          </p:nvSpPr>
          <p:spPr bwMode="auto">
            <a:xfrm>
              <a:off x="3405" y="2287"/>
              <a:ext cx="355" cy="173"/>
            </a:xfrm>
            <a:custGeom>
              <a:avLst/>
              <a:gdLst/>
              <a:ahLst/>
              <a:cxnLst>
                <a:cxn ang="0">
                  <a:pos x="355" y="0"/>
                </a:cxn>
                <a:cxn ang="0">
                  <a:pos x="0" y="173"/>
                </a:cxn>
              </a:cxnLst>
              <a:rect l="0" t="0" r="r" b="b"/>
              <a:pathLst>
                <a:path w="355" h="173">
                  <a:moveTo>
                    <a:pt x="355" y="0"/>
                  </a:moveTo>
                  <a:lnTo>
                    <a:pt x="0" y="173"/>
                  </a:lnTo>
                </a:path>
              </a:pathLst>
            </a:custGeom>
            <a:noFill/>
            <a:ln w="9525">
              <a:solidFill>
                <a:srgbClr val="000000"/>
              </a:solidFill>
              <a:round/>
              <a:headEnd/>
              <a:tailEnd/>
            </a:ln>
          </p:spPr>
          <p:txBody>
            <a:bodyPr/>
            <a:lstStyle/>
            <a:p>
              <a:endParaRPr lang="zh-CN" altLang="en-US"/>
            </a:p>
          </p:txBody>
        </p:sp>
        <p:sp>
          <p:nvSpPr>
            <p:cNvPr id="29741" name="Freeform 45"/>
            <p:cNvSpPr>
              <a:spLocks/>
            </p:cNvSpPr>
            <p:nvPr/>
          </p:nvSpPr>
          <p:spPr bwMode="auto">
            <a:xfrm>
              <a:off x="4020" y="2265"/>
              <a:ext cx="420" cy="210"/>
            </a:xfrm>
            <a:custGeom>
              <a:avLst/>
              <a:gdLst/>
              <a:ahLst/>
              <a:cxnLst>
                <a:cxn ang="0">
                  <a:pos x="0" y="0"/>
                </a:cxn>
                <a:cxn ang="0">
                  <a:pos x="420" y="210"/>
                </a:cxn>
              </a:cxnLst>
              <a:rect l="0" t="0" r="r" b="b"/>
              <a:pathLst>
                <a:path w="420" h="210">
                  <a:moveTo>
                    <a:pt x="0" y="0"/>
                  </a:moveTo>
                  <a:lnTo>
                    <a:pt x="420" y="210"/>
                  </a:lnTo>
                </a:path>
              </a:pathLst>
            </a:custGeom>
            <a:noFill/>
            <a:ln w="9525">
              <a:solidFill>
                <a:srgbClr val="000000"/>
              </a:solidFill>
              <a:round/>
              <a:headEnd/>
              <a:tailEnd/>
            </a:ln>
          </p:spPr>
          <p:txBody>
            <a:bodyPr/>
            <a:lstStyle/>
            <a:p>
              <a:endParaRPr lang="zh-CN" altLang="en-US"/>
            </a:p>
          </p:txBody>
        </p:sp>
        <p:sp>
          <p:nvSpPr>
            <p:cNvPr id="29742" name="Freeform 46"/>
            <p:cNvSpPr>
              <a:spLocks/>
            </p:cNvSpPr>
            <p:nvPr/>
          </p:nvSpPr>
          <p:spPr bwMode="auto">
            <a:xfrm>
              <a:off x="3090" y="2685"/>
              <a:ext cx="105" cy="135"/>
            </a:xfrm>
            <a:custGeom>
              <a:avLst/>
              <a:gdLst/>
              <a:ahLst/>
              <a:cxnLst>
                <a:cxn ang="0">
                  <a:pos x="105" y="0"/>
                </a:cxn>
                <a:cxn ang="0">
                  <a:pos x="0" y="135"/>
                </a:cxn>
              </a:cxnLst>
              <a:rect l="0" t="0" r="r" b="b"/>
              <a:pathLst>
                <a:path w="105" h="135">
                  <a:moveTo>
                    <a:pt x="105" y="0"/>
                  </a:moveTo>
                  <a:lnTo>
                    <a:pt x="0" y="135"/>
                  </a:lnTo>
                </a:path>
              </a:pathLst>
            </a:custGeom>
            <a:noFill/>
            <a:ln w="9525">
              <a:solidFill>
                <a:srgbClr val="000000"/>
              </a:solidFill>
              <a:round/>
              <a:headEnd/>
              <a:tailEnd/>
            </a:ln>
          </p:spPr>
          <p:txBody>
            <a:bodyPr/>
            <a:lstStyle/>
            <a:p>
              <a:endParaRPr lang="zh-CN" altLang="en-US"/>
            </a:p>
          </p:txBody>
        </p:sp>
        <p:sp>
          <p:nvSpPr>
            <p:cNvPr id="29743" name="Freeform 47"/>
            <p:cNvSpPr>
              <a:spLocks/>
            </p:cNvSpPr>
            <p:nvPr/>
          </p:nvSpPr>
          <p:spPr bwMode="auto">
            <a:xfrm>
              <a:off x="3405" y="2655"/>
              <a:ext cx="135" cy="120"/>
            </a:xfrm>
            <a:custGeom>
              <a:avLst/>
              <a:gdLst/>
              <a:ahLst/>
              <a:cxnLst>
                <a:cxn ang="0">
                  <a:pos x="0" y="0"/>
                </a:cxn>
                <a:cxn ang="0">
                  <a:pos x="135" y="120"/>
                </a:cxn>
              </a:cxnLst>
              <a:rect l="0" t="0" r="r" b="b"/>
              <a:pathLst>
                <a:path w="135" h="120">
                  <a:moveTo>
                    <a:pt x="0" y="0"/>
                  </a:moveTo>
                  <a:lnTo>
                    <a:pt x="135" y="120"/>
                  </a:lnTo>
                </a:path>
              </a:pathLst>
            </a:custGeom>
            <a:noFill/>
            <a:ln w="9525">
              <a:solidFill>
                <a:srgbClr val="000000"/>
              </a:solidFill>
              <a:round/>
              <a:headEnd/>
              <a:tailEnd/>
            </a:ln>
          </p:spPr>
          <p:txBody>
            <a:bodyPr/>
            <a:lstStyle/>
            <a:p>
              <a:endParaRPr lang="zh-CN" altLang="en-US"/>
            </a:p>
          </p:txBody>
        </p:sp>
        <p:sp>
          <p:nvSpPr>
            <p:cNvPr id="29744" name="Freeform 48"/>
            <p:cNvSpPr>
              <a:spLocks/>
            </p:cNvSpPr>
            <p:nvPr/>
          </p:nvSpPr>
          <p:spPr bwMode="auto">
            <a:xfrm>
              <a:off x="4305" y="2625"/>
              <a:ext cx="180" cy="195"/>
            </a:xfrm>
            <a:custGeom>
              <a:avLst/>
              <a:gdLst/>
              <a:ahLst/>
              <a:cxnLst>
                <a:cxn ang="0">
                  <a:pos x="180" y="0"/>
                </a:cxn>
                <a:cxn ang="0">
                  <a:pos x="0" y="195"/>
                </a:cxn>
              </a:cxnLst>
              <a:rect l="0" t="0" r="r" b="b"/>
              <a:pathLst>
                <a:path w="180" h="195">
                  <a:moveTo>
                    <a:pt x="180" y="0"/>
                  </a:moveTo>
                  <a:lnTo>
                    <a:pt x="0" y="195"/>
                  </a:lnTo>
                </a:path>
              </a:pathLst>
            </a:custGeom>
            <a:noFill/>
            <a:ln w="9525">
              <a:solidFill>
                <a:srgbClr val="000000"/>
              </a:solidFill>
              <a:round/>
              <a:headEnd/>
              <a:tailEnd/>
            </a:ln>
          </p:spPr>
          <p:txBody>
            <a:bodyPr/>
            <a:lstStyle/>
            <a:p>
              <a:endParaRPr lang="zh-CN" altLang="en-US"/>
            </a:p>
          </p:txBody>
        </p:sp>
        <p:sp>
          <p:nvSpPr>
            <p:cNvPr id="29745" name="Freeform 49"/>
            <p:cNvSpPr>
              <a:spLocks/>
            </p:cNvSpPr>
            <p:nvPr/>
          </p:nvSpPr>
          <p:spPr bwMode="auto">
            <a:xfrm>
              <a:off x="4704" y="2600"/>
              <a:ext cx="141" cy="190"/>
            </a:xfrm>
            <a:custGeom>
              <a:avLst/>
              <a:gdLst/>
              <a:ahLst/>
              <a:cxnLst>
                <a:cxn ang="0">
                  <a:pos x="0" y="0"/>
                </a:cxn>
                <a:cxn ang="0">
                  <a:pos x="141" y="190"/>
                </a:cxn>
              </a:cxnLst>
              <a:rect l="0" t="0" r="r" b="b"/>
              <a:pathLst>
                <a:path w="141" h="190">
                  <a:moveTo>
                    <a:pt x="0" y="0"/>
                  </a:moveTo>
                  <a:lnTo>
                    <a:pt x="141" y="190"/>
                  </a:lnTo>
                </a:path>
              </a:pathLst>
            </a:custGeom>
            <a:noFill/>
            <a:ln w="9525">
              <a:solidFill>
                <a:srgbClr val="000000"/>
              </a:solidFill>
              <a:round/>
              <a:headEnd/>
              <a:tailEnd/>
            </a:ln>
          </p:spPr>
          <p:txBody>
            <a:bodyPr/>
            <a:lstStyle/>
            <a:p>
              <a:endParaRPr lang="zh-CN" altLang="en-US"/>
            </a:p>
          </p:txBody>
        </p:sp>
        <p:sp>
          <p:nvSpPr>
            <p:cNvPr id="29746" name="Freeform 50"/>
            <p:cNvSpPr>
              <a:spLocks/>
            </p:cNvSpPr>
            <p:nvPr/>
          </p:nvSpPr>
          <p:spPr bwMode="auto">
            <a:xfrm>
              <a:off x="2815" y="3060"/>
              <a:ext cx="95" cy="167"/>
            </a:xfrm>
            <a:custGeom>
              <a:avLst/>
              <a:gdLst/>
              <a:ahLst/>
              <a:cxnLst>
                <a:cxn ang="0">
                  <a:pos x="95" y="0"/>
                </a:cxn>
                <a:cxn ang="0">
                  <a:pos x="0" y="167"/>
                </a:cxn>
              </a:cxnLst>
              <a:rect l="0" t="0" r="r" b="b"/>
              <a:pathLst>
                <a:path w="95" h="167">
                  <a:moveTo>
                    <a:pt x="95" y="0"/>
                  </a:moveTo>
                  <a:lnTo>
                    <a:pt x="0" y="167"/>
                  </a:lnTo>
                </a:path>
              </a:pathLst>
            </a:custGeom>
            <a:noFill/>
            <a:ln w="9525">
              <a:solidFill>
                <a:srgbClr val="000000"/>
              </a:solidFill>
              <a:round/>
              <a:headEnd/>
              <a:tailEnd/>
            </a:ln>
          </p:spPr>
          <p:txBody>
            <a:bodyPr/>
            <a:lstStyle/>
            <a:p>
              <a:endParaRPr lang="zh-CN" altLang="en-US"/>
            </a:p>
          </p:txBody>
        </p:sp>
        <p:sp>
          <p:nvSpPr>
            <p:cNvPr id="29747" name="Freeform 51"/>
            <p:cNvSpPr>
              <a:spLocks/>
            </p:cNvSpPr>
            <p:nvPr/>
          </p:nvSpPr>
          <p:spPr bwMode="auto">
            <a:xfrm>
              <a:off x="3120" y="3075"/>
              <a:ext cx="60" cy="150"/>
            </a:xfrm>
            <a:custGeom>
              <a:avLst/>
              <a:gdLst/>
              <a:ahLst/>
              <a:cxnLst>
                <a:cxn ang="0">
                  <a:pos x="0" y="0"/>
                </a:cxn>
                <a:cxn ang="0">
                  <a:pos x="60" y="150"/>
                </a:cxn>
              </a:cxnLst>
              <a:rect l="0" t="0" r="r" b="b"/>
              <a:pathLst>
                <a:path w="60" h="150">
                  <a:moveTo>
                    <a:pt x="0" y="0"/>
                  </a:moveTo>
                  <a:lnTo>
                    <a:pt x="60" y="150"/>
                  </a:lnTo>
                </a:path>
              </a:pathLst>
            </a:custGeom>
            <a:noFill/>
            <a:ln w="9525">
              <a:solidFill>
                <a:srgbClr val="000000"/>
              </a:solidFill>
              <a:round/>
              <a:headEnd/>
              <a:tailEnd/>
            </a:ln>
          </p:spPr>
          <p:txBody>
            <a:bodyPr/>
            <a:lstStyle/>
            <a:p>
              <a:endParaRPr lang="zh-CN" altLang="en-US"/>
            </a:p>
          </p:txBody>
        </p:sp>
        <p:sp>
          <p:nvSpPr>
            <p:cNvPr id="29748" name="Freeform 52"/>
            <p:cNvSpPr>
              <a:spLocks/>
            </p:cNvSpPr>
            <p:nvPr/>
          </p:nvSpPr>
          <p:spPr bwMode="auto">
            <a:xfrm>
              <a:off x="3990" y="3000"/>
              <a:ext cx="90" cy="180"/>
            </a:xfrm>
            <a:custGeom>
              <a:avLst/>
              <a:gdLst/>
              <a:ahLst/>
              <a:cxnLst>
                <a:cxn ang="0">
                  <a:pos x="90" y="0"/>
                </a:cxn>
                <a:cxn ang="0">
                  <a:pos x="0" y="180"/>
                </a:cxn>
              </a:cxnLst>
              <a:rect l="0" t="0" r="r" b="b"/>
              <a:pathLst>
                <a:path w="90" h="180">
                  <a:moveTo>
                    <a:pt x="90" y="0"/>
                  </a:moveTo>
                  <a:lnTo>
                    <a:pt x="0" y="180"/>
                  </a:lnTo>
                </a:path>
              </a:pathLst>
            </a:custGeom>
            <a:noFill/>
            <a:ln w="9525">
              <a:solidFill>
                <a:srgbClr val="000000"/>
              </a:solidFill>
              <a:round/>
              <a:headEnd/>
              <a:tailEnd/>
            </a:ln>
          </p:spPr>
          <p:txBody>
            <a:bodyPr/>
            <a:lstStyle/>
            <a:p>
              <a:endParaRPr lang="zh-CN" altLang="en-US"/>
            </a:p>
          </p:txBody>
        </p:sp>
        <p:sp>
          <p:nvSpPr>
            <p:cNvPr id="29749" name="Freeform 53"/>
            <p:cNvSpPr>
              <a:spLocks/>
            </p:cNvSpPr>
            <p:nvPr/>
          </p:nvSpPr>
          <p:spPr bwMode="auto">
            <a:xfrm>
              <a:off x="4275" y="2985"/>
              <a:ext cx="114" cy="241"/>
            </a:xfrm>
            <a:custGeom>
              <a:avLst/>
              <a:gdLst/>
              <a:ahLst/>
              <a:cxnLst>
                <a:cxn ang="0">
                  <a:pos x="0" y="0"/>
                </a:cxn>
                <a:cxn ang="0">
                  <a:pos x="114" y="241"/>
                </a:cxn>
              </a:cxnLst>
              <a:rect l="0" t="0" r="r" b="b"/>
              <a:pathLst>
                <a:path w="114" h="241">
                  <a:moveTo>
                    <a:pt x="0" y="0"/>
                  </a:moveTo>
                  <a:lnTo>
                    <a:pt x="114" y="241"/>
                  </a:lnTo>
                </a:path>
              </a:pathLst>
            </a:custGeom>
            <a:noFill/>
            <a:ln w="9525">
              <a:solidFill>
                <a:srgbClr val="000000"/>
              </a:solidFill>
              <a:round/>
              <a:headEnd/>
              <a:tailEnd/>
            </a:ln>
          </p:spPr>
          <p:txBody>
            <a:bodyPr/>
            <a:lstStyle/>
            <a:p>
              <a:endParaRPr lang="zh-CN" altLang="en-US"/>
            </a:p>
          </p:txBody>
        </p:sp>
        <p:sp>
          <p:nvSpPr>
            <p:cNvPr id="29750" name="Freeform 54"/>
            <p:cNvSpPr>
              <a:spLocks/>
            </p:cNvSpPr>
            <p:nvPr/>
          </p:nvSpPr>
          <p:spPr bwMode="auto">
            <a:xfrm>
              <a:off x="4785" y="3015"/>
              <a:ext cx="105" cy="165"/>
            </a:xfrm>
            <a:custGeom>
              <a:avLst/>
              <a:gdLst/>
              <a:ahLst/>
              <a:cxnLst>
                <a:cxn ang="0">
                  <a:pos x="105" y="0"/>
                </a:cxn>
                <a:cxn ang="0">
                  <a:pos x="0" y="165"/>
                </a:cxn>
              </a:cxnLst>
              <a:rect l="0" t="0" r="r" b="b"/>
              <a:pathLst>
                <a:path w="105" h="165">
                  <a:moveTo>
                    <a:pt x="105" y="0"/>
                  </a:moveTo>
                  <a:lnTo>
                    <a:pt x="0" y="165"/>
                  </a:lnTo>
                </a:path>
              </a:pathLst>
            </a:custGeom>
            <a:noFill/>
            <a:ln w="9525">
              <a:solidFill>
                <a:srgbClr val="000000"/>
              </a:solidFill>
              <a:round/>
              <a:headEnd/>
              <a:tailEnd/>
            </a:ln>
          </p:spPr>
          <p:txBody>
            <a:bodyPr/>
            <a:lstStyle/>
            <a:p>
              <a:endParaRPr lang="zh-CN" altLang="en-US"/>
            </a:p>
          </p:txBody>
        </p:sp>
        <p:sp>
          <p:nvSpPr>
            <p:cNvPr id="29751" name="Freeform 55"/>
            <p:cNvSpPr>
              <a:spLocks/>
            </p:cNvSpPr>
            <p:nvPr/>
          </p:nvSpPr>
          <p:spPr bwMode="auto">
            <a:xfrm>
              <a:off x="5085" y="3015"/>
              <a:ext cx="120" cy="150"/>
            </a:xfrm>
            <a:custGeom>
              <a:avLst/>
              <a:gdLst/>
              <a:ahLst/>
              <a:cxnLst>
                <a:cxn ang="0">
                  <a:pos x="0" y="0"/>
                </a:cxn>
                <a:cxn ang="0">
                  <a:pos x="120" y="150"/>
                </a:cxn>
              </a:cxnLst>
              <a:rect l="0" t="0" r="r" b="b"/>
              <a:pathLst>
                <a:path w="120" h="150">
                  <a:moveTo>
                    <a:pt x="0" y="0"/>
                  </a:moveTo>
                  <a:lnTo>
                    <a:pt x="120" y="150"/>
                  </a:lnTo>
                </a:path>
              </a:pathLst>
            </a:custGeom>
            <a:noFill/>
            <a:ln w="9525">
              <a:solidFill>
                <a:srgbClr val="000000"/>
              </a:solidFill>
              <a:round/>
              <a:headEnd/>
              <a:tailEnd/>
            </a:ln>
          </p:spPr>
          <p:txBody>
            <a:bodyPr/>
            <a:lstStyle/>
            <a:p>
              <a:endParaRPr lang="zh-CN" altLang="en-US"/>
            </a:p>
          </p:txBody>
        </p:sp>
      </p:grpSp>
      <p:sp>
        <p:nvSpPr>
          <p:cNvPr id="29752" name="Rectangle 56"/>
          <p:cNvSpPr>
            <a:spLocks noChangeArrowheads="1"/>
          </p:cNvSpPr>
          <p:nvPr/>
        </p:nvSpPr>
        <p:spPr bwMode="auto">
          <a:xfrm>
            <a:off x="3059113" y="4797425"/>
            <a:ext cx="349250" cy="366713"/>
          </a:xfrm>
          <a:prstGeom prst="rect">
            <a:avLst/>
          </a:prstGeom>
          <a:noFill/>
          <a:ln w="9525">
            <a:noFill/>
            <a:miter lim="800000"/>
            <a:headEnd/>
            <a:tailEnd/>
          </a:ln>
          <a:effectLst/>
        </p:spPr>
        <p:txBody>
          <a:bodyPr wrap="none">
            <a:spAutoFit/>
          </a:bodyPr>
          <a:lstStyle/>
          <a:p>
            <a:r>
              <a:rPr lang="en-US" altLang="zh-CN"/>
              <a:t>D</a:t>
            </a:r>
          </a:p>
        </p:txBody>
      </p:sp>
      <p:sp>
        <p:nvSpPr>
          <p:cNvPr id="29753" name="Rectangle 57"/>
          <p:cNvSpPr>
            <a:spLocks noChangeArrowheads="1"/>
          </p:cNvSpPr>
          <p:nvPr/>
        </p:nvSpPr>
        <p:spPr bwMode="auto">
          <a:xfrm>
            <a:off x="4067175" y="4797425"/>
            <a:ext cx="336550" cy="366713"/>
          </a:xfrm>
          <a:prstGeom prst="rect">
            <a:avLst/>
          </a:prstGeom>
          <a:noFill/>
          <a:ln w="9525">
            <a:noFill/>
            <a:miter lim="800000"/>
            <a:headEnd/>
            <a:tailEnd/>
          </a:ln>
          <a:effectLst/>
        </p:spPr>
        <p:txBody>
          <a:bodyPr wrap="none">
            <a:spAutoFit/>
          </a:bodyPr>
          <a:lstStyle/>
          <a:p>
            <a:r>
              <a:rPr lang="en-US" altLang="zh-CN"/>
              <a:t>E</a:t>
            </a:r>
          </a:p>
        </p:txBody>
      </p:sp>
      <p:sp>
        <p:nvSpPr>
          <p:cNvPr id="29754" name="Rectangle 58"/>
          <p:cNvSpPr>
            <a:spLocks noChangeArrowheads="1"/>
          </p:cNvSpPr>
          <p:nvPr/>
        </p:nvSpPr>
        <p:spPr bwMode="auto">
          <a:xfrm>
            <a:off x="4787900" y="4797425"/>
            <a:ext cx="323850" cy="366713"/>
          </a:xfrm>
          <a:prstGeom prst="rect">
            <a:avLst/>
          </a:prstGeom>
          <a:noFill/>
          <a:ln w="9525">
            <a:noFill/>
            <a:miter lim="800000"/>
            <a:headEnd/>
            <a:tailEnd/>
          </a:ln>
          <a:effectLst/>
        </p:spPr>
        <p:txBody>
          <a:bodyPr wrap="none">
            <a:spAutoFit/>
          </a:bodyPr>
          <a:lstStyle/>
          <a:p>
            <a:r>
              <a:rPr lang="en-US" altLang="zh-CN"/>
              <a:t>F</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4294967295"/>
          </p:nvPr>
        </p:nvSpPr>
        <p:spPr>
          <a:xfrm>
            <a:off x="0" y="549275"/>
            <a:ext cx="8964613" cy="6192838"/>
          </a:xfrm>
        </p:spPr>
        <p:txBody>
          <a:bodyPr/>
          <a:lstStyle/>
          <a:p>
            <a:pPr>
              <a:buFont typeface="Wingdings" pitchFamily="2" charset="2"/>
              <a:buNone/>
            </a:pPr>
            <a:r>
              <a:rPr lang="zh-CN" altLang="en-US" dirty="0" smtClean="0"/>
              <a:t>对于</a:t>
            </a:r>
            <a:r>
              <a:rPr lang="zh-CN" altLang="en-US" dirty="0"/>
              <a:t>一棵非空二叉树，它的根结点作为第一层，则它的第</a:t>
            </a:r>
            <a:r>
              <a:rPr lang="en-US" altLang="zh-CN" dirty="0" err="1"/>
              <a:t>i</a:t>
            </a:r>
            <a:r>
              <a:rPr lang="zh-CN" altLang="en-US" dirty="0"/>
              <a:t>层上最多能有</a:t>
            </a:r>
            <a:r>
              <a:rPr lang="en-US" altLang="zh-CN" dirty="0"/>
              <a:t>2^(i—1)</a:t>
            </a:r>
            <a:r>
              <a:rPr lang="zh-CN" altLang="en-US" dirty="0"/>
              <a:t>个结点。（  </a:t>
            </a:r>
            <a:r>
              <a:rPr lang="en-US" altLang="zh-CN" dirty="0"/>
              <a:t>t </a:t>
            </a:r>
            <a:r>
              <a:rPr lang="zh-CN" altLang="en-US" dirty="0"/>
              <a:t>）</a:t>
            </a:r>
          </a:p>
          <a:p>
            <a:pPr>
              <a:buFont typeface="Wingdings" pitchFamily="2" charset="2"/>
              <a:buNone/>
            </a:pPr>
            <a:endParaRPr lang="en-US" altLang="zh-CN" dirty="0" smtClean="0"/>
          </a:p>
          <a:p>
            <a:pPr>
              <a:buFont typeface="Wingdings" pitchFamily="2" charset="2"/>
              <a:buNone/>
            </a:pPr>
            <a:r>
              <a:rPr lang="zh-CN" altLang="en-US" dirty="0" smtClean="0"/>
              <a:t>二叉树</a:t>
            </a:r>
            <a:r>
              <a:rPr lang="zh-CN" altLang="en-US" dirty="0"/>
              <a:t>中每个结点的两棵子树是有序的。 </a:t>
            </a:r>
            <a:r>
              <a:rPr lang="zh-CN" altLang="en-US" dirty="0" smtClean="0"/>
              <a:t>（  </a:t>
            </a:r>
            <a:r>
              <a:rPr lang="en-US" altLang="zh-CN" dirty="0"/>
              <a:t>t  </a:t>
            </a:r>
            <a:r>
              <a:rPr lang="zh-CN" altLang="en-US" dirty="0" smtClean="0"/>
              <a:t>）</a:t>
            </a:r>
            <a:endParaRPr lang="en-US" altLang="zh-CN" dirty="0" smtClean="0"/>
          </a:p>
          <a:p>
            <a:r>
              <a:rPr lang="zh-CN" altLang="en-US" dirty="0" smtClean="0"/>
              <a:t>一棵二叉树，满足下列条件：对任一结点，存在左右子树，其值都小于右子树上所有结点的值，而大于左</a:t>
            </a:r>
            <a:r>
              <a:rPr lang="en-US" altLang="zh-CN" dirty="0" smtClean="0"/>
              <a:t>0</a:t>
            </a:r>
            <a:r>
              <a:rPr lang="zh-CN" altLang="en-US" dirty="0" smtClean="0"/>
              <a:t>子树上所有结点的值。采用（      ）方式就可以得到这棵二叉树所有结点的递增序列。</a:t>
            </a:r>
          </a:p>
          <a:p>
            <a:r>
              <a:rPr lang="zh-CN" altLang="en-US" dirty="0" smtClean="0"/>
              <a:t>     </a:t>
            </a:r>
            <a:r>
              <a:rPr lang="en-US" altLang="zh-CN" dirty="0" smtClean="0"/>
              <a:t>A. </a:t>
            </a:r>
            <a:r>
              <a:rPr lang="zh-CN" altLang="en-US" dirty="0" smtClean="0"/>
              <a:t>先根遍历    </a:t>
            </a:r>
            <a:r>
              <a:rPr lang="en-US" altLang="zh-CN" dirty="0" smtClean="0"/>
              <a:t>B. </a:t>
            </a:r>
            <a:r>
              <a:rPr lang="zh-CN" altLang="en-US" dirty="0" smtClean="0"/>
              <a:t>中根遍历    </a:t>
            </a:r>
            <a:r>
              <a:rPr lang="en-US" altLang="zh-CN" dirty="0" smtClean="0"/>
              <a:t>C. </a:t>
            </a:r>
            <a:r>
              <a:rPr lang="zh-CN" altLang="en-US" dirty="0" smtClean="0"/>
              <a:t>后根遍历    </a:t>
            </a:r>
            <a:r>
              <a:rPr lang="en-US" altLang="zh-CN" dirty="0" smtClean="0"/>
              <a:t>D. </a:t>
            </a:r>
            <a:r>
              <a:rPr lang="zh-CN" altLang="en-US" dirty="0" smtClean="0"/>
              <a:t>逐层</a:t>
            </a:r>
            <a:r>
              <a:rPr lang="zh-CN" altLang="en-US" dirty="0" smtClean="0"/>
              <a:t>遍历</a:t>
            </a:r>
            <a:endParaRPr lang="en-US" altLang="zh-CN"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79388" y="195263"/>
            <a:ext cx="8640762" cy="1692771"/>
          </a:xfrm>
          <a:prstGeom prst="rect">
            <a:avLst/>
          </a:prstGeom>
          <a:noFill/>
          <a:ln w="9525">
            <a:noFill/>
            <a:miter lim="800000"/>
            <a:headEnd/>
            <a:tailEnd/>
          </a:ln>
        </p:spPr>
        <p:txBody>
          <a:bodyPr>
            <a:spAutoFit/>
          </a:bodyPr>
          <a:lstStyle/>
          <a:p>
            <a:pPr marL="342900" indent="-342900"/>
            <a:r>
              <a:rPr lang="zh-CN" altLang="en-US" dirty="0" smtClean="0"/>
              <a:t>三</a:t>
            </a:r>
            <a:r>
              <a:rPr lang="zh-CN" altLang="en-US" dirty="0"/>
              <a:t>个结点可以构成（      ）中不同形状的二叉树。</a:t>
            </a:r>
          </a:p>
          <a:p>
            <a:pPr marL="342900" indent="-342900"/>
            <a:r>
              <a:rPr lang="zh-CN" altLang="en-US" dirty="0"/>
              <a:t>       </a:t>
            </a:r>
            <a:r>
              <a:rPr lang="en-US" altLang="zh-CN" dirty="0"/>
              <a:t>A.1    B.2    C.3     D.5</a:t>
            </a:r>
          </a:p>
          <a:p>
            <a:pPr marL="342900" indent="-342900"/>
            <a:endParaRPr lang="en-US" altLang="zh-CN" dirty="0"/>
          </a:p>
          <a:p>
            <a:pPr marL="342900" indent="-342900"/>
            <a:r>
              <a:rPr lang="zh-CN" altLang="en-US" sz="3200" dirty="0">
                <a:solidFill>
                  <a:srgbClr val="FF3399"/>
                </a:solidFill>
                <a:ea typeface="华文行楷" pitchFamily="2" charset="-122"/>
              </a:rPr>
              <a:t>解答：</a:t>
            </a:r>
            <a:r>
              <a:rPr lang="zh-CN" altLang="en-US" dirty="0">
                <a:solidFill>
                  <a:srgbClr val="FF3399"/>
                </a:solidFill>
              </a:rPr>
              <a:t>不同形状的二叉树为：</a:t>
            </a:r>
          </a:p>
        </p:txBody>
      </p:sp>
      <p:sp>
        <p:nvSpPr>
          <p:cNvPr id="9219" name="Oval 7"/>
          <p:cNvSpPr>
            <a:spLocks noChangeArrowheads="1"/>
          </p:cNvSpPr>
          <p:nvPr/>
        </p:nvSpPr>
        <p:spPr bwMode="auto">
          <a:xfrm>
            <a:off x="827088" y="1916113"/>
            <a:ext cx="144462"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0" name="Oval 8"/>
          <p:cNvSpPr>
            <a:spLocks noChangeArrowheads="1"/>
          </p:cNvSpPr>
          <p:nvPr/>
        </p:nvSpPr>
        <p:spPr bwMode="auto">
          <a:xfrm>
            <a:off x="539750" y="2420938"/>
            <a:ext cx="144463"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1" name="Oval 9"/>
          <p:cNvSpPr>
            <a:spLocks noChangeArrowheads="1"/>
          </p:cNvSpPr>
          <p:nvPr/>
        </p:nvSpPr>
        <p:spPr bwMode="auto">
          <a:xfrm>
            <a:off x="1114425" y="2420938"/>
            <a:ext cx="144463"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2" name="Oval 10"/>
          <p:cNvSpPr>
            <a:spLocks noChangeArrowheads="1"/>
          </p:cNvSpPr>
          <p:nvPr/>
        </p:nvSpPr>
        <p:spPr bwMode="auto">
          <a:xfrm>
            <a:off x="2124075" y="2349500"/>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3" name="Oval 11"/>
          <p:cNvSpPr>
            <a:spLocks noChangeArrowheads="1"/>
          </p:cNvSpPr>
          <p:nvPr/>
        </p:nvSpPr>
        <p:spPr bwMode="auto">
          <a:xfrm>
            <a:off x="1835150" y="2781300"/>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4" name="Oval 12"/>
          <p:cNvSpPr>
            <a:spLocks noChangeArrowheads="1"/>
          </p:cNvSpPr>
          <p:nvPr/>
        </p:nvSpPr>
        <p:spPr bwMode="auto">
          <a:xfrm>
            <a:off x="3275013" y="1916113"/>
            <a:ext cx="144462"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5" name="Oval 13"/>
          <p:cNvSpPr>
            <a:spLocks noChangeArrowheads="1"/>
          </p:cNvSpPr>
          <p:nvPr/>
        </p:nvSpPr>
        <p:spPr bwMode="auto">
          <a:xfrm>
            <a:off x="3635375" y="2420938"/>
            <a:ext cx="144463"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6" name="Oval 14"/>
          <p:cNvSpPr>
            <a:spLocks noChangeArrowheads="1"/>
          </p:cNvSpPr>
          <p:nvPr/>
        </p:nvSpPr>
        <p:spPr bwMode="auto">
          <a:xfrm>
            <a:off x="3995738" y="2781300"/>
            <a:ext cx="144462"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7" name="Oval 15"/>
          <p:cNvSpPr>
            <a:spLocks noChangeArrowheads="1"/>
          </p:cNvSpPr>
          <p:nvPr/>
        </p:nvSpPr>
        <p:spPr bwMode="auto">
          <a:xfrm>
            <a:off x="5148263" y="2276475"/>
            <a:ext cx="144462"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8" name="Oval 16"/>
          <p:cNvSpPr>
            <a:spLocks noChangeArrowheads="1"/>
          </p:cNvSpPr>
          <p:nvPr/>
        </p:nvSpPr>
        <p:spPr bwMode="auto">
          <a:xfrm>
            <a:off x="5651500" y="2708275"/>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9" name="Oval 17"/>
          <p:cNvSpPr>
            <a:spLocks noChangeArrowheads="1"/>
          </p:cNvSpPr>
          <p:nvPr/>
        </p:nvSpPr>
        <p:spPr bwMode="auto">
          <a:xfrm>
            <a:off x="5580063" y="1700213"/>
            <a:ext cx="144462"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0" name="Oval 18"/>
          <p:cNvSpPr>
            <a:spLocks noChangeArrowheads="1"/>
          </p:cNvSpPr>
          <p:nvPr/>
        </p:nvSpPr>
        <p:spPr bwMode="auto">
          <a:xfrm>
            <a:off x="7451725" y="1628775"/>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1" name="Oval 19"/>
          <p:cNvSpPr>
            <a:spLocks noChangeArrowheads="1"/>
          </p:cNvSpPr>
          <p:nvPr/>
        </p:nvSpPr>
        <p:spPr bwMode="auto">
          <a:xfrm>
            <a:off x="7956550" y="2133600"/>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2" name="Oval 20"/>
          <p:cNvSpPr>
            <a:spLocks noChangeArrowheads="1"/>
          </p:cNvSpPr>
          <p:nvPr/>
        </p:nvSpPr>
        <p:spPr bwMode="auto">
          <a:xfrm>
            <a:off x="7523163" y="2708275"/>
            <a:ext cx="144462"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3" name="Oval 21"/>
          <p:cNvSpPr>
            <a:spLocks noChangeArrowheads="1"/>
          </p:cNvSpPr>
          <p:nvPr/>
        </p:nvSpPr>
        <p:spPr bwMode="auto">
          <a:xfrm>
            <a:off x="2411413" y="1916113"/>
            <a:ext cx="144462"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4" name="Line 23"/>
          <p:cNvSpPr>
            <a:spLocks noChangeShapeType="1"/>
          </p:cNvSpPr>
          <p:nvPr/>
        </p:nvSpPr>
        <p:spPr bwMode="auto">
          <a:xfrm flipH="1">
            <a:off x="611188" y="1989138"/>
            <a:ext cx="288925" cy="503237"/>
          </a:xfrm>
          <a:prstGeom prst="line">
            <a:avLst/>
          </a:prstGeom>
          <a:noFill/>
          <a:ln w="9525">
            <a:solidFill>
              <a:schemeClr val="tx1"/>
            </a:solidFill>
            <a:round/>
            <a:headEnd/>
            <a:tailEnd/>
          </a:ln>
        </p:spPr>
        <p:txBody>
          <a:bodyPr/>
          <a:lstStyle/>
          <a:p>
            <a:endParaRPr lang="zh-CN" altLang="en-US"/>
          </a:p>
        </p:txBody>
      </p:sp>
      <p:sp>
        <p:nvSpPr>
          <p:cNvPr id="9235" name="Line 24"/>
          <p:cNvSpPr>
            <a:spLocks noChangeShapeType="1"/>
          </p:cNvSpPr>
          <p:nvPr/>
        </p:nvSpPr>
        <p:spPr bwMode="auto">
          <a:xfrm flipH="1" flipV="1">
            <a:off x="900113" y="1989138"/>
            <a:ext cx="287337" cy="503237"/>
          </a:xfrm>
          <a:prstGeom prst="line">
            <a:avLst/>
          </a:prstGeom>
          <a:noFill/>
          <a:ln w="9525">
            <a:solidFill>
              <a:schemeClr val="tx1"/>
            </a:solidFill>
            <a:round/>
            <a:headEnd/>
            <a:tailEnd/>
          </a:ln>
        </p:spPr>
        <p:txBody>
          <a:bodyPr/>
          <a:lstStyle/>
          <a:p>
            <a:endParaRPr lang="zh-CN" altLang="en-US"/>
          </a:p>
        </p:txBody>
      </p:sp>
      <p:sp>
        <p:nvSpPr>
          <p:cNvPr id="9236" name="Line 25"/>
          <p:cNvSpPr>
            <a:spLocks noChangeShapeType="1"/>
          </p:cNvSpPr>
          <p:nvPr/>
        </p:nvSpPr>
        <p:spPr bwMode="auto">
          <a:xfrm flipH="1">
            <a:off x="2195513" y="1989138"/>
            <a:ext cx="288925" cy="431800"/>
          </a:xfrm>
          <a:prstGeom prst="line">
            <a:avLst/>
          </a:prstGeom>
          <a:noFill/>
          <a:ln w="9525">
            <a:solidFill>
              <a:schemeClr val="tx1"/>
            </a:solidFill>
            <a:round/>
            <a:headEnd/>
            <a:tailEnd/>
          </a:ln>
        </p:spPr>
        <p:txBody>
          <a:bodyPr/>
          <a:lstStyle/>
          <a:p>
            <a:endParaRPr lang="zh-CN" altLang="en-US"/>
          </a:p>
        </p:txBody>
      </p:sp>
      <p:sp>
        <p:nvSpPr>
          <p:cNvPr id="9237" name="Line 26"/>
          <p:cNvSpPr>
            <a:spLocks noChangeShapeType="1"/>
          </p:cNvSpPr>
          <p:nvPr/>
        </p:nvSpPr>
        <p:spPr bwMode="auto">
          <a:xfrm flipV="1">
            <a:off x="1908175" y="2420938"/>
            <a:ext cx="287338" cy="431800"/>
          </a:xfrm>
          <a:prstGeom prst="line">
            <a:avLst/>
          </a:prstGeom>
          <a:noFill/>
          <a:ln w="9525">
            <a:solidFill>
              <a:schemeClr val="tx1"/>
            </a:solidFill>
            <a:round/>
            <a:headEnd/>
            <a:tailEnd/>
          </a:ln>
        </p:spPr>
        <p:txBody>
          <a:bodyPr/>
          <a:lstStyle/>
          <a:p>
            <a:endParaRPr lang="zh-CN" altLang="en-US"/>
          </a:p>
        </p:txBody>
      </p:sp>
      <p:sp>
        <p:nvSpPr>
          <p:cNvPr id="9238" name="Line 27"/>
          <p:cNvSpPr>
            <a:spLocks noChangeShapeType="1"/>
          </p:cNvSpPr>
          <p:nvPr/>
        </p:nvSpPr>
        <p:spPr bwMode="auto">
          <a:xfrm>
            <a:off x="3348038" y="1989138"/>
            <a:ext cx="360362" cy="503237"/>
          </a:xfrm>
          <a:prstGeom prst="line">
            <a:avLst/>
          </a:prstGeom>
          <a:noFill/>
          <a:ln w="9525">
            <a:solidFill>
              <a:schemeClr val="tx1"/>
            </a:solidFill>
            <a:round/>
            <a:headEnd/>
            <a:tailEnd/>
          </a:ln>
        </p:spPr>
        <p:txBody>
          <a:bodyPr/>
          <a:lstStyle/>
          <a:p>
            <a:endParaRPr lang="zh-CN" altLang="en-US"/>
          </a:p>
        </p:txBody>
      </p:sp>
      <p:sp>
        <p:nvSpPr>
          <p:cNvPr id="9239" name="Line 28"/>
          <p:cNvSpPr>
            <a:spLocks noChangeShapeType="1"/>
          </p:cNvSpPr>
          <p:nvPr/>
        </p:nvSpPr>
        <p:spPr bwMode="auto">
          <a:xfrm flipH="1" flipV="1">
            <a:off x="3708400" y="2492375"/>
            <a:ext cx="358775" cy="360363"/>
          </a:xfrm>
          <a:prstGeom prst="line">
            <a:avLst/>
          </a:prstGeom>
          <a:noFill/>
          <a:ln w="9525">
            <a:solidFill>
              <a:schemeClr val="tx1"/>
            </a:solidFill>
            <a:round/>
            <a:headEnd/>
            <a:tailEnd/>
          </a:ln>
        </p:spPr>
        <p:txBody>
          <a:bodyPr/>
          <a:lstStyle/>
          <a:p>
            <a:endParaRPr lang="zh-CN" altLang="en-US"/>
          </a:p>
        </p:txBody>
      </p:sp>
      <p:sp>
        <p:nvSpPr>
          <p:cNvPr id="9240" name="Line 29"/>
          <p:cNvSpPr>
            <a:spLocks noChangeShapeType="1"/>
          </p:cNvSpPr>
          <p:nvPr/>
        </p:nvSpPr>
        <p:spPr bwMode="auto">
          <a:xfrm flipH="1">
            <a:off x="5219700" y="1773238"/>
            <a:ext cx="431800" cy="576262"/>
          </a:xfrm>
          <a:prstGeom prst="line">
            <a:avLst/>
          </a:prstGeom>
          <a:noFill/>
          <a:ln w="9525">
            <a:solidFill>
              <a:schemeClr val="tx1"/>
            </a:solidFill>
            <a:round/>
            <a:headEnd/>
            <a:tailEnd/>
          </a:ln>
        </p:spPr>
        <p:txBody>
          <a:bodyPr/>
          <a:lstStyle/>
          <a:p>
            <a:endParaRPr lang="zh-CN" altLang="en-US"/>
          </a:p>
        </p:txBody>
      </p:sp>
      <p:sp>
        <p:nvSpPr>
          <p:cNvPr id="9241" name="Line 30"/>
          <p:cNvSpPr>
            <a:spLocks noChangeShapeType="1"/>
          </p:cNvSpPr>
          <p:nvPr/>
        </p:nvSpPr>
        <p:spPr bwMode="auto">
          <a:xfrm flipH="1" flipV="1">
            <a:off x="5219700" y="2349500"/>
            <a:ext cx="504825" cy="431800"/>
          </a:xfrm>
          <a:prstGeom prst="line">
            <a:avLst/>
          </a:prstGeom>
          <a:noFill/>
          <a:ln w="9525">
            <a:solidFill>
              <a:schemeClr val="tx1"/>
            </a:solidFill>
            <a:round/>
            <a:headEnd/>
            <a:tailEnd/>
          </a:ln>
        </p:spPr>
        <p:txBody>
          <a:bodyPr/>
          <a:lstStyle/>
          <a:p>
            <a:endParaRPr lang="zh-CN" altLang="en-US"/>
          </a:p>
        </p:txBody>
      </p:sp>
      <p:sp>
        <p:nvSpPr>
          <p:cNvPr id="9242" name="Line 31"/>
          <p:cNvSpPr>
            <a:spLocks noChangeShapeType="1"/>
          </p:cNvSpPr>
          <p:nvPr/>
        </p:nvSpPr>
        <p:spPr bwMode="auto">
          <a:xfrm>
            <a:off x="7524750" y="1700213"/>
            <a:ext cx="503238" cy="504825"/>
          </a:xfrm>
          <a:prstGeom prst="line">
            <a:avLst/>
          </a:prstGeom>
          <a:noFill/>
          <a:ln w="9525">
            <a:solidFill>
              <a:schemeClr val="tx1"/>
            </a:solidFill>
            <a:round/>
            <a:headEnd/>
            <a:tailEnd/>
          </a:ln>
        </p:spPr>
        <p:txBody>
          <a:bodyPr/>
          <a:lstStyle/>
          <a:p>
            <a:endParaRPr lang="zh-CN" altLang="en-US"/>
          </a:p>
        </p:txBody>
      </p:sp>
      <p:sp>
        <p:nvSpPr>
          <p:cNvPr id="9243" name="Line 32"/>
          <p:cNvSpPr>
            <a:spLocks noChangeShapeType="1"/>
          </p:cNvSpPr>
          <p:nvPr/>
        </p:nvSpPr>
        <p:spPr bwMode="auto">
          <a:xfrm flipV="1">
            <a:off x="7596188" y="2205038"/>
            <a:ext cx="431800" cy="576262"/>
          </a:xfrm>
          <a:prstGeom prst="line">
            <a:avLst/>
          </a:prstGeom>
          <a:noFill/>
          <a:ln w="9525">
            <a:solidFill>
              <a:schemeClr val="tx1"/>
            </a:solidFill>
            <a:round/>
            <a:headEnd/>
            <a:tailEnd/>
          </a:ln>
        </p:spPr>
        <p:txBody>
          <a:bodyPr/>
          <a:lstStyle/>
          <a:p>
            <a:endParaRPr lang="zh-CN" altLang="en-US"/>
          </a:p>
        </p:txBody>
      </p:sp>
      <p:sp>
        <p:nvSpPr>
          <p:cNvPr id="9244" name="Text Box 33"/>
          <p:cNvSpPr txBox="1">
            <a:spLocks noChangeArrowheads="1"/>
          </p:cNvSpPr>
          <p:nvPr/>
        </p:nvSpPr>
        <p:spPr bwMode="auto">
          <a:xfrm>
            <a:off x="539750" y="3284538"/>
            <a:ext cx="1871663" cy="366712"/>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所以答案为：</a:t>
            </a:r>
            <a:r>
              <a:rPr lang="en-US" altLang="zh-CN">
                <a:solidFill>
                  <a:srgbClr val="FF3399"/>
                </a:solidFill>
              </a:rPr>
              <a:t>D</a:t>
            </a:r>
          </a:p>
        </p:txBody>
      </p:sp>
      <p:sp>
        <p:nvSpPr>
          <p:cNvPr id="9245" name="Text Box 34"/>
          <p:cNvSpPr txBox="1">
            <a:spLocks noChangeArrowheads="1"/>
          </p:cNvSpPr>
          <p:nvPr/>
        </p:nvSpPr>
        <p:spPr bwMode="auto">
          <a:xfrm>
            <a:off x="179388" y="3933825"/>
            <a:ext cx="8785225" cy="2062103"/>
          </a:xfrm>
          <a:prstGeom prst="rect">
            <a:avLst/>
          </a:prstGeom>
          <a:noFill/>
          <a:ln w="9525">
            <a:noFill/>
            <a:miter lim="800000"/>
            <a:headEnd/>
            <a:tailEnd/>
          </a:ln>
        </p:spPr>
        <p:txBody>
          <a:bodyPr>
            <a:spAutoFit/>
          </a:bodyPr>
          <a:lstStyle/>
          <a:p>
            <a:pPr marL="342900" indent="-342900"/>
            <a:r>
              <a:rPr lang="zh-CN" altLang="en-US" dirty="0" smtClean="0"/>
              <a:t>深度</a:t>
            </a:r>
            <a:r>
              <a:rPr lang="zh-CN" altLang="en-US" dirty="0"/>
              <a:t>为</a:t>
            </a:r>
            <a:r>
              <a:rPr lang="en-US" altLang="zh-CN" dirty="0"/>
              <a:t>6</a:t>
            </a:r>
            <a:r>
              <a:rPr lang="zh-CN" altLang="en-US" dirty="0"/>
              <a:t>的二叉树最多有（     ）个结点。</a:t>
            </a:r>
          </a:p>
          <a:p>
            <a:pPr marL="342900" indent="-342900"/>
            <a:r>
              <a:rPr lang="en-US" altLang="zh-CN" dirty="0"/>
              <a:t>A.64    B.63    C.32     D.31</a:t>
            </a:r>
          </a:p>
          <a:p>
            <a:pPr marL="342900" indent="-342900"/>
            <a:endParaRPr lang="en-US" altLang="zh-CN" dirty="0"/>
          </a:p>
          <a:p>
            <a:pPr marL="342900" indent="-342900"/>
            <a:r>
              <a:rPr lang="zh-CN" altLang="en-US" sz="3200" dirty="0">
                <a:solidFill>
                  <a:srgbClr val="FF3399"/>
                </a:solidFill>
                <a:ea typeface="华文行楷" pitchFamily="2" charset="-122"/>
              </a:rPr>
              <a:t>解答：</a:t>
            </a:r>
            <a:r>
              <a:rPr lang="zh-CN" altLang="en-US" dirty="0">
                <a:solidFill>
                  <a:srgbClr val="FF3399"/>
                </a:solidFill>
              </a:rPr>
              <a:t>该题有一个公式：</a:t>
            </a:r>
            <a:r>
              <a:rPr lang="en-US" altLang="zh-CN" dirty="0">
                <a:solidFill>
                  <a:srgbClr val="FF3399"/>
                </a:solidFill>
              </a:rPr>
              <a:t>2</a:t>
            </a:r>
            <a:r>
              <a:rPr lang="zh-CN" altLang="en-US" dirty="0">
                <a:solidFill>
                  <a:srgbClr val="FF3399"/>
                </a:solidFill>
              </a:rPr>
              <a:t>的</a:t>
            </a:r>
            <a:r>
              <a:rPr lang="en-US" altLang="zh-CN" dirty="0">
                <a:solidFill>
                  <a:srgbClr val="FF3399"/>
                </a:solidFill>
              </a:rPr>
              <a:t>n</a:t>
            </a:r>
            <a:r>
              <a:rPr lang="zh-CN" altLang="en-US" dirty="0">
                <a:solidFill>
                  <a:srgbClr val="FF3399"/>
                </a:solidFill>
              </a:rPr>
              <a:t>次方减</a:t>
            </a:r>
            <a:r>
              <a:rPr lang="en-US" altLang="zh-CN" dirty="0">
                <a:solidFill>
                  <a:srgbClr val="FF3399"/>
                </a:solidFill>
              </a:rPr>
              <a:t>1</a:t>
            </a:r>
            <a:r>
              <a:rPr lang="zh-CN" altLang="en-US" dirty="0">
                <a:solidFill>
                  <a:srgbClr val="FF3399"/>
                </a:solidFill>
              </a:rPr>
              <a:t>，</a:t>
            </a:r>
            <a:r>
              <a:rPr lang="en-US" altLang="zh-CN" dirty="0">
                <a:solidFill>
                  <a:srgbClr val="FF3399"/>
                </a:solidFill>
              </a:rPr>
              <a:t>n</a:t>
            </a:r>
            <a:r>
              <a:rPr lang="zh-CN" altLang="en-US" dirty="0">
                <a:solidFill>
                  <a:srgbClr val="FF3399"/>
                </a:solidFill>
              </a:rPr>
              <a:t>即为深度。该题即为：</a:t>
            </a:r>
            <a:r>
              <a:rPr lang="en-US" altLang="zh-CN" dirty="0">
                <a:solidFill>
                  <a:srgbClr val="FF3399"/>
                </a:solidFill>
              </a:rPr>
              <a:t>2</a:t>
            </a:r>
            <a:r>
              <a:rPr lang="zh-CN" altLang="en-US" dirty="0">
                <a:solidFill>
                  <a:srgbClr val="FF3399"/>
                </a:solidFill>
              </a:rPr>
              <a:t>的</a:t>
            </a:r>
            <a:r>
              <a:rPr lang="en-US" altLang="zh-CN" dirty="0">
                <a:solidFill>
                  <a:srgbClr val="FF3399"/>
                </a:solidFill>
              </a:rPr>
              <a:t>6</a:t>
            </a:r>
            <a:r>
              <a:rPr lang="zh-CN" altLang="en-US" dirty="0">
                <a:solidFill>
                  <a:srgbClr val="FF3399"/>
                </a:solidFill>
              </a:rPr>
              <a:t>次方减</a:t>
            </a:r>
            <a:r>
              <a:rPr lang="en-US" altLang="zh-CN" dirty="0">
                <a:solidFill>
                  <a:srgbClr val="FF3399"/>
                </a:solidFill>
              </a:rPr>
              <a:t>1</a:t>
            </a:r>
            <a:r>
              <a:rPr lang="zh-CN" altLang="en-US" dirty="0">
                <a:solidFill>
                  <a:srgbClr val="FF3399"/>
                </a:solidFill>
              </a:rPr>
              <a:t>，得数为</a:t>
            </a:r>
            <a:r>
              <a:rPr lang="en-US" altLang="zh-CN" dirty="0">
                <a:solidFill>
                  <a:srgbClr val="FF3399"/>
                </a:solidFill>
              </a:rPr>
              <a:t>63</a:t>
            </a:r>
            <a:r>
              <a:rPr lang="zh-CN" altLang="en-US" dirty="0">
                <a:solidFill>
                  <a:srgbClr val="FF3399"/>
                </a:solidFill>
              </a:rPr>
              <a:t>，所以答案为：</a:t>
            </a:r>
            <a:r>
              <a:rPr lang="en-US" altLang="zh-CN" dirty="0">
                <a:solidFill>
                  <a:srgbClr val="FF3399"/>
                </a:solidFill>
              </a:rPr>
              <a:t>B</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80975" y="195263"/>
            <a:ext cx="8712200" cy="5016758"/>
          </a:xfrm>
          <a:prstGeom prst="rect">
            <a:avLst/>
          </a:prstGeom>
          <a:noFill/>
          <a:ln w="9525">
            <a:noFill/>
            <a:miter lim="800000"/>
            <a:headEnd/>
            <a:tailEnd/>
          </a:ln>
        </p:spPr>
        <p:txBody>
          <a:bodyPr>
            <a:spAutoFit/>
          </a:bodyPr>
          <a:lstStyle/>
          <a:p>
            <a:pPr marL="342900" indent="-342900"/>
            <a:r>
              <a:rPr lang="zh-CN" altLang="en-US" dirty="0" smtClean="0"/>
              <a:t>已知</a:t>
            </a:r>
            <a:r>
              <a:rPr lang="zh-CN" altLang="en-US" dirty="0"/>
              <a:t>二叉树的先根遍历顺序和中根遍历顺序，则（     ）</a:t>
            </a:r>
          </a:p>
          <a:p>
            <a:pPr marL="342900" indent="-342900"/>
            <a:r>
              <a:rPr lang="zh-CN" altLang="en-US" dirty="0"/>
              <a:t>        </a:t>
            </a:r>
            <a:r>
              <a:rPr lang="en-US" altLang="zh-CN" dirty="0"/>
              <a:t>A.</a:t>
            </a:r>
            <a:r>
              <a:rPr lang="zh-CN" altLang="en-US" dirty="0"/>
              <a:t>唯一确定一棵二叉树             </a:t>
            </a:r>
            <a:r>
              <a:rPr lang="en-US" altLang="zh-CN" dirty="0"/>
              <a:t>B.</a:t>
            </a:r>
            <a:r>
              <a:rPr lang="zh-CN" altLang="en-US" dirty="0"/>
              <a:t>不能确定二叉树 </a:t>
            </a:r>
          </a:p>
          <a:p>
            <a:pPr marL="342900" indent="-342900"/>
            <a:r>
              <a:rPr lang="zh-CN" altLang="en-US" dirty="0"/>
              <a:t>        </a:t>
            </a:r>
            <a:r>
              <a:rPr lang="en-US" altLang="zh-CN" dirty="0"/>
              <a:t>C.</a:t>
            </a:r>
            <a:r>
              <a:rPr lang="zh-CN" altLang="en-US" dirty="0"/>
              <a:t>不能唯一确定一棵二叉树      </a:t>
            </a:r>
            <a:r>
              <a:rPr lang="en-US" altLang="zh-CN" dirty="0"/>
              <a:t>D.</a:t>
            </a:r>
            <a:r>
              <a:rPr lang="zh-CN" altLang="en-US" dirty="0"/>
              <a:t>可确定二棵二叉树 </a:t>
            </a:r>
          </a:p>
          <a:p>
            <a:pPr marL="342900" indent="-342900"/>
            <a:r>
              <a:rPr lang="zh-CN" altLang="en-US" dirty="0" smtClean="0"/>
              <a:t>已知</a:t>
            </a:r>
            <a:r>
              <a:rPr lang="zh-CN" altLang="en-US" dirty="0"/>
              <a:t>二叉树的先根遍历顺序和后根遍历顺序，则（     ）</a:t>
            </a:r>
          </a:p>
          <a:p>
            <a:pPr marL="342900" indent="-342900"/>
            <a:r>
              <a:rPr lang="zh-CN" altLang="en-US" dirty="0"/>
              <a:t>          </a:t>
            </a:r>
            <a:r>
              <a:rPr lang="en-US" altLang="zh-CN" dirty="0"/>
              <a:t>A.</a:t>
            </a:r>
            <a:r>
              <a:rPr lang="zh-CN" altLang="en-US" dirty="0"/>
              <a:t>唯一确定一棵二叉树             </a:t>
            </a:r>
            <a:r>
              <a:rPr lang="en-US" altLang="zh-CN" dirty="0"/>
              <a:t>B.</a:t>
            </a:r>
            <a:r>
              <a:rPr lang="zh-CN" altLang="en-US" dirty="0"/>
              <a:t>不能确定二叉树    </a:t>
            </a:r>
          </a:p>
          <a:p>
            <a:pPr marL="342900" indent="-342900"/>
            <a:r>
              <a:rPr lang="zh-CN" altLang="en-US" dirty="0"/>
              <a:t>          </a:t>
            </a:r>
            <a:r>
              <a:rPr lang="en-US" altLang="zh-CN" dirty="0"/>
              <a:t>C.</a:t>
            </a:r>
            <a:r>
              <a:rPr lang="zh-CN" altLang="en-US" dirty="0"/>
              <a:t>不能唯一确定一棵二叉树     </a:t>
            </a:r>
            <a:r>
              <a:rPr lang="en-US" altLang="zh-CN" dirty="0"/>
              <a:t>D.</a:t>
            </a:r>
            <a:r>
              <a:rPr lang="zh-CN" altLang="en-US" dirty="0"/>
              <a:t>可确定二棵二叉树</a:t>
            </a:r>
          </a:p>
          <a:p>
            <a:pPr marL="342900" indent="-342900"/>
            <a:endParaRPr lang="zh-CN" altLang="en-US" dirty="0"/>
          </a:p>
          <a:p>
            <a:pPr marL="342900" indent="-342900"/>
            <a:r>
              <a:rPr lang="zh-CN" altLang="en-US" sz="3200" dirty="0">
                <a:solidFill>
                  <a:srgbClr val="FF3399"/>
                </a:solidFill>
                <a:ea typeface="华文行楷" pitchFamily="2" charset="-122"/>
              </a:rPr>
              <a:t>解答：</a:t>
            </a:r>
            <a:r>
              <a:rPr lang="zh-CN" altLang="en-US" dirty="0">
                <a:solidFill>
                  <a:srgbClr val="FF3399"/>
                </a:solidFill>
              </a:rPr>
              <a:t>先根遍历顺序为：根左右；中根遍历顺序为：左根右；后续遍历顺序为：</a:t>
            </a:r>
            <a:r>
              <a:rPr lang="zh-CN" altLang="en-US" dirty="0" smtClean="0">
                <a:solidFill>
                  <a:srgbClr val="FF3399"/>
                </a:solidFill>
              </a:rPr>
              <a:t>左右    </a:t>
            </a:r>
            <a:r>
              <a:rPr lang="zh-CN" altLang="en-US" dirty="0">
                <a:solidFill>
                  <a:srgbClr val="FF3399"/>
                </a:solidFill>
              </a:rPr>
              <a:t>根；只要知道了中根遍历顺序再加上其余两个遍历顺序的任何一个都可以唯一的确定一颗二叉树。如果不知道中根遍历顺序，则不能确定二叉树。</a:t>
            </a:r>
          </a:p>
          <a:p>
            <a:pPr marL="342900" indent="-342900"/>
            <a:r>
              <a:rPr lang="zh-CN" altLang="en-US" dirty="0">
                <a:solidFill>
                  <a:srgbClr val="FF3399"/>
                </a:solidFill>
              </a:rPr>
              <a:t>      所以</a:t>
            </a:r>
            <a:r>
              <a:rPr lang="en-US" altLang="zh-CN" dirty="0">
                <a:solidFill>
                  <a:srgbClr val="FF3399"/>
                </a:solidFill>
              </a:rPr>
              <a:t>3</a:t>
            </a:r>
            <a:r>
              <a:rPr lang="zh-CN" altLang="en-US" dirty="0">
                <a:solidFill>
                  <a:srgbClr val="FF3399"/>
                </a:solidFill>
              </a:rPr>
              <a:t>题的答案为：</a:t>
            </a:r>
            <a:r>
              <a:rPr lang="en-US" altLang="zh-CN" dirty="0">
                <a:solidFill>
                  <a:srgbClr val="FF3399"/>
                </a:solidFill>
              </a:rPr>
              <a:t>A</a:t>
            </a:r>
            <a:r>
              <a:rPr lang="zh-CN" altLang="en-US" dirty="0">
                <a:solidFill>
                  <a:srgbClr val="FF3399"/>
                </a:solidFill>
              </a:rPr>
              <a:t>。</a:t>
            </a:r>
            <a:r>
              <a:rPr lang="en-US" altLang="zh-CN" dirty="0">
                <a:solidFill>
                  <a:srgbClr val="FF3399"/>
                </a:solidFill>
              </a:rPr>
              <a:t>4</a:t>
            </a:r>
            <a:r>
              <a:rPr lang="zh-CN" altLang="en-US" dirty="0">
                <a:solidFill>
                  <a:srgbClr val="FF3399"/>
                </a:solidFill>
              </a:rPr>
              <a:t>题答案为</a:t>
            </a:r>
            <a:r>
              <a:rPr lang="en-US" altLang="zh-CN" dirty="0">
                <a:solidFill>
                  <a:srgbClr val="FF3399"/>
                </a:solidFill>
              </a:rPr>
              <a:t>B</a:t>
            </a:r>
            <a:r>
              <a:rPr lang="zh-CN" altLang="en-US" dirty="0">
                <a:solidFill>
                  <a:srgbClr val="FF3399"/>
                </a:solidFill>
              </a:rPr>
              <a:t>。</a:t>
            </a:r>
          </a:p>
          <a:p>
            <a:pPr marL="342900" indent="-342900"/>
            <a:endParaRPr lang="en-US" altLang="zh-CN" dirty="0">
              <a:solidFill>
                <a:srgbClr val="FF3399"/>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88955" y="0"/>
            <a:ext cx="8569325" cy="3539430"/>
          </a:xfrm>
          <a:prstGeom prst="rect">
            <a:avLst/>
          </a:prstGeom>
          <a:noFill/>
          <a:ln w="9525">
            <a:noFill/>
            <a:miter lim="800000"/>
            <a:headEnd/>
            <a:tailEnd/>
          </a:ln>
        </p:spPr>
        <p:txBody>
          <a:bodyPr>
            <a:spAutoFit/>
          </a:bodyPr>
          <a:lstStyle/>
          <a:p>
            <a:r>
              <a:rPr lang="zh-CN" altLang="en-US" dirty="0" smtClean="0"/>
              <a:t>由</a:t>
            </a:r>
            <a:r>
              <a:rPr lang="zh-CN" altLang="en-US" dirty="0"/>
              <a:t>树转化得到的二叉树是非空的二叉树，则二叉树形状是（     ）</a:t>
            </a:r>
          </a:p>
          <a:p>
            <a:r>
              <a:rPr lang="zh-CN" altLang="en-US" dirty="0"/>
              <a:t>      </a:t>
            </a:r>
            <a:r>
              <a:rPr lang="en-US" altLang="zh-CN" dirty="0"/>
              <a:t>A. </a:t>
            </a:r>
            <a:r>
              <a:rPr lang="zh-CN" altLang="en-US" dirty="0"/>
              <a:t>根结点无右子树的二叉树    </a:t>
            </a:r>
            <a:r>
              <a:rPr lang="zh-CN" altLang="en-US" dirty="0" smtClean="0"/>
              <a:t>  </a:t>
            </a:r>
            <a:r>
              <a:rPr lang="en-US" altLang="zh-CN" dirty="0"/>
              <a:t>B. </a:t>
            </a:r>
            <a:r>
              <a:rPr lang="zh-CN" altLang="en-US" dirty="0"/>
              <a:t>根结点无左子树的二叉树    </a:t>
            </a:r>
          </a:p>
          <a:p>
            <a:r>
              <a:rPr lang="zh-CN" altLang="en-US" dirty="0"/>
              <a:t>      </a:t>
            </a:r>
            <a:r>
              <a:rPr lang="en-US" altLang="zh-CN" dirty="0"/>
              <a:t>C. </a:t>
            </a:r>
            <a:r>
              <a:rPr lang="zh-CN" altLang="en-US" dirty="0"/>
              <a:t>根结点可能有左二叉树和右二叉树    </a:t>
            </a:r>
            <a:r>
              <a:rPr lang="en-US" altLang="zh-CN" dirty="0"/>
              <a:t>D. </a:t>
            </a:r>
            <a:r>
              <a:rPr lang="zh-CN" altLang="en-US" dirty="0"/>
              <a:t>各结点只有一个孩子的二叉树</a:t>
            </a:r>
          </a:p>
          <a:p>
            <a:endParaRPr lang="zh-CN" altLang="en-US" dirty="0"/>
          </a:p>
          <a:p>
            <a:r>
              <a:rPr lang="zh-CN" altLang="en-US" sz="3200" dirty="0">
                <a:solidFill>
                  <a:srgbClr val="FF3399"/>
                </a:solidFill>
                <a:ea typeface="华文行楷" pitchFamily="2" charset="-122"/>
              </a:rPr>
              <a:t>解答：</a:t>
            </a:r>
            <a:r>
              <a:rPr lang="zh-CN" altLang="en-US" dirty="0">
                <a:solidFill>
                  <a:srgbClr val="FF3399"/>
                </a:solidFill>
              </a:rPr>
              <a:t>因为树的根结点是不存在兄弟的，所以由树转化而成的二叉树就不存在右子树（树转化二叉树，只要是孩子就放在左子树上，兄弟就烦在右子树上，举例如图所以），所以，该题答案为：</a:t>
            </a:r>
            <a:r>
              <a:rPr lang="en-US" altLang="zh-CN" dirty="0">
                <a:solidFill>
                  <a:srgbClr val="FF3399"/>
                </a:solidFill>
              </a:rPr>
              <a:t>A</a:t>
            </a:r>
          </a:p>
        </p:txBody>
      </p:sp>
      <p:sp>
        <p:nvSpPr>
          <p:cNvPr id="11267" name="Oval 5"/>
          <p:cNvSpPr>
            <a:spLocks noChangeArrowheads="1"/>
          </p:cNvSpPr>
          <p:nvPr/>
        </p:nvSpPr>
        <p:spPr bwMode="auto">
          <a:xfrm>
            <a:off x="1258888" y="3716338"/>
            <a:ext cx="576262"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68" name="Oval 6"/>
          <p:cNvSpPr>
            <a:spLocks noChangeArrowheads="1"/>
          </p:cNvSpPr>
          <p:nvPr/>
        </p:nvSpPr>
        <p:spPr bwMode="auto">
          <a:xfrm>
            <a:off x="250825" y="5013325"/>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69" name="Oval 8"/>
          <p:cNvSpPr>
            <a:spLocks noChangeArrowheads="1"/>
          </p:cNvSpPr>
          <p:nvPr/>
        </p:nvSpPr>
        <p:spPr bwMode="auto">
          <a:xfrm>
            <a:off x="1260475" y="5013325"/>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0" name="Oval 9"/>
          <p:cNvSpPr>
            <a:spLocks noChangeArrowheads="1"/>
          </p:cNvSpPr>
          <p:nvPr/>
        </p:nvSpPr>
        <p:spPr bwMode="auto">
          <a:xfrm>
            <a:off x="2268538" y="5013325"/>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1" name="Oval 10"/>
          <p:cNvSpPr>
            <a:spLocks noChangeArrowheads="1"/>
          </p:cNvSpPr>
          <p:nvPr/>
        </p:nvSpPr>
        <p:spPr bwMode="auto">
          <a:xfrm>
            <a:off x="5364163" y="3500438"/>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2" name="Oval 11"/>
          <p:cNvSpPr>
            <a:spLocks noChangeArrowheads="1"/>
          </p:cNvSpPr>
          <p:nvPr/>
        </p:nvSpPr>
        <p:spPr bwMode="auto">
          <a:xfrm>
            <a:off x="4572000" y="4437063"/>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3" name="Oval 12"/>
          <p:cNvSpPr>
            <a:spLocks noChangeArrowheads="1"/>
          </p:cNvSpPr>
          <p:nvPr/>
        </p:nvSpPr>
        <p:spPr bwMode="auto">
          <a:xfrm>
            <a:off x="5364163" y="5229225"/>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4" name="Oval 13"/>
          <p:cNvSpPr>
            <a:spLocks noChangeArrowheads="1"/>
          </p:cNvSpPr>
          <p:nvPr/>
        </p:nvSpPr>
        <p:spPr bwMode="auto">
          <a:xfrm>
            <a:off x="6372225" y="6021388"/>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5" name="Line 15"/>
          <p:cNvSpPr>
            <a:spLocks noChangeShapeType="1"/>
          </p:cNvSpPr>
          <p:nvPr/>
        </p:nvSpPr>
        <p:spPr bwMode="auto">
          <a:xfrm flipH="1">
            <a:off x="755650" y="4221163"/>
            <a:ext cx="647700" cy="863600"/>
          </a:xfrm>
          <a:prstGeom prst="line">
            <a:avLst/>
          </a:prstGeom>
          <a:noFill/>
          <a:ln w="9525">
            <a:solidFill>
              <a:schemeClr val="tx1"/>
            </a:solidFill>
            <a:round/>
            <a:headEnd/>
            <a:tailEnd/>
          </a:ln>
        </p:spPr>
        <p:txBody>
          <a:bodyPr/>
          <a:lstStyle/>
          <a:p>
            <a:endParaRPr lang="zh-CN" altLang="en-US"/>
          </a:p>
        </p:txBody>
      </p:sp>
      <p:sp>
        <p:nvSpPr>
          <p:cNvPr id="11276" name="Line 16"/>
          <p:cNvSpPr>
            <a:spLocks noChangeShapeType="1"/>
          </p:cNvSpPr>
          <p:nvPr/>
        </p:nvSpPr>
        <p:spPr bwMode="auto">
          <a:xfrm>
            <a:off x="1547813" y="4292600"/>
            <a:ext cx="0" cy="720725"/>
          </a:xfrm>
          <a:prstGeom prst="line">
            <a:avLst/>
          </a:prstGeom>
          <a:noFill/>
          <a:ln w="9525">
            <a:solidFill>
              <a:schemeClr val="tx1"/>
            </a:solidFill>
            <a:round/>
            <a:headEnd/>
            <a:tailEnd/>
          </a:ln>
        </p:spPr>
        <p:txBody>
          <a:bodyPr/>
          <a:lstStyle/>
          <a:p>
            <a:endParaRPr lang="zh-CN" altLang="en-US"/>
          </a:p>
        </p:txBody>
      </p:sp>
      <p:sp>
        <p:nvSpPr>
          <p:cNvPr id="11277" name="Line 17"/>
          <p:cNvSpPr>
            <a:spLocks noChangeShapeType="1"/>
          </p:cNvSpPr>
          <p:nvPr/>
        </p:nvSpPr>
        <p:spPr bwMode="auto">
          <a:xfrm>
            <a:off x="1763713" y="4148138"/>
            <a:ext cx="647700" cy="865187"/>
          </a:xfrm>
          <a:prstGeom prst="line">
            <a:avLst/>
          </a:prstGeom>
          <a:noFill/>
          <a:ln w="9525">
            <a:solidFill>
              <a:schemeClr val="tx1"/>
            </a:solidFill>
            <a:round/>
            <a:headEnd/>
            <a:tailEnd/>
          </a:ln>
        </p:spPr>
        <p:txBody>
          <a:bodyPr/>
          <a:lstStyle/>
          <a:p>
            <a:endParaRPr lang="zh-CN" altLang="en-US"/>
          </a:p>
        </p:txBody>
      </p:sp>
      <p:sp>
        <p:nvSpPr>
          <p:cNvPr id="11278" name="Line 18"/>
          <p:cNvSpPr>
            <a:spLocks noChangeShapeType="1"/>
          </p:cNvSpPr>
          <p:nvPr/>
        </p:nvSpPr>
        <p:spPr bwMode="auto">
          <a:xfrm flipH="1">
            <a:off x="5148263" y="4076700"/>
            <a:ext cx="360362" cy="431800"/>
          </a:xfrm>
          <a:prstGeom prst="line">
            <a:avLst/>
          </a:prstGeom>
          <a:noFill/>
          <a:ln w="9525">
            <a:solidFill>
              <a:schemeClr val="tx1"/>
            </a:solidFill>
            <a:round/>
            <a:headEnd/>
            <a:tailEnd/>
          </a:ln>
        </p:spPr>
        <p:txBody>
          <a:bodyPr/>
          <a:lstStyle/>
          <a:p>
            <a:endParaRPr lang="zh-CN" altLang="en-US"/>
          </a:p>
        </p:txBody>
      </p:sp>
      <p:sp>
        <p:nvSpPr>
          <p:cNvPr id="11279" name="Line 19"/>
          <p:cNvSpPr>
            <a:spLocks noChangeShapeType="1"/>
          </p:cNvSpPr>
          <p:nvPr/>
        </p:nvSpPr>
        <p:spPr bwMode="auto">
          <a:xfrm>
            <a:off x="5076825" y="5013325"/>
            <a:ext cx="358775" cy="358775"/>
          </a:xfrm>
          <a:prstGeom prst="line">
            <a:avLst/>
          </a:prstGeom>
          <a:noFill/>
          <a:ln w="9525">
            <a:solidFill>
              <a:schemeClr val="tx1"/>
            </a:solidFill>
            <a:round/>
            <a:headEnd/>
            <a:tailEnd/>
          </a:ln>
        </p:spPr>
        <p:txBody>
          <a:bodyPr/>
          <a:lstStyle/>
          <a:p>
            <a:endParaRPr lang="zh-CN" altLang="en-US"/>
          </a:p>
        </p:txBody>
      </p:sp>
      <p:sp>
        <p:nvSpPr>
          <p:cNvPr id="11280" name="Line 20"/>
          <p:cNvSpPr>
            <a:spLocks noChangeShapeType="1"/>
          </p:cNvSpPr>
          <p:nvPr/>
        </p:nvSpPr>
        <p:spPr bwMode="auto">
          <a:xfrm>
            <a:off x="5940425" y="5732463"/>
            <a:ext cx="503238" cy="431800"/>
          </a:xfrm>
          <a:prstGeom prst="line">
            <a:avLst/>
          </a:prstGeom>
          <a:noFill/>
          <a:ln w="9525">
            <a:solidFill>
              <a:schemeClr val="tx1"/>
            </a:solidFill>
            <a:round/>
            <a:headEnd/>
            <a:tailEnd/>
          </a:ln>
        </p:spPr>
        <p:txBody>
          <a:bodyPr/>
          <a:lstStyle/>
          <a:p>
            <a:endParaRPr lang="zh-CN" altLang="en-US"/>
          </a:p>
        </p:txBody>
      </p:sp>
      <p:sp>
        <p:nvSpPr>
          <p:cNvPr id="11281" name="Text Box 22"/>
          <p:cNvSpPr txBox="1">
            <a:spLocks noChangeArrowheads="1"/>
          </p:cNvSpPr>
          <p:nvPr/>
        </p:nvSpPr>
        <p:spPr bwMode="auto">
          <a:xfrm>
            <a:off x="1331913" y="3800475"/>
            <a:ext cx="288925" cy="779463"/>
          </a:xfrm>
          <a:prstGeom prst="rect">
            <a:avLst/>
          </a:prstGeom>
          <a:noFill/>
          <a:ln w="9525">
            <a:noFill/>
            <a:miter lim="800000"/>
            <a:headEnd/>
            <a:tailEnd/>
          </a:ln>
        </p:spPr>
        <p:txBody>
          <a:bodyPr>
            <a:spAutoFit/>
          </a:bodyPr>
          <a:lstStyle/>
          <a:p>
            <a:pPr>
              <a:spcBef>
                <a:spcPct val="50000"/>
              </a:spcBef>
            </a:pPr>
            <a:r>
              <a:rPr lang="en-US" altLang="zh-CN" dirty="0"/>
              <a:t>A</a:t>
            </a:r>
          </a:p>
          <a:p>
            <a:pPr>
              <a:spcBef>
                <a:spcPct val="50000"/>
              </a:spcBef>
            </a:pPr>
            <a:endParaRPr lang="en-US" altLang="zh-CN" dirty="0"/>
          </a:p>
        </p:txBody>
      </p:sp>
      <p:sp>
        <p:nvSpPr>
          <p:cNvPr id="11282" name="Text Box 23"/>
          <p:cNvSpPr txBox="1">
            <a:spLocks noChangeArrowheads="1"/>
          </p:cNvSpPr>
          <p:nvPr/>
        </p:nvSpPr>
        <p:spPr bwMode="auto">
          <a:xfrm>
            <a:off x="396875" y="5168900"/>
            <a:ext cx="358775" cy="779463"/>
          </a:xfrm>
          <a:prstGeom prst="rect">
            <a:avLst/>
          </a:prstGeom>
          <a:noFill/>
          <a:ln w="9525">
            <a:noFill/>
            <a:miter lim="800000"/>
            <a:headEnd/>
            <a:tailEnd/>
          </a:ln>
        </p:spPr>
        <p:txBody>
          <a:bodyPr>
            <a:spAutoFit/>
          </a:bodyPr>
          <a:lstStyle/>
          <a:p>
            <a:pPr>
              <a:spcBef>
                <a:spcPct val="50000"/>
              </a:spcBef>
            </a:pPr>
            <a:r>
              <a:rPr lang="en-US" altLang="zh-CN"/>
              <a:t>B </a:t>
            </a:r>
          </a:p>
          <a:p>
            <a:pPr>
              <a:spcBef>
                <a:spcPct val="50000"/>
              </a:spcBef>
            </a:pPr>
            <a:endParaRPr lang="en-US" altLang="zh-CN"/>
          </a:p>
        </p:txBody>
      </p:sp>
      <p:sp>
        <p:nvSpPr>
          <p:cNvPr id="11283" name="Text Box 24"/>
          <p:cNvSpPr txBox="1">
            <a:spLocks noChangeArrowheads="1"/>
          </p:cNvSpPr>
          <p:nvPr/>
        </p:nvSpPr>
        <p:spPr bwMode="auto">
          <a:xfrm>
            <a:off x="1403350" y="5168900"/>
            <a:ext cx="576263" cy="779463"/>
          </a:xfrm>
          <a:prstGeom prst="rect">
            <a:avLst/>
          </a:prstGeom>
          <a:noFill/>
          <a:ln w="9525">
            <a:noFill/>
            <a:miter lim="800000"/>
            <a:headEnd/>
            <a:tailEnd/>
          </a:ln>
        </p:spPr>
        <p:txBody>
          <a:bodyPr>
            <a:spAutoFit/>
          </a:bodyPr>
          <a:lstStyle/>
          <a:p>
            <a:pPr>
              <a:spcBef>
                <a:spcPct val="50000"/>
              </a:spcBef>
            </a:pPr>
            <a:r>
              <a:rPr lang="en-US" altLang="zh-CN"/>
              <a:t>C</a:t>
            </a:r>
          </a:p>
          <a:p>
            <a:pPr>
              <a:spcBef>
                <a:spcPct val="50000"/>
              </a:spcBef>
            </a:pPr>
            <a:endParaRPr lang="en-US" altLang="zh-CN"/>
          </a:p>
        </p:txBody>
      </p:sp>
      <p:sp>
        <p:nvSpPr>
          <p:cNvPr id="11284" name="Text Box 25"/>
          <p:cNvSpPr txBox="1">
            <a:spLocks noChangeArrowheads="1"/>
          </p:cNvSpPr>
          <p:nvPr/>
        </p:nvSpPr>
        <p:spPr bwMode="auto">
          <a:xfrm>
            <a:off x="2411413" y="5156200"/>
            <a:ext cx="504825" cy="779463"/>
          </a:xfrm>
          <a:prstGeom prst="rect">
            <a:avLst/>
          </a:prstGeom>
          <a:noFill/>
          <a:ln w="9525">
            <a:noFill/>
            <a:miter lim="800000"/>
            <a:headEnd/>
            <a:tailEnd/>
          </a:ln>
        </p:spPr>
        <p:txBody>
          <a:bodyPr>
            <a:spAutoFit/>
          </a:bodyPr>
          <a:lstStyle/>
          <a:p>
            <a:pPr>
              <a:spcBef>
                <a:spcPct val="50000"/>
              </a:spcBef>
            </a:pPr>
            <a:r>
              <a:rPr lang="en-US" altLang="zh-CN"/>
              <a:t>D</a:t>
            </a:r>
          </a:p>
          <a:p>
            <a:pPr>
              <a:spcBef>
                <a:spcPct val="50000"/>
              </a:spcBef>
            </a:pPr>
            <a:endParaRPr lang="en-US" altLang="zh-CN"/>
          </a:p>
        </p:txBody>
      </p:sp>
      <p:sp>
        <p:nvSpPr>
          <p:cNvPr id="11285" name="Text Box 26"/>
          <p:cNvSpPr txBox="1">
            <a:spLocks noChangeArrowheads="1"/>
          </p:cNvSpPr>
          <p:nvPr/>
        </p:nvSpPr>
        <p:spPr bwMode="auto">
          <a:xfrm>
            <a:off x="5508625" y="3644900"/>
            <a:ext cx="288925" cy="779463"/>
          </a:xfrm>
          <a:prstGeom prst="rect">
            <a:avLst/>
          </a:prstGeom>
          <a:noFill/>
          <a:ln w="9525">
            <a:noFill/>
            <a:miter lim="800000"/>
            <a:headEnd/>
            <a:tailEnd/>
          </a:ln>
        </p:spPr>
        <p:txBody>
          <a:bodyPr>
            <a:spAutoFit/>
          </a:bodyPr>
          <a:lstStyle/>
          <a:p>
            <a:pPr>
              <a:spcBef>
                <a:spcPct val="50000"/>
              </a:spcBef>
            </a:pPr>
            <a:r>
              <a:rPr lang="en-US" altLang="zh-CN"/>
              <a:t>A</a:t>
            </a:r>
          </a:p>
          <a:p>
            <a:pPr>
              <a:spcBef>
                <a:spcPct val="50000"/>
              </a:spcBef>
            </a:pPr>
            <a:endParaRPr lang="en-US" altLang="zh-CN"/>
          </a:p>
        </p:txBody>
      </p:sp>
      <p:sp>
        <p:nvSpPr>
          <p:cNvPr id="11286" name="Text Box 28"/>
          <p:cNvSpPr txBox="1">
            <a:spLocks noChangeArrowheads="1"/>
          </p:cNvSpPr>
          <p:nvPr/>
        </p:nvSpPr>
        <p:spPr bwMode="auto">
          <a:xfrm>
            <a:off x="4718050" y="4579938"/>
            <a:ext cx="358775" cy="779462"/>
          </a:xfrm>
          <a:prstGeom prst="rect">
            <a:avLst/>
          </a:prstGeom>
          <a:noFill/>
          <a:ln w="9525">
            <a:noFill/>
            <a:miter lim="800000"/>
            <a:headEnd/>
            <a:tailEnd/>
          </a:ln>
        </p:spPr>
        <p:txBody>
          <a:bodyPr>
            <a:spAutoFit/>
          </a:bodyPr>
          <a:lstStyle/>
          <a:p>
            <a:pPr>
              <a:spcBef>
                <a:spcPct val="50000"/>
              </a:spcBef>
            </a:pPr>
            <a:r>
              <a:rPr lang="en-US" altLang="zh-CN"/>
              <a:t>B </a:t>
            </a:r>
          </a:p>
          <a:p>
            <a:pPr>
              <a:spcBef>
                <a:spcPct val="50000"/>
              </a:spcBef>
            </a:pPr>
            <a:endParaRPr lang="en-US" altLang="zh-CN"/>
          </a:p>
        </p:txBody>
      </p:sp>
      <p:sp>
        <p:nvSpPr>
          <p:cNvPr id="11287" name="Text Box 30"/>
          <p:cNvSpPr txBox="1">
            <a:spLocks noChangeArrowheads="1"/>
          </p:cNvSpPr>
          <p:nvPr/>
        </p:nvSpPr>
        <p:spPr bwMode="auto">
          <a:xfrm>
            <a:off x="5508625" y="5384800"/>
            <a:ext cx="576263" cy="779463"/>
          </a:xfrm>
          <a:prstGeom prst="rect">
            <a:avLst/>
          </a:prstGeom>
          <a:noFill/>
          <a:ln w="9525">
            <a:noFill/>
            <a:miter lim="800000"/>
            <a:headEnd/>
            <a:tailEnd/>
          </a:ln>
        </p:spPr>
        <p:txBody>
          <a:bodyPr>
            <a:spAutoFit/>
          </a:bodyPr>
          <a:lstStyle/>
          <a:p>
            <a:pPr>
              <a:spcBef>
                <a:spcPct val="50000"/>
              </a:spcBef>
            </a:pPr>
            <a:r>
              <a:rPr lang="en-US" altLang="zh-CN"/>
              <a:t>C</a:t>
            </a:r>
          </a:p>
          <a:p>
            <a:pPr>
              <a:spcBef>
                <a:spcPct val="50000"/>
              </a:spcBef>
            </a:pPr>
            <a:endParaRPr lang="en-US" altLang="zh-CN"/>
          </a:p>
        </p:txBody>
      </p:sp>
      <p:sp>
        <p:nvSpPr>
          <p:cNvPr id="11288" name="Text Box 31"/>
          <p:cNvSpPr txBox="1">
            <a:spLocks noChangeArrowheads="1"/>
          </p:cNvSpPr>
          <p:nvPr/>
        </p:nvSpPr>
        <p:spPr bwMode="auto">
          <a:xfrm>
            <a:off x="6516688" y="6143644"/>
            <a:ext cx="412766" cy="1569660"/>
          </a:xfrm>
          <a:prstGeom prst="rect">
            <a:avLst/>
          </a:prstGeom>
          <a:noFill/>
          <a:ln w="9525">
            <a:noFill/>
            <a:miter lim="800000"/>
            <a:headEnd/>
            <a:tailEnd/>
          </a:ln>
        </p:spPr>
        <p:txBody>
          <a:bodyPr wrap="square">
            <a:spAutoFit/>
          </a:bodyPr>
          <a:lstStyle/>
          <a:p>
            <a:pPr>
              <a:spcBef>
                <a:spcPct val="50000"/>
              </a:spcBef>
            </a:pPr>
            <a:r>
              <a:rPr lang="en-US" altLang="zh-CN" dirty="0"/>
              <a:t>D</a:t>
            </a:r>
          </a:p>
          <a:p>
            <a:pPr>
              <a:spcBef>
                <a:spcPct val="50000"/>
              </a:spcBef>
            </a:pPr>
            <a:endParaRPr lang="en-US" altLang="zh-CN" dirty="0"/>
          </a:p>
          <a:p>
            <a:pPr>
              <a:spcBef>
                <a:spcPct val="50000"/>
              </a:spcBef>
            </a:pPr>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179388" y="209550"/>
            <a:ext cx="8856662" cy="2431435"/>
          </a:xfrm>
          <a:prstGeom prst="rect">
            <a:avLst/>
          </a:prstGeom>
          <a:noFill/>
          <a:ln w="9525">
            <a:noFill/>
            <a:miter lim="800000"/>
            <a:headEnd/>
            <a:tailEnd/>
          </a:ln>
        </p:spPr>
        <p:txBody>
          <a:bodyPr>
            <a:spAutoFit/>
          </a:bodyPr>
          <a:lstStyle/>
          <a:p>
            <a:pPr marL="342900" indent="-342900"/>
            <a:r>
              <a:rPr lang="zh-CN" altLang="en-US" dirty="0" smtClean="0"/>
              <a:t>设</a:t>
            </a:r>
            <a:r>
              <a:rPr lang="zh-CN" altLang="en-US" dirty="0"/>
              <a:t>森林中有三棵树，第一、二、三棵树的结点个数分别是</a:t>
            </a:r>
            <a:r>
              <a:rPr lang="en-US" altLang="zh-CN" dirty="0"/>
              <a:t>n1</a:t>
            </a:r>
            <a:r>
              <a:rPr lang="zh-CN" altLang="en-US" dirty="0"/>
              <a:t>，</a:t>
            </a:r>
            <a:r>
              <a:rPr lang="en-US" altLang="zh-CN" dirty="0"/>
              <a:t>n2</a:t>
            </a:r>
            <a:r>
              <a:rPr lang="zh-CN" altLang="en-US" dirty="0"/>
              <a:t>，</a:t>
            </a:r>
            <a:r>
              <a:rPr lang="en-US" altLang="zh-CN" dirty="0"/>
              <a:t>n3</a:t>
            </a:r>
            <a:r>
              <a:rPr lang="zh-CN" altLang="en-US" dirty="0"/>
              <a:t>，那么当把森林转换成一棵二叉树后，其根结点的右子树有（     ）个结点</a:t>
            </a:r>
          </a:p>
          <a:p>
            <a:pPr marL="342900" indent="-342900">
              <a:buFontTx/>
              <a:buAutoNum type="alphaUcPeriod"/>
            </a:pPr>
            <a:r>
              <a:rPr lang="en-US" altLang="zh-CN" dirty="0"/>
              <a:t>n1    B. n1+ n2    C. n1+ n2+n3     D. n2+n3</a:t>
            </a:r>
          </a:p>
          <a:p>
            <a:pPr marL="342900" indent="-342900">
              <a:buFontTx/>
              <a:buAutoNum type="alphaUcPeriod"/>
            </a:pPr>
            <a:endParaRPr lang="en-US" altLang="zh-CN" dirty="0"/>
          </a:p>
          <a:p>
            <a:pPr marL="342900" indent="-342900"/>
            <a:r>
              <a:rPr lang="zh-CN" altLang="en-US" sz="3200" dirty="0">
                <a:solidFill>
                  <a:srgbClr val="FF3399"/>
                </a:solidFill>
                <a:ea typeface="华文行楷" pitchFamily="2" charset="-122"/>
              </a:rPr>
              <a:t>解答：</a:t>
            </a:r>
            <a:r>
              <a:rPr lang="zh-CN" altLang="en-US" dirty="0">
                <a:solidFill>
                  <a:srgbClr val="FF3399"/>
                </a:solidFill>
              </a:rPr>
              <a:t>森林与二叉树的转换对应关系如下例子；</a:t>
            </a:r>
          </a:p>
        </p:txBody>
      </p:sp>
      <p:sp>
        <p:nvSpPr>
          <p:cNvPr id="13315" name="Oval 5"/>
          <p:cNvSpPr>
            <a:spLocks noChangeArrowheads="1"/>
          </p:cNvSpPr>
          <p:nvPr/>
        </p:nvSpPr>
        <p:spPr bwMode="auto">
          <a:xfrm>
            <a:off x="1042988" y="2420938"/>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6" name="Oval 6"/>
          <p:cNvSpPr>
            <a:spLocks noChangeArrowheads="1"/>
          </p:cNvSpPr>
          <p:nvPr/>
        </p:nvSpPr>
        <p:spPr bwMode="auto">
          <a:xfrm>
            <a:off x="395288" y="3211513"/>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7" name="Oval 7"/>
          <p:cNvSpPr>
            <a:spLocks noChangeArrowheads="1"/>
          </p:cNvSpPr>
          <p:nvPr/>
        </p:nvSpPr>
        <p:spPr bwMode="auto">
          <a:xfrm>
            <a:off x="971550" y="32131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8" name="Oval 8"/>
          <p:cNvSpPr>
            <a:spLocks noChangeArrowheads="1"/>
          </p:cNvSpPr>
          <p:nvPr/>
        </p:nvSpPr>
        <p:spPr bwMode="auto">
          <a:xfrm>
            <a:off x="1547813" y="3211513"/>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9" name="Oval 9"/>
          <p:cNvSpPr>
            <a:spLocks noChangeArrowheads="1"/>
          </p:cNvSpPr>
          <p:nvPr/>
        </p:nvSpPr>
        <p:spPr bwMode="auto">
          <a:xfrm>
            <a:off x="2409825" y="32131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0" name="Oval 10"/>
          <p:cNvSpPr>
            <a:spLocks noChangeArrowheads="1"/>
          </p:cNvSpPr>
          <p:nvPr/>
        </p:nvSpPr>
        <p:spPr bwMode="auto">
          <a:xfrm>
            <a:off x="2409825" y="241935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1" name="Oval 11"/>
          <p:cNvSpPr>
            <a:spLocks noChangeArrowheads="1"/>
          </p:cNvSpPr>
          <p:nvPr/>
        </p:nvSpPr>
        <p:spPr bwMode="auto">
          <a:xfrm>
            <a:off x="3346450" y="3211513"/>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2" name="Oval 12"/>
          <p:cNvSpPr>
            <a:spLocks noChangeArrowheads="1"/>
          </p:cNvSpPr>
          <p:nvPr/>
        </p:nvSpPr>
        <p:spPr bwMode="auto">
          <a:xfrm>
            <a:off x="4067175" y="32131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3" name="Oval 13"/>
          <p:cNvSpPr>
            <a:spLocks noChangeArrowheads="1"/>
          </p:cNvSpPr>
          <p:nvPr/>
        </p:nvSpPr>
        <p:spPr bwMode="auto">
          <a:xfrm>
            <a:off x="4284663" y="3932238"/>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4" name="Oval 14"/>
          <p:cNvSpPr>
            <a:spLocks noChangeArrowheads="1"/>
          </p:cNvSpPr>
          <p:nvPr/>
        </p:nvSpPr>
        <p:spPr bwMode="auto">
          <a:xfrm>
            <a:off x="3708400" y="2492375"/>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5" name="Oval 15"/>
          <p:cNvSpPr>
            <a:spLocks noChangeArrowheads="1"/>
          </p:cNvSpPr>
          <p:nvPr/>
        </p:nvSpPr>
        <p:spPr bwMode="auto">
          <a:xfrm>
            <a:off x="6083300" y="2852738"/>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6" name="Oval 16"/>
          <p:cNvSpPr>
            <a:spLocks noChangeArrowheads="1"/>
          </p:cNvSpPr>
          <p:nvPr/>
        </p:nvSpPr>
        <p:spPr bwMode="auto">
          <a:xfrm>
            <a:off x="6657975" y="3643313"/>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7" name="Oval 17"/>
          <p:cNvSpPr>
            <a:spLocks noChangeArrowheads="1"/>
          </p:cNvSpPr>
          <p:nvPr/>
        </p:nvSpPr>
        <p:spPr bwMode="auto">
          <a:xfrm>
            <a:off x="7234238" y="4148138"/>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8" name="Oval 18"/>
          <p:cNvSpPr>
            <a:spLocks noChangeArrowheads="1"/>
          </p:cNvSpPr>
          <p:nvPr/>
        </p:nvSpPr>
        <p:spPr bwMode="auto">
          <a:xfrm>
            <a:off x="8026400" y="4148138"/>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9" name="Oval 19"/>
          <p:cNvSpPr>
            <a:spLocks noChangeArrowheads="1"/>
          </p:cNvSpPr>
          <p:nvPr/>
        </p:nvSpPr>
        <p:spPr bwMode="auto">
          <a:xfrm>
            <a:off x="8458200" y="47244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0" name="Oval 20"/>
          <p:cNvSpPr>
            <a:spLocks noChangeArrowheads="1"/>
          </p:cNvSpPr>
          <p:nvPr/>
        </p:nvSpPr>
        <p:spPr bwMode="auto">
          <a:xfrm>
            <a:off x="8027988" y="5372100"/>
            <a:ext cx="433387"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1" name="Oval 21"/>
          <p:cNvSpPr>
            <a:spLocks noChangeArrowheads="1"/>
          </p:cNvSpPr>
          <p:nvPr/>
        </p:nvSpPr>
        <p:spPr bwMode="auto">
          <a:xfrm>
            <a:off x="8602663" y="3500438"/>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2" name="Oval 22"/>
          <p:cNvSpPr>
            <a:spLocks noChangeArrowheads="1"/>
          </p:cNvSpPr>
          <p:nvPr/>
        </p:nvSpPr>
        <p:spPr bwMode="auto">
          <a:xfrm>
            <a:off x="7594600" y="3500438"/>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3" name="Oval 23"/>
          <p:cNvSpPr>
            <a:spLocks noChangeArrowheads="1"/>
          </p:cNvSpPr>
          <p:nvPr/>
        </p:nvSpPr>
        <p:spPr bwMode="auto">
          <a:xfrm>
            <a:off x="8097838" y="2779713"/>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4" name="Oval 24"/>
          <p:cNvSpPr>
            <a:spLocks noChangeArrowheads="1"/>
          </p:cNvSpPr>
          <p:nvPr/>
        </p:nvSpPr>
        <p:spPr bwMode="auto">
          <a:xfrm>
            <a:off x="7019925" y="21336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5" name="Line 25"/>
          <p:cNvSpPr>
            <a:spLocks noChangeShapeType="1"/>
          </p:cNvSpPr>
          <p:nvPr/>
        </p:nvSpPr>
        <p:spPr bwMode="auto">
          <a:xfrm flipH="1">
            <a:off x="684213" y="2708275"/>
            <a:ext cx="431800" cy="576263"/>
          </a:xfrm>
          <a:prstGeom prst="line">
            <a:avLst/>
          </a:prstGeom>
          <a:noFill/>
          <a:ln w="9525">
            <a:solidFill>
              <a:schemeClr val="tx1"/>
            </a:solidFill>
            <a:round/>
            <a:headEnd/>
            <a:tailEnd/>
          </a:ln>
        </p:spPr>
        <p:txBody>
          <a:bodyPr/>
          <a:lstStyle/>
          <a:p>
            <a:endParaRPr lang="zh-CN" altLang="en-US"/>
          </a:p>
        </p:txBody>
      </p:sp>
      <p:sp>
        <p:nvSpPr>
          <p:cNvPr id="13336" name="Line 26"/>
          <p:cNvSpPr>
            <a:spLocks noChangeShapeType="1"/>
          </p:cNvSpPr>
          <p:nvPr/>
        </p:nvSpPr>
        <p:spPr bwMode="auto">
          <a:xfrm>
            <a:off x="1258888" y="2708275"/>
            <a:ext cx="0" cy="649288"/>
          </a:xfrm>
          <a:prstGeom prst="line">
            <a:avLst/>
          </a:prstGeom>
          <a:noFill/>
          <a:ln w="9525">
            <a:solidFill>
              <a:schemeClr val="tx1"/>
            </a:solidFill>
            <a:round/>
            <a:headEnd/>
            <a:tailEnd/>
          </a:ln>
        </p:spPr>
        <p:txBody>
          <a:bodyPr/>
          <a:lstStyle/>
          <a:p>
            <a:endParaRPr lang="zh-CN" altLang="en-US"/>
          </a:p>
        </p:txBody>
      </p:sp>
      <p:sp>
        <p:nvSpPr>
          <p:cNvPr id="13337" name="Line 27"/>
          <p:cNvSpPr>
            <a:spLocks noChangeShapeType="1"/>
          </p:cNvSpPr>
          <p:nvPr/>
        </p:nvSpPr>
        <p:spPr bwMode="auto">
          <a:xfrm>
            <a:off x="1331913" y="2636838"/>
            <a:ext cx="360362" cy="792162"/>
          </a:xfrm>
          <a:prstGeom prst="line">
            <a:avLst/>
          </a:prstGeom>
          <a:noFill/>
          <a:ln w="9525">
            <a:solidFill>
              <a:schemeClr val="tx1"/>
            </a:solidFill>
            <a:round/>
            <a:headEnd/>
            <a:tailEnd/>
          </a:ln>
        </p:spPr>
        <p:txBody>
          <a:bodyPr/>
          <a:lstStyle/>
          <a:p>
            <a:endParaRPr lang="zh-CN" altLang="en-US"/>
          </a:p>
        </p:txBody>
      </p:sp>
      <p:sp>
        <p:nvSpPr>
          <p:cNvPr id="13338" name="Line 28"/>
          <p:cNvSpPr>
            <a:spLocks noChangeShapeType="1"/>
          </p:cNvSpPr>
          <p:nvPr/>
        </p:nvSpPr>
        <p:spPr bwMode="auto">
          <a:xfrm>
            <a:off x="2627313" y="2708275"/>
            <a:ext cx="0" cy="720725"/>
          </a:xfrm>
          <a:prstGeom prst="line">
            <a:avLst/>
          </a:prstGeom>
          <a:noFill/>
          <a:ln w="9525">
            <a:solidFill>
              <a:schemeClr val="tx1"/>
            </a:solidFill>
            <a:round/>
            <a:headEnd/>
            <a:tailEnd/>
          </a:ln>
        </p:spPr>
        <p:txBody>
          <a:bodyPr/>
          <a:lstStyle/>
          <a:p>
            <a:endParaRPr lang="zh-CN" altLang="en-US"/>
          </a:p>
        </p:txBody>
      </p:sp>
      <p:sp>
        <p:nvSpPr>
          <p:cNvPr id="13339" name="Line 29"/>
          <p:cNvSpPr>
            <a:spLocks noChangeShapeType="1"/>
          </p:cNvSpPr>
          <p:nvPr/>
        </p:nvSpPr>
        <p:spPr bwMode="auto">
          <a:xfrm flipH="1">
            <a:off x="3563938" y="2781300"/>
            <a:ext cx="287337" cy="576263"/>
          </a:xfrm>
          <a:prstGeom prst="line">
            <a:avLst/>
          </a:prstGeom>
          <a:noFill/>
          <a:ln w="9525">
            <a:solidFill>
              <a:schemeClr val="tx1"/>
            </a:solidFill>
            <a:round/>
            <a:headEnd/>
            <a:tailEnd/>
          </a:ln>
        </p:spPr>
        <p:txBody>
          <a:bodyPr/>
          <a:lstStyle/>
          <a:p>
            <a:endParaRPr lang="zh-CN" altLang="en-US"/>
          </a:p>
        </p:txBody>
      </p:sp>
      <p:sp>
        <p:nvSpPr>
          <p:cNvPr id="13340" name="Line 30"/>
          <p:cNvSpPr>
            <a:spLocks noChangeShapeType="1"/>
          </p:cNvSpPr>
          <p:nvPr/>
        </p:nvSpPr>
        <p:spPr bwMode="auto">
          <a:xfrm>
            <a:off x="3924300" y="2781300"/>
            <a:ext cx="360363" cy="576263"/>
          </a:xfrm>
          <a:prstGeom prst="line">
            <a:avLst/>
          </a:prstGeom>
          <a:noFill/>
          <a:ln w="9525">
            <a:solidFill>
              <a:schemeClr val="tx1"/>
            </a:solidFill>
            <a:round/>
            <a:headEnd/>
            <a:tailEnd/>
          </a:ln>
        </p:spPr>
        <p:txBody>
          <a:bodyPr/>
          <a:lstStyle/>
          <a:p>
            <a:endParaRPr lang="zh-CN" altLang="en-US"/>
          </a:p>
        </p:txBody>
      </p:sp>
      <p:sp>
        <p:nvSpPr>
          <p:cNvPr id="13341" name="Line 31"/>
          <p:cNvSpPr>
            <a:spLocks noChangeShapeType="1"/>
          </p:cNvSpPr>
          <p:nvPr/>
        </p:nvSpPr>
        <p:spPr bwMode="auto">
          <a:xfrm>
            <a:off x="4356100" y="3573463"/>
            <a:ext cx="144463" cy="503237"/>
          </a:xfrm>
          <a:prstGeom prst="line">
            <a:avLst/>
          </a:prstGeom>
          <a:noFill/>
          <a:ln w="9525">
            <a:solidFill>
              <a:schemeClr val="tx1"/>
            </a:solidFill>
            <a:round/>
            <a:headEnd/>
            <a:tailEnd/>
          </a:ln>
        </p:spPr>
        <p:txBody>
          <a:bodyPr/>
          <a:lstStyle/>
          <a:p>
            <a:endParaRPr lang="zh-CN" altLang="en-US"/>
          </a:p>
        </p:txBody>
      </p:sp>
      <p:sp>
        <p:nvSpPr>
          <p:cNvPr id="13342" name="Line 32"/>
          <p:cNvSpPr>
            <a:spLocks noChangeShapeType="1"/>
          </p:cNvSpPr>
          <p:nvPr/>
        </p:nvSpPr>
        <p:spPr bwMode="auto">
          <a:xfrm flipH="1">
            <a:off x="6370638" y="2349500"/>
            <a:ext cx="865187" cy="647700"/>
          </a:xfrm>
          <a:prstGeom prst="line">
            <a:avLst/>
          </a:prstGeom>
          <a:noFill/>
          <a:ln w="9525">
            <a:solidFill>
              <a:schemeClr val="tx1"/>
            </a:solidFill>
            <a:round/>
            <a:headEnd/>
            <a:tailEnd/>
          </a:ln>
        </p:spPr>
        <p:txBody>
          <a:bodyPr/>
          <a:lstStyle/>
          <a:p>
            <a:endParaRPr lang="zh-CN" altLang="en-US"/>
          </a:p>
        </p:txBody>
      </p:sp>
      <p:sp>
        <p:nvSpPr>
          <p:cNvPr id="13343" name="Line 33"/>
          <p:cNvSpPr>
            <a:spLocks noChangeShapeType="1"/>
          </p:cNvSpPr>
          <p:nvPr/>
        </p:nvSpPr>
        <p:spPr bwMode="auto">
          <a:xfrm>
            <a:off x="7307263" y="2349500"/>
            <a:ext cx="936625" cy="503238"/>
          </a:xfrm>
          <a:prstGeom prst="line">
            <a:avLst/>
          </a:prstGeom>
          <a:noFill/>
          <a:ln w="9525">
            <a:solidFill>
              <a:schemeClr val="tx1"/>
            </a:solidFill>
            <a:round/>
            <a:headEnd/>
            <a:tailEnd/>
          </a:ln>
        </p:spPr>
        <p:txBody>
          <a:bodyPr/>
          <a:lstStyle/>
          <a:p>
            <a:endParaRPr lang="zh-CN" altLang="en-US"/>
          </a:p>
        </p:txBody>
      </p:sp>
      <p:sp>
        <p:nvSpPr>
          <p:cNvPr id="13344" name="Line 34"/>
          <p:cNvSpPr>
            <a:spLocks noChangeShapeType="1"/>
          </p:cNvSpPr>
          <p:nvPr/>
        </p:nvSpPr>
        <p:spPr bwMode="auto">
          <a:xfrm>
            <a:off x="6443663" y="3141663"/>
            <a:ext cx="360362" cy="647700"/>
          </a:xfrm>
          <a:prstGeom prst="line">
            <a:avLst/>
          </a:prstGeom>
          <a:noFill/>
          <a:ln w="9525">
            <a:solidFill>
              <a:schemeClr val="tx1"/>
            </a:solidFill>
            <a:round/>
            <a:headEnd/>
            <a:tailEnd/>
          </a:ln>
        </p:spPr>
        <p:txBody>
          <a:bodyPr/>
          <a:lstStyle/>
          <a:p>
            <a:endParaRPr lang="zh-CN" altLang="en-US"/>
          </a:p>
        </p:txBody>
      </p:sp>
      <p:sp>
        <p:nvSpPr>
          <p:cNvPr id="13345" name="Line 35"/>
          <p:cNvSpPr>
            <a:spLocks noChangeShapeType="1"/>
          </p:cNvSpPr>
          <p:nvPr/>
        </p:nvSpPr>
        <p:spPr bwMode="auto">
          <a:xfrm>
            <a:off x="6946900" y="3933825"/>
            <a:ext cx="433388" cy="358775"/>
          </a:xfrm>
          <a:prstGeom prst="line">
            <a:avLst/>
          </a:prstGeom>
          <a:noFill/>
          <a:ln w="9525">
            <a:solidFill>
              <a:schemeClr val="tx1"/>
            </a:solidFill>
            <a:round/>
            <a:headEnd/>
            <a:tailEnd/>
          </a:ln>
        </p:spPr>
        <p:txBody>
          <a:bodyPr/>
          <a:lstStyle/>
          <a:p>
            <a:endParaRPr lang="zh-CN" altLang="en-US"/>
          </a:p>
        </p:txBody>
      </p:sp>
      <p:sp>
        <p:nvSpPr>
          <p:cNvPr id="13346" name="Line 36"/>
          <p:cNvSpPr>
            <a:spLocks noChangeShapeType="1"/>
          </p:cNvSpPr>
          <p:nvPr/>
        </p:nvSpPr>
        <p:spPr bwMode="auto">
          <a:xfrm flipH="1">
            <a:off x="7954963" y="3068638"/>
            <a:ext cx="433387" cy="504825"/>
          </a:xfrm>
          <a:prstGeom prst="line">
            <a:avLst/>
          </a:prstGeom>
          <a:noFill/>
          <a:ln w="9525">
            <a:solidFill>
              <a:schemeClr val="tx1"/>
            </a:solidFill>
            <a:round/>
            <a:headEnd/>
            <a:tailEnd/>
          </a:ln>
        </p:spPr>
        <p:txBody>
          <a:bodyPr/>
          <a:lstStyle/>
          <a:p>
            <a:endParaRPr lang="zh-CN" altLang="en-US"/>
          </a:p>
        </p:txBody>
      </p:sp>
      <p:sp>
        <p:nvSpPr>
          <p:cNvPr id="13347" name="Line 37"/>
          <p:cNvSpPr>
            <a:spLocks noChangeShapeType="1"/>
          </p:cNvSpPr>
          <p:nvPr/>
        </p:nvSpPr>
        <p:spPr bwMode="auto">
          <a:xfrm>
            <a:off x="8459788" y="3068638"/>
            <a:ext cx="287337" cy="504825"/>
          </a:xfrm>
          <a:prstGeom prst="line">
            <a:avLst/>
          </a:prstGeom>
          <a:noFill/>
          <a:ln w="9525">
            <a:solidFill>
              <a:schemeClr val="tx1"/>
            </a:solidFill>
            <a:round/>
            <a:headEnd/>
            <a:tailEnd/>
          </a:ln>
        </p:spPr>
        <p:txBody>
          <a:bodyPr/>
          <a:lstStyle/>
          <a:p>
            <a:endParaRPr lang="zh-CN" altLang="en-US"/>
          </a:p>
        </p:txBody>
      </p:sp>
      <p:sp>
        <p:nvSpPr>
          <p:cNvPr id="13348" name="Line 38"/>
          <p:cNvSpPr>
            <a:spLocks noChangeShapeType="1"/>
          </p:cNvSpPr>
          <p:nvPr/>
        </p:nvSpPr>
        <p:spPr bwMode="auto">
          <a:xfrm flipH="1">
            <a:off x="8388350" y="3789363"/>
            <a:ext cx="358775" cy="503237"/>
          </a:xfrm>
          <a:prstGeom prst="line">
            <a:avLst/>
          </a:prstGeom>
          <a:noFill/>
          <a:ln w="9525">
            <a:solidFill>
              <a:schemeClr val="tx1"/>
            </a:solidFill>
            <a:round/>
            <a:headEnd/>
            <a:tailEnd/>
          </a:ln>
        </p:spPr>
        <p:txBody>
          <a:bodyPr/>
          <a:lstStyle/>
          <a:p>
            <a:endParaRPr lang="zh-CN" altLang="en-US"/>
          </a:p>
        </p:txBody>
      </p:sp>
      <p:sp>
        <p:nvSpPr>
          <p:cNvPr id="13349" name="Line 39"/>
          <p:cNvSpPr>
            <a:spLocks noChangeShapeType="1"/>
          </p:cNvSpPr>
          <p:nvPr/>
        </p:nvSpPr>
        <p:spPr bwMode="auto">
          <a:xfrm>
            <a:off x="8388350" y="4508500"/>
            <a:ext cx="215900" cy="288925"/>
          </a:xfrm>
          <a:prstGeom prst="line">
            <a:avLst/>
          </a:prstGeom>
          <a:noFill/>
          <a:ln w="9525">
            <a:solidFill>
              <a:schemeClr val="tx1"/>
            </a:solidFill>
            <a:round/>
            <a:headEnd/>
            <a:tailEnd/>
          </a:ln>
        </p:spPr>
        <p:txBody>
          <a:bodyPr/>
          <a:lstStyle/>
          <a:p>
            <a:endParaRPr lang="zh-CN" altLang="en-US"/>
          </a:p>
        </p:txBody>
      </p:sp>
      <p:sp>
        <p:nvSpPr>
          <p:cNvPr id="13350" name="Line 40"/>
          <p:cNvSpPr>
            <a:spLocks noChangeShapeType="1"/>
          </p:cNvSpPr>
          <p:nvPr/>
        </p:nvSpPr>
        <p:spPr bwMode="auto">
          <a:xfrm flipH="1">
            <a:off x="8388350" y="5157788"/>
            <a:ext cx="215900" cy="287337"/>
          </a:xfrm>
          <a:prstGeom prst="line">
            <a:avLst/>
          </a:prstGeom>
          <a:noFill/>
          <a:ln w="9525">
            <a:solidFill>
              <a:schemeClr val="tx1"/>
            </a:solidFill>
            <a:round/>
            <a:headEnd/>
            <a:tailEnd/>
          </a:ln>
        </p:spPr>
        <p:txBody>
          <a:bodyPr/>
          <a:lstStyle/>
          <a:p>
            <a:endParaRPr lang="zh-CN" altLang="en-US"/>
          </a:p>
        </p:txBody>
      </p:sp>
      <p:sp>
        <p:nvSpPr>
          <p:cNvPr id="13351" name="AutoShape 41"/>
          <p:cNvSpPr>
            <a:spLocks noChangeArrowheads="1"/>
          </p:cNvSpPr>
          <p:nvPr/>
        </p:nvSpPr>
        <p:spPr bwMode="auto">
          <a:xfrm>
            <a:off x="4859338" y="2781300"/>
            <a:ext cx="936625" cy="1079500"/>
          </a:xfrm>
          <a:prstGeom prst="leftRightArrowCallout">
            <a:avLst>
              <a:gd name="adj1" fmla="val 10170"/>
              <a:gd name="adj2" fmla="val 28814"/>
              <a:gd name="adj3" fmla="val 17120"/>
              <a:gd name="adj4" fmla="val 0"/>
            </a:avLst>
          </a:prstGeom>
          <a:solidFill>
            <a:schemeClr val="accent1"/>
          </a:solidFill>
          <a:ln w="9525">
            <a:solidFill>
              <a:schemeClr val="tx1"/>
            </a:solidFill>
            <a:miter lim="800000"/>
            <a:headEnd/>
            <a:tailEnd/>
          </a:ln>
        </p:spPr>
        <p:txBody>
          <a:bodyPr wrap="none" anchor="ctr"/>
          <a:lstStyle/>
          <a:p>
            <a:endParaRPr lang="zh-CN" altLang="en-US"/>
          </a:p>
        </p:txBody>
      </p:sp>
      <p:sp>
        <p:nvSpPr>
          <p:cNvPr id="13352" name="Text Box 42"/>
          <p:cNvSpPr txBox="1">
            <a:spLocks noChangeArrowheads="1"/>
          </p:cNvSpPr>
          <p:nvPr/>
        </p:nvSpPr>
        <p:spPr bwMode="auto">
          <a:xfrm>
            <a:off x="1042988" y="2486025"/>
            <a:ext cx="504825"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3353" name="Text Box 43"/>
          <p:cNvSpPr txBox="1">
            <a:spLocks noChangeArrowheads="1"/>
          </p:cNvSpPr>
          <p:nvPr/>
        </p:nvSpPr>
        <p:spPr bwMode="auto">
          <a:xfrm>
            <a:off x="395288" y="3278188"/>
            <a:ext cx="504825"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3354" name="Text Box 44"/>
          <p:cNvSpPr txBox="1">
            <a:spLocks noChangeArrowheads="1"/>
          </p:cNvSpPr>
          <p:nvPr/>
        </p:nvSpPr>
        <p:spPr bwMode="auto">
          <a:xfrm>
            <a:off x="1044575" y="3278188"/>
            <a:ext cx="431800"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3355" name="Text Box 45"/>
          <p:cNvSpPr txBox="1">
            <a:spLocks noChangeArrowheads="1"/>
          </p:cNvSpPr>
          <p:nvPr/>
        </p:nvSpPr>
        <p:spPr bwMode="auto">
          <a:xfrm>
            <a:off x="1620838" y="3278188"/>
            <a:ext cx="358775"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3356" name="Text Box 46"/>
          <p:cNvSpPr txBox="1">
            <a:spLocks noChangeArrowheads="1"/>
          </p:cNvSpPr>
          <p:nvPr/>
        </p:nvSpPr>
        <p:spPr bwMode="auto">
          <a:xfrm>
            <a:off x="2484438" y="2414588"/>
            <a:ext cx="503237" cy="366712"/>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3357" name="Text Box 47"/>
          <p:cNvSpPr txBox="1">
            <a:spLocks noChangeArrowheads="1"/>
          </p:cNvSpPr>
          <p:nvPr/>
        </p:nvSpPr>
        <p:spPr bwMode="auto">
          <a:xfrm>
            <a:off x="2484438" y="3284538"/>
            <a:ext cx="431800"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3358" name="Text Box 48"/>
          <p:cNvSpPr txBox="1">
            <a:spLocks noChangeArrowheads="1"/>
          </p:cNvSpPr>
          <p:nvPr/>
        </p:nvSpPr>
        <p:spPr bwMode="auto">
          <a:xfrm>
            <a:off x="3779838" y="2557463"/>
            <a:ext cx="5048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13359" name="Text Box 49"/>
          <p:cNvSpPr txBox="1">
            <a:spLocks noChangeArrowheads="1"/>
          </p:cNvSpPr>
          <p:nvPr/>
        </p:nvSpPr>
        <p:spPr bwMode="auto">
          <a:xfrm>
            <a:off x="3419475" y="3278188"/>
            <a:ext cx="431800"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3360" name="Text Box 50"/>
          <p:cNvSpPr txBox="1">
            <a:spLocks noChangeArrowheads="1"/>
          </p:cNvSpPr>
          <p:nvPr/>
        </p:nvSpPr>
        <p:spPr bwMode="auto">
          <a:xfrm>
            <a:off x="4211638" y="3278188"/>
            <a:ext cx="504825"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13361" name="Text Box 51"/>
          <p:cNvSpPr txBox="1">
            <a:spLocks noChangeArrowheads="1"/>
          </p:cNvSpPr>
          <p:nvPr/>
        </p:nvSpPr>
        <p:spPr bwMode="auto">
          <a:xfrm>
            <a:off x="4356100" y="3998913"/>
            <a:ext cx="576263"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3362" name="Text Box 52"/>
          <p:cNvSpPr txBox="1">
            <a:spLocks noChangeArrowheads="1"/>
          </p:cNvSpPr>
          <p:nvPr/>
        </p:nvSpPr>
        <p:spPr bwMode="auto">
          <a:xfrm>
            <a:off x="7092950" y="2133600"/>
            <a:ext cx="431800"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3363" name="Text Box 53"/>
          <p:cNvSpPr txBox="1">
            <a:spLocks noChangeArrowheads="1"/>
          </p:cNvSpPr>
          <p:nvPr/>
        </p:nvSpPr>
        <p:spPr bwMode="auto">
          <a:xfrm>
            <a:off x="6156325" y="2917825"/>
            <a:ext cx="431800"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3364" name="Text Box 54"/>
          <p:cNvSpPr txBox="1">
            <a:spLocks noChangeArrowheads="1"/>
          </p:cNvSpPr>
          <p:nvPr/>
        </p:nvSpPr>
        <p:spPr bwMode="auto">
          <a:xfrm>
            <a:off x="6659563" y="3709988"/>
            <a:ext cx="433387"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3365" name="Text Box 55"/>
          <p:cNvSpPr txBox="1">
            <a:spLocks noChangeArrowheads="1"/>
          </p:cNvSpPr>
          <p:nvPr/>
        </p:nvSpPr>
        <p:spPr bwMode="auto">
          <a:xfrm>
            <a:off x="7308850" y="4214813"/>
            <a:ext cx="431800"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3366" name="Text Box 56"/>
          <p:cNvSpPr txBox="1">
            <a:spLocks noChangeArrowheads="1"/>
          </p:cNvSpPr>
          <p:nvPr/>
        </p:nvSpPr>
        <p:spPr bwMode="auto">
          <a:xfrm>
            <a:off x="8172450" y="2781300"/>
            <a:ext cx="360363"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3367" name="Text Box 57"/>
          <p:cNvSpPr txBox="1">
            <a:spLocks noChangeArrowheads="1"/>
          </p:cNvSpPr>
          <p:nvPr/>
        </p:nvSpPr>
        <p:spPr bwMode="auto">
          <a:xfrm>
            <a:off x="7669213" y="3567113"/>
            <a:ext cx="431800"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3368" name="Text Box 58"/>
          <p:cNvSpPr txBox="1">
            <a:spLocks noChangeArrowheads="1"/>
          </p:cNvSpPr>
          <p:nvPr/>
        </p:nvSpPr>
        <p:spPr bwMode="auto">
          <a:xfrm>
            <a:off x="8640763" y="3567113"/>
            <a:ext cx="611187"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13369" name="Text Box 59"/>
          <p:cNvSpPr txBox="1">
            <a:spLocks noChangeArrowheads="1"/>
          </p:cNvSpPr>
          <p:nvPr/>
        </p:nvSpPr>
        <p:spPr bwMode="auto">
          <a:xfrm>
            <a:off x="8101013" y="4141788"/>
            <a:ext cx="503237"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3370" name="Text Box 60"/>
          <p:cNvSpPr txBox="1">
            <a:spLocks noChangeArrowheads="1"/>
          </p:cNvSpPr>
          <p:nvPr/>
        </p:nvSpPr>
        <p:spPr bwMode="auto">
          <a:xfrm>
            <a:off x="8532813" y="4791075"/>
            <a:ext cx="503237" cy="366713"/>
          </a:xfrm>
          <a:prstGeom prst="rect">
            <a:avLst/>
          </a:prstGeom>
          <a:noFill/>
          <a:ln w="9525">
            <a:noFill/>
            <a:miter lim="800000"/>
            <a:headEnd/>
            <a:tailEnd/>
          </a:ln>
        </p:spPr>
        <p:txBody>
          <a:bodyPr>
            <a:spAutoFit/>
          </a:bodyPr>
          <a:lstStyle/>
          <a:p>
            <a:pPr>
              <a:spcBef>
                <a:spcPct val="50000"/>
              </a:spcBef>
            </a:pPr>
            <a:r>
              <a:rPr lang="en-US" altLang="zh-CN"/>
              <a:t>I</a:t>
            </a:r>
          </a:p>
        </p:txBody>
      </p:sp>
      <p:sp>
        <p:nvSpPr>
          <p:cNvPr id="13371" name="Text Box 61"/>
          <p:cNvSpPr txBox="1">
            <a:spLocks noChangeArrowheads="1"/>
          </p:cNvSpPr>
          <p:nvPr/>
        </p:nvSpPr>
        <p:spPr bwMode="auto">
          <a:xfrm>
            <a:off x="8099425" y="5438775"/>
            <a:ext cx="504825" cy="366713"/>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3372" name="Text Box 62"/>
          <p:cNvSpPr txBox="1">
            <a:spLocks noChangeArrowheads="1"/>
          </p:cNvSpPr>
          <p:nvPr/>
        </p:nvSpPr>
        <p:spPr bwMode="auto">
          <a:xfrm>
            <a:off x="4714875" y="2846388"/>
            <a:ext cx="1152525" cy="366712"/>
          </a:xfrm>
          <a:prstGeom prst="rect">
            <a:avLst/>
          </a:prstGeom>
          <a:noFill/>
          <a:ln w="9525">
            <a:noFill/>
            <a:miter lim="800000"/>
            <a:headEnd/>
            <a:tailEnd/>
          </a:ln>
        </p:spPr>
        <p:txBody>
          <a:bodyPr>
            <a:spAutoFit/>
          </a:bodyPr>
          <a:lstStyle/>
          <a:p>
            <a:pPr>
              <a:spcBef>
                <a:spcPct val="50000"/>
              </a:spcBef>
            </a:pPr>
            <a:r>
              <a:rPr lang="zh-CN" altLang="en-US" dirty="0"/>
              <a:t>森林   树</a:t>
            </a:r>
          </a:p>
        </p:txBody>
      </p:sp>
      <p:sp>
        <p:nvSpPr>
          <p:cNvPr id="13373" name="Text Box 63"/>
          <p:cNvSpPr txBox="1">
            <a:spLocks noChangeArrowheads="1"/>
          </p:cNvSpPr>
          <p:nvPr/>
        </p:nvSpPr>
        <p:spPr bwMode="auto">
          <a:xfrm>
            <a:off x="285720" y="4214818"/>
            <a:ext cx="6985000" cy="1328737"/>
          </a:xfrm>
          <a:prstGeom prst="rect">
            <a:avLst/>
          </a:prstGeom>
          <a:noFill/>
          <a:ln w="9525">
            <a:noFill/>
            <a:miter lim="800000"/>
            <a:headEnd/>
            <a:tailEnd/>
          </a:ln>
        </p:spPr>
        <p:txBody>
          <a:bodyPr>
            <a:spAutoFit/>
          </a:bodyPr>
          <a:lstStyle/>
          <a:p>
            <a:pPr>
              <a:spcBef>
                <a:spcPct val="50000"/>
              </a:spcBef>
            </a:pPr>
            <a:r>
              <a:rPr lang="zh-CN" altLang="en-US" dirty="0">
                <a:solidFill>
                  <a:srgbClr val="FF3399"/>
                </a:solidFill>
              </a:rPr>
              <a:t>只要是兄弟就放在右边。只要是孩子就放在左边，图中，</a:t>
            </a:r>
            <a:r>
              <a:rPr lang="en-US" altLang="zh-CN" dirty="0">
                <a:solidFill>
                  <a:srgbClr val="FF3399"/>
                </a:solidFill>
              </a:rPr>
              <a:t>AEG</a:t>
            </a:r>
            <a:r>
              <a:rPr lang="zh-CN" altLang="en-US" dirty="0">
                <a:solidFill>
                  <a:srgbClr val="FF3399"/>
                </a:solidFill>
              </a:rPr>
              <a:t>是兄弟，所以都放在右边，排成一排。其他的也都是如此排列。</a:t>
            </a:r>
          </a:p>
          <a:p>
            <a:pPr>
              <a:spcBef>
                <a:spcPct val="50000"/>
              </a:spcBef>
            </a:pPr>
            <a:r>
              <a:rPr lang="zh-CN" altLang="en-US" dirty="0">
                <a:solidFill>
                  <a:srgbClr val="FF3399"/>
                </a:solidFill>
              </a:rPr>
              <a:t>题中问其根节点的右子树有多少结点，其右子树都是根节点在森林中的兄弟或者兄弟的孩子。所以答案为</a:t>
            </a:r>
            <a:r>
              <a:rPr lang="en-US" altLang="zh-CN" dirty="0">
                <a:solidFill>
                  <a:srgbClr val="FF3399"/>
                </a:solidFill>
              </a:rPr>
              <a:t>n2+n3</a:t>
            </a:r>
            <a:r>
              <a:rPr lang="zh-CN" altLang="en-US" dirty="0">
                <a:solidFill>
                  <a:srgbClr val="FF3399"/>
                </a:solidFill>
              </a:rPr>
              <a:t>，所以选：</a:t>
            </a:r>
            <a:r>
              <a:rPr lang="en-US" altLang="zh-CN" dirty="0">
                <a:solidFill>
                  <a:srgbClr val="FF3399"/>
                </a:solidFill>
              </a:rPr>
              <a:t>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250825" y="123825"/>
            <a:ext cx="8713788" cy="4647426"/>
          </a:xfrm>
          <a:prstGeom prst="rect">
            <a:avLst/>
          </a:prstGeom>
          <a:noFill/>
          <a:ln w="9525">
            <a:noFill/>
            <a:miter lim="800000"/>
            <a:headEnd/>
            <a:tailEnd/>
          </a:ln>
        </p:spPr>
        <p:txBody>
          <a:bodyPr>
            <a:spAutoFit/>
          </a:bodyPr>
          <a:lstStyle/>
          <a:p>
            <a:r>
              <a:rPr lang="zh-CN" altLang="en-US" dirty="0" smtClean="0"/>
              <a:t>设有</a:t>
            </a:r>
            <a:r>
              <a:rPr lang="en-US" altLang="zh-CN" dirty="0"/>
              <a:t>13</a:t>
            </a:r>
            <a:r>
              <a:rPr lang="zh-CN" altLang="en-US" dirty="0"/>
              <a:t>个值，用它们组成一棵赫夫曼树，则该赫夫曼树中共有（     ）个结点</a:t>
            </a:r>
          </a:p>
          <a:p>
            <a:r>
              <a:rPr lang="zh-CN" altLang="en-US" dirty="0"/>
              <a:t>    </a:t>
            </a:r>
            <a:r>
              <a:rPr lang="en-US" altLang="zh-CN" dirty="0"/>
              <a:t>A. 13    B.12    C. 26     D. 25</a:t>
            </a:r>
          </a:p>
          <a:p>
            <a:endParaRPr lang="en-US" altLang="zh-CN" dirty="0"/>
          </a:p>
          <a:p>
            <a:r>
              <a:rPr lang="zh-CN" altLang="en-US" dirty="0"/>
              <a:t>解答：该类型的题，也有一个公式：</a:t>
            </a:r>
            <a:r>
              <a:rPr lang="en-US" altLang="zh-CN" dirty="0"/>
              <a:t>2*n-1</a:t>
            </a:r>
            <a:r>
              <a:rPr lang="zh-CN" altLang="en-US" dirty="0"/>
              <a:t>，即</a:t>
            </a:r>
            <a:r>
              <a:rPr lang="en-US" altLang="zh-CN" dirty="0"/>
              <a:t>2*13-1=25</a:t>
            </a:r>
            <a:r>
              <a:rPr lang="zh-CN" altLang="en-US" dirty="0"/>
              <a:t>，所以答案为：</a:t>
            </a:r>
            <a:r>
              <a:rPr lang="en-US" altLang="zh-CN" dirty="0"/>
              <a:t>D</a:t>
            </a:r>
            <a:r>
              <a:rPr lang="zh-CN" altLang="en-US" dirty="0"/>
              <a:t>。</a:t>
            </a:r>
          </a:p>
          <a:p>
            <a:r>
              <a:rPr lang="zh-CN" altLang="en-US" dirty="0"/>
              <a:t>假设：有一组数字为：</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。首先，把</a:t>
            </a:r>
            <a:r>
              <a:rPr lang="en-US" altLang="zh-CN" dirty="0"/>
              <a:t>1</a:t>
            </a:r>
            <a:r>
              <a:rPr lang="zh-CN" altLang="en-US" dirty="0"/>
              <a:t>，</a:t>
            </a:r>
            <a:r>
              <a:rPr lang="en-US" altLang="zh-CN" dirty="0"/>
              <a:t>2</a:t>
            </a:r>
            <a:r>
              <a:rPr lang="zh-CN" altLang="en-US" dirty="0"/>
              <a:t>拿出来做左右孩子，然后把他们的和（</a:t>
            </a:r>
            <a:r>
              <a:rPr lang="en-US" altLang="zh-CN" dirty="0"/>
              <a:t>3</a:t>
            </a:r>
            <a:r>
              <a:rPr lang="zh-CN" altLang="en-US" dirty="0"/>
              <a:t>）作为他们的双亲，然后把他们的和放在数组中，并且替代这两个数字的位置。然后把数组中的最小的两个数字拿出来当做孩子，再把他们的和算出来放在他们的双亲的位置上，再把这个数字放在数组中。取代这两个最小的数字。一次类推</a:t>
            </a:r>
            <a:r>
              <a:rPr lang="en-US" altLang="zh-CN" dirty="0"/>
              <a:t>…</a:t>
            </a:r>
            <a:r>
              <a:rPr lang="zh-CN" altLang="en-US" dirty="0"/>
              <a:t>该题的最终二叉树为：</a:t>
            </a:r>
          </a:p>
        </p:txBody>
      </p:sp>
      <p:sp>
        <p:nvSpPr>
          <p:cNvPr id="14339" name="Oval 5"/>
          <p:cNvSpPr>
            <a:spLocks noChangeArrowheads="1"/>
          </p:cNvSpPr>
          <p:nvPr/>
        </p:nvSpPr>
        <p:spPr bwMode="auto">
          <a:xfrm>
            <a:off x="3203575" y="3429000"/>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0" name="Oval 7"/>
          <p:cNvSpPr>
            <a:spLocks noChangeArrowheads="1"/>
          </p:cNvSpPr>
          <p:nvPr/>
        </p:nvSpPr>
        <p:spPr bwMode="auto">
          <a:xfrm>
            <a:off x="3924300" y="4005263"/>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1" name="Oval 8"/>
          <p:cNvSpPr>
            <a:spLocks noChangeArrowheads="1"/>
          </p:cNvSpPr>
          <p:nvPr/>
        </p:nvSpPr>
        <p:spPr bwMode="auto">
          <a:xfrm>
            <a:off x="3635375" y="4652963"/>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2" name="Oval 9"/>
          <p:cNvSpPr>
            <a:spLocks noChangeArrowheads="1"/>
          </p:cNvSpPr>
          <p:nvPr/>
        </p:nvSpPr>
        <p:spPr bwMode="auto">
          <a:xfrm>
            <a:off x="4284663" y="45815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3" name="Oval 11"/>
          <p:cNvSpPr>
            <a:spLocks noChangeArrowheads="1"/>
          </p:cNvSpPr>
          <p:nvPr/>
        </p:nvSpPr>
        <p:spPr bwMode="auto">
          <a:xfrm>
            <a:off x="2484438" y="41497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4" name="Oval 12"/>
          <p:cNvSpPr>
            <a:spLocks noChangeArrowheads="1"/>
          </p:cNvSpPr>
          <p:nvPr/>
        </p:nvSpPr>
        <p:spPr bwMode="auto">
          <a:xfrm>
            <a:off x="2771775" y="4652963"/>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5" name="Oval 13"/>
          <p:cNvSpPr>
            <a:spLocks noChangeArrowheads="1"/>
          </p:cNvSpPr>
          <p:nvPr/>
        </p:nvSpPr>
        <p:spPr bwMode="auto">
          <a:xfrm>
            <a:off x="2124075" y="4652963"/>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6" name="Oval 14"/>
          <p:cNvSpPr>
            <a:spLocks noChangeArrowheads="1"/>
          </p:cNvSpPr>
          <p:nvPr/>
        </p:nvSpPr>
        <p:spPr bwMode="auto">
          <a:xfrm>
            <a:off x="2411413" y="52292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7" name="Oval 15"/>
          <p:cNvSpPr>
            <a:spLocks noChangeArrowheads="1"/>
          </p:cNvSpPr>
          <p:nvPr/>
        </p:nvSpPr>
        <p:spPr bwMode="auto">
          <a:xfrm>
            <a:off x="1763713" y="52292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8" name="Oval 16"/>
          <p:cNvSpPr>
            <a:spLocks noChangeArrowheads="1"/>
          </p:cNvSpPr>
          <p:nvPr/>
        </p:nvSpPr>
        <p:spPr bwMode="auto">
          <a:xfrm>
            <a:off x="2052638" y="58769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9" name="Oval 17"/>
          <p:cNvSpPr>
            <a:spLocks noChangeArrowheads="1"/>
          </p:cNvSpPr>
          <p:nvPr/>
        </p:nvSpPr>
        <p:spPr bwMode="auto">
          <a:xfrm>
            <a:off x="1331913" y="5805488"/>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50" name="Line 18"/>
          <p:cNvSpPr>
            <a:spLocks noChangeShapeType="1"/>
          </p:cNvSpPr>
          <p:nvPr/>
        </p:nvSpPr>
        <p:spPr bwMode="auto">
          <a:xfrm flipH="1">
            <a:off x="1619250" y="5589588"/>
            <a:ext cx="215900" cy="287337"/>
          </a:xfrm>
          <a:prstGeom prst="line">
            <a:avLst/>
          </a:prstGeom>
          <a:noFill/>
          <a:ln w="9525">
            <a:solidFill>
              <a:schemeClr val="tx1"/>
            </a:solidFill>
            <a:round/>
            <a:headEnd/>
            <a:tailEnd/>
          </a:ln>
        </p:spPr>
        <p:txBody>
          <a:bodyPr/>
          <a:lstStyle/>
          <a:p>
            <a:endParaRPr lang="zh-CN" altLang="en-US"/>
          </a:p>
        </p:txBody>
      </p:sp>
      <p:sp>
        <p:nvSpPr>
          <p:cNvPr id="14351" name="Line 19"/>
          <p:cNvSpPr>
            <a:spLocks noChangeShapeType="1"/>
          </p:cNvSpPr>
          <p:nvPr/>
        </p:nvSpPr>
        <p:spPr bwMode="auto">
          <a:xfrm>
            <a:off x="2051050" y="5661025"/>
            <a:ext cx="144463" cy="288925"/>
          </a:xfrm>
          <a:prstGeom prst="line">
            <a:avLst/>
          </a:prstGeom>
          <a:noFill/>
          <a:ln w="9525">
            <a:solidFill>
              <a:schemeClr val="tx1"/>
            </a:solidFill>
            <a:round/>
            <a:headEnd/>
            <a:tailEnd/>
          </a:ln>
        </p:spPr>
        <p:txBody>
          <a:bodyPr/>
          <a:lstStyle/>
          <a:p>
            <a:endParaRPr lang="zh-CN" altLang="en-US"/>
          </a:p>
        </p:txBody>
      </p:sp>
      <p:sp>
        <p:nvSpPr>
          <p:cNvPr id="14352" name="Line 20"/>
          <p:cNvSpPr>
            <a:spLocks noChangeShapeType="1"/>
          </p:cNvSpPr>
          <p:nvPr/>
        </p:nvSpPr>
        <p:spPr bwMode="auto">
          <a:xfrm flipH="1">
            <a:off x="2051050" y="5084763"/>
            <a:ext cx="217488" cy="215900"/>
          </a:xfrm>
          <a:prstGeom prst="line">
            <a:avLst/>
          </a:prstGeom>
          <a:noFill/>
          <a:ln w="9525">
            <a:solidFill>
              <a:schemeClr val="tx1"/>
            </a:solidFill>
            <a:round/>
            <a:headEnd/>
            <a:tailEnd/>
          </a:ln>
        </p:spPr>
        <p:txBody>
          <a:bodyPr/>
          <a:lstStyle/>
          <a:p>
            <a:endParaRPr lang="zh-CN" altLang="en-US"/>
          </a:p>
        </p:txBody>
      </p:sp>
      <p:sp>
        <p:nvSpPr>
          <p:cNvPr id="14353" name="Line 21"/>
          <p:cNvSpPr>
            <a:spLocks noChangeShapeType="1"/>
          </p:cNvSpPr>
          <p:nvPr/>
        </p:nvSpPr>
        <p:spPr bwMode="auto">
          <a:xfrm>
            <a:off x="2484438" y="5084763"/>
            <a:ext cx="71437" cy="215900"/>
          </a:xfrm>
          <a:prstGeom prst="line">
            <a:avLst/>
          </a:prstGeom>
          <a:noFill/>
          <a:ln w="9525">
            <a:solidFill>
              <a:schemeClr val="tx1"/>
            </a:solidFill>
            <a:round/>
            <a:headEnd/>
            <a:tailEnd/>
          </a:ln>
        </p:spPr>
        <p:txBody>
          <a:bodyPr/>
          <a:lstStyle/>
          <a:p>
            <a:endParaRPr lang="zh-CN" altLang="en-US"/>
          </a:p>
        </p:txBody>
      </p:sp>
      <p:sp>
        <p:nvSpPr>
          <p:cNvPr id="14354" name="Line 22"/>
          <p:cNvSpPr>
            <a:spLocks noChangeShapeType="1"/>
          </p:cNvSpPr>
          <p:nvPr/>
        </p:nvSpPr>
        <p:spPr bwMode="auto">
          <a:xfrm flipH="1">
            <a:off x="2411413" y="4508500"/>
            <a:ext cx="144462" cy="215900"/>
          </a:xfrm>
          <a:prstGeom prst="line">
            <a:avLst/>
          </a:prstGeom>
          <a:noFill/>
          <a:ln w="9525">
            <a:solidFill>
              <a:schemeClr val="tx1"/>
            </a:solidFill>
            <a:round/>
            <a:headEnd/>
            <a:tailEnd/>
          </a:ln>
        </p:spPr>
        <p:txBody>
          <a:bodyPr/>
          <a:lstStyle/>
          <a:p>
            <a:endParaRPr lang="zh-CN" altLang="en-US"/>
          </a:p>
        </p:txBody>
      </p:sp>
      <p:sp>
        <p:nvSpPr>
          <p:cNvPr id="14355" name="Line 23"/>
          <p:cNvSpPr>
            <a:spLocks noChangeShapeType="1"/>
          </p:cNvSpPr>
          <p:nvPr/>
        </p:nvSpPr>
        <p:spPr bwMode="auto">
          <a:xfrm>
            <a:off x="2771775" y="4508500"/>
            <a:ext cx="71438" cy="144463"/>
          </a:xfrm>
          <a:prstGeom prst="line">
            <a:avLst/>
          </a:prstGeom>
          <a:noFill/>
          <a:ln w="9525">
            <a:solidFill>
              <a:schemeClr val="tx1"/>
            </a:solidFill>
            <a:round/>
            <a:headEnd/>
            <a:tailEnd/>
          </a:ln>
        </p:spPr>
        <p:txBody>
          <a:bodyPr/>
          <a:lstStyle/>
          <a:p>
            <a:endParaRPr lang="zh-CN" altLang="en-US"/>
          </a:p>
        </p:txBody>
      </p:sp>
      <p:sp>
        <p:nvSpPr>
          <p:cNvPr id="14356" name="Line 28"/>
          <p:cNvSpPr>
            <a:spLocks noChangeShapeType="1"/>
          </p:cNvSpPr>
          <p:nvPr/>
        </p:nvSpPr>
        <p:spPr bwMode="auto">
          <a:xfrm flipH="1">
            <a:off x="3851275" y="4365625"/>
            <a:ext cx="215900" cy="287338"/>
          </a:xfrm>
          <a:prstGeom prst="line">
            <a:avLst/>
          </a:prstGeom>
          <a:noFill/>
          <a:ln w="9525">
            <a:solidFill>
              <a:schemeClr val="tx1"/>
            </a:solidFill>
            <a:round/>
            <a:headEnd/>
            <a:tailEnd/>
          </a:ln>
        </p:spPr>
        <p:txBody>
          <a:bodyPr/>
          <a:lstStyle/>
          <a:p>
            <a:endParaRPr lang="zh-CN" altLang="en-US"/>
          </a:p>
        </p:txBody>
      </p:sp>
      <p:sp>
        <p:nvSpPr>
          <p:cNvPr id="14357" name="Line 29"/>
          <p:cNvSpPr>
            <a:spLocks noChangeShapeType="1"/>
          </p:cNvSpPr>
          <p:nvPr/>
        </p:nvSpPr>
        <p:spPr bwMode="auto">
          <a:xfrm>
            <a:off x="4284663" y="4365625"/>
            <a:ext cx="144462" cy="215900"/>
          </a:xfrm>
          <a:prstGeom prst="line">
            <a:avLst/>
          </a:prstGeom>
          <a:noFill/>
          <a:ln w="9525">
            <a:solidFill>
              <a:schemeClr val="tx1"/>
            </a:solidFill>
            <a:round/>
            <a:headEnd/>
            <a:tailEnd/>
          </a:ln>
        </p:spPr>
        <p:txBody>
          <a:bodyPr/>
          <a:lstStyle/>
          <a:p>
            <a:endParaRPr lang="zh-CN" altLang="en-US"/>
          </a:p>
        </p:txBody>
      </p:sp>
      <p:sp>
        <p:nvSpPr>
          <p:cNvPr id="14358" name="Text Box 30"/>
          <p:cNvSpPr txBox="1">
            <a:spLocks noChangeArrowheads="1"/>
          </p:cNvSpPr>
          <p:nvPr/>
        </p:nvSpPr>
        <p:spPr bwMode="auto">
          <a:xfrm>
            <a:off x="1403350" y="5805488"/>
            <a:ext cx="288925" cy="366712"/>
          </a:xfrm>
          <a:prstGeom prst="rect">
            <a:avLst/>
          </a:prstGeom>
          <a:noFill/>
          <a:ln w="9525">
            <a:noFill/>
            <a:miter lim="800000"/>
            <a:headEnd/>
            <a:tailEnd/>
          </a:ln>
        </p:spPr>
        <p:txBody>
          <a:bodyPr>
            <a:spAutoFit/>
          </a:bodyPr>
          <a:lstStyle/>
          <a:p>
            <a:pPr>
              <a:spcBef>
                <a:spcPct val="50000"/>
              </a:spcBef>
            </a:pPr>
            <a:r>
              <a:rPr lang="en-US" altLang="zh-CN"/>
              <a:t>1</a:t>
            </a:r>
          </a:p>
        </p:txBody>
      </p:sp>
      <p:sp>
        <p:nvSpPr>
          <p:cNvPr id="14359" name="Text Box 31"/>
          <p:cNvSpPr txBox="1">
            <a:spLocks noChangeArrowheads="1"/>
          </p:cNvSpPr>
          <p:nvPr/>
        </p:nvSpPr>
        <p:spPr bwMode="auto">
          <a:xfrm>
            <a:off x="2051050" y="5805488"/>
            <a:ext cx="360363" cy="366712"/>
          </a:xfrm>
          <a:prstGeom prst="rect">
            <a:avLst/>
          </a:prstGeom>
          <a:noFill/>
          <a:ln w="9525">
            <a:noFill/>
            <a:miter lim="800000"/>
            <a:headEnd/>
            <a:tailEnd/>
          </a:ln>
        </p:spPr>
        <p:txBody>
          <a:bodyPr>
            <a:spAutoFit/>
          </a:bodyPr>
          <a:lstStyle/>
          <a:p>
            <a:pPr>
              <a:spcBef>
                <a:spcPct val="50000"/>
              </a:spcBef>
            </a:pPr>
            <a:r>
              <a:rPr lang="en-US" altLang="zh-CN"/>
              <a:t>2</a:t>
            </a:r>
          </a:p>
        </p:txBody>
      </p:sp>
      <p:sp>
        <p:nvSpPr>
          <p:cNvPr id="14360" name="Text Box 32"/>
          <p:cNvSpPr txBox="1">
            <a:spLocks noChangeArrowheads="1"/>
          </p:cNvSpPr>
          <p:nvPr/>
        </p:nvSpPr>
        <p:spPr bwMode="auto">
          <a:xfrm>
            <a:off x="1835150" y="5229225"/>
            <a:ext cx="288925" cy="366713"/>
          </a:xfrm>
          <a:prstGeom prst="rect">
            <a:avLst/>
          </a:prstGeom>
          <a:noFill/>
          <a:ln w="9525">
            <a:noFill/>
            <a:miter lim="800000"/>
            <a:headEnd/>
            <a:tailEnd/>
          </a:ln>
        </p:spPr>
        <p:txBody>
          <a:bodyPr>
            <a:spAutoFit/>
          </a:bodyPr>
          <a:lstStyle/>
          <a:p>
            <a:pPr>
              <a:spcBef>
                <a:spcPct val="50000"/>
              </a:spcBef>
            </a:pPr>
            <a:r>
              <a:rPr lang="en-US" altLang="zh-CN"/>
              <a:t>3</a:t>
            </a:r>
          </a:p>
        </p:txBody>
      </p:sp>
      <p:sp>
        <p:nvSpPr>
          <p:cNvPr id="14361" name="Text Box 33"/>
          <p:cNvSpPr txBox="1">
            <a:spLocks noChangeArrowheads="1"/>
          </p:cNvSpPr>
          <p:nvPr/>
        </p:nvSpPr>
        <p:spPr bwMode="auto">
          <a:xfrm>
            <a:off x="2411413" y="5229225"/>
            <a:ext cx="360362" cy="366713"/>
          </a:xfrm>
          <a:prstGeom prst="rect">
            <a:avLst/>
          </a:prstGeom>
          <a:noFill/>
          <a:ln w="9525">
            <a:noFill/>
            <a:miter lim="800000"/>
            <a:headEnd/>
            <a:tailEnd/>
          </a:ln>
        </p:spPr>
        <p:txBody>
          <a:bodyPr>
            <a:spAutoFit/>
          </a:bodyPr>
          <a:lstStyle/>
          <a:p>
            <a:pPr>
              <a:spcBef>
                <a:spcPct val="50000"/>
              </a:spcBef>
            </a:pPr>
            <a:r>
              <a:rPr lang="en-US" altLang="zh-CN"/>
              <a:t>3</a:t>
            </a:r>
          </a:p>
        </p:txBody>
      </p:sp>
      <p:sp>
        <p:nvSpPr>
          <p:cNvPr id="14362" name="Text Box 34"/>
          <p:cNvSpPr txBox="1">
            <a:spLocks noChangeArrowheads="1"/>
          </p:cNvSpPr>
          <p:nvPr/>
        </p:nvSpPr>
        <p:spPr bwMode="auto">
          <a:xfrm>
            <a:off x="2195513" y="4724400"/>
            <a:ext cx="288925" cy="366713"/>
          </a:xfrm>
          <a:prstGeom prst="rect">
            <a:avLst/>
          </a:prstGeom>
          <a:noFill/>
          <a:ln w="9525">
            <a:noFill/>
            <a:miter lim="800000"/>
            <a:headEnd/>
            <a:tailEnd/>
          </a:ln>
        </p:spPr>
        <p:txBody>
          <a:bodyPr>
            <a:spAutoFit/>
          </a:bodyPr>
          <a:lstStyle/>
          <a:p>
            <a:pPr>
              <a:spcBef>
                <a:spcPct val="50000"/>
              </a:spcBef>
            </a:pPr>
            <a:r>
              <a:rPr lang="en-US" altLang="zh-CN"/>
              <a:t>6</a:t>
            </a:r>
          </a:p>
        </p:txBody>
      </p:sp>
      <p:sp>
        <p:nvSpPr>
          <p:cNvPr id="14363" name="Text Box 35"/>
          <p:cNvSpPr txBox="1">
            <a:spLocks noChangeArrowheads="1"/>
          </p:cNvSpPr>
          <p:nvPr/>
        </p:nvSpPr>
        <p:spPr bwMode="auto">
          <a:xfrm>
            <a:off x="2771775" y="4652963"/>
            <a:ext cx="360363" cy="366712"/>
          </a:xfrm>
          <a:prstGeom prst="rect">
            <a:avLst/>
          </a:prstGeom>
          <a:noFill/>
          <a:ln w="9525">
            <a:noFill/>
            <a:miter lim="800000"/>
            <a:headEnd/>
            <a:tailEnd/>
          </a:ln>
        </p:spPr>
        <p:txBody>
          <a:bodyPr>
            <a:spAutoFit/>
          </a:bodyPr>
          <a:lstStyle/>
          <a:p>
            <a:pPr>
              <a:spcBef>
                <a:spcPct val="50000"/>
              </a:spcBef>
            </a:pPr>
            <a:r>
              <a:rPr lang="en-US" altLang="zh-CN"/>
              <a:t>6</a:t>
            </a:r>
          </a:p>
        </p:txBody>
      </p:sp>
      <p:sp>
        <p:nvSpPr>
          <p:cNvPr id="14364" name="Text Box 36"/>
          <p:cNvSpPr txBox="1">
            <a:spLocks noChangeArrowheads="1"/>
          </p:cNvSpPr>
          <p:nvPr/>
        </p:nvSpPr>
        <p:spPr bwMode="auto">
          <a:xfrm>
            <a:off x="2484438" y="4149725"/>
            <a:ext cx="504825" cy="366713"/>
          </a:xfrm>
          <a:prstGeom prst="rect">
            <a:avLst/>
          </a:prstGeom>
          <a:noFill/>
          <a:ln w="9525">
            <a:noFill/>
            <a:miter lim="800000"/>
            <a:headEnd/>
            <a:tailEnd/>
          </a:ln>
        </p:spPr>
        <p:txBody>
          <a:bodyPr>
            <a:spAutoFit/>
          </a:bodyPr>
          <a:lstStyle/>
          <a:p>
            <a:pPr>
              <a:spcBef>
                <a:spcPct val="50000"/>
              </a:spcBef>
            </a:pPr>
            <a:r>
              <a:rPr lang="en-US" altLang="zh-CN"/>
              <a:t>12</a:t>
            </a:r>
          </a:p>
        </p:txBody>
      </p:sp>
      <p:sp>
        <p:nvSpPr>
          <p:cNvPr id="14365" name="Text Box 38"/>
          <p:cNvSpPr txBox="1">
            <a:spLocks noChangeArrowheads="1"/>
          </p:cNvSpPr>
          <p:nvPr/>
        </p:nvSpPr>
        <p:spPr bwMode="auto">
          <a:xfrm>
            <a:off x="3708400" y="4652963"/>
            <a:ext cx="287338" cy="366712"/>
          </a:xfrm>
          <a:prstGeom prst="rect">
            <a:avLst/>
          </a:prstGeom>
          <a:noFill/>
          <a:ln w="9525">
            <a:noFill/>
            <a:miter lim="800000"/>
            <a:headEnd/>
            <a:tailEnd/>
          </a:ln>
        </p:spPr>
        <p:txBody>
          <a:bodyPr>
            <a:spAutoFit/>
          </a:bodyPr>
          <a:lstStyle/>
          <a:p>
            <a:pPr>
              <a:spcBef>
                <a:spcPct val="50000"/>
              </a:spcBef>
            </a:pPr>
            <a:r>
              <a:rPr lang="en-US" altLang="zh-CN"/>
              <a:t>4</a:t>
            </a:r>
          </a:p>
        </p:txBody>
      </p:sp>
      <p:sp>
        <p:nvSpPr>
          <p:cNvPr id="14366" name="Text Box 39"/>
          <p:cNvSpPr txBox="1">
            <a:spLocks noChangeArrowheads="1"/>
          </p:cNvSpPr>
          <p:nvPr/>
        </p:nvSpPr>
        <p:spPr bwMode="auto">
          <a:xfrm>
            <a:off x="4356100" y="4581525"/>
            <a:ext cx="287338" cy="366713"/>
          </a:xfrm>
          <a:prstGeom prst="rect">
            <a:avLst/>
          </a:prstGeom>
          <a:noFill/>
          <a:ln w="9525">
            <a:noFill/>
            <a:miter lim="800000"/>
            <a:headEnd/>
            <a:tailEnd/>
          </a:ln>
        </p:spPr>
        <p:txBody>
          <a:bodyPr>
            <a:spAutoFit/>
          </a:bodyPr>
          <a:lstStyle/>
          <a:p>
            <a:pPr>
              <a:spcBef>
                <a:spcPct val="50000"/>
              </a:spcBef>
            </a:pPr>
            <a:r>
              <a:rPr lang="en-US" altLang="zh-CN"/>
              <a:t>5</a:t>
            </a:r>
          </a:p>
        </p:txBody>
      </p:sp>
      <p:sp>
        <p:nvSpPr>
          <p:cNvPr id="14367" name="Text Box 40"/>
          <p:cNvSpPr txBox="1">
            <a:spLocks noChangeArrowheads="1"/>
          </p:cNvSpPr>
          <p:nvPr/>
        </p:nvSpPr>
        <p:spPr bwMode="auto">
          <a:xfrm>
            <a:off x="3995738" y="4005263"/>
            <a:ext cx="360362" cy="366712"/>
          </a:xfrm>
          <a:prstGeom prst="rect">
            <a:avLst/>
          </a:prstGeom>
          <a:noFill/>
          <a:ln w="9525">
            <a:noFill/>
            <a:miter lim="800000"/>
            <a:headEnd/>
            <a:tailEnd/>
          </a:ln>
        </p:spPr>
        <p:txBody>
          <a:bodyPr>
            <a:spAutoFit/>
          </a:bodyPr>
          <a:lstStyle/>
          <a:p>
            <a:pPr>
              <a:spcBef>
                <a:spcPct val="50000"/>
              </a:spcBef>
            </a:pPr>
            <a:r>
              <a:rPr lang="en-US" altLang="zh-CN"/>
              <a:t>9</a:t>
            </a:r>
          </a:p>
        </p:txBody>
      </p:sp>
      <p:sp>
        <p:nvSpPr>
          <p:cNvPr id="14368" name="Line 41"/>
          <p:cNvSpPr>
            <a:spLocks noChangeShapeType="1"/>
          </p:cNvSpPr>
          <p:nvPr/>
        </p:nvSpPr>
        <p:spPr bwMode="auto">
          <a:xfrm flipH="1">
            <a:off x="2843213" y="3789363"/>
            <a:ext cx="433387" cy="431800"/>
          </a:xfrm>
          <a:prstGeom prst="line">
            <a:avLst/>
          </a:prstGeom>
          <a:noFill/>
          <a:ln w="9525">
            <a:solidFill>
              <a:schemeClr val="tx1"/>
            </a:solidFill>
            <a:round/>
            <a:headEnd/>
            <a:tailEnd/>
          </a:ln>
        </p:spPr>
        <p:txBody>
          <a:bodyPr/>
          <a:lstStyle/>
          <a:p>
            <a:endParaRPr lang="zh-CN" altLang="en-US"/>
          </a:p>
        </p:txBody>
      </p:sp>
      <p:sp>
        <p:nvSpPr>
          <p:cNvPr id="14369" name="Line 42"/>
          <p:cNvSpPr>
            <a:spLocks noChangeShapeType="1"/>
          </p:cNvSpPr>
          <p:nvPr/>
        </p:nvSpPr>
        <p:spPr bwMode="auto">
          <a:xfrm>
            <a:off x="3563938" y="3789363"/>
            <a:ext cx="431800" cy="360362"/>
          </a:xfrm>
          <a:prstGeom prst="line">
            <a:avLst/>
          </a:prstGeom>
          <a:noFill/>
          <a:ln w="9525">
            <a:solidFill>
              <a:schemeClr val="tx1"/>
            </a:solidFill>
            <a:round/>
            <a:headEnd/>
            <a:tailEnd/>
          </a:ln>
        </p:spPr>
        <p:txBody>
          <a:bodyPr/>
          <a:lstStyle/>
          <a:p>
            <a:endParaRPr lang="zh-CN" altLang="en-US"/>
          </a:p>
        </p:txBody>
      </p:sp>
      <p:sp>
        <p:nvSpPr>
          <p:cNvPr id="14370" name="Text Box 43"/>
          <p:cNvSpPr txBox="1">
            <a:spLocks noChangeArrowheads="1"/>
          </p:cNvSpPr>
          <p:nvPr/>
        </p:nvSpPr>
        <p:spPr bwMode="auto">
          <a:xfrm>
            <a:off x="3276600" y="3429000"/>
            <a:ext cx="574675" cy="366713"/>
          </a:xfrm>
          <a:prstGeom prst="rect">
            <a:avLst/>
          </a:prstGeom>
          <a:noFill/>
          <a:ln w="9525">
            <a:noFill/>
            <a:miter lim="800000"/>
            <a:headEnd/>
            <a:tailEnd/>
          </a:ln>
        </p:spPr>
        <p:txBody>
          <a:bodyPr>
            <a:spAutoFit/>
          </a:bodyPr>
          <a:lstStyle/>
          <a:p>
            <a:pPr>
              <a:spcBef>
                <a:spcPct val="50000"/>
              </a:spcBef>
            </a:pPr>
            <a:r>
              <a:rPr lang="en-US" altLang="zh-CN" dirty="0"/>
              <a:t>21</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79388" y="195263"/>
            <a:ext cx="8785225" cy="6740307"/>
          </a:xfrm>
          <a:prstGeom prst="rect">
            <a:avLst/>
          </a:prstGeom>
          <a:noFill/>
          <a:ln w="9525">
            <a:noFill/>
            <a:miter lim="800000"/>
            <a:headEnd/>
            <a:tailEnd/>
          </a:ln>
        </p:spPr>
        <p:txBody>
          <a:bodyPr>
            <a:spAutoFit/>
          </a:bodyPr>
          <a:lstStyle/>
          <a:p>
            <a:pPr marL="342900" indent="-342900">
              <a:spcBef>
                <a:spcPct val="50000"/>
              </a:spcBef>
            </a:pPr>
            <a:r>
              <a:rPr lang="zh-CN" altLang="en-US" dirty="0" smtClean="0"/>
              <a:t>将</a:t>
            </a:r>
            <a:r>
              <a:rPr lang="zh-CN" altLang="en-US" dirty="0"/>
              <a:t>一棵二叉树按层次编号，对任一编号为 </a:t>
            </a:r>
            <a:r>
              <a:rPr lang="en-US" altLang="zh-CN" dirty="0" err="1"/>
              <a:t>i</a:t>
            </a:r>
            <a:r>
              <a:rPr lang="en-US" altLang="zh-CN" dirty="0"/>
              <a:t>  </a:t>
            </a:r>
            <a:r>
              <a:rPr lang="zh-CN" altLang="en-US" dirty="0"/>
              <a:t>的结点有：如该结点有左孩子，则其编号为</a:t>
            </a:r>
            <a:r>
              <a:rPr lang="en-US" altLang="zh-CN" dirty="0"/>
              <a:t>_____</a:t>
            </a:r>
            <a:r>
              <a:rPr lang="zh-CN" altLang="en-US" dirty="0"/>
              <a:t>；如该结点有右孩子，则其编号为</a:t>
            </a:r>
            <a:r>
              <a:rPr lang="en-US" altLang="zh-CN" dirty="0"/>
              <a:t>_____</a:t>
            </a:r>
            <a:r>
              <a:rPr lang="zh-CN" altLang="en-US" dirty="0" smtClean="0"/>
              <a:t>。</a:t>
            </a:r>
            <a:endParaRPr lang="zh-CN" altLang="en-US" dirty="0"/>
          </a:p>
          <a:p>
            <a:pPr marL="342900" indent="-342900">
              <a:spcBef>
                <a:spcPct val="50000"/>
              </a:spcBef>
            </a:pPr>
            <a:r>
              <a:rPr lang="zh-CN" altLang="en-US" sz="3200" dirty="0">
                <a:solidFill>
                  <a:srgbClr val="FF3399"/>
                </a:solidFill>
                <a:ea typeface="华文行楷" pitchFamily="2" charset="-122"/>
              </a:rPr>
              <a:t>解答：</a:t>
            </a:r>
            <a:r>
              <a:rPr lang="zh-CN" altLang="en-US" dirty="0">
                <a:solidFill>
                  <a:srgbClr val="FF3399"/>
                </a:solidFill>
              </a:rPr>
              <a:t>二叉树的编号为，从上到下，从左到右，依次为 </a:t>
            </a:r>
            <a:r>
              <a:rPr lang="en-US" altLang="zh-CN" dirty="0">
                <a:solidFill>
                  <a:srgbClr val="FF3399"/>
                </a:solidFill>
              </a:rPr>
              <a:t>1.2.3.4.5…..</a:t>
            </a:r>
          </a:p>
          <a:p>
            <a:pPr marL="342900" indent="-342900">
              <a:spcBef>
                <a:spcPct val="50000"/>
              </a:spcBef>
            </a:pPr>
            <a:r>
              <a:rPr lang="en-US" altLang="zh-CN" dirty="0">
                <a:solidFill>
                  <a:srgbClr val="FF3399"/>
                </a:solidFill>
              </a:rPr>
              <a:t>         </a:t>
            </a:r>
            <a:r>
              <a:rPr lang="zh-CN" altLang="en-US" dirty="0">
                <a:solidFill>
                  <a:srgbClr val="FF3399"/>
                </a:solidFill>
              </a:rPr>
              <a:t>该题也有一个公式，即，如果他的双亲的编号为</a:t>
            </a:r>
            <a:r>
              <a:rPr lang="en-US" altLang="zh-CN" dirty="0">
                <a:solidFill>
                  <a:srgbClr val="FF3399"/>
                </a:solidFill>
              </a:rPr>
              <a:t>a</a:t>
            </a:r>
            <a:r>
              <a:rPr lang="zh-CN" altLang="en-US" dirty="0">
                <a:solidFill>
                  <a:srgbClr val="FF3399"/>
                </a:solidFill>
              </a:rPr>
              <a:t>，则他的右孩子的编号为：                            </a:t>
            </a:r>
            <a:r>
              <a:rPr lang="en-US" altLang="zh-CN" dirty="0">
                <a:solidFill>
                  <a:srgbClr val="FF3399"/>
                </a:solidFill>
              </a:rPr>
              <a:t>2a</a:t>
            </a:r>
            <a:r>
              <a:rPr lang="zh-CN" altLang="en-US" dirty="0">
                <a:solidFill>
                  <a:srgbClr val="FF3399"/>
                </a:solidFill>
              </a:rPr>
              <a:t>，左孩子为：</a:t>
            </a:r>
            <a:r>
              <a:rPr lang="en-US" altLang="zh-CN" dirty="0">
                <a:solidFill>
                  <a:srgbClr val="FF3399"/>
                </a:solidFill>
              </a:rPr>
              <a:t>2a+1</a:t>
            </a:r>
            <a:r>
              <a:rPr lang="zh-CN" altLang="en-US" dirty="0">
                <a:solidFill>
                  <a:srgbClr val="FF3399"/>
                </a:solidFill>
              </a:rPr>
              <a:t>，所以该题的答案为：</a:t>
            </a:r>
            <a:r>
              <a:rPr lang="en-US" altLang="zh-CN" dirty="0">
                <a:solidFill>
                  <a:srgbClr val="FF3399"/>
                </a:solidFill>
              </a:rPr>
              <a:t>2i</a:t>
            </a:r>
            <a:r>
              <a:rPr lang="zh-CN" altLang="en-US" dirty="0">
                <a:solidFill>
                  <a:srgbClr val="FF3399"/>
                </a:solidFill>
              </a:rPr>
              <a:t>，</a:t>
            </a:r>
            <a:r>
              <a:rPr lang="en-US" altLang="zh-CN" dirty="0">
                <a:solidFill>
                  <a:srgbClr val="FF3399"/>
                </a:solidFill>
              </a:rPr>
              <a:t>2i+1</a:t>
            </a:r>
          </a:p>
          <a:p>
            <a:pPr marL="342900" indent="-342900">
              <a:spcBef>
                <a:spcPct val="50000"/>
              </a:spcBef>
            </a:pPr>
            <a:r>
              <a:rPr lang="en-US" altLang="zh-CN" sz="3200" dirty="0" smtClean="0">
                <a:latin typeface="华文行楷" pitchFamily="2" charset="-122"/>
                <a:ea typeface="华文行楷" pitchFamily="2" charset="-122"/>
              </a:rPr>
              <a:t>12</a:t>
            </a:r>
            <a:r>
              <a:rPr lang="en-US" altLang="zh-CN" sz="3200" dirty="0">
                <a:latin typeface="华文行楷" pitchFamily="2" charset="-122"/>
                <a:ea typeface="华文行楷" pitchFamily="2" charset="-122"/>
              </a:rPr>
              <a:t>.</a:t>
            </a:r>
            <a:r>
              <a:rPr lang="zh-CN" altLang="en-US" dirty="0"/>
              <a:t>二叉树通常有</a:t>
            </a:r>
            <a:r>
              <a:rPr lang="en-US" altLang="zh-CN" dirty="0"/>
              <a:t>_____</a:t>
            </a:r>
            <a:r>
              <a:rPr lang="zh-CN" altLang="en-US" dirty="0"/>
              <a:t>存储结构和</a:t>
            </a:r>
            <a:r>
              <a:rPr lang="en-US" altLang="zh-CN" dirty="0"/>
              <a:t>_____</a:t>
            </a:r>
            <a:r>
              <a:rPr lang="zh-CN" altLang="en-US" dirty="0"/>
              <a:t>存储结构两类存储结构。</a:t>
            </a:r>
          </a:p>
          <a:p>
            <a:pPr marL="342900" indent="-342900">
              <a:spcBef>
                <a:spcPct val="50000"/>
              </a:spcBef>
            </a:pPr>
            <a:r>
              <a:rPr lang="zh-CN" altLang="en-US" dirty="0" smtClean="0">
                <a:solidFill>
                  <a:srgbClr val="FF3399"/>
                </a:solidFill>
              </a:rPr>
              <a:t>答案</a:t>
            </a:r>
            <a:r>
              <a:rPr lang="zh-CN" altLang="en-US" dirty="0">
                <a:solidFill>
                  <a:srgbClr val="FF3399"/>
                </a:solidFill>
              </a:rPr>
              <a:t>是：顺序、链式</a:t>
            </a:r>
          </a:p>
          <a:p>
            <a:pPr marL="342900" indent="-342900">
              <a:spcBef>
                <a:spcPct val="50000"/>
              </a:spcBef>
            </a:pPr>
            <a:r>
              <a:rPr lang="en-US" altLang="zh-CN" sz="3200" dirty="0">
                <a:latin typeface="华文行楷" pitchFamily="2" charset="-122"/>
                <a:ea typeface="华文行楷" pitchFamily="2" charset="-122"/>
              </a:rPr>
              <a:t>13.</a:t>
            </a:r>
            <a:r>
              <a:rPr lang="zh-CN" altLang="en-US" dirty="0"/>
              <a:t>二叉树的先根遍历顺序是</a:t>
            </a:r>
            <a:r>
              <a:rPr lang="en-US" altLang="zh-CN" dirty="0"/>
              <a:t>ABCDHIG,</a:t>
            </a:r>
            <a:r>
              <a:rPr lang="zh-CN" altLang="en-US" dirty="0"/>
              <a:t>则二叉树的根是</a:t>
            </a:r>
            <a:r>
              <a:rPr lang="en-US" altLang="zh-CN" dirty="0"/>
              <a:t>_____</a:t>
            </a:r>
            <a:r>
              <a:rPr lang="zh-CN" altLang="en-US" dirty="0"/>
              <a:t>。</a:t>
            </a:r>
          </a:p>
          <a:p>
            <a:pPr marL="342900" indent="-342900">
              <a:spcBef>
                <a:spcPct val="50000"/>
              </a:spcBef>
            </a:pPr>
            <a:r>
              <a:rPr lang="zh-CN" altLang="en-US" sz="3200" dirty="0">
                <a:solidFill>
                  <a:srgbClr val="FF3399"/>
                </a:solidFill>
                <a:ea typeface="华文行楷" pitchFamily="2" charset="-122"/>
              </a:rPr>
              <a:t>解答</a:t>
            </a:r>
            <a:r>
              <a:rPr lang="zh-CN" altLang="en-US" dirty="0">
                <a:solidFill>
                  <a:srgbClr val="FF3399"/>
                </a:solidFill>
              </a:rPr>
              <a:t>：先跟遍历顺序为根左右。所以该二叉树的根为</a:t>
            </a:r>
            <a:r>
              <a:rPr lang="en-US" altLang="zh-CN" dirty="0">
                <a:solidFill>
                  <a:srgbClr val="FF3399"/>
                </a:solidFill>
              </a:rPr>
              <a:t>A</a:t>
            </a:r>
            <a:r>
              <a:rPr lang="zh-CN" altLang="en-US" dirty="0">
                <a:solidFill>
                  <a:srgbClr val="FF3399"/>
                </a:solidFill>
              </a:rPr>
              <a:t>，所以答案为：</a:t>
            </a:r>
            <a:r>
              <a:rPr lang="en-US" altLang="zh-CN" dirty="0">
                <a:solidFill>
                  <a:srgbClr val="FF3399"/>
                </a:solidFill>
              </a:rPr>
              <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58775" y="228600"/>
            <a:ext cx="8480425" cy="6419850"/>
          </a:xfrm>
          <a:prstGeom prst="rect">
            <a:avLst/>
          </a:prstGeom>
          <a:solidFill>
            <a:srgbClr val="99CCFF">
              <a:alpha val="50000"/>
            </a:srgbClr>
          </a:solidFill>
          <a:ln w="9525">
            <a:solidFill>
              <a:srgbClr val="0000FF"/>
            </a:solidFill>
            <a:miter lim="800000"/>
            <a:headEnd/>
            <a:tailEnd/>
          </a:ln>
          <a:effectLst/>
        </p:spPr>
        <p:txBody>
          <a:bodyPr wrap="none">
            <a:spAutoFit/>
          </a:bodyPr>
          <a:lstStyle/>
          <a:p>
            <a:pPr algn="l">
              <a:lnSpc>
                <a:spcPct val="115000"/>
              </a:lnSpc>
            </a:pPr>
            <a:r>
              <a:rPr lang="en-US" altLang="zh-CN" sz="3600" b="1" dirty="0">
                <a:solidFill>
                  <a:schemeClr val="accent2"/>
                </a:solidFill>
              </a:rPr>
              <a:t>void</a:t>
            </a:r>
            <a:r>
              <a:rPr lang="en-US" altLang="zh-CN" sz="3600" dirty="0">
                <a:solidFill>
                  <a:schemeClr val="accent2"/>
                </a:solidFill>
              </a:rPr>
              <a:t>  inverse(</a:t>
            </a:r>
            <a:r>
              <a:rPr lang="en-US" altLang="zh-CN" sz="3600" dirty="0" err="1">
                <a:solidFill>
                  <a:schemeClr val="accent2"/>
                </a:solidFill>
              </a:rPr>
              <a:t>LinkList</a:t>
            </a:r>
            <a:r>
              <a:rPr lang="en-US" altLang="zh-CN" sz="3600" dirty="0">
                <a:solidFill>
                  <a:schemeClr val="accent2"/>
                </a:solidFill>
              </a:rPr>
              <a:t> </a:t>
            </a:r>
            <a:r>
              <a:rPr lang="en-US" altLang="zh-CN" sz="3600" b="1" dirty="0">
                <a:solidFill>
                  <a:schemeClr val="accent2"/>
                </a:solidFill>
              </a:rPr>
              <a:t>&amp;</a:t>
            </a:r>
            <a:r>
              <a:rPr lang="en-US" altLang="zh-CN" sz="3600" dirty="0">
                <a:solidFill>
                  <a:schemeClr val="accent2"/>
                </a:solidFill>
              </a:rPr>
              <a:t>L) </a:t>
            </a:r>
            <a:r>
              <a:rPr lang="en-US" altLang="zh-CN" sz="3600" b="1" dirty="0">
                <a:solidFill>
                  <a:schemeClr val="accent2"/>
                </a:solidFill>
              </a:rPr>
              <a:t>{</a:t>
            </a:r>
          </a:p>
          <a:p>
            <a:pPr algn="l">
              <a:lnSpc>
                <a:spcPct val="115000"/>
              </a:lnSpc>
            </a:pPr>
            <a:r>
              <a:rPr lang="en-US" altLang="zh-CN" sz="3600" b="1" dirty="0">
                <a:solidFill>
                  <a:schemeClr val="accent2"/>
                </a:solidFill>
              </a:rPr>
              <a:t>    // </a:t>
            </a:r>
            <a:r>
              <a:rPr lang="zh-CN" altLang="en-US" sz="3600" b="1" dirty="0">
                <a:solidFill>
                  <a:schemeClr val="accent2"/>
                </a:solidFill>
                <a:ea typeface="楷体_GB2312" pitchFamily="49" charset="-122"/>
              </a:rPr>
              <a:t>逆置带头结点的单链表</a:t>
            </a:r>
            <a:r>
              <a:rPr lang="zh-CN" altLang="en-US" sz="3600" b="1" dirty="0">
                <a:solidFill>
                  <a:schemeClr val="accent2"/>
                </a:solidFill>
              </a:rPr>
              <a:t> </a:t>
            </a:r>
            <a:r>
              <a:rPr lang="en-US" altLang="zh-CN" sz="3600" b="1" dirty="0">
                <a:solidFill>
                  <a:schemeClr val="accent2"/>
                </a:solidFill>
              </a:rPr>
              <a:t>L</a:t>
            </a:r>
            <a:endParaRPr lang="en-US" altLang="zh-CN" sz="3600" dirty="0">
              <a:solidFill>
                <a:schemeClr val="accent2"/>
              </a:solidFill>
            </a:endParaRPr>
          </a:p>
          <a:p>
            <a:pPr algn="l">
              <a:lnSpc>
                <a:spcPct val="115000"/>
              </a:lnSpc>
            </a:pPr>
            <a:r>
              <a:rPr lang="en-US" altLang="zh-CN" sz="3600" dirty="0">
                <a:solidFill>
                  <a:schemeClr val="accent2"/>
                </a:solidFill>
              </a:rPr>
              <a:t>    p=L-&gt;next;  L-&gt;next=NULL;</a:t>
            </a:r>
          </a:p>
          <a:p>
            <a:pPr algn="l">
              <a:lnSpc>
                <a:spcPct val="115000"/>
              </a:lnSpc>
            </a:pPr>
            <a:r>
              <a:rPr lang="en-US" altLang="zh-CN" sz="3600" dirty="0">
                <a:solidFill>
                  <a:schemeClr val="accent2"/>
                </a:solidFill>
              </a:rPr>
              <a:t>    </a:t>
            </a:r>
            <a:r>
              <a:rPr lang="en-US" altLang="zh-CN" sz="3600" b="1" dirty="0">
                <a:solidFill>
                  <a:schemeClr val="accent2"/>
                </a:solidFill>
              </a:rPr>
              <a:t>while</a:t>
            </a:r>
            <a:r>
              <a:rPr lang="en-US" altLang="zh-CN" sz="3600" dirty="0">
                <a:solidFill>
                  <a:schemeClr val="accent2"/>
                </a:solidFill>
              </a:rPr>
              <a:t> ( p) </a:t>
            </a:r>
            <a:r>
              <a:rPr lang="en-US" altLang="zh-CN" sz="3600" b="1" dirty="0">
                <a:solidFill>
                  <a:schemeClr val="accent2"/>
                </a:solidFill>
              </a:rPr>
              <a:t>{</a:t>
            </a:r>
            <a:endParaRPr lang="en-US" altLang="zh-CN" sz="3600" dirty="0">
              <a:solidFill>
                <a:schemeClr val="accent2"/>
              </a:solidFill>
            </a:endParaRPr>
          </a:p>
          <a:p>
            <a:pPr algn="l">
              <a:lnSpc>
                <a:spcPct val="115000"/>
              </a:lnSpc>
            </a:pPr>
            <a:r>
              <a:rPr lang="en-US" altLang="zh-CN" sz="3600" dirty="0">
                <a:solidFill>
                  <a:schemeClr val="accent2"/>
                </a:solidFill>
              </a:rPr>
              <a:t>        </a:t>
            </a:r>
            <a:r>
              <a:rPr lang="en-US" altLang="zh-CN" sz="3600" dirty="0" err="1">
                <a:solidFill>
                  <a:schemeClr val="accent2"/>
                </a:solidFill>
              </a:rPr>
              <a:t>succ</a:t>
            </a:r>
            <a:r>
              <a:rPr lang="en-US" altLang="zh-CN" sz="3600" dirty="0">
                <a:solidFill>
                  <a:schemeClr val="accent2"/>
                </a:solidFill>
              </a:rPr>
              <a:t>=p-&gt;next;    // </a:t>
            </a:r>
            <a:r>
              <a:rPr lang="en-US" altLang="zh-CN" sz="3600" dirty="0" err="1">
                <a:solidFill>
                  <a:schemeClr val="accent2"/>
                </a:solidFill>
              </a:rPr>
              <a:t>succ</a:t>
            </a:r>
            <a:r>
              <a:rPr lang="zh-CN" altLang="zh-CN" sz="3600" dirty="0">
                <a:solidFill>
                  <a:schemeClr val="accent2"/>
                </a:solidFill>
                <a:ea typeface="楷体_GB2312" pitchFamily="49" charset="-122"/>
              </a:rPr>
              <a:t>指向</a:t>
            </a:r>
            <a:r>
              <a:rPr lang="zh-CN" altLang="zh-CN" sz="3600" dirty="0">
                <a:solidFill>
                  <a:schemeClr val="accent2"/>
                </a:solidFill>
              </a:rPr>
              <a:t>*</a:t>
            </a:r>
            <a:r>
              <a:rPr lang="en-US" altLang="zh-CN" sz="3600" dirty="0">
                <a:solidFill>
                  <a:schemeClr val="accent2"/>
                </a:solidFill>
              </a:rPr>
              <a:t>p</a:t>
            </a:r>
            <a:r>
              <a:rPr lang="zh-CN" altLang="zh-CN" sz="3600" dirty="0">
                <a:solidFill>
                  <a:schemeClr val="accent2"/>
                </a:solidFill>
                <a:ea typeface="楷体_GB2312" pitchFamily="49" charset="-122"/>
              </a:rPr>
              <a:t>的后继</a:t>
            </a:r>
            <a:endParaRPr lang="zh-CN" altLang="en-US" sz="3600" dirty="0">
              <a:solidFill>
                <a:schemeClr val="accent2"/>
              </a:solidFill>
            </a:endParaRPr>
          </a:p>
          <a:p>
            <a:pPr algn="l">
              <a:lnSpc>
                <a:spcPct val="115000"/>
              </a:lnSpc>
            </a:pPr>
            <a:r>
              <a:rPr lang="zh-CN" altLang="en-US" sz="3600" dirty="0">
                <a:solidFill>
                  <a:schemeClr val="accent2"/>
                </a:solidFill>
              </a:rPr>
              <a:t>        </a:t>
            </a:r>
            <a:r>
              <a:rPr lang="en-US" altLang="zh-CN" sz="3600" dirty="0">
                <a:solidFill>
                  <a:schemeClr val="accent2"/>
                </a:solidFill>
              </a:rPr>
              <a:t>p-&gt;next=L-&gt;next;</a:t>
            </a:r>
          </a:p>
          <a:p>
            <a:pPr algn="l">
              <a:lnSpc>
                <a:spcPct val="115000"/>
              </a:lnSpc>
            </a:pPr>
            <a:r>
              <a:rPr lang="en-US" altLang="zh-CN" sz="3600" dirty="0">
                <a:solidFill>
                  <a:schemeClr val="accent2"/>
                </a:solidFill>
              </a:rPr>
              <a:t>        L-&gt;next=p;       // *p</a:t>
            </a:r>
            <a:r>
              <a:rPr lang="zh-CN" altLang="en-US" sz="3600" dirty="0">
                <a:solidFill>
                  <a:schemeClr val="accent2"/>
                </a:solidFill>
                <a:ea typeface="楷体_GB2312" pitchFamily="49" charset="-122"/>
              </a:rPr>
              <a:t>插入在头结点之后</a:t>
            </a:r>
            <a:endParaRPr lang="zh-CN" altLang="en-US" sz="3600" dirty="0">
              <a:solidFill>
                <a:schemeClr val="accent2"/>
              </a:solidFill>
            </a:endParaRPr>
          </a:p>
          <a:p>
            <a:pPr algn="l">
              <a:lnSpc>
                <a:spcPct val="115000"/>
              </a:lnSpc>
            </a:pPr>
            <a:r>
              <a:rPr lang="zh-CN" altLang="en-US" sz="3600" dirty="0">
                <a:solidFill>
                  <a:schemeClr val="accent2"/>
                </a:solidFill>
              </a:rPr>
              <a:t>        </a:t>
            </a:r>
            <a:r>
              <a:rPr lang="en-US" altLang="zh-CN" sz="3600" dirty="0">
                <a:solidFill>
                  <a:schemeClr val="accent2"/>
                </a:solidFill>
              </a:rPr>
              <a:t>p = </a:t>
            </a:r>
            <a:r>
              <a:rPr lang="en-US" altLang="zh-CN" sz="3600" dirty="0" err="1">
                <a:solidFill>
                  <a:schemeClr val="accent2"/>
                </a:solidFill>
              </a:rPr>
              <a:t>succ</a:t>
            </a:r>
            <a:r>
              <a:rPr lang="en-US" altLang="zh-CN" sz="3600" dirty="0">
                <a:solidFill>
                  <a:schemeClr val="accent2"/>
                </a:solidFill>
              </a:rPr>
              <a:t>;</a:t>
            </a:r>
          </a:p>
          <a:p>
            <a:pPr algn="l">
              <a:lnSpc>
                <a:spcPct val="115000"/>
              </a:lnSpc>
            </a:pPr>
            <a:r>
              <a:rPr lang="en-US" altLang="zh-CN" sz="3600" dirty="0">
                <a:solidFill>
                  <a:schemeClr val="accent2"/>
                </a:solidFill>
              </a:rPr>
              <a:t>    </a:t>
            </a:r>
            <a:r>
              <a:rPr lang="en-US" altLang="zh-CN" sz="3600" b="1" dirty="0">
                <a:solidFill>
                  <a:schemeClr val="accent2"/>
                </a:solidFill>
              </a:rPr>
              <a:t>}</a:t>
            </a:r>
            <a:endParaRPr lang="en-US" altLang="zh-CN" sz="3600" dirty="0">
              <a:solidFill>
                <a:schemeClr val="accent2"/>
              </a:solidFill>
            </a:endParaRPr>
          </a:p>
          <a:p>
            <a:pPr algn="l">
              <a:lnSpc>
                <a:spcPct val="115000"/>
              </a:lnSpc>
            </a:pPr>
            <a:r>
              <a:rPr lang="en-US" altLang="zh-CN" sz="3600" b="1" dirty="0">
                <a:solidFill>
                  <a:schemeClr val="accent2"/>
                </a:solidFill>
              </a:rPr>
              <a:t>}</a:t>
            </a:r>
            <a:endParaRPr lang="en-US" altLang="zh-CN" sz="36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strips(downRight)">
                                      <p:cBhvr>
                                        <p:cTn id="7" dur="5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215900" y="50800"/>
            <a:ext cx="8893175" cy="1323439"/>
          </a:xfrm>
          <a:prstGeom prst="rect">
            <a:avLst/>
          </a:prstGeom>
          <a:noFill/>
          <a:ln w="9525">
            <a:noFill/>
            <a:miter lim="800000"/>
            <a:headEnd/>
            <a:tailEnd/>
          </a:ln>
        </p:spPr>
        <p:txBody>
          <a:bodyPr>
            <a:spAutoFit/>
          </a:bodyPr>
          <a:lstStyle/>
          <a:p>
            <a:pPr marL="342900" indent="-342900"/>
            <a:r>
              <a:rPr lang="zh-CN" altLang="en-US" dirty="0" smtClean="0"/>
              <a:t>二叉树</a:t>
            </a:r>
            <a:r>
              <a:rPr lang="zh-CN" altLang="en-US" dirty="0"/>
              <a:t>的后根遍历顺序是</a:t>
            </a:r>
            <a:r>
              <a:rPr lang="en-US" altLang="zh-CN" dirty="0"/>
              <a:t>CDGEHW</a:t>
            </a:r>
            <a:r>
              <a:rPr lang="zh-CN" altLang="en-US" dirty="0"/>
              <a:t>，则二叉树的根是</a:t>
            </a:r>
            <a:r>
              <a:rPr lang="en-US" altLang="zh-CN" dirty="0"/>
              <a:t>_____</a:t>
            </a:r>
            <a:r>
              <a:rPr lang="zh-CN" altLang="en-US" dirty="0"/>
              <a:t>。</a:t>
            </a:r>
          </a:p>
          <a:p>
            <a:pPr marL="342900" indent="-342900"/>
            <a:endParaRPr lang="zh-CN" altLang="en-US" dirty="0"/>
          </a:p>
          <a:p>
            <a:pPr marL="342900" indent="-342900"/>
            <a:r>
              <a:rPr lang="zh-CN" altLang="en-US" sz="3200" dirty="0">
                <a:solidFill>
                  <a:srgbClr val="FF3399"/>
                </a:solidFill>
                <a:ea typeface="华文行楷" pitchFamily="2" charset="-122"/>
              </a:rPr>
              <a:t>解答：</a:t>
            </a:r>
            <a:r>
              <a:rPr lang="zh-CN" altLang="en-US" dirty="0" smtClean="0">
                <a:solidFill>
                  <a:srgbClr val="FF3399"/>
                </a:solidFill>
              </a:rPr>
              <a:t>后</a:t>
            </a:r>
            <a:r>
              <a:rPr lang="zh-CN" altLang="en-US" dirty="0" smtClean="0"/>
              <a:t>根</a:t>
            </a:r>
            <a:r>
              <a:rPr lang="zh-CN" altLang="en-US" dirty="0" smtClean="0">
                <a:solidFill>
                  <a:srgbClr val="FF3399"/>
                </a:solidFill>
              </a:rPr>
              <a:t>遍历</a:t>
            </a:r>
            <a:r>
              <a:rPr lang="zh-CN" altLang="en-US" dirty="0">
                <a:solidFill>
                  <a:srgbClr val="FF3399"/>
                </a:solidFill>
              </a:rPr>
              <a:t>顺序为左右根，所以答案为：</a:t>
            </a:r>
            <a:r>
              <a:rPr lang="en-US" altLang="zh-CN" dirty="0" smtClean="0">
                <a:solidFill>
                  <a:srgbClr val="FF3399"/>
                </a:solidFill>
              </a:rPr>
              <a:t>W</a:t>
            </a:r>
            <a:endParaRPr lang="en-US" altLang="zh-CN" dirty="0">
              <a:solidFill>
                <a:srgbClr val="FF3399"/>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8"/>
          <p:cNvSpPr txBox="1">
            <a:spLocks noChangeArrowheads="1"/>
          </p:cNvSpPr>
          <p:nvPr/>
        </p:nvSpPr>
        <p:spPr bwMode="auto">
          <a:xfrm>
            <a:off x="0" y="357166"/>
            <a:ext cx="8893175" cy="4647426"/>
          </a:xfrm>
          <a:prstGeom prst="rect">
            <a:avLst/>
          </a:prstGeom>
          <a:noFill/>
          <a:ln w="9525">
            <a:noFill/>
            <a:miter lim="800000"/>
            <a:headEnd/>
            <a:tailEnd/>
          </a:ln>
        </p:spPr>
        <p:txBody>
          <a:bodyPr wrap="square">
            <a:spAutoFit/>
          </a:bodyPr>
          <a:lstStyle/>
          <a:p>
            <a:pPr marL="342900" indent="-342900"/>
            <a:r>
              <a:rPr lang="zh-CN" altLang="en-US" dirty="0" smtClean="0"/>
              <a:t>观察</a:t>
            </a:r>
            <a:r>
              <a:rPr lang="zh-CN" altLang="en-US" dirty="0"/>
              <a:t>如图所示的树，回答下列问题。</a:t>
            </a:r>
          </a:p>
          <a:p>
            <a:pPr marL="342900" indent="-342900"/>
            <a:r>
              <a:rPr lang="zh-CN" altLang="en-US" dirty="0"/>
              <a:t>    哪个是根结点？   </a:t>
            </a:r>
            <a:r>
              <a:rPr lang="en-US" altLang="zh-CN" dirty="0"/>
              <a:t>//</a:t>
            </a:r>
            <a:r>
              <a:rPr lang="zh-CN" altLang="en-US" dirty="0">
                <a:solidFill>
                  <a:srgbClr val="FF3399"/>
                </a:solidFill>
              </a:rPr>
              <a:t>最上面的就是结点，答案为</a:t>
            </a:r>
            <a:r>
              <a:rPr lang="en-US" altLang="zh-CN" dirty="0">
                <a:solidFill>
                  <a:srgbClr val="FF3399"/>
                </a:solidFill>
              </a:rPr>
              <a:t>:A</a:t>
            </a:r>
          </a:p>
          <a:p>
            <a:pPr marL="342900" indent="-342900"/>
            <a:r>
              <a:rPr lang="en-US" altLang="zh-CN" dirty="0"/>
              <a:t>    </a:t>
            </a:r>
            <a:r>
              <a:rPr lang="zh-CN" altLang="en-US" dirty="0"/>
              <a:t>哪些是叶子结点？ </a:t>
            </a:r>
            <a:r>
              <a:rPr lang="en-US" altLang="zh-CN" dirty="0"/>
              <a:t>//</a:t>
            </a:r>
            <a:r>
              <a:rPr lang="zh-CN" altLang="en-US" dirty="0">
                <a:solidFill>
                  <a:srgbClr val="FF3399"/>
                </a:solidFill>
              </a:rPr>
              <a:t>没有孩子的就是叶子，答案为：</a:t>
            </a:r>
            <a:r>
              <a:rPr lang="en-US" altLang="zh-CN" dirty="0">
                <a:solidFill>
                  <a:srgbClr val="FF3399"/>
                </a:solidFill>
              </a:rPr>
              <a:t>D,H,I,F,G,J</a:t>
            </a:r>
          </a:p>
          <a:p>
            <a:pPr marL="342900" indent="-342900"/>
            <a:r>
              <a:rPr lang="en-US" altLang="zh-CN" dirty="0"/>
              <a:t>    </a:t>
            </a:r>
            <a:r>
              <a:rPr lang="zh-CN" altLang="en-US" dirty="0"/>
              <a:t>哪个结点是</a:t>
            </a:r>
            <a:r>
              <a:rPr lang="en-US" altLang="zh-CN" dirty="0"/>
              <a:t>H</a:t>
            </a:r>
            <a:r>
              <a:rPr lang="zh-CN" altLang="en-US" dirty="0"/>
              <a:t>的双亲？  </a:t>
            </a:r>
            <a:r>
              <a:rPr lang="en-US" altLang="zh-CN" dirty="0"/>
              <a:t>//</a:t>
            </a:r>
            <a:r>
              <a:rPr lang="zh-CN" altLang="en-US" dirty="0">
                <a:solidFill>
                  <a:srgbClr val="FF3399"/>
                </a:solidFill>
              </a:rPr>
              <a:t>答案为：</a:t>
            </a:r>
            <a:r>
              <a:rPr lang="en-US" altLang="zh-CN" dirty="0">
                <a:solidFill>
                  <a:srgbClr val="FF3399"/>
                </a:solidFill>
              </a:rPr>
              <a:t>E</a:t>
            </a:r>
          </a:p>
          <a:p>
            <a:pPr marL="342900" indent="-342900"/>
            <a:r>
              <a:rPr lang="en-US" altLang="zh-CN" dirty="0"/>
              <a:t>    </a:t>
            </a:r>
            <a:r>
              <a:rPr lang="zh-CN" altLang="en-US" dirty="0"/>
              <a:t>哪些是</a:t>
            </a:r>
            <a:r>
              <a:rPr lang="en-US" altLang="zh-CN" dirty="0"/>
              <a:t>H</a:t>
            </a:r>
            <a:r>
              <a:rPr lang="zh-CN" altLang="en-US" dirty="0"/>
              <a:t>的祖先？  </a:t>
            </a:r>
            <a:r>
              <a:rPr lang="en-US" altLang="zh-CN" dirty="0"/>
              <a:t>//</a:t>
            </a:r>
            <a:r>
              <a:rPr lang="zh-CN" altLang="en-US" dirty="0">
                <a:solidFill>
                  <a:srgbClr val="FF3399"/>
                </a:solidFill>
              </a:rPr>
              <a:t>沿</a:t>
            </a:r>
            <a:r>
              <a:rPr lang="en-US" altLang="zh-CN" dirty="0">
                <a:solidFill>
                  <a:srgbClr val="FF3399"/>
                </a:solidFill>
              </a:rPr>
              <a:t>H</a:t>
            </a:r>
            <a:r>
              <a:rPr lang="zh-CN" altLang="en-US" dirty="0">
                <a:solidFill>
                  <a:srgbClr val="FF3399"/>
                </a:solidFill>
              </a:rPr>
              <a:t>往上走到根节点所经过的结点都是他的祖先，答案：</a:t>
            </a:r>
            <a:r>
              <a:rPr lang="en-US" altLang="zh-CN" dirty="0">
                <a:solidFill>
                  <a:srgbClr val="FF3399"/>
                </a:solidFill>
              </a:rPr>
              <a:t>E,B,A</a:t>
            </a:r>
          </a:p>
          <a:p>
            <a:pPr marL="342900" indent="-342900"/>
            <a:r>
              <a:rPr lang="en-US" altLang="zh-CN" dirty="0"/>
              <a:t>    </a:t>
            </a:r>
            <a:r>
              <a:rPr lang="zh-CN" altLang="en-US" dirty="0"/>
              <a:t>结点</a:t>
            </a:r>
            <a:r>
              <a:rPr lang="en-US" altLang="zh-CN" dirty="0"/>
              <a:t>J</a:t>
            </a:r>
            <a:r>
              <a:rPr lang="zh-CN" altLang="en-US" dirty="0"/>
              <a:t>的兄弟是那些？ </a:t>
            </a:r>
            <a:r>
              <a:rPr lang="en-US" altLang="zh-CN" dirty="0"/>
              <a:t>//</a:t>
            </a:r>
            <a:r>
              <a:rPr lang="zh-CN" altLang="en-US" dirty="0">
                <a:solidFill>
                  <a:srgbClr val="FF3399"/>
                </a:solidFill>
              </a:rPr>
              <a:t>和她同一个双亲的都是兄弟，答案： </a:t>
            </a:r>
            <a:r>
              <a:rPr lang="en-US" altLang="zh-CN" dirty="0">
                <a:solidFill>
                  <a:srgbClr val="FF3399"/>
                </a:solidFill>
              </a:rPr>
              <a:t>F,G</a:t>
            </a:r>
          </a:p>
          <a:p>
            <a:pPr marL="342900" indent="-342900"/>
            <a:r>
              <a:rPr lang="en-US" altLang="zh-CN" dirty="0"/>
              <a:t>    </a:t>
            </a:r>
            <a:r>
              <a:rPr lang="zh-CN" altLang="en-US" dirty="0"/>
              <a:t>树的深度是多少？</a:t>
            </a:r>
            <a:r>
              <a:rPr lang="en-US" altLang="zh-CN" dirty="0">
                <a:solidFill>
                  <a:srgbClr val="FF3399"/>
                </a:solidFill>
              </a:rPr>
              <a:t>//</a:t>
            </a:r>
            <a:r>
              <a:rPr lang="zh-CN" altLang="en-US" dirty="0">
                <a:solidFill>
                  <a:srgbClr val="FF3399"/>
                </a:solidFill>
              </a:rPr>
              <a:t>就是他的层次 ，答案： </a:t>
            </a:r>
            <a:r>
              <a:rPr lang="en-US" altLang="zh-CN" dirty="0">
                <a:solidFill>
                  <a:srgbClr val="FF3399"/>
                </a:solidFill>
              </a:rPr>
              <a:t>4</a:t>
            </a:r>
          </a:p>
          <a:p>
            <a:pPr marL="342900" indent="-342900"/>
            <a:r>
              <a:rPr lang="en-US" altLang="zh-CN" dirty="0"/>
              <a:t>    </a:t>
            </a:r>
            <a:r>
              <a:rPr lang="zh-CN" altLang="en-US" dirty="0"/>
              <a:t>树的度是多少？ </a:t>
            </a:r>
            <a:r>
              <a:rPr lang="en-US" altLang="zh-CN" dirty="0"/>
              <a:t>//</a:t>
            </a:r>
            <a:r>
              <a:rPr lang="zh-CN" altLang="en-US" dirty="0">
                <a:solidFill>
                  <a:srgbClr val="FF3399"/>
                </a:solidFill>
              </a:rPr>
              <a:t>某个结点最多有几个孩子，那个数字就是度，答案： </a:t>
            </a:r>
            <a:r>
              <a:rPr lang="en-US" altLang="zh-CN" dirty="0">
                <a:solidFill>
                  <a:srgbClr val="FF3399"/>
                </a:solidFill>
              </a:rPr>
              <a:t>3</a:t>
            </a:r>
          </a:p>
          <a:p>
            <a:pPr marL="342900" indent="-342900"/>
            <a:r>
              <a:rPr lang="en-US" altLang="zh-CN" dirty="0"/>
              <a:t>    </a:t>
            </a:r>
            <a:r>
              <a:rPr lang="zh-CN" altLang="en-US" dirty="0"/>
              <a:t>结点</a:t>
            </a:r>
            <a:r>
              <a:rPr lang="en-US" altLang="zh-CN" dirty="0"/>
              <a:t>H</a:t>
            </a:r>
            <a:r>
              <a:rPr lang="zh-CN" altLang="en-US" dirty="0"/>
              <a:t>和结点</a:t>
            </a:r>
            <a:r>
              <a:rPr lang="en-US" altLang="zh-CN" dirty="0"/>
              <a:t>J</a:t>
            </a:r>
            <a:r>
              <a:rPr lang="zh-CN" altLang="en-US" dirty="0"/>
              <a:t>的层次分别是多少？  </a:t>
            </a:r>
            <a:r>
              <a:rPr lang="en-US" altLang="zh-CN" dirty="0"/>
              <a:t>//</a:t>
            </a:r>
            <a:r>
              <a:rPr lang="zh-CN" altLang="en-US" dirty="0">
                <a:solidFill>
                  <a:srgbClr val="FF3399"/>
                </a:solidFill>
              </a:rPr>
              <a:t>答案：</a:t>
            </a:r>
            <a:r>
              <a:rPr lang="en-US" altLang="zh-CN" dirty="0">
                <a:solidFill>
                  <a:srgbClr val="FF3399"/>
                </a:solidFill>
              </a:rPr>
              <a:t>4 ,3</a:t>
            </a:r>
          </a:p>
        </p:txBody>
      </p:sp>
      <p:sp>
        <p:nvSpPr>
          <p:cNvPr id="17411" name="Oval 9"/>
          <p:cNvSpPr>
            <a:spLocks noChangeArrowheads="1"/>
          </p:cNvSpPr>
          <p:nvPr/>
        </p:nvSpPr>
        <p:spPr bwMode="auto">
          <a:xfrm>
            <a:off x="7127905" y="414338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2" name="Oval 10"/>
          <p:cNvSpPr>
            <a:spLocks noChangeArrowheads="1"/>
          </p:cNvSpPr>
          <p:nvPr/>
        </p:nvSpPr>
        <p:spPr bwMode="auto">
          <a:xfrm>
            <a:off x="6337330" y="479108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3" name="Oval 11"/>
          <p:cNvSpPr>
            <a:spLocks noChangeArrowheads="1"/>
          </p:cNvSpPr>
          <p:nvPr/>
        </p:nvSpPr>
        <p:spPr bwMode="auto">
          <a:xfrm>
            <a:off x="7777193" y="479108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4" name="Oval 12"/>
          <p:cNvSpPr>
            <a:spLocks noChangeArrowheads="1"/>
          </p:cNvSpPr>
          <p:nvPr/>
        </p:nvSpPr>
        <p:spPr bwMode="auto">
          <a:xfrm>
            <a:off x="5761068" y="543878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5" name="Oval 13"/>
          <p:cNvSpPr>
            <a:spLocks noChangeArrowheads="1"/>
          </p:cNvSpPr>
          <p:nvPr/>
        </p:nvSpPr>
        <p:spPr bwMode="auto">
          <a:xfrm>
            <a:off x="6553230" y="5510217"/>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6" name="Oval 14"/>
          <p:cNvSpPr>
            <a:spLocks noChangeArrowheads="1"/>
          </p:cNvSpPr>
          <p:nvPr/>
        </p:nvSpPr>
        <p:spPr bwMode="auto">
          <a:xfrm>
            <a:off x="6121430" y="6230942"/>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7" name="Oval 15"/>
          <p:cNvSpPr>
            <a:spLocks noChangeArrowheads="1"/>
          </p:cNvSpPr>
          <p:nvPr/>
        </p:nvSpPr>
        <p:spPr bwMode="auto">
          <a:xfrm>
            <a:off x="6913593" y="6230942"/>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8" name="Oval 16"/>
          <p:cNvSpPr>
            <a:spLocks noChangeArrowheads="1"/>
          </p:cNvSpPr>
          <p:nvPr/>
        </p:nvSpPr>
        <p:spPr bwMode="auto">
          <a:xfrm>
            <a:off x="7200930" y="5510217"/>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9" name="Oval 17"/>
          <p:cNvSpPr>
            <a:spLocks noChangeArrowheads="1"/>
          </p:cNvSpPr>
          <p:nvPr/>
        </p:nvSpPr>
        <p:spPr bwMode="auto">
          <a:xfrm>
            <a:off x="7850218" y="5510217"/>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20" name="Oval 18"/>
          <p:cNvSpPr>
            <a:spLocks noChangeArrowheads="1"/>
          </p:cNvSpPr>
          <p:nvPr/>
        </p:nvSpPr>
        <p:spPr bwMode="auto">
          <a:xfrm>
            <a:off x="8424893" y="558165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21" name="Line 19"/>
          <p:cNvSpPr>
            <a:spLocks noChangeShapeType="1"/>
          </p:cNvSpPr>
          <p:nvPr/>
        </p:nvSpPr>
        <p:spPr bwMode="auto">
          <a:xfrm flipH="1">
            <a:off x="6769130" y="4575180"/>
            <a:ext cx="431800" cy="287337"/>
          </a:xfrm>
          <a:prstGeom prst="line">
            <a:avLst/>
          </a:prstGeom>
          <a:noFill/>
          <a:ln w="9525">
            <a:solidFill>
              <a:schemeClr val="tx1"/>
            </a:solidFill>
            <a:round/>
            <a:headEnd/>
            <a:tailEnd/>
          </a:ln>
        </p:spPr>
        <p:txBody>
          <a:bodyPr/>
          <a:lstStyle/>
          <a:p>
            <a:endParaRPr lang="zh-CN" altLang="en-US"/>
          </a:p>
        </p:txBody>
      </p:sp>
      <p:sp>
        <p:nvSpPr>
          <p:cNvPr id="17422" name="Line 20"/>
          <p:cNvSpPr>
            <a:spLocks noChangeShapeType="1"/>
          </p:cNvSpPr>
          <p:nvPr/>
        </p:nvSpPr>
        <p:spPr bwMode="auto">
          <a:xfrm flipH="1">
            <a:off x="6192868" y="5222880"/>
            <a:ext cx="215900" cy="215900"/>
          </a:xfrm>
          <a:prstGeom prst="line">
            <a:avLst/>
          </a:prstGeom>
          <a:noFill/>
          <a:ln w="9525">
            <a:solidFill>
              <a:schemeClr val="tx1"/>
            </a:solidFill>
            <a:round/>
            <a:headEnd/>
            <a:tailEnd/>
          </a:ln>
        </p:spPr>
        <p:txBody>
          <a:bodyPr/>
          <a:lstStyle/>
          <a:p>
            <a:endParaRPr lang="zh-CN" altLang="en-US"/>
          </a:p>
        </p:txBody>
      </p:sp>
      <p:sp>
        <p:nvSpPr>
          <p:cNvPr id="17423" name="Line 21"/>
          <p:cNvSpPr>
            <a:spLocks noChangeShapeType="1"/>
          </p:cNvSpPr>
          <p:nvPr/>
        </p:nvSpPr>
        <p:spPr bwMode="auto">
          <a:xfrm flipH="1">
            <a:off x="6481793" y="6015042"/>
            <a:ext cx="215900" cy="287338"/>
          </a:xfrm>
          <a:prstGeom prst="line">
            <a:avLst/>
          </a:prstGeom>
          <a:noFill/>
          <a:ln w="9525">
            <a:solidFill>
              <a:schemeClr val="tx1"/>
            </a:solidFill>
            <a:round/>
            <a:headEnd/>
            <a:tailEnd/>
          </a:ln>
        </p:spPr>
        <p:txBody>
          <a:bodyPr/>
          <a:lstStyle/>
          <a:p>
            <a:endParaRPr lang="zh-CN" altLang="en-US"/>
          </a:p>
        </p:txBody>
      </p:sp>
      <p:sp>
        <p:nvSpPr>
          <p:cNvPr id="17424" name="Line 22"/>
          <p:cNvSpPr>
            <a:spLocks noChangeShapeType="1"/>
          </p:cNvSpPr>
          <p:nvPr/>
        </p:nvSpPr>
        <p:spPr bwMode="auto">
          <a:xfrm>
            <a:off x="6913593" y="6015042"/>
            <a:ext cx="144462" cy="215900"/>
          </a:xfrm>
          <a:prstGeom prst="line">
            <a:avLst/>
          </a:prstGeom>
          <a:noFill/>
          <a:ln w="9525">
            <a:solidFill>
              <a:schemeClr val="tx1"/>
            </a:solidFill>
            <a:round/>
            <a:headEnd/>
            <a:tailEnd/>
          </a:ln>
        </p:spPr>
        <p:txBody>
          <a:bodyPr/>
          <a:lstStyle/>
          <a:p>
            <a:endParaRPr lang="zh-CN" altLang="en-US"/>
          </a:p>
        </p:txBody>
      </p:sp>
      <p:sp>
        <p:nvSpPr>
          <p:cNvPr id="17425" name="Line 23"/>
          <p:cNvSpPr>
            <a:spLocks noChangeShapeType="1"/>
          </p:cNvSpPr>
          <p:nvPr/>
        </p:nvSpPr>
        <p:spPr bwMode="auto">
          <a:xfrm>
            <a:off x="7561293" y="4575180"/>
            <a:ext cx="288925" cy="287337"/>
          </a:xfrm>
          <a:prstGeom prst="line">
            <a:avLst/>
          </a:prstGeom>
          <a:noFill/>
          <a:ln w="9525">
            <a:solidFill>
              <a:schemeClr val="tx1"/>
            </a:solidFill>
            <a:round/>
            <a:headEnd/>
            <a:tailEnd/>
          </a:ln>
        </p:spPr>
        <p:txBody>
          <a:bodyPr/>
          <a:lstStyle/>
          <a:p>
            <a:endParaRPr lang="zh-CN" altLang="en-US"/>
          </a:p>
        </p:txBody>
      </p:sp>
      <p:sp>
        <p:nvSpPr>
          <p:cNvPr id="17426" name="Line 24"/>
          <p:cNvSpPr>
            <a:spLocks noChangeShapeType="1"/>
          </p:cNvSpPr>
          <p:nvPr/>
        </p:nvSpPr>
        <p:spPr bwMode="auto">
          <a:xfrm flipH="1">
            <a:off x="7561293" y="5222880"/>
            <a:ext cx="288925" cy="360362"/>
          </a:xfrm>
          <a:prstGeom prst="line">
            <a:avLst/>
          </a:prstGeom>
          <a:noFill/>
          <a:ln w="9525">
            <a:solidFill>
              <a:schemeClr val="tx1"/>
            </a:solidFill>
            <a:round/>
            <a:headEnd/>
            <a:tailEnd/>
          </a:ln>
        </p:spPr>
        <p:txBody>
          <a:bodyPr/>
          <a:lstStyle/>
          <a:p>
            <a:endParaRPr lang="zh-CN" altLang="en-US"/>
          </a:p>
        </p:txBody>
      </p:sp>
      <p:sp>
        <p:nvSpPr>
          <p:cNvPr id="17427" name="Line 25"/>
          <p:cNvSpPr>
            <a:spLocks noChangeShapeType="1"/>
          </p:cNvSpPr>
          <p:nvPr/>
        </p:nvSpPr>
        <p:spPr bwMode="auto">
          <a:xfrm>
            <a:off x="8066118" y="5294317"/>
            <a:ext cx="0" cy="215900"/>
          </a:xfrm>
          <a:prstGeom prst="line">
            <a:avLst/>
          </a:prstGeom>
          <a:noFill/>
          <a:ln w="9525">
            <a:solidFill>
              <a:schemeClr val="tx1"/>
            </a:solidFill>
            <a:round/>
            <a:headEnd/>
            <a:tailEnd/>
          </a:ln>
        </p:spPr>
        <p:txBody>
          <a:bodyPr/>
          <a:lstStyle/>
          <a:p>
            <a:endParaRPr lang="zh-CN" altLang="en-US"/>
          </a:p>
        </p:txBody>
      </p:sp>
      <p:sp>
        <p:nvSpPr>
          <p:cNvPr id="17428" name="Line 26"/>
          <p:cNvSpPr>
            <a:spLocks noChangeShapeType="1"/>
          </p:cNvSpPr>
          <p:nvPr/>
        </p:nvSpPr>
        <p:spPr bwMode="auto">
          <a:xfrm>
            <a:off x="8208993" y="5151442"/>
            <a:ext cx="360362" cy="431800"/>
          </a:xfrm>
          <a:prstGeom prst="line">
            <a:avLst/>
          </a:prstGeom>
          <a:noFill/>
          <a:ln w="9525">
            <a:solidFill>
              <a:schemeClr val="tx1"/>
            </a:solidFill>
            <a:round/>
            <a:headEnd/>
            <a:tailEnd/>
          </a:ln>
        </p:spPr>
        <p:txBody>
          <a:bodyPr/>
          <a:lstStyle/>
          <a:p>
            <a:endParaRPr lang="zh-CN" altLang="en-US"/>
          </a:p>
        </p:txBody>
      </p:sp>
      <p:sp>
        <p:nvSpPr>
          <p:cNvPr id="17429" name="Line 28"/>
          <p:cNvSpPr>
            <a:spLocks noChangeShapeType="1"/>
          </p:cNvSpPr>
          <p:nvPr/>
        </p:nvSpPr>
        <p:spPr bwMode="auto">
          <a:xfrm>
            <a:off x="6624668" y="5222880"/>
            <a:ext cx="73025" cy="360362"/>
          </a:xfrm>
          <a:prstGeom prst="line">
            <a:avLst/>
          </a:prstGeom>
          <a:noFill/>
          <a:ln w="9525">
            <a:solidFill>
              <a:schemeClr val="tx1"/>
            </a:solidFill>
            <a:round/>
            <a:headEnd/>
            <a:tailEnd/>
          </a:ln>
        </p:spPr>
        <p:txBody>
          <a:bodyPr/>
          <a:lstStyle/>
          <a:p>
            <a:endParaRPr lang="zh-CN" altLang="en-US"/>
          </a:p>
        </p:txBody>
      </p:sp>
      <p:sp>
        <p:nvSpPr>
          <p:cNvPr id="17430" name="Text Box 29"/>
          <p:cNvSpPr txBox="1">
            <a:spLocks noChangeArrowheads="1"/>
          </p:cNvSpPr>
          <p:nvPr/>
        </p:nvSpPr>
        <p:spPr bwMode="auto">
          <a:xfrm>
            <a:off x="7273955" y="4286255"/>
            <a:ext cx="358775"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7431" name="Text Box 30"/>
          <p:cNvSpPr txBox="1">
            <a:spLocks noChangeArrowheads="1"/>
          </p:cNvSpPr>
          <p:nvPr/>
        </p:nvSpPr>
        <p:spPr bwMode="auto">
          <a:xfrm>
            <a:off x="6408768" y="4791080"/>
            <a:ext cx="360362"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7432" name="Text Box 31"/>
          <p:cNvSpPr txBox="1">
            <a:spLocks noChangeArrowheads="1"/>
          </p:cNvSpPr>
          <p:nvPr/>
        </p:nvSpPr>
        <p:spPr bwMode="auto">
          <a:xfrm>
            <a:off x="7921655" y="4791080"/>
            <a:ext cx="503238"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7433" name="Text Box 32"/>
          <p:cNvSpPr txBox="1">
            <a:spLocks noChangeArrowheads="1"/>
          </p:cNvSpPr>
          <p:nvPr/>
        </p:nvSpPr>
        <p:spPr bwMode="auto">
          <a:xfrm>
            <a:off x="5832505" y="5438780"/>
            <a:ext cx="433388"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7434" name="Text Box 33"/>
          <p:cNvSpPr txBox="1">
            <a:spLocks noChangeArrowheads="1"/>
          </p:cNvSpPr>
          <p:nvPr/>
        </p:nvSpPr>
        <p:spPr bwMode="auto">
          <a:xfrm>
            <a:off x="6624668" y="5510217"/>
            <a:ext cx="360362"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7435" name="Text Box 34"/>
          <p:cNvSpPr txBox="1">
            <a:spLocks noChangeArrowheads="1"/>
          </p:cNvSpPr>
          <p:nvPr/>
        </p:nvSpPr>
        <p:spPr bwMode="auto">
          <a:xfrm>
            <a:off x="7273955" y="5510217"/>
            <a:ext cx="358775" cy="366713"/>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7436" name="Text Box 35"/>
          <p:cNvSpPr txBox="1">
            <a:spLocks noChangeArrowheads="1"/>
          </p:cNvSpPr>
          <p:nvPr/>
        </p:nvSpPr>
        <p:spPr bwMode="auto">
          <a:xfrm>
            <a:off x="7921655" y="5510217"/>
            <a:ext cx="360363" cy="366713"/>
          </a:xfrm>
          <a:prstGeom prst="rect">
            <a:avLst/>
          </a:prstGeom>
          <a:noFill/>
          <a:ln w="9525">
            <a:noFill/>
            <a:miter lim="800000"/>
            <a:headEnd/>
            <a:tailEnd/>
          </a:ln>
        </p:spPr>
        <p:txBody>
          <a:bodyPr>
            <a:spAutoFit/>
          </a:bodyPr>
          <a:lstStyle/>
          <a:p>
            <a:pPr>
              <a:spcBef>
                <a:spcPct val="50000"/>
              </a:spcBef>
            </a:pPr>
            <a:r>
              <a:rPr lang="en-US" altLang="zh-CN"/>
              <a:t>G</a:t>
            </a:r>
          </a:p>
        </p:txBody>
      </p:sp>
      <p:sp>
        <p:nvSpPr>
          <p:cNvPr id="17437" name="Text Box 36"/>
          <p:cNvSpPr txBox="1">
            <a:spLocks noChangeArrowheads="1"/>
          </p:cNvSpPr>
          <p:nvPr/>
        </p:nvSpPr>
        <p:spPr bwMode="auto">
          <a:xfrm>
            <a:off x="8497918" y="5654680"/>
            <a:ext cx="431800"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7438" name="Text Box 37"/>
          <p:cNvSpPr txBox="1">
            <a:spLocks noChangeArrowheads="1"/>
          </p:cNvSpPr>
          <p:nvPr/>
        </p:nvSpPr>
        <p:spPr bwMode="auto">
          <a:xfrm>
            <a:off x="6192868" y="6302380"/>
            <a:ext cx="360362"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7439" name="Text Box 38"/>
          <p:cNvSpPr txBox="1">
            <a:spLocks noChangeArrowheads="1"/>
          </p:cNvSpPr>
          <p:nvPr/>
        </p:nvSpPr>
        <p:spPr bwMode="auto">
          <a:xfrm>
            <a:off x="6985030" y="6230942"/>
            <a:ext cx="431800" cy="366713"/>
          </a:xfrm>
          <a:prstGeom prst="rect">
            <a:avLst/>
          </a:prstGeom>
          <a:noFill/>
          <a:ln w="9525">
            <a:noFill/>
            <a:miter lim="800000"/>
            <a:headEnd/>
            <a:tailEnd/>
          </a:ln>
        </p:spPr>
        <p:txBody>
          <a:bodyPr>
            <a:spAutoFit/>
          </a:bodyPr>
          <a:lstStyle/>
          <a:p>
            <a:pPr>
              <a:spcBef>
                <a:spcPct val="50000"/>
              </a:spcBef>
            </a:pPr>
            <a:r>
              <a:rPr lang="en-US" altLang="zh-CN"/>
              <a:t>I</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250825" y="0"/>
            <a:ext cx="8713788" cy="461665"/>
          </a:xfrm>
          <a:prstGeom prst="rect">
            <a:avLst/>
          </a:prstGeom>
          <a:noFill/>
          <a:ln w="9525">
            <a:noFill/>
            <a:miter lim="800000"/>
            <a:headEnd/>
            <a:tailEnd/>
          </a:ln>
        </p:spPr>
        <p:txBody>
          <a:bodyPr>
            <a:spAutoFit/>
          </a:bodyPr>
          <a:lstStyle/>
          <a:p>
            <a:pPr marL="342900" indent="-342900"/>
            <a:r>
              <a:rPr lang="zh-CN" altLang="en-US" dirty="0" smtClean="0"/>
              <a:t>写出</a:t>
            </a:r>
            <a:r>
              <a:rPr lang="zh-CN" altLang="en-US" dirty="0"/>
              <a:t>图所示二叉树的先根、中根、后根遍历顺序 </a:t>
            </a:r>
          </a:p>
        </p:txBody>
      </p:sp>
      <p:sp>
        <p:nvSpPr>
          <p:cNvPr id="18435" name="Oval 5"/>
          <p:cNvSpPr>
            <a:spLocks noChangeArrowheads="1"/>
          </p:cNvSpPr>
          <p:nvPr/>
        </p:nvSpPr>
        <p:spPr bwMode="auto">
          <a:xfrm>
            <a:off x="1365221" y="170021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36" name="Oval 6"/>
          <p:cNvSpPr>
            <a:spLocks noChangeArrowheads="1"/>
          </p:cNvSpPr>
          <p:nvPr/>
        </p:nvSpPr>
        <p:spPr bwMode="auto">
          <a:xfrm>
            <a:off x="357158" y="256381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37" name="Oval 7"/>
          <p:cNvSpPr>
            <a:spLocks noChangeArrowheads="1"/>
          </p:cNvSpPr>
          <p:nvPr/>
        </p:nvSpPr>
        <p:spPr bwMode="auto">
          <a:xfrm>
            <a:off x="2228821" y="256540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38" name="Oval 8"/>
          <p:cNvSpPr>
            <a:spLocks noChangeArrowheads="1"/>
          </p:cNvSpPr>
          <p:nvPr/>
        </p:nvSpPr>
        <p:spPr bwMode="auto">
          <a:xfrm>
            <a:off x="1654146" y="335597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39" name="Oval 9"/>
          <p:cNvSpPr>
            <a:spLocks noChangeArrowheads="1"/>
          </p:cNvSpPr>
          <p:nvPr/>
        </p:nvSpPr>
        <p:spPr bwMode="auto">
          <a:xfrm>
            <a:off x="2732058" y="335597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0" name="Oval 10"/>
          <p:cNvSpPr>
            <a:spLocks noChangeArrowheads="1"/>
          </p:cNvSpPr>
          <p:nvPr/>
        </p:nvSpPr>
        <p:spPr bwMode="auto">
          <a:xfrm>
            <a:off x="2157383" y="421957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1" name="Oval 11"/>
          <p:cNvSpPr>
            <a:spLocks noChangeArrowheads="1"/>
          </p:cNvSpPr>
          <p:nvPr/>
        </p:nvSpPr>
        <p:spPr bwMode="auto">
          <a:xfrm>
            <a:off x="2876521" y="5011738"/>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2" name="Oval 12"/>
          <p:cNvSpPr>
            <a:spLocks noChangeArrowheads="1"/>
          </p:cNvSpPr>
          <p:nvPr/>
        </p:nvSpPr>
        <p:spPr bwMode="auto">
          <a:xfrm>
            <a:off x="2157383" y="594995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3" name="Oval 13"/>
          <p:cNvSpPr>
            <a:spLocks noChangeArrowheads="1"/>
          </p:cNvSpPr>
          <p:nvPr/>
        </p:nvSpPr>
        <p:spPr bwMode="auto">
          <a:xfrm>
            <a:off x="931833" y="335756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4" name="Oval 14"/>
          <p:cNvSpPr>
            <a:spLocks noChangeArrowheads="1"/>
          </p:cNvSpPr>
          <p:nvPr/>
        </p:nvSpPr>
        <p:spPr bwMode="auto">
          <a:xfrm>
            <a:off x="1365221" y="414972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5" name="Line 15"/>
          <p:cNvSpPr>
            <a:spLocks noChangeShapeType="1"/>
          </p:cNvSpPr>
          <p:nvPr/>
        </p:nvSpPr>
        <p:spPr bwMode="auto">
          <a:xfrm flipH="1">
            <a:off x="788958" y="2060575"/>
            <a:ext cx="647700" cy="576263"/>
          </a:xfrm>
          <a:prstGeom prst="line">
            <a:avLst/>
          </a:prstGeom>
          <a:noFill/>
          <a:ln w="9525">
            <a:solidFill>
              <a:schemeClr val="tx1"/>
            </a:solidFill>
            <a:round/>
            <a:headEnd/>
            <a:tailEnd/>
          </a:ln>
        </p:spPr>
        <p:txBody>
          <a:bodyPr/>
          <a:lstStyle/>
          <a:p>
            <a:endParaRPr lang="zh-CN" altLang="en-US"/>
          </a:p>
        </p:txBody>
      </p:sp>
      <p:sp>
        <p:nvSpPr>
          <p:cNvPr id="18446" name="Line 16"/>
          <p:cNvSpPr>
            <a:spLocks noChangeShapeType="1"/>
          </p:cNvSpPr>
          <p:nvPr/>
        </p:nvSpPr>
        <p:spPr bwMode="auto">
          <a:xfrm>
            <a:off x="1797021" y="2133600"/>
            <a:ext cx="504825" cy="503238"/>
          </a:xfrm>
          <a:prstGeom prst="line">
            <a:avLst/>
          </a:prstGeom>
          <a:noFill/>
          <a:ln w="9525">
            <a:solidFill>
              <a:schemeClr val="tx1"/>
            </a:solidFill>
            <a:round/>
            <a:headEnd/>
            <a:tailEnd/>
          </a:ln>
        </p:spPr>
        <p:txBody>
          <a:bodyPr/>
          <a:lstStyle/>
          <a:p>
            <a:endParaRPr lang="zh-CN" altLang="en-US"/>
          </a:p>
        </p:txBody>
      </p:sp>
      <p:sp>
        <p:nvSpPr>
          <p:cNvPr id="18447" name="Line 17"/>
          <p:cNvSpPr>
            <a:spLocks noChangeShapeType="1"/>
          </p:cNvSpPr>
          <p:nvPr/>
        </p:nvSpPr>
        <p:spPr bwMode="auto">
          <a:xfrm>
            <a:off x="717521" y="2997200"/>
            <a:ext cx="287337" cy="431800"/>
          </a:xfrm>
          <a:prstGeom prst="line">
            <a:avLst/>
          </a:prstGeom>
          <a:noFill/>
          <a:ln w="9525">
            <a:solidFill>
              <a:schemeClr val="tx1"/>
            </a:solidFill>
            <a:round/>
            <a:headEnd/>
            <a:tailEnd/>
          </a:ln>
        </p:spPr>
        <p:txBody>
          <a:bodyPr/>
          <a:lstStyle/>
          <a:p>
            <a:endParaRPr lang="zh-CN" altLang="en-US"/>
          </a:p>
        </p:txBody>
      </p:sp>
      <p:sp>
        <p:nvSpPr>
          <p:cNvPr id="18448" name="Line 18"/>
          <p:cNvSpPr>
            <a:spLocks noChangeShapeType="1"/>
          </p:cNvSpPr>
          <p:nvPr/>
        </p:nvSpPr>
        <p:spPr bwMode="auto">
          <a:xfrm>
            <a:off x="1293783" y="3789363"/>
            <a:ext cx="215900" cy="431800"/>
          </a:xfrm>
          <a:prstGeom prst="line">
            <a:avLst/>
          </a:prstGeom>
          <a:noFill/>
          <a:ln w="9525">
            <a:solidFill>
              <a:schemeClr val="tx1"/>
            </a:solidFill>
            <a:round/>
            <a:headEnd/>
            <a:tailEnd/>
          </a:ln>
        </p:spPr>
        <p:txBody>
          <a:bodyPr/>
          <a:lstStyle/>
          <a:p>
            <a:endParaRPr lang="zh-CN" altLang="en-US"/>
          </a:p>
        </p:txBody>
      </p:sp>
      <p:sp>
        <p:nvSpPr>
          <p:cNvPr id="18449" name="Line 19"/>
          <p:cNvSpPr>
            <a:spLocks noChangeShapeType="1"/>
          </p:cNvSpPr>
          <p:nvPr/>
        </p:nvSpPr>
        <p:spPr bwMode="auto">
          <a:xfrm flipH="1">
            <a:off x="2012921" y="2997200"/>
            <a:ext cx="360362" cy="431800"/>
          </a:xfrm>
          <a:prstGeom prst="line">
            <a:avLst/>
          </a:prstGeom>
          <a:noFill/>
          <a:ln w="9525">
            <a:solidFill>
              <a:schemeClr val="tx1"/>
            </a:solidFill>
            <a:round/>
            <a:headEnd/>
            <a:tailEnd/>
          </a:ln>
        </p:spPr>
        <p:txBody>
          <a:bodyPr/>
          <a:lstStyle/>
          <a:p>
            <a:endParaRPr lang="zh-CN" altLang="en-US"/>
          </a:p>
        </p:txBody>
      </p:sp>
      <p:sp>
        <p:nvSpPr>
          <p:cNvPr id="18450" name="Line 20"/>
          <p:cNvSpPr>
            <a:spLocks noChangeShapeType="1"/>
          </p:cNvSpPr>
          <p:nvPr/>
        </p:nvSpPr>
        <p:spPr bwMode="auto">
          <a:xfrm>
            <a:off x="2589183" y="2997200"/>
            <a:ext cx="288925" cy="431800"/>
          </a:xfrm>
          <a:prstGeom prst="line">
            <a:avLst/>
          </a:prstGeom>
          <a:noFill/>
          <a:ln w="9525">
            <a:solidFill>
              <a:schemeClr val="tx1"/>
            </a:solidFill>
            <a:round/>
            <a:headEnd/>
            <a:tailEnd/>
          </a:ln>
        </p:spPr>
        <p:txBody>
          <a:bodyPr/>
          <a:lstStyle/>
          <a:p>
            <a:endParaRPr lang="zh-CN" altLang="en-US"/>
          </a:p>
        </p:txBody>
      </p:sp>
      <p:sp>
        <p:nvSpPr>
          <p:cNvPr id="18451" name="Line 21"/>
          <p:cNvSpPr>
            <a:spLocks noChangeShapeType="1"/>
          </p:cNvSpPr>
          <p:nvPr/>
        </p:nvSpPr>
        <p:spPr bwMode="auto">
          <a:xfrm flipH="1">
            <a:off x="2517746" y="3789363"/>
            <a:ext cx="431800" cy="503237"/>
          </a:xfrm>
          <a:prstGeom prst="line">
            <a:avLst/>
          </a:prstGeom>
          <a:noFill/>
          <a:ln w="9525">
            <a:solidFill>
              <a:schemeClr val="tx1"/>
            </a:solidFill>
            <a:round/>
            <a:headEnd/>
            <a:tailEnd/>
          </a:ln>
        </p:spPr>
        <p:txBody>
          <a:bodyPr/>
          <a:lstStyle/>
          <a:p>
            <a:endParaRPr lang="zh-CN" altLang="en-US"/>
          </a:p>
        </p:txBody>
      </p:sp>
      <p:sp>
        <p:nvSpPr>
          <p:cNvPr id="18452" name="Line 22"/>
          <p:cNvSpPr>
            <a:spLocks noChangeShapeType="1"/>
          </p:cNvSpPr>
          <p:nvPr/>
        </p:nvSpPr>
        <p:spPr bwMode="auto">
          <a:xfrm>
            <a:off x="2517746" y="4652963"/>
            <a:ext cx="431800" cy="431800"/>
          </a:xfrm>
          <a:prstGeom prst="line">
            <a:avLst/>
          </a:prstGeom>
          <a:noFill/>
          <a:ln w="9525">
            <a:solidFill>
              <a:schemeClr val="tx1"/>
            </a:solidFill>
            <a:round/>
            <a:headEnd/>
            <a:tailEnd/>
          </a:ln>
        </p:spPr>
        <p:txBody>
          <a:bodyPr/>
          <a:lstStyle/>
          <a:p>
            <a:endParaRPr lang="zh-CN" altLang="en-US"/>
          </a:p>
        </p:txBody>
      </p:sp>
      <p:sp>
        <p:nvSpPr>
          <p:cNvPr id="18453" name="Line 23"/>
          <p:cNvSpPr>
            <a:spLocks noChangeShapeType="1"/>
          </p:cNvSpPr>
          <p:nvPr/>
        </p:nvSpPr>
        <p:spPr bwMode="auto">
          <a:xfrm flipH="1">
            <a:off x="2517746" y="5445125"/>
            <a:ext cx="503237" cy="504825"/>
          </a:xfrm>
          <a:prstGeom prst="line">
            <a:avLst/>
          </a:prstGeom>
          <a:noFill/>
          <a:ln w="9525">
            <a:solidFill>
              <a:schemeClr val="tx1"/>
            </a:solidFill>
            <a:round/>
            <a:headEnd/>
            <a:tailEnd/>
          </a:ln>
        </p:spPr>
        <p:txBody>
          <a:bodyPr/>
          <a:lstStyle/>
          <a:p>
            <a:endParaRPr lang="zh-CN" altLang="en-US"/>
          </a:p>
        </p:txBody>
      </p:sp>
      <p:sp>
        <p:nvSpPr>
          <p:cNvPr id="18454" name="Text Box 24"/>
          <p:cNvSpPr txBox="1">
            <a:spLocks noChangeArrowheads="1"/>
          </p:cNvSpPr>
          <p:nvPr/>
        </p:nvSpPr>
        <p:spPr bwMode="auto">
          <a:xfrm>
            <a:off x="1436658" y="1700213"/>
            <a:ext cx="433388"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8455" name="Text Box 25"/>
          <p:cNvSpPr txBox="1">
            <a:spLocks noChangeArrowheads="1"/>
          </p:cNvSpPr>
          <p:nvPr/>
        </p:nvSpPr>
        <p:spPr bwMode="auto">
          <a:xfrm>
            <a:off x="428596" y="2492375"/>
            <a:ext cx="360362"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8456" name="Text Box 26"/>
          <p:cNvSpPr txBox="1">
            <a:spLocks noChangeArrowheads="1"/>
          </p:cNvSpPr>
          <p:nvPr/>
        </p:nvSpPr>
        <p:spPr bwMode="auto">
          <a:xfrm>
            <a:off x="1077883" y="3429000"/>
            <a:ext cx="287338"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8457" name="Text Box 27"/>
          <p:cNvSpPr txBox="1">
            <a:spLocks noChangeArrowheads="1"/>
          </p:cNvSpPr>
          <p:nvPr/>
        </p:nvSpPr>
        <p:spPr bwMode="auto">
          <a:xfrm>
            <a:off x="1436658" y="4221163"/>
            <a:ext cx="433388"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8458" name="Text Box 28"/>
          <p:cNvSpPr txBox="1">
            <a:spLocks noChangeArrowheads="1"/>
          </p:cNvSpPr>
          <p:nvPr/>
        </p:nvSpPr>
        <p:spPr bwMode="auto">
          <a:xfrm>
            <a:off x="2301846" y="2492375"/>
            <a:ext cx="431800"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8459" name="Text Box 29"/>
          <p:cNvSpPr txBox="1">
            <a:spLocks noChangeArrowheads="1"/>
          </p:cNvSpPr>
          <p:nvPr/>
        </p:nvSpPr>
        <p:spPr bwMode="auto">
          <a:xfrm>
            <a:off x="1797021" y="3357563"/>
            <a:ext cx="360362"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8460" name="Text Box 30"/>
          <p:cNvSpPr txBox="1">
            <a:spLocks noChangeArrowheads="1"/>
          </p:cNvSpPr>
          <p:nvPr/>
        </p:nvSpPr>
        <p:spPr bwMode="auto">
          <a:xfrm>
            <a:off x="2878108" y="3357563"/>
            <a:ext cx="287338" cy="366712"/>
          </a:xfrm>
          <a:prstGeom prst="rect">
            <a:avLst/>
          </a:prstGeom>
          <a:noFill/>
          <a:ln w="9525">
            <a:noFill/>
            <a:miter lim="800000"/>
            <a:headEnd/>
            <a:tailEnd/>
          </a:ln>
        </p:spPr>
        <p:txBody>
          <a:bodyPr>
            <a:spAutoFit/>
          </a:bodyPr>
          <a:lstStyle/>
          <a:p>
            <a:pPr>
              <a:spcBef>
                <a:spcPct val="50000"/>
              </a:spcBef>
            </a:pPr>
            <a:r>
              <a:rPr lang="en-US" altLang="zh-CN" dirty="0"/>
              <a:t>G</a:t>
            </a:r>
          </a:p>
        </p:txBody>
      </p:sp>
      <p:sp>
        <p:nvSpPr>
          <p:cNvPr id="18461" name="Text Box 31"/>
          <p:cNvSpPr txBox="1">
            <a:spLocks noChangeArrowheads="1"/>
          </p:cNvSpPr>
          <p:nvPr/>
        </p:nvSpPr>
        <p:spPr bwMode="auto">
          <a:xfrm>
            <a:off x="2157383" y="4365625"/>
            <a:ext cx="431800"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8462" name="Text Box 32"/>
          <p:cNvSpPr txBox="1">
            <a:spLocks noChangeArrowheads="1"/>
          </p:cNvSpPr>
          <p:nvPr/>
        </p:nvSpPr>
        <p:spPr bwMode="auto">
          <a:xfrm>
            <a:off x="2949546" y="5013325"/>
            <a:ext cx="431800" cy="366713"/>
          </a:xfrm>
          <a:prstGeom prst="rect">
            <a:avLst/>
          </a:prstGeom>
          <a:noFill/>
          <a:ln w="9525">
            <a:noFill/>
            <a:miter lim="800000"/>
            <a:headEnd/>
            <a:tailEnd/>
          </a:ln>
        </p:spPr>
        <p:txBody>
          <a:bodyPr>
            <a:spAutoFit/>
          </a:bodyPr>
          <a:lstStyle/>
          <a:p>
            <a:pPr>
              <a:spcBef>
                <a:spcPct val="50000"/>
              </a:spcBef>
            </a:pPr>
            <a:r>
              <a:rPr lang="en-US" altLang="zh-CN"/>
              <a:t>I</a:t>
            </a:r>
          </a:p>
        </p:txBody>
      </p:sp>
      <p:sp>
        <p:nvSpPr>
          <p:cNvPr id="18463" name="Text Box 33"/>
          <p:cNvSpPr txBox="1">
            <a:spLocks noChangeArrowheads="1"/>
          </p:cNvSpPr>
          <p:nvPr/>
        </p:nvSpPr>
        <p:spPr bwMode="auto">
          <a:xfrm>
            <a:off x="2157383" y="6021388"/>
            <a:ext cx="504825"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8464" name="Text Box 34"/>
          <p:cNvSpPr txBox="1">
            <a:spLocks noChangeArrowheads="1"/>
          </p:cNvSpPr>
          <p:nvPr/>
        </p:nvSpPr>
        <p:spPr bwMode="auto">
          <a:xfrm>
            <a:off x="3571868" y="1341438"/>
            <a:ext cx="5857916" cy="2800767"/>
          </a:xfrm>
          <a:prstGeom prst="rect">
            <a:avLst/>
          </a:prstGeom>
          <a:noFill/>
          <a:ln w="9525">
            <a:noFill/>
            <a:miter lim="800000"/>
            <a:headEnd/>
            <a:tailEnd/>
          </a:ln>
        </p:spPr>
        <p:txBody>
          <a:bodyPr wrap="square">
            <a:spAutoFit/>
          </a:bodyPr>
          <a:lstStyle/>
          <a:p>
            <a:pPr>
              <a:spcBef>
                <a:spcPct val="50000"/>
              </a:spcBef>
            </a:pPr>
            <a:r>
              <a:rPr lang="zh-CN" altLang="en-US" sz="3200" dirty="0">
                <a:ea typeface="华文行楷" pitchFamily="2" charset="-122"/>
              </a:rPr>
              <a:t>解答</a:t>
            </a:r>
            <a:r>
              <a:rPr lang="zh-CN" altLang="en-US" dirty="0"/>
              <a:t>：</a:t>
            </a:r>
          </a:p>
          <a:p>
            <a:pPr>
              <a:spcBef>
                <a:spcPct val="50000"/>
              </a:spcBef>
            </a:pPr>
            <a:r>
              <a:rPr lang="zh-CN" altLang="en-US" dirty="0">
                <a:solidFill>
                  <a:srgbClr val="FF3399"/>
                </a:solidFill>
              </a:rPr>
              <a:t>先根顺序：根左右， </a:t>
            </a:r>
            <a:r>
              <a:rPr lang="en-US" altLang="zh-CN" dirty="0">
                <a:solidFill>
                  <a:srgbClr val="FF3399"/>
                </a:solidFill>
              </a:rPr>
              <a:t>A B C D E F G H I J </a:t>
            </a:r>
          </a:p>
          <a:p>
            <a:pPr>
              <a:spcBef>
                <a:spcPct val="50000"/>
              </a:spcBef>
            </a:pPr>
            <a:r>
              <a:rPr lang="zh-CN" altLang="en-US" dirty="0">
                <a:solidFill>
                  <a:srgbClr val="FF3399"/>
                </a:solidFill>
              </a:rPr>
              <a:t>中根顺序：左根右， </a:t>
            </a:r>
            <a:r>
              <a:rPr lang="en-US" altLang="zh-CN" dirty="0">
                <a:solidFill>
                  <a:srgbClr val="FF3399"/>
                </a:solidFill>
              </a:rPr>
              <a:t>B C D A F E H J I G</a:t>
            </a:r>
          </a:p>
          <a:p>
            <a:pPr>
              <a:spcBef>
                <a:spcPct val="50000"/>
              </a:spcBef>
            </a:pPr>
            <a:r>
              <a:rPr lang="zh-CN" altLang="en-US" dirty="0" smtClean="0">
                <a:solidFill>
                  <a:srgbClr val="FF3399"/>
                </a:solidFill>
              </a:rPr>
              <a:t>后根</a:t>
            </a:r>
            <a:r>
              <a:rPr lang="zh-CN" altLang="en-US" dirty="0" smtClean="0">
                <a:solidFill>
                  <a:srgbClr val="FF3399"/>
                </a:solidFill>
              </a:rPr>
              <a:t>顺序：</a:t>
            </a:r>
            <a:r>
              <a:rPr lang="zh-CN" altLang="en-US" dirty="0">
                <a:solidFill>
                  <a:srgbClr val="FF3399"/>
                </a:solidFill>
              </a:rPr>
              <a:t>左右根，</a:t>
            </a:r>
            <a:r>
              <a:rPr lang="en-US" altLang="zh-CN" dirty="0">
                <a:solidFill>
                  <a:srgbClr val="FF3399"/>
                </a:solidFill>
              </a:rPr>
              <a:t>D C B F J I H G E A</a:t>
            </a:r>
          </a:p>
          <a:p>
            <a:pPr>
              <a:spcBef>
                <a:spcPct val="50000"/>
              </a:spcBef>
            </a:pPr>
            <a:endParaRPr lang="en-US" altLang="zh-CN" dirty="0">
              <a:solidFill>
                <a:srgbClr val="FF3399"/>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50825" y="260350"/>
            <a:ext cx="8642350" cy="854075"/>
          </a:xfrm>
          <a:prstGeom prst="rect">
            <a:avLst/>
          </a:prstGeom>
          <a:noFill/>
          <a:ln w="9525">
            <a:noFill/>
            <a:miter lim="800000"/>
            <a:headEnd/>
            <a:tailEnd/>
          </a:ln>
        </p:spPr>
        <p:txBody>
          <a:bodyPr>
            <a:spAutoFit/>
          </a:bodyPr>
          <a:lstStyle/>
          <a:p>
            <a:pPr>
              <a:spcBef>
                <a:spcPct val="50000"/>
              </a:spcBef>
            </a:pPr>
            <a:r>
              <a:rPr lang="zh-CN" altLang="en-US" dirty="0" smtClean="0"/>
              <a:t>已知</a:t>
            </a:r>
            <a:r>
              <a:rPr lang="zh-CN" altLang="en-US" dirty="0"/>
              <a:t>一棵二叉树的先根遍历和中根遍历分别是</a:t>
            </a:r>
            <a:r>
              <a:rPr lang="en-US" altLang="zh-CN" dirty="0"/>
              <a:t>ABDGHECFIJ</a:t>
            </a:r>
            <a:r>
              <a:rPr lang="zh-CN" altLang="en-US" dirty="0"/>
              <a:t>及</a:t>
            </a:r>
            <a:r>
              <a:rPr lang="en-US" altLang="zh-CN" dirty="0"/>
              <a:t>GDHBEACIJF,</a:t>
            </a:r>
            <a:r>
              <a:rPr lang="zh-CN" altLang="en-US" dirty="0"/>
              <a:t>请画出这棵二叉树 </a:t>
            </a:r>
          </a:p>
        </p:txBody>
      </p:sp>
      <p:sp>
        <p:nvSpPr>
          <p:cNvPr id="19459" name="Oval 5"/>
          <p:cNvSpPr>
            <a:spLocks noChangeArrowheads="1"/>
          </p:cNvSpPr>
          <p:nvPr/>
        </p:nvSpPr>
        <p:spPr bwMode="auto">
          <a:xfrm>
            <a:off x="2484438" y="1844675"/>
            <a:ext cx="5032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0" name="Oval 6"/>
          <p:cNvSpPr>
            <a:spLocks noChangeArrowheads="1"/>
          </p:cNvSpPr>
          <p:nvPr/>
        </p:nvSpPr>
        <p:spPr bwMode="auto">
          <a:xfrm>
            <a:off x="1692275" y="2638425"/>
            <a:ext cx="5032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1" name="Oval 7"/>
          <p:cNvSpPr>
            <a:spLocks noChangeArrowheads="1"/>
          </p:cNvSpPr>
          <p:nvPr/>
        </p:nvSpPr>
        <p:spPr bwMode="auto">
          <a:xfrm>
            <a:off x="3132138" y="2638425"/>
            <a:ext cx="5032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2" name="Oval 8"/>
          <p:cNvSpPr>
            <a:spLocks noChangeArrowheads="1"/>
          </p:cNvSpPr>
          <p:nvPr/>
        </p:nvSpPr>
        <p:spPr bwMode="auto">
          <a:xfrm>
            <a:off x="1044575" y="3357563"/>
            <a:ext cx="5032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3" name="Oval 9"/>
          <p:cNvSpPr>
            <a:spLocks noChangeArrowheads="1"/>
          </p:cNvSpPr>
          <p:nvPr/>
        </p:nvSpPr>
        <p:spPr bwMode="auto">
          <a:xfrm>
            <a:off x="2051050" y="3429000"/>
            <a:ext cx="5032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4" name="Oval 10"/>
          <p:cNvSpPr>
            <a:spLocks noChangeArrowheads="1"/>
          </p:cNvSpPr>
          <p:nvPr/>
        </p:nvSpPr>
        <p:spPr bwMode="auto">
          <a:xfrm>
            <a:off x="468313" y="4149725"/>
            <a:ext cx="5032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5" name="Oval 11"/>
          <p:cNvSpPr>
            <a:spLocks noChangeArrowheads="1"/>
          </p:cNvSpPr>
          <p:nvPr/>
        </p:nvSpPr>
        <p:spPr bwMode="auto">
          <a:xfrm>
            <a:off x="2989263" y="4292600"/>
            <a:ext cx="5032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6" name="Oval 12"/>
          <p:cNvSpPr>
            <a:spLocks noChangeArrowheads="1"/>
          </p:cNvSpPr>
          <p:nvPr/>
        </p:nvSpPr>
        <p:spPr bwMode="auto">
          <a:xfrm>
            <a:off x="3779838" y="3430588"/>
            <a:ext cx="503237"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7" name="Oval 13"/>
          <p:cNvSpPr>
            <a:spLocks noChangeArrowheads="1"/>
          </p:cNvSpPr>
          <p:nvPr/>
        </p:nvSpPr>
        <p:spPr bwMode="auto">
          <a:xfrm>
            <a:off x="1476375" y="4221163"/>
            <a:ext cx="5032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8" name="Oval 14"/>
          <p:cNvSpPr>
            <a:spLocks noChangeArrowheads="1"/>
          </p:cNvSpPr>
          <p:nvPr/>
        </p:nvSpPr>
        <p:spPr bwMode="auto">
          <a:xfrm>
            <a:off x="3851275" y="4870450"/>
            <a:ext cx="5032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9" name="Line 15"/>
          <p:cNvSpPr>
            <a:spLocks noChangeShapeType="1"/>
          </p:cNvSpPr>
          <p:nvPr/>
        </p:nvSpPr>
        <p:spPr bwMode="auto">
          <a:xfrm flipH="1">
            <a:off x="2124075" y="2276475"/>
            <a:ext cx="431800" cy="431800"/>
          </a:xfrm>
          <a:prstGeom prst="line">
            <a:avLst/>
          </a:prstGeom>
          <a:noFill/>
          <a:ln w="9525">
            <a:solidFill>
              <a:schemeClr val="tx1"/>
            </a:solidFill>
            <a:round/>
            <a:headEnd/>
            <a:tailEnd/>
          </a:ln>
        </p:spPr>
        <p:txBody>
          <a:bodyPr/>
          <a:lstStyle/>
          <a:p>
            <a:endParaRPr lang="zh-CN" altLang="en-US"/>
          </a:p>
        </p:txBody>
      </p:sp>
      <p:sp>
        <p:nvSpPr>
          <p:cNvPr id="19470" name="Line 16"/>
          <p:cNvSpPr>
            <a:spLocks noChangeShapeType="1"/>
          </p:cNvSpPr>
          <p:nvPr/>
        </p:nvSpPr>
        <p:spPr bwMode="auto">
          <a:xfrm flipH="1">
            <a:off x="1476375" y="3068638"/>
            <a:ext cx="287338" cy="360362"/>
          </a:xfrm>
          <a:prstGeom prst="line">
            <a:avLst/>
          </a:prstGeom>
          <a:noFill/>
          <a:ln w="9525">
            <a:solidFill>
              <a:schemeClr val="tx1"/>
            </a:solidFill>
            <a:round/>
            <a:headEnd/>
            <a:tailEnd/>
          </a:ln>
        </p:spPr>
        <p:txBody>
          <a:bodyPr/>
          <a:lstStyle/>
          <a:p>
            <a:endParaRPr lang="zh-CN" altLang="en-US"/>
          </a:p>
        </p:txBody>
      </p:sp>
      <p:sp>
        <p:nvSpPr>
          <p:cNvPr id="19471" name="Line 17"/>
          <p:cNvSpPr>
            <a:spLocks noChangeShapeType="1"/>
          </p:cNvSpPr>
          <p:nvPr/>
        </p:nvSpPr>
        <p:spPr bwMode="auto">
          <a:xfrm flipH="1">
            <a:off x="755650" y="3789363"/>
            <a:ext cx="431800" cy="503237"/>
          </a:xfrm>
          <a:prstGeom prst="line">
            <a:avLst/>
          </a:prstGeom>
          <a:noFill/>
          <a:ln w="9525">
            <a:solidFill>
              <a:schemeClr val="tx1"/>
            </a:solidFill>
            <a:round/>
            <a:headEnd/>
            <a:tailEnd/>
          </a:ln>
        </p:spPr>
        <p:txBody>
          <a:bodyPr/>
          <a:lstStyle/>
          <a:p>
            <a:endParaRPr lang="zh-CN" altLang="en-US"/>
          </a:p>
        </p:txBody>
      </p:sp>
      <p:sp>
        <p:nvSpPr>
          <p:cNvPr id="19472" name="Line 18"/>
          <p:cNvSpPr>
            <a:spLocks noChangeShapeType="1"/>
          </p:cNvSpPr>
          <p:nvPr/>
        </p:nvSpPr>
        <p:spPr bwMode="auto">
          <a:xfrm>
            <a:off x="1979613" y="3141663"/>
            <a:ext cx="215900" cy="358775"/>
          </a:xfrm>
          <a:prstGeom prst="line">
            <a:avLst/>
          </a:prstGeom>
          <a:noFill/>
          <a:ln w="9525">
            <a:solidFill>
              <a:schemeClr val="tx1"/>
            </a:solidFill>
            <a:round/>
            <a:headEnd/>
            <a:tailEnd/>
          </a:ln>
        </p:spPr>
        <p:txBody>
          <a:bodyPr/>
          <a:lstStyle/>
          <a:p>
            <a:endParaRPr lang="zh-CN" altLang="en-US"/>
          </a:p>
        </p:txBody>
      </p:sp>
      <p:sp>
        <p:nvSpPr>
          <p:cNvPr id="19473" name="Line 19"/>
          <p:cNvSpPr>
            <a:spLocks noChangeShapeType="1"/>
          </p:cNvSpPr>
          <p:nvPr/>
        </p:nvSpPr>
        <p:spPr bwMode="auto">
          <a:xfrm>
            <a:off x="1403350" y="3789363"/>
            <a:ext cx="215900" cy="503237"/>
          </a:xfrm>
          <a:prstGeom prst="line">
            <a:avLst/>
          </a:prstGeom>
          <a:noFill/>
          <a:ln w="9525">
            <a:solidFill>
              <a:schemeClr val="tx1"/>
            </a:solidFill>
            <a:round/>
            <a:headEnd/>
            <a:tailEnd/>
          </a:ln>
        </p:spPr>
        <p:txBody>
          <a:bodyPr/>
          <a:lstStyle/>
          <a:p>
            <a:endParaRPr lang="zh-CN" altLang="en-US"/>
          </a:p>
        </p:txBody>
      </p:sp>
      <p:sp>
        <p:nvSpPr>
          <p:cNvPr id="19474" name="Line 20"/>
          <p:cNvSpPr>
            <a:spLocks noChangeShapeType="1"/>
          </p:cNvSpPr>
          <p:nvPr/>
        </p:nvSpPr>
        <p:spPr bwMode="auto">
          <a:xfrm>
            <a:off x="2843213" y="2276475"/>
            <a:ext cx="433387" cy="431800"/>
          </a:xfrm>
          <a:prstGeom prst="line">
            <a:avLst/>
          </a:prstGeom>
          <a:noFill/>
          <a:ln w="9525">
            <a:solidFill>
              <a:schemeClr val="tx1"/>
            </a:solidFill>
            <a:round/>
            <a:headEnd/>
            <a:tailEnd/>
          </a:ln>
        </p:spPr>
        <p:txBody>
          <a:bodyPr/>
          <a:lstStyle/>
          <a:p>
            <a:endParaRPr lang="zh-CN" altLang="en-US"/>
          </a:p>
        </p:txBody>
      </p:sp>
      <p:sp>
        <p:nvSpPr>
          <p:cNvPr id="19475" name="Line 21"/>
          <p:cNvSpPr>
            <a:spLocks noChangeShapeType="1"/>
          </p:cNvSpPr>
          <p:nvPr/>
        </p:nvSpPr>
        <p:spPr bwMode="auto">
          <a:xfrm>
            <a:off x="3563938" y="3068638"/>
            <a:ext cx="360362" cy="431800"/>
          </a:xfrm>
          <a:prstGeom prst="line">
            <a:avLst/>
          </a:prstGeom>
          <a:noFill/>
          <a:ln w="9525">
            <a:solidFill>
              <a:schemeClr val="tx1"/>
            </a:solidFill>
            <a:round/>
            <a:headEnd/>
            <a:tailEnd/>
          </a:ln>
        </p:spPr>
        <p:txBody>
          <a:bodyPr/>
          <a:lstStyle/>
          <a:p>
            <a:endParaRPr lang="zh-CN" altLang="en-US"/>
          </a:p>
        </p:txBody>
      </p:sp>
      <p:sp>
        <p:nvSpPr>
          <p:cNvPr id="19476" name="Line 22"/>
          <p:cNvSpPr>
            <a:spLocks noChangeShapeType="1"/>
          </p:cNvSpPr>
          <p:nvPr/>
        </p:nvSpPr>
        <p:spPr bwMode="auto">
          <a:xfrm flipH="1">
            <a:off x="3348038" y="3789363"/>
            <a:ext cx="576262" cy="647700"/>
          </a:xfrm>
          <a:prstGeom prst="line">
            <a:avLst/>
          </a:prstGeom>
          <a:noFill/>
          <a:ln w="9525">
            <a:solidFill>
              <a:schemeClr val="tx1"/>
            </a:solidFill>
            <a:round/>
            <a:headEnd/>
            <a:tailEnd/>
          </a:ln>
        </p:spPr>
        <p:txBody>
          <a:bodyPr/>
          <a:lstStyle/>
          <a:p>
            <a:endParaRPr lang="zh-CN" altLang="en-US"/>
          </a:p>
        </p:txBody>
      </p:sp>
      <p:sp>
        <p:nvSpPr>
          <p:cNvPr id="19477" name="Line 23"/>
          <p:cNvSpPr>
            <a:spLocks noChangeShapeType="1"/>
          </p:cNvSpPr>
          <p:nvPr/>
        </p:nvSpPr>
        <p:spPr bwMode="auto">
          <a:xfrm>
            <a:off x="3276600" y="4652963"/>
            <a:ext cx="574675" cy="431800"/>
          </a:xfrm>
          <a:prstGeom prst="line">
            <a:avLst/>
          </a:prstGeom>
          <a:noFill/>
          <a:ln w="9525">
            <a:solidFill>
              <a:schemeClr val="tx1"/>
            </a:solidFill>
            <a:round/>
            <a:headEnd/>
            <a:tailEnd/>
          </a:ln>
        </p:spPr>
        <p:txBody>
          <a:bodyPr/>
          <a:lstStyle/>
          <a:p>
            <a:endParaRPr lang="zh-CN" altLang="en-US"/>
          </a:p>
        </p:txBody>
      </p:sp>
      <p:sp>
        <p:nvSpPr>
          <p:cNvPr id="19478" name="Text Box 24"/>
          <p:cNvSpPr txBox="1">
            <a:spLocks noChangeArrowheads="1"/>
          </p:cNvSpPr>
          <p:nvPr/>
        </p:nvSpPr>
        <p:spPr bwMode="auto">
          <a:xfrm>
            <a:off x="2555875" y="1916113"/>
            <a:ext cx="287338"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9479" name="Text Box 25"/>
          <p:cNvSpPr txBox="1">
            <a:spLocks noChangeArrowheads="1"/>
          </p:cNvSpPr>
          <p:nvPr/>
        </p:nvSpPr>
        <p:spPr bwMode="auto">
          <a:xfrm>
            <a:off x="1763713" y="2636838"/>
            <a:ext cx="360362"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9480" name="Text Box 26"/>
          <p:cNvSpPr txBox="1">
            <a:spLocks noChangeArrowheads="1"/>
          </p:cNvSpPr>
          <p:nvPr/>
        </p:nvSpPr>
        <p:spPr bwMode="auto">
          <a:xfrm>
            <a:off x="1116013" y="3357563"/>
            <a:ext cx="503237"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9481" name="Text Box 27"/>
          <p:cNvSpPr txBox="1">
            <a:spLocks noChangeArrowheads="1"/>
          </p:cNvSpPr>
          <p:nvPr/>
        </p:nvSpPr>
        <p:spPr bwMode="auto">
          <a:xfrm>
            <a:off x="2124075" y="3429000"/>
            <a:ext cx="360363"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9482" name="Text Box 28"/>
          <p:cNvSpPr txBox="1">
            <a:spLocks noChangeArrowheads="1"/>
          </p:cNvSpPr>
          <p:nvPr/>
        </p:nvSpPr>
        <p:spPr bwMode="auto">
          <a:xfrm>
            <a:off x="539750" y="4149725"/>
            <a:ext cx="431800" cy="366713"/>
          </a:xfrm>
          <a:prstGeom prst="rect">
            <a:avLst/>
          </a:prstGeom>
          <a:noFill/>
          <a:ln w="9525">
            <a:noFill/>
            <a:miter lim="800000"/>
            <a:headEnd/>
            <a:tailEnd/>
          </a:ln>
        </p:spPr>
        <p:txBody>
          <a:bodyPr>
            <a:spAutoFit/>
          </a:bodyPr>
          <a:lstStyle/>
          <a:p>
            <a:pPr>
              <a:spcBef>
                <a:spcPct val="50000"/>
              </a:spcBef>
            </a:pPr>
            <a:r>
              <a:rPr lang="en-US" altLang="zh-CN"/>
              <a:t>G</a:t>
            </a:r>
          </a:p>
        </p:txBody>
      </p:sp>
      <p:sp>
        <p:nvSpPr>
          <p:cNvPr id="19483" name="Text Box 29"/>
          <p:cNvSpPr txBox="1">
            <a:spLocks noChangeArrowheads="1"/>
          </p:cNvSpPr>
          <p:nvPr/>
        </p:nvSpPr>
        <p:spPr bwMode="auto">
          <a:xfrm>
            <a:off x="1476375" y="4292600"/>
            <a:ext cx="431800"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9484" name="Text Box 30"/>
          <p:cNvSpPr txBox="1">
            <a:spLocks noChangeArrowheads="1"/>
          </p:cNvSpPr>
          <p:nvPr/>
        </p:nvSpPr>
        <p:spPr bwMode="auto">
          <a:xfrm>
            <a:off x="3276600" y="2636838"/>
            <a:ext cx="215900"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9485" name="Text Box 31"/>
          <p:cNvSpPr txBox="1">
            <a:spLocks noChangeArrowheads="1"/>
          </p:cNvSpPr>
          <p:nvPr/>
        </p:nvSpPr>
        <p:spPr bwMode="auto">
          <a:xfrm>
            <a:off x="3851275" y="3494088"/>
            <a:ext cx="504825"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9486" name="Text Box 32"/>
          <p:cNvSpPr txBox="1">
            <a:spLocks noChangeArrowheads="1"/>
          </p:cNvSpPr>
          <p:nvPr/>
        </p:nvSpPr>
        <p:spPr bwMode="auto">
          <a:xfrm>
            <a:off x="3130550" y="4357688"/>
            <a:ext cx="433388"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19487" name="Text Box 33"/>
          <p:cNvSpPr txBox="1">
            <a:spLocks noChangeArrowheads="1"/>
          </p:cNvSpPr>
          <p:nvPr/>
        </p:nvSpPr>
        <p:spPr bwMode="auto">
          <a:xfrm>
            <a:off x="3924300" y="4868863"/>
            <a:ext cx="360363"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9488" name="Text Box 34"/>
          <p:cNvSpPr txBox="1">
            <a:spLocks noChangeArrowheads="1"/>
          </p:cNvSpPr>
          <p:nvPr/>
        </p:nvSpPr>
        <p:spPr bwMode="auto">
          <a:xfrm>
            <a:off x="4500563" y="1557338"/>
            <a:ext cx="3167062" cy="1403350"/>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r>
              <a:rPr lang="zh-CN" altLang="en-US">
                <a:solidFill>
                  <a:srgbClr val="FF3399"/>
                </a:solidFill>
              </a:rPr>
              <a:t>：答案如图，首先要确定根节点，然后再从两个遍历中分别确定根节点，左右结点</a:t>
            </a:r>
            <a:r>
              <a:rPr lang="en-US" altLang="zh-CN">
                <a:solidFill>
                  <a:srgbClr val="FF3399"/>
                </a:solidFill>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79388" y="0"/>
            <a:ext cx="8964612" cy="461665"/>
          </a:xfrm>
          <a:prstGeom prst="rect">
            <a:avLst/>
          </a:prstGeom>
          <a:noFill/>
          <a:ln w="9525">
            <a:noFill/>
            <a:miter lim="800000"/>
            <a:headEnd/>
            <a:tailEnd/>
          </a:ln>
        </p:spPr>
        <p:txBody>
          <a:bodyPr>
            <a:spAutoFit/>
          </a:bodyPr>
          <a:lstStyle/>
          <a:p>
            <a:pPr marL="342900" indent="-342900">
              <a:spcBef>
                <a:spcPct val="50000"/>
              </a:spcBef>
            </a:pPr>
            <a:r>
              <a:rPr lang="zh-CN" altLang="en-US" dirty="0" smtClean="0"/>
              <a:t>画</a:t>
            </a:r>
            <a:r>
              <a:rPr lang="zh-CN" altLang="en-US" dirty="0"/>
              <a:t>出图所示</a:t>
            </a:r>
            <a:r>
              <a:rPr lang="zh-CN" altLang="en-US" dirty="0" smtClean="0"/>
              <a:t>的二叉链表</a:t>
            </a:r>
            <a:r>
              <a:rPr lang="zh-CN" altLang="en-US" dirty="0"/>
              <a:t>图</a:t>
            </a:r>
          </a:p>
        </p:txBody>
      </p:sp>
      <p:sp>
        <p:nvSpPr>
          <p:cNvPr id="20483" name="Oval 5"/>
          <p:cNvSpPr>
            <a:spLocks noChangeArrowheads="1"/>
          </p:cNvSpPr>
          <p:nvPr/>
        </p:nvSpPr>
        <p:spPr bwMode="auto">
          <a:xfrm>
            <a:off x="1835150" y="908050"/>
            <a:ext cx="360363"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4" name="Oval 6"/>
          <p:cNvSpPr>
            <a:spLocks noChangeArrowheads="1"/>
          </p:cNvSpPr>
          <p:nvPr/>
        </p:nvSpPr>
        <p:spPr bwMode="auto">
          <a:xfrm>
            <a:off x="1187450" y="1773238"/>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5" name="Oval 7"/>
          <p:cNvSpPr>
            <a:spLocks noChangeArrowheads="1"/>
          </p:cNvSpPr>
          <p:nvPr/>
        </p:nvSpPr>
        <p:spPr bwMode="auto">
          <a:xfrm>
            <a:off x="2555875" y="1773238"/>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6" name="Oval 8"/>
          <p:cNvSpPr>
            <a:spLocks noChangeArrowheads="1"/>
          </p:cNvSpPr>
          <p:nvPr/>
        </p:nvSpPr>
        <p:spPr bwMode="auto">
          <a:xfrm>
            <a:off x="3059113" y="2708275"/>
            <a:ext cx="360362"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7" name="Oval 9"/>
          <p:cNvSpPr>
            <a:spLocks noChangeArrowheads="1"/>
          </p:cNvSpPr>
          <p:nvPr/>
        </p:nvSpPr>
        <p:spPr bwMode="auto">
          <a:xfrm>
            <a:off x="2124075" y="2708275"/>
            <a:ext cx="360363"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8" name="Oval 10"/>
          <p:cNvSpPr>
            <a:spLocks noChangeArrowheads="1"/>
          </p:cNvSpPr>
          <p:nvPr/>
        </p:nvSpPr>
        <p:spPr bwMode="auto">
          <a:xfrm>
            <a:off x="1547813" y="2708275"/>
            <a:ext cx="360362"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9" name="Oval 11"/>
          <p:cNvSpPr>
            <a:spLocks noChangeArrowheads="1"/>
          </p:cNvSpPr>
          <p:nvPr/>
        </p:nvSpPr>
        <p:spPr bwMode="auto">
          <a:xfrm>
            <a:off x="682625" y="2708275"/>
            <a:ext cx="360363"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90" name="Oval 12"/>
          <p:cNvSpPr>
            <a:spLocks noChangeArrowheads="1"/>
          </p:cNvSpPr>
          <p:nvPr/>
        </p:nvSpPr>
        <p:spPr bwMode="auto">
          <a:xfrm>
            <a:off x="179388" y="3644900"/>
            <a:ext cx="360362"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91" name="Line 13"/>
          <p:cNvSpPr>
            <a:spLocks noChangeShapeType="1"/>
          </p:cNvSpPr>
          <p:nvPr/>
        </p:nvSpPr>
        <p:spPr bwMode="auto">
          <a:xfrm flipH="1">
            <a:off x="1476375" y="1412875"/>
            <a:ext cx="431800" cy="503238"/>
          </a:xfrm>
          <a:prstGeom prst="line">
            <a:avLst/>
          </a:prstGeom>
          <a:noFill/>
          <a:ln w="9525">
            <a:solidFill>
              <a:schemeClr val="tx1"/>
            </a:solidFill>
            <a:round/>
            <a:headEnd/>
            <a:tailEnd/>
          </a:ln>
        </p:spPr>
        <p:txBody>
          <a:bodyPr/>
          <a:lstStyle/>
          <a:p>
            <a:endParaRPr lang="zh-CN" altLang="en-US"/>
          </a:p>
        </p:txBody>
      </p:sp>
      <p:sp>
        <p:nvSpPr>
          <p:cNvPr id="20492" name="Line 14"/>
          <p:cNvSpPr>
            <a:spLocks noChangeShapeType="1"/>
          </p:cNvSpPr>
          <p:nvPr/>
        </p:nvSpPr>
        <p:spPr bwMode="auto">
          <a:xfrm>
            <a:off x="2124075" y="1412875"/>
            <a:ext cx="503238" cy="503238"/>
          </a:xfrm>
          <a:prstGeom prst="line">
            <a:avLst/>
          </a:prstGeom>
          <a:noFill/>
          <a:ln w="9525">
            <a:solidFill>
              <a:schemeClr val="tx1"/>
            </a:solidFill>
            <a:round/>
            <a:headEnd/>
            <a:tailEnd/>
          </a:ln>
        </p:spPr>
        <p:txBody>
          <a:bodyPr/>
          <a:lstStyle/>
          <a:p>
            <a:endParaRPr lang="zh-CN" altLang="en-US"/>
          </a:p>
        </p:txBody>
      </p:sp>
      <p:sp>
        <p:nvSpPr>
          <p:cNvPr id="20493" name="Line 15"/>
          <p:cNvSpPr>
            <a:spLocks noChangeShapeType="1"/>
          </p:cNvSpPr>
          <p:nvPr/>
        </p:nvSpPr>
        <p:spPr bwMode="auto">
          <a:xfrm flipH="1">
            <a:off x="900113" y="2205038"/>
            <a:ext cx="358775" cy="576262"/>
          </a:xfrm>
          <a:prstGeom prst="line">
            <a:avLst/>
          </a:prstGeom>
          <a:noFill/>
          <a:ln w="9525">
            <a:solidFill>
              <a:schemeClr val="tx1"/>
            </a:solidFill>
            <a:round/>
            <a:headEnd/>
            <a:tailEnd/>
          </a:ln>
        </p:spPr>
        <p:txBody>
          <a:bodyPr/>
          <a:lstStyle/>
          <a:p>
            <a:endParaRPr lang="zh-CN" altLang="en-US"/>
          </a:p>
        </p:txBody>
      </p:sp>
      <p:sp>
        <p:nvSpPr>
          <p:cNvPr id="20494" name="Line 16"/>
          <p:cNvSpPr>
            <a:spLocks noChangeShapeType="1"/>
          </p:cNvSpPr>
          <p:nvPr/>
        </p:nvSpPr>
        <p:spPr bwMode="auto">
          <a:xfrm>
            <a:off x="1476375" y="2276475"/>
            <a:ext cx="142875" cy="504825"/>
          </a:xfrm>
          <a:prstGeom prst="line">
            <a:avLst/>
          </a:prstGeom>
          <a:noFill/>
          <a:ln w="9525">
            <a:solidFill>
              <a:schemeClr val="tx1"/>
            </a:solidFill>
            <a:round/>
            <a:headEnd/>
            <a:tailEnd/>
          </a:ln>
        </p:spPr>
        <p:txBody>
          <a:bodyPr/>
          <a:lstStyle/>
          <a:p>
            <a:endParaRPr lang="zh-CN" altLang="en-US"/>
          </a:p>
        </p:txBody>
      </p:sp>
      <p:sp>
        <p:nvSpPr>
          <p:cNvPr id="20495" name="Line 17"/>
          <p:cNvSpPr>
            <a:spLocks noChangeShapeType="1"/>
          </p:cNvSpPr>
          <p:nvPr/>
        </p:nvSpPr>
        <p:spPr bwMode="auto">
          <a:xfrm flipH="1">
            <a:off x="468313" y="3213100"/>
            <a:ext cx="287337" cy="576263"/>
          </a:xfrm>
          <a:prstGeom prst="line">
            <a:avLst/>
          </a:prstGeom>
          <a:noFill/>
          <a:ln w="9525">
            <a:solidFill>
              <a:schemeClr val="tx1"/>
            </a:solidFill>
            <a:round/>
            <a:headEnd/>
            <a:tailEnd/>
          </a:ln>
        </p:spPr>
        <p:txBody>
          <a:bodyPr/>
          <a:lstStyle/>
          <a:p>
            <a:endParaRPr lang="zh-CN" altLang="en-US"/>
          </a:p>
        </p:txBody>
      </p:sp>
      <p:sp>
        <p:nvSpPr>
          <p:cNvPr id="20496" name="Line 18"/>
          <p:cNvSpPr>
            <a:spLocks noChangeShapeType="1"/>
          </p:cNvSpPr>
          <p:nvPr/>
        </p:nvSpPr>
        <p:spPr bwMode="auto">
          <a:xfrm flipH="1">
            <a:off x="2411413" y="2349500"/>
            <a:ext cx="288925" cy="503238"/>
          </a:xfrm>
          <a:prstGeom prst="line">
            <a:avLst/>
          </a:prstGeom>
          <a:noFill/>
          <a:ln w="9525">
            <a:solidFill>
              <a:schemeClr val="tx1"/>
            </a:solidFill>
            <a:round/>
            <a:headEnd/>
            <a:tailEnd/>
          </a:ln>
        </p:spPr>
        <p:txBody>
          <a:bodyPr/>
          <a:lstStyle/>
          <a:p>
            <a:endParaRPr lang="zh-CN" altLang="en-US"/>
          </a:p>
        </p:txBody>
      </p:sp>
      <p:sp>
        <p:nvSpPr>
          <p:cNvPr id="20497" name="Line 19"/>
          <p:cNvSpPr>
            <a:spLocks noChangeShapeType="1"/>
          </p:cNvSpPr>
          <p:nvPr/>
        </p:nvSpPr>
        <p:spPr bwMode="auto">
          <a:xfrm>
            <a:off x="2843213" y="2276475"/>
            <a:ext cx="288925" cy="504825"/>
          </a:xfrm>
          <a:prstGeom prst="line">
            <a:avLst/>
          </a:prstGeom>
          <a:noFill/>
          <a:ln w="9525">
            <a:solidFill>
              <a:schemeClr val="tx1"/>
            </a:solidFill>
            <a:round/>
            <a:headEnd/>
            <a:tailEnd/>
          </a:ln>
        </p:spPr>
        <p:txBody>
          <a:bodyPr/>
          <a:lstStyle/>
          <a:p>
            <a:endParaRPr lang="zh-CN" altLang="en-US"/>
          </a:p>
        </p:txBody>
      </p:sp>
      <p:sp>
        <p:nvSpPr>
          <p:cNvPr id="20498" name="Text Box 20"/>
          <p:cNvSpPr txBox="1">
            <a:spLocks noChangeArrowheads="1"/>
          </p:cNvSpPr>
          <p:nvPr/>
        </p:nvSpPr>
        <p:spPr bwMode="auto">
          <a:xfrm>
            <a:off x="1836738" y="974725"/>
            <a:ext cx="287337"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20499" name="Text Box 21"/>
          <p:cNvSpPr txBox="1">
            <a:spLocks noChangeArrowheads="1"/>
          </p:cNvSpPr>
          <p:nvPr/>
        </p:nvSpPr>
        <p:spPr bwMode="auto">
          <a:xfrm>
            <a:off x="1187450" y="1838325"/>
            <a:ext cx="288925"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20500" name="Text Box 22"/>
          <p:cNvSpPr txBox="1">
            <a:spLocks noChangeArrowheads="1"/>
          </p:cNvSpPr>
          <p:nvPr/>
        </p:nvSpPr>
        <p:spPr bwMode="auto">
          <a:xfrm>
            <a:off x="2555875" y="1838325"/>
            <a:ext cx="288925"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20501" name="Text Box 23"/>
          <p:cNvSpPr txBox="1">
            <a:spLocks noChangeArrowheads="1"/>
          </p:cNvSpPr>
          <p:nvPr/>
        </p:nvSpPr>
        <p:spPr bwMode="auto">
          <a:xfrm>
            <a:off x="684213" y="2774950"/>
            <a:ext cx="358775"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20502" name="Text Box 24"/>
          <p:cNvSpPr txBox="1">
            <a:spLocks noChangeArrowheads="1"/>
          </p:cNvSpPr>
          <p:nvPr/>
        </p:nvSpPr>
        <p:spPr bwMode="auto">
          <a:xfrm>
            <a:off x="179388" y="3783013"/>
            <a:ext cx="288925" cy="366712"/>
          </a:xfrm>
          <a:prstGeom prst="rect">
            <a:avLst/>
          </a:prstGeom>
          <a:noFill/>
          <a:ln w="9525">
            <a:noFill/>
            <a:miter lim="800000"/>
            <a:headEnd/>
            <a:tailEnd/>
          </a:ln>
        </p:spPr>
        <p:txBody>
          <a:bodyPr>
            <a:spAutoFit/>
          </a:bodyPr>
          <a:lstStyle/>
          <a:p>
            <a:pPr>
              <a:spcBef>
                <a:spcPct val="50000"/>
              </a:spcBef>
            </a:pPr>
            <a:r>
              <a:rPr lang="en-US" altLang="zh-CN"/>
              <a:t>E</a:t>
            </a:r>
          </a:p>
        </p:txBody>
      </p:sp>
      <p:sp>
        <p:nvSpPr>
          <p:cNvPr id="20503" name="Text Box 25"/>
          <p:cNvSpPr txBox="1">
            <a:spLocks noChangeArrowheads="1"/>
          </p:cNvSpPr>
          <p:nvPr/>
        </p:nvSpPr>
        <p:spPr bwMode="auto">
          <a:xfrm>
            <a:off x="1547813" y="2781300"/>
            <a:ext cx="360362" cy="366713"/>
          </a:xfrm>
          <a:prstGeom prst="rect">
            <a:avLst/>
          </a:prstGeom>
          <a:noFill/>
          <a:ln w="9525">
            <a:noFill/>
            <a:miter lim="800000"/>
            <a:headEnd/>
            <a:tailEnd/>
          </a:ln>
        </p:spPr>
        <p:txBody>
          <a:bodyPr>
            <a:spAutoFit/>
          </a:bodyPr>
          <a:lstStyle/>
          <a:p>
            <a:pPr>
              <a:spcBef>
                <a:spcPct val="50000"/>
              </a:spcBef>
            </a:pPr>
            <a:r>
              <a:rPr lang="en-US" altLang="zh-CN"/>
              <a:t>F</a:t>
            </a:r>
          </a:p>
        </p:txBody>
      </p:sp>
      <p:sp>
        <p:nvSpPr>
          <p:cNvPr id="20504" name="Text Box 26"/>
          <p:cNvSpPr txBox="1">
            <a:spLocks noChangeArrowheads="1"/>
          </p:cNvSpPr>
          <p:nvPr/>
        </p:nvSpPr>
        <p:spPr bwMode="auto">
          <a:xfrm>
            <a:off x="2124075" y="2846388"/>
            <a:ext cx="2889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20505" name="Text Box 27"/>
          <p:cNvSpPr txBox="1">
            <a:spLocks noChangeArrowheads="1"/>
          </p:cNvSpPr>
          <p:nvPr/>
        </p:nvSpPr>
        <p:spPr bwMode="auto">
          <a:xfrm>
            <a:off x="3059113" y="2774950"/>
            <a:ext cx="360362"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20506" name="Rectangle 28"/>
          <p:cNvSpPr>
            <a:spLocks noChangeArrowheads="1"/>
          </p:cNvSpPr>
          <p:nvPr/>
        </p:nvSpPr>
        <p:spPr bwMode="auto">
          <a:xfrm>
            <a:off x="5580063" y="981075"/>
            <a:ext cx="1079500"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07" name="Rectangle 29"/>
          <p:cNvSpPr>
            <a:spLocks noChangeArrowheads="1"/>
          </p:cNvSpPr>
          <p:nvPr/>
        </p:nvSpPr>
        <p:spPr bwMode="auto">
          <a:xfrm>
            <a:off x="4572000" y="1916113"/>
            <a:ext cx="1008063" cy="43338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08" name="Rectangle 30"/>
          <p:cNvSpPr>
            <a:spLocks noChangeArrowheads="1"/>
          </p:cNvSpPr>
          <p:nvPr/>
        </p:nvSpPr>
        <p:spPr bwMode="auto">
          <a:xfrm>
            <a:off x="6804025" y="1916113"/>
            <a:ext cx="1008063" cy="43338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09" name="Rectangle 31"/>
          <p:cNvSpPr>
            <a:spLocks noChangeArrowheads="1"/>
          </p:cNvSpPr>
          <p:nvPr/>
        </p:nvSpPr>
        <p:spPr bwMode="auto">
          <a:xfrm>
            <a:off x="3995738" y="2781300"/>
            <a:ext cx="936625"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0" name="Rectangle 32"/>
          <p:cNvSpPr>
            <a:spLocks noChangeArrowheads="1"/>
          </p:cNvSpPr>
          <p:nvPr/>
        </p:nvSpPr>
        <p:spPr bwMode="auto">
          <a:xfrm>
            <a:off x="5219700" y="2781300"/>
            <a:ext cx="865188"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1" name="Rectangle 34"/>
          <p:cNvSpPr>
            <a:spLocks noChangeArrowheads="1"/>
          </p:cNvSpPr>
          <p:nvPr/>
        </p:nvSpPr>
        <p:spPr bwMode="auto">
          <a:xfrm>
            <a:off x="6370638" y="2781300"/>
            <a:ext cx="865187"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2" name="Rectangle 35"/>
          <p:cNvSpPr>
            <a:spLocks noChangeArrowheads="1"/>
          </p:cNvSpPr>
          <p:nvPr/>
        </p:nvSpPr>
        <p:spPr bwMode="auto">
          <a:xfrm>
            <a:off x="7451725" y="2781300"/>
            <a:ext cx="865188"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3" name="Rectangle 36"/>
          <p:cNvSpPr>
            <a:spLocks noChangeArrowheads="1"/>
          </p:cNvSpPr>
          <p:nvPr/>
        </p:nvSpPr>
        <p:spPr bwMode="auto">
          <a:xfrm>
            <a:off x="3563938" y="3644900"/>
            <a:ext cx="936625"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4" name="Line 37"/>
          <p:cNvSpPr>
            <a:spLocks noChangeShapeType="1"/>
          </p:cNvSpPr>
          <p:nvPr/>
        </p:nvSpPr>
        <p:spPr bwMode="auto">
          <a:xfrm>
            <a:off x="5940425" y="981075"/>
            <a:ext cx="0" cy="431800"/>
          </a:xfrm>
          <a:prstGeom prst="line">
            <a:avLst/>
          </a:prstGeom>
          <a:noFill/>
          <a:ln w="9525">
            <a:solidFill>
              <a:schemeClr val="tx1"/>
            </a:solidFill>
            <a:round/>
            <a:headEnd/>
            <a:tailEnd/>
          </a:ln>
        </p:spPr>
        <p:txBody>
          <a:bodyPr/>
          <a:lstStyle/>
          <a:p>
            <a:endParaRPr lang="zh-CN" altLang="en-US"/>
          </a:p>
        </p:txBody>
      </p:sp>
      <p:sp>
        <p:nvSpPr>
          <p:cNvPr id="20515" name="Line 38"/>
          <p:cNvSpPr>
            <a:spLocks noChangeShapeType="1"/>
          </p:cNvSpPr>
          <p:nvPr/>
        </p:nvSpPr>
        <p:spPr bwMode="auto">
          <a:xfrm>
            <a:off x="6300788" y="981075"/>
            <a:ext cx="0" cy="431800"/>
          </a:xfrm>
          <a:prstGeom prst="line">
            <a:avLst/>
          </a:prstGeom>
          <a:noFill/>
          <a:ln w="9525">
            <a:solidFill>
              <a:schemeClr val="tx1"/>
            </a:solidFill>
            <a:round/>
            <a:headEnd/>
            <a:tailEnd/>
          </a:ln>
        </p:spPr>
        <p:txBody>
          <a:bodyPr/>
          <a:lstStyle/>
          <a:p>
            <a:endParaRPr lang="zh-CN" altLang="en-US"/>
          </a:p>
        </p:txBody>
      </p:sp>
      <p:sp>
        <p:nvSpPr>
          <p:cNvPr id="20516" name="Line 39"/>
          <p:cNvSpPr>
            <a:spLocks noChangeShapeType="1"/>
          </p:cNvSpPr>
          <p:nvPr/>
        </p:nvSpPr>
        <p:spPr bwMode="auto">
          <a:xfrm>
            <a:off x="4859338" y="1916113"/>
            <a:ext cx="0" cy="433387"/>
          </a:xfrm>
          <a:prstGeom prst="line">
            <a:avLst/>
          </a:prstGeom>
          <a:noFill/>
          <a:ln w="9525">
            <a:solidFill>
              <a:schemeClr val="tx1"/>
            </a:solidFill>
            <a:round/>
            <a:headEnd/>
            <a:tailEnd/>
          </a:ln>
        </p:spPr>
        <p:txBody>
          <a:bodyPr/>
          <a:lstStyle/>
          <a:p>
            <a:endParaRPr lang="zh-CN" altLang="en-US"/>
          </a:p>
        </p:txBody>
      </p:sp>
      <p:sp>
        <p:nvSpPr>
          <p:cNvPr id="20517" name="Line 40"/>
          <p:cNvSpPr>
            <a:spLocks noChangeShapeType="1"/>
          </p:cNvSpPr>
          <p:nvPr/>
        </p:nvSpPr>
        <p:spPr bwMode="auto">
          <a:xfrm>
            <a:off x="5219700" y="1916113"/>
            <a:ext cx="0" cy="433387"/>
          </a:xfrm>
          <a:prstGeom prst="line">
            <a:avLst/>
          </a:prstGeom>
          <a:noFill/>
          <a:ln w="9525">
            <a:solidFill>
              <a:schemeClr val="tx1"/>
            </a:solidFill>
            <a:round/>
            <a:headEnd/>
            <a:tailEnd/>
          </a:ln>
        </p:spPr>
        <p:txBody>
          <a:bodyPr/>
          <a:lstStyle/>
          <a:p>
            <a:endParaRPr lang="zh-CN" altLang="en-US"/>
          </a:p>
        </p:txBody>
      </p:sp>
      <p:sp>
        <p:nvSpPr>
          <p:cNvPr id="20518" name="Line 41"/>
          <p:cNvSpPr>
            <a:spLocks noChangeShapeType="1"/>
          </p:cNvSpPr>
          <p:nvPr/>
        </p:nvSpPr>
        <p:spPr bwMode="auto">
          <a:xfrm>
            <a:off x="7092950" y="1916113"/>
            <a:ext cx="0" cy="433387"/>
          </a:xfrm>
          <a:prstGeom prst="line">
            <a:avLst/>
          </a:prstGeom>
          <a:noFill/>
          <a:ln w="9525">
            <a:solidFill>
              <a:schemeClr val="tx1"/>
            </a:solidFill>
            <a:round/>
            <a:headEnd/>
            <a:tailEnd/>
          </a:ln>
        </p:spPr>
        <p:txBody>
          <a:bodyPr/>
          <a:lstStyle/>
          <a:p>
            <a:endParaRPr lang="zh-CN" altLang="en-US"/>
          </a:p>
        </p:txBody>
      </p:sp>
      <p:sp>
        <p:nvSpPr>
          <p:cNvPr id="20519" name="Line 42"/>
          <p:cNvSpPr>
            <a:spLocks noChangeShapeType="1"/>
          </p:cNvSpPr>
          <p:nvPr/>
        </p:nvSpPr>
        <p:spPr bwMode="auto">
          <a:xfrm>
            <a:off x="7451725" y="1916113"/>
            <a:ext cx="0" cy="433387"/>
          </a:xfrm>
          <a:prstGeom prst="line">
            <a:avLst/>
          </a:prstGeom>
          <a:noFill/>
          <a:ln w="9525">
            <a:solidFill>
              <a:schemeClr val="tx1"/>
            </a:solidFill>
            <a:round/>
            <a:headEnd/>
            <a:tailEnd/>
          </a:ln>
        </p:spPr>
        <p:txBody>
          <a:bodyPr/>
          <a:lstStyle/>
          <a:p>
            <a:endParaRPr lang="zh-CN" altLang="en-US"/>
          </a:p>
        </p:txBody>
      </p:sp>
      <p:sp>
        <p:nvSpPr>
          <p:cNvPr id="20520" name="Line 43"/>
          <p:cNvSpPr>
            <a:spLocks noChangeShapeType="1"/>
          </p:cNvSpPr>
          <p:nvPr/>
        </p:nvSpPr>
        <p:spPr bwMode="auto">
          <a:xfrm>
            <a:off x="4284663" y="2781300"/>
            <a:ext cx="0" cy="431800"/>
          </a:xfrm>
          <a:prstGeom prst="line">
            <a:avLst/>
          </a:prstGeom>
          <a:noFill/>
          <a:ln w="9525">
            <a:solidFill>
              <a:schemeClr val="tx1"/>
            </a:solidFill>
            <a:round/>
            <a:headEnd/>
            <a:tailEnd/>
          </a:ln>
        </p:spPr>
        <p:txBody>
          <a:bodyPr/>
          <a:lstStyle/>
          <a:p>
            <a:endParaRPr lang="zh-CN" altLang="en-US"/>
          </a:p>
        </p:txBody>
      </p:sp>
      <p:sp>
        <p:nvSpPr>
          <p:cNvPr id="20521" name="Line 44"/>
          <p:cNvSpPr>
            <a:spLocks noChangeShapeType="1"/>
          </p:cNvSpPr>
          <p:nvPr/>
        </p:nvSpPr>
        <p:spPr bwMode="auto">
          <a:xfrm>
            <a:off x="4572000" y="2781300"/>
            <a:ext cx="0" cy="431800"/>
          </a:xfrm>
          <a:prstGeom prst="line">
            <a:avLst/>
          </a:prstGeom>
          <a:noFill/>
          <a:ln w="9525">
            <a:solidFill>
              <a:schemeClr val="tx1"/>
            </a:solidFill>
            <a:round/>
            <a:headEnd/>
            <a:tailEnd/>
          </a:ln>
        </p:spPr>
        <p:txBody>
          <a:bodyPr/>
          <a:lstStyle/>
          <a:p>
            <a:endParaRPr lang="zh-CN" altLang="en-US"/>
          </a:p>
        </p:txBody>
      </p:sp>
      <p:sp>
        <p:nvSpPr>
          <p:cNvPr id="20522" name="Line 45"/>
          <p:cNvSpPr>
            <a:spLocks noChangeShapeType="1"/>
          </p:cNvSpPr>
          <p:nvPr/>
        </p:nvSpPr>
        <p:spPr bwMode="auto">
          <a:xfrm>
            <a:off x="5508625" y="2781300"/>
            <a:ext cx="0" cy="431800"/>
          </a:xfrm>
          <a:prstGeom prst="line">
            <a:avLst/>
          </a:prstGeom>
          <a:noFill/>
          <a:ln w="9525">
            <a:solidFill>
              <a:schemeClr val="tx1"/>
            </a:solidFill>
            <a:round/>
            <a:headEnd/>
            <a:tailEnd/>
          </a:ln>
        </p:spPr>
        <p:txBody>
          <a:bodyPr/>
          <a:lstStyle/>
          <a:p>
            <a:endParaRPr lang="zh-CN" altLang="en-US"/>
          </a:p>
        </p:txBody>
      </p:sp>
      <p:sp>
        <p:nvSpPr>
          <p:cNvPr id="20523" name="Line 46"/>
          <p:cNvSpPr>
            <a:spLocks noChangeShapeType="1"/>
          </p:cNvSpPr>
          <p:nvPr/>
        </p:nvSpPr>
        <p:spPr bwMode="auto">
          <a:xfrm>
            <a:off x="5795963" y="2781300"/>
            <a:ext cx="0" cy="431800"/>
          </a:xfrm>
          <a:prstGeom prst="line">
            <a:avLst/>
          </a:prstGeom>
          <a:noFill/>
          <a:ln w="9525">
            <a:solidFill>
              <a:schemeClr val="tx1"/>
            </a:solidFill>
            <a:round/>
            <a:headEnd/>
            <a:tailEnd/>
          </a:ln>
        </p:spPr>
        <p:txBody>
          <a:bodyPr/>
          <a:lstStyle/>
          <a:p>
            <a:endParaRPr lang="zh-CN" altLang="en-US"/>
          </a:p>
        </p:txBody>
      </p:sp>
      <p:sp>
        <p:nvSpPr>
          <p:cNvPr id="20524" name="Line 47"/>
          <p:cNvSpPr>
            <a:spLocks noChangeShapeType="1"/>
          </p:cNvSpPr>
          <p:nvPr/>
        </p:nvSpPr>
        <p:spPr bwMode="auto">
          <a:xfrm>
            <a:off x="6659563" y="2781300"/>
            <a:ext cx="0" cy="431800"/>
          </a:xfrm>
          <a:prstGeom prst="line">
            <a:avLst/>
          </a:prstGeom>
          <a:noFill/>
          <a:ln w="9525">
            <a:solidFill>
              <a:schemeClr val="tx1"/>
            </a:solidFill>
            <a:round/>
            <a:headEnd/>
            <a:tailEnd/>
          </a:ln>
        </p:spPr>
        <p:txBody>
          <a:bodyPr/>
          <a:lstStyle/>
          <a:p>
            <a:endParaRPr lang="zh-CN" altLang="en-US"/>
          </a:p>
        </p:txBody>
      </p:sp>
      <p:sp>
        <p:nvSpPr>
          <p:cNvPr id="20525" name="Line 48"/>
          <p:cNvSpPr>
            <a:spLocks noChangeShapeType="1"/>
          </p:cNvSpPr>
          <p:nvPr/>
        </p:nvSpPr>
        <p:spPr bwMode="auto">
          <a:xfrm>
            <a:off x="6948488" y="2781300"/>
            <a:ext cx="0" cy="431800"/>
          </a:xfrm>
          <a:prstGeom prst="line">
            <a:avLst/>
          </a:prstGeom>
          <a:noFill/>
          <a:ln w="9525">
            <a:solidFill>
              <a:schemeClr val="tx1"/>
            </a:solidFill>
            <a:round/>
            <a:headEnd/>
            <a:tailEnd/>
          </a:ln>
        </p:spPr>
        <p:txBody>
          <a:bodyPr/>
          <a:lstStyle/>
          <a:p>
            <a:endParaRPr lang="zh-CN" altLang="en-US"/>
          </a:p>
        </p:txBody>
      </p:sp>
      <p:sp>
        <p:nvSpPr>
          <p:cNvPr id="20526" name="Line 49"/>
          <p:cNvSpPr>
            <a:spLocks noChangeShapeType="1"/>
          </p:cNvSpPr>
          <p:nvPr/>
        </p:nvSpPr>
        <p:spPr bwMode="auto">
          <a:xfrm>
            <a:off x="7740650" y="2781300"/>
            <a:ext cx="0" cy="431800"/>
          </a:xfrm>
          <a:prstGeom prst="line">
            <a:avLst/>
          </a:prstGeom>
          <a:noFill/>
          <a:ln w="9525">
            <a:solidFill>
              <a:schemeClr val="tx1"/>
            </a:solidFill>
            <a:round/>
            <a:headEnd/>
            <a:tailEnd/>
          </a:ln>
        </p:spPr>
        <p:txBody>
          <a:bodyPr/>
          <a:lstStyle/>
          <a:p>
            <a:endParaRPr lang="zh-CN" altLang="en-US"/>
          </a:p>
        </p:txBody>
      </p:sp>
      <p:sp>
        <p:nvSpPr>
          <p:cNvPr id="20527" name="Line 50"/>
          <p:cNvSpPr>
            <a:spLocks noChangeShapeType="1"/>
          </p:cNvSpPr>
          <p:nvPr/>
        </p:nvSpPr>
        <p:spPr bwMode="auto">
          <a:xfrm>
            <a:off x="8027988" y="2781300"/>
            <a:ext cx="0" cy="431800"/>
          </a:xfrm>
          <a:prstGeom prst="line">
            <a:avLst/>
          </a:prstGeom>
          <a:noFill/>
          <a:ln w="9525">
            <a:solidFill>
              <a:schemeClr val="tx1"/>
            </a:solidFill>
            <a:round/>
            <a:headEnd/>
            <a:tailEnd/>
          </a:ln>
        </p:spPr>
        <p:txBody>
          <a:bodyPr/>
          <a:lstStyle/>
          <a:p>
            <a:endParaRPr lang="zh-CN" altLang="en-US"/>
          </a:p>
        </p:txBody>
      </p:sp>
      <p:sp>
        <p:nvSpPr>
          <p:cNvPr id="20528" name="Line 51"/>
          <p:cNvSpPr>
            <a:spLocks noChangeShapeType="1"/>
          </p:cNvSpPr>
          <p:nvPr/>
        </p:nvSpPr>
        <p:spPr bwMode="auto">
          <a:xfrm>
            <a:off x="3851275" y="3644900"/>
            <a:ext cx="0" cy="431800"/>
          </a:xfrm>
          <a:prstGeom prst="line">
            <a:avLst/>
          </a:prstGeom>
          <a:noFill/>
          <a:ln w="9525">
            <a:solidFill>
              <a:schemeClr val="tx1"/>
            </a:solidFill>
            <a:round/>
            <a:headEnd/>
            <a:tailEnd/>
          </a:ln>
        </p:spPr>
        <p:txBody>
          <a:bodyPr/>
          <a:lstStyle/>
          <a:p>
            <a:endParaRPr lang="zh-CN" altLang="en-US"/>
          </a:p>
        </p:txBody>
      </p:sp>
      <p:sp>
        <p:nvSpPr>
          <p:cNvPr id="20529" name="Line 52"/>
          <p:cNvSpPr>
            <a:spLocks noChangeShapeType="1"/>
          </p:cNvSpPr>
          <p:nvPr/>
        </p:nvSpPr>
        <p:spPr bwMode="auto">
          <a:xfrm>
            <a:off x="4140200" y="3644900"/>
            <a:ext cx="0" cy="431800"/>
          </a:xfrm>
          <a:prstGeom prst="line">
            <a:avLst/>
          </a:prstGeom>
          <a:noFill/>
          <a:ln w="9525">
            <a:solidFill>
              <a:schemeClr val="tx1"/>
            </a:solidFill>
            <a:round/>
            <a:headEnd/>
            <a:tailEnd/>
          </a:ln>
        </p:spPr>
        <p:txBody>
          <a:bodyPr/>
          <a:lstStyle/>
          <a:p>
            <a:endParaRPr lang="zh-CN" altLang="en-US"/>
          </a:p>
        </p:txBody>
      </p:sp>
      <p:sp>
        <p:nvSpPr>
          <p:cNvPr id="20530" name="Line 53"/>
          <p:cNvSpPr>
            <a:spLocks noChangeShapeType="1"/>
          </p:cNvSpPr>
          <p:nvPr/>
        </p:nvSpPr>
        <p:spPr bwMode="auto">
          <a:xfrm flipH="1">
            <a:off x="5868988" y="2924175"/>
            <a:ext cx="71437" cy="144463"/>
          </a:xfrm>
          <a:prstGeom prst="line">
            <a:avLst/>
          </a:prstGeom>
          <a:noFill/>
          <a:ln w="9525">
            <a:solidFill>
              <a:schemeClr val="tx1"/>
            </a:solidFill>
            <a:round/>
            <a:headEnd/>
            <a:tailEnd/>
          </a:ln>
        </p:spPr>
        <p:txBody>
          <a:bodyPr/>
          <a:lstStyle/>
          <a:p>
            <a:endParaRPr lang="zh-CN" altLang="en-US"/>
          </a:p>
        </p:txBody>
      </p:sp>
      <p:sp>
        <p:nvSpPr>
          <p:cNvPr id="20531" name="Line 54"/>
          <p:cNvSpPr>
            <a:spLocks noChangeShapeType="1"/>
          </p:cNvSpPr>
          <p:nvPr/>
        </p:nvSpPr>
        <p:spPr bwMode="auto">
          <a:xfrm>
            <a:off x="5940425" y="2924175"/>
            <a:ext cx="71438" cy="144463"/>
          </a:xfrm>
          <a:prstGeom prst="line">
            <a:avLst/>
          </a:prstGeom>
          <a:noFill/>
          <a:ln w="9525">
            <a:solidFill>
              <a:schemeClr val="tx1"/>
            </a:solidFill>
            <a:round/>
            <a:headEnd/>
            <a:tailEnd/>
          </a:ln>
        </p:spPr>
        <p:txBody>
          <a:bodyPr/>
          <a:lstStyle/>
          <a:p>
            <a:endParaRPr lang="zh-CN" altLang="en-US"/>
          </a:p>
        </p:txBody>
      </p:sp>
      <p:sp>
        <p:nvSpPr>
          <p:cNvPr id="20532" name="Line 55"/>
          <p:cNvSpPr>
            <a:spLocks noChangeShapeType="1"/>
          </p:cNvSpPr>
          <p:nvPr/>
        </p:nvSpPr>
        <p:spPr bwMode="auto">
          <a:xfrm flipH="1">
            <a:off x="7524750" y="2924175"/>
            <a:ext cx="71438" cy="144463"/>
          </a:xfrm>
          <a:prstGeom prst="line">
            <a:avLst/>
          </a:prstGeom>
          <a:noFill/>
          <a:ln w="9525">
            <a:solidFill>
              <a:schemeClr val="tx1"/>
            </a:solidFill>
            <a:round/>
            <a:headEnd/>
            <a:tailEnd/>
          </a:ln>
        </p:spPr>
        <p:txBody>
          <a:bodyPr/>
          <a:lstStyle/>
          <a:p>
            <a:endParaRPr lang="zh-CN" altLang="en-US"/>
          </a:p>
        </p:txBody>
      </p:sp>
      <p:sp>
        <p:nvSpPr>
          <p:cNvPr id="20533" name="Line 56"/>
          <p:cNvSpPr>
            <a:spLocks noChangeShapeType="1"/>
          </p:cNvSpPr>
          <p:nvPr/>
        </p:nvSpPr>
        <p:spPr bwMode="auto">
          <a:xfrm>
            <a:off x="7596188" y="2924175"/>
            <a:ext cx="71437" cy="144463"/>
          </a:xfrm>
          <a:prstGeom prst="line">
            <a:avLst/>
          </a:prstGeom>
          <a:noFill/>
          <a:ln w="9525">
            <a:solidFill>
              <a:schemeClr val="tx1"/>
            </a:solidFill>
            <a:round/>
            <a:headEnd/>
            <a:tailEnd/>
          </a:ln>
        </p:spPr>
        <p:txBody>
          <a:bodyPr/>
          <a:lstStyle/>
          <a:p>
            <a:endParaRPr lang="zh-CN" altLang="en-US"/>
          </a:p>
        </p:txBody>
      </p:sp>
      <p:sp>
        <p:nvSpPr>
          <p:cNvPr id="20534" name="Line 57"/>
          <p:cNvSpPr>
            <a:spLocks noChangeShapeType="1"/>
          </p:cNvSpPr>
          <p:nvPr/>
        </p:nvSpPr>
        <p:spPr bwMode="auto">
          <a:xfrm flipH="1">
            <a:off x="7021513" y="2924175"/>
            <a:ext cx="71437" cy="144463"/>
          </a:xfrm>
          <a:prstGeom prst="line">
            <a:avLst/>
          </a:prstGeom>
          <a:noFill/>
          <a:ln w="9525">
            <a:solidFill>
              <a:schemeClr val="tx1"/>
            </a:solidFill>
            <a:round/>
            <a:headEnd/>
            <a:tailEnd/>
          </a:ln>
        </p:spPr>
        <p:txBody>
          <a:bodyPr/>
          <a:lstStyle/>
          <a:p>
            <a:endParaRPr lang="zh-CN" altLang="en-US"/>
          </a:p>
        </p:txBody>
      </p:sp>
      <p:sp>
        <p:nvSpPr>
          <p:cNvPr id="20535" name="Line 58"/>
          <p:cNvSpPr>
            <a:spLocks noChangeShapeType="1"/>
          </p:cNvSpPr>
          <p:nvPr/>
        </p:nvSpPr>
        <p:spPr bwMode="auto">
          <a:xfrm>
            <a:off x="7092950" y="2924175"/>
            <a:ext cx="71438" cy="144463"/>
          </a:xfrm>
          <a:prstGeom prst="line">
            <a:avLst/>
          </a:prstGeom>
          <a:noFill/>
          <a:ln w="9525">
            <a:solidFill>
              <a:schemeClr val="tx1"/>
            </a:solidFill>
            <a:round/>
            <a:headEnd/>
            <a:tailEnd/>
          </a:ln>
        </p:spPr>
        <p:txBody>
          <a:bodyPr/>
          <a:lstStyle/>
          <a:p>
            <a:endParaRPr lang="zh-CN" altLang="en-US"/>
          </a:p>
        </p:txBody>
      </p:sp>
      <p:sp>
        <p:nvSpPr>
          <p:cNvPr id="20536" name="Line 59"/>
          <p:cNvSpPr>
            <a:spLocks noChangeShapeType="1"/>
          </p:cNvSpPr>
          <p:nvPr/>
        </p:nvSpPr>
        <p:spPr bwMode="auto">
          <a:xfrm flipH="1">
            <a:off x="6443663" y="2924175"/>
            <a:ext cx="71437" cy="144463"/>
          </a:xfrm>
          <a:prstGeom prst="line">
            <a:avLst/>
          </a:prstGeom>
          <a:noFill/>
          <a:ln w="9525">
            <a:solidFill>
              <a:schemeClr val="tx1"/>
            </a:solidFill>
            <a:round/>
            <a:headEnd/>
            <a:tailEnd/>
          </a:ln>
        </p:spPr>
        <p:txBody>
          <a:bodyPr/>
          <a:lstStyle/>
          <a:p>
            <a:endParaRPr lang="zh-CN" altLang="en-US"/>
          </a:p>
        </p:txBody>
      </p:sp>
      <p:sp>
        <p:nvSpPr>
          <p:cNvPr id="20537" name="Line 60"/>
          <p:cNvSpPr>
            <a:spLocks noChangeShapeType="1"/>
          </p:cNvSpPr>
          <p:nvPr/>
        </p:nvSpPr>
        <p:spPr bwMode="auto">
          <a:xfrm>
            <a:off x="6515100" y="2924175"/>
            <a:ext cx="71438" cy="144463"/>
          </a:xfrm>
          <a:prstGeom prst="line">
            <a:avLst/>
          </a:prstGeom>
          <a:noFill/>
          <a:ln w="9525">
            <a:solidFill>
              <a:schemeClr val="tx1"/>
            </a:solidFill>
            <a:round/>
            <a:headEnd/>
            <a:tailEnd/>
          </a:ln>
        </p:spPr>
        <p:txBody>
          <a:bodyPr/>
          <a:lstStyle/>
          <a:p>
            <a:endParaRPr lang="zh-CN" altLang="en-US"/>
          </a:p>
        </p:txBody>
      </p:sp>
      <p:sp>
        <p:nvSpPr>
          <p:cNvPr id="20538" name="Line 61"/>
          <p:cNvSpPr>
            <a:spLocks noChangeShapeType="1"/>
          </p:cNvSpPr>
          <p:nvPr/>
        </p:nvSpPr>
        <p:spPr bwMode="auto">
          <a:xfrm flipH="1">
            <a:off x="4284663" y="3789363"/>
            <a:ext cx="71437" cy="144462"/>
          </a:xfrm>
          <a:prstGeom prst="line">
            <a:avLst/>
          </a:prstGeom>
          <a:noFill/>
          <a:ln w="9525">
            <a:solidFill>
              <a:schemeClr val="tx1"/>
            </a:solidFill>
            <a:round/>
            <a:headEnd/>
            <a:tailEnd/>
          </a:ln>
        </p:spPr>
        <p:txBody>
          <a:bodyPr/>
          <a:lstStyle/>
          <a:p>
            <a:endParaRPr lang="zh-CN" altLang="en-US"/>
          </a:p>
        </p:txBody>
      </p:sp>
      <p:sp>
        <p:nvSpPr>
          <p:cNvPr id="20539" name="Line 62"/>
          <p:cNvSpPr>
            <a:spLocks noChangeShapeType="1"/>
          </p:cNvSpPr>
          <p:nvPr/>
        </p:nvSpPr>
        <p:spPr bwMode="auto">
          <a:xfrm>
            <a:off x="4356100" y="3789363"/>
            <a:ext cx="71438" cy="144462"/>
          </a:xfrm>
          <a:prstGeom prst="line">
            <a:avLst/>
          </a:prstGeom>
          <a:noFill/>
          <a:ln w="9525">
            <a:solidFill>
              <a:schemeClr val="tx1"/>
            </a:solidFill>
            <a:round/>
            <a:headEnd/>
            <a:tailEnd/>
          </a:ln>
        </p:spPr>
        <p:txBody>
          <a:bodyPr/>
          <a:lstStyle/>
          <a:p>
            <a:endParaRPr lang="zh-CN" altLang="en-US"/>
          </a:p>
        </p:txBody>
      </p:sp>
      <p:sp>
        <p:nvSpPr>
          <p:cNvPr id="20540" name="Line 63"/>
          <p:cNvSpPr>
            <a:spLocks noChangeShapeType="1"/>
          </p:cNvSpPr>
          <p:nvPr/>
        </p:nvSpPr>
        <p:spPr bwMode="auto">
          <a:xfrm flipH="1">
            <a:off x="3636963" y="3789363"/>
            <a:ext cx="71437" cy="144462"/>
          </a:xfrm>
          <a:prstGeom prst="line">
            <a:avLst/>
          </a:prstGeom>
          <a:noFill/>
          <a:ln w="9525">
            <a:solidFill>
              <a:schemeClr val="tx1"/>
            </a:solidFill>
            <a:round/>
            <a:headEnd/>
            <a:tailEnd/>
          </a:ln>
        </p:spPr>
        <p:txBody>
          <a:bodyPr/>
          <a:lstStyle/>
          <a:p>
            <a:endParaRPr lang="zh-CN" altLang="en-US"/>
          </a:p>
        </p:txBody>
      </p:sp>
      <p:sp>
        <p:nvSpPr>
          <p:cNvPr id="20541" name="Line 64"/>
          <p:cNvSpPr>
            <a:spLocks noChangeShapeType="1"/>
          </p:cNvSpPr>
          <p:nvPr/>
        </p:nvSpPr>
        <p:spPr bwMode="auto">
          <a:xfrm>
            <a:off x="3708400" y="3789363"/>
            <a:ext cx="71438" cy="144462"/>
          </a:xfrm>
          <a:prstGeom prst="line">
            <a:avLst/>
          </a:prstGeom>
          <a:noFill/>
          <a:ln w="9525">
            <a:solidFill>
              <a:schemeClr val="tx1"/>
            </a:solidFill>
            <a:round/>
            <a:headEnd/>
            <a:tailEnd/>
          </a:ln>
        </p:spPr>
        <p:txBody>
          <a:bodyPr/>
          <a:lstStyle/>
          <a:p>
            <a:endParaRPr lang="zh-CN" altLang="en-US"/>
          </a:p>
        </p:txBody>
      </p:sp>
      <p:sp>
        <p:nvSpPr>
          <p:cNvPr id="20542" name="Line 65"/>
          <p:cNvSpPr>
            <a:spLocks noChangeShapeType="1"/>
          </p:cNvSpPr>
          <p:nvPr/>
        </p:nvSpPr>
        <p:spPr bwMode="auto">
          <a:xfrm flipH="1">
            <a:off x="5292725" y="2924175"/>
            <a:ext cx="71438" cy="144463"/>
          </a:xfrm>
          <a:prstGeom prst="line">
            <a:avLst/>
          </a:prstGeom>
          <a:noFill/>
          <a:ln w="9525">
            <a:solidFill>
              <a:schemeClr val="tx1"/>
            </a:solidFill>
            <a:round/>
            <a:headEnd/>
            <a:tailEnd/>
          </a:ln>
        </p:spPr>
        <p:txBody>
          <a:bodyPr/>
          <a:lstStyle/>
          <a:p>
            <a:endParaRPr lang="zh-CN" altLang="en-US"/>
          </a:p>
        </p:txBody>
      </p:sp>
      <p:sp>
        <p:nvSpPr>
          <p:cNvPr id="20543" name="Line 66"/>
          <p:cNvSpPr>
            <a:spLocks noChangeShapeType="1"/>
          </p:cNvSpPr>
          <p:nvPr/>
        </p:nvSpPr>
        <p:spPr bwMode="auto">
          <a:xfrm>
            <a:off x="5364163" y="2924175"/>
            <a:ext cx="71437" cy="144463"/>
          </a:xfrm>
          <a:prstGeom prst="line">
            <a:avLst/>
          </a:prstGeom>
          <a:noFill/>
          <a:ln w="9525">
            <a:solidFill>
              <a:schemeClr val="tx1"/>
            </a:solidFill>
            <a:round/>
            <a:headEnd/>
            <a:tailEnd/>
          </a:ln>
        </p:spPr>
        <p:txBody>
          <a:bodyPr/>
          <a:lstStyle/>
          <a:p>
            <a:endParaRPr lang="zh-CN" altLang="en-US"/>
          </a:p>
        </p:txBody>
      </p:sp>
      <p:sp>
        <p:nvSpPr>
          <p:cNvPr id="20544" name="Line 67"/>
          <p:cNvSpPr>
            <a:spLocks noChangeShapeType="1"/>
          </p:cNvSpPr>
          <p:nvPr/>
        </p:nvSpPr>
        <p:spPr bwMode="auto">
          <a:xfrm flipH="1">
            <a:off x="4716463" y="2924175"/>
            <a:ext cx="71437" cy="144463"/>
          </a:xfrm>
          <a:prstGeom prst="line">
            <a:avLst/>
          </a:prstGeom>
          <a:noFill/>
          <a:ln w="9525">
            <a:solidFill>
              <a:schemeClr val="tx1"/>
            </a:solidFill>
            <a:round/>
            <a:headEnd/>
            <a:tailEnd/>
          </a:ln>
        </p:spPr>
        <p:txBody>
          <a:bodyPr/>
          <a:lstStyle/>
          <a:p>
            <a:endParaRPr lang="zh-CN" altLang="en-US"/>
          </a:p>
        </p:txBody>
      </p:sp>
      <p:sp>
        <p:nvSpPr>
          <p:cNvPr id="20545" name="Line 68"/>
          <p:cNvSpPr>
            <a:spLocks noChangeShapeType="1"/>
          </p:cNvSpPr>
          <p:nvPr/>
        </p:nvSpPr>
        <p:spPr bwMode="auto">
          <a:xfrm>
            <a:off x="4787900" y="2924175"/>
            <a:ext cx="71438" cy="144463"/>
          </a:xfrm>
          <a:prstGeom prst="line">
            <a:avLst/>
          </a:prstGeom>
          <a:noFill/>
          <a:ln w="9525">
            <a:solidFill>
              <a:schemeClr val="tx1"/>
            </a:solidFill>
            <a:round/>
            <a:headEnd/>
            <a:tailEnd/>
          </a:ln>
        </p:spPr>
        <p:txBody>
          <a:bodyPr/>
          <a:lstStyle/>
          <a:p>
            <a:endParaRPr lang="zh-CN" altLang="en-US"/>
          </a:p>
        </p:txBody>
      </p:sp>
      <p:sp>
        <p:nvSpPr>
          <p:cNvPr id="20546" name="Line 69"/>
          <p:cNvSpPr>
            <a:spLocks noChangeShapeType="1"/>
          </p:cNvSpPr>
          <p:nvPr/>
        </p:nvSpPr>
        <p:spPr bwMode="auto">
          <a:xfrm flipH="1">
            <a:off x="8101013" y="2924175"/>
            <a:ext cx="71437" cy="144463"/>
          </a:xfrm>
          <a:prstGeom prst="line">
            <a:avLst/>
          </a:prstGeom>
          <a:noFill/>
          <a:ln w="9525">
            <a:solidFill>
              <a:schemeClr val="tx1"/>
            </a:solidFill>
            <a:round/>
            <a:headEnd/>
            <a:tailEnd/>
          </a:ln>
        </p:spPr>
        <p:txBody>
          <a:bodyPr/>
          <a:lstStyle/>
          <a:p>
            <a:endParaRPr lang="zh-CN" altLang="en-US"/>
          </a:p>
        </p:txBody>
      </p:sp>
      <p:sp>
        <p:nvSpPr>
          <p:cNvPr id="20547" name="Line 70"/>
          <p:cNvSpPr>
            <a:spLocks noChangeShapeType="1"/>
          </p:cNvSpPr>
          <p:nvPr/>
        </p:nvSpPr>
        <p:spPr bwMode="auto">
          <a:xfrm>
            <a:off x="8172450" y="2924175"/>
            <a:ext cx="71438" cy="144463"/>
          </a:xfrm>
          <a:prstGeom prst="line">
            <a:avLst/>
          </a:prstGeom>
          <a:noFill/>
          <a:ln w="9525">
            <a:solidFill>
              <a:schemeClr val="tx1"/>
            </a:solidFill>
            <a:round/>
            <a:headEnd/>
            <a:tailEnd/>
          </a:ln>
        </p:spPr>
        <p:txBody>
          <a:bodyPr/>
          <a:lstStyle/>
          <a:p>
            <a:endParaRPr lang="zh-CN" altLang="en-US"/>
          </a:p>
        </p:txBody>
      </p:sp>
      <p:sp>
        <p:nvSpPr>
          <p:cNvPr id="20548" name="Line 71"/>
          <p:cNvSpPr>
            <a:spLocks noChangeShapeType="1"/>
          </p:cNvSpPr>
          <p:nvPr/>
        </p:nvSpPr>
        <p:spPr bwMode="auto">
          <a:xfrm flipH="1">
            <a:off x="5076825" y="1196975"/>
            <a:ext cx="719138" cy="719138"/>
          </a:xfrm>
          <a:prstGeom prst="line">
            <a:avLst/>
          </a:prstGeom>
          <a:noFill/>
          <a:ln w="9525">
            <a:solidFill>
              <a:schemeClr val="tx1"/>
            </a:solidFill>
            <a:round/>
            <a:headEnd/>
            <a:tailEnd type="triangle" w="med" len="med"/>
          </a:ln>
        </p:spPr>
        <p:txBody>
          <a:bodyPr/>
          <a:lstStyle/>
          <a:p>
            <a:endParaRPr lang="zh-CN" altLang="en-US"/>
          </a:p>
        </p:txBody>
      </p:sp>
      <p:sp>
        <p:nvSpPr>
          <p:cNvPr id="20549" name="Line 78"/>
          <p:cNvSpPr>
            <a:spLocks noChangeShapeType="1"/>
          </p:cNvSpPr>
          <p:nvPr/>
        </p:nvSpPr>
        <p:spPr bwMode="auto">
          <a:xfrm flipH="1">
            <a:off x="4500563" y="2133600"/>
            <a:ext cx="215900" cy="647700"/>
          </a:xfrm>
          <a:prstGeom prst="line">
            <a:avLst/>
          </a:prstGeom>
          <a:noFill/>
          <a:ln w="9525">
            <a:solidFill>
              <a:schemeClr val="tx1"/>
            </a:solidFill>
            <a:round/>
            <a:headEnd/>
            <a:tailEnd type="triangle" w="med" len="med"/>
          </a:ln>
        </p:spPr>
        <p:txBody>
          <a:bodyPr/>
          <a:lstStyle/>
          <a:p>
            <a:endParaRPr lang="zh-CN" altLang="en-US"/>
          </a:p>
        </p:txBody>
      </p:sp>
      <p:sp>
        <p:nvSpPr>
          <p:cNvPr id="20550" name="Line 79"/>
          <p:cNvSpPr>
            <a:spLocks noChangeShapeType="1"/>
          </p:cNvSpPr>
          <p:nvPr/>
        </p:nvSpPr>
        <p:spPr bwMode="auto">
          <a:xfrm flipH="1">
            <a:off x="3995738" y="2997200"/>
            <a:ext cx="144462" cy="647700"/>
          </a:xfrm>
          <a:prstGeom prst="line">
            <a:avLst/>
          </a:prstGeom>
          <a:noFill/>
          <a:ln w="9525">
            <a:solidFill>
              <a:schemeClr val="tx1"/>
            </a:solidFill>
            <a:round/>
            <a:headEnd/>
            <a:tailEnd type="triangle" w="med" len="med"/>
          </a:ln>
        </p:spPr>
        <p:txBody>
          <a:bodyPr/>
          <a:lstStyle/>
          <a:p>
            <a:endParaRPr lang="zh-CN" altLang="en-US"/>
          </a:p>
        </p:txBody>
      </p:sp>
      <p:sp>
        <p:nvSpPr>
          <p:cNvPr id="20551" name="Line 80"/>
          <p:cNvSpPr>
            <a:spLocks noChangeShapeType="1"/>
          </p:cNvSpPr>
          <p:nvPr/>
        </p:nvSpPr>
        <p:spPr bwMode="auto">
          <a:xfrm>
            <a:off x="6443663" y="1196975"/>
            <a:ext cx="865187" cy="719138"/>
          </a:xfrm>
          <a:prstGeom prst="line">
            <a:avLst/>
          </a:prstGeom>
          <a:noFill/>
          <a:ln w="9525">
            <a:solidFill>
              <a:schemeClr val="tx1"/>
            </a:solidFill>
            <a:round/>
            <a:headEnd/>
            <a:tailEnd type="triangle" w="med" len="med"/>
          </a:ln>
        </p:spPr>
        <p:txBody>
          <a:bodyPr/>
          <a:lstStyle/>
          <a:p>
            <a:endParaRPr lang="zh-CN" altLang="en-US"/>
          </a:p>
        </p:txBody>
      </p:sp>
      <p:sp>
        <p:nvSpPr>
          <p:cNvPr id="20552" name="Line 81"/>
          <p:cNvSpPr>
            <a:spLocks noChangeShapeType="1"/>
          </p:cNvSpPr>
          <p:nvPr/>
        </p:nvSpPr>
        <p:spPr bwMode="auto">
          <a:xfrm flipH="1">
            <a:off x="6804025" y="2205038"/>
            <a:ext cx="144463" cy="576262"/>
          </a:xfrm>
          <a:prstGeom prst="line">
            <a:avLst/>
          </a:prstGeom>
          <a:noFill/>
          <a:ln w="9525">
            <a:solidFill>
              <a:schemeClr val="tx1"/>
            </a:solidFill>
            <a:round/>
            <a:headEnd/>
            <a:tailEnd type="triangle" w="med" len="med"/>
          </a:ln>
        </p:spPr>
        <p:txBody>
          <a:bodyPr/>
          <a:lstStyle/>
          <a:p>
            <a:endParaRPr lang="zh-CN" altLang="en-US"/>
          </a:p>
        </p:txBody>
      </p:sp>
      <p:sp>
        <p:nvSpPr>
          <p:cNvPr id="20553" name="Line 82"/>
          <p:cNvSpPr>
            <a:spLocks noChangeShapeType="1"/>
          </p:cNvSpPr>
          <p:nvPr/>
        </p:nvSpPr>
        <p:spPr bwMode="auto">
          <a:xfrm>
            <a:off x="5364163" y="2133600"/>
            <a:ext cx="287337" cy="647700"/>
          </a:xfrm>
          <a:prstGeom prst="line">
            <a:avLst/>
          </a:prstGeom>
          <a:noFill/>
          <a:ln w="9525">
            <a:solidFill>
              <a:schemeClr val="tx1"/>
            </a:solidFill>
            <a:round/>
            <a:headEnd/>
            <a:tailEnd type="triangle" w="med" len="med"/>
          </a:ln>
        </p:spPr>
        <p:txBody>
          <a:bodyPr/>
          <a:lstStyle/>
          <a:p>
            <a:endParaRPr lang="zh-CN" altLang="en-US"/>
          </a:p>
        </p:txBody>
      </p:sp>
      <p:sp>
        <p:nvSpPr>
          <p:cNvPr id="20554" name="Line 83"/>
          <p:cNvSpPr>
            <a:spLocks noChangeShapeType="1"/>
          </p:cNvSpPr>
          <p:nvPr/>
        </p:nvSpPr>
        <p:spPr bwMode="auto">
          <a:xfrm>
            <a:off x="7667625" y="2133600"/>
            <a:ext cx="217488" cy="647700"/>
          </a:xfrm>
          <a:prstGeom prst="line">
            <a:avLst/>
          </a:prstGeom>
          <a:noFill/>
          <a:ln w="9525">
            <a:solidFill>
              <a:schemeClr val="tx1"/>
            </a:solidFill>
            <a:round/>
            <a:headEnd/>
            <a:tailEnd type="triangle" w="med" len="med"/>
          </a:ln>
        </p:spPr>
        <p:txBody>
          <a:bodyPr/>
          <a:lstStyle/>
          <a:p>
            <a:endParaRPr lang="zh-CN" altLang="en-US"/>
          </a:p>
        </p:txBody>
      </p:sp>
      <p:sp>
        <p:nvSpPr>
          <p:cNvPr id="20555" name="Text Box 84"/>
          <p:cNvSpPr txBox="1">
            <a:spLocks noChangeArrowheads="1"/>
          </p:cNvSpPr>
          <p:nvPr/>
        </p:nvSpPr>
        <p:spPr bwMode="auto">
          <a:xfrm>
            <a:off x="5940425" y="1052513"/>
            <a:ext cx="287338"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20556" name="Text Box 85"/>
          <p:cNvSpPr txBox="1">
            <a:spLocks noChangeArrowheads="1"/>
          </p:cNvSpPr>
          <p:nvPr/>
        </p:nvSpPr>
        <p:spPr bwMode="auto">
          <a:xfrm>
            <a:off x="4859338" y="1989138"/>
            <a:ext cx="288925"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20557" name="Text Box 86"/>
          <p:cNvSpPr txBox="1">
            <a:spLocks noChangeArrowheads="1"/>
          </p:cNvSpPr>
          <p:nvPr/>
        </p:nvSpPr>
        <p:spPr bwMode="auto">
          <a:xfrm>
            <a:off x="7091363" y="1982788"/>
            <a:ext cx="288925"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20558" name="Text Box 87"/>
          <p:cNvSpPr txBox="1">
            <a:spLocks noChangeArrowheads="1"/>
          </p:cNvSpPr>
          <p:nvPr/>
        </p:nvSpPr>
        <p:spPr bwMode="auto">
          <a:xfrm>
            <a:off x="4211638" y="2781300"/>
            <a:ext cx="358775"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20559" name="Text Box 88"/>
          <p:cNvSpPr txBox="1">
            <a:spLocks noChangeArrowheads="1"/>
          </p:cNvSpPr>
          <p:nvPr/>
        </p:nvSpPr>
        <p:spPr bwMode="auto">
          <a:xfrm>
            <a:off x="5507038" y="2852738"/>
            <a:ext cx="360362"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20560" name="Text Box 89"/>
          <p:cNvSpPr txBox="1">
            <a:spLocks noChangeArrowheads="1"/>
          </p:cNvSpPr>
          <p:nvPr/>
        </p:nvSpPr>
        <p:spPr bwMode="auto">
          <a:xfrm>
            <a:off x="6659563" y="2852738"/>
            <a:ext cx="2889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20561" name="Text Box 90"/>
          <p:cNvSpPr txBox="1">
            <a:spLocks noChangeArrowheads="1"/>
          </p:cNvSpPr>
          <p:nvPr/>
        </p:nvSpPr>
        <p:spPr bwMode="auto">
          <a:xfrm>
            <a:off x="7740650" y="2852738"/>
            <a:ext cx="360363"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20562" name="Text Box 91"/>
          <p:cNvSpPr txBox="1">
            <a:spLocks noChangeArrowheads="1"/>
          </p:cNvSpPr>
          <p:nvPr/>
        </p:nvSpPr>
        <p:spPr bwMode="auto">
          <a:xfrm>
            <a:off x="3779838" y="3716338"/>
            <a:ext cx="288925" cy="366712"/>
          </a:xfrm>
          <a:prstGeom prst="rect">
            <a:avLst/>
          </a:prstGeom>
          <a:noFill/>
          <a:ln w="9525">
            <a:noFill/>
            <a:miter lim="800000"/>
            <a:headEnd/>
            <a:tailEnd/>
          </a:ln>
        </p:spPr>
        <p:txBody>
          <a:bodyPr>
            <a:spAutoFit/>
          </a:bodyPr>
          <a:lstStyle/>
          <a:p>
            <a:pPr>
              <a:spcBef>
                <a:spcPct val="50000"/>
              </a:spcBef>
            </a:pPr>
            <a:r>
              <a:rPr lang="en-US" altLang="zh-CN"/>
              <a:t>E</a:t>
            </a:r>
          </a:p>
        </p:txBody>
      </p:sp>
      <p:sp>
        <p:nvSpPr>
          <p:cNvPr id="20563" name="Text Box 92"/>
          <p:cNvSpPr txBox="1">
            <a:spLocks noChangeArrowheads="1"/>
          </p:cNvSpPr>
          <p:nvPr/>
        </p:nvSpPr>
        <p:spPr bwMode="auto">
          <a:xfrm>
            <a:off x="3708400" y="765175"/>
            <a:ext cx="1008063" cy="579438"/>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79388" y="109538"/>
            <a:ext cx="8713787" cy="461665"/>
          </a:xfrm>
          <a:prstGeom prst="rect">
            <a:avLst/>
          </a:prstGeom>
          <a:noFill/>
          <a:ln w="9525">
            <a:noFill/>
            <a:miter lim="800000"/>
            <a:headEnd/>
            <a:tailEnd/>
          </a:ln>
        </p:spPr>
        <p:txBody>
          <a:bodyPr>
            <a:spAutoFit/>
          </a:bodyPr>
          <a:lstStyle/>
          <a:p>
            <a:pPr marL="342900" indent="-342900">
              <a:spcBef>
                <a:spcPct val="50000"/>
              </a:spcBef>
            </a:pPr>
            <a:r>
              <a:rPr lang="zh-CN" altLang="en-US" dirty="0" smtClean="0"/>
              <a:t>画</a:t>
            </a:r>
            <a:r>
              <a:rPr lang="zh-CN" altLang="en-US" dirty="0"/>
              <a:t>出如图所示二叉树对应的森林</a:t>
            </a:r>
          </a:p>
        </p:txBody>
      </p:sp>
      <p:pic>
        <p:nvPicPr>
          <p:cNvPr id="21507" name="Picture 6"/>
          <p:cNvPicPr>
            <a:picLocks noChangeAspect="1" noChangeArrowheads="1"/>
          </p:cNvPicPr>
          <p:nvPr/>
        </p:nvPicPr>
        <p:blipFill>
          <a:blip r:embed="rId2"/>
          <a:srcRect/>
          <a:stretch>
            <a:fillRect/>
          </a:stretch>
        </p:blipFill>
        <p:spPr bwMode="auto">
          <a:xfrm>
            <a:off x="0" y="1125537"/>
            <a:ext cx="3625850" cy="3469177"/>
          </a:xfrm>
          <a:prstGeom prst="rect">
            <a:avLst/>
          </a:prstGeom>
          <a:noFill/>
          <a:ln w="9525">
            <a:noFill/>
            <a:miter lim="800000"/>
            <a:headEnd/>
            <a:tailEnd/>
          </a:ln>
        </p:spPr>
      </p:pic>
      <p:sp>
        <p:nvSpPr>
          <p:cNvPr id="21508" name="Text Box 7"/>
          <p:cNvSpPr txBox="1">
            <a:spLocks noChangeArrowheads="1"/>
          </p:cNvSpPr>
          <p:nvPr/>
        </p:nvSpPr>
        <p:spPr bwMode="auto">
          <a:xfrm>
            <a:off x="3995738" y="981075"/>
            <a:ext cx="1871662" cy="854075"/>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r>
              <a:rPr lang="zh-CN" altLang="en-US">
                <a:solidFill>
                  <a:srgbClr val="FF3399"/>
                </a:solidFill>
              </a:rPr>
              <a:t>如图所示</a:t>
            </a:r>
          </a:p>
        </p:txBody>
      </p:sp>
      <p:sp>
        <p:nvSpPr>
          <p:cNvPr id="21509" name="Oval 8"/>
          <p:cNvSpPr>
            <a:spLocks noChangeArrowheads="1"/>
          </p:cNvSpPr>
          <p:nvPr/>
        </p:nvSpPr>
        <p:spPr bwMode="auto">
          <a:xfrm>
            <a:off x="5435600" y="1700213"/>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0" name="Oval 9"/>
          <p:cNvSpPr>
            <a:spLocks noChangeArrowheads="1"/>
          </p:cNvSpPr>
          <p:nvPr/>
        </p:nvSpPr>
        <p:spPr bwMode="auto">
          <a:xfrm>
            <a:off x="4932363" y="2420938"/>
            <a:ext cx="360362"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1" name="Oval 10"/>
          <p:cNvSpPr>
            <a:spLocks noChangeArrowheads="1"/>
          </p:cNvSpPr>
          <p:nvPr/>
        </p:nvSpPr>
        <p:spPr bwMode="auto">
          <a:xfrm>
            <a:off x="5867400" y="2420938"/>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2" name="Oval 11"/>
          <p:cNvSpPr>
            <a:spLocks noChangeArrowheads="1"/>
          </p:cNvSpPr>
          <p:nvPr/>
        </p:nvSpPr>
        <p:spPr bwMode="auto">
          <a:xfrm>
            <a:off x="4356100" y="3213100"/>
            <a:ext cx="360363"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3" name="Oval 12"/>
          <p:cNvSpPr>
            <a:spLocks noChangeArrowheads="1"/>
          </p:cNvSpPr>
          <p:nvPr/>
        </p:nvSpPr>
        <p:spPr bwMode="auto">
          <a:xfrm>
            <a:off x="5292725" y="3213100"/>
            <a:ext cx="360363" cy="649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4" name="Oval 13"/>
          <p:cNvSpPr>
            <a:spLocks noChangeArrowheads="1"/>
          </p:cNvSpPr>
          <p:nvPr/>
        </p:nvSpPr>
        <p:spPr bwMode="auto">
          <a:xfrm>
            <a:off x="3851275" y="4076700"/>
            <a:ext cx="360363"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5" name="Oval 14"/>
          <p:cNvSpPr>
            <a:spLocks noChangeArrowheads="1"/>
          </p:cNvSpPr>
          <p:nvPr/>
        </p:nvSpPr>
        <p:spPr bwMode="auto">
          <a:xfrm>
            <a:off x="6948488" y="1628775"/>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6" name="Oval 15"/>
          <p:cNvSpPr>
            <a:spLocks noChangeArrowheads="1"/>
          </p:cNvSpPr>
          <p:nvPr/>
        </p:nvSpPr>
        <p:spPr bwMode="auto">
          <a:xfrm>
            <a:off x="8172450" y="1700213"/>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7" name="Oval 16"/>
          <p:cNvSpPr>
            <a:spLocks noChangeArrowheads="1"/>
          </p:cNvSpPr>
          <p:nvPr/>
        </p:nvSpPr>
        <p:spPr bwMode="auto">
          <a:xfrm>
            <a:off x="7596188" y="2636838"/>
            <a:ext cx="360362" cy="7207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8" name="Oval 17"/>
          <p:cNvSpPr>
            <a:spLocks noChangeArrowheads="1"/>
          </p:cNvSpPr>
          <p:nvPr/>
        </p:nvSpPr>
        <p:spPr bwMode="auto">
          <a:xfrm>
            <a:off x="8532813" y="2636838"/>
            <a:ext cx="360362" cy="7207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9" name="Text Box 18"/>
          <p:cNvSpPr txBox="1">
            <a:spLocks noChangeArrowheads="1"/>
          </p:cNvSpPr>
          <p:nvPr/>
        </p:nvSpPr>
        <p:spPr bwMode="auto">
          <a:xfrm>
            <a:off x="5508625" y="1773238"/>
            <a:ext cx="358775"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21520" name="Text Box 19"/>
          <p:cNvSpPr txBox="1">
            <a:spLocks noChangeArrowheads="1"/>
          </p:cNvSpPr>
          <p:nvPr/>
        </p:nvSpPr>
        <p:spPr bwMode="auto">
          <a:xfrm>
            <a:off x="5003800" y="2492375"/>
            <a:ext cx="288925"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21521" name="Text Box 20"/>
          <p:cNvSpPr txBox="1">
            <a:spLocks noChangeArrowheads="1"/>
          </p:cNvSpPr>
          <p:nvPr/>
        </p:nvSpPr>
        <p:spPr bwMode="auto">
          <a:xfrm>
            <a:off x="5867400" y="2486025"/>
            <a:ext cx="215900"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21522" name="Text Box 21"/>
          <p:cNvSpPr txBox="1">
            <a:spLocks noChangeArrowheads="1"/>
          </p:cNvSpPr>
          <p:nvPr/>
        </p:nvSpPr>
        <p:spPr bwMode="auto">
          <a:xfrm>
            <a:off x="4356100" y="3349625"/>
            <a:ext cx="288925"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21523" name="Text Box 22"/>
          <p:cNvSpPr txBox="1">
            <a:spLocks noChangeArrowheads="1"/>
          </p:cNvSpPr>
          <p:nvPr/>
        </p:nvSpPr>
        <p:spPr bwMode="auto">
          <a:xfrm>
            <a:off x="5292725" y="3349625"/>
            <a:ext cx="358775"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21524" name="Text Box 23"/>
          <p:cNvSpPr txBox="1">
            <a:spLocks noChangeArrowheads="1"/>
          </p:cNvSpPr>
          <p:nvPr/>
        </p:nvSpPr>
        <p:spPr bwMode="auto">
          <a:xfrm>
            <a:off x="3851275" y="4214813"/>
            <a:ext cx="215900"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21525" name="Text Box 24"/>
          <p:cNvSpPr txBox="1">
            <a:spLocks noChangeArrowheads="1"/>
          </p:cNvSpPr>
          <p:nvPr/>
        </p:nvSpPr>
        <p:spPr bwMode="auto">
          <a:xfrm>
            <a:off x="7019925" y="1766888"/>
            <a:ext cx="288925"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21526" name="Text Box 25"/>
          <p:cNvSpPr txBox="1">
            <a:spLocks noChangeArrowheads="1"/>
          </p:cNvSpPr>
          <p:nvPr/>
        </p:nvSpPr>
        <p:spPr bwMode="auto">
          <a:xfrm>
            <a:off x="8243888" y="1838325"/>
            <a:ext cx="288925" cy="366713"/>
          </a:xfrm>
          <a:prstGeom prst="rect">
            <a:avLst/>
          </a:prstGeom>
          <a:noFill/>
          <a:ln w="9525">
            <a:noFill/>
            <a:miter lim="800000"/>
            <a:headEnd/>
            <a:tailEnd/>
          </a:ln>
        </p:spPr>
        <p:txBody>
          <a:bodyPr>
            <a:spAutoFit/>
          </a:bodyPr>
          <a:lstStyle/>
          <a:p>
            <a:pPr>
              <a:spcBef>
                <a:spcPct val="50000"/>
              </a:spcBef>
            </a:pPr>
            <a:r>
              <a:rPr lang="en-US" altLang="zh-CN"/>
              <a:t>F</a:t>
            </a:r>
          </a:p>
        </p:txBody>
      </p:sp>
      <p:sp>
        <p:nvSpPr>
          <p:cNvPr id="21527" name="Text Box 26"/>
          <p:cNvSpPr txBox="1">
            <a:spLocks noChangeArrowheads="1"/>
          </p:cNvSpPr>
          <p:nvPr/>
        </p:nvSpPr>
        <p:spPr bwMode="auto">
          <a:xfrm>
            <a:off x="7667625" y="2846388"/>
            <a:ext cx="287338"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21528" name="Text Box 27"/>
          <p:cNvSpPr txBox="1">
            <a:spLocks noChangeArrowheads="1"/>
          </p:cNvSpPr>
          <p:nvPr/>
        </p:nvSpPr>
        <p:spPr bwMode="auto">
          <a:xfrm>
            <a:off x="8532813" y="2774950"/>
            <a:ext cx="288925" cy="366713"/>
          </a:xfrm>
          <a:prstGeom prst="rect">
            <a:avLst/>
          </a:prstGeom>
          <a:noFill/>
          <a:ln w="9525">
            <a:noFill/>
            <a:miter lim="800000"/>
            <a:headEnd/>
            <a:tailEnd/>
          </a:ln>
        </p:spPr>
        <p:txBody>
          <a:bodyPr>
            <a:spAutoFit/>
          </a:bodyPr>
          <a:lstStyle/>
          <a:p>
            <a:pPr>
              <a:spcBef>
                <a:spcPct val="50000"/>
              </a:spcBef>
            </a:pPr>
            <a:r>
              <a:rPr lang="en-US" altLang="zh-CN"/>
              <a:t>J</a:t>
            </a:r>
          </a:p>
        </p:txBody>
      </p:sp>
      <p:sp>
        <p:nvSpPr>
          <p:cNvPr id="21529" name="Line 28"/>
          <p:cNvSpPr>
            <a:spLocks noChangeShapeType="1"/>
          </p:cNvSpPr>
          <p:nvPr/>
        </p:nvSpPr>
        <p:spPr bwMode="auto">
          <a:xfrm>
            <a:off x="1547813" y="2636838"/>
            <a:ext cx="71437" cy="0"/>
          </a:xfrm>
          <a:prstGeom prst="line">
            <a:avLst/>
          </a:prstGeom>
          <a:noFill/>
          <a:ln w="9525">
            <a:solidFill>
              <a:schemeClr val="tx1"/>
            </a:solidFill>
            <a:round/>
            <a:headEnd/>
            <a:tailEnd/>
          </a:ln>
        </p:spPr>
        <p:txBody>
          <a:bodyPr/>
          <a:lstStyle/>
          <a:p>
            <a:endParaRPr lang="zh-CN" altLang="en-US"/>
          </a:p>
        </p:txBody>
      </p:sp>
      <p:sp>
        <p:nvSpPr>
          <p:cNvPr id="21530" name="Line 29"/>
          <p:cNvSpPr>
            <a:spLocks noChangeShapeType="1"/>
          </p:cNvSpPr>
          <p:nvPr/>
        </p:nvSpPr>
        <p:spPr bwMode="auto">
          <a:xfrm flipH="1">
            <a:off x="5219700" y="2133600"/>
            <a:ext cx="288925" cy="358775"/>
          </a:xfrm>
          <a:prstGeom prst="line">
            <a:avLst/>
          </a:prstGeom>
          <a:noFill/>
          <a:ln w="9525">
            <a:solidFill>
              <a:schemeClr val="tx1"/>
            </a:solidFill>
            <a:round/>
            <a:headEnd/>
            <a:tailEnd/>
          </a:ln>
        </p:spPr>
        <p:txBody>
          <a:bodyPr/>
          <a:lstStyle/>
          <a:p>
            <a:endParaRPr lang="zh-CN" altLang="en-US"/>
          </a:p>
        </p:txBody>
      </p:sp>
      <p:sp>
        <p:nvSpPr>
          <p:cNvPr id="21531" name="Line 30"/>
          <p:cNvSpPr>
            <a:spLocks noChangeShapeType="1"/>
          </p:cNvSpPr>
          <p:nvPr/>
        </p:nvSpPr>
        <p:spPr bwMode="auto">
          <a:xfrm>
            <a:off x="5724525" y="2205038"/>
            <a:ext cx="287338" cy="287337"/>
          </a:xfrm>
          <a:prstGeom prst="line">
            <a:avLst/>
          </a:prstGeom>
          <a:noFill/>
          <a:ln w="9525">
            <a:solidFill>
              <a:schemeClr val="tx1"/>
            </a:solidFill>
            <a:round/>
            <a:headEnd/>
            <a:tailEnd/>
          </a:ln>
        </p:spPr>
        <p:txBody>
          <a:bodyPr/>
          <a:lstStyle/>
          <a:p>
            <a:endParaRPr lang="zh-CN" altLang="en-US"/>
          </a:p>
        </p:txBody>
      </p:sp>
      <p:sp>
        <p:nvSpPr>
          <p:cNvPr id="21532" name="Line 31"/>
          <p:cNvSpPr>
            <a:spLocks noChangeShapeType="1"/>
          </p:cNvSpPr>
          <p:nvPr/>
        </p:nvSpPr>
        <p:spPr bwMode="auto">
          <a:xfrm flipH="1">
            <a:off x="4643438" y="2852738"/>
            <a:ext cx="360362" cy="504825"/>
          </a:xfrm>
          <a:prstGeom prst="line">
            <a:avLst/>
          </a:prstGeom>
          <a:noFill/>
          <a:ln w="9525">
            <a:solidFill>
              <a:schemeClr val="tx1"/>
            </a:solidFill>
            <a:round/>
            <a:headEnd/>
            <a:tailEnd/>
          </a:ln>
        </p:spPr>
        <p:txBody>
          <a:bodyPr/>
          <a:lstStyle/>
          <a:p>
            <a:endParaRPr lang="zh-CN" altLang="en-US"/>
          </a:p>
        </p:txBody>
      </p:sp>
      <p:sp>
        <p:nvSpPr>
          <p:cNvPr id="21533" name="Line 32"/>
          <p:cNvSpPr>
            <a:spLocks noChangeShapeType="1"/>
          </p:cNvSpPr>
          <p:nvPr/>
        </p:nvSpPr>
        <p:spPr bwMode="auto">
          <a:xfrm>
            <a:off x="5148263" y="2924175"/>
            <a:ext cx="215900" cy="433388"/>
          </a:xfrm>
          <a:prstGeom prst="line">
            <a:avLst/>
          </a:prstGeom>
          <a:noFill/>
          <a:ln w="9525">
            <a:solidFill>
              <a:schemeClr val="tx1"/>
            </a:solidFill>
            <a:round/>
            <a:headEnd/>
            <a:tailEnd/>
          </a:ln>
        </p:spPr>
        <p:txBody>
          <a:bodyPr/>
          <a:lstStyle/>
          <a:p>
            <a:endParaRPr lang="zh-CN" altLang="en-US"/>
          </a:p>
        </p:txBody>
      </p:sp>
      <p:sp>
        <p:nvSpPr>
          <p:cNvPr id="21534" name="Line 33"/>
          <p:cNvSpPr>
            <a:spLocks noChangeShapeType="1"/>
          </p:cNvSpPr>
          <p:nvPr/>
        </p:nvSpPr>
        <p:spPr bwMode="auto">
          <a:xfrm flipH="1">
            <a:off x="4140200" y="3860800"/>
            <a:ext cx="287338" cy="288925"/>
          </a:xfrm>
          <a:prstGeom prst="line">
            <a:avLst/>
          </a:prstGeom>
          <a:noFill/>
          <a:ln w="9525">
            <a:solidFill>
              <a:schemeClr val="tx1"/>
            </a:solidFill>
            <a:round/>
            <a:headEnd/>
            <a:tailEnd/>
          </a:ln>
        </p:spPr>
        <p:txBody>
          <a:bodyPr/>
          <a:lstStyle/>
          <a:p>
            <a:endParaRPr lang="zh-CN" altLang="en-US"/>
          </a:p>
        </p:txBody>
      </p:sp>
      <p:sp>
        <p:nvSpPr>
          <p:cNvPr id="21535" name="Line 34"/>
          <p:cNvSpPr>
            <a:spLocks noChangeShapeType="1"/>
          </p:cNvSpPr>
          <p:nvPr/>
        </p:nvSpPr>
        <p:spPr bwMode="auto">
          <a:xfrm flipH="1">
            <a:off x="7812088" y="2205038"/>
            <a:ext cx="431800" cy="503237"/>
          </a:xfrm>
          <a:prstGeom prst="line">
            <a:avLst/>
          </a:prstGeom>
          <a:noFill/>
          <a:ln w="9525">
            <a:solidFill>
              <a:schemeClr val="tx1"/>
            </a:solidFill>
            <a:round/>
            <a:headEnd/>
            <a:tailEnd/>
          </a:ln>
        </p:spPr>
        <p:txBody>
          <a:bodyPr/>
          <a:lstStyle/>
          <a:p>
            <a:endParaRPr lang="zh-CN" altLang="en-US"/>
          </a:p>
        </p:txBody>
      </p:sp>
      <p:sp>
        <p:nvSpPr>
          <p:cNvPr id="21536" name="Line 35"/>
          <p:cNvSpPr>
            <a:spLocks noChangeShapeType="1"/>
          </p:cNvSpPr>
          <p:nvPr/>
        </p:nvSpPr>
        <p:spPr bwMode="auto">
          <a:xfrm>
            <a:off x="8459788" y="2205038"/>
            <a:ext cx="215900" cy="503237"/>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79388" y="115888"/>
            <a:ext cx="8713787" cy="461665"/>
          </a:xfrm>
          <a:prstGeom prst="rect">
            <a:avLst/>
          </a:prstGeom>
          <a:noFill/>
          <a:ln w="9525">
            <a:noFill/>
            <a:miter lim="800000"/>
            <a:headEnd/>
            <a:tailEnd/>
          </a:ln>
        </p:spPr>
        <p:txBody>
          <a:bodyPr>
            <a:spAutoFit/>
          </a:bodyPr>
          <a:lstStyle/>
          <a:p>
            <a:pPr marL="342900" indent="-342900">
              <a:spcBef>
                <a:spcPct val="50000"/>
              </a:spcBef>
            </a:pPr>
            <a:r>
              <a:rPr lang="zh-CN" altLang="en-US" dirty="0" smtClean="0"/>
              <a:t>画</a:t>
            </a:r>
            <a:r>
              <a:rPr lang="zh-CN" altLang="en-US" dirty="0"/>
              <a:t>出图所示森林对应的二叉树</a:t>
            </a:r>
          </a:p>
        </p:txBody>
      </p:sp>
      <p:pic>
        <p:nvPicPr>
          <p:cNvPr id="22531" name="Picture 5"/>
          <p:cNvPicPr>
            <a:picLocks noChangeAspect="1" noChangeArrowheads="1"/>
          </p:cNvPicPr>
          <p:nvPr/>
        </p:nvPicPr>
        <p:blipFill>
          <a:blip r:embed="rId2"/>
          <a:srcRect/>
          <a:stretch>
            <a:fillRect/>
          </a:stretch>
        </p:blipFill>
        <p:spPr bwMode="auto">
          <a:xfrm>
            <a:off x="-36513" y="1125538"/>
            <a:ext cx="4679951" cy="3097212"/>
          </a:xfrm>
          <a:prstGeom prst="rect">
            <a:avLst/>
          </a:prstGeom>
          <a:noFill/>
          <a:ln w="9525">
            <a:noFill/>
            <a:miter lim="800000"/>
            <a:headEnd/>
            <a:tailEnd/>
          </a:ln>
        </p:spPr>
      </p:pic>
      <p:sp>
        <p:nvSpPr>
          <p:cNvPr id="22535" name="Oval 9"/>
          <p:cNvSpPr>
            <a:spLocks noChangeArrowheads="1"/>
          </p:cNvSpPr>
          <p:nvPr/>
        </p:nvSpPr>
        <p:spPr bwMode="auto">
          <a:xfrm>
            <a:off x="6588125" y="1052513"/>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36" name="Oval 10"/>
          <p:cNvSpPr>
            <a:spLocks noChangeArrowheads="1"/>
          </p:cNvSpPr>
          <p:nvPr/>
        </p:nvSpPr>
        <p:spPr bwMode="auto">
          <a:xfrm>
            <a:off x="7956550" y="2133600"/>
            <a:ext cx="360363"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37" name="Oval 11"/>
          <p:cNvSpPr>
            <a:spLocks noChangeArrowheads="1"/>
          </p:cNvSpPr>
          <p:nvPr/>
        </p:nvSpPr>
        <p:spPr bwMode="auto">
          <a:xfrm>
            <a:off x="8820150" y="3068638"/>
            <a:ext cx="288925"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38" name="Oval 12"/>
          <p:cNvSpPr>
            <a:spLocks noChangeArrowheads="1"/>
          </p:cNvSpPr>
          <p:nvPr/>
        </p:nvSpPr>
        <p:spPr bwMode="auto">
          <a:xfrm>
            <a:off x="5435600" y="2133600"/>
            <a:ext cx="358775"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39" name="Oval 13"/>
          <p:cNvSpPr>
            <a:spLocks noChangeArrowheads="1"/>
          </p:cNvSpPr>
          <p:nvPr/>
        </p:nvSpPr>
        <p:spPr bwMode="auto">
          <a:xfrm>
            <a:off x="5795963" y="2997200"/>
            <a:ext cx="360362" cy="719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0" name="Oval 14"/>
          <p:cNvSpPr>
            <a:spLocks noChangeArrowheads="1"/>
          </p:cNvSpPr>
          <p:nvPr/>
        </p:nvSpPr>
        <p:spPr bwMode="auto">
          <a:xfrm>
            <a:off x="6084888" y="3933825"/>
            <a:ext cx="360362" cy="719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1" name="Oval 15"/>
          <p:cNvSpPr>
            <a:spLocks noChangeArrowheads="1"/>
          </p:cNvSpPr>
          <p:nvPr/>
        </p:nvSpPr>
        <p:spPr bwMode="auto">
          <a:xfrm>
            <a:off x="7164388" y="2997200"/>
            <a:ext cx="288925"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2" name="Oval 16"/>
          <p:cNvSpPr>
            <a:spLocks noChangeArrowheads="1"/>
          </p:cNvSpPr>
          <p:nvPr/>
        </p:nvSpPr>
        <p:spPr bwMode="auto">
          <a:xfrm>
            <a:off x="7596188" y="3933825"/>
            <a:ext cx="360362"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3" name="Oval 17"/>
          <p:cNvSpPr>
            <a:spLocks noChangeArrowheads="1"/>
          </p:cNvSpPr>
          <p:nvPr/>
        </p:nvSpPr>
        <p:spPr bwMode="auto">
          <a:xfrm>
            <a:off x="8388350" y="3933825"/>
            <a:ext cx="287338" cy="57467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4" name="Oval 18"/>
          <p:cNvSpPr>
            <a:spLocks noChangeArrowheads="1"/>
          </p:cNvSpPr>
          <p:nvPr/>
        </p:nvSpPr>
        <p:spPr bwMode="auto">
          <a:xfrm>
            <a:off x="8027988" y="4868863"/>
            <a:ext cx="288925"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5" name="Line 19"/>
          <p:cNvSpPr>
            <a:spLocks noChangeShapeType="1"/>
          </p:cNvSpPr>
          <p:nvPr/>
        </p:nvSpPr>
        <p:spPr bwMode="auto">
          <a:xfrm flipH="1">
            <a:off x="5724525" y="1557338"/>
            <a:ext cx="935038" cy="719137"/>
          </a:xfrm>
          <a:prstGeom prst="line">
            <a:avLst/>
          </a:prstGeom>
          <a:noFill/>
          <a:ln w="9525">
            <a:solidFill>
              <a:schemeClr val="tx1"/>
            </a:solidFill>
            <a:round/>
            <a:headEnd/>
            <a:tailEnd/>
          </a:ln>
        </p:spPr>
        <p:txBody>
          <a:bodyPr/>
          <a:lstStyle/>
          <a:p>
            <a:endParaRPr lang="zh-CN" altLang="en-US"/>
          </a:p>
        </p:txBody>
      </p:sp>
      <p:sp>
        <p:nvSpPr>
          <p:cNvPr id="22546" name="Line 20"/>
          <p:cNvSpPr>
            <a:spLocks noChangeShapeType="1"/>
          </p:cNvSpPr>
          <p:nvPr/>
        </p:nvSpPr>
        <p:spPr bwMode="auto">
          <a:xfrm>
            <a:off x="6948488" y="1557338"/>
            <a:ext cx="1008062" cy="792162"/>
          </a:xfrm>
          <a:prstGeom prst="line">
            <a:avLst/>
          </a:prstGeom>
          <a:noFill/>
          <a:ln w="9525">
            <a:solidFill>
              <a:schemeClr val="tx1"/>
            </a:solidFill>
            <a:round/>
            <a:headEnd/>
            <a:tailEnd/>
          </a:ln>
        </p:spPr>
        <p:txBody>
          <a:bodyPr/>
          <a:lstStyle/>
          <a:p>
            <a:endParaRPr lang="zh-CN" altLang="en-US"/>
          </a:p>
        </p:txBody>
      </p:sp>
      <p:sp>
        <p:nvSpPr>
          <p:cNvPr id="22547" name="Line 21"/>
          <p:cNvSpPr>
            <a:spLocks noChangeShapeType="1"/>
          </p:cNvSpPr>
          <p:nvPr/>
        </p:nvSpPr>
        <p:spPr bwMode="auto">
          <a:xfrm>
            <a:off x="5724525" y="2708275"/>
            <a:ext cx="142875" cy="360363"/>
          </a:xfrm>
          <a:prstGeom prst="line">
            <a:avLst/>
          </a:prstGeom>
          <a:noFill/>
          <a:ln w="9525">
            <a:solidFill>
              <a:schemeClr val="tx1"/>
            </a:solidFill>
            <a:round/>
            <a:headEnd/>
            <a:tailEnd/>
          </a:ln>
        </p:spPr>
        <p:txBody>
          <a:bodyPr/>
          <a:lstStyle/>
          <a:p>
            <a:endParaRPr lang="zh-CN" altLang="en-US"/>
          </a:p>
        </p:txBody>
      </p:sp>
      <p:sp>
        <p:nvSpPr>
          <p:cNvPr id="22548" name="Line 22"/>
          <p:cNvSpPr>
            <a:spLocks noChangeShapeType="1"/>
          </p:cNvSpPr>
          <p:nvPr/>
        </p:nvSpPr>
        <p:spPr bwMode="auto">
          <a:xfrm>
            <a:off x="6011863" y="3644900"/>
            <a:ext cx="144462" cy="360363"/>
          </a:xfrm>
          <a:prstGeom prst="line">
            <a:avLst/>
          </a:prstGeom>
          <a:noFill/>
          <a:ln w="9525">
            <a:solidFill>
              <a:schemeClr val="tx1"/>
            </a:solidFill>
            <a:round/>
            <a:headEnd/>
            <a:tailEnd/>
          </a:ln>
        </p:spPr>
        <p:txBody>
          <a:bodyPr/>
          <a:lstStyle/>
          <a:p>
            <a:endParaRPr lang="zh-CN" altLang="en-US"/>
          </a:p>
        </p:txBody>
      </p:sp>
      <p:sp>
        <p:nvSpPr>
          <p:cNvPr id="22549" name="Line 23"/>
          <p:cNvSpPr>
            <a:spLocks noChangeShapeType="1"/>
          </p:cNvSpPr>
          <p:nvPr/>
        </p:nvSpPr>
        <p:spPr bwMode="auto">
          <a:xfrm flipH="1">
            <a:off x="7451725" y="2708275"/>
            <a:ext cx="576263" cy="433388"/>
          </a:xfrm>
          <a:prstGeom prst="line">
            <a:avLst/>
          </a:prstGeom>
          <a:noFill/>
          <a:ln w="9525">
            <a:solidFill>
              <a:schemeClr val="tx1"/>
            </a:solidFill>
            <a:round/>
            <a:headEnd/>
            <a:tailEnd/>
          </a:ln>
        </p:spPr>
        <p:txBody>
          <a:bodyPr/>
          <a:lstStyle/>
          <a:p>
            <a:endParaRPr lang="zh-CN" altLang="en-US"/>
          </a:p>
        </p:txBody>
      </p:sp>
      <p:sp>
        <p:nvSpPr>
          <p:cNvPr id="22550" name="Line 24"/>
          <p:cNvSpPr>
            <a:spLocks noChangeShapeType="1"/>
          </p:cNvSpPr>
          <p:nvPr/>
        </p:nvSpPr>
        <p:spPr bwMode="auto">
          <a:xfrm>
            <a:off x="8243888" y="2636838"/>
            <a:ext cx="576262" cy="504825"/>
          </a:xfrm>
          <a:prstGeom prst="line">
            <a:avLst/>
          </a:prstGeom>
          <a:noFill/>
          <a:ln w="9525">
            <a:solidFill>
              <a:schemeClr val="tx1"/>
            </a:solidFill>
            <a:round/>
            <a:headEnd/>
            <a:tailEnd/>
          </a:ln>
        </p:spPr>
        <p:txBody>
          <a:bodyPr/>
          <a:lstStyle/>
          <a:p>
            <a:endParaRPr lang="zh-CN" altLang="en-US"/>
          </a:p>
        </p:txBody>
      </p:sp>
      <p:sp>
        <p:nvSpPr>
          <p:cNvPr id="22551" name="Line 25"/>
          <p:cNvSpPr>
            <a:spLocks noChangeShapeType="1"/>
          </p:cNvSpPr>
          <p:nvPr/>
        </p:nvSpPr>
        <p:spPr bwMode="auto">
          <a:xfrm>
            <a:off x="7380288" y="3573463"/>
            <a:ext cx="287337" cy="503237"/>
          </a:xfrm>
          <a:prstGeom prst="line">
            <a:avLst/>
          </a:prstGeom>
          <a:noFill/>
          <a:ln w="9525">
            <a:solidFill>
              <a:schemeClr val="tx1"/>
            </a:solidFill>
            <a:round/>
            <a:headEnd/>
            <a:tailEnd/>
          </a:ln>
        </p:spPr>
        <p:txBody>
          <a:bodyPr/>
          <a:lstStyle/>
          <a:p>
            <a:endParaRPr lang="zh-CN" altLang="en-US"/>
          </a:p>
        </p:txBody>
      </p:sp>
      <p:sp>
        <p:nvSpPr>
          <p:cNvPr id="22552" name="Line 26"/>
          <p:cNvSpPr>
            <a:spLocks noChangeShapeType="1"/>
          </p:cNvSpPr>
          <p:nvPr/>
        </p:nvSpPr>
        <p:spPr bwMode="auto">
          <a:xfrm flipH="1">
            <a:off x="8675688" y="3644900"/>
            <a:ext cx="217487" cy="431800"/>
          </a:xfrm>
          <a:prstGeom prst="line">
            <a:avLst/>
          </a:prstGeom>
          <a:noFill/>
          <a:ln w="9525">
            <a:solidFill>
              <a:schemeClr val="tx1"/>
            </a:solidFill>
            <a:round/>
            <a:headEnd/>
            <a:tailEnd/>
          </a:ln>
        </p:spPr>
        <p:txBody>
          <a:bodyPr/>
          <a:lstStyle/>
          <a:p>
            <a:endParaRPr lang="zh-CN" altLang="en-US"/>
          </a:p>
        </p:txBody>
      </p:sp>
      <p:sp>
        <p:nvSpPr>
          <p:cNvPr id="22553" name="Line 27"/>
          <p:cNvSpPr>
            <a:spLocks noChangeShapeType="1"/>
          </p:cNvSpPr>
          <p:nvPr/>
        </p:nvSpPr>
        <p:spPr bwMode="auto">
          <a:xfrm flipH="1">
            <a:off x="8243888" y="4508500"/>
            <a:ext cx="215900" cy="433388"/>
          </a:xfrm>
          <a:prstGeom prst="line">
            <a:avLst/>
          </a:prstGeom>
          <a:noFill/>
          <a:ln w="9525">
            <a:solidFill>
              <a:schemeClr val="tx1"/>
            </a:solidFill>
            <a:round/>
            <a:headEnd/>
            <a:tailEnd/>
          </a:ln>
        </p:spPr>
        <p:txBody>
          <a:bodyPr/>
          <a:lstStyle/>
          <a:p>
            <a:endParaRPr lang="zh-CN" altLang="en-US"/>
          </a:p>
        </p:txBody>
      </p:sp>
      <p:sp>
        <p:nvSpPr>
          <p:cNvPr id="22554" name="Text Box 28"/>
          <p:cNvSpPr txBox="1">
            <a:spLocks noChangeArrowheads="1"/>
          </p:cNvSpPr>
          <p:nvPr/>
        </p:nvSpPr>
        <p:spPr bwMode="auto">
          <a:xfrm>
            <a:off x="6588125" y="1125538"/>
            <a:ext cx="288925"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22555" name="Text Box 29"/>
          <p:cNvSpPr txBox="1">
            <a:spLocks noChangeArrowheads="1"/>
          </p:cNvSpPr>
          <p:nvPr/>
        </p:nvSpPr>
        <p:spPr bwMode="auto">
          <a:xfrm>
            <a:off x="5508625" y="2205038"/>
            <a:ext cx="215900"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22556" name="Text Box 30"/>
          <p:cNvSpPr txBox="1">
            <a:spLocks noChangeArrowheads="1"/>
          </p:cNvSpPr>
          <p:nvPr/>
        </p:nvSpPr>
        <p:spPr bwMode="auto">
          <a:xfrm>
            <a:off x="5795963" y="2997200"/>
            <a:ext cx="360362"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22557" name="Text Box 31"/>
          <p:cNvSpPr txBox="1">
            <a:spLocks noChangeArrowheads="1"/>
          </p:cNvSpPr>
          <p:nvPr/>
        </p:nvSpPr>
        <p:spPr bwMode="auto">
          <a:xfrm>
            <a:off x="6156325" y="4076700"/>
            <a:ext cx="287338"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22558" name="Text Box 32"/>
          <p:cNvSpPr txBox="1">
            <a:spLocks noChangeArrowheads="1"/>
          </p:cNvSpPr>
          <p:nvPr/>
        </p:nvSpPr>
        <p:spPr bwMode="auto">
          <a:xfrm>
            <a:off x="8027988" y="2205038"/>
            <a:ext cx="288925" cy="366712"/>
          </a:xfrm>
          <a:prstGeom prst="rect">
            <a:avLst/>
          </a:prstGeom>
          <a:noFill/>
          <a:ln w="9525">
            <a:noFill/>
            <a:miter lim="800000"/>
            <a:headEnd/>
            <a:tailEnd/>
          </a:ln>
        </p:spPr>
        <p:txBody>
          <a:bodyPr>
            <a:spAutoFit/>
          </a:bodyPr>
          <a:lstStyle/>
          <a:p>
            <a:pPr>
              <a:spcBef>
                <a:spcPct val="50000"/>
              </a:spcBef>
            </a:pPr>
            <a:r>
              <a:rPr lang="en-US" altLang="zh-CN"/>
              <a:t>E</a:t>
            </a:r>
          </a:p>
        </p:txBody>
      </p:sp>
      <p:sp>
        <p:nvSpPr>
          <p:cNvPr id="22559" name="Text Box 33"/>
          <p:cNvSpPr txBox="1">
            <a:spLocks noChangeArrowheads="1"/>
          </p:cNvSpPr>
          <p:nvPr/>
        </p:nvSpPr>
        <p:spPr bwMode="auto">
          <a:xfrm>
            <a:off x="7164388" y="3068638"/>
            <a:ext cx="287337"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22560" name="Text Box 34"/>
          <p:cNvSpPr txBox="1">
            <a:spLocks noChangeArrowheads="1"/>
          </p:cNvSpPr>
          <p:nvPr/>
        </p:nvSpPr>
        <p:spPr bwMode="auto">
          <a:xfrm>
            <a:off x="8820150" y="3141663"/>
            <a:ext cx="323850"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22561" name="Text Box 35"/>
          <p:cNvSpPr txBox="1">
            <a:spLocks noChangeArrowheads="1"/>
          </p:cNvSpPr>
          <p:nvPr/>
        </p:nvSpPr>
        <p:spPr bwMode="auto">
          <a:xfrm>
            <a:off x="7667625" y="4005263"/>
            <a:ext cx="2889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22562" name="Text Box 36"/>
          <p:cNvSpPr txBox="1">
            <a:spLocks noChangeArrowheads="1"/>
          </p:cNvSpPr>
          <p:nvPr/>
        </p:nvSpPr>
        <p:spPr bwMode="auto">
          <a:xfrm>
            <a:off x="8388350" y="4005263"/>
            <a:ext cx="287338"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22563" name="Text Box 37"/>
          <p:cNvSpPr txBox="1">
            <a:spLocks noChangeArrowheads="1"/>
          </p:cNvSpPr>
          <p:nvPr/>
        </p:nvSpPr>
        <p:spPr bwMode="auto">
          <a:xfrm>
            <a:off x="8027988" y="4868863"/>
            <a:ext cx="288925"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22564" name="Text Box 38"/>
          <p:cNvSpPr txBox="1">
            <a:spLocks noChangeArrowheads="1"/>
          </p:cNvSpPr>
          <p:nvPr/>
        </p:nvSpPr>
        <p:spPr bwMode="auto">
          <a:xfrm>
            <a:off x="3995738" y="836613"/>
            <a:ext cx="1871662" cy="579437"/>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r>
              <a:rPr lang="zh-CN" altLang="en-US">
                <a:solidFill>
                  <a:srgbClr val="FF3399"/>
                </a:solidFill>
              </a:rPr>
              <a:t>如图：</a:t>
            </a:r>
          </a:p>
        </p:txBody>
      </p:sp>
      <p:sp>
        <p:nvSpPr>
          <p:cNvPr id="22565" name="Line 39"/>
          <p:cNvSpPr>
            <a:spLocks noChangeShapeType="1"/>
          </p:cNvSpPr>
          <p:nvPr/>
        </p:nvSpPr>
        <p:spPr bwMode="auto">
          <a:xfrm>
            <a:off x="5003800" y="1341438"/>
            <a:ext cx="0" cy="511175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250825" y="182563"/>
            <a:ext cx="8569325" cy="461665"/>
          </a:xfrm>
          <a:prstGeom prst="rect">
            <a:avLst/>
          </a:prstGeom>
          <a:noFill/>
          <a:ln w="9525">
            <a:noFill/>
            <a:miter lim="800000"/>
            <a:headEnd/>
            <a:tailEnd/>
          </a:ln>
        </p:spPr>
        <p:txBody>
          <a:bodyPr>
            <a:spAutoFit/>
          </a:bodyPr>
          <a:lstStyle/>
          <a:p>
            <a:pPr>
              <a:spcBef>
                <a:spcPct val="50000"/>
              </a:spcBef>
            </a:pPr>
            <a:r>
              <a:rPr lang="zh-CN" altLang="en-US" dirty="0" smtClean="0"/>
              <a:t>给定</a:t>
            </a:r>
            <a:r>
              <a:rPr lang="zh-CN" altLang="en-US" dirty="0"/>
              <a:t>权值</a:t>
            </a:r>
            <a:r>
              <a:rPr lang="en-US" altLang="zh-CN" dirty="0"/>
              <a:t>3</a:t>
            </a:r>
            <a:r>
              <a:rPr lang="zh-CN" altLang="en-US" dirty="0"/>
              <a:t>，</a:t>
            </a:r>
            <a:r>
              <a:rPr lang="en-US" altLang="zh-CN" dirty="0"/>
              <a:t>5</a:t>
            </a:r>
            <a:r>
              <a:rPr lang="zh-CN" altLang="en-US" dirty="0"/>
              <a:t>，</a:t>
            </a:r>
            <a:r>
              <a:rPr lang="en-US" altLang="zh-CN" dirty="0"/>
              <a:t>7</a:t>
            </a:r>
            <a:r>
              <a:rPr lang="zh-CN" altLang="en-US" dirty="0"/>
              <a:t>，</a:t>
            </a:r>
            <a:r>
              <a:rPr lang="en-US" altLang="zh-CN" dirty="0"/>
              <a:t>12</a:t>
            </a:r>
            <a:r>
              <a:rPr lang="zh-CN" altLang="en-US" dirty="0"/>
              <a:t>，</a:t>
            </a:r>
            <a:r>
              <a:rPr lang="en-US" altLang="zh-CN" dirty="0"/>
              <a:t>18</a:t>
            </a:r>
            <a:r>
              <a:rPr lang="zh-CN" altLang="en-US" dirty="0"/>
              <a:t>，</a:t>
            </a:r>
            <a:r>
              <a:rPr lang="en-US" altLang="zh-CN" dirty="0"/>
              <a:t>20</a:t>
            </a:r>
            <a:r>
              <a:rPr lang="zh-CN" altLang="en-US" dirty="0"/>
              <a:t>，</a:t>
            </a:r>
            <a:r>
              <a:rPr lang="en-US" altLang="zh-CN" dirty="0"/>
              <a:t>26</a:t>
            </a:r>
            <a:r>
              <a:rPr lang="zh-CN" altLang="en-US" dirty="0"/>
              <a:t>，</a:t>
            </a:r>
            <a:r>
              <a:rPr lang="en-US" altLang="zh-CN" dirty="0"/>
              <a:t>32</a:t>
            </a:r>
            <a:r>
              <a:rPr lang="zh-CN" altLang="en-US" dirty="0"/>
              <a:t>，构造相应的赫夫曼树 </a:t>
            </a:r>
          </a:p>
        </p:txBody>
      </p:sp>
      <p:sp>
        <p:nvSpPr>
          <p:cNvPr id="23555" name="Oval 5"/>
          <p:cNvSpPr>
            <a:spLocks noChangeArrowheads="1"/>
          </p:cNvSpPr>
          <p:nvPr/>
        </p:nvSpPr>
        <p:spPr bwMode="auto">
          <a:xfrm>
            <a:off x="971550" y="6021388"/>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56" name="Oval 7"/>
          <p:cNvSpPr>
            <a:spLocks noChangeArrowheads="1"/>
          </p:cNvSpPr>
          <p:nvPr/>
        </p:nvSpPr>
        <p:spPr bwMode="auto">
          <a:xfrm>
            <a:off x="1763713" y="6021388"/>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57" name="Rectangle 8"/>
          <p:cNvSpPr>
            <a:spLocks noChangeArrowheads="1"/>
          </p:cNvSpPr>
          <p:nvPr/>
        </p:nvSpPr>
        <p:spPr bwMode="auto">
          <a:xfrm>
            <a:off x="1331913" y="5446713"/>
            <a:ext cx="576262" cy="2873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58" name="Oval 9"/>
          <p:cNvSpPr>
            <a:spLocks noChangeArrowheads="1"/>
          </p:cNvSpPr>
          <p:nvPr/>
        </p:nvSpPr>
        <p:spPr bwMode="auto">
          <a:xfrm>
            <a:off x="2411413" y="5373688"/>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59" name="Rectangle 10"/>
          <p:cNvSpPr>
            <a:spLocks noChangeArrowheads="1"/>
          </p:cNvSpPr>
          <p:nvPr/>
        </p:nvSpPr>
        <p:spPr bwMode="auto">
          <a:xfrm>
            <a:off x="1908175" y="4654550"/>
            <a:ext cx="576263" cy="2873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0" name="Rectangle 11"/>
          <p:cNvSpPr>
            <a:spLocks noChangeArrowheads="1"/>
          </p:cNvSpPr>
          <p:nvPr/>
        </p:nvSpPr>
        <p:spPr bwMode="auto">
          <a:xfrm>
            <a:off x="2627313" y="3933825"/>
            <a:ext cx="576262" cy="2873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1" name="Oval 12"/>
          <p:cNvSpPr>
            <a:spLocks noChangeArrowheads="1"/>
          </p:cNvSpPr>
          <p:nvPr/>
        </p:nvSpPr>
        <p:spPr bwMode="auto">
          <a:xfrm>
            <a:off x="3276600" y="45815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62" name="Rectangle 13"/>
          <p:cNvSpPr>
            <a:spLocks noChangeArrowheads="1"/>
          </p:cNvSpPr>
          <p:nvPr/>
        </p:nvSpPr>
        <p:spPr bwMode="auto">
          <a:xfrm>
            <a:off x="3203575" y="3141663"/>
            <a:ext cx="576263" cy="2873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3" name="Oval 14"/>
          <p:cNvSpPr>
            <a:spLocks noChangeArrowheads="1"/>
          </p:cNvSpPr>
          <p:nvPr/>
        </p:nvSpPr>
        <p:spPr bwMode="auto">
          <a:xfrm>
            <a:off x="3924300" y="3860800"/>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64" name="Oval 15"/>
          <p:cNvSpPr>
            <a:spLocks noChangeArrowheads="1"/>
          </p:cNvSpPr>
          <p:nvPr/>
        </p:nvSpPr>
        <p:spPr bwMode="auto">
          <a:xfrm>
            <a:off x="5003800" y="3860800"/>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65" name="Oval 16"/>
          <p:cNvSpPr>
            <a:spLocks noChangeArrowheads="1"/>
          </p:cNvSpPr>
          <p:nvPr/>
        </p:nvSpPr>
        <p:spPr bwMode="auto">
          <a:xfrm>
            <a:off x="5940425" y="3860800"/>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66" name="Rectangle 17"/>
          <p:cNvSpPr>
            <a:spLocks noChangeArrowheads="1"/>
          </p:cNvSpPr>
          <p:nvPr/>
        </p:nvSpPr>
        <p:spPr bwMode="auto">
          <a:xfrm>
            <a:off x="5435600" y="3141663"/>
            <a:ext cx="576263" cy="2873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7" name="Rectangle 18"/>
          <p:cNvSpPr>
            <a:spLocks noChangeArrowheads="1"/>
          </p:cNvSpPr>
          <p:nvPr/>
        </p:nvSpPr>
        <p:spPr bwMode="auto">
          <a:xfrm>
            <a:off x="4356100" y="2420938"/>
            <a:ext cx="576263" cy="2873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8" name="Text Box 19"/>
          <p:cNvSpPr txBox="1">
            <a:spLocks noChangeArrowheads="1"/>
          </p:cNvSpPr>
          <p:nvPr/>
        </p:nvSpPr>
        <p:spPr bwMode="auto">
          <a:xfrm>
            <a:off x="1042988" y="6021388"/>
            <a:ext cx="288925" cy="366712"/>
          </a:xfrm>
          <a:prstGeom prst="rect">
            <a:avLst/>
          </a:prstGeom>
          <a:noFill/>
          <a:ln w="9525">
            <a:noFill/>
            <a:miter lim="800000"/>
            <a:headEnd/>
            <a:tailEnd/>
          </a:ln>
        </p:spPr>
        <p:txBody>
          <a:bodyPr>
            <a:spAutoFit/>
          </a:bodyPr>
          <a:lstStyle/>
          <a:p>
            <a:pPr>
              <a:spcBef>
                <a:spcPct val="50000"/>
              </a:spcBef>
            </a:pPr>
            <a:r>
              <a:rPr lang="en-US" altLang="zh-CN"/>
              <a:t>3</a:t>
            </a:r>
          </a:p>
        </p:txBody>
      </p:sp>
      <p:sp>
        <p:nvSpPr>
          <p:cNvPr id="23569" name="Text Box 20"/>
          <p:cNvSpPr txBox="1">
            <a:spLocks noChangeArrowheads="1"/>
          </p:cNvSpPr>
          <p:nvPr/>
        </p:nvSpPr>
        <p:spPr bwMode="auto">
          <a:xfrm>
            <a:off x="1835150" y="6092825"/>
            <a:ext cx="288925" cy="366713"/>
          </a:xfrm>
          <a:prstGeom prst="rect">
            <a:avLst/>
          </a:prstGeom>
          <a:noFill/>
          <a:ln w="9525">
            <a:noFill/>
            <a:miter lim="800000"/>
            <a:headEnd/>
            <a:tailEnd/>
          </a:ln>
        </p:spPr>
        <p:txBody>
          <a:bodyPr>
            <a:spAutoFit/>
          </a:bodyPr>
          <a:lstStyle/>
          <a:p>
            <a:pPr>
              <a:spcBef>
                <a:spcPct val="50000"/>
              </a:spcBef>
            </a:pPr>
            <a:r>
              <a:rPr lang="en-US" altLang="zh-CN"/>
              <a:t>5</a:t>
            </a:r>
          </a:p>
        </p:txBody>
      </p:sp>
      <p:sp>
        <p:nvSpPr>
          <p:cNvPr id="23570" name="Text Box 21"/>
          <p:cNvSpPr txBox="1">
            <a:spLocks noChangeArrowheads="1"/>
          </p:cNvSpPr>
          <p:nvPr/>
        </p:nvSpPr>
        <p:spPr bwMode="auto">
          <a:xfrm>
            <a:off x="1331913" y="5445125"/>
            <a:ext cx="576262" cy="366713"/>
          </a:xfrm>
          <a:prstGeom prst="rect">
            <a:avLst/>
          </a:prstGeom>
          <a:noFill/>
          <a:ln w="9525">
            <a:noFill/>
            <a:miter lim="800000"/>
            <a:headEnd/>
            <a:tailEnd/>
          </a:ln>
        </p:spPr>
        <p:txBody>
          <a:bodyPr>
            <a:spAutoFit/>
          </a:bodyPr>
          <a:lstStyle/>
          <a:p>
            <a:pPr>
              <a:spcBef>
                <a:spcPct val="50000"/>
              </a:spcBef>
            </a:pPr>
            <a:r>
              <a:rPr lang="en-US" altLang="zh-CN"/>
              <a:t>8</a:t>
            </a:r>
          </a:p>
        </p:txBody>
      </p:sp>
      <p:sp>
        <p:nvSpPr>
          <p:cNvPr id="23571" name="Text Box 22"/>
          <p:cNvSpPr txBox="1">
            <a:spLocks noChangeArrowheads="1"/>
          </p:cNvSpPr>
          <p:nvPr/>
        </p:nvSpPr>
        <p:spPr bwMode="auto">
          <a:xfrm>
            <a:off x="2484438" y="5373688"/>
            <a:ext cx="287337" cy="366712"/>
          </a:xfrm>
          <a:prstGeom prst="rect">
            <a:avLst/>
          </a:prstGeom>
          <a:noFill/>
          <a:ln w="9525">
            <a:noFill/>
            <a:miter lim="800000"/>
            <a:headEnd/>
            <a:tailEnd/>
          </a:ln>
        </p:spPr>
        <p:txBody>
          <a:bodyPr>
            <a:spAutoFit/>
          </a:bodyPr>
          <a:lstStyle/>
          <a:p>
            <a:pPr>
              <a:spcBef>
                <a:spcPct val="50000"/>
              </a:spcBef>
            </a:pPr>
            <a:r>
              <a:rPr lang="en-US" altLang="zh-CN"/>
              <a:t>7</a:t>
            </a:r>
          </a:p>
        </p:txBody>
      </p:sp>
      <p:sp>
        <p:nvSpPr>
          <p:cNvPr id="23572" name="Text Box 23"/>
          <p:cNvSpPr txBox="1">
            <a:spLocks noChangeArrowheads="1"/>
          </p:cNvSpPr>
          <p:nvPr/>
        </p:nvSpPr>
        <p:spPr bwMode="auto">
          <a:xfrm>
            <a:off x="1979613" y="4581525"/>
            <a:ext cx="647700" cy="366713"/>
          </a:xfrm>
          <a:prstGeom prst="rect">
            <a:avLst/>
          </a:prstGeom>
          <a:noFill/>
          <a:ln w="9525">
            <a:noFill/>
            <a:miter lim="800000"/>
            <a:headEnd/>
            <a:tailEnd/>
          </a:ln>
        </p:spPr>
        <p:txBody>
          <a:bodyPr>
            <a:spAutoFit/>
          </a:bodyPr>
          <a:lstStyle/>
          <a:p>
            <a:pPr>
              <a:spcBef>
                <a:spcPct val="50000"/>
              </a:spcBef>
            </a:pPr>
            <a:r>
              <a:rPr lang="en-US" altLang="zh-CN"/>
              <a:t>15</a:t>
            </a:r>
          </a:p>
        </p:txBody>
      </p:sp>
      <p:sp>
        <p:nvSpPr>
          <p:cNvPr id="23573" name="Text Box 24"/>
          <p:cNvSpPr txBox="1">
            <a:spLocks noChangeArrowheads="1"/>
          </p:cNvSpPr>
          <p:nvPr/>
        </p:nvSpPr>
        <p:spPr bwMode="auto">
          <a:xfrm>
            <a:off x="3276600" y="4581525"/>
            <a:ext cx="576263" cy="366713"/>
          </a:xfrm>
          <a:prstGeom prst="rect">
            <a:avLst/>
          </a:prstGeom>
          <a:noFill/>
          <a:ln w="9525">
            <a:noFill/>
            <a:miter lim="800000"/>
            <a:headEnd/>
            <a:tailEnd/>
          </a:ln>
        </p:spPr>
        <p:txBody>
          <a:bodyPr>
            <a:spAutoFit/>
          </a:bodyPr>
          <a:lstStyle/>
          <a:p>
            <a:pPr>
              <a:spcBef>
                <a:spcPct val="50000"/>
              </a:spcBef>
            </a:pPr>
            <a:r>
              <a:rPr lang="en-US" altLang="zh-CN"/>
              <a:t>12</a:t>
            </a:r>
          </a:p>
        </p:txBody>
      </p:sp>
      <p:sp>
        <p:nvSpPr>
          <p:cNvPr id="23574" name="Text Box 25"/>
          <p:cNvSpPr txBox="1">
            <a:spLocks noChangeArrowheads="1"/>
          </p:cNvSpPr>
          <p:nvPr/>
        </p:nvSpPr>
        <p:spPr bwMode="auto">
          <a:xfrm>
            <a:off x="2700338" y="3925888"/>
            <a:ext cx="647700" cy="366712"/>
          </a:xfrm>
          <a:prstGeom prst="rect">
            <a:avLst/>
          </a:prstGeom>
          <a:noFill/>
          <a:ln w="9525">
            <a:noFill/>
            <a:miter lim="800000"/>
            <a:headEnd/>
            <a:tailEnd/>
          </a:ln>
        </p:spPr>
        <p:txBody>
          <a:bodyPr>
            <a:spAutoFit/>
          </a:bodyPr>
          <a:lstStyle/>
          <a:p>
            <a:pPr>
              <a:spcBef>
                <a:spcPct val="50000"/>
              </a:spcBef>
            </a:pPr>
            <a:r>
              <a:rPr lang="en-US" altLang="zh-CN"/>
              <a:t>27</a:t>
            </a:r>
          </a:p>
        </p:txBody>
      </p:sp>
      <p:sp>
        <p:nvSpPr>
          <p:cNvPr id="23575" name="Text Box 26"/>
          <p:cNvSpPr txBox="1">
            <a:spLocks noChangeArrowheads="1"/>
          </p:cNvSpPr>
          <p:nvPr/>
        </p:nvSpPr>
        <p:spPr bwMode="auto">
          <a:xfrm>
            <a:off x="3924300" y="3860800"/>
            <a:ext cx="503238" cy="366713"/>
          </a:xfrm>
          <a:prstGeom prst="rect">
            <a:avLst/>
          </a:prstGeom>
          <a:noFill/>
          <a:ln w="9525">
            <a:noFill/>
            <a:miter lim="800000"/>
            <a:headEnd/>
            <a:tailEnd/>
          </a:ln>
        </p:spPr>
        <p:txBody>
          <a:bodyPr>
            <a:spAutoFit/>
          </a:bodyPr>
          <a:lstStyle/>
          <a:p>
            <a:pPr>
              <a:spcBef>
                <a:spcPct val="50000"/>
              </a:spcBef>
            </a:pPr>
            <a:r>
              <a:rPr lang="en-US" altLang="zh-CN"/>
              <a:t>32</a:t>
            </a:r>
          </a:p>
        </p:txBody>
      </p:sp>
      <p:sp>
        <p:nvSpPr>
          <p:cNvPr id="23576" name="Text Box 27"/>
          <p:cNvSpPr txBox="1">
            <a:spLocks noChangeArrowheads="1"/>
          </p:cNvSpPr>
          <p:nvPr/>
        </p:nvSpPr>
        <p:spPr bwMode="auto">
          <a:xfrm>
            <a:off x="3276600" y="3068638"/>
            <a:ext cx="503238" cy="366712"/>
          </a:xfrm>
          <a:prstGeom prst="rect">
            <a:avLst/>
          </a:prstGeom>
          <a:noFill/>
          <a:ln w="9525">
            <a:noFill/>
            <a:miter lim="800000"/>
            <a:headEnd/>
            <a:tailEnd/>
          </a:ln>
        </p:spPr>
        <p:txBody>
          <a:bodyPr>
            <a:spAutoFit/>
          </a:bodyPr>
          <a:lstStyle/>
          <a:p>
            <a:pPr>
              <a:spcBef>
                <a:spcPct val="50000"/>
              </a:spcBef>
            </a:pPr>
            <a:r>
              <a:rPr lang="en-US" altLang="zh-CN"/>
              <a:t>59</a:t>
            </a:r>
          </a:p>
        </p:txBody>
      </p:sp>
      <p:sp>
        <p:nvSpPr>
          <p:cNvPr id="23577" name="Text Box 28"/>
          <p:cNvSpPr txBox="1">
            <a:spLocks noChangeArrowheads="1"/>
          </p:cNvSpPr>
          <p:nvPr/>
        </p:nvSpPr>
        <p:spPr bwMode="auto">
          <a:xfrm>
            <a:off x="4932363" y="3933825"/>
            <a:ext cx="576262" cy="366713"/>
          </a:xfrm>
          <a:prstGeom prst="rect">
            <a:avLst/>
          </a:prstGeom>
          <a:noFill/>
          <a:ln w="9525">
            <a:noFill/>
            <a:miter lim="800000"/>
            <a:headEnd/>
            <a:tailEnd/>
          </a:ln>
        </p:spPr>
        <p:txBody>
          <a:bodyPr>
            <a:spAutoFit/>
          </a:bodyPr>
          <a:lstStyle/>
          <a:p>
            <a:pPr>
              <a:spcBef>
                <a:spcPct val="50000"/>
              </a:spcBef>
            </a:pPr>
            <a:r>
              <a:rPr lang="en-US" altLang="zh-CN"/>
              <a:t>20</a:t>
            </a:r>
          </a:p>
        </p:txBody>
      </p:sp>
      <p:sp>
        <p:nvSpPr>
          <p:cNvPr id="23578" name="Text Box 29"/>
          <p:cNvSpPr txBox="1">
            <a:spLocks noChangeArrowheads="1"/>
          </p:cNvSpPr>
          <p:nvPr/>
        </p:nvSpPr>
        <p:spPr bwMode="auto">
          <a:xfrm>
            <a:off x="5867400" y="3789363"/>
            <a:ext cx="576263" cy="366712"/>
          </a:xfrm>
          <a:prstGeom prst="rect">
            <a:avLst/>
          </a:prstGeom>
          <a:noFill/>
          <a:ln w="9525">
            <a:noFill/>
            <a:miter lim="800000"/>
            <a:headEnd/>
            <a:tailEnd/>
          </a:ln>
        </p:spPr>
        <p:txBody>
          <a:bodyPr>
            <a:spAutoFit/>
          </a:bodyPr>
          <a:lstStyle/>
          <a:p>
            <a:pPr>
              <a:spcBef>
                <a:spcPct val="50000"/>
              </a:spcBef>
            </a:pPr>
            <a:r>
              <a:rPr lang="en-US" altLang="zh-CN"/>
              <a:t>26</a:t>
            </a:r>
          </a:p>
        </p:txBody>
      </p:sp>
      <p:sp>
        <p:nvSpPr>
          <p:cNvPr id="23579" name="Text Box 30"/>
          <p:cNvSpPr txBox="1">
            <a:spLocks noChangeArrowheads="1"/>
          </p:cNvSpPr>
          <p:nvPr/>
        </p:nvSpPr>
        <p:spPr bwMode="auto">
          <a:xfrm>
            <a:off x="5435600" y="3068638"/>
            <a:ext cx="576263" cy="366712"/>
          </a:xfrm>
          <a:prstGeom prst="rect">
            <a:avLst/>
          </a:prstGeom>
          <a:noFill/>
          <a:ln w="9525">
            <a:noFill/>
            <a:miter lim="800000"/>
            <a:headEnd/>
            <a:tailEnd/>
          </a:ln>
        </p:spPr>
        <p:txBody>
          <a:bodyPr>
            <a:spAutoFit/>
          </a:bodyPr>
          <a:lstStyle/>
          <a:p>
            <a:pPr>
              <a:spcBef>
                <a:spcPct val="50000"/>
              </a:spcBef>
            </a:pPr>
            <a:r>
              <a:rPr lang="en-US" altLang="zh-CN"/>
              <a:t>46</a:t>
            </a:r>
          </a:p>
        </p:txBody>
      </p:sp>
      <p:sp>
        <p:nvSpPr>
          <p:cNvPr id="23580" name="Text Box 31"/>
          <p:cNvSpPr txBox="1">
            <a:spLocks noChangeArrowheads="1"/>
          </p:cNvSpPr>
          <p:nvPr/>
        </p:nvSpPr>
        <p:spPr bwMode="auto">
          <a:xfrm>
            <a:off x="4427538" y="2349500"/>
            <a:ext cx="576262" cy="366713"/>
          </a:xfrm>
          <a:prstGeom prst="rect">
            <a:avLst/>
          </a:prstGeom>
          <a:noFill/>
          <a:ln w="9525">
            <a:noFill/>
            <a:miter lim="800000"/>
            <a:headEnd/>
            <a:tailEnd/>
          </a:ln>
        </p:spPr>
        <p:txBody>
          <a:bodyPr>
            <a:spAutoFit/>
          </a:bodyPr>
          <a:lstStyle/>
          <a:p>
            <a:pPr>
              <a:spcBef>
                <a:spcPct val="50000"/>
              </a:spcBef>
            </a:pPr>
            <a:r>
              <a:rPr lang="en-US" altLang="zh-CN"/>
              <a:t>105</a:t>
            </a:r>
          </a:p>
        </p:txBody>
      </p:sp>
      <p:sp>
        <p:nvSpPr>
          <p:cNvPr id="23581" name="Line 32"/>
          <p:cNvSpPr>
            <a:spLocks noChangeShapeType="1"/>
          </p:cNvSpPr>
          <p:nvPr/>
        </p:nvSpPr>
        <p:spPr bwMode="auto">
          <a:xfrm flipH="1">
            <a:off x="1258888" y="5734050"/>
            <a:ext cx="360362" cy="358775"/>
          </a:xfrm>
          <a:prstGeom prst="line">
            <a:avLst/>
          </a:prstGeom>
          <a:noFill/>
          <a:ln w="9525">
            <a:solidFill>
              <a:schemeClr val="tx1"/>
            </a:solidFill>
            <a:round/>
            <a:headEnd/>
            <a:tailEnd/>
          </a:ln>
        </p:spPr>
        <p:txBody>
          <a:bodyPr/>
          <a:lstStyle/>
          <a:p>
            <a:endParaRPr lang="zh-CN" altLang="en-US"/>
          </a:p>
        </p:txBody>
      </p:sp>
      <p:sp>
        <p:nvSpPr>
          <p:cNvPr id="23582" name="Line 33"/>
          <p:cNvSpPr>
            <a:spLocks noChangeShapeType="1"/>
          </p:cNvSpPr>
          <p:nvPr/>
        </p:nvSpPr>
        <p:spPr bwMode="auto">
          <a:xfrm>
            <a:off x="1692275" y="5734050"/>
            <a:ext cx="215900" cy="287338"/>
          </a:xfrm>
          <a:prstGeom prst="line">
            <a:avLst/>
          </a:prstGeom>
          <a:noFill/>
          <a:ln w="9525">
            <a:solidFill>
              <a:schemeClr val="tx1"/>
            </a:solidFill>
            <a:round/>
            <a:headEnd/>
            <a:tailEnd/>
          </a:ln>
        </p:spPr>
        <p:txBody>
          <a:bodyPr/>
          <a:lstStyle/>
          <a:p>
            <a:endParaRPr lang="zh-CN" altLang="en-US"/>
          </a:p>
        </p:txBody>
      </p:sp>
      <p:sp>
        <p:nvSpPr>
          <p:cNvPr id="23583" name="Line 34"/>
          <p:cNvSpPr>
            <a:spLocks noChangeShapeType="1"/>
          </p:cNvSpPr>
          <p:nvPr/>
        </p:nvSpPr>
        <p:spPr bwMode="auto">
          <a:xfrm flipH="1">
            <a:off x="1763713" y="4941888"/>
            <a:ext cx="360362" cy="503237"/>
          </a:xfrm>
          <a:prstGeom prst="line">
            <a:avLst/>
          </a:prstGeom>
          <a:noFill/>
          <a:ln w="9525">
            <a:solidFill>
              <a:schemeClr val="tx1"/>
            </a:solidFill>
            <a:round/>
            <a:headEnd/>
            <a:tailEnd/>
          </a:ln>
        </p:spPr>
        <p:txBody>
          <a:bodyPr/>
          <a:lstStyle/>
          <a:p>
            <a:endParaRPr lang="zh-CN" altLang="en-US"/>
          </a:p>
        </p:txBody>
      </p:sp>
      <p:sp>
        <p:nvSpPr>
          <p:cNvPr id="23584" name="Line 35"/>
          <p:cNvSpPr>
            <a:spLocks noChangeShapeType="1"/>
          </p:cNvSpPr>
          <p:nvPr/>
        </p:nvSpPr>
        <p:spPr bwMode="auto">
          <a:xfrm>
            <a:off x="2339975" y="4941888"/>
            <a:ext cx="215900" cy="431800"/>
          </a:xfrm>
          <a:prstGeom prst="line">
            <a:avLst/>
          </a:prstGeom>
          <a:noFill/>
          <a:ln w="9525">
            <a:solidFill>
              <a:schemeClr val="tx1"/>
            </a:solidFill>
            <a:round/>
            <a:headEnd/>
            <a:tailEnd/>
          </a:ln>
        </p:spPr>
        <p:txBody>
          <a:bodyPr/>
          <a:lstStyle/>
          <a:p>
            <a:endParaRPr lang="zh-CN" altLang="en-US"/>
          </a:p>
        </p:txBody>
      </p:sp>
      <p:sp>
        <p:nvSpPr>
          <p:cNvPr id="23585" name="Line 36"/>
          <p:cNvSpPr>
            <a:spLocks noChangeShapeType="1"/>
          </p:cNvSpPr>
          <p:nvPr/>
        </p:nvSpPr>
        <p:spPr bwMode="auto">
          <a:xfrm flipH="1">
            <a:off x="2411413" y="4221163"/>
            <a:ext cx="360362" cy="431800"/>
          </a:xfrm>
          <a:prstGeom prst="line">
            <a:avLst/>
          </a:prstGeom>
          <a:noFill/>
          <a:ln w="9525">
            <a:solidFill>
              <a:schemeClr val="tx1"/>
            </a:solidFill>
            <a:round/>
            <a:headEnd/>
            <a:tailEnd/>
          </a:ln>
        </p:spPr>
        <p:txBody>
          <a:bodyPr/>
          <a:lstStyle/>
          <a:p>
            <a:endParaRPr lang="zh-CN" altLang="en-US"/>
          </a:p>
        </p:txBody>
      </p:sp>
      <p:sp>
        <p:nvSpPr>
          <p:cNvPr id="23586" name="Line 37"/>
          <p:cNvSpPr>
            <a:spLocks noChangeShapeType="1"/>
          </p:cNvSpPr>
          <p:nvPr/>
        </p:nvSpPr>
        <p:spPr bwMode="auto">
          <a:xfrm>
            <a:off x="2987675" y="4221163"/>
            <a:ext cx="360363" cy="431800"/>
          </a:xfrm>
          <a:prstGeom prst="line">
            <a:avLst/>
          </a:prstGeom>
          <a:noFill/>
          <a:ln w="9525">
            <a:solidFill>
              <a:schemeClr val="tx1"/>
            </a:solidFill>
            <a:round/>
            <a:headEnd/>
            <a:tailEnd/>
          </a:ln>
        </p:spPr>
        <p:txBody>
          <a:bodyPr/>
          <a:lstStyle/>
          <a:p>
            <a:endParaRPr lang="zh-CN" altLang="en-US"/>
          </a:p>
        </p:txBody>
      </p:sp>
      <p:sp>
        <p:nvSpPr>
          <p:cNvPr id="23587" name="Line 38"/>
          <p:cNvSpPr>
            <a:spLocks noChangeShapeType="1"/>
          </p:cNvSpPr>
          <p:nvPr/>
        </p:nvSpPr>
        <p:spPr bwMode="auto">
          <a:xfrm flipH="1">
            <a:off x="3059113" y="3429000"/>
            <a:ext cx="433387" cy="504825"/>
          </a:xfrm>
          <a:prstGeom prst="line">
            <a:avLst/>
          </a:prstGeom>
          <a:noFill/>
          <a:ln w="9525">
            <a:solidFill>
              <a:schemeClr val="tx1"/>
            </a:solidFill>
            <a:round/>
            <a:headEnd/>
            <a:tailEnd/>
          </a:ln>
        </p:spPr>
        <p:txBody>
          <a:bodyPr/>
          <a:lstStyle/>
          <a:p>
            <a:endParaRPr lang="zh-CN" altLang="en-US"/>
          </a:p>
        </p:txBody>
      </p:sp>
      <p:sp>
        <p:nvSpPr>
          <p:cNvPr id="23588" name="Line 39"/>
          <p:cNvSpPr>
            <a:spLocks noChangeShapeType="1"/>
          </p:cNvSpPr>
          <p:nvPr/>
        </p:nvSpPr>
        <p:spPr bwMode="auto">
          <a:xfrm>
            <a:off x="3635375" y="3429000"/>
            <a:ext cx="360363" cy="504825"/>
          </a:xfrm>
          <a:prstGeom prst="line">
            <a:avLst/>
          </a:prstGeom>
          <a:noFill/>
          <a:ln w="9525">
            <a:solidFill>
              <a:schemeClr val="tx1"/>
            </a:solidFill>
            <a:round/>
            <a:headEnd/>
            <a:tailEnd/>
          </a:ln>
        </p:spPr>
        <p:txBody>
          <a:bodyPr/>
          <a:lstStyle/>
          <a:p>
            <a:endParaRPr lang="zh-CN" altLang="en-US"/>
          </a:p>
        </p:txBody>
      </p:sp>
      <p:sp>
        <p:nvSpPr>
          <p:cNvPr id="23589" name="Line 40"/>
          <p:cNvSpPr>
            <a:spLocks noChangeShapeType="1"/>
          </p:cNvSpPr>
          <p:nvPr/>
        </p:nvSpPr>
        <p:spPr bwMode="auto">
          <a:xfrm flipH="1">
            <a:off x="3635375" y="2708275"/>
            <a:ext cx="1008063" cy="433388"/>
          </a:xfrm>
          <a:prstGeom prst="line">
            <a:avLst/>
          </a:prstGeom>
          <a:noFill/>
          <a:ln w="9525">
            <a:solidFill>
              <a:schemeClr val="tx1"/>
            </a:solidFill>
            <a:round/>
            <a:headEnd/>
            <a:tailEnd/>
          </a:ln>
        </p:spPr>
        <p:txBody>
          <a:bodyPr/>
          <a:lstStyle/>
          <a:p>
            <a:endParaRPr lang="zh-CN" altLang="en-US"/>
          </a:p>
        </p:txBody>
      </p:sp>
      <p:sp>
        <p:nvSpPr>
          <p:cNvPr id="23590" name="Line 41"/>
          <p:cNvSpPr>
            <a:spLocks noChangeShapeType="1"/>
          </p:cNvSpPr>
          <p:nvPr/>
        </p:nvSpPr>
        <p:spPr bwMode="auto">
          <a:xfrm>
            <a:off x="4787900" y="2708275"/>
            <a:ext cx="863600" cy="433388"/>
          </a:xfrm>
          <a:prstGeom prst="line">
            <a:avLst/>
          </a:prstGeom>
          <a:noFill/>
          <a:ln w="9525">
            <a:solidFill>
              <a:schemeClr val="tx1"/>
            </a:solidFill>
            <a:round/>
            <a:headEnd/>
            <a:tailEnd/>
          </a:ln>
        </p:spPr>
        <p:txBody>
          <a:bodyPr/>
          <a:lstStyle/>
          <a:p>
            <a:endParaRPr lang="zh-CN" altLang="en-US"/>
          </a:p>
        </p:txBody>
      </p:sp>
      <p:sp>
        <p:nvSpPr>
          <p:cNvPr id="23591" name="Line 42"/>
          <p:cNvSpPr>
            <a:spLocks noChangeShapeType="1"/>
          </p:cNvSpPr>
          <p:nvPr/>
        </p:nvSpPr>
        <p:spPr bwMode="auto">
          <a:xfrm flipH="1">
            <a:off x="5292725" y="3429000"/>
            <a:ext cx="431800" cy="504825"/>
          </a:xfrm>
          <a:prstGeom prst="line">
            <a:avLst/>
          </a:prstGeom>
          <a:noFill/>
          <a:ln w="9525">
            <a:solidFill>
              <a:schemeClr val="tx1"/>
            </a:solidFill>
            <a:round/>
            <a:headEnd/>
            <a:tailEnd/>
          </a:ln>
        </p:spPr>
        <p:txBody>
          <a:bodyPr/>
          <a:lstStyle/>
          <a:p>
            <a:endParaRPr lang="zh-CN" altLang="en-US"/>
          </a:p>
        </p:txBody>
      </p:sp>
      <p:sp>
        <p:nvSpPr>
          <p:cNvPr id="23592" name="Line 43"/>
          <p:cNvSpPr>
            <a:spLocks noChangeShapeType="1"/>
          </p:cNvSpPr>
          <p:nvPr/>
        </p:nvSpPr>
        <p:spPr bwMode="auto">
          <a:xfrm>
            <a:off x="5795963" y="3429000"/>
            <a:ext cx="288925" cy="504825"/>
          </a:xfrm>
          <a:prstGeom prst="line">
            <a:avLst/>
          </a:prstGeom>
          <a:noFill/>
          <a:ln w="9525">
            <a:solidFill>
              <a:schemeClr val="tx1"/>
            </a:solidFill>
            <a:round/>
            <a:headEnd/>
            <a:tailEnd/>
          </a:ln>
        </p:spPr>
        <p:txBody>
          <a:bodyPr/>
          <a:lstStyle/>
          <a:p>
            <a:endParaRPr lang="zh-CN" altLang="en-US"/>
          </a:p>
        </p:txBody>
      </p:sp>
      <p:sp>
        <p:nvSpPr>
          <p:cNvPr id="23593" name="Text Box 44"/>
          <p:cNvSpPr txBox="1">
            <a:spLocks noChangeArrowheads="1"/>
          </p:cNvSpPr>
          <p:nvPr/>
        </p:nvSpPr>
        <p:spPr bwMode="auto">
          <a:xfrm>
            <a:off x="1042988" y="692150"/>
            <a:ext cx="7315226" cy="2431435"/>
          </a:xfrm>
          <a:prstGeom prst="rect">
            <a:avLst/>
          </a:prstGeom>
          <a:noFill/>
          <a:ln w="9525">
            <a:noFill/>
            <a:miter lim="800000"/>
            <a:headEnd/>
            <a:tailEnd/>
          </a:ln>
        </p:spPr>
        <p:txBody>
          <a:bodyPr wrap="square">
            <a:spAutoFit/>
          </a:bodyPr>
          <a:lstStyle/>
          <a:p>
            <a:pPr>
              <a:spcBef>
                <a:spcPct val="50000"/>
              </a:spcBef>
            </a:pPr>
            <a:r>
              <a:rPr lang="zh-CN" altLang="en-US" sz="3200" dirty="0">
                <a:solidFill>
                  <a:srgbClr val="FF3399"/>
                </a:solidFill>
                <a:ea typeface="华文行楷" pitchFamily="2" charset="-122"/>
              </a:rPr>
              <a:t>解答：</a:t>
            </a:r>
            <a:r>
              <a:rPr lang="zh-CN" altLang="en-US" dirty="0">
                <a:solidFill>
                  <a:srgbClr val="FF3399"/>
                </a:solidFill>
              </a:rPr>
              <a:t>从该数组中选出两个最小的数字，将其放在最下层，作为左右孩子，他的双亲即为他们之和，然后把他们的和放在该数组中并且取代他们的位置。然后再从该新的数组中选出两个数字来作为左右孩子，他们的双亲为他们之和，在把这个和放在该数组中并且放在他们的位置，以此类推，最终答案如图</a:t>
            </a:r>
            <a:r>
              <a:rPr lang="en-US" altLang="zh-CN" dirty="0">
                <a:solidFill>
                  <a:srgbClr val="FF3399"/>
                </a:solidFill>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0" y="0"/>
            <a:ext cx="7308850" cy="461665"/>
          </a:xfrm>
          <a:prstGeom prst="rect">
            <a:avLst/>
          </a:prstGeom>
          <a:noFill/>
          <a:ln w="9525">
            <a:noFill/>
            <a:miter lim="800000"/>
            <a:headEnd/>
            <a:tailEnd/>
          </a:ln>
        </p:spPr>
        <p:txBody>
          <a:bodyPr>
            <a:spAutoFit/>
          </a:bodyPr>
          <a:lstStyle/>
          <a:p>
            <a:pPr marL="342900" indent="-342900">
              <a:spcBef>
                <a:spcPct val="50000"/>
              </a:spcBef>
            </a:pPr>
            <a:r>
              <a:rPr lang="zh-CN" altLang="en-US" dirty="0" smtClean="0"/>
              <a:t>画</a:t>
            </a:r>
            <a:r>
              <a:rPr lang="zh-CN" altLang="en-US" dirty="0"/>
              <a:t>出图所示</a:t>
            </a:r>
            <a:r>
              <a:rPr lang="zh-CN" altLang="en-US" dirty="0" smtClean="0"/>
              <a:t>的二叉树</a:t>
            </a:r>
            <a:r>
              <a:rPr lang="zh-CN" altLang="en-US" dirty="0"/>
              <a:t>所对应的森林</a:t>
            </a:r>
          </a:p>
        </p:txBody>
      </p:sp>
      <p:pic>
        <p:nvPicPr>
          <p:cNvPr id="38915" name="Picture 5"/>
          <p:cNvPicPr>
            <a:picLocks noChangeAspect="1" noChangeArrowheads="1"/>
          </p:cNvPicPr>
          <p:nvPr/>
        </p:nvPicPr>
        <p:blipFill>
          <a:blip r:embed="rId2"/>
          <a:srcRect t="35575"/>
          <a:stretch>
            <a:fillRect/>
          </a:stretch>
        </p:blipFill>
        <p:spPr bwMode="auto">
          <a:xfrm>
            <a:off x="0" y="571480"/>
            <a:ext cx="5133975" cy="3665544"/>
          </a:xfrm>
          <a:prstGeom prst="rect">
            <a:avLst/>
          </a:prstGeom>
          <a:noFill/>
          <a:ln w="9525">
            <a:noFill/>
            <a:miter lim="800000"/>
            <a:headEnd/>
            <a:tailEnd/>
          </a:ln>
        </p:spPr>
      </p:pic>
      <p:sp>
        <p:nvSpPr>
          <p:cNvPr id="38929" name="Oval 40"/>
          <p:cNvSpPr>
            <a:spLocks noChangeArrowheads="1"/>
          </p:cNvSpPr>
          <p:nvPr/>
        </p:nvSpPr>
        <p:spPr bwMode="auto">
          <a:xfrm>
            <a:off x="5580063" y="2492375"/>
            <a:ext cx="287337"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0" name="Oval 41"/>
          <p:cNvSpPr>
            <a:spLocks noChangeArrowheads="1"/>
          </p:cNvSpPr>
          <p:nvPr/>
        </p:nvSpPr>
        <p:spPr bwMode="auto">
          <a:xfrm>
            <a:off x="5292725"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1" name="Oval 42"/>
          <p:cNvSpPr>
            <a:spLocks noChangeArrowheads="1"/>
          </p:cNvSpPr>
          <p:nvPr/>
        </p:nvSpPr>
        <p:spPr bwMode="auto">
          <a:xfrm>
            <a:off x="5867400"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2" name="Oval 43"/>
          <p:cNvSpPr>
            <a:spLocks noChangeArrowheads="1"/>
          </p:cNvSpPr>
          <p:nvPr/>
        </p:nvSpPr>
        <p:spPr bwMode="auto">
          <a:xfrm>
            <a:off x="4859338" y="3644900"/>
            <a:ext cx="287337"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3" name="Oval 44"/>
          <p:cNvSpPr>
            <a:spLocks noChangeArrowheads="1"/>
          </p:cNvSpPr>
          <p:nvPr/>
        </p:nvSpPr>
        <p:spPr bwMode="auto">
          <a:xfrm>
            <a:off x="5292725" y="36449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4" name="Oval 45"/>
          <p:cNvSpPr>
            <a:spLocks noChangeArrowheads="1"/>
          </p:cNvSpPr>
          <p:nvPr/>
        </p:nvSpPr>
        <p:spPr bwMode="auto">
          <a:xfrm>
            <a:off x="5724525" y="36449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5" name="Oval 46"/>
          <p:cNvSpPr>
            <a:spLocks noChangeArrowheads="1"/>
          </p:cNvSpPr>
          <p:nvPr/>
        </p:nvSpPr>
        <p:spPr bwMode="auto">
          <a:xfrm>
            <a:off x="4859338" y="4221163"/>
            <a:ext cx="287337"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6" name="Oval 47"/>
          <p:cNvSpPr>
            <a:spLocks noChangeArrowheads="1"/>
          </p:cNvSpPr>
          <p:nvPr/>
        </p:nvSpPr>
        <p:spPr bwMode="auto">
          <a:xfrm>
            <a:off x="5292725" y="4221163"/>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7" name="Oval 48"/>
          <p:cNvSpPr>
            <a:spLocks noChangeArrowheads="1"/>
          </p:cNvSpPr>
          <p:nvPr/>
        </p:nvSpPr>
        <p:spPr bwMode="auto">
          <a:xfrm>
            <a:off x="6588125"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8" name="Oval 49"/>
          <p:cNvSpPr>
            <a:spLocks noChangeArrowheads="1"/>
          </p:cNvSpPr>
          <p:nvPr/>
        </p:nvSpPr>
        <p:spPr bwMode="auto">
          <a:xfrm>
            <a:off x="7235825"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9" name="Oval 50"/>
          <p:cNvSpPr>
            <a:spLocks noChangeArrowheads="1"/>
          </p:cNvSpPr>
          <p:nvPr/>
        </p:nvSpPr>
        <p:spPr bwMode="auto">
          <a:xfrm>
            <a:off x="7956550"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40" name="Oval 51"/>
          <p:cNvSpPr>
            <a:spLocks noChangeArrowheads="1"/>
          </p:cNvSpPr>
          <p:nvPr/>
        </p:nvSpPr>
        <p:spPr bwMode="auto">
          <a:xfrm>
            <a:off x="7956550" y="23495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41" name="Line 52"/>
          <p:cNvSpPr>
            <a:spLocks noChangeShapeType="1"/>
          </p:cNvSpPr>
          <p:nvPr/>
        </p:nvSpPr>
        <p:spPr bwMode="auto">
          <a:xfrm flipH="1">
            <a:off x="5508625" y="2852738"/>
            <a:ext cx="142875" cy="215900"/>
          </a:xfrm>
          <a:prstGeom prst="line">
            <a:avLst/>
          </a:prstGeom>
          <a:noFill/>
          <a:ln w="9525">
            <a:solidFill>
              <a:schemeClr val="tx1"/>
            </a:solidFill>
            <a:round/>
            <a:headEnd/>
            <a:tailEnd/>
          </a:ln>
        </p:spPr>
        <p:txBody>
          <a:bodyPr/>
          <a:lstStyle/>
          <a:p>
            <a:endParaRPr lang="zh-CN" altLang="en-US"/>
          </a:p>
        </p:txBody>
      </p:sp>
      <p:sp>
        <p:nvSpPr>
          <p:cNvPr id="38942" name="Line 53"/>
          <p:cNvSpPr>
            <a:spLocks noChangeShapeType="1"/>
          </p:cNvSpPr>
          <p:nvPr/>
        </p:nvSpPr>
        <p:spPr bwMode="auto">
          <a:xfrm>
            <a:off x="5795963" y="2852738"/>
            <a:ext cx="144462" cy="215900"/>
          </a:xfrm>
          <a:prstGeom prst="line">
            <a:avLst/>
          </a:prstGeom>
          <a:noFill/>
          <a:ln w="9525">
            <a:solidFill>
              <a:schemeClr val="tx1"/>
            </a:solidFill>
            <a:round/>
            <a:headEnd/>
            <a:tailEnd/>
          </a:ln>
        </p:spPr>
        <p:txBody>
          <a:bodyPr/>
          <a:lstStyle/>
          <a:p>
            <a:endParaRPr lang="zh-CN" altLang="en-US"/>
          </a:p>
        </p:txBody>
      </p:sp>
      <p:sp>
        <p:nvSpPr>
          <p:cNvPr id="38943" name="Line 54"/>
          <p:cNvSpPr>
            <a:spLocks noChangeShapeType="1"/>
          </p:cNvSpPr>
          <p:nvPr/>
        </p:nvSpPr>
        <p:spPr bwMode="auto">
          <a:xfrm flipH="1">
            <a:off x="5076825" y="3357563"/>
            <a:ext cx="287338" cy="431800"/>
          </a:xfrm>
          <a:prstGeom prst="line">
            <a:avLst/>
          </a:prstGeom>
          <a:noFill/>
          <a:ln w="9525">
            <a:solidFill>
              <a:schemeClr val="tx1"/>
            </a:solidFill>
            <a:round/>
            <a:headEnd/>
            <a:tailEnd/>
          </a:ln>
        </p:spPr>
        <p:txBody>
          <a:bodyPr/>
          <a:lstStyle/>
          <a:p>
            <a:endParaRPr lang="zh-CN" altLang="en-US"/>
          </a:p>
        </p:txBody>
      </p:sp>
      <p:sp>
        <p:nvSpPr>
          <p:cNvPr id="38944" name="Line 55"/>
          <p:cNvSpPr>
            <a:spLocks noChangeShapeType="1"/>
          </p:cNvSpPr>
          <p:nvPr/>
        </p:nvSpPr>
        <p:spPr bwMode="auto">
          <a:xfrm>
            <a:off x="5435600" y="3429000"/>
            <a:ext cx="0" cy="215900"/>
          </a:xfrm>
          <a:prstGeom prst="line">
            <a:avLst/>
          </a:prstGeom>
          <a:noFill/>
          <a:ln w="9525">
            <a:solidFill>
              <a:schemeClr val="tx1"/>
            </a:solidFill>
            <a:round/>
            <a:headEnd/>
            <a:tailEnd/>
          </a:ln>
        </p:spPr>
        <p:txBody>
          <a:bodyPr/>
          <a:lstStyle/>
          <a:p>
            <a:endParaRPr lang="zh-CN" altLang="en-US"/>
          </a:p>
        </p:txBody>
      </p:sp>
      <p:sp>
        <p:nvSpPr>
          <p:cNvPr id="38945" name="Line 56"/>
          <p:cNvSpPr>
            <a:spLocks noChangeShapeType="1"/>
          </p:cNvSpPr>
          <p:nvPr/>
        </p:nvSpPr>
        <p:spPr bwMode="auto">
          <a:xfrm>
            <a:off x="5508625" y="3357563"/>
            <a:ext cx="287338" cy="287337"/>
          </a:xfrm>
          <a:prstGeom prst="line">
            <a:avLst/>
          </a:prstGeom>
          <a:noFill/>
          <a:ln w="9525">
            <a:solidFill>
              <a:schemeClr val="tx1"/>
            </a:solidFill>
            <a:round/>
            <a:headEnd/>
            <a:tailEnd/>
          </a:ln>
        </p:spPr>
        <p:txBody>
          <a:bodyPr/>
          <a:lstStyle/>
          <a:p>
            <a:endParaRPr lang="zh-CN" altLang="en-US"/>
          </a:p>
        </p:txBody>
      </p:sp>
      <p:sp>
        <p:nvSpPr>
          <p:cNvPr id="38946" name="Line 57"/>
          <p:cNvSpPr>
            <a:spLocks noChangeShapeType="1"/>
          </p:cNvSpPr>
          <p:nvPr/>
        </p:nvSpPr>
        <p:spPr bwMode="auto">
          <a:xfrm>
            <a:off x="5003800" y="4076700"/>
            <a:ext cx="0" cy="215900"/>
          </a:xfrm>
          <a:prstGeom prst="line">
            <a:avLst/>
          </a:prstGeom>
          <a:noFill/>
          <a:ln w="9525">
            <a:solidFill>
              <a:schemeClr val="tx1"/>
            </a:solidFill>
            <a:round/>
            <a:headEnd/>
            <a:tailEnd/>
          </a:ln>
        </p:spPr>
        <p:txBody>
          <a:bodyPr/>
          <a:lstStyle/>
          <a:p>
            <a:endParaRPr lang="zh-CN" altLang="en-US"/>
          </a:p>
        </p:txBody>
      </p:sp>
      <p:sp>
        <p:nvSpPr>
          <p:cNvPr id="38947" name="Line 58"/>
          <p:cNvSpPr>
            <a:spLocks noChangeShapeType="1"/>
          </p:cNvSpPr>
          <p:nvPr/>
        </p:nvSpPr>
        <p:spPr bwMode="auto">
          <a:xfrm>
            <a:off x="5435600" y="4005263"/>
            <a:ext cx="0" cy="287337"/>
          </a:xfrm>
          <a:prstGeom prst="line">
            <a:avLst/>
          </a:prstGeom>
          <a:noFill/>
          <a:ln w="9525">
            <a:solidFill>
              <a:schemeClr val="tx1"/>
            </a:solidFill>
            <a:round/>
            <a:headEnd/>
            <a:tailEnd/>
          </a:ln>
        </p:spPr>
        <p:txBody>
          <a:bodyPr/>
          <a:lstStyle/>
          <a:p>
            <a:endParaRPr lang="zh-CN" altLang="en-US"/>
          </a:p>
        </p:txBody>
      </p:sp>
      <p:sp>
        <p:nvSpPr>
          <p:cNvPr id="38948" name="Line 59"/>
          <p:cNvSpPr>
            <a:spLocks noChangeShapeType="1"/>
          </p:cNvSpPr>
          <p:nvPr/>
        </p:nvSpPr>
        <p:spPr bwMode="auto">
          <a:xfrm>
            <a:off x="8101013" y="2708275"/>
            <a:ext cx="0" cy="360363"/>
          </a:xfrm>
          <a:prstGeom prst="line">
            <a:avLst/>
          </a:prstGeom>
          <a:noFill/>
          <a:ln w="9525">
            <a:solidFill>
              <a:schemeClr val="tx1"/>
            </a:solidFill>
            <a:round/>
            <a:headEnd/>
            <a:tailEnd/>
          </a:ln>
        </p:spPr>
        <p:txBody>
          <a:bodyPr/>
          <a:lstStyle/>
          <a:p>
            <a:endParaRPr lang="zh-CN" altLang="en-US"/>
          </a:p>
        </p:txBody>
      </p:sp>
      <p:sp>
        <p:nvSpPr>
          <p:cNvPr id="38949" name="Text Box 60"/>
          <p:cNvSpPr txBox="1">
            <a:spLocks noChangeArrowheads="1"/>
          </p:cNvSpPr>
          <p:nvPr/>
        </p:nvSpPr>
        <p:spPr bwMode="auto">
          <a:xfrm>
            <a:off x="5508625" y="2492375"/>
            <a:ext cx="215900"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38950" name="Text Box 61"/>
          <p:cNvSpPr txBox="1">
            <a:spLocks noChangeArrowheads="1"/>
          </p:cNvSpPr>
          <p:nvPr/>
        </p:nvSpPr>
        <p:spPr bwMode="auto">
          <a:xfrm>
            <a:off x="5292725" y="2997200"/>
            <a:ext cx="287338"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38951" name="Text Box 62"/>
          <p:cNvSpPr txBox="1">
            <a:spLocks noChangeArrowheads="1"/>
          </p:cNvSpPr>
          <p:nvPr/>
        </p:nvSpPr>
        <p:spPr bwMode="auto">
          <a:xfrm>
            <a:off x="5867400" y="2997200"/>
            <a:ext cx="288925"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38952" name="Text Box 63"/>
          <p:cNvSpPr txBox="1">
            <a:spLocks noChangeArrowheads="1"/>
          </p:cNvSpPr>
          <p:nvPr/>
        </p:nvSpPr>
        <p:spPr bwMode="auto">
          <a:xfrm>
            <a:off x="4859338" y="3644900"/>
            <a:ext cx="288925"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38953" name="Text Box 64"/>
          <p:cNvSpPr txBox="1">
            <a:spLocks noChangeArrowheads="1"/>
          </p:cNvSpPr>
          <p:nvPr/>
        </p:nvSpPr>
        <p:spPr bwMode="auto">
          <a:xfrm>
            <a:off x="5292725" y="3644900"/>
            <a:ext cx="287338"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38954" name="Text Box 65"/>
          <p:cNvSpPr txBox="1">
            <a:spLocks noChangeArrowheads="1"/>
          </p:cNvSpPr>
          <p:nvPr/>
        </p:nvSpPr>
        <p:spPr bwMode="auto">
          <a:xfrm>
            <a:off x="5724525" y="3644900"/>
            <a:ext cx="287338" cy="366713"/>
          </a:xfrm>
          <a:prstGeom prst="rect">
            <a:avLst/>
          </a:prstGeom>
          <a:noFill/>
          <a:ln w="9525">
            <a:noFill/>
            <a:miter lim="800000"/>
            <a:headEnd/>
            <a:tailEnd/>
          </a:ln>
        </p:spPr>
        <p:txBody>
          <a:bodyPr>
            <a:spAutoFit/>
          </a:bodyPr>
          <a:lstStyle/>
          <a:p>
            <a:pPr>
              <a:spcBef>
                <a:spcPct val="50000"/>
              </a:spcBef>
            </a:pPr>
            <a:r>
              <a:rPr lang="en-US" altLang="zh-CN"/>
              <a:t>K</a:t>
            </a:r>
          </a:p>
        </p:txBody>
      </p:sp>
      <p:sp>
        <p:nvSpPr>
          <p:cNvPr id="38955" name="Text Box 66"/>
          <p:cNvSpPr txBox="1">
            <a:spLocks noChangeArrowheads="1"/>
          </p:cNvSpPr>
          <p:nvPr/>
        </p:nvSpPr>
        <p:spPr bwMode="auto">
          <a:xfrm>
            <a:off x="4859338" y="4221163"/>
            <a:ext cx="2889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38956" name="Text Box 67"/>
          <p:cNvSpPr txBox="1">
            <a:spLocks noChangeArrowheads="1"/>
          </p:cNvSpPr>
          <p:nvPr/>
        </p:nvSpPr>
        <p:spPr bwMode="auto">
          <a:xfrm>
            <a:off x="5292725" y="4221163"/>
            <a:ext cx="287338"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38957" name="Text Box 68"/>
          <p:cNvSpPr txBox="1">
            <a:spLocks noChangeArrowheads="1"/>
          </p:cNvSpPr>
          <p:nvPr/>
        </p:nvSpPr>
        <p:spPr bwMode="auto">
          <a:xfrm>
            <a:off x="6588125" y="2997200"/>
            <a:ext cx="288925"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38958" name="Text Box 69"/>
          <p:cNvSpPr txBox="1">
            <a:spLocks noChangeArrowheads="1"/>
          </p:cNvSpPr>
          <p:nvPr/>
        </p:nvSpPr>
        <p:spPr bwMode="auto">
          <a:xfrm>
            <a:off x="7235825" y="3062288"/>
            <a:ext cx="431800"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38959" name="Text Box 70"/>
          <p:cNvSpPr txBox="1">
            <a:spLocks noChangeArrowheads="1"/>
          </p:cNvSpPr>
          <p:nvPr/>
        </p:nvSpPr>
        <p:spPr bwMode="auto">
          <a:xfrm>
            <a:off x="7956550" y="2420938"/>
            <a:ext cx="287338" cy="366712"/>
          </a:xfrm>
          <a:prstGeom prst="rect">
            <a:avLst/>
          </a:prstGeom>
          <a:noFill/>
          <a:ln w="9525">
            <a:noFill/>
            <a:miter lim="800000"/>
            <a:headEnd/>
            <a:tailEnd/>
          </a:ln>
        </p:spPr>
        <p:txBody>
          <a:bodyPr>
            <a:spAutoFit/>
          </a:bodyPr>
          <a:lstStyle/>
          <a:p>
            <a:pPr>
              <a:spcBef>
                <a:spcPct val="50000"/>
              </a:spcBef>
            </a:pPr>
            <a:r>
              <a:rPr lang="en-US" altLang="zh-CN" dirty="0"/>
              <a:t>I</a:t>
            </a:r>
          </a:p>
        </p:txBody>
      </p:sp>
      <p:sp>
        <p:nvSpPr>
          <p:cNvPr id="38960" name="Text Box 71"/>
          <p:cNvSpPr txBox="1">
            <a:spLocks noChangeArrowheads="1"/>
          </p:cNvSpPr>
          <p:nvPr/>
        </p:nvSpPr>
        <p:spPr bwMode="auto">
          <a:xfrm>
            <a:off x="7956550" y="2997200"/>
            <a:ext cx="287338" cy="366713"/>
          </a:xfrm>
          <a:prstGeom prst="rect">
            <a:avLst/>
          </a:prstGeom>
          <a:noFill/>
          <a:ln w="9525">
            <a:noFill/>
            <a:miter lim="800000"/>
            <a:headEnd/>
            <a:tailEnd/>
          </a:ln>
        </p:spPr>
        <p:txBody>
          <a:bodyPr>
            <a:spAutoFit/>
          </a:bodyPr>
          <a:lstStyle/>
          <a:p>
            <a:pPr>
              <a:spcBef>
                <a:spcPct val="50000"/>
              </a:spcBef>
            </a:pPr>
            <a:r>
              <a:rPr lang="en-US" altLang="zh-CN"/>
              <a:t>L</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0" y="0"/>
            <a:ext cx="9144000" cy="1938992"/>
          </a:xfrm>
          <a:prstGeom prst="rect">
            <a:avLst/>
          </a:prstGeom>
          <a:noFill/>
          <a:ln w="9525">
            <a:noFill/>
            <a:miter lim="800000"/>
            <a:headEnd/>
            <a:tailEnd/>
          </a:ln>
        </p:spPr>
        <p:txBody>
          <a:bodyPr>
            <a:spAutoFit/>
          </a:bodyPr>
          <a:lstStyle/>
          <a:p>
            <a:pPr marL="342900" indent="-342900">
              <a:spcBef>
                <a:spcPct val="50000"/>
              </a:spcBef>
            </a:pPr>
            <a:r>
              <a:rPr lang="zh-CN" altLang="en-US" dirty="0" smtClean="0"/>
              <a:t>若</a:t>
            </a:r>
            <a:r>
              <a:rPr lang="zh-CN" altLang="en-US" dirty="0"/>
              <a:t>一份电文中共使用了</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五种字符，它们在电文中出现的频率分别为</a:t>
            </a:r>
            <a:r>
              <a:rPr lang="en-US" altLang="zh-CN" dirty="0"/>
              <a:t>5</a:t>
            </a:r>
            <a:r>
              <a:rPr lang="zh-CN" altLang="en-US" dirty="0"/>
              <a:t>、</a:t>
            </a:r>
            <a:r>
              <a:rPr lang="en-US" altLang="zh-CN" dirty="0"/>
              <a:t>8</a:t>
            </a:r>
            <a:r>
              <a:rPr lang="zh-CN" altLang="en-US" dirty="0"/>
              <a:t>、</a:t>
            </a:r>
            <a:r>
              <a:rPr lang="en-US" altLang="zh-CN" dirty="0"/>
              <a:t>3</a:t>
            </a:r>
            <a:r>
              <a:rPr lang="zh-CN" altLang="en-US" dirty="0"/>
              <a:t>、</a:t>
            </a:r>
            <a:r>
              <a:rPr lang="en-US" altLang="zh-CN" dirty="0"/>
              <a:t>9</a:t>
            </a:r>
            <a:r>
              <a:rPr lang="zh-CN" altLang="en-US" dirty="0"/>
              <a:t>、</a:t>
            </a:r>
            <a:r>
              <a:rPr lang="en-US" altLang="zh-CN" dirty="0"/>
              <a:t>6</a:t>
            </a:r>
            <a:r>
              <a:rPr lang="zh-CN" altLang="en-US" dirty="0"/>
              <a:t>。试构造哈夫曼树，并给出每个字符的哈夫曼编码。</a:t>
            </a:r>
          </a:p>
          <a:p>
            <a:pPr marL="342900" indent="-342900">
              <a:spcBef>
                <a:spcPct val="50000"/>
              </a:spcBef>
            </a:pPr>
            <a:r>
              <a:rPr lang="zh-CN" altLang="en-US" sz="3200" dirty="0">
                <a:solidFill>
                  <a:srgbClr val="FF3399"/>
                </a:solidFill>
                <a:ea typeface="华文行楷" pitchFamily="2" charset="-122"/>
              </a:rPr>
              <a:t>解答：</a:t>
            </a:r>
            <a:r>
              <a:rPr lang="zh-CN" altLang="en-US" dirty="0">
                <a:solidFill>
                  <a:srgbClr val="FF3399"/>
                </a:solidFill>
              </a:rPr>
              <a:t>赫夫曼树如图所示：</a:t>
            </a:r>
          </a:p>
        </p:txBody>
      </p:sp>
      <p:sp>
        <p:nvSpPr>
          <p:cNvPr id="39939" name="Oval 5"/>
          <p:cNvSpPr>
            <a:spLocks noChangeArrowheads="1"/>
          </p:cNvSpPr>
          <p:nvPr/>
        </p:nvSpPr>
        <p:spPr bwMode="auto">
          <a:xfrm>
            <a:off x="1547813" y="1628775"/>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0" name="Oval 6"/>
          <p:cNvSpPr>
            <a:spLocks noChangeArrowheads="1"/>
          </p:cNvSpPr>
          <p:nvPr/>
        </p:nvSpPr>
        <p:spPr bwMode="auto">
          <a:xfrm>
            <a:off x="1042988" y="2349500"/>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1" name="Oval 7"/>
          <p:cNvSpPr>
            <a:spLocks noChangeArrowheads="1"/>
          </p:cNvSpPr>
          <p:nvPr/>
        </p:nvSpPr>
        <p:spPr bwMode="auto">
          <a:xfrm>
            <a:off x="2124075" y="2349500"/>
            <a:ext cx="360363"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2" name="Oval 8"/>
          <p:cNvSpPr>
            <a:spLocks noChangeArrowheads="1"/>
          </p:cNvSpPr>
          <p:nvPr/>
        </p:nvSpPr>
        <p:spPr bwMode="auto">
          <a:xfrm>
            <a:off x="539750" y="3068638"/>
            <a:ext cx="360363"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3" name="Oval 9"/>
          <p:cNvSpPr>
            <a:spLocks noChangeArrowheads="1"/>
          </p:cNvSpPr>
          <p:nvPr/>
        </p:nvSpPr>
        <p:spPr bwMode="auto">
          <a:xfrm>
            <a:off x="1258888" y="3141663"/>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4" name="Oval 10"/>
          <p:cNvSpPr>
            <a:spLocks noChangeArrowheads="1"/>
          </p:cNvSpPr>
          <p:nvPr/>
        </p:nvSpPr>
        <p:spPr bwMode="auto">
          <a:xfrm>
            <a:off x="0" y="3933825"/>
            <a:ext cx="360363"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5" name="Oval 11"/>
          <p:cNvSpPr>
            <a:spLocks noChangeArrowheads="1"/>
          </p:cNvSpPr>
          <p:nvPr/>
        </p:nvSpPr>
        <p:spPr bwMode="auto">
          <a:xfrm>
            <a:off x="827088" y="3933825"/>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6" name="Oval 12"/>
          <p:cNvSpPr>
            <a:spLocks noChangeArrowheads="1"/>
          </p:cNvSpPr>
          <p:nvPr/>
        </p:nvSpPr>
        <p:spPr bwMode="auto">
          <a:xfrm>
            <a:off x="2124075" y="2349500"/>
            <a:ext cx="360363"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7" name="Oval 14"/>
          <p:cNvSpPr>
            <a:spLocks noChangeArrowheads="1"/>
          </p:cNvSpPr>
          <p:nvPr/>
        </p:nvSpPr>
        <p:spPr bwMode="auto">
          <a:xfrm>
            <a:off x="1763713" y="3141663"/>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8" name="Oval 15"/>
          <p:cNvSpPr>
            <a:spLocks noChangeArrowheads="1"/>
          </p:cNvSpPr>
          <p:nvPr/>
        </p:nvSpPr>
        <p:spPr bwMode="auto">
          <a:xfrm>
            <a:off x="2411413" y="3141663"/>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9" name="Line 16"/>
          <p:cNvSpPr>
            <a:spLocks noChangeShapeType="1"/>
          </p:cNvSpPr>
          <p:nvPr/>
        </p:nvSpPr>
        <p:spPr bwMode="auto">
          <a:xfrm flipH="1">
            <a:off x="1331913" y="2133600"/>
            <a:ext cx="287337" cy="287338"/>
          </a:xfrm>
          <a:prstGeom prst="line">
            <a:avLst/>
          </a:prstGeom>
          <a:noFill/>
          <a:ln w="9525">
            <a:solidFill>
              <a:schemeClr val="tx1"/>
            </a:solidFill>
            <a:round/>
            <a:headEnd/>
            <a:tailEnd/>
          </a:ln>
        </p:spPr>
        <p:txBody>
          <a:bodyPr/>
          <a:lstStyle/>
          <a:p>
            <a:endParaRPr lang="zh-CN" altLang="en-US"/>
          </a:p>
        </p:txBody>
      </p:sp>
      <p:sp>
        <p:nvSpPr>
          <p:cNvPr id="39950" name="Line 17"/>
          <p:cNvSpPr>
            <a:spLocks noChangeShapeType="1"/>
          </p:cNvSpPr>
          <p:nvPr/>
        </p:nvSpPr>
        <p:spPr bwMode="auto">
          <a:xfrm flipH="1">
            <a:off x="827088" y="2708275"/>
            <a:ext cx="288925" cy="433388"/>
          </a:xfrm>
          <a:prstGeom prst="line">
            <a:avLst/>
          </a:prstGeom>
          <a:noFill/>
          <a:ln w="9525">
            <a:solidFill>
              <a:schemeClr val="tx1"/>
            </a:solidFill>
            <a:round/>
            <a:headEnd/>
            <a:tailEnd/>
          </a:ln>
        </p:spPr>
        <p:txBody>
          <a:bodyPr/>
          <a:lstStyle/>
          <a:p>
            <a:endParaRPr lang="zh-CN" altLang="en-US"/>
          </a:p>
        </p:txBody>
      </p:sp>
      <p:sp>
        <p:nvSpPr>
          <p:cNvPr id="39951" name="Line 18"/>
          <p:cNvSpPr>
            <a:spLocks noChangeShapeType="1"/>
          </p:cNvSpPr>
          <p:nvPr/>
        </p:nvSpPr>
        <p:spPr bwMode="auto">
          <a:xfrm flipH="1">
            <a:off x="323850" y="3500438"/>
            <a:ext cx="287338" cy="504825"/>
          </a:xfrm>
          <a:prstGeom prst="line">
            <a:avLst/>
          </a:prstGeom>
          <a:noFill/>
          <a:ln w="9525">
            <a:solidFill>
              <a:schemeClr val="tx1"/>
            </a:solidFill>
            <a:round/>
            <a:headEnd/>
            <a:tailEnd/>
          </a:ln>
        </p:spPr>
        <p:txBody>
          <a:bodyPr/>
          <a:lstStyle/>
          <a:p>
            <a:endParaRPr lang="zh-CN" altLang="en-US"/>
          </a:p>
        </p:txBody>
      </p:sp>
      <p:sp>
        <p:nvSpPr>
          <p:cNvPr id="39952" name="Line 19"/>
          <p:cNvSpPr>
            <a:spLocks noChangeShapeType="1"/>
          </p:cNvSpPr>
          <p:nvPr/>
        </p:nvSpPr>
        <p:spPr bwMode="auto">
          <a:xfrm>
            <a:off x="755650" y="3429000"/>
            <a:ext cx="215900" cy="576263"/>
          </a:xfrm>
          <a:prstGeom prst="line">
            <a:avLst/>
          </a:prstGeom>
          <a:noFill/>
          <a:ln w="9525">
            <a:solidFill>
              <a:schemeClr val="tx1"/>
            </a:solidFill>
            <a:round/>
            <a:headEnd/>
            <a:tailEnd/>
          </a:ln>
        </p:spPr>
        <p:txBody>
          <a:bodyPr/>
          <a:lstStyle/>
          <a:p>
            <a:endParaRPr lang="zh-CN" altLang="en-US"/>
          </a:p>
        </p:txBody>
      </p:sp>
      <p:sp>
        <p:nvSpPr>
          <p:cNvPr id="39953" name="Line 20"/>
          <p:cNvSpPr>
            <a:spLocks noChangeShapeType="1"/>
          </p:cNvSpPr>
          <p:nvPr/>
        </p:nvSpPr>
        <p:spPr bwMode="auto">
          <a:xfrm>
            <a:off x="1187450" y="2854325"/>
            <a:ext cx="215900" cy="287338"/>
          </a:xfrm>
          <a:prstGeom prst="line">
            <a:avLst/>
          </a:prstGeom>
          <a:noFill/>
          <a:ln w="9525">
            <a:solidFill>
              <a:schemeClr val="tx1"/>
            </a:solidFill>
            <a:round/>
            <a:headEnd/>
            <a:tailEnd/>
          </a:ln>
        </p:spPr>
        <p:txBody>
          <a:bodyPr/>
          <a:lstStyle/>
          <a:p>
            <a:endParaRPr lang="zh-CN" altLang="en-US"/>
          </a:p>
        </p:txBody>
      </p:sp>
      <p:sp>
        <p:nvSpPr>
          <p:cNvPr id="39954" name="Line 21"/>
          <p:cNvSpPr>
            <a:spLocks noChangeShapeType="1"/>
          </p:cNvSpPr>
          <p:nvPr/>
        </p:nvSpPr>
        <p:spPr bwMode="auto">
          <a:xfrm>
            <a:off x="1835150" y="2060575"/>
            <a:ext cx="360363" cy="360363"/>
          </a:xfrm>
          <a:prstGeom prst="line">
            <a:avLst/>
          </a:prstGeom>
          <a:noFill/>
          <a:ln w="9525">
            <a:solidFill>
              <a:schemeClr val="tx1"/>
            </a:solidFill>
            <a:round/>
            <a:headEnd/>
            <a:tailEnd/>
          </a:ln>
        </p:spPr>
        <p:txBody>
          <a:bodyPr/>
          <a:lstStyle/>
          <a:p>
            <a:endParaRPr lang="zh-CN" altLang="en-US"/>
          </a:p>
        </p:txBody>
      </p:sp>
      <p:sp>
        <p:nvSpPr>
          <p:cNvPr id="39955" name="Line 22"/>
          <p:cNvSpPr>
            <a:spLocks noChangeShapeType="1"/>
          </p:cNvSpPr>
          <p:nvPr/>
        </p:nvSpPr>
        <p:spPr bwMode="auto">
          <a:xfrm flipH="1">
            <a:off x="2051050" y="2781300"/>
            <a:ext cx="144463" cy="431800"/>
          </a:xfrm>
          <a:prstGeom prst="line">
            <a:avLst/>
          </a:prstGeom>
          <a:noFill/>
          <a:ln w="9525">
            <a:solidFill>
              <a:schemeClr val="tx1"/>
            </a:solidFill>
            <a:round/>
            <a:headEnd/>
            <a:tailEnd/>
          </a:ln>
        </p:spPr>
        <p:txBody>
          <a:bodyPr/>
          <a:lstStyle/>
          <a:p>
            <a:endParaRPr lang="zh-CN" altLang="en-US"/>
          </a:p>
        </p:txBody>
      </p:sp>
      <p:sp>
        <p:nvSpPr>
          <p:cNvPr id="39956" name="Line 23"/>
          <p:cNvSpPr>
            <a:spLocks noChangeShapeType="1"/>
          </p:cNvSpPr>
          <p:nvPr/>
        </p:nvSpPr>
        <p:spPr bwMode="auto">
          <a:xfrm>
            <a:off x="2339975" y="2781300"/>
            <a:ext cx="215900" cy="431800"/>
          </a:xfrm>
          <a:prstGeom prst="line">
            <a:avLst/>
          </a:prstGeom>
          <a:noFill/>
          <a:ln w="9525">
            <a:solidFill>
              <a:schemeClr val="tx1"/>
            </a:solidFill>
            <a:round/>
            <a:headEnd/>
            <a:tailEnd/>
          </a:ln>
        </p:spPr>
        <p:txBody>
          <a:bodyPr/>
          <a:lstStyle/>
          <a:p>
            <a:endParaRPr lang="zh-CN" altLang="en-US"/>
          </a:p>
        </p:txBody>
      </p:sp>
      <p:sp>
        <p:nvSpPr>
          <p:cNvPr id="39957" name="Text Box 24"/>
          <p:cNvSpPr txBox="1">
            <a:spLocks noChangeArrowheads="1"/>
          </p:cNvSpPr>
          <p:nvPr/>
        </p:nvSpPr>
        <p:spPr bwMode="auto">
          <a:xfrm>
            <a:off x="0" y="4005263"/>
            <a:ext cx="323850"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39958" name="Text Box 25"/>
          <p:cNvSpPr txBox="1">
            <a:spLocks noChangeArrowheads="1"/>
          </p:cNvSpPr>
          <p:nvPr/>
        </p:nvSpPr>
        <p:spPr bwMode="auto">
          <a:xfrm>
            <a:off x="827088" y="3998913"/>
            <a:ext cx="431800"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39959" name="Text Box 26"/>
          <p:cNvSpPr txBox="1">
            <a:spLocks noChangeArrowheads="1"/>
          </p:cNvSpPr>
          <p:nvPr/>
        </p:nvSpPr>
        <p:spPr bwMode="auto">
          <a:xfrm>
            <a:off x="1258888" y="3213100"/>
            <a:ext cx="360362"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39960" name="Text Box 27"/>
          <p:cNvSpPr txBox="1">
            <a:spLocks noChangeArrowheads="1"/>
          </p:cNvSpPr>
          <p:nvPr/>
        </p:nvSpPr>
        <p:spPr bwMode="auto">
          <a:xfrm>
            <a:off x="1835150" y="3141663"/>
            <a:ext cx="288925"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39961" name="Text Box 28"/>
          <p:cNvSpPr txBox="1">
            <a:spLocks noChangeArrowheads="1"/>
          </p:cNvSpPr>
          <p:nvPr/>
        </p:nvSpPr>
        <p:spPr bwMode="auto">
          <a:xfrm>
            <a:off x="2411413" y="3213100"/>
            <a:ext cx="360362"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39962" name="Text Box 30"/>
          <p:cNvSpPr txBox="1">
            <a:spLocks noChangeArrowheads="1"/>
          </p:cNvSpPr>
          <p:nvPr/>
        </p:nvSpPr>
        <p:spPr bwMode="auto">
          <a:xfrm>
            <a:off x="1258888" y="1989138"/>
            <a:ext cx="288925" cy="366712"/>
          </a:xfrm>
          <a:prstGeom prst="rect">
            <a:avLst/>
          </a:prstGeom>
          <a:noFill/>
          <a:ln w="9525">
            <a:noFill/>
            <a:miter lim="800000"/>
            <a:headEnd/>
            <a:tailEnd/>
          </a:ln>
        </p:spPr>
        <p:txBody>
          <a:bodyPr>
            <a:spAutoFit/>
          </a:bodyPr>
          <a:lstStyle/>
          <a:p>
            <a:pPr>
              <a:spcBef>
                <a:spcPct val="50000"/>
              </a:spcBef>
            </a:pPr>
            <a:r>
              <a:rPr lang="en-US" altLang="zh-CN"/>
              <a:t>0</a:t>
            </a:r>
          </a:p>
        </p:txBody>
      </p:sp>
      <p:sp>
        <p:nvSpPr>
          <p:cNvPr id="39963" name="Text Box 31"/>
          <p:cNvSpPr txBox="1">
            <a:spLocks noChangeArrowheads="1"/>
          </p:cNvSpPr>
          <p:nvPr/>
        </p:nvSpPr>
        <p:spPr bwMode="auto">
          <a:xfrm>
            <a:off x="1979613" y="1989138"/>
            <a:ext cx="287337" cy="366712"/>
          </a:xfrm>
          <a:prstGeom prst="rect">
            <a:avLst/>
          </a:prstGeom>
          <a:noFill/>
          <a:ln w="9525">
            <a:noFill/>
            <a:miter lim="800000"/>
            <a:headEnd/>
            <a:tailEnd/>
          </a:ln>
        </p:spPr>
        <p:txBody>
          <a:bodyPr>
            <a:spAutoFit/>
          </a:bodyPr>
          <a:lstStyle/>
          <a:p>
            <a:pPr>
              <a:spcBef>
                <a:spcPct val="50000"/>
              </a:spcBef>
            </a:pPr>
            <a:r>
              <a:rPr lang="en-US" altLang="zh-CN"/>
              <a:t>1</a:t>
            </a:r>
          </a:p>
        </p:txBody>
      </p:sp>
      <p:sp>
        <p:nvSpPr>
          <p:cNvPr id="39964" name="Text Box 32"/>
          <p:cNvSpPr txBox="1">
            <a:spLocks noChangeArrowheads="1"/>
          </p:cNvSpPr>
          <p:nvPr/>
        </p:nvSpPr>
        <p:spPr bwMode="auto">
          <a:xfrm>
            <a:off x="684213" y="2708275"/>
            <a:ext cx="287337" cy="366713"/>
          </a:xfrm>
          <a:prstGeom prst="rect">
            <a:avLst/>
          </a:prstGeom>
          <a:noFill/>
          <a:ln w="9525">
            <a:noFill/>
            <a:miter lim="800000"/>
            <a:headEnd/>
            <a:tailEnd/>
          </a:ln>
        </p:spPr>
        <p:txBody>
          <a:bodyPr>
            <a:spAutoFit/>
          </a:bodyPr>
          <a:lstStyle/>
          <a:p>
            <a:pPr>
              <a:spcBef>
                <a:spcPct val="50000"/>
              </a:spcBef>
            </a:pPr>
            <a:r>
              <a:rPr lang="en-US" altLang="zh-CN"/>
              <a:t>0</a:t>
            </a:r>
          </a:p>
        </p:txBody>
      </p:sp>
      <p:sp>
        <p:nvSpPr>
          <p:cNvPr id="39965" name="Text Box 33"/>
          <p:cNvSpPr txBox="1">
            <a:spLocks noChangeArrowheads="1"/>
          </p:cNvSpPr>
          <p:nvPr/>
        </p:nvSpPr>
        <p:spPr bwMode="auto">
          <a:xfrm>
            <a:off x="1187450" y="2774950"/>
            <a:ext cx="215900" cy="366713"/>
          </a:xfrm>
          <a:prstGeom prst="rect">
            <a:avLst/>
          </a:prstGeom>
          <a:noFill/>
          <a:ln w="9525">
            <a:noFill/>
            <a:miter lim="800000"/>
            <a:headEnd/>
            <a:tailEnd/>
          </a:ln>
        </p:spPr>
        <p:txBody>
          <a:bodyPr>
            <a:spAutoFit/>
          </a:bodyPr>
          <a:lstStyle/>
          <a:p>
            <a:pPr>
              <a:spcBef>
                <a:spcPct val="50000"/>
              </a:spcBef>
            </a:pPr>
            <a:r>
              <a:rPr lang="en-US" altLang="zh-CN"/>
              <a:t>1</a:t>
            </a:r>
          </a:p>
        </p:txBody>
      </p:sp>
      <p:sp>
        <p:nvSpPr>
          <p:cNvPr id="39966" name="Text Box 34"/>
          <p:cNvSpPr txBox="1">
            <a:spLocks noChangeArrowheads="1"/>
          </p:cNvSpPr>
          <p:nvPr/>
        </p:nvSpPr>
        <p:spPr bwMode="auto">
          <a:xfrm>
            <a:off x="1835150" y="2852738"/>
            <a:ext cx="217488" cy="366712"/>
          </a:xfrm>
          <a:prstGeom prst="rect">
            <a:avLst/>
          </a:prstGeom>
          <a:noFill/>
          <a:ln w="9525">
            <a:noFill/>
            <a:miter lim="800000"/>
            <a:headEnd/>
            <a:tailEnd/>
          </a:ln>
        </p:spPr>
        <p:txBody>
          <a:bodyPr>
            <a:spAutoFit/>
          </a:bodyPr>
          <a:lstStyle/>
          <a:p>
            <a:pPr>
              <a:spcBef>
                <a:spcPct val="50000"/>
              </a:spcBef>
            </a:pPr>
            <a:r>
              <a:rPr lang="en-US" altLang="zh-CN"/>
              <a:t>0</a:t>
            </a:r>
          </a:p>
        </p:txBody>
      </p:sp>
      <p:sp>
        <p:nvSpPr>
          <p:cNvPr id="39967" name="Text Box 35"/>
          <p:cNvSpPr txBox="1">
            <a:spLocks noChangeArrowheads="1"/>
          </p:cNvSpPr>
          <p:nvPr/>
        </p:nvSpPr>
        <p:spPr bwMode="auto">
          <a:xfrm>
            <a:off x="2411413" y="2781300"/>
            <a:ext cx="215900" cy="366713"/>
          </a:xfrm>
          <a:prstGeom prst="rect">
            <a:avLst/>
          </a:prstGeom>
          <a:noFill/>
          <a:ln w="9525">
            <a:noFill/>
            <a:miter lim="800000"/>
            <a:headEnd/>
            <a:tailEnd/>
          </a:ln>
        </p:spPr>
        <p:txBody>
          <a:bodyPr>
            <a:spAutoFit/>
          </a:bodyPr>
          <a:lstStyle/>
          <a:p>
            <a:pPr>
              <a:spcBef>
                <a:spcPct val="50000"/>
              </a:spcBef>
            </a:pPr>
            <a:r>
              <a:rPr lang="en-US" altLang="zh-CN"/>
              <a:t>1</a:t>
            </a:r>
          </a:p>
        </p:txBody>
      </p:sp>
      <p:sp>
        <p:nvSpPr>
          <p:cNvPr id="39968" name="Text Box 36"/>
          <p:cNvSpPr txBox="1">
            <a:spLocks noChangeArrowheads="1"/>
          </p:cNvSpPr>
          <p:nvPr/>
        </p:nvSpPr>
        <p:spPr bwMode="auto">
          <a:xfrm>
            <a:off x="215900" y="3500438"/>
            <a:ext cx="395288" cy="366712"/>
          </a:xfrm>
          <a:prstGeom prst="rect">
            <a:avLst/>
          </a:prstGeom>
          <a:noFill/>
          <a:ln w="9525">
            <a:noFill/>
            <a:miter lim="800000"/>
            <a:headEnd/>
            <a:tailEnd/>
          </a:ln>
        </p:spPr>
        <p:txBody>
          <a:bodyPr>
            <a:spAutoFit/>
          </a:bodyPr>
          <a:lstStyle/>
          <a:p>
            <a:pPr>
              <a:spcBef>
                <a:spcPct val="50000"/>
              </a:spcBef>
            </a:pPr>
            <a:r>
              <a:rPr lang="en-US" altLang="zh-CN"/>
              <a:t>0</a:t>
            </a:r>
          </a:p>
        </p:txBody>
      </p:sp>
      <p:sp>
        <p:nvSpPr>
          <p:cNvPr id="39969" name="Text Box 37"/>
          <p:cNvSpPr txBox="1">
            <a:spLocks noChangeArrowheads="1"/>
          </p:cNvSpPr>
          <p:nvPr/>
        </p:nvSpPr>
        <p:spPr bwMode="auto">
          <a:xfrm>
            <a:off x="827088" y="3573463"/>
            <a:ext cx="360362" cy="366712"/>
          </a:xfrm>
          <a:prstGeom prst="rect">
            <a:avLst/>
          </a:prstGeom>
          <a:noFill/>
          <a:ln w="9525">
            <a:noFill/>
            <a:miter lim="800000"/>
            <a:headEnd/>
            <a:tailEnd/>
          </a:ln>
        </p:spPr>
        <p:txBody>
          <a:bodyPr>
            <a:spAutoFit/>
          </a:bodyPr>
          <a:lstStyle/>
          <a:p>
            <a:pPr>
              <a:spcBef>
                <a:spcPct val="50000"/>
              </a:spcBef>
            </a:pPr>
            <a:r>
              <a:rPr lang="en-US" altLang="zh-CN"/>
              <a:t>1</a:t>
            </a:r>
          </a:p>
        </p:txBody>
      </p:sp>
      <p:sp>
        <p:nvSpPr>
          <p:cNvPr id="39970" name="Text Box 38"/>
          <p:cNvSpPr txBox="1">
            <a:spLocks noChangeArrowheads="1"/>
          </p:cNvSpPr>
          <p:nvPr/>
        </p:nvSpPr>
        <p:spPr bwMode="auto">
          <a:xfrm>
            <a:off x="3851275" y="1628775"/>
            <a:ext cx="3816350" cy="2430463"/>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编码为：</a:t>
            </a:r>
          </a:p>
          <a:p>
            <a:pPr>
              <a:spcBef>
                <a:spcPct val="50000"/>
              </a:spcBef>
            </a:pPr>
            <a:r>
              <a:rPr lang="en-US" altLang="zh-CN">
                <a:solidFill>
                  <a:srgbClr val="FF3399"/>
                </a:solidFill>
              </a:rPr>
              <a:t>A</a:t>
            </a:r>
            <a:r>
              <a:rPr lang="zh-CN" altLang="en-US">
                <a:solidFill>
                  <a:srgbClr val="FF3399"/>
                </a:solidFill>
              </a:rPr>
              <a:t>：</a:t>
            </a:r>
            <a:r>
              <a:rPr lang="en-US" altLang="zh-CN">
                <a:solidFill>
                  <a:srgbClr val="FF3399"/>
                </a:solidFill>
              </a:rPr>
              <a:t>001</a:t>
            </a:r>
          </a:p>
          <a:p>
            <a:pPr>
              <a:spcBef>
                <a:spcPct val="50000"/>
              </a:spcBef>
            </a:pPr>
            <a:r>
              <a:rPr lang="en-US" altLang="zh-CN">
                <a:solidFill>
                  <a:srgbClr val="FF3399"/>
                </a:solidFill>
              </a:rPr>
              <a:t>B</a:t>
            </a:r>
            <a:r>
              <a:rPr lang="zh-CN" altLang="en-US">
                <a:solidFill>
                  <a:srgbClr val="FF3399"/>
                </a:solidFill>
              </a:rPr>
              <a:t>：</a:t>
            </a:r>
            <a:r>
              <a:rPr lang="en-US" altLang="zh-CN">
                <a:solidFill>
                  <a:srgbClr val="FF3399"/>
                </a:solidFill>
              </a:rPr>
              <a:t>10             </a:t>
            </a:r>
          </a:p>
          <a:p>
            <a:pPr>
              <a:spcBef>
                <a:spcPct val="50000"/>
              </a:spcBef>
            </a:pPr>
            <a:r>
              <a:rPr lang="en-US" altLang="zh-CN">
                <a:solidFill>
                  <a:srgbClr val="FF3399"/>
                </a:solidFill>
              </a:rPr>
              <a:t>C</a:t>
            </a:r>
            <a:r>
              <a:rPr lang="zh-CN" altLang="en-US">
                <a:solidFill>
                  <a:srgbClr val="FF3399"/>
                </a:solidFill>
              </a:rPr>
              <a:t>：</a:t>
            </a:r>
            <a:r>
              <a:rPr lang="en-US" altLang="zh-CN">
                <a:solidFill>
                  <a:srgbClr val="FF3399"/>
                </a:solidFill>
              </a:rPr>
              <a:t>000</a:t>
            </a:r>
          </a:p>
          <a:p>
            <a:pPr>
              <a:spcBef>
                <a:spcPct val="50000"/>
              </a:spcBef>
            </a:pPr>
            <a:r>
              <a:rPr lang="en-US" altLang="zh-CN">
                <a:solidFill>
                  <a:srgbClr val="FF3399"/>
                </a:solidFill>
              </a:rPr>
              <a:t>D</a:t>
            </a:r>
            <a:r>
              <a:rPr lang="zh-CN" altLang="en-US">
                <a:solidFill>
                  <a:srgbClr val="FF3399"/>
                </a:solidFill>
              </a:rPr>
              <a:t>：</a:t>
            </a:r>
            <a:r>
              <a:rPr lang="en-US" altLang="zh-CN">
                <a:solidFill>
                  <a:srgbClr val="FF3399"/>
                </a:solidFill>
              </a:rPr>
              <a:t>11</a:t>
            </a:r>
          </a:p>
          <a:p>
            <a:pPr>
              <a:spcBef>
                <a:spcPct val="50000"/>
              </a:spcBef>
            </a:pPr>
            <a:r>
              <a:rPr lang="en-US" altLang="zh-CN">
                <a:solidFill>
                  <a:srgbClr val="FF3399"/>
                </a:solidFill>
              </a:rPr>
              <a:t>E</a:t>
            </a:r>
            <a:r>
              <a:rPr lang="zh-CN" altLang="en-US">
                <a:solidFill>
                  <a:srgbClr val="FF3399"/>
                </a:solidFill>
              </a:rPr>
              <a:t>：</a:t>
            </a:r>
            <a:r>
              <a:rPr lang="en-US" altLang="zh-CN">
                <a:solidFill>
                  <a:srgbClr val="FF3399"/>
                </a:solidFill>
              </a:rPr>
              <a:t>01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57159" y="228600"/>
            <a:ext cx="8429683" cy="5078313"/>
          </a:xfrm>
          <a:prstGeom prst="rect">
            <a:avLst/>
          </a:prstGeom>
          <a:solidFill>
            <a:srgbClr val="99CCFF">
              <a:alpha val="50000"/>
            </a:srgbClr>
          </a:solidFill>
          <a:ln w="9525">
            <a:solidFill>
              <a:srgbClr val="0000FF"/>
            </a:solidFill>
            <a:miter lim="800000"/>
            <a:headEnd/>
            <a:tailEnd/>
          </a:ln>
          <a:effectLst/>
        </p:spPr>
        <p:txBody>
          <a:bodyPr wrap="square">
            <a:spAutoFit/>
          </a:bodyPr>
          <a:lstStyle/>
          <a:p>
            <a:r>
              <a:rPr lang="zh-CN" altLang="en-US" sz="3600" dirty="0" smtClean="0"/>
              <a:t>假设以顺序存储结构实现一个双向栈</a:t>
            </a:r>
            <a:endParaRPr lang="en-US" altLang="zh-CN" sz="3600" dirty="0" smtClean="0"/>
          </a:p>
          <a:p>
            <a:r>
              <a:rPr lang="zh-CN" altLang="en-US" sz="3600" dirty="0" smtClean="0"/>
              <a:t>即在一维数组的存储空间中存在着两个栈，</a:t>
            </a:r>
            <a:endParaRPr lang="en-US" altLang="zh-CN" sz="3600" dirty="0" smtClean="0"/>
          </a:p>
          <a:p>
            <a:r>
              <a:rPr lang="zh-CN" altLang="en-US" sz="3600" dirty="0" smtClean="0"/>
              <a:t>它们的栈底分别设在数组的两个端点。</a:t>
            </a:r>
            <a:endParaRPr lang="en-US" altLang="zh-CN" sz="3600" dirty="0" smtClean="0"/>
          </a:p>
          <a:p>
            <a:r>
              <a:rPr lang="zh-CN" altLang="en-US" sz="3600" dirty="0" smtClean="0"/>
              <a:t>试编写实现这个双向栈</a:t>
            </a:r>
            <a:r>
              <a:rPr lang="en-US" altLang="zh-CN" sz="3600" dirty="0" err="1" smtClean="0"/>
              <a:t>tws</a:t>
            </a:r>
            <a:r>
              <a:rPr lang="zh-CN" altLang="en-US" sz="3600" dirty="0" smtClean="0"/>
              <a:t>的三个操作：</a:t>
            </a:r>
            <a:endParaRPr lang="en-US" altLang="zh-CN" sz="3600" dirty="0" smtClean="0"/>
          </a:p>
          <a:p>
            <a:r>
              <a:rPr lang="zh-CN" altLang="en-US" sz="3600" dirty="0" smtClean="0"/>
              <a:t>初始化</a:t>
            </a:r>
            <a:r>
              <a:rPr lang="en-US" altLang="zh-CN" sz="3600" dirty="0" err="1" smtClean="0"/>
              <a:t>inistack</a:t>
            </a:r>
            <a:r>
              <a:rPr lang="en-US" altLang="zh-CN" sz="3600" dirty="0" smtClean="0"/>
              <a:t>(</a:t>
            </a:r>
            <a:r>
              <a:rPr lang="en-US" altLang="zh-CN" sz="3600" dirty="0" err="1" smtClean="0"/>
              <a:t>tws</a:t>
            </a:r>
            <a:r>
              <a:rPr lang="en-US" altLang="zh-CN" sz="3600" dirty="0" smtClean="0"/>
              <a:t>)</a:t>
            </a:r>
            <a:r>
              <a:rPr lang="zh-CN" altLang="en-US" sz="3600" dirty="0" smtClean="0"/>
              <a:t>、</a:t>
            </a:r>
            <a:endParaRPr lang="en-US" altLang="zh-CN" sz="3600" dirty="0" smtClean="0"/>
          </a:p>
          <a:p>
            <a:r>
              <a:rPr lang="zh-CN" altLang="en-US" sz="3600" dirty="0" smtClean="0"/>
              <a:t>入栈</a:t>
            </a:r>
            <a:r>
              <a:rPr lang="en-US" altLang="zh-CN" sz="3600" dirty="0" smtClean="0"/>
              <a:t>push(</a:t>
            </a:r>
            <a:r>
              <a:rPr lang="en-US" altLang="zh-CN" sz="3600" dirty="0" err="1" smtClean="0"/>
              <a:t>tws,i,x</a:t>
            </a:r>
            <a:r>
              <a:rPr lang="en-US" altLang="zh-CN" sz="3600" dirty="0" smtClean="0"/>
              <a:t>)</a:t>
            </a:r>
            <a:r>
              <a:rPr lang="zh-CN" altLang="en-US" sz="3600" dirty="0" smtClean="0"/>
              <a:t>和</a:t>
            </a:r>
            <a:endParaRPr lang="en-US" altLang="zh-CN" sz="3600" dirty="0" smtClean="0"/>
          </a:p>
          <a:p>
            <a:r>
              <a:rPr lang="zh-CN" altLang="en-US" sz="3600" dirty="0" smtClean="0"/>
              <a:t>出栈</a:t>
            </a:r>
            <a:r>
              <a:rPr lang="en-US" altLang="zh-CN" sz="3600" dirty="0" smtClean="0"/>
              <a:t>pop(</a:t>
            </a:r>
            <a:r>
              <a:rPr lang="en-US" altLang="zh-CN" sz="3600" dirty="0" err="1" smtClean="0"/>
              <a:t>tws,i</a:t>
            </a:r>
            <a:r>
              <a:rPr lang="en-US" altLang="zh-CN" sz="3600" dirty="0" smtClean="0"/>
              <a:t>)</a:t>
            </a:r>
            <a:r>
              <a:rPr lang="zh-CN" altLang="en-US" sz="3600" dirty="0" smtClean="0"/>
              <a:t>的算法，</a:t>
            </a:r>
            <a:endParaRPr lang="en-US" altLang="zh-CN" sz="3600" dirty="0" smtClean="0"/>
          </a:p>
          <a:p>
            <a:r>
              <a:rPr lang="zh-CN" altLang="en-US" sz="3600" dirty="0" smtClean="0"/>
              <a:t>其中</a:t>
            </a:r>
            <a:r>
              <a:rPr lang="en-US" altLang="zh-CN" sz="3600" dirty="0" err="1" smtClean="0"/>
              <a:t>i</a:t>
            </a:r>
            <a:r>
              <a:rPr lang="zh-CN" altLang="en-US" sz="3600" dirty="0" smtClean="0"/>
              <a:t>为</a:t>
            </a:r>
            <a:r>
              <a:rPr lang="en-US" altLang="zh-CN" sz="3600" dirty="0" smtClean="0"/>
              <a:t>0</a:t>
            </a:r>
            <a:r>
              <a:rPr lang="zh-CN" altLang="en-US" sz="3600" dirty="0" smtClean="0"/>
              <a:t>或</a:t>
            </a:r>
            <a:r>
              <a:rPr lang="en-US" altLang="zh-CN" sz="3600" dirty="0" smtClean="0"/>
              <a:t>1</a:t>
            </a:r>
            <a:r>
              <a:rPr lang="zh-CN" altLang="en-US" sz="3600" dirty="0" smtClean="0"/>
              <a:t>，用以分别指示设在数组两端的两个栈</a:t>
            </a:r>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strips(downRight)">
                                      <p:cBhvr>
                                        <p:cTn id="7" dur="5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55600" y="276225"/>
            <a:ext cx="7263527" cy="461665"/>
          </a:xfrm>
          <a:prstGeom prst="rect">
            <a:avLst/>
          </a:prstGeom>
          <a:noFill/>
          <a:ln w="9525">
            <a:noFill/>
            <a:miter lim="800000"/>
            <a:headEnd/>
            <a:tailEnd/>
          </a:ln>
          <a:effectLst/>
        </p:spPr>
        <p:txBody>
          <a:bodyPr wrap="none">
            <a:spAutoFit/>
          </a:bodyPr>
          <a:lstStyle/>
          <a:p>
            <a:r>
              <a:rPr lang="zh-CN" altLang="en-US" sz="2400" dirty="0" smtClean="0"/>
              <a:t>将</a:t>
            </a:r>
            <a:r>
              <a:rPr lang="zh-CN" altLang="en-US" sz="2400" dirty="0"/>
              <a:t>树转换成二叉树，写出先序、中序和后序遍历序列</a:t>
            </a:r>
          </a:p>
        </p:txBody>
      </p:sp>
      <p:grpSp>
        <p:nvGrpSpPr>
          <p:cNvPr id="2" name="Group 3"/>
          <p:cNvGrpSpPr>
            <a:grpSpLocks/>
          </p:cNvGrpSpPr>
          <p:nvPr/>
        </p:nvGrpSpPr>
        <p:grpSpPr bwMode="auto">
          <a:xfrm>
            <a:off x="2138363" y="1622425"/>
            <a:ext cx="4252912" cy="2784475"/>
            <a:chOff x="712" y="455"/>
            <a:chExt cx="2679" cy="1754"/>
          </a:xfrm>
        </p:grpSpPr>
        <p:grpSp>
          <p:nvGrpSpPr>
            <p:cNvPr id="3" name="Group 4"/>
            <p:cNvGrpSpPr>
              <a:grpSpLocks/>
            </p:cNvGrpSpPr>
            <p:nvPr/>
          </p:nvGrpSpPr>
          <p:grpSpPr bwMode="auto">
            <a:xfrm>
              <a:off x="1935" y="455"/>
              <a:ext cx="295" cy="288"/>
              <a:chOff x="1935" y="455"/>
              <a:chExt cx="295" cy="288"/>
            </a:xfrm>
          </p:grpSpPr>
          <p:sp>
            <p:nvSpPr>
              <p:cNvPr id="62469" name="Oval 5"/>
              <p:cNvSpPr>
                <a:spLocks noChangeArrowheads="1"/>
              </p:cNvSpPr>
              <p:nvPr/>
            </p:nvSpPr>
            <p:spPr bwMode="auto">
              <a:xfrm>
                <a:off x="1935" y="45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70" name="Text Box 6"/>
              <p:cNvSpPr txBox="1">
                <a:spLocks noChangeArrowheads="1"/>
              </p:cNvSpPr>
              <p:nvPr/>
            </p:nvSpPr>
            <p:spPr bwMode="auto">
              <a:xfrm>
                <a:off x="1975" y="455"/>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A</a:t>
                </a:r>
                <a:endParaRPr lang="en-US" altLang="zh-CN" sz="3200">
                  <a:solidFill>
                    <a:schemeClr val="bg1"/>
                  </a:solidFill>
                </a:endParaRPr>
              </a:p>
            </p:txBody>
          </p:sp>
        </p:grpSp>
        <p:grpSp>
          <p:nvGrpSpPr>
            <p:cNvPr id="4" name="Group 7"/>
            <p:cNvGrpSpPr>
              <a:grpSpLocks/>
            </p:cNvGrpSpPr>
            <p:nvPr/>
          </p:nvGrpSpPr>
          <p:grpSpPr bwMode="auto">
            <a:xfrm>
              <a:off x="1034" y="860"/>
              <a:ext cx="295" cy="288"/>
              <a:chOff x="2637" y="2697"/>
              <a:chExt cx="295" cy="288"/>
            </a:xfrm>
          </p:grpSpPr>
          <p:sp>
            <p:nvSpPr>
              <p:cNvPr id="62472" name="Oval 8"/>
              <p:cNvSpPr>
                <a:spLocks noChangeArrowheads="1"/>
              </p:cNvSpPr>
              <p:nvPr/>
            </p:nvSpPr>
            <p:spPr bwMode="auto">
              <a:xfrm>
                <a:off x="2637"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73" name="Text Box 9"/>
              <p:cNvSpPr txBox="1">
                <a:spLocks noChangeArrowheads="1"/>
              </p:cNvSpPr>
              <p:nvPr/>
            </p:nvSpPr>
            <p:spPr bwMode="auto">
              <a:xfrm>
                <a:off x="2677"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B</a:t>
                </a:r>
                <a:endParaRPr lang="en-US" altLang="zh-CN" sz="3200">
                  <a:solidFill>
                    <a:schemeClr val="bg1"/>
                  </a:solidFill>
                </a:endParaRPr>
              </a:p>
            </p:txBody>
          </p:sp>
        </p:grpSp>
        <p:grpSp>
          <p:nvGrpSpPr>
            <p:cNvPr id="5" name="Group 10"/>
            <p:cNvGrpSpPr>
              <a:grpSpLocks/>
            </p:cNvGrpSpPr>
            <p:nvPr/>
          </p:nvGrpSpPr>
          <p:grpSpPr bwMode="auto">
            <a:xfrm>
              <a:off x="1634" y="860"/>
              <a:ext cx="303" cy="288"/>
              <a:chOff x="1485" y="2073"/>
              <a:chExt cx="303" cy="288"/>
            </a:xfrm>
          </p:grpSpPr>
          <p:sp>
            <p:nvSpPr>
              <p:cNvPr id="62475" name="Oval 11"/>
              <p:cNvSpPr>
                <a:spLocks noChangeArrowheads="1"/>
              </p:cNvSpPr>
              <p:nvPr/>
            </p:nvSpPr>
            <p:spPr bwMode="auto">
              <a:xfrm>
                <a:off x="148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76" name="Text Box 12"/>
              <p:cNvSpPr txBox="1">
                <a:spLocks noChangeArrowheads="1"/>
              </p:cNvSpPr>
              <p:nvPr/>
            </p:nvSpPr>
            <p:spPr bwMode="auto">
              <a:xfrm>
                <a:off x="1533"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C</a:t>
                </a:r>
                <a:endParaRPr lang="en-US" altLang="zh-CN" sz="3200">
                  <a:solidFill>
                    <a:schemeClr val="bg1"/>
                  </a:solidFill>
                </a:endParaRPr>
              </a:p>
            </p:txBody>
          </p:sp>
        </p:grpSp>
        <p:grpSp>
          <p:nvGrpSpPr>
            <p:cNvPr id="6" name="Group 13"/>
            <p:cNvGrpSpPr>
              <a:grpSpLocks/>
            </p:cNvGrpSpPr>
            <p:nvPr/>
          </p:nvGrpSpPr>
          <p:grpSpPr bwMode="auto">
            <a:xfrm>
              <a:off x="2242" y="860"/>
              <a:ext cx="295" cy="288"/>
              <a:chOff x="1965" y="2697"/>
              <a:chExt cx="295" cy="288"/>
            </a:xfrm>
          </p:grpSpPr>
          <p:sp>
            <p:nvSpPr>
              <p:cNvPr id="62478" name="Oval 14"/>
              <p:cNvSpPr>
                <a:spLocks noChangeArrowheads="1"/>
              </p:cNvSpPr>
              <p:nvPr/>
            </p:nvSpPr>
            <p:spPr bwMode="auto">
              <a:xfrm>
                <a:off x="1965"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79" name="Text Box 15"/>
              <p:cNvSpPr txBox="1">
                <a:spLocks noChangeArrowheads="1"/>
              </p:cNvSpPr>
              <p:nvPr/>
            </p:nvSpPr>
            <p:spPr bwMode="auto">
              <a:xfrm>
                <a:off x="2005"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D</a:t>
                </a:r>
                <a:endParaRPr lang="en-US" altLang="zh-CN" sz="3200">
                  <a:solidFill>
                    <a:schemeClr val="bg1"/>
                  </a:solidFill>
                </a:endParaRPr>
              </a:p>
            </p:txBody>
          </p:sp>
        </p:grpSp>
        <p:grpSp>
          <p:nvGrpSpPr>
            <p:cNvPr id="7" name="Group 16"/>
            <p:cNvGrpSpPr>
              <a:grpSpLocks/>
            </p:cNvGrpSpPr>
            <p:nvPr/>
          </p:nvGrpSpPr>
          <p:grpSpPr bwMode="auto">
            <a:xfrm>
              <a:off x="2842" y="860"/>
              <a:ext cx="292" cy="288"/>
              <a:chOff x="1293" y="2697"/>
              <a:chExt cx="292" cy="288"/>
            </a:xfrm>
          </p:grpSpPr>
          <p:sp>
            <p:nvSpPr>
              <p:cNvPr id="62481" name="Oval 17"/>
              <p:cNvSpPr>
                <a:spLocks noChangeArrowheads="1"/>
              </p:cNvSpPr>
              <p:nvPr/>
            </p:nvSpPr>
            <p:spPr bwMode="auto">
              <a:xfrm>
                <a:off x="1293"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82" name="Text Box 18"/>
              <p:cNvSpPr txBox="1">
                <a:spLocks noChangeArrowheads="1"/>
              </p:cNvSpPr>
              <p:nvPr/>
            </p:nvSpPr>
            <p:spPr bwMode="auto">
              <a:xfrm>
                <a:off x="1341" y="2697"/>
                <a:ext cx="244"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E</a:t>
                </a:r>
                <a:endParaRPr lang="en-US" altLang="zh-CN" sz="3200">
                  <a:solidFill>
                    <a:schemeClr val="bg1"/>
                  </a:solidFill>
                </a:endParaRPr>
              </a:p>
            </p:txBody>
          </p:sp>
        </p:grpSp>
        <p:grpSp>
          <p:nvGrpSpPr>
            <p:cNvPr id="8" name="Group 19"/>
            <p:cNvGrpSpPr>
              <a:grpSpLocks/>
            </p:cNvGrpSpPr>
            <p:nvPr/>
          </p:nvGrpSpPr>
          <p:grpSpPr bwMode="auto">
            <a:xfrm>
              <a:off x="712" y="1375"/>
              <a:ext cx="288" cy="288"/>
              <a:chOff x="1629" y="2697"/>
              <a:chExt cx="288" cy="288"/>
            </a:xfrm>
          </p:grpSpPr>
          <p:sp>
            <p:nvSpPr>
              <p:cNvPr id="62484" name="Oval 20"/>
              <p:cNvSpPr>
                <a:spLocks noChangeArrowheads="1"/>
              </p:cNvSpPr>
              <p:nvPr/>
            </p:nvSpPr>
            <p:spPr bwMode="auto">
              <a:xfrm>
                <a:off x="1629"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85" name="Text Box 21"/>
              <p:cNvSpPr txBox="1">
                <a:spLocks noChangeArrowheads="1"/>
              </p:cNvSpPr>
              <p:nvPr/>
            </p:nvSpPr>
            <p:spPr bwMode="auto">
              <a:xfrm>
                <a:off x="166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F</a:t>
                </a:r>
                <a:endParaRPr lang="en-US" altLang="zh-CN" sz="3200">
                  <a:solidFill>
                    <a:schemeClr val="bg1"/>
                  </a:solidFill>
                </a:endParaRPr>
              </a:p>
            </p:txBody>
          </p:sp>
        </p:grpSp>
        <p:grpSp>
          <p:nvGrpSpPr>
            <p:cNvPr id="9" name="Group 22"/>
            <p:cNvGrpSpPr>
              <a:grpSpLocks/>
            </p:cNvGrpSpPr>
            <p:nvPr/>
          </p:nvGrpSpPr>
          <p:grpSpPr bwMode="auto">
            <a:xfrm>
              <a:off x="1057" y="1375"/>
              <a:ext cx="305" cy="288"/>
              <a:chOff x="3405" y="2073"/>
              <a:chExt cx="305" cy="288"/>
            </a:xfrm>
          </p:grpSpPr>
          <p:sp>
            <p:nvSpPr>
              <p:cNvPr id="62487" name="Oval 23"/>
              <p:cNvSpPr>
                <a:spLocks noChangeArrowheads="1"/>
              </p:cNvSpPr>
              <p:nvPr/>
            </p:nvSpPr>
            <p:spPr bwMode="auto">
              <a:xfrm>
                <a:off x="340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88" name="Text Box 24"/>
              <p:cNvSpPr txBox="1">
                <a:spLocks noChangeArrowheads="1"/>
              </p:cNvSpPr>
              <p:nvPr/>
            </p:nvSpPr>
            <p:spPr bwMode="auto">
              <a:xfrm>
                <a:off x="3445" y="2073"/>
                <a:ext cx="26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G</a:t>
                </a:r>
                <a:endParaRPr lang="en-US" altLang="zh-CN" sz="3200">
                  <a:solidFill>
                    <a:schemeClr val="bg1"/>
                  </a:solidFill>
                </a:endParaRPr>
              </a:p>
            </p:txBody>
          </p:sp>
        </p:grpSp>
        <p:grpSp>
          <p:nvGrpSpPr>
            <p:cNvPr id="10" name="Group 25"/>
            <p:cNvGrpSpPr>
              <a:grpSpLocks/>
            </p:cNvGrpSpPr>
            <p:nvPr/>
          </p:nvGrpSpPr>
          <p:grpSpPr bwMode="auto">
            <a:xfrm>
              <a:off x="1419" y="1375"/>
              <a:ext cx="303" cy="288"/>
              <a:chOff x="2301" y="2697"/>
              <a:chExt cx="303" cy="288"/>
            </a:xfrm>
          </p:grpSpPr>
          <p:sp>
            <p:nvSpPr>
              <p:cNvPr id="62490" name="Oval 26"/>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91" name="Text Box 27"/>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H</a:t>
                </a:r>
                <a:endParaRPr lang="en-US" altLang="zh-CN" sz="3200">
                  <a:solidFill>
                    <a:schemeClr val="bg1"/>
                  </a:solidFill>
                </a:endParaRPr>
              </a:p>
            </p:txBody>
          </p:sp>
        </p:grpSp>
        <p:grpSp>
          <p:nvGrpSpPr>
            <p:cNvPr id="11" name="Group 28"/>
            <p:cNvGrpSpPr>
              <a:grpSpLocks/>
            </p:cNvGrpSpPr>
            <p:nvPr/>
          </p:nvGrpSpPr>
          <p:grpSpPr bwMode="auto">
            <a:xfrm>
              <a:off x="2265" y="1375"/>
              <a:ext cx="288" cy="288"/>
              <a:chOff x="2301" y="2697"/>
              <a:chExt cx="288" cy="288"/>
            </a:xfrm>
          </p:grpSpPr>
          <p:sp>
            <p:nvSpPr>
              <p:cNvPr id="62493" name="Oval 29"/>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94" name="Text Box 30"/>
              <p:cNvSpPr txBox="1">
                <a:spLocks noChangeArrowheads="1"/>
              </p:cNvSpPr>
              <p:nvPr/>
            </p:nvSpPr>
            <p:spPr bwMode="auto">
              <a:xfrm>
                <a:off x="2349" y="2697"/>
                <a:ext cx="169"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I</a:t>
                </a:r>
                <a:endParaRPr lang="en-US" altLang="zh-CN" sz="3200">
                  <a:solidFill>
                    <a:schemeClr val="bg1"/>
                  </a:solidFill>
                </a:endParaRPr>
              </a:p>
            </p:txBody>
          </p:sp>
        </p:grpSp>
        <p:grpSp>
          <p:nvGrpSpPr>
            <p:cNvPr id="12" name="Group 31"/>
            <p:cNvGrpSpPr>
              <a:grpSpLocks/>
            </p:cNvGrpSpPr>
            <p:nvPr/>
          </p:nvGrpSpPr>
          <p:grpSpPr bwMode="auto">
            <a:xfrm>
              <a:off x="2632" y="1383"/>
              <a:ext cx="288" cy="288"/>
              <a:chOff x="2301" y="2697"/>
              <a:chExt cx="288" cy="288"/>
            </a:xfrm>
          </p:grpSpPr>
          <p:sp>
            <p:nvSpPr>
              <p:cNvPr id="62496" name="Oval 32"/>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97" name="Text Box 33"/>
              <p:cNvSpPr txBox="1">
                <a:spLocks noChangeArrowheads="1"/>
              </p:cNvSpPr>
              <p:nvPr/>
            </p:nvSpPr>
            <p:spPr bwMode="auto">
              <a:xfrm>
                <a:off x="2349" y="269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J</a:t>
                </a:r>
                <a:endParaRPr lang="en-US" altLang="zh-CN" sz="3200">
                  <a:solidFill>
                    <a:schemeClr val="bg1"/>
                  </a:solidFill>
                </a:endParaRPr>
              </a:p>
            </p:txBody>
          </p:sp>
        </p:grpSp>
        <p:grpSp>
          <p:nvGrpSpPr>
            <p:cNvPr id="13" name="Group 34"/>
            <p:cNvGrpSpPr>
              <a:grpSpLocks/>
            </p:cNvGrpSpPr>
            <p:nvPr/>
          </p:nvGrpSpPr>
          <p:grpSpPr bwMode="auto">
            <a:xfrm>
              <a:off x="3088" y="1383"/>
              <a:ext cx="303" cy="288"/>
              <a:chOff x="2301" y="2697"/>
              <a:chExt cx="303" cy="288"/>
            </a:xfrm>
          </p:grpSpPr>
          <p:sp>
            <p:nvSpPr>
              <p:cNvPr id="62499" name="Oval 35"/>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500" name="Text Box 36"/>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K</a:t>
                </a:r>
                <a:endParaRPr lang="en-US" altLang="zh-CN" sz="3200">
                  <a:solidFill>
                    <a:schemeClr val="bg1"/>
                  </a:solidFill>
                </a:endParaRPr>
              </a:p>
            </p:txBody>
          </p:sp>
        </p:grpSp>
        <p:grpSp>
          <p:nvGrpSpPr>
            <p:cNvPr id="14" name="Group 37"/>
            <p:cNvGrpSpPr>
              <a:grpSpLocks/>
            </p:cNvGrpSpPr>
            <p:nvPr/>
          </p:nvGrpSpPr>
          <p:grpSpPr bwMode="auto">
            <a:xfrm>
              <a:off x="1419" y="1921"/>
              <a:ext cx="288" cy="288"/>
              <a:chOff x="2301" y="2697"/>
              <a:chExt cx="288" cy="288"/>
            </a:xfrm>
          </p:grpSpPr>
          <p:sp>
            <p:nvSpPr>
              <p:cNvPr id="62502" name="Oval 38"/>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503" name="Text Box 39"/>
              <p:cNvSpPr txBox="1">
                <a:spLocks noChangeArrowheads="1"/>
              </p:cNvSpPr>
              <p:nvPr/>
            </p:nvSpPr>
            <p:spPr bwMode="auto">
              <a:xfrm>
                <a:off x="234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L</a:t>
                </a:r>
                <a:endParaRPr lang="en-US" altLang="zh-CN" sz="3200">
                  <a:solidFill>
                    <a:schemeClr val="bg1"/>
                  </a:solidFill>
                </a:endParaRPr>
              </a:p>
            </p:txBody>
          </p:sp>
        </p:grpSp>
        <p:grpSp>
          <p:nvGrpSpPr>
            <p:cNvPr id="15" name="Group 40"/>
            <p:cNvGrpSpPr>
              <a:grpSpLocks/>
            </p:cNvGrpSpPr>
            <p:nvPr/>
          </p:nvGrpSpPr>
          <p:grpSpPr bwMode="auto">
            <a:xfrm>
              <a:off x="2632" y="1899"/>
              <a:ext cx="324" cy="288"/>
              <a:chOff x="2301" y="2697"/>
              <a:chExt cx="324" cy="288"/>
            </a:xfrm>
          </p:grpSpPr>
          <p:sp>
            <p:nvSpPr>
              <p:cNvPr id="62505" name="Oval 41"/>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506" name="Text Box 42"/>
              <p:cNvSpPr txBox="1">
                <a:spLocks noChangeArrowheads="1"/>
              </p:cNvSpPr>
              <p:nvPr/>
            </p:nvSpPr>
            <p:spPr bwMode="auto">
              <a:xfrm>
                <a:off x="2349" y="2697"/>
                <a:ext cx="276"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M</a:t>
                </a:r>
                <a:endParaRPr lang="en-US" altLang="zh-CN" sz="3200">
                  <a:solidFill>
                    <a:schemeClr val="bg1"/>
                  </a:solidFill>
                </a:endParaRPr>
              </a:p>
            </p:txBody>
          </p:sp>
        </p:grpSp>
        <p:sp>
          <p:nvSpPr>
            <p:cNvPr id="62507" name="Line 43"/>
            <p:cNvSpPr>
              <a:spLocks noChangeShapeType="1"/>
            </p:cNvSpPr>
            <p:nvPr/>
          </p:nvSpPr>
          <p:spPr bwMode="auto">
            <a:xfrm flipH="1">
              <a:off x="1271" y="612"/>
              <a:ext cx="687" cy="345"/>
            </a:xfrm>
            <a:prstGeom prst="line">
              <a:avLst/>
            </a:prstGeom>
            <a:noFill/>
            <a:ln w="38100">
              <a:solidFill>
                <a:schemeClr val="tx1"/>
              </a:solidFill>
              <a:round/>
              <a:headEnd/>
              <a:tailEnd/>
            </a:ln>
            <a:effectLst/>
          </p:spPr>
          <p:txBody>
            <a:bodyPr wrap="none"/>
            <a:lstStyle/>
            <a:p>
              <a:endParaRPr lang="zh-CN" altLang="en-US"/>
            </a:p>
          </p:txBody>
        </p:sp>
        <p:sp>
          <p:nvSpPr>
            <p:cNvPr id="62508" name="Line 44"/>
            <p:cNvSpPr>
              <a:spLocks noChangeShapeType="1"/>
            </p:cNvSpPr>
            <p:nvPr/>
          </p:nvSpPr>
          <p:spPr bwMode="auto">
            <a:xfrm flipH="1">
              <a:off x="1855" y="689"/>
              <a:ext cx="127" cy="224"/>
            </a:xfrm>
            <a:prstGeom prst="line">
              <a:avLst/>
            </a:prstGeom>
            <a:noFill/>
            <a:ln w="38100">
              <a:solidFill>
                <a:schemeClr val="tx1"/>
              </a:solidFill>
              <a:round/>
              <a:headEnd/>
              <a:tailEnd/>
            </a:ln>
            <a:effectLst/>
          </p:spPr>
          <p:txBody>
            <a:bodyPr wrap="none"/>
            <a:lstStyle/>
            <a:p>
              <a:endParaRPr lang="zh-CN" altLang="en-US"/>
            </a:p>
          </p:txBody>
        </p:sp>
        <p:sp>
          <p:nvSpPr>
            <p:cNvPr id="62509" name="Line 45"/>
            <p:cNvSpPr>
              <a:spLocks noChangeShapeType="1"/>
            </p:cNvSpPr>
            <p:nvPr/>
          </p:nvSpPr>
          <p:spPr bwMode="auto">
            <a:xfrm>
              <a:off x="2184" y="674"/>
              <a:ext cx="150" cy="224"/>
            </a:xfrm>
            <a:prstGeom prst="line">
              <a:avLst/>
            </a:prstGeom>
            <a:noFill/>
            <a:ln w="38100">
              <a:solidFill>
                <a:schemeClr val="tx1"/>
              </a:solidFill>
              <a:round/>
              <a:headEnd/>
              <a:tailEnd/>
            </a:ln>
            <a:effectLst/>
          </p:spPr>
          <p:txBody>
            <a:bodyPr wrap="none"/>
            <a:lstStyle/>
            <a:p>
              <a:endParaRPr lang="zh-CN" altLang="en-US"/>
            </a:p>
          </p:txBody>
        </p:sp>
        <p:sp>
          <p:nvSpPr>
            <p:cNvPr id="62510" name="Line 46"/>
            <p:cNvSpPr>
              <a:spLocks noChangeShapeType="1"/>
            </p:cNvSpPr>
            <p:nvPr/>
          </p:nvSpPr>
          <p:spPr bwMode="auto">
            <a:xfrm>
              <a:off x="2207" y="613"/>
              <a:ext cx="673" cy="337"/>
            </a:xfrm>
            <a:prstGeom prst="line">
              <a:avLst/>
            </a:prstGeom>
            <a:noFill/>
            <a:ln w="38100">
              <a:solidFill>
                <a:schemeClr val="tx1"/>
              </a:solidFill>
              <a:round/>
              <a:headEnd/>
              <a:tailEnd/>
            </a:ln>
            <a:effectLst/>
          </p:spPr>
          <p:txBody>
            <a:bodyPr wrap="none"/>
            <a:lstStyle/>
            <a:p>
              <a:endParaRPr lang="zh-CN" altLang="en-US"/>
            </a:p>
          </p:txBody>
        </p:sp>
        <p:sp>
          <p:nvSpPr>
            <p:cNvPr id="62511" name="Line 47"/>
            <p:cNvSpPr>
              <a:spLocks noChangeShapeType="1"/>
            </p:cNvSpPr>
            <p:nvPr/>
          </p:nvSpPr>
          <p:spPr bwMode="auto">
            <a:xfrm flipH="1">
              <a:off x="883" y="1084"/>
              <a:ext cx="187" cy="307"/>
            </a:xfrm>
            <a:prstGeom prst="line">
              <a:avLst/>
            </a:prstGeom>
            <a:noFill/>
            <a:ln w="38100">
              <a:solidFill>
                <a:schemeClr val="tx1"/>
              </a:solidFill>
              <a:round/>
              <a:headEnd/>
              <a:tailEnd/>
            </a:ln>
            <a:effectLst/>
          </p:spPr>
          <p:txBody>
            <a:bodyPr wrap="none"/>
            <a:lstStyle/>
            <a:p>
              <a:endParaRPr lang="zh-CN" altLang="en-US"/>
            </a:p>
          </p:txBody>
        </p:sp>
        <p:sp>
          <p:nvSpPr>
            <p:cNvPr id="62512" name="Line 48"/>
            <p:cNvSpPr>
              <a:spLocks noChangeShapeType="1"/>
            </p:cNvSpPr>
            <p:nvPr/>
          </p:nvSpPr>
          <p:spPr bwMode="auto">
            <a:xfrm>
              <a:off x="1174" y="1130"/>
              <a:ext cx="0" cy="284"/>
            </a:xfrm>
            <a:prstGeom prst="line">
              <a:avLst/>
            </a:prstGeom>
            <a:noFill/>
            <a:ln w="38100">
              <a:solidFill>
                <a:schemeClr val="tx1"/>
              </a:solidFill>
              <a:round/>
              <a:headEnd/>
              <a:tailEnd/>
            </a:ln>
            <a:effectLst/>
          </p:spPr>
          <p:txBody>
            <a:bodyPr wrap="none"/>
            <a:lstStyle/>
            <a:p>
              <a:endParaRPr lang="zh-CN" altLang="en-US"/>
            </a:p>
          </p:txBody>
        </p:sp>
        <p:sp>
          <p:nvSpPr>
            <p:cNvPr id="62513" name="Line 49"/>
            <p:cNvSpPr>
              <a:spLocks noChangeShapeType="1"/>
            </p:cNvSpPr>
            <p:nvPr/>
          </p:nvSpPr>
          <p:spPr bwMode="auto">
            <a:xfrm>
              <a:off x="1257" y="1092"/>
              <a:ext cx="291" cy="291"/>
            </a:xfrm>
            <a:prstGeom prst="line">
              <a:avLst/>
            </a:prstGeom>
            <a:noFill/>
            <a:ln w="38100">
              <a:solidFill>
                <a:schemeClr val="tx1"/>
              </a:solidFill>
              <a:round/>
              <a:headEnd/>
              <a:tailEnd/>
            </a:ln>
            <a:effectLst/>
          </p:spPr>
          <p:txBody>
            <a:bodyPr wrap="none"/>
            <a:lstStyle/>
            <a:p>
              <a:endParaRPr lang="zh-CN" altLang="en-US"/>
            </a:p>
          </p:txBody>
        </p:sp>
        <p:sp>
          <p:nvSpPr>
            <p:cNvPr id="62514" name="Line 50"/>
            <p:cNvSpPr>
              <a:spLocks noChangeShapeType="1"/>
            </p:cNvSpPr>
            <p:nvPr/>
          </p:nvSpPr>
          <p:spPr bwMode="auto">
            <a:xfrm>
              <a:off x="1556" y="1646"/>
              <a:ext cx="0" cy="291"/>
            </a:xfrm>
            <a:prstGeom prst="line">
              <a:avLst/>
            </a:prstGeom>
            <a:noFill/>
            <a:ln w="38100">
              <a:solidFill>
                <a:schemeClr val="tx1"/>
              </a:solidFill>
              <a:round/>
              <a:headEnd/>
              <a:tailEnd/>
            </a:ln>
            <a:effectLst/>
          </p:spPr>
          <p:txBody>
            <a:bodyPr wrap="none"/>
            <a:lstStyle/>
            <a:p>
              <a:endParaRPr lang="zh-CN" altLang="en-US"/>
            </a:p>
          </p:txBody>
        </p:sp>
        <p:sp>
          <p:nvSpPr>
            <p:cNvPr id="62515" name="Line 51"/>
            <p:cNvSpPr>
              <a:spLocks noChangeShapeType="1"/>
            </p:cNvSpPr>
            <p:nvPr/>
          </p:nvSpPr>
          <p:spPr bwMode="auto">
            <a:xfrm>
              <a:off x="2401" y="1137"/>
              <a:ext cx="0" cy="292"/>
            </a:xfrm>
            <a:prstGeom prst="line">
              <a:avLst/>
            </a:prstGeom>
            <a:noFill/>
            <a:ln w="38100">
              <a:solidFill>
                <a:schemeClr val="tx1"/>
              </a:solidFill>
              <a:round/>
              <a:headEnd/>
              <a:tailEnd/>
            </a:ln>
            <a:effectLst/>
          </p:spPr>
          <p:txBody>
            <a:bodyPr wrap="none"/>
            <a:lstStyle/>
            <a:p>
              <a:endParaRPr lang="zh-CN" altLang="en-US"/>
            </a:p>
          </p:txBody>
        </p:sp>
        <p:sp>
          <p:nvSpPr>
            <p:cNvPr id="62516" name="Line 52"/>
            <p:cNvSpPr>
              <a:spLocks noChangeShapeType="1"/>
            </p:cNvSpPr>
            <p:nvPr/>
          </p:nvSpPr>
          <p:spPr bwMode="auto">
            <a:xfrm>
              <a:off x="2760" y="1661"/>
              <a:ext cx="0" cy="269"/>
            </a:xfrm>
            <a:prstGeom prst="line">
              <a:avLst/>
            </a:prstGeom>
            <a:noFill/>
            <a:ln w="38100">
              <a:solidFill>
                <a:schemeClr val="tx1"/>
              </a:solidFill>
              <a:round/>
              <a:headEnd/>
              <a:tailEnd/>
            </a:ln>
            <a:effectLst/>
          </p:spPr>
          <p:txBody>
            <a:bodyPr wrap="none"/>
            <a:lstStyle/>
            <a:p>
              <a:endParaRPr lang="zh-CN" altLang="en-US"/>
            </a:p>
          </p:txBody>
        </p:sp>
        <p:sp>
          <p:nvSpPr>
            <p:cNvPr id="62517" name="Line 53"/>
            <p:cNvSpPr>
              <a:spLocks noChangeShapeType="1"/>
            </p:cNvSpPr>
            <p:nvPr/>
          </p:nvSpPr>
          <p:spPr bwMode="auto">
            <a:xfrm flipH="1">
              <a:off x="2779" y="1115"/>
              <a:ext cx="168" cy="291"/>
            </a:xfrm>
            <a:prstGeom prst="line">
              <a:avLst/>
            </a:prstGeom>
            <a:noFill/>
            <a:ln w="38100">
              <a:solidFill>
                <a:schemeClr val="tx1"/>
              </a:solidFill>
              <a:round/>
              <a:headEnd/>
              <a:tailEnd/>
            </a:ln>
            <a:effectLst/>
          </p:spPr>
          <p:txBody>
            <a:bodyPr wrap="none"/>
            <a:lstStyle/>
            <a:p>
              <a:endParaRPr lang="zh-CN" altLang="en-US"/>
            </a:p>
          </p:txBody>
        </p:sp>
        <p:sp>
          <p:nvSpPr>
            <p:cNvPr id="62518" name="Line 54"/>
            <p:cNvSpPr>
              <a:spLocks noChangeShapeType="1"/>
            </p:cNvSpPr>
            <p:nvPr/>
          </p:nvSpPr>
          <p:spPr bwMode="auto">
            <a:xfrm>
              <a:off x="3045" y="1107"/>
              <a:ext cx="169" cy="292"/>
            </a:xfrm>
            <a:prstGeom prst="line">
              <a:avLst/>
            </a:prstGeom>
            <a:noFill/>
            <a:ln w="38100">
              <a:solidFill>
                <a:schemeClr val="tx1"/>
              </a:solidFill>
              <a:round/>
              <a:headEnd/>
              <a:tailEnd/>
            </a:ln>
            <a:effectLst/>
          </p:spPr>
          <p:txBody>
            <a:bodyPr wrap="none"/>
            <a:lstStyle/>
            <a:p>
              <a:endParaRPr lang="zh-CN" altLang="en-US"/>
            </a:p>
          </p:txBody>
        </p:sp>
      </p:grpSp>
      <p:sp>
        <p:nvSpPr>
          <p:cNvPr id="62519" name="Line 55"/>
          <p:cNvSpPr>
            <a:spLocks noChangeShapeType="1"/>
          </p:cNvSpPr>
          <p:nvPr/>
        </p:nvSpPr>
        <p:spPr bwMode="auto">
          <a:xfrm>
            <a:off x="3087688" y="2493963"/>
            <a:ext cx="547687" cy="0"/>
          </a:xfrm>
          <a:prstGeom prst="line">
            <a:avLst/>
          </a:prstGeom>
          <a:noFill/>
          <a:ln w="38100">
            <a:solidFill>
              <a:srgbClr val="FF3300"/>
            </a:solidFill>
            <a:round/>
            <a:headEnd/>
            <a:tailEnd/>
          </a:ln>
          <a:effectLst/>
        </p:spPr>
        <p:txBody>
          <a:bodyPr wrap="none"/>
          <a:lstStyle/>
          <a:p>
            <a:endParaRPr lang="zh-CN" altLang="en-US"/>
          </a:p>
        </p:txBody>
      </p:sp>
      <p:sp>
        <p:nvSpPr>
          <p:cNvPr id="62520" name="Line 56"/>
          <p:cNvSpPr>
            <a:spLocks noChangeShapeType="1"/>
          </p:cNvSpPr>
          <p:nvPr/>
        </p:nvSpPr>
        <p:spPr bwMode="auto">
          <a:xfrm>
            <a:off x="4013200" y="2470150"/>
            <a:ext cx="606425" cy="0"/>
          </a:xfrm>
          <a:prstGeom prst="line">
            <a:avLst/>
          </a:prstGeom>
          <a:noFill/>
          <a:ln w="38100">
            <a:solidFill>
              <a:srgbClr val="FF3300"/>
            </a:solidFill>
            <a:round/>
            <a:headEnd/>
            <a:tailEnd/>
          </a:ln>
          <a:effectLst/>
        </p:spPr>
        <p:txBody>
          <a:bodyPr wrap="none"/>
          <a:lstStyle/>
          <a:p>
            <a:endParaRPr lang="zh-CN" altLang="en-US"/>
          </a:p>
        </p:txBody>
      </p:sp>
      <p:sp>
        <p:nvSpPr>
          <p:cNvPr id="62521" name="Line 57"/>
          <p:cNvSpPr>
            <a:spLocks noChangeShapeType="1"/>
          </p:cNvSpPr>
          <p:nvPr/>
        </p:nvSpPr>
        <p:spPr bwMode="auto">
          <a:xfrm>
            <a:off x="4987925" y="2481263"/>
            <a:ext cx="581025" cy="0"/>
          </a:xfrm>
          <a:prstGeom prst="line">
            <a:avLst/>
          </a:prstGeom>
          <a:noFill/>
          <a:ln w="38100">
            <a:solidFill>
              <a:srgbClr val="FF3300"/>
            </a:solidFill>
            <a:round/>
            <a:headEnd/>
            <a:tailEnd/>
          </a:ln>
          <a:effectLst/>
        </p:spPr>
        <p:txBody>
          <a:bodyPr wrap="none"/>
          <a:lstStyle/>
          <a:p>
            <a:endParaRPr lang="zh-CN" altLang="en-US"/>
          </a:p>
        </p:txBody>
      </p:sp>
      <p:sp>
        <p:nvSpPr>
          <p:cNvPr id="62522" name="Line 58"/>
          <p:cNvSpPr>
            <a:spLocks noChangeShapeType="1"/>
          </p:cNvSpPr>
          <p:nvPr/>
        </p:nvSpPr>
        <p:spPr bwMode="auto">
          <a:xfrm>
            <a:off x="2589213" y="3313113"/>
            <a:ext cx="119062" cy="0"/>
          </a:xfrm>
          <a:prstGeom prst="line">
            <a:avLst/>
          </a:prstGeom>
          <a:noFill/>
          <a:ln w="38100">
            <a:solidFill>
              <a:srgbClr val="FF3300"/>
            </a:solidFill>
            <a:round/>
            <a:headEnd/>
            <a:tailEnd/>
          </a:ln>
          <a:effectLst/>
        </p:spPr>
        <p:txBody>
          <a:bodyPr wrap="none"/>
          <a:lstStyle/>
          <a:p>
            <a:endParaRPr lang="zh-CN" altLang="en-US"/>
          </a:p>
        </p:txBody>
      </p:sp>
      <p:sp>
        <p:nvSpPr>
          <p:cNvPr id="62523" name="Line 59"/>
          <p:cNvSpPr>
            <a:spLocks noChangeShapeType="1"/>
          </p:cNvSpPr>
          <p:nvPr/>
        </p:nvSpPr>
        <p:spPr bwMode="auto">
          <a:xfrm>
            <a:off x="3146425" y="3302000"/>
            <a:ext cx="203200" cy="0"/>
          </a:xfrm>
          <a:prstGeom prst="line">
            <a:avLst/>
          </a:prstGeom>
          <a:noFill/>
          <a:ln w="38100">
            <a:solidFill>
              <a:srgbClr val="FF3300"/>
            </a:solidFill>
            <a:round/>
            <a:headEnd/>
            <a:tailEnd/>
          </a:ln>
          <a:effectLst/>
        </p:spPr>
        <p:txBody>
          <a:bodyPr wrap="none"/>
          <a:lstStyle/>
          <a:p>
            <a:endParaRPr lang="zh-CN" altLang="en-US"/>
          </a:p>
        </p:txBody>
      </p:sp>
      <p:sp>
        <p:nvSpPr>
          <p:cNvPr id="62524" name="Line 60"/>
          <p:cNvSpPr>
            <a:spLocks noChangeShapeType="1"/>
          </p:cNvSpPr>
          <p:nvPr/>
        </p:nvSpPr>
        <p:spPr bwMode="auto">
          <a:xfrm>
            <a:off x="5616575" y="3325813"/>
            <a:ext cx="309563" cy="0"/>
          </a:xfrm>
          <a:prstGeom prst="line">
            <a:avLst/>
          </a:prstGeom>
          <a:noFill/>
          <a:ln w="38100">
            <a:solidFill>
              <a:srgbClr val="FF3300"/>
            </a:solidFill>
            <a:round/>
            <a:headEnd/>
            <a:tailEnd/>
          </a:ln>
          <a:effectLst/>
        </p:spPr>
        <p:txBody>
          <a:bodyPr wrap="none"/>
          <a:lstStyle/>
          <a:p>
            <a:endParaRPr lang="zh-CN" altLang="en-US"/>
          </a:p>
        </p:txBody>
      </p:sp>
      <p:grpSp>
        <p:nvGrpSpPr>
          <p:cNvPr id="16" name="Group 61"/>
          <p:cNvGrpSpPr>
            <a:grpSpLocks/>
          </p:cNvGrpSpPr>
          <p:nvPr/>
        </p:nvGrpSpPr>
        <p:grpSpPr bwMode="auto">
          <a:xfrm>
            <a:off x="3906838" y="2054225"/>
            <a:ext cx="249237" cy="238125"/>
            <a:chOff x="1272" y="3306"/>
            <a:chExt cx="157" cy="150"/>
          </a:xfrm>
        </p:grpSpPr>
        <p:sp>
          <p:nvSpPr>
            <p:cNvPr id="62526" name="Line 62"/>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27" name="Line 63"/>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17" name="Group 64"/>
          <p:cNvGrpSpPr>
            <a:grpSpLocks/>
          </p:cNvGrpSpPr>
          <p:nvPr/>
        </p:nvGrpSpPr>
        <p:grpSpPr bwMode="auto">
          <a:xfrm>
            <a:off x="4511675" y="2043113"/>
            <a:ext cx="249238" cy="238125"/>
            <a:chOff x="1272" y="3306"/>
            <a:chExt cx="157" cy="150"/>
          </a:xfrm>
        </p:grpSpPr>
        <p:sp>
          <p:nvSpPr>
            <p:cNvPr id="62529" name="Line 65"/>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30" name="Line 66"/>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18" name="Group 67"/>
          <p:cNvGrpSpPr>
            <a:grpSpLocks/>
          </p:cNvGrpSpPr>
          <p:nvPr/>
        </p:nvGrpSpPr>
        <p:grpSpPr bwMode="auto">
          <a:xfrm>
            <a:off x="4927600" y="2006600"/>
            <a:ext cx="249238" cy="238125"/>
            <a:chOff x="1272" y="3306"/>
            <a:chExt cx="157" cy="150"/>
          </a:xfrm>
        </p:grpSpPr>
        <p:sp>
          <p:nvSpPr>
            <p:cNvPr id="62532" name="Line 68"/>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33" name="Line 69"/>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19" name="Group 70"/>
          <p:cNvGrpSpPr>
            <a:grpSpLocks/>
          </p:cNvGrpSpPr>
          <p:nvPr/>
        </p:nvGrpSpPr>
        <p:grpSpPr bwMode="auto">
          <a:xfrm>
            <a:off x="5865813" y="2778125"/>
            <a:ext cx="249237" cy="238125"/>
            <a:chOff x="1272" y="3306"/>
            <a:chExt cx="157" cy="150"/>
          </a:xfrm>
        </p:grpSpPr>
        <p:sp>
          <p:nvSpPr>
            <p:cNvPr id="62535" name="Line 71"/>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36" name="Line 72"/>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20" name="Group 73"/>
          <p:cNvGrpSpPr>
            <a:grpSpLocks/>
          </p:cNvGrpSpPr>
          <p:nvPr/>
        </p:nvGrpSpPr>
        <p:grpSpPr bwMode="auto">
          <a:xfrm>
            <a:off x="3170238" y="2778125"/>
            <a:ext cx="249237" cy="238125"/>
            <a:chOff x="1272" y="3306"/>
            <a:chExt cx="157" cy="150"/>
          </a:xfrm>
        </p:grpSpPr>
        <p:sp>
          <p:nvSpPr>
            <p:cNvPr id="62538" name="Line 74"/>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39" name="Line 75"/>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21" name="Group 76"/>
          <p:cNvGrpSpPr>
            <a:grpSpLocks/>
          </p:cNvGrpSpPr>
          <p:nvPr/>
        </p:nvGrpSpPr>
        <p:grpSpPr bwMode="auto">
          <a:xfrm>
            <a:off x="2743200" y="2754313"/>
            <a:ext cx="249238" cy="238125"/>
            <a:chOff x="1272" y="3306"/>
            <a:chExt cx="157" cy="150"/>
          </a:xfrm>
        </p:grpSpPr>
        <p:sp>
          <p:nvSpPr>
            <p:cNvPr id="62541" name="Line 77"/>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42" name="Line 78"/>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519"/>
                                        </p:tgtEl>
                                        <p:attrNameLst>
                                          <p:attrName>style.visibility</p:attrName>
                                        </p:attrNameLst>
                                      </p:cBhvr>
                                      <p:to>
                                        <p:strVal val="visible"/>
                                      </p:to>
                                    </p:set>
                                    <p:animEffect transition="in" filter="box(out)">
                                      <p:cBhvr>
                                        <p:cTn id="7" dur="500"/>
                                        <p:tgtEl>
                                          <p:spTgt spid="6251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520"/>
                                        </p:tgtEl>
                                        <p:attrNameLst>
                                          <p:attrName>style.visibility</p:attrName>
                                        </p:attrNameLst>
                                      </p:cBhvr>
                                      <p:to>
                                        <p:strVal val="visible"/>
                                      </p:to>
                                    </p:set>
                                    <p:animEffect transition="in" filter="box(out)">
                                      <p:cBhvr>
                                        <p:cTn id="12" dur="500"/>
                                        <p:tgtEl>
                                          <p:spTgt spid="6252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2521"/>
                                        </p:tgtEl>
                                        <p:attrNameLst>
                                          <p:attrName>style.visibility</p:attrName>
                                        </p:attrNameLst>
                                      </p:cBhvr>
                                      <p:to>
                                        <p:strVal val="visible"/>
                                      </p:to>
                                    </p:set>
                                    <p:animEffect transition="in" filter="box(out)">
                                      <p:cBhvr>
                                        <p:cTn id="17" dur="500"/>
                                        <p:tgtEl>
                                          <p:spTgt spid="62521"/>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2522"/>
                                        </p:tgtEl>
                                        <p:attrNameLst>
                                          <p:attrName>style.visibility</p:attrName>
                                        </p:attrNameLst>
                                      </p:cBhvr>
                                      <p:to>
                                        <p:strVal val="visible"/>
                                      </p:to>
                                    </p:set>
                                    <p:animEffect transition="in" filter="box(out)">
                                      <p:cBhvr>
                                        <p:cTn id="22" dur="500"/>
                                        <p:tgtEl>
                                          <p:spTgt spid="62522"/>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523"/>
                                        </p:tgtEl>
                                        <p:attrNameLst>
                                          <p:attrName>style.visibility</p:attrName>
                                        </p:attrNameLst>
                                      </p:cBhvr>
                                      <p:to>
                                        <p:strVal val="visible"/>
                                      </p:to>
                                    </p:set>
                                    <p:animEffect transition="in" filter="box(out)">
                                      <p:cBhvr>
                                        <p:cTn id="27" dur="500"/>
                                        <p:tgtEl>
                                          <p:spTgt spid="62523"/>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2524"/>
                                        </p:tgtEl>
                                        <p:attrNameLst>
                                          <p:attrName>style.visibility</p:attrName>
                                        </p:attrNameLst>
                                      </p:cBhvr>
                                      <p:to>
                                        <p:strVal val="visible"/>
                                      </p:to>
                                    </p:set>
                                    <p:animEffect transition="in" filter="box(out)">
                                      <p:cBhvr>
                                        <p:cTn id="32" dur="500"/>
                                        <p:tgtEl>
                                          <p:spTgt spid="6252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out)">
                                      <p:cBhvr>
                                        <p:cTn id="37" dur="500"/>
                                        <p:tgtEl>
                                          <p:spTgt spid="16"/>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builtIn="1"/>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builtIn="1"/>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out)">
                                      <p:cBhvr>
                                        <p:cTn id="47" dur="500"/>
                                        <p:tgtEl>
                                          <p:spTgt spid="18"/>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builtIn="1"/>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ox(out)">
                                      <p:cBhvr>
                                        <p:cTn id="52" dur="500"/>
                                        <p:tgtEl>
                                          <p:spTgt spid="21"/>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builtIn="1"/>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ox(out)">
                                      <p:cBhvr>
                                        <p:cTn id="57" dur="500"/>
                                        <p:tgtEl>
                                          <p:spTgt spid="20"/>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builtIn="1"/>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ox(out)">
                                      <p:cBhvr>
                                        <p:cTn id="62" dur="500"/>
                                        <p:tgtEl>
                                          <p:spTgt spid="19"/>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9" grpId="0" animBg="1"/>
      <p:bldP spid="62520" grpId="0" animBg="1"/>
      <p:bldP spid="62521" grpId="0" animBg="1"/>
      <p:bldP spid="62522" grpId="0" animBg="1"/>
      <p:bldP spid="62523" grpId="0" animBg="1"/>
      <p:bldP spid="6252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368550" y="1871663"/>
            <a:ext cx="468313" cy="457200"/>
            <a:chOff x="1935" y="455"/>
            <a:chExt cx="295" cy="288"/>
          </a:xfrm>
        </p:grpSpPr>
        <p:sp>
          <p:nvSpPr>
            <p:cNvPr id="63492" name="Oval 4"/>
            <p:cNvSpPr>
              <a:spLocks noChangeArrowheads="1"/>
            </p:cNvSpPr>
            <p:nvPr/>
          </p:nvSpPr>
          <p:spPr bwMode="auto">
            <a:xfrm>
              <a:off x="1935" y="45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493" name="Text Box 5"/>
            <p:cNvSpPr txBox="1">
              <a:spLocks noChangeArrowheads="1"/>
            </p:cNvSpPr>
            <p:nvPr/>
          </p:nvSpPr>
          <p:spPr bwMode="auto">
            <a:xfrm>
              <a:off x="1975" y="455"/>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A</a:t>
              </a:r>
              <a:endParaRPr lang="en-US" altLang="zh-CN" sz="3200">
                <a:solidFill>
                  <a:schemeClr val="bg1"/>
                </a:solidFill>
              </a:endParaRPr>
            </a:p>
          </p:txBody>
        </p:sp>
      </p:grpSp>
      <p:grpSp>
        <p:nvGrpSpPr>
          <p:cNvPr id="3" name="Group 6"/>
          <p:cNvGrpSpPr>
            <a:grpSpLocks/>
          </p:cNvGrpSpPr>
          <p:nvPr/>
        </p:nvGrpSpPr>
        <p:grpSpPr bwMode="auto">
          <a:xfrm>
            <a:off x="938213" y="2514600"/>
            <a:ext cx="468312" cy="457200"/>
            <a:chOff x="2637" y="2697"/>
            <a:chExt cx="295" cy="288"/>
          </a:xfrm>
        </p:grpSpPr>
        <p:sp>
          <p:nvSpPr>
            <p:cNvPr id="63495" name="Oval 7"/>
            <p:cNvSpPr>
              <a:spLocks noChangeArrowheads="1"/>
            </p:cNvSpPr>
            <p:nvPr/>
          </p:nvSpPr>
          <p:spPr bwMode="auto">
            <a:xfrm>
              <a:off x="2637"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496" name="Text Box 8"/>
            <p:cNvSpPr txBox="1">
              <a:spLocks noChangeArrowheads="1"/>
            </p:cNvSpPr>
            <p:nvPr/>
          </p:nvSpPr>
          <p:spPr bwMode="auto">
            <a:xfrm>
              <a:off x="2677"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B</a:t>
              </a:r>
              <a:endParaRPr lang="en-US" altLang="zh-CN" sz="3200">
                <a:solidFill>
                  <a:schemeClr val="bg1"/>
                </a:solidFill>
              </a:endParaRPr>
            </a:p>
          </p:txBody>
        </p:sp>
      </p:grpSp>
      <p:grpSp>
        <p:nvGrpSpPr>
          <p:cNvPr id="4" name="Group 9"/>
          <p:cNvGrpSpPr>
            <a:grpSpLocks/>
          </p:cNvGrpSpPr>
          <p:nvPr/>
        </p:nvGrpSpPr>
        <p:grpSpPr bwMode="auto">
          <a:xfrm>
            <a:off x="1890713" y="2514600"/>
            <a:ext cx="481012" cy="457200"/>
            <a:chOff x="1485" y="2073"/>
            <a:chExt cx="303" cy="288"/>
          </a:xfrm>
        </p:grpSpPr>
        <p:sp>
          <p:nvSpPr>
            <p:cNvPr id="63498" name="Oval 10"/>
            <p:cNvSpPr>
              <a:spLocks noChangeArrowheads="1"/>
            </p:cNvSpPr>
            <p:nvPr/>
          </p:nvSpPr>
          <p:spPr bwMode="auto">
            <a:xfrm>
              <a:off x="148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499" name="Text Box 11"/>
            <p:cNvSpPr txBox="1">
              <a:spLocks noChangeArrowheads="1"/>
            </p:cNvSpPr>
            <p:nvPr/>
          </p:nvSpPr>
          <p:spPr bwMode="auto">
            <a:xfrm>
              <a:off x="1533"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C</a:t>
              </a:r>
              <a:endParaRPr lang="en-US" altLang="zh-CN" sz="3200">
                <a:solidFill>
                  <a:schemeClr val="bg1"/>
                </a:solidFill>
              </a:endParaRPr>
            </a:p>
          </p:txBody>
        </p:sp>
      </p:grpSp>
      <p:grpSp>
        <p:nvGrpSpPr>
          <p:cNvPr id="5" name="Group 12"/>
          <p:cNvGrpSpPr>
            <a:grpSpLocks/>
          </p:cNvGrpSpPr>
          <p:nvPr/>
        </p:nvGrpSpPr>
        <p:grpSpPr bwMode="auto">
          <a:xfrm>
            <a:off x="2855913" y="2514600"/>
            <a:ext cx="468312" cy="457200"/>
            <a:chOff x="1965" y="2697"/>
            <a:chExt cx="295" cy="288"/>
          </a:xfrm>
        </p:grpSpPr>
        <p:sp>
          <p:nvSpPr>
            <p:cNvPr id="63501" name="Oval 13"/>
            <p:cNvSpPr>
              <a:spLocks noChangeArrowheads="1"/>
            </p:cNvSpPr>
            <p:nvPr/>
          </p:nvSpPr>
          <p:spPr bwMode="auto">
            <a:xfrm>
              <a:off x="1965"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02" name="Text Box 14"/>
            <p:cNvSpPr txBox="1">
              <a:spLocks noChangeArrowheads="1"/>
            </p:cNvSpPr>
            <p:nvPr/>
          </p:nvSpPr>
          <p:spPr bwMode="auto">
            <a:xfrm>
              <a:off x="2005"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D</a:t>
              </a:r>
              <a:endParaRPr lang="en-US" altLang="zh-CN" sz="3200">
                <a:solidFill>
                  <a:schemeClr val="bg1"/>
                </a:solidFill>
              </a:endParaRPr>
            </a:p>
          </p:txBody>
        </p:sp>
      </p:grpSp>
      <p:grpSp>
        <p:nvGrpSpPr>
          <p:cNvPr id="6" name="Group 15"/>
          <p:cNvGrpSpPr>
            <a:grpSpLocks/>
          </p:cNvGrpSpPr>
          <p:nvPr/>
        </p:nvGrpSpPr>
        <p:grpSpPr bwMode="auto">
          <a:xfrm>
            <a:off x="3808413" y="2514600"/>
            <a:ext cx="463550" cy="457200"/>
            <a:chOff x="1293" y="2697"/>
            <a:chExt cx="292" cy="288"/>
          </a:xfrm>
        </p:grpSpPr>
        <p:sp>
          <p:nvSpPr>
            <p:cNvPr id="63504" name="Oval 16"/>
            <p:cNvSpPr>
              <a:spLocks noChangeArrowheads="1"/>
            </p:cNvSpPr>
            <p:nvPr/>
          </p:nvSpPr>
          <p:spPr bwMode="auto">
            <a:xfrm>
              <a:off x="1293"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05" name="Text Box 17"/>
            <p:cNvSpPr txBox="1">
              <a:spLocks noChangeArrowheads="1"/>
            </p:cNvSpPr>
            <p:nvPr/>
          </p:nvSpPr>
          <p:spPr bwMode="auto">
            <a:xfrm>
              <a:off x="1341" y="2697"/>
              <a:ext cx="244"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E</a:t>
              </a:r>
              <a:endParaRPr lang="en-US" altLang="zh-CN" sz="3200">
                <a:solidFill>
                  <a:schemeClr val="bg1"/>
                </a:solidFill>
              </a:endParaRPr>
            </a:p>
          </p:txBody>
        </p:sp>
      </p:grpSp>
      <p:grpSp>
        <p:nvGrpSpPr>
          <p:cNvPr id="7" name="Group 18"/>
          <p:cNvGrpSpPr>
            <a:grpSpLocks/>
          </p:cNvGrpSpPr>
          <p:nvPr/>
        </p:nvGrpSpPr>
        <p:grpSpPr bwMode="auto">
          <a:xfrm>
            <a:off x="427038" y="3332163"/>
            <a:ext cx="457200" cy="457200"/>
            <a:chOff x="1629" y="2697"/>
            <a:chExt cx="288" cy="288"/>
          </a:xfrm>
        </p:grpSpPr>
        <p:sp>
          <p:nvSpPr>
            <p:cNvPr id="63507" name="Oval 19"/>
            <p:cNvSpPr>
              <a:spLocks noChangeArrowheads="1"/>
            </p:cNvSpPr>
            <p:nvPr/>
          </p:nvSpPr>
          <p:spPr bwMode="auto">
            <a:xfrm>
              <a:off x="1629"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08" name="Text Box 20"/>
            <p:cNvSpPr txBox="1">
              <a:spLocks noChangeArrowheads="1"/>
            </p:cNvSpPr>
            <p:nvPr/>
          </p:nvSpPr>
          <p:spPr bwMode="auto">
            <a:xfrm>
              <a:off x="166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F</a:t>
              </a:r>
              <a:endParaRPr lang="en-US" altLang="zh-CN" sz="3200">
                <a:solidFill>
                  <a:schemeClr val="bg1"/>
                </a:solidFill>
              </a:endParaRPr>
            </a:p>
          </p:txBody>
        </p:sp>
      </p:grpSp>
      <p:grpSp>
        <p:nvGrpSpPr>
          <p:cNvPr id="8" name="Group 21"/>
          <p:cNvGrpSpPr>
            <a:grpSpLocks/>
          </p:cNvGrpSpPr>
          <p:nvPr/>
        </p:nvGrpSpPr>
        <p:grpSpPr bwMode="auto">
          <a:xfrm>
            <a:off x="974725" y="3332163"/>
            <a:ext cx="484188" cy="457200"/>
            <a:chOff x="3405" y="2073"/>
            <a:chExt cx="305" cy="288"/>
          </a:xfrm>
        </p:grpSpPr>
        <p:sp>
          <p:nvSpPr>
            <p:cNvPr id="63510" name="Oval 22"/>
            <p:cNvSpPr>
              <a:spLocks noChangeArrowheads="1"/>
            </p:cNvSpPr>
            <p:nvPr/>
          </p:nvSpPr>
          <p:spPr bwMode="auto">
            <a:xfrm>
              <a:off x="340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11" name="Text Box 23"/>
            <p:cNvSpPr txBox="1">
              <a:spLocks noChangeArrowheads="1"/>
            </p:cNvSpPr>
            <p:nvPr/>
          </p:nvSpPr>
          <p:spPr bwMode="auto">
            <a:xfrm>
              <a:off x="3445" y="2073"/>
              <a:ext cx="26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G</a:t>
              </a:r>
              <a:endParaRPr lang="en-US" altLang="zh-CN" sz="3200">
                <a:solidFill>
                  <a:schemeClr val="bg1"/>
                </a:solidFill>
              </a:endParaRPr>
            </a:p>
          </p:txBody>
        </p:sp>
      </p:grpSp>
      <p:grpSp>
        <p:nvGrpSpPr>
          <p:cNvPr id="9" name="Group 24"/>
          <p:cNvGrpSpPr>
            <a:grpSpLocks/>
          </p:cNvGrpSpPr>
          <p:nvPr/>
        </p:nvGrpSpPr>
        <p:grpSpPr bwMode="auto">
          <a:xfrm>
            <a:off x="1549400" y="3332163"/>
            <a:ext cx="481013" cy="457200"/>
            <a:chOff x="2301" y="2697"/>
            <a:chExt cx="303" cy="288"/>
          </a:xfrm>
        </p:grpSpPr>
        <p:sp>
          <p:nvSpPr>
            <p:cNvPr id="63513" name="Oval 25"/>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14" name="Text Box 26"/>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H</a:t>
              </a:r>
              <a:endParaRPr lang="en-US" altLang="zh-CN" sz="3200">
                <a:solidFill>
                  <a:schemeClr val="bg1"/>
                </a:solidFill>
              </a:endParaRPr>
            </a:p>
          </p:txBody>
        </p:sp>
      </p:grpSp>
      <p:grpSp>
        <p:nvGrpSpPr>
          <p:cNvPr id="10" name="Group 27"/>
          <p:cNvGrpSpPr>
            <a:grpSpLocks/>
          </p:cNvGrpSpPr>
          <p:nvPr/>
        </p:nvGrpSpPr>
        <p:grpSpPr bwMode="auto">
          <a:xfrm>
            <a:off x="2892425" y="3332163"/>
            <a:ext cx="457200" cy="457200"/>
            <a:chOff x="2301" y="2697"/>
            <a:chExt cx="288" cy="288"/>
          </a:xfrm>
        </p:grpSpPr>
        <p:sp>
          <p:nvSpPr>
            <p:cNvPr id="63516" name="Oval 28"/>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17" name="Text Box 29"/>
            <p:cNvSpPr txBox="1">
              <a:spLocks noChangeArrowheads="1"/>
            </p:cNvSpPr>
            <p:nvPr/>
          </p:nvSpPr>
          <p:spPr bwMode="auto">
            <a:xfrm>
              <a:off x="2349" y="2697"/>
              <a:ext cx="169"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I</a:t>
              </a:r>
              <a:endParaRPr lang="en-US" altLang="zh-CN" sz="3200">
                <a:solidFill>
                  <a:schemeClr val="bg1"/>
                </a:solidFill>
              </a:endParaRPr>
            </a:p>
          </p:txBody>
        </p:sp>
      </p:grpSp>
      <p:grpSp>
        <p:nvGrpSpPr>
          <p:cNvPr id="11" name="Group 30"/>
          <p:cNvGrpSpPr>
            <a:grpSpLocks/>
          </p:cNvGrpSpPr>
          <p:nvPr/>
        </p:nvGrpSpPr>
        <p:grpSpPr bwMode="auto">
          <a:xfrm>
            <a:off x="3475038" y="3344863"/>
            <a:ext cx="457200" cy="457200"/>
            <a:chOff x="2301" y="2697"/>
            <a:chExt cx="288" cy="288"/>
          </a:xfrm>
        </p:grpSpPr>
        <p:sp>
          <p:nvSpPr>
            <p:cNvPr id="63519" name="Oval 31"/>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20" name="Text Box 32"/>
            <p:cNvSpPr txBox="1">
              <a:spLocks noChangeArrowheads="1"/>
            </p:cNvSpPr>
            <p:nvPr/>
          </p:nvSpPr>
          <p:spPr bwMode="auto">
            <a:xfrm>
              <a:off x="2349" y="269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J</a:t>
              </a:r>
              <a:endParaRPr lang="en-US" altLang="zh-CN" sz="3200">
                <a:solidFill>
                  <a:schemeClr val="bg1"/>
                </a:solidFill>
              </a:endParaRPr>
            </a:p>
          </p:txBody>
        </p:sp>
      </p:grpSp>
      <p:grpSp>
        <p:nvGrpSpPr>
          <p:cNvPr id="12" name="Group 33"/>
          <p:cNvGrpSpPr>
            <a:grpSpLocks/>
          </p:cNvGrpSpPr>
          <p:nvPr/>
        </p:nvGrpSpPr>
        <p:grpSpPr bwMode="auto">
          <a:xfrm>
            <a:off x="4198938" y="3344863"/>
            <a:ext cx="481012" cy="457200"/>
            <a:chOff x="2301" y="2697"/>
            <a:chExt cx="303" cy="288"/>
          </a:xfrm>
        </p:grpSpPr>
        <p:sp>
          <p:nvSpPr>
            <p:cNvPr id="63522" name="Oval 34"/>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23" name="Text Box 35"/>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K</a:t>
              </a:r>
              <a:endParaRPr lang="en-US" altLang="zh-CN" sz="3200">
                <a:solidFill>
                  <a:schemeClr val="bg1"/>
                </a:solidFill>
              </a:endParaRPr>
            </a:p>
          </p:txBody>
        </p:sp>
      </p:grpSp>
      <p:grpSp>
        <p:nvGrpSpPr>
          <p:cNvPr id="13" name="Group 36"/>
          <p:cNvGrpSpPr>
            <a:grpSpLocks/>
          </p:cNvGrpSpPr>
          <p:nvPr/>
        </p:nvGrpSpPr>
        <p:grpSpPr bwMode="auto">
          <a:xfrm>
            <a:off x="1549400" y="4198938"/>
            <a:ext cx="457200" cy="457200"/>
            <a:chOff x="2301" y="2697"/>
            <a:chExt cx="288" cy="288"/>
          </a:xfrm>
        </p:grpSpPr>
        <p:sp>
          <p:nvSpPr>
            <p:cNvPr id="63525" name="Oval 37"/>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26" name="Text Box 38"/>
            <p:cNvSpPr txBox="1">
              <a:spLocks noChangeArrowheads="1"/>
            </p:cNvSpPr>
            <p:nvPr/>
          </p:nvSpPr>
          <p:spPr bwMode="auto">
            <a:xfrm>
              <a:off x="234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L</a:t>
              </a:r>
              <a:endParaRPr lang="en-US" altLang="zh-CN" sz="3200">
                <a:solidFill>
                  <a:schemeClr val="bg1"/>
                </a:solidFill>
              </a:endParaRPr>
            </a:p>
          </p:txBody>
        </p:sp>
      </p:grpSp>
      <p:grpSp>
        <p:nvGrpSpPr>
          <p:cNvPr id="14" name="Group 39"/>
          <p:cNvGrpSpPr>
            <a:grpSpLocks/>
          </p:cNvGrpSpPr>
          <p:nvPr/>
        </p:nvGrpSpPr>
        <p:grpSpPr bwMode="auto">
          <a:xfrm>
            <a:off x="3475038" y="4164013"/>
            <a:ext cx="514350" cy="457200"/>
            <a:chOff x="2301" y="2697"/>
            <a:chExt cx="324" cy="288"/>
          </a:xfrm>
        </p:grpSpPr>
        <p:sp>
          <p:nvSpPr>
            <p:cNvPr id="63528" name="Oval 40"/>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29" name="Text Box 41"/>
            <p:cNvSpPr txBox="1">
              <a:spLocks noChangeArrowheads="1"/>
            </p:cNvSpPr>
            <p:nvPr/>
          </p:nvSpPr>
          <p:spPr bwMode="auto">
            <a:xfrm>
              <a:off x="2349" y="2697"/>
              <a:ext cx="276"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M</a:t>
              </a:r>
              <a:endParaRPr lang="en-US" altLang="zh-CN" sz="3200">
                <a:solidFill>
                  <a:schemeClr val="bg1"/>
                </a:solidFill>
              </a:endParaRPr>
            </a:p>
          </p:txBody>
        </p:sp>
      </p:grpSp>
      <p:sp>
        <p:nvSpPr>
          <p:cNvPr id="63530" name="Line 42"/>
          <p:cNvSpPr>
            <a:spLocks noChangeShapeType="1"/>
          </p:cNvSpPr>
          <p:nvPr/>
        </p:nvSpPr>
        <p:spPr bwMode="auto">
          <a:xfrm flipH="1">
            <a:off x="1314450" y="2120900"/>
            <a:ext cx="1090613" cy="547688"/>
          </a:xfrm>
          <a:prstGeom prst="line">
            <a:avLst/>
          </a:prstGeom>
          <a:noFill/>
          <a:ln w="38100">
            <a:solidFill>
              <a:schemeClr val="tx1"/>
            </a:solidFill>
            <a:round/>
            <a:headEnd/>
            <a:tailEnd/>
          </a:ln>
          <a:effectLst/>
        </p:spPr>
        <p:txBody>
          <a:bodyPr wrap="none"/>
          <a:lstStyle/>
          <a:p>
            <a:endParaRPr lang="zh-CN" altLang="en-US"/>
          </a:p>
        </p:txBody>
      </p:sp>
      <p:sp>
        <p:nvSpPr>
          <p:cNvPr id="63531" name="Line 43"/>
          <p:cNvSpPr>
            <a:spLocks noChangeShapeType="1"/>
          </p:cNvSpPr>
          <p:nvPr/>
        </p:nvSpPr>
        <p:spPr bwMode="auto">
          <a:xfrm flipH="1">
            <a:off x="698500" y="2870200"/>
            <a:ext cx="296863" cy="487363"/>
          </a:xfrm>
          <a:prstGeom prst="line">
            <a:avLst/>
          </a:prstGeom>
          <a:noFill/>
          <a:ln w="38100">
            <a:solidFill>
              <a:schemeClr val="tx1"/>
            </a:solidFill>
            <a:round/>
            <a:headEnd/>
            <a:tailEnd/>
          </a:ln>
          <a:effectLst/>
        </p:spPr>
        <p:txBody>
          <a:bodyPr wrap="none"/>
          <a:lstStyle/>
          <a:p>
            <a:endParaRPr lang="zh-CN" altLang="en-US"/>
          </a:p>
        </p:txBody>
      </p:sp>
      <p:sp>
        <p:nvSpPr>
          <p:cNvPr id="63532" name="Line 44"/>
          <p:cNvSpPr>
            <a:spLocks noChangeShapeType="1"/>
          </p:cNvSpPr>
          <p:nvPr/>
        </p:nvSpPr>
        <p:spPr bwMode="auto">
          <a:xfrm>
            <a:off x="1766888" y="3762375"/>
            <a:ext cx="0" cy="461963"/>
          </a:xfrm>
          <a:prstGeom prst="line">
            <a:avLst/>
          </a:prstGeom>
          <a:noFill/>
          <a:ln w="38100">
            <a:solidFill>
              <a:schemeClr val="tx1"/>
            </a:solidFill>
            <a:round/>
            <a:headEnd/>
            <a:tailEnd/>
          </a:ln>
          <a:effectLst/>
        </p:spPr>
        <p:txBody>
          <a:bodyPr wrap="none"/>
          <a:lstStyle/>
          <a:p>
            <a:endParaRPr lang="zh-CN" altLang="en-US"/>
          </a:p>
        </p:txBody>
      </p:sp>
      <p:sp>
        <p:nvSpPr>
          <p:cNvPr id="63533" name="Line 45"/>
          <p:cNvSpPr>
            <a:spLocks noChangeShapeType="1"/>
          </p:cNvSpPr>
          <p:nvPr/>
        </p:nvSpPr>
        <p:spPr bwMode="auto">
          <a:xfrm>
            <a:off x="3108325" y="2954338"/>
            <a:ext cx="0" cy="463550"/>
          </a:xfrm>
          <a:prstGeom prst="line">
            <a:avLst/>
          </a:prstGeom>
          <a:noFill/>
          <a:ln w="38100">
            <a:solidFill>
              <a:schemeClr val="tx1"/>
            </a:solidFill>
            <a:round/>
            <a:headEnd/>
            <a:tailEnd/>
          </a:ln>
          <a:effectLst/>
        </p:spPr>
        <p:txBody>
          <a:bodyPr wrap="none"/>
          <a:lstStyle/>
          <a:p>
            <a:endParaRPr lang="zh-CN" altLang="en-US"/>
          </a:p>
        </p:txBody>
      </p:sp>
      <p:sp>
        <p:nvSpPr>
          <p:cNvPr id="63534" name="Line 46"/>
          <p:cNvSpPr>
            <a:spLocks noChangeShapeType="1"/>
          </p:cNvSpPr>
          <p:nvPr/>
        </p:nvSpPr>
        <p:spPr bwMode="auto">
          <a:xfrm>
            <a:off x="3678238" y="3786188"/>
            <a:ext cx="0" cy="427037"/>
          </a:xfrm>
          <a:prstGeom prst="line">
            <a:avLst/>
          </a:prstGeom>
          <a:noFill/>
          <a:ln w="38100">
            <a:solidFill>
              <a:schemeClr val="tx1"/>
            </a:solidFill>
            <a:round/>
            <a:headEnd/>
            <a:tailEnd/>
          </a:ln>
          <a:effectLst/>
        </p:spPr>
        <p:txBody>
          <a:bodyPr wrap="none"/>
          <a:lstStyle/>
          <a:p>
            <a:endParaRPr lang="zh-CN" altLang="en-US"/>
          </a:p>
        </p:txBody>
      </p:sp>
      <p:sp>
        <p:nvSpPr>
          <p:cNvPr id="63535" name="Line 47"/>
          <p:cNvSpPr>
            <a:spLocks noChangeShapeType="1"/>
          </p:cNvSpPr>
          <p:nvPr/>
        </p:nvSpPr>
        <p:spPr bwMode="auto">
          <a:xfrm flipH="1">
            <a:off x="3708400" y="2919413"/>
            <a:ext cx="266700" cy="461962"/>
          </a:xfrm>
          <a:prstGeom prst="line">
            <a:avLst/>
          </a:prstGeom>
          <a:noFill/>
          <a:ln w="38100">
            <a:solidFill>
              <a:schemeClr val="tx1"/>
            </a:solidFill>
            <a:round/>
            <a:headEnd/>
            <a:tailEnd/>
          </a:ln>
          <a:effectLst/>
        </p:spPr>
        <p:txBody>
          <a:bodyPr wrap="none"/>
          <a:lstStyle/>
          <a:p>
            <a:endParaRPr lang="zh-CN" altLang="en-US"/>
          </a:p>
        </p:txBody>
      </p:sp>
      <p:sp>
        <p:nvSpPr>
          <p:cNvPr id="63536" name="Line 48"/>
          <p:cNvSpPr>
            <a:spLocks noChangeShapeType="1"/>
          </p:cNvSpPr>
          <p:nvPr/>
        </p:nvSpPr>
        <p:spPr bwMode="auto">
          <a:xfrm>
            <a:off x="1376363" y="2743200"/>
            <a:ext cx="547687" cy="0"/>
          </a:xfrm>
          <a:prstGeom prst="line">
            <a:avLst/>
          </a:prstGeom>
          <a:noFill/>
          <a:ln w="38100">
            <a:solidFill>
              <a:srgbClr val="FF3300"/>
            </a:solidFill>
            <a:round/>
            <a:headEnd/>
            <a:tailEnd/>
          </a:ln>
          <a:effectLst/>
        </p:spPr>
        <p:txBody>
          <a:bodyPr wrap="none"/>
          <a:lstStyle/>
          <a:p>
            <a:endParaRPr lang="zh-CN" altLang="en-US"/>
          </a:p>
        </p:txBody>
      </p:sp>
      <p:sp>
        <p:nvSpPr>
          <p:cNvPr id="63537" name="Line 49"/>
          <p:cNvSpPr>
            <a:spLocks noChangeShapeType="1"/>
          </p:cNvSpPr>
          <p:nvPr/>
        </p:nvSpPr>
        <p:spPr bwMode="auto">
          <a:xfrm>
            <a:off x="2301875" y="2719388"/>
            <a:ext cx="606425" cy="0"/>
          </a:xfrm>
          <a:prstGeom prst="line">
            <a:avLst/>
          </a:prstGeom>
          <a:noFill/>
          <a:ln w="38100">
            <a:solidFill>
              <a:srgbClr val="FF3300"/>
            </a:solidFill>
            <a:round/>
            <a:headEnd/>
            <a:tailEnd/>
          </a:ln>
          <a:effectLst/>
        </p:spPr>
        <p:txBody>
          <a:bodyPr wrap="none"/>
          <a:lstStyle/>
          <a:p>
            <a:endParaRPr lang="zh-CN" altLang="en-US"/>
          </a:p>
        </p:txBody>
      </p:sp>
      <p:sp>
        <p:nvSpPr>
          <p:cNvPr id="63538" name="Line 50"/>
          <p:cNvSpPr>
            <a:spLocks noChangeShapeType="1"/>
          </p:cNvSpPr>
          <p:nvPr/>
        </p:nvSpPr>
        <p:spPr bwMode="auto">
          <a:xfrm>
            <a:off x="3276600" y="2730500"/>
            <a:ext cx="581025" cy="0"/>
          </a:xfrm>
          <a:prstGeom prst="line">
            <a:avLst/>
          </a:prstGeom>
          <a:noFill/>
          <a:ln w="38100">
            <a:solidFill>
              <a:srgbClr val="FF3300"/>
            </a:solidFill>
            <a:round/>
            <a:headEnd/>
            <a:tailEnd/>
          </a:ln>
          <a:effectLst/>
        </p:spPr>
        <p:txBody>
          <a:bodyPr wrap="none"/>
          <a:lstStyle/>
          <a:p>
            <a:endParaRPr lang="zh-CN" altLang="en-US"/>
          </a:p>
        </p:txBody>
      </p:sp>
      <p:sp>
        <p:nvSpPr>
          <p:cNvPr id="63539" name="Line 51"/>
          <p:cNvSpPr>
            <a:spLocks noChangeShapeType="1"/>
          </p:cNvSpPr>
          <p:nvPr/>
        </p:nvSpPr>
        <p:spPr bwMode="auto">
          <a:xfrm>
            <a:off x="877888" y="3562350"/>
            <a:ext cx="119062" cy="0"/>
          </a:xfrm>
          <a:prstGeom prst="line">
            <a:avLst/>
          </a:prstGeom>
          <a:noFill/>
          <a:ln w="38100">
            <a:solidFill>
              <a:srgbClr val="FF3300"/>
            </a:solidFill>
            <a:round/>
            <a:headEnd/>
            <a:tailEnd/>
          </a:ln>
          <a:effectLst/>
        </p:spPr>
        <p:txBody>
          <a:bodyPr wrap="none"/>
          <a:lstStyle/>
          <a:p>
            <a:endParaRPr lang="zh-CN" altLang="en-US"/>
          </a:p>
        </p:txBody>
      </p:sp>
      <p:sp>
        <p:nvSpPr>
          <p:cNvPr id="63540" name="Line 52"/>
          <p:cNvSpPr>
            <a:spLocks noChangeShapeType="1"/>
          </p:cNvSpPr>
          <p:nvPr/>
        </p:nvSpPr>
        <p:spPr bwMode="auto">
          <a:xfrm>
            <a:off x="1435100" y="3551238"/>
            <a:ext cx="203200" cy="0"/>
          </a:xfrm>
          <a:prstGeom prst="line">
            <a:avLst/>
          </a:prstGeom>
          <a:noFill/>
          <a:ln w="38100">
            <a:solidFill>
              <a:srgbClr val="FF3300"/>
            </a:solidFill>
            <a:round/>
            <a:headEnd/>
            <a:tailEnd/>
          </a:ln>
          <a:effectLst/>
        </p:spPr>
        <p:txBody>
          <a:bodyPr wrap="none"/>
          <a:lstStyle/>
          <a:p>
            <a:endParaRPr lang="zh-CN" altLang="en-US"/>
          </a:p>
        </p:txBody>
      </p:sp>
      <p:sp>
        <p:nvSpPr>
          <p:cNvPr id="63541" name="Line 53"/>
          <p:cNvSpPr>
            <a:spLocks noChangeShapeType="1"/>
          </p:cNvSpPr>
          <p:nvPr/>
        </p:nvSpPr>
        <p:spPr bwMode="auto">
          <a:xfrm>
            <a:off x="3905250" y="3575050"/>
            <a:ext cx="309563" cy="0"/>
          </a:xfrm>
          <a:prstGeom prst="line">
            <a:avLst/>
          </a:prstGeom>
          <a:noFill/>
          <a:ln w="38100">
            <a:solidFill>
              <a:srgbClr val="FF3300"/>
            </a:solidFill>
            <a:round/>
            <a:headEnd/>
            <a:tailEnd/>
          </a:ln>
          <a:effectLst/>
        </p:spPr>
        <p:txBody>
          <a:bodyPr wrap="none"/>
          <a:lstStyle/>
          <a:p>
            <a:endParaRPr lang="zh-CN" altLang="en-US"/>
          </a:p>
        </p:txBody>
      </p:sp>
      <p:grpSp>
        <p:nvGrpSpPr>
          <p:cNvPr id="15" name="Group 54"/>
          <p:cNvGrpSpPr>
            <a:grpSpLocks/>
          </p:cNvGrpSpPr>
          <p:nvPr/>
        </p:nvGrpSpPr>
        <p:grpSpPr bwMode="auto">
          <a:xfrm>
            <a:off x="4975225" y="611188"/>
            <a:ext cx="3373438" cy="4210050"/>
            <a:chOff x="3134" y="385"/>
            <a:chExt cx="2125" cy="2652"/>
          </a:xfrm>
        </p:grpSpPr>
        <p:grpSp>
          <p:nvGrpSpPr>
            <p:cNvPr id="16" name="Group 55"/>
            <p:cNvGrpSpPr>
              <a:grpSpLocks/>
            </p:cNvGrpSpPr>
            <p:nvPr/>
          </p:nvGrpSpPr>
          <p:grpSpPr bwMode="auto">
            <a:xfrm>
              <a:off x="3900" y="385"/>
              <a:ext cx="295" cy="288"/>
              <a:chOff x="1935" y="455"/>
              <a:chExt cx="295" cy="288"/>
            </a:xfrm>
          </p:grpSpPr>
          <p:sp>
            <p:nvSpPr>
              <p:cNvPr id="63544" name="Oval 56"/>
              <p:cNvSpPr>
                <a:spLocks noChangeArrowheads="1"/>
              </p:cNvSpPr>
              <p:nvPr/>
            </p:nvSpPr>
            <p:spPr bwMode="auto">
              <a:xfrm>
                <a:off x="1935" y="45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45" name="Text Box 57"/>
              <p:cNvSpPr txBox="1">
                <a:spLocks noChangeArrowheads="1"/>
              </p:cNvSpPr>
              <p:nvPr/>
            </p:nvSpPr>
            <p:spPr bwMode="auto">
              <a:xfrm>
                <a:off x="1975" y="455"/>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A</a:t>
                </a:r>
                <a:endParaRPr lang="en-US" altLang="zh-CN" sz="3200">
                  <a:solidFill>
                    <a:schemeClr val="bg1"/>
                  </a:solidFill>
                </a:endParaRPr>
              </a:p>
            </p:txBody>
          </p:sp>
        </p:grpSp>
        <p:grpSp>
          <p:nvGrpSpPr>
            <p:cNvPr id="17" name="Group 58"/>
            <p:cNvGrpSpPr>
              <a:grpSpLocks/>
            </p:cNvGrpSpPr>
            <p:nvPr/>
          </p:nvGrpSpPr>
          <p:grpSpPr bwMode="auto">
            <a:xfrm>
              <a:off x="3560" y="805"/>
              <a:ext cx="295" cy="288"/>
              <a:chOff x="2637" y="2697"/>
              <a:chExt cx="295" cy="288"/>
            </a:xfrm>
          </p:grpSpPr>
          <p:sp>
            <p:nvSpPr>
              <p:cNvPr id="63547" name="Oval 59"/>
              <p:cNvSpPr>
                <a:spLocks noChangeArrowheads="1"/>
              </p:cNvSpPr>
              <p:nvPr/>
            </p:nvSpPr>
            <p:spPr bwMode="auto">
              <a:xfrm>
                <a:off x="2637"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48" name="Text Box 60"/>
              <p:cNvSpPr txBox="1">
                <a:spLocks noChangeArrowheads="1"/>
              </p:cNvSpPr>
              <p:nvPr/>
            </p:nvSpPr>
            <p:spPr bwMode="auto">
              <a:xfrm>
                <a:off x="2677"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B</a:t>
                </a:r>
                <a:endParaRPr lang="en-US" altLang="zh-CN" sz="3200">
                  <a:solidFill>
                    <a:schemeClr val="bg1"/>
                  </a:solidFill>
                </a:endParaRPr>
              </a:p>
            </p:txBody>
          </p:sp>
        </p:grpSp>
        <p:grpSp>
          <p:nvGrpSpPr>
            <p:cNvPr id="18" name="Group 61"/>
            <p:cNvGrpSpPr>
              <a:grpSpLocks/>
            </p:cNvGrpSpPr>
            <p:nvPr/>
          </p:nvGrpSpPr>
          <p:grpSpPr bwMode="auto">
            <a:xfrm>
              <a:off x="4010" y="1134"/>
              <a:ext cx="303" cy="288"/>
              <a:chOff x="1485" y="2073"/>
              <a:chExt cx="303" cy="288"/>
            </a:xfrm>
          </p:grpSpPr>
          <p:sp>
            <p:nvSpPr>
              <p:cNvPr id="63550" name="Oval 62"/>
              <p:cNvSpPr>
                <a:spLocks noChangeArrowheads="1"/>
              </p:cNvSpPr>
              <p:nvPr/>
            </p:nvSpPr>
            <p:spPr bwMode="auto">
              <a:xfrm>
                <a:off x="148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51" name="Text Box 63"/>
              <p:cNvSpPr txBox="1">
                <a:spLocks noChangeArrowheads="1"/>
              </p:cNvSpPr>
              <p:nvPr/>
            </p:nvSpPr>
            <p:spPr bwMode="auto">
              <a:xfrm>
                <a:off x="1533"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C</a:t>
                </a:r>
                <a:endParaRPr lang="en-US" altLang="zh-CN" sz="3200">
                  <a:solidFill>
                    <a:schemeClr val="bg1"/>
                  </a:solidFill>
                </a:endParaRPr>
              </a:p>
            </p:txBody>
          </p:sp>
        </p:grpSp>
        <p:grpSp>
          <p:nvGrpSpPr>
            <p:cNvPr id="19" name="Group 64"/>
            <p:cNvGrpSpPr>
              <a:grpSpLocks/>
            </p:cNvGrpSpPr>
            <p:nvPr/>
          </p:nvGrpSpPr>
          <p:grpSpPr bwMode="auto">
            <a:xfrm>
              <a:off x="4416" y="1470"/>
              <a:ext cx="295" cy="288"/>
              <a:chOff x="1965" y="2697"/>
              <a:chExt cx="295" cy="288"/>
            </a:xfrm>
          </p:grpSpPr>
          <p:sp>
            <p:nvSpPr>
              <p:cNvPr id="63553" name="Oval 65"/>
              <p:cNvSpPr>
                <a:spLocks noChangeArrowheads="1"/>
              </p:cNvSpPr>
              <p:nvPr/>
            </p:nvSpPr>
            <p:spPr bwMode="auto">
              <a:xfrm>
                <a:off x="1965"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54" name="Text Box 66"/>
              <p:cNvSpPr txBox="1">
                <a:spLocks noChangeArrowheads="1"/>
              </p:cNvSpPr>
              <p:nvPr/>
            </p:nvSpPr>
            <p:spPr bwMode="auto">
              <a:xfrm>
                <a:off x="2005"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D</a:t>
                </a:r>
                <a:endParaRPr lang="en-US" altLang="zh-CN" sz="3200">
                  <a:solidFill>
                    <a:schemeClr val="bg1"/>
                  </a:solidFill>
                </a:endParaRPr>
              </a:p>
            </p:txBody>
          </p:sp>
        </p:grpSp>
        <p:grpSp>
          <p:nvGrpSpPr>
            <p:cNvPr id="20" name="Group 67"/>
            <p:cNvGrpSpPr>
              <a:grpSpLocks/>
            </p:cNvGrpSpPr>
            <p:nvPr/>
          </p:nvGrpSpPr>
          <p:grpSpPr bwMode="auto">
            <a:xfrm>
              <a:off x="4777" y="1845"/>
              <a:ext cx="292" cy="288"/>
              <a:chOff x="1293" y="2697"/>
              <a:chExt cx="292" cy="288"/>
            </a:xfrm>
          </p:grpSpPr>
          <p:sp>
            <p:nvSpPr>
              <p:cNvPr id="63556" name="Oval 68"/>
              <p:cNvSpPr>
                <a:spLocks noChangeArrowheads="1"/>
              </p:cNvSpPr>
              <p:nvPr/>
            </p:nvSpPr>
            <p:spPr bwMode="auto">
              <a:xfrm>
                <a:off x="1293"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57" name="Text Box 69"/>
              <p:cNvSpPr txBox="1">
                <a:spLocks noChangeArrowheads="1"/>
              </p:cNvSpPr>
              <p:nvPr/>
            </p:nvSpPr>
            <p:spPr bwMode="auto">
              <a:xfrm>
                <a:off x="1341" y="2697"/>
                <a:ext cx="244"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E</a:t>
                </a:r>
                <a:endParaRPr lang="en-US" altLang="zh-CN" sz="3200">
                  <a:solidFill>
                    <a:schemeClr val="bg1"/>
                  </a:solidFill>
                </a:endParaRPr>
              </a:p>
            </p:txBody>
          </p:sp>
        </p:grpSp>
        <p:grpSp>
          <p:nvGrpSpPr>
            <p:cNvPr id="21" name="Group 70"/>
            <p:cNvGrpSpPr>
              <a:grpSpLocks/>
            </p:cNvGrpSpPr>
            <p:nvPr/>
          </p:nvGrpSpPr>
          <p:grpSpPr bwMode="auto">
            <a:xfrm>
              <a:off x="3134" y="1147"/>
              <a:ext cx="288" cy="288"/>
              <a:chOff x="1629" y="2697"/>
              <a:chExt cx="288" cy="288"/>
            </a:xfrm>
          </p:grpSpPr>
          <p:sp>
            <p:nvSpPr>
              <p:cNvPr id="63559" name="Oval 71"/>
              <p:cNvSpPr>
                <a:spLocks noChangeArrowheads="1"/>
              </p:cNvSpPr>
              <p:nvPr/>
            </p:nvSpPr>
            <p:spPr bwMode="auto">
              <a:xfrm>
                <a:off x="1629"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60" name="Text Box 72"/>
              <p:cNvSpPr txBox="1">
                <a:spLocks noChangeArrowheads="1"/>
              </p:cNvSpPr>
              <p:nvPr/>
            </p:nvSpPr>
            <p:spPr bwMode="auto">
              <a:xfrm>
                <a:off x="166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F</a:t>
                </a:r>
                <a:endParaRPr lang="en-US" altLang="zh-CN" sz="3200">
                  <a:solidFill>
                    <a:schemeClr val="bg1"/>
                  </a:solidFill>
                </a:endParaRPr>
              </a:p>
            </p:txBody>
          </p:sp>
        </p:grpSp>
        <p:grpSp>
          <p:nvGrpSpPr>
            <p:cNvPr id="22" name="Group 73"/>
            <p:cNvGrpSpPr>
              <a:grpSpLocks/>
            </p:cNvGrpSpPr>
            <p:nvPr/>
          </p:nvGrpSpPr>
          <p:grpSpPr bwMode="auto">
            <a:xfrm>
              <a:off x="3411" y="1507"/>
              <a:ext cx="305" cy="288"/>
              <a:chOff x="3405" y="2073"/>
              <a:chExt cx="305" cy="288"/>
            </a:xfrm>
          </p:grpSpPr>
          <p:sp>
            <p:nvSpPr>
              <p:cNvPr id="63562" name="Oval 74"/>
              <p:cNvSpPr>
                <a:spLocks noChangeArrowheads="1"/>
              </p:cNvSpPr>
              <p:nvPr/>
            </p:nvSpPr>
            <p:spPr bwMode="auto">
              <a:xfrm>
                <a:off x="340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63" name="Text Box 75"/>
              <p:cNvSpPr txBox="1">
                <a:spLocks noChangeArrowheads="1"/>
              </p:cNvSpPr>
              <p:nvPr/>
            </p:nvSpPr>
            <p:spPr bwMode="auto">
              <a:xfrm>
                <a:off x="3445" y="2073"/>
                <a:ext cx="26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G</a:t>
                </a:r>
                <a:endParaRPr lang="en-US" altLang="zh-CN" sz="3200">
                  <a:solidFill>
                    <a:schemeClr val="bg1"/>
                  </a:solidFill>
                </a:endParaRPr>
              </a:p>
            </p:txBody>
          </p:sp>
        </p:grpSp>
        <p:grpSp>
          <p:nvGrpSpPr>
            <p:cNvPr id="23" name="Group 76"/>
            <p:cNvGrpSpPr>
              <a:grpSpLocks/>
            </p:cNvGrpSpPr>
            <p:nvPr/>
          </p:nvGrpSpPr>
          <p:grpSpPr bwMode="auto">
            <a:xfrm>
              <a:off x="3691" y="1888"/>
              <a:ext cx="303" cy="288"/>
              <a:chOff x="2301" y="2697"/>
              <a:chExt cx="303" cy="288"/>
            </a:xfrm>
          </p:grpSpPr>
          <p:sp>
            <p:nvSpPr>
              <p:cNvPr id="63565" name="Oval 77"/>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66" name="Text Box 78"/>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H</a:t>
                </a:r>
                <a:endParaRPr lang="en-US" altLang="zh-CN" sz="3200">
                  <a:solidFill>
                    <a:schemeClr val="bg1"/>
                  </a:solidFill>
                </a:endParaRPr>
              </a:p>
            </p:txBody>
          </p:sp>
        </p:grpSp>
        <p:grpSp>
          <p:nvGrpSpPr>
            <p:cNvPr id="24" name="Group 79"/>
            <p:cNvGrpSpPr>
              <a:grpSpLocks/>
            </p:cNvGrpSpPr>
            <p:nvPr/>
          </p:nvGrpSpPr>
          <p:grpSpPr bwMode="auto">
            <a:xfrm>
              <a:off x="4125" y="1880"/>
              <a:ext cx="288" cy="288"/>
              <a:chOff x="2301" y="2697"/>
              <a:chExt cx="288" cy="288"/>
            </a:xfrm>
          </p:grpSpPr>
          <p:sp>
            <p:nvSpPr>
              <p:cNvPr id="63568" name="Oval 80"/>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69" name="Text Box 81"/>
              <p:cNvSpPr txBox="1">
                <a:spLocks noChangeArrowheads="1"/>
              </p:cNvSpPr>
              <p:nvPr/>
            </p:nvSpPr>
            <p:spPr bwMode="auto">
              <a:xfrm>
                <a:off x="2349" y="2697"/>
                <a:ext cx="169"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I</a:t>
                </a:r>
                <a:endParaRPr lang="en-US" altLang="zh-CN" sz="3200">
                  <a:solidFill>
                    <a:schemeClr val="bg1"/>
                  </a:solidFill>
                </a:endParaRPr>
              </a:p>
            </p:txBody>
          </p:sp>
        </p:grpSp>
        <p:grpSp>
          <p:nvGrpSpPr>
            <p:cNvPr id="25" name="Group 82"/>
            <p:cNvGrpSpPr>
              <a:grpSpLocks/>
            </p:cNvGrpSpPr>
            <p:nvPr/>
          </p:nvGrpSpPr>
          <p:grpSpPr bwMode="auto">
            <a:xfrm>
              <a:off x="4611" y="2323"/>
              <a:ext cx="288" cy="288"/>
              <a:chOff x="2301" y="2697"/>
              <a:chExt cx="288" cy="288"/>
            </a:xfrm>
          </p:grpSpPr>
          <p:sp>
            <p:nvSpPr>
              <p:cNvPr id="63571" name="Oval 83"/>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72" name="Text Box 84"/>
              <p:cNvSpPr txBox="1">
                <a:spLocks noChangeArrowheads="1"/>
              </p:cNvSpPr>
              <p:nvPr/>
            </p:nvSpPr>
            <p:spPr bwMode="auto">
              <a:xfrm>
                <a:off x="2349" y="269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J</a:t>
                </a:r>
                <a:endParaRPr lang="en-US" altLang="zh-CN" sz="3200">
                  <a:solidFill>
                    <a:schemeClr val="bg1"/>
                  </a:solidFill>
                </a:endParaRPr>
              </a:p>
            </p:txBody>
          </p:sp>
        </p:grpSp>
        <p:grpSp>
          <p:nvGrpSpPr>
            <p:cNvPr id="26" name="Group 85"/>
            <p:cNvGrpSpPr>
              <a:grpSpLocks/>
            </p:cNvGrpSpPr>
            <p:nvPr/>
          </p:nvGrpSpPr>
          <p:grpSpPr bwMode="auto">
            <a:xfrm>
              <a:off x="4956" y="2727"/>
              <a:ext cx="303" cy="288"/>
              <a:chOff x="2301" y="2697"/>
              <a:chExt cx="303" cy="288"/>
            </a:xfrm>
          </p:grpSpPr>
          <p:sp>
            <p:nvSpPr>
              <p:cNvPr id="63574" name="Oval 86"/>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75" name="Text Box 87"/>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K</a:t>
                </a:r>
                <a:endParaRPr lang="en-US" altLang="zh-CN" sz="3200">
                  <a:solidFill>
                    <a:schemeClr val="bg1"/>
                  </a:solidFill>
                </a:endParaRPr>
              </a:p>
            </p:txBody>
          </p:sp>
        </p:grpSp>
        <p:grpSp>
          <p:nvGrpSpPr>
            <p:cNvPr id="27" name="Group 88"/>
            <p:cNvGrpSpPr>
              <a:grpSpLocks/>
            </p:cNvGrpSpPr>
            <p:nvPr/>
          </p:nvGrpSpPr>
          <p:grpSpPr bwMode="auto">
            <a:xfrm>
              <a:off x="3414" y="2270"/>
              <a:ext cx="288" cy="288"/>
              <a:chOff x="2301" y="2697"/>
              <a:chExt cx="288" cy="288"/>
            </a:xfrm>
          </p:grpSpPr>
          <p:sp>
            <p:nvSpPr>
              <p:cNvPr id="63577" name="Oval 89"/>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78" name="Text Box 90"/>
              <p:cNvSpPr txBox="1">
                <a:spLocks noChangeArrowheads="1"/>
              </p:cNvSpPr>
              <p:nvPr/>
            </p:nvSpPr>
            <p:spPr bwMode="auto">
              <a:xfrm>
                <a:off x="234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L</a:t>
                </a:r>
                <a:endParaRPr lang="en-US" altLang="zh-CN" sz="3200">
                  <a:solidFill>
                    <a:schemeClr val="bg1"/>
                  </a:solidFill>
                </a:endParaRPr>
              </a:p>
            </p:txBody>
          </p:sp>
        </p:grpSp>
        <p:grpSp>
          <p:nvGrpSpPr>
            <p:cNvPr id="28" name="Group 91"/>
            <p:cNvGrpSpPr>
              <a:grpSpLocks/>
            </p:cNvGrpSpPr>
            <p:nvPr/>
          </p:nvGrpSpPr>
          <p:grpSpPr bwMode="auto">
            <a:xfrm>
              <a:off x="4343" y="2749"/>
              <a:ext cx="324" cy="288"/>
              <a:chOff x="2301" y="2697"/>
              <a:chExt cx="324" cy="288"/>
            </a:xfrm>
          </p:grpSpPr>
          <p:sp>
            <p:nvSpPr>
              <p:cNvPr id="63580" name="Oval 92"/>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81" name="Text Box 93"/>
              <p:cNvSpPr txBox="1">
                <a:spLocks noChangeArrowheads="1"/>
              </p:cNvSpPr>
              <p:nvPr/>
            </p:nvSpPr>
            <p:spPr bwMode="auto">
              <a:xfrm>
                <a:off x="2349" y="2697"/>
                <a:ext cx="276"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M</a:t>
                </a:r>
                <a:endParaRPr lang="en-US" altLang="zh-CN" sz="3200">
                  <a:solidFill>
                    <a:schemeClr val="bg1"/>
                  </a:solidFill>
                </a:endParaRPr>
              </a:p>
            </p:txBody>
          </p:sp>
        </p:grpSp>
        <p:sp>
          <p:nvSpPr>
            <p:cNvPr id="63582" name="Line 94"/>
            <p:cNvSpPr>
              <a:spLocks noChangeShapeType="1"/>
            </p:cNvSpPr>
            <p:nvPr/>
          </p:nvSpPr>
          <p:spPr bwMode="auto">
            <a:xfrm flipH="1">
              <a:off x="3793" y="643"/>
              <a:ext cx="172" cy="172"/>
            </a:xfrm>
            <a:prstGeom prst="line">
              <a:avLst/>
            </a:prstGeom>
            <a:noFill/>
            <a:ln w="38100">
              <a:solidFill>
                <a:schemeClr val="tx1"/>
              </a:solidFill>
              <a:round/>
              <a:headEnd/>
              <a:tailEnd/>
            </a:ln>
            <a:effectLst/>
          </p:spPr>
          <p:txBody>
            <a:bodyPr wrap="none"/>
            <a:lstStyle/>
            <a:p>
              <a:endParaRPr lang="zh-CN" altLang="en-US"/>
            </a:p>
          </p:txBody>
        </p:sp>
        <p:sp>
          <p:nvSpPr>
            <p:cNvPr id="63583" name="Line 95"/>
            <p:cNvSpPr>
              <a:spLocks noChangeShapeType="1"/>
            </p:cNvSpPr>
            <p:nvPr/>
          </p:nvSpPr>
          <p:spPr bwMode="auto">
            <a:xfrm flipH="1">
              <a:off x="3403" y="1032"/>
              <a:ext cx="195" cy="195"/>
            </a:xfrm>
            <a:prstGeom prst="line">
              <a:avLst/>
            </a:prstGeom>
            <a:noFill/>
            <a:ln w="38100">
              <a:solidFill>
                <a:schemeClr val="tx1"/>
              </a:solidFill>
              <a:round/>
              <a:headEnd/>
              <a:tailEnd/>
            </a:ln>
            <a:effectLst/>
          </p:spPr>
          <p:txBody>
            <a:bodyPr wrap="none"/>
            <a:lstStyle/>
            <a:p>
              <a:endParaRPr lang="zh-CN" altLang="en-US"/>
            </a:p>
          </p:txBody>
        </p:sp>
        <p:sp>
          <p:nvSpPr>
            <p:cNvPr id="63584" name="Line 96"/>
            <p:cNvSpPr>
              <a:spLocks noChangeShapeType="1"/>
            </p:cNvSpPr>
            <p:nvPr/>
          </p:nvSpPr>
          <p:spPr bwMode="auto">
            <a:xfrm>
              <a:off x="3793" y="1025"/>
              <a:ext cx="269" cy="217"/>
            </a:xfrm>
            <a:prstGeom prst="line">
              <a:avLst/>
            </a:prstGeom>
            <a:noFill/>
            <a:ln w="38100">
              <a:solidFill>
                <a:srgbClr val="FF3300"/>
              </a:solidFill>
              <a:round/>
              <a:headEnd/>
              <a:tailEnd/>
            </a:ln>
            <a:effectLst/>
          </p:spPr>
          <p:txBody>
            <a:bodyPr wrap="none"/>
            <a:lstStyle/>
            <a:p>
              <a:endParaRPr lang="zh-CN" altLang="en-US"/>
            </a:p>
          </p:txBody>
        </p:sp>
        <p:sp>
          <p:nvSpPr>
            <p:cNvPr id="63585" name="Line 97"/>
            <p:cNvSpPr>
              <a:spLocks noChangeShapeType="1"/>
            </p:cNvSpPr>
            <p:nvPr/>
          </p:nvSpPr>
          <p:spPr bwMode="auto">
            <a:xfrm>
              <a:off x="4219" y="1368"/>
              <a:ext cx="225" cy="173"/>
            </a:xfrm>
            <a:prstGeom prst="line">
              <a:avLst/>
            </a:prstGeom>
            <a:noFill/>
            <a:ln w="38100">
              <a:solidFill>
                <a:srgbClr val="FF3300"/>
              </a:solidFill>
              <a:round/>
              <a:headEnd/>
              <a:tailEnd/>
            </a:ln>
            <a:effectLst/>
          </p:spPr>
          <p:txBody>
            <a:bodyPr wrap="none"/>
            <a:lstStyle/>
            <a:p>
              <a:endParaRPr lang="zh-CN" altLang="en-US"/>
            </a:p>
          </p:txBody>
        </p:sp>
        <p:sp>
          <p:nvSpPr>
            <p:cNvPr id="63586" name="Line 98"/>
            <p:cNvSpPr>
              <a:spLocks noChangeShapeType="1"/>
            </p:cNvSpPr>
            <p:nvPr/>
          </p:nvSpPr>
          <p:spPr bwMode="auto">
            <a:xfrm>
              <a:off x="4638" y="1691"/>
              <a:ext cx="232" cy="202"/>
            </a:xfrm>
            <a:prstGeom prst="line">
              <a:avLst/>
            </a:prstGeom>
            <a:noFill/>
            <a:ln w="38100">
              <a:solidFill>
                <a:srgbClr val="FF3300"/>
              </a:solidFill>
              <a:round/>
              <a:headEnd/>
              <a:tailEnd/>
            </a:ln>
            <a:effectLst/>
          </p:spPr>
          <p:txBody>
            <a:bodyPr wrap="none"/>
            <a:lstStyle/>
            <a:p>
              <a:endParaRPr lang="zh-CN" altLang="en-US"/>
            </a:p>
          </p:txBody>
        </p:sp>
        <p:sp>
          <p:nvSpPr>
            <p:cNvPr id="63587" name="Line 99"/>
            <p:cNvSpPr>
              <a:spLocks noChangeShapeType="1"/>
            </p:cNvSpPr>
            <p:nvPr/>
          </p:nvSpPr>
          <p:spPr bwMode="auto">
            <a:xfrm>
              <a:off x="3329" y="1399"/>
              <a:ext cx="149" cy="149"/>
            </a:xfrm>
            <a:prstGeom prst="line">
              <a:avLst/>
            </a:prstGeom>
            <a:noFill/>
            <a:ln w="38100">
              <a:solidFill>
                <a:srgbClr val="FF3300"/>
              </a:solidFill>
              <a:round/>
              <a:headEnd/>
              <a:tailEnd/>
            </a:ln>
            <a:effectLst/>
          </p:spPr>
          <p:txBody>
            <a:bodyPr wrap="none"/>
            <a:lstStyle/>
            <a:p>
              <a:endParaRPr lang="zh-CN" altLang="en-US"/>
            </a:p>
          </p:txBody>
        </p:sp>
        <p:sp>
          <p:nvSpPr>
            <p:cNvPr id="63588" name="Line 100"/>
            <p:cNvSpPr>
              <a:spLocks noChangeShapeType="1"/>
            </p:cNvSpPr>
            <p:nvPr/>
          </p:nvSpPr>
          <p:spPr bwMode="auto">
            <a:xfrm>
              <a:off x="3628" y="1758"/>
              <a:ext cx="180" cy="179"/>
            </a:xfrm>
            <a:prstGeom prst="line">
              <a:avLst/>
            </a:prstGeom>
            <a:noFill/>
            <a:ln w="38100">
              <a:solidFill>
                <a:srgbClr val="FF3300"/>
              </a:solidFill>
              <a:round/>
              <a:headEnd/>
              <a:tailEnd/>
            </a:ln>
            <a:effectLst/>
          </p:spPr>
          <p:txBody>
            <a:bodyPr wrap="none"/>
            <a:lstStyle/>
            <a:p>
              <a:endParaRPr lang="zh-CN" altLang="en-US"/>
            </a:p>
          </p:txBody>
        </p:sp>
        <p:sp>
          <p:nvSpPr>
            <p:cNvPr id="63589" name="Line 101"/>
            <p:cNvSpPr>
              <a:spLocks noChangeShapeType="1"/>
            </p:cNvSpPr>
            <p:nvPr/>
          </p:nvSpPr>
          <p:spPr bwMode="auto">
            <a:xfrm flipH="1">
              <a:off x="4369" y="1735"/>
              <a:ext cx="134" cy="187"/>
            </a:xfrm>
            <a:prstGeom prst="line">
              <a:avLst/>
            </a:prstGeom>
            <a:noFill/>
            <a:ln w="38100">
              <a:solidFill>
                <a:schemeClr val="tx1"/>
              </a:solidFill>
              <a:round/>
              <a:headEnd/>
              <a:tailEnd/>
            </a:ln>
            <a:effectLst/>
          </p:spPr>
          <p:txBody>
            <a:bodyPr wrap="none"/>
            <a:lstStyle/>
            <a:p>
              <a:endParaRPr lang="zh-CN" altLang="en-US"/>
            </a:p>
          </p:txBody>
        </p:sp>
        <p:sp>
          <p:nvSpPr>
            <p:cNvPr id="63590" name="Line 102"/>
            <p:cNvSpPr>
              <a:spLocks noChangeShapeType="1"/>
            </p:cNvSpPr>
            <p:nvPr/>
          </p:nvSpPr>
          <p:spPr bwMode="auto">
            <a:xfrm flipH="1">
              <a:off x="3665" y="2169"/>
              <a:ext cx="105" cy="157"/>
            </a:xfrm>
            <a:prstGeom prst="line">
              <a:avLst/>
            </a:prstGeom>
            <a:noFill/>
            <a:ln w="38100">
              <a:solidFill>
                <a:schemeClr val="tx1"/>
              </a:solidFill>
              <a:round/>
              <a:headEnd/>
              <a:tailEnd/>
            </a:ln>
            <a:effectLst/>
          </p:spPr>
          <p:txBody>
            <a:bodyPr wrap="none"/>
            <a:lstStyle/>
            <a:p>
              <a:endParaRPr lang="zh-CN" altLang="en-US"/>
            </a:p>
          </p:txBody>
        </p:sp>
        <p:sp>
          <p:nvSpPr>
            <p:cNvPr id="63591" name="Line 103"/>
            <p:cNvSpPr>
              <a:spLocks noChangeShapeType="1"/>
            </p:cNvSpPr>
            <p:nvPr/>
          </p:nvSpPr>
          <p:spPr bwMode="auto">
            <a:xfrm flipH="1">
              <a:off x="4780" y="2102"/>
              <a:ext cx="135" cy="239"/>
            </a:xfrm>
            <a:prstGeom prst="line">
              <a:avLst/>
            </a:prstGeom>
            <a:noFill/>
            <a:ln w="38100">
              <a:solidFill>
                <a:schemeClr val="tx1"/>
              </a:solidFill>
              <a:round/>
              <a:headEnd/>
              <a:tailEnd/>
            </a:ln>
            <a:effectLst/>
          </p:spPr>
          <p:txBody>
            <a:bodyPr wrap="none"/>
            <a:lstStyle/>
            <a:p>
              <a:endParaRPr lang="zh-CN" altLang="en-US"/>
            </a:p>
          </p:txBody>
        </p:sp>
        <p:sp>
          <p:nvSpPr>
            <p:cNvPr id="63592" name="Line 104"/>
            <p:cNvSpPr>
              <a:spLocks noChangeShapeType="1"/>
            </p:cNvSpPr>
            <p:nvPr/>
          </p:nvSpPr>
          <p:spPr bwMode="auto">
            <a:xfrm flipH="1">
              <a:off x="4563" y="2603"/>
              <a:ext cx="135" cy="202"/>
            </a:xfrm>
            <a:prstGeom prst="line">
              <a:avLst/>
            </a:prstGeom>
            <a:noFill/>
            <a:ln w="38100">
              <a:solidFill>
                <a:schemeClr val="tx1"/>
              </a:solidFill>
              <a:round/>
              <a:headEnd/>
              <a:tailEnd/>
            </a:ln>
            <a:effectLst/>
          </p:spPr>
          <p:txBody>
            <a:bodyPr wrap="none"/>
            <a:lstStyle/>
            <a:p>
              <a:endParaRPr lang="zh-CN" altLang="en-US"/>
            </a:p>
          </p:txBody>
        </p:sp>
        <p:sp>
          <p:nvSpPr>
            <p:cNvPr id="63593" name="Line 105"/>
            <p:cNvSpPr>
              <a:spLocks noChangeShapeType="1"/>
            </p:cNvSpPr>
            <p:nvPr/>
          </p:nvSpPr>
          <p:spPr bwMode="auto">
            <a:xfrm>
              <a:off x="4855" y="2573"/>
              <a:ext cx="179" cy="187"/>
            </a:xfrm>
            <a:prstGeom prst="line">
              <a:avLst/>
            </a:prstGeom>
            <a:noFill/>
            <a:ln w="38100">
              <a:solidFill>
                <a:srgbClr val="FF3300"/>
              </a:solidFill>
              <a:round/>
              <a:headEnd/>
              <a:tailEnd/>
            </a:ln>
            <a:effectLst/>
          </p:spPr>
          <p:txBody>
            <a:bodyPr wrap="none"/>
            <a:lstStyle/>
            <a:p>
              <a:endParaRPr lang="zh-CN" altLang="en-US"/>
            </a:p>
          </p:txBody>
        </p:sp>
      </p:grpSp>
      <p:sp>
        <p:nvSpPr>
          <p:cNvPr id="63594" name="Text Box 106"/>
          <p:cNvSpPr txBox="1">
            <a:spLocks noChangeArrowheads="1"/>
          </p:cNvSpPr>
          <p:nvPr/>
        </p:nvSpPr>
        <p:spPr bwMode="auto">
          <a:xfrm>
            <a:off x="1274763" y="4899025"/>
            <a:ext cx="1970087" cy="519113"/>
          </a:xfrm>
          <a:prstGeom prst="rect">
            <a:avLst/>
          </a:prstGeom>
          <a:noFill/>
          <a:ln w="9525">
            <a:noFill/>
            <a:miter lim="800000"/>
            <a:headEnd/>
            <a:tailEnd/>
          </a:ln>
          <a:effectLst/>
        </p:spPr>
        <p:txBody>
          <a:bodyPr wrap="none" anchor="ctr">
            <a:spAutoFit/>
          </a:bodyPr>
          <a:lstStyle/>
          <a:p>
            <a:r>
              <a:rPr lang="zh-CN" altLang="en-US" sz="2800" b="1">
                <a:solidFill>
                  <a:schemeClr val="tx2"/>
                </a:solidFill>
              </a:rPr>
              <a:t>先序遍历：</a:t>
            </a:r>
          </a:p>
        </p:txBody>
      </p:sp>
      <p:sp>
        <p:nvSpPr>
          <p:cNvPr id="63595" name="Text Box 107"/>
          <p:cNvSpPr txBox="1">
            <a:spLocks noChangeArrowheads="1"/>
          </p:cNvSpPr>
          <p:nvPr/>
        </p:nvSpPr>
        <p:spPr bwMode="auto">
          <a:xfrm>
            <a:off x="1290638" y="5518150"/>
            <a:ext cx="1970087" cy="519113"/>
          </a:xfrm>
          <a:prstGeom prst="rect">
            <a:avLst/>
          </a:prstGeom>
          <a:noFill/>
          <a:ln w="9525">
            <a:noFill/>
            <a:miter lim="800000"/>
            <a:headEnd/>
            <a:tailEnd/>
          </a:ln>
          <a:effectLst/>
        </p:spPr>
        <p:txBody>
          <a:bodyPr wrap="none" anchor="ctr">
            <a:spAutoFit/>
          </a:bodyPr>
          <a:lstStyle/>
          <a:p>
            <a:r>
              <a:rPr lang="zh-CN" altLang="en-US" sz="2800" b="1">
                <a:solidFill>
                  <a:schemeClr val="tx2"/>
                </a:solidFill>
              </a:rPr>
              <a:t>中序遍历：</a:t>
            </a:r>
          </a:p>
        </p:txBody>
      </p:sp>
      <p:sp>
        <p:nvSpPr>
          <p:cNvPr id="63596" name="Text Box 108"/>
          <p:cNvSpPr txBox="1">
            <a:spLocks noChangeArrowheads="1"/>
          </p:cNvSpPr>
          <p:nvPr/>
        </p:nvSpPr>
        <p:spPr bwMode="auto">
          <a:xfrm>
            <a:off x="1217613" y="6110288"/>
            <a:ext cx="1970087" cy="519112"/>
          </a:xfrm>
          <a:prstGeom prst="rect">
            <a:avLst/>
          </a:prstGeom>
          <a:noFill/>
          <a:ln w="9525">
            <a:noFill/>
            <a:miter lim="800000"/>
            <a:headEnd/>
            <a:tailEnd/>
          </a:ln>
          <a:effectLst/>
        </p:spPr>
        <p:txBody>
          <a:bodyPr wrap="none" anchor="ctr">
            <a:spAutoFit/>
          </a:bodyPr>
          <a:lstStyle/>
          <a:p>
            <a:r>
              <a:rPr lang="zh-CN" altLang="en-US" sz="2800" b="1">
                <a:solidFill>
                  <a:schemeClr val="tx2"/>
                </a:solidFill>
              </a:rPr>
              <a:t>后序遍历：</a:t>
            </a:r>
          </a:p>
        </p:txBody>
      </p:sp>
      <p:sp>
        <p:nvSpPr>
          <p:cNvPr id="63597" name="Text Box 109"/>
          <p:cNvSpPr txBox="1">
            <a:spLocks noChangeArrowheads="1"/>
          </p:cNvSpPr>
          <p:nvPr/>
        </p:nvSpPr>
        <p:spPr bwMode="auto">
          <a:xfrm>
            <a:off x="3179763" y="48577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A</a:t>
            </a:r>
          </a:p>
        </p:txBody>
      </p:sp>
      <p:sp>
        <p:nvSpPr>
          <p:cNvPr id="63598" name="Text Box 110"/>
          <p:cNvSpPr txBox="1">
            <a:spLocks noChangeArrowheads="1"/>
          </p:cNvSpPr>
          <p:nvPr/>
        </p:nvSpPr>
        <p:spPr bwMode="auto">
          <a:xfrm>
            <a:off x="3554413" y="4857750"/>
            <a:ext cx="420687" cy="519113"/>
          </a:xfrm>
          <a:prstGeom prst="rect">
            <a:avLst/>
          </a:prstGeom>
          <a:noFill/>
          <a:ln w="9525">
            <a:noFill/>
            <a:miter lim="800000"/>
            <a:headEnd/>
            <a:tailEnd/>
          </a:ln>
          <a:effectLst/>
        </p:spPr>
        <p:txBody>
          <a:bodyPr wrap="none">
            <a:spAutoFit/>
          </a:bodyPr>
          <a:lstStyle/>
          <a:p>
            <a:r>
              <a:rPr lang="en-US" altLang="zh-CN" sz="2800" b="1">
                <a:solidFill>
                  <a:schemeClr val="tx2"/>
                </a:solidFill>
              </a:rPr>
              <a:t>B</a:t>
            </a:r>
          </a:p>
        </p:txBody>
      </p:sp>
      <p:sp>
        <p:nvSpPr>
          <p:cNvPr id="63599" name="Text Box 111"/>
          <p:cNvSpPr txBox="1">
            <a:spLocks noChangeArrowheads="1"/>
          </p:cNvSpPr>
          <p:nvPr/>
        </p:nvSpPr>
        <p:spPr bwMode="auto">
          <a:xfrm>
            <a:off x="3908425" y="4857750"/>
            <a:ext cx="401638" cy="519113"/>
          </a:xfrm>
          <a:prstGeom prst="rect">
            <a:avLst/>
          </a:prstGeom>
          <a:noFill/>
          <a:ln w="9525">
            <a:noFill/>
            <a:miter lim="800000"/>
            <a:headEnd/>
            <a:tailEnd/>
          </a:ln>
          <a:effectLst/>
        </p:spPr>
        <p:txBody>
          <a:bodyPr wrap="none">
            <a:spAutoFit/>
          </a:bodyPr>
          <a:lstStyle/>
          <a:p>
            <a:r>
              <a:rPr lang="en-US" altLang="zh-CN" sz="2800" b="1">
                <a:solidFill>
                  <a:schemeClr val="tx2"/>
                </a:solidFill>
              </a:rPr>
              <a:t>F</a:t>
            </a:r>
          </a:p>
        </p:txBody>
      </p:sp>
      <p:sp>
        <p:nvSpPr>
          <p:cNvPr id="63600" name="Text Box 112"/>
          <p:cNvSpPr txBox="1">
            <a:spLocks noChangeArrowheads="1"/>
          </p:cNvSpPr>
          <p:nvPr/>
        </p:nvSpPr>
        <p:spPr bwMode="auto">
          <a:xfrm>
            <a:off x="4243388" y="48577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G</a:t>
            </a:r>
          </a:p>
        </p:txBody>
      </p:sp>
      <p:sp>
        <p:nvSpPr>
          <p:cNvPr id="63601" name="Text Box 113"/>
          <p:cNvSpPr txBox="1">
            <a:spLocks noChangeArrowheads="1"/>
          </p:cNvSpPr>
          <p:nvPr/>
        </p:nvSpPr>
        <p:spPr bwMode="auto">
          <a:xfrm>
            <a:off x="4637088" y="48577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H</a:t>
            </a:r>
          </a:p>
        </p:txBody>
      </p:sp>
      <p:sp>
        <p:nvSpPr>
          <p:cNvPr id="63602" name="Text Box 114"/>
          <p:cNvSpPr txBox="1">
            <a:spLocks noChangeArrowheads="1"/>
          </p:cNvSpPr>
          <p:nvPr/>
        </p:nvSpPr>
        <p:spPr bwMode="auto">
          <a:xfrm>
            <a:off x="5030788" y="4857750"/>
            <a:ext cx="420687" cy="519113"/>
          </a:xfrm>
          <a:prstGeom prst="rect">
            <a:avLst/>
          </a:prstGeom>
          <a:noFill/>
          <a:ln w="9525">
            <a:noFill/>
            <a:miter lim="800000"/>
            <a:headEnd/>
            <a:tailEnd/>
          </a:ln>
          <a:effectLst/>
        </p:spPr>
        <p:txBody>
          <a:bodyPr wrap="none">
            <a:spAutoFit/>
          </a:bodyPr>
          <a:lstStyle/>
          <a:p>
            <a:r>
              <a:rPr lang="en-US" altLang="zh-CN" sz="2800" b="1">
                <a:solidFill>
                  <a:schemeClr val="tx2"/>
                </a:solidFill>
              </a:rPr>
              <a:t>L</a:t>
            </a:r>
          </a:p>
        </p:txBody>
      </p:sp>
      <p:sp>
        <p:nvSpPr>
          <p:cNvPr id="63603" name="Text Box 115"/>
          <p:cNvSpPr txBox="1">
            <a:spLocks noChangeArrowheads="1"/>
          </p:cNvSpPr>
          <p:nvPr/>
        </p:nvSpPr>
        <p:spPr bwMode="auto">
          <a:xfrm>
            <a:off x="5386388" y="48577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C</a:t>
            </a:r>
          </a:p>
        </p:txBody>
      </p:sp>
      <p:sp>
        <p:nvSpPr>
          <p:cNvPr id="63604" name="Text Box 116"/>
          <p:cNvSpPr txBox="1">
            <a:spLocks noChangeArrowheads="1"/>
          </p:cNvSpPr>
          <p:nvPr/>
        </p:nvSpPr>
        <p:spPr bwMode="auto">
          <a:xfrm>
            <a:off x="5761038" y="48577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D</a:t>
            </a:r>
          </a:p>
        </p:txBody>
      </p:sp>
      <p:sp>
        <p:nvSpPr>
          <p:cNvPr id="63605" name="Text Box 117"/>
          <p:cNvSpPr txBox="1">
            <a:spLocks noChangeArrowheads="1"/>
          </p:cNvSpPr>
          <p:nvPr/>
        </p:nvSpPr>
        <p:spPr bwMode="auto">
          <a:xfrm>
            <a:off x="6135688" y="4857750"/>
            <a:ext cx="322262" cy="519113"/>
          </a:xfrm>
          <a:prstGeom prst="rect">
            <a:avLst/>
          </a:prstGeom>
          <a:noFill/>
          <a:ln w="9525">
            <a:noFill/>
            <a:miter lim="800000"/>
            <a:headEnd/>
            <a:tailEnd/>
          </a:ln>
          <a:effectLst/>
        </p:spPr>
        <p:txBody>
          <a:bodyPr wrap="none">
            <a:spAutoFit/>
          </a:bodyPr>
          <a:lstStyle/>
          <a:p>
            <a:r>
              <a:rPr lang="en-US" altLang="zh-CN" sz="2800" b="1">
                <a:solidFill>
                  <a:schemeClr val="tx2"/>
                </a:solidFill>
              </a:rPr>
              <a:t>I</a:t>
            </a:r>
          </a:p>
        </p:txBody>
      </p:sp>
      <p:sp>
        <p:nvSpPr>
          <p:cNvPr id="63606" name="Text Box 118"/>
          <p:cNvSpPr txBox="1">
            <a:spLocks noChangeArrowheads="1"/>
          </p:cNvSpPr>
          <p:nvPr/>
        </p:nvSpPr>
        <p:spPr bwMode="auto">
          <a:xfrm>
            <a:off x="6391275" y="4857750"/>
            <a:ext cx="420688" cy="519113"/>
          </a:xfrm>
          <a:prstGeom prst="rect">
            <a:avLst/>
          </a:prstGeom>
          <a:noFill/>
          <a:ln w="9525">
            <a:noFill/>
            <a:miter lim="800000"/>
            <a:headEnd/>
            <a:tailEnd/>
          </a:ln>
          <a:effectLst/>
        </p:spPr>
        <p:txBody>
          <a:bodyPr wrap="none">
            <a:spAutoFit/>
          </a:bodyPr>
          <a:lstStyle/>
          <a:p>
            <a:r>
              <a:rPr lang="en-US" altLang="zh-CN" sz="2800" b="1">
                <a:solidFill>
                  <a:schemeClr val="tx2"/>
                </a:solidFill>
              </a:rPr>
              <a:t>E</a:t>
            </a:r>
          </a:p>
        </p:txBody>
      </p:sp>
      <p:sp>
        <p:nvSpPr>
          <p:cNvPr id="63607" name="Text Box 119"/>
          <p:cNvSpPr txBox="1">
            <a:spLocks noChangeArrowheads="1"/>
          </p:cNvSpPr>
          <p:nvPr/>
        </p:nvSpPr>
        <p:spPr bwMode="auto">
          <a:xfrm>
            <a:off x="6745288" y="4857750"/>
            <a:ext cx="361950" cy="519113"/>
          </a:xfrm>
          <a:prstGeom prst="rect">
            <a:avLst/>
          </a:prstGeom>
          <a:noFill/>
          <a:ln w="9525">
            <a:noFill/>
            <a:miter lim="800000"/>
            <a:headEnd/>
            <a:tailEnd/>
          </a:ln>
          <a:effectLst/>
        </p:spPr>
        <p:txBody>
          <a:bodyPr wrap="none">
            <a:spAutoFit/>
          </a:bodyPr>
          <a:lstStyle/>
          <a:p>
            <a:r>
              <a:rPr lang="en-US" altLang="zh-CN" sz="2800" b="1">
                <a:solidFill>
                  <a:schemeClr val="tx2"/>
                </a:solidFill>
              </a:rPr>
              <a:t>J</a:t>
            </a:r>
          </a:p>
        </p:txBody>
      </p:sp>
      <p:sp>
        <p:nvSpPr>
          <p:cNvPr id="63608" name="Text Box 120"/>
          <p:cNvSpPr txBox="1">
            <a:spLocks noChangeArrowheads="1"/>
          </p:cNvSpPr>
          <p:nvPr/>
        </p:nvSpPr>
        <p:spPr bwMode="auto">
          <a:xfrm>
            <a:off x="7040563" y="4857750"/>
            <a:ext cx="519112" cy="519113"/>
          </a:xfrm>
          <a:prstGeom prst="rect">
            <a:avLst/>
          </a:prstGeom>
          <a:noFill/>
          <a:ln w="9525">
            <a:noFill/>
            <a:miter lim="800000"/>
            <a:headEnd/>
            <a:tailEnd/>
          </a:ln>
          <a:effectLst/>
        </p:spPr>
        <p:txBody>
          <a:bodyPr wrap="none">
            <a:spAutoFit/>
          </a:bodyPr>
          <a:lstStyle/>
          <a:p>
            <a:r>
              <a:rPr lang="en-US" altLang="zh-CN" sz="2800" b="1">
                <a:solidFill>
                  <a:schemeClr val="tx2"/>
                </a:solidFill>
              </a:rPr>
              <a:t>M</a:t>
            </a:r>
          </a:p>
        </p:txBody>
      </p:sp>
      <p:sp>
        <p:nvSpPr>
          <p:cNvPr id="63609" name="Text Box 121"/>
          <p:cNvSpPr txBox="1">
            <a:spLocks noChangeArrowheads="1"/>
          </p:cNvSpPr>
          <p:nvPr/>
        </p:nvSpPr>
        <p:spPr bwMode="auto">
          <a:xfrm>
            <a:off x="7493000" y="48577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K</a:t>
            </a:r>
          </a:p>
        </p:txBody>
      </p:sp>
      <p:sp>
        <p:nvSpPr>
          <p:cNvPr id="63610" name="Text Box 122"/>
          <p:cNvSpPr txBox="1">
            <a:spLocks noChangeArrowheads="1"/>
          </p:cNvSpPr>
          <p:nvPr/>
        </p:nvSpPr>
        <p:spPr bwMode="auto">
          <a:xfrm>
            <a:off x="3198813" y="5518150"/>
            <a:ext cx="401637" cy="519113"/>
          </a:xfrm>
          <a:prstGeom prst="rect">
            <a:avLst/>
          </a:prstGeom>
          <a:noFill/>
          <a:ln w="9525">
            <a:noFill/>
            <a:miter lim="800000"/>
            <a:headEnd/>
            <a:tailEnd/>
          </a:ln>
          <a:effectLst/>
        </p:spPr>
        <p:txBody>
          <a:bodyPr wrap="none">
            <a:spAutoFit/>
          </a:bodyPr>
          <a:lstStyle/>
          <a:p>
            <a:r>
              <a:rPr lang="en-US" altLang="zh-CN" sz="2800" b="1">
                <a:solidFill>
                  <a:schemeClr val="tx2"/>
                </a:solidFill>
              </a:rPr>
              <a:t>F</a:t>
            </a:r>
          </a:p>
        </p:txBody>
      </p:sp>
      <p:sp>
        <p:nvSpPr>
          <p:cNvPr id="63611" name="Text Box 123"/>
          <p:cNvSpPr txBox="1">
            <a:spLocks noChangeArrowheads="1"/>
          </p:cNvSpPr>
          <p:nvPr/>
        </p:nvSpPr>
        <p:spPr bwMode="auto">
          <a:xfrm>
            <a:off x="3538538" y="55181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G</a:t>
            </a:r>
          </a:p>
        </p:txBody>
      </p:sp>
      <p:sp>
        <p:nvSpPr>
          <p:cNvPr id="63612" name="Text Box 124"/>
          <p:cNvSpPr txBox="1">
            <a:spLocks noChangeArrowheads="1"/>
          </p:cNvSpPr>
          <p:nvPr/>
        </p:nvSpPr>
        <p:spPr bwMode="auto">
          <a:xfrm>
            <a:off x="3937000" y="5518150"/>
            <a:ext cx="420688" cy="519113"/>
          </a:xfrm>
          <a:prstGeom prst="rect">
            <a:avLst/>
          </a:prstGeom>
          <a:noFill/>
          <a:ln w="9525">
            <a:noFill/>
            <a:miter lim="800000"/>
            <a:headEnd/>
            <a:tailEnd/>
          </a:ln>
          <a:effectLst/>
        </p:spPr>
        <p:txBody>
          <a:bodyPr wrap="none">
            <a:spAutoFit/>
          </a:bodyPr>
          <a:lstStyle/>
          <a:p>
            <a:r>
              <a:rPr lang="en-US" altLang="zh-CN" sz="2800" b="1">
                <a:solidFill>
                  <a:schemeClr val="tx2"/>
                </a:solidFill>
              </a:rPr>
              <a:t>L</a:t>
            </a:r>
          </a:p>
        </p:txBody>
      </p:sp>
      <p:sp>
        <p:nvSpPr>
          <p:cNvPr id="63613" name="Text Box 125"/>
          <p:cNvSpPr txBox="1">
            <a:spLocks noChangeArrowheads="1"/>
          </p:cNvSpPr>
          <p:nvPr/>
        </p:nvSpPr>
        <p:spPr bwMode="auto">
          <a:xfrm>
            <a:off x="4295775" y="55181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H</a:t>
            </a:r>
          </a:p>
        </p:txBody>
      </p:sp>
      <p:sp>
        <p:nvSpPr>
          <p:cNvPr id="63614" name="Text Box 126"/>
          <p:cNvSpPr txBox="1">
            <a:spLocks noChangeArrowheads="1"/>
          </p:cNvSpPr>
          <p:nvPr/>
        </p:nvSpPr>
        <p:spPr bwMode="auto">
          <a:xfrm>
            <a:off x="4694238" y="5518150"/>
            <a:ext cx="420687" cy="519113"/>
          </a:xfrm>
          <a:prstGeom prst="rect">
            <a:avLst/>
          </a:prstGeom>
          <a:noFill/>
          <a:ln w="9525">
            <a:noFill/>
            <a:miter lim="800000"/>
            <a:headEnd/>
            <a:tailEnd/>
          </a:ln>
          <a:effectLst/>
        </p:spPr>
        <p:txBody>
          <a:bodyPr wrap="none">
            <a:spAutoFit/>
          </a:bodyPr>
          <a:lstStyle/>
          <a:p>
            <a:r>
              <a:rPr lang="en-US" altLang="zh-CN" sz="2800" b="1">
                <a:solidFill>
                  <a:schemeClr val="tx2"/>
                </a:solidFill>
              </a:rPr>
              <a:t>B</a:t>
            </a:r>
          </a:p>
        </p:txBody>
      </p:sp>
      <p:sp>
        <p:nvSpPr>
          <p:cNvPr id="63615" name="Text Box 127"/>
          <p:cNvSpPr txBox="1">
            <a:spLocks noChangeArrowheads="1"/>
          </p:cNvSpPr>
          <p:nvPr/>
        </p:nvSpPr>
        <p:spPr bwMode="auto">
          <a:xfrm>
            <a:off x="5053013" y="55181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C</a:t>
            </a:r>
          </a:p>
        </p:txBody>
      </p:sp>
      <p:sp>
        <p:nvSpPr>
          <p:cNvPr id="63616" name="Text Box 128"/>
          <p:cNvSpPr txBox="1">
            <a:spLocks noChangeArrowheads="1"/>
          </p:cNvSpPr>
          <p:nvPr/>
        </p:nvSpPr>
        <p:spPr bwMode="auto">
          <a:xfrm>
            <a:off x="5432425" y="5518150"/>
            <a:ext cx="322263" cy="519113"/>
          </a:xfrm>
          <a:prstGeom prst="rect">
            <a:avLst/>
          </a:prstGeom>
          <a:noFill/>
          <a:ln w="9525">
            <a:noFill/>
            <a:miter lim="800000"/>
            <a:headEnd/>
            <a:tailEnd/>
          </a:ln>
          <a:effectLst/>
        </p:spPr>
        <p:txBody>
          <a:bodyPr wrap="none">
            <a:spAutoFit/>
          </a:bodyPr>
          <a:lstStyle/>
          <a:p>
            <a:r>
              <a:rPr lang="en-US" altLang="zh-CN" sz="2800" b="1">
                <a:solidFill>
                  <a:schemeClr val="tx2"/>
                </a:solidFill>
              </a:rPr>
              <a:t>I</a:t>
            </a:r>
          </a:p>
        </p:txBody>
      </p:sp>
      <p:sp>
        <p:nvSpPr>
          <p:cNvPr id="63617" name="Text Box 129"/>
          <p:cNvSpPr txBox="1">
            <a:spLocks noChangeArrowheads="1"/>
          </p:cNvSpPr>
          <p:nvPr/>
        </p:nvSpPr>
        <p:spPr bwMode="auto">
          <a:xfrm>
            <a:off x="5692775" y="55181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D</a:t>
            </a:r>
          </a:p>
        </p:txBody>
      </p:sp>
      <p:sp>
        <p:nvSpPr>
          <p:cNvPr id="63618" name="Text Box 130"/>
          <p:cNvSpPr txBox="1">
            <a:spLocks noChangeArrowheads="1"/>
          </p:cNvSpPr>
          <p:nvPr/>
        </p:nvSpPr>
        <p:spPr bwMode="auto">
          <a:xfrm>
            <a:off x="6072188" y="5518150"/>
            <a:ext cx="519112" cy="519113"/>
          </a:xfrm>
          <a:prstGeom prst="rect">
            <a:avLst/>
          </a:prstGeom>
          <a:noFill/>
          <a:ln w="9525">
            <a:noFill/>
            <a:miter lim="800000"/>
            <a:headEnd/>
            <a:tailEnd/>
          </a:ln>
          <a:effectLst/>
        </p:spPr>
        <p:txBody>
          <a:bodyPr wrap="none">
            <a:spAutoFit/>
          </a:bodyPr>
          <a:lstStyle/>
          <a:p>
            <a:r>
              <a:rPr lang="en-US" altLang="zh-CN" sz="2800" b="1">
                <a:solidFill>
                  <a:schemeClr val="tx2"/>
                </a:solidFill>
              </a:rPr>
              <a:t>M</a:t>
            </a:r>
          </a:p>
        </p:txBody>
      </p:sp>
      <p:sp>
        <p:nvSpPr>
          <p:cNvPr id="63619" name="Text Box 131"/>
          <p:cNvSpPr txBox="1">
            <a:spLocks noChangeArrowheads="1"/>
          </p:cNvSpPr>
          <p:nvPr/>
        </p:nvSpPr>
        <p:spPr bwMode="auto">
          <a:xfrm>
            <a:off x="6529388" y="5518150"/>
            <a:ext cx="361950" cy="519113"/>
          </a:xfrm>
          <a:prstGeom prst="rect">
            <a:avLst/>
          </a:prstGeom>
          <a:noFill/>
          <a:ln w="9525">
            <a:noFill/>
            <a:miter lim="800000"/>
            <a:headEnd/>
            <a:tailEnd/>
          </a:ln>
          <a:effectLst/>
        </p:spPr>
        <p:txBody>
          <a:bodyPr wrap="none">
            <a:spAutoFit/>
          </a:bodyPr>
          <a:lstStyle/>
          <a:p>
            <a:r>
              <a:rPr lang="en-US" altLang="zh-CN" sz="2800" b="1">
                <a:solidFill>
                  <a:schemeClr val="tx2"/>
                </a:solidFill>
              </a:rPr>
              <a:t>J</a:t>
            </a:r>
          </a:p>
        </p:txBody>
      </p:sp>
      <p:sp>
        <p:nvSpPr>
          <p:cNvPr id="63620" name="Text Box 132"/>
          <p:cNvSpPr txBox="1">
            <a:spLocks noChangeArrowheads="1"/>
          </p:cNvSpPr>
          <p:nvPr/>
        </p:nvSpPr>
        <p:spPr bwMode="auto">
          <a:xfrm>
            <a:off x="6829425" y="55181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K</a:t>
            </a:r>
          </a:p>
        </p:txBody>
      </p:sp>
      <p:sp>
        <p:nvSpPr>
          <p:cNvPr id="63621" name="Text Box 133"/>
          <p:cNvSpPr txBox="1">
            <a:spLocks noChangeArrowheads="1"/>
          </p:cNvSpPr>
          <p:nvPr/>
        </p:nvSpPr>
        <p:spPr bwMode="auto">
          <a:xfrm>
            <a:off x="7227888" y="5518150"/>
            <a:ext cx="420687" cy="519113"/>
          </a:xfrm>
          <a:prstGeom prst="rect">
            <a:avLst/>
          </a:prstGeom>
          <a:noFill/>
          <a:ln w="9525">
            <a:noFill/>
            <a:miter lim="800000"/>
            <a:headEnd/>
            <a:tailEnd/>
          </a:ln>
          <a:effectLst/>
        </p:spPr>
        <p:txBody>
          <a:bodyPr wrap="none">
            <a:spAutoFit/>
          </a:bodyPr>
          <a:lstStyle/>
          <a:p>
            <a:r>
              <a:rPr lang="en-US" altLang="zh-CN" sz="2800" b="1">
                <a:solidFill>
                  <a:schemeClr val="tx2"/>
                </a:solidFill>
              </a:rPr>
              <a:t>E</a:t>
            </a:r>
          </a:p>
        </p:txBody>
      </p:sp>
      <p:sp>
        <p:nvSpPr>
          <p:cNvPr id="63622" name="Text Box 134"/>
          <p:cNvSpPr txBox="1">
            <a:spLocks noChangeArrowheads="1"/>
          </p:cNvSpPr>
          <p:nvPr/>
        </p:nvSpPr>
        <p:spPr bwMode="auto">
          <a:xfrm>
            <a:off x="7585075" y="55181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A</a:t>
            </a:r>
          </a:p>
        </p:txBody>
      </p:sp>
      <p:sp>
        <p:nvSpPr>
          <p:cNvPr id="63623" name="Text Box 135"/>
          <p:cNvSpPr txBox="1">
            <a:spLocks noChangeArrowheads="1"/>
          </p:cNvSpPr>
          <p:nvPr/>
        </p:nvSpPr>
        <p:spPr bwMode="auto">
          <a:xfrm>
            <a:off x="3135313" y="6110288"/>
            <a:ext cx="420687" cy="519112"/>
          </a:xfrm>
          <a:prstGeom prst="rect">
            <a:avLst/>
          </a:prstGeom>
          <a:noFill/>
          <a:ln w="9525">
            <a:noFill/>
            <a:miter lim="800000"/>
            <a:headEnd/>
            <a:tailEnd/>
          </a:ln>
          <a:effectLst/>
        </p:spPr>
        <p:txBody>
          <a:bodyPr wrap="none">
            <a:spAutoFit/>
          </a:bodyPr>
          <a:lstStyle/>
          <a:p>
            <a:r>
              <a:rPr lang="en-US" altLang="zh-CN" sz="2800" b="1">
                <a:solidFill>
                  <a:schemeClr val="tx2"/>
                </a:solidFill>
              </a:rPr>
              <a:t>L</a:t>
            </a:r>
          </a:p>
        </p:txBody>
      </p:sp>
      <p:sp>
        <p:nvSpPr>
          <p:cNvPr id="63624" name="Text Box 136"/>
          <p:cNvSpPr txBox="1">
            <a:spLocks noChangeArrowheads="1"/>
          </p:cNvSpPr>
          <p:nvPr/>
        </p:nvSpPr>
        <p:spPr bwMode="auto">
          <a:xfrm>
            <a:off x="3502025" y="6110288"/>
            <a:ext cx="460375" cy="519112"/>
          </a:xfrm>
          <a:prstGeom prst="rect">
            <a:avLst/>
          </a:prstGeom>
          <a:noFill/>
          <a:ln w="9525">
            <a:noFill/>
            <a:miter lim="800000"/>
            <a:headEnd/>
            <a:tailEnd/>
          </a:ln>
          <a:effectLst/>
        </p:spPr>
        <p:txBody>
          <a:bodyPr wrap="none">
            <a:spAutoFit/>
          </a:bodyPr>
          <a:lstStyle/>
          <a:p>
            <a:r>
              <a:rPr lang="en-US" altLang="zh-CN" sz="2800" b="1">
                <a:solidFill>
                  <a:schemeClr val="tx2"/>
                </a:solidFill>
              </a:rPr>
              <a:t>H</a:t>
            </a:r>
          </a:p>
        </p:txBody>
      </p:sp>
      <p:sp>
        <p:nvSpPr>
          <p:cNvPr id="63625" name="Text Box 137"/>
          <p:cNvSpPr txBox="1">
            <a:spLocks noChangeArrowheads="1"/>
          </p:cNvSpPr>
          <p:nvPr/>
        </p:nvSpPr>
        <p:spPr bwMode="auto">
          <a:xfrm>
            <a:off x="3908425" y="6110288"/>
            <a:ext cx="460375" cy="519112"/>
          </a:xfrm>
          <a:prstGeom prst="rect">
            <a:avLst/>
          </a:prstGeom>
          <a:noFill/>
          <a:ln w="9525">
            <a:noFill/>
            <a:miter lim="800000"/>
            <a:headEnd/>
            <a:tailEnd/>
          </a:ln>
          <a:effectLst/>
        </p:spPr>
        <p:txBody>
          <a:bodyPr wrap="none">
            <a:spAutoFit/>
          </a:bodyPr>
          <a:lstStyle/>
          <a:p>
            <a:r>
              <a:rPr lang="en-US" altLang="zh-CN" sz="2800" b="1">
                <a:solidFill>
                  <a:schemeClr val="tx2"/>
                </a:solidFill>
              </a:rPr>
              <a:t>G</a:t>
            </a:r>
          </a:p>
        </p:txBody>
      </p:sp>
      <p:sp>
        <p:nvSpPr>
          <p:cNvPr id="63626" name="Text Box 138"/>
          <p:cNvSpPr txBox="1">
            <a:spLocks noChangeArrowheads="1"/>
          </p:cNvSpPr>
          <p:nvPr/>
        </p:nvSpPr>
        <p:spPr bwMode="auto">
          <a:xfrm>
            <a:off x="4316413" y="6110288"/>
            <a:ext cx="401637" cy="519112"/>
          </a:xfrm>
          <a:prstGeom prst="rect">
            <a:avLst/>
          </a:prstGeom>
          <a:noFill/>
          <a:ln w="9525">
            <a:noFill/>
            <a:miter lim="800000"/>
            <a:headEnd/>
            <a:tailEnd/>
          </a:ln>
          <a:effectLst/>
        </p:spPr>
        <p:txBody>
          <a:bodyPr wrap="none">
            <a:spAutoFit/>
          </a:bodyPr>
          <a:lstStyle/>
          <a:p>
            <a:r>
              <a:rPr lang="en-US" altLang="zh-CN" sz="2800" b="1">
                <a:solidFill>
                  <a:schemeClr val="tx2"/>
                </a:solidFill>
              </a:rPr>
              <a:t>F</a:t>
            </a:r>
          </a:p>
        </p:txBody>
      </p:sp>
      <p:sp>
        <p:nvSpPr>
          <p:cNvPr id="63627" name="Text Box 139"/>
          <p:cNvSpPr txBox="1">
            <a:spLocks noChangeArrowheads="1"/>
          </p:cNvSpPr>
          <p:nvPr/>
        </p:nvSpPr>
        <p:spPr bwMode="auto">
          <a:xfrm>
            <a:off x="4664075" y="6110288"/>
            <a:ext cx="322263" cy="519112"/>
          </a:xfrm>
          <a:prstGeom prst="rect">
            <a:avLst/>
          </a:prstGeom>
          <a:noFill/>
          <a:ln w="9525">
            <a:noFill/>
            <a:miter lim="800000"/>
            <a:headEnd/>
            <a:tailEnd/>
          </a:ln>
          <a:effectLst/>
        </p:spPr>
        <p:txBody>
          <a:bodyPr wrap="none">
            <a:spAutoFit/>
          </a:bodyPr>
          <a:lstStyle/>
          <a:p>
            <a:r>
              <a:rPr lang="en-US" altLang="zh-CN" sz="2800" b="1">
                <a:solidFill>
                  <a:schemeClr val="tx2"/>
                </a:solidFill>
              </a:rPr>
              <a:t>I</a:t>
            </a:r>
          </a:p>
        </p:txBody>
      </p:sp>
      <p:sp>
        <p:nvSpPr>
          <p:cNvPr id="63628" name="Text Box 140"/>
          <p:cNvSpPr txBox="1">
            <a:spLocks noChangeArrowheads="1"/>
          </p:cNvSpPr>
          <p:nvPr/>
        </p:nvSpPr>
        <p:spPr bwMode="auto">
          <a:xfrm>
            <a:off x="4932363" y="6110288"/>
            <a:ext cx="519112" cy="519112"/>
          </a:xfrm>
          <a:prstGeom prst="rect">
            <a:avLst/>
          </a:prstGeom>
          <a:noFill/>
          <a:ln w="9525">
            <a:noFill/>
            <a:miter lim="800000"/>
            <a:headEnd/>
            <a:tailEnd/>
          </a:ln>
          <a:effectLst/>
        </p:spPr>
        <p:txBody>
          <a:bodyPr wrap="none">
            <a:spAutoFit/>
          </a:bodyPr>
          <a:lstStyle/>
          <a:p>
            <a:r>
              <a:rPr lang="en-US" altLang="zh-CN" sz="2800" b="1">
                <a:solidFill>
                  <a:schemeClr val="tx2"/>
                </a:solidFill>
              </a:rPr>
              <a:t>M</a:t>
            </a:r>
          </a:p>
        </p:txBody>
      </p:sp>
      <p:sp>
        <p:nvSpPr>
          <p:cNvPr id="63629" name="Text Box 141"/>
          <p:cNvSpPr txBox="1">
            <a:spLocks noChangeArrowheads="1"/>
          </p:cNvSpPr>
          <p:nvPr/>
        </p:nvSpPr>
        <p:spPr bwMode="auto">
          <a:xfrm>
            <a:off x="5399088" y="6110288"/>
            <a:ext cx="460375" cy="519112"/>
          </a:xfrm>
          <a:prstGeom prst="rect">
            <a:avLst/>
          </a:prstGeom>
          <a:noFill/>
          <a:ln w="9525">
            <a:noFill/>
            <a:miter lim="800000"/>
            <a:headEnd/>
            <a:tailEnd/>
          </a:ln>
          <a:effectLst/>
        </p:spPr>
        <p:txBody>
          <a:bodyPr wrap="none">
            <a:spAutoFit/>
          </a:bodyPr>
          <a:lstStyle/>
          <a:p>
            <a:r>
              <a:rPr lang="en-US" altLang="zh-CN" sz="2800" b="1">
                <a:solidFill>
                  <a:schemeClr val="tx2"/>
                </a:solidFill>
              </a:rPr>
              <a:t>K</a:t>
            </a:r>
          </a:p>
        </p:txBody>
      </p:sp>
      <p:sp>
        <p:nvSpPr>
          <p:cNvPr id="63630" name="Text Box 142"/>
          <p:cNvSpPr txBox="1">
            <a:spLocks noChangeArrowheads="1"/>
          </p:cNvSpPr>
          <p:nvPr/>
        </p:nvSpPr>
        <p:spPr bwMode="auto">
          <a:xfrm>
            <a:off x="5805488" y="6110288"/>
            <a:ext cx="361950" cy="519112"/>
          </a:xfrm>
          <a:prstGeom prst="rect">
            <a:avLst/>
          </a:prstGeom>
          <a:noFill/>
          <a:ln w="9525">
            <a:noFill/>
            <a:miter lim="800000"/>
            <a:headEnd/>
            <a:tailEnd/>
          </a:ln>
          <a:effectLst/>
        </p:spPr>
        <p:txBody>
          <a:bodyPr wrap="none">
            <a:spAutoFit/>
          </a:bodyPr>
          <a:lstStyle/>
          <a:p>
            <a:r>
              <a:rPr lang="en-US" altLang="zh-CN" sz="2800" b="1">
                <a:solidFill>
                  <a:schemeClr val="tx2"/>
                </a:solidFill>
              </a:rPr>
              <a:t>J</a:t>
            </a:r>
          </a:p>
        </p:txBody>
      </p:sp>
      <p:sp>
        <p:nvSpPr>
          <p:cNvPr id="63631" name="Text Box 143"/>
          <p:cNvSpPr txBox="1">
            <a:spLocks noChangeArrowheads="1"/>
          </p:cNvSpPr>
          <p:nvPr/>
        </p:nvSpPr>
        <p:spPr bwMode="auto">
          <a:xfrm>
            <a:off x="6113463" y="6110288"/>
            <a:ext cx="420687" cy="519112"/>
          </a:xfrm>
          <a:prstGeom prst="rect">
            <a:avLst/>
          </a:prstGeom>
          <a:noFill/>
          <a:ln w="9525">
            <a:noFill/>
            <a:miter lim="800000"/>
            <a:headEnd/>
            <a:tailEnd/>
          </a:ln>
          <a:effectLst/>
        </p:spPr>
        <p:txBody>
          <a:bodyPr wrap="none">
            <a:spAutoFit/>
          </a:bodyPr>
          <a:lstStyle/>
          <a:p>
            <a:r>
              <a:rPr lang="en-US" altLang="zh-CN" sz="2800" b="1">
                <a:solidFill>
                  <a:schemeClr val="tx2"/>
                </a:solidFill>
              </a:rPr>
              <a:t>E</a:t>
            </a:r>
          </a:p>
        </p:txBody>
      </p:sp>
      <p:sp>
        <p:nvSpPr>
          <p:cNvPr id="63632" name="Text Box 144"/>
          <p:cNvSpPr txBox="1">
            <a:spLocks noChangeArrowheads="1"/>
          </p:cNvSpPr>
          <p:nvPr/>
        </p:nvSpPr>
        <p:spPr bwMode="auto">
          <a:xfrm>
            <a:off x="6481763" y="6110288"/>
            <a:ext cx="441325" cy="519112"/>
          </a:xfrm>
          <a:prstGeom prst="rect">
            <a:avLst/>
          </a:prstGeom>
          <a:noFill/>
          <a:ln w="9525">
            <a:noFill/>
            <a:miter lim="800000"/>
            <a:headEnd/>
            <a:tailEnd/>
          </a:ln>
          <a:effectLst/>
        </p:spPr>
        <p:txBody>
          <a:bodyPr wrap="none">
            <a:spAutoFit/>
          </a:bodyPr>
          <a:lstStyle/>
          <a:p>
            <a:r>
              <a:rPr lang="en-US" altLang="zh-CN" sz="2800" b="1">
                <a:solidFill>
                  <a:schemeClr val="tx2"/>
                </a:solidFill>
              </a:rPr>
              <a:t>D</a:t>
            </a:r>
          </a:p>
        </p:txBody>
      </p:sp>
      <p:sp>
        <p:nvSpPr>
          <p:cNvPr id="63633" name="Text Box 145"/>
          <p:cNvSpPr txBox="1">
            <a:spLocks noChangeArrowheads="1"/>
          </p:cNvSpPr>
          <p:nvPr/>
        </p:nvSpPr>
        <p:spPr bwMode="auto">
          <a:xfrm>
            <a:off x="6869113" y="6110288"/>
            <a:ext cx="441325" cy="519112"/>
          </a:xfrm>
          <a:prstGeom prst="rect">
            <a:avLst/>
          </a:prstGeom>
          <a:noFill/>
          <a:ln w="9525">
            <a:noFill/>
            <a:miter lim="800000"/>
            <a:headEnd/>
            <a:tailEnd/>
          </a:ln>
          <a:effectLst/>
        </p:spPr>
        <p:txBody>
          <a:bodyPr wrap="none">
            <a:spAutoFit/>
          </a:bodyPr>
          <a:lstStyle/>
          <a:p>
            <a:r>
              <a:rPr lang="en-US" altLang="zh-CN" sz="2800" b="1">
                <a:solidFill>
                  <a:schemeClr val="tx2"/>
                </a:solidFill>
              </a:rPr>
              <a:t>C</a:t>
            </a:r>
          </a:p>
        </p:txBody>
      </p:sp>
      <p:sp>
        <p:nvSpPr>
          <p:cNvPr id="63634" name="Text Box 146"/>
          <p:cNvSpPr txBox="1">
            <a:spLocks noChangeArrowheads="1"/>
          </p:cNvSpPr>
          <p:nvPr/>
        </p:nvSpPr>
        <p:spPr bwMode="auto">
          <a:xfrm>
            <a:off x="7256463" y="6110288"/>
            <a:ext cx="420687" cy="519112"/>
          </a:xfrm>
          <a:prstGeom prst="rect">
            <a:avLst/>
          </a:prstGeom>
          <a:noFill/>
          <a:ln w="9525">
            <a:noFill/>
            <a:miter lim="800000"/>
            <a:headEnd/>
            <a:tailEnd/>
          </a:ln>
          <a:effectLst/>
        </p:spPr>
        <p:txBody>
          <a:bodyPr wrap="none">
            <a:spAutoFit/>
          </a:bodyPr>
          <a:lstStyle/>
          <a:p>
            <a:r>
              <a:rPr lang="en-US" altLang="zh-CN" sz="2800" b="1">
                <a:solidFill>
                  <a:schemeClr val="tx2"/>
                </a:solidFill>
              </a:rPr>
              <a:t>B</a:t>
            </a:r>
          </a:p>
        </p:txBody>
      </p:sp>
      <p:sp>
        <p:nvSpPr>
          <p:cNvPr id="63635" name="Text Box 147"/>
          <p:cNvSpPr txBox="1">
            <a:spLocks noChangeArrowheads="1"/>
          </p:cNvSpPr>
          <p:nvPr/>
        </p:nvSpPr>
        <p:spPr bwMode="auto">
          <a:xfrm>
            <a:off x="7623175" y="6110288"/>
            <a:ext cx="441325" cy="519112"/>
          </a:xfrm>
          <a:prstGeom prst="rect">
            <a:avLst/>
          </a:prstGeom>
          <a:noFill/>
          <a:ln w="9525">
            <a:noFill/>
            <a:miter lim="800000"/>
            <a:headEnd/>
            <a:tailEnd/>
          </a:ln>
          <a:effectLst/>
        </p:spPr>
        <p:txBody>
          <a:bodyPr wrap="none">
            <a:spAutoFit/>
          </a:bodyPr>
          <a:lstStyle/>
          <a:p>
            <a:r>
              <a:rPr lang="en-US" altLang="zh-CN" sz="2800" b="1">
                <a:solidFill>
                  <a:schemeClr val="tx2"/>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par>
                          <p:cTn id="8" fill="hold">
                            <p:stCondLst>
                              <p:cond delay="500"/>
                            </p:stCondLst>
                            <p:childTnLst>
                              <p:par>
                                <p:cTn id="9" presetID="2" presetClass="entr" presetSubtype="1" fill="hold" grpId="0" nodeType="afterEffect">
                                  <p:stCondLst>
                                    <p:cond delay="3000"/>
                                  </p:stCondLst>
                                  <p:iterate type="lt">
                                    <p:tmPct val="100000"/>
                                  </p:iterate>
                                  <p:childTnLst>
                                    <p:set>
                                      <p:cBhvr>
                                        <p:cTn id="10" dur="1" fill="hold">
                                          <p:stCondLst>
                                            <p:cond delay="0"/>
                                          </p:stCondLst>
                                        </p:cTn>
                                        <p:tgtEl>
                                          <p:spTgt spid="63594">
                                            <p:txEl>
                                              <p:pRg st="0" end="0"/>
                                            </p:txEl>
                                          </p:spTgt>
                                        </p:tgtEl>
                                        <p:attrNameLst>
                                          <p:attrName>style.visibility</p:attrName>
                                        </p:attrNameLst>
                                      </p:cBhvr>
                                      <p:to>
                                        <p:strVal val="visible"/>
                                      </p:to>
                                    </p:set>
                                    <p:anim calcmode="lin" valueType="num">
                                      <p:cBhvr additive="base">
                                        <p:cTn id="11" dur="75" fill="hold"/>
                                        <p:tgtEl>
                                          <p:spTgt spid="63594">
                                            <p:txEl>
                                              <p:pRg st="0" end="0"/>
                                            </p:txEl>
                                          </p:spTgt>
                                        </p:tgtEl>
                                        <p:attrNameLst>
                                          <p:attrName>ppt_x</p:attrName>
                                        </p:attrNameLst>
                                      </p:cBhvr>
                                      <p:tavLst>
                                        <p:tav tm="0">
                                          <p:val>
                                            <p:strVal val="#ppt_x"/>
                                          </p:val>
                                        </p:tav>
                                        <p:tav tm="100000">
                                          <p:val>
                                            <p:strVal val="#ppt_x"/>
                                          </p:val>
                                        </p:tav>
                                      </p:tavLst>
                                    </p:anim>
                                    <p:anim calcmode="lin" valueType="num">
                                      <p:cBhvr additive="base">
                                        <p:cTn id="12" dur="75" fill="hold"/>
                                        <p:tgtEl>
                                          <p:spTgt spid="6359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3597"/>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3598"/>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2" name="CAMERA.WAV" builtIn="1"/>
                                        </p:tgtEl>
                                      </p:cMediaNode>
                                    </p:audio>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3599"/>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CAMERA.WAV" builtIn="1"/>
                                        </p:tgtEl>
                                      </p:cMediaNode>
                                    </p:audio>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3600"/>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2" name="CAMERA.WAV" builtIn="1"/>
                                        </p:tgtEl>
                                      </p:cMediaNode>
                                    </p:audio>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3601"/>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2"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3602"/>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CAMERA.WAV" builtIn="1"/>
                                        </p:tgtEl>
                                      </p:cMediaNode>
                                    </p:audio>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3603"/>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2" name="CAMERA.WAV" builtIn="1"/>
                                        </p:tgtEl>
                                      </p:cMediaNode>
                                    </p:audio>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3604"/>
                                        </p:tgtEl>
                                        <p:attrNameLst>
                                          <p:attrName>style.visibility</p:attrName>
                                        </p:attrNameLst>
                                      </p:cBhvr>
                                      <p:to>
                                        <p:strVal val="visible"/>
                                      </p:to>
                                    </p:set>
                                  </p:childTnLst>
                                  <p:subTnLst>
                                    <p:audio>
                                      <p:cMediaNode>
                                        <p:cTn display="0" masterRel="sameClick">
                                          <p:stCondLst>
                                            <p:cond evt="begin" delay="0">
                                              <p:tn val="43"/>
                                            </p:cond>
                                          </p:stCondLst>
                                          <p:endCondLst>
                                            <p:cond evt="onStopAudio" delay="0">
                                              <p:tgtEl>
                                                <p:sldTgt/>
                                              </p:tgtEl>
                                            </p:cond>
                                          </p:endCondLst>
                                        </p:cTn>
                                        <p:tgtEl>
                                          <p:sndTgt r:embed="rId2" name="CAMERA.WAV" builtIn="1"/>
                                        </p:tgtEl>
                                      </p:cMediaNode>
                                    </p:audio>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63605"/>
                                        </p:tgtEl>
                                        <p:attrNameLst>
                                          <p:attrName>style.visibility</p:attrName>
                                        </p:attrNameLst>
                                      </p:cBhvr>
                                      <p:to>
                                        <p:strVal val="visible"/>
                                      </p:to>
                                    </p:set>
                                  </p:childTnLst>
                                  <p:subTnLst>
                                    <p:audio>
                                      <p:cMediaNode>
                                        <p:cTn display="0" masterRel="sameClick">
                                          <p:stCondLst>
                                            <p:cond evt="begin" delay="0">
                                              <p:tn val="47"/>
                                            </p:cond>
                                          </p:stCondLst>
                                          <p:endCondLst>
                                            <p:cond evt="onStopAudio" delay="0">
                                              <p:tgtEl>
                                                <p:sldTgt/>
                                              </p:tgtEl>
                                            </p:cond>
                                          </p:endCondLst>
                                        </p:cTn>
                                        <p:tgtEl>
                                          <p:sndTgt r:embed="rId2" name="CAMERA.WAV" builtIn="1"/>
                                        </p:tgtEl>
                                      </p:cMediaNode>
                                    </p:audio>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63606"/>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2" name="CAMERA.WAV" builtIn="1"/>
                                        </p:tgtEl>
                                      </p:cMediaNode>
                                    </p:audio>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63607"/>
                                        </p:tgtEl>
                                        <p:attrNameLst>
                                          <p:attrName>style.visibility</p:attrName>
                                        </p:attrNameLst>
                                      </p:cBhvr>
                                      <p:to>
                                        <p:strVal val="visible"/>
                                      </p:to>
                                    </p:set>
                                  </p:childTnLst>
                                  <p:subTnLst>
                                    <p:audio>
                                      <p:cMediaNode>
                                        <p:cTn display="0" masterRel="sameClick">
                                          <p:stCondLst>
                                            <p:cond evt="begin" delay="0">
                                              <p:tn val="55"/>
                                            </p:cond>
                                          </p:stCondLst>
                                          <p:endCondLst>
                                            <p:cond evt="onStopAudio" delay="0">
                                              <p:tgtEl>
                                                <p:sldTgt/>
                                              </p:tgtEl>
                                            </p:cond>
                                          </p:endCondLst>
                                        </p:cTn>
                                        <p:tgtEl>
                                          <p:sndTgt r:embed="rId2" name="CAMERA.WAV" builtIn="1"/>
                                        </p:tgtEl>
                                      </p:cMediaNode>
                                    </p:audio>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3608"/>
                                        </p:tgtEl>
                                        <p:attrNameLst>
                                          <p:attrName>style.visibility</p:attrName>
                                        </p:attrNameLst>
                                      </p:cBhvr>
                                      <p:to>
                                        <p:strVal val="visible"/>
                                      </p:to>
                                    </p:set>
                                  </p:childTnLst>
                                  <p:subTnLst>
                                    <p:audio>
                                      <p:cMediaNode>
                                        <p:cTn display="0" masterRel="sameClick">
                                          <p:stCondLst>
                                            <p:cond evt="begin" delay="0">
                                              <p:tn val="59"/>
                                            </p:cond>
                                          </p:stCondLst>
                                          <p:endCondLst>
                                            <p:cond evt="onStopAudio" delay="0">
                                              <p:tgtEl>
                                                <p:sldTgt/>
                                              </p:tgtEl>
                                            </p:cond>
                                          </p:endCondLst>
                                        </p:cTn>
                                        <p:tgtEl>
                                          <p:sndTgt r:embed="rId2" name="CAMERA.WAV" builtIn="1"/>
                                        </p:tgtEl>
                                      </p:cMediaNode>
                                    </p:audio>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3609"/>
                                        </p:tgtEl>
                                        <p:attrNameLst>
                                          <p:attrName>style.visibility</p:attrName>
                                        </p:attrNameLst>
                                      </p:cBhvr>
                                      <p:to>
                                        <p:strVal val="visible"/>
                                      </p:to>
                                    </p:set>
                                  </p:childTnLst>
                                  <p:subTnLst>
                                    <p:audio>
                                      <p:cMediaNode>
                                        <p:cTn display="0" masterRel="sameClick">
                                          <p:stCondLst>
                                            <p:cond evt="begin" delay="0">
                                              <p:tn val="63"/>
                                            </p:cond>
                                          </p:stCondLst>
                                          <p:endCondLst>
                                            <p:cond evt="onStopAudio" delay="0">
                                              <p:tgtEl>
                                                <p:sldTgt/>
                                              </p:tgtEl>
                                            </p:cond>
                                          </p:endCondLst>
                                        </p:cTn>
                                        <p:tgtEl>
                                          <p:sndTgt r:embed="rId2" name="CAMERA.WAV" builtIn="1"/>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3" fill="hold" grpId="0" nodeType="clickEffect">
                                  <p:stCondLst>
                                    <p:cond delay="0"/>
                                  </p:stCondLst>
                                  <p:iterate type="lt">
                                    <p:tmPct val="100000"/>
                                  </p:iterate>
                                  <p:childTnLst>
                                    <p:set>
                                      <p:cBhvr>
                                        <p:cTn id="68" dur="1" fill="hold">
                                          <p:stCondLst>
                                            <p:cond delay="0"/>
                                          </p:stCondLst>
                                        </p:cTn>
                                        <p:tgtEl>
                                          <p:spTgt spid="63595">
                                            <p:txEl>
                                              <p:pRg st="0" end="0"/>
                                            </p:txEl>
                                          </p:spTgt>
                                        </p:tgtEl>
                                        <p:attrNameLst>
                                          <p:attrName>style.visibility</p:attrName>
                                        </p:attrNameLst>
                                      </p:cBhvr>
                                      <p:to>
                                        <p:strVal val="visible"/>
                                      </p:to>
                                    </p:set>
                                    <p:anim calcmode="lin" valueType="num">
                                      <p:cBhvr additive="base">
                                        <p:cTn id="69" dur="75" fill="hold"/>
                                        <p:tgtEl>
                                          <p:spTgt spid="63595">
                                            <p:txEl>
                                              <p:pRg st="0" end="0"/>
                                            </p:txEl>
                                          </p:spTgt>
                                        </p:tgtEl>
                                        <p:attrNameLst>
                                          <p:attrName>ppt_x</p:attrName>
                                        </p:attrNameLst>
                                      </p:cBhvr>
                                      <p:tavLst>
                                        <p:tav tm="0">
                                          <p:val>
                                            <p:strVal val="1+#ppt_w/2"/>
                                          </p:val>
                                        </p:tav>
                                        <p:tav tm="100000">
                                          <p:val>
                                            <p:strVal val="#ppt_x"/>
                                          </p:val>
                                        </p:tav>
                                      </p:tavLst>
                                    </p:anim>
                                    <p:anim calcmode="lin" valueType="num">
                                      <p:cBhvr additive="base">
                                        <p:cTn id="70" dur="75" fill="hold"/>
                                        <p:tgtEl>
                                          <p:spTgt spid="63595">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LASER.WAV" builtIn="1"/>
                                        </p:tgtEl>
                                      </p:cMediaNode>
                                    </p:audio>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63610"/>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AMERA.WAV" builtIn="1"/>
                                        </p:tgtEl>
                                      </p:cMediaNode>
                                    </p:audio>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3611"/>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AMERA.WAV" builtIn="1"/>
                                        </p:tgtEl>
                                      </p:cMediaNode>
                                    </p:audio>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63612"/>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AMERA.WAV" builtIn="1"/>
                                        </p:tgtEl>
                                      </p:cMediaNode>
                                    </p:audio>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3613"/>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AMERA.WAV" builtIn="1"/>
                                        </p:tgtEl>
                                      </p:cMediaNode>
                                    </p:audio>
                                  </p:sub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3614"/>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AMERA.WAV" builtIn="1"/>
                                        </p:tgtEl>
                                      </p:cMediaNode>
                                    </p:audio>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3615"/>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AMERA.WAV" builtIn="1"/>
                                        </p:tgtEl>
                                      </p:cMediaNode>
                                    </p:audio>
                                  </p:sub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3616"/>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AMERA.WAV" builtIn="1"/>
                                        </p:tgtEl>
                                      </p:cMediaNode>
                                    </p:audio>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3617"/>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AMERA.WAV" builtIn="1"/>
                                        </p:tgtEl>
                                      </p:cMediaNode>
                                    </p:audio>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3618"/>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AMERA.WAV" builtIn="1"/>
                                        </p:tgtEl>
                                      </p:cMediaNode>
                                    </p:audio>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63619"/>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AMERA.WAV" builtIn="1"/>
                                        </p:tgtEl>
                                      </p:cMediaNode>
                                    </p:audio>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63620"/>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AMERA.WAV" builtIn="1"/>
                                        </p:tgtEl>
                                      </p:cMediaNode>
                                    </p:audio>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63621"/>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AMERA.WAV" builtIn="1"/>
                                        </p:tgtEl>
                                      </p:cMediaNode>
                                    </p:audio>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63622"/>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AMERA.WAV" builtIn="1"/>
                                        </p:tgtEl>
                                      </p:cMediaNode>
                                    </p:audio>
                                  </p:sub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iterate type="lt">
                                    <p:tmPct val="100000"/>
                                  </p:iterate>
                                  <p:childTnLst>
                                    <p:set>
                                      <p:cBhvr>
                                        <p:cTn id="126" dur="1" fill="hold">
                                          <p:stCondLst>
                                            <p:cond delay="0"/>
                                          </p:stCondLst>
                                        </p:cTn>
                                        <p:tgtEl>
                                          <p:spTgt spid="63596">
                                            <p:txEl>
                                              <p:pRg st="0" end="0"/>
                                            </p:txEl>
                                          </p:spTgt>
                                        </p:tgtEl>
                                        <p:attrNameLst>
                                          <p:attrName>style.visibility</p:attrName>
                                        </p:attrNameLst>
                                      </p:cBhvr>
                                      <p:to>
                                        <p:strVal val="visible"/>
                                      </p:to>
                                    </p:set>
                                    <p:animEffect transition="in" filter="wipe(up)">
                                      <p:cBhvr>
                                        <p:cTn id="127" dur="75"/>
                                        <p:tgtEl>
                                          <p:spTgt spid="63596">
                                            <p:txEl>
                                              <p:pRg st="0" end="0"/>
                                            </p:txEl>
                                          </p:spTgt>
                                        </p:tgtEl>
                                      </p:cBhvr>
                                    </p:animEffect>
                                  </p:childTnLst>
                                  <p:subTnLst>
                                    <p:audio>
                                      <p:cMediaNode>
                                        <p:cTn display="0" masterRel="sameClick">
                                          <p:stCondLst>
                                            <p:cond evt="begin" delay="0">
                                              <p:tn val="125"/>
                                            </p:cond>
                                          </p:stCondLst>
                                          <p:endCondLst>
                                            <p:cond evt="onStopAudio" delay="0">
                                              <p:tgtEl>
                                                <p:sldTgt/>
                                              </p:tgtEl>
                                            </p:cond>
                                          </p:endCondLst>
                                        </p:cTn>
                                        <p:tgtEl>
                                          <p:sndTgt r:embed="rId4" name="TYPE.WAV" builtIn="1"/>
                                        </p:tgtEl>
                                      </p:cMediaNode>
                                    </p:audio>
                                  </p:sub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63623"/>
                                        </p:tgtEl>
                                        <p:attrNameLst>
                                          <p:attrName>style.visibility</p:attrName>
                                        </p:attrNameLst>
                                      </p:cBhvr>
                                      <p:to>
                                        <p:strVal val="visible"/>
                                      </p:to>
                                    </p:set>
                                  </p:childTnLst>
                                  <p:subTnLst>
                                    <p:audio>
                                      <p:cMediaNode>
                                        <p:cTn display="0" masterRel="sameClick">
                                          <p:stCondLst>
                                            <p:cond evt="begin" delay="0">
                                              <p:tn val="130"/>
                                            </p:cond>
                                          </p:stCondLst>
                                          <p:endCondLst>
                                            <p:cond evt="onStopAudio" delay="0">
                                              <p:tgtEl>
                                                <p:sldTgt/>
                                              </p:tgtEl>
                                            </p:cond>
                                          </p:endCondLst>
                                        </p:cTn>
                                        <p:tgtEl>
                                          <p:sndTgt r:embed="rId2" name="CAMERA.WAV" builtIn="1"/>
                                        </p:tgtEl>
                                      </p:cMediaNode>
                                    </p:audio>
                                  </p:sub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499"/>
                                          </p:stCondLst>
                                        </p:cTn>
                                        <p:tgtEl>
                                          <p:spTgt spid="63624"/>
                                        </p:tgtEl>
                                        <p:attrNameLst>
                                          <p:attrName>style.visibility</p:attrName>
                                        </p:attrNameLst>
                                      </p:cBhvr>
                                      <p:to>
                                        <p:strVal val="visible"/>
                                      </p:to>
                                    </p:set>
                                  </p:childTnLst>
                                  <p:subTnLst>
                                    <p:audio>
                                      <p:cMediaNode>
                                        <p:cTn display="0" masterRel="sameClick">
                                          <p:stCondLst>
                                            <p:cond evt="begin" delay="0">
                                              <p:tn val="134"/>
                                            </p:cond>
                                          </p:stCondLst>
                                          <p:endCondLst>
                                            <p:cond evt="onStopAudio" delay="0">
                                              <p:tgtEl>
                                                <p:sldTgt/>
                                              </p:tgtEl>
                                            </p:cond>
                                          </p:endCondLst>
                                        </p:cTn>
                                        <p:tgtEl>
                                          <p:sndTgt r:embed="rId2" name="CAMERA.WAV" builtIn="1"/>
                                        </p:tgtEl>
                                      </p:cMediaNode>
                                    </p:audio>
                                  </p:sub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63625"/>
                                        </p:tgtEl>
                                        <p:attrNameLst>
                                          <p:attrName>style.visibility</p:attrName>
                                        </p:attrNameLst>
                                      </p:cBhvr>
                                      <p:to>
                                        <p:strVal val="visible"/>
                                      </p:to>
                                    </p:set>
                                  </p:childTnLst>
                                  <p:subTnLst>
                                    <p:audio>
                                      <p:cMediaNode>
                                        <p:cTn display="0" masterRel="sameClick">
                                          <p:stCondLst>
                                            <p:cond evt="begin" delay="0">
                                              <p:tn val="138"/>
                                            </p:cond>
                                          </p:stCondLst>
                                          <p:endCondLst>
                                            <p:cond evt="onStopAudio" delay="0">
                                              <p:tgtEl>
                                                <p:sldTgt/>
                                              </p:tgtEl>
                                            </p:cond>
                                          </p:endCondLst>
                                        </p:cTn>
                                        <p:tgtEl>
                                          <p:sndTgt r:embed="rId2" name="CAMERA.WAV" builtIn="1"/>
                                        </p:tgtEl>
                                      </p:cMediaNode>
                                    </p:audio>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499"/>
                                          </p:stCondLst>
                                        </p:cTn>
                                        <p:tgtEl>
                                          <p:spTgt spid="63626"/>
                                        </p:tgtEl>
                                        <p:attrNameLst>
                                          <p:attrName>style.visibility</p:attrName>
                                        </p:attrNameLst>
                                      </p:cBhvr>
                                      <p:to>
                                        <p:strVal val="visible"/>
                                      </p:to>
                                    </p:set>
                                  </p:childTnLst>
                                  <p:subTnLst>
                                    <p:audio>
                                      <p:cMediaNode>
                                        <p:cTn display="0" masterRel="sameClick">
                                          <p:stCondLst>
                                            <p:cond evt="begin" delay="0">
                                              <p:tn val="142"/>
                                            </p:cond>
                                          </p:stCondLst>
                                          <p:endCondLst>
                                            <p:cond evt="onStopAudio" delay="0">
                                              <p:tgtEl>
                                                <p:sldTgt/>
                                              </p:tgtEl>
                                            </p:cond>
                                          </p:endCondLst>
                                        </p:cTn>
                                        <p:tgtEl>
                                          <p:sndTgt r:embed="rId2" name="CAMERA.WAV" builtIn="1"/>
                                        </p:tgtEl>
                                      </p:cMediaNode>
                                    </p:audio>
                                  </p:sub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63627"/>
                                        </p:tgtEl>
                                        <p:attrNameLst>
                                          <p:attrName>style.visibility</p:attrName>
                                        </p:attrNameLst>
                                      </p:cBhvr>
                                      <p:to>
                                        <p:strVal val="visible"/>
                                      </p:to>
                                    </p:set>
                                  </p:childTnLst>
                                  <p:subTnLst>
                                    <p:audio>
                                      <p:cMediaNode>
                                        <p:cTn display="0" masterRel="sameClick">
                                          <p:stCondLst>
                                            <p:cond evt="begin" delay="0">
                                              <p:tn val="146"/>
                                            </p:cond>
                                          </p:stCondLst>
                                          <p:endCondLst>
                                            <p:cond evt="onStopAudio" delay="0">
                                              <p:tgtEl>
                                                <p:sldTgt/>
                                              </p:tgtEl>
                                            </p:cond>
                                          </p:endCondLst>
                                        </p:cTn>
                                        <p:tgtEl>
                                          <p:sndTgt r:embed="rId2" name="CAMERA.WAV" builtIn="1"/>
                                        </p:tgtEl>
                                      </p:cMediaNode>
                                    </p:audio>
                                  </p:sub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63628"/>
                                        </p:tgtEl>
                                        <p:attrNameLst>
                                          <p:attrName>style.visibility</p:attrName>
                                        </p:attrNameLst>
                                      </p:cBhvr>
                                      <p:to>
                                        <p:strVal val="visible"/>
                                      </p:to>
                                    </p:set>
                                  </p:childTnLst>
                                  <p:subTnLst>
                                    <p:audio>
                                      <p:cMediaNode>
                                        <p:cTn display="0" masterRel="sameClick">
                                          <p:stCondLst>
                                            <p:cond evt="begin" delay="0">
                                              <p:tn val="150"/>
                                            </p:cond>
                                          </p:stCondLst>
                                          <p:endCondLst>
                                            <p:cond evt="onStopAudio" delay="0">
                                              <p:tgtEl>
                                                <p:sldTgt/>
                                              </p:tgtEl>
                                            </p:cond>
                                          </p:endCondLst>
                                        </p:cTn>
                                        <p:tgtEl>
                                          <p:sndTgt r:embed="rId2" name="CAMERA.WAV" builtIn="1"/>
                                        </p:tgtEl>
                                      </p:cMediaNode>
                                    </p:audio>
                                  </p:sub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63629"/>
                                        </p:tgtEl>
                                        <p:attrNameLst>
                                          <p:attrName>style.visibility</p:attrName>
                                        </p:attrNameLst>
                                      </p:cBhvr>
                                      <p:to>
                                        <p:strVal val="visible"/>
                                      </p:to>
                                    </p:set>
                                  </p:childTnLst>
                                  <p:subTnLst>
                                    <p:audio>
                                      <p:cMediaNode>
                                        <p:cTn display="0" masterRel="sameClick">
                                          <p:stCondLst>
                                            <p:cond evt="begin" delay="0">
                                              <p:tn val="154"/>
                                            </p:cond>
                                          </p:stCondLst>
                                          <p:endCondLst>
                                            <p:cond evt="onStopAudio" delay="0">
                                              <p:tgtEl>
                                                <p:sldTgt/>
                                              </p:tgtEl>
                                            </p:cond>
                                          </p:endCondLst>
                                        </p:cTn>
                                        <p:tgtEl>
                                          <p:sndTgt r:embed="rId2" name="CAMERA.WAV" builtIn="1"/>
                                        </p:tgtEl>
                                      </p:cMediaNode>
                                    </p:audio>
                                  </p:sub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63630"/>
                                        </p:tgtEl>
                                        <p:attrNameLst>
                                          <p:attrName>style.visibility</p:attrName>
                                        </p:attrNameLst>
                                      </p:cBhvr>
                                      <p:to>
                                        <p:strVal val="visible"/>
                                      </p:to>
                                    </p:set>
                                  </p:childTnLst>
                                  <p:subTnLst>
                                    <p:audio>
                                      <p:cMediaNode>
                                        <p:cTn display="0" masterRel="sameClick">
                                          <p:stCondLst>
                                            <p:cond evt="begin" delay="0">
                                              <p:tn val="158"/>
                                            </p:cond>
                                          </p:stCondLst>
                                          <p:endCondLst>
                                            <p:cond evt="onStopAudio" delay="0">
                                              <p:tgtEl>
                                                <p:sldTgt/>
                                              </p:tgtEl>
                                            </p:cond>
                                          </p:endCondLst>
                                        </p:cTn>
                                        <p:tgtEl>
                                          <p:sndTgt r:embed="rId2" name="CAMERA.WAV" builtIn="1"/>
                                        </p:tgtEl>
                                      </p:cMediaNode>
                                    </p:audio>
                                  </p:sub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499"/>
                                          </p:stCondLst>
                                        </p:cTn>
                                        <p:tgtEl>
                                          <p:spTgt spid="63631"/>
                                        </p:tgtEl>
                                        <p:attrNameLst>
                                          <p:attrName>style.visibility</p:attrName>
                                        </p:attrNameLst>
                                      </p:cBhvr>
                                      <p:to>
                                        <p:strVal val="visible"/>
                                      </p:to>
                                    </p:set>
                                  </p:childTnLst>
                                  <p:subTnLst>
                                    <p:audio>
                                      <p:cMediaNode>
                                        <p:cTn display="0" masterRel="sameClick">
                                          <p:stCondLst>
                                            <p:cond evt="begin" delay="0">
                                              <p:tn val="162"/>
                                            </p:cond>
                                          </p:stCondLst>
                                          <p:endCondLst>
                                            <p:cond evt="onStopAudio" delay="0">
                                              <p:tgtEl>
                                                <p:sldTgt/>
                                              </p:tgtEl>
                                            </p:cond>
                                          </p:endCondLst>
                                        </p:cTn>
                                        <p:tgtEl>
                                          <p:sndTgt r:embed="rId2" name="CAMERA.WAV" builtIn="1"/>
                                        </p:tgtEl>
                                      </p:cMediaNode>
                                    </p:audio>
                                  </p:sub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499"/>
                                          </p:stCondLst>
                                        </p:cTn>
                                        <p:tgtEl>
                                          <p:spTgt spid="63632"/>
                                        </p:tgtEl>
                                        <p:attrNameLst>
                                          <p:attrName>style.visibility</p:attrName>
                                        </p:attrNameLst>
                                      </p:cBhvr>
                                      <p:to>
                                        <p:strVal val="visible"/>
                                      </p:to>
                                    </p:set>
                                  </p:childTnLst>
                                  <p:subTnLst>
                                    <p:audio>
                                      <p:cMediaNode>
                                        <p:cTn display="0" masterRel="sameClick">
                                          <p:stCondLst>
                                            <p:cond evt="begin" delay="0">
                                              <p:tn val="166"/>
                                            </p:cond>
                                          </p:stCondLst>
                                          <p:endCondLst>
                                            <p:cond evt="onStopAudio" delay="0">
                                              <p:tgtEl>
                                                <p:sldTgt/>
                                              </p:tgtEl>
                                            </p:cond>
                                          </p:endCondLst>
                                        </p:cTn>
                                        <p:tgtEl>
                                          <p:sndTgt r:embed="rId2" name="CAMERA.WAV" builtIn="1"/>
                                        </p:tgtEl>
                                      </p:cMediaNode>
                                    </p:audio>
                                  </p:sub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63633"/>
                                        </p:tgtEl>
                                        <p:attrNameLst>
                                          <p:attrName>style.visibility</p:attrName>
                                        </p:attrNameLst>
                                      </p:cBhvr>
                                      <p:to>
                                        <p:strVal val="visible"/>
                                      </p:to>
                                    </p:set>
                                  </p:childTnLst>
                                  <p:subTnLst>
                                    <p:audio>
                                      <p:cMediaNode>
                                        <p:cTn display="0" masterRel="sameClick">
                                          <p:stCondLst>
                                            <p:cond evt="begin" delay="0">
                                              <p:tn val="170"/>
                                            </p:cond>
                                          </p:stCondLst>
                                          <p:endCondLst>
                                            <p:cond evt="onStopAudio" delay="0">
                                              <p:tgtEl>
                                                <p:sldTgt/>
                                              </p:tgtEl>
                                            </p:cond>
                                          </p:endCondLst>
                                        </p:cTn>
                                        <p:tgtEl>
                                          <p:sndTgt r:embed="rId2" name="CAMERA.WAV" builtIn="1"/>
                                        </p:tgtEl>
                                      </p:cMediaNode>
                                    </p:audio>
                                  </p:sub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63634"/>
                                        </p:tgtEl>
                                        <p:attrNameLst>
                                          <p:attrName>style.visibility</p:attrName>
                                        </p:attrNameLst>
                                      </p:cBhvr>
                                      <p:to>
                                        <p:strVal val="visible"/>
                                      </p:to>
                                    </p:set>
                                  </p:childTnLst>
                                  <p:subTnLst>
                                    <p:audio>
                                      <p:cMediaNode>
                                        <p:cTn display="0" masterRel="sameClick">
                                          <p:stCondLst>
                                            <p:cond evt="begin" delay="0">
                                              <p:tn val="174"/>
                                            </p:cond>
                                          </p:stCondLst>
                                          <p:endCondLst>
                                            <p:cond evt="onStopAudio" delay="0">
                                              <p:tgtEl>
                                                <p:sldTgt/>
                                              </p:tgtEl>
                                            </p:cond>
                                          </p:endCondLst>
                                        </p:cTn>
                                        <p:tgtEl>
                                          <p:sndTgt r:embed="rId2" name="CAMERA.WAV" builtIn="1"/>
                                        </p:tgtEl>
                                      </p:cMediaNode>
                                    </p:audio>
                                  </p:sub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499"/>
                                          </p:stCondLst>
                                        </p:cTn>
                                        <p:tgtEl>
                                          <p:spTgt spid="63635"/>
                                        </p:tgtEl>
                                        <p:attrNameLst>
                                          <p:attrName>style.visibility</p:attrName>
                                        </p:attrNameLst>
                                      </p:cBhvr>
                                      <p:to>
                                        <p:strVal val="visible"/>
                                      </p:to>
                                    </p:set>
                                  </p:childTnLst>
                                  <p:subTnLst>
                                    <p:audio>
                                      <p:cMediaNode>
                                        <p:cTn display="0" masterRel="sameClick">
                                          <p:stCondLst>
                                            <p:cond evt="begin" delay="0">
                                              <p:tn val="178"/>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4" grpId="0" build="p" autoUpdateAnimBg="0" advAuto="3000"/>
      <p:bldP spid="63595" grpId="0" build="p" autoUpdateAnimBg="0"/>
      <p:bldP spid="63596" grpId="0" build="p" autoUpdateAnimBg="0"/>
      <p:bldP spid="63597" grpId="0" autoUpdateAnimBg="0"/>
      <p:bldP spid="63598" grpId="0" autoUpdateAnimBg="0"/>
      <p:bldP spid="63599" grpId="0" autoUpdateAnimBg="0"/>
      <p:bldP spid="63600" grpId="0" autoUpdateAnimBg="0"/>
      <p:bldP spid="63601" grpId="0" autoUpdateAnimBg="0"/>
      <p:bldP spid="63602" grpId="0" autoUpdateAnimBg="0"/>
      <p:bldP spid="63603" grpId="0" autoUpdateAnimBg="0"/>
      <p:bldP spid="63604" grpId="0" autoUpdateAnimBg="0"/>
      <p:bldP spid="63605" grpId="0" autoUpdateAnimBg="0"/>
      <p:bldP spid="63606" grpId="0" autoUpdateAnimBg="0"/>
      <p:bldP spid="63607" grpId="0" autoUpdateAnimBg="0"/>
      <p:bldP spid="63608" grpId="0" autoUpdateAnimBg="0"/>
      <p:bldP spid="63609" grpId="0" autoUpdateAnimBg="0"/>
      <p:bldP spid="63610" grpId="0" autoUpdateAnimBg="0"/>
      <p:bldP spid="63611" grpId="0" autoUpdateAnimBg="0"/>
      <p:bldP spid="63612" grpId="0" autoUpdateAnimBg="0"/>
      <p:bldP spid="63613" grpId="0" autoUpdateAnimBg="0"/>
      <p:bldP spid="63614" grpId="0" autoUpdateAnimBg="0"/>
      <p:bldP spid="63615" grpId="0" autoUpdateAnimBg="0"/>
      <p:bldP spid="63616" grpId="0" autoUpdateAnimBg="0"/>
      <p:bldP spid="63617" grpId="0" autoUpdateAnimBg="0"/>
      <p:bldP spid="63618" grpId="0" autoUpdateAnimBg="0"/>
      <p:bldP spid="63619" grpId="0" autoUpdateAnimBg="0"/>
      <p:bldP spid="63620" grpId="0" autoUpdateAnimBg="0"/>
      <p:bldP spid="63621" grpId="0" autoUpdateAnimBg="0"/>
      <p:bldP spid="63622" grpId="0" autoUpdateAnimBg="0"/>
      <p:bldP spid="63623" grpId="0" autoUpdateAnimBg="0"/>
      <p:bldP spid="63624" grpId="0" autoUpdateAnimBg="0"/>
      <p:bldP spid="63625" grpId="0" autoUpdateAnimBg="0"/>
      <p:bldP spid="63626" grpId="0" autoUpdateAnimBg="0"/>
      <p:bldP spid="63627" grpId="0" autoUpdateAnimBg="0"/>
      <p:bldP spid="63628" grpId="0" autoUpdateAnimBg="0"/>
      <p:bldP spid="63629" grpId="0" autoUpdateAnimBg="0"/>
      <p:bldP spid="63630" grpId="0" autoUpdateAnimBg="0"/>
      <p:bldP spid="63631" grpId="0" autoUpdateAnimBg="0"/>
      <p:bldP spid="63632" grpId="0" autoUpdateAnimBg="0"/>
      <p:bldP spid="63633" grpId="0" autoUpdateAnimBg="0"/>
      <p:bldP spid="63634" grpId="0" autoUpdateAnimBg="0"/>
      <p:bldP spid="63635"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55600" y="276225"/>
            <a:ext cx="6556282" cy="1200329"/>
          </a:xfrm>
          <a:prstGeom prst="rect">
            <a:avLst/>
          </a:prstGeom>
          <a:noFill/>
          <a:ln w="9525">
            <a:noFill/>
            <a:miter lim="800000"/>
            <a:headEnd/>
            <a:tailEnd/>
          </a:ln>
          <a:effectLst/>
        </p:spPr>
        <p:txBody>
          <a:bodyPr wrap="none">
            <a:spAutoFit/>
          </a:bodyPr>
          <a:lstStyle/>
          <a:p>
            <a:r>
              <a:rPr lang="zh-CN" altLang="en-US" sz="2400" dirty="0" smtClean="0"/>
              <a:t>二叉树</a:t>
            </a:r>
            <a:r>
              <a:rPr lang="zh-CN" altLang="en-US" sz="2400" dirty="0"/>
              <a:t>先序序列：</a:t>
            </a:r>
            <a:r>
              <a:rPr lang="en-US" altLang="zh-CN" sz="2400" dirty="0">
                <a:solidFill>
                  <a:schemeClr val="accent2"/>
                </a:solidFill>
              </a:rPr>
              <a:t>A   B  C  D  E  F  G  H  R,</a:t>
            </a:r>
            <a:r>
              <a:rPr lang="en-US" altLang="zh-CN" sz="2400" dirty="0"/>
              <a:t>  </a:t>
            </a:r>
          </a:p>
          <a:p>
            <a:r>
              <a:rPr lang="en-US" altLang="zh-CN" sz="2400" dirty="0"/>
              <a:t>                    </a:t>
            </a:r>
            <a:r>
              <a:rPr lang="zh-CN" altLang="en-US" sz="2400" dirty="0"/>
              <a:t>中序序列：</a:t>
            </a:r>
            <a:r>
              <a:rPr lang="en-US" altLang="zh-CN" sz="2400" dirty="0">
                <a:solidFill>
                  <a:srgbClr val="FF3300"/>
                </a:solidFill>
              </a:rPr>
              <a:t>B   D  C  E  A  F  H  G  R,</a:t>
            </a:r>
            <a:r>
              <a:rPr lang="en-US" altLang="zh-CN" sz="2400" dirty="0"/>
              <a:t> </a:t>
            </a:r>
          </a:p>
          <a:p>
            <a:r>
              <a:rPr lang="en-US" altLang="zh-CN" sz="2400" dirty="0"/>
              <a:t>        </a:t>
            </a:r>
            <a:r>
              <a:rPr lang="zh-CN" altLang="en-US" sz="2400" dirty="0"/>
              <a:t>画出二叉树</a:t>
            </a:r>
          </a:p>
        </p:txBody>
      </p:sp>
      <p:grpSp>
        <p:nvGrpSpPr>
          <p:cNvPr id="2" name="Group 3"/>
          <p:cNvGrpSpPr>
            <a:grpSpLocks/>
          </p:cNvGrpSpPr>
          <p:nvPr/>
        </p:nvGrpSpPr>
        <p:grpSpPr bwMode="auto">
          <a:xfrm>
            <a:off x="4259263" y="1636713"/>
            <a:ext cx="468312" cy="457200"/>
            <a:chOff x="2829" y="2073"/>
            <a:chExt cx="295" cy="288"/>
          </a:xfrm>
        </p:grpSpPr>
        <p:sp>
          <p:nvSpPr>
            <p:cNvPr id="64516" name="Oval 4"/>
            <p:cNvSpPr>
              <a:spLocks noChangeArrowheads="1"/>
            </p:cNvSpPr>
            <p:nvPr/>
          </p:nvSpPr>
          <p:spPr bwMode="auto">
            <a:xfrm>
              <a:off x="2829"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17" name="Text Box 5"/>
            <p:cNvSpPr txBox="1">
              <a:spLocks noChangeArrowheads="1"/>
            </p:cNvSpPr>
            <p:nvPr/>
          </p:nvSpPr>
          <p:spPr bwMode="auto">
            <a:xfrm>
              <a:off x="2869"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A</a:t>
              </a:r>
              <a:endParaRPr lang="en-US" altLang="zh-CN" sz="3200">
                <a:solidFill>
                  <a:schemeClr val="bg1"/>
                </a:solidFill>
              </a:endParaRPr>
            </a:p>
          </p:txBody>
        </p:sp>
      </p:grpSp>
      <p:grpSp>
        <p:nvGrpSpPr>
          <p:cNvPr id="3" name="Group 6"/>
          <p:cNvGrpSpPr>
            <a:grpSpLocks/>
          </p:cNvGrpSpPr>
          <p:nvPr/>
        </p:nvGrpSpPr>
        <p:grpSpPr bwMode="auto">
          <a:xfrm>
            <a:off x="3370263" y="617538"/>
            <a:ext cx="3411537" cy="487362"/>
            <a:chOff x="2123" y="389"/>
            <a:chExt cx="2149" cy="307"/>
          </a:xfrm>
        </p:grpSpPr>
        <p:sp>
          <p:nvSpPr>
            <p:cNvPr id="64519" name="Oval 7"/>
            <p:cNvSpPr>
              <a:spLocks noChangeArrowheads="1"/>
            </p:cNvSpPr>
            <p:nvPr/>
          </p:nvSpPr>
          <p:spPr bwMode="auto">
            <a:xfrm>
              <a:off x="2123" y="389"/>
              <a:ext cx="1018" cy="307"/>
            </a:xfrm>
            <a:prstGeom prst="ellipse">
              <a:avLst/>
            </a:prstGeom>
            <a:noFill/>
            <a:ln w="28575">
              <a:solidFill>
                <a:schemeClr val="tx1"/>
              </a:solidFill>
              <a:prstDash val="dash"/>
              <a:round/>
              <a:headEnd/>
              <a:tailEnd/>
            </a:ln>
            <a:effectLst/>
          </p:spPr>
          <p:txBody>
            <a:bodyPr wrap="none" anchor="ctr"/>
            <a:lstStyle/>
            <a:p>
              <a:endParaRPr lang="zh-CN" altLang="en-US"/>
            </a:p>
          </p:txBody>
        </p:sp>
        <p:sp>
          <p:nvSpPr>
            <p:cNvPr id="64520" name="Oval 8"/>
            <p:cNvSpPr>
              <a:spLocks noChangeArrowheads="1"/>
            </p:cNvSpPr>
            <p:nvPr/>
          </p:nvSpPr>
          <p:spPr bwMode="auto">
            <a:xfrm>
              <a:off x="3307" y="404"/>
              <a:ext cx="965" cy="292"/>
            </a:xfrm>
            <a:prstGeom prst="ellipse">
              <a:avLst/>
            </a:prstGeom>
            <a:noFill/>
            <a:ln w="28575">
              <a:solidFill>
                <a:schemeClr val="tx1"/>
              </a:solidFill>
              <a:prstDash val="dash"/>
              <a:round/>
              <a:headEnd/>
              <a:tailEnd/>
            </a:ln>
            <a:effectLst/>
          </p:spPr>
          <p:txBody>
            <a:bodyPr wrap="none" anchor="ctr"/>
            <a:lstStyle/>
            <a:p>
              <a:endParaRPr lang="zh-CN" altLang="en-US"/>
            </a:p>
          </p:txBody>
        </p:sp>
      </p:grpSp>
      <p:grpSp>
        <p:nvGrpSpPr>
          <p:cNvPr id="4" name="Group 9"/>
          <p:cNvGrpSpPr>
            <a:grpSpLocks/>
          </p:cNvGrpSpPr>
          <p:nvPr/>
        </p:nvGrpSpPr>
        <p:grpSpPr bwMode="auto">
          <a:xfrm>
            <a:off x="3600450" y="2006600"/>
            <a:ext cx="709613" cy="669925"/>
            <a:chOff x="2268" y="1264"/>
            <a:chExt cx="447" cy="422"/>
          </a:xfrm>
        </p:grpSpPr>
        <p:grpSp>
          <p:nvGrpSpPr>
            <p:cNvPr id="5" name="Group 10"/>
            <p:cNvGrpSpPr>
              <a:grpSpLocks/>
            </p:cNvGrpSpPr>
            <p:nvPr/>
          </p:nvGrpSpPr>
          <p:grpSpPr bwMode="auto">
            <a:xfrm>
              <a:off x="2268" y="1398"/>
              <a:ext cx="295" cy="288"/>
              <a:chOff x="2637" y="2697"/>
              <a:chExt cx="295" cy="288"/>
            </a:xfrm>
          </p:grpSpPr>
          <p:sp>
            <p:nvSpPr>
              <p:cNvPr id="64523" name="Oval 11"/>
              <p:cNvSpPr>
                <a:spLocks noChangeArrowheads="1"/>
              </p:cNvSpPr>
              <p:nvPr/>
            </p:nvSpPr>
            <p:spPr bwMode="auto">
              <a:xfrm>
                <a:off x="2637"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24" name="Text Box 12"/>
              <p:cNvSpPr txBox="1">
                <a:spLocks noChangeArrowheads="1"/>
              </p:cNvSpPr>
              <p:nvPr/>
            </p:nvSpPr>
            <p:spPr bwMode="auto">
              <a:xfrm>
                <a:off x="2677"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B</a:t>
                </a:r>
                <a:endParaRPr lang="en-US" altLang="zh-CN" sz="3200">
                  <a:solidFill>
                    <a:schemeClr val="bg1"/>
                  </a:solidFill>
                </a:endParaRPr>
              </a:p>
            </p:txBody>
          </p:sp>
        </p:grpSp>
        <p:sp>
          <p:nvSpPr>
            <p:cNvPr id="64525" name="Line 13"/>
            <p:cNvSpPr>
              <a:spLocks noChangeShapeType="1"/>
            </p:cNvSpPr>
            <p:nvPr/>
          </p:nvSpPr>
          <p:spPr bwMode="auto">
            <a:xfrm flipH="1">
              <a:off x="2521" y="1264"/>
              <a:ext cx="194" cy="195"/>
            </a:xfrm>
            <a:prstGeom prst="line">
              <a:avLst/>
            </a:prstGeom>
            <a:noFill/>
            <a:ln w="28575">
              <a:solidFill>
                <a:schemeClr val="tx1"/>
              </a:solidFill>
              <a:round/>
              <a:headEnd/>
              <a:tailEnd/>
            </a:ln>
            <a:effectLst/>
          </p:spPr>
          <p:txBody>
            <a:bodyPr wrap="none"/>
            <a:lstStyle/>
            <a:p>
              <a:endParaRPr lang="zh-CN" altLang="en-US"/>
            </a:p>
          </p:txBody>
        </p:sp>
      </p:grpSp>
      <p:grpSp>
        <p:nvGrpSpPr>
          <p:cNvPr id="6" name="Group 14"/>
          <p:cNvGrpSpPr>
            <a:grpSpLocks/>
          </p:cNvGrpSpPr>
          <p:nvPr/>
        </p:nvGrpSpPr>
        <p:grpSpPr bwMode="auto">
          <a:xfrm>
            <a:off x="3883025" y="2636838"/>
            <a:ext cx="606425" cy="639762"/>
            <a:chOff x="2446" y="1661"/>
            <a:chExt cx="382" cy="403"/>
          </a:xfrm>
        </p:grpSpPr>
        <p:grpSp>
          <p:nvGrpSpPr>
            <p:cNvPr id="7" name="Group 15"/>
            <p:cNvGrpSpPr>
              <a:grpSpLocks/>
            </p:cNvGrpSpPr>
            <p:nvPr/>
          </p:nvGrpSpPr>
          <p:grpSpPr bwMode="auto">
            <a:xfrm>
              <a:off x="2525" y="1776"/>
              <a:ext cx="303" cy="288"/>
              <a:chOff x="1485" y="2073"/>
              <a:chExt cx="303" cy="288"/>
            </a:xfrm>
          </p:grpSpPr>
          <p:sp>
            <p:nvSpPr>
              <p:cNvPr id="64528" name="Oval 16"/>
              <p:cNvSpPr>
                <a:spLocks noChangeArrowheads="1"/>
              </p:cNvSpPr>
              <p:nvPr/>
            </p:nvSpPr>
            <p:spPr bwMode="auto">
              <a:xfrm>
                <a:off x="148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29" name="Text Box 17"/>
              <p:cNvSpPr txBox="1">
                <a:spLocks noChangeArrowheads="1"/>
              </p:cNvSpPr>
              <p:nvPr/>
            </p:nvSpPr>
            <p:spPr bwMode="auto">
              <a:xfrm>
                <a:off x="1533"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C</a:t>
                </a:r>
                <a:endParaRPr lang="en-US" altLang="zh-CN" sz="3200">
                  <a:solidFill>
                    <a:schemeClr val="bg1"/>
                  </a:solidFill>
                </a:endParaRPr>
              </a:p>
            </p:txBody>
          </p:sp>
        </p:grpSp>
        <p:sp>
          <p:nvSpPr>
            <p:cNvPr id="64530" name="Line 18"/>
            <p:cNvSpPr>
              <a:spLocks noChangeShapeType="1"/>
            </p:cNvSpPr>
            <p:nvPr/>
          </p:nvSpPr>
          <p:spPr bwMode="auto">
            <a:xfrm>
              <a:off x="2446" y="1661"/>
              <a:ext cx="150" cy="149"/>
            </a:xfrm>
            <a:prstGeom prst="line">
              <a:avLst/>
            </a:prstGeom>
            <a:noFill/>
            <a:ln w="28575">
              <a:solidFill>
                <a:schemeClr val="tx1"/>
              </a:solidFill>
              <a:round/>
              <a:headEnd/>
              <a:tailEnd/>
            </a:ln>
            <a:effectLst/>
          </p:spPr>
          <p:txBody>
            <a:bodyPr wrap="none"/>
            <a:lstStyle/>
            <a:p>
              <a:endParaRPr lang="zh-CN" altLang="en-US"/>
            </a:p>
          </p:txBody>
        </p:sp>
      </p:grpSp>
      <p:grpSp>
        <p:nvGrpSpPr>
          <p:cNvPr id="8" name="Group 19"/>
          <p:cNvGrpSpPr>
            <a:grpSpLocks/>
          </p:cNvGrpSpPr>
          <p:nvPr/>
        </p:nvGrpSpPr>
        <p:grpSpPr bwMode="auto">
          <a:xfrm>
            <a:off x="3551238" y="3254375"/>
            <a:ext cx="581025" cy="681038"/>
            <a:chOff x="2237" y="2050"/>
            <a:chExt cx="366" cy="429"/>
          </a:xfrm>
        </p:grpSpPr>
        <p:grpSp>
          <p:nvGrpSpPr>
            <p:cNvPr id="9" name="Group 20"/>
            <p:cNvGrpSpPr>
              <a:grpSpLocks/>
            </p:cNvGrpSpPr>
            <p:nvPr/>
          </p:nvGrpSpPr>
          <p:grpSpPr bwMode="auto">
            <a:xfrm>
              <a:off x="2237" y="2191"/>
              <a:ext cx="295" cy="288"/>
              <a:chOff x="1965" y="2697"/>
              <a:chExt cx="295" cy="288"/>
            </a:xfrm>
          </p:grpSpPr>
          <p:sp>
            <p:nvSpPr>
              <p:cNvPr id="64533" name="Oval 21"/>
              <p:cNvSpPr>
                <a:spLocks noChangeArrowheads="1"/>
              </p:cNvSpPr>
              <p:nvPr/>
            </p:nvSpPr>
            <p:spPr bwMode="auto">
              <a:xfrm>
                <a:off x="1965"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34" name="Text Box 22"/>
              <p:cNvSpPr txBox="1">
                <a:spLocks noChangeArrowheads="1"/>
              </p:cNvSpPr>
              <p:nvPr/>
            </p:nvSpPr>
            <p:spPr bwMode="auto">
              <a:xfrm>
                <a:off x="2005"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D</a:t>
                </a:r>
                <a:endParaRPr lang="en-US" altLang="zh-CN" sz="3200">
                  <a:solidFill>
                    <a:schemeClr val="bg1"/>
                  </a:solidFill>
                </a:endParaRPr>
              </a:p>
            </p:txBody>
          </p:sp>
        </p:grpSp>
        <p:sp>
          <p:nvSpPr>
            <p:cNvPr id="64535" name="Line 23"/>
            <p:cNvSpPr>
              <a:spLocks noChangeShapeType="1"/>
            </p:cNvSpPr>
            <p:nvPr/>
          </p:nvSpPr>
          <p:spPr bwMode="auto">
            <a:xfrm flipH="1">
              <a:off x="2439" y="2050"/>
              <a:ext cx="164" cy="164"/>
            </a:xfrm>
            <a:prstGeom prst="line">
              <a:avLst/>
            </a:prstGeom>
            <a:noFill/>
            <a:ln w="28575">
              <a:solidFill>
                <a:schemeClr val="tx1"/>
              </a:solidFill>
              <a:round/>
              <a:headEnd/>
              <a:tailEnd/>
            </a:ln>
            <a:effectLst/>
          </p:spPr>
          <p:txBody>
            <a:bodyPr wrap="none"/>
            <a:lstStyle/>
            <a:p>
              <a:endParaRPr lang="zh-CN" altLang="en-US"/>
            </a:p>
          </p:txBody>
        </p:sp>
      </p:grpSp>
      <p:grpSp>
        <p:nvGrpSpPr>
          <p:cNvPr id="10" name="Group 24"/>
          <p:cNvGrpSpPr>
            <a:grpSpLocks/>
          </p:cNvGrpSpPr>
          <p:nvPr/>
        </p:nvGrpSpPr>
        <p:grpSpPr bwMode="auto">
          <a:xfrm>
            <a:off x="4333875" y="3194050"/>
            <a:ext cx="606425" cy="741363"/>
            <a:chOff x="2730" y="2012"/>
            <a:chExt cx="382" cy="467"/>
          </a:xfrm>
        </p:grpSpPr>
        <p:grpSp>
          <p:nvGrpSpPr>
            <p:cNvPr id="11" name="Group 25"/>
            <p:cNvGrpSpPr>
              <a:grpSpLocks/>
            </p:cNvGrpSpPr>
            <p:nvPr/>
          </p:nvGrpSpPr>
          <p:grpSpPr bwMode="auto">
            <a:xfrm>
              <a:off x="2820" y="2191"/>
              <a:ext cx="292" cy="288"/>
              <a:chOff x="1293" y="2697"/>
              <a:chExt cx="292" cy="288"/>
            </a:xfrm>
          </p:grpSpPr>
          <p:sp>
            <p:nvSpPr>
              <p:cNvPr id="64538" name="Oval 26"/>
              <p:cNvSpPr>
                <a:spLocks noChangeArrowheads="1"/>
              </p:cNvSpPr>
              <p:nvPr/>
            </p:nvSpPr>
            <p:spPr bwMode="auto">
              <a:xfrm>
                <a:off x="1293"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39" name="Text Box 27"/>
              <p:cNvSpPr txBox="1">
                <a:spLocks noChangeArrowheads="1"/>
              </p:cNvSpPr>
              <p:nvPr/>
            </p:nvSpPr>
            <p:spPr bwMode="auto">
              <a:xfrm>
                <a:off x="1341" y="2697"/>
                <a:ext cx="244"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E</a:t>
                </a:r>
                <a:endParaRPr lang="en-US" altLang="zh-CN" sz="3200">
                  <a:solidFill>
                    <a:schemeClr val="bg1"/>
                  </a:solidFill>
                </a:endParaRPr>
              </a:p>
            </p:txBody>
          </p:sp>
        </p:grpSp>
        <p:sp>
          <p:nvSpPr>
            <p:cNvPr id="64540" name="Line 28"/>
            <p:cNvSpPr>
              <a:spLocks noChangeShapeType="1"/>
            </p:cNvSpPr>
            <p:nvPr/>
          </p:nvSpPr>
          <p:spPr bwMode="auto">
            <a:xfrm>
              <a:off x="2730" y="2012"/>
              <a:ext cx="210" cy="210"/>
            </a:xfrm>
            <a:prstGeom prst="line">
              <a:avLst/>
            </a:prstGeom>
            <a:noFill/>
            <a:ln w="28575">
              <a:solidFill>
                <a:schemeClr val="tx1"/>
              </a:solidFill>
              <a:round/>
              <a:headEnd/>
              <a:tailEnd/>
            </a:ln>
            <a:effectLst/>
          </p:spPr>
          <p:txBody>
            <a:bodyPr wrap="none"/>
            <a:lstStyle/>
            <a:p>
              <a:endParaRPr lang="zh-CN" altLang="en-US"/>
            </a:p>
          </p:txBody>
        </p:sp>
      </p:grpSp>
      <p:grpSp>
        <p:nvGrpSpPr>
          <p:cNvPr id="12" name="Group 29"/>
          <p:cNvGrpSpPr>
            <a:grpSpLocks/>
          </p:cNvGrpSpPr>
          <p:nvPr/>
        </p:nvGrpSpPr>
        <p:grpSpPr bwMode="auto">
          <a:xfrm>
            <a:off x="4643438" y="1958975"/>
            <a:ext cx="731837" cy="717550"/>
            <a:chOff x="2925" y="1234"/>
            <a:chExt cx="461" cy="452"/>
          </a:xfrm>
        </p:grpSpPr>
        <p:grpSp>
          <p:nvGrpSpPr>
            <p:cNvPr id="13" name="Group 30"/>
            <p:cNvGrpSpPr>
              <a:grpSpLocks/>
            </p:cNvGrpSpPr>
            <p:nvPr/>
          </p:nvGrpSpPr>
          <p:grpSpPr bwMode="auto">
            <a:xfrm>
              <a:off x="3098" y="1398"/>
              <a:ext cx="288" cy="288"/>
              <a:chOff x="1629" y="2697"/>
              <a:chExt cx="288" cy="288"/>
            </a:xfrm>
          </p:grpSpPr>
          <p:sp>
            <p:nvSpPr>
              <p:cNvPr id="64543" name="Oval 31"/>
              <p:cNvSpPr>
                <a:spLocks noChangeArrowheads="1"/>
              </p:cNvSpPr>
              <p:nvPr/>
            </p:nvSpPr>
            <p:spPr bwMode="auto">
              <a:xfrm>
                <a:off x="1629"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44" name="Text Box 32"/>
              <p:cNvSpPr txBox="1">
                <a:spLocks noChangeArrowheads="1"/>
              </p:cNvSpPr>
              <p:nvPr/>
            </p:nvSpPr>
            <p:spPr bwMode="auto">
              <a:xfrm>
                <a:off x="166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F</a:t>
                </a:r>
                <a:endParaRPr lang="en-US" altLang="zh-CN" sz="3200">
                  <a:solidFill>
                    <a:schemeClr val="bg1"/>
                  </a:solidFill>
                </a:endParaRPr>
              </a:p>
            </p:txBody>
          </p:sp>
        </p:grpSp>
        <p:sp>
          <p:nvSpPr>
            <p:cNvPr id="64545" name="Line 33"/>
            <p:cNvSpPr>
              <a:spLocks noChangeShapeType="1"/>
            </p:cNvSpPr>
            <p:nvPr/>
          </p:nvSpPr>
          <p:spPr bwMode="auto">
            <a:xfrm>
              <a:off x="2925" y="1234"/>
              <a:ext cx="239" cy="240"/>
            </a:xfrm>
            <a:prstGeom prst="line">
              <a:avLst/>
            </a:prstGeom>
            <a:noFill/>
            <a:ln w="28575">
              <a:solidFill>
                <a:schemeClr val="tx1"/>
              </a:solidFill>
              <a:round/>
              <a:headEnd/>
              <a:tailEnd/>
            </a:ln>
            <a:effectLst/>
          </p:spPr>
          <p:txBody>
            <a:bodyPr wrap="none"/>
            <a:lstStyle/>
            <a:p>
              <a:endParaRPr lang="zh-CN" altLang="en-US"/>
            </a:p>
          </p:txBody>
        </p:sp>
      </p:grpSp>
      <p:grpSp>
        <p:nvGrpSpPr>
          <p:cNvPr id="14" name="Group 34"/>
          <p:cNvGrpSpPr>
            <a:grpSpLocks/>
          </p:cNvGrpSpPr>
          <p:nvPr/>
        </p:nvGrpSpPr>
        <p:grpSpPr bwMode="auto">
          <a:xfrm>
            <a:off x="5308600" y="2552700"/>
            <a:ext cx="746125" cy="723900"/>
            <a:chOff x="3344" y="1608"/>
            <a:chExt cx="470" cy="456"/>
          </a:xfrm>
        </p:grpSpPr>
        <p:grpSp>
          <p:nvGrpSpPr>
            <p:cNvPr id="15" name="Group 35"/>
            <p:cNvGrpSpPr>
              <a:grpSpLocks/>
            </p:cNvGrpSpPr>
            <p:nvPr/>
          </p:nvGrpSpPr>
          <p:grpSpPr bwMode="auto">
            <a:xfrm>
              <a:off x="3509" y="1776"/>
              <a:ext cx="305" cy="288"/>
              <a:chOff x="3405" y="2073"/>
              <a:chExt cx="305" cy="288"/>
            </a:xfrm>
          </p:grpSpPr>
          <p:sp>
            <p:nvSpPr>
              <p:cNvPr id="64548" name="Oval 36"/>
              <p:cNvSpPr>
                <a:spLocks noChangeArrowheads="1"/>
              </p:cNvSpPr>
              <p:nvPr/>
            </p:nvSpPr>
            <p:spPr bwMode="auto">
              <a:xfrm>
                <a:off x="340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49" name="Text Box 37"/>
              <p:cNvSpPr txBox="1">
                <a:spLocks noChangeArrowheads="1"/>
              </p:cNvSpPr>
              <p:nvPr/>
            </p:nvSpPr>
            <p:spPr bwMode="auto">
              <a:xfrm>
                <a:off x="3445" y="2073"/>
                <a:ext cx="26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G</a:t>
                </a:r>
                <a:endParaRPr lang="en-US" altLang="zh-CN" sz="3200">
                  <a:solidFill>
                    <a:schemeClr val="bg1"/>
                  </a:solidFill>
                </a:endParaRPr>
              </a:p>
            </p:txBody>
          </p:sp>
        </p:grpSp>
        <p:sp>
          <p:nvSpPr>
            <p:cNvPr id="64550" name="Line 38"/>
            <p:cNvSpPr>
              <a:spLocks noChangeShapeType="1"/>
            </p:cNvSpPr>
            <p:nvPr/>
          </p:nvSpPr>
          <p:spPr bwMode="auto">
            <a:xfrm>
              <a:off x="3344" y="1608"/>
              <a:ext cx="223" cy="225"/>
            </a:xfrm>
            <a:prstGeom prst="line">
              <a:avLst/>
            </a:prstGeom>
            <a:noFill/>
            <a:ln w="28575">
              <a:solidFill>
                <a:schemeClr val="tx1"/>
              </a:solidFill>
              <a:round/>
              <a:headEnd/>
              <a:tailEnd/>
            </a:ln>
            <a:effectLst/>
          </p:spPr>
          <p:txBody>
            <a:bodyPr wrap="none"/>
            <a:lstStyle/>
            <a:p>
              <a:endParaRPr lang="zh-CN" altLang="en-US"/>
            </a:p>
          </p:txBody>
        </p:sp>
      </p:grpSp>
      <p:grpSp>
        <p:nvGrpSpPr>
          <p:cNvPr id="16" name="Group 39"/>
          <p:cNvGrpSpPr>
            <a:grpSpLocks/>
          </p:cNvGrpSpPr>
          <p:nvPr/>
        </p:nvGrpSpPr>
        <p:grpSpPr bwMode="auto">
          <a:xfrm>
            <a:off x="5019675" y="3254375"/>
            <a:ext cx="668338" cy="681038"/>
            <a:chOff x="3162" y="2050"/>
            <a:chExt cx="421" cy="429"/>
          </a:xfrm>
        </p:grpSpPr>
        <p:grpSp>
          <p:nvGrpSpPr>
            <p:cNvPr id="17" name="Group 40"/>
            <p:cNvGrpSpPr>
              <a:grpSpLocks/>
            </p:cNvGrpSpPr>
            <p:nvPr/>
          </p:nvGrpSpPr>
          <p:grpSpPr bwMode="auto">
            <a:xfrm>
              <a:off x="3162" y="2191"/>
              <a:ext cx="303" cy="288"/>
              <a:chOff x="2301" y="2697"/>
              <a:chExt cx="303" cy="288"/>
            </a:xfrm>
          </p:grpSpPr>
          <p:sp>
            <p:nvSpPr>
              <p:cNvPr id="64553" name="Oval 41"/>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54" name="Text Box 42"/>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H</a:t>
                </a:r>
                <a:endParaRPr lang="en-US" altLang="zh-CN" sz="3200">
                  <a:solidFill>
                    <a:schemeClr val="bg1"/>
                  </a:solidFill>
                </a:endParaRPr>
              </a:p>
            </p:txBody>
          </p:sp>
        </p:grpSp>
        <p:sp>
          <p:nvSpPr>
            <p:cNvPr id="64555" name="Line 43"/>
            <p:cNvSpPr>
              <a:spLocks noChangeShapeType="1"/>
            </p:cNvSpPr>
            <p:nvPr/>
          </p:nvSpPr>
          <p:spPr bwMode="auto">
            <a:xfrm flipH="1">
              <a:off x="3396" y="2050"/>
              <a:ext cx="187" cy="187"/>
            </a:xfrm>
            <a:prstGeom prst="line">
              <a:avLst/>
            </a:prstGeom>
            <a:noFill/>
            <a:ln w="28575">
              <a:solidFill>
                <a:schemeClr val="tx1"/>
              </a:solidFill>
              <a:round/>
              <a:headEnd/>
              <a:tailEnd/>
            </a:ln>
            <a:effectLst/>
          </p:spPr>
          <p:txBody>
            <a:bodyPr wrap="none"/>
            <a:lstStyle/>
            <a:p>
              <a:endParaRPr lang="zh-CN" altLang="en-US"/>
            </a:p>
          </p:txBody>
        </p:sp>
      </p:grpSp>
      <p:grpSp>
        <p:nvGrpSpPr>
          <p:cNvPr id="18" name="Group 44"/>
          <p:cNvGrpSpPr>
            <a:grpSpLocks/>
          </p:cNvGrpSpPr>
          <p:nvPr/>
        </p:nvGrpSpPr>
        <p:grpSpPr bwMode="auto">
          <a:xfrm>
            <a:off x="5926138" y="3170238"/>
            <a:ext cx="679450" cy="765175"/>
            <a:chOff x="3733" y="1997"/>
            <a:chExt cx="428" cy="482"/>
          </a:xfrm>
        </p:grpSpPr>
        <p:grpSp>
          <p:nvGrpSpPr>
            <p:cNvPr id="19" name="Group 45"/>
            <p:cNvGrpSpPr>
              <a:grpSpLocks/>
            </p:cNvGrpSpPr>
            <p:nvPr/>
          </p:nvGrpSpPr>
          <p:grpSpPr bwMode="auto">
            <a:xfrm>
              <a:off x="3858" y="2191"/>
              <a:ext cx="303" cy="288"/>
              <a:chOff x="2301" y="2697"/>
              <a:chExt cx="303" cy="288"/>
            </a:xfrm>
          </p:grpSpPr>
          <p:sp>
            <p:nvSpPr>
              <p:cNvPr id="64558" name="Oval 46"/>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59" name="Text Box 47"/>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R</a:t>
                </a:r>
                <a:endParaRPr lang="en-US" altLang="zh-CN" sz="3200">
                  <a:solidFill>
                    <a:schemeClr val="bg1"/>
                  </a:solidFill>
                </a:endParaRPr>
              </a:p>
            </p:txBody>
          </p:sp>
        </p:grpSp>
        <p:sp>
          <p:nvSpPr>
            <p:cNvPr id="64560" name="Line 48"/>
            <p:cNvSpPr>
              <a:spLocks noChangeShapeType="1"/>
            </p:cNvSpPr>
            <p:nvPr/>
          </p:nvSpPr>
          <p:spPr bwMode="auto">
            <a:xfrm>
              <a:off x="3733" y="1997"/>
              <a:ext cx="217" cy="217"/>
            </a:xfrm>
            <a:prstGeom prst="line">
              <a:avLst/>
            </a:prstGeom>
            <a:noFill/>
            <a:ln w="28575">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out)">
                                      <p:cBhvr>
                                        <p:cTn id="27" dur="500"/>
                                        <p:tgtEl>
                                          <p:spTgt spid="8"/>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out)">
                                      <p:cBhvr>
                                        <p:cTn id="32" dur="500"/>
                                        <p:tgtEl>
                                          <p:spTgt spid="10"/>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out)">
                                      <p:cBhvr>
                                        <p:cTn id="37" dur="500"/>
                                        <p:tgtEl>
                                          <p:spTgt spid="12"/>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builtIn="1"/>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out)">
                                      <p:cBhvr>
                                        <p:cTn id="42" dur="500"/>
                                        <p:tgtEl>
                                          <p:spTgt spid="14"/>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builtIn="1"/>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out)">
                                      <p:cBhvr>
                                        <p:cTn id="47" dur="500"/>
                                        <p:tgtEl>
                                          <p:spTgt spid="16"/>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builtIn="1"/>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ox(out)">
                                      <p:cBhvr>
                                        <p:cTn id="52" dur="500"/>
                                        <p:tgtEl>
                                          <p:spTgt spid="18"/>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533400" y="219075"/>
            <a:ext cx="9185528" cy="830997"/>
          </a:xfrm>
          <a:prstGeom prst="rect">
            <a:avLst/>
          </a:prstGeom>
          <a:noFill/>
          <a:ln w="9525">
            <a:noFill/>
            <a:miter lim="800000"/>
            <a:headEnd/>
            <a:tailEnd/>
          </a:ln>
          <a:effectLst/>
        </p:spPr>
        <p:txBody>
          <a:bodyPr wrap="none">
            <a:spAutoFit/>
          </a:bodyPr>
          <a:lstStyle/>
          <a:p>
            <a:r>
              <a:rPr lang="zh-CN" altLang="zh-CN" dirty="0" smtClean="0"/>
              <a:t>对于</a:t>
            </a:r>
            <a:r>
              <a:rPr lang="zh-CN" altLang="zh-CN" dirty="0"/>
              <a:t>给定的一组权</a:t>
            </a:r>
            <a:r>
              <a:rPr lang="en-US" altLang="zh-CN" dirty="0"/>
              <a:t>w={1,4,9,16,25,36,49,64,81},</a:t>
            </a:r>
            <a:r>
              <a:rPr lang="zh-CN" altLang="en-US" dirty="0"/>
              <a:t>请构造一棵哈夫曼树</a:t>
            </a:r>
            <a:r>
              <a:rPr lang="en-US" altLang="zh-CN" dirty="0"/>
              <a:t>,</a:t>
            </a:r>
          </a:p>
          <a:p>
            <a:r>
              <a:rPr lang="en-US" altLang="zh-CN" dirty="0"/>
              <a:t>               </a:t>
            </a:r>
            <a:r>
              <a:rPr lang="zh-CN" altLang="en-US" dirty="0"/>
              <a:t>并求它的带权路径长度</a:t>
            </a:r>
            <a:r>
              <a:rPr lang="en-US" altLang="zh-CN" dirty="0"/>
              <a:t>.</a:t>
            </a:r>
          </a:p>
        </p:txBody>
      </p:sp>
      <p:grpSp>
        <p:nvGrpSpPr>
          <p:cNvPr id="2" name="Group 3"/>
          <p:cNvGrpSpPr>
            <a:grpSpLocks/>
          </p:cNvGrpSpPr>
          <p:nvPr/>
        </p:nvGrpSpPr>
        <p:grpSpPr bwMode="auto">
          <a:xfrm>
            <a:off x="1238250" y="1112838"/>
            <a:ext cx="5759450" cy="468312"/>
            <a:chOff x="780" y="701"/>
            <a:chExt cx="3628" cy="295"/>
          </a:xfrm>
        </p:grpSpPr>
        <p:sp>
          <p:nvSpPr>
            <p:cNvPr id="66564" name="Oval 4"/>
            <p:cNvSpPr>
              <a:spLocks noChangeArrowheads="1"/>
            </p:cNvSpPr>
            <p:nvPr/>
          </p:nvSpPr>
          <p:spPr bwMode="auto">
            <a:xfrm>
              <a:off x="780"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65" name="Text Box 5"/>
            <p:cNvSpPr txBox="1">
              <a:spLocks noChangeArrowheads="1"/>
            </p:cNvSpPr>
            <p:nvPr/>
          </p:nvSpPr>
          <p:spPr bwMode="auto">
            <a:xfrm>
              <a:off x="820" y="70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6566" name="Oval 6"/>
            <p:cNvSpPr>
              <a:spLocks noChangeArrowheads="1"/>
            </p:cNvSpPr>
            <p:nvPr/>
          </p:nvSpPr>
          <p:spPr bwMode="auto">
            <a:xfrm>
              <a:off x="1166"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67" name="Text Box 7"/>
            <p:cNvSpPr txBox="1">
              <a:spLocks noChangeArrowheads="1"/>
            </p:cNvSpPr>
            <p:nvPr/>
          </p:nvSpPr>
          <p:spPr bwMode="auto">
            <a:xfrm>
              <a:off x="1206" y="70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6568" name="Oval 8"/>
            <p:cNvSpPr>
              <a:spLocks noChangeArrowheads="1"/>
            </p:cNvSpPr>
            <p:nvPr/>
          </p:nvSpPr>
          <p:spPr bwMode="auto">
            <a:xfrm>
              <a:off x="1965"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69" name="Text Box 9"/>
            <p:cNvSpPr txBox="1">
              <a:spLocks noChangeArrowheads="1"/>
            </p:cNvSpPr>
            <p:nvPr/>
          </p:nvSpPr>
          <p:spPr bwMode="auto">
            <a:xfrm>
              <a:off x="1938"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6570" name="Oval 10"/>
            <p:cNvSpPr>
              <a:spLocks noChangeArrowheads="1"/>
            </p:cNvSpPr>
            <p:nvPr/>
          </p:nvSpPr>
          <p:spPr bwMode="auto">
            <a:xfrm>
              <a:off x="1552"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1" name="Text Box 11"/>
            <p:cNvSpPr txBox="1">
              <a:spLocks noChangeArrowheads="1"/>
            </p:cNvSpPr>
            <p:nvPr/>
          </p:nvSpPr>
          <p:spPr bwMode="auto">
            <a:xfrm>
              <a:off x="1592" y="70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6572" name="Oval 12"/>
            <p:cNvSpPr>
              <a:spLocks noChangeArrowheads="1"/>
            </p:cNvSpPr>
            <p:nvPr/>
          </p:nvSpPr>
          <p:spPr bwMode="auto">
            <a:xfrm>
              <a:off x="2393"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3" name="Text Box 13"/>
            <p:cNvSpPr txBox="1">
              <a:spLocks noChangeArrowheads="1"/>
            </p:cNvSpPr>
            <p:nvPr/>
          </p:nvSpPr>
          <p:spPr bwMode="auto">
            <a:xfrm>
              <a:off x="2366"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6574" name="Oval 14"/>
            <p:cNvSpPr>
              <a:spLocks noChangeArrowheads="1"/>
            </p:cNvSpPr>
            <p:nvPr/>
          </p:nvSpPr>
          <p:spPr bwMode="auto">
            <a:xfrm>
              <a:off x="2821"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5" name="Text Box 15"/>
            <p:cNvSpPr txBox="1">
              <a:spLocks noChangeArrowheads="1"/>
            </p:cNvSpPr>
            <p:nvPr/>
          </p:nvSpPr>
          <p:spPr bwMode="auto">
            <a:xfrm>
              <a:off x="2794"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6576" name="Oval 16"/>
            <p:cNvSpPr>
              <a:spLocks noChangeArrowheads="1"/>
            </p:cNvSpPr>
            <p:nvPr/>
          </p:nvSpPr>
          <p:spPr bwMode="auto">
            <a:xfrm>
              <a:off x="3249"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7" name="Text Box 17"/>
            <p:cNvSpPr txBox="1">
              <a:spLocks noChangeArrowheads="1"/>
            </p:cNvSpPr>
            <p:nvPr/>
          </p:nvSpPr>
          <p:spPr bwMode="auto">
            <a:xfrm>
              <a:off x="3222"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6578" name="Oval 18"/>
            <p:cNvSpPr>
              <a:spLocks noChangeArrowheads="1"/>
            </p:cNvSpPr>
            <p:nvPr/>
          </p:nvSpPr>
          <p:spPr bwMode="auto">
            <a:xfrm>
              <a:off x="3677"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9" name="Text Box 19"/>
            <p:cNvSpPr txBox="1">
              <a:spLocks noChangeArrowheads="1"/>
            </p:cNvSpPr>
            <p:nvPr/>
          </p:nvSpPr>
          <p:spPr bwMode="auto">
            <a:xfrm>
              <a:off x="3650"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6580" name="Oval 20"/>
            <p:cNvSpPr>
              <a:spLocks noChangeArrowheads="1"/>
            </p:cNvSpPr>
            <p:nvPr/>
          </p:nvSpPr>
          <p:spPr bwMode="auto">
            <a:xfrm>
              <a:off x="4105"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81" name="Text Box 21"/>
            <p:cNvSpPr txBox="1">
              <a:spLocks noChangeArrowheads="1"/>
            </p:cNvSpPr>
            <p:nvPr/>
          </p:nvSpPr>
          <p:spPr bwMode="auto">
            <a:xfrm>
              <a:off x="4078"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grpSp>
      <p:grpSp>
        <p:nvGrpSpPr>
          <p:cNvPr id="3" name="Group 22"/>
          <p:cNvGrpSpPr>
            <a:grpSpLocks/>
          </p:cNvGrpSpPr>
          <p:nvPr/>
        </p:nvGrpSpPr>
        <p:grpSpPr bwMode="auto">
          <a:xfrm>
            <a:off x="941388" y="1658938"/>
            <a:ext cx="5557837" cy="1062037"/>
            <a:chOff x="593" y="1045"/>
            <a:chExt cx="3501" cy="669"/>
          </a:xfrm>
        </p:grpSpPr>
        <p:sp>
          <p:nvSpPr>
            <p:cNvPr id="66583" name="Oval 23"/>
            <p:cNvSpPr>
              <a:spLocks noChangeArrowheads="1"/>
            </p:cNvSpPr>
            <p:nvPr/>
          </p:nvSpPr>
          <p:spPr bwMode="auto">
            <a:xfrm>
              <a:off x="593" y="142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84" name="Text Box 24"/>
            <p:cNvSpPr txBox="1">
              <a:spLocks noChangeArrowheads="1"/>
            </p:cNvSpPr>
            <p:nvPr/>
          </p:nvSpPr>
          <p:spPr bwMode="auto">
            <a:xfrm>
              <a:off x="633" y="1426"/>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6585" name="Oval 25"/>
            <p:cNvSpPr>
              <a:spLocks noChangeArrowheads="1"/>
            </p:cNvSpPr>
            <p:nvPr/>
          </p:nvSpPr>
          <p:spPr bwMode="auto">
            <a:xfrm>
              <a:off x="979" y="142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86" name="Text Box 26"/>
            <p:cNvSpPr txBox="1">
              <a:spLocks noChangeArrowheads="1"/>
            </p:cNvSpPr>
            <p:nvPr/>
          </p:nvSpPr>
          <p:spPr bwMode="auto">
            <a:xfrm>
              <a:off x="1019" y="1426"/>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6587" name="Oval 27"/>
            <p:cNvSpPr>
              <a:spLocks noChangeArrowheads="1"/>
            </p:cNvSpPr>
            <p:nvPr/>
          </p:nvSpPr>
          <p:spPr bwMode="auto">
            <a:xfrm>
              <a:off x="792" y="1045"/>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588" name="Text Box 28"/>
            <p:cNvSpPr txBox="1">
              <a:spLocks noChangeArrowheads="1"/>
            </p:cNvSpPr>
            <p:nvPr/>
          </p:nvSpPr>
          <p:spPr bwMode="auto">
            <a:xfrm>
              <a:off x="832" y="1045"/>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6589" name="Line 29"/>
            <p:cNvSpPr>
              <a:spLocks noChangeShapeType="1"/>
            </p:cNvSpPr>
            <p:nvPr/>
          </p:nvSpPr>
          <p:spPr bwMode="auto">
            <a:xfrm flipH="1">
              <a:off x="780" y="1279"/>
              <a:ext cx="81" cy="157"/>
            </a:xfrm>
            <a:prstGeom prst="line">
              <a:avLst/>
            </a:prstGeom>
            <a:noFill/>
            <a:ln w="38100">
              <a:solidFill>
                <a:schemeClr val="tx1"/>
              </a:solidFill>
              <a:round/>
              <a:headEnd/>
              <a:tailEnd/>
            </a:ln>
            <a:effectLst/>
          </p:spPr>
          <p:txBody>
            <a:bodyPr wrap="none"/>
            <a:lstStyle/>
            <a:p>
              <a:endParaRPr lang="zh-CN" altLang="en-US"/>
            </a:p>
          </p:txBody>
        </p:sp>
        <p:sp>
          <p:nvSpPr>
            <p:cNvPr id="66590" name="Line 30"/>
            <p:cNvSpPr>
              <a:spLocks noChangeShapeType="1"/>
            </p:cNvSpPr>
            <p:nvPr/>
          </p:nvSpPr>
          <p:spPr bwMode="auto">
            <a:xfrm>
              <a:off x="1002" y="1287"/>
              <a:ext cx="97" cy="196"/>
            </a:xfrm>
            <a:prstGeom prst="line">
              <a:avLst/>
            </a:prstGeom>
            <a:noFill/>
            <a:ln w="38100">
              <a:solidFill>
                <a:schemeClr val="tx1"/>
              </a:solidFill>
              <a:round/>
              <a:headEnd/>
              <a:tailEnd/>
            </a:ln>
            <a:effectLst/>
          </p:spPr>
          <p:txBody>
            <a:bodyPr wrap="none"/>
            <a:lstStyle/>
            <a:p>
              <a:endParaRPr lang="zh-CN" altLang="en-US"/>
            </a:p>
          </p:txBody>
        </p:sp>
        <p:sp>
          <p:nvSpPr>
            <p:cNvPr id="66591" name="Oval 31"/>
            <p:cNvSpPr>
              <a:spLocks noChangeArrowheads="1"/>
            </p:cNvSpPr>
            <p:nvPr/>
          </p:nvSpPr>
          <p:spPr bwMode="auto">
            <a:xfrm>
              <a:off x="1651"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92" name="Text Box 32"/>
            <p:cNvSpPr txBox="1">
              <a:spLocks noChangeArrowheads="1"/>
            </p:cNvSpPr>
            <p:nvPr/>
          </p:nvSpPr>
          <p:spPr bwMode="auto">
            <a:xfrm>
              <a:off x="1624"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6593" name="Oval 33"/>
            <p:cNvSpPr>
              <a:spLocks noChangeArrowheads="1"/>
            </p:cNvSpPr>
            <p:nvPr/>
          </p:nvSpPr>
          <p:spPr bwMode="auto">
            <a:xfrm>
              <a:off x="1238"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94" name="Text Box 34"/>
            <p:cNvSpPr txBox="1">
              <a:spLocks noChangeArrowheads="1"/>
            </p:cNvSpPr>
            <p:nvPr/>
          </p:nvSpPr>
          <p:spPr bwMode="auto">
            <a:xfrm>
              <a:off x="1278" y="1053"/>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6595" name="Oval 35"/>
            <p:cNvSpPr>
              <a:spLocks noChangeArrowheads="1"/>
            </p:cNvSpPr>
            <p:nvPr/>
          </p:nvSpPr>
          <p:spPr bwMode="auto">
            <a:xfrm>
              <a:off x="2079"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96" name="Text Box 36"/>
            <p:cNvSpPr txBox="1">
              <a:spLocks noChangeArrowheads="1"/>
            </p:cNvSpPr>
            <p:nvPr/>
          </p:nvSpPr>
          <p:spPr bwMode="auto">
            <a:xfrm>
              <a:off x="2052"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6597" name="Oval 37"/>
            <p:cNvSpPr>
              <a:spLocks noChangeArrowheads="1"/>
            </p:cNvSpPr>
            <p:nvPr/>
          </p:nvSpPr>
          <p:spPr bwMode="auto">
            <a:xfrm>
              <a:off x="2507"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98" name="Text Box 38"/>
            <p:cNvSpPr txBox="1">
              <a:spLocks noChangeArrowheads="1"/>
            </p:cNvSpPr>
            <p:nvPr/>
          </p:nvSpPr>
          <p:spPr bwMode="auto">
            <a:xfrm>
              <a:off x="2480"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6599" name="Oval 39"/>
            <p:cNvSpPr>
              <a:spLocks noChangeArrowheads="1"/>
            </p:cNvSpPr>
            <p:nvPr/>
          </p:nvSpPr>
          <p:spPr bwMode="auto">
            <a:xfrm>
              <a:off x="2935"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00" name="Text Box 40"/>
            <p:cNvSpPr txBox="1">
              <a:spLocks noChangeArrowheads="1"/>
            </p:cNvSpPr>
            <p:nvPr/>
          </p:nvSpPr>
          <p:spPr bwMode="auto">
            <a:xfrm>
              <a:off x="2908"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6601" name="Oval 41"/>
            <p:cNvSpPr>
              <a:spLocks noChangeArrowheads="1"/>
            </p:cNvSpPr>
            <p:nvPr/>
          </p:nvSpPr>
          <p:spPr bwMode="auto">
            <a:xfrm>
              <a:off x="3363"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02" name="Text Box 42"/>
            <p:cNvSpPr txBox="1">
              <a:spLocks noChangeArrowheads="1"/>
            </p:cNvSpPr>
            <p:nvPr/>
          </p:nvSpPr>
          <p:spPr bwMode="auto">
            <a:xfrm>
              <a:off x="3336"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6603" name="Oval 43"/>
            <p:cNvSpPr>
              <a:spLocks noChangeArrowheads="1"/>
            </p:cNvSpPr>
            <p:nvPr/>
          </p:nvSpPr>
          <p:spPr bwMode="auto">
            <a:xfrm>
              <a:off x="3791"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04" name="Text Box 44"/>
            <p:cNvSpPr txBox="1">
              <a:spLocks noChangeArrowheads="1"/>
            </p:cNvSpPr>
            <p:nvPr/>
          </p:nvSpPr>
          <p:spPr bwMode="auto">
            <a:xfrm>
              <a:off x="3764"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grpSp>
      <p:grpSp>
        <p:nvGrpSpPr>
          <p:cNvPr id="4" name="Group 45"/>
          <p:cNvGrpSpPr>
            <a:grpSpLocks/>
          </p:cNvGrpSpPr>
          <p:nvPr/>
        </p:nvGrpSpPr>
        <p:grpSpPr bwMode="auto">
          <a:xfrm>
            <a:off x="336550" y="2787650"/>
            <a:ext cx="5427663" cy="1714500"/>
            <a:chOff x="212" y="1756"/>
            <a:chExt cx="3419" cy="1080"/>
          </a:xfrm>
        </p:grpSpPr>
        <p:sp>
          <p:nvSpPr>
            <p:cNvPr id="66606" name="Oval 46"/>
            <p:cNvSpPr>
              <a:spLocks noChangeArrowheads="1"/>
            </p:cNvSpPr>
            <p:nvPr/>
          </p:nvSpPr>
          <p:spPr bwMode="auto">
            <a:xfrm>
              <a:off x="212" y="254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07" name="Oval 47"/>
            <p:cNvSpPr>
              <a:spLocks noChangeArrowheads="1"/>
            </p:cNvSpPr>
            <p:nvPr/>
          </p:nvSpPr>
          <p:spPr bwMode="auto">
            <a:xfrm>
              <a:off x="598" y="254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grpSp>
          <p:nvGrpSpPr>
            <p:cNvPr id="5" name="Group 48"/>
            <p:cNvGrpSpPr>
              <a:grpSpLocks/>
            </p:cNvGrpSpPr>
            <p:nvPr/>
          </p:nvGrpSpPr>
          <p:grpSpPr bwMode="auto">
            <a:xfrm>
              <a:off x="252" y="1756"/>
              <a:ext cx="3379" cy="1080"/>
              <a:chOff x="252" y="1756"/>
              <a:chExt cx="3379" cy="1080"/>
            </a:xfrm>
          </p:grpSpPr>
          <p:sp>
            <p:nvSpPr>
              <p:cNvPr id="66609" name="Text Box 49"/>
              <p:cNvSpPr txBox="1">
                <a:spLocks noChangeArrowheads="1"/>
              </p:cNvSpPr>
              <p:nvPr/>
            </p:nvSpPr>
            <p:spPr bwMode="auto">
              <a:xfrm>
                <a:off x="252" y="254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6610" name="Text Box 50"/>
              <p:cNvSpPr txBox="1">
                <a:spLocks noChangeArrowheads="1"/>
              </p:cNvSpPr>
              <p:nvPr/>
            </p:nvSpPr>
            <p:spPr bwMode="auto">
              <a:xfrm>
                <a:off x="638" y="254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6611" name="Oval 51"/>
              <p:cNvSpPr>
                <a:spLocks noChangeArrowheads="1"/>
              </p:cNvSpPr>
              <p:nvPr/>
            </p:nvSpPr>
            <p:spPr bwMode="auto">
              <a:xfrm>
                <a:off x="411" y="216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12" name="Text Box 52"/>
              <p:cNvSpPr txBox="1">
                <a:spLocks noChangeArrowheads="1"/>
              </p:cNvSpPr>
              <p:nvPr/>
            </p:nvSpPr>
            <p:spPr bwMode="auto">
              <a:xfrm>
                <a:off x="451" y="216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6613" name="Line 53"/>
              <p:cNvSpPr>
                <a:spLocks noChangeShapeType="1"/>
              </p:cNvSpPr>
              <p:nvPr/>
            </p:nvSpPr>
            <p:spPr bwMode="auto">
              <a:xfrm flipH="1">
                <a:off x="399" y="2401"/>
                <a:ext cx="81" cy="157"/>
              </a:xfrm>
              <a:prstGeom prst="line">
                <a:avLst/>
              </a:prstGeom>
              <a:noFill/>
              <a:ln w="38100">
                <a:solidFill>
                  <a:schemeClr val="tx1"/>
                </a:solidFill>
                <a:round/>
                <a:headEnd/>
                <a:tailEnd/>
              </a:ln>
              <a:effectLst/>
            </p:spPr>
            <p:txBody>
              <a:bodyPr wrap="none"/>
              <a:lstStyle/>
              <a:p>
                <a:endParaRPr lang="zh-CN" altLang="en-US"/>
              </a:p>
            </p:txBody>
          </p:sp>
          <p:sp>
            <p:nvSpPr>
              <p:cNvPr id="66614" name="Line 54"/>
              <p:cNvSpPr>
                <a:spLocks noChangeShapeType="1"/>
              </p:cNvSpPr>
              <p:nvPr/>
            </p:nvSpPr>
            <p:spPr bwMode="auto">
              <a:xfrm>
                <a:off x="621" y="2409"/>
                <a:ext cx="97" cy="196"/>
              </a:xfrm>
              <a:prstGeom prst="line">
                <a:avLst/>
              </a:prstGeom>
              <a:noFill/>
              <a:ln w="38100">
                <a:solidFill>
                  <a:schemeClr val="tx1"/>
                </a:solidFill>
                <a:round/>
                <a:headEnd/>
                <a:tailEnd/>
              </a:ln>
              <a:effectLst/>
            </p:spPr>
            <p:txBody>
              <a:bodyPr wrap="none"/>
              <a:lstStyle/>
              <a:p>
                <a:endParaRPr lang="zh-CN" altLang="en-US"/>
              </a:p>
            </p:txBody>
          </p:sp>
          <p:sp>
            <p:nvSpPr>
              <p:cNvPr id="66615" name="Oval 55"/>
              <p:cNvSpPr>
                <a:spLocks noChangeArrowheads="1"/>
              </p:cNvSpPr>
              <p:nvPr/>
            </p:nvSpPr>
            <p:spPr bwMode="auto">
              <a:xfrm>
                <a:off x="1188"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16" name="Text Box 56"/>
              <p:cNvSpPr txBox="1">
                <a:spLocks noChangeArrowheads="1"/>
              </p:cNvSpPr>
              <p:nvPr/>
            </p:nvSpPr>
            <p:spPr bwMode="auto">
              <a:xfrm>
                <a:off x="1161"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6617" name="Oval 57"/>
              <p:cNvSpPr>
                <a:spLocks noChangeArrowheads="1"/>
              </p:cNvSpPr>
              <p:nvPr/>
            </p:nvSpPr>
            <p:spPr bwMode="auto">
              <a:xfrm>
                <a:off x="857" y="217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18" name="Text Box 58"/>
              <p:cNvSpPr txBox="1">
                <a:spLocks noChangeArrowheads="1"/>
              </p:cNvSpPr>
              <p:nvPr/>
            </p:nvSpPr>
            <p:spPr bwMode="auto">
              <a:xfrm>
                <a:off x="897" y="2175"/>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6619" name="Oval 59"/>
              <p:cNvSpPr>
                <a:spLocks noChangeArrowheads="1"/>
              </p:cNvSpPr>
              <p:nvPr/>
            </p:nvSpPr>
            <p:spPr bwMode="auto">
              <a:xfrm>
                <a:off x="1616"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0" name="Text Box 60"/>
              <p:cNvSpPr txBox="1">
                <a:spLocks noChangeArrowheads="1"/>
              </p:cNvSpPr>
              <p:nvPr/>
            </p:nvSpPr>
            <p:spPr bwMode="auto">
              <a:xfrm>
                <a:off x="1589"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6621" name="Oval 61"/>
              <p:cNvSpPr>
                <a:spLocks noChangeArrowheads="1"/>
              </p:cNvSpPr>
              <p:nvPr/>
            </p:nvSpPr>
            <p:spPr bwMode="auto">
              <a:xfrm>
                <a:off x="2044"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2" name="Text Box 62"/>
              <p:cNvSpPr txBox="1">
                <a:spLocks noChangeArrowheads="1"/>
              </p:cNvSpPr>
              <p:nvPr/>
            </p:nvSpPr>
            <p:spPr bwMode="auto">
              <a:xfrm>
                <a:off x="2017"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6623" name="Oval 63"/>
              <p:cNvSpPr>
                <a:spLocks noChangeArrowheads="1"/>
              </p:cNvSpPr>
              <p:nvPr/>
            </p:nvSpPr>
            <p:spPr bwMode="auto">
              <a:xfrm>
                <a:off x="2472"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4" name="Text Box 64"/>
              <p:cNvSpPr txBox="1">
                <a:spLocks noChangeArrowheads="1"/>
              </p:cNvSpPr>
              <p:nvPr/>
            </p:nvSpPr>
            <p:spPr bwMode="auto">
              <a:xfrm>
                <a:off x="2445"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6625" name="Oval 65"/>
              <p:cNvSpPr>
                <a:spLocks noChangeArrowheads="1"/>
              </p:cNvSpPr>
              <p:nvPr/>
            </p:nvSpPr>
            <p:spPr bwMode="auto">
              <a:xfrm>
                <a:off x="2900"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6" name="Text Box 66"/>
              <p:cNvSpPr txBox="1">
                <a:spLocks noChangeArrowheads="1"/>
              </p:cNvSpPr>
              <p:nvPr/>
            </p:nvSpPr>
            <p:spPr bwMode="auto">
              <a:xfrm>
                <a:off x="2873"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6627" name="Oval 67"/>
              <p:cNvSpPr>
                <a:spLocks noChangeArrowheads="1"/>
              </p:cNvSpPr>
              <p:nvPr/>
            </p:nvSpPr>
            <p:spPr bwMode="auto">
              <a:xfrm>
                <a:off x="3328"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8" name="Text Box 68"/>
              <p:cNvSpPr txBox="1">
                <a:spLocks noChangeArrowheads="1"/>
              </p:cNvSpPr>
              <p:nvPr/>
            </p:nvSpPr>
            <p:spPr bwMode="auto">
              <a:xfrm>
                <a:off x="3301"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6629" name="Oval 69"/>
              <p:cNvSpPr>
                <a:spLocks noChangeArrowheads="1"/>
              </p:cNvSpPr>
              <p:nvPr/>
            </p:nvSpPr>
            <p:spPr bwMode="auto">
              <a:xfrm>
                <a:off x="686" y="177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30" name="Text Box 70"/>
              <p:cNvSpPr txBox="1">
                <a:spLocks noChangeArrowheads="1"/>
              </p:cNvSpPr>
              <p:nvPr/>
            </p:nvSpPr>
            <p:spPr bwMode="auto">
              <a:xfrm>
                <a:off x="659" y="178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6631" name="Line 71"/>
              <p:cNvSpPr>
                <a:spLocks noChangeShapeType="1"/>
              </p:cNvSpPr>
              <p:nvPr/>
            </p:nvSpPr>
            <p:spPr bwMode="auto">
              <a:xfrm flipH="1">
                <a:off x="613" y="2004"/>
                <a:ext cx="120" cy="187"/>
              </a:xfrm>
              <a:prstGeom prst="line">
                <a:avLst/>
              </a:prstGeom>
              <a:noFill/>
              <a:ln w="38100">
                <a:solidFill>
                  <a:schemeClr val="tx1"/>
                </a:solidFill>
                <a:round/>
                <a:headEnd/>
                <a:tailEnd/>
              </a:ln>
              <a:effectLst/>
            </p:spPr>
            <p:txBody>
              <a:bodyPr wrap="none"/>
              <a:lstStyle/>
              <a:p>
                <a:endParaRPr lang="zh-CN" altLang="en-US"/>
              </a:p>
            </p:txBody>
          </p:sp>
          <p:sp>
            <p:nvSpPr>
              <p:cNvPr id="66632" name="Line 72"/>
              <p:cNvSpPr>
                <a:spLocks noChangeShapeType="1"/>
              </p:cNvSpPr>
              <p:nvPr/>
            </p:nvSpPr>
            <p:spPr bwMode="auto">
              <a:xfrm>
                <a:off x="883" y="2041"/>
                <a:ext cx="89" cy="157"/>
              </a:xfrm>
              <a:prstGeom prst="line">
                <a:avLst/>
              </a:prstGeom>
              <a:noFill/>
              <a:ln w="38100">
                <a:solidFill>
                  <a:schemeClr val="tx1"/>
                </a:solidFill>
                <a:round/>
                <a:headEnd/>
                <a:tailEnd/>
              </a:ln>
              <a:effectLst/>
            </p:spPr>
            <p:txBody>
              <a:bodyPr wrap="none"/>
              <a:lstStyle/>
              <a:p>
                <a:endParaRPr lang="zh-CN" altLang="en-US"/>
              </a:p>
            </p:txBody>
          </p:sp>
        </p:grpSp>
      </p:grpSp>
      <p:grpSp>
        <p:nvGrpSpPr>
          <p:cNvPr id="6" name="Group 73"/>
          <p:cNvGrpSpPr>
            <a:grpSpLocks/>
          </p:cNvGrpSpPr>
          <p:nvPr/>
        </p:nvGrpSpPr>
        <p:grpSpPr bwMode="auto">
          <a:xfrm>
            <a:off x="1547813" y="3932238"/>
            <a:ext cx="5226050" cy="2366962"/>
            <a:chOff x="975" y="2477"/>
            <a:chExt cx="3292" cy="1491"/>
          </a:xfrm>
        </p:grpSpPr>
        <p:sp>
          <p:nvSpPr>
            <p:cNvPr id="66634" name="Oval 74"/>
            <p:cNvSpPr>
              <a:spLocks noChangeArrowheads="1"/>
            </p:cNvSpPr>
            <p:nvPr/>
          </p:nvSpPr>
          <p:spPr bwMode="auto">
            <a:xfrm>
              <a:off x="975" y="368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35" name="Text Box 75"/>
            <p:cNvSpPr txBox="1">
              <a:spLocks noChangeArrowheads="1"/>
            </p:cNvSpPr>
            <p:nvPr/>
          </p:nvSpPr>
          <p:spPr bwMode="auto">
            <a:xfrm>
              <a:off x="1015" y="368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6636" name="Oval 76"/>
            <p:cNvSpPr>
              <a:spLocks noChangeArrowheads="1"/>
            </p:cNvSpPr>
            <p:nvPr/>
          </p:nvSpPr>
          <p:spPr bwMode="auto">
            <a:xfrm>
              <a:off x="1361" y="368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37" name="Text Box 77"/>
            <p:cNvSpPr txBox="1">
              <a:spLocks noChangeArrowheads="1"/>
            </p:cNvSpPr>
            <p:nvPr/>
          </p:nvSpPr>
          <p:spPr bwMode="auto">
            <a:xfrm>
              <a:off x="1401" y="368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6638" name="Oval 78"/>
            <p:cNvSpPr>
              <a:spLocks noChangeArrowheads="1"/>
            </p:cNvSpPr>
            <p:nvPr/>
          </p:nvSpPr>
          <p:spPr bwMode="auto">
            <a:xfrm>
              <a:off x="1174" y="329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39" name="Text Box 79"/>
            <p:cNvSpPr txBox="1">
              <a:spLocks noChangeArrowheads="1"/>
            </p:cNvSpPr>
            <p:nvPr/>
          </p:nvSpPr>
          <p:spPr bwMode="auto">
            <a:xfrm>
              <a:off x="1214" y="3299"/>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6640" name="Line 80"/>
            <p:cNvSpPr>
              <a:spLocks noChangeShapeType="1"/>
            </p:cNvSpPr>
            <p:nvPr/>
          </p:nvSpPr>
          <p:spPr bwMode="auto">
            <a:xfrm flipH="1">
              <a:off x="1162" y="3533"/>
              <a:ext cx="81" cy="157"/>
            </a:xfrm>
            <a:prstGeom prst="line">
              <a:avLst/>
            </a:prstGeom>
            <a:noFill/>
            <a:ln w="38100">
              <a:solidFill>
                <a:schemeClr val="tx1"/>
              </a:solidFill>
              <a:round/>
              <a:headEnd/>
              <a:tailEnd/>
            </a:ln>
            <a:effectLst/>
          </p:spPr>
          <p:txBody>
            <a:bodyPr wrap="none"/>
            <a:lstStyle/>
            <a:p>
              <a:endParaRPr lang="zh-CN" altLang="en-US"/>
            </a:p>
          </p:txBody>
        </p:sp>
        <p:sp>
          <p:nvSpPr>
            <p:cNvPr id="66641" name="Line 81"/>
            <p:cNvSpPr>
              <a:spLocks noChangeShapeType="1"/>
            </p:cNvSpPr>
            <p:nvPr/>
          </p:nvSpPr>
          <p:spPr bwMode="auto">
            <a:xfrm>
              <a:off x="1384" y="3541"/>
              <a:ext cx="97" cy="196"/>
            </a:xfrm>
            <a:prstGeom prst="line">
              <a:avLst/>
            </a:prstGeom>
            <a:noFill/>
            <a:ln w="38100">
              <a:solidFill>
                <a:schemeClr val="tx1"/>
              </a:solidFill>
              <a:round/>
              <a:headEnd/>
              <a:tailEnd/>
            </a:ln>
            <a:effectLst/>
          </p:spPr>
          <p:txBody>
            <a:bodyPr wrap="none"/>
            <a:lstStyle/>
            <a:p>
              <a:endParaRPr lang="zh-CN" altLang="en-US"/>
            </a:p>
          </p:txBody>
        </p:sp>
        <p:sp>
          <p:nvSpPr>
            <p:cNvPr id="66642" name="Oval 82"/>
            <p:cNvSpPr>
              <a:spLocks noChangeArrowheads="1"/>
            </p:cNvSpPr>
            <p:nvPr/>
          </p:nvSpPr>
          <p:spPr bwMode="auto">
            <a:xfrm>
              <a:off x="1951" y="288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43" name="Text Box 83"/>
            <p:cNvSpPr txBox="1">
              <a:spLocks noChangeArrowheads="1"/>
            </p:cNvSpPr>
            <p:nvPr/>
          </p:nvSpPr>
          <p:spPr bwMode="auto">
            <a:xfrm>
              <a:off x="1924" y="2895"/>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6644" name="Oval 84"/>
            <p:cNvSpPr>
              <a:spLocks noChangeArrowheads="1"/>
            </p:cNvSpPr>
            <p:nvPr/>
          </p:nvSpPr>
          <p:spPr bwMode="auto">
            <a:xfrm>
              <a:off x="1620" y="330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45" name="Text Box 85"/>
            <p:cNvSpPr txBox="1">
              <a:spLocks noChangeArrowheads="1"/>
            </p:cNvSpPr>
            <p:nvPr/>
          </p:nvSpPr>
          <p:spPr bwMode="auto">
            <a:xfrm>
              <a:off x="1660" y="330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6646" name="Oval 86"/>
            <p:cNvSpPr>
              <a:spLocks noChangeArrowheads="1"/>
            </p:cNvSpPr>
            <p:nvPr/>
          </p:nvSpPr>
          <p:spPr bwMode="auto">
            <a:xfrm>
              <a:off x="2252"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47" name="Text Box 87"/>
            <p:cNvSpPr txBox="1">
              <a:spLocks noChangeArrowheads="1"/>
            </p:cNvSpPr>
            <p:nvPr/>
          </p:nvSpPr>
          <p:spPr bwMode="auto">
            <a:xfrm>
              <a:off x="2225"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6648" name="Oval 88"/>
            <p:cNvSpPr>
              <a:spLocks noChangeArrowheads="1"/>
            </p:cNvSpPr>
            <p:nvPr/>
          </p:nvSpPr>
          <p:spPr bwMode="auto">
            <a:xfrm>
              <a:off x="2680"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49" name="Text Box 89"/>
            <p:cNvSpPr txBox="1">
              <a:spLocks noChangeArrowheads="1"/>
            </p:cNvSpPr>
            <p:nvPr/>
          </p:nvSpPr>
          <p:spPr bwMode="auto">
            <a:xfrm>
              <a:off x="2653"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6650" name="Oval 90"/>
            <p:cNvSpPr>
              <a:spLocks noChangeArrowheads="1"/>
            </p:cNvSpPr>
            <p:nvPr/>
          </p:nvSpPr>
          <p:spPr bwMode="auto">
            <a:xfrm>
              <a:off x="3108"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51" name="Text Box 91"/>
            <p:cNvSpPr txBox="1">
              <a:spLocks noChangeArrowheads="1"/>
            </p:cNvSpPr>
            <p:nvPr/>
          </p:nvSpPr>
          <p:spPr bwMode="auto">
            <a:xfrm>
              <a:off x="3081"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6652" name="Oval 92"/>
            <p:cNvSpPr>
              <a:spLocks noChangeArrowheads="1"/>
            </p:cNvSpPr>
            <p:nvPr/>
          </p:nvSpPr>
          <p:spPr bwMode="auto">
            <a:xfrm>
              <a:off x="3536"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53" name="Text Box 93"/>
            <p:cNvSpPr txBox="1">
              <a:spLocks noChangeArrowheads="1"/>
            </p:cNvSpPr>
            <p:nvPr/>
          </p:nvSpPr>
          <p:spPr bwMode="auto">
            <a:xfrm>
              <a:off x="3509"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6654" name="Oval 94"/>
            <p:cNvSpPr>
              <a:spLocks noChangeArrowheads="1"/>
            </p:cNvSpPr>
            <p:nvPr/>
          </p:nvSpPr>
          <p:spPr bwMode="auto">
            <a:xfrm>
              <a:off x="3964"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55" name="Text Box 95"/>
            <p:cNvSpPr txBox="1">
              <a:spLocks noChangeArrowheads="1"/>
            </p:cNvSpPr>
            <p:nvPr/>
          </p:nvSpPr>
          <p:spPr bwMode="auto">
            <a:xfrm>
              <a:off x="3937"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6656" name="Oval 96"/>
            <p:cNvSpPr>
              <a:spLocks noChangeArrowheads="1"/>
            </p:cNvSpPr>
            <p:nvPr/>
          </p:nvSpPr>
          <p:spPr bwMode="auto">
            <a:xfrm>
              <a:off x="1449" y="2911"/>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57" name="Text Box 97"/>
            <p:cNvSpPr txBox="1">
              <a:spLocks noChangeArrowheads="1"/>
            </p:cNvSpPr>
            <p:nvPr/>
          </p:nvSpPr>
          <p:spPr bwMode="auto">
            <a:xfrm>
              <a:off x="1422" y="291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6658" name="Line 98"/>
            <p:cNvSpPr>
              <a:spLocks noChangeShapeType="1"/>
            </p:cNvSpPr>
            <p:nvPr/>
          </p:nvSpPr>
          <p:spPr bwMode="auto">
            <a:xfrm flipH="1">
              <a:off x="1376" y="3136"/>
              <a:ext cx="120" cy="187"/>
            </a:xfrm>
            <a:prstGeom prst="line">
              <a:avLst/>
            </a:prstGeom>
            <a:noFill/>
            <a:ln w="38100">
              <a:solidFill>
                <a:schemeClr val="tx1"/>
              </a:solidFill>
              <a:round/>
              <a:headEnd/>
              <a:tailEnd/>
            </a:ln>
            <a:effectLst/>
          </p:spPr>
          <p:txBody>
            <a:bodyPr wrap="none"/>
            <a:lstStyle/>
            <a:p>
              <a:endParaRPr lang="zh-CN" altLang="en-US"/>
            </a:p>
          </p:txBody>
        </p:sp>
        <p:sp>
          <p:nvSpPr>
            <p:cNvPr id="66659" name="Line 99"/>
            <p:cNvSpPr>
              <a:spLocks noChangeShapeType="1"/>
            </p:cNvSpPr>
            <p:nvPr/>
          </p:nvSpPr>
          <p:spPr bwMode="auto">
            <a:xfrm>
              <a:off x="1646" y="3173"/>
              <a:ext cx="89" cy="157"/>
            </a:xfrm>
            <a:prstGeom prst="line">
              <a:avLst/>
            </a:prstGeom>
            <a:noFill/>
            <a:ln w="38100">
              <a:solidFill>
                <a:schemeClr val="tx1"/>
              </a:solidFill>
              <a:round/>
              <a:headEnd/>
              <a:tailEnd/>
            </a:ln>
            <a:effectLst/>
          </p:spPr>
          <p:txBody>
            <a:bodyPr wrap="none"/>
            <a:lstStyle/>
            <a:p>
              <a:endParaRPr lang="zh-CN" altLang="en-US"/>
            </a:p>
          </p:txBody>
        </p:sp>
        <p:sp>
          <p:nvSpPr>
            <p:cNvPr id="66660" name="Oval 100"/>
            <p:cNvSpPr>
              <a:spLocks noChangeArrowheads="1"/>
            </p:cNvSpPr>
            <p:nvPr/>
          </p:nvSpPr>
          <p:spPr bwMode="auto">
            <a:xfrm>
              <a:off x="1741" y="2506"/>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61" name="Text Box 101"/>
            <p:cNvSpPr txBox="1">
              <a:spLocks noChangeArrowheads="1"/>
            </p:cNvSpPr>
            <p:nvPr/>
          </p:nvSpPr>
          <p:spPr bwMode="auto">
            <a:xfrm>
              <a:off x="1714" y="251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6662" name="Line 102"/>
            <p:cNvSpPr>
              <a:spLocks noChangeShapeType="1"/>
            </p:cNvSpPr>
            <p:nvPr/>
          </p:nvSpPr>
          <p:spPr bwMode="auto">
            <a:xfrm flipH="1">
              <a:off x="1660" y="2752"/>
              <a:ext cx="128" cy="180"/>
            </a:xfrm>
            <a:prstGeom prst="line">
              <a:avLst/>
            </a:prstGeom>
            <a:noFill/>
            <a:ln w="38100">
              <a:solidFill>
                <a:schemeClr val="tx1"/>
              </a:solidFill>
              <a:round/>
              <a:headEnd/>
              <a:tailEnd/>
            </a:ln>
            <a:effectLst/>
          </p:spPr>
          <p:txBody>
            <a:bodyPr wrap="none"/>
            <a:lstStyle/>
            <a:p>
              <a:endParaRPr lang="zh-CN" altLang="en-US"/>
            </a:p>
          </p:txBody>
        </p:sp>
        <p:sp>
          <p:nvSpPr>
            <p:cNvPr id="66663" name="Line 103"/>
            <p:cNvSpPr>
              <a:spLocks noChangeShapeType="1"/>
            </p:cNvSpPr>
            <p:nvPr/>
          </p:nvSpPr>
          <p:spPr bwMode="auto">
            <a:xfrm>
              <a:off x="1945" y="2767"/>
              <a:ext cx="97" cy="150"/>
            </a:xfrm>
            <a:prstGeom prst="line">
              <a:avLst/>
            </a:prstGeom>
            <a:noFill/>
            <a:ln w="38100">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1650" y="368300"/>
            <a:ext cx="4419600" cy="3019425"/>
            <a:chOff x="316" y="232"/>
            <a:chExt cx="2784" cy="1902"/>
          </a:xfrm>
        </p:grpSpPr>
        <p:sp>
          <p:nvSpPr>
            <p:cNvPr id="67587" name="Oval 3"/>
            <p:cNvSpPr>
              <a:spLocks noChangeArrowheads="1"/>
            </p:cNvSpPr>
            <p:nvPr/>
          </p:nvSpPr>
          <p:spPr bwMode="auto">
            <a:xfrm>
              <a:off x="316" y="184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588" name="Text Box 4"/>
            <p:cNvSpPr txBox="1">
              <a:spLocks noChangeArrowheads="1"/>
            </p:cNvSpPr>
            <p:nvPr/>
          </p:nvSpPr>
          <p:spPr bwMode="auto">
            <a:xfrm>
              <a:off x="356" y="1846"/>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7589" name="Oval 5"/>
            <p:cNvSpPr>
              <a:spLocks noChangeArrowheads="1"/>
            </p:cNvSpPr>
            <p:nvPr/>
          </p:nvSpPr>
          <p:spPr bwMode="auto">
            <a:xfrm>
              <a:off x="702" y="184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590" name="Text Box 6"/>
            <p:cNvSpPr txBox="1">
              <a:spLocks noChangeArrowheads="1"/>
            </p:cNvSpPr>
            <p:nvPr/>
          </p:nvSpPr>
          <p:spPr bwMode="auto">
            <a:xfrm>
              <a:off x="742" y="1846"/>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7591" name="Oval 7"/>
            <p:cNvSpPr>
              <a:spLocks noChangeArrowheads="1"/>
            </p:cNvSpPr>
            <p:nvPr/>
          </p:nvSpPr>
          <p:spPr bwMode="auto">
            <a:xfrm>
              <a:off x="515" y="1465"/>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592" name="Text Box 8"/>
            <p:cNvSpPr txBox="1">
              <a:spLocks noChangeArrowheads="1"/>
            </p:cNvSpPr>
            <p:nvPr/>
          </p:nvSpPr>
          <p:spPr bwMode="auto">
            <a:xfrm>
              <a:off x="555" y="1465"/>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7593" name="Line 9"/>
            <p:cNvSpPr>
              <a:spLocks noChangeShapeType="1"/>
            </p:cNvSpPr>
            <p:nvPr/>
          </p:nvSpPr>
          <p:spPr bwMode="auto">
            <a:xfrm flipH="1">
              <a:off x="503" y="1699"/>
              <a:ext cx="81" cy="157"/>
            </a:xfrm>
            <a:prstGeom prst="line">
              <a:avLst/>
            </a:prstGeom>
            <a:noFill/>
            <a:ln w="38100">
              <a:solidFill>
                <a:schemeClr val="tx1"/>
              </a:solidFill>
              <a:round/>
              <a:headEnd/>
              <a:tailEnd/>
            </a:ln>
            <a:effectLst/>
          </p:spPr>
          <p:txBody>
            <a:bodyPr wrap="none"/>
            <a:lstStyle/>
            <a:p>
              <a:endParaRPr lang="zh-CN" altLang="en-US"/>
            </a:p>
          </p:txBody>
        </p:sp>
        <p:sp>
          <p:nvSpPr>
            <p:cNvPr id="67594" name="Line 10"/>
            <p:cNvSpPr>
              <a:spLocks noChangeShapeType="1"/>
            </p:cNvSpPr>
            <p:nvPr/>
          </p:nvSpPr>
          <p:spPr bwMode="auto">
            <a:xfrm>
              <a:off x="725" y="1707"/>
              <a:ext cx="97" cy="196"/>
            </a:xfrm>
            <a:prstGeom prst="line">
              <a:avLst/>
            </a:prstGeom>
            <a:noFill/>
            <a:ln w="38100">
              <a:solidFill>
                <a:schemeClr val="tx1"/>
              </a:solidFill>
              <a:round/>
              <a:headEnd/>
              <a:tailEnd/>
            </a:ln>
            <a:effectLst/>
          </p:spPr>
          <p:txBody>
            <a:bodyPr wrap="none"/>
            <a:lstStyle/>
            <a:p>
              <a:endParaRPr lang="zh-CN" altLang="en-US"/>
            </a:p>
          </p:txBody>
        </p:sp>
        <p:sp>
          <p:nvSpPr>
            <p:cNvPr id="67595" name="Oval 11"/>
            <p:cNvSpPr>
              <a:spLocks noChangeArrowheads="1"/>
            </p:cNvSpPr>
            <p:nvPr/>
          </p:nvSpPr>
          <p:spPr bwMode="auto">
            <a:xfrm>
              <a:off x="1292" y="105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596" name="Text Box 12"/>
            <p:cNvSpPr txBox="1">
              <a:spLocks noChangeArrowheads="1"/>
            </p:cNvSpPr>
            <p:nvPr/>
          </p:nvSpPr>
          <p:spPr bwMode="auto">
            <a:xfrm>
              <a:off x="1265" y="106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7597" name="Oval 13"/>
            <p:cNvSpPr>
              <a:spLocks noChangeArrowheads="1"/>
            </p:cNvSpPr>
            <p:nvPr/>
          </p:nvSpPr>
          <p:spPr bwMode="auto">
            <a:xfrm>
              <a:off x="961" y="14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598" name="Text Box 14"/>
            <p:cNvSpPr txBox="1">
              <a:spLocks noChangeArrowheads="1"/>
            </p:cNvSpPr>
            <p:nvPr/>
          </p:nvSpPr>
          <p:spPr bwMode="auto">
            <a:xfrm>
              <a:off x="1001" y="1473"/>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7599" name="Oval 15"/>
            <p:cNvSpPr>
              <a:spLocks noChangeArrowheads="1"/>
            </p:cNvSpPr>
            <p:nvPr/>
          </p:nvSpPr>
          <p:spPr bwMode="auto">
            <a:xfrm>
              <a:off x="583" y="65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0" name="Text Box 16"/>
            <p:cNvSpPr txBox="1">
              <a:spLocks noChangeArrowheads="1"/>
            </p:cNvSpPr>
            <p:nvPr/>
          </p:nvSpPr>
          <p:spPr bwMode="auto">
            <a:xfrm>
              <a:off x="556" y="657"/>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7601" name="Oval 17"/>
            <p:cNvSpPr>
              <a:spLocks noChangeArrowheads="1"/>
            </p:cNvSpPr>
            <p:nvPr/>
          </p:nvSpPr>
          <p:spPr bwMode="auto">
            <a:xfrm>
              <a:off x="1513" y="23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2" name="Text Box 18"/>
            <p:cNvSpPr txBox="1">
              <a:spLocks noChangeArrowheads="1"/>
            </p:cNvSpPr>
            <p:nvPr/>
          </p:nvSpPr>
          <p:spPr bwMode="auto">
            <a:xfrm>
              <a:off x="1486" y="23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7603" name="Oval 19"/>
            <p:cNvSpPr>
              <a:spLocks noChangeArrowheads="1"/>
            </p:cNvSpPr>
            <p:nvPr/>
          </p:nvSpPr>
          <p:spPr bwMode="auto">
            <a:xfrm>
              <a:off x="1941" y="23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4" name="Text Box 20"/>
            <p:cNvSpPr txBox="1">
              <a:spLocks noChangeArrowheads="1"/>
            </p:cNvSpPr>
            <p:nvPr/>
          </p:nvSpPr>
          <p:spPr bwMode="auto">
            <a:xfrm>
              <a:off x="1914" y="23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7605" name="Oval 21"/>
            <p:cNvSpPr>
              <a:spLocks noChangeArrowheads="1"/>
            </p:cNvSpPr>
            <p:nvPr/>
          </p:nvSpPr>
          <p:spPr bwMode="auto">
            <a:xfrm>
              <a:off x="2369" y="23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6" name="Text Box 22"/>
            <p:cNvSpPr txBox="1">
              <a:spLocks noChangeArrowheads="1"/>
            </p:cNvSpPr>
            <p:nvPr/>
          </p:nvSpPr>
          <p:spPr bwMode="auto">
            <a:xfrm>
              <a:off x="2342" y="23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7607" name="Oval 23"/>
            <p:cNvSpPr>
              <a:spLocks noChangeArrowheads="1"/>
            </p:cNvSpPr>
            <p:nvPr/>
          </p:nvSpPr>
          <p:spPr bwMode="auto">
            <a:xfrm>
              <a:off x="2797" y="23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8" name="Text Box 24"/>
            <p:cNvSpPr txBox="1">
              <a:spLocks noChangeArrowheads="1"/>
            </p:cNvSpPr>
            <p:nvPr/>
          </p:nvSpPr>
          <p:spPr bwMode="auto">
            <a:xfrm>
              <a:off x="2770" y="23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7609" name="Oval 25"/>
            <p:cNvSpPr>
              <a:spLocks noChangeArrowheads="1"/>
            </p:cNvSpPr>
            <p:nvPr/>
          </p:nvSpPr>
          <p:spPr bwMode="auto">
            <a:xfrm>
              <a:off x="790" y="107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10" name="Text Box 26"/>
            <p:cNvSpPr txBox="1">
              <a:spLocks noChangeArrowheads="1"/>
            </p:cNvSpPr>
            <p:nvPr/>
          </p:nvSpPr>
          <p:spPr bwMode="auto">
            <a:xfrm>
              <a:off x="763" y="10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7611" name="Line 27"/>
            <p:cNvSpPr>
              <a:spLocks noChangeShapeType="1"/>
            </p:cNvSpPr>
            <p:nvPr/>
          </p:nvSpPr>
          <p:spPr bwMode="auto">
            <a:xfrm flipH="1">
              <a:off x="717" y="1302"/>
              <a:ext cx="120" cy="187"/>
            </a:xfrm>
            <a:prstGeom prst="line">
              <a:avLst/>
            </a:prstGeom>
            <a:noFill/>
            <a:ln w="38100">
              <a:solidFill>
                <a:schemeClr val="tx1"/>
              </a:solidFill>
              <a:round/>
              <a:headEnd/>
              <a:tailEnd/>
            </a:ln>
            <a:effectLst/>
          </p:spPr>
          <p:txBody>
            <a:bodyPr wrap="none"/>
            <a:lstStyle/>
            <a:p>
              <a:endParaRPr lang="zh-CN" altLang="en-US"/>
            </a:p>
          </p:txBody>
        </p:sp>
        <p:sp>
          <p:nvSpPr>
            <p:cNvPr id="67612" name="Line 28"/>
            <p:cNvSpPr>
              <a:spLocks noChangeShapeType="1"/>
            </p:cNvSpPr>
            <p:nvPr/>
          </p:nvSpPr>
          <p:spPr bwMode="auto">
            <a:xfrm>
              <a:off x="987" y="1339"/>
              <a:ext cx="89" cy="157"/>
            </a:xfrm>
            <a:prstGeom prst="line">
              <a:avLst/>
            </a:prstGeom>
            <a:noFill/>
            <a:ln w="38100">
              <a:solidFill>
                <a:schemeClr val="tx1"/>
              </a:solidFill>
              <a:round/>
              <a:headEnd/>
              <a:tailEnd/>
            </a:ln>
            <a:effectLst/>
          </p:spPr>
          <p:txBody>
            <a:bodyPr wrap="none"/>
            <a:lstStyle/>
            <a:p>
              <a:endParaRPr lang="zh-CN" altLang="en-US"/>
            </a:p>
          </p:txBody>
        </p:sp>
        <p:sp>
          <p:nvSpPr>
            <p:cNvPr id="67613" name="Oval 29"/>
            <p:cNvSpPr>
              <a:spLocks noChangeArrowheads="1"/>
            </p:cNvSpPr>
            <p:nvPr/>
          </p:nvSpPr>
          <p:spPr bwMode="auto">
            <a:xfrm>
              <a:off x="1082" y="672"/>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14" name="Text Box 30"/>
            <p:cNvSpPr txBox="1">
              <a:spLocks noChangeArrowheads="1"/>
            </p:cNvSpPr>
            <p:nvPr/>
          </p:nvSpPr>
          <p:spPr bwMode="auto">
            <a:xfrm>
              <a:off x="1055" y="67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7615" name="Line 31"/>
            <p:cNvSpPr>
              <a:spLocks noChangeShapeType="1"/>
            </p:cNvSpPr>
            <p:nvPr/>
          </p:nvSpPr>
          <p:spPr bwMode="auto">
            <a:xfrm flipH="1">
              <a:off x="1001" y="918"/>
              <a:ext cx="128" cy="180"/>
            </a:xfrm>
            <a:prstGeom prst="line">
              <a:avLst/>
            </a:prstGeom>
            <a:noFill/>
            <a:ln w="38100">
              <a:solidFill>
                <a:schemeClr val="tx1"/>
              </a:solidFill>
              <a:round/>
              <a:headEnd/>
              <a:tailEnd/>
            </a:ln>
            <a:effectLst/>
          </p:spPr>
          <p:txBody>
            <a:bodyPr wrap="none"/>
            <a:lstStyle/>
            <a:p>
              <a:endParaRPr lang="zh-CN" altLang="en-US"/>
            </a:p>
          </p:txBody>
        </p:sp>
        <p:sp>
          <p:nvSpPr>
            <p:cNvPr id="67616" name="Line 32"/>
            <p:cNvSpPr>
              <a:spLocks noChangeShapeType="1"/>
            </p:cNvSpPr>
            <p:nvPr/>
          </p:nvSpPr>
          <p:spPr bwMode="auto">
            <a:xfrm>
              <a:off x="1286" y="933"/>
              <a:ext cx="97" cy="150"/>
            </a:xfrm>
            <a:prstGeom prst="line">
              <a:avLst/>
            </a:prstGeom>
            <a:noFill/>
            <a:ln w="38100">
              <a:solidFill>
                <a:schemeClr val="tx1"/>
              </a:solidFill>
              <a:round/>
              <a:headEnd/>
              <a:tailEnd/>
            </a:ln>
            <a:effectLst/>
          </p:spPr>
          <p:txBody>
            <a:bodyPr wrap="none"/>
            <a:lstStyle/>
            <a:p>
              <a:endParaRPr lang="zh-CN" altLang="en-US"/>
            </a:p>
          </p:txBody>
        </p:sp>
        <p:sp>
          <p:nvSpPr>
            <p:cNvPr id="67617" name="Oval 33"/>
            <p:cNvSpPr>
              <a:spLocks noChangeArrowheads="1"/>
            </p:cNvSpPr>
            <p:nvPr/>
          </p:nvSpPr>
          <p:spPr bwMode="auto">
            <a:xfrm>
              <a:off x="862" y="254"/>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18" name="Text Box 34"/>
            <p:cNvSpPr txBox="1">
              <a:spLocks noChangeArrowheads="1"/>
            </p:cNvSpPr>
            <p:nvPr/>
          </p:nvSpPr>
          <p:spPr bwMode="auto">
            <a:xfrm>
              <a:off x="835" y="26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7619" name="Line 35"/>
            <p:cNvSpPr>
              <a:spLocks noChangeShapeType="1"/>
            </p:cNvSpPr>
            <p:nvPr/>
          </p:nvSpPr>
          <p:spPr bwMode="auto">
            <a:xfrm flipH="1">
              <a:off x="800" y="501"/>
              <a:ext cx="119" cy="187"/>
            </a:xfrm>
            <a:prstGeom prst="line">
              <a:avLst/>
            </a:prstGeom>
            <a:noFill/>
            <a:ln w="38100">
              <a:solidFill>
                <a:schemeClr val="tx1"/>
              </a:solidFill>
              <a:round/>
              <a:headEnd/>
              <a:tailEnd/>
            </a:ln>
            <a:effectLst/>
          </p:spPr>
          <p:txBody>
            <a:bodyPr wrap="none"/>
            <a:lstStyle/>
            <a:p>
              <a:endParaRPr lang="zh-CN" altLang="en-US"/>
            </a:p>
          </p:txBody>
        </p:sp>
        <p:sp>
          <p:nvSpPr>
            <p:cNvPr id="67620" name="Line 36"/>
            <p:cNvSpPr>
              <a:spLocks noChangeShapeType="1"/>
            </p:cNvSpPr>
            <p:nvPr/>
          </p:nvSpPr>
          <p:spPr bwMode="auto">
            <a:xfrm>
              <a:off x="1076" y="508"/>
              <a:ext cx="113" cy="187"/>
            </a:xfrm>
            <a:prstGeom prst="line">
              <a:avLst/>
            </a:prstGeom>
            <a:noFill/>
            <a:ln w="38100">
              <a:solidFill>
                <a:schemeClr val="tx1"/>
              </a:solidFill>
              <a:round/>
              <a:headEnd/>
              <a:tailEnd/>
            </a:ln>
            <a:effectLst/>
          </p:spPr>
          <p:txBody>
            <a:bodyPr wrap="none"/>
            <a:lstStyle/>
            <a:p>
              <a:endParaRPr lang="zh-CN" altLang="en-US"/>
            </a:p>
          </p:txBody>
        </p:sp>
      </p:grpSp>
      <p:grpSp>
        <p:nvGrpSpPr>
          <p:cNvPr id="3" name="Group 37"/>
          <p:cNvGrpSpPr>
            <a:grpSpLocks/>
          </p:cNvGrpSpPr>
          <p:nvPr/>
        </p:nvGrpSpPr>
        <p:grpSpPr bwMode="auto">
          <a:xfrm>
            <a:off x="180975" y="3657600"/>
            <a:ext cx="4419600" cy="3019425"/>
            <a:chOff x="114" y="2304"/>
            <a:chExt cx="2784" cy="1902"/>
          </a:xfrm>
        </p:grpSpPr>
        <p:sp>
          <p:nvSpPr>
            <p:cNvPr id="67622" name="Oval 38"/>
            <p:cNvSpPr>
              <a:spLocks noChangeArrowheads="1"/>
            </p:cNvSpPr>
            <p:nvPr/>
          </p:nvSpPr>
          <p:spPr bwMode="auto">
            <a:xfrm>
              <a:off x="114" y="391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23" name="Text Box 39"/>
            <p:cNvSpPr txBox="1">
              <a:spLocks noChangeArrowheads="1"/>
            </p:cNvSpPr>
            <p:nvPr/>
          </p:nvSpPr>
          <p:spPr bwMode="auto">
            <a:xfrm>
              <a:off x="154" y="391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7624" name="Oval 40"/>
            <p:cNvSpPr>
              <a:spLocks noChangeArrowheads="1"/>
            </p:cNvSpPr>
            <p:nvPr/>
          </p:nvSpPr>
          <p:spPr bwMode="auto">
            <a:xfrm>
              <a:off x="500" y="391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25" name="Text Box 41"/>
            <p:cNvSpPr txBox="1">
              <a:spLocks noChangeArrowheads="1"/>
            </p:cNvSpPr>
            <p:nvPr/>
          </p:nvSpPr>
          <p:spPr bwMode="auto">
            <a:xfrm>
              <a:off x="540" y="391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7626" name="Oval 42"/>
            <p:cNvSpPr>
              <a:spLocks noChangeArrowheads="1"/>
            </p:cNvSpPr>
            <p:nvPr/>
          </p:nvSpPr>
          <p:spPr bwMode="auto">
            <a:xfrm>
              <a:off x="313" y="353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27" name="Text Box 43"/>
            <p:cNvSpPr txBox="1">
              <a:spLocks noChangeArrowheads="1"/>
            </p:cNvSpPr>
            <p:nvPr/>
          </p:nvSpPr>
          <p:spPr bwMode="auto">
            <a:xfrm>
              <a:off x="353" y="353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7628" name="Line 44"/>
            <p:cNvSpPr>
              <a:spLocks noChangeShapeType="1"/>
            </p:cNvSpPr>
            <p:nvPr/>
          </p:nvSpPr>
          <p:spPr bwMode="auto">
            <a:xfrm flipH="1">
              <a:off x="301" y="3771"/>
              <a:ext cx="81" cy="157"/>
            </a:xfrm>
            <a:prstGeom prst="line">
              <a:avLst/>
            </a:prstGeom>
            <a:noFill/>
            <a:ln w="38100">
              <a:solidFill>
                <a:schemeClr val="tx1"/>
              </a:solidFill>
              <a:round/>
              <a:headEnd/>
              <a:tailEnd/>
            </a:ln>
            <a:effectLst/>
          </p:spPr>
          <p:txBody>
            <a:bodyPr wrap="none"/>
            <a:lstStyle/>
            <a:p>
              <a:endParaRPr lang="zh-CN" altLang="en-US"/>
            </a:p>
          </p:txBody>
        </p:sp>
        <p:sp>
          <p:nvSpPr>
            <p:cNvPr id="67629" name="Line 45"/>
            <p:cNvSpPr>
              <a:spLocks noChangeShapeType="1"/>
            </p:cNvSpPr>
            <p:nvPr/>
          </p:nvSpPr>
          <p:spPr bwMode="auto">
            <a:xfrm>
              <a:off x="523" y="3779"/>
              <a:ext cx="97" cy="196"/>
            </a:xfrm>
            <a:prstGeom prst="line">
              <a:avLst/>
            </a:prstGeom>
            <a:noFill/>
            <a:ln w="38100">
              <a:solidFill>
                <a:schemeClr val="tx1"/>
              </a:solidFill>
              <a:round/>
              <a:headEnd/>
              <a:tailEnd/>
            </a:ln>
            <a:effectLst/>
          </p:spPr>
          <p:txBody>
            <a:bodyPr wrap="none"/>
            <a:lstStyle/>
            <a:p>
              <a:endParaRPr lang="zh-CN" altLang="en-US"/>
            </a:p>
          </p:txBody>
        </p:sp>
        <p:sp>
          <p:nvSpPr>
            <p:cNvPr id="67630" name="Oval 46"/>
            <p:cNvSpPr>
              <a:spLocks noChangeArrowheads="1"/>
            </p:cNvSpPr>
            <p:nvPr/>
          </p:nvSpPr>
          <p:spPr bwMode="auto">
            <a:xfrm>
              <a:off x="1090" y="312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1" name="Text Box 47"/>
            <p:cNvSpPr txBox="1">
              <a:spLocks noChangeArrowheads="1"/>
            </p:cNvSpPr>
            <p:nvPr/>
          </p:nvSpPr>
          <p:spPr bwMode="auto">
            <a:xfrm>
              <a:off x="1063" y="313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7632" name="Oval 48"/>
            <p:cNvSpPr>
              <a:spLocks noChangeArrowheads="1"/>
            </p:cNvSpPr>
            <p:nvPr/>
          </p:nvSpPr>
          <p:spPr bwMode="auto">
            <a:xfrm>
              <a:off x="759" y="354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3" name="Text Box 49"/>
            <p:cNvSpPr txBox="1">
              <a:spLocks noChangeArrowheads="1"/>
            </p:cNvSpPr>
            <p:nvPr/>
          </p:nvSpPr>
          <p:spPr bwMode="auto">
            <a:xfrm>
              <a:off x="799" y="3545"/>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7634" name="Oval 50"/>
            <p:cNvSpPr>
              <a:spLocks noChangeArrowheads="1"/>
            </p:cNvSpPr>
            <p:nvPr/>
          </p:nvSpPr>
          <p:spPr bwMode="auto">
            <a:xfrm>
              <a:off x="381" y="272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5" name="Text Box 51"/>
            <p:cNvSpPr txBox="1">
              <a:spLocks noChangeArrowheads="1"/>
            </p:cNvSpPr>
            <p:nvPr/>
          </p:nvSpPr>
          <p:spPr bwMode="auto">
            <a:xfrm>
              <a:off x="354" y="272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7636" name="Oval 52"/>
            <p:cNvSpPr>
              <a:spLocks noChangeArrowheads="1"/>
            </p:cNvSpPr>
            <p:nvPr/>
          </p:nvSpPr>
          <p:spPr bwMode="auto">
            <a:xfrm>
              <a:off x="1311" y="269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7" name="Text Box 53"/>
            <p:cNvSpPr txBox="1">
              <a:spLocks noChangeArrowheads="1"/>
            </p:cNvSpPr>
            <p:nvPr/>
          </p:nvSpPr>
          <p:spPr bwMode="auto">
            <a:xfrm>
              <a:off x="1284" y="270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7638" name="Oval 54"/>
            <p:cNvSpPr>
              <a:spLocks noChangeArrowheads="1"/>
            </p:cNvSpPr>
            <p:nvPr/>
          </p:nvSpPr>
          <p:spPr bwMode="auto">
            <a:xfrm>
              <a:off x="1739" y="269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9" name="Text Box 55"/>
            <p:cNvSpPr txBox="1">
              <a:spLocks noChangeArrowheads="1"/>
            </p:cNvSpPr>
            <p:nvPr/>
          </p:nvSpPr>
          <p:spPr bwMode="auto">
            <a:xfrm>
              <a:off x="1712" y="270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7640" name="Oval 56"/>
            <p:cNvSpPr>
              <a:spLocks noChangeArrowheads="1"/>
            </p:cNvSpPr>
            <p:nvPr/>
          </p:nvSpPr>
          <p:spPr bwMode="auto">
            <a:xfrm>
              <a:off x="2167" y="230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41" name="Text Box 57"/>
            <p:cNvSpPr txBox="1">
              <a:spLocks noChangeArrowheads="1"/>
            </p:cNvSpPr>
            <p:nvPr/>
          </p:nvSpPr>
          <p:spPr bwMode="auto">
            <a:xfrm>
              <a:off x="2140" y="231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7642" name="Oval 58"/>
            <p:cNvSpPr>
              <a:spLocks noChangeArrowheads="1"/>
            </p:cNvSpPr>
            <p:nvPr/>
          </p:nvSpPr>
          <p:spPr bwMode="auto">
            <a:xfrm>
              <a:off x="2595" y="230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43" name="Text Box 59"/>
            <p:cNvSpPr txBox="1">
              <a:spLocks noChangeArrowheads="1"/>
            </p:cNvSpPr>
            <p:nvPr/>
          </p:nvSpPr>
          <p:spPr bwMode="auto">
            <a:xfrm>
              <a:off x="2568" y="231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7644" name="Oval 60"/>
            <p:cNvSpPr>
              <a:spLocks noChangeArrowheads="1"/>
            </p:cNvSpPr>
            <p:nvPr/>
          </p:nvSpPr>
          <p:spPr bwMode="auto">
            <a:xfrm>
              <a:off x="588" y="314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45" name="Text Box 61"/>
            <p:cNvSpPr txBox="1">
              <a:spLocks noChangeArrowheads="1"/>
            </p:cNvSpPr>
            <p:nvPr/>
          </p:nvSpPr>
          <p:spPr bwMode="auto">
            <a:xfrm>
              <a:off x="561" y="315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7646" name="Line 62"/>
            <p:cNvSpPr>
              <a:spLocks noChangeShapeType="1"/>
            </p:cNvSpPr>
            <p:nvPr/>
          </p:nvSpPr>
          <p:spPr bwMode="auto">
            <a:xfrm flipH="1">
              <a:off x="515" y="3374"/>
              <a:ext cx="120" cy="187"/>
            </a:xfrm>
            <a:prstGeom prst="line">
              <a:avLst/>
            </a:prstGeom>
            <a:noFill/>
            <a:ln w="38100">
              <a:solidFill>
                <a:schemeClr val="tx1"/>
              </a:solidFill>
              <a:round/>
              <a:headEnd/>
              <a:tailEnd/>
            </a:ln>
            <a:effectLst/>
          </p:spPr>
          <p:txBody>
            <a:bodyPr wrap="none"/>
            <a:lstStyle/>
            <a:p>
              <a:endParaRPr lang="zh-CN" altLang="en-US"/>
            </a:p>
          </p:txBody>
        </p:sp>
        <p:sp>
          <p:nvSpPr>
            <p:cNvPr id="67647" name="Line 63"/>
            <p:cNvSpPr>
              <a:spLocks noChangeShapeType="1"/>
            </p:cNvSpPr>
            <p:nvPr/>
          </p:nvSpPr>
          <p:spPr bwMode="auto">
            <a:xfrm>
              <a:off x="785" y="3411"/>
              <a:ext cx="89" cy="157"/>
            </a:xfrm>
            <a:prstGeom prst="line">
              <a:avLst/>
            </a:prstGeom>
            <a:noFill/>
            <a:ln w="38100">
              <a:solidFill>
                <a:schemeClr val="tx1"/>
              </a:solidFill>
              <a:round/>
              <a:headEnd/>
              <a:tailEnd/>
            </a:ln>
            <a:effectLst/>
          </p:spPr>
          <p:txBody>
            <a:bodyPr wrap="none"/>
            <a:lstStyle/>
            <a:p>
              <a:endParaRPr lang="zh-CN" altLang="en-US"/>
            </a:p>
          </p:txBody>
        </p:sp>
        <p:sp>
          <p:nvSpPr>
            <p:cNvPr id="67648" name="Oval 64"/>
            <p:cNvSpPr>
              <a:spLocks noChangeArrowheads="1"/>
            </p:cNvSpPr>
            <p:nvPr/>
          </p:nvSpPr>
          <p:spPr bwMode="auto">
            <a:xfrm>
              <a:off x="880" y="2744"/>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49" name="Text Box 65"/>
            <p:cNvSpPr txBox="1">
              <a:spLocks noChangeArrowheads="1"/>
            </p:cNvSpPr>
            <p:nvPr/>
          </p:nvSpPr>
          <p:spPr bwMode="auto">
            <a:xfrm>
              <a:off x="853" y="275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7650" name="Line 66"/>
            <p:cNvSpPr>
              <a:spLocks noChangeShapeType="1"/>
            </p:cNvSpPr>
            <p:nvPr/>
          </p:nvSpPr>
          <p:spPr bwMode="auto">
            <a:xfrm flipH="1">
              <a:off x="799" y="2990"/>
              <a:ext cx="128" cy="180"/>
            </a:xfrm>
            <a:prstGeom prst="line">
              <a:avLst/>
            </a:prstGeom>
            <a:noFill/>
            <a:ln w="38100">
              <a:solidFill>
                <a:schemeClr val="tx1"/>
              </a:solidFill>
              <a:round/>
              <a:headEnd/>
              <a:tailEnd/>
            </a:ln>
            <a:effectLst/>
          </p:spPr>
          <p:txBody>
            <a:bodyPr wrap="none"/>
            <a:lstStyle/>
            <a:p>
              <a:endParaRPr lang="zh-CN" altLang="en-US"/>
            </a:p>
          </p:txBody>
        </p:sp>
        <p:sp>
          <p:nvSpPr>
            <p:cNvPr id="67651" name="Line 67"/>
            <p:cNvSpPr>
              <a:spLocks noChangeShapeType="1"/>
            </p:cNvSpPr>
            <p:nvPr/>
          </p:nvSpPr>
          <p:spPr bwMode="auto">
            <a:xfrm>
              <a:off x="1084" y="3005"/>
              <a:ext cx="97" cy="150"/>
            </a:xfrm>
            <a:prstGeom prst="line">
              <a:avLst/>
            </a:prstGeom>
            <a:noFill/>
            <a:ln w="38100">
              <a:solidFill>
                <a:schemeClr val="tx1"/>
              </a:solidFill>
              <a:round/>
              <a:headEnd/>
              <a:tailEnd/>
            </a:ln>
            <a:effectLst/>
          </p:spPr>
          <p:txBody>
            <a:bodyPr wrap="none"/>
            <a:lstStyle/>
            <a:p>
              <a:endParaRPr lang="zh-CN" altLang="en-US"/>
            </a:p>
          </p:txBody>
        </p:sp>
        <p:sp>
          <p:nvSpPr>
            <p:cNvPr id="67652" name="Oval 68"/>
            <p:cNvSpPr>
              <a:spLocks noChangeArrowheads="1"/>
            </p:cNvSpPr>
            <p:nvPr/>
          </p:nvSpPr>
          <p:spPr bwMode="auto">
            <a:xfrm>
              <a:off x="660" y="2326"/>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53" name="Text Box 69"/>
            <p:cNvSpPr txBox="1">
              <a:spLocks noChangeArrowheads="1"/>
            </p:cNvSpPr>
            <p:nvPr/>
          </p:nvSpPr>
          <p:spPr bwMode="auto">
            <a:xfrm>
              <a:off x="633" y="233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7654" name="Line 70"/>
            <p:cNvSpPr>
              <a:spLocks noChangeShapeType="1"/>
            </p:cNvSpPr>
            <p:nvPr/>
          </p:nvSpPr>
          <p:spPr bwMode="auto">
            <a:xfrm flipH="1">
              <a:off x="598" y="2573"/>
              <a:ext cx="119" cy="187"/>
            </a:xfrm>
            <a:prstGeom prst="line">
              <a:avLst/>
            </a:prstGeom>
            <a:noFill/>
            <a:ln w="38100">
              <a:solidFill>
                <a:schemeClr val="tx1"/>
              </a:solidFill>
              <a:round/>
              <a:headEnd/>
              <a:tailEnd/>
            </a:ln>
            <a:effectLst/>
          </p:spPr>
          <p:txBody>
            <a:bodyPr wrap="none"/>
            <a:lstStyle/>
            <a:p>
              <a:endParaRPr lang="zh-CN" altLang="en-US"/>
            </a:p>
          </p:txBody>
        </p:sp>
        <p:sp>
          <p:nvSpPr>
            <p:cNvPr id="67655" name="Line 71"/>
            <p:cNvSpPr>
              <a:spLocks noChangeShapeType="1"/>
            </p:cNvSpPr>
            <p:nvPr/>
          </p:nvSpPr>
          <p:spPr bwMode="auto">
            <a:xfrm>
              <a:off x="874" y="2580"/>
              <a:ext cx="113" cy="187"/>
            </a:xfrm>
            <a:prstGeom prst="line">
              <a:avLst/>
            </a:prstGeom>
            <a:noFill/>
            <a:ln w="38100">
              <a:solidFill>
                <a:schemeClr val="tx1"/>
              </a:solidFill>
              <a:round/>
              <a:headEnd/>
              <a:tailEnd/>
            </a:ln>
            <a:effectLst/>
          </p:spPr>
          <p:txBody>
            <a:bodyPr wrap="none"/>
            <a:lstStyle/>
            <a:p>
              <a:endParaRPr lang="zh-CN" altLang="en-US"/>
            </a:p>
          </p:txBody>
        </p:sp>
        <p:sp>
          <p:nvSpPr>
            <p:cNvPr id="67656" name="Oval 72"/>
            <p:cNvSpPr>
              <a:spLocks noChangeArrowheads="1"/>
            </p:cNvSpPr>
            <p:nvPr/>
          </p:nvSpPr>
          <p:spPr bwMode="auto">
            <a:xfrm>
              <a:off x="1560" y="2311"/>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57" name="Text Box 73"/>
            <p:cNvSpPr txBox="1">
              <a:spLocks noChangeArrowheads="1"/>
            </p:cNvSpPr>
            <p:nvPr/>
          </p:nvSpPr>
          <p:spPr bwMode="auto">
            <a:xfrm>
              <a:off x="1533" y="231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85</a:t>
              </a:r>
              <a:endParaRPr lang="en-US" altLang="zh-CN" sz="3200">
                <a:solidFill>
                  <a:schemeClr val="bg1"/>
                </a:solidFill>
              </a:endParaRPr>
            </a:p>
          </p:txBody>
        </p:sp>
        <p:sp>
          <p:nvSpPr>
            <p:cNvPr id="67658" name="Line 74"/>
            <p:cNvSpPr>
              <a:spLocks noChangeShapeType="1"/>
            </p:cNvSpPr>
            <p:nvPr/>
          </p:nvSpPr>
          <p:spPr bwMode="auto">
            <a:xfrm flipH="1">
              <a:off x="1489" y="2565"/>
              <a:ext cx="150" cy="150"/>
            </a:xfrm>
            <a:prstGeom prst="line">
              <a:avLst/>
            </a:prstGeom>
            <a:noFill/>
            <a:ln w="38100">
              <a:solidFill>
                <a:schemeClr val="tx1"/>
              </a:solidFill>
              <a:round/>
              <a:headEnd/>
              <a:tailEnd/>
            </a:ln>
            <a:effectLst/>
          </p:spPr>
          <p:txBody>
            <a:bodyPr wrap="none"/>
            <a:lstStyle/>
            <a:p>
              <a:endParaRPr lang="zh-CN" altLang="en-US"/>
            </a:p>
          </p:txBody>
        </p:sp>
        <p:sp>
          <p:nvSpPr>
            <p:cNvPr id="67659" name="Line 75"/>
            <p:cNvSpPr>
              <a:spLocks noChangeShapeType="1"/>
            </p:cNvSpPr>
            <p:nvPr/>
          </p:nvSpPr>
          <p:spPr bwMode="auto">
            <a:xfrm>
              <a:off x="1796" y="2550"/>
              <a:ext cx="112" cy="165"/>
            </a:xfrm>
            <a:prstGeom prst="line">
              <a:avLst/>
            </a:prstGeom>
            <a:noFill/>
            <a:ln w="38100">
              <a:solidFill>
                <a:schemeClr val="tx1"/>
              </a:solidFill>
              <a:round/>
              <a:headEnd/>
              <a:tailEnd/>
            </a:ln>
            <a:effectLst/>
          </p:spPr>
          <p:txBody>
            <a:bodyPr wrap="none"/>
            <a:lstStyle/>
            <a:p>
              <a:endParaRPr lang="zh-CN" altLang="en-US"/>
            </a:p>
          </p:txBody>
        </p:sp>
      </p:grpSp>
      <p:grpSp>
        <p:nvGrpSpPr>
          <p:cNvPr id="4" name="Group 76"/>
          <p:cNvGrpSpPr>
            <a:grpSpLocks/>
          </p:cNvGrpSpPr>
          <p:nvPr/>
        </p:nvGrpSpPr>
        <p:grpSpPr bwMode="auto">
          <a:xfrm>
            <a:off x="4741863" y="1246188"/>
            <a:ext cx="4205287" cy="3625850"/>
            <a:chOff x="2987" y="785"/>
            <a:chExt cx="2649" cy="2284"/>
          </a:xfrm>
        </p:grpSpPr>
        <p:sp>
          <p:nvSpPr>
            <p:cNvPr id="67661" name="Oval 77"/>
            <p:cNvSpPr>
              <a:spLocks noChangeArrowheads="1"/>
            </p:cNvSpPr>
            <p:nvPr/>
          </p:nvSpPr>
          <p:spPr bwMode="auto">
            <a:xfrm>
              <a:off x="2987" y="278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62" name="Text Box 78"/>
            <p:cNvSpPr txBox="1">
              <a:spLocks noChangeArrowheads="1"/>
            </p:cNvSpPr>
            <p:nvPr/>
          </p:nvSpPr>
          <p:spPr bwMode="auto">
            <a:xfrm>
              <a:off x="3027" y="278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7663" name="Oval 79"/>
            <p:cNvSpPr>
              <a:spLocks noChangeArrowheads="1"/>
            </p:cNvSpPr>
            <p:nvPr/>
          </p:nvSpPr>
          <p:spPr bwMode="auto">
            <a:xfrm>
              <a:off x="3373" y="278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64" name="Text Box 80"/>
            <p:cNvSpPr txBox="1">
              <a:spLocks noChangeArrowheads="1"/>
            </p:cNvSpPr>
            <p:nvPr/>
          </p:nvSpPr>
          <p:spPr bwMode="auto">
            <a:xfrm>
              <a:off x="3413" y="278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7665" name="Oval 81"/>
            <p:cNvSpPr>
              <a:spLocks noChangeArrowheads="1"/>
            </p:cNvSpPr>
            <p:nvPr/>
          </p:nvSpPr>
          <p:spPr bwMode="auto">
            <a:xfrm>
              <a:off x="3186" y="240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66" name="Text Box 82"/>
            <p:cNvSpPr txBox="1">
              <a:spLocks noChangeArrowheads="1"/>
            </p:cNvSpPr>
            <p:nvPr/>
          </p:nvSpPr>
          <p:spPr bwMode="auto">
            <a:xfrm>
              <a:off x="3226" y="240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7667" name="Line 83"/>
            <p:cNvSpPr>
              <a:spLocks noChangeShapeType="1"/>
            </p:cNvSpPr>
            <p:nvPr/>
          </p:nvSpPr>
          <p:spPr bwMode="auto">
            <a:xfrm flipH="1">
              <a:off x="3174" y="2634"/>
              <a:ext cx="81" cy="157"/>
            </a:xfrm>
            <a:prstGeom prst="line">
              <a:avLst/>
            </a:prstGeom>
            <a:noFill/>
            <a:ln w="38100">
              <a:solidFill>
                <a:schemeClr val="tx1"/>
              </a:solidFill>
              <a:round/>
              <a:headEnd/>
              <a:tailEnd/>
            </a:ln>
            <a:effectLst/>
          </p:spPr>
          <p:txBody>
            <a:bodyPr wrap="none"/>
            <a:lstStyle/>
            <a:p>
              <a:endParaRPr lang="zh-CN" altLang="en-US"/>
            </a:p>
          </p:txBody>
        </p:sp>
        <p:sp>
          <p:nvSpPr>
            <p:cNvPr id="67668" name="Line 84"/>
            <p:cNvSpPr>
              <a:spLocks noChangeShapeType="1"/>
            </p:cNvSpPr>
            <p:nvPr/>
          </p:nvSpPr>
          <p:spPr bwMode="auto">
            <a:xfrm>
              <a:off x="3396" y="2642"/>
              <a:ext cx="97" cy="196"/>
            </a:xfrm>
            <a:prstGeom prst="line">
              <a:avLst/>
            </a:prstGeom>
            <a:noFill/>
            <a:ln w="38100">
              <a:solidFill>
                <a:schemeClr val="tx1"/>
              </a:solidFill>
              <a:round/>
              <a:headEnd/>
              <a:tailEnd/>
            </a:ln>
            <a:effectLst/>
          </p:spPr>
          <p:txBody>
            <a:bodyPr wrap="none"/>
            <a:lstStyle/>
            <a:p>
              <a:endParaRPr lang="zh-CN" altLang="en-US"/>
            </a:p>
          </p:txBody>
        </p:sp>
        <p:sp>
          <p:nvSpPr>
            <p:cNvPr id="67669" name="Oval 85"/>
            <p:cNvSpPr>
              <a:spLocks noChangeArrowheads="1"/>
            </p:cNvSpPr>
            <p:nvPr/>
          </p:nvSpPr>
          <p:spPr bwMode="auto">
            <a:xfrm>
              <a:off x="3963" y="198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0" name="Text Box 86"/>
            <p:cNvSpPr txBox="1">
              <a:spLocks noChangeArrowheads="1"/>
            </p:cNvSpPr>
            <p:nvPr/>
          </p:nvSpPr>
          <p:spPr bwMode="auto">
            <a:xfrm>
              <a:off x="3936" y="199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7671" name="Oval 87"/>
            <p:cNvSpPr>
              <a:spLocks noChangeArrowheads="1"/>
            </p:cNvSpPr>
            <p:nvPr/>
          </p:nvSpPr>
          <p:spPr bwMode="auto">
            <a:xfrm>
              <a:off x="3632" y="240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2" name="Text Box 88"/>
            <p:cNvSpPr txBox="1">
              <a:spLocks noChangeArrowheads="1"/>
            </p:cNvSpPr>
            <p:nvPr/>
          </p:nvSpPr>
          <p:spPr bwMode="auto">
            <a:xfrm>
              <a:off x="3672" y="240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7673" name="Oval 89"/>
            <p:cNvSpPr>
              <a:spLocks noChangeArrowheads="1"/>
            </p:cNvSpPr>
            <p:nvPr/>
          </p:nvSpPr>
          <p:spPr bwMode="auto">
            <a:xfrm>
              <a:off x="3254" y="158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4" name="Text Box 90"/>
            <p:cNvSpPr txBox="1">
              <a:spLocks noChangeArrowheads="1"/>
            </p:cNvSpPr>
            <p:nvPr/>
          </p:nvSpPr>
          <p:spPr bwMode="auto">
            <a:xfrm>
              <a:off x="3227" y="159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7675" name="Oval 91"/>
            <p:cNvSpPr>
              <a:spLocks noChangeArrowheads="1"/>
            </p:cNvSpPr>
            <p:nvPr/>
          </p:nvSpPr>
          <p:spPr bwMode="auto">
            <a:xfrm>
              <a:off x="4083" y="118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6" name="Text Box 92"/>
            <p:cNvSpPr txBox="1">
              <a:spLocks noChangeArrowheads="1"/>
            </p:cNvSpPr>
            <p:nvPr/>
          </p:nvSpPr>
          <p:spPr bwMode="auto">
            <a:xfrm>
              <a:off x="4056" y="118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7677" name="Oval 93"/>
            <p:cNvSpPr>
              <a:spLocks noChangeArrowheads="1"/>
            </p:cNvSpPr>
            <p:nvPr/>
          </p:nvSpPr>
          <p:spPr bwMode="auto">
            <a:xfrm>
              <a:off x="5333" y="78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8" name="Text Box 94"/>
            <p:cNvSpPr txBox="1">
              <a:spLocks noChangeArrowheads="1"/>
            </p:cNvSpPr>
            <p:nvPr/>
          </p:nvSpPr>
          <p:spPr bwMode="auto">
            <a:xfrm>
              <a:off x="5306" y="79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7679" name="Oval 95"/>
            <p:cNvSpPr>
              <a:spLocks noChangeArrowheads="1"/>
            </p:cNvSpPr>
            <p:nvPr/>
          </p:nvSpPr>
          <p:spPr bwMode="auto">
            <a:xfrm>
              <a:off x="3461" y="2012"/>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80" name="Text Box 96"/>
            <p:cNvSpPr txBox="1">
              <a:spLocks noChangeArrowheads="1"/>
            </p:cNvSpPr>
            <p:nvPr/>
          </p:nvSpPr>
          <p:spPr bwMode="auto">
            <a:xfrm>
              <a:off x="3434" y="201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7681" name="Line 97"/>
            <p:cNvSpPr>
              <a:spLocks noChangeShapeType="1"/>
            </p:cNvSpPr>
            <p:nvPr/>
          </p:nvSpPr>
          <p:spPr bwMode="auto">
            <a:xfrm flipH="1">
              <a:off x="3388" y="2237"/>
              <a:ext cx="120" cy="187"/>
            </a:xfrm>
            <a:prstGeom prst="line">
              <a:avLst/>
            </a:prstGeom>
            <a:noFill/>
            <a:ln w="38100">
              <a:solidFill>
                <a:schemeClr val="tx1"/>
              </a:solidFill>
              <a:round/>
              <a:headEnd/>
              <a:tailEnd/>
            </a:ln>
            <a:effectLst/>
          </p:spPr>
          <p:txBody>
            <a:bodyPr wrap="none"/>
            <a:lstStyle/>
            <a:p>
              <a:endParaRPr lang="zh-CN" altLang="en-US"/>
            </a:p>
          </p:txBody>
        </p:sp>
        <p:sp>
          <p:nvSpPr>
            <p:cNvPr id="67682" name="Line 98"/>
            <p:cNvSpPr>
              <a:spLocks noChangeShapeType="1"/>
            </p:cNvSpPr>
            <p:nvPr/>
          </p:nvSpPr>
          <p:spPr bwMode="auto">
            <a:xfrm>
              <a:off x="3658" y="2274"/>
              <a:ext cx="89" cy="157"/>
            </a:xfrm>
            <a:prstGeom prst="line">
              <a:avLst/>
            </a:prstGeom>
            <a:noFill/>
            <a:ln w="38100">
              <a:solidFill>
                <a:schemeClr val="tx1"/>
              </a:solidFill>
              <a:round/>
              <a:headEnd/>
              <a:tailEnd/>
            </a:ln>
            <a:effectLst/>
          </p:spPr>
          <p:txBody>
            <a:bodyPr wrap="none"/>
            <a:lstStyle/>
            <a:p>
              <a:endParaRPr lang="zh-CN" altLang="en-US"/>
            </a:p>
          </p:txBody>
        </p:sp>
        <p:sp>
          <p:nvSpPr>
            <p:cNvPr id="67683" name="Oval 99"/>
            <p:cNvSpPr>
              <a:spLocks noChangeArrowheads="1"/>
            </p:cNvSpPr>
            <p:nvPr/>
          </p:nvSpPr>
          <p:spPr bwMode="auto">
            <a:xfrm>
              <a:off x="3753" y="160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84" name="Text Box 100"/>
            <p:cNvSpPr txBox="1">
              <a:spLocks noChangeArrowheads="1"/>
            </p:cNvSpPr>
            <p:nvPr/>
          </p:nvSpPr>
          <p:spPr bwMode="auto">
            <a:xfrm>
              <a:off x="3726" y="161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7685" name="Line 101"/>
            <p:cNvSpPr>
              <a:spLocks noChangeShapeType="1"/>
            </p:cNvSpPr>
            <p:nvPr/>
          </p:nvSpPr>
          <p:spPr bwMode="auto">
            <a:xfrm flipH="1">
              <a:off x="3672" y="1853"/>
              <a:ext cx="128" cy="180"/>
            </a:xfrm>
            <a:prstGeom prst="line">
              <a:avLst/>
            </a:prstGeom>
            <a:noFill/>
            <a:ln w="38100">
              <a:solidFill>
                <a:schemeClr val="tx1"/>
              </a:solidFill>
              <a:round/>
              <a:headEnd/>
              <a:tailEnd/>
            </a:ln>
            <a:effectLst/>
          </p:spPr>
          <p:txBody>
            <a:bodyPr wrap="none"/>
            <a:lstStyle/>
            <a:p>
              <a:endParaRPr lang="zh-CN" altLang="en-US"/>
            </a:p>
          </p:txBody>
        </p:sp>
        <p:sp>
          <p:nvSpPr>
            <p:cNvPr id="67686" name="Line 102"/>
            <p:cNvSpPr>
              <a:spLocks noChangeShapeType="1"/>
            </p:cNvSpPr>
            <p:nvPr/>
          </p:nvSpPr>
          <p:spPr bwMode="auto">
            <a:xfrm>
              <a:off x="3957" y="1868"/>
              <a:ext cx="97" cy="150"/>
            </a:xfrm>
            <a:prstGeom prst="line">
              <a:avLst/>
            </a:prstGeom>
            <a:noFill/>
            <a:ln w="38100">
              <a:solidFill>
                <a:schemeClr val="tx1"/>
              </a:solidFill>
              <a:round/>
              <a:headEnd/>
              <a:tailEnd/>
            </a:ln>
            <a:effectLst/>
          </p:spPr>
          <p:txBody>
            <a:bodyPr wrap="none"/>
            <a:lstStyle/>
            <a:p>
              <a:endParaRPr lang="zh-CN" altLang="en-US"/>
            </a:p>
          </p:txBody>
        </p:sp>
        <p:sp>
          <p:nvSpPr>
            <p:cNvPr id="67687" name="Oval 103"/>
            <p:cNvSpPr>
              <a:spLocks noChangeArrowheads="1"/>
            </p:cNvSpPr>
            <p:nvPr/>
          </p:nvSpPr>
          <p:spPr bwMode="auto">
            <a:xfrm>
              <a:off x="3533" y="118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88" name="Text Box 104"/>
            <p:cNvSpPr txBox="1">
              <a:spLocks noChangeArrowheads="1"/>
            </p:cNvSpPr>
            <p:nvPr/>
          </p:nvSpPr>
          <p:spPr bwMode="auto">
            <a:xfrm>
              <a:off x="3506" y="119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7689" name="Line 105"/>
            <p:cNvSpPr>
              <a:spLocks noChangeShapeType="1"/>
            </p:cNvSpPr>
            <p:nvPr/>
          </p:nvSpPr>
          <p:spPr bwMode="auto">
            <a:xfrm flipH="1">
              <a:off x="3471" y="1436"/>
              <a:ext cx="119" cy="187"/>
            </a:xfrm>
            <a:prstGeom prst="line">
              <a:avLst/>
            </a:prstGeom>
            <a:noFill/>
            <a:ln w="38100">
              <a:solidFill>
                <a:schemeClr val="tx1"/>
              </a:solidFill>
              <a:round/>
              <a:headEnd/>
              <a:tailEnd/>
            </a:ln>
            <a:effectLst/>
          </p:spPr>
          <p:txBody>
            <a:bodyPr wrap="none"/>
            <a:lstStyle/>
            <a:p>
              <a:endParaRPr lang="zh-CN" altLang="en-US"/>
            </a:p>
          </p:txBody>
        </p:sp>
        <p:sp>
          <p:nvSpPr>
            <p:cNvPr id="67690" name="Line 106"/>
            <p:cNvSpPr>
              <a:spLocks noChangeShapeType="1"/>
            </p:cNvSpPr>
            <p:nvPr/>
          </p:nvSpPr>
          <p:spPr bwMode="auto">
            <a:xfrm>
              <a:off x="3747" y="1443"/>
              <a:ext cx="113" cy="187"/>
            </a:xfrm>
            <a:prstGeom prst="line">
              <a:avLst/>
            </a:prstGeom>
            <a:noFill/>
            <a:ln w="38100">
              <a:solidFill>
                <a:schemeClr val="tx1"/>
              </a:solidFill>
              <a:round/>
              <a:headEnd/>
              <a:tailEnd/>
            </a:ln>
            <a:effectLst/>
          </p:spPr>
          <p:txBody>
            <a:bodyPr wrap="none"/>
            <a:lstStyle/>
            <a:p>
              <a:endParaRPr lang="zh-CN" altLang="en-US"/>
            </a:p>
          </p:txBody>
        </p:sp>
        <p:grpSp>
          <p:nvGrpSpPr>
            <p:cNvPr id="5" name="Group 107"/>
            <p:cNvGrpSpPr>
              <a:grpSpLocks/>
            </p:cNvGrpSpPr>
            <p:nvPr/>
          </p:nvGrpSpPr>
          <p:grpSpPr bwMode="auto">
            <a:xfrm>
              <a:off x="4426" y="1175"/>
              <a:ext cx="330" cy="295"/>
              <a:chOff x="1991" y="1599"/>
              <a:chExt cx="330" cy="295"/>
            </a:xfrm>
          </p:grpSpPr>
          <p:sp>
            <p:nvSpPr>
              <p:cNvPr id="67692" name="Oval 108"/>
              <p:cNvSpPr>
                <a:spLocks noChangeArrowheads="1"/>
              </p:cNvSpPr>
              <p:nvPr/>
            </p:nvSpPr>
            <p:spPr bwMode="auto">
              <a:xfrm>
                <a:off x="2018" y="159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93" name="Text Box 109"/>
              <p:cNvSpPr txBox="1">
                <a:spLocks noChangeArrowheads="1"/>
              </p:cNvSpPr>
              <p:nvPr/>
            </p:nvSpPr>
            <p:spPr bwMode="auto">
              <a:xfrm>
                <a:off x="1991" y="160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grpSp>
        <p:grpSp>
          <p:nvGrpSpPr>
            <p:cNvPr id="6" name="Group 110"/>
            <p:cNvGrpSpPr>
              <a:grpSpLocks/>
            </p:cNvGrpSpPr>
            <p:nvPr/>
          </p:nvGrpSpPr>
          <p:grpSpPr bwMode="auto">
            <a:xfrm>
              <a:off x="4854" y="1175"/>
              <a:ext cx="330" cy="295"/>
              <a:chOff x="1991" y="1599"/>
              <a:chExt cx="330" cy="295"/>
            </a:xfrm>
          </p:grpSpPr>
          <p:sp>
            <p:nvSpPr>
              <p:cNvPr id="67695" name="Oval 111"/>
              <p:cNvSpPr>
                <a:spLocks noChangeArrowheads="1"/>
              </p:cNvSpPr>
              <p:nvPr/>
            </p:nvSpPr>
            <p:spPr bwMode="auto">
              <a:xfrm>
                <a:off x="2018" y="159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96" name="Text Box 112"/>
              <p:cNvSpPr txBox="1">
                <a:spLocks noChangeArrowheads="1"/>
              </p:cNvSpPr>
              <p:nvPr/>
            </p:nvSpPr>
            <p:spPr bwMode="auto">
              <a:xfrm>
                <a:off x="1991" y="160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grpSp>
        <p:sp>
          <p:nvSpPr>
            <p:cNvPr id="67697" name="Oval 113"/>
            <p:cNvSpPr>
              <a:spLocks noChangeArrowheads="1"/>
            </p:cNvSpPr>
            <p:nvPr/>
          </p:nvSpPr>
          <p:spPr bwMode="auto">
            <a:xfrm>
              <a:off x="4702" y="793"/>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98" name="Text Box 114"/>
            <p:cNvSpPr txBox="1">
              <a:spLocks noChangeArrowheads="1"/>
            </p:cNvSpPr>
            <p:nvPr/>
          </p:nvSpPr>
          <p:spPr bwMode="auto">
            <a:xfrm>
              <a:off x="4675" y="80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85</a:t>
              </a:r>
              <a:endParaRPr lang="en-US" altLang="zh-CN" sz="3200">
                <a:solidFill>
                  <a:schemeClr val="bg1"/>
                </a:solidFill>
              </a:endParaRPr>
            </a:p>
          </p:txBody>
        </p:sp>
        <p:sp>
          <p:nvSpPr>
            <p:cNvPr id="67699" name="Line 115"/>
            <p:cNvSpPr>
              <a:spLocks noChangeShapeType="1"/>
            </p:cNvSpPr>
            <p:nvPr/>
          </p:nvSpPr>
          <p:spPr bwMode="auto">
            <a:xfrm flipH="1">
              <a:off x="4631" y="1047"/>
              <a:ext cx="150" cy="150"/>
            </a:xfrm>
            <a:prstGeom prst="line">
              <a:avLst/>
            </a:prstGeom>
            <a:noFill/>
            <a:ln w="38100">
              <a:solidFill>
                <a:schemeClr val="tx1"/>
              </a:solidFill>
              <a:round/>
              <a:headEnd/>
              <a:tailEnd/>
            </a:ln>
            <a:effectLst/>
          </p:spPr>
          <p:txBody>
            <a:bodyPr wrap="none"/>
            <a:lstStyle/>
            <a:p>
              <a:endParaRPr lang="zh-CN" altLang="en-US"/>
            </a:p>
          </p:txBody>
        </p:sp>
        <p:sp>
          <p:nvSpPr>
            <p:cNvPr id="67700" name="Line 116"/>
            <p:cNvSpPr>
              <a:spLocks noChangeShapeType="1"/>
            </p:cNvSpPr>
            <p:nvPr/>
          </p:nvSpPr>
          <p:spPr bwMode="auto">
            <a:xfrm>
              <a:off x="4938" y="1032"/>
              <a:ext cx="112" cy="165"/>
            </a:xfrm>
            <a:prstGeom prst="line">
              <a:avLst/>
            </a:prstGeom>
            <a:noFill/>
            <a:ln w="38100">
              <a:solidFill>
                <a:schemeClr val="tx1"/>
              </a:solidFill>
              <a:round/>
              <a:headEnd/>
              <a:tailEnd/>
            </a:ln>
            <a:effectLst/>
          </p:spPr>
          <p:txBody>
            <a:bodyPr wrap="none"/>
            <a:lstStyle/>
            <a:p>
              <a:endParaRPr lang="zh-CN" altLang="en-US"/>
            </a:p>
          </p:txBody>
        </p:sp>
        <p:sp>
          <p:nvSpPr>
            <p:cNvPr id="67701" name="Oval 117"/>
            <p:cNvSpPr>
              <a:spLocks noChangeArrowheads="1"/>
            </p:cNvSpPr>
            <p:nvPr/>
          </p:nvSpPr>
          <p:spPr bwMode="auto">
            <a:xfrm>
              <a:off x="3829" y="80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702" name="Text Box 118"/>
            <p:cNvSpPr txBox="1">
              <a:spLocks noChangeArrowheads="1"/>
            </p:cNvSpPr>
            <p:nvPr/>
          </p:nvSpPr>
          <p:spPr bwMode="auto">
            <a:xfrm>
              <a:off x="3802" y="837"/>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119</a:t>
              </a:r>
              <a:endParaRPr lang="en-US" altLang="zh-CN">
                <a:solidFill>
                  <a:schemeClr val="bg1"/>
                </a:solidFill>
              </a:endParaRPr>
            </a:p>
          </p:txBody>
        </p:sp>
        <p:sp>
          <p:nvSpPr>
            <p:cNvPr id="67703" name="Line 119"/>
            <p:cNvSpPr>
              <a:spLocks noChangeShapeType="1"/>
            </p:cNvSpPr>
            <p:nvPr/>
          </p:nvSpPr>
          <p:spPr bwMode="auto">
            <a:xfrm flipH="1">
              <a:off x="3718" y="1025"/>
              <a:ext cx="150" cy="209"/>
            </a:xfrm>
            <a:prstGeom prst="line">
              <a:avLst/>
            </a:prstGeom>
            <a:noFill/>
            <a:ln w="38100">
              <a:solidFill>
                <a:schemeClr val="tx1"/>
              </a:solidFill>
              <a:round/>
              <a:headEnd/>
              <a:tailEnd/>
            </a:ln>
            <a:effectLst/>
          </p:spPr>
          <p:txBody>
            <a:bodyPr wrap="none"/>
            <a:lstStyle/>
            <a:p>
              <a:endParaRPr lang="zh-CN" altLang="en-US"/>
            </a:p>
          </p:txBody>
        </p:sp>
        <p:sp>
          <p:nvSpPr>
            <p:cNvPr id="67704" name="Line 120"/>
            <p:cNvSpPr>
              <a:spLocks noChangeShapeType="1"/>
            </p:cNvSpPr>
            <p:nvPr/>
          </p:nvSpPr>
          <p:spPr bwMode="auto">
            <a:xfrm>
              <a:off x="4055" y="1032"/>
              <a:ext cx="172" cy="195"/>
            </a:xfrm>
            <a:prstGeom prst="line">
              <a:avLst/>
            </a:prstGeom>
            <a:noFill/>
            <a:ln w="38100">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850900" y="5637213"/>
            <a:ext cx="7639050" cy="457200"/>
          </a:xfrm>
          <a:prstGeom prst="rect">
            <a:avLst/>
          </a:prstGeom>
          <a:noFill/>
          <a:ln w="38100">
            <a:noFill/>
            <a:miter lim="800000"/>
            <a:headEnd/>
            <a:tailEnd/>
          </a:ln>
          <a:effectLst/>
        </p:spPr>
        <p:txBody>
          <a:bodyPr wrap="none">
            <a:spAutoFit/>
          </a:bodyPr>
          <a:lstStyle/>
          <a:p>
            <a:r>
              <a:rPr lang="en-US" altLang="zh-CN" sz="2400"/>
              <a:t>wpl=(1+4)*6+9*5+16*4+25*3+64*2+(36+49)*3+81*2=759</a:t>
            </a:r>
          </a:p>
        </p:txBody>
      </p:sp>
      <p:grpSp>
        <p:nvGrpSpPr>
          <p:cNvPr id="2" name="Group 3"/>
          <p:cNvGrpSpPr>
            <a:grpSpLocks/>
          </p:cNvGrpSpPr>
          <p:nvPr/>
        </p:nvGrpSpPr>
        <p:grpSpPr bwMode="auto">
          <a:xfrm>
            <a:off x="333375" y="889000"/>
            <a:ext cx="4083050" cy="3638550"/>
            <a:chOff x="210" y="560"/>
            <a:chExt cx="2572" cy="2292"/>
          </a:xfrm>
        </p:grpSpPr>
        <p:sp>
          <p:nvSpPr>
            <p:cNvPr id="68612" name="Oval 4"/>
            <p:cNvSpPr>
              <a:spLocks noChangeArrowheads="1"/>
            </p:cNvSpPr>
            <p:nvPr/>
          </p:nvSpPr>
          <p:spPr bwMode="auto">
            <a:xfrm>
              <a:off x="210" y="256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13" name="Text Box 5"/>
            <p:cNvSpPr txBox="1">
              <a:spLocks noChangeArrowheads="1"/>
            </p:cNvSpPr>
            <p:nvPr/>
          </p:nvSpPr>
          <p:spPr bwMode="auto">
            <a:xfrm>
              <a:off x="250" y="2564"/>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8614" name="Oval 6"/>
            <p:cNvSpPr>
              <a:spLocks noChangeArrowheads="1"/>
            </p:cNvSpPr>
            <p:nvPr/>
          </p:nvSpPr>
          <p:spPr bwMode="auto">
            <a:xfrm>
              <a:off x="596" y="256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15" name="Text Box 7"/>
            <p:cNvSpPr txBox="1">
              <a:spLocks noChangeArrowheads="1"/>
            </p:cNvSpPr>
            <p:nvPr/>
          </p:nvSpPr>
          <p:spPr bwMode="auto">
            <a:xfrm>
              <a:off x="636" y="2564"/>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8616" name="Oval 8"/>
            <p:cNvSpPr>
              <a:spLocks noChangeArrowheads="1"/>
            </p:cNvSpPr>
            <p:nvPr/>
          </p:nvSpPr>
          <p:spPr bwMode="auto">
            <a:xfrm>
              <a:off x="409" y="2183"/>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17" name="Text Box 9"/>
            <p:cNvSpPr txBox="1">
              <a:spLocks noChangeArrowheads="1"/>
            </p:cNvSpPr>
            <p:nvPr/>
          </p:nvSpPr>
          <p:spPr bwMode="auto">
            <a:xfrm>
              <a:off x="449" y="2183"/>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8618" name="Line 10"/>
            <p:cNvSpPr>
              <a:spLocks noChangeShapeType="1"/>
            </p:cNvSpPr>
            <p:nvPr/>
          </p:nvSpPr>
          <p:spPr bwMode="auto">
            <a:xfrm flipH="1">
              <a:off x="397" y="2417"/>
              <a:ext cx="81" cy="157"/>
            </a:xfrm>
            <a:prstGeom prst="line">
              <a:avLst/>
            </a:prstGeom>
            <a:noFill/>
            <a:ln w="38100">
              <a:solidFill>
                <a:schemeClr val="tx1"/>
              </a:solidFill>
              <a:round/>
              <a:headEnd/>
              <a:tailEnd/>
            </a:ln>
            <a:effectLst/>
          </p:spPr>
          <p:txBody>
            <a:bodyPr wrap="none"/>
            <a:lstStyle/>
            <a:p>
              <a:endParaRPr lang="zh-CN" altLang="en-US"/>
            </a:p>
          </p:txBody>
        </p:sp>
        <p:sp>
          <p:nvSpPr>
            <p:cNvPr id="68619" name="Line 11"/>
            <p:cNvSpPr>
              <a:spLocks noChangeShapeType="1"/>
            </p:cNvSpPr>
            <p:nvPr/>
          </p:nvSpPr>
          <p:spPr bwMode="auto">
            <a:xfrm>
              <a:off x="619" y="2425"/>
              <a:ext cx="97" cy="196"/>
            </a:xfrm>
            <a:prstGeom prst="line">
              <a:avLst/>
            </a:prstGeom>
            <a:noFill/>
            <a:ln w="38100">
              <a:solidFill>
                <a:schemeClr val="tx1"/>
              </a:solidFill>
              <a:round/>
              <a:headEnd/>
              <a:tailEnd/>
            </a:ln>
            <a:effectLst/>
          </p:spPr>
          <p:txBody>
            <a:bodyPr wrap="none"/>
            <a:lstStyle/>
            <a:p>
              <a:endParaRPr lang="zh-CN" altLang="en-US"/>
            </a:p>
          </p:txBody>
        </p:sp>
        <p:sp>
          <p:nvSpPr>
            <p:cNvPr id="68620" name="Oval 12"/>
            <p:cNvSpPr>
              <a:spLocks noChangeArrowheads="1"/>
            </p:cNvSpPr>
            <p:nvPr/>
          </p:nvSpPr>
          <p:spPr bwMode="auto">
            <a:xfrm>
              <a:off x="1186" y="177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21" name="Text Box 13"/>
            <p:cNvSpPr txBox="1">
              <a:spLocks noChangeArrowheads="1"/>
            </p:cNvSpPr>
            <p:nvPr/>
          </p:nvSpPr>
          <p:spPr bwMode="auto">
            <a:xfrm>
              <a:off x="1159" y="177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8622" name="Oval 14"/>
            <p:cNvSpPr>
              <a:spLocks noChangeArrowheads="1"/>
            </p:cNvSpPr>
            <p:nvPr/>
          </p:nvSpPr>
          <p:spPr bwMode="auto">
            <a:xfrm>
              <a:off x="855" y="219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23" name="Text Box 15"/>
            <p:cNvSpPr txBox="1">
              <a:spLocks noChangeArrowheads="1"/>
            </p:cNvSpPr>
            <p:nvPr/>
          </p:nvSpPr>
          <p:spPr bwMode="auto">
            <a:xfrm>
              <a:off x="895" y="219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8624" name="Oval 16"/>
            <p:cNvSpPr>
              <a:spLocks noChangeArrowheads="1"/>
            </p:cNvSpPr>
            <p:nvPr/>
          </p:nvSpPr>
          <p:spPr bwMode="auto">
            <a:xfrm>
              <a:off x="477" y="136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25" name="Text Box 17"/>
            <p:cNvSpPr txBox="1">
              <a:spLocks noChangeArrowheads="1"/>
            </p:cNvSpPr>
            <p:nvPr/>
          </p:nvSpPr>
          <p:spPr bwMode="auto">
            <a:xfrm>
              <a:off x="450" y="1375"/>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8626" name="Oval 18"/>
            <p:cNvSpPr>
              <a:spLocks noChangeArrowheads="1"/>
            </p:cNvSpPr>
            <p:nvPr/>
          </p:nvSpPr>
          <p:spPr bwMode="auto">
            <a:xfrm>
              <a:off x="1306" y="96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27" name="Text Box 19"/>
            <p:cNvSpPr txBox="1">
              <a:spLocks noChangeArrowheads="1"/>
            </p:cNvSpPr>
            <p:nvPr/>
          </p:nvSpPr>
          <p:spPr bwMode="auto">
            <a:xfrm>
              <a:off x="1279" y="97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8628" name="Oval 20"/>
            <p:cNvSpPr>
              <a:spLocks noChangeArrowheads="1"/>
            </p:cNvSpPr>
            <p:nvPr/>
          </p:nvSpPr>
          <p:spPr bwMode="auto">
            <a:xfrm>
              <a:off x="684" y="1795"/>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29" name="Text Box 21"/>
            <p:cNvSpPr txBox="1">
              <a:spLocks noChangeArrowheads="1"/>
            </p:cNvSpPr>
            <p:nvPr/>
          </p:nvSpPr>
          <p:spPr bwMode="auto">
            <a:xfrm>
              <a:off x="657" y="180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8630" name="Line 22"/>
            <p:cNvSpPr>
              <a:spLocks noChangeShapeType="1"/>
            </p:cNvSpPr>
            <p:nvPr/>
          </p:nvSpPr>
          <p:spPr bwMode="auto">
            <a:xfrm flipH="1">
              <a:off x="611" y="2020"/>
              <a:ext cx="120" cy="187"/>
            </a:xfrm>
            <a:prstGeom prst="line">
              <a:avLst/>
            </a:prstGeom>
            <a:noFill/>
            <a:ln w="38100">
              <a:solidFill>
                <a:schemeClr val="tx1"/>
              </a:solidFill>
              <a:round/>
              <a:headEnd/>
              <a:tailEnd/>
            </a:ln>
            <a:effectLst/>
          </p:spPr>
          <p:txBody>
            <a:bodyPr wrap="none"/>
            <a:lstStyle/>
            <a:p>
              <a:endParaRPr lang="zh-CN" altLang="en-US"/>
            </a:p>
          </p:txBody>
        </p:sp>
        <p:sp>
          <p:nvSpPr>
            <p:cNvPr id="68631" name="Line 23"/>
            <p:cNvSpPr>
              <a:spLocks noChangeShapeType="1"/>
            </p:cNvSpPr>
            <p:nvPr/>
          </p:nvSpPr>
          <p:spPr bwMode="auto">
            <a:xfrm>
              <a:off x="881" y="2057"/>
              <a:ext cx="89" cy="157"/>
            </a:xfrm>
            <a:prstGeom prst="line">
              <a:avLst/>
            </a:prstGeom>
            <a:noFill/>
            <a:ln w="38100">
              <a:solidFill>
                <a:schemeClr val="tx1"/>
              </a:solidFill>
              <a:round/>
              <a:headEnd/>
              <a:tailEnd/>
            </a:ln>
            <a:effectLst/>
          </p:spPr>
          <p:txBody>
            <a:bodyPr wrap="none"/>
            <a:lstStyle/>
            <a:p>
              <a:endParaRPr lang="zh-CN" altLang="en-US"/>
            </a:p>
          </p:txBody>
        </p:sp>
        <p:sp>
          <p:nvSpPr>
            <p:cNvPr id="68632" name="Oval 24"/>
            <p:cNvSpPr>
              <a:spLocks noChangeArrowheads="1"/>
            </p:cNvSpPr>
            <p:nvPr/>
          </p:nvSpPr>
          <p:spPr bwMode="auto">
            <a:xfrm>
              <a:off x="976" y="139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33" name="Text Box 25"/>
            <p:cNvSpPr txBox="1">
              <a:spLocks noChangeArrowheads="1"/>
            </p:cNvSpPr>
            <p:nvPr/>
          </p:nvSpPr>
          <p:spPr bwMode="auto">
            <a:xfrm>
              <a:off x="949" y="1397"/>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8634" name="Line 26"/>
            <p:cNvSpPr>
              <a:spLocks noChangeShapeType="1"/>
            </p:cNvSpPr>
            <p:nvPr/>
          </p:nvSpPr>
          <p:spPr bwMode="auto">
            <a:xfrm flipH="1">
              <a:off x="895" y="1657"/>
              <a:ext cx="113" cy="159"/>
            </a:xfrm>
            <a:prstGeom prst="line">
              <a:avLst/>
            </a:prstGeom>
            <a:noFill/>
            <a:ln w="38100">
              <a:solidFill>
                <a:schemeClr val="tx1"/>
              </a:solidFill>
              <a:round/>
              <a:headEnd/>
              <a:tailEnd/>
            </a:ln>
            <a:effectLst/>
          </p:spPr>
          <p:txBody>
            <a:bodyPr wrap="none"/>
            <a:lstStyle/>
            <a:p>
              <a:endParaRPr lang="zh-CN" altLang="en-US"/>
            </a:p>
          </p:txBody>
        </p:sp>
        <p:sp>
          <p:nvSpPr>
            <p:cNvPr id="68635" name="Line 27"/>
            <p:cNvSpPr>
              <a:spLocks noChangeShapeType="1"/>
            </p:cNvSpPr>
            <p:nvPr/>
          </p:nvSpPr>
          <p:spPr bwMode="auto">
            <a:xfrm>
              <a:off x="1180" y="1651"/>
              <a:ext cx="97" cy="150"/>
            </a:xfrm>
            <a:prstGeom prst="line">
              <a:avLst/>
            </a:prstGeom>
            <a:noFill/>
            <a:ln w="38100">
              <a:solidFill>
                <a:schemeClr val="tx1"/>
              </a:solidFill>
              <a:round/>
              <a:headEnd/>
              <a:tailEnd/>
            </a:ln>
            <a:effectLst/>
          </p:spPr>
          <p:txBody>
            <a:bodyPr wrap="none"/>
            <a:lstStyle/>
            <a:p>
              <a:endParaRPr lang="zh-CN" altLang="en-US"/>
            </a:p>
          </p:txBody>
        </p:sp>
        <p:sp>
          <p:nvSpPr>
            <p:cNvPr id="68636" name="Oval 28"/>
            <p:cNvSpPr>
              <a:spLocks noChangeArrowheads="1"/>
            </p:cNvSpPr>
            <p:nvPr/>
          </p:nvSpPr>
          <p:spPr bwMode="auto">
            <a:xfrm>
              <a:off x="756" y="972"/>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37" name="Text Box 29"/>
            <p:cNvSpPr txBox="1">
              <a:spLocks noChangeArrowheads="1"/>
            </p:cNvSpPr>
            <p:nvPr/>
          </p:nvSpPr>
          <p:spPr bwMode="auto">
            <a:xfrm>
              <a:off x="729" y="97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8638" name="Line 30"/>
            <p:cNvSpPr>
              <a:spLocks noChangeShapeType="1"/>
            </p:cNvSpPr>
            <p:nvPr/>
          </p:nvSpPr>
          <p:spPr bwMode="auto">
            <a:xfrm flipH="1">
              <a:off x="694" y="1219"/>
              <a:ext cx="119" cy="187"/>
            </a:xfrm>
            <a:prstGeom prst="line">
              <a:avLst/>
            </a:prstGeom>
            <a:noFill/>
            <a:ln w="38100">
              <a:solidFill>
                <a:schemeClr val="tx1"/>
              </a:solidFill>
              <a:round/>
              <a:headEnd/>
              <a:tailEnd/>
            </a:ln>
            <a:effectLst/>
          </p:spPr>
          <p:txBody>
            <a:bodyPr wrap="none"/>
            <a:lstStyle/>
            <a:p>
              <a:endParaRPr lang="zh-CN" altLang="en-US"/>
            </a:p>
          </p:txBody>
        </p:sp>
        <p:sp>
          <p:nvSpPr>
            <p:cNvPr id="68639" name="Line 31"/>
            <p:cNvSpPr>
              <a:spLocks noChangeShapeType="1"/>
            </p:cNvSpPr>
            <p:nvPr/>
          </p:nvSpPr>
          <p:spPr bwMode="auto">
            <a:xfrm>
              <a:off x="970" y="1226"/>
              <a:ext cx="113" cy="187"/>
            </a:xfrm>
            <a:prstGeom prst="line">
              <a:avLst/>
            </a:prstGeom>
            <a:noFill/>
            <a:ln w="38100">
              <a:solidFill>
                <a:schemeClr val="tx1"/>
              </a:solidFill>
              <a:round/>
              <a:headEnd/>
              <a:tailEnd/>
            </a:ln>
            <a:effectLst/>
          </p:spPr>
          <p:txBody>
            <a:bodyPr wrap="none"/>
            <a:lstStyle/>
            <a:p>
              <a:endParaRPr lang="zh-CN" altLang="en-US"/>
            </a:p>
          </p:txBody>
        </p:sp>
        <p:sp>
          <p:nvSpPr>
            <p:cNvPr id="68640" name="Oval 32"/>
            <p:cNvSpPr>
              <a:spLocks noChangeArrowheads="1"/>
            </p:cNvSpPr>
            <p:nvPr/>
          </p:nvSpPr>
          <p:spPr bwMode="auto">
            <a:xfrm>
              <a:off x="1052" y="583"/>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41" name="Text Box 33"/>
            <p:cNvSpPr txBox="1">
              <a:spLocks noChangeArrowheads="1"/>
            </p:cNvSpPr>
            <p:nvPr/>
          </p:nvSpPr>
          <p:spPr bwMode="auto">
            <a:xfrm>
              <a:off x="1025" y="620"/>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119</a:t>
              </a:r>
              <a:endParaRPr lang="en-US" altLang="zh-CN">
                <a:solidFill>
                  <a:schemeClr val="bg1"/>
                </a:solidFill>
              </a:endParaRPr>
            </a:p>
          </p:txBody>
        </p:sp>
        <p:sp>
          <p:nvSpPr>
            <p:cNvPr id="68642" name="Line 34"/>
            <p:cNvSpPr>
              <a:spLocks noChangeShapeType="1"/>
            </p:cNvSpPr>
            <p:nvPr/>
          </p:nvSpPr>
          <p:spPr bwMode="auto">
            <a:xfrm flipH="1">
              <a:off x="941" y="808"/>
              <a:ext cx="150" cy="209"/>
            </a:xfrm>
            <a:prstGeom prst="line">
              <a:avLst/>
            </a:prstGeom>
            <a:noFill/>
            <a:ln w="38100">
              <a:solidFill>
                <a:schemeClr val="tx1"/>
              </a:solidFill>
              <a:round/>
              <a:headEnd/>
              <a:tailEnd/>
            </a:ln>
            <a:effectLst/>
          </p:spPr>
          <p:txBody>
            <a:bodyPr wrap="none"/>
            <a:lstStyle/>
            <a:p>
              <a:endParaRPr lang="zh-CN" altLang="en-US"/>
            </a:p>
          </p:txBody>
        </p:sp>
        <p:sp>
          <p:nvSpPr>
            <p:cNvPr id="68643" name="Line 35"/>
            <p:cNvSpPr>
              <a:spLocks noChangeShapeType="1"/>
            </p:cNvSpPr>
            <p:nvPr/>
          </p:nvSpPr>
          <p:spPr bwMode="auto">
            <a:xfrm>
              <a:off x="1278" y="815"/>
              <a:ext cx="172" cy="195"/>
            </a:xfrm>
            <a:prstGeom prst="line">
              <a:avLst/>
            </a:prstGeom>
            <a:noFill/>
            <a:ln w="38100">
              <a:solidFill>
                <a:schemeClr val="tx1"/>
              </a:solidFill>
              <a:round/>
              <a:headEnd/>
              <a:tailEnd/>
            </a:ln>
            <a:effectLst/>
          </p:spPr>
          <p:txBody>
            <a:bodyPr wrap="none"/>
            <a:lstStyle/>
            <a:p>
              <a:endParaRPr lang="zh-CN" altLang="en-US"/>
            </a:p>
          </p:txBody>
        </p:sp>
        <p:sp>
          <p:nvSpPr>
            <p:cNvPr id="68644" name="Oval 36"/>
            <p:cNvSpPr>
              <a:spLocks noChangeArrowheads="1"/>
            </p:cNvSpPr>
            <p:nvPr/>
          </p:nvSpPr>
          <p:spPr bwMode="auto">
            <a:xfrm>
              <a:off x="1778" y="99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45" name="Text Box 37"/>
            <p:cNvSpPr txBox="1">
              <a:spLocks noChangeArrowheads="1"/>
            </p:cNvSpPr>
            <p:nvPr/>
          </p:nvSpPr>
          <p:spPr bwMode="auto">
            <a:xfrm>
              <a:off x="1751" y="100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8646" name="Oval 38"/>
            <p:cNvSpPr>
              <a:spLocks noChangeArrowheads="1"/>
            </p:cNvSpPr>
            <p:nvPr/>
          </p:nvSpPr>
          <p:spPr bwMode="auto">
            <a:xfrm>
              <a:off x="2051" y="136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47" name="Text Box 39"/>
            <p:cNvSpPr txBox="1">
              <a:spLocks noChangeArrowheads="1"/>
            </p:cNvSpPr>
            <p:nvPr/>
          </p:nvSpPr>
          <p:spPr bwMode="auto">
            <a:xfrm>
              <a:off x="2024" y="137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8648" name="Oval 40"/>
            <p:cNvSpPr>
              <a:spLocks noChangeArrowheads="1"/>
            </p:cNvSpPr>
            <p:nvPr/>
          </p:nvSpPr>
          <p:spPr bwMode="auto">
            <a:xfrm>
              <a:off x="2479" y="136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49" name="Text Box 41"/>
            <p:cNvSpPr txBox="1">
              <a:spLocks noChangeArrowheads="1"/>
            </p:cNvSpPr>
            <p:nvPr/>
          </p:nvSpPr>
          <p:spPr bwMode="auto">
            <a:xfrm>
              <a:off x="2452" y="137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8650" name="Oval 42"/>
            <p:cNvSpPr>
              <a:spLocks noChangeArrowheads="1"/>
            </p:cNvSpPr>
            <p:nvPr/>
          </p:nvSpPr>
          <p:spPr bwMode="auto">
            <a:xfrm>
              <a:off x="2300" y="98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51" name="Text Box 43"/>
            <p:cNvSpPr txBox="1">
              <a:spLocks noChangeArrowheads="1"/>
            </p:cNvSpPr>
            <p:nvPr/>
          </p:nvSpPr>
          <p:spPr bwMode="auto">
            <a:xfrm>
              <a:off x="2273" y="99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85</a:t>
              </a:r>
              <a:endParaRPr lang="en-US" altLang="zh-CN" sz="3200">
                <a:solidFill>
                  <a:schemeClr val="bg1"/>
                </a:solidFill>
              </a:endParaRPr>
            </a:p>
          </p:txBody>
        </p:sp>
        <p:sp>
          <p:nvSpPr>
            <p:cNvPr id="68652" name="Line 44"/>
            <p:cNvSpPr>
              <a:spLocks noChangeShapeType="1"/>
            </p:cNvSpPr>
            <p:nvPr/>
          </p:nvSpPr>
          <p:spPr bwMode="auto">
            <a:xfrm flipH="1">
              <a:off x="2229" y="1241"/>
              <a:ext cx="150" cy="150"/>
            </a:xfrm>
            <a:prstGeom prst="line">
              <a:avLst/>
            </a:prstGeom>
            <a:noFill/>
            <a:ln w="38100">
              <a:solidFill>
                <a:schemeClr val="tx1"/>
              </a:solidFill>
              <a:round/>
              <a:headEnd/>
              <a:tailEnd/>
            </a:ln>
            <a:effectLst/>
          </p:spPr>
          <p:txBody>
            <a:bodyPr wrap="none"/>
            <a:lstStyle/>
            <a:p>
              <a:endParaRPr lang="zh-CN" altLang="en-US"/>
            </a:p>
          </p:txBody>
        </p:sp>
        <p:sp>
          <p:nvSpPr>
            <p:cNvPr id="68653" name="Line 45"/>
            <p:cNvSpPr>
              <a:spLocks noChangeShapeType="1"/>
            </p:cNvSpPr>
            <p:nvPr/>
          </p:nvSpPr>
          <p:spPr bwMode="auto">
            <a:xfrm>
              <a:off x="2536" y="1226"/>
              <a:ext cx="112" cy="165"/>
            </a:xfrm>
            <a:prstGeom prst="line">
              <a:avLst/>
            </a:prstGeom>
            <a:noFill/>
            <a:ln w="38100">
              <a:solidFill>
                <a:schemeClr val="tx1"/>
              </a:solidFill>
              <a:round/>
              <a:headEnd/>
              <a:tailEnd/>
            </a:ln>
            <a:effectLst/>
          </p:spPr>
          <p:txBody>
            <a:bodyPr wrap="none"/>
            <a:lstStyle/>
            <a:p>
              <a:endParaRPr lang="zh-CN" altLang="en-US"/>
            </a:p>
          </p:txBody>
        </p:sp>
        <p:sp>
          <p:nvSpPr>
            <p:cNvPr id="68654" name="Oval 46"/>
            <p:cNvSpPr>
              <a:spLocks noChangeArrowheads="1"/>
            </p:cNvSpPr>
            <p:nvPr/>
          </p:nvSpPr>
          <p:spPr bwMode="auto">
            <a:xfrm>
              <a:off x="2062" y="56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55" name="Text Box 47"/>
            <p:cNvSpPr txBox="1">
              <a:spLocks noChangeArrowheads="1"/>
            </p:cNvSpPr>
            <p:nvPr/>
          </p:nvSpPr>
          <p:spPr bwMode="auto">
            <a:xfrm>
              <a:off x="2035" y="597"/>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166</a:t>
              </a:r>
              <a:endParaRPr lang="en-US" altLang="zh-CN">
                <a:solidFill>
                  <a:schemeClr val="bg1"/>
                </a:solidFill>
              </a:endParaRPr>
            </a:p>
          </p:txBody>
        </p:sp>
        <p:sp>
          <p:nvSpPr>
            <p:cNvPr id="68656" name="Line 48"/>
            <p:cNvSpPr>
              <a:spLocks noChangeShapeType="1"/>
            </p:cNvSpPr>
            <p:nvPr/>
          </p:nvSpPr>
          <p:spPr bwMode="auto">
            <a:xfrm flipH="1">
              <a:off x="1982" y="815"/>
              <a:ext cx="157" cy="209"/>
            </a:xfrm>
            <a:prstGeom prst="line">
              <a:avLst/>
            </a:prstGeom>
            <a:noFill/>
            <a:ln w="38100">
              <a:solidFill>
                <a:schemeClr val="tx1"/>
              </a:solidFill>
              <a:round/>
              <a:headEnd/>
              <a:tailEnd/>
            </a:ln>
            <a:effectLst/>
          </p:spPr>
          <p:txBody>
            <a:bodyPr wrap="none"/>
            <a:lstStyle/>
            <a:p>
              <a:endParaRPr lang="zh-CN" altLang="en-US"/>
            </a:p>
          </p:txBody>
        </p:sp>
        <p:sp>
          <p:nvSpPr>
            <p:cNvPr id="68657" name="Line 49"/>
            <p:cNvSpPr>
              <a:spLocks noChangeShapeType="1"/>
            </p:cNvSpPr>
            <p:nvPr/>
          </p:nvSpPr>
          <p:spPr bwMode="auto">
            <a:xfrm>
              <a:off x="2274" y="807"/>
              <a:ext cx="127" cy="217"/>
            </a:xfrm>
            <a:prstGeom prst="line">
              <a:avLst/>
            </a:prstGeom>
            <a:noFill/>
            <a:ln w="38100">
              <a:solidFill>
                <a:schemeClr val="tx1"/>
              </a:solidFill>
              <a:round/>
              <a:headEnd/>
              <a:tailEnd/>
            </a:ln>
            <a:effectLst/>
          </p:spPr>
          <p:txBody>
            <a:bodyPr wrap="none"/>
            <a:lstStyle/>
            <a:p>
              <a:endParaRPr lang="zh-CN" altLang="en-US"/>
            </a:p>
          </p:txBody>
        </p:sp>
      </p:grpSp>
      <p:grpSp>
        <p:nvGrpSpPr>
          <p:cNvPr id="3" name="Group 50"/>
          <p:cNvGrpSpPr>
            <a:grpSpLocks/>
          </p:cNvGrpSpPr>
          <p:nvPr/>
        </p:nvGrpSpPr>
        <p:grpSpPr bwMode="auto">
          <a:xfrm>
            <a:off x="4227513" y="522288"/>
            <a:ext cx="4083050" cy="4397375"/>
            <a:chOff x="2663" y="329"/>
            <a:chExt cx="2572" cy="2770"/>
          </a:xfrm>
        </p:grpSpPr>
        <p:sp>
          <p:nvSpPr>
            <p:cNvPr id="68659" name="Oval 51"/>
            <p:cNvSpPr>
              <a:spLocks noChangeArrowheads="1"/>
            </p:cNvSpPr>
            <p:nvPr/>
          </p:nvSpPr>
          <p:spPr bwMode="auto">
            <a:xfrm>
              <a:off x="2663" y="281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60" name="Text Box 52"/>
            <p:cNvSpPr txBox="1">
              <a:spLocks noChangeArrowheads="1"/>
            </p:cNvSpPr>
            <p:nvPr/>
          </p:nvSpPr>
          <p:spPr bwMode="auto">
            <a:xfrm>
              <a:off x="2703" y="281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8661" name="Oval 53"/>
            <p:cNvSpPr>
              <a:spLocks noChangeArrowheads="1"/>
            </p:cNvSpPr>
            <p:nvPr/>
          </p:nvSpPr>
          <p:spPr bwMode="auto">
            <a:xfrm>
              <a:off x="3049" y="281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62" name="Text Box 54"/>
            <p:cNvSpPr txBox="1">
              <a:spLocks noChangeArrowheads="1"/>
            </p:cNvSpPr>
            <p:nvPr/>
          </p:nvSpPr>
          <p:spPr bwMode="auto">
            <a:xfrm>
              <a:off x="3089" y="281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8663" name="Oval 55"/>
            <p:cNvSpPr>
              <a:spLocks noChangeArrowheads="1"/>
            </p:cNvSpPr>
            <p:nvPr/>
          </p:nvSpPr>
          <p:spPr bwMode="auto">
            <a:xfrm>
              <a:off x="2862" y="243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64" name="Text Box 56"/>
            <p:cNvSpPr txBox="1">
              <a:spLocks noChangeArrowheads="1"/>
            </p:cNvSpPr>
            <p:nvPr/>
          </p:nvSpPr>
          <p:spPr bwMode="auto">
            <a:xfrm>
              <a:off x="2902" y="24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8665" name="Line 57"/>
            <p:cNvSpPr>
              <a:spLocks noChangeShapeType="1"/>
            </p:cNvSpPr>
            <p:nvPr/>
          </p:nvSpPr>
          <p:spPr bwMode="auto">
            <a:xfrm flipH="1">
              <a:off x="2850" y="2664"/>
              <a:ext cx="81" cy="157"/>
            </a:xfrm>
            <a:prstGeom prst="line">
              <a:avLst/>
            </a:prstGeom>
            <a:noFill/>
            <a:ln w="38100">
              <a:solidFill>
                <a:schemeClr val="tx1"/>
              </a:solidFill>
              <a:round/>
              <a:headEnd/>
              <a:tailEnd/>
            </a:ln>
            <a:effectLst/>
          </p:spPr>
          <p:txBody>
            <a:bodyPr wrap="none"/>
            <a:lstStyle/>
            <a:p>
              <a:endParaRPr lang="zh-CN" altLang="en-US"/>
            </a:p>
          </p:txBody>
        </p:sp>
        <p:sp>
          <p:nvSpPr>
            <p:cNvPr id="68666" name="Line 58"/>
            <p:cNvSpPr>
              <a:spLocks noChangeShapeType="1"/>
            </p:cNvSpPr>
            <p:nvPr/>
          </p:nvSpPr>
          <p:spPr bwMode="auto">
            <a:xfrm>
              <a:off x="3072" y="2672"/>
              <a:ext cx="97" cy="196"/>
            </a:xfrm>
            <a:prstGeom prst="line">
              <a:avLst/>
            </a:prstGeom>
            <a:noFill/>
            <a:ln w="38100">
              <a:solidFill>
                <a:schemeClr val="tx1"/>
              </a:solidFill>
              <a:round/>
              <a:headEnd/>
              <a:tailEnd/>
            </a:ln>
            <a:effectLst/>
          </p:spPr>
          <p:txBody>
            <a:bodyPr wrap="none"/>
            <a:lstStyle/>
            <a:p>
              <a:endParaRPr lang="zh-CN" altLang="en-US"/>
            </a:p>
          </p:txBody>
        </p:sp>
        <p:sp>
          <p:nvSpPr>
            <p:cNvPr id="68667" name="Oval 59"/>
            <p:cNvSpPr>
              <a:spLocks noChangeArrowheads="1"/>
            </p:cNvSpPr>
            <p:nvPr/>
          </p:nvSpPr>
          <p:spPr bwMode="auto">
            <a:xfrm>
              <a:off x="3639" y="201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68" name="Text Box 60"/>
            <p:cNvSpPr txBox="1">
              <a:spLocks noChangeArrowheads="1"/>
            </p:cNvSpPr>
            <p:nvPr/>
          </p:nvSpPr>
          <p:spPr bwMode="auto">
            <a:xfrm>
              <a:off x="3612" y="202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8669" name="Oval 61"/>
            <p:cNvSpPr>
              <a:spLocks noChangeArrowheads="1"/>
            </p:cNvSpPr>
            <p:nvPr/>
          </p:nvSpPr>
          <p:spPr bwMode="auto">
            <a:xfrm>
              <a:off x="3308" y="243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70" name="Text Box 62"/>
            <p:cNvSpPr txBox="1">
              <a:spLocks noChangeArrowheads="1"/>
            </p:cNvSpPr>
            <p:nvPr/>
          </p:nvSpPr>
          <p:spPr bwMode="auto">
            <a:xfrm>
              <a:off x="3348" y="243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8671" name="Oval 63"/>
            <p:cNvSpPr>
              <a:spLocks noChangeArrowheads="1"/>
            </p:cNvSpPr>
            <p:nvPr/>
          </p:nvSpPr>
          <p:spPr bwMode="auto">
            <a:xfrm>
              <a:off x="2930" y="161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72" name="Text Box 64"/>
            <p:cNvSpPr txBox="1">
              <a:spLocks noChangeArrowheads="1"/>
            </p:cNvSpPr>
            <p:nvPr/>
          </p:nvSpPr>
          <p:spPr bwMode="auto">
            <a:xfrm>
              <a:off x="2903" y="162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8673" name="Oval 65"/>
            <p:cNvSpPr>
              <a:spLocks noChangeArrowheads="1"/>
            </p:cNvSpPr>
            <p:nvPr/>
          </p:nvSpPr>
          <p:spPr bwMode="auto">
            <a:xfrm>
              <a:off x="3759" y="121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74" name="Text Box 66"/>
            <p:cNvSpPr txBox="1">
              <a:spLocks noChangeArrowheads="1"/>
            </p:cNvSpPr>
            <p:nvPr/>
          </p:nvSpPr>
          <p:spPr bwMode="auto">
            <a:xfrm>
              <a:off x="3732" y="121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8675" name="Oval 67"/>
            <p:cNvSpPr>
              <a:spLocks noChangeArrowheads="1"/>
            </p:cNvSpPr>
            <p:nvPr/>
          </p:nvSpPr>
          <p:spPr bwMode="auto">
            <a:xfrm>
              <a:off x="3137" y="2042"/>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76" name="Text Box 68"/>
            <p:cNvSpPr txBox="1">
              <a:spLocks noChangeArrowheads="1"/>
            </p:cNvSpPr>
            <p:nvPr/>
          </p:nvSpPr>
          <p:spPr bwMode="auto">
            <a:xfrm>
              <a:off x="3110" y="204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8677" name="Line 69"/>
            <p:cNvSpPr>
              <a:spLocks noChangeShapeType="1"/>
            </p:cNvSpPr>
            <p:nvPr/>
          </p:nvSpPr>
          <p:spPr bwMode="auto">
            <a:xfrm flipH="1">
              <a:off x="3064" y="2267"/>
              <a:ext cx="120" cy="187"/>
            </a:xfrm>
            <a:prstGeom prst="line">
              <a:avLst/>
            </a:prstGeom>
            <a:noFill/>
            <a:ln w="38100">
              <a:solidFill>
                <a:schemeClr val="tx1"/>
              </a:solidFill>
              <a:round/>
              <a:headEnd/>
              <a:tailEnd/>
            </a:ln>
            <a:effectLst/>
          </p:spPr>
          <p:txBody>
            <a:bodyPr wrap="none"/>
            <a:lstStyle/>
            <a:p>
              <a:endParaRPr lang="zh-CN" altLang="en-US"/>
            </a:p>
          </p:txBody>
        </p:sp>
        <p:sp>
          <p:nvSpPr>
            <p:cNvPr id="68678" name="Line 70"/>
            <p:cNvSpPr>
              <a:spLocks noChangeShapeType="1"/>
            </p:cNvSpPr>
            <p:nvPr/>
          </p:nvSpPr>
          <p:spPr bwMode="auto">
            <a:xfrm>
              <a:off x="3334" y="2304"/>
              <a:ext cx="89" cy="157"/>
            </a:xfrm>
            <a:prstGeom prst="line">
              <a:avLst/>
            </a:prstGeom>
            <a:noFill/>
            <a:ln w="38100">
              <a:solidFill>
                <a:schemeClr val="tx1"/>
              </a:solidFill>
              <a:round/>
              <a:headEnd/>
              <a:tailEnd/>
            </a:ln>
            <a:effectLst/>
          </p:spPr>
          <p:txBody>
            <a:bodyPr wrap="none"/>
            <a:lstStyle/>
            <a:p>
              <a:endParaRPr lang="zh-CN" altLang="en-US"/>
            </a:p>
          </p:txBody>
        </p:sp>
        <p:sp>
          <p:nvSpPr>
            <p:cNvPr id="68679" name="Oval 71"/>
            <p:cNvSpPr>
              <a:spLocks noChangeArrowheads="1"/>
            </p:cNvSpPr>
            <p:nvPr/>
          </p:nvSpPr>
          <p:spPr bwMode="auto">
            <a:xfrm>
              <a:off x="3429" y="163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80" name="Text Box 72"/>
            <p:cNvSpPr txBox="1">
              <a:spLocks noChangeArrowheads="1"/>
            </p:cNvSpPr>
            <p:nvPr/>
          </p:nvSpPr>
          <p:spPr bwMode="auto">
            <a:xfrm>
              <a:off x="3402" y="164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8681" name="Line 73"/>
            <p:cNvSpPr>
              <a:spLocks noChangeShapeType="1"/>
            </p:cNvSpPr>
            <p:nvPr/>
          </p:nvSpPr>
          <p:spPr bwMode="auto">
            <a:xfrm flipH="1">
              <a:off x="3348" y="1883"/>
              <a:ext cx="128" cy="180"/>
            </a:xfrm>
            <a:prstGeom prst="line">
              <a:avLst/>
            </a:prstGeom>
            <a:noFill/>
            <a:ln w="38100">
              <a:solidFill>
                <a:schemeClr val="tx1"/>
              </a:solidFill>
              <a:round/>
              <a:headEnd/>
              <a:tailEnd/>
            </a:ln>
            <a:effectLst/>
          </p:spPr>
          <p:txBody>
            <a:bodyPr wrap="none"/>
            <a:lstStyle/>
            <a:p>
              <a:endParaRPr lang="zh-CN" altLang="en-US"/>
            </a:p>
          </p:txBody>
        </p:sp>
        <p:sp>
          <p:nvSpPr>
            <p:cNvPr id="68682" name="Line 74"/>
            <p:cNvSpPr>
              <a:spLocks noChangeShapeType="1"/>
            </p:cNvSpPr>
            <p:nvPr/>
          </p:nvSpPr>
          <p:spPr bwMode="auto">
            <a:xfrm>
              <a:off x="3633" y="1898"/>
              <a:ext cx="97" cy="150"/>
            </a:xfrm>
            <a:prstGeom prst="line">
              <a:avLst/>
            </a:prstGeom>
            <a:noFill/>
            <a:ln w="38100">
              <a:solidFill>
                <a:schemeClr val="tx1"/>
              </a:solidFill>
              <a:round/>
              <a:headEnd/>
              <a:tailEnd/>
            </a:ln>
            <a:effectLst/>
          </p:spPr>
          <p:txBody>
            <a:bodyPr wrap="none"/>
            <a:lstStyle/>
            <a:p>
              <a:endParaRPr lang="zh-CN" altLang="en-US"/>
            </a:p>
          </p:txBody>
        </p:sp>
        <p:sp>
          <p:nvSpPr>
            <p:cNvPr id="68683" name="Oval 75"/>
            <p:cNvSpPr>
              <a:spLocks noChangeArrowheads="1"/>
            </p:cNvSpPr>
            <p:nvPr/>
          </p:nvSpPr>
          <p:spPr bwMode="auto">
            <a:xfrm>
              <a:off x="3209" y="121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84" name="Text Box 76"/>
            <p:cNvSpPr txBox="1">
              <a:spLocks noChangeArrowheads="1"/>
            </p:cNvSpPr>
            <p:nvPr/>
          </p:nvSpPr>
          <p:spPr bwMode="auto">
            <a:xfrm>
              <a:off x="3182" y="122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8685" name="Line 77"/>
            <p:cNvSpPr>
              <a:spLocks noChangeShapeType="1"/>
            </p:cNvSpPr>
            <p:nvPr/>
          </p:nvSpPr>
          <p:spPr bwMode="auto">
            <a:xfrm flipH="1">
              <a:off x="3147" y="1466"/>
              <a:ext cx="119" cy="187"/>
            </a:xfrm>
            <a:prstGeom prst="line">
              <a:avLst/>
            </a:prstGeom>
            <a:noFill/>
            <a:ln w="38100">
              <a:solidFill>
                <a:schemeClr val="tx1"/>
              </a:solidFill>
              <a:round/>
              <a:headEnd/>
              <a:tailEnd/>
            </a:ln>
            <a:effectLst/>
          </p:spPr>
          <p:txBody>
            <a:bodyPr wrap="none"/>
            <a:lstStyle/>
            <a:p>
              <a:endParaRPr lang="zh-CN" altLang="en-US"/>
            </a:p>
          </p:txBody>
        </p:sp>
        <p:sp>
          <p:nvSpPr>
            <p:cNvPr id="68686" name="Line 78"/>
            <p:cNvSpPr>
              <a:spLocks noChangeShapeType="1"/>
            </p:cNvSpPr>
            <p:nvPr/>
          </p:nvSpPr>
          <p:spPr bwMode="auto">
            <a:xfrm>
              <a:off x="3423" y="1473"/>
              <a:ext cx="113" cy="187"/>
            </a:xfrm>
            <a:prstGeom prst="line">
              <a:avLst/>
            </a:prstGeom>
            <a:noFill/>
            <a:ln w="38100">
              <a:solidFill>
                <a:schemeClr val="tx1"/>
              </a:solidFill>
              <a:round/>
              <a:headEnd/>
              <a:tailEnd/>
            </a:ln>
            <a:effectLst/>
          </p:spPr>
          <p:txBody>
            <a:bodyPr wrap="none"/>
            <a:lstStyle/>
            <a:p>
              <a:endParaRPr lang="zh-CN" altLang="en-US"/>
            </a:p>
          </p:txBody>
        </p:sp>
        <p:sp>
          <p:nvSpPr>
            <p:cNvPr id="68687" name="Oval 79"/>
            <p:cNvSpPr>
              <a:spLocks noChangeArrowheads="1"/>
            </p:cNvSpPr>
            <p:nvPr/>
          </p:nvSpPr>
          <p:spPr bwMode="auto">
            <a:xfrm>
              <a:off x="3505" y="83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88" name="Text Box 80"/>
            <p:cNvSpPr txBox="1">
              <a:spLocks noChangeArrowheads="1"/>
            </p:cNvSpPr>
            <p:nvPr/>
          </p:nvSpPr>
          <p:spPr bwMode="auto">
            <a:xfrm>
              <a:off x="3478" y="867"/>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119</a:t>
              </a:r>
              <a:endParaRPr lang="en-US" altLang="zh-CN">
                <a:solidFill>
                  <a:schemeClr val="bg1"/>
                </a:solidFill>
              </a:endParaRPr>
            </a:p>
          </p:txBody>
        </p:sp>
        <p:sp>
          <p:nvSpPr>
            <p:cNvPr id="68689" name="Line 81"/>
            <p:cNvSpPr>
              <a:spLocks noChangeShapeType="1"/>
            </p:cNvSpPr>
            <p:nvPr/>
          </p:nvSpPr>
          <p:spPr bwMode="auto">
            <a:xfrm flipH="1">
              <a:off x="3394" y="1055"/>
              <a:ext cx="150" cy="209"/>
            </a:xfrm>
            <a:prstGeom prst="line">
              <a:avLst/>
            </a:prstGeom>
            <a:noFill/>
            <a:ln w="38100">
              <a:solidFill>
                <a:schemeClr val="tx1"/>
              </a:solidFill>
              <a:round/>
              <a:headEnd/>
              <a:tailEnd/>
            </a:ln>
            <a:effectLst/>
          </p:spPr>
          <p:txBody>
            <a:bodyPr wrap="none"/>
            <a:lstStyle/>
            <a:p>
              <a:endParaRPr lang="zh-CN" altLang="en-US"/>
            </a:p>
          </p:txBody>
        </p:sp>
        <p:sp>
          <p:nvSpPr>
            <p:cNvPr id="68690" name="Line 82"/>
            <p:cNvSpPr>
              <a:spLocks noChangeShapeType="1"/>
            </p:cNvSpPr>
            <p:nvPr/>
          </p:nvSpPr>
          <p:spPr bwMode="auto">
            <a:xfrm>
              <a:off x="3731" y="1062"/>
              <a:ext cx="172" cy="195"/>
            </a:xfrm>
            <a:prstGeom prst="line">
              <a:avLst/>
            </a:prstGeom>
            <a:noFill/>
            <a:ln w="38100">
              <a:solidFill>
                <a:schemeClr val="tx1"/>
              </a:solidFill>
              <a:round/>
              <a:headEnd/>
              <a:tailEnd/>
            </a:ln>
            <a:effectLst/>
          </p:spPr>
          <p:txBody>
            <a:bodyPr wrap="none"/>
            <a:lstStyle/>
            <a:p>
              <a:endParaRPr lang="zh-CN" altLang="en-US"/>
            </a:p>
          </p:txBody>
        </p:sp>
        <p:sp>
          <p:nvSpPr>
            <p:cNvPr id="68691" name="Oval 83"/>
            <p:cNvSpPr>
              <a:spLocks noChangeArrowheads="1"/>
            </p:cNvSpPr>
            <p:nvPr/>
          </p:nvSpPr>
          <p:spPr bwMode="auto">
            <a:xfrm>
              <a:off x="4231" y="124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92" name="Text Box 84"/>
            <p:cNvSpPr txBox="1">
              <a:spLocks noChangeArrowheads="1"/>
            </p:cNvSpPr>
            <p:nvPr/>
          </p:nvSpPr>
          <p:spPr bwMode="auto">
            <a:xfrm>
              <a:off x="4204" y="124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8693" name="Oval 85"/>
            <p:cNvSpPr>
              <a:spLocks noChangeArrowheads="1"/>
            </p:cNvSpPr>
            <p:nvPr/>
          </p:nvSpPr>
          <p:spPr bwMode="auto">
            <a:xfrm>
              <a:off x="4504" y="161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94" name="Text Box 86"/>
            <p:cNvSpPr txBox="1">
              <a:spLocks noChangeArrowheads="1"/>
            </p:cNvSpPr>
            <p:nvPr/>
          </p:nvSpPr>
          <p:spPr bwMode="auto">
            <a:xfrm>
              <a:off x="4477" y="162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8695" name="Oval 87"/>
            <p:cNvSpPr>
              <a:spLocks noChangeArrowheads="1"/>
            </p:cNvSpPr>
            <p:nvPr/>
          </p:nvSpPr>
          <p:spPr bwMode="auto">
            <a:xfrm>
              <a:off x="4932" y="161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96" name="Text Box 88"/>
            <p:cNvSpPr txBox="1">
              <a:spLocks noChangeArrowheads="1"/>
            </p:cNvSpPr>
            <p:nvPr/>
          </p:nvSpPr>
          <p:spPr bwMode="auto">
            <a:xfrm>
              <a:off x="4905" y="162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8697" name="Oval 89"/>
            <p:cNvSpPr>
              <a:spLocks noChangeArrowheads="1"/>
            </p:cNvSpPr>
            <p:nvPr/>
          </p:nvSpPr>
          <p:spPr bwMode="auto">
            <a:xfrm>
              <a:off x="4753" y="1234"/>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98" name="Text Box 90"/>
            <p:cNvSpPr txBox="1">
              <a:spLocks noChangeArrowheads="1"/>
            </p:cNvSpPr>
            <p:nvPr/>
          </p:nvSpPr>
          <p:spPr bwMode="auto">
            <a:xfrm>
              <a:off x="4740" y="121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85</a:t>
              </a:r>
              <a:endParaRPr lang="en-US" altLang="zh-CN" sz="3200">
                <a:solidFill>
                  <a:schemeClr val="bg1"/>
                </a:solidFill>
              </a:endParaRPr>
            </a:p>
          </p:txBody>
        </p:sp>
        <p:sp>
          <p:nvSpPr>
            <p:cNvPr id="68699" name="Line 91"/>
            <p:cNvSpPr>
              <a:spLocks noChangeShapeType="1"/>
            </p:cNvSpPr>
            <p:nvPr/>
          </p:nvSpPr>
          <p:spPr bwMode="auto">
            <a:xfrm flipH="1">
              <a:off x="4682" y="1488"/>
              <a:ext cx="150" cy="150"/>
            </a:xfrm>
            <a:prstGeom prst="line">
              <a:avLst/>
            </a:prstGeom>
            <a:noFill/>
            <a:ln w="38100">
              <a:solidFill>
                <a:schemeClr val="tx1"/>
              </a:solidFill>
              <a:round/>
              <a:headEnd/>
              <a:tailEnd/>
            </a:ln>
            <a:effectLst/>
          </p:spPr>
          <p:txBody>
            <a:bodyPr wrap="none"/>
            <a:lstStyle/>
            <a:p>
              <a:endParaRPr lang="zh-CN" altLang="en-US"/>
            </a:p>
          </p:txBody>
        </p:sp>
        <p:sp>
          <p:nvSpPr>
            <p:cNvPr id="68700" name="Line 92"/>
            <p:cNvSpPr>
              <a:spLocks noChangeShapeType="1"/>
            </p:cNvSpPr>
            <p:nvPr/>
          </p:nvSpPr>
          <p:spPr bwMode="auto">
            <a:xfrm>
              <a:off x="4989" y="1473"/>
              <a:ext cx="112" cy="165"/>
            </a:xfrm>
            <a:prstGeom prst="line">
              <a:avLst/>
            </a:prstGeom>
            <a:noFill/>
            <a:ln w="38100">
              <a:solidFill>
                <a:schemeClr val="tx1"/>
              </a:solidFill>
              <a:round/>
              <a:headEnd/>
              <a:tailEnd/>
            </a:ln>
            <a:effectLst/>
          </p:spPr>
          <p:txBody>
            <a:bodyPr wrap="none"/>
            <a:lstStyle/>
            <a:p>
              <a:endParaRPr lang="zh-CN" altLang="en-US"/>
            </a:p>
          </p:txBody>
        </p:sp>
        <p:sp>
          <p:nvSpPr>
            <p:cNvPr id="68701" name="Oval 93"/>
            <p:cNvSpPr>
              <a:spLocks noChangeArrowheads="1"/>
            </p:cNvSpPr>
            <p:nvPr/>
          </p:nvSpPr>
          <p:spPr bwMode="auto">
            <a:xfrm>
              <a:off x="4515" y="80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702" name="Text Box 94"/>
            <p:cNvSpPr txBox="1">
              <a:spLocks noChangeArrowheads="1"/>
            </p:cNvSpPr>
            <p:nvPr/>
          </p:nvSpPr>
          <p:spPr bwMode="auto">
            <a:xfrm>
              <a:off x="4488" y="844"/>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166</a:t>
              </a:r>
              <a:endParaRPr lang="en-US" altLang="zh-CN">
                <a:solidFill>
                  <a:schemeClr val="bg1"/>
                </a:solidFill>
              </a:endParaRPr>
            </a:p>
          </p:txBody>
        </p:sp>
        <p:sp>
          <p:nvSpPr>
            <p:cNvPr id="68703" name="Line 95"/>
            <p:cNvSpPr>
              <a:spLocks noChangeShapeType="1"/>
            </p:cNvSpPr>
            <p:nvPr/>
          </p:nvSpPr>
          <p:spPr bwMode="auto">
            <a:xfrm flipH="1">
              <a:off x="4435" y="1062"/>
              <a:ext cx="157" cy="209"/>
            </a:xfrm>
            <a:prstGeom prst="line">
              <a:avLst/>
            </a:prstGeom>
            <a:noFill/>
            <a:ln w="38100">
              <a:solidFill>
                <a:schemeClr val="tx1"/>
              </a:solidFill>
              <a:round/>
              <a:headEnd/>
              <a:tailEnd/>
            </a:ln>
            <a:effectLst/>
          </p:spPr>
          <p:txBody>
            <a:bodyPr wrap="none"/>
            <a:lstStyle/>
            <a:p>
              <a:endParaRPr lang="zh-CN" altLang="en-US"/>
            </a:p>
          </p:txBody>
        </p:sp>
        <p:sp>
          <p:nvSpPr>
            <p:cNvPr id="68704" name="Line 96"/>
            <p:cNvSpPr>
              <a:spLocks noChangeShapeType="1"/>
            </p:cNvSpPr>
            <p:nvPr/>
          </p:nvSpPr>
          <p:spPr bwMode="auto">
            <a:xfrm>
              <a:off x="4727" y="1054"/>
              <a:ext cx="127" cy="217"/>
            </a:xfrm>
            <a:prstGeom prst="line">
              <a:avLst/>
            </a:prstGeom>
            <a:noFill/>
            <a:ln w="38100">
              <a:solidFill>
                <a:schemeClr val="tx1"/>
              </a:solidFill>
              <a:round/>
              <a:headEnd/>
              <a:tailEnd/>
            </a:ln>
            <a:effectLst/>
          </p:spPr>
          <p:txBody>
            <a:bodyPr wrap="none"/>
            <a:lstStyle/>
            <a:p>
              <a:endParaRPr lang="zh-CN" altLang="en-US"/>
            </a:p>
          </p:txBody>
        </p:sp>
        <p:sp>
          <p:nvSpPr>
            <p:cNvPr id="68705" name="Oval 97"/>
            <p:cNvSpPr>
              <a:spLocks noChangeArrowheads="1"/>
            </p:cNvSpPr>
            <p:nvPr/>
          </p:nvSpPr>
          <p:spPr bwMode="auto">
            <a:xfrm>
              <a:off x="3992" y="32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706" name="Text Box 98"/>
            <p:cNvSpPr txBox="1">
              <a:spLocks noChangeArrowheads="1"/>
            </p:cNvSpPr>
            <p:nvPr/>
          </p:nvSpPr>
          <p:spPr bwMode="auto">
            <a:xfrm>
              <a:off x="3965" y="366"/>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285</a:t>
              </a:r>
              <a:endParaRPr lang="en-US" altLang="zh-CN">
                <a:solidFill>
                  <a:schemeClr val="bg1"/>
                </a:solidFill>
              </a:endParaRPr>
            </a:p>
          </p:txBody>
        </p:sp>
        <p:sp>
          <p:nvSpPr>
            <p:cNvPr id="68707" name="Line 99"/>
            <p:cNvSpPr>
              <a:spLocks noChangeShapeType="1"/>
            </p:cNvSpPr>
            <p:nvPr/>
          </p:nvSpPr>
          <p:spPr bwMode="auto">
            <a:xfrm flipH="1">
              <a:off x="3710" y="561"/>
              <a:ext cx="337" cy="337"/>
            </a:xfrm>
            <a:prstGeom prst="line">
              <a:avLst/>
            </a:prstGeom>
            <a:noFill/>
            <a:ln w="38100">
              <a:solidFill>
                <a:schemeClr val="tx1"/>
              </a:solidFill>
              <a:round/>
              <a:headEnd/>
              <a:tailEnd/>
            </a:ln>
            <a:effectLst/>
          </p:spPr>
          <p:txBody>
            <a:bodyPr wrap="none"/>
            <a:lstStyle/>
            <a:p>
              <a:endParaRPr lang="zh-CN" altLang="en-US"/>
            </a:p>
          </p:txBody>
        </p:sp>
        <p:sp>
          <p:nvSpPr>
            <p:cNvPr id="68708" name="Line 100"/>
            <p:cNvSpPr>
              <a:spLocks noChangeShapeType="1"/>
            </p:cNvSpPr>
            <p:nvPr/>
          </p:nvSpPr>
          <p:spPr bwMode="auto">
            <a:xfrm>
              <a:off x="4234" y="554"/>
              <a:ext cx="337" cy="336"/>
            </a:xfrm>
            <a:prstGeom prst="line">
              <a:avLst/>
            </a:prstGeom>
            <a:noFill/>
            <a:ln w="38100">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8610">
                                            <p:txEl>
                                              <p:pRg st="0" end="0"/>
                                            </p:txEl>
                                          </p:spTgt>
                                        </p:tgtEl>
                                        <p:attrNameLst>
                                          <p:attrName>style.visibility</p:attrName>
                                        </p:attrNameLst>
                                      </p:cBhvr>
                                      <p:to>
                                        <p:strVal val="visible"/>
                                      </p:to>
                                    </p:set>
                                    <p:animEffect transition="in" filter="box(out)">
                                      <p:cBhvr>
                                        <p:cTn id="17" dur="500"/>
                                        <p:tgtEl>
                                          <p:spTgt spid="6861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52400" y="171450"/>
            <a:ext cx="8119530" cy="523220"/>
          </a:xfrm>
          <a:prstGeom prst="rect">
            <a:avLst/>
          </a:prstGeom>
          <a:noFill/>
          <a:ln w="9525">
            <a:noFill/>
            <a:miter lim="800000"/>
            <a:headEnd/>
            <a:tailEnd/>
          </a:ln>
        </p:spPr>
        <p:txBody>
          <a:bodyPr wrap="none">
            <a:spAutoFit/>
          </a:bodyPr>
          <a:lstStyle/>
          <a:p>
            <a:r>
              <a:rPr lang="zh-CN" altLang="en-US" sz="2800" b="1" dirty="0" smtClean="0">
                <a:ea typeface="楷体_GB2312" pitchFamily="49" charset="-122"/>
              </a:rPr>
              <a:t>编写</a:t>
            </a:r>
            <a:r>
              <a:rPr lang="zh-CN" altLang="en-US" sz="2800" b="1" dirty="0">
                <a:ea typeface="楷体_GB2312" pitchFamily="49" charset="-122"/>
              </a:rPr>
              <a:t>递归算法，交换二叉树中所有结点的左右子树</a:t>
            </a:r>
            <a:endParaRPr lang="zh-CN" altLang="en-US" sz="3200" dirty="0"/>
          </a:p>
        </p:txBody>
      </p:sp>
      <p:sp>
        <p:nvSpPr>
          <p:cNvPr id="270339" name="Text Box 3"/>
          <p:cNvSpPr txBox="1">
            <a:spLocks noChangeArrowheads="1"/>
          </p:cNvSpPr>
          <p:nvPr/>
        </p:nvSpPr>
        <p:spPr bwMode="auto">
          <a:xfrm>
            <a:off x="441325" y="754063"/>
            <a:ext cx="7119938" cy="579437"/>
          </a:xfrm>
          <a:prstGeom prst="rect">
            <a:avLst/>
          </a:prstGeom>
          <a:noFill/>
          <a:ln w="9525">
            <a:noFill/>
            <a:miter lim="800000"/>
            <a:headEnd/>
            <a:tailEnd/>
          </a:ln>
        </p:spPr>
        <p:txBody>
          <a:bodyPr wrap="none">
            <a:spAutoFit/>
          </a:bodyPr>
          <a:lstStyle/>
          <a:p>
            <a:r>
              <a:rPr lang="zh-CN" altLang="en-US" sz="3200" b="1"/>
              <a:t>注意：</a:t>
            </a:r>
            <a:r>
              <a:rPr lang="zh-CN" altLang="en-US" sz="3200" b="1">
                <a:ea typeface="隶书" pitchFamily="49" charset="-122"/>
              </a:rPr>
              <a:t>此题不能依中序遍历的次序进行</a:t>
            </a:r>
            <a:endParaRPr lang="zh-CN" altLang="en-US" sz="3200"/>
          </a:p>
        </p:txBody>
      </p:sp>
      <p:sp>
        <p:nvSpPr>
          <p:cNvPr id="270340" name="Text Box 4"/>
          <p:cNvSpPr txBox="1">
            <a:spLocks noChangeArrowheads="1"/>
          </p:cNvSpPr>
          <p:nvPr/>
        </p:nvSpPr>
        <p:spPr bwMode="auto">
          <a:xfrm>
            <a:off x="708025" y="1600200"/>
            <a:ext cx="8207375" cy="4846638"/>
          </a:xfrm>
          <a:prstGeom prst="rect">
            <a:avLst/>
          </a:prstGeom>
          <a:noFill/>
          <a:ln w="9525">
            <a:noFill/>
            <a:miter lim="800000"/>
            <a:headEnd/>
            <a:tailEnd/>
          </a:ln>
        </p:spPr>
        <p:txBody>
          <a:bodyPr>
            <a:spAutoFit/>
          </a:bodyPr>
          <a:lstStyle/>
          <a:p>
            <a:pPr>
              <a:spcBef>
                <a:spcPct val="25000"/>
              </a:spcBef>
            </a:pPr>
            <a:r>
              <a:rPr lang="en-US" altLang="zh-CN" sz="3200" b="1" dirty="0"/>
              <a:t>void</a:t>
            </a:r>
            <a:r>
              <a:rPr lang="en-US" altLang="zh-CN" sz="3200" dirty="0"/>
              <a:t> swap( </a:t>
            </a:r>
            <a:r>
              <a:rPr lang="en-US" altLang="zh-CN" sz="3200" dirty="0" err="1"/>
              <a:t>BiTree</a:t>
            </a:r>
            <a:r>
              <a:rPr lang="en-US" altLang="zh-CN" sz="3200" dirty="0"/>
              <a:t> BT )</a:t>
            </a:r>
          </a:p>
          <a:p>
            <a:pPr>
              <a:spcBef>
                <a:spcPct val="25000"/>
              </a:spcBef>
            </a:pPr>
            <a:r>
              <a:rPr lang="en-US" altLang="zh-CN" sz="3200" b="1" dirty="0"/>
              <a:t>{</a:t>
            </a:r>
            <a:endParaRPr lang="en-US" altLang="zh-CN" sz="3200" dirty="0"/>
          </a:p>
          <a:p>
            <a:pPr>
              <a:spcBef>
                <a:spcPct val="25000"/>
              </a:spcBef>
            </a:pPr>
            <a:r>
              <a:rPr lang="en-US" altLang="zh-CN" sz="3200" dirty="0"/>
              <a:t>   </a:t>
            </a:r>
            <a:r>
              <a:rPr lang="en-US" altLang="zh-CN" sz="3200" b="1" dirty="0"/>
              <a:t> if</a:t>
            </a:r>
            <a:r>
              <a:rPr lang="en-US" altLang="zh-CN" sz="3200" dirty="0"/>
              <a:t> (BT) </a:t>
            </a:r>
            <a:r>
              <a:rPr lang="en-US" altLang="zh-CN" sz="3200" b="1" dirty="0"/>
              <a:t>{</a:t>
            </a:r>
            <a:endParaRPr lang="en-US" altLang="zh-CN" sz="3200" dirty="0"/>
          </a:p>
          <a:p>
            <a:pPr>
              <a:spcBef>
                <a:spcPct val="25000"/>
              </a:spcBef>
            </a:pPr>
            <a:r>
              <a:rPr lang="en-US" altLang="zh-CN" sz="3200" dirty="0"/>
              <a:t>        BT-&gt;</a:t>
            </a:r>
            <a:r>
              <a:rPr lang="en-US" altLang="zh-CN" sz="3200" dirty="0" err="1"/>
              <a:t>lchild</a:t>
            </a:r>
            <a:r>
              <a:rPr lang="en-US" altLang="zh-CN" sz="3200" dirty="0"/>
              <a:t>  </a:t>
            </a:r>
            <a:r>
              <a:rPr lang="en-US" altLang="zh-CN" sz="3200" dirty="0">
                <a:sym typeface="Symbol" pitchFamily="18" charset="2"/>
              </a:rPr>
              <a:t></a:t>
            </a:r>
            <a:r>
              <a:rPr lang="en-US" altLang="zh-CN" sz="3200" dirty="0"/>
              <a:t> BT-&gt;</a:t>
            </a:r>
            <a:r>
              <a:rPr lang="en-US" altLang="zh-CN" sz="3200" dirty="0" err="1"/>
              <a:t>rchild</a:t>
            </a:r>
            <a:r>
              <a:rPr lang="en-US" altLang="zh-CN" sz="3200" dirty="0"/>
              <a:t>;</a:t>
            </a:r>
          </a:p>
          <a:p>
            <a:pPr>
              <a:spcBef>
                <a:spcPct val="25000"/>
              </a:spcBef>
            </a:pPr>
            <a:r>
              <a:rPr lang="en-US" altLang="zh-CN" sz="3200" dirty="0"/>
              <a:t>        swap( BT-&gt;</a:t>
            </a:r>
            <a:r>
              <a:rPr lang="en-US" altLang="zh-CN" sz="3200" dirty="0" err="1"/>
              <a:t>lchild</a:t>
            </a:r>
            <a:r>
              <a:rPr lang="en-US" altLang="zh-CN" sz="3200" dirty="0"/>
              <a:t>);</a:t>
            </a:r>
          </a:p>
          <a:p>
            <a:pPr>
              <a:spcBef>
                <a:spcPct val="25000"/>
              </a:spcBef>
            </a:pPr>
            <a:r>
              <a:rPr lang="en-US" altLang="zh-CN" sz="3200" dirty="0"/>
              <a:t>        swap( BT-&gt;</a:t>
            </a:r>
            <a:r>
              <a:rPr lang="en-US" altLang="zh-CN" sz="3200" dirty="0" err="1"/>
              <a:t>rchild</a:t>
            </a:r>
            <a:r>
              <a:rPr lang="en-US" altLang="zh-CN" sz="3200" dirty="0"/>
              <a:t>);</a:t>
            </a:r>
          </a:p>
          <a:p>
            <a:pPr>
              <a:spcBef>
                <a:spcPct val="25000"/>
              </a:spcBef>
            </a:pPr>
            <a:r>
              <a:rPr lang="en-US" altLang="zh-CN" sz="3200" dirty="0"/>
              <a:t>    </a:t>
            </a:r>
            <a:r>
              <a:rPr lang="en-US" altLang="zh-CN" sz="3200" b="1" dirty="0"/>
              <a:t>}</a:t>
            </a:r>
          </a:p>
          <a:p>
            <a:pPr>
              <a:spcBef>
                <a:spcPct val="25000"/>
              </a:spcBef>
            </a:pPr>
            <a:r>
              <a:rPr lang="en-US" altLang="zh-CN" sz="3200" b="1" dirty="0"/>
              <a:t>}</a:t>
            </a:r>
            <a:endParaRPr lang="en-US" altLang="zh-CN"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strips(downRight)">
                                      <p:cBhvr>
                                        <p:cTn id="7" dur="500"/>
                                        <p:tgtEl>
                                          <p:spTgt spid="2703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0340"/>
                                        </p:tgtEl>
                                        <p:attrNameLst>
                                          <p:attrName>style.visibility</p:attrName>
                                        </p:attrNameLst>
                                      </p:cBhvr>
                                      <p:to>
                                        <p:strVal val="visible"/>
                                      </p:to>
                                    </p:set>
                                    <p:animEffect transition="in" filter="strips(downRight)">
                                      <p:cBhvr>
                                        <p:cTn id="12" dur="500"/>
                                        <p:tgtEl>
                                          <p:spTgt spid="270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utoUpdateAnimBg="0"/>
      <p:bldP spid="270340"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36525" y="92075"/>
            <a:ext cx="9007475" cy="1739900"/>
          </a:xfrm>
          <a:prstGeom prst="rect">
            <a:avLst/>
          </a:prstGeom>
          <a:noFill/>
          <a:ln w="9525">
            <a:noFill/>
            <a:miter lim="800000"/>
            <a:headEnd/>
            <a:tailEnd/>
          </a:ln>
        </p:spPr>
        <p:txBody>
          <a:bodyPr>
            <a:spAutoFit/>
          </a:bodyPr>
          <a:lstStyle/>
          <a:p>
            <a:r>
              <a:rPr lang="zh-CN" altLang="en-US" sz="3600" dirty="0" smtClean="0">
                <a:latin typeface="楷体_GB2312" pitchFamily="49" charset="-122"/>
                <a:ea typeface="楷体_GB2312" pitchFamily="49" charset="-122"/>
              </a:rPr>
              <a:t>编写</a:t>
            </a:r>
            <a:r>
              <a:rPr lang="zh-CN" altLang="en-US" sz="3600" dirty="0">
                <a:latin typeface="楷体_GB2312" pitchFamily="49" charset="-122"/>
                <a:ea typeface="楷体_GB2312" pitchFamily="49" charset="-122"/>
              </a:rPr>
              <a:t>递归算法：对于二叉树中每一个元素值为</a:t>
            </a:r>
            <a:r>
              <a:rPr lang="en-US" altLang="zh-CN" sz="3600" dirty="0">
                <a:latin typeface="楷体_GB2312" pitchFamily="49" charset="-122"/>
                <a:ea typeface="楷体_GB2312" pitchFamily="49" charset="-122"/>
              </a:rPr>
              <a:t>x</a:t>
            </a:r>
            <a:r>
              <a:rPr lang="zh-CN" altLang="en-US" sz="3600" dirty="0">
                <a:latin typeface="楷体_GB2312" pitchFamily="49" charset="-122"/>
                <a:ea typeface="楷体_GB2312" pitchFamily="49" charset="-122"/>
              </a:rPr>
              <a:t>的结点，删去以它为根的子树，并释放相应的空间。</a:t>
            </a:r>
          </a:p>
        </p:txBody>
      </p:sp>
      <p:sp>
        <p:nvSpPr>
          <p:cNvPr id="237571" name="Text Box 3"/>
          <p:cNvSpPr txBox="1">
            <a:spLocks noChangeArrowheads="1"/>
          </p:cNvSpPr>
          <p:nvPr/>
        </p:nvSpPr>
        <p:spPr bwMode="auto">
          <a:xfrm>
            <a:off x="136525" y="1997075"/>
            <a:ext cx="8855075" cy="641350"/>
          </a:xfrm>
          <a:prstGeom prst="rect">
            <a:avLst/>
          </a:prstGeom>
          <a:noFill/>
          <a:ln w="9525">
            <a:noFill/>
            <a:miter lim="800000"/>
            <a:headEnd/>
            <a:tailEnd/>
          </a:ln>
        </p:spPr>
        <p:txBody>
          <a:bodyPr>
            <a:spAutoFit/>
          </a:bodyPr>
          <a:lstStyle/>
          <a:p>
            <a:r>
              <a:rPr lang="zh-CN" altLang="en-US" sz="3600">
                <a:latin typeface="楷体_GB2312" pitchFamily="49" charset="-122"/>
                <a:ea typeface="楷体_GB2312" pitchFamily="49" charset="-122"/>
              </a:rPr>
              <a:t>分析</a:t>
            </a:r>
            <a:r>
              <a:rPr lang="en-US" altLang="zh-CN" sz="3600">
                <a:latin typeface="楷体_GB2312" pitchFamily="49" charset="-122"/>
                <a:ea typeface="楷体_GB2312" pitchFamily="49" charset="-122"/>
              </a:rPr>
              <a:t>:</a:t>
            </a:r>
          </a:p>
        </p:txBody>
      </p:sp>
      <p:sp>
        <p:nvSpPr>
          <p:cNvPr id="237572" name="Text Box 4"/>
          <p:cNvSpPr txBox="1">
            <a:spLocks noChangeArrowheads="1"/>
          </p:cNvSpPr>
          <p:nvPr/>
        </p:nvSpPr>
        <p:spPr bwMode="auto">
          <a:xfrm>
            <a:off x="288925" y="2863850"/>
            <a:ext cx="9007475" cy="1555750"/>
          </a:xfrm>
          <a:prstGeom prst="rect">
            <a:avLst/>
          </a:prstGeom>
          <a:noFill/>
          <a:ln w="9525">
            <a:noFill/>
            <a:miter lim="800000"/>
            <a:headEnd/>
            <a:tailEnd/>
          </a:ln>
        </p:spPr>
        <p:txBody>
          <a:bodyPr>
            <a:spAutoFit/>
          </a:bodyPr>
          <a:lstStyle/>
          <a:p>
            <a:r>
              <a:rPr lang="en-US" altLang="zh-CN" sz="3600">
                <a:ea typeface="楷体_GB2312" pitchFamily="49" charset="-122"/>
              </a:rPr>
              <a:t>1</a:t>
            </a:r>
            <a:r>
              <a:rPr lang="zh-CN" altLang="en-US" sz="3600">
                <a:latin typeface="楷体_GB2312" pitchFamily="49" charset="-122"/>
                <a:ea typeface="楷体_GB2312" pitchFamily="49" charset="-122"/>
              </a:rPr>
              <a:t>。在先序遍历二叉树的过程中查找每一个元素值为</a:t>
            </a:r>
            <a:r>
              <a:rPr lang="en-US" altLang="zh-CN" sz="3600">
                <a:ea typeface="楷体_GB2312" pitchFamily="49" charset="-122"/>
              </a:rPr>
              <a:t>x</a:t>
            </a:r>
            <a:r>
              <a:rPr lang="zh-CN" altLang="en-US" sz="3600">
                <a:latin typeface="楷体_GB2312" pitchFamily="49" charset="-122"/>
                <a:ea typeface="楷体_GB2312" pitchFamily="49" charset="-122"/>
              </a:rPr>
              <a:t>的结点；</a:t>
            </a:r>
          </a:p>
          <a:p>
            <a:endParaRPr lang="en-US" altLang="zh-CN" sz="2400"/>
          </a:p>
        </p:txBody>
      </p:sp>
      <p:sp>
        <p:nvSpPr>
          <p:cNvPr id="237573" name="Text Box 5"/>
          <p:cNvSpPr txBox="1">
            <a:spLocks noChangeArrowheads="1"/>
          </p:cNvSpPr>
          <p:nvPr/>
        </p:nvSpPr>
        <p:spPr bwMode="auto">
          <a:xfrm>
            <a:off x="288925" y="4127500"/>
            <a:ext cx="8702675" cy="641350"/>
          </a:xfrm>
          <a:prstGeom prst="rect">
            <a:avLst/>
          </a:prstGeom>
          <a:noFill/>
          <a:ln w="9525">
            <a:noFill/>
            <a:miter lim="800000"/>
            <a:headEnd/>
            <a:tailEnd/>
          </a:ln>
        </p:spPr>
        <p:txBody>
          <a:bodyPr>
            <a:spAutoFit/>
          </a:bodyPr>
          <a:lstStyle/>
          <a:p>
            <a:r>
              <a:rPr lang="en-US" altLang="zh-CN" sz="3600">
                <a:ea typeface="楷体_GB2312" pitchFamily="49" charset="-122"/>
              </a:rPr>
              <a:t>2</a:t>
            </a:r>
            <a:r>
              <a:rPr lang="zh-CN" altLang="en-US" sz="3600">
                <a:latin typeface="楷体_GB2312" pitchFamily="49" charset="-122"/>
                <a:ea typeface="楷体_GB2312" pitchFamily="49" charset="-122"/>
              </a:rPr>
              <a:t>。修改其双亲结点的相应指针；</a:t>
            </a:r>
          </a:p>
        </p:txBody>
      </p:sp>
      <p:sp>
        <p:nvSpPr>
          <p:cNvPr id="237574" name="Text Box 6"/>
          <p:cNvSpPr txBox="1">
            <a:spLocks noChangeArrowheads="1"/>
          </p:cNvSpPr>
          <p:nvPr/>
        </p:nvSpPr>
        <p:spPr bwMode="auto">
          <a:xfrm>
            <a:off x="365125" y="4997450"/>
            <a:ext cx="8474075" cy="1190625"/>
          </a:xfrm>
          <a:prstGeom prst="rect">
            <a:avLst/>
          </a:prstGeom>
          <a:noFill/>
          <a:ln w="9525">
            <a:noFill/>
            <a:miter lim="800000"/>
            <a:headEnd/>
            <a:tailEnd/>
          </a:ln>
        </p:spPr>
        <p:txBody>
          <a:bodyPr>
            <a:spAutoFit/>
          </a:bodyPr>
          <a:lstStyle/>
          <a:p>
            <a:r>
              <a:rPr lang="en-US" altLang="zh-CN" sz="3600">
                <a:ea typeface="楷体_GB2312" pitchFamily="49" charset="-122"/>
              </a:rPr>
              <a:t>3</a:t>
            </a:r>
            <a:r>
              <a:rPr lang="zh-CN" altLang="en-US" sz="3600">
                <a:latin typeface="楷体_GB2312" pitchFamily="49" charset="-122"/>
                <a:ea typeface="楷体_GB2312" pitchFamily="49" charset="-122"/>
              </a:rPr>
              <a:t>。释放以它为根的子树上的所有结点，则应该后序遍历以它为根的子树。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37571"/>
                                        </p:tgtEl>
                                        <p:attrNameLst>
                                          <p:attrName>style.visibility</p:attrName>
                                        </p:attrNameLst>
                                      </p:cBhvr>
                                      <p:to>
                                        <p:strVal val="visible"/>
                                      </p:to>
                                    </p:set>
                                    <p:anim calcmode="lin" valueType="num">
                                      <p:cBhvr additive="base">
                                        <p:cTn id="7" dur="500" fill="hold"/>
                                        <p:tgtEl>
                                          <p:spTgt spid="237571"/>
                                        </p:tgtEl>
                                        <p:attrNameLst>
                                          <p:attrName>ppt_x</p:attrName>
                                        </p:attrNameLst>
                                      </p:cBhvr>
                                      <p:tavLst>
                                        <p:tav tm="0">
                                          <p:val>
                                            <p:strVal val="0-#ppt_w/2"/>
                                          </p:val>
                                        </p:tav>
                                        <p:tav tm="100000">
                                          <p:val>
                                            <p:strVal val="#ppt_x"/>
                                          </p:val>
                                        </p:tav>
                                      </p:tavLst>
                                    </p:anim>
                                    <p:anim calcmode="lin" valueType="num">
                                      <p:cBhvr additive="base">
                                        <p:cTn id="8" dur="500" fill="hold"/>
                                        <p:tgtEl>
                                          <p:spTgt spid="23757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7572"/>
                                        </p:tgtEl>
                                        <p:attrNameLst>
                                          <p:attrName>style.visibility</p:attrName>
                                        </p:attrNameLst>
                                      </p:cBhvr>
                                      <p:to>
                                        <p:strVal val="visible"/>
                                      </p:to>
                                    </p:set>
                                    <p:anim calcmode="lin" valueType="num">
                                      <p:cBhvr additive="base">
                                        <p:cTn id="13" dur="500" fill="hold"/>
                                        <p:tgtEl>
                                          <p:spTgt spid="237572"/>
                                        </p:tgtEl>
                                        <p:attrNameLst>
                                          <p:attrName>ppt_x</p:attrName>
                                        </p:attrNameLst>
                                      </p:cBhvr>
                                      <p:tavLst>
                                        <p:tav tm="0">
                                          <p:val>
                                            <p:strVal val="#ppt_x"/>
                                          </p:val>
                                        </p:tav>
                                        <p:tav tm="100000">
                                          <p:val>
                                            <p:strVal val="#ppt_x"/>
                                          </p:val>
                                        </p:tav>
                                      </p:tavLst>
                                    </p:anim>
                                    <p:anim calcmode="lin" valueType="num">
                                      <p:cBhvr additive="base">
                                        <p:cTn id="14" dur="500" fill="hold"/>
                                        <p:tgtEl>
                                          <p:spTgt spid="2375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7573"/>
                                        </p:tgtEl>
                                        <p:attrNameLst>
                                          <p:attrName>style.visibility</p:attrName>
                                        </p:attrNameLst>
                                      </p:cBhvr>
                                      <p:to>
                                        <p:strVal val="visible"/>
                                      </p:to>
                                    </p:set>
                                    <p:anim calcmode="lin" valueType="num">
                                      <p:cBhvr additive="base">
                                        <p:cTn id="19" dur="500" fill="hold"/>
                                        <p:tgtEl>
                                          <p:spTgt spid="237573"/>
                                        </p:tgtEl>
                                        <p:attrNameLst>
                                          <p:attrName>ppt_x</p:attrName>
                                        </p:attrNameLst>
                                      </p:cBhvr>
                                      <p:tavLst>
                                        <p:tav tm="0">
                                          <p:val>
                                            <p:strVal val="#ppt_x"/>
                                          </p:val>
                                        </p:tav>
                                        <p:tav tm="100000">
                                          <p:val>
                                            <p:strVal val="#ppt_x"/>
                                          </p:val>
                                        </p:tav>
                                      </p:tavLst>
                                    </p:anim>
                                    <p:anim calcmode="lin" valueType="num">
                                      <p:cBhvr additive="base">
                                        <p:cTn id="20" dur="500" fill="hold"/>
                                        <p:tgtEl>
                                          <p:spTgt spid="2375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7574"/>
                                        </p:tgtEl>
                                        <p:attrNameLst>
                                          <p:attrName>style.visibility</p:attrName>
                                        </p:attrNameLst>
                                      </p:cBhvr>
                                      <p:to>
                                        <p:strVal val="visible"/>
                                      </p:to>
                                    </p:set>
                                    <p:anim calcmode="lin" valueType="num">
                                      <p:cBhvr additive="base">
                                        <p:cTn id="25" dur="500" fill="hold"/>
                                        <p:tgtEl>
                                          <p:spTgt spid="237574"/>
                                        </p:tgtEl>
                                        <p:attrNameLst>
                                          <p:attrName>ppt_x</p:attrName>
                                        </p:attrNameLst>
                                      </p:cBhvr>
                                      <p:tavLst>
                                        <p:tav tm="0">
                                          <p:val>
                                            <p:strVal val="#ppt_x"/>
                                          </p:val>
                                        </p:tav>
                                        <p:tav tm="100000">
                                          <p:val>
                                            <p:strVal val="#ppt_x"/>
                                          </p:val>
                                        </p:tav>
                                      </p:tavLst>
                                    </p:anim>
                                    <p:anim calcmode="lin" valueType="num">
                                      <p:cBhvr additive="base">
                                        <p:cTn id="26" dur="500" fill="hold"/>
                                        <p:tgtEl>
                                          <p:spTgt spid="237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2" grpId="0" autoUpdateAnimBg="0"/>
      <p:bldP spid="237573" grpId="0" autoUpdateAnimBg="0"/>
      <p:bldP spid="237574"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52400" y="184150"/>
            <a:ext cx="9083675" cy="6683375"/>
          </a:xfrm>
          <a:prstGeom prst="rect">
            <a:avLst/>
          </a:prstGeom>
          <a:noFill/>
          <a:ln w="9525">
            <a:noFill/>
            <a:miter lim="800000"/>
            <a:headEnd/>
            <a:tailEnd/>
          </a:ln>
        </p:spPr>
        <p:txBody>
          <a:bodyPr wrap="none">
            <a:spAutoFit/>
          </a:bodyPr>
          <a:lstStyle/>
          <a:p>
            <a:r>
              <a:rPr lang="en-US" altLang="zh-CN" sz="3600" b="1"/>
              <a:t>void</a:t>
            </a:r>
            <a:r>
              <a:rPr lang="en-US" altLang="zh-CN" sz="3600"/>
              <a:t> Delete-X( BiTree &amp;BT, ElemType x){</a:t>
            </a:r>
          </a:p>
          <a:p>
            <a:r>
              <a:rPr lang="en-US" altLang="zh-CN" sz="3600"/>
              <a:t>  </a:t>
            </a:r>
            <a:r>
              <a:rPr lang="en-US" altLang="zh-CN" sz="3600" b="1"/>
              <a:t> if </a:t>
            </a:r>
            <a:r>
              <a:rPr lang="en-US" altLang="zh-CN" sz="3600"/>
              <a:t>(BT) {</a:t>
            </a:r>
          </a:p>
          <a:p>
            <a:r>
              <a:rPr lang="en-US" altLang="zh-CN" sz="3600"/>
              <a:t>      </a:t>
            </a:r>
            <a:r>
              <a:rPr lang="en-US" altLang="zh-CN" sz="3600" b="1"/>
              <a:t>if </a:t>
            </a:r>
            <a:r>
              <a:rPr lang="en-US" altLang="zh-CN" sz="3600"/>
              <a:t>(BT-&gt;data==x)</a:t>
            </a:r>
          </a:p>
          <a:p>
            <a:r>
              <a:rPr lang="en-US" altLang="zh-CN" sz="3600"/>
              <a:t>         { disp(BT);  </a:t>
            </a:r>
            <a:r>
              <a:rPr lang="en-US" altLang="zh-CN" sz="2800">
                <a:ea typeface="楷体_GB2312" pitchFamily="49" charset="-122"/>
              </a:rPr>
              <a:t>//</a:t>
            </a:r>
            <a:r>
              <a:rPr lang="zh-CN" altLang="zh-CN" sz="2800">
                <a:latin typeface="楷体_GB2312" pitchFamily="49" charset="-122"/>
                <a:ea typeface="楷体_GB2312" pitchFamily="49" charset="-122"/>
              </a:rPr>
              <a:t>后序遍历释放被删子树中所有结点</a:t>
            </a:r>
            <a:endParaRPr lang="zh-CN" altLang="en-US" sz="3600"/>
          </a:p>
          <a:p>
            <a:r>
              <a:rPr lang="zh-CN" altLang="en-US" sz="3600"/>
              <a:t>            </a:t>
            </a:r>
            <a:r>
              <a:rPr lang="en-US" altLang="zh-CN" sz="3600" b="1"/>
              <a:t>BT=NULL</a:t>
            </a:r>
            <a:r>
              <a:rPr lang="en-US" altLang="zh-CN" sz="3600"/>
              <a:t>; // </a:t>
            </a:r>
            <a:r>
              <a:rPr lang="zh-CN" altLang="en-US" sz="3200">
                <a:ea typeface="楷体_GB2312" pitchFamily="49" charset="-122"/>
              </a:rPr>
              <a:t>修改指针，删除子树</a:t>
            </a:r>
          </a:p>
          <a:p>
            <a:r>
              <a:rPr lang="zh-CN" altLang="en-US" sz="3200">
                <a:ea typeface="楷体_GB2312" pitchFamily="49" charset="-122"/>
              </a:rPr>
              <a:t>           </a:t>
            </a:r>
            <a:r>
              <a:rPr lang="en-US" altLang="zh-CN" sz="3600"/>
              <a:t>}</a:t>
            </a:r>
          </a:p>
          <a:p>
            <a:r>
              <a:rPr lang="en-US" altLang="zh-CN" sz="3600"/>
              <a:t>      </a:t>
            </a:r>
            <a:r>
              <a:rPr lang="en-US" altLang="zh-CN" sz="3600" b="1"/>
              <a:t>else</a:t>
            </a:r>
            <a:r>
              <a:rPr lang="en-US" altLang="zh-CN" sz="3600"/>
              <a:t> </a:t>
            </a:r>
          </a:p>
          <a:p>
            <a:r>
              <a:rPr lang="en-US" altLang="zh-CN" sz="3600"/>
              <a:t>         { Delete-X(BT-&gt;Lchild, x);</a:t>
            </a:r>
          </a:p>
          <a:p>
            <a:r>
              <a:rPr lang="en-US" altLang="zh-CN" sz="3600"/>
              <a:t>            Delete-X(BT-&gt;Rchild, x);</a:t>
            </a:r>
          </a:p>
          <a:p>
            <a:r>
              <a:rPr lang="en-US" altLang="zh-CN" sz="3600"/>
              <a:t>          }</a:t>
            </a:r>
          </a:p>
          <a:p>
            <a:r>
              <a:rPr lang="en-US" altLang="zh-CN" sz="3600"/>
              <a:t>   }  // if</a:t>
            </a:r>
          </a:p>
          <a:p>
            <a:r>
              <a:rPr lang="en-US" altLang="zh-CN" sz="3600"/>
              <a:t>}</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ext Box 2"/>
          <p:cNvSpPr txBox="1">
            <a:spLocks noChangeArrowheads="1"/>
          </p:cNvSpPr>
          <p:nvPr/>
        </p:nvSpPr>
        <p:spPr bwMode="auto">
          <a:xfrm>
            <a:off x="76200" y="76200"/>
            <a:ext cx="9067800" cy="1190625"/>
          </a:xfrm>
          <a:prstGeom prst="rect">
            <a:avLst/>
          </a:prstGeom>
          <a:noFill/>
          <a:ln w="9525">
            <a:noFill/>
            <a:miter lim="800000"/>
            <a:headEnd/>
            <a:tailEnd/>
          </a:ln>
        </p:spPr>
        <p:txBody>
          <a:bodyPr>
            <a:spAutoFit/>
          </a:bodyPr>
          <a:lstStyle/>
          <a:p>
            <a:r>
              <a:rPr lang="zh-CN" altLang="en-US" sz="3600" dirty="0" smtClean="0">
                <a:latin typeface="楷体_GB2312" pitchFamily="49" charset="-122"/>
                <a:ea typeface="楷体_GB2312" pitchFamily="49" charset="-122"/>
              </a:rPr>
              <a:t>编写</a:t>
            </a:r>
            <a:r>
              <a:rPr lang="zh-CN" altLang="en-US" sz="3600" dirty="0">
                <a:latin typeface="楷体_GB2312" pitchFamily="49" charset="-122"/>
                <a:ea typeface="楷体_GB2312" pitchFamily="49" charset="-122"/>
              </a:rPr>
              <a:t>按层次顺序</a:t>
            </a:r>
            <a:r>
              <a:rPr lang="en-US" altLang="zh-CN" sz="3600" dirty="0">
                <a:latin typeface="楷体_GB2312" pitchFamily="49" charset="-122"/>
                <a:ea typeface="楷体_GB2312" pitchFamily="49" charset="-122"/>
              </a:rPr>
              <a:t>(</a:t>
            </a:r>
            <a:r>
              <a:rPr lang="zh-CN" altLang="en-US" sz="3600" dirty="0">
                <a:latin typeface="楷体_GB2312" pitchFamily="49" charset="-122"/>
                <a:ea typeface="楷体_GB2312" pitchFamily="49" charset="-122"/>
              </a:rPr>
              <a:t>同一层自左至右</a:t>
            </a:r>
            <a:r>
              <a:rPr lang="en-US" altLang="zh-CN" sz="3600" dirty="0">
                <a:latin typeface="楷体_GB2312" pitchFamily="49" charset="-122"/>
                <a:ea typeface="楷体_GB2312" pitchFamily="49" charset="-122"/>
              </a:rPr>
              <a:t>)</a:t>
            </a:r>
            <a:r>
              <a:rPr lang="zh-CN" altLang="en-US" sz="3600" dirty="0">
                <a:latin typeface="楷体_GB2312" pitchFamily="49" charset="-122"/>
                <a:ea typeface="楷体_GB2312" pitchFamily="49" charset="-122"/>
              </a:rPr>
              <a:t>遍历二叉树的算法。</a:t>
            </a:r>
            <a:endParaRPr lang="zh-CN" altLang="en-US" sz="2400" dirty="0"/>
          </a:p>
        </p:txBody>
      </p:sp>
      <p:sp>
        <p:nvSpPr>
          <p:cNvPr id="271363" name="Text Box 3"/>
          <p:cNvSpPr txBox="1">
            <a:spLocks noChangeArrowheads="1"/>
          </p:cNvSpPr>
          <p:nvPr/>
        </p:nvSpPr>
        <p:spPr bwMode="auto">
          <a:xfrm>
            <a:off x="304800" y="1643063"/>
            <a:ext cx="8413750" cy="4703762"/>
          </a:xfrm>
          <a:prstGeom prst="rect">
            <a:avLst/>
          </a:prstGeom>
          <a:noFill/>
          <a:ln w="9525">
            <a:noFill/>
            <a:miter lim="800000"/>
            <a:headEnd/>
            <a:tailEnd/>
          </a:ln>
        </p:spPr>
        <p:txBody>
          <a:bodyPr wrap="none">
            <a:spAutoFit/>
          </a:bodyPr>
          <a:lstStyle/>
          <a:p>
            <a:pPr>
              <a:lnSpc>
                <a:spcPct val="120000"/>
              </a:lnSpc>
            </a:pPr>
            <a:r>
              <a:rPr lang="zh-CN" altLang="en-US" sz="3600">
                <a:latin typeface="隶书" pitchFamily="49" charset="-122"/>
                <a:ea typeface="隶书" pitchFamily="49" charset="-122"/>
              </a:rPr>
              <a:t>分析</a:t>
            </a:r>
            <a:r>
              <a:rPr lang="en-US" altLang="zh-CN" sz="3600">
                <a:latin typeface="隶书" pitchFamily="49" charset="-122"/>
                <a:ea typeface="隶书" pitchFamily="49" charset="-122"/>
              </a:rPr>
              <a:t>:</a:t>
            </a:r>
          </a:p>
          <a:p>
            <a:pPr>
              <a:lnSpc>
                <a:spcPct val="120000"/>
              </a:lnSpc>
            </a:pPr>
            <a:r>
              <a:rPr lang="zh-CN" altLang="en-US" sz="3600">
                <a:latin typeface="隶书" pitchFamily="49" charset="-122"/>
                <a:ea typeface="隶书" pitchFamily="49" charset="-122"/>
              </a:rPr>
              <a:t>按层次遍历的定义</a:t>
            </a:r>
            <a:r>
              <a:rPr lang="en-US" altLang="zh-CN" sz="3600">
                <a:latin typeface="隶书" pitchFamily="49" charset="-122"/>
                <a:ea typeface="隶书" pitchFamily="49" charset="-122"/>
              </a:rPr>
              <a:t>:</a:t>
            </a:r>
          </a:p>
          <a:p>
            <a:pPr>
              <a:lnSpc>
                <a:spcPct val="120000"/>
              </a:lnSpc>
            </a:pPr>
            <a:r>
              <a:rPr lang="en-US" altLang="zh-CN" sz="3600">
                <a:latin typeface="隶书" pitchFamily="49" charset="-122"/>
                <a:ea typeface="隶书" pitchFamily="49" charset="-122"/>
              </a:rPr>
              <a:t>  </a:t>
            </a:r>
            <a:r>
              <a:rPr lang="zh-CN" altLang="en-US" sz="3600">
                <a:latin typeface="隶书" pitchFamily="49" charset="-122"/>
                <a:ea typeface="隶书" pitchFamily="49" charset="-122"/>
              </a:rPr>
              <a:t>若树不空，则首先访问根结点，</a:t>
            </a:r>
          </a:p>
          <a:p>
            <a:pPr>
              <a:lnSpc>
                <a:spcPct val="120000"/>
              </a:lnSpc>
            </a:pPr>
            <a:r>
              <a:rPr lang="zh-CN" altLang="en-US" sz="3600">
                <a:latin typeface="隶书" pitchFamily="49" charset="-122"/>
                <a:ea typeface="隶书" pitchFamily="49" charset="-122"/>
              </a:rPr>
              <a:t>  然后，依照其双亲结点访问的顺序，</a:t>
            </a:r>
          </a:p>
          <a:p>
            <a:pPr>
              <a:lnSpc>
                <a:spcPct val="120000"/>
              </a:lnSpc>
            </a:pPr>
            <a:r>
              <a:rPr lang="zh-CN" altLang="en-US" sz="3600">
                <a:latin typeface="隶书" pitchFamily="49" charset="-122"/>
                <a:ea typeface="隶书" pitchFamily="49" charset="-122"/>
              </a:rPr>
              <a:t>      依次访问它们的左、右孩子结点</a:t>
            </a:r>
            <a:r>
              <a:rPr lang="en-US" altLang="zh-CN" sz="3600">
                <a:latin typeface="隶书" pitchFamily="49" charset="-122"/>
                <a:ea typeface="隶书" pitchFamily="49" charset="-122"/>
              </a:rPr>
              <a:t>;</a:t>
            </a:r>
          </a:p>
          <a:p>
            <a:pPr>
              <a:lnSpc>
                <a:spcPct val="120000"/>
              </a:lnSpc>
            </a:pPr>
            <a:r>
              <a:rPr lang="zh-CN" altLang="en-US" sz="3600">
                <a:latin typeface="隶书" pitchFamily="49" charset="-122"/>
                <a:ea typeface="隶书" pitchFamily="49" charset="-122"/>
              </a:rPr>
              <a:t>因此，</a:t>
            </a:r>
          </a:p>
          <a:p>
            <a:pPr>
              <a:lnSpc>
                <a:spcPct val="120000"/>
              </a:lnSpc>
            </a:pPr>
            <a:r>
              <a:rPr lang="zh-CN" altLang="en-US" sz="3600">
                <a:latin typeface="隶书" pitchFamily="49" charset="-122"/>
                <a:ea typeface="隶书" pitchFamily="49" charset="-122"/>
              </a:rPr>
              <a:t>  需要一个“队列”保存已被访问的结点</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wipe(left)">
                                      <p:cBhvr>
                                        <p:cTn id="7" dur="500"/>
                                        <p:tgtEl>
                                          <p:spTgt spid="27136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1363"/>
                                        </p:tgtEl>
                                        <p:attrNameLst>
                                          <p:attrName>style.visibility</p:attrName>
                                        </p:attrNameLst>
                                      </p:cBhvr>
                                      <p:to>
                                        <p:strVal val="visible"/>
                                      </p:to>
                                    </p:set>
                                    <p:animEffect transition="in" filter="strips(downRight)">
                                      <p:cBhvr>
                                        <p:cTn id="12"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9597</Words>
  <Application>Microsoft PowerPoint</Application>
  <PresentationFormat>全屏显示(4:3)</PresentationFormat>
  <Paragraphs>1615</Paragraphs>
  <Slides>131</Slides>
  <Notes>1</Notes>
  <HiddenSlides>1</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131</vt:i4>
      </vt:variant>
    </vt:vector>
  </HeadingPairs>
  <TitlesOfParts>
    <vt:vector size="134" baseType="lpstr">
      <vt:lpstr>默认设计模板</vt:lpstr>
      <vt:lpstr>公式</vt:lpstr>
      <vt:lpstr>剪辑</vt:lpstr>
      <vt:lpstr>《数据结构》习题课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绪论</vt:lpstr>
      <vt:lpstr>计算机如何解决问题</vt:lpstr>
      <vt:lpstr>幻灯片 16</vt:lpstr>
      <vt:lpstr>四种基本逻辑结构</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第六章 树和二叉树</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算法：</vt:lpstr>
      <vt:lpstr>幻灯片 106</vt:lpstr>
      <vt:lpstr>幻灯片 107</vt:lpstr>
      <vt:lpstr>幻灯片 108</vt:lpstr>
      <vt:lpstr>幻灯片 109</vt:lpstr>
      <vt:lpstr>幻灯片 110</vt:lpstr>
      <vt:lpstr>幻灯片 111</vt:lpstr>
      <vt:lpstr>求一棵二叉树高度的算法</vt:lpstr>
      <vt:lpstr>幻灯片 113</vt:lpstr>
      <vt:lpstr>求一棵二叉树中结点总数的算法</vt:lpstr>
      <vt:lpstr>幻灯片 115</vt:lpstr>
      <vt:lpstr>求一棵二叉树中叶子结点总数</vt:lpstr>
      <vt:lpstr>幻灯片 117</vt:lpstr>
      <vt:lpstr>删除一棵二叉树中所有结点的算法</vt:lpstr>
      <vt:lpstr>幻灯片 119</vt:lpstr>
      <vt:lpstr>判断两棵二叉树是否相等的算法</vt:lpstr>
      <vt:lpstr>幻灯片 121</vt:lpstr>
      <vt:lpstr>交换一棵二叉树中所有结点的左、右指针域值的算法</vt:lpstr>
      <vt:lpstr>幻灯片 123</vt:lpstr>
      <vt:lpstr>复制一棵二叉树的算法</vt:lpstr>
      <vt:lpstr>幻灯片 125</vt:lpstr>
      <vt:lpstr>编写出从一棵二叉树中求出结点值大于x的结点个数的算法</vt:lpstr>
      <vt:lpstr>幻灯片 127</vt:lpstr>
      <vt:lpstr>中序线索二叉树</vt:lpstr>
      <vt:lpstr>幻灯片 129</vt:lpstr>
      <vt:lpstr>幻灯片 130</vt:lpstr>
      <vt:lpstr>幻灯片 131</vt:lpstr>
    </vt:vector>
  </TitlesOfParts>
  <Company>Microsoft 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《数据结构》习题课（一）  邓万宇 2008年4月</dc:title>
  <dc:creator>wangyan</dc:creator>
  <cp:lastModifiedBy>YLMF</cp:lastModifiedBy>
  <cp:revision>268</cp:revision>
  <dcterms:created xsi:type="dcterms:W3CDTF">2008-04-03T01:45:43Z</dcterms:created>
  <dcterms:modified xsi:type="dcterms:W3CDTF">2017-10-24T16:43:56Z</dcterms:modified>
</cp:coreProperties>
</file>