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5"/>
  </p:notesMasterIdLst>
  <p:sldIdLst>
    <p:sldId id="256" r:id="rId2"/>
    <p:sldId id="375" r:id="rId3"/>
    <p:sldId id="258" r:id="rId4"/>
    <p:sldId id="351" r:id="rId5"/>
    <p:sldId id="408" r:id="rId6"/>
    <p:sldId id="259" r:id="rId7"/>
    <p:sldId id="260" r:id="rId8"/>
    <p:sldId id="261" r:id="rId9"/>
    <p:sldId id="273" r:id="rId10"/>
    <p:sldId id="277" r:id="rId11"/>
    <p:sldId id="341" r:id="rId12"/>
    <p:sldId id="342" r:id="rId13"/>
    <p:sldId id="343" r:id="rId14"/>
    <p:sldId id="344" r:id="rId15"/>
    <p:sldId id="345" r:id="rId16"/>
    <p:sldId id="346" r:id="rId17"/>
    <p:sldId id="347" r:id="rId18"/>
    <p:sldId id="262" r:id="rId19"/>
    <p:sldId id="275" r:id="rId20"/>
    <p:sldId id="276" r:id="rId21"/>
    <p:sldId id="263" r:id="rId22"/>
    <p:sldId id="264" r:id="rId23"/>
    <p:sldId id="278" r:id="rId24"/>
    <p:sldId id="279" r:id="rId25"/>
    <p:sldId id="280" r:id="rId26"/>
    <p:sldId id="404" r:id="rId27"/>
    <p:sldId id="405" r:id="rId28"/>
    <p:sldId id="406" r:id="rId29"/>
    <p:sldId id="407" r:id="rId30"/>
    <p:sldId id="265" r:id="rId31"/>
    <p:sldId id="379" r:id="rId32"/>
    <p:sldId id="380" r:id="rId33"/>
    <p:sldId id="381" r:id="rId34"/>
    <p:sldId id="382" r:id="rId35"/>
    <p:sldId id="355" r:id="rId36"/>
    <p:sldId id="357" r:id="rId37"/>
    <p:sldId id="358" r:id="rId38"/>
    <p:sldId id="409" r:id="rId39"/>
    <p:sldId id="410" r:id="rId40"/>
    <p:sldId id="411" r:id="rId41"/>
    <p:sldId id="412" r:id="rId42"/>
    <p:sldId id="413" r:id="rId43"/>
    <p:sldId id="415" r:id="rId44"/>
    <p:sldId id="416" r:id="rId45"/>
    <p:sldId id="417" r:id="rId46"/>
    <p:sldId id="414" r:id="rId47"/>
    <p:sldId id="360" r:id="rId48"/>
    <p:sldId id="369" r:id="rId49"/>
    <p:sldId id="370" r:id="rId50"/>
    <p:sldId id="361" r:id="rId51"/>
    <p:sldId id="378" r:id="rId52"/>
    <p:sldId id="367" r:id="rId53"/>
    <p:sldId id="368" r:id="rId54"/>
    <p:sldId id="386" r:id="rId55"/>
    <p:sldId id="388" r:id="rId56"/>
    <p:sldId id="389" r:id="rId57"/>
    <p:sldId id="390"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18" r:id="rId101"/>
    <p:sldId id="419" r:id="rId102"/>
    <p:sldId id="421" r:id="rId103"/>
    <p:sldId id="422" r:id="rId104"/>
    <p:sldId id="423" r:id="rId105"/>
    <p:sldId id="424" r:id="rId106"/>
    <p:sldId id="425" r:id="rId107"/>
    <p:sldId id="426" r:id="rId108"/>
    <p:sldId id="427" r:id="rId109"/>
    <p:sldId id="428" r:id="rId110"/>
    <p:sldId id="429" r:id="rId111"/>
    <p:sldId id="430" r:id="rId112"/>
    <p:sldId id="431" r:id="rId113"/>
    <p:sldId id="432" r:id="rId1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Black"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Black"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Black"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Black"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Black" pitchFamily="34" charset="0"/>
        <a:ea typeface="宋体" pitchFamily="2" charset="-122"/>
        <a:cs typeface="+mn-cs"/>
      </a:defRPr>
    </a:lvl5pPr>
    <a:lvl6pPr marL="2286000" algn="l" defTabSz="914400" rtl="0" eaLnBrk="1" latinLnBrk="0" hangingPunct="1">
      <a:defRPr kern="1200">
        <a:solidFill>
          <a:schemeClr val="tx1"/>
        </a:solidFill>
        <a:latin typeface="Arial Black" pitchFamily="34" charset="0"/>
        <a:ea typeface="宋体" pitchFamily="2" charset="-122"/>
        <a:cs typeface="+mn-cs"/>
      </a:defRPr>
    </a:lvl6pPr>
    <a:lvl7pPr marL="2743200" algn="l" defTabSz="914400" rtl="0" eaLnBrk="1" latinLnBrk="0" hangingPunct="1">
      <a:defRPr kern="1200">
        <a:solidFill>
          <a:schemeClr val="tx1"/>
        </a:solidFill>
        <a:latin typeface="Arial Black" pitchFamily="34" charset="0"/>
        <a:ea typeface="宋体" pitchFamily="2" charset="-122"/>
        <a:cs typeface="+mn-cs"/>
      </a:defRPr>
    </a:lvl7pPr>
    <a:lvl8pPr marL="3200400" algn="l" defTabSz="914400" rtl="0" eaLnBrk="1" latinLnBrk="0" hangingPunct="1">
      <a:defRPr kern="1200">
        <a:solidFill>
          <a:schemeClr val="tx1"/>
        </a:solidFill>
        <a:latin typeface="Arial Black" pitchFamily="34" charset="0"/>
        <a:ea typeface="宋体" pitchFamily="2" charset="-122"/>
        <a:cs typeface="+mn-cs"/>
      </a:defRPr>
    </a:lvl8pPr>
    <a:lvl9pPr marL="3657600" algn="l" defTabSz="914400" rtl="0" eaLnBrk="1" latinLnBrk="0" hangingPunct="1">
      <a:defRPr kern="1200">
        <a:solidFill>
          <a:schemeClr val="tx1"/>
        </a:solidFill>
        <a:latin typeface="Arial Black"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FF"/>
    <a:srgbClr val="0066FF"/>
    <a:srgbClr val="333399"/>
    <a:srgbClr val="FFFF00"/>
    <a:srgbClr val="00FF00"/>
    <a:srgbClr val="33CCFF"/>
    <a:srgbClr val="66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29" autoAdjust="0"/>
  </p:normalViewPr>
  <p:slideViewPr>
    <p:cSldViewPr>
      <p:cViewPr varScale="1">
        <p:scale>
          <a:sx n="63" d="100"/>
          <a:sy n="63" d="100"/>
        </p:scale>
        <p:origin x="-17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00AD7D9-6A19-4C3C-8F2A-7222A5516982}" type="datetimeFigureOut">
              <a:rPr lang="zh-CN" altLang="en-US"/>
              <a:pPr>
                <a:defRPr/>
              </a:pPr>
              <a:t>2019/11/11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4C567C3-2BA5-494F-8A96-E1BF3834402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baike.so.com/doc/1889420-1999094.html" TargetMode="External"/><Relationship Id="rId13" Type="http://schemas.openxmlformats.org/officeDocument/2006/relationships/hyperlink" Target="https://baike.so.com/create/edit/?eid=2542755&amp;sid=2685916&amp;secid=3" TargetMode="External"/><Relationship Id="rId3" Type="http://schemas.openxmlformats.org/officeDocument/2006/relationships/hyperlink" Target="https://baike.so.com/doc/6261601-6475021.html" TargetMode="External"/><Relationship Id="rId7" Type="http://schemas.openxmlformats.org/officeDocument/2006/relationships/hyperlink" Target="https://p1.ssl.qhmsg.com/t0137d563c5534a3c7d.png" TargetMode="External"/><Relationship Id="rId12" Type="http://schemas.openxmlformats.org/officeDocument/2006/relationships/hyperlink" Target="https://baike.so.com/doc/3806019-3997269.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baike.so.com/doc/4952181-5173681.html" TargetMode="External"/><Relationship Id="rId11" Type="http://schemas.openxmlformats.org/officeDocument/2006/relationships/hyperlink" Target="https://baike.so.com/doc/674053-713490.html" TargetMode="External"/><Relationship Id="rId5" Type="http://schemas.openxmlformats.org/officeDocument/2006/relationships/hyperlink" Target="https://baike.so.com/doc/6186522-6399773.html" TargetMode="External"/><Relationship Id="rId10" Type="http://schemas.openxmlformats.org/officeDocument/2006/relationships/hyperlink" Target="https://baike.so.com/doc/2320813-2454813.html" TargetMode="External"/><Relationship Id="rId4" Type="http://schemas.openxmlformats.org/officeDocument/2006/relationships/hyperlink" Target="https://baike.so.com/doc/6066035-6279099.html" TargetMode="External"/><Relationship Id="rId9" Type="http://schemas.openxmlformats.org/officeDocument/2006/relationships/hyperlink" Target="https://baike.so.com/doc/6048716-6261733.html" TargetMode="External"/><Relationship Id="rId14" Type="http://schemas.openxmlformats.org/officeDocument/2006/relationships/hyperlink" Target="https://p1.ssl.qhmsg.com/t015a03b2b1511c7f39.p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70000" lnSpcReduction="20000"/>
          </a:bodyPr>
          <a:lstStyle/>
          <a:p>
            <a:pPr>
              <a:defRPr/>
            </a:pPr>
            <a:r>
              <a:rPr lang="en-US" altLang="zh-CN" dirty="0" smtClean="0"/>
              <a:t>1</a:t>
            </a:r>
            <a:r>
              <a:rPr lang="zh-CN" altLang="en-US" dirty="0" smtClean="0"/>
              <a:t>、读写速度快。采用闪存作为</a:t>
            </a:r>
            <a:r>
              <a:rPr lang="zh-CN" altLang="en-US" dirty="0" smtClean="0">
                <a:hlinkClick r:id="rId3"/>
              </a:rPr>
              <a:t>存储介质</a:t>
            </a:r>
            <a:r>
              <a:rPr lang="zh-CN" altLang="en-US" dirty="0" smtClean="0"/>
              <a:t>，读取速度相对</a:t>
            </a:r>
            <a:r>
              <a:rPr lang="zh-CN" altLang="en-US" dirty="0" smtClean="0">
                <a:hlinkClick r:id="rId4"/>
              </a:rPr>
              <a:t>机械硬盘</a:t>
            </a:r>
            <a:r>
              <a:rPr lang="zh-CN" altLang="en-US" dirty="0" smtClean="0"/>
              <a:t>更快。固态硬盘不用磁头，</a:t>
            </a:r>
            <a:r>
              <a:rPr lang="zh-CN" altLang="en-US" dirty="0" smtClean="0">
                <a:hlinkClick r:id="rId5"/>
              </a:rPr>
              <a:t>寻道时间</a:t>
            </a:r>
            <a:r>
              <a:rPr lang="zh-CN" altLang="en-US" dirty="0" smtClean="0"/>
              <a:t>几乎为</a:t>
            </a:r>
            <a:r>
              <a:rPr lang="en-US" altLang="zh-CN" dirty="0" smtClean="0"/>
              <a:t>0</a:t>
            </a:r>
            <a:r>
              <a:rPr lang="zh-CN" altLang="en-US" dirty="0" smtClean="0"/>
              <a:t>。</a:t>
            </a:r>
          </a:p>
          <a:p>
            <a:pPr>
              <a:defRPr/>
            </a:pPr>
            <a:r>
              <a:rPr lang="en-US" altLang="zh-CN" dirty="0" smtClean="0"/>
              <a:t>2</a:t>
            </a:r>
            <a:r>
              <a:rPr lang="zh-CN" altLang="en-US" dirty="0" smtClean="0"/>
              <a:t>、物理特性，低功耗、无噪音、抗震动、低热量、体积小、工作温度范围大。</a:t>
            </a:r>
            <a:endParaRPr lang="en-US" altLang="zh-CN" dirty="0" smtClean="0"/>
          </a:p>
          <a:p>
            <a:pPr>
              <a:defRPr/>
            </a:pPr>
            <a:r>
              <a:rPr lang="zh-CN" altLang="en-US" b="1" dirty="0" smtClean="0"/>
              <a:t>防震抗摔性</a:t>
            </a:r>
            <a:r>
              <a:rPr lang="zh-CN" altLang="en-US" dirty="0" smtClean="0"/>
              <a:t>：传统</a:t>
            </a:r>
            <a:r>
              <a:rPr lang="zh-CN" altLang="en-US" dirty="0" smtClean="0">
                <a:hlinkClick r:id="rId6"/>
              </a:rPr>
              <a:t>硬盘</a:t>
            </a:r>
            <a:r>
              <a:rPr lang="zh-CN" altLang="en-US" dirty="0" smtClean="0"/>
              <a:t>都是磁碟型的，数据储存在磁碟扇区里。而固态硬盘是使用闪存颗粒（即</a:t>
            </a:r>
            <a:r>
              <a:rPr lang="en-US" altLang="zh-CN" dirty="0" smtClean="0"/>
              <a:t>mp3</a:t>
            </a:r>
            <a:r>
              <a:rPr lang="zh-CN" altLang="en-US" dirty="0" smtClean="0"/>
              <a:t>、</a:t>
            </a:r>
            <a:r>
              <a:rPr lang="en-US" altLang="zh-CN" dirty="0" smtClean="0"/>
              <a:t>U</a:t>
            </a:r>
            <a:r>
              <a:rPr lang="zh-CN" altLang="en-US" dirty="0" smtClean="0"/>
              <a:t>盘等存储介质）制</a:t>
            </a:r>
            <a:r>
              <a:rPr lang="zh-CN" altLang="en-US" dirty="0" smtClean="0">
                <a:hlinkClick r:id="rId7"/>
              </a:rPr>
              <a:t>固态硬盘</a:t>
            </a:r>
            <a:r>
              <a:rPr lang="zh-CN" altLang="en-US" dirty="0" smtClean="0"/>
              <a:t>作而成，所以</a:t>
            </a:r>
            <a:r>
              <a:rPr lang="en-US" altLang="zh-CN" dirty="0" smtClean="0"/>
              <a:t>SSD</a:t>
            </a:r>
            <a:r>
              <a:rPr lang="zh-CN" altLang="en-US" dirty="0" smtClean="0"/>
              <a:t>固态硬盘内部不存在任何机械部件，这样即使在</a:t>
            </a:r>
            <a:r>
              <a:rPr lang="zh-CN" altLang="en-US" dirty="0" smtClean="0">
                <a:hlinkClick r:id="rId8"/>
              </a:rPr>
              <a:t>高速移动</a:t>
            </a:r>
            <a:r>
              <a:rPr lang="zh-CN" altLang="en-US" dirty="0" smtClean="0"/>
              <a:t>甚至伴随翻转倾斜的情况下也不会影响到正常使用，而且在发生碰撞和震荡时能够将数据丢失的可能性降到最小。相较传统硬盘，固态硬盘占有</a:t>
            </a:r>
            <a:r>
              <a:rPr lang="zh-CN" altLang="en-US" dirty="0" smtClean="0">
                <a:hlinkClick r:id="rId9"/>
              </a:rPr>
              <a:t>绝对优势</a:t>
            </a:r>
            <a:r>
              <a:rPr lang="zh-CN" altLang="en-US" dirty="0" smtClean="0"/>
              <a:t>。</a:t>
            </a:r>
          </a:p>
          <a:p>
            <a:pPr>
              <a:defRPr/>
            </a:pPr>
            <a:r>
              <a:rPr lang="en-US" altLang="zh-CN" b="1" dirty="0" smtClean="0"/>
              <a:t>3</a:t>
            </a:r>
            <a:r>
              <a:rPr lang="zh-CN" altLang="en-US" b="1" dirty="0" smtClean="0"/>
              <a:t>、功耗</a:t>
            </a:r>
            <a:r>
              <a:rPr lang="zh-CN" altLang="en-US" dirty="0" smtClean="0"/>
              <a:t>固态硬盘的功耗上要低于传统硬盘。</a:t>
            </a:r>
          </a:p>
          <a:p>
            <a:pPr>
              <a:defRPr/>
            </a:pPr>
            <a:r>
              <a:rPr lang="en-US" altLang="zh-CN" b="1" dirty="0" smtClean="0"/>
              <a:t>4</a:t>
            </a:r>
            <a:r>
              <a:rPr lang="zh-CN" altLang="en-US" b="1" dirty="0" smtClean="0"/>
              <a:t>、重量</a:t>
            </a:r>
            <a:r>
              <a:rPr lang="zh-CN" altLang="en-US" dirty="0" smtClean="0"/>
              <a:t>：固态硬盘在重量方面更轻，与常规</a:t>
            </a:r>
            <a:r>
              <a:rPr lang="en-US" altLang="zh-CN" dirty="0" smtClean="0"/>
              <a:t>1.8</a:t>
            </a:r>
            <a:r>
              <a:rPr lang="zh-CN" altLang="en-US" dirty="0" smtClean="0"/>
              <a:t>英寸硬盘相比，重量轻</a:t>
            </a:r>
            <a:r>
              <a:rPr lang="en-US" altLang="zh-CN" dirty="0" smtClean="0"/>
              <a:t>20-30</a:t>
            </a:r>
            <a:r>
              <a:rPr lang="zh-CN" altLang="en-US" dirty="0" smtClean="0"/>
              <a:t>克。</a:t>
            </a:r>
          </a:p>
          <a:p>
            <a:pPr>
              <a:defRPr/>
            </a:pPr>
            <a:r>
              <a:rPr lang="en-US" altLang="zh-CN" b="1" dirty="0" smtClean="0"/>
              <a:t>5</a:t>
            </a:r>
            <a:r>
              <a:rPr lang="zh-CN" altLang="en-US" b="1" dirty="0" smtClean="0"/>
              <a:t>、噪音</a:t>
            </a:r>
            <a:r>
              <a:rPr lang="zh-CN" altLang="en-US" dirty="0" smtClean="0"/>
              <a:t>由于固态硬盘采用无机械部件的闪存芯片，所以具有了发热量小、散热快等特点，而且没有机械马达和风扇，</a:t>
            </a:r>
            <a:r>
              <a:rPr lang="zh-CN" altLang="en-US" dirty="0" smtClean="0">
                <a:hlinkClick r:id="rId10"/>
              </a:rPr>
              <a:t>工作噪音</a:t>
            </a:r>
            <a:r>
              <a:rPr lang="zh-CN" altLang="en-US" dirty="0" smtClean="0"/>
              <a:t>值为</a:t>
            </a:r>
            <a:r>
              <a:rPr lang="en-US" altLang="zh-CN" dirty="0" smtClean="0"/>
              <a:t>0</a:t>
            </a:r>
            <a:r>
              <a:rPr lang="zh-CN" altLang="en-US" dirty="0" smtClean="0"/>
              <a:t>分贝。传统硬盘就要逊色很多。</a:t>
            </a:r>
          </a:p>
          <a:p>
            <a:pPr>
              <a:defRPr/>
            </a:pPr>
            <a:r>
              <a:rPr lang="en-US" altLang="zh-CN" b="1" dirty="0" smtClean="0"/>
              <a:t>6</a:t>
            </a:r>
            <a:r>
              <a:rPr lang="zh-CN" altLang="en-US" b="1" dirty="0" smtClean="0"/>
              <a:t>、容量：</a:t>
            </a:r>
            <a:r>
              <a:rPr lang="zh-CN" altLang="en-US" dirty="0" smtClean="0"/>
              <a:t>固态硬盘标准</a:t>
            </a:r>
            <a:r>
              <a:rPr lang="en-US" altLang="zh-CN" dirty="0" smtClean="0"/>
              <a:t>2.5</a:t>
            </a:r>
            <a:r>
              <a:rPr lang="zh-CN" altLang="en-US" dirty="0" smtClean="0"/>
              <a:t>寸目前最大容量为</a:t>
            </a:r>
            <a:r>
              <a:rPr lang="en-US" altLang="zh-CN" dirty="0" smtClean="0"/>
              <a:t>2TB(</a:t>
            </a:r>
            <a:r>
              <a:rPr lang="en-US" altLang="zh-CN" dirty="0" err="1" smtClean="0"/>
              <a:t>Solidata</a:t>
            </a:r>
            <a:r>
              <a:rPr lang="en-US" altLang="zh-CN" dirty="0" smtClean="0"/>
              <a:t> </a:t>
            </a:r>
            <a:r>
              <a:rPr lang="zh-CN" altLang="en-US" dirty="0" smtClean="0"/>
              <a:t>深圳实忆科技推出全球首款单碟</a:t>
            </a:r>
            <a:r>
              <a:rPr lang="en-US" altLang="zh-CN" dirty="0" smtClean="0"/>
              <a:t>2.5</a:t>
            </a:r>
            <a:r>
              <a:rPr lang="zh-CN" altLang="en-US" dirty="0" smtClean="0"/>
              <a:t>寸</a:t>
            </a:r>
            <a:r>
              <a:rPr lang="en-US" altLang="zh-CN" dirty="0" smtClean="0"/>
              <a:t>MLC</a:t>
            </a:r>
            <a:r>
              <a:rPr lang="zh-CN" altLang="en-US" dirty="0" smtClean="0"/>
              <a:t>工业级</a:t>
            </a:r>
            <a:r>
              <a:rPr lang="en-US" altLang="zh-CN" dirty="0" smtClean="0"/>
              <a:t>2TB</a:t>
            </a:r>
            <a:r>
              <a:rPr lang="zh-CN" altLang="en-US" dirty="0" smtClean="0"/>
              <a:t>固态硬盘</a:t>
            </a:r>
            <a:r>
              <a:rPr lang="en-US" altLang="zh-CN" dirty="0" smtClean="0"/>
              <a:t>)</a:t>
            </a:r>
            <a:r>
              <a:rPr lang="zh-CN" altLang="en-US" dirty="0" smtClean="0"/>
              <a:t>，与传统硬盘相差并不大</a:t>
            </a:r>
            <a:r>
              <a:rPr lang="en-US" altLang="zh-CN" dirty="0" smtClean="0"/>
              <a:t>,</a:t>
            </a:r>
            <a:r>
              <a:rPr lang="zh-CN" altLang="en-US" dirty="0" smtClean="0"/>
              <a:t>但相当价位时容量相差较大</a:t>
            </a:r>
            <a:r>
              <a:rPr lang="en-US" altLang="zh-CN" dirty="0" smtClean="0"/>
              <a:t>.</a:t>
            </a:r>
          </a:p>
          <a:p>
            <a:pPr>
              <a:defRPr/>
            </a:pPr>
            <a:r>
              <a:rPr lang="en-US" altLang="zh-CN" b="1" dirty="0" smtClean="0"/>
              <a:t>7</a:t>
            </a:r>
            <a:r>
              <a:rPr lang="zh-CN" altLang="en-US" b="1" dirty="0" smtClean="0"/>
              <a:t>、使用寿命：</a:t>
            </a:r>
            <a:r>
              <a:rPr lang="en-US" altLang="zh-CN" dirty="0" smtClean="0"/>
              <a:t>SLC</a:t>
            </a:r>
            <a:r>
              <a:rPr lang="zh-CN" altLang="en-US" dirty="0" smtClean="0"/>
              <a:t>有</a:t>
            </a:r>
            <a:r>
              <a:rPr lang="en-US" altLang="zh-CN" dirty="0" smtClean="0"/>
              <a:t>10</a:t>
            </a:r>
            <a:r>
              <a:rPr lang="zh-CN" altLang="en-US" dirty="0" smtClean="0"/>
              <a:t>万次的写入寿命，成本低廉的</a:t>
            </a:r>
            <a:r>
              <a:rPr lang="en-US" altLang="zh-CN" dirty="0" smtClean="0"/>
              <a:t>MLC</a:t>
            </a:r>
            <a:r>
              <a:rPr lang="zh-CN" altLang="en-US" dirty="0" smtClean="0"/>
              <a:t>，写入寿命仅有</a:t>
            </a:r>
            <a:r>
              <a:rPr lang="en-US" altLang="zh-CN" dirty="0" smtClean="0"/>
              <a:t>1</a:t>
            </a:r>
            <a:r>
              <a:rPr lang="zh-CN" altLang="en-US" dirty="0" smtClean="0"/>
              <a:t>万次</a:t>
            </a:r>
            <a:r>
              <a:rPr lang="en-US" altLang="zh-CN" dirty="0" smtClean="0"/>
              <a:t>,</a:t>
            </a:r>
            <a:r>
              <a:rPr lang="zh-CN" altLang="en-US" dirty="0" smtClean="0"/>
              <a:t>而廉价的</a:t>
            </a:r>
            <a:r>
              <a:rPr lang="en-US" altLang="zh-CN" dirty="0" smtClean="0"/>
              <a:t>TLC</a:t>
            </a:r>
            <a:r>
              <a:rPr lang="zh-CN" altLang="en-US" dirty="0" smtClean="0">
                <a:hlinkClick r:id="rId11"/>
              </a:rPr>
              <a:t>闪存</a:t>
            </a:r>
            <a:r>
              <a:rPr lang="zh-CN" altLang="en-US" dirty="0" smtClean="0"/>
              <a:t>则更是只有可怜的</a:t>
            </a:r>
            <a:r>
              <a:rPr lang="en-US" altLang="zh-CN" dirty="0" smtClean="0"/>
              <a:t>500-1000</a:t>
            </a:r>
            <a:r>
              <a:rPr lang="zh-CN" altLang="en-US" dirty="0" smtClean="0"/>
              <a:t>次。</a:t>
            </a:r>
          </a:p>
          <a:p>
            <a:pPr>
              <a:defRPr/>
            </a:pPr>
            <a:r>
              <a:rPr lang="zh-CN" altLang="en-US" dirty="0" smtClean="0">
                <a:hlinkClick r:id="rId12"/>
              </a:rPr>
              <a:t>折叠</a:t>
            </a:r>
            <a:r>
              <a:rPr lang="zh-CN" altLang="en-US" dirty="0" smtClean="0">
                <a:hlinkClick r:id="rId13"/>
              </a:rPr>
              <a:t>编辑本段</a:t>
            </a:r>
            <a:r>
              <a:rPr lang="zh-CN" altLang="en-US" dirty="0" smtClean="0"/>
              <a:t>基本结构</a:t>
            </a:r>
          </a:p>
          <a:p>
            <a:pPr>
              <a:defRPr/>
            </a:pPr>
            <a:r>
              <a:rPr lang="zh-CN" altLang="en-US" dirty="0" smtClean="0"/>
              <a:t>基于闪存的固态硬盘是固态硬盘的主要类别，其内部构造十分简单，固态硬盘内主体其实就是一块</a:t>
            </a:r>
            <a:r>
              <a:rPr lang="en-US" altLang="zh-CN" dirty="0" smtClean="0"/>
              <a:t>PCB</a:t>
            </a:r>
            <a:r>
              <a:rPr lang="zh-CN" altLang="en-US" dirty="0" smtClean="0"/>
              <a:t>板，而这块</a:t>
            </a:r>
            <a:r>
              <a:rPr lang="en-US" altLang="zh-CN" dirty="0" smtClean="0"/>
              <a:t>PCB</a:t>
            </a:r>
            <a:r>
              <a:rPr lang="zh-CN" altLang="en-US" dirty="0" smtClean="0"/>
              <a:t>板上最</a:t>
            </a:r>
            <a:r>
              <a:rPr lang="zh-CN" altLang="en-US" dirty="0" smtClean="0">
                <a:hlinkClick r:id="rId14"/>
              </a:rPr>
              <a:t>固态硬盘</a:t>
            </a:r>
            <a:r>
              <a:rPr lang="zh-CN" altLang="en-US" dirty="0" smtClean="0"/>
              <a:t>基本的配件就是控制芯片，缓存芯片（部分低端硬盘无缓存芯片）和用于存储数据的闪存芯片。</a:t>
            </a:r>
          </a:p>
          <a:p>
            <a:pPr>
              <a:defRPr/>
            </a:pPr>
            <a:endParaRPr lang="en-US" altLang="zh-CN" dirty="0" smtClean="0"/>
          </a:p>
          <a:p>
            <a:pPr>
              <a:defRPr/>
            </a:pPr>
            <a:r>
              <a:rPr lang="zh-CN" altLang="en-US" dirty="0" smtClean="0"/>
              <a:t>市面上比较常见的固态硬盘有</a:t>
            </a:r>
            <a:r>
              <a:rPr lang="en-US" altLang="zh-CN" dirty="0" err="1" smtClean="0"/>
              <a:t>LSISandForce</a:t>
            </a:r>
            <a:r>
              <a:rPr lang="zh-CN" altLang="en-US" dirty="0" smtClean="0"/>
              <a:t>、</a:t>
            </a:r>
            <a:r>
              <a:rPr lang="en-US" altLang="zh-CN" dirty="0" err="1" smtClean="0"/>
              <a:t>Indilinx</a:t>
            </a:r>
            <a:r>
              <a:rPr lang="zh-CN" altLang="en-US" dirty="0" smtClean="0"/>
              <a:t>、</a:t>
            </a:r>
            <a:r>
              <a:rPr lang="en-US" altLang="zh-CN" dirty="0" err="1" smtClean="0"/>
              <a:t>JMicron</a:t>
            </a:r>
            <a:r>
              <a:rPr lang="zh-CN" altLang="en-US" dirty="0" smtClean="0"/>
              <a:t>、</a:t>
            </a:r>
            <a:r>
              <a:rPr lang="en-US" altLang="zh-CN" dirty="0" smtClean="0"/>
              <a:t>Marvell</a:t>
            </a:r>
            <a:r>
              <a:rPr lang="zh-CN" altLang="en-US" dirty="0" smtClean="0"/>
              <a:t>、</a:t>
            </a:r>
            <a:r>
              <a:rPr lang="en-US" altLang="zh-CN" dirty="0" err="1" smtClean="0"/>
              <a:t>Goldendisk</a:t>
            </a:r>
            <a:r>
              <a:rPr lang="zh-CN" altLang="en-US" dirty="0" smtClean="0"/>
              <a:t>、</a:t>
            </a:r>
            <a:r>
              <a:rPr lang="en-US" altLang="zh-CN" dirty="0" smtClean="0"/>
              <a:t>Samsung</a:t>
            </a:r>
            <a:r>
              <a:rPr lang="zh-CN" altLang="en-US" dirty="0" smtClean="0"/>
              <a:t>以及</a:t>
            </a:r>
            <a:r>
              <a:rPr lang="en-US" altLang="zh-CN" dirty="0" smtClean="0"/>
              <a:t>Intel</a:t>
            </a:r>
            <a:r>
              <a:rPr lang="zh-CN" altLang="en-US" dirty="0" smtClean="0"/>
              <a:t>等多种主控芯片。主控芯片是固态硬盘的大脑，其作用一是合理调配数据在各个闪存芯片上的负荷，二则是承担了整个数据中转，连接闪存芯片和外部</a:t>
            </a:r>
            <a:r>
              <a:rPr lang="en-US" altLang="zh-CN" dirty="0" smtClean="0"/>
              <a:t>SATA</a:t>
            </a:r>
            <a:r>
              <a:rPr lang="zh-CN" altLang="en-US" dirty="0" smtClean="0"/>
              <a:t>接口。不同的主控之间能力相差非常大，在数据处理能力。算法，对闪存芯片的读取写入控制上会有非常大的不同，直接会导致固态硬盘产品在性能上差距高达数十倍。</a:t>
            </a:r>
          </a:p>
          <a:p>
            <a:pPr>
              <a:defRPr/>
            </a:pPr>
            <a:r>
              <a:rPr lang="zh-CN" altLang="en-US" dirty="0" smtClean="0"/>
              <a:t/>
            </a:r>
            <a:br>
              <a:rPr lang="zh-CN" altLang="en-US" dirty="0" smtClean="0"/>
            </a:br>
            <a:endParaRPr lang="zh-CN" altLang="en-US" dirty="0"/>
          </a:p>
        </p:txBody>
      </p:sp>
      <p:sp>
        <p:nvSpPr>
          <p:cNvPr id="614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84865D-2171-443D-A0EB-EF98F5AABF53}" type="slidenum">
              <a:rPr lang="zh-CN" altLang="en-US" smtClean="0"/>
              <a:pPr/>
              <a:t>26</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46</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38</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39</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40</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41</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42</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43</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44</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a:lnSpc>
                <a:spcPct val="150000"/>
              </a:lnSpc>
            </a:pPr>
            <a:r>
              <a:rPr lang="zh-CN" altLang="en-US" b="1" dirty="0" smtClean="0">
                <a:solidFill>
                  <a:srgbClr val="000000"/>
                </a:solidFill>
                <a:latin typeface="华文楷体" pitchFamily="2" charset="-122"/>
                <a:ea typeface="华文楷体" pitchFamily="2" charset="-122"/>
              </a:rPr>
              <a:t>从基本块出口到基本块入口</a:t>
            </a:r>
            <a:endParaRPr lang="en-US" altLang="zh-CN" b="1" dirty="0" smtClean="0">
              <a:solidFill>
                <a:srgbClr val="000000"/>
              </a:solidFill>
              <a:latin typeface="华文楷体" pitchFamily="2" charset="-122"/>
              <a:ea typeface="华文楷体" pitchFamily="2" charset="-122"/>
            </a:endParaRPr>
          </a:p>
          <a:p>
            <a:pPr>
              <a:lnSpc>
                <a:spcPct val="150000"/>
              </a:lnSpc>
            </a:pPr>
            <a:r>
              <a:rPr lang="zh-CN" altLang="en-US" b="1" dirty="0" smtClean="0">
                <a:solidFill>
                  <a:srgbClr val="000000"/>
                </a:solidFill>
                <a:latin typeface="华文楷体" pitchFamily="2" charset="-122"/>
                <a:ea typeface="华文楷体" pitchFamily="2" charset="-122"/>
              </a:rPr>
              <a:t>由后向前依次处理每个四元式。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对每个四元式</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 A:=B op C </a:t>
            </a:r>
            <a:r>
              <a:rPr lang="zh-CN" altLang="en-US" b="1" dirty="0" smtClean="0">
                <a:solidFill>
                  <a:srgbClr val="000000"/>
                </a:solidFill>
                <a:latin typeface="华文楷体" pitchFamily="2" charset="-122"/>
                <a:ea typeface="华文楷体" pitchFamily="2" charset="-122"/>
              </a:rPr>
              <a:t>顺序执行下面步骤</a:t>
            </a:r>
            <a:r>
              <a:rPr lang="en-US" altLang="zh-CN" b="1" dirty="0" smtClean="0">
                <a:solidFill>
                  <a:srgbClr val="000000"/>
                </a:solidFill>
                <a:latin typeface="华文楷体" pitchFamily="2" charset="-122"/>
                <a:ea typeface="华文楷体" pitchFamily="2" charset="-122"/>
              </a:rPr>
              <a:t>:</a:t>
            </a:r>
          </a:p>
          <a:p>
            <a:pPr>
              <a:lnSpc>
                <a:spcPct val="120000"/>
              </a:lnSpc>
            </a:pPr>
            <a:r>
              <a:rPr lang="en-US" altLang="zh-CN" b="1" dirty="0" smtClean="0">
                <a:solidFill>
                  <a:srgbClr val="000000"/>
                </a:solidFill>
                <a:latin typeface="华文楷体" pitchFamily="2" charset="-122"/>
                <a:ea typeface="华文楷体" pitchFamily="2" charset="-122"/>
              </a:rPr>
              <a:t>1</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的待用信息标注到四元式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2</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A</a:t>
            </a:r>
            <a:r>
              <a:rPr lang="zh-CN" altLang="en-US" b="1" dirty="0" smtClean="0">
                <a:solidFill>
                  <a:srgbClr val="000000"/>
                </a:solidFill>
                <a:latin typeface="华文楷体" pitchFamily="2" charset="-122"/>
                <a:ea typeface="华文楷体" pitchFamily="2" charset="-122"/>
              </a:rPr>
              <a:t>的待用信息栏和活跃信息</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栏设为“非待用”和“非活跃”；</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3</a:t>
            </a:r>
            <a:r>
              <a:rPr lang="zh-CN" altLang="en-US" b="1" dirty="0" smtClean="0">
                <a:solidFill>
                  <a:srgbClr val="000000"/>
                </a:solidFill>
                <a:latin typeface="华文楷体" pitchFamily="2" charset="-122"/>
                <a:ea typeface="华文楷体" pitchFamily="2" charset="-122"/>
              </a:rPr>
              <a:t>）把符号表中变量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的待用信息和活跃信息附加到</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四元式</a:t>
            </a:r>
            <a:r>
              <a:rPr lang="en-US" altLang="zh-CN" b="1" dirty="0" err="1" smtClean="0">
                <a:solidFill>
                  <a:srgbClr val="000000"/>
                </a:solidFill>
                <a:latin typeface="华文楷体" pitchFamily="2" charset="-122"/>
                <a:ea typeface="华文楷体" pitchFamily="2" charset="-122"/>
              </a:rPr>
              <a:t>i</a:t>
            </a:r>
            <a:r>
              <a:rPr lang="zh-CN" altLang="en-US" b="1" dirty="0" smtClean="0">
                <a:solidFill>
                  <a:srgbClr val="000000"/>
                </a:solidFill>
                <a:latin typeface="华文楷体" pitchFamily="2" charset="-122"/>
                <a:ea typeface="华文楷体" pitchFamily="2" charset="-122"/>
              </a:rPr>
              <a:t>上；</a:t>
            </a:r>
            <a:endParaRPr lang="en-US" altLang="zh-CN" b="1" dirty="0" smtClean="0">
              <a:solidFill>
                <a:srgbClr val="000000"/>
              </a:solidFill>
              <a:latin typeface="华文楷体" pitchFamily="2" charset="-122"/>
              <a:ea typeface="华文楷体" pitchFamily="2" charset="-122"/>
            </a:endParaRPr>
          </a:p>
          <a:p>
            <a:pPr>
              <a:lnSpc>
                <a:spcPct val="120000"/>
              </a:lnSpc>
            </a:pPr>
            <a:r>
              <a:rPr lang="en-US" altLang="zh-CN" b="1" dirty="0" smtClean="0">
                <a:solidFill>
                  <a:srgbClr val="000000"/>
                </a:solidFill>
                <a:latin typeface="华文楷体" pitchFamily="2" charset="-122"/>
                <a:ea typeface="华文楷体" pitchFamily="2" charset="-122"/>
              </a:rPr>
              <a:t>4</a:t>
            </a:r>
            <a:r>
              <a:rPr lang="zh-CN" altLang="en-US" b="1" dirty="0" smtClean="0">
                <a:solidFill>
                  <a:srgbClr val="000000"/>
                </a:solidFill>
                <a:latin typeface="华文楷体" pitchFamily="2" charset="-122"/>
                <a:ea typeface="华文楷体" pitchFamily="2" charset="-122"/>
              </a:rPr>
              <a:t>）把符号表变量</a:t>
            </a:r>
            <a:r>
              <a:rPr lang="en-US" altLang="zh-CN" b="1" dirty="0" smtClean="0">
                <a:solidFill>
                  <a:srgbClr val="000000"/>
                </a:solidFill>
                <a:latin typeface="华文楷体" pitchFamily="2" charset="-122"/>
                <a:ea typeface="华文楷体" pitchFamily="2" charset="-122"/>
              </a:rPr>
              <a:t>B</a:t>
            </a:r>
            <a:r>
              <a:rPr lang="zh-CN" altLang="en-US" b="1" dirty="0" smtClean="0">
                <a:solidFill>
                  <a:srgbClr val="000000"/>
                </a:solidFill>
                <a:latin typeface="华文楷体" pitchFamily="2" charset="-122"/>
                <a:ea typeface="华文楷体" pitchFamily="2" charset="-122"/>
              </a:rPr>
              <a:t>和</a:t>
            </a:r>
            <a:r>
              <a:rPr lang="en-US" altLang="zh-CN" b="1" dirty="0" smtClean="0">
                <a:solidFill>
                  <a:srgbClr val="000000"/>
                </a:solidFill>
                <a:latin typeface="华文楷体" pitchFamily="2" charset="-122"/>
                <a:ea typeface="华文楷体" pitchFamily="2" charset="-122"/>
              </a:rPr>
              <a:t>C</a:t>
            </a:r>
            <a:r>
              <a:rPr lang="zh-CN" altLang="en-US" b="1" dirty="0" smtClean="0">
                <a:solidFill>
                  <a:srgbClr val="000000"/>
                </a:solidFill>
                <a:latin typeface="华文楷体" pitchFamily="2" charset="-122"/>
                <a:ea typeface="华文楷体" pitchFamily="2" charset="-122"/>
              </a:rPr>
              <a:t>的待用信息设为</a:t>
            </a:r>
            <a:r>
              <a:rPr lang="en-US" altLang="zh-CN" b="1" dirty="0" smtClean="0">
                <a:solidFill>
                  <a:srgbClr val="000000"/>
                </a:solidFill>
                <a:latin typeface="华文楷体" pitchFamily="2" charset="-122"/>
                <a:ea typeface="华文楷体" pitchFamily="2" charset="-122"/>
              </a:rPr>
              <a:t>”</a:t>
            </a:r>
            <a:r>
              <a:rPr lang="en-US" altLang="zh-CN" b="1" dirty="0" err="1" smtClean="0">
                <a:solidFill>
                  <a:srgbClr val="000000"/>
                </a:solidFill>
                <a:latin typeface="华文楷体" pitchFamily="2" charset="-122"/>
                <a:ea typeface="华文楷体" pitchFamily="2" charset="-122"/>
              </a:rPr>
              <a:t>i</a:t>
            </a:r>
            <a:r>
              <a:rPr lang="en-US" altLang="zh-CN" b="1" dirty="0" smtClean="0">
                <a:solidFill>
                  <a:srgbClr val="000000"/>
                </a:solidFill>
                <a:latin typeface="华文楷体" pitchFamily="2" charset="-122"/>
                <a:ea typeface="华文楷体" pitchFamily="2" charset="-122"/>
              </a:rPr>
              <a:t>”</a:t>
            </a:r>
            <a:r>
              <a:rPr lang="zh-CN" altLang="en-US" b="1" dirty="0" smtClean="0">
                <a:solidFill>
                  <a:srgbClr val="000000"/>
                </a:solidFill>
                <a:latin typeface="华文楷体" pitchFamily="2" charset="-122"/>
                <a:ea typeface="华文楷体" pitchFamily="2" charset="-122"/>
              </a:rPr>
              <a:t>，活跃信息栏</a:t>
            </a:r>
            <a:endParaRPr lang="en-US" altLang="zh-CN" b="1" dirty="0" smtClean="0">
              <a:solidFill>
                <a:srgbClr val="000000"/>
              </a:solidFill>
              <a:latin typeface="华文楷体" pitchFamily="2" charset="-122"/>
              <a:ea typeface="华文楷体" pitchFamily="2" charset="-122"/>
            </a:endParaRPr>
          </a:p>
          <a:p>
            <a:pPr>
              <a:lnSpc>
                <a:spcPct val="120000"/>
              </a:lnSpc>
            </a:pPr>
            <a:r>
              <a:rPr lang="zh-CN" altLang="en-US" b="1" dirty="0" smtClean="0">
                <a:solidFill>
                  <a:srgbClr val="000000"/>
                </a:solidFill>
                <a:latin typeface="华文楷体" pitchFamily="2" charset="-122"/>
                <a:ea typeface="华文楷体" pitchFamily="2" charset="-122"/>
              </a:rPr>
              <a:t>设为活跃</a:t>
            </a:r>
            <a:r>
              <a:rPr lang="en-US" altLang="zh-CN" b="1" dirty="0" smtClean="0">
                <a:solidFill>
                  <a:srgbClr val="000000"/>
                </a:solidFill>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a:p>
            <a:endParaRPr lang="zh-CN" altLang="en-US" dirty="0"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7C3533-DAFD-4C2B-82FF-67729278A26B}" type="slidenum">
              <a:rPr lang="zh-CN" altLang="en-US" smtClean="0"/>
              <a:pPr/>
              <a:t>45</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36" name="Oval 5"/>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6" name="Group 6"/>
            <p:cNvGrpSpPr>
              <a:grpSpLocks/>
            </p:cNvGrpSpPr>
            <p:nvPr/>
          </p:nvGrpSpPr>
          <p:grpSpPr bwMode="auto">
            <a:xfrm>
              <a:off x="1312" y="173"/>
              <a:ext cx="4299" cy="3378"/>
              <a:chOff x="0" y="5"/>
              <a:chExt cx="5533" cy="4336"/>
            </a:xfrm>
          </p:grpSpPr>
          <p:grpSp>
            <p:nvGrpSpPr>
              <p:cNvPr id="22" name="Group 7"/>
              <p:cNvGrpSpPr>
                <a:grpSpLocks/>
              </p:cNvGrpSpPr>
              <p:nvPr/>
            </p:nvGrpSpPr>
            <p:grpSpPr bwMode="auto">
              <a:xfrm>
                <a:off x="0" y="5"/>
                <a:ext cx="5470" cy="4336"/>
                <a:chOff x="0" y="5"/>
                <a:chExt cx="5470" cy="4336"/>
              </a:xfrm>
            </p:grpSpPr>
            <p:grpSp>
              <p:nvGrpSpPr>
                <p:cNvPr id="33" name="Group 8"/>
                <p:cNvGrpSpPr>
                  <a:grpSpLocks/>
                </p:cNvGrpSpPr>
                <p:nvPr/>
              </p:nvGrpSpPr>
              <p:grpSpPr bwMode="auto">
                <a:xfrm>
                  <a:off x="1339" y="789"/>
                  <a:ext cx="2919" cy="2148"/>
                  <a:chOff x="1265" y="817"/>
                  <a:chExt cx="2919" cy="2148"/>
                </a:xfrm>
              </p:grpSpPr>
              <p:sp>
                <p:nvSpPr>
                  <p:cNvPr id="133" name="Oval 9"/>
                  <p:cNvSpPr>
                    <a:spLocks noChangeArrowheads="1"/>
                  </p:cNvSpPr>
                  <p:nvPr/>
                </p:nvSpPr>
                <p:spPr bwMode="hidden">
                  <a:xfrm>
                    <a:off x="1265" y="817"/>
                    <a:ext cx="2919" cy="2145"/>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34" name="Oval 10"/>
                  <p:cNvSpPr>
                    <a:spLocks noChangeArrowheads="1"/>
                  </p:cNvSpPr>
                  <p:nvPr/>
                </p:nvSpPr>
                <p:spPr bwMode="hidden">
                  <a:xfrm>
                    <a:off x="2379" y="1607"/>
                    <a:ext cx="578" cy="402"/>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34" name="Group 11"/>
                <p:cNvGrpSpPr>
                  <a:grpSpLocks/>
                </p:cNvGrpSpPr>
                <p:nvPr/>
              </p:nvGrpSpPr>
              <p:grpSpPr bwMode="auto">
                <a:xfrm>
                  <a:off x="0" y="5"/>
                  <a:ext cx="5470" cy="4336"/>
                  <a:chOff x="0" y="5"/>
                  <a:chExt cx="5470" cy="4336"/>
                </a:xfrm>
              </p:grpSpPr>
              <p:grpSp>
                <p:nvGrpSpPr>
                  <p:cNvPr id="35" name="Group 12"/>
                  <p:cNvGrpSpPr>
                    <a:grpSpLocks/>
                  </p:cNvGrpSpPr>
                  <p:nvPr/>
                </p:nvGrpSpPr>
                <p:grpSpPr bwMode="auto">
                  <a:xfrm>
                    <a:off x="3547" y="1510"/>
                    <a:ext cx="1260" cy="2314"/>
                    <a:chOff x="3473" y="1538"/>
                    <a:chExt cx="1260" cy="2314"/>
                  </a:xfrm>
                </p:grpSpPr>
                <p:sp>
                  <p:nvSpPr>
                    <p:cNvPr id="131" name="Freeform 13"/>
                    <p:cNvSpPr>
                      <a:spLocks/>
                    </p:cNvSpPr>
                    <p:nvPr/>
                  </p:nvSpPr>
                  <p:spPr bwMode="hidden">
                    <a:xfrm rot="2711884">
                      <a:off x="2769" y="2237"/>
                      <a:ext cx="1721"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32" name="Freeform 14"/>
                    <p:cNvSpPr>
                      <a:spLocks/>
                    </p:cNvSpPr>
                    <p:nvPr/>
                  </p:nvSpPr>
                  <p:spPr bwMode="hidden">
                    <a:xfrm rot="2711884">
                      <a:off x="4029" y="3148"/>
                      <a:ext cx="919"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36" name="Group 15"/>
                  <p:cNvGrpSpPr>
                    <a:grpSpLocks/>
                  </p:cNvGrpSpPr>
                  <p:nvPr/>
                </p:nvGrpSpPr>
                <p:grpSpPr bwMode="auto">
                  <a:xfrm>
                    <a:off x="2938" y="1991"/>
                    <a:ext cx="2462" cy="1327"/>
                    <a:chOff x="2864" y="2019"/>
                    <a:chExt cx="2462" cy="1327"/>
                  </a:xfrm>
                </p:grpSpPr>
                <p:sp>
                  <p:nvSpPr>
                    <p:cNvPr id="129" name="Freeform 16"/>
                    <p:cNvSpPr>
                      <a:spLocks/>
                    </p:cNvSpPr>
                    <p:nvPr/>
                  </p:nvSpPr>
                  <p:spPr bwMode="hidden">
                    <a:xfrm rot="2104081">
                      <a:off x="2864" y="2019"/>
                      <a:ext cx="1813" cy="3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30" name="Freeform 17"/>
                    <p:cNvSpPr>
                      <a:spLocks/>
                    </p:cNvSpPr>
                    <p:nvPr/>
                  </p:nvSpPr>
                  <p:spPr bwMode="hidden">
                    <a:xfrm rot="2104081">
                      <a:off x="4352" y="2802"/>
                      <a:ext cx="974" cy="54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7" name="Group 18"/>
                  <p:cNvGrpSpPr>
                    <a:grpSpLocks/>
                  </p:cNvGrpSpPr>
                  <p:nvPr/>
                </p:nvGrpSpPr>
                <p:grpSpPr bwMode="auto">
                  <a:xfrm>
                    <a:off x="2970" y="1801"/>
                    <a:ext cx="2478" cy="1064"/>
                    <a:chOff x="2896" y="1829"/>
                    <a:chExt cx="2478" cy="1064"/>
                  </a:xfrm>
                </p:grpSpPr>
                <p:sp>
                  <p:nvSpPr>
                    <p:cNvPr id="127" name="Freeform 19"/>
                    <p:cNvSpPr>
                      <a:spLocks/>
                    </p:cNvSpPr>
                    <p:nvPr/>
                  </p:nvSpPr>
                  <p:spPr bwMode="hidden">
                    <a:xfrm rot="1582915">
                      <a:off x="2896" y="182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8" name="Freeform 20"/>
                    <p:cNvSpPr>
                      <a:spLocks/>
                    </p:cNvSpPr>
                    <p:nvPr/>
                  </p:nvSpPr>
                  <p:spPr bwMode="hidden">
                    <a:xfrm rot="1582915">
                      <a:off x="4442" y="241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6" name="Freeform 23"/>
                    <p:cNvSpPr>
                      <a:spLocks/>
                    </p:cNvSpPr>
                    <p:nvPr/>
                  </p:nvSpPr>
                  <p:spPr bwMode="hidden">
                    <a:xfrm rot="1080363">
                      <a:off x="4495" y="2038"/>
                      <a:ext cx="901" cy="52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39" name="Group 24"/>
                  <p:cNvGrpSpPr>
                    <a:grpSpLocks/>
                  </p:cNvGrpSpPr>
                  <p:nvPr/>
                </p:nvGrpSpPr>
                <p:grpSpPr bwMode="auto">
                  <a:xfrm>
                    <a:off x="3032" y="1385"/>
                    <a:ext cx="2341" cy="660"/>
                    <a:chOff x="2958" y="1413"/>
                    <a:chExt cx="2341" cy="660"/>
                  </a:xfrm>
                </p:grpSpPr>
                <p:sp>
                  <p:nvSpPr>
                    <p:cNvPr id="123" name="Freeform 25"/>
                    <p:cNvSpPr>
                      <a:spLocks/>
                    </p:cNvSpPr>
                    <p:nvPr/>
                  </p:nvSpPr>
                  <p:spPr bwMode="hidden">
                    <a:xfrm rot="463793">
                      <a:off x="2958" y="1413"/>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4" name="Freeform 26"/>
                    <p:cNvSpPr>
                      <a:spLocks/>
                    </p:cNvSpPr>
                    <p:nvPr/>
                  </p:nvSpPr>
                  <p:spPr bwMode="hidden">
                    <a:xfrm rot="463793">
                      <a:off x="4469" y="1580"/>
                      <a:ext cx="830" cy="49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0" name="Group 27"/>
                  <p:cNvGrpSpPr>
                    <a:grpSpLocks/>
                  </p:cNvGrpSpPr>
                  <p:nvPr/>
                </p:nvGrpSpPr>
                <p:grpSpPr bwMode="auto">
                  <a:xfrm>
                    <a:off x="3057" y="1241"/>
                    <a:ext cx="2150" cy="344"/>
                    <a:chOff x="2983" y="1269"/>
                    <a:chExt cx="2150" cy="344"/>
                  </a:xfrm>
                </p:grpSpPr>
                <p:sp>
                  <p:nvSpPr>
                    <p:cNvPr id="121" name="Freeform 28"/>
                    <p:cNvSpPr>
                      <a:spLocks/>
                    </p:cNvSpPr>
                    <p:nvPr/>
                  </p:nvSpPr>
                  <p:spPr bwMode="hidden">
                    <a:xfrm rot="-84182">
                      <a:off x="2983" y="1290"/>
                      <a:ext cx="1404" cy="22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2" name="Freeform 29"/>
                    <p:cNvSpPr>
                      <a:spLocks/>
                    </p:cNvSpPr>
                    <p:nvPr/>
                  </p:nvSpPr>
                  <p:spPr bwMode="hidden">
                    <a:xfrm rot="-84182">
                      <a:off x="4379" y="1269"/>
                      <a:ext cx="754" cy="34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1" name="Group 30"/>
                  <p:cNvGrpSpPr>
                    <a:grpSpLocks/>
                  </p:cNvGrpSpPr>
                  <p:nvPr/>
                </p:nvGrpSpPr>
                <p:grpSpPr bwMode="auto">
                  <a:xfrm>
                    <a:off x="3012" y="891"/>
                    <a:ext cx="1879" cy="427"/>
                    <a:chOff x="2938" y="919"/>
                    <a:chExt cx="1879" cy="427"/>
                  </a:xfrm>
                </p:grpSpPr>
                <p:sp>
                  <p:nvSpPr>
                    <p:cNvPr id="119" name="Freeform 31"/>
                    <p:cNvSpPr>
                      <a:spLocks/>
                    </p:cNvSpPr>
                    <p:nvPr/>
                  </p:nvSpPr>
                  <p:spPr bwMode="hidden">
                    <a:xfrm rot="-802576">
                      <a:off x="2938" y="1129"/>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20" name="Freeform 32"/>
                    <p:cNvSpPr>
                      <a:spLocks/>
                    </p:cNvSpPr>
                    <p:nvPr/>
                  </p:nvSpPr>
                  <p:spPr bwMode="hidden">
                    <a:xfrm rot="-802576">
                      <a:off x="4155" y="919"/>
                      <a:ext cx="662" cy="33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42" name="Group 33"/>
                  <p:cNvGrpSpPr>
                    <a:grpSpLocks/>
                  </p:cNvGrpSpPr>
                  <p:nvPr/>
                </p:nvGrpSpPr>
                <p:grpSpPr bwMode="auto">
                  <a:xfrm>
                    <a:off x="711" y="1627"/>
                    <a:ext cx="1260" cy="2321"/>
                    <a:chOff x="637" y="1655"/>
                    <a:chExt cx="1260" cy="2321"/>
                  </a:xfrm>
                </p:grpSpPr>
                <p:sp>
                  <p:nvSpPr>
                    <p:cNvPr id="117" name="Freeform 34"/>
                    <p:cNvSpPr>
                      <a:spLocks/>
                    </p:cNvSpPr>
                    <p:nvPr/>
                  </p:nvSpPr>
                  <p:spPr bwMode="hidden">
                    <a:xfrm rot="18888116" flipH="1">
                      <a:off x="880" y="2358"/>
                      <a:ext cx="1719"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8" name="Freeform 35"/>
                    <p:cNvSpPr>
                      <a:spLocks/>
                    </p:cNvSpPr>
                    <p:nvPr/>
                  </p:nvSpPr>
                  <p:spPr bwMode="hidden">
                    <a:xfrm rot="18888116" flipH="1">
                      <a:off x="420" y="3270"/>
                      <a:ext cx="923"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3" name="Group 36"/>
                  <p:cNvGrpSpPr>
                    <a:grpSpLocks/>
                  </p:cNvGrpSpPr>
                  <p:nvPr/>
                </p:nvGrpSpPr>
                <p:grpSpPr bwMode="auto">
                  <a:xfrm>
                    <a:off x="69" y="2168"/>
                    <a:ext cx="2461" cy="1335"/>
                    <a:chOff x="-5" y="2196"/>
                    <a:chExt cx="2461" cy="1335"/>
                  </a:xfrm>
                </p:grpSpPr>
                <p:sp>
                  <p:nvSpPr>
                    <p:cNvPr id="115" name="Freeform 37"/>
                    <p:cNvSpPr>
                      <a:spLocks/>
                    </p:cNvSpPr>
                    <p:nvPr/>
                  </p:nvSpPr>
                  <p:spPr bwMode="hidden">
                    <a:xfrm rot="19495919" flipH="1">
                      <a:off x="644" y="2196"/>
                      <a:ext cx="1812" cy="3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6" name="Freeform 38"/>
                    <p:cNvSpPr>
                      <a:spLocks/>
                    </p:cNvSpPr>
                    <p:nvPr/>
                  </p:nvSpPr>
                  <p:spPr bwMode="hidden">
                    <a:xfrm rot="19495919" flipH="1">
                      <a:off x="-5" y="2983"/>
                      <a:ext cx="973" cy="5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4" name="Group 39"/>
                  <p:cNvGrpSpPr>
                    <a:grpSpLocks/>
                  </p:cNvGrpSpPr>
                  <p:nvPr/>
                </p:nvGrpSpPr>
                <p:grpSpPr bwMode="auto">
                  <a:xfrm>
                    <a:off x="22" y="1978"/>
                    <a:ext cx="2477" cy="1066"/>
                    <a:chOff x="-52" y="2006"/>
                    <a:chExt cx="2477" cy="1066"/>
                  </a:xfrm>
                </p:grpSpPr>
                <p:sp>
                  <p:nvSpPr>
                    <p:cNvPr id="113" name="Freeform 40"/>
                    <p:cNvSpPr>
                      <a:spLocks/>
                    </p:cNvSpPr>
                    <p:nvPr/>
                  </p:nvSpPr>
                  <p:spPr bwMode="hidden">
                    <a:xfrm rot="20017085" flipH="1">
                      <a:off x="689" y="2006"/>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 name="Freeform 41"/>
                    <p:cNvSpPr>
                      <a:spLocks/>
                    </p:cNvSpPr>
                    <p:nvPr/>
                  </p:nvSpPr>
                  <p:spPr bwMode="hidden">
                    <a:xfrm rot="20017085" flipH="1">
                      <a:off x="-52" y="2594"/>
                      <a:ext cx="932" cy="48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5" name="Group 42"/>
                  <p:cNvGrpSpPr>
                    <a:grpSpLocks/>
                  </p:cNvGrpSpPr>
                  <p:nvPr/>
                </p:nvGrpSpPr>
                <p:grpSpPr bwMode="auto">
                  <a:xfrm>
                    <a:off x="0" y="1783"/>
                    <a:ext cx="2472" cy="931"/>
                    <a:chOff x="-74" y="1811"/>
                    <a:chExt cx="2472" cy="931"/>
                  </a:xfrm>
                </p:grpSpPr>
                <p:sp>
                  <p:nvSpPr>
                    <p:cNvPr id="111" name="Freeform 43"/>
                    <p:cNvSpPr>
                      <a:spLocks/>
                    </p:cNvSpPr>
                    <p:nvPr/>
                  </p:nvSpPr>
                  <p:spPr bwMode="hidden">
                    <a:xfrm rot="20519637" flipH="1">
                      <a:off x="721" y="1811"/>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 name="Freeform 44"/>
                    <p:cNvSpPr>
                      <a:spLocks/>
                    </p:cNvSpPr>
                    <p:nvPr/>
                  </p:nvSpPr>
                  <p:spPr bwMode="hidden">
                    <a:xfrm rot="20519637" flipH="1">
                      <a:off x="-74" y="2213"/>
                      <a:ext cx="901" cy="5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6" name="Group 45"/>
                  <p:cNvGrpSpPr>
                    <a:grpSpLocks/>
                  </p:cNvGrpSpPr>
                  <p:nvPr/>
                </p:nvGrpSpPr>
                <p:grpSpPr bwMode="auto">
                  <a:xfrm>
                    <a:off x="97" y="1561"/>
                    <a:ext cx="2339" cy="657"/>
                    <a:chOff x="23" y="1589"/>
                    <a:chExt cx="2339" cy="657"/>
                  </a:xfrm>
                </p:grpSpPr>
                <p:sp>
                  <p:nvSpPr>
                    <p:cNvPr id="109" name="Freeform 46"/>
                    <p:cNvSpPr>
                      <a:spLocks/>
                    </p:cNvSpPr>
                    <p:nvPr/>
                  </p:nvSpPr>
                  <p:spPr bwMode="hidden">
                    <a:xfrm rot="21136207" flipH="1">
                      <a:off x="818" y="1589"/>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 name="Freeform 47"/>
                    <p:cNvSpPr>
                      <a:spLocks/>
                    </p:cNvSpPr>
                    <p:nvPr/>
                  </p:nvSpPr>
                  <p:spPr bwMode="hidden">
                    <a:xfrm rot="21136207" flipH="1">
                      <a:off x="23" y="1758"/>
                      <a:ext cx="830" cy="4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7" name="Group 48"/>
                  <p:cNvGrpSpPr>
                    <a:grpSpLocks/>
                  </p:cNvGrpSpPr>
                  <p:nvPr/>
                </p:nvGrpSpPr>
                <p:grpSpPr bwMode="auto">
                  <a:xfrm>
                    <a:off x="263" y="1413"/>
                    <a:ext cx="2150" cy="348"/>
                    <a:chOff x="189" y="1441"/>
                    <a:chExt cx="2150" cy="348"/>
                  </a:xfrm>
                </p:grpSpPr>
                <p:sp>
                  <p:nvSpPr>
                    <p:cNvPr id="107" name="Freeform 49"/>
                    <p:cNvSpPr>
                      <a:spLocks/>
                    </p:cNvSpPr>
                    <p:nvPr/>
                  </p:nvSpPr>
                  <p:spPr bwMode="hidden">
                    <a:xfrm rot="84182" flipH="1">
                      <a:off x="935" y="1465"/>
                      <a:ext cx="1404" cy="22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8" name="Freeform 50"/>
                    <p:cNvSpPr>
                      <a:spLocks/>
                    </p:cNvSpPr>
                    <p:nvPr/>
                  </p:nvSpPr>
                  <p:spPr bwMode="hidden">
                    <a:xfrm rot="84182" flipH="1">
                      <a:off x="189" y="1441"/>
                      <a:ext cx="754" cy="3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48" name="Group 51"/>
                  <p:cNvGrpSpPr>
                    <a:grpSpLocks/>
                  </p:cNvGrpSpPr>
                  <p:nvPr/>
                </p:nvGrpSpPr>
                <p:grpSpPr bwMode="auto">
                  <a:xfrm>
                    <a:off x="579" y="1065"/>
                    <a:ext cx="1879" cy="429"/>
                    <a:chOff x="505" y="1093"/>
                    <a:chExt cx="1879" cy="429"/>
                  </a:xfrm>
                </p:grpSpPr>
                <p:sp>
                  <p:nvSpPr>
                    <p:cNvPr id="105" name="Freeform 52"/>
                    <p:cNvSpPr>
                      <a:spLocks/>
                    </p:cNvSpPr>
                    <p:nvPr/>
                  </p:nvSpPr>
                  <p:spPr bwMode="hidden">
                    <a:xfrm rot="802576" flipH="1">
                      <a:off x="1151" y="1305"/>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6" name="Freeform 53"/>
                    <p:cNvSpPr>
                      <a:spLocks/>
                    </p:cNvSpPr>
                    <p:nvPr/>
                  </p:nvSpPr>
                  <p:spPr bwMode="hidden">
                    <a:xfrm rot="802576" flipH="1">
                      <a:off x="505" y="1093"/>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49" name="Group 54"/>
                  <p:cNvGrpSpPr>
                    <a:grpSpLocks/>
                  </p:cNvGrpSpPr>
                  <p:nvPr/>
                </p:nvGrpSpPr>
                <p:grpSpPr bwMode="auto">
                  <a:xfrm>
                    <a:off x="690" y="873"/>
                    <a:ext cx="1849" cy="556"/>
                    <a:chOff x="616" y="901"/>
                    <a:chExt cx="1849" cy="556"/>
                  </a:xfrm>
                </p:grpSpPr>
                <p:sp>
                  <p:nvSpPr>
                    <p:cNvPr id="103" name="Freeform 55"/>
                    <p:cNvSpPr>
                      <a:spLocks/>
                    </p:cNvSpPr>
                    <p:nvPr/>
                  </p:nvSpPr>
                  <p:spPr bwMode="hidden">
                    <a:xfrm rot="1277471" flipH="1">
                      <a:off x="1232" y="1240"/>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4" name="Freeform 56"/>
                    <p:cNvSpPr>
                      <a:spLocks/>
                    </p:cNvSpPr>
                    <p:nvPr/>
                  </p:nvSpPr>
                  <p:spPr bwMode="hidden">
                    <a:xfrm rot="1277471" flipH="1">
                      <a:off x="616" y="901"/>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0" name="Group 57"/>
                  <p:cNvGrpSpPr>
                    <a:grpSpLocks/>
                  </p:cNvGrpSpPr>
                  <p:nvPr/>
                </p:nvGrpSpPr>
                <p:grpSpPr bwMode="auto">
                  <a:xfrm>
                    <a:off x="911" y="587"/>
                    <a:ext cx="1767" cy="747"/>
                    <a:chOff x="911" y="587"/>
                    <a:chExt cx="1767" cy="747"/>
                  </a:xfrm>
                </p:grpSpPr>
                <p:sp>
                  <p:nvSpPr>
                    <p:cNvPr id="101" name="Freeform 58"/>
                    <p:cNvSpPr>
                      <a:spLocks/>
                    </p:cNvSpPr>
                    <p:nvPr/>
                  </p:nvSpPr>
                  <p:spPr bwMode="hidden">
                    <a:xfrm rot="2028410" flipH="1">
                      <a:off x="1445" y="1117"/>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2" name="Freeform 59"/>
                    <p:cNvSpPr>
                      <a:spLocks/>
                    </p:cNvSpPr>
                    <p:nvPr/>
                  </p:nvSpPr>
                  <p:spPr bwMode="hidden">
                    <a:xfrm rot="2028410" flipH="1">
                      <a:off x="911" y="584"/>
                      <a:ext cx="662"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1" name="Group 60"/>
                  <p:cNvGrpSpPr>
                    <a:grpSpLocks/>
                  </p:cNvGrpSpPr>
                  <p:nvPr/>
                </p:nvGrpSpPr>
                <p:grpSpPr bwMode="auto">
                  <a:xfrm>
                    <a:off x="1120" y="304"/>
                    <a:ext cx="1693" cy="892"/>
                    <a:chOff x="1120" y="304"/>
                    <a:chExt cx="1693" cy="892"/>
                  </a:xfrm>
                </p:grpSpPr>
                <p:sp>
                  <p:nvSpPr>
                    <p:cNvPr id="99" name="Freeform 61"/>
                    <p:cNvSpPr>
                      <a:spLocks/>
                    </p:cNvSpPr>
                    <p:nvPr/>
                  </p:nvSpPr>
                  <p:spPr bwMode="hidden">
                    <a:xfrm rot="2664424" flipH="1">
                      <a:off x="1562" y="979"/>
                      <a:ext cx="125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00" name="Freeform 62"/>
                    <p:cNvSpPr>
                      <a:spLocks/>
                    </p:cNvSpPr>
                    <p:nvPr/>
                  </p:nvSpPr>
                  <p:spPr bwMode="hidden">
                    <a:xfrm rot="2664424" flipH="1">
                      <a:off x="1120" y="304"/>
                      <a:ext cx="67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2" name="Group 63"/>
                  <p:cNvGrpSpPr>
                    <a:grpSpLocks/>
                  </p:cNvGrpSpPr>
                  <p:nvPr/>
                </p:nvGrpSpPr>
                <p:grpSpPr bwMode="auto">
                  <a:xfrm>
                    <a:off x="1710" y="69"/>
                    <a:ext cx="779" cy="1526"/>
                    <a:chOff x="1636" y="97"/>
                    <a:chExt cx="779" cy="1526"/>
                  </a:xfrm>
                </p:grpSpPr>
                <p:sp>
                  <p:nvSpPr>
                    <p:cNvPr id="97" name="Freeform 64"/>
                    <p:cNvSpPr>
                      <a:spLocks/>
                    </p:cNvSpPr>
                    <p:nvPr/>
                  </p:nvSpPr>
                  <p:spPr bwMode="hidden">
                    <a:xfrm rot="3473776" flipH="1">
                      <a:off x="1755" y="963"/>
                      <a:ext cx="1101"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8" name="Freeform 65"/>
                    <p:cNvSpPr>
                      <a:spLocks/>
                    </p:cNvSpPr>
                    <p:nvPr/>
                  </p:nvSpPr>
                  <p:spPr bwMode="hidden">
                    <a:xfrm rot="3473776" flipH="1">
                      <a:off x="1510" y="223"/>
                      <a:ext cx="59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3" name="Group 66"/>
                  <p:cNvGrpSpPr>
                    <a:grpSpLocks/>
                  </p:cNvGrpSpPr>
                  <p:nvPr/>
                </p:nvGrpSpPr>
                <p:grpSpPr bwMode="auto">
                  <a:xfrm>
                    <a:off x="2009" y="5"/>
                    <a:ext cx="638" cy="1535"/>
                    <a:chOff x="1935" y="33"/>
                    <a:chExt cx="638" cy="1535"/>
                  </a:xfrm>
                </p:grpSpPr>
                <p:sp>
                  <p:nvSpPr>
                    <p:cNvPr id="95" name="Freeform 67"/>
                    <p:cNvSpPr>
                      <a:spLocks/>
                    </p:cNvSpPr>
                    <p:nvPr/>
                  </p:nvSpPr>
                  <p:spPr bwMode="hidden">
                    <a:xfrm rot="4126480" flipH="1">
                      <a:off x="1935" y="930"/>
                      <a:ext cx="1060"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6" name="Freeform 68"/>
                    <p:cNvSpPr>
                      <a:spLocks/>
                    </p:cNvSpPr>
                    <p:nvPr/>
                  </p:nvSpPr>
                  <p:spPr bwMode="hidden">
                    <a:xfrm rot="4126480" flipH="1">
                      <a:off x="1819" y="149"/>
                      <a:ext cx="569"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54" name="Group 69"/>
                  <p:cNvGrpSpPr>
                    <a:grpSpLocks/>
                  </p:cNvGrpSpPr>
                  <p:nvPr/>
                </p:nvGrpSpPr>
                <p:grpSpPr bwMode="auto">
                  <a:xfrm>
                    <a:off x="2896" y="643"/>
                    <a:ext cx="1846" cy="571"/>
                    <a:chOff x="2822" y="671"/>
                    <a:chExt cx="1846" cy="571"/>
                  </a:xfrm>
                </p:grpSpPr>
                <p:sp>
                  <p:nvSpPr>
                    <p:cNvPr id="93" name="Freeform 70"/>
                    <p:cNvSpPr>
                      <a:spLocks/>
                    </p:cNvSpPr>
                    <p:nvPr/>
                  </p:nvSpPr>
                  <p:spPr bwMode="hidden">
                    <a:xfrm rot="-1325434">
                      <a:off x="2822" y="1025"/>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4" name="Freeform 71"/>
                    <p:cNvSpPr>
                      <a:spLocks/>
                    </p:cNvSpPr>
                    <p:nvPr/>
                  </p:nvSpPr>
                  <p:spPr bwMode="hidden">
                    <a:xfrm rot="-1325434">
                      <a:off x="4005" y="671"/>
                      <a:ext cx="663"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55" name="Group 72"/>
                  <p:cNvGrpSpPr>
                    <a:grpSpLocks/>
                  </p:cNvGrpSpPr>
                  <p:nvPr/>
                </p:nvGrpSpPr>
                <p:grpSpPr bwMode="auto">
                  <a:xfrm>
                    <a:off x="2757" y="414"/>
                    <a:ext cx="1783" cy="723"/>
                    <a:chOff x="2683" y="442"/>
                    <a:chExt cx="1783" cy="723"/>
                  </a:xfrm>
                </p:grpSpPr>
                <p:sp>
                  <p:nvSpPr>
                    <p:cNvPr id="91" name="Freeform 73"/>
                    <p:cNvSpPr>
                      <a:spLocks/>
                    </p:cNvSpPr>
                    <p:nvPr/>
                  </p:nvSpPr>
                  <p:spPr bwMode="hidden">
                    <a:xfrm rot="-1921064">
                      <a:off x="2683" y="948"/>
                      <a:ext cx="1233"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2" name="Freeform 74"/>
                    <p:cNvSpPr>
                      <a:spLocks/>
                    </p:cNvSpPr>
                    <p:nvPr/>
                  </p:nvSpPr>
                  <p:spPr bwMode="hidden">
                    <a:xfrm rot="-1921064">
                      <a:off x="3803" y="442"/>
                      <a:ext cx="663"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sp>
                <p:nvSpPr>
                  <p:cNvPr id="56" name="Freeform 75"/>
                  <p:cNvSpPr>
                    <a:spLocks/>
                  </p:cNvSpPr>
                  <p:nvPr/>
                </p:nvSpPr>
                <p:spPr bwMode="hidden">
                  <a:xfrm rot="4578755" flipH="1">
                    <a:off x="2176" y="950"/>
                    <a:ext cx="1024" cy="14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pPr>
                      <a:defRPr/>
                    </a:pPr>
                    <a:endParaRPr lang="zh-CN" altLang="en-US"/>
                  </a:p>
                </p:txBody>
              </p:sp>
              <p:sp>
                <p:nvSpPr>
                  <p:cNvPr id="57" name="Freeform 76"/>
                  <p:cNvSpPr>
                    <a:spLocks/>
                  </p:cNvSpPr>
                  <p:nvPr/>
                </p:nvSpPr>
                <p:spPr bwMode="hidden">
                  <a:xfrm rot="4578755" flipH="1">
                    <a:off x="2199" y="196"/>
                    <a:ext cx="552"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nvGrpSpPr>
                  <p:cNvPr id="58" name="Group 77"/>
                  <p:cNvGrpSpPr>
                    <a:grpSpLocks/>
                  </p:cNvGrpSpPr>
                  <p:nvPr/>
                </p:nvGrpSpPr>
                <p:grpSpPr bwMode="auto">
                  <a:xfrm>
                    <a:off x="2871" y="16"/>
                    <a:ext cx="644" cy="1517"/>
                    <a:chOff x="2797" y="44"/>
                    <a:chExt cx="644" cy="1517"/>
                  </a:xfrm>
                </p:grpSpPr>
                <p:sp>
                  <p:nvSpPr>
                    <p:cNvPr id="89" name="Freeform 78"/>
                    <p:cNvSpPr>
                      <a:spLocks/>
                    </p:cNvSpPr>
                    <p:nvPr/>
                  </p:nvSpPr>
                  <p:spPr bwMode="hidden">
                    <a:xfrm rot="-3857755">
                      <a:off x="2361" y="939"/>
                      <a:ext cx="1058" cy="18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90" name="Freeform 79"/>
                    <p:cNvSpPr>
                      <a:spLocks/>
                    </p:cNvSpPr>
                    <p:nvPr/>
                  </p:nvSpPr>
                  <p:spPr bwMode="hidden">
                    <a:xfrm rot="-3857755">
                      <a:off x="3012" y="185"/>
                      <a:ext cx="569"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59" name="Group 80"/>
                  <p:cNvGrpSpPr>
                    <a:grpSpLocks/>
                  </p:cNvGrpSpPr>
                  <p:nvPr/>
                </p:nvGrpSpPr>
                <p:grpSpPr bwMode="auto">
                  <a:xfrm>
                    <a:off x="3009" y="130"/>
                    <a:ext cx="1010" cy="1459"/>
                    <a:chOff x="2935" y="158"/>
                    <a:chExt cx="1010" cy="1459"/>
                  </a:xfrm>
                </p:grpSpPr>
                <p:sp>
                  <p:nvSpPr>
                    <p:cNvPr id="87" name="Freeform 81"/>
                    <p:cNvSpPr>
                      <a:spLocks/>
                    </p:cNvSpPr>
                    <p:nvPr/>
                  </p:nvSpPr>
                  <p:spPr bwMode="hidden">
                    <a:xfrm rot="-2777260">
                      <a:off x="2491" y="903"/>
                      <a:ext cx="1158"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8" name="Freeform 82"/>
                    <p:cNvSpPr>
                      <a:spLocks/>
                    </p:cNvSpPr>
                    <p:nvPr/>
                  </p:nvSpPr>
                  <p:spPr bwMode="hidden">
                    <a:xfrm rot="-2777260">
                      <a:off x="3425" y="257"/>
                      <a:ext cx="620" cy="42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60" name="Group 83"/>
                  <p:cNvGrpSpPr>
                    <a:grpSpLocks/>
                  </p:cNvGrpSpPr>
                  <p:nvPr/>
                </p:nvGrpSpPr>
                <p:grpSpPr bwMode="auto">
                  <a:xfrm>
                    <a:off x="2806" y="8"/>
                    <a:ext cx="240" cy="1443"/>
                    <a:chOff x="2732" y="36"/>
                    <a:chExt cx="240" cy="1443"/>
                  </a:xfrm>
                </p:grpSpPr>
                <p:sp>
                  <p:nvSpPr>
                    <p:cNvPr id="85" name="Freeform 84"/>
                    <p:cNvSpPr>
                      <a:spLocks/>
                    </p:cNvSpPr>
                    <p:nvPr/>
                  </p:nvSpPr>
                  <p:spPr bwMode="hidden">
                    <a:xfrm rot="-4903748">
                      <a:off x="2295" y="962"/>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6" name="Freeform 85"/>
                    <p:cNvSpPr>
                      <a:spLocks/>
                    </p:cNvSpPr>
                    <p:nvPr/>
                  </p:nvSpPr>
                  <p:spPr bwMode="hidden">
                    <a:xfrm rot="-4903748">
                      <a:off x="2649" y="223"/>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61" name="Group 86"/>
                  <p:cNvGrpSpPr>
                    <a:grpSpLocks/>
                  </p:cNvGrpSpPr>
                  <p:nvPr/>
                </p:nvGrpSpPr>
                <p:grpSpPr bwMode="auto">
                  <a:xfrm>
                    <a:off x="1021" y="1740"/>
                    <a:ext cx="1079" cy="2443"/>
                    <a:chOff x="947" y="1768"/>
                    <a:chExt cx="1079" cy="2443"/>
                  </a:xfrm>
                </p:grpSpPr>
                <p:sp>
                  <p:nvSpPr>
                    <p:cNvPr id="83" name="Freeform 87"/>
                    <p:cNvSpPr>
                      <a:spLocks/>
                    </p:cNvSpPr>
                    <p:nvPr/>
                  </p:nvSpPr>
                  <p:spPr bwMode="hidden">
                    <a:xfrm rot="18335692" flipH="1">
                      <a:off x="1009" y="2474"/>
                      <a:ext cx="1723"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4" name="Freeform 88"/>
                    <p:cNvSpPr>
                      <a:spLocks/>
                    </p:cNvSpPr>
                    <p:nvPr/>
                  </p:nvSpPr>
                  <p:spPr bwMode="hidden">
                    <a:xfrm rot="18335692" flipH="1">
                      <a:off x="732" y="3507"/>
                      <a:ext cx="919"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2" name="Group 89"/>
                  <p:cNvGrpSpPr>
                    <a:grpSpLocks/>
                  </p:cNvGrpSpPr>
                  <p:nvPr/>
                </p:nvGrpSpPr>
                <p:grpSpPr bwMode="auto">
                  <a:xfrm>
                    <a:off x="1524" y="1894"/>
                    <a:ext cx="770" cy="2390"/>
                    <a:chOff x="1450" y="1922"/>
                    <a:chExt cx="770" cy="2390"/>
                  </a:xfrm>
                </p:grpSpPr>
                <p:sp>
                  <p:nvSpPr>
                    <p:cNvPr id="81" name="Freeform 90"/>
                    <p:cNvSpPr>
                      <a:spLocks/>
                    </p:cNvSpPr>
                    <p:nvPr/>
                  </p:nvSpPr>
                  <p:spPr bwMode="hidden">
                    <a:xfrm rot="17542885" flipH="1">
                      <a:off x="1266" y="2566"/>
                      <a:ext cx="1597" cy="31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2" name="Freeform 91"/>
                    <p:cNvSpPr>
                      <a:spLocks/>
                    </p:cNvSpPr>
                    <p:nvPr/>
                  </p:nvSpPr>
                  <p:spPr bwMode="hidden">
                    <a:xfrm rot="17542885" flipH="1">
                      <a:off x="1263" y="3642"/>
                      <a:ext cx="86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3" name="Group 92"/>
                  <p:cNvGrpSpPr>
                    <a:grpSpLocks/>
                  </p:cNvGrpSpPr>
                  <p:nvPr/>
                </p:nvGrpSpPr>
                <p:grpSpPr bwMode="auto">
                  <a:xfrm rot="88588">
                    <a:off x="2040" y="1941"/>
                    <a:ext cx="474" cy="2337"/>
                    <a:chOff x="1927" y="1967"/>
                    <a:chExt cx="508" cy="2613"/>
                  </a:xfrm>
                </p:grpSpPr>
                <p:sp>
                  <p:nvSpPr>
                    <p:cNvPr id="79" name="Freeform 93"/>
                    <p:cNvSpPr>
                      <a:spLocks/>
                    </p:cNvSpPr>
                    <p:nvPr/>
                  </p:nvSpPr>
                  <p:spPr bwMode="hidden">
                    <a:xfrm rot="16782062" flipH="1">
                      <a:off x="1427" y="2671"/>
                      <a:ext cx="1712"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80" name="Freeform 94"/>
                    <p:cNvSpPr>
                      <a:spLocks/>
                    </p:cNvSpPr>
                    <p:nvPr/>
                  </p:nvSpPr>
                  <p:spPr bwMode="hidden">
                    <a:xfrm rot="16782062" flipH="1">
                      <a:off x="1705" y="3884"/>
                      <a:ext cx="913" cy="47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4" name="Group 95"/>
                  <p:cNvGrpSpPr>
                    <a:grpSpLocks/>
                  </p:cNvGrpSpPr>
                  <p:nvPr/>
                </p:nvGrpSpPr>
                <p:grpSpPr bwMode="auto">
                  <a:xfrm>
                    <a:off x="3410" y="1689"/>
                    <a:ext cx="1123" cy="2417"/>
                    <a:chOff x="3336" y="1717"/>
                    <a:chExt cx="1123" cy="2417"/>
                  </a:xfrm>
                </p:grpSpPr>
                <p:sp>
                  <p:nvSpPr>
                    <p:cNvPr id="77" name="Freeform 96"/>
                    <p:cNvSpPr>
                      <a:spLocks/>
                    </p:cNvSpPr>
                    <p:nvPr/>
                  </p:nvSpPr>
                  <p:spPr bwMode="hidden">
                    <a:xfrm rot="3144576">
                      <a:off x="2630" y="2423"/>
                      <a:ext cx="1723"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8" name="Freeform 97"/>
                    <p:cNvSpPr>
                      <a:spLocks/>
                    </p:cNvSpPr>
                    <p:nvPr/>
                  </p:nvSpPr>
                  <p:spPr bwMode="hidden">
                    <a:xfrm rot="3144576">
                      <a:off x="3754" y="3427"/>
                      <a:ext cx="91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5" name="Group 98"/>
                  <p:cNvGrpSpPr>
                    <a:grpSpLocks/>
                  </p:cNvGrpSpPr>
                  <p:nvPr/>
                </p:nvGrpSpPr>
                <p:grpSpPr bwMode="auto">
                  <a:xfrm>
                    <a:off x="3252" y="1832"/>
                    <a:ext cx="884" cy="2434"/>
                    <a:chOff x="3178" y="1860"/>
                    <a:chExt cx="884" cy="2434"/>
                  </a:xfrm>
                </p:grpSpPr>
                <p:sp>
                  <p:nvSpPr>
                    <p:cNvPr id="75" name="Freeform 99"/>
                    <p:cNvSpPr>
                      <a:spLocks/>
                    </p:cNvSpPr>
                    <p:nvPr/>
                  </p:nvSpPr>
                  <p:spPr bwMode="hidden">
                    <a:xfrm rot="3745735">
                      <a:off x="2503" y="2535"/>
                      <a:ext cx="1656" cy="30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6" name="Freeform 100"/>
                    <p:cNvSpPr>
                      <a:spLocks/>
                    </p:cNvSpPr>
                    <p:nvPr/>
                  </p:nvSpPr>
                  <p:spPr bwMode="hidden">
                    <a:xfrm rot="3745735">
                      <a:off x="3385" y="3617"/>
                      <a:ext cx="887" cy="46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66" name="Group 101"/>
                  <p:cNvGrpSpPr>
                    <a:grpSpLocks/>
                  </p:cNvGrpSpPr>
                  <p:nvPr/>
                </p:nvGrpSpPr>
                <p:grpSpPr bwMode="auto">
                  <a:xfrm>
                    <a:off x="3080" y="1954"/>
                    <a:ext cx="619" cy="2387"/>
                    <a:chOff x="3006" y="1982"/>
                    <a:chExt cx="619" cy="2387"/>
                  </a:xfrm>
                </p:grpSpPr>
                <p:sp>
                  <p:nvSpPr>
                    <p:cNvPr id="73" name="Freeform 102"/>
                    <p:cNvSpPr>
                      <a:spLocks/>
                    </p:cNvSpPr>
                    <p:nvPr/>
                  </p:nvSpPr>
                  <p:spPr bwMode="hidden">
                    <a:xfrm rot="4286818">
                      <a:off x="2329" y="2656"/>
                      <a:ext cx="1599"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4" name="Freeform 103"/>
                    <p:cNvSpPr>
                      <a:spLocks/>
                    </p:cNvSpPr>
                    <p:nvPr/>
                  </p:nvSpPr>
                  <p:spPr bwMode="hidden">
                    <a:xfrm rot="4286818">
                      <a:off x="3003" y="3747"/>
                      <a:ext cx="859" cy="38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67" name="Group 104"/>
                  <p:cNvGrpSpPr>
                    <a:grpSpLocks/>
                  </p:cNvGrpSpPr>
                  <p:nvPr/>
                </p:nvGrpSpPr>
                <p:grpSpPr bwMode="auto">
                  <a:xfrm>
                    <a:off x="2895" y="2067"/>
                    <a:ext cx="402" cy="2227"/>
                    <a:chOff x="2821" y="2095"/>
                    <a:chExt cx="402" cy="2227"/>
                  </a:xfrm>
                </p:grpSpPr>
                <p:sp>
                  <p:nvSpPr>
                    <p:cNvPr id="71" name="Freeform 105"/>
                    <p:cNvSpPr>
                      <a:spLocks/>
                    </p:cNvSpPr>
                    <p:nvPr/>
                  </p:nvSpPr>
                  <p:spPr bwMode="hidden">
                    <a:xfrm rot="4898956">
                      <a:off x="2211" y="2701"/>
                      <a:ext cx="1467" cy="24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72" name="Freeform 106"/>
                    <p:cNvSpPr>
                      <a:spLocks/>
                    </p:cNvSpPr>
                    <p:nvPr/>
                  </p:nvSpPr>
                  <p:spPr bwMode="hidden">
                    <a:xfrm rot="4898956">
                      <a:off x="2634" y="3729"/>
                      <a:ext cx="792" cy="38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68" name="Group 107"/>
                  <p:cNvGrpSpPr>
                    <a:grpSpLocks/>
                  </p:cNvGrpSpPr>
                  <p:nvPr/>
                </p:nvGrpSpPr>
                <p:grpSpPr bwMode="auto">
                  <a:xfrm>
                    <a:off x="2374" y="2105"/>
                    <a:ext cx="427" cy="2191"/>
                    <a:chOff x="2289" y="2133"/>
                    <a:chExt cx="427" cy="2191"/>
                  </a:xfrm>
                </p:grpSpPr>
                <p:sp>
                  <p:nvSpPr>
                    <p:cNvPr id="69" name="Freeform 108"/>
                    <p:cNvSpPr>
                      <a:spLocks/>
                    </p:cNvSpPr>
                    <p:nvPr/>
                  </p:nvSpPr>
                  <p:spPr bwMode="hidden">
                    <a:xfrm rot="5755659">
                      <a:off x="1903" y="2758"/>
                      <a:ext cx="1438"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pPr>
                        <a:defRPr/>
                      </a:pPr>
                      <a:endParaRPr lang="zh-CN" altLang="en-US"/>
                    </a:p>
                  </p:txBody>
                </p:sp>
                <p:sp>
                  <p:nvSpPr>
                    <p:cNvPr id="70" name="Freeform 109"/>
                    <p:cNvSpPr>
                      <a:spLocks/>
                    </p:cNvSpPr>
                    <p:nvPr/>
                  </p:nvSpPr>
                  <p:spPr bwMode="hidden">
                    <a:xfrm rot="5755659">
                      <a:off x="2051" y="3791"/>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grpSp>
          <p:grpSp>
            <p:nvGrpSpPr>
              <p:cNvPr id="23" name="Group 110"/>
              <p:cNvGrpSpPr>
                <a:grpSpLocks/>
              </p:cNvGrpSpPr>
              <p:nvPr/>
            </p:nvGrpSpPr>
            <p:grpSpPr bwMode="auto">
              <a:xfrm>
                <a:off x="73" y="313"/>
                <a:ext cx="5460" cy="3669"/>
                <a:chOff x="73" y="313"/>
                <a:chExt cx="5460" cy="3669"/>
              </a:xfrm>
            </p:grpSpPr>
            <p:grpSp>
              <p:nvGrpSpPr>
                <p:cNvPr id="24" name="Group 111"/>
                <p:cNvGrpSpPr>
                  <a:grpSpLocks/>
                </p:cNvGrpSpPr>
                <p:nvPr/>
              </p:nvGrpSpPr>
              <p:grpSpPr bwMode="auto">
                <a:xfrm>
                  <a:off x="73" y="313"/>
                  <a:ext cx="5460" cy="3669"/>
                  <a:chOff x="73" y="313"/>
                  <a:chExt cx="5460" cy="3669"/>
                </a:xfrm>
              </p:grpSpPr>
              <p:sp>
                <p:nvSpPr>
                  <p:cNvPr id="26" name="Arc 112"/>
                  <p:cNvSpPr>
                    <a:spLocks/>
                  </p:cNvSpPr>
                  <p:nvPr/>
                </p:nvSpPr>
                <p:spPr bwMode="hidden">
                  <a:xfrm flipV="1">
                    <a:off x="2965" y="456"/>
                    <a:ext cx="2568" cy="2049"/>
                  </a:xfrm>
                  <a:custGeom>
                    <a:avLst/>
                    <a:gdLst>
                      <a:gd name="T0" fmla="*/ 2568 w 36729"/>
                      <a:gd name="T1" fmla="*/ 990 h 21600"/>
                      <a:gd name="T2" fmla="*/ 0 w 36729"/>
                      <a:gd name="T3" fmla="*/ 1156 h 21600"/>
                      <a:gd name="T4" fmla="*/ 1246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pPr>
                      <a:defRPr/>
                    </a:pPr>
                    <a:endParaRPr lang="zh-CN" altLang="en-US"/>
                  </a:p>
                </p:txBody>
              </p:sp>
              <p:sp>
                <p:nvSpPr>
                  <p:cNvPr id="27" name="Arc 113"/>
                  <p:cNvSpPr>
                    <a:spLocks/>
                  </p:cNvSpPr>
                  <p:nvPr/>
                </p:nvSpPr>
                <p:spPr bwMode="hidden">
                  <a:xfrm flipH="1">
                    <a:off x="387" y="1603"/>
                    <a:ext cx="2017" cy="2379"/>
                  </a:xfrm>
                  <a:custGeom>
                    <a:avLst/>
                    <a:gdLst>
                      <a:gd name="T0" fmla="*/ 0 w 30473"/>
                      <a:gd name="T1" fmla="*/ 203 h 22305"/>
                      <a:gd name="T2" fmla="*/ 2016 w 30473"/>
                      <a:gd name="T3" fmla="*/ 2379 h 22305"/>
                      <a:gd name="T4" fmla="*/ 587 w 30473"/>
                      <a:gd name="T5" fmla="*/ 2304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pPr>
                      <a:defRPr/>
                    </a:pPr>
                    <a:endParaRPr lang="zh-CN" altLang="en-US"/>
                  </a:p>
                </p:txBody>
              </p:sp>
              <p:sp>
                <p:nvSpPr>
                  <p:cNvPr id="28" name="Arc 114"/>
                  <p:cNvSpPr>
                    <a:spLocks/>
                  </p:cNvSpPr>
                  <p:nvPr/>
                </p:nvSpPr>
                <p:spPr bwMode="hidden">
                  <a:xfrm>
                    <a:off x="3028" y="1179"/>
                    <a:ext cx="1426" cy="2380"/>
                  </a:xfrm>
                  <a:custGeom>
                    <a:avLst/>
                    <a:gdLst>
                      <a:gd name="T0" fmla="*/ 0 w 34812"/>
                      <a:gd name="T1" fmla="*/ 481 h 22305"/>
                      <a:gd name="T2" fmla="*/ 1426 w 34812"/>
                      <a:gd name="T3" fmla="*/ 2379 h 22305"/>
                      <a:gd name="T4" fmla="*/ 54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29" name="Arc 115"/>
                  <p:cNvSpPr>
                    <a:spLocks/>
                  </p:cNvSpPr>
                  <p:nvPr/>
                </p:nvSpPr>
                <p:spPr bwMode="hidden">
                  <a:xfrm flipH="1">
                    <a:off x="73" y="812"/>
                    <a:ext cx="2541" cy="2385"/>
                  </a:xfrm>
                  <a:custGeom>
                    <a:avLst/>
                    <a:gdLst>
                      <a:gd name="T0" fmla="*/ 0 w 36830"/>
                      <a:gd name="T1" fmla="*/ 671 h 22305"/>
                      <a:gd name="T2" fmla="*/ 2540 w 36830"/>
                      <a:gd name="T3" fmla="*/ 2383 h 22305"/>
                      <a:gd name="T4" fmla="*/ 1051 w 36830"/>
                      <a:gd name="T5" fmla="*/ 2308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pPr>
                      <a:defRPr/>
                    </a:pPr>
                    <a:endParaRPr lang="zh-CN" altLang="en-US"/>
                  </a:p>
                </p:txBody>
              </p:sp>
              <p:sp>
                <p:nvSpPr>
                  <p:cNvPr id="30" name="Arc 116"/>
                  <p:cNvSpPr>
                    <a:spLocks/>
                  </p:cNvSpPr>
                  <p:nvPr/>
                </p:nvSpPr>
                <p:spPr bwMode="hidden">
                  <a:xfrm flipH="1">
                    <a:off x="789" y="313"/>
                    <a:ext cx="1851" cy="2300"/>
                  </a:xfrm>
                  <a:custGeom>
                    <a:avLst/>
                    <a:gdLst>
                      <a:gd name="T0" fmla="*/ 0 w 31881"/>
                      <a:gd name="T1" fmla="*/ 1068 h 21600"/>
                      <a:gd name="T2" fmla="*/ 1851 w 31881"/>
                      <a:gd name="T3" fmla="*/ 518 h 21600"/>
                      <a:gd name="T4" fmla="*/ 1058 w 31881"/>
                      <a:gd name="T5" fmla="*/ 2303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pPr>
                      <a:defRPr/>
                    </a:pPr>
                    <a:endParaRPr lang="zh-CN" altLang="en-US"/>
                  </a:p>
                </p:txBody>
              </p:sp>
              <p:sp>
                <p:nvSpPr>
                  <p:cNvPr id="31" name="Arc 117"/>
                  <p:cNvSpPr>
                    <a:spLocks/>
                  </p:cNvSpPr>
                  <p:nvPr/>
                </p:nvSpPr>
                <p:spPr bwMode="hidden">
                  <a:xfrm>
                    <a:off x="2763" y="1283"/>
                    <a:ext cx="763" cy="2303"/>
                  </a:xfrm>
                  <a:custGeom>
                    <a:avLst/>
                    <a:gdLst>
                      <a:gd name="T0" fmla="*/ 0 w 31146"/>
                      <a:gd name="T1" fmla="*/ 481 h 21600"/>
                      <a:gd name="T2" fmla="*/ 763 w 31146"/>
                      <a:gd name="T3" fmla="*/ 1019 h 21600"/>
                      <a:gd name="T4" fmla="*/ 324 w 31146"/>
                      <a:gd name="T5" fmla="*/ 2302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pPr>
                      <a:defRPr/>
                    </a:pPr>
                    <a:endParaRPr lang="zh-CN" altLang="en-US"/>
                  </a:p>
                </p:txBody>
              </p:sp>
              <p:sp>
                <p:nvSpPr>
                  <p:cNvPr id="32" name="Freeform 118"/>
                  <p:cNvSpPr>
                    <a:spLocks/>
                  </p:cNvSpPr>
                  <p:nvPr/>
                </p:nvSpPr>
                <p:spPr bwMode="hidden">
                  <a:xfrm flipH="1">
                    <a:off x="1799" y="438"/>
                    <a:ext cx="418" cy="1525"/>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grpSp>
            <p:sp>
              <p:nvSpPr>
                <p:cNvPr id="25" name="Freeform 119"/>
                <p:cNvSpPr>
                  <a:spLocks/>
                </p:cNvSpPr>
                <p:nvPr/>
              </p:nvSpPr>
              <p:spPr bwMode="hidden">
                <a:xfrm rot="-1346631">
                  <a:off x="3279" y="1532"/>
                  <a:ext cx="443" cy="841"/>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grpSp>
          <p:nvGrpSpPr>
            <p:cNvPr id="7" name="Group 120"/>
            <p:cNvGrpSpPr>
              <a:grpSpLocks/>
            </p:cNvGrpSpPr>
            <p:nvPr/>
          </p:nvGrpSpPr>
          <p:grpSpPr bwMode="auto">
            <a:xfrm>
              <a:off x="1476" y="488"/>
              <a:ext cx="4040" cy="2966"/>
              <a:chOff x="210" y="337"/>
              <a:chExt cx="5198" cy="3818"/>
            </a:xfrm>
          </p:grpSpPr>
          <p:sp>
            <p:nvSpPr>
              <p:cNvPr id="8" name="Freeform 121"/>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9" name="Arc 122"/>
              <p:cNvSpPr>
                <a:spLocks/>
              </p:cNvSpPr>
              <p:nvPr/>
            </p:nvSpPr>
            <p:spPr bwMode="hidden">
              <a:xfrm flipH="1">
                <a:off x="1054" y="1851"/>
                <a:ext cx="2122" cy="2304"/>
              </a:xfrm>
              <a:custGeom>
                <a:avLst/>
                <a:gdLst>
                  <a:gd name="T0" fmla="*/ 537 w 21600"/>
                  <a:gd name="T1" fmla="*/ 0 h 21602"/>
                  <a:gd name="T2" fmla="*/ 2121 w 21600"/>
                  <a:gd name="T3" fmla="*/ 2304 h 21602"/>
                  <a:gd name="T4" fmla="*/ 0 w 21600"/>
                  <a:gd name="T5" fmla="*/ 2229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pPr>
                  <a:defRPr/>
                </a:pPr>
                <a:endParaRPr lang="zh-CN" altLang="en-US"/>
              </a:p>
            </p:txBody>
          </p:sp>
          <p:sp>
            <p:nvSpPr>
              <p:cNvPr id="10" name="Arc 123"/>
              <p:cNvSpPr>
                <a:spLocks/>
              </p:cNvSpPr>
              <p:nvPr/>
            </p:nvSpPr>
            <p:spPr bwMode="hidden">
              <a:xfrm flipH="1">
                <a:off x="1266" y="1480"/>
                <a:ext cx="1244" cy="2379"/>
              </a:xfrm>
              <a:custGeom>
                <a:avLst/>
                <a:gdLst>
                  <a:gd name="T0" fmla="*/ 0 w 28940"/>
                  <a:gd name="T1" fmla="*/ 137 h 22305"/>
                  <a:gd name="T2" fmla="*/ 1244 w 28940"/>
                  <a:gd name="T3" fmla="*/ 2379 h 22305"/>
                  <a:gd name="T4" fmla="*/ 316 w 28940"/>
                  <a:gd name="T5" fmla="*/ 23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pPr>
                  <a:defRPr/>
                </a:pPr>
                <a:endParaRPr lang="zh-CN" altLang="en-US"/>
              </a:p>
            </p:txBody>
          </p:sp>
          <p:sp>
            <p:nvSpPr>
              <p:cNvPr id="11" name="Arc 124"/>
              <p:cNvSpPr>
                <a:spLocks/>
              </p:cNvSpPr>
              <p:nvPr/>
            </p:nvSpPr>
            <p:spPr bwMode="hidden">
              <a:xfrm flipH="1">
                <a:off x="210" y="1169"/>
                <a:ext cx="2376" cy="2379"/>
              </a:xfrm>
              <a:custGeom>
                <a:avLst/>
                <a:gdLst>
                  <a:gd name="T0" fmla="*/ 0 w 34455"/>
                  <a:gd name="T1" fmla="*/ 452 h 22305"/>
                  <a:gd name="T2" fmla="*/ 2375 w 34455"/>
                  <a:gd name="T3" fmla="*/ 2379 h 22305"/>
                  <a:gd name="T4" fmla="*/ 886 w 34455"/>
                  <a:gd name="T5" fmla="*/ 23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pPr>
                  <a:defRPr/>
                </a:pPr>
                <a:endParaRPr lang="zh-CN" altLang="en-US"/>
              </a:p>
            </p:txBody>
          </p:sp>
          <p:sp>
            <p:nvSpPr>
              <p:cNvPr id="12" name="Arc 125"/>
              <p:cNvSpPr>
                <a:spLocks/>
              </p:cNvSpPr>
              <p:nvPr/>
            </p:nvSpPr>
            <p:spPr bwMode="hidden">
              <a:xfrm>
                <a:off x="2840" y="1503"/>
                <a:ext cx="381" cy="2379"/>
              </a:xfrm>
              <a:custGeom>
                <a:avLst/>
                <a:gdLst>
                  <a:gd name="T0" fmla="*/ 0 w 34812"/>
                  <a:gd name="T1" fmla="*/ 481 h 22305"/>
                  <a:gd name="T2" fmla="*/ 381 w 34812"/>
                  <a:gd name="T3" fmla="*/ 2379 h 22305"/>
                  <a:gd name="T4" fmla="*/ 145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3" name="Arc 126"/>
              <p:cNvSpPr>
                <a:spLocks/>
              </p:cNvSpPr>
              <p:nvPr/>
            </p:nvSpPr>
            <p:spPr bwMode="hidden">
              <a:xfrm>
                <a:off x="2940" y="1492"/>
                <a:ext cx="1004" cy="2379"/>
              </a:xfrm>
              <a:custGeom>
                <a:avLst/>
                <a:gdLst>
                  <a:gd name="T0" fmla="*/ 0 w 34812"/>
                  <a:gd name="T1" fmla="*/ 481 h 22305"/>
                  <a:gd name="T2" fmla="*/ 1004 w 34812"/>
                  <a:gd name="T3" fmla="*/ 2379 h 22305"/>
                  <a:gd name="T4" fmla="*/ 38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pPr>
                  <a:defRPr/>
                </a:pPr>
                <a:endParaRPr lang="zh-CN" altLang="en-US"/>
              </a:p>
            </p:txBody>
          </p:sp>
          <p:sp>
            <p:nvSpPr>
              <p:cNvPr id="14" name="Freeform 127"/>
              <p:cNvSpPr>
                <a:spLocks/>
              </p:cNvSpPr>
              <p:nvPr/>
            </p:nvSpPr>
            <p:spPr bwMode="hidden">
              <a:xfrm>
                <a:off x="3300"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5" name="Freeform 128"/>
              <p:cNvSpPr>
                <a:spLocks/>
              </p:cNvSpPr>
              <p:nvPr/>
            </p:nvSpPr>
            <p:spPr bwMode="hidden">
              <a:xfrm rot="19660755" flipV="1">
                <a:off x="2547" y="2149"/>
                <a:ext cx="441" cy="83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6" name="Freeform 129"/>
              <p:cNvSpPr>
                <a:spLocks/>
              </p:cNvSpPr>
              <p:nvPr/>
            </p:nvSpPr>
            <p:spPr bwMode="hidden">
              <a:xfrm flipH="1">
                <a:off x="489" y="2503"/>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7" name="Freeform 130"/>
              <p:cNvSpPr>
                <a:spLocks/>
              </p:cNvSpPr>
              <p:nvPr/>
            </p:nvSpPr>
            <p:spPr bwMode="hidden">
              <a:xfrm flipH="1">
                <a:off x="1000" y="893"/>
                <a:ext cx="696"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8" name="Freeform 131"/>
              <p:cNvSpPr>
                <a:spLocks/>
              </p:cNvSpPr>
              <p:nvPr/>
            </p:nvSpPr>
            <p:spPr bwMode="hidden">
              <a:xfrm>
                <a:off x="4401" y="2279"/>
                <a:ext cx="1007" cy="160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9" name="Freeform 132"/>
              <p:cNvSpPr>
                <a:spLocks/>
              </p:cNvSpPr>
              <p:nvPr/>
            </p:nvSpPr>
            <p:spPr bwMode="hidden">
              <a:xfrm>
                <a:off x="3878" y="1470"/>
                <a:ext cx="1518"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20" name="Freeform 133"/>
              <p:cNvSpPr>
                <a:spLocks/>
              </p:cNvSpPr>
              <p:nvPr/>
            </p:nvSpPr>
            <p:spPr bwMode="hidden">
              <a:xfrm>
                <a:off x="3934" y="337"/>
                <a:ext cx="664"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21" name="Freeform 134"/>
              <p:cNvSpPr>
                <a:spLocks/>
              </p:cNvSpPr>
              <p:nvPr/>
            </p:nvSpPr>
            <p:spPr bwMode="hidden">
              <a:xfrm rot="1346631" flipH="1">
                <a:off x="1702" y="1506"/>
                <a:ext cx="440"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sp>
        <p:nvSpPr>
          <p:cNvPr id="5255" name="Rectangle 135"/>
          <p:cNvSpPr>
            <a:spLocks noGrp="1" noChangeArrowheads="1"/>
          </p:cNvSpPr>
          <p:nvPr>
            <p:ph type="ctrTitle" sz="quarter"/>
          </p:nvPr>
        </p:nvSpPr>
        <p:spPr>
          <a:xfrm>
            <a:off x="685800" y="1827213"/>
            <a:ext cx="7772400" cy="1627187"/>
          </a:xfrm>
        </p:spPr>
        <p:txBody>
          <a:bodyPr/>
          <a:lstStyle>
            <a:lvl1pPr>
              <a:defRPr/>
            </a:lvl1pPr>
          </a:lstStyle>
          <a:p>
            <a:r>
              <a:rPr lang="zh-CN" altLang="en-US"/>
              <a:t>单击此处编辑母版标题样式</a:t>
            </a:r>
          </a:p>
        </p:txBody>
      </p:sp>
      <p:sp>
        <p:nvSpPr>
          <p:cNvPr id="5256"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137" name="Rectangle 137"/>
          <p:cNvSpPr>
            <a:spLocks noGrp="1" noChangeArrowheads="1"/>
          </p:cNvSpPr>
          <p:nvPr>
            <p:ph type="dt" sz="quarter" idx="10"/>
          </p:nvPr>
        </p:nvSpPr>
        <p:spPr/>
        <p:txBody>
          <a:bodyPr/>
          <a:lstStyle>
            <a:lvl1pPr>
              <a:defRPr/>
            </a:lvl1pPr>
          </a:lstStyle>
          <a:p>
            <a:pPr>
              <a:defRPr/>
            </a:pPr>
            <a:endParaRPr lang="en-US" altLang="zh-CN"/>
          </a:p>
        </p:txBody>
      </p:sp>
      <p:sp>
        <p:nvSpPr>
          <p:cNvPr id="138" name="Rectangle 138"/>
          <p:cNvSpPr>
            <a:spLocks noGrp="1" noChangeArrowheads="1"/>
          </p:cNvSpPr>
          <p:nvPr>
            <p:ph type="ftr" sz="quarter" idx="11"/>
          </p:nvPr>
        </p:nvSpPr>
        <p:spPr/>
        <p:txBody>
          <a:bodyPr/>
          <a:lstStyle>
            <a:lvl1pPr>
              <a:defRPr/>
            </a:lvl1pPr>
          </a:lstStyle>
          <a:p>
            <a:pPr>
              <a:defRPr/>
            </a:pPr>
            <a:endParaRPr lang="en-US" altLang="zh-CN"/>
          </a:p>
        </p:txBody>
      </p:sp>
      <p:sp>
        <p:nvSpPr>
          <p:cNvPr id="139" name="Rectangle 139"/>
          <p:cNvSpPr>
            <a:spLocks noGrp="1" noChangeArrowheads="1"/>
          </p:cNvSpPr>
          <p:nvPr>
            <p:ph type="sldNum" sz="quarter" idx="12"/>
          </p:nvPr>
        </p:nvSpPr>
        <p:spPr/>
        <p:txBody>
          <a:bodyPr/>
          <a:lstStyle>
            <a:lvl1pPr>
              <a:defRPr/>
            </a:lvl1pPr>
          </a:lstStyle>
          <a:p>
            <a:pPr>
              <a:defRPr/>
            </a:pPr>
            <a:fld id="{D0EF7328-FDDD-45E8-902A-103B441B0F4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CEB804B9-617D-4A8F-BD40-FE4ACE3BA3B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01625"/>
            <a:ext cx="1943100" cy="5794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1625"/>
            <a:ext cx="5676900" cy="5794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C0D2ACB9-EB9A-4943-9B09-AF56961D922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1"/>
          <p:cNvSpPr>
            <a:spLocks noGrp="1" noChangeArrowheads="1"/>
          </p:cNvSpPr>
          <p:nvPr>
            <p:ph type="sldNum" sz="quarter" idx="12"/>
          </p:nvPr>
        </p:nvSpPr>
        <p:spPr>
          <a:ln/>
        </p:spPr>
        <p:txBody>
          <a:bodyPr/>
          <a:lstStyle>
            <a:lvl1pPr>
              <a:defRPr/>
            </a:lvl1pPr>
          </a:lstStyle>
          <a:p>
            <a:pPr>
              <a:defRPr/>
            </a:pPr>
            <a:fld id="{EBE03080-EEFD-40C5-B175-E1A2B7AEB8A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F1D83BD9-5074-4398-ACD3-FBAA4019D7A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87BB6E89-3C1B-466B-9248-55296A7E0B3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4E11DAF7-73DF-44FE-B577-78C717AF5B2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1"/>
          <p:cNvSpPr>
            <a:spLocks noGrp="1" noChangeArrowheads="1"/>
          </p:cNvSpPr>
          <p:nvPr>
            <p:ph type="sldNum" sz="quarter" idx="12"/>
          </p:nvPr>
        </p:nvSpPr>
        <p:spPr>
          <a:ln/>
        </p:spPr>
        <p:txBody>
          <a:bodyPr/>
          <a:lstStyle>
            <a:lvl1pPr>
              <a:defRPr/>
            </a:lvl1pPr>
          </a:lstStyle>
          <a:p>
            <a:pPr>
              <a:defRPr/>
            </a:pPr>
            <a:fld id="{7C6BE210-BB28-4F0C-9DBC-3E416756CFE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1"/>
          <p:cNvSpPr>
            <a:spLocks noGrp="1" noChangeArrowheads="1"/>
          </p:cNvSpPr>
          <p:nvPr>
            <p:ph type="sldNum" sz="quarter" idx="12"/>
          </p:nvPr>
        </p:nvSpPr>
        <p:spPr>
          <a:ln/>
        </p:spPr>
        <p:txBody>
          <a:bodyPr/>
          <a:lstStyle>
            <a:lvl1pPr>
              <a:defRPr/>
            </a:lvl1pPr>
          </a:lstStyle>
          <a:p>
            <a:pPr>
              <a:defRPr/>
            </a:pPr>
            <a:fld id="{AE5E68EF-1D96-487D-9663-178F4F60903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1"/>
          <p:cNvSpPr>
            <a:spLocks noGrp="1" noChangeArrowheads="1"/>
          </p:cNvSpPr>
          <p:nvPr>
            <p:ph type="sldNum" sz="quarter" idx="12"/>
          </p:nvPr>
        </p:nvSpPr>
        <p:spPr>
          <a:ln/>
        </p:spPr>
        <p:txBody>
          <a:bodyPr/>
          <a:lstStyle>
            <a:lvl1pPr>
              <a:defRPr/>
            </a:lvl1pPr>
          </a:lstStyle>
          <a:p>
            <a:pPr>
              <a:defRPr/>
            </a:pPr>
            <a:fld id="{77DEA080-2B16-4F96-A4E3-C897AAF7FD7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9A6CE00B-F2B7-4D9C-92C0-BFF644F17EB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6B218424-9F68-4D1E-AD2F-0A62CA7CA13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5CC">
            <a:alpha val="0"/>
          </a:srgbClr>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6303963" y="0"/>
            <a:ext cx="2840037" cy="3254375"/>
            <a:chOff x="3115" y="0"/>
            <a:chExt cx="2170" cy="2486"/>
          </a:xfrm>
        </p:grpSpPr>
        <p:grpSp>
          <p:nvGrpSpPr>
            <p:cNvPr id="2056" name="Group 3"/>
            <p:cNvGrpSpPr>
              <a:grpSpLocks/>
            </p:cNvGrpSpPr>
            <p:nvPr/>
          </p:nvGrpSpPr>
          <p:grpSpPr bwMode="auto">
            <a:xfrm>
              <a:off x="4080" y="1910"/>
              <a:ext cx="768" cy="576"/>
              <a:chOff x="0" y="0"/>
              <a:chExt cx="768" cy="576"/>
            </a:xfrm>
          </p:grpSpPr>
          <p:sp>
            <p:nvSpPr>
              <p:cNvPr id="1164" name="Oval 4"/>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5" name="Oval 5"/>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7" name="Group 6"/>
            <p:cNvGrpSpPr>
              <a:grpSpLocks/>
            </p:cNvGrpSpPr>
            <p:nvPr/>
          </p:nvGrpSpPr>
          <p:grpSpPr bwMode="auto">
            <a:xfrm>
              <a:off x="4257" y="1103"/>
              <a:ext cx="768" cy="576"/>
              <a:chOff x="0" y="0"/>
              <a:chExt cx="768" cy="576"/>
            </a:xfrm>
          </p:grpSpPr>
          <p:sp>
            <p:nvSpPr>
              <p:cNvPr id="1162" name="Oval 7"/>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3" name="Oval 8"/>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8" name="Group 9"/>
            <p:cNvGrpSpPr>
              <a:grpSpLocks/>
            </p:cNvGrpSpPr>
            <p:nvPr/>
          </p:nvGrpSpPr>
          <p:grpSpPr bwMode="auto">
            <a:xfrm>
              <a:off x="3134" y="0"/>
              <a:ext cx="768" cy="576"/>
              <a:chOff x="0" y="0"/>
              <a:chExt cx="768" cy="576"/>
            </a:xfrm>
          </p:grpSpPr>
          <p:sp>
            <p:nvSpPr>
              <p:cNvPr id="1160"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61" name="Oval 11"/>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59" name="Group 12"/>
            <p:cNvGrpSpPr>
              <a:grpSpLocks/>
            </p:cNvGrpSpPr>
            <p:nvPr/>
          </p:nvGrpSpPr>
          <p:grpSpPr bwMode="auto">
            <a:xfrm>
              <a:off x="3115" y="0"/>
              <a:ext cx="2170" cy="1702"/>
              <a:chOff x="3115" y="0"/>
              <a:chExt cx="2170" cy="1702"/>
            </a:xfrm>
          </p:grpSpPr>
          <p:grpSp>
            <p:nvGrpSpPr>
              <p:cNvPr id="2060" name="Group 13"/>
              <p:cNvGrpSpPr>
                <a:grpSpLocks/>
              </p:cNvGrpSpPr>
              <p:nvPr/>
            </p:nvGrpSpPr>
            <p:grpSpPr bwMode="auto">
              <a:xfrm>
                <a:off x="3640" y="308"/>
                <a:ext cx="1145" cy="844"/>
                <a:chOff x="1265" y="814"/>
                <a:chExt cx="2919" cy="2151"/>
              </a:xfrm>
            </p:grpSpPr>
            <p:sp>
              <p:nvSpPr>
                <p:cNvPr id="1158" name="Oval 14"/>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a:defRPr/>
                  </a:pPr>
                  <a:endParaRPr lang="zh-CN" altLang="en-US"/>
                </a:p>
              </p:txBody>
            </p:sp>
            <p:sp>
              <p:nvSpPr>
                <p:cNvPr id="1159" name="Oval 15"/>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a:defRPr/>
                  </a:pPr>
                  <a:endParaRPr lang="zh-CN" altLang="en-US"/>
                </a:p>
              </p:txBody>
            </p:sp>
          </p:grpSp>
          <p:grpSp>
            <p:nvGrpSpPr>
              <p:cNvPr id="2061" name="Group 16"/>
              <p:cNvGrpSpPr>
                <a:grpSpLocks/>
              </p:cNvGrpSpPr>
              <p:nvPr/>
            </p:nvGrpSpPr>
            <p:grpSpPr bwMode="auto">
              <a:xfrm>
                <a:off x="3115" y="0"/>
                <a:ext cx="2145" cy="1702"/>
                <a:chOff x="3115" y="0"/>
                <a:chExt cx="2145" cy="1702"/>
              </a:xfrm>
            </p:grpSpPr>
            <p:grpSp>
              <p:nvGrpSpPr>
                <p:cNvPr id="2084" name="Group 17"/>
                <p:cNvGrpSpPr>
                  <a:grpSpLocks/>
                </p:cNvGrpSpPr>
                <p:nvPr/>
              </p:nvGrpSpPr>
              <p:grpSpPr bwMode="auto">
                <a:xfrm>
                  <a:off x="4505" y="589"/>
                  <a:ext cx="493" cy="912"/>
                  <a:chOff x="3471" y="1530"/>
                  <a:chExt cx="1258" cy="2327"/>
                </a:xfrm>
              </p:grpSpPr>
              <p:sp>
                <p:nvSpPr>
                  <p:cNvPr id="1156" name="Freeform 18"/>
                  <p:cNvSpPr>
                    <a:spLocks/>
                  </p:cNvSpPr>
                  <p:nvPr/>
                </p:nvSpPr>
                <p:spPr bwMode="hidden">
                  <a:xfrm rot="2711884">
                    <a:off x="2778" y="2236"/>
                    <a:ext cx="1699"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57" name="Freeform 19"/>
                  <p:cNvSpPr>
                    <a:spLocks/>
                  </p:cNvSpPr>
                  <p:nvPr/>
                </p:nvSpPr>
                <p:spPr bwMode="hidden">
                  <a:xfrm rot="2711884">
                    <a:off x="4059" y="3109"/>
                    <a:ext cx="845" cy="4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85" name="Group 20"/>
                <p:cNvGrpSpPr>
                  <a:grpSpLocks/>
                </p:cNvGrpSpPr>
                <p:nvPr/>
              </p:nvGrpSpPr>
              <p:grpSpPr bwMode="auto">
                <a:xfrm>
                  <a:off x="4267" y="781"/>
                  <a:ext cx="966" cy="522"/>
                  <a:chOff x="2864" y="2019"/>
                  <a:chExt cx="2463" cy="1332"/>
                </a:xfrm>
              </p:grpSpPr>
              <p:sp>
                <p:nvSpPr>
                  <p:cNvPr id="1154" name="Freeform 21"/>
                  <p:cNvSpPr>
                    <a:spLocks/>
                  </p:cNvSpPr>
                  <p:nvPr/>
                </p:nvSpPr>
                <p:spPr bwMode="hidden">
                  <a:xfrm rot="2104081">
                    <a:off x="2865" y="2019"/>
                    <a:ext cx="1812"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5" name="Freeform 22"/>
                  <p:cNvSpPr>
                    <a:spLocks/>
                  </p:cNvSpPr>
                  <p:nvPr/>
                </p:nvSpPr>
                <p:spPr bwMode="hidden">
                  <a:xfrm rot="2104081">
                    <a:off x="4352" y="2805"/>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6" name="Group 23"/>
                <p:cNvGrpSpPr>
                  <a:grpSpLocks/>
                </p:cNvGrpSpPr>
                <p:nvPr/>
              </p:nvGrpSpPr>
              <p:grpSpPr bwMode="auto">
                <a:xfrm>
                  <a:off x="4280" y="707"/>
                  <a:ext cx="971" cy="417"/>
                  <a:chOff x="2897" y="1832"/>
                  <a:chExt cx="2477" cy="1064"/>
                </a:xfrm>
              </p:grpSpPr>
              <p:sp>
                <p:nvSpPr>
                  <p:cNvPr id="1152" name="Freeform 24"/>
                  <p:cNvSpPr>
                    <a:spLocks/>
                  </p:cNvSpPr>
                  <p:nvPr/>
                </p:nvSpPr>
                <p:spPr bwMode="hidden">
                  <a:xfrm rot="1582915">
                    <a:off x="2896" y="1832"/>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3" name="Freeform 25"/>
                  <p:cNvSpPr>
                    <a:spLocks/>
                  </p:cNvSpPr>
                  <p:nvPr/>
                </p:nvSpPr>
                <p:spPr bwMode="hidden">
                  <a:xfrm rot="1582915">
                    <a:off x="4443" y="2420"/>
                    <a:ext cx="931" cy="47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7" name="Group 26"/>
                <p:cNvGrpSpPr>
                  <a:grpSpLocks/>
                </p:cNvGrpSpPr>
                <p:nvPr/>
              </p:nvGrpSpPr>
              <p:grpSpPr bwMode="auto">
                <a:xfrm>
                  <a:off x="4291" y="630"/>
                  <a:ext cx="969" cy="364"/>
                  <a:chOff x="2924" y="1636"/>
                  <a:chExt cx="2472" cy="927"/>
                </a:xfrm>
              </p:grpSpPr>
              <p:sp>
                <p:nvSpPr>
                  <p:cNvPr id="1150" name="Freeform 27"/>
                  <p:cNvSpPr>
                    <a:spLocks/>
                  </p:cNvSpPr>
                  <p:nvPr/>
                </p:nvSpPr>
                <p:spPr bwMode="hidden">
                  <a:xfrm rot="1080363">
                    <a:off x="2907" y="1616"/>
                    <a:ext cx="1680" cy="3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51" name="Freeform 28"/>
                  <p:cNvSpPr>
                    <a:spLocks/>
                  </p:cNvSpPr>
                  <p:nvPr/>
                </p:nvSpPr>
                <p:spPr bwMode="hidden">
                  <a:xfrm rot="1080363">
                    <a:off x="4488" y="2030"/>
                    <a:ext cx="891" cy="51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8" name="Group 29"/>
                <p:cNvGrpSpPr>
                  <a:grpSpLocks/>
                </p:cNvGrpSpPr>
                <p:nvPr/>
              </p:nvGrpSpPr>
              <p:grpSpPr bwMode="auto">
                <a:xfrm>
                  <a:off x="4304" y="543"/>
                  <a:ext cx="918" cy="258"/>
                  <a:chOff x="2958" y="1414"/>
                  <a:chExt cx="2342" cy="657"/>
                </a:xfrm>
              </p:grpSpPr>
              <p:sp>
                <p:nvSpPr>
                  <p:cNvPr id="1148" name="Freeform 30"/>
                  <p:cNvSpPr>
                    <a:spLocks/>
                  </p:cNvSpPr>
                  <p:nvPr/>
                </p:nvSpPr>
                <p:spPr bwMode="hidden">
                  <a:xfrm rot="463793">
                    <a:off x="2957" y="1415"/>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9" name="Freeform 31"/>
                  <p:cNvSpPr>
                    <a:spLocks/>
                  </p:cNvSpPr>
                  <p:nvPr/>
                </p:nvSpPr>
                <p:spPr bwMode="hidden">
                  <a:xfrm rot="463793">
                    <a:off x="4470" y="1581"/>
                    <a:ext cx="829" cy="44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89" name="Group 32"/>
                <p:cNvGrpSpPr>
                  <a:grpSpLocks/>
                </p:cNvGrpSpPr>
                <p:nvPr/>
              </p:nvGrpSpPr>
              <p:grpSpPr bwMode="auto">
                <a:xfrm>
                  <a:off x="4314" y="487"/>
                  <a:ext cx="843" cy="134"/>
                  <a:chOff x="2983" y="1269"/>
                  <a:chExt cx="2150" cy="343"/>
                </a:xfrm>
              </p:grpSpPr>
              <p:sp>
                <p:nvSpPr>
                  <p:cNvPr id="1146" name="Freeform 33"/>
                  <p:cNvSpPr>
                    <a:spLocks/>
                  </p:cNvSpPr>
                  <p:nvPr/>
                </p:nvSpPr>
                <p:spPr bwMode="hidden">
                  <a:xfrm rot="-84182">
                    <a:off x="2982" y="1286"/>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7" name="Freeform 34"/>
                  <p:cNvSpPr>
                    <a:spLocks/>
                  </p:cNvSpPr>
                  <p:nvPr/>
                </p:nvSpPr>
                <p:spPr bwMode="hidden">
                  <a:xfrm rot="-84182">
                    <a:off x="4377" y="1249"/>
                    <a:ext cx="755" cy="36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90" name="Group 35"/>
                <p:cNvGrpSpPr>
                  <a:grpSpLocks/>
                </p:cNvGrpSpPr>
                <p:nvPr/>
              </p:nvGrpSpPr>
              <p:grpSpPr bwMode="auto">
                <a:xfrm>
                  <a:off x="4296" y="349"/>
                  <a:ext cx="737" cy="167"/>
                  <a:chOff x="2938" y="917"/>
                  <a:chExt cx="1879" cy="427"/>
                </a:xfrm>
              </p:grpSpPr>
              <p:sp>
                <p:nvSpPr>
                  <p:cNvPr id="1144" name="Freeform 36"/>
                  <p:cNvSpPr>
                    <a:spLocks/>
                  </p:cNvSpPr>
                  <p:nvPr/>
                </p:nvSpPr>
                <p:spPr bwMode="hidden">
                  <a:xfrm rot="-802576">
                    <a:off x="2856" y="1128"/>
                    <a:ext cx="1293" cy="2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5" name="Freeform 37"/>
                  <p:cNvSpPr>
                    <a:spLocks/>
                  </p:cNvSpPr>
                  <p:nvPr/>
                </p:nvSpPr>
                <p:spPr bwMode="hidden">
                  <a:xfrm rot="-802576">
                    <a:off x="4148" y="918"/>
                    <a:ext cx="668"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091" name="Group 38"/>
                <p:cNvGrpSpPr>
                  <a:grpSpLocks/>
                </p:cNvGrpSpPr>
                <p:nvPr/>
              </p:nvGrpSpPr>
              <p:grpSpPr bwMode="auto">
                <a:xfrm>
                  <a:off x="3394" y="637"/>
                  <a:ext cx="493" cy="912"/>
                  <a:chOff x="637" y="1653"/>
                  <a:chExt cx="1257" cy="2326"/>
                </a:xfrm>
              </p:grpSpPr>
              <p:sp>
                <p:nvSpPr>
                  <p:cNvPr id="1142" name="Freeform 39"/>
                  <p:cNvSpPr>
                    <a:spLocks/>
                  </p:cNvSpPr>
                  <p:nvPr/>
                </p:nvSpPr>
                <p:spPr bwMode="hidden">
                  <a:xfrm rot="18888116" flipH="1">
                    <a:off x="866" y="2351"/>
                    <a:ext cx="1726" cy="29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3" name="Freeform 40"/>
                  <p:cNvSpPr>
                    <a:spLocks/>
                  </p:cNvSpPr>
                  <p:nvPr/>
                </p:nvSpPr>
                <p:spPr bwMode="hidden">
                  <a:xfrm rot="18888116" flipH="1">
                    <a:off x="419" y="3271"/>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2" name="Group 41"/>
                <p:cNvGrpSpPr>
                  <a:grpSpLocks/>
                </p:cNvGrpSpPr>
                <p:nvPr/>
              </p:nvGrpSpPr>
              <p:grpSpPr bwMode="auto">
                <a:xfrm>
                  <a:off x="3142" y="850"/>
                  <a:ext cx="966" cy="522"/>
                  <a:chOff x="-5" y="2196"/>
                  <a:chExt cx="2463" cy="1332"/>
                </a:xfrm>
              </p:grpSpPr>
              <p:sp>
                <p:nvSpPr>
                  <p:cNvPr id="1140" name="Freeform 42"/>
                  <p:cNvSpPr>
                    <a:spLocks/>
                  </p:cNvSpPr>
                  <p:nvPr/>
                </p:nvSpPr>
                <p:spPr bwMode="hidden">
                  <a:xfrm rot="19495919" flipH="1">
                    <a:off x="644" y="2196"/>
                    <a:ext cx="1797"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41" name="Freeform 43"/>
                  <p:cNvSpPr>
                    <a:spLocks/>
                  </p:cNvSpPr>
                  <p:nvPr/>
                </p:nvSpPr>
                <p:spPr bwMode="hidden">
                  <a:xfrm rot="19495919" flipH="1">
                    <a:off x="-6" y="2982"/>
                    <a:ext cx="968"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3" name="Group 44"/>
                <p:cNvGrpSpPr>
                  <a:grpSpLocks/>
                </p:cNvGrpSpPr>
                <p:nvPr/>
              </p:nvGrpSpPr>
              <p:grpSpPr bwMode="auto">
                <a:xfrm>
                  <a:off x="3124" y="777"/>
                  <a:ext cx="971" cy="417"/>
                  <a:chOff x="-52" y="2009"/>
                  <a:chExt cx="2477" cy="1064"/>
                </a:xfrm>
              </p:grpSpPr>
              <p:sp>
                <p:nvSpPr>
                  <p:cNvPr id="1138" name="Freeform 45"/>
                  <p:cNvSpPr>
                    <a:spLocks/>
                  </p:cNvSpPr>
                  <p:nvPr/>
                </p:nvSpPr>
                <p:spPr bwMode="hidden">
                  <a:xfrm rot="20017085" flipH="1">
                    <a:off x="689" y="2010"/>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9" name="Freeform 46"/>
                  <p:cNvSpPr>
                    <a:spLocks/>
                  </p:cNvSpPr>
                  <p:nvPr/>
                </p:nvSpPr>
                <p:spPr bwMode="hidden">
                  <a:xfrm rot="20017085" flipH="1">
                    <a:off x="-53" y="2598"/>
                    <a:ext cx="931" cy="45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4" name="Group 47"/>
                <p:cNvGrpSpPr>
                  <a:grpSpLocks/>
                </p:cNvGrpSpPr>
                <p:nvPr/>
              </p:nvGrpSpPr>
              <p:grpSpPr bwMode="auto">
                <a:xfrm>
                  <a:off x="3115" y="700"/>
                  <a:ext cx="969" cy="363"/>
                  <a:chOff x="-74" y="1813"/>
                  <a:chExt cx="2472" cy="927"/>
                </a:xfrm>
              </p:grpSpPr>
              <p:sp>
                <p:nvSpPr>
                  <p:cNvPr id="1136" name="Freeform 48"/>
                  <p:cNvSpPr>
                    <a:spLocks/>
                  </p:cNvSpPr>
                  <p:nvPr/>
                </p:nvSpPr>
                <p:spPr bwMode="hidden">
                  <a:xfrm rot="20519637" flipH="1">
                    <a:off x="721" y="1812"/>
                    <a:ext cx="1677" cy="32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7" name="Freeform 49"/>
                  <p:cNvSpPr>
                    <a:spLocks/>
                  </p:cNvSpPr>
                  <p:nvPr/>
                </p:nvSpPr>
                <p:spPr bwMode="hidden">
                  <a:xfrm rot="20519637" flipH="1">
                    <a:off x="-74" y="2212"/>
                    <a:ext cx="900" cy="51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5" name="Group 50"/>
                <p:cNvGrpSpPr>
                  <a:grpSpLocks/>
                </p:cNvGrpSpPr>
                <p:nvPr/>
              </p:nvGrpSpPr>
              <p:grpSpPr bwMode="auto">
                <a:xfrm>
                  <a:off x="3153" y="613"/>
                  <a:ext cx="918" cy="257"/>
                  <a:chOff x="22" y="1591"/>
                  <a:chExt cx="2342" cy="657"/>
                </a:xfrm>
              </p:grpSpPr>
              <p:sp>
                <p:nvSpPr>
                  <p:cNvPr id="1134" name="Freeform 51"/>
                  <p:cNvSpPr>
                    <a:spLocks/>
                  </p:cNvSpPr>
                  <p:nvPr/>
                </p:nvSpPr>
                <p:spPr bwMode="hidden">
                  <a:xfrm rot="21136207" flipH="1">
                    <a:off x="819" y="1574"/>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5" name="Freeform 52"/>
                  <p:cNvSpPr>
                    <a:spLocks/>
                  </p:cNvSpPr>
                  <p:nvPr/>
                </p:nvSpPr>
                <p:spPr bwMode="hidden">
                  <a:xfrm rot="21136207" flipH="1">
                    <a:off x="21" y="1757"/>
                    <a:ext cx="82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6" name="Group 53"/>
                <p:cNvGrpSpPr>
                  <a:grpSpLocks/>
                </p:cNvGrpSpPr>
                <p:nvPr/>
              </p:nvGrpSpPr>
              <p:grpSpPr bwMode="auto">
                <a:xfrm>
                  <a:off x="3218" y="556"/>
                  <a:ext cx="843" cy="134"/>
                  <a:chOff x="189" y="1446"/>
                  <a:chExt cx="2150" cy="343"/>
                </a:xfrm>
              </p:grpSpPr>
              <p:sp>
                <p:nvSpPr>
                  <p:cNvPr id="1132" name="Freeform 54"/>
                  <p:cNvSpPr>
                    <a:spLocks/>
                  </p:cNvSpPr>
                  <p:nvPr/>
                </p:nvSpPr>
                <p:spPr bwMode="hidden">
                  <a:xfrm rot="84182" flipH="1">
                    <a:off x="935" y="1463"/>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3" name="Freeform 55"/>
                  <p:cNvSpPr>
                    <a:spLocks/>
                  </p:cNvSpPr>
                  <p:nvPr/>
                </p:nvSpPr>
                <p:spPr bwMode="hidden">
                  <a:xfrm rot="84182" flipH="1">
                    <a:off x="189" y="1426"/>
                    <a:ext cx="755" cy="36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097" name="Group 56"/>
                <p:cNvGrpSpPr>
                  <a:grpSpLocks/>
                </p:cNvGrpSpPr>
                <p:nvPr/>
              </p:nvGrpSpPr>
              <p:grpSpPr bwMode="auto">
                <a:xfrm>
                  <a:off x="3342" y="418"/>
                  <a:ext cx="737" cy="167"/>
                  <a:chOff x="505" y="1094"/>
                  <a:chExt cx="1879" cy="427"/>
                </a:xfrm>
              </p:grpSpPr>
              <p:sp>
                <p:nvSpPr>
                  <p:cNvPr id="1130" name="Freeform 57"/>
                  <p:cNvSpPr>
                    <a:spLocks/>
                  </p:cNvSpPr>
                  <p:nvPr/>
                </p:nvSpPr>
                <p:spPr bwMode="hidden">
                  <a:xfrm rot="802576" flipH="1">
                    <a:off x="1151" y="1306"/>
                    <a:ext cx="1234"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31" name="Freeform 58"/>
                  <p:cNvSpPr>
                    <a:spLocks/>
                  </p:cNvSpPr>
                  <p:nvPr/>
                </p:nvSpPr>
                <p:spPr bwMode="hidden">
                  <a:xfrm rot="802576" flipH="1">
                    <a:off x="505" y="1095"/>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098" name="Group 59"/>
                <p:cNvGrpSpPr>
                  <a:grpSpLocks/>
                </p:cNvGrpSpPr>
                <p:nvPr/>
              </p:nvGrpSpPr>
              <p:grpSpPr bwMode="auto">
                <a:xfrm>
                  <a:off x="3386" y="341"/>
                  <a:ext cx="725" cy="218"/>
                  <a:chOff x="616" y="899"/>
                  <a:chExt cx="1850" cy="554"/>
                </a:xfrm>
              </p:grpSpPr>
              <p:sp>
                <p:nvSpPr>
                  <p:cNvPr id="1128" name="Freeform 60"/>
                  <p:cNvSpPr>
                    <a:spLocks/>
                  </p:cNvSpPr>
                  <p:nvPr/>
                </p:nvSpPr>
                <p:spPr bwMode="hidden">
                  <a:xfrm rot="1277471" flipH="1">
                    <a:off x="1231" y="1237"/>
                    <a:ext cx="1235"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9" name="Freeform 61"/>
                  <p:cNvSpPr>
                    <a:spLocks/>
                  </p:cNvSpPr>
                  <p:nvPr/>
                </p:nvSpPr>
                <p:spPr bwMode="hidden">
                  <a:xfrm rot="1277471" flipH="1">
                    <a:off x="615" y="898"/>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099" name="Group 62"/>
                <p:cNvGrpSpPr>
                  <a:grpSpLocks/>
                </p:cNvGrpSpPr>
                <p:nvPr/>
              </p:nvGrpSpPr>
              <p:grpSpPr bwMode="auto">
                <a:xfrm>
                  <a:off x="3472" y="231"/>
                  <a:ext cx="693" cy="291"/>
                  <a:chOff x="3472" y="231"/>
                  <a:chExt cx="693" cy="291"/>
                </a:xfrm>
              </p:grpSpPr>
              <p:sp>
                <p:nvSpPr>
                  <p:cNvPr id="1126" name="Freeform 63"/>
                  <p:cNvSpPr>
                    <a:spLocks/>
                  </p:cNvSpPr>
                  <p:nvPr/>
                </p:nvSpPr>
                <p:spPr bwMode="hidden">
                  <a:xfrm rot="2028410" flipH="1">
                    <a:off x="3679" y="438"/>
                    <a:ext cx="483"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7" name="Freeform 64"/>
                  <p:cNvSpPr>
                    <a:spLocks/>
                  </p:cNvSpPr>
                  <p:nvPr/>
                </p:nvSpPr>
                <p:spPr bwMode="hidden">
                  <a:xfrm rot="2028410" flipH="1">
                    <a:off x="3472" y="228"/>
                    <a:ext cx="260" cy="13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0" name="Group 65"/>
                <p:cNvGrpSpPr>
                  <a:grpSpLocks/>
                </p:cNvGrpSpPr>
                <p:nvPr/>
              </p:nvGrpSpPr>
              <p:grpSpPr bwMode="auto">
                <a:xfrm>
                  <a:off x="3554" y="118"/>
                  <a:ext cx="664" cy="349"/>
                  <a:chOff x="3554" y="118"/>
                  <a:chExt cx="664" cy="349"/>
                </a:xfrm>
              </p:grpSpPr>
              <p:sp>
                <p:nvSpPr>
                  <p:cNvPr id="1124" name="Freeform 66"/>
                  <p:cNvSpPr>
                    <a:spLocks/>
                  </p:cNvSpPr>
                  <p:nvPr/>
                </p:nvSpPr>
                <p:spPr bwMode="hidden">
                  <a:xfrm rot="2664424" flipH="1">
                    <a:off x="3728" y="383"/>
                    <a:ext cx="490"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5" name="Freeform 67"/>
                  <p:cNvSpPr>
                    <a:spLocks/>
                  </p:cNvSpPr>
                  <p:nvPr/>
                </p:nvSpPr>
                <p:spPr bwMode="hidden">
                  <a:xfrm rot="2664424" flipH="1">
                    <a:off x="3554" y="118"/>
                    <a:ext cx="263"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1" name="Group 68"/>
                <p:cNvGrpSpPr>
                  <a:grpSpLocks/>
                </p:cNvGrpSpPr>
                <p:nvPr/>
              </p:nvGrpSpPr>
              <p:grpSpPr bwMode="auto">
                <a:xfrm>
                  <a:off x="3784" y="30"/>
                  <a:ext cx="305" cy="593"/>
                  <a:chOff x="1633" y="104"/>
                  <a:chExt cx="778" cy="1512"/>
                </a:xfrm>
              </p:grpSpPr>
              <p:sp>
                <p:nvSpPr>
                  <p:cNvPr id="1122" name="Freeform 69"/>
                  <p:cNvSpPr>
                    <a:spLocks/>
                  </p:cNvSpPr>
                  <p:nvPr/>
                </p:nvSpPr>
                <p:spPr bwMode="hidden">
                  <a:xfrm rot="3473776" flipH="1">
                    <a:off x="1752" y="958"/>
                    <a:ext cx="110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3" name="Freeform 70"/>
                  <p:cNvSpPr>
                    <a:spLocks/>
                  </p:cNvSpPr>
                  <p:nvPr/>
                </p:nvSpPr>
                <p:spPr bwMode="hidden">
                  <a:xfrm rot="3473776" flipH="1">
                    <a:off x="1505" y="231"/>
                    <a:ext cx="591"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2" name="Group 71"/>
                <p:cNvGrpSpPr>
                  <a:grpSpLocks/>
                </p:cNvGrpSpPr>
                <p:nvPr/>
              </p:nvGrpSpPr>
              <p:grpSpPr bwMode="auto">
                <a:xfrm>
                  <a:off x="3903" y="0"/>
                  <a:ext cx="248" cy="601"/>
                  <a:chOff x="1935" y="28"/>
                  <a:chExt cx="634" cy="1534"/>
                </a:xfrm>
              </p:grpSpPr>
              <p:sp>
                <p:nvSpPr>
                  <p:cNvPr id="1120" name="Freeform 72"/>
                  <p:cNvSpPr>
                    <a:spLocks/>
                  </p:cNvSpPr>
                  <p:nvPr/>
                </p:nvSpPr>
                <p:spPr bwMode="hidden">
                  <a:xfrm rot="4126480" flipH="1">
                    <a:off x="1942" y="915"/>
                    <a:ext cx="1040"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21" name="Freeform 73"/>
                  <p:cNvSpPr>
                    <a:spLocks/>
                  </p:cNvSpPr>
                  <p:nvPr/>
                </p:nvSpPr>
                <p:spPr bwMode="hidden">
                  <a:xfrm rot="4126480" flipH="1">
                    <a:off x="1820"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grpSp>
              <p:nvGrpSpPr>
                <p:cNvPr id="2103" name="Group 74"/>
                <p:cNvGrpSpPr>
                  <a:grpSpLocks/>
                </p:cNvGrpSpPr>
                <p:nvPr/>
              </p:nvGrpSpPr>
              <p:grpSpPr bwMode="auto">
                <a:xfrm>
                  <a:off x="4251" y="252"/>
                  <a:ext cx="723" cy="222"/>
                  <a:chOff x="2822" y="672"/>
                  <a:chExt cx="1845" cy="566"/>
                </a:xfrm>
              </p:grpSpPr>
              <p:sp>
                <p:nvSpPr>
                  <p:cNvPr id="1118" name="Freeform 75"/>
                  <p:cNvSpPr>
                    <a:spLocks/>
                  </p:cNvSpPr>
                  <p:nvPr/>
                </p:nvSpPr>
                <p:spPr bwMode="hidden">
                  <a:xfrm rot="-1325434">
                    <a:off x="2805" y="1022"/>
                    <a:ext cx="1229"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9" name="Freeform 76"/>
                  <p:cNvSpPr>
                    <a:spLocks/>
                  </p:cNvSpPr>
                  <p:nvPr/>
                </p:nvSpPr>
                <p:spPr bwMode="hidden">
                  <a:xfrm rot="-1325434">
                    <a:off x="4003" y="673"/>
                    <a:ext cx="647"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4" name="Group 77"/>
                <p:cNvGrpSpPr>
                  <a:grpSpLocks/>
                </p:cNvGrpSpPr>
                <p:nvPr/>
              </p:nvGrpSpPr>
              <p:grpSpPr bwMode="auto">
                <a:xfrm>
                  <a:off x="4196" y="163"/>
                  <a:ext cx="699" cy="282"/>
                  <a:chOff x="2683" y="445"/>
                  <a:chExt cx="1781" cy="717"/>
                </a:xfrm>
              </p:grpSpPr>
              <p:sp>
                <p:nvSpPr>
                  <p:cNvPr id="1116" name="Freeform 78"/>
                  <p:cNvSpPr>
                    <a:spLocks/>
                  </p:cNvSpPr>
                  <p:nvPr/>
                </p:nvSpPr>
                <p:spPr bwMode="hidden">
                  <a:xfrm rot="-1921064">
                    <a:off x="2682" y="946"/>
                    <a:ext cx="1227"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7" name="Freeform 79"/>
                  <p:cNvSpPr>
                    <a:spLocks/>
                  </p:cNvSpPr>
                  <p:nvPr/>
                </p:nvSpPr>
                <p:spPr bwMode="hidden">
                  <a:xfrm rot="-1921064">
                    <a:off x="3801" y="444"/>
                    <a:ext cx="646"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sp>
              <p:nvSpPr>
                <p:cNvPr id="1081" name="Freeform 80"/>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pPr>
                    <a:defRPr/>
                  </a:pPr>
                  <a:endParaRPr lang="zh-CN" altLang="en-US"/>
                </a:p>
              </p:txBody>
            </p:sp>
            <p:sp>
              <p:nvSpPr>
                <p:cNvPr id="1082" name="Freeform 81"/>
                <p:cNvSpPr>
                  <a:spLocks/>
                </p:cNvSpPr>
                <p:nvPr/>
              </p:nvSpPr>
              <p:spPr bwMode="hidden">
                <a:xfrm rot="4578755" flipH="1">
                  <a:off x="3977" y="77"/>
                  <a:ext cx="216" cy="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pPr>
                    <a:defRPr/>
                  </a:pPr>
                  <a:endParaRPr lang="zh-CN" altLang="en-US"/>
                </a:p>
              </p:txBody>
            </p:sp>
            <p:grpSp>
              <p:nvGrpSpPr>
                <p:cNvPr id="2107" name="Group 82"/>
                <p:cNvGrpSpPr>
                  <a:grpSpLocks/>
                </p:cNvGrpSpPr>
                <p:nvPr/>
              </p:nvGrpSpPr>
              <p:grpSpPr bwMode="auto">
                <a:xfrm>
                  <a:off x="4242" y="5"/>
                  <a:ext cx="251" cy="596"/>
                  <a:chOff x="2800" y="41"/>
                  <a:chExt cx="640" cy="1520"/>
                </a:xfrm>
              </p:grpSpPr>
              <p:sp>
                <p:nvSpPr>
                  <p:cNvPr id="1114" name="Freeform 83"/>
                  <p:cNvSpPr>
                    <a:spLocks/>
                  </p:cNvSpPr>
                  <p:nvPr/>
                </p:nvSpPr>
                <p:spPr bwMode="hidden">
                  <a:xfrm rot="-3857755">
                    <a:off x="2371" y="927"/>
                    <a:ext cx="104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5" name="Freeform 84"/>
                  <p:cNvSpPr>
                    <a:spLocks/>
                  </p:cNvSpPr>
                  <p:nvPr/>
                </p:nvSpPr>
                <p:spPr bwMode="hidden">
                  <a:xfrm rot="-3857755">
                    <a:off x="3013" y="180"/>
                    <a:ext cx="566"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8" name="Group 85"/>
                <p:cNvGrpSpPr>
                  <a:grpSpLocks/>
                </p:cNvGrpSpPr>
                <p:nvPr/>
              </p:nvGrpSpPr>
              <p:grpSpPr bwMode="auto">
                <a:xfrm>
                  <a:off x="4295" y="53"/>
                  <a:ext cx="398" cy="574"/>
                  <a:chOff x="2934" y="163"/>
                  <a:chExt cx="1017" cy="1464"/>
                </a:xfrm>
              </p:grpSpPr>
              <p:sp>
                <p:nvSpPr>
                  <p:cNvPr id="1112" name="Freeform 86"/>
                  <p:cNvSpPr>
                    <a:spLocks/>
                  </p:cNvSpPr>
                  <p:nvPr/>
                </p:nvSpPr>
                <p:spPr bwMode="hidden">
                  <a:xfrm rot="-2777260">
                    <a:off x="2493" y="915"/>
                    <a:ext cx="1154"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3" name="Freeform 87"/>
                  <p:cNvSpPr>
                    <a:spLocks/>
                  </p:cNvSpPr>
                  <p:nvPr/>
                </p:nvSpPr>
                <p:spPr bwMode="hidden">
                  <a:xfrm rot="-2777260">
                    <a:off x="3431" y="262"/>
                    <a:ext cx="619" cy="4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09" name="Group 88"/>
                <p:cNvGrpSpPr>
                  <a:grpSpLocks/>
                </p:cNvGrpSpPr>
                <p:nvPr/>
              </p:nvGrpSpPr>
              <p:grpSpPr bwMode="auto">
                <a:xfrm>
                  <a:off x="4215" y="2"/>
                  <a:ext cx="95" cy="567"/>
                  <a:chOff x="2730" y="32"/>
                  <a:chExt cx="243" cy="1448"/>
                </a:xfrm>
              </p:grpSpPr>
              <p:sp>
                <p:nvSpPr>
                  <p:cNvPr id="1110" name="Freeform 89"/>
                  <p:cNvSpPr>
                    <a:spLocks/>
                  </p:cNvSpPr>
                  <p:nvPr/>
                </p:nvSpPr>
                <p:spPr bwMode="hidden">
                  <a:xfrm rot="-4903748">
                    <a:off x="2297" y="959"/>
                    <a:ext cx="954" cy="8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11" name="Freeform 90"/>
                  <p:cNvSpPr>
                    <a:spLocks/>
                  </p:cNvSpPr>
                  <p:nvPr/>
                </p:nvSpPr>
                <p:spPr bwMode="hidden">
                  <a:xfrm rot="-4903748">
                    <a:off x="2650" y="222"/>
                    <a:ext cx="511" cy="13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pPr>
                      <a:defRPr/>
                    </a:pPr>
                    <a:endParaRPr lang="zh-CN" altLang="en-US"/>
                  </a:p>
                </p:txBody>
              </p:sp>
            </p:grpSp>
            <p:grpSp>
              <p:nvGrpSpPr>
                <p:cNvPr id="2110" name="Group 91"/>
                <p:cNvGrpSpPr>
                  <a:grpSpLocks/>
                </p:cNvGrpSpPr>
                <p:nvPr/>
              </p:nvGrpSpPr>
              <p:grpSpPr bwMode="auto">
                <a:xfrm>
                  <a:off x="3514" y="683"/>
                  <a:ext cx="425" cy="960"/>
                  <a:chOff x="943" y="1769"/>
                  <a:chExt cx="1085" cy="2450"/>
                </a:xfrm>
              </p:grpSpPr>
              <p:sp>
                <p:nvSpPr>
                  <p:cNvPr id="1108" name="Freeform 92"/>
                  <p:cNvSpPr>
                    <a:spLocks/>
                  </p:cNvSpPr>
                  <p:nvPr/>
                </p:nvSpPr>
                <p:spPr bwMode="hidden">
                  <a:xfrm rot="18335692" flipH="1">
                    <a:off x="1009" y="2474"/>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9" name="Freeform 93"/>
                  <p:cNvSpPr>
                    <a:spLocks/>
                  </p:cNvSpPr>
                  <p:nvPr/>
                </p:nvSpPr>
                <p:spPr bwMode="hidden">
                  <a:xfrm rot="18335692" flipH="1">
                    <a:off x="734" y="3438"/>
                    <a:ext cx="907"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1" name="Group 94"/>
                <p:cNvGrpSpPr>
                  <a:grpSpLocks/>
                </p:cNvGrpSpPr>
                <p:nvPr/>
              </p:nvGrpSpPr>
              <p:grpSpPr bwMode="auto">
                <a:xfrm>
                  <a:off x="3715" y="748"/>
                  <a:ext cx="300" cy="930"/>
                  <a:chOff x="1455" y="1936"/>
                  <a:chExt cx="766" cy="2373"/>
                </a:xfrm>
              </p:grpSpPr>
              <p:sp>
                <p:nvSpPr>
                  <p:cNvPr id="1106" name="Freeform 95"/>
                  <p:cNvSpPr>
                    <a:spLocks/>
                  </p:cNvSpPr>
                  <p:nvPr/>
                </p:nvSpPr>
                <p:spPr bwMode="hidden">
                  <a:xfrm rot="17542885" flipH="1">
                    <a:off x="1268" y="2577"/>
                    <a:ext cx="159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7" name="Freeform 96"/>
                  <p:cNvSpPr>
                    <a:spLocks/>
                  </p:cNvSpPr>
                  <p:nvPr/>
                </p:nvSpPr>
                <p:spPr bwMode="hidden">
                  <a:xfrm rot="17542885" flipH="1">
                    <a:off x="1291" y="3603"/>
                    <a:ext cx="82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2" name="Group 97"/>
                <p:cNvGrpSpPr>
                  <a:grpSpLocks/>
                </p:cNvGrpSpPr>
                <p:nvPr/>
              </p:nvGrpSpPr>
              <p:grpSpPr bwMode="auto">
                <a:xfrm rot="88588">
                  <a:off x="3923" y="769"/>
                  <a:ext cx="180" cy="913"/>
                  <a:chOff x="1956" y="1990"/>
                  <a:chExt cx="492" cy="2604"/>
                </a:xfrm>
              </p:grpSpPr>
              <p:sp>
                <p:nvSpPr>
                  <p:cNvPr id="1104" name="Freeform 98"/>
                  <p:cNvSpPr>
                    <a:spLocks/>
                  </p:cNvSpPr>
                  <p:nvPr/>
                </p:nvSpPr>
                <p:spPr bwMode="hidden">
                  <a:xfrm rot="16782062" flipH="1">
                    <a:off x="1346" y="2658"/>
                    <a:ext cx="1722" cy="3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pPr>
                      <a:defRPr/>
                    </a:pPr>
                    <a:endParaRPr lang="zh-CN" altLang="en-US"/>
                  </a:p>
                </p:txBody>
              </p:sp>
              <p:sp>
                <p:nvSpPr>
                  <p:cNvPr id="1105" name="Freeform 99"/>
                  <p:cNvSpPr>
                    <a:spLocks/>
                  </p:cNvSpPr>
                  <p:nvPr/>
                </p:nvSpPr>
                <p:spPr bwMode="hidden">
                  <a:xfrm rot="16782062" flipH="1">
                    <a:off x="1672" y="3843"/>
                    <a:ext cx="920" cy="44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3" name="Group 100"/>
                <p:cNvGrpSpPr>
                  <a:grpSpLocks/>
                </p:cNvGrpSpPr>
                <p:nvPr/>
              </p:nvGrpSpPr>
              <p:grpSpPr bwMode="auto">
                <a:xfrm>
                  <a:off x="4451" y="662"/>
                  <a:ext cx="442" cy="951"/>
                  <a:chOff x="3334" y="1717"/>
                  <a:chExt cx="1125" cy="2426"/>
                </a:xfrm>
              </p:grpSpPr>
              <p:sp>
                <p:nvSpPr>
                  <p:cNvPr id="1102" name="Freeform 101"/>
                  <p:cNvSpPr>
                    <a:spLocks/>
                  </p:cNvSpPr>
                  <p:nvPr/>
                </p:nvSpPr>
                <p:spPr bwMode="hidden">
                  <a:xfrm rot="3144576">
                    <a:off x="2627" y="2423"/>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03" name="Freeform 102"/>
                  <p:cNvSpPr>
                    <a:spLocks/>
                  </p:cNvSpPr>
                  <p:nvPr/>
                </p:nvSpPr>
                <p:spPr bwMode="hidden">
                  <a:xfrm rot="3144576">
                    <a:off x="3752" y="3435"/>
                    <a:ext cx="925" cy="4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4" name="Group 103"/>
                <p:cNvGrpSpPr>
                  <a:grpSpLocks/>
                </p:cNvGrpSpPr>
                <p:nvPr/>
              </p:nvGrpSpPr>
              <p:grpSpPr bwMode="auto">
                <a:xfrm>
                  <a:off x="4391" y="721"/>
                  <a:ext cx="347" cy="951"/>
                  <a:chOff x="3181" y="1866"/>
                  <a:chExt cx="883" cy="2426"/>
                </a:xfrm>
              </p:grpSpPr>
              <p:sp>
                <p:nvSpPr>
                  <p:cNvPr id="1100" name="Freeform 104"/>
                  <p:cNvSpPr>
                    <a:spLocks/>
                  </p:cNvSpPr>
                  <p:nvPr/>
                </p:nvSpPr>
                <p:spPr bwMode="hidden">
                  <a:xfrm rot="3745735">
                    <a:off x="2509" y="2462"/>
                    <a:ext cx="1643"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101" name="Freeform 105"/>
                  <p:cNvSpPr>
                    <a:spLocks/>
                  </p:cNvSpPr>
                  <p:nvPr/>
                </p:nvSpPr>
                <p:spPr bwMode="hidden">
                  <a:xfrm rot="3745735">
                    <a:off x="3387" y="3532"/>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pPr>
                      <a:defRPr/>
                    </a:pPr>
                    <a:endParaRPr lang="zh-CN" altLang="en-US"/>
                  </a:p>
                </p:txBody>
              </p:sp>
            </p:grpSp>
            <p:grpSp>
              <p:nvGrpSpPr>
                <p:cNvPr id="2115" name="Group 106"/>
                <p:cNvGrpSpPr>
                  <a:grpSpLocks/>
                </p:cNvGrpSpPr>
                <p:nvPr/>
              </p:nvGrpSpPr>
              <p:grpSpPr bwMode="auto">
                <a:xfrm>
                  <a:off x="4323" y="767"/>
                  <a:ext cx="243" cy="935"/>
                  <a:chOff x="3006" y="1983"/>
                  <a:chExt cx="619" cy="2386"/>
                </a:xfrm>
              </p:grpSpPr>
              <p:sp>
                <p:nvSpPr>
                  <p:cNvPr id="1098" name="Freeform 107"/>
                  <p:cNvSpPr>
                    <a:spLocks/>
                  </p:cNvSpPr>
                  <p:nvPr/>
                </p:nvSpPr>
                <p:spPr bwMode="hidden">
                  <a:xfrm rot="4286818">
                    <a:off x="2328" y="2644"/>
                    <a:ext cx="1600" cy="2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099" name="Freeform 108"/>
                  <p:cNvSpPr>
                    <a:spLocks/>
                  </p:cNvSpPr>
                  <p:nvPr/>
                </p:nvSpPr>
                <p:spPr bwMode="hidden">
                  <a:xfrm rot="4286818">
                    <a:off x="3006" y="3668"/>
                    <a:ext cx="851"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2116" name="Group 109"/>
                <p:cNvGrpSpPr>
                  <a:grpSpLocks/>
                </p:cNvGrpSpPr>
                <p:nvPr/>
              </p:nvGrpSpPr>
              <p:grpSpPr bwMode="auto">
                <a:xfrm>
                  <a:off x="4249" y="813"/>
                  <a:ext cx="159" cy="870"/>
                  <a:chOff x="2819" y="2101"/>
                  <a:chExt cx="405" cy="2219"/>
                </a:xfrm>
              </p:grpSpPr>
              <p:sp>
                <p:nvSpPr>
                  <p:cNvPr id="1096" name="Freeform 110"/>
                  <p:cNvSpPr>
                    <a:spLocks/>
                  </p:cNvSpPr>
                  <p:nvPr/>
                </p:nvSpPr>
                <p:spPr bwMode="hidden">
                  <a:xfrm rot="4898956">
                    <a:off x="2227" y="2677"/>
                    <a:ext cx="1432" cy="2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pPr>
                      <a:defRPr/>
                    </a:pPr>
                    <a:endParaRPr lang="zh-CN" altLang="en-US"/>
                  </a:p>
                </p:txBody>
              </p:sp>
              <p:sp>
                <p:nvSpPr>
                  <p:cNvPr id="1097" name="Freeform 111"/>
                  <p:cNvSpPr>
                    <a:spLocks/>
                  </p:cNvSpPr>
                  <p:nvPr/>
                </p:nvSpPr>
                <p:spPr bwMode="hidden">
                  <a:xfrm rot="4898956">
                    <a:off x="2637" y="3650"/>
                    <a:ext cx="78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nvGrpSpPr>
                <p:cNvPr id="2117" name="Group 112"/>
                <p:cNvGrpSpPr>
                  <a:grpSpLocks/>
                </p:cNvGrpSpPr>
                <p:nvPr/>
              </p:nvGrpSpPr>
              <p:grpSpPr bwMode="auto">
                <a:xfrm>
                  <a:off x="4045" y="826"/>
                  <a:ext cx="167" cy="857"/>
                  <a:chOff x="2287" y="2135"/>
                  <a:chExt cx="426" cy="2185"/>
                </a:xfrm>
              </p:grpSpPr>
              <p:sp>
                <p:nvSpPr>
                  <p:cNvPr id="1094" name="Freeform 113"/>
                  <p:cNvSpPr>
                    <a:spLocks/>
                  </p:cNvSpPr>
                  <p:nvPr/>
                </p:nvSpPr>
                <p:spPr bwMode="hidden">
                  <a:xfrm rot="5755659">
                    <a:off x="1903" y="2758"/>
                    <a:ext cx="143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pPr>
                      <a:defRPr/>
                    </a:pPr>
                    <a:endParaRPr lang="zh-CN" altLang="en-US"/>
                  </a:p>
                </p:txBody>
              </p:sp>
              <p:sp>
                <p:nvSpPr>
                  <p:cNvPr id="1095" name="Freeform 114"/>
                  <p:cNvSpPr>
                    <a:spLocks/>
                  </p:cNvSpPr>
                  <p:nvPr/>
                </p:nvSpPr>
                <p:spPr bwMode="hidden">
                  <a:xfrm rot="5755659">
                    <a:off x="2051" y="3707"/>
                    <a:ext cx="767" cy="29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pPr>
                      <a:defRPr/>
                    </a:pPr>
                    <a:endParaRPr lang="zh-CN" altLang="en-US"/>
                  </a:p>
                </p:txBody>
              </p:sp>
            </p:grpSp>
          </p:grpSp>
          <p:sp>
            <p:nvSpPr>
              <p:cNvPr id="1038" name="Freeform 115"/>
              <p:cNvSpPr>
                <a:spLocks/>
              </p:cNvSpPr>
              <p:nvPr/>
            </p:nvSpPr>
            <p:spPr bwMode="hidden">
              <a:xfrm flipH="1">
                <a:off x="3873" y="934"/>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39" name="Arc 116"/>
              <p:cNvSpPr>
                <a:spLocks/>
              </p:cNvSpPr>
              <p:nvPr/>
            </p:nvSpPr>
            <p:spPr bwMode="hidden">
              <a:xfrm flipH="1">
                <a:off x="3527" y="725"/>
                <a:ext cx="832" cy="900"/>
              </a:xfrm>
              <a:custGeom>
                <a:avLst/>
                <a:gdLst>
                  <a:gd name="T0" fmla="*/ 211 w 21600"/>
                  <a:gd name="T1" fmla="*/ 0 h 21602"/>
                  <a:gd name="T2" fmla="*/ 832 w 21600"/>
                  <a:gd name="T3" fmla="*/ 900 h 21602"/>
                  <a:gd name="T4" fmla="*/ 0 w 21600"/>
                  <a:gd name="T5" fmla="*/ 871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pPr>
                  <a:defRPr/>
                </a:pPr>
                <a:endParaRPr lang="zh-CN" altLang="en-US"/>
              </a:p>
            </p:txBody>
          </p:sp>
          <p:sp>
            <p:nvSpPr>
              <p:cNvPr id="1040" name="Arc 117"/>
              <p:cNvSpPr>
                <a:spLocks/>
              </p:cNvSpPr>
              <p:nvPr/>
            </p:nvSpPr>
            <p:spPr bwMode="hidden">
              <a:xfrm flipV="1">
                <a:off x="4278" y="179"/>
                <a:ext cx="1007" cy="802"/>
              </a:xfrm>
              <a:custGeom>
                <a:avLst/>
                <a:gdLst>
                  <a:gd name="T0" fmla="*/ 1007 w 36729"/>
                  <a:gd name="T1" fmla="*/ 388 h 21600"/>
                  <a:gd name="T2" fmla="*/ 0 w 36729"/>
                  <a:gd name="T3" fmla="*/ 453 h 21600"/>
                  <a:gd name="T4" fmla="*/ 489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pPr>
                  <a:defRPr/>
                </a:pPr>
                <a:endParaRPr lang="zh-CN" altLang="en-US"/>
              </a:p>
            </p:txBody>
          </p:sp>
          <p:sp>
            <p:nvSpPr>
              <p:cNvPr id="1041" name="Arc 118"/>
              <p:cNvSpPr>
                <a:spLocks/>
              </p:cNvSpPr>
              <p:nvPr/>
            </p:nvSpPr>
            <p:spPr bwMode="hidden">
              <a:xfrm flipH="1">
                <a:off x="3612" y="580"/>
                <a:ext cx="485" cy="933"/>
              </a:xfrm>
              <a:custGeom>
                <a:avLst/>
                <a:gdLst>
                  <a:gd name="T0" fmla="*/ 0 w 28940"/>
                  <a:gd name="T1" fmla="*/ 54 h 22305"/>
                  <a:gd name="T2" fmla="*/ 485 w 28940"/>
                  <a:gd name="T3" fmla="*/ 933 h 22305"/>
                  <a:gd name="T4" fmla="*/ 123 w 28940"/>
                  <a:gd name="T5" fmla="*/ 9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pPr>
                  <a:defRPr/>
                </a:pPr>
                <a:endParaRPr lang="zh-CN" altLang="en-US"/>
              </a:p>
            </p:txBody>
          </p:sp>
          <p:sp>
            <p:nvSpPr>
              <p:cNvPr id="1042" name="Arc 119"/>
              <p:cNvSpPr>
                <a:spLocks/>
              </p:cNvSpPr>
              <p:nvPr/>
            </p:nvSpPr>
            <p:spPr bwMode="hidden">
              <a:xfrm flipH="1">
                <a:off x="3267" y="628"/>
                <a:ext cx="791" cy="928"/>
              </a:xfrm>
              <a:custGeom>
                <a:avLst/>
                <a:gdLst>
                  <a:gd name="T0" fmla="*/ 0 w 30473"/>
                  <a:gd name="T1" fmla="*/ 79 h 22305"/>
                  <a:gd name="T2" fmla="*/ 791 w 30473"/>
                  <a:gd name="T3" fmla="*/ 928 h 22305"/>
                  <a:gd name="T4" fmla="*/ 230 w 30473"/>
                  <a:gd name="T5" fmla="*/ 899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pPr>
                  <a:defRPr/>
                </a:pPr>
                <a:endParaRPr lang="zh-CN" altLang="en-US"/>
              </a:p>
            </p:txBody>
          </p:sp>
          <p:sp>
            <p:nvSpPr>
              <p:cNvPr id="1043" name="Arc 120"/>
              <p:cNvSpPr>
                <a:spLocks/>
              </p:cNvSpPr>
              <p:nvPr/>
            </p:nvSpPr>
            <p:spPr bwMode="hidden">
              <a:xfrm flipH="1">
                <a:off x="3197" y="458"/>
                <a:ext cx="932" cy="933"/>
              </a:xfrm>
              <a:custGeom>
                <a:avLst/>
                <a:gdLst>
                  <a:gd name="T0" fmla="*/ 0 w 34455"/>
                  <a:gd name="T1" fmla="*/ 177 h 22305"/>
                  <a:gd name="T2" fmla="*/ 932 w 34455"/>
                  <a:gd name="T3" fmla="*/ 933 h 22305"/>
                  <a:gd name="T4" fmla="*/ 348 w 34455"/>
                  <a:gd name="T5" fmla="*/ 9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pPr>
                  <a:defRPr/>
                </a:pPr>
                <a:endParaRPr lang="zh-CN" altLang="en-US"/>
              </a:p>
            </p:txBody>
          </p:sp>
          <p:sp>
            <p:nvSpPr>
              <p:cNvPr id="1044" name="Arc 121"/>
              <p:cNvSpPr>
                <a:spLocks/>
              </p:cNvSpPr>
              <p:nvPr/>
            </p:nvSpPr>
            <p:spPr bwMode="hidden">
              <a:xfrm>
                <a:off x="4229" y="589"/>
                <a:ext cx="149" cy="933"/>
              </a:xfrm>
              <a:custGeom>
                <a:avLst/>
                <a:gdLst>
                  <a:gd name="T0" fmla="*/ 0 w 34812"/>
                  <a:gd name="T1" fmla="*/ 189 h 22305"/>
                  <a:gd name="T2" fmla="*/ 149 w 34812"/>
                  <a:gd name="T3" fmla="*/ 933 h 22305"/>
                  <a:gd name="T4" fmla="*/ 57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045" name="Arc 122"/>
              <p:cNvSpPr>
                <a:spLocks/>
              </p:cNvSpPr>
              <p:nvPr/>
            </p:nvSpPr>
            <p:spPr bwMode="hidden">
              <a:xfrm>
                <a:off x="4269" y="585"/>
                <a:ext cx="393" cy="933"/>
              </a:xfrm>
              <a:custGeom>
                <a:avLst/>
                <a:gdLst>
                  <a:gd name="T0" fmla="*/ 0 w 34812"/>
                  <a:gd name="T1" fmla="*/ 189 h 22305"/>
                  <a:gd name="T2" fmla="*/ 393 w 34812"/>
                  <a:gd name="T3" fmla="*/ 933 h 22305"/>
                  <a:gd name="T4" fmla="*/ 149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pPr>
                  <a:defRPr/>
                </a:pPr>
                <a:endParaRPr lang="zh-CN" altLang="en-US"/>
              </a:p>
            </p:txBody>
          </p:sp>
          <p:sp>
            <p:nvSpPr>
              <p:cNvPr id="1046" name="Arc 123"/>
              <p:cNvSpPr>
                <a:spLocks/>
              </p:cNvSpPr>
              <p:nvPr/>
            </p:nvSpPr>
            <p:spPr bwMode="hidden">
              <a:xfrm>
                <a:off x="4302" y="463"/>
                <a:ext cx="558" cy="933"/>
              </a:xfrm>
              <a:custGeom>
                <a:avLst/>
                <a:gdLst>
                  <a:gd name="T0" fmla="*/ 0 w 34812"/>
                  <a:gd name="T1" fmla="*/ 189 h 22305"/>
                  <a:gd name="T2" fmla="*/ 558 w 34812"/>
                  <a:gd name="T3" fmla="*/ 933 h 22305"/>
                  <a:gd name="T4" fmla="*/ 212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pPr>
                  <a:defRPr/>
                </a:pPr>
                <a:endParaRPr lang="zh-CN" altLang="en-US"/>
              </a:p>
            </p:txBody>
          </p:sp>
          <p:sp>
            <p:nvSpPr>
              <p:cNvPr id="1047" name="Freeform 124"/>
              <p:cNvSpPr>
                <a:spLocks/>
              </p:cNvSpPr>
              <p:nvPr/>
            </p:nvSpPr>
            <p:spPr bwMode="hidden">
              <a:xfrm>
                <a:off x="4410" y="1033"/>
                <a:ext cx="188"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48" name="Freeform 125"/>
              <p:cNvSpPr>
                <a:spLocks/>
              </p:cNvSpPr>
              <p:nvPr/>
            </p:nvSpPr>
            <p:spPr bwMode="hidden">
              <a:xfrm rot="19660755" flipV="1">
                <a:off x="4114" y="843"/>
                <a:ext cx="171" cy="326"/>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049" name="Arc 126"/>
              <p:cNvSpPr>
                <a:spLocks/>
              </p:cNvSpPr>
              <p:nvPr/>
            </p:nvSpPr>
            <p:spPr bwMode="hidden">
              <a:xfrm flipH="1">
                <a:off x="3144" y="319"/>
                <a:ext cx="996" cy="933"/>
              </a:xfrm>
              <a:custGeom>
                <a:avLst/>
                <a:gdLst>
                  <a:gd name="T0" fmla="*/ 0 w 36830"/>
                  <a:gd name="T1" fmla="*/ 263 h 22305"/>
                  <a:gd name="T2" fmla="*/ 996 w 36830"/>
                  <a:gd name="T3" fmla="*/ 933 h 22305"/>
                  <a:gd name="T4" fmla="*/ 412 w 36830"/>
                  <a:gd name="T5" fmla="*/ 9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pPr>
                  <a:defRPr/>
                </a:pPr>
                <a:endParaRPr lang="zh-CN" altLang="en-US"/>
              </a:p>
            </p:txBody>
          </p:sp>
          <p:sp>
            <p:nvSpPr>
              <p:cNvPr id="1050" name="Arc 127"/>
              <p:cNvSpPr>
                <a:spLocks/>
              </p:cNvSpPr>
              <p:nvPr/>
            </p:nvSpPr>
            <p:spPr bwMode="hidden">
              <a:xfrm flipH="1">
                <a:off x="3426" y="122"/>
                <a:ext cx="724" cy="899"/>
              </a:xfrm>
              <a:custGeom>
                <a:avLst/>
                <a:gdLst>
                  <a:gd name="T0" fmla="*/ 0 w 31881"/>
                  <a:gd name="T1" fmla="*/ 417 h 21600"/>
                  <a:gd name="T2" fmla="*/ 724 w 31881"/>
                  <a:gd name="T3" fmla="*/ 202 h 21600"/>
                  <a:gd name="T4" fmla="*/ 414 w 31881"/>
                  <a:gd name="T5" fmla="*/ 899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pPr>
                  <a:defRPr/>
                </a:pPr>
                <a:endParaRPr lang="zh-CN" altLang="en-US"/>
              </a:p>
            </p:txBody>
          </p:sp>
          <p:sp>
            <p:nvSpPr>
              <p:cNvPr id="1051" name="Arc 128"/>
              <p:cNvSpPr>
                <a:spLocks/>
              </p:cNvSpPr>
              <p:nvPr/>
            </p:nvSpPr>
            <p:spPr bwMode="hidden">
              <a:xfrm>
                <a:off x="4199" y="502"/>
                <a:ext cx="297" cy="901"/>
              </a:xfrm>
              <a:custGeom>
                <a:avLst/>
                <a:gdLst>
                  <a:gd name="T0" fmla="*/ 0 w 31146"/>
                  <a:gd name="T1" fmla="*/ 188 h 21600"/>
                  <a:gd name="T2" fmla="*/ 297 w 31146"/>
                  <a:gd name="T3" fmla="*/ 399 h 21600"/>
                  <a:gd name="T4" fmla="*/ 126 w 31146"/>
                  <a:gd name="T5" fmla="*/ 901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pPr>
                  <a:defRPr/>
                </a:pPr>
                <a:endParaRPr lang="zh-CN" altLang="en-US"/>
              </a:p>
            </p:txBody>
          </p:sp>
          <p:sp>
            <p:nvSpPr>
              <p:cNvPr id="1052" name="Freeform 129"/>
              <p:cNvSpPr>
                <a:spLocks/>
              </p:cNvSpPr>
              <p:nvPr/>
            </p:nvSpPr>
            <p:spPr bwMode="hidden">
              <a:xfrm flipH="1">
                <a:off x="3307" y="981"/>
                <a:ext cx="426"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3" name="Freeform 130"/>
              <p:cNvSpPr>
                <a:spLocks/>
              </p:cNvSpPr>
              <p:nvPr/>
            </p:nvSpPr>
            <p:spPr bwMode="hidden">
              <a:xfrm flipH="1">
                <a:off x="3507" y="350"/>
                <a:ext cx="273"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4" name="Freeform 131"/>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5" name="Freeform 132"/>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pPr>
                  <a:defRPr/>
                </a:pPr>
                <a:endParaRPr lang="zh-CN" altLang="en-US"/>
              </a:p>
            </p:txBody>
          </p:sp>
          <p:sp>
            <p:nvSpPr>
              <p:cNvPr id="1056" name="Freeform 133"/>
              <p:cNvSpPr>
                <a:spLocks/>
              </p:cNvSpPr>
              <p:nvPr/>
            </p:nvSpPr>
            <p:spPr bwMode="hidden">
              <a:xfrm>
                <a:off x="4636" y="576"/>
                <a:ext cx="594" cy="41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7" name="Freeform 134"/>
              <p:cNvSpPr>
                <a:spLocks/>
              </p:cNvSpPr>
              <p:nvPr/>
            </p:nvSpPr>
            <p:spPr bwMode="hidden">
              <a:xfrm>
                <a:off x="4658" y="132"/>
                <a:ext cx="260" cy="55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pPr>
                  <a:defRPr/>
                </a:pPr>
                <a:endParaRPr lang="zh-CN" altLang="en-US"/>
              </a:p>
            </p:txBody>
          </p:sp>
          <p:sp>
            <p:nvSpPr>
              <p:cNvPr id="1058" name="Freeform 135"/>
              <p:cNvSpPr>
                <a:spLocks/>
              </p:cNvSpPr>
              <p:nvPr/>
            </p:nvSpPr>
            <p:spPr bwMode="hidden">
              <a:xfrm rot="-1346631">
                <a:off x="4401" y="599"/>
                <a:ext cx="175"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sp>
            <p:nvSpPr>
              <p:cNvPr id="1059" name="Freeform 136"/>
              <p:cNvSpPr>
                <a:spLocks/>
              </p:cNvSpPr>
              <p:nvPr/>
            </p:nvSpPr>
            <p:spPr bwMode="hidden">
              <a:xfrm rot="1346631" flipH="1">
                <a:off x="3783" y="589"/>
                <a:ext cx="172" cy="33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pPr>
                  <a:defRPr/>
                </a:pPr>
                <a:endParaRPr lang="zh-CN" altLang="en-US"/>
              </a:p>
            </p:txBody>
          </p:sp>
        </p:grpSp>
      </p:grpSp>
      <p:sp>
        <p:nvSpPr>
          <p:cNvPr id="2051"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35"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4236"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4237"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E62FCEC-6366-41E4-912F-5232E0F95DF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18"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ea typeface="宋体" pitchFamily="2" charset="-122"/>
        </a:defRPr>
      </a:lvl2pPr>
      <a:lvl3pPr algn="l" rtl="0" eaLnBrk="0" fontAlgn="base" hangingPunct="0">
        <a:spcBef>
          <a:spcPct val="0"/>
        </a:spcBef>
        <a:spcAft>
          <a:spcPct val="0"/>
        </a:spcAft>
        <a:defRPr sz="4400">
          <a:solidFill>
            <a:schemeClr val="tx2"/>
          </a:solidFill>
          <a:latin typeface="Arial Black" pitchFamily="34" charset="0"/>
          <a:ea typeface="宋体" pitchFamily="2" charset="-122"/>
        </a:defRPr>
      </a:lvl3pPr>
      <a:lvl4pPr algn="l" rtl="0" eaLnBrk="0" fontAlgn="base" hangingPunct="0">
        <a:spcBef>
          <a:spcPct val="0"/>
        </a:spcBef>
        <a:spcAft>
          <a:spcPct val="0"/>
        </a:spcAft>
        <a:defRPr sz="4400">
          <a:solidFill>
            <a:schemeClr val="tx2"/>
          </a:solidFill>
          <a:latin typeface="Arial Black" pitchFamily="34" charset="0"/>
          <a:ea typeface="宋体" pitchFamily="2" charset="-122"/>
        </a:defRPr>
      </a:lvl4pPr>
      <a:lvl5pPr algn="l"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l" rtl="0" fontAlgn="base">
        <a:spcBef>
          <a:spcPct val="0"/>
        </a:spcBef>
        <a:spcAft>
          <a:spcPct val="0"/>
        </a:spcAft>
        <a:defRPr sz="4400">
          <a:solidFill>
            <a:schemeClr val="tx2"/>
          </a:solidFill>
          <a:latin typeface="Arial Black" pitchFamily="34" charset="0"/>
          <a:ea typeface="宋体" pitchFamily="2" charset="-122"/>
        </a:defRPr>
      </a:lvl6pPr>
      <a:lvl7pPr marL="914400" algn="l" rtl="0" fontAlgn="base">
        <a:spcBef>
          <a:spcPct val="0"/>
        </a:spcBef>
        <a:spcAft>
          <a:spcPct val="0"/>
        </a:spcAft>
        <a:defRPr sz="4400">
          <a:solidFill>
            <a:schemeClr val="tx2"/>
          </a:solidFill>
          <a:latin typeface="Arial Black" pitchFamily="34" charset="0"/>
          <a:ea typeface="宋体" pitchFamily="2" charset="-122"/>
        </a:defRPr>
      </a:lvl7pPr>
      <a:lvl8pPr marL="1371600" algn="l" rtl="0" fontAlgn="base">
        <a:spcBef>
          <a:spcPct val="0"/>
        </a:spcBef>
        <a:spcAft>
          <a:spcPct val="0"/>
        </a:spcAft>
        <a:defRPr sz="4400">
          <a:solidFill>
            <a:schemeClr val="tx2"/>
          </a:solidFill>
          <a:latin typeface="Arial Black" pitchFamily="34" charset="0"/>
          <a:ea typeface="宋体" pitchFamily="2" charset="-122"/>
        </a:defRPr>
      </a:lvl8pPr>
      <a:lvl9pPr marL="1828800" algn="l"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ea typeface="+mn-ea"/>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ea typeface="+mn-ea"/>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ea typeface="+mn-ea"/>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Microsoft_Office_Word_97_-_2003___3.doc"/></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Microsoft_Office_Word_97_-_2003___4.doc"/></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Microsoft_Office_Word_97_-_2003___5.doc"/></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Microsoft_Office_Word_97_-_2003___6.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Microsoft_Office_Word_97_-_2003___7.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Microsoft_Office_Word_97_-_2003___8.doc"/></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Microsoft_Office_Word_97_-_2003___9.doc"/></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549275"/>
            <a:ext cx="7772400" cy="1462088"/>
          </a:xfrm>
        </p:spPr>
        <p:txBody>
          <a:bodyPr/>
          <a:lstStyle/>
          <a:p>
            <a:pPr eaLnBrk="1" hangingPunct="1"/>
            <a:r>
              <a:rPr kumimoji="1" lang="en-US" altLang="zh-CN" sz="4800" b="1" dirty="0" smtClean="0">
                <a:solidFill>
                  <a:schemeClr val="bg1"/>
                </a:solidFill>
                <a:latin typeface="华文新魏" pitchFamily="2" charset="-122"/>
                <a:ea typeface="华文新魏" pitchFamily="2" charset="-122"/>
              </a:rPr>
              <a:t>10.4</a:t>
            </a:r>
            <a:r>
              <a:rPr kumimoji="1" lang="zh-CN" altLang="en-US" sz="4800" b="1" dirty="0" smtClean="0">
                <a:solidFill>
                  <a:schemeClr val="bg1"/>
                </a:solidFill>
                <a:latin typeface="华文新魏" pitchFamily="2" charset="-122"/>
                <a:ea typeface="华文新魏" pitchFamily="2" charset="-122"/>
              </a:rPr>
              <a:t> 目标代码生成</a:t>
            </a:r>
            <a:br>
              <a:rPr kumimoji="1" lang="zh-CN" altLang="en-US" sz="4800" b="1" dirty="0" smtClean="0">
                <a:solidFill>
                  <a:schemeClr val="bg1"/>
                </a:solidFill>
                <a:latin typeface="华文新魏" pitchFamily="2" charset="-122"/>
                <a:ea typeface="华文新魏" pitchFamily="2" charset="-122"/>
              </a:rPr>
            </a:br>
            <a:endParaRPr kumimoji="1" lang="zh-CN" altLang="en-US" sz="4800" b="1" dirty="0" smtClean="0">
              <a:solidFill>
                <a:schemeClr val="bg1"/>
              </a:solidFill>
              <a:latin typeface="华文新魏" pitchFamily="2" charset="-122"/>
              <a:ea typeface="华文新魏" pitchFamily="2" charset="-122"/>
            </a:endParaRPr>
          </a:p>
        </p:txBody>
      </p:sp>
      <p:sp>
        <p:nvSpPr>
          <p:cNvPr id="5" name="Rectangle 3"/>
          <p:cNvSpPr txBox="1">
            <a:spLocks noChangeArrowheads="1"/>
          </p:cNvSpPr>
          <p:nvPr/>
        </p:nvSpPr>
        <p:spPr bwMode="auto">
          <a:xfrm>
            <a:off x="1043608" y="2060848"/>
            <a:ext cx="7772400" cy="2900362"/>
          </a:xfrm>
          <a:prstGeom prst="rect">
            <a:avLst/>
          </a:prstGeom>
          <a:noFill/>
          <a:ln w="9525">
            <a:noFill/>
            <a:miter lim="800000"/>
            <a:headEnd/>
            <a:tailEnd/>
          </a:ln>
          <a:effectLst/>
        </p:spPr>
        <p:txBody>
          <a:bodyPr/>
          <a:lstStyle/>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10.4.1</a:t>
            </a:r>
            <a:r>
              <a:rPr lang="zh-CN" altLang="en-US" sz="3600" b="1" kern="0" dirty="0" smtClean="0">
                <a:solidFill>
                  <a:schemeClr val="bg1"/>
                </a:solidFill>
                <a:latin typeface="华文新魏" pitchFamily="2" charset="-122"/>
                <a:ea typeface="华文新魏" pitchFamily="2" charset="-122"/>
              </a:rPr>
              <a:t>代码生成主要环节</a:t>
            </a:r>
            <a:endParaRPr lang="zh-CN" altLang="en-US" sz="3600" b="1" kern="0" dirty="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10.4.2</a:t>
            </a:r>
            <a:r>
              <a:rPr lang="zh-CN" altLang="en-US" sz="3600" b="1" kern="0" dirty="0" smtClean="0">
                <a:solidFill>
                  <a:schemeClr val="bg1"/>
                </a:solidFill>
                <a:latin typeface="华文新魏" pitchFamily="2" charset="-122"/>
                <a:ea typeface="华文新魏" pitchFamily="2" charset="-122"/>
              </a:rPr>
              <a:t>一</a:t>
            </a:r>
            <a:r>
              <a:rPr lang="zh-CN" altLang="en-US" sz="3600" b="1" kern="0" dirty="0">
                <a:solidFill>
                  <a:schemeClr val="bg1"/>
                </a:solidFill>
                <a:latin typeface="华文新魏" pitchFamily="2" charset="-122"/>
                <a:ea typeface="华文新魏" pitchFamily="2" charset="-122"/>
              </a:rPr>
              <a:t>个简单代码生成程序</a:t>
            </a:r>
            <a:endParaRPr lang="en-US" altLang="zh-CN" sz="3600" b="1" kern="0" dirty="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10.4.3</a:t>
            </a:r>
            <a:r>
              <a:rPr lang="zh-CN" altLang="en-US" sz="3600" b="1" kern="0" dirty="0" smtClean="0">
                <a:solidFill>
                  <a:schemeClr val="bg1"/>
                </a:solidFill>
                <a:latin typeface="华文新魏" pitchFamily="2" charset="-122"/>
                <a:ea typeface="华文新魏" pitchFamily="2" charset="-122"/>
              </a:rPr>
              <a:t>高效使用寄存器</a:t>
            </a:r>
            <a:endParaRPr lang="en-US" altLang="zh-CN" sz="3600" b="1" kern="0" dirty="0" smtClean="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10.4.4</a:t>
            </a:r>
            <a:r>
              <a:rPr lang="zh-CN" altLang="en-US" sz="3600" b="1" kern="0" dirty="0" smtClean="0">
                <a:solidFill>
                  <a:schemeClr val="bg1"/>
                </a:solidFill>
                <a:latin typeface="华文新魏" pitchFamily="2" charset="-122"/>
                <a:ea typeface="华文新魏" pitchFamily="2" charset="-122"/>
              </a:rPr>
              <a:t>图着色寄存器分配</a:t>
            </a:r>
            <a:endParaRPr lang="en-US" altLang="zh-CN" sz="3600" b="1" kern="0" dirty="0" smtClean="0">
              <a:solidFill>
                <a:schemeClr val="bg1"/>
              </a:solidFill>
              <a:latin typeface="华文新魏" pitchFamily="2" charset="-122"/>
              <a:ea typeface="华文新魏" pitchFamily="2" charset="-122"/>
            </a:endParaRPr>
          </a:p>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10.4.5 PL0</a:t>
            </a:r>
            <a:r>
              <a:rPr lang="zh-CN" altLang="en-US" sz="3600" b="1" kern="0" dirty="0" smtClean="0">
                <a:solidFill>
                  <a:schemeClr val="bg1"/>
                </a:solidFill>
                <a:latin typeface="华文新魏" pitchFamily="2" charset="-122"/>
                <a:ea typeface="华文新魏" pitchFamily="2" charset="-122"/>
              </a:rPr>
              <a:t>编译器的目标代码生成</a:t>
            </a:r>
            <a:endParaRPr lang="zh-CN" altLang="en-US" sz="3600" b="1" kern="0"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71500" y="1214438"/>
            <a:ext cx="8420100" cy="4357687"/>
          </a:xfrm>
        </p:spPr>
        <p:txBody>
          <a:bodyPr/>
          <a:lstStyle/>
          <a:p>
            <a:pPr eaLnBrk="1" hangingPunct="1">
              <a:defRPr/>
            </a:pPr>
            <a:r>
              <a:rPr kumimoji="1" lang="zh-CN" altLang="en-US" sz="3600" b="1" kern="1200" dirty="0" smtClean="0">
                <a:solidFill>
                  <a:srgbClr val="FF0000"/>
                </a:solidFill>
                <a:latin typeface="Times New Roman" pitchFamily="18" charset="0"/>
                <a:ea typeface="华文新魏" pitchFamily="2" charset="-122"/>
              </a:rPr>
              <a:t>指令选择的功能</a:t>
            </a:r>
            <a:r>
              <a:rPr kumimoji="1" lang="zh-CN" altLang="en-US" sz="3600" b="1" kern="1200" dirty="0" smtClean="0">
                <a:solidFill>
                  <a:schemeClr val="bg1"/>
                </a:solidFill>
                <a:latin typeface="Times New Roman" pitchFamily="18" charset="0"/>
                <a:ea typeface="华文新魏" pitchFamily="2" charset="-122"/>
              </a:rPr>
              <a:t>：</a:t>
            </a:r>
            <a:endParaRPr lang="zh-CN" altLang="en-US" sz="3600" dirty="0" smtClean="0">
              <a:solidFill>
                <a:schemeClr val="bg1"/>
              </a:solidFill>
            </a:endParaRPr>
          </a:p>
          <a:p>
            <a:pPr lvl="1" eaLnBrk="1" hangingPunct="1">
              <a:buFontTx/>
              <a:buNone/>
              <a:defRPr/>
            </a:pPr>
            <a:r>
              <a:rPr lang="zh-CN" altLang="en-US" dirty="0" smtClean="0">
                <a:solidFill>
                  <a:schemeClr val="bg1"/>
                </a:solidFill>
                <a:latin typeface="华文新魏" pitchFamily="2" charset="-122"/>
                <a:ea typeface="华文新魏" pitchFamily="2" charset="-122"/>
              </a:rPr>
              <a:t>多数</a:t>
            </a:r>
            <a:r>
              <a:rPr lang="en-US" altLang="zh-CN" dirty="0" smtClean="0">
                <a:solidFill>
                  <a:schemeClr val="bg1"/>
                </a:solidFill>
                <a:latin typeface="华文新魏" pitchFamily="2" charset="-122"/>
                <a:ea typeface="华文新魏" pitchFamily="2" charset="-122"/>
              </a:rPr>
              <a:t>CPU</a:t>
            </a:r>
            <a:r>
              <a:rPr lang="zh-CN" altLang="en-US" dirty="0" smtClean="0">
                <a:solidFill>
                  <a:schemeClr val="bg1"/>
                </a:solidFill>
                <a:latin typeface="华文新魏" pitchFamily="2" charset="-122"/>
                <a:ea typeface="华文新魏" pitchFamily="2" charset="-122"/>
              </a:rPr>
              <a:t>的指令集合具有冗余性，</a:t>
            </a:r>
            <a:endParaRPr lang="en-US" altLang="zh-CN" dirty="0" smtClean="0">
              <a:solidFill>
                <a:schemeClr val="bg1"/>
              </a:solidFill>
              <a:latin typeface="华文新魏" pitchFamily="2" charset="-122"/>
              <a:ea typeface="华文新魏" pitchFamily="2" charset="-122"/>
            </a:endParaRPr>
          </a:p>
          <a:p>
            <a:pPr lvl="1" eaLnBrk="1" hangingPunct="1">
              <a:buFontTx/>
              <a:buNone/>
              <a:defRPr/>
            </a:pPr>
            <a:r>
              <a:rPr lang="zh-CN" altLang="en-US" dirty="0" smtClean="0">
                <a:solidFill>
                  <a:schemeClr val="bg1"/>
                </a:solidFill>
                <a:latin typeface="华文新魏" pitchFamily="2" charset="-122"/>
                <a:ea typeface="华文新魏" pitchFamily="2" charset="-122"/>
              </a:rPr>
              <a:t>同一计算可用两个或多个不同的指令序列</a:t>
            </a:r>
            <a:endParaRPr lang="en-US" altLang="zh-CN" dirty="0" smtClean="0">
              <a:solidFill>
                <a:schemeClr val="bg1"/>
              </a:solidFill>
              <a:latin typeface="华文新魏" pitchFamily="2" charset="-122"/>
              <a:ea typeface="华文新魏" pitchFamily="2" charset="-122"/>
            </a:endParaRPr>
          </a:p>
          <a:p>
            <a:pPr lvl="1" eaLnBrk="1" hangingPunct="1">
              <a:buFontTx/>
              <a:buNone/>
              <a:defRPr/>
            </a:pPr>
            <a:r>
              <a:rPr lang="zh-CN" altLang="en-US" dirty="0" smtClean="0">
                <a:solidFill>
                  <a:schemeClr val="bg1"/>
                </a:solidFill>
                <a:latin typeface="华文新魏" pitchFamily="2" charset="-122"/>
                <a:ea typeface="华文新魏" pitchFamily="2" charset="-122"/>
              </a:rPr>
              <a:t>完成。指令选择器选择其中之一以产生</a:t>
            </a:r>
            <a:endParaRPr lang="en-US" altLang="zh-CN" dirty="0" smtClean="0">
              <a:solidFill>
                <a:schemeClr val="bg1"/>
              </a:solidFill>
              <a:latin typeface="华文新魏" pitchFamily="2" charset="-122"/>
              <a:ea typeface="华文新魏" pitchFamily="2" charset="-122"/>
            </a:endParaRPr>
          </a:p>
          <a:p>
            <a:pPr lvl="1" eaLnBrk="1" hangingPunct="1">
              <a:buFontTx/>
              <a:buNone/>
              <a:defRPr/>
            </a:pPr>
            <a:r>
              <a:rPr lang="zh-CN" altLang="en-US" dirty="0" smtClean="0">
                <a:solidFill>
                  <a:schemeClr val="bg1"/>
                </a:solidFill>
                <a:latin typeface="华文新魏" pitchFamily="2" charset="-122"/>
                <a:ea typeface="华文新魏" pitchFamily="2" charset="-122"/>
              </a:rPr>
              <a:t>最好的代码。</a:t>
            </a:r>
          </a:p>
          <a:p>
            <a:pPr eaLnBrk="1" hangingPunct="1">
              <a:defRPr/>
            </a:pPr>
            <a:r>
              <a:rPr lang="zh-CN" altLang="en-US" sz="3600" dirty="0" smtClean="0">
                <a:solidFill>
                  <a:srgbClr val="FF0000"/>
                </a:solidFill>
                <a:latin typeface="华文新魏" pitchFamily="2" charset="-122"/>
                <a:ea typeface="华文新魏" pitchFamily="2" charset="-122"/>
              </a:rPr>
              <a:t>指令选择的基本原则</a:t>
            </a:r>
            <a:r>
              <a:rPr lang="zh-CN" altLang="en-US" sz="3600" dirty="0" smtClean="0">
                <a:solidFill>
                  <a:schemeClr val="bg1"/>
                </a:solidFill>
                <a:latin typeface="华文新魏" pitchFamily="2" charset="-122"/>
                <a:ea typeface="华文新魏" pitchFamily="2" charset="-122"/>
              </a:rPr>
              <a:t>：</a:t>
            </a:r>
          </a:p>
          <a:p>
            <a:pPr lvl="1" eaLnBrk="1" hangingPunct="1">
              <a:defRPr/>
            </a:pPr>
            <a:r>
              <a:rPr lang="zh-CN" altLang="en-US" dirty="0" smtClean="0">
                <a:solidFill>
                  <a:schemeClr val="bg1"/>
                </a:solidFill>
                <a:latin typeface="华文新魏" pitchFamily="2" charset="-122"/>
                <a:ea typeface="华文新魏" pitchFamily="2" charset="-122"/>
              </a:rPr>
              <a:t>减小产生目标代码的尺寸</a:t>
            </a:r>
          </a:p>
          <a:p>
            <a:pPr lvl="1" eaLnBrk="1" hangingPunct="1">
              <a:defRPr/>
            </a:pPr>
            <a:r>
              <a:rPr lang="zh-CN" altLang="en-US" dirty="0" smtClean="0">
                <a:solidFill>
                  <a:schemeClr val="bg1"/>
                </a:solidFill>
                <a:latin typeface="华文新魏" pitchFamily="2" charset="-122"/>
                <a:ea typeface="华文新魏" pitchFamily="2" charset="-122"/>
              </a:rPr>
              <a:t>减小目标代码的执行时间</a:t>
            </a:r>
            <a:r>
              <a:rPr lang="zh-CN" altLang="en-US" dirty="0" smtClean="0">
                <a:solidFill>
                  <a:schemeClr val="bg1"/>
                </a:solidFill>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1052736"/>
            <a:ext cx="7488832" cy="2431435"/>
          </a:xfrm>
          <a:prstGeom prst="rect">
            <a:avLst/>
          </a:prstGeom>
          <a:noFill/>
        </p:spPr>
        <p:txBody>
          <a:bodyPr wrap="square" rtlCol="0">
            <a:spAutoFit/>
          </a:bodyPr>
          <a:lstStyle/>
          <a:p>
            <a:r>
              <a:rPr lang="zh-CN" altLang="en-US" sz="3200" dirty="0" smtClean="0">
                <a:solidFill>
                  <a:schemeClr val="bg1"/>
                </a:solidFill>
              </a:rPr>
              <a:t>对于实际计算机有多个寄存器，使用</a:t>
            </a:r>
            <a:r>
              <a:rPr lang="en-US" altLang="zh-CN" sz="3200" dirty="0" smtClean="0">
                <a:solidFill>
                  <a:schemeClr val="bg1"/>
                </a:solidFill>
              </a:rPr>
              <a:t>GCC</a:t>
            </a:r>
            <a:r>
              <a:rPr lang="zh-CN" altLang="en-US" sz="3200" dirty="0" smtClean="0">
                <a:solidFill>
                  <a:schemeClr val="bg1"/>
                </a:solidFill>
              </a:rPr>
              <a:t>进行编译成汇编语句</a:t>
            </a:r>
            <a:endParaRPr lang="en-US" altLang="zh-CN" sz="3200" dirty="0" smtClean="0">
              <a:solidFill>
                <a:schemeClr val="bg1"/>
              </a:solidFill>
            </a:endParaRPr>
          </a:p>
          <a:p>
            <a:r>
              <a:rPr lang="zh-CN" altLang="en-US" sz="3200" dirty="0" smtClean="0">
                <a:solidFill>
                  <a:schemeClr val="bg1"/>
                </a:solidFill>
              </a:rPr>
              <a:t>或者</a:t>
            </a:r>
            <a:r>
              <a:rPr lang="en-US" altLang="zh-CN" sz="3200" dirty="0" smtClean="0">
                <a:solidFill>
                  <a:schemeClr val="bg1"/>
                </a:solidFill>
              </a:rPr>
              <a:t> </a:t>
            </a:r>
            <a:r>
              <a:rPr lang="zh-CN" altLang="en-US" sz="3200" dirty="0" smtClean="0">
                <a:solidFill>
                  <a:schemeClr val="bg1"/>
                </a:solidFill>
              </a:rPr>
              <a:t>工具</a:t>
            </a:r>
            <a:r>
              <a:rPr lang="en-US" altLang="zh-CN" sz="3200" dirty="0" err="1" smtClean="0">
                <a:solidFill>
                  <a:schemeClr val="bg1"/>
                </a:solidFill>
              </a:rPr>
              <a:t>objdump</a:t>
            </a:r>
            <a:endParaRPr lang="en-US" altLang="zh-CN" sz="3200" dirty="0" smtClean="0">
              <a:solidFill>
                <a:schemeClr val="bg1"/>
              </a:solidFill>
            </a:endParaRPr>
          </a:p>
          <a:p>
            <a:r>
              <a:rPr lang="en-US" altLang="zh-CN" sz="2800" dirty="0" smtClean="0">
                <a:solidFill>
                  <a:srgbClr val="7030A0"/>
                </a:solidFill>
              </a:rPr>
              <a:t>http://www.360doc.com/content/15/0609/14/13047933_476797503.shtml</a:t>
            </a:r>
            <a:endParaRPr lang="zh-CN" altLang="en-US" sz="2800" dirty="0">
              <a:solidFill>
                <a:srgbClr val="7030A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908720"/>
            <a:ext cx="3384376" cy="4893647"/>
          </a:xfrm>
          <a:prstGeom prst="rect">
            <a:avLst/>
          </a:prstGeom>
          <a:noFill/>
          <a:ln>
            <a:solidFill>
              <a:schemeClr val="bg1"/>
            </a:solidFill>
          </a:ln>
        </p:spPr>
        <p:txBody>
          <a:bodyPr wrap="square" rtlCol="0">
            <a:spAutoFit/>
          </a:bodyPr>
          <a:lstStyle/>
          <a:p>
            <a:r>
              <a:rPr lang="en-US" altLang="zh-CN" sz="2400" dirty="0" smtClean="0">
                <a:solidFill>
                  <a:schemeClr val="bg1"/>
                </a:solidFill>
              </a:rPr>
              <a:t>/* </a:t>
            </a:r>
            <a:r>
              <a:rPr lang="en-US" altLang="zh-CN" sz="2400" dirty="0" err="1" smtClean="0">
                <a:solidFill>
                  <a:schemeClr val="bg1"/>
                </a:solidFill>
              </a:rPr>
              <a:t>main.c</a:t>
            </a:r>
            <a:r>
              <a:rPr lang="en-US" altLang="zh-CN" sz="2400" dirty="0" smtClean="0">
                <a:solidFill>
                  <a:schemeClr val="bg1"/>
                </a:solidFill>
              </a:rPr>
              <a:t> */</a:t>
            </a:r>
          </a:p>
          <a:p>
            <a:r>
              <a:rPr lang="en-US" altLang="zh-CN" sz="2400" dirty="0" err="1" smtClean="0">
                <a:solidFill>
                  <a:schemeClr val="bg1"/>
                </a:solidFill>
              </a:rPr>
              <a:t>int</a:t>
            </a:r>
            <a:r>
              <a:rPr lang="en-US" altLang="zh-CN" sz="2400" dirty="0" smtClean="0">
                <a:solidFill>
                  <a:schemeClr val="bg1"/>
                </a:solidFill>
              </a:rPr>
              <a:t> add(</a:t>
            </a:r>
            <a:r>
              <a:rPr lang="en-US" altLang="zh-CN" sz="2400" dirty="0" err="1" smtClean="0">
                <a:solidFill>
                  <a:schemeClr val="bg1"/>
                </a:solidFill>
              </a:rPr>
              <a:t>int</a:t>
            </a:r>
            <a:r>
              <a:rPr lang="en-US" altLang="zh-CN" sz="2400" dirty="0" smtClean="0">
                <a:solidFill>
                  <a:schemeClr val="bg1"/>
                </a:solidFill>
              </a:rPr>
              <a:t>, </a:t>
            </a:r>
            <a:r>
              <a:rPr lang="en-US" altLang="zh-CN" sz="2400" dirty="0" err="1" smtClean="0">
                <a:solidFill>
                  <a:schemeClr val="bg1"/>
                </a:solidFill>
              </a:rPr>
              <a:t>int</a:t>
            </a:r>
            <a:r>
              <a:rPr lang="en-US" altLang="zh-CN" sz="2400" dirty="0" smtClean="0">
                <a:solidFill>
                  <a:schemeClr val="bg1"/>
                </a:solidFill>
              </a:rPr>
              <a:t>);</a:t>
            </a:r>
          </a:p>
          <a:p>
            <a:r>
              <a:rPr lang="en-US" altLang="zh-CN" sz="2400" dirty="0" err="1" smtClean="0">
                <a:solidFill>
                  <a:schemeClr val="bg1"/>
                </a:solidFill>
              </a:rPr>
              <a:t>int</a:t>
            </a:r>
            <a:r>
              <a:rPr lang="en-US" altLang="zh-CN" sz="2400" dirty="0" smtClean="0">
                <a:solidFill>
                  <a:schemeClr val="bg1"/>
                </a:solidFill>
              </a:rPr>
              <a:t> main( )</a:t>
            </a:r>
          </a:p>
          <a:p>
            <a:r>
              <a:rPr lang="en-US" altLang="zh-CN" sz="2400" dirty="0" smtClean="0">
                <a:solidFill>
                  <a:schemeClr val="bg1"/>
                </a:solidFill>
              </a:rPr>
              <a:t>{</a:t>
            </a:r>
          </a:p>
          <a:p>
            <a:r>
              <a:rPr lang="en-US" altLang="zh-CN" sz="2400" dirty="0" smtClean="0">
                <a:solidFill>
                  <a:schemeClr val="bg1"/>
                </a:solidFill>
              </a:rPr>
              <a:t>return add(20, 13);</a:t>
            </a:r>
          </a:p>
          <a:p>
            <a:r>
              <a:rPr lang="en-US" altLang="zh-CN" sz="2400" dirty="0" smtClean="0">
                <a:solidFill>
                  <a:schemeClr val="bg1"/>
                </a:solidFill>
              </a:rPr>
              <a:t>}</a:t>
            </a:r>
          </a:p>
          <a:p>
            <a:endParaRPr lang="en-US" altLang="zh-CN" sz="2400" dirty="0" smtClean="0">
              <a:solidFill>
                <a:schemeClr val="bg1"/>
              </a:solidFill>
            </a:endParaRPr>
          </a:p>
          <a:p>
            <a:r>
              <a:rPr lang="en-US" altLang="zh-CN" sz="2400" dirty="0" smtClean="0">
                <a:solidFill>
                  <a:schemeClr val="bg1"/>
                </a:solidFill>
              </a:rPr>
              <a:t>/* </a:t>
            </a:r>
            <a:r>
              <a:rPr lang="en-US" altLang="zh-CN" sz="2400" dirty="0" err="1" smtClean="0">
                <a:solidFill>
                  <a:schemeClr val="bg1"/>
                </a:solidFill>
              </a:rPr>
              <a:t>test.c</a:t>
            </a:r>
            <a:r>
              <a:rPr lang="en-US" altLang="zh-CN" sz="2400" dirty="0" smtClean="0">
                <a:solidFill>
                  <a:schemeClr val="bg1"/>
                </a:solidFill>
              </a:rPr>
              <a:t> */</a:t>
            </a:r>
          </a:p>
          <a:p>
            <a:r>
              <a:rPr lang="en-US" altLang="zh-CN" sz="2400" dirty="0" err="1" smtClean="0">
                <a:solidFill>
                  <a:schemeClr val="bg1"/>
                </a:solidFill>
              </a:rPr>
              <a:t>int</a:t>
            </a:r>
            <a:r>
              <a:rPr lang="en-US" altLang="zh-CN" sz="2400" dirty="0" smtClean="0">
                <a:solidFill>
                  <a:schemeClr val="bg1"/>
                </a:solidFill>
              </a:rPr>
              <a:t> add(</a:t>
            </a:r>
            <a:r>
              <a:rPr lang="en-US" altLang="zh-CN" sz="2400" dirty="0" err="1" smtClean="0">
                <a:solidFill>
                  <a:schemeClr val="bg1"/>
                </a:solidFill>
              </a:rPr>
              <a:t>int</a:t>
            </a:r>
            <a:r>
              <a:rPr lang="en-US" altLang="zh-CN" sz="2400" dirty="0" smtClean="0">
                <a:solidFill>
                  <a:schemeClr val="bg1"/>
                </a:solidFill>
              </a:rPr>
              <a:t> </a:t>
            </a:r>
            <a:r>
              <a:rPr lang="en-US" altLang="zh-CN" sz="2400" dirty="0" err="1" smtClean="0">
                <a:solidFill>
                  <a:schemeClr val="bg1"/>
                </a:solidFill>
              </a:rPr>
              <a:t>i</a:t>
            </a:r>
            <a:r>
              <a:rPr lang="en-US" altLang="zh-CN" sz="2400" dirty="0" smtClean="0">
                <a:solidFill>
                  <a:schemeClr val="bg1"/>
                </a:solidFill>
              </a:rPr>
              <a:t>, </a:t>
            </a:r>
            <a:r>
              <a:rPr lang="en-US" altLang="zh-CN" sz="2400" dirty="0" err="1" smtClean="0">
                <a:solidFill>
                  <a:schemeClr val="bg1"/>
                </a:solidFill>
              </a:rPr>
              <a:t>int</a:t>
            </a:r>
            <a:r>
              <a:rPr lang="en-US" altLang="zh-CN" sz="2400" dirty="0" smtClean="0">
                <a:solidFill>
                  <a:schemeClr val="bg1"/>
                </a:solidFill>
              </a:rPr>
              <a:t> j)</a:t>
            </a:r>
          </a:p>
          <a:p>
            <a:r>
              <a:rPr lang="en-US" altLang="zh-CN" sz="2400" dirty="0" smtClean="0">
                <a:solidFill>
                  <a:schemeClr val="bg1"/>
                </a:solidFill>
              </a:rPr>
              <a:t>{</a:t>
            </a:r>
          </a:p>
          <a:p>
            <a:r>
              <a:rPr lang="en-US" altLang="zh-CN" sz="2400" dirty="0" err="1" smtClean="0">
                <a:solidFill>
                  <a:schemeClr val="bg1"/>
                </a:solidFill>
              </a:rPr>
              <a:t>int</a:t>
            </a:r>
            <a:r>
              <a:rPr lang="en-US" altLang="zh-CN" sz="2400" dirty="0" smtClean="0">
                <a:solidFill>
                  <a:schemeClr val="bg1"/>
                </a:solidFill>
              </a:rPr>
              <a:t> x = </a:t>
            </a:r>
            <a:r>
              <a:rPr lang="en-US" altLang="zh-CN" sz="2400" dirty="0" err="1" smtClean="0">
                <a:solidFill>
                  <a:schemeClr val="bg1"/>
                </a:solidFill>
              </a:rPr>
              <a:t>i</a:t>
            </a:r>
            <a:r>
              <a:rPr lang="en-US" altLang="zh-CN" sz="2400" dirty="0" smtClean="0">
                <a:solidFill>
                  <a:schemeClr val="bg1"/>
                </a:solidFill>
              </a:rPr>
              <a:t> + j;</a:t>
            </a:r>
          </a:p>
          <a:p>
            <a:r>
              <a:rPr lang="en-US" altLang="zh-CN" sz="2400" dirty="0" smtClean="0">
                <a:solidFill>
                  <a:schemeClr val="bg1"/>
                </a:solidFill>
              </a:rPr>
              <a:t>return x;</a:t>
            </a:r>
          </a:p>
          <a:p>
            <a:r>
              <a:rPr lang="en-US" altLang="zh-CN" sz="2400" dirty="0" smtClean="0">
                <a:solidFill>
                  <a:schemeClr val="bg1"/>
                </a:solidFill>
              </a:rPr>
              <a:t>}</a:t>
            </a:r>
            <a:endParaRPr lang="zh-CN" altLang="en-US" sz="2400" dirty="0">
              <a:solidFill>
                <a:schemeClr val="bg1"/>
              </a:solidFill>
            </a:endParaRPr>
          </a:p>
        </p:txBody>
      </p:sp>
      <p:sp>
        <p:nvSpPr>
          <p:cNvPr id="3" name="TextBox 2"/>
          <p:cNvSpPr txBox="1"/>
          <p:nvPr/>
        </p:nvSpPr>
        <p:spPr>
          <a:xfrm>
            <a:off x="4499992" y="908720"/>
            <a:ext cx="4644008" cy="4647426"/>
          </a:xfrm>
          <a:prstGeom prst="rect">
            <a:avLst/>
          </a:prstGeom>
          <a:noFill/>
          <a:ln>
            <a:solidFill>
              <a:schemeClr val="bg1"/>
            </a:solidFill>
          </a:ln>
        </p:spPr>
        <p:txBody>
          <a:bodyPr wrap="square" rtlCol="0">
            <a:spAutoFit/>
          </a:bodyPr>
          <a:lstStyle/>
          <a:p>
            <a:r>
              <a:rPr lang="en-US" altLang="zh-CN" sz="2800" dirty="0" err="1" smtClean="0">
                <a:solidFill>
                  <a:srgbClr val="C00000"/>
                </a:solidFill>
              </a:rPr>
              <a:t>objdump</a:t>
            </a:r>
            <a:r>
              <a:rPr lang="en-US" altLang="zh-CN" sz="2800" dirty="0" smtClean="0">
                <a:solidFill>
                  <a:srgbClr val="C00000"/>
                </a:solidFill>
              </a:rPr>
              <a:t> -d </a:t>
            </a:r>
            <a:r>
              <a:rPr lang="en-US" altLang="zh-CN" sz="2800" dirty="0" err="1" smtClean="0">
                <a:solidFill>
                  <a:srgbClr val="C00000"/>
                </a:solidFill>
              </a:rPr>
              <a:t>test.o</a:t>
            </a:r>
            <a:endParaRPr lang="en-US" altLang="zh-CN" sz="2800" dirty="0" smtClean="0">
              <a:solidFill>
                <a:srgbClr val="C00000"/>
              </a:solidFill>
            </a:endParaRPr>
          </a:p>
          <a:p>
            <a:endParaRPr lang="en-US" altLang="zh-CN" sz="2800" dirty="0" smtClean="0">
              <a:solidFill>
                <a:srgbClr val="C00000"/>
              </a:solidFill>
            </a:endParaRPr>
          </a:p>
          <a:p>
            <a:r>
              <a:rPr lang="en-US" altLang="zh-CN" sz="2400" dirty="0" smtClean="0">
                <a:solidFill>
                  <a:schemeClr val="bg1"/>
                </a:solidFill>
              </a:rPr>
              <a:t>push %</a:t>
            </a:r>
            <a:r>
              <a:rPr lang="en-US" altLang="zh-CN" sz="2400" dirty="0" err="1" smtClean="0">
                <a:solidFill>
                  <a:schemeClr val="bg1"/>
                </a:solidFill>
              </a:rPr>
              <a:t>ebp</a:t>
            </a:r>
            <a:endParaRPr lang="en-US" altLang="zh-CN" sz="2400" dirty="0" smtClean="0">
              <a:solidFill>
                <a:schemeClr val="bg1"/>
              </a:solidFill>
            </a:endParaRPr>
          </a:p>
          <a:p>
            <a:r>
              <a:rPr lang="en-US" altLang="zh-CN" sz="2400" dirty="0" err="1" smtClean="0">
                <a:solidFill>
                  <a:schemeClr val="bg1"/>
                </a:solidFill>
              </a:rPr>
              <a:t>mov</a:t>
            </a:r>
            <a:r>
              <a:rPr lang="en-US" altLang="zh-CN" sz="2400" dirty="0" smtClean="0">
                <a:solidFill>
                  <a:schemeClr val="bg1"/>
                </a:solidFill>
              </a:rPr>
              <a:t> %</a:t>
            </a:r>
            <a:r>
              <a:rPr lang="en-US" altLang="zh-CN" sz="2400" dirty="0" err="1" smtClean="0">
                <a:solidFill>
                  <a:schemeClr val="bg1"/>
                </a:solidFill>
              </a:rPr>
              <a:t>esp</a:t>
            </a:r>
            <a:r>
              <a:rPr lang="en-US" altLang="zh-CN" sz="2400" dirty="0" smtClean="0">
                <a:solidFill>
                  <a:schemeClr val="bg1"/>
                </a:solidFill>
              </a:rPr>
              <a:t>, %</a:t>
            </a:r>
            <a:r>
              <a:rPr lang="en-US" altLang="zh-CN" sz="2400" dirty="0" err="1" smtClean="0">
                <a:solidFill>
                  <a:schemeClr val="bg1"/>
                </a:solidFill>
              </a:rPr>
              <a:t>ebp</a:t>
            </a:r>
            <a:endParaRPr lang="en-US" altLang="zh-CN" sz="2400" dirty="0" smtClean="0">
              <a:solidFill>
                <a:schemeClr val="bg1"/>
              </a:solidFill>
            </a:endParaRPr>
          </a:p>
          <a:p>
            <a:r>
              <a:rPr lang="pt-BR" altLang="zh-CN" sz="2400" dirty="0" smtClean="0">
                <a:solidFill>
                  <a:schemeClr val="bg1"/>
                </a:solidFill>
              </a:rPr>
              <a:t>sub $0x10, %esp</a:t>
            </a:r>
          </a:p>
          <a:p>
            <a:r>
              <a:rPr lang="en-US" altLang="zh-CN" sz="2400" dirty="0" err="1" smtClean="0">
                <a:solidFill>
                  <a:schemeClr val="bg1"/>
                </a:solidFill>
              </a:rPr>
              <a:t>mov</a:t>
            </a:r>
            <a:r>
              <a:rPr lang="en-US" altLang="zh-CN" sz="2400" dirty="0" smtClean="0">
                <a:solidFill>
                  <a:schemeClr val="bg1"/>
                </a:solidFill>
              </a:rPr>
              <a:t> 0xc(%</a:t>
            </a:r>
            <a:r>
              <a:rPr lang="en-US" altLang="zh-CN" sz="2400" dirty="0" err="1" smtClean="0">
                <a:solidFill>
                  <a:schemeClr val="bg1"/>
                </a:solidFill>
              </a:rPr>
              <a:t>ebp</a:t>
            </a:r>
            <a:r>
              <a:rPr lang="en-US" altLang="zh-CN" sz="2400" dirty="0" smtClean="0">
                <a:solidFill>
                  <a:schemeClr val="bg1"/>
                </a:solidFill>
              </a:rPr>
              <a:t>), %</a:t>
            </a:r>
            <a:r>
              <a:rPr lang="en-US" altLang="zh-CN" sz="2400" dirty="0" err="1" smtClean="0">
                <a:solidFill>
                  <a:schemeClr val="bg1"/>
                </a:solidFill>
              </a:rPr>
              <a:t>eax</a:t>
            </a:r>
            <a:endParaRPr lang="en-US" altLang="zh-CN" sz="2400" dirty="0" smtClean="0">
              <a:solidFill>
                <a:schemeClr val="bg1"/>
              </a:solidFill>
            </a:endParaRPr>
          </a:p>
          <a:p>
            <a:r>
              <a:rPr lang="en-US" altLang="zh-CN" sz="2400" dirty="0" err="1" smtClean="0">
                <a:solidFill>
                  <a:schemeClr val="bg1"/>
                </a:solidFill>
              </a:rPr>
              <a:t>mov</a:t>
            </a:r>
            <a:r>
              <a:rPr lang="en-US" altLang="zh-CN" sz="2400" dirty="0" smtClean="0">
                <a:solidFill>
                  <a:schemeClr val="bg1"/>
                </a:solidFill>
              </a:rPr>
              <a:t> 0x8(%</a:t>
            </a:r>
            <a:r>
              <a:rPr lang="en-US" altLang="zh-CN" sz="2400" dirty="0" err="1" smtClean="0">
                <a:solidFill>
                  <a:schemeClr val="bg1"/>
                </a:solidFill>
              </a:rPr>
              <a:t>ebp</a:t>
            </a:r>
            <a:r>
              <a:rPr lang="en-US" altLang="zh-CN" sz="2400" dirty="0" smtClean="0">
                <a:solidFill>
                  <a:schemeClr val="bg1"/>
                </a:solidFill>
              </a:rPr>
              <a:t>), %</a:t>
            </a:r>
            <a:r>
              <a:rPr lang="en-US" altLang="zh-CN" sz="2400" dirty="0" err="1" smtClean="0">
                <a:solidFill>
                  <a:schemeClr val="bg1"/>
                </a:solidFill>
              </a:rPr>
              <a:t>edx</a:t>
            </a:r>
            <a:endParaRPr lang="en-US" altLang="zh-CN" sz="2400" dirty="0" smtClean="0">
              <a:solidFill>
                <a:schemeClr val="bg1"/>
              </a:solidFill>
            </a:endParaRPr>
          </a:p>
          <a:p>
            <a:r>
              <a:rPr lang="en-US" altLang="zh-CN" sz="2400" dirty="0" smtClean="0">
                <a:solidFill>
                  <a:schemeClr val="bg1"/>
                </a:solidFill>
              </a:rPr>
              <a:t>lea (%edx,%eax,1), %</a:t>
            </a:r>
            <a:r>
              <a:rPr lang="en-US" altLang="zh-CN" sz="2400" dirty="0" err="1" smtClean="0">
                <a:solidFill>
                  <a:schemeClr val="bg1"/>
                </a:solidFill>
              </a:rPr>
              <a:t>eax</a:t>
            </a:r>
            <a:endParaRPr lang="en-US" altLang="zh-CN" sz="2400" dirty="0" smtClean="0">
              <a:solidFill>
                <a:schemeClr val="bg1"/>
              </a:solidFill>
            </a:endParaRPr>
          </a:p>
          <a:p>
            <a:r>
              <a:rPr lang="en-US" altLang="zh-CN" sz="2400" dirty="0" err="1" smtClean="0">
                <a:solidFill>
                  <a:schemeClr val="bg1"/>
                </a:solidFill>
              </a:rPr>
              <a:t>mov</a:t>
            </a:r>
            <a:r>
              <a:rPr lang="en-US" altLang="zh-CN" sz="2400" dirty="0" smtClean="0">
                <a:solidFill>
                  <a:schemeClr val="bg1"/>
                </a:solidFill>
              </a:rPr>
              <a:t> %</a:t>
            </a:r>
            <a:r>
              <a:rPr lang="en-US" altLang="zh-CN" sz="2400" dirty="0" err="1" smtClean="0">
                <a:solidFill>
                  <a:schemeClr val="bg1"/>
                </a:solidFill>
              </a:rPr>
              <a:t>eax</a:t>
            </a:r>
            <a:r>
              <a:rPr lang="en-US" altLang="zh-CN" sz="2400" dirty="0" smtClean="0">
                <a:solidFill>
                  <a:schemeClr val="bg1"/>
                </a:solidFill>
              </a:rPr>
              <a:t>, -0x4(%</a:t>
            </a:r>
            <a:r>
              <a:rPr lang="en-US" altLang="zh-CN" sz="2400" dirty="0" err="1" smtClean="0">
                <a:solidFill>
                  <a:schemeClr val="bg1"/>
                </a:solidFill>
              </a:rPr>
              <a:t>ebp</a:t>
            </a:r>
            <a:r>
              <a:rPr lang="en-US" altLang="zh-CN" sz="2400" dirty="0" smtClean="0">
                <a:solidFill>
                  <a:schemeClr val="bg1"/>
                </a:solidFill>
              </a:rPr>
              <a:t>)</a:t>
            </a:r>
          </a:p>
          <a:p>
            <a:r>
              <a:rPr lang="en-US" altLang="zh-CN" sz="2400" dirty="0" err="1" smtClean="0">
                <a:solidFill>
                  <a:schemeClr val="bg1"/>
                </a:solidFill>
              </a:rPr>
              <a:t>mov</a:t>
            </a:r>
            <a:r>
              <a:rPr lang="en-US" altLang="zh-CN" sz="2400" dirty="0" smtClean="0">
                <a:solidFill>
                  <a:schemeClr val="bg1"/>
                </a:solidFill>
              </a:rPr>
              <a:t> -0x4(%</a:t>
            </a:r>
            <a:r>
              <a:rPr lang="en-US" altLang="zh-CN" sz="2400" dirty="0" err="1" smtClean="0">
                <a:solidFill>
                  <a:schemeClr val="bg1"/>
                </a:solidFill>
              </a:rPr>
              <a:t>ebp</a:t>
            </a:r>
            <a:r>
              <a:rPr lang="en-US" altLang="zh-CN" sz="2400" dirty="0" smtClean="0">
                <a:solidFill>
                  <a:schemeClr val="bg1"/>
                </a:solidFill>
              </a:rPr>
              <a:t>), %</a:t>
            </a:r>
            <a:r>
              <a:rPr lang="en-US" altLang="zh-CN" sz="2400" dirty="0" err="1" smtClean="0">
                <a:solidFill>
                  <a:schemeClr val="bg1"/>
                </a:solidFill>
              </a:rPr>
              <a:t>eax</a:t>
            </a:r>
            <a:endParaRPr lang="en-US" altLang="zh-CN" sz="2400" dirty="0" smtClean="0">
              <a:solidFill>
                <a:schemeClr val="bg1"/>
              </a:solidFill>
            </a:endParaRPr>
          </a:p>
          <a:p>
            <a:r>
              <a:rPr lang="en-US" altLang="zh-CN" sz="2400" dirty="0" smtClean="0">
                <a:solidFill>
                  <a:schemeClr val="bg1"/>
                </a:solidFill>
              </a:rPr>
              <a:t>leave</a:t>
            </a:r>
          </a:p>
          <a:p>
            <a:r>
              <a:rPr lang="en-US" altLang="zh-CN" sz="2400" dirty="0" smtClean="0">
                <a:solidFill>
                  <a:schemeClr val="bg1"/>
                </a:solidFill>
              </a:rPr>
              <a:t>ret</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1052513"/>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9" name="Line 21"/>
          <p:cNvSpPr>
            <a:spLocks noChangeShapeType="1"/>
          </p:cNvSpPr>
          <p:nvPr/>
        </p:nvSpPr>
        <p:spPr bwMode="auto">
          <a:xfrm flipH="1">
            <a:off x="5220072" y="1484784"/>
            <a:ext cx="9848" cy="4679974"/>
          </a:xfrm>
          <a:prstGeom prst="line">
            <a:avLst/>
          </a:prstGeom>
          <a:noFill/>
          <a:ln w="9525">
            <a:solidFill>
              <a:srgbClr val="800080"/>
            </a:solidFill>
            <a:round/>
            <a:headEnd/>
            <a:tailEnd/>
          </a:ln>
        </p:spPr>
        <p:txBody>
          <a:bodyPr wrap="square">
            <a:spAutoFit/>
          </a:bodyPr>
          <a:lstStyle/>
          <a:p>
            <a:endParaRPr lang="zh-CN" altLang="en-US"/>
          </a:p>
        </p:txBody>
      </p:sp>
      <p:sp>
        <p:nvSpPr>
          <p:cNvPr id="37900" name="Line 22"/>
          <p:cNvSpPr>
            <a:spLocks noChangeShapeType="1"/>
          </p:cNvSpPr>
          <p:nvPr/>
        </p:nvSpPr>
        <p:spPr bwMode="auto">
          <a:xfrm flipH="1">
            <a:off x="6084168" y="1557338"/>
            <a:ext cx="9352" cy="4607966"/>
          </a:xfrm>
          <a:prstGeom prst="line">
            <a:avLst/>
          </a:prstGeom>
          <a:noFill/>
          <a:ln w="9525">
            <a:solidFill>
              <a:srgbClr val="800080"/>
            </a:solidFill>
            <a:round/>
            <a:headEnd/>
            <a:tailEnd/>
          </a:ln>
        </p:spPr>
        <p:txBody>
          <a:bodyPr wrap="square">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788024" y="6093296"/>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494116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572000" y="602128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145347" y="4859868"/>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4" name="Line 14"/>
          <p:cNvSpPr>
            <a:spLocks noChangeShapeType="1"/>
          </p:cNvSpPr>
          <p:nvPr/>
        </p:nvSpPr>
        <p:spPr bwMode="auto">
          <a:xfrm flipV="1">
            <a:off x="5004048" y="2420888"/>
            <a:ext cx="0" cy="2952328"/>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调用</a:t>
            </a:r>
            <a:r>
              <a:rPr lang="en-US" altLang="zh-CN" sz="1600" dirty="0" smtClean="0">
                <a:solidFill>
                  <a:srgbClr val="800080"/>
                </a:solidFill>
                <a:latin typeface="Arial" pitchFamily="34" charset="0"/>
              </a:rPr>
              <a:t>add</a:t>
            </a:r>
            <a:r>
              <a:rPr lang="zh-CN" altLang="en-US" sz="1600" dirty="0" smtClean="0">
                <a:solidFill>
                  <a:srgbClr val="800080"/>
                </a:solidFill>
                <a:latin typeface="Arial" pitchFamily="34" charset="0"/>
              </a:rPr>
              <a:t>之前栈的运行情况</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38"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1052513"/>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467544" y="126876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898" name="Rectangle 19"/>
          <p:cNvSpPr>
            <a:spLocks noChangeArrowheads="1"/>
          </p:cNvSpPr>
          <p:nvPr/>
        </p:nvSpPr>
        <p:spPr bwMode="auto">
          <a:xfrm>
            <a:off x="179512" y="105273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6021288"/>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156176" y="4437112"/>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499992" y="602128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156176" y="4365104"/>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4" name="Line 14"/>
          <p:cNvSpPr>
            <a:spLocks noChangeShapeType="1"/>
          </p:cNvSpPr>
          <p:nvPr/>
        </p:nvSpPr>
        <p:spPr bwMode="auto">
          <a:xfrm flipV="1">
            <a:off x="5004048" y="2420888"/>
            <a:ext cx="0" cy="2952328"/>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5" name="Rectangle 26"/>
          <p:cNvSpPr>
            <a:spLocks noChangeArrowheads="1"/>
          </p:cNvSpPr>
          <p:nvPr/>
        </p:nvSpPr>
        <p:spPr bwMode="auto">
          <a:xfrm>
            <a:off x="2555776" y="4869160"/>
            <a:ext cx="1512168" cy="830997"/>
          </a:xfrm>
          <a:prstGeom prst="rect">
            <a:avLst/>
          </a:prstGeom>
          <a:noFill/>
          <a:ln w="9525" algn="ctr">
            <a:noFill/>
            <a:miter lim="800000"/>
            <a:headEnd/>
            <a:tailEnd/>
          </a:ln>
        </p:spPr>
        <p:txBody>
          <a:bodyPr wrap="square">
            <a:spAutoFit/>
          </a:bodyPr>
          <a:lstStyle/>
          <a:p>
            <a:pPr>
              <a:buFont typeface="Wingdings" pitchFamily="2" charset="2"/>
              <a:buNone/>
            </a:pPr>
            <a:r>
              <a:rPr lang="en-US" altLang="zh-CN" sz="1600" dirty="0" smtClean="0">
                <a:solidFill>
                  <a:srgbClr val="800080"/>
                </a:solidFill>
                <a:latin typeface="Arial" pitchFamily="34" charset="0"/>
              </a:rPr>
              <a:t>Main</a:t>
            </a:r>
            <a:r>
              <a:rPr lang="zh-CN" altLang="en-US" sz="1600" dirty="0" smtClean="0">
                <a:solidFill>
                  <a:srgbClr val="800080"/>
                </a:solidFill>
                <a:latin typeface="Arial" pitchFamily="34" charset="0"/>
              </a:rPr>
              <a:t>的</a:t>
            </a:r>
            <a:r>
              <a:rPr lang="en-US" altLang="zh-CN" sz="1600" dirty="0" err="1" smtClean="0">
                <a:solidFill>
                  <a:srgbClr val="800080"/>
                </a:solidFill>
                <a:latin typeface="Arial" pitchFamily="34" charset="0"/>
              </a:rPr>
              <a:t>ebp</a:t>
            </a:r>
            <a:r>
              <a:rPr lang="zh-CN" altLang="en-US" sz="1600" dirty="0" smtClean="0">
                <a:solidFill>
                  <a:srgbClr val="800080"/>
                </a:solidFill>
                <a:latin typeface="Arial" pitchFamily="34" charset="0"/>
              </a:rPr>
              <a:t>入栈顶，</a:t>
            </a:r>
            <a:r>
              <a:rPr lang="en-US" altLang="zh-CN" sz="1600" dirty="0" err="1" smtClean="0">
                <a:solidFill>
                  <a:srgbClr val="800080"/>
                </a:solidFill>
                <a:latin typeface="Arial" pitchFamily="34" charset="0"/>
              </a:rPr>
              <a:t>esp</a:t>
            </a:r>
            <a:r>
              <a:rPr lang="zh-CN" altLang="en-US" sz="1600" dirty="0" smtClean="0">
                <a:solidFill>
                  <a:srgbClr val="800080"/>
                </a:solidFill>
                <a:latin typeface="Arial" pitchFamily="34" charset="0"/>
              </a:rPr>
              <a:t>地址移动到栈顶</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1052513"/>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467544" y="1628800"/>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97656" y="1387624"/>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156176" y="4437112"/>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156176" y="4365104"/>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4" name="Line 14"/>
          <p:cNvSpPr>
            <a:spLocks noChangeShapeType="1"/>
          </p:cNvSpPr>
          <p:nvPr/>
        </p:nvSpPr>
        <p:spPr bwMode="auto">
          <a:xfrm flipV="1">
            <a:off x="4716016" y="2348880"/>
            <a:ext cx="0" cy="2952328"/>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5" name="Rectangle 26"/>
          <p:cNvSpPr>
            <a:spLocks noChangeArrowheads="1"/>
          </p:cNvSpPr>
          <p:nvPr/>
        </p:nvSpPr>
        <p:spPr bwMode="auto">
          <a:xfrm>
            <a:off x="2555776" y="4869160"/>
            <a:ext cx="1512168" cy="830997"/>
          </a:xfrm>
          <a:prstGeom prst="rect">
            <a:avLst/>
          </a:prstGeom>
          <a:noFill/>
          <a:ln w="9525" algn="ctr">
            <a:noFill/>
            <a:miter lim="800000"/>
            <a:headEnd/>
            <a:tailEnd/>
          </a:ln>
        </p:spPr>
        <p:txBody>
          <a:bodyPr wrap="square">
            <a:spAutoFit/>
          </a:bodyPr>
          <a:lstStyle/>
          <a:p>
            <a:pPr>
              <a:buFont typeface="Wingdings" pitchFamily="2" charset="2"/>
              <a:buNone/>
            </a:pPr>
            <a:r>
              <a:rPr lang="en-US" altLang="zh-CN" sz="1600" dirty="0" smtClean="0">
                <a:solidFill>
                  <a:srgbClr val="800080"/>
                </a:solidFill>
                <a:latin typeface="Arial" pitchFamily="34" charset="0"/>
              </a:rPr>
              <a:t>Main</a:t>
            </a:r>
            <a:r>
              <a:rPr lang="zh-CN" altLang="en-US" sz="1600" dirty="0" smtClean="0">
                <a:solidFill>
                  <a:srgbClr val="800080"/>
                </a:solidFill>
                <a:latin typeface="Arial" pitchFamily="34" charset="0"/>
              </a:rPr>
              <a:t>的</a:t>
            </a:r>
            <a:r>
              <a:rPr lang="en-US" altLang="zh-CN" sz="1600" dirty="0" err="1" smtClean="0">
                <a:solidFill>
                  <a:srgbClr val="800080"/>
                </a:solidFill>
                <a:latin typeface="Arial" pitchFamily="34" charset="0"/>
              </a:rPr>
              <a:t>ebp</a:t>
            </a:r>
            <a:r>
              <a:rPr lang="zh-CN" altLang="en-US" sz="1600" dirty="0" smtClean="0">
                <a:solidFill>
                  <a:srgbClr val="800080"/>
                </a:solidFill>
                <a:latin typeface="Arial" pitchFamily="34" charset="0"/>
              </a:rPr>
              <a:t>入栈顶，</a:t>
            </a:r>
            <a:r>
              <a:rPr lang="en-US" altLang="zh-CN" sz="1600" dirty="0" err="1" smtClean="0">
                <a:solidFill>
                  <a:srgbClr val="800080"/>
                </a:solidFill>
                <a:latin typeface="Arial" pitchFamily="34" charset="0"/>
              </a:rPr>
              <a:t>esp</a:t>
            </a:r>
            <a:r>
              <a:rPr lang="zh-CN" altLang="en-US" sz="1600" dirty="0" smtClean="0">
                <a:solidFill>
                  <a:srgbClr val="800080"/>
                </a:solidFill>
                <a:latin typeface="Arial" pitchFamily="34" charset="0"/>
              </a:rPr>
              <a:t>地址移动到栈顶</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1052513"/>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467544" y="1916832"/>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169664" y="167565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4" name="Line 14"/>
          <p:cNvSpPr>
            <a:spLocks noChangeShapeType="1"/>
          </p:cNvSpPr>
          <p:nvPr/>
        </p:nvSpPr>
        <p:spPr bwMode="auto">
          <a:xfrm flipV="1">
            <a:off x="4716016" y="2348880"/>
            <a:ext cx="0" cy="2952328"/>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5" name="Rectangle 26"/>
          <p:cNvSpPr>
            <a:spLocks noChangeArrowheads="1"/>
          </p:cNvSpPr>
          <p:nvPr/>
        </p:nvSpPr>
        <p:spPr bwMode="auto">
          <a:xfrm>
            <a:off x="2555776" y="4869160"/>
            <a:ext cx="1512168" cy="830997"/>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调用</a:t>
            </a:r>
            <a:r>
              <a:rPr lang="en-US" altLang="zh-CN" sz="1600" dirty="0" smtClean="0">
                <a:solidFill>
                  <a:srgbClr val="800080"/>
                </a:solidFill>
                <a:latin typeface="Arial" pitchFamily="34" charset="0"/>
              </a:rPr>
              <a:t>add</a:t>
            </a:r>
          </a:p>
          <a:p>
            <a:pPr>
              <a:buFont typeface="Wingdings" pitchFamily="2" charset="2"/>
              <a:buNone/>
            </a:pPr>
            <a:r>
              <a:rPr lang="zh-CN" altLang="en-US" sz="1600" dirty="0" smtClean="0">
                <a:solidFill>
                  <a:srgbClr val="800080"/>
                </a:solidFill>
                <a:latin typeface="Arial" pitchFamily="34" charset="0"/>
              </a:rPr>
              <a:t>开辟栈帧</a:t>
            </a:r>
            <a:endParaRPr lang="en-US" altLang="zh-CN" sz="1600" dirty="0" smtClean="0">
              <a:solidFill>
                <a:srgbClr val="800080"/>
              </a:solidFill>
              <a:latin typeface="Arial" pitchFamily="34" charset="0"/>
            </a:endParaRPr>
          </a:p>
          <a:p>
            <a:pPr>
              <a:buFont typeface="Wingdings" pitchFamily="2" charset="2"/>
              <a:buNone/>
            </a:pPr>
            <a:r>
              <a:rPr lang="en-US" altLang="zh-CN" sz="1600" dirty="0" smtClean="0">
                <a:solidFill>
                  <a:srgbClr val="800080"/>
                </a:solidFill>
                <a:latin typeface="Arial" pitchFamily="34" charset="0"/>
              </a:rPr>
              <a:t>%</a:t>
            </a:r>
            <a:r>
              <a:rPr lang="en-US" altLang="zh-CN" sz="1600" dirty="0" err="1" smtClean="0">
                <a:solidFill>
                  <a:srgbClr val="800080"/>
                </a:solidFill>
                <a:latin typeface="Arial" pitchFamily="34" charset="0"/>
              </a:rPr>
              <a:t>esp</a:t>
            </a:r>
            <a:r>
              <a:rPr lang="en-US" altLang="zh-CN" sz="1600" dirty="0" smtClean="0">
                <a:solidFill>
                  <a:srgbClr val="800080"/>
                </a:solidFill>
                <a:latin typeface="Arial" pitchFamily="34" charset="0"/>
              </a:rPr>
              <a:t>=$0x10</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467544" y="2132856"/>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169664" y="1916832"/>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将参数</a:t>
            </a:r>
            <a:r>
              <a:rPr lang="en-US" altLang="zh-CN" sz="1600" dirty="0" smtClean="0">
                <a:solidFill>
                  <a:srgbClr val="800080"/>
                </a:solidFill>
                <a:latin typeface="Arial" pitchFamily="34" charset="0"/>
              </a:rPr>
              <a:t>13</a:t>
            </a:r>
            <a:r>
              <a:rPr lang="zh-CN" altLang="en-US" sz="1600" dirty="0" smtClean="0">
                <a:solidFill>
                  <a:srgbClr val="800080"/>
                </a:solidFill>
                <a:latin typeface="Arial" pitchFamily="34" charset="0"/>
              </a:rPr>
              <a:t>送寄存器</a:t>
            </a:r>
            <a:r>
              <a:rPr lang="en-US" altLang="zh-CN" sz="1600" dirty="0" err="1" smtClean="0">
                <a:solidFill>
                  <a:srgbClr val="800080"/>
                </a:solidFill>
                <a:latin typeface="Arial" pitchFamily="34" charset="0"/>
              </a:rPr>
              <a:t>eax</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5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539552" y="2420888"/>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169664" y="2179712"/>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将参数</a:t>
            </a:r>
            <a:r>
              <a:rPr lang="en-US" altLang="zh-CN" sz="1600" dirty="0" smtClean="0">
                <a:solidFill>
                  <a:srgbClr val="800080"/>
                </a:solidFill>
                <a:latin typeface="Arial" pitchFamily="34" charset="0"/>
              </a:rPr>
              <a:t>20</a:t>
            </a:r>
            <a:r>
              <a:rPr lang="zh-CN" altLang="en-US" sz="1600" dirty="0" smtClean="0">
                <a:solidFill>
                  <a:srgbClr val="800080"/>
                </a:solidFill>
                <a:latin typeface="Arial" pitchFamily="34" charset="0"/>
              </a:rPr>
              <a:t>送寄存器</a:t>
            </a:r>
            <a:r>
              <a:rPr lang="en-US" altLang="zh-CN" sz="1600" dirty="0" err="1" smtClean="0">
                <a:solidFill>
                  <a:srgbClr val="800080"/>
                </a:solidFill>
                <a:latin typeface="Arial" pitchFamily="34" charset="0"/>
              </a:rPr>
              <a:t>edx</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237312"/>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539552" y="2780928"/>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179512" y="2564904"/>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en-US" altLang="zh-CN" sz="1600" dirty="0" err="1" smtClean="0">
                <a:solidFill>
                  <a:srgbClr val="800080"/>
                </a:solidFill>
                <a:latin typeface="Arial" pitchFamily="34" charset="0"/>
              </a:rPr>
              <a:t>edx+eax</a:t>
            </a:r>
            <a:r>
              <a:rPr lang="en-US" altLang="zh-CN" sz="1600" dirty="0" smtClean="0">
                <a:solidFill>
                  <a:srgbClr val="800080"/>
                </a:solidFill>
                <a:latin typeface="Arial" pitchFamily="34" charset="0"/>
              </a:rPr>
              <a:t>*1=33</a:t>
            </a:r>
            <a:r>
              <a:rPr lang="zh-CN" altLang="en-US" sz="1600" dirty="0" smtClean="0">
                <a:solidFill>
                  <a:srgbClr val="800080"/>
                </a:solidFill>
                <a:latin typeface="Arial" pitchFamily="34" charset="0"/>
              </a:rPr>
              <a:t>送</a:t>
            </a:r>
            <a:r>
              <a:rPr lang="en-US" altLang="zh-CN" sz="1600" dirty="0" err="1" smtClean="0">
                <a:solidFill>
                  <a:srgbClr val="800080"/>
                </a:solidFill>
                <a:latin typeface="Arial" pitchFamily="34" charset="0"/>
              </a:rPr>
              <a:t>eax</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237312"/>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539552" y="3140968"/>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251520" y="2924944"/>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917725"/>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将</a:t>
            </a:r>
            <a:r>
              <a:rPr lang="en-US" altLang="zh-CN" sz="1600" dirty="0" err="1" smtClean="0">
                <a:solidFill>
                  <a:srgbClr val="800080"/>
                </a:solidFill>
                <a:latin typeface="Arial" pitchFamily="34" charset="0"/>
              </a:rPr>
              <a:t>eax</a:t>
            </a:r>
            <a:r>
              <a:rPr lang="en-US" altLang="zh-CN" sz="1600" dirty="0" smtClean="0">
                <a:solidFill>
                  <a:srgbClr val="800080"/>
                </a:solidFill>
                <a:latin typeface="Arial" pitchFamily="34" charset="0"/>
              </a:rPr>
              <a:t>=33</a:t>
            </a:r>
            <a:r>
              <a:rPr lang="zh-CN" altLang="en-US" sz="1600" dirty="0" smtClean="0">
                <a:solidFill>
                  <a:srgbClr val="800080"/>
                </a:solidFill>
                <a:latin typeface="Arial" pitchFamily="34" charset="0"/>
              </a:rPr>
              <a:t>送</a:t>
            </a:r>
            <a:r>
              <a:rPr lang="en-US" altLang="zh-CN" sz="1600" dirty="0" smtClean="0">
                <a:solidFill>
                  <a:srgbClr val="800080"/>
                </a:solidFill>
                <a:latin typeface="Arial" pitchFamily="34" charset="0"/>
              </a:rPr>
              <a:t>x</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33</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237312"/>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4313" y="357188"/>
            <a:ext cx="4953000" cy="646112"/>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目标机器指令：</a:t>
            </a:r>
          </a:p>
        </p:txBody>
      </p:sp>
      <p:sp>
        <p:nvSpPr>
          <p:cNvPr id="13315" name="Text Box 3"/>
          <p:cNvSpPr txBox="1">
            <a:spLocks noChangeArrowheads="1"/>
          </p:cNvSpPr>
          <p:nvPr/>
        </p:nvSpPr>
        <p:spPr bwMode="auto">
          <a:xfrm>
            <a:off x="214313" y="1277938"/>
            <a:ext cx="7939087" cy="116998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bg1"/>
                </a:solidFill>
                <a:latin typeface="Times New Roman" pitchFamily="18" charset="0"/>
                <a:ea typeface="华文新魏" pitchFamily="2" charset="-122"/>
              </a:rPr>
              <a:t>熟悉目标机器硬件体系结构及其指令集</a:t>
            </a:r>
            <a:endParaRPr kumimoji="1" lang="en-US" altLang="zh-CN" sz="2800" b="1">
              <a:solidFill>
                <a:schemeClr val="bg1"/>
              </a:solidFill>
              <a:latin typeface="Times New Roman" pitchFamily="18" charset="0"/>
              <a:ea typeface="华文新魏" pitchFamily="2" charset="-122"/>
            </a:endParaRPr>
          </a:p>
          <a:p>
            <a:pPr>
              <a:spcBef>
                <a:spcPct val="50000"/>
              </a:spcBef>
            </a:pPr>
            <a:r>
              <a:rPr kumimoji="1" lang="zh-CN" altLang="en-US" sz="2800" b="1">
                <a:solidFill>
                  <a:schemeClr val="bg1"/>
                </a:solidFill>
                <a:latin typeface="Times New Roman" pitchFamily="18" charset="0"/>
                <a:ea typeface="华文新魏" pitchFamily="2" charset="-122"/>
              </a:rPr>
              <a:t>是设计一个好的代码生成器的先决条件　　　　　　</a:t>
            </a:r>
          </a:p>
        </p:txBody>
      </p:sp>
      <p:sp>
        <p:nvSpPr>
          <p:cNvPr id="13316" name="Text Box 4"/>
          <p:cNvSpPr txBox="1">
            <a:spLocks noChangeArrowheads="1"/>
          </p:cNvSpPr>
          <p:nvPr/>
        </p:nvSpPr>
        <p:spPr bwMode="auto">
          <a:xfrm>
            <a:off x="395288" y="2636838"/>
            <a:ext cx="7696200" cy="1816100"/>
          </a:xfrm>
          <a:prstGeom prst="rect">
            <a:avLst/>
          </a:prstGeom>
          <a:noFill/>
          <a:ln w="9525">
            <a:noFill/>
            <a:miter lim="800000"/>
            <a:headEnd/>
            <a:tailEnd/>
          </a:ln>
        </p:spPr>
        <p:txBody>
          <a:bodyPr>
            <a:spAutoFit/>
          </a:bodyPr>
          <a:lstStyle/>
          <a:p>
            <a:pPr>
              <a:spcBef>
                <a:spcPct val="50000"/>
              </a:spcBef>
            </a:pPr>
            <a:r>
              <a:rPr kumimoji="1" lang="zh-CN" altLang="en-US" sz="2800" b="1">
                <a:solidFill>
                  <a:schemeClr val="bg1"/>
                </a:solidFill>
                <a:latin typeface="Times New Roman" pitchFamily="18" charset="0"/>
                <a:ea typeface="华文新魏" pitchFamily="2" charset="-122"/>
              </a:rPr>
              <a:t>如：</a:t>
            </a:r>
            <a:endParaRPr kumimoji="1" lang="en-US" altLang="zh-CN" sz="2800" b="1">
              <a:solidFill>
                <a:schemeClr val="bg1"/>
              </a:solidFill>
              <a:latin typeface="Times New Roman" pitchFamily="18" charset="0"/>
              <a:ea typeface="华文新魏" pitchFamily="2" charset="-122"/>
            </a:endParaRPr>
          </a:p>
          <a:p>
            <a:pPr>
              <a:spcBef>
                <a:spcPct val="50000"/>
              </a:spcBef>
            </a:pPr>
            <a:r>
              <a:rPr kumimoji="1" lang="en-US" altLang="zh-CN" sz="2800" b="1">
                <a:solidFill>
                  <a:schemeClr val="bg1"/>
                </a:solidFill>
                <a:latin typeface="Times New Roman" pitchFamily="18" charset="0"/>
                <a:ea typeface="华文新魏" pitchFamily="2" charset="-122"/>
              </a:rPr>
              <a:t>BX</a:t>
            </a:r>
            <a:r>
              <a:rPr kumimoji="1" lang="zh-CN" altLang="en-US" sz="2800" b="1">
                <a:solidFill>
                  <a:schemeClr val="bg1"/>
                </a:solidFill>
                <a:latin typeface="Times New Roman" pitchFamily="18" charset="0"/>
                <a:ea typeface="华文新魏" pitchFamily="2" charset="-122"/>
              </a:rPr>
              <a:t>、</a:t>
            </a:r>
            <a:r>
              <a:rPr kumimoji="1" lang="en-US" altLang="zh-CN" sz="2800" b="1">
                <a:solidFill>
                  <a:schemeClr val="bg1"/>
                </a:solidFill>
                <a:latin typeface="Times New Roman" pitchFamily="18" charset="0"/>
                <a:ea typeface="华文新魏" pitchFamily="2" charset="-122"/>
              </a:rPr>
              <a:t>BP</a:t>
            </a:r>
            <a:r>
              <a:rPr kumimoji="1" lang="zh-CN" altLang="en-US" sz="2800" b="1">
                <a:solidFill>
                  <a:schemeClr val="bg1"/>
                </a:solidFill>
                <a:latin typeface="Times New Roman" pitchFamily="18" charset="0"/>
                <a:ea typeface="华文新魏" pitchFamily="2" charset="-122"/>
              </a:rPr>
              <a:t>－基址寄存器　</a:t>
            </a:r>
          </a:p>
          <a:p>
            <a:pPr>
              <a:spcBef>
                <a:spcPct val="50000"/>
              </a:spcBef>
            </a:pPr>
            <a:r>
              <a:rPr kumimoji="1" lang="en-US" altLang="zh-CN" sz="2800" b="1">
                <a:solidFill>
                  <a:schemeClr val="bg1"/>
                </a:solidFill>
                <a:latin typeface="Times New Roman" pitchFamily="18" charset="0"/>
                <a:ea typeface="华文新魏" pitchFamily="2" charset="-122"/>
              </a:rPr>
              <a:t>SI</a:t>
            </a:r>
            <a:r>
              <a:rPr kumimoji="1" lang="zh-CN" altLang="en-US" sz="2800" b="1">
                <a:solidFill>
                  <a:schemeClr val="bg1"/>
                </a:solidFill>
                <a:latin typeface="Times New Roman" pitchFamily="18" charset="0"/>
                <a:ea typeface="华文新魏" pitchFamily="2" charset="-122"/>
              </a:rPr>
              <a:t>、</a:t>
            </a:r>
            <a:r>
              <a:rPr kumimoji="1" lang="en-US" altLang="zh-CN" sz="2800" b="1">
                <a:solidFill>
                  <a:schemeClr val="bg1"/>
                </a:solidFill>
                <a:latin typeface="Times New Roman" pitchFamily="18" charset="0"/>
                <a:ea typeface="华文新魏" pitchFamily="2" charset="-122"/>
              </a:rPr>
              <a:t>DI</a:t>
            </a:r>
            <a:r>
              <a:rPr kumimoji="1" lang="zh-CN" altLang="en-US" sz="2800" b="1">
                <a:solidFill>
                  <a:schemeClr val="bg1"/>
                </a:solidFill>
                <a:latin typeface="Times New Roman" pitchFamily="18" charset="0"/>
                <a:ea typeface="华文新魏" pitchFamily="2" charset="-122"/>
              </a:rPr>
              <a:t>－变址寄存器　　　　　　</a:t>
            </a:r>
          </a:p>
        </p:txBody>
      </p:sp>
      <p:sp>
        <p:nvSpPr>
          <p:cNvPr id="13317" name="Text Box 5"/>
          <p:cNvSpPr txBox="1">
            <a:spLocks noChangeArrowheads="1"/>
          </p:cNvSpPr>
          <p:nvPr/>
        </p:nvSpPr>
        <p:spPr bwMode="auto">
          <a:xfrm>
            <a:off x="285750" y="4714875"/>
            <a:ext cx="7620000" cy="1169988"/>
          </a:xfrm>
          <a:prstGeom prst="rect">
            <a:avLst/>
          </a:prstGeom>
          <a:noFill/>
          <a:ln w="9525">
            <a:noFill/>
            <a:miter lim="800000"/>
            <a:headEnd/>
            <a:tailEnd/>
          </a:ln>
        </p:spPr>
        <p:txBody>
          <a:bodyPr>
            <a:spAutoFit/>
          </a:bodyPr>
          <a:lstStyle/>
          <a:p>
            <a:pPr>
              <a:spcBef>
                <a:spcPct val="50000"/>
              </a:spcBef>
            </a:pPr>
            <a:r>
              <a:rPr kumimoji="1" lang="zh-CN" altLang="en-US" sz="2800" b="1">
                <a:solidFill>
                  <a:schemeClr val="bg1"/>
                </a:solidFill>
                <a:latin typeface="Times New Roman" pitchFamily="18" charset="0"/>
                <a:ea typeface="华文新魏" pitchFamily="2" charset="-122"/>
              </a:rPr>
              <a:t>１</a:t>
            </a:r>
            <a:r>
              <a:rPr kumimoji="1" lang="en-US" altLang="zh-CN" sz="2800" b="1">
                <a:solidFill>
                  <a:schemeClr val="bg1"/>
                </a:solidFill>
                <a:latin typeface="Times New Roman" pitchFamily="18" charset="0"/>
                <a:ea typeface="华文新魏" pitchFamily="2" charset="-122"/>
              </a:rPr>
              <a:t>)</a:t>
            </a:r>
            <a:r>
              <a:rPr kumimoji="1" lang="zh-CN" altLang="en-US" sz="2800" b="1">
                <a:solidFill>
                  <a:schemeClr val="bg1"/>
                </a:solidFill>
                <a:latin typeface="Times New Roman" pitchFamily="18" charset="0"/>
                <a:ea typeface="华文新魏" pitchFamily="2" charset="-122"/>
              </a:rPr>
              <a:t>转移指令　</a:t>
            </a:r>
            <a:endParaRPr kumimoji="1" lang="en-US" altLang="zh-CN" sz="2800" b="1">
              <a:solidFill>
                <a:schemeClr val="bg1"/>
              </a:solidFill>
              <a:latin typeface="Times New Roman" pitchFamily="18" charset="0"/>
              <a:ea typeface="华文新魏" pitchFamily="2" charset="-122"/>
            </a:endParaRPr>
          </a:p>
          <a:p>
            <a:pPr>
              <a:spcBef>
                <a:spcPct val="50000"/>
              </a:spcBef>
            </a:pPr>
            <a:r>
              <a:rPr kumimoji="1" lang="en-US" altLang="zh-CN" sz="2800" b="1">
                <a:solidFill>
                  <a:schemeClr val="bg1"/>
                </a:solidFill>
                <a:latin typeface="Times New Roman" pitchFamily="18" charset="0"/>
                <a:ea typeface="华文新魏" pitchFamily="2" charset="-122"/>
              </a:rPr>
              <a:t>JNZ</a:t>
            </a:r>
            <a:r>
              <a:rPr kumimoji="1" lang="zh-CN" altLang="en-US" sz="2800" b="1">
                <a:solidFill>
                  <a:schemeClr val="bg1"/>
                </a:solidFill>
                <a:latin typeface="Times New Roman" pitchFamily="18" charset="0"/>
                <a:ea typeface="华文新魏" pitchFamily="2" charset="-122"/>
              </a:rPr>
              <a:t>、</a:t>
            </a:r>
            <a:r>
              <a:rPr kumimoji="1" lang="en-US" altLang="zh-CN" sz="2800" b="1">
                <a:solidFill>
                  <a:schemeClr val="bg1"/>
                </a:solidFill>
                <a:latin typeface="Times New Roman" pitchFamily="18" charset="0"/>
                <a:ea typeface="华文新魏" pitchFamily="2" charset="-122"/>
              </a:rPr>
              <a:t>JMP</a:t>
            </a:r>
            <a:r>
              <a:rPr kumimoji="1" lang="zh-CN" altLang="en-US" sz="2800" b="1">
                <a:solidFill>
                  <a:schemeClr val="bg1"/>
                </a:solidFill>
                <a:latin typeface="Times New Roman" pitchFamily="18" charset="0"/>
                <a:ea typeface="华文新魏" pitchFamily="2" charset="-122"/>
              </a:rPr>
              <a:t>、</a:t>
            </a:r>
            <a:r>
              <a:rPr kumimoji="1" lang="en-US" altLang="zh-CN" sz="2800" b="1">
                <a:solidFill>
                  <a:schemeClr val="bg1"/>
                </a:solidFill>
                <a:latin typeface="Times New Roman" pitchFamily="18" charset="0"/>
                <a:ea typeface="华文新魏" pitchFamily="2" charset="-122"/>
              </a:rPr>
              <a:t>CALL</a:t>
            </a:r>
            <a:r>
              <a:rPr kumimoji="1" lang="zh-CN" altLang="en-US" sz="2800" b="1">
                <a:solidFill>
                  <a:schemeClr val="bg1"/>
                </a:solidFill>
                <a:latin typeface="Times New Roman" pitchFamily="18" charset="0"/>
                <a:ea typeface="华文新魏" pitchFamily="2" charset="-122"/>
              </a:rPr>
              <a:t>、</a:t>
            </a:r>
            <a:r>
              <a:rPr kumimoji="1" lang="en-US" altLang="zh-CN" sz="2800" b="1">
                <a:solidFill>
                  <a:schemeClr val="bg1"/>
                </a:solidFill>
                <a:latin typeface="Times New Roman" pitchFamily="18" charset="0"/>
                <a:ea typeface="华文新魏" pitchFamily="2" charset="-122"/>
              </a:rPr>
              <a:t>RET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539552" y="3501008"/>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251520" y="3284984"/>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84168"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2924944"/>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2852936"/>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将</a:t>
            </a:r>
            <a:r>
              <a:rPr lang="en-US" altLang="zh-CN" sz="1600" dirty="0" smtClean="0">
                <a:solidFill>
                  <a:srgbClr val="800080"/>
                </a:solidFill>
                <a:latin typeface="Arial" pitchFamily="34" charset="0"/>
              </a:rPr>
              <a:t>x=33</a:t>
            </a:r>
            <a:r>
              <a:rPr lang="zh-CN" altLang="en-US" sz="1600" dirty="0" smtClean="0">
                <a:solidFill>
                  <a:srgbClr val="800080"/>
                </a:solidFill>
                <a:latin typeface="Arial" pitchFamily="34" charset="0"/>
              </a:rPr>
              <a:t>送</a:t>
            </a:r>
            <a:r>
              <a:rPr lang="en-US" altLang="zh-CN" sz="1600" dirty="0" err="1" smtClean="0">
                <a:solidFill>
                  <a:srgbClr val="800080"/>
                </a:solidFill>
                <a:latin typeface="Arial" pitchFamily="34" charset="0"/>
              </a:rPr>
              <a:t>eax</a:t>
            </a:r>
            <a:r>
              <a:rPr lang="en-US" altLang="zh-CN" sz="1600" dirty="0" smtClean="0">
                <a:solidFill>
                  <a:srgbClr val="800080"/>
                </a:solidFill>
                <a:latin typeface="Arial" pitchFamily="34" charset="0"/>
              </a:rPr>
              <a:t>,</a:t>
            </a:r>
            <a:r>
              <a:rPr lang="zh-CN" altLang="en-US" sz="1600" dirty="0" smtClean="0">
                <a:solidFill>
                  <a:srgbClr val="800080"/>
                </a:solidFill>
                <a:latin typeface="Arial" pitchFamily="34" charset="0"/>
              </a:rPr>
              <a:t>准备返回</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611560" y="3789040"/>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313680" y="357301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4437112"/>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156176" y="4437112"/>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716016" y="4365104"/>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4365104"/>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en-US" altLang="zh-CN" sz="1600" dirty="0" smtClean="0">
                <a:solidFill>
                  <a:srgbClr val="800080"/>
                </a:solidFill>
                <a:latin typeface="Arial" pitchFamily="34" charset="0"/>
              </a:rPr>
              <a:t>Leave</a:t>
            </a:r>
            <a:r>
              <a:rPr lang="zh-CN" altLang="en-US" sz="1600" dirty="0" smtClean="0">
                <a:solidFill>
                  <a:srgbClr val="800080"/>
                </a:solidFill>
                <a:latin typeface="Arial" pitchFamily="34" charset="0"/>
              </a:rPr>
              <a:t>先让</a:t>
            </a:r>
            <a:r>
              <a:rPr lang="en-US" altLang="zh-CN" sz="1600" dirty="0" err="1" smtClean="0">
                <a:solidFill>
                  <a:srgbClr val="800080"/>
                </a:solidFill>
                <a:latin typeface="Arial" pitchFamily="34" charset="0"/>
              </a:rPr>
              <a:t>esp</a:t>
            </a:r>
            <a:r>
              <a:rPr lang="zh-CN" altLang="en-US" sz="1600" dirty="0" smtClean="0">
                <a:solidFill>
                  <a:srgbClr val="800080"/>
                </a:solidFill>
                <a:latin typeface="Arial" pitchFamily="34" charset="0"/>
              </a:rPr>
              <a:t>指向</a:t>
            </a:r>
            <a:r>
              <a:rPr lang="en-US" altLang="zh-CN" sz="1600" dirty="0" err="1" smtClean="0">
                <a:solidFill>
                  <a:srgbClr val="800080"/>
                </a:solidFill>
                <a:latin typeface="Arial" pitchFamily="34" charset="0"/>
              </a:rPr>
              <a:t>ebp</a:t>
            </a:r>
            <a:r>
              <a:rPr lang="en-US" altLang="zh-CN" sz="1600" dirty="0" smtClean="0">
                <a:solidFill>
                  <a:srgbClr val="800080"/>
                </a:solidFill>
                <a:latin typeface="Arial" pitchFamily="34" charset="0"/>
              </a:rPr>
              <a:t>,</a:t>
            </a: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37" name="Rectangle 35"/>
          <p:cNvSpPr>
            <a:spLocks noChangeArrowheads="1"/>
          </p:cNvSpPr>
          <p:nvPr/>
        </p:nvSpPr>
        <p:spPr bwMode="auto">
          <a:xfrm>
            <a:off x="5220072" y="395454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x</a:t>
            </a:r>
            <a:endParaRPr lang="en-US" altLang="zh-CN" sz="1600" b="0" dirty="0">
              <a:solidFill>
                <a:srgbClr val="800080"/>
              </a:solidFill>
              <a:latin typeface="Arial" pitchFamily="34" charset="0"/>
            </a:endParaRPr>
          </a:p>
        </p:txBody>
      </p:sp>
      <p:sp>
        <p:nvSpPr>
          <p:cNvPr id="38" name="Line 33"/>
          <p:cNvSpPr>
            <a:spLocks noChangeShapeType="1"/>
          </p:cNvSpPr>
          <p:nvPr/>
        </p:nvSpPr>
        <p:spPr bwMode="auto">
          <a:xfrm flipV="1">
            <a:off x="5220568" y="3919369"/>
            <a:ext cx="863600" cy="0"/>
          </a:xfrm>
          <a:prstGeom prst="line">
            <a:avLst/>
          </a:prstGeom>
          <a:noFill/>
          <a:ln w="9525">
            <a:solidFill>
              <a:srgbClr val="800080"/>
            </a:solidFill>
            <a:round/>
            <a:headEnd/>
            <a:tailEnd/>
          </a:ln>
        </p:spPr>
        <p:txBody>
          <a:bodyPr>
            <a:spAutoFit/>
          </a:bodyPr>
          <a:lstStyle/>
          <a:p>
            <a:endParaRPr lang="zh-CN" altLang="en-US"/>
          </a:p>
        </p:txBody>
      </p:sp>
      <p:sp>
        <p:nvSpPr>
          <p:cNvPr id="39" name="Rectangle 35"/>
          <p:cNvSpPr>
            <a:spLocks noChangeArrowheads="1"/>
          </p:cNvSpPr>
          <p:nvPr/>
        </p:nvSpPr>
        <p:spPr bwMode="auto">
          <a:xfrm>
            <a:off x="5220072" y="3594502"/>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j</a:t>
            </a:r>
            <a:endParaRPr lang="en-US" altLang="zh-CN" sz="1600" b="0" dirty="0">
              <a:solidFill>
                <a:srgbClr val="800080"/>
              </a:solidFill>
              <a:latin typeface="Arial" pitchFamily="34" charset="0"/>
            </a:endParaRPr>
          </a:p>
        </p:txBody>
      </p:sp>
      <p:sp>
        <p:nvSpPr>
          <p:cNvPr id="40" name="Line 33"/>
          <p:cNvSpPr>
            <a:spLocks noChangeShapeType="1"/>
          </p:cNvSpPr>
          <p:nvPr/>
        </p:nvSpPr>
        <p:spPr bwMode="auto">
          <a:xfrm flipV="1">
            <a:off x="5220568" y="3559329"/>
            <a:ext cx="863600" cy="0"/>
          </a:xfrm>
          <a:prstGeom prst="line">
            <a:avLst/>
          </a:prstGeom>
          <a:noFill/>
          <a:ln w="9525">
            <a:solidFill>
              <a:srgbClr val="800080"/>
            </a:solidFill>
            <a:round/>
            <a:headEnd/>
            <a:tailEnd/>
          </a:ln>
        </p:spPr>
        <p:txBody>
          <a:bodyPr>
            <a:spAutoFit/>
          </a:bodyPr>
          <a:lstStyle/>
          <a:p>
            <a:endParaRPr lang="zh-CN" altLang="en-US"/>
          </a:p>
        </p:txBody>
      </p:sp>
      <p:sp>
        <p:nvSpPr>
          <p:cNvPr id="41" name="Rectangle 35"/>
          <p:cNvSpPr>
            <a:spLocks noChangeArrowheads="1"/>
          </p:cNvSpPr>
          <p:nvPr/>
        </p:nvSpPr>
        <p:spPr bwMode="auto">
          <a:xfrm>
            <a:off x="5220072" y="3212976"/>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err="1" smtClean="0">
                <a:solidFill>
                  <a:srgbClr val="800080"/>
                </a:solidFill>
                <a:latin typeface="Arial" pitchFamily="34" charset="0"/>
              </a:rPr>
              <a:t>i</a:t>
            </a:r>
            <a:endParaRPr lang="en-US" altLang="zh-CN" sz="1600" b="0" dirty="0">
              <a:solidFill>
                <a:srgbClr val="800080"/>
              </a:solidFill>
              <a:latin typeface="Arial" pitchFamily="34" charset="0"/>
            </a:endParaRPr>
          </a:p>
        </p:txBody>
      </p:sp>
      <p:sp>
        <p:nvSpPr>
          <p:cNvPr id="42" name="Line 33"/>
          <p:cNvSpPr>
            <a:spLocks noChangeShapeType="1"/>
          </p:cNvSpPr>
          <p:nvPr/>
        </p:nvSpPr>
        <p:spPr bwMode="auto">
          <a:xfrm flipV="1">
            <a:off x="5220568" y="3271297"/>
            <a:ext cx="863600" cy="0"/>
          </a:xfrm>
          <a:prstGeom prst="line">
            <a:avLst/>
          </a:prstGeom>
          <a:noFill/>
          <a:ln w="9525">
            <a:solidFill>
              <a:srgbClr val="800080"/>
            </a:solidFill>
            <a:round/>
            <a:headEnd/>
            <a:tailEnd/>
          </a:ln>
        </p:spPr>
        <p:txBody>
          <a:bodyPr>
            <a:spAutoFit/>
          </a:bodyPr>
          <a:lstStyle/>
          <a:p>
            <a:endParaRPr lang="zh-CN" altLang="en-US"/>
          </a:p>
        </p:txBody>
      </p:sp>
      <p:sp>
        <p:nvSpPr>
          <p:cNvPr id="43" name="Rectangle 35"/>
          <p:cNvSpPr>
            <a:spLocks noChangeArrowheads="1"/>
          </p:cNvSpPr>
          <p:nvPr/>
        </p:nvSpPr>
        <p:spPr bwMode="auto">
          <a:xfrm>
            <a:off x="5220072" y="2946430"/>
            <a:ext cx="792162" cy="338554"/>
          </a:xfrm>
          <a:prstGeom prst="rect">
            <a:avLst/>
          </a:prstGeom>
          <a:noFill/>
          <a:ln w="9525" algn="ctr">
            <a:noFill/>
            <a:miter lim="800000"/>
            <a:headEnd/>
            <a:tailEnd/>
          </a:ln>
        </p:spPr>
        <p:txBody>
          <a:bodyPr>
            <a:spAutoFit/>
          </a:bodyPr>
          <a:lstStyle/>
          <a:p>
            <a:pPr algn="ctr">
              <a:buFont typeface="Wingdings" pitchFamily="2" charset="2"/>
              <a:buNone/>
            </a:pPr>
            <a:r>
              <a:rPr lang="en-US" altLang="zh-CN" sz="1600" b="0" dirty="0" smtClean="0">
                <a:solidFill>
                  <a:srgbClr val="800080"/>
                </a:solidFill>
                <a:latin typeface="Arial" pitchFamily="34" charset="0"/>
              </a:rPr>
              <a:t>RA </a:t>
            </a:r>
            <a:endParaRPr lang="en-US" altLang="zh-CN" sz="1600" b="0" dirty="0">
              <a:solidFill>
                <a:srgbClr val="800080"/>
              </a:solidFill>
              <a:latin typeface="Arial" pitchFamily="34" charset="0"/>
            </a:endParaRPr>
          </a:p>
        </p:txBody>
      </p:sp>
      <p:sp>
        <p:nvSpPr>
          <p:cNvPr id="44" name="Line 33"/>
          <p:cNvSpPr>
            <a:spLocks noChangeShapeType="1"/>
          </p:cNvSpPr>
          <p:nvPr/>
        </p:nvSpPr>
        <p:spPr bwMode="auto">
          <a:xfrm flipV="1">
            <a:off x="5220568" y="2911257"/>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499992" y="4448145"/>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611560" y="3789040"/>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313680" y="357301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6021288"/>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156176" y="4437112"/>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644008" y="602128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4365104"/>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5" name="Rectangle 26"/>
          <p:cNvSpPr>
            <a:spLocks noChangeArrowheads="1"/>
          </p:cNvSpPr>
          <p:nvPr/>
        </p:nvSpPr>
        <p:spPr bwMode="auto">
          <a:xfrm>
            <a:off x="2555776" y="4869160"/>
            <a:ext cx="1512168" cy="584775"/>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将旧</a:t>
            </a:r>
            <a:r>
              <a:rPr lang="en-US" altLang="zh-CN" sz="1600" dirty="0" err="1" smtClean="0">
                <a:solidFill>
                  <a:srgbClr val="800080"/>
                </a:solidFill>
                <a:latin typeface="Arial" pitchFamily="34" charset="0"/>
              </a:rPr>
              <a:t>ebp</a:t>
            </a:r>
            <a:r>
              <a:rPr lang="zh-CN" altLang="en-US" sz="1600" dirty="0" smtClean="0">
                <a:solidFill>
                  <a:srgbClr val="800080"/>
                </a:solidFill>
                <a:latin typeface="Arial" pitchFamily="34" charset="0"/>
              </a:rPr>
              <a:t>弹出给</a:t>
            </a:r>
            <a:r>
              <a:rPr lang="en-US" altLang="zh-CN" sz="1600" dirty="0" err="1" smtClean="0">
                <a:solidFill>
                  <a:srgbClr val="800080"/>
                </a:solidFill>
                <a:latin typeface="Arial" pitchFamily="34" charset="0"/>
              </a:rPr>
              <a:t>ebp</a:t>
            </a:r>
            <a:endParaRPr lang="en-US" altLang="zh-CN" sz="1600" dirty="0" smtClean="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28" name="Rectangle 35"/>
          <p:cNvSpPr>
            <a:spLocks noChangeArrowheads="1"/>
          </p:cNvSpPr>
          <p:nvPr/>
        </p:nvSpPr>
        <p:spPr bwMode="auto">
          <a:xfrm>
            <a:off x="5292080" y="4328269"/>
            <a:ext cx="792162" cy="338554"/>
          </a:xfrm>
          <a:prstGeom prst="rect">
            <a:avLst/>
          </a:prstGeom>
          <a:noFill/>
          <a:ln w="9525" algn="ctr">
            <a:noFill/>
            <a:miter lim="800000"/>
            <a:headEnd/>
            <a:tailEnd/>
          </a:ln>
        </p:spPr>
        <p:txBody>
          <a:bodyPr>
            <a:spAutoFit/>
          </a:bodyPr>
          <a:lstStyle/>
          <a:p>
            <a:pPr algn="ctr">
              <a:buFont typeface="Wingdings" pitchFamily="2" charset="2"/>
              <a:buNone/>
            </a:pPr>
            <a:r>
              <a:rPr lang="zh-CN" altLang="en-US" sz="1600" b="0" dirty="0" smtClean="0">
                <a:solidFill>
                  <a:srgbClr val="800080"/>
                </a:solidFill>
                <a:latin typeface="Arial" pitchFamily="34" charset="0"/>
              </a:rPr>
              <a:t>旧</a:t>
            </a:r>
            <a:r>
              <a:rPr lang="en-US" altLang="zh-CN" sz="1600" b="0" dirty="0" err="1" smtClean="0">
                <a:solidFill>
                  <a:srgbClr val="800080"/>
                </a:solidFill>
                <a:latin typeface="Arial" pitchFamily="34" charset="0"/>
              </a:rPr>
              <a:t>ebp</a:t>
            </a:r>
            <a:endParaRPr lang="en-US" altLang="zh-CN" sz="1600" b="0" dirty="0">
              <a:solidFill>
                <a:srgbClr val="800080"/>
              </a:solidFill>
              <a:latin typeface="Arial" pitchFamily="34" charset="0"/>
            </a:endParaRPr>
          </a:p>
        </p:txBody>
      </p:sp>
      <p:sp>
        <p:nvSpPr>
          <p:cNvPr id="29" name="Line 33"/>
          <p:cNvSpPr>
            <a:spLocks noChangeShapeType="1"/>
          </p:cNvSpPr>
          <p:nvPr/>
        </p:nvSpPr>
        <p:spPr bwMode="auto">
          <a:xfrm flipV="1">
            <a:off x="5220072" y="4293096"/>
            <a:ext cx="863600" cy="0"/>
          </a:xfrm>
          <a:prstGeom prst="line">
            <a:avLst/>
          </a:prstGeom>
          <a:noFill/>
          <a:ln w="9525">
            <a:solidFill>
              <a:srgbClr val="800080"/>
            </a:solidFill>
            <a:round/>
            <a:headEnd/>
            <a:tailEnd/>
          </a:ln>
        </p:spPr>
        <p:txBody>
          <a:bodyPr>
            <a:spAutoFit/>
          </a:bodyPr>
          <a:lstStyle/>
          <a:p>
            <a:endParaRPr lang="zh-CN" altLang="en-US"/>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788024" y="4437112"/>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
        <p:nvSpPr>
          <p:cNvPr id="46" name="矩形 45"/>
          <p:cNvSpPr/>
          <p:nvPr/>
        </p:nvSpPr>
        <p:spPr>
          <a:xfrm>
            <a:off x="3779912" y="4077072"/>
            <a:ext cx="1261884" cy="369332"/>
          </a:xfrm>
          <a:prstGeom prst="rect">
            <a:avLst/>
          </a:prstGeom>
        </p:spPr>
        <p:txBody>
          <a:bodyPr wrap="none">
            <a:spAutoFit/>
          </a:bodyPr>
          <a:lstStyle/>
          <a:p>
            <a:pPr>
              <a:buFont typeface="Wingdings" pitchFamily="2" charset="2"/>
              <a:buNone/>
            </a:pPr>
            <a:r>
              <a:rPr lang="zh-CN" altLang="en-US" dirty="0" smtClean="0">
                <a:solidFill>
                  <a:srgbClr val="800080"/>
                </a:solidFill>
                <a:latin typeface="Arial" pitchFamily="34" charset="0"/>
              </a:rPr>
              <a:t>旧</a:t>
            </a:r>
            <a:r>
              <a:rPr lang="en-US" altLang="zh-CN" dirty="0" err="1" smtClean="0">
                <a:solidFill>
                  <a:srgbClr val="800080"/>
                </a:solidFill>
                <a:latin typeface="Arial" pitchFamily="34" charset="0"/>
              </a:rPr>
              <a:t>ebp</a:t>
            </a:r>
            <a:r>
              <a:rPr lang="zh-CN" altLang="en-US" dirty="0" smtClean="0">
                <a:solidFill>
                  <a:srgbClr val="800080"/>
                </a:solidFill>
                <a:latin typeface="Arial" pitchFamily="34" charset="0"/>
              </a:rPr>
              <a:t>退栈</a:t>
            </a:r>
            <a:endParaRPr lang="en-US" altLang="zh-CN" dirty="0">
              <a:solidFill>
                <a:srgbClr val="800080"/>
              </a:solidFill>
              <a:latin typeface="Arial" pitchFamily="34" charset="0"/>
            </a:endParaRPr>
          </a:p>
        </p:txBody>
      </p:sp>
    </p:spTree>
  </p:cSld>
  <p:clrMapOvr>
    <a:masterClrMapping/>
  </p:clrMapOvr>
  <p:transition advClick="0"/>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6660232" y="1125538"/>
            <a:ext cx="2483768" cy="3724096"/>
          </a:xfrm>
          <a:prstGeom prst="rect">
            <a:avLst/>
          </a:prstGeom>
          <a:noFill/>
          <a:ln w="9525">
            <a:noFill/>
            <a:miter lim="800000"/>
            <a:headEnd/>
            <a:tailEnd/>
          </a:ln>
        </p:spPr>
        <p:txBody>
          <a:bodyPr wrap="square">
            <a:spAutoFit/>
          </a:bodyPr>
          <a:lstStyle/>
          <a:p>
            <a:r>
              <a:rPr lang="en-US" altLang="zh-CN" dirty="0">
                <a:solidFill>
                  <a:schemeClr val="bg1"/>
                </a:solidFill>
                <a:latin typeface="Arial" pitchFamily="34" charset="0"/>
              </a:rPr>
              <a:t> </a:t>
            </a:r>
            <a:r>
              <a:rPr lang="en-US" altLang="zh-CN" dirty="0" smtClean="0">
                <a:solidFill>
                  <a:schemeClr val="bg1"/>
                </a:solidFill>
              </a:rPr>
              <a:t>/* </a:t>
            </a:r>
            <a:r>
              <a:rPr lang="en-US" altLang="zh-CN" dirty="0" err="1" smtClean="0">
                <a:solidFill>
                  <a:schemeClr val="bg1"/>
                </a:solidFill>
              </a:rPr>
              <a:t>main.c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main( )</a:t>
            </a:r>
          </a:p>
          <a:p>
            <a:r>
              <a:rPr lang="en-US" altLang="zh-CN" dirty="0" smtClean="0">
                <a:solidFill>
                  <a:schemeClr val="bg1"/>
                </a:solidFill>
              </a:rPr>
              <a:t>{</a:t>
            </a:r>
          </a:p>
          <a:p>
            <a:r>
              <a:rPr lang="en-US" altLang="zh-CN" dirty="0" smtClean="0">
                <a:solidFill>
                  <a:schemeClr val="bg1"/>
                </a:solidFill>
              </a:rPr>
              <a:t>return add(20, 13);</a:t>
            </a:r>
          </a:p>
          <a:p>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test.c</a:t>
            </a:r>
            <a:r>
              <a:rPr lang="en-US" altLang="zh-CN" dirty="0" smtClean="0">
                <a:solidFill>
                  <a:schemeClr val="bg1"/>
                </a:solidFill>
              </a:rPr>
              <a:t> */</a:t>
            </a:r>
          </a:p>
          <a:p>
            <a:r>
              <a:rPr lang="en-US" altLang="zh-CN" dirty="0" err="1" smtClean="0">
                <a:solidFill>
                  <a:schemeClr val="bg1"/>
                </a:solidFill>
              </a:rPr>
              <a:t>int</a:t>
            </a:r>
            <a:r>
              <a:rPr lang="en-US" altLang="zh-CN" dirty="0" smtClean="0">
                <a:solidFill>
                  <a:schemeClr val="bg1"/>
                </a:solidFill>
              </a:rPr>
              <a:t> add(</a:t>
            </a:r>
            <a:r>
              <a:rPr lang="en-US" altLang="zh-CN" dirty="0" err="1" smtClean="0">
                <a:solidFill>
                  <a:schemeClr val="bg1"/>
                </a:solidFill>
              </a:rPr>
              <a:t>int</a:t>
            </a:r>
            <a:r>
              <a:rPr lang="en-US" altLang="zh-CN" dirty="0" smtClean="0">
                <a:solidFill>
                  <a:schemeClr val="bg1"/>
                </a:solidFill>
              </a:rPr>
              <a:t> </a:t>
            </a:r>
            <a:r>
              <a:rPr lang="en-US" altLang="zh-CN" dirty="0" err="1" smtClean="0">
                <a:solidFill>
                  <a:schemeClr val="bg1"/>
                </a:solidFill>
              </a:rPr>
              <a:t>i</a:t>
            </a: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j)</a:t>
            </a:r>
          </a:p>
          <a:p>
            <a:r>
              <a:rPr lang="en-US" altLang="zh-CN" dirty="0" smtClean="0">
                <a:solidFill>
                  <a:schemeClr val="bg1"/>
                </a:solidFill>
              </a:rPr>
              <a:t>{</a:t>
            </a:r>
          </a:p>
          <a:p>
            <a:r>
              <a:rPr lang="en-US" altLang="zh-CN" dirty="0" err="1" smtClean="0">
                <a:solidFill>
                  <a:schemeClr val="bg1"/>
                </a:solidFill>
              </a:rPr>
              <a:t>int</a:t>
            </a:r>
            <a:r>
              <a:rPr lang="en-US" altLang="zh-CN" dirty="0" smtClean="0">
                <a:solidFill>
                  <a:schemeClr val="bg1"/>
                </a:solidFill>
              </a:rPr>
              <a:t> x = </a:t>
            </a:r>
            <a:r>
              <a:rPr lang="en-US" altLang="zh-CN" dirty="0" err="1" smtClean="0">
                <a:solidFill>
                  <a:schemeClr val="bg1"/>
                </a:solidFill>
              </a:rPr>
              <a:t>i</a:t>
            </a:r>
            <a:r>
              <a:rPr lang="en-US" altLang="zh-CN" dirty="0" smtClean="0">
                <a:solidFill>
                  <a:schemeClr val="bg1"/>
                </a:solidFill>
              </a:rPr>
              <a:t> + j;</a:t>
            </a:r>
          </a:p>
          <a:p>
            <a:r>
              <a:rPr lang="en-US" altLang="zh-CN" dirty="0" smtClean="0">
                <a:solidFill>
                  <a:schemeClr val="bg1"/>
                </a:solidFill>
              </a:rPr>
              <a:t>return x;</a:t>
            </a:r>
          </a:p>
          <a:p>
            <a:r>
              <a:rPr lang="en-US" altLang="zh-CN" dirty="0" smtClean="0">
                <a:solidFill>
                  <a:schemeClr val="bg1"/>
                </a:solidFill>
              </a:rPr>
              <a:t>}</a:t>
            </a:r>
            <a:endParaRPr lang="en-US" altLang="zh-CN" sz="2000" b="0" dirty="0">
              <a:solidFill>
                <a:schemeClr val="bg1"/>
              </a:solidFill>
              <a:latin typeface="Arial" pitchFamily="34" charset="0"/>
            </a:endParaRPr>
          </a:p>
        </p:txBody>
      </p:sp>
      <p:sp>
        <p:nvSpPr>
          <p:cNvPr id="37895" name="Text Box 9"/>
          <p:cNvSpPr txBox="1">
            <a:spLocks noChangeArrowheads="1"/>
          </p:cNvSpPr>
          <p:nvPr/>
        </p:nvSpPr>
        <p:spPr bwMode="auto">
          <a:xfrm>
            <a:off x="755576" y="908720"/>
            <a:ext cx="4248472" cy="3477875"/>
          </a:xfrm>
          <a:prstGeom prst="rect">
            <a:avLst/>
          </a:prstGeom>
          <a:noFill/>
          <a:ln w="9525">
            <a:noFill/>
            <a:miter lim="800000"/>
            <a:headEnd/>
            <a:tailEnd/>
          </a:ln>
        </p:spPr>
        <p:txBody>
          <a:bodyPr wrap="square">
            <a:spAutoFit/>
          </a:bodyPr>
          <a:lstStyle/>
          <a:p>
            <a:r>
              <a:rPr lang="en-US" altLang="zh-CN" sz="2200" dirty="0" smtClean="0">
                <a:solidFill>
                  <a:schemeClr val="bg1"/>
                </a:solidFill>
              </a:rPr>
              <a:t>push %</a:t>
            </a:r>
            <a:r>
              <a:rPr lang="en-US" altLang="zh-CN" sz="2200" dirty="0" err="1" smtClean="0">
                <a:solidFill>
                  <a:schemeClr val="bg1"/>
                </a:solidFill>
              </a:rPr>
              <a:t>ebp</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esp</a:t>
            </a:r>
            <a:r>
              <a:rPr lang="en-US" altLang="zh-CN" sz="2200" dirty="0" smtClean="0">
                <a:solidFill>
                  <a:schemeClr val="bg1"/>
                </a:solidFill>
              </a:rPr>
              <a:t>, %</a:t>
            </a:r>
            <a:r>
              <a:rPr lang="en-US" altLang="zh-CN" sz="2200" dirty="0" err="1" smtClean="0">
                <a:solidFill>
                  <a:schemeClr val="bg1"/>
                </a:solidFill>
              </a:rPr>
              <a:t>ebp</a:t>
            </a:r>
            <a:endParaRPr lang="en-US" altLang="zh-CN" sz="2200" dirty="0" smtClean="0">
              <a:solidFill>
                <a:schemeClr val="bg1"/>
              </a:solidFill>
            </a:endParaRPr>
          </a:p>
          <a:p>
            <a:r>
              <a:rPr lang="pt-BR" altLang="zh-CN" sz="2200" dirty="0" smtClean="0">
                <a:solidFill>
                  <a:schemeClr val="bg1"/>
                </a:solidFill>
              </a:rPr>
              <a:t>sub $0x10, %esp</a:t>
            </a:r>
          </a:p>
          <a:p>
            <a:r>
              <a:rPr lang="en-US" altLang="zh-CN" sz="2200" dirty="0" err="1" smtClean="0">
                <a:solidFill>
                  <a:schemeClr val="bg1"/>
                </a:solidFill>
              </a:rPr>
              <a:t>mov</a:t>
            </a:r>
            <a:r>
              <a:rPr lang="en-US" altLang="zh-CN" sz="2200" dirty="0" smtClean="0">
                <a:solidFill>
                  <a:schemeClr val="bg1"/>
                </a:solidFill>
              </a:rPr>
              <a:t> 0xc(%</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0x8(%</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edx</a:t>
            </a:r>
            <a:endParaRPr lang="en-US" altLang="zh-CN" sz="2200" dirty="0" smtClean="0">
              <a:solidFill>
                <a:schemeClr val="bg1"/>
              </a:solidFill>
            </a:endParaRPr>
          </a:p>
          <a:p>
            <a:r>
              <a:rPr lang="en-US" altLang="zh-CN" sz="2200" dirty="0" smtClean="0">
                <a:solidFill>
                  <a:schemeClr val="bg1"/>
                </a:solidFill>
              </a:rPr>
              <a:t>lea (%edx,%eax,1), %</a:t>
            </a:r>
            <a:r>
              <a:rPr lang="en-US" altLang="zh-CN" sz="2200" dirty="0" err="1" smtClean="0">
                <a:solidFill>
                  <a:schemeClr val="bg1"/>
                </a:solidFill>
              </a:rPr>
              <a:t>eax</a:t>
            </a:r>
            <a:endParaRPr lang="en-US" altLang="zh-CN" sz="2200" dirty="0" smtClean="0">
              <a:solidFill>
                <a:schemeClr val="bg1"/>
              </a:solidFill>
            </a:endParaRPr>
          </a:p>
          <a:p>
            <a:r>
              <a:rPr lang="en-US" altLang="zh-CN" sz="2200" dirty="0" err="1" smtClean="0">
                <a:solidFill>
                  <a:schemeClr val="bg1"/>
                </a:solidFill>
              </a:rPr>
              <a:t>mov</a:t>
            </a:r>
            <a:r>
              <a:rPr lang="en-US" altLang="zh-CN" sz="2200" dirty="0" smtClean="0">
                <a:solidFill>
                  <a:schemeClr val="bg1"/>
                </a:solidFill>
              </a:rPr>
              <a:t> %</a:t>
            </a:r>
            <a:r>
              <a:rPr lang="en-US" altLang="zh-CN" sz="2200" dirty="0" err="1" smtClean="0">
                <a:solidFill>
                  <a:schemeClr val="bg1"/>
                </a:solidFill>
              </a:rPr>
              <a:t>eax</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a:t>
            </a:r>
          </a:p>
          <a:p>
            <a:r>
              <a:rPr lang="en-US" altLang="zh-CN" sz="2200" dirty="0" err="1" smtClean="0">
                <a:solidFill>
                  <a:schemeClr val="bg1"/>
                </a:solidFill>
              </a:rPr>
              <a:t>mov</a:t>
            </a:r>
            <a:r>
              <a:rPr lang="en-US" altLang="zh-CN" sz="2200" dirty="0" smtClean="0">
                <a:solidFill>
                  <a:schemeClr val="bg1"/>
                </a:solidFill>
              </a:rPr>
              <a:t> -0x4(%</a:t>
            </a:r>
            <a:r>
              <a:rPr lang="en-US" altLang="zh-CN" sz="2200" dirty="0" err="1" smtClean="0">
                <a:solidFill>
                  <a:schemeClr val="bg1"/>
                </a:solidFill>
              </a:rPr>
              <a:t>ebp</a:t>
            </a:r>
            <a:r>
              <a:rPr lang="en-US" altLang="zh-CN" sz="2200" dirty="0" smtClean="0">
                <a:solidFill>
                  <a:schemeClr val="bg1"/>
                </a:solidFill>
              </a:rPr>
              <a:t>), %</a:t>
            </a:r>
            <a:r>
              <a:rPr lang="en-US" altLang="zh-CN" sz="2200" dirty="0" err="1" smtClean="0">
                <a:solidFill>
                  <a:schemeClr val="bg1"/>
                </a:solidFill>
              </a:rPr>
              <a:t>eax</a:t>
            </a:r>
            <a:endParaRPr lang="en-US" altLang="zh-CN" sz="2200" dirty="0" smtClean="0">
              <a:solidFill>
                <a:schemeClr val="bg1"/>
              </a:solidFill>
            </a:endParaRPr>
          </a:p>
          <a:p>
            <a:r>
              <a:rPr lang="en-US" altLang="zh-CN" sz="2200" dirty="0" smtClean="0">
                <a:solidFill>
                  <a:schemeClr val="bg1"/>
                </a:solidFill>
              </a:rPr>
              <a:t>leave</a:t>
            </a:r>
          </a:p>
          <a:p>
            <a:r>
              <a:rPr lang="en-US" altLang="zh-CN" sz="2200" dirty="0" smtClean="0">
                <a:solidFill>
                  <a:schemeClr val="bg1"/>
                </a:solidFill>
              </a:rPr>
              <a:t>ret</a:t>
            </a:r>
            <a:endParaRPr lang="zh-CN" altLang="en-US" sz="2200" dirty="0">
              <a:solidFill>
                <a:schemeClr val="bg1"/>
              </a:solidFill>
            </a:endParaRPr>
          </a:p>
        </p:txBody>
      </p:sp>
      <p:sp>
        <p:nvSpPr>
          <p:cNvPr id="37897" name="Line 14"/>
          <p:cNvSpPr>
            <a:spLocks noChangeShapeType="1"/>
          </p:cNvSpPr>
          <p:nvPr/>
        </p:nvSpPr>
        <p:spPr bwMode="auto">
          <a:xfrm flipV="1">
            <a:off x="539552" y="4149080"/>
            <a:ext cx="288032" cy="0"/>
          </a:xfrm>
          <a:prstGeom prst="line">
            <a:avLst/>
          </a:prstGeom>
          <a:noFill/>
          <a:ln w="9525">
            <a:solidFill>
              <a:srgbClr val="800080"/>
            </a:solidFill>
            <a:round/>
            <a:headEnd/>
            <a:tailEnd type="stealth" w="lg" len="med"/>
          </a:ln>
        </p:spPr>
        <p:txBody>
          <a:bodyPr wrap="square">
            <a:spAutoFit/>
          </a:bodyPr>
          <a:lstStyle/>
          <a:p>
            <a:endParaRPr lang="zh-CN" altLang="en-US"/>
          </a:p>
        </p:txBody>
      </p:sp>
      <p:sp>
        <p:nvSpPr>
          <p:cNvPr id="37898" name="Rectangle 19"/>
          <p:cNvSpPr>
            <a:spLocks noChangeArrowheads="1"/>
          </p:cNvSpPr>
          <p:nvPr/>
        </p:nvSpPr>
        <p:spPr bwMode="auto">
          <a:xfrm>
            <a:off x="179512" y="3933056"/>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dirty="0">
                <a:solidFill>
                  <a:srgbClr val="800080"/>
                </a:solidFill>
                <a:latin typeface="Arial" pitchFamily="34" charset="0"/>
              </a:rPr>
              <a:t>p</a:t>
            </a:r>
          </a:p>
        </p:txBody>
      </p:sp>
      <p:sp>
        <p:nvSpPr>
          <p:cNvPr id="37899" name="Line 21"/>
          <p:cNvSpPr>
            <a:spLocks noChangeShapeType="1"/>
          </p:cNvSpPr>
          <p:nvPr/>
        </p:nvSpPr>
        <p:spPr bwMode="auto">
          <a:xfrm>
            <a:off x="52299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093520" y="1845717"/>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229920"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4860032" y="6021288"/>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084168" y="494116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4644008" y="6021288"/>
            <a:ext cx="569387"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ebp</a:t>
            </a:r>
            <a:endParaRPr lang="en-US" altLang="zh-CN" dirty="0">
              <a:solidFill>
                <a:srgbClr val="800080"/>
              </a:solidFill>
              <a:latin typeface="Arial" pitchFamily="34" charset="0"/>
            </a:endParaRPr>
          </a:p>
        </p:txBody>
      </p:sp>
      <p:sp>
        <p:nvSpPr>
          <p:cNvPr id="37905" name="Rectangle 27"/>
          <p:cNvSpPr>
            <a:spLocks noChangeArrowheads="1"/>
          </p:cNvSpPr>
          <p:nvPr/>
        </p:nvSpPr>
        <p:spPr bwMode="auto">
          <a:xfrm>
            <a:off x="6084168" y="4869160"/>
            <a:ext cx="556563" cy="369332"/>
          </a:xfrm>
          <a:prstGeom prst="rect">
            <a:avLst/>
          </a:prstGeom>
          <a:noFill/>
          <a:ln w="9525" algn="ctr">
            <a:noFill/>
            <a:miter lim="800000"/>
            <a:headEnd/>
            <a:tailEnd/>
          </a:ln>
        </p:spPr>
        <p:txBody>
          <a:bodyPr wrap="none">
            <a:spAutoFit/>
          </a:bodyPr>
          <a:lstStyle/>
          <a:p>
            <a:pPr>
              <a:buFont typeface="Wingdings" pitchFamily="2" charset="2"/>
              <a:buNone/>
            </a:pPr>
            <a:r>
              <a:rPr lang="en-US" altLang="zh-CN" dirty="0" err="1" smtClean="0">
                <a:solidFill>
                  <a:srgbClr val="800080"/>
                </a:solidFill>
                <a:latin typeface="Arial" pitchFamily="34" charset="0"/>
              </a:rPr>
              <a:t>esp</a:t>
            </a:r>
            <a:endParaRPr lang="en-US" altLang="zh-CN" dirty="0">
              <a:solidFill>
                <a:srgbClr val="800080"/>
              </a:solidFill>
              <a:latin typeface="Arial" pitchFamily="34" charset="0"/>
            </a:endParaRPr>
          </a:p>
        </p:txBody>
      </p:sp>
      <p:sp>
        <p:nvSpPr>
          <p:cNvPr id="37911" name="Line 33"/>
          <p:cNvSpPr>
            <a:spLocks noChangeShapeType="1"/>
          </p:cNvSpPr>
          <p:nvPr/>
        </p:nvSpPr>
        <p:spPr bwMode="auto">
          <a:xfrm flipV="1">
            <a:off x="5229920" y="5517232"/>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229920" y="4725144"/>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229920" y="5480397"/>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13</a:t>
            </a:r>
            <a:endParaRPr lang="en-US" altLang="zh-CN" sz="2000" b="0" dirty="0">
              <a:solidFill>
                <a:srgbClr val="800080"/>
              </a:solidFill>
              <a:latin typeface="Arial" pitchFamily="34" charset="0"/>
            </a:endParaRPr>
          </a:p>
        </p:txBody>
      </p:sp>
      <p:sp>
        <p:nvSpPr>
          <p:cNvPr id="37914" name="Line 36"/>
          <p:cNvSpPr>
            <a:spLocks noChangeShapeType="1"/>
          </p:cNvSpPr>
          <p:nvPr/>
        </p:nvSpPr>
        <p:spPr bwMode="auto">
          <a:xfrm flipV="1">
            <a:off x="5229920" y="5157192"/>
            <a:ext cx="863600" cy="0"/>
          </a:xfrm>
          <a:prstGeom prst="line">
            <a:avLst/>
          </a:prstGeom>
          <a:noFill/>
          <a:ln w="9525">
            <a:solidFill>
              <a:srgbClr val="800080"/>
            </a:solidFill>
            <a:round/>
            <a:headEnd/>
            <a:tailEnd/>
          </a:ln>
        </p:spPr>
        <p:txBody>
          <a:bodyPr>
            <a:spAutoFit/>
          </a:bodyPr>
          <a:lstStyle/>
          <a:p>
            <a:endParaRPr lang="zh-CN" altLang="en-US"/>
          </a:p>
        </p:txBody>
      </p:sp>
      <p:sp>
        <p:nvSpPr>
          <p:cNvPr id="30" name="Rectangle 35"/>
          <p:cNvSpPr>
            <a:spLocks noChangeArrowheads="1"/>
          </p:cNvSpPr>
          <p:nvPr/>
        </p:nvSpPr>
        <p:spPr bwMode="auto">
          <a:xfrm>
            <a:off x="5220072" y="508518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dirty="0" smtClean="0">
                <a:solidFill>
                  <a:srgbClr val="800080"/>
                </a:solidFill>
                <a:latin typeface="Arial" pitchFamily="34" charset="0"/>
              </a:rPr>
              <a:t>20</a:t>
            </a:r>
            <a:endParaRPr lang="en-US" altLang="zh-CN" sz="2000" b="0" dirty="0">
              <a:solidFill>
                <a:srgbClr val="800080"/>
              </a:solidFill>
              <a:latin typeface="Arial" pitchFamily="34" charset="0"/>
            </a:endParaRPr>
          </a:p>
        </p:txBody>
      </p:sp>
      <p:sp>
        <p:nvSpPr>
          <p:cNvPr id="31" name="Rectangle 35"/>
          <p:cNvSpPr>
            <a:spLocks noChangeArrowheads="1"/>
          </p:cNvSpPr>
          <p:nvPr/>
        </p:nvSpPr>
        <p:spPr bwMode="auto">
          <a:xfrm>
            <a:off x="5220072" y="4725144"/>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dirty="0" smtClean="0">
                <a:solidFill>
                  <a:srgbClr val="800080"/>
                </a:solidFill>
                <a:latin typeface="Arial" pitchFamily="34" charset="0"/>
              </a:rPr>
              <a:t>RA</a:t>
            </a:r>
            <a:endParaRPr lang="en-US" altLang="zh-CN" sz="2000" b="0" dirty="0">
              <a:solidFill>
                <a:srgbClr val="800080"/>
              </a:solidFill>
              <a:latin typeface="Arial" pitchFamily="34" charset="0"/>
            </a:endParaRPr>
          </a:p>
        </p:txBody>
      </p:sp>
      <p:sp>
        <p:nvSpPr>
          <p:cNvPr id="32" name="Rectangle 26"/>
          <p:cNvSpPr>
            <a:spLocks noChangeArrowheads="1"/>
          </p:cNvSpPr>
          <p:nvPr/>
        </p:nvSpPr>
        <p:spPr bwMode="auto">
          <a:xfrm>
            <a:off x="5301977" y="61653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高地址</a:t>
            </a:r>
            <a:endParaRPr lang="en-US" altLang="zh-CN" sz="1600" dirty="0">
              <a:solidFill>
                <a:srgbClr val="800080"/>
              </a:solidFill>
              <a:latin typeface="Arial" pitchFamily="34" charset="0"/>
            </a:endParaRPr>
          </a:p>
        </p:txBody>
      </p:sp>
      <p:sp>
        <p:nvSpPr>
          <p:cNvPr id="33" name="Rectangle 26"/>
          <p:cNvSpPr>
            <a:spLocks noChangeArrowheads="1"/>
          </p:cNvSpPr>
          <p:nvPr/>
        </p:nvSpPr>
        <p:spPr bwMode="auto">
          <a:xfrm>
            <a:off x="5229969" y="764704"/>
            <a:ext cx="864096" cy="338554"/>
          </a:xfrm>
          <a:prstGeom prst="rect">
            <a:avLst/>
          </a:prstGeom>
          <a:noFill/>
          <a:ln w="9525" algn="ctr">
            <a:noFill/>
            <a:miter lim="800000"/>
            <a:headEnd/>
            <a:tailEnd/>
          </a:ln>
        </p:spPr>
        <p:txBody>
          <a:bodyPr wrap="square">
            <a:spAutoFit/>
          </a:bodyPr>
          <a:lstStyle/>
          <a:p>
            <a:pPr>
              <a:buFont typeface="Wingdings" pitchFamily="2" charset="2"/>
              <a:buNone/>
            </a:pPr>
            <a:r>
              <a:rPr lang="zh-CN" altLang="en-US" sz="1600" dirty="0" smtClean="0">
                <a:solidFill>
                  <a:srgbClr val="800080"/>
                </a:solidFill>
                <a:latin typeface="Arial" pitchFamily="34" charset="0"/>
              </a:rPr>
              <a:t>低地址</a:t>
            </a:r>
            <a:endParaRPr lang="en-US" altLang="zh-CN" sz="1600" dirty="0">
              <a:solidFill>
                <a:srgbClr val="800080"/>
              </a:solidFill>
              <a:latin typeface="Arial" pitchFamily="34" charset="0"/>
            </a:endParaRPr>
          </a:p>
        </p:txBody>
      </p:sp>
      <p:sp>
        <p:nvSpPr>
          <p:cNvPr id="36" name="矩形 35"/>
          <p:cNvSpPr/>
          <p:nvPr/>
        </p:nvSpPr>
        <p:spPr>
          <a:xfrm>
            <a:off x="827584" y="404664"/>
            <a:ext cx="2799164" cy="461665"/>
          </a:xfrm>
          <a:prstGeom prst="rect">
            <a:avLst/>
          </a:prstGeom>
        </p:spPr>
        <p:txBody>
          <a:bodyPr wrap="none">
            <a:spAutoFit/>
          </a:bodyPr>
          <a:lstStyle/>
          <a:p>
            <a:r>
              <a:rPr lang="en-US" altLang="zh-CN" sz="2400" dirty="0" err="1" smtClean="0">
                <a:solidFill>
                  <a:schemeClr val="bg2"/>
                </a:solidFill>
              </a:rPr>
              <a:t>objdump</a:t>
            </a:r>
            <a:r>
              <a:rPr lang="en-US" altLang="zh-CN" sz="2400" dirty="0" smtClean="0">
                <a:solidFill>
                  <a:schemeClr val="bg2"/>
                </a:solidFill>
              </a:rPr>
              <a:t> -d test</a:t>
            </a:r>
            <a:endParaRPr lang="zh-CN" altLang="en-US" sz="2400" dirty="0">
              <a:solidFill>
                <a:schemeClr val="bg2"/>
              </a:solidFill>
            </a:endParaRPr>
          </a:p>
        </p:txBody>
      </p:sp>
      <p:sp>
        <p:nvSpPr>
          <p:cNvPr id="47" name="TextBox 46"/>
          <p:cNvSpPr txBox="1"/>
          <p:nvPr/>
        </p:nvSpPr>
        <p:spPr>
          <a:xfrm>
            <a:off x="4716016" y="2996952"/>
            <a:ext cx="576064" cy="276999"/>
          </a:xfrm>
          <a:prstGeom prst="rect">
            <a:avLst/>
          </a:prstGeom>
          <a:noFill/>
        </p:spPr>
        <p:txBody>
          <a:bodyPr wrap="square" rtlCol="0">
            <a:spAutoFit/>
          </a:bodyPr>
          <a:lstStyle/>
          <a:p>
            <a:r>
              <a:rPr lang="en-US" altLang="zh-CN" sz="1200" dirty="0" smtClean="0">
                <a:solidFill>
                  <a:srgbClr val="FF00FF"/>
                </a:solidFill>
              </a:rPr>
              <a:t>-10</a:t>
            </a:r>
            <a:endParaRPr lang="zh-CN" altLang="en-US" sz="1200" dirty="0">
              <a:solidFill>
                <a:srgbClr val="FF00FF"/>
              </a:solidFill>
            </a:endParaRPr>
          </a:p>
        </p:txBody>
      </p:sp>
      <p:sp>
        <p:nvSpPr>
          <p:cNvPr id="48" name="TextBox 47"/>
          <p:cNvSpPr txBox="1"/>
          <p:nvPr/>
        </p:nvSpPr>
        <p:spPr>
          <a:xfrm>
            <a:off x="4716016" y="3296017"/>
            <a:ext cx="576064" cy="276999"/>
          </a:xfrm>
          <a:prstGeom prst="rect">
            <a:avLst/>
          </a:prstGeom>
          <a:noFill/>
        </p:spPr>
        <p:txBody>
          <a:bodyPr wrap="square" rtlCol="0">
            <a:spAutoFit/>
          </a:bodyPr>
          <a:lstStyle/>
          <a:p>
            <a:r>
              <a:rPr lang="en-US" altLang="zh-CN" sz="1200" dirty="0" smtClean="0">
                <a:solidFill>
                  <a:srgbClr val="FF00FF"/>
                </a:solidFill>
              </a:rPr>
              <a:t>-c</a:t>
            </a:r>
            <a:endParaRPr lang="zh-CN" altLang="en-US" sz="1200" dirty="0">
              <a:solidFill>
                <a:srgbClr val="FF00FF"/>
              </a:solidFill>
            </a:endParaRPr>
          </a:p>
        </p:txBody>
      </p:sp>
      <p:sp>
        <p:nvSpPr>
          <p:cNvPr id="49" name="TextBox 48"/>
          <p:cNvSpPr txBox="1"/>
          <p:nvPr/>
        </p:nvSpPr>
        <p:spPr>
          <a:xfrm>
            <a:off x="4716016" y="3645024"/>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0" name="TextBox 49"/>
          <p:cNvSpPr txBox="1"/>
          <p:nvPr/>
        </p:nvSpPr>
        <p:spPr>
          <a:xfrm>
            <a:off x="4716016" y="3944089"/>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1" name="TextBox 50"/>
          <p:cNvSpPr txBox="1"/>
          <p:nvPr/>
        </p:nvSpPr>
        <p:spPr>
          <a:xfrm>
            <a:off x="4788024" y="4437112"/>
            <a:ext cx="432048" cy="276999"/>
          </a:xfrm>
          <a:prstGeom prst="rect">
            <a:avLst/>
          </a:prstGeom>
          <a:noFill/>
        </p:spPr>
        <p:txBody>
          <a:bodyPr wrap="square" rtlCol="0">
            <a:spAutoFit/>
          </a:bodyPr>
          <a:lstStyle/>
          <a:p>
            <a:r>
              <a:rPr lang="en-US" altLang="zh-CN" sz="1200" dirty="0" smtClean="0">
                <a:solidFill>
                  <a:srgbClr val="FF00FF"/>
                </a:solidFill>
              </a:rPr>
              <a:t>0</a:t>
            </a:r>
            <a:endParaRPr lang="zh-CN" altLang="en-US" sz="1200" dirty="0">
              <a:solidFill>
                <a:srgbClr val="FF00FF"/>
              </a:solidFill>
            </a:endParaRPr>
          </a:p>
        </p:txBody>
      </p:sp>
      <p:sp>
        <p:nvSpPr>
          <p:cNvPr id="52" name="TextBox 51"/>
          <p:cNvSpPr txBox="1"/>
          <p:nvPr/>
        </p:nvSpPr>
        <p:spPr>
          <a:xfrm>
            <a:off x="4788024" y="4808185"/>
            <a:ext cx="576064" cy="276999"/>
          </a:xfrm>
          <a:prstGeom prst="rect">
            <a:avLst/>
          </a:prstGeom>
          <a:noFill/>
        </p:spPr>
        <p:txBody>
          <a:bodyPr wrap="square" rtlCol="0">
            <a:spAutoFit/>
          </a:bodyPr>
          <a:lstStyle/>
          <a:p>
            <a:r>
              <a:rPr lang="en-US" altLang="zh-CN" sz="1200" dirty="0" smtClean="0">
                <a:solidFill>
                  <a:srgbClr val="FF00FF"/>
                </a:solidFill>
              </a:rPr>
              <a:t>4</a:t>
            </a:r>
            <a:endParaRPr lang="zh-CN" altLang="en-US" sz="1200" dirty="0">
              <a:solidFill>
                <a:srgbClr val="FF00FF"/>
              </a:solidFill>
            </a:endParaRPr>
          </a:p>
        </p:txBody>
      </p:sp>
      <p:sp>
        <p:nvSpPr>
          <p:cNvPr id="53" name="TextBox 52"/>
          <p:cNvSpPr txBox="1"/>
          <p:nvPr/>
        </p:nvSpPr>
        <p:spPr>
          <a:xfrm>
            <a:off x="4788024" y="5229200"/>
            <a:ext cx="576064" cy="276999"/>
          </a:xfrm>
          <a:prstGeom prst="rect">
            <a:avLst/>
          </a:prstGeom>
          <a:noFill/>
        </p:spPr>
        <p:txBody>
          <a:bodyPr wrap="square" rtlCol="0">
            <a:spAutoFit/>
          </a:bodyPr>
          <a:lstStyle/>
          <a:p>
            <a:r>
              <a:rPr lang="en-US" altLang="zh-CN" sz="1200" dirty="0" smtClean="0">
                <a:solidFill>
                  <a:srgbClr val="FF00FF"/>
                </a:solidFill>
              </a:rPr>
              <a:t>8</a:t>
            </a:r>
            <a:endParaRPr lang="zh-CN" altLang="en-US" sz="1200" dirty="0">
              <a:solidFill>
                <a:srgbClr val="FF00FF"/>
              </a:solidFill>
            </a:endParaRPr>
          </a:p>
        </p:txBody>
      </p:sp>
      <p:sp>
        <p:nvSpPr>
          <p:cNvPr id="54" name="TextBox 53"/>
          <p:cNvSpPr txBox="1"/>
          <p:nvPr/>
        </p:nvSpPr>
        <p:spPr>
          <a:xfrm>
            <a:off x="4788024" y="5600273"/>
            <a:ext cx="576064" cy="307777"/>
          </a:xfrm>
          <a:prstGeom prst="rect">
            <a:avLst/>
          </a:prstGeom>
          <a:noFill/>
        </p:spPr>
        <p:txBody>
          <a:bodyPr wrap="square" rtlCol="0">
            <a:spAutoFit/>
          </a:bodyPr>
          <a:lstStyle/>
          <a:p>
            <a:r>
              <a:rPr lang="en-US" altLang="zh-CN" sz="1400" dirty="0" smtClean="0">
                <a:solidFill>
                  <a:srgbClr val="FF00FF"/>
                </a:solidFill>
              </a:rPr>
              <a:t>c</a:t>
            </a:r>
            <a:endParaRPr lang="zh-CN" altLang="en-US" sz="1400" dirty="0">
              <a:solidFill>
                <a:srgbClr val="FF00FF"/>
              </a:solidFill>
            </a:endParaRPr>
          </a:p>
        </p:txBody>
      </p:sp>
      <p:sp>
        <p:nvSpPr>
          <p:cNvPr id="45" name="Line 33"/>
          <p:cNvSpPr>
            <a:spLocks noChangeShapeType="1"/>
          </p:cNvSpPr>
          <p:nvPr/>
        </p:nvSpPr>
        <p:spPr bwMode="auto">
          <a:xfrm flipV="1">
            <a:off x="5220072" y="6165304"/>
            <a:ext cx="863600" cy="0"/>
          </a:xfrm>
          <a:prstGeom prst="line">
            <a:avLst/>
          </a:prstGeom>
          <a:noFill/>
          <a:ln w="9525">
            <a:solidFill>
              <a:srgbClr val="800080"/>
            </a:solidFill>
            <a:round/>
            <a:headEnd/>
            <a:tailEnd/>
          </a:ln>
        </p:spPr>
        <p:txBody>
          <a:bodyPr>
            <a:spAutoFit/>
          </a:bodyPr>
          <a:lstStyle/>
          <a:p>
            <a:endParaRPr lang="zh-CN" altLang="en-US"/>
          </a:p>
        </p:txBody>
      </p:sp>
      <p:sp>
        <p:nvSpPr>
          <p:cNvPr id="46" name="矩形 45"/>
          <p:cNvSpPr/>
          <p:nvPr/>
        </p:nvSpPr>
        <p:spPr>
          <a:xfrm>
            <a:off x="1763688" y="5589240"/>
            <a:ext cx="2903359" cy="646331"/>
          </a:xfrm>
          <a:prstGeom prst="rect">
            <a:avLst/>
          </a:prstGeom>
        </p:spPr>
        <p:txBody>
          <a:bodyPr wrap="none">
            <a:spAutoFit/>
          </a:bodyPr>
          <a:lstStyle/>
          <a:p>
            <a:pPr>
              <a:buFont typeface="Wingdings" pitchFamily="2" charset="2"/>
              <a:buNone/>
            </a:pPr>
            <a:r>
              <a:rPr lang="zh-CN" altLang="en-US" dirty="0" smtClean="0">
                <a:solidFill>
                  <a:srgbClr val="800080"/>
                </a:solidFill>
                <a:latin typeface="Arial" pitchFamily="34" charset="0"/>
              </a:rPr>
              <a:t>旧</a:t>
            </a:r>
            <a:r>
              <a:rPr lang="en-US" altLang="zh-CN" dirty="0" err="1" smtClean="0">
                <a:solidFill>
                  <a:srgbClr val="800080"/>
                </a:solidFill>
                <a:latin typeface="Arial" pitchFamily="34" charset="0"/>
              </a:rPr>
              <a:t>ebp</a:t>
            </a:r>
            <a:r>
              <a:rPr lang="zh-CN" altLang="en-US" dirty="0" smtClean="0">
                <a:solidFill>
                  <a:srgbClr val="800080"/>
                </a:solidFill>
                <a:latin typeface="Arial" pitchFamily="34" charset="0"/>
              </a:rPr>
              <a:t>退栈</a:t>
            </a:r>
            <a:endParaRPr lang="en-US" altLang="zh-CN" dirty="0" smtClean="0">
              <a:solidFill>
                <a:srgbClr val="800080"/>
              </a:solidFill>
              <a:latin typeface="Arial" pitchFamily="34" charset="0"/>
            </a:endParaRPr>
          </a:p>
          <a:p>
            <a:pPr>
              <a:buFont typeface="Wingdings" pitchFamily="2" charset="2"/>
              <a:buNone/>
            </a:pPr>
            <a:r>
              <a:rPr lang="zh-CN" altLang="en-US" dirty="0" smtClean="0">
                <a:solidFill>
                  <a:srgbClr val="800080"/>
                </a:solidFill>
                <a:latin typeface="Arial" pitchFamily="34" charset="0"/>
              </a:rPr>
              <a:t>将寄存器</a:t>
            </a:r>
            <a:r>
              <a:rPr lang="en-US" altLang="zh-CN" dirty="0" err="1" smtClean="0">
                <a:solidFill>
                  <a:srgbClr val="800080"/>
                </a:solidFill>
                <a:latin typeface="Arial" pitchFamily="34" charset="0"/>
              </a:rPr>
              <a:t>eax</a:t>
            </a:r>
            <a:r>
              <a:rPr lang="zh-CN" altLang="en-US" dirty="0" smtClean="0">
                <a:solidFill>
                  <a:srgbClr val="800080"/>
                </a:solidFill>
                <a:latin typeface="Arial" pitchFamily="34" charset="0"/>
              </a:rPr>
              <a:t>值返回到</a:t>
            </a:r>
            <a:r>
              <a:rPr lang="en-US" altLang="zh-CN" dirty="0" smtClean="0">
                <a:solidFill>
                  <a:srgbClr val="800080"/>
                </a:solidFill>
                <a:latin typeface="Arial" pitchFamily="34" charset="0"/>
              </a:rPr>
              <a:t>main</a:t>
            </a:r>
            <a:endParaRPr lang="en-US" altLang="zh-CN" dirty="0">
              <a:solidFill>
                <a:srgbClr val="800080"/>
              </a:solidFill>
              <a:latin typeface="Arial" pitchFamily="34" charset="0"/>
            </a:endParaRP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00063" y="857250"/>
            <a:ext cx="4935537" cy="4278313"/>
          </a:xfrm>
          <a:prstGeom prst="rect">
            <a:avLst/>
          </a:prstGeom>
          <a:noFill/>
          <a:ln w="9525">
            <a:noFill/>
            <a:miter lim="800000"/>
            <a:headEnd/>
            <a:tailEnd/>
          </a:ln>
        </p:spPr>
        <p:txBody>
          <a:bodyPr>
            <a:spAutoFit/>
          </a:bodyPr>
          <a:lstStyle/>
          <a:p>
            <a:pPr>
              <a:spcBef>
                <a:spcPct val="50000"/>
              </a:spcBef>
            </a:pPr>
            <a:r>
              <a:rPr kumimoji="1" lang="en-US" altLang="zh-CN" sz="3200">
                <a:solidFill>
                  <a:schemeClr val="bg1"/>
                </a:solidFill>
                <a:latin typeface="华文新魏" pitchFamily="2" charset="-122"/>
                <a:ea typeface="华文新魏" pitchFamily="2" charset="-122"/>
              </a:rPr>
              <a:t>2)</a:t>
            </a:r>
            <a:r>
              <a:rPr kumimoji="1" lang="zh-CN" altLang="en-US" sz="3200">
                <a:solidFill>
                  <a:schemeClr val="bg1"/>
                </a:solidFill>
                <a:latin typeface="华文新魏" pitchFamily="2" charset="-122"/>
                <a:ea typeface="华文新魏" pitchFamily="2" charset="-122"/>
              </a:rPr>
              <a:t>运算指令　　　　　　　　　　</a:t>
            </a:r>
          </a:p>
          <a:p>
            <a:pPr>
              <a:spcBef>
                <a:spcPct val="50000"/>
              </a:spcBef>
            </a:pPr>
            <a:r>
              <a:rPr kumimoji="1" lang="en-US" altLang="zh-CN" sz="3200">
                <a:solidFill>
                  <a:schemeClr val="bg1"/>
                </a:solidFill>
                <a:latin typeface="华文新魏" pitchFamily="2" charset="-122"/>
                <a:ea typeface="华文新魏" pitchFamily="2" charset="-122"/>
              </a:rPr>
              <a:t>ADD       R</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R/M </a:t>
            </a:r>
            <a:r>
              <a:rPr kumimoji="1" lang="zh-CN" altLang="en-US" sz="3200">
                <a:solidFill>
                  <a:schemeClr val="bg1"/>
                </a:solidFill>
                <a:latin typeface="华文新魏" pitchFamily="2" charset="-122"/>
                <a:ea typeface="华文新魏" pitchFamily="2" charset="-122"/>
              </a:rPr>
              <a:t>　　　</a:t>
            </a:r>
          </a:p>
          <a:p>
            <a:pPr>
              <a:spcBef>
                <a:spcPct val="50000"/>
              </a:spcBef>
            </a:pPr>
            <a:r>
              <a:rPr kumimoji="1" lang="en-US" altLang="zh-CN" sz="3200">
                <a:solidFill>
                  <a:schemeClr val="bg1"/>
                </a:solidFill>
                <a:latin typeface="华文新魏" pitchFamily="2" charset="-122"/>
                <a:ea typeface="华文新魏" pitchFamily="2" charset="-122"/>
              </a:rPr>
              <a:t>SUB</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R/M </a:t>
            </a:r>
            <a:r>
              <a:rPr kumimoji="1" lang="zh-CN" altLang="en-US" sz="3200">
                <a:solidFill>
                  <a:schemeClr val="bg1"/>
                </a:solidFill>
                <a:latin typeface="华文新魏" pitchFamily="2" charset="-122"/>
                <a:ea typeface="华文新魏" pitchFamily="2" charset="-122"/>
              </a:rPr>
              <a:t>　　　　</a:t>
            </a:r>
          </a:p>
          <a:p>
            <a:pPr>
              <a:spcBef>
                <a:spcPct val="50000"/>
              </a:spcBef>
            </a:pPr>
            <a:r>
              <a:rPr kumimoji="1" lang="en-US" altLang="zh-CN" sz="3200">
                <a:solidFill>
                  <a:schemeClr val="bg1"/>
                </a:solidFill>
                <a:latin typeface="华文新魏" pitchFamily="2" charset="-122"/>
                <a:ea typeface="华文新魏" pitchFamily="2" charset="-122"/>
              </a:rPr>
              <a:t>MUL     </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R/M </a:t>
            </a:r>
            <a:r>
              <a:rPr kumimoji="1" lang="zh-CN" altLang="en-US" sz="3200">
                <a:solidFill>
                  <a:schemeClr val="bg1"/>
                </a:solidFill>
                <a:latin typeface="华文新魏" pitchFamily="2" charset="-122"/>
                <a:ea typeface="华文新魏" pitchFamily="2" charset="-122"/>
              </a:rPr>
              <a:t>　　</a:t>
            </a:r>
          </a:p>
          <a:p>
            <a:pPr>
              <a:spcBef>
                <a:spcPct val="50000"/>
              </a:spcBef>
            </a:pPr>
            <a:r>
              <a:rPr kumimoji="1" lang="en-US" altLang="zh-CN" sz="3200">
                <a:solidFill>
                  <a:schemeClr val="bg1"/>
                </a:solidFill>
                <a:latin typeface="华文新魏" pitchFamily="2" charset="-122"/>
                <a:ea typeface="华文新魏" pitchFamily="2" charset="-122"/>
              </a:rPr>
              <a:t>DIV</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R/M </a:t>
            </a:r>
            <a:r>
              <a:rPr kumimoji="1" lang="zh-CN" altLang="en-US" sz="3200">
                <a:solidFill>
                  <a:schemeClr val="bg1"/>
                </a:solidFill>
                <a:latin typeface="华文新魏" pitchFamily="2" charset="-122"/>
                <a:ea typeface="华文新魏" pitchFamily="2" charset="-122"/>
              </a:rPr>
              <a:t>　　　　 </a:t>
            </a:r>
          </a:p>
          <a:p>
            <a:pPr>
              <a:spcBef>
                <a:spcPct val="50000"/>
              </a:spcBef>
            </a:pPr>
            <a:r>
              <a:rPr kumimoji="1" lang="en-US" altLang="zh-CN" sz="3200">
                <a:solidFill>
                  <a:schemeClr val="bg1"/>
                </a:solidFill>
                <a:latin typeface="华文新魏" pitchFamily="2" charset="-122"/>
                <a:ea typeface="华文新魏" pitchFamily="2" charset="-122"/>
              </a:rPr>
              <a:t>COMP</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R/M </a:t>
            </a:r>
            <a:r>
              <a:rPr kumimoji="1" lang="zh-CN" altLang="en-US" sz="3200">
                <a:solidFill>
                  <a:schemeClr val="bg1"/>
                </a:solidFill>
                <a:latin typeface="华文新魏" pitchFamily="2" charset="-122"/>
                <a:ea typeface="华文新魏" pitchFamily="2" charset="-122"/>
              </a:rPr>
              <a:t>　　　　　　　</a:t>
            </a:r>
            <a:r>
              <a:rPr kumimoji="1" lang="zh-CN" altLang="en-US" sz="3200" b="1">
                <a:solidFill>
                  <a:schemeClr val="bg1"/>
                </a:solidFill>
                <a:latin typeface="华文新魏" pitchFamily="2" charset="-122"/>
                <a:ea typeface="华文新魏" pitchFamily="2"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7200" y="304800"/>
            <a:ext cx="8686800" cy="5016500"/>
          </a:xfrm>
          <a:prstGeom prst="rect">
            <a:avLst/>
          </a:prstGeom>
          <a:noFill/>
          <a:ln w="9525">
            <a:noFill/>
            <a:miter lim="800000"/>
            <a:headEnd/>
            <a:tailEnd/>
          </a:ln>
        </p:spPr>
        <p:txBody>
          <a:bodyPr>
            <a:spAutoFit/>
          </a:bodyPr>
          <a:lstStyle/>
          <a:p>
            <a:pPr>
              <a:spcBef>
                <a:spcPct val="50000"/>
              </a:spcBef>
            </a:pPr>
            <a:r>
              <a:rPr kumimoji="1" lang="zh-CN" altLang="en-US" sz="3200" b="1">
                <a:solidFill>
                  <a:schemeClr val="bg1"/>
                </a:solidFill>
                <a:latin typeface="Times New Roman" pitchFamily="18" charset="0"/>
                <a:ea typeface="华文新魏" pitchFamily="2" charset="-122"/>
              </a:rPr>
              <a:t>３</a:t>
            </a:r>
            <a:r>
              <a:rPr kumimoji="1" lang="en-US" altLang="zh-CN" sz="3200" b="1">
                <a:solidFill>
                  <a:schemeClr val="bg1"/>
                </a:solidFill>
                <a:latin typeface="Times New Roman" pitchFamily="18" charset="0"/>
                <a:ea typeface="华文新魏" pitchFamily="2" charset="-122"/>
              </a:rPr>
              <a:t>)</a:t>
            </a:r>
            <a:r>
              <a:rPr kumimoji="1" lang="zh-CN" altLang="en-US" sz="3200" b="1">
                <a:solidFill>
                  <a:schemeClr val="bg1"/>
                </a:solidFill>
                <a:latin typeface="Times New Roman" pitchFamily="18" charset="0"/>
                <a:ea typeface="华文新魏" pitchFamily="2" charset="-122"/>
              </a:rPr>
              <a:t>寻址功能：　　　　　　　　</a:t>
            </a:r>
          </a:p>
          <a:p>
            <a:pPr>
              <a:spcBef>
                <a:spcPct val="50000"/>
              </a:spcBef>
            </a:pPr>
            <a:r>
              <a:rPr kumimoji="1" lang="zh-CN" altLang="en-US" sz="3200" b="1">
                <a:solidFill>
                  <a:schemeClr val="bg1"/>
                </a:solidFill>
                <a:latin typeface="Times New Roman" pitchFamily="18" charset="0"/>
                <a:ea typeface="华文新魏" pitchFamily="2" charset="-122"/>
              </a:rPr>
              <a:t>寄存器寻址：</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AX</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BX</a:t>
            </a:r>
            <a:r>
              <a:rPr kumimoji="1" lang="zh-CN" altLang="en-US" sz="3200" b="1">
                <a:solidFill>
                  <a:schemeClr val="bg1"/>
                </a:solidFill>
                <a:latin typeface="Times New Roman" pitchFamily="18" charset="0"/>
                <a:ea typeface="华文新魏" pitchFamily="2" charset="-122"/>
              </a:rPr>
              <a:t>　　　</a:t>
            </a:r>
          </a:p>
          <a:p>
            <a:pPr>
              <a:spcBef>
                <a:spcPct val="50000"/>
              </a:spcBef>
            </a:pPr>
            <a:r>
              <a:rPr kumimoji="1" lang="zh-CN" altLang="en-US" sz="3200" b="1">
                <a:solidFill>
                  <a:schemeClr val="bg1"/>
                </a:solidFill>
                <a:latin typeface="Times New Roman" pitchFamily="18" charset="0"/>
                <a:ea typeface="华文新魏" pitchFamily="2" charset="-122"/>
              </a:rPr>
              <a:t>直接寻址：</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AX</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DATA</a:t>
            </a:r>
            <a:r>
              <a:rPr kumimoji="1" lang="zh-CN" altLang="en-US" sz="3200" b="1">
                <a:solidFill>
                  <a:schemeClr val="bg1"/>
                </a:solidFill>
                <a:latin typeface="Times New Roman" pitchFamily="18" charset="0"/>
                <a:ea typeface="华文新魏" pitchFamily="2" charset="-122"/>
              </a:rPr>
              <a:t>　　</a:t>
            </a:r>
          </a:p>
          <a:p>
            <a:pPr>
              <a:spcBef>
                <a:spcPct val="50000"/>
              </a:spcBef>
            </a:pPr>
            <a:r>
              <a:rPr kumimoji="1" lang="zh-CN" altLang="en-US" sz="3200" b="1">
                <a:solidFill>
                  <a:schemeClr val="bg1"/>
                </a:solidFill>
                <a:latin typeface="Times New Roman" pitchFamily="18" charset="0"/>
                <a:ea typeface="华文新魏" pitchFamily="2" charset="-122"/>
              </a:rPr>
              <a:t>基址（变址）＋位移：</a:t>
            </a:r>
          </a:p>
          <a:p>
            <a:pPr>
              <a:spcBef>
                <a:spcPct val="50000"/>
              </a:spcBef>
            </a:pP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MOV</a:t>
            </a:r>
            <a:r>
              <a:rPr kumimoji="1" lang="zh-CN" altLang="en-US" sz="3200" b="1">
                <a:solidFill>
                  <a:schemeClr val="bg1"/>
                </a:solidFill>
                <a:latin typeface="Times New Roman" pitchFamily="18" charset="0"/>
                <a:ea typeface="华文新魏" pitchFamily="2" charset="-122"/>
              </a:rPr>
              <a:t>　</a:t>
            </a:r>
            <a:r>
              <a:rPr kumimoji="1" lang="en-US" altLang="zh-CN" sz="3200" b="1">
                <a:solidFill>
                  <a:schemeClr val="bg1"/>
                </a:solidFill>
                <a:latin typeface="Times New Roman" pitchFamily="18" charset="0"/>
                <a:ea typeface="华文新魏" pitchFamily="2" charset="-122"/>
              </a:rPr>
              <a:t>DI</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[BX]</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20H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00063" y="357188"/>
            <a:ext cx="5991226"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常用四元式的翻译方法</a:t>
            </a:r>
            <a:r>
              <a:rPr kumimoji="1" lang="en-US" altLang="zh-CN" sz="3600" b="1">
                <a:solidFill>
                  <a:schemeClr val="bg1"/>
                </a:solidFill>
                <a:latin typeface="Times New Roman" pitchFamily="18" charset="0"/>
                <a:ea typeface="华文新魏" pitchFamily="2" charset="-122"/>
              </a:rPr>
              <a:t>:</a:t>
            </a:r>
            <a:endParaRPr kumimoji="1" lang="zh-CN" altLang="en-US" sz="3600" b="1">
              <a:solidFill>
                <a:schemeClr val="bg1"/>
              </a:solidFill>
              <a:latin typeface="Times New Roman" pitchFamily="18" charset="0"/>
              <a:ea typeface="华文新魏" pitchFamily="2" charset="-122"/>
            </a:endParaRPr>
          </a:p>
        </p:txBody>
      </p:sp>
      <p:sp>
        <p:nvSpPr>
          <p:cNvPr id="16387" name="Text Box 3"/>
          <p:cNvSpPr txBox="1">
            <a:spLocks noChangeArrowheads="1"/>
          </p:cNvSpPr>
          <p:nvPr/>
        </p:nvSpPr>
        <p:spPr bwMode="auto">
          <a:xfrm>
            <a:off x="228600" y="1295400"/>
            <a:ext cx="7543800" cy="1878013"/>
          </a:xfrm>
          <a:prstGeom prst="rect">
            <a:avLst/>
          </a:prstGeom>
          <a:noFill/>
          <a:ln w="9525">
            <a:noFill/>
            <a:miter lim="800000"/>
            <a:headEnd/>
            <a:tailEnd/>
          </a:ln>
        </p:spPr>
        <p:txBody>
          <a:bodyPr>
            <a:spAutoFit/>
          </a:bodyPr>
          <a:lstStyle/>
          <a:p>
            <a:pPr fontAlgn="t">
              <a:spcBef>
                <a:spcPct val="50000"/>
              </a:spcBef>
            </a:pPr>
            <a:r>
              <a:rPr kumimoji="1" lang="en-US" altLang="zh-CN" sz="3200">
                <a:solidFill>
                  <a:schemeClr val="bg1"/>
                </a:solidFill>
                <a:latin typeface="Times New Roman" pitchFamily="18" charset="0"/>
                <a:ea typeface="华文新魏" pitchFamily="2" charset="-122"/>
              </a:rPr>
              <a:t>1)</a:t>
            </a:r>
            <a:r>
              <a:rPr kumimoji="1" lang="zh-CN" altLang="en-US" sz="3200">
                <a:solidFill>
                  <a:schemeClr val="bg1"/>
                </a:solidFill>
                <a:latin typeface="Times New Roman" pitchFamily="18" charset="0"/>
                <a:ea typeface="华文新魏" pitchFamily="2" charset="-122"/>
              </a:rPr>
              <a:t>四元式</a:t>
            </a:r>
            <a:r>
              <a:rPr kumimoji="1" lang="en-US" altLang="zh-CN" sz="3200">
                <a:solidFill>
                  <a:schemeClr val="bg1"/>
                </a:solidFill>
                <a:latin typeface="Times New Roman" pitchFamily="18" charset="0"/>
                <a:ea typeface="华文新魏" pitchFamily="2" charset="-122"/>
              </a:rPr>
              <a:t>(main, id,    ,      )                              </a:t>
            </a:r>
          </a:p>
          <a:p>
            <a:pPr fontAlgn="t">
              <a:spcBef>
                <a:spcPct val="50000"/>
              </a:spcBef>
            </a:pPr>
            <a:r>
              <a:rPr kumimoji="1" lang="en-US" altLang="zh-CN" sz="2800">
                <a:solidFill>
                  <a:schemeClr val="bg1"/>
                </a:solidFill>
                <a:latin typeface="Times New Roman" pitchFamily="18" charset="0"/>
                <a:ea typeface="华文新魏" pitchFamily="2" charset="-122"/>
              </a:rPr>
              <a:t>       {MAIN     SEGMENT: ASSUME</a:t>
            </a:r>
          </a:p>
          <a:p>
            <a:pPr fontAlgn="t">
              <a:spcBef>
                <a:spcPct val="50000"/>
              </a:spcBef>
            </a:pPr>
            <a:r>
              <a:rPr kumimoji="1" lang="zh-CN" altLang="en-US" sz="2800">
                <a:solidFill>
                  <a:schemeClr val="bg1"/>
                </a:solidFill>
                <a:latin typeface="Times New Roman" pitchFamily="18" charset="0"/>
                <a:ea typeface="华文新魏" pitchFamily="2" charset="-122"/>
              </a:rPr>
              <a:t>　　</a:t>
            </a:r>
            <a:r>
              <a:rPr kumimoji="1" lang="en-US" altLang="zh-CN" sz="2800">
                <a:solidFill>
                  <a:schemeClr val="bg1"/>
                </a:solidFill>
                <a:latin typeface="Times New Roman" pitchFamily="18" charset="0"/>
                <a:ea typeface="华文新魏" pitchFamily="2" charset="-122"/>
              </a:rPr>
              <a:t>CS: MAIN, DS:MAIN, ES:MAIN</a:t>
            </a:r>
            <a:r>
              <a:rPr kumimoji="1" lang="en-US" altLang="zh-CN" sz="2800" b="1">
                <a:solidFill>
                  <a:schemeClr val="bg1"/>
                </a:solidFill>
                <a:latin typeface="Times New Roman" pitchFamily="18" charset="0"/>
                <a:ea typeface="华文新魏" pitchFamily="2" charset="-122"/>
              </a:rPr>
              <a:t> }</a:t>
            </a:r>
            <a:endParaRPr kumimoji="1" lang="en-US" altLang="zh-CN" sz="2800">
              <a:solidFill>
                <a:schemeClr val="bg1"/>
              </a:solidFill>
              <a:latin typeface="Times New Roman" pitchFamily="18" charset="0"/>
              <a:ea typeface="华文新魏" pitchFamily="2" charset="-122"/>
            </a:endParaRPr>
          </a:p>
        </p:txBody>
      </p:sp>
      <p:sp>
        <p:nvSpPr>
          <p:cNvPr id="16388" name="Text Box 4"/>
          <p:cNvSpPr txBox="1">
            <a:spLocks noChangeArrowheads="1"/>
          </p:cNvSpPr>
          <p:nvPr/>
        </p:nvSpPr>
        <p:spPr bwMode="auto">
          <a:xfrm>
            <a:off x="323850" y="3860800"/>
            <a:ext cx="5767388" cy="1311275"/>
          </a:xfrm>
          <a:prstGeom prst="rect">
            <a:avLst/>
          </a:prstGeom>
          <a:noFill/>
          <a:ln w="9525">
            <a:noFill/>
            <a:miter lim="800000"/>
            <a:headEnd/>
            <a:tailEnd/>
          </a:ln>
        </p:spPr>
        <p:txBody>
          <a:bodyPr>
            <a:spAutoFit/>
          </a:bodyPr>
          <a:lstStyle/>
          <a:p>
            <a:pPr algn="ctr">
              <a:spcBef>
                <a:spcPct val="50000"/>
              </a:spcBef>
            </a:pPr>
            <a:r>
              <a:rPr kumimoji="1" lang="en-US" altLang="zh-CN" sz="3200" b="1">
                <a:solidFill>
                  <a:schemeClr val="bg1"/>
                </a:solidFill>
                <a:latin typeface="Times New Roman" pitchFamily="18" charset="0"/>
                <a:ea typeface="华文新魏" pitchFamily="2" charset="-122"/>
              </a:rPr>
              <a:t>2)</a:t>
            </a:r>
            <a:r>
              <a:rPr kumimoji="1" lang="zh-CN" altLang="en-US" sz="3200" b="1">
                <a:solidFill>
                  <a:schemeClr val="bg1"/>
                </a:solidFill>
                <a:latin typeface="Times New Roman" pitchFamily="18" charset="0"/>
                <a:ea typeface="华文新魏" pitchFamily="2" charset="-122"/>
              </a:rPr>
              <a:t>四元式　</a:t>
            </a:r>
            <a:r>
              <a:rPr kumimoji="1" lang="en-US" altLang="zh-CN" sz="3200" b="1">
                <a:solidFill>
                  <a:schemeClr val="bg1"/>
                </a:solidFill>
                <a:latin typeface="Times New Roman" pitchFamily="18" charset="0"/>
                <a:ea typeface="华文新魏" pitchFamily="2" charset="-122"/>
              </a:rPr>
              <a:t>(return</a:t>
            </a:r>
            <a:r>
              <a:rPr kumimoji="1" lang="zh-CN" altLang="en-US" sz="3200" b="1">
                <a:solidFill>
                  <a:schemeClr val="bg1"/>
                </a:solidFill>
                <a:latin typeface="Times New Roman" pitchFamily="18" charset="0"/>
                <a:ea typeface="华文新魏" pitchFamily="2" charset="-122"/>
              </a:rPr>
              <a:t>，　，　，</a:t>
            </a:r>
            <a:r>
              <a:rPr kumimoji="1" lang="en-US" altLang="zh-CN" sz="3200" b="1">
                <a:solidFill>
                  <a:schemeClr val="bg1"/>
                </a:solidFill>
                <a:latin typeface="Times New Roman" pitchFamily="18" charset="0"/>
                <a:ea typeface="华文新魏" pitchFamily="2" charset="-122"/>
              </a:rPr>
              <a:t>p)</a:t>
            </a:r>
            <a:r>
              <a:rPr kumimoji="1" lang="zh-CN" altLang="en-US" sz="3200" b="1">
                <a:solidFill>
                  <a:schemeClr val="bg1"/>
                </a:solidFill>
                <a:latin typeface="Times New Roman" pitchFamily="18" charset="0"/>
                <a:ea typeface="华文新魏" pitchFamily="2" charset="-122"/>
              </a:rPr>
              <a:t>       </a:t>
            </a:r>
          </a:p>
          <a:p>
            <a:pPr algn="ctr">
              <a:spcBef>
                <a:spcPct val="50000"/>
              </a:spcBef>
            </a:pPr>
            <a:r>
              <a:rPr kumimoji="1" lang="en-US" altLang="zh-CN" sz="3200" b="1">
                <a:solidFill>
                  <a:schemeClr val="bg1"/>
                </a:solidFill>
                <a:latin typeface="Times New Roman" pitchFamily="18" charset="0"/>
                <a:ea typeface="华文新魏" pitchFamily="2" charset="-122"/>
              </a:rPr>
              <a:t>{JMP    p}</a:t>
            </a:r>
            <a:r>
              <a:rPr kumimoji="1" lang="zh-CN" altLang="en-US" sz="2800" b="1">
                <a:solidFill>
                  <a:schemeClr val="bg1"/>
                </a:solidFill>
                <a:latin typeface="Times New Roman" pitchFamily="18" charset="0"/>
                <a:ea typeface="华文新魏" pitchFamily="2" charset="-122"/>
              </a:rPr>
              <a:t>　　　　　　</a:t>
            </a:r>
          </a:p>
        </p:txBody>
      </p:sp>
      <p:sp>
        <p:nvSpPr>
          <p:cNvPr id="16389" name="Text Box 5"/>
          <p:cNvSpPr txBox="1">
            <a:spLocks noChangeArrowheads="1"/>
          </p:cNvSpPr>
          <p:nvPr/>
        </p:nvSpPr>
        <p:spPr bwMode="auto">
          <a:xfrm>
            <a:off x="1279525" y="5997575"/>
            <a:ext cx="184150" cy="457200"/>
          </a:xfrm>
          <a:prstGeom prst="rect">
            <a:avLst/>
          </a:prstGeom>
          <a:noFill/>
          <a:ln w="9525">
            <a:noFill/>
            <a:miter lim="800000"/>
            <a:headEnd/>
            <a:tailEnd/>
          </a:ln>
        </p:spPr>
        <p:txBody>
          <a:bodyPr wrap="none">
            <a:spAutoFit/>
          </a:bodyPr>
          <a:lstStyle/>
          <a:p>
            <a:pPr algn="ctr">
              <a:spcBef>
                <a:spcPct val="50000"/>
              </a:spcBef>
            </a:pPr>
            <a:endParaRPr kumimoji="1" lang="zh-CN" altLang="zh-CN" sz="2400">
              <a:latin typeface="Times New Roman" pitchFamily="18" charset="0"/>
              <a:ea typeface="华文新魏"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457200"/>
            <a:ext cx="6096000" cy="2774950"/>
          </a:xfrm>
          <a:prstGeom prst="rect">
            <a:avLst/>
          </a:prstGeom>
          <a:noFill/>
          <a:ln w="9525">
            <a:noFill/>
            <a:miter lim="800000"/>
            <a:headEnd/>
            <a:tailEnd/>
          </a:ln>
        </p:spPr>
        <p:txBody>
          <a:bodyPr>
            <a:spAutoFit/>
          </a:bodyPr>
          <a:lstStyle/>
          <a:p>
            <a:pPr>
              <a:spcBef>
                <a:spcPct val="50000"/>
              </a:spcBef>
            </a:pPr>
            <a:r>
              <a:rPr kumimoji="1" lang="en-US" altLang="zh-CN" sz="3200">
                <a:solidFill>
                  <a:schemeClr val="bg1"/>
                </a:solidFill>
                <a:latin typeface="Times New Roman" pitchFamily="18" charset="0"/>
                <a:ea typeface="华文新魏" pitchFamily="2" charset="-122"/>
              </a:rPr>
              <a:t>3)</a:t>
            </a:r>
            <a:r>
              <a:rPr kumimoji="1" lang="zh-CN" altLang="en-US" sz="3200">
                <a:solidFill>
                  <a:schemeClr val="bg1"/>
                </a:solidFill>
                <a:latin typeface="Times New Roman" pitchFamily="18" charset="0"/>
                <a:ea typeface="华文新魏" pitchFamily="2" charset="-122"/>
              </a:rPr>
              <a:t>四元式</a:t>
            </a:r>
            <a:r>
              <a:rPr kumimoji="1" lang="en-US" altLang="zh-CN" sz="3200">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a:t>
            </a:r>
            <a:r>
              <a:rPr kumimoji="1" lang="en-US" altLang="zh-CN" sz="3200">
                <a:solidFill>
                  <a:schemeClr val="bg1"/>
                </a:solidFill>
                <a:latin typeface="Times New Roman" pitchFamily="18" charset="0"/>
                <a:ea typeface="华文新魏" pitchFamily="2" charset="-122"/>
              </a:rPr>
              <a:t>A</a:t>
            </a:r>
            <a:r>
              <a:rPr kumimoji="1" lang="zh-CN" altLang="en-US" sz="3200">
                <a:solidFill>
                  <a:schemeClr val="bg1"/>
                </a:solidFill>
                <a:latin typeface="Times New Roman" pitchFamily="18" charset="0"/>
                <a:ea typeface="华文新魏" pitchFamily="2" charset="-122"/>
              </a:rPr>
              <a:t>，</a:t>
            </a:r>
            <a:r>
              <a:rPr kumimoji="1" lang="en-US" altLang="zh-CN" sz="3200">
                <a:solidFill>
                  <a:schemeClr val="bg1"/>
                </a:solidFill>
                <a:latin typeface="Times New Roman" pitchFamily="18" charset="0"/>
                <a:ea typeface="华文新魏" pitchFamily="2" charset="-122"/>
              </a:rPr>
              <a:t>B</a:t>
            </a:r>
            <a:r>
              <a:rPr kumimoji="1" lang="zh-CN" altLang="en-US" sz="3200">
                <a:solidFill>
                  <a:schemeClr val="bg1"/>
                </a:solidFill>
                <a:latin typeface="Times New Roman" pitchFamily="18" charset="0"/>
                <a:ea typeface="华文新魏" pitchFamily="2" charset="-122"/>
              </a:rPr>
              <a:t>，</a:t>
            </a:r>
            <a:r>
              <a:rPr kumimoji="1" lang="en-US" altLang="zh-CN" sz="3200">
                <a:solidFill>
                  <a:schemeClr val="bg1"/>
                </a:solidFill>
                <a:latin typeface="Times New Roman" pitchFamily="18" charset="0"/>
                <a:ea typeface="华文新魏" pitchFamily="2" charset="-122"/>
              </a:rPr>
              <a:t>T)</a:t>
            </a:r>
          </a:p>
          <a:p>
            <a:pPr>
              <a:spcBef>
                <a:spcPct val="50000"/>
              </a:spcBef>
            </a:pPr>
            <a:r>
              <a:rPr kumimoji="1" lang="en-US" altLang="zh-CN" sz="3200">
                <a:solidFill>
                  <a:schemeClr val="bg1"/>
                </a:solidFill>
                <a:latin typeface="华文新魏" pitchFamily="2" charset="-122"/>
                <a:ea typeface="华文新魏" pitchFamily="2" charset="-122"/>
              </a:rPr>
              <a:t>{MOV  AX</a:t>
            </a:r>
            <a:r>
              <a:rPr kumimoji="1" lang="zh-CN" altLang="en-US" sz="3200">
                <a:solidFill>
                  <a:schemeClr val="bg1"/>
                </a:solidFill>
                <a:latin typeface="华文新魏" pitchFamily="2" charset="-122"/>
                <a:ea typeface="华文新魏" pitchFamily="2" charset="-122"/>
              </a:rPr>
              <a:t>，</a:t>
            </a:r>
            <a:r>
              <a:rPr kumimoji="1" lang="en-US" altLang="zh-CN" sz="3200">
                <a:solidFill>
                  <a:schemeClr val="bg1"/>
                </a:solidFill>
                <a:latin typeface="华文新魏" pitchFamily="2" charset="-122"/>
                <a:ea typeface="华文新魏" pitchFamily="2" charset="-122"/>
              </a:rPr>
              <a:t>A</a:t>
            </a:r>
          </a:p>
          <a:p>
            <a:pPr>
              <a:spcBef>
                <a:spcPct val="50000"/>
              </a:spcBef>
            </a:pPr>
            <a:r>
              <a:rPr kumimoji="1" lang="en-US" altLang="zh-CN" sz="3200">
                <a:solidFill>
                  <a:schemeClr val="bg1"/>
                </a:solidFill>
                <a:latin typeface="华文新魏" pitchFamily="2" charset="-122"/>
                <a:ea typeface="华文新魏" pitchFamily="2" charset="-122"/>
              </a:rPr>
              <a:t>ADD   AX</a:t>
            </a:r>
            <a:r>
              <a:rPr kumimoji="1" lang="zh-CN" altLang="en-US" sz="3200">
                <a:solidFill>
                  <a:schemeClr val="bg1"/>
                </a:solidFill>
                <a:latin typeface="华文新魏" pitchFamily="2" charset="-122"/>
                <a:ea typeface="华文新魏" pitchFamily="2" charset="-122"/>
              </a:rPr>
              <a:t>， </a:t>
            </a:r>
            <a:r>
              <a:rPr kumimoji="1" lang="en-US" altLang="zh-CN" sz="3200">
                <a:solidFill>
                  <a:schemeClr val="bg1"/>
                </a:solidFill>
                <a:latin typeface="华文新魏" pitchFamily="2" charset="-122"/>
                <a:ea typeface="华文新魏" pitchFamily="2" charset="-122"/>
              </a:rPr>
              <a:t>B</a:t>
            </a:r>
          </a:p>
          <a:p>
            <a:pPr>
              <a:spcBef>
                <a:spcPct val="50000"/>
              </a:spcBef>
            </a:pPr>
            <a:r>
              <a:rPr kumimoji="1" lang="en-US" altLang="zh-CN" sz="3200">
                <a:solidFill>
                  <a:schemeClr val="bg1"/>
                </a:solidFill>
                <a:latin typeface="华文新魏" pitchFamily="2" charset="-122"/>
                <a:ea typeface="华文新魏" pitchFamily="2" charset="-122"/>
              </a:rPr>
              <a:t>MOV  T </a:t>
            </a:r>
            <a:r>
              <a:rPr kumimoji="1" lang="zh-CN" altLang="en-US" sz="3200">
                <a:solidFill>
                  <a:schemeClr val="bg1"/>
                </a:solidFill>
                <a:latin typeface="华文新魏" pitchFamily="2" charset="-122"/>
                <a:ea typeface="华文新魏" pitchFamily="2" charset="-122"/>
              </a:rPr>
              <a:t>，</a:t>
            </a:r>
            <a:r>
              <a:rPr kumimoji="1" lang="en-US" altLang="zh-CN" sz="3200">
                <a:solidFill>
                  <a:schemeClr val="bg1"/>
                </a:solidFill>
                <a:latin typeface="华文新魏" pitchFamily="2" charset="-122"/>
                <a:ea typeface="华文新魏" pitchFamily="2" charset="-122"/>
              </a:rPr>
              <a:t>AX}</a:t>
            </a:r>
          </a:p>
        </p:txBody>
      </p:sp>
      <p:sp>
        <p:nvSpPr>
          <p:cNvPr id="17411" name="Text Box 3"/>
          <p:cNvSpPr txBox="1">
            <a:spLocks noChangeArrowheads="1"/>
          </p:cNvSpPr>
          <p:nvPr/>
        </p:nvSpPr>
        <p:spPr bwMode="auto">
          <a:xfrm>
            <a:off x="381000" y="3429000"/>
            <a:ext cx="7086600" cy="2774950"/>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4)</a:t>
            </a:r>
            <a:r>
              <a:rPr kumimoji="1" lang="zh-CN" altLang="en-US" sz="3200" b="1">
                <a:solidFill>
                  <a:schemeClr val="bg1"/>
                </a:solidFill>
                <a:latin typeface="Times New Roman" pitchFamily="18" charset="0"/>
                <a:ea typeface="华文新魏" pitchFamily="2" charset="-122"/>
              </a:rPr>
              <a:t>四元式</a:t>
            </a:r>
            <a:r>
              <a:rPr kumimoji="1" lang="en-US" altLang="zh-CN" sz="3200" b="1">
                <a:solidFill>
                  <a:schemeClr val="bg1"/>
                </a:solidFill>
                <a:latin typeface="Times New Roman" pitchFamily="18" charset="0"/>
                <a:ea typeface="华文新魏" pitchFamily="2" charset="-122"/>
              </a:rPr>
              <a:t>(-</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A</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_</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T)</a:t>
            </a:r>
          </a:p>
          <a:p>
            <a:pPr>
              <a:spcBef>
                <a:spcPct val="50000"/>
              </a:spcBef>
            </a:pPr>
            <a:r>
              <a:rPr kumimoji="1" lang="en-US" altLang="zh-CN" sz="3200" b="1">
                <a:solidFill>
                  <a:schemeClr val="bg1"/>
                </a:solidFill>
                <a:latin typeface="华文新魏" pitchFamily="2" charset="-122"/>
                <a:ea typeface="华文新魏" pitchFamily="2" charset="-122"/>
              </a:rPr>
              <a:t>{MOV  AX</a:t>
            </a:r>
            <a:r>
              <a:rPr kumimoji="1" lang="zh-CN" altLang="en-US" sz="3200" b="1">
                <a:solidFill>
                  <a:schemeClr val="bg1"/>
                </a:solidFill>
                <a:latin typeface="华文新魏" pitchFamily="2" charset="-122"/>
                <a:ea typeface="华文新魏" pitchFamily="2" charset="-122"/>
              </a:rPr>
              <a:t>，</a:t>
            </a:r>
            <a:r>
              <a:rPr kumimoji="1" lang="en-US" altLang="zh-CN" sz="3200" b="1">
                <a:solidFill>
                  <a:schemeClr val="bg1"/>
                </a:solidFill>
                <a:latin typeface="华文新魏" pitchFamily="2" charset="-122"/>
                <a:ea typeface="华文新魏" pitchFamily="2" charset="-122"/>
              </a:rPr>
              <a:t>A</a:t>
            </a:r>
          </a:p>
          <a:p>
            <a:pPr>
              <a:spcBef>
                <a:spcPct val="50000"/>
              </a:spcBef>
            </a:pPr>
            <a:r>
              <a:rPr kumimoji="1" lang="en-US" altLang="zh-CN" sz="3200" b="1">
                <a:solidFill>
                  <a:schemeClr val="bg1"/>
                </a:solidFill>
                <a:latin typeface="华文新魏" pitchFamily="2" charset="-122"/>
                <a:ea typeface="华文新魏" pitchFamily="2" charset="-122"/>
              </a:rPr>
              <a:t>NEG          AX       </a:t>
            </a:r>
          </a:p>
          <a:p>
            <a:pPr>
              <a:spcBef>
                <a:spcPct val="50000"/>
              </a:spcBef>
            </a:pPr>
            <a:r>
              <a:rPr kumimoji="1" lang="en-US" altLang="zh-CN" sz="3200" b="1">
                <a:solidFill>
                  <a:schemeClr val="bg1"/>
                </a:solidFill>
                <a:latin typeface="华文新魏" pitchFamily="2" charset="-122"/>
                <a:ea typeface="华文新魏" pitchFamily="2" charset="-122"/>
              </a:rPr>
              <a:t>MOV  T </a:t>
            </a:r>
            <a:r>
              <a:rPr kumimoji="1" lang="zh-CN" altLang="en-US" sz="3200" b="1">
                <a:solidFill>
                  <a:schemeClr val="bg1"/>
                </a:solidFill>
                <a:latin typeface="华文新魏" pitchFamily="2" charset="-122"/>
                <a:ea typeface="华文新魏" pitchFamily="2" charset="-122"/>
              </a:rPr>
              <a:t>，</a:t>
            </a:r>
            <a:r>
              <a:rPr kumimoji="1" lang="en-US" altLang="zh-CN" sz="3200" b="1">
                <a:solidFill>
                  <a:schemeClr val="bg1"/>
                </a:solidFill>
                <a:latin typeface="华文新魏" pitchFamily="2" charset="-122"/>
                <a:ea typeface="华文新魏" pitchFamily="2" charset="-122"/>
              </a:rPr>
              <a:t>AX}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533400"/>
            <a:ext cx="5900738" cy="2800350"/>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5)</a:t>
            </a:r>
            <a:r>
              <a:rPr kumimoji="1" lang="zh-CN" altLang="en-US" sz="3200" b="1">
                <a:solidFill>
                  <a:schemeClr val="bg1"/>
                </a:solidFill>
                <a:latin typeface="Times New Roman" pitchFamily="18" charset="0"/>
                <a:ea typeface="华文新魏" pitchFamily="2" charset="-122"/>
              </a:rPr>
              <a:t>四元式 </a:t>
            </a:r>
            <a:r>
              <a:rPr kumimoji="1" lang="en-US" altLang="zh-CN" sz="3200" b="1">
                <a:solidFill>
                  <a:schemeClr val="bg1"/>
                </a:solidFill>
                <a:latin typeface="Times New Roman" pitchFamily="18" charset="0"/>
                <a:ea typeface="华文新魏" pitchFamily="2" charset="-122"/>
              </a:rPr>
              <a:t>(  []=</a:t>
            </a:r>
            <a:r>
              <a:rPr kumimoji="1" lang="zh-CN" altLang="en-US" sz="3200" b="1">
                <a:solidFill>
                  <a:schemeClr val="bg1"/>
                </a:solidFill>
                <a:latin typeface="Times New Roman" pitchFamily="18" charset="0"/>
                <a:ea typeface="华文新魏" pitchFamily="2" charset="-122"/>
              </a:rPr>
              <a:t>，</a:t>
            </a:r>
            <a:r>
              <a:rPr kumimoji="1" lang="en-US" altLang="zh-CN" sz="3200" b="1">
                <a:solidFill>
                  <a:schemeClr val="bg1"/>
                </a:solidFill>
                <a:latin typeface="Times New Roman" pitchFamily="18" charset="0"/>
                <a:ea typeface="华文新魏" pitchFamily="2" charset="-122"/>
              </a:rPr>
              <a:t>A,  ,T1[T2]    )</a:t>
            </a:r>
          </a:p>
          <a:p>
            <a:pPr>
              <a:spcBef>
                <a:spcPct val="50000"/>
              </a:spcBef>
            </a:pPr>
            <a:r>
              <a:rPr kumimoji="1" lang="en-US" altLang="zh-CN" sz="3200" b="1">
                <a:solidFill>
                  <a:schemeClr val="bg1"/>
                </a:solidFill>
                <a:latin typeface="华文新魏" pitchFamily="2" charset="-122"/>
                <a:ea typeface="华文新魏" pitchFamily="2" charset="-122"/>
              </a:rPr>
              <a:t>{ MOV  SI  T2         </a:t>
            </a:r>
          </a:p>
          <a:p>
            <a:pPr>
              <a:spcBef>
                <a:spcPct val="50000"/>
              </a:spcBef>
            </a:pPr>
            <a:r>
              <a:rPr kumimoji="1" lang="en-US" altLang="zh-CN" sz="3200" b="1">
                <a:solidFill>
                  <a:schemeClr val="bg1"/>
                </a:solidFill>
                <a:latin typeface="华文新魏" pitchFamily="2" charset="-122"/>
                <a:ea typeface="华文新魏" pitchFamily="2" charset="-122"/>
              </a:rPr>
              <a:t>MOV   AX, A</a:t>
            </a:r>
          </a:p>
          <a:p>
            <a:pPr>
              <a:spcBef>
                <a:spcPct val="50000"/>
              </a:spcBef>
            </a:pPr>
            <a:r>
              <a:rPr kumimoji="1" lang="en-US" altLang="zh-CN" sz="3200" b="1">
                <a:solidFill>
                  <a:schemeClr val="bg1"/>
                </a:solidFill>
                <a:latin typeface="华文新魏" pitchFamily="2" charset="-122"/>
                <a:ea typeface="华文新魏" pitchFamily="2" charset="-122"/>
              </a:rPr>
              <a:t>MOV [SI]+T1</a:t>
            </a:r>
            <a:r>
              <a:rPr kumimoji="1" lang="zh-CN" altLang="en-US" sz="3200" b="1">
                <a:solidFill>
                  <a:schemeClr val="bg1"/>
                </a:solidFill>
                <a:latin typeface="华文新魏" pitchFamily="2" charset="-122"/>
                <a:ea typeface="华文新魏" pitchFamily="2" charset="-122"/>
              </a:rPr>
              <a:t>，  </a:t>
            </a:r>
            <a:r>
              <a:rPr kumimoji="1" lang="en-US" altLang="zh-CN" sz="3200" b="1">
                <a:solidFill>
                  <a:schemeClr val="bg1"/>
                </a:solidFill>
                <a:latin typeface="华文新魏" pitchFamily="2" charset="-122"/>
                <a:ea typeface="华文新魏" pitchFamily="2" charset="-122"/>
              </a:rPr>
              <a:t>AX}</a:t>
            </a:r>
          </a:p>
        </p:txBody>
      </p:sp>
      <p:sp>
        <p:nvSpPr>
          <p:cNvPr id="18435" name="Text Box 3"/>
          <p:cNvSpPr txBox="1">
            <a:spLocks noChangeArrowheads="1"/>
          </p:cNvSpPr>
          <p:nvPr/>
        </p:nvSpPr>
        <p:spPr bwMode="auto">
          <a:xfrm>
            <a:off x="428625" y="3786188"/>
            <a:ext cx="5334000" cy="2062162"/>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6)</a:t>
            </a:r>
            <a:r>
              <a:rPr kumimoji="1" lang="zh-CN" altLang="en-US" sz="3200" b="1">
                <a:solidFill>
                  <a:schemeClr val="bg1"/>
                </a:solidFill>
                <a:latin typeface="Times New Roman" pitchFamily="18" charset="0"/>
                <a:ea typeface="华文新魏" pitchFamily="2" charset="-122"/>
              </a:rPr>
              <a:t>四元式   </a:t>
            </a:r>
            <a:r>
              <a:rPr kumimoji="1" lang="en-US" altLang="zh-CN" sz="3200" b="1">
                <a:solidFill>
                  <a:schemeClr val="bg1"/>
                </a:solidFill>
                <a:latin typeface="Times New Roman" pitchFamily="18" charset="0"/>
                <a:ea typeface="华文新魏" pitchFamily="2" charset="-122"/>
              </a:rPr>
              <a:t>(  JNZ , A,  ,  P   )</a:t>
            </a:r>
          </a:p>
          <a:p>
            <a:pPr>
              <a:spcBef>
                <a:spcPct val="50000"/>
              </a:spcBef>
            </a:pPr>
            <a:r>
              <a:rPr kumimoji="1" lang="en-US" altLang="zh-CN" sz="3200" b="1">
                <a:solidFill>
                  <a:schemeClr val="bg1"/>
                </a:solidFill>
                <a:latin typeface="华文新魏" pitchFamily="2" charset="-122"/>
                <a:ea typeface="华文新魏" pitchFamily="2" charset="-122"/>
              </a:rPr>
              <a:t>   {        MOV AX  A </a:t>
            </a:r>
          </a:p>
          <a:p>
            <a:pPr>
              <a:spcBef>
                <a:spcPct val="50000"/>
              </a:spcBef>
            </a:pPr>
            <a:r>
              <a:rPr kumimoji="1" lang="en-US" altLang="zh-CN" sz="3200" b="1">
                <a:solidFill>
                  <a:schemeClr val="bg1"/>
                </a:solidFill>
                <a:latin typeface="华文新魏" pitchFamily="2" charset="-122"/>
                <a:ea typeface="华文新魏" pitchFamily="2" charset="-122"/>
              </a:rPr>
              <a:t>            JNZ   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2549525"/>
            <a:ext cx="5562600" cy="2774950"/>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8)</a:t>
            </a:r>
            <a:r>
              <a:rPr kumimoji="1" lang="zh-CN" altLang="en-US" sz="3200" b="1">
                <a:solidFill>
                  <a:schemeClr val="bg1"/>
                </a:solidFill>
                <a:latin typeface="Times New Roman" pitchFamily="18" charset="0"/>
                <a:ea typeface="华文新魏" pitchFamily="2" charset="-122"/>
              </a:rPr>
              <a:t>四元式   </a:t>
            </a:r>
            <a:r>
              <a:rPr kumimoji="1" lang="en-US" altLang="zh-CN" sz="3200" b="1">
                <a:solidFill>
                  <a:schemeClr val="bg1"/>
                </a:solidFill>
                <a:latin typeface="Times New Roman" pitchFamily="18" charset="0"/>
                <a:ea typeface="华文新魏" pitchFamily="2" charset="-122"/>
              </a:rPr>
              <a:t>(  J&lt; , A, B ,  P   )</a:t>
            </a:r>
          </a:p>
          <a:p>
            <a:pPr>
              <a:spcBef>
                <a:spcPct val="50000"/>
              </a:spcBef>
            </a:pPr>
            <a:r>
              <a:rPr kumimoji="1" lang="en-US" altLang="zh-CN" sz="3200" b="1">
                <a:solidFill>
                  <a:schemeClr val="bg1"/>
                </a:solidFill>
                <a:latin typeface="Times New Roman" pitchFamily="18" charset="0"/>
                <a:ea typeface="华文新魏" pitchFamily="2" charset="-122"/>
              </a:rPr>
              <a:t>{     MOV AX  A </a:t>
            </a:r>
          </a:p>
          <a:p>
            <a:pPr>
              <a:spcBef>
                <a:spcPct val="50000"/>
              </a:spcBef>
            </a:pPr>
            <a:r>
              <a:rPr kumimoji="1" lang="en-US" altLang="zh-CN" sz="3200" b="1">
                <a:solidFill>
                  <a:schemeClr val="bg1"/>
                </a:solidFill>
                <a:latin typeface="Times New Roman" pitchFamily="18" charset="0"/>
                <a:ea typeface="华文新魏" pitchFamily="2" charset="-122"/>
              </a:rPr>
              <a:t>      CMP AX,B</a:t>
            </a:r>
          </a:p>
          <a:p>
            <a:pPr>
              <a:spcBef>
                <a:spcPct val="50000"/>
              </a:spcBef>
            </a:pPr>
            <a:r>
              <a:rPr kumimoji="1" lang="en-US" altLang="zh-CN" sz="3200" b="1">
                <a:solidFill>
                  <a:schemeClr val="bg1"/>
                </a:solidFill>
                <a:latin typeface="Times New Roman" pitchFamily="18" charset="0"/>
                <a:ea typeface="华文新魏" pitchFamily="2" charset="-122"/>
              </a:rPr>
              <a:t>      JL   P}</a:t>
            </a:r>
          </a:p>
        </p:txBody>
      </p:sp>
      <p:sp>
        <p:nvSpPr>
          <p:cNvPr id="19459" name="Text Box 3"/>
          <p:cNvSpPr txBox="1">
            <a:spLocks noChangeArrowheads="1"/>
          </p:cNvSpPr>
          <p:nvPr/>
        </p:nvSpPr>
        <p:spPr bwMode="auto">
          <a:xfrm>
            <a:off x="609600" y="609600"/>
            <a:ext cx="5334000" cy="1311275"/>
          </a:xfrm>
          <a:prstGeom prst="rect">
            <a:avLst/>
          </a:prstGeom>
          <a:noFill/>
          <a:ln w="9525">
            <a:noFill/>
            <a:miter lim="800000"/>
            <a:headEnd/>
            <a:tailEnd/>
          </a:ln>
        </p:spPr>
        <p:txBody>
          <a:bodyPr>
            <a:spAutoFit/>
          </a:bodyPr>
          <a:lstStyle/>
          <a:p>
            <a:pPr>
              <a:spcBef>
                <a:spcPct val="50000"/>
              </a:spcBef>
            </a:pPr>
            <a:r>
              <a:rPr kumimoji="1" lang="en-US" altLang="zh-CN" sz="3200" b="1">
                <a:solidFill>
                  <a:schemeClr val="bg1"/>
                </a:solidFill>
                <a:latin typeface="Times New Roman" pitchFamily="18" charset="0"/>
                <a:ea typeface="华文新魏" pitchFamily="2" charset="-122"/>
              </a:rPr>
              <a:t>7)</a:t>
            </a:r>
            <a:r>
              <a:rPr kumimoji="1" lang="zh-CN" altLang="en-US" sz="3200" b="1">
                <a:solidFill>
                  <a:schemeClr val="bg1"/>
                </a:solidFill>
                <a:latin typeface="Times New Roman" pitchFamily="18" charset="0"/>
                <a:ea typeface="华文新魏" pitchFamily="2" charset="-122"/>
              </a:rPr>
              <a:t>四元式   </a:t>
            </a:r>
            <a:r>
              <a:rPr kumimoji="1" lang="en-US" altLang="zh-CN" sz="3200" b="1">
                <a:solidFill>
                  <a:schemeClr val="bg1"/>
                </a:solidFill>
                <a:latin typeface="Times New Roman" pitchFamily="18" charset="0"/>
                <a:ea typeface="华文新魏" pitchFamily="2" charset="-122"/>
              </a:rPr>
              <a:t>(   J ,   ,     ,  P   )</a:t>
            </a:r>
          </a:p>
          <a:p>
            <a:pPr>
              <a:spcBef>
                <a:spcPct val="50000"/>
              </a:spcBef>
            </a:pPr>
            <a:r>
              <a:rPr kumimoji="1" lang="en-US" altLang="zh-CN" sz="3200" b="1">
                <a:solidFill>
                  <a:schemeClr val="bg1"/>
                </a:solidFill>
                <a:latin typeface="Times New Roman" pitchFamily="18" charset="0"/>
                <a:ea typeface="华文新魏" pitchFamily="2" charset="-122"/>
              </a:rPr>
              <a:t>{     JMP   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0"/>
            <a:ext cx="7391400" cy="701675"/>
          </a:xfrm>
          <a:prstGeom prst="rect">
            <a:avLst/>
          </a:prstGeom>
          <a:noFill/>
          <a:ln w="9525">
            <a:noFill/>
            <a:miter lim="800000"/>
            <a:headEnd/>
            <a:tailEnd/>
          </a:ln>
        </p:spPr>
        <p:txBody>
          <a:bodyPr>
            <a:spAutoFit/>
          </a:bodyPr>
          <a:lstStyle/>
          <a:p>
            <a:pPr>
              <a:spcBef>
                <a:spcPct val="50000"/>
              </a:spcBef>
            </a:pPr>
            <a:r>
              <a:rPr kumimoji="1" lang="en-US" altLang="zh-CN" sz="4000" b="1">
                <a:solidFill>
                  <a:schemeClr val="bg1"/>
                </a:solidFill>
                <a:latin typeface="Times New Roman" pitchFamily="18" charset="0"/>
                <a:ea typeface="华文新魏" pitchFamily="2" charset="-122"/>
              </a:rPr>
              <a:t>4</a:t>
            </a:r>
            <a:r>
              <a:rPr kumimoji="1" lang="zh-CN" altLang="en-US" sz="4000" b="1">
                <a:solidFill>
                  <a:schemeClr val="bg1"/>
                </a:solidFill>
                <a:latin typeface="Times New Roman" pitchFamily="18" charset="0"/>
                <a:ea typeface="华文新魏" pitchFamily="2" charset="-122"/>
              </a:rPr>
              <a:t>、存贮管理</a:t>
            </a:r>
          </a:p>
        </p:txBody>
      </p:sp>
      <p:sp>
        <p:nvSpPr>
          <p:cNvPr id="20483" name="Text Box 3"/>
          <p:cNvSpPr txBox="1">
            <a:spLocks noChangeArrowheads="1"/>
          </p:cNvSpPr>
          <p:nvPr/>
        </p:nvSpPr>
        <p:spPr bwMode="auto">
          <a:xfrm>
            <a:off x="714375" y="857250"/>
            <a:ext cx="5072063" cy="1154113"/>
          </a:xfrm>
          <a:prstGeom prst="rect">
            <a:avLst/>
          </a:prstGeom>
          <a:noFill/>
          <a:ln w="9525">
            <a:noFill/>
            <a:miter lim="800000"/>
            <a:headEnd/>
            <a:tailEnd/>
          </a:ln>
        </p:spPr>
        <p:txBody>
          <a:bodyPr>
            <a:spAutoFit/>
          </a:bodyPr>
          <a:lstStyle/>
          <a:p>
            <a:pPr>
              <a:spcBef>
                <a:spcPts val="600"/>
              </a:spcBef>
            </a:pPr>
            <a:r>
              <a:rPr kumimoji="1" lang="zh-CN" altLang="en-US" sz="3200" b="1">
                <a:solidFill>
                  <a:schemeClr val="bg1"/>
                </a:solidFill>
                <a:latin typeface="Times New Roman" pitchFamily="18" charset="0"/>
                <a:ea typeface="华文新魏" pitchFamily="2" charset="-122"/>
              </a:rPr>
              <a:t>把源程序中的名字映射成</a:t>
            </a:r>
            <a:endParaRPr kumimoji="1" lang="en-US" altLang="zh-CN" sz="3200" b="1">
              <a:solidFill>
                <a:schemeClr val="bg1"/>
              </a:solidFill>
              <a:latin typeface="Times New Roman" pitchFamily="18" charset="0"/>
              <a:ea typeface="华文新魏" pitchFamily="2" charset="-122"/>
            </a:endParaRPr>
          </a:p>
          <a:p>
            <a:pPr>
              <a:spcBef>
                <a:spcPts val="600"/>
              </a:spcBef>
            </a:pPr>
            <a:r>
              <a:rPr kumimoji="1" lang="zh-CN" altLang="en-US" sz="3200" b="1">
                <a:solidFill>
                  <a:schemeClr val="bg1"/>
                </a:solidFill>
                <a:latin typeface="Times New Roman" pitchFamily="18" charset="0"/>
                <a:ea typeface="华文新魏" pitchFamily="2" charset="-122"/>
              </a:rPr>
              <a:t>运行时数据对象的地址。</a:t>
            </a:r>
          </a:p>
        </p:txBody>
      </p:sp>
      <p:sp>
        <p:nvSpPr>
          <p:cNvPr id="20484" name="Rectangle 5"/>
          <p:cNvSpPr>
            <a:spLocks noChangeArrowheads="1"/>
          </p:cNvSpPr>
          <p:nvPr/>
        </p:nvSpPr>
        <p:spPr bwMode="auto">
          <a:xfrm>
            <a:off x="142875" y="2325688"/>
            <a:ext cx="4624388" cy="3970337"/>
          </a:xfrm>
          <a:prstGeom prst="rect">
            <a:avLst/>
          </a:prstGeom>
          <a:solidFill>
            <a:schemeClr val="bg1"/>
          </a:solidFill>
          <a:ln w="9525">
            <a:solidFill>
              <a:schemeClr val="tx1"/>
            </a:solidFill>
            <a:miter lim="800000"/>
            <a:headEnd/>
            <a:tailEnd/>
          </a:ln>
        </p:spPr>
        <p:txBody>
          <a:bodyPr>
            <a:spAutoFit/>
          </a:bodyPr>
          <a:lstStyle/>
          <a:p>
            <a:pPr>
              <a:lnSpc>
                <a:spcPct val="90000"/>
              </a:lnSpc>
            </a:pPr>
            <a:r>
              <a:rPr lang="en-US" altLang="zh-CN" sz="2800">
                <a:solidFill>
                  <a:schemeClr val="tx2"/>
                </a:solidFill>
                <a:latin typeface="华文新魏" pitchFamily="2" charset="-122"/>
                <a:ea typeface="华文新魏" pitchFamily="2" charset="-122"/>
              </a:rPr>
              <a:t>PROCEDURE sub(x,y:real);</a:t>
            </a:r>
          </a:p>
          <a:p>
            <a:pPr>
              <a:lnSpc>
                <a:spcPct val="90000"/>
              </a:lnSpc>
            </a:pPr>
            <a:r>
              <a:rPr lang="en-US" altLang="zh-CN" sz="2800">
                <a:solidFill>
                  <a:schemeClr val="tx2"/>
                </a:solidFill>
                <a:latin typeface="华文新魏" pitchFamily="2" charset="-122"/>
                <a:ea typeface="华文新魏" pitchFamily="2" charset="-122"/>
              </a:rPr>
              <a:t>     VAR  </a:t>
            </a:r>
          </a:p>
          <a:p>
            <a:pPr>
              <a:lnSpc>
                <a:spcPct val="90000"/>
              </a:lnSpc>
            </a:pPr>
            <a:r>
              <a:rPr lang="en-US" altLang="zh-CN" sz="2800">
                <a:solidFill>
                  <a:schemeClr val="tx2"/>
                </a:solidFill>
                <a:latin typeface="华文新魏" pitchFamily="2" charset="-122"/>
                <a:ea typeface="华文新魏" pitchFamily="2" charset="-122"/>
              </a:rPr>
              <a:t>         i ,j:integer;</a:t>
            </a:r>
          </a:p>
          <a:p>
            <a:pPr>
              <a:lnSpc>
                <a:spcPct val="90000"/>
              </a:lnSpc>
            </a:pPr>
            <a:r>
              <a:rPr lang="en-US" altLang="zh-CN" sz="2800">
                <a:solidFill>
                  <a:schemeClr val="tx2"/>
                </a:solidFill>
                <a:latin typeface="华文新魏" pitchFamily="2" charset="-122"/>
                <a:ea typeface="华文新魏" pitchFamily="2" charset="-122"/>
              </a:rPr>
              <a:t>         a:ARRAY[1..5] OF real;</a:t>
            </a:r>
          </a:p>
          <a:p>
            <a:pPr>
              <a:lnSpc>
                <a:spcPct val="90000"/>
              </a:lnSpc>
            </a:pPr>
            <a:r>
              <a:rPr lang="en-US" altLang="zh-CN" sz="2800">
                <a:solidFill>
                  <a:schemeClr val="tx2"/>
                </a:solidFill>
                <a:latin typeface="华文新魏" pitchFamily="2" charset="-122"/>
                <a:ea typeface="华文新魏" pitchFamily="2" charset="-122"/>
              </a:rPr>
              <a:t>         e, f : real;</a:t>
            </a:r>
          </a:p>
          <a:p>
            <a:pPr>
              <a:lnSpc>
                <a:spcPct val="90000"/>
              </a:lnSpc>
            </a:pPr>
            <a:r>
              <a:rPr lang="en-US" altLang="zh-CN" sz="2800">
                <a:solidFill>
                  <a:schemeClr val="tx2"/>
                </a:solidFill>
                <a:latin typeface="华文新魏" pitchFamily="2" charset="-122"/>
                <a:ea typeface="华文新魏" pitchFamily="2" charset="-122"/>
              </a:rPr>
              <a:t>       BEGIN</a:t>
            </a:r>
          </a:p>
          <a:p>
            <a:pPr>
              <a:lnSpc>
                <a:spcPct val="90000"/>
              </a:lnSpc>
            </a:pPr>
            <a:r>
              <a:rPr lang="en-US" altLang="zh-CN" sz="2800">
                <a:solidFill>
                  <a:schemeClr val="tx2"/>
                </a:solidFill>
                <a:latin typeface="华文新魏" pitchFamily="2" charset="-122"/>
                <a:ea typeface="华文新魏" pitchFamily="2" charset="-122"/>
              </a:rPr>
              <a:t>             </a:t>
            </a:r>
            <a:r>
              <a:rPr lang="en-US" altLang="zh-CN" sz="2800">
                <a:solidFill>
                  <a:schemeClr val="tx2"/>
                </a:solidFill>
                <a:latin typeface="华文新魏" pitchFamily="2" charset="-122"/>
                <a:ea typeface="华文新魏" pitchFamily="2" charset="-122"/>
                <a:sym typeface="Symbol" pitchFamily="18" charset="2"/>
              </a:rPr>
              <a:t></a:t>
            </a:r>
          </a:p>
          <a:p>
            <a:pPr>
              <a:lnSpc>
                <a:spcPct val="90000"/>
              </a:lnSpc>
            </a:pPr>
            <a:r>
              <a:rPr lang="en-US" altLang="zh-CN" sz="2800">
                <a:solidFill>
                  <a:schemeClr val="tx2"/>
                </a:solidFill>
                <a:latin typeface="华文新魏" pitchFamily="2" charset="-122"/>
                <a:ea typeface="华文新魏" pitchFamily="2" charset="-122"/>
                <a:sym typeface="Symbol" pitchFamily="18" charset="2"/>
              </a:rPr>
              <a:t>             f :=e+i*j;</a:t>
            </a:r>
          </a:p>
          <a:p>
            <a:pPr>
              <a:lnSpc>
                <a:spcPct val="90000"/>
              </a:lnSpc>
            </a:pPr>
            <a:r>
              <a:rPr lang="en-US" altLang="zh-CN" sz="2800">
                <a:solidFill>
                  <a:schemeClr val="tx2"/>
                </a:solidFill>
                <a:latin typeface="华文新魏" pitchFamily="2" charset="-122"/>
                <a:ea typeface="华文新魏" pitchFamily="2" charset="-122"/>
              </a:rPr>
              <a:t>              </a:t>
            </a:r>
            <a:r>
              <a:rPr lang="en-US" altLang="zh-CN" sz="2800">
                <a:solidFill>
                  <a:schemeClr val="tx2"/>
                </a:solidFill>
                <a:latin typeface="华文新魏" pitchFamily="2" charset="-122"/>
                <a:ea typeface="华文新魏" pitchFamily="2" charset="-122"/>
                <a:sym typeface="Symbol" pitchFamily="18" charset="2"/>
              </a:rPr>
              <a:t></a:t>
            </a:r>
          </a:p>
          <a:p>
            <a:pPr>
              <a:lnSpc>
                <a:spcPct val="90000"/>
              </a:lnSpc>
            </a:pPr>
            <a:r>
              <a:rPr lang="en-US" altLang="zh-CN" sz="2800">
                <a:solidFill>
                  <a:schemeClr val="tx2"/>
                </a:solidFill>
                <a:latin typeface="华文新魏" pitchFamily="2" charset="-122"/>
                <a:ea typeface="华文新魏" pitchFamily="2" charset="-122"/>
                <a:sym typeface="Symbol" pitchFamily="18" charset="2"/>
              </a:rPr>
              <a:t>        END;</a:t>
            </a:r>
          </a:p>
        </p:txBody>
      </p:sp>
      <p:sp>
        <p:nvSpPr>
          <p:cNvPr id="20485" name="Text Box 3"/>
          <p:cNvSpPr txBox="1">
            <a:spLocks noChangeArrowheads="1"/>
          </p:cNvSpPr>
          <p:nvPr/>
        </p:nvSpPr>
        <p:spPr bwMode="auto">
          <a:xfrm>
            <a:off x="5719763" y="1714500"/>
            <a:ext cx="2057400" cy="579438"/>
          </a:xfrm>
          <a:prstGeom prst="rect">
            <a:avLst/>
          </a:prstGeom>
          <a:noFill/>
          <a:ln w="9525">
            <a:noFill/>
            <a:miter lim="800000"/>
            <a:headEnd/>
            <a:tailEnd/>
          </a:ln>
        </p:spPr>
        <p:txBody>
          <a:bodyPr>
            <a:spAutoFit/>
          </a:bodyPr>
          <a:lstStyle/>
          <a:p>
            <a:pPr algn="ctr">
              <a:spcBef>
                <a:spcPct val="50000"/>
              </a:spcBef>
            </a:pPr>
            <a:r>
              <a:rPr kumimoji="1" lang="zh-CN" altLang="en-US" sz="3200" dirty="0">
                <a:solidFill>
                  <a:schemeClr val="bg1"/>
                </a:solidFill>
                <a:latin typeface="Times New Roman" pitchFamily="18" charset="0"/>
                <a:ea typeface="华文新魏" pitchFamily="2" charset="-122"/>
              </a:rPr>
              <a:t>符号表</a:t>
            </a:r>
          </a:p>
        </p:txBody>
      </p:sp>
      <p:sp>
        <p:nvSpPr>
          <p:cNvPr id="20486" name="Text Box 4"/>
          <p:cNvSpPr txBox="1">
            <a:spLocks noChangeArrowheads="1"/>
          </p:cNvSpPr>
          <p:nvPr/>
        </p:nvSpPr>
        <p:spPr bwMode="auto">
          <a:xfrm>
            <a:off x="4881563" y="23098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800">
                <a:solidFill>
                  <a:srgbClr val="FFFF00"/>
                </a:solidFill>
                <a:latin typeface="华文新魏" pitchFamily="2" charset="-122"/>
                <a:ea typeface="华文新魏" pitchFamily="2" charset="-122"/>
              </a:rPr>
              <a:t>名字    形    类型   偏移量</a:t>
            </a:r>
            <a:endParaRPr kumimoji="1" lang="zh-CN" altLang="en-US" sz="3200">
              <a:solidFill>
                <a:srgbClr val="FFFF00"/>
              </a:solidFill>
              <a:latin typeface="华文新魏" pitchFamily="2" charset="-122"/>
              <a:ea typeface="华文新魏" pitchFamily="2" charset="-122"/>
            </a:endParaRPr>
          </a:p>
        </p:txBody>
      </p:sp>
      <p:sp>
        <p:nvSpPr>
          <p:cNvPr id="20487" name="Text Box 8"/>
          <p:cNvSpPr txBox="1">
            <a:spLocks noChangeArrowheads="1"/>
          </p:cNvSpPr>
          <p:nvPr/>
        </p:nvSpPr>
        <p:spPr bwMode="auto">
          <a:xfrm>
            <a:off x="4881563" y="28479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x       </a:t>
            </a:r>
            <a:r>
              <a:rPr kumimoji="1" lang="zh-CN" altLang="en-US" sz="2800">
                <a:solidFill>
                  <a:srgbClr val="FFFF00"/>
                </a:solidFill>
                <a:latin typeface="华文新魏" pitchFamily="2" charset="-122"/>
                <a:ea typeface="华文新魏" pitchFamily="2" charset="-122"/>
              </a:rPr>
              <a:t>形 </a:t>
            </a:r>
            <a:r>
              <a:rPr kumimoji="1" lang="zh-CN" altLang="en-US" sz="2800">
                <a:solidFill>
                  <a:srgbClr val="FFFF00"/>
                </a:solidFill>
                <a:latin typeface="Times New Roman" pitchFamily="18" charset="0"/>
              </a:rPr>
              <a:t>   </a:t>
            </a:r>
            <a:r>
              <a:rPr kumimoji="1" lang="en-US" altLang="zh-CN" sz="2800">
                <a:solidFill>
                  <a:srgbClr val="FFFF00"/>
                </a:solidFill>
                <a:latin typeface="Times New Roman" pitchFamily="18" charset="0"/>
              </a:rPr>
              <a:t>real        3</a:t>
            </a:r>
            <a:endParaRPr kumimoji="1" lang="en-US" altLang="zh-CN" sz="3200">
              <a:solidFill>
                <a:srgbClr val="FFFF00"/>
              </a:solidFill>
              <a:latin typeface="Times New Roman" pitchFamily="18" charset="0"/>
            </a:endParaRPr>
          </a:p>
        </p:txBody>
      </p:sp>
      <p:sp>
        <p:nvSpPr>
          <p:cNvPr id="20488" name="Text Box 11"/>
          <p:cNvSpPr txBox="1">
            <a:spLocks noChangeArrowheads="1"/>
          </p:cNvSpPr>
          <p:nvPr/>
        </p:nvSpPr>
        <p:spPr bwMode="auto">
          <a:xfrm>
            <a:off x="4881563" y="33813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a:t>
            </a:r>
            <a:r>
              <a:rPr kumimoji="1" lang="en-US" altLang="zh-CN" sz="2800">
                <a:solidFill>
                  <a:srgbClr val="FFFF00"/>
                </a:solidFill>
                <a:latin typeface="华文新魏" pitchFamily="2" charset="-122"/>
                <a:ea typeface="华文新魏" pitchFamily="2" charset="-122"/>
              </a:rPr>
              <a:t>y       </a:t>
            </a:r>
            <a:r>
              <a:rPr kumimoji="1" lang="zh-CN" altLang="en-US" sz="2800">
                <a:solidFill>
                  <a:srgbClr val="FFFF00"/>
                </a:solidFill>
                <a:latin typeface="华文新魏" pitchFamily="2" charset="-122"/>
                <a:ea typeface="华文新魏" pitchFamily="2" charset="-122"/>
              </a:rPr>
              <a:t>形</a:t>
            </a:r>
            <a:r>
              <a:rPr kumimoji="1" lang="zh-CN" altLang="en-US" sz="2800">
                <a:solidFill>
                  <a:srgbClr val="FFFF00"/>
                </a:solidFill>
                <a:latin typeface="Times New Roman" pitchFamily="18" charset="0"/>
              </a:rPr>
              <a:t>    </a:t>
            </a:r>
            <a:r>
              <a:rPr kumimoji="1" lang="en-US" altLang="zh-CN" sz="2800">
                <a:solidFill>
                  <a:srgbClr val="FFFF00"/>
                </a:solidFill>
                <a:latin typeface="Times New Roman" pitchFamily="18" charset="0"/>
              </a:rPr>
              <a:t>real        4</a:t>
            </a:r>
            <a:endParaRPr kumimoji="1" lang="en-US" altLang="zh-CN" sz="3200">
              <a:solidFill>
                <a:srgbClr val="FFFF00"/>
              </a:solidFill>
              <a:latin typeface="Times New Roman" pitchFamily="18" charset="0"/>
            </a:endParaRPr>
          </a:p>
        </p:txBody>
      </p:sp>
      <p:sp>
        <p:nvSpPr>
          <p:cNvPr id="20489" name="Text Box 17"/>
          <p:cNvSpPr txBox="1">
            <a:spLocks noChangeArrowheads="1"/>
          </p:cNvSpPr>
          <p:nvPr/>
        </p:nvSpPr>
        <p:spPr bwMode="auto">
          <a:xfrm>
            <a:off x="4881563" y="39147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i                 int        5</a:t>
            </a:r>
            <a:endParaRPr kumimoji="1" lang="en-US" altLang="zh-CN" sz="3200">
              <a:solidFill>
                <a:srgbClr val="FFFF00"/>
              </a:solidFill>
              <a:latin typeface="Times New Roman" pitchFamily="18" charset="0"/>
            </a:endParaRPr>
          </a:p>
        </p:txBody>
      </p:sp>
      <p:sp>
        <p:nvSpPr>
          <p:cNvPr id="20490" name="Text Box 20"/>
          <p:cNvSpPr txBox="1">
            <a:spLocks noChangeArrowheads="1"/>
          </p:cNvSpPr>
          <p:nvPr/>
        </p:nvSpPr>
        <p:spPr bwMode="auto">
          <a:xfrm>
            <a:off x="4881563" y="44481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j                 int        9</a:t>
            </a:r>
            <a:endParaRPr kumimoji="1" lang="en-US" altLang="zh-CN" sz="3200">
              <a:solidFill>
                <a:srgbClr val="FFFF00"/>
              </a:solidFill>
              <a:latin typeface="Times New Roman" pitchFamily="18" charset="0"/>
            </a:endParaRPr>
          </a:p>
        </p:txBody>
      </p:sp>
      <p:sp>
        <p:nvSpPr>
          <p:cNvPr id="20491" name="Text Box 23"/>
          <p:cNvSpPr txBox="1">
            <a:spLocks noChangeArrowheads="1"/>
          </p:cNvSpPr>
          <p:nvPr/>
        </p:nvSpPr>
        <p:spPr bwMode="auto">
          <a:xfrm>
            <a:off x="4881563" y="49768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a            </a:t>
            </a:r>
            <a:r>
              <a:rPr kumimoji="1" lang="en-US" altLang="zh-CN" sz="2800">
                <a:solidFill>
                  <a:srgbClr val="FFFF00"/>
                </a:solidFill>
                <a:latin typeface="Times New Roman" pitchFamily="18" charset="0"/>
                <a:sym typeface="Symbol" pitchFamily="18" charset="2"/>
              </a:rPr>
              <a:t>array</a:t>
            </a:r>
            <a:r>
              <a:rPr kumimoji="1" lang="en-US" altLang="zh-CN" sz="2800">
                <a:solidFill>
                  <a:srgbClr val="FFFF00"/>
                </a:solidFill>
                <a:latin typeface="Times New Roman" pitchFamily="18" charset="0"/>
              </a:rPr>
              <a:t>      13</a:t>
            </a:r>
            <a:endParaRPr kumimoji="1" lang="en-US" altLang="zh-CN" sz="3200">
              <a:solidFill>
                <a:srgbClr val="FFFF00"/>
              </a:solidFill>
              <a:latin typeface="Times New Roman" pitchFamily="18" charset="0"/>
            </a:endParaRPr>
          </a:p>
        </p:txBody>
      </p:sp>
      <p:sp>
        <p:nvSpPr>
          <p:cNvPr id="20492" name="Text Box 27"/>
          <p:cNvSpPr txBox="1">
            <a:spLocks noChangeArrowheads="1"/>
          </p:cNvSpPr>
          <p:nvPr/>
        </p:nvSpPr>
        <p:spPr bwMode="auto">
          <a:xfrm>
            <a:off x="4881563" y="551497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e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53</a:t>
            </a:r>
            <a:endParaRPr kumimoji="1" lang="en-US" altLang="zh-CN" sz="3200">
              <a:solidFill>
                <a:srgbClr val="FFFF00"/>
              </a:solidFill>
              <a:latin typeface="Times New Roman" pitchFamily="18" charset="0"/>
            </a:endParaRPr>
          </a:p>
        </p:txBody>
      </p:sp>
      <p:sp>
        <p:nvSpPr>
          <p:cNvPr id="20493" name="Text Box 29"/>
          <p:cNvSpPr txBox="1">
            <a:spLocks noChangeArrowheads="1"/>
          </p:cNvSpPr>
          <p:nvPr/>
        </p:nvSpPr>
        <p:spPr bwMode="auto">
          <a:xfrm>
            <a:off x="4881563" y="6043613"/>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f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61</a:t>
            </a:r>
            <a:endParaRPr kumimoji="1" lang="en-US" altLang="zh-CN" sz="3200">
              <a:solidFill>
                <a:srgbClr val="FFFF00"/>
              </a:solidFill>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858000" y="13620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a:solidFill>
                  <a:srgbClr val="66FFFF"/>
                </a:solidFill>
                <a:latin typeface="Times New Roman" pitchFamily="18" charset="0"/>
              </a:rPr>
              <a:t>f</a:t>
            </a:r>
          </a:p>
        </p:txBody>
      </p:sp>
      <p:sp>
        <p:nvSpPr>
          <p:cNvPr id="21507" name="Text Box 3"/>
          <p:cNvSpPr txBox="1">
            <a:spLocks noChangeArrowheads="1"/>
          </p:cNvSpPr>
          <p:nvPr/>
        </p:nvSpPr>
        <p:spPr bwMode="auto">
          <a:xfrm>
            <a:off x="1214438" y="571500"/>
            <a:ext cx="2057400" cy="579438"/>
          </a:xfrm>
          <a:prstGeom prst="rect">
            <a:avLst/>
          </a:prstGeom>
          <a:noFill/>
          <a:ln w="9525">
            <a:noFill/>
            <a:miter lim="800000"/>
            <a:headEnd/>
            <a:tailEnd/>
          </a:ln>
        </p:spPr>
        <p:txBody>
          <a:bodyPr>
            <a:spAutoFit/>
          </a:bodyPr>
          <a:lstStyle/>
          <a:p>
            <a:pPr algn="ctr">
              <a:spcBef>
                <a:spcPct val="50000"/>
              </a:spcBef>
            </a:pPr>
            <a:r>
              <a:rPr kumimoji="1" lang="zh-CN" altLang="en-US" sz="3200">
                <a:solidFill>
                  <a:schemeClr val="bg1"/>
                </a:solidFill>
                <a:latin typeface="Times New Roman" pitchFamily="18" charset="0"/>
                <a:ea typeface="华文新魏" pitchFamily="2" charset="-122"/>
              </a:rPr>
              <a:t>符号表</a:t>
            </a:r>
          </a:p>
        </p:txBody>
      </p:sp>
      <p:sp>
        <p:nvSpPr>
          <p:cNvPr id="21508" name="Text Box 4"/>
          <p:cNvSpPr txBox="1">
            <a:spLocks noChangeArrowheads="1"/>
          </p:cNvSpPr>
          <p:nvPr/>
        </p:nvSpPr>
        <p:spPr bwMode="auto">
          <a:xfrm>
            <a:off x="304800" y="13811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800">
                <a:solidFill>
                  <a:srgbClr val="FFFF00"/>
                </a:solidFill>
                <a:latin typeface="华文新魏" pitchFamily="2" charset="-122"/>
                <a:ea typeface="华文新魏" pitchFamily="2" charset="-122"/>
              </a:rPr>
              <a:t>名字    形    类型   偏移量</a:t>
            </a:r>
            <a:endParaRPr kumimoji="1" lang="zh-CN" altLang="en-US" sz="3200">
              <a:solidFill>
                <a:srgbClr val="FFFF00"/>
              </a:solidFill>
              <a:latin typeface="华文新魏" pitchFamily="2" charset="-122"/>
              <a:ea typeface="华文新魏" pitchFamily="2" charset="-122"/>
            </a:endParaRPr>
          </a:p>
        </p:txBody>
      </p:sp>
      <p:sp>
        <p:nvSpPr>
          <p:cNvPr id="21509" name="Text Box 5"/>
          <p:cNvSpPr txBox="1">
            <a:spLocks noChangeArrowheads="1"/>
          </p:cNvSpPr>
          <p:nvPr/>
        </p:nvSpPr>
        <p:spPr bwMode="auto">
          <a:xfrm>
            <a:off x="2133600" y="6019800"/>
            <a:ext cx="3352800" cy="579438"/>
          </a:xfrm>
          <a:prstGeom prst="rect">
            <a:avLst/>
          </a:prstGeom>
          <a:noFill/>
          <a:ln w="9525">
            <a:noFill/>
            <a:miter lim="800000"/>
            <a:headEnd/>
            <a:tailEnd/>
          </a:ln>
        </p:spPr>
        <p:txBody>
          <a:bodyPr>
            <a:spAutoFit/>
          </a:bodyPr>
          <a:lstStyle/>
          <a:p>
            <a:pPr>
              <a:spcBef>
                <a:spcPct val="50000"/>
              </a:spcBef>
            </a:pPr>
            <a:r>
              <a:rPr kumimoji="1" lang="zh-CN" altLang="en-US" sz="3200">
                <a:solidFill>
                  <a:schemeClr val="bg1"/>
                </a:solidFill>
                <a:latin typeface="Times New Roman" pitchFamily="18" charset="0"/>
                <a:ea typeface="华文新魏" pitchFamily="2" charset="-122"/>
              </a:rPr>
              <a:t>活动记录布局</a:t>
            </a:r>
            <a:r>
              <a:rPr kumimoji="1" lang="en-US" altLang="zh-CN" sz="3200">
                <a:solidFill>
                  <a:schemeClr val="bg1"/>
                </a:solidFill>
                <a:latin typeface="Times New Roman" pitchFamily="18" charset="0"/>
                <a:ea typeface="华文新魏" pitchFamily="2" charset="-122"/>
              </a:rPr>
              <a:t>=&gt;</a:t>
            </a:r>
          </a:p>
        </p:txBody>
      </p:sp>
      <p:sp>
        <p:nvSpPr>
          <p:cNvPr id="21510" name="Text Box 6"/>
          <p:cNvSpPr txBox="1">
            <a:spLocks noChangeArrowheads="1"/>
          </p:cNvSpPr>
          <p:nvPr/>
        </p:nvSpPr>
        <p:spPr bwMode="auto">
          <a:xfrm>
            <a:off x="6876256" y="558924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dirty="0">
                <a:solidFill>
                  <a:srgbClr val="66FFFF"/>
                </a:solidFill>
                <a:latin typeface="Times New Roman" pitchFamily="18" charset="0"/>
                <a:ea typeface="华文新魏" pitchFamily="2" charset="-122"/>
              </a:rPr>
              <a:t>　老</a:t>
            </a:r>
            <a:r>
              <a:rPr kumimoji="1" lang="en-US" altLang="zh-CN" sz="2400" dirty="0">
                <a:solidFill>
                  <a:srgbClr val="66FFFF"/>
                </a:solidFill>
                <a:latin typeface="Times New Roman" pitchFamily="18" charset="0"/>
                <a:ea typeface="华文新魏" pitchFamily="2" charset="-122"/>
              </a:rPr>
              <a:t>SP</a:t>
            </a:r>
            <a:endParaRPr kumimoji="1" lang="en-US" altLang="zh-CN" sz="3200" dirty="0">
              <a:solidFill>
                <a:srgbClr val="66FFFF"/>
              </a:solidFill>
              <a:latin typeface="Times New Roman" pitchFamily="18" charset="0"/>
              <a:ea typeface="华文新魏" pitchFamily="2" charset="-122"/>
            </a:endParaRPr>
          </a:p>
        </p:txBody>
      </p:sp>
      <p:sp>
        <p:nvSpPr>
          <p:cNvPr id="21511" name="Text Box 7"/>
          <p:cNvSpPr txBox="1">
            <a:spLocks noChangeArrowheads="1"/>
          </p:cNvSpPr>
          <p:nvPr/>
        </p:nvSpPr>
        <p:spPr bwMode="auto">
          <a:xfrm>
            <a:off x="5181600" y="6110288"/>
            <a:ext cx="1600200" cy="519112"/>
          </a:xfrm>
          <a:prstGeom prst="rect">
            <a:avLst/>
          </a:prstGeom>
          <a:noFill/>
          <a:ln w="9525">
            <a:noFill/>
            <a:miter lim="800000"/>
            <a:headEnd/>
            <a:tailEnd/>
          </a:ln>
        </p:spPr>
        <p:txBody>
          <a:bodyPr>
            <a:spAutoFit/>
          </a:bodyPr>
          <a:lstStyle/>
          <a:p>
            <a:pPr>
              <a:spcBef>
                <a:spcPct val="50000"/>
              </a:spcBef>
            </a:pPr>
            <a:r>
              <a:rPr kumimoji="1" lang="en-US" altLang="zh-CN" sz="2800">
                <a:solidFill>
                  <a:schemeClr val="bg1"/>
                </a:solidFill>
                <a:latin typeface="Times New Roman" pitchFamily="18" charset="0"/>
              </a:rPr>
              <a:t>   (sp,0)</a:t>
            </a:r>
            <a:endParaRPr kumimoji="1" lang="en-US" altLang="zh-CN" sz="2400">
              <a:solidFill>
                <a:schemeClr val="bg1"/>
              </a:solidFill>
              <a:latin typeface="Times New Roman" pitchFamily="18" charset="0"/>
            </a:endParaRPr>
          </a:p>
        </p:txBody>
      </p:sp>
      <p:sp>
        <p:nvSpPr>
          <p:cNvPr id="21512" name="Text Box 8"/>
          <p:cNvSpPr txBox="1">
            <a:spLocks noChangeArrowheads="1"/>
          </p:cNvSpPr>
          <p:nvPr/>
        </p:nvSpPr>
        <p:spPr bwMode="auto">
          <a:xfrm>
            <a:off x="304800" y="19192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x       </a:t>
            </a:r>
            <a:r>
              <a:rPr kumimoji="1" lang="zh-CN" altLang="en-US" sz="2800" dirty="0">
                <a:solidFill>
                  <a:srgbClr val="FFFF00"/>
                </a:solidFill>
                <a:latin typeface="华文新魏" pitchFamily="2" charset="-122"/>
                <a:ea typeface="华文新魏" pitchFamily="2" charset="-122"/>
              </a:rPr>
              <a:t>形 </a:t>
            </a:r>
            <a:r>
              <a:rPr kumimoji="1" lang="zh-CN" altLang="en-US" sz="2800" dirty="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int</a:t>
            </a:r>
            <a:r>
              <a:rPr kumimoji="1" lang="en-US" altLang="zh-CN" sz="2800" dirty="0" smtClean="0">
                <a:solidFill>
                  <a:srgbClr val="FFFF00"/>
                </a:solidFill>
                <a:latin typeface="Times New Roman" pitchFamily="18" charset="0"/>
              </a:rPr>
              <a:t>        </a:t>
            </a:r>
            <a:r>
              <a:rPr kumimoji="1" lang="en-US" altLang="zh-CN" sz="2800" dirty="0">
                <a:solidFill>
                  <a:srgbClr val="FFFF00"/>
                </a:solidFill>
                <a:latin typeface="Times New Roman" pitchFamily="18" charset="0"/>
              </a:rPr>
              <a:t>3</a:t>
            </a:r>
            <a:endParaRPr kumimoji="1" lang="en-US" altLang="zh-CN" sz="3200" dirty="0">
              <a:solidFill>
                <a:srgbClr val="FFFF00"/>
              </a:solidFill>
              <a:latin typeface="Times New Roman" pitchFamily="18" charset="0"/>
            </a:endParaRPr>
          </a:p>
        </p:txBody>
      </p:sp>
      <p:sp>
        <p:nvSpPr>
          <p:cNvPr id="21513" name="Text Box 9"/>
          <p:cNvSpPr txBox="1">
            <a:spLocks noChangeArrowheads="1"/>
          </p:cNvSpPr>
          <p:nvPr/>
        </p:nvSpPr>
        <p:spPr bwMode="auto">
          <a:xfrm>
            <a:off x="6876256" y="6021288"/>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dirty="0">
                <a:solidFill>
                  <a:srgbClr val="66FFFF"/>
                </a:solidFill>
                <a:latin typeface="Times New Roman" pitchFamily="18" charset="0"/>
              </a:rPr>
              <a:t>    </a:t>
            </a:r>
            <a:r>
              <a:rPr kumimoji="1" lang="zh-CN" altLang="en-US" sz="2400" dirty="0">
                <a:solidFill>
                  <a:srgbClr val="66FFFF"/>
                </a:solidFill>
                <a:latin typeface="Times New Roman" pitchFamily="18" charset="0"/>
                <a:ea typeface="华文新魏" pitchFamily="2" charset="-122"/>
              </a:rPr>
              <a:t>返回地址</a:t>
            </a:r>
          </a:p>
        </p:txBody>
      </p:sp>
      <p:sp>
        <p:nvSpPr>
          <p:cNvPr id="21514" name="Rectangle 10"/>
          <p:cNvSpPr>
            <a:spLocks noChangeArrowheads="1"/>
          </p:cNvSpPr>
          <p:nvPr/>
        </p:nvSpPr>
        <p:spPr bwMode="auto">
          <a:xfrm>
            <a:off x="5110163" y="5638800"/>
            <a:ext cx="1671637" cy="519113"/>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(sp,1)</a:t>
            </a:r>
          </a:p>
        </p:txBody>
      </p:sp>
      <p:sp>
        <p:nvSpPr>
          <p:cNvPr id="21515" name="Text Box 11"/>
          <p:cNvSpPr txBox="1">
            <a:spLocks noChangeArrowheads="1"/>
          </p:cNvSpPr>
          <p:nvPr/>
        </p:nvSpPr>
        <p:spPr bwMode="auto">
          <a:xfrm>
            <a:off x="304800" y="24526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a:solidFill>
                  <a:srgbClr val="FFFF00"/>
                </a:solidFill>
                <a:latin typeface="华文新魏" pitchFamily="2" charset="-122"/>
                <a:ea typeface="华文新魏" pitchFamily="2" charset="-122"/>
              </a:rPr>
              <a:t>y       </a:t>
            </a:r>
            <a:r>
              <a:rPr kumimoji="1" lang="zh-CN" altLang="en-US" sz="2800" dirty="0">
                <a:solidFill>
                  <a:srgbClr val="FFFF00"/>
                </a:solidFill>
                <a:latin typeface="华文新魏" pitchFamily="2" charset="-122"/>
                <a:ea typeface="华文新魏" pitchFamily="2" charset="-122"/>
              </a:rPr>
              <a:t>形</a:t>
            </a:r>
            <a:r>
              <a:rPr kumimoji="1" lang="zh-CN" altLang="en-US" sz="2800" dirty="0">
                <a:solidFill>
                  <a:srgbClr val="FFFF00"/>
                </a:solidFill>
                <a:latin typeface="Times New Roman" pitchFamily="18" charset="0"/>
              </a:rPr>
              <a:t>   </a:t>
            </a:r>
            <a:r>
              <a:rPr kumimoji="1" lang="en-US" altLang="zh-CN" sz="2800" dirty="0" err="1" smtClean="0">
                <a:solidFill>
                  <a:srgbClr val="FFFF00"/>
                </a:solidFill>
                <a:latin typeface="Times New Roman" pitchFamily="18" charset="0"/>
              </a:rPr>
              <a:t>int</a:t>
            </a:r>
            <a:r>
              <a:rPr kumimoji="1" lang="en-US" altLang="zh-CN" sz="2800" dirty="0" smtClean="0">
                <a:solidFill>
                  <a:srgbClr val="FFFF00"/>
                </a:solidFill>
                <a:latin typeface="Times New Roman" pitchFamily="18" charset="0"/>
              </a:rPr>
              <a:t>        </a:t>
            </a:r>
            <a:r>
              <a:rPr kumimoji="1" lang="en-US" altLang="zh-CN" sz="2800" dirty="0">
                <a:solidFill>
                  <a:srgbClr val="FFFF00"/>
                </a:solidFill>
                <a:latin typeface="Times New Roman" pitchFamily="18" charset="0"/>
              </a:rPr>
              <a:t>4</a:t>
            </a:r>
            <a:endParaRPr kumimoji="1" lang="en-US" altLang="zh-CN" sz="3200" dirty="0">
              <a:solidFill>
                <a:srgbClr val="FFFF00"/>
              </a:solidFill>
              <a:latin typeface="Times New Roman" pitchFamily="18" charset="0"/>
            </a:endParaRPr>
          </a:p>
        </p:txBody>
      </p:sp>
      <p:sp>
        <p:nvSpPr>
          <p:cNvPr id="21516" name="Text Box 12"/>
          <p:cNvSpPr txBox="1">
            <a:spLocks noChangeArrowheads="1"/>
          </p:cNvSpPr>
          <p:nvPr/>
        </p:nvSpPr>
        <p:spPr bwMode="auto">
          <a:xfrm>
            <a:off x="6858000" y="5157192"/>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dirty="0">
                <a:latin typeface="Times New Roman" pitchFamily="18" charset="0"/>
              </a:rPr>
              <a:t>        </a:t>
            </a:r>
            <a:r>
              <a:rPr kumimoji="1" lang="en-US" altLang="zh-CN" sz="2400" dirty="0">
                <a:solidFill>
                  <a:srgbClr val="66FFFF"/>
                </a:solidFill>
                <a:latin typeface="Times New Roman" pitchFamily="18" charset="0"/>
              </a:rPr>
              <a:t>2</a:t>
            </a:r>
          </a:p>
        </p:txBody>
      </p:sp>
      <p:sp>
        <p:nvSpPr>
          <p:cNvPr id="21517" name="Rectangle 13"/>
          <p:cNvSpPr>
            <a:spLocks noChangeArrowheads="1"/>
          </p:cNvSpPr>
          <p:nvPr/>
        </p:nvSpPr>
        <p:spPr bwMode="auto">
          <a:xfrm>
            <a:off x="5467350" y="5195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(sp,2)</a:t>
            </a:r>
          </a:p>
        </p:txBody>
      </p:sp>
      <p:sp>
        <p:nvSpPr>
          <p:cNvPr id="21518" name="Rectangle 15"/>
          <p:cNvSpPr>
            <a:spLocks noChangeArrowheads="1"/>
          </p:cNvSpPr>
          <p:nvPr/>
        </p:nvSpPr>
        <p:spPr bwMode="auto">
          <a:xfrm>
            <a:off x="5181600" y="4738688"/>
            <a:ext cx="1577975"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(sp,3)</a:t>
            </a:r>
          </a:p>
        </p:txBody>
      </p:sp>
      <p:sp>
        <p:nvSpPr>
          <p:cNvPr id="21519" name="Rectangle 16"/>
          <p:cNvSpPr>
            <a:spLocks noChangeArrowheads="1"/>
          </p:cNvSpPr>
          <p:nvPr/>
        </p:nvSpPr>
        <p:spPr bwMode="auto">
          <a:xfrm>
            <a:off x="5480050" y="3671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(sp,5)</a:t>
            </a:r>
          </a:p>
        </p:txBody>
      </p:sp>
      <p:sp>
        <p:nvSpPr>
          <p:cNvPr id="21520" name="Text Box 17"/>
          <p:cNvSpPr txBox="1">
            <a:spLocks noChangeArrowheads="1"/>
          </p:cNvSpPr>
          <p:nvPr/>
        </p:nvSpPr>
        <p:spPr bwMode="auto">
          <a:xfrm>
            <a:off x="304800" y="29860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a:t>
            </a:r>
            <a:r>
              <a:rPr kumimoji="1" lang="en-US" altLang="zh-CN" sz="2800" dirty="0" err="1">
                <a:solidFill>
                  <a:srgbClr val="FFFF00"/>
                </a:solidFill>
                <a:latin typeface="Times New Roman" pitchFamily="18" charset="0"/>
              </a:rPr>
              <a:t>i</a:t>
            </a:r>
            <a:r>
              <a:rPr kumimoji="1" lang="en-US" altLang="zh-CN" sz="2800" dirty="0">
                <a:solidFill>
                  <a:srgbClr val="FFFF00"/>
                </a:solidFill>
                <a:latin typeface="Times New Roman" pitchFamily="18" charset="0"/>
              </a:rPr>
              <a:t>              </a:t>
            </a:r>
            <a:r>
              <a:rPr kumimoji="1" lang="en-US" altLang="zh-CN" sz="2800" dirty="0" smtClean="0">
                <a:solidFill>
                  <a:srgbClr val="FFFF00"/>
                </a:solidFill>
                <a:latin typeface="Times New Roman" pitchFamily="18" charset="0"/>
              </a:rPr>
              <a:t>real       </a:t>
            </a:r>
            <a:r>
              <a:rPr kumimoji="1" lang="en-US" altLang="zh-CN" sz="2800" dirty="0">
                <a:solidFill>
                  <a:srgbClr val="FFFF00"/>
                </a:solidFill>
                <a:latin typeface="Times New Roman" pitchFamily="18" charset="0"/>
              </a:rPr>
              <a:t>5</a:t>
            </a:r>
            <a:endParaRPr kumimoji="1" lang="en-US" altLang="zh-CN" sz="3200" dirty="0">
              <a:solidFill>
                <a:srgbClr val="FFFF00"/>
              </a:solidFill>
              <a:latin typeface="Times New Roman" pitchFamily="18" charset="0"/>
            </a:endParaRPr>
          </a:p>
        </p:txBody>
      </p:sp>
      <p:sp>
        <p:nvSpPr>
          <p:cNvPr id="21521" name="Text Box 18"/>
          <p:cNvSpPr txBox="1">
            <a:spLocks noChangeArrowheads="1"/>
          </p:cNvSpPr>
          <p:nvPr/>
        </p:nvSpPr>
        <p:spPr bwMode="auto">
          <a:xfrm>
            <a:off x="6858000" y="38004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solidFill>
                  <a:srgbClr val="66FFFF"/>
                </a:solidFill>
                <a:latin typeface="Times New Roman" pitchFamily="18" charset="0"/>
              </a:rPr>
              <a:t>         i</a:t>
            </a:r>
            <a:r>
              <a:rPr kumimoji="1" lang="en-US" altLang="zh-CN" sz="2400">
                <a:latin typeface="Times New Roman" pitchFamily="18" charset="0"/>
              </a:rPr>
              <a:t>   </a:t>
            </a:r>
          </a:p>
        </p:txBody>
      </p:sp>
      <p:sp>
        <p:nvSpPr>
          <p:cNvPr id="21522" name="Rectangle 19"/>
          <p:cNvSpPr>
            <a:spLocks noChangeArrowheads="1"/>
          </p:cNvSpPr>
          <p:nvPr/>
        </p:nvSpPr>
        <p:spPr bwMode="auto">
          <a:xfrm>
            <a:off x="5480050" y="3290888"/>
            <a:ext cx="10048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(sp,9)</a:t>
            </a:r>
          </a:p>
        </p:txBody>
      </p:sp>
      <p:sp>
        <p:nvSpPr>
          <p:cNvPr id="21523" name="Text Box 20"/>
          <p:cNvSpPr txBox="1">
            <a:spLocks noChangeArrowheads="1"/>
          </p:cNvSpPr>
          <p:nvPr/>
        </p:nvSpPr>
        <p:spPr bwMode="auto">
          <a:xfrm>
            <a:off x="304800" y="35194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dirty="0">
                <a:solidFill>
                  <a:srgbClr val="FFFF00"/>
                </a:solidFill>
                <a:latin typeface="Times New Roman" pitchFamily="18" charset="0"/>
              </a:rPr>
              <a:t>   j              </a:t>
            </a:r>
            <a:r>
              <a:rPr kumimoji="1" lang="en-US" altLang="zh-CN" sz="2800" dirty="0" smtClean="0">
                <a:solidFill>
                  <a:srgbClr val="FFFF00"/>
                </a:solidFill>
                <a:latin typeface="Times New Roman" pitchFamily="18" charset="0"/>
              </a:rPr>
              <a:t>real        </a:t>
            </a:r>
            <a:r>
              <a:rPr kumimoji="1" lang="en-US" altLang="zh-CN" sz="2800" dirty="0">
                <a:solidFill>
                  <a:srgbClr val="FFFF00"/>
                </a:solidFill>
                <a:latin typeface="Times New Roman" pitchFamily="18" charset="0"/>
              </a:rPr>
              <a:t>9</a:t>
            </a:r>
            <a:endParaRPr kumimoji="1" lang="en-US" altLang="zh-CN" sz="3200" dirty="0">
              <a:solidFill>
                <a:srgbClr val="FFFF00"/>
              </a:solidFill>
              <a:latin typeface="Times New Roman" pitchFamily="18" charset="0"/>
            </a:endParaRPr>
          </a:p>
        </p:txBody>
      </p:sp>
      <p:sp>
        <p:nvSpPr>
          <p:cNvPr id="21524" name="Text Box 21"/>
          <p:cNvSpPr txBox="1">
            <a:spLocks noChangeArrowheads="1"/>
          </p:cNvSpPr>
          <p:nvPr/>
        </p:nvSpPr>
        <p:spPr bwMode="auto">
          <a:xfrm>
            <a:off x="6858000" y="3343275"/>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solidFill>
                  <a:srgbClr val="66FFFF"/>
                </a:solidFill>
                <a:latin typeface="Times New Roman" pitchFamily="18" charset="0"/>
              </a:rPr>
              <a:t>         j</a:t>
            </a:r>
          </a:p>
        </p:txBody>
      </p:sp>
      <p:sp>
        <p:nvSpPr>
          <p:cNvPr id="21525" name="Rectangle 22"/>
          <p:cNvSpPr>
            <a:spLocks noChangeArrowheads="1"/>
          </p:cNvSpPr>
          <p:nvPr/>
        </p:nvSpPr>
        <p:spPr bwMode="auto">
          <a:xfrm>
            <a:off x="5334000" y="2909888"/>
            <a:ext cx="1255713"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(sp,13)</a:t>
            </a:r>
          </a:p>
        </p:txBody>
      </p:sp>
      <p:sp>
        <p:nvSpPr>
          <p:cNvPr id="21526" name="Text Box 23"/>
          <p:cNvSpPr txBox="1">
            <a:spLocks noChangeArrowheads="1"/>
          </p:cNvSpPr>
          <p:nvPr/>
        </p:nvSpPr>
        <p:spPr bwMode="auto">
          <a:xfrm>
            <a:off x="304800" y="40481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a            </a:t>
            </a:r>
            <a:r>
              <a:rPr kumimoji="1" lang="en-US" altLang="zh-CN" sz="2800">
                <a:solidFill>
                  <a:srgbClr val="FFFF00"/>
                </a:solidFill>
                <a:latin typeface="Times New Roman" pitchFamily="18" charset="0"/>
                <a:sym typeface="Symbol" pitchFamily="18" charset="2"/>
              </a:rPr>
              <a:t>array</a:t>
            </a:r>
            <a:r>
              <a:rPr kumimoji="1" lang="en-US" altLang="zh-CN" sz="2800">
                <a:solidFill>
                  <a:srgbClr val="FFFF00"/>
                </a:solidFill>
                <a:latin typeface="Times New Roman" pitchFamily="18" charset="0"/>
              </a:rPr>
              <a:t>      13</a:t>
            </a:r>
            <a:endParaRPr kumimoji="1" lang="en-US" altLang="zh-CN" sz="3200">
              <a:solidFill>
                <a:srgbClr val="FFFF00"/>
              </a:solidFill>
              <a:latin typeface="Times New Roman" pitchFamily="18" charset="0"/>
            </a:endParaRPr>
          </a:p>
        </p:txBody>
      </p:sp>
      <p:sp>
        <p:nvSpPr>
          <p:cNvPr id="21527" name="Rectangle 24"/>
          <p:cNvSpPr>
            <a:spLocks noChangeArrowheads="1"/>
          </p:cNvSpPr>
          <p:nvPr/>
        </p:nvSpPr>
        <p:spPr bwMode="auto">
          <a:xfrm>
            <a:off x="6858000" y="2286000"/>
            <a:ext cx="1752600" cy="1066800"/>
          </a:xfrm>
          <a:prstGeom prst="rect">
            <a:avLst/>
          </a:prstGeom>
          <a:solidFill>
            <a:schemeClr val="bg1"/>
          </a:solidFill>
          <a:ln w="9525">
            <a:solidFill>
              <a:schemeClr val="tx1"/>
            </a:solidFill>
            <a:miter lim="800000"/>
            <a:headEnd/>
            <a:tailEnd/>
          </a:ln>
        </p:spPr>
        <p:txBody>
          <a:bodyPr wrap="none" anchor="ctr"/>
          <a:lstStyle/>
          <a:p>
            <a:pPr algn="ctr">
              <a:lnSpc>
                <a:spcPct val="90000"/>
              </a:lnSpc>
            </a:pPr>
            <a:endParaRPr kumimoji="1" lang="en-US" altLang="zh-CN" sz="3600">
              <a:latin typeface="华文新魏" pitchFamily="2" charset="-122"/>
              <a:ea typeface="华文新魏" pitchFamily="2" charset="-122"/>
            </a:endParaRPr>
          </a:p>
          <a:p>
            <a:pPr algn="ctr">
              <a:lnSpc>
                <a:spcPct val="90000"/>
              </a:lnSpc>
            </a:pPr>
            <a:r>
              <a:rPr kumimoji="1" lang="en-US" altLang="zh-CN" sz="3600">
                <a:solidFill>
                  <a:srgbClr val="66FFFF"/>
                </a:solidFill>
                <a:latin typeface="华文新魏" pitchFamily="2" charset="-122"/>
                <a:ea typeface="华文新魏" pitchFamily="2" charset="-122"/>
              </a:rPr>
              <a:t>a</a:t>
            </a:r>
          </a:p>
        </p:txBody>
      </p:sp>
      <p:sp>
        <p:nvSpPr>
          <p:cNvPr id="21528" name="Rectangle 25"/>
          <p:cNvSpPr>
            <a:spLocks noChangeArrowheads="1"/>
          </p:cNvSpPr>
          <p:nvPr/>
        </p:nvSpPr>
        <p:spPr bwMode="auto">
          <a:xfrm>
            <a:off x="5314950" y="1973784"/>
            <a:ext cx="1182688" cy="519112"/>
          </a:xfrm>
          <a:prstGeom prst="rect">
            <a:avLst/>
          </a:prstGeom>
          <a:noFill/>
          <a:ln w="9525">
            <a:noFill/>
            <a:miter lim="800000"/>
            <a:headEnd/>
            <a:tailEnd/>
          </a:ln>
        </p:spPr>
        <p:txBody>
          <a:bodyPr wrap="none">
            <a:spAutoFit/>
          </a:bodyPr>
          <a:lstStyle/>
          <a:p>
            <a:pPr algn="ctr"/>
            <a:r>
              <a:rPr kumimoji="1" lang="en-US" altLang="zh-CN" sz="2800" dirty="0">
                <a:solidFill>
                  <a:schemeClr val="bg1"/>
                </a:solidFill>
                <a:latin typeface="Times New Roman" pitchFamily="18" charset="0"/>
              </a:rPr>
              <a:t>(sp,53)</a:t>
            </a:r>
          </a:p>
        </p:txBody>
      </p:sp>
      <p:sp>
        <p:nvSpPr>
          <p:cNvPr id="21529" name="Text Box 26"/>
          <p:cNvSpPr txBox="1">
            <a:spLocks noChangeArrowheads="1"/>
          </p:cNvSpPr>
          <p:nvPr/>
        </p:nvSpPr>
        <p:spPr bwMode="auto">
          <a:xfrm>
            <a:off x="6858000" y="2026171"/>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a:solidFill>
                  <a:srgbClr val="66FFFF"/>
                </a:solidFill>
                <a:latin typeface="Times New Roman" pitchFamily="18" charset="0"/>
              </a:rPr>
              <a:t>e</a:t>
            </a:r>
          </a:p>
        </p:txBody>
      </p:sp>
      <p:sp>
        <p:nvSpPr>
          <p:cNvPr id="21530" name="Text Box 27"/>
          <p:cNvSpPr txBox="1">
            <a:spLocks noChangeArrowheads="1"/>
          </p:cNvSpPr>
          <p:nvPr/>
        </p:nvSpPr>
        <p:spPr bwMode="auto">
          <a:xfrm>
            <a:off x="304800" y="4586288"/>
            <a:ext cx="4191000" cy="528637"/>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e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53</a:t>
            </a:r>
            <a:endParaRPr kumimoji="1" lang="en-US" altLang="zh-CN" sz="3200">
              <a:solidFill>
                <a:srgbClr val="FFFF00"/>
              </a:solidFill>
              <a:latin typeface="Times New Roman" pitchFamily="18" charset="0"/>
            </a:endParaRPr>
          </a:p>
        </p:txBody>
      </p:sp>
      <p:sp>
        <p:nvSpPr>
          <p:cNvPr id="21531" name="Rectangle 28"/>
          <p:cNvSpPr>
            <a:spLocks noChangeArrowheads="1"/>
          </p:cNvSpPr>
          <p:nvPr/>
        </p:nvSpPr>
        <p:spPr bwMode="auto">
          <a:xfrm>
            <a:off x="5314950" y="1385888"/>
            <a:ext cx="1182688" cy="519112"/>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(sp,61)</a:t>
            </a:r>
          </a:p>
        </p:txBody>
      </p:sp>
      <p:sp>
        <p:nvSpPr>
          <p:cNvPr id="21532" name="Text Box 29"/>
          <p:cNvSpPr txBox="1">
            <a:spLocks noChangeArrowheads="1"/>
          </p:cNvSpPr>
          <p:nvPr/>
        </p:nvSpPr>
        <p:spPr bwMode="auto">
          <a:xfrm>
            <a:off x="304800" y="5114925"/>
            <a:ext cx="4191000" cy="528638"/>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800">
                <a:solidFill>
                  <a:srgbClr val="FFFF00"/>
                </a:solidFill>
                <a:latin typeface="Times New Roman" pitchFamily="18" charset="0"/>
              </a:rPr>
              <a:t>   f           </a:t>
            </a:r>
            <a:r>
              <a:rPr kumimoji="1" lang="en-US" altLang="zh-CN" sz="2800">
                <a:solidFill>
                  <a:srgbClr val="FFFF00"/>
                </a:solidFill>
                <a:latin typeface="Times New Roman" pitchFamily="18" charset="0"/>
                <a:sym typeface="Symbol" pitchFamily="18" charset="2"/>
              </a:rPr>
              <a:t>    real</a:t>
            </a:r>
            <a:r>
              <a:rPr kumimoji="1" lang="en-US" altLang="zh-CN" sz="2800">
                <a:solidFill>
                  <a:srgbClr val="FFFF00"/>
                </a:solidFill>
                <a:latin typeface="Times New Roman" pitchFamily="18" charset="0"/>
              </a:rPr>
              <a:t>        61</a:t>
            </a:r>
            <a:endParaRPr kumimoji="1" lang="en-US" altLang="zh-CN" sz="3200">
              <a:solidFill>
                <a:srgbClr val="FFFF00"/>
              </a:solidFill>
              <a:latin typeface="Times New Roman" pitchFamily="18" charset="0"/>
            </a:endParaRPr>
          </a:p>
        </p:txBody>
      </p:sp>
      <p:sp>
        <p:nvSpPr>
          <p:cNvPr id="21533" name="Rectangle 31"/>
          <p:cNvSpPr>
            <a:spLocks noChangeArrowheads="1"/>
          </p:cNvSpPr>
          <p:nvPr/>
        </p:nvSpPr>
        <p:spPr bwMode="auto">
          <a:xfrm>
            <a:off x="5181600" y="4205288"/>
            <a:ext cx="1577975" cy="519112"/>
          </a:xfrm>
          <a:prstGeom prst="rect">
            <a:avLst/>
          </a:prstGeom>
          <a:noFill/>
          <a:ln w="9525">
            <a:noFill/>
            <a:miter lim="800000"/>
            <a:headEnd/>
            <a:tailEnd/>
          </a:ln>
        </p:spPr>
        <p:txBody>
          <a:bodyPr>
            <a:spAutoFit/>
          </a:bodyPr>
          <a:lstStyle/>
          <a:p>
            <a:pPr algn="ctr"/>
            <a:r>
              <a:rPr kumimoji="1" lang="en-US" altLang="zh-CN" sz="2800">
                <a:solidFill>
                  <a:schemeClr val="bg1"/>
                </a:solidFill>
                <a:latin typeface="Times New Roman" pitchFamily="18" charset="0"/>
              </a:rPr>
              <a:t>(sp,4)</a:t>
            </a:r>
          </a:p>
        </p:txBody>
      </p:sp>
      <p:sp>
        <p:nvSpPr>
          <p:cNvPr id="16414" name="Text Box 35"/>
          <p:cNvSpPr txBox="1">
            <a:spLocks noChangeArrowheads="1"/>
          </p:cNvSpPr>
          <p:nvPr/>
        </p:nvSpPr>
        <p:spPr bwMode="auto">
          <a:xfrm>
            <a:off x="6858000" y="4724400"/>
            <a:ext cx="1752600" cy="460375"/>
          </a:xfrm>
          <a:prstGeom prst="rect">
            <a:avLst/>
          </a:prstGeom>
          <a:solidFill>
            <a:schemeClr val="bg1">
              <a:lumMod val="95000"/>
              <a:lumOff val="5000"/>
            </a:schemeClr>
          </a:solidFill>
          <a:ln w="3175">
            <a:solidFill>
              <a:schemeClr val="tx1"/>
            </a:solidFill>
            <a:miter lim="800000"/>
            <a:headEnd/>
            <a:tailEnd/>
          </a:ln>
        </p:spPr>
        <p:txBody>
          <a:bodyPr>
            <a:spAutoFit/>
          </a:bodyPr>
          <a:lstStyle/>
          <a:p>
            <a:pPr>
              <a:spcBef>
                <a:spcPct val="50000"/>
              </a:spcBef>
              <a:defRPr/>
            </a:pPr>
            <a:r>
              <a:rPr lang="en-US" altLang="zh-CN" dirty="0">
                <a:solidFill>
                  <a:schemeClr val="bg1"/>
                </a:solidFill>
              </a:rPr>
              <a:t>         </a:t>
            </a:r>
            <a:r>
              <a:rPr lang="en-US" altLang="zh-CN" sz="2400" dirty="0">
                <a:solidFill>
                  <a:srgbClr val="FFFF00"/>
                </a:solidFill>
              </a:rPr>
              <a:t>x</a:t>
            </a:r>
          </a:p>
        </p:txBody>
      </p:sp>
      <p:sp>
        <p:nvSpPr>
          <p:cNvPr id="16415" name="Text Box 36"/>
          <p:cNvSpPr txBox="1">
            <a:spLocks noChangeArrowheads="1"/>
          </p:cNvSpPr>
          <p:nvPr/>
        </p:nvSpPr>
        <p:spPr bwMode="auto">
          <a:xfrm>
            <a:off x="6858000" y="4267200"/>
            <a:ext cx="1752600" cy="460375"/>
          </a:xfrm>
          <a:prstGeom prst="rect">
            <a:avLst/>
          </a:prstGeom>
          <a:solidFill>
            <a:schemeClr val="bg1">
              <a:lumMod val="95000"/>
              <a:lumOff val="5000"/>
            </a:schemeClr>
          </a:solidFill>
          <a:ln w="3175">
            <a:solidFill>
              <a:schemeClr val="tx1"/>
            </a:solidFill>
            <a:miter lim="800000"/>
            <a:headEnd/>
            <a:tailEnd/>
          </a:ln>
        </p:spPr>
        <p:txBody>
          <a:bodyPr>
            <a:spAutoFit/>
          </a:bodyPr>
          <a:lstStyle/>
          <a:p>
            <a:pPr>
              <a:spcBef>
                <a:spcPct val="50000"/>
              </a:spcBef>
              <a:defRPr/>
            </a:pPr>
            <a:r>
              <a:rPr lang="en-US" altLang="zh-CN" dirty="0">
                <a:solidFill>
                  <a:schemeClr val="bg1"/>
                </a:solidFill>
              </a:rPr>
              <a:t>         </a:t>
            </a:r>
            <a:r>
              <a:rPr lang="en-US" altLang="zh-CN" sz="2400" dirty="0">
                <a:solidFill>
                  <a:srgbClr val="FFFF00"/>
                </a:solidFill>
              </a:rPr>
              <a:t>y</a:t>
            </a:r>
          </a:p>
        </p:txBody>
      </p:sp>
      <p:sp>
        <p:nvSpPr>
          <p:cNvPr id="21536" name="Text Box 37"/>
          <p:cNvSpPr txBox="1">
            <a:spLocks noChangeArrowheads="1"/>
          </p:cNvSpPr>
          <p:nvPr/>
        </p:nvSpPr>
        <p:spPr bwMode="auto">
          <a:xfrm>
            <a:off x="6858000" y="91440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solidFill>
                  <a:srgbClr val="FFFF00"/>
                </a:solidFill>
                <a:latin typeface="Times New Roman" pitchFamily="18" charset="0"/>
              </a:rPr>
              <a:t> t1</a:t>
            </a:r>
          </a:p>
        </p:txBody>
      </p:sp>
      <p:sp>
        <p:nvSpPr>
          <p:cNvPr id="21537" name="Text Box 38"/>
          <p:cNvSpPr txBox="1">
            <a:spLocks noChangeArrowheads="1"/>
          </p:cNvSpPr>
          <p:nvPr/>
        </p:nvSpPr>
        <p:spPr bwMode="auto">
          <a:xfrm>
            <a:off x="6858000" y="45720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solidFill>
                  <a:srgbClr val="FFFF00"/>
                </a:solidFill>
                <a:latin typeface="Times New Roman" pitchFamily="18" charset="0"/>
              </a:rPr>
              <a:t> t2</a:t>
            </a:r>
          </a:p>
        </p:txBody>
      </p:sp>
      <p:sp>
        <p:nvSpPr>
          <p:cNvPr id="21538" name="Text Box 39"/>
          <p:cNvSpPr txBox="1">
            <a:spLocks noChangeArrowheads="1"/>
          </p:cNvSpPr>
          <p:nvPr/>
        </p:nvSpPr>
        <p:spPr bwMode="auto">
          <a:xfrm>
            <a:off x="6858000" y="0"/>
            <a:ext cx="1752600" cy="466725"/>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en-US" altLang="zh-CN" sz="2400">
                <a:latin typeface="Times New Roman" pitchFamily="18" charset="0"/>
              </a:rPr>
              <a:t>      </a:t>
            </a:r>
            <a:r>
              <a:rPr kumimoji="1" lang="en-US" altLang="zh-CN" sz="2400" b="1">
                <a:latin typeface="Times New Roman" pitchFamily="18" charset="0"/>
              </a:rPr>
              <a:t> </a:t>
            </a:r>
            <a:r>
              <a:rPr kumimoji="1" lang="en-US" altLang="zh-CN" sz="2400" b="1">
                <a:solidFill>
                  <a:srgbClr val="FFFF00"/>
                </a:solidFill>
                <a:latin typeface="Times New Roman" pitchFamily="18" charset="0"/>
              </a:rPr>
              <a:t> t3</a:t>
            </a:r>
          </a:p>
        </p:txBody>
      </p:sp>
      <p:sp>
        <p:nvSpPr>
          <p:cNvPr id="21539" name="Rectangle 40"/>
          <p:cNvSpPr>
            <a:spLocks noChangeArrowheads="1"/>
          </p:cNvSpPr>
          <p:nvPr/>
        </p:nvSpPr>
        <p:spPr bwMode="auto">
          <a:xfrm>
            <a:off x="5334000" y="91440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(sp,62)</a:t>
            </a:r>
          </a:p>
        </p:txBody>
      </p:sp>
      <p:sp>
        <p:nvSpPr>
          <p:cNvPr id="21540" name="Rectangle 41"/>
          <p:cNvSpPr>
            <a:spLocks noChangeArrowheads="1"/>
          </p:cNvSpPr>
          <p:nvPr/>
        </p:nvSpPr>
        <p:spPr bwMode="auto">
          <a:xfrm>
            <a:off x="5334000" y="45720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(sp,63)</a:t>
            </a:r>
          </a:p>
        </p:txBody>
      </p:sp>
      <p:sp>
        <p:nvSpPr>
          <p:cNvPr id="21541" name="Rectangle 42"/>
          <p:cNvSpPr>
            <a:spLocks noChangeArrowheads="1"/>
          </p:cNvSpPr>
          <p:nvPr/>
        </p:nvSpPr>
        <p:spPr bwMode="auto">
          <a:xfrm>
            <a:off x="5334000" y="0"/>
            <a:ext cx="1182688" cy="519113"/>
          </a:xfrm>
          <a:prstGeom prst="rect">
            <a:avLst/>
          </a:prstGeom>
          <a:noFill/>
          <a:ln w="9525">
            <a:noFill/>
            <a:miter lim="800000"/>
            <a:headEnd/>
            <a:tailEnd/>
          </a:ln>
        </p:spPr>
        <p:txBody>
          <a:bodyPr wrap="none">
            <a:spAutoFit/>
          </a:bodyPr>
          <a:lstStyle/>
          <a:p>
            <a:pPr algn="ctr"/>
            <a:r>
              <a:rPr kumimoji="1" lang="en-US" altLang="zh-CN" sz="2800">
                <a:solidFill>
                  <a:schemeClr val="bg1"/>
                </a:solidFill>
                <a:latin typeface="Times New Roman" pitchFamily="18" charset="0"/>
              </a:rPr>
              <a:t>(sp,64)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AutoShape 36">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3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3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3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AutoShape 45"/>
          <p:cNvSpPr>
            <a:spLocks noChangeArrowheads="1"/>
          </p:cNvSpPr>
          <p:nvPr/>
        </p:nvSpPr>
        <p:spPr bwMode="auto">
          <a:xfrm>
            <a:off x="1331913" y="1916113"/>
            <a:ext cx="1152525" cy="360362"/>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词法分析</a:t>
            </a:r>
          </a:p>
        </p:txBody>
      </p:sp>
      <p:sp>
        <p:nvSpPr>
          <p:cNvPr id="5127" name="AutoShape 46"/>
          <p:cNvSpPr>
            <a:spLocks noChangeArrowheads="1"/>
          </p:cNvSpPr>
          <p:nvPr/>
        </p:nvSpPr>
        <p:spPr bwMode="auto">
          <a:xfrm>
            <a:off x="2266950" y="2565400"/>
            <a:ext cx="1152525"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语法分析</a:t>
            </a:r>
          </a:p>
        </p:txBody>
      </p:sp>
      <p:sp>
        <p:nvSpPr>
          <p:cNvPr id="5128" name="AutoShape 47"/>
          <p:cNvSpPr>
            <a:spLocks noChangeArrowheads="1"/>
          </p:cNvSpPr>
          <p:nvPr/>
        </p:nvSpPr>
        <p:spPr bwMode="auto">
          <a:xfrm>
            <a:off x="3203575" y="3213100"/>
            <a:ext cx="3097213"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语义分析和中间代码生成</a:t>
            </a:r>
          </a:p>
        </p:txBody>
      </p:sp>
      <p:sp>
        <p:nvSpPr>
          <p:cNvPr id="5129" name="AutoShape 48"/>
          <p:cNvSpPr>
            <a:spLocks noChangeArrowheads="1"/>
          </p:cNvSpPr>
          <p:nvPr/>
        </p:nvSpPr>
        <p:spPr bwMode="auto">
          <a:xfrm>
            <a:off x="4284663" y="3860800"/>
            <a:ext cx="2649537"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机器无关的代码优化</a:t>
            </a:r>
          </a:p>
        </p:txBody>
      </p:sp>
      <p:sp>
        <p:nvSpPr>
          <p:cNvPr id="5130" name="AutoShape 49"/>
          <p:cNvSpPr>
            <a:spLocks noChangeArrowheads="1"/>
          </p:cNvSpPr>
          <p:nvPr/>
        </p:nvSpPr>
        <p:spPr bwMode="auto">
          <a:xfrm>
            <a:off x="6084888" y="5229225"/>
            <a:ext cx="2663825"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针对机器的代码优化</a:t>
            </a:r>
          </a:p>
        </p:txBody>
      </p:sp>
      <p:sp>
        <p:nvSpPr>
          <p:cNvPr id="5131" name="AutoShape 50"/>
          <p:cNvSpPr>
            <a:spLocks noChangeArrowheads="1"/>
          </p:cNvSpPr>
          <p:nvPr/>
        </p:nvSpPr>
        <p:spPr bwMode="auto">
          <a:xfrm>
            <a:off x="5219700" y="4508500"/>
            <a:ext cx="2476500" cy="360363"/>
          </a:xfrm>
          <a:prstGeom prst="roundRect">
            <a:avLst>
              <a:gd name="adj" fmla="val 16667"/>
            </a:avLst>
          </a:prstGeom>
          <a:solidFill>
            <a:srgbClr val="FFFFFF"/>
          </a:solidFill>
          <a:ln w="9525" algn="ctr">
            <a:solidFill>
              <a:srgbClr val="800080"/>
            </a:solidFill>
            <a:round/>
            <a:headEnd/>
            <a:tailEnd/>
          </a:ln>
        </p:spPr>
        <p:txBody>
          <a:bodyPr wrap="none" anchor="ctr"/>
          <a:lstStyle/>
          <a:p>
            <a:pPr algn="ctr">
              <a:lnSpc>
                <a:spcPct val="90000"/>
              </a:lnSpc>
            </a:pPr>
            <a:r>
              <a:rPr lang="zh-CN" altLang="en-US" sz="2000">
                <a:solidFill>
                  <a:srgbClr val="800080"/>
                </a:solidFill>
                <a:ea typeface="楷体_GB2312"/>
                <a:cs typeface="楷体_GB2312"/>
              </a:rPr>
              <a:t>目标代码生成</a:t>
            </a:r>
          </a:p>
        </p:txBody>
      </p:sp>
      <p:grpSp>
        <p:nvGrpSpPr>
          <p:cNvPr id="2" name="Group 51"/>
          <p:cNvGrpSpPr>
            <a:grpSpLocks/>
          </p:cNvGrpSpPr>
          <p:nvPr/>
        </p:nvGrpSpPr>
        <p:grpSpPr bwMode="auto">
          <a:xfrm>
            <a:off x="500063" y="2276475"/>
            <a:ext cx="1871662" cy="1296988"/>
            <a:chOff x="295" y="1434"/>
            <a:chExt cx="1179" cy="817"/>
          </a:xfrm>
        </p:grpSpPr>
        <p:sp>
          <p:nvSpPr>
            <p:cNvPr id="5166" name="Text Box 52"/>
            <p:cNvSpPr txBox="1">
              <a:spLocks noChangeArrowheads="1"/>
            </p:cNvSpPr>
            <p:nvPr/>
          </p:nvSpPr>
          <p:spPr bwMode="auto">
            <a:xfrm>
              <a:off x="295" y="1616"/>
              <a:ext cx="599" cy="231"/>
            </a:xfrm>
            <a:prstGeom prst="rect">
              <a:avLst/>
            </a:prstGeom>
            <a:noFill/>
            <a:ln w="9525" algn="ctr">
              <a:noFill/>
              <a:miter lim="800000"/>
              <a:headEnd/>
              <a:tailEnd/>
            </a:ln>
          </p:spPr>
          <p:txBody>
            <a:bodyPr wrap="none">
              <a:spAutoFit/>
            </a:bodyPr>
            <a:lstStyle/>
            <a:p>
              <a:pPr algn="ctr">
                <a:lnSpc>
                  <a:spcPct val="90000"/>
                </a:lnSpc>
              </a:pPr>
              <a:r>
                <a:rPr lang="zh-CN" altLang="en-US" sz="2000">
                  <a:solidFill>
                    <a:schemeClr val="bg1"/>
                  </a:solidFill>
                  <a:ea typeface="楷体_GB2312"/>
                  <a:cs typeface="楷体_GB2312"/>
                </a:rPr>
                <a:t>字符流</a:t>
              </a:r>
            </a:p>
          </p:txBody>
        </p:sp>
        <p:sp>
          <p:nvSpPr>
            <p:cNvPr id="5167" name="Text Box 53"/>
            <p:cNvSpPr txBox="1">
              <a:spLocks noChangeArrowheads="1"/>
            </p:cNvSpPr>
            <p:nvPr/>
          </p:nvSpPr>
          <p:spPr bwMode="auto">
            <a:xfrm>
              <a:off x="875" y="2020"/>
              <a:ext cx="599" cy="231"/>
            </a:xfrm>
            <a:prstGeom prst="rect">
              <a:avLst/>
            </a:prstGeom>
            <a:noFill/>
            <a:ln w="9525" algn="ctr">
              <a:noFill/>
              <a:miter lim="800000"/>
              <a:headEnd/>
              <a:tailEnd/>
            </a:ln>
          </p:spPr>
          <p:txBody>
            <a:bodyPr wrap="none">
              <a:spAutoFit/>
            </a:bodyPr>
            <a:lstStyle/>
            <a:p>
              <a:pPr algn="ctr">
                <a:lnSpc>
                  <a:spcPct val="90000"/>
                </a:lnSpc>
              </a:pPr>
              <a:r>
                <a:rPr lang="zh-CN" altLang="en-US" sz="2000">
                  <a:solidFill>
                    <a:schemeClr val="bg1"/>
                  </a:solidFill>
                  <a:ea typeface="楷体_GB2312"/>
                  <a:cs typeface="楷体_GB2312"/>
                </a:rPr>
                <a:t>单词流</a:t>
              </a:r>
            </a:p>
          </p:txBody>
        </p:sp>
        <p:sp>
          <p:nvSpPr>
            <p:cNvPr id="5168" name="Line 54"/>
            <p:cNvSpPr>
              <a:spLocks noChangeShapeType="1"/>
            </p:cNvSpPr>
            <p:nvPr/>
          </p:nvSpPr>
          <p:spPr bwMode="auto">
            <a:xfrm flipV="1">
              <a:off x="612" y="1434"/>
              <a:ext cx="227" cy="182"/>
            </a:xfrm>
            <a:prstGeom prst="line">
              <a:avLst/>
            </a:prstGeom>
            <a:noFill/>
            <a:ln w="9525">
              <a:solidFill>
                <a:schemeClr val="bg1"/>
              </a:solidFill>
              <a:round/>
              <a:headEnd/>
              <a:tailEnd type="triangle" w="med" len="med"/>
            </a:ln>
          </p:spPr>
          <p:txBody>
            <a:bodyPr/>
            <a:lstStyle/>
            <a:p>
              <a:endParaRPr lang="zh-CN" altLang="en-US"/>
            </a:p>
          </p:txBody>
        </p:sp>
        <p:sp>
          <p:nvSpPr>
            <p:cNvPr id="5169" name="Line 55"/>
            <p:cNvSpPr>
              <a:spLocks noChangeShapeType="1"/>
            </p:cNvSpPr>
            <p:nvPr/>
          </p:nvSpPr>
          <p:spPr bwMode="auto">
            <a:xfrm>
              <a:off x="1066" y="1434"/>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3" name="Group 56"/>
          <p:cNvGrpSpPr>
            <a:grpSpLocks/>
          </p:cNvGrpSpPr>
          <p:nvPr/>
        </p:nvGrpSpPr>
        <p:grpSpPr bwMode="auto">
          <a:xfrm>
            <a:off x="1795463" y="2924175"/>
            <a:ext cx="1584325" cy="1303338"/>
            <a:chOff x="1111" y="1842"/>
            <a:chExt cx="998" cy="821"/>
          </a:xfrm>
        </p:grpSpPr>
        <p:sp>
          <p:nvSpPr>
            <p:cNvPr id="5163" name="Text Box 57"/>
            <p:cNvSpPr txBox="1">
              <a:spLocks noChangeArrowheads="1"/>
            </p:cNvSpPr>
            <p:nvPr/>
          </p:nvSpPr>
          <p:spPr bwMode="auto">
            <a:xfrm>
              <a:off x="1111" y="2432"/>
              <a:ext cx="998"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语法分析树</a:t>
              </a:r>
            </a:p>
          </p:txBody>
        </p:sp>
        <p:sp>
          <p:nvSpPr>
            <p:cNvPr id="5164" name="Line 58"/>
            <p:cNvSpPr>
              <a:spLocks noChangeShapeType="1"/>
            </p:cNvSpPr>
            <p:nvPr/>
          </p:nvSpPr>
          <p:spPr bwMode="auto">
            <a:xfrm flipV="1">
              <a:off x="1202" y="1842"/>
              <a:ext cx="227" cy="182"/>
            </a:xfrm>
            <a:prstGeom prst="line">
              <a:avLst/>
            </a:prstGeom>
            <a:noFill/>
            <a:ln w="9525">
              <a:solidFill>
                <a:schemeClr val="bg1"/>
              </a:solidFill>
              <a:round/>
              <a:headEnd/>
              <a:tailEnd type="triangle" w="med" len="med"/>
            </a:ln>
          </p:spPr>
          <p:txBody>
            <a:bodyPr/>
            <a:lstStyle/>
            <a:p>
              <a:endParaRPr lang="zh-CN" altLang="en-US"/>
            </a:p>
          </p:txBody>
        </p:sp>
        <p:sp>
          <p:nvSpPr>
            <p:cNvPr id="5165" name="Line 59"/>
            <p:cNvSpPr>
              <a:spLocks noChangeShapeType="1"/>
            </p:cNvSpPr>
            <p:nvPr/>
          </p:nvSpPr>
          <p:spPr bwMode="auto">
            <a:xfrm>
              <a:off x="1655" y="1842"/>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4" name="Group 60"/>
          <p:cNvGrpSpPr>
            <a:grpSpLocks/>
          </p:cNvGrpSpPr>
          <p:nvPr/>
        </p:nvGrpSpPr>
        <p:grpSpPr bwMode="auto">
          <a:xfrm>
            <a:off x="2843213" y="3571875"/>
            <a:ext cx="1512887" cy="1304925"/>
            <a:chOff x="1791" y="2250"/>
            <a:chExt cx="953" cy="822"/>
          </a:xfrm>
        </p:grpSpPr>
        <p:sp>
          <p:nvSpPr>
            <p:cNvPr id="5160" name="Text Box 61"/>
            <p:cNvSpPr txBox="1">
              <a:spLocks noChangeArrowheads="1"/>
            </p:cNvSpPr>
            <p:nvPr/>
          </p:nvSpPr>
          <p:spPr bwMode="auto">
            <a:xfrm>
              <a:off x="1973" y="2841"/>
              <a:ext cx="771"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中间表示</a:t>
              </a:r>
            </a:p>
          </p:txBody>
        </p:sp>
        <p:sp>
          <p:nvSpPr>
            <p:cNvPr id="5161" name="Line 62"/>
            <p:cNvSpPr>
              <a:spLocks noChangeShapeType="1"/>
            </p:cNvSpPr>
            <p:nvPr/>
          </p:nvSpPr>
          <p:spPr bwMode="auto">
            <a:xfrm flipV="1">
              <a:off x="1791" y="2250"/>
              <a:ext cx="227" cy="182"/>
            </a:xfrm>
            <a:prstGeom prst="line">
              <a:avLst/>
            </a:prstGeom>
            <a:noFill/>
            <a:ln w="9525">
              <a:solidFill>
                <a:schemeClr val="bg1"/>
              </a:solidFill>
              <a:round/>
              <a:headEnd/>
              <a:tailEnd type="triangle" w="med" len="med"/>
            </a:ln>
          </p:spPr>
          <p:txBody>
            <a:bodyPr/>
            <a:lstStyle/>
            <a:p>
              <a:endParaRPr lang="zh-CN" altLang="en-US"/>
            </a:p>
          </p:txBody>
        </p:sp>
        <p:sp>
          <p:nvSpPr>
            <p:cNvPr id="4139" name="Line 63"/>
            <p:cNvSpPr>
              <a:spLocks noChangeShapeType="1"/>
            </p:cNvSpPr>
            <p:nvPr/>
          </p:nvSpPr>
          <p:spPr bwMode="auto">
            <a:xfrm>
              <a:off x="2290" y="2251"/>
              <a:ext cx="0" cy="590"/>
            </a:xfrm>
            <a:prstGeom prst="line">
              <a:avLst/>
            </a:prstGeom>
            <a:noFill/>
            <a:ln w="9525">
              <a:solidFill>
                <a:schemeClr val="bg1"/>
              </a:solidFill>
              <a:round/>
              <a:headEnd/>
              <a:tailEnd type="triangle" w="med" len="med"/>
            </a:ln>
            <a:effectLst/>
          </p:spPr>
          <p:txBody>
            <a:bodyPr/>
            <a:lstStyle/>
            <a:p>
              <a:pPr>
                <a:defRPr/>
              </a:pPr>
              <a:endParaRPr lang="zh-CN" altLang="en-US">
                <a:ln>
                  <a:solidFill>
                    <a:sysClr val="windowText" lastClr="000000"/>
                  </a:solidFill>
                </a:ln>
                <a:solidFill>
                  <a:schemeClr val="bg1"/>
                </a:solidFill>
              </a:endParaRPr>
            </a:p>
          </p:txBody>
        </p:sp>
      </p:grpSp>
      <p:grpSp>
        <p:nvGrpSpPr>
          <p:cNvPr id="5" name="Group 64"/>
          <p:cNvGrpSpPr>
            <a:grpSpLocks/>
          </p:cNvGrpSpPr>
          <p:nvPr/>
        </p:nvGrpSpPr>
        <p:grpSpPr bwMode="auto">
          <a:xfrm>
            <a:off x="3348038" y="4221163"/>
            <a:ext cx="2087562" cy="1303337"/>
            <a:chOff x="2109" y="2659"/>
            <a:chExt cx="1315" cy="821"/>
          </a:xfrm>
        </p:grpSpPr>
        <p:sp>
          <p:nvSpPr>
            <p:cNvPr id="5157" name="Text Box 65"/>
            <p:cNvSpPr txBox="1">
              <a:spLocks noChangeArrowheads="1"/>
            </p:cNvSpPr>
            <p:nvPr/>
          </p:nvSpPr>
          <p:spPr bwMode="auto">
            <a:xfrm>
              <a:off x="2109" y="3249"/>
              <a:ext cx="1315"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优化的中间表示</a:t>
              </a:r>
            </a:p>
          </p:txBody>
        </p:sp>
        <p:sp>
          <p:nvSpPr>
            <p:cNvPr id="5158" name="Line 66"/>
            <p:cNvSpPr>
              <a:spLocks noChangeShapeType="1"/>
            </p:cNvSpPr>
            <p:nvPr/>
          </p:nvSpPr>
          <p:spPr bwMode="auto">
            <a:xfrm flipV="1">
              <a:off x="2472" y="2659"/>
              <a:ext cx="227" cy="182"/>
            </a:xfrm>
            <a:prstGeom prst="line">
              <a:avLst/>
            </a:prstGeom>
            <a:noFill/>
            <a:ln w="9525">
              <a:solidFill>
                <a:schemeClr val="bg1"/>
              </a:solidFill>
              <a:round/>
              <a:headEnd/>
              <a:tailEnd type="triangle" w="med" len="med"/>
            </a:ln>
          </p:spPr>
          <p:txBody>
            <a:bodyPr/>
            <a:lstStyle/>
            <a:p>
              <a:endParaRPr lang="zh-CN" altLang="en-US"/>
            </a:p>
          </p:txBody>
        </p:sp>
        <p:sp>
          <p:nvSpPr>
            <p:cNvPr id="5159" name="Line 67"/>
            <p:cNvSpPr>
              <a:spLocks noChangeShapeType="1"/>
            </p:cNvSpPr>
            <p:nvPr/>
          </p:nvSpPr>
          <p:spPr bwMode="auto">
            <a:xfrm>
              <a:off x="2880" y="2659"/>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6" name="Group 68"/>
          <p:cNvGrpSpPr>
            <a:grpSpLocks/>
          </p:cNvGrpSpPr>
          <p:nvPr/>
        </p:nvGrpSpPr>
        <p:grpSpPr bwMode="auto">
          <a:xfrm>
            <a:off x="4787900" y="4868863"/>
            <a:ext cx="1223963" cy="1296987"/>
            <a:chOff x="3016" y="3067"/>
            <a:chExt cx="771" cy="817"/>
          </a:xfrm>
        </p:grpSpPr>
        <p:sp>
          <p:nvSpPr>
            <p:cNvPr id="5154" name="Text Box 69"/>
            <p:cNvSpPr txBox="1">
              <a:spLocks noChangeArrowheads="1"/>
            </p:cNvSpPr>
            <p:nvPr/>
          </p:nvSpPr>
          <p:spPr bwMode="auto">
            <a:xfrm>
              <a:off x="3016" y="3653"/>
              <a:ext cx="771"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目标代码</a:t>
              </a:r>
            </a:p>
          </p:txBody>
        </p:sp>
        <p:sp>
          <p:nvSpPr>
            <p:cNvPr id="5155" name="Line 70"/>
            <p:cNvSpPr>
              <a:spLocks noChangeShapeType="1"/>
            </p:cNvSpPr>
            <p:nvPr/>
          </p:nvSpPr>
          <p:spPr bwMode="auto">
            <a:xfrm flipV="1">
              <a:off x="3061" y="3067"/>
              <a:ext cx="227" cy="182"/>
            </a:xfrm>
            <a:prstGeom prst="line">
              <a:avLst/>
            </a:prstGeom>
            <a:noFill/>
            <a:ln w="9525">
              <a:solidFill>
                <a:schemeClr val="bg1"/>
              </a:solidFill>
              <a:round/>
              <a:headEnd/>
              <a:tailEnd type="triangle" w="med" len="med"/>
            </a:ln>
          </p:spPr>
          <p:txBody>
            <a:bodyPr/>
            <a:lstStyle/>
            <a:p>
              <a:endParaRPr lang="zh-CN" altLang="en-US"/>
            </a:p>
          </p:txBody>
        </p:sp>
        <p:sp>
          <p:nvSpPr>
            <p:cNvPr id="5156" name="Line 71"/>
            <p:cNvSpPr>
              <a:spLocks noChangeShapeType="1"/>
            </p:cNvSpPr>
            <p:nvPr/>
          </p:nvSpPr>
          <p:spPr bwMode="auto">
            <a:xfrm>
              <a:off x="3470" y="3067"/>
              <a:ext cx="0" cy="590"/>
            </a:xfrm>
            <a:prstGeom prst="line">
              <a:avLst/>
            </a:prstGeom>
            <a:noFill/>
            <a:ln w="9525">
              <a:solidFill>
                <a:schemeClr val="bg1"/>
              </a:solidFill>
              <a:round/>
              <a:headEnd/>
              <a:tailEnd type="triangle" w="med" len="med"/>
            </a:ln>
          </p:spPr>
          <p:txBody>
            <a:bodyPr/>
            <a:lstStyle/>
            <a:p>
              <a:endParaRPr lang="zh-CN" altLang="en-US"/>
            </a:p>
          </p:txBody>
        </p:sp>
      </p:grpSp>
      <p:grpSp>
        <p:nvGrpSpPr>
          <p:cNvPr id="7" name="Group 72"/>
          <p:cNvGrpSpPr>
            <a:grpSpLocks/>
          </p:cNvGrpSpPr>
          <p:nvPr/>
        </p:nvGrpSpPr>
        <p:grpSpPr bwMode="auto">
          <a:xfrm>
            <a:off x="5724525" y="5516563"/>
            <a:ext cx="3311525" cy="936625"/>
            <a:chOff x="3606" y="3475"/>
            <a:chExt cx="2086" cy="590"/>
          </a:xfrm>
        </p:grpSpPr>
        <p:sp>
          <p:nvSpPr>
            <p:cNvPr id="5151" name="Text Box 73"/>
            <p:cNvSpPr txBox="1">
              <a:spLocks noChangeArrowheads="1"/>
            </p:cNvSpPr>
            <p:nvPr/>
          </p:nvSpPr>
          <p:spPr bwMode="auto">
            <a:xfrm>
              <a:off x="4377" y="3834"/>
              <a:ext cx="1315"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优化的目标代码</a:t>
              </a:r>
            </a:p>
          </p:txBody>
        </p:sp>
        <p:sp>
          <p:nvSpPr>
            <p:cNvPr id="5152" name="Line 74"/>
            <p:cNvSpPr>
              <a:spLocks noChangeShapeType="1"/>
            </p:cNvSpPr>
            <p:nvPr/>
          </p:nvSpPr>
          <p:spPr bwMode="auto">
            <a:xfrm flipV="1">
              <a:off x="3606" y="3475"/>
              <a:ext cx="227" cy="182"/>
            </a:xfrm>
            <a:prstGeom prst="line">
              <a:avLst/>
            </a:prstGeom>
            <a:noFill/>
            <a:ln w="9525">
              <a:solidFill>
                <a:schemeClr val="bg1"/>
              </a:solidFill>
              <a:round/>
              <a:headEnd/>
              <a:tailEnd type="triangle" w="med" len="med"/>
            </a:ln>
          </p:spPr>
          <p:txBody>
            <a:bodyPr/>
            <a:lstStyle/>
            <a:p>
              <a:endParaRPr lang="zh-CN" altLang="en-US"/>
            </a:p>
          </p:txBody>
        </p:sp>
        <p:sp>
          <p:nvSpPr>
            <p:cNvPr id="5153" name="Line 75"/>
            <p:cNvSpPr>
              <a:spLocks noChangeShapeType="1"/>
            </p:cNvSpPr>
            <p:nvPr/>
          </p:nvSpPr>
          <p:spPr bwMode="auto">
            <a:xfrm>
              <a:off x="4876" y="3521"/>
              <a:ext cx="0" cy="317"/>
            </a:xfrm>
            <a:prstGeom prst="line">
              <a:avLst/>
            </a:prstGeom>
            <a:noFill/>
            <a:ln w="9525">
              <a:solidFill>
                <a:schemeClr val="bg1"/>
              </a:solidFill>
              <a:round/>
              <a:headEnd/>
              <a:tailEnd type="triangle" w="med" len="med"/>
            </a:ln>
          </p:spPr>
          <p:txBody>
            <a:bodyPr/>
            <a:lstStyle/>
            <a:p>
              <a:endParaRPr lang="zh-CN" altLang="en-US"/>
            </a:p>
          </p:txBody>
        </p:sp>
      </p:grpSp>
      <p:grpSp>
        <p:nvGrpSpPr>
          <p:cNvPr id="8" name="Group 97"/>
          <p:cNvGrpSpPr>
            <a:grpSpLocks/>
          </p:cNvGrpSpPr>
          <p:nvPr/>
        </p:nvGrpSpPr>
        <p:grpSpPr bwMode="auto">
          <a:xfrm>
            <a:off x="5421313" y="2057400"/>
            <a:ext cx="1589087" cy="1752600"/>
            <a:chOff x="3415" y="1296"/>
            <a:chExt cx="1001" cy="1104"/>
          </a:xfrm>
        </p:grpSpPr>
        <p:sp>
          <p:nvSpPr>
            <p:cNvPr id="5148" name="Text Box 88"/>
            <p:cNvSpPr txBox="1">
              <a:spLocks noChangeArrowheads="1"/>
            </p:cNvSpPr>
            <p:nvPr/>
          </p:nvSpPr>
          <p:spPr bwMode="auto">
            <a:xfrm>
              <a:off x="3456" y="1296"/>
              <a:ext cx="960" cy="404"/>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从中间表示获取的流图</a:t>
              </a:r>
            </a:p>
          </p:txBody>
        </p:sp>
        <p:sp>
          <p:nvSpPr>
            <p:cNvPr id="5149" name="Line 89"/>
            <p:cNvSpPr>
              <a:spLocks noChangeShapeType="1"/>
            </p:cNvSpPr>
            <p:nvPr/>
          </p:nvSpPr>
          <p:spPr bwMode="auto">
            <a:xfrm flipV="1">
              <a:off x="3415" y="1680"/>
              <a:ext cx="233" cy="336"/>
            </a:xfrm>
            <a:prstGeom prst="line">
              <a:avLst/>
            </a:prstGeom>
            <a:noFill/>
            <a:ln w="9525" cap="rnd">
              <a:solidFill>
                <a:schemeClr val="bg1"/>
              </a:solidFill>
              <a:prstDash val="sysDot"/>
              <a:round/>
              <a:headEnd/>
              <a:tailEnd type="triangle" w="med" len="med"/>
            </a:ln>
          </p:spPr>
          <p:txBody>
            <a:bodyPr/>
            <a:lstStyle/>
            <a:p>
              <a:endParaRPr lang="zh-CN" altLang="en-US"/>
            </a:p>
          </p:txBody>
        </p:sp>
        <p:sp>
          <p:nvSpPr>
            <p:cNvPr id="5150" name="Line 90"/>
            <p:cNvSpPr>
              <a:spLocks noChangeShapeType="1"/>
            </p:cNvSpPr>
            <p:nvPr/>
          </p:nvSpPr>
          <p:spPr bwMode="auto">
            <a:xfrm>
              <a:off x="4032" y="1728"/>
              <a:ext cx="0" cy="672"/>
            </a:xfrm>
            <a:prstGeom prst="line">
              <a:avLst/>
            </a:prstGeom>
            <a:noFill/>
            <a:ln w="9525" cap="rnd">
              <a:solidFill>
                <a:schemeClr val="bg1"/>
              </a:solidFill>
              <a:prstDash val="sysDot"/>
              <a:round/>
              <a:headEnd/>
              <a:tailEnd type="triangle" w="med" len="med"/>
            </a:ln>
          </p:spPr>
          <p:txBody>
            <a:bodyPr/>
            <a:lstStyle/>
            <a:p>
              <a:endParaRPr lang="zh-CN" altLang="en-US"/>
            </a:p>
          </p:txBody>
        </p:sp>
      </p:grpSp>
      <p:grpSp>
        <p:nvGrpSpPr>
          <p:cNvPr id="9" name="Group 98"/>
          <p:cNvGrpSpPr>
            <a:grpSpLocks/>
          </p:cNvGrpSpPr>
          <p:nvPr/>
        </p:nvGrpSpPr>
        <p:grpSpPr bwMode="auto">
          <a:xfrm>
            <a:off x="6553200" y="2819400"/>
            <a:ext cx="1524000" cy="1676400"/>
            <a:chOff x="4128" y="1776"/>
            <a:chExt cx="960" cy="1056"/>
          </a:xfrm>
        </p:grpSpPr>
        <p:sp>
          <p:nvSpPr>
            <p:cNvPr id="5145" name="Text Box 91"/>
            <p:cNvSpPr txBox="1">
              <a:spLocks noChangeArrowheads="1"/>
            </p:cNvSpPr>
            <p:nvPr/>
          </p:nvSpPr>
          <p:spPr bwMode="auto">
            <a:xfrm>
              <a:off x="4128" y="1776"/>
              <a:ext cx="960" cy="231"/>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改进的流图</a:t>
              </a:r>
            </a:p>
          </p:txBody>
        </p:sp>
        <p:sp>
          <p:nvSpPr>
            <p:cNvPr id="5146" name="Line 92"/>
            <p:cNvSpPr>
              <a:spLocks noChangeShapeType="1"/>
            </p:cNvSpPr>
            <p:nvPr/>
          </p:nvSpPr>
          <p:spPr bwMode="auto">
            <a:xfrm flipV="1">
              <a:off x="4224" y="2016"/>
              <a:ext cx="192" cy="432"/>
            </a:xfrm>
            <a:prstGeom prst="line">
              <a:avLst/>
            </a:prstGeom>
            <a:noFill/>
            <a:ln w="9525" cap="rnd">
              <a:solidFill>
                <a:schemeClr val="bg1"/>
              </a:solidFill>
              <a:prstDash val="sysDot"/>
              <a:round/>
              <a:headEnd/>
              <a:tailEnd type="triangle" w="med" len="med"/>
            </a:ln>
          </p:spPr>
          <p:txBody>
            <a:bodyPr/>
            <a:lstStyle/>
            <a:p>
              <a:endParaRPr lang="zh-CN" altLang="en-US"/>
            </a:p>
          </p:txBody>
        </p:sp>
        <p:sp>
          <p:nvSpPr>
            <p:cNvPr id="5147" name="Line 93"/>
            <p:cNvSpPr>
              <a:spLocks noChangeShapeType="1"/>
            </p:cNvSpPr>
            <p:nvPr/>
          </p:nvSpPr>
          <p:spPr bwMode="auto">
            <a:xfrm>
              <a:off x="4560" y="2016"/>
              <a:ext cx="0" cy="816"/>
            </a:xfrm>
            <a:prstGeom prst="line">
              <a:avLst/>
            </a:prstGeom>
            <a:noFill/>
            <a:ln w="9525" cap="rnd">
              <a:solidFill>
                <a:schemeClr val="bg1"/>
              </a:solidFill>
              <a:prstDash val="sysDot"/>
              <a:round/>
              <a:headEnd/>
              <a:tailEnd type="triangle" w="med" len="med"/>
            </a:ln>
          </p:spPr>
          <p:txBody>
            <a:bodyPr/>
            <a:lstStyle/>
            <a:p>
              <a:endParaRPr lang="zh-CN" altLang="en-US"/>
            </a:p>
          </p:txBody>
        </p:sp>
      </p:grpSp>
      <p:grpSp>
        <p:nvGrpSpPr>
          <p:cNvPr id="10" name="Group 99"/>
          <p:cNvGrpSpPr>
            <a:grpSpLocks/>
          </p:cNvGrpSpPr>
          <p:nvPr/>
        </p:nvGrpSpPr>
        <p:grpSpPr bwMode="auto">
          <a:xfrm>
            <a:off x="7543800" y="3351213"/>
            <a:ext cx="1524000" cy="1830387"/>
            <a:chOff x="4752" y="2111"/>
            <a:chExt cx="960" cy="1153"/>
          </a:xfrm>
        </p:grpSpPr>
        <p:sp>
          <p:nvSpPr>
            <p:cNvPr id="5142" name="Text Box 94"/>
            <p:cNvSpPr txBox="1">
              <a:spLocks noChangeArrowheads="1"/>
            </p:cNvSpPr>
            <p:nvPr/>
          </p:nvSpPr>
          <p:spPr bwMode="auto">
            <a:xfrm>
              <a:off x="4752" y="2111"/>
              <a:ext cx="960" cy="577"/>
            </a:xfrm>
            <a:prstGeom prst="rect">
              <a:avLst/>
            </a:prstGeom>
            <a:noFill/>
            <a:ln w="9525" algn="ctr">
              <a:noFill/>
              <a:miter lim="800000"/>
              <a:headEnd/>
              <a:tailEnd/>
            </a:ln>
          </p:spPr>
          <p:txBody>
            <a:bodyPr>
              <a:spAutoFit/>
            </a:bodyPr>
            <a:lstStyle/>
            <a:p>
              <a:pPr algn="ctr">
                <a:lnSpc>
                  <a:spcPct val="90000"/>
                </a:lnSpc>
              </a:pPr>
              <a:r>
                <a:rPr lang="zh-CN" altLang="en-US" sz="2000">
                  <a:solidFill>
                    <a:schemeClr val="bg1"/>
                  </a:solidFill>
                  <a:ea typeface="楷体_GB2312"/>
                  <a:cs typeface="楷体_GB2312"/>
                </a:rPr>
                <a:t>指令调度</a:t>
              </a:r>
            </a:p>
            <a:p>
              <a:pPr algn="ctr">
                <a:lnSpc>
                  <a:spcPct val="90000"/>
                </a:lnSpc>
              </a:pPr>
              <a:r>
                <a:rPr lang="zh-CN" altLang="en-US" sz="2000">
                  <a:solidFill>
                    <a:schemeClr val="bg1"/>
                  </a:solidFill>
                  <a:ea typeface="楷体_GB2312"/>
                  <a:cs typeface="楷体_GB2312"/>
                </a:rPr>
                <a:t>寄存器分配</a:t>
              </a:r>
            </a:p>
            <a:p>
              <a:pPr algn="ctr">
                <a:lnSpc>
                  <a:spcPct val="90000"/>
                </a:lnSpc>
              </a:pPr>
              <a:r>
                <a:rPr lang="zh-CN" altLang="en-US" sz="2000">
                  <a:solidFill>
                    <a:schemeClr val="bg1"/>
                  </a:solidFill>
                  <a:ea typeface="楷体_GB2312"/>
                  <a:cs typeface="楷体_GB2312"/>
                </a:rPr>
                <a:t>窥孔优化</a:t>
              </a:r>
            </a:p>
          </p:txBody>
        </p:sp>
        <p:sp>
          <p:nvSpPr>
            <p:cNvPr id="5143" name="Line 95"/>
            <p:cNvSpPr>
              <a:spLocks noChangeShapeType="1"/>
            </p:cNvSpPr>
            <p:nvPr/>
          </p:nvSpPr>
          <p:spPr bwMode="auto">
            <a:xfrm>
              <a:off x="5184" y="2736"/>
              <a:ext cx="0" cy="528"/>
            </a:xfrm>
            <a:prstGeom prst="line">
              <a:avLst/>
            </a:prstGeom>
            <a:noFill/>
            <a:ln w="9525" cap="rnd">
              <a:solidFill>
                <a:schemeClr val="bg1"/>
              </a:solidFill>
              <a:prstDash val="sysDot"/>
              <a:round/>
              <a:headEnd/>
              <a:tailEnd/>
            </a:ln>
          </p:spPr>
          <p:txBody>
            <a:bodyPr/>
            <a:lstStyle/>
            <a:p>
              <a:endParaRPr lang="zh-CN" altLang="en-US"/>
            </a:p>
          </p:txBody>
        </p:sp>
        <p:sp>
          <p:nvSpPr>
            <p:cNvPr id="5144" name="Line 96"/>
            <p:cNvSpPr>
              <a:spLocks noChangeShapeType="1"/>
            </p:cNvSpPr>
            <p:nvPr/>
          </p:nvSpPr>
          <p:spPr bwMode="auto">
            <a:xfrm flipH="1">
              <a:off x="4800" y="2688"/>
              <a:ext cx="144" cy="144"/>
            </a:xfrm>
            <a:prstGeom prst="line">
              <a:avLst/>
            </a:prstGeom>
            <a:noFill/>
            <a:ln w="9525" cap="rnd">
              <a:solidFill>
                <a:schemeClr val="bg1"/>
              </a:solidFill>
              <a:prstDash val="sysDot"/>
              <a:round/>
              <a:headEnd/>
              <a:tailEnd/>
            </a:ln>
          </p:spPr>
          <p:txBody>
            <a:bodyPr/>
            <a:lstStyle/>
            <a:p>
              <a:endParaRPr lang="zh-CN" altLang="en-US"/>
            </a:p>
          </p:txBody>
        </p:sp>
      </p:grpSp>
      <p:sp>
        <p:nvSpPr>
          <p:cNvPr id="5141" name="Rectangle 100"/>
          <p:cNvSpPr>
            <a:spLocks noChangeArrowheads="1"/>
          </p:cNvSpPr>
          <p:nvPr/>
        </p:nvSpPr>
        <p:spPr bwMode="auto">
          <a:xfrm>
            <a:off x="1155700" y="250825"/>
            <a:ext cx="6153150" cy="604838"/>
          </a:xfrm>
          <a:prstGeom prst="rect">
            <a:avLst/>
          </a:prstGeom>
          <a:noFill/>
          <a:ln w="9525" algn="ctr">
            <a:noFill/>
            <a:miter lim="800000"/>
            <a:headEnd/>
            <a:tailEnd/>
          </a:ln>
        </p:spPr>
        <p:txBody>
          <a:bodyPr>
            <a:spAutoFit/>
          </a:bodyPr>
          <a:lstStyle/>
          <a:p>
            <a:pPr>
              <a:lnSpc>
                <a:spcPct val="90000"/>
              </a:lnSpc>
            </a:pPr>
            <a:r>
              <a:rPr lang="zh-CN" altLang="en-US" sz="3600">
                <a:solidFill>
                  <a:srgbClr val="800080"/>
                </a:solidFill>
                <a:latin typeface="华文行楷" pitchFamily="2" charset="-122"/>
                <a:ea typeface="华文行楷" pitchFamily="2" charset="-122"/>
              </a:rPr>
              <a:t>目标代码生成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914400"/>
            <a:ext cx="8534400" cy="3578225"/>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kumimoji="1" lang="zh-CN" altLang="en-US" sz="3600">
                <a:solidFill>
                  <a:srgbClr val="FFFF00"/>
                </a:solidFill>
                <a:latin typeface="Times New Roman" pitchFamily="18" charset="0"/>
                <a:ea typeface="华文新魏" pitchFamily="2" charset="-122"/>
              </a:rPr>
              <a:t>中间代码</a:t>
            </a:r>
          </a:p>
          <a:p>
            <a:pPr>
              <a:spcBef>
                <a:spcPct val="50000"/>
              </a:spcBef>
            </a:pPr>
            <a:r>
              <a:rPr kumimoji="1" lang="zh-CN" altLang="en-US" sz="3200">
                <a:solidFill>
                  <a:srgbClr val="FFFF00"/>
                </a:solidFill>
                <a:latin typeface="Times New Roman" pitchFamily="18" charset="0"/>
              </a:rPr>
              <a:t>*    </a:t>
            </a:r>
            <a:r>
              <a:rPr kumimoji="1" lang="en-US" altLang="en-US" sz="3200">
                <a:solidFill>
                  <a:srgbClr val="FFFF00"/>
                </a:solidFill>
                <a:latin typeface="Times New Roman" pitchFamily="18" charset="0"/>
              </a:rPr>
              <a:t>i    j    t</a:t>
            </a:r>
            <a:r>
              <a:rPr kumimoji="1" lang="en-US" altLang="en-US" sz="3200" baseline="-25000">
                <a:solidFill>
                  <a:srgbClr val="FFFF00"/>
                </a:solidFill>
                <a:latin typeface="Times New Roman" pitchFamily="18" charset="0"/>
              </a:rPr>
              <a:t>1         </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,5)    (sp ,9)   </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,62) </a:t>
            </a:r>
            <a:endParaRPr kumimoji="1" lang="en-US" altLang="en-US" sz="3200">
              <a:solidFill>
                <a:srgbClr val="FFFF00"/>
              </a:solidFill>
              <a:latin typeface="Times New Roman" pitchFamily="18" charset="0"/>
            </a:endParaRPr>
          </a:p>
          <a:p>
            <a:pPr>
              <a:spcBef>
                <a:spcPct val="50000"/>
              </a:spcBef>
            </a:pPr>
            <a:r>
              <a:rPr kumimoji="1" lang="en-US" altLang="en-US" sz="3200">
                <a:solidFill>
                  <a:srgbClr val="FFFF00"/>
                </a:solidFill>
                <a:latin typeface="Times New Roman" pitchFamily="18" charset="0"/>
              </a:rPr>
              <a:t>+    e   t</a:t>
            </a:r>
            <a:r>
              <a:rPr kumimoji="1" lang="en-US" altLang="en-US" sz="3200" baseline="-25000">
                <a:solidFill>
                  <a:srgbClr val="FFFF00"/>
                </a:solidFill>
                <a:latin typeface="Times New Roman" pitchFamily="18" charset="0"/>
              </a:rPr>
              <a:t>1     </a:t>
            </a:r>
            <a:r>
              <a:rPr kumimoji="1" lang="en-US" altLang="en-US" sz="3200">
                <a:solidFill>
                  <a:srgbClr val="FFFF00"/>
                </a:solidFill>
                <a:latin typeface="Times New Roman" pitchFamily="18" charset="0"/>
              </a:rPr>
              <a:t>t</a:t>
            </a:r>
            <a:r>
              <a:rPr kumimoji="1" lang="en-US" altLang="en-US" sz="3200" baseline="-25000">
                <a:solidFill>
                  <a:srgbClr val="FFFF00"/>
                </a:solidFill>
                <a:latin typeface="Times New Roman" pitchFamily="18" charset="0"/>
              </a:rPr>
              <a:t>2        </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,53)    (sp ,62)   </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,63) </a:t>
            </a:r>
            <a:endParaRPr kumimoji="1" lang="en-US" altLang="en-US" sz="3200" baseline="-25000">
              <a:solidFill>
                <a:srgbClr val="FFFF00"/>
              </a:solidFill>
              <a:latin typeface="Times New Roman" pitchFamily="18" charset="0"/>
            </a:endParaRPr>
          </a:p>
          <a:p>
            <a:pPr>
              <a:spcBef>
                <a:spcPct val="50000"/>
              </a:spcBef>
            </a:pPr>
            <a:r>
              <a:rPr kumimoji="1" lang="en-US" altLang="en-US" sz="3200">
                <a:solidFill>
                  <a:srgbClr val="FFFF00"/>
                </a:solidFill>
                <a:latin typeface="Times New Roman" pitchFamily="18" charset="0"/>
              </a:rPr>
              <a:t>:=</a:t>
            </a:r>
            <a:r>
              <a:rPr kumimoji="1" lang="en-US" altLang="en-US" sz="3200" baseline="-25000">
                <a:solidFill>
                  <a:srgbClr val="FFFF00"/>
                </a:solidFill>
                <a:latin typeface="Times New Roman" pitchFamily="18" charset="0"/>
              </a:rPr>
              <a:t>   </a:t>
            </a:r>
            <a:r>
              <a:rPr kumimoji="1" lang="en-US" altLang="en-US" sz="3200">
                <a:solidFill>
                  <a:srgbClr val="FFFF00"/>
                </a:solidFill>
                <a:latin typeface="Times New Roman" pitchFamily="18" charset="0"/>
              </a:rPr>
              <a:t>t</a:t>
            </a:r>
            <a:r>
              <a:rPr kumimoji="1" lang="en-US" altLang="en-US" sz="3200" baseline="-25000">
                <a:solidFill>
                  <a:srgbClr val="FFFF00"/>
                </a:solidFill>
                <a:latin typeface="Times New Roman" pitchFamily="18" charset="0"/>
              </a:rPr>
              <a:t>2 ,</a:t>
            </a:r>
            <a:r>
              <a:rPr kumimoji="1" lang="en-US" altLang="en-US" sz="3200">
                <a:solidFill>
                  <a:srgbClr val="FFFF00"/>
                </a:solidFill>
              </a:rPr>
              <a:t>–</a:t>
            </a:r>
            <a:r>
              <a:rPr kumimoji="1" lang="en-US" altLang="en-US" sz="3200">
                <a:solidFill>
                  <a:srgbClr val="FFFF00"/>
                </a:solidFill>
                <a:latin typeface="Times New Roman" pitchFamily="18" charset="0"/>
              </a:rPr>
              <a:t> ,</a:t>
            </a:r>
            <a:r>
              <a:rPr kumimoji="1" lang="en-US" altLang="en-US" sz="3200" baseline="-25000">
                <a:solidFill>
                  <a:srgbClr val="FFFF00"/>
                </a:solidFill>
                <a:latin typeface="Times New Roman" pitchFamily="18" charset="0"/>
              </a:rPr>
              <a:t> </a:t>
            </a:r>
            <a:r>
              <a:rPr kumimoji="1" lang="en-US" altLang="en-US" sz="3200">
                <a:solidFill>
                  <a:srgbClr val="FFFF00"/>
                </a:solidFill>
                <a:latin typeface="Times New Roman" pitchFamily="18" charset="0"/>
              </a:rPr>
              <a:t>t</a:t>
            </a:r>
            <a:r>
              <a:rPr kumimoji="1" lang="en-US" altLang="en-US" sz="3200" baseline="-25000">
                <a:solidFill>
                  <a:srgbClr val="FFFF00"/>
                </a:solidFill>
                <a:latin typeface="Times New Roman" pitchFamily="18" charset="0"/>
              </a:rPr>
              <a:t>3</a:t>
            </a:r>
            <a:r>
              <a:rPr kumimoji="1" lang="en-US" altLang="en-US" sz="3200">
                <a:solidFill>
                  <a:srgbClr val="FFFF00"/>
                </a:solidFill>
                <a:latin typeface="Times New Roman" pitchFamily="18" charset="0"/>
              </a:rPr>
              <a:t>         :=  </a:t>
            </a:r>
            <a:r>
              <a:rPr kumimoji="1" lang="en-US" altLang="en-US" sz="2800">
                <a:solidFill>
                  <a:srgbClr val="FFFF00"/>
                </a:solidFill>
                <a:latin typeface="Times New Roman" pitchFamily="18" charset="0"/>
              </a:rPr>
              <a:t>(sp ,63)    </a:t>
            </a:r>
            <a:r>
              <a:rPr kumimoji="1" lang="en-US" altLang="en-US" sz="3200">
                <a:solidFill>
                  <a:srgbClr val="FFFF00"/>
                </a:solidFill>
              </a:rPr>
              <a:t>–</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,64)</a:t>
            </a:r>
            <a:endParaRPr kumimoji="1" lang="en-US" altLang="en-US" sz="3200" baseline="-25000">
              <a:solidFill>
                <a:srgbClr val="FFFF00"/>
              </a:solidFill>
              <a:latin typeface="Times New Roman" pitchFamily="18" charset="0"/>
            </a:endParaRPr>
          </a:p>
          <a:p>
            <a:pPr>
              <a:spcBef>
                <a:spcPct val="50000"/>
              </a:spcBef>
            </a:pPr>
            <a:r>
              <a:rPr kumimoji="1" lang="en-US" altLang="zh-CN" sz="3200">
                <a:solidFill>
                  <a:srgbClr val="FFFF00"/>
                </a:solidFill>
                <a:latin typeface="Times New Roman" pitchFamily="18" charset="0"/>
              </a:rPr>
              <a:t>:= </a:t>
            </a:r>
            <a:r>
              <a:rPr kumimoji="1" lang="en-US" altLang="en-US" sz="3200" baseline="-25000">
                <a:solidFill>
                  <a:srgbClr val="FFFF00"/>
                </a:solidFill>
                <a:latin typeface="Times New Roman" pitchFamily="18" charset="0"/>
              </a:rPr>
              <a:t> </a:t>
            </a:r>
            <a:r>
              <a:rPr kumimoji="1" lang="en-US" altLang="en-US" sz="3200">
                <a:solidFill>
                  <a:srgbClr val="FFFF00"/>
                </a:solidFill>
                <a:latin typeface="Times New Roman" pitchFamily="18" charset="0"/>
              </a:rPr>
              <a:t>t</a:t>
            </a:r>
            <a:r>
              <a:rPr kumimoji="1" lang="en-US" altLang="en-US" sz="3200" baseline="-25000">
                <a:solidFill>
                  <a:srgbClr val="FFFF00"/>
                </a:solidFill>
                <a:latin typeface="Times New Roman" pitchFamily="18" charset="0"/>
              </a:rPr>
              <a:t>3 </a:t>
            </a:r>
            <a:r>
              <a:rPr kumimoji="1" lang="en-US" altLang="en-US" sz="3200">
                <a:solidFill>
                  <a:srgbClr val="FFFF00"/>
                </a:solidFill>
              </a:rPr>
              <a:t>,–, </a:t>
            </a:r>
            <a:r>
              <a:rPr kumimoji="1" lang="en-US" altLang="en-US" sz="3200">
                <a:solidFill>
                  <a:srgbClr val="FFFF00"/>
                </a:solidFill>
                <a:latin typeface="Times New Roman" pitchFamily="18" charset="0"/>
              </a:rPr>
              <a:t>f          :=   </a:t>
            </a:r>
            <a:r>
              <a:rPr kumimoji="1" lang="en-US" altLang="en-US" sz="2800">
                <a:solidFill>
                  <a:srgbClr val="FFFF00"/>
                </a:solidFill>
                <a:latin typeface="Times New Roman" pitchFamily="18" charset="0"/>
              </a:rPr>
              <a:t>(sp ,64)    </a:t>
            </a:r>
            <a:r>
              <a:rPr kumimoji="1" lang="en-US" altLang="en-US" sz="3200">
                <a:solidFill>
                  <a:srgbClr val="FFFF00"/>
                </a:solidFill>
              </a:rPr>
              <a:t>–</a:t>
            </a:r>
            <a:r>
              <a:rPr kumimoji="1" lang="en-US" altLang="en-US" sz="3200">
                <a:solidFill>
                  <a:srgbClr val="FFFF00"/>
                </a:solidFill>
                <a:latin typeface="Times New Roman" pitchFamily="18" charset="0"/>
              </a:rPr>
              <a:t>         </a:t>
            </a:r>
            <a:r>
              <a:rPr kumimoji="1" lang="en-US" altLang="en-US" sz="2800">
                <a:solidFill>
                  <a:srgbClr val="FFFF00"/>
                </a:solidFill>
                <a:latin typeface="Times New Roman" pitchFamily="18" charset="0"/>
              </a:rPr>
              <a:t>(sp ,61)</a:t>
            </a:r>
            <a:endParaRPr kumimoji="1" lang="en-US" altLang="zh-CN" sz="3600">
              <a:solidFill>
                <a:srgbClr val="FFFF00"/>
              </a:solidFill>
              <a:latin typeface="Times New Roman" pitchFamily="18" charset="0"/>
              <a:ea typeface="华文新魏" pitchFamily="2" charset="-122"/>
            </a:endParaRPr>
          </a:p>
        </p:txBody>
      </p:sp>
      <p:sp>
        <p:nvSpPr>
          <p:cNvPr id="22531" name="AutoShape 3"/>
          <p:cNvSpPr>
            <a:spLocks/>
          </p:cNvSpPr>
          <p:nvPr/>
        </p:nvSpPr>
        <p:spPr bwMode="auto">
          <a:xfrm>
            <a:off x="2505075" y="1357313"/>
            <a:ext cx="138113" cy="3143250"/>
          </a:xfrm>
          <a:prstGeom prst="leftBrace">
            <a:avLst>
              <a:gd name="adj1" fmla="val 274999"/>
              <a:gd name="adj2" fmla="val 50000"/>
            </a:avLst>
          </a:prstGeom>
          <a:noFill/>
          <a:ln w="9525">
            <a:solidFill>
              <a:schemeClr val="tx1"/>
            </a:solidFill>
            <a:round/>
            <a:headEnd/>
            <a:tailEnd/>
          </a:ln>
        </p:spPr>
        <p:txBody>
          <a:bodyPr wrap="none" anchor="ctr"/>
          <a:lstStyle/>
          <a:p>
            <a:endParaRPr lang="zh-CN" altLang="en-US">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457200"/>
            <a:ext cx="6858000" cy="701675"/>
          </a:xfrm>
          <a:prstGeom prst="rect">
            <a:avLst/>
          </a:prstGeom>
          <a:noFill/>
          <a:ln w="9525">
            <a:noFill/>
            <a:miter lim="800000"/>
            <a:headEnd/>
            <a:tailEnd/>
          </a:ln>
        </p:spPr>
        <p:txBody>
          <a:bodyPr>
            <a:spAutoFit/>
          </a:bodyPr>
          <a:lstStyle/>
          <a:p>
            <a:pPr>
              <a:spcBef>
                <a:spcPct val="50000"/>
              </a:spcBef>
            </a:pPr>
            <a:r>
              <a:rPr kumimoji="1" lang="en-US" altLang="zh-CN" sz="4000">
                <a:solidFill>
                  <a:schemeClr val="bg1"/>
                </a:solidFill>
                <a:latin typeface="Times New Roman" pitchFamily="18" charset="0"/>
                <a:ea typeface="华文新魏" pitchFamily="2" charset="-122"/>
              </a:rPr>
              <a:t>5.</a:t>
            </a:r>
            <a:r>
              <a:rPr kumimoji="1" lang="zh-CN" altLang="en-US" sz="4000">
                <a:solidFill>
                  <a:schemeClr val="bg1"/>
                </a:solidFill>
                <a:latin typeface="Times New Roman" pitchFamily="18" charset="0"/>
                <a:ea typeface="华文新魏" pitchFamily="2" charset="-122"/>
              </a:rPr>
              <a:t>寄存器的分配</a:t>
            </a:r>
          </a:p>
        </p:txBody>
      </p:sp>
      <p:sp>
        <p:nvSpPr>
          <p:cNvPr id="23555" name="Text Box 5"/>
          <p:cNvSpPr txBox="1">
            <a:spLocks noChangeArrowheads="1"/>
          </p:cNvSpPr>
          <p:nvPr/>
        </p:nvSpPr>
        <p:spPr bwMode="auto">
          <a:xfrm>
            <a:off x="428625" y="2786063"/>
            <a:ext cx="7391400"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新魏" pitchFamily="2" charset="-122"/>
              </a:rPr>
              <a:t>1)</a:t>
            </a:r>
            <a:r>
              <a:rPr kumimoji="1" lang="zh-CN" altLang="en-US" sz="3600">
                <a:solidFill>
                  <a:schemeClr val="bg1"/>
                </a:solidFill>
                <a:latin typeface="Times New Roman" pitchFamily="18" charset="0"/>
                <a:ea typeface="华文新魏" pitchFamily="2" charset="-122"/>
              </a:rPr>
              <a:t>选择要驻留在寄存器中的变量</a:t>
            </a:r>
          </a:p>
        </p:txBody>
      </p:sp>
      <p:sp>
        <p:nvSpPr>
          <p:cNvPr id="23556" name="Rectangle 6"/>
          <p:cNvSpPr>
            <a:spLocks noChangeArrowheads="1"/>
          </p:cNvSpPr>
          <p:nvPr/>
        </p:nvSpPr>
        <p:spPr bwMode="auto">
          <a:xfrm>
            <a:off x="481013" y="3857625"/>
            <a:ext cx="6091237" cy="646113"/>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新魏" pitchFamily="2" charset="-122"/>
              </a:rPr>
              <a:t>2)</a:t>
            </a:r>
            <a:r>
              <a:rPr kumimoji="1" lang="zh-CN" altLang="en-US" sz="3600">
                <a:solidFill>
                  <a:schemeClr val="bg1"/>
                </a:solidFill>
                <a:latin typeface="Times New Roman" pitchFamily="18" charset="0"/>
                <a:ea typeface="华文新魏" pitchFamily="2" charset="-122"/>
              </a:rPr>
              <a:t>选出分配给变量的寄存器</a:t>
            </a:r>
          </a:p>
        </p:txBody>
      </p:sp>
      <p:sp>
        <p:nvSpPr>
          <p:cNvPr id="23557" name="Rectangle 7"/>
          <p:cNvSpPr>
            <a:spLocks noChangeArrowheads="1"/>
          </p:cNvSpPr>
          <p:nvPr/>
        </p:nvSpPr>
        <p:spPr bwMode="auto">
          <a:xfrm>
            <a:off x="428625" y="1714500"/>
            <a:ext cx="3841750" cy="641350"/>
          </a:xfrm>
          <a:prstGeom prst="rect">
            <a:avLst/>
          </a:prstGeom>
          <a:noFill/>
          <a:ln w="9525">
            <a:noFill/>
            <a:miter lim="800000"/>
            <a:headEnd/>
            <a:tailEnd/>
          </a:ln>
        </p:spPr>
        <p:txBody>
          <a:bodyPr wrap="none">
            <a:spAutoFit/>
          </a:bodyPr>
          <a:lstStyle/>
          <a:p>
            <a:pPr algn="ctr">
              <a:spcBef>
                <a:spcPct val="50000"/>
              </a:spcBef>
            </a:pPr>
            <a:r>
              <a:rPr kumimoji="1" lang="zh-CN" altLang="en-US" sz="3600">
                <a:solidFill>
                  <a:schemeClr val="bg1"/>
                </a:solidFill>
                <a:latin typeface="Times New Roman" pitchFamily="18" charset="0"/>
                <a:ea typeface="华文新魏" pitchFamily="2" charset="-122"/>
              </a:rPr>
              <a:t>需要考虑的问题：</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04800" y="457200"/>
            <a:ext cx="4191000" cy="646113"/>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需分配的寄存器：</a:t>
            </a:r>
          </a:p>
        </p:txBody>
      </p:sp>
      <p:sp>
        <p:nvSpPr>
          <p:cNvPr id="24579" name="Text Box 4"/>
          <p:cNvSpPr txBox="1">
            <a:spLocks noChangeArrowheads="1"/>
          </p:cNvSpPr>
          <p:nvPr/>
        </p:nvSpPr>
        <p:spPr bwMode="auto">
          <a:xfrm>
            <a:off x="304800" y="1231900"/>
            <a:ext cx="5715000" cy="1739900"/>
          </a:xfrm>
          <a:prstGeom prst="rect">
            <a:avLst/>
          </a:prstGeom>
          <a:noFill/>
          <a:ln w="9525">
            <a:noFill/>
            <a:miter lim="800000"/>
            <a:headEnd/>
            <a:tailEnd/>
          </a:ln>
        </p:spPr>
        <p:txBody>
          <a:bodyPr anchor="ctr">
            <a:spAutoFit/>
          </a:bodyPr>
          <a:lstStyle/>
          <a:p>
            <a:pPr fontAlgn="b">
              <a:spcBef>
                <a:spcPct val="50000"/>
              </a:spcBef>
            </a:pPr>
            <a:r>
              <a:rPr kumimoji="1" lang="en-US" altLang="zh-CN" sz="2800" b="1">
                <a:solidFill>
                  <a:schemeClr val="bg1"/>
                </a:solidFill>
                <a:latin typeface="Times New Roman" pitchFamily="18" charset="0"/>
                <a:ea typeface="华文新魏" pitchFamily="2" charset="-122"/>
              </a:rPr>
              <a:t>     </a:t>
            </a:r>
            <a:r>
              <a:rPr kumimoji="1" lang="en-US" altLang="zh-CN" sz="3600" b="1">
                <a:solidFill>
                  <a:schemeClr val="bg1"/>
                </a:solidFill>
                <a:latin typeface="Times New Roman" pitchFamily="18" charset="0"/>
                <a:ea typeface="华文新魏" pitchFamily="2" charset="-122"/>
              </a:rPr>
              <a:t>1. </a:t>
            </a:r>
            <a:r>
              <a:rPr kumimoji="1" lang="zh-CN" altLang="en-US" sz="3600" b="1">
                <a:solidFill>
                  <a:schemeClr val="bg1"/>
                </a:solidFill>
                <a:latin typeface="Times New Roman" pitchFamily="18" charset="0"/>
                <a:ea typeface="华文新魏" pitchFamily="2" charset="-122"/>
              </a:rPr>
              <a:t>选择已被变量占用，但变量以后可能不被引用的寄存器</a:t>
            </a:r>
            <a:r>
              <a:rPr kumimoji="1" lang="en-US" altLang="zh-CN" sz="3600" b="1">
                <a:solidFill>
                  <a:schemeClr val="bg1"/>
                </a:solidFill>
                <a:latin typeface="Times New Roman" pitchFamily="18" charset="0"/>
                <a:ea typeface="华文新魏" pitchFamily="2" charset="-122"/>
              </a:rPr>
              <a:t>,</a:t>
            </a:r>
            <a:r>
              <a:rPr kumimoji="1" lang="zh-CN" altLang="en-US" sz="3600" b="1">
                <a:solidFill>
                  <a:schemeClr val="bg1"/>
                </a:solidFill>
                <a:latin typeface="Times New Roman" pitchFamily="18" charset="0"/>
                <a:ea typeface="华文新魏" pitchFamily="2" charset="-122"/>
              </a:rPr>
              <a:t>需要释放寄存器；</a:t>
            </a:r>
          </a:p>
        </p:txBody>
      </p:sp>
      <p:sp>
        <p:nvSpPr>
          <p:cNvPr id="24580" name="Text Box 5"/>
          <p:cNvSpPr txBox="1">
            <a:spLocks noChangeArrowheads="1"/>
          </p:cNvSpPr>
          <p:nvPr/>
        </p:nvSpPr>
        <p:spPr bwMode="auto">
          <a:xfrm>
            <a:off x="381000" y="3124200"/>
            <a:ext cx="7696200" cy="1190625"/>
          </a:xfrm>
          <a:prstGeom prst="rect">
            <a:avLst/>
          </a:prstGeom>
          <a:noFill/>
          <a:ln w="9525">
            <a:noFill/>
            <a:miter lim="800000"/>
            <a:headEnd/>
            <a:tailEnd/>
          </a:ln>
        </p:spPr>
        <p:txBody>
          <a:bodyPr>
            <a:spAutoFit/>
          </a:bodyPr>
          <a:lstStyle/>
          <a:p>
            <a:pPr>
              <a:spcBef>
                <a:spcPct val="50000"/>
              </a:spcBef>
            </a:pPr>
            <a:r>
              <a:rPr kumimoji="1" lang="en-US" altLang="zh-CN" sz="2800" b="1">
                <a:solidFill>
                  <a:schemeClr val="bg1"/>
                </a:solidFill>
                <a:latin typeface="Times New Roman" pitchFamily="18" charset="0"/>
                <a:ea typeface="华文新魏" pitchFamily="2" charset="-122"/>
              </a:rPr>
              <a:t>  </a:t>
            </a:r>
            <a:r>
              <a:rPr kumimoji="1" lang="en-US" altLang="zh-CN" sz="3600" b="1">
                <a:solidFill>
                  <a:schemeClr val="bg1"/>
                </a:solidFill>
                <a:latin typeface="Times New Roman" pitchFamily="18" charset="0"/>
                <a:ea typeface="华文新魏" pitchFamily="2" charset="-122"/>
              </a:rPr>
              <a:t>2.</a:t>
            </a:r>
            <a:r>
              <a:rPr kumimoji="1" lang="zh-CN" altLang="en-US" sz="3600" b="1">
                <a:solidFill>
                  <a:schemeClr val="bg1"/>
                </a:solidFill>
                <a:latin typeface="Times New Roman" pitchFamily="18" charset="0"/>
                <a:ea typeface="华文新魏" pitchFamily="2" charset="-122"/>
              </a:rPr>
              <a:t>已分配寄存器，且存放的变量在较远的结点才被引用，需要释放寄存器；</a:t>
            </a:r>
          </a:p>
        </p:txBody>
      </p:sp>
      <p:sp>
        <p:nvSpPr>
          <p:cNvPr id="24581" name="Text Box 6"/>
          <p:cNvSpPr txBox="1">
            <a:spLocks noChangeArrowheads="1"/>
          </p:cNvSpPr>
          <p:nvPr/>
        </p:nvSpPr>
        <p:spPr bwMode="auto">
          <a:xfrm>
            <a:off x="533400" y="4572000"/>
            <a:ext cx="4800600" cy="641350"/>
          </a:xfrm>
          <a:prstGeom prst="rect">
            <a:avLst/>
          </a:prstGeom>
          <a:noFill/>
          <a:ln w="9525">
            <a:noFill/>
            <a:miter lim="800000"/>
            <a:headEnd/>
            <a:tailEnd/>
          </a:ln>
        </p:spPr>
        <p:txBody>
          <a:bodyPr>
            <a:spAutoFit/>
          </a:bodyPr>
          <a:lstStyle/>
          <a:p>
            <a:pPr>
              <a:spcBef>
                <a:spcPct val="50000"/>
              </a:spcBef>
            </a:pPr>
            <a:r>
              <a:rPr kumimoji="1" lang="en-US" altLang="zh-CN" sz="3600" b="1">
                <a:solidFill>
                  <a:schemeClr val="bg1"/>
                </a:solidFill>
                <a:latin typeface="Times New Roman" pitchFamily="18" charset="0"/>
                <a:ea typeface="华文新魏" pitchFamily="2" charset="-122"/>
              </a:rPr>
              <a:t>3.</a:t>
            </a:r>
            <a:r>
              <a:rPr kumimoji="1" lang="zh-CN" altLang="en-US" sz="3600" b="1">
                <a:solidFill>
                  <a:schemeClr val="bg1"/>
                </a:solidFill>
                <a:latin typeface="Times New Roman" pitchFamily="18" charset="0"/>
                <a:ea typeface="华文新魏" pitchFamily="2" charset="-122"/>
              </a:rPr>
              <a:t>分配空闲的寄存器；</a:t>
            </a:r>
            <a:r>
              <a:rPr kumimoji="1" lang="zh-CN" altLang="en-US" sz="2800" b="1">
                <a:solidFill>
                  <a:schemeClr val="bg1"/>
                </a:solidFill>
                <a:latin typeface="Times New Roman" pitchFamily="18" charset="0"/>
                <a:ea typeface="华文新魏" pitchFamily="2" charset="-122"/>
              </a:rPr>
              <a:t> </a:t>
            </a:r>
          </a:p>
        </p:txBody>
      </p:sp>
      <p:sp>
        <p:nvSpPr>
          <p:cNvPr id="24582" name="Text Box 7"/>
          <p:cNvSpPr txBox="1">
            <a:spLocks noChangeArrowheads="1"/>
          </p:cNvSpPr>
          <p:nvPr/>
        </p:nvSpPr>
        <p:spPr bwMode="auto">
          <a:xfrm>
            <a:off x="538163" y="5562600"/>
            <a:ext cx="5105400" cy="641350"/>
          </a:xfrm>
          <a:prstGeom prst="rect">
            <a:avLst/>
          </a:prstGeom>
          <a:noFill/>
          <a:ln w="9525">
            <a:noFill/>
            <a:miter lim="800000"/>
            <a:headEnd/>
            <a:tailEnd/>
          </a:ln>
        </p:spPr>
        <p:txBody>
          <a:bodyPr>
            <a:spAutoFit/>
          </a:bodyPr>
          <a:lstStyle/>
          <a:p>
            <a:pPr>
              <a:spcBef>
                <a:spcPct val="50000"/>
              </a:spcBef>
            </a:pPr>
            <a:r>
              <a:rPr kumimoji="1" lang="en-US" altLang="zh-CN" sz="3600" b="1">
                <a:solidFill>
                  <a:schemeClr val="bg1"/>
                </a:solidFill>
                <a:latin typeface="Times New Roman" pitchFamily="18" charset="0"/>
                <a:ea typeface="华文新魏" pitchFamily="2" charset="-122"/>
              </a:rPr>
              <a:t>4.</a:t>
            </a:r>
            <a:r>
              <a:rPr kumimoji="1" lang="zh-CN" altLang="en-US" sz="3600" b="1">
                <a:solidFill>
                  <a:schemeClr val="bg1"/>
                </a:solidFill>
                <a:latin typeface="Times New Roman" pitchFamily="18" charset="0"/>
                <a:ea typeface="华文新魏" pitchFamily="2" charset="-122"/>
              </a:rPr>
              <a:t>分配专用寄存器。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57188" y="0"/>
            <a:ext cx="7772400" cy="1462088"/>
          </a:xfrm>
        </p:spPr>
        <p:txBody>
          <a:bodyPr/>
          <a:lstStyle/>
          <a:p>
            <a:pPr eaLnBrk="1" hangingPunct="1"/>
            <a:r>
              <a:rPr lang="zh-CN" altLang="en-US" sz="3600" smtClean="0">
                <a:solidFill>
                  <a:schemeClr val="bg1"/>
                </a:solidFill>
                <a:latin typeface="华文新魏" pitchFamily="2" charset="-122"/>
                <a:ea typeface="华文新魏" pitchFamily="2" charset="-122"/>
              </a:rPr>
              <a:t>寄存器分配的需求：</a:t>
            </a:r>
          </a:p>
        </p:txBody>
      </p:sp>
      <p:sp>
        <p:nvSpPr>
          <p:cNvPr id="25603" name="Rectangle 3"/>
          <p:cNvSpPr>
            <a:spLocks noGrp="1" noChangeArrowheads="1"/>
          </p:cNvSpPr>
          <p:nvPr>
            <p:ph type="body" idx="1"/>
          </p:nvPr>
        </p:nvSpPr>
        <p:spPr>
          <a:xfrm>
            <a:off x="0" y="1428750"/>
            <a:ext cx="8172450" cy="4714875"/>
          </a:xfrm>
        </p:spPr>
        <p:txBody>
          <a:bodyPr/>
          <a:lstStyle/>
          <a:p>
            <a:pPr eaLnBrk="1" hangingPunct="1"/>
            <a:r>
              <a:rPr lang="zh-CN" altLang="en-US" smtClean="0">
                <a:solidFill>
                  <a:schemeClr val="bg1"/>
                </a:solidFill>
                <a:latin typeface="华文新魏" pitchFamily="2" charset="-122"/>
                <a:ea typeface="华文新魏" pitchFamily="2" charset="-122"/>
              </a:rPr>
              <a:t>指令在寄存器中访问操作数的开销要比在内存中访问小。如果操作数在内存中，需要显式地取入到寄存器中。将经常使用的操作数保存在寄存器中指令代码将会减少。</a:t>
            </a:r>
            <a:endParaRPr lang="en-US" altLang="zh-CN" smtClean="0">
              <a:solidFill>
                <a:schemeClr val="bg1"/>
              </a:solidFill>
              <a:latin typeface="华文新魏" pitchFamily="2" charset="-122"/>
              <a:ea typeface="华文新魏" pitchFamily="2" charset="-122"/>
            </a:endParaRPr>
          </a:p>
          <a:p>
            <a:pPr eaLnBrk="1" hangingPunct="1"/>
            <a:r>
              <a:rPr lang="zh-CN" altLang="en-US" smtClean="0">
                <a:solidFill>
                  <a:schemeClr val="bg1"/>
                </a:solidFill>
                <a:latin typeface="华文新魏" pitchFamily="2" charset="-122"/>
                <a:ea typeface="华文新魏" pitchFamily="2" charset="-122"/>
              </a:rPr>
              <a:t>有些指令不能直接访问内存。</a:t>
            </a:r>
            <a:endParaRPr lang="en-US" altLang="zh-CN" smtClean="0">
              <a:solidFill>
                <a:schemeClr val="bg1"/>
              </a:solidFill>
              <a:latin typeface="华文新魏" pitchFamily="2" charset="-122"/>
              <a:ea typeface="华文新魏" pitchFamily="2" charset="-122"/>
            </a:endParaRPr>
          </a:p>
          <a:p>
            <a:pPr eaLnBrk="1" hangingPunct="1"/>
            <a:r>
              <a:rPr lang="zh-CN" altLang="en-US" smtClean="0">
                <a:solidFill>
                  <a:schemeClr val="bg1"/>
                </a:solidFill>
                <a:latin typeface="华文新魏" pitchFamily="2" charset="-122"/>
                <a:ea typeface="华文新魏" pitchFamily="2" charset="-122"/>
              </a:rPr>
              <a:t>寄存器是比较稀少的资源，程序所需要的寄存器要比可用的寄存器多。</a:t>
            </a:r>
            <a:endParaRPr lang="en-US" altLang="zh-CN" smtClean="0">
              <a:solidFill>
                <a:schemeClr val="bg1"/>
              </a:solidFill>
              <a:latin typeface="华文新魏" pitchFamily="2" charset="-122"/>
              <a:ea typeface="华文新魏" pitchFamily="2" charset="-122"/>
            </a:endParaRPr>
          </a:p>
          <a:p>
            <a:pPr eaLnBrk="1" hangingPunct="1"/>
            <a:r>
              <a:rPr lang="zh-CN" altLang="en-US" smtClean="0">
                <a:solidFill>
                  <a:schemeClr val="bg1"/>
                </a:solidFill>
                <a:latin typeface="华文新魏" pitchFamily="2" charset="-122"/>
                <a:ea typeface="华文新魏" pitchFamily="2" charset="-122"/>
              </a:rPr>
              <a:t>寄存器分配负责确定在程序的哪个点将哪些值放在寄存器中比较有益。</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7188" y="1285875"/>
            <a:ext cx="8029575" cy="984250"/>
          </a:xfrm>
        </p:spPr>
        <p:txBody>
          <a:bodyPr/>
          <a:lstStyle/>
          <a:p>
            <a:pPr eaLnBrk="1" hangingPunct="1"/>
            <a:r>
              <a:rPr lang="zh-CN" altLang="en-US" sz="3200" smtClean="0">
                <a:solidFill>
                  <a:schemeClr val="bg1"/>
                </a:solidFill>
                <a:latin typeface="华文新魏" pitchFamily="2" charset="-122"/>
                <a:ea typeface="华文新魏" pitchFamily="2" charset="-122"/>
              </a:rPr>
              <a:t>寄存器的分配可以分成两个子问题：</a:t>
            </a:r>
            <a:br>
              <a:rPr lang="zh-CN" altLang="en-US" sz="3200" smtClean="0">
                <a:solidFill>
                  <a:schemeClr val="bg1"/>
                </a:solidFill>
                <a:latin typeface="华文新魏" pitchFamily="2" charset="-122"/>
                <a:ea typeface="华文新魏" pitchFamily="2" charset="-122"/>
              </a:rPr>
            </a:br>
            <a:endParaRPr lang="zh-CN" altLang="en-US" sz="3200" smtClean="0">
              <a:solidFill>
                <a:schemeClr val="bg1"/>
              </a:solidFill>
              <a:latin typeface="华文新魏" pitchFamily="2" charset="-122"/>
              <a:ea typeface="华文新魏" pitchFamily="2" charset="-122"/>
            </a:endParaRPr>
          </a:p>
        </p:txBody>
      </p:sp>
      <p:sp>
        <p:nvSpPr>
          <p:cNvPr id="26627" name="Rectangle 3"/>
          <p:cNvSpPr>
            <a:spLocks noGrp="1" noChangeArrowheads="1"/>
          </p:cNvSpPr>
          <p:nvPr>
            <p:ph type="body" idx="1"/>
          </p:nvPr>
        </p:nvSpPr>
        <p:spPr>
          <a:xfrm>
            <a:off x="0" y="2143125"/>
            <a:ext cx="7772400" cy="4114800"/>
          </a:xfrm>
        </p:spPr>
        <p:txBody>
          <a:bodyPr/>
          <a:lstStyle/>
          <a:p>
            <a:pPr lvl="1" eaLnBrk="1" hangingPunct="1"/>
            <a:r>
              <a:rPr lang="zh-CN" altLang="en-US" sz="3200" smtClean="0">
                <a:solidFill>
                  <a:schemeClr val="bg1"/>
                </a:solidFill>
                <a:latin typeface="华文新魏" pitchFamily="2" charset="-122"/>
                <a:ea typeface="华文新魏" pitchFamily="2" charset="-122"/>
              </a:rPr>
              <a:t>在寄存器分配期间，为程序的某一点选择驻留在寄存器中的一组变量；</a:t>
            </a:r>
          </a:p>
          <a:p>
            <a:pPr lvl="1" eaLnBrk="1" hangingPunct="1"/>
            <a:r>
              <a:rPr lang="zh-CN" altLang="en-US" sz="3200" smtClean="0">
                <a:solidFill>
                  <a:schemeClr val="bg1"/>
                </a:solidFill>
                <a:latin typeface="华文新魏" pitchFamily="2" charset="-122"/>
                <a:ea typeface="华文新魏" pitchFamily="2" charset="-122"/>
              </a:rPr>
              <a:t>在随后的寄存器指派阶段，挑出变量将要驻留的具体寄存器。</a:t>
            </a:r>
          </a:p>
          <a:p>
            <a:pPr lvl="1" eaLnBrk="1" hangingPunct="1">
              <a:buFontTx/>
              <a:buNone/>
            </a:pPr>
            <a:endParaRPr lang="en-US" altLang="zh-CN" sz="3200" smtClean="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7188" y="500063"/>
            <a:ext cx="4429125" cy="1143000"/>
          </a:xfrm>
        </p:spPr>
        <p:txBody>
          <a:bodyPr/>
          <a:lstStyle/>
          <a:p>
            <a:pPr eaLnBrk="1" hangingPunct="1"/>
            <a:r>
              <a:rPr lang="zh-CN" altLang="en-US" sz="3600" smtClean="0">
                <a:solidFill>
                  <a:schemeClr val="bg1"/>
                </a:solidFill>
                <a:latin typeface="华文新魏" pitchFamily="2" charset="-122"/>
                <a:ea typeface="华文新魏" pitchFamily="2" charset="-122"/>
              </a:rPr>
              <a:t>寄存器分配原则：</a:t>
            </a:r>
          </a:p>
        </p:txBody>
      </p:sp>
      <p:sp>
        <p:nvSpPr>
          <p:cNvPr id="27651" name="Rectangle 3"/>
          <p:cNvSpPr>
            <a:spLocks noGrp="1" noChangeArrowheads="1"/>
          </p:cNvSpPr>
          <p:nvPr>
            <p:ph type="body" idx="1"/>
          </p:nvPr>
        </p:nvSpPr>
        <p:spPr>
          <a:xfrm>
            <a:off x="-76200" y="1676400"/>
            <a:ext cx="7791450" cy="3824288"/>
          </a:xfrm>
        </p:spPr>
        <p:txBody>
          <a:bodyPr/>
          <a:lstStyle/>
          <a:p>
            <a:pPr algn="just" eaLnBrk="1" hangingPunct="1"/>
            <a:r>
              <a:rPr lang="zh-CN" altLang="en-US" smtClean="0">
                <a:solidFill>
                  <a:schemeClr val="bg1"/>
                </a:solidFill>
                <a:latin typeface="华文新魏" pitchFamily="2" charset="-122"/>
                <a:ea typeface="华文新魏" pitchFamily="2" charset="-122"/>
              </a:rPr>
              <a:t>生成某变量的目标代码时，尽量让变量</a:t>
            </a:r>
            <a:endParaRPr lang="en-US" altLang="zh-CN" smtClean="0">
              <a:solidFill>
                <a:schemeClr val="bg1"/>
              </a:solidFill>
              <a:latin typeface="华文新魏" pitchFamily="2" charset="-122"/>
              <a:ea typeface="华文新魏" pitchFamily="2" charset="-122"/>
            </a:endParaRPr>
          </a:p>
          <a:p>
            <a:pPr algn="just" eaLnBrk="1" hangingPunct="1">
              <a:buFontTx/>
              <a:buNone/>
            </a:pPr>
            <a:r>
              <a:rPr lang="zh-CN" altLang="en-US" smtClean="0">
                <a:solidFill>
                  <a:schemeClr val="bg1"/>
                </a:solidFill>
                <a:latin typeface="华文新魏" pitchFamily="2" charset="-122"/>
                <a:ea typeface="华文新魏" pitchFamily="2" charset="-122"/>
              </a:rPr>
              <a:t>    的值或计算结果保留在寄存器中直到寄存器不够分配为止。访问寄存器可减少对内存的存取次数，提高运行速度；</a:t>
            </a:r>
          </a:p>
          <a:p>
            <a:pPr algn="just" eaLnBrk="1" hangingPunct="1"/>
            <a:r>
              <a:rPr lang="zh-CN" altLang="en-US" smtClean="0">
                <a:solidFill>
                  <a:schemeClr val="bg1"/>
                </a:solidFill>
                <a:latin typeface="华文新魏" pitchFamily="2" charset="-122"/>
                <a:ea typeface="华文新魏" pitchFamily="2" charset="-122"/>
              </a:rPr>
              <a:t>当到</a:t>
            </a:r>
            <a:r>
              <a:rPr lang="zh-CN" altLang="en-US" smtClean="0">
                <a:solidFill>
                  <a:srgbClr val="FF0000"/>
                </a:solidFill>
                <a:latin typeface="华文新魏" pitchFamily="2" charset="-122"/>
                <a:ea typeface="华文新魏" pitchFamily="2" charset="-122"/>
              </a:rPr>
              <a:t>基本块出口时，将变量的值存放在内存中</a:t>
            </a:r>
            <a:r>
              <a:rPr lang="zh-CN" altLang="en-US" smtClean="0">
                <a:solidFill>
                  <a:schemeClr val="bg1"/>
                </a:solidFill>
                <a:latin typeface="华文新魏" pitchFamily="2" charset="-122"/>
                <a:ea typeface="华文新魏" pitchFamily="2" charset="-122"/>
              </a:rPr>
              <a:t>；</a:t>
            </a:r>
          </a:p>
          <a:p>
            <a:pPr algn="just" eaLnBrk="1" hangingPunct="1"/>
            <a:r>
              <a:rPr lang="zh-CN" altLang="en-US" smtClean="0">
                <a:solidFill>
                  <a:srgbClr val="FF0000"/>
                </a:solidFill>
                <a:latin typeface="华文新魏" pitchFamily="2" charset="-122"/>
                <a:ea typeface="华文新魏" pitchFamily="2" charset="-122"/>
              </a:rPr>
              <a:t>在同一基本块内后边不再被引用的变量所占用的寄存器应尽早释放</a:t>
            </a:r>
            <a:r>
              <a:rPr lang="zh-CN" altLang="en-US" smtClean="0">
                <a:solidFill>
                  <a:schemeClr val="bg1"/>
                </a:solidFill>
                <a:latin typeface="华文新魏" pitchFamily="2" charset="-122"/>
                <a:ea typeface="华文新魏" pitchFamily="2" charset="-122"/>
              </a:rPr>
              <a:t>，以提高寄存器的利用率。</a:t>
            </a:r>
          </a:p>
          <a:p>
            <a:pPr eaLnBrk="1" hangingPunct="1"/>
            <a:endParaRPr lang="en-US" altLang="zh-CN" smtClean="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571500" y="1643063"/>
            <a:ext cx="8286750" cy="4114800"/>
          </a:xfrm>
        </p:spPr>
        <p:txBody>
          <a:bodyPr/>
          <a:lstStyle/>
          <a:p>
            <a:pPr>
              <a:buFontTx/>
              <a:buNone/>
            </a:pPr>
            <a:r>
              <a:rPr lang="zh-CN" altLang="en-US" b="1" smtClean="0">
                <a:solidFill>
                  <a:schemeClr val="bg1"/>
                </a:solidFill>
                <a:latin typeface="华文新魏" pitchFamily="2" charset="-122"/>
                <a:ea typeface="华文新魏" pitchFamily="2" charset="-122"/>
              </a:rPr>
              <a:t>计算机存储器种类</a:t>
            </a:r>
            <a:r>
              <a:rPr lang="en-US" altLang="zh-CN" b="1" smtClean="0">
                <a:solidFill>
                  <a:schemeClr val="bg1"/>
                </a:solidFill>
                <a:latin typeface="华文新魏" pitchFamily="2" charset="-122"/>
                <a:ea typeface="华文新魏" pitchFamily="2" charset="-122"/>
              </a:rPr>
              <a:t>:</a:t>
            </a:r>
          </a:p>
          <a:p>
            <a:pPr>
              <a:buFontTx/>
              <a:buNone/>
            </a:pPr>
            <a:endParaRPr lang="en-US" altLang="zh-CN" sz="2000" b="1" smtClean="0">
              <a:solidFill>
                <a:schemeClr val="bg1"/>
              </a:solidFill>
            </a:endParaRPr>
          </a:p>
          <a:p>
            <a:pPr>
              <a:buFontTx/>
              <a:buNone/>
            </a:pPr>
            <a:r>
              <a:rPr lang="en-US" altLang="zh-CN" sz="2400" b="1" smtClean="0">
                <a:solidFill>
                  <a:schemeClr val="bg1"/>
                </a:solidFill>
                <a:latin typeface="MS PMincho" pitchFamily="18" charset="-128"/>
                <a:ea typeface="MS PMincho" pitchFamily="18" charset="-128"/>
              </a:rPr>
              <a:t>Register         0.3 ns    1-16 KB</a:t>
            </a:r>
          </a:p>
          <a:p>
            <a:pPr>
              <a:buFontTx/>
              <a:buNone/>
            </a:pPr>
            <a:r>
              <a:rPr lang="en-US" altLang="zh-CN" sz="2400" b="1" smtClean="0">
                <a:solidFill>
                  <a:schemeClr val="bg1"/>
                </a:solidFill>
                <a:latin typeface="MS PMincho" pitchFamily="18" charset="-128"/>
                <a:ea typeface="MS PMincho" pitchFamily="18" charset="-128"/>
              </a:rPr>
              <a:t>Cache L1        0.5 ns    8-64 KB</a:t>
            </a:r>
          </a:p>
          <a:p>
            <a:pPr>
              <a:buFontTx/>
              <a:buNone/>
            </a:pPr>
            <a:r>
              <a:rPr lang="en-US" altLang="zh-CN" sz="2400" b="1" smtClean="0">
                <a:solidFill>
                  <a:schemeClr val="bg1"/>
                </a:solidFill>
                <a:latin typeface="MS PMincho" pitchFamily="18" charset="-128"/>
                <a:ea typeface="MS PMincho" pitchFamily="18" charset="-128"/>
              </a:rPr>
              <a:t>Cache L2        7 ns       256-512 KB</a:t>
            </a:r>
          </a:p>
          <a:p>
            <a:pPr>
              <a:buFontTx/>
              <a:buNone/>
            </a:pPr>
            <a:r>
              <a:rPr lang="en-US" altLang="zh-CN" sz="2400" b="1" smtClean="0">
                <a:solidFill>
                  <a:schemeClr val="bg1"/>
                </a:solidFill>
                <a:latin typeface="MS PMincho" pitchFamily="18" charset="-128"/>
                <a:ea typeface="MS PMincho" pitchFamily="18" charset="-128"/>
              </a:rPr>
              <a:t>Cache L3        12 ns     1-8 MB</a:t>
            </a:r>
          </a:p>
          <a:p>
            <a:pPr>
              <a:buFontTx/>
              <a:buNone/>
            </a:pPr>
            <a:r>
              <a:rPr lang="en-US" altLang="zh-CN" sz="2400" b="1" smtClean="0">
                <a:solidFill>
                  <a:schemeClr val="bg1"/>
                </a:solidFill>
                <a:latin typeface="MS PMincho" pitchFamily="18" charset="-128"/>
                <a:ea typeface="MS PMincho" pitchFamily="18" charset="-128"/>
              </a:rPr>
              <a:t>Main memory 100 ns   1-32 GB</a:t>
            </a:r>
          </a:p>
          <a:p>
            <a:pPr>
              <a:buFontTx/>
              <a:buNone/>
            </a:pPr>
            <a:r>
              <a:rPr lang="en-US" altLang="zh-CN" sz="2400" b="1" smtClean="0">
                <a:solidFill>
                  <a:schemeClr val="bg1"/>
                </a:solidFill>
                <a:latin typeface="MS PMincho" pitchFamily="18" charset="-128"/>
                <a:ea typeface="MS PMincho" pitchFamily="18" charset="-128"/>
              </a:rPr>
              <a:t>HD seek 10M  ns (10ms) up to 10 TB</a:t>
            </a:r>
          </a:p>
          <a:p>
            <a:pPr>
              <a:buFontTx/>
              <a:buNone/>
            </a:pPr>
            <a:r>
              <a:rPr lang="en-US" altLang="zh-CN" sz="2400" b="1" smtClean="0">
                <a:solidFill>
                  <a:schemeClr val="bg1"/>
                </a:solidFill>
                <a:latin typeface="MS PMincho" pitchFamily="18" charset="-128"/>
                <a:ea typeface="MS PMincho" pitchFamily="18" charset="-128"/>
              </a:rPr>
              <a:t>SSD seek 0.1M ns (0.1ms) up to 1 TB </a:t>
            </a:r>
            <a:r>
              <a:rPr lang="zh-CN" altLang="en-US" sz="1800" b="1" smtClean="0">
                <a:solidFill>
                  <a:schemeClr val="bg1"/>
                </a:solidFill>
                <a:latin typeface="MS PMincho" pitchFamily="18" charset="-128"/>
                <a:ea typeface="MS PMincho" pitchFamily="18" charset="-128"/>
              </a:rPr>
              <a:t>固态硬盘</a:t>
            </a:r>
            <a:r>
              <a:rPr lang="en-US" altLang="zh-CN" sz="1800" b="1" smtClean="0">
                <a:solidFill>
                  <a:schemeClr val="bg1"/>
                </a:solidFill>
                <a:latin typeface="MS PMincho" pitchFamily="18" charset="-128"/>
                <a:ea typeface="MS PMincho" pitchFamily="18" charset="-128"/>
              </a:rPr>
              <a:t>(Solid State Drives</a:t>
            </a:r>
          </a:p>
          <a:p>
            <a:pPr>
              <a:buFontTx/>
              <a:buNone/>
            </a:pPr>
            <a:r>
              <a:rPr lang="en-US" altLang="zh-CN" sz="2400" b="1" smtClean="0">
                <a:solidFill>
                  <a:schemeClr val="bg1"/>
                </a:solidFill>
                <a:latin typeface="MS PMincho" pitchFamily="18" charset="-128"/>
                <a:ea typeface="MS PMincho" pitchFamily="18" charset="-128"/>
              </a:rPr>
              <a:t>Network 150M ns (150 ms)</a:t>
            </a:r>
            <a:endParaRPr lang="zh-CN" altLang="en-US" sz="2400" b="1" smtClean="0">
              <a:solidFill>
                <a:schemeClr val="bg1"/>
              </a:solidFill>
              <a:latin typeface="MS PMincho" pitchFamily="18" charset="-128"/>
              <a:ea typeface="MS PMincho" pitchFamily="18" charset="-128"/>
            </a:endParaRPr>
          </a:p>
        </p:txBody>
      </p:sp>
      <p:sp>
        <p:nvSpPr>
          <p:cNvPr id="4" name="Text Box 3"/>
          <p:cNvSpPr txBox="1">
            <a:spLocks noChangeArrowheads="1"/>
          </p:cNvSpPr>
          <p:nvPr/>
        </p:nvSpPr>
        <p:spPr bwMode="auto">
          <a:xfrm>
            <a:off x="468313" y="404813"/>
            <a:ext cx="7772400" cy="646112"/>
          </a:xfrm>
          <a:prstGeom prst="rect">
            <a:avLst/>
          </a:prstGeom>
          <a:noFill/>
          <a:ln w="9525">
            <a:noFill/>
            <a:miter lim="800000"/>
            <a:headEnd/>
            <a:tailEnd/>
          </a:ln>
        </p:spPr>
        <p:txBody>
          <a:bodyPr anchor="ctr">
            <a:spAutoFit/>
          </a:bodyPr>
          <a:lstStyle/>
          <a:p>
            <a:pPr>
              <a:spcBef>
                <a:spcPct val="50000"/>
              </a:spcBef>
              <a:defRPr/>
            </a:pPr>
            <a:r>
              <a:rPr kumimoji="1" lang="zh-CN" altLang="en-US" sz="3600" b="1" kern="0" dirty="0" smtClean="0">
                <a:solidFill>
                  <a:schemeClr val="bg1"/>
                </a:solidFill>
                <a:latin typeface="Times New Roman" pitchFamily="18" charset="0"/>
                <a:ea typeface="华文新魏" pitchFamily="2" charset="-122"/>
                <a:cs typeface="+mj-cs"/>
              </a:rPr>
              <a:t>全局</a:t>
            </a:r>
            <a:r>
              <a:rPr kumimoji="1" lang="zh-CN" altLang="en-US" sz="3600" b="1" kern="0" dirty="0">
                <a:solidFill>
                  <a:schemeClr val="bg1"/>
                </a:solidFill>
                <a:latin typeface="Times New Roman" pitchFamily="18" charset="0"/>
                <a:ea typeface="华文新魏" pitchFamily="2" charset="-122"/>
                <a:cs typeface="+mj-cs"/>
              </a:rPr>
              <a:t>寄存器分配</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42875" y="357188"/>
            <a:ext cx="7772400" cy="1462087"/>
          </a:xfrm>
        </p:spPr>
        <p:txBody>
          <a:bodyPr/>
          <a:lstStyle/>
          <a:p>
            <a:r>
              <a:rPr lang="en-US" altLang="zh-CN" sz="2800" smtClean="0">
                <a:solidFill>
                  <a:schemeClr val="bg1"/>
                </a:solidFill>
              </a:rPr>
              <a:t> Most programs are written as</a:t>
            </a:r>
            <a:br>
              <a:rPr lang="en-US" altLang="zh-CN" sz="2800" smtClean="0">
                <a:solidFill>
                  <a:schemeClr val="bg1"/>
                </a:solidFill>
              </a:rPr>
            </a:br>
            <a:r>
              <a:rPr lang="en-US" altLang="zh-CN" sz="2800" smtClean="0">
                <a:solidFill>
                  <a:schemeClr val="bg1"/>
                </a:solidFill>
              </a:rPr>
              <a:t> if there are only two kinds of </a:t>
            </a:r>
            <a:br>
              <a:rPr lang="en-US" altLang="zh-CN" sz="2800" smtClean="0">
                <a:solidFill>
                  <a:schemeClr val="bg1"/>
                </a:solidFill>
              </a:rPr>
            </a:br>
            <a:r>
              <a:rPr lang="en-US" altLang="zh-CN" sz="2800" smtClean="0">
                <a:solidFill>
                  <a:schemeClr val="bg1"/>
                </a:solidFill>
              </a:rPr>
              <a:t>memory: main memory and disk</a:t>
            </a:r>
            <a:br>
              <a:rPr lang="en-US" altLang="zh-CN" sz="2800" smtClean="0">
                <a:solidFill>
                  <a:schemeClr val="bg1"/>
                </a:solidFill>
              </a:rPr>
            </a:br>
            <a:endParaRPr lang="zh-CN" altLang="en-US" sz="2800" smtClean="0"/>
          </a:p>
        </p:txBody>
      </p:sp>
      <p:sp>
        <p:nvSpPr>
          <p:cNvPr id="48131" name="内容占位符 2"/>
          <p:cNvSpPr>
            <a:spLocks noGrp="1"/>
          </p:cNvSpPr>
          <p:nvPr>
            <p:ph idx="1"/>
          </p:nvPr>
        </p:nvSpPr>
        <p:spPr>
          <a:xfrm>
            <a:off x="0" y="2000250"/>
            <a:ext cx="7772400" cy="4114800"/>
          </a:xfrm>
        </p:spPr>
        <p:txBody>
          <a:bodyPr/>
          <a:lstStyle/>
          <a:p>
            <a:endParaRPr lang="en-US" altLang="zh-CN" sz="2400" smtClean="0">
              <a:solidFill>
                <a:schemeClr val="bg1"/>
              </a:solidFill>
            </a:endParaRPr>
          </a:p>
          <a:p>
            <a:pPr marL="742950" lvl="2" indent="-342900">
              <a:lnSpc>
                <a:spcPct val="120000"/>
              </a:lnSpc>
              <a:buClr>
                <a:schemeClr val="hlink"/>
              </a:buClr>
            </a:pPr>
            <a:r>
              <a:rPr lang="en-US" altLang="zh-CN" smtClean="0">
                <a:solidFill>
                  <a:schemeClr val="bg1"/>
                </a:solidFill>
              </a:rPr>
              <a:t>– Programmer is responsible for moving data from disk to memory (e.g., file I/O)</a:t>
            </a:r>
          </a:p>
          <a:p>
            <a:pPr marL="742950" lvl="2" indent="-342900">
              <a:lnSpc>
                <a:spcPct val="120000"/>
              </a:lnSpc>
              <a:buClr>
                <a:schemeClr val="hlink"/>
              </a:buClr>
            </a:pPr>
            <a:r>
              <a:rPr lang="en-US" altLang="zh-CN" smtClean="0">
                <a:solidFill>
                  <a:schemeClr val="bg1"/>
                </a:solidFill>
              </a:rPr>
              <a:t>– Operating System is responsible for moving data between memory and caches</a:t>
            </a:r>
          </a:p>
          <a:p>
            <a:pPr marL="742950" lvl="2" indent="-342900">
              <a:lnSpc>
                <a:spcPct val="120000"/>
              </a:lnSpc>
              <a:buClr>
                <a:schemeClr val="hlink"/>
              </a:buClr>
            </a:pPr>
            <a:r>
              <a:rPr lang="en-US" altLang="zh-CN" smtClean="0">
                <a:solidFill>
                  <a:schemeClr val="bg1"/>
                </a:solidFill>
              </a:rPr>
              <a:t>– </a:t>
            </a:r>
            <a:r>
              <a:rPr lang="en-US" altLang="zh-CN" smtClean="0">
                <a:solidFill>
                  <a:srgbClr val="FF0000"/>
                </a:solidFill>
              </a:rPr>
              <a:t>Compiler is responsible for moving data between memory and registers</a:t>
            </a:r>
            <a:endParaRPr lang="zh-CN" altLang="en-US" smtClean="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3200" smtClean="0">
                <a:solidFill>
                  <a:schemeClr val="bg1"/>
                </a:solidFill>
              </a:rPr>
              <a:t>Current Trends</a:t>
            </a:r>
            <a:br>
              <a:rPr lang="en-US" altLang="zh-CN" sz="3200" smtClean="0">
                <a:solidFill>
                  <a:schemeClr val="bg1"/>
                </a:solidFill>
              </a:rPr>
            </a:br>
            <a:endParaRPr lang="zh-CN" altLang="en-US" sz="3200" smtClean="0">
              <a:solidFill>
                <a:schemeClr val="bg1"/>
              </a:solidFill>
            </a:endParaRPr>
          </a:p>
        </p:txBody>
      </p:sp>
      <p:sp>
        <p:nvSpPr>
          <p:cNvPr id="49155" name="内容占位符 2"/>
          <p:cNvSpPr>
            <a:spLocks noGrp="1"/>
          </p:cNvSpPr>
          <p:nvPr>
            <p:ph idx="1"/>
          </p:nvPr>
        </p:nvSpPr>
        <p:spPr>
          <a:xfrm>
            <a:off x="714375" y="1071563"/>
            <a:ext cx="7772400" cy="4114800"/>
          </a:xfrm>
        </p:spPr>
        <p:txBody>
          <a:bodyPr/>
          <a:lstStyle/>
          <a:p>
            <a:pPr>
              <a:buFontTx/>
              <a:buNone/>
            </a:pPr>
            <a:r>
              <a:rPr lang="en-US" altLang="zh-CN" sz="2400" smtClean="0">
                <a:solidFill>
                  <a:schemeClr val="bg1"/>
                </a:solidFill>
              </a:rPr>
              <a:t>• Power usage limits</a:t>
            </a:r>
          </a:p>
          <a:p>
            <a:pPr lvl="1">
              <a:buFontTx/>
              <a:buNone/>
            </a:pPr>
            <a:r>
              <a:rPr lang="en-US" altLang="zh-CN" sz="2000" smtClean="0">
                <a:solidFill>
                  <a:schemeClr val="bg1"/>
                </a:solidFill>
              </a:rPr>
              <a:t>– Size and speed of registers/caches</a:t>
            </a:r>
          </a:p>
          <a:p>
            <a:pPr lvl="1">
              <a:buFontTx/>
              <a:buNone/>
            </a:pPr>
            <a:r>
              <a:rPr lang="en-US" altLang="zh-CN" sz="2000" smtClean="0">
                <a:solidFill>
                  <a:schemeClr val="bg1"/>
                </a:solidFill>
              </a:rPr>
              <a:t>– Speed of processors</a:t>
            </a:r>
          </a:p>
          <a:p>
            <a:pPr>
              <a:buFontTx/>
              <a:buNone/>
            </a:pPr>
            <a:r>
              <a:rPr lang="en-US" altLang="zh-CN" sz="2400" smtClean="0">
                <a:solidFill>
                  <a:schemeClr val="bg1"/>
                </a:solidFill>
              </a:rPr>
              <a:t>• But</a:t>
            </a:r>
          </a:p>
          <a:p>
            <a:pPr lvl="1">
              <a:buFontTx/>
              <a:buNone/>
            </a:pPr>
            <a:r>
              <a:rPr lang="en-US" altLang="zh-CN" sz="2000" smtClean="0">
                <a:solidFill>
                  <a:schemeClr val="bg1"/>
                </a:solidFill>
              </a:rPr>
              <a:t>– The cost of a cache miss is very high</a:t>
            </a:r>
          </a:p>
          <a:p>
            <a:pPr lvl="1">
              <a:buFontTx/>
              <a:buNone/>
            </a:pPr>
            <a:r>
              <a:rPr lang="en-US" altLang="zh-CN" sz="2000" smtClean="0">
                <a:solidFill>
                  <a:schemeClr val="bg1"/>
                </a:solidFill>
              </a:rPr>
              <a:t>– Typically requires 2-3 caches to bridge fast processor with large mainmemory</a:t>
            </a:r>
          </a:p>
          <a:p>
            <a:pPr>
              <a:buFontTx/>
              <a:buNone/>
            </a:pPr>
            <a:r>
              <a:rPr lang="en-US" altLang="zh-CN" sz="2400" smtClean="0">
                <a:solidFill>
                  <a:schemeClr val="bg1"/>
                </a:solidFill>
              </a:rPr>
              <a:t>• It is very important to:</a:t>
            </a:r>
          </a:p>
          <a:p>
            <a:pPr lvl="1">
              <a:buFontTx/>
              <a:buNone/>
            </a:pPr>
            <a:r>
              <a:rPr lang="en-US" altLang="zh-CN" sz="2000" smtClean="0">
                <a:solidFill>
                  <a:schemeClr val="bg1"/>
                </a:solidFill>
              </a:rPr>
              <a:t>– Manage registers properly</a:t>
            </a:r>
          </a:p>
          <a:p>
            <a:pPr lvl="1">
              <a:buFontTx/>
              <a:buNone/>
            </a:pPr>
            <a:r>
              <a:rPr lang="en-US" altLang="zh-CN" sz="2000" smtClean="0">
                <a:solidFill>
                  <a:schemeClr val="bg1"/>
                </a:solidFill>
              </a:rPr>
              <a:t>– Manage caches properly</a:t>
            </a:r>
          </a:p>
          <a:p>
            <a:pPr>
              <a:buFontTx/>
              <a:buNone/>
            </a:pPr>
            <a:r>
              <a:rPr lang="en-US" altLang="zh-CN" sz="2400" smtClean="0">
                <a:solidFill>
                  <a:schemeClr val="bg1"/>
                </a:solidFill>
              </a:rPr>
              <a:t>• Compilers are good at managing registers</a:t>
            </a:r>
            <a:endParaRPr lang="zh-CN" altLang="en-US" sz="2400" smtClean="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0" y="642938"/>
            <a:ext cx="7772400" cy="1462087"/>
          </a:xfrm>
        </p:spPr>
        <p:txBody>
          <a:bodyPr/>
          <a:lstStyle/>
          <a:p>
            <a:r>
              <a:rPr lang="en-US" altLang="zh-CN" sz="3200" smtClean="0">
                <a:solidFill>
                  <a:schemeClr val="bg1"/>
                </a:solidFill>
              </a:rPr>
              <a:t>The Register Allocation Problem</a:t>
            </a:r>
            <a:br>
              <a:rPr lang="en-US" altLang="zh-CN" sz="3200" smtClean="0">
                <a:solidFill>
                  <a:schemeClr val="bg1"/>
                </a:solidFill>
              </a:rPr>
            </a:br>
            <a:endParaRPr lang="zh-CN" altLang="en-US" sz="3200" smtClean="0">
              <a:solidFill>
                <a:schemeClr val="bg1"/>
              </a:solidFill>
            </a:endParaRPr>
          </a:p>
        </p:txBody>
      </p:sp>
      <p:sp>
        <p:nvSpPr>
          <p:cNvPr id="50179" name="内容占位符 2"/>
          <p:cNvSpPr>
            <a:spLocks noGrp="1"/>
          </p:cNvSpPr>
          <p:nvPr>
            <p:ph idx="1"/>
          </p:nvPr>
        </p:nvSpPr>
        <p:spPr>
          <a:xfrm>
            <a:off x="428625" y="2357438"/>
            <a:ext cx="8001000" cy="4114800"/>
          </a:xfrm>
        </p:spPr>
        <p:txBody>
          <a:bodyPr/>
          <a:lstStyle/>
          <a:p>
            <a:pPr>
              <a:lnSpc>
                <a:spcPct val="120000"/>
              </a:lnSpc>
              <a:buFontTx/>
              <a:buNone/>
            </a:pPr>
            <a:r>
              <a:rPr lang="en-US" altLang="zh-CN" sz="2400" smtClean="0">
                <a:solidFill>
                  <a:schemeClr val="bg1"/>
                </a:solidFill>
              </a:rPr>
              <a:t>• Intermediate code uses unlimited temporaries</a:t>
            </a:r>
          </a:p>
          <a:p>
            <a:pPr lvl="1">
              <a:lnSpc>
                <a:spcPct val="120000"/>
              </a:lnSpc>
              <a:buFontTx/>
              <a:buNone/>
            </a:pPr>
            <a:r>
              <a:rPr lang="en-US" altLang="zh-CN" sz="2000" smtClean="0">
                <a:solidFill>
                  <a:schemeClr val="bg1"/>
                </a:solidFill>
              </a:rPr>
              <a:t>– Simplifies code generation and optimization</a:t>
            </a:r>
          </a:p>
          <a:p>
            <a:pPr lvl="1">
              <a:lnSpc>
                <a:spcPct val="120000"/>
              </a:lnSpc>
              <a:buFontTx/>
              <a:buNone/>
            </a:pPr>
            <a:r>
              <a:rPr lang="en-US" altLang="zh-CN" sz="2000" smtClean="0">
                <a:solidFill>
                  <a:schemeClr val="bg1"/>
                </a:solidFill>
              </a:rPr>
              <a:t>– Complicates final translation to assembly</a:t>
            </a:r>
          </a:p>
          <a:p>
            <a:pPr>
              <a:lnSpc>
                <a:spcPct val="120000"/>
              </a:lnSpc>
              <a:buFontTx/>
              <a:buNone/>
            </a:pPr>
            <a:r>
              <a:rPr lang="en-US" altLang="zh-CN" sz="2400" smtClean="0">
                <a:solidFill>
                  <a:schemeClr val="bg1"/>
                </a:solidFill>
              </a:rPr>
              <a:t>• Method:</a:t>
            </a:r>
          </a:p>
          <a:p>
            <a:pPr lvl="1">
              <a:lnSpc>
                <a:spcPct val="120000"/>
              </a:lnSpc>
              <a:buFontTx/>
              <a:buNone/>
            </a:pPr>
            <a:r>
              <a:rPr lang="en-US" altLang="zh-CN" sz="2000" smtClean="0">
                <a:solidFill>
                  <a:schemeClr val="bg1"/>
                </a:solidFill>
              </a:rPr>
              <a:t>– Assign multiple temporaries to each register</a:t>
            </a:r>
          </a:p>
          <a:p>
            <a:pPr lvl="1">
              <a:lnSpc>
                <a:spcPct val="120000"/>
              </a:lnSpc>
              <a:buFontTx/>
              <a:buNone/>
            </a:pPr>
            <a:r>
              <a:rPr lang="en-US" altLang="zh-CN" sz="2000" smtClean="0">
                <a:solidFill>
                  <a:schemeClr val="bg1"/>
                </a:solidFill>
              </a:rPr>
              <a:t>– But without changing the program behavior</a:t>
            </a:r>
            <a:endParaRPr lang="zh-CN" altLang="en-US" sz="200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04800" y="1981200"/>
            <a:ext cx="1295400" cy="519113"/>
          </a:xfrm>
          <a:prstGeom prst="rect">
            <a:avLst/>
          </a:prstGeom>
          <a:noFill/>
          <a:ln w="9525">
            <a:noFill/>
            <a:miter lim="800000"/>
            <a:headEnd/>
            <a:tailEnd/>
          </a:ln>
        </p:spPr>
        <p:txBody>
          <a:bodyPr>
            <a:spAutoFit/>
          </a:bodyPr>
          <a:lstStyle/>
          <a:p>
            <a:pPr>
              <a:spcBef>
                <a:spcPct val="50000"/>
              </a:spcBef>
            </a:pPr>
            <a:r>
              <a:rPr kumimoji="1" lang="zh-CN" altLang="en-US" sz="2800" b="1">
                <a:solidFill>
                  <a:schemeClr val="bg1"/>
                </a:solidFill>
                <a:latin typeface="Times New Roman" pitchFamily="18" charset="0"/>
                <a:ea typeface="华文新魏" pitchFamily="2" charset="-122"/>
              </a:rPr>
              <a:t>源程序</a:t>
            </a:r>
          </a:p>
        </p:txBody>
      </p:sp>
      <p:sp>
        <p:nvSpPr>
          <p:cNvPr id="6147" name="AutoShape 5"/>
          <p:cNvSpPr>
            <a:spLocks noChangeArrowheads="1"/>
          </p:cNvSpPr>
          <p:nvPr/>
        </p:nvSpPr>
        <p:spPr bwMode="auto">
          <a:xfrm>
            <a:off x="1447800" y="2133600"/>
            <a:ext cx="457200" cy="152400"/>
          </a:xfrm>
          <a:prstGeom prst="rightArrow">
            <a:avLst>
              <a:gd name="adj1" fmla="val 50000"/>
              <a:gd name="adj2" fmla="val 75000"/>
            </a:avLst>
          </a:prstGeom>
          <a:solidFill>
            <a:srgbClr val="99CCFF"/>
          </a:solidFill>
          <a:ln w="9525">
            <a:solidFill>
              <a:schemeClr val="tx1"/>
            </a:solidFill>
            <a:miter lim="800000"/>
            <a:headEnd/>
            <a:tailEnd/>
          </a:ln>
        </p:spPr>
        <p:txBody>
          <a:bodyPr wrap="none" anchor="ctr"/>
          <a:lstStyle/>
          <a:p>
            <a:endParaRPr lang="zh-CN" altLang="en-US"/>
          </a:p>
        </p:txBody>
      </p:sp>
      <p:sp>
        <p:nvSpPr>
          <p:cNvPr id="6148" name="Rectangle 6"/>
          <p:cNvSpPr>
            <a:spLocks noChangeArrowheads="1"/>
          </p:cNvSpPr>
          <p:nvPr/>
        </p:nvSpPr>
        <p:spPr bwMode="auto">
          <a:xfrm>
            <a:off x="19812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a:latin typeface="Times New Roman" pitchFamily="18" charset="0"/>
                <a:ea typeface="华文新魏" pitchFamily="2" charset="-122"/>
              </a:rPr>
              <a:t>编译</a:t>
            </a:r>
          </a:p>
          <a:p>
            <a:pPr algn="ctr"/>
            <a:r>
              <a:rPr kumimoji="1" lang="zh-CN" altLang="en-US" sz="2800" b="1">
                <a:latin typeface="Times New Roman" pitchFamily="18" charset="0"/>
                <a:ea typeface="华文新魏" pitchFamily="2" charset="-122"/>
              </a:rPr>
              <a:t>前端</a:t>
            </a:r>
          </a:p>
        </p:txBody>
      </p:sp>
      <p:sp>
        <p:nvSpPr>
          <p:cNvPr id="6149" name="Rectangle 7"/>
          <p:cNvSpPr>
            <a:spLocks noChangeArrowheads="1"/>
          </p:cNvSpPr>
          <p:nvPr/>
        </p:nvSpPr>
        <p:spPr bwMode="auto">
          <a:xfrm>
            <a:off x="48768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a:latin typeface="Times New Roman" pitchFamily="18" charset="0"/>
                <a:ea typeface="华文新魏" pitchFamily="2" charset="-122"/>
              </a:rPr>
              <a:t>代码</a:t>
            </a:r>
          </a:p>
          <a:p>
            <a:pPr algn="ctr"/>
            <a:r>
              <a:rPr kumimoji="1" lang="zh-CN" altLang="en-US" sz="2800" b="1">
                <a:latin typeface="Times New Roman" pitchFamily="18" charset="0"/>
                <a:ea typeface="华文新魏" pitchFamily="2" charset="-122"/>
              </a:rPr>
              <a:t>生成</a:t>
            </a:r>
          </a:p>
        </p:txBody>
      </p:sp>
      <p:sp>
        <p:nvSpPr>
          <p:cNvPr id="6150" name="Rectangle 8"/>
          <p:cNvSpPr>
            <a:spLocks noChangeArrowheads="1"/>
          </p:cNvSpPr>
          <p:nvPr/>
        </p:nvSpPr>
        <p:spPr bwMode="auto">
          <a:xfrm>
            <a:off x="3200400" y="3124200"/>
            <a:ext cx="13716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3200" b="1">
                <a:latin typeface="Times New Roman" pitchFamily="18" charset="0"/>
                <a:ea typeface="华文新魏" pitchFamily="2" charset="-122"/>
              </a:rPr>
              <a:t>符号表</a:t>
            </a:r>
          </a:p>
        </p:txBody>
      </p:sp>
      <p:sp>
        <p:nvSpPr>
          <p:cNvPr id="6151" name="Rectangle 9"/>
          <p:cNvSpPr>
            <a:spLocks noChangeArrowheads="1"/>
          </p:cNvSpPr>
          <p:nvPr/>
        </p:nvSpPr>
        <p:spPr bwMode="auto">
          <a:xfrm>
            <a:off x="3429000" y="1828800"/>
            <a:ext cx="914400" cy="838200"/>
          </a:xfrm>
          <a:prstGeom prst="rect">
            <a:avLst/>
          </a:prstGeom>
          <a:solidFill>
            <a:srgbClr val="333399"/>
          </a:solidFill>
          <a:ln w="9525">
            <a:solidFill>
              <a:schemeClr val="tx1"/>
            </a:solidFill>
            <a:miter lim="800000"/>
            <a:headEnd/>
            <a:tailEnd/>
          </a:ln>
        </p:spPr>
        <p:txBody>
          <a:bodyPr wrap="none" anchor="ctr"/>
          <a:lstStyle/>
          <a:p>
            <a:pPr algn="ctr"/>
            <a:r>
              <a:rPr kumimoji="1" lang="zh-CN" altLang="en-US" sz="2800" b="1">
                <a:latin typeface="Times New Roman" pitchFamily="18" charset="0"/>
                <a:ea typeface="华文新魏" pitchFamily="2" charset="-122"/>
              </a:rPr>
              <a:t>代码</a:t>
            </a:r>
          </a:p>
          <a:p>
            <a:pPr algn="ctr"/>
            <a:r>
              <a:rPr kumimoji="1" lang="zh-CN" altLang="en-US" sz="2800" b="1">
                <a:latin typeface="Times New Roman" pitchFamily="18" charset="0"/>
                <a:ea typeface="华文新魏" pitchFamily="2" charset="-122"/>
              </a:rPr>
              <a:t>优化</a:t>
            </a:r>
          </a:p>
        </p:txBody>
      </p:sp>
      <p:sp>
        <p:nvSpPr>
          <p:cNvPr id="6152" name="AutoShape 10"/>
          <p:cNvSpPr>
            <a:spLocks noChangeArrowheads="1"/>
          </p:cNvSpPr>
          <p:nvPr/>
        </p:nvSpPr>
        <p:spPr bwMode="auto">
          <a:xfrm>
            <a:off x="5791200" y="2133600"/>
            <a:ext cx="457200" cy="152400"/>
          </a:xfrm>
          <a:prstGeom prst="rightArrow">
            <a:avLst>
              <a:gd name="adj1" fmla="val 50000"/>
              <a:gd name="adj2" fmla="val 75000"/>
            </a:avLst>
          </a:prstGeom>
          <a:solidFill>
            <a:srgbClr val="99CCFF"/>
          </a:solidFill>
          <a:ln w="9525">
            <a:solidFill>
              <a:schemeClr val="tx1"/>
            </a:solidFill>
            <a:miter lim="800000"/>
            <a:headEnd/>
            <a:tailEnd/>
          </a:ln>
        </p:spPr>
        <p:txBody>
          <a:bodyPr wrap="none" anchor="ctr"/>
          <a:lstStyle/>
          <a:p>
            <a:endParaRPr lang="zh-CN" altLang="en-US"/>
          </a:p>
        </p:txBody>
      </p:sp>
      <p:sp>
        <p:nvSpPr>
          <p:cNvPr id="6153" name="AutoShape 11"/>
          <p:cNvSpPr>
            <a:spLocks noChangeArrowheads="1"/>
          </p:cNvSpPr>
          <p:nvPr/>
        </p:nvSpPr>
        <p:spPr bwMode="auto">
          <a:xfrm>
            <a:off x="4343400" y="2133600"/>
            <a:ext cx="533400" cy="152400"/>
          </a:xfrm>
          <a:prstGeom prst="rightArrow">
            <a:avLst>
              <a:gd name="adj1" fmla="val 50000"/>
              <a:gd name="adj2" fmla="val 87500"/>
            </a:avLst>
          </a:prstGeom>
          <a:solidFill>
            <a:srgbClr val="99CCFF"/>
          </a:solidFill>
          <a:ln w="9525">
            <a:solidFill>
              <a:schemeClr val="tx1"/>
            </a:solidFill>
            <a:miter lim="800000"/>
            <a:headEnd/>
            <a:tailEnd/>
          </a:ln>
        </p:spPr>
        <p:txBody>
          <a:bodyPr wrap="none" anchor="ctr"/>
          <a:lstStyle/>
          <a:p>
            <a:endParaRPr lang="zh-CN" altLang="en-US"/>
          </a:p>
        </p:txBody>
      </p:sp>
      <p:sp>
        <p:nvSpPr>
          <p:cNvPr id="6154" name="AutoShape 12"/>
          <p:cNvSpPr>
            <a:spLocks noChangeArrowheads="1"/>
          </p:cNvSpPr>
          <p:nvPr/>
        </p:nvSpPr>
        <p:spPr bwMode="auto">
          <a:xfrm>
            <a:off x="2895600" y="2133600"/>
            <a:ext cx="457200" cy="152400"/>
          </a:xfrm>
          <a:prstGeom prst="rightArrow">
            <a:avLst>
              <a:gd name="adj1" fmla="val 50000"/>
              <a:gd name="adj2" fmla="val 75000"/>
            </a:avLst>
          </a:prstGeom>
          <a:solidFill>
            <a:srgbClr val="99CCFF"/>
          </a:solidFill>
          <a:ln w="9525">
            <a:solidFill>
              <a:schemeClr val="tx1"/>
            </a:solidFill>
            <a:miter lim="800000"/>
            <a:headEnd/>
            <a:tailEnd/>
          </a:ln>
        </p:spPr>
        <p:txBody>
          <a:bodyPr wrap="none" anchor="ctr"/>
          <a:lstStyle/>
          <a:p>
            <a:endParaRPr lang="zh-CN" altLang="en-US"/>
          </a:p>
        </p:txBody>
      </p:sp>
      <p:sp>
        <p:nvSpPr>
          <p:cNvPr id="6155" name="Text Box 14"/>
          <p:cNvSpPr txBox="1">
            <a:spLocks noChangeArrowheads="1"/>
          </p:cNvSpPr>
          <p:nvPr/>
        </p:nvSpPr>
        <p:spPr bwMode="auto">
          <a:xfrm>
            <a:off x="6248400" y="1905000"/>
            <a:ext cx="1676400" cy="519113"/>
          </a:xfrm>
          <a:prstGeom prst="rect">
            <a:avLst/>
          </a:prstGeom>
          <a:noFill/>
          <a:ln w="9525">
            <a:noFill/>
            <a:miter lim="800000"/>
            <a:headEnd/>
            <a:tailEnd/>
          </a:ln>
        </p:spPr>
        <p:txBody>
          <a:bodyPr>
            <a:spAutoFit/>
          </a:bodyPr>
          <a:lstStyle/>
          <a:p>
            <a:pPr algn="ctr">
              <a:spcBef>
                <a:spcPct val="50000"/>
              </a:spcBef>
            </a:pPr>
            <a:r>
              <a:rPr kumimoji="1" lang="zh-CN" altLang="en-US" sz="2800" b="1">
                <a:solidFill>
                  <a:schemeClr val="bg1"/>
                </a:solidFill>
                <a:latin typeface="Times New Roman" pitchFamily="18" charset="0"/>
                <a:ea typeface="华文新魏" pitchFamily="2" charset="-122"/>
              </a:rPr>
              <a:t>目标代码</a:t>
            </a:r>
          </a:p>
        </p:txBody>
      </p:sp>
      <p:sp>
        <p:nvSpPr>
          <p:cNvPr id="6156" name="Line 15"/>
          <p:cNvSpPr>
            <a:spLocks noChangeShapeType="1"/>
          </p:cNvSpPr>
          <p:nvPr/>
        </p:nvSpPr>
        <p:spPr bwMode="auto">
          <a:xfrm>
            <a:off x="2438400" y="2667000"/>
            <a:ext cx="762000" cy="914400"/>
          </a:xfrm>
          <a:prstGeom prst="line">
            <a:avLst/>
          </a:prstGeom>
          <a:noFill/>
          <a:ln w="9525">
            <a:solidFill>
              <a:schemeClr val="tx1"/>
            </a:solidFill>
            <a:round/>
            <a:headEnd/>
            <a:tailEnd/>
          </a:ln>
        </p:spPr>
        <p:txBody>
          <a:bodyPr wrap="none" anchor="ctr"/>
          <a:lstStyle/>
          <a:p>
            <a:endParaRPr lang="zh-CN" altLang="en-US"/>
          </a:p>
        </p:txBody>
      </p:sp>
      <p:sp>
        <p:nvSpPr>
          <p:cNvPr id="6157" name="Line 16"/>
          <p:cNvSpPr>
            <a:spLocks noChangeShapeType="1"/>
          </p:cNvSpPr>
          <p:nvPr/>
        </p:nvSpPr>
        <p:spPr bwMode="auto">
          <a:xfrm>
            <a:off x="3810000" y="2667000"/>
            <a:ext cx="0" cy="457200"/>
          </a:xfrm>
          <a:prstGeom prst="line">
            <a:avLst/>
          </a:prstGeom>
          <a:noFill/>
          <a:ln w="9525">
            <a:solidFill>
              <a:schemeClr val="tx1"/>
            </a:solidFill>
            <a:round/>
            <a:headEnd/>
            <a:tailEnd/>
          </a:ln>
        </p:spPr>
        <p:txBody>
          <a:bodyPr wrap="none" anchor="ctr"/>
          <a:lstStyle/>
          <a:p>
            <a:endParaRPr lang="zh-CN" altLang="en-US"/>
          </a:p>
        </p:txBody>
      </p:sp>
      <p:sp>
        <p:nvSpPr>
          <p:cNvPr id="6158" name="Line 17"/>
          <p:cNvSpPr>
            <a:spLocks noChangeShapeType="1"/>
          </p:cNvSpPr>
          <p:nvPr/>
        </p:nvSpPr>
        <p:spPr bwMode="auto">
          <a:xfrm flipH="1">
            <a:off x="4572000" y="2667000"/>
            <a:ext cx="762000" cy="914400"/>
          </a:xfrm>
          <a:prstGeom prst="line">
            <a:avLst/>
          </a:prstGeom>
          <a:noFill/>
          <a:ln w="9525">
            <a:solidFill>
              <a:schemeClr val="tx1"/>
            </a:solidFill>
            <a:round/>
            <a:headEnd/>
            <a:tailEnd/>
          </a:ln>
        </p:spPr>
        <p:txBody>
          <a:bodyPr wrap="none" anchor="ctr"/>
          <a:lstStyle/>
          <a:p>
            <a:endParaRPr lang="zh-CN" altLang="en-US"/>
          </a:p>
        </p:txBody>
      </p:sp>
      <p:sp>
        <p:nvSpPr>
          <p:cNvPr id="6159" name="AutoShape 18"/>
          <p:cNvSpPr>
            <a:spLocks noChangeArrowheads="1"/>
          </p:cNvSpPr>
          <p:nvPr/>
        </p:nvSpPr>
        <p:spPr bwMode="auto">
          <a:xfrm>
            <a:off x="2819400" y="838200"/>
            <a:ext cx="1295400" cy="1295400"/>
          </a:xfrm>
          <a:prstGeom prst="cloudCallout">
            <a:avLst>
              <a:gd name="adj1" fmla="val -28556"/>
              <a:gd name="adj2" fmla="val 49509"/>
            </a:avLst>
          </a:prstGeom>
          <a:solidFill>
            <a:srgbClr val="333399"/>
          </a:solidFill>
          <a:ln w="9525">
            <a:solidFill>
              <a:schemeClr val="tx1"/>
            </a:solidFill>
            <a:round/>
            <a:headEnd/>
            <a:tailEnd/>
          </a:ln>
        </p:spPr>
        <p:txBody>
          <a:bodyPr anchor="ctr"/>
          <a:lstStyle/>
          <a:p>
            <a:pPr algn="ctr"/>
            <a:r>
              <a:rPr kumimoji="1" lang="zh-CN" altLang="en-US" sz="2400" b="1">
                <a:latin typeface="Times New Roman" pitchFamily="18" charset="0"/>
                <a:ea typeface="华文新魏" pitchFamily="2" charset="-122"/>
              </a:rPr>
              <a:t>中间代码</a:t>
            </a:r>
          </a:p>
        </p:txBody>
      </p:sp>
      <p:sp>
        <p:nvSpPr>
          <p:cNvPr id="6160" name="AutoShape 19"/>
          <p:cNvSpPr>
            <a:spLocks noChangeArrowheads="1"/>
          </p:cNvSpPr>
          <p:nvPr/>
        </p:nvSpPr>
        <p:spPr bwMode="auto">
          <a:xfrm>
            <a:off x="4357688" y="571500"/>
            <a:ext cx="1285875" cy="1071563"/>
          </a:xfrm>
          <a:prstGeom prst="cloudCallout">
            <a:avLst>
              <a:gd name="adj1" fmla="val -29727"/>
              <a:gd name="adj2" fmla="val 102366"/>
            </a:avLst>
          </a:prstGeom>
          <a:solidFill>
            <a:srgbClr val="333399"/>
          </a:solidFill>
          <a:ln w="9525">
            <a:solidFill>
              <a:schemeClr val="tx1"/>
            </a:solidFill>
            <a:round/>
            <a:headEnd/>
            <a:tailEnd/>
          </a:ln>
        </p:spPr>
        <p:txBody>
          <a:bodyPr anchor="ctr"/>
          <a:lstStyle/>
          <a:p>
            <a:pPr algn="ctr"/>
            <a:r>
              <a:rPr kumimoji="1" lang="zh-CN" altLang="en-US" sz="2400" b="1">
                <a:latin typeface="Times New Roman" pitchFamily="18" charset="0"/>
                <a:ea typeface="华文新魏" pitchFamily="2" charset="-122"/>
              </a:rPr>
              <a:t>中间代码</a:t>
            </a:r>
          </a:p>
        </p:txBody>
      </p:sp>
      <p:sp>
        <p:nvSpPr>
          <p:cNvPr id="6161" name="Text Box 21"/>
          <p:cNvSpPr txBox="1">
            <a:spLocks noChangeArrowheads="1"/>
          </p:cNvSpPr>
          <p:nvPr/>
        </p:nvSpPr>
        <p:spPr bwMode="auto">
          <a:xfrm>
            <a:off x="285750" y="4286250"/>
            <a:ext cx="8077200" cy="1754188"/>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bg1"/>
                </a:solidFill>
                <a:latin typeface="Times New Roman" pitchFamily="18" charset="0"/>
                <a:ea typeface="华文新魏" pitchFamily="2" charset="-122"/>
              </a:rPr>
              <a:t>　</a:t>
            </a:r>
            <a:r>
              <a:rPr kumimoji="1" lang="zh-CN" altLang="en-US" sz="3600" b="1" dirty="0">
                <a:solidFill>
                  <a:schemeClr val="bg1"/>
                </a:solidFill>
                <a:latin typeface="Times New Roman" pitchFamily="18" charset="0"/>
                <a:ea typeface="华文新魏" pitchFamily="2" charset="-122"/>
              </a:rPr>
              <a:t>　代码生成器输出的代码必须正确</a:t>
            </a:r>
            <a:r>
              <a:rPr kumimoji="1" lang="en-US" altLang="zh-CN" sz="3600" b="1" dirty="0">
                <a:solidFill>
                  <a:schemeClr val="bg1"/>
                </a:solidFill>
                <a:latin typeface="Times New Roman" pitchFamily="18" charset="0"/>
                <a:ea typeface="华文新魏" pitchFamily="2" charset="-122"/>
              </a:rPr>
              <a:t>,</a:t>
            </a:r>
            <a:r>
              <a:rPr kumimoji="1" lang="zh-CN" altLang="en-US" sz="3600" b="1" dirty="0">
                <a:solidFill>
                  <a:srgbClr val="FF00FF"/>
                </a:solidFill>
                <a:latin typeface="Times New Roman" pitchFamily="18" charset="0"/>
                <a:ea typeface="华文新魏" pitchFamily="2" charset="-122"/>
              </a:rPr>
              <a:t>生成的目标代码较短</a:t>
            </a:r>
            <a:r>
              <a:rPr kumimoji="1" lang="en-US" altLang="zh-CN" sz="3600" b="1" dirty="0">
                <a:solidFill>
                  <a:srgbClr val="FF00FF"/>
                </a:solidFill>
                <a:latin typeface="Times New Roman" pitchFamily="18" charset="0"/>
                <a:ea typeface="华文新魏" pitchFamily="2" charset="-122"/>
              </a:rPr>
              <a:t>,</a:t>
            </a:r>
            <a:r>
              <a:rPr kumimoji="1" lang="zh-CN" altLang="en-US" sz="3600" b="1" dirty="0">
                <a:solidFill>
                  <a:srgbClr val="FF00FF"/>
                </a:solidFill>
                <a:latin typeface="Times New Roman" pitchFamily="18" charset="0"/>
                <a:ea typeface="华文新魏" pitchFamily="2" charset="-122"/>
              </a:rPr>
              <a:t>充分利用寄存器，减少存储单元访问次数。</a:t>
            </a:r>
            <a:r>
              <a:rPr kumimoji="1" lang="zh-CN" altLang="en-US" sz="3600" b="1" dirty="0">
                <a:solidFill>
                  <a:schemeClr val="bg1"/>
                </a:solidFill>
                <a:latin typeface="Times New Roman" pitchFamily="18" charset="0"/>
                <a:ea typeface="华文新魏" pitchFamily="2" charset="-122"/>
              </a:rPr>
              <a:t> </a:t>
            </a:r>
          </a:p>
        </p:txBody>
      </p:sp>
      <p:sp>
        <p:nvSpPr>
          <p:cNvPr id="22" name="矩形 21"/>
          <p:cNvSpPr/>
          <p:nvPr/>
        </p:nvSpPr>
        <p:spPr>
          <a:xfrm>
            <a:off x="357188" y="285750"/>
            <a:ext cx="4121641" cy="646331"/>
          </a:xfrm>
          <a:prstGeom prst="rect">
            <a:avLst/>
          </a:prstGeom>
        </p:spPr>
        <p:txBody>
          <a:bodyPr wrap="none">
            <a:spAutoFit/>
          </a:bodyPr>
          <a:lstStyle/>
          <a:p>
            <a:pPr>
              <a:spcBef>
                <a:spcPct val="20000"/>
              </a:spcBef>
              <a:buClr>
                <a:schemeClr val="hlink"/>
              </a:buClr>
              <a:defRPr/>
            </a:pPr>
            <a:r>
              <a:rPr lang="en-US" altLang="zh-CN" sz="3600" b="1" kern="0" dirty="0">
                <a:solidFill>
                  <a:schemeClr val="bg1"/>
                </a:solidFill>
                <a:latin typeface="华文新魏" pitchFamily="2" charset="-122"/>
                <a:ea typeface="华文新魏" pitchFamily="2" charset="-122"/>
              </a:rPr>
              <a:t>10.4.1</a:t>
            </a:r>
            <a:r>
              <a:rPr lang="zh-CN" altLang="en-US" sz="3600" b="1" kern="0" dirty="0" smtClean="0">
                <a:solidFill>
                  <a:schemeClr val="bg1"/>
                </a:solidFill>
                <a:latin typeface="华文新魏" pitchFamily="2" charset="-122"/>
                <a:ea typeface="华文新魏" pitchFamily="2" charset="-122"/>
              </a:rPr>
              <a:t>代码生成概述</a:t>
            </a:r>
            <a:endParaRPr lang="zh-CN" altLang="en-US" sz="3600" b="1" kern="0"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5750" y="428625"/>
            <a:ext cx="6215063" cy="646113"/>
          </a:xfrm>
          <a:prstGeom prst="rect">
            <a:avLst/>
          </a:prstGeom>
          <a:noFill/>
          <a:ln w="9525">
            <a:noFill/>
            <a:miter lim="800000"/>
            <a:headEnd/>
            <a:tailEnd/>
          </a:ln>
        </p:spPr>
        <p:txBody>
          <a:bodyPr>
            <a:spAutoFit/>
          </a:bodyPr>
          <a:lstStyle/>
          <a:p>
            <a:pPr>
              <a:spcBef>
                <a:spcPct val="50000"/>
              </a:spcBef>
            </a:pPr>
            <a:r>
              <a:rPr kumimoji="1" lang="en-US" altLang="zh-CN" sz="3600" b="1">
                <a:solidFill>
                  <a:schemeClr val="bg1"/>
                </a:solidFill>
                <a:latin typeface="Times New Roman" pitchFamily="18" charset="0"/>
                <a:ea typeface="华文新魏" pitchFamily="2" charset="-122"/>
              </a:rPr>
              <a:t>6.</a:t>
            </a:r>
            <a:r>
              <a:rPr kumimoji="1" lang="zh-CN" altLang="en-US" sz="3600" b="1">
                <a:solidFill>
                  <a:schemeClr val="bg1"/>
                </a:solidFill>
                <a:latin typeface="Times New Roman" pitchFamily="18" charset="0"/>
                <a:ea typeface="华文新魏" pitchFamily="2" charset="-122"/>
              </a:rPr>
              <a:t>指令调度</a:t>
            </a:r>
            <a:r>
              <a:rPr kumimoji="1" lang="en-US" altLang="zh-CN" sz="3600" b="1">
                <a:solidFill>
                  <a:schemeClr val="bg1"/>
                </a:solidFill>
                <a:latin typeface="Times New Roman" pitchFamily="18" charset="0"/>
                <a:ea typeface="华文新魏" pitchFamily="2" charset="-122"/>
              </a:rPr>
              <a:t>-</a:t>
            </a:r>
            <a:r>
              <a:rPr kumimoji="1" lang="zh-CN" altLang="en-US" sz="3600" b="1">
                <a:solidFill>
                  <a:schemeClr val="bg1"/>
                </a:solidFill>
                <a:latin typeface="Times New Roman" pitchFamily="18" charset="0"/>
                <a:ea typeface="华文新魏" pitchFamily="2" charset="-122"/>
              </a:rPr>
              <a:t>计算次序的选择</a:t>
            </a:r>
          </a:p>
        </p:txBody>
      </p:sp>
      <p:sp>
        <p:nvSpPr>
          <p:cNvPr id="28675" name="Text Box 4"/>
          <p:cNvSpPr txBox="1">
            <a:spLocks noChangeArrowheads="1"/>
          </p:cNvSpPr>
          <p:nvPr/>
        </p:nvSpPr>
        <p:spPr bwMode="auto">
          <a:xfrm>
            <a:off x="357188" y="2500313"/>
            <a:ext cx="7100887" cy="2062103"/>
          </a:xfrm>
          <a:prstGeom prst="rect">
            <a:avLst/>
          </a:prstGeom>
          <a:noFill/>
          <a:ln w="9525">
            <a:noFill/>
            <a:miter lim="800000"/>
            <a:headEnd/>
            <a:tailEnd/>
          </a:ln>
        </p:spPr>
        <p:txBody>
          <a:bodyPr>
            <a:spAutoFit/>
          </a:bodyPr>
          <a:lstStyle/>
          <a:p>
            <a:pPr>
              <a:spcBef>
                <a:spcPct val="50000"/>
              </a:spcBef>
            </a:pPr>
            <a:r>
              <a:rPr kumimoji="1" lang="zh-CN" altLang="en-US" sz="3200" b="1" dirty="0">
                <a:solidFill>
                  <a:schemeClr val="bg1"/>
                </a:solidFill>
                <a:latin typeface="Times New Roman" pitchFamily="18" charset="0"/>
                <a:ea typeface="华文新魏" pitchFamily="2" charset="-122"/>
              </a:rPr>
              <a:t>指令调度是指确定程序指令的执行顺序</a:t>
            </a:r>
            <a:r>
              <a:rPr kumimoji="1" lang="en-US" altLang="zh-CN" sz="3200" b="1" dirty="0">
                <a:solidFill>
                  <a:schemeClr val="bg1"/>
                </a:solidFill>
                <a:latin typeface="Times New Roman" pitchFamily="18" charset="0"/>
                <a:ea typeface="华文新魏" pitchFamily="2" charset="-122"/>
              </a:rPr>
              <a:t>;</a:t>
            </a:r>
          </a:p>
          <a:p>
            <a:pPr>
              <a:spcBef>
                <a:spcPct val="50000"/>
              </a:spcBef>
            </a:pPr>
            <a:r>
              <a:rPr kumimoji="1" lang="zh-CN" altLang="en-US" sz="3200" b="1" dirty="0">
                <a:solidFill>
                  <a:schemeClr val="bg1"/>
                </a:solidFill>
                <a:latin typeface="Times New Roman" pitchFamily="18" charset="0"/>
                <a:ea typeface="华文新魏" pitchFamily="2" charset="-122"/>
              </a:rPr>
              <a:t>计算执行的次序会影响目标代码的效率</a:t>
            </a:r>
            <a:r>
              <a:rPr kumimoji="1" lang="en-US" altLang="zh-CN" sz="3200" b="1" dirty="0">
                <a:solidFill>
                  <a:schemeClr val="bg1"/>
                </a:solidFill>
                <a:latin typeface="Times New Roman" pitchFamily="18" charset="0"/>
                <a:ea typeface="华文新魏" pitchFamily="2" charset="-122"/>
              </a:rPr>
              <a:t>;</a:t>
            </a:r>
          </a:p>
          <a:p>
            <a:pPr>
              <a:spcBef>
                <a:spcPct val="50000"/>
              </a:spcBef>
            </a:pPr>
            <a:endParaRPr kumimoji="1" lang="zh-CN" altLang="en-US" sz="3200" b="1" dirty="0">
              <a:solidFill>
                <a:schemeClr val="bg1"/>
              </a:solidFill>
              <a:latin typeface="Times New Roman" pitchFamily="18" charset="0"/>
              <a:ea typeface="华文新魏"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5" name="Rectangle 17"/>
          <p:cNvSpPr>
            <a:spLocks noChangeArrowheads="1"/>
          </p:cNvSpPr>
          <p:nvPr/>
        </p:nvSpPr>
        <p:spPr bwMode="auto">
          <a:xfrm>
            <a:off x="827584" y="1340768"/>
            <a:ext cx="7239000" cy="83099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chemeClr val="bg1"/>
                </a:solidFill>
                <a:ea typeface="楷体_GB2312" pitchFamily="49" charset="-122"/>
              </a:rPr>
              <a:t>  </a:t>
            </a:r>
            <a:r>
              <a:rPr lang="zh-CN" altLang="en-US" sz="2400" dirty="0">
                <a:solidFill>
                  <a:schemeClr val="bg1"/>
                </a:solidFill>
                <a:ea typeface="楷体_GB2312" pitchFamily="49" charset="-122"/>
              </a:rPr>
              <a:t>表达式</a:t>
            </a:r>
            <a:r>
              <a:rPr lang="en-US" altLang="zh-CN" sz="2400" dirty="0">
                <a:solidFill>
                  <a:schemeClr val="bg1"/>
                </a:solidFill>
                <a:ea typeface="楷体_GB2312" pitchFamily="49" charset="-122"/>
              </a:rPr>
              <a:t>(</a:t>
            </a:r>
            <a:r>
              <a:rPr lang="en-US" altLang="zh-CN" sz="2400" dirty="0" err="1">
                <a:solidFill>
                  <a:schemeClr val="bg1"/>
                </a:solidFill>
                <a:ea typeface="楷体_GB2312" pitchFamily="49" charset="-122"/>
              </a:rPr>
              <a:t>a+b</a:t>
            </a:r>
            <a:r>
              <a:rPr lang="en-US" altLang="zh-CN" sz="2400" dirty="0">
                <a:solidFill>
                  <a:schemeClr val="bg1"/>
                </a:solidFill>
                <a:ea typeface="楷体_GB2312" pitchFamily="49" charset="-122"/>
              </a:rPr>
              <a:t>)-(e-(</a:t>
            </a:r>
            <a:r>
              <a:rPr lang="en-US" altLang="zh-CN" sz="2400" dirty="0" err="1">
                <a:solidFill>
                  <a:schemeClr val="bg1"/>
                </a:solidFill>
                <a:ea typeface="楷体_GB2312" pitchFamily="49" charset="-122"/>
              </a:rPr>
              <a:t>c+d</a:t>
            </a:r>
            <a:r>
              <a:rPr lang="en-US" altLang="zh-CN" sz="2400" dirty="0">
                <a:solidFill>
                  <a:schemeClr val="bg1"/>
                </a:solidFill>
                <a:ea typeface="楷体_GB2312" pitchFamily="49" charset="-122"/>
              </a:rPr>
              <a:t>))</a:t>
            </a:r>
            <a:r>
              <a:rPr lang="zh-CN" altLang="en-US" sz="2400" dirty="0">
                <a:solidFill>
                  <a:schemeClr val="bg1"/>
                </a:solidFill>
                <a:ea typeface="楷体_GB2312" pitchFamily="49" charset="-122"/>
              </a:rPr>
              <a:t> </a:t>
            </a:r>
            <a:r>
              <a:rPr lang="zh-CN" altLang="en-US" sz="2400" dirty="0" smtClean="0">
                <a:solidFill>
                  <a:schemeClr val="bg1"/>
                </a:solidFill>
                <a:ea typeface="楷体_GB2312" pitchFamily="49" charset="-122"/>
              </a:rPr>
              <a:t>基本</a:t>
            </a:r>
            <a:r>
              <a:rPr lang="zh-CN" altLang="en-US" sz="2400" dirty="0">
                <a:solidFill>
                  <a:schemeClr val="bg1"/>
                </a:solidFill>
                <a:ea typeface="楷体_GB2312" pitchFamily="49" charset="-122"/>
              </a:rPr>
              <a:t>块的 </a:t>
            </a:r>
            <a:r>
              <a:rPr lang="en-US" altLang="zh-CN" sz="2400" b="0" i="1" dirty="0">
                <a:solidFill>
                  <a:schemeClr val="bg1"/>
                </a:solidFill>
                <a:ea typeface="楷体_GB2312" pitchFamily="49" charset="-122"/>
              </a:rPr>
              <a:t>DAG</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表示得到的两段 </a:t>
            </a:r>
            <a:r>
              <a:rPr lang="en-US" altLang="zh-CN" sz="2400" b="0" i="1" dirty="0">
                <a:solidFill>
                  <a:schemeClr val="bg1"/>
                </a:solidFill>
                <a:ea typeface="楷体_GB2312" pitchFamily="49" charset="-122"/>
              </a:rPr>
              <a:t>TAC</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代码</a:t>
            </a:r>
          </a:p>
        </p:txBody>
      </p:sp>
      <p:sp>
        <p:nvSpPr>
          <p:cNvPr id="81936" name="Line 21"/>
          <p:cNvSpPr>
            <a:spLocks noChangeShapeType="1"/>
          </p:cNvSpPr>
          <p:nvPr/>
        </p:nvSpPr>
        <p:spPr bwMode="auto">
          <a:xfrm flipH="1">
            <a:off x="2136775" y="3368675"/>
            <a:ext cx="685800" cy="1447800"/>
          </a:xfrm>
          <a:prstGeom prst="line">
            <a:avLst/>
          </a:prstGeom>
          <a:noFill/>
          <a:ln w="9525">
            <a:solidFill>
              <a:srgbClr val="800080"/>
            </a:solidFill>
            <a:round/>
            <a:headEnd/>
            <a:tailEnd/>
          </a:ln>
        </p:spPr>
        <p:txBody>
          <a:bodyPr/>
          <a:lstStyle/>
          <a:p>
            <a:endParaRPr lang="zh-CN" altLang="en-US"/>
          </a:p>
        </p:txBody>
      </p:sp>
      <p:sp>
        <p:nvSpPr>
          <p:cNvPr id="81937" name="Oval 22"/>
          <p:cNvSpPr>
            <a:spLocks noChangeArrowheads="1"/>
          </p:cNvSpPr>
          <p:nvPr/>
        </p:nvSpPr>
        <p:spPr bwMode="auto">
          <a:xfrm>
            <a:off x="3736975" y="38258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1938" name="Oval 23"/>
          <p:cNvSpPr>
            <a:spLocks noChangeArrowheads="1"/>
          </p:cNvSpPr>
          <p:nvPr/>
        </p:nvSpPr>
        <p:spPr bwMode="auto">
          <a:xfrm>
            <a:off x="17526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1939" name="Oval 24"/>
          <p:cNvSpPr>
            <a:spLocks noChangeArrowheads="1"/>
          </p:cNvSpPr>
          <p:nvPr/>
        </p:nvSpPr>
        <p:spPr bwMode="auto">
          <a:xfrm>
            <a:off x="3127375"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0" name="Oval 25"/>
          <p:cNvSpPr>
            <a:spLocks noChangeArrowheads="1"/>
          </p:cNvSpPr>
          <p:nvPr/>
        </p:nvSpPr>
        <p:spPr bwMode="auto">
          <a:xfrm>
            <a:off x="44958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1941" name="Oval 26"/>
          <p:cNvSpPr>
            <a:spLocks noChangeArrowheads="1"/>
          </p:cNvSpPr>
          <p:nvPr/>
        </p:nvSpPr>
        <p:spPr bwMode="auto">
          <a:xfrm>
            <a:off x="1066800"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2" name="Oval 27"/>
          <p:cNvSpPr>
            <a:spLocks noChangeArrowheads="1"/>
          </p:cNvSpPr>
          <p:nvPr/>
        </p:nvSpPr>
        <p:spPr bwMode="auto">
          <a:xfrm>
            <a:off x="2286000" y="5654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3" name="Oval 28"/>
          <p:cNvSpPr>
            <a:spLocks noChangeArrowheads="1"/>
          </p:cNvSpPr>
          <p:nvPr/>
        </p:nvSpPr>
        <p:spPr bwMode="auto">
          <a:xfrm>
            <a:off x="37369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4" name="Oval 29"/>
          <p:cNvSpPr>
            <a:spLocks noChangeArrowheads="1"/>
          </p:cNvSpPr>
          <p:nvPr/>
        </p:nvSpPr>
        <p:spPr bwMode="auto">
          <a:xfrm>
            <a:off x="51085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5" name="Line 30"/>
          <p:cNvSpPr>
            <a:spLocks noChangeShapeType="1"/>
          </p:cNvSpPr>
          <p:nvPr/>
        </p:nvSpPr>
        <p:spPr bwMode="auto">
          <a:xfrm>
            <a:off x="3203575" y="3368675"/>
            <a:ext cx="609600" cy="533400"/>
          </a:xfrm>
          <a:prstGeom prst="line">
            <a:avLst/>
          </a:prstGeom>
          <a:noFill/>
          <a:ln w="9525">
            <a:solidFill>
              <a:srgbClr val="800080"/>
            </a:solidFill>
            <a:round/>
            <a:headEnd/>
            <a:tailEnd/>
          </a:ln>
        </p:spPr>
        <p:txBody>
          <a:bodyPr/>
          <a:lstStyle/>
          <a:p>
            <a:endParaRPr lang="zh-CN" altLang="en-US"/>
          </a:p>
        </p:txBody>
      </p:sp>
      <p:sp>
        <p:nvSpPr>
          <p:cNvPr id="81946" name="Line 31"/>
          <p:cNvSpPr>
            <a:spLocks noChangeShapeType="1"/>
          </p:cNvSpPr>
          <p:nvPr/>
        </p:nvSpPr>
        <p:spPr bwMode="auto">
          <a:xfrm flipV="1">
            <a:off x="3508375" y="4206875"/>
            <a:ext cx="381000" cy="533400"/>
          </a:xfrm>
          <a:prstGeom prst="line">
            <a:avLst/>
          </a:prstGeom>
          <a:noFill/>
          <a:ln w="9525">
            <a:solidFill>
              <a:srgbClr val="800080"/>
            </a:solidFill>
            <a:round/>
            <a:headEnd/>
            <a:tailEnd/>
          </a:ln>
        </p:spPr>
        <p:txBody>
          <a:bodyPr/>
          <a:lstStyle/>
          <a:p>
            <a:endParaRPr lang="zh-CN" altLang="en-US"/>
          </a:p>
        </p:txBody>
      </p:sp>
      <p:sp>
        <p:nvSpPr>
          <p:cNvPr id="81947" name="Line 32"/>
          <p:cNvSpPr>
            <a:spLocks noChangeShapeType="1"/>
          </p:cNvSpPr>
          <p:nvPr/>
        </p:nvSpPr>
        <p:spPr bwMode="auto">
          <a:xfrm>
            <a:off x="2289175" y="5121275"/>
            <a:ext cx="381000" cy="533400"/>
          </a:xfrm>
          <a:prstGeom prst="line">
            <a:avLst/>
          </a:prstGeom>
          <a:noFill/>
          <a:ln w="9525">
            <a:solidFill>
              <a:srgbClr val="800080"/>
            </a:solidFill>
            <a:round/>
            <a:headEnd/>
            <a:tailEnd/>
          </a:ln>
        </p:spPr>
        <p:txBody>
          <a:bodyPr/>
          <a:lstStyle/>
          <a:p>
            <a:endParaRPr lang="zh-CN" altLang="en-US"/>
          </a:p>
        </p:txBody>
      </p:sp>
      <p:sp>
        <p:nvSpPr>
          <p:cNvPr id="81948" name="Line 33"/>
          <p:cNvSpPr>
            <a:spLocks noChangeShapeType="1"/>
          </p:cNvSpPr>
          <p:nvPr/>
        </p:nvSpPr>
        <p:spPr bwMode="auto">
          <a:xfrm flipV="1">
            <a:off x="4117975" y="5121275"/>
            <a:ext cx="533400" cy="533400"/>
          </a:xfrm>
          <a:prstGeom prst="line">
            <a:avLst/>
          </a:prstGeom>
          <a:noFill/>
          <a:ln w="9525">
            <a:solidFill>
              <a:srgbClr val="800080"/>
            </a:solidFill>
            <a:round/>
            <a:headEnd/>
            <a:tailEnd/>
          </a:ln>
        </p:spPr>
        <p:txBody>
          <a:bodyPr/>
          <a:lstStyle/>
          <a:p>
            <a:endParaRPr lang="zh-CN" altLang="en-US"/>
          </a:p>
        </p:txBody>
      </p:sp>
      <p:sp>
        <p:nvSpPr>
          <p:cNvPr id="81949" name="Line 34"/>
          <p:cNvSpPr>
            <a:spLocks noChangeShapeType="1"/>
          </p:cNvSpPr>
          <p:nvPr/>
        </p:nvSpPr>
        <p:spPr bwMode="auto">
          <a:xfrm>
            <a:off x="5108575" y="5121275"/>
            <a:ext cx="381000" cy="533400"/>
          </a:xfrm>
          <a:prstGeom prst="line">
            <a:avLst/>
          </a:prstGeom>
          <a:noFill/>
          <a:ln w="9525">
            <a:solidFill>
              <a:srgbClr val="800080"/>
            </a:solidFill>
            <a:round/>
            <a:headEnd/>
            <a:tailEnd/>
          </a:ln>
        </p:spPr>
        <p:txBody>
          <a:bodyPr/>
          <a:lstStyle/>
          <a:p>
            <a:endParaRPr lang="zh-CN" altLang="en-US"/>
          </a:p>
        </p:txBody>
      </p:sp>
      <p:sp>
        <p:nvSpPr>
          <p:cNvPr id="81950" name="Line 35"/>
          <p:cNvSpPr>
            <a:spLocks noChangeShapeType="1"/>
          </p:cNvSpPr>
          <p:nvPr/>
        </p:nvSpPr>
        <p:spPr bwMode="auto">
          <a:xfrm flipH="1">
            <a:off x="1450975" y="5121275"/>
            <a:ext cx="533400" cy="533400"/>
          </a:xfrm>
          <a:prstGeom prst="line">
            <a:avLst/>
          </a:prstGeom>
          <a:noFill/>
          <a:ln w="9525">
            <a:solidFill>
              <a:srgbClr val="800080"/>
            </a:solidFill>
            <a:round/>
            <a:headEnd/>
            <a:tailEnd/>
          </a:ln>
        </p:spPr>
        <p:txBody>
          <a:bodyPr/>
          <a:lstStyle/>
          <a:p>
            <a:endParaRPr lang="zh-CN" altLang="en-US"/>
          </a:p>
        </p:txBody>
      </p:sp>
      <p:sp>
        <p:nvSpPr>
          <p:cNvPr id="81951" name="Rectangle 36"/>
          <p:cNvSpPr>
            <a:spLocks noChangeArrowheads="1"/>
          </p:cNvSpPr>
          <p:nvPr/>
        </p:nvSpPr>
        <p:spPr bwMode="auto">
          <a:xfrm>
            <a:off x="1262063"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a</a:t>
            </a:r>
            <a:r>
              <a:rPr lang="en-US" altLang="zh-CN" sz="2000" b="0" baseline="-25000">
                <a:solidFill>
                  <a:schemeClr val="bg1"/>
                </a:solidFill>
              </a:rPr>
              <a:t>0</a:t>
            </a:r>
          </a:p>
        </p:txBody>
      </p:sp>
      <p:sp>
        <p:nvSpPr>
          <p:cNvPr id="81952" name="Rectangle 37"/>
          <p:cNvSpPr>
            <a:spLocks noChangeArrowheads="1"/>
          </p:cNvSpPr>
          <p:nvPr/>
        </p:nvSpPr>
        <p:spPr bwMode="auto">
          <a:xfrm>
            <a:off x="2365375" y="4587875"/>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T1</a:t>
            </a:r>
          </a:p>
        </p:txBody>
      </p:sp>
      <p:sp>
        <p:nvSpPr>
          <p:cNvPr id="81953" name="Rectangle 38"/>
          <p:cNvSpPr>
            <a:spLocks noChangeArrowheads="1"/>
          </p:cNvSpPr>
          <p:nvPr/>
        </p:nvSpPr>
        <p:spPr bwMode="auto">
          <a:xfrm>
            <a:off x="6629400" y="2736850"/>
            <a:ext cx="2047056"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T4:=T1-T3</a:t>
            </a:r>
          </a:p>
        </p:txBody>
      </p:sp>
      <p:sp>
        <p:nvSpPr>
          <p:cNvPr id="81954" name="Rectangle 40"/>
          <p:cNvSpPr>
            <a:spLocks noChangeArrowheads="1"/>
          </p:cNvSpPr>
          <p:nvPr/>
        </p:nvSpPr>
        <p:spPr bwMode="auto">
          <a:xfrm>
            <a:off x="3051175" y="2743200"/>
            <a:ext cx="542136" cy="307777"/>
          </a:xfrm>
          <a:prstGeom prst="rect">
            <a:avLst/>
          </a:prstGeom>
          <a:noFill/>
          <a:ln w="9525">
            <a:noFill/>
            <a:miter lim="800000"/>
            <a:headEnd/>
            <a:tailEnd/>
          </a:ln>
          <a:effectLst/>
        </p:spPr>
        <p:txBody>
          <a:bodyPr wrap="none" tIns="0" bIns="0">
            <a:spAutoFit/>
          </a:bodyPr>
          <a:lstStyle/>
          <a:p>
            <a:r>
              <a:rPr lang="en-US" altLang="zh-CN" sz="2000" b="0" dirty="0">
                <a:solidFill>
                  <a:schemeClr val="bg1"/>
                </a:solidFill>
              </a:rPr>
              <a:t>T4</a:t>
            </a:r>
          </a:p>
        </p:txBody>
      </p:sp>
      <p:sp>
        <p:nvSpPr>
          <p:cNvPr id="81955" name="Rectangle 41"/>
          <p:cNvSpPr>
            <a:spLocks noChangeArrowheads="1"/>
          </p:cNvSpPr>
          <p:nvPr/>
        </p:nvSpPr>
        <p:spPr bwMode="auto">
          <a:xfrm>
            <a:off x="3889375"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c</a:t>
            </a:r>
            <a:r>
              <a:rPr lang="en-US" altLang="zh-CN" sz="2000" b="0" baseline="-25000">
                <a:solidFill>
                  <a:schemeClr val="bg1"/>
                </a:solidFill>
              </a:rPr>
              <a:t>0</a:t>
            </a:r>
          </a:p>
        </p:txBody>
      </p:sp>
      <p:sp>
        <p:nvSpPr>
          <p:cNvPr id="81956" name="Rectangle 42"/>
          <p:cNvSpPr>
            <a:spLocks noChangeArrowheads="1"/>
          </p:cNvSpPr>
          <p:nvPr/>
        </p:nvSpPr>
        <p:spPr bwMode="auto">
          <a:xfrm>
            <a:off x="5357813"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d</a:t>
            </a:r>
            <a:r>
              <a:rPr lang="en-US" altLang="zh-CN" sz="2000" b="0" baseline="-25000">
                <a:solidFill>
                  <a:schemeClr val="bg1"/>
                </a:solidFill>
              </a:rPr>
              <a:t>0</a:t>
            </a:r>
          </a:p>
        </p:txBody>
      </p:sp>
      <p:sp>
        <p:nvSpPr>
          <p:cNvPr id="81957" name="Rectangle 44"/>
          <p:cNvSpPr>
            <a:spLocks noChangeArrowheads="1"/>
          </p:cNvSpPr>
          <p:nvPr/>
        </p:nvSpPr>
        <p:spPr bwMode="auto">
          <a:xfrm>
            <a:off x="4346575" y="3597275"/>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T3</a:t>
            </a:r>
          </a:p>
        </p:txBody>
      </p:sp>
      <p:sp>
        <p:nvSpPr>
          <p:cNvPr id="81958" name="Rectangle 48"/>
          <p:cNvSpPr>
            <a:spLocks noChangeArrowheads="1"/>
          </p:cNvSpPr>
          <p:nvPr/>
        </p:nvSpPr>
        <p:spPr bwMode="auto">
          <a:xfrm>
            <a:off x="5160963" y="4648200"/>
            <a:ext cx="542136"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T2</a:t>
            </a:r>
          </a:p>
        </p:txBody>
      </p:sp>
      <p:sp>
        <p:nvSpPr>
          <p:cNvPr id="81959" name="Line 49"/>
          <p:cNvSpPr>
            <a:spLocks noChangeShapeType="1"/>
          </p:cNvSpPr>
          <p:nvPr/>
        </p:nvSpPr>
        <p:spPr bwMode="auto">
          <a:xfrm>
            <a:off x="4346575" y="4206875"/>
            <a:ext cx="457200" cy="533400"/>
          </a:xfrm>
          <a:prstGeom prst="line">
            <a:avLst/>
          </a:prstGeom>
          <a:noFill/>
          <a:ln w="9525">
            <a:solidFill>
              <a:srgbClr val="800080"/>
            </a:solidFill>
            <a:round/>
            <a:headEnd/>
            <a:tailEnd/>
          </a:ln>
        </p:spPr>
        <p:txBody>
          <a:bodyPr/>
          <a:lstStyle/>
          <a:p>
            <a:endParaRPr lang="zh-CN" altLang="en-US"/>
          </a:p>
        </p:txBody>
      </p:sp>
      <p:sp>
        <p:nvSpPr>
          <p:cNvPr id="81960" name="Rectangle 52"/>
          <p:cNvSpPr>
            <a:spLocks noChangeArrowheads="1"/>
          </p:cNvSpPr>
          <p:nvPr/>
        </p:nvSpPr>
        <p:spPr bwMode="auto">
          <a:xfrm>
            <a:off x="2441575" y="6096000"/>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b</a:t>
            </a:r>
            <a:r>
              <a:rPr lang="en-US" altLang="zh-CN" sz="2000" b="0" baseline="-25000">
                <a:solidFill>
                  <a:schemeClr val="bg1"/>
                </a:solidFill>
              </a:rPr>
              <a:t>0</a:t>
            </a:r>
          </a:p>
        </p:txBody>
      </p:sp>
      <p:sp>
        <p:nvSpPr>
          <p:cNvPr id="81961" name="Rectangle 53"/>
          <p:cNvSpPr>
            <a:spLocks noChangeArrowheads="1"/>
          </p:cNvSpPr>
          <p:nvPr/>
        </p:nvSpPr>
        <p:spPr bwMode="auto">
          <a:xfrm>
            <a:off x="3355975" y="5197475"/>
            <a:ext cx="470000" cy="307777"/>
          </a:xfrm>
          <a:prstGeom prst="rect">
            <a:avLst/>
          </a:prstGeom>
          <a:noFill/>
          <a:ln w="9525">
            <a:noFill/>
            <a:miter lim="800000"/>
            <a:headEnd/>
            <a:tailEnd/>
          </a:ln>
          <a:effectLst/>
        </p:spPr>
        <p:txBody>
          <a:bodyPr wrap="none" tIns="0" bIns="0">
            <a:spAutoFit/>
          </a:bodyPr>
          <a:lstStyle/>
          <a:p>
            <a:r>
              <a:rPr lang="en-US" altLang="zh-CN" sz="2000" b="0">
                <a:solidFill>
                  <a:schemeClr val="bg1"/>
                </a:solidFill>
              </a:rPr>
              <a:t>e</a:t>
            </a:r>
            <a:r>
              <a:rPr lang="en-US" altLang="zh-CN" sz="2000" b="0" baseline="-25000">
                <a:solidFill>
                  <a:schemeClr val="bg1"/>
                </a:solidFill>
              </a:rPr>
              <a:t>0</a:t>
            </a:r>
          </a:p>
        </p:txBody>
      </p:sp>
      <p:sp>
        <p:nvSpPr>
          <p:cNvPr id="81962" name="Oval 54"/>
          <p:cNvSpPr>
            <a:spLocks noChangeArrowheads="1"/>
          </p:cNvSpPr>
          <p:nvPr/>
        </p:nvSpPr>
        <p:spPr bwMode="auto">
          <a:xfrm>
            <a:off x="2593975" y="2987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p>
        </p:txBody>
      </p:sp>
      <p:sp>
        <p:nvSpPr>
          <p:cNvPr id="81963" name="Rectangle 56"/>
          <p:cNvSpPr>
            <a:spLocks noChangeArrowheads="1"/>
          </p:cNvSpPr>
          <p:nvPr/>
        </p:nvSpPr>
        <p:spPr bwMode="auto">
          <a:xfrm>
            <a:off x="6629400" y="4800600"/>
            <a:ext cx="2119064"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T4:=T1-T3</a:t>
            </a:r>
          </a:p>
        </p:txBody>
      </p:sp>
      <p:sp>
        <p:nvSpPr>
          <p:cNvPr id="81964" name="Rectangle 58"/>
          <p:cNvSpPr>
            <a:spLocks noChangeArrowheads="1"/>
          </p:cNvSpPr>
          <p:nvPr/>
        </p:nvSpPr>
        <p:spPr bwMode="auto">
          <a:xfrm>
            <a:off x="1524000" y="188913"/>
            <a:ext cx="6144344" cy="707886"/>
          </a:xfrm>
          <a:prstGeom prst="rect">
            <a:avLst/>
          </a:prstGeom>
          <a:noFill/>
          <a:ln w="9525" algn="ctr">
            <a:noFill/>
            <a:miter lim="800000"/>
            <a:headEnd/>
            <a:tailEnd/>
          </a:ln>
          <a:effectLst/>
        </p:spPr>
        <p:txBody>
          <a:bodyPr wrap="square">
            <a:spAutoFit/>
          </a:bodyPr>
          <a:lstStyle/>
          <a:p>
            <a:pPr>
              <a:spcBef>
                <a:spcPct val="20000"/>
              </a:spcBef>
              <a:buClr>
                <a:schemeClr val="hlink"/>
              </a:buClr>
              <a:defRPr/>
            </a:pPr>
            <a:r>
              <a:rPr lang="en-US" altLang="zh-CN" sz="4000" b="1" kern="0" dirty="0">
                <a:solidFill>
                  <a:schemeClr val="bg1"/>
                </a:solidFill>
                <a:latin typeface="华文新魏" pitchFamily="2" charset="-122"/>
                <a:ea typeface="华文新魏" pitchFamily="2" charset="-122"/>
              </a:rPr>
              <a:t>10.4.3</a:t>
            </a:r>
            <a:r>
              <a:rPr lang="zh-CN" altLang="en-US" sz="4000" b="1" kern="0" dirty="0" smtClean="0">
                <a:solidFill>
                  <a:schemeClr val="bg1"/>
                </a:solidFill>
                <a:latin typeface="华文新魏" pitchFamily="2" charset="-122"/>
                <a:ea typeface="华文新魏" pitchFamily="2" charset="-122"/>
              </a:rPr>
              <a:t>高效使用</a:t>
            </a:r>
            <a:r>
              <a:rPr lang="zh-CN" altLang="en-US" sz="4000" b="1" kern="0" dirty="0">
                <a:solidFill>
                  <a:schemeClr val="bg1"/>
                </a:solidFill>
                <a:latin typeface="华文新魏" pitchFamily="2" charset="-122"/>
                <a:ea typeface="华文新魏" pitchFamily="2" charset="-122"/>
              </a:rPr>
              <a:t>寄存器</a:t>
            </a:r>
            <a:endParaRPr lang="en-US" altLang="zh-CN" sz="4000" b="1" kern="0" dirty="0">
              <a:solidFill>
                <a:schemeClr val="bg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AutoShape 4">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7" name="AutoShape 5">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8" name="AutoShape 6">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9" name="AutoShape 7">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0" name="AutoShape 8">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1" name="AutoShape 9">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2" name="AutoShape 10">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3" name="AutoShape 11">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4" name="AutoShape 12">
            <a:hlinkClick r:id="" action="ppaction://hlinkshowjump?jump=nextslide" highlightClick="1"/>
          </p:cNvPr>
          <p:cNvSpPr>
            <a:spLocks noChangeArrowheads="1"/>
          </p:cNvSpPr>
          <p:nvPr/>
        </p:nvSpPr>
        <p:spPr bwMode="auto">
          <a:xfrm>
            <a:off x="8382000" y="6218312"/>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5" name="AutoShape 13">
            <a:hlinkClick r:id="" action="ppaction://hlinkshowjump?jump=previousslide" highlightClick="1"/>
          </p:cNvPr>
          <p:cNvSpPr>
            <a:spLocks noChangeArrowheads="1"/>
          </p:cNvSpPr>
          <p:nvPr/>
        </p:nvSpPr>
        <p:spPr bwMode="auto">
          <a:xfrm>
            <a:off x="8077200" y="6218312"/>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6" name="AutoShape 14">
            <a:hlinkClick r:id="" action="ppaction://hlinkshowjump?jump=firstslide" highlightClick="1"/>
          </p:cNvPr>
          <p:cNvSpPr>
            <a:spLocks noChangeArrowheads="1"/>
          </p:cNvSpPr>
          <p:nvPr/>
        </p:nvSpPr>
        <p:spPr bwMode="auto">
          <a:xfrm>
            <a:off x="7772400" y="6218312"/>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7" name="AutoShape 15">
            <a:hlinkClick r:id="" action="ppaction://hlinkshowjump?jump=lastslide" highlightClick="1"/>
          </p:cNvPr>
          <p:cNvSpPr>
            <a:spLocks noChangeArrowheads="1"/>
          </p:cNvSpPr>
          <p:nvPr/>
        </p:nvSpPr>
        <p:spPr bwMode="auto">
          <a:xfrm>
            <a:off x="8686800" y="6218312"/>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8" name="Rectangle 16"/>
          <p:cNvSpPr>
            <a:spLocks noChangeArrowheads="1"/>
          </p:cNvSpPr>
          <p:nvPr/>
        </p:nvSpPr>
        <p:spPr bwMode="auto">
          <a:xfrm>
            <a:off x="611560" y="980728"/>
            <a:ext cx="8229600" cy="83099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b="1" dirty="0">
                <a:solidFill>
                  <a:schemeClr val="bg1"/>
                </a:solidFill>
                <a:ea typeface="楷体_GB2312" pitchFamily="49" charset="-122"/>
              </a:rPr>
              <a:t>  </a:t>
            </a:r>
            <a:r>
              <a:rPr lang="en-US" altLang="zh-CN" sz="2400" b="1" dirty="0" smtClean="0">
                <a:solidFill>
                  <a:schemeClr val="bg1"/>
                </a:solidFill>
                <a:ea typeface="楷体_GB2312" pitchFamily="49" charset="-122"/>
              </a:rPr>
              <a:t> </a:t>
            </a:r>
            <a:r>
              <a:rPr lang="zh-CN" altLang="en-US" sz="2400" b="1" dirty="0" smtClean="0">
                <a:solidFill>
                  <a:schemeClr val="bg1"/>
                </a:solidFill>
                <a:ea typeface="楷体_GB2312" pitchFamily="49" charset="-122"/>
              </a:rPr>
              <a:t>将</a:t>
            </a:r>
            <a:r>
              <a:rPr lang="zh-CN" altLang="en-US" sz="2400" b="1" dirty="0">
                <a:solidFill>
                  <a:schemeClr val="bg1"/>
                </a:solidFill>
                <a:ea typeface="楷体_GB2312" pitchFamily="49" charset="-122"/>
              </a:rPr>
              <a:t>上述简单的代码生成算法应用于如下两个基本块</a:t>
            </a:r>
          </a:p>
          <a:p>
            <a:pPr>
              <a:lnSpc>
                <a:spcPct val="100000"/>
              </a:lnSpc>
              <a:spcBef>
                <a:spcPct val="0"/>
              </a:spcBef>
              <a:buFont typeface="Symbol" pitchFamily="18" charset="2"/>
              <a:buNone/>
            </a:pPr>
            <a:r>
              <a:rPr lang="zh-CN" altLang="en-US" sz="2400" b="1" dirty="0">
                <a:solidFill>
                  <a:schemeClr val="bg1"/>
                </a:solidFill>
                <a:ea typeface="楷体_GB2312" pitchFamily="49" charset="-122"/>
              </a:rPr>
              <a:t>     比较其结果（这里假设基本块出口处只有</a:t>
            </a:r>
            <a:r>
              <a:rPr lang="en-US" altLang="zh-CN" sz="2400" b="1" dirty="0">
                <a:solidFill>
                  <a:schemeClr val="bg1"/>
                </a:solidFill>
                <a:ea typeface="楷体_GB2312" pitchFamily="49" charset="-122"/>
              </a:rPr>
              <a:t>T4</a:t>
            </a:r>
            <a:r>
              <a:rPr lang="zh-CN" altLang="en-US" sz="2400" b="1" dirty="0">
                <a:solidFill>
                  <a:schemeClr val="bg1"/>
                </a:solidFill>
                <a:ea typeface="楷体_GB2312" pitchFamily="49" charset="-122"/>
              </a:rPr>
              <a:t>是活跃的）</a:t>
            </a:r>
          </a:p>
        </p:txBody>
      </p:sp>
      <p:sp>
        <p:nvSpPr>
          <p:cNvPr id="82959" name="AutoShape 19"/>
          <p:cNvSpPr>
            <a:spLocks noChangeArrowheads="1"/>
          </p:cNvSpPr>
          <p:nvPr/>
        </p:nvSpPr>
        <p:spPr bwMode="auto">
          <a:xfrm>
            <a:off x="2627784" y="3405262"/>
            <a:ext cx="366712" cy="180975"/>
          </a:xfrm>
          <a:prstGeom prst="rightArrow">
            <a:avLst>
              <a:gd name="adj1" fmla="val 50000"/>
              <a:gd name="adj2" fmla="val 50658"/>
            </a:avLst>
          </a:prstGeom>
          <a:noFill/>
          <a:ln w="9525">
            <a:solidFill>
              <a:srgbClr val="800080"/>
            </a:solidFill>
            <a:miter lim="800000"/>
            <a:headEnd/>
            <a:tailEnd/>
          </a:ln>
          <a:effectLst/>
        </p:spPr>
        <p:txBody>
          <a:bodyPr tIns="0" bIns="0" anchor="ctr">
            <a:spAutoFit/>
          </a:bodyPr>
          <a:lstStyle/>
          <a:p>
            <a:endParaRPr lang="zh-CN" altLang="en-US"/>
          </a:p>
        </p:txBody>
      </p:sp>
      <p:sp>
        <p:nvSpPr>
          <p:cNvPr id="82960" name="Rectangle 20"/>
          <p:cNvSpPr>
            <a:spLocks noChangeArrowheads="1"/>
          </p:cNvSpPr>
          <p:nvPr/>
        </p:nvSpPr>
        <p:spPr bwMode="auto">
          <a:xfrm>
            <a:off x="899592" y="2636912"/>
            <a:ext cx="1843608"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T1:=</a:t>
            </a:r>
            <a:r>
              <a:rPr lang="en-US" altLang="zh-CN" sz="2000" b="0" dirty="0" err="1">
                <a:solidFill>
                  <a:schemeClr val="bg1"/>
                </a:solidFill>
              </a:rPr>
              <a:t>a+b</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T2:=</a:t>
            </a:r>
            <a:r>
              <a:rPr lang="en-US" altLang="zh-CN" sz="2000" b="0" dirty="0" err="1">
                <a:solidFill>
                  <a:schemeClr val="bg1"/>
                </a:solidFill>
              </a:rPr>
              <a:t>c+d</a:t>
            </a:r>
            <a:endParaRPr lang="en-US" altLang="zh-CN" sz="2000" b="0" dirty="0">
              <a:solidFill>
                <a:schemeClr val="bg1"/>
              </a:solidFill>
            </a:endParaRPr>
          </a:p>
          <a:p>
            <a:pPr marL="533400" indent="-533400">
              <a:lnSpc>
                <a:spcPct val="100000"/>
              </a:lnSpc>
              <a:spcBef>
                <a:spcPct val="20000"/>
              </a:spcBef>
            </a:pPr>
            <a:r>
              <a:rPr lang="en-US" altLang="zh-CN" sz="2000" b="0" dirty="0">
                <a:solidFill>
                  <a:schemeClr val="bg1"/>
                </a:solidFill>
              </a:rPr>
              <a:t>T3:=e-T2</a:t>
            </a:r>
          </a:p>
          <a:p>
            <a:pPr marL="533400" indent="-533400">
              <a:lnSpc>
                <a:spcPct val="100000"/>
              </a:lnSpc>
              <a:spcBef>
                <a:spcPct val="20000"/>
              </a:spcBef>
            </a:pPr>
            <a:r>
              <a:rPr lang="en-US" altLang="zh-CN" sz="2000" b="0" dirty="0">
                <a:solidFill>
                  <a:schemeClr val="bg1"/>
                </a:solidFill>
              </a:rPr>
              <a:t>T4:=T1-T3</a:t>
            </a:r>
          </a:p>
        </p:txBody>
      </p:sp>
      <p:sp>
        <p:nvSpPr>
          <p:cNvPr id="82961" name="Rectangle 21"/>
          <p:cNvSpPr>
            <a:spLocks noChangeArrowheads="1"/>
          </p:cNvSpPr>
          <p:nvPr/>
        </p:nvSpPr>
        <p:spPr bwMode="auto">
          <a:xfrm>
            <a:off x="5386536" y="2643262"/>
            <a:ext cx="1705744"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0">
                <a:solidFill>
                  <a:srgbClr val="7030A0"/>
                </a:solidFill>
              </a:rPr>
              <a:t>T2:=c+d</a:t>
            </a:r>
          </a:p>
          <a:p>
            <a:pPr marL="533400" indent="-533400">
              <a:lnSpc>
                <a:spcPct val="100000"/>
              </a:lnSpc>
              <a:spcBef>
                <a:spcPct val="20000"/>
              </a:spcBef>
            </a:pPr>
            <a:r>
              <a:rPr lang="en-US" altLang="zh-CN" sz="2000" b="0">
                <a:solidFill>
                  <a:srgbClr val="7030A0"/>
                </a:solidFill>
              </a:rPr>
              <a:t>T3:=e-T2</a:t>
            </a:r>
          </a:p>
          <a:p>
            <a:pPr marL="533400" indent="-533400">
              <a:lnSpc>
                <a:spcPct val="100000"/>
              </a:lnSpc>
              <a:spcBef>
                <a:spcPct val="20000"/>
              </a:spcBef>
            </a:pPr>
            <a:r>
              <a:rPr lang="en-US" altLang="zh-CN" sz="2000" b="0">
                <a:solidFill>
                  <a:srgbClr val="7030A0"/>
                </a:solidFill>
              </a:rPr>
              <a:t>T1:=a+b</a:t>
            </a:r>
          </a:p>
          <a:p>
            <a:pPr marL="533400" indent="-533400">
              <a:lnSpc>
                <a:spcPct val="100000"/>
              </a:lnSpc>
              <a:spcBef>
                <a:spcPct val="20000"/>
              </a:spcBef>
            </a:pPr>
            <a:r>
              <a:rPr lang="en-US" altLang="zh-CN" sz="2000" b="0">
                <a:solidFill>
                  <a:srgbClr val="7030A0"/>
                </a:solidFill>
              </a:rPr>
              <a:t>T4:=T1-T3</a:t>
            </a:r>
          </a:p>
        </p:txBody>
      </p:sp>
      <p:sp>
        <p:nvSpPr>
          <p:cNvPr id="82962" name="Rectangle 22"/>
          <p:cNvSpPr>
            <a:spLocks noChangeArrowheads="1"/>
          </p:cNvSpPr>
          <p:nvPr/>
        </p:nvSpPr>
        <p:spPr bwMode="auto">
          <a:xfrm>
            <a:off x="3059832" y="2636912"/>
            <a:ext cx="1872208" cy="297815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2000" b="0" dirty="0">
                <a:solidFill>
                  <a:schemeClr val="bg1"/>
                </a:solidFill>
              </a:rPr>
              <a:t>MOV a</a:t>
            </a:r>
            <a:r>
              <a:rPr lang="en-US" altLang="zh-CN" sz="2000" b="0" dirty="0" smtClean="0">
                <a:solidFill>
                  <a:schemeClr val="bg1"/>
                </a:solidFill>
              </a:rPr>
              <a:t>, R</a:t>
            </a:r>
            <a:r>
              <a:rPr lang="en-US" altLang="zh-CN" sz="2000" b="0" baseline="-25000" dirty="0" smtClean="0">
                <a:solidFill>
                  <a:schemeClr val="bg1"/>
                </a:solidFill>
              </a:rPr>
              <a:t>0</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ADD </a:t>
            </a:r>
            <a:r>
              <a:rPr lang="en-US" altLang="zh-CN" sz="2000" b="0" dirty="0" smtClean="0">
                <a:solidFill>
                  <a:schemeClr val="bg1"/>
                </a:solidFill>
              </a:rPr>
              <a:t>R</a:t>
            </a:r>
            <a:r>
              <a:rPr lang="en-US" altLang="zh-CN" sz="2000" b="0" baseline="-25000" dirty="0" smtClean="0">
                <a:solidFill>
                  <a:schemeClr val="bg1"/>
                </a:solidFill>
              </a:rPr>
              <a:t>0</a:t>
            </a:r>
            <a:r>
              <a:rPr lang="en-US" altLang="zh-CN" sz="2000" b="0" dirty="0" smtClean="0">
                <a:solidFill>
                  <a:schemeClr val="bg1"/>
                </a:solidFill>
              </a:rPr>
              <a:t>, b</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c</a:t>
            </a:r>
            <a:r>
              <a:rPr lang="en-US" altLang="zh-CN" sz="2000" b="0" dirty="0" smtClean="0">
                <a:solidFill>
                  <a:schemeClr val="bg1"/>
                </a:solidFill>
              </a:rPr>
              <a:t>, R</a:t>
            </a:r>
            <a:r>
              <a:rPr lang="en-US" altLang="zh-CN" sz="2000" b="0" baseline="-25000" dirty="0" smtClean="0">
                <a:solidFill>
                  <a:schemeClr val="bg1"/>
                </a:solidFill>
              </a:rPr>
              <a:t>1</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ADD </a:t>
            </a:r>
            <a:r>
              <a:rPr lang="en-US" altLang="zh-CN" sz="2000" b="0" dirty="0" smtClean="0">
                <a:solidFill>
                  <a:schemeClr val="bg1"/>
                </a:solidFill>
              </a:rPr>
              <a:t>R</a:t>
            </a:r>
            <a:r>
              <a:rPr lang="en-US" altLang="zh-CN" sz="2000" b="0" baseline="-25000" dirty="0" smtClean="0">
                <a:solidFill>
                  <a:schemeClr val="bg1"/>
                </a:solidFill>
              </a:rPr>
              <a:t>1</a:t>
            </a:r>
            <a:r>
              <a:rPr lang="en-US" altLang="zh-CN" sz="2000" b="0" dirty="0" smtClean="0">
                <a:solidFill>
                  <a:schemeClr val="bg1"/>
                </a:solidFill>
              </a:rPr>
              <a:t>, d</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e</a:t>
            </a:r>
            <a:r>
              <a:rPr lang="en-US" altLang="zh-CN" sz="2000" b="0" dirty="0" smtClean="0">
                <a:solidFill>
                  <a:schemeClr val="bg1"/>
                </a:solidFill>
              </a:rPr>
              <a:t>, R</a:t>
            </a:r>
            <a:r>
              <a:rPr lang="en-US" altLang="zh-CN" sz="2000" b="0" baseline="-25000" dirty="0" smtClean="0">
                <a:solidFill>
                  <a:schemeClr val="bg1"/>
                </a:solidFill>
              </a:rPr>
              <a:t>2</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SUB </a:t>
            </a:r>
            <a:r>
              <a:rPr lang="en-US" altLang="zh-CN" sz="2000" b="0" dirty="0" smtClean="0">
                <a:solidFill>
                  <a:schemeClr val="bg1"/>
                </a:solidFill>
              </a:rPr>
              <a:t>R</a:t>
            </a:r>
            <a:r>
              <a:rPr lang="en-US" altLang="zh-CN" sz="2000" b="0" baseline="-25000" dirty="0" smtClean="0">
                <a:solidFill>
                  <a:schemeClr val="bg1"/>
                </a:solidFill>
              </a:rPr>
              <a:t>2</a:t>
            </a:r>
            <a:r>
              <a:rPr lang="en-US" altLang="zh-CN" sz="2000" b="0" dirty="0" smtClean="0">
                <a:solidFill>
                  <a:schemeClr val="bg1"/>
                </a:solidFill>
              </a:rPr>
              <a:t>, R</a:t>
            </a:r>
            <a:r>
              <a:rPr lang="en-US" altLang="zh-CN" sz="2000" b="0" baseline="-25000" dirty="0" smtClean="0">
                <a:solidFill>
                  <a:schemeClr val="bg1"/>
                </a:solidFill>
              </a:rPr>
              <a:t>1</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SUB </a:t>
            </a:r>
            <a:r>
              <a:rPr lang="en-US" altLang="zh-CN" sz="2000" b="0" dirty="0" smtClean="0">
                <a:solidFill>
                  <a:schemeClr val="bg1"/>
                </a:solidFill>
              </a:rPr>
              <a:t>R</a:t>
            </a:r>
            <a:r>
              <a:rPr lang="en-US" altLang="zh-CN" sz="2000" b="0" baseline="-25000" dirty="0" smtClean="0">
                <a:solidFill>
                  <a:schemeClr val="bg1"/>
                </a:solidFill>
              </a:rPr>
              <a:t>0</a:t>
            </a:r>
            <a:r>
              <a:rPr lang="en-US" altLang="zh-CN" sz="2000" b="0" dirty="0" smtClean="0">
                <a:solidFill>
                  <a:schemeClr val="bg1"/>
                </a:solidFill>
              </a:rPr>
              <a:t>, R</a:t>
            </a:r>
            <a:r>
              <a:rPr lang="en-US" altLang="zh-CN" sz="2000" b="0" baseline="-25000" dirty="0" smtClean="0">
                <a:solidFill>
                  <a:schemeClr val="bg1"/>
                </a:solidFill>
              </a:rPr>
              <a:t>2</a:t>
            </a:r>
            <a:endParaRPr lang="en-US" altLang="zh-CN" sz="2000" b="0" baseline="-25000" dirty="0">
              <a:solidFill>
                <a:schemeClr val="bg1"/>
              </a:solidFill>
            </a:endParaRPr>
          </a:p>
          <a:p>
            <a:pPr marL="533400" indent="-533400">
              <a:lnSpc>
                <a:spcPct val="100000"/>
              </a:lnSpc>
              <a:spcBef>
                <a:spcPct val="20000"/>
              </a:spcBef>
            </a:pPr>
            <a:r>
              <a:rPr lang="en-US" altLang="zh-CN" sz="2000" b="0" dirty="0">
                <a:solidFill>
                  <a:schemeClr val="bg1"/>
                </a:solidFill>
              </a:rPr>
              <a:t>MOV R</a:t>
            </a:r>
            <a:r>
              <a:rPr lang="en-US" altLang="zh-CN" sz="2000" b="0" baseline="-25000" dirty="0">
                <a:solidFill>
                  <a:schemeClr val="bg1"/>
                </a:solidFill>
              </a:rPr>
              <a:t>0</a:t>
            </a:r>
            <a:r>
              <a:rPr lang="en-US" altLang="zh-CN" sz="2000" b="0" dirty="0">
                <a:solidFill>
                  <a:schemeClr val="bg1"/>
                </a:solidFill>
              </a:rPr>
              <a:t>,T4</a:t>
            </a:r>
            <a:endParaRPr lang="en-US" altLang="zh-CN" sz="2000" b="0" baseline="-25000" dirty="0">
              <a:solidFill>
                <a:schemeClr val="bg1"/>
              </a:solidFill>
            </a:endParaRPr>
          </a:p>
        </p:txBody>
      </p:sp>
      <p:sp>
        <p:nvSpPr>
          <p:cNvPr id="82963" name="AutoShape 23"/>
          <p:cNvSpPr>
            <a:spLocks noChangeArrowheads="1"/>
          </p:cNvSpPr>
          <p:nvPr/>
        </p:nvSpPr>
        <p:spPr bwMode="auto">
          <a:xfrm>
            <a:off x="6872288" y="3405262"/>
            <a:ext cx="366712" cy="180975"/>
          </a:xfrm>
          <a:prstGeom prst="rightArrow">
            <a:avLst>
              <a:gd name="adj1" fmla="val 50000"/>
              <a:gd name="adj2" fmla="val 50658"/>
            </a:avLst>
          </a:prstGeom>
          <a:noFill/>
          <a:ln w="9525">
            <a:solidFill>
              <a:srgbClr val="800080"/>
            </a:solidFill>
            <a:miter lim="800000"/>
            <a:headEnd/>
            <a:tailEnd/>
          </a:ln>
          <a:effectLst/>
        </p:spPr>
        <p:txBody>
          <a:bodyPr tIns="0" bIns="0" anchor="ctr">
            <a:spAutoFit/>
          </a:bodyPr>
          <a:lstStyle/>
          <a:p>
            <a:endParaRPr lang="zh-CN" altLang="en-US"/>
          </a:p>
        </p:txBody>
      </p:sp>
      <p:sp>
        <p:nvSpPr>
          <p:cNvPr id="82964" name="Rectangle 24"/>
          <p:cNvSpPr>
            <a:spLocks noChangeArrowheads="1"/>
          </p:cNvSpPr>
          <p:nvPr/>
        </p:nvSpPr>
        <p:spPr bwMode="auto">
          <a:xfrm>
            <a:off x="7236296" y="2636912"/>
            <a:ext cx="1679104" cy="297815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2000" b="0" dirty="0">
                <a:solidFill>
                  <a:srgbClr val="800080"/>
                </a:solidFill>
              </a:rPr>
              <a:t>MOV c</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d</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e</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1</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a</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b</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R</a:t>
            </a:r>
            <a:r>
              <a:rPr lang="en-US" altLang="zh-CN" sz="2000" b="0" baseline="-25000" dirty="0">
                <a:solidFill>
                  <a:srgbClr val="800080"/>
                </a:solidFill>
              </a:rPr>
              <a:t>0</a:t>
            </a:r>
            <a:r>
              <a:rPr lang="en-US" altLang="zh-CN" sz="2000" b="0" dirty="0">
                <a:solidFill>
                  <a:srgbClr val="800080"/>
                </a:solidFill>
              </a:rPr>
              <a:t>,T4</a:t>
            </a:r>
          </a:p>
        </p:txBody>
      </p:sp>
      <p:sp>
        <p:nvSpPr>
          <p:cNvPr id="712729" name="Rectangle 25"/>
          <p:cNvSpPr>
            <a:spLocks noChangeArrowheads="1"/>
          </p:cNvSpPr>
          <p:nvPr/>
        </p:nvSpPr>
        <p:spPr bwMode="auto">
          <a:xfrm>
            <a:off x="1163638" y="5926212"/>
            <a:ext cx="4801314" cy="369332"/>
          </a:xfrm>
          <a:prstGeom prst="rect">
            <a:avLst/>
          </a:prstGeom>
          <a:noFill/>
          <a:ln w="9525">
            <a:noFill/>
            <a:miter lim="800000"/>
            <a:headEnd/>
            <a:tailEnd/>
          </a:ln>
          <a:effectLst/>
        </p:spPr>
        <p:txBody>
          <a:bodyPr wrap="none" tIns="0" bIns="0">
            <a:spAutoFit/>
          </a:bodyPr>
          <a:lstStyle/>
          <a:p>
            <a:r>
              <a:rPr lang="zh-CN" altLang="en-US" sz="2400" dirty="0">
                <a:solidFill>
                  <a:schemeClr val="bg1"/>
                </a:solidFill>
                <a:ea typeface="楷体_GB2312" pitchFamily="49" charset="-122"/>
              </a:rPr>
              <a:t>第二段代码较优（少用了寄存器）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2729"/>
                                        </p:tgtEl>
                                        <p:attrNameLst>
                                          <p:attrName>style.visibility</p:attrName>
                                        </p:attrNameLst>
                                      </p:cBhvr>
                                      <p:to>
                                        <p:strVal val="visible"/>
                                      </p:to>
                                    </p:set>
                                    <p:animEffect transition="in" filter="slide(fromBottom)">
                                      <p:cBhvr>
                                        <p:cTn id="7" dur="500"/>
                                        <p:tgtEl>
                                          <p:spTgt spid="712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82" name="Rectangle 16"/>
          <p:cNvSpPr>
            <a:spLocks noChangeArrowheads="1"/>
          </p:cNvSpPr>
          <p:nvPr/>
        </p:nvSpPr>
        <p:spPr bwMode="auto">
          <a:xfrm>
            <a:off x="179512" y="476672"/>
            <a:ext cx="8153400" cy="5632311"/>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zh-CN" altLang="en-US" sz="2400" dirty="0" smtClean="0">
                <a:solidFill>
                  <a:schemeClr val="bg1"/>
                </a:solidFill>
                <a:ea typeface="楷体_GB2312" pitchFamily="49" charset="-122"/>
              </a:rPr>
              <a:t>对于</a:t>
            </a:r>
            <a:r>
              <a:rPr lang="zh-CN" altLang="en-US" sz="2400" dirty="0">
                <a:solidFill>
                  <a:schemeClr val="bg1"/>
                </a:solidFill>
                <a:ea typeface="楷体_GB2312" pitchFamily="49" charset="-122"/>
              </a:rPr>
              <a:t>上述简单的代码生成算法，从基本</a:t>
            </a:r>
            <a:r>
              <a:rPr lang="zh-CN" altLang="en-US" sz="2400" dirty="0" smtClean="0">
                <a:solidFill>
                  <a:schemeClr val="bg1"/>
                </a:solidFill>
                <a:ea typeface="楷体_GB2312" pitchFamily="49" charset="-122"/>
              </a:rPr>
              <a:t>块 </a:t>
            </a:r>
            <a:r>
              <a:rPr lang="en-US" altLang="zh-CN" sz="2400" b="0" i="1" dirty="0">
                <a:solidFill>
                  <a:schemeClr val="bg1"/>
                </a:solidFill>
                <a:ea typeface="楷体_GB2312" pitchFamily="49" charset="-122"/>
              </a:rPr>
              <a:t>DAG</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表示产生语句的次序影响到目标代码生成的质量</a:t>
            </a:r>
          </a:p>
          <a:p>
            <a:pPr>
              <a:lnSpc>
                <a:spcPct val="100000"/>
              </a:lnSpc>
              <a:spcBef>
                <a:spcPct val="0"/>
              </a:spcBef>
              <a:buFont typeface="Symbol" pitchFamily="18" charset="2"/>
              <a:buNone/>
            </a:pP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r>
              <a:rPr lang="zh-CN" altLang="en-US" sz="2400" i="1" dirty="0" smtClean="0">
                <a:solidFill>
                  <a:schemeClr val="bg1"/>
                </a:solidFill>
                <a:ea typeface="楷体_GB2312" pitchFamily="49" charset="-122"/>
              </a:rPr>
              <a:t>由图</a:t>
            </a:r>
            <a:r>
              <a:rPr lang="en-US" altLang="zh-CN" sz="2400" b="0" i="1" dirty="0" smtClean="0">
                <a:solidFill>
                  <a:schemeClr val="bg1"/>
                </a:solidFill>
                <a:ea typeface="楷体_GB2312" pitchFamily="49" charset="-122"/>
              </a:rPr>
              <a:t>DAG </a:t>
            </a:r>
            <a:r>
              <a:rPr lang="zh-CN" altLang="en-US" sz="2400" dirty="0">
                <a:solidFill>
                  <a:schemeClr val="bg1"/>
                </a:solidFill>
                <a:ea typeface="楷体_GB2312" pitchFamily="49" charset="-122"/>
              </a:rPr>
              <a:t>产生语句序列</a:t>
            </a:r>
            <a:r>
              <a:rPr lang="zh-CN" altLang="en-US" sz="2400" dirty="0" smtClean="0">
                <a:solidFill>
                  <a:schemeClr val="bg1"/>
                </a:solidFill>
                <a:ea typeface="楷体_GB2312" pitchFamily="49" charset="-122"/>
              </a:rPr>
              <a:t>的排序算法</a:t>
            </a:r>
            <a:r>
              <a:rPr lang="en-US" altLang="zh-CN" sz="2400" dirty="0" smtClean="0">
                <a:solidFill>
                  <a:schemeClr val="bg1"/>
                </a:solidFill>
                <a:ea typeface="楷体_GB2312" pitchFamily="49" charset="-122"/>
              </a:rPr>
              <a:t>:</a:t>
            </a: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endParaRPr lang="zh-CN" altLang="en-US" sz="2400" dirty="0">
              <a:solidFill>
                <a:schemeClr val="bg1"/>
              </a:solidFill>
              <a:ea typeface="楷体_GB2312" pitchFamily="49" charset="-122"/>
            </a:endParaRPr>
          </a:p>
          <a:p>
            <a:pPr>
              <a:lnSpc>
                <a:spcPct val="100000"/>
              </a:lnSpc>
              <a:spcBef>
                <a:spcPct val="0"/>
              </a:spcBef>
              <a:buFont typeface="Symbol" pitchFamily="18" charset="2"/>
              <a:buNone/>
            </a:pPr>
            <a:r>
              <a:rPr lang="zh-CN" altLang="en-US" sz="2400" b="0" dirty="0">
                <a:solidFill>
                  <a:schemeClr val="bg1"/>
                </a:solidFill>
                <a:latin typeface="Times New Roman" pitchFamily="18" charset="0"/>
              </a:rPr>
              <a:t>     </a:t>
            </a:r>
            <a:r>
              <a:rPr lang="en-US" altLang="zh-CN" sz="2400" b="0" dirty="0">
                <a:solidFill>
                  <a:schemeClr val="bg1"/>
                </a:solidFill>
                <a:ea typeface="楷体_GB2312" pitchFamily="49" charset="-122"/>
              </a:rPr>
              <a:t>while</a:t>
            </a:r>
            <a:r>
              <a:rPr lang="en-US" altLang="zh-CN" sz="2400" dirty="0">
                <a:solidFill>
                  <a:schemeClr val="bg1"/>
                </a:solidFill>
                <a:ea typeface="楷体_GB2312" pitchFamily="49" charset="-122"/>
              </a:rPr>
              <a:t> </a:t>
            </a:r>
            <a:r>
              <a:rPr lang="zh-CN" altLang="zh-CN" sz="2400" dirty="0">
                <a:solidFill>
                  <a:schemeClr val="bg1"/>
                </a:solidFill>
                <a:ea typeface="楷体_GB2312" pitchFamily="49" charset="-122"/>
              </a:rPr>
              <a:t>存在未列入表的内部结点</a:t>
            </a:r>
            <a:r>
              <a:rPr lang="zh-CN" altLang="en-US" sz="2400" dirty="0">
                <a:solidFill>
                  <a:schemeClr val="bg1"/>
                </a:solidFill>
                <a:ea typeface="楷体_GB2312" pitchFamily="49" charset="-122"/>
              </a:rPr>
              <a:t>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zh-CN" altLang="zh-CN" sz="2400" dirty="0">
                <a:solidFill>
                  <a:schemeClr val="bg1"/>
                </a:solidFill>
                <a:ea typeface="楷体_GB2312" pitchFamily="49" charset="-122"/>
              </a:rPr>
              <a:t>选取一个未列入表的但其全部父结点均已列入表的结点</a:t>
            </a:r>
            <a:r>
              <a:rPr lang="zh-CN" altLang="en-US" sz="2400" dirty="0">
                <a:solidFill>
                  <a:schemeClr val="bg1"/>
                </a:solidFill>
                <a:ea typeface="楷体_GB2312" pitchFamily="49" charset="-122"/>
              </a:rPr>
              <a:t> </a:t>
            </a:r>
            <a:r>
              <a:rPr lang="en-US" altLang="zh-CN" sz="2400" b="0" i="1" dirty="0" smtClean="0">
                <a:solidFill>
                  <a:schemeClr val="bg1"/>
                </a:solidFill>
                <a:ea typeface="楷体_GB2312" pitchFamily="49" charset="-122"/>
              </a:rPr>
              <a:t>n </a:t>
            </a:r>
            <a:r>
              <a:rPr lang="en-US" altLang="zh-CN" sz="2400" b="0" dirty="0" smtClean="0">
                <a:solidFill>
                  <a:schemeClr val="bg1"/>
                </a:solidFill>
                <a:ea typeface="楷体_GB2312" pitchFamily="49" charset="-122"/>
              </a:rPr>
              <a:t>;</a:t>
            </a:r>
            <a:r>
              <a:rPr lang="en-US" altLang="zh-CN" sz="2400" dirty="0" smtClean="0">
                <a:solidFill>
                  <a:schemeClr val="bg1"/>
                </a:solidFill>
                <a:ea typeface="楷体_GB2312" pitchFamily="49" charset="-122"/>
              </a:rPr>
              <a:t> </a:t>
            </a:r>
            <a:endParaRPr lang="en-US" altLang="zh-CN" sz="2400" dirty="0">
              <a:solidFill>
                <a:schemeClr val="bg1"/>
              </a:solidFill>
              <a:ea typeface="楷体_GB2312" pitchFamily="49" charset="-122"/>
            </a:endParaRP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将 </a:t>
            </a:r>
            <a:r>
              <a:rPr lang="en-US" altLang="zh-CN" sz="2400" b="0" i="1" dirty="0">
                <a:solidFill>
                  <a:schemeClr val="bg1"/>
                </a:solidFill>
                <a:ea typeface="楷体_GB2312" pitchFamily="49" charset="-122"/>
              </a:rPr>
              <a:t>n </a:t>
            </a:r>
            <a:r>
              <a:rPr lang="zh-CN" altLang="en-US" sz="2400" dirty="0">
                <a:solidFill>
                  <a:schemeClr val="bg1"/>
                </a:solidFill>
                <a:ea typeface="楷体_GB2312" pitchFamily="49" charset="-122"/>
              </a:rPr>
              <a:t>列入表中</a:t>
            </a:r>
            <a:r>
              <a:rPr lang="en-US" altLang="zh-CN" sz="2400" b="0" dirty="0">
                <a:solidFill>
                  <a:schemeClr val="bg1"/>
                </a:solidFill>
                <a:ea typeface="楷体_GB2312" pitchFamily="49" charset="-122"/>
              </a:rPr>
              <a:t>; </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en-US" altLang="zh-CN" sz="2400" b="0" dirty="0">
                <a:solidFill>
                  <a:schemeClr val="bg1"/>
                </a:solidFill>
                <a:ea typeface="楷体_GB2312" pitchFamily="49" charset="-122"/>
              </a:rPr>
              <a:t>while </a:t>
            </a:r>
            <a:r>
              <a:rPr lang="en-US" altLang="zh-CN" sz="2400" b="0" i="1" dirty="0">
                <a:solidFill>
                  <a:schemeClr val="bg1"/>
                </a:solidFill>
                <a:ea typeface="楷体_GB2312" pitchFamily="49" charset="-122"/>
              </a:rPr>
              <a:t>n </a:t>
            </a:r>
            <a:r>
              <a:rPr lang="zh-CN" altLang="en-US" sz="2400" dirty="0">
                <a:solidFill>
                  <a:schemeClr val="bg1"/>
                </a:solidFill>
                <a:ea typeface="楷体_GB2312" pitchFamily="49" charset="-122"/>
              </a:rPr>
              <a:t>的最左孩子 </a:t>
            </a:r>
            <a:r>
              <a:rPr lang="en-US" altLang="zh-CN" sz="2400" b="0" i="1" dirty="0">
                <a:solidFill>
                  <a:schemeClr val="bg1"/>
                </a:solidFill>
                <a:ea typeface="楷体_GB2312" pitchFamily="49" charset="-122"/>
              </a:rPr>
              <a:t>m</a:t>
            </a: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不是叶结点且其所有父结点均已在表中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r>
              <a:rPr lang="en-US" altLang="en-US" sz="2400" dirty="0">
                <a:solidFill>
                  <a:schemeClr val="bg1"/>
                </a:solidFill>
                <a:ea typeface="楷体_GB2312" pitchFamily="49" charset="-122"/>
              </a:rPr>
              <a:t>将 </a:t>
            </a:r>
            <a:r>
              <a:rPr lang="en-US" altLang="zh-CN" sz="2400" b="0" i="1" dirty="0">
                <a:solidFill>
                  <a:schemeClr val="bg1"/>
                </a:solidFill>
                <a:ea typeface="楷体_GB2312" pitchFamily="49" charset="-122"/>
              </a:rPr>
              <a:t>m </a:t>
            </a:r>
            <a:r>
              <a:rPr lang="en-US" altLang="en-US" sz="2400" dirty="0" err="1">
                <a:solidFill>
                  <a:schemeClr val="bg1"/>
                </a:solidFill>
                <a:ea typeface="楷体_GB2312" pitchFamily="49" charset="-122"/>
              </a:rPr>
              <a:t>列入表中</a:t>
            </a:r>
            <a:r>
              <a:rPr lang="en-US" altLang="en-US" sz="2400" b="0" dirty="0">
                <a:solidFill>
                  <a:schemeClr val="bg1"/>
                </a:solidFill>
                <a:ea typeface="楷体_GB2312" pitchFamily="49" charset="-122"/>
              </a:rPr>
              <a:t>;</a:t>
            </a:r>
          </a:p>
          <a:p>
            <a:pPr>
              <a:lnSpc>
                <a:spcPct val="100000"/>
              </a:lnSpc>
              <a:spcBef>
                <a:spcPct val="0"/>
              </a:spcBef>
              <a:buFont typeface="Symbol" pitchFamily="18" charset="2"/>
              <a:buNone/>
            </a:pPr>
            <a:r>
              <a:rPr lang="en-US" altLang="en-US" sz="2400" b="0" dirty="0">
                <a:solidFill>
                  <a:schemeClr val="bg1"/>
                </a:solidFill>
                <a:ea typeface="楷体_GB2312" pitchFamily="49" charset="-122"/>
              </a:rPr>
              <a:t>                    </a:t>
            </a:r>
            <a:r>
              <a:rPr lang="en-US" altLang="zh-CN" sz="2400" b="0" i="1" dirty="0">
                <a:solidFill>
                  <a:schemeClr val="bg1"/>
                </a:solidFill>
                <a:ea typeface="楷体_GB2312" pitchFamily="49" charset="-122"/>
              </a:rPr>
              <a:t>n </a:t>
            </a:r>
            <a:r>
              <a:rPr lang="en-US" altLang="zh-CN" sz="2400" b="0" dirty="0">
                <a:solidFill>
                  <a:schemeClr val="bg1"/>
                </a:solidFill>
                <a:ea typeface="楷体_GB2312" pitchFamily="49" charset="-122"/>
              </a:rPr>
              <a:t>:= </a:t>
            </a:r>
            <a:r>
              <a:rPr lang="en-US" altLang="zh-CN" sz="2400" b="0" i="1" dirty="0">
                <a:solidFill>
                  <a:schemeClr val="bg1"/>
                </a:solidFill>
                <a:ea typeface="楷体_GB2312" pitchFamily="49" charset="-122"/>
              </a:rPr>
              <a:t>m</a:t>
            </a:r>
          </a:p>
          <a:p>
            <a:pPr>
              <a:lnSpc>
                <a:spcPct val="100000"/>
              </a:lnSpc>
              <a:spcBef>
                <a:spcPct val="0"/>
              </a:spcBef>
              <a:buFont typeface="Symbol" pitchFamily="18" charset="2"/>
              <a:buNone/>
            </a:pPr>
            <a:r>
              <a:rPr lang="en-US" altLang="zh-CN" sz="2400" b="0" i="1" dirty="0">
                <a:solidFill>
                  <a:schemeClr val="bg1"/>
                </a:solidFill>
                <a:ea typeface="楷体_GB2312" pitchFamily="49" charset="-122"/>
              </a:rPr>
              <a:t>           </a:t>
            </a:r>
            <a:r>
              <a:rPr lang="en-US" altLang="zh-CN" sz="2400" b="0" dirty="0">
                <a:solidFill>
                  <a:schemeClr val="bg1"/>
                </a:solidFill>
                <a:ea typeface="楷体_GB2312" pitchFamily="49" charset="-122"/>
              </a:rPr>
              <a:t> </a:t>
            </a:r>
            <a:r>
              <a:rPr lang="en-US" altLang="zh-CN" sz="2400" dirty="0">
                <a:solidFill>
                  <a:schemeClr val="bg1"/>
                </a:solidFill>
                <a:ea typeface="楷体_GB2312" pitchFamily="49" charset="-122"/>
              </a:rPr>
              <a:t>}</a:t>
            </a:r>
          </a:p>
          <a:p>
            <a:pPr>
              <a:lnSpc>
                <a:spcPct val="100000"/>
              </a:lnSpc>
              <a:spcBef>
                <a:spcPct val="0"/>
              </a:spcBef>
              <a:buFont typeface="Symbol" pitchFamily="18" charset="2"/>
              <a:buNone/>
            </a:pPr>
            <a:r>
              <a:rPr lang="en-US" altLang="zh-CN" sz="2400" dirty="0">
                <a:solidFill>
                  <a:schemeClr val="bg1"/>
                </a:solidFill>
                <a:ea typeface="楷体_GB2312" pitchFamily="49" charset="-122"/>
              </a:rPr>
              <a:t>      }</a:t>
            </a:r>
          </a:p>
        </p:txBody>
      </p:sp>
      <p:sp>
        <p:nvSpPr>
          <p:cNvPr id="713754" name="Rectangle 26"/>
          <p:cNvSpPr>
            <a:spLocks noChangeArrowheads="1"/>
          </p:cNvSpPr>
          <p:nvPr/>
        </p:nvSpPr>
        <p:spPr bwMode="auto">
          <a:xfrm>
            <a:off x="539552" y="6093296"/>
            <a:ext cx="7919156" cy="369332"/>
          </a:xfrm>
          <a:prstGeom prst="rect">
            <a:avLst/>
          </a:prstGeom>
          <a:noFill/>
          <a:ln w="9525">
            <a:noFill/>
            <a:miter lim="800000"/>
            <a:headEnd/>
            <a:tailEnd/>
          </a:ln>
          <a:effectLst/>
        </p:spPr>
        <p:txBody>
          <a:bodyPr wrap="none" tIns="0" bIns="0">
            <a:spAutoFit/>
          </a:bodyPr>
          <a:lstStyle/>
          <a:p>
            <a:r>
              <a:rPr lang="zh-CN" altLang="en-US" sz="2400" b="1" dirty="0">
                <a:solidFill>
                  <a:srgbClr val="7030A0"/>
                </a:solidFill>
                <a:ea typeface="楷体_GB2312" pitchFamily="49" charset="-122"/>
              </a:rPr>
              <a:t>结果：产生语句的次序应与内部结点列入表中的次序相反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3754"/>
                                        </p:tgtEl>
                                        <p:attrNameLst>
                                          <p:attrName>style.visibility</p:attrName>
                                        </p:attrNameLst>
                                      </p:cBhvr>
                                      <p:to>
                                        <p:strVal val="visible"/>
                                      </p:to>
                                    </p:set>
                                    <p:animEffect transition="in" filter="slide(fromBottom)">
                                      <p:cBhvr>
                                        <p:cTn id="7" dur="500"/>
                                        <p:tgtEl>
                                          <p:spTgt spid="71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5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1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6"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7"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8"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9"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30" name="Rectangle 16"/>
          <p:cNvSpPr>
            <a:spLocks noChangeArrowheads="1"/>
          </p:cNvSpPr>
          <p:nvPr/>
        </p:nvSpPr>
        <p:spPr bwMode="auto">
          <a:xfrm>
            <a:off x="683568" y="908720"/>
            <a:ext cx="8153400" cy="52322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800" b="1" dirty="0">
                <a:solidFill>
                  <a:srgbClr val="7030A0"/>
                </a:solidFill>
                <a:ea typeface="楷体_GB2312" pitchFamily="49" charset="-122"/>
              </a:rPr>
              <a:t>  </a:t>
            </a:r>
            <a:r>
              <a:rPr lang="zh-CN" altLang="en-US" sz="2800" b="1" dirty="0">
                <a:solidFill>
                  <a:srgbClr val="7030A0"/>
                </a:solidFill>
                <a:ea typeface="楷体_GB2312" pitchFamily="49" charset="-122"/>
              </a:rPr>
              <a:t>从 </a:t>
            </a:r>
            <a:r>
              <a:rPr lang="en-US" altLang="zh-CN" sz="2800" b="1" i="1" dirty="0">
                <a:solidFill>
                  <a:srgbClr val="7030A0"/>
                </a:solidFill>
                <a:ea typeface="楷体_GB2312" pitchFamily="49" charset="-122"/>
              </a:rPr>
              <a:t>DAG </a:t>
            </a:r>
            <a:r>
              <a:rPr lang="zh-CN" altLang="en-US" sz="2800" b="1" dirty="0">
                <a:solidFill>
                  <a:srgbClr val="7030A0"/>
                </a:solidFill>
                <a:ea typeface="楷体_GB2312" pitchFamily="49" charset="-122"/>
              </a:rPr>
              <a:t>产生语句序列的启发式排序算法举例</a:t>
            </a:r>
          </a:p>
        </p:txBody>
      </p:sp>
      <p:sp>
        <p:nvSpPr>
          <p:cNvPr id="86031" name="Line 18"/>
          <p:cNvSpPr>
            <a:spLocks noChangeShapeType="1"/>
          </p:cNvSpPr>
          <p:nvPr/>
        </p:nvSpPr>
        <p:spPr bwMode="auto">
          <a:xfrm flipH="1">
            <a:off x="2136775" y="3368675"/>
            <a:ext cx="685800" cy="1447800"/>
          </a:xfrm>
          <a:prstGeom prst="line">
            <a:avLst/>
          </a:prstGeom>
          <a:noFill/>
          <a:ln w="9525">
            <a:solidFill>
              <a:srgbClr val="800080"/>
            </a:solidFill>
            <a:round/>
            <a:headEnd/>
            <a:tailEnd/>
          </a:ln>
        </p:spPr>
        <p:txBody>
          <a:bodyPr/>
          <a:lstStyle/>
          <a:p>
            <a:endParaRPr lang="zh-CN" altLang="en-US"/>
          </a:p>
        </p:txBody>
      </p:sp>
      <p:sp>
        <p:nvSpPr>
          <p:cNvPr id="86032" name="Oval 19"/>
          <p:cNvSpPr>
            <a:spLocks noChangeArrowheads="1"/>
          </p:cNvSpPr>
          <p:nvPr/>
        </p:nvSpPr>
        <p:spPr bwMode="auto">
          <a:xfrm>
            <a:off x="3736975" y="38258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6033" name="Oval 20"/>
          <p:cNvSpPr>
            <a:spLocks noChangeArrowheads="1"/>
          </p:cNvSpPr>
          <p:nvPr/>
        </p:nvSpPr>
        <p:spPr bwMode="auto">
          <a:xfrm>
            <a:off x="17526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6034" name="Oval 21"/>
          <p:cNvSpPr>
            <a:spLocks noChangeArrowheads="1"/>
          </p:cNvSpPr>
          <p:nvPr/>
        </p:nvSpPr>
        <p:spPr bwMode="auto">
          <a:xfrm>
            <a:off x="3127375"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5" name="Oval 22"/>
          <p:cNvSpPr>
            <a:spLocks noChangeArrowheads="1"/>
          </p:cNvSpPr>
          <p:nvPr/>
        </p:nvSpPr>
        <p:spPr bwMode="auto">
          <a:xfrm>
            <a:off x="4495800" y="4740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p>
        </p:txBody>
      </p:sp>
      <p:sp>
        <p:nvSpPr>
          <p:cNvPr id="86036" name="Oval 23"/>
          <p:cNvSpPr>
            <a:spLocks noChangeArrowheads="1"/>
          </p:cNvSpPr>
          <p:nvPr/>
        </p:nvSpPr>
        <p:spPr bwMode="auto">
          <a:xfrm>
            <a:off x="1066800"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7" name="Oval 24"/>
          <p:cNvSpPr>
            <a:spLocks noChangeArrowheads="1"/>
          </p:cNvSpPr>
          <p:nvPr/>
        </p:nvSpPr>
        <p:spPr bwMode="auto">
          <a:xfrm>
            <a:off x="2286000" y="5654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8" name="Oval 25"/>
          <p:cNvSpPr>
            <a:spLocks noChangeArrowheads="1"/>
          </p:cNvSpPr>
          <p:nvPr/>
        </p:nvSpPr>
        <p:spPr bwMode="auto">
          <a:xfrm>
            <a:off x="37369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9" name="Oval 26"/>
          <p:cNvSpPr>
            <a:spLocks noChangeArrowheads="1"/>
          </p:cNvSpPr>
          <p:nvPr/>
        </p:nvSpPr>
        <p:spPr bwMode="auto">
          <a:xfrm>
            <a:off x="5108575" y="56292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40" name="Line 27"/>
          <p:cNvSpPr>
            <a:spLocks noChangeShapeType="1"/>
          </p:cNvSpPr>
          <p:nvPr/>
        </p:nvSpPr>
        <p:spPr bwMode="auto">
          <a:xfrm>
            <a:off x="3203575" y="3368675"/>
            <a:ext cx="609600" cy="533400"/>
          </a:xfrm>
          <a:prstGeom prst="line">
            <a:avLst/>
          </a:prstGeom>
          <a:noFill/>
          <a:ln w="9525">
            <a:solidFill>
              <a:srgbClr val="800080"/>
            </a:solidFill>
            <a:round/>
            <a:headEnd/>
            <a:tailEnd/>
          </a:ln>
        </p:spPr>
        <p:txBody>
          <a:bodyPr/>
          <a:lstStyle/>
          <a:p>
            <a:endParaRPr lang="zh-CN" altLang="en-US"/>
          </a:p>
        </p:txBody>
      </p:sp>
      <p:sp>
        <p:nvSpPr>
          <p:cNvPr id="86041" name="Line 28"/>
          <p:cNvSpPr>
            <a:spLocks noChangeShapeType="1"/>
          </p:cNvSpPr>
          <p:nvPr/>
        </p:nvSpPr>
        <p:spPr bwMode="auto">
          <a:xfrm flipV="1">
            <a:off x="3508375" y="4206875"/>
            <a:ext cx="381000" cy="533400"/>
          </a:xfrm>
          <a:prstGeom prst="line">
            <a:avLst/>
          </a:prstGeom>
          <a:noFill/>
          <a:ln w="9525">
            <a:solidFill>
              <a:srgbClr val="800080"/>
            </a:solidFill>
            <a:round/>
            <a:headEnd/>
            <a:tailEnd/>
          </a:ln>
        </p:spPr>
        <p:txBody>
          <a:bodyPr/>
          <a:lstStyle/>
          <a:p>
            <a:endParaRPr lang="zh-CN" altLang="en-US"/>
          </a:p>
        </p:txBody>
      </p:sp>
      <p:sp>
        <p:nvSpPr>
          <p:cNvPr id="86042" name="Line 29"/>
          <p:cNvSpPr>
            <a:spLocks noChangeShapeType="1"/>
          </p:cNvSpPr>
          <p:nvPr/>
        </p:nvSpPr>
        <p:spPr bwMode="auto">
          <a:xfrm>
            <a:off x="2289175" y="5121275"/>
            <a:ext cx="381000" cy="533400"/>
          </a:xfrm>
          <a:prstGeom prst="line">
            <a:avLst/>
          </a:prstGeom>
          <a:noFill/>
          <a:ln w="9525">
            <a:solidFill>
              <a:srgbClr val="800080"/>
            </a:solidFill>
            <a:round/>
            <a:headEnd/>
            <a:tailEnd/>
          </a:ln>
        </p:spPr>
        <p:txBody>
          <a:bodyPr/>
          <a:lstStyle/>
          <a:p>
            <a:endParaRPr lang="zh-CN" altLang="en-US"/>
          </a:p>
        </p:txBody>
      </p:sp>
      <p:sp>
        <p:nvSpPr>
          <p:cNvPr id="86043" name="Line 30"/>
          <p:cNvSpPr>
            <a:spLocks noChangeShapeType="1"/>
          </p:cNvSpPr>
          <p:nvPr/>
        </p:nvSpPr>
        <p:spPr bwMode="auto">
          <a:xfrm flipV="1">
            <a:off x="4117975" y="5121275"/>
            <a:ext cx="533400" cy="533400"/>
          </a:xfrm>
          <a:prstGeom prst="line">
            <a:avLst/>
          </a:prstGeom>
          <a:noFill/>
          <a:ln w="9525">
            <a:solidFill>
              <a:srgbClr val="800080"/>
            </a:solidFill>
            <a:round/>
            <a:headEnd/>
            <a:tailEnd/>
          </a:ln>
        </p:spPr>
        <p:txBody>
          <a:bodyPr/>
          <a:lstStyle/>
          <a:p>
            <a:endParaRPr lang="zh-CN" altLang="en-US"/>
          </a:p>
        </p:txBody>
      </p:sp>
      <p:sp>
        <p:nvSpPr>
          <p:cNvPr id="86044" name="Line 31"/>
          <p:cNvSpPr>
            <a:spLocks noChangeShapeType="1"/>
          </p:cNvSpPr>
          <p:nvPr/>
        </p:nvSpPr>
        <p:spPr bwMode="auto">
          <a:xfrm>
            <a:off x="5108575" y="5121275"/>
            <a:ext cx="381000" cy="533400"/>
          </a:xfrm>
          <a:prstGeom prst="line">
            <a:avLst/>
          </a:prstGeom>
          <a:noFill/>
          <a:ln w="9525">
            <a:solidFill>
              <a:srgbClr val="800080"/>
            </a:solidFill>
            <a:round/>
            <a:headEnd/>
            <a:tailEnd/>
          </a:ln>
        </p:spPr>
        <p:txBody>
          <a:bodyPr/>
          <a:lstStyle/>
          <a:p>
            <a:endParaRPr lang="zh-CN" altLang="en-US"/>
          </a:p>
        </p:txBody>
      </p:sp>
      <p:sp>
        <p:nvSpPr>
          <p:cNvPr id="86045" name="Line 32"/>
          <p:cNvSpPr>
            <a:spLocks noChangeShapeType="1"/>
          </p:cNvSpPr>
          <p:nvPr/>
        </p:nvSpPr>
        <p:spPr bwMode="auto">
          <a:xfrm flipH="1">
            <a:off x="1450975" y="5121275"/>
            <a:ext cx="533400" cy="533400"/>
          </a:xfrm>
          <a:prstGeom prst="line">
            <a:avLst/>
          </a:prstGeom>
          <a:noFill/>
          <a:ln w="9525">
            <a:solidFill>
              <a:srgbClr val="800080"/>
            </a:solidFill>
            <a:round/>
            <a:headEnd/>
            <a:tailEnd/>
          </a:ln>
        </p:spPr>
        <p:txBody>
          <a:bodyPr/>
          <a:lstStyle/>
          <a:p>
            <a:endParaRPr lang="zh-CN" altLang="en-US"/>
          </a:p>
        </p:txBody>
      </p:sp>
      <p:sp>
        <p:nvSpPr>
          <p:cNvPr id="86046" name="Rectangle 33"/>
          <p:cNvSpPr>
            <a:spLocks noChangeArrowheads="1"/>
          </p:cNvSpPr>
          <p:nvPr/>
        </p:nvSpPr>
        <p:spPr bwMode="auto">
          <a:xfrm>
            <a:off x="1262063" y="6096000"/>
            <a:ext cx="417512" cy="244475"/>
          </a:xfrm>
          <a:prstGeom prst="rect">
            <a:avLst/>
          </a:prstGeom>
          <a:noFill/>
          <a:ln w="9525">
            <a:noFill/>
            <a:miter lim="800000"/>
            <a:headEnd/>
            <a:tailEnd/>
          </a:ln>
          <a:effectLst/>
        </p:spPr>
        <p:txBody>
          <a:bodyPr wrap="none" tIns="0" bIns="0">
            <a:spAutoFit/>
          </a:bodyPr>
          <a:lstStyle/>
          <a:p>
            <a:r>
              <a:rPr lang="en-US" altLang="zh-CN" sz="2000" b="0"/>
              <a:t>a</a:t>
            </a:r>
            <a:r>
              <a:rPr lang="en-US" altLang="zh-CN" sz="2000" b="0" baseline="-25000"/>
              <a:t>0</a:t>
            </a:r>
          </a:p>
        </p:txBody>
      </p:sp>
      <p:sp>
        <p:nvSpPr>
          <p:cNvPr id="86047" name="Rectangle 34"/>
          <p:cNvSpPr>
            <a:spLocks noChangeArrowheads="1"/>
          </p:cNvSpPr>
          <p:nvPr/>
        </p:nvSpPr>
        <p:spPr bwMode="auto">
          <a:xfrm>
            <a:off x="2365375" y="4587875"/>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86048" name="Rectangle 35"/>
          <p:cNvSpPr>
            <a:spLocks noChangeArrowheads="1"/>
          </p:cNvSpPr>
          <p:nvPr/>
        </p:nvSpPr>
        <p:spPr bwMode="auto">
          <a:xfrm>
            <a:off x="5181600" y="2590800"/>
            <a:ext cx="3810000" cy="99060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zh-CN" altLang="en-US" sz="2400" dirty="0">
                <a:solidFill>
                  <a:srgbClr val="800080"/>
                </a:solidFill>
                <a:ea typeface="楷体_GB2312" pitchFamily="49" charset="-122"/>
              </a:rPr>
              <a:t>内部结点列入表中的次序</a:t>
            </a:r>
          </a:p>
          <a:p>
            <a:pPr marL="533400" indent="-533400">
              <a:lnSpc>
                <a:spcPct val="100000"/>
              </a:lnSpc>
              <a:spcBef>
                <a:spcPct val="20000"/>
              </a:spcBef>
            </a:pPr>
            <a:r>
              <a:rPr lang="zh-CN" altLang="en-US" sz="2400" dirty="0">
                <a:solidFill>
                  <a:srgbClr val="800080"/>
                </a:solidFill>
                <a:ea typeface="楷体_GB2312" pitchFamily="49" charset="-122"/>
              </a:rPr>
              <a:t>           </a:t>
            </a:r>
            <a:r>
              <a:rPr lang="en-US" altLang="zh-CN" sz="2000" b="0" dirty="0"/>
              <a:t>T4   T1   T3    T2</a:t>
            </a:r>
          </a:p>
        </p:txBody>
      </p:sp>
      <p:sp>
        <p:nvSpPr>
          <p:cNvPr id="86049" name="Rectangle 36"/>
          <p:cNvSpPr>
            <a:spLocks noChangeArrowheads="1"/>
          </p:cNvSpPr>
          <p:nvPr/>
        </p:nvSpPr>
        <p:spPr bwMode="auto">
          <a:xfrm>
            <a:off x="3051175" y="2743200"/>
            <a:ext cx="481013" cy="244475"/>
          </a:xfrm>
          <a:prstGeom prst="rect">
            <a:avLst/>
          </a:prstGeom>
          <a:noFill/>
          <a:ln w="9525">
            <a:noFill/>
            <a:miter lim="800000"/>
            <a:headEnd/>
            <a:tailEnd/>
          </a:ln>
          <a:effectLst/>
        </p:spPr>
        <p:txBody>
          <a:bodyPr wrap="none" tIns="0" bIns="0">
            <a:spAutoFit/>
          </a:bodyPr>
          <a:lstStyle/>
          <a:p>
            <a:r>
              <a:rPr lang="en-US" altLang="zh-CN" sz="2000" b="0"/>
              <a:t>T4</a:t>
            </a:r>
          </a:p>
        </p:txBody>
      </p:sp>
      <p:sp>
        <p:nvSpPr>
          <p:cNvPr id="86050" name="Rectangle 37"/>
          <p:cNvSpPr>
            <a:spLocks noChangeArrowheads="1"/>
          </p:cNvSpPr>
          <p:nvPr/>
        </p:nvSpPr>
        <p:spPr bwMode="auto">
          <a:xfrm>
            <a:off x="3889375" y="6096000"/>
            <a:ext cx="403225" cy="244475"/>
          </a:xfrm>
          <a:prstGeom prst="rect">
            <a:avLst/>
          </a:prstGeom>
          <a:noFill/>
          <a:ln w="9525">
            <a:noFill/>
            <a:miter lim="800000"/>
            <a:headEnd/>
            <a:tailEnd/>
          </a:ln>
          <a:effectLst/>
        </p:spPr>
        <p:txBody>
          <a:bodyPr wrap="none" tIns="0" bIns="0">
            <a:spAutoFit/>
          </a:bodyPr>
          <a:lstStyle/>
          <a:p>
            <a:r>
              <a:rPr lang="en-US" altLang="zh-CN" sz="2000" b="0"/>
              <a:t>c</a:t>
            </a:r>
            <a:r>
              <a:rPr lang="en-US" altLang="zh-CN" sz="2000" b="0" baseline="-25000"/>
              <a:t>0</a:t>
            </a:r>
          </a:p>
        </p:txBody>
      </p:sp>
      <p:sp>
        <p:nvSpPr>
          <p:cNvPr id="86051" name="Rectangle 38"/>
          <p:cNvSpPr>
            <a:spLocks noChangeArrowheads="1"/>
          </p:cNvSpPr>
          <p:nvPr/>
        </p:nvSpPr>
        <p:spPr bwMode="auto">
          <a:xfrm>
            <a:off x="5357813" y="6096000"/>
            <a:ext cx="417512" cy="244475"/>
          </a:xfrm>
          <a:prstGeom prst="rect">
            <a:avLst/>
          </a:prstGeom>
          <a:noFill/>
          <a:ln w="9525">
            <a:noFill/>
            <a:miter lim="800000"/>
            <a:headEnd/>
            <a:tailEnd/>
          </a:ln>
          <a:effectLst/>
        </p:spPr>
        <p:txBody>
          <a:bodyPr wrap="none" tIns="0" bIns="0">
            <a:spAutoFit/>
          </a:bodyPr>
          <a:lstStyle/>
          <a:p>
            <a:r>
              <a:rPr lang="en-US" altLang="zh-CN" sz="2000" b="0"/>
              <a:t>d</a:t>
            </a:r>
            <a:r>
              <a:rPr lang="en-US" altLang="zh-CN" sz="2000" b="0" baseline="-25000"/>
              <a:t>0</a:t>
            </a:r>
          </a:p>
        </p:txBody>
      </p:sp>
      <p:sp>
        <p:nvSpPr>
          <p:cNvPr id="86052" name="Rectangle 39"/>
          <p:cNvSpPr>
            <a:spLocks noChangeArrowheads="1"/>
          </p:cNvSpPr>
          <p:nvPr/>
        </p:nvSpPr>
        <p:spPr bwMode="auto">
          <a:xfrm>
            <a:off x="4346575" y="3597275"/>
            <a:ext cx="481013" cy="244475"/>
          </a:xfrm>
          <a:prstGeom prst="rect">
            <a:avLst/>
          </a:prstGeom>
          <a:noFill/>
          <a:ln w="9525">
            <a:noFill/>
            <a:miter lim="800000"/>
            <a:headEnd/>
            <a:tailEnd/>
          </a:ln>
          <a:effectLst/>
        </p:spPr>
        <p:txBody>
          <a:bodyPr wrap="none" tIns="0" bIns="0">
            <a:spAutoFit/>
          </a:bodyPr>
          <a:lstStyle/>
          <a:p>
            <a:r>
              <a:rPr lang="en-US" altLang="zh-CN" sz="2000" b="0"/>
              <a:t>T3</a:t>
            </a:r>
          </a:p>
        </p:txBody>
      </p:sp>
      <p:sp>
        <p:nvSpPr>
          <p:cNvPr id="86053" name="Rectangle 40"/>
          <p:cNvSpPr>
            <a:spLocks noChangeArrowheads="1"/>
          </p:cNvSpPr>
          <p:nvPr/>
        </p:nvSpPr>
        <p:spPr bwMode="auto">
          <a:xfrm>
            <a:off x="5160963" y="4648200"/>
            <a:ext cx="481012"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86054" name="Line 41"/>
          <p:cNvSpPr>
            <a:spLocks noChangeShapeType="1"/>
          </p:cNvSpPr>
          <p:nvPr/>
        </p:nvSpPr>
        <p:spPr bwMode="auto">
          <a:xfrm>
            <a:off x="4346575" y="4206875"/>
            <a:ext cx="457200" cy="533400"/>
          </a:xfrm>
          <a:prstGeom prst="line">
            <a:avLst/>
          </a:prstGeom>
          <a:noFill/>
          <a:ln w="9525">
            <a:solidFill>
              <a:srgbClr val="800080"/>
            </a:solidFill>
            <a:round/>
            <a:headEnd/>
            <a:tailEnd/>
          </a:ln>
        </p:spPr>
        <p:txBody>
          <a:bodyPr/>
          <a:lstStyle/>
          <a:p>
            <a:endParaRPr lang="zh-CN" altLang="en-US"/>
          </a:p>
        </p:txBody>
      </p:sp>
      <p:sp>
        <p:nvSpPr>
          <p:cNvPr id="86055" name="Rectangle 42"/>
          <p:cNvSpPr>
            <a:spLocks noChangeArrowheads="1"/>
          </p:cNvSpPr>
          <p:nvPr/>
        </p:nvSpPr>
        <p:spPr bwMode="auto">
          <a:xfrm>
            <a:off x="2441575" y="6096000"/>
            <a:ext cx="417513" cy="244475"/>
          </a:xfrm>
          <a:prstGeom prst="rect">
            <a:avLst/>
          </a:prstGeom>
          <a:noFill/>
          <a:ln w="9525">
            <a:noFill/>
            <a:miter lim="800000"/>
            <a:headEnd/>
            <a:tailEnd/>
          </a:ln>
          <a:effectLst/>
        </p:spPr>
        <p:txBody>
          <a:bodyPr wrap="none" tIns="0" bIns="0">
            <a:spAutoFit/>
          </a:bodyPr>
          <a:lstStyle/>
          <a:p>
            <a:r>
              <a:rPr lang="en-US" altLang="zh-CN" sz="2000" b="0"/>
              <a:t>b</a:t>
            </a:r>
            <a:r>
              <a:rPr lang="en-US" altLang="zh-CN" sz="2000" b="0" baseline="-25000"/>
              <a:t>0</a:t>
            </a:r>
          </a:p>
        </p:txBody>
      </p:sp>
      <p:sp>
        <p:nvSpPr>
          <p:cNvPr id="86056" name="Rectangle 43"/>
          <p:cNvSpPr>
            <a:spLocks noChangeArrowheads="1"/>
          </p:cNvSpPr>
          <p:nvPr/>
        </p:nvSpPr>
        <p:spPr bwMode="auto">
          <a:xfrm>
            <a:off x="3355975" y="5197475"/>
            <a:ext cx="417513" cy="244475"/>
          </a:xfrm>
          <a:prstGeom prst="rect">
            <a:avLst/>
          </a:prstGeom>
          <a:noFill/>
          <a:ln w="9525">
            <a:noFill/>
            <a:miter lim="800000"/>
            <a:headEnd/>
            <a:tailEnd/>
          </a:ln>
          <a:effectLst/>
        </p:spPr>
        <p:txBody>
          <a:bodyPr wrap="none" tIns="0" bIns="0">
            <a:spAutoFit/>
          </a:bodyPr>
          <a:lstStyle/>
          <a:p>
            <a:r>
              <a:rPr lang="en-US" altLang="zh-CN" sz="2000" b="0"/>
              <a:t>e</a:t>
            </a:r>
            <a:r>
              <a:rPr lang="en-US" altLang="zh-CN" sz="2000" b="0" baseline="-25000"/>
              <a:t>0</a:t>
            </a:r>
          </a:p>
        </p:txBody>
      </p:sp>
      <p:sp>
        <p:nvSpPr>
          <p:cNvPr id="86057" name="Oval 44"/>
          <p:cNvSpPr>
            <a:spLocks noChangeArrowheads="1"/>
          </p:cNvSpPr>
          <p:nvPr/>
        </p:nvSpPr>
        <p:spPr bwMode="auto">
          <a:xfrm>
            <a:off x="2593975" y="2987675"/>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p>
        </p:txBody>
      </p:sp>
      <p:sp>
        <p:nvSpPr>
          <p:cNvPr id="86058" name="Rectangle 45"/>
          <p:cNvSpPr>
            <a:spLocks noChangeArrowheads="1"/>
          </p:cNvSpPr>
          <p:nvPr/>
        </p:nvSpPr>
        <p:spPr bwMode="auto">
          <a:xfrm>
            <a:off x="6588224" y="4108450"/>
            <a:ext cx="2098576" cy="22161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zh-CN" altLang="en-US" sz="2400">
                <a:solidFill>
                  <a:srgbClr val="7030A0"/>
                </a:solidFill>
                <a:ea typeface="楷体_GB2312" pitchFamily="49" charset="-122"/>
              </a:rPr>
              <a:t>结果</a:t>
            </a:r>
          </a:p>
          <a:p>
            <a:pPr marL="533400" indent="-533400">
              <a:lnSpc>
                <a:spcPct val="100000"/>
              </a:lnSpc>
              <a:spcBef>
                <a:spcPct val="20000"/>
              </a:spcBef>
            </a:pPr>
            <a:endParaRPr lang="zh-CN" altLang="en-US" sz="1000" b="0">
              <a:solidFill>
                <a:srgbClr val="7030A0"/>
              </a:solidFill>
            </a:endParaRPr>
          </a:p>
          <a:p>
            <a:pPr marL="533400" indent="-533400">
              <a:lnSpc>
                <a:spcPct val="100000"/>
              </a:lnSpc>
              <a:spcBef>
                <a:spcPct val="20000"/>
              </a:spcBef>
            </a:pPr>
            <a:r>
              <a:rPr lang="en-US" altLang="zh-CN" sz="2000" b="0">
                <a:solidFill>
                  <a:srgbClr val="7030A0"/>
                </a:solidFill>
              </a:rPr>
              <a:t>T2:=c+d</a:t>
            </a:r>
          </a:p>
          <a:p>
            <a:pPr marL="533400" indent="-533400">
              <a:lnSpc>
                <a:spcPct val="100000"/>
              </a:lnSpc>
              <a:spcBef>
                <a:spcPct val="20000"/>
              </a:spcBef>
            </a:pPr>
            <a:r>
              <a:rPr lang="en-US" altLang="zh-CN" sz="2000" b="0">
                <a:solidFill>
                  <a:srgbClr val="7030A0"/>
                </a:solidFill>
              </a:rPr>
              <a:t>T3:=e-T2</a:t>
            </a:r>
          </a:p>
          <a:p>
            <a:pPr marL="533400" indent="-533400">
              <a:lnSpc>
                <a:spcPct val="100000"/>
              </a:lnSpc>
              <a:spcBef>
                <a:spcPct val="20000"/>
              </a:spcBef>
            </a:pPr>
            <a:r>
              <a:rPr lang="en-US" altLang="zh-CN" sz="2000" b="0">
                <a:solidFill>
                  <a:srgbClr val="7030A0"/>
                </a:solidFill>
              </a:rPr>
              <a:t>T1:=a+b</a:t>
            </a:r>
          </a:p>
          <a:p>
            <a:pPr marL="533400" indent="-533400">
              <a:lnSpc>
                <a:spcPct val="100000"/>
              </a:lnSpc>
              <a:spcBef>
                <a:spcPct val="20000"/>
              </a:spcBef>
            </a:pPr>
            <a:r>
              <a:rPr lang="en-US" altLang="zh-CN" sz="2000" b="0">
                <a:solidFill>
                  <a:srgbClr val="7030A0"/>
                </a:solidFill>
              </a:rPr>
              <a:t>T4:=T1-T3</a:t>
            </a:r>
          </a:p>
        </p:txBody>
      </p:sp>
      <p:sp>
        <p:nvSpPr>
          <p:cNvPr id="46" name="Rectangle 73"/>
          <p:cNvSpPr>
            <a:spLocks noChangeArrowheads="1"/>
          </p:cNvSpPr>
          <p:nvPr/>
        </p:nvSpPr>
        <p:spPr bwMode="auto">
          <a:xfrm>
            <a:off x="2345779" y="2924944"/>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1</a:t>
            </a:r>
          </a:p>
        </p:txBody>
      </p:sp>
      <p:sp>
        <p:nvSpPr>
          <p:cNvPr id="47" name="Rectangle 74"/>
          <p:cNvSpPr>
            <a:spLocks noChangeArrowheads="1"/>
          </p:cNvSpPr>
          <p:nvPr/>
        </p:nvSpPr>
        <p:spPr bwMode="auto">
          <a:xfrm>
            <a:off x="1481684" y="4645702"/>
            <a:ext cx="354012"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2</a:t>
            </a:r>
          </a:p>
        </p:txBody>
      </p:sp>
      <p:sp>
        <p:nvSpPr>
          <p:cNvPr id="48" name="Rectangle 75"/>
          <p:cNvSpPr>
            <a:spLocks noChangeArrowheads="1"/>
          </p:cNvSpPr>
          <p:nvPr/>
        </p:nvSpPr>
        <p:spPr bwMode="auto">
          <a:xfrm>
            <a:off x="3425899" y="3861048"/>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3</a:t>
            </a:r>
          </a:p>
        </p:txBody>
      </p:sp>
      <p:sp>
        <p:nvSpPr>
          <p:cNvPr id="49" name="Rectangle 76"/>
          <p:cNvSpPr>
            <a:spLocks noChangeArrowheads="1"/>
          </p:cNvSpPr>
          <p:nvPr/>
        </p:nvSpPr>
        <p:spPr bwMode="auto">
          <a:xfrm>
            <a:off x="4217987" y="4717710"/>
            <a:ext cx="354013" cy="295466"/>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lide(fromBottom)">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slide(fromBottom)">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lide(fromBottom)">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0"/>
          <p:cNvSpPr>
            <a:spLocks noChangeArrowheads="1"/>
          </p:cNvSpPr>
          <p:nvPr/>
        </p:nvSpPr>
        <p:spPr bwMode="auto">
          <a:xfrm>
            <a:off x="642938" y="1357313"/>
            <a:ext cx="5745162" cy="492125"/>
          </a:xfrm>
          <a:prstGeom prst="rect">
            <a:avLst/>
          </a:prstGeom>
          <a:noFill/>
          <a:ln w="9525">
            <a:noFill/>
            <a:miter lim="800000"/>
            <a:headEnd/>
            <a:tailEnd/>
          </a:ln>
        </p:spPr>
        <p:txBody>
          <a:bodyPr wrap="none" lIns="0" tIns="0" rIns="0" bIns="0">
            <a:spAutoFit/>
          </a:bodyPr>
          <a:lstStyle/>
          <a:p>
            <a:r>
              <a:rPr kumimoji="1" lang="zh-CN" altLang="en-US" sz="3200" b="1">
                <a:solidFill>
                  <a:schemeClr val="bg1"/>
                </a:solidFill>
                <a:latin typeface="Times New Roman" pitchFamily="18" charset="0"/>
                <a:ea typeface="华文新魏" pitchFamily="2" charset="-122"/>
              </a:rPr>
              <a:t>在一个</a:t>
            </a:r>
            <a:r>
              <a:rPr kumimoji="1" lang="zh-CN" altLang="en-US" sz="3200" b="1">
                <a:solidFill>
                  <a:srgbClr val="FF0000"/>
                </a:solidFill>
                <a:latin typeface="Times New Roman" pitchFamily="18" charset="0"/>
                <a:ea typeface="华文新魏" pitchFamily="2" charset="-122"/>
              </a:rPr>
              <a:t>基本块内充分利用寄存器</a:t>
            </a:r>
          </a:p>
        </p:txBody>
      </p:sp>
      <p:sp>
        <p:nvSpPr>
          <p:cNvPr id="29699" name="Rectangle 11"/>
          <p:cNvSpPr>
            <a:spLocks noChangeArrowheads="1"/>
          </p:cNvSpPr>
          <p:nvPr/>
        </p:nvSpPr>
        <p:spPr bwMode="auto">
          <a:xfrm>
            <a:off x="685800" y="2073275"/>
            <a:ext cx="479425" cy="384175"/>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Wingdings" pitchFamily="2" charset="2"/>
              </a:rPr>
              <a:t>l</a:t>
            </a:r>
            <a:endParaRPr lang="en-US" altLang="zh-CN"/>
          </a:p>
        </p:txBody>
      </p:sp>
      <p:sp>
        <p:nvSpPr>
          <p:cNvPr id="29700" name="Rectangle 12"/>
          <p:cNvSpPr>
            <a:spLocks noChangeArrowheads="1"/>
          </p:cNvSpPr>
          <p:nvPr/>
        </p:nvSpPr>
        <p:spPr bwMode="auto">
          <a:xfrm>
            <a:off x="901700" y="2073275"/>
            <a:ext cx="211138" cy="393700"/>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Arial" pitchFamily="34" charset="0"/>
              </a:rPr>
              <a:t> </a:t>
            </a:r>
            <a:endParaRPr lang="en-US" altLang="zh-CN"/>
          </a:p>
        </p:txBody>
      </p:sp>
      <p:sp>
        <p:nvSpPr>
          <p:cNvPr id="29701" name="Rectangle 13"/>
          <p:cNvSpPr>
            <a:spLocks noChangeArrowheads="1"/>
          </p:cNvSpPr>
          <p:nvPr/>
        </p:nvSpPr>
        <p:spPr bwMode="auto">
          <a:xfrm>
            <a:off x="1071563" y="1857375"/>
            <a:ext cx="6975475" cy="492125"/>
          </a:xfrm>
          <a:prstGeom prst="rect">
            <a:avLst/>
          </a:prstGeom>
          <a:noFill/>
          <a:ln w="9525">
            <a:noFill/>
            <a:miter lim="800000"/>
            <a:headEnd/>
            <a:tailEnd/>
          </a:ln>
        </p:spPr>
        <p:txBody>
          <a:bodyPr wrap="none" lIns="0" tIns="0" rIns="0" bIns="0">
            <a:spAutoFit/>
          </a:bodyPr>
          <a:lstStyle/>
          <a:p>
            <a:r>
              <a:rPr kumimoji="1" lang="zh-CN" altLang="en-US" sz="3200" b="1">
                <a:solidFill>
                  <a:schemeClr val="bg1"/>
                </a:solidFill>
                <a:latin typeface="Times New Roman" pitchFamily="18" charset="0"/>
                <a:ea typeface="华文新魏" pitchFamily="2" charset="-122"/>
              </a:rPr>
              <a:t>尽可能地让该变量的值保留在寄存器中</a:t>
            </a:r>
          </a:p>
        </p:txBody>
      </p:sp>
      <p:sp>
        <p:nvSpPr>
          <p:cNvPr id="29702" name="Rectangle 14"/>
          <p:cNvSpPr>
            <a:spLocks noChangeArrowheads="1"/>
          </p:cNvSpPr>
          <p:nvPr/>
        </p:nvSpPr>
        <p:spPr bwMode="auto">
          <a:xfrm>
            <a:off x="685800" y="2447925"/>
            <a:ext cx="479425" cy="384175"/>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Wingdings" pitchFamily="2" charset="2"/>
              </a:rPr>
              <a:t>l</a:t>
            </a:r>
            <a:endParaRPr lang="en-US" altLang="zh-CN"/>
          </a:p>
        </p:txBody>
      </p:sp>
      <p:sp>
        <p:nvSpPr>
          <p:cNvPr id="29703" name="Rectangle 15"/>
          <p:cNvSpPr>
            <a:spLocks noChangeArrowheads="1"/>
          </p:cNvSpPr>
          <p:nvPr/>
        </p:nvSpPr>
        <p:spPr bwMode="auto">
          <a:xfrm>
            <a:off x="901700" y="2447925"/>
            <a:ext cx="211138" cy="393700"/>
          </a:xfrm>
          <a:prstGeom prst="rect">
            <a:avLst/>
          </a:prstGeom>
          <a:noFill/>
          <a:ln w="9525">
            <a:noFill/>
            <a:miter lim="800000"/>
            <a:headEnd/>
            <a:tailEnd/>
          </a:ln>
        </p:spPr>
        <p:txBody>
          <a:bodyPr wrap="none" lIns="0" tIns="0" rIns="0" bIns="0">
            <a:spAutoFit/>
          </a:bodyPr>
          <a:lstStyle/>
          <a:p>
            <a:r>
              <a:rPr lang="en-US" altLang="zh-CN" sz="2300">
                <a:solidFill>
                  <a:srgbClr val="000000"/>
                </a:solidFill>
                <a:latin typeface="Arial" pitchFamily="34" charset="0"/>
              </a:rPr>
              <a:t> </a:t>
            </a:r>
            <a:endParaRPr lang="en-US" altLang="zh-CN"/>
          </a:p>
        </p:txBody>
      </p:sp>
      <p:sp>
        <p:nvSpPr>
          <p:cNvPr id="29704" name="Rectangle 16"/>
          <p:cNvSpPr>
            <a:spLocks noChangeArrowheads="1"/>
          </p:cNvSpPr>
          <p:nvPr/>
        </p:nvSpPr>
        <p:spPr bwMode="auto">
          <a:xfrm>
            <a:off x="1069975" y="2457450"/>
            <a:ext cx="5745163" cy="492125"/>
          </a:xfrm>
          <a:prstGeom prst="rect">
            <a:avLst/>
          </a:prstGeom>
          <a:noFill/>
          <a:ln w="9525">
            <a:noFill/>
            <a:miter lim="800000"/>
            <a:headEnd/>
            <a:tailEnd/>
          </a:ln>
        </p:spPr>
        <p:txBody>
          <a:bodyPr wrap="none" lIns="0" tIns="0" rIns="0" bIns="0">
            <a:spAutoFit/>
          </a:bodyPr>
          <a:lstStyle/>
          <a:p>
            <a:r>
              <a:rPr kumimoji="1" lang="zh-CN" altLang="en-US" sz="3200" b="1">
                <a:solidFill>
                  <a:schemeClr val="bg1"/>
                </a:solidFill>
                <a:latin typeface="Times New Roman" pitchFamily="18" charset="0"/>
                <a:ea typeface="华文新魏" pitchFamily="2" charset="-122"/>
              </a:rPr>
              <a:t>尽可能引用变量在寄存器中的值</a:t>
            </a:r>
          </a:p>
        </p:txBody>
      </p:sp>
      <p:sp>
        <p:nvSpPr>
          <p:cNvPr id="29705" name="Rectangle 17"/>
          <p:cNvSpPr>
            <a:spLocks noChangeArrowheads="1"/>
          </p:cNvSpPr>
          <p:nvPr/>
        </p:nvSpPr>
        <p:spPr bwMode="auto">
          <a:xfrm>
            <a:off x="685800" y="2816225"/>
            <a:ext cx="219075"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   </a:t>
            </a:r>
            <a:endParaRPr lang="en-US" altLang="zh-CN"/>
          </a:p>
        </p:txBody>
      </p:sp>
      <p:sp>
        <p:nvSpPr>
          <p:cNvPr id="29706" name="Rectangle 18"/>
          <p:cNvSpPr>
            <a:spLocks noChangeArrowheads="1"/>
          </p:cNvSpPr>
          <p:nvPr/>
        </p:nvSpPr>
        <p:spPr bwMode="auto">
          <a:xfrm>
            <a:off x="357188" y="3343275"/>
            <a:ext cx="8358187" cy="3070225"/>
          </a:xfrm>
          <a:prstGeom prst="rect">
            <a:avLst/>
          </a:prstGeom>
          <a:noFill/>
          <a:ln w="9525">
            <a:noFill/>
            <a:miter lim="800000"/>
            <a:headEnd/>
            <a:tailEnd/>
          </a:ln>
        </p:spPr>
        <p:txBody>
          <a:bodyPr lIns="0" tIns="0" rIns="0" bIns="0">
            <a:spAutoFit/>
          </a:bodyPr>
          <a:lstStyle/>
          <a:p>
            <a:pPr>
              <a:lnSpc>
                <a:spcPct val="120000"/>
              </a:lnSpc>
            </a:pPr>
            <a:r>
              <a:rPr kumimoji="1" lang="zh-CN" altLang="en-US" sz="2800" b="1">
                <a:solidFill>
                  <a:srgbClr val="FF00FF"/>
                </a:solidFill>
                <a:latin typeface="Times New Roman" pitchFamily="18" charset="0"/>
                <a:ea typeface="华文新魏" pitchFamily="2" charset="-122"/>
              </a:rPr>
              <a:t>待用信息：</a:t>
            </a:r>
            <a:r>
              <a:rPr kumimoji="1" lang="zh-CN" altLang="en-US" sz="2800" b="1">
                <a:solidFill>
                  <a:schemeClr val="bg1"/>
                </a:solidFill>
                <a:latin typeface="Times New Roman" pitchFamily="18" charset="0"/>
                <a:ea typeface="华文新魏" pitchFamily="2" charset="-122"/>
              </a:rPr>
              <a:t>若在一个基本块中，变量</a:t>
            </a:r>
            <a:r>
              <a:rPr kumimoji="1" lang="en-US" altLang="zh-CN" sz="2800" b="1">
                <a:solidFill>
                  <a:schemeClr val="bg1"/>
                </a:solidFill>
                <a:latin typeface="Times New Roman" pitchFamily="18" charset="0"/>
                <a:ea typeface="华文新魏" pitchFamily="2" charset="-122"/>
              </a:rPr>
              <a:t>A</a:t>
            </a:r>
            <a:r>
              <a:rPr kumimoji="1" lang="zh-CN" altLang="en-US" sz="2800" b="1">
                <a:solidFill>
                  <a:schemeClr val="bg1"/>
                </a:solidFill>
                <a:latin typeface="Times New Roman" pitchFamily="18" charset="0"/>
                <a:ea typeface="华文新魏" pitchFamily="2" charset="-122"/>
              </a:rPr>
              <a:t>在四元式</a:t>
            </a:r>
            <a:r>
              <a:rPr kumimoji="1" lang="en-US" altLang="zh-CN" sz="2800" b="1">
                <a:solidFill>
                  <a:schemeClr val="bg1"/>
                </a:solidFill>
                <a:latin typeface="Times New Roman" pitchFamily="18" charset="0"/>
                <a:ea typeface="华文新魏" pitchFamily="2" charset="-122"/>
              </a:rPr>
              <a:t>i</a:t>
            </a:r>
            <a:r>
              <a:rPr kumimoji="1" lang="zh-CN" altLang="en-US" sz="2800" b="1">
                <a:solidFill>
                  <a:schemeClr val="bg1"/>
                </a:solidFill>
                <a:latin typeface="Times New Roman" pitchFamily="18" charset="0"/>
                <a:ea typeface="华文新魏" pitchFamily="2" charset="-122"/>
              </a:rPr>
              <a:t>被定值，</a:t>
            </a:r>
            <a:r>
              <a:rPr kumimoji="1" lang="en-US" altLang="zh-CN" sz="2800" b="1">
                <a:solidFill>
                  <a:schemeClr val="bg1"/>
                </a:solidFill>
                <a:latin typeface="Times New Roman" pitchFamily="18" charset="0"/>
                <a:ea typeface="华文新魏" pitchFamily="2" charset="-122"/>
              </a:rPr>
              <a:t>i</a:t>
            </a:r>
            <a:r>
              <a:rPr kumimoji="1" lang="zh-CN" altLang="en-US" sz="2800" b="1">
                <a:solidFill>
                  <a:schemeClr val="bg1"/>
                </a:solidFill>
                <a:latin typeface="Times New Roman" pitchFamily="18" charset="0"/>
                <a:ea typeface="华文新魏" pitchFamily="2" charset="-122"/>
              </a:rPr>
              <a:t>后面的四元式</a:t>
            </a:r>
            <a:r>
              <a:rPr kumimoji="1" lang="en-US" altLang="zh-CN" sz="2800" b="1">
                <a:solidFill>
                  <a:schemeClr val="bg1"/>
                </a:solidFill>
                <a:latin typeface="Times New Roman" pitchFamily="18" charset="0"/>
                <a:ea typeface="华文新魏" pitchFamily="2" charset="-122"/>
              </a:rPr>
              <a:t>j</a:t>
            </a:r>
            <a:r>
              <a:rPr kumimoji="1" lang="zh-CN" altLang="en-US" sz="2800" b="1">
                <a:solidFill>
                  <a:schemeClr val="bg1"/>
                </a:solidFill>
                <a:latin typeface="Times New Roman" pitchFamily="18" charset="0"/>
                <a:ea typeface="华文新魏" pitchFamily="2" charset="-122"/>
              </a:rPr>
              <a:t>中要引用</a:t>
            </a:r>
            <a:r>
              <a:rPr kumimoji="1" lang="en-US" altLang="zh-CN" sz="2800" b="1">
                <a:solidFill>
                  <a:schemeClr val="bg1"/>
                </a:solidFill>
                <a:latin typeface="Times New Roman" pitchFamily="18" charset="0"/>
                <a:ea typeface="华文新魏" pitchFamily="2" charset="-122"/>
              </a:rPr>
              <a:t>A</a:t>
            </a:r>
            <a:r>
              <a:rPr kumimoji="1" lang="zh-CN" altLang="en-US" sz="2800" b="1">
                <a:solidFill>
                  <a:schemeClr val="bg1"/>
                </a:solidFill>
                <a:latin typeface="Times New Roman" pitchFamily="18" charset="0"/>
                <a:ea typeface="华文新魏" pitchFamily="2" charset="-122"/>
              </a:rPr>
              <a:t>值，且从</a:t>
            </a:r>
            <a:r>
              <a:rPr kumimoji="1" lang="en-US" altLang="zh-CN" sz="2800" b="1">
                <a:solidFill>
                  <a:schemeClr val="bg1"/>
                </a:solidFill>
                <a:latin typeface="Times New Roman" pitchFamily="18" charset="0"/>
                <a:ea typeface="华文新魏" pitchFamily="2" charset="-122"/>
              </a:rPr>
              <a:t>i</a:t>
            </a:r>
            <a:r>
              <a:rPr kumimoji="1" lang="zh-CN" altLang="en-US" sz="2800" b="1">
                <a:solidFill>
                  <a:schemeClr val="bg1"/>
                </a:solidFill>
                <a:latin typeface="Times New Roman" pitchFamily="18" charset="0"/>
                <a:ea typeface="华文新魏" pitchFamily="2" charset="-122"/>
              </a:rPr>
              <a:t>到</a:t>
            </a:r>
            <a:r>
              <a:rPr kumimoji="1" lang="en-US" altLang="zh-CN" sz="2800" b="1">
                <a:solidFill>
                  <a:schemeClr val="bg1"/>
                </a:solidFill>
                <a:latin typeface="Times New Roman" pitchFamily="18" charset="0"/>
                <a:ea typeface="华文新魏" pitchFamily="2" charset="-122"/>
              </a:rPr>
              <a:t>j</a:t>
            </a:r>
            <a:r>
              <a:rPr kumimoji="1" lang="zh-CN" altLang="en-US" sz="2800" b="1">
                <a:solidFill>
                  <a:schemeClr val="bg1"/>
                </a:solidFill>
                <a:latin typeface="Times New Roman" pitchFamily="18" charset="0"/>
                <a:ea typeface="华文新魏" pitchFamily="2" charset="-122"/>
              </a:rPr>
              <a:t>之间没有其它对</a:t>
            </a:r>
            <a:r>
              <a:rPr kumimoji="1" lang="en-US" altLang="zh-CN" sz="2800" b="1">
                <a:solidFill>
                  <a:schemeClr val="bg1"/>
                </a:solidFill>
                <a:latin typeface="Times New Roman" pitchFamily="18" charset="0"/>
                <a:ea typeface="华文新魏" pitchFamily="2" charset="-122"/>
              </a:rPr>
              <a:t>A</a:t>
            </a:r>
            <a:r>
              <a:rPr kumimoji="1" lang="zh-CN" altLang="en-US" sz="2800" b="1">
                <a:solidFill>
                  <a:schemeClr val="bg1"/>
                </a:solidFill>
                <a:latin typeface="Times New Roman" pitchFamily="18" charset="0"/>
                <a:ea typeface="华文新魏" pitchFamily="2" charset="-122"/>
              </a:rPr>
              <a:t>的定值点，称 </a:t>
            </a:r>
            <a:r>
              <a:rPr kumimoji="1" lang="en-US" altLang="zh-CN" sz="2800" b="1">
                <a:solidFill>
                  <a:srgbClr val="FF0000"/>
                </a:solidFill>
                <a:latin typeface="Times New Roman" pitchFamily="18" charset="0"/>
                <a:ea typeface="华文新魏" pitchFamily="2" charset="-122"/>
              </a:rPr>
              <a:t>j</a:t>
            </a:r>
            <a:r>
              <a:rPr kumimoji="1" lang="zh-CN" altLang="en-US" sz="2800" b="1">
                <a:solidFill>
                  <a:srgbClr val="FF0000"/>
                </a:solidFill>
                <a:latin typeface="Times New Roman" pitchFamily="18" charset="0"/>
                <a:ea typeface="华文新魏" pitchFamily="2" charset="-122"/>
              </a:rPr>
              <a:t>是四元式</a:t>
            </a:r>
            <a:r>
              <a:rPr kumimoji="1" lang="en-US" altLang="zh-CN" sz="2800" b="1">
                <a:solidFill>
                  <a:srgbClr val="FF0000"/>
                </a:solidFill>
                <a:latin typeface="Times New Roman" pitchFamily="18" charset="0"/>
                <a:ea typeface="华文新魏" pitchFamily="2" charset="-122"/>
              </a:rPr>
              <a:t>i</a:t>
            </a:r>
            <a:r>
              <a:rPr kumimoji="1" lang="zh-CN" altLang="en-US" sz="2800" b="1">
                <a:solidFill>
                  <a:srgbClr val="FF0000"/>
                </a:solidFill>
                <a:latin typeface="Times New Roman" pitchFamily="18" charset="0"/>
                <a:ea typeface="华文新魏" pitchFamily="2" charset="-122"/>
              </a:rPr>
              <a:t>中对变量</a:t>
            </a:r>
            <a:r>
              <a:rPr kumimoji="1" lang="en-US" altLang="zh-CN" sz="2800" b="1">
                <a:solidFill>
                  <a:srgbClr val="FF0000"/>
                </a:solidFill>
                <a:latin typeface="Times New Roman" pitchFamily="18" charset="0"/>
                <a:ea typeface="华文新魏" pitchFamily="2" charset="-122"/>
              </a:rPr>
              <a:t>A</a:t>
            </a:r>
            <a:r>
              <a:rPr kumimoji="1" lang="zh-CN" altLang="en-US" sz="2800" b="1">
                <a:solidFill>
                  <a:srgbClr val="FF0000"/>
                </a:solidFill>
                <a:latin typeface="Times New Roman" pitchFamily="18" charset="0"/>
                <a:ea typeface="华文新魏" pitchFamily="2" charset="-122"/>
              </a:rPr>
              <a:t>的待用信息，变量</a:t>
            </a:r>
            <a:r>
              <a:rPr kumimoji="1" lang="en-US" altLang="zh-CN" sz="2800" b="1">
                <a:solidFill>
                  <a:srgbClr val="FF0000"/>
                </a:solidFill>
                <a:latin typeface="Times New Roman" pitchFamily="18" charset="0"/>
                <a:ea typeface="华文新魏" pitchFamily="2" charset="-122"/>
              </a:rPr>
              <a:t>A</a:t>
            </a:r>
            <a:r>
              <a:rPr kumimoji="1" lang="zh-CN" altLang="en-US" sz="2800" b="1">
                <a:solidFill>
                  <a:srgbClr val="FF0000"/>
                </a:solidFill>
                <a:latin typeface="Times New Roman" pitchFamily="18" charset="0"/>
                <a:ea typeface="华文新魏" pitchFamily="2" charset="-122"/>
              </a:rPr>
              <a:t>是活跃变量</a:t>
            </a:r>
            <a:r>
              <a:rPr kumimoji="1" lang="en-US" altLang="zh-CN" sz="2800" b="1">
                <a:solidFill>
                  <a:schemeClr val="bg1"/>
                </a:solidFill>
                <a:latin typeface="Times New Roman" pitchFamily="18" charset="0"/>
                <a:ea typeface="华文新魏" pitchFamily="2" charset="-122"/>
              </a:rPr>
              <a:t>.   </a:t>
            </a:r>
            <a:r>
              <a:rPr kumimoji="1" lang="zh-CN" altLang="en-US" sz="2800" b="1">
                <a:solidFill>
                  <a:schemeClr val="bg1"/>
                </a:solidFill>
                <a:latin typeface="Times New Roman" pitchFamily="18" charset="0"/>
                <a:ea typeface="华文新魏" pitchFamily="2" charset="-122"/>
              </a:rPr>
              <a:t>若</a:t>
            </a:r>
            <a:r>
              <a:rPr kumimoji="1" lang="en-US" altLang="zh-CN" sz="2800" b="1">
                <a:solidFill>
                  <a:schemeClr val="bg1"/>
                </a:solidFill>
                <a:latin typeface="Times New Roman" pitchFamily="18" charset="0"/>
                <a:ea typeface="华文新魏" pitchFamily="2" charset="-122"/>
              </a:rPr>
              <a:t>A</a:t>
            </a:r>
            <a:r>
              <a:rPr kumimoji="1" lang="zh-CN" altLang="en-US" sz="2800" b="1">
                <a:solidFill>
                  <a:schemeClr val="bg1"/>
                </a:solidFill>
                <a:latin typeface="Times New Roman" pitchFamily="18" charset="0"/>
                <a:ea typeface="华文新魏" pitchFamily="2" charset="-122"/>
              </a:rPr>
              <a:t>被多次引用则构成待用信息链或活跃信息链，可从基本块的出口由后向前扫描，对每个变量建立相应的待用信息链。</a:t>
            </a:r>
          </a:p>
        </p:txBody>
      </p:sp>
      <p:sp>
        <p:nvSpPr>
          <p:cNvPr id="45" name="矩形 44"/>
          <p:cNvSpPr/>
          <p:nvPr/>
        </p:nvSpPr>
        <p:spPr>
          <a:xfrm>
            <a:off x="285750" y="428625"/>
            <a:ext cx="6508513" cy="646331"/>
          </a:xfrm>
          <a:prstGeom prst="rect">
            <a:avLst/>
          </a:prstGeom>
        </p:spPr>
        <p:txBody>
          <a:bodyPr wrap="none">
            <a:spAutoFit/>
          </a:bodyPr>
          <a:lstStyle/>
          <a:p>
            <a:pPr>
              <a:spcBef>
                <a:spcPct val="20000"/>
              </a:spcBef>
              <a:buClr>
                <a:schemeClr val="hlink"/>
              </a:buClr>
              <a:defRPr/>
            </a:pPr>
            <a:r>
              <a:rPr lang="en-US" altLang="zh-CN" sz="3600" b="1" kern="0" dirty="0" smtClean="0">
                <a:solidFill>
                  <a:schemeClr val="bg1"/>
                </a:solidFill>
                <a:latin typeface="华文新魏" pitchFamily="2" charset="-122"/>
                <a:ea typeface="华文新魏" pitchFamily="2" charset="-122"/>
              </a:rPr>
              <a:t>10.4.2</a:t>
            </a:r>
            <a:r>
              <a:rPr lang="zh-CN" altLang="en-US" sz="3600" b="1" kern="0" dirty="0">
                <a:solidFill>
                  <a:schemeClr val="bg1"/>
                </a:solidFill>
                <a:latin typeface="华文新魏" pitchFamily="2" charset="-122"/>
                <a:ea typeface="华文新魏" pitchFamily="2" charset="-122"/>
              </a:rPr>
              <a:t>一个简单的</a:t>
            </a:r>
            <a:r>
              <a:rPr lang="zh-CN" altLang="en-US" sz="3600" b="1" kern="0" dirty="0" smtClean="0">
                <a:solidFill>
                  <a:schemeClr val="bg1"/>
                </a:solidFill>
                <a:latin typeface="华文新魏" pitchFamily="2" charset="-122"/>
                <a:ea typeface="华文新魏" pitchFamily="2" charset="-122"/>
              </a:rPr>
              <a:t>代码生成过程</a:t>
            </a:r>
            <a:endParaRPr lang="zh-CN" altLang="en-US" sz="3600" b="1" kern="0"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7"/>
          <p:cNvSpPr>
            <a:spLocks noChangeArrowheads="1"/>
          </p:cNvSpPr>
          <p:nvPr/>
        </p:nvSpPr>
        <p:spPr bwMode="auto">
          <a:xfrm>
            <a:off x="1049338" y="927100"/>
            <a:ext cx="147637"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latin typeface="宋体" pitchFamily="2" charset="-122"/>
              </a:rPr>
              <a:t> </a:t>
            </a:r>
            <a:endParaRPr lang="en-US" altLang="zh-CN"/>
          </a:p>
        </p:txBody>
      </p:sp>
      <p:sp>
        <p:nvSpPr>
          <p:cNvPr id="30723" name="Rectangle 8"/>
          <p:cNvSpPr>
            <a:spLocks noChangeArrowheads="1"/>
          </p:cNvSpPr>
          <p:nvPr/>
        </p:nvSpPr>
        <p:spPr bwMode="auto">
          <a:xfrm>
            <a:off x="184150" y="350838"/>
            <a:ext cx="8959850" cy="6507162"/>
          </a:xfrm>
          <a:prstGeom prst="rect">
            <a:avLst/>
          </a:prstGeom>
          <a:noFill/>
          <a:ln w="9525">
            <a:noFill/>
            <a:miter lim="800000"/>
            <a:headEnd/>
            <a:tailEnd/>
          </a:ln>
        </p:spPr>
        <p:txBody>
          <a:bodyPr wrap="none" lIns="0" tIns="0" rIns="0" bIns="0">
            <a:spAutoFit/>
          </a:bodyPr>
          <a:lstStyle/>
          <a:p>
            <a:pPr>
              <a:lnSpc>
                <a:spcPct val="150000"/>
              </a:lnSpc>
            </a:pPr>
            <a:r>
              <a:rPr kumimoji="1" lang="zh-CN" altLang="en-US" sz="2800" b="1" dirty="0">
                <a:solidFill>
                  <a:srgbClr val="FF00FF"/>
                </a:solidFill>
                <a:latin typeface="Times New Roman" pitchFamily="18" charset="0"/>
                <a:ea typeface="华文新魏" pitchFamily="2" charset="-122"/>
              </a:rPr>
              <a:t>待用信息计算：</a:t>
            </a:r>
            <a:endParaRPr kumimoji="1" lang="en-US" altLang="zh-CN" sz="2800" b="1" dirty="0">
              <a:solidFill>
                <a:srgbClr val="FF00FF"/>
              </a:solidFill>
              <a:latin typeface="Times New Roman" pitchFamily="18" charset="0"/>
              <a:ea typeface="华文新魏" pitchFamily="2" charset="-122"/>
            </a:endParaRPr>
          </a:p>
          <a:p>
            <a:pPr>
              <a:lnSpc>
                <a:spcPct val="150000"/>
              </a:lnSpc>
            </a:pPr>
            <a:r>
              <a:rPr lang="zh-CN" altLang="en-US" sz="2800" b="1" dirty="0">
                <a:solidFill>
                  <a:srgbClr val="000000"/>
                </a:solidFill>
                <a:latin typeface="华文楷体" pitchFamily="2" charset="-122"/>
                <a:ea typeface="华文楷体" pitchFamily="2" charset="-122"/>
              </a:rPr>
              <a:t>从</a:t>
            </a:r>
            <a:r>
              <a:rPr lang="zh-CN" altLang="en-US" sz="2800" b="1" dirty="0">
                <a:solidFill>
                  <a:srgbClr val="0070C0"/>
                </a:solidFill>
                <a:latin typeface="华文楷体" pitchFamily="2" charset="-122"/>
                <a:ea typeface="华文楷体" pitchFamily="2" charset="-122"/>
              </a:rPr>
              <a:t>基本块</a:t>
            </a:r>
            <a:r>
              <a:rPr lang="zh-CN" altLang="en-US" sz="2800" b="1" dirty="0">
                <a:solidFill>
                  <a:srgbClr val="000000"/>
                </a:solidFill>
                <a:latin typeface="华文楷体" pitchFamily="2" charset="-122"/>
                <a:ea typeface="华文楷体" pitchFamily="2" charset="-122"/>
              </a:rPr>
              <a:t>出口到基本块入口</a:t>
            </a:r>
            <a:endParaRPr lang="en-US" altLang="zh-CN" sz="2800" b="1" dirty="0">
              <a:solidFill>
                <a:srgbClr val="000000"/>
              </a:solidFill>
              <a:latin typeface="华文楷体" pitchFamily="2" charset="-122"/>
              <a:ea typeface="华文楷体" pitchFamily="2" charset="-122"/>
            </a:endParaRPr>
          </a:p>
          <a:p>
            <a:pPr>
              <a:lnSpc>
                <a:spcPct val="150000"/>
              </a:lnSpc>
            </a:pPr>
            <a:r>
              <a:rPr lang="zh-CN" altLang="en-US" sz="2800" b="1" dirty="0">
                <a:solidFill>
                  <a:srgbClr val="000000"/>
                </a:solidFill>
                <a:latin typeface="华文楷体" pitchFamily="2" charset="-122"/>
                <a:ea typeface="华文楷体" pitchFamily="2" charset="-122"/>
              </a:rPr>
              <a:t>由后向前依次处理每个四元式。</a:t>
            </a:r>
            <a:endParaRPr lang="en-US" altLang="zh-CN" sz="2800" b="1" dirty="0">
              <a:solidFill>
                <a:srgbClr val="000000"/>
              </a:solidFill>
              <a:latin typeface="华文楷体" pitchFamily="2" charset="-122"/>
              <a:ea typeface="华文楷体" pitchFamily="2" charset="-122"/>
            </a:endParaRPr>
          </a:p>
          <a:p>
            <a:pPr>
              <a:lnSpc>
                <a:spcPct val="120000"/>
              </a:lnSpc>
            </a:pPr>
            <a:r>
              <a:rPr lang="zh-CN" altLang="en-US" sz="2800" b="1" dirty="0">
                <a:solidFill>
                  <a:srgbClr val="000000"/>
                </a:solidFill>
                <a:latin typeface="华文楷体" pitchFamily="2" charset="-122"/>
                <a:ea typeface="华文楷体" pitchFamily="2" charset="-122"/>
              </a:rPr>
              <a:t>对每个四元式</a:t>
            </a:r>
            <a:r>
              <a:rPr kumimoji="1" lang="en-US" altLang="zh-CN" sz="2800" b="1" dirty="0" err="1">
                <a:solidFill>
                  <a:srgbClr val="FF00FF"/>
                </a:solidFill>
                <a:latin typeface="Times New Roman" pitchFamily="18" charset="0"/>
                <a:ea typeface="华文新魏" pitchFamily="2" charset="-122"/>
              </a:rPr>
              <a:t>i</a:t>
            </a:r>
            <a:r>
              <a:rPr kumimoji="1" lang="en-US" altLang="zh-CN" sz="2800" b="1" dirty="0">
                <a:solidFill>
                  <a:srgbClr val="FF00FF"/>
                </a:solidFill>
                <a:latin typeface="Times New Roman" pitchFamily="18" charset="0"/>
                <a:ea typeface="华文新魏" pitchFamily="2" charset="-122"/>
              </a:rPr>
              <a:t>: A:=B op C </a:t>
            </a:r>
            <a:r>
              <a:rPr lang="zh-CN" altLang="en-US" sz="2800" b="1" dirty="0">
                <a:solidFill>
                  <a:srgbClr val="000000"/>
                </a:solidFill>
                <a:latin typeface="华文楷体" pitchFamily="2" charset="-122"/>
                <a:ea typeface="华文楷体" pitchFamily="2" charset="-122"/>
              </a:rPr>
              <a:t>顺序执行下面步骤</a:t>
            </a:r>
            <a:r>
              <a:rPr lang="en-US" altLang="zh-CN" sz="2800" b="1" dirty="0">
                <a:solidFill>
                  <a:srgbClr val="000000"/>
                </a:solidFill>
                <a:latin typeface="华文楷体" pitchFamily="2" charset="-122"/>
                <a:ea typeface="华文楷体" pitchFamily="2" charset="-122"/>
              </a:rPr>
              <a:t>:</a:t>
            </a:r>
          </a:p>
          <a:p>
            <a:pPr>
              <a:lnSpc>
                <a:spcPct val="120000"/>
              </a:lnSpc>
            </a:pPr>
            <a:r>
              <a:rPr lang="en-US" altLang="zh-CN" sz="2800" b="1" dirty="0">
                <a:solidFill>
                  <a:srgbClr val="000000"/>
                </a:solidFill>
                <a:latin typeface="华文楷体" pitchFamily="2" charset="-122"/>
                <a:ea typeface="华文楷体" pitchFamily="2" charset="-122"/>
              </a:rPr>
              <a:t>1</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A</a:t>
            </a:r>
            <a:r>
              <a:rPr lang="zh-CN" altLang="en-US" sz="2800" b="1" dirty="0">
                <a:solidFill>
                  <a:srgbClr val="000000"/>
                </a:solidFill>
                <a:latin typeface="华文楷体" pitchFamily="2" charset="-122"/>
                <a:ea typeface="华文楷体" pitchFamily="2" charset="-122"/>
              </a:rPr>
              <a:t>的待用信息标注到四元式</a:t>
            </a:r>
            <a:r>
              <a:rPr lang="en-US" altLang="zh-CN" sz="2800" b="1" dirty="0" err="1">
                <a:solidFill>
                  <a:srgbClr val="000000"/>
                </a:solidFill>
                <a:latin typeface="华文楷体" pitchFamily="2" charset="-122"/>
                <a:ea typeface="华文楷体" pitchFamily="2" charset="-122"/>
              </a:rPr>
              <a:t>i</a:t>
            </a:r>
            <a:r>
              <a:rPr lang="zh-CN" altLang="en-US" sz="2800" b="1" dirty="0">
                <a:solidFill>
                  <a:srgbClr val="000000"/>
                </a:solidFill>
                <a:latin typeface="华文楷体" pitchFamily="2" charset="-122"/>
                <a:ea typeface="华文楷体" pitchFamily="2" charset="-122"/>
              </a:rPr>
              <a:t>上；</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2</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A</a:t>
            </a:r>
            <a:r>
              <a:rPr lang="zh-CN" altLang="en-US" sz="2800" b="1" dirty="0">
                <a:solidFill>
                  <a:srgbClr val="000000"/>
                </a:solidFill>
                <a:latin typeface="华文楷体" pitchFamily="2" charset="-122"/>
                <a:ea typeface="华文楷体" pitchFamily="2" charset="-122"/>
              </a:rPr>
              <a:t>的待用信息栏和活跃信息</a:t>
            </a:r>
            <a:endParaRPr lang="en-US" altLang="zh-CN" sz="2800" b="1" dirty="0">
              <a:solidFill>
                <a:srgbClr val="000000"/>
              </a:solidFill>
              <a:latin typeface="华文楷体" pitchFamily="2" charset="-122"/>
              <a:ea typeface="华文楷体" pitchFamily="2" charset="-122"/>
            </a:endParaRPr>
          </a:p>
          <a:p>
            <a:pPr>
              <a:lnSpc>
                <a:spcPct val="120000"/>
              </a:lnSpc>
            </a:pPr>
            <a:r>
              <a:rPr lang="zh-CN" altLang="en-US" sz="2800" b="1" dirty="0">
                <a:solidFill>
                  <a:srgbClr val="000000"/>
                </a:solidFill>
                <a:latin typeface="华文楷体" pitchFamily="2" charset="-122"/>
                <a:ea typeface="华文楷体" pitchFamily="2" charset="-122"/>
              </a:rPr>
              <a:t>栏设为“非待用”和“非活跃”；</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3</a:t>
            </a:r>
            <a:r>
              <a:rPr lang="zh-CN" altLang="en-US" sz="2800" b="1" dirty="0">
                <a:solidFill>
                  <a:srgbClr val="000000"/>
                </a:solidFill>
                <a:latin typeface="华文楷体" pitchFamily="2" charset="-122"/>
                <a:ea typeface="华文楷体" pitchFamily="2" charset="-122"/>
              </a:rPr>
              <a:t>）把符号表中变量</a:t>
            </a:r>
            <a:r>
              <a:rPr lang="en-US" altLang="zh-CN" sz="2800" b="1" dirty="0">
                <a:solidFill>
                  <a:srgbClr val="000000"/>
                </a:solidFill>
                <a:latin typeface="华文楷体" pitchFamily="2" charset="-122"/>
                <a:ea typeface="华文楷体" pitchFamily="2" charset="-122"/>
              </a:rPr>
              <a:t>B</a:t>
            </a:r>
            <a:r>
              <a:rPr lang="zh-CN" altLang="en-US" sz="2800" b="1" dirty="0">
                <a:solidFill>
                  <a:srgbClr val="000000"/>
                </a:solidFill>
                <a:latin typeface="华文楷体" pitchFamily="2" charset="-122"/>
                <a:ea typeface="华文楷体" pitchFamily="2" charset="-122"/>
              </a:rPr>
              <a:t>和</a:t>
            </a:r>
            <a:r>
              <a:rPr lang="en-US" altLang="zh-CN" sz="2800" b="1" dirty="0">
                <a:solidFill>
                  <a:srgbClr val="000000"/>
                </a:solidFill>
                <a:latin typeface="华文楷体" pitchFamily="2" charset="-122"/>
                <a:ea typeface="华文楷体" pitchFamily="2" charset="-122"/>
              </a:rPr>
              <a:t>C</a:t>
            </a:r>
            <a:r>
              <a:rPr lang="zh-CN" altLang="en-US" sz="2800" b="1" dirty="0">
                <a:solidFill>
                  <a:srgbClr val="000000"/>
                </a:solidFill>
                <a:latin typeface="华文楷体" pitchFamily="2" charset="-122"/>
                <a:ea typeface="华文楷体" pitchFamily="2" charset="-122"/>
              </a:rPr>
              <a:t>的待用信息和活跃信息附加到</a:t>
            </a:r>
            <a:endParaRPr lang="en-US" altLang="zh-CN" sz="2800" b="1" dirty="0">
              <a:solidFill>
                <a:srgbClr val="000000"/>
              </a:solidFill>
              <a:latin typeface="华文楷体" pitchFamily="2" charset="-122"/>
              <a:ea typeface="华文楷体" pitchFamily="2" charset="-122"/>
            </a:endParaRPr>
          </a:p>
          <a:p>
            <a:pPr>
              <a:lnSpc>
                <a:spcPct val="120000"/>
              </a:lnSpc>
            </a:pPr>
            <a:r>
              <a:rPr lang="zh-CN" altLang="en-US" sz="2800" b="1" dirty="0">
                <a:solidFill>
                  <a:srgbClr val="000000"/>
                </a:solidFill>
                <a:latin typeface="华文楷体" pitchFamily="2" charset="-122"/>
                <a:ea typeface="华文楷体" pitchFamily="2" charset="-122"/>
              </a:rPr>
              <a:t>四元式</a:t>
            </a:r>
            <a:r>
              <a:rPr lang="en-US" altLang="zh-CN" sz="2800" b="1" dirty="0" err="1">
                <a:solidFill>
                  <a:srgbClr val="000000"/>
                </a:solidFill>
                <a:latin typeface="华文楷体" pitchFamily="2" charset="-122"/>
                <a:ea typeface="华文楷体" pitchFamily="2" charset="-122"/>
              </a:rPr>
              <a:t>i</a:t>
            </a:r>
            <a:r>
              <a:rPr lang="zh-CN" altLang="en-US" sz="2800" b="1" dirty="0">
                <a:solidFill>
                  <a:srgbClr val="000000"/>
                </a:solidFill>
                <a:latin typeface="华文楷体" pitchFamily="2" charset="-122"/>
                <a:ea typeface="华文楷体" pitchFamily="2" charset="-122"/>
              </a:rPr>
              <a:t>上；</a:t>
            </a:r>
            <a:endParaRPr lang="en-US" altLang="zh-CN" sz="2800" b="1" dirty="0">
              <a:solidFill>
                <a:srgbClr val="000000"/>
              </a:solidFill>
              <a:latin typeface="华文楷体" pitchFamily="2" charset="-122"/>
              <a:ea typeface="华文楷体" pitchFamily="2" charset="-122"/>
            </a:endParaRPr>
          </a:p>
          <a:p>
            <a:pPr>
              <a:lnSpc>
                <a:spcPct val="120000"/>
              </a:lnSpc>
            </a:pPr>
            <a:r>
              <a:rPr lang="en-US" altLang="zh-CN" sz="2800" b="1" dirty="0">
                <a:solidFill>
                  <a:srgbClr val="000000"/>
                </a:solidFill>
                <a:latin typeface="华文楷体" pitchFamily="2" charset="-122"/>
                <a:ea typeface="华文楷体" pitchFamily="2" charset="-122"/>
              </a:rPr>
              <a:t>4</a:t>
            </a:r>
            <a:r>
              <a:rPr lang="zh-CN" altLang="en-US" sz="2800" b="1" dirty="0">
                <a:solidFill>
                  <a:srgbClr val="000000"/>
                </a:solidFill>
                <a:latin typeface="华文楷体" pitchFamily="2" charset="-122"/>
                <a:ea typeface="华文楷体" pitchFamily="2" charset="-122"/>
              </a:rPr>
              <a:t>）把符号表变量</a:t>
            </a:r>
            <a:r>
              <a:rPr lang="en-US" altLang="zh-CN" sz="2800" b="1" dirty="0">
                <a:solidFill>
                  <a:srgbClr val="000000"/>
                </a:solidFill>
                <a:latin typeface="华文楷体" pitchFamily="2" charset="-122"/>
                <a:ea typeface="华文楷体" pitchFamily="2" charset="-122"/>
              </a:rPr>
              <a:t>B</a:t>
            </a:r>
            <a:r>
              <a:rPr lang="zh-CN" altLang="en-US" sz="2800" b="1" dirty="0">
                <a:solidFill>
                  <a:srgbClr val="000000"/>
                </a:solidFill>
                <a:latin typeface="华文楷体" pitchFamily="2" charset="-122"/>
                <a:ea typeface="华文楷体" pitchFamily="2" charset="-122"/>
              </a:rPr>
              <a:t>和</a:t>
            </a:r>
            <a:r>
              <a:rPr lang="en-US" altLang="zh-CN" sz="2800" b="1" dirty="0">
                <a:solidFill>
                  <a:srgbClr val="000000"/>
                </a:solidFill>
                <a:latin typeface="华文楷体" pitchFamily="2" charset="-122"/>
                <a:ea typeface="华文楷体" pitchFamily="2" charset="-122"/>
              </a:rPr>
              <a:t>C</a:t>
            </a:r>
            <a:r>
              <a:rPr lang="zh-CN" altLang="en-US" sz="2800" b="1" dirty="0">
                <a:solidFill>
                  <a:srgbClr val="000000"/>
                </a:solidFill>
                <a:latin typeface="华文楷体" pitchFamily="2" charset="-122"/>
                <a:ea typeface="华文楷体" pitchFamily="2" charset="-122"/>
              </a:rPr>
              <a:t>的待用信息设为</a:t>
            </a:r>
            <a:r>
              <a:rPr lang="en-US" altLang="zh-CN" sz="2800" b="1" dirty="0">
                <a:solidFill>
                  <a:srgbClr val="000000"/>
                </a:solidFill>
                <a:latin typeface="华文楷体" pitchFamily="2" charset="-122"/>
                <a:ea typeface="华文楷体" pitchFamily="2" charset="-122"/>
              </a:rPr>
              <a:t>”</a:t>
            </a:r>
            <a:r>
              <a:rPr lang="en-US" altLang="zh-CN" sz="2800" b="1" dirty="0" err="1">
                <a:solidFill>
                  <a:srgbClr val="000000"/>
                </a:solidFill>
                <a:latin typeface="华文楷体" pitchFamily="2" charset="-122"/>
                <a:ea typeface="华文楷体" pitchFamily="2" charset="-122"/>
              </a:rPr>
              <a:t>i</a:t>
            </a:r>
            <a:r>
              <a:rPr lang="en-US" altLang="zh-CN" sz="2800" b="1" dirty="0">
                <a:solidFill>
                  <a:srgbClr val="000000"/>
                </a:solidFill>
                <a:latin typeface="华文楷体" pitchFamily="2" charset="-122"/>
                <a:ea typeface="华文楷体" pitchFamily="2" charset="-122"/>
              </a:rPr>
              <a:t>”</a:t>
            </a:r>
            <a:r>
              <a:rPr lang="zh-CN" altLang="en-US" sz="2800" b="1" dirty="0">
                <a:solidFill>
                  <a:srgbClr val="000000"/>
                </a:solidFill>
                <a:latin typeface="华文楷体" pitchFamily="2" charset="-122"/>
                <a:ea typeface="华文楷体" pitchFamily="2" charset="-122"/>
              </a:rPr>
              <a:t>，活跃信息栏</a:t>
            </a:r>
            <a:endParaRPr lang="en-US" altLang="zh-CN" sz="2800" b="1" dirty="0">
              <a:solidFill>
                <a:srgbClr val="000000"/>
              </a:solidFill>
              <a:latin typeface="华文楷体" pitchFamily="2" charset="-122"/>
              <a:ea typeface="华文楷体" pitchFamily="2" charset="-122"/>
            </a:endParaRPr>
          </a:p>
          <a:p>
            <a:pPr>
              <a:lnSpc>
                <a:spcPct val="120000"/>
              </a:lnSpc>
            </a:pPr>
            <a:r>
              <a:rPr lang="zh-CN" altLang="en-US" sz="2800" b="1" dirty="0">
                <a:solidFill>
                  <a:srgbClr val="000000"/>
                </a:solidFill>
                <a:latin typeface="华文楷体" pitchFamily="2" charset="-122"/>
                <a:ea typeface="华文楷体" pitchFamily="2" charset="-122"/>
              </a:rPr>
              <a:t>设为活跃</a:t>
            </a:r>
            <a:r>
              <a:rPr lang="en-US" altLang="zh-CN" sz="2800" b="1" dirty="0">
                <a:solidFill>
                  <a:srgbClr val="000000"/>
                </a:solidFill>
                <a:latin typeface="华文楷体" pitchFamily="2" charset="-122"/>
                <a:ea typeface="华文楷体" pitchFamily="2" charset="-122"/>
              </a:rPr>
              <a:t>.</a:t>
            </a:r>
            <a:endParaRPr lang="zh-CN" altLang="en-US" sz="2800" dirty="0">
              <a:latin typeface="华文楷体" pitchFamily="2" charset="-122"/>
              <a:ea typeface="华文楷体" pitchFamily="2" charset="-122"/>
            </a:endParaRPr>
          </a:p>
          <a:p>
            <a:endParaRPr lang="zh-CN" altLang="en-US" sz="2800" dirty="0">
              <a:latin typeface="华文楷体" pitchFamily="2" charset="-122"/>
              <a:ea typeface="华文楷体" pitchFamily="2" charset="-122"/>
            </a:endParaRPr>
          </a:p>
        </p:txBody>
      </p:sp>
      <p:sp>
        <p:nvSpPr>
          <p:cNvPr id="30724" name="Rectangle 17"/>
          <p:cNvSpPr>
            <a:spLocks noChangeArrowheads="1"/>
          </p:cNvSpPr>
          <p:nvPr/>
        </p:nvSpPr>
        <p:spPr bwMode="auto">
          <a:xfrm>
            <a:off x="1049338" y="1674813"/>
            <a:ext cx="147637"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latin typeface="宋体" pitchFamily="2" charset="-122"/>
              </a:rPr>
              <a:t> </a:t>
            </a:r>
            <a:endParaRPr lang="en-US" altLang="zh-CN"/>
          </a:p>
        </p:txBody>
      </p:sp>
      <p:sp>
        <p:nvSpPr>
          <p:cNvPr id="30725" name="Rectangle 21"/>
          <p:cNvSpPr>
            <a:spLocks noChangeArrowheads="1"/>
          </p:cNvSpPr>
          <p:nvPr/>
        </p:nvSpPr>
        <p:spPr bwMode="auto">
          <a:xfrm>
            <a:off x="8229600" y="1676400"/>
            <a:ext cx="809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i</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内容占位符 2"/>
          <p:cNvSpPr>
            <a:spLocks noGrp="1"/>
          </p:cNvSpPr>
          <p:nvPr>
            <p:ph/>
          </p:nvPr>
        </p:nvSpPr>
        <p:spPr>
          <a:xfrm>
            <a:off x="685800" y="609600"/>
            <a:ext cx="8172450" cy="5486400"/>
          </a:xfrm>
        </p:spPr>
        <p:txBody>
          <a:bodyPr/>
          <a:lstStyle/>
          <a:p>
            <a:pPr>
              <a:buFontTx/>
              <a:buNone/>
            </a:pPr>
            <a:r>
              <a:rPr lang="zh-CN" sz="2800" b="1" dirty="0" smtClean="0">
                <a:solidFill>
                  <a:schemeClr val="bg1"/>
                </a:solidFill>
              </a:rPr>
              <a:t>例： 若用</a:t>
            </a:r>
            <a:r>
              <a:rPr lang="en-US" altLang="zh-CN" sz="2800" b="1" dirty="0" smtClean="0">
                <a:solidFill>
                  <a:schemeClr val="bg1"/>
                </a:solidFill>
              </a:rPr>
              <a:t>A</a:t>
            </a:r>
            <a:r>
              <a:rPr lang="zh-CN" sz="2800" b="1" dirty="0" smtClean="0">
                <a:solidFill>
                  <a:schemeClr val="bg1"/>
                </a:solidFill>
              </a:rPr>
              <a:t>，</a:t>
            </a:r>
            <a:r>
              <a:rPr lang="en-US" altLang="zh-CN" sz="2800" b="1" dirty="0" smtClean="0">
                <a:solidFill>
                  <a:schemeClr val="bg1"/>
                </a:solidFill>
              </a:rPr>
              <a:t>B</a:t>
            </a:r>
            <a:r>
              <a:rPr lang="zh-CN" sz="2800" b="1" dirty="0" smtClean="0">
                <a:solidFill>
                  <a:schemeClr val="bg1"/>
                </a:solidFill>
              </a:rPr>
              <a:t>，</a:t>
            </a:r>
            <a:r>
              <a:rPr lang="en-US" altLang="zh-CN" sz="2800" b="1" dirty="0" smtClean="0">
                <a:solidFill>
                  <a:schemeClr val="bg1"/>
                </a:solidFill>
              </a:rPr>
              <a:t>C</a:t>
            </a:r>
            <a:r>
              <a:rPr lang="zh-CN" sz="2800" b="1" dirty="0" smtClean="0">
                <a:solidFill>
                  <a:schemeClr val="bg1"/>
                </a:solidFill>
              </a:rPr>
              <a:t>，</a:t>
            </a:r>
            <a:r>
              <a:rPr lang="en-US" altLang="zh-CN" sz="2800" b="1" dirty="0" smtClean="0">
                <a:solidFill>
                  <a:schemeClr val="bg1"/>
                </a:solidFill>
              </a:rPr>
              <a:t>D</a:t>
            </a:r>
            <a:r>
              <a:rPr lang="zh-CN" sz="2800" b="1" dirty="0" smtClean="0">
                <a:solidFill>
                  <a:schemeClr val="bg1"/>
                </a:solidFill>
              </a:rPr>
              <a:t>表示变量，用</a:t>
            </a:r>
            <a:r>
              <a:rPr lang="en-US" altLang="zh-CN" sz="2800" b="1" dirty="0" smtClean="0">
                <a:solidFill>
                  <a:schemeClr val="bg1"/>
                </a:solidFill>
              </a:rPr>
              <a:t>T</a:t>
            </a:r>
            <a:r>
              <a:rPr lang="zh-CN" sz="2800" b="1" dirty="0" smtClean="0">
                <a:solidFill>
                  <a:schemeClr val="bg1"/>
                </a:solidFill>
              </a:rPr>
              <a:t>，</a:t>
            </a:r>
            <a:r>
              <a:rPr lang="en-US" altLang="zh-CN" sz="2800" b="1" dirty="0" smtClean="0">
                <a:solidFill>
                  <a:schemeClr val="bg1"/>
                </a:solidFill>
              </a:rPr>
              <a:t>U</a:t>
            </a:r>
            <a:r>
              <a:rPr lang="zh-CN" sz="2800" b="1" dirty="0" smtClean="0">
                <a:solidFill>
                  <a:schemeClr val="bg1"/>
                </a:solidFill>
              </a:rPr>
              <a:t>，</a:t>
            </a:r>
            <a:r>
              <a:rPr lang="en-US" altLang="zh-CN" sz="2800" b="1" dirty="0" smtClean="0">
                <a:solidFill>
                  <a:schemeClr val="bg1"/>
                </a:solidFill>
              </a:rPr>
              <a:t>V</a:t>
            </a:r>
          </a:p>
          <a:p>
            <a:pPr>
              <a:buFontTx/>
              <a:buNone/>
            </a:pPr>
            <a:r>
              <a:rPr lang="zh-CN" sz="2800" b="1" dirty="0" smtClean="0">
                <a:solidFill>
                  <a:schemeClr val="bg1"/>
                </a:solidFill>
              </a:rPr>
              <a:t>表示中间变量，有四元式如下：</a:t>
            </a:r>
            <a:endParaRPr lang="zh-CN" sz="2800" dirty="0" smtClean="0">
              <a:solidFill>
                <a:schemeClr val="bg1"/>
              </a:solidFill>
            </a:endParaRPr>
          </a:p>
          <a:p>
            <a:r>
              <a:rPr lang="en-US" altLang="zh-CN" sz="2800" b="1" dirty="0" smtClean="0">
                <a:solidFill>
                  <a:schemeClr val="bg1"/>
                </a:solidFill>
              </a:rPr>
              <a:t>(1)T:=A-B</a:t>
            </a:r>
            <a:endParaRPr lang="zh-CN" altLang="zh-CN" sz="2800" dirty="0" smtClean="0">
              <a:solidFill>
                <a:schemeClr val="bg1"/>
              </a:solidFill>
            </a:endParaRPr>
          </a:p>
          <a:p>
            <a:r>
              <a:rPr lang="en-US" altLang="zh-CN" sz="2800" b="1" dirty="0" smtClean="0">
                <a:solidFill>
                  <a:schemeClr val="bg1"/>
                </a:solidFill>
              </a:rPr>
              <a:t>(2)U:=A-C</a:t>
            </a:r>
            <a:endParaRPr lang="zh-CN" altLang="zh-CN" sz="2800" dirty="0" smtClean="0">
              <a:solidFill>
                <a:schemeClr val="bg1"/>
              </a:solidFill>
            </a:endParaRPr>
          </a:p>
          <a:p>
            <a:r>
              <a:rPr lang="en-US" altLang="zh-CN" sz="2800" b="1" dirty="0" smtClean="0">
                <a:solidFill>
                  <a:schemeClr val="bg1"/>
                </a:solidFill>
              </a:rPr>
              <a:t>(3)V:=T+U</a:t>
            </a:r>
            <a:endParaRPr lang="zh-CN" altLang="zh-CN" sz="2800" dirty="0" smtClean="0">
              <a:solidFill>
                <a:schemeClr val="bg1"/>
              </a:solidFill>
            </a:endParaRPr>
          </a:p>
          <a:p>
            <a:r>
              <a:rPr lang="en-US" altLang="zh-CN" sz="2800" b="1" dirty="0" smtClean="0">
                <a:solidFill>
                  <a:schemeClr val="bg1"/>
                </a:solidFill>
              </a:rPr>
              <a:t>(4)D:=V+U</a:t>
            </a:r>
            <a:endParaRPr lang="zh-CN" altLang="zh-CN" sz="2800" dirty="0" smtClean="0">
              <a:solidFill>
                <a:schemeClr val="bg1"/>
              </a:solidFill>
            </a:endParaRPr>
          </a:p>
          <a:p>
            <a:r>
              <a:rPr lang="zh-CN" altLang="zh-CN" sz="2800" b="1" dirty="0" smtClean="0">
                <a:solidFill>
                  <a:schemeClr val="bg1"/>
                </a:solidFill>
              </a:rPr>
              <a:t>“</a:t>
            </a:r>
            <a:r>
              <a:rPr lang="en-US" altLang="zh-CN" sz="2800" b="1" dirty="0" smtClean="0">
                <a:solidFill>
                  <a:schemeClr val="bg1"/>
                </a:solidFill>
              </a:rPr>
              <a:t>F</a:t>
            </a:r>
            <a:r>
              <a:rPr lang="zh-CN" altLang="zh-CN" sz="2800" b="1" dirty="0" smtClean="0">
                <a:solidFill>
                  <a:schemeClr val="bg1"/>
                </a:solidFill>
              </a:rPr>
              <a:t>”</a:t>
            </a:r>
            <a:r>
              <a:rPr lang="zh-CN" sz="2800" b="1" dirty="0" smtClean="0">
                <a:solidFill>
                  <a:schemeClr val="bg1"/>
                </a:solidFill>
              </a:rPr>
              <a:t>表示“非待用”，“</a:t>
            </a:r>
            <a:r>
              <a:rPr lang="en-US" altLang="zh-CN" sz="2800" b="1" dirty="0" smtClean="0">
                <a:solidFill>
                  <a:schemeClr val="bg1"/>
                </a:solidFill>
              </a:rPr>
              <a:t>L</a:t>
            </a:r>
            <a:r>
              <a:rPr lang="zh-CN" altLang="zh-CN" sz="2800" b="1" dirty="0" smtClean="0">
                <a:solidFill>
                  <a:schemeClr val="bg1"/>
                </a:solidFill>
              </a:rPr>
              <a:t>”</a:t>
            </a:r>
            <a:r>
              <a:rPr lang="zh-CN" sz="2800" b="1" dirty="0" smtClean="0">
                <a:solidFill>
                  <a:schemeClr val="bg1"/>
                </a:solidFill>
              </a:rPr>
              <a:t>表示</a:t>
            </a:r>
            <a:r>
              <a:rPr lang="zh-CN" altLang="en-US" sz="2800" b="1" dirty="0" smtClean="0">
                <a:solidFill>
                  <a:schemeClr val="bg1"/>
                </a:solidFill>
              </a:rPr>
              <a:t>待用</a:t>
            </a:r>
            <a:r>
              <a:rPr lang="zh-CN" sz="2800" b="1" dirty="0" smtClean="0">
                <a:solidFill>
                  <a:schemeClr val="bg1"/>
                </a:solidFill>
              </a:rPr>
              <a:t>。</a:t>
            </a:r>
            <a:endParaRPr lang="en-US" altLang="zh-CN" sz="2800" b="1" dirty="0" smtClean="0">
              <a:solidFill>
                <a:schemeClr val="bg1"/>
              </a:solidFill>
            </a:endParaRPr>
          </a:p>
          <a:p>
            <a:r>
              <a:rPr lang="en-US" altLang="zh-CN" sz="2800" b="1" dirty="0" smtClean="0">
                <a:solidFill>
                  <a:schemeClr val="bg1"/>
                </a:solidFill>
              </a:rPr>
              <a:t>(1)(2)(3)(4)</a:t>
            </a:r>
            <a:r>
              <a:rPr lang="zh-CN" sz="2800" b="1" dirty="0" smtClean="0">
                <a:solidFill>
                  <a:schemeClr val="bg1"/>
                </a:solidFill>
              </a:rPr>
              <a:t>表示四元式序号。</a:t>
            </a:r>
            <a:endParaRPr lang="zh-CN" sz="2800" dirty="0" smtClean="0">
              <a:solidFill>
                <a:schemeClr val="bg1"/>
              </a:solidFill>
            </a:endParaRPr>
          </a:p>
          <a:p>
            <a:endParaRPr lang="zh-CN" altLang="en-US" sz="2800" dirty="0" smtClean="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269875" y="322263"/>
          <a:ext cx="7451725" cy="6484937"/>
        </p:xfrm>
        <a:graphic>
          <a:graphicData uri="http://schemas.openxmlformats.org/presentationml/2006/ole">
            <p:oleObj spid="_x0000_s80898" name="Document" r:id="rId4" imgW="5758861" imgH="5011620" progId="Word.Document.8">
              <p:embed/>
            </p:oleObj>
          </a:graphicData>
        </a:graphic>
      </p:graphicFrame>
      <p:sp>
        <p:nvSpPr>
          <p:cNvPr id="1027" name="Rectangle 8"/>
          <p:cNvSpPr>
            <a:spLocks noChangeArrowheads="1"/>
          </p:cNvSpPr>
          <p:nvPr/>
        </p:nvSpPr>
        <p:spPr bwMode="auto">
          <a:xfrm>
            <a:off x="3275856" y="4797152"/>
            <a:ext cx="5868144" cy="837152"/>
          </a:xfrm>
          <a:prstGeom prst="rect">
            <a:avLst/>
          </a:prstGeom>
          <a:noFill/>
          <a:ln w="9525">
            <a:solidFill>
              <a:schemeClr val="bg1"/>
            </a:solidFill>
            <a:miter lim="800000"/>
            <a:headEnd/>
            <a:tailEnd/>
          </a:ln>
        </p:spPr>
        <p:txBody>
          <a:bodyPr wrap="square" lIns="0" tIns="0" rIns="0" bIns="0">
            <a:spAutoFit/>
          </a:bodyPr>
          <a:lstStyle/>
          <a:p>
            <a:pPr>
              <a:lnSpc>
                <a:spcPct val="120000"/>
              </a:lnSpc>
            </a:pPr>
            <a:r>
              <a:rPr lang="en-US" altLang="zh-CN" sz="1600" b="1" dirty="0">
                <a:solidFill>
                  <a:srgbClr val="0070C0"/>
                </a:solidFill>
                <a:latin typeface="华文楷体" pitchFamily="2" charset="-122"/>
                <a:ea typeface="华文楷体" pitchFamily="2" charset="-122"/>
              </a:rPr>
              <a:t>1</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的待用信息标注到四元式</a:t>
            </a:r>
            <a:r>
              <a:rPr lang="en-US" altLang="zh-CN" sz="1600" b="1" dirty="0" err="1">
                <a:solidFill>
                  <a:srgbClr val="0070C0"/>
                </a:solidFill>
                <a:latin typeface="华文楷体" pitchFamily="2" charset="-122"/>
                <a:ea typeface="华文楷体" pitchFamily="2" charset="-122"/>
              </a:rPr>
              <a:t>i</a:t>
            </a:r>
            <a:r>
              <a:rPr lang="zh-CN" altLang="en-US" sz="1600" b="1" dirty="0">
                <a:solidFill>
                  <a:srgbClr val="0070C0"/>
                </a:solidFill>
                <a:latin typeface="华文楷体" pitchFamily="2" charset="-122"/>
                <a:ea typeface="华文楷体" pitchFamily="2" charset="-122"/>
              </a:rPr>
              <a:t>上；</a:t>
            </a:r>
            <a:r>
              <a:rPr kumimoji="1" lang="en-US" altLang="zh-CN" sz="1600" b="1" dirty="0">
                <a:solidFill>
                  <a:srgbClr val="FF00FF"/>
                </a:solidFill>
                <a:latin typeface="Times New Roman" pitchFamily="18" charset="0"/>
                <a:ea typeface="华文新魏" pitchFamily="2" charset="-122"/>
              </a:rPr>
              <a:t> </a:t>
            </a:r>
            <a:r>
              <a:rPr kumimoji="1" lang="en-US" altLang="zh-CN" sz="1600" b="1" dirty="0" err="1">
                <a:solidFill>
                  <a:srgbClr val="FF00FF"/>
                </a:solidFill>
                <a:latin typeface="Times New Roman" pitchFamily="18" charset="0"/>
                <a:ea typeface="华文新魏" pitchFamily="2" charset="-122"/>
              </a:rPr>
              <a:t>i</a:t>
            </a:r>
            <a:r>
              <a:rPr kumimoji="1" lang="en-US" altLang="zh-CN" sz="1600" b="1" dirty="0">
                <a:solidFill>
                  <a:srgbClr val="FF00FF"/>
                </a:solidFill>
                <a:latin typeface="Times New Roman" pitchFamily="18" charset="0"/>
                <a:ea typeface="华文新魏" pitchFamily="2" charset="-122"/>
              </a:rPr>
              <a:t>: A:=B op C </a:t>
            </a:r>
            <a:endParaRPr lang="en-US" altLang="zh-CN" sz="1600" b="1" dirty="0">
              <a:solidFill>
                <a:srgbClr val="0070C0"/>
              </a:solidFill>
              <a:latin typeface="华文楷体" pitchFamily="2" charset="-122"/>
              <a:ea typeface="华文楷体" pitchFamily="2" charset="-122"/>
            </a:endParaRPr>
          </a:p>
          <a:p>
            <a:pPr>
              <a:lnSpc>
                <a:spcPct val="120000"/>
              </a:lnSpc>
            </a:pPr>
            <a:r>
              <a:rPr lang="en-US" altLang="zh-CN" sz="1600" b="1" dirty="0" smtClean="0">
                <a:solidFill>
                  <a:srgbClr val="0070C0"/>
                </a:solidFill>
                <a:latin typeface="华文楷体" pitchFamily="2" charset="-122"/>
                <a:ea typeface="华文楷体" pitchFamily="2" charset="-122"/>
              </a:rPr>
              <a:t>.</a:t>
            </a: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52388" y="-134938"/>
          <a:ext cx="7548562" cy="6569076"/>
        </p:xfrm>
        <a:graphic>
          <a:graphicData uri="http://schemas.openxmlformats.org/presentationml/2006/ole">
            <p:oleObj spid="_x0000_s81922" name="Document" r:id="rId4" imgW="5758861" imgH="5011620" progId="Word.Document.8">
              <p:embed/>
            </p:oleObj>
          </a:graphicData>
        </a:graphic>
      </p:graphicFrame>
      <p:sp>
        <p:nvSpPr>
          <p:cNvPr id="1027" name="Rectangle 8"/>
          <p:cNvSpPr>
            <a:spLocks noChangeArrowheads="1"/>
          </p:cNvSpPr>
          <p:nvPr/>
        </p:nvSpPr>
        <p:spPr bwMode="auto">
          <a:xfrm>
            <a:off x="3071813" y="5357813"/>
            <a:ext cx="6215062" cy="1132618"/>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smtClean="0">
                <a:solidFill>
                  <a:srgbClr val="0070C0"/>
                </a:solidFill>
                <a:latin typeface="华文楷体" pitchFamily="2" charset="-122"/>
                <a:ea typeface="华文楷体" pitchFamily="2" charset="-122"/>
              </a:rPr>
              <a:t>2</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的待用信息栏和活跃信息栏设为“非待用”和“非活跃”；</a:t>
            </a:r>
            <a:endParaRPr lang="en-US" altLang="zh-CN" sz="1600" b="1" dirty="0">
              <a:solidFill>
                <a:srgbClr val="0070C0"/>
              </a:solidFill>
              <a:latin typeface="华文楷体" pitchFamily="2" charset="-122"/>
              <a:ea typeface="华文楷体" pitchFamily="2" charset="-122"/>
            </a:endParaRPr>
          </a:p>
          <a:p>
            <a:pPr>
              <a:lnSpc>
                <a:spcPct val="120000"/>
              </a:lnSpc>
            </a:pP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536" y="548680"/>
            <a:ext cx="8101013" cy="3869035"/>
          </a:xfrm>
        </p:spPr>
        <p:txBody>
          <a:bodyPr/>
          <a:lstStyle/>
          <a:p>
            <a:r>
              <a:rPr lang="zh-CN" altLang="en-US" dirty="0" smtClean="0">
                <a:solidFill>
                  <a:schemeClr val="bg1"/>
                </a:solidFill>
                <a:latin typeface="华文新魏" pitchFamily="2" charset="-122"/>
                <a:ea typeface="华文新魏" pitchFamily="2" charset="-122"/>
              </a:rPr>
              <a:t>前端：</a:t>
            </a:r>
            <a:r>
              <a:rPr lang="zh-CN" altLang="en-US" sz="2800" dirty="0" smtClean="0">
                <a:solidFill>
                  <a:schemeClr val="bg1"/>
                </a:solidFill>
                <a:latin typeface="华文新魏" pitchFamily="2" charset="-122"/>
                <a:ea typeface="华文新魏" pitchFamily="2" charset="-122"/>
              </a:rPr>
              <a:t>错误检查，把源程序转换成中间代码</a:t>
            </a:r>
            <a:r>
              <a:rPr lang="zh-CN" altLang="en-US" dirty="0" smtClean="0">
                <a:solidFill>
                  <a:schemeClr val="bg1"/>
                </a:solidFill>
                <a:latin typeface="华文新魏" pitchFamily="2" charset="-122"/>
                <a:ea typeface="华文新魏" pitchFamily="2" charset="-122"/>
              </a:rPr>
              <a:t>，</a:t>
            </a:r>
            <a:r>
              <a:rPr lang="zh-CN" altLang="en-US" sz="2800" dirty="0" smtClean="0">
                <a:solidFill>
                  <a:schemeClr val="bg1"/>
                </a:solidFill>
                <a:latin typeface="华文新魏" pitchFamily="2" charset="-122"/>
                <a:ea typeface="华文新魏" pitchFamily="2" charset="-122"/>
              </a:rPr>
              <a:t>与机器无关，与源语言密切相关</a:t>
            </a:r>
            <a:r>
              <a:rPr lang="zh-CN" altLang="en-US" dirty="0" smtClean="0">
                <a:solidFill>
                  <a:schemeClr val="bg1"/>
                </a:solidFill>
                <a:latin typeface="华文新魏" pitchFamily="2" charset="-122"/>
                <a:ea typeface="华文新魏" pitchFamily="2" charset="-122"/>
              </a:rPr>
              <a:t>；</a:t>
            </a:r>
            <a:endParaRPr lang="en-US" altLang="zh-CN" dirty="0" smtClean="0">
              <a:solidFill>
                <a:schemeClr val="bg1"/>
              </a:solidFill>
              <a:latin typeface="华文新魏" pitchFamily="2" charset="-122"/>
              <a:ea typeface="华文新魏" pitchFamily="2" charset="-122"/>
            </a:endParaRPr>
          </a:p>
          <a:p>
            <a:r>
              <a:rPr lang="zh-CN" altLang="en-US" dirty="0" smtClean="0">
                <a:solidFill>
                  <a:schemeClr val="bg1"/>
                </a:solidFill>
                <a:latin typeface="华文新魏" pitchFamily="2" charset="-122"/>
                <a:ea typeface="华文新魏" pitchFamily="2" charset="-122"/>
              </a:rPr>
              <a:t>中端：</a:t>
            </a:r>
            <a:r>
              <a:rPr lang="zh-CN" altLang="en-US" sz="2800" dirty="0" smtClean="0">
                <a:solidFill>
                  <a:schemeClr val="bg1"/>
                </a:solidFill>
                <a:latin typeface="华文新魏" pitchFamily="2" charset="-122"/>
                <a:ea typeface="华文新魏" pitchFamily="2" charset="-122"/>
              </a:rPr>
              <a:t>将中间代码进行优化；中间代码与源语言无关，与目标机器也无关。</a:t>
            </a:r>
            <a:endParaRPr lang="en-US" altLang="zh-CN" sz="2800" dirty="0" smtClean="0">
              <a:solidFill>
                <a:schemeClr val="bg1"/>
              </a:solidFill>
              <a:latin typeface="华文新魏" pitchFamily="2" charset="-122"/>
              <a:ea typeface="华文新魏" pitchFamily="2" charset="-122"/>
            </a:endParaRPr>
          </a:p>
          <a:p>
            <a:r>
              <a:rPr lang="zh-CN" altLang="en-US" dirty="0" smtClean="0">
                <a:solidFill>
                  <a:schemeClr val="bg1"/>
                </a:solidFill>
                <a:latin typeface="华文新魏" pitchFamily="2" charset="-122"/>
                <a:ea typeface="华文新魏" pitchFamily="2" charset="-122"/>
              </a:rPr>
              <a:t>后端：</a:t>
            </a:r>
            <a:r>
              <a:rPr lang="zh-CN" altLang="en-US" sz="2800" dirty="0" smtClean="0">
                <a:solidFill>
                  <a:schemeClr val="bg1"/>
                </a:solidFill>
                <a:latin typeface="华文新魏" pitchFamily="2" charset="-122"/>
                <a:ea typeface="华文新魏" pitchFamily="2" charset="-122"/>
              </a:rPr>
              <a:t>把中间代码转换成与机器相关的目标代码，与源语言无关，与硬件指令集有关。</a:t>
            </a:r>
            <a:endParaRPr lang="en-US" altLang="zh-CN" sz="2800" dirty="0" smtClean="0">
              <a:solidFill>
                <a:schemeClr val="bg1"/>
              </a:solidFill>
              <a:latin typeface="华文新魏" pitchFamily="2" charset="-122"/>
              <a:ea typeface="华文新魏" pitchFamily="2" charset="-122"/>
            </a:endParaRPr>
          </a:p>
          <a:p>
            <a:endParaRPr lang="zh-CN" altLang="en-US" dirty="0" smtClean="0">
              <a:solidFill>
                <a:schemeClr val="bg1"/>
              </a:solidFill>
              <a:latin typeface="华文新魏" pitchFamily="2" charset="-122"/>
              <a:ea typeface="华文新魏" pitchFamily="2" charset="-122"/>
            </a:endParaRPr>
          </a:p>
        </p:txBody>
      </p:sp>
      <p:sp>
        <p:nvSpPr>
          <p:cNvPr id="7172" name="Rectangle 3"/>
          <p:cNvSpPr txBox="1">
            <a:spLocks noChangeArrowheads="1"/>
          </p:cNvSpPr>
          <p:nvPr/>
        </p:nvSpPr>
        <p:spPr bwMode="auto">
          <a:xfrm>
            <a:off x="285750" y="3857625"/>
            <a:ext cx="8858250" cy="3000375"/>
          </a:xfrm>
          <a:prstGeom prst="rect">
            <a:avLst/>
          </a:prstGeom>
          <a:noFill/>
          <a:ln w="9525">
            <a:noFill/>
            <a:miter lim="800000"/>
            <a:headEnd/>
            <a:tailEnd/>
          </a:ln>
        </p:spPr>
        <p:txBody>
          <a:bodyPr/>
          <a:lstStyle/>
          <a:p>
            <a:pPr marL="342900" indent="-342900" eaLnBrk="0" hangingPunct="0">
              <a:spcBef>
                <a:spcPct val="20000"/>
              </a:spcBef>
              <a:buClr>
                <a:schemeClr val="hlink"/>
              </a:buClr>
              <a:buFontTx/>
              <a:buChar char="•"/>
            </a:pPr>
            <a:r>
              <a:rPr lang="zh-CN" altLang="en-US" sz="3200" dirty="0">
                <a:solidFill>
                  <a:schemeClr val="bg1"/>
                </a:solidFill>
                <a:latin typeface="华文新魏" pitchFamily="2" charset="-122"/>
                <a:ea typeface="华文新魏" pitchFamily="2" charset="-122"/>
              </a:rPr>
              <a:t>代码生成</a:t>
            </a:r>
          </a:p>
          <a:p>
            <a:pPr marL="342900" indent="-342900" eaLnBrk="0" hangingPunct="0">
              <a:spcBef>
                <a:spcPct val="20000"/>
              </a:spcBef>
              <a:buClr>
                <a:schemeClr val="hlink"/>
              </a:buClr>
            </a:pPr>
            <a:r>
              <a:rPr lang="zh-CN" altLang="en-US" sz="3200" dirty="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将经过语法分析或优化后的中间代码，转换成特定机器的目标代码。</a:t>
            </a:r>
          </a:p>
          <a:p>
            <a:pPr marL="342900" indent="-342900" eaLnBrk="0" hangingPunct="0">
              <a:spcBef>
                <a:spcPct val="20000"/>
              </a:spcBef>
              <a:buClr>
                <a:schemeClr val="hlink"/>
              </a:buClr>
              <a:buFontTx/>
              <a:buChar char="•"/>
            </a:pPr>
            <a:r>
              <a:rPr lang="zh-CN" altLang="en-US" sz="3200" dirty="0">
                <a:solidFill>
                  <a:schemeClr val="bg1"/>
                </a:solidFill>
                <a:latin typeface="华文新魏" pitchFamily="2" charset="-122"/>
                <a:ea typeface="华文新魏" pitchFamily="2" charset="-122"/>
              </a:rPr>
              <a:t> 代码生成器</a:t>
            </a:r>
          </a:p>
          <a:p>
            <a:pPr marL="342900" indent="-342900" eaLnBrk="0" hangingPunct="0">
              <a:spcBef>
                <a:spcPct val="20000"/>
              </a:spcBef>
              <a:buClr>
                <a:schemeClr val="hlink"/>
              </a:buClr>
            </a:pPr>
            <a:r>
              <a:rPr lang="zh-CN" altLang="en-US" sz="3200" dirty="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完成代码生成这一过程的程序称为代码生成器。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26988" y="-136525"/>
          <a:ext cx="7612062" cy="6613525"/>
        </p:xfrm>
        <a:graphic>
          <a:graphicData uri="http://schemas.openxmlformats.org/presentationml/2006/ole">
            <p:oleObj spid="_x0000_s82946" name="Document" r:id="rId4" imgW="5758861" imgH="5003688" progId="Word.Document.8">
              <p:embed/>
            </p:oleObj>
          </a:graphicData>
        </a:graphic>
      </p:graphicFrame>
      <p:sp>
        <p:nvSpPr>
          <p:cNvPr id="1027" name="Rectangle 8"/>
          <p:cNvSpPr>
            <a:spLocks noChangeArrowheads="1"/>
          </p:cNvSpPr>
          <p:nvPr/>
        </p:nvSpPr>
        <p:spPr bwMode="auto">
          <a:xfrm>
            <a:off x="3071813" y="5357813"/>
            <a:ext cx="6215062" cy="837152"/>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smtClean="0">
                <a:solidFill>
                  <a:srgbClr val="0070C0"/>
                </a:solidFill>
                <a:latin typeface="华文楷体" pitchFamily="2" charset="-122"/>
                <a:ea typeface="华文楷体" pitchFamily="2" charset="-122"/>
              </a:rPr>
              <a:t>3</a:t>
            </a:r>
            <a:r>
              <a:rPr lang="zh-CN" altLang="en-US" sz="1600" b="1" dirty="0" smtClean="0">
                <a:solidFill>
                  <a:srgbClr val="0070C0"/>
                </a:solidFill>
                <a:latin typeface="华文楷体" pitchFamily="2" charset="-122"/>
                <a:ea typeface="华文楷体" pitchFamily="2" charset="-122"/>
              </a:rPr>
              <a:t>）把符号表中变量</a:t>
            </a:r>
            <a:r>
              <a:rPr lang="en-US" altLang="zh-CN" sz="1600" b="1" dirty="0" smtClean="0">
                <a:solidFill>
                  <a:srgbClr val="0070C0"/>
                </a:solidFill>
                <a:latin typeface="华文楷体" pitchFamily="2" charset="-122"/>
                <a:ea typeface="华文楷体" pitchFamily="2" charset="-122"/>
              </a:rPr>
              <a:t>B</a:t>
            </a:r>
            <a:r>
              <a:rPr lang="zh-CN" altLang="en-US" sz="1600" b="1" dirty="0" smtClean="0">
                <a:solidFill>
                  <a:srgbClr val="0070C0"/>
                </a:solidFill>
                <a:latin typeface="华文楷体" pitchFamily="2" charset="-122"/>
                <a:ea typeface="华文楷体" pitchFamily="2" charset="-122"/>
              </a:rPr>
              <a:t>和</a:t>
            </a:r>
            <a:r>
              <a:rPr lang="en-US" altLang="zh-CN" sz="1600" b="1" dirty="0" smtClean="0">
                <a:solidFill>
                  <a:srgbClr val="0070C0"/>
                </a:solidFill>
                <a:latin typeface="华文楷体" pitchFamily="2" charset="-122"/>
                <a:ea typeface="华文楷体" pitchFamily="2" charset="-122"/>
              </a:rPr>
              <a:t>C</a:t>
            </a:r>
            <a:r>
              <a:rPr lang="zh-CN" altLang="en-US" sz="1600" b="1" dirty="0" smtClean="0">
                <a:solidFill>
                  <a:srgbClr val="0070C0"/>
                </a:solidFill>
                <a:latin typeface="华文楷体" pitchFamily="2" charset="-122"/>
                <a:ea typeface="华文楷体" pitchFamily="2" charset="-122"/>
              </a:rPr>
              <a:t>的待用信息和活跃信息附加到四元式</a:t>
            </a:r>
            <a:r>
              <a:rPr lang="en-US" altLang="zh-CN" sz="1600" b="1" dirty="0" err="1" smtClean="0">
                <a:solidFill>
                  <a:srgbClr val="0070C0"/>
                </a:solidFill>
                <a:latin typeface="华文楷体" pitchFamily="2" charset="-122"/>
                <a:ea typeface="华文楷体" pitchFamily="2" charset="-122"/>
              </a:rPr>
              <a:t>i</a:t>
            </a:r>
            <a:r>
              <a:rPr lang="zh-CN" altLang="en-US" sz="1600" b="1" dirty="0" smtClean="0">
                <a:solidFill>
                  <a:srgbClr val="0070C0"/>
                </a:solidFill>
                <a:latin typeface="华文楷体" pitchFamily="2" charset="-122"/>
                <a:ea typeface="华文楷体" pitchFamily="2" charset="-122"/>
              </a:rPr>
              <a:t>上；</a:t>
            </a:r>
            <a:endParaRPr lang="en-US" altLang="zh-CN" sz="1600" b="1" dirty="0" smtClean="0">
              <a:solidFill>
                <a:srgbClr val="0070C0"/>
              </a:solidFill>
              <a:latin typeface="华文楷体" pitchFamily="2" charset="-122"/>
              <a:ea typeface="华文楷体" pitchFamily="2" charset="-122"/>
            </a:endParaRPr>
          </a:p>
          <a:p>
            <a:pPr>
              <a:lnSpc>
                <a:spcPct val="120000"/>
              </a:lnSpc>
            </a:pP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61913" y="-134938"/>
          <a:ext cx="7461250" cy="6502401"/>
        </p:xfrm>
        <a:graphic>
          <a:graphicData uri="http://schemas.openxmlformats.org/presentationml/2006/ole">
            <p:oleObj spid="_x0000_s83970" name="Document" r:id="rId4" imgW="5758861" imgH="5019553" progId="Word.Document.8">
              <p:embed/>
            </p:oleObj>
          </a:graphicData>
        </a:graphic>
      </p:graphicFrame>
      <p:sp>
        <p:nvSpPr>
          <p:cNvPr id="1027" name="Rectangle 8"/>
          <p:cNvSpPr>
            <a:spLocks noChangeArrowheads="1"/>
          </p:cNvSpPr>
          <p:nvPr/>
        </p:nvSpPr>
        <p:spPr bwMode="auto">
          <a:xfrm>
            <a:off x="3071813" y="5357813"/>
            <a:ext cx="6215062" cy="837152"/>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smtClean="0">
                <a:solidFill>
                  <a:srgbClr val="0070C0"/>
                </a:solidFill>
                <a:latin typeface="华文楷体" pitchFamily="2" charset="-122"/>
                <a:ea typeface="华文楷体" pitchFamily="2" charset="-122"/>
              </a:rPr>
              <a:t>4</a:t>
            </a:r>
            <a:r>
              <a:rPr lang="zh-CN" altLang="en-US" sz="1600" b="1" dirty="0" smtClean="0">
                <a:solidFill>
                  <a:srgbClr val="0070C0"/>
                </a:solidFill>
                <a:latin typeface="华文楷体" pitchFamily="2" charset="-122"/>
                <a:ea typeface="华文楷体" pitchFamily="2" charset="-122"/>
              </a:rPr>
              <a:t>）把符号表变量</a:t>
            </a:r>
            <a:r>
              <a:rPr lang="en-US" altLang="zh-CN" sz="1600" b="1" dirty="0" smtClean="0">
                <a:solidFill>
                  <a:srgbClr val="0070C0"/>
                </a:solidFill>
                <a:latin typeface="华文楷体" pitchFamily="2" charset="-122"/>
                <a:ea typeface="华文楷体" pitchFamily="2" charset="-122"/>
              </a:rPr>
              <a:t>B</a:t>
            </a:r>
            <a:r>
              <a:rPr lang="zh-CN" altLang="en-US" sz="1600" b="1" dirty="0" smtClean="0">
                <a:solidFill>
                  <a:srgbClr val="0070C0"/>
                </a:solidFill>
                <a:latin typeface="华文楷体" pitchFamily="2" charset="-122"/>
                <a:ea typeface="华文楷体" pitchFamily="2" charset="-122"/>
              </a:rPr>
              <a:t>和</a:t>
            </a:r>
            <a:r>
              <a:rPr lang="en-US" altLang="zh-CN" sz="1600" b="1" dirty="0" smtClean="0">
                <a:solidFill>
                  <a:srgbClr val="0070C0"/>
                </a:solidFill>
                <a:latin typeface="华文楷体" pitchFamily="2" charset="-122"/>
                <a:ea typeface="华文楷体" pitchFamily="2" charset="-122"/>
              </a:rPr>
              <a:t>C</a:t>
            </a:r>
            <a:r>
              <a:rPr lang="zh-CN" altLang="en-US" sz="1600" b="1" dirty="0" smtClean="0">
                <a:solidFill>
                  <a:srgbClr val="0070C0"/>
                </a:solidFill>
                <a:latin typeface="华文楷体" pitchFamily="2" charset="-122"/>
                <a:ea typeface="华文楷体" pitchFamily="2" charset="-122"/>
              </a:rPr>
              <a:t>的待用信息设为</a:t>
            </a:r>
            <a:r>
              <a:rPr lang="en-US" altLang="zh-CN" sz="1600" b="1" dirty="0" smtClean="0">
                <a:solidFill>
                  <a:srgbClr val="0070C0"/>
                </a:solidFill>
                <a:latin typeface="华文楷体" pitchFamily="2" charset="-122"/>
                <a:ea typeface="华文楷体" pitchFamily="2" charset="-122"/>
              </a:rPr>
              <a:t>”</a:t>
            </a:r>
            <a:r>
              <a:rPr lang="en-US" altLang="zh-CN" sz="1600" b="1" dirty="0" err="1" smtClean="0">
                <a:solidFill>
                  <a:srgbClr val="0070C0"/>
                </a:solidFill>
                <a:latin typeface="华文楷体" pitchFamily="2" charset="-122"/>
                <a:ea typeface="华文楷体" pitchFamily="2" charset="-122"/>
              </a:rPr>
              <a:t>i</a:t>
            </a:r>
            <a:r>
              <a:rPr lang="en-US" altLang="zh-CN" sz="1600" b="1" dirty="0" smtClean="0">
                <a:solidFill>
                  <a:srgbClr val="0070C0"/>
                </a:solidFill>
                <a:latin typeface="华文楷体" pitchFamily="2" charset="-122"/>
                <a:ea typeface="华文楷体" pitchFamily="2" charset="-122"/>
              </a:rPr>
              <a:t>”</a:t>
            </a:r>
            <a:r>
              <a:rPr lang="zh-CN" altLang="en-US" sz="1600" b="1" dirty="0" smtClean="0">
                <a:solidFill>
                  <a:srgbClr val="0070C0"/>
                </a:solidFill>
                <a:latin typeface="华文楷体" pitchFamily="2" charset="-122"/>
                <a:ea typeface="华文楷体" pitchFamily="2" charset="-122"/>
              </a:rPr>
              <a:t>，活跃信息栏设为活跃</a:t>
            </a:r>
            <a:r>
              <a:rPr lang="en-US" altLang="zh-CN" sz="1600" b="1" dirty="0" smtClean="0">
                <a:solidFill>
                  <a:srgbClr val="0070C0"/>
                </a:solidFill>
                <a:latin typeface="华文楷体" pitchFamily="2" charset="-122"/>
                <a:ea typeface="华文楷体" pitchFamily="2" charset="-122"/>
              </a:rPr>
              <a:t>.</a:t>
            </a:r>
            <a:endParaRPr lang="zh-CN" altLang="en-US" sz="1600" dirty="0" smtClean="0">
              <a:solidFill>
                <a:srgbClr val="0070C0"/>
              </a:solidFill>
              <a:latin typeface="华文楷体" pitchFamily="2" charset="-122"/>
              <a:ea typeface="华文楷体" pitchFamily="2" charset="-122"/>
            </a:endParaRPr>
          </a:p>
          <a:p>
            <a:pPr>
              <a:lnSpc>
                <a:spcPct val="120000"/>
              </a:lnSpc>
            </a:pP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34925" y="-134938"/>
          <a:ext cx="7548563" cy="6569076"/>
        </p:xfrm>
        <a:graphic>
          <a:graphicData uri="http://schemas.openxmlformats.org/presentationml/2006/ole">
            <p:oleObj spid="_x0000_s84994" name="Document" r:id="rId4" imgW="5758861" imgH="5011620" progId="Word.Document.8">
              <p:embed/>
            </p:oleObj>
          </a:graphicData>
        </a:graphic>
      </p:graphicFrame>
      <p:sp>
        <p:nvSpPr>
          <p:cNvPr id="1027" name="Rectangle 8"/>
          <p:cNvSpPr>
            <a:spLocks noChangeArrowheads="1"/>
          </p:cNvSpPr>
          <p:nvPr/>
        </p:nvSpPr>
        <p:spPr bwMode="auto">
          <a:xfrm>
            <a:off x="3071813" y="5357813"/>
            <a:ext cx="6215062" cy="276679"/>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a:solidFill>
                  <a:srgbClr val="0070C0"/>
                </a:solidFill>
                <a:latin typeface="华文楷体" pitchFamily="2" charset="-122"/>
                <a:ea typeface="华文楷体" pitchFamily="2" charset="-122"/>
              </a:rPr>
              <a:t>1</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的待用信息标注到四元式</a:t>
            </a:r>
            <a:r>
              <a:rPr lang="en-US" altLang="zh-CN" sz="1600" b="1" dirty="0" err="1">
                <a:solidFill>
                  <a:srgbClr val="0070C0"/>
                </a:solidFill>
                <a:latin typeface="华文楷体" pitchFamily="2" charset="-122"/>
                <a:ea typeface="华文楷体" pitchFamily="2" charset="-122"/>
              </a:rPr>
              <a:t>i</a:t>
            </a:r>
            <a:r>
              <a:rPr lang="zh-CN" altLang="en-US" sz="1600" b="1" dirty="0">
                <a:solidFill>
                  <a:srgbClr val="0070C0"/>
                </a:solidFill>
                <a:latin typeface="华文楷体" pitchFamily="2" charset="-122"/>
                <a:ea typeface="华文楷体" pitchFamily="2" charset="-122"/>
              </a:rPr>
              <a:t>上；</a:t>
            </a:r>
            <a:r>
              <a:rPr kumimoji="1" lang="en-US" altLang="zh-CN" sz="1600" b="1" dirty="0">
                <a:solidFill>
                  <a:srgbClr val="FF00FF"/>
                </a:solidFill>
                <a:latin typeface="Times New Roman" pitchFamily="18" charset="0"/>
                <a:ea typeface="华文新魏" pitchFamily="2" charset="-122"/>
              </a:rPr>
              <a:t> </a:t>
            </a:r>
            <a:r>
              <a:rPr kumimoji="1" lang="en-US" altLang="zh-CN" sz="1600" b="1" dirty="0" err="1">
                <a:solidFill>
                  <a:srgbClr val="FF00FF"/>
                </a:solidFill>
                <a:latin typeface="Times New Roman" pitchFamily="18" charset="0"/>
                <a:ea typeface="华文新魏" pitchFamily="2" charset="-122"/>
              </a:rPr>
              <a:t>i</a:t>
            </a:r>
            <a:r>
              <a:rPr kumimoji="1" lang="en-US" altLang="zh-CN" sz="1600" b="1" dirty="0">
                <a:solidFill>
                  <a:srgbClr val="FF00FF"/>
                </a:solidFill>
                <a:latin typeface="Times New Roman" pitchFamily="18" charset="0"/>
                <a:ea typeface="华文新魏" pitchFamily="2" charset="-122"/>
              </a:rPr>
              <a:t>: A:=B op C </a:t>
            </a:r>
            <a:endParaRPr lang="en-US" altLang="zh-CN" sz="1600" b="1"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44450" y="-134938"/>
          <a:ext cx="7461250" cy="6502401"/>
        </p:xfrm>
        <a:graphic>
          <a:graphicData uri="http://schemas.openxmlformats.org/presentationml/2006/ole">
            <p:oleObj spid="_x0000_s87042" name="Document" r:id="rId4" imgW="5758861" imgH="5019553" progId="Word.Document.8">
              <p:embed/>
            </p:oleObj>
          </a:graphicData>
        </a:graphic>
      </p:graphicFrame>
      <p:sp>
        <p:nvSpPr>
          <p:cNvPr id="1027" name="Rectangle 8"/>
          <p:cNvSpPr>
            <a:spLocks noChangeArrowheads="1"/>
          </p:cNvSpPr>
          <p:nvPr/>
        </p:nvSpPr>
        <p:spPr bwMode="auto">
          <a:xfrm>
            <a:off x="3071813" y="5357813"/>
            <a:ext cx="6215062" cy="886397"/>
          </a:xfrm>
          <a:prstGeom prst="rect">
            <a:avLst/>
          </a:prstGeom>
          <a:noFill/>
          <a:ln w="9525">
            <a:solidFill>
              <a:schemeClr val="bg1"/>
            </a:solidFill>
            <a:miter lim="800000"/>
            <a:headEnd/>
            <a:tailEnd/>
          </a:ln>
        </p:spPr>
        <p:txBody>
          <a:bodyPr lIns="0" tIns="0" rIns="0" bIns="0">
            <a:spAutoFit/>
          </a:bodyPr>
          <a:lstStyle/>
          <a:p>
            <a:pPr>
              <a:lnSpc>
                <a:spcPct val="120000"/>
              </a:lnSpc>
            </a:pPr>
            <a:endParaRPr lang="en-US" altLang="zh-CN" sz="1600" b="1" dirty="0">
              <a:solidFill>
                <a:srgbClr val="0070C0"/>
              </a:solidFill>
              <a:latin typeface="华文楷体" pitchFamily="2" charset="-122"/>
              <a:ea typeface="华文楷体" pitchFamily="2" charset="-122"/>
            </a:endParaRPr>
          </a:p>
          <a:p>
            <a:pPr>
              <a:lnSpc>
                <a:spcPct val="120000"/>
              </a:lnSpc>
            </a:pPr>
            <a:r>
              <a:rPr lang="en-US" altLang="zh-CN" sz="1600" b="1" dirty="0">
                <a:solidFill>
                  <a:srgbClr val="0070C0"/>
                </a:solidFill>
                <a:latin typeface="华文楷体" pitchFamily="2" charset="-122"/>
                <a:ea typeface="华文楷体" pitchFamily="2" charset="-122"/>
              </a:rPr>
              <a:t>2</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的待用信息栏和活跃信息栏设为“非待用”和“非活跃”</a:t>
            </a:r>
            <a:r>
              <a:rPr lang="zh-CN" altLang="en-US" sz="1600" b="1" dirty="0" smtClean="0">
                <a:solidFill>
                  <a:srgbClr val="0070C0"/>
                </a:solidFill>
                <a:latin typeface="华文楷体" pitchFamily="2" charset="-122"/>
                <a:ea typeface="华文楷体" pitchFamily="2" charset="-122"/>
              </a:rPr>
              <a:t>；</a:t>
            </a:r>
            <a:endParaRPr lang="en-US" altLang="zh-CN" sz="1600" b="1"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66675" y="-134938"/>
          <a:ext cx="7350125" cy="6416676"/>
        </p:xfrm>
        <a:graphic>
          <a:graphicData uri="http://schemas.openxmlformats.org/presentationml/2006/ole">
            <p:oleObj spid="_x0000_s88066" name="Document" r:id="rId4" imgW="5758861" imgH="5027846" progId="Word.Document.8">
              <p:embed/>
            </p:oleObj>
          </a:graphicData>
        </a:graphic>
      </p:graphicFrame>
      <p:sp>
        <p:nvSpPr>
          <p:cNvPr id="1027" name="Rectangle 8"/>
          <p:cNvSpPr>
            <a:spLocks noChangeArrowheads="1"/>
          </p:cNvSpPr>
          <p:nvPr/>
        </p:nvSpPr>
        <p:spPr bwMode="auto">
          <a:xfrm>
            <a:off x="3071813" y="5357813"/>
            <a:ext cx="6215062" cy="590931"/>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smtClean="0">
                <a:solidFill>
                  <a:srgbClr val="0070C0"/>
                </a:solidFill>
                <a:latin typeface="华文楷体" pitchFamily="2" charset="-122"/>
                <a:ea typeface="华文楷体" pitchFamily="2" charset="-122"/>
              </a:rPr>
              <a:t>3</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B</a:t>
            </a:r>
            <a:r>
              <a:rPr lang="zh-CN" altLang="en-US" sz="1600" b="1" dirty="0">
                <a:solidFill>
                  <a:srgbClr val="0070C0"/>
                </a:solidFill>
                <a:latin typeface="华文楷体" pitchFamily="2" charset="-122"/>
                <a:ea typeface="华文楷体" pitchFamily="2" charset="-122"/>
              </a:rPr>
              <a:t>和</a:t>
            </a:r>
            <a:r>
              <a:rPr lang="en-US" altLang="zh-CN" sz="1600" b="1" dirty="0">
                <a:solidFill>
                  <a:srgbClr val="0070C0"/>
                </a:solidFill>
                <a:latin typeface="华文楷体" pitchFamily="2" charset="-122"/>
                <a:ea typeface="华文楷体" pitchFamily="2" charset="-122"/>
              </a:rPr>
              <a:t>C</a:t>
            </a:r>
            <a:r>
              <a:rPr lang="zh-CN" altLang="en-US" sz="1600" b="1" dirty="0">
                <a:solidFill>
                  <a:srgbClr val="0070C0"/>
                </a:solidFill>
                <a:latin typeface="华文楷体" pitchFamily="2" charset="-122"/>
                <a:ea typeface="华文楷体" pitchFamily="2" charset="-122"/>
              </a:rPr>
              <a:t>的待用信息和活跃信息附加到四元式</a:t>
            </a:r>
            <a:r>
              <a:rPr lang="en-US" altLang="zh-CN" sz="1600" b="1" dirty="0" err="1">
                <a:solidFill>
                  <a:srgbClr val="0070C0"/>
                </a:solidFill>
                <a:latin typeface="华文楷体" pitchFamily="2" charset="-122"/>
                <a:ea typeface="华文楷体" pitchFamily="2" charset="-122"/>
              </a:rPr>
              <a:t>i</a:t>
            </a:r>
            <a:r>
              <a:rPr lang="zh-CN" altLang="en-US" sz="1600" b="1" dirty="0">
                <a:solidFill>
                  <a:srgbClr val="0070C0"/>
                </a:solidFill>
                <a:latin typeface="华文楷体" pitchFamily="2" charset="-122"/>
                <a:ea typeface="华文楷体" pitchFamily="2" charset="-122"/>
              </a:rPr>
              <a:t>上；</a:t>
            </a:r>
            <a:endParaRPr lang="en-US" altLang="zh-CN" sz="1600" b="1" dirty="0">
              <a:solidFill>
                <a:srgbClr val="0070C0"/>
              </a:solidFill>
              <a:latin typeface="华文楷体" pitchFamily="2" charset="-122"/>
              <a:ea typeface="华文楷体" pitchFamily="2" charset="-122"/>
            </a:endParaRPr>
          </a:p>
          <a:p>
            <a:pPr>
              <a:lnSpc>
                <a:spcPct val="120000"/>
              </a:lnSpc>
            </a:pPr>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82550" y="-134938"/>
          <a:ext cx="7251700" cy="6350001"/>
        </p:xfrm>
        <a:graphic>
          <a:graphicData uri="http://schemas.openxmlformats.org/presentationml/2006/ole">
            <p:oleObj spid="_x0000_s89090" name="Document" r:id="rId4" imgW="5758861" imgH="5043711" progId="Word.Document.8">
              <p:embed/>
            </p:oleObj>
          </a:graphicData>
        </a:graphic>
      </p:graphicFrame>
      <p:sp>
        <p:nvSpPr>
          <p:cNvPr id="1027" name="Rectangle 8"/>
          <p:cNvSpPr>
            <a:spLocks noChangeArrowheads="1"/>
          </p:cNvSpPr>
          <p:nvPr/>
        </p:nvSpPr>
        <p:spPr bwMode="auto">
          <a:xfrm>
            <a:off x="3071813" y="5357813"/>
            <a:ext cx="6215062" cy="541687"/>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smtClean="0">
                <a:solidFill>
                  <a:srgbClr val="0070C0"/>
                </a:solidFill>
                <a:latin typeface="华文楷体" pitchFamily="2" charset="-122"/>
                <a:ea typeface="华文楷体" pitchFamily="2" charset="-122"/>
              </a:rPr>
              <a:t>4</a:t>
            </a:r>
            <a:r>
              <a:rPr lang="zh-CN" altLang="en-US" sz="1600" b="1" dirty="0">
                <a:solidFill>
                  <a:srgbClr val="0070C0"/>
                </a:solidFill>
                <a:latin typeface="华文楷体" pitchFamily="2" charset="-122"/>
                <a:ea typeface="华文楷体" pitchFamily="2" charset="-122"/>
              </a:rPr>
              <a:t>）把符号表变量</a:t>
            </a:r>
            <a:r>
              <a:rPr lang="en-US" altLang="zh-CN" sz="1600" b="1" dirty="0">
                <a:solidFill>
                  <a:srgbClr val="0070C0"/>
                </a:solidFill>
                <a:latin typeface="华文楷体" pitchFamily="2" charset="-122"/>
                <a:ea typeface="华文楷体" pitchFamily="2" charset="-122"/>
              </a:rPr>
              <a:t>B</a:t>
            </a:r>
            <a:r>
              <a:rPr lang="zh-CN" altLang="en-US" sz="1600" b="1" dirty="0">
                <a:solidFill>
                  <a:srgbClr val="0070C0"/>
                </a:solidFill>
                <a:latin typeface="华文楷体" pitchFamily="2" charset="-122"/>
                <a:ea typeface="华文楷体" pitchFamily="2" charset="-122"/>
              </a:rPr>
              <a:t>和</a:t>
            </a:r>
            <a:r>
              <a:rPr lang="en-US" altLang="zh-CN" sz="1600" b="1" dirty="0">
                <a:solidFill>
                  <a:srgbClr val="0070C0"/>
                </a:solidFill>
                <a:latin typeface="华文楷体" pitchFamily="2" charset="-122"/>
                <a:ea typeface="华文楷体" pitchFamily="2" charset="-122"/>
              </a:rPr>
              <a:t>C</a:t>
            </a:r>
            <a:r>
              <a:rPr lang="zh-CN" altLang="en-US" sz="1600" b="1" dirty="0">
                <a:solidFill>
                  <a:srgbClr val="0070C0"/>
                </a:solidFill>
                <a:latin typeface="华文楷体" pitchFamily="2" charset="-122"/>
                <a:ea typeface="华文楷体" pitchFamily="2" charset="-122"/>
              </a:rPr>
              <a:t>的待用信息设为</a:t>
            </a:r>
            <a:r>
              <a:rPr lang="en-US" altLang="zh-CN" sz="1600" b="1" dirty="0">
                <a:solidFill>
                  <a:srgbClr val="0070C0"/>
                </a:solidFill>
                <a:latin typeface="华文楷体" pitchFamily="2" charset="-122"/>
                <a:ea typeface="华文楷体" pitchFamily="2" charset="-122"/>
              </a:rPr>
              <a:t>”</a:t>
            </a:r>
            <a:r>
              <a:rPr lang="en-US" altLang="zh-CN" sz="1600" b="1" dirty="0" err="1">
                <a:solidFill>
                  <a:srgbClr val="0070C0"/>
                </a:solidFill>
                <a:latin typeface="华文楷体" pitchFamily="2" charset="-122"/>
                <a:ea typeface="华文楷体" pitchFamily="2" charset="-122"/>
              </a:rPr>
              <a:t>i</a:t>
            </a:r>
            <a:r>
              <a:rPr lang="en-US" altLang="zh-CN" sz="1600" b="1" dirty="0">
                <a:solidFill>
                  <a:srgbClr val="0070C0"/>
                </a:solidFill>
                <a:latin typeface="华文楷体" pitchFamily="2" charset="-122"/>
                <a:ea typeface="华文楷体" pitchFamily="2" charset="-122"/>
              </a:rPr>
              <a:t>”</a:t>
            </a:r>
            <a:r>
              <a:rPr lang="zh-CN" altLang="en-US" sz="1600" b="1" dirty="0">
                <a:solidFill>
                  <a:srgbClr val="0070C0"/>
                </a:solidFill>
                <a:latin typeface="华文楷体" pitchFamily="2" charset="-122"/>
                <a:ea typeface="华文楷体" pitchFamily="2" charset="-122"/>
              </a:rPr>
              <a:t>，活跃信息栏设为活跃</a:t>
            </a:r>
            <a:r>
              <a:rPr lang="en-US" altLang="zh-CN" sz="1600" b="1" dirty="0">
                <a:solidFill>
                  <a:srgbClr val="0070C0"/>
                </a:solidFill>
                <a:latin typeface="华文楷体" pitchFamily="2" charset="-122"/>
                <a:ea typeface="华文楷体" pitchFamily="2" charset="-122"/>
              </a:rPr>
              <a:t>.</a:t>
            </a: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p:nvPr>
        </p:nvGraphicFramePr>
        <p:xfrm>
          <a:off x="7938" y="-142875"/>
          <a:ext cx="7659687" cy="6643688"/>
        </p:xfrm>
        <a:graphic>
          <a:graphicData uri="http://schemas.openxmlformats.org/presentationml/2006/ole">
            <p:oleObj spid="_x0000_s86018" name="Document" r:id="rId4" imgW="5758861" imgH="4995755" progId="Word.Document.8">
              <p:embed/>
            </p:oleObj>
          </a:graphicData>
        </a:graphic>
      </p:graphicFrame>
      <p:sp>
        <p:nvSpPr>
          <p:cNvPr id="1027" name="Rectangle 8"/>
          <p:cNvSpPr>
            <a:spLocks noChangeArrowheads="1"/>
          </p:cNvSpPr>
          <p:nvPr/>
        </p:nvSpPr>
        <p:spPr bwMode="auto">
          <a:xfrm>
            <a:off x="3071813" y="5357813"/>
            <a:ext cx="6215062" cy="1724025"/>
          </a:xfrm>
          <a:prstGeom prst="rect">
            <a:avLst/>
          </a:prstGeom>
          <a:noFill/>
          <a:ln w="9525">
            <a:solidFill>
              <a:schemeClr val="bg1"/>
            </a:solidFill>
            <a:miter lim="800000"/>
            <a:headEnd/>
            <a:tailEnd/>
          </a:ln>
        </p:spPr>
        <p:txBody>
          <a:bodyPr lIns="0" tIns="0" rIns="0" bIns="0">
            <a:spAutoFit/>
          </a:bodyPr>
          <a:lstStyle/>
          <a:p>
            <a:pPr>
              <a:lnSpc>
                <a:spcPct val="120000"/>
              </a:lnSpc>
            </a:pPr>
            <a:r>
              <a:rPr lang="en-US" altLang="zh-CN" sz="1600" b="1" dirty="0">
                <a:solidFill>
                  <a:srgbClr val="0070C0"/>
                </a:solidFill>
                <a:latin typeface="华文楷体" pitchFamily="2" charset="-122"/>
                <a:ea typeface="华文楷体" pitchFamily="2" charset="-122"/>
              </a:rPr>
              <a:t>1</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的待用信息标注到四元式</a:t>
            </a:r>
            <a:r>
              <a:rPr lang="en-US" altLang="zh-CN" sz="1600" b="1" dirty="0" err="1">
                <a:solidFill>
                  <a:srgbClr val="0070C0"/>
                </a:solidFill>
                <a:latin typeface="华文楷体" pitchFamily="2" charset="-122"/>
                <a:ea typeface="华文楷体" pitchFamily="2" charset="-122"/>
              </a:rPr>
              <a:t>i</a:t>
            </a:r>
            <a:r>
              <a:rPr lang="zh-CN" altLang="en-US" sz="1600" b="1" dirty="0">
                <a:solidFill>
                  <a:srgbClr val="0070C0"/>
                </a:solidFill>
                <a:latin typeface="华文楷体" pitchFamily="2" charset="-122"/>
                <a:ea typeface="华文楷体" pitchFamily="2" charset="-122"/>
              </a:rPr>
              <a:t>上；</a:t>
            </a:r>
            <a:r>
              <a:rPr kumimoji="1" lang="en-US" altLang="zh-CN" sz="1600" b="1" dirty="0">
                <a:solidFill>
                  <a:srgbClr val="FF00FF"/>
                </a:solidFill>
                <a:latin typeface="Times New Roman" pitchFamily="18" charset="0"/>
                <a:ea typeface="华文新魏" pitchFamily="2" charset="-122"/>
              </a:rPr>
              <a:t> </a:t>
            </a:r>
            <a:r>
              <a:rPr kumimoji="1" lang="en-US" altLang="zh-CN" sz="1600" b="1" dirty="0" err="1">
                <a:solidFill>
                  <a:srgbClr val="FF00FF"/>
                </a:solidFill>
                <a:latin typeface="Times New Roman" pitchFamily="18" charset="0"/>
                <a:ea typeface="华文新魏" pitchFamily="2" charset="-122"/>
              </a:rPr>
              <a:t>i</a:t>
            </a:r>
            <a:r>
              <a:rPr kumimoji="1" lang="en-US" altLang="zh-CN" sz="1600" b="1" dirty="0">
                <a:solidFill>
                  <a:srgbClr val="FF00FF"/>
                </a:solidFill>
                <a:latin typeface="Times New Roman" pitchFamily="18" charset="0"/>
                <a:ea typeface="华文新魏" pitchFamily="2" charset="-122"/>
              </a:rPr>
              <a:t>: A:=B op C </a:t>
            </a:r>
            <a:endParaRPr lang="en-US" altLang="zh-CN" sz="1600" b="1" dirty="0">
              <a:solidFill>
                <a:srgbClr val="0070C0"/>
              </a:solidFill>
              <a:latin typeface="华文楷体" pitchFamily="2" charset="-122"/>
              <a:ea typeface="华文楷体" pitchFamily="2" charset="-122"/>
            </a:endParaRPr>
          </a:p>
          <a:p>
            <a:pPr>
              <a:lnSpc>
                <a:spcPct val="120000"/>
              </a:lnSpc>
            </a:pPr>
            <a:r>
              <a:rPr lang="en-US" altLang="zh-CN" sz="1600" b="1" dirty="0">
                <a:solidFill>
                  <a:srgbClr val="0070C0"/>
                </a:solidFill>
                <a:latin typeface="华文楷体" pitchFamily="2" charset="-122"/>
                <a:ea typeface="华文楷体" pitchFamily="2" charset="-122"/>
              </a:rPr>
              <a:t>2</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A</a:t>
            </a:r>
            <a:r>
              <a:rPr lang="zh-CN" altLang="en-US" sz="1600" b="1" dirty="0">
                <a:solidFill>
                  <a:srgbClr val="0070C0"/>
                </a:solidFill>
                <a:latin typeface="华文楷体" pitchFamily="2" charset="-122"/>
                <a:ea typeface="华文楷体" pitchFamily="2" charset="-122"/>
              </a:rPr>
              <a:t>的待用信息栏和活跃信息栏设为“非待用”和“非活跃”；</a:t>
            </a:r>
            <a:endParaRPr lang="en-US" altLang="zh-CN" sz="1600" b="1" dirty="0">
              <a:solidFill>
                <a:srgbClr val="0070C0"/>
              </a:solidFill>
              <a:latin typeface="华文楷体" pitchFamily="2" charset="-122"/>
              <a:ea typeface="华文楷体" pitchFamily="2" charset="-122"/>
            </a:endParaRPr>
          </a:p>
          <a:p>
            <a:pPr>
              <a:lnSpc>
                <a:spcPct val="120000"/>
              </a:lnSpc>
            </a:pPr>
            <a:r>
              <a:rPr lang="en-US" altLang="zh-CN" sz="1600" b="1" dirty="0">
                <a:solidFill>
                  <a:srgbClr val="0070C0"/>
                </a:solidFill>
                <a:latin typeface="华文楷体" pitchFamily="2" charset="-122"/>
                <a:ea typeface="华文楷体" pitchFamily="2" charset="-122"/>
              </a:rPr>
              <a:t>3</a:t>
            </a:r>
            <a:r>
              <a:rPr lang="zh-CN" altLang="en-US" sz="1600" b="1" dirty="0">
                <a:solidFill>
                  <a:srgbClr val="0070C0"/>
                </a:solidFill>
                <a:latin typeface="华文楷体" pitchFamily="2" charset="-122"/>
                <a:ea typeface="华文楷体" pitchFamily="2" charset="-122"/>
              </a:rPr>
              <a:t>）把符号表中变量</a:t>
            </a:r>
            <a:r>
              <a:rPr lang="en-US" altLang="zh-CN" sz="1600" b="1" dirty="0">
                <a:solidFill>
                  <a:srgbClr val="0070C0"/>
                </a:solidFill>
                <a:latin typeface="华文楷体" pitchFamily="2" charset="-122"/>
                <a:ea typeface="华文楷体" pitchFamily="2" charset="-122"/>
              </a:rPr>
              <a:t>B</a:t>
            </a:r>
            <a:r>
              <a:rPr lang="zh-CN" altLang="en-US" sz="1600" b="1" dirty="0">
                <a:solidFill>
                  <a:srgbClr val="0070C0"/>
                </a:solidFill>
                <a:latin typeface="华文楷体" pitchFamily="2" charset="-122"/>
                <a:ea typeface="华文楷体" pitchFamily="2" charset="-122"/>
              </a:rPr>
              <a:t>和</a:t>
            </a:r>
            <a:r>
              <a:rPr lang="en-US" altLang="zh-CN" sz="1600" b="1" dirty="0">
                <a:solidFill>
                  <a:srgbClr val="0070C0"/>
                </a:solidFill>
                <a:latin typeface="华文楷体" pitchFamily="2" charset="-122"/>
                <a:ea typeface="华文楷体" pitchFamily="2" charset="-122"/>
              </a:rPr>
              <a:t>C</a:t>
            </a:r>
            <a:r>
              <a:rPr lang="zh-CN" altLang="en-US" sz="1600" b="1" dirty="0">
                <a:solidFill>
                  <a:srgbClr val="0070C0"/>
                </a:solidFill>
                <a:latin typeface="华文楷体" pitchFamily="2" charset="-122"/>
                <a:ea typeface="华文楷体" pitchFamily="2" charset="-122"/>
              </a:rPr>
              <a:t>的待用信息和活跃信息附加到四元式</a:t>
            </a:r>
            <a:r>
              <a:rPr lang="en-US" altLang="zh-CN" sz="1600" b="1" dirty="0" err="1">
                <a:solidFill>
                  <a:srgbClr val="0070C0"/>
                </a:solidFill>
                <a:latin typeface="华文楷体" pitchFamily="2" charset="-122"/>
                <a:ea typeface="华文楷体" pitchFamily="2" charset="-122"/>
              </a:rPr>
              <a:t>i</a:t>
            </a:r>
            <a:r>
              <a:rPr lang="zh-CN" altLang="en-US" sz="1600" b="1" dirty="0">
                <a:solidFill>
                  <a:srgbClr val="0070C0"/>
                </a:solidFill>
                <a:latin typeface="华文楷体" pitchFamily="2" charset="-122"/>
                <a:ea typeface="华文楷体" pitchFamily="2" charset="-122"/>
              </a:rPr>
              <a:t>上；</a:t>
            </a:r>
            <a:endParaRPr lang="en-US" altLang="zh-CN" sz="1600" b="1" dirty="0">
              <a:solidFill>
                <a:srgbClr val="0070C0"/>
              </a:solidFill>
              <a:latin typeface="华文楷体" pitchFamily="2" charset="-122"/>
              <a:ea typeface="华文楷体" pitchFamily="2" charset="-122"/>
            </a:endParaRPr>
          </a:p>
          <a:p>
            <a:pPr>
              <a:lnSpc>
                <a:spcPct val="120000"/>
              </a:lnSpc>
            </a:pPr>
            <a:r>
              <a:rPr lang="en-US" altLang="zh-CN" sz="1600" b="1" dirty="0">
                <a:solidFill>
                  <a:srgbClr val="0070C0"/>
                </a:solidFill>
                <a:latin typeface="华文楷体" pitchFamily="2" charset="-122"/>
                <a:ea typeface="华文楷体" pitchFamily="2" charset="-122"/>
              </a:rPr>
              <a:t>4</a:t>
            </a:r>
            <a:r>
              <a:rPr lang="zh-CN" altLang="en-US" sz="1600" b="1" dirty="0">
                <a:solidFill>
                  <a:srgbClr val="0070C0"/>
                </a:solidFill>
                <a:latin typeface="华文楷体" pitchFamily="2" charset="-122"/>
                <a:ea typeface="华文楷体" pitchFamily="2" charset="-122"/>
              </a:rPr>
              <a:t>）把符号表变量</a:t>
            </a:r>
            <a:r>
              <a:rPr lang="en-US" altLang="zh-CN" sz="1600" b="1" dirty="0">
                <a:solidFill>
                  <a:srgbClr val="0070C0"/>
                </a:solidFill>
                <a:latin typeface="华文楷体" pitchFamily="2" charset="-122"/>
                <a:ea typeface="华文楷体" pitchFamily="2" charset="-122"/>
              </a:rPr>
              <a:t>B</a:t>
            </a:r>
            <a:r>
              <a:rPr lang="zh-CN" altLang="en-US" sz="1600" b="1" dirty="0">
                <a:solidFill>
                  <a:srgbClr val="0070C0"/>
                </a:solidFill>
                <a:latin typeface="华文楷体" pitchFamily="2" charset="-122"/>
                <a:ea typeface="华文楷体" pitchFamily="2" charset="-122"/>
              </a:rPr>
              <a:t>和</a:t>
            </a:r>
            <a:r>
              <a:rPr lang="en-US" altLang="zh-CN" sz="1600" b="1" dirty="0">
                <a:solidFill>
                  <a:srgbClr val="0070C0"/>
                </a:solidFill>
                <a:latin typeface="华文楷体" pitchFamily="2" charset="-122"/>
                <a:ea typeface="华文楷体" pitchFamily="2" charset="-122"/>
              </a:rPr>
              <a:t>C</a:t>
            </a:r>
            <a:r>
              <a:rPr lang="zh-CN" altLang="en-US" sz="1600" b="1" dirty="0">
                <a:solidFill>
                  <a:srgbClr val="0070C0"/>
                </a:solidFill>
                <a:latin typeface="华文楷体" pitchFamily="2" charset="-122"/>
                <a:ea typeface="华文楷体" pitchFamily="2" charset="-122"/>
              </a:rPr>
              <a:t>的待用信息设为</a:t>
            </a:r>
            <a:r>
              <a:rPr lang="en-US" altLang="zh-CN" sz="1600" b="1" dirty="0">
                <a:solidFill>
                  <a:srgbClr val="0070C0"/>
                </a:solidFill>
                <a:latin typeface="华文楷体" pitchFamily="2" charset="-122"/>
                <a:ea typeface="华文楷体" pitchFamily="2" charset="-122"/>
              </a:rPr>
              <a:t>”</a:t>
            </a:r>
            <a:r>
              <a:rPr lang="en-US" altLang="zh-CN" sz="1600" b="1" dirty="0" err="1">
                <a:solidFill>
                  <a:srgbClr val="0070C0"/>
                </a:solidFill>
                <a:latin typeface="华文楷体" pitchFamily="2" charset="-122"/>
                <a:ea typeface="华文楷体" pitchFamily="2" charset="-122"/>
              </a:rPr>
              <a:t>i</a:t>
            </a:r>
            <a:r>
              <a:rPr lang="en-US" altLang="zh-CN" sz="1600" b="1" dirty="0">
                <a:solidFill>
                  <a:srgbClr val="0070C0"/>
                </a:solidFill>
                <a:latin typeface="华文楷体" pitchFamily="2" charset="-122"/>
                <a:ea typeface="华文楷体" pitchFamily="2" charset="-122"/>
              </a:rPr>
              <a:t>”</a:t>
            </a:r>
            <a:r>
              <a:rPr lang="zh-CN" altLang="en-US" sz="1600" b="1" dirty="0">
                <a:solidFill>
                  <a:srgbClr val="0070C0"/>
                </a:solidFill>
                <a:latin typeface="华文楷体" pitchFamily="2" charset="-122"/>
                <a:ea typeface="华文楷体" pitchFamily="2" charset="-122"/>
              </a:rPr>
              <a:t>，活跃信息栏设为活跃</a:t>
            </a:r>
            <a:r>
              <a:rPr lang="en-US" altLang="zh-CN" sz="1600" b="1" dirty="0">
                <a:solidFill>
                  <a:srgbClr val="0070C0"/>
                </a:solidFill>
                <a:latin typeface="华文楷体" pitchFamily="2" charset="-122"/>
                <a:ea typeface="华文楷体" pitchFamily="2" charset="-122"/>
              </a:rPr>
              <a:t>.</a:t>
            </a:r>
            <a:endParaRPr lang="zh-CN" altLang="en-US" sz="1600" dirty="0">
              <a:solidFill>
                <a:srgbClr val="0070C0"/>
              </a:solidFill>
              <a:latin typeface="华文楷体" pitchFamily="2" charset="-122"/>
              <a:ea typeface="华文楷体" pitchFamily="2" charset="-122"/>
            </a:endParaRPr>
          </a:p>
          <a:p>
            <a:endParaRPr lang="zh-CN" altLang="en-US" sz="1600" dirty="0">
              <a:solidFill>
                <a:srgbClr val="0070C0"/>
              </a:solidFill>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内容占位符 2"/>
          <p:cNvSpPr>
            <a:spLocks noGrp="1"/>
          </p:cNvSpPr>
          <p:nvPr>
            <p:ph/>
          </p:nvPr>
        </p:nvSpPr>
        <p:spPr>
          <a:xfrm>
            <a:off x="179388" y="333375"/>
            <a:ext cx="7772400" cy="5486400"/>
          </a:xfrm>
        </p:spPr>
        <p:txBody>
          <a:bodyPr/>
          <a:lstStyle/>
          <a:p>
            <a:pPr>
              <a:buFontTx/>
              <a:buNone/>
            </a:pPr>
            <a:endParaRPr lang="en-US" altLang="zh-CN" sz="2800" b="1"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RVALUE: </a:t>
            </a:r>
            <a:r>
              <a:rPr lang="zh-CN" sz="2800" b="1" smtClean="0">
                <a:solidFill>
                  <a:schemeClr val="bg1"/>
                </a:solidFill>
                <a:latin typeface="华文新魏" pitchFamily="2" charset="-122"/>
                <a:ea typeface="华文新魏" pitchFamily="2" charset="-122"/>
              </a:rPr>
              <a:t>描述每个寄存器当前的状况</a:t>
            </a:r>
            <a:endParaRPr lang="zh-CN" sz="2800"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AVALUE</a:t>
            </a:r>
            <a:r>
              <a:rPr lang="zh-CN" sz="2800" b="1" smtClean="0">
                <a:solidFill>
                  <a:schemeClr val="bg1"/>
                </a:solidFill>
                <a:latin typeface="华文新魏" pitchFamily="2" charset="-122"/>
                <a:ea typeface="华文新魏" pitchFamily="2" charset="-122"/>
              </a:rPr>
              <a:t>：表示变量的存放情况</a:t>
            </a:r>
            <a:r>
              <a:rPr lang="en-US" altLang="zh-CN" sz="2800" b="1" smtClean="0">
                <a:solidFill>
                  <a:schemeClr val="bg1"/>
                </a:solidFill>
                <a:latin typeface="华文新魏" pitchFamily="2" charset="-122"/>
                <a:ea typeface="华文新魏" pitchFamily="2" charset="-122"/>
              </a:rPr>
              <a:t>(p280)</a:t>
            </a:r>
            <a:endParaRPr lang="zh-CN" altLang="zh-CN" sz="2800" smtClean="0">
              <a:solidFill>
                <a:schemeClr val="bg1"/>
              </a:solidFill>
              <a:latin typeface="华文新魏" pitchFamily="2" charset="-122"/>
              <a:ea typeface="华文新魏" pitchFamily="2" charset="-122"/>
            </a:endParaRPr>
          </a:p>
          <a:p>
            <a:pPr>
              <a:buFontTx/>
              <a:buNone/>
            </a:pPr>
            <a:endParaRPr lang="en-US" altLang="zh-CN" sz="2800" b="1"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RVALUE[R]={A,C}</a:t>
            </a:r>
            <a:r>
              <a:rPr lang="zh-CN" altLang="en-US" sz="2800" b="1" smtClean="0">
                <a:solidFill>
                  <a:schemeClr val="bg1"/>
                </a:solidFill>
                <a:latin typeface="华文新魏" pitchFamily="2" charset="-122"/>
                <a:ea typeface="华文新魏" pitchFamily="2" charset="-122"/>
              </a:rPr>
              <a:t>表示</a:t>
            </a:r>
            <a:r>
              <a:rPr lang="en-US" altLang="zh-CN" sz="2800" b="1" smtClean="0">
                <a:solidFill>
                  <a:schemeClr val="bg1"/>
                </a:solidFill>
                <a:latin typeface="华文新魏" pitchFamily="2" charset="-122"/>
                <a:ea typeface="华文新魏" pitchFamily="2" charset="-122"/>
              </a:rPr>
              <a:t>R</a:t>
            </a:r>
            <a:r>
              <a:rPr lang="zh-CN" altLang="en-US" sz="2800" b="1" smtClean="0">
                <a:solidFill>
                  <a:schemeClr val="bg1"/>
                </a:solidFill>
                <a:latin typeface="华文新魏" pitchFamily="2" charset="-122"/>
                <a:ea typeface="华文新魏" pitchFamily="2" charset="-122"/>
              </a:rPr>
              <a:t>现行值是变量</a:t>
            </a:r>
            <a:r>
              <a:rPr lang="en-US" altLang="zh-CN" sz="2800" b="1" smtClean="0">
                <a:solidFill>
                  <a:schemeClr val="bg1"/>
                </a:solidFill>
                <a:latin typeface="华文新魏" pitchFamily="2" charset="-122"/>
                <a:ea typeface="华文新魏" pitchFamily="2" charset="-122"/>
              </a:rPr>
              <a:t>A</a:t>
            </a:r>
            <a:r>
              <a:rPr lang="zh-CN" altLang="en-US" sz="2800" b="1" smtClean="0">
                <a:solidFill>
                  <a:schemeClr val="bg1"/>
                </a:solidFill>
                <a:latin typeface="华文新魏" pitchFamily="2" charset="-122"/>
                <a:ea typeface="华文新魏" pitchFamily="2" charset="-122"/>
              </a:rPr>
              <a:t>、</a:t>
            </a:r>
            <a:r>
              <a:rPr lang="en-US" altLang="zh-CN" sz="2800" b="1" smtClean="0">
                <a:solidFill>
                  <a:schemeClr val="bg1"/>
                </a:solidFill>
                <a:latin typeface="华文新魏" pitchFamily="2" charset="-122"/>
                <a:ea typeface="华文新魏" pitchFamily="2" charset="-122"/>
              </a:rPr>
              <a:t>C</a:t>
            </a:r>
            <a:r>
              <a:rPr lang="zh-CN" altLang="en-US" sz="2800" b="1" smtClean="0">
                <a:solidFill>
                  <a:schemeClr val="bg1"/>
                </a:solidFill>
                <a:latin typeface="华文新魏" pitchFamily="2" charset="-122"/>
                <a:ea typeface="华文新魏" pitchFamily="2" charset="-122"/>
              </a:rPr>
              <a:t>的值</a:t>
            </a:r>
            <a:endParaRPr lang="en-US" altLang="zh-CN" sz="2800" b="1"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AVALUE[A]={A}</a:t>
            </a:r>
            <a:r>
              <a:rPr lang="zh-CN" altLang="en-US" sz="2800" b="1" smtClean="0">
                <a:solidFill>
                  <a:schemeClr val="bg1"/>
                </a:solidFill>
                <a:latin typeface="华文新魏" pitchFamily="2" charset="-122"/>
                <a:ea typeface="华文新魏" pitchFamily="2" charset="-122"/>
              </a:rPr>
              <a:t>表示</a:t>
            </a:r>
            <a:r>
              <a:rPr lang="en-US" altLang="zh-CN" sz="2800" b="1" smtClean="0">
                <a:solidFill>
                  <a:schemeClr val="bg1"/>
                </a:solidFill>
                <a:latin typeface="华文新魏" pitchFamily="2" charset="-122"/>
                <a:ea typeface="华文新魏" pitchFamily="2" charset="-122"/>
              </a:rPr>
              <a:t>A</a:t>
            </a:r>
            <a:r>
              <a:rPr lang="zh-CN" altLang="en-US" sz="2800" b="1" smtClean="0">
                <a:solidFill>
                  <a:schemeClr val="bg1"/>
                </a:solidFill>
                <a:latin typeface="华文新魏" pitchFamily="2" charset="-122"/>
                <a:ea typeface="华文新魏" pitchFamily="2" charset="-122"/>
              </a:rPr>
              <a:t>的值在内存中</a:t>
            </a:r>
            <a:endParaRPr lang="en-US" altLang="zh-CN" sz="2800" b="1"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AVALUE[A]={R}</a:t>
            </a:r>
            <a:r>
              <a:rPr lang="zh-CN" altLang="en-US" sz="2800" b="1" smtClean="0">
                <a:solidFill>
                  <a:schemeClr val="bg1"/>
                </a:solidFill>
                <a:latin typeface="华文新魏" pitchFamily="2" charset="-122"/>
                <a:ea typeface="华文新魏" pitchFamily="2" charset="-122"/>
              </a:rPr>
              <a:t>表示</a:t>
            </a:r>
            <a:r>
              <a:rPr lang="en-US" altLang="zh-CN" sz="2800" b="1" smtClean="0">
                <a:solidFill>
                  <a:schemeClr val="bg1"/>
                </a:solidFill>
                <a:latin typeface="华文新魏" pitchFamily="2" charset="-122"/>
                <a:ea typeface="华文新魏" pitchFamily="2" charset="-122"/>
              </a:rPr>
              <a:t>A</a:t>
            </a:r>
            <a:r>
              <a:rPr lang="zh-CN" altLang="en-US" sz="2800" b="1" smtClean="0">
                <a:solidFill>
                  <a:schemeClr val="bg1"/>
                </a:solidFill>
                <a:latin typeface="华文新魏" pitchFamily="2" charset="-122"/>
                <a:ea typeface="华文新魏" pitchFamily="2" charset="-122"/>
              </a:rPr>
              <a:t>的值即在寄存器</a:t>
            </a:r>
            <a:r>
              <a:rPr lang="en-US" altLang="zh-CN" sz="2800" b="1" smtClean="0">
                <a:solidFill>
                  <a:schemeClr val="bg1"/>
                </a:solidFill>
                <a:latin typeface="华文新魏" pitchFamily="2" charset="-122"/>
                <a:ea typeface="华文新魏" pitchFamily="2" charset="-122"/>
              </a:rPr>
              <a:t>R</a:t>
            </a:r>
            <a:r>
              <a:rPr lang="zh-CN" altLang="en-US" sz="2800" b="1" smtClean="0">
                <a:solidFill>
                  <a:schemeClr val="bg1"/>
                </a:solidFill>
                <a:latin typeface="华文新魏" pitchFamily="2" charset="-122"/>
                <a:ea typeface="华文新魏" pitchFamily="2" charset="-122"/>
              </a:rPr>
              <a:t>中</a:t>
            </a:r>
            <a:endParaRPr lang="en-US" altLang="zh-CN" sz="2800" b="1" smtClean="0">
              <a:solidFill>
                <a:schemeClr val="bg1"/>
              </a:solidFill>
              <a:latin typeface="华文新魏" pitchFamily="2" charset="-122"/>
              <a:ea typeface="华文新魏" pitchFamily="2" charset="-122"/>
            </a:endParaRPr>
          </a:p>
          <a:p>
            <a:pPr>
              <a:buFontTx/>
              <a:buNone/>
            </a:pPr>
            <a:r>
              <a:rPr lang="en-US" altLang="zh-CN" sz="2800" b="1" smtClean="0">
                <a:solidFill>
                  <a:schemeClr val="bg1"/>
                </a:solidFill>
                <a:latin typeface="华文新魏" pitchFamily="2" charset="-122"/>
                <a:ea typeface="华文新魏" pitchFamily="2" charset="-122"/>
              </a:rPr>
              <a:t>AVALUE[A]={R,A}</a:t>
            </a:r>
            <a:r>
              <a:rPr lang="zh-CN" altLang="en-US" sz="2800" b="1" smtClean="0">
                <a:solidFill>
                  <a:schemeClr val="bg1"/>
                </a:solidFill>
                <a:latin typeface="华文新魏" pitchFamily="2" charset="-122"/>
                <a:ea typeface="华文新魏" pitchFamily="2" charset="-122"/>
              </a:rPr>
              <a:t>表示</a:t>
            </a:r>
            <a:r>
              <a:rPr lang="en-US" altLang="zh-CN" sz="2800" b="1" smtClean="0">
                <a:solidFill>
                  <a:schemeClr val="bg1"/>
                </a:solidFill>
                <a:latin typeface="华文新魏" pitchFamily="2" charset="-122"/>
                <a:ea typeface="华文新魏" pitchFamily="2" charset="-122"/>
              </a:rPr>
              <a:t>A</a:t>
            </a:r>
            <a:r>
              <a:rPr lang="zh-CN" altLang="en-US" sz="2800" b="1" smtClean="0">
                <a:solidFill>
                  <a:schemeClr val="bg1"/>
                </a:solidFill>
                <a:latin typeface="华文新魏" pitchFamily="2" charset="-122"/>
                <a:ea typeface="华文新魏" pitchFamily="2" charset="-122"/>
              </a:rPr>
              <a:t>的值即在寄存器</a:t>
            </a:r>
            <a:r>
              <a:rPr lang="en-US" altLang="zh-CN" sz="2800" b="1" smtClean="0">
                <a:solidFill>
                  <a:schemeClr val="bg1"/>
                </a:solidFill>
                <a:latin typeface="华文新魏" pitchFamily="2" charset="-122"/>
                <a:ea typeface="华文新魏" pitchFamily="2" charset="-122"/>
              </a:rPr>
              <a:t>R</a:t>
            </a:r>
            <a:r>
              <a:rPr lang="zh-CN" altLang="en-US" sz="2800" b="1" smtClean="0">
                <a:solidFill>
                  <a:schemeClr val="bg1"/>
                </a:solidFill>
                <a:latin typeface="华文新魏" pitchFamily="2" charset="-122"/>
                <a:ea typeface="华文新魏" pitchFamily="2" charset="-122"/>
              </a:rPr>
              <a:t>中又在内存中</a:t>
            </a:r>
            <a:endParaRPr lang="en-US" altLang="zh-CN" sz="2800" b="1" smtClean="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内容占位符 1"/>
          <p:cNvSpPr>
            <a:spLocks noGrp="1"/>
          </p:cNvSpPr>
          <p:nvPr>
            <p:ph/>
          </p:nvPr>
        </p:nvSpPr>
        <p:spPr>
          <a:xfrm>
            <a:off x="0" y="1557338"/>
            <a:ext cx="7772400" cy="4248150"/>
          </a:xfrm>
        </p:spPr>
        <p:txBody>
          <a:bodyPr/>
          <a:lstStyle/>
          <a:p>
            <a:pPr>
              <a:buFontTx/>
              <a:buNone/>
            </a:pPr>
            <a:r>
              <a:rPr lang="en-US" altLang="zh-CN" sz="2400" b="1" smtClean="0">
                <a:solidFill>
                  <a:schemeClr val="bg1"/>
                </a:solidFill>
                <a:latin typeface="华文新魏" pitchFamily="2" charset="-122"/>
                <a:ea typeface="华文新魏" pitchFamily="2" charset="-122"/>
              </a:rPr>
              <a:t>(1)</a:t>
            </a:r>
            <a:r>
              <a:rPr lang="zh-CN" altLang="en-US" sz="2400" b="1" smtClean="0">
                <a:solidFill>
                  <a:schemeClr val="bg1"/>
                </a:solidFill>
                <a:latin typeface="华文新魏" pitchFamily="2" charset="-122"/>
                <a:ea typeface="华文新魏" pitchFamily="2" charset="-122"/>
              </a:rPr>
              <a:t>如果</a:t>
            </a:r>
            <a:r>
              <a:rPr lang="en-US" altLang="zh-CN" sz="2400" b="1" smtClean="0">
                <a:solidFill>
                  <a:schemeClr val="bg1"/>
                </a:solidFill>
                <a:latin typeface="华文新魏" pitchFamily="2" charset="-122"/>
                <a:ea typeface="华文新魏" pitchFamily="2" charset="-122"/>
              </a:rPr>
              <a:t>B</a:t>
            </a:r>
            <a:r>
              <a:rPr lang="zh-CN" altLang="en-US" sz="2400" b="1" smtClean="0">
                <a:solidFill>
                  <a:schemeClr val="bg1"/>
                </a:solidFill>
                <a:latin typeface="华文新魏" pitchFamily="2" charset="-122"/>
                <a:ea typeface="华文新魏" pitchFamily="2" charset="-122"/>
              </a:rPr>
              <a:t>的现行值在某寄存器</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中，且该寄存器只包含</a:t>
            </a:r>
            <a:r>
              <a:rPr lang="en-US" altLang="zh-CN" sz="2400" b="1" smtClean="0">
                <a:solidFill>
                  <a:schemeClr val="bg1"/>
                </a:solidFill>
                <a:latin typeface="华文新魏" pitchFamily="2" charset="-122"/>
                <a:ea typeface="华文新魏" pitchFamily="2" charset="-122"/>
              </a:rPr>
              <a:t>B</a:t>
            </a:r>
            <a:r>
              <a:rPr lang="zh-CN" altLang="en-US" sz="2400" b="1" smtClean="0">
                <a:solidFill>
                  <a:schemeClr val="bg1"/>
                </a:solidFill>
                <a:latin typeface="华文新魏" pitchFamily="2" charset="-122"/>
                <a:ea typeface="华文新魏" pitchFamily="2" charset="-122"/>
              </a:rPr>
              <a:t>的值，或者</a:t>
            </a:r>
            <a:r>
              <a:rPr lang="en-US" altLang="zh-CN" sz="2400" b="1" smtClean="0">
                <a:solidFill>
                  <a:schemeClr val="bg1"/>
                </a:solidFill>
                <a:latin typeface="华文新魏" pitchFamily="2" charset="-122"/>
                <a:ea typeface="华文新魏" pitchFamily="2" charset="-122"/>
              </a:rPr>
              <a:t>A</a:t>
            </a:r>
            <a:r>
              <a:rPr lang="zh-CN" altLang="en-US" sz="2400" b="1" smtClean="0">
                <a:solidFill>
                  <a:schemeClr val="bg1"/>
                </a:solidFill>
                <a:latin typeface="华文新魏" pitchFamily="2" charset="-122"/>
                <a:ea typeface="华文新魏" pitchFamily="2" charset="-122"/>
              </a:rPr>
              <a:t>、</a:t>
            </a:r>
            <a:r>
              <a:rPr lang="en-US" altLang="zh-CN" sz="2400" b="1" smtClean="0">
                <a:solidFill>
                  <a:schemeClr val="bg1"/>
                </a:solidFill>
                <a:latin typeface="华文新魏" pitchFamily="2" charset="-122"/>
                <a:ea typeface="华文新魏" pitchFamily="2" charset="-122"/>
              </a:rPr>
              <a:t>B</a:t>
            </a:r>
            <a:r>
              <a:rPr lang="zh-CN" altLang="en-US" sz="2400" b="1" smtClean="0">
                <a:solidFill>
                  <a:schemeClr val="bg1"/>
                </a:solidFill>
                <a:latin typeface="华文新魏" pitchFamily="2" charset="-122"/>
                <a:ea typeface="华文新魏" pitchFamily="2" charset="-122"/>
              </a:rPr>
              <a:t>是同一标识符，或</a:t>
            </a:r>
            <a:r>
              <a:rPr lang="en-US" altLang="zh-CN" sz="2400" b="1" smtClean="0">
                <a:solidFill>
                  <a:schemeClr val="bg1"/>
                </a:solidFill>
                <a:latin typeface="华文新魏" pitchFamily="2" charset="-122"/>
                <a:ea typeface="华文新魏" pitchFamily="2" charset="-122"/>
              </a:rPr>
              <a:t>B</a:t>
            </a:r>
            <a:r>
              <a:rPr lang="zh-CN" altLang="en-US" sz="2400" b="1" smtClean="0">
                <a:solidFill>
                  <a:schemeClr val="bg1"/>
                </a:solidFill>
                <a:latin typeface="华文新魏" pitchFamily="2" charset="-122"/>
                <a:ea typeface="华文新魏" pitchFamily="2" charset="-122"/>
              </a:rPr>
              <a:t>在基本块中的该四元式之后不会再被引用，则选取</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转</a:t>
            </a:r>
            <a:r>
              <a:rPr lang="en-US" altLang="zh-CN" sz="2400" b="1" smtClean="0">
                <a:solidFill>
                  <a:schemeClr val="bg1"/>
                </a:solidFill>
                <a:latin typeface="华文新魏" pitchFamily="2" charset="-122"/>
                <a:ea typeface="华文新魏" pitchFamily="2" charset="-122"/>
              </a:rPr>
              <a:t>(4);</a:t>
            </a:r>
          </a:p>
          <a:p>
            <a:pPr>
              <a:buFontTx/>
              <a:buNone/>
            </a:pPr>
            <a:r>
              <a:rPr lang="en-US" altLang="zh-CN" sz="2400" b="1" smtClean="0">
                <a:solidFill>
                  <a:schemeClr val="bg1"/>
                </a:solidFill>
                <a:latin typeface="华文新魏" pitchFamily="2" charset="-122"/>
                <a:ea typeface="华文新魏" pitchFamily="2" charset="-122"/>
              </a:rPr>
              <a:t>(2)</a:t>
            </a:r>
            <a:r>
              <a:rPr lang="zh-CN" altLang="en-US" sz="2400" b="1" smtClean="0">
                <a:solidFill>
                  <a:schemeClr val="bg1"/>
                </a:solidFill>
                <a:latin typeface="华文新魏" pitchFamily="2" charset="-122"/>
                <a:ea typeface="华文新魏" pitchFamily="2" charset="-122"/>
              </a:rPr>
              <a:t>如果有尚未分配的寄存器，则从中选取一个</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，转</a:t>
            </a:r>
            <a:r>
              <a:rPr lang="en-US" altLang="zh-CN" sz="2400" b="1" smtClean="0">
                <a:solidFill>
                  <a:schemeClr val="bg1"/>
                </a:solidFill>
                <a:latin typeface="华文新魏" pitchFamily="2" charset="-122"/>
                <a:ea typeface="华文新魏" pitchFamily="2" charset="-122"/>
              </a:rPr>
              <a:t>(4);</a:t>
            </a:r>
          </a:p>
          <a:p>
            <a:pPr>
              <a:buFontTx/>
              <a:buNone/>
            </a:pPr>
            <a:r>
              <a:rPr lang="en-US" altLang="zh-CN" sz="2400" b="1" smtClean="0">
                <a:solidFill>
                  <a:schemeClr val="bg1"/>
                </a:solidFill>
                <a:latin typeface="华文新魏" pitchFamily="2" charset="-122"/>
                <a:ea typeface="华文新魏" pitchFamily="2" charset="-122"/>
              </a:rPr>
              <a:t>(3)</a:t>
            </a:r>
            <a:r>
              <a:rPr lang="zh-CN" altLang="en-US" sz="2400" b="1" smtClean="0">
                <a:solidFill>
                  <a:schemeClr val="bg1"/>
                </a:solidFill>
                <a:latin typeface="华文新魏" pitchFamily="2" charset="-122"/>
                <a:ea typeface="华文新魏" pitchFamily="2" charset="-122"/>
              </a:rPr>
              <a:t>从一分配的寄存器中选取一个</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，选取原则为占用该寄存器的变量值同时在内存中，或在基本块中引用的位置较远</a:t>
            </a:r>
            <a:r>
              <a:rPr lang="en-US" altLang="zh-CN" sz="2400" b="1" smtClean="0">
                <a:solidFill>
                  <a:schemeClr val="bg1"/>
                </a:solidFill>
                <a:latin typeface="华文新魏" pitchFamily="2" charset="-122"/>
                <a:ea typeface="华文新魏" pitchFamily="2" charset="-122"/>
              </a:rPr>
              <a:t>(</a:t>
            </a:r>
            <a:r>
              <a:rPr lang="zh-CN" altLang="en-US" sz="2400" b="1" smtClean="0">
                <a:solidFill>
                  <a:schemeClr val="bg1"/>
                </a:solidFill>
                <a:latin typeface="华文新魏" pitchFamily="2" charset="-122"/>
                <a:ea typeface="华文新魏" pitchFamily="2" charset="-122"/>
              </a:rPr>
              <a:t>此时需要将让出该</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的变量</a:t>
            </a:r>
            <a:r>
              <a:rPr lang="en-US" altLang="zh-CN" sz="2400" b="1" smtClean="0">
                <a:solidFill>
                  <a:schemeClr val="bg1"/>
                </a:solidFill>
                <a:latin typeface="华文新魏" pitchFamily="2" charset="-122"/>
                <a:ea typeface="华文新魏" pitchFamily="2" charset="-122"/>
              </a:rPr>
              <a:t>M</a:t>
            </a:r>
            <a:r>
              <a:rPr lang="zh-CN" altLang="en-US" sz="2400" b="1" smtClean="0">
                <a:solidFill>
                  <a:schemeClr val="bg1"/>
                </a:solidFill>
                <a:latin typeface="华文新魏" pitchFamily="2" charset="-122"/>
                <a:ea typeface="华文新魏" pitchFamily="2" charset="-122"/>
              </a:rPr>
              <a:t>值保存到内存中，使得</a:t>
            </a:r>
            <a:r>
              <a:rPr lang="en-US" altLang="zh-CN" sz="2400" b="1" smtClean="0">
                <a:solidFill>
                  <a:schemeClr val="bg1"/>
                </a:solidFill>
                <a:latin typeface="华文新魏" pitchFamily="2" charset="-122"/>
                <a:ea typeface="华文新魏" pitchFamily="2" charset="-122"/>
              </a:rPr>
              <a:t>M</a:t>
            </a:r>
            <a:r>
              <a:rPr lang="zh-CN" altLang="en-US" sz="2400" b="1" smtClean="0">
                <a:solidFill>
                  <a:schemeClr val="bg1"/>
                </a:solidFill>
                <a:latin typeface="华文新魏" pitchFamily="2" charset="-122"/>
                <a:ea typeface="华文新魏" pitchFamily="2" charset="-122"/>
              </a:rPr>
              <a:t>不在占用</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a:t>
            </a:r>
            <a:endParaRPr lang="en-US" altLang="zh-CN" sz="2400" b="1" smtClean="0">
              <a:solidFill>
                <a:schemeClr val="bg1"/>
              </a:solidFill>
              <a:latin typeface="华文新魏" pitchFamily="2" charset="-122"/>
              <a:ea typeface="华文新魏" pitchFamily="2" charset="-122"/>
            </a:endParaRPr>
          </a:p>
          <a:p>
            <a:pPr>
              <a:buFontTx/>
              <a:buNone/>
            </a:pPr>
            <a:r>
              <a:rPr lang="en-US" altLang="zh-CN" sz="2400" b="1" smtClean="0">
                <a:solidFill>
                  <a:schemeClr val="bg1"/>
                </a:solidFill>
                <a:latin typeface="华文新魏" pitchFamily="2" charset="-122"/>
                <a:ea typeface="华文新魏" pitchFamily="2" charset="-122"/>
              </a:rPr>
              <a:t>(4)</a:t>
            </a:r>
            <a:r>
              <a:rPr lang="zh-CN" altLang="en-US" sz="2400" b="1" smtClean="0">
                <a:solidFill>
                  <a:schemeClr val="bg1"/>
                </a:solidFill>
                <a:latin typeface="华文新魏" pitchFamily="2" charset="-122"/>
                <a:ea typeface="华文新魏" pitchFamily="2" charset="-122"/>
              </a:rPr>
              <a:t>返回寄存器</a:t>
            </a:r>
            <a:r>
              <a:rPr lang="en-US" altLang="zh-CN" sz="2400" b="1" smtClean="0">
                <a:solidFill>
                  <a:schemeClr val="bg1"/>
                </a:solidFill>
                <a:latin typeface="华文新魏" pitchFamily="2" charset="-122"/>
                <a:ea typeface="华文新魏" pitchFamily="2" charset="-122"/>
              </a:rPr>
              <a:t>R</a:t>
            </a:r>
            <a:r>
              <a:rPr lang="zh-CN" altLang="en-US" sz="2400" b="1" smtClean="0">
                <a:solidFill>
                  <a:schemeClr val="bg1"/>
                </a:solidFill>
                <a:latin typeface="华文新魏" pitchFamily="2" charset="-122"/>
                <a:ea typeface="华文新魏" pitchFamily="2" charset="-122"/>
              </a:rPr>
              <a:t>，用于存放</a:t>
            </a:r>
            <a:r>
              <a:rPr lang="en-US" altLang="zh-CN" sz="2400" b="1" smtClean="0">
                <a:solidFill>
                  <a:schemeClr val="bg1"/>
                </a:solidFill>
                <a:latin typeface="华文新魏" pitchFamily="2" charset="-122"/>
                <a:ea typeface="华文新魏" pitchFamily="2" charset="-122"/>
              </a:rPr>
              <a:t>A</a:t>
            </a:r>
            <a:r>
              <a:rPr lang="zh-CN" altLang="en-US" sz="2400" b="1" smtClean="0">
                <a:solidFill>
                  <a:schemeClr val="bg1"/>
                </a:solidFill>
                <a:latin typeface="华文新魏" pitchFamily="2" charset="-122"/>
                <a:ea typeface="华文新魏" pitchFamily="2" charset="-122"/>
              </a:rPr>
              <a:t>的值。</a:t>
            </a:r>
          </a:p>
        </p:txBody>
      </p:sp>
      <p:sp>
        <p:nvSpPr>
          <p:cNvPr id="3" name="矩形 2"/>
          <p:cNvSpPr/>
          <p:nvPr/>
        </p:nvSpPr>
        <p:spPr>
          <a:xfrm>
            <a:off x="0" y="260350"/>
            <a:ext cx="6048375" cy="1039813"/>
          </a:xfrm>
          <a:prstGeom prst="rect">
            <a:avLst/>
          </a:prstGeom>
        </p:spPr>
        <p:txBody>
          <a:bodyPr>
            <a:spAutoFit/>
          </a:bodyPr>
          <a:lstStyle/>
          <a:p>
            <a:pPr>
              <a:spcBef>
                <a:spcPct val="20000"/>
              </a:spcBef>
              <a:buClr>
                <a:schemeClr val="hlink"/>
              </a:buClr>
              <a:defRPr/>
            </a:pPr>
            <a:r>
              <a:rPr lang="zh-CN" altLang="en-US" sz="2800" b="1" kern="0" dirty="0">
                <a:solidFill>
                  <a:srgbClr val="FF0000"/>
                </a:solidFill>
                <a:latin typeface="华文新魏" pitchFamily="2" charset="-122"/>
                <a:ea typeface="华文新魏" pitchFamily="2" charset="-122"/>
              </a:rPr>
              <a:t>基本块内的四元式寄存器分配算法</a:t>
            </a:r>
            <a:endParaRPr lang="en-US" altLang="zh-CN" sz="2800" b="1" kern="0" dirty="0">
              <a:solidFill>
                <a:srgbClr val="FF0000"/>
              </a:solidFill>
              <a:latin typeface="华文新魏" pitchFamily="2" charset="-122"/>
              <a:ea typeface="华文新魏" pitchFamily="2" charset="-122"/>
            </a:endParaRPr>
          </a:p>
          <a:p>
            <a:pPr>
              <a:spcBef>
                <a:spcPct val="20000"/>
              </a:spcBef>
              <a:buClr>
                <a:schemeClr val="hlink"/>
              </a:buClr>
              <a:defRPr/>
            </a:pPr>
            <a:r>
              <a:rPr lang="en-US" altLang="zh-CN" sz="2800" b="1" dirty="0" err="1">
                <a:solidFill>
                  <a:schemeClr val="bg1"/>
                </a:solidFill>
                <a:latin typeface="华文新魏" pitchFamily="2" charset="-122"/>
                <a:ea typeface="华文新魏" pitchFamily="2" charset="-122"/>
              </a:rPr>
              <a:t>getreg</a:t>
            </a:r>
            <a:r>
              <a:rPr lang="en-US" altLang="zh-CN" sz="2800" b="1" dirty="0">
                <a:solidFill>
                  <a:schemeClr val="bg1"/>
                </a:solidFill>
                <a:latin typeface="华文新魏" pitchFamily="2" charset="-122"/>
                <a:ea typeface="华文新魏" pitchFamily="2" charset="-122"/>
              </a:rPr>
              <a:t>(</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 </a:t>
            </a:r>
            <a:r>
              <a:rPr lang="en-US" altLang="zh-CN" sz="2800" b="1" kern="0" dirty="0">
                <a:solidFill>
                  <a:schemeClr val="bg1"/>
                </a:solidFill>
                <a:latin typeface="华文新魏" pitchFamily="2" charset="-122"/>
                <a:ea typeface="华文新魏" pitchFamily="2" charset="-122"/>
              </a:rPr>
              <a:t>:</a:t>
            </a:r>
            <a:r>
              <a:rPr lang="zh-CN" altLang="en-US" sz="2800" b="1" kern="0" dirty="0">
                <a:solidFill>
                  <a:schemeClr val="bg1"/>
                </a:solidFill>
                <a:latin typeface="华文新魏" pitchFamily="2" charset="-122"/>
                <a:ea typeface="华文新魏" pitchFamily="2" charset="-122"/>
              </a:rPr>
              <a:t>书</a:t>
            </a:r>
            <a:r>
              <a:rPr lang="en-US" altLang="zh-CN" sz="2800" b="1" kern="0" dirty="0">
                <a:solidFill>
                  <a:schemeClr val="bg1"/>
                </a:solidFill>
                <a:latin typeface="华文新魏" pitchFamily="2" charset="-122"/>
                <a:ea typeface="华文新魏" pitchFamily="2" charset="-122"/>
              </a:rPr>
              <a:t>281  (1)-(4)</a:t>
            </a:r>
            <a:endParaRPr lang="zh-CN" altLang="en-US" sz="2800" b="1" kern="0"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0" y="188913"/>
            <a:ext cx="8893175" cy="5754687"/>
          </a:xfrm>
          <a:prstGeom prst="rect">
            <a:avLst/>
          </a:prstGeom>
          <a:noFill/>
          <a:ln w="9525">
            <a:noFill/>
            <a:miter lim="800000"/>
            <a:headEnd/>
            <a:tailEnd/>
          </a:ln>
        </p:spPr>
        <p:txBody>
          <a:bodyPr>
            <a:spAutoFit/>
          </a:bodyPr>
          <a:lstStyle/>
          <a:p>
            <a:endParaRPr lang="en-US" altLang="zh-CN" sz="2800" b="1" dirty="0">
              <a:solidFill>
                <a:schemeClr val="bg1"/>
              </a:solidFill>
              <a:latin typeface="华文新魏" pitchFamily="2" charset="-122"/>
              <a:ea typeface="华文新魏" pitchFamily="2" charset="-122"/>
            </a:endParaRPr>
          </a:p>
          <a:p>
            <a:endParaRPr lang="en-US" altLang="zh-CN" sz="2800" b="1" dirty="0">
              <a:solidFill>
                <a:srgbClr val="FF0000"/>
              </a:solidFill>
              <a:latin typeface="华文新魏" pitchFamily="2" charset="-122"/>
              <a:ea typeface="华文新魏" pitchFamily="2" charset="-122"/>
            </a:endParaRPr>
          </a:p>
          <a:p>
            <a:r>
              <a:rPr lang="zh-CN" altLang="zh-CN" sz="3200" b="1" dirty="0">
                <a:solidFill>
                  <a:srgbClr val="FF0000"/>
                </a:solidFill>
                <a:latin typeface="华文新魏" pitchFamily="2" charset="-122"/>
                <a:ea typeface="华文新魏" pitchFamily="2" charset="-122"/>
              </a:rPr>
              <a:t>基本块</a:t>
            </a:r>
            <a:r>
              <a:rPr lang="zh-CN" altLang="en-US" sz="3200" b="1" dirty="0">
                <a:solidFill>
                  <a:srgbClr val="FF0000"/>
                </a:solidFill>
                <a:latin typeface="华文新魏" pitchFamily="2" charset="-122"/>
                <a:ea typeface="华文新魏" pitchFamily="2" charset="-122"/>
              </a:rPr>
              <a:t>内四元式的目标</a:t>
            </a:r>
            <a:r>
              <a:rPr lang="zh-CN" altLang="zh-CN" sz="3200" b="1" dirty="0">
                <a:solidFill>
                  <a:srgbClr val="FF0000"/>
                </a:solidFill>
                <a:latin typeface="华文新魏" pitchFamily="2" charset="-122"/>
                <a:ea typeface="华文新魏" pitchFamily="2" charset="-122"/>
              </a:rPr>
              <a:t>代码生成算法</a:t>
            </a:r>
            <a:r>
              <a:rPr lang="en-US" altLang="zh-CN" sz="3200" b="1" dirty="0">
                <a:solidFill>
                  <a:srgbClr val="FF0000"/>
                </a:solidFill>
                <a:latin typeface="华文新魏" pitchFamily="2" charset="-122"/>
                <a:ea typeface="华文新魏" pitchFamily="2" charset="-122"/>
              </a:rPr>
              <a:t>:</a:t>
            </a:r>
          </a:p>
          <a:p>
            <a:endParaRPr lang="zh-CN" altLang="zh-CN" sz="2800" b="1" dirty="0">
              <a:solidFill>
                <a:srgbClr val="FF0000"/>
              </a:solidFill>
              <a:latin typeface="华文新魏" pitchFamily="2" charset="-122"/>
              <a:ea typeface="华文新魏" pitchFamily="2" charset="-122"/>
            </a:endParaRPr>
          </a:p>
          <a:p>
            <a:r>
              <a:rPr lang="zh-CN" altLang="zh-CN" sz="2800" b="1" dirty="0">
                <a:solidFill>
                  <a:schemeClr val="bg1"/>
                </a:solidFill>
                <a:latin typeface="华文新魏" pitchFamily="2" charset="-122"/>
                <a:ea typeface="华文新魏" pitchFamily="2" charset="-122"/>
              </a:rPr>
              <a:t>假设只有</a:t>
            </a:r>
            <a:r>
              <a:rPr lang="en-US" altLang="zh-CN" sz="2800" b="1" dirty="0">
                <a:solidFill>
                  <a:schemeClr val="bg1"/>
                </a:solidFill>
                <a:latin typeface="华文新魏" pitchFamily="2" charset="-122"/>
                <a:ea typeface="华文新魏" pitchFamily="2" charset="-122"/>
              </a:rPr>
              <a:t>A:=B op C</a:t>
            </a:r>
            <a:r>
              <a:rPr lang="zh-CN" altLang="zh-CN" sz="2800" b="1" dirty="0">
                <a:solidFill>
                  <a:schemeClr val="bg1"/>
                </a:solidFill>
                <a:latin typeface="华文新魏" pitchFamily="2" charset="-122"/>
                <a:ea typeface="华文新魏" pitchFamily="2" charset="-122"/>
              </a:rPr>
              <a:t>的四元式序列</a:t>
            </a:r>
            <a:r>
              <a:rPr lang="zh-CN" altLang="en-US" sz="2800" b="1" dirty="0">
                <a:solidFill>
                  <a:schemeClr val="bg1"/>
                </a:solidFill>
                <a:latin typeface="华文新魏" pitchFamily="2" charset="-122"/>
                <a:ea typeface="华文新魏" pitchFamily="2" charset="-122"/>
              </a:rPr>
              <a:t>，</a:t>
            </a:r>
            <a:endParaRPr lang="zh-CN" altLang="zh-CN" sz="2800" dirty="0">
              <a:solidFill>
                <a:schemeClr val="bg1"/>
              </a:solidFill>
              <a:latin typeface="华文新魏" pitchFamily="2" charset="-122"/>
              <a:ea typeface="华文新魏" pitchFamily="2" charset="-122"/>
            </a:endParaRPr>
          </a:p>
          <a:p>
            <a:r>
              <a:rPr lang="zh-CN" altLang="zh-CN" sz="2800" b="1" dirty="0">
                <a:solidFill>
                  <a:schemeClr val="bg1"/>
                </a:solidFill>
                <a:latin typeface="华文新魏" pitchFamily="2" charset="-122"/>
                <a:ea typeface="华文新魏" pitchFamily="2" charset="-122"/>
              </a:rPr>
              <a:t>对</a:t>
            </a:r>
            <a:r>
              <a:rPr lang="zh-CN" altLang="en-US" sz="2800" b="1" dirty="0">
                <a:solidFill>
                  <a:schemeClr val="bg1"/>
                </a:solidFill>
                <a:latin typeface="华文新魏" pitchFamily="2" charset="-122"/>
                <a:ea typeface="华文新魏" pitchFamily="2" charset="-122"/>
              </a:rPr>
              <a:t>基本块中的</a:t>
            </a:r>
            <a:r>
              <a:rPr lang="zh-CN" altLang="zh-CN" sz="2800" b="1" dirty="0">
                <a:solidFill>
                  <a:schemeClr val="bg1"/>
                </a:solidFill>
                <a:latin typeface="华文新魏" pitchFamily="2" charset="-122"/>
                <a:ea typeface="华文新魏" pitchFamily="2" charset="-122"/>
              </a:rPr>
              <a:t>每个四元式</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，依次执行：</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(1)</a:t>
            </a:r>
            <a:r>
              <a:rPr lang="zh-CN" altLang="zh-CN" sz="2800" b="1" dirty="0">
                <a:solidFill>
                  <a:schemeClr val="bg1"/>
                </a:solidFill>
                <a:latin typeface="华文新魏" pitchFamily="2" charset="-122"/>
                <a:ea typeface="华文新魏" pitchFamily="2" charset="-122"/>
              </a:rPr>
              <a:t>以四元式</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为参数，</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a:t>
            </a:r>
            <a:r>
              <a:rPr lang="zh-CN" altLang="zh-CN" sz="2800" b="1" dirty="0">
                <a:solidFill>
                  <a:schemeClr val="bg1"/>
                </a:solidFill>
                <a:latin typeface="华文新魏" pitchFamily="2" charset="-122"/>
                <a:ea typeface="华文新魏" pitchFamily="2" charset="-122"/>
              </a:rPr>
              <a:t>调用过程</a:t>
            </a:r>
            <a:r>
              <a:rPr lang="en-US" altLang="zh-CN" sz="2800" b="1" dirty="0" err="1">
                <a:solidFill>
                  <a:schemeClr val="bg1"/>
                </a:solidFill>
                <a:latin typeface="华文新魏" pitchFamily="2" charset="-122"/>
                <a:ea typeface="华文新魏" pitchFamily="2" charset="-122"/>
              </a:rPr>
              <a:t>getreg</a:t>
            </a:r>
            <a:r>
              <a:rPr lang="en-US" altLang="zh-CN" sz="2800" b="1" dirty="0">
                <a:solidFill>
                  <a:schemeClr val="bg1"/>
                </a:solidFill>
                <a:latin typeface="华文新魏" pitchFamily="2" charset="-122"/>
                <a:ea typeface="华文新魏" pitchFamily="2" charset="-122"/>
              </a:rPr>
              <a:t>(</a:t>
            </a:r>
            <a:r>
              <a:rPr lang="en-US" altLang="zh-CN" sz="2800" b="1" dirty="0" err="1">
                <a:solidFill>
                  <a:schemeClr val="bg1"/>
                </a:solidFill>
                <a:latin typeface="华文新魏" pitchFamily="2" charset="-122"/>
                <a:ea typeface="华文新魏" pitchFamily="2" charset="-122"/>
              </a:rPr>
              <a:t>i</a:t>
            </a:r>
            <a:r>
              <a:rPr lang="en-US" altLang="zh-CN" sz="2800" b="1" dirty="0">
                <a:solidFill>
                  <a:schemeClr val="bg1"/>
                </a:solidFill>
                <a:latin typeface="华文新魏" pitchFamily="2" charset="-122"/>
                <a:ea typeface="华文新魏" pitchFamily="2" charset="-122"/>
              </a:rPr>
              <a:t>: A:=B op C)</a:t>
            </a:r>
            <a:r>
              <a:rPr lang="zh-CN" altLang="zh-CN" sz="2800" b="1" dirty="0">
                <a:solidFill>
                  <a:schemeClr val="bg1"/>
                </a:solidFill>
                <a:latin typeface="华文新魏" pitchFamily="2" charset="-122"/>
                <a:ea typeface="华文新魏" pitchFamily="2" charset="-122"/>
              </a:rPr>
              <a:t>。从</a:t>
            </a:r>
            <a:r>
              <a:rPr lang="en-US" altLang="zh-CN" sz="2800" b="1" dirty="0" err="1">
                <a:solidFill>
                  <a:schemeClr val="bg1"/>
                </a:solidFill>
                <a:latin typeface="华文新魏" pitchFamily="2" charset="-122"/>
                <a:ea typeface="华文新魏" pitchFamily="2" charset="-122"/>
              </a:rPr>
              <a:t>getreg</a:t>
            </a:r>
            <a:r>
              <a:rPr lang="zh-CN" altLang="zh-CN" sz="2800" b="1" dirty="0">
                <a:solidFill>
                  <a:schemeClr val="bg1"/>
                </a:solidFill>
                <a:latin typeface="华文新魏" pitchFamily="2" charset="-122"/>
                <a:ea typeface="华文新魏" pitchFamily="2" charset="-122"/>
              </a:rPr>
              <a:t>返回时，</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a:t>
            </a:r>
            <a:r>
              <a:rPr lang="zh-CN" altLang="zh-CN" sz="2800" b="1" dirty="0">
                <a:solidFill>
                  <a:schemeClr val="bg1"/>
                </a:solidFill>
                <a:latin typeface="华文新魏" pitchFamily="2" charset="-122"/>
                <a:ea typeface="华文新魏" pitchFamily="2" charset="-122"/>
              </a:rPr>
              <a:t>得到一寄存器</a:t>
            </a:r>
            <a:r>
              <a:rPr lang="en-US" altLang="zh-CN" sz="2800" b="1" dirty="0">
                <a:solidFill>
                  <a:schemeClr val="bg1"/>
                </a:solidFill>
                <a:latin typeface="华文新魏" pitchFamily="2" charset="-122"/>
                <a:ea typeface="华文新魏" pitchFamily="2" charset="-122"/>
              </a:rPr>
              <a:t>R</a:t>
            </a:r>
            <a:r>
              <a:rPr lang="zh-CN" altLang="zh-CN" sz="2800" b="1" dirty="0">
                <a:solidFill>
                  <a:schemeClr val="bg1"/>
                </a:solidFill>
                <a:latin typeface="华文新魏" pitchFamily="2" charset="-122"/>
                <a:ea typeface="华文新魏" pitchFamily="2" charset="-122"/>
              </a:rPr>
              <a:t>，用它作存放</a:t>
            </a:r>
            <a:r>
              <a:rPr lang="en-US" altLang="zh-CN" sz="2800" b="1" dirty="0">
                <a:solidFill>
                  <a:schemeClr val="bg1"/>
                </a:solidFill>
                <a:latin typeface="华文新魏" pitchFamily="2" charset="-122"/>
                <a:ea typeface="华文新魏" pitchFamily="2" charset="-122"/>
              </a:rPr>
              <a:t>A</a:t>
            </a:r>
            <a:r>
              <a:rPr lang="zh-CN" altLang="zh-CN" sz="2800" b="1" dirty="0">
                <a:solidFill>
                  <a:schemeClr val="bg1"/>
                </a:solidFill>
                <a:latin typeface="华文新魏" pitchFamily="2" charset="-122"/>
                <a:ea typeface="华文新魏" pitchFamily="2" charset="-122"/>
              </a:rPr>
              <a:t>现行值的寄存器；</a:t>
            </a:r>
            <a:endParaRPr lang="zh-CN" altLang="zh-CN" sz="2800"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(2)</a:t>
            </a:r>
            <a:r>
              <a:rPr lang="zh-CN" altLang="zh-CN" sz="2800" b="1" dirty="0">
                <a:solidFill>
                  <a:schemeClr val="bg1"/>
                </a:solidFill>
                <a:latin typeface="华文新魏" pitchFamily="2" charset="-122"/>
                <a:ea typeface="华文新魏" pitchFamily="2" charset="-122"/>
              </a:rPr>
              <a:t>利用</a:t>
            </a:r>
            <a:r>
              <a:rPr lang="en-US" altLang="zh-CN" sz="2800" b="1" dirty="0">
                <a:solidFill>
                  <a:schemeClr val="bg1"/>
                </a:solidFill>
                <a:latin typeface="华文新魏" pitchFamily="2" charset="-122"/>
                <a:ea typeface="华文新魏" pitchFamily="2" charset="-122"/>
              </a:rPr>
              <a:t>AVALUE[B]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AVALUE[C]</a:t>
            </a:r>
            <a:r>
              <a:rPr lang="zh-CN" altLang="zh-CN" sz="2800" b="1" dirty="0">
                <a:solidFill>
                  <a:schemeClr val="bg1"/>
                </a:solidFill>
                <a:latin typeface="华文新魏" pitchFamily="2" charset="-122"/>
                <a:ea typeface="华文新魏" pitchFamily="2" charset="-122"/>
              </a:rPr>
              <a:t>，确定出</a:t>
            </a:r>
            <a:r>
              <a:rPr lang="en-US" altLang="zh-CN" sz="2800" b="1" dirty="0">
                <a:solidFill>
                  <a:schemeClr val="bg1"/>
                </a:solidFill>
                <a:latin typeface="华文新魏" pitchFamily="2" charset="-122"/>
                <a:ea typeface="华文新魏" pitchFamily="2" charset="-122"/>
              </a:rPr>
              <a:t>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C</a:t>
            </a:r>
            <a:r>
              <a:rPr lang="zh-CN" altLang="zh-CN" sz="2800" b="1" dirty="0">
                <a:solidFill>
                  <a:schemeClr val="bg1"/>
                </a:solidFill>
                <a:latin typeface="华文新魏" pitchFamily="2" charset="-122"/>
                <a:ea typeface="华文新魏" pitchFamily="2" charset="-122"/>
              </a:rPr>
              <a:t>现行值存放</a:t>
            </a:r>
            <a:r>
              <a:rPr lang="zh-CN" altLang="zh-CN" sz="2800" b="1" dirty="0" smtClean="0">
                <a:solidFill>
                  <a:schemeClr val="bg1"/>
                </a:solidFill>
                <a:latin typeface="华文新魏" pitchFamily="2" charset="-122"/>
                <a:ea typeface="华文新魏" pitchFamily="2" charset="-122"/>
              </a:rPr>
              <a:t>位置</a:t>
            </a:r>
            <a:r>
              <a:rPr lang="en-US" altLang="zh-CN" sz="2800" b="1" dirty="0">
                <a:solidFill>
                  <a:schemeClr val="bg1"/>
                </a:solidFill>
                <a:latin typeface="华文新魏" pitchFamily="2" charset="-122"/>
                <a:ea typeface="华文新魏" pitchFamily="2" charset="-122"/>
              </a:rPr>
              <a:t>B`</a:t>
            </a:r>
            <a:r>
              <a:rPr lang="zh-CN" altLang="zh-CN" sz="2800" b="1" dirty="0">
                <a:solidFill>
                  <a:schemeClr val="bg1"/>
                </a:solidFill>
                <a:latin typeface="华文新魏" pitchFamily="2" charset="-122"/>
                <a:ea typeface="华文新魏" pitchFamily="2" charset="-122"/>
              </a:rPr>
              <a:t>和</a:t>
            </a:r>
            <a:r>
              <a:rPr lang="en-US" altLang="zh-CN" sz="2800" b="1" dirty="0">
                <a:solidFill>
                  <a:schemeClr val="bg1"/>
                </a:solidFill>
                <a:latin typeface="华文新魏" pitchFamily="2" charset="-122"/>
                <a:ea typeface="华文新魏" pitchFamily="2" charset="-122"/>
              </a:rPr>
              <a:t>C`</a:t>
            </a:r>
            <a:r>
              <a:rPr lang="zh-CN" altLang="zh-CN" sz="2800" b="1" dirty="0">
                <a:solidFill>
                  <a:schemeClr val="bg1"/>
                </a:solidFill>
                <a:latin typeface="华文新魏" pitchFamily="2" charset="-122"/>
                <a:ea typeface="华文新魏" pitchFamily="2" charset="-122"/>
              </a:rPr>
              <a:t>，</a:t>
            </a:r>
            <a:r>
              <a:rPr lang="zh-CN" altLang="en-US" sz="2800" b="1" dirty="0">
                <a:solidFill>
                  <a:schemeClr val="bg1"/>
                </a:solidFill>
                <a:latin typeface="华文新魏" pitchFamily="2" charset="-122"/>
                <a:ea typeface="华文新魏" pitchFamily="2" charset="-122"/>
              </a:rPr>
              <a:t>即</a:t>
            </a:r>
            <a:r>
              <a:rPr lang="en-US" altLang="zh-CN" sz="2800" b="1" dirty="0">
                <a:solidFill>
                  <a:schemeClr val="bg1"/>
                </a:solidFill>
                <a:latin typeface="华文新魏" pitchFamily="2" charset="-122"/>
                <a:ea typeface="华文新魏" pitchFamily="2" charset="-122"/>
              </a:rPr>
              <a:t>B` = AVALUE[B]</a:t>
            </a:r>
            <a:r>
              <a:rPr lang="zh-CN" altLang="en-US" sz="2800" b="1" dirty="0">
                <a:solidFill>
                  <a:schemeClr val="bg1"/>
                </a:solidFill>
                <a:latin typeface="华文新魏" pitchFamily="2" charset="-122"/>
                <a:ea typeface="华文新魏" pitchFamily="2" charset="-122"/>
              </a:rPr>
              <a:t>，</a:t>
            </a:r>
            <a:r>
              <a:rPr lang="en-US" altLang="zh-CN" sz="2800" b="1" dirty="0">
                <a:solidFill>
                  <a:schemeClr val="bg1"/>
                </a:solidFill>
                <a:latin typeface="华文新魏" pitchFamily="2" charset="-122"/>
                <a:ea typeface="华文新魏" pitchFamily="2" charset="-122"/>
              </a:rPr>
              <a:t>C` = AVALUE[C] </a:t>
            </a:r>
            <a:r>
              <a:rPr lang="zh-CN" altLang="zh-CN" sz="2800" b="1" dirty="0">
                <a:solidFill>
                  <a:schemeClr val="bg1"/>
                </a:solidFill>
                <a:latin typeface="华文新魏" pitchFamily="2" charset="-122"/>
                <a:ea typeface="华文新魏" pitchFamily="2" charset="-122"/>
              </a:rPr>
              <a:t>；</a:t>
            </a:r>
            <a:endParaRPr lang="en-US" altLang="zh-CN" sz="2800" b="1" dirty="0">
              <a:solidFill>
                <a:schemeClr val="bg1"/>
              </a:solidFill>
              <a:latin typeface="华文新魏" pitchFamily="2" charset="-122"/>
              <a:ea typeface="华文新魏" pitchFamily="2" charset="-122"/>
            </a:endParaRPr>
          </a:p>
          <a:p>
            <a:r>
              <a:rPr lang="en-US" altLang="zh-CN" sz="2800" b="1" dirty="0">
                <a:solidFill>
                  <a:schemeClr val="bg1"/>
                </a:solidFill>
                <a:latin typeface="华文新魏" pitchFamily="2" charset="-122"/>
                <a:ea typeface="华文新魏" pitchFamily="2" charset="-122"/>
              </a:rPr>
              <a:t> (3)</a:t>
            </a:r>
            <a:r>
              <a:rPr lang="zh-CN" altLang="en-US" sz="2800" b="1" dirty="0">
                <a:solidFill>
                  <a:schemeClr val="bg1"/>
                </a:solidFill>
                <a:latin typeface="华文新魏" pitchFamily="2" charset="-122"/>
                <a:ea typeface="华文新魏" pitchFamily="2" charset="-122"/>
              </a:rPr>
              <a:t>如果</a:t>
            </a:r>
            <a:r>
              <a:rPr lang="en-US" altLang="zh-CN" sz="2800" b="1" dirty="0">
                <a:solidFill>
                  <a:schemeClr val="bg1"/>
                </a:solidFill>
                <a:latin typeface="华文新魏" pitchFamily="2" charset="-122"/>
                <a:ea typeface="华文新魏" pitchFamily="2" charset="-122"/>
              </a:rPr>
              <a:t>B`=R</a:t>
            </a:r>
            <a:r>
              <a:rPr lang="zh-CN" altLang="en-US" sz="2800" b="1" dirty="0">
                <a:solidFill>
                  <a:schemeClr val="bg1"/>
                </a:solidFill>
                <a:latin typeface="华文新魏" pitchFamily="2" charset="-122"/>
                <a:ea typeface="华文新魏" pitchFamily="2" charset="-122"/>
              </a:rPr>
              <a:t>，则</a:t>
            </a:r>
            <a:r>
              <a:rPr lang="zh-CN" altLang="zh-CN" sz="2800" b="1" dirty="0">
                <a:solidFill>
                  <a:schemeClr val="bg1"/>
                </a:solidFill>
                <a:latin typeface="华文新魏" pitchFamily="2" charset="-122"/>
                <a:ea typeface="华文新魏" pitchFamily="2" charset="-122"/>
              </a:rPr>
              <a:t>生成目标代码</a:t>
            </a:r>
            <a:r>
              <a:rPr lang="en-US" altLang="zh-CN" sz="2800" b="1" dirty="0">
                <a:solidFill>
                  <a:schemeClr val="bg1"/>
                </a:solidFill>
                <a:latin typeface="华文新魏" pitchFamily="2" charset="-122"/>
                <a:ea typeface="华文新魏" pitchFamily="2" charset="-122"/>
              </a:rPr>
              <a:t>    op  R</a:t>
            </a:r>
            <a:r>
              <a:rPr lang="zh-CN" altLang="zh-CN" sz="2800" b="1" dirty="0">
                <a:solidFill>
                  <a:schemeClr val="bg1"/>
                </a:solidFill>
                <a:latin typeface="华文新魏" pitchFamily="2" charset="-122"/>
                <a:ea typeface="华文新魏" pitchFamily="2" charset="-122"/>
              </a:rPr>
              <a:t>，</a:t>
            </a:r>
            <a:r>
              <a:rPr lang="en-US" altLang="zh-CN" sz="2800" b="1" dirty="0">
                <a:solidFill>
                  <a:schemeClr val="bg1"/>
                </a:solidFill>
                <a:latin typeface="华文新魏" pitchFamily="2" charset="-122"/>
                <a:ea typeface="华文新魏" pitchFamily="2" charset="-122"/>
              </a:rPr>
              <a:t>C` </a:t>
            </a:r>
            <a:r>
              <a:rPr lang="zh-CN" altLang="en-US" sz="2800" b="1" dirty="0">
                <a:solidFill>
                  <a:schemeClr val="bg1"/>
                </a:solidFill>
                <a:latin typeface="华文新魏" pitchFamily="2" charset="-122"/>
                <a:ea typeface="华文新魏" pitchFamily="2" charset="-122"/>
              </a:rPr>
              <a:t>；否则</a:t>
            </a:r>
            <a:endParaRPr lang="en-US" altLang="zh-CN" sz="2800" b="1"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2" name="Text Box 6">
            <a:hlinkClick r:id="rId2" action="ppaction://hlinksldjump"/>
          </p:cNvPr>
          <p:cNvSpPr txBox="1">
            <a:spLocks noChangeArrowheads="1"/>
          </p:cNvSpPr>
          <p:nvPr/>
        </p:nvSpPr>
        <p:spPr bwMode="auto">
          <a:xfrm>
            <a:off x="755576" y="260648"/>
            <a:ext cx="8224838" cy="646331"/>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chemeClr val="bg1"/>
                </a:solidFill>
                <a:latin typeface="楷体_GB2312" pitchFamily="49" charset="-122"/>
                <a:ea typeface="楷体_GB2312" pitchFamily="49" charset="-122"/>
              </a:rPr>
              <a:t> </a:t>
            </a:r>
            <a:r>
              <a:rPr lang="zh-CN" altLang="en-US" sz="3600" dirty="0">
                <a:solidFill>
                  <a:schemeClr val="bg1"/>
                </a:solidFill>
                <a:latin typeface="华文新魏" pitchFamily="2" charset="-122"/>
                <a:ea typeface="华文新魏" pitchFamily="2" charset="-122"/>
                <a:cs typeface="+mj-cs"/>
              </a:rPr>
              <a:t>代码生成要考虑的主要问题</a:t>
            </a:r>
          </a:p>
        </p:txBody>
      </p:sp>
      <p:sp>
        <p:nvSpPr>
          <p:cNvPr id="706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7" name="Rectangle 11"/>
          <p:cNvSpPr>
            <a:spLocks noChangeArrowheads="1"/>
          </p:cNvSpPr>
          <p:nvPr/>
        </p:nvSpPr>
        <p:spPr bwMode="auto">
          <a:xfrm>
            <a:off x="899592" y="908720"/>
            <a:ext cx="7905750" cy="6432530"/>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zh-CN" altLang="en-US" sz="2800" dirty="0">
                <a:solidFill>
                  <a:schemeClr val="bg1"/>
                </a:solidFill>
                <a:latin typeface="华文新魏" pitchFamily="2" charset="-122"/>
                <a:ea typeface="华文新魏" pitchFamily="2" charset="-122"/>
              </a:rPr>
              <a:t>目标计算机体系结构</a:t>
            </a:r>
            <a:endParaRPr lang="en-US" altLang="zh-CN" sz="2800" dirty="0">
              <a:solidFill>
                <a:schemeClr val="bg1"/>
              </a:solidFill>
              <a:latin typeface="华文新魏" pitchFamily="2" charset="-122"/>
              <a:ea typeface="华文新魏" pitchFamily="2" charset="-122"/>
            </a:endParaRPr>
          </a:p>
          <a:p>
            <a:pPr>
              <a:lnSpc>
                <a:spcPct val="100000"/>
              </a:lnSpc>
              <a:spcBef>
                <a:spcPct val="0"/>
              </a:spcBef>
            </a:pPr>
            <a:r>
              <a:rPr lang="zh-CN" altLang="en-US" sz="2800" dirty="0">
                <a:solidFill>
                  <a:schemeClr val="bg1"/>
                </a:solidFill>
                <a:latin typeface="华文新魏" pitchFamily="2" charset="-122"/>
                <a:ea typeface="华文新魏" pitchFamily="2" charset="-122"/>
              </a:rPr>
              <a:t>       </a:t>
            </a:r>
            <a:r>
              <a:rPr lang="zh-CN" altLang="en-US" sz="2000" dirty="0">
                <a:solidFill>
                  <a:srgbClr val="0070C0"/>
                </a:solidFill>
                <a:latin typeface="华文新魏" pitchFamily="2" charset="-122"/>
                <a:ea typeface="华文新魏" pitchFamily="2" charset="-122"/>
              </a:rPr>
              <a:t>如</a:t>
            </a:r>
            <a:r>
              <a:rPr lang="en-US" altLang="zh-CN" sz="2000" dirty="0">
                <a:solidFill>
                  <a:srgbClr val="0070C0"/>
                </a:solidFill>
                <a:latin typeface="华文新魏" pitchFamily="2" charset="-122"/>
                <a:ea typeface="华文新魏" pitchFamily="2" charset="-122"/>
              </a:rPr>
              <a:t>PL0</a:t>
            </a:r>
            <a:r>
              <a:rPr lang="zh-CN" altLang="en-US" sz="2000" dirty="0">
                <a:solidFill>
                  <a:srgbClr val="0070C0"/>
                </a:solidFill>
                <a:latin typeface="华文新魏" pitchFamily="2" charset="-122"/>
                <a:ea typeface="华文新魏" pitchFamily="2" charset="-122"/>
              </a:rPr>
              <a:t>的伪汇编机器，只有</a:t>
            </a:r>
            <a:r>
              <a:rPr lang="en-US" altLang="zh-CN" sz="2000" dirty="0">
                <a:solidFill>
                  <a:srgbClr val="0070C0"/>
                </a:solidFill>
                <a:latin typeface="华文新魏" pitchFamily="2" charset="-122"/>
                <a:ea typeface="华文新魏" pitchFamily="2" charset="-122"/>
              </a:rPr>
              <a:t>23</a:t>
            </a:r>
            <a:r>
              <a:rPr lang="zh-CN" altLang="en-US" sz="2000" dirty="0">
                <a:solidFill>
                  <a:srgbClr val="0070C0"/>
                </a:solidFill>
                <a:latin typeface="华文新魏" pitchFamily="2" charset="-122"/>
                <a:ea typeface="华文新魏" pitchFamily="2" charset="-122"/>
              </a:rPr>
              <a:t>条指令，</a:t>
            </a:r>
            <a:r>
              <a:rPr lang="en-US" altLang="zh-CN" sz="2000" dirty="0">
                <a:solidFill>
                  <a:srgbClr val="0070C0"/>
                </a:solidFill>
                <a:latin typeface="华文新魏" pitchFamily="2" charset="-122"/>
                <a:ea typeface="华文新魏" pitchFamily="2" charset="-122"/>
              </a:rPr>
              <a:t>4</a:t>
            </a:r>
            <a:r>
              <a:rPr lang="zh-CN" altLang="en-US" sz="2000" dirty="0">
                <a:solidFill>
                  <a:srgbClr val="0070C0"/>
                </a:solidFill>
                <a:latin typeface="华文新魏" pitchFamily="2" charset="-122"/>
                <a:ea typeface="华文新魏" pitchFamily="2" charset="-122"/>
              </a:rPr>
              <a:t>个专用寄存器</a:t>
            </a:r>
            <a:r>
              <a:rPr lang="en-US" altLang="zh-CN" sz="2000" dirty="0">
                <a:solidFill>
                  <a:srgbClr val="0070C0"/>
                </a:solidFill>
                <a:latin typeface="华文新魏" pitchFamily="2" charset="-122"/>
                <a:ea typeface="华文新魏" pitchFamily="2" charset="-122"/>
              </a:rPr>
              <a:t>(</a:t>
            </a:r>
            <a:r>
              <a:rPr lang="zh-CN" altLang="en-US" sz="2000" dirty="0">
                <a:solidFill>
                  <a:srgbClr val="0070C0"/>
                </a:solidFill>
                <a:latin typeface="华文新魏" pitchFamily="2" charset="-122"/>
                <a:ea typeface="华文新魏" pitchFamily="2" charset="-122"/>
              </a:rPr>
              <a:t>指令地址寄存器、栈顶地址寄存器、栈底地址寄存器、基地址寄存器</a:t>
            </a:r>
            <a:r>
              <a:rPr lang="en-US" altLang="zh-CN" sz="2000" dirty="0">
                <a:solidFill>
                  <a:srgbClr val="0070C0"/>
                </a:solidFill>
                <a:latin typeface="华文新魏" pitchFamily="2" charset="-122"/>
                <a:ea typeface="华文新魏" pitchFamily="2" charset="-122"/>
              </a:rPr>
              <a:t>)</a:t>
            </a:r>
            <a:r>
              <a:rPr lang="zh-CN" altLang="en-US" sz="2000" dirty="0">
                <a:solidFill>
                  <a:srgbClr val="0070C0"/>
                </a:solidFill>
                <a:latin typeface="华文新魏" pitchFamily="2" charset="-122"/>
                <a:ea typeface="华文新魏" pitchFamily="2" charset="-122"/>
              </a:rPr>
              <a:t>，运算是依赖栈顶和次栈顶</a:t>
            </a:r>
            <a:r>
              <a:rPr lang="zh-CN" altLang="en-US" sz="2000" dirty="0" smtClean="0">
                <a:solidFill>
                  <a:srgbClr val="0070C0"/>
                </a:solidFill>
                <a:latin typeface="华文新魏" pitchFamily="2" charset="-122"/>
                <a:ea typeface="华文新魏" pitchFamily="2" charset="-122"/>
              </a:rPr>
              <a:t>，没有通用寄存器。但实际的计算机</a:t>
            </a:r>
            <a:r>
              <a:rPr lang="zh-CN" altLang="en-US" sz="2000" dirty="0">
                <a:solidFill>
                  <a:srgbClr val="0070C0"/>
                </a:solidFill>
                <a:latin typeface="华文新魏" pitchFamily="2" charset="-122"/>
                <a:ea typeface="华文新魏" pitchFamily="2" charset="-122"/>
              </a:rPr>
              <a:t>都有多个寄存器，多条指令。</a:t>
            </a:r>
            <a:endParaRPr lang="en-US" altLang="zh-CN" sz="2000" dirty="0">
              <a:solidFill>
                <a:srgbClr val="0070C0"/>
              </a:solidFill>
              <a:latin typeface="华文新魏" pitchFamily="2" charset="-122"/>
              <a:ea typeface="华文新魏" pitchFamily="2" charset="-122"/>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a:t>
            </a:r>
            <a:r>
              <a:rPr lang="zh-CN" altLang="en-US" sz="2800" dirty="0">
                <a:solidFill>
                  <a:schemeClr val="bg1"/>
                </a:solidFill>
                <a:latin typeface="华文新魏" pitchFamily="2" charset="-122"/>
                <a:ea typeface="华文新魏" pitchFamily="2" charset="-122"/>
              </a:rPr>
              <a:t>指令选择 </a:t>
            </a:r>
            <a:r>
              <a:rPr lang="zh-CN" altLang="zh-CN" sz="2800" dirty="0">
                <a:solidFill>
                  <a:schemeClr val="bg1"/>
                </a:solidFill>
                <a:latin typeface="华文新魏" pitchFamily="2" charset="-122"/>
                <a:ea typeface="华文新魏" pitchFamily="2" charset="-122"/>
              </a:rPr>
              <a:t>（</a:t>
            </a:r>
            <a:r>
              <a:rPr lang="en-US" altLang="zh-CN" sz="2800" dirty="0">
                <a:solidFill>
                  <a:schemeClr val="bg1"/>
                </a:solidFill>
                <a:latin typeface="华文新魏" pitchFamily="2" charset="-122"/>
                <a:ea typeface="华文新魏" pitchFamily="2" charset="-122"/>
              </a:rPr>
              <a:t>instruction selection</a:t>
            </a:r>
            <a:r>
              <a:rPr lang="zh-CN" altLang="zh-CN" sz="2800" dirty="0">
                <a:solidFill>
                  <a:schemeClr val="bg1"/>
                </a:solidFill>
                <a:latin typeface="华文新魏" pitchFamily="2" charset="-122"/>
                <a:ea typeface="华文新魏" pitchFamily="2" charset="-122"/>
              </a:rPr>
              <a:t>）</a:t>
            </a:r>
            <a:endParaRPr lang="zh-CN" altLang="en-US" sz="2800" dirty="0">
              <a:solidFill>
                <a:schemeClr val="bg1"/>
              </a:solidFill>
              <a:latin typeface="华文新魏" pitchFamily="2" charset="-122"/>
              <a:ea typeface="华文新魏" pitchFamily="2" charset="-122"/>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寄存器分配 </a:t>
            </a:r>
            <a:r>
              <a:rPr lang="zh-CN" altLang="zh-CN" sz="2800" dirty="0" smtClean="0">
                <a:solidFill>
                  <a:schemeClr val="bg1"/>
                </a:solidFill>
                <a:latin typeface="华文新魏" pitchFamily="2" charset="-122"/>
                <a:ea typeface="华文新魏" pitchFamily="2" charset="-122"/>
              </a:rPr>
              <a:t>（</a:t>
            </a:r>
            <a:r>
              <a:rPr lang="en-US" altLang="zh-CN" sz="2800" dirty="0" smtClean="0">
                <a:solidFill>
                  <a:schemeClr val="bg1"/>
                </a:solidFill>
                <a:latin typeface="华文新魏" pitchFamily="2" charset="-122"/>
                <a:ea typeface="华文新魏" pitchFamily="2" charset="-122"/>
              </a:rPr>
              <a:t>register allocation</a:t>
            </a:r>
            <a:r>
              <a:rPr lang="zh-CN" altLang="zh-CN" sz="2800" dirty="0" smtClean="0">
                <a:solidFill>
                  <a:schemeClr val="bg1"/>
                </a:solidFill>
                <a:latin typeface="华文新魏" pitchFamily="2" charset="-122"/>
                <a:ea typeface="华文新魏" pitchFamily="2" charset="-122"/>
              </a:rPr>
              <a:t>）</a:t>
            </a:r>
            <a:r>
              <a:rPr lang="zh-CN" altLang="en-US" sz="2800" dirty="0" smtClean="0">
                <a:solidFill>
                  <a:schemeClr val="bg1"/>
                </a:solidFill>
                <a:latin typeface="华文新魏" pitchFamily="2" charset="-122"/>
                <a:ea typeface="华文新魏" pitchFamily="2" charset="-122"/>
              </a:rPr>
              <a:t>    </a:t>
            </a: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 指令</a:t>
            </a:r>
            <a:r>
              <a:rPr lang="zh-CN" altLang="zh-CN" sz="2800" dirty="0" smtClean="0">
                <a:solidFill>
                  <a:schemeClr val="bg1"/>
                </a:solidFill>
                <a:latin typeface="华文新魏" pitchFamily="2" charset="-122"/>
                <a:ea typeface="华文新魏" pitchFamily="2" charset="-122"/>
              </a:rPr>
              <a:t>调度</a:t>
            </a:r>
            <a:r>
              <a:rPr lang="en-US" altLang="zh-CN" sz="2800" dirty="0" smtClean="0">
                <a:solidFill>
                  <a:schemeClr val="bg1"/>
                </a:solidFill>
                <a:latin typeface="华文新魏" pitchFamily="2" charset="-122"/>
                <a:ea typeface="华文新魏" pitchFamily="2" charset="-122"/>
              </a:rPr>
              <a:t> </a:t>
            </a:r>
            <a:r>
              <a:rPr lang="zh-CN" altLang="zh-CN" sz="2800" dirty="0" smtClean="0">
                <a:solidFill>
                  <a:schemeClr val="bg1"/>
                </a:solidFill>
                <a:latin typeface="华文新魏" pitchFamily="2" charset="-122"/>
                <a:ea typeface="华文新魏" pitchFamily="2" charset="-122"/>
              </a:rPr>
              <a:t>（</a:t>
            </a:r>
            <a:r>
              <a:rPr lang="en-US" altLang="zh-CN" sz="2800" dirty="0" smtClean="0">
                <a:solidFill>
                  <a:schemeClr val="bg1"/>
                </a:solidFill>
                <a:latin typeface="华文新魏" pitchFamily="2" charset="-122"/>
                <a:ea typeface="华文新魏" pitchFamily="2" charset="-122"/>
              </a:rPr>
              <a:t>code scheduling</a:t>
            </a:r>
            <a:r>
              <a:rPr lang="zh-CN" altLang="zh-CN" sz="2800" dirty="0" smtClean="0">
                <a:solidFill>
                  <a:schemeClr val="bg1"/>
                </a:solidFill>
                <a:latin typeface="华文新魏" pitchFamily="2" charset="-122"/>
                <a:ea typeface="华文新魏" pitchFamily="2" charset="-122"/>
              </a:rPr>
              <a:t>）</a:t>
            </a:r>
            <a:endParaRPr lang="en-US" altLang="zh-CN" sz="2800" dirty="0" smtClean="0">
              <a:solidFill>
                <a:schemeClr val="bg1"/>
              </a:solidFill>
              <a:latin typeface="华文新魏" pitchFamily="2" charset="-122"/>
              <a:ea typeface="华文新魏" pitchFamily="2" charset="-122"/>
            </a:endParaRPr>
          </a:p>
          <a:p>
            <a:pPr>
              <a:lnSpc>
                <a:spcPct val="100000"/>
              </a:lnSpc>
              <a:spcBef>
                <a:spcPct val="0"/>
              </a:spcBef>
              <a:buFont typeface="Symbol" pitchFamily="18" charset="2"/>
              <a:buChar char="-"/>
            </a:pPr>
            <a:r>
              <a:rPr lang="zh-CN" altLang="en-US" sz="2800" dirty="0" smtClean="0">
                <a:solidFill>
                  <a:schemeClr val="bg1"/>
                </a:solidFill>
                <a:latin typeface="华文新魏" pitchFamily="2" charset="-122"/>
                <a:ea typeface="华文新魏" pitchFamily="2" charset="-122"/>
              </a:rPr>
              <a:t>链接方式和运行时内存映射</a:t>
            </a:r>
            <a:endParaRPr lang="en-US" altLang="zh-CN" sz="2800" dirty="0" smtClean="0">
              <a:solidFill>
                <a:schemeClr val="bg1"/>
              </a:solidFill>
              <a:latin typeface="华文新魏" pitchFamily="2" charset="-122"/>
              <a:ea typeface="华文新魏" pitchFamily="2" charset="-122"/>
            </a:endParaRPr>
          </a:p>
          <a:p>
            <a:pPr lvl="1"/>
            <a:r>
              <a:rPr lang="zh-CN" altLang="en-US" sz="2400" dirty="0" smtClean="0">
                <a:solidFill>
                  <a:srgbClr val="0070C0"/>
                </a:solidFill>
                <a:latin typeface="华文新魏" pitchFamily="2" charset="-122"/>
                <a:ea typeface="华文新魏" pitchFamily="2" charset="-122"/>
              </a:rPr>
              <a:t>常量、静态和全局量编译到目标文件头部，运行时映射到内存静态区</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堆</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；代码映射到代码区</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只读</a:t>
            </a:r>
            <a:r>
              <a:rPr lang="en-US" altLang="zh-CN" sz="2400" dirty="0" smtClean="0">
                <a:solidFill>
                  <a:srgbClr val="0070C0"/>
                </a:solidFill>
                <a:latin typeface="华文新魏" pitchFamily="2" charset="-122"/>
                <a:ea typeface="华文新魏" pitchFamily="2" charset="-122"/>
              </a:rPr>
              <a:t>)</a:t>
            </a:r>
            <a:r>
              <a:rPr lang="zh-CN" altLang="en-US" sz="2400" dirty="0" smtClean="0">
                <a:solidFill>
                  <a:srgbClr val="0070C0"/>
                </a:solidFill>
                <a:latin typeface="华文新魏" pitchFamily="2" charset="-122"/>
                <a:ea typeface="华文新魏" pitchFamily="2" charset="-122"/>
              </a:rPr>
              <a:t>，局部变量和</a:t>
            </a:r>
            <a:r>
              <a:rPr lang="zh-CN" altLang="en-US" sz="2400" dirty="0">
                <a:solidFill>
                  <a:srgbClr val="0070C0"/>
                </a:solidFill>
                <a:latin typeface="华文新魏" pitchFamily="2" charset="-122"/>
                <a:ea typeface="华文新魏" pitchFamily="2" charset="-122"/>
              </a:rPr>
              <a:t>编译</a:t>
            </a:r>
            <a:r>
              <a:rPr lang="zh-CN" altLang="en-US" sz="2400" dirty="0" smtClean="0">
                <a:solidFill>
                  <a:srgbClr val="0070C0"/>
                </a:solidFill>
                <a:latin typeface="华文新魏" pitchFamily="2" charset="-122"/>
                <a:ea typeface="华文新魏" pitchFamily="2" charset="-122"/>
              </a:rPr>
              <a:t>产生的临时变量存放在代码的指令中，运行时映射到内存的栈区</a:t>
            </a:r>
            <a:r>
              <a:rPr lang="zh-CN" altLang="en-US" sz="2800" dirty="0" smtClean="0">
                <a:solidFill>
                  <a:schemeClr val="bg1"/>
                </a:solidFill>
                <a:latin typeface="华文新魏" pitchFamily="2" charset="-122"/>
                <a:ea typeface="华文新魏" pitchFamily="2" charset="-122"/>
              </a:rPr>
              <a:t>。</a:t>
            </a:r>
            <a:r>
              <a:rPr lang="zh-CN" altLang="en-US" sz="2400" dirty="0" smtClean="0">
                <a:solidFill>
                  <a:schemeClr val="bg1"/>
                </a:solidFill>
                <a:latin typeface="华文新魏" pitchFamily="2" charset="-122"/>
                <a:ea typeface="华文新魏" pitchFamily="2" charset="-122"/>
              </a:rPr>
              <a:t>类放在代码区，实例属性放在堆，方法保持在代码区，方法中的局部变量运行时从代码区映射到栈。</a:t>
            </a:r>
          </a:p>
          <a:p>
            <a:pPr>
              <a:lnSpc>
                <a:spcPct val="100000"/>
              </a:lnSpc>
              <a:spcBef>
                <a:spcPct val="0"/>
              </a:spcBef>
              <a:buFont typeface="Symbol" pitchFamily="18" charset="2"/>
              <a:buNone/>
            </a:pPr>
            <a:r>
              <a:rPr lang="zh-CN" altLang="en-US" sz="2800" dirty="0" smtClean="0">
                <a:solidFill>
                  <a:schemeClr val="bg1"/>
                </a:solidFill>
                <a:latin typeface="华文新魏" pitchFamily="2" charset="-122"/>
                <a:ea typeface="华文新魏" pitchFamily="2" charset="-122"/>
              </a:rPr>
              <a:t>     </a:t>
            </a:r>
            <a:endParaRPr lang="zh-CN" altLang="en-US" sz="2800" dirty="0">
              <a:solidFill>
                <a:schemeClr val="bg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2"/>
          <p:cNvSpPr>
            <a:spLocks noGrp="1"/>
          </p:cNvSpPr>
          <p:nvPr>
            <p:ph/>
          </p:nvPr>
        </p:nvSpPr>
        <p:spPr>
          <a:xfrm>
            <a:off x="0" y="476250"/>
            <a:ext cx="7929563" cy="5486400"/>
          </a:xfrm>
        </p:spPr>
        <p:txBody>
          <a:bodyPr/>
          <a:lstStyle/>
          <a:p>
            <a:pPr>
              <a:buFontTx/>
              <a:buNone/>
            </a:pPr>
            <a:r>
              <a:rPr lang="en-US" altLang="zh-CN" sz="2000" b="1" smtClean="0">
                <a:solidFill>
                  <a:schemeClr val="bg1"/>
                </a:solidFill>
                <a:latin typeface="华文新魏" pitchFamily="2" charset="-122"/>
                <a:ea typeface="华文新魏" pitchFamily="2" charset="-122"/>
              </a:rPr>
              <a:t>(4)</a:t>
            </a:r>
            <a:r>
              <a:rPr lang="zh-CN" altLang="zh-CN" sz="2000" b="1" smtClean="0">
                <a:solidFill>
                  <a:schemeClr val="bg1"/>
                </a:solidFill>
                <a:latin typeface="华文新魏" pitchFamily="2" charset="-122"/>
                <a:ea typeface="华文新魏" pitchFamily="2" charset="-122"/>
              </a:rPr>
              <a:t>如</a:t>
            </a:r>
            <a:r>
              <a:rPr lang="en-US" altLang="zh-CN" sz="2000" b="1" smtClean="0">
                <a:solidFill>
                  <a:schemeClr val="bg1"/>
                </a:solidFill>
                <a:latin typeface="华文新魏" pitchFamily="2" charset="-122"/>
                <a:ea typeface="华文新魏" pitchFamily="2" charset="-122"/>
              </a:rPr>
              <a:t>B`</a:t>
            </a:r>
            <a:r>
              <a:rPr lang="zh-CN" altLang="zh-CN"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R</a:t>
            </a:r>
            <a:r>
              <a:rPr lang="zh-CN" altLang="zh-CN" sz="2000" b="1" smtClean="0">
                <a:solidFill>
                  <a:schemeClr val="bg1"/>
                </a:solidFill>
                <a:latin typeface="华文新魏" pitchFamily="2" charset="-122"/>
                <a:ea typeface="华文新魏" pitchFamily="2" charset="-122"/>
              </a:rPr>
              <a:t>，则生成目标代码</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      MOV    B` </a:t>
            </a:r>
            <a:r>
              <a:rPr lang="zh-CN" altLang="zh-CN"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 R</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      op         R  </a:t>
            </a:r>
            <a:r>
              <a:rPr lang="zh-CN" altLang="zh-CN"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 C`</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(5)</a:t>
            </a:r>
            <a:r>
              <a:rPr lang="zh-CN" altLang="zh-CN" sz="2000" b="1" smtClean="0">
                <a:solidFill>
                  <a:schemeClr val="bg1"/>
                </a:solidFill>
                <a:latin typeface="华文新魏" pitchFamily="2" charset="-122"/>
                <a:ea typeface="华文新魏" pitchFamily="2" charset="-122"/>
              </a:rPr>
              <a:t>如</a:t>
            </a:r>
            <a:r>
              <a:rPr lang="en-US" altLang="zh-CN" sz="2000" b="1" smtClean="0">
                <a:solidFill>
                  <a:schemeClr val="bg1"/>
                </a:solidFill>
                <a:latin typeface="华文新魏" pitchFamily="2" charset="-122"/>
                <a:ea typeface="华文新魏" pitchFamily="2" charset="-122"/>
              </a:rPr>
              <a:t>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C`</a:t>
            </a:r>
            <a:r>
              <a:rPr lang="zh-CN" altLang="zh-CN" sz="2000" b="1" smtClean="0">
                <a:solidFill>
                  <a:schemeClr val="bg1"/>
                </a:solidFill>
                <a:latin typeface="华文新魏" pitchFamily="2" charset="-122"/>
                <a:ea typeface="华文新魏" pitchFamily="2" charset="-122"/>
              </a:rPr>
              <a:t>为</a:t>
            </a:r>
            <a:r>
              <a:rPr lang="en-US" altLang="zh-CN" sz="2000" b="1" smtClean="0">
                <a:solidFill>
                  <a:schemeClr val="bg1"/>
                </a:solidFill>
                <a:latin typeface="华文新魏" pitchFamily="2" charset="-122"/>
                <a:ea typeface="华文新魏" pitchFamily="2" charset="-122"/>
              </a:rPr>
              <a:t>R</a:t>
            </a:r>
            <a:r>
              <a:rPr lang="zh-CN" altLang="zh-CN" sz="2000" b="1" smtClean="0">
                <a:solidFill>
                  <a:schemeClr val="bg1"/>
                </a:solidFill>
                <a:latin typeface="华文新魏" pitchFamily="2" charset="-122"/>
                <a:ea typeface="华文新魏" pitchFamily="2" charset="-122"/>
              </a:rPr>
              <a:t>，则删除</a:t>
            </a:r>
            <a:r>
              <a:rPr lang="en-US" altLang="zh-CN" sz="2000" b="1" smtClean="0">
                <a:solidFill>
                  <a:schemeClr val="bg1"/>
                </a:solidFill>
                <a:latin typeface="华文新魏" pitchFamily="2" charset="-122"/>
                <a:ea typeface="华文新魏" pitchFamily="2" charset="-122"/>
              </a:rPr>
              <a:t>AVALUE[B]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AVALUE[C]</a:t>
            </a:r>
            <a:r>
              <a:rPr lang="zh-CN" altLang="zh-CN" sz="2000" b="1" smtClean="0">
                <a:solidFill>
                  <a:schemeClr val="bg1"/>
                </a:solidFill>
                <a:latin typeface="华文新魏" pitchFamily="2" charset="-122"/>
                <a:ea typeface="华文新魏" pitchFamily="2" charset="-122"/>
              </a:rPr>
              <a:t>中的</a:t>
            </a:r>
            <a:r>
              <a:rPr lang="en-US" altLang="zh-CN" sz="2000" b="1" smtClean="0">
                <a:solidFill>
                  <a:schemeClr val="bg1"/>
                </a:solidFill>
                <a:latin typeface="华文新魏" pitchFamily="2" charset="-122"/>
                <a:ea typeface="华文新魏" pitchFamily="2" charset="-122"/>
              </a:rPr>
              <a:t>R</a:t>
            </a:r>
            <a:r>
              <a:rPr lang="zh-CN" altLang="en-US" sz="2000" b="1" smtClean="0">
                <a:solidFill>
                  <a:schemeClr val="bg1"/>
                </a:solidFill>
                <a:latin typeface="华文新魏" pitchFamily="2" charset="-122"/>
                <a:ea typeface="华文新魏" pitchFamily="2" charset="-122"/>
              </a:rPr>
              <a:t>，即</a:t>
            </a:r>
            <a:endParaRPr lang="en-US" altLang="zh-CN" sz="2000" b="1"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      AVALUE[B]= AVALUE[B]-{R}</a:t>
            </a:r>
            <a:r>
              <a:rPr lang="zh-CN" altLang="en-US"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AVALUE[C]= AVALUE[C]-{R}</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(6)</a:t>
            </a:r>
            <a:r>
              <a:rPr lang="zh-CN" altLang="zh-CN" sz="2000" b="1" smtClean="0">
                <a:solidFill>
                  <a:schemeClr val="bg1"/>
                </a:solidFill>
                <a:latin typeface="华文新魏" pitchFamily="2" charset="-122"/>
                <a:ea typeface="华文新魏" pitchFamily="2" charset="-122"/>
              </a:rPr>
              <a:t>如</a:t>
            </a:r>
            <a:r>
              <a:rPr lang="en-US" altLang="zh-CN" sz="2000" b="1" smtClean="0">
                <a:solidFill>
                  <a:schemeClr val="bg1"/>
                </a:solidFill>
                <a:latin typeface="华文新魏" pitchFamily="2" charset="-122"/>
                <a:ea typeface="华文新魏" pitchFamily="2" charset="-122"/>
              </a:rPr>
              <a:t>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C</a:t>
            </a:r>
            <a:r>
              <a:rPr lang="zh-CN" altLang="zh-CN" sz="2000" b="1" smtClean="0">
                <a:solidFill>
                  <a:schemeClr val="bg1"/>
                </a:solidFill>
                <a:latin typeface="华文新魏" pitchFamily="2" charset="-122"/>
                <a:ea typeface="华文新魏" pitchFamily="2" charset="-122"/>
              </a:rPr>
              <a:t>的现行值在基本块中不再被引用，它们也不是基本块出口之后的</a:t>
            </a:r>
            <a:r>
              <a:rPr lang="zh-CN" altLang="zh-CN" sz="2000" b="1" smtClean="0">
                <a:solidFill>
                  <a:srgbClr val="FF0000"/>
                </a:solidFill>
                <a:latin typeface="华文新魏" pitchFamily="2" charset="-122"/>
                <a:ea typeface="华文新魏" pitchFamily="2" charset="-122"/>
              </a:rPr>
              <a:t>活跃变量</a:t>
            </a:r>
            <a:r>
              <a:rPr lang="zh-CN" altLang="zh-CN" sz="2000" b="1" smtClean="0">
                <a:solidFill>
                  <a:schemeClr val="bg1"/>
                </a:solidFill>
                <a:latin typeface="华文新魏" pitchFamily="2" charset="-122"/>
                <a:ea typeface="华文新魏" pitchFamily="2" charset="-122"/>
              </a:rPr>
              <a:t>（由四元式</a:t>
            </a:r>
            <a:r>
              <a:rPr lang="en-US" altLang="zh-CN" sz="2000" b="1" smtClean="0">
                <a:solidFill>
                  <a:schemeClr val="bg1"/>
                </a:solidFill>
                <a:latin typeface="华文新魏" pitchFamily="2" charset="-122"/>
                <a:ea typeface="华文新魏" pitchFamily="2" charset="-122"/>
              </a:rPr>
              <a:t>i</a:t>
            </a:r>
            <a:r>
              <a:rPr lang="zh-CN" altLang="zh-CN" sz="2000" b="1" smtClean="0">
                <a:solidFill>
                  <a:schemeClr val="bg1"/>
                </a:solidFill>
                <a:latin typeface="华文新魏" pitchFamily="2" charset="-122"/>
                <a:ea typeface="华文新魏" pitchFamily="2" charset="-122"/>
              </a:rPr>
              <a:t>上的附加信息知道），并且其现行值在某个寄存器</a:t>
            </a:r>
            <a:r>
              <a:rPr lang="en-US" altLang="zh-CN" sz="2000" b="1" smtClean="0">
                <a:solidFill>
                  <a:schemeClr val="bg1"/>
                </a:solidFill>
                <a:latin typeface="华文新魏" pitchFamily="2" charset="-122"/>
                <a:ea typeface="华文新魏" pitchFamily="2" charset="-122"/>
              </a:rPr>
              <a:t>Rk</a:t>
            </a:r>
            <a:r>
              <a:rPr lang="zh-CN" altLang="zh-CN" sz="2000" b="1" smtClean="0">
                <a:solidFill>
                  <a:schemeClr val="bg1"/>
                </a:solidFill>
                <a:latin typeface="华文新魏" pitchFamily="2" charset="-122"/>
                <a:ea typeface="华文新魏" pitchFamily="2" charset="-122"/>
              </a:rPr>
              <a:t>中，则删除</a:t>
            </a:r>
            <a:r>
              <a:rPr lang="en-US" altLang="zh-CN" sz="2000" b="1" smtClean="0">
                <a:solidFill>
                  <a:schemeClr val="bg1"/>
                </a:solidFill>
                <a:latin typeface="华文新魏" pitchFamily="2" charset="-122"/>
                <a:ea typeface="华文新魏" pitchFamily="2" charset="-122"/>
              </a:rPr>
              <a:t>RVALUE[Rk]</a:t>
            </a:r>
            <a:r>
              <a:rPr lang="zh-CN" altLang="zh-CN" sz="2000" b="1" smtClean="0">
                <a:solidFill>
                  <a:schemeClr val="bg1"/>
                </a:solidFill>
                <a:latin typeface="华文新魏" pitchFamily="2" charset="-122"/>
                <a:ea typeface="华文新魏" pitchFamily="2" charset="-122"/>
              </a:rPr>
              <a:t>中的</a:t>
            </a:r>
            <a:r>
              <a:rPr lang="en-US" altLang="zh-CN" sz="2000" b="1" smtClean="0">
                <a:solidFill>
                  <a:schemeClr val="bg1"/>
                </a:solidFill>
                <a:latin typeface="华文新魏" pitchFamily="2" charset="-122"/>
                <a:ea typeface="华文新魏" pitchFamily="2" charset="-122"/>
              </a:rPr>
              <a:t>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C</a:t>
            </a:r>
            <a:r>
              <a:rPr lang="zh-CN" altLang="zh-CN" sz="2000" b="1" smtClean="0">
                <a:solidFill>
                  <a:schemeClr val="bg1"/>
                </a:solidFill>
                <a:latin typeface="华文新魏" pitchFamily="2" charset="-122"/>
                <a:ea typeface="华文新魏" pitchFamily="2" charset="-122"/>
              </a:rPr>
              <a:t>以及</a:t>
            </a:r>
            <a:r>
              <a:rPr lang="en-US" altLang="zh-CN" sz="2000" b="1" smtClean="0">
                <a:solidFill>
                  <a:schemeClr val="bg1"/>
                </a:solidFill>
                <a:latin typeface="华文新魏" pitchFamily="2" charset="-122"/>
                <a:ea typeface="华文新魏" pitchFamily="2" charset="-122"/>
              </a:rPr>
              <a:t>AVALUE[B]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AVALUE[C]</a:t>
            </a:r>
            <a:r>
              <a:rPr lang="zh-CN" altLang="zh-CN" sz="2000" b="1" smtClean="0">
                <a:solidFill>
                  <a:schemeClr val="bg1"/>
                </a:solidFill>
                <a:latin typeface="华文新魏" pitchFamily="2" charset="-122"/>
                <a:ea typeface="华文新魏" pitchFamily="2" charset="-122"/>
              </a:rPr>
              <a:t>中的</a:t>
            </a:r>
            <a:r>
              <a:rPr lang="en-US" altLang="zh-CN" sz="2000" b="1" smtClean="0">
                <a:solidFill>
                  <a:schemeClr val="bg1"/>
                </a:solidFill>
                <a:latin typeface="华文新魏" pitchFamily="2" charset="-122"/>
                <a:ea typeface="华文新魏" pitchFamily="2" charset="-122"/>
              </a:rPr>
              <a:t>R</a:t>
            </a:r>
            <a:r>
              <a:rPr lang="en-US" altLang="zh-CN" sz="1400" b="1" smtClean="0">
                <a:solidFill>
                  <a:schemeClr val="bg1"/>
                </a:solidFill>
                <a:latin typeface="华文新魏" pitchFamily="2" charset="-122"/>
                <a:ea typeface="华文新魏" pitchFamily="2" charset="-122"/>
              </a:rPr>
              <a:t>k</a:t>
            </a:r>
            <a:r>
              <a:rPr lang="zh-CN" altLang="zh-CN" sz="2000" b="1" smtClean="0">
                <a:solidFill>
                  <a:schemeClr val="bg1"/>
                </a:solidFill>
                <a:latin typeface="华文新魏" pitchFamily="2" charset="-122"/>
                <a:ea typeface="华文新魏" pitchFamily="2" charset="-122"/>
              </a:rPr>
              <a:t>，使该寄存器不再为</a:t>
            </a:r>
            <a:r>
              <a:rPr lang="en-US" altLang="zh-CN" sz="2000" b="1" smtClean="0">
                <a:solidFill>
                  <a:schemeClr val="bg1"/>
                </a:solidFill>
                <a:latin typeface="华文新魏" pitchFamily="2" charset="-122"/>
                <a:ea typeface="华文新魏" pitchFamily="2" charset="-122"/>
              </a:rPr>
              <a:t>B</a:t>
            </a:r>
            <a:r>
              <a:rPr lang="zh-CN" altLang="zh-CN" sz="2000" b="1" smtClean="0">
                <a:solidFill>
                  <a:schemeClr val="bg1"/>
                </a:solidFill>
                <a:latin typeface="华文新魏" pitchFamily="2" charset="-122"/>
                <a:ea typeface="华文新魏" pitchFamily="2" charset="-122"/>
              </a:rPr>
              <a:t>或</a:t>
            </a:r>
            <a:r>
              <a:rPr lang="en-US" altLang="zh-CN" sz="2000" b="1" smtClean="0">
                <a:solidFill>
                  <a:schemeClr val="bg1"/>
                </a:solidFill>
                <a:latin typeface="华文新魏" pitchFamily="2" charset="-122"/>
                <a:ea typeface="华文新魏" pitchFamily="2" charset="-122"/>
              </a:rPr>
              <a:t>C</a:t>
            </a:r>
            <a:r>
              <a:rPr lang="zh-CN" altLang="zh-CN" sz="2000" b="1" smtClean="0">
                <a:solidFill>
                  <a:schemeClr val="bg1"/>
                </a:solidFill>
                <a:latin typeface="华文新魏" pitchFamily="2" charset="-122"/>
                <a:ea typeface="华文新魏" pitchFamily="2" charset="-122"/>
              </a:rPr>
              <a:t>占用。</a:t>
            </a:r>
            <a:r>
              <a:rPr lang="en-US" altLang="zh-CN" sz="2000" b="1" smtClean="0">
                <a:solidFill>
                  <a:schemeClr val="bg1"/>
                </a:solidFill>
                <a:latin typeface="华文新魏" pitchFamily="2" charset="-122"/>
                <a:ea typeface="华文新魏" pitchFamily="2" charset="-122"/>
              </a:rPr>
              <a:t> RVALUE[R</a:t>
            </a:r>
            <a:r>
              <a:rPr lang="en-US" altLang="zh-CN" sz="1400" b="1" smtClean="0">
                <a:solidFill>
                  <a:schemeClr val="bg1"/>
                </a:solidFill>
                <a:latin typeface="华文新魏" pitchFamily="2" charset="-122"/>
                <a:ea typeface="华文新魏" pitchFamily="2" charset="-122"/>
              </a:rPr>
              <a:t>k</a:t>
            </a:r>
            <a:r>
              <a:rPr lang="en-US" altLang="zh-CN" sz="2000" b="1" smtClean="0">
                <a:solidFill>
                  <a:schemeClr val="bg1"/>
                </a:solidFill>
                <a:latin typeface="华文新魏" pitchFamily="2" charset="-122"/>
                <a:ea typeface="华文新魏" pitchFamily="2" charset="-122"/>
              </a:rPr>
              <a:t>]= RVALUE[Rk]-{B}</a:t>
            </a:r>
            <a:r>
              <a:rPr lang="zh-CN" altLang="en-US"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 AVALUE[B]= AVALUE[B]-{R</a:t>
            </a:r>
            <a:r>
              <a:rPr lang="en-US" altLang="zh-CN" sz="1400" b="1" smtClean="0">
                <a:solidFill>
                  <a:schemeClr val="bg1"/>
                </a:solidFill>
                <a:latin typeface="华文新魏" pitchFamily="2" charset="-122"/>
                <a:ea typeface="华文新魏" pitchFamily="2" charset="-122"/>
              </a:rPr>
              <a:t>k</a:t>
            </a:r>
            <a:r>
              <a:rPr lang="en-US" altLang="zh-CN" sz="2000" b="1" smtClean="0">
                <a:solidFill>
                  <a:schemeClr val="bg1"/>
                </a:solidFill>
                <a:latin typeface="华文新魏" pitchFamily="2" charset="-122"/>
                <a:ea typeface="华文新魏" pitchFamily="2" charset="-122"/>
              </a:rPr>
              <a:t>}</a:t>
            </a:r>
            <a:r>
              <a:rPr lang="zh-CN" altLang="en-US"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 RVALUE[R</a:t>
            </a:r>
            <a:r>
              <a:rPr lang="en-US" altLang="zh-CN" sz="1400" b="1" smtClean="0">
                <a:solidFill>
                  <a:schemeClr val="bg1"/>
                </a:solidFill>
                <a:latin typeface="华文新魏" pitchFamily="2" charset="-122"/>
                <a:ea typeface="华文新魏" pitchFamily="2" charset="-122"/>
              </a:rPr>
              <a:t>k</a:t>
            </a:r>
            <a:r>
              <a:rPr lang="en-US" altLang="zh-CN" sz="2000" b="1" smtClean="0">
                <a:solidFill>
                  <a:schemeClr val="bg1"/>
                </a:solidFill>
                <a:latin typeface="华文新魏" pitchFamily="2" charset="-122"/>
                <a:ea typeface="华文新魏" pitchFamily="2" charset="-122"/>
              </a:rPr>
              <a:t>]= RVALUE[R</a:t>
            </a:r>
            <a:r>
              <a:rPr lang="en-US" altLang="zh-CN" sz="1400" b="1" smtClean="0">
                <a:solidFill>
                  <a:schemeClr val="bg1"/>
                </a:solidFill>
                <a:latin typeface="华文新魏" pitchFamily="2" charset="-122"/>
                <a:ea typeface="华文新魏" pitchFamily="2" charset="-122"/>
              </a:rPr>
              <a:t>k</a:t>
            </a:r>
            <a:r>
              <a:rPr lang="en-US" altLang="zh-CN" sz="2000" b="1" smtClean="0">
                <a:solidFill>
                  <a:schemeClr val="bg1"/>
                </a:solidFill>
                <a:latin typeface="华文新魏" pitchFamily="2" charset="-122"/>
                <a:ea typeface="华文新魏" pitchFamily="2" charset="-122"/>
              </a:rPr>
              <a:t>]-{C}</a:t>
            </a:r>
            <a:r>
              <a:rPr lang="zh-CN" altLang="en-US"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 AVALUE[C]= AVALUE[B]-{R</a:t>
            </a:r>
            <a:r>
              <a:rPr lang="en-US" altLang="zh-CN" sz="1400" b="1" smtClean="0">
                <a:solidFill>
                  <a:schemeClr val="bg1"/>
                </a:solidFill>
                <a:latin typeface="华文新魏" pitchFamily="2" charset="-122"/>
                <a:ea typeface="华文新魏" pitchFamily="2" charset="-122"/>
              </a:rPr>
              <a:t>k</a:t>
            </a:r>
            <a:r>
              <a:rPr lang="en-US" altLang="zh-CN" sz="2000" b="1" smtClean="0">
                <a:solidFill>
                  <a:schemeClr val="bg1"/>
                </a:solidFill>
                <a:latin typeface="华文新魏" pitchFamily="2" charset="-122"/>
                <a:ea typeface="华文新魏" pitchFamily="2" charset="-122"/>
              </a:rPr>
              <a:t>}</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(7)</a:t>
            </a:r>
            <a:r>
              <a:rPr lang="zh-CN" altLang="zh-CN" sz="2000" b="1" smtClean="0">
                <a:solidFill>
                  <a:schemeClr val="bg1"/>
                </a:solidFill>
                <a:latin typeface="华文新魏" pitchFamily="2" charset="-122"/>
                <a:ea typeface="华文新魏" pitchFamily="2" charset="-122"/>
              </a:rPr>
              <a:t>处理完基本块中所有四元式之后，对现行值在某寄存器</a:t>
            </a:r>
            <a:r>
              <a:rPr lang="en-US" altLang="zh-CN" sz="2000" b="1" smtClean="0">
                <a:solidFill>
                  <a:schemeClr val="bg1"/>
                </a:solidFill>
                <a:latin typeface="华文新魏" pitchFamily="2" charset="-122"/>
                <a:ea typeface="华文新魏" pitchFamily="2" charset="-122"/>
              </a:rPr>
              <a:t>R</a:t>
            </a:r>
            <a:r>
              <a:rPr lang="zh-CN" altLang="zh-CN" sz="2000" b="1" smtClean="0">
                <a:solidFill>
                  <a:schemeClr val="bg1"/>
                </a:solidFill>
                <a:latin typeface="华文新魏" pitchFamily="2" charset="-122"/>
                <a:ea typeface="华文新魏" pitchFamily="2" charset="-122"/>
              </a:rPr>
              <a:t>中的每个变量</a:t>
            </a:r>
            <a:r>
              <a:rPr lang="en-US" altLang="zh-CN" sz="2000" b="1" smtClean="0">
                <a:solidFill>
                  <a:schemeClr val="bg1"/>
                </a:solidFill>
                <a:latin typeface="华文新魏" pitchFamily="2" charset="-122"/>
                <a:ea typeface="华文新魏" pitchFamily="2" charset="-122"/>
              </a:rPr>
              <a:t>M</a:t>
            </a:r>
            <a:r>
              <a:rPr lang="zh-CN" altLang="zh-CN" sz="2000" b="1" smtClean="0">
                <a:solidFill>
                  <a:schemeClr val="bg1"/>
                </a:solidFill>
                <a:latin typeface="华文新魏" pitchFamily="2" charset="-122"/>
                <a:ea typeface="华文新魏" pitchFamily="2" charset="-122"/>
              </a:rPr>
              <a:t>，若它在出口之后</a:t>
            </a:r>
            <a:r>
              <a:rPr lang="zh-CN" altLang="en-US" sz="2000" b="1" smtClean="0">
                <a:solidFill>
                  <a:schemeClr val="bg1"/>
                </a:solidFill>
                <a:latin typeface="华文新魏" pitchFamily="2" charset="-122"/>
                <a:ea typeface="华文新魏" pitchFamily="2" charset="-122"/>
              </a:rPr>
              <a:t>是</a:t>
            </a:r>
            <a:r>
              <a:rPr lang="zh-CN" altLang="zh-CN" sz="2000" b="1" smtClean="0">
                <a:solidFill>
                  <a:schemeClr val="bg1"/>
                </a:solidFill>
                <a:latin typeface="华文新魏" pitchFamily="2" charset="-122"/>
                <a:ea typeface="华文新魏" pitchFamily="2" charset="-122"/>
              </a:rPr>
              <a:t>活跃的，则生成指令</a:t>
            </a:r>
            <a:endParaRPr lang="zh-CN" altLang="zh-CN" sz="2000"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      ST  R</a:t>
            </a:r>
            <a:r>
              <a:rPr lang="zh-CN" altLang="zh-CN" sz="2000" b="1" smtClean="0">
                <a:solidFill>
                  <a:schemeClr val="bg1"/>
                </a:solidFill>
                <a:latin typeface="华文新魏" pitchFamily="2" charset="-122"/>
                <a:ea typeface="华文新魏" pitchFamily="2" charset="-122"/>
              </a:rPr>
              <a:t>，</a:t>
            </a:r>
            <a:r>
              <a:rPr lang="en-US" altLang="zh-CN" sz="2000" b="1" smtClean="0">
                <a:solidFill>
                  <a:schemeClr val="bg1"/>
                </a:solidFill>
                <a:latin typeface="华文新魏" pitchFamily="2" charset="-122"/>
                <a:ea typeface="华文新魏" pitchFamily="2" charset="-122"/>
              </a:rPr>
              <a:t>M</a:t>
            </a:r>
            <a:r>
              <a:rPr lang="zh-CN" altLang="zh-CN" sz="2000" b="1" smtClean="0">
                <a:solidFill>
                  <a:schemeClr val="bg1"/>
                </a:solidFill>
                <a:latin typeface="华文新魏" pitchFamily="2" charset="-122"/>
                <a:ea typeface="华文新魏" pitchFamily="2" charset="-122"/>
              </a:rPr>
              <a:t>，放到主存中。</a:t>
            </a:r>
            <a:endParaRPr lang="en-US" altLang="zh-CN" sz="2000" b="1" smtClean="0">
              <a:solidFill>
                <a:schemeClr val="bg1"/>
              </a:solidFill>
              <a:latin typeface="华文新魏" pitchFamily="2" charset="-122"/>
              <a:ea typeface="华文新魏" pitchFamily="2" charset="-122"/>
            </a:endParaRPr>
          </a:p>
          <a:p>
            <a:pPr>
              <a:buFontTx/>
              <a:buNone/>
            </a:pPr>
            <a:r>
              <a:rPr lang="en-US" altLang="zh-CN" sz="2000" b="1" smtClean="0">
                <a:solidFill>
                  <a:schemeClr val="bg1"/>
                </a:solidFill>
                <a:latin typeface="华文新魏" pitchFamily="2" charset="-122"/>
                <a:ea typeface="华文新魏" pitchFamily="2" charset="-122"/>
              </a:rPr>
              <a:t>(8)</a:t>
            </a:r>
            <a:r>
              <a:rPr lang="zh-CN" altLang="en-US" sz="2000" b="1" smtClean="0">
                <a:solidFill>
                  <a:schemeClr val="bg1"/>
                </a:solidFill>
                <a:latin typeface="华文新魏" pitchFamily="2" charset="-122"/>
                <a:ea typeface="华文新魏" pitchFamily="2" charset="-122"/>
              </a:rPr>
              <a:t>修改</a:t>
            </a:r>
            <a:r>
              <a:rPr lang="en-US" altLang="zh-CN" sz="2000" b="1" smtClean="0">
                <a:solidFill>
                  <a:schemeClr val="bg1"/>
                </a:solidFill>
                <a:latin typeface="华文新魏" pitchFamily="2" charset="-122"/>
                <a:ea typeface="华文新魏" pitchFamily="2" charset="-122"/>
              </a:rPr>
              <a:t>A</a:t>
            </a:r>
            <a:r>
              <a:rPr lang="zh-CN" altLang="en-US" sz="2000" b="1" smtClean="0">
                <a:solidFill>
                  <a:schemeClr val="bg1"/>
                </a:solidFill>
                <a:latin typeface="华文新魏" pitchFamily="2" charset="-122"/>
                <a:ea typeface="华文新魏" pitchFamily="2" charset="-122"/>
              </a:rPr>
              <a:t>的描述信息</a:t>
            </a:r>
            <a:r>
              <a:rPr lang="en-US" altLang="zh-CN" sz="2000" b="1" smtClean="0">
                <a:solidFill>
                  <a:schemeClr val="bg1"/>
                </a:solidFill>
                <a:latin typeface="华文新魏" pitchFamily="2" charset="-122"/>
                <a:ea typeface="华文新魏" pitchFamily="2" charset="-122"/>
              </a:rPr>
              <a:t>AVALUE[A]={R},RVALUE{R}={A}</a:t>
            </a:r>
            <a:r>
              <a:rPr lang="zh-CN" altLang="en-US" sz="2000" b="1" smtClean="0">
                <a:solidFill>
                  <a:schemeClr val="bg1"/>
                </a:solidFill>
                <a:latin typeface="华文新魏" pitchFamily="2" charset="-122"/>
                <a:ea typeface="华文新魏" pitchFamily="2" charset="-122"/>
              </a:rPr>
              <a:t>，</a:t>
            </a:r>
            <a:r>
              <a:rPr lang="zh-CN" altLang="zh-CN" sz="2000" b="1" smtClean="0">
                <a:solidFill>
                  <a:schemeClr val="bg1"/>
                </a:solidFill>
                <a:latin typeface="华文新魏" pitchFamily="2" charset="-122"/>
                <a:ea typeface="华文新魏" pitchFamily="2" charset="-122"/>
              </a:rPr>
              <a:t>以表示变量</a:t>
            </a:r>
            <a:r>
              <a:rPr lang="en-US" altLang="zh-CN" sz="2000" b="1" smtClean="0">
                <a:solidFill>
                  <a:schemeClr val="bg1"/>
                </a:solidFill>
                <a:latin typeface="华文新魏" pitchFamily="2" charset="-122"/>
                <a:ea typeface="华文新魏" pitchFamily="2" charset="-122"/>
              </a:rPr>
              <a:t>A</a:t>
            </a:r>
            <a:r>
              <a:rPr lang="zh-CN" altLang="zh-CN" sz="2000" b="1" smtClean="0">
                <a:solidFill>
                  <a:schemeClr val="bg1"/>
                </a:solidFill>
                <a:latin typeface="华文新魏" pitchFamily="2" charset="-122"/>
                <a:ea typeface="华文新魏" pitchFamily="2" charset="-122"/>
              </a:rPr>
              <a:t>的现行值只在</a:t>
            </a:r>
            <a:r>
              <a:rPr lang="en-US" altLang="zh-CN" sz="2000" b="1" smtClean="0">
                <a:solidFill>
                  <a:schemeClr val="bg1"/>
                </a:solidFill>
                <a:latin typeface="华文新魏" pitchFamily="2" charset="-122"/>
                <a:ea typeface="华文新魏" pitchFamily="2" charset="-122"/>
              </a:rPr>
              <a:t>R</a:t>
            </a:r>
            <a:r>
              <a:rPr lang="zh-CN" altLang="zh-CN" sz="2000" b="1" smtClean="0">
                <a:solidFill>
                  <a:schemeClr val="bg1"/>
                </a:solidFill>
                <a:latin typeface="华文新魏" pitchFamily="2" charset="-122"/>
                <a:ea typeface="华文新魏" pitchFamily="2" charset="-122"/>
              </a:rPr>
              <a:t>中并且</a:t>
            </a:r>
            <a:r>
              <a:rPr lang="en-US" altLang="zh-CN" sz="2000" b="1" smtClean="0">
                <a:solidFill>
                  <a:schemeClr val="bg1"/>
                </a:solidFill>
                <a:latin typeface="华文新魏" pitchFamily="2" charset="-122"/>
                <a:ea typeface="华文新魏" pitchFamily="2" charset="-122"/>
              </a:rPr>
              <a:t>R</a:t>
            </a:r>
            <a:r>
              <a:rPr lang="zh-CN" altLang="zh-CN" sz="2000" b="1" smtClean="0">
                <a:solidFill>
                  <a:schemeClr val="bg1"/>
                </a:solidFill>
                <a:latin typeface="华文新魏" pitchFamily="2" charset="-122"/>
                <a:ea typeface="华文新魏" pitchFamily="2" charset="-122"/>
              </a:rPr>
              <a:t>中的值只代表</a:t>
            </a:r>
            <a:r>
              <a:rPr lang="en-US" altLang="zh-CN" sz="2000" b="1" smtClean="0">
                <a:solidFill>
                  <a:schemeClr val="bg1"/>
                </a:solidFill>
                <a:latin typeface="华文新魏" pitchFamily="2" charset="-122"/>
                <a:ea typeface="华文新魏" pitchFamily="2" charset="-122"/>
              </a:rPr>
              <a:t>A</a:t>
            </a:r>
            <a:r>
              <a:rPr lang="zh-CN" altLang="zh-CN" sz="2000" b="1" smtClean="0">
                <a:solidFill>
                  <a:schemeClr val="bg1"/>
                </a:solidFill>
                <a:latin typeface="华文新魏" pitchFamily="2" charset="-122"/>
                <a:ea typeface="华文新魏" pitchFamily="2" charset="-122"/>
              </a:rPr>
              <a:t>的现行值；</a:t>
            </a:r>
            <a:endParaRPr lang="zh-CN" altLang="en-US" sz="2000" smtClean="0">
              <a:solidFill>
                <a:schemeClr val="bg1"/>
              </a:solidFill>
              <a:latin typeface="华文新魏" pitchFamily="2" charset="-122"/>
              <a:ea typeface="华文新魏" pitchFamily="2" charset="-122"/>
            </a:endParaRPr>
          </a:p>
        </p:txBody>
      </p:sp>
      <p:sp>
        <p:nvSpPr>
          <p:cNvPr id="4" name="矩形 3"/>
          <p:cNvSpPr/>
          <p:nvPr/>
        </p:nvSpPr>
        <p:spPr>
          <a:xfrm>
            <a:off x="179388" y="0"/>
            <a:ext cx="6048375" cy="523875"/>
          </a:xfrm>
          <a:prstGeom prst="rect">
            <a:avLst/>
          </a:prstGeom>
        </p:spPr>
        <p:txBody>
          <a:bodyPr>
            <a:spAutoFit/>
          </a:bodyPr>
          <a:lstStyle/>
          <a:p>
            <a:pPr>
              <a:spcBef>
                <a:spcPct val="20000"/>
              </a:spcBef>
              <a:buClr>
                <a:schemeClr val="hlink"/>
              </a:buClr>
              <a:defRPr/>
            </a:pPr>
            <a:r>
              <a:rPr lang="zh-CN" altLang="en-US" sz="2800" b="1" kern="0" dirty="0">
                <a:solidFill>
                  <a:srgbClr val="FF0000"/>
                </a:solidFill>
                <a:latin typeface="华文新魏" pitchFamily="2" charset="-122"/>
                <a:ea typeface="华文新魏" pitchFamily="2" charset="-122"/>
              </a:rPr>
              <a:t>一个代码生成算法</a:t>
            </a:r>
            <a:r>
              <a:rPr lang="en-US" altLang="zh-CN" sz="2800" b="1" kern="0" dirty="0">
                <a:solidFill>
                  <a:srgbClr val="FF0000"/>
                </a:solidFill>
                <a:latin typeface="华文新魏" pitchFamily="2" charset="-122"/>
                <a:ea typeface="华文新魏" pitchFamily="2" charset="-122"/>
              </a:rPr>
              <a:t>:</a:t>
            </a:r>
            <a:r>
              <a:rPr lang="zh-CN" altLang="en-US" sz="2000" b="1" kern="0" dirty="0">
                <a:solidFill>
                  <a:schemeClr val="bg1"/>
                </a:solidFill>
                <a:latin typeface="华文新魏" pitchFamily="2" charset="-122"/>
                <a:ea typeface="华文新魏" pitchFamily="2" charset="-122"/>
              </a:rPr>
              <a:t>书</a:t>
            </a:r>
            <a:r>
              <a:rPr lang="en-US" altLang="zh-CN" sz="2000" b="1" kern="0" dirty="0">
                <a:solidFill>
                  <a:schemeClr val="bg1"/>
                </a:solidFill>
                <a:latin typeface="华文新魏" pitchFamily="2" charset="-122"/>
                <a:ea typeface="华文新魏" pitchFamily="2" charset="-122"/>
              </a:rPr>
              <a:t>281</a:t>
            </a:r>
            <a:r>
              <a:rPr lang="zh-CN" altLang="en-US" sz="2000" b="1" kern="0" dirty="0">
                <a:solidFill>
                  <a:schemeClr val="bg1"/>
                </a:solidFill>
                <a:latin typeface="华文新魏" pitchFamily="2" charset="-122"/>
                <a:ea typeface="华文新魏" pitchFamily="2" charset="-122"/>
              </a:rPr>
              <a:t>图</a:t>
            </a:r>
            <a:r>
              <a:rPr lang="en-US" altLang="zh-CN" sz="2000" b="1" kern="0" dirty="0">
                <a:solidFill>
                  <a:schemeClr val="bg1"/>
                </a:solidFill>
                <a:latin typeface="华文新魏" pitchFamily="2" charset="-122"/>
                <a:ea typeface="华文新魏" pitchFamily="2" charset="-122"/>
              </a:rPr>
              <a:t>12.4-12.5</a:t>
            </a:r>
            <a:endParaRPr lang="zh-CN" altLang="en-US" sz="2000" b="1" kern="0"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827088" y="2349500"/>
            <a:ext cx="7993062" cy="4032250"/>
          </a:xfrm>
          <a:ln>
            <a:solidFill>
              <a:schemeClr val="bg1"/>
            </a:solidFill>
          </a:ln>
        </p:spPr>
        <p:txBody>
          <a:bodyPr/>
          <a:lstStyle/>
          <a:p>
            <a:pPr>
              <a:buFontTx/>
              <a:buNone/>
              <a:defRPr/>
            </a:pPr>
            <a:r>
              <a:rPr lang="en-US" altLang="zh-CN" sz="1800" b="1" dirty="0" smtClean="0">
                <a:solidFill>
                  <a:schemeClr val="bg1"/>
                </a:solidFill>
              </a:rPr>
              <a:t>MOV  A, 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(R0)={A}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(A)={A,R0}</a:t>
            </a:r>
            <a:endParaRPr lang="en-US" altLang="zh-CN" sz="1800" b="1" dirty="0" smtClean="0">
              <a:solidFill>
                <a:schemeClr val="bg1"/>
              </a:solidFill>
            </a:endParaRPr>
          </a:p>
          <a:p>
            <a:pPr>
              <a:buFontTx/>
              <a:buNone/>
              <a:defRPr/>
            </a:pPr>
            <a:r>
              <a:rPr lang="en-US" altLang="zh-CN" sz="1800" b="1" dirty="0" smtClean="0">
                <a:solidFill>
                  <a:schemeClr val="bg1"/>
                </a:solidFill>
              </a:rPr>
              <a:t>MOV  B, R1</a:t>
            </a:r>
            <a:r>
              <a:rPr lang="en-US" altLang="zh-CN" sz="1800" b="1" dirty="0" smtClean="0">
                <a:solidFill>
                  <a:schemeClr val="bg1">
                    <a:lumMod val="50000"/>
                    <a:lumOff val="50000"/>
                  </a:schemeClr>
                </a:solidFill>
              </a:rPr>
              <a:t>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(R1)={B} </a:t>
            </a:r>
            <a:endParaRPr lang="en-US" altLang="zh-CN" sz="1800" b="1" dirty="0" smtClean="0">
              <a:solidFill>
                <a:schemeClr val="bg1"/>
              </a:solidFill>
            </a:endParaRPr>
          </a:p>
          <a:p>
            <a:pPr>
              <a:buFontTx/>
              <a:buNone/>
              <a:defRPr/>
            </a:pPr>
            <a:r>
              <a:rPr lang="en-US" altLang="zh-CN" sz="1800" b="1" dirty="0" smtClean="0">
                <a:solidFill>
                  <a:schemeClr val="bg1"/>
                </a:solidFill>
              </a:rPr>
              <a:t>SUB   R2, R0, 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(R2)={T}</a:t>
            </a:r>
          </a:p>
          <a:p>
            <a:pPr>
              <a:buFontTx/>
              <a:buNone/>
              <a:defRPr/>
            </a:pPr>
            <a:r>
              <a:rPr lang="en-US" altLang="zh-CN" sz="1800" b="1" dirty="0" smtClean="0">
                <a:solidFill>
                  <a:schemeClr val="bg1"/>
                </a:solidFill>
              </a:rPr>
              <a:t>MOV  C, R1</a:t>
            </a:r>
            <a:r>
              <a:rPr lang="en-US" altLang="zh-CN" sz="1800" b="1" dirty="0" smtClean="0">
                <a:solidFill>
                  <a:schemeClr val="bg1">
                    <a:lumMod val="50000"/>
                    <a:lumOff val="50000"/>
                  </a:schemeClr>
                </a:solidFill>
              </a:rPr>
              <a:t>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(R1)={C}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(R1)-{B} </a:t>
            </a:r>
          </a:p>
          <a:p>
            <a:pPr>
              <a:buFontTx/>
              <a:buNone/>
              <a:defRPr/>
            </a:pPr>
            <a:r>
              <a:rPr lang="en-US" altLang="zh-CN" sz="1800" b="1" dirty="0" smtClean="0">
                <a:solidFill>
                  <a:schemeClr val="bg1"/>
                </a:solidFill>
              </a:rPr>
              <a:t>SUB   R0, 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(R0)={U}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(R0)-{A} </a:t>
            </a:r>
          </a:p>
          <a:p>
            <a:pPr>
              <a:buFontTx/>
              <a:buNone/>
              <a:defRPr/>
            </a:pPr>
            <a:r>
              <a:rPr lang="en-US" altLang="zh-CN" sz="1800" b="1" dirty="0" smtClean="0">
                <a:solidFill>
                  <a:schemeClr val="bg1"/>
                </a:solidFill>
              </a:rPr>
              <a:t>ADD   R2, 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(R2)={V}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(R2)-{T}</a:t>
            </a:r>
          </a:p>
          <a:p>
            <a:pPr>
              <a:buFontTx/>
              <a:buNone/>
              <a:defRPr/>
            </a:pPr>
            <a:r>
              <a:rPr lang="en-US" altLang="zh-CN" sz="1800" b="1" dirty="0" smtClean="0">
                <a:solidFill>
                  <a:schemeClr val="bg1"/>
                </a:solidFill>
              </a:rPr>
              <a:t>ADD   R2, 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(R2)={D}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(R2)-{V}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(R0)-{U} </a:t>
            </a:r>
          </a:p>
          <a:p>
            <a:pPr>
              <a:buFontTx/>
              <a:buNone/>
              <a:defRPr/>
            </a:pPr>
            <a:r>
              <a:rPr lang="en-US" altLang="zh-CN" sz="1800" b="1" dirty="0" smtClean="0">
                <a:solidFill>
                  <a:schemeClr val="bg1">
                    <a:lumMod val="50000"/>
                    <a:lumOff val="50000"/>
                  </a:schemeClr>
                </a:solidFill>
              </a:rPr>
              <a:t>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(D)={R2</a:t>
            </a:r>
            <a:r>
              <a:rPr lang="en-US" altLang="zh-CN" sz="1800" b="1" dirty="0" smtClean="0">
                <a:solidFill>
                  <a:schemeClr val="bg1"/>
                </a:solidFill>
              </a:rPr>
              <a:t>}</a:t>
            </a:r>
          </a:p>
          <a:p>
            <a:pPr>
              <a:buFontTx/>
              <a:buNone/>
              <a:defRPr/>
            </a:pPr>
            <a:r>
              <a:rPr lang="en-US" altLang="zh-CN" sz="1800" b="1" dirty="0" smtClean="0">
                <a:solidFill>
                  <a:schemeClr val="bg1"/>
                </a:solidFill>
              </a:rPr>
              <a:t>ST      R2, D</a:t>
            </a:r>
            <a:r>
              <a:rPr lang="en-US" altLang="zh-CN" sz="1800" b="1" dirty="0" smtClean="0">
                <a:solidFill>
                  <a:schemeClr val="bg1">
                    <a:lumMod val="50000"/>
                    <a:lumOff val="50000"/>
                  </a:schemeClr>
                </a:solidFill>
              </a:rPr>
              <a:t>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(D</a:t>
            </a:r>
            <a:r>
              <a:rPr lang="en-US" altLang="zh-CN" sz="1800" b="1" smtClean="0">
                <a:solidFill>
                  <a:schemeClr val="bg1">
                    <a:lumMod val="50000"/>
                    <a:lumOff val="50000"/>
                  </a:schemeClr>
                </a:solidFill>
              </a:rPr>
              <a:t>)={R2,D</a:t>
            </a:r>
            <a:r>
              <a:rPr lang="en-US" altLang="zh-CN" sz="1800" b="1" smtClean="0">
                <a:solidFill>
                  <a:schemeClr val="bg1"/>
                </a:solidFill>
              </a:rPr>
              <a:t>}</a:t>
            </a:r>
            <a:endParaRPr lang="en-US" altLang="zh-CN" sz="1800" b="1" dirty="0" smtClean="0">
              <a:solidFill>
                <a:schemeClr val="bg1"/>
              </a:solidFill>
            </a:endParaRPr>
          </a:p>
          <a:p>
            <a:pPr>
              <a:buFontTx/>
              <a:buNone/>
              <a:defRPr/>
            </a:pPr>
            <a:r>
              <a:rPr lang="en-US" altLang="zh-CN" sz="1800" b="1" dirty="0" smtClean="0">
                <a:solidFill>
                  <a:schemeClr val="bg1"/>
                </a:solidFill>
              </a:rPr>
              <a:t>                        </a:t>
            </a:r>
          </a:p>
        </p:txBody>
      </p:sp>
      <p:sp>
        <p:nvSpPr>
          <p:cNvPr id="36867" name="矩形 3"/>
          <p:cNvSpPr>
            <a:spLocks noChangeArrowheads="1"/>
          </p:cNvSpPr>
          <p:nvPr/>
        </p:nvSpPr>
        <p:spPr bwMode="auto">
          <a:xfrm>
            <a:off x="827088" y="1916113"/>
            <a:ext cx="3875087" cy="400050"/>
          </a:xfrm>
          <a:prstGeom prst="rect">
            <a:avLst/>
          </a:prstGeom>
          <a:noFill/>
          <a:ln w="9525">
            <a:noFill/>
            <a:miter lim="800000"/>
            <a:headEnd/>
            <a:tailEnd/>
          </a:ln>
        </p:spPr>
        <p:txBody>
          <a:bodyPr wrap="none">
            <a:spAutoFit/>
          </a:bodyPr>
          <a:lstStyle/>
          <a:p>
            <a:r>
              <a:rPr lang="zh-CN" altLang="en-US" sz="2000" b="1">
                <a:solidFill>
                  <a:schemeClr val="bg1"/>
                </a:solidFill>
              </a:rPr>
              <a:t>假设只有</a:t>
            </a:r>
            <a:r>
              <a:rPr lang="en-US" altLang="zh-CN" sz="2000" b="1">
                <a:solidFill>
                  <a:schemeClr val="bg1"/>
                </a:solidFill>
              </a:rPr>
              <a:t>3</a:t>
            </a:r>
            <a:r>
              <a:rPr lang="zh-CN" altLang="en-US" sz="2000" b="1">
                <a:solidFill>
                  <a:schemeClr val="bg1"/>
                </a:solidFill>
              </a:rPr>
              <a:t>个寄存器</a:t>
            </a:r>
            <a:r>
              <a:rPr lang="en-US" altLang="zh-CN" sz="2000" b="1">
                <a:solidFill>
                  <a:schemeClr val="bg1"/>
                </a:solidFill>
              </a:rPr>
              <a:t>R0</a:t>
            </a:r>
            <a:r>
              <a:rPr lang="zh-CN" altLang="en-US" sz="2000" b="1">
                <a:solidFill>
                  <a:schemeClr val="bg1"/>
                </a:solidFill>
              </a:rPr>
              <a:t>和</a:t>
            </a:r>
            <a:r>
              <a:rPr lang="en-US" altLang="zh-CN" sz="2000" b="1">
                <a:solidFill>
                  <a:schemeClr val="bg1"/>
                </a:solidFill>
              </a:rPr>
              <a:t>R1 R3</a:t>
            </a:r>
            <a:endParaRPr lang="zh-CN" altLang="en-US" sz="2000"/>
          </a:p>
        </p:txBody>
      </p:sp>
      <p:sp>
        <p:nvSpPr>
          <p:cNvPr id="36868" name="Rectangle 27"/>
          <p:cNvSpPr>
            <a:spLocks noChangeArrowheads="1"/>
          </p:cNvSpPr>
          <p:nvPr/>
        </p:nvSpPr>
        <p:spPr bwMode="auto">
          <a:xfrm>
            <a:off x="755650" y="260350"/>
            <a:ext cx="2982913" cy="1570038"/>
          </a:xfrm>
          <a:prstGeom prst="rect">
            <a:avLst/>
          </a:prstGeom>
          <a:noFill/>
          <a:ln w="9525">
            <a:noFill/>
            <a:miter lim="800000"/>
            <a:headEnd/>
            <a:tailEnd/>
          </a:ln>
        </p:spPr>
        <p:txBody>
          <a:bodyPr wrap="none" anchor="ctr">
            <a:spAutoFit/>
          </a:bodyPr>
          <a:lstStyle/>
          <a:p>
            <a:pPr eaLnBrk="0" hangingPunct="0">
              <a:tabLst>
                <a:tab pos="695325" algn="l"/>
              </a:tabLst>
            </a:pPr>
            <a:r>
              <a:rPr lang="en-US" altLang="zh-CN" sz="2400" b="1">
                <a:solidFill>
                  <a:schemeClr val="bg1"/>
                </a:solidFill>
                <a:latin typeface="Times New Roman" pitchFamily="18" charset="0"/>
                <a:cs typeface="Times New Roman" pitchFamily="18" charset="0"/>
              </a:rPr>
              <a:t>  (1) T</a:t>
            </a:r>
            <a:r>
              <a:rPr lang="en-US" altLang="zh-CN" sz="2400" b="1" baseline="30000">
                <a:solidFill>
                  <a:schemeClr val="bg1"/>
                </a:solidFill>
                <a:latin typeface="Times New Roman" pitchFamily="18" charset="0"/>
                <a:cs typeface="Times New Roman" pitchFamily="18" charset="0"/>
              </a:rPr>
              <a:t>(3)L</a:t>
            </a:r>
            <a:r>
              <a:rPr lang="en-US" altLang="zh-CN" sz="2400" b="1">
                <a:solidFill>
                  <a:schemeClr val="bg1"/>
                </a:solidFill>
                <a:latin typeface="Times New Roman" pitchFamily="18" charset="0"/>
                <a:cs typeface="Times New Roman" pitchFamily="18" charset="0"/>
              </a:rPr>
              <a:t>:=A</a:t>
            </a:r>
            <a:r>
              <a:rPr lang="en-US" altLang="zh-CN" sz="2400" b="1" baseline="30000">
                <a:solidFill>
                  <a:schemeClr val="bg1"/>
                </a:solidFill>
                <a:latin typeface="Times New Roman" pitchFamily="18" charset="0"/>
                <a:cs typeface="Times New Roman" pitchFamily="18" charset="0"/>
              </a:rPr>
              <a:t>(2)L</a:t>
            </a:r>
            <a:r>
              <a:rPr lang="en-US" altLang="zh-CN" sz="2400" b="1">
                <a:solidFill>
                  <a:schemeClr val="bg1"/>
                </a:solidFill>
                <a:latin typeface="Times New Roman" pitchFamily="18" charset="0"/>
                <a:cs typeface="Times New Roman" pitchFamily="18" charset="0"/>
              </a:rPr>
              <a:t>-B</a:t>
            </a:r>
            <a:r>
              <a:rPr lang="en-US" altLang="zh-CN" sz="2400" b="1" baseline="30000">
                <a:solidFill>
                  <a:schemeClr val="bg1"/>
                </a:solidFill>
                <a:latin typeface="Times New Roman" pitchFamily="18" charset="0"/>
                <a:cs typeface="Times New Roman" pitchFamily="18" charset="0"/>
              </a:rPr>
              <a:t>FL</a:t>
            </a:r>
            <a:endParaRPr lang="en-US" altLang="zh-CN" sz="2400" b="1">
              <a:solidFill>
                <a:schemeClr val="bg1"/>
              </a:solidFill>
            </a:endParaRPr>
          </a:p>
          <a:p>
            <a:pPr eaLnBrk="0" hangingPunct="0">
              <a:tabLst>
                <a:tab pos="695325" algn="l"/>
              </a:tabLst>
            </a:pPr>
            <a:r>
              <a:rPr lang="en-US" altLang="zh-CN" sz="2400" b="1">
                <a:solidFill>
                  <a:schemeClr val="bg1"/>
                </a:solidFill>
                <a:latin typeface="Times New Roman" pitchFamily="18" charset="0"/>
                <a:cs typeface="Times New Roman" pitchFamily="18" charset="0"/>
              </a:rPr>
              <a:t>  (2) U</a:t>
            </a:r>
            <a:r>
              <a:rPr lang="en-US" altLang="zh-CN" sz="2400" b="1" baseline="30000">
                <a:solidFill>
                  <a:schemeClr val="bg1"/>
                </a:solidFill>
                <a:latin typeface="Times New Roman" pitchFamily="18" charset="0"/>
                <a:cs typeface="Times New Roman" pitchFamily="18" charset="0"/>
              </a:rPr>
              <a:t>(3)L</a:t>
            </a:r>
            <a:r>
              <a:rPr lang="en-US" altLang="zh-CN" sz="2400" b="1">
                <a:solidFill>
                  <a:schemeClr val="bg1"/>
                </a:solidFill>
                <a:latin typeface="Times New Roman" pitchFamily="18" charset="0"/>
                <a:cs typeface="Times New Roman" pitchFamily="18" charset="0"/>
              </a:rPr>
              <a:t>:=A</a:t>
            </a:r>
            <a:r>
              <a:rPr lang="en-US" altLang="zh-CN" sz="2400" b="1" baseline="30000">
                <a:solidFill>
                  <a:schemeClr val="bg1"/>
                </a:solidFill>
                <a:latin typeface="Times New Roman" pitchFamily="18" charset="0"/>
                <a:cs typeface="Times New Roman" pitchFamily="18" charset="0"/>
              </a:rPr>
              <a:t>FL</a:t>
            </a:r>
            <a:r>
              <a:rPr lang="en-US" altLang="zh-CN" sz="2400" b="1">
                <a:solidFill>
                  <a:schemeClr val="bg1"/>
                </a:solidFill>
                <a:latin typeface="Times New Roman" pitchFamily="18" charset="0"/>
                <a:cs typeface="Times New Roman" pitchFamily="18" charset="0"/>
              </a:rPr>
              <a:t>-C</a:t>
            </a:r>
            <a:r>
              <a:rPr lang="en-US" altLang="zh-CN" sz="2400" b="1" baseline="30000">
                <a:solidFill>
                  <a:schemeClr val="bg1"/>
                </a:solidFill>
                <a:latin typeface="Times New Roman" pitchFamily="18" charset="0"/>
                <a:cs typeface="Times New Roman" pitchFamily="18" charset="0"/>
              </a:rPr>
              <a:t>FL</a:t>
            </a:r>
            <a:endParaRPr lang="en-US" altLang="zh-CN" sz="2400" b="1">
              <a:solidFill>
                <a:schemeClr val="bg1"/>
              </a:solidFill>
            </a:endParaRPr>
          </a:p>
          <a:p>
            <a:pPr eaLnBrk="0" hangingPunct="0">
              <a:tabLst>
                <a:tab pos="695325" algn="l"/>
              </a:tabLst>
            </a:pPr>
            <a:r>
              <a:rPr lang="en-US" altLang="zh-CN" sz="2400" b="1">
                <a:solidFill>
                  <a:schemeClr val="bg1"/>
                </a:solidFill>
                <a:latin typeface="Times New Roman" pitchFamily="18" charset="0"/>
                <a:cs typeface="Times New Roman" pitchFamily="18" charset="0"/>
              </a:rPr>
              <a:t>  (3) V</a:t>
            </a:r>
            <a:r>
              <a:rPr lang="en-US" altLang="zh-CN" sz="2400" b="1" baseline="30000">
                <a:solidFill>
                  <a:schemeClr val="bg1"/>
                </a:solidFill>
                <a:latin typeface="Times New Roman" pitchFamily="18" charset="0"/>
                <a:cs typeface="Times New Roman" pitchFamily="18" charset="0"/>
              </a:rPr>
              <a:t>(4)L</a:t>
            </a:r>
            <a:r>
              <a:rPr lang="en-US" altLang="zh-CN" sz="2400" b="1">
                <a:solidFill>
                  <a:schemeClr val="bg1"/>
                </a:solidFill>
                <a:latin typeface="Times New Roman" pitchFamily="18" charset="0"/>
                <a:cs typeface="Times New Roman" pitchFamily="18" charset="0"/>
              </a:rPr>
              <a:t>:=T</a:t>
            </a:r>
            <a:r>
              <a:rPr lang="en-US" altLang="zh-CN" sz="2400" b="1" baseline="30000">
                <a:solidFill>
                  <a:schemeClr val="bg1"/>
                </a:solidFill>
                <a:latin typeface="Times New Roman" pitchFamily="18" charset="0"/>
                <a:cs typeface="Times New Roman" pitchFamily="18" charset="0"/>
              </a:rPr>
              <a:t>FF</a:t>
            </a:r>
            <a:r>
              <a:rPr lang="en-US" altLang="zh-CN" sz="2400" b="1">
                <a:solidFill>
                  <a:schemeClr val="bg1"/>
                </a:solidFill>
                <a:latin typeface="Times New Roman" pitchFamily="18" charset="0"/>
                <a:cs typeface="Times New Roman" pitchFamily="18" charset="0"/>
              </a:rPr>
              <a:t>+U</a:t>
            </a:r>
            <a:r>
              <a:rPr lang="en-US" altLang="zh-CN" sz="2400" b="1" baseline="30000">
                <a:solidFill>
                  <a:schemeClr val="bg1"/>
                </a:solidFill>
                <a:latin typeface="Times New Roman" pitchFamily="18" charset="0"/>
                <a:cs typeface="Times New Roman" pitchFamily="18" charset="0"/>
              </a:rPr>
              <a:t>(4)L</a:t>
            </a:r>
            <a:endParaRPr lang="en-US" altLang="zh-CN" sz="2400" b="1">
              <a:solidFill>
                <a:schemeClr val="bg1"/>
              </a:solidFill>
            </a:endParaRPr>
          </a:p>
          <a:p>
            <a:pPr eaLnBrk="0" hangingPunct="0">
              <a:tabLst>
                <a:tab pos="695325" algn="l"/>
              </a:tabLst>
            </a:pPr>
            <a:r>
              <a:rPr lang="en-US" altLang="zh-CN" sz="2400" b="1">
                <a:solidFill>
                  <a:schemeClr val="bg1"/>
                </a:solidFill>
                <a:latin typeface="Times New Roman" pitchFamily="18" charset="0"/>
                <a:cs typeface="Times New Roman" pitchFamily="18" charset="0"/>
              </a:rPr>
              <a:t>  (4) D</a:t>
            </a:r>
            <a:r>
              <a:rPr lang="en-US" altLang="zh-CN" sz="2400" b="1" baseline="30000">
                <a:solidFill>
                  <a:schemeClr val="bg1"/>
                </a:solidFill>
                <a:latin typeface="Times New Roman" pitchFamily="18" charset="0"/>
                <a:cs typeface="Times New Roman" pitchFamily="18" charset="0"/>
              </a:rPr>
              <a:t>FL</a:t>
            </a:r>
            <a:r>
              <a:rPr lang="en-US" altLang="zh-CN" sz="2400" b="1">
                <a:solidFill>
                  <a:schemeClr val="bg1"/>
                </a:solidFill>
                <a:latin typeface="Times New Roman" pitchFamily="18" charset="0"/>
                <a:cs typeface="Times New Roman" pitchFamily="18" charset="0"/>
              </a:rPr>
              <a:t>:=V</a:t>
            </a:r>
            <a:r>
              <a:rPr lang="en-US" altLang="zh-CN" sz="2400" b="1" baseline="30000">
                <a:solidFill>
                  <a:schemeClr val="bg1"/>
                </a:solidFill>
                <a:latin typeface="Times New Roman" pitchFamily="18" charset="0"/>
                <a:cs typeface="Times New Roman" pitchFamily="18" charset="0"/>
              </a:rPr>
              <a:t>FF</a:t>
            </a:r>
            <a:r>
              <a:rPr lang="en-US" altLang="zh-CN" sz="2400" b="1">
                <a:solidFill>
                  <a:schemeClr val="bg1"/>
                </a:solidFill>
                <a:latin typeface="Times New Roman" pitchFamily="18" charset="0"/>
                <a:cs typeface="Times New Roman" pitchFamily="18" charset="0"/>
              </a:rPr>
              <a:t>+U</a:t>
            </a:r>
            <a:r>
              <a:rPr lang="en-US" altLang="zh-CN" sz="2400" b="1" baseline="30000">
                <a:solidFill>
                  <a:schemeClr val="bg1"/>
                </a:solidFill>
                <a:latin typeface="Times New Roman" pitchFamily="18" charset="0"/>
                <a:cs typeface="Times New Roman" pitchFamily="18" charset="0"/>
              </a:rPr>
              <a:t>FF</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42938"/>
            <a:ext cx="2154238" cy="430212"/>
          </a:xfrm>
          <a:prstGeom prst="rect">
            <a:avLst/>
          </a:prstGeom>
          <a:noFill/>
          <a:ln w="9525">
            <a:noFill/>
            <a:miter lim="800000"/>
            <a:headEnd/>
            <a:tailEnd/>
          </a:ln>
        </p:spPr>
        <p:txBody>
          <a:bodyPr wrap="none" lIns="0" tIns="0" rIns="0" bIns="0">
            <a:spAutoFit/>
          </a:bodyPr>
          <a:lstStyle/>
          <a:p>
            <a:r>
              <a:rPr lang="zh-CN" altLang="en-US" sz="2800" b="1">
                <a:solidFill>
                  <a:srgbClr val="000000"/>
                </a:solidFill>
                <a:latin typeface="华文楷体" pitchFamily="2" charset="-122"/>
                <a:ea typeface="华文楷体" pitchFamily="2" charset="-122"/>
              </a:rPr>
              <a:t>例：赋值语句</a:t>
            </a:r>
            <a:endParaRPr lang="zh-CN" altLang="en-US" sz="2800">
              <a:latin typeface="华文楷体" pitchFamily="2" charset="-122"/>
              <a:ea typeface="华文楷体" pitchFamily="2" charset="-122"/>
            </a:endParaRPr>
          </a:p>
        </p:txBody>
      </p:sp>
      <p:sp>
        <p:nvSpPr>
          <p:cNvPr id="37891" name="Rectangle 3"/>
          <p:cNvSpPr>
            <a:spLocks noChangeArrowheads="1"/>
          </p:cNvSpPr>
          <p:nvPr/>
        </p:nvSpPr>
        <p:spPr bwMode="auto">
          <a:xfrm>
            <a:off x="2387600" y="747713"/>
            <a:ext cx="7302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 </a:t>
            </a:r>
            <a:endParaRPr lang="en-US" altLang="zh-CN"/>
          </a:p>
        </p:txBody>
      </p:sp>
      <p:sp>
        <p:nvSpPr>
          <p:cNvPr id="37892" name="Rectangle 6"/>
          <p:cNvSpPr>
            <a:spLocks noChangeArrowheads="1"/>
          </p:cNvSpPr>
          <p:nvPr/>
        </p:nvSpPr>
        <p:spPr bwMode="auto">
          <a:xfrm>
            <a:off x="2870200" y="717550"/>
            <a:ext cx="3416300" cy="354013"/>
          </a:xfrm>
          <a:prstGeom prst="rect">
            <a:avLst/>
          </a:prstGeom>
          <a:noFill/>
          <a:ln w="9525">
            <a:noFill/>
            <a:miter lim="800000"/>
            <a:headEnd/>
            <a:tailEnd/>
          </a:ln>
        </p:spPr>
        <p:txBody>
          <a:bodyPr lIns="0" tIns="0" rIns="0" bIns="0">
            <a:spAutoFit/>
          </a:bodyPr>
          <a:lstStyle/>
          <a:p>
            <a:r>
              <a:rPr lang="en-US" altLang="zh-CN" sz="2300" b="1">
                <a:solidFill>
                  <a:srgbClr val="000000"/>
                </a:solidFill>
              </a:rPr>
              <a:t>T</a:t>
            </a:r>
            <a:r>
              <a:rPr lang="en-US" altLang="zh-CN" sz="2300" b="1" baseline="-25000">
                <a:solidFill>
                  <a:srgbClr val="000000"/>
                </a:solidFill>
              </a:rPr>
              <a:t>4</a:t>
            </a:r>
            <a:r>
              <a:rPr lang="en-US" altLang="zh-CN" sz="2300" b="1">
                <a:solidFill>
                  <a:srgbClr val="000000"/>
                </a:solidFill>
              </a:rPr>
              <a:t>:=A+B-(E-(C+D))</a:t>
            </a:r>
            <a:endParaRPr lang="en-US" altLang="zh-CN"/>
          </a:p>
        </p:txBody>
      </p:sp>
      <p:sp>
        <p:nvSpPr>
          <p:cNvPr id="37893" name="Rectangle 7"/>
          <p:cNvSpPr>
            <a:spLocks noChangeArrowheads="1"/>
          </p:cNvSpPr>
          <p:nvPr/>
        </p:nvSpPr>
        <p:spPr bwMode="auto">
          <a:xfrm>
            <a:off x="1285875" y="4357688"/>
            <a:ext cx="1468438"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四元式序列</a:t>
            </a:r>
            <a:endParaRPr lang="zh-CN" altLang="en-US"/>
          </a:p>
        </p:txBody>
      </p:sp>
      <p:sp>
        <p:nvSpPr>
          <p:cNvPr id="37894" name="Rectangle 9"/>
          <p:cNvSpPr>
            <a:spLocks noChangeArrowheads="1"/>
          </p:cNvSpPr>
          <p:nvPr/>
        </p:nvSpPr>
        <p:spPr bwMode="auto">
          <a:xfrm>
            <a:off x="1285875" y="4719638"/>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895" name="Rectangle 10"/>
          <p:cNvSpPr>
            <a:spLocks noChangeArrowheads="1"/>
          </p:cNvSpPr>
          <p:nvPr/>
        </p:nvSpPr>
        <p:spPr bwMode="auto">
          <a:xfrm>
            <a:off x="1479550" y="488156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7896" name="Rectangle 11"/>
          <p:cNvSpPr>
            <a:spLocks noChangeArrowheads="1"/>
          </p:cNvSpPr>
          <p:nvPr/>
        </p:nvSpPr>
        <p:spPr bwMode="auto">
          <a:xfrm>
            <a:off x="1562100" y="4732338"/>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897" name="Rectangle 12"/>
          <p:cNvSpPr>
            <a:spLocks noChangeArrowheads="1"/>
          </p:cNvSpPr>
          <p:nvPr/>
        </p:nvSpPr>
        <p:spPr bwMode="auto">
          <a:xfrm>
            <a:off x="1851025" y="4719638"/>
            <a:ext cx="73977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=A+B</a:t>
            </a:r>
            <a:endParaRPr lang="en-US" altLang="zh-CN"/>
          </a:p>
        </p:txBody>
      </p:sp>
      <p:sp>
        <p:nvSpPr>
          <p:cNvPr id="37898" name="Rectangle 13"/>
          <p:cNvSpPr>
            <a:spLocks noChangeArrowheads="1"/>
          </p:cNvSpPr>
          <p:nvPr/>
        </p:nvSpPr>
        <p:spPr bwMode="auto">
          <a:xfrm>
            <a:off x="1285875" y="5095875"/>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899" name="Rectangle 14"/>
          <p:cNvSpPr>
            <a:spLocks noChangeArrowheads="1"/>
          </p:cNvSpPr>
          <p:nvPr/>
        </p:nvSpPr>
        <p:spPr bwMode="auto">
          <a:xfrm>
            <a:off x="1479550" y="5257800"/>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7900" name="Rectangle 15"/>
          <p:cNvSpPr>
            <a:spLocks noChangeArrowheads="1"/>
          </p:cNvSpPr>
          <p:nvPr/>
        </p:nvSpPr>
        <p:spPr bwMode="auto">
          <a:xfrm>
            <a:off x="1562100" y="5108575"/>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01" name="Rectangle 16"/>
          <p:cNvSpPr>
            <a:spLocks noChangeArrowheads="1"/>
          </p:cNvSpPr>
          <p:nvPr/>
        </p:nvSpPr>
        <p:spPr bwMode="auto">
          <a:xfrm>
            <a:off x="1851025" y="5095875"/>
            <a:ext cx="7556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=C+D</a:t>
            </a:r>
            <a:endParaRPr lang="en-US" altLang="zh-CN"/>
          </a:p>
        </p:txBody>
      </p:sp>
      <p:sp>
        <p:nvSpPr>
          <p:cNvPr id="37902" name="Rectangle 17"/>
          <p:cNvSpPr>
            <a:spLocks noChangeArrowheads="1"/>
          </p:cNvSpPr>
          <p:nvPr/>
        </p:nvSpPr>
        <p:spPr bwMode="auto">
          <a:xfrm>
            <a:off x="1285875" y="5467350"/>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03" name="Rectangle 18"/>
          <p:cNvSpPr>
            <a:spLocks noChangeArrowheads="1"/>
          </p:cNvSpPr>
          <p:nvPr/>
        </p:nvSpPr>
        <p:spPr bwMode="auto">
          <a:xfrm>
            <a:off x="1479550" y="5629275"/>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7904" name="Rectangle 19"/>
          <p:cNvSpPr>
            <a:spLocks noChangeArrowheads="1"/>
          </p:cNvSpPr>
          <p:nvPr/>
        </p:nvSpPr>
        <p:spPr bwMode="auto">
          <a:xfrm>
            <a:off x="1562100" y="5480050"/>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05" name="Rectangle 20"/>
          <p:cNvSpPr>
            <a:spLocks noChangeArrowheads="1"/>
          </p:cNvSpPr>
          <p:nvPr/>
        </p:nvSpPr>
        <p:spPr bwMode="auto">
          <a:xfrm>
            <a:off x="1851025" y="5467350"/>
            <a:ext cx="6540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=E-T</a:t>
            </a:r>
            <a:endParaRPr lang="en-US" altLang="zh-CN"/>
          </a:p>
        </p:txBody>
      </p:sp>
      <p:sp>
        <p:nvSpPr>
          <p:cNvPr id="37906" name="Rectangle 21"/>
          <p:cNvSpPr>
            <a:spLocks noChangeArrowheads="1"/>
          </p:cNvSpPr>
          <p:nvPr/>
        </p:nvSpPr>
        <p:spPr bwMode="auto">
          <a:xfrm>
            <a:off x="2495550" y="5629275"/>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7907" name="Rectangle 22"/>
          <p:cNvSpPr>
            <a:spLocks noChangeArrowheads="1"/>
          </p:cNvSpPr>
          <p:nvPr/>
        </p:nvSpPr>
        <p:spPr bwMode="auto">
          <a:xfrm>
            <a:off x="1285875" y="5843588"/>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08" name="Rectangle 23"/>
          <p:cNvSpPr>
            <a:spLocks noChangeArrowheads="1"/>
          </p:cNvSpPr>
          <p:nvPr/>
        </p:nvSpPr>
        <p:spPr bwMode="auto">
          <a:xfrm>
            <a:off x="1479550"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4</a:t>
            </a:r>
            <a:endParaRPr lang="en-US" altLang="zh-CN"/>
          </a:p>
        </p:txBody>
      </p:sp>
      <p:sp>
        <p:nvSpPr>
          <p:cNvPr id="37909" name="Rectangle 24"/>
          <p:cNvSpPr>
            <a:spLocks noChangeArrowheads="1"/>
          </p:cNvSpPr>
          <p:nvPr/>
        </p:nvSpPr>
        <p:spPr bwMode="auto">
          <a:xfrm>
            <a:off x="1562100" y="5856288"/>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7910" name="Rectangle 25"/>
          <p:cNvSpPr>
            <a:spLocks noChangeArrowheads="1"/>
          </p:cNvSpPr>
          <p:nvPr/>
        </p:nvSpPr>
        <p:spPr bwMode="auto">
          <a:xfrm>
            <a:off x="1851025" y="5843588"/>
            <a:ext cx="36195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11" name="Rectangle 26"/>
          <p:cNvSpPr>
            <a:spLocks noChangeArrowheads="1"/>
          </p:cNvSpPr>
          <p:nvPr/>
        </p:nvSpPr>
        <p:spPr bwMode="auto">
          <a:xfrm>
            <a:off x="2205038"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7912" name="Rectangle 27"/>
          <p:cNvSpPr>
            <a:spLocks noChangeArrowheads="1"/>
          </p:cNvSpPr>
          <p:nvPr/>
        </p:nvSpPr>
        <p:spPr bwMode="auto">
          <a:xfrm>
            <a:off x="2292350" y="5843588"/>
            <a:ext cx="29210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7913" name="Rectangle 28"/>
          <p:cNvSpPr>
            <a:spLocks noChangeArrowheads="1"/>
          </p:cNvSpPr>
          <p:nvPr/>
        </p:nvSpPr>
        <p:spPr bwMode="auto">
          <a:xfrm>
            <a:off x="2576513" y="6005513"/>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7914" name="Rectangle 29"/>
          <p:cNvSpPr>
            <a:spLocks noChangeArrowheads="1"/>
          </p:cNvSpPr>
          <p:nvPr/>
        </p:nvSpPr>
        <p:spPr bwMode="auto">
          <a:xfrm>
            <a:off x="714375" y="1643063"/>
            <a:ext cx="649288"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DAG</a:t>
            </a:r>
            <a:endParaRPr lang="en-US" altLang="zh-CN"/>
          </a:p>
        </p:txBody>
      </p:sp>
      <p:sp>
        <p:nvSpPr>
          <p:cNvPr id="37915" name="Rectangle 31"/>
          <p:cNvSpPr>
            <a:spLocks noChangeArrowheads="1"/>
          </p:cNvSpPr>
          <p:nvPr/>
        </p:nvSpPr>
        <p:spPr bwMode="auto">
          <a:xfrm>
            <a:off x="357188" y="3565525"/>
            <a:ext cx="5357812" cy="354013"/>
          </a:xfrm>
          <a:prstGeom prst="rect">
            <a:avLst/>
          </a:prstGeom>
          <a:noFill/>
          <a:ln w="9525">
            <a:noFill/>
            <a:miter lim="800000"/>
            <a:headEnd/>
            <a:tailEnd/>
          </a:ln>
        </p:spPr>
        <p:txBody>
          <a:bodyPr lIns="0" tIns="0" rIns="0" bIns="0">
            <a:spAutoFit/>
          </a:bodyPr>
          <a:lstStyle/>
          <a:p>
            <a:r>
              <a:rPr lang="en-US" altLang="zh-CN" sz="2300" b="1">
                <a:solidFill>
                  <a:srgbClr val="000000"/>
                </a:solidFill>
              </a:rPr>
              <a:t>         A               B             E</a:t>
            </a:r>
            <a:endParaRPr lang="en-US" altLang="zh-CN"/>
          </a:p>
        </p:txBody>
      </p:sp>
      <p:sp>
        <p:nvSpPr>
          <p:cNvPr id="37916" name="Rectangle 32"/>
          <p:cNvSpPr>
            <a:spLocks noChangeArrowheads="1"/>
          </p:cNvSpPr>
          <p:nvPr/>
        </p:nvSpPr>
        <p:spPr bwMode="auto">
          <a:xfrm>
            <a:off x="5500688" y="3857625"/>
            <a:ext cx="2428875" cy="708025"/>
          </a:xfrm>
          <a:prstGeom prst="rect">
            <a:avLst/>
          </a:prstGeom>
          <a:noFill/>
          <a:ln w="9525">
            <a:noFill/>
            <a:miter lim="800000"/>
            <a:headEnd/>
            <a:tailEnd/>
          </a:ln>
        </p:spPr>
        <p:txBody>
          <a:bodyPr lIns="0" tIns="0" rIns="0" bIns="0">
            <a:spAutoFit/>
          </a:bodyPr>
          <a:lstStyle/>
          <a:p>
            <a:r>
              <a:rPr lang="en-US" altLang="zh-CN" sz="2300" b="1">
                <a:solidFill>
                  <a:srgbClr val="000000"/>
                </a:solidFill>
              </a:rPr>
              <a:t>                                                                  C              D</a:t>
            </a:r>
            <a:endParaRPr lang="en-US" altLang="zh-CN"/>
          </a:p>
        </p:txBody>
      </p:sp>
      <p:sp>
        <p:nvSpPr>
          <p:cNvPr id="37917" name="Oval 33"/>
          <p:cNvSpPr>
            <a:spLocks noChangeArrowheads="1"/>
          </p:cNvSpPr>
          <p:nvPr/>
        </p:nvSpPr>
        <p:spPr bwMode="auto">
          <a:xfrm>
            <a:off x="3205163" y="1695450"/>
            <a:ext cx="762000" cy="388938"/>
          </a:xfrm>
          <a:prstGeom prst="ellipse">
            <a:avLst/>
          </a:prstGeom>
          <a:solidFill>
            <a:srgbClr val="FFFFFF"/>
          </a:solidFill>
          <a:ln w="12700">
            <a:solidFill>
              <a:srgbClr val="000000"/>
            </a:solidFill>
            <a:round/>
            <a:headEnd/>
            <a:tailEnd/>
          </a:ln>
        </p:spPr>
        <p:txBody>
          <a:bodyPr/>
          <a:lstStyle/>
          <a:p>
            <a:endParaRPr lang="zh-CN" altLang="en-US"/>
          </a:p>
        </p:txBody>
      </p:sp>
      <p:sp>
        <p:nvSpPr>
          <p:cNvPr id="37918" name="Rectangle 34"/>
          <p:cNvSpPr>
            <a:spLocks noChangeArrowheads="1"/>
          </p:cNvSpPr>
          <p:nvPr/>
        </p:nvSpPr>
        <p:spPr bwMode="auto">
          <a:xfrm>
            <a:off x="3378200" y="1695450"/>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n9</a:t>
            </a:r>
            <a:endParaRPr lang="en-US" altLang="zh-CN"/>
          </a:p>
        </p:txBody>
      </p:sp>
      <p:sp>
        <p:nvSpPr>
          <p:cNvPr id="37919" name="Oval 35"/>
          <p:cNvSpPr>
            <a:spLocks noChangeArrowheads="1"/>
          </p:cNvSpPr>
          <p:nvPr/>
        </p:nvSpPr>
        <p:spPr bwMode="auto">
          <a:xfrm>
            <a:off x="1927225" y="2262188"/>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0" name="Rectangle 36"/>
          <p:cNvSpPr>
            <a:spLocks noChangeArrowheads="1"/>
          </p:cNvSpPr>
          <p:nvPr/>
        </p:nvSpPr>
        <p:spPr bwMode="auto">
          <a:xfrm>
            <a:off x="2082800" y="234791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n3</a:t>
            </a:r>
            <a:endParaRPr lang="en-US" altLang="zh-CN"/>
          </a:p>
        </p:txBody>
      </p:sp>
      <p:sp>
        <p:nvSpPr>
          <p:cNvPr id="37921" name="Oval 37"/>
          <p:cNvSpPr>
            <a:spLocks noChangeArrowheads="1"/>
          </p:cNvSpPr>
          <p:nvPr/>
        </p:nvSpPr>
        <p:spPr bwMode="auto">
          <a:xfrm>
            <a:off x="4841875" y="2168525"/>
            <a:ext cx="885825" cy="465138"/>
          </a:xfrm>
          <a:prstGeom prst="ellipse">
            <a:avLst/>
          </a:prstGeom>
          <a:solidFill>
            <a:srgbClr val="FFFFFF"/>
          </a:solidFill>
          <a:ln w="12700">
            <a:solidFill>
              <a:srgbClr val="000000"/>
            </a:solidFill>
            <a:round/>
            <a:headEnd/>
            <a:tailEnd/>
          </a:ln>
        </p:spPr>
        <p:txBody>
          <a:bodyPr/>
          <a:lstStyle/>
          <a:p>
            <a:endParaRPr lang="zh-CN" altLang="en-US"/>
          </a:p>
        </p:txBody>
      </p:sp>
      <p:sp>
        <p:nvSpPr>
          <p:cNvPr id="37922" name="Rectangle 38"/>
          <p:cNvSpPr>
            <a:spLocks noChangeArrowheads="1"/>
          </p:cNvSpPr>
          <p:nvPr/>
        </p:nvSpPr>
        <p:spPr bwMode="auto">
          <a:xfrm>
            <a:off x="4997450" y="2257425"/>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n8</a:t>
            </a:r>
            <a:endParaRPr lang="en-US" altLang="zh-CN"/>
          </a:p>
        </p:txBody>
      </p:sp>
      <p:sp>
        <p:nvSpPr>
          <p:cNvPr id="37923" name="Oval 39"/>
          <p:cNvSpPr>
            <a:spLocks noChangeArrowheads="1"/>
          </p:cNvSpPr>
          <p:nvPr/>
        </p:nvSpPr>
        <p:spPr bwMode="auto">
          <a:xfrm>
            <a:off x="106362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4" name="Rectangle 40"/>
          <p:cNvSpPr>
            <a:spLocks noChangeArrowheads="1"/>
          </p:cNvSpPr>
          <p:nvPr/>
        </p:nvSpPr>
        <p:spPr bwMode="auto">
          <a:xfrm>
            <a:off x="121920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n1</a:t>
            </a:r>
            <a:endParaRPr lang="en-US" altLang="zh-CN"/>
          </a:p>
        </p:txBody>
      </p:sp>
      <p:sp>
        <p:nvSpPr>
          <p:cNvPr id="37925" name="Oval 41"/>
          <p:cNvSpPr>
            <a:spLocks noChangeArrowheads="1"/>
          </p:cNvSpPr>
          <p:nvPr/>
        </p:nvSpPr>
        <p:spPr bwMode="auto">
          <a:xfrm>
            <a:off x="268287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6" name="Rectangle 42"/>
          <p:cNvSpPr>
            <a:spLocks noChangeArrowheads="1"/>
          </p:cNvSpPr>
          <p:nvPr/>
        </p:nvSpPr>
        <p:spPr bwMode="auto">
          <a:xfrm>
            <a:off x="283845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n2</a:t>
            </a:r>
            <a:endParaRPr lang="en-US" altLang="zh-CN"/>
          </a:p>
        </p:txBody>
      </p:sp>
      <p:sp>
        <p:nvSpPr>
          <p:cNvPr id="37927" name="Oval 43"/>
          <p:cNvSpPr>
            <a:spLocks noChangeArrowheads="1"/>
          </p:cNvSpPr>
          <p:nvPr/>
        </p:nvSpPr>
        <p:spPr bwMode="auto">
          <a:xfrm>
            <a:off x="4086225" y="310515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28" name="Rectangle 44"/>
          <p:cNvSpPr>
            <a:spLocks noChangeArrowheads="1"/>
          </p:cNvSpPr>
          <p:nvPr/>
        </p:nvSpPr>
        <p:spPr bwMode="auto">
          <a:xfrm>
            <a:off x="4241800" y="3189288"/>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n7</a:t>
            </a:r>
            <a:endParaRPr lang="en-US" altLang="zh-CN"/>
          </a:p>
        </p:txBody>
      </p:sp>
      <p:sp>
        <p:nvSpPr>
          <p:cNvPr id="37929" name="Oval 45"/>
          <p:cNvSpPr>
            <a:spLocks noChangeArrowheads="1"/>
          </p:cNvSpPr>
          <p:nvPr/>
        </p:nvSpPr>
        <p:spPr bwMode="auto">
          <a:xfrm>
            <a:off x="5921375" y="3009900"/>
            <a:ext cx="885825" cy="466725"/>
          </a:xfrm>
          <a:prstGeom prst="ellipse">
            <a:avLst/>
          </a:prstGeom>
          <a:solidFill>
            <a:srgbClr val="FFFFFF"/>
          </a:solidFill>
          <a:ln w="12700">
            <a:solidFill>
              <a:srgbClr val="000000"/>
            </a:solidFill>
            <a:round/>
            <a:headEnd/>
            <a:tailEnd/>
          </a:ln>
        </p:spPr>
        <p:txBody>
          <a:bodyPr/>
          <a:lstStyle/>
          <a:p>
            <a:endParaRPr lang="zh-CN" altLang="en-US"/>
          </a:p>
        </p:txBody>
      </p:sp>
      <p:sp>
        <p:nvSpPr>
          <p:cNvPr id="37930" name="Rectangle 46"/>
          <p:cNvSpPr>
            <a:spLocks noChangeArrowheads="1"/>
          </p:cNvSpPr>
          <p:nvPr/>
        </p:nvSpPr>
        <p:spPr bwMode="auto">
          <a:xfrm>
            <a:off x="6076950" y="3098800"/>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n6</a:t>
            </a:r>
            <a:endParaRPr lang="en-US" altLang="zh-CN"/>
          </a:p>
        </p:txBody>
      </p:sp>
      <p:sp>
        <p:nvSpPr>
          <p:cNvPr id="37931" name="Oval 47"/>
          <p:cNvSpPr>
            <a:spLocks noChangeArrowheads="1"/>
          </p:cNvSpPr>
          <p:nvPr/>
        </p:nvSpPr>
        <p:spPr bwMode="auto">
          <a:xfrm>
            <a:off x="5273675" y="3757613"/>
            <a:ext cx="885825" cy="469900"/>
          </a:xfrm>
          <a:prstGeom prst="ellipse">
            <a:avLst/>
          </a:prstGeom>
          <a:solidFill>
            <a:srgbClr val="FFFFFF"/>
          </a:solidFill>
          <a:ln w="12700">
            <a:solidFill>
              <a:srgbClr val="000000"/>
            </a:solidFill>
            <a:round/>
            <a:headEnd/>
            <a:tailEnd/>
          </a:ln>
        </p:spPr>
        <p:txBody>
          <a:bodyPr/>
          <a:lstStyle/>
          <a:p>
            <a:endParaRPr lang="zh-CN" altLang="en-US"/>
          </a:p>
        </p:txBody>
      </p:sp>
      <p:sp>
        <p:nvSpPr>
          <p:cNvPr id="37932" name="Rectangle 48"/>
          <p:cNvSpPr>
            <a:spLocks noChangeArrowheads="1"/>
          </p:cNvSpPr>
          <p:nvPr/>
        </p:nvSpPr>
        <p:spPr bwMode="auto">
          <a:xfrm>
            <a:off x="5429250" y="384651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n4</a:t>
            </a:r>
            <a:endParaRPr lang="en-US" altLang="zh-CN"/>
          </a:p>
        </p:txBody>
      </p:sp>
      <p:sp>
        <p:nvSpPr>
          <p:cNvPr id="37933" name="Oval 49"/>
          <p:cNvSpPr>
            <a:spLocks noChangeArrowheads="1"/>
          </p:cNvSpPr>
          <p:nvPr/>
        </p:nvSpPr>
        <p:spPr bwMode="auto">
          <a:xfrm>
            <a:off x="6784975" y="3667125"/>
            <a:ext cx="885825" cy="465138"/>
          </a:xfrm>
          <a:prstGeom prst="ellipse">
            <a:avLst/>
          </a:prstGeom>
          <a:solidFill>
            <a:srgbClr val="FFFFFF"/>
          </a:solidFill>
          <a:ln w="12700">
            <a:solidFill>
              <a:srgbClr val="000000"/>
            </a:solidFill>
            <a:round/>
            <a:headEnd/>
            <a:tailEnd/>
          </a:ln>
        </p:spPr>
        <p:txBody>
          <a:bodyPr/>
          <a:lstStyle/>
          <a:p>
            <a:endParaRPr lang="zh-CN" altLang="en-US"/>
          </a:p>
        </p:txBody>
      </p:sp>
      <p:sp>
        <p:nvSpPr>
          <p:cNvPr id="37934" name="Rectangle 50"/>
          <p:cNvSpPr>
            <a:spLocks noChangeArrowheads="1"/>
          </p:cNvSpPr>
          <p:nvPr/>
        </p:nvSpPr>
        <p:spPr bwMode="auto">
          <a:xfrm>
            <a:off x="6940550" y="3751263"/>
            <a:ext cx="268288"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rPr>
              <a:t>n5</a:t>
            </a:r>
            <a:endParaRPr lang="en-US" altLang="zh-CN"/>
          </a:p>
        </p:txBody>
      </p:sp>
      <p:sp>
        <p:nvSpPr>
          <p:cNvPr id="37935" name="Line 51"/>
          <p:cNvSpPr>
            <a:spLocks noChangeShapeType="1"/>
          </p:cNvSpPr>
          <p:nvPr/>
        </p:nvSpPr>
        <p:spPr bwMode="auto">
          <a:xfrm flipH="1">
            <a:off x="2466975" y="1887538"/>
            <a:ext cx="1020763" cy="461962"/>
          </a:xfrm>
          <a:prstGeom prst="line">
            <a:avLst/>
          </a:prstGeom>
          <a:noFill/>
          <a:ln w="12700">
            <a:solidFill>
              <a:srgbClr val="000000"/>
            </a:solidFill>
            <a:round/>
            <a:headEnd/>
            <a:tailEnd/>
          </a:ln>
        </p:spPr>
        <p:txBody>
          <a:bodyPr/>
          <a:lstStyle/>
          <a:p>
            <a:endParaRPr lang="zh-CN" altLang="en-US"/>
          </a:p>
        </p:txBody>
      </p:sp>
      <p:sp>
        <p:nvSpPr>
          <p:cNvPr id="37936" name="Line 52"/>
          <p:cNvSpPr>
            <a:spLocks noChangeShapeType="1"/>
          </p:cNvSpPr>
          <p:nvPr/>
        </p:nvSpPr>
        <p:spPr bwMode="auto">
          <a:xfrm>
            <a:off x="3870325" y="1885950"/>
            <a:ext cx="1458913" cy="371475"/>
          </a:xfrm>
          <a:prstGeom prst="line">
            <a:avLst/>
          </a:prstGeom>
          <a:noFill/>
          <a:ln w="12700">
            <a:solidFill>
              <a:srgbClr val="000000"/>
            </a:solidFill>
            <a:round/>
            <a:headEnd/>
            <a:tailEnd/>
          </a:ln>
        </p:spPr>
        <p:txBody>
          <a:bodyPr/>
          <a:lstStyle/>
          <a:p>
            <a:endParaRPr lang="zh-CN" altLang="en-US"/>
          </a:p>
        </p:txBody>
      </p:sp>
      <p:sp>
        <p:nvSpPr>
          <p:cNvPr id="37937" name="Line 53"/>
          <p:cNvSpPr>
            <a:spLocks noChangeShapeType="1"/>
          </p:cNvSpPr>
          <p:nvPr/>
        </p:nvSpPr>
        <p:spPr bwMode="auto">
          <a:xfrm flipH="1">
            <a:off x="1387475" y="2633663"/>
            <a:ext cx="728663" cy="466725"/>
          </a:xfrm>
          <a:prstGeom prst="line">
            <a:avLst/>
          </a:prstGeom>
          <a:noFill/>
          <a:ln w="12700">
            <a:solidFill>
              <a:srgbClr val="000000"/>
            </a:solidFill>
            <a:round/>
            <a:headEnd/>
            <a:tailEnd/>
          </a:ln>
        </p:spPr>
        <p:txBody>
          <a:bodyPr/>
          <a:lstStyle/>
          <a:p>
            <a:endParaRPr lang="zh-CN" altLang="en-US"/>
          </a:p>
        </p:txBody>
      </p:sp>
      <p:sp>
        <p:nvSpPr>
          <p:cNvPr id="37938" name="Line 54"/>
          <p:cNvSpPr>
            <a:spLocks noChangeShapeType="1"/>
          </p:cNvSpPr>
          <p:nvPr/>
        </p:nvSpPr>
        <p:spPr bwMode="auto">
          <a:xfrm>
            <a:off x="2574925" y="2633663"/>
            <a:ext cx="728663" cy="466725"/>
          </a:xfrm>
          <a:prstGeom prst="line">
            <a:avLst/>
          </a:prstGeom>
          <a:noFill/>
          <a:ln w="12700">
            <a:solidFill>
              <a:srgbClr val="000000"/>
            </a:solidFill>
            <a:round/>
            <a:headEnd/>
            <a:tailEnd/>
          </a:ln>
        </p:spPr>
        <p:txBody>
          <a:bodyPr/>
          <a:lstStyle/>
          <a:p>
            <a:endParaRPr lang="zh-CN" altLang="en-US"/>
          </a:p>
        </p:txBody>
      </p:sp>
      <p:sp>
        <p:nvSpPr>
          <p:cNvPr id="37939" name="Line 55"/>
          <p:cNvSpPr>
            <a:spLocks noChangeShapeType="1"/>
          </p:cNvSpPr>
          <p:nvPr/>
        </p:nvSpPr>
        <p:spPr bwMode="auto">
          <a:xfrm flipH="1">
            <a:off x="4518025" y="2543175"/>
            <a:ext cx="584200" cy="557213"/>
          </a:xfrm>
          <a:prstGeom prst="line">
            <a:avLst/>
          </a:prstGeom>
          <a:noFill/>
          <a:ln w="12700">
            <a:solidFill>
              <a:srgbClr val="000000"/>
            </a:solidFill>
            <a:round/>
            <a:headEnd/>
            <a:tailEnd/>
          </a:ln>
        </p:spPr>
        <p:txBody>
          <a:bodyPr/>
          <a:lstStyle/>
          <a:p>
            <a:endParaRPr lang="zh-CN" altLang="en-US"/>
          </a:p>
        </p:txBody>
      </p:sp>
      <p:sp>
        <p:nvSpPr>
          <p:cNvPr id="37940" name="Line 56"/>
          <p:cNvSpPr>
            <a:spLocks noChangeShapeType="1"/>
          </p:cNvSpPr>
          <p:nvPr/>
        </p:nvSpPr>
        <p:spPr bwMode="auto">
          <a:xfrm>
            <a:off x="5489575" y="2447925"/>
            <a:ext cx="1020763" cy="557213"/>
          </a:xfrm>
          <a:prstGeom prst="line">
            <a:avLst/>
          </a:prstGeom>
          <a:noFill/>
          <a:ln w="12700">
            <a:solidFill>
              <a:srgbClr val="000000"/>
            </a:solidFill>
            <a:round/>
            <a:headEnd/>
            <a:tailEnd/>
          </a:ln>
        </p:spPr>
        <p:txBody>
          <a:bodyPr/>
          <a:lstStyle/>
          <a:p>
            <a:endParaRPr lang="zh-CN" altLang="en-US"/>
          </a:p>
        </p:txBody>
      </p:sp>
      <p:sp>
        <p:nvSpPr>
          <p:cNvPr id="37941" name="Line 57"/>
          <p:cNvSpPr>
            <a:spLocks noChangeShapeType="1"/>
          </p:cNvSpPr>
          <p:nvPr/>
        </p:nvSpPr>
        <p:spPr bwMode="auto">
          <a:xfrm flipH="1">
            <a:off x="5705475" y="3384550"/>
            <a:ext cx="438150" cy="373063"/>
          </a:xfrm>
          <a:prstGeom prst="line">
            <a:avLst/>
          </a:prstGeom>
          <a:noFill/>
          <a:ln w="12700">
            <a:solidFill>
              <a:srgbClr val="000000"/>
            </a:solidFill>
            <a:round/>
            <a:headEnd/>
            <a:tailEnd/>
          </a:ln>
        </p:spPr>
        <p:txBody>
          <a:bodyPr/>
          <a:lstStyle/>
          <a:p>
            <a:endParaRPr lang="zh-CN" altLang="en-US"/>
          </a:p>
        </p:txBody>
      </p:sp>
      <p:sp>
        <p:nvSpPr>
          <p:cNvPr id="37942" name="Line 58"/>
          <p:cNvSpPr>
            <a:spLocks noChangeShapeType="1"/>
          </p:cNvSpPr>
          <p:nvPr/>
        </p:nvSpPr>
        <p:spPr bwMode="auto">
          <a:xfrm>
            <a:off x="6569075" y="3384550"/>
            <a:ext cx="584200" cy="277813"/>
          </a:xfrm>
          <a:prstGeom prst="line">
            <a:avLst/>
          </a:prstGeom>
          <a:noFill/>
          <a:ln w="12700">
            <a:solidFill>
              <a:srgbClr val="000000"/>
            </a:solidFill>
            <a:round/>
            <a:headEnd/>
            <a:tailEnd/>
          </a:ln>
        </p:spPr>
        <p:txBody>
          <a:bodyPr/>
          <a:lstStyle/>
          <a:p>
            <a:endParaRPr lang="zh-CN" altLang="en-US"/>
          </a:p>
        </p:txBody>
      </p:sp>
      <p:sp>
        <p:nvSpPr>
          <p:cNvPr id="37943" name="Rectangle 59"/>
          <p:cNvSpPr>
            <a:spLocks noChangeArrowheads="1"/>
          </p:cNvSpPr>
          <p:nvPr/>
        </p:nvSpPr>
        <p:spPr bwMode="auto">
          <a:xfrm>
            <a:off x="4029075" y="1285875"/>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T4</a:t>
            </a:r>
            <a:endParaRPr lang="en-US" altLang="zh-CN"/>
          </a:p>
        </p:txBody>
      </p:sp>
      <p:sp>
        <p:nvSpPr>
          <p:cNvPr id="37944" name="Rectangle 60"/>
          <p:cNvSpPr>
            <a:spLocks noChangeArrowheads="1"/>
          </p:cNvSpPr>
          <p:nvPr/>
        </p:nvSpPr>
        <p:spPr bwMode="auto">
          <a:xfrm>
            <a:off x="2671763" y="23050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T1</a:t>
            </a:r>
            <a:endParaRPr lang="en-US" altLang="zh-CN"/>
          </a:p>
        </p:txBody>
      </p:sp>
      <p:sp>
        <p:nvSpPr>
          <p:cNvPr id="37945" name="Rectangle 61"/>
          <p:cNvSpPr>
            <a:spLocks noChangeArrowheads="1"/>
          </p:cNvSpPr>
          <p:nvPr/>
        </p:nvSpPr>
        <p:spPr bwMode="auto">
          <a:xfrm>
            <a:off x="5715000" y="171450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T3</a:t>
            </a:r>
            <a:endParaRPr lang="en-US" altLang="zh-CN"/>
          </a:p>
        </p:txBody>
      </p:sp>
      <p:sp>
        <p:nvSpPr>
          <p:cNvPr id="37946" name="Rectangle 62"/>
          <p:cNvSpPr>
            <a:spLocks noChangeArrowheads="1"/>
          </p:cNvSpPr>
          <p:nvPr/>
        </p:nvSpPr>
        <p:spPr bwMode="auto">
          <a:xfrm>
            <a:off x="6815138" y="2643188"/>
            <a:ext cx="685800" cy="350837"/>
          </a:xfrm>
          <a:prstGeom prst="rect">
            <a:avLst/>
          </a:prstGeom>
          <a:noFill/>
          <a:ln w="9525">
            <a:noFill/>
            <a:miter lim="800000"/>
            <a:headEnd/>
            <a:tailEnd/>
          </a:ln>
        </p:spPr>
        <p:txBody>
          <a:bodyPr lIns="0" tIns="0" rIns="0" bIns="0">
            <a:spAutoFit/>
          </a:bodyPr>
          <a:lstStyle/>
          <a:p>
            <a:r>
              <a:rPr lang="en-US" altLang="zh-CN" sz="2300" b="1">
                <a:solidFill>
                  <a:srgbClr val="000000"/>
                </a:solidFill>
              </a:rPr>
              <a:t>    T2</a:t>
            </a:r>
            <a:endParaRPr lang="en-US" altLang="zh-CN"/>
          </a:p>
        </p:txBody>
      </p:sp>
      <p:sp>
        <p:nvSpPr>
          <p:cNvPr id="37947" name="Rectangle 63"/>
          <p:cNvSpPr>
            <a:spLocks noChangeArrowheads="1"/>
          </p:cNvSpPr>
          <p:nvPr/>
        </p:nvSpPr>
        <p:spPr bwMode="auto">
          <a:xfrm>
            <a:off x="2062163" y="26860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48" name="Rectangle 64"/>
          <p:cNvSpPr>
            <a:spLocks noChangeArrowheads="1"/>
          </p:cNvSpPr>
          <p:nvPr/>
        </p:nvSpPr>
        <p:spPr bwMode="auto">
          <a:xfrm>
            <a:off x="3205163" y="20002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49" name="Rectangle 65"/>
          <p:cNvSpPr>
            <a:spLocks noChangeArrowheads="1"/>
          </p:cNvSpPr>
          <p:nvPr/>
        </p:nvSpPr>
        <p:spPr bwMode="auto">
          <a:xfrm>
            <a:off x="5033963" y="25336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
        <p:nvSpPr>
          <p:cNvPr id="37950" name="Rectangle 66"/>
          <p:cNvSpPr>
            <a:spLocks noChangeArrowheads="1"/>
          </p:cNvSpPr>
          <p:nvPr/>
        </p:nvSpPr>
        <p:spPr bwMode="auto">
          <a:xfrm>
            <a:off x="6024563" y="3371850"/>
            <a:ext cx="685800" cy="350838"/>
          </a:xfrm>
          <a:prstGeom prst="rect">
            <a:avLst/>
          </a:prstGeom>
          <a:noFill/>
          <a:ln w="9525">
            <a:noFill/>
            <a:miter lim="800000"/>
            <a:headEnd/>
            <a:tailEnd/>
          </a:ln>
        </p:spPr>
        <p:txBody>
          <a:bodyPr lIns="0" tIns="0" rIns="0" bIns="0">
            <a:spAutoFit/>
          </a:bodyPr>
          <a:lstStyle/>
          <a:p>
            <a:r>
              <a:rPr lang="en-US" altLang="zh-CN" sz="2300" b="1">
                <a:solidFill>
                  <a:srgbClr val="000000"/>
                </a:solidFill>
              </a:rPr>
              <a:t>    +</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427538" y="2492375"/>
            <a:ext cx="4716462" cy="4032250"/>
          </a:xfrm>
          <a:ln>
            <a:solidFill>
              <a:schemeClr val="bg1"/>
            </a:solidFill>
          </a:ln>
        </p:spPr>
        <p:txBody>
          <a:bodyPr/>
          <a:lstStyle/>
          <a:p>
            <a:pPr>
              <a:buFontTx/>
              <a:buNone/>
              <a:defRPr/>
            </a:pPr>
            <a:r>
              <a:rPr lang="en-US" altLang="zh-CN" sz="1800" b="1" dirty="0" smtClean="0">
                <a:solidFill>
                  <a:schemeClr val="bg1"/>
                </a:solidFill>
              </a:rPr>
              <a:t>MOV  A,R0</a:t>
            </a:r>
          </a:p>
          <a:p>
            <a:pPr>
              <a:buFontTx/>
              <a:buNone/>
              <a:defRPr/>
            </a:pPr>
            <a:r>
              <a:rPr lang="en-US" altLang="zh-CN" sz="1800" b="1" dirty="0" smtClean="0">
                <a:solidFill>
                  <a:schemeClr val="bg1"/>
                </a:solidFill>
              </a:rPr>
              <a:t>ADD   B,R0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(R0)={T1}</a:t>
            </a:r>
          </a:p>
          <a:p>
            <a:pPr>
              <a:buFontTx/>
              <a:buNone/>
              <a:defRPr/>
            </a:pPr>
            <a:r>
              <a:rPr lang="en-US" altLang="zh-CN" sz="1800" b="1" dirty="0" smtClean="0">
                <a:solidFill>
                  <a:schemeClr val="bg1"/>
                </a:solidFill>
              </a:rPr>
              <a:t>MOV  C,R1</a:t>
            </a:r>
          </a:p>
          <a:p>
            <a:pPr>
              <a:buFontTx/>
              <a:buNone/>
              <a:defRPr/>
            </a:pPr>
            <a:r>
              <a:rPr lang="en-US" altLang="zh-CN" sz="1800" b="1" dirty="0" smtClean="0">
                <a:solidFill>
                  <a:schemeClr val="bg1"/>
                </a:solidFill>
              </a:rPr>
              <a:t>ADD   D,R1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(R1)={T2}</a:t>
            </a:r>
          </a:p>
          <a:p>
            <a:pPr>
              <a:buFontTx/>
              <a:buNone/>
              <a:defRPr/>
            </a:pPr>
            <a:r>
              <a:rPr lang="en-US" altLang="zh-CN" sz="1800" b="1" dirty="0" smtClean="0">
                <a:solidFill>
                  <a:schemeClr val="bg1"/>
                </a:solidFill>
              </a:rPr>
              <a:t>ST      R0,T1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(T1)={T1}</a:t>
            </a:r>
          </a:p>
          <a:p>
            <a:pPr>
              <a:buFontTx/>
              <a:buNone/>
              <a:defRPr/>
            </a:pPr>
            <a:r>
              <a:rPr lang="en-US" altLang="zh-CN" sz="1800" b="1" dirty="0" smtClean="0">
                <a:solidFill>
                  <a:schemeClr val="bg1"/>
                </a:solidFill>
              </a:rPr>
              <a:t>MOV   E, 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(R0)={E}</a:t>
            </a:r>
          </a:p>
          <a:p>
            <a:pPr>
              <a:buFontTx/>
              <a:buNone/>
              <a:defRPr/>
            </a:pPr>
            <a:r>
              <a:rPr lang="en-US" altLang="zh-CN" sz="1800" b="1" dirty="0" smtClean="0">
                <a:solidFill>
                  <a:schemeClr val="bg1"/>
                </a:solidFill>
              </a:rPr>
              <a:t>SUB    R0,R1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(R1)={T3}</a:t>
            </a:r>
          </a:p>
          <a:p>
            <a:pPr>
              <a:buFontTx/>
              <a:buNone/>
              <a:defRPr/>
            </a:pPr>
            <a:r>
              <a:rPr lang="en-US" altLang="zh-CN" sz="1800" b="1" dirty="0" smtClean="0">
                <a:solidFill>
                  <a:schemeClr val="bg1"/>
                </a:solidFill>
              </a:rPr>
              <a:t>MOV   T1,R0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(R0)={T1}</a:t>
            </a:r>
          </a:p>
          <a:p>
            <a:pPr>
              <a:buFontTx/>
              <a:buNone/>
              <a:defRPr/>
            </a:pPr>
            <a:r>
              <a:rPr lang="en-US" altLang="zh-CN" sz="1800" b="1" dirty="0" smtClean="0">
                <a:solidFill>
                  <a:schemeClr val="bg1"/>
                </a:solidFill>
              </a:rPr>
              <a:t>SUB    R0,R1   </a:t>
            </a:r>
            <a:r>
              <a:rPr lang="en-US" altLang="zh-CN" sz="1800" b="1" dirty="0" err="1" smtClean="0">
                <a:solidFill>
                  <a:schemeClr val="bg1">
                    <a:lumMod val="50000"/>
                    <a:lumOff val="50000"/>
                  </a:schemeClr>
                </a:solidFill>
              </a:rPr>
              <a:t>Rvalue</a:t>
            </a:r>
            <a:r>
              <a:rPr lang="en-US" altLang="zh-CN" sz="1800" b="1" dirty="0" smtClean="0">
                <a:solidFill>
                  <a:schemeClr val="bg1">
                    <a:lumMod val="50000"/>
                    <a:lumOff val="50000"/>
                  </a:schemeClr>
                </a:solidFill>
              </a:rPr>
              <a:t>(R1)={T4}</a:t>
            </a:r>
          </a:p>
          <a:p>
            <a:pPr>
              <a:buFontTx/>
              <a:buNone/>
              <a:defRPr/>
            </a:pPr>
            <a:r>
              <a:rPr lang="en-US" altLang="zh-CN" sz="1800" b="1" dirty="0" smtClean="0">
                <a:solidFill>
                  <a:schemeClr val="bg1"/>
                </a:solidFill>
              </a:rPr>
              <a:t>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(T4)={R1}</a:t>
            </a:r>
          </a:p>
          <a:p>
            <a:pPr>
              <a:buFontTx/>
              <a:buNone/>
              <a:defRPr/>
            </a:pPr>
            <a:r>
              <a:rPr lang="en-US" altLang="zh-CN" sz="1800" b="1" dirty="0" smtClean="0">
                <a:solidFill>
                  <a:schemeClr val="bg1"/>
                </a:solidFill>
              </a:rPr>
              <a:t>ST      R1, T4   </a:t>
            </a:r>
            <a:r>
              <a:rPr lang="en-US" altLang="zh-CN" sz="1800" b="1" dirty="0" err="1" smtClean="0">
                <a:solidFill>
                  <a:schemeClr val="bg1">
                    <a:lumMod val="50000"/>
                    <a:lumOff val="50000"/>
                  </a:schemeClr>
                </a:solidFill>
              </a:rPr>
              <a:t>Avalue</a:t>
            </a:r>
            <a:r>
              <a:rPr lang="en-US" altLang="zh-CN" sz="1800" b="1" dirty="0" smtClean="0">
                <a:solidFill>
                  <a:schemeClr val="bg1">
                    <a:lumMod val="50000"/>
                    <a:lumOff val="50000"/>
                  </a:schemeClr>
                </a:solidFill>
              </a:rPr>
              <a:t>(T4)={R,T4</a:t>
            </a:r>
            <a:r>
              <a:rPr lang="en-US" altLang="zh-CN" sz="1800" b="1" dirty="0" smtClean="0">
                <a:solidFill>
                  <a:schemeClr val="bg1"/>
                </a:solidFill>
              </a:rPr>
              <a:t>}</a:t>
            </a:r>
          </a:p>
          <a:p>
            <a:pPr>
              <a:buFontTx/>
              <a:buNone/>
              <a:defRPr/>
            </a:pPr>
            <a:r>
              <a:rPr lang="en-US" altLang="zh-CN" sz="1800" b="1" dirty="0" smtClean="0">
                <a:solidFill>
                  <a:schemeClr val="bg1"/>
                </a:solidFill>
              </a:rPr>
              <a:t>                        </a:t>
            </a:r>
          </a:p>
        </p:txBody>
      </p:sp>
      <p:sp>
        <p:nvSpPr>
          <p:cNvPr id="38915" name="矩形 3"/>
          <p:cNvSpPr>
            <a:spLocks noChangeArrowheads="1"/>
          </p:cNvSpPr>
          <p:nvPr/>
        </p:nvSpPr>
        <p:spPr bwMode="auto">
          <a:xfrm>
            <a:off x="4292600" y="2060575"/>
            <a:ext cx="3592513" cy="400050"/>
          </a:xfrm>
          <a:prstGeom prst="rect">
            <a:avLst/>
          </a:prstGeom>
          <a:noFill/>
          <a:ln w="9525">
            <a:noFill/>
            <a:miter lim="800000"/>
            <a:headEnd/>
            <a:tailEnd/>
          </a:ln>
        </p:spPr>
        <p:txBody>
          <a:bodyPr wrap="none">
            <a:spAutoFit/>
          </a:bodyPr>
          <a:lstStyle/>
          <a:p>
            <a:r>
              <a:rPr lang="zh-CN" altLang="en-US" sz="2000" b="1">
                <a:solidFill>
                  <a:schemeClr val="bg1"/>
                </a:solidFill>
              </a:rPr>
              <a:t>假设只有两个寄存器</a:t>
            </a:r>
            <a:r>
              <a:rPr lang="en-US" altLang="zh-CN" sz="2000" b="1">
                <a:solidFill>
                  <a:schemeClr val="bg1"/>
                </a:solidFill>
              </a:rPr>
              <a:t>R0</a:t>
            </a:r>
            <a:r>
              <a:rPr lang="zh-CN" altLang="en-US" sz="2000" b="1">
                <a:solidFill>
                  <a:schemeClr val="bg1"/>
                </a:solidFill>
              </a:rPr>
              <a:t>和</a:t>
            </a:r>
            <a:r>
              <a:rPr lang="en-US" altLang="zh-CN" sz="2000" b="1">
                <a:solidFill>
                  <a:schemeClr val="bg1"/>
                </a:solidFill>
              </a:rPr>
              <a:t>R1 </a:t>
            </a:r>
            <a:endParaRPr lang="zh-CN" altLang="en-US" sz="2000"/>
          </a:p>
        </p:txBody>
      </p:sp>
      <p:sp>
        <p:nvSpPr>
          <p:cNvPr id="38916" name="矩形 4"/>
          <p:cNvSpPr>
            <a:spLocks noChangeArrowheads="1"/>
          </p:cNvSpPr>
          <p:nvPr/>
        </p:nvSpPr>
        <p:spPr bwMode="auto">
          <a:xfrm>
            <a:off x="-36513" y="2205038"/>
            <a:ext cx="4219576" cy="400050"/>
          </a:xfrm>
          <a:prstGeom prst="rect">
            <a:avLst/>
          </a:prstGeom>
          <a:noFill/>
          <a:ln w="9525">
            <a:noFill/>
            <a:miter lim="800000"/>
            <a:headEnd/>
            <a:tailEnd/>
          </a:ln>
        </p:spPr>
        <p:txBody>
          <a:bodyPr wrap="none">
            <a:spAutoFit/>
          </a:bodyPr>
          <a:lstStyle/>
          <a:p>
            <a:r>
              <a:rPr lang="zh-CN" altLang="en-US" sz="2000" b="1">
                <a:solidFill>
                  <a:schemeClr val="bg1"/>
                </a:solidFill>
              </a:rPr>
              <a:t>假设只有三个寄存器</a:t>
            </a:r>
            <a:r>
              <a:rPr lang="en-US" altLang="zh-CN" sz="2000" b="1">
                <a:solidFill>
                  <a:schemeClr val="bg1"/>
                </a:solidFill>
              </a:rPr>
              <a:t>R0</a:t>
            </a:r>
            <a:r>
              <a:rPr lang="zh-CN" altLang="en-US" sz="2000" b="1">
                <a:solidFill>
                  <a:schemeClr val="bg1"/>
                </a:solidFill>
              </a:rPr>
              <a:t>，</a:t>
            </a:r>
            <a:r>
              <a:rPr lang="en-US" altLang="zh-CN" sz="2000" b="1">
                <a:solidFill>
                  <a:schemeClr val="bg1"/>
                </a:solidFill>
              </a:rPr>
              <a:t>R1</a:t>
            </a:r>
            <a:r>
              <a:rPr lang="zh-CN" altLang="en-US" sz="2000" b="1">
                <a:solidFill>
                  <a:schemeClr val="bg1"/>
                </a:solidFill>
              </a:rPr>
              <a:t>，</a:t>
            </a:r>
            <a:r>
              <a:rPr lang="en-US" altLang="zh-CN" sz="2000" b="1">
                <a:solidFill>
                  <a:schemeClr val="bg1"/>
                </a:solidFill>
              </a:rPr>
              <a:t>R3 </a:t>
            </a:r>
            <a:endParaRPr lang="zh-CN" altLang="en-US" sz="2000"/>
          </a:p>
        </p:txBody>
      </p:sp>
      <p:sp>
        <p:nvSpPr>
          <p:cNvPr id="8" name="矩形 7"/>
          <p:cNvSpPr>
            <a:spLocks noChangeArrowheads="1"/>
          </p:cNvSpPr>
          <p:nvPr/>
        </p:nvSpPr>
        <p:spPr bwMode="auto">
          <a:xfrm>
            <a:off x="34925" y="2744788"/>
            <a:ext cx="4249738" cy="2986087"/>
          </a:xfrm>
          <a:prstGeom prst="rect">
            <a:avLst/>
          </a:prstGeom>
          <a:noFill/>
          <a:ln w="9525">
            <a:solidFill>
              <a:schemeClr val="bg1"/>
            </a:solidFill>
            <a:miter lim="800000"/>
            <a:headEnd/>
            <a:tailEnd/>
          </a:ln>
        </p:spPr>
        <p:txBody>
          <a:bodyPr>
            <a:spAutoFit/>
          </a:bodyPr>
          <a:lstStyle/>
          <a:p>
            <a:pPr marL="342900" indent="-342900" eaLnBrk="0" hangingPunct="0">
              <a:spcBef>
                <a:spcPct val="20000"/>
              </a:spcBef>
              <a:buClr>
                <a:schemeClr val="hlink"/>
              </a:buClr>
              <a:defRPr/>
            </a:pPr>
            <a:r>
              <a:rPr lang="en-US" altLang="zh-CN" sz="2000" b="1" dirty="0">
                <a:solidFill>
                  <a:schemeClr val="bg1"/>
                </a:solidFill>
                <a:latin typeface="+mn-lt"/>
                <a:ea typeface="+mn-ea"/>
              </a:rPr>
              <a:t>MOV  A,R0</a:t>
            </a:r>
          </a:p>
          <a:p>
            <a:pPr marL="342900" indent="-342900" eaLnBrk="0" hangingPunct="0">
              <a:spcBef>
                <a:spcPct val="20000"/>
              </a:spcBef>
              <a:buClr>
                <a:schemeClr val="hlink"/>
              </a:buClr>
              <a:defRPr/>
            </a:pPr>
            <a:r>
              <a:rPr lang="en-US" altLang="zh-CN" sz="2000" b="1" dirty="0">
                <a:solidFill>
                  <a:schemeClr val="bg1"/>
                </a:solidFill>
                <a:latin typeface="+mn-lt"/>
                <a:ea typeface="+mn-ea"/>
              </a:rPr>
              <a:t>ADD   B,R0    </a:t>
            </a:r>
            <a:r>
              <a:rPr lang="en-US" altLang="zh-CN" sz="2000" dirty="0" err="1">
                <a:solidFill>
                  <a:schemeClr val="bg1">
                    <a:lumMod val="50000"/>
                    <a:lumOff val="50000"/>
                  </a:schemeClr>
                </a:solidFill>
                <a:latin typeface="+mn-lt"/>
                <a:ea typeface="+mn-ea"/>
              </a:rPr>
              <a:t>Rvalue</a:t>
            </a:r>
            <a:r>
              <a:rPr lang="en-US" altLang="zh-CN" sz="2000" dirty="0">
                <a:solidFill>
                  <a:schemeClr val="bg1">
                    <a:lumMod val="50000"/>
                    <a:lumOff val="50000"/>
                  </a:schemeClr>
                </a:solidFill>
                <a:latin typeface="+mn-lt"/>
                <a:ea typeface="+mn-ea"/>
              </a:rPr>
              <a:t>(R0)={T1}</a:t>
            </a:r>
          </a:p>
          <a:p>
            <a:pPr marL="342900" indent="-342900" eaLnBrk="0" hangingPunct="0">
              <a:spcBef>
                <a:spcPct val="20000"/>
              </a:spcBef>
              <a:buClr>
                <a:schemeClr val="hlink"/>
              </a:buClr>
              <a:defRPr/>
            </a:pPr>
            <a:r>
              <a:rPr lang="en-US" altLang="zh-CN" sz="2000" b="1" dirty="0">
                <a:solidFill>
                  <a:schemeClr val="bg1"/>
                </a:solidFill>
                <a:latin typeface="+mn-lt"/>
                <a:ea typeface="+mn-ea"/>
              </a:rPr>
              <a:t>MOV  C,R1</a:t>
            </a:r>
          </a:p>
          <a:p>
            <a:pPr marL="342900" indent="-342900" eaLnBrk="0" hangingPunct="0">
              <a:spcBef>
                <a:spcPct val="20000"/>
              </a:spcBef>
              <a:buClr>
                <a:schemeClr val="hlink"/>
              </a:buClr>
              <a:defRPr/>
            </a:pPr>
            <a:r>
              <a:rPr lang="en-US" altLang="zh-CN" sz="2000" b="1" dirty="0">
                <a:solidFill>
                  <a:schemeClr val="bg1"/>
                </a:solidFill>
                <a:latin typeface="+mn-lt"/>
                <a:ea typeface="+mn-ea"/>
              </a:rPr>
              <a:t>ADD   D,R1    </a:t>
            </a:r>
            <a:r>
              <a:rPr lang="en-US" altLang="zh-CN" sz="2000" b="1" dirty="0" err="1">
                <a:solidFill>
                  <a:schemeClr val="bg1">
                    <a:lumMod val="50000"/>
                    <a:lumOff val="50000"/>
                  </a:schemeClr>
                </a:solidFill>
                <a:latin typeface="+mn-lt"/>
                <a:ea typeface="+mn-ea"/>
              </a:rPr>
              <a:t>Rvalue</a:t>
            </a:r>
            <a:r>
              <a:rPr lang="en-US" altLang="zh-CN" sz="2000" b="1" dirty="0">
                <a:solidFill>
                  <a:schemeClr val="bg1">
                    <a:lumMod val="50000"/>
                    <a:lumOff val="50000"/>
                  </a:schemeClr>
                </a:solidFill>
                <a:latin typeface="+mn-lt"/>
                <a:ea typeface="+mn-ea"/>
              </a:rPr>
              <a:t>(R1)={T2}</a:t>
            </a:r>
          </a:p>
          <a:p>
            <a:pPr marL="342900" indent="-342900" eaLnBrk="0" hangingPunct="0">
              <a:spcBef>
                <a:spcPct val="20000"/>
              </a:spcBef>
              <a:buClr>
                <a:schemeClr val="hlink"/>
              </a:buClr>
              <a:defRPr/>
            </a:pPr>
            <a:r>
              <a:rPr lang="en-US" altLang="zh-CN" sz="2000" b="1" dirty="0">
                <a:solidFill>
                  <a:schemeClr val="bg1"/>
                </a:solidFill>
                <a:latin typeface="+mn-lt"/>
                <a:ea typeface="+mn-ea"/>
              </a:rPr>
              <a:t>MOV   E, R3</a:t>
            </a:r>
          </a:p>
          <a:p>
            <a:pPr marL="342900" indent="-342900" eaLnBrk="0" hangingPunct="0">
              <a:spcBef>
                <a:spcPct val="20000"/>
              </a:spcBef>
              <a:buClr>
                <a:schemeClr val="hlink"/>
              </a:buClr>
              <a:defRPr/>
            </a:pPr>
            <a:r>
              <a:rPr lang="en-US" altLang="zh-CN" sz="2000" b="1" dirty="0">
                <a:solidFill>
                  <a:schemeClr val="bg1"/>
                </a:solidFill>
                <a:latin typeface="+mn-lt"/>
                <a:ea typeface="+mn-ea"/>
              </a:rPr>
              <a:t>SUB   R3,R1  </a:t>
            </a:r>
            <a:r>
              <a:rPr lang="en-US" altLang="zh-CN" sz="2000" b="1" dirty="0" err="1">
                <a:solidFill>
                  <a:schemeClr val="bg1">
                    <a:lumMod val="50000"/>
                    <a:lumOff val="50000"/>
                  </a:schemeClr>
                </a:solidFill>
                <a:latin typeface="+mn-lt"/>
                <a:ea typeface="+mn-ea"/>
              </a:rPr>
              <a:t>Rvalue</a:t>
            </a:r>
            <a:r>
              <a:rPr lang="en-US" altLang="zh-CN" sz="2000" b="1" dirty="0">
                <a:solidFill>
                  <a:schemeClr val="bg1">
                    <a:lumMod val="50000"/>
                    <a:lumOff val="50000"/>
                  </a:schemeClr>
                </a:solidFill>
                <a:latin typeface="+mn-lt"/>
                <a:ea typeface="+mn-ea"/>
              </a:rPr>
              <a:t>(R1)={T3}</a:t>
            </a:r>
          </a:p>
          <a:p>
            <a:pPr marL="342900" indent="-342900" eaLnBrk="0" hangingPunct="0">
              <a:spcBef>
                <a:spcPct val="20000"/>
              </a:spcBef>
              <a:buClr>
                <a:schemeClr val="hlink"/>
              </a:buClr>
              <a:defRPr/>
            </a:pPr>
            <a:r>
              <a:rPr lang="en-US" altLang="zh-CN" sz="2000" b="1" dirty="0">
                <a:solidFill>
                  <a:schemeClr val="bg1"/>
                </a:solidFill>
                <a:latin typeface="+mn-lt"/>
                <a:ea typeface="+mn-ea"/>
              </a:rPr>
              <a:t>SUB   R0,R1</a:t>
            </a:r>
            <a:r>
              <a:rPr lang="en-US" altLang="zh-CN" sz="2000" b="1" dirty="0">
                <a:solidFill>
                  <a:schemeClr val="bg1">
                    <a:lumMod val="50000"/>
                    <a:lumOff val="50000"/>
                  </a:schemeClr>
                </a:solidFill>
              </a:rPr>
              <a:t>  </a:t>
            </a:r>
            <a:r>
              <a:rPr lang="en-US" altLang="zh-CN" sz="2000" b="1" dirty="0" err="1">
                <a:solidFill>
                  <a:schemeClr val="bg1">
                    <a:lumMod val="50000"/>
                    <a:lumOff val="50000"/>
                  </a:schemeClr>
                </a:solidFill>
              </a:rPr>
              <a:t>Rvalue</a:t>
            </a:r>
            <a:r>
              <a:rPr lang="en-US" altLang="zh-CN" sz="2000" b="1" dirty="0">
                <a:solidFill>
                  <a:schemeClr val="bg1">
                    <a:lumMod val="50000"/>
                    <a:lumOff val="50000"/>
                  </a:schemeClr>
                </a:solidFill>
              </a:rPr>
              <a:t>(R1)={T4}</a:t>
            </a:r>
            <a:endParaRPr lang="en-US" altLang="zh-CN" sz="2000" b="1" dirty="0">
              <a:solidFill>
                <a:schemeClr val="bg1"/>
              </a:solidFill>
              <a:latin typeface="+mn-lt"/>
              <a:ea typeface="+mn-ea"/>
            </a:endParaRPr>
          </a:p>
          <a:p>
            <a:pPr marL="342900" indent="-342900" eaLnBrk="0" hangingPunct="0">
              <a:spcBef>
                <a:spcPct val="20000"/>
              </a:spcBef>
              <a:buClr>
                <a:schemeClr val="hlink"/>
              </a:buClr>
              <a:defRPr/>
            </a:pPr>
            <a:r>
              <a:rPr lang="en-US" altLang="zh-CN" sz="2000" b="1" dirty="0">
                <a:solidFill>
                  <a:schemeClr val="bg1"/>
                </a:solidFill>
                <a:latin typeface="+mn-lt"/>
                <a:ea typeface="+mn-ea"/>
              </a:rPr>
              <a:t>ST      R1, T4</a:t>
            </a:r>
            <a:endParaRPr lang="zh-CN" altLang="en-US" sz="2000" b="1" dirty="0">
              <a:solidFill>
                <a:schemeClr val="bg1"/>
              </a:solidFill>
              <a:latin typeface="+mn-lt"/>
              <a:ea typeface="+mn-ea"/>
            </a:endParaRPr>
          </a:p>
        </p:txBody>
      </p:sp>
      <p:grpSp>
        <p:nvGrpSpPr>
          <p:cNvPr id="38918" name="组合 29"/>
          <p:cNvGrpSpPr>
            <a:grpSpLocks/>
          </p:cNvGrpSpPr>
          <p:nvPr/>
        </p:nvGrpSpPr>
        <p:grpSpPr bwMode="auto">
          <a:xfrm>
            <a:off x="611188" y="404813"/>
            <a:ext cx="1379537" cy="1498600"/>
            <a:chOff x="1055415" y="420142"/>
            <a:chExt cx="1379538" cy="1498600"/>
          </a:xfrm>
        </p:grpSpPr>
        <p:sp>
          <p:nvSpPr>
            <p:cNvPr id="38920" name="Rectangle 9"/>
            <p:cNvSpPr>
              <a:spLocks noChangeArrowheads="1"/>
            </p:cNvSpPr>
            <p:nvPr/>
          </p:nvSpPr>
          <p:spPr bwMode="auto">
            <a:xfrm>
              <a:off x="1055415" y="420142"/>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1" name="Rectangle 10"/>
            <p:cNvSpPr>
              <a:spLocks noChangeArrowheads="1"/>
            </p:cNvSpPr>
            <p:nvPr/>
          </p:nvSpPr>
          <p:spPr bwMode="auto">
            <a:xfrm>
              <a:off x="1249090" y="58206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8922" name="Rectangle 11"/>
            <p:cNvSpPr>
              <a:spLocks noChangeArrowheads="1"/>
            </p:cNvSpPr>
            <p:nvPr/>
          </p:nvSpPr>
          <p:spPr bwMode="auto">
            <a:xfrm>
              <a:off x="1331640" y="432842"/>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23" name="Rectangle 12"/>
            <p:cNvSpPr>
              <a:spLocks noChangeArrowheads="1"/>
            </p:cNvSpPr>
            <p:nvPr/>
          </p:nvSpPr>
          <p:spPr bwMode="auto">
            <a:xfrm>
              <a:off x="1620565" y="420142"/>
              <a:ext cx="739775"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=A+B</a:t>
              </a:r>
              <a:endParaRPr lang="en-US" altLang="zh-CN"/>
            </a:p>
          </p:txBody>
        </p:sp>
        <p:sp>
          <p:nvSpPr>
            <p:cNvPr id="38924" name="Rectangle 13"/>
            <p:cNvSpPr>
              <a:spLocks noChangeArrowheads="1"/>
            </p:cNvSpPr>
            <p:nvPr/>
          </p:nvSpPr>
          <p:spPr bwMode="auto">
            <a:xfrm>
              <a:off x="1055415" y="796379"/>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5" name="Rectangle 14"/>
            <p:cNvSpPr>
              <a:spLocks noChangeArrowheads="1"/>
            </p:cNvSpPr>
            <p:nvPr/>
          </p:nvSpPr>
          <p:spPr bwMode="auto">
            <a:xfrm>
              <a:off x="1249090" y="958304"/>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8926" name="Rectangle 15"/>
            <p:cNvSpPr>
              <a:spLocks noChangeArrowheads="1"/>
            </p:cNvSpPr>
            <p:nvPr/>
          </p:nvSpPr>
          <p:spPr bwMode="auto">
            <a:xfrm>
              <a:off x="1331640" y="809079"/>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27" name="Rectangle 16"/>
            <p:cNvSpPr>
              <a:spLocks noChangeArrowheads="1"/>
            </p:cNvSpPr>
            <p:nvPr/>
          </p:nvSpPr>
          <p:spPr bwMode="auto">
            <a:xfrm>
              <a:off x="1620565" y="796379"/>
              <a:ext cx="7556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=C+D</a:t>
              </a:r>
              <a:endParaRPr lang="en-US" altLang="zh-CN"/>
            </a:p>
          </p:txBody>
        </p:sp>
        <p:sp>
          <p:nvSpPr>
            <p:cNvPr id="38928" name="Rectangle 17"/>
            <p:cNvSpPr>
              <a:spLocks noChangeArrowheads="1"/>
            </p:cNvSpPr>
            <p:nvPr/>
          </p:nvSpPr>
          <p:spPr bwMode="auto">
            <a:xfrm>
              <a:off x="1055415" y="1167854"/>
              <a:ext cx="195263"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29" name="Rectangle 18"/>
            <p:cNvSpPr>
              <a:spLocks noChangeArrowheads="1"/>
            </p:cNvSpPr>
            <p:nvPr/>
          </p:nvSpPr>
          <p:spPr bwMode="auto">
            <a:xfrm>
              <a:off x="1249090" y="1329779"/>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sp>
          <p:nvSpPr>
            <p:cNvPr id="38930" name="Rectangle 19"/>
            <p:cNvSpPr>
              <a:spLocks noChangeArrowheads="1"/>
            </p:cNvSpPr>
            <p:nvPr/>
          </p:nvSpPr>
          <p:spPr bwMode="auto">
            <a:xfrm>
              <a:off x="1331640" y="1180554"/>
              <a:ext cx="288925" cy="350838"/>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31" name="Rectangle 20"/>
            <p:cNvSpPr>
              <a:spLocks noChangeArrowheads="1"/>
            </p:cNvSpPr>
            <p:nvPr/>
          </p:nvSpPr>
          <p:spPr bwMode="auto">
            <a:xfrm>
              <a:off x="1620565" y="1167854"/>
              <a:ext cx="654050" cy="350838"/>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=E-T</a:t>
              </a:r>
              <a:endParaRPr lang="en-US" altLang="zh-CN"/>
            </a:p>
          </p:txBody>
        </p:sp>
        <p:sp>
          <p:nvSpPr>
            <p:cNvPr id="38932" name="Rectangle 21"/>
            <p:cNvSpPr>
              <a:spLocks noChangeArrowheads="1"/>
            </p:cNvSpPr>
            <p:nvPr/>
          </p:nvSpPr>
          <p:spPr bwMode="auto">
            <a:xfrm>
              <a:off x="2265090" y="1329779"/>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2</a:t>
              </a:r>
              <a:endParaRPr lang="en-US" altLang="zh-CN"/>
            </a:p>
          </p:txBody>
        </p:sp>
        <p:sp>
          <p:nvSpPr>
            <p:cNvPr id="38933" name="Rectangle 22"/>
            <p:cNvSpPr>
              <a:spLocks noChangeArrowheads="1"/>
            </p:cNvSpPr>
            <p:nvPr/>
          </p:nvSpPr>
          <p:spPr bwMode="auto">
            <a:xfrm>
              <a:off x="1055415" y="1544092"/>
              <a:ext cx="195263"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34" name="Rectangle 23"/>
            <p:cNvSpPr>
              <a:spLocks noChangeArrowheads="1"/>
            </p:cNvSpPr>
            <p:nvPr/>
          </p:nvSpPr>
          <p:spPr bwMode="auto">
            <a:xfrm>
              <a:off x="1249090"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4</a:t>
              </a:r>
              <a:endParaRPr lang="en-US" altLang="zh-CN"/>
            </a:p>
          </p:txBody>
        </p:sp>
        <p:sp>
          <p:nvSpPr>
            <p:cNvPr id="38935" name="Rectangle 24"/>
            <p:cNvSpPr>
              <a:spLocks noChangeArrowheads="1"/>
            </p:cNvSpPr>
            <p:nvPr/>
          </p:nvSpPr>
          <p:spPr bwMode="auto">
            <a:xfrm>
              <a:off x="1331640" y="1556792"/>
              <a:ext cx="288925" cy="350837"/>
            </a:xfrm>
            <a:prstGeom prst="rect">
              <a:avLst/>
            </a:prstGeom>
            <a:noFill/>
            <a:ln w="9525">
              <a:noFill/>
              <a:miter lim="800000"/>
              <a:headEnd/>
              <a:tailEnd/>
            </a:ln>
          </p:spPr>
          <p:txBody>
            <a:bodyPr wrap="none" lIns="0" tIns="0" rIns="0" bIns="0">
              <a:spAutoFit/>
            </a:bodyPr>
            <a:lstStyle/>
            <a:p>
              <a:r>
                <a:rPr lang="zh-CN" altLang="en-US" sz="2300" b="1">
                  <a:solidFill>
                    <a:srgbClr val="000000"/>
                  </a:solidFill>
                  <a:latin typeface="宋体" pitchFamily="2" charset="-122"/>
                </a:rPr>
                <a:t>：</a:t>
              </a:r>
              <a:endParaRPr lang="zh-CN" altLang="en-US"/>
            </a:p>
          </p:txBody>
        </p:sp>
        <p:sp>
          <p:nvSpPr>
            <p:cNvPr id="38936" name="Rectangle 25"/>
            <p:cNvSpPr>
              <a:spLocks noChangeArrowheads="1"/>
            </p:cNvSpPr>
            <p:nvPr/>
          </p:nvSpPr>
          <p:spPr bwMode="auto">
            <a:xfrm>
              <a:off x="1620565" y="1544092"/>
              <a:ext cx="36195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37" name="Rectangle 26"/>
            <p:cNvSpPr>
              <a:spLocks noChangeArrowheads="1"/>
            </p:cNvSpPr>
            <p:nvPr/>
          </p:nvSpPr>
          <p:spPr bwMode="auto">
            <a:xfrm>
              <a:off x="1974578"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1</a:t>
              </a:r>
              <a:endParaRPr lang="en-US" altLang="zh-CN"/>
            </a:p>
          </p:txBody>
        </p:sp>
        <p:sp>
          <p:nvSpPr>
            <p:cNvPr id="38938" name="Rectangle 27"/>
            <p:cNvSpPr>
              <a:spLocks noChangeArrowheads="1"/>
            </p:cNvSpPr>
            <p:nvPr/>
          </p:nvSpPr>
          <p:spPr bwMode="auto">
            <a:xfrm>
              <a:off x="2061890" y="1544092"/>
              <a:ext cx="292100" cy="350837"/>
            </a:xfrm>
            <a:prstGeom prst="rect">
              <a:avLst/>
            </a:prstGeom>
            <a:noFill/>
            <a:ln w="9525">
              <a:noFill/>
              <a:miter lim="800000"/>
              <a:headEnd/>
              <a:tailEnd/>
            </a:ln>
          </p:spPr>
          <p:txBody>
            <a:bodyPr wrap="none" lIns="0" tIns="0" rIns="0" bIns="0">
              <a:spAutoFit/>
            </a:bodyPr>
            <a:lstStyle/>
            <a:p>
              <a:r>
                <a:rPr lang="en-US" altLang="zh-CN" sz="2300" b="1">
                  <a:solidFill>
                    <a:srgbClr val="000000"/>
                  </a:solidFill>
                </a:rPr>
                <a:t>-T</a:t>
              </a:r>
              <a:endParaRPr lang="en-US" altLang="zh-CN"/>
            </a:p>
          </p:txBody>
        </p:sp>
        <p:sp>
          <p:nvSpPr>
            <p:cNvPr id="38939" name="Rectangle 28"/>
            <p:cNvSpPr>
              <a:spLocks noChangeArrowheads="1"/>
            </p:cNvSpPr>
            <p:nvPr/>
          </p:nvSpPr>
          <p:spPr bwMode="auto">
            <a:xfrm>
              <a:off x="2346053" y="1706017"/>
              <a:ext cx="8890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3</a:t>
              </a:r>
              <a:endParaRPr lang="en-US" altLang="zh-CN"/>
            </a:p>
          </p:txBody>
        </p:sp>
      </p:grpSp>
      <p:sp>
        <p:nvSpPr>
          <p:cNvPr id="38919" name="Rectangle 27"/>
          <p:cNvSpPr>
            <a:spLocks noChangeArrowheads="1"/>
          </p:cNvSpPr>
          <p:nvPr/>
        </p:nvSpPr>
        <p:spPr bwMode="auto">
          <a:xfrm>
            <a:off x="2339975" y="207963"/>
            <a:ext cx="2546350" cy="1570037"/>
          </a:xfrm>
          <a:prstGeom prst="rect">
            <a:avLst/>
          </a:prstGeom>
          <a:noFill/>
          <a:ln w="9525">
            <a:noFill/>
            <a:miter lim="800000"/>
            <a:headEnd/>
            <a:tailEnd/>
          </a:ln>
        </p:spPr>
        <p:txBody>
          <a:bodyPr wrap="none" anchor="ctr">
            <a:spAutoFit/>
          </a:bodyPr>
          <a:lstStyle/>
          <a:p>
            <a:pPr eaLnBrk="0" hangingPunct="0">
              <a:buFontTx/>
              <a:buChar char="•"/>
              <a:tabLst>
                <a:tab pos="695325" algn="l"/>
              </a:tabLst>
            </a:pPr>
            <a:r>
              <a:rPr lang="en-US" altLang="zh-CN" sz="2400" b="1">
                <a:solidFill>
                  <a:schemeClr val="bg1"/>
                </a:solidFill>
                <a:latin typeface="Times New Roman" pitchFamily="18" charset="0"/>
                <a:cs typeface="Times New Roman" pitchFamily="18" charset="0"/>
              </a:rPr>
              <a:t>  T</a:t>
            </a:r>
            <a:r>
              <a:rPr lang="en-US" altLang="zh-CN" sz="2400" b="1" baseline="30000">
                <a:solidFill>
                  <a:schemeClr val="bg1"/>
                </a:solidFill>
                <a:latin typeface="Times New Roman" pitchFamily="18" charset="0"/>
                <a:cs typeface="Times New Roman" pitchFamily="18" charset="0"/>
              </a:rPr>
              <a:t>(3)L</a:t>
            </a:r>
            <a:r>
              <a:rPr lang="en-US" altLang="zh-CN" sz="2400" b="1">
                <a:solidFill>
                  <a:schemeClr val="bg1"/>
                </a:solidFill>
                <a:latin typeface="Times New Roman" pitchFamily="18" charset="0"/>
                <a:cs typeface="Times New Roman" pitchFamily="18" charset="0"/>
              </a:rPr>
              <a:t>:=A</a:t>
            </a:r>
            <a:r>
              <a:rPr lang="en-US" altLang="zh-CN" sz="2400" b="1" baseline="30000">
                <a:solidFill>
                  <a:schemeClr val="bg1"/>
                </a:solidFill>
                <a:latin typeface="Times New Roman" pitchFamily="18" charset="0"/>
                <a:cs typeface="Times New Roman" pitchFamily="18" charset="0"/>
              </a:rPr>
              <a:t>(2)L</a:t>
            </a:r>
            <a:r>
              <a:rPr lang="en-US" altLang="zh-CN" sz="2400" b="1">
                <a:solidFill>
                  <a:schemeClr val="bg1"/>
                </a:solidFill>
                <a:latin typeface="Times New Roman" pitchFamily="18" charset="0"/>
                <a:cs typeface="Times New Roman" pitchFamily="18" charset="0"/>
              </a:rPr>
              <a:t>-B</a:t>
            </a:r>
            <a:r>
              <a:rPr lang="en-US" altLang="zh-CN" sz="2400" b="1" baseline="30000">
                <a:solidFill>
                  <a:schemeClr val="bg1"/>
                </a:solidFill>
                <a:latin typeface="Times New Roman" pitchFamily="18" charset="0"/>
                <a:cs typeface="Times New Roman" pitchFamily="18" charset="0"/>
              </a:rPr>
              <a:t>FL</a:t>
            </a:r>
            <a:endParaRPr lang="en-US" altLang="zh-CN" sz="2400" b="1">
              <a:solidFill>
                <a:schemeClr val="bg1"/>
              </a:solidFill>
            </a:endParaRPr>
          </a:p>
          <a:p>
            <a:pPr eaLnBrk="0" hangingPunct="0">
              <a:buFontTx/>
              <a:buChar char="•"/>
              <a:tabLst>
                <a:tab pos="695325" algn="l"/>
              </a:tabLst>
            </a:pPr>
            <a:r>
              <a:rPr lang="en-US" altLang="zh-CN" sz="2400" b="1">
                <a:solidFill>
                  <a:schemeClr val="bg1"/>
                </a:solidFill>
                <a:latin typeface="Times New Roman" pitchFamily="18" charset="0"/>
                <a:cs typeface="Times New Roman" pitchFamily="18" charset="0"/>
              </a:rPr>
              <a:t>  U</a:t>
            </a:r>
            <a:r>
              <a:rPr lang="en-US" altLang="zh-CN" sz="2400" b="1" baseline="30000">
                <a:solidFill>
                  <a:schemeClr val="bg1"/>
                </a:solidFill>
                <a:latin typeface="Times New Roman" pitchFamily="18" charset="0"/>
                <a:cs typeface="Times New Roman" pitchFamily="18" charset="0"/>
              </a:rPr>
              <a:t>(3)L</a:t>
            </a:r>
            <a:r>
              <a:rPr lang="en-US" altLang="zh-CN" sz="2400" b="1">
                <a:solidFill>
                  <a:schemeClr val="bg1"/>
                </a:solidFill>
                <a:latin typeface="Times New Roman" pitchFamily="18" charset="0"/>
                <a:cs typeface="Times New Roman" pitchFamily="18" charset="0"/>
              </a:rPr>
              <a:t>:=A</a:t>
            </a:r>
            <a:r>
              <a:rPr lang="en-US" altLang="zh-CN" sz="2400" b="1" baseline="30000">
                <a:solidFill>
                  <a:schemeClr val="bg1"/>
                </a:solidFill>
                <a:latin typeface="Times New Roman" pitchFamily="18" charset="0"/>
                <a:cs typeface="Times New Roman" pitchFamily="18" charset="0"/>
              </a:rPr>
              <a:t>FL</a:t>
            </a:r>
            <a:r>
              <a:rPr lang="en-US" altLang="zh-CN" sz="2400" b="1">
                <a:solidFill>
                  <a:schemeClr val="bg1"/>
                </a:solidFill>
                <a:latin typeface="Times New Roman" pitchFamily="18" charset="0"/>
                <a:cs typeface="Times New Roman" pitchFamily="18" charset="0"/>
              </a:rPr>
              <a:t>-C</a:t>
            </a:r>
            <a:r>
              <a:rPr lang="en-US" altLang="zh-CN" sz="2400" b="1" baseline="30000">
                <a:solidFill>
                  <a:schemeClr val="bg1"/>
                </a:solidFill>
                <a:latin typeface="Times New Roman" pitchFamily="18" charset="0"/>
                <a:cs typeface="Times New Roman" pitchFamily="18" charset="0"/>
              </a:rPr>
              <a:t>FL</a:t>
            </a:r>
            <a:endParaRPr lang="en-US" altLang="zh-CN" sz="2400" b="1">
              <a:solidFill>
                <a:schemeClr val="bg1"/>
              </a:solidFill>
            </a:endParaRPr>
          </a:p>
          <a:p>
            <a:pPr eaLnBrk="0" hangingPunct="0">
              <a:buFontTx/>
              <a:buChar char="•"/>
              <a:tabLst>
                <a:tab pos="695325" algn="l"/>
              </a:tabLst>
            </a:pPr>
            <a:r>
              <a:rPr lang="en-US" altLang="zh-CN" sz="2400" b="1">
                <a:solidFill>
                  <a:schemeClr val="bg1"/>
                </a:solidFill>
                <a:latin typeface="Times New Roman" pitchFamily="18" charset="0"/>
                <a:cs typeface="Times New Roman" pitchFamily="18" charset="0"/>
              </a:rPr>
              <a:t>  V</a:t>
            </a:r>
            <a:r>
              <a:rPr lang="en-US" altLang="zh-CN" sz="2400" b="1" baseline="30000">
                <a:solidFill>
                  <a:schemeClr val="bg1"/>
                </a:solidFill>
                <a:latin typeface="Times New Roman" pitchFamily="18" charset="0"/>
                <a:cs typeface="Times New Roman" pitchFamily="18" charset="0"/>
              </a:rPr>
              <a:t>(4)L</a:t>
            </a:r>
            <a:r>
              <a:rPr lang="en-US" altLang="zh-CN" sz="2400" b="1">
                <a:solidFill>
                  <a:schemeClr val="bg1"/>
                </a:solidFill>
                <a:latin typeface="Times New Roman" pitchFamily="18" charset="0"/>
                <a:cs typeface="Times New Roman" pitchFamily="18" charset="0"/>
              </a:rPr>
              <a:t>:=T</a:t>
            </a:r>
            <a:r>
              <a:rPr lang="en-US" altLang="zh-CN" sz="2400" b="1" baseline="30000">
                <a:solidFill>
                  <a:schemeClr val="bg1"/>
                </a:solidFill>
                <a:latin typeface="Times New Roman" pitchFamily="18" charset="0"/>
                <a:cs typeface="Times New Roman" pitchFamily="18" charset="0"/>
              </a:rPr>
              <a:t>FF</a:t>
            </a:r>
            <a:r>
              <a:rPr lang="en-US" altLang="zh-CN" sz="2400" b="1">
                <a:solidFill>
                  <a:schemeClr val="bg1"/>
                </a:solidFill>
                <a:latin typeface="Times New Roman" pitchFamily="18" charset="0"/>
                <a:cs typeface="Times New Roman" pitchFamily="18" charset="0"/>
              </a:rPr>
              <a:t>+U</a:t>
            </a:r>
            <a:r>
              <a:rPr lang="en-US" altLang="zh-CN" sz="2400" b="1" baseline="30000">
                <a:solidFill>
                  <a:schemeClr val="bg1"/>
                </a:solidFill>
                <a:latin typeface="Times New Roman" pitchFamily="18" charset="0"/>
                <a:cs typeface="Times New Roman" pitchFamily="18" charset="0"/>
              </a:rPr>
              <a:t>(4)L</a:t>
            </a:r>
            <a:endParaRPr lang="en-US" altLang="zh-CN" sz="2400" b="1">
              <a:solidFill>
                <a:schemeClr val="bg1"/>
              </a:solidFill>
            </a:endParaRPr>
          </a:p>
          <a:p>
            <a:pPr eaLnBrk="0" hangingPunct="0">
              <a:buFontTx/>
              <a:buChar char="•"/>
              <a:tabLst>
                <a:tab pos="695325" algn="l"/>
              </a:tabLst>
            </a:pPr>
            <a:r>
              <a:rPr lang="en-US" altLang="zh-CN" sz="2400" b="1">
                <a:solidFill>
                  <a:schemeClr val="bg1"/>
                </a:solidFill>
                <a:latin typeface="Times New Roman" pitchFamily="18" charset="0"/>
                <a:cs typeface="Times New Roman" pitchFamily="18" charset="0"/>
              </a:rPr>
              <a:t>  D</a:t>
            </a:r>
            <a:r>
              <a:rPr lang="en-US" altLang="zh-CN" sz="2400" b="1" baseline="30000">
                <a:solidFill>
                  <a:schemeClr val="bg1"/>
                </a:solidFill>
                <a:latin typeface="Times New Roman" pitchFamily="18" charset="0"/>
                <a:cs typeface="Times New Roman" pitchFamily="18" charset="0"/>
              </a:rPr>
              <a:t>FL</a:t>
            </a:r>
            <a:r>
              <a:rPr lang="en-US" altLang="zh-CN" sz="2400" b="1">
                <a:solidFill>
                  <a:schemeClr val="bg1"/>
                </a:solidFill>
                <a:latin typeface="Times New Roman" pitchFamily="18" charset="0"/>
                <a:cs typeface="Times New Roman" pitchFamily="18" charset="0"/>
              </a:rPr>
              <a:t>:=V</a:t>
            </a:r>
            <a:r>
              <a:rPr lang="en-US" altLang="zh-CN" sz="2400" b="1" baseline="30000">
                <a:solidFill>
                  <a:schemeClr val="bg1"/>
                </a:solidFill>
                <a:latin typeface="Times New Roman" pitchFamily="18" charset="0"/>
                <a:cs typeface="Times New Roman" pitchFamily="18" charset="0"/>
              </a:rPr>
              <a:t>FF</a:t>
            </a:r>
            <a:r>
              <a:rPr lang="en-US" altLang="zh-CN" sz="2400" b="1">
                <a:solidFill>
                  <a:schemeClr val="bg1"/>
                </a:solidFill>
                <a:latin typeface="Times New Roman" pitchFamily="18" charset="0"/>
                <a:cs typeface="Times New Roman" pitchFamily="18" charset="0"/>
              </a:rPr>
              <a:t>+U</a:t>
            </a:r>
            <a:r>
              <a:rPr lang="en-US" altLang="zh-CN" sz="2400" b="1" baseline="30000">
                <a:solidFill>
                  <a:schemeClr val="bg1"/>
                </a:solidFill>
                <a:latin typeface="Times New Roman" pitchFamily="18" charset="0"/>
                <a:cs typeface="Times New Roman" pitchFamily="18" charset="0"/>
              </a:rPr>
              <a:t>FF</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ChangeArrowheads="1"/>
          </p:cNvSpPr>
          <p:nvPr/>
        </p:nvSpPr>
        <p:spPr bwMode="auto">
          <a:xfrm>
            <a:off x="323528" y="1196752"/>
            <a:ext cx="8257356" cy="4401205"/>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None/>
            </a:pPr>
            <a:endParaRPr kumimoji="0" lang="zh-CN" altLang="en-US" sz="2000" dirty="0">
              <a:solidFill>
                <a:schemeClr val="bg1"/>
              </a:solidFill>
              <a:ea typeface="楷体_GB2312" pitchFamily="49" charset="-122"/>
            </a:endParaRPr>
          </a:p>
          <a:p>
            <a:pPr lvl="1">
              <a:lnSpc>
                <a:spcPct val="100000"/>
              </a:lnSpc>
              <a:spcBef>
                <a:spcPct val="0"/>
              </a:spcBef>
            </a:pPr>
            <a:r>
              <a:rPr lang="zh-CN" altLang="en-US" sz="2000" dirty="0">
                <a:solidFill>
                  <a:schemeClr val="bg1"/>
                </a:solidFill>
                <a:ea typeface="楷体_GB2312" pitchFamily="49" charset="-122"/>
              </a:rPr>
              <a:t>“一个图是否能用 </a:t>
            </a:r>
            <a:r>
              <a:rPr lang="en-US" altLang="zh-CN" sz="2000" b="0" i="1" dirty="0">
                <a:solidFill>
                  <a:schemeClr val="bg1"/>
                </a:solidFill>
                <a:ea typeface="楷体_GB2312" pitchFamily="49" charset="-122"/>
              </a:rPr>
              <a:t>k </a:t>
            </a:r>
            <a:r>
              <a:rPr lang="zh-CN" altLang="en-US" sz="2000" dirty="0">
                <a:solidFill>
                  <a:schemeClr val="bg1"/>
                </a:solidFill>
                <a:ea typeface="楷体_GB2312" pitchFamily="49" charset="-122"/>
              </a:rPr>
              <a:t>种颜色着色”是 </a:t>
            </a:r>
            <a:r>
              <a:rPr lang="en-US" altLang="zh-CN" sz="2000" b="0" i="1" dirty="0">
                <a:solidFill>
                  <a:schemeClr val="bg1"/>
                </a:solidFill>
                <a:ea typeface="楷体_GB2312" pitchFamily="49" charset="-122"/>
              </a:rPr>
              <a:t>NP-</a:t>
            </a:r>
            <a:r>
              <a:rPr lang="zh-CN" altLang="en-US" sz="2000" dirty="0">
                <a:solidFill>
                  <a:schemeClr val="bg1"/>
                </a:solidFill>
                <a:ea typeface="楷体_GB2312" pitchFamily="49" charset="-122"/>
              </a:rPr>
              <a:t>完全问题</a:t>
            </a:r>
          </a:p>
          <a:p>
            <a:pPr lvl="1">
              <a:lnSpc>
                <a:spcPct val="100000"/>
              </a:lnSpc>
              <a:spcBef>
                <a:spcPct val="0"/>
              </a:spcBef>
            </a:pPr>
            <a:endParaRPr lang="zh-CN" altLang="en-US" sz="2000" dirty="0">
              <a:solidFill>
                <a:schemeClr val="bg1"/>
              </a:solidFill>
              <a:ea typeface="楷体_GB2312" pitchFamily="49" charset="-122"/>
            </a:endParaRPr>
          </a:p>
          <a:p>
            <a:pPr lvl="1">
              <a:lnSpc>
                <a:spcPct val="100000"/>
              </a:lnSpc>
              <a:spcBef>
                <a:spcPct val="0"/>
              </a:spcBef>
            </a:pPr>
            <a:r>
              <a:rPr lang="zh-CN" altLang="en-US" sz="2000" dirty="0">
                <a:solidFill>
                  <a:schemeClr val="bg1"/>
                </a:solidFill>
                <a:ea typeface="楷体_GB2312" pitchFamily="49" charset="-122"/>
              </a:rPr>
              <a:t>以下是一个简单的启发式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着色算法：</a:t>
            </a:r>
          </a:p>
          <a:p>
            <a:pPr>
              <a:lnSpc>
                <a:spcPct val="100000"/>
              </a:lnSpc>
              <a:spcBef>
                <a:spcPct val="0"/>
              </a:spcBef>
              <a:buFont typeface="Symbol" pitchFamily="18" charset="2"/>
              <a:buNone/>
            </a:pPr>
            <a:endParaRPr kumimoji="0" lang="zh-CN" altLang="en-US" sz="2000" dirty="0">
              <a:solidFill>
                <a:schemeClr val="bg1"/>
              </a:solidFill>
              <a:ea typeface="楷体_GB2312" pitchFamily="49" charset="-122"/>
            </a:endParaRPr>
          </a:p>
          <a:p>
            <a:pPr lvl="1">
              <a:lnSpc>
                <a:spcPct val="100000"/>
              </a:lnSpc>
              <a:spcBef>
                <a:spcPct val="0"/>
              </a:spcBef>
              <a:buFontTx/>
              <a:buChar char="•"/>
            </a:pPr>
            <a:r>
              <a:rPr lang="zh-CN" altLang="en-US" sz="2000" dirty="0">
                <a:solidFill>
                  <a:schemeClr val="bg1"/>
                </a:solidFill>
                <a:latin typeface="Times New Roman" pitchFamily="18" charset="0"/>
                <a:ea typeface="楷体_GB2312" pitchFamily="49" charset="-122"/>
              </a:rPr>
              <a:t>  </a:t>
            </a:r>
            <a:r>
              <a:rPr lang="zh-CN" altLang="en-US" sz="2000" dirty="0">
                <a:solidFill>
                  <a:schemeClr val="bg1"/>
                </a:solidFill>
                <a:ea typeface="楷体_GB2312" pitchFamily="49" charset="-122"/>
              </a:rPr>
              <a:t>假设图 </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中某个结点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的度数小于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，从</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中删除</a:t>
            </a:r>
          </a:p>
          <a:p>
            <a:pPr lvl="1">
              <a:lnSpc>
                <a:spcPct val="100000"/>
              </a:lnSpc>
              <a:spcBef>
                <a:spcPct val="0"/>
              </a:spcBef>
            </a:pPr>
            <a:r>
              <a:rPr lang="zh-CN" altLang="en-US" sz="2000" dirty="0">
                <a:solidFill>
                  <a:schemeClr val="bg1"/>
                </a:solidFill>
                <a:ea typeface="楷体_GB2312" pitchFamily="49" charset="-122"/>
              </a:rPr>
              <a:t>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及其邻边得到图 </a:t>
            </a:r>
            <a:r>
              <a:rPr lang="en-US" altLang="zh-CN" sz="2000" b="0" i="1" dirty="0">
                <a:solidFill>
                  <a:schemeClr val="bg1"/>
                </a:solidFill>
                <a:ea typeface="楷体_GB2312" pitchFamily="49" charset="-122"/>
              </a:rPr>
              <a:t>G’</a:t>
            </a:r>
            <a:r>
              <a:rPr lang="zh-CN" altLang="en-US" sz="2000" dirty="0">
                <a:solidFill>
                  <a:schemeClr val="bg1"/>
                </a:solidFill>
                <a:ea typeface="楷体_GB2312" pitchFamily="49" charset="-122"/>
              </a:rPr>
              <a:t>，对 </a:t>
            </a:r>
            <a:r>
              <a:rPr lang="en-US" altLang="zh-CN" sz="2000" b="0" i="1" dirty="0">
                <a:solidFill>
                  <a:schemeClr val="bg1"/>
                </a:solidFill>
                <a:ea typeface="楷体_GB2312" pitchFamily="49" charset="-122"/>
              </a:rPr>
              <a:t>G </a:t>
            </a:r>
            <a:r>
              <a:rPr lang="zh-CN" altLang="en-US" sz="2000" dirty="0">
                <a:solidFill>
                  <a:schemeClr val="bg1"/>
                </a:solidFill>
                <a:ea typeface="楷体_GB2312" pitchFamily="49" charset="-122"/>
              </a:rPr>
              <a:t>的</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着色问题可转化为</a:t>
            </a:r>
          </a:p>
          <a:p>
            <a:pPr lvl="1">
              <a:lnSpc>
                <a:spcPct val="100000"/>
              </a:lnSpc>
              <a:spcBef>
                <a:spcPct val="0"/>
              </a:spcBef>
            </a:pPr>
            <a:r>
              <a:rPr lang="zh-CN" altLang="en-US" sz="2000" dirty="0">
                <a:solidFill>
                  <a:schemeClr val="bg1"/>
                </a:solidFill>
                <a:ea typeface="楷体_GB2312" pitchFamily="49" charset="-122"/>
              </a:rPr>
              <a:t>   先对</a:t>
            </a:r>
            <a:r>
              <a:rPr lang="en-US" altLang="zh-CN" sz="2000" b="0" i="1" dirty="0">
                <a:solidFill>
                  <a:schemeClr val="bg1"/>
                </a:solidFill>
                <a:ea typeface="楷体_GB2312" pitchFamily="49" charset="-122"/>
              </a:rPr>
              <a:t>G’ k-</a:t>
            </a:r>
            <a:r>
              <a:rPr lang="zh-CN" altLang="en-US" sz="2000" dirty="0">
                <a:solidFill>
                  <a:schemeClr val="bg1"/>
                </a:solidFill>
                <a:ea typeface="楷体_GB2312" pitchFamily="49" charset="-122"/>
              </a:rPr>
              <a:t>着色，然后给结点 </a:t>
            </a:r>
            <a:r>
              <a:rPr lang="en-US" altLang="zh-CN" sz="2000" b="0" i="1" dirty="0">
                <a:solidFill>
                  <a:schemeClr val="bg1"/>
                </a:solidFill>
                <a:ea typeface="楷体_GB2312" pitchFamily="49" charset="-122"/>
              </a:rPr>
              <a:t>n </a:t>
            </a:r>
            <a:r>
              <a:rPr lang="zh-CN" altLang="en-US" sz="2000" dirty="0">
                <a:solidFill>
                  <a:schemeClr val="bg1"/>
                </a:solidFill>
                <a:ea typeface="楷体_GB2312" pitchFamily="49" charset="-122"/>
              </a:rPr>
              <a:t>分配一个其相邻结点</a:t>
            </a:r>
          </a:p>
          <a:p>
            <a:pPr lvl="1">
              <a:lnSpc>
                <a:spcPct val="100000"/>
              </a:lnSpc>
              <a:spcBef>
                <a:spcPct val="0"/>
              </a:spcBef>
            </a:pPr>
            <a:r>
              <a:rPr lang="zh-CN" altLang="en-US" sz="2000" dirty="0">
                <a:solidFill>
                  <a:schemeClr val="bg1"/>
                </a:solidFill>
                <a:ea typeface="楷体_GB2312" pitchFamily="49" charset="-122"/>
              </a:rPr>
              <a:t>   在 </a:t>
            </a:r>
            <a:r>
              <a:rPr lang="en-US" altLang="zh-CN" sz="2000" b="0" i="1" dirty="0">
                <a:solidFill>
                  <a:schemeClr val="bg1"/>
                </a:solidFill>
                <a:ea typeface="楷体_GB2312" pitchFamily="49" charset="-122"/>
              </a:rPr>
              <a:t>G’ </a:t>
            </a:r>
            <a:r>
              <a:rPr lang="zh-CN" altLang="en-US" sz="2000" dirty="0">
                <a:solidFill>
                  <a:schemeClr val="bg1"/>
                </a:solidFill>
                <a:ea typeface="楷体_GB2312" pitchFamily="49" charset="-122"/>
              </a:rPr>
              <a:t>的</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着色中没有使用过的颜色</a:t>
            </a:r>
          </a:p>
          <a:p>
            <a:pPr lvl="1">
              <a:lnSpc>
                <a:spcPct val="100000"/>
              </a:lnSpc>
              <a:spcBef>
                <a:spcPct val="0"/>
              </a:spcBef>
            </a:pPr>
            <a:endParaRPr lang="zh-CN" altLang="en-US" sz="2000" dirty="0">
              <a:solidFill>
                <a:schemeClr val="bg1"/>
              </a:solidFill>
              <a:ea typeface="楷体_GB2312" pitchFamily="49" charset="-122"/>
            </a:endParaRPr>
          </a:p>
          <a:p>
            <a:pPr lvl="1">
              <a:lnSpc>
                <a:spcPct val="100000"/>
              </a:lnSpc>
              <a:spcBef>
                <a:spcPct val="0"/>
              </a:spcBef>
            </a:pPr>
            <a:r>
              <a:rPr lang="zh-CN" altLang="en-US" sz="2000" dirty="0">
                <a:solidFill>
                  <a:schemeClr val="bg1"/>
                </a:solidFill>
                <a:ea typeface="楷体_GB2312" pitchFamily="49" charset="-122"/>
              </a:rPr>
              <a:t>   重复这个过程从图中删除度数小于 </a:t>
            </a:r>
            <a:r>
              <a:rPr lang="en-US" altLang="zh-CN" sz="2000" b="0" i="1" dirty="0">
                <a:solidFill>
                  <a:schemeClr val="bg1"/>
                </a:solidFill>
                <a:ea typeface="楷体_GB2312" pitchFamily="49" charset="-122"/>
              </a:rPr>
              <a:t>k </a:t>
            </a:r>
            <a:r>
              <a:rPr lang="zh-CN" altLang="en-US" sz="2000" dirty="0">
                <a:solidFill>
                  <a:schemeClr val="bg1"/>
                </a:solidFill>
                <a:ea typeface="楷体_GB2312" pitchFamily="49" charset="-122"/>
              </a:rPr>
              <a:t>的结点，如果</a:t>
            </a:r>
          </a:p>
          <a:p>
            <a:pPr lvl="1">
              <a:lnSpc>
                <a:spcPct val="100000"/>
              </a:lnSpc>
              <a:spcBef>
                <a:spcPct val="0"/>
              </a:spcBef>
            </a:pPr>
            <a:r>
              <a:rPr lang="zh-CN" altLang="en-US" sz="2000" dirty="0">
                <a:solidFill>
                  <a:schemeClr val="bg1"/>
                </a:solidFill>
                <a:ea typeface="楷体_GB2312" pitchFamily="49" charset="-122"/>
              </a:rPr>
              <a:t>   可以到达一个空图，说明对原图可以成功实现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a:t>
            </a:r>
          </a:p>
          <a:p>
            <a:pPr lvl="1">
              <a:lnSpc>
                <a:spcPct val="100000"/>
              </a:lnSpc>
              <a:spcBef>
                <a:spcPct val="0"/>
              </a:spcBef>
            </a:pPr>
            <a:r>
              <a:rPr lang="zh-CN" altLang="en-US" sz="2000" dirty="0">
                <a:solidFill>
                  <a:schemeClr val="bg1"/>
                </a:solidFill>
                <a:ea typeface="楷体_GB2312" pitchFamily="49" charset="-122"/>
              </a:rPr>
              <a:t>   色；否则，原图不能成功实现 </a:t>
            </a:r>
            <a:r>
              <a:rPr lang="en-US" altLang="zh-CN" sz="2000" b="0" i="1" dirty="0">
                <a:solidFill>
                  <a:schemeClr val="bg1"/>
                </a:solidFill>
                <a:ea typeface="楷体_GB2312" pitchFamily="49" charset="-122"/>
              </a:rPr>
              <a:t>k-</a:t>
            </a:r>
            <a:r>
              <a:rPr lang="zh-CN" altLang="en-US" sz="2000" dirty="0">
                <a:solidFill>
                  <a:schemeClr val="bg1"/>
                </a:solidFill>
                <a:ea typeface="楷体_GB2312" pitchFamily="49" charset="-122"/>
              </a:rPr>
              <a:t>着色，可从 </a:t>
            </a:r>
            <a:r>
              <a:rPr lang="en-US" altLang="zh-CN" sz="2000" b="0" i="1" dirty="0">
                <a:solidFill>
                  <a:schemeClr val="bg1"/>
                </a:solidFill>
                <a:ea typeface="楷体_GB2312" pitchFamily="49" charset="-122"/>
              </a:rPr>
              <a:t>G</a:t>
            </a:r>
            <a:r>
              <a:rPr lang="en-US" altLang="zh-CN" sz="2000" dirty="0">
                <a:solidFill>
                  <a:schemeClr val="bg1"/>
                </a:solidFill>
                <a:ea typeface="楷体_GB2312" pitchFamily="49" charset="-122"/>
              </a:rPr>
              <a:t> </a:t>
            </a:r>
            <a:r>
              <a:rPr lang="zh-CN" altLang="en-US" sz="2000" dirty="0">
                <a:solidFill>
                  <a:schemeClr val="bg1"/>
                </a:solidFill>
                <a:ea typeface="楷体_GB2312" pitchFamily="49" charset="-122"/>
              </a:rPr>
              <a:t>中选</a:t>
            </a:r>
          </a:p>
          <a:p>
            <a:pPr lvl="1">
              <a:lnSpc>
                <a:spcPct val="100000"/>
              </a:lnSpc>
              <a:spcBef>
                <a:spcPct val="0"/>
              </a:spcBef>
            </a:pPr>
            <a:r>
              <a:rPr lang="zh-CN" altLang="en-US" sz="2000" dirty="0">
                <a:solidFill>
                  <a:schemeClr val="bg1"/>
                </a:solidFill>
                <a:ea typeface="楷体_GB2312" pitchFamily="49" charset="-122"/>
              </a:rPr>
              <a:t>   择某个结点作为泄露候选，将其删除，算法可继续</a:t>
            </a:r>
          </a:p>
        </p:txBody>
      </p:sp>
      <p:sp>
        <p:nvSpPr>
          <p:cNvPr id="10240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1" name="AutoShape 1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5" name="Text Box 18">
            <a:hlinkClick r:id="rId2" action="ppaction://hlinksldjump"/>
          </p:cNvPr>
          <p:cNvSpPr txBox="1">
            <a:spLocks noChangeArrowheads="1"/>
          </p:cNvSpPr>
          <p:nvPr/>
        </p:nvSpPr>
        <p:spPr bwMode="auto">
          <a:xfrm>
            <a:off x="683568" y="908720"/>
            <a:ext cx="7478712" cy="461665"/>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dirty="0">
                <a:solidFill>
                  <a:srgbClr val="800080"/>
                </a:solidFill>
              </a:rPr>
              <a:t> </a:t>
            </a:r>
            <a:r>
              <a:rPr lang="zh-CN" altLang="en-US" sz="2400" dirty="0">
                <a:solidFill>
                  <a:srgbClr val="800080"/>
                </a:solidFill>
                <a:ea typeface="楷体_GB2312" pitchFamily="49" charset="-122"/>
              </a:rPr>
              <a:t>简单的图着色物理寄存器分配算法</a:t>
            </a:r>
          </a:p>
        </p:txBody>
      </p:sp>
      <p:sp>
        <p:nvSpPr>
          <p:cNvPr id="17" name="Rectangle 19"/>
          <p:cNvSpPr>
            <a:spLocks noChangeArrowheads="1"/>
          </p:cNvSpPr>
          <p:nvPr/>
        </p:nvSpPr>
        <p:spPr bwMode="auto">
          <a:xfrm>
            <a:off x="1524000" y="188913"/>
            <a:ext cx="6288360" cy="646331"/>
          </a:xfrm>
          <a:prstGeom prst="rect">
            <a:avLst/>
          </a:prstGeom>
          <a:noFill/>
          <a:ln w="9525" algn="ctr">
            <a:noFill/>
            <a:miter lim="800000"/>
            <a:headEnd/>
            <a:tailEnd/>
          </a:ln>
          <a:effectLst/>
        </p:spPr>
        <p:txBody>
          <a:bodyPr wrap="square">
            <a:spAutoFit/>
          </a:bodyPr>
          <a:lstStyle/>
          <a:p>
            <a:pPr>
              <a:lnSpc>
                <a:spcPct val="90000"/>
              </a:lnSpc>
            </a:pPr>
            <a:r>
              <a:rPr lang="en-US" altLang="zh-CN" sz="4000" b="1" kern="0" dirty="0" smtClean="0">
                <a:solidFill>
                  <a:schemeClr val="bg1"/>
                </a:solidFill>
                <a:latin typeface="华文新魏" pitchFamily="2" charset="-122"/>
                <a:ea typeface="华文新魏" pitchFamily="2" charset="-122"/>
              </a:rPr>
              <a:t>10.4.4</a:t>
            </a:r>
            <a:r>
              <a:rPr lang="zh-CN" altLang="en-US" sz="4000" b="1" kern="0" dirty="0" smtClean="0">
                <a:solidFill>
                  <a:schemeClr val="bg1"/>
                </a:solidFill>
                <a:latin typeface="华文新魏" pitchFamily="2" charset="-122"/>
                <a:ea typeface="华文新魏" pitchFamily="2" charset="-122"/>
              </a:rPr>
              <a:t>图着色寄存器分配</a:t>
            </a:r>
            <a:endParaRPr lang="zh-CN" altLang="en-US" sz="4000" dirty="0">
              <a:solidFill>
                <a:srgbClr val="800080"/>
              </a:solidFill>
              <a:ea typeface="华文行楷" pitchFamily="2" charset="-122"/>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9"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0"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1"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2"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3"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4"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5"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6"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7" name="Rectangle 16"/>
          <p:cNvSpPr>
            <a:spLocks noChangeArrowheads="1"/>
          </p:cNvSpPr>
          <p:nvPr/>
        </p:nvSpPr>
        <p:spPr bwMode="auto">
          <a:xfrm>
            <a:off x="611560" y="1124744"/>
            <a:ext cx="7734300" cy="409342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b="1" dirty="0">
                <a:solidFill>
                  <a:schemeClr val="bg1"/>
                </a:solidFill>
                <a:ea typeface="楷体_GB2312" pitchFamily="49" charset="-122"/>
              </a:rPr>
              <a:t>  </a:t>
            </a:r>
            <a:r>
              <a:rPr lang="zh-CN" altLang="en-US" sz="2800" b="1" dirty="0">
                <a:solidFill>
                  <a:schemeClr val="bg1"/>
                </a:solidFill>
                <a:ea typeface="楷体_GB2312" pitchFamily="49" charset="-122"/>
              </a:rPr>
              <a:t>两</a:t>
            </a:r>
            <a:r>
              <a:rPr lang="zh-CN" altLang="en-US" sz="2800" b="1" dirty="0" smtClean="0">
                <a:solidFill>
                  <a:schemeClr val="bg1"/>
                </a:solidFill>
                <a:ea typeface="楷体_GB2312" pitchFamily="49" charset="-122"/>
              </a:rPr>
              <a:t>遍的寄存器分配和指派算法</a:t>
            </a:r>
            <a:endParaRPr kumimoji="0" lang="zh-CN" altLang="en-US" sz="2800" b="1" dirty="0">
              <a:solidFill>
                <a:schemeClr val="bg1"/>
              </a:solidFill>
              <a:ea typeface="楷体_GB2312" pitchFamily="49" charset="-122"/>
            </a:endParaRP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第一遍先假定可用的通用寄存器是无限数量的，完</a:t>
            </a:r>
          </a:p>
          <a:p>
            <a:pPr lvl="1">
              <a:lnSpc>
                <a:spcPct val="100000"/>
              </a:lnSpc>
              <a:spcBef>
                <a:spcPct val="0"/>
              </a:spcBef>
            </a:pPr>
            <a:r>
              <a:rPr lang="zh-CN" altLang="en-US" sz="2400" dirty="0">
                <a:solidFill>
                  <a:schemeClr val="bg1"/>
                </a:solidFill>
                <a:ea typeface="楷体_GB2312" pitchFamily="49" charset="-122"/>
              </a:rPr>
              <a:t>   成指令</a:t>
            </a:r>
            <a:r>
              <a:rPr lang="zh-CN" altLang="en-US" sz="2400" dirty="0" smtClean="0">
                <a:solidFill>
                  <a:schemeClr val="bg1"/>
                </a:solidFill>
                <a:ea typeface="楷体_GB2312" pitchFamily="49" charset="-122"/>
              </a:rPr>
              <a:t>选择和生成</a:t>
            </a:r>
            <a:endParaRPr kumimoji="0" lang="zh-CN" altLang="en-US" sz="2400" dirty="0">
              <a:solidFill>
                <a:schemeClr val="bg1"/>
              </a:solidFill>
              <a:ea typeface="楷体_GB2312" pitchFamily="49" charset="-122"/>
            </a:endParaRPr>
          </a:p>
          <a:p>
            <a:pPr lvl="1">
              <a:lnSpc>
                <a:spcPct val="100000"/>
              </a:lnSpc>
              <a:spcBef>
                <a:spcPct val="0"/>
              </a:spcBef>
            </a:pPr>
            <a:endParaRPr kumimoji="0" lang="zh-CN" altLang="en-US" sz="1000" dirty="0">
              <a:solidFill>
                <a:schemeClr val="bg1"/>
              </a:solidFill>
              <a:ea typeface="楷体_GB2312" pitchFamily="49" charset="-122"/>
            </a:endParaRPr>
          </a:p>
          <a:p>
            <a:pPr lvl="1">
              <a:lnSpc>
                <a:spcPct val="100000"/>
              </a:lnSpc>
              <a:spcBef>
                <a:spcPct val="0"/>
              </a:spcBef>
            </a:pPr>
            <a:r>
              <a:rPr lang="zh-CN" altLang="en-US" sz="2300" dirty="0">
                <a:solidFill>
                  <a:schemeClr val="bg1"/>
                </a:solidFill>
                <a:latin typeface="宋体" pitchFamily="2" charset="-122"/>
              </a:rPr>
              <a:t>  </a:t>
            </a:r>
            <a:r>
              <a:rPr lang="zh-CN" altLang="en-US" sz="2400" dirty="0">
                <a:solidFill>
                  <a:schemeClr val="bg1"/>
                </a:solidFill>
                <a:ea typeface="楷体_GB2312" pitchFamily="49" charset="-122"/>
              </a:rPr>
              <a:t>例如：前面介绍的简单代码生成算法中的 </a:t>
            </a:r>
            <a:r>
              <a:rPr lang="en-US" altLang="zh-CN" sz="2400" b="0" dirty="0" err="1">
                <a:solidFill>
                  <a:schemeClr val="bg1"/>
                </a:solidFill>
                <a:ea typeface="楷体_GB2312" pitchFamily="49" charset="-122"/>
              </a:rPr>
              <a:t>getreg</a:t>
            </a:r>
            <a:endParaRPr lang="en-US" altLang="zh-CN" sz="2400" b="0" dirty="0">
              <a:solidFill>
                <a:schemeClr val="bg1"/>
              </a:solidFill>
              <a:ea typeface="楷体_GB2312" pitchFamily="49" charset="-122"/>
            </a:endParaRPr>
          </a:p>
          <a:p>
            <a:pPr lvl="1">
              <a:lnSpc>
                <a:spcPct val="100000"/>
              </a:lnSpc>
              <a:spcBef>
                <a:spcPct val="0"/>
              </a:spcBef>
            </a:pPr>
            <a:r>
              <a:rPr lang="en-US" altLang="zh-CN" sz="2400" dirty="0">
                <a:solidFill>
                  <a:schemeClr val="bg1"/>
                </a:solidFill>
                <a:ea typeface="楷体_GB2312" pitchFamily="49" charset="-122"/>
              </a:rPr>
              <a:t>    </a:t>
            </a:r>
            <a:r>
              <a:rPr lang="zh-CN" altLang="en-US" sz="2400" dirty="0">
                <a:solidFill>
                  <a:schemeClr val="bg1"/>
                </a:solidFill>
                <a:ea typeface="楷体_GB2312" pitchFamily="49" charset="-122"/>
              </a:rPr>
              <a:t>函数返回一个伪寄存器（不管物理寄存器的个数）</a:t>
            </a: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第二遍将物理</a:t>
            </a:r>
            <a:r>
              <a:rPr lang="zh-CN" altLang="en-US" sz="2400" dirty="0" smtClean="0">
                <a:solidFill>
                  <a:schemeClr val="bg1"/>
                </a:solidFill>
                <a:ea typeface="楷体_GB2312" pitchFamily="49" charset="-122"/>
              </a:rPr>
              <a:t>寄存器指派到</a:t>
            </a:r>
            <a:r>
              <a:rPr lang="zh-CN" altLang="en-US" sz="2400" dirty="0">
                <a:solidFill>
                  <a:schemeClr val="bg1"/>
                </a:solidFill>
                <a:ea typeface="楷体_GB2312" pitchFamily="49" charset="-122"/>
              </a:rPr>
              <a:t>伪寄存器</a:t>
            </a:r>
          </a:p>
          <a:p>
            <a:pPr lvl="1">
              <a:lnSpc>
                <a:spcPct val="100000"/>
              </a:lnSpc>
              <a:spcBef>
                <a:spcPct val="0"/>
              </a:spcBef>
            </a:pPr>
            <a:r>
              <a:rPr lang="zh-CN" altLang="en-US" sz="1000" dirty="0">
                <a:solidFill>
                  <a:schemeClr val="bg1"/>
                </a:solidFill>
                <a:ea typeface="楷体_GB2312" pitchFamily="49" charset="-122"/>
              </a:rPr>
              <a:t>   </a:t>
            </a:r>
          </a:p>
          <a:p>
            <a:pPr lvl="1">
              <a:lnSpc>
                <a:spcPct val="100000"/>
              </a:lnSpc>
              <a:spcBef>
                <a:spcPct val="0"/>
              </a:spcBef>
            </a:pPr>
            <a:r>
              <a:rPr lang="zh-CN" altLang="en-US" sz="2400" dirty="0">
                <a:solidFill>
                  <a:schemeClr val="bg1"/>
                </a:solidFill>
                <a:ea typeface="楷体_GB2312" pitchFamily="49" charset="-122"/>
              </a:rPr>
              <a:t>   物理寄存器数量不足时，会将一些伪寄存器泄露到</a:t>
            </a:r>
          </a:p>
          <a:p>
            <a:pPr lvl="1">
              <a:lnSpc>
                <a:spcPct val="100000"/>
              </a:lnSpc>
              <a:spcBef>
                <a:spcPct val="0"/>
              </a:spcBef>
            </a:pPr>
            <a:r>
              <a:rPr lang="zh-CN" altLang="en-US" sz="2400" dirty="0">
                <a:solidFill>
                  <a:schemeClr val="bg1"/>
                </a:solidFill>
                <a:ea typeface="楷体_GB2312" pitchFamily="49" charset="-122"/>
              </a:rPr>
              <a:t>  （</a:t>
            </a:r>
            <a:r>
              <a:rPr lang="en-US" altLang="zh-CN" sz="2400" b="0" i="1" dirty="0">
                <a:solidFill>
                  <a:schemeClr val="bg1"/>
                </a:solidFill>
                <a:ea typeface="楷体_GB2312" pitchFamily="49" charset="-122"/>
              </a:rPr>
              <a:t>spilled into</a:t>
            </a:r>
            <a:r>
              <a:rPr lang="zh-CN" altLang="en-US" sz="2400" dirty="0">
                <a:solidFill>
                  <a:schemeClr val="bg1"/>
                </a:solidFill>
                <a:ea typeface="楷体_GB2312" pitchFamily="49" charset="-122"/>
              </a:rPr>
              <a:t>）内存，图着色算法的核心任务是</a:t>
            </a:r>
            <a:r>
              <a:rPr lang="zh-CN" altLang="en-US" sz="2400" dirty="0" smtClean="0">
                <a:solidFill>
                  <a:schemeClr val="bg1"/>
                </a:solidFill>
                <a:ea typeface="楷体_GB2312" pitchFamily="49" charset="-122"/>
              </a:rPr>
              <a:t>使得</a:t>
            </a:r>
            <a:r>
              <a:rPr lang="zh-CN" altLang="en-US" sz="2400" dirty="0">
                <a:solidFill>
                  <a:schemeClr val="bg1"/>
                </a:solidFill>
                <a:ea typeface="楷体_GB2312" pitchFamily="49" charset="-122"/>
              </a:rPr>
              <a:t>泄露的伪寄存器数目最少</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6"/>
          <p:cNvSpPr>
            <a:spLocks noChangeArrowheads="1"/>
          </p:cNvSpPr>
          <p:nvPr/>
        </p:nvSpPr>
        <p:spPr bwMode="auto">
          <a:xfrm>
            <a:off x="611560" y="908720"/>
            <a:ext cx="8126413" cy="499427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smtClean="0">
                <a:solidFill>
                  <a:schemeClr val="bg1"/>
                </a:solidFill>
                <a:ea typeface="楷体_GB2312" pitchFamily="49" charset="-122"/>
              </a:rPr>
              <a:t>  </a:t>
            </a:r>
            <a:r>
              <a:rPr lang="zh-CN" altLang="en-US" sz="2400" dirty="0" smtClean="0">
                <a:solidFill>
                  <a:schemeClr val="bg1"/>
                </a:solidFill>
                <a:ea typeface="楷体_GB2312" pitchFamily="49" charset="-122"/>
              </a:rPr>
              <a:t>基于寄存器相干图（</a:t>
            </a:r>
            <a:r>
              <a:rPr lang="en-US" altLang="zh-CN" sz="2400" b="0" i="1" dirty="0" smtClean="0">
                <a:solidFill>
                  <a:schemeClr val="bg1"/>
                </a:solidFill>
                <a:ea typeface="楷体_GB2312" pitchFamily="49" charset="-122"/>
              </a:rPr>
              <a:t>register-interference graph</a:t>
            </a:r>
            <a:r>
              <a:rPr lang="zh-CN" altLang="en-US" sz="2400" dirty="0">
                <a:solidFill>
                  <a:schemeClr val="bg1"/>
                </a:solidFill>
                <a:ea typeface="楷体_GB2312" pitchFamily="49" charset="-122"/>
              </a:rPr>
              <a:t>）</a:t>
            </a:r>
          </a:p>
          <a:p>
            <a:pPr>
              <a:lnSpc>
                <a:spcPct val="100000"/>
              </a:lnSpc>
              <a:spcBef>
                <a:spcPct val="0"/>
              </a:spcBef>
              <a:buFont typeface="Symbol" pitchFamily="18" charset="2"/>
              <a:buNone/>
            </a:pPr>
            <a:r>
              <a:rPr lang="zh-CN" altLang="en-US" sz="2400" dirty="0">
                <a:solidFill>
                  <a:schemeClr val="bg1"/>
                </a:solidFill>
                <a:ea typeface="楷体_GB2312" pitchFamily="49" charset="-122"/>
              </a:rPr>
              <a:t>    的图着色寄存器分配算法</a:t>
            </a:r>
            <a:endParaRPr kumimoji="0" lang="zh-CN" altLang="en-US" sz="2400" dirty="0">
              <a:solidFill>
                <a:schemeClr val="bg1"/>
              </a:solidFill>
              <a:ea typeface="楷体_GB2312" pitchFamily="49" charset="-122"/>
            </a:endParaRP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构造寄存器相干图</a:t>
            </a:r>
            <a:endParaRPr kumimoji="0" lang="zh-CN" altLang="en-US" sz="2400" dirty="0">
              <a:solidFill>
                <a:schemeClr val="bg1"/>
              </a:solidFill>
              <a:ea typeface="楷体_GB2312" pitchFamily="49" charset="-122"/>
            </a:endParaRPr>
          </a:p>
          <a:p>
            <a:pPr lvl="1">
              <a:lnSpc>
                <a:spcPct val="100000"/>
              </a:lnSpc>
              <a:spcBef>
                <a:spcPct val="0"/>
              </a:spcBef>
            </a:pPr>
            <a:endParaRPr kumimoji="0" lang="zh-CN" altLang="en-US" sz="1000" dirty="0">
              <a:solidFill>
                <a:schemeClr val="bg1"/>
              </a:solidFill>
              <a:ea typeface="楷体_GB2312" pitchFamily="49" charset="-122"/>
            </a:endParaRPr>
          </a:p>
          <a:p>
            <a:pPr lvl="1">
              <a:lnSpc>
                <a:spcPct val="100000"/>
              </a:lnSpc>
              <a:spcBef>
                <a:spcPct val="0"/>
              </a:spcBef>
            </a:pPr>
            <a:r>
              <a:rPr lang="zh-CN" altLang="en-US" sz="2300" dirty="0">
                <a:solidFill>
                  <a:schemeClr val="bg1"/>
                </a:solidFill>
                <a:latin typeface="宋体" pitchFamily="2" charset="-122"/>
              </a:rPr>
              <a:t>  </a:t>
            </a:r>
            <a:r>
              <a:rPr lang="zh-CN" altLang="en-US" sz="2400" dirty="0">
                <a:solidFill>
                  <a:schemeClr val="bg1"/>
                </a:solidFill>
                <a:ea typeface="楷体_GB2312" pitchFamily="49" charset="-122"/>
              </a:rPr>
              <a:t>结点：每一个伪寄存器为一个结点</a:t>
            </a:r>
          </a:p>
          <a:p>
            <a:pPr lvl="1">
              <a:lnSpc>
                <a:spcPct val="100000"/>
              </a:lnSpc>
              <a:spcBef>
                <a:spcPct val="0"/>
              </a:spcBef>
            </a:pPr>
            <a:endParaRPr lang="zh-CN" altLang="en-US" sz="1000" dirty="0">
              <a:solidFill>
                <a:schemeClr val="bg1"/>
              </a:solidFill>
              <a:ea typeface="楷体_GB2312" pitchFamily="49" charset="-122"/>
            </a:endParaRPr>
          </a:p>
          <a:p>
            <a:pPr lvl="1">
              <a:lnSpc>
                <a:spcPct val="100000"/>
              </a:lnSpc>
              <a:spcBef>
                <a:spcPct val="0"/>
              </a:spcBef>
            </a:pPr>
            <a:r>
              <a:rPr lang="zh-CN" altLang="en-US" sz="2400" dirty="0">
                <a:solidFill>
                  <a:schemeClr val="bg1"/>
                </a:solidFill>
                <a:ea typeface="楷体_GB2312" pitchFamily="49" charset="-122"/>
              </a:rPr>
              <a:t>    边：如果程序中存在某点，一个结点在该点被定义，</a:t>
            </a:r>
          </a:p>
          <a:p>
            <a:pPr lvl="1">
              <a:lnSpc>
                <a:spcPct val="100000"/>
              </a:lnSpc>
              <a:spcBef>
                <a:spcPct val="0"/>
              </a:spcBef>
            </a:pPr>
            <a:r>
              <a:rPr lang="zh-CN" altLang="en-US" sz="2400" dirty="0">
                <a:solidFill>
                  <a:schemeClr val="bg1"/>
                </a:solidFill>
                <a:ea typeface="楷体_GB2312" pitchFamily="49" charset="-122"/>
              </a:rPr>
              <a:t>            而另一个结点在该点是活跃的，则在这两个结</a:t>
            </a:r>
          </a:p>
          <a:p>
            <a:pPr lvl="1">
              <a:lnSpc>
                <a:spcPct val="100000"/>
              </a:lnSpc>
              <a:spcBef>
                <a:spcPct val="0"/>
              </a:spcBef>
            </a:pPr>
            <a:r>
              <a:rPr lang="zh-CN" altLang="en-US" sz="2400" dirty="0">
                <a:solidFill>
                  <a:schemeClr val="bg1"/>
                </a:solidFill>
                <a:ea typeface="楷体_GB2312" pitchFamily="49" charset="-122"/>
              </a:rPr>
              <a:t>            点间连一条边</a:t>
            </a:r>
          </a:p>
          <a:p>
            <a:pPr>
              <a:lnSpc>
                <a:spcPct val="100000"/>
              </a:lnSpc>
              <a:spcBef>
                <a:spcPct val="0"/>
              </a:spcBef>
              <a:buFont typeface="Symbol" pitchFamily="18" charset="2"/>
              <a:buNone/>
            </a:pPr>
            <a:endParaRPr kumimoji="0" lang="zh-CN" altLang="en-US" sz="1000" dirty="0">
              <a:solidFill>
                <a:schemeClr val="bg1"/>
              </a:solidFill>
              <a:ea typeface="楷体_GB2312" pitchFamily="49" charset="-122"/>
            </a:endParaRPr>
          </a:p>
          <a:p>
            <a:pPr lvl="1">
              <a:lnSpc>
                <a:spcPct val="100000"/>
              </a:lnSpc>
              <a:spcBef>
                <a:spcPct val="0"/>
              </a:spcBef>
              <a:buFontTx/>
              <a:buChar char="•"/>
            </a:pPr>
            <a:r>
              <a:rPr lang="zh-CN" altLang="en-US" sz="2400" dirty="0">
                <a:solidFill>
                  <a:schemeClr val="bg1"/>
                </a:solidFill>
                <a:latin typeface="Times New Roman" pitchFamily="18" charset="0"/>
                <a:ea typeface="楷体_GB2312" pitchFamily="49" charset="-122"/>
              </a:rPr>
              <a:t>  </a:t>
            </a:r>
            <a:r>
              <a:rPr lang="zh-CN" altLang="en-US" sz="2400" dirty="0">
                <a:solidFill>
                  <a:schemeClr val="bg1"/>
                </a:solidFill>
                <a:ea typeface="楷体_GB2312" pitchFamily="49" charset="-122"/>
              </a:rPr>
              <a:t>对相干图进行着色（</a:t>
            </a:r>
            <a:r>
              <a:rPr lang="en-US" altLang="zh-CN" sz="2400" b="0" i="1" dirty="0">
                <a:solidFill>
                  <a:schemeClr val="bg1"/>
                </a:solidFill>
                <a:ea typeface="楷体_GB2312" pitchFamily="49" charset="-122"/>
              </a:rPr>
              <a:t>coloring</a:t>
            </a:r>
            <a:r>
              <a:rPr lang="zh-CN" altLang="en-US" sz="2400" dirty="0">
                <a:solidFill>
                  <a:schemeClr val="bg1"/>
                </a:solidFill>
                <a:ea typeface="楷体_GB2312" pitchFamily="49" charset="-122"/>
              </a:rPr>
              <a:t>）</a:t>
            </a:r>
          </a:p>
          <a:p>
            <a:pPr lvl="1">
              <a:lnSpc>
                <a:spcPct val="100000"/>
              </a:lnSpc>
              <a:spcBef>
                <a:spcPct val="0"/>
              </a:spcBef>
            </a:pPr>
            <a:r>
              <a:rPr lang="zh-CN" altLang="en-US" sz="1000" dirty="0">
                <a:solidFill>
                  <a:schemeClr val="bg1"/>
                </a:solidFill>
                <a:ea typeface="楷体_GB2312" pitchFamily="49" charset="-122"/>
              </a:rPr>
              <a:t>   </a:t>
            </a:r>
          </a:p>
          <a:p>
            <a:pPr lvl="1">
              <a:lnSpc>
                <a:spcPct val="100000"/>
              </a:lnSpc>
              <a:spcBef>
                <a:spcPct val="0"/>
              </a:spcBef>
            </a:pPr>
            <a:r>
              <a:rPr lang="zh-CN" altLang="en-US" sz="2400" dirty="0">
                <a:solidFill>
                  <a:schemeClr val="bg1"/>
                </a:solidFill>
                <a:ea typeface="楷体_GB2312" pitchFamily="49" charset="-122"/>
              </a:rPr>
              <a:t>   使用</a:t>
            </a:r>
            <a:r>
              <a:rPr lang="en-US" altLang="zh-CN" sz="2400" b="0" i="1" dirty="0">
                <a:solidFill>
                  <a:schemeClr val="bg1"/>
                </a:solidFill>
                <a:ea typeface="楷体_GB2312" pitchFamily="49" charset="-122"/>
              </a:rPr>
              <a:t>k</a:t>
            </a:r>
            <a:r>
              <a:rPr lang="zh-CN" altLang="en-US" sz="2400" dirty="0">
                <a:solidFill>
                  <a:schemeClr val="bg1"/>
                </a:solidFill>
                <a:ea typeface="楷体_GB2312" pitchFamily="49" charset="-122"/>
              </a:rPr>
              <a:t>（物理寄存器数量）种颜色对相干图进行着色，</a:t>
            </a:r>
          </a:p>
          <a:p>
            <a:pPr lvl="1">
              <a:lnSpc>
                <a:spcPct val="100000"/>
              </a:lnSpc>
              <a:spcBef>
                <a:spcPct val="0"/>
              </a:spcBef>
            </a:pPr>
            <a:r>
              <a:rPr lang="zh-CN" altLang="en-US" sz="2400" dirty="0">
                <a:solidFill>
                  <a:schemeClr val="bg1"/>
                </a:solidFill>
                <a:ea typeface="楷体_GB2312" pitchFamily="49" charset="-122"/>
              </a:rPr>
              <a:t>   使任何相邻的结点具有不同的颜色（即两个相干的</a:t>
            </a:r>
          </a:p>
          <a:p>
            <a:pPr lvl="1">
              <a:lnSpc>
                <a:spcPct val="100000"/>
              </a:lnSpc>
              <a:spcBef>
                <a:spcPct val="0"/>
              </a:spcBef>
            </a:pPr>
            <a:r>
              <a:rPr lang="zh-CN" altLang="en-US" sz="2400" dirty="0">
                <a:solidFill>
                  <a:schemeClr val="bg1"/>
                </a:solidFill>
                <a:ea typeface="楷体_GB2312" pitchFamily="49" charset="-122"/>
              </a:rPr>
              <a:t>   伪寄存器不会分配到同一个物理寄存器）</a:t>
            </a:r>
          </a:p>
        </p:txBody>
      </p:sp>
      <p:sp>
        <p:nvSpPr>
          <p:cNvPr id="10137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6"/>
          <p:cNvSpPr>
            <a:spLocks noChangeArrowheads="1"/>
          </p:cNvSpPr>
          <p:nvPr/>
        </p:nvSpPr>
        <p:spPr bwMode="auto">
          <a:xfrm>
            <a:off x="838201" y="1711325"/>
            <a:ext cx="4165847" cy="523220"/>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基于寄存器相干</a:t>
            </a:r>
            <a:r>
              <a:rPr lang="zh-CN" altLang="en-US" dirty="0" smtClean="0">
                <a:solidFill>
                  <a:srgbClr val="800080"/>
                </a:solidFill>
                <a:ea typeface="楷体_GB2312" pitchFamily="49" charset="-122"/>
              </a:rPr>
              <a:t>图</a:t>
            </a:r>
            <a:endParaRPr kumimoji="0" lang="zh-CN" altLang="en-US" dirty="0">
              <a:solidFill>
                <a:srgbClr val="800080"/>
              </a:solidFill>
              <a:ea typeface="楷体_GB2312" pitchFamily="49" charset="-122"/>
            </a:endParaRPr>
          </a:p>
        </p:txBody>
      </p:sp>
      <p:pic>
        <p:nvPicPr>
          <p:cNvPr id="161794" name="Picture 2"/>
          <p:cNvPicPr>
            <a:picLocks noChangeAspect="1" noChangeArrowheads="1"/>
          </p:cNvPicPr>
          <p:nvPr/>
        </p:nvPicPr>
        <p:blipFill>
          <a:blip r:embed="rId2" cstate="print"/>
          <a:srcRect/>
          <a:stretch>
            <a:fillRect/>
          </a:stretch>
        </p:blipFill>
        <p:spPr bwMode="auto">
          <a:xfrm>
            <a:off x="611560" y="3212976"/>
            <a:ext cx="8400929" cy="3600399"/>
          </a:xfrm>
          <a:prstGeom prst="rect">
            <a:avLst/>
          </a:prstGeom>
          <a:noFill/>
          <a:ln w="9525">
            <a:noFill/>
            <a:miter lim="800000"/>
            <a:headEnd/>
            <a:tailEnd/>
          </a:ln>
        </p:spPr>
      </p:pic>
      <p:sp>
        <p:nvSpPr>
          <p:cNvPr id="10137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161795" name="Picture 3"/>
          <p:cNvPicPr>
            <a:picLocks noChangeAspect="1" noChangeArrowheads="1"/>
          </p:cNvPicPr>
          <p:nvPr/>
        </p:nvPicPr>
        <p:blipFill>
          <a:blip r:embed="rId3" cstate="print"/>
          <a:srcRect/>
          <a:stretch>
            <a:fillRect/>
          </a:stretch>
        </p:blipFill>
        <p:spPr bwMode="auto">
          <a:xfrm>
            <a:off x="4283968" y="1844824"/>
            <a:ext cx="2460776" cy="1550753"/>
          </a:xfrm>
          <a:prstGeom prst="rect">
            <a:avLst/>
          </a:prstGeom>
          <a:noFill/>
          <a:ln w="9525">
            <a:noFill/>
            <a:miter lim="800000"/>
            <a:headEnd/>
            <a:tailEnd/>
          </a:ln>
        </p:spPr>
      </p:pic>
      <p:sp>
        <p:nvSpPr>
          <p:cNvPr id="101391" name="Text Box 18">
            <a:hlinkClick r:id="rId4" action="ppaction://hlinksldjump"/>
          </p:cNvPr>
          <p:cNvSpPr txBox="1">
            <a:spLocks noChangeArrowheads="1"/>
          </p:cNvSpPr>
          <p:nvPr/>
        </p:nvSpPr>
        <p:spPr bwMode="auto">
          <a:xfrm>
            <a:off x="611560" y="548680"/>
            <a:ext cx="7478713"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dirty="0">
                <a:solidFill>
                  <a:srgbClr val="800080"/>
                </a:solidFill>
              </a:rPr>
              <a:t> </a:t>
            </a:r>
            <a:r>
              <a:rPr lang="zh-CN" altLang="en-US" sz="3200" dirty="0">
                <a:solidFill>
                  <a:srgbClr val="800080"/>
                </a:solidFill>
                <a:ea typeface="楷体_GB2312" pitchFamily="49" charset="-122"/>
              </a:rPr>
              <a:t>简单的图着色物理寄存器分配算法</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7" y="1484784"/>
            <a:ext cx="4120645" cy="830997"/>
          </a:xfrm>
          <a:prstGeom prst="rect">
            <a:avLst/>
          </a:prstGeom>
          <a:noFill/>
        </p:spPr>
        <p:txBody>
          <a:bodyPr wrap="square" rtlCol="0">
            <a:spAutoFit/>
          </a:bodyPr>
          <a:lstStyle/>
          <a:p>
            <a:r>
              <a:rPr lang="zh-CN" altLang="en-US" sz="2400" dirty="0" smtClean="0">
                <a:solidFill>
                  <a:schemeClr val="bg1"/>
                </a:solidFill>
              </a:rPr>
              <a:t>函数说明的目标结构</a:t>
            </a:r>
            <a:endParaRPr lang="en-US" altLang="zh-CN" sz="2400" dirty="0" smtClean="0">
              <a:solidFill>
                <a:schemeClr val="bg1"/>
              </a:solidFill>
            </a:endParaRPr>
          </a:p>
          <a:p>
            <a:endParaRPr lang="zh-CN" altLang="en-US" sz="2400" dirty="0">
              <a:solidFill>
                <a:schemeClr val="bg1"/>
              </a:solidFill>
            </a:endParaRPr>
          </a:p>
        </p:txBody>
      </p:sp>
      <p:sp>
        <p:nvSpPr>
          <p:cNvPr id="3" name="TextBox 2"/>
          <p:cNvSpPr txBox="1"/>
          <p:nvPr/>
        </p:nvSpPr>
        <p:spPr>
          <a:xfrm>
            <a:off x="5023355" y="1556792"/>
            <a:ext cx="4120645" cy="461665"/>
          </a:xfrm>
          <a:prstGeom prst="rect">
            <a:avLst/>
          </a:prstGeom>
          <a:noFill/>
        </p:spPr>
        <p:txBody>
          <a:bodyPr wrap="square" rtlCol="0">
            <a:spAutoFit/>
          </a:bodyPr>
          <a:lstStyle/>
          <a:p>
            <a:r>
              <a:rPr lang="zh-CN" altLang="en-US" sz="2400" dirty="0" smtClean="0">
                <a:solidFill>
                  <a:schemeClr val="bg1"/>
                </a:solidFill>
              </a:rPr>
              <a:t>函数调用的目标结构</a:t>
            </a:r>
            <a:endParaRPr lang="zh-CN" altLang="en-US" sz="2400" dirty="0">
              <a:solidFill>
                <a:schemeClr val="bg1"/>
              </a:solidFill>
            </a:endParaRPr>
          </a:p>
        </p:txBody>
      </p:sp>
      <p:graphicFrame>
        <p:nvGraphicFramePr>
          <p:cNvPr id="4" name="表格 3"/>
          <p:cNvGraphicFramePr>
            <a:graphicFrameLocks noGrp="1"/>
          </p:cNvGraphicFramePr>
          <p:nvPr/>
        </p:nvGraphicFramePr>
        <p:xfrm>
          <a:off x="1403648" y="2204864"/>
          <a:ext cx="2664296" cy="2247084"/>
        </p:xfrm>
        <a:graphic>
          <a:graphicData uri="http://schemas.openxmlformats.org/drawingml/2006/table">
            <a:tbl>
              <a:tblPr firstRow="1" bandRow="1">
                <a:tableStyleId>{5C22544A-7EE6-4342-B048-85BDC9FD1C3A}</a:tableStyleId>
              </a:tblPr>
              <a:tblGrid>
                <a:gridCol w="2664296"/>
              </a:tblGrid>
              <a:tr h="820674">
                <a:tc>
                  <a:txBody>
                    <a:bodyPr/>
                    <a:lstStyle/>
                    <a:p>
                      <a:r>
                        <a:rPr lang="zh-CN" altLang="en-US" dirty="0" smtClean="0">
                          <a:solidFill>
                            <a:schemeClr val="bg1"/>
                          </a:solidFill>
                        </a:rPr>
                        <a:t>无条件转移指令到函数体的第一条指令</a:t>
                      </a:r>
                      <a:endParaRPr lang="en-US" altLang="zh-CN" dirty="0" smtClean="0">
                        <a:solidFill>
                          <a:schemeClr val="bg1"/>
                        </a:solidFill>
                      </a:endParaRPr>
                    </a:p>
                  </a:txBody>
                  <a:tcPr/>
                </a:tc>
              </a:tr>
              <a:tr h="475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形式参数的目标结构</a:t>
                      </a:r>
                      <a:endParaRPr lang="en-US" altLang="zh-CN" dirty="0" smtClean="0">
                        <a:solidFill>
                          <a:schemeClr val="bg1"/>
                        </a:solidFill>
                      </a:endParaRPr>
                    </a:p>
                  </a:txBody>
                  <a:tcPr/>
                </a:tc>
              </a:tr>
              <a:tr h="475470">
                <a:tc>
                  <a:txBody>
                    <a:bodyPr/>
                    <a:lstStyle/>
                    <a:p>
                      <a:r>
                        <a:rPr lang="zh-CN" altLang="en-US" dirty="0" smtClean="0">
                          <a:solidFill>
                            <a:schemeClr val="bg1"/>
                          </a:solidFill>
                        </a:rPr>
                        <a:t>分程序的目标结构</a:t>
                      </a:r>
                      <a:endParaRPr lang="zh-CN" altLang="en-US" dirty="0">
                        <a:solidFill>
                          <a:schemeClr val="bg1"/>
                        </a:solidFill>
                      </a:endParaRPr>
                    </a:p>
                  </a:txBody>
                  <a:tcPr/>
                </a:tc>
              </a:tr>
              <a:tr h="475470">
                <a:tc>
                  <a:txBody>
                    <a:bodyPr/>
                    <a:lstStyle/>
                    <a:p>
                      <a:r>
                        <a:rPr lang="zh-CN" altLang="en-US" dirty="0" smtClean="0">
                          <a:solidFill>
                            <a:schemeClr val="bg1"/>
                          </a:solidFill>
                        </a:rPr>
                        <a:t>返回指令</a:t>
                      </a:r>
                      <a:endParaRPr lang="zh-CN" altLang="en-US" dirty="0">
                        <a:solidFill>
                          <a:schemeClr val="bg1"/>
                        </a:solidFill>
                      </a:endParaRPr>
                    </a:p>
                  </a:txBody>
                  <a:tcPr/>
                </a:tc>
              </a:tr>
            </a:tbl>
          </a:graphicData>
        </a:graphic>
      </p:graphicFrame>
      <p:graphicFrame>
        <p:nvGraphicFramePr>
          <p:cNvPr id="5" name="表格 4"/>
          <p:cNvGraphicFramePr>
            <a:graphicFrameLocks noGrp="1"/>
          </p:cNvGraphicFramePr>
          <p:nvPr/>
        </p:nvGraphicFramePr>
        <p:xfrm>
          <a:off x="5220072" y="2348880"/>
          <a:ext cx="2664296" cy="1296144"/>
        </p:xfrm>
        <a:graphic>
          <a:graphicData uri="http://schemas.openxmlformats.org/drawingml/2006/table">
            <a:tbl>
              <a:tblPr firstRow="1" bandRow="1">
                <a:tableStyleId>{5C22544A-7EE6-4342-B048-85BDC9FD1C3A}</a:tableStyleId>
              </a:tblPr>
              <a:tblGrid>
                <a:gridCol w="2664296"/>
              </a:tblGrid>
              <a:tr h="475470">
                <a:tc>
                  <a:txBody>
                    <a:bodyPr/>
                    <a:lstStyle/>
                    <a:p>
                      <a:r>
                        <a:rPr lang="zh-CN" altLang="en-US" dirty="0" smtClean="0">
                          <a:solidFill>
                            <a:schemeClr val="bg1"/>
                          </a:solidFill>
                        </a:rPr>
                        <a:t>实在参数的目标结构</a:t>
                      </a:r>
                      <a:endParaRPr lang="en-US" altLang="zh-CN" dirty="0" smtClean="0">
                        <a:solidFill>
                          <a:schemeClr val="bg1"/>
                        </a:solidFill>
                      </a:endParaRPr>
                    </a:p>
                  </a:txBody>
                  <a:tcPr/>
                </a:tc>
              </a:tr>
              <a:tr h="8206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转移指令</a:t>
                      </a:r>
                      <a:r>
                        <a:rPr lang="en-US" altLang="zh-CN" dirty="0" smtClean="0">
                          <a:solidFill>
                            <a:schemeClr val="bg1"/>
                          </a:solidFill>
                        </a:rPr>
                        <a:t>-</a:t>
                      </a:r>
                      <a:r>
                        <a:rPr lang="zh-CN" altLang="en-US" dirty="0" smtClean="0">
                          <a:solidFill>
                            <a:schemeClr val="bg1"/>
                          </a:solidFill>
                        </a:rPr>
                        <a:t>到过程说明的入口</a:t>
                      </a:r>
                      <a:endParaRPr lang="en-US" altLang="zh-CN" dirty="0" smtClean="0">
                        <a:solidFill>
                          <a:schemeClr val="bg1"/>
                        </a:solidFill>
                      </a:endParaRPr>
                    </a:p>
                  </a:txBody>
                  <a:tcPr/>
                </a:tc>
              </a:tr>
            </a:tbl>
          </a:graphicData>
        </a:graphic>
      </p:graphicFrame>
      <p:sp>
        <p:nvSpPr>
          <p:cNvPr id="6" name="矩形 5"/>
          <p:cNvSpPr/>
          <p:nvPr/>
        </p:nvSpPr>
        <p:spPr>
          <a:xfrm>
            <a:off x="1043608" y="332656"/>
            <a:ext cx="7770076" cy="707886"/>
          </a:xfrm>
          <a:prstGeom prst="rect">
            <a:avLst/>
          </a:prstGeom>
        </p:spPr>
        <p:txBody>
          <a:bodyPr wrap="none">
            <a:spAutoFit/>
          </a:bodyPr>
          <a:lstStyle/>
          <a:p>
            <a:pPr>
              <a:spcBef>
                <a:spcPct val="20000"/>
              </a:spcBef>
              <a:buClr>
                <a:schemeClr val="hlink"/>
              </a:buClr>
              <a:defRPr/>
            </a:pPr>
            <a:r>
              <a:rPr lang="en-US" altLang="zh-CN" sz="4000" b="1" kern="0" dirty="0">
                <a:solidFill>
                  <a:schemeClr val="bg1"/>
                </a:solidFill>
                <a:latin typeface="华文新魏" pitchFamily="2" charset="-122"/>
                <a:ea typeface="华文新魏" pitchFamily="2" charset="-122"/>
              </a:rPr>
              <a:t>10.4.5 </a:t>
            </a:r>
            <a:r>
              <a:rPr lang="en-US" altLang="zh-CN" sz="4000" b="1" kern="0" dirty="0" smtClean="0">
                <a:solidFill>
                  <a:schemeClr val="bg1"/>
                </a:solidFill>
                <a:latin typeface="华文新魏" pitchFamily="2" charset="-122"/>
                <a:ea typeface="华文新魏" pitchFamily="2" charset="-122"/>
              </a:rPr>
              <a:t> PL0</a:t>
            </a:r>
            <a:r>
              <a:rPr lang="zh-CN" altLang="en-US" sz="4000" b="1" kern="0" dirty="0">
                <a:solidFill>
                  <a:schemeClr val="bg1"/>
                </a:solidFill>
                <a:latin typeface="华文新魏" pitchFamily="2" charset="-122"/>
                <a:ea typeface="华文新魏" pitchFamily="2" charset="-122"/>
              </a:rPr>
              <a:t>编译器的目标代码生成</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6"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5607" name="Text Box 38"/>
          <p:cNvSpPr txBox="1">
            <a:spLocks noChangeArrowheads="1"/>
          </p:cNvSpPr>
          <p:nvPr/>
        </p:nvSpPr>
        <p:spPr bwMode="auto">
          <a:xfrm>
            <a:off x="757238" y="1208088"/>
            <a:ext cx="8062912" cy="3416320"/>
          </a:xfrm>
          <a:prstGeom prst="rect">
            <a:avLst/>
          </a:prstGeom>
          <a:noFill/>
          <a:ln w="9525">
            <a:noFill/>
            <a:miter lim="800000"/>
            <a:headEnd/>
            <a:tailEnd/>
          </a:ln>
        </p:spPr>
        <p:txBody>
          <a:bodyPr>
            <a:spAutoFit/>
          </a:bodyPr>
          <a:lstStyle/>
          <a:p>
            <a:r>
              <a:rPr lang="en-US" altLang="zh-CN" sz="2400" dirty="0">
                <a:solidFill>
                  <a:schemeClr val="bg1"/>
                </a:solidFill>
              </a:rPr>
              <a:t> </a:t>
            </a:r>
            <a:r>
              <a:rPr lang="zh-CN" altLang="en-US" sz="2400" dirty="0">
                <a:solidFill>
                  <a:schemeClr val="bg1"/>
                </a:solidFill>
                <a:latin typeface="Arial" pitchFamily="34" charset="0"/>
              </a:rPr>
              <a:t>类 </a:t>
            </a:r>
            <a:r>
              <a:rPr lang="en-US" altLang="zh-CN" sz="2400" b="0" dirty="0">
                <a:solidFill>
                  <a:schemeClr val="bg1"/>
                </a:solidFill>
                <a:latin typeface="Arial" pitchFamily="34" charset="0"/>
              </a:rPr>
              <a:t>P-code</a:t>
            </a:r>
            <a:r>
              <a:rPr lang="en-US" altLang="zh-CN" sz="2400" dirty="0">
                <a:solidFill>
                  <a:schemeClr val="bg1"/>
                </a:solidFill>
                <a:latin typeface="Arial" pitchFamily="34" charset="0"/>
              </a:rPr>
              <a:t> </a:t>
            </a:r>
            <a:r>
              <a:rPr lang="zh-CN" altLang="en-US" sz="2400" dirty="0">
                <a:solidFill>
                  <a:schemeClr val="bg1"/>
                </a:solidFill>
                <a:latin typeface="Arial" pitchFamily="34" charset="0"/>
              </a:rPr>
              <a:t>语言（教材</a:t>
            </a:r>
            <a:r>
              <a:rPr lang="en-US" altLang="zh-CN" sz="2400" dirty="0">
                <a:solidFill>
                  <a:schemeClr val="bg1"/>
                </a:solidFill>
                <a:latin typeface="Arial" pitchFamily="34" charset="0"/>
              </a:rPr>
              <a:t>p15</a:t>
            </a:r>
            <a:r>
              <a:rPr lang="zh-CN" altLang="en-US" sz="2400" dirty="0">
                <a:solidFill>
                  <a:schemeClr val="bg1"/>
                </a:solidFill>
                <a:latin typeface="Arial" pitchFamily="34" charset="0"/>
              </a:rPr>
              <a:t>表</a:t>
            </a:r>
            <a:r>
              <a:rPr lang="en-US" altLang="zh-CN" sz="2400" dirty="0">
                <a:solidFill>
                  <a:schemeClr val="bg1"/>
                </a:solidFill>
                <a:latin typeface="Arial" pitchFamily="34" charset="0"/>
              </a:rPr>
              <a:t>1.2</a:t>
            </a:r>
            <a:r>
              <a:rPr lang="zh-CN" altLang="en-US" sz="2400" dirty="0">
                <a:solidFill>
                  <a:schemeClr val="bg1"/>
                </a:solidFill>
                <a:latin typeface="Arial" pitchFamily="34" charset="0"/>
              </a:rPr>
              <a:t>，共</a:t>
            </a:r>
            <a:r>
              <a:rPr lang="en-US" altLang="zh-CN" sz="2400" dirty="0">
                <a:solidFill>
                  <a:schemeClr val="bg1"/>
                </a:solidFill>
                <a:latin typeface="Arial" pitchFamily="34" charset="0"/>
              </a:rPr>
              <a:t>23</a:t>
            </a:r>
            <a:r>
              <a:rPr lang="zh-CN" altLang="en-US" sz="2400" dirty="0">
                <a:solidFill>
                  <a:schemeClr val="bg1"/>
                </a:solidFill>
                <a:latin typeface="Arial" pitchFamily="34" charset="0"/>
              </a:rPr>
              <a:t>指令</a:t>
            </a:r>
            <a:r>
              <a:rPr lang="en-US" altLang="zh-CN" sz="2400" dirty="0">
                <a:solidFill>
                  <a:schemeClr val="bg1"/>
                </a:solidFill>
                <a:latin typeface="Arial" pitchFamily="34" charset="0"/>
              </a:rPr>
              <a:t> </a:t>
            </a:r>
            <a:r>
              <a:rPr lang="zh-CN" altLang="en-US" sz="2400" dirty="0">
                <a:solidFill>
                  <a:schemeClr val="bg1"/>
                </a:solidFill>
                <a:latin typeface="Arial" pitchFamily="34" charset="0"/>
              </a:rPr>
              <a:t>）</a:t>
            </a:r>
          </a:p>
          <a:p>
            <a:pPr>
              <a:buFont typeface="Wingdings" pitchFamily="2" charset="2"/>
              <a:buNone/>
            </a:pPr>
            <a:endParaRPr lang="zh-CN" altLang="en-US" sz="2400" dirty="0">
              <a:solidFill>
                <a:schemeClr val="bg1"/>
              </a:solidFill>
            </a:endParaRPr>
          </a:p>
          <a:p>
            <a:pPr lvl="1">
              <a:buFont typeface="Symbol" pitchFamily="18" charset="2"/>
              <a:buChar char="-"/>
            </a:pPr>
            <a:r>
              <a:rPr lang="zh-CN" altLang="en-US" sz="2400" dirty="0">
                <a:solidFill>
                  <a:schemeClr val="bg1"/>
                </a:solidFill>
                <a:latin typeface="Arial" pitchFamily="34" charset="0"/>
              </a:rPr>
              <a:t>   一种栈式机的语言</a:t>
            </a:r>
          </a:p>
          <a:p>
            <a:pPr lvl="1">
              <a:buFont typeface="Symbol" pitchFamily="18" charset="2"/>
              <a:buNone/>
            </a:pPr>
            <a:r>
              <a:rPr lang="zh-CN" altLang="en-US" sz="2400" b="0" dirty="0">
                <a:solidFill>
                  <a:schemeClr val="bg1"/>
                </a:solidFill>
                <a:latin typeface="Arial" pitchFamily="34" charset="0"/>
              </a:rPr>
              <a:t>     </a:t>
            </a:r>
            <a:r>
              <a:rPr lang="zh-CN" altLang="en-US" sz="2400" dirty="0">
                <a:solidFill>
                  <a:schemeClr val="bg1"/>
                </a:solidFill>
                <a:latin typeface="Arial" pitchFamily="34" charset="0"/>
              </a:rPr>
              <a:t>此类栈式机没有累加器和通用寄存器，有一</a:t>
            </a:r>
          </a:p>
          <a:p>
            <a:pPr lvl="1">
              <a:buFont typeface="Symbol" pitchFamily="18" charset="2"/>
              <a:buNone/>
            </a:pPr>
            <a:r>
              <a:rPr lang="zh-CN" altLang="en-US" sz="2400" dirty="0">
                <a:solidFill>
                  <a:schemeClr val="bg1"/>
                </a:solidFill>
                <a:latin typeface="Arial" pitchFamily="34" charset="0"/>
              </a:rPr>
              <a:t>     个栈式存储器，有四个控制寄存器（指令寄</a:t>
            </a:r>
          </a:p>
          <a:p>
            <a:pPr lvl="1">
              <a:buFont typeface="Symbol" pitchFamily="18" charset="2"/>
              <a:buNone/>
            </a:pPr>
            <a:r>
              <a:rPr lang="zh-CN" altLang="en-US" sz="2400" dirty="0">
                <a:solidFill>
                  <a:schemeClr val="bg1"/>
                </a:solidFill>
                <a:latin typeface="Arial" pitchFamily="34" charset="0"/>
              </a:rPr>
              <a:t>     存器 </a:t>
            </a:r>
            <a:r>
              <a:rPr lang="en-US" altLang="zh-CN" sz="2400" b="0" dirty="0">
                <a:solidFill>
                  <a:schemeClr val="bg1"/>
                </a:solidFill>
                <a:latin typeface="Times New Roman" pitchFamily="18" charset="0"/>
              </a:rPr>
              <a:t>I</a:t>
            </a:r>
            <a:r>
              <a:rPr lang="zh-CN" altLang="en-US" sz="2400" dirty="0">
                <a:solidFill>
                  <a:schemeClr val="bg1"/>
                </a:solidFill>
                <a:latin typeface="Arial" pitchFamily="34" charset="0"/>
              </a:rPr>
              <a:t>，指令地址寄存器 </a:t>
            </a:r>
            <a:r>
              <a:rPr lang="en-US" altLang="zh-CN" sz="2400" b="0" dirty="0">
                <a:solidFill>
                  <a:schemeClr val="bg1"/>
                </a:solidFill>
                <a:latin typeface="Arial" pitchFamily="34" charset="0"/>
              </a:rPr>
              <a:t>P</a:t>
            </a:r>
            <a:r>
              <a:rPr lang="zh-CN" altLang="en-US" sz="2400" dirty="0">
                <a:solidFill>
                  <a:schemeClr val="bg1"/>
                </a:solidFill>
                <a:latin typeface="Arial" pitchFamily="34" charset="0"/>
              </a:rPr>
              <a:t>，栈顶寄存器 </a:t>
            </a:r>
            <a:r>
              <a:rPr lang="en-US" altLang="zh-CN" sz="2400" b="0" dirty="0">
                <a:solidFill>
                  <a:schemeClr val="bg1"/>
                </a:solidFill>
                <a:latin typeface="Arial" pitchFamily="34" charset="0"/>
              </a:rPr>
              <a:t>T</a:t>
            </a:r>
          </a:p>
          <a:p>
            <a:pPr lvl="1">
              <a:buFont typeface="Symbol" pitchFamily="18" charset="2"/>
              <a:buNone/>
            </a:pPr>
            <a:r>
              <a:rPr lang="en-US" altLang="zh-CN" sz="2400" b="0" dirty="0">
                <a:solidFill>
                  <a:schemeClr val="bg1"/>
                </a:solidFill>
                <a:latin typeface="Arial" pitchFamily="34" charset="0"/>
              </a:rPr>
              <a:t>     </a:t>
            </a:r>
            <a:r>
              <a:rPr lang="zh-CN" altLang="en-US" sz="2400" dirty="0">
                <a:solidFill>
                  <a:schemeClr val="bg1"/>
                </a:solidFill>
                <a:latin typeface="Arial" pitchFamily="34" charset="0"/>
              </a:rPr>
              <a:t>和基址寄存器 </a:t>
            </a:r>
            <a:r>
              <a:rPr lang="en-US" altLang="zh-CN" sz="2400" b="0" dirty="0">
                <a:solidFill>
                  <a:schemeClr val="bg1"/>
                </a:solidFill>
                <a:latin typeface="Arial" pitchFamily="34" charset="0"/>
              </a:rPr>
              <a:t>B</a:t>
            </a:r>
            <a:r>
              <a:rPr lang="zh-CN" altLang="en-US" sz="2400" dirty="0">
                <a:solidFill>
                  <a:schemeClr val="bg1"/>
                </a:solidFill>
                <a:latin typeface="Arial" pitchFamily="34" charset="0"/>
              </a:rPr>
              <a:t>），算数和逻辑运算都在栈顶进行</a:t>
            </a:r>
          </a:p>
          <a:p>
            <a:pPr lvl="1">
              <a:buFont typeface="Symbol" pitchFamily="18" charset="2"/>
              <a:buNone/>
            </a:pPr>
            <a:endParaRPr lang="zh-CN" altLang="en-US" sz="2400" b="0" dirty="0">
              <a:solidFill>
                <a:schemeClr val="bg1"/>
              </a:solidFill>
              <a:latin typeface="Arial" pitchFamily="34" charset="0"/>
            </a:endParaRPr>
          </a:p>
          <a:p>
            <a:r>
              <a:rPr lang="zh-CN" altLang="en-US" sz="2400" dirty="0">
                <a:solidFill>
                  <a:schemeClr val="bg1"/>
                </a:solidFill>
              </a:rPr>
              <a:t> </a:t>
            </a:r>
            <a:r>
              <a:rPr lang="zh-CN" altLang="en-US" sz="2400" dirty="0">
                <a:solidFill>
                  <a:schemeClr val="bg1"/>
                </a:solidFill>
                <a:latin typeface="Arial" pitchFamily="34" charset="0"/>
              </a:rPr>
              <a:t>指令格式</a:t>
            </a:r>
          </a:p>
        </p:txBody>
      </p:sp>
      <p:grpSp>
        <p:nvGrpSpPr>
          <p:cNvPr id="2" name="Group 45"/>
          <p:cNvGrpSpPr>
            <a:grpSpLocks/>
          </p:cNvGrpSpPr>
          <p:nvPr/>
        </p:nvGrpSpPr>
        <p:grpSpPr bwMode="auto">
          <a:xfrm>
            <a:off x="3131840" y="4293096"/>
            <a:ext cx="3480098" cy="576064"/>
            <a:chOff x="2412" y="2614"/>
            <a:chExt cx="1920" cy="379"/>
          </a:xfrm>
        </p:grpSpPr>
        <p:sp>
          <p:nvSpPr>
            <p:cNvPr id="25610" name="Rectangle 40"/>
            <p:cNvSpPr>
              <a:spLocks noChangeArrowheads="1"/>
            </p:cNvSpPr>
            <p:nvPr/>
          </p:nvSpPr>
          <p:spPr bwMode="auto">
            <a:xfrm>
              <a:off x="2412" y="2657"/>
              <a:ext cx="1920" cy="336"/>
            </a:xfrm>
            <a:prstGeom prst="rect">
              <a:avLst/>
            </a:prstGeom>
            <a:noFill/>
            <a:ln w="9525">
              <a:solidFill>
                <a:srgbClr val="333399"/>
              </a:solidFill>
              <a:miter lim="800000"/>
              <a:headEnd/>
              <a:tailEnd/>
            </a:ln>
          </p:spPr>
          <p:txBody>
            <a:bodyPr/>
            <a:lstStyle/>
            <a:p>
              <a:endParaRPr lang="zh-CN" altLang="en-US"/>
            </a:p>
          </p:txBody>
        </p:sp>
        <p:sp>
          <p:nvSpPr>
            <p:cNvPr id="25611" name="Line 41"/>
            <p:cNvSpPr>
              <a:spLocks noChangeShapeType="1"/>
            </p:cNvSpPr>
            <p:nvPr/>
          </p:nvSpPr>
          <p:spPr bwMode="auto">
            <a:xfrm>
              <a:off x="3036" y="2657"/>
              <a:ext cx="0" cy="336"/>
            </a:xfrm>
            <a:prstGeom prst="line">
              <a:avLst/>
            </a:prstGeom>
            <a:noFill/>
            <a:ln w="9525">
              <a:solidFill>
                <a:srgbClr val="800080"/>
              </a:solidFill>
              <a:round/>
              <a:headEnd/>
              <a:tailEnd/>
            </a:ln>
          </p:spPr>
          <p:txBody>
            <a:bodyPr/>
            <a:lstStyle/>
            <a:p>
              <a:endParaRPr lang="zh-CN" altLang="en-US"/>
            </a:p>
          </p:txBody>
        </p:sp>
        <p:sp>
          <p:nvSpPr>
            <p:cNvPr id="25612" name="Line 42"/>
            <p:cNvSpPr>
              <a:spLocks noChangeShapeType="1"/>
            </p:cNvSpPr>
            <p:nvPr/>
          </p:nvSpPr>
          <p:spPr bwMode="auto">
            <a:xfrm>
              <a:off x="3708" y="2657"/>
              <a:ext cx="0" cy="336"/>
            </a:xfrm>
            <a:prstGeom prst="line">
              <a:avLst/>
            </a:prstGeom>
            <a:noFill/>
            <a:ln w="9525">
              <a:solidFill>
                <a:srgbClr val="800080"/>
              </a:solidFill>
              <a:round/>
              <a:headEnd/>
              <a:tailEnd/>
            </a:ln>
          </p:spPr>
          <p:txBody>
            <a:bodyPr/>
            <a:lstStyle/>
            <a:p>
              <a:endParaRPr lang="zh-CN" altLang="en-US"/>
            </a:p>
          </p:txBody>
        </p:sp>
        <p:sp>
          <p:nvSpPr>
            <p:cNvPr id="25613" name="Text Box 43"/>
            <p:cNvSpPr txBox="1">
              <a:spLocks noChangeArrowheads="1"/>
            </p:cNvSpPr>
            <p:nvPr/>
          </p:nvSpPr>
          <p:spPr bwMode="auto">
            <a:xfrm>
              <a:off x="2608" y="2614"/>
              <a:ext cx="1584" cy="243"/>
            </a:xfrm>
            <a:prstGeom prst="rect">
              <a:avLst/>
            </a:prstGeom>
            <a:noFill/>
            <a:ln w="9525">
              <a:noFill/>
              <a:miter lim="800000"/>
              <a:headEnd/>
              <a:tailEnd/>
            </a:ln>
          </p:spPr>
          <p:txBody>
            <a:bodyPr>
              <a:spAutoFit/>
            </a:bodyPr>
            <a:lstStyle/>
            <a:p>
              <a:pPr>
                <a:spcBef>
                  <a:spcPct val="50000"/>
                </a:spcBef>
                <a:buClr>
                  <a:schemeClr val="accent2"/>
                </a:buClr>
                <a:buFont typeface="Monotype Sorts" pitchFamily="2" charset="2"/>
                <a:buNone/>
              </a:pPr>
              <a:r>
                <a:rPr lang="en-US" altLang="zh-CN" dirty="0">
                  <a:solidFill>
                    <a:srgbClr val="800080"/>
                  </a:solidFill>
                  <a:latin typeface="宋体" pitchFamily="2" charset="-122"/>
                  <a:ea typeface="宋体" pitchFamily="2" charset="-122"/>
                </a:rPr>
                <a:t>f</a:t>
              </a:r>
              <a:r>
                <a:rPr lang="en-US" altLang="zh-CN" dirty="0">
                  <a:solidFill>
                    <a:schemeClr val="tx1"/>
                  </a:solidFill>
                  <a:latin typeface="宋体" pitchFamily="2" charset="-122"/>
                  <a:ea typeface="宋体" pitchFamily="2" charset="-122"/>
                </a:rPr>
                <a:t>   </a:t>
              </a:r>
              <a:r>
                <a:rPr lang="en-US" altLang="zh-CN" dirty="0" smtClean="0">
                  <a:solidFill>
                    <a:schemeClr val="tx1"/>
                  </a:solidFill>
                  <a:latin typeface="宋体" pitchFamily="2" charset="-122"/>
                  <a:ea typeface="宋体" pitchFamily="2" charset="-122"/>
                </a:rPr>
                <a:t>       </a:t>
              </a:r>
              <a:r>
                <a:rPr lang="en-US" altLang="zh-CN" dirty="0">
                  <a:solidFill>
                    <a:srgbClr val="800080"/>
                  </a:solidFill>
                  <a:latin typeface="宋体" pitchFamily="2" charset="-122"/>
                  <a:ea typeface="宋体" pitchFamily="2" charset="-122"/>
                </a:rPr>
                <a:t>l</a:t>
              </a:r>
              <a:r>
                <a:rPr lang="en-US" altLang="zh-CN" dirty="0">
                  <a:solidFill>
                    <a:schemeClr val="tx1"/>
                  </a:solidFill>
                  <a:latin typeface="宋体" pitchFamily="2" charset="-122"/>
                  <a:ea typeface="宋体" pitchFamily="2" charset="-122"/>
                </a:rPr>
                <a:t>  </a:t>
              </a:r>
              <a:r>
                <a:rPr lang="en-US" altLang="zh-CN" dirty="0" smtClean="0">
                  <a:solidFill>
                    <a:schemeClr val="tx1"/>
                  </a:solidFill>
                  <a:latin typeface="宋体" pitchFamily="2" charset="-122"/>
                  <a:ea typeface="宋体" pitchFamily="2" charset="-122"/>
                </a:rPr>
                <a:t>      </a:t>
              </a:r>
              <a:r>
                <a:rPr lang="en-US" altLang="zh-CN" dirty="0">
                  <a:solidFill>
                    <a:srgbClr val="800080"/>
                  </a:solidFill>
                  <a:latin typeface="宋体" pitchFamily="2" charset="-122"/>
                  <a:ea typeface="宋体" pitchFamily="2" charset="-122"/>
                </a:rPr>
                <a:t>a</a:t>
              </a:r>
            </a:p>
          </p:txBody>
        </p:sp>
      </p:grpSp>
      <p:sp>
        <p:nvSpPr>
          <p:cNvPr id="25609" name="Text Box 44"/>
          <p:cNvSpPr txBox="1">
            <a:spLocks noChangeArrowheads="1"/>
          </p:cNvSpPr>
          <p:nvPr/>
        </p:nvSpPr>
        <p:spPr bwMode="auto">
          <a:xfrm>
            <a:off x="2555776" y="5013176"/>
            <a:ext cx="6264275" cy="1390650"/>
          </a:xfrm>
          <a:prstGeom prst="rect">
            <a:avLst/>
          </a:prstGeom>
          <a:noFill/>
          <a:ln w="9525">
            <a:noFill/>
            <a:miter lim="800000"/>
            <a:headEnd/>
            <a:tailEnd/>
          </a:ln>
        </p:spPr>
        <p:txBody>
          <a:bodyPr>
            <a:spAutoFit/>
          </a:bodyPr>
          <a:lstStyle/>
          <a:p>
            <a:pPr>
              <a:lnSpc>
                <a:spcPct val="85000"/>
              </a:lnSpc>
              <a:spcBef>
                <a:spcPct val="50000"/>
              </a:spcBef>
              <a:buClr>
                <a:schemeClr val="accent2"/>
              </a:buClr>
              <a:buFont typeface="Monotype Sorts" pitchFamily="2" charset="2"/>
              <a:buNone/>
            </a:pPr>
            <a:r>
              <a:rPr lang="en-US" altLang="zh-CN" sz="2400" dirty="0">
                <a:solidFill>
                  <a:schemeClr val="bg1"/>
                </a:solidFill>
                <a:latin typeface="Times New Roman" pitchFamily="18" charset="0"/>
              </a:rPr>
              <a:t>f </a:t>
            </a:r>
            <a:r>
              <a:rPr lang="zh-CN" altLang="en-US" sz="2400" dirty="0">
                <a:solidFill>
                  <a:schemeClr val="bg1"/>
                </a:solidFill>
                <a:latin typeface="Times New Roman" pitchFamily="18" charset="0"/>
              </a:rPr>
              <a:t>：   操作码</a:t>
            </a:r>
          </a:p>
          <a:p>
            <a:pPr>
              <a:lnSpc>
                <a:spcPct val="85000"/>
              </a:lnSpc>
              <a:spcBef>
                <a:spcPct val="50000"/>
              </a:spcBef>
              <a:buClr>
                <a:schemeClr val="accent2"/>
              </a:buClr>
              <a:buFont typeface="Monotype Sorts" pitchFamily="2" charset="2"/>
              <a:buNone/>
            </a:pPr>
            <a:r>
              <a:rPr lang="en-US" altLang="zh-CN" sz="2400" dirty="0">
                <a:solidFill>
                  <a:schemeClr val="bg1"/>
                </a:solidFill>
                <a:latin typeface="Times New Roman" pitchFamily="18" charset="0"/>
              </a:rPr>
              <a:t>l</a:t>
            </a:r>
            <a:r>
              <a:rPr lang="en-US" altLang="zh-CN" sz="1800" dirty="0">
                <a:solidFill>
                  <a:schemeClr val="bg1"/>
                </a:solidFill>
                <a:latin typeface="Arial" pitchFamily="34" charset="0"/>
                <a:ea typeface="宋体" pitchFamily="2" charset="-122"/>
              </a:rPr>
              <a:t> </a:t>
            </a:r>
            <a:r>
              <a:rPr lang="zh-CN" altLang="en-US" sz="1800" dirty="0">
                <a:solidFill>
                  <a:schemeClr val="bg1"/>
                </a:solidFill>
                <a:latin typeface="Arial" pitchFamily="34" charset="0"/>
              </a:rPr>
              <a:t>：</a:t>
            </a:r>
            <a:r>
              <a:rPr lang="zh-CN" altLang="en-US" sz="2400" dirty="0">
                <a:solidFill>
                  <a:schemeClr val="bg1"/>
                </a:solidFill>
                <a:latin typeface="Times New Roman" pitchFamily="18" charset="0"/>
              </a:rPr>
              <a:t>    层次差 （标识符引用层减去定义层）</a:t>
            </a:r>
          </a:p>
          <a:p>
            <a:pPr>
              <a:lnSpc>
                <a:spcPct val="85000"/>
              </a:lnSpc>
              <a:spcBef>
                <a:spcPct val="50000"/>
              </a:spcBef>
              <a:buClr>
                <a:schemeClr val="accent2"/>
              </a:buClr>
              <a:buFont typeface="Monotype Sorts" pitchFamily="2" charset="2"/>
              <a:buNone/>
            </a:pPr>
            <a:r>
              <a:rPr lang="en-US" altLang="zh-CN" sz="2400" dirty="0">
                <a:solidFill>
                  <a:schemeClr val="bg1"/>
                </a:solidFill>
                <a:latin typeface="Times New Roman" pitchFamily="18" charset="0"/>
              </a:rPr>
              <a:t>a</a:t>
            </a:r>
            <a:r>
              <a:rPr lang="en-US" altLang="zh-CN" sz="1800" dirty="0">
                <a:solidFill>
                  <a:schemeClr val="bg1"/>
                </a:solidFill>
                <a:latin typeface="Arial" pitchFamily="34" charset="0"/>
                <a:ea typeface="宋体" pitchFamily="2" charset="-122"/>
              </a:rPr>
              <a:t> </a:t>
            </a:r>
            <a:r>
              <a:rPr lang="zh-CN" altLang="en-US" sz="1800" dirty="0">
                <a:solidFill>
                  <a:schemeClr val="bg1"/>
                </a:solidFill>
                <a:latin typeface="Arial" pitchFamily="34" charset="0"/>
              </a:rPr>
              <a:t>：</a:t>
            </a:r>
            <a:r>
              <a:rPr lang="zh-CN" altLang="en-US" sz="2400" dirty="0">
                <a:solidFill>
                  <a:schemeClr val="bg1"/>
                </a:solidFill>
                <a:latin typeface="Times New Roman" pitchFamily="18" charset="0"/>
              </a:rPr>
              <a:t>   不同的指令含义不同</a:t>
            </a:r>
            <a:r>
              <a:rPr lang="en-US" altLang="zh-CN" sz="2400" dirty="0">
                <a:solidFill>
                  <a:schemeClr val="bg1"/>
                </a:solidFill>
                <a:latin typeface="Times New Roman" pitchFamily="18" charset="0"/>
              </a:rPr>
              <a:t>(</a:t>
            </a:r>
            <a:r>
              <a:rPr lang="zh-CN" altLang="en-US" sz="2400" dirty="0">
                <a:solidFill>
                  <a:schemeClr val="bg1"/>
                </a:solidFill>
                <a:latin typeface="Times New Roman" pitchFamily="18" charset="0"/>
              </a:rPr>
              <a:t>介绍</a:t>
            </a:r>
            <a:r>
              <a:rPr lang="en-US" altLang="zh-CN" sz="2400" dirty="0">
                <a:solidFill>
                  <a:schemeClr val="bg1"/>
                </a:solidFill>
                <a:latin typeface="Times New Roman" pitchFamily="18" charset="0"/>
              </a:rPr>
              <a:t>23</a:t>
            </a:r>
            <a:r>
              <a:rPr lang="zh-CN" altLang="en-US" sz="2400" dirty="0">
                <a:solidFill>
                  <a:schemeClr val="bg1"/>
                </a:solidFill>
                <a:latin typeface="Times New Roman" pitchFamily="18" charset="0"/>
              </a:rPr>
              <a:t>条</a:t>
            </a:r>
            <a:r>
              <a:rPr lang="en-US" altLang="zh-CN" sz="2400" dirty="0">
                <a:solidFill>
                  <a:schemeClr val="bg1"/>
                </a:solidFill>
                <a:latin typeface="Times New Roman" pitchFamily="18" charset="0"/>
              </a:rPr>
              <a:t>)</a:t>
            </a:r>
            <a:endParaRPr lang="zh-CN" altLang="en-US" sz="2400" dirty="0">
              <a:solidFill>
                <a:schemeClr val="bg1"/>
              </a:solidFill>
              <a:latin typeface="Times New Roman" pitchFamily="18" charset="0"/>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2214563"/>
            <a:ext cx="8229600"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代码生成器的输入：中间代码和符号表</a:t>
            </a:r>
          </a:p>
        </p:txBody>
      </p:sp>
      <p:sp>
        <p:nvSpPr>
          <p:cNvPr id="8195" name="Text Box 3"/>
          <p:cNvSpPr txBox="1">
            <a:spLocks noChangeArrowheads="1"/>
          </p:cNvSpPr>
          <p:nvPr/>
        </p:nvSpPr>
        <p:spPr bwMode="auto">
          <a:xfrm>
            <a:off x="285750" y="3657600"/>
            <a:ext cx="34290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目标代码的形式：</a:t>
            </a:r>
          </a:p>
        </p:txBody>
      </p:sp>
      <p:sp>
        <p:nvSpPr>
          <p:cNvPr id="8196" name="Text Box 4"/>
          <p:cNvSpPr txBox="1">
            <a:spLocks noChangeArrowheads="1"/>
          </p:cNvSpPr>
          <p:nvPr/>
        </p:nvSpPr>
        <p:spPr bwMode="auto">
          <a:xfrm>
            <a:off x="3929063" y="5073650"/>
            <a:ext cx="3429000"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机器语言代码</a:t>
            </a:r>
          </a:p>
        </p:txBody>
      </p:sp>
      <p:sp>
        <p:nvSpPr>
          <p:cNvPr id="8197" name="Text Box 5"/>
          <p:cNvSpPr txBox="1">
            <a:spLocks noChangeArrowheads="1"/>
          </p:cNvSpPr>
          <p:nvPr/>
        </p:nvSpPr>
        <p:spPr bwMode="auto">
          <a:xfrm>
            <a:off x="4143375" y="4357688"/>
            <a:ext cx="4572000" cy="641350"/>
          </a:xfrm>
          <a:prstGeom prst="rect">
            <a:avLst/>
          </a:prstGeom>
          <a:noFill/>
          <a:ln w="9525">
            <a:noFill/>
            <a:miter lim="800000"/>
            <a:headEnd/>
            <a:tailEnd/>
          </a:ln>
        </p:spPr>
        <p:txBody>
          <a:bodyPr>
            <a:spAutoFit/>
          </a:bodyPr>
          <a:lstStyle/>
          <a:p>
            <a:pPr>
              <a:spcBef>
                <a:spcPct val="50000"/>
              </a:spcBef>
            </a:pPr>
            <a:r>
              <a:rPr kumimoji="1" lang="zh-CN" altLang="en-US" sz="3600" b="1" dirty="0">
                <a:solidFill>
                  <a:schemeClr val="bg1"/>
                </a:solidFill>
                <a:latin typeface="Times New Roman" pitchFamily="18" charset="0"/>
                <a:ea typeface="华文新魏" pitchFamily="2" charset="-122"/>
              </a:rPr>
              <a:t>机器语言模块</a:t>
            </a:r>
            <a:r>
              <a:rPr kumimoji="1" lang="zh-CN" altLang="en-US" sz="2800" b="1" dirty="0">
                <a:solidFill>
                  <a:schemeClr val="bg1"/>
                </a:solidFill>
                <a:latin typeface="Times New Roman" pitchFamily="18" charset="0"/>
                <a:ea typeface="华文新魏" pitchFamily="2" charset="-122"/>
              </a:rPr>
              <a:t>    </a:t>
            </a:r>
          </a:p>
        </p:txBody>
      </p:sp>
      <p:sp>
        <p:nvSpPr>
          <p:cNvPr id="8198" name="Text Box 6"/>
          <p:cNvSpPr txBox="1">
            <a:spLocks noChangeArrowheads="1"/>
          </p:cNvSpPr>
          <p:nvPr/>
        </p:nvSpPr>
        <p:spPr bwMode="auto">
          <a:xfrm>
            <a:off x="4114800" y="3657600"/>
            <a:ext cx="37338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汇编语言代码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1032" name="Text Box 9"/>
          <p:cNvSpPr txBox="1">
            <a:spLocks noChangeArrowheads="1"/>
          </p:cNvSpPr>
          <p:nvPr/>
        </p:nvSpPr>
        <p:spPr bwMode="auto">
          <a:xfrm>
            <a:off x="755650" y="1195388"/>
            <a:ext cx="8388350" cy="1785104"/>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INT  0  A”</a:t>
            </a:r>
          </a:p>
          <a:p>
            <a:pPr>
              <a:buFont typeface="Wingdings" pitchFamily="2" charset="2"/>
              <a:buNone/>
            </a:pPr>
            <a:endParaRPr lang="en-US" altLang="zh-CN" sz="1000" dirty="0">
              <a:solidFill>
                <a:schemeClr val="bg1"/>
              </a:solidFill>
            </a:endParaRPr>
          </a:p>
          <a:p>
            <a:pPr lvl="1">
              <a:buFont typeface="Symbol" pitchFamily="18" charset="2"/>
              <a:buChar char="-"/>
            </a:pPr>
            <a:r>
              <a:rPr lang="en-US" altLang="zh-CN" sz="2400" dirty="0">
                <a:solidFill>
                  <a:schemeClr val="bg1"/>
                </a:solidFill>
                <a:latin typeface="Arial" pitchFamily="34" charset="0"/>
              </a:rPr>
              <a:t>   </a:t>
            </a:r>
            <a:r>
              <a:rPr lang="zh-CN" altLang="en-US" sz="2400" dirty="0">
                <a:solidFill>
                  <a:schemeClr val="bg1"/>
                </a:solidFill>
                <a:latin typeface="Arial" pitchFamily="34" charset="0"/>
              </a:rPr>
              <a:t>在栈顶开辟 </a:t>
            </a:r>
            <a:r>
              <a:rPr lang="en-US" altLang="zh-CN" sz="2400" b="0" dirty="0">
                <a:solidFill>
                  <a:schemeClr val="bg1"/>
                </a:solidFill>
                <a:latin typeface="Arial" pitchFamily="34" charset="0"/>
              </a:rPr>
              <a:t>A </a:t>
            </a:r>
            <a:r>
              <a:rPr lang="zh-CN" altLang="en-US" sz="2400" dirty="0">
                <a:solidFill>
                  <a:schemeClr val="bg1"/>
                </a:solidFill>
                <a:latin typeface="Arial" pitchFamily="34" charset="0"/>
              </a:rPr>
              <a:t>个存储单元，服务于被调用的过程</a:t>
            </a:r>
          </a:p>
          <a:p>
            <a:pPr lvl="1">
              <a:buFont typeface="Symbol" pitchFamily="18" charset="2"/>
              <a:buChar char="-"/>
            </a:pPr>
            <a:r>
              <a:rPr lang="zh-CN" altLang="en-US" sz="2400" dirty="0">
                <a:solidFill>
                  <a:schemeClr val="bg1"/>
                </a:solidFill>
                <a:latin typeface="Arial" pitchFamily="34" charset="0"/>
              </a:rPr>
              <a:t>    </a:t>
            </a:r>
            <a:r>
              <a:rPr lang="en-US" altLang="zh-CN" sz="2400" b="0" dirty="0">
                <a:solidFill>
                  <a:schemeClr val="bg1"/>
                </a:solidFill>
                <a:latin typeface="Arial" pitchFamily="34" charset="0"/>
              </a:rPr>
              <a:t>A </a:t>
            </a:r>
            <a:r>
              <a:rPr lang="zh-CN" altLang="en-US" sz="2400" dirty="0">
                <a:solidFill>
                  <a:schemeClr val="bg1"/>
                </a:solidFill>
                <a:latin typeface="Arial" pitchFamily="34" charset="0"/>
              </a:rPr>
              <a:t>等于该过程的局部变量数加 </a:t>
            </a:r>
            <a:r>
              <a:rPr lang="en-US" altLang="zh-CN" sz="2400" b="0" dirty="0">
                <a:solidFill>
                  <a:schemeClr val="bg1"/>
                </a:solidFill>
                <a:latin typeface="Arial" pitchFamily="34" charset="0"/>
              </a:rPr>
              <a:t>3</a:t>
            </a:r>
          </a:p>
          <a:p>
            <a:pPr lvl="1">
              <a:buFont typeface="Symbol" pitchFamily="18" charset="2"/>
              <a:buChar char="-"/>
            </a:pPr>
            <a:r>
              <a:rPr lang="en-US" altLang="zh-CN" sz="2400" b="0" dirty="0">
                <a:solidFill>
                  <a:schemeClr val="bg1"/>
                </a:solidFill>
                <a:latin typeface="Arial" pitchFamily="34" charset="0"/>
              </a:rPr>
              <a:t>    3 </a:t>
            </a:r>
            <a:r>
              <a:rPr lang="zh-CN" altLang="en-US" sz="2400" dirty="0">
                <a:solidFill>
                  <a:schemeClr val="bg1"/>
                </a:solidFill>
                <a:latin typeface="Arial" pitchFamily="34" charset="0"/>
              </a:rPr>
              <a:t>个特殊的联系单元</a:t>
            </a:r>
          </a:p>
        </p:txBody>
      </p:sp>
      <p:graphicFrame>
        <p:nvGraphicFramePr>
          <p:cNvPr id="1026" name="Object 15"/>
          <p:cNvGraphicFramePr>
            <a:graphicFrameLocks noChangeAspect="1"/>
          </p:cNvGraphicFramePr>
          <p:nvPr/>
        </p:nvGraphicFramePr>
        <p:xfrm>
          <a:off x="979488" y="3005138"/>
          <a:ext cx="7337425" cy="3376612"/>
        </p:xfrm>
        <a:graphic>
          <a:graphicData uri="http://schemas.openxmlformats.org/presentationml/2006/ole">
            <p:oleObj spid="_x0000_s77826" name="Visio" r:id="rId3" imgW="5935246" imgH="2679237" progId="">
              <p:embed/>
            </p:oleObj>
          </a:graphicData>
        </a:graphic>
      </p:graphicFrame>
      <p:cxnSp>
        <p:nvCxnSpPr>
          <p:cNvPr id="1033" name="直接箭头连接符 9"/>
          <p:cNvCxnSpPr>
            <a:cxnSpLocks noChangeShapeType="1"/>
          </p:cNvCxnSpPr>
          <p:nvPr/>
        </p:nvCxnSpPr>
        <p:spPr bwMode="auto">
          <a:xfrm>
            <a:off x="4787900" y="5445125"/>
            <a:ext cx="504825" cy="0"/>
          </a:xfrm>
          <a:prstGeom prst="straightConnector1">
            <a:avLst/>
          </a:prstGeom>
          <a:noFill/>
          <a:ln w="19050" algn="ctr">
            <a:solidFill>
              <a:schemeClr val="bg2"/>
            </a:solidFill>
            <a:round/>
            <a:headEnd/>
            <a:tailEnd type="arrow" w="med" len="med"/>
          </a:ln>
        </p:spPr>
      </p:cxnSp>
      <p:sp>
        <p:nvSpPr>
          <p:cNvPr id="1034" name="TextBox 10"/>
          <p:cNvSpPr txBox="1">
            <a:spLocks noChangeArrowheads="1"/>
          </p:cNvSpPr>
          <p:nvPr/>
        </p:nvSpPr>
        <p:spPr bwMode="auto">
          <a:xfrm>
            <a:off x="4500563" y="5229225"/>
            <a:ext cx="576262" cy="400050"/>
          </a:xfrm>
          <a:prstGeom prst="rect">
            <a:avLst/>
          </a:prstGeom>
          <a:noFill/>
          <a:ln w="9525">
            <a:noFill/>
            <a:miter lim="800000"/>
            <a:headEnd/>
            <a:tailEnd/>
          </a:ln>
        </p:spPr>
        <p:txBody>
          <a:bodyPr>
            <a:spAutoFit/>
          </a:bodyPr>
          <a:lstStyle/>
          <a:p>
            <a:pPr>
              <a:buFont typeface="Wingdings" pitchFamily="2" charset="2"/>
              <a:buNone/>
            </a:pPr>
            <a:r>
              <a:rPr lang="en-US" altLang="zh-CN" sz="2000" dirty="0">
                <a:solidFill>
                  <a:schemeClr val="bg1"/>
                </a:solidFill>
              </a:rPr>
              <a:t>B</a:t>
            </a:r>
            <a:endParaRPr lang="zh-CN" altLang="en-US" sz="2000" dirty="0">
              <a:solidFill>
                <a:schemeClr val="bg1"/>
              </a:solidFill>
            </a:endParaRPr>
          </a:p>
        </p:txBody>
      </p:sp>
      <p:cxnSp>
        <p:nvCxnSpPr>
          <p:cNvPr id="1035" name="直接箭头连接符 12"/>
          <p:cNvCxnSpPr>
            <a:cxnSpLocks noChangeShapeType="1"/>
          </p:cNvCxnSpPr>
          <p:nvPr/>
        </p:nvCxnSpPr>
        <p:spPr bwMode="auto">
          <a:xfrm>
            <a:off x="1403350" y="6269038"/>
            <a:ext cx="504825" cy="0"/>
          </a:xfrm>
          <a:prstGeom prst="straightConnector1">
            <a:avLst/>
          </a:prstGeom>
          <a:noFill/>
          <a:ln w="19050" algn="ctr">
            <a:solidFill>
              <a:schemeClr val="bg2"/>
            </a:solidFill>
            <a:round/>
            <a:headEnd/>
            <a:tailEnd type="arrow" w="med" len="med"/>
          </a:ln>
        </p:spPr>
      </p:cxnSp>
      <p:sp>
        <p:nvSpPr>
          <p:cNvPr id="1036" name="TextBox 13"/>
          <p:cNvSpPr txBox="1">
            <a:spLocks noChangeArrowheads="1"/>
          </p:cNvSpPr>
          <p:nvPr/>
        </p:nvSpPr>
        <p:spPr bwMode="auto">
          <a:xfrm>
            <a:off x="1116013" y="6053138"/>
            <a:ext cx="576262" cy="400050"/>
          </a:xfrm>
          <a:prstGeom prst="rect">
            <a:avLst/>
          </a:prstGeom>
          <a:noFill/>
          <a:ln w="9525">
            <a:noFill/>
            <a:miter lim="800000"/>
            <a:headEnd/>
            <a:tailEnd/>
          </a:ln>
        </p:spPr>
        <p:txBody>
          <a:bodyPr>
            <a:spAutoFit/>
          </a:bodyPr>
          <a:lstStyle/>
          <a:p>
            <a:pPr>
              <a:buFont typeface="Wingdings" pitchFamily="2" charset="2"/>
              <a:buNone/>
            </a:pPr>
            <a:r>
              <a:rPr lang="en-US" altLang="zh-CN" sz="2000" dirty="0">
                <a:solidFill>
                  <a:schemeClr val="bg1"/>
                </a:solidFill>
              </a:rPr>
              <a:t>B</a:t>
            </a:r>
            <a:endParaRPr lang="zh-CN" altLang="en-US" sz="2000" dirty="0">
              <a:solidFill>
                <a:schemeClr val="bg1"/>
              </a:solidFill>
            </a:endParaRPr>
          </a:p>
        </p:txBody>
      </p:sp>
    </p:spTree>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2" name="AutoShape 1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3" name="AutoShape 1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4" name="AutoShape 1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5" name="Rectangle 14"/>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056" name="Text Box 15"/>
          <p:cNvSpPr txBox="1">
            <a:spLocks noChangeArrowheads="1"/>
          </p:cNvSpPr>
          <p:nvPr/>
        </p:nvSpPr>
        <p:spPr bwMode="auto">
          <a:xfrm>
            <a:off x="755650" y="1157288"/>
            <a:ext cx="7993063" cy="1415772"/>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0”</a:t>
            </a:r>
          </a:p>
          <a:p>
            <a:pPr>
              <a:buFont typeface="Wingdings" pitchFamily="2" charset="2"/>
              <a:buNone/>
            </a:pP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过程调用结束后</a:t>
            </a:r>
            <a:r>
              <a:rPr lang="en-US" altLang="zh-CN" sz="2400" dirty="0">
                <a:solidFill>
                  <a:schemeClr val="bg1"/>
                </a:solidFill>
              </a:rPr>
              <a:t>,</a:t>
            </a:r>
            <a:r>
              <a:rPr lang="zh-CN" altLang="en-US" sz="2400" dirty="0">
                <a:solidFill>
                  <a:schemeClr val="bg1"/>
                </a:solidFill>
              </a:rPr>
              <a:t>返回调用点并退栈</a:t>
            </a:r>
          </a:p>
          <a:p>
            <a:pPr lvl="1">
              <a:buFont typeface="Symbol" pitchFamily="18" charset="2"/>
              <a:buChar char="-"/>
            </a:pPr>
            <a:r>
              <a:rPr lang="zh-CN" altLang="en-US" sz="2400" dirty="0">
                <a:solidFill>
                  <a:schemeClr val="bg1"/>
                </a:solidFill>
                <a:latin typeface="Arial" pitchFamily="34" charset="0"/>
              </a:rPr>
              <a:t>    重置基址寄存器和栈顶寄存器</a:t>
            </a:r>
          </a:p>
        </p:txBody>
      </p:sp>
      <p:graphicFrame>
        <p:nvGraphicFramePr>
          <p:cNvPr id="2050" name="Object 17"/>
          <p:cNvGraphicFramePr>
            <a:graphicFrameLocks noChangeAspect="1"/>
          </p:cNvGraphicFramePr>
          <p:nvPr/>
        </p:nvGraphicFramePr>
        <p:xfrm>
          <a:off x="1290638" y="2674938"/>
          <a:ext cx="7313612" cy="3719512"/>
        </p:xfrm>
        <a:graphic>
          <a:graphicData uri="http://schemas.openxmlformats.org/presentationml/2006/ole">
            <p:oleObj spid="_x0000_s78850" name="Visio" r:id="rId3" imgW="5728976" imgH="2914549" progId="">
              <p:embed/>
            </p:oleObj>
          </a:graphicData>
        </a:graphic>
      </p:graphicFrame>
    </p:spTree>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080" name="Text Box 9"/>
          <p:cNvSpPr txBox="1">
            <a:spLocks noChangeArrowheads="1"/>
          </p:cNvSpPr>
          <p:nvPr/>
        </p:nvSpPr>
        <p:spPr bwMode="auto">
          <a:xfrm>
            <a:off x="755650" y="1157288"/>
            <a:ext cx="7993063" cy="1785104"/>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CAL  L  A”</a:t>
            </a:r>
          </a:p>
          <a:p>
            <a:pPr>
              <a:buFont typeface="Wingdings" pitchFamily="2" charset="2"/>
              <a:buNone/>
            </a:pPr>
            <a:endParaRPr lang="en-US" altLang="zh-CN" sz="1000" dirty="0">
              <a:solidFill>
                <a:schemeClr val="bg1"/>
              </a:solidFill>
            </a:endParaRPr>
          </a:p>
          <a:p>
            <a:pPr lvl="1">
              <a:buFont typeface="Symbol" pitchFamily="18" charset="2"/>
              <a:buChar char="-"/>
            </a:pPr>
            <a:r>
              <a:rPr lang="en-US" altLang="zh-CN" sz="2400" dirty="0">
                <a:solidFill>
                  <a:schemeClr val="bg1"/>
                </a:solidFill>
                <a:latin typeface="Arial" pitchFamily="34" charset="0"/>
              </a:rPr>
              <a:t>    </a:t>
            </a:r>
            <a:r>
              <a:rPr lang="zh-CN" altLang="en-US" sz="2400" dirty="0">
                <a:solidFill>
                  <a:schemeClr val="bg1"/>
                </a:solidFill>
                <a:latin typeface="Arial" pitchFamily="34" charset="0"/>
              </a:rPr>
              <a:t>调用地址为 </a:t>
            </a:r>
            <a:r>
              <a:rPr lang="en-US" altLang="zh-CN" sz="2400" b="0" dirty="0">
                <a:solidFill>
                  <a:schemeClr val="bg1"/>
                </a:solidFill>
                <a:latin typeface="Arial" pitchFamily="34" charset="0"/>
              </a:rPr>
              <a:t>A </a:t>
            </a:r>
            <a:r>
              <a:rPr lang="zh-CN" altLang="en-US" sz="2400" dirty="0">
                <a:solidFill>
                  <a:schemeClr val="bg1"/>
                </a:solidFill>
                <a:latin typeface="Arial" pitchFamily="34" charset="0"/>
              </a:rPr>
              <a:t>的过程（置指令地址寄存器为</a:t>
            </a:r>
            <a:r>
              <a:rPr lang="en-US" altLang="zh-CN" sz="2400" b="0" dirty="0">
                <a:solidFill>
                  <a:schemeClr val="bg1"/>
                </a:solidFill>
                <a:latin typeface="Arial" pitchFamily="34" charset="0"/>
              </a:rPr>
              <a:t>A</a:t>
            </a:r>
            <a:r>
              <a:rPr lang="zh-CN" altLang="en-US" sz="2400" dirty="0">
                <a:solidFill>
                  <a:schemeClr val="bg1"/>
                </a:solidFill>
                <a:latin typeface="Arial" pitchFamily="34" charset="0"/>
              </a:rPr>
              <a:t>）</a:t>
            </a:r>
          </a:p>
          <a:p>
            <a:pPr lvl="1">
              <a:buFont typeface="Symbol" pitchFamily="18" charset="2"/>
              <a:buChar char="-"/>
            </a:pPr>
            <a:r>
              <a:rPr lang="zh-CN" altLang="en-US" sz="2400" dirty="0">
                <a:solidFill>
                  <a:schemeClr val="bg1"/>
                </a:solidFill>
                <a:latin typeface="Arial" pitchFamily="34" charset="0"/>
              </a:rPr>
              <a:t>     </a:t>
            </a:r>
            <a:r>
              <a:rPr lang="en-US" altLang="zh-CN" sz="2400" b="0" dirty="0">
                <a:solidFill>
                  <a:schemeClr val="bg1"/>
                </a:solidFill>
                <a:latin typeface="Arial" pitchFamily="34" charset="0"/>
              </a:rPr>
              <a:t>L </a:t>
            </a:r>
            <a:r>
              <a:rPr lang="zh-CN" altLang="en-US" sz="2400" dirty="0">
                <a:solidFill>
                  <a:schemeClr val="bg1"/>
                </a:solidFill>
                <a:latin typeface="Arial" pitchFamily="34" charset="0"/>
              </a:rPr>
              <a:t>为调用过程与被调用过程的层差</a:t>
            </a:r>
            <a:endParaRPr lang="zh-CN" altLang="en-US" sz="2400" b="0" dirty="0">
              <a:solidFill>
                <a:schemeClr val="bg1"/>
              </a:solidFill>
              <a:latin typeface="Arial" pitchFamily="34" charset="0"/>
            </a:endParaRPr>
          </a:p>
          <a:p>
            <a:pPr lvl="1">
              <a:buFont typeface="Symbol" pitchFamily="18" charset="2"/>
              <a:buChar char="-"/>
            </a:pPr>
            <a:r>
              <a:rPr lang="zh-CN" altLang="en-US" sz="2400" b="0" dirty="0">
                <a:solidFill>
                  <a:schemeClr val="bg1"/>
                </a:solidFill>
                <a:latin typeface="Arial" pitchFamily="34" charset="0"/>
              </a:rPr>
              <a:t>    </a:t>
            </a:r>
            <a:r>
              <a:rPr lang="zh-CN" altLang="en-US" sz="2400" dirty="0">
                <a:solidFill>
                  <a:schemeClr val="bg1"/>
                </a:solidFill>
                <a:latin typeface="Arial" pitchFamily="34" charset="0"/>
              </a:rPr>
              <a:t>设置被调用过程的</a:t>
            </a:r>
            <a:r>
              <a:rPr lang="en-US" altLang="zh-CN" sz="2400" b="0" dirty="0">
                <a:solidFill>
                  <a:schemeClr val="bg1"/>
                </a:solidFill>
                <a:latin typeface="Arial" pitchFamily="34" charset="0"/>
              </a:rPr>
              <a:t>3 </a:t>
            </a:r>
            <a:r>
              <a:rPr lang="zh-CN" altLang="en-US" sz="2400" dirty="0">
                <a:solidFill>
                  <a:schemeClr val="bg1"/>
                </a:solidFill>
                <a:latin typeface="Arial" pitchFamily="34" charset="0"/>
              </a:rPr>
              <a:t>个联系单元</a:t>
            </a:r>
          </a:p>
        </p:txBody>
      </p:sp>
      <p:graphicFrame>
        <p:nvGraphicFramePr>
          <p:cNvPr id="3074" name="Object 12"/>
          <p:cNvGraphicFramePr>
            <a:graphicFrameLocks noChangeAspect="1"/>
          </p:cNvGraphicFramePr>
          <p:nvPr/>
        </p:nvGraphicFramePr>
        <p:xfrm>
          <a:off x="1308100" y="2997200"/>
          <a:ext cx="6719888" cy="3475038"/>
        </p:xfrm>
        <a:graphic>
          <a:graphicData uri="http://schemas.openxmlformats.org/presentationml/2006/ole">
            <p:oleObj spid="_x0000_s79874" name="Visio" r:id="rId3" imgW="5878982" imgH="2982773" progId="">
              <p:embed/>
            </p:oleObj>
          </a:graphicData>
        </a:graphic>
      </p:graphicFrame>
    </p:spTree>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0"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6631" name="Text Box 9"/>
          <p:cNvSpPr txBox="1">
            <a:spLocks noChangeArrowheads="1"/>
          </p:cNvSpPr>
          <p:nvPr/>
        </p:nvSpPr>
        <p:spPr bwMode="auto">
          <a:xfrm>
            <a:off x="755650" y="1090613"/>
            <a:ext cx="8137525" cy="1261884"/>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LIT  0  A”</a:t>
            </a: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立即数存入栈顶，即置</a:t>
            </a:r>
            <a:r>
              <a:rPr lang="en-US" altLang="zh-CN" sz="2400" b="0" dirty="0">
                <a:solidFill>
                  <a:schemeClr val="bg1"/>
                </a:solidFill>
                <a:latin typeface="Arial" pitchFamily="34" charset="0"/>
              </a:rPr>
              <a:t>T </a:t>
            </a:r>
            <a:r>
              <a:rPr lang="zh-CN" altLang="en-US" sz="2400" dirty="0">
                <a:solidFill>
                  <a:schemeClr val="bg1"/>
                </a:solidFill>
              </a:rPr>
              <a:t>所指存储单元的值为</a:t>
            </a:r>
            <a:r>
              <a:rPr lang="en-US" altLang="zh-CN" sz="2400" b="0" dirty="0">
                <a:solidFill>
                  <a:schemeClr val="bg1"/>
                </a:solidFill>
                <a:latin typeface="Arial" pitchFamily="34" charset="0"/>
              </a:rPr>
              <a:t>A</a:t>
            </a:r>
          </a:p>
          <a:p>
            <a:pPr lvl="1">
              <a:buFont typeface="Symbol" pitchFamily="18" charset="2"/>
              <a:buChar char="-"/>
            </a:pPr>
            <a:r>
              <a:rPr lang="en-US" altLang="zh-CN" sz="2400" dirty="0">
                <a:solidFill>
                  <a:schemeClr val="bg1"/>
                </a:solidFill>
                <a:latin typeface="Arial" pitchFamily="34" charset="0"/>
              </a:rPr>
              <a:t>    </a:t>
            </a:r>
            <a:r>
              <a:rPr lang="en-US" altLang="zh-CN" sz="2400" b="0" dirty="0">
                <a:solidFill>
                  <a:schemeClr val="bg1"/>
                </a:solidFill>
                <a:latin typeface="Arial" pitchFamily="34" charset="0"/>
              </a:rPr>
              <a:t>T </a:t>
            </a:r>
            <a:r>
              <a:rPr lang="zh-CN" altLang="en-US" sz="2400" dirty="0">
                <a:solidFill>
                  <a:schemeClr val="bg1"/>
                </a:solidFill>
                <a:latin typeface="Arial" pitchFamily="34" charset="0"/>
              </a:rPr>
              <a:t>加 </a:t>
            </a:r>
            <a:r>
              <a:rPr lang="en-US" altLang="zh-CN" sz="2400" dirty="0">
                <a:solidFill>
                  <a:schemeClr val="bg1"/>
                </a:solidFill>
                <a:latin typeface="Arial" pitchFamily="34" charset="0"/>
              </a:rPr>
              <a:t>1</a:t>
            </a:r>
          </a:p>
        </p:txBody>
      </p:sp>
      <p:sp>
        <p:nvSpPr>
          <p:cNvPr id="26632" name="Text Box 11"/>
          <p:cNvSpPr txBox="1">
            <a:spLocks noChangeArrowheads="1"/>
          </p:cNvSpPr>
          <p:nvPr/>
        </p:nvSpPr>
        <p:spPr bwMode="auto">
          <a:xfrm>
            <a:off x="755650" y="2532063"/>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LOD  L  A”</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将层差为</a:t>
            </a:r>
            <a:r>
              <a:rPr lang="en-US" altLang="zh-CN" sz="2400" b="0">
                <a:solidFill>
                  <a:schemeClr val="bg1"/>
                </a:solidFill>
                <a:latin typeface="Arial" pitchFamily="34" charset="0"/>
              </a:rPr>
              <a:t>L</a:t>
            </a:r>
            <a:r>
              <a:rPr lang="zh-CN" altLang="en-US" sz="2400" b="0">
                <a:solidFill>
                  <a:schemeClr val="bg1"/>
                </a:solidFill>
                <a:latin typeface="Arial" pitchFamily="34" charset="0"/>
              </a:rPr>
              <a:t>、</a:t>
            </a:r>
            <a:r>
              <a:rPr lang="zh-CN" altLang="en-US" sz="2400">
                <a:solidFill>
                  <a:schemeClr val="bg1"/>
                </a:solidFill>
              </a:rPr>
              <a:t>偏移量为</a:t>
            </a:r>
            <a:r>
              <a:rPr lang="en-US" altLang="zh-CN" sz="2400" b="0">
                <a:solidFill>
                  <a:schemeClr val="bg1"/>
                </a:solidFill>
                <a:latin typeface="Arial" pitchFamily="34" charset="0"/>
              </a:rPr>
              <a:t>A</a:t>
            </a:r>
            <a:r>
              <a:rPr lang="zh-CN" altLang="en-US" sz="2400">
                <a:solidFill>
                  <a:schemeClr val="bg1"/>
                </a:solidFill>
              </a:rPr>
              <a:t>的存储单元的值取到栈顶</a:t>
            </a:r>
          </a:p>
          <a:p>
            <a:pPr lvl="1">
              <a:buFont typeface="Symbol" pitchFamily="18" charset="2"/>
              <a:buChar char="-"/>
            </a:pPr>
            <a:r>
              <a:rPr lang="zh-CN" altLang="en-US" sz="2400" b="0">
                <a:solidFill>
                  <a:schemeClr val="bg1"/>
                </a:solidFill>
                <a:latin typeface="Arial" pitchFamily="34" charset="0"/>
              </a:rPr>
              <a:t>    </a:t>
            </a:r>
            <a:r>
              <a:rPr lang="en-US" altLang="zh-CN" sz="2400" b="0">
                <a:solidFill>
                  <a:schemeClr val="bg1"/>
                </a:solidFill>
                <a:latin typeface="Arial" pitchFamily="34" charset="0"/>
              </a:rPr>
              <a:t>T </a:t>
            </a:r>
            <a:r>
              <a:rPr lang="zh-CN" altLang="en-US" sz="2400">
                <a:solidFill>
                  <a:schemeClr val="bg1"/>
                </a:solidFill>
                <a:latin typeface="Arial" pitchFamily="34" charset="0"/>
              </a:rPr>
              <a:t>加 </a:t>
            </a:r>
            <a:r>
              <a:rPr lang="en-US" altLang="zh-CN" sz="2400">
                <a:solidFill>
                  <a:schemeClr val="bg1"/>
                </a:solidFill>
                <a:latin typeface="Arial" pitchFamily="34" charset="0"/>
              </a:rPr>
              <a:t>1</a:t>
            </a:r>
          </a:p>
        </p:txBody>
      </p:sp>
      <p:sp>
        <p:nvSpPr>
          <p:cNvPr id="26633" name="Text Box 12"/>
          <p:cNvSpPr txBox="1">
            <a:spLocks noChangeArrowheads="1"/>
          </p:cNvSpPr>
          <p:nvPr/>
        </p:nvSpPr>
        <p:spPr bwMode="auto">
          <a:xfrm>
            <a:off x="755650" y="3933825"/>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STO  L  A”</a:t>
            </a:r>
            <a:endParaRPr lang="en-US" altLang="zh-CN" sz="1000">
              <a:solidFill>
                <a:schemeClr val="bg1"/>
              </a:solidFill>
            </a:endParaRPr>
          </a:p>
          <a:p>
            <a:pPr lvl="1">
              <a:buFont typeface="Symbol" pitchFamily="18" charset="2"/>
              <a:buChar char="-"/>
            </a:pPr>
            <a:r>
              <a:rPr lang="en-US" altLang="zh-CN" sz="2400" b="0">
                <a:solidFill>
                  <a:schemeClr val="bg1"/>
                </a:solidFill>
                <a:latin typeface="Arial" pitchFamily="34" charset="0"/>
              </a:rPr>
              <a:t>    T </a:t>
            </a:r>
            <a:r>
              <a:rPr lang="zh-CN" altLang="en-US" sz="2400">
                <a:solidFill>
                  <a:schemeClr val="bg1"/>
                </a:solidFill>
                <a:latin typeface="Arial" pitchFamily="34" charset="0"/>
              </a:rPr>
              <a:t>减 </a:t>
            </a:r>
            <a:r>
              <a:rPr lang="en-US" altLang="zh-CN" sz="2400">
                <a:solidFill>
                  <a:schemeClr val="bg1"/>
                </a:solidFill>
                <a:latin typeface="Arial" pitchFamily="34" charset="0"/>
              </a:rPr>
              <a:t>1</a:t>
            </a:r>
          </a:p>
          <a:p>
            <a:pPr lvl="1">
              <a:buFont typeface="Symbol" pitchFamily="18" charset="2"/>
              <a:buChar char="-"/>
            </a:pPr>
            <a:r>
              <a:rPr lang="en-US" altLang="zh-CN" sz="2400">
                <a:solidFill>
                  <a:schemeClr val="bg1"/>
                </a:solidFill>
              </a:rPr>
              <a:t>  </a:t>
            </a:r>
            <a:r>
              <a:rPr lang="zh-CN" altLang="en-US" sz="2400">
                <a:solidFill>
                  <a:schemeClr val="bg1"/>
                </a:solidFill>
              </a:rPr>
              <a:t>将栈顶的值存入层差为</a:t>
            </a:r>
            <a:r>
              <a:rPr lang="en-US" altLang="zh-CN" sz="2400" b="0">
                <a:solidFill>
                  <a:schemeClr val="bg1"/>
                </a:solidFill>
              </a:rPr>
              <a:t>L</a:t>
            </a:r>
            <a:r>
              <a:rPr lang="zh-CN" altLang="en-US" sz="2400" b="0">
                <a:solidFill>
                  <a:schemeClr val="bg1"/>
                </a:solidFill>
              </a:rPr>
              <a:t>、</a:t>
            </a:r>
            <a:r>
              <a:rPr lang="zh-CN" altLang="en-US" sz="2400">
                <a:solidFill>
                  <a:schemeClr val="bg1"/>
                </a:solidFill>
              </a:rPr>
              <a:t>偏移量为</a:t>
            </a:r>
            <a:r>
              <a:rPr lang="en-US" altLang="zh-CN" sz="2400" b="0">
                <a:solidFill>
                  <a:schemeClr val="bg1"/>
                </a:solidFill>
              </a:rPr>
              <a:t>A</a:t>
            </a:r>
            <a:r>
              <a:rPr lang="zh-CN" altLang="en-US" sz="2400">
                <a:solidFill>
                  <a:schemeClr val="bg1"/>
                </a:solidFill>
              </a:rPr>
              <a:t>的存储单元</a:t>
            </a:r>
            <a:endParaRPr lang="zh-CN" altLang="en-US" sz="2400">
              <a:solidFill>
                <a:schemeClr val="bg1"/>
              </a:solidFill>
              <a:latin typeface="Arial" pitchFamily="34" charset="0"/>
            </a:endParaRPr>
          </a:p>
        </p:txBody>
      </p:sp>
      <p:sp>
        <p:nvSpPr>
          <p:cNvPr id="26634" name="Text Box 13"/>
          <p:cNvSpPr txBox="1">
            <a:spLocks noChangeArrowheads="1"/>
          </p:cNvSpPr>
          <p:nvPr/>
        </p:nvSpPr>
        <p:spPr bwMode="auto">
          <a:xfrm>
            <a:off x="755650" y="5229225"/>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注：</a:t>
            </a:r>
            <a:r>
              <a:rPr lang="zh-CN" altLang="en-US" sz="2400">
                <a:solidFill>
                  <a:schemeClr val="bg1"/>
                </a:solidFill>
                <a:latin typeface="Arial" pitchFamily="34" charset="0"/>
              </a:rPr>
              <a:t>层差为</a:t>
            </a:r>
            <a:r>
              <a:rPr lang="en-US" altLang="zh-CN" sz="2400" b="0">
                <a:solidFill>
                  <a:schemeClr val="bg1"/>
                </a:solidFill>
                <a:latin typeface="Arial" pitchFamily="34" charset="0"/>
              </a:rPr>
              <a:t>L</a:t>
            </a:r>
            <a:r>
              <a:rPr lang="zh-CN" altLang="en-US" sz="2400" b="0">
                <a:solidFill>
                  <a:schemeClr val="bg1"/>
                </a:solidFill>
                <a:latin typeface="Arial" pitchFamily="34" charset="0"/>
              </a:rPr>
              <a:t>、</a:t>
            </a:r>
            <a:r>
              <a:rPr lang="zh-CN" altLang="en-US" sz="2400">
                <a:solidFill>
                  <a:schemeClr val="bg1"/>
                </a:solidFill>
                <a:latin typeface="Arial" pitchFamily="34" charset="0"/>
              </a:rPr>
              <a:t>偏移量为</a:t>
            </a:r>
            <a:r>
              <a:rPr lang="en-US" altLang="zh-CN" sz="2400" b="0">
                <a:solidFill>
                  <a:schemeClr val="bg1"/>
                </a:solidFill>
                <a:latin typeface="Arial" pitchFamily="34" charset="0"/>
              </a:rPr>
              <a:t>A</a:t>
            </a:r>
            <a:r>
              <a:rPr lang="zh-CN" altLang="en-US" sz="2400">
                <a:solidFill>
                  <a:schemeClr val="bg1"/>
                </a:solidFill>
                <a:latin typeface="Arial" pitchFamily="34" charset="0"/>
              </a:rPr>
              <a:t>的存储单元，即沿当前层静</a:t>
            </a:r>
          </a:p>
          <a:p>
            <a:pPr>
              <a:buFont typeface="Wingdings" pitchFamily="2" charset="2"/>
              <a:buNone/>
            </a:pPr>
            <a:r>
              <a:rPr lang="zh-CN" altLang="en-US" sz="2400">
                <a:solidFill>
                  <a:schemeClr val="bg1"/>
                </a:solidFill>
                <a:latin typeface="Arial" pitchFamily="34" charset="0"/>
              </a:rPr>
              <a:t>     态链</a:t>
            </a:r>
            <a:r>
              <a:rPr lang="en-US" altLang="zh-CN" sz="2400" b="0">
                <a:solidFill>
                  <a:schemeClr val="bg1"/>
                </a:solidFill>
                <a:latin typeface="Arial" pitchFamily="34" charset="0"/>
              </a:rPr>
              <a:t>SL</a:t>
            </a:r>
            <a:r>
              <a:rPr lang="zh-CN" altLang="en-US" sz="2400">
                <a:solidFill>
                  <a:schemeClr val="bg1"/>
                </a:solidFill>
                <a:latin typeface="Arial" pitchFamily="34" charset="0"/>
              </a:rPr>
              <a:t>开始向前第</a:t>
            </a:r>
            <a:r>
              <a:rPr lang="en-US" altLang="zh-CN" sz="2400" b="0">
                <a:solidFill>
                  <a:schemeClr val="bg1"/>
                </a:solidFill>
                <a:latin typeface="Arial" pitchFamily="34" charset="0"/>
              </a:rPr>
              <a:t>L</a:t>
            </a:r>
            <a:r>
              <a:rPr lang="zh-CN" altLang="en-US" sz="2400">
                <a:solidFill>
                  <a:schemeClr val="bg1"/>
                </a:solidFill>
                <a:latin typeface="Arial" pitchFamily="34" charset="0"/>
              </a:rPr>
              <a:t>层的</a:t>
            </a:r>
            <a:r>
              <a:rPr lang="en-US" altLang="zh-CN" sz="2400" b="0">
                <a:solidFill>
                  <a:schemeClr val="bg1"/>
                </a:solidFill>
                <a:latin typeface="Arial" pitchFamily="34" charset="0"/>
              </a:rPr>
              <a:t>SL</a:t>
            </a:r>
            <a:r>
              <a:rPr lang="zh-CN" altLang="en-US" sz="2400">
                <a:solidFill>
                  <a:schemeClr val="bg1"/>
                </a:solidFill>
                <a:latin typeface="Arial" pitchFamily="34" charset="0"/>
              </a:rPr>
              <a:t>作为基址，加上</a:t>
            </a:r>
            <a:r>
              <a:rPr lang="en-US" altLang="zh-CN" sz="2400" b="0">
                <a:solidFill>
                  <a:schemeClr val="bg1"/>
                </a:solidFill>
                <a:latin typeface="Arial" pitchFamily="34" charset="0"/>
              </a:rPr>
              <a:t>A</a:t>
            </a:r>
            <a:r>
              <a:rPr lang="zh-CN" altLang="en-US" sz="2400">
                <a:solidFill>
                  <a:schemeClr val="bg1"/>
                </a:solidFill>
                <a:latin typeface="Arial" pitchFamily="34" charset="0"/>
              </a:rPr>
              <a:t>，即为该</a:t>
            </a:r>
          </a:p>
          <a:p>
            <a:pPr>
              <a:buFont typeface="Wingdings" pitchFamily="2" charset="2"/>
              <a:buNone/>
            </a:pPr>
            <a:r>
              <a:rPr lang="zh-CN" altLang="en-US" sz="2400">
                <a:solidFill>
                  <a:schemeClr val="bg1"/>
                </a:solidFill>
                <a:latin typeface="Arial" pitchFamily="34" charset="0"/>
              </a:rPr>
              <a:t>     单元的地址</a:t>
            </a:r>
          </a:p>
        </p:txBody>
      </p:sp>
    </p:spTree>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4"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7655" name="Text Box 9"/>
          <p:cNvSpPr txBox="1">
            <a:spLocks noChangeArrowheads="1"/>
          </p:cNvSpPr>
          <p:nvPr/>
        </p:nvSpPr>
        <p:spPr bwMode="auto">
          <a:xfrm>
            <a:off x="755650" y="1484313"/>
            <a:ext cx="8137525" cy="1036637"/>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1”</a:t>
            </a:r>
          </a:p>
          <a:p>
            <a:pPr>
              <a:buFont typeface="Wingdings" pitchFamily="2" charset="2"/>
              <a:buNone/>
            </a:pP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求栈顶元素的相反数，结果值留在栈顶</a:t>
            </a:r>
            <a:endParaRPr lang="zh-CN" altLang="en-US" sz="2400" b="0" dirty="0">
              <a:solidFill>
                <a:schemeClr val="bg1"/>
              </a:solidFill>
              <a:latin typeface="Arial" pitchFamily="34" charset="0"/>
            </a:endParaRPr>
          </a:p>
        </p:txBody>
      </p:sp>
      <p:sp>
        <p:nvSpPr>
          <p:cNvPr id="27656" name="Text Box 13"/>
          <p:cNvSpPr txBox="1">
            <a:spLocks noChangeArrowheads="1"/>
          </p:cNvSpPr>
          <p:nvPr/>
        </p:nvSpPr>
        <p:spPr bwMode="auto">
          <a:xfrm>
            <a:off x="755650" y="2852738"/>
            <a:ext cx="8137525" cy="1415772"/>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6”</a:t>
            </a:r>
          </a:p>
          <a:p>
            <a:pPr>
              <a:buFont typeface="Wingdings" pitchFamily="2" charset="2"/>
              <a:buNone/>
            </a:pP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栈顶元素的奇偶判断，若为奇数，结果为</a:t>
            </a:r>
            <a:r>
              <a:rPr lang="en-US" altLang="zh-CN" sz="2400" b="0" dirty="0">
                <a:solidFill>
                  <a:schemeClr val="bg1"/>
                </a:solidFill>
                <a:latin typeface="Arial" pitchFamily="34" charset="0"/>
              </a:rPr>
              <a:t>1</a:t>
            </a:r>
            <a:r>
              <a:rPr lang="zh-CN" altLang="en-US" sz="2400" dirty="0">
                <a:solidFill>
                  <a:schemeClr val="bg1"/>
                </a:solidFill>
              </a:rPr>
              <a:t>；若为偶</a:t>
            </a:r>
          </a:p>
          <a:p>
            <a:pPr lvl="1">
              <a:buFont typeface="Symbol" pitchFamily="18" charset="2"/>
              <a:buNone/>
            </a:pPr>
            <a:r>
              <a:rPr lang="zh-CN" altLang="en-US" sz="2400" dirty="0">
                <a:solidFill>
                  <a:schemeClr val="bg1"/>
                </a:solidFill>
              </a:rPr>
              <a:t>   数，结果为</a:t>
            </a:r>
            <a:r>
              <a:rPr lang="en-US" altLang="zh-CN" sz="2400" b="0" dirty="0">
                <a:solidFill>
                  <a:schemeClr val="bg1"/>
                </a:solidFill>
                <a:latin typeface="Arial" pitchFamily="34" charset="0"/>
                <a:ea typeface="宋体" pitchFamily="2" charset="-122"/>
              </a:rPr>
              <a:t>0</a:t>
            </a:r>
            <a:r>
              <a:rPr lang="en-US" altLang="zh-CN" sz="1800" dirty="0">
                <a:solidFill>
                  <a:schemeClr val="bg1"/>
                </a:solidFill>
                <a:latin typeface="Arial" pitchFamily="34" charset="0"/>
                <a:ea typeface="宋体" pitchFamily="2" charset="-122"/>
              </a:rPr>
              <a:t> </a:t>
            </a:r>
            <a:r>
              <a:rPr lang="zh-CN" altLang="en-US" sz="2400" dirty="0">
                <a:solidFill>
                  <a:schemeClr val="bg1"/>
                </a:solidFill>
              </a:rPr>
              <a:t>；结果值留在栈顶</a:t>
            </a:r>
          </a:p>
        </p:txBody>
      </p:sp>
    </p:spTree>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8"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8679" name="Text Box 9"/>
          <p:cNvSpPr txBox="1">
            <a:spLocks noChangeArrowheads="1"/>
          </p:cNvSpPr>
          <p:nvPr/>
        </p:nvSpPr>
        <p:spPr bwMode="auto">
          <a:xfrm>
            <a:off x="755650" y="1090613"/>
            <a:ext cx="8137525" cy="1261884"/>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2”</a:t>
            </a: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次栈顶与栈顶的值相加，结果存入次栈顶</a:t>
            </a:r>
            <a:endParaRPr lang="zh-CN" altLang="en-US" sz="2400" b="0" dirty="0">
              <a:solidFill>
                <a:schemeClr val="bg1"/>
              </a:solidFill>
              <a:latin typeface="Arial" pitchFamily="34" charset="0"/>
            </a:endParaRPr>
          </a:p>
          <a:p>
            <a:pPr lvl="1">
              <a:buFont typeface="Symbol" pitchFamily="18" charset="2"/>
              <a:buChar char="-"/>
            </a:pPr>
            <a:r>
              <a:rPr lang="zh-CN" altLang="en-US" sz="2400" dirty="0">
                <a:solidFill>
                  <a:schemeClr val="bg1"/>
                </a:solidFill>
                <a:latin typeface="Arial" pitchFamily="34" charset="0"/>
              </a:rPr>
              <a:t>    </a:t>
            </a:r>
            <a:r>
              <a:rPr lang="en-US" altLang="zh-CN" sz="2400" b="0" dirty="0">
                <a:solidFill>
                  <a:schemeClr val="bg1"/>
                </a:solidFill>
                <a:latin typeface="Arial" pitchFamily="34" charset="0"/>
              </a:rPr>
              <a:t>T </a:t>
            </a:r>
            <a:r>
              <a:rPr lang="zh-CN" altLang="en-US" sz="2400" dirty="0">
                <a:solidFill>
                  <a:schemeClr val="bg1"/>
                </a:solidFill>
                <a:latin typeface="Arial" pitchFamily="34" charset="0"/>
              </a:rPr>
              <a:t>减 </a:t>
            </a:r>
            <a:r>
              <a:rPr lang="en-US" altLang="zh-CN" sz="2400" b="0" dirty="0">
                <a:solidFill>
                  <a:schemeClr val="bg1"/>
                </a:solidFill>
                <a:latin typeface="Arial" pitchFamily="34" charset="0"/>
              </a:rPr>
              <a:t>1</a:t>
            </a:r>
          </a:p>
        </p:txBody>
      </p:sp>
      <p:sp>
        <p:nvSpPr>
          <p:cNvPr id="28680" name="Text Box 14"/>
          <p:cNvSpPr txBox="1">
            <a:spLocks noChangeArrowheads="1"/>
          </p:cNvSpPr>
          <p:nvPr/>
        </p:nvSpPr>
        <p:spPr bwMode="auto">
          <a:xfrm>
            <a:off x="755650" y="2492375"/>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3”</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次栈顶的值减去栈顶的值，结果存入次栈顶</a:t>
            </a:r>
            <a:endParaRPr lang="zh-CN" altLang="en-US" sz="2400" b="0">
              <a:solidFill>
                <a:schemeClr val="bg1"/>
              </a:solidFill>
              <a:latin typeface="Arial" pitchFamily="34" charset="0"/>
            </a:endParaRPr>
          </a:p>
          <a:p>
            <a:pPr lvl="1">
              <a:buFont typeface="Symbol" pitchFamily="18" charset="2"/>
              <a:buChar char="-"/>
            </a:pPr>
            <a:r>
              <a:rPr lang="zh-CN" altLang="en-US" sz="2400">
                <a:solidFill>
                  <a:schemeClr val="bg1"/>
                </a:solidFill>
                <a:latin typeface="Arial" pitchFamily="34" charset="0"/>
              </a:rPr>
              <a:t>    </a:t>
            </a:r>
            <a:r>
              <a:rPr lang="en-US" altLang="zh-CN" sz="2400" b="0">
                <a:solidFill>
                  <a:schemeClr val="bg1"/>
                </a:solidFill>
                <a:latin typeface="Arial" pitchFamily="34" charset="0"/>
              </a:rPr>
              <a:t>T </a:t>
            </a:r>
            <a:r>
              <a:rPr lang="zh-CN" altLang="en-US" sz="2400">
                <a:solidFill>
                  <a:schemeClr val="bg1"/>
                </a:solidFill>
                <a:latin typeface="Arial" pitchFamily="34" charset="0"/>
              </a:rPr>
              <a:t>减 </a:t>
            </a:r>
            <a:r>
              <a:rPr lang="en-US" altLang="zh-CN" sz="2400" b="0">
                <a:solidFill>
                  <a:schemeClr val="bg1"/>
                </a:solidFill>
                <a:latin typeface="Arial" pitchFamily="34" charset="0"/>
              </a:rPr>
              <a:t>1</a:t>
            </a:r>
          </a:p>
        </p:txBody>
      </p:sp>
      <p:sp>
        <p:nvSpPr>
          <p:cNvPr id="28681" name="Text Box 16"/>
          <p:cNvSpPr txBox="1">
            <a:spLocks noChangeArrowheads="1"/>
          </p:cNvSpPr>
          <p:nvPr/>
        </p:nvSpPr>
        <p:spPr bwMode="auto">
          <a:xfrm>
            <a:off x="755650" y="3860800"/>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4”</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次栈顶的值乘以栈顶的值，结果存入次栈顶</a:t>
            </a:r>
            <a:endParaRPr lang="zh-CN" altLang="en-US" sz="2400" b="0">
              <a:solidFill>
                <a:schemeClr val="bg1"/>
              </a:solidFill>
              <a:latin typeface="Arial" pitchFamily="34" charset="0"/>
            </a:endParaRPr>
          </a:p>
          <a:p>
            <a:pPr lvl="1">
              <a:buFont typeface="Symbol" pitchFamily="18" charset="2"/>
              <a:buChar char="-"/>
            </a:pPr>
            <a:r>
              <a:rPr lang="zh-CN" altLang="en-US" sz="2400">
                <a:solidFill>
                  <a:schemeClr val="bg1"/>
                </a:solidFill>
                <a:latin typeface="Arial" pitchFamily="34" charset="0"/>
              </a:rPr>
              <a:t>    </a:t>
            </a:r>
            <a:r>
              <a:rPr lang="en-US" altLang="zh-CN" sz="2400" b="0">
                <a:solidFill>
                  <a:schemeClr val="bg1"/>
                </a:solidFill>
                <a:latin typeface="Arial" pitchFamily="34" charset="0"/>
              </a:rPr>
              <a:t>T </a:t>
            </a:r>
            <a:r>
              <a:rPr lang="zh-CN" altLang="en-US" sz="2400">
                <a:solidFill>
                  <a:schemeClr val="bg1"/>
                </a:solidFill>
                <a:latin typeface="Arial" pitchFamily="34" charset="0"/>
              </a:rPr>
              <a:t>减 </a:t>
            </a:r>
            <a:r>
              <a:rPr lang="en-US" altLang="zh-CN" sz="2400" b="0">
                <a:solidFill>
                  <a:schemeClr val="bg1"/>
                </a:solidFill>
                <a:latin typeface="Arial" pitchFamily="34" charset="0"/>
              </a:rPr>
              <a:t>1</a:t>
            </a:r>
          </a:p>
        </p:txBody>
      </p:sp>
      <p:sp>
        <p:nvSpPr>
          <p:cNvPr id="28682" name="Text Box 17"/>
          <p:cNvSpPr txBox="1">
            <a:spLocks noChangeArrowheads="1"/>
          </p:cNvSpPr>
          <p:nvPr/>
        </p:nvSpPr>
        <p:spPr bwMode="auto">
          <a:xfrm>
            <a:off x="755650" y="5229225"/>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5”</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次栈顶的值除以栈顶的值，结果存入次栈顶</a:t>
            </a:r>
            <a:endParaRPr lang="zh-CN" altLang="en-US" sz="2400" b="0">
              <a:solidFill>
                <a:schemeClr val="bg1"/>
              </a:solidFill>
              <a:latin typeface="Arial" pitchFamily="34" charset="0"/>
            </a:endParaRPr>
          </a:p>
          <a:p>
            <a:pPr lvl="1">
              <a:buFont typeface="Symbol" pitchFamily="18" charset="2"/>
              <a:buChar char="-"/>
            </a:pPr>
            <a:r>
              <a:rPr lang="zh-CN" altLang="en-US" sz="2400">
                <a:solidFill>
                  <a:schemeClr val="bg1"/>
                </a:solidFill>
                <a:latin typeface="Arial" pitchFamily="34" charset="0"/>
              </a:rPr>
              <a:t>    </a:t>
            </a:r>
            <a:r>
              <a:rPr lang="en-US" altLang="zh-CN" sz="2400" b="0">
                <a:solidFill>
                  <a:schemeClr val="bg1"/>
                </a:solidFill>
                <a:latin typeface="Arial" pitchFamily="34" charset="0"/>
              </a:rPr>
              <a:t>T </a:t>
            </a:r>
            <a:r>
              <a:rPr lang="zh-CN" altLang="en-US" sz="2400">
                <a:solidFill>
                  <a:schemeClr val="bg1"/>
                </a:solidFill>
                <a:latin typeface="Arial" pitchFamily="34" charset="0"/>
              </a:rPr>
              <a:t>减 </a:t>
            </a:r>
            <a:r>
              <a:rPr lang="en-US" altLang="zh-CN" sz="2400" b="0">
                <a:solidFill>
                  <a:schemeClr val="bg1"/>
                </a:solidFill>
                <a:latin typeface="Arial" pitchFamily="34" charset="0"/>
              </a:rPr>
              <a:t>1</a:t>
            </a:r>
          </a:p>
        </p:txBody>
      </p:sp>
    </p:spTree>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69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2"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29703" name="Text Box 9"/>
          <p:cNvSpPr txBox="1">
            <a:spLocks noChangeArrowheads="1"/>
          </p:cNvSpPr>
          <p:nvPr/>
        </p:nvSpPr>
        <p:spPr bwMode="auto">
          <a:xfrm>
            <a:off x="755650" y="1090613"/>
            <a:ext cx="8137525" cy="884237"/>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8”     </a:t>
            </a:r>
            <a:r>
              <a:rPr lang="zh-CN" altLang="en-US" sz="2400" dirty="0">
                <a:solidFill>
                  <a:schemeClr val="bg1"/>
                </a:solidFill>
                <a:latin typeface="Arial" pitchFamily="34" charset="0"/>
              </a:rPr>
              <a:t>比较次栈顶与栈顶是否相等</a:t>
            </a:r>
            <a:endParaRPr lang="zh-CN" altLang="en-US" sz="2400" dirty="0">
              <a:solidFill>
                <a:schemeClr val="bg1"/>
              </a:solidFill>
            </a:endParaRPr>
          </a:p>
          <a:p>
            <a:pPr lvl="1">
              <a:buFont typeface="Symbol" pitchFamily="18" charset="2"/>
              <a:buChar char="-"/>
            </a:pPr>
            <a:r>
              <a:rPr lang="zh-CN" altLang="en-US" sz="2400" dirty="0">
                <a:solidFill>
                  <a:schemeClr val="bg1"/>
                </a:solidFill>
              </a:rPr>
              <a:t>  若相等，结果为</a:t>
            </a:r>
            <a:r>
              <a:rPr lang="en-US" altLang="zh-CN" sz="2400" dirty="0">
                <a:solidFill>
                  <a:schemeClr val="bg1"/>
                </a:solidFill>
                <a:latin typeface="Arial" pitchFamily="34" charset="0"/>
              </a:rPr>
              <a:t>0</a:t>
            </a:r>
            <a:r>
              <a:rPr lang="zh-CN" altLang="en-US" sz="2400" dirty="0">
                <a:solidFill>
                  <a:schemeClr val="bg1"/>
                </a:solidFill>
              </a:rPr>
              <a:t>；存结果至次栈顶；</a:t>
            </a:r>
            <a:r>
              <a:rPr lang="en-US" altLang="zh-CN" sz="2400" b="0" dirty="0">
                <a:solidFill>
                  <a:schemeClr val="bg1"/>
                </a:solidFill>
                <a:latin typeface="Arial" pitchFamily="34" charset="0"/>
              </a:rPr>
              <a:t>T </a:t>
            </a:r>
            <a:r>
              <a:rPr lang="zh-CN" altLang="en-US" sz="2400" dirty="0">
                <a:solidFill>
                  <a:schemeClr val="bg1"/>
                </a:solidFill>
              </a:rPr>
              <a:t>减</a:t>
            </a:r>
            <a:r>
              <a:rPr lang="en-US" altLang="zh-CN" sz="2400" dirty="0">
                <a:solidFill>
                  <a:schemeClr val="bg1"/>
                </a:solidFill>
              </a:rPr>
              <a:t>1</a:t>
            </a:r>
            <a:endParaRPr lang="en-US" altLang="zh-CN" sz="2400" b="0" dirty="0">
              <a:solidFill>
                <a:schemeClr val="bg1"/>
              </a:solidFill>
              <a:latin typeface="Arial" pitchFamily="34" charset="0"/>
            </a:endParaRPr>
          </a:p>
        </p:txBody>
      </p:sp>
      <p:sp>
        <p:nvSpPr>
          <p:cNvPr id="29704" name="Text Box 24"/>
          <p:cNvSpPr txBox="1">
            <a:spLocks noChangeArrowheads="1"/>
          </p:cNvSpPr>
          <p:nvPr/>
        </p:nvSpPr>
        <p:spPr bwMode="auto">
          <a:xfrm>
            <a:off x="755650" y="1989138"/>
            <a:ext cx="8137525" cy="884237"/>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9”     </a:t>
            </a:r>
            <a:r>
              <a:rPr lang="zh-CN" altLang="en-US" sz="2400">
                <a:solidFill>
                  <a:schemeClr val="bg1"/>
                </a:solidFill>
                <a:latin typeface="Arial" pitchFamily="34" charset="0"/>
              </a:rPr>
              <a:t>比较次栈顶与栈顶是否不相等</a:t>
            </a:r>
            <a:endParaRPr lang="zh-CN" altLang="en-US" sz="2400">
              <a:solidFill>
                <a:schemeClr val="bg1"/>
              </a:solidFill>
            </a:endParaRPr>
          </a:p>
          <a:p>
            <a:pPr lvl="1">
              <a:buFont typeface="Symbol" pitchFamily="18" charset="2"/>
              <a:buChar char="-"/>
            </a:pPr>
            <a:r>
              <a:rPr lang="zh-CN" altLang="en-US" sz="2400">
                <a:solidFill>
                  <a:schemeClr val="bg1"/>
                </a:solidFill>
              </a:rPr>
              <a:t>  若不相等，结果为</a:t>
            </a:r>
            <a:r>
              <a:rPr lang="en-US" altLang="zh-CN" sz="2400">
                <a:solidFill>
                  <a:schemeClr val="bg1"/>
                </a:solidFill>
                <a:latin typeface="Arial" pitchFamily="34" charset="0"/>
              </a:rPr>
              <a:t>0</a:t>
            </a:r>
            <a:r>
              <a:rPr lang="zh-CN" altLang="en-US" sz="2400">
                <a:solidFill>
                  <a:schemeClr val="bg1"/>
                </a:solidFill>
              </a:rPr>
              <a:t>；存结果至次栈顶；</a:t>
            </a:r>
            <a:r>
              <a:rPr lang="en-US" altLang="zh-CN" sz="2400" b="0">
                <a:solidFill>
                  <a:schemeClr val="bg1"/>
                </a:solidFill>
                <a:latin typeface="Arial" pitchFamily="34" charset="0"/>
              </a:rPr>
              <a:t>T </a:t>
            </a:r>
            <a:r>
              <a:rPr lang="zh-CN" altLang="en-US" sz="2400">
                <a:solidFill>
                  <a:schemeClr val="bg1"/>
                </a:solidFill>
              </a:rPr>
              <a:t>减</a:t>
            </a:r>
            <a:r>
              <a:rPr lang="en-US" altLang="zh-CN" sz="2400">
                <a:solidFill>
                  <a:schemeClr val="bg1"/>
                </a:solidFill>
              </a:rPr>
              <a:t>1</a:t>
            </a:r>
            <a:endParaRPr lang="en-US" altLang="zh-CN" sz="2400" b="0">
              <a:solidFill>
                <a:schemeClr val="bg1"/>
              </a:solidFill>
              <a:latin typeface="Arial" pitchFamily="34" charset="0"/>
            </a:endParaRPr>
          </a:p>
        </p:txBody>
      </p:sp>
      <p:sp>
        <p:nvSpPr>
          <p:cNvPr id="29705" name="Text Box 25"/>
          <p:cNvSpPr txBox="1">
            <a:spLocks noChangeArrowheads="1"/>
          </p:cNvSpPr>
          <p:nvPr/>
        </p:nvSpPr>
        <p:spPr bwMode="auto">
          <a:xfrm>
            <a:off x="755650" y="2852738"/>
            <a:ext cx="8137525" cy="884237"/>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10”   </a:t>
            </a:r>
            <a:r>
              <a:rPr lang="zh-CN" altLang="en-US" sz="2400">
                <a:solidFill>
                  <a:schemeClr val="bg1"/>
                </a:solidFill>
                <a:latin typeface="Arial" pitchFamily="34" charset="0"/>
              </a:rPr>
              <a:t>比较次栈顶是否小于栈顶</a:t>
            </a:r>
            <a:endParaRPr lang="zh-CN" altLang="en-US" sz="2400">
              <a:solidFill>
                <a:schemeClr val="bg1"/>
              </a:solidFill>
            </a:endParaRPr>
          </a:p>
          <a:p>
            <a:pPr lvl="1">
              <a:buFont typeface="Symbol" pitchFamily="18" charset="2"/>
              <a:buChar char="-"/>
            </a:pPr>
            <a:r>
              <a:rPr lang="zh-CN" altLang="en-US" sz="2400">
                <a:solidFill>
                  <a:schemeClr val="bg1"/>
                </a:solidFill>
              </a:rPr>
              <a:t>  若小于，结果为</a:t>
            </a:r>
            <a:r>
              <a:rPr lang="en-US" altLang="zh-CN" sz="2400">
                <a:solidFill>
                  <a:schemeClr val="bg1"/>
                </a:solidFill>
                <a:latin typeface="Arial" pitchFamily="34" charset="0"/>
              </a:rPr>
              <a:t>0</a:t>
            </a:r>
            <a:r>
              <a:rPr lang="zh-CN" altLang="en-US" sz="2400">
                <a:solidFill>
                  <a:schemeClr val="bg1"/>
                </a:solidFill>
              </a:rPr>
              <a:t>；存结果至次栈顶；</a:t>
            </a:r>
            <a:r>
              <a:rPr lang="en-US" altLang="zh-CN" sz="2400" b="0">
                <a:solidFill>
                  <a:schemeClr val="bg1"/>
                </a:solidFill>
                <a:latin typeface="Arial" pitchFamily="34" charset="0"/>
              </a:rPr>
              <a:t>T </a:t>
            </a:r>
            <a:r>
              <a:rPr lang="zh-CN" altLang="en-US" sz="2400">
                <a:solidFill>
                  <a:schemeClr val="bg1"/>
                </a:solidFill>
              </a:rPr>
              <a:t>减</a:t>
            </a:r>
            <a:r>
              <a:rPr lang="en-US" altLang="zh-CN" sz="2400">
                <a:solidFill>
                  <a:schemeClr val="bg1"/>
                </a:solidFill>
              </a:rPr>
              <a:t>1</a:t>
            </a:r>
            <a:endParaRPr lang="en-US" altLang="zh-CN" sz="2400" b="0">
              <a:solidFill>
                <a:schemeClr val="bg1"/>
              </a:solidFill>
              <a:latin typeface="Arial" pitchFamily="34" charset="0"/>
            </a:endParaRPr>
          </a:p>
        </p:txBody>
      </p:sp>
      <p:sp>
        <p:nvSpPr>
          <p:cNvPr id="29706" name="Text Box 26"/>
          <p:cNvSpPr txBox="1">
            <a:spLocks noChangeArrowheads="1"/>
          </p:cNvSpPr>
          <p:nvPr/>
        </p:nvSpPr>
        <p:spPr bwMode="auto">
          <a:xfrm>
            <a:off x="755650" y="3768725"/>
            <a:ext cx="8137525" cy="884238"/>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11”   </a:t>
            </a:r>
            <a:r>
              <a:rPr lang="zh-CN" altLang="en-US" sz="2400">
                <a:solidFill>
                  <a:schemeClr val="bg1"/>
                </a:solidFill>
                <a:latin typeface="Arial" pitchFamily="34" charset="0"/>
              </a:rPr>
              <a:t>比较次栈顶是否大于等于栈顶</a:t>
            </a:r>
            <a:endParaRPr lang="zh-CN" altLang="en-US" sz="2400">
              <a:solidFill>
                <a:schemeClr val="bg1"/>
              </a:solidFill>
            </a:endParaRPr>
          </a:p>
          <a:p>
            <a:pPr lvl="1">
              <a:buFont typeface="Symbol" pitchFamily="18" charset="2"/>
              <a:buChar char="-"/>
            </a:pPr>
            <a:r>
              <a:rPr lang="zh-CN" altLang="en-US" sz="2400">
                <a:solidFill>
                  <a:schemeClr val="bg1"/>
                </a:solidFill>
              </a:rPr>
              <a:t>  若大于等于，结果为</a:t>
            </a:r>
            <a:r>
              <a:rPr lang="en-US" altLang="zh-CN" sz="2400">
                <a:solidFill>
                  <a:schemeClr val="bg1"/>
                </a:solidFill>
                <a:latin typeface="Arial" pitchFamily="34" charset="0"/>
              </a:rPr>
              <a:t>0</a:t>
            </a:r>
            <a:r>
              <a:rPr lang="zh-CN" altLang="en-US" sz="2400">
                <a:solidFill>
                  <a:schemeClr val="bg1"/>
                </a:solidFill>
              </a:rPr>
              <a:t>；存结果至次栈顶；</a:t>
            </a:r>
            <a:r>
              <a:rPr lang="en-US" altLang="zh-CN" sz="2400" b="0">
                <a:solidFill>
                  <a:schemeClr val="bg1"/>
                </a:solidFill>
                <a:latin typeface="Arial" pitchFamily="34" charset="0"/>
              </a:rPr>
              <a:t>T </a:t>
            </a:r>
            <a:r>
              <a:rPr lang="zh-CN" altLang="en-US" sz="2400">
                <a:solidFill>
                  <a:schemeClr val="bg1"/>
                </a:solidFill>
              </a:rPr>
              <a:t>减</a:t>
            </a:r>
            <a:r>
              <a:rPr lang="en-US" altLang="zh-CN" sz="2400">
                <a:solidFill>
                  <a:schemeClr val="bg1"/>
                </a:solidFill>
              </a:rPr>
              <a:t>1</a:t>
            </a:r>
            <a:endParaRPr lang="en-US" altLang="zh-CN" sz="2400" b="0">
              <a:solidFill>
                <a:schemeClr val="bg1"/>
              </a:solidFill>
              <a:latin typeface="Arial" pitchFamily="34" charset="0"/>
            </a:endParaRPr>
          </a:p>
        </p:txBody>
      </p:sp>
      <p:sp>
        <p:nvSpPr>
          <p:cNvPr id="29707" name="Text Box 27"/>
          <p:cNvSpPr txBox="1">
            <a:spLocks noChangeArrowheads="1"/>
          </p:cNvSpPr>
          <p:nvPr/>
        </p:nvSpPr>
        <p:spPr bwMode="auto">
          <a:xfrm>
            <a:off x="755650" y="4632325"/>
            <a:ext cx="8137525" cy="884238"/>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12”   </a:t>
            </a:r>
            <a:r>
              <a:rPr lang="zh-CN" altLang="en-US" sz="2400">
                <a:solidFill>
                  <a:schemeClr val="bg1"/>
                </a:solidFill>
                <a:latin typeface="Arial" pitchFamily="34" charset="0"/>
              </a:rPr>
              <a:t>比较次栈顶是否大于栈顶</a:t>
            </a:r>
            <a:endParaRPr lang="zh-CN" altLang="en-US" sz="2400">
              <a:solidFill>
                <a:schemeClr val="bg1"/>
              </a:solidFill>
            </a:endParaRPr>
          </a:p>
          <a:p>
            <a:pPr lvl="1">
              <a:buFont typeface="Symbol" pitchFamily="18" charset="2"/>
              <a:buChar char="-"/>
            </a:pPr>
            <a:r>
              <a:rPr lang="zh-CN" altLang="en-US" sz="2400">
                <a:solidFill>
                  <a:schemeClr val="bg1"/>
                </a:solidFill>
              </a:rPr>
              <a:t>  若大于，结果为</a:t>
            </a:r>
            <a:r>
              <a:rPr lang="en-US" altLang="zh-CN" sz="2400">
                <a:solidFill>
                  <a:schemeClr val="bg1"/>
                </a:solidFill>
                <a:latin typeface="Arial" pitchFamily="34" charset="0"/>
              </a:rPr>
              <a:t>0</a:t>
            </a:r>
            <a:r>
              <a:rPr lang="zh-CN" altLang="en-US" sz="2400">
                <a:solidFill>
                  <a:schemeClr val="bg1"/>
                </a:solidFill>
              </a:rPr>
              <a:t>；存结果至次栈顶；</a:t>
            </a:r>
            <a:r>
              <a:rPr lang="en-US" altLang="zh-CN" sz="2400" b="0">
                <a:solidFill>
                  <a:schemeClr val="bg1"/>
                </a:solidFill>
                <a:latin typeface="Arial" pitchFamily="34" charset="0"/>
              </a:rPr>
              <a:t>T </a:t>
            </a:r>
            <a:r>
              <a:rPr lang="zh-CN" altLang="en-US" sz="2400">
                <a:solidFill>
                  <a:schemeClr val="bg1"/>
                </a:solidFill>
              </a:rPr>
              <a:t>减</a:t>
            </a:r>
            <a:r>
              <a:rPr lang="en-US" altLang="zh-CN" sz="2400">
                <a:solidFill>
                  <a:schemeClr val="bg1"/>
                </a:solidFill>
              </a:rPr>
              <a:t>1</a:t>
            </a:r>
            <a:endParaRPr lang="en-US" altLang="zh-CN" sz="2400" b="0">
              <a:solidFill>
                <a:schemeClr val="bg1"/>
              </a:solidFill>
              <a:latin typeface="Arial" pitchFamily="34" charset="0"/>
            </a:endParaRPr>
          </a:p>
        </p:txBody>
      </p:sp>
      <p:sp>
        <p:nvSpPr>
          <p:cNvPr id="29708" name="Text Box 28"/>
          <p:cNvSpPr txBox="1">
            <a:spLocks noChangeArrowheads="1"/>
          </p:cNvSpPr>
          <p:nvPr/>
        </p:nvSpPr>
        <p:spPr bwMode="auto">
          <a:xfrm>
            <a:off x="755650" y="5589588"/>
            <a:ext cx="8137525" cy="884237"/>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13”   </a:t>
            </a:r>
            <a:r>
              <a:rPr lang="zh-CN" altLang="en-US" sz="2400">
                <a:solidFill>
                  <a:schemeClr val="bg1"/>
                </a:solidFill>
                <a:latin typeface="Arial" pitchFamily="34" charset="0"/>
              </a:rPr>
              <a:t>比较次栈顶是否小于等于栈顶</a:t>
            </a:r>
            <a:endParaRPr lang="zh-CN" altLang="en-US" sz="2400">
              <a:solidFill>
                <a:schemeClr val="bg1"/>
              </a:solidFill>
            </a:endParaRPr>
          </a:p>
          <a:p>
            <a:pPr lvl="1">
              <a:buFont typeface="Symbol" pitchFamily="18" charset="2"/>
              <a:buChar char="-"/>
            </a:pPr>
            <a:r>
              <a:rPr lang="zh-CN" altLang="en-US" sz="2400">
                <a:solidFill>
                  <a:schemeClr val="bg1"/>
                </a:solidFill>
              </a:rPr>
              <a:t>  若小于等于，结果为</a:t>
            </a:r>
            <a:r>
              <a:rPr lang="en-US" altLang="zh-CN" sz="2400">
                <a:solidFill>
                  <a:schemeClr val="bg1"/>
                </a:solidFill>
                <a:latin typeface="Arial" pitchFamily="34" charset="0"/>
              </a:rPr>
              <a:t>0</a:t>
            </a:r>
            <a:r>
              <a:rPr lang="zh-CN" altLang="en-US" sz="2400">
                <a:solidFill>
                  <a:schemeClr val="bg1"/>
                </a:solidFill>
              </a:rPr>
              <a:t>；存结果至次栈顶；</a:t>
            </a:r>
            <a:r>
              <a:rPr lang="en-US" altLang="zh-CN" sz="2400" b="0">
                <a:solidFill>
                  <a:schemeClr val="bg1"/>
                </a:solidFill>
                <a:latin typeface="Arial" pitchFamily="34" charset="0"/>
              </a:rPr>
              <a:t>T </a:t>
            </a:r>
            <a:r>
              <a:rPr lang="zh-CN" altLang="en-US" sz="2400">
                <a:solidFill>
                  <a:schemeClr val="bg1"/>
                </a:solidFill>
              </a:rPr>
              <a:t>减</a:t>
            </a:r>
            <a:r>
              <a:rPr lang="en-US" altLang="zh-CN" sz="2400">
                <a:solidFill>
                  <a:schemeClr val="bg1"/>
                </a:solidFill>
              </a:rPr>
              <a:t>1</a:t>
            </a:r>
            <a:endParaRPr lang="en-US" altLang="zh-CN" sz="2400" b="0">
              <a:solidFill>
                <a:schemeClr val="bg1"/>
              </a:solidFill>
              <a:latin typeface="Arial" pitchFamily="34" charset="0"/>
            </a:endParaRPr>
          </a:p>
        </p:txBody>
      </p:sp>
    </p:spTree>
  </p:cSld>
  <p:clrMapOvr>
    <a:masterClrMapping/>
  </p:clrMapOvr>
  <p:transition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1751" name="Text Box 11"/>
          <p:cNvSpPr txBox="1">
            <a:spLocks noChangeArrowheads="1"/>
          </p:cNvSpPr>
          <p:nvPr/>
        </p:nvSpPr>
        <p:spPr bwMode="auto">
          <a:xfrm>
            <a:off x="755650" y="1392238"/>
            <a:ext cx="8137525" cy="1261884"/>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OPR  0  14”</a:t>
            </a: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栈顶的值输出至控制台屏幕</a:t>
            </a:r>
          </a:p>
          <a:p>
            <a:pPr lvl="1">
              <a:buFont typeface="Symbol" pitchFamily="18" charset="2"/>
              <a:buChar char="-"/>
            </a:pPr>
            <a:r>
              <a:rPr lang="zh-CN" altLang="en-US" sz="2400" dirty="0">
                <a:solidFill>
                  <a:schemeClr val="bg1"/>
                </a:solidFill>
              </a:rPr>
              <a:t>  </a:t>
            </a:r>
            <a:r>
              <a:rPr lang="en-US" altLang="zh-CN" sz="2400" b="0" dirty="0">
                <a:solidFill>
                  <a:schemeClr val="bg1"/>
                </a:solidFill>
                <a:latin typeface="Arial" pitchFamily="34" charset="0"/>
              </a:rPr>
              <a:t>T </a:t>
            </a:r>
            <a:r>
              <a:rPr lang="en-US" altLang="zh-CN" sz="2400" dirty="0">
                <a:solidFill>
                  <a:schemeClr val="bg1"/>
                </a:solidFill>
                <a:latin typeface="Arial" pitchFamily="34" charset="0"/>
              </a:rPr>
              <a:t> </a:t>
            </a:r>
            <a:r>
              <a:rPr lang="zh-CN" altLang="en-US" sz="2400" dirty="0">
                <a:solidFill>
                  <a:schemeClr val="bg1"/>
                </a:solidFill>
                <a:latin typeface="Arial" pitchFamily="34" charset="0"/>
              </a:rPr>
              <a:t>减 </a:t>
            </a:r>
            <a:r>
              <a:rPr lang="en-US" altLang="zh-CN" sz="2400" dirty="0">
                <a:solidFill>
                  <a:schemeClr val="bg1"/>
                </a:solidFill>
              </a:rPr>
              <a:t>1</a:t>
            </a:r>
          </a:p>
        </p:txBody>
      </p:sp>
      <p:sp>
        <p:nvSpPr>
          <p:cNvPr id="31752" name="Text Box 12"/>
          <p:cNvSpPr txBox="1">
            <a:spLocks noChangeArrowheads="1"/>
          </p:cNvSpPr>
          <p:nvPr/>
        </p:nvSpPr>
        <p:spPr bwMode="auto">
          <a:xfrm>
            <a:off x="755650" y="2867025"/>
            <a:ext cx="8137525" cy="884238"/>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15”</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控制台屏幕输出一个换行</a:t>
            </a:r>
            <a:endParaRPr lang="zh-CN" altLang="en-US" sz="2400">
              <a:solidFill>
                <a:schemeClr val="bg1"/>
              </a:solidFill>
              <a:latin typeface="Arial" pitchFamily="34" charset="0"/>
            </a:endParaRPr>
          </a:p>
        </p:txBody>
      </p:sp>
      <p:sp>
        <p:nvSpPr>
          <p:cNvPr id="31753" name="Text Box 13"/>
          <p:cNvSpPr txBox="1">
            <a:spLocks noChangeArrowheads="1"/>
          </p:cNvSpPr>
          <p:nvPr/>
        </p:nvSpPr>
        <p:spPr bwMode="auto">
          <a:xfrm>
            <a:off x="755650" y="4051300"/>
            <a:ext cx="8137525" cy="1261884"/>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OPR  0  16”</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从控制台读入一行输入，置入栈顶</a:t>
            </a:r>
          </a:p>
          <a:p>
            <a:pPr lvl="1">
              <a:buFont typeface="Symbol" pitchFamily="18" charset="2"/>
              <a:buChar char="-"/>
            </a:pPr>
            <a:r>
              <a:rPr lang="zh-CN" altLang="en-US" sz="2400" b="0">
                <a:solidFill>
                  <a:schemeClr val="bg1"/>
                </a:solidFill>
                <a:latin typeface="Arial" pitchFamily="34" charset="0"/>
              </a:rPr>
              <a:t>    </a:t>
            </a:r>
            <a:r>
              <a:rPr lang="en-US" altLang="zh-CN" sz="2400" b="0">
                <a:solidFill>
                  <a:schemeClr val="bg1"/>
                </a:solidFill>
                <a:latin typeface="Arial" pitchFamily="34" charset="0"/>
              </a:rPr>
              <a:t>T </a:t>
            </a:r>
            <a:r>
              <a:rPr lang="zh-CN" altLang="en-US" sz="2400">
                <a:solidFill>
                  <a:schemeClr val="bg1"/>
                </a:solidFill>
                <a:latin typeface="Arial" pitchFamily="34" charset="0"/>
              </a:rPr>
              <a:t>加 </a:t>
            </a:r>
            <a:r>
              <a:rPr lang="en-US" altLang="zh-CN" sz="2400">
                <a:solidFill>
                  <a:schemeClr val="bg1"/>
                </a:solidFill>
              </a:rPr>
              <a:t>1</a:t>
            </a:r>
          </a:p>
        </p:txBody>
      </p:sp>
    </p:spTree>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Rectangle 8"/>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0727" name="Text Box 9"/>
          <p:cNvSpPr txBox="1">
            <a:spLocks noChangeArrowheads="1"/>
          </p:cNvSpPr>
          <p:nvPr/>
        </p:nvSpPr>
        <p:spPr bwMode="auto">
          <a:xfrm>
            <a:off x="684213" y="1681163"/>
            <a:ext cx="8137525" cy="884237"/>
          </a:xfrm>
          <a:prstGeom prst="rect">
            <a:avLst/>
          </a:prstGeom>
          <a:noFill/>
          <a:ln w="9525">
            <a:noFill/>
            <a:miter lim="800000"/>
            <a:headEnd/>
            <a:tailEnd/>
          </a:ln>
        </p:spPr>
        <p:txBody>
          <a:bodyPr>
            <a:spAutoFit/>
          </a:bodyPr>
          <a:lstStyle/>
          <a:p>
            <a:r>
              <a:rPr lang="en-US" altLang="zh-CN" sz="2800" dirty="0">
                <a:solidFill>
                  <a:schemeClr val="bg1"/>
                </a:solidFill>
              </a:rPr>
              <a:t> </a:t>
            </a:r>
            <a:r>
              <a:rPr lang="zh-CN" altLang="en-US" sz="2800" dirty="0">
                <a:solidFill>
                  <a:schemeClr val="bg1"/>
                </a:solidFill>
                <a:latin typeface="Arial" pitchFamily="34" charset="0"/>
              </a:rPr>
              <a:t>指令 </a:t>
            </a:r>
            <a:r>
              <a:rPr lang="zh-CN" altLang="en-US" sz="2800" b="0" dirty="0">
                <a:solidFill>
                  <a:schemeClr val="bg1"/>
                </a:solidFill>
                <a:latin typeface="Arial" pitchFamily="34" charset="0"/>
              </a:rPr>
              <a:t>“</a:t>
            </a:r>
            <a:r>
              <a:rPr lang="en-US" altLang="zh-CN" sz="2800" b="0" dirty="0">
                <a:solidFill>
                  <a:schemeClr val="bg1"/>
                </a:solidFill>
                <a:latin typeface="Arial" pitchFamily="34" charset="0"/>
              </a:rPr>
              <a:t>JMP  0  A”</a:t>
            </a:r>
            <a:endParaRPr lang="en-US" altLang="zh-CN" sz="1000" dirty="0">
              <a:solidFill>
                <a:schemeClr val="bg1"/>
              </a:solidFill>
            </a:endParaRPr>
          </a:p>
          <a:p>
            <a:pPr lvl="1">
              <a:buFont typeface="Symbol" pitchFamily="18" charset="2"/>
              <a:buChar char="-"/>
            </a:pPr>
            <a:r>
              <a:rPr lang="en-US" altLang="zh-CN" sz="2400" dirty="0">
                <a:solidFill>
                  <a:schemeClr val="bg1"/>
                </a:solidFill>
              </a:rPr>
              <a:t>  </a:t>
            </a:r>
            <a:r>
              <a:rPr lang="zh-CN" altLang="en-US" sz="2400" dirty="0">
                <a:solidFill>
                  <a:schemeClr val="bg1"/>
                </a:solidFill>
              </a:rPr>
              <a:t>无条件转移至地址 </a:t>
            </a:r>
            <a:r>
              <a:rPr lang="en-US" altLang="zh-CN" sz="2400" b="0" dirty="0">
                <a:solidFill>
                  <a:schemeClr val="bg1"/>
                </a:solidFill>
                <a:latin typeface="Arial" pitchFamily="34" charset="0"/>
              </a:rPr>
              <a:t>A</a:t>
            </a:r>
            <a:r>
              <a:rPr lang="zh-CN" altLang="en-US" sz="2400" dirty="0">
                <a:solidFill>
                  <a:schemeClr val="bg1"/>
                </a:solidFill>
              </a:rPr>
              <a:t>，即置</a:t>
            </a:r>
            <a:r>
              <a:rPr lang="zh-CN" altLang="en-US" sz="2400" dirty="0">
                <a:solidFill>
                  <a:schemeClr val="bg1"/>
                </a:solidFill>
                <a:latin typeface="Arial" pitchFamily="34" charset="0"/>
              </a:rPr>
              <a:t>指令地址寄存器为</a:t>
            </a:r>
            <a:r>
              <a:rPr lang="en-US" altLang="zh-CN" sz="2400" b="0" dirty="0">
                <a:solidFill>
                  <a:schemeClr val="bg1"/>
                </a:solidFill>
                <a:latin typeface="Arial" pitchFamily="34" charset="0"/>
              </a:rPr>
              <a:t>A</a:t>
            </a:r>
          </a:p>
        </p:txBody>
      </p:sp>
      <p:sp>
        <p:nvSpPr>
          <p:cNvPr id="30728" name="Text Box 10"/>
          <p:cNvSpPr txBox="1">
            <a:spLocks noChangeArrowheads="1"/>
          </p:cNvSpPr>
          <p:nvPr/>
        </p:nvSpPr>
        <p:spPr bwMode="auto">
          <a:xfrm>
            <a:off x="684213" y="2924175"/>
            <a:ext cx="8137525" cy="1631216"/>
          </a:xfrm>
          <a:prstGeom prst="rect">
            <a:avLst/>
          </a:prstGeom>
          <a:noFill/>
          <a:ln w="9525">
            <a:noFill/>
            <a:miter lim="800000"/>
            <a:headEnd/>
            <a:tailEnd/>
          </a:ln>
        </p:spPr>
        <p:txBody>
          <a:bodyPr>
            <a:spAutoFit/>
          </a:bodyPr>
          <a:lstStyle/>
          <a:p>
            <a:r>
              <a:rPr lang="en-US" altLang="zh-CN" sz="2800">
                <a:solidFill>
                  <a:schemeClr val="bg1"/>
                </a:solidFill>
              </a:rPr>
              <a:t> </a:t>
            </a:r>
            <a:r>
              <a:rPr lang="zh-CN" altLang="en-US" sz="2800">
                <a:solidFill>
                  <a:schemeClr val="bg1"/>
                </a:solidFill>
                <a:latin typeface="Arial" pitchFamily="34" charset="0"/>
              </a:rPr>
              <a:t>指令 </a:t>
            </a:r>
            <a:r>
              <a:rPr lang="zh-CN" altLang="en-US" sz="2800" b="0">
                <a:solidFill>
                  <a:schemeClr val="bg1"/>
                </a:solidFill>
                <a:latin typeface="Arial" pitchFamily="34" charset="0"/>
              </a:rPr>
              <a:t>“</a:t>
            </a:r>
            <a:r>
              <a:rPr lang="en-US" altLang="zh-CN" sz="2800" b="0">
                <a:solidFill>
                  <a:schemeClr val="bg1"/>
                </a:solidFill>
                <a:latin typeface="Arial" pitchFamily="34" charset="0"/>
              </a:rPr>
              <a:t>JPC  0  A”</a:t>
            </a:r>
            <a:endParaRPr lang="en-US" altLang="zh-CN" sz="1000">
              <a:solidFill>
                <a:schemeClr val="bg1"/>
              </a:solidFill>
            </a:endParaRPr>
          </a:p>
          <a:p>
            <a:pPr lvl="1">
              <a:buFont typeface="Symbol" pitchFamily="18" charset="2"/>
              <a:buChar char="-"/>
            </a:pPr>
            <a:r>
              <a:rPr lang="en-US" altLang="zh-CN" sz="2400">
                <a:solidFill>
                  <a:schemeClr val="bg1"/>
                </a:solidFill>
              </a:rPr>
              <a:t>  </a:t>
            </a:r>
            <a:r>
              <a:rPr lang="zh-CN" altLang="en-US" sz="2400">
                <a:solidFill>
                  <a:schemeClr val="bg1"/>
                </a:solidFill>
              </a:rPr>
              <a:t>条件转移指令</a:t>
            </a:r>
          </a:p>
          <a:p>
            <a:pPr lvl="1">
              <a:buFont typeface="Symbol" pitchFamily="18" charset="2"/>
              <a:buChar char="-"/>
            </a:pPr>
            <a:r>
              <a:rPr lang="zh-CN" altLang="en-US" sz="2400">
                <a:solidFill>
                  <a:schemeClr val="bg1"/>
                </a:solidFill>
              </a:rPr>
              <a:t>  若栈顶为 </a:t>
            </a:r>
            <a:r>
              <a:rPr lang="en-US" altLang="zh-CN" sz="2400" b="0">
                <a:solidFill>
                  <a:schemeClr val="bg1"/>
                </a:solidFill>
                <a:latin typeface="Arial" pitchFamily="34" charset="0"/>
              </a:rPr>
              <a:t>0</a:t>
            </a:r>
            <a:r>
              <a:rPr lang="zh-CN" altLang="en-US" sz="2400">
                <a:solidFill>
                  <a:schemeClr val="bg1"/>
                </a:solidFill>
              </a:rPr>
              <a:t>，则转移至地址</a:t>
            </a:r>
            <a:r>
              <a:rPr lang="zh-CN" altLang="en-US" sz="2400">
                <a:solidFill>
                  <a:schemeClr val="bg1"/>
                </a:solidFill>
                <a:latin typeface="Arial" pitchFamily="34" charset="0"/>
              </a:rPr>
              <a:t> </a:t>
            </a:r>
            <a:r>
              <a:rPr lang="en-US" altLang="zh-CN" sz="2400" b="0">
                <a:solidFill>
                  <a:schemeClr val="bg1"/>
                </a:solidFill>
                <a:latin typeface="Arial" pitchFamily="34" charset="0"/>
              </a:rPr>
              <a:t>A</a:t>
            </a:r>
            <a:r>
              <a:rPr lang="zh-CN" altLang="en-US" sz="2400">
                <a:solidFill>
                  <a:schemeClr val="bg1"/>
                </a:solidFill>
              </a:rPr>
              <a:t>，即置指令地址寄存</a:t>
            </a:r>
          </a:p>
          <a:p>
            <a:pPr lvl="1">
              <a:buFont typeface="Symbol" pitchFamily="18" charset="2"/>
              <a:buNone/>
            </a:pPr>
            <a:r>
              <a:rPr lang="zh-CN" altLang="en-US" sz="2400">
                <a:solidFill>
                  <a:schemeClr val="bg1"/>
                </a:solidFill>
              </a:rPr>
              <a:t>   器为</a:t>
            </a:r>
            <a:r>
              <a:rPr lang="en-US" altLang="zh-CN" sz="2400" b="0">
                <a:solidFill>
                  <a:schemeClr val="bg1"/>
                </a:solidFill>
                <a:latin typeface="Arial" pitchFamily="34" charset="0"/>
              </a:rPr>
              <a:t>A </a:t>
            </a:r>
            <a:r>
              <a:rPr lang="zh-CN" altLang="en-US" sz="2400">
                <a:solidFill>
                  <a:schemeClr val="bg1"/>
                </a:solidFill>
              </a:rPr>
              <a:t>；</a:t>
            </a:r>
            <a:r>
              <a:rPr lang="en-US" altLang="zh-CN" sz="2400">
                <a:solidFill>
                  <a:schemeClr val="bg1"/>
                </a:solidFill>
              </a:rPr>
              <a:t>T </a:t>
            </a:r>
            <a:r>
              <a:rPr lang="zh-CN" altLang="en-US" sz="2400">
                <a:solidFill>
                  <a:schemeClr val="bg1"/>
                </a:solidFill>
              </a:rPr>
              <a:t>减</a:t>
            </a:r>
            <a:r>
              <a:rPr lang="en-US" altLang="zh-CN" sz="2400">
                <a:solidFill>
                  <a:schemeClr val="bg1"/>
                </a:solidFill>
              </a:rPr>
              <a:t>1</a:t>
            </a:r>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980728"/>
            <a:ext cx="2051720" cy="4832092"/>
          </a:xfrm>
          <a:prstGeom prst="rect">
            <a:avLst/>
          </a:prstGeom>
          <a:noFill/>
          <a:ln>
            <a:solidFill>
              <a:schemeClr val="tx1"/>
            </a:solidFill>
          </a:ln>
        </p:spPr>
        <p:txBody>
          <a:bodyPr wrap="square" rtlCol="0">
            <a:spAutoFit/>
          </a:bodyPr>
          <a:lstStyle/>
          <a:p>
            <a:r>
              <a:rPr lang="en-US" altLang="zh-CN" sz="1400" dirty="0" smtClean="0">
                <a:solidFill>
                  <a:schemeClr val="bg1"/>
                </a:solidFill>
              </a:rPr>
              <a:t>Program </a:t>
            </a:r>
            <a:r>
              <a:rPr lang="en-US" altLang="zh-CN" sz="1400" dirty="0" err="1" smtClean="0">
                <a:solidFill>
                  <a:schemeClr val="bg1"/>
                </a:solidFill>
              </a:rPr>
              <a:t>mysoure</a:t>
            </a:r>
            <a:r>
              <a:rPr lang="en-US" altLang="zh-CN" sz="1400" dirty="0" smtClean="0">
                <a:solidFill>
                  <a:schemeClr val="bg1"/>
                </a:solidFill>
              </a:rPr>
              <a:t>;</a:t>
            </a:r>
          </a:p>
          <a:p>
            <a:r>
              <a:rPr lang="en-US" altLang="zh-CN" sz="1400" dirty="0" smtClean="0">
                <a:solidFill>
                  <a:schemeClr val="bg1"/>
                </a:solidFill>
              </a:rPr>
              <a:t>    const a=10;</a:t>
            </a:r>
          </a:p>
          <a:p>
            <a:r>
              <a:rPr lang="en-US" altLang="zh-CN" sz="1400" dirty="0" smtClean="0">
                <a:solidFill>
                  <a:schemeClr val="bg1"/>
                </a:solidFill>
              </a:rPr>
              <a:t>    </a:t>
            </a:r>
            <a:r>
              <a:rPr lang="en-US" altLang="zh-CN" sz="1400" dirty="0" err="1" smtClean="0">
                <a:solidFill>
                  <a:schemeClr val="bg1"/>
                </a:solidFill>
              </a:rPr>
              <a:t>var</a:t>
            </a:r>
            <a:r>
              <a:rPr lang="en-US" altLang="zh-CN" sz="1400" dirty="0" smtClean="0">
                <a:solidFill>
                  <a:schemeClr val="bg1"/>
                </a:solidFill>
              </a:rPr>
              <a:t> </a:t>
            </a:r>
            <a:r>
              <a:rPr lang="en-US" altLang="zh-CN" sz="1400" dirty="0" err="1" smtClean="0">
                <a:solidFill>
                  <a:schemeClr val="bg1"/>
                </a:solidFill>
              </a:rPr>
              <a:t>b,c</a:t>
            </a:r>
            <a:endParaRPr lang="en-US" altLang="zh-CN" sz="1400" dirty="0" smtClean="0">
              <a:solidFill>
                <a:schemeClr val="bg1"/>
              </a:solidFill>
            </a:endParaRPr>
          </a:p>
          <a:p>
            <a:r>
              <a:rPr lang="en-US" altLang="zh-CN" sz="1400" dirty="0" smtClean="0">
                <a:solidFill>
                  <a:srgbClr val="00B050"/>
                </a:solidFill>
              </a:rPr>
              <a:t>    procedure p;</a:t>
            </a:r>
          </a:p>
          <a:p>
            <a:r>
              <a:rPr lang="en-US" altLang="zh-CN" sz="1400" dirty="0" smtClean="0">
                <a:solidFill>
                  <a:srgbClr val="00B050"/>
                </a:solidFill>
              </a:rPr>
              <a:t>        </a:t>
            </a:r>
            <a:r>
              <a:rPr lang="en-US" altLang="zh-CN" sz="1400" dirty="0" err="1" smtClean="0">
                <a:solidFill>
                  <a:srgbClr val="00B050"/>
                </a:solidFill>
              </a:rPr>
              <a:t>var</a:t>
            </a:r>
            <a:r>
              <a:rPr lang="en-US" altLang="zh-CN" sz="1400" dirty="0" smtClean="0">
                <a:solidFill>
                  <a:srgbClr val="00B050"/>
                </a:solidFill>
              </a:rPr>
              <a:t> d;</a:t>
            </a:r>
          </a:p>
          <a:p>
            <a:r>
              <a:rPr lang="en-US" altLang="zh-CN" sz="1400" dirty="0" smtClean="0">
                <a:solidFill>
                  <a:srgbClr val="0070C0"/>
                </a:solidFill>
              </a:rPr>
              <a:t>        procedure q;</a:t>
            </a:r>
          </a:p>
          <a:p>
            <a:r>
              <a:rPr lang="en-US" altLang="zh-CN" sz="1400" dirty="0" smtClean="0">
                <a:solidFill>
                  <a:srgbClr val="0070C0"/>
                </a:solidFill>
              </a:rPr>
              <a:t>           const  e=5;</a:t>
            </a:r>
          </a:p>
          <a:p>
            <a:r>
              <a:rPr lang="en-US" altLang="zh-CN" sz="1400" dirty="0" smtClean="0">
                <a:solidFill>
                  <a:srgbClr val="0070C0"/>
                </a:solidFill>
              </a:rPr>
              <a:t>           </a:t>
            </a:r>
            <a:r>
              <a:rPr lang="en-US" altLang="zh-CN" sz="1400" dirty="0" err="1" smtClean="0">
                <a:solidFill>
                  <a:srgbClr val="0070C0"/>
                </a:solidFill>
              </a:rPr>
              <a:t>var</a:t>
            </a:r>
            <a:r>
              <a:rPr lang="en-US" altLang="zh-CN" sz="1400" dirty="0" smtClean="0">
                <a:solidFill>
                  <a:srgbClr val="0070C0"/>
                </a:solidFill>
              </a:rPr>
              <a:t>  f;</a:t>
            </a:r>
          </a:p>
          <a:p>
            <a:r>
              <a:rPr lang="en-US" altLang="zh-CN" sz="1400" dirty="0" smtClean="0">
                <a:solidFill>
                  <a:srgbClr val="FF0000"/>
                </a:solidFill>
              </a:rPr>
              <a:t>           procedure r;</a:t>
            </a:r>
          </a:p>
          <a:p>
            <a:r>
              <a:rPr lang="en-US" altLang="zh-CN" sz="1400" dirty="0" smtClean="0">
                <a:solidFill>
                  <a:srgbClr val="FF0000"/>
                </a:solidFill>
              </a:rPr>
              <a:t>              </a:t>
            </a:r>
            <a:r>
              <a:rPr lang="en-US" altLang="zh-CN" sz="1400" dirty="0" err="1" smtClean="0">
                <a:solidFill>
                  <a:srgbClr val="FF0000"/>
                </a:solidFill>
              </a:rPr>
              <a:t>var</a:t>
            </a:r>
            <a:r>
              <a:rPr lang="en-US" altLang="zh-CN" sz="1400" dirty="0" smtClean="0">
                <a:solidFill>
                  <a:srgbClr val="FF0000"/>
                </a:solidFill>
              </a:rPr>
              <a:t> g;</a:t>
            </a:r>
          </a:p>
          <a:p>
            <a:r>
              <a:rPr lang="en-US" altLang="zh-CN" sz="1400" dirty="0" smtClean="0">
                <a:solidFill>
                  <a:srgbClr val="FF0000"/>
                </a:solidFill>
              </a:rPr>
              <a:t>               begin</a:t>
            </a:r>
          </a:p>
          <a:p>
            <a:r>
              <a:rPr lang="en-US" altLang="zh-CN" sz="1400" dirty="0" smtClean="0">
                <a:solidFill>
                  <a:srgbClr val="FF0000"/>
                </a:solidFill>
              </a:rPr>
              <a:t>                 g:=</a:t>
            </a:r>
            <a:r>
              <a:rPr lang="en-US" altLang="zh-CN" sz="1400" dirty="0" err="1" smtClean="0">
                <a:solidFill>
                  <a:srgbClr val="FF0000"/>
                </a:solidFill>
              </a:rPr>
              <a:t>a+e</a:t>
            </a:r>
            <a:r>
              <a:rPr lang="en-US" altLang="zh-CN" sz="1400" dirty="0" smtClean="0">
                <a:solidFill>
                  <a:srgbClr val="FF0000"/>
                </a:solidFill>
              </a:rPr>
              <a:t>;</a:t>
            </a:r>
          </a:p>
          <a:p>
            <a:r>
              <a:rPr lang="en-US" altLang="zh-CN" sz="1400" dirty="0" smtClean="0">
                <a:solidFill>
                  <a:srgbClr val="FF0000"/>
                </a:solidFill>
              </a:rPr>
              <a:t>                 f:=g;</a:t>
            </a:r>
          </a:p>
          <a:p>
            <a:r>
              <a:rPr lang="en-US" altLang="zh-CN" sz="1400" dirty="0" smtClean="0">
                <a:solidFill>
                  <a:srgbClr val="FF0000"/>
                </a:solidFill>
              </a:rPr>
              <a:t>                 write(g)</a:t>
            </a:r>
          </a:p>
          <a:p>
            <a:r>
              <a:rPr lang="en-US" altLang="zh-CN" sz="1400" dirty="0" smtClean="0">
                <a:solidFill>
                  <a:srgbClr val="FF0000"/>
                </a:solidFill>
              </a:rPr>
              <a:t>               end;</a:t>
            </a:r>
          </a:p>
          <a:p>
            <a:r>
              <a:rPr lang="en-US" altLang="zh-CN" sz="1400" dirty="0" smtClean="0">
                <a:solidFill>
                  <a:srgbClr val="FF0000"/>
                </a:solidFill>
              </a:rPr>
              <a:t>           </a:t>
            </a:r>
            <a:r>
              <a:rPr lang="en-US" altLang="zh-CN" sz="1400" dirty="0" smtClean="0">
                <a:solidFill>
                  <a:srgbClr val="0070C0"/>
                </a:solidFill>
              </a:rPr>
              <a:t>begin</a:t>
            </a:r>
          </a:p>
          <a:p>
            <a:r>
              <a:rPr lang="en-US" altLang="zh-CN" sz="1400" dirty="0" smtClean="0">
                <a:solidFill>
                  <a:srgbClr val="0070C0"/>
                </a:solidFill>
              </a:rPr>
              <a:t>               call r;</a:t>
            </a:r>
          </a:p>
          <a:p>
            <a:r>
              <a:rPr lang="en-US" altLang="zh-CN" sz="1400" dirty="0" smtClean="0">
                <a:solidFill>
                  <a:srgbClr val="0070C0"/>
                </a:solidFill>
              </a:rPr>
              <a:t>               write(f);</a:t>
            </a:r>
          </a:p>
          <a:p>
            <a:r>
              <a:rPr lang="en-US" altLang="zh-CN" sz="1400" dirty="0" smtClean="0">
                <a:solidFill>
                  <a:srgbClr val="0070C0"/>
                </a:solidFill>
              </a:rPr>
              <a:t>               f:=</a:t>
            </a:r>
            <a:r>
              <a:rPr lang="en-US" altLang="zh-CN" sz="1400" dirty="0" err="1" smtClean="0">
                <a:solidFill>
                  <a:srgbClr val="0070C0"/>
                </a:solidFill>
              </a:rPr>
              <a:t>a+e</a:t>
            </a:r>
            <a:r>
              <a:rPr lang="en-US" altLang="zh-CN" sz="1400" dirty="0" smtClean="0">
                <a:solidFill>
                  <a:srgbClr val="0070C0"/>
                </a:solidFill>
              </a:rPr>
              <a:t>*f;</a:t>
            </a:r>
          </a:p>
          <a:p>
            <a:r>
              <a:rPr lang="en-US" altLang="zh-CN" sz="1400" dirty="0" smtClean="0">
                <a:solidFill>
                  <a:srgbClr val="0070C0"/>
                </a:solidFill>
              </a:rPr>
              <a:t>               write(</a:t>
            </a:r>
            <a:r>
              <a:rPr lang="en-US" altLang="zh-CN" sz="1400" dirty="0" err="1" smtClean="0">
                <a:solidFill>
                  <a:srgbClr val="0070C0"/>
                </a:solidFill>
              </a:rPr>
              <a:t>f,d</a:t>
            </a:r>
            <a:r>
              <a:rPr lang="en-US" altLang="zh-CN" sz="1400" dirty="0" smtClean="0">
                <a:solidFill>
                  <a:srgbClr val="0070C0"/>
                </a:solidFill>
              </a:rPr>
              <a:t>)</a:t>
            </a:r>
          </a:p>
          <a:p>
            <a:r>
              <a:rPr lang="en-US" altLang="zh-CN" sz="1400" dirty="0" smtClean="0">
                <a:solidFill>
                  <a:srgbClr val="0070C0"/>
                </a:solidFill>
              </a:rPr>
              <a:t>           end; (q)</a:t>
            </a:r>
          </a:p>
          <a:p>
            <a:endParaRPr lang="zh-CN" altLang="en-US" sz="1400" dirty="0"/>
          </a:p>
        </p:txBody>
      </p:sp>
      <p:sp>
        <p:nvSpPr>
          <p:cNvPr id="3" name="TextBox 2"/>
          <p:cNvSpPr txBox="1"/>
          <p:nvPr/>
        </p:nvSpPr>
        <p:spPr>
          <a:xfrm>
            <a:off x="1979712" y="980728"/>
            <a:ext cx="1656184" cy="5262979"/>
          </a:xfrm>
          <a:prstGeom prst="rect">
            <a:avLst/>
          </a:prstGeom>
          <a:noFill/>
          <a:ln>
            <a:solidFill>
              <a:schemeClr val="tx1"/>
            </a:solidFill>
          </a:ln>
        </p:spPr>
        <p:txBody>
          <a:bodyPr wrap="square" rtlCol="0">
            <a:spAutoFit/>
          </a:bodyPr>
          <a:lstStyle/>
          <a:p>
            <a:r>
              <a:rPr lang="en-US" altLang="zh-CN" sz="1400" dirty="0" smtClean="0">
                <a:solidFill>
                  <a:srgbClr val="00B050"/>
                </a:solidFill>
              </a:rPr>
              <a:t>Begin</a:t>
            </a:r>
          </a:p>
          <a:p>
            <a:r>
              <a:rPr lang="en-US" altLang="zh-CN" sz="1400" dirty="0" smtClean="0">
                <a:solidFill>
                  <a:srgbClr val="00B050"/>
                </a:solidFill>
              </a:rPr>
              <a:t>     d:=</a:t>
            </a:r>
            <a:r>
              <a:rPr lang="en-US" altLang="zh-CN" sz="1400" dirty="0" err="1" smtClean="0">
                <a:solidFill>
                  <a:srgbClr val="00B050"/>
                </a:solidFill>
              </a:rPr>
              <a:t>a+b</a:t>
            </a:r>
            <a:r>
              <a:rPr lang="en-US" altLang="zh-CN" sz="1400" dirty="0" smtClean="0">
                <a:solidFill>
                  <a:srgbClr val="00B050"/>
                </a:solidFill>
              </a:rPr>
              <a:t>;</a:t>
            </a:r>
          </a:p>
          <a:p>
            <a:r>
              <a:rPr lang="en-US" altLang="zh-CN" sz="1400" dirty="0" smtClean="0">
                <a:solidFill>
                  <a:srgbClr val="00B050"/>
                </a:solidFill>
              </a:rPr>
              <a:t>     write(d);</a:t>
            </a:r>
          </a:p>
          <a:p>
            <a:r>
              <a:rPr lang="en-US" altLang="zh-CN" sz="1400" dirty="0" smtClean="0">
                <a:solidFill>
                  <a:srgbClr val="00B050"/>
                </a:solidFill>
              </a:rPr>
              <a:t>     Call q</a:t>
            </a:r>
          </a:p>
          <a:p>
            <a:r>
              <a:rPr lang="en-US" altLang="zh-CN" sz="1400" dirty="0" smtClean="0">
                <a:solidFill>
                  <a:srgbClr val="00B050"/>
                </a:solidFill>
              </a:rPr>
              <a:t>End; (p)</a:t>
            </a:r>
          </a:p>
          <a:p>
            <a:r>
              <a:rPr lang="en-US" altLang="zh-CN" sz="1400" dirty="0" smtClean="0">
                <a:solidFill>
                  <a:srgbClr val="7030A0"/>
                </a:solidFill>
              </a:rPr>
              <a:t>Procedure s;</a:t>
            </a:r>
          </a:p>
          <a:p>
            <a:r>
              <a:rPr lang="en-US" altLang="zh-CN" sz="1400" dirty="0" smtClean="0">
                <a:solidFill>
                  <a:srgbClr val="7030A0"/>
                </a:solidFill>
              </a:rPr>
              <a:t>    begin</a:t>
            </a:r>
          </a:p>
          <a:p>
            <a:r>
              <a:rPr lang="en-US" altLang="zh-CN" sz="1400" dirty="0" smtClean="0">
                <a:solidFill>
                  <a:srgbClr val="7030A0"/>
                </a:solidFill>
              </a:rPr>
              <a:t>        call p;</a:t>
            </a:r>
          </a:p>
          <a:p>
            <a:r>
              <a:rPr lang="en-US" altLang="zh-CN" sz="1400" dirty="0" smtClean="0">
                <a:solidFill>
                  <a:srgbClr val="7030A0"/>
                </a:solidFill>
              </a:rPr>
              <a:t>        b:=-10;</a:t>
            </a:r>
          </a:p>
          <a:p>
            <a:r>
              <a:rPr lang="en-US" altLang="zh-CN" sz="1400" dirty="0" smtClean="0">
                <a:solidFill>
                  <a:srgbClr val="7030A0"/>
                </a:solidFill>
              </a:rPr>
              <a:t>        write(b)</a:t>
            </a:r>
          </a:p>
          <a:p>
            <a:r>
              <a:rPr lang="en-US" altLang="zh-CN" sz="1400" dirty="0" smtClean="0">
                <a:solidFill>
                  <a:srgbClr val="7030A0"/>
                </a:solidFill>
              </a:rPr>
              <a:t>    end;(s)</a:t>
            </a:r>
          </a:p>
          <a:p>
            <a:r>
              <a:rPr lang="en-US" altLang="zh-CN" sz="1400" dirty="0" smtClean="0">
                <a:solidFill>
                  <a:schemeClr val="bg1"/>
                </a:solidFill>
              </a:rPr>
              <a:t>Begin</a:t>
            </a:r>
          </a:p>
          <a:p>
            <a:r>
              <a:rPr lang="en-US" altLang="zh-CN" sz="1400" dirty="0" smtClean="0">
                <a:solidFill>
                  <a:schemeClr val="bg1"/>
                </a:solidFill>
              </a:rPr>
              <a:t>    b:=8;</a:t>
            </a:r>
          </a:p>
          <a:p>
            <a:r>
              <a:rPr lang="en-US" altLang="zh-CN" sz="1400" dirty="0" smtClean="0">
                <a:solidFill>
                  <a:schemeClr val="bg1"/>
                </a:solidFill>
              </a:rPr>
              <a:t>    read(c);</a:t>
            </a:r>
          </a:p>
          <a:p>
            <a:r>
              <a:rPr lang="en-US" altLang="zh-CN" sz="1400" dirty="0" smtClean="0">
                <a:solidFill>
                  <a:schemeClr val="bg1"/>
                </a:solidFill>
              </a:rPr>
              <a:t>    while c&gt;0 do</a:t>
            </a:r>
          </a:p>
          <a:p>
            <a:r>
              <a:rPr lang="en-US" altLang="zh-CN" sz="1400" dirty="0" smtClean="0">
                <a:solidFill>
                  <a:schemeClr val="bg1"/>
                </a:solidFill>
              </a:rPr>
              <a:t>       begin</a:t>
            </a:r>
          </a:p>
          <a:p>
            <a:r>
              <a:rPr lang="en-US" altLang="zh-CN" sz="1400" dirty="0" smtClean="0">
                <a:solidFill>
                  <a:schemeClr val="bg1"/>
                </a:solidFill>
              </a:rPr>
              <a:t>           write(b);</a:t>
            </a:r>
          </a:p>
          <a:p>
            <a:r>
              <a:rPr lang="en-US" altLang="zh-CN" sz="1400" dirty="0" smtClean="0">
                <a:solidFill>
                  <a:schemeClr val="bg1"/>
                </a:solidFill>
              </a:rPr>
              <a:t>            call s;</a:t>
            </a:r>
          </a:p>
          <a:p>
            <a:r>
              <a:rPr lang="en-US" altLang="zh-CN" sz="1400" dirty="0" smtClean="0">
                <a:solidFill>
                  <a:schemeClr val="bg1"/>
                </a:solidFill>
              </a:rPr>
              <a:t>            b:=</a:t>
            </a:r>
            <a:r>
              <a:rPr lang="en-US" altLang="zh-CN" sz="1400" dirty="0" err="1" smtClean="0">
                <a:solidFill>
                  <a:schemeClr val="bg1"/>
                </a:solidFill>
              </a:rPr>
              <a:t>b+c</a:t>
            </a:r>
            <a:r>
              <a:rPr lang="en-US" altLang="zh-CN" sz="1400" dirty="0" smtClean="0">
                <a:solidFill>
                  <a:schemeClr val="bg1"/>
                </a:solidFill>
              </a:rPr>
              <a:t>;</a:t>
            </a:r>
          </a:p>
          <a:p>
            <a:r>
              <a:rPr lang="en-US" altLang="zh-CN" sz="1400" dirty="0" smtClean="0">
                <a:solidFill>
                  <a:schemeClr val="bg1"/>
                </a:solidFill>
              </a:rPr>
              <a:t>            write(b);</a:t>
            </a:r>
          </a:p>
          <a:p>
            <a:r>
              <a:rPr lang="en-US" altLang="zh-CN" sz="1400" dirty="0" smtClean="0">
                <a:solidFill>
                  <a:schemeClr val="bg1"/>
                </a:solidFill>
              </a:rPr>
              <a:t>             read(c)</a:t>
            </a:r>
          </a:p>
          <a:p>
            <a:r>
              <a:rPr lang="en-US" altLang="zh-CN" sz="1400" dirty="0" smtClean="0">
                <a:solidFill>
                  <a:schemeClr val="bg1"/>
                </a:solidFill>
              </a:rPr>
              <a:t>        end;</a:t>
            </a:r>
          </a:p>
          <a:p>
            <a:r>
              <a:rPr lang="en-US" altLang="zh-CN" sz="1400" dirty="0" smtClean="0">
                <a:solidFill>
                  <a:schemeClr val="bg1"/>
                </a:solidFill>
              </a:rPr>
              <a:t>Call p</a:t>
            </a:r>
          </a:p>
          <a:p>
            <a:r>
              <a:rPr lang="en-US" altLang="zh-CN" sz="1400" dirty="0" smtClean="0">
                <a:solidFill>
                  <a:schemeClr val="bg1"/>
                </a:solidFill>
              </a:rPr>
              <a:t>End.</a:t>
            </a:r>
            <a:endParaRPr lang="zh-CN" altLang="en-US" sz="1400" dirty="0" smtClean="0">
              <a:solidFill>
                <a:schemeClr val="bg1"/>
              </a:solidFill>
            </a:endParaRPr>
          </a:p>
        </p:txBody>
      </p:sp>
      <p:sp>
        <p:nvSpPr>
          <p:cNvPr id="4" name="矩形 3"/>
          <p:cNvSpPr/>
          <p:nvPr/>
        </p:nvSpPr>
        <p:spPr>
          <a:xfrm>
            <a:off x="2411760" y="188640"/>
            <a:ext cx="4800748" cy="523220"/>
          </a:xfrm>
          <a:prstGeom prst="rect">
            <a:avLst/>
          </a:prstGeom>
        </p:spPr>
        <p:txBody>
          <a:bodyPr wrap="square">
            <a:spAutoFit/>
          </a:bodyPr>
          <a:lstStyle/>
          <a:p>
            <a:pPr lvl="0"/>
            <a:r>
              <a:rPr lang="en-US" altLang="zh-CN" sz="2800" b="1" dirty="0" smtClean="0">
                <a:solidFill>
                  <a:schemeClr val="bg1"/>
                </a:solidFill>
              </a:rPr>
              <a:t>Pl0</a:t>
            </a:r>
            <a:r>
              <a:rPr lang="zh-CN" altLang="en-US" sz="2800" b="1" dirty="0" smtClean="0">
                <a:solidFill>
                  <a:schemeClr val="bg1"/>
                </a:solidFill>
              </a:rPr>
              <a:t>源程序生成目标码实例</a:t>
            </a:r>
            <a:endParaRPr lang="en-US" altLang="zh-CN" sz="2800" b="1" dirty="0" smtClean="0">
              <a:solidFill>
                <a:schemeClr val="bg1"/>
              </a:solidFill>
            </a:endParaRPr>
          </a:p>
        </p:txBody>
      </p:sp>
      <p:sp>
        <p:nvSpPr>
          <p:cNvPr id="5" name="TextBox 4"/>
          <p:cNvSpPr txBox="1"/>
          <p:nvPr/>
        </p:nvSpPr>
        <p:spPr>
          <a:xfrm>
            <a:off x="3851920" y="1052736"/>
            <a:ext cx="1224136" cy="4524315"/>
          </a:xfrm>
          <a:prstGeom prst="rect">
            <a:avLst/>
          </a:prstGeom>
          <a:noFill/>
          <a:ln>
            <a:solidFill>
              <a:schemeClr val="tx1"/>
            </a:solidFill>
          </a:ln>
        </p:spPr>
        <p:txBody>
          <a:bodyPr wrap="square" rtlCol="0">
            <a:spAutoFit/>
          </a:bodyPr>
          <a:lstStyle/>
          <a:p>
            <a:r>
              <a:rPr lang="en-US" altLang="zh-CN" sz="1200" dirty="0" smtClean="0">
                <a:solidFill>
                  <a:schemeClr val="bg1"/>
                </a:solidFill>
              </a:rPr>
              <a:t>0  JMP 0 52</a:t>
            </a:r>
          </a:p>
          <a:p>
            <a:r>
              <a:rPr lang="en-US" altLang="zh-CN" sz="1200" dirty="0" smtClean="0">
                <a:solidFill>
                  <a:srgbClr val="00B050"/>
                </a:solidFill>
              </a:rPr>
              <a:t>1  JMP 0 32</a:t>
            </a:r>
          </a:p>
          <a:p>
            <a:r>
              <a:rPr lang="en-US" altLang="zh-CN" sz="1200" dirty="0" smtClean="0">
                <a:solidFill>
                  <a:srgbClr val="0070C0"/>
                </a:solidFill>
              </a:rPr>
              <a:t>2  JMP 0 15</a:t>
            </a:r>
          </a:p>
          <a:p>
            <a:r>
              <a:rPr lang="en-US" altLang="zh-CN" sz="1200" dirty="0" smtClean="0">
                <a:solidFill>
                  <a:srgbClr val="00B050"/>
                </a:solidFill>
              </a:rPr>
              <a:t>3  </a:t>
            </a:r>
            <a:r>
              <a:rPr lang="en-US" altLang="zh-CN" sz="1200" dirty="0" smtClean="0">
                <a:solidFill>
                  <a:srgbClr val="FF0000"/>
                </a:solidFill>
              </a:rPr>
              <a:t>JMP 0  4</a:t>
            </a:r>
          </a:p>
          <a:p>
            <a:pPr marL="228600" indent="-228600">
              <a:buAutoNum type="arabicPlain" startAt="4"/>
            </a:pPr>
            <a:r>
              <a:rPr lang="en-US" altLang="zh-CN" sz="1200" dirty="0" smtClean="0">
                <a:solidFill>
                  <a:srgbClr val="FF0000"/>
                </a:solidFill>
              </a:rPr>
              <a:t>INT 0  4</a:t>
            </a:r>
          </a:p>
          <a:p>
            <a:pPr marL="228600" indent="-228600">
              <a:buAutoNum type="arabicPlain" startAt="4"/>
            </a:pPr>
            <a:r>
              <a:rPr lang="en-US" altLang="zh-CN" sz="1200" dirty="0" smtClean="0">
                <a:solidFill>
                  <a:srgbClr val="FF0000"/>
                </a:solidFill>
              </a:rPr>
              <a:t>LIT  0 10</a:t>
            </a:r>
          </a:p>
          <a:p>
            <a:pPr marL="228600" indent="-228600">
              <a:buAutoNum type="arabicPlain" startAt="4"/>
            </a:pPr>
            <a:r>
              <a:rPr lang="en-US" altLang="zh-CN" sz="1200" dirty="0" smtClean="0">
                <a:solidFill>
                  <a:srgbClr val="FF0000"/>
                </a:solidFill>
              </a:rPr>
              <a:t>LIT  0  5</a:t>
            </a:r>
          </a:p>
          <a:p>
            <a:pPr marL="228600" indent="-228600">
              <a:buAutoNum type="arabicPlain" startAt="7"/>
            </a:pPr>
            <a:r>
              <a:rPr lang="en-US" altLang="zh-CN" sz="1200" dirty="0" smtClean="0">
                <a:solidFill>
                  <a:srgbClr val="FF0000"/>
                </a:solidFill>
              </a:rPr>
              <a:t>OPR 0 2</a:t>
            </a:r>
          </a:p>
          <a:p>
            <a:pPr marL="228600" indent="-228600">
              <a:buAutoNum type="arabicPlain" startAt="7"/>
            </a:pPr>
            <a:r>
              <a:rPr lang="en-US" altLang="zh-CN" sz="1200" dirty="0" smtClean="0">
                <a:solidFill>
                  <a:srgbClr val="FF0000"/>
                </a:solidFill>
              </a:rPr>
              <a:t>STO 0 3</a:t>
            </a:r>
          </a:p>
          <a:p>
            <a:pPr marL="228600" indent="-228600">
              <a:buAutoNum type="arabicPlain" startAt="7"/>
            </a:pPr>
            <a:r>
              <a:rPr lang="en-US" altLang="zh-CN" sz="1200" dirty="0" smtClean="0">
                <a:solidFill>
                  <a:srgbClr val="FF0000"/>
                </a:solidFill>
              </a:rPr>
              <a:t>LOD 0 3</a:t>
            </a:r>
          </a:p>
          <a:p>
            <a:pPr marL="228600" indent="-228600">
              <a:buAutoNum type="arabicPlain" startAt="7"/>
            </a:pPr>
            <a:r>
              <a:rPr lang="en-US" altLang="zh-CN" sz="1200" dirty="0" smtClean="0">
                <a:solidFill>
                  <a:srgbClr val="FF0000"/>
                </a:solidFill>
              </a:rPr>
              <a:t>STO 1 3</a:t>
            </a:r>
          </a:p>
          <a:p>
            <a:pPr marL="228600" indent="-228600">
              <a:buAutoNum type="arabicPlain" startAt="7"/>
            </a:pPr>
            <a:r>
              <a:rPr lang="en-US" altLang="zh-CN" sz="1200" dirty="0" smtClean="0">
                <a:solidFill>
                  <a:srgbClr val="FF0000"/>
                </a:solidFill>
              </a:rPr>
              <a:t>LOD 0 3</a:t>
            </a:r>
          </a:p>
          <a:p>
            <a:pPr marL="228600" indent="-228600">
              <a:buAutoNum type="arabicPlain" startAt="7"/>
            </a:pPr>
            <a:r>
              <a:rPr lang="en-US" altLang="zh-CN" sz="1200" dirty="0" smtClean="0">
                <a:solidFill>
                  <a:srgbClr val="FF0000"/>
                </a:solidFill>
              </a:rPr>
              <a:t>OPR 0 14</a:t>
            </a:r>
          </a:p>
          <a:p>
            <a:pPr marL="228600" indent="-228600">
              <a:buAutoNum type="arabicPlain" startAt="7"/>
            </a:pPr>
            <a:r>
              <a:rPr lang="en-US" altLang="zh-CN" sz="1200" dirty="0" smtClean="0">
                <a:solidFill>
                  <a:srgbClr val="FF0000"/>
                </a:solidFill>
              </a:rPr>
              <a:t>OPR 0 15</a:t>
            </a:r>
          </a:p>
          <a:p>
            <a:pPr marL="228600" indent="-228600">
              <a:buAutoNum type="arabicPlain" startAt="7"/>
            </a:pPr>
            <a:r>
              <a:rPr lang="en-US" altLang="zh-CN" sz="1200" dirty="0" smtClean="0">
                <a:solidFill>
                  <a:srgbClr val="FF0000"/>
                </a:solidFill>
              </a:rPr>
              <a:t>OPR 0 0</a:t>
            </a:r>
          </a:p>
          <a:p>
            <a:pPr marL="228600" indent="-228600">
              <a:buAutoNum type="arabicPlain" startAt="7"/>
            </a:pPr>
            <a:endParaRPr lang="en-US" altLang="zh-CN" sz="1200" dirty="0" smtClean="0">
              <a:solidFill>
                <a:srgbClr val="00B050"/>
              </a:solidFill>
            </a:endParaRPr>
          </a:p>
          <a:p>
            <a:pPr marL="228600" indent="-228600">
              <a:buAutoNum type="arabicPlain" startAt="7"/>
            </a:pPr>
            <a:r>
              <a:rPr lang="en-US" altLang="zh-CN" sz="1200" dirty="0" smtClean="0">
                <a:solidFill>
                  <a:srgbClr val="0070C0"/>
                </a:solidFill>
              </a:rPr>
              <a:t>INT 0 4</a:t>
            </a:r>
          </a:p>
          <a:p>
            <a:pPr marL="228600" indent="-228600">
              <a:buAutoNum type="arabicPlain" startAt="7"/>
            </a:pPr>
            <a:r>
              <a:rPr lang="en-US" altLang="zh-CN" sz="1200" u="sng" dirty="0" smtClean="0">
                <a:solidFill>
                  <a:srgbClr val="0070C0"/>
                </a:solidFill>
              </a:rPr>
              <a:t>CAL 0 4</a:t>
            </a:r>
          </a:p>
          <a:p>
            <a:pPr marL="228600" indent="-228600">
              <a:buAutoNum type="arabicPlain" startAt="7"/>
            </a:pPr>
            <a:r>
              <a:rPr lang="en-US" altLang="zh-CN" sz="1200" dirty="0" smtClean="0">
                <a:solidFill>
                  <a:srgbClr val="0070C0"/>
                </a:solidFill>
              </a:rPr>
              <a:t>LOD 0 3</a:t>
            </a:r>
          </a:p>
          <a:p>
            <a:pPr marL="228600" indent="-228600">
              <a:buAutoNum type="arabicPlain" startAt="7"/>
            </a:pPr>
            <a:r>
              <a:rPr lang="en-US" altLang="zh-CN" sz="1200" dirty="0" smtClean="0">
                <a:solidFill>
                  <a:srgbClr val="0070C0"/>
                </a:solidFill>
              </a:rPr>
              <a:t>OPR 0 14</a:t>
            </a:r>
          </a:p>
          <a:p>
            <a:pPr marL="228600" indent="-228600">
              <a:buAutoNum type="arabicPlain" startAt="7"/>
            </a:pPr>
            <a:r>
              <a:rPr lang="en-US" altLang="zh-CN" sz="1200" dirty="0" smtClean="0">
                <a:solidFill>
                  <a:srgbClr val="0070C0"/>
                </a:solidFill>
              </a:rPr>
              <a:t>OPR 0 15</a:t>
            </a:r>
          </a:p>
          <a:p>
            <a:pPr marL="228600" indent="-228600">
              <a:buAutoNum type="arabicPlain" startAt="7"/>
            </a:pPr>
            <a:r>
              <a:rPr lang="en-US" altLang="zh-CN" sz="1200" dirty="0" smtClean="0">
                <a:solidFill>
                  <a:srgbClr val="0070C0"/>
                </a:solidFill>
              </a:rPr>
              <a:t>LIT 0 10</a:t>
            </a:r>
          </a:p>
          <a:p>
            <a:pPr marL="228600" indent="-228600">
              <a:buAutoNum type="arabicPlain" startAt="7"/>
            </a:pPr>
            <a:r>
              <a:rPr lang="en-US" altLang="zh-CN" sz="1200" dirty="0" smtClean="0">
                <a:solidFill>
                  <a:srgbClr val="0070C0"/>
                </a:solidFill>
              </a:rPr>
              <a:t>LIT 0 5</a:t>
            </a:r>
          </a:p>
          <a:p>
            <a:pPr marL="228600" indent="-228600">
              <a:buAutoNum type="arabicPlain" startAt="7"/>
            </a:pPr>
            <a:r>
              <a:rPr lang="en-US" altLang="zh-CN" sz="1200" dirty="0" smtClean="0">
                <a:solidFill>
                  <a:srgbClr val="0070C0"/>
                </a:solidFill>
              </a:rPr>
              <a:t>LOD 0 3</a:t>
            </a:r>
            <a:endParaRPr lang="zh-CN" altLang="en-US" sz="1200" dirty="0" smtClean="0">
              <a:solidFill>
                <a:srgbClr val="0070C0"/>
              </a:solidFill>
            </a:endParaRPr>
          </a:p>
        </p:txBody>
      </p:sp>
      <p:sp>
        <p:nvSpPr>
          <p:cNvPr id="6" name="TextBox 5"/>
          <p:cNvSpPr txBox="1"/>
          <p:nvPr/>
        </p:nvSpPr>
        <p:spPr>
          <a:xfrm>
            <a:off x="5076056" y="1096423"/>
            <a:ext cx="1296144" cy="4524315"/>
          </a:xfrm>
          <a:prstGeom prst="rect">
            <a:avLst/>
          </a:prstGeom>
          <a:noFill/>
          <a:ln>
            <a:solidFill>
              <a:schemeClr val="tx1"/>
            </a:solidFill>
          </a:ln>
        </p:spPr>
        <p:txBody>
          <a:bodyPr wrap="square" rtlCol="0">
            <a:spAutoFit/>
          </a:bodyPr>
          <a:lstStyle/>
          <a:p>
            <a:r>
              <a:rPr lang="en-US" altLang="zh-CN" sz="1200" dirty="0" smtClean="0">
                <a:solidFill>
                  <a:srgbClr val="0070C0"/>
                </a:solidFill>
              </a:rPr>
              <a:t>23 OPR 0 4</a:t>
            </a:r>
          </a:p>
          <a:p>
            <a:r>
              <a:rPr lang="en-US" altLang="zh-CN" sz="1200" dirty="0" smtClean="0">
                <a:solidFill>
                  <a:srgbClr val="0070C0"/>
                </a:solidFill>
              </a:rPr>
              <a:t>24 OPR 0 2</a:t>
            </a:r>
          </a:p>
          <a:p>
            <a:r>
              <a:rPr lang="en-US" altLang="zh-CN" sz="1200" dirty="0" smtClean="0">
                <a:solidFill>
                  <a:srgbClr val="0070C0"/>
                </a:solidFill>
              </a:rPr>
              <a:t>25 STO 0 3</a:t>
            </a:r>
          </a:p>
          <a:p>
            <a:r>
              <a:rPr lang="en-US" altLang="zh-CN" sz="1200" dirty="0" smtClean="0">
                <a:solidFill>
                  <a:srgbClr val="0070C0"/>
                </a:solidFill>
              </a:rPr>
              <a:t>26 LOD 0 3</a:t>
            </a:r>
          </a:p>
          <a:p>
            <a:r>
              <a:rPr lang="en-US" altLang="zh-CN" sz="1200" dirty="0" smtClean="0">
                <a:solidFill>
                  <a:srgbClr val="0070C0"/>
                </a:solidFill>
              </a:rPr>
              <a:t>27 OPR 0 14</a:t>
            </a:r>
          </a:p>
          <a:p>
            <a:r>
              <a:rPr lang="en-US" altLang="zh-CN" sz="1200" dirty="0" smtClean="0">
                <a:solidFill>
                  <a:srgbClr val="0070C0"/>
                </a:solidFill>
              </a:rPr>
              <a:t>28 LOD 1 3</a:t>
            </a:r>
          </a:p>
          <a:p>
            <a:r>
              <a:rPr lang="en-US" altLang="zh-CN" sz="1200" dirty="0" smtClean="0">
                <a:solidFill>
                  <a:srgbClr val="0070C0"/>
                </a:solidFill>
              </a:rPr>
              <a:t>29 OPR 0 14</a:t>
            </a:r>
          </a:p>
          <a:p>
            <a:r>
              <a:rPr lang="en-US" altLang="zh-CN" sz="1200" dirty="0" smtClean="0">
                <a:solidFill>
                  <a:srgbClr val="0070C0"/>
                </a:solidFill>
              </a:rPr>
              <a:t>30 OPR 0 15</a:t>
            </a:r>
          </a:p>
          <a:p>
            <a:r>
              <a:rPr lang="en-US" altLang="zh-CN" sz="1200" dirty="0" smtClean="0">
                <a:solidFill>
                  <a:srgbClr val="0070C0"/>
                </a:solidFill>
              </a:rPr>
              <a:t>31 OPR 0 0</a:t>
            </a:r>
          </a:p>
          <a:p>
            <a:endParaRPr lang="en-US" altLang="zh-CN" sz="1200" dirty="0" smtClean="0">
              <a:solidFill>
                <a:srgbClr val="00B050"/>
              </a:solidFill>
            </a:endParaRPr>
          </a:p>
          <a:p>
            <a:r>
              <a:rPr lang="en-US" altLang="zh-CN" sz="1200" dirty="0" smtClean="0">
                <a:solidFill>
                  <a:srgbClr val="00B050"/>
                </a:solidFill>
              </a:rPr>
              <a:t>32 INT 0 4</a:t>
            </a:r>
          </a:p>
          <a:p>
            <a:r>
              <a:rPr lang="en-US" altLang="zh-CN" sz="1200" dirty="0" smtClean="0">
                <a:solidFill>
                  <a:srgbClr val="00B050"/>
                </a:solidFill>
              </a:rPr>
              <a:t>33 LIT 0 10</a:t>
            </a:r>
          </a:p>
          <a:p>
            <a:r>
              <a:rPr lang="en-US" altLang="zh-CN" sz="1200" dirty="0" smtClean="0">
                <a:solidFill>
                  <a:srgbClr val="00B050"/>
                </a:solidFill>
              </a:rPr>
              <a:t>34 LOD 1 3</a:t>
            </a:r>
          </a:p>
          <a:p>
            <a:r>
              <a:rPr lang="en-US" altLang="zh-CN" sz="1200" dirty="0" smtClean="0">
                <a:solidFill>
                  <a:srgbClr val="00B050"/>
                </a:solidFill>
              </a:rPr>
              <a:t>35 OPR 0 2</a:t>
            </a:r>
          </a:p>
          <a:p>
            <a:r>
              <a:rPr lang="en-US" altLang="zh-CN" sz="1200" dirty="0" smtClean="0">
                <a:solidFill>
                  <a:srgbClr val="00B050"/>
                </a:solidFill>
              </a:rPr>
              <a:t>36 STO 0 3</a:t>
            </a:r>
          </a:p>
          <a:p>
            <a:r>
              <a:rPr lang="en-US" altLang="zh-CN" sz="1200" dirty="0" smtClean="0">
                <a:solidFill>
                  <a:srgbClr val="00B050"/>
                </a:solidFill>
              </a:rPr>
              <a:t>37 LOD 0 3</a:t>
            </a:r>
          </a:p>
          <a:p>
            <a:r>
              <a:rPr lang="en-US" altLang="zh-CN" sz="1200" dirty="0" smtClean="0">
                <a:solidFill>
                  <a:srgbClr val="00B050"/>
                </a:solidFill>
              </a:rPr>
              <a:t>38 OPR 0 14</a:t>
            </a:r>
          </a:p>
          <a:p>
            <a:r>
              <a:rPr lang="en-US" altLang="zh-CN" sz="1200" dirty="0" smtClean="0">
                <a:solidFill>
                  <a:srgbClr val="00B050"/>
                </a:solidFill>
              </a:rPr>
              <a:t>39 OPR 0 15</a:t>
            </a:r>
          </a:p>
          <a:p>
            <a:r>
              <a:rPr lang="en-US" altLang="zh-CN" sz="1200" dirty="0" smtClean="0">
                <a:solidFill>
                  <a:srgbClr val="00B050"/>
                </a:solidFill>
              </a:rPr>
              <a:t>40 </a:t>
            </a:r>
            <a:r>
              <a:rPr lang="en-US" altLang="zh-CN" sz="1200" u="sng" dirty="0" smtClean="0">
                <a:solidFill>
                  <a:srgbClr val="00B050"/>
                </a:solidFill>
              </a:rPr>
              <a:t>CAL 0 </a:t>
            </a:r>
            <a:r>
              <a:rPr lang="en-US" altLang="zh-CN" sz="1200" u="sng" dirty="0" smtClean="0">
                <a:solidFill>
                  <a:srgbClr val="0070C0"/>
                </a:solidFill>
              </a:rPr>
              <a:t>15</a:t>
            </a:r>
          </a:p>
          <a:p>
            <a:r>
              <a:rPr lang="en-US" altLang="zh-CN" sz="1200" dirty="0" smtClean="0">
                <a:solidFill>
                  <a:srgbClr val="00B050"/>
                </a:solidFill>
              </a:rPr>
              <a:t>41 OPR 0 0</a:t>
            </a:r>
          </a:p>
          <a:p>
            <a:endParaRPr lang="en-US" altLang="zh-CN" sz="1200" dirty="0" smtClean="0">
              <a:solidFill>
                <a:srgbClr val="00B050"/>
              </a:solidFill>
            </a:endParaRPr>
          </a:p>
          <a:p>
            <a:r>
              <a:rPr lang="en-US" altLang="zh-CN" sz="1200" dirty="0" smtClean="0">
                <a:solidFill>
                  <a:srgbClr val="7030A0"/>
                </a:solidFill>
              </a:rPr>
              <a:t>42 JMP 0 43</a:t>
            </a:r>
          </a:p>
          <a:p>
            <a:r>
              <a:rPr lang="en-US" altLang="zh-CN" sz="1200" dirty="0" smtClean="0">
                <a:solidFill>
                  <a:srgbClr val="7030A0"/>
                </a:solidFill>
              </a:rPr>
              <a:t>43 INT  0 3</a:t>
            </a:r>
          </a:p>
          <a:p>
            <a:r>
              <a:rPr lang="en-US" altLang="zh-CN" sz="1200" dirty="0" smtClean="0">
                <a:solidFill>
                  <a:srgbClr val="7030A0"/>
                </a:solidFill>
              </a:rPr>
              <a:t>44 CAL 1 </a:t>
            </a:r>
            <a:r>
              <a:rPr lang="en-US" altLang="zh-CN" sz="1200" dirty="0" smtClean="0">
                <a:solidFill>
                  <a:srgbClr val="00B050"/>
                </a:solidFill>
              </a:rPr>
              <a:t>32</a:t>
            </a:r>
            <a:endParaRPr lang="zh-CN" altLang="en-US" sz="1200" dirty="0" smtClean="0">
              <a:solidFill>
                <a:srgbClr val="00B050"/>
              </a:solidFill>
            </a:endParaRPr>
          </a:p>
        </p:txBody>
      </p:sp>
      <p:sp>
        <p:nvSpPr>
          <p:cNvPr id="7" name="TextBox 6"/>
          <p:cNvSpPr txBox="1"/>
          <p:nvPr/>
        </p:nvSpPr>
        <p:spPr>
          <a:xfrm>
            <a:off x="6300192" y="1096423"/>
            <a:ext cx="1296144" cy="4524315"/>
          </a:xfrm>
          <a:prstGeom prst="rect">
            <a:avLst/>
          </a:prstGeom>
          <a:noFill/>
          <a:ln>
            <a:solidFill>
              <a:schemeClr val="tx1"/>
            </a:solidFill>
          </a:ln>
        </p:spPr>
        <p:txBody>
          <a:bodyPr wrap="square" rtlCol="0">
            <a:spAutoFit/>
          </a:bodyPr>
          <a:lstStyle/>
          <a:p>
            <a:r>
              <a:rPr lang="en-US" altLang="zh-CN" sz="1200" dirty="0" smtClean="0">
                <a:solidFill>
                  <a:srgbClr val="7030A0"/>
                </a:solidFill>
              </a:rPr>
              <a:t>45 LIT 0 10</a:t>
            </a:r>
          </a:p>
          <a:p>
            <a:r>
              <a:rPr lang="en-US" altLang="zh-CN" sz="1200" dirty="0" smtClean="0">
                <a:solidFill>
                  <a:srgbClr val="7030A0"/>
                </a:solidFill>
              </a:rPr>
              <a:t>46 OPR 0 1</a:t>
            </a:r>
          </a:p>
          <a:p>
            <a:r>
              <a:rPr lang="en-US" altLang="zh-CN" sz="1200" dirty="0" smtClean="0">
                <a:solidFill>
                  <a:srgbClr val="7030A0"/>
                </a:solidFill>
              </a:rPr>
              <a:t>47 STO 1 3</a:t>
            </a:r>
          </a:p>
          <a:p>
            <a:r>
              <a:rPr lang="en-US" altLang="zh-CN" sz="1200" dirty="0" smtClean="0">
                <a:solidFill>
                  <a:srgbClr val="7030A0"/>
                </a:solidFill>
              </a:rPr>
              <a:t>48 LOD 1 3</a:t>
            </a:r>
          </a:p>
          <a:p>
            <a:r>
              <a:rPr lang="en-US" altLang="zh-CN" sz="1200" dirty="0" smtClean="0">
                <a:solidFill>
                  <a:srgbClr val="7030A0"/>
                </a:solidFill>
              </a:rPr>
              <a:t>49 OPR 0 14</a:t>
            </a:r>
          </a:p>
          <a:p>
            <a:r>
              <a:rPr lang="en-US" altLang="zh-CN" sz="1200" dirty="0" smtClean="0">
                <a:solidFill>
                  <a:srgbClr val="7030A0"/>
                </a:solidFill>
              </a:rPr>
              <a:t>50 OPR 0 15</a:t>
            </a:r>
          </a:p>
          <a:p>
            <a:r>
              <a:rPr lang="en-US" altLang="zh-CN" sz="1200" dirty="0" smtClean="0">
                <a:solidFill>
                  <a:srgbClr val="7030A0"/>
                </a:solidFill>
              </a:rPr>
              <a:t>51 OPR 0 0</a:t>
            </a:r>
          </a:p>
          <a:p>
            <a:endParaRPr lang="en-US" altLang="zh-CN" sz="1200" dirty="0" smtClean="0"/>
          </a:p>
          <a:p>
            <a:r>
              <a:rPr lang="en-US" altLang="zh-CN" sz="1200" dirty="0" smtClean="0">
                <a:solidFill>
                  <a:schemeClr val="bg1"/>
                </a:solidFill>
              </a:rPr>
              <a:t>52 INT 0 5</a:t>
            </a:r>
          </a:p>
          <a:p>
            <a:r>
              <a:rPr lang="en-US" altLang="zh-CN" sz="1200" dirty="0" smtClean="0">
                <a:solidFill>
                  <a:schemeClr val="bg1"/>
                </a:solidFill>
              </a:rPr>
              <a:t>53 LIT 0 8</a:t>
            </a:r>
          </a:p>
          <a:p>
            <a:r>
              <a:rPr lang="en-US" altLang="zh-CN" sz="1200" dirty="0" smtClean="0">
                <a:solidFill>
                  <a:schemeClr val="bg1"/>
                </a:solidFill>
              </a:rPr>
              <a:t>54 STO 0 3</a:t>
            </a:r>
          </a:p>
          <a:p>
            <a:r>
              <a:rPr lang="en-US" altLang="zh-CN" sz="1200" dirty="0" smtClean="0">
                <a:solidFill>
                  <a:schemeClr val="bg1"/>
                </a:solidFill>
              </a:rPr>
              <a:t>55 OPR 0 16</a:t>
            </a:r>
          </a:p>
          <a:p>
            <a:r>
              <a:rPr lang="en-US" altLang="zh-CN" sz="1200" dirty="0" smtClean="0">
                <a:solidFill>
                  <a:schemeClr val="bg1"/>
                </a:solidFill>
              </a:rPr>
              <a:t>56 STO 0 4</a:t>
            </a:r>
          </a:p>
          <a:p>
            <a:r>
              <a:rPr lang="en-US" altLang="zh-CN" sz="1200" dirty="0" smtClean="0">
                <a:solidFill>
                  <a:schemeClr val="bg1"/>
                </a:solidFill>
              </a:rPr>
              <a:t>57 LOD 0 4</a:t>
            </a:r>
          </a:p>
          <a:p>
            <a:r>
              <a:rPr lang="en-US" altLang="zh-CN" sz="1200" dirty="0" smtClean="0">
                <a:solidFill>
                  <a:schemeClr val="bg1"/>
                </a:solidFill>
              </a:rPr>
              <a:t>58 LIT 0 0</a:t>
            </a:r>
          </a:p>
          <a:p>
            <a:r>
              <a:rPr lang="en-US" altLang="zh-CN" sz="1200" dirty="0" smtClean="0">
                <a:solidFill>
                  <a:schemeClr val="bg1"/>
                </a:solidFill>
              </a:rPr>
              <a:t>59 OPR 0 12</a:t>
            </a:r>
          </a:p>
          <a:p>
            <a:r>
              <a:rPr lang="en-US" altLang="zh-CN" sz="1200" dirty="0" smtClean="0">
                <a:solidFill>
                  <a:schemeClr val="bg1"/>
                </a:solidFill>
              </a:rPr>
              <a:t>60 JPC 0 75</a:t>
            </a:r>
          </a:p>
          <a:p>
            <a:r>
              <a:rPr lang="en-US" altLang="zh-CN" sz="1200" dirty="0" smtClean="0">
                <a:solidFill>
                  <a:schemeClr val="bg1"/>
                </a:solidFill>
              </a:rPr>
              <a:t>61 LOD 0 3</a:t>
            </a:r>
          </a:p>
          <a:p>
            <a:r>
              <a:rPr lang="en-US" altLang="zh-CN" sz="1200" dirty="0" smtClean="0">
                <a:solidFill>
                  <a:schemeClr val="bg1"/>
                </a:solidFill>
              </a:rPr>
              <a:t>62 OPR 0 14</a:t>
            </a:r>
          </a:p>
          <a:p>
            <a:r>
              <a:rPr lang="en-US" altLang="zh-CN" sz="1200" dirty="0" smtClean="0">
                <a:solidFill>
                  <a:schemeClr val="bg1"/>
                </a:solidFill>
              </a:rPr>
              <a:t>63 OPR 0 15</a:t>
            </a:r>
          </a:p>
          <a:p>
            <a:r>
              <a:rPr lang="en-US" altLang="zh-CN" sz="1200" dirty="0" smtClean="0">
                <a:solidFill>
                  <a:schemeClr val="bg1"/>
                </a:solidFill>
              </a:rPr>
              <a:t>64 CAL 0 </a:t>
            </a:r>
            <a:r>
              <a:rPr lang="en-US" altLang="zh-CN" sz="1200" dirty="0" smtClean="0">
                <a:solidFill>
                  <a:srgbClr val="7030A0"/>
                </a:solidFill>
              </a:rPr>
              <a:t>43</a:t>
            </a:r>
          </a:p>
          <a:p>
            <a:r>
              <a:rPr lang="en-US" altLang="zh-CN" sz="1200" dirty="0" smtClean="0">
                <a:solidFill>
                  <a:schemeClr val="bg1"/>
                </a:solidFill>
              </a:rPr>
              <a:t>65 LOD 0 3</a:t>
            </a:r>
          </a:p>
          <a:p>
            <a:r>
              <a:rPr lang="en-US" altLang="zh-CN" sz="1200" dirty="0" smtClean="0">
                <a:solidFill>
                  <a:schemeClr val="bg1"/>
                </a:solidFill>
              </a:rPr>
              <a:t>66 LOD 0 4</a:t>
            </a:r>
          </a:p>
          <a:p>
            <a:r>
              <a:rPr lang="en-US" altLang="zh-CN" sz="1200" dirty="0" smtClean="0">
                <a:solidFill>
                  <a:schemeClr val="bg1"/>
                </a:solidFill>
              </a:rPr>
              <a:t>67 OPR 0 2</a:t>
            </a:r>
            <a:endParaRPr lang="zh-CN" altLang="en-US" sz="1200" dirty="0" smtClean="0">
              <a:solidFill>
                <a:schemeClr val="bg1"/>
              </a:solidFill>
            </a:endParaRPr>
          </a:p>
        </p:txBody>
      </p:sp>
      <p:sp>
        <p:nvSpPr>
          <p:cNvPr id="8" name="TextBox 7"/>
          <p:cNvSpPr txBox="1"/>
          <p:nvPr/>
        </p:nvSpPr>
        <p:spPr>
          <a:xfrm>
            <a:off x="7596336" y="1096423"/>
            <a:ext cx="1296144" cy="1754326"/>
          </a:xfrm>
          <a:prstGeom prst="rect">
            <a:avLst/>
          </a:prstGeom>
          <a:noFill/>
          <a:ln>
            <a:solidFill>
              <a:schemeClr val="tx1"/>
            </a:solidFill>
          </a:ln>
        </p:spPr>
        <p:txBody>
          <a:bodyPr wrap="square" rtlCol="0">
            <a:spAutoFit/>
          </a:bodyPr>
          <a:lstStyle/>
          <a:p>
            <a:r>
              <a:rPr lang="en-US" altLang="zh-CN" sz="1200" dirty="0" smtClean="0">
                <a:solidFill>
                  <a:schemeClr val="bg1"/>
                </a:solidFill>
              </a:rPr>
              <a:t>68 STO 0 3</a:t>
            </a:r>
          </a:p>
          <a:p>
            <a:r>
              <a:rPr lang="en-US" altLang="zh-CN" sz="1200" dirty="0" smtClean="0">
                <a:solidFill>
                  <a:schemeClr val="bg1"/>
                </a:solidFill>
              </a:rPr>
              <a:t>69 LOD 0 3</a:t>
            </a:r>
          </a:p>
          <a:p>
            <a:r>
              <a:rPr lang="en-US" altLang="zh-CN" sz="1200" dirty="0" smtClean="0">
                <a:solidFill>
                  <a:schemeClr val="bg1"/>
                </a:solidFill>
              </a:rPr>
              <a:t>70 OPR 0 14</a:t>
            </a:r>
          </a:p>
          <a:p>
            <a:r>
              <a:rPr lang="en-US" altLang="zh-CN" sz="1200" dirty="0" smtClean="0">
                <a:solidFill>
                  <a:schemeClr val="bg1"/>
                </a:solidFill>
              </a:rPr>
              <a:t>71 OPR 0 15</a:t>
            </a:r>
          </a:p>
          <a:p>
            <a:r>
              <a:rPr lang="en-US" altLang="zh-CN" sz="1200" dirty="0" smtClean="0">
                <a:solidFill>
                  <a:schemeClr val="bg1"/>
                </a:solidFill>
              </a:rPr>
              <a:t>72 OPR 0 16</a:t>
            </a:r>
          </a:p>
          <a:p>
            <a:r>
              <a:rPr lang="en-US" altLang="zh-CN" sz="1200" dirty="0" smtClean="0">
                <a:solidFill>
                  <a:schemeClr val="bg1"/>
                </a:solidFill>
              </a:rPr>
              <a:t>73 STO 0 4</a:t>
            </a:r>
          </a:p>
          <a:p>
            <a:r>
              <a:rPr lang="en-US" altLang="zh-CN" sz="1200" dirty="0" smtClean="0">
                <a:solidFill>
                  <a:schemeClr val="bg1"/>
                </a:solidFill>
              </a:rPr>
              <a:t>74 JMP 0 57</a:t>
            </a:r>
          </a:p>
          <a:p>
            <a:r>
              <a:rPr lang="en-US" altLang="zh-CN" sz="1200" dirty="0" smtClean="0">
                <a:solidFill>
                  <a:schemeClr val="bg1"/>
                </a:solidFill>
              </a:rPr>
              <a:t>75 CAL 0 </a:t>
            </a:r>
            <a:r>
              <a:rPr lang="en-US" altLang="zh-CN" sz="1200" dirty="0" smtClean="0">
                <a:solidFill>
                  <a:srgbClr val="00B050"/>
                </a:solidFill>
              </a:rPr>
              <a:t>32</a:t>
            </a:r>
          </a:p>
          <a:p>
            <a:r>
              <a:rPr lang="en-US" altLang="zh-CN" sz="1200" dirty="0" smtClean="0">
                <a:solidFill>
                  <a:schemeClr val="bg1"/>
                </a:solidFill>
              </a:rPr>
              <a:t>76 OPR 0 0</a:t>
            </a:r>
            <a:endParaRPr lang="zh-CN" altLang="en-US" sz="1200" dirty="0" smtClean="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6"/>
          <p:cNvSpPr txBox="1">
            <a:spLocks noChangeArrowheads="1"/>
          </p:cNvSpPr>
          <p:nvPr/>
        </p:nvSpPr>
        <p:spPr bwMode="auto">
          <a:xfrm>
            <a:off x="611188" y="765175"/>
            <a:ext cx="5410200" cy="701675"/>
          </a:xfrm>
          <a:prstGeom prst="rect">
            <a:avLst/>
          </a:prstGeom>
          <a:noFill/>
          <a:ln w="9525">
            <a:noFill/>
            <a:miter lim="800000"/>
            <a:headEnd/>
            <a:tailEnd/>
          </a:ln>
        </p:spPr>
        <p:txBody>
          <a:bodyPr>
            <a:spAutoFit/>
          </a:bodyPr>
          <a:lstStyle/>
          <a:p>
            <a:pPr fontAlgn="t">
              <a:spcBef>
                <a:spcPct val="50000"/>
              </a:spcBef>
            </a:pPr>
            <a:r>
              <a:rPr kumimoji="1" lang="en-US" altLang="zh-CN" sz="4000" b="1">
                <a:solidFill>
                  <a:schemeClr val="bg1"/>
                </a:solidFill>
                <a:latin typeface="Times New Roman" pitchFamily="18" charset="0"/>
                <a:ea typeface="华文新魏" pitchFamily="2" charset="-122"/>
              </a:rPr>
              <a:t>1.</a:t>
            </a:r>
            <a:r>
              <a:rPr kumimoji="1" lang="zh-CN" altLang="en-US" sz="4000" b="1">
                <a:solidFill>
                  <a:schemeClr val="bg1"/>
                </a:solidFill>
                <a:latin typeface="Times New Roman" pitchFamily="18" charset="0"/>
                <a:ea typeface="华文新魏" pitchFamily="2" charset="-122"/>
              </a:rPr>
              <a:t>代码生成器的输入</a:t>
            </a:r>
          </a:p>
        </p:txBody>
      </p:sp>
      <p:sp>
        <p:nvSpPr>
          <p:cNvPr id="9219" name="Text Box 7"/>
          <p:cNvSpPr txBox="1">
            <a:spLocks noChangeArrowheads="1"/>
          </p:cNvSpPr>
          <p:nvPr/>
        </p:nvSpPr>
        <p:spPr bwMode="auto">
          <a:xfrm>
            <a:off x="1238250" y="1828800"/>
            <a:ext cx="53340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已经优化的中间代码</a:t>
            </a:r>
          </a:p>
        </p:txBody>
      </p:sp>
      <p:sp>
        <p:nvSpPr>
          <p:cNvPr id="9220" name="Text Box 8"/>
          <p:cNvSpPr txBox="1">
            <a:spLocks noChangeArrowheads="1"/>
          </p:cNvSpPr>
          <p:nvPr/>
        </p:nvSpPr>
        <p:spPr bwMode="auto">
          <a:xfrm>
            <a:off x="1238250" y="2438400"/>
            <a:ext cx="53340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bg1"/>
                </a:solidFill>
                <a:latin typeface="Times New Roman" pitchFamily="18" charset="0"/>
                <a:ea typeface="华文新魏" pitchFamily="2" charset="-122"/>
              </a:rPr>
              <a:t>已填入所有信息的符号表</a:t>
            </a:r>
          </a:p>
        </p:txBody>
      </p:sp>
      <p:grpSp>
        <p:nvGrpSpPr>
          <p:cNvPr id="9221" name="Group 9"/>
          <p:cNvGrpSpPr>
            <a:grpSpLocks/>
          </p:cNvGrpSpPr>
          <p:nvPr/>
        </p:nvGrpSpPr>
        <p:grpSpPr bwMode="auto">
          <a:xfrm>
            <a:off x="1371600" y="3429000"/>
            <a:ext cx="4422775" cy="2516188"/>
            <a:chOff x="-3" y="-3"/>
            <a:chExt cx="2786" cy="2997"/>
          </a:xfrm>
        </p:grpSpPr>
        <p:grpSp>
          <p:nvGrpSpPr>
            <p:cNvPr id="9230" name="Group 10"/>
            <p:cNvGrpSpPr>
              <a:grpSpLocks/>
            </p:cNvGrpSpPr>
            <p:nvPr/>
          </p:nvGrpSpPr>
          <p:grpSpPr bwMode="auto">
            <a:xfrm>
              <a:off x="0" y="0"/>
              <a:ext cx="2780" cy="2994"/>
              <a:chOff x="0" y="0"/>
              <a:chExt cx="2780" cy="2994"/>
            </a:xfrm>
          </p:grpSpPr>
          <p:grpSp>
            <p:nvGrpSpPr>
              <p:cNvPr id="9232" name="Group 11"/>
              <p:cNvGrpSpPr>
                <a:grpSpLocks/>
              </p:cNvGrpSpPr>
              <p:nvPr/>
            </p:nvGrpSpPr>
            <p:grpSpPr bwMode="auto">
              <a:xfrm>
                <a:off x="0" y="0"/>
                <a:ext cx="613" cy="499"/>
                <a:chOff x="0" y="0"/>
                <a:chExt cx="613" cy="499"/>
              </a:xfrm>
            </p:grpSpPr>
            <p:sp>
              <p:nvSpPr>
                <p:cNvPr id="9321" name="Rectangle 12"/>
                <p:cNvSpPr>
                  <a:spLocks noChangeArrowheads="1"/>
                </p:cNvSpPr>
                <p:nvPr/>
              </p:nvSpPr>
              <p:spPr bwMode="auto">
                <a:xfrm>
                  <a:off x="43" y="0"/>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name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22" name="Rectangle 13"/>
                <p:cNvSpPr>
                  <a:spLocks noChangeArrowheads="1"/>
                </p:cNvSpPr>
                <p:nvPr/>
              </p:nvSpPr>
              <p:spPr bwMode="auto">
                <a:xfrm>
                  <a:off x="0" y="0"/>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3" name="Group 14"/>
              <p:cNvGrpSpPr>
                <a:grpSpLocks/>
              </p:cNvGrpSpPr>
              <p:nvPr/>
            </p:nvGrpSpPr>
            <p:grpSpPr bwMode="auto">
              <a:xfrm>
                <a:off x="613" y="0"/>
                <a:ext cx="544" cy="499"/>
                <a:chOff x="613" y="0"/>
                <a:chExt cx="544" cy="499"/>
              </a:xfrm>
            </p:grpSpPr>
            <p:sp>
              <p:nvSpPr>
                <p:cNvPr id="9319" name="Rectangle 15"/>
                <p:cNvSpPr>
                  <a:spLocks noChangeArrowheads="1"/>
                </p:cNvSpPr>
                <p:nvPr/>
              </p:nvSpPr>
              <p:spPr bwMode="auto">
                <a:xfrm>
                  <a:off x="656" y="0"/>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type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20" name="Rectangle 16"/>
                <p:cNvSpPr>
                  <a:spLocks noChangeArrowheads="1"/>
                </p:cNvSpPr>
                <p:nvPr/>
              </p:nvSpPr>
              <p:spPr bwMode="auto">
                <a:xfrm>
                  <a:off x="613" y="0"/>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4" name="Group 17"/>
              <p:cNvGrpSpPr>
                <a:grpSpLocks/>
              </p:cNvGrpSpPr>
              <p:nvPr/>
            </p:nvGrpSpPr>
            <p:grpSpPr bwMode="auto">
              <a:xfrm>
                <a:off x="1157" y="0"/>
                <a:ext cx="593" cy="499"/>
                <a:chOff x="1157" y="0"/>
                <a:chExt cx="593" cy="499"/>
              </a:xfrm>
            </p:grpSpPr>
            <p:sp>
              <p:nvSpPr>
                <p:cNvPr id="9317" name="Rectangle 18"/>
                <p:cNvSpPr>
                  <a:spLocks noChangeArrowheads="1"/>
                </p:cNvSpPr>
                <p:nvPr/>
              </p:nvSpPr>
              <p:spPr bwMode="auto">
                <a:xfrm>
                  <a:off x="1200" y="0"/>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kind</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8" name="Rectangle 19"/>
                <p:cNvSpPr>
                  <a:spLocks noChangeArrowheads="1"/>
                </p:cNvSpPr>
                <p:nvPr/>
              </p:nvSpPr>
              <p:spPr bwMode="auto">
                <a:xfrm>
                  <a:off x="1157" y="0"/>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5" name="Group 20"/>
              <p:cNvGrpSpPr>
                <a:grpSpLocks/>
              </p:cNvGrpSpPr>
              <p:nvPr/>
            </p:nvGrpSpPr>
            <p:grpSpPr bwMode="auto">
              <a:xfrm>
                <a:off x="1750" y="0"/>
                <a:ext cx="466" cy="499"/>
                <a:chOff x="1750" y="0"/>
                <a:chExt cx="466" cy="499"/>
              </a:xfrm>
            </p:grpSpPr>
            <p:sp>
              <p:nvSpPr>
                <p:cNvPr id="9315" name="Rectangle 21"/>
                <p:cNvSpPr>
                  <a:spLocks noChangeArrowheads="1"/>
                </p:cNvSpPr>
                <p:nvPr/>
              </p:nvSpPr>
              <p:spPr bwMode="auto">
                <a:xfrm>
                  <a:off x="1793" y="0"/>
                  <a:ext cx="380"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6" name="Rectangle 22"/>
                <p:cNvSpPr>
                  <a:spLocks noChangeArrowheads="1"/>
                </p:cNvSpPr>
                <p:nvPr/>
              </p:nvSpPr>
              <p:spPr bwMode="auto">
                <a:xfrm>
                  <a:off x="1750" y="0"/>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6" name="Group 23"/>
              <p:cNvGrpSpPr>
                <a:grpSpLocks/>
              </p:cNvGrpSpPr>
              <p:nvPr/>
            </p:nvGrpSpPr>
            <p:grpSpPr bwMode="auto">
              <a:xfrm>
                <a:off x="2216" y="0"/>
                <a:ext cx="564" cy="499"/>
                <a:chOff x="2216" y="0"/>
                <a:chExt cx="564" cy="499"/>
              </a:xfrm>
            </p:grpSpPr>
            <p:sp>
              <p:nvSpPr>
                <p:cNvPr id="9313" name="Rectangle 24"/>
                <p:cNvSpPr>
                  <a:spLocks noChangeArrowheads="1"/>
                </p:cNvSpPr>
                <p:nvPr/>
              </p:nvSpPr>
              <p:spPr bwMode="auto">
                <a:xfrm>
                  <a:off x="2259" y="0"/>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addr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4" name="Rectangle 25"/>
                <p:cNvSpPr>
                  <a:spLocks noChangeArrowheads="1"/>
                </p:cNvSpPr>
                <p:nvPr/>
              </p:nvSpPr>
              <p:spPr bwMode="auto">
                <a:xfrm>
                  <a:off x="2216" y="0"/>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7" name="Group 26"/>
              <p:cNvGrpSpPr>
                <a:grpSpLocks/>
              </p:cNvGrpSpPr>
              <p:nvPr/>
            </p:nvGrpSpPr>
            <p:grpSpPr bwMode="auto">
              <a:xfrm>
                <a:off x="0" y="499"/>
                <a:ext cx="613" cy="499"/>
                <a:chOff x="0" y="499"/>
                <a:chExt cx="613" cy="499"/>
              </a:xfrm>
            </p:grpSpPr>
            <p:sp>
              <p:nvSpPr>
                <p:cNvPr id="9311" name="Rectangle 27"/>
                <p:cNvSpPr>
                  <a:spLocks noChangeArrowheads="1"/>
                </p:cNvSpPr>
                <p:nvPr/>
              </p:nvSpPr>
              <p:spPr bwMode="auto">
                <a:xfrm>
                  <a:off x="43" y="499"/>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a</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2" name="Rectangle 28"/>
                <p:cNvSpPr>
                  <a:spLocks noChangeArrowheads="1"/>
                </p:cNvSpPr>
                <p:nvPr/>
              </p:nvSpPr>
              <p:spPr bwMode="auto">
                <a:xfrm>
                  <a:off x="0" y="499"/>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8" name="Group 29"/>
              <p:cNvGrpSpPr>
                <a:grpSpLocks/>
              </p:cNvGrpSpPr>
              <p:nvPr/>
            </p:nvGrpSpPr>
            <p:grpSpPr bwMode="auto">
              <a:xfrm>
                <a:off x="613" y="499"/>
                <a:ext cx="544" cy="499"/>
                <a:chOff x="613" y="499"/>
                <a:chExt cx="544" cy="499"/>
              </a:xfrm>
            </p:grpSpPr>
            <p:sp>
              <p:nvSpPr>
                <p:cNvPr id="9309" name="Rectangle 30"/>
                <p:cNvSpPr>
                  <a:spLocks noChangeArrowheads="1"/>
                </p:cNvSpPr>
                <p:nvPr/>
              </p:nvSpPr>
              <p:spPr bwMode="auto">
                <a:xfrm>
                  <a:off x="656" y="499"/>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10" name="Rectangle 31"/>
                <p:cNvSpPr>
                  <a:spLocks noChangeArrowheads="1"/>
                </p:cNvSpPr>
                <p:nvPr/>
              </p:nvSpPr>
              <p:spPr bwMode="auto">
                <a:xfrm>
                  <a:off x="613" y="499"/>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39" name="Group 32"/>
              <p:cNvGrpSpPr>
                <a:grpSpLocks/>
              </p:cNvGrpSpPr>
              <p:nvPr/>
            </p:nvGrpSpPr>
            <p:grpSpPr bwMode="auto">
              <a:xfrm>
                <a:off x="1157" y="499"/>
                <a:ext cx="593" cy="499"/>
                <a:chOff x="1157" y="499"/>
                <a:chExt cx="593" cy="499"/>
              </a:xfrm>
            </p:grpSpPr>
            <p:sp>
              <p:nvSpPr>
                <p:cNvPr id="9307" name="Rectangle 33"/>
                <p:cNvSpPr>
                  <a:spLocks noChangeArrowheads="1"/>
                </p:cNvSpPr>
                <p:nvPr/>
              </p:nvSpPr>
              <p:spPr bwMode="auto">
                <a:xfrm>
                  <a:off x="1200" y="499"/>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8" name="Rectangle 34"/>
                <p:cNvSpPr>
                  <a:spLocks noChangeArrowheads="1"/>
                </p:cNvSpPr>
                <p:nvPr/>
              </p:nvSpPr>
              <p:spPr bwMode="auto">
                <a:xfrm>
                  <a:off x="1157" y="499"/>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0" name="Group 35"/>
              <p:cNvGrpSpPr>
                <a:grpSpLocks/>
              </p:cNvGrpSpPr>
              <p:nvPr/>
            </p:nvGrpSpPr>
            <p:grpSpPr bwMode="auto">
              <a:xfrm>
                <a:off x="1750" y="499"/>
                <a:ext cx="466" cy="499"/>
                <a:chOff x="1750" y="499"/>
                <a:chExt cx="466" cy="499"/>
              </a:xfrm>
            </p:grpSpPr>
            <p:sp>
              <p:nvSpPr>
                <p:cNvPr id="9305" name="Rectangle 36"/>
                <p:cNvSpPr>
                  <a:spLocks noChangeArrowheads="1"/>
                </p:cNvSpPr>
                <p:nvPr/>
              </p:nvSpPr>
              <p:spPr bwMode="auto">
                <a:xfrm>
                  <a:off x="1793" y="499"/>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306" name="Rectangle 37"/>
                <p:cNvSpPr>
                  <a:spLocks noChangeArrowheads="1"/>
                </p:cNvSpPr>
                <p:nvPr/>
              </p:nvSpPr>
              <p:spPr bwMode="auto">
                <a:xfrm>
                  <a:off x="1750" y="499"/>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1" name="Group 38"/>
              <p:cNvGrpSpPr>
                <a:grpSpLocks/>
              </p:cNvGrpSpPr>
              <p:nvPr/>
            </p:nvGrpSpPr>
            <p:grpSpPr bwMode="auto">
              <a:xfrm>
                <a:off x="2216" y="499"/>
                <a:ext cx="564" cy="499"/>
                <a:chOff x="2216" y="499"/>
                <a:chExt cx="564" cy="499"/>
              </a:xfrm>
            </p:grpSpPr>
            <p:sp>
              <p:nvSpPr>
                <p:cNvPr id="9303" name="Rectangle 39"/>
                <p:cNvSpPr>
                  <a:spLocks noChangeArrowheads="1"/>
                </p:cNvSpPr>
                <p:nvPr/>
              </p:nvSpPr>
              <p:spPr bwMode="auto">
                <a:xfrm>
                  <a:off x="2259" y="499"/>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0</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4" name="Rectangle 40"/>
                <p:cNvSpPr>
                  <a:spLocks noChangeArrowheads="1"/>
                </p:cNvSpPr>
                <p:nvPr/>
              </p:nvSpPr>
              <p:spPr bwMode="auto">
                <a:xfrm>
                  <a:off x="2216" y="499"/>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2" name="Group 41"/>
              <p:cNvGrpSpPr>
                <a:grpSpLocks/>
              </p:cNvGrpSpPr>
              <p:nvPr/>
            </p:nvGrpSpPr>
            <p:grpSpPr bwMode="auto">
              <a:xfrm>
                <a:off x="0" y="998"/>
                <a:ext cx="613" cy="499"/>
                <a:chOff x="0" y="998"/>
                <a:chExt cx="613" cy="499"/>
              </a:xfrm>
            </p:grpSpPr>
            <p:sp>
              <p:nvSpPr>
                <p:cNvPr id="9301" name="Rectangle 42"/>
                <p:cNvSpPr>
                  <a:spLocks noChangeArrowheads="1"/>
                </p:cNvSpPr>
                <p:nvPr/>
              </p:nvSpPr>
              <p:spPr bwMode="auto">
                <a:xfrm>
                  <a:off x="43" y="998"/>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b</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2" name="Rectangle 43"/>
                <p:cNvSpPr>
                  <a:spLocks noChangeArrowheads="1"/>
                </p:cNvSpPr>
                <p:nvPr/>
              </p:nvSpPr>
              <p:spPr bwMode="auto">
                <a:xfrm>
                  <a:off x="0" y="998"/>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3" name="Group 44"/>
              <p:cNvGrpSpPr>
                <a:grpSpLocks/>
              </p:cNvGrpSpPr>
              <p:nvPr/>
            </p:nvGrpSpPr>
            <p:grpSpPr bwMode="auto">
              <a:xfrm>
                <a:off x="613" y="998"/>
                <a:ext cx="544" cy="499"/>
                <a:chOff x="613" y="998"/>
                <a:chExt cx="544" cy="499"/>
              </a:xfrm>
            </p:grpSpPr>
            <p:sp>
              <p:nvSpPr>
                <p:cNvPr id="9299" name="Rectangle 45"/>
                <p:cNvSpPr>
                  <a:spLocks noChangeArrowheads="1"/>
                </p:cNvSpPr>
                <p:nvPr/>
              </p:nvSpPr>
              <p:spPr bwMode="auto">
                <a:xfrm>
                  <a:off x="656" y="998"/>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real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300" name="Rectangle 46"/>
                <p:cNvSpPr>
                  <a:spLocks noChangeArrowheads="1"/>
                </p:cNvSpPr>
                <p:nvPr/>
              </p:nvSpPr>
              <p:spPr bwMode="auto">
                <a:xfrm>
                  <a:off x="613" y="998"/>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4" name="Group 47"/>
              <p:cNvGrpSpPr>
                <a:grpSpLocks/>
              </p:cNvGrpSpPr>
              <p:nvPr/>
            </p:nvGrpSpPr>
            <p:grpSpPr bwMode="auto">
              <a:xfrm>
                <a:off x="1157" y="998"/>
                <a:ext cx="593" cy="499"/>
                <a:chOff x="1157" y="998"/>
                <a:chExt cx="593" cy="499"/>
              </a:xfrm>
            </p:grpSpPr>
            <p:sp>
              <p:nvSpPr>
                <p:cNvPr id="9297" name="Rectangle 48"/>
                <p:cNvSpPr>
                  <a:spLocks noChangeArrowheads="1"/>
                </p:cNvSpPr>
                <p:nvPr/>
              </p:nvSpPr>
              <p:spPr bwMode="auto">
                <a:xfrm>
                  <a:off x="1200" y="998"/>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8" name="Rectangle 49"/>
                <p:cNvSpPr>
                  <a:spLocks noChangeArrowheads="1"/>
                </p:cNvSpPr>
                <p:nvPr/>
              </p:nvSpPr>
              <p:spPr bwMode="auto">
                <a:xfrm>
                  <a:off x="1157" y="998"/>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5" name="Group 50"/>
              <p:cNvGrpSpPr>
                <a:grpSpLocks/>
              </p:cNvGrpSpPr>
              <p:nvPr/>
            </p:nvGrpSpPr>
            <p:grpSpPr bwMode="auto">
              <a:xfrm>
                <a:off x="1750" y="998"/>
                <a:ext cx="466" cy="499"/>
                <a:chOff x="1750" y="998"/>
                <a:chExt cx="466" cy="499"/>
              </a:xfrm>
            </p:grpSpPr>
            <p:sp>
              <p:nvSpPr>
                <p:cNvPr id="9295" name="Rectangle 51"/>
                <p:cNvSpPr>
                  <a:spLocks noChangeArrowheads="1"/>
                </p:cNvSpPr>
                <p:nvPr/>
              </p:nvSpPr>
              <p:spPr bwMode="auto">
                <a:xfrm>
                  <a:off x="1793" y="998"/>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96" name="Rectangle 52"/>
                <p:cNvSpPr>
                  <a:spLocks noChangeArrowheads="1"/>
                </p:cNvSpPr>
                <p:nvPr/>
              </p:nvSpPr>
              <p:spPr bwMode="auto">
                <a:xfrm>
                  <a:off x="1750" y="998"/>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6" name="Group 53"/>
              <p:cNvGrpSpPr>
                <a:grpSpLocks/>
              </p:cNvGrpSpPr>
              <p:nvPr/>
            </p:nvGrpSpPr>
            <p:grpSpPr bwMode="auto">
              <a:xfrm>
                <a:off x="2216" y="998"/>
                <a:ext cx="564" cy="499"/>
                <a:chOff x="2216" y="998"/>
                <a:chExt cx="564" cy="499"/>
              </a:xfrm>
            </p:grpSpPr>
            <p:sp>
              <p:nvSpPr>
                <p:cNvPr id="9293" name="Rectangle 54"/>
                <p:cNvSpPr>
                  <a:spLocks noChangeArrowheads="1"/>
                </p:cNvSpPr>
                <p:nvPr/>
              </p:nvSpPr>
              <p:spPr bwMode="auto">
                <a:xfrm>
                  <a:off x="2259" y="998"/>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2</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4" name="Rectangle 55"/>
                <p:cNvSpPr>
                  <a:spLocks noChangeArrowheads="1"/>
                </p:cNvSpPr>
                <p:nvPr/>
              </p:nvSpPr>
              <p:spPr bwMode="auto">
                <a:xfrm>
                  <a:off x="2216" y="998"/>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7" name="Group 56"/>
              <p:cNvGrpSpPr>
                <a:grpSpLocks/>
              </p:cNvGrpSpPr>
              <p:nvPr/>
            </p:nvGrpSpPr>
            <p:grpSpPr bwMode="auto">
              <a:xfrm>
                <a:off x="0" y="1497"/>
                <a:ext cx="613" cy="1041"/>
                <a:chOff x="0" y="1497"/>
                <a:chExt cx="613" cy="1041"/>
              </a:xfrm>
            </p:grpSpPr>
            <p:sp>
              <p:nvSpPr>
                <p:cNvPr id="9290" name="Rectangle 57"/>
                <p:cNvSpPr>
                  <a:spLocks noChangeArrowheads="1"/>
                </p:cNvSpPr>
                <p:nvPr/>
              </p:nvSpPr>
              <p:spPr bwMode="auto">
                <a:xfrm>
                  <a:off x="43" y="1497"/>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c</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91" name="Rectangle 58"/>
                <p:cNvSpPr>
                  <a:spLocks noChangeArrowheads="1"/>
                </p:cNvSpPr>
                <p:nvPr/>
              </p:nvSpPr>
              <p:spPr bwMode="auto">
                <a:xfrm>
                  <a:off x="0" y="1497"/>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sp>
              <p:nvSpPr>
                <p:cNvPr id="9292" name="Rectangle 57"/>
                <p:cNvSpPr>
                  <a:spLocks noChangeArrowheads="1"/>
                </p:cNvSpPr>
                <p:nvPr/>
              </p:nvSpPr>
              <p:spPr bwMode="auto">
                <a:xfrm>
                  <a:off x="33" y="2039"/>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d</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grpSp>
          <p:grpSp>
            <p:nvGrpSpPr>
              <p:cNvPr id="9248" name="Group 59"/>
              <p:cNvGrpSpPr>
                <a:grpSpLocks/>
              </p:cNvGrpSpPr>
              <p:nvPr/>
            </p:nvGrpSpPr>
            <p:grpSpPr bwMode="auto">
              <a:xfrm>
                <a:off x="613" y="1497"/>
                <a:ext cx="544" cy="499"/>
                <a:chOff x="613" y="1497"/>
                <a:chExt cx="544" cy="499"/>
              </a:xfrm>
            </p:grpSpPr>
            <p:sp>
              <p:nvSpPr>
                <p:cNvPr id="9288" name="Rectangle 60"/>
                <p:cNvSpPr>
                  <a:spLocks noChangeArrowheads="1"/>
                </p:cNvSpPr>
                <p:nvPr/>
              </p:nvSpPr>
              <p:spPr bwMode="auto">
                <a:xfrm>
                  <a:off x="656" y="1497"/>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real</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9" name="Rectangle 61"/>
                <p:cNvSpPr>
                  <a:spLocks noChangeArrowheads="1"/>
                </p:cNvSpPr>
                <p:nvPr/>
              </p:nvSpPr>
              <p:spPr bwMode="auto">
                <a:xfrm>
                  <a:off x="613" y="1497"/>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49" name="Group 62"/>
              <p:cNvGrpSpPr>
                <a:grpSpLocks/>
              </p:cNvGrpSpPr>
              <p:nvPr/>
            </p:nvGrpSpPr>
            <p:grpSpPr bwMode="auto">
              <a:xfrm>
                <a:off x="1157" y="1497"/>
                <a:ext cx="593" cy="499"/>
                <a:chOff x="1157" y="1497"/>
                <a:chExt cx="593" cy="499"/>
              </a:xfrm>
            </p:grpSpPr>
            <p:sp>
              <p:nvSpPr>
                <p:cNvPr id="9286" name="Rectangle 63"/>
                <p:cNvSpPr>
                  <a:spLocks noChangeArrowheads="1"/>
                </p:cNvSpPr>
                <p:nvPr/>
              </p:nvSpPr>
              <p:spPr bwMode="auto">
                <a:xfrm>
                  <a:off x="1200" y="1497"/>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7" name="Rectangle 64"/>
                <p:cNvSpPr>
                  <a:spLocks noChangeArrowheads="1"/>
                </p:cNvSpPr>
                <p:nvPr/>
              </p:nvSpPr>
              <p:spPr bwMode="auto">
                <a:xfrm>
                  <a:off x="1157" y="1497"/>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0" name="Group 65"/>
              <p:cNvGrpSpPr>
                <a:grpSpLocks/>
              </p:cNvGrpSpPr>
              <p:nvPr/>
            </p:nvGrpSpPr>
            <p:grpSpPr bwMode="auto">
              <a:xfrm>
                <a:off x="1750" y="1497"/>
                <a:ext cx="466" cy="499"/>
                <a:chOff x="1750" y="1497"/>
                <a:chExt cx="466" cy="499"/>
              </a:xfrm>
            </p:grpSpPr>
            <p:sp>
              <p:nvSpPr>
                <p:cNvPr id="9284" name="Rectangle 66"/>
                <p:cNvSpPr>
                  <a:spLocks noChangeArrowheads="1"/>
                </p:cNvSpPr>
                <p:nvPr/>
              </p:nvSpPr>
              <p:spPr bwMode="auto">
                <a:xfrm>
                  <a:off x="1793" y="1497"/>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85" name="Rectangle 67"/>
                <p:cNvSpPr>
                  <a:spLocks noChangeArrowheads="1"/>
                </p:cNvSpPr>
                <p:nvPr/>
              </p:nvSpPr>
              <p:spPr bwMode="auto">
                <a:xfrm>
                  <a:off x="1750" y="1497"/>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1" name="Group 68"/>
              <p:cNvGrpSpPr>
                <a:grpSpLocks/>
              </p:cNvGrpSpPr>
              <p:nvPr/>
            </p:nvGrpSpPr>
            <p:grpSpPr bwMode="auto">
              <a:xfrm>
                <a:off x="2216" y="1497"/>
                <a:ext cx="564" cy="499"/>
                <a:chOff x="2216" y="1497"/>
                <a:chExt cx="564" cy="499"/>
              </a:xfrm>
            </p:grpSpPr>
            <p:sp>
              <p:nvSpPr>
                <p:cNvPr id="9282" name="Rectangle 69"/>
                <p:cNvSpPr>
                  <a:spLocks noChangeArrowheads="1"/>
                </p:cNvSpPr>
                <p:nvPr/>
              </p:nvSpPr>
              <p:spPr bwMode="auto">
                <a:xfrm>
                  <a:off x="2259" y="1497"/>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6</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83" name="Rectangle 70"/>
                <p:cNvSpPr>
                  <a:spLocks noChangeArrowheads="1"/>
                </p:cNvSpPr>
                <p:nvPr/>
              </p:nvSpPr>
              <p:spPr bwMode="auto">
                <a:xfrm>
                  <a:off x="2216" y="1497"/>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2" name="Group 71"/>
              <p:cNvGrpSpPr>
                <a:grpSpLocks/>
              </p:cNvGrpSpPr>
              <p:nvPr/>
            </p:nvGrpSpPr>
            <p:grpSpPr bwMode="auto">
              <a:xfrm>
                <a:off x="0" y="1996"/>
                <a:ext cx="613" cy="499"/>
                <a:chOff x="0" y="1996"/>
                <a:chExt cx="613" cy="499"/>
              </a:xfrm>
            </p:grpSpPr>
            <p:sp>
              <p:nvSpPr>
                <p:cNvPr id="9280" name="Rectangle 72"/>
                <p:cNvSpPr>
                  <a:spLocks noChangeArrowheads="1"/>
                </p:cNvSpPr>
                <p:nvPr/>
              </p:nvSpPr>
              <p:spPr bwMode="auto">
                <a:xfrm>
                  <a:off x="43" y="1996"/>
                  <a:ext cx="527"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81" name="Rectangle 73"/>
                <p:cNvSpPr>
                  <a:spLocks noChangeArrowheads="1"/>
                </p:cNvSpPr>
                <p:nvPr/>
              </p:nvSpPr>
              <p:spPr bwMode="auto">
                <a:xfrm>
                  <a:off x="0" y="1996"/>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3" name="Group 74"/>
              <p:cNvGrpSpPr>
                <a:grpSpLocks/>
              </p:cNvGrpSpPr>
              <p:nvPr/>
            </p:nvGrpSpPr>
            <p:grpSpPr bwMode="auto">
              <a:xfrm>
                <a:off x="613" y="1996"/>
                <a:ext cx="544" cy="499"/>
                <a:chOff x="613" y="1996"/>
                <a:chExt cx="544" cy="499"/>
              </a:xfrm>
            </p:grpSpPr>
            <p:sp>
              <p:nvSpPr>
                <p:cNvPr id="9278" name="Rectangle 75"/>
                <p:cNvSpPr>
                  <a:spLocks noChangeArrowheads="1"/>
                </p:cNvSpPr>
                <p:nvPr/>
              </p:nvSpPr>
              <p:spPr bwMode="auto">
                <a:xfrm>
                  <a:off x="656" y="1996"/>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9" name="Rectangle 76"/>
                <p:cNvSpPr>
                  <a:spLocks noChangeArrowheads="1"/>
                </p:cNvSpPr>
                <p:nvPr/>
              </p:nvSpPr>
              <p:spPr bwMode="auto">
                <a:xfrm>
                  <a:off x="613" y="1996"/>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4" name="Group 77"/>
              <p:cNvGrpSpPr>
                <a:grpSpLocks/>
              </p:cNvGrpSpPr>
              <p:nvPr/>
            </p:nvGrpSpPr>
            <p:grpSpPr bwMode="auto">
              <a:xfrm>
                <a:off x="1157" y="1996"/>
                <a:ext cx="593" cy="499"/>
                <a:chOff x="1157" y="1996"/>
                <a:chExt cx="593" cy="499"/>
              </a:xfrm>
            </p:grpSpPr>
            <p:sp>
              <p:nvSpPr>
                <p:cNvPr id="9276" name="Rectangle 78"/>
                <p:cNvSpPr>
                  <a:spLocks noChangeArrowheads="1"/>
                </p:cNvSpPr>
                <p:nvPr/>
              </p:nvSpPr>
              <p:spPr bwMode="auto">
                <a:xfrm>
                  <a:off x="1200" y="1996"/>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const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7" name="Rectangle 79"/>
                <p:cNvSpPr>
                  <a:spLocks noChangeArrowheads="1"/>
                </p:cNvSpPr>
                <p:nvPr/>
              </p:nvSpPr>
              <p:spPr bwMode="auto">
                <a:xfrm>
                  <a:off x="1157" y="1996"/>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5" name="Group 80"/>
              <p:cNvGrpSpPr>
                <a:grpSpLocks/>
              </p:cNvGrpSpPr>
              <p:nvPr/>
            </p:nvGrpSpPr>
            <p:grpSpPr bwMode="auto">
              <a:xfrm>
                <a:off x="1750" y="1996"/>
                <a:ext cx="466" cy="499"/>
                <a:chOff x="1750" y="1996"/>
                <a:chExt cx="466" cy="499"/>
              </a:xfrm>
            </p:grpSpPr>
            <p:sp>
              <p:nvSpPr>
                <p:cNvPr id="9274" name="Rectangle 81"/>
                <p:cNvSpPr>
                  <a:spLocks noChangeArrowheads="1"/>
                </p:cNvSpPr>
                <p:nvPr/>
              </p:nvSpPr>
              <p:spPr bwMode="auto">
                <a:xfrm>
                  <a:off x="1793" y="1996"/>
                  <a:ext cx="380"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100</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5" name="Rectangle 82"/>
                <p:cNvSpPr>
                  <a:spLocks noChangeArrowheads="1"/>
                </p:cNvSpPr>
                <p:nvPr/>
              </p:nvSpPr>
              <p:spPr bwMode="auto">
                <a:xfrm>
                  <a:off x="1750" y="1996"/>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6" name="Group 83"/>
              <p:cNvGrpSpPr>
                <a:grpSpLocks/>
              </p:cNvGrpSpPr>
              <p:nvPr/>
            </p:nvGrpSpPr>
            <p:grpSpPr bwMode="auto">
              <a:xfrm>
                <a:off x="2216" y="1996"/>
                <a:ext cx="564" cy="499"/>
                <a:chOff x="2216" y="1996"/>
                <a:chExt cx="564" cy="499"/>
              </a:xfrm>
            </p:grpSpPr>
            <p:sp>
              <p:nvSpPr>
                <p:cNvPr id="9272" name="Rectangle 84"/>
                <p:cNvSpPr>
                  <a:spLocks noChangeArrowheads="1"/>
                </p:cNvSpPr>
                <p:nvPr/>
              </p:nvSpPr>
              <p:spPr bwMode="auto">
                <a:xfrm>
                  <a:off x="2259" y="1996"/>
                  <a:ext cx="478"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73" name="Rectangle 85"/>
                <p:cNvSpPr>
                  <a:spLocks noChangeArrowheads="1"/>
                </p:cNvSpPr>
                <p:nvPr/>
              </p:nvSpPr>
              <p:spPr bwMode="auto">
                <a:xfrm>
                  <a:off x="2216" y="1996"/>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7" name="Group 86"/>
              <p:cNvGrpSpPr>
                <a:grpSpLocks/>
              </p:cNvGrpSpPr>
              <p:nvPr/>
            </p:nvGrpSpPr>
            <p:grpSpPr bwMode="auto">
              <a:xfrm>
                <a:off x="0" y="2495"/>
                <a:ext cx="613" cy="499"/>
                <a:chOff x="0" y="2495"/>
                <a:chExt cx="613" cy="499"/>
              </a:xfrm>
            </p:grpSpPr>
            <p:sp>
              <p:nvSpPr>
                <p:cNvPr id="9270" name="Rectangle 87"/>
                <p:cNvSpPr>
                  <a:spLocks noChangeArrowheads="1"/>
                </p:cNvSpPr>
                <p:nvPr/>
              </p:nvSpPr>
              <p:spPr bwMode="auto">
                <a:xfrm>
                  <a:off x="43" y="2495"/>
                  <a:ext cx="52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e</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71" name="Rectangle 88"/>
                <p:cNvSpPr>
                  <a:spLocks noChangeArrowheads="1"/>
                </p:cNvSpPr>
                <p:nvPr/>
              </p:nvSpPr>
              <p:spPr bwMode="auto">
                <a:xfrm>
                  <a:off x="0" y="2495"/>
                  <a:ext cx="61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8" name="Group 89"/>
              <p:cNvGrpSpPr>
                <a:grpSpLocks/>
              </p:cNvGrpSpPr>
              <p:nvPr/>
            </p:nvGrpSpPr>
            <p:grpSpPr bwMode="auto">
              <a:xfrm>
                <a:off x="613" y="2495"/>
                <a:ext cx="544" cy="499"/>
                <a:chOff x="613" y="2495"/>
                <a:chExt cx="544" cy="499"/>
              </a:xfrm>
            </p:grpSpPr>
            <p:sp>
              <p:nvSpPr>
                <p:cNvPr id="9268" name="Rectangle 90"/>
                <p:cNvSpPr>
                  <a:spLocks noChangeArrowheads="1"/>
                </p:cNvSpPr>
                <p:nvPr/>
              </p:nvSpPr>
              <p:spPr bwMode="auto">
                <a:xfrm>
                  <a:off x="656" y="2495"/>
                  <a:ext cx="45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int</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9" name="Rectangle 91"/>
                <p:cNvSpPr>
                  <a:spLocks noChangeArrowheads="1"/>
                </p:cNvSpPr>
                <p:nvPr/>
              </p:nvSpPr>
              <p:spPr bwMode="auto">
                <a:xfrm>
                  <a:off x="613" y="2495"/>
                  <a:ext cx="54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59" name="Group 92"/>
              <p:cNvGrpSpPr>
                <a:grpSpLocks/>
              </p:cNvGrpSpPr>
              <p:nvPr/>
            </p:nvGrpSpPr>
            <p:grpSpPr bwMode="auto">
              <a:xfrm>
                <a:off x="1157" y="2495"/>
                <a:ext cx="593" cy="499"/>
                <a:chOff x="1157" y="2495"/>
                <a:chExt cx="593" cy="499"/>
              </a:xfrm>
            </p:grpSpPr>
            <p:sp>
              <p:nvSpPr>
                <p:cNvPr id="9266" name="Rectangle 93"/>
                <p:cNvSpPr>
                  <a:spLocks noChangeArrowheads="1"/>
                </p:cNvSpPr>
                <p:nvPr/>
              </p:nvSpPr>
              <p:spPr bwMode="auto">
                <a:xfrm>
                  <a:off x="1200" y="2495"/>
                  <a:ext cx="507"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var</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7" name="Rectangle 94"/>
                <p:cNvSpPr>
                  <a:spLocks noChangeArrowheads="1"/>
                </p:cNvSpPr>
                <p:nvPr/>
              </p:nvSpPr>
              <p:spPr bwMode="auto">
                <a:xfrm>
                  <a:off x="1157" y="2495"/>
                  <a:ext cx="593"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60" name="Group 95"/>
              <p:cNvGrpSpPr>
                <a:grpSpLocks/>
              </p:cNvGrpSpPr>
              <p:nvPr/>
            </p:nvGrpSpPr>
            <p:grpSpPr bwMode="auto">
              <a:xfrm>
                <a:off x="1750" y="2495"/>
                <a:ext cx="466" cy="499"/>
                <a:chOff x="1750" y="2495"/>
                <a:chExt cx="466" cy="499"/>
              </a:xfrm>
            </p:grpSpPr>
            <p:sp>
              <p:nvSpPr>
                <p:cNvPr id="9264" name="Rectangle 96"/>
                <p:cNvSpPr>
                  <a:spLocks noChangeArrowheads="1"/>
                </p:cNvSpPr>
                <p:nvPr/>
              </p:nvSpPr>
              <p:spPr bwMode="auto">
                <a:xfrm>
                  <a:off x="1793" y="2495"/>
                  <a:ext cx="380" cy="499"/>
                </a:xfrm>
                <a:prstGeom prst="rect">
                  <a:avLst/>
                </a:prstGeom>
                <a:noFill/>
                <a:ln w="9525">
                  <a:noFill/>
                  <a:miter lim="800000"/>
                  <a:headEnd/>
                  <a:tailEnd/>
                </a:ln>
              </p:spPr>
              <p:txBody>
                <a:bodyPr/>
                <a:lstStyle/>
                <a:p>
                  <a:pPr algn="just"/>
                  <a:r>
                    <a:rPr kumimoji="1" lang="en-US" altLang="zh-CN" sz="1000">
                      <a:solidFill>
                        <a:schemeClr val="bg1"/>
                      </a:solidFill>
                      <a:latin typeface="Times New Roman" pitchFamily="18" charset="0"/>
                    </a:rPr>
                    <a:t> </a:t>
                  </a:r>
                </a:p>
                <a:p>
                  <a:pPr algn="just" eaLnBrk="0" hangingPunct="0"/>
                  <a:endParaRPr kumimoji="1" lang="en-US" altLang="zh-CN" sz="2400">
                    <a:solidFill>
                      <a:schemeClr val="bg1"/>
                    </a:solidFill>
                    <a:latin typeface="Times New Roman" pitchFamily="18" charset="0"/>
                  </a:endParaRPr>
                </a:p>
              </p:txBody>
            </p:sp>
            <p:sp>
              <p:nvSpPr>
                <p:cNvPr id="9265" name="Rectangle 97"/>
                <p:cNvSpPr>
                  <a:spLocks noChangeArrowheads="1"/>
                </p:cNvSpPr>
                <p:nvPr/>
              </p:nvSpPr>
              <p:spPr bwMode="auto">
                <a:xfrm>
                  <a:off x="1750" y="2495"/>
                  <a:ext cx="466"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nvGrpSpPr>
              <p:cNvPr id="9261" name="Group 98"/>
              <p:cNvGrpSpPr>
                <a:grpSpLocks/>
              </p:cNvGrpSpPr>
              <p:nvPr/>
            </p:nvGrpSpPr>
            <p:grpSpPr bwMode="auto">
              <a:xfrm>
                <a:off x="2216" y="2495"/>
                <a:ext cx="564" cy="499"/>
                <a:chOff x="2216" y="2495"/>
                <a:chExt cx="564" cy="499"/>
              </a:xfrm>
            </p:grpSpPr>
            <p:sp>
              <p:nvSpPr>
                <p:cNvPr id="9262" name="Rectangle 99"/>
                <p:cNvSpPr>
                  <a:spLocks noChangeArrowheads="1"/>
                </p:cNvSpPr>
                <p:nvPr/>
              </p:nvSpPr>
              <p:spPr bwMode="auto">
                <a:xfrm>
                  <a:off x="2259" y="2495"/>
                  <a:ext cx="478" cy="499"/>
                </a:xfrm>
                <a:prstGeom prst="rect">
                  <a:avLst/>
                </a:prstGeom>
                <a:noFill/>
                <a:ln w="9525">
                  <a:noFill/>
                  <a:miter lim="800000"/>
                  <a:headEnd/>
                  <a:tailEnd/>
                </a:ln>
              </p:spPr>
              <p:txBody>
                <a:bodyPr/>
                <a:lstStyle/>
                <a:p>
                  <a:pPr algn="just"/>
                  <a:r>
                    <a:rPr kumimoji="1" lang="en-US" altLang="zh-CN" sz="2200" b="1">
                      <a:solidFill>
                        <a:schemeClr val="bg1"/>
                      </a:solidFill>
                      <a:latin typeface="Times New Roman" pitchFamily="18" charset="0"/>
                    </a:rPr>
                    <a:t>8</a:t>
                  </a:r>
                  <a:endParaRPr kumimoji="1" lang="en-US" altLang="zh-CN" sz="1000">
                    <a:solidFill>
                      <a:schemeClr val="bg1"/>
                    </a:solidFill>
                    <a:latin typeface="Times New Roman" pitchFamily="18" charset="0"/>
                  </a:endParaRPr>
                </a:p>
                <a:p>
                  <a:pPr algn="just" eaLnBrk="0" hangingPunct="0"/>
                  <a:endParaRPr kumimoji="1" lang="en-US" altLang="zh-CN" sz="2400">
                    <a:solidFill>
                      <a:schemeClr val="bg1"/>
                    </a:solidFill>
                    <a:latin typeface="Times New Roman" pitchFamily="18" charset="0"/>
                  </a:endParaRPr>
                </a:p>
              </p:txBody>
            </p:sp>
            <p:sp>
              <p:nvSpPr>
                <p:cNvPr id="9263" name="Rectangle 100"/>
                <p:cNvSpPr>
                  <a:spLocks noChangeArrowheads="1"/>
                </p:cNvSpPr>
                <p:nvPr/>
              </p:nvSpPr>
              <p:spPr bwMode="auto">
                <a:xfrm>
                  <a:off x="2216" y="2495"/>
                  <a:ext cx="564" cy="440"/>
                </a:xfrm>
                <a:prstGeom prst="rect">
                  <a:avLst/>
                </a:prstGeom>
                <a:noFill/>
                <a:ln w="7">
                  <a:solidFill>
                    <a:srgbClr val="A0A0A0"/>
                  </a:solidFill>
                  <a:miter lim="800000"/>
                  <a:headEnd/>
                  <a:tailEnd/>
                </a:ln>
              </p:spPr>
              <p:txBody>
                <a:bodyPr>
                  <a:spAutoFit/>
                </a:bodyPr>
                <a:lstStyle/>
                <a:p>
                  <a:endParaRPr lang="zh-CN" altLang="en-US">
                    <a:solidFill>
                      <a:schemeClr val="bg1"/>
                    </a:solidFill>
                  </a:endParaRPr>
                </a:p>
              </p:txBody>
            </p:sp>
          </p:grpSp>
        </p:grpSp>
        <p:sp>
          <p:nvSpPr>
            <p:cNvPr id="9231" name="Rectangle 101"/>
            <p:cNvSpPr>
              <a:spLocks noChangeArrowheads="1"/>
            </p:cNvSpPr>
            <p:nvPr/>
          </p:nvSpPr>
          <p:spPr bwMode="auto">
            <a:xfrm>
              <a:off x="-3" y="-3"/>
              <a:ext cx="2786" cy="440"/>
            </a:xfrm>
            <a:prstGeom prst="rect">
              <a:avLst/>
            </a:prstGeom>
            <a:noFill/>
            <a:ln w="11112">
              <a:solidFill>
                <a:srgbClr val="A0A0A0"/>
              </a:solidFill>
              <a:miter lim="800000"/>
              <a:headEnd/>
              <a:tailEnd/>
            </a:ln>
          </p:spPr>
          <p:txBody>
            <a:bodyPr>
              <a:spAutoFit/>
            </a:bodyPr>
            <a:lstStyle/>
            <a:p>
              <a:endParaRPr lang="zh-CN" altLang="en-US">
                <a:solidFill>
                  <a:schemeClr val="bg1"/>
                </a:solidFill>
              </a:endParaRPr>
            </a:p>
          </p:txBody>
        </p:sp>
      </p:grpSp>
      <p:sp>
        <p:nvSpPr>
          <p:cNvPr id="9222" name="AutoShape 103"/>
          <p:cNvSpPr>
            <a:spLocks noChangeArrowheads="1"/>
          </p:cNvSpPr>
          <p:nvPr/>
        </p:nvSpPr>
        <p:spPr bwMode="auto">
          <a:xfrm>
            <a:off x="6019800" y="3048000"/>
            <a:ext cx="1905000" cy="18288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3" name="AutoShape 104"/>
          <p:cNvSpPr>
            <a:spLocks noChangeArrowheads="1"/>
          </p:cNvSpPr>
          <p:nvPr/>
        </p:nvSpPr>
        <p:spPr bwMode="auto">
          <a:xfrm>
            <a:off x="6000750" y="2428875"/>
            <a:ext cx="2209800" cy="8382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4" name="AutoShape 105"/>
          <p:cNvSpPr>
            <a:spLocks noChangeArrowheads="1"/>
          </p:cNvSpPr>
          <p:nvPr/>
        </p:nvSpPr>
        <p:spPr bwMode="auto">
          <a:xfrm>
            <a:off x="6019800" y="2209800"/>
            <a:ext cx="2819400" cy="28956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5" name="AutoShape 106"/>
          <p:cNvSpPr>
            <a:spLocks noChangeArrowheads="1"/>
          </p:cNvSpPr>
          <p:nvPr/>
        </p:nvSpPr>
        <p:spPr bwMode="auto">
          <a:xfrm>
            <a:off x="5486400" y="3886200"/>
            <a:ext cx="2667000" cy="12192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6" name="AutoShape 107"/>
          <p:cNvSpPr>
            <a:spLocks noChangeArrowheads="1"/>
          </p:cNvSpPr>
          <p:nvPr/>
        </p:nvSpPr>
        <p:spPr bwMode="auto">
          <a:xfrm>
            <a:off x="6172200" y="1981200"/>
            <a:ext cx="1524000" cy="19050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7" name="AutoShape 108"/>
          <p:cNvSpPr>
            <a:spLocks noChangeArrowheads="1"/>
          </p:cNvSpPr>
          <p:nvPr/>
        </p:nvSpPr>
        <p:spPr bwMode="auto">
          <a:xfrm>
            <a:off x="6019800" y="3276600"/>
            <a:ext cx="1524000" cy="1676400"/>
          </a:xfrm>
          <a:prstGeom prst="wedgeEllipseCallout">
            <a:avLst>
              <a:gd name="adj1" fmla="val -43750"/>
              <a:gd name="adj2" fmla="val 70000"/>
            </a:avLst>
          </a:prstGeom>
          <a:noFill/>
          <a:ln w="9525">
            <a:noFill/>
            <a:miter lim="800000"/>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8" name="AutoShape 109"/>
          <p:cNvSpPr>
            <a:spLocks noChangeArrowheads="1"/>
          </p:cNvSpPr>
          <p:nvPr/>
        </p:nvSpPr>
        <p:spPr bwMode="auto">
          <a:xfrm>
            <a:off x="6172200" y="3810000"/>
            <a:ext cx="2209800" cy="12954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
        <p:nvSpPr>
          <p:cNvPr id="9229" name="AutoShape 110"/>
          <p:cNvSpPr>
            <a:spLocks noChangeArrowheads="1"/>
          </p:cNvSpPr>
          <p:nvPr/>
        </p:nvSpPr>
        <p:spPr bwMode="auto">
          <a:xfrm>
            <a:off x="6248400" y="4648200"/>
            <a:ext cx="1828800" cy="1371600"/>
          </a:xfrm>
          <a:prstGeom prst="cloudCallout">
            <a:avLst>
              <a:gd name="adj1" fmla="val -43750"/>
              <a:gd name="adj2" fmla="val 70000"/>
            </a:avLst>
          </a:prstGeom>
          <a:noFill/>
          <a:ln w="9525">
            <a:noFill/>
            <a:round/>
            <a:headEnd/>
            <a:tailEnd/>
          </a:ln>
        </p:spPr>
        <p:txBody>
          <a:bodyPr/>
          <a:lstStyle/>
          <a:p>
            <a:pPr algn="ctr">
              <a:spcBef>
                <a:spcPct val="50000"/>
              </a:spcBef>
            </a:pPr>
            <a:endParaRPr kumimoji="1" lang="zh-CN" altLang="zh-CN" sz="2400">
              <a:latin typeface="Times New Roman" pitchFamily="18" charset="0"/>
              <a:ea typeface="华文新魏"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1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Text Box 9"/>
          <p:cNvSpPr txBox="1">
            <a:spLocks noChangeArrowheads="1"/>
          </p:cNvSpPr>
          <p:nvPr/>
        </p:nvSpPr>
        <p:spPr bwMode="auto">
          <a:xfrm>
            <a:off x="6084888" y="1125538"/>
            <a:ext cx="2447925"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4823" name="Text Box 10"/>
          <p:cNvSpPr txBox="1">
            <a:spLocks noChangeArrowheads="1"/>
          </p:cNvSpPr>
          <p:nvPr/>
        </p:nvSpPr>
        <p:spPr bwMode="auto">
          <a:xfrm>
            <a:off x="827584" y="764704"/>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4824" name="Rectangle 11"/>
          <p:cNvSpPr>
            <a:spLocks noChangeArrowheads="1"/>
          </p:cNvSpPr>
          <p:nvPr/>
        </p:nvSpPr>
        <p:spPr bwMode="auto">
          <a:xfrm>
            <a:off x="1219200" y="261938"/>
            <a:ext cx="6089650" cy="503237"/>
          </a:xfrm>
          <a:prstGeom prst="rect">
            <a:avLst/>
          </a:prstGeom>
          <a:noFill/>
          <a:ln w="9525" algn="ctr">
            <a:noFill/>
            <a:miter lim="800000"/>
            <a:headEnd/>
            <a:tailEnd/>
          </a:ln>
        </p:spPr>
        <p:txBody>
          <a:bodyPr wrap="none">
            <a:spAutoFit/>
          </a:bodyPr>
          <a:lstStyle/>
          <a:p>
            <a:pPr algn="ctr">
              <a:lnSpc>
                <a:spcPct val="90000"/>
              </a:lnSpc>
              <a:buClrTx/>
              <a:buFontTx/>
              <a:buNone/>
            </a:pPr>
            <a:r>
              <a:rPr lang="en-US" altLang="zh-CN" sz="3000" b="0">
                <a:solidFill>
                  <a:srgbClr val="800080"/>
                </a:solidFill>
                <a:latin typeface="Arial" pitchFamily="34" charset="0"/>
                <a:ea typeface="华文行楷" pitchFamily="2" charset="-122"/>
              </a:rPr>
              <a:t>PL/0 </a:t>
            </a:r>
            <a:r>
              <a:rPr lang="zh-CN" altLang="en-US" sz="3000">
                <a:solidFill>
                  <a:srgbClr val="800080"/>
                </a:solidFill>
                <a:latin typeface="Arial" pitchFamily="34" charset="0"/>
                <a:ea typeface="华文行楷" pitchFamily="2" charset="-122"/>
              </a:rPr>
              <a:t>编译程序的</a:t>
            </a:r>
            <a:r>
              <a:rPr lang="zh-CN" altLang="en-US" sz="3000">
                <a:solidFill>
                  <a:srgbClr val="800080"/>
                </a:solidFill>
              </a:rPr>
              <a:t>类</a:t>
            </a:r>
            <a:r>
              <a:rPr lang="en-US" altLang="zh-CN" sz="3000" b="0">
                <a:solidFill>
                  <a:srgbClr val="800080"/>
                </a:solidFill>
                <a:latin typeface="Arial" pitchFamily="34" charset="0"/>
                <a:ea typeface="华文行楷" pitchFamily="2" charset="-122"/>
              </a:rPr>
              <a:t>P-code</a:t>
            </a:r>
            <a:r>
              <a:rPr lang="zh-CN" altLang="en-US" sz="3000">
                <a:solidFill>
                  <a:srgbClr val="800080"/>
                </a:solidFill>
                <a:latin typeface="Arial" pitchFamily="34" charset="0"/>
                <a:ea typeface="华文行楷" pitchFamily="2" charset="-122"/>
              </a:rPr>
              <a:t>代码生成</a:t>
            </a:r>
          </a:p>
        </p:txBody>
      </p:sp>
    </p:spTree>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6" name="Text Box 9"/>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5847" name="Text Box 10"/>
          <p:cNvSpPr txBox="1">
            <a:spLocks noChangeArrowheads="1"/>
          </p:cNvSpPr>
          <p:nvPr/>
        </p:nvSpPr>
        <p:spPr bwMode="auto">
          <a:xfrm>
            <a:off x="899592" y="764704"/>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5848" name="Rectangle 11"/>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5849" name="Line 12"/>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5850" name="Line 13"/>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5851" name="Line 14"/>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5852" name="Line 15"/>
          <p:cNvSpPr>
            <a:spLocks noChangeShapeType="1"/>
          </p:cNvSpPr>
          <p:nvPr/>
        </p:nvSpPr>
        <p:spPr bwMode="auto">
          <a:xfrm flipV="1">
            <a:off x="539750" y="119697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3"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4" name="Line 17"/>
          <p:cNvSpPr>
            <a:spLocks noChangeShapeType="1"/>
          </p:cNvSpPr>
          <p:nvPr/>
        </p:nvSpPr>
        <p:spPr bwMode="auto">
          <a:xfrm flipH="1" flipV="1">
            <a:off x="6443663" y="573405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5855"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35856" name="Rectangle 19"/>
          <p:cNvSpPr>
            <a:spLocks noChangeArrowheads="1"/>
          </p:cNvSpPr>
          <p:nvPr/>
        </p:nvSpPr>
        <p:spPr bwMode="auto">
          <a:xfrm>
            <a:off x="6507163" y="570865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35857" name="Rectangle 20"/>
          <p:cNvSpPr>
            <a:spLocks noChangeArrowheads="1"/>
          </p:cNvSpPr>
          <p:nvPr/>
        </p:nvSpPr>
        <p:spPr bwMode="auto">
          <a:xfrm>
            <a:off x="539750" y="117157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Tree>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6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6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6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7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6871"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687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6873" name="Line 14"/>
          <p:cNvSpPr>
            <a:spLocks noChangeShapeType="1"/>
          </p:cNvSpPr>
          <p:nvPr/>
        </p:nvSpPr>
        <p:spPr bwMode="auto">
          <a:xfrm flipV="1">
            <a:off x="539750" y="306863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6874" name="Rectangle 19"/>
          <p:cNvSpPr>
            <a:spLocks noChangeArrowheads="1"/>
          </p:cNvSpPr>
          <p:nvPr/>
        </p:nvSpPr>
        <p:spPr bwMode="auto">
          <a:xfrm>
            <a:off x="539750" y="304323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36875" name="Line 20"/>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6876" name="Line 21"/>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6877" name="Line 22"/>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6878" name="Line 23"/>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6879" name="Line 24"/>
          <p:cNvSpPr>
            <a:spLocks noChangeShapeType="1"/>
          </p:cNvSpPr>
          <p:nvPr/>
        </p:nvSpPr>
        <p:spPr bwMode="auto">
          <a:xfrm flipH="1" flipV="1">
            <a:off x="6443663" y="573405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6880" name="Rectangle 25"/>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36881" name="Rectangle 26"/>
          <p:cNvSpPr>
            <a:spLocks noChangeArrowheads="1"/>
          </p:cNvSpPr>
          <p:nvPr/>
        </p:nvSpPr>
        <p:spPr bwMode="auto">
          <a:xfrm>
            <a:off x="6507163" y="570865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7895"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789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7897" name="Line 14"/>
          <p:cNvSpPr>
            <a:spLocks noChangeShapeType="1"/>
          </p:cNvSpPr>
          <p:nvPr/>
        </p:nvSpPr>
        <p:spPr bwMode="auto">
          <a:xfrm flipV="1">
            <a:off x="539750" y="328453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898" name="Rectangle 19"/>
          <p:cNvSpPr>
            <a:spLocks noChangeArrowheads="1"/>
          </p:cNvSpPr>
          <p:nvPr/>
        </p:nvSpPr>
        <p:spPr bwMode="auto">
          <a:xfrm>
            <a:off x="539750" y="325913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37899" name="Line 21"/>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7900" name="Line 22"/>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7901" name="Line 23"/>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7902" name="Line 24"/>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3" name="Line 25"/>
          <p:cNvSpPr>
            <a:spLocks noChangeShapeType="1"/>
          </p:cNvSpPr>
          <p:nvPr/>
        </p:nvSpPr>
        <p:spPr bwMode="auto">
          <a:xfrm flipH="1" flipV="1">
            <a:off x="6443663" y="357346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7904" name="Rectangle 26"/>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37905" name="Rectangle 27"/>
          <p:cNvSpPr>
            <a:spLocks noChangeArrowheads="1"/>
          </p:cNvSpPr>
          <p:nvPr/>
        </p:nvSpPr>
        <p:spPr bwMode="auto">
          <a:xfrm>
            <a:off x="6507163" y="354806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37906" name="Line 28"/>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7907" name="Rectangle 29"/>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7908" name="Line 3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7909" name="Line 31"/>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7910" name="Rectangle 32"/>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7911" name="Line 3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7912" name="Line 34"/>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7913" name="Rectangle 35"/>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7914" name="Line 3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7915" name="Line 37"/>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37916" name="Line 39"/>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37917" name="Line 40"/>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8919" name="Text Box 9"/>
          <p:cNvSpPr txBox="1">
            <a:spLocks noChangeArrowheads="1"/>
          </p:cNvSpPr>
          <p:nvPr/>
        </p:nvSpPr>
        <p:spPr bwMode="auto">
          <a:xfrm>
            <a:off x="971550" y="980728"/>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892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8921" name="Line 11"/>
          <p:cNvSpPr>
            <a:spLocks noChangeShapeType="1"/>
          </p:cNvSpPr>
          <p:nvPr/>
        </p:nvSpPr>
        <p:spPr bwMode="auto">
          <a:xfrm flipV="1">
            <a:off x="539750" y="350202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8922" name="Rectangle 12"/>
          <p:cNvSpPr>
            <a:spLocks noChangeArrowheads="1"/>
          </p:cNvSpPr>
          <p:nvPr/>
        </p:nvSpPr>
        <p:spPr bwMode="auto">
          <a:xfrm>
            <a:off x="539750" y="34766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38923"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8924"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8925"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8926"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8927" name="Line 17"/>
          <p:cNvSpPr>
            <a:spLocks noChangeShapeType="1"/>
          </p:cNvSpPr>
          <p:nvPr/>
        </p:nvSpPr>
        <p:spPr bwMode="auto">
          <a:xfrm flipH="1" flipV="1">
            <a:off x="6443663" y="309403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8928"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38929" name="Rectangle 19"/>
          <p:cNvSpPr>
            <a:spLocks noChangeArrowheads="1"/>
          </p:cNvSpPr>
          <p:nvPr/>
        </p:nvSpPr>
        <p:spPr bwMode="auto">
          <a:xfrm>
            <a:off x="6507163" y="3068638"/>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38930"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8931"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8932"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8933"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8934"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8935"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8936"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8937"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8938"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8939"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38940"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38941"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38942" name="Rectangle 32"/>
          <p:cNvSpPr>
            <a:spLocks noChangeArrowheads="1"/>
          </p:cNvSpPr>
          <p:nvPr/>
        </p:nvSpPr>
        <p:spPr bwMode="auto">
          <a:xfrm>
            <a:off x="5580063" y="32845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38943"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3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2"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39943"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39944"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39945" name="Line 11"/>
          <p:cNvSpPr>
            <a:spLocks noChangeShapeType="1"/>
          </p:cNvSpPr>
          <p:nvPr/>
        </p:nvSpPr>
        <p:spPr bwMode="auto">
          <a:xfrm flipV="1">
            <a:off x="539750" y="374173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9946" name="Rectangle 12"/>
          <p:cNvSpPr>
            <a:spLocks noChangeArrowheads="1"/>
          </p:cNvSpPr>
          <p:nvPr/>
        </p:nvSpPr>
        <p:spPr bwMode="auto">
          <a:xfrm>
            <a:off x="539750" y="371633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39947"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9948"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39949"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39950"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9951" name="Line 17"/>
          <p:cNvSpPr>
            <a:spLocks noChangeShapeType="1"/>
          </p:cNvSpPr>
          <p:nvPr/>
        </p:nvSpPr>
        <p:spPr bwMode="auto">
          <a:xfrm flipH="1" flipV="1">
            <a:off x="6443663" y="357346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39952"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39953" name="Rectangle 19"/>
          <p:cNvSpPr>
            <a:spLocks noChangeArrowheads="1"/>
          </p:cNvSpPr>
          <p:nvPr/>
        </p:nvSpPr>
        <p:spPr bwMode="auto">
          <a:xfrm>
            <a:off x="6507163" y="354806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39954"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9955"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9956"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39957"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9958"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9959"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39960"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9961"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39962"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39963"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39964"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39965"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39966"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Tree>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6"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800080"/>
                </a:solidFill>
                <a:latin typeface="Arial" pitchFamily="34" charset="0"/>
              </a:rPr>
              <a:t> </a:t>
            </a:r>
            <a:r>
              <a:rPr lang="zh-CN" altLang="en-US">
                <a:solidFill>
                  <a:srgbClr val="800080"/>
                </a:solidFill>
                <a:latin typeface="Arial" pitchFamily="34" charset="0"/>
              </a:rPr>
              <a:t>例</a:t>
            </a:r>
          </a:p>
          <a:p>
            <a:pPr>
              <a:buFont typeface="Wingdings" pitchFamily="2" charset="2"/>
              <a:buNone/>
            </a:pPr>
            <a:endParaRPr lang="zh-CN" altLang="en-US" sz="1000">
              <a:solidFill>
                <a:schemeClr val="tx1"/>
              </a:solidFill>
            </a:endParaRPr>
          </a:p>
          <a:p>
            <a:pPr>
              <a:buFont typeface="Wingdings" pitchFamily="2" charset="2"/>
              <a:buNone/>
            </a:pPr>
            <a:r>
              <a:rPr lang="en-US" altLang="zh-CN" sz="2000" b="0">
                <a:latin typeface="Arial" pitchFamily="34" charset="0"/>
              </a:rPr>
              <a:t>const  a=10;</a:t>
            </a:r>
            <a:br>
              <a:rPr lang="en-US" altLang="zh-CN" sz="2000" b="0">
                <a:latin typeface="Arial" pitchFamily="34" charset="0"/>
              </a:rPr>
            </a:br>
            <a:r>
              <a:rPr lang="en-US" altLang="zh-CN" sz="2000" b="0">
                <a:latin typeface="Arial" pitchFamily="34" charset="0"/>
              </a:rPr>
              <a:t>var    b,c;</a:t>
            </a:r>
            <a:br>
              <a:rPr lang="en-US" altLang="zh-CN" sz="2000" b="0">
                <a:latin typeface="Arial" pitchFamily="34" charset="0"/>
              </a:rPr>
            </a:br>
            <a:r>
              <a:rPr lang="en-US" altLang="zh-CN" sz="2000" b="0">
                <a:latin typeface="Arial" pitchFamily="34" charset="0"/>
              </a:rPr>
              <a:t>procedure p;</a:t>
            </a:r>
            <a:br>
              <a:rPr lang="en-US" altLang="zh-CN" sz="2000" b="0">
                <a:latin typeface="Arial" pitchFamily="34" charset="0"/>
              </a:rPr>
            </a:br>
            <a:r>
              <a:rPr lang="en-US" altLang="zh-CN" sz="2000" b="0">
                <a:latin typeface="Arial" pitchFamily="34" charset="0"/>
              </a:rPr>
              <a:t>  begin</a:t>
            </a:r>
            <a:br>
              <a:rPr lang="en-US" altLang="zh-CN" sz="2000" b="0">
                <a:latin typeface="Arial" pitchFamily="34" charset="0"/>
              </a:rPr>
            </a:br>
            <a:r>
              <a:rPr lang="en-US" altLang="zh-CN" sz="2000" b="0">
                <a:latin typeface="Arial" pitchFamily="34" charset="0"/>
              </a:rPr>
              <a:t>    c:=b+a;</a:t>
            </a:r>
            <a:br>
              <a:rPr lang="en-US" altLang="zh-CN" sz="2000" b="0">
                <a:latin typeface="Arial" pitchFamily="34" charset="0"/>
              </a:rPr>
            </a:br>
            <a:r>
              <a:rPr lang="en-US" altLang="zh-CN" sz="2000" b="0">
                <a:latin typeface="Arial" pitchFamily="34" charset="0"/>
              </a:rPr>
              <a:t>  end;</a:t>
            </a:r>
            <a:br>
              <a:rPr lang="en-US" altLang="zh-CN" sz="2000" b="0">
                <a:latin typeface="Arial" pitchFamily="34" charset="0"/>
              </a:rPr>
            </a:br>
            <a:r>
              <a:rPr lang="en-US" altLang="zh-CN" sz="2000" b="0">
                <a:latin typeface="Arial" pitchFamily="34" charset="0"/>
              </a:rPr>
              <a:t>begin</a:t>
            </a:r>
            <a:br>
              <a:rPr lang="en-US" altLang="zh-CN" sz="2000" b="0">
                <a:latin typeface="Arial" pitchFamily="34" charset="0"/>
              </a:rPr>
            </a:br>
            <a:r>
              <a:rPr lang="en-US" altLang="zh-CN" sz="2000" b="0">
                <a:latin typeface="Arial" pitchFamily="34" charset="0"/>
              </a:rPr>
              <a:t>  read(b);</a:t>
            </a:r>
            <a:br>
              <a:rPr lang="en-US" altLang="zh-CN" sz="2000" b="0">
                <a:latin typeface="Arial" pitchFamily="34" charset="0"/>
              </a:rPr>
            </a:br>
            <a:r>
              <a:rPr lang="en-US" altLang="zh-CN" sz="2000" b="0">
                <a:latin typeface="Arial" pitchFamily="34" charset="0"/>
              </a:rPr>
              <a:t>  while b#0 do</a:t>
            </a:r>
            <a:br>
              <a:rPr lang="en-US" altLang="zh-CN" sz="2000" b="0">
                <a:latin typeface="Arial" pitchFamily="34" charset="0"/>
              </a:rPr>
            </a:br>
            <a:r>
              <a:rPr lang="en-US" altLang="zh-CN" sz="2000" b="0">
                <a:latin typeface="Arial" pitchFamily="34" charset="0"/>
              </a:rPr>
              <a:t>  begin</a:t>
            </a:r>
            <a:br>
              <a:rPr lang="en-US" altLang="zh-CN" sz="2000" b="0">
                <a:latin typeface="Arial" pitchFamily="34" charset="0"/>
              </a:rPr>
            </a:br>
            <a:r>
              <a:rPr lang="en-US" altLang="zh-CN" sz="2000" b="0">
                <a:latin typeface="Arial" pitchFamily="34" charset="0"/>
              </a:rPr>
              <a:t>    call p;</a:t>
            </a:r>
            <a:br>
              <a:rPr lang="en-US" altLang="zh-CN" sz="2000" b="0">
                <a:latin typeface="Arial" pitchFamily="34" charset="0"/>
              </a:rPr>
            </a:br>
            <a:r>
              <a:rPr lang="en-US" altLang="zh-CN" sz="2000" b="0">
                <a:latin typeface="Arial" pitchFamily="34" charset="0"/>
              </a:rPr>
              <a:t>    write(2*c);</a:t>
            </a:r>
            <a:br>
              <a:rPr lang="en-US" altLang="zh-CN" sz="2000" b="0">
                <a:latin typeface="Arial" pitchFamily="34" charset="0"/>
              </a:rPr>
            </a:br>
            <a:r>
              <a:rPr lang="en-US" altLang="zh-CN" sz="2000" b="0">
                <a:latin typeface="Arial" pitchFamily="34" charset="0"/>
              </a:rPr>
              <a:t>    read(b);</a:t>
            </a:r>
            <a:br>
              <a:rPr lang="en-US" altLang="zh-CN" sz="2000" b="0">
                <a:latin typeface="Arial" pitchFamily="34" charset="0"/>
              </a:rPr>
            </a:br>
            <a:r>
              <a:rPr lang="en-US" altLang="zh-CN" sz="2000" b="0">
                <a:latin typeface="Arial" pitchFamily="34" charset="0"/>
              </a:rPr>
              <a:t>  end</a:t>
            </a:r>
            <a:br>
              <a:rPr lang="en-US" altLang="zh-CN" sz="2000" b="0">
                <a:latin typeface="Arial" pitchFamily="34" charset="0"/>
              </a:rPr>
            </a:br>
            <a:r>
              <a:rPr lang="en-US" altLang="zh-CN" sz="2000" b="0">
                <a:latin typeface="Arial" pitchFamily="34" charset="0"/>
              </a:rPr>
              <a:t>end.</a:t>
            </a:r>
          </a:p>
        </p:txBody>
      </p:sp>
      <p:sp>
        <p:nvSpPr>
          <p:cNvPr id="40967"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a:latin typeface="Arial" pitchFamily="34" charset="0"/>
              </a:rPr>
              <a:t>( 0) jmp 0 8         </a:t>
            </a:r>
            <a:r>
              <a:rPr lang="zh-CN" altLang="en-US" sz="1500">
                <a:latin typeface="Arial" pitchFamily="34" charset="0"/>
              </a:rPr>
              <a:t>转向主程序入口</a:t>
            </a:r>
          </a:p>
          <a:p>
            <a:pPr>
              <a:buFont typeface="Wingdings" pitchFamily="2" charset="2"/>
              <a:buNone/>
            </a:pPr>
            <a:r>
              <a:rPr lang="en-US" altLang="zh-CN" sz="1500">
                <a:latin typeface="Arial" pitchFamily="34" charset="0"/>
              </a:rPr>
              <a:t>( 1) jmp 0 2         </a:t>
            </a:r>
            <a:r>
              <a:rPr lang="zh-CN" altLang="en-US" sz="1500">
                <a:latin typeface="Arial" pitchFamily="34" charset="0"/>
              </a:rPr>
              <a:t>转向过程</a:t>
            </a:r>
            <a:r>
              <a:rPr lang="en-US" altLang="zh-CN" sz="1500">
                <a:latin typeface="Arial" pitchFamily="34" charset="0"/>
              </a:rPr>
              <a:t>p</a:t>
            </a:r>
            <a:r>
              <a:rPr lang="zh-CN" altLang="en-US" sz="1500">
                <a:latin typeface="Arial" pitchFamily="34" charset="0"/>
              </a:rPr>
              <a:t>入口</a:t>
            </a:r>
          </a:p>
          <a:p>
            <a:pPr>
              <a:buFont typeface="Wingdings" pitchFamily="2" charset="2"/>
              <a:buNone/>
            </a:pPr>
            <a:r>
              <a:rPr lang="en-US" altLang="zh-CN" sz="1500">
                <a:latin typeface="Arial" pitchFamily="34" charset="0"/>
              </a:rPr>
              <a:t>( 2) int 0 3           </a:t>
            </a:r>
            <a:r>
              <a:rPr lang="zh-CN" altLang="en-US" sz="1500">
                <a:latin typeface="Arial" pitchFamily="34" charset="0"/>
              </a:rPr>
              <a:t>过程</a:t>
            </a:r>
            <a:r>
              <a:rPr lang="en-US" altLang="zh-CN" sz="1500">
                <a:latin typeface="Arial" pitchFamily="34" charset="0"/>
              </a:rPr>
              <a:t>p</a:t>
            </a:r>
            <a:r>
              <a:rPr lang="zh-CN" altLang="en-US" sz="1500">
                <a:latin typeface="Arial" pitchFamily="34" charset="0"/>
              </a:rPr>
              <a:t>入口</a:t>
            </a:r>
            <a:r>
              <a:rPr lang="en-US" altLang="zh-CN" sz="1500">
                <a:latin typeface="Arial" pitchFamily="34" charset="0"/>
              </a:rPr>
              <a:t>,</a:t>
            </a:r>
            <a:r>
              <a:rPr lang="zh-CN" altLang="en-US" sz="1500">
                <a:latin typeface="Arial" pitchFamily="34" charset="0"/>
              </a:rPr>
              <a:t>为过程</a:t>
            </a:r>
            <a:r>
              <a:rPr lang="en-US" altLang="zh-CN" sz="1500">
                <a:latin typeface="Arial" pitchFamily="34" charset="0"/>
              </a:rPr>
              <a:t>p</a:t>
            </a:r>
            <a:r>
              <a:rPr lang="zh-CN" altLang="en-US" sz="1500">
                <a:latin typeface="Arial" pitchFamily="34" charset="0"/>
              </a:rPr>
              <a:t>开辟空间</a:t>
            </a:r>
          </a:p>
          <a:p>
            <a:pPr>
              <a:buFont typeface="Wingdings" pitchFamily="2" charset="2"/>
              <a:buNone/>
            </a:pPr>
            <a:r>
              <a:rPr lang="en-US" altLang="zh-CN" sz="1500">
                <a:latin typeface="Arial" pitchFamily="34" charset="0"/>
              </a:rPr>
              <a:t>( 3) lod 1 3          </a:t>
            </a:r>
            <a:r>
              <a:rPr lang="zh-CN" altLang="en-US" sz="1500">
                <a:latin typeface="Arial" pitchFamily="34" charset="0"/>
              </a:rPr>
              <a:t>取变量</a:t>
            </a:r>
            <a:r>
              <a:rPr lang="en-US" altLang="zh-CN" sz="1500">
                <a:latin typeface="Arial" pitchFamily="34" charset="0"/>
              </a:rPr>
              <a:t>b</a:t>
            </a:r>
            <a:r>
              <a:rPr lang="zh-CN" altLang="en-US" sz="1500">
                <a:latin typeface="Arial" pitchFamily="34" charset="0"/>
              </a:rPr>
              <a:t>的值到栈顶</a:t>
            </a:r>
          </a:p>
          <a:p>
            <a:pPr>
              <a:buFont typeface="Wingdings" pitchFamily="2" charset="2"/>
              <a:buNone/>
            </a:pPr>
            <a:r>
              <a:rPr lang="en-US" altLang="zh-CN" sz="1500">
                <a:latin typeface="Arial" pitchFamily="34" charset="0"/>
              </a:rPr>
              <a:t>( 4) lit 0 10          </a:t>
            </a:r>
            <a:r>
              <a:rPr lang="zh-CN" altLang="en-US" sz="1500">
                <a:latin typeface="Arial" pitchFamily="34" charset="0"/>
              </a:rPr>
              <a:t>取常数</a:t>
            </a:r>
            <a:r>
              <a:rPr lang="en-US" altLang="zh-CN" sz="1500">
                <a:latin typeface="Arial" pitchFamily="34" charset="0"/>
              </a:rPr>
              <a:t>10</a:t>
            </a:r>
            <a:r>
              <a:rPr lang="zh-CN" altLang="en-US" sz="1500">
                <a:latin typeface="Arial" pitchFamily="34" charset="0"/>
              </a:rPr>
              <a:t>到栈顶</a:t>
            </a:r>
          </a:p>
          <a:p>
            <a:pPr>
              <a:buFont typeface="Wingdings" pitchFamily="2" charset="2"/>
              <a:buNone/>
            </a:pPr>
            <a:r>
              <a:rPr lang="en-US" altLang="zh-CN" sz="1500">
                <a:latin typeface="Arial" pitchFamily="34" charset="0"/>
              </a:rPr>
              <a:t>( 5) opr 0 2         </a:t>
            </a:r>
            <a:r>
              <a:rPr lang="zh-CN" altLang="en-US" sz="1500">
                <a:latin typeface="Arial" pitchFamily="34" charset="0"/>
              </a:rPr>
              <a:t>次栈顶与栈顶相加</a:t>
            </a:r>
          </a:p>
          <a:p>
            <a:pPr>
              <a:buFont typeface="Wingdings" pitchFamily="2" charset="2"/>
              <a:buNone/>
            </a:pPr>
            <a:r>
              <a:rPr lang="en-US" altLang="zh-CN" sz="1500">
                <a:latin typeface="Arial" pitchFamily="34" charset="0"/>
              </a:rPr>
              <a:t>( 6) sto 1 4          </a:t>
            </a:r>
            <a:r>
              <a:rPr lang="zh-CN" altLang="en-US" sz="1500">
                <a:latin typeface="Arial" pitchFamily="34" charset="0"/>
              </a:rPr>
              <a:t>栈顶值送变量</a:t>
            </a:r>
            <a:r>
              <a:rPr lang="en-US" altLang="zh-CN" sz="1500">
                <a:latin typeface="Arial" pitchFamily="34" charset="0"/>
              </a:rPr>
              <a:t>c</a:t>
            </a:r>
            <a:r>
              <a:rPr lang="zh-CN" altLang="en-US" sz="1500">
                <a:latin typeface="Arial" pitchFamily="34" charset="0"/>
              </a:rPr>
              <a:t>中</a:t>
            </a:r>
          </a:p>
          <a:p>
            <a:pPr>
              <a:buFont typeface="Wingdings" pitchFamily="2" charset="2"/>
              <a:buNone/>
            </a:pPr>
            <a:r>
              <a:rPr lang="en-US" altLang="zh-CN" sz="1500">
                <a:latin typeface="Arial" pitchFamily="34" charset="0"/>
              </a:rPr>
              <a:t>( 7) opr 0 0         </a:t>
            </a:r>
            <a:r>
              <a:rPr lang="zh-CN" altLang="en-US" sz="1500">
                <a:latin typeface="Arial" pitchFamily="34" charset="0"/>
              </a:rPr>
              <a:t>退栈并返回调用点</a:t>
            </a:r>
            <a:r>
              <a:rPr lang="en-US" altLang="zh-CN" sz="1500">
                <a:latin typeface="Arial" pitchFamily="34" charset="0"/>
              </a:rPr>
              <a:t>(16)</a:t>
            </a:r>
          </a:p>
          <a:p>
            <a:pPr>
              <a:buFont typeface="Wingdings" pitchFamily="2" charset="2"/>
              <a:buNone/>
            </a:pPr>
            <a:r>
              <a:rPr lang="en-US" altLang="zh-CN" sz="1500">
                <a:latin typeface="Arial" pitchFamily="34" charset="0"/>
              </a:rPr>
              <a:t>( 8) int 0 5          </a:t>
            </a:r>
            <a:r>
              <a:rPr lang="zh-CN" altLang="en-US" sz="1500">
                <a:latin typeface="Arial" pitchFamily="34" charset="0"/>
              </a:rPr>
              <a:t>主程序入口开辟</a:t>
            </a:r>
            <a:r>
              <a:rPr lang="en-US" altLang="zh-CN" sz="1500">
                <a:latin typeface="Arial" pitchFamily="34" charset="0"/>
              </a:rPr>
              <a:t>5</a:t>
            </a:r>
            <a:r>
              <a:rPr lang="zh-CN" altLang="en-US" sz="1500">
                <a:latin typeface="Arial" pitchFamily="34" charset="0"/>
              </a:rPr>
              <a:t>个栈空间</a:t>
            </a:r>
          </a:p>
          <a:p>
            <a:pPr>
              <a:buFont typeface="Wingdings" pitchFamily="2" charset="2"/>
              <a:buNone/>
            </a:pPr>
            <a:r>
              <a:rPr lang="en-US" altLang="zh-CN" sz="1500">
                <a:latin typeface="Arial" pitchFamily="34" charset="0"/>
              </a:rPr>
              <a:t>( 9) opr 0 16       </a:t>
            </a:r>
            <a:r>
              <a:rPr lang="zh-CN" altLang="en-US" sz="1500">
                <a:latin typeface="Arial" pitchFamily="34" charset="0"/>
              </a:rPr>
              <a:t>从命令行读入值置于栈顶</a:t>
            </a:r>
          </a:p>
          <a:p>
            <a:pPr>
              <a:buFont typeface="Wingdings" pitchFamily="2" charset="2"/>
              <a:buNone/>
            </a:pPr>
            <a:r>
              <a:rPr lang="en-US" altLang="zh-CN" sz="1500">
                <a:latin typeface="Arial" pitchFamily="34" charset="0"/>
              </a:rPr>
              <a:t>(10) sto 0 3        </a:t>
            </a:r>
            <a:r>
              <a:rPr lang="zh-CN" altLang="en-US" sz="1500">
                <a:latin typeface="Arial" pitchFamily="34" charset="0"/>
              </a:rPr>
              <a:t>将栈顶值存入变量</a:t>
            </a:r>
            <a:r>
              <a:rPr lang="en-US" altLang="zh-CN" sz="1500">
                <a:latin typeface="Arial" pitchFamily="34" charset="0"/>
              </a:rPr>
              <a:t>b</a:t>
            </a:r>
            <a:r>
              <a:rPr lang="zh-CN" altLang="en-US" sz="1500">
                <a:latin typeface="Arial" pitchFamily="34" charset="0"/>
              </a:rPr>
              <a:t>中</a:t>
            </a:r>
          </a:p>
          <a:p>
            <a:pPr>
              <a:buFont typeface="Wingdings" pitchFamily="2" charset="2"/>
              <a:buNone/>
            </a:pPr>
            <a:r>
              <a:rPr lang="en-US" altLang="zh-CN" sz="1500">
                <a:latin typeface="Arial" pitchFamily="34" charset="0"/>
              </a:rPr>
              <a:t>(11) lod 0 3        </a:t>
            </a:r>
            <a:r>
              <a:rPr lang="zh-CN" altLang="en-US" sz="1500">
                <a:latin typeface="Arial" pitchFamily="34" charset="0"/>
              </a:rPr>
              <a:t>将变量</a:t>
            </a:r>
            <a:r>
              <a:rPr lang="en-US" altLang="zh-CN" sz="1500">
                <a:latin typeface="Arial" pitchFamily="34" charset="0"/>
              </a:rPr>
              <a:t>b</a:t>
            </a:r>
            <a:r>
              <a:rPr lang="zh-CN" altLang="en-US" sz="1500">
                <a:latin typeface="Arial" pitchFamily="34" charset="0"/>
              </a:rPr>
              <a:t>的值取至栈顶</a:t>
            </a:r>
          </a:p>
          <a:p>
            <a:pPr>
              <a:buFont typeface="Wingdings" pitchFamily="2" charset="2"/>
              <a:buNone/>
            </a:pPr>
            <a:r>
              <a:rPr lang="en-US" altLang="zh-CN" sz="1500">
                <a:latin typeface="Arial" pitchFamily="34" charset="0"/>
              </a:rPr>
              <a:t>(12) lit 0 0          </a:t>
            </a:r>
            <a:r>
              <a:rPr lang="zh-CN" altLang="en-US" sz="1500">
                <a:latin typeface="Arial" pitchFamily="34" charset="0"/>
              </a:rPr>
              <a:t>将常数值</a:t>
            </a:r>
            <a:r>
              <a:rPr lang="en-US" altLang="zh-CN" sz="1500">
                <a:latin typeface="Arial" pitchFamily="34" charset="0"/>
              </a:rPr>
              <a:t>0</a:t>
            </a:r>
            <a:r>
              <a:rPr lang="zh-CN" altLang="en-US" sz="1500">
                <a:latin typeface="Arial" pitchFamily="34" charset="0"/>
              </a:rPr>
              <a:t>进栈</a:t>
            </a:r>
          </a:p>
          <a:p>
            <a:pPr>
              <a:buFont typeface="Wingdings" pitchFamily="2" charset="2"/>
              <a:buNone/>
            </a:pPr>
            <a:r>
              <a:rPr lang="en-US" altLang="zh-CN" sz="1500">
                <a:latin typeface="Arial" pitchFamily="34" charset="0"/>
              </a:rPr>
              <a:t>(13) opr 0 9        </a:t>
            </a:r>
            <a:r>
              <a:rPr lang="zh-CN" altLang="en-US" sz="1500">
                <a:latin typeface="Arial" pitchFamily="34" charset="0"/>
              </a:rPr>
              <a:t>次栈顶与栈顶是否不等</a:t>
            </a:r>
          </a:p>
          <a:p>
            <a:pPr>
              <a:buFont typeface="Wingdings" pitchFamily="2" charset="2"/>
              <a:buNone/>
            </a:pPr>
            <a:r>
              <a:rPr lang="en-US" altLang="zh-CN" sz="1500">
                <a:latin typeface="Arial" pitchFamily="34" charset="0"/>
              </a:rPr>
              <a:t>(14) jpc 0 24      </a:t>
            </a:r>
            <a:r>
              <a:rPr lang="zh-CN" altLang="en-US" sz="1500">
                <a:latin typeface="Arial" pitchFamily="34" charset="0"/>
              </a:rPr>
              <a:t>相等时转</a:t>
            </a:r>
            <a:r>
              <a:rPr lang="en-US" altLang="zh-CN" sz="1500">
                <a:latin typeface="Arial" pitchFamily="34" charset="0"/>
              </a:rPr>
              <a:t>(24)</a:t>
            </a:r>
            <a:r>
              <a:rPr lang="zh-CN" altLang="en-US" sz="1500">
                <a:latin typeface="Arial" pitchFamily="34" charset="0"/>
              </a:rPr>
              <a:t>（条件不满足转）</a:t>
            </a:r>
          </a:p>
          <a:p>
            <a:pPr>
              <a:buFont typeface="Wingdings" pitchFamily="2" charset="2"/>
              <a:buNone/>
            </a:pPr>
            <a:r>
              <a:rPr lang="en-US" altLang="zh-CN" sz="1500">
                <a:latin typeface="Arial" pitchFamily="34" charset="0"/>
              </a:rPr>
              <a:t>(15) cal 0 2         </a:t>
            </a:r>
            <a:r>
              <a:rPr lang="zh-CN" altLang="en-US" sz="1500">
                <a:latin typeface="Arial" pitchFamily="34" charset="0"/>
              </a:rPr>
              <a:t>调用过程</a:t>
            </a:r>
            <a:r>
              <a:rPr lang="en-US" altLang="zh-CN" sz="1500">
                <a:latin typeface="Arial" pitchFamily="34" charset="0"/>
              </a:rPr>
              <a:t>p</a:t>
            </a:r>
          </a:p>
          <a:p>
            <a:pPr>
              <a:buFont typeface="Wingdings" pitchFamily="2" charset="2"/>
              <a:buNone/>
            </a:pPr>
            <a:r>
              <a:rPr lang="en-US" altLang="zh-CN" sz="1500">
                <a:latin typeface="Arial" pitchFamily="34" charset="0"/>
              </a:rPr>
              <a:t>(16) lit 0 2          </a:t>
            </a:r>
            <a:r>
              <a:rPr lang="zh-CN" altLang="en-US" sz="1500">
                <a:latin typeface="Arial" pitchFamily="34" charset="0"/>
              </a:rPr>
              <a:t>常数值</a:t>
            </a:r>
            <a:r>
              <a:rPr lang="en-US" altLang="zh-CN" sz="1500">
                <a:latin typeface="Arial" pitchFamily="34" charset="0"/>
              </a:rPr>
              <a:t>2</a:t>
            </a:r>
            <a:r>
              <a:rPr lang="zh-CN" altLang="en-US" sz="1500">
                <a:latin typeface="Arial" pitchFamily="34" charset="0"/>
              </a:rPr>
              <a:t>进栈</a:t>
            </a:r>
          </a:p>
          <a:p>
            <a:pPr>
              <a:buFont typeface="Wingdings" pitchFamily="2" charset="2"/>
              <a:buNone/>
            </a:pPr>
            <a:r>
              <a:rPr lang="en-US" altLang="zh-CN" sz="1500">
                <a:latin typeface="Arial" pitchFamily="34" charset="0"/>
              </a:rPr>
              <a:t>(17) lod 0 4        </a:t>
            </a:r>
            <a:r>
              <a:rPr lang="zh-CN" altLang="en-US" sz="1500">
                <a:latin typeface="Arial" pitchFamily="34" charset="0"/>
              </a:rPr>
              <a:t>将变量</a:t>
            </a:r>
            <a:r>
              <a:rPr lang="en-US" altLang="zh-CN" sz="1500">
                <a:latin typeface="Arial" pitchFamily="34" charset="0"/>
              </a:rPr>
              <a:t>c</a:t>
            </a:r>
            <a:r>
              <a:rPr lang="zh-CN" altLang="en-US" sz="1500">
                <a:latin typeface="Arial" pitchFamily="34" charset="0"/>
              </a:rPr>
              <a:t>的值取至栈顶</a:t>
            </a:r>
          </a:p>
          <a:p>
            <a:pPr>
              <a:buFont typeface="Wingdings" pitchFamily="2" charset="2"/>
              <a:buNone/>
            </a:pPr>
            <a:r>
              <a:rPr lang="en-US" altLang="zh-CN" sz="1500">
                <a:latin typeface="Arial" pitchFamily="34" charset="0"/>
              </a:rPr>
              <a:t>(18) opr 0 4        </a:t>
            </a:r>
            <a:r>
              <a:rPr lang="zh-CN" altLang="en-US" sz="1500">
                <a:latin typeface="Arial" pitchFamily="34" charset="0"/>
              </a:rPr>
              <a:t>次栈顶与栈顶相乘</a:t>
            </a:r>
            <a:r>
              <a:rPr lang="en-US" altLang="zh-CN" sz="1500">
                <a:latin typeface="Arial" pitchFamily="34" charset="0"/>
              </a:rPr>
              <a:t>(2*c)</a:t>
            </a:r>
          </a:p>
          <a:p>
            <a:pPr>
              <a:buFont typeface="Wingdings" pitchFamily="2" charset="2"/>
              <a:buNone/>
            </a:pPr>
            <a:r>
              <a:rPr lang="en-US" altLang="zh-CN" sz="1500">
                <a:latin typeface="Arial" pitchFamily="34" charset="0"/>
              </a:rPr>
              <a:t>(19) opr 0 14      </a:t>
            </a:r>
            <a:r>
              <a:rPr lang="zh-CN" altLang="en-US" sz="1500">
                <a:latin typeface="Arial" pitchFamily="34" charset="0"/>
              </a:rPr>
              <a:t>栈顶值输出至屏幕</a:t>
            </a:r>
          </a:p>
          <a:p>
            <a:pPr>
              <a:buFont typeface="Wingdings" pitchFamily="2" charset="2"/>
              <a:buNone/>
            </a:pPr>
            <a:r>
              <a:rPr lang="en-US" altLang="zh-CN" sz="1500">
                <a:latin typeface="Arial" pitchFamily="34" charset="0"/>
              </a:rPr>
              <a:t>(20) opr 0 15      </a:t>
            </a:r>
            <a:r>
              <a:rPr lang="zh-CN" altLang="en-US" sz="1500">
                <a:latin typeface="Arial" pitchFamily="34" charset="0"/>
              </a:rPr>
              <a:t>换行</a:t>
            </a:r>
          </a:p>
          <a:p>
            <a:pPr>
              <a:buFont typeface="Wingdings" pitchFamily="2" charset="2"/>
              <a:buNone/>
            </a:pPr>
            <a:r>
              <a:rPr lang="en-US" altLang="zh-CN" sz="1500">
                <a:latin typeface="Arial" pitchFamily="34" charset="0"/>
              </a:rPr>
              <a:t>(21) opr 0 16      </a:t>
            </a:r>
            <a:r>
              <a:rPr lang="zh-CN" altLang="en-US" sz="1500">
                <a:latin typeface="Arial" pitchFamily="34" charset="0"/>
              </a:rPr>
              <a:t>从命令行读取值到栈顶</a:t>
            </a:r>
          </a:p>
          <a:p>
            <a:pPr>
              <a:buFont typeface="Wingdings" pitchFamily="2" charset="2"/>
              <a:buNone/>
            </a:pPr>
            <a:r>
              <a:rPr lang="en-US" altLang="zh-CN" sz="1500">
                <a:latin typeface="Arial" pitchFamily="34" charset="0"/>
              </a:rPr>
              <a:t>(22) sto 0 3        </a:t>
            </a:r>
            <a:r>
              <a:rPr lang="zh-CN" altLang="en-US" sz="1500">
                <a:latin typeface="Arial" pitchFamily="34" charset="0"/>
              </a:rPr>
              <a:t>栈顶值送变量</a:t>
            </a:r>
            <a:r>
              <a:rPr lang="en-US" altLang="zh-CN" sz="1500">
                <a:latin typeface="Arial" pitchFamily="34" charset="0"/>
              </a:rPr>
              <a:t>b</a:t>
            </a:r>
            <a:r>
              <a:rPr lang="zh-CN" altLang="en-US" sz="1500">
                <a:latin typeface="Arial" pitchFamily="34" charset="0"/>
              </a:rPr>
              <a:t>中</a:t>
            </a:r>
          </a:p>
          <a:p>
            <a:pPr>
              <a:buFont typeface="Wingdings" pitchFamily="2" charset="2"/>
              <a:buNone/>
            </a:pPr>
            <a:r>
              <a:rPr lang="en-US" altLang="zh-CN" sz="1500">
                <a:latin typeface="Arial" pitchFamily="34" charset="0"/>
              </a:rPr>
              <a:t>(23) jmp 0 11     </a:t>
            </a:r>
            <a:r>
              <a:rPr lang="zh-CN" altLang="en-US" sz="1500">
                <a:latin typeface="Arial" pitchFamily="34" charset="0"/>
              </a:rPr>
              <a:t>无条件转到循环入口</a:t>
            </a:r>
            <a:r>
              <a:rPr lang="en-US" altLang="zh-CN" sz="1500">
                <a:latin typeface="Arial" pitchFamily="34" charset="0"/>
              </a:rPr>
              <a:t>(11)</a:t>
            </a:r>
          </a:p>
          <a:p>
            <a:pPr>
              <a:buFont typeface="Wingdings" pitchFamily="2" charset="2"/>
              <a:buNone/>
            </a:pPr>
            <a:r>
              <a:rPr lang="en-US" altLang="zh-CN" sz="1500">
                <a:latin typeface="Arial" pitchFamily="34" charset="0"/>
              </a:rPr>
              <a:t>(24) opr 0 0        </a:t>
            </a:r>
            <a:r>
              <a:rPr lang="zh-CN" altLang="en-US" sz="1500">
                <a:latin typeface="Arial" pitchFamily="34" charset="0"/>
              </a:rPr>
              <a:t>结束退栈</a:t>
            </a:r>
          </a:p>
        </p:txBody>
      </p:sp>
      <p:sp>
        <p:nvSpPr>
          <p:cNvPr id="40968"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0969" name="Line 11"/>
          <p:cNvSpPr>
            <a:spLocks noChangeShapeType="1"/>
          </p:cNvSpPr>
          <p:nvPr/>
        </p:nvSpPr>
        <p:spPr bwMode="auto">
          <a:xfrm flipV="1">
            <a:off x="539750" y="395922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0970" name="Rectangle 12"/>
          <p:cNvSpPr>
            <a:spLocks noChangeArrowheads="1"/>
          </p:cNvSpPr>
          <p:nvPr/>
        </p:nvSpPr>
        <p:spPr bwMode="auto">
          <a:xfrm>
            <a:off x="539750" y="39338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0971"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0972"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0973"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0974"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0975" name="Line 17"/>
          <p:cNvSpPr>
            <a:spLocks noChangeShapeType="1"/>
          </p:cNvSpPr>
          <p:nvPr/>
        </p:nvSpPr>
        <p:spPr bwMode="auto">
          <a:xfrm flipH="1" flipV="1">
            <a:off x="6443663" y="314166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0976"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0977" name="Rectangle 19"/>
          <p:cNvSpPr>
            <a:spLocks noChangeArrowheads="1"/>
          </p:cNvSpPr>
          <p:nvPr/>
        </p:nvSpPr>
        <p:spPr bwMode="auto">
          <a:xfrm>
            <a:off x="6507163" y="311626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0978"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0979"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0980"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0981"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0982"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0983"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0984"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0985"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0986"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0987"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0988"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0989"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0990"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0991"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0992" name="Line 34"/>
          <p:cNvSpPr>
            <a:spLocks noChangeShapeType="1"/>
          </p:cNvSpPr>
          <p:nvPr/>
        </p:nvSpPr>
        <p:spPr bwMode="auto">
          <a:xfrm flipV="1">
            <a:off x="5580063" y="3282950"/>
            <a:ext cx="863600" cy="0"/>
          </a:xfrm>
          <a:prstGeom prst="line">
            <a:avLst/>
          </a:prstGeom>
          <a:noFill/>
          <a:ln w="9525">
            <a:solidFill>
              <a:srgbClr val="800080"/>
            </a:solidFill>
            <a:round/>
            <a:headEnd/>
            <a:tailEnd/>
          </a:ln>
        </p:spPr>
        <p:txBody>
          <a:bodyPr>
            <a:spAutoFit/>
          </a:bodyPr>
          <a:lstStyle/>
          <a:p>
            <a:endParaRPr lang="zh-CN" altLang="en-US"/>
          </a:p>
        </p:txBody>
      </p:sp>
      <p:sp>
        <p:nvSpPr>
          <p:cNvPr id="40993" name="Rectangle 35"/>
          <p:cNvSpPr>
            <a:spLocks noChangeArrowheads="1"/>
          </p:cNvSpPr>
          <p:nvPr/>
        </p:nvSpPr>
        <p:spPr bwMode="auto">
          <a:xfrm>
            <a:off x="5580063" y="3286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Tree>
  </p:cSld>
  <p:clrMapOvr>
    <a:masterClrMapping/>
  </p:clrMapOvr>
  <p:transition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41991"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199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1993" name="Line 11"/>
          <p:cNvSpPr>
            <a:spLocks noChangeShapeType="1"/>
          </p:cNvSpPr>
          <p:nvPr/>
        </p:nvSpPr>
        <p:spPr bwMode="auto">
          <a:xfrm flipV="1">
            <a:off x="539750" y="42211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1994" name="Rectangle 12"/>
          <p:cNvSpPr>
            <a:spLocks noChangeArrowheads="1"/>
          </p:cNvSpPr>
          <p:nvPr/>
        </p:nvSpPr>
        <p:spPr bwMode="auto">
          <a:xfrm>
            <a:off x="539750" y="41957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1995"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1996"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1997"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1998"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1999" name="Line 17"/>
          <p:cNvSpPr>
            <a:spLocks noChangeShapeType="1"/>
          </p:cNvSpPr>
          <p:nvPr/>
        </p:nvSpPr>
        <p:spPr bwMode="auto">
          <a:xfrm flipH="1" flipV="1">
            <a:off x="6443663" y="266223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2000"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2001" name="Rectangle 19"/>
          <p:cNvSpPr>
            <a:spLocks noChangeArrowheads="1"/>
          </p:cNvSpPr>
          <p:nvPr/>
        </p:nvSpPr>
        <p:spPr bwMode="auto">
          <a:xfrm>
            <a:off x="6507163" y="2636838"/>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2002"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2003"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2004"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2005"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2006"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2007"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2008"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2009"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2010"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2011"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2012"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2013"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2014"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2015"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2016" name="Line 34"/>
          <p:cNvSpPr>
            <a:spLocks noChangeShapeType="1"/>
          </p:cNvSpPr>
          <p:nvPr/>
        </p:nvSpPr>
        <p:spPr bwMode="auto">
          <a:xfrm flipV="1">
            <a:off x="5580063" y="3282950"/>
            <a:ext cx="863600" cy="0"/>
          </a:xfrm>
          <a:prstGeom prst="line">
            <a:avLst/>
          </a:prstGeom>
          <a:noFill/>
          <a:ln w="9525">
            <a:solidFill>
              <a:srgbClr val="800080"/>
            </a:solidFill>
            <a:round/>
            <a:headEnd/>
            <a:tailEnd/>
          </a:ln>
        </p:spPr>
        <p:txBody>
          <a:bodyPr>
            <a:spAutoFit/>
          </a:bodyPr>
          <a:lstStyle/>
          <a:p>
            <a:endParaRPr lang="zh-CN" altLang="en-US"/>
          </a:p>
        </p:txBody>
      </p:sp>
      <p:sp>
        <p:nvSpPr>
          <p:cNvPr id="42017" name="Rectangle 35"/>
          <p:cNvSpPr>
            <a:spLocks noChangeArrowheads="1"/>
          </p:cNvSpPr>
          <p:nvPr/>
        </p:nvSpPr>
        <p:spPr bwMode="auto">
          <a:xfrm>
            <a:off x="5580063" y="3286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2018" name="Line 36"/>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2019" name="Rectangle 37"/>
          <p:cNvSpPr>
            <a:spLocks noChangeArrowheads="1"/>
          </p:cNvSpPr>
          <p:nvPr/>
        </p:nvSpPr>
        <p:spPr bwMode="auto">
          <a:xfrm>
            <a:off x="5580063" y="28527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2020" name="Line 38"/>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3015"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301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3017" name="Line 11"/>
          <p:cNvSpPr>
            <a:spLocks noChangeShapeType="1"/>
          </p:cNvSpPr>
          <p:nvPr/>
        </p:nvSpPr>
        <p:spPr bwMode="auto">
          <a:xfrm flipV="1">
            <a:off x="539750" y="44370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3018" name="Rectangle 12"/>
          <p:cNvSpPr>
            <a:spLocks noChangeArrowheads="1"/>
          </p:cNvSpPr>
          <p:nvPr/>
        </p:nvSpPr>
        <p:spPr bwMode="auto">
          <a:xfrm>
            <a:off x="539750" y="44116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3019"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3020"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3021"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3022"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3023" name="Line 17"/>
          <p:cNvSpPr>
            <a:spLocks noChangeShapeType="1"/>
          </p:cNvSpPr>
          <p:nvPr/>
        </p:nvSpPr>
        <p:spPr bwMode="auto">
          <a:xfrm flipH="1" flipV="1">
            <a:off x="6443663" y="314166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3024"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3025" name="Rectangle 19"/>
          <p:cNvSpPr>
            <a:spLocks noChangeArrowheads="1"/>
          </p:cNvSpPr>
          <p:nvPr/>
        </p:nvSpPr>
        <p:spPr bwMode="auto">
          <a:xfrm>
            <a:off x="6507163" y="311626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3026"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3027"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3028"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3029"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3030"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3031"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3032"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3033"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3034"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3035"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3036"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3037"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3038"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3039"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3040" name="Line 34"/>
          <p:cNvSpPr>
            <a:spLocks noChangeShapeType="1"/>
          </p:cNvSpPr>
          <p:nvPr/>
        </p:nvSpPr>
        <p:spPr bwMode="auto">
          <a:xfrm flipV="1">
            <a:off x="5580063" y="3282950"/>
            <a:ext cx="863600" cy="0"/>
          </a:xfrm>
          <a:prstGeom prst="line">
            <a:avLst/>
          </a:prstGeom>
          <a:noFill/>
          <a:ln w="9525">
            <a:solidFill>
              <a:srgbClr val="800080"/>
            </a:solidFill>
            <a:round/>
            <a:headEnd/>
            <a:tailEnd/>
          </a:ln>
        </p:spPr>
        <p:txBody>
          <a:bodyPr>
            <a:spAutoFit/>
          </a:bodyPr>
          <a:lstStyle/>
          <a:p>
            <a:endParaRPr lang="zh-CN" altLang="en-US"/>
          </a:p>
        </p:txBody>
      </p:sp>
      <p:sp>
        <p:nvSpPr>
          <p:cNvPr id="43041" name="Rectangle 35"/>
          <p:cNvSpPr>
            <a:spLocks noChangeArrowheads="1"/>
          </p:cNvSpPr>
          <p:nvPr/>
        </p:nvSpPr>
        <p:spPr bwMode="auto">
          <a:xfrm>
            <a:off x="5580063" y="3286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a:t>
            </a:r>
          </a:p>
        </p:txBody>
      </p:sp>
    </p:spTree>
  </p:cSld>
  <p:clrMapOvr>
    <a:masterClrMapping/>
  </p:clrMapOvr>
  <p:transition advClick="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4039"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404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4041" name="Line 11"/>
          <p:cNvSpPr>
            <a:spLocks noChangeShapeType="1"/>
          </p:cNvSpPr>
          <p:nvPr/>
        </p:nvSpPr>
        <p:spPr bwMode="auto">
          <a:xfrm flipV="1">
            <a:off x="539750" y="46529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4042" name="Rectangle 12"/>
          <p:cNvSpPr>
            <a:spLocks noChangeArrowheads="1"/>
          </p:cNvSpPr>
          <p:nvPr/>
        </p:nvSpPr>
        <p:spPr bwMode="auto">
          <a:xfrm>
            <a:off x="539750" y="46275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4043"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4044"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4045"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4046" name="Line 16"/>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4047" name="Line 17"/>
          <p:cNvSpPr>
            <a:spLocks noChangeShapeType="1"/>
          </p:cNvSpPr>
          <p:nvPr/>
        </p:nvSpPr>
        <p:spPr bwMode="auto">
          <a:xfrm flipH="1" flipV="1">
            <a:off x="6443663" y="352583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4048" name="Rectangle 18"/>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4049" name="Rectangle 19"/>
          <p:cNvSpPr>
            <a:spLocks noChangeArrowheads="1"/>
          </p:cNvSpPr>
          <p:nvPr/>
        </p:nvSpPr>
        <p:spPr bwMode="auto">
          <a:xfrm>
            <a:off x="6507163" y="3500438"/>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4050"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4051"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4052"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4053"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4054"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4055"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4056"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4057"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4058"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4059"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4060"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4061"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4062"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7188" y="214313"/>
            <a:ext cx="6786562" cy="708025"/>
          </a:xfrm>
          <a:prstGeom prst="rect">
            <a:avLst/>
          </a:prstGeom>
          <a:noFill/>
          <a:ln w="9525">
            <a:noFill/>
            <a:miter lim="800000"/>
            <a:headEnd/>
            <a:tailEnd/>
          </a:ln>
        </p:spPr>
        <p:txBody>
          <a:bodyPr>
            <a:spAutoFit/>
          </a:bodyPr>
          <a:lstStyle/>
          <a:p>
            <a:pPr>
              <a:spcBef>
                <a:spcPct val="50000"/>
              </a:spcBef>
            </a:pPr>
            <a:r>
              <a:rPr kumimoji="1" lang="en-US" altLang="zh-CN" sz="4000" b="1">
                <a:solidFill>
                  <a:schemeClr val="bg1"/>
                </a:solidFill>
                <a:latin typeface="Times New Roman" pitchFamily="18" charset="0"/>
                <a:ea typeface="华文新魏" pitchFamily="2" charset="-122"/>
              </a:rPr>
              <a:t>2.</a:t>
            </a:r>
            <a:r>
              <a:rPr kumimoji="1" lang="zh-CN" altLang="en-US" sz="4000" b="1">
                <a:solidFill>
                  <a:schemeClr val="bg1"/>
                </a:solidFill>
                <a:latin typeface="Times New Roman" pitchFamily="18" charset="0"/>
                <a:ea typeface="华文新魏" pitchFamily="2" charset="-122"/>
              </a:rPr>
              <a:t>输出目标代码的三种形式</a:t>
            </a:r>
          </a:p>
        </p:txBody>
      </p:sp>
      <p:sp>
        <p:nvSpPr>
          <p:cNvPr id="10243" name="Text Box 3"/>
          <p:cNvSpPr txBox="1">
            <a:spLocks noChangeArrowheads="1"/>
          </p:cNvSpPr>
          <p:nvPr/>
        </p:nvSpPr>
        <p:spPr bwMode="auto">
          <a:xfrm>
            <a:off x="457200" y="1277938"/>
            <a:ext cx="7696200" cy="1323975"/>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Times New Roman" pitchFamily="18" charset="0"/>
                <a:ea typeface="华文新魏" pitchFamily="2" charset="-122"/>
              </a:rPr>
              <a:t>绝对机器代码</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所有地址均已定位，   </a:t>
            </a:r>
          </a:p>
          <a:p>
            <a:pPr>
              <a:spcBef>
                <a:spcPct val="50000"/>
              </a:spcBef>
            </a:pPr>
            <a:r>
              <a:rPr kumimoji="1" lang="zh-CN" altLang="en-US" sz="3200">
                <a:solidFill>
                  <a:schemeClr val="bg1"/>
                </a:solidFill>
                <a:latin typeface="Times New Roman" pitchFamily="18" charset="0"/>
                <a:ea typeface="华文新魏" pitchFamily="2" charset="-122"/>
              </a:rPr>
              <a:t>                            可立即执行。</a:t>
            </a:r>
          </a:p>
        </p:txBody>
      </p:sp>
      <p:sp>
        <p:nvSpPr>
          <p:cNvPr id="10244" name="Text Box 4"/>
          <p:cNvSpPr txBox="1">
            <a:spLocks noChangeArrowheads="1"/>
          </p:cNvSpPr>
          <p:nvPr/>
        </p:nvSpPr>
        <p:spPr bwMode="auto">
          <a:xfrm>
            <a:off x="428625" y="2571750"/>
            <a:ext cx="7696200" cy="2062163"/>
          </a:xfrm>
          <a:prstGeom prst="rect">
            <a:avLst/>
          </a:prstGeom>
          <a:noFill/>
          <a:ln w="9525">
            <a:noFill/>
            <a:miter lim="800000"/>
            <a:headEnd/>
            <a:tailEnd/>
          </a:ln>
        </p:spPr>
        <p:txBody>
          <a:bodyPr>
            <a:spAutoFit/>
          </a:bodyPr>
          <a:lstStyle/>
          <a:p>
            <a:pPr marL="0" lvl="1">
              <a:spcBef>
                <a:spcPct val="50000"/>
              </a:spcBef>
            </a:pPr>
            <a:r>
              <a:rPr kumimoji="1" lang="zh-CN" altLang="en-US" sz="3200" b="1">
                <a:solidFill>
                  <a:srgbClr val="FF0000"/>
                </a:solidFill>
                <a:latin typeface="Times New Roman" pitchFamily="18" charset="0"/>
                <a:ea typeface="华文新魏" pitchFamily="2" charset="-122"/>
              </a:rPr>
              <a:t>待装配的机器语言模块</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当需要执行时，由动态链接 </a:t>
            </a:r>
            <a:r>
              <a:rPr kumimoji="1" lang="en-US" altLang="zh-CN" sz="3200">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请求分段</a:t>
            </a:r>
            <a:r>
              <a:rPr kumimoji="1" lang="en-US" altLang="zh-CN" sz="3200">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装入程序把它们和某些运行程序链接起来，转换成能执行的机器语言代码。</a:t>
            </a:r>
            <a:r>
              <a:rPr kumimoji="1" lang="zh-CN" altLang="en-US" sz="3200" b="1">
                <a:solidFill>
                  <a:schemeClr val="bg1"/>
                </a:solidFill>
                <a:latin typeface="Times New Roman" pitchFamily="18" charset="0"/>
                <a:ea typeface="华文新魏" pitchFamily="2" charset="-122"/>
              </a:rPr>
              <a:t>　　</a:t>
            </a:r>
          </a:p>
        </p:txBody>
      </p:sp>
      <p:sp>
        <p:nvSpPr>
          <p:cNvPr id="10245" name="Text Box 5"/>
          <p:cNvSpPr txBox="1">
            <a:spLocks noChangeArrowheads="1"/>
          </p:cNvSpPr>
          <p:nvPr/>
        </p:nvSpPr>
        <p:spPr bwMode="auto">
          <a:xfrm>
            <a:off x="357188" y="4643438"/>
            <a:ext cx="7696200" cy="1570037"/>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Times New Roman" pitchFamily="18" charset="0"/>
                <a:ea typeface="华文新魏" pitchFamily="2" charset="-122"/>
              </a:rPr>
              <a:t>汇编语言代码</a:t>
            </a:r>
            <a:r>
              <a:rPr kumimoji="1" lang="zh-CN" altLang="en-US" sz="3200" b="1">
                <a:solidFill>
                  <a:schemeClr val="bg1"/>
                </a:solidFill>
                <a:latin typeface="Times New Roman" pitchFamily="18" charset="0"/>
                <a:ea typeface="华文新魏" pitchFamily="2" charset="-122"/>
              </a:rPr>
              <a:t>：</a:t>
            </a:r>
            <a:r>
              <a:rPr kumimoji="1" lang="zh-CN" altLang="en-US" sz="3200">
                <a:solidFill>
                  <a:schemeClr val="bg1"/>
                </a:solidFill>
                <a:latin typeface="Times New Roman" pitchFamily="18" charset="0"/>
                <a:ea typeface="华文新魏" pitchFamily="2" charset="-122"/>
              </a:rPr>
              <a:t>尚需经过汇编程序汇编，转换成可执行的机器语言代码。使代码生成变得容易。　</a:t>
            </a:r>
            <a:r>
              <a:rPr kumimoji="1" lang="zh-CN" altLang="en-US" sz="3200" b="1">
                <a:solidFill>
                  <a:schemeClr val="bg1"/>
                </a:solidFill>
                <a:latin typeface="Times New Roman" pitchFamily="18" charset="0"/>
                <a:ea typeface="华文新魏" pitchFamily="2" charset="-122"/>
              </a:rPr>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5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2"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5063"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5064"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5065" name="Line 11"/>
          <p:cNvSpPr>
            <a:spLocks noChangeShapeType="1"/>
          </p:cNvSpPr>
          <p:nvPr/>
        </p:nvSpPr>
        <p:spPr bwMode="auto">
          <a:xfrm flipV="1">
            <a:off x="539750" y="17018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5066" name="Rectangle 12"/>
          <p:cNvSpPr>
            <a:spLocks noChangeArrowheads="1"/>
          </p:cNvSpPr>
          <p:nvPr/>
        </p:nvSpPr>
        <p:spPr bwMode="auto">
          <a:xfrm>
            <a:off x="539750" y="16764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5067"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5068"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5069"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5070" name="Line 16"/>
          <p:cNvSpPr>
            <a:spLocks noChangeShapeType="1"/>
          </p:cNvSpPr>
          <p:nvPr/>
        </p:nvSpPr>
        <p:spPr bwMode="auto">
          <a:xfrm flipV="1">
            <a:off x="5219700" y="3502025"/>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5071" name="Line 17"/>
          <p:cNvSpPr>
            <a:spLocks noChangeShapeType="1"/>
          </p:cNvSpPr>
          <p:nvPr/>
        </p:nvSpPr>
        <p:spPr bwMode="auto">
          <a:xfrm flipH="1" flipV="1">
            <a:off x="6443663" y="3525838"/>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5072" name="Rectangle 18"/>
          <p:cNvSpPr>
            <a:spLocks noChangeArrowheads="1"/>
          </p:cNvSpPr>
          <p:nvPr/>
        </p:nvSpPr>
        <p:spPr bwMode="auto">
          <a:xfrm>
            <a:off x="5210175" y="34766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5073" name="Rectangle 19"/>
          <p:cNvSpPr>
            <a:spLocks noChangeArrowheads="1"/>
          </p:cNvSpPr>
          <p:nvPr/>
        </p:nvSpPr>
        <p:spPr bwMode="auto">
          <a:xfrm>
            <a:off x="6507163" y="3500438"/>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5074"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5075"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5076"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5077"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5078"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5079"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5080"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5081"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5082"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5083"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5084"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5085"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5086"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5087"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5088" name="Rectangle 34"/>
          <p:cNvSpPr>
            <a:spLocks noChangeArrowheads="1"/>
          </p:cNvSpPr>
          <p:nvPr/>
        </p:nvSpPr>
        <p:spPr bwMode="auto">
          <a:xfrm>
            <a:off x="5580063" y="32845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5089" name="Line 35"/>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5090" name="Line 36"/>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5091" name="Rectangle 37"/>
          <p:cNvSpPr>
            <a:spLocks noChangeArrowheads="1"/>
          </p:cNvSpPr>
          <p:nvPr/>
        </p:nvSpPr>
        <p:spPr bwMode="auto">
          <a:xfrm>
            <a:off x="5580063" y="28527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5092" name="Line 38"/>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5093" name="Line 39"/>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
        <p:nvSpPr>
          <p:cNvPr id="45094" name="Rectangle 40"/>
          <p:cNvSpPr>
            <a:spLocks noChangeArrowheads="1"/>
          </p:cNvSpPr>
          <p:nvPr/>
        </p:nvSpPr>
        <p:spPr bwMode="auto">
          <a:xfrm>
            <a:off x="5580063" y="24209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45095" name="Line 41"/>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6"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6087"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6088"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6089" name="Line 11"/>
          <p:cNvSpPr>
            <a:spLocks noChangeShapeType="1"/>
          </p:cNvSpPr>
          <p:nvPr/>
        </p:nvSpPr>
        <p:spPr bwMode="auto">
          <a:xfrm flipV="1">
            <a:off x="539750" y="19177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6090" name="Rectangle 12"/>
          <p:cNvSpPr>
            <a:spLocks noChangeArrowheads="1"/>
          </p:cNvSpPr>
          <p:nvPr/>
        </p:nvSpPr>
        <p:spPr bwMode="auto">
          <a:xfrm>
            <a:off x="539750" y="18923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6091"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6092"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6093"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6094" name="Line 16"/>
          <p:cNvSpPr>
            <a:spLocks noChangeShapeType="1"/>
          </p:cNvSpPr>
          <p:nvPr/>
        </p:nvSpPr>
        <p:spPr bwMode="auto">
          <a:xfrm flipV="1">
            <a:off x="5219700" y="3502025"/>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6095" name="Line 17"/>
          <p:cNvSpPr>
            <a:spLocks noChangeShapeType="1"/>
          </p:cNvSpPr>
          <p:nvPr/>
        </p:nvSpPr>
        <p:spPr bwMode="auto">
          <a:xfrm flipH="1" flipV="1">
            <a:off x="6443663" y="2276475"/>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6096" name="Rectangle 18"/>
          <p:cNvSpPr>
            <a:spLocks noChangeArrowheads="1"/>
          </p:cNvSpPr>
          <p:nvPr/>
        </p:nvSpPr>
        <p:spPr bwMode="auto">
          <a:xfrm>
            <a:off x="5210175" y="34766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6097" name="Rectangle 19"/>
          <p:cNvSpPr>
            <a:spLocks noChangeArrowheads="1"/>
          </p:cNvSpPr>
          <p:nvPr/>
        </p:nvSpPr>
        <p:spPr bwMode="auto">
          <a:xfrm>
            <a:off x="6507163" y="2251075"/>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6098"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6099"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6100"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6101"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6102"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6103"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6104"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6105"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6106"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6107"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6108"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6109"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6110"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6111"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6112" name="Rectangle 34"/>
          <p:cNvSpPr>
            <a:spLocks noChangeArrowheads="1"/>
          </p:cNvSpPr>
          <p:nvPr/>
        </p:nvSpPr>
        <p:spPr bwMode="auto">
          <a:xfrm>
            <a:off x="5580063" y="32845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6113" name="Line 35"/>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6114" name="Line 36"/>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6115" name="Rectangle 37"/>
          <p:cNvSpPr>
            <a:spLocks noChangeArrowheads="1"/>
          </p:cNvSpPr>
          <p:nvPr/>
        </p:nvSpPr>
        <p:spPr bwMode="auto">
          <a:xfrm>
            <a:off x="5580063" y="28527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6116" name="Line 38"/>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6117" name="Line 39"/>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
        <p:nvSpPr>
          <p:cNvPr id="46118" name="Rectangle 40"/>
          <p:cNvSpPr>
            <a:spLocks noChangeArrowheads="1"/>
          </p:cNvSpPr>
          <p:nvPr/>
        </p:nvSpPr>
        <p:spPr bwMode="auto">
          <a:xfrm>
            <a:off x="5580063" y="24209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46119" name="Line 41"/>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1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7111"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711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7113" name="Line 11"/>
          <p:cNvSpPr>
            <a:spLocks noChangeShapeType="1"/>
          </p:cNvSpPr>
          <p:nvPr/>
        </p:nvSpPr>
        <p:spPr bwMode="auto">
          <a:xfrm flipV="1">
            <a:off x="539750" y="21336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7114" name="Rectangle 12"/>
          <p:cNvSpPr>
            <a:spLocks noChangeArrowheads="1"/>
          </p:cNvSpPr>
          <p:nvPr/>
        </p:nvSpPr>
        <p:spPr bwMode="auto">
          <a:xfrm>
            <a:off x="539750" y="21082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7115" name="Line 13"/>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7116" name="Line 14"/>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47117" name="Line 15"/>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47118" name="Line 16"/>
          <p:cNvSpPr>
            <a:spLocks noChangeShapeType="1"/>
          </p:cNvSpPr>
          <p:nvPr/>
        </p:nvSpPr>
        <p:spPr bwMode="auto">
          <a:xfrm flipV="1">
            <a:off x="5219700" y="3502025"/>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7119" name="Line 17"/>
          <p:cNvSpPr>
            <a:spLocks noChangeShapeType="1"/>
          </p:cNvSpPr>
          <p:nvPr/>
        </p:nvSpPr>
        <p:spPr bwMode="auto">
          <a:xfrm flipH="1" flipV="1">
            <a:off x="6443663" y="1844675"/>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7120" name="Rectangle 18"/>
          <p:cNvSpPr>
            <a:spLocks noChangeArrowheads="1"/>
          </p:cNvSpPr>
          <p:nvPr/>
        </p:nvSpPr>
        <p:spPr bwMode="auto">
          <a:xfrm>
            <a:off x="5210175" y="34766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7121" name="Rectangle 19"/>
          <p:cNvSpPr>
            <a:spLocks noChangeArrowheads="1"/>
          </p:cNvSpPr>
          <p:nvPr/>
        </p:nvSpPr>
        <p:spPr bwMode="auto">
          <a:xfrm>
            <a:off x="6507163" y="1819275"/>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7122" name="Line 20"/>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7123" name="Rectangle 21"/>
          <p:cNvSpPr>
            <a:spLocks noChangeArrowheads="1"/>
          </p:cNvSpPr>
          <p:nvPr/>
        </p:nvSpPr>
        <p:spPr bwMode="auto">
          <a:xfrm>
            <a:off x="5580063" y="54451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7124" name="Line 22"/>
          <p:cNvSpPr>
            <a:spLocks noChangeShapeType="1"/>
          </p:cNvSpPr>
          <p:nvPr/>
        </p:nvSpPr>
        <p:spPr bwMode="auto">
          <a:xfrm flipV="1">
            <a:off x="5580063" y="5445125"/>
            <a:ext cx="863600" cy="0"/>
          </a:xfrm>
          <a:prstGeom prst="line">
            <a:avLst/>
          </a:prstGeom>
          <a:noFill/>
          <a:ln w="9525">
            <a:solidFill>
              <a:srgbClr val="800080"/>
            </a:solidFill>
            <a:round/>
            <a:headEnd/>
            <a:tailEnd/>
          </a:ln>
        </p:spPr>
        <p:txBody>
          <a:bodyPr>
            <a:spAutoFit/>
          </a:bodyPr>
          <a:lstStyle/>
          <a:p>
            <a:endParaRPr lang="zh-CN" altLang="en-US"/>
          </a:p>
        </p:txBody>
      </p:sp>
      <p:sp>
        <p:nvSpPr>
          <p:cNvPr id="47125" name="Line 23"/>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7126" name="Rectangle 24"/>
          <p:cNvSpPr>
            <a:spLocks noChangeArrowheads="1"/>
          </p:cNvSpPr>
          <p:nvPr/>
        </p:nvSpPr>
        <p:spPr bwMode="auto">
          <a:xfrm>
            <a:off x="5580063" y="50133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7127" name="Line 25"/>
          <p:cNvSpPr>
            <a:spLocks noChangeShapeType="1"/>
          </p:cNvSpPr>
          <p:nvPr/>
        </p:nvSpPr>
        <p:spPr bwMode="auto">
          <a:xfrm flipV="1">
            <a:off x="5580063" y="5013325"/>
            <a:ext cx="863600" cy="0"/>
          </a:xfrm>
          <a:prstGeom prst="line">
            <a:avLst/>
          </a:prstGeom>
          <a:noFill/>
          <a:ln w="9525">
            <a:solidFill>
              <a:srgbClr val="800080"/>
            </a:solidFill>
            <a:round/>
            <a:headEnd/>
            <a:tailEnd/>
          </a:ln>
        </p:spPr>
        <p:txBody>
          <a:bodyPr>
            <a:spAutoFit/>
          </a:bodyPr>
          <a:lstStyle/>
          <a:p>
            <a:endParaRPr lang="zh-CN" altLang="en-US"/>
          </a:p>
        </p:txBody>
      </p:sp>
      <p:sp>
        <p:nvSpPr>
          <p:cNvPr id="47128" name="Line 26"/>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7129" name="Rectangle 27"/>
          <p:cNvSpPr>
            <a:spLocks noChangeArrowheads="1"/>
          </p:cNvSpPr>
          <p:nvPr/>
        </p:nvSpPr>
        <p:spPr bwMode="auto">
          <a:xfrm>
            <a:off x="5580063" y="45815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7130" name="Line 28"/>
          <p:cNvSpPr>
            <a:spLocks noChangeShapeType="1"/>
          </p:cNvSpPr>
          <p:nvPr/>
        </p:nvSpPr>
        <p:spPr bwMode="auto">
          <a:xfrm flipV="1">
            <a:off x="5580063" y="4581525"/>
            <a:ext cx="863600" cy="0"/>
          </a:xfrm>
          <a:prstGeom prst="line">
            <a:avLst/>
          </a:prstGeom>
          <a:noFill/>
          <a:ln w="9525">
            <a:solidFill>
              <a:srgbClr val="800080"/>
            </a:solidFill>
            <a:round/>
            <a:headEnd/>
            <a:tailEnd/>
          </a:ln>
        </p:spPr>
        <p:txBody>
          <a:bodyPr>
            <a:spAutoFit/>
          </a:bodyPr>
          <a:lstStyle/>
          <a:p>
            <a:endParaRPr lang="zh-CN" altLang="en-US"/>
          </a:p>
        </p:txBody>
      </p:sp>
      <p:sp>
        <p:nvSpPr>
          <p:cNvPr id="47131" name="Line 29"/>
          <p:cNvSpPr>
            <a:spLocks noChangeShapeType="1"/>
          </p:cNvSpPr>
          <p:nvPr/>
        </p:nvSpPr>
        <p:spPr bwMode="auto">
          <a:xfrm flipV="1">
            <a:off x="5580063" y="4149725"/>
            <a:ext cx="863600" cy="0"/>
          </a:xfrm>
          <a:prstGeom prst="line">
            <a:avLst/>
          </a:prstGeom>
          <a:noFill/>
          <a:ln w="9525">
            <a:solidFill>
              <a:srgbClr val="800080"/>
            </a:solidFill>
            <a:round/>
            <a:headEnd/>
            <a:tailEnd/>
          </a:ln>
        </p:spPr>
        <p:txBody>
          <a:bodyPr>
            <a:spAutoFit/>
          </a:bodyPr>
          <a:lstStyle/>
          <a:p>
            <a:endParaRPr lang="zh-CN" altLang="en-US"/>
          </a:p>
        </p:txBody>
      </p:sp>
      <p:sp>
        <p:nvSpPr>
          <p:cNvPr id="47132" name="Line 30"/>
          <p:cNvSpPr>
            <a:spLocks noChangeShapeType="1"/>
          </p:cNvSpPr>
          <p:nvPr/>
        </p:nvSpPr>
        <p:spPr bwMode="auto">
          <a:xfrm flipV="1">
            <a:off x="5580063" y="4148138"/>
            <a:ext cx="863600" cy="0"/>
          </a:xfrm>
          <a:prstGeom prst="line">
            <a:avLst/>
          </a:prstGeom>
          <a:noFill/>
          <a:ln w="9525">
            <a:solidFill>
              <a:srgbClr val="800080"/>
            </a:solidFill>
            <a:round/>
            <a:headEnd/>
            <a:tailEnd/>
          </a:ln>
        </p:spPr>
        <p:txBody>
          <a:bodyPr>
            <a:spAutoFit/>
          </a:bodyPr>
          <a:lstStyle/>
          <a:p>
            <a:endParaRPr lang="zh-CN" altLang="en-US"/>
          </a:p>
        </p:txBody>
      </p:sp>
      <p:sp>
        <p:nvSpPr>
          <p:cNvPr id="47133" name="Line 31"/>
          <p:cNvSpPr>
            <a:spLocks noChangeShapeType="1"/>
          </p:cNvSpPr>
          <p:nvPr/>
        </p:nvSpPr>
        <p:spPr bwMode="auto">
          <a:xfrm flipV="1">
            <a:off x="5580063" y="3716338"/>
            <a:ext cx="863600" cy="0"/>
          </a:xfrm>
          <a:prstGeom prst="line">
            <a:avLst/>
          </a:prstGeom>
          <a:noFill/>
          <a:ln w="9525">
            <a:solidFill>
              <a:srgbClr val="800080"/>
            </a:solidFill>
            <a:round/>
            <a:headEnd/>
            <a:tailEnd/>
          </a:ln>
        </p:spPr>
        <p:txBody>
          <a:bodyPr>
            <a:spAutoFit/>
          </a:bodyPr>
          <a:lstStyle/>
          <a:p>
            <a:endParaRPr lang="zh-CN" altLang="en-US"/>
          </a:p>
        </p:txBody>
      </p:sp>
      <p:sp>
        <p:nvSpPr>
          <p:cNvPr id="47134" name="Rectangle 32"/>
          <p:cNvSpPr>
            <a:spLocks noChangeArrowheads="1"/>
          </p:cNvSpPr>
          <p:nvPr/>
        </p:nvSpPr>
        <p:spPr bwMode="auto">
          <a:xfrm>
            <a:off x="5580063" y="414972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7135" name="Line 33"/>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7136" name="Rectangle 34"/>
          <p:cNvSpPr>
            <a:spLocks noChangeArrowheads="1"/>
          </p:cNvSpPr>
          <p:nvPr/>
        </p:nvSpPr>
        <p:spPr bwMode="auto">
          <a:xfrm>
            <a:off x="5580063" y="32845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7137" name="Line 35"/>
          <p:cNvSpPr>
            <a:spLocks noChangeShapeType="1"/>
          </p:cNvSpPr>
          <p:nvPr/>
        </p:nvSpPr>
        <p:spPr bwMode="auto">
          <a:xfrm flipV="1">
            <a:off x="5580063" y="3284538"/>
            <a:ext cx="863600" cy="0"/>
          </a:xfrm>
          <a:prstGeom prst="line">
            <a:avLst/>
          </a:prstGeom>
          <a:noFill/>
          <a:ln w="9525">
            <a:solidFill>
              <a:srgbClr val="800080"/>
            </a:solidFill>
            <a:round/>
            <a:headEnd/>
            <a:tailEnd/>
          </a:ln>
        </p:spPr>
        <p:txBody>
          <a:bodyPr>
            <a:spAutoFit/>
          </a:bodyPr>
          <a:lstStyle/>
          <a:p>
            <a:endParaRPr lang="zh-CN" altLang="en-US"/>
          </a:p>
        </p:txBody>
      </p:sp>
      <p:sp>
        <p:nvSpPr>
          <p:cNvPr id="47138" name="Line 36"/>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7139" name="Rectangle 37"/>
          <p:cNvSpPr>
            <a:spLocks noChangeArrowheads="1"/>
          </p:cNvSpPr>
          <p:nvPr/>
        </p:nvSpPr>
        <p:spPr bwMode="auto">
          <a:xfrm>
            <a:off x="5580063" y="28527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7140" name="Line 38"/>
          <p:cNvSpPr>
            <a:spLocks noChangeShapeType="1"/>
          </p:cNvSpPr>
          <p:nvPr/>
        </p:nvSpPr>
        <p:spPr bwMode="auto">
          <a:xfrm flipV="1">
            <a:off x="5580063" y="2852738"/>
            <a:ext cx="863600" cy="0"/>
          </a:xfrm>
          <a:prstGeom prst="line">
            <a:avLst/>
          </a:prstGeom>
          <a:noFill/>
          <a:ln w="9525">
            <a:solidFill>
              <a:srgbClr val="800080"/>
            </a:solidFill>
            <a:round/>
            <a:headEnd/>
            <a:tailEnd/>
          </a:ln>
        </p:spPr>
        <p:txBody>
          <a:bodyPr>
            <a:spAutoFit/>
          </a:bodyPr>
          <a:lstStyle/>
          <a:p>
            <a:endParaRPr lang="zh-CN" altLang="en-US"/>
          </a:p>
        </p:txBody>
      </p:sp>
      <p:sp>
        <p:nvSpPr>
          <p:cNvPr id="47141" name="Line 39"/>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
        <p:nvSpPr>
          <p:cNvPr id="47142" name="Rectangle 40"/>
          <p:cNvSpPr>
            <a:spLocks noChangeArrowheads="1"/>
          </p:cNvSpPr>
          <p:nvPr/>
        </p:nvSpPr>
        <p:spPr bwMode="auto">
          <a:xfrm>
            <a:off x="5580063" y="24209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47143" name="Line 41"/>
          <p:cNvSpPr>
            <a:spLocks noChangeShapeType="1"/>
          </p:cNvSpPr>
          <p:nvPr/>
        </p:nvSpPr>
        <p:spPr bwMode="auto">
          <a:xfrm flipV="1">
            <a:off x="5580063" y="2420938"/>
            <a:ext cx="863600" cy="0"/>
          </a:xfrm>
          <a:prstGeom prst="line">
            <a:avLst/>
          </a:prstGeom>
          <a:noFill/>
          <a:ln w="9525">
            <a:solidFill>
              <a:srgbClr val="800080"/>
            </a:solidFill>
            <a:round/>
            <a:headEnd/>
            <a:tailEnd/>
          </a:ln>
        </p:spPr>
        <p:txBody>
          <a:bodyPr>
            <a:spAutoFit/>
          </a:bodyPr>
          <a:lstStyle/>
          <a:p>
            <a:endParaRPr lang="zh-CN" altLang="en-US"/>
          </a:p>
        </p:txBody>
      </p:sp>
      <p:sp>
        <p:nvSpPr>
          <p:cNvPr id="47144" name="Line 42"/>
          <p:cNvSpPr>
            <a:spLocks noChangeShapeType="1"/>
          </p:cNvSpPr>
          <p:nvPr/>
        </p:nvSpPr>
        <p:spPr bwMode="auto">
          <a:xfrm flipV="1">
            <a:off x="5580063" y="1989138"/>
            <a:ext cx="863600" cy="0"/>
          </a:xfrm>
          <a:prstGeom prst="line">
            <a:avLst/>
          </a:prstGeom>
          <a:noFill/>
          <a:ln w="9525">
            <a:solidFill>
              <a:srgbClr val="800080"/>
            </a:solidFill>
            <a:round/>
            <a:headEnd/>
            <a:tailEnd/>
          </a:ln>
        </p:spPr>
        <p:txBody>
          <a:bodyPr>
            <a:spAutoFit/>
          </a:bodyPr>
          <a:lstStyle/>
          <a:p>
            <a:endParaRPr lang="zh-CN" altLang="en-US"/>
          </a:p>
        </p:txBody>
      </p:sp>
      <p:sp>
        <p:nvSpPr>
          <p:cNvPr id="47145" name="Rectangle 45"/>
          <p:cNvSpPr>
            <a:spLocks noChangeArrowheads="1"/>
          </p:cNvSpPr>
          <p:nvPr/>
        </p:nvSpPr>
        <p:spPr bwMode="auto">
          <a:xfrm>
            <a:off x="5580063" y="198913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Tree>
  </p:cSld>
  <p:clrMapOvr>
    <a:masterClrMapping/>
  </p:clrMapOvr>
  <p:transition advClick="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8135"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813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8137" name="Line 11"/>
          <p:cNvSpPr>
            <a:spLocks noChangeShapeType="1"/>
          </p:cNvSpPr>
          <p:nvPr/>
        </p:nvSpPr>
        <p:spPr bwMode="auto">
          <a:xfrm flipV="1">
            <a:off x="539750" y="23495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8138" name="Rectangle 12"/>
          <p:cNvSpPr>
            <a:spLocks noChangeArrowheads="1"/>
          </p:cNvSpPr>
          <p:nvPr/>
        </p:nvSpPr>
        <p:spPr bwMode="auto">
          <a:xfrm>
            <a:off x="539750" y="23241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8139" name="Line 13"/>
          <p:cNvSpPr>
            <a:spLocks noChangeShapeType="1"/>
          </p:cNvSpPr>
          <p:nvPr/>
        </p:nvSpPr>
        <p:spPr bwMode="auto">
          <a:xfrm>
            <a:off x="5580063" y="1628775"/>
            <a:ext cx="0" cy="4751388"/>
          </a:xfrm>
          <a:prstGeom prst="line">
            <a:avLst/>
          </a:prstGeom>
          <a:noFill/>
          <a:ln w="9525">
            <a:solidFill>
              <a:srgbClr val="800080"/>
            </a:solidFill>
            <a:round/>
            <a:headEnd/>
            <a:tailEnd/>
          </a:ln>
        </p:spPr>
        <p:txBody>
          <a:bodyPr>
            <a:spAutoFit/>
          </a:bodyPr>
          <a:lstStyle/>
          <a:p>
            <a:endParaRPr lang="zh-CN" altLang="en-US"/>
          </a:p>
        </p:txBody>
      </p:sp>
      <p:sp>
        <p:nvSpPr>
          <p:cNvPr id="48140" name="Line 14"/>
          <p:cNvSpPr>
            <a:spLocks noChangeShapeType="1"/>
          </p:cNvSpPr>
          <p:nvPr/>
        </p:nvSpPr>
        <p:spPr bwMode="auto">
          <a:xfrm>
            <a:off x="6443663" y="1628775"/>
            <a:ext cx="0" cy="4751388"/>
          </a:xfrm>
          <a:prstGeom prst="line">
            <a:avLst/>
          </a:prstGeom>
          <a:noFill/>
          <a:ln w="9525">
            <a:solidFill>
              <a:srgbClr val="800080"/>
            </a:solidFill>
            <a:round/>
            <a:headEnd/>
            <a:tailEnd/>
          </a:ln>
        </p:spPr>
        <p:txBody>
          <a:bodyPr>
            <a:spAutoFit/>
          </a:bodyPr>
          <a:lstStyle/>
          <a:p>
            <a:endParaRPr lang="zh-CN" altLang="en-US"/>
          </a:p>
        </p:txBody>
      </p:sp>
      <p:sp>
        <p:nvSpPr>
          <p:cNvPr id="48141"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48142" name="Line 16"/>
          <p:cNvSpPr>
            <a:spLocks noChangeShapeType="1"/>
          </p:cNvSpPr>
          <p:nvPr/>
        </p:nvSpPr>
        <p:spPr bwMode="auto">
          <a:xfrm flipV="1">
            <a:off x="5219700" y="4005263"/>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8143" name="Line 17"/>
          <p:cNvSpPr>
            <a:spLocks noChangeShapeType="1"/>
          </p:cNvSpPr>
          <p:nvPr/>
        </p:nvSpPr>
        <p:spPr bwMode="auto">
          <a:xfrm flipH="1" flipV="1">
            <a:off x="6443663" y="194151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8144" name="Rectangle 18"/>
          <p:cNvSpPr>
            <a:spLocks noChangeArrowheads="1"/>
          </p:cNvSpPr>
          <p:nvPr/>
        </p:nvSpPr>
        <p:spPr bwMode="auto">
          <a:xfrm>
            <a:off x="5210175" y="39798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8145" name="Rectangle 19"/>
          <p:cNvSpPr>
            <a:spLocks noChangeArrowheads="1"/>
          </p:cNvSpPr>
          <p:nvPr/>
        </p:nvSpPr>
        <p:spPr bwMode="auto">
          <a:xfrm>
            <a:off x="6507163" y="191611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8146"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48147"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8148"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48149"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48150"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8151"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48152"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48153"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8154"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48155"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48156"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48157"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48158"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8159" name="Line 33"/>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48160" name="Rectangle 34"/>
          <p:cNvSpPr>
            <a:spLocks noChangeArrowheads="1"/>
          </p:cNvSpPr>
          <p:nvPr/>
        </p:nvSpPr>
        <p:spPr bwMode="auto">
          <a:xfrm>
            <a:off x="5580063" y="37877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8161" name="Line 35"/>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48162" name="Line 36"/>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48163" name="Rectangle 37"/>
          <p:cNvSpPr>
            <a:spLocks noChangeArrowheads="1"/>
          </p:cNvSpPr>
          <p:nvPr/>
        </p:nvSpPr>
        <p:spPr bwMode="auto">
          <a:xfrm>
            <a:off x="5580063" y="33559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8164" name="Line 38"/>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48165" name="Line 39"/>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48166" name="Rectangle 40"/>
          <p:cNvSpPr>
            <a:spLocks noChangeArrowheads="1"/>
          </p:cNvSpPr>
          <p:nvPr/>
        </p:nvSpPr>
        <p:spPr bwMode="auto">
          <a:xfrm>
            <a:off x="5580063" y="29241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48167" name="Line 41"/>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48168" name="Line 42"/>
          <p:cNvSpPr>
            <a:spLocks noChangeShapeType="1"/>
          </p:cNvSpPr>
          <p:nvPr/>
        </p:nvSpPr>
        <p:spPr bwMode="auto">
          <a:xfrm flipV="1">
            <a:off x="5580063" y="2528888"/>
            <a:ext cx="863600" cy="0"/>
          </a:xfrm>
          <a:prstGeom prst="line">
            <a:avLst/>
          </a:prstGeom>
          <a:noFill/>
          <a:ln w="9525">
            <a:solidFill>
              <a:srgbClr val="800080"/>
            </a:solidFill>
            <a:round/>
            <a:headEnd/>
            <a:tailEnd/>
          </a:ln>
        </p:spPr>
        <p:txBody>
          <a:bodyPr>
            <a:spAutoFit/>
          </a:bodyPr>
          <a:lstStyle/>
          <a:p>
            <a:endParaRPr lang="zh-CN" altLang="en-US"/>
          </a:p>
        </p:txBody>
      </p:sp>
      <p:sp>
        <p:nvSpPr>
          <p:cNvPr id="48169" name="Line 43"/>
          <p:cNvSpPr>
            <a:spLocks noChangeShapeType="1"/>
          </p:cNvSpPr>
          <p:nvPr/>
        </p:nvSpPr>
        <p:spPr bwMode="auto">
          <a:xfrm flipV="1">
            <a:off x="5580063" y="2132013"/>
            <a:ext cx="863600" cy="0"/>
          </a:xfrm>
          <a:prstGeom prst="line">
            <a:avLst/>
          </a:prstGeom>
          <a:noFill/>
          <a:ln w="9525">
            <a:solidFill>
              <a:srgbClr val="800080"/>
            </a:solidFill>
            <a:round/>
            <a:headEnd/>
            <a:tailEnd/>
          </a:ln>
        </p:spPr>
        <p:txBody>
          <a:bodyPr>
            <a:spAutoFit/>
          </a:bodyPr>
          <a:lstStyle/>
          <a:p>
            <a:endParaRPr lang="zh-CN" altLang="en-US"/>
          </a:p>
        </p:txBody>
      </p:sp>
      <p:sp>
        <p:nvSpPr>
          <p:cNvPr id="48170" name="Line 44"/>
          <p:cNvSpPr>
            <a:spLocks noChangeShapeType="1"/>
          </p:cNvSpPr>
          <p:nvPr/>
        </p:nvSpPr>
        <p:spPr bwMode="auto">
          <a:xfrm flipV="1">
            <a:off x="5580063" y="2130425"/>
            <a:ext cx="863600" cy="0"/>
          </a:xfrm>
          <a:prstGeom prst="line">
            <a:avLst/>
          </a:prstGeom>
          <a:noFill/>
          <a:ln w="9525">
            <a:solidFill>
              <a:srgbClr val="800080"/>
            </a:solidFill>
            <a:round/>
            <a:headEnd/>
            <a:tailEnd/>
          </a:ln>
        </p:spPr>
        <p:txBody>
          <a:bodyPr>
            <a:spAutoFit/>
          </a:bodyPr>
          <a:lstStyle/>
          <a:p>
            <a:endParaRPr lang="zh-CN" altLang="en-US"/>
          </a:p>
        </p:txBody>
      </p:sp>
      <p:sp>
        <p:nvSpPr>
          <p:cNvPr id="48171" name="Rectangle 45"/>
          <p:cNvSpPr>
            <a:spLocks noChangeArrowheads="1"/>
          </p:cNvSpPr>
          <p:nvPr/>
        </p:nvSpPr>
        <p:spPr bwMode="auto">
          <a:xfrm>
            <a:off x="5580063" y="24923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8172" name="Rectangle 47"/>
          <p:cNvSpPr>
            <a:spLocks noChangeArrowheads="1"/>
          </p:cNvSpPr>
          <p:nvPr/>
        </p:nvSpPr>
        <p:spPr bwMode="auto">
          <a:xfrm>
            <a:off x="5580063" y="2095500"/>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10</a:t>
            </a:r>
          </a:p>
        </p:txBody>
      </p:sp>
    </p:spTree>
  </p:cSld>
  <p:clrMapOvr>
    <a:masterClrMapping/>
  </p:clrMapOvr>
  <p:transition advClick="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49159"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4916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49161" name="Line 11"/>
          <p:cNvSpPr>
            <a:spLocks noChangeShapeType="1"/>
          </p:cNvSpPr>
          <p:nvPr/>
        </p:nvSpPr>
        <p:spPr bwMode="auto">
          <a:xfrm flipV="1">
            <a:off x="539750" y="25908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9162" name="Rectangle 12"/>
          <p:cNvSpPr>
            <a:spLocks noChangeArrowheads="1"/>
          </p:cNvSpPr>
          <p:nvPr/>
        </p:nvSpPr>
        <p:spPr bwMode="auto">
          <a:xfrm>
            <a:off x="539750" y="25654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49163" name="Line 13"/>
          <p:cNvSpPr>
            <a:spLocks noChangeShapeType="1"/>
          </p:cNvSpPr>
          <p:nvPr/>
        </p:nvSpPr>
        <p:spPr bwMode="auto">
          <a:xfrm>
            <a:off x="5580063" y="1557338"/>
            <a:ext cx="0" cy="4822825"/>
          </a:xfrm>
          <a:prstGeom prst="line">
            <a:avLst/>
          </a:prstGeom>
          <a:noFill/>
          <a:ln w="9525">
            <a:solidFill>
              <a:srgbClr val="800080"/>
            </a:solidFill>
            <a:round/>
            <a:headEnd/>
            <a:tailEnd/>
          </a:ln>
        </p:spPr>
        <p:txBody>
          <a:bodyPr>
            <a:spAutoFit/>
          </a:bodyPr>
          <a:lstStyle/>
          <a:p>
            <a:endParaRPr lang="zh-CN" altLang="en-US"/>
          </a:p>
        </p:txBody>
      </p:sp>
      <p:sp>
        <p:nvSpPr>
          <p:cNvPr id="49164" name="Line 14"/>
          <p:cNvSpPr>
            <a:spLocks noChangeShapeType="1"/>
          </p:cNvSpPr>
          <p:nvPr/>
        </p:nvSpPr>
        <p:spPr bwMode="auto">
          <a:xfrm>
            <a:off x="6443663" y="1557338"/>
            <a:ext cx="0" cy="4822825"/>
          </a:xfrm>
          <a:prstGeom prst="line">
            <a:avLst/>
          </a:prstGeom>
          <a:noFill/>
          <a:ln w="9525">
            <a:solidFill>
              <a:srgbClr val="800080"/>
            </a:solidFill>
            <a:round/>
            <a:headEnd/>
            <a:tailEnd/>
          </a:ln>
        </p:spPr>
        <p:txBody>
          <a:bodyPr>
            <a:spAutoFit/>
          </a:bodyPr>
          <a:lstStyle/>
          <a:p>
            <a:endParaRPr lang="zh-CN" altLang="en-US"/>
          </a:p>
        </p:txBody>
      </p:sp>
      <p:sp>
        <p:nvSpPr>
          <p:cNvPr id="49165"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49166" name="Line 16"/>
          <p:cNvSpPr>
            <a:spLocks noChangeShapeType="1"/>
          </p:cNvSpPr>
          <p:nvPr/>
        </p:nvSpPr>
        <p:spPr bwMode="auto">
          <a:xfrm flipV="1">
            <a:off x="5219700" y="4005263"/>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9167" name="Line 17"/>
          <p:cNvSpPr>
            <a:spLocks noChangeShapeType="1"/>
          </p:cNvSpPr>
          <p:nvPr/>
        </p:nvSpPr>
        <p:spPr bwMode="auto">
          <a:xfrm flipH="1" flipV="1">
            <a:off x="6443663" y="23495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49168" name="Rectangle 18"/>
          <p:cNvSpPr>
            <a:spLocks noChangeArrowheads="1"/>
          </p:cNvSpPr>
          <p:nvPr/>
        </p:nvSpPr>
        <p:spPr bwMode="auto">
          <a:xfrm>
            <a:off x="5210175" y="39798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49169" name="Rectangle 19"/>
          <p:cNvSpPr>
            <a:spLocks noChangeArrowheads="1"/>
          </p:cNvSpPr>
          <p:nvPr/>
        </p:nvSpPr>
        <p:spPr bwMode="auto">
          <a:xfrm>
            <a:off x="6507163" y="23241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49170"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49171"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9172"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49173"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49174"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9175"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49176"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49177"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9178"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49179"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49180"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49181"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49182"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49183" name="Line 33"/>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49184" name="Rectangle 34"/>
          <p:cNvSpPr>
            <a:spLocks noChangeArrowheads="1"/>
          </p:cNvSpPr>
          <p:nvPr/>
        </p:nvSpPr>
        <p:spPr bwMode="auto">
          <a:xfrm>
            <a:off x="5580063" y="37877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9185" name="Line 35"/>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49186" name="Line 36"/>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49187" name="Rectangle 37"/>
          <p:cNvSpPr>
            <a:spLocks noChangeArrowheads="1"/>
          </p:cNvSpPr>
          <p:nvPr/>
        </p:nvSpPr>
        <p:spPr bwMode="auto">
          <a:xfrm>
            <a:off x="5580063" y="33559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49188" name="Line 38"/>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49189" name="Line 39"/>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49190" name="Rectangle 40"/>
          <p:cNvSpPr>
            <a:spLocks noChangeArrowheads="1"/>
          </p:cNvSpPr>
          <p:nvPr/>
        </p:nvSpPr>
        <p:spPr bwMode="auto">
          <a:xfrm>
            <a:off x="5580063" y="29241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49191" name="Line 41"/>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49192" name="Line 42"/>
          <p:cNvSpPr>
            <a:spLocks noChangeShapeType="1"/>
          </p:cNvSpPr>
          <p:nvPr/>
        </p:nvSpPr>
        <p:spPr bwMode="auto">
          <a:xfrm flipV="1">
            <a:off x="5580063" y="2492375"/>
            <a:ext cx="863600" cy="0"/>
          </a:xfrm>
          <a:prstGeom prst="line">
            <a:avLst/>
          </a:prstGeom>
          <a:noFill/>
          <a:ln w="9525">
            <a:solidFill>
              <a:srgbClr val="800080"/>
            </a:solidFill>
            <a:round/>
            <a:headEnd/>
            <a:tailEnd/>
          </a:ln>
        </p:spPr>
        <p:txBody>
          <a:bodyPr>
            <a:spAutoFit/>
          </a:bodyPr>
          <a:lstStyle/>
          <a:p>
            <a:endParaRPr lang="zh-CN" altLang="en-US"/>
          </a:p>
        </p:txBody>
      </p:sp>
      <p:sp>
        <p:nvSpPr>
          <p:cNvPr id="49193" name="Rectangle 45"/>
          <p:cNvSpPr>
            <a:spLocks noChangeArrowheads="1"/>
          </p:cNvSpPr>
          <p:nvPr/>
        </p:nvSpPr>
        <p:spPr bwMode="auto">
          <a:xfrm>
            <a:off x="5580063" y="24923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Tree>
  </p:cSld>
  <p:clrMapOvr>
    <a:masterClrMapping/>
  </p:clrMapOvr>
  <p:transition advClick="0"/>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7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2"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50183"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0184"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0185" name="Line 11"/>
          <p:cNvSpPr>
            <a:spLocks noChangeShapeType="1"/>
          </p:cNvSpPr>
          <p:nvPr/>
        </p:nvSpPr>
        <p:spPr bwMode="auto">
          <a:xfrm flipV="1">
            <a:off x="539750" y="280670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0186" name="Rectangle 12"/>
          <p:cNvSpPr>
            <a:spLocks noChangeArrowheads="1"/>
          </p:cNvSpPr>
          <p:nvPr/>
        </p:nvSpPr>
        <p:spPr bwMode="auto">
          <a:xfrm>
            <a:off x="539750" y="278130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0187"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0188"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0189"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0190" name="Line 16"/>
          <p:cNvSpPr>
            <a:spLocks noChangeShapeType="1"/>
          </p:cNvSpPr>
          <p:nvPr/>
        </p:nvSpPr>
        <p:spPr bwMode="auto">
          <a:xfrm flipV="1">
            <a:off x="5219700" y="4005263"/>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0191" name="Line 17"/>
          <p:cNvSpPr>
            <a:spLocks noChangeShapeType="1"/>
          </p:cNvSpPr>
          <p:nvPr/>
        </p:nvSpPr>
        <p:spPr bwMode="auto">
          <a:xfrm flipH="1" flipV="1">
            <a:off x="6443663" y="2733675"/>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0192" name="Rectangle 18"/>
          <p:cNvSpPr>
            <a:spLocks noChangeArrowheads="1"/>
          </p:cNvSpPr>
          <p:nvPr/>
        </p:nvSpPr>
        <p:spPr bwMode="auto">
          <a:xfrm>
            <a:off x="5210175" y="39798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0193" name="Rectangle 19"/>
          <p:cNvSpPr>
            <a:spLocks noChangeArrowheads="1"/>
          </p:cNvSpPr>
          <p:nvPr/>
        </p:nvSpPr>
        <p:spPr bwMode="auto">
          <a:xfrm>
            <a:off x="6507163" y="2708275"/>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0194"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0195"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0196"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0197"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0198"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0199"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0200"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0201"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0202"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0203"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0204"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0205"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0206"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0207" name="Line 33"/>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50208" name="Rectangle 34"/>
          <p:cNvSpPr>
            <a:spLocks noChangeArrowheads="1"/>
          </p:cNvSpPr>
          <p:nvPr/>
        </p:nvSpPr>
        <p:spPr bwMode="auto">
          <a:xfrm>
            <a:off x="5580063" y="37877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0209" name="Line 35"/>
          <p:cNvSpPr>
            <a:spLocks noChangeShapeType="1"/>
          </p:cNvSpPr>
          <p:nvPr/>
        </p:nvSpPr>
        <p:spPr bwMode="auto">
          <a:xfrm flipV="1">
            <a:off x="5580063" y="3787775"/>
            <a:ext cx="863600" cy="0"/>
          </a:xfrm>
          <a:prstGeom prst="line">
            <a:avLst/>
          </a:prstGeom>
          <a:noFill/>
          <a:ln w="9525">
            <a:solidFill>
              <a:srgbClr val="800080"/>
            </a:solidFill>
            <a:round/>
            <a:headEnd/>
            <a:tailEnd/>
          </a:ln>
        </p:spPr>
        <p:txBody>
          <a:bodyPr>
            <a:spAutoFit/>
          </a:bodyPr>
          <a:lstStyle/>
          <a:p>
            <a:endParaRPr lang="zh-CN" altLang="en-US"/>
          </a:p>
        </p:txBody>
      </p:sp>
      <p:sp>
        <p:nvSpPr>
          <p:cNvPr id="50210" name="Line 36"/>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50211" name="Rectangle 37"/>
          <p:cNvSpPr>
            <a:spLocks noChangeArrowheads="1"/>
          </p:cNvSpPr>
          <p:nvPr/>
        </p:nvSpPr>
        <p:spPr bwMode="auto">
          <a:xfrm>
            <a:off x="5580063" y="33559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0212" name="Line 38"/>
          <p:cNvSpPr>
            <a:spLocks noChangeShapeType="1"/>
          </p:cNvSpPr>
          <p:nvPr/>
        </p:nvSpPr>
        <p:spPr bwMode="auto">
          <a:xfrm flipV="1">
            <a:off x="5580063" y="3355975"/>
            <a:ext cx="863600" cy="0"/>
          </a:xfrm>
          <a:prstGeom prst="line">
            <a:avLst/>
          </a:prstGeom>
          <a:noFill/>
          <a:ln w="9525">
            <a:solidFill>
              <a:srgbClr val="800080"/>
            </a:solidFill>
            <a:round/>
            <a:headEnd/>
            <a:tailEnd/>
          </a:ln>
        </p:spPr>
        <p:txBody>
          <a:bodyPr>
            <a:spAutoFit/>
          </a:bodyPr>
          <a:lstStyle/>
          <a:p>
            <a:endParaRPr lang="zh-CN" altLang="en-US"/>
          </a:p>
        </p:txBody>
      </p:sp>
      <p:sp>
        <p:nvSpPr>
          <p:cNvPr id="50213" name="Line 39"/>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50214" name="Rectangle 40"/>
          <p:cNvSpPr>
            <a:spLocks noChangeArrowheads="1"/>
          </p:cNvSpPr>
          <p:nvPr/>
        </p:nvSpPr>
        <p:spPr bwMode="auto">
          <a:xfrm>
            <a:off x="5580063" y="2924175"/>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16</a:t>
            </a:r>
          </a:p>
        </p:txBody>
      </p:sp>
      <p:sp>
        <p:nvSpPr>
          <p:cNvPr id="50215" name="Line 41"/>
          <p:cNvSpPr>
            <a:spLocks noChangeShapeType="1"/>
          </p:cNvSpPr>
          <p:nvPr/>
        </p:nvSpPr>
        <p:spPr bwMode="auto">
          <a:xfrm flipV="1">
            <a:off x="5580063" y="2924175"/>
            <a:ext cx="863600" cy="0"/>
          </a:xfrm>
          <a:prstGeom prst="line">
            <a:avLst/>
          </a:prstGeom>
          <a:noFill/>
          <a:ln w="9525">
            <a:solidFill>
              <a:srgbClr val="800080"/>
            </a:solidFill>
            <a:round/>
            <a:headEnd/>
            <a:tailEnd/>
          </a:ln>
        </p:spPr>
        <p:txBody>
          <a:bodyPr>
            <a:spAutoFit/>
          </a:bodyPr>
          <a:lstStyle/>
          <a:p>
            <a:endParaRPr lang="zh-CN" altLang="en-US"/>
          </a:p>
        </p:txBody>
      </p:sp>
      <p:sp>
        <p:nvSpPr>
          <p:cNvPr id="50216" name="Rectangle 45"/>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Tree>
  </p:cSld>
  <p:clrMapOvr>
    <a:masterClrMapping/>
  </p:clrMapOvr>
  <p:transition advClick="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51207"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1208"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1209" name="Line 11"/>
          <p:cNvSpPr>
            <a:spLocks noChangeShapeType="1"/>
          </p:cNvSpPr>
          <p:nvPr/>
        </p:nvSpPr>
        <p:spPr bwMode="auto">
          <a:xfrm flipV="1">
            <a:off x="539750" y="48688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1210" name="Rectangle 12"/>
          <p:cNvSpPr>
            <a:spLocks noChangeArrowheads="1"/>
          </p:cNvSpPr>
          <p:nvPr/>
        </p:nvSpPr>
        <p:spPr bwMode="auto">
          <a:xfrm>
            <a:off x="539750" y="48434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1211"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1212"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1213"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1214"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1215" name="Line 17"/>
          <p:cNvSpPr>
            <a:spLocks noChangeShapeType="1"/>
          </p:cNvSpPr>
          <p:nvPr/>
        </p:nvSpPr>
        <p:spPr bwMode="auto">
          <a:xfrm flipH="1" flipV="1">
            <a:off x="6443663" y="4005263"/>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1216"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1217" name="Rectangle 19"/>
          <p:cNvSpPr>
            <a:spLocks noChangeArrowheads="1"/>
          </p:cNvSpPr>
          <p:nvPr/>
        </p:nvSpPr>
        <p:spPr bwMode="auto">
          <a:xfrm>
            <a:off x="6507163" y="3979863"/>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1218"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1219"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1220"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1221"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1222"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1223"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1224"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1225"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1226"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1227"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1228"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1229"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1230"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1231" name="Rectangle 42"/>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Tree>
  </p:cSld>
  <p:clrMapOvr>
    <a:masterClrMapping/>
  </p:clrMapOvr>
  <p:transition advClick="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3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52231" name="Text Box 9"/>
          <p:cNvSpPr txBox="1">
            <a:spLocks noChangeArrowheads="1"/>
          </p:cNvSpPr>
          <p:nvPr/>
        </p:nvSpPr>
        <p:spPr bwMode="auto">
          <a:xfrm>
            <a:off x="971550" y="980728"/>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223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2233" name="Line 11"/>
          <p:cNvSpPr>
            <a:spLocks noChangeShapeType="1"/>
          </p:cNvSpPr>
          <p:nvPr/>
        </p:nvSpPr>
        <p:spPr bwMode="auto">
          <a:xfrm flipV="1">
            <a:off x="539750" y="50847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2234" name="Rectangle 12"/>
          <p:cNvSpPr>
            <a:spLocks noChangeArrowheads="1"/>
          </p:cNvSpPr>
          <p:nvPr/>
        </p:nvSpPr>
        <p:spPr bwMode="auto">
          <a:xfrm>
            <a:off x="539750" y="50593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2235"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2236"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2237"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2238"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2239" name="Line 17"/>
          <p:cNvSpPr>
            <a:spLocks noChangeShapeType="1"/>
          </p:cNvSpPr>
          <p:nvPr/>
        </p:nvSpPr>
        <p:spPr bwMode="auto">
          <a:xfrm flipH="1" flipV="1">
            <a:off x="6443663" y="36703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2240"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2241" name="Rectangle 19"/>
          <p:cNvSpPr>
            <a:spLocks noChangeArrowheads="1"/>
          </p:cNvSpPr>
          <p:nvPr/>
        </p:nvSpPr>
        <p:spPr bwMode="auto">
          <a:xfrm>
            <a:off x="6507163" y="36449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2242"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2243"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2244"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2245"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2246"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2247"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2248"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2249"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2250"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2251"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2252"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2253"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2254"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2255"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2256" name="Line 34"/>
          <p:cNvSpPr>
            <a:spLocks noChangeShapeType="1"/>
          </p:cNvSpPr>
          <p:nvPr/>
        </p:nvSpPr>
        <p:spPr bwMode="auto">
          <a:xfrm flipV="1">
            <a:off x="5580063" y="3822700"/>
            <a:ext cx="863600" cy="0"/>
          </a:xfrm>
          <a:prstGeom prst="line">
            <a:avLst/>
          </a:prstGeom>
          <a:noFill/>
          <a:ln w="9525">
            <a:solidFill>
              <a:srgbClr val="800080"/>
            </a:solidFill>
            <a:round/>
            <a:headEnd/>
            <a:tailEnd/>
          </a:ln>
        </p:spPr>
        <p:txBody>
          <a:bodyPr>
            <a:spAutoFit/>
          </a:bodyPr>
          <a:lstStyle/>
          <a:p>
            <a:endParaRPr lang="zh-CN" altLang="en-US"/>
          </a:p>
        </p:txBody>
      </p:sp>
      <p:sp>
        <p:nvSpPr>
          <p:cNvPr id="52257" name="Rectangle 35"/>
          <p:cNvSpPr>
            <a:spLocks noChangeArrowheads="1"/>
          </p:cNvSpPr>
          <p:nvPr/>
        </p:nvSpPr>
        <p:spPr bwMode="auto">
          <a:xfrm>
            <a:off x="5580063" y="38242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2</a:t>
            </a:r>
          </a:p>
        </p:txBody>
      </p:sp>
    </p:spTree>
  </p:cSld>
  <p:clrMapOvr>
    <a:masterClrMapping/>
  </p:clrMapOvr>
  <p:transition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dirty="0">
                <a:solidFill>
                  <a:srgbClr val="7030A0"/>
                </a:solidFill>
                <a:latin typeface="Arial" pitchFamily="34" charset="0"/>
              </a:rPr>
              <a:t> </a:t>
            </a:r>
            <a:r>
              <a:rPr lang="zh-CN" altLang="en-US" dirty="0">
                <a:solidFill>
                  <a:srgbClr val="7030A0"/>
                </a:solidFill>
                <a:latin typeface="Arial" pitchFamily="34" charset="0"/>
              </a:rPr>
              <a:t>例</a:t>
            </a:r>
          </a:p>
          <a:p>
            <a:pPr>
              <a:buFont typeface="Wingdings" pitchFamily="2" charset="2"/>
              <a:buNone/>
            </a:pPr>
            <a:endParaRPr lang="zh-CN" altLang="en-US" sz="1000" dirty="0">
              <a:solidFill>
                <a:srgbClr val="7030A0"/>
              </a:solidFill>
            </a:endParaRPr>
          </a:p>
          <a:p>
            <a:pPr>
              <a:buFont typeface="Wingdings" pitchFamily="2" charset="2"/>
              <a:buNone/>
            </a:pPr>
            <a:r>
              <a:rPr lang="en-US" altLang="zh-CN" sz="2000" b="0" dirty="0">
                <a:solidFill>
                  <a:srgbClr val="7030A0"/>
                </a:solidFill>
                <a:latin typeface="Arial" pitchFamily="34" charset="0"/>
              </a:rPr>
              <a:t>const  a=10;</a:t>
            </a:r>
            <a:br>
              <a:rPr lang="en-US" altLang="zh-CN" sz="2000" b="0" dirty="0">
                <a:solidFill>
                  <a:srgbClr val="7030A0"/>
                </a:solidFill>
                <a:latin typeface="Arial" pitchFamily="34" charset="0"/>
              </a:rPr>
            </a:br>
            <a:r>
              <a:rPr lang="en-US" altLang="zh-CN" sz="2000" b="0" dirty="0" err="1">
                <a:solidFill>
                  <a:srgbClr val="7030A0"/>
                </a:solidFill>
                <a:latin typeface="Arial" pitchFamily="34" charset="0"/>
              </a:rPr>
              <a:t>var</a:t>
            </a:r>
            <a:r>
              <a:rPr lang="en-US" altLang="zh-CN" sz="2000" b="0" dirty="0">
                <a:solidFill>
                  <a:srgbClr val="7030A0"/>
                </a:solidFill>
                <a:latin typeface="Arial" pitchFamily="34" charset="0"/>
              </a:rPr>
              <a:t>    </a:t>
            </a:r>
            <a:r>
              <a:rPr lang="en-US" altLang="zh-CN" sz="2000" b="0" dirty="0" err="1">
                <a:solidFill>
                  <a:srgbClr val="7030A0"/>
                </a:solidFill>
                <a:latin typeface="Arial" pitchFamily="34" charset="0"/>
              </a:rPr>
              <a:t>b,c</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procedure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t>
            </a:r>
            <a:r>
              <a:rPr lang="en-US" altLang="zh-CN" sz="2000" b="0" dirty="0" err="1">
                <a:solidFill>
                  <a:srgbClr val="7030A0"/>
                </a:solidFill>
                <a:latin typeface="Arial" pitchFamily="34" charset="0"/>
              </a:rPr>
              <a:t>b+a</a:t>
            </a:r>
            <a:r>
              <a:rPr lang="en-US" altLang="zh-CN" sz="2000" b="0" dirty="0">
                <a:solidFill>
                  <a:srgbClr val="7030A0"/>
                </a:solidFill>
                <a:latin typeface="Arial" pitchFamily="34" charset="0"/>
              </a:rPr>
              <a:t>;</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while b#0 do</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begin</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call p;</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write(2*c);</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read(b);</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  end</a:t>
            </a:r>
            <a:br>
              <a:rPr lang="en-US" altLang="zh-CN" sz="2000" b="0" dirty="0">
                <a:solidFill>
                  <a:srgbClr val="7030A0"/>
                </a:solidFill>
                <a:latin typeface="Arial" pitchFamily="34" charset="0"/>
              </a:rPr>
            </a:br>
            <a:r>
              <a:rPr lang="en-US" altLang="zh-CN" sz="2000" b="0" dirty="0">
                <a:solidFill>
                  <a:srgbClr val="7030A0"/>
                </a:solidFill>
                <a:latin typeface="Arial" pitchFamily="34" charset="0"/>
              </a:rPr>
              <a:t>end.</a:t>
            </a:r>
          </a:p>
        </p:txBody>
      </p:sp>
      <p:sp>
        <p:nvSpPr>
          <p:cNvPr id="53255" name="Text Box 9"/>
          <p:cNvSpPr txBox="1">
            <a:spLocks noChangeArrowheads="1"/>
          </p:cNvSpPr>
          <p:nvPr/>
        </p:nvSpPr>
        <p:spPr bwMode="auto">
          <a:xfrm>
            <a:off x="1043608" y="1050925"/>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325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3257" name="Line 11"/>
          <p:cNvSpPr>
            <a:spLocks noChangeShapeType="1"/>
          </p:cNvSpPr>
          <p:nvPr/>
        </p:nvSpPr>
        <p:spPr bwMode="auto">
          <a:xfrm flipV="1">
            <a:off x="539750" y="5302250"/>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3258" name="Rectangle 12"/>
          <p:cNvSpPr>
            <a:spLocks noChangeArrowheads="1"/>
          </p:cNvSpPr>
          <p:nvPr/>
        </p:nvSpPr>
        <p:spPr bwMode="auto">
          <a:xfrm>
            <a:off x="539750" y="52768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3259"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3260"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3261"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3262"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3263" name="Line 17"/>
          <p:cNvSpPr>
            <a:spLocks noChangeShapeType="1"/>
          </p:cNvSpPr>
          <p:nvPr/>
        </p:nvSpPr>
        <p:spPr bwMode="auto">
          <a:xfrm flipH="1" flipV="1">
            <a:off x="6443663" y="32131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3264"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3265" name="Rectangle 19"/>
          <p:cNvSpPr>
            <a:spLocks noChangeArrowheads="1"/>
          </p:cNvSpPr>
          <p:nvPr/>
        </p:nvSpPr>
        <p:spPr bwMode="auto">
          <a:xfrm>
            <a:off x="6507163" y="31877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3266"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3267"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3268"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3269"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3270"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3271"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3272"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3273"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3274"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3275"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3276"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3277"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3278"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3279"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3280" name="Line 34"/>
          <p:cNvSpPr>
            <a:spLocks noChangeShapeType="1"/>
          </p:cNvSpPr>
          <p:nvPr/>
        </p:nvSpPr>
        <p:spPr bwMode="auto">
          <a:xfrm flipV="1">
            <a:off x="5580063" y="3822700"/>
            <a:ext cx="863600" cy="0"/>
          </a:xfrm>
          <a:prstGeom prst="line">
            <a:avLst/>
          </a:prstGeom>
          <a:noFill/>
          <a:ln w="9525">
            <a:solidFill>
              <a:srgbClr val="800080"/>
            </a:solidFill>
            <a:round/>
            <a:headEnd/>
            <a:tailEnd/>
          </a:ln>
        </p:spPr>
        <p:txBody>
          <a:bodyPr>
            <a:spAutoFit/>
          </a:bodyPr>
          <a:lstStyle/>
          <a:p>
            <a:endParaRPr lang="zh-CN" altLang="en-US"/>
          </a:p>
        </p:txBody>
      </p:sp>
      <p:sp>
        <p:nvSpPr>
          <p:cNvPr id="53281" name="Rectangle 35"/>
          <p:cNvSpPr>
            <a:spLocks noChangeArrowheads="1"/>
          </p:cNvSpPr>
          <p:nvPr/>
        </p:nvSpPr>
        <p:spPr bwMode="auto">
          <a:xfrm>
            <a:off x="5580063" y="38242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2</a:t>
            </a:r>
          </a:p>
        </p:txBody>
      </p:sp>
      <p:sp>
        <p:nvSpPr>
          <p:cNvPr id="53282" name="Rectangle 68"/>
          <p:cNvSpPr>
            <a:spLocks noChangeArrowheads="1"/>
          </p:cNvSpPr>
          <p:nvPr/>
        </p:nvSpPr>
        <p:spPr bwMode="auto">
          <a:xfrm>
            <a:off x="5580063" y="33924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3283" name="Line 69"/>
          <p:cNvSpPr>
            <a:spLocks noChangeShapeType="1"/>
          </p:cNvSpPr>
          <p:nvPr/>
        </p:nvSpPr>
        <p:spPr bwMode="auto">
          <a:xfrm flipV="1">
            <a:off x="5580063" y="3357563"/>
            <a:ext cx="863600" cy="0"/>
          </a:xfrm>
          <a:prstGeom prst="line">
            <a:avLst/>
          </a:prstGeom>
          <a:noFill/>
          <a:ln w="9525">
            <a:solidFill>
              <a:srgbClr val="800080"/>
            </a:solidFill>
            <a:round/>
            <a:headEnd/>
            <a:tailEnd/>
          </a:ln>
        </p:spPr>
        <p:txBody>
          <a:bodyPr>
            <a:spAutoFit/>
          </a:bodyPr>
          <a:lstStyle/>
          <a:p>
            <a:endParaRPr lang="zh-CN" altLang="en-US"/>
          </a:p>
        </p:txBody>
      </p:sp>
    </p:spTree>
  </p:cSld>
  <p:clrMapOvr>
    <a:masterClrMapping/>
  </p:clrMapOvr>
  <p:transition advClick="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4279"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428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4281" name="Line 11"/>
          <p:cNvSpPr>
            <a:spLocks noChangeShapeType="1"/>
          </p:cNvSpPr>
          <p:nvPr/>
        </p:nvSpPr>
        <p:spPr bwMode="auto">
          <a:xfrm flipV="1">
            <a:off x="539750" y="554196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4282" name="Rectangle 12"/>
          <p:cNvSpPr>
            <a:spLocks noChangeArrowheads="1"/>
          </p:cNvSpPr>
          <p:nvPr/>
        </p:nvSpPr>
        <p:spPr bwMode="auto">
          <a:xfrm>
            <a:off x="539750" y="5516563"/>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4283"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4284"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4285"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4286"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4287" name="Line 17"/>
          <p:cNvSpPr>
            <a:spLocks noChangeShapeType="1"/>
          </p:cNvSpPr>
          <p:nvPr/>
        </p:nvSpPr>
        <p:spPr bwMode="auto">
          <a:xfrm flipH="1" flipV="1">
            <a:off x="6443663" y="36449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4288"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4289" name="Rectangle 19"/>
          <p:cNvSpPr>
            <a:spLocks noChangeArrowheads="1"/>
          </p:cNvSpPr>
          <p:nvPr/>
        </p:nvSpPr>
        <p:spPr bwMode="auto">
          <a:xfrm>
            <a:off x="6507163" y="36195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4290"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4291"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4292"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4293"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4294"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4295"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4296"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4297"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4298"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4299"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4300"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4301"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4302"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4303"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4304" name="Line 34"/>
          <p:cNvSpPr>
            <a:spLocks noChangeShapeType="1"/>
          </p:cNvSpPr>
          <p:nvPr/>
        </p:nvSpPr>
        <p:spPr bwMode="auto">
          <a:xfrm flipV="1">
            <a:off x="5580063" y="3822700"/>
            <a:ext cx="863600" cy="0"/>
          </a:xfrm>
          <a:prstGeom prst="line">
            <a:avLst/>
          </a:prstGeom>
          <a:noFill/>
          <a:ln w="9525">
            <a:solidFill>
              <a:srgbClr val="800080"/>
            </a:solidFill>
            <a:round/>
            <a:headEnd/>
            <a:tailEnd/>
          </a:ln>
        </p:spPr>
        <p:txBody>
          <a:bodyPr>
            <a:spAutoFit/>
          </a:bodyPr>
          <a:lstStyle/>
          <a:p>
            <a:endParaRPr lang="zh-CN" altLang="en-US"/>
          </a:p>
        </p:txBody>
      </p:sp>
      <p:sp>
        <p:nvSpPr>
          <p:cNvPr id="54305" name="Rectangle 35"/>
          <p:cNvSpPr>
            <a:spLocks noChangeArrowheads="1"/>
          </p:cNvSpPr>
          <p:nvPr/>
        </p:nvSpPr>
        <p:spPr bwMode="auto">
          <a:xfrm>
            <a:off x="5580063" y="38242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30</a:t>
            </a: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533400"/>
            <a:ext cx="3886200" cy="701675"/>
          </a:xfrm>
          <a:prstGeom prst="rect">
            <a:avLst/>
          </a:prstGeom>
          <a:noFill/>
          <a:ln w="9525">
            <a:noFill/>
            <a:miter lim="800000"/>
            <a:headEnd/>
            <a:tailEnd/>
          </a:ln>
        </p:spPr>
        <p:txBody>
          <a:bodyPr>
            <a:spAutoFit/>
          </a:bodyPr>
          <a:lstStyle/>
          <a:p>
            <a:pPr>
              <a:spcBef>
                <a:spcPct val="50000"/>
              </a:spcBef>
            </a:pPr>
            <a:r>
              <a:rPr kumimoji="1" lang="en-US" altLang="zh-CN" sz="4000" b="1">
                <a:solidFill>
                  <a:schemeClr val="bg1"/>
                </a:solidFill>
                <a:latin typeface="Times New Roman" pitchFamily="18" charset="0"/>
                <a:ea typeface="华文新魏" pitchFamily="2" charset="-122"/>
              </a:rPr>
              <a:t>3.</a:t>
            </a:r>
            <a:r>
              <a:rPr kumimoji="1" lang="zh-CN" altLang="en-US" sz="4000" b="1">
                <a:solidFill>
                  <a:schemeClr val="bg1"/>
                </a:solidFill>
                <a:latin typeface="Times New Roman" pitchFamily="18" charset="0"/>
                <a:ea typeface="华文新魏" pitchFamily="2" charset="-122"/>
              </a:rPr>
              <a:t>指令选择</a:t>
            </a:r>
          </a:p>
        </p:txBody>
      </p:sp>
      <p:sp>
        <p:nvSpPr>
          <p:cNvPr id="11267" name="Text Box 3"/>
          <p:cNvSpPr txBox="1">
            <a:spLocks noChangeArrowheads="1"/>
          </p:cNvSpPr>
          <p:nvPr/>
        </p:nvSpPr>
        <p:spPr bwMode="auto">
          <a:xfrm>
            <a:off x="214313" y="1357313"/>
            <a:ext cx="7696200" cy="2308225"/>
          </a:xfrm>
          <a:prstGeom prst="rect">
            <a:avLst/>
          </a:prstGeom>
          <a:noFill/>
          <a:ln w="9525">
            <a:noFill/>
            <a:miter lim="800000"/>
            <a:headEnd/>
            <a:tailEnd/>
          </a:ln>
        </p:spPr>
        <p:txBody>
          <a:bodyPr>
            <a:spAutoFit/>
          </a:bodyPr>
          <a:lstStyle/>
          <a:p>
            <a:pPr marL="0" lvl="1">
              <a:spcBef>
                <a:spcPct val="50000"/>
              </a:spcBef>
            </a:pPr>
            <a:r>
              <a:rPr kumimoji="1" lang="zh-CN" altLang="en-US" sz="3200" b="1">
                <a:solidFill>
                  <a:schemeClr val="bg1"/>
                </a:solidFill>
                <a:latin typeface="Times New Roman" pitchFamily="18" charset="0"/>
                <a:ea typeface="华文新魏" pitchFamily="2" charset="-122"/>
              </a:rPr>
              <a:t>寻找若干合适的目标机指令以实现给定的中间表示。好的机器指令序列会使生成的目标代码质量更高、速度更快</a:t>
            </a:r>
            <a:endParaRPr lang="zh-CN" altLang="en-US" sz="3200">
              <a:solidFill>
                <a:schemeClr val="bg1"/>
              </a:solidFill>
            </a:endParaRPr>
          </a:p>
          <a:p>
            <a:pPr>
              <a:spcBef>
                <a:spcPct val="50000"/>
              </a:spcBef>
            </a:pPr>
            <a:r>
              <a:rPr kumimoji="1" lang="zh-CN" altLang="en-US" sz="3200" b="1">
                <a:solidFill>
                  <a:srgbClr val="66FFFF"/>
                </a:solidFill>
                <a:latin typeface="Times New Roman" pitchFamily="18" charset="0"/>
                <a:ea typeface="华文新魏" pitchFamily="2" charset="-122"/>
              </a:rPr>
              <a:t>　　　　　　　　　　</a:t>
            </a:r>
          </a:p>
        </p:txBody>
      </p:sp>
      <p:sp>
        <p:nvSpPr>
          <p:cNvPr id="11268" name="Text Box 4"/>
          <p:cNvSpPr txBox="1">
            <a:spLocks noChangeArrowheads="1"/>
          </p:cNvSpPr>
          <p:nvPr/>
        </p:nvSpPr>
        <p:spPr bwMode="auto">
          <a:xfrm>
            <a:off x="457200" y="3048000"/>
            <a:ext cx="7696200" cy="641350"/>
          </a:xfrm>
          <a:prstGeom prst="rect">
            <a:avLst/>
          </a:prstGeom>
          <a:noFill/>
          <a:ln w="9525">
            <a:noFill/>
            <a:miter lim="800000"/>
            <a:headEnd/>
            <a:tailEnd/>
          </a:ln>
        </p:spPr>
        <p:txBody>
          <a:bodyPr>
            <a:spAutoFit/>
          </a:bodyPr>
          <a:lstStyle/>
          <a:p>
            <a:pPr algn="ctr">
              <a:spcBef>
                <a:spcPct val="50000"/>
              </a:spcBef>
            </a:pPr>
            <a:r>
              <a:rPr kumimoji="1" lang="zh-CN" altLang="en-US" sz="3600" b="1">
                <a:solidFill>
                  <a:srgbClr val="FF00FF"/>
                </a:solidFill>
                <a:latin typeface="Times New Roman" pitchFamily="18" charset="0"/>
                <a:ea typeface="华文新魏" pitchFamily="2" charset="-122"/>
              </a:rPr>
              <a:t>例：</a:t>
            </a:r>
            <a:r>
              <a:rPr kumimoji="1" lang="en-US" altLang="zh-CN" sz="3600" b="1">
                <a:solidFill>
                  <a:srgbClr val="FF00FF"/>
                </a:solidFill>
                <a:latin typeface="Times New Roman" pitchFamily="18" charset="0"/>
                <a:ea typeface="华文新魏" pitchFamily="2" charset="-122"/>
              </a:rPr>
              <a:t>i=i+1     </a:t>
            </a:r>
            <a:r>
              <a:rPr kumimoji="1" lang="zh-CN" altLang="en-US" sz="3600" b="1">
                <a:solidFill>
                  <a:srgbClr val="FF00FF"/>
                </a:solidFill>
                <a:latin typeface="Times New Roman" pitchFamily="18" charset="0"/>
                <a:ea typeface="华文新魏" pitchFamily="2" charset="-122"/>
              </a:rPr>
              <a:t>用</a:t>
            </a:r>
            <a:r>
              <a:rPr kumimoji="1" lang="en-US" altLang="zh-CN" sz="3600" b="1">
                <a:solidFill>
                  <a:srgbClr val="FF00FF"/>
                </a:solidFill>
                <a:latin typeface="Times New Roman" pitchFamily="18" charset="0"/>
                <a:ea typeface="华文新魏" pitchFamily="2" charset="-122"/>
              </a:rPr>
              <a:t>inc i </a:t>
            </a:r>
            <a:r>
              <a:rPr kumimoji="1" lang="zh-CN" altLang="en-US" sz="3600" b="1">
                <a:solidFill>
                  <a:srgbClr val="FF00FF"/>
                </a:solidFill>
                <a:latin typeface="Times New Roman" pitchFamily="18" charset="0"/>
                <a:ea typeface="华文新魏" pitchFamily="2" charset="-122"/>
              </a:rPr>
              <a:t>实现比用</a:t>
            </a:r>
            <a:endParaRPr kumimoji="1" lang="zh-CN" altLang="en-US" sz="2800" b="1">
              <a:solidFill>
                <a:srgbClr val="FF00FF"/>
              </a:solidFill>
              <a:latin typeface="Times New Roman" pitchFamily="18" charset="0"/>
              <a:ea typeface="华文新魏" pitchFamily="2" charset="-122"/>
            </a:endParaRPr>
          </a:p>
        </p:txBody>
      </p:sp>
      <p:sp>
        <p:nvSpPr>
          <p:cNvPr id="11269" name="Rectangle 5"/>
          <p:cNvSpPr>
            <a:spLocks noChangeArrowheads="1"/>
          </p:cNvSpPr>
          <p:nvPr/>
        </p:nvSpPr>
        <p:spPr bwMode="auto">
          <a:xfrm>
            <a:off x="2209800" y="3733800"/>
            <a:ext cx="4572000" cy="1801813"/>
          </a:xfrm>
          <a:prstGeom prst="rect">
            <a:avLst/>
          </a:prstGeom>
          <a:noFill/>
          <a:ln w="9525">
            <a:noFill/>
            <a:miter lim="800000"/>
            <a:headEnd/>
            <a:tailEnd/>
          </a:ln>
        </p:spPr>
        <p:txBody>
          <a:bodyPr>
            <a:spAutoFit/>
          </a:bodyPr>
          <a:lstStyle/>
          <a:p>
            <a:pPr algn="ctr">
              <a:spcBef>
                <a:spcPct val="50000"/>
              </a:spcBef>
            </a:pPr>
            <a:r>
              <a:rPr kumimoji="1" lang="en-US" altLang="zh-CN" sz="2800" b="1">
                <a:solidFill>
                  <a:schemeClr val="bg1"/>
                </a:solidFill>
                <a:latin typeface="Times New Roman" pitchFamily="18" charset="0"/>
                <a:ea typeface="华文新魏" pitchFamily="2" charset="-122"/>
              </a:rPr>
              <a:t>LD  R0  i,                                                         </a:t>
            </a:r>
          </a:p>
          <a:p>
            <a:pPr algn="ctr">
              <a:spcBef>
                <a:spcPct val="50000"/>
              </a:spcBef>
            </a:pPr>
            <a:r>
              <a:rPr kumimoji="1" lang="en-US" altLang="zh-CN" sz="2800" b="1">
                <a:solidFill>
                  <a:schemeClr val="bg1"/>
                </a:solidFill>
                <a:latin typeface="Times New Roman" pitchFamily="18" charset="0"/>
                <a:ea typeface="华文新魏" pitchFamily="2" charset="-122"/>
              </a:rPr>
              <a:t>     ADD R0  #1</a:t>
            </a:r>
            <a:r>
              <a:rPr kumimoji="1" lang="zh-CN" altLang="en-US" sz="2800" b="1">
                <a:solidFill>
                  <a:schemeClr val="bg1"/>
                </a:solidFill>
                <a:latin typeface="Times New Roman" pitchFamily="18" charset="0"/>
                <a:ea typeface="华文新魏" pitchFamily="2" charset="-122"/>
              </a:rPr>
              <a:t>　</a:t>
            </a:r>
          </a:p>
          <a:p>
            <a:pPr algn="ctr">
              <a:spcBef>
                <a:spcPct val="50000"/>
              </a:spcBef>
            </a:pPr>
            <a:r>
              <a:rPr kumimoji="1" lang="en-US" altLang="zh-CN" sz="2800" b="1">
                <a:solidFill>
                  <a:schemeClr val="bg1"/>
                </a:solidFill>
                <a:latin typeface="Times New Roman" pitchFamily="18" charset="0"/>
                <a:ea typeface="华文新魏" pitchFamily="2" charset="-122"/>
              </a:rPr>
              <a:t>ST   R0  i</a:t>
            </a:r>
          </a:p>
        </p:txBody>
      </p:sp>
      <p:sp>
        <p:nvSpPr>
          <p:cNvPr id="11270" name="Rectangle 6"/>
          <p:cNvSpPr>
            <a:spLocks noChangeArrowheads="1"/>
          </p:cNvSpPr>
          <p:nvPr/>
        </p:nvSpPr>
        <p:spPr bwMode="auto">
          <a:xfrm>
            <a:off x="1295400" y="5791200"/>
            <a:ext cx="3841750" cy="641350"/>
          </a:xfrm>
          <a:prstGeom prst="rect">
            <a:avLst/>
          </a:prstGeom>
          <a:noFill/>
          <a:ln w="9525">
            <a:noFill/>
            <a:miter lim="800000"/>
            <a:headEnd/>
            <a:tailEnd/>
          </a:ln>
        </p:spPr>
        <p:txBody>
          <a:bodyPr wrap="none">
            <a:spAutoFit/>
          </a:bodyPr>
          <a:lstStyle/>
          <a:p>
            <a:pPr algn="ctr">
              <a:spcBef>
                <a:spcPct val="50000"/>
              </a:spcBef>
            </a:pPr>
            <a:r>
              <a:rPr kumimoji="1" lang="zh-CN" altLang="en-US" sz="3600" b="1">
                <a:solidFill>
                  <a:schemeClr val="bg1"/>
                </a:solidFill>
                <a:latin typeface="Times New Roman" pitchFamily="18" charset="0"/>
                <a:ea typeface="华文新魏" pitchFamily="2" charset="-122"/>
              </a:rPr>
              <a:t>生成的代码质量高</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29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2"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5303"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5304"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5305" name="Line 11"/>
          <p:cNvSpPr>
            <a:spLocks noChangeShapeType="1"/>
          </p:cNvSpPr>
          <p:nvPr/>
        </p:nvSpPr>
        <p:spPr bwMode="auto">
          <a:xfrm flipV="1">
            <a:off x="539750" y="580548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5306" name="Rectangle 12"/>
          <p:cNvSpPr>
            <a:spLocks noChangeArrowheads="1"/>
          </p:cNvSpPr>
          <p:nvPr/>
        </p:nvSpPr>
        <p:spPr bwMode="auto">
          <a:xfrm>
            <a:off x="539750" y="578008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5307"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5308"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5309"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5310"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5311" name="Line 17"/>
          <p:cNvSpPr>
            <a:spLocks noChangeShapeType="1"/>
          </p:cNvSpPr>
          <p:nvPr/>
        </p:nvSpPr>
        <p:spPr bwMode="auto">
          <a:xfrm flipH="1" flipV="1">
            <a:off x="6443663" y="40767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5312"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5313" name="Rectangle 19"/>
          <p:cNvSpPr>
            <a:spLocks noChangeArrowheads="1"/>
          </p:cNvSpPr>
          <p:nvPr/>
        </p:nvSpPr>
        <p:spPr bwMode="auto">
          <a:xfrm>
            <a:off x="6507163" y="40513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5314"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5315"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5316"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5317"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5318"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5319"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5320"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5321"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5322"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5323"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5324"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5325"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5326"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5327"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Tree>
  </p:cSld>
  <p:clrMapOvr>
    <a:masterClrMapping/>
  </p:clrMapOvr>
  <p:transition advClick="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6"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6327"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6328"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6329" name="Line 11"/>
          <p:cNvSpPr>
            <a:spLocks noChangeShapeType="1"/>
          </p:cNvSpPr>
          <p:nvPr/>
        </p:nvSpPr>
        <p:spPr bwMode="auto">
          <a:xfrm flipV="1">
            <a:off x="539750" y="602138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6330" name="Rectangle 12"/>
          <p:cNvSpPr>
            <a:spLocks noChangeArrowheads="1"/>
          </p:cNvSpPr>
          <p:nvPr/>
        </p:nvSpPr>
        <p:spPr bwMode="auto">
          <a:xfrm>
            <a:off x="539750" y="599598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6331"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6332"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6333"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6334"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6335" name="Line 17"/>
          <p:cNvSpPr>
            <a:spLocks noChangeShapeType="1"/>
          </p:cNvSpPr>
          <p:nvPr/>
        </p:nvSpPr>
        <p:spPr bwMode="auto">
          <a:xfrm flipH="1" flipV="1">
            <a:off x="6443663" y="40767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6336"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6337" name="Rectangle 19"/>
          <p:cNvSpPr>
            <a:spLocks noChangeArrowheads="1"/>
          </p:cNvSpPr>
          <p:nvPr/>
        </p:nvSpPr>
        <p:spPr bwMode="auto">
          <a:xfrm>
            <a:off x="6507163" y="40513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6338"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6339"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6340"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6341"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6342"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6343"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6344"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6345"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6346"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6347"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6348"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6349"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6350"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6351"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7351"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735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7353" name="Line 11"/>
          <p:cNvSpPr>
            <a:spLocks noChangeShapeType="1"/>
          </p:cNvSpPr>
          <p:nvPr/>
        </p:nvSpPr>
        <p:spPr bwMode="auto">
          <a:xfrm flipV="1">
            <a:off x="539750" y="623728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7354" name="Rectangle 12"/>
          <p:cNvSpPr>
            <a:spLocks noChangeArrowheads="1"/>
          </p:cNvSpPr>
          <p:nvPr/>
        </p:nvSpPr>
        <p:spPr bwMode="auto">
          <a:xfrm>
            <a:off x="539750" y="621188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7355"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7356"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7357"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7358"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7359" name="Rectangle 18"/>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7360"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7361" name="Rectangle 21"/>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7362" name="Line 22"/>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7363"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7364" name="Rectangle 24"/>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7365" name="Line 25"/>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7366"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7367" name="Rectangle 27"/>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7368" name="Line 28"/>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7369" name="Line 29"/>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7370" name="Line 30"/>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7371" name="Line 31"/>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7372" name="Rectangle 32"/>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5</a:t>
            </a:r>
          </a:p>
        </p:txBody>
      </p:sp>
      <p:sp>
        <p:nvSpPr>
          <p:cNvPr id="57373" name="Rectangle 33"/>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7374" name="Line 34"/>
          <p:cNvSpPr>
            <a:spLocks noChangeShapeType="1"/>
          </p:cNvSpPr>
          <p:nvPr/>
        </p:nvSpPr>
        <p:spPr bwMode="auto">
          <a:xfrm flipH="1" flipV="1">
            <a:off x="6443663" y="36449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7375" name="Rectangle 35"/>
          <p:cNvSpPr>
            <a:spLocks noChangeArrowheads="1"/>
          </p:cNvSpPr>
          <p:nvPr/>
        </p:nvSpPr>
        <p:spPr bwMode="auto">
          <a:xfrm>
            <a:off x="6507163" y="36195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57376" name="Line 36"/>
          <p:cNvSpPr>
            <a:spLocks noChangeShapeType="1"/>
          </p:cNvSpPr>
          <p:nvPr/>
        </p:nvSpPr>
        <p:spPr bwMode="auto">
          <a:xfrm flipV="1">
            <a:off x="5580063" y="3822700"/>
            <a:ext cx="863600" cy="0"/>
          </a:xfrm>
          <a:prstGeom prst="line">
            <a:avLst/>
          </a:prstGeom>
          <a:noFill/>
          <a:ln w="9525">
            <a:solidFill>
              <a:srgbClr val="800080"/>
            </a:solidFill>
            <a:round/>
            <a:headEnd/>
            <a:tailEnd/>
          </a:ln>
        </p:spPr>
        <p:txBody>
          <a:bodyPr>
            <a:spAutoFit/>
          </a:bodyPr>
          <a:lstStyle/>
          <a:p>
            <a:endParaRPr lang="zh-CN" altLang="en-US"/>
          </a:p>
        </p:txBody>
      </p:sp>
      <p:sp>
        <p:nvSpPr>
          <p:cNvPr id="57377" name="Rectangle 37"/>
          <p:cNvSpPr>
            <a:spLocks noChangeArrowheads="1"/>
          </p:cNvSpPr>
          <p:nvPr/>
        </p:nvSpPr>
        <p:spPr bwMode="auto">
          <a:xfrm>
            <a:off x="5580063" y="38242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Tree>
  </p:cSld>
  <p:clrMapOvr>
    <a:masterClrMapping/>
  </p:clrMapOvr>
  <p:transition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8375"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837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8377" name="Line 11"/>
          <p:cNvSpPr>
            <a:spLocks noChangeShapeType="1"/>
          </p:cNvSpPr>
          <p:nvPr/>
        </p:nvSpPr>
        <p:spPr bwMode="auto">
          <a:xfrm flipV="1">
            <a:off x="539750" y="645318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8378" name="Rectangle 12"/>
          <p:cNvSpPr>
            <a:spLocks noChangeArrowheads="1"/>
          </p:cNvSpPr>
          <p:nvPr/>
        </p:nvSpPr>
        <p:spPr bwMode="auto">
          <a:xfrm>
            <a:off x="539750" y="642778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8379"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8380"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8381"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8382"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8383"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8384"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8385"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8386"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8387"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8388"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8389"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8390"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8391"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8392"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8393"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8394"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8395"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8396"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8397"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8398" name="Line 32"/>
          <p:cNvSpPr>
            <a:spLocks noChangeShapeType="1"/>
          </p:cNvSpPr>
          <p:nvPr/>
        </p:nvSpPr>
        <p:spPr bwMode="auto">
          <a:xfrm flipH="1" flipV="1">
            <a:off x="6443663" y="40767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8399" name="Rectangle 33"/>
          <p:cNvSpPr>
            <a:spLocks noChangeArrowheads="1"/>
          </p:cNvSpPr>
          <p:nvPr/>
        </p:nvSpPr>
        <p:spPr bwMode="auto">
          <a:xfrm>
            <a:off x="6507163" y="40513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59399"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5940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59401" name="Line 11"/>
          <p:cNvSpPr>
            <a:spLocks noChangeShapeType="1"/>
          </p:cNvSpPr>
          <p:nvPr/>
        </p:nvSpPr>
        <p:spPr bwMode="auto">
          <a:xfrm flipV="1">
            <a:off x="539750" y="3741738"/>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9402" name="Rectangle 12"/>
          <p:cNvSpPr>
            <a:spLocks noChangeArrowheads="1"/>
          </p:cNvSpPr>
          <p:nvPr/>
        </p:nvSpPr>
        <p:spPr bwMode="auto">
          <a:xfrm>
            <a:off x="539750" y="371633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59403"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9404"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59405"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59406"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9407"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59408"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9409"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9410"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59411"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9412"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9413"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59414"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9415"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9416"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59417"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59418"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59419"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59420"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59421"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59422" name="Line 32"/>
          <p:cNvSpPr>
            <a:spLocks noChangeShapeType="1"/>
          </p:cNvSpPr>
          <p:nvPr/>
        </p:nvSpPr>
        <p:spPr bwMode="auto">
          <a:xfrm flipH="1" flipV="1">
            <a:off x="6443663" y="40767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59423" name="Rectangle 33"/>
          <p:cNvSpPr>
            <a:spLocks noChangeArrowheads="1"/>
          </p:cNvSpPr>
          <p:nvPr/>
        </p:nvSpPr>
        <p:spPr bwMode="auto">
          <a:xfrm>
            <a:off x="6507163" y="40513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1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2"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60423"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60424"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60425" name="Line 11"/>
          <p:cNvSpPr>
            <a:spLocks noChangeShapeType="1"/>
          </p:cNvSpPr>
          <p:nvPr/>
        </p:nvSpPr>
        <p:spPr bwMode="auto">
          <a:xfrm flipV="1">
            <a:off x="539750" y="395922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0426" name="Rectangle 12"/>
          <p:cNvSpPr>
            <a:spLocks noChangeArrowheads="1"/>
          </p:cNvSpPr>
          <p:nvPr/>
        </p:nvSpPr>
        <p:spPr bwMode="auto">
          <a:xfrm>
            <a:off x="539750" y="39338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60427"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0428"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0429"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60430"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0431"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60432"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0433"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0434"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0435"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0436"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0437"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0438"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0439"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0440"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0441"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60442"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60443"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60444"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0445"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60446" name="Line 34"/>
          <p:cNvSpPr>
            <a:spLocks noChangeShapeType="1"/>
          </p:cNvSpPr>
          <p:nvPr/>
        </p:nvSpPr>
        <p:spPr bwMode="auto">
          <a:xfrm flipV="1">
            <a:off x="5580063" y="3813175"/>
            <a:ext cx="863600" cy="0"/>
          </a:xfrm>
          <a:prstGeom prst="line">
            <a:avLst/>
          </a:prstGeom>
          <a:noFill/>
          <a:ln w="9525">
            <a:solidFill>
              <a:srgbClr val="800080"/>
            </a:solidFill>
            <a:round/>
            <a:headEnd/>
            <a:tailEnd/>
          </a:ln>
        </p:spPr>
        <p:txBody>
          <a:bodyPr>
            <a:spAutoFit/>
          </a:bodyPr>
          <a:lstStyle/>
          <a:p>
            <a:endParaRPr lang="zh-CN" altLang="en-US"/>
          </a:p>
        </p:txBody>
      </p:sp>
      <p:sp>
        <p:nvSpPr>
          <p:cNvPr id="60447" name="Rectangle 35"/>
          <p:cNvSpPr>
            <a:spLocks noChangeArrowheads="1"/>
          </p:cNvSpPr>
          <p:nvPr/>
        </p:nvSpPr>
        <p:spPr bwMode="auto">
          <a:xfrm>
            <a:off x="5580063" y="381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0448" name="Line 36"/>
          <p:cNvSpPr>
            <a:spLocks noChangeShapeType="1"/>
          </p:cNvSpPr>
          <p:nvPr/>
        </p:nvSpPr>
        <p:spPr bwMode="auto">
          <a:xfrm flipH="1" flipV="1">
            <a:off x="6443663" y="36703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0449" name="Rectangle 37"/>
          <p:cNvSpPr>
            <a:spLocks noChangeArrowheads="1"/>
          </p:cNvSpPr>
          <p:nvPr/>
        </p:nvSpPr>
        <p:spPr bwMode="auto">
          <a:xfrm>
            <a:off x="6507163" y="36449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6"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61447"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61448"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61449" name="Line 11"/>
          <p:cNvSpPr>
            <a:spLocks noChangeShapeType="1"/>
          </p:cNvSpPr>
          <p:nvPr/>
        </p:nvSpPr>
        <p:spPr bwMode="auto">
          <a:xfrm flipV="1">
            <a:off x="539750" y="417512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1450" name="Rectangle 12"/>
          <p:cNvSpPr>
            <a:spLocks noChangeArrowheads="1"/>
          </p:cNvSpPr>
          <p:nvPr/>
        </p:nvSpPr>
        <p:spPr bwMode="auto">
          <a:xfrm>
            <a:off x="539750" y="41497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61451"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1452"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1453"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61454"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1455"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61456"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1457"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58"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1459"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1460"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61"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1462"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1463"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64"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1465"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61466"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61467"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61468"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69"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61470" name="Line 32"/>
          <p:cNvSpPr>
            <a:spLocks noChangeShapeType="1"/>
          </p:cNvSpPr>
          <p:nvPr/>
        </p:nvSpPr>
        <p:spPr bwMode="auto">
          <a:xfrm flipV="1">
            <a:off x="5580063" y="3813175"/>
            <a:ext cx="863600" cy="0"/>
          </a:xfrm>
          <a:prstGeom prst="line">
            <a:avLst/>
          </a:prstGeom>
          <a:noFill/>
          <a:ln w="9525">
            <a:solidFill>
              <a:srgbClr val="800080"/>
            </a:solidFill>
            <a:round/>
            <a:headEnd/>
            <a:tailEnd/>
          </a:ln>
        </p:spPr>
        <p:txBody>
          <a:bodyPr>
            <a:spAutoFit/>
          </a:bodyPr>
          <a:lstStyle/>
          <a:p>
            <a:endParaRPr lang="zh-CN" altLang="en-US"/>
          </a:p>
        </p:txBody>
      </p:sp>
      <p:sp>
        <p:nvSpPr>
          <p:cNvPr id="61471" name="Rectangle 33"/>
          <p:cNvSpPr>
            <a:spLocks noChangeArrowheads="1"/>
          </p:cNvSpPr>
          <p:nvPr/>
        </p:nvSpPr>
        <p:spPr bwMode="auto">
          <a:xfrm>
            <a:off x="5580063" y="381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72" name="Line 36"/>
          <p:cNvSpPr>
            <a:spLocks noChangeShapeType="1"/>
          </p:cNvSpPr>
          <p:nvPr/>
        </p:nvSpPr>
        <p:spPr bwMode="auto">
          <a:xfrm flipV="1">
            <a:off x="5580063" y="3390900"/>
            <a:ext cx="863600" cy="0"/>
          </a:xfrm>
          <a:prstGeom prst="line">
            <a:avLst/>
          </a:prstGeom>
          <a:noFill/>
          <a:ln w="9525">
            <a:solidFill>
              <a:srgbClr val="800080"/>
            </a:solidFill>
            <a:round/>
            <a:headEnd/>
            <a:tailEnd/>
          </a:ln>
        </p:spPr>
        <p:txBody>
          <a:bodyPr>
            <a:spAutoFit/>
          </a:bodyPr>
          <a:lstStyle/>
          <a:p>
            <a:endParaRPr lang="zh-CN" altLang="en-US"/>
          </a:p>
        </p:txBody>
      </p:sp>
      <p:sp>
        <p:nvSpPr>
          <p:cNvPr id="61473" name="Rectangle 37"/>
          <p:cNvSpPr>
            <a:spLocks noChangeArrowheads="1"/>
          </p:cNvSpPr>
          <p:nvPr/>
        </p:nvSpPr>
        <p:spPr bwMode="auto">
          <a:xfrm>
            <a:off x="5580063" y="3392488"/>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1474" name="Line 38"/>
          <p:cNvSpPr>
            <a:spLocks noChangeShapeType="1"/>
          </p:cNvSpPr>
          <p:nvPr/>
        </p:nvSpPr>
        <p:spPr bwMode="auto">
          <a:xfrm flipH="1" flipV="1">
            <a:off x="6443663" y="3248025"/>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1475" name="Rectangle 39"/>
          <p:cNvSpPr>
            <a:spLocks noChangeArrowheads="1"/>
          </p:cNvSpPr>
          <p:nvPr/>
        </p:nvSpPr>
        <p:spPr bwMode="auto">
          <a:xfrm>
            <a:off x="6507163" y="3222625"/>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70"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62471"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62472"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62473" name="Line 11"/>
          <p:cNvSpPr>
            <a:spLocks noChangeShapeType="1"/>
          </p:cNvSpPr>
          <p:nvPr/>
        </p:nvSpPr>
        <p:spPr bwMode="auto">
          <a:xfrm flipV="1">
            <a:off x="539750" y="439102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2474" name="Rectangle 12"/>
          <p:cNvSpPr>
            <a:spLocks noChangeArrowheads="1"/>
          </p:cNvSpPr>
          <p:nvPr/>
        </p:nvSpPr>
        <p:spPr bwMode="auto">
          <a:xfrm>
            <a:off x="539750" y="4365625"/>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62475"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2476"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2477"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62478"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2479"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62480"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2481"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2482"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2483"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2484"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2485"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2486"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2487"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2488"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2489"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62490"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62491"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62492"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2493"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62494" name="Line 32"/>
          <p:cNvSpPr>
            <a:spLocks noChangeShapeType="1"/>
          </p:cNvSpPr>
          <p:nvPr/>
        </p:nvSpPr>
        <p:spPr bwMode="auto">
          <a:xfrm flipV="1">
            <a:off x="5580063" y="3813175"/>
            <a:ext cx="863600" cy="0"/>
          </a:xfrm>
          <a:prstGeom prst="line">
            <a:avLst/>
          </a:prstGeom>
          <a:noFill/>
          <a:ln w="9525">
            <a:solidFill>
              <a:srgbClr val="800080"/>
            </a:solidFill>
            <a:round/>
            <a:headEnd/>
            <a:tailEnd/>
          </a:ln>
        </p:spPr>
        <p:txBody>
          <a:bodyPr>
            <a:spAutoFit/>
          </a:bodyPr>
          <a:lstStyle/>
          <a:p>
            <a:endParaRPr lang="zh-CN" altLang="en-US"/>
          </a:p>
        </p:txBody>
      </p:sp>
      <p:sp>
        <p:nvSpPr>
          <p:cNvPr id="62495" name="Rectangle 33"/>
          <p:cNvSpPr>
            <a:spLocks noChangeArrowheads="1"/>
          </p:cNvSpPr>
          <p:nvPr/>
        </p:nvSpPr>
        <p:spPr bwMode="auto">
          <a:xfrm>
            <a:off x="5580063" y="381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2496" name="Line 34"/>
          <p:cNvSpPr>
            <a:spLocks noChangeShapeType="1"/>
          </p:cNvSpPr>
          <p:nvPr/>
        </p:nvSpPr>
        <p:spPr bwMode="auto">
          <a:xfrm flipH="1" flipV="1">
            <a:off x="6443663" y="36449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2497" name="Rectangle 35"/>
          <p:cNvSpPr>
            <a:spLocks noChangeArrowheads="1"/>
          </p:cNvSpPr>
          <p:nvPr/>
        </p:nvSpPr>
        <p:spPr bwMode="auto">
          <a:xfrm>
            <a:off x="6507163" y="36195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4"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63495"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63496"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63497" name="Line 11"/>
          <p:cNvSpPr>
            <a:spLocks noChangeShapeType="1"/>
          </p:cNvSpPr>
          <p:nvPr/>
        </p:nvSpPr>
        <p:spPr bwMode="auto">
          <a:xfrm flipV="1">
            <a:off x="539750" y="6742113"/>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3498" name="Rectangle 12"/>
          <p:cNvSpPr>
            <a:spLocks noChangeArrowheads="1"/>
          </p:cNvSpPr>
          <p:nvPr/>
        </p:nvSpPr>
        <p:spPr bwMode="auto">
          <a:xfrm>
            <a:off x="539750" y="6237288"/>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a:t>
            </a:r>
          </a:p>
        </p:txBody>
      </p:sp>
      <p:sp>
        <p:nvSpPr>
          <p:cNvPr id="63499" name="Line 13"/>
          <p:cNvSpPr>
            <a:spLocks noChangeShapeType="1"/>
          </p:cNvSpPr>
          <p:nvPr/>
        </p:nvSpPr>
        <p:spPr bwMode="auto">
          <a:xfrm>
            <a:off x="55800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3500" name="Line 14"/>
          <p:cNvSpPr>
            <a:spLocks noChangeShapeType="1"/>
          </p:cNvSpPr>
          <p:nvPr/>
        </p:nvSpPr>
        <p:spPr bwMode="auto">
          <a:xfrm>
            <a:off x="6443663" y="1268413"/>
            <a:ext cx="0" cy="5111750"/>
          </a:xfrm>
          <a:prstGeom prst="line">
            <a:avLst/>
          </a:prstGeom>
          <a:noFill/>
          <a:ln w="9525">
            <a:solidFill>
              <a:srgbClr val="800080"/>
            </a:solidFill>
            <a:round/>
            <a:headEnd/>
            <a:tailEnd/>
          </a:ln>
        </p:spPr>
        <p:txBody>
          <a:bodyPr>
            <a:spAutoFit/>
          </a:bodyPr>
          <a:lstStyle/>
          <a:p>
            <a:endParaRPr lang="zh-CN" altLang="en-US"/>
          </a:p>
        </p:txBody>
      </p:sp>
      <p:sp>
        <p:nvSpPr>
          <p:cNvPr id="63501" name="Line 15"/>
          <p:cNvSpPr>
            <a:spLocks noChangeShapeType="1"/>
          </p:cNvSpPr>
          <p:nvPr/>
        </p:nvSpPr>
        <p:spPr bwMode="auto">
          <a:xfrm flipV="1">
            <a:off x="5580063" y="6380163"/>
            <a:ext cx="863600" cy="0"/>
          </a:xfrm>
          <a:prstGeom prst="line">
            <a:avLst/>
          </a:prstGeom>
          <a:noFill/>
          <a:ln w="9525">
            <a:solidFill>
              <a:srgbClr val="800080"/>
            </a:solidFill>
            <a:round/>
            <a:headEnd/>
            <a:tailEnd/>
          </a:ln>
        </p:spPr>
        <p:txBody>
          <a:bodyPr>
            <a:spAutoFit/>
          </a:bodyPr>
          <a:lstStyle/>
          <a:p>
            <a:endParaRPr lang="zh-CN" altLang="en-US"/>
          </a:p>
        </p:txBody>
      </p:sp>
      <p:sp>
        <p:nvSpPr>
          <p:cNvPr id="63502" name="Line 16"/>
          <p:cNvSpPr>
            <a:spLocks noChangeShapeType="1"/>
          </p:cNvSpPr>
          <p:nvPr/>
        </p:nvSpPr>
        <p:spPr bwMode="auto">
          <a:xfrm flipV="1">
            <a:off x="5219700" y="61658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3503" name="Rectangle 17"/>
          <p:cNvSpPr>
            <a:spLocks noChangeArrowheads="1"/>
          </p:cNvSpPr>
          <p:nvPr/>
        </p:nvSpPr>
        <p:spPr bwMode="auto">
          <a:xfrm>
            <a:off x="5210175" y="61404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63504" name="Line 18"/>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3505" name="Rectangle 19"/>
          <p:cNvSpPr>
            <a:spLocks noChangeArrowheads="1"/>
          </p:cNvSpPr>
          <p:nvPr/>
        </p:nvSpPr>
        <p:spPr bwMode="auto">
          <a:xfrm>
            <a:off x="5580063" y="59483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3506" name="Line 20"/>
          <p:cNvSpPr>
            <a:spLocks noChangeShapeType="1"/>
          </p:cNvSpPr>
          <p:nvPr/>
        </p:nvSpPr>
        <p:spPr bwMode="auto">
          <a:xfrm flipV="1">
            <a:off x="5580063" y="5948363"/>
            <a:ext cx="863600" cy="0"/>
          </a:xfrm>
          <a:prstGeom prst="line">
            <a:avLst/>
          </a:prstGeom>
          <a:noFill/>
          <a:ln w="9525">
            <a:solidFill>
              <a:srgbClr val="800080"/>
            </a:solidFill>
            <a:round/>
            <a:headEnd/>
            <a:tailEnd/>
          </a:ln>
        </p:spPr>
        <p:txBody>
          <a:bodyPr>
            <a:spAutoFit/>
          </a:bodyPr>
          <a:lstStyle/>
          <a:p>
            <a:endParaRPr lang="zh-CN" altLang="en-US"/>
          </a:p>
        </p:txBody>
      </p:sp>
      <p:sp>
        <p:nvSpPr>
          <p:cNvPr id="63507" name="Line 21"/>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3508" name="Rectangle 22"/>
          <p:cNvSpPr>
            <a:spLocks noChangeArrowheads="1"/>
          </p:cNvSpPr>
          <p:nvPr/>
        </p:nvSpPr>
        <p:spPr bwMode="auto">
          <a:xfrm>
            <a:off x="5580063" y="55165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3509" name="Line 23"/>
          <p:cNvSpPr>
            <a:spLocks noChangeShapeType="1"/>
          </p:cNvSpPr>
          <p:nvPr/>
        </p:nvSpPr>
        <p:spPr bwMode="auto">
          <a:xfrm flipV="1">
            <a:off x="5580063" y="5516563"/>
            <a:ext cx="863600" cy="0"/>
          </a:xfrm>
          <a:prstGeom prst="line">
            <a:avLst/>
          </a:prstGeom>
          <a:noFill/>
          <a:ln w="9525">
            <a:solidFill>
              <a:srgbClr val="800080"/>
            </a:solidFill>
            <a:round/>
            <a:headEnd/>
            <a:tailEnd/>
          </a:ln>
        </p:spPr>
        <p:txBody>
          <a:bodyPr>
            <a:spAutoFit/>
          </a:bodyPr>
          <a:lstStyle/>
          <a:p>
            <a:endParaRPr lang="zh-CN" altLang="en-US"/>
          </a:p>
        </p:txBody>
      </p:sp>
      <p:sp>
        <p:nvSpPr>
          <p:cNvPr id="63510" name="Line 24"/>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3511" name="Rectangle 25"/>
          <p:cNvSpPr>
            <a:spLocks noChangeArrowheads="1"/>
          </p:cNvSpPr>
          <p:nvPr/>
        </p:nvSpPr>
        <p:spPr bwMode="auto">
          <a:xfrm>
            <a:off x="5580063" y="50847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3512" name="Line 26"/>
          <p:cNvSpPr>
            <a:spLocks noChangeShapeType="1"/>
          </p:cNvSpPr>
          <p:nvPr/>
        </p:nvSpPr>
        <p:spPr bwMode="auto">
          <a:xfrm flipV="1">
            <a:off x="5580063" y="5084763"/>
            <a:ext cx="863600" cy="0"/>
          </a:xfrm>
          <a:prstGeom prst="line">
            <a:avLst/>
          </a:prstGeom>
          <a:noFill/>
          <a:ln w="9525">
            <a:solidFill>
              <a:srgbClr val="800080"/>
            </a:solidFill>
            <a:round/>
            <a:headEnd/>
            <a:tailEnd/>
          </a:ln>
        </p:spPr>
        <p:txBody>
          <a:bodyPr>
            <a:spAutoFit/>
          </a:bodyPr>
          <a:lstStyle/>
          <a:p>
            <a:endParaRPr lang="zh-CN" altLang="en-US"/>
          </a:p>
        </p:txBody>
      </p:sp>
      <p:sp>
        <p:nvSpPr>
          <p:cNvPr id="63513" name="Line 27"/>
          <p:cNvSpPr>
            <a:spLocks noChangeShapeType="1"/>
          </p:cNvSpPr>
          <p:nvPr/>
        </p:nvSpPr>
        <p:spPr bwMode="auto">
          <a:xfrm flipV="1">
            <a:off x="5580063" y="4652963"/>
            <a:ext cx="863600" cy="0"/>
          </a:xfrm>
          <a:prstGeom prst="line">
            <a:avLst/>
          </a:prstGeom>
          <a:noFill/>
          <a:ln w="9525">
            <a:solidFill>
              <a:srgbClr val="800080"/>
            </a:solidFill>
            <a:round/>
            <a:headEnd/>
            <a:tailEnd/>
          </a:ln>
        </p:spPr>
        <p:txBody>
          <a:bodyPr>
            <a:spAutoFit/>
          </a:bodyPr>
          <a:lstStyle/>
          <a:p>
            <a:endParaRPr lang="zh-CN" altLang="en-US"/>
          </a:p>
        </p:txBody>
      </p:sp>
      <p:sp>
        <p:nvSpPr>
          <p:cNvPr id="63514" name="Line 28"/>
          <p:cNvSpPr>
            <a:spLocks noChangeShapeType="1"/>
          </p:cNvSpPr>
          <p:nvPr/>
        </p:nvSpPr>
        <p:spPr bwMode="auto">
          <a:xfrm flipV="1">
            <a:off x="5580063" y="4651375"/>
            <a:ext cx="863600" cy="0"/>
          </a:xfrm>
          <a:prstGeom prst="line">
            <a:avLst/>
          </a:prstGeom>
          <a:noFill/>
          <a:ln w="9525">
            <a:solidFill>
              <a:srgbClr val="800080"/>
            </a:solidFill>
            <a:round/>
            <a:headEnd/>
            <a:tailEnd/>
          </a:ln>
        </p:spPr>
        <p:txBody>
          <a:bodyPr>
            <a:spAutoFit/>
          </a:bodyPr>
          <a:lstStyle/>
          <a:p>
            <a:endParaRPr lang="zh-CN" altLang="en-US"/>
          </a:p>
        </p:txBody>
      </p:sp>
      <p:sp>
        <p:nvSpPr>
          <p:cNvPr id="63515" name="Line 29"/>
          <p:cNvSpPr>
            <a:spLocks noChangeShapeType="1"/>
          </p:cNvSpPr>
          <p:nvPr/>
        </p:nvSpPr>
        <p:spPr bwMode="auto">
          <a:xfrm flipV="1">
            <a:off x="5580063" y="4219575"/>
            <a:ext cx="863600" cy="0"/>
          </a:xfrm>
          <a:prstGeom prst="line">
            <a:avLst/>
          </a:prstGeom>
          <a:noFill/>
          <a:ln w="9525">
            <a:solidFill>
              <a:srgbClr val="800080"/>
            </a:solidFill>
            <a:round/>
            <a:headEnd/>
            <a:tailEnd/>
          </a:ln>
        </p:spPr>
        <p:txBody>
          <a:bodyPr>
            <a:spAutoFit/>
          </a:bodyPr>
          <a:lstStyle/>
          <a:p>
            <a:endParaRPr lang="zh-CN" altLang="en-US"/>
          </a:p>
        </p:txBody>
      </p:sp>
      <p:sp>
        <p:nvSpPr>
          <p:cNvPr id="63516" name="Rectangle 30"/>
          <p:cNvSpPr>
            <a:spLocks noChangeArrowheads="1"/>
          </p:cNvSpPr>
          <p:nvPr/>
        </p:nvSpPr>
        <p:spPr bwMode="auto">
          <a:xfrm>
            <a:off x="5580063" y="46529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0</a:t>
            </a:r>
          </a:p>
        </p:txBody>
      </p:sp>
      <p:sp>
        <p:nvSpPr>
          <p:cNvPr id="63517" name="Rectangle 31"/>
          <p:cNvSpPr>
            <a:spLocks noChangeArrowheads="1"/>
          </p:cNvSpPr>
          <p:nvPr/>
        </p:nvSpPr>
        <p:spPr bwMode="auto">
          <a:xfrm>
            <a:off x="5580063" y="4221163"/>
            <a:ext cx="792162" cy="396875"/>
          </a:xfrm>
          <a:prstGeom prst="rect">
            <a:avLst/>
          </a:prstGeom>
          <a:noFill/>
          <a:ln w="9525" algn="ctr">
            <a:noFill/>
            <a:miter lim="800000"/>
            <a:headEnd/>
            <a:tailEnd/>
          </a:ln>
        </p:spPr>
        <p:txBody>
          <a:bodyPr>
            <a:spAutoFit/>
          </a:bodyPr>
          <a:lstStyle/>
          <a:p>
            <a:pPr algn="ctr">
              <a:buFont typeface="Wingdings" pitchFamily="2" charset="2"/>
              <a:buNone/>
            </a:pPr>
            <a:r>
              <a:rPr lang="en-US" altLang="zh-CN" sz="2000" b="0">
                <a:solidFill>
                  <a:srgbClr val="800080"/>
                </a:solidFill>
                <a:latin typeface="Arial" pitchFamily="34" charset="0"/>
              </a:rPr>
              <a:t>15</a:t>
            </a:r>
          </a:p>
        </p:txBody>
      </p:sp>
      <p:sp>
        <p:nvSpPr>
          <p:cNvPr id="63518" name="Line 32"/>
          <p:cNvSpPr>
            <a:spLocks noChangeShapeType="1"/>
          </p:cNvSpPr>
          <p:nvPr/>
        </p:nvSpPr>
        <p:spPr bwMode="auto">
          <a:xfrm flipH="1" flipV="1">
            <a:off x="6443663" y="407670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3519" name="Rectangle 33"/>
          <p:cNvSpPr>
            <a:spLocks noChangeArrowheads="1"/>
          </p:cNvSpPr>
          <p:nvPr/>
        </p:nvSpPr>
        <p:spPr bwMode="auto">
          <a:xfrm>
            <a:off x="6507163" y="405130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Tree>
  </p:cSld>
  <p:clrMapOvr>
    <a:masterClrMapping/>
  </p:clrMapOvr>
  <p:transition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4">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8" name="Text Box 8"/>
          <p:cNvSpPr txBox="1">
            <a:spLocks noChangeArrowheads="1"/>
          </p:cNvSpPr>
          <p:nvPr/>
        </p:nvSpPr>
        <p:spPr bwMode="auto">
          <a:xfrm>
            <a:off x="7021513" y="1125538"/>
            <a:ext cx="1943100" cy="5303837"/>
          </a:xfrm>
          <a:prstGeom prst="rect">
            <a:avLst/>
          </a:prstGeom>
          <a:noFill/>
          <a:ln w="9525">
            <a:noFill/>
            <a:miter lim="800000"/>
            <a:headEnd/>
            <a:tailEnd/>
          </a:ln>
        </p:spPr>
        <p:txBody>
          <a:bodyPr>
            <a:spAutoFit/>
          </a:bodyPr>
          <a:lstStyle/>
          <a:p>
            <a:r>
              <a:rPr lang="en-US" altLang="zh-CN">
                <a:solidFill>
                  <a:srgbClr val="7030A0"/>
                </a:solidFill>
                <a:latin typeface="Arial" pitchFamily="34" charset="0"/>
              </a:rPr>
              <a:t> </a:t>
            </a:r>
            <a:r>
              <a:rPr lang="zh-CN" altLang="en-US">
                <a:solidFill>
                  <a:srgbClr val="7030A0"/>
                </a:solidFill>
                <a:latin typeface="Arial" pitchFamily="34" charset="0"/>
              </a:rPr>
              <a:t>例</a:t>
            </a:r>
          </a:p>
          <a:p>
            <a:pPr>
              <a:buFont typeface="Wingdings" pitchFamily="2" charset="2"/>
              <a:buNone/>
            </a:pPr>
            <a:endParaRPr lang="zh-CN" altLang="en-US" sz="1000">
              <a:solidFill>
                <a:srgbClr val="7030A0"/>
              </a:solidFill>
            </a:endParaRPr>
          </a:p>
          <a:p>
            <a:pPr>
              <a:buFont typeface="Wingdings" pitchFamily="2" charset="2"/>
              <a:buNone/>
            </a:pPr>
            <a:r>
              <a:rPr lang="en-US" altLang="zh-CN" sz="2000" b="0">
                <a:solidFill>
                  <a:srgbClr val="7030A0"/>
                </a:solidFill>
                <a:latin typeface="Arial" pitchFamily="34" charset="0"/>
              </a:rPr>
              <a:t>const  a=10;</a:t>
            </a:r>
            <a:br>
              <a:rPr lang="en-US" altLang="zh-CN" sz="2000" b="0">
                <a:solidFill>
                  <a:srgbClr val="7030A0"/>
                </a:solidFill>
                <a:latin typeface="Arial" pitchFamily="34" charset="0"/>
              </a:rPr>
            </a:br>
            <a:r>
              <a:rPr lang="en-US" altLang="zh-CN" sz="2000" b="0">
                <a:solidFill>
                  <a:srgbClr val="7030A0"/>
                </a:solidFill>
                <a:latin typeface="Arial" pitchFamily="34" charset="0"/>
              </a:rPr>
              <a:t>var    b,c;</a:t>
            </a:r>
            <a:br>
              <a:rPr lang="en-US" altLang="zh-CN" sz="2000" b="0">
                <a:solidFill>
                  <a:srgbClr val="7030A0"/>
                </a:solidFill>
                <a:latin typeface="Arial" pitchFamily="34" charset="0"/>
              </a:rPr>
            </a:br>
            <a:r>
              <a:rPr lang="en-US" altLang="zh-CN" sz="2000" b="0">
                <a:solidFill>
                  <a:srgbClr val="7030A0"/>
                </a:solidFill>
                <a:latin typeface="Arial" pitchFamily="34" charset="0"/>
              </a:rPr>
              <a:t>procedure p;</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c:=b+a;</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begin</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while b#0 do</a:t>
            </a:r>
            <a:br>
              <a:rPr lang="en-US" altLang="zh-CN" sz="2000" b="0">
                <a:solidFill>
                  <a:srgbClr val="7030A0"/>
                </a:solidFill>
                <a:latin typeface="Arial" pitchFamily="34" charset="0"/>
              </a:rPr>
            </a:br>
            <a:r>
              <a:rPr lang="en-US" altLang="zh-CN" sz="2000" b="0">
                <a:solidFill>
                  <a:srgbClr val="7030A0"/>
                </a:solidFill>
                <a:latin typeface="Arial" pitchFamily="34" charset="0"/>
              </a:rPr>
              <a:t>  begin</a:t>
            </a:r>
            <a:br>
              <a:rPr lang="en-US" altLang="zh-CN" sz="2000" b="0">
                <a:solidFill>
                  <a:srgbClr val="7030A0"/>
                </a:solidFill>
                <a:latin typeface="Arial" pitchFamily="34" charset="0"/>
              </a:rPr>
            </a:br>
            <a:r>
              <a:rPr lang="en-US" altLang="zh-CN" sz="2000" b="0">
                <a:solidFill>
                  <a:srgbClr val="7030A0"/>
                </a:solidFill>
                <a:latin typeface="Arial" pitchFamily="34" charset="0"/>
              </a:rPr>
              <a:t>    call p;</a:t>
            </a:r>
            <a:br>
              <a:rPr lang="en-US" altLang="zh-CN" sz="2000" b="0">
                <a:solidFill>
                  <a:srgbClr val="7030A0"/>
                </a:solidFill>
                <a:latin typeface="Arial" pitchFamily="34" charset="0"/>
              </a:rPr>
            </a:br>
            <a:r>
              <a:rPr lang="en-US" altLang="zh-CN" sz="2000" b="0">
                <a:solidFill>
                  <a:srgbClr val="7030A0"/>
                </a:solidFill>
                <a:latin typeface="Arial" pitchFamily="34" charset="0"/>
              </a:rPr>
              <a:t>    write(2*c);</a:t>
            </a:r>
            <a:br>
              <a:rPr lang="en-US" altLang="zh-CN" sz="2000" b="0">
                <a:solidFill>
                  <a:srgbClr val="7030A0"/>
                </a:solidFill>
                <a:latin typeface="Arial" pitchFamily="34" charset="0"/>
              </a:rPr>
            </a:br>
            <a:r>
              <a:rPr lang="en-US" altLang="zh-CN" sz="2000" b="0">
                <a:solidFill>
                  <a:srgbClr val="7030A0"/>
                </a:solidFill>
                <a:latin typeface="Arial" pitchFamily="34" charset="0"/>
              </a:rPr>
              <a:t>    read(b);</a:t>
            </a:r>
            <a:br>
              <a:rPr lang="en-US" altLang="zh-CN" sz="2000" b="0">
                <a:solidFill>
                  <a:srgbClr val="7030A0"/>
                </a:solidFill>
                <a:latin typeface="Arial" pitchFamily="34" charset="0"/>
              </a:rPr>
            </a:br>
            <a:r>
              <a:rPr lang="en-US" altLang="zh-CN" sz="2000" b="0">
                <a:solidFill>
                  <a:srgbClr val="7030A0"/>
                </a:solidFill>
                <a:latin typeface="Arial" pitchFamily="34" charset="0"/>
              </a:rPr>
              <a:t>  end</a:t>
            </a:r>
            <a:br>
              <a:rPr lang="en-US" altLang="zh-CN" sz="2000" b="0">
                <a:solidFill>
                  <a:srgbClr val="7030A0"/>
                </a:solidFill>
                <a:latin typeface="Arial" pitchFamily="34" charset="0"/>
              </a:rPr>
            </a:br>
            <a:r>
              <a:rPr lang="en-US" altLang="zh-CN" sz="2000" b="0">
                <a:solidFill>
                  <a:srgbClr val="7030A0"/>
                </a:solidFill>
                <a:latin typeface="Arial" pitchFamily="34" charset="0"/>
              </a:rPr>
              <a:t>end.</a:t>
            </a:r>
          </a:p>
        </p:txBody>
      </p:sp>
      <p:sp>
        <p:nvSpPr>
          <p:cNvPr id="64519" name="Text Box 9"/>
          <p:cNvSpPr txBox="1">
            <a:spLocks noChangeArrowheads="1"/>
          </p:cNvSpPr>
          <p:nvPr/>
        </p:nvSpPr>
        <p:spPr bwMode="auto">
          <a:xfrm>
            <a:off x="971550" y="1052513"/>
            <a:ext cx="4248150" cy="5807075"/>
          </a:xfrm>
          <a:prstGeom prst="rect">
            <a:avLst/>
          </a:prstGeom>
          <a:noFill/>
          <a:ln w="9525">
            <a:noFill/>
            <a:miter lim="800000"/>
            <a:headEnd/>
            <a:tailEnd/>
          </a:ln>
        </p:spPr>
        <p:txBody>
          <a:bodyPr>
            <a:spAutoFit/>
          </a:bodyPr>
          <a:lstStyle/>
          <a:p>
            <a:pPr>
              <a:buFont typeface="Wingdings" pitchFamily="2" charset="2"/>
              <a:buNone/>
            </a:pPr>
            <a:r>
              <a:rPr lang="en-US" altLang="zh-CN" sz="1500" dirty="0">
                <a:solidFill>
                  <a:srgbClr val="7030A0"/>
                </a:solidFill>
                <a:latin typeface="Arial" pitchFamily="34" charset="0"/>
              </a:rPr>
              <a:t>( 0)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0 8         </a:t>
            </a:r>
            <a:r>
              <a:rPr lang="zh-CN" altLang="en-US" sz="1500" dirty="0">
                <a:solidFill>
                  <a:srgbClr val="7030A0"/>
                </a:solidFill>
                <a:latin typeface="Arial" pitchFamily="34" charset="0"/>
              </a:rPr>
              <a:t>转向主程序入口</a:t>
            </a:r>
          </a:p>
          <a:p>
            <a:pPr>
              <a:buFont typeface="Wingdings" pitchFamily="2" charset="2"/>
              <a:buNone/>
            </a:pPr>
            <a:r>
              <a:rPr lang="en-US" altLang="zh-CN" sz="1500" dirty="0">
                <a:solidFill>
                  <a:srgbClr val="7030A0"/>
                </a:solidFill>
                <a:latin typeface="Arial" pitchFamily="34" charset="0"/>
              </a:rPr>
              <a:t>( 1)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转向过程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p>
          <a:p>
            <a:pPr>
              <a:buFont typeface="Wingdings" pitchFamily="2" charset="2"/>
              <a:buNone/>
            </a:pPr>
            <a:r>
              <a:rPr lang="en-US" altLang="zh-CN" sz="1500" dirty="0">
                <a:solidFill>
                  <a:srgbClr val="7030A0"/>
                </a:solidFill>
                <a:latin typeface="Arial" pitchFamily="34" charset="0"/>
              </a:rPr>
              <a:t>( 2)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入口</a:t>
            </a:r>
            <a:r>
              <a:rPr lang="en-US" altLang="zh-CN" sz="1500" dirty="0">
                <a:solidFill>
                  <a:srgbClr val="7030A0"/>
                </a:solidFill>
                <a:latin typeface="Arial" pitchFamily="34" charset="0"/>
              </a:rPr>
              <a:t>,</a:t>
            </a:r>
            <a:r>
              <a:rPr lang="zh-CN" altLang="en-US" sz="1500" dirty="0">
                <a:solidFill>
                  <a:srgbClr val="7030A0"/>
                </a:solidFill>
                <a:latin typeface="Arial" pitchFamily="34" charset="0"/>
              </a:rPr>
              <a:t>为过程</a:t>
            </a:r>
            <a:r>
              <a:rPr lang="en-US" altLang="zh-CN" sz="1500" dirty="0">
                <a:solidFill>
                  <a:srgbClr val="7030A0"/>
                </a:solidFill>
                <a:latin typeface="Arial" pitchFamily="34" charset="0"/>
              </a:rPr>
              <a:t>p</a:t>
            </a:r>
            <a:r>
              <a:rPr lang="zh-CN" altLang="en-US" sz="1500" dirty="0">
                <a:solidFill>
                  <a:srgbClr val="7030A0"/>
                </a:solidFill>
                <a:latin typeface="Arial" pitchFamily="34" charset="0"/>
              </a:rPr>
              <a:t>开辟空间</a:t>
            </a:r>
          </a:p>
          <a:p>
            <a:pPr>
              <a:buFont typeface="Wingdings" pitchFamily="2" charset="2"/>
              <a:buNone/>
            </a:pPr>
            <a:r>
              <a:rPr lang="en-US" altLang="zh-CN" sz="1500" dirty="0">
                <a:solidFill>
                  <a:srgbClr val="7030A0"/>
                </a:solidFill>
                <a:latin typeface="Arial" pitchFamily="34" charset="0"/>
              </a:rPr>
              <a:t>( 3)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1 3          </a:t>
            </a:r>
            <a:r>
              <a:rPr lang="zh-CN" altLang="en-US" sz="1500" dirty="0">
                <a:solidFill>
                  <a:srgbClr val="7030A0"/>
                </a:solidFill>
                <a:latin typeface="Arial" pitchFamily="34" charset="0"/>
              </a:rPr>
              <a:t>取变量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的值到栈顶</a:t>
            </a:r>
          </a:p>
          <a:p>
            <a:pPr>
              <a:buFont typeface="Wingdings" pitchFamily="2" charset="2"/>
              <a:buNone/>
            </a:pPr>
            <a:r>
              <a:rPr lang="en-US" altLang="zh-CN" sz="1500" dirty="0">
                <a:solidFill>
                  <a:srgbClr val="7030A0"/>
                </a:solidFill>
                <a:latin typeface="Arial" pitchFamily="34" charset="0"/>
              </a:rPr>
              <a:t>( 4) lit 0 10          </a:t>
            </a:r>
            <a:r>
              <a:rPr lang="zh-CN" altLang="en-US" sz="1500" dirty="0">
                <a:solidFill>
                  <a:srgbClr val="7030A0"/>
                </a:solidFill>
                <a:latin typeface="Arial" pitchFamily="34" charset="0"/>
              </a:rPr>
              <a:t>取常数</a:t>
            </a:r>
            <a:r>
              <a:rPr lang="en-US" altLang="zh-CN" sz="1500" dirty="0">
                <a:solidFill>
                  <a:srgbClr val="7030A0"/>
                </a:solidFill>
                <a:latin typeface="Arial" pitchFamily="34" charset="0"/>
              </a:rPr>
              <a:t>10</a:t>
            </a:r>
            <a:r>
              <a:rPr lang="zh-CN" altLang="en-US" sz="1500" dirty="0">
                <a:solidFill>
                  <a:srgbClr val="7030A0"/>
                </a:solidFill>
                <a:latin typeface="Arial" pitchFamily="34" charset="0"/>
              </a:rPr>
              <a:t>到栈顶</a:t>
            </a:r>
          </a:p>
          <a:p>
            <a:pPr>
              <a:buFont typeface="Wingdings" pitchFamily="2" charset="2"/>
              <a:buNone/>
            </a:pPr>
            <a:r>
              <a:rPr lang="en-US" altLang="zh-CN" sz="1500" dirty="0">
                <a:solidFill>
                  <a:srgbClr val="7030A0"/>
                </a:solidFill>
                <a:latin typeface="Arial" pitchFamily="34" charset="0"/>
              </a:rPr>
              <a:t>( 5)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0 2         </a:t>
            </a:r>
            <a:r>
              <a:rPr lang="zh-CN" altLang="en-US" sz="1500" dirty="0">
                <a:solidFill>
                  <a:srgbClr val="7030A0"/>
                </a:solidFill>
                <a:latin typeface="Arial" pitchFamily="34" charset="0"/>
              </a:rPr>
              <a:t>次栈顶与栈顶相加</a:t>
            </a:r>
          </a:p>
          <a:p>
            <a:pPr>
              <a:buFont typeface="Wingdings" pitchFamily="2" charset="2"/>
              <a:buNone/>
            </a:pPr>
            <a:r>
              <a:rPr lang="en-US" altLang="zh-CN" sz="1500" dirty="0">
                <a:solidFill>
                  <a:srgbClr val="7030A0"/>
                </a:solidFill>
                <a:latin typeface="Arial" pitchFamily="34" charset="0"/>
              </a:rPr>
              <a:t>( 6)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1 4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( 7)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退栈并返回调用点</a:t>
            </a:r>
            <a:r>
              <a:rPr lang="en-US" altLang="zh-CN" sz="1500" dirty="0">
                <a:solidFill>
                  <a:srgbClr val="7030A0"/>
                </a:solidFill>
                <a:latin typeface="Arial" pitchFamily="34" charset="0"/>
              </a:rPr>
              <a:t>(16)</a:t>
            </a:r>
          </a:p>
          <a:p>
            <a:pPr>
              <a:buFont typeface="Wingdings" pitchFamily="2" charset="2"/>
              <a:buNone/>
            </a:pPr>
            <a:r>
              <a:rPr lang="en-US" altLang="zh-CN" sz="1500" dirty="0">
                <a:solidFill>
                  <a:srgbClr val="7030A0"/>
                </a:solidFill>
                <a:latin typeface="Arial" pitchFamily="34" charset="0"/>
              </a:rPr>
              <a:t>( 8) </a:t>
            </a:r>
            <a:r>
              <a:rPr lang="en-US" altLang="zh-CN" sz="1500" dirty="0" err="1">
                <a:solidFill>
                  <a:srgbClr val="7030A0"/>
                </a:solidFill>
                <a:latin typeface="Arial" pitchFamily="34" charset="0"/>
              </a:rPr>
              <a:t>int</a:t>
            </a:r>
            <a:r>
              <a:rPr lang="en-US" altLang="zh-CN" sz="1500" dirty="0">
                <a:solidFill>
                  <a:srgbClr val="7030A0"/>
                </a:solidFill>
                <a:latin typeface="Arial" pitchFamily="34" charset="0"/>
              </a:rPr>
              <a:t> 0 5          </a:t>
            </a:r>
            <a:r>
              <a:rPr lang="zh-CN" altLang="en-US" sz="1500" dirty="0">
                <a:solidFill>
                  <a:srgbClr val="7030A0"/>
                </a:solidFill>
                <a:latin typeface="Arial" pitchFamily="34" charset="0"/>
              </a:rPr>
              <a:t>主程序入口开辟</a:t>
            </a:r>
            <a:r>
              <a:rPr lang="en-US" altLang="zh-CN" sz="1500" dirty="0">
                <a:solidFill>
                  <a:srgbClr val="7030A0"/>
                </a:solidFill>
                <a:latin typeface="Arial" pitchFamily="34" charset="0"/>
              </a:rPr>
              <a:t>5</a:t>
            </a:r>
            <a:r>
              <a:rPr lang="zh-CN" altLang="en-US" sz="1500" dirty="0">
                <a:solidFill>
                  <a:srgbClr val="7030A0"/>
                </a:solidFill>
                <a:latin typeface="Arial" pitchFamily="34" charset="0"/>
              </a:rPr>
              <a:t>个栈空间</a:t>
            </a:r>
          </a:p>
          <a:p>
            <a:pPr>
              <a:buFont typeface="Wingdings" pitchFamily="2" charset="2"/>
              <a:buNone/>
            </a:pPr>
            <a:r>
              <a:rPr lang="en-US" altLang="zh-CN" sz="1500" dirty="0">
                <a:solidFill>
                  <a:srgbClr val="7030A0"/>
                </a:solidFill>
                <a:latin typeface="Arial" pitchFamily="34" charset="0"/>
              </a:rPr>
              <a:t>( 9)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从命令行读入值置于栈顶</a:t>
            </a:r>
          </a:p>
          <a:p>
            <a:pPr>
              <a:buFont typeface="Wingdings" pitchFamily="2" charset="2"/>
              <a:buNone/>
            </a:pPr>
            <a:r>
              <a:rPr lang="en-US" altLang="zh-CN" sz="1500" dirty="0">
                <a:solidFill>
                  <a:srgbClr val="7030A0"/>
                </a:solidFill>
                <a:latin typeface="Arial" pitchFamily="34" charset="0"/>
              </a:rPr>
              <a:t>(10)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将栈顶值存入变量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(11)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(12) lit 0 0          </a:t>
            </a:r>
            <a:r>
              <a:rPr lang="zh-CN" altLang="en-US" sz="1500" dirty="0">
                <a:solidFill>
                  <a:srgbClr val="7030A0"/>
                </a:solidFill>
                <a:latin typeface="Arial" pitchFamily="34" charset="0"/>
              </a:rPr>
              <a:t>将常数值</a:t>
            </a:r>
            <a:r>
              <a:rPr lang="en-US" altLang="zh-CN" sz="1500" dirty="0">
                <a:solidFill>
                  <a:srgbClr val="7030A0"/>
                </a:solidFill>
                <a:latin typeface="Arial" pitchFamily="34" charset="0"/>
              </a:rPr>
              <a:t>0</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(13)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0 9        </a:t>
            </a:r>
            <a:r>
              <a:rPr lang="zh-CN" altLang="en-US" sz="1500" dirty="0">
                <a:solidFill>
                  <a:srgbClr val="7030A0"/>
                </a:solidFill>
                <a:latin typeface="Arial" pitchFamily="34" charset="0"/>
              </a:rPr>
              <a:t>次栈顶与栈顶是否不等</a:t>
            </a:r>
          </a:p>
          <a:p>
            <a:pPr>
              <a:buFont typeface="Wingdings" pitchFamily="2" charset="2"/>
              <a:buNone/>
            </a:pPr>
            <a:r>
              <a:rPr lang="en-US" altLang="zh-CN" sz="1500" dirty="0">
                <a:solidFill>
                  <a:srgbClr val="7030A0"/>
                </a:solidFill>
                <a:latin typeface="Arial" pitchFamily="34" charset="0"/>
              </a:rPr>
              <a:t>(14) </a:t>
            </a:r>
            <a:r>
              <a:rPr lang="en-US" altLang="zh-CN" sz="1500" dirty="0" err="1">
                <a:solidFill>
                  <a:srgbClr val="7030A0"/>
                </a:solidFill>
                <a:latin typeface="Arial" pitchFamily="34" charset="0"/>
              </a:rPr>
              <a:t>jpc</a:t>
            </a:r>
            <a:r>
              <a:rPr lang="en-US" altLang="zh-CN" sz="1500" dirty="0">
                <a:solidFill>
                  <a:srgbClr val="7030A0"/>
                </a:solidFill>
                <a:latin typeface="Arial" pitchFamily="34" charset="0"/>
              </a:rPr>
              <a:t> 0 24      </a:t>
            </a:r>
            <a:r>
              <a:rPr lang="zh-CN" altLang="en-US" sz="1500" dirty="0">
                <a:solidFill>
                  <a:srgbClr val="7030A0"/>
                </a:solidFill>
                <a:latin typeface="Arial" pitchFamily="34" charset="0"/>
              </a:rPr>
              <a:t>相等时转</a:t>
            </a:r>
            <a:r>
              <a:rPr lang="en-US" altLang="zh-CN" sz="1500" dirty="0">
                <a:solidFill>
                  <a:srgbClr val="7030A0"/>
                </a:solidFill>
                <a:latin typeface="Arial" pitchFamily="34" charset="0"/>
              </a:rPr>
              <a:t>(24)</a:t>
            </a:r>
            <a:r>
              <a:rPr lang="zh-CN" altLang="en-US" sz="1500" dirty="0">
                <a:solidFill>
                  <a:srgbClr val="7030A0"/>
                </a:solidFill>
                <a:latin typeface="Arial" pitchFamily="34" charset="0"/>
              </a:rPr>
              <a:t>（条件不满足转）</a:t>
            </a:r>
          </a:p>
          <a:p>
            <a:pPr>
              <a:buFont typeface="Wingdings" pitchFamily="2" charset="2"/>
              <a:buNone/>
            </a:pPr>
            <a:r>
              <a:rPr lang="en-US" altLang="zh-CN" sz="1500" dirty="0">
                <a:solidFill>
                  <a:srgbClr val="7030A0"/>
                </a:solidFill>
                <a:latin typeface="Arial" pitchFamily="34" charset="0"/>
              </a:rPr>
              <a:t>(15) cal 0 2         </a:t>
            </a:r>
            <a:r>
              <a:rPr lang="zh-CN" altLang="en-US" sz="1500" dirty="0">
                <a:solidFill>
                  <a:srgbClr val="7030A0"/>
                </a:solidFill>
                <a:latin typeface="Arial" pitchFamily="34" charset="0"/>
              </a:rPr>
              <a:t>调用过程</a:t>
            </a:r>
            <a:r>
              <a:rPr lang="en-US" altLang="zh-CN" sz="1500" dirty="0">
                <a:solidFill>
                  <a:srgbClr val="7030A0"/>
                </a:solidFill>
                <a:latin typeface="Arial" pitchFamily="34" charset="0"/>
              </a:rPr>
              <a:t>p</a:t>
            </a:r>
          </a:p>
          <a:p>
            <a:pPr>
              <a:buFont typeface="Wingdings" pitchFamily="2" charset="2"/>
              <a:buNone/>
            </a:pPr>
            <a:r>
              <a:rPr lang="en-US" altLang="zh-CN" sz="1500" dirty="0">
                <a:solidFill>
                  <a:srgbClr val="7030A0"/>
                </a:solidFill>
                <a:latin typeface="Arial" pitchFamily="34" charset="0"/>
              </a:rPr>
              <a:t>(16) lit 0 2          </a:t>
            </a:r>
            <a:r>
              <a:rPr lang="zh-CN" altLang="en-US" sz="1500" dirty="0">
                <a:solidFill>
                  <a:srgbClr val="7030A0"/>
                </a:solidFill>
                <a:latin typeface="Arial" pitchFamily="34" charset="0"/>
              </a:rPr>
              <a:t>常数值</a:t>
            </a:r>
            <a:r>
              <a:rPr lang="en-US" altLang="zh-CN" sz="1500" dirty="0">
                <a:solidFill>
                  <a:srgbClr val="7030A0"/>
                </a:solidFill>
                <a:latin typeface="Arial" pitchFamily="34" charset="0"/>
              </a:rPr>
              <a:t>2</a:t>
            </a:r>
            <a:r>
              <a:rPr lang="zh-CN" altLang="en-US" sz="1500" dirty="0">
                <a:solidFill>
                  <a:srgbClr val="7030A0"/>
                </a:solidFill>
                <a:latin typeface="Arial" pitchFamily="34" charset="0"/>
              </a:rPr>
              <a:t>进栈</a:t>
            </a:r>
          </a:p>
          <a:p>
            <a:pPr>
              <a:buFont typeface="Wingdings" pitchFamily="2" charset="2"/>
              <a:buNone/>
            </a:pPr>
            <a:r>
              <a:rPr lang="en-US" altLang="zh-CN" sz="1500" dirty="0">
                <a:solidFill>
                  <a:srgbClr val="7030A0"/>
                </a:solidFill>
                <a:latin typeface="Arial" pitchFamily="34" charset="0"/>
              </a:rPr>
              <a:t>(17) </a:t>
            </a:r>
            <a:r>
              <a:rPr lang="en-US" altLang="zh-CN" sz="1500" dirty="0" err="1">
                <a:solidFill>
                  <a:srgbClr val="7030A0"/>
                </a:solidFill>
                <a:latin typeface="Arial" pitchFamily="34" charset="0"/>
              </a:rPr>
              <a:t>lod</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将变量</a:t>
            </a:r>
            <a:r>
              <a:rPr lang="en-US" altLang="zh-CN" sz="1500" dirty="0">
                <a:solidFill>
                  <a:srgbClr val="7030A0"/>
                </a:solidFill>
                <a:latin typeface="Arial" pitchFamily="34" charset="0"/>
              </a:rPr>
              <a:t>c</a:t>
            </a:r>
            <a:r>
              <a:rPr lang="zh-CN" altLang="en-US" sz="1500" dirty="0">
                <a:solidFill>
                  <a:srgbClr val="7030A0"/>
                </a:solidFill>
                <a:latin typeface="Arial" pitchFamily="34" charset="0"/>
              </a:rPr>
              <a:t>的值取至栈顶</a:t>
            </a:r>
          </a:p>
          <a:p>
            <a:pPr>
              <a:buFont typeface="Wingdings" pitchFamily="2" charset="2"/>
              <a:buNone/>
            </a:pPr>
            <a:r>
              <a:rPr lang="en-US" altLang="zh-CN" sz="1500" dirty="0">
                <a:solidFill>
                  <a:srgbClr val="7030A0"/>
                </a:solidFill>
                <a:latin typeface="Arial" pitchFamily="34" charset="0"/>
              </a:rPr>
              <a:t>(18)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0 4        </a:t>
            </a:r>
            <a:r>
              <a:rPr lang="zh-CN" altLang="en-US" sz="1500" dirty="0">
                <a:solidFill>
                  <a:srgbClr val="7030A0"/>
                </a:solidFill>
                <a:latin typeface="Arial" pitchFamily="34" charset="0"/>
              </a:rPr>
              <a:t>次栈顶与栈顶相乘</a:t>
            </a:r>
            <a:r>
              <a:rPr lang="en-US" altLang="zh-CN" sz="1500" dirty="0">
                <a:solidFill>
                  <a:srgbClr val="7030A0"/>
                </a:solidFill>
                <a:latin typeface="Arial" pitchFamily="34" charset="0"/>
              </a:rPr>
              <a:t>(2*c)</a:t>
            </a:r>
          </a:p>
          <a:p>
            <a:pPr>
              <a:buFont typeface="Wingdings" pitchFamily="2" charset="2"/>
              <a:buNone/>
            </a:pPr>
            <a:r>
              <a:rPr lang="en-US" altLang="zh-CN" sz="1500" dirty="0">
                <a:solidFill>
                  <a:srgbClr val="7030A0"/>
                </a:solidFill>
                <a:latin typeface="Arial" pitchFamily="34" charset="0"/>
              </a:rPr>
              <a:t>(19)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0 14      </a:t>
            </a:r>
            <a:r>
              <a:rPr lang="zh-CN" altLang="en-US" sz="1500" dirty="0">
                <a:solidFill>
                  <a:srgbClr val="7030A0"/>
                </a:solidFill>
                <a:latin typeface="Arial" pitchFamily="34" charset="0"/>
              </a:rPr>
              <a:t>栈顶值输出至屏幕</a:t>
            </a:r>
          </a:p>
          <a:p>
            <a:pPr>
              <a:buFont typeface="Wingdings" pitchFamily="2" charset="2"/>
              <a:buNone/>
            </a:pPr>
            <a:r>
              <a:rPr lang="en-US" altLang="zh-CN" sz="1500" dirty="0">
                <a:solidFill>
                  <a:srgbClr val="7030A0"/>
                </a:solidFill>
                <a:latin typeface="Arial" pitchFamily="34" charset="0"/>
              </a:rPr>
              <a:t>(20)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0 15      </a:t>
            </a:r>
            <a:r>
              <a:rPr lang="zh-CN" altLang="en-US" sz="1500" dirty="0">
                <a:solidFill>
                  <a:srgbClr val="7030A0"/>
                </a:solidFill>
                <a:latin typeface="Arial" pitchFamily="34" charset="0"/>
              </a:rPr>
              <a:t>换行</a:t>
            </a:r>
          </a:p>
          <a:p>
            <a:pPr>
              <a:buFont typeface="Wingdings" pitchFamily="2" charset="2"/>
              <a:buNone/>
            </a:pPr>
            <a:r>
              <a:rPr lang="en-US" altLang="zh-CN" sz="1500" dirty="0">
                <a:solidFill>
                  <a:srgbClr val="7030A0"/>
                </a:solidFill>
                <a:latin typeface="Arial" pitchFamily="34" charset="0"/>
              </a:rPr>
              <a:t>(21)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0 16      </a:t>
            </a:r>
            <a:r>
              <a:rPr lang="zh-CN" altLang="en-US" sz="1500" dirty="0">
                <a:solidFill>
                  <a:srgbClr val="7030A0"/>
                </a:solidFill>
                <a:latin typeface="Arial" pitchFamily="34" charset="0"/>
              </a:rPr>
              <a:t>从命令行读取值到栈顶</a:t>
            </a:r>
          </a:p>
          <a:p>
            <a:pPr>
              <a:buFont typeface="Wingdings" pitchFamily="2" charset="2"/>
              <a:buNone/>
            </a:pPr>
            <a:r>
              <a:rPr lang="en-US" altLang="zh-CN" sz="1500" dirty="0">
                <a:solidFill>
                  <a:srgbClr val="7030A0"/>
                </a:solidFill>
                <a:latin typeface="Arial" pitchFamily="34" charset="0"/>
              </a:rPr>
              <a:t>(22) </a:t>
            </a:r>
            <a:r>
              <a:rPr lang="en-US" altLang="zh-CN" sz="1500" dirty="0" err="1">
                <a:solidFill>
                  <a:srgbClr val="7030A0"/>
                </a:solidFill>
                <a:latin typeface="Arial" pitchFamily="34" charset="0"/>
              </a:rPr>
              <a:t>sto</a:t>
            </a:r>
            <a:r>
              <a:rPr lang="en-US" altLang="zh-CN" sz="1500" dirty="0">
                <a:solidFill>
                  <a:srgbClr val="7030A0"/>
                </a:solidFill>
                <a:latin typeface="Arial" pitchFamily="34" charset="0"/>
              </a:rPr>
              <a:t> 0 3        </a:t>
            </a:r>
            <a:r>
              <a:rPr lang="zh-CN" altLang="en-US" sz="1500" dirty="0">
                <a:solidFill>
                  <a:srgbClr val="7030A0"/>
                </a:solidFill>
                <a:latin typeface="Arial" pitchFamily="34" charset="0"/>
              </a:rPr>
              <a:t>栈顶值送变量</a:t>
            </a:r>
            <a:r>
              <a:rPr lang="en-US" altLang="zh-CN" sz="1500" dirty="0">
                <a:solidFill>
                  <a:srgbClr val="7030A0"/>
                </a:solidFill>
                <a:latin typeface="Arial" pitchFamily="34" charset="0"/>
              </a:rPr>
              <a:t>b</a:t>
            </a:r>
            <a:r>
              <a:rPr lang="zh-CN" altLang="en-US" sz="1500" dirty="0">
                <a:solidFill>
                  <a:srgbClr val="7030A0"/>
                </a:solidFill>
                <a:latin typeface="Arial" pitchFamily="34" charset="0"/>
              </a:rPr>
              <a:t>中</a:t>
            </a:r>
          </a:p>
          <a:p>
            <a:pPr>
              <a:buFont typeface="Wingdings" pitchFamily="2" charset="2"/>
              <a:buNone/>
            </a:pPr>
            <a:r>
              <a:rPr lang="en-US" altLang="zh-CN" sz="1500" dirty="0">
                <a:solidFill>
                  <a:srgbClr val="7030A0"/>
                </a:solidFill>
                <a:latin typeface="Arial" pitchFamily="34" charset="0"/>
              </a:rPr>
              <a:t>(23) </a:t>
            </a:r>
            <a:r>
              <a:rPr lang="en-US" altLang="zh-CN" sz="1500" dirty="0" err="1">
                <a:solidFill>
                  <a:srgbClr val="7030A0"/>
                </a:solidFill>
                <a:latin typeface="Arial" pitchFamily="34" charset="0"/>
              </a:rPr>
              <a:t>jmp</a:t>
            </a:r>
            <a:r>
              <a:rPr lang="en-US" altLang="zh-CN" sz="1500" dirty="0">
                <a:solidFill>
                  <a:srgbClr val="7030A0"/>
                </a:solidFill>
                <a:latin typeface="Arial" pitchFamily="34" charset="0"/>
              </a:rPr>
              <a:t> 0 11     </a:t>
            </a:r>
            <a:r>
              <a:rPr lang="zh-CN" altLang="en-US" sz="1500" dirty="0">
                <a:solidFill>
                  <a:srgbClr val="7030A0"/>
                </a:solidFill>
                <a:latin typeface="Arial" pitchFamily="34" charset="0"/>
              </a:rPr>
              <a:t>无条件转到循环入口</a:t>
            </a:r>
            <a:r>
              <a:rPr lang="en-US" altLang="zh-CN" sz="1500" dirty="0">
                <a:solidFill>
                  <a:srgbClr val="7030A0"/>
                </a:solidFill>
                <a:latin typeface="Arial" pitchFamily="34" charset="0"/>
              </a:rPr>
              <a:t>(11)</a:t>
            </a:r>
          </a:p>
          <a:p>
            <a:pPr>
              <a:buFont typeface="Wingdings" pitchFamily="2" charset="2"/>
              <a:buNone/>
            </a:pPr>
            <a:r>
              <a:rPr lang="en-US" altLang="zh-CN" sz="1500" dirty="0">
                <a:solidFill>
                  <a:srgbClr val="7030A0"/>
                </a:solidFill>
                <a:latin typeface="Arial" pitchFamily="34" charset="0"/>
              </a:rPr>
              <a:t>(24) </a:t>
            </a:r>
            <a:r>
              <a:rPr lang="en-US" altLang="zh-CN" sz="1500" dirty="0" err="1">
                <a:solidFill>
                  <a:srgbClr val="7030A0"/>
                </a:solidFill>
                <a:latin typeface="Arial" pitchFamily="34" charset="0"/>
              </a:rPr>
              <a:t>opr</a:t>
            </a:r>
            <a:r>
              <a:rPr lang="en-US" altLang="zh-CN" sz="1500" dirty="0">
                <a:solidFill>
                  <a:srgbClr val="7030A0"/>
                </a:solidFill>
                <a:latin typeface="Arial" pitchFamily="34" charset="0"/>
              </a:rPr>
              <a:t> 0 0        </a:t>
            </a:r>
            <a:r>
              <a:rPr lang="zh-CN" altLang="en-US" sz="1500" dirty="0">
                <a:solidFill>
                  <a:srgbClr val="7030A0"/>
                </a:solidFill>
                <a:latin typeface="Arial" pitchFamily="34" charset="0"/>
              </a:rPr>
              <a:t>结束退栈</a:t>
            </a:r>
          </a:p>
        </p:txBody>
      </p:sp>
      <p:sp>
        <p:nvSpPr>
          <p:cNvPr id="64520" name="Rectangle 10"/>
          <p:cNvSpPr>
            <a:spLocks noChangeArrowheads="1"/>
          </p:cNvSpPr>
          <p:nvPr/>
        </p:nvSpPr>
        <p:spPr bwMode="auto">
          <a:xfrm>
            <a:off x="1512888" y="188913"/>
            <a:ext cx="3851275"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a:solidFill>
                  <a:srgbClr val="800080"/>
                </a:solidFill>
                <a:latin typeface="Arial" pitchFamily="34" charset="0"/>
                <a:ea typeface="华文行楷" pitchFamily="2" charset="-122"/>
              </a:rPr>
              <a:t>类</a:t>
            </a:r>
            <a:r>
              <a:rPr lang="en-US" altLang="zh-CN" sz="4000" b="0">
                <a:solidFill>
                  <a:srgbClr val="800080"/>
                </a:solidFill>
                <a:latin typeface="Arial" pitchFamily="34" charset="0"/>
                <a:ea typeface="华文行楷" pitchFamily="2" charset="-122"/>
              </a:rPr>
              <a:t>P-code</a:t>
            </a:r>
            <a:r>
              <a:rPr lang="zh-CN" altLang="en-US" sz="4000">
                <a:solidFill>
                  <a:srgbClr val="800080"/>
                </a:solidFill>
                <a:latin typeface="Arial" pitchFamily="34" charset="0"/>
                <a:ea typeface="华文行楷" pitchFamily="2" charset="-122"/>
              </a:rPr>
              <a:t>虚拟机</a:t>
            </a:r>
          </a:p>
        </p:txBody>
      </p:sp>
      <p:sp>
        <p:nvSpPr>
          <p:cNvPr id="64521" name="Line 11"/>
          <p:cNvSpPr>
            <a:spLocks noChangeShapeType="1"/>
          </p:cNvSpPr>
          <p:nvPr/>
        </p:nvSpPr>
        <p:spPr bwMode="auto">
          <a:xfrm>
            <a:off x="55800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64522" name="Line 12"/>
          <p:cNvSpPr>
            <a:spLocks noChangeShapeType="1"/>
          </p:cNvSpPr>
          <p:nvPr/>
        </p:nvSpPr>
        <p:spPr bwMode="auto">
          <a:xfrm>
            <a:off x="6443663" y="1557338"/>
            <a:ext cx="0" cy="4319587"/>
          </a:xfrm>
          <a:prstGeom prst="line">
            <a:avLst/>
          </a:prstGeom>
          <a:noFill/>
          <a:ln w="9525">
            <a:solidFill>
              <a:srgbClr val="800080"/>
            </a:solidFill>
            <a:round/>
            <a:headEnd/>
            <a:tailEnd/>
          </a:ln>
        </p:spPr>
        <p:txBody>
          <a:bodyPr>
            <a:spAutoFit/>
          </a:bodyPr>
          <a:lstStyle/>
          <a:p>
            <a:endParaRPr lang="zh-CN" altLang="en-US"/>
          </a:p>
        </p:txBody>
      </p:sp>
      <p:sp>
        <p:nvSpPr>
          <p:cNvPr id="64523" name="Line 13"/>
          <p:cNvSpPr>
            <a:spLocks noChangeShapeType="1"/>
          </p:cNvSpPr>
          <p:nvPr/>
        </p:nvSpPr>
        <p:spPr bwMode="auto">
          <a:xfrm flipV="1">
            <a:off x="5580063" y="5876925"/>
            <a:ext cx="863600" cy="0"/>
          </a:xfrm>
          <a:prstGeom prst="line">
            <a:avLst/>
          </a:prstGeom>
          <a:noFill/>
          <a:ln w="9525">
            <a:solidFill>
              <a:srgbClr val="800080"/>
            </a:solidFill>
            <a:round/>
            <a:headEnd/>
            <a:tailEnd/>
          </a:ln>
        </p:spPr>
        <p:txBody>
          <a:bodyPr>
            <a:spAutoFit/>
          </a:bodyPr>
          <a:lstStyle/>
          <a:p>
            <a:endParaRPr lang="zh-CN" altLang="en-US"/>
          </a:p>
        </p:txBody>
      </p:sp>
      <p:sp>
        <p:nvSpPr>
          <p:cNvPr id="64524" name="Line 14"/>
          <p:cNvSpPr>
            <a:spLocks noChangeShapeType="1"/>
          </p:cNvSpPr>
          <p:nvPr/>
        </p:nvSpPr>
        <p:spPr bwMode="auto">
          <a:xfrm flipV="1">
            <a:off x="539750" y="1196975"/>
            <a:ext cx="431800"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4525" name="Line 15"/>
          <p:cNvSpPr>
            <a:spLocks noChangeShapeType="1"/>
          </p:cNvSpPr>
          <p:nvPr/>
        </p:nvSpPr>
        <p:spPr bwMode="auto">
          <a:xfrm flipV="1">
            <a:off x="5219700" y="5734050"/>
            <a:ext cx="360363"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4526" name="Line 16"/>
          <p:cNvSpPr>
            <a:spLocks noChangeShapeType="1"/>
          </p:cNvSpPr>
          <p:nvPr/>
        </p:nvSpPr>
        <p:spPr bwMode="auto">
          <a:xfrm flipH="1" flipV="1">
            <a:off x="6443663" y="5734050"/>
            <a:ext cx="360362" cy="0"/>
          </a:xfrm>
          <a:prstGeom prst="line">
            <a:avLst/>
          </a:prstGeom>
          <a:noFill/>
          <a:ln w="9525">
            <a:solidFill>
              <a:srgbClr val="800080"/>
            </a:solidFill>
            <a:round/>
            <a:headEnd/>
            <a:tailEnd type="stealth" w="lg" len="med"/>
          </a:ln>
        </p:spPr>
        <p:txBody>
          <a:bodyPr>
            <a:spAutoFit/>
          </a:bodyPr>
          <a:lstStyle/>
          <a:p>
            <a:endParaRPr lang="zh-CN" altLang="en-US"/>
          </a:p>
        </p:txBody>
      </p:sp>
      <p:sp>
        <p:nvSpPr>
          <p:cNvPr id="64527" name="Rectangle 17"/>
          <p:cNvSpPr>
            <a:spLocks noChangeArrowheads="1"/>
          </p:cNvSpPr>
          <p:nvPr/>
        </p:nvSpPr>
        <p:spPr bwMode="auto">
          <a:xfrm>
            <a:off x="5210175" y="5708650"/>
            <a:ext cx="369888"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b</a:t>
            </a:r>
          </a:p>
        </p:txBody>
      </p:sp>
      <p:sp>
        <p:nvSpPr>
          <p:cNvPr id="64528" name="Rectangle 18"/>
          <p:cNvSpPr>
            <a:spLocks noChangeArrowheads="1"/>
          </p:cNvSpPr>
          <p:nvPr/>
        </p:nvSpPr>
        <p:spPr bwMode="auto">
          <a:xfrm>
            <a:off x="6507163" y="5708650"/>
            <a:ext cx="285750"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t</a:t>
            </a:r>
          </a:p>
        </p:txBody>
      </p:sp>
      <p:sp>
        <p:nvSpPr>
          <p:cNvPr id="64529" name="Rectangle 19"/>
          <p:cNvSpPr>
            <a:spLocks noChangeArrowheads="1"/>
          </p:cNvSpPr>
          <p:nvPr/>
        </p:nvSpPr>
        <p:spPr bwMode="auto">
          <a:xfrm>
            <a:off x="5651500" y="6092825"/>
            <a:ext cx="735013" cy="457200"/>
          </a:xfrm>
          <a:prstGeom prst="rect">
            <a:avLst/>
          </a:prstGeom>
          <a:noFill/>
          <a:ln w="9525" algn="ctr">
            <a:noFill/>
            <a:miter lim="800000"/>
            <a:headEnd/>
            <a:tailEnd/>
          </a:ln>
        </p:spPr>
        <p:txBody>
          <a:bodyPr wrap="none">
            <a:spAutoFit/>
          </a:bodyPr>
          <a:lstStyle/>
          <a:p>
            <a:pPr>
              <a:buFont typeface="Wingdings" pitchFamily="2" charset="2"/>
              <a:buNone/>
            </a:pPr>
            <a:r>
              <a:rPr lang="en-US" altLang="zh-CN" sz="2400">
                <a:solidFill>
                  <a:srgbClr val="800080"/>
                </a:solidFill>
                <a:latin typeface="Arial" pitchFamily="34" charset="0"/>
              </a:rPr>
              <a:t>P=0</a:t>
            </a: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Fireworks</Template>
  <TotalTime>2400</TotalTime>
  <Words>18940</Words>
  <Application>Microsoft Office PowerPoint</Application>
  <PresentationFormat>全屏显示(4:3)</PresentationFormat>
  <Paragraphs>2599</Paragraphs>
  <Slides>113</Slides>
  <Notes>10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16" baseType="lpstr">
      <vt:lpstr>Fireworks</vt:lpstr>
      <vt:lpstr>Document</vt:lpstr>
      <vt:lpstr>Visio</vt:lpstr>
      <vt:lpstr>10.4 目标代码生成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寄存器分配的需求：</vt:lpstr>
      <vt:lpstr>寄存器的分配可以分成两个子问题： </vt:lpstr>
      <vt:lpstr>寄存器分配原则：</vt:lpstr>
      <vt:lpstr>幻灯片 26</vt:lpstr>
      <vt:lpstr> Most programs are written as  if there are only two kinds of  memory: main memory and disk </vt:lpstr>
      <vt:lpstr>Current Trends </vt:lpstr>
      <vt:lpstr>The Register Allocation Problem </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vector>
  </TitlesOfParts>
  <Company>Legend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zhangyan</dc:creator>
  <cp:lastModifiedBy>lenovo</cp:lastModifiedBy>
  <cp:revision>324</cp:revision>
  <dcterms:created xsi:type="dcterms:W3CDTF">2004-12-24T02:30:13Z</dcterms:created>
  <dcterms:modified xsi:type="dcterms:W3CDTF">2019-11-11T03:29:58Z</dcterms:modified>
</cp:coreProperties>
</file>