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821" r:id="rId2"/>
    <p:sldId id="822" r:id="rId3"/>
    <p:sldId id="823" r:id="rId4"/>
    <p:sldId id="824" r:id="rId5"/>
    <p:sldId id="825" r:id="rId6"/>
    <p:sldId id="830" r:id="rId7"/>
    <p:sldId id="526" r:id="rId8"/>
    <p:sldId id="762" r:id="rId9"/>
    <p:sldId id="527" r:id="rId10"/>
    <p:sldId id="790" r:id="rId11"/>
    <p:sldId id="404" r:id="rId12"/>
    <p:sldId id="763" r:id="rId13"/>
    <p:sldId id="733" r:id="rId14"/>
    <p:sldId id="803" r:id="rId15"/>
    <p:sldId id="734" r:id="rId16"/>
    <p:sldId id="657" r:id="rId17"/>
    <p:sldId id="804" r:id="rId18"/>
    <p:sldId id="805" r:id="rId19"/>
    <p:sldId id="806" r:id="rId20"/>
    <p:sldId id="722" r:id="rId21"/>
    <p:sldId id="723" r:id="rId22"/>
    <p:sldId id="720" r:id="rId23"/>
    <p:sldId id="719" r:id="rId24"/>
    <p:sldId id="800" r:id="rId25"/>
    <p:sldId id="724" r:id="rId26"/>
    <p:sldId id="714" r:id="rId27"/>
    <p:sldId id="765" r:id="rId28"/>
    <p:sldId id="768" r:id="rId29"/>
    <p:sldId id="667" r:id="rId30"/>
    <p:sldId id="668" r:id="rId31"/>
    <p:sldId id="770" r:id="rId32"/>
    <p:sldId id="771" r:id="rId33"/>
    <p:sldId id="772" r:id="rId34"/>
  </p:sldIdLst>
  <p:sldSz cx="9144000" cy="6858000" type="screen4x3"/>
  <p:notesSz cx="6648450" cy="9782175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9900CC"/>
    <a:srgbClr val="00FF00"/>
    <a:srgbClr val="990099"/>
    <a:srgbClr val="333399"/>
    <a:srgbClr val="008000"/>
    <a:srgbClr val="5F5F5F"/>
    <a:srgbClr val="33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5" autoAdjust="0"/>
    <p:restoredTop sz="98113" autoAdjust="0"/>
  </p:normalViewPr>
  <p:slideViewPr>
    <p:cSldViewPr>
      <p:cViewPr>
        <p:scale>
          <a:sx n="75" d="100"/>
          <a:sy n="75" d="100"/>
        </p:scale>
        <p:origin x="-1458" y="-354"/>
      </p:cViewPr>
      <p:guideLst>
        <p:guide orient="horz" pos="2115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B7C3468-7B7C-43B8-BBE5-5C11F28BA5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83854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1725263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3076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n-US" altLang="zh-CN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《</a:t>
            </a:r>
            <a:r>
              <a:rPr lang="zh-CN" altLang="en-US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编译原理</a:t>
            </a:r>
            <a:r>
              <a:rPr lang="en-US" altLang="zh-CN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45" name="Text Box 1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1985466"/>
            <a:ext cx="694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符号表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的作用</a:t>
            </a:r>
          </a:p>
        </p:txBody>
      </p:sp>
      <p:sp>
        <p:nvSpPr>
          <p:cNvPr id="304146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47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48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49" name="AutoShape 2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210" name="Rectangle 82"/>
          <p:cNvSpPr>
            <a:spLocks noChangeArrowheads="1"/>
          </p:cNvSpPr>
          <p:nvPr/>
        </p:nvSpPr>
        <p:spPr bwMode="auto">
          <a:xfrm>
            <a:off x="2123728" y="260648"/>
            <a:ext cx="4191008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1" dirty="0">
                <a:solidFill>
                  <a:srgbClr val="800080"/>
                </a:solidFill>
              </a:rPr>
              <a:t>8.1  </a:t>
            </a:r>
            <a:r>
              <a:rPr lang="en-US" altLang="zh-CN" sz="4000" b="1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lang="zh-CN" altLang="en-US" sz="4000" b="1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</a:t>
            </a:r>
          </a:p>
        </p:txBody>
      </p:sp>
      <p:sp>
        <p:nvSpPr>
          <p:cNvPr id="304211" name="Text Box 8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3505498"/>
            <a:ext cx="5033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符号表的实现</a:t>
            </a:r>
          </a:p>
        </p:txBody>
      </p:sp>
      <p:sp>
        <p:nvSpPr>
          <p:cNvPr id="304212" name="Text Box 8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2789535"/>
            <a:ext cx="5176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符号表的常见属性</a:t>
            </a:r>
          </a:p>
        </p:txBody>
      </p:sp>
      <p:sp>
        <p:nvSpPr>
          <p:cNvPr id="304214" name="Text Box 8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4289723"/>
            <a:ext cx="5592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符号表体现作用域与可见性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68313" y="1066800"/>
            <a:ext cx="8351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静态语义检查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697038"/>
            <a:ext cx="828040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代码生成前程序合法性检查的最后阶段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静态</a:t>
            </a:r>
            <a:r>
              <a:rPr lang="zh-CN" altLang="en-US" b="1" dirty="0">
                <a:solidFill>
                  <a:srgbClr val="800080"/>
                </a:solidFill>
              </a:rPr>
              <a:t>类型检查</a:t>
            </a:r>
            <a:r>
              <a:rPr lang="zh-CN" altLang="en-US" b="1" dirty="0"/>
              <a:t>（</a:t>
            </a:r>
            <a:r>
              <a:rPr lang="en-US" altLang="zh-CN" b="1" i="1" dirty="0"/>
              <a:t>type checks</a:t>
            </a:r>
            <a:r>
              <a:rPr lang="zh-CN" altLang="en-US" b="1" dirty="0"/>
              <a:t>） 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检查每个操作是否遵守语言类型系统的定义</a:t>
            </a: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lang="zh-CN" altLang="en-US" b="1" dirty="0">
                <a:solidFill>
                  <a:srgbClr val="800080"/>
                </a:solidFill>
              </a:rPr>
              <a:t>名字的作用域</a:t>
            </a:r>
            <a:r>
              <a:rPr lang="zh-CN" altLang="en-US" b="1" dirty="0"/>
              <a:t>（</a:t>
            </a:r>
            <a:r>
              <a:rPr lang="en-US" altLang="zh-CN" b="1" i="1" dirty="0"/>
              <a:t>scope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800080"/>
                </a:solidFill>
              </a:rPr>
              <a:t>分析  </a:t>
            </a: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   </a:t>
            </a:r>
            <a:r>
              <a:rPr lang="zh-CN" altLang="en-US" b="1" dirty="0"/>
              <a:t>建立名字的定义和使用之间联系</a:t>
            </a: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</a:rPr>
              <a:t>  控制流检查</a:t>
            </a:r>
            <a:r>
              <a:rPr lang="zh-CN" altLang="en-US" b="1" dirty="0"/>
              <a:t>（</a:t>
            </a:r>
            <a:r>
              <a:rPr lang="en-US" altLang="zh-CN" b="1" i="1" dirty="0"/>
              <a:t>flow-of-control checks</a:t>
            </a:r>
            <a:r>
              <a:rPr lang="zh-CN" altLang="en-US" b="1" dirty="0"/>
              <a:t>）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控制流语句必须使控制转移到合法的地方（如 </a:t>
            </a:r>
            <a:r>
              <a:rPr kumimoji="0" lang="en-US" altLang="zh-CN" b="1" i="1" dirty="0"/>
              <a:t>break </a:t>
            </a:r>
          </a:p>
          <a:p>
            <a:pPr lvl="1">
              <a:buFontTx/>
              <a:buNone/>
            </a:pPr>
            <a:r>
              <a:rPr kumimoji="0" lang="en-US" altLang="zh-CN" b="1" i="1" dirty="0"/>
              <a:t>   </a:t>
            </a:r>
            <a:r>
              <a:rPr kumimoji="0" lang="zh-CN" altLang="en-US" b="1" dirty="0"/>
              <a:t>语句必须有合法的语句包围它）</a:t>
            </a: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</a:rPr>
              <a:t>  唯一性检查</a:t>
            </a:r>
            <a:r>
              <a:rPr lang="zh-CN" altLang="en-US" b="1" dirty="0"/>
              <a:t>（</a:t>
            </a:r>
            <a:r>
              <a:rPr lang="en-US" altLang="zh-CN" b="1" i="1" dirty="0"/>
              <a:t>uniqueness checks</a:t>
            </a:r>
            <a:r>
              <a:rPr lang="zh-CN" altLang="en-US" b="1" dirty="0"/>
              <a:t>） </a:t>
            </a:r>
            <a:r>
              <a:rPr kumimoji="0" lang="zh-CN" altLang="en-US" b="1" dirty="0"/>
              <a:t>很多场合要求对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象只能被定义一次（</a:t>
            </a:r>
            <a:r>
              <a:rPr lang="zh-CN" altLang="en-US" b="1" dirty="0"/>
              <a:t>如</a:t>
            </a:r>
            <a:r>
              <a:rPr kumimoji="0" lang="zh-CN" altLang="en-US" b="1" dirty="0"/>
              <a:t>枚举类型的元素不能重复出现</a:t>
            </a:r>
            <a:r>
              <a:rPr lang="zh-CN" altLang="en-US" b="1" dirty="0"/>
              <a:t>）</a:t>
            </a: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</a:rPr>
              <a:t> </a:t>
            </a:r>
            <a:r>
              <a:rPr lang="zh-CN" altLang="en-US" b="1" dirty="0" smtClean="0">
                <a:solidFill>
                  <a:srgbClr val="800080"/>
                </a:solidFill>
              </a:rPr>
              <a:t>名字的上下文相关性检查</a:t>
            </a:r>
            <a:r>
              <a:rPr lang="zh-CN" altLang="en-US" b="1" dirty="0"/>
              <a:t>（</a:t>
            </a:r>
            <a:r>
              <a:rPr lang="en-US" altLang="zh-CN" b="1" i="1" dirty="0"/>
              <a:t>name-related checks</a:t>
            </a:r>
            <a:r>
              <a:rPr lang="zh-CN" altLang="en-US" b="1" dirty="0"/>
              <a:t>） </a:t>
            </a:r>
            <a:r>
              <a:rPr kumimoji="0" lang="zh-CN" altLang="en-US" b="1" dirty="0" smtClean="0"/>
              <a:t>某</a:t>
            </a:r>
            <a:endParaRPr kumimoji="0" lang="en-US" altLang="zh-CN" b="1" dirty="0" smtClean="0"/>
          </a:p>
          <a:p>
            <a:pPr lvl="1">
              <a:buNone/>
            </a:pPr>
            <a:r>
              <a:rPr kumimoji="0" lang="en-US" altLang="zh-CN" b="1" dirty="0" smtClean="0"/>
              <a:t>   </a:t>
            </a:r>
            <a:r>
              <a:rPr kumimoji="0" lang="zh-CN" altLang="en-US" b="1" dirty="0" smtClean="0"/>
              <a:t>些</a:t>
            </a:r>
            <a:r>
              <a:rPr kumimoji="0" lang="zh-CN" altLang="en-US" b="1" dirty="0"/>
              <a:t>名字的</a:t>
            </a:r>
            <a:r>
              <a:rPr kumimoji="0" lang="zh-CN" altLang="en-US" b="1" dirty="0" smtClean="0"/>
              <a:t>多次</a:t>
            </a:r>
            <a:r>
              <a:rPr kumimoji="0" lang="zh-CN" altLang="en-US" b="1" dirty="0"/>
              <a:t>出现之间应该满足一定的上下文相关性</a:t>
            </a:r>
          </a:p>
          <a:p>
            <a:pPr lvl="1">
              <a:buFontTx/>
              <a:buChar char="•"/>
            </a:pPr>
            <a:r>
              <a:rPr lang="zh-CN" altLang="en-US" b="1" dirty="0"/>
              <a:t> </a:t>
            </a:r>
            <a:r>
              <a:rPr lang="en-US" altLang="zh-CN" b="1" dirty="0">
                <a:solidFill>
                  <a:srgbClr val="800080"/>
                </a:solidFill>
              </a:rPr>
              <a:t>……</a:t>
            </a:r>
          </a:p>
        </p:txBody>
      </p:sp>
      <p:sp>
        <p:nvSpPr>
          <p:cNvPr id="922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2267744" y="188640"/>
            <a:ext cx="323850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8.2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971550" y="1905000"/>
            <a:ext cx="7921625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类型检查程序</a:t>
            </a:r>
            <a:r>
              <a:rPr lang="zh-CN" altLang="en-US" sz="2800" b="1"/>
              <a:t>（</a:t>
            </a:r>
            <a:r>
              <a:rPr lang="en-US" altLang="zh-CN" sz="2800" i="1"/>
              <a:t>type checker</a:t>
            </a:r>
            <a:r>
              <a:rPr lang="zh-CN" altLang="en-US" sz="2800" b="1"/>
              <a:t>）负责类型检查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/>
          </a:p>
          <a:p>
            <a:pPr lvl="1">
              <a:buFontTx/>
              <a:buChar char="•"/>
            </a:pPr>
            <a:r>
              <a:rPr lang="zh-CN" altLang="en-US" sz="2800" i="1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验证语言结构是否匹配上下文所期望的类型</a:t>
            </a:r>
          </a:p>
          <a:p>
            <a:pPr lvl="1">
              <a:buFontTx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sz="2800" b="1"/>
              <a:t>  为相关阶段搜集及建立必要的类型信息</a:t>
            </a:r>
          </a:p>
          <a:p>
            <a:pPr lvl="1">
              <a:buFontTx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sz="2800" b="1"/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实现</a:t>
            </a:r>
            <a:r>
              <a:rPr lang="zh-CN" altLang="en-US" sz="2800" b="1"/>
              <a:t>某个</a:t>
            </a:r>
            <a:r>
              <a:rPr lang="zh-CN" altLang="en-US" sz="2800" b="1">
                <a:solidFill>
                  <a:srgbClr val="800080"/>
                </a:solidFill>
              </a:rPr>
              <a:t>类型系统</a:t>
            </a:r>
            <a:r>
              <a:rPr lang="zh-CN" altLang="en-US" sz="2800" b="1"/>
              <a:t>（</a:t>
            </a:r>
            <a:r>
              <a:rPr lang="en-US" altLang="zh-CN" sz="2800" i="1"/>
              <a:t>type system</a:t>
            </a:r>
            <a:r>
              <a:rPr lang="zh-CN" altLang="en-US" sz="2800" b="1"/>
              <a:t>）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 静态类型检查</a:t>
            </a:r>
            <a:endParaRPr lang="zh-CN" altLang="en-US" sz="2800" b="1"/>
          </a:p>
          <a:p>
            <a:pPr>
              <a:buClrTx/>
              <a:buFont typeface="Symbol" pitchFamily="18" charset="2"/>
              <a:buNone/>
            </a:pPr>
            <a:endParaRPr lang="zh-CN" altLang="en-US" sz="1000" b="1"/>
          </a:p>
          <a:p>
            <a:pPr lvl="1">
              <a:buFontTx/>
              <a:buChar char="•"/>
            </a:pPr>
            <a:r>
              <a:rPr lang="zh-CN" altLang="en-US" sz="2800" i="1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编译期间进行的类型检查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 动态类型检查</a:t>
            </a:r>
            <a:endParaRPr lang="zh-CN" altLang="en-US" sz="2800" b="1"/>
          </a:p>
          <a:p>
            <a:pPr>
              <a:buClrTx/>
              <a:buFont typeface="Symbol" pitchFamily="18" charset="2"/>
              <a:buNone/>
            </a:pPr>
            <a:endParaRPr lang="zh-CN" altLang="en-US" sz="1000" b="1"/>
          </a:p>
          <a:p>
            <a:pPr lvl="1">
              <a:buFontTx/>
              <a:buChar char="•"/>
            </a:pPr>
            <a:r>
              <a:rPr lang="zh-CN" altLang="en-US" sz="2800" i="1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目标程序运行期间进行的类型检查</a:t>
            </a:r>
            <a:endParaRPr lang="zh-CN" altLang="en-US" sz="1000" b="1">
              <a:solidFill>
                <a:srgbClr val="800080"/>
              </a:solidFill>
            </a:endParaRPr>
          </a:p>
        </p:txBody>
      </p:sp>
      <p:sp>
        <p:nvSpPr>
          <p:cNvPr id="10243" name="Text Box 19"/>
          <p:cNvSpPr txBox="1">
            <a:spLocks noChangeArrowheads="1"/>
          </p:cNvSpPr>
          <p:nvPr/>
        </p:nvSpPr>
        <p:spPr bwMode="auto">
          <a:xfrm>
            <a:off x="684213" y="11430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类型检查</a:t>
            </a: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838200" y="2039938"/>
            <a:ext cx="822960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类型表达式</a:t>
            </a:r>
            <a:r>
              <a:rPr lang="zh-CN" altLang="en-US" sz="2800" b="1" dirty="0"/>
              <a:t>（</a:t>
            </a:r>
            <a:r>
              <a:rPr lang="en-US" altLang="zh-CN" sz="2800" i="1" dirty="0"/>
              <a:t>type expressions</a:t>
            </a:r>
            <a:r>
              <a:rPr lang="zh-CN" altLang="en-US" sz="2800" b="1" dirty="0"/>
              <a:t>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</a:rPr>
              <a:t>  </a:t>
            </a:r>
            <a:r>
              <a:rPr lang="zh-CN" altLang="en-US" b="1" dirty="0"/>
              <a:t>由</a:t>
            </a:r>
            <a:r>
              <a:rPr lang="zh-CN" altLang="en-US" b="1" dirty="0">
                <a:solidFill>
                  <a:srgbClr val="800080"/>
                </a:solidFill>
              </a:rPr>
              <a:t>基本类型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800080"/>
                </a:solidFill>
              </a:rPr>
              <a:t>类型名字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800080"/>
                </a:solidFill>
              </a:rPr>
              <a:t>类型变量</a:t>
            </a:r>
            <a:r>
              <a:rPr lang="zh-CN" altLang="en-US" b="1" dirty="0"/>
              <a:t>，及</a:t>
            </a:r>
            <a:r>
              <a:rPr lang="zh-CN" altLang="en-US" b="1" dirty="0">
                <a:solidFill>
                  <a:srgbClr val="800080"/>
                </a:solidFill>
              </a:rPr>
              <a:t>类型构造子 </a:t>
            </a:r>
          </a:p>
          <a:p>
            <a:pPr lvl="1">
              <a:buFontTx/>
              <a:buNone/>
            </a:pPr>
            <a:r>
              <a:rPr lang="zh-CN" altLang="en-US" b="1" dirty="0"/>
              <a:t>  （</a:t>
            </a:r>
            <a:r>
              <a:rPr lang="en-US" altLang="zh-CN" i="1" dirty="0"/>
              <a:t>type constructor</a:t>
            </a:r>
            <a:r>
              <a:rPr lang="zh-CN" altLang="en-US" b="1" dirty="0"/>
              <a:t>）归纳定义的表达式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endParaRPr lang="zh-CN" altLang="en-US" b="1" dirty="0">
              <a:solidFill>
                <a:srgbClr val="800080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14338" y="1249363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类型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表达式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126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1"/>
          <p:cNvSpPr>
            <a:spLocks noChangeArrowheads="1"/>
          </p:cNvSpPr>
          <p:nvPr/>
        </p:nvSpPr>
        <p:spPr bwMode="auto">
          <a:xfrm>
            <a:off x="1114425" y="1844675"/>
            <a:ext cx="74898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类型表达式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分四类定义</a:t>
            </a:r>
          </a:p>
          <a:p>
            <a:pPr lvl="1">
              <a:buFontTx/>
              <a:buNone/>
            </a:pPr>
            <a:endParaRPr lang="zh-CN" altLang="en-US" sz="1000" dirty="0"/>
          </a:p>
          <a:p>
            <a:pPr lvl="1">
              <a:buFontTx/>
              <a:buNone/>
            </a:pPr>
            <a:r>
              <a:rPr lang="zh-CN" altLang="en-US" sz="2000" b="1" dirty="0"/>
              <a:t>  基本数据类型表达式，积类型表达式，过程类型表达式，</a:t>
            </a:r>
          </a:p>
          <a:p>
            <a:pPr lvl="1">
              <a:buFontTx/>
              <a:buNone/>
            </a:pPr>
            <a:r>
              <a:rPr lang="zh-CN" altLang="en-US" sz="2000" b="1" dirty="0"/>
              <a:t>  专用类型表达式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基本数据类型</a:t>
            </a:r>
            <a:r>
              <a:rPr lang="zh-CN" altLang="en-US" sz="2800" b="1" dirty="0">
                <a:solidFill>
                  <a:srgbClr val="800080"/>
                </a:solidFill>
              </a:rPr>
              <a:t>表达式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</a:t>
            </a:r>
            <a:r>
              <a:rPr lang="zh-CN" altLang="en-US" b="1" dirty="0" smtClean="0"/>
              <a:t>纯量类型</a:t>
            </a:r>
            <a:r>
              <a:rPr lang="zh-CN" altLang="en-US" b="1" dirty="0"/>
              <a:t>表达式：</a:t>
            </a:r>
            <a:r>
              <a:rPr lang="en-US" altLang="zh-CN" b="1" i="1" dirty="0" err="1">
                <a:solidFill>
                  <a:srgbClr val="800080"/>
                </a:solidFill>
              </a:rPr>
              <a:t>bool</a:t>
            </a:r>
            <a:r>
              <a:rPr lang="en-US" altLang="zh-CN" b="1" i="1" dirty="0"/>
              <a:t>,</a:t>
            </a:r>
            <a:r>
              <a:rPr lang="en-US" altLang="zh-CN" b="1" dirty="0"/>
              <a:t> </a:t>
            </a:r>
            <a:r>
              <a:rPr lang="en-US" altLang="zh-CN" b="1" i="1" dirty="0" err="1">
                <a:solidFill>
                  <a:srgbClr val="800080"/>
                </a:solidFill>
              </a:rPr>
              <a:t>int</a:t>
            </a:r>
            <a:r>
              <a:rPr lang="en-US" altLang="zh-CN" b="1" i="1" dirty="0"/>
              <a:t>, </a:t>
            </a:r>
            <a:r>
              <a:rPr lang="en-US" altLang="zh-CN" b="1" i="1" dirty="0">
                <a:solidFill>
                  <a:srgbClr val="800080"/>
                </a:solidFill>
              </a:rPr>
              <a:t>real</a:t>
            </a:r>
          </a:p>
          <a:p>
            <a:pPr lvl="1">
              <a:buFontTx/>
              <a:buNone/>
            </a:pPr>
            <a:endParaRPr lang="en-US" altLang="zh-CN" sz="1000" b="1" dirty="0"/>
          </a:p>
          <a:p>
            <a:pPr lvl="1">
              <a:buFontTx/>
              <a:buChar char="•"/>
            </a:pPr>
            <a:r>
              <a:rPr lang="en-US" altLang="zh-CN" b="1" dirty="0"/>
              <a:t> </a:t>
            </a:r>
            <a:r>
              <a:rPr lang="zh-CN" altLang="en-US" b="1" dirty="0"/>
              <a:t>有界数组类型表达式：</a:t>
            </a:r>
            <a:r>
              <a:rPr lang="en-US" altLang="zh-CN" b="1" i="1" dirty="0">
                <a:solidFill>
                  <a:srgbClr val="800080"/>
                </a:solidFill>
              </a:rPr>
              <a:t>array(I,T)</a:t>
            </a:r>
            <a:r>
              <a:rPr lang="en-US" altLang="zh-CN" b="1" i="1" dirty="0"/>
              <a:t> </a:t>
            </a:r>
          </a:p>
          <a:p>
            <a:pPr lvl="1">
              <a:buFontTx/>
              <a:buNone/>
            </a:pPr>
            <a:endParaRPr lang="en-US" altLang="zh-CN" sz="1000" b="1" dirty="0"/>
          </a:p>
          <a:p>
            <a:pPr lvl="1">
              <a:buFontTx/>
              <a:buNone/>
            </a:pPr>
            <a:r>
              <a:rPr lang="en-US" altLang="zh-CN" sz="2000" b="1" dirty="0"/>
              <a:t>   </a:t>
            </a:r>
            <a:r>
              <a:rPr lang="en-US" altLang="zh-CN" sz="2000" b="1" i="1" dirty="0"/>
              <a:t>T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itchFamily="18" charset="2"/>
              </a:rPr>
              <a:t> </a:t>
            </a:r>
            <a:r>
              <a:rPr lang="en-US" altLang="zh-CN" sz="2000" b="1" dirty="0"/>
              <a:t>{ </a:t>
            </a:r>
            <a:r>
              <a:rPr lang="en-US" altLang="zh-CN" sz="2000" b="1" i="1" dirty="0" err="1"/>
              <a:t>bool</a:t>
            </a:r>
            <a:r>
              <a:rPr lang="en-US" altLang="zh-CN" sz="2000" b="1" i="1" dirty="0"/>
              <a:t>, </a:t>
            </a:r>
            <a:r>
              <a:rPr lang="en-US" altLang="zh-CN" sz="2000" b="1" i="1" dirty="0" err="1"/>
              <a:t>int</a:t>
            </a:r>
            <a:r>
              <a:rPr lang="en-US" altLang="zh-CN" sz="2000" b="1" i="1" dirty="0"/>
              <a:t>, real </a:t>
            </a:r>
            <a:r>
              <a:rPr lang="en-US" altLang="zh-CN" sz="2000" b="1" dirty="0"/>
              <a:t>}</a:t>
            </a:r>
            <a:r>
              <a:rPr lang="zh-CN" altLang="en-US" sz="2000" b="1" dirty="0"/>
              <a:t>；</a:t>
            </a:r>
            <a:r>
              <a:rPr lang="en-US" altLang="zh-CN" sz="2000" b="1" i="1" dirty="0"/>
              <a:t>I </a:t>
            </a:r>
            <a:r>
              <a:rPr lang="zh-CN" altLang="en-US" sz="2000" b="1" dirty="0"/>
              <a:t>代表一个整数区间，如 </a:t>
            </a:r>
            <a:r>
              <a:rPr lang="en-US" altLang="zh-CN" sz="2000" b="1" i="1" dirty="0"/>
              <a:t>1..10</a:t>
            </a:r>
            <a:endParaRPr lang="en-US" altLang="zh-CN" sz="2000" b="1" dirty="0"/>
          </a:p>
          <a:p>
            <a:pPr lvl="1">
              <a:buFontTx/>
              <a:buNone/>
            </a:pPr>
            <a:endParaRPr lang="en-US" altLang="zh-CN" sz="1000" b="1" dirty="0"/>
          </a:p>
          <a:p>
            <a:pPr lvl="1">
              <a:buFontTx/>
              <a:buChar char="•"/>
            </a:pPr>
            <a:r>
              <a:rPr lang="en-US" altLang="zh-CN" b="1" dirty="0"/>
              <a:t> </a:t>
            </a:r>
            <a:r>
              <a:rPr lang="zh-CN" altLang="en-US" b="1" dirty="0"/>
              <a:t>指针数据类型表达式：</a:t>
            </a:r>
            <a:r>
              <a:rPr lang="en-US" altLang="zh-CN" b="1" i="1" dirty="0">
                <a:solidFill>
                  <a:srgbClr val="800080"/>
                </a:solidFill>
              </a:rPr>
              <a:t>pointer(T)</a:t>
            </a:r>
          </a:p>
          <a:p>
            <a:pPr lvl="1">
              <a:buFontTx/>
              <a:buNone/>
            </a:pPr>
            <a:endParaRPr lang="en-US" altLang="zh-CN" sz="1000" b="1" dirty="0"/>
          </a:p>
          <a:p>
            <a:pPr lvl="1">
              <a:buFontTx/>
              <a:buNone/>
            </a:pPr>
            <a:r>
              <a:rPr lang="en-US" altLang="zh-CN" sz="2000" b="1" i="1" dirty="0"/>
              <a:t>   T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itchFamily="18" charset="2"/>
              </a:rPr>
              <a:t> </a:t>
            </a:r>
            <a:r>
              <a:rPr lang="en-US" altLang="zh-CN" sz="2000" b="1" dirty="0"/>
              <a:t>{ </a:t>
            </a:r>
            <a:r>
              <a:rPr lang="en-US" altLang="zh-CN" sz="2000" b="1" i="1" dirty="0" err="1"/>
              <a:t>bool</a:t>
            </a:r>
            <a:r>
              <a:rPr lang="en-US" altLang="zh-CN" sz="2000" b="1" i="1" dirty="0"/>
              <a:t>, </a:t>
            </a:r>
            <a:r>
              <a:rPr lang="en-US" altLang="zh-CN" sz="2000" b="1" i="1" dirty="0" err="1"/>
              <a:t>int</a:t>
            </a:r>
            <a:r>
              <a:rPr lang="en-US" altLang="zh-CN" sz="2000" b="1" i="1" dirty="0"/>
              <a:t>, real </a:t>
            </a:r>
            <a:r>
              <a:rPr lang="en-US" altLang="zh-CN" sz="2000" b="1" dirty="0"/>
              <a:t>}</a:t>
            </a:r>
          </a:p>
        </p:txBody>
      </p:sp>
      <p:sp>
        <p:nvSpPr>
          <p:cNvPr id="12291" name="Text Box 12"/>
          <p:cNvSpPr txBox="1">
            <a:spLocks noChangeArrowheads="1"/>
          </p:cNvSpPr>
          <p:nvPr/>
        </p:nvSpPr>
        <p:spPr bwMode="auto">
          <a:xfrm>
            <a:off x="719138" y="11207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类型表达式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 </a:t>
            </a:r>
          </a:p>
        </p:txBody>
      </p:sp>
      <p:sp>
        <p:nvSpPr>
          <p:cNvPr id="12292" name="Rectangle 1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2293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116013" y="1935163"/>
            <a:ext cx="7777162" cy="466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积类型表达式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/>
          </a:p>
          <a:p>
            <a:pPr lvl="1">
              <a:buFontTx/>
              <a:buChar char="•"/>
            </a:pPr>
            <a:r>
              <a:rPr lang="zh-CN" altLang="en-US"/>
              <a:t> </a:t>
            </a:r>
            <a:r>
              <a:rPr lang="zh-CN" altLang="en-US" b="1"/>
              <a:t> </a:t>
            </a:r>
            <a:r>
              <a:rPr lang="en-US" altLang="zh-CN" b="1">
                <a:solidFill>
                  <a:srgbClr val="800080"/>
                </a:solidFill>
              </a:rPr>
              <a:t>&lt;</a:t>
            </a:r>
            <a:r>
              <a:rPr lang="en-US" altLang="zh-CN" b="1" i="1">
                <a:solidFill>
                  <a:srgbClr val="800080"/>
                </a:solidFill>
              </a:rPr>
              <a:t>T</a:t>
            </a:r>
            <a:r>
              <a:rPr lang="en-US" altLang="zh-CN" b="1" baseline="-25000">
                <a:solidFill>
                  <a:srgbClr val="800080"/>
                </a:solidFill>
              </a:rPr>
              <a:t>1</a:t>
            </a:r>
            <a:r>
              <a:rPr lang="en-US" altLang="zh-CN" b="1">
                <a:solidFill>
                  <a:srgbClr val="800080"/>
                </a:solidFill>
              </a:rPr>
              <a:t>, </a:t>
            </a:r>
            <a:r>
              <a:rPr lang="en-US" altLang="zh-CN" b="1" i="1">
                <a:solidFill>
                  <a:srgbClr val="800080"/>
                </a:solidFill>
              </a:rPr>
              <a:t>T</a:t>
            </a:r>
            <a:r>
              <a:rPr lang="en-US" altLang="zh-CN" b="1" baseline="-25000">
                <a:solidFill>
                  <a:srgbClr val="800080"/>
                </a:solidFill>
              </a:rPr>
              <a:t>2</a:t>
            </a:r>
            <a:r>
              <a:rPr lang="en-US" altLang="zh-CN" b="1">
                <a:solidFill>
                  <a:srgbClr val="800080"/>
                </a:solidFill>
              </a:rPr>
              <a:t>, …, </a:t>
            </a:r>
            <a:r>
              <a:rPr lang="en-US" altLang="zh-CN" b="1" i="1">
                <a:solidFill>
                  <a:srgbClr val="800080"/>
                </a:solidFill>
              </a:rPr>
              <a:t>T</a:t>
            </a:r>
            <a:r>
              <a:rPr lang="en-US" altLang="zh-CN" b="1" i="1" baseline="-25000">
                <a:solidFill>
                  <a:srgbClr val="800080"/>
                </a:solidFill>
              </a:rPr>
              <a:t>n</a:t>
            </a:r>
            <a:r>
              <a:rPr lang="en-US" altLang="zh-CN" b="1">
                <a:solidFill>
                  <a:srgbClr val="800080"/>
                </a:solidFill>
              </a:rPr>
              <a:t>&gt;</a:t>
            </a:r>
          </a:p>
          <a:p>
            <a:pPr lvl="1">
              <a:buFontTx/>
              <a:buNone/>
            </a:pPr>
            <a:endParaRPr lang="en-US" altLang="zh-CN" sz="1000" b="1"/>
          </a:p>
          <a:p>
            <a:pPr lvl="1">
              <a:buFontTx/>
              <a:buNone/>
            </a:pPr>
            <a:r>
              <a:rPr lang="en-US" altLang="zh-CN" sz="2000" b="1"/>
              <a:t>    </a:t>
            </a:r>
            <a:r>
              <a:rPr lang="en-US" altLang="zh-CN" sz="2000" b="1" i="1"/>
              <a:t>T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, </a:t>
            </a:r>
            <a:r>
              <a:rPr lang="en-US" altLang="zh-CN" sz="2000" b="1" i="1"/>
              <a:t>T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, …, </a:t>
            </a:r>
            <a:r>
              <a:rPr lang="en-US" altLang="zh-CN" sz="2000" b="1" i="1"/>
              <a:t>T</a:t>
            </a:r>
            <a:r>
              <a:rPr lang="en-US" altLang="zh-CN" sz="2000" b="1" i="1" baseline="-25000"/>
              <a:t>n </a:t>
            </a:r>
            <a:r>
              <a:rPr lang="zh-CN" altLang="en-US" sz="2000" b="1"/>
              <a:t>为上述数据类型表达式；若</a:t>
            </a:r>
            <a:r>
              <a:rPr lang="en-US" altLang="zh-CN" sz="2000" i="1"/>
              <a:t>n</a:t>
            </a:r>
            <a:r>
              <a:rPr lang="en-US" altLang="zh-CN" sz="2000" b="1"/>
              <a:t>=0</a:t>
            </a:r>
            <a:r>
              <a:rPr lang="zh-CN" altLang="en-US" sz="2000" b="1"/>
              <a:t>，则表示为 </a:t>
            </a:r>
            <a:r>
              <a:rPr lang="en-US" altLang="zh-CN" sz="2000" b="1"/>
              <a:t>&lt; &gt;</a:t>
            </a:r>
            <a:r>
              <a:rPr lang="en-US" altLang="zh-CN" sz="2000"/>
              <a:t> </a:t>
            </a:r>
          </a:p>
          <a:p>
            <a:pPr lvl="1">
              <a:buFontTx/>
              <a:buNone/>
            </a:pPr>
            <a:endParaRPr lang="en-US" altLang="zh-CN" sz="1000"/>
          </a:p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过程类型表达式</a:t>
            </a:r>
          </a:p>
          <a:p>
            <a:pPr lvl="1">
              <a:buFontTx/>
              <a:buNone/>
            </a:pPr>
            <a:endParaRPr lang="zh-CN" altLang="en-US" sz="1000"/>
          </a:p>
          <a:p>
            <a:pPr lvl="1">
              <a:buFontTx/>
              <a:buChar char="•"/>
            </a:pPr>
            <a:r>
              <a:rPr lang="zh-CN" altLang="en-US"/>
              <a:t>  </a:t>
            </a:r>
            <a:r>
              <a:rPr lang="en-US" altLang="zh-CN" b="1" i="1">
                <a:solidFill>
                  <a:srgbClr val="800080"/>
                </a:solidFill>
              </a:rPr>
              <a:t>fun</a:t>
            </a:r>
            <a:r>
              <a:rPr lang="zh-CN" altLang="en-US" b="1">
                <a:solidFill>
                  <a:srgbClr val="800080"/>
                </a:solidFill>
              </a:rPr>
              <a:t>（</a:t>
            </a:r>
            <a:r>
              <a:rPr lang="en-US" altLang="zh-CN" b="1" i="1">
                <a:solidFill>
                  <a:srgbClr val="800080"/>
                </a:solidFill>
              </a:rPr>
              <a:t>T</a:t>
            </a:r>
            <a:r>
              <a:rPr lang="zh-CN" altLang="en-US" b="1">
                <a:solidFill>
                  <a:srgbClr val="800080"/>
                </a:solidFill>
              </a:rPr>
              <a:t>）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None/>
            </a:pPr>
            <a:r>
              <a:rPr lang="zh-CN" altLang="en-US" sz="2000" b="1" i="1"/>
              <a:t>    </a:t>
            </a:r>
            <a:r>
              <a:rPr lang="en-US" altLang="zh-CN" sz="2000" b="1" i="1"/>
              <a:t>T</a:t>
            </a:r>
            <a:r>
              <a:rPr lang="en-US" altLang="zh-CN" sz="2000" b="1"/>
              <a:t> </a:t>
            </a:r>
            <a:r>
              <a:rPr lang="zh-CN" altLang="en-US" sz="2000" b="1"/>
              <a:t>是上述积类型表达式</a:t>
            </a:r>
          </a:p>
          <a:p>
            <a:pPr lvl="1">
              <a:buFontTx/>
              <a:buNone/>
            </a:pPr>
            <a:r>
              <a:rPr lang="zh-CN" altLang="en-US" sz="1000"/>
              <a:t> </a:t>
            </a: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/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专用类型表达式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/>
              <a:t>  </a:t>
            </a:r>
            <a:r>
              <a:rPr lang="en-US" altLang="zh-CN" b="1" i="1">
                <a:solidFill>
                  <a:srgbClr val="800080"/>
                </a:solidFill>
              </a:rPr>
              <a:t>type_error</a:t>
            </a:r>
            <a:r>
              <a:rPr lang="en-US" altLang="zh-CN"/>
              <a:t>    </a:t>
            </a:r>
            <a:r>
              <a:rPr lang="zh-CN" altLang="en-US" sz="2000" b="1"/>
              <a:t>专用于有类型错误的程序单元</a:t>
            </a:r>
            <a:r>
              <a:rPr lang="zh-CN" altLang="en-US"/>
              <a:t> </a:t>
            </a:r>
            <a:endParaRPr lang="zh-CN" altLang="en-US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lang="zh-CN" altLang="en-US" sz="1000"/>
          </a:p>
          <a:p>
            <a:pPr lvl="1">
              <a:buFontTx/>
              <a:buChar char="•"/>
            </a:pPr>
            <a:r>
              <a:rPr lang="zh-CN" altLang="en-US"/>
              <a:t>  </a:t>
            </a:r>
            <a:r>
              <a:rPr lang="en-US" altLang="zh-CN" b="1" i="1">
                <a:solidFill>
                  <a:srgbClr val="800080"/>
                </a:solidFill>
              </a:rPr>
              <a:t>ok</a:t>
            </a:r>
            <a:r>
              <a:rPr lang="en-US" altLang="zh-CN"/>
              <a:t>                  </a:t>
            </a:r>
            <a:r>
              <a:rPr lang="zh-CN" altLang="en-US" sz="2000" b="1"/>
              <a:t>专用于没有类型错误的程序单元</a:t>
            </a:r>
            <a:r>
              <a:rPr lang="zh-CN" altLang="en-US"/>
              <a:t>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19138" y="11969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类型表达式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 </a:t>
            </a:r>
            <a:r>
              <a:rPr lang="en-US" altLang="zh-CN" sz="3200" b="1">
                <a:latin typeface="楷体_GB2312" pitchFamily="49" charset="-122"/>
              </a:rPr>
              <a:t>(</a:t>
            </a:r>
            <a:r>
              <a:rPr lang="zh-CN" altLang="en-US" sz="3200" b="1">
                <a:latin typeface="楷体_GB2312" pitchFamily="49" charset="-122"/>
              </a:rPr>
              <a:t>续</a:t>
            </a:r>
            <a:r>
              <a:rPr lang="en-US" altLang="zh-CN" sz="3200" b="1">
                <a:latin typeface="楷体_GB2312" pitchFamily="49" charset="-122"/>
              </a:rPr>
              <a:t>)</a:t>
            </a:r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3317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ChangeArrowheads="1"/>
          </p:cNvSpPr>
          <p:nvPr/>
        </p:nvSpPr>
        <p:spPr bwMode="auto">
          <a:xfrm>
            <a:off x="971550" y="2179638"/>
            <a:ext cx="79216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语法制导的方法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将类型表达式作为属性值赋给程序各个部分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sz="2800" b="1" dirty="0"/>
              <a:t>  设计恰当</a:t>
            </a:r>
            <a:r>
              <a:rPr lang="zh-CN" altLang="en-US" sz="2800" b="1" dirty="0" smtClean="0"/>
              <a:t>的属性文法或翻译</a:t>
            </a:r>
            <a:r>
              <a:rPr lang="zh-CN" altLang="en-US" sz="2800" b="1" dirty="0"/>
              <a:t>模式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sz="2800" b="1" dirty="0"/>
              <a:t>  </a:t>
            </a:r>
            <a:endParaRPr lang="zh-CN" altLang="en-US" sz="1000" b="1" dirty="0"/>
          </a:p>
        </p:txBody>
      </p:sp>
      <p:sp>
        <p:nvSpPr>
          <p:cNvPr id="14339" name="Text Box 12"/>
          <p:cNvSpPr txBox="1">
            <a:spLocks noChangeArrowheads="1"/>
          </p:cNvSpPr>
          <p:nvPr/>
        </p:nvSpPr>
        <p:spPr bwMode="auto">
          <a:xfrm>
            <a:off x="684213" y="14001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类型检查程序的设计</a:t>
            </a:r>
          </a:p>
        </p:txBody>
      </p:sp>
      <p:sp>
        <p:nvSpPr>
          <p:cNvPr id="14340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Rectangle 1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4"/>
          <p:cNvSpPr>
            <a:spLocks noChangeArrowheads="1"/>
          </p:cNvSpPr>
          <p:nvPr/>
        </p:nvSpPr>
        <p:spPr bwMode="auto">
          <a:xfrm>
            <a:off x="971550" y="2060575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/>
              <a:t>处理</a:t>
            </a:r>
            <a:r>
              <a:rPr lang="zh-CN" altLang="en-US" sz="2800" b="1">
                <a:solidFill>
                  <a:srgbClr val="800080"/>
                </a:solidFill>
              </a:rPr>
              <a:t>表达式</a:t>
            </a:r>
            <a:r>
              <a:rPr lang="zh-CN" altLang="en-US" sz="2800" b="1"/>
              <a:t>的翻译模式</a:t>
            </a:r>
          </a:p>
        </p:txBody>
      </p:sp>
      <p:sp>
        <p:nvSpPr>
          <p:cNvPr id="16387" name="AutoShape 8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8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8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8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Rectangle 8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6392" name="Text Box 89"/>
          <p:cNvSpPr txBox="1">
            <a:spLocks noChangeArrowheads="1"/>
          </p:cNvSpPr>
          <p:nvPr/>
        </p:nvSpPr>
        <p:spPr bwMode="auto">
          <a:xfrm>
            <a:off x="561975" y="1336675"/>
            <a:ext cx="8402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450650" name="Text Box 90"/>
          <p:cNvSpPr txBox="1">
            <a:spLocks noChangeArrowheads="1"/>
          </p:cNvSpPr>
          <p:nvPr/>
        </p:nvSpPr>
        <p:spPr bwMode="auto">
          <a:xfrm>
            <a:off x="1331913" y="2781300"/>
            <a:ext cx="705643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true         </a:t>
            </a:r>
            <a:r>
              <a:rPr lang="en-US" altLang="zh-CN" sz="2000">
                <a:sym typeface="Symbol" pitchFamily="18" charset="2"/>
              </a:rPr>
              <a:t> {</a:t>
            </a:r>
            <a:r>
              <a:rPr lang="en-US" altLang="zh-CN" sz="2000" i="1">
                <a:sym typeface="Symbol" pitchFamily="18" charset="2"/>
              </a:rPr>
              <a:t> E.type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bool </a:t>
            </a:r>
            <a:r>
              <a:rPr lang="en-US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de-DE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de-DE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de-DE" altLang="zh-CN" sz="2000" i="1">
                <a:sym typeface="Symbol" pitchFamily="18" charset="2"/>
              </a:rPr>
              <a:t>false        </a:t>
            </a:r>
            <a:r>
              <a:rPr lang="de-DE" altLang="zh-CN" sz="2000">
                <a:sym typeface="Symbol" pitchFamily="18" charset="2"/>
              </a:rPr>
              <a:t>{</a:t>
            </a:r>
            <a:r>
              <a:rPr lang="de-DE" altLang="zh-CN" sz="2000" i="1">
                <a:sym typeface="Symbol" pitchFamily="18" charset="2"/>
              </a:rPr>
              <a:t> E.type</a:t>
            </a:r>
            <a:r>
              <a:rPr lang="de-DE" altLang="zh-CN" sz="2000">
                <a:sym typeface="Symbol" pitchFamily="18" charset="2"/>
              </a:rPr>
              <a:t> := </a:t>
            </a:r>
            <a:r>
              <a:rPr lang="de-DE" altLang="zh-CN" sz="2000" i="1">
                <a:sym typeface="Symbol" pitchFamily="18" charset="2"/>
              </a:rPr>
              <a:t>bool </a:t>
            </a:r>
            <a:r>
              <a:rPr lang="de-DE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de-DE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de-DE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de-DE" altLang="zh-CN" sz="2000" i="1" u="sng">
                <a:sym typeface="Symbol" pitchFamily="18" charset="2"/>
              </a:rPr>
              <a:t>int</a:t>
            </a:r>
            <a:r>
              <a:rPr lang="de-DE" altLang="zh-CN" sz="2000" i="1">
                <a:sym typeface="Symbol" pitchFamily="18" charset="2"/>
              </a:rPr>
              <a:t>           </a:t>
            </a:r>
            <a:r>
              <a:rPr lang="de-DE" altLang="zh-CN" sz="2000">
                <a:sym typeface="Symbol" pitchFamily="18" charset="2"/>
              </a:rPr>
              <a:t> {</a:t>
            </a:r>
            <a:r>
              <a:rPr lang="de-DE" altLang="zh-CN" sz="2000" i="1">
                <a:sym typeface="Symbol" pitchFamily="18" charset="2"/>
              </a:rPr>
              <a:t> E.type </a:t>
            </a:r>
            <a:r>
              <a:rPr lang="de-DE" altLang="zh-CN" sz="2000">
                <a:sym typeface="Symbol" pitchFamily="18" charset="2"/>
              </a:rPr>
              <a:t>:=</a:t>
            </a:r>
            <a:r>
              <a:rPr lang="de-DE" altLang="zh-CN" sz="2000" i="1">
                <a:sym typeface="Symbol" pitchFamily="18" charset="2"/>
              </a:rPr>
              <a:t> int </a:t>
            </a:r>
            <a:r>
              <a:rPr lang="de-DE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pt-BR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pt-BR" altLang="zh-CN" sz="2000" i="1" u="sng">
                <a:sym typeface="Symbol" pitchFamily="18" charset="2"/>
              </a:rPr>
              <a:t>real</a:t>
            </a:r>
            <a:r>
              <a:rPr lang="pt-BR" altLang="zh-CN" sz="2000" i="1">
                <a:sym typeface="Symbol" pitchFamily="18" charset="2"/>
              </a:rPr>
              <a:t>          </a:t>
            </a:r>
            <a:r>
              <a:rPr lang="pt-BR" altLang="zh-CN" sz="2000">
                <a:sym typeface="Symbol" pitchFamily="18" charset="2"/>
              </a:rPr>
              <a:t>{</a:t>
            </a:r>
            <a:r>
              <a:rPr lang="pt-BR" altLang="zh-CN" sz="2000" i="1">
                <a:sym typeface="Symbol" pitchFamily="18" charset="2"/>
              </a:rPr>
              <a:t> E.type </a:t>
            </a:r>
            <a:r>
              <a:rPr lang="pt-BR" altLang="zh-CN" sz="2000">
                <a:sym typeface="Symbol" pitchFamily="18" charset="2"/>
              </a:rPr>
              <a:t>:=</a:t>
            </a:r>
            <a:r>
              <a:rPr lang="pt-BR" altLang="zh-CN" sz="2000" i="1">
                <a:sym typeface="Symbol" pitchFamily="18" charset="2"/>
              </a:rPr>
              <a:t> real </a:t>
            </a:r>
            <a:r>
              <a:rPr lang="pt-BR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 i="1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             </a:t>
            </a:r>
            <a:r>
              <a:rPr lang="en-US" altLang="zh-CN" sz="2000">
                <a:sym typeface="Symbol" pitchFamily="18" charset="2"/>
              </a:rPr>
              <a:t>{</a:t>
            </a:r>
            <a:r>
              <a:rPr lang="en-US" altLang="zh-CN" sz="2000" i="1">
                <a:sym typeface="Symbol" pitchFamily="18" charset="2"/>
              </a:rPr>
              <a:t> E.type := if lookup_type(</a:t>
            </a:r>
            <a:r>
              <a:rPr lang="en-US" altLang="zh-CN" sz="2000" i="1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.name) = nil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           then type_error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           else lookup_type(</a:t>
            </a:r>
            <a:r>
              <a:rPr lang="en-US" altLang="zh-CN" sz="2000" i="1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.name </a:t>
            </a:r>
            <a:r>
              <a:rPr lang="en-US" altLang="zh-CN" sz="2000">
                <a:sym typeface="Symbol" pitchFamily="18" charset="2"/>
              </a:rPr>
              <a:t>}</a:t>
            </a:r>
            <a:endParaRPr lang="fr-FR" altLang="zh-CN" sz="2000"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651273" name="Text Box 9"/>
          <p:cNvSpPr txBox="1">
            <a:spLocks noChangeArrowheads="1"/>
          </p:cNvSpPr>
          <p:nvPr/>
        </p:nvSpPr>
        <p:spPr bwMode="auto">
          <a:xfrm>
            <a:off x="973138" y="2809875"/>
            <a:ext cx="7991475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u="sng">
                <a:sym typeface="Symbol" pitchFamily="18" charset="2"/>
              </a:rPr>
              <a:t>op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   {</a:t>
            </a:r>
            <a:r>
              <a:rPr lang="en-US" altLang="zh-CN" sz="2000" i="1">
                <a:sym typeface="Symbol" pitchFamily="18" charset="2"/>
              </a:rPr>
              <a:t> E.type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if</a:t>
            </a:r>
            <a:r>
              <a:rPr lang="en-US" altLang="zh-CN" sz="2000" i="1">
                <a:sym typeface="Symbol" pitchFamily="18" charset="2"/>
              </a:rPr>
              <a:t> 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.type=real </a:t>
            </a:r>
            <a:r>
              <a:rPr lang="en-US" altLang="zh-CN" sz="2000">
                <a:sym typeface="Symbol" pitchFamily="18" charset="2"/>
              </a:rPr>
              <a:t>and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.type=real</a:t>
            </a:r>
            <a:r>
              <a:rPr lang="en-US" altLang="zh-CN" sz="2000">
                <a:sym typeface="Symbol" pitchFamily="18" charset="2"/>
              </a:rPr>
              <a:t> then</a:t>
            </a:r>
            <a:r>
              <a:rPr lang="en-US" altLang="zh-CN" sz="2000" i="1">
                <a:sym typeface="Symbol" pitchFamily="18" charset="2"/>
              </a:rPr>
              <a:t> real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                                  else if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.type=int </a:t>
            </a:r>
            <a:r>
              <a:rPr lang="en-US" altLang="zh-CN" sz="2000">
                <a:sym typeface="Symbol" pitchFamily="18" charset="2"/>
              </a:rPr>
              <a:t>and</a:t>
            </a:r>
            <a:r>
              <a:rPr lang="en-US" altLang="zh-CN" sz="2000" i="1">
                <a:sym typeface="Symbol" pitchFamily="18" charset="2"/>
              </a:rPr>
              <a:t> E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.type=int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int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                                  else</a:t>
            </a:r>
            <a:r>
              <a:rPr lang="en-US" altLang="zh-CN" sz="2000" i="1">
                <a:sym typeface="Symbol" pitchFamily="18" charset="2"/>
              </a:rPr>
              <a:t> 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u="sng">
                <a:sym typeface="Symbol" pitchFamily="18" charset="2"/>
              </a:rPr>
              <a:t>rop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  {</a:t>
            </a:r>
            <a:r>
              <a:rPr lang="en-US" altLang="zh-CN" sz="2000" i="1">
                <a:sym typeface="Symbol" pitchFamily="18" charset="2"/>
              </a:rPr>
              <a:t> E.type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if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.type=real </a:t>
            </a:r>
            <a:r>
              <a:rPr lang="en-US" altLang="zh-CN" sz="2000">
                <a:sym typeface="Symbol" pitchFamily="18" charset="2"/>
              </a:rPr>
              <a:t>and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.type=real</a:t>
            </a:r>
            <a:r>
              <a:rPr lang="en-US" altLang="zh-CN" sz="2000">
                <a:sym typeface="Symbol" pitchFamily="18" charset="2"/>
              </a:rPr>
              <a:t> then</a:t>
            </a:r>
            <a:r>
              <a:rPr lang="en-US" altLang="zh-CN" sz="2000" i="1">
                <a:sym typeface="Symbol" pitchFamily="18" charset="2"/>
              </a:rPr>
              <a:t> bool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                                  else if</a:t>
            </a:r>
            <a:r>
              <a:rPr lang="en-US" altLang="zh-CN" sz="2000" i="1">
                <a:sym typeface="Symbol" pitchFamily="18" charset="2"/>
              </a:rPr>
              <a:t> 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.type=int </a:t>
            </a:r>
            <a:r>
              <a:rPr lang="en-US" altLang="zh-CN" sz="2000">
                <a:sym typeface="Symbol" pitchFamily="18" charset="2"/>
              </a:rPr>
              <a:t>and</a:t>
            </a:r>
            <a:r>
              <a:rPr lang="en-US" altLang="zh-CN" sz="2000" i="1">
                <a:sym typeface="Symbol" pitchFamily="18" charset="2"/>
              </a:rPr>
              <a:t> E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.type=int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bool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                                  else</a:t>
            </a:r>
            <a:r>
              <a:rPr lang="en-US" altLang="zh-CN" sz="2000" i="1">
                <a:sym typeface="Symbol" pitchFamily="18" charset="2"/>
              </a:rPr>
              <a:t> 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1 </a:t>
            </a:r>
            <a:r>
              <a:rPr lang="en-US" altLang="zh-CN" sz="2000">
                <a:sym typeface="Symbol" pitchFamily="18" charset="2"/>
              </a:rPr>
              <a:t>[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]       {</a:t>
            </a:r>
            <a:r>
              <a:rPr lang="en-US" altLang="zh-CN" sz="2000" i="1">
                <a:sym typeface="Symbol" pitchFamily="18" charset="2"/>
              </a:rPr>
              <a:t> E.type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if</a:t>
            </a:r>
            <a:r>
              <a:rPr lang="en-US" altLang="zh-CN" sz="2000" i="1">
                <a:sym typeface="Symbol" pitchFamily="18" charset="2"/>
              </a:rPr>
              <a:t> E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.type= int </a:t>
            </a:r>
            <a:r>
              <a:rPr lang="en-US" altLang="zh-CN" sz="2000">
                <a:sym typeface="Symbol" pitchFamily="18" charset="2"/>
              </a:rPr>
              <a:t>and</a:t>
            </a:r>
            <a:r>
              <a:rPr lang="en-US" altLang="zh-CN" sz="2000" i="1">
                <a:sym typeface="Symbol" pitchFamily="18" charset="2"/>
              </a:rPr>
              <a:t> 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.type=array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en-US" altLang="zh-CN" sz="2000" i="1">
                <a:sym typeface="Symbol" pitchFamily="18" charset="2"/>
              </a:rPr>
              <a:t>t</a:t>
            </a:r>
            <a:r>
              <a:rPr lang="en-US" altLang="zh-CN" sz="2000">
                <a:sym typeface="Symbol" pitchFamily="18" charset="2"/>
              </a:rPr>
              <a:t>)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t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                                  else</a:t>
            </a:r>
            <a:r>
              <a:rPr lang="en-US" altLang="zh-CN" sz="2000" i="1">
                <a:sym typeface="Symbol" pitchFamily="18" charset="2"/>
              </a:rPr>
              <a:t> 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^  </a:t>
            </a:r>
            <a:r>
              <a:rPr lang="pt-BR" altLang="zh-CN" sz="2000">
                <a:sym typeface="Symbol" pitchFamily="18" charset="2"/>
              </a:rPr>
              <a:t>      </a:t>
            </a:r>
            <a:r>
              <a:rPr lang="en-US" altLang="zh-CN" sz="2000">
                <a:sym typeface="Symbol" pitchFamily="18" charset="2"/>
              </a:rPr>
              <a:t>{</a:t>
            </a:r>
            <a:r>
              <a:rPr lang="en-US" altLang="zh-CN" sz="2000" i="1">
                <a:sym typeface="Symbol" pitchFamily="18" charset="2"/>
              </a:rPr>
              <a:t> E.type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if 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.type= pointer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>
                <a:sym typeface="Symbol" pitchFamily="18" charset="2"/>
              </a:rPr>
              <a:t>t</a:t>
            </a:r>
            <a:r>
              <a:rPr lang="en-US" altLang="zh-CN" sz="2000">
                <a:sym typeface="Symbol" pitchFamily="18" charset="2"/>
              </a:rPr>
              <a:t>)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t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                                  else</a:t>
            </a:r>
            <a:r>
              <a:rPr lang="en-US" altLang="zh-CN" sz="2000" i="1">
                <a:sym typeface="Symbol" pitchFamily="18" charset="2"/>
              </a:rPr>
              <a:t> 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</p:txBody>
      </p: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971550" y="2060575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/>
              <a:t>处理</a:t>
            </a:r>
            <a:r>
              <a:rPr lang="zh-CN" altLang="en-US" sz="2800" b="1">
                <a:solidFill>
                  <a:srgbClr val="800080"/>
                </a:solidFill>
              </a:rPr>
              <a:t>表达式</a:t>
            </a:r>
            <a:r>
              <a:rPr lang="zh-CN" altLang="en-US" sz="2800" b="1"/>
              <a:t>的翻译模式</a:t>
            </a:r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561975" y="1336675"/>
            <a:ext cx="8402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7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71550" y="1628775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/>
              <a:t>处理</a:t>
            </a:r>
            <a:r>
              <a:rPr lang="zh-CN" altLang="en-US" sz="2800" b="1">
                <a:solidFill>
                  <a:srgbClr val="800080"/>
                </a:solidFill>
              </a:rPr>
              <a:t>语句、过程声明及程序</a:t>
            </a:r>
            <a:r>
              <a:rPr lang="zh-CN" altLang="en-US" sz="2800" b="1"/>
              <a:t>的翻译模式</a:t>
            </a:r>
          </a:p>
        </p:txBody>
      </p:sp>
      <p:sp>
        <p:nvSpPr>
          <p:cNvPr id="18435" name="Rectangle 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561975" y="1052513"/>
            <a:ext cx="84026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652297" name="Text Box 9"/>
          <p:cNvSpPr txBox="1">
            <a:spLocks noChangeArrowheads="1"/>
          </p:cNvSpPr>
          <p:nvPr/>
        </p:nvSpPr>
        <p:spPr bwMode="auto">
          <a:xfrm>
            <a:off x="1331913" y="2205038"/>
            <a:ext cx="741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>
                <a:sym typeface="Symbol" pitchFamily="18" charset="2"/>
              </a:rPr>
              <a:t> :=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>
                <a:sym typeface="Symbol" pitchFamily="18" charset="2"/>
              </a:rPr>
              <a:t> 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lookup_type 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entry</a:t>
            </a:r>
            <a:r>
              <a:rPr lang="en-US" altLang="zh-CN" sz="2000">
                <a:sym typeface="Symbol" pitchFamily="18" charset="2"/>
              </a:rPr>
              <a:t>) = </a:t>
            </a:r>
            <a:r>
              <a:rPr lang="en-US" altLang="zh-CN" sz="2000" i="1">
                <a:sym typeface="Symbol" pitchFamily="18" charset="2"/>
              </a:rPr>
              <a:t>E.type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                                 then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if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>
                <a:sym typeface="Symbol" pitchFamily="18" charset="2"/>
              </a:rPr>
              <a:t> then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E.type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bool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          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 </a:t>
            </a:r>
            <a:r>
              <a:rPr lang="en-US" altLang="zh-CN" sz="2000">
                <a:sym typeface="Symbol" pitchFamily="18" charset="2"/>
              </a:rPr>
              <a:t>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if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>
                <a:sym typeface="Symbol" pitchFamily="18" charset="2"/>
              </a:rPr>
              <a:t> then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else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E.type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bool </a:t>
            </a:r>
            <a:r>
              <a:rPr lang="en-US" altLang="zh-CN" sz="2000">
                <a:sym typeface="Symbol" pitchFamily="18" charset="2"/>
              </a:rPr>
              <a:t>and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 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and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.type 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i="1">
                <a:sym typeface="Symbol" pitchFamily="18" charset="2"/>
              </a:rPr>
              <a:t>                        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while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>
                <a:sym typeface="Symbol" pitchFamily="18" charset="2"/>
              </a:rPr>
              <a:t> then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E.type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bool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          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                         </a:t>
            </a:r>
            <a:r>
              <a:rPr lang="en-US" altLang="zh-CN" sz="2000">
                <a:sym typeface="Symbol" pitchFamily="18" charset="2"/>
              </a:rPr>
              <a:t>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;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  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</a:t>
            </a:r>
            <a:r>
              <a:rPr lang="en-US" altLang="zh-CN" sz="2000">
                <a:sym typeface="Symbol" pitchFamily="18" charset="2"/>
              </a:rPr>
              <a:t> =</a:t>
            </a:r>
            <a:r>
              <a:rPr lang="en-US" altLang="zh-CN" sz="2000" i="1">
                <a:sym typeface="Symbol" pitchFamily="18" charset="2"/>
              </a:rPr>
              <a:t> ok </a:t>
            </a:r>
            <a:r>
              <a:rPr lang="en-US" altLang="zh-CN" sz="2000">
                <a:sym typeface="Symbol" pitchFamily="18" charset="2"/>
              </a:rPr>
              <a:t>and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.type</a:t>
            </a:r>
            <a:r>
              <a:rPr lang="en-US" altLang="zh-CN" sz="2000">
                <a:sym typeface="Symbol" pitchFamily="18" charset="2"/>
              </a:rPr>
              <a:t> =</a:t>
            </a:r>
            <a:r>
              <a:rPr lang="en-US" altLang="zh-CN" sz="2000" i="1">
                <a:sym typeface="Symbol" pitchFamily="18" charset="2"/>
              </a:rPr>
              <a:t> ok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i="1">
                <a:sym typeface="Symbol" pitchFamily="18" charset="2"/>
              </a:rPr>
              <a:t>                                        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 sz="2000">
                <a:sym typeface="Symbol" pitchFamily="18" charset="2"/>
              </a:rPr>
              <a:t> break   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</a:t>
            </a:r>
            <a:r>
              <a:rPr lang="en-US" altLang="zh-CN" sz="2000" i="1">
                <a:sym typeface="Symbol" pitchFamily="18" charset="2"/>
              </a:rPr>
              <a:t>ok </a:t>
            </a:r>
            <a:r>
              <a:rPr lang="en-US" altLang="zh-CN" sz="2000">
                <a:sym typeface="Symbol" pitchFamily="18" charset="2"/>
              </a:rPr>
              <a:t>}</a:t>
            </a:r>
            <a:endParaRPr lang="fr-FR" altLang="zh-CN" sz="2000">
              <a:sym typeface="Symbol" pitchFamily="18" charset="2"/>
            </a:endParaRPr>
          </a:p>
        </p:txBody>
      </p:sp>
      <p:sp>
        <p:nvSpPr>
          <p:cNvPr id="1843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1330325" y="2133600"/>
            <a:ext cx="748982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call </a:t>
            </a:r>
            <a:r>
              <a:rPr lang="en-US" altLang="zh-CN" sz="2000" i="1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( </a:t>
            </a:r>
            <a:r>
              <a:rPr lang="en-US" altLang="zh-CN" sz="2000" i="1">
                <a:sym typeface="Symbol" pitchFamily="18" charset="2"/>
              </a:rPr>
              <a:t>A </a:t>
            </a:r>
            <a:r>
              <a:rPr lang="en-US" altLang="zh-CN" sz="2000">
                <a:sym typeface="Symbol" pitchFamily="18" charset="2"/>
              </a:rPr>
              <a:t>)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if</a:t>
            </a:r>
            <a:r>
              <a:rPr lang="en-US" altLang="zh-CN" sz="2000" i="1">
                <a:sym typeface="Symbol" pitchFamily="18" charset="2"/>
              </a:rPr>
              <a:t> match 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>
                <a:sym typeface="Symbol" pitchFamily="18" charset="2"/>
              </a:rPr>
              <a:t>lookup_type 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.name</a:t>
            </a:r>
            <a:r>
              <a:rPr lang="en-US" altLang="zh-CN" sz="2000">
                <a:sym typeface="Symbol" pitchFamily="18" charset="2"/>
              </a:rPr>
              <a:t>)</a:t>
            </a:r>
            <a:r>
              <a:rPr lang="en-US" altLang="zh-CN" sz="2000" i="1">
                <a:sym typeface="Symbol" pitchFamily="18" charset="2"/>
              </a:rPr>
              <a:t>, A.type</a:t>
            </a:r>
            <a:r>
              <a:rPr lang="en-US" altLang="zh-CN" sz="2000"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ok else type_error </a:t>
            </a:r>
            <a:r>
              <a:rPr lang="en-US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F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F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 ; </a:t>
            </a:r>
            <a:r>
              <a:rPr lang="en-US" altLang="zh-CN" sz="2000" i="1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( </a:t>
            </a:r>
            <a:r>
              <a:rPr lang="en-US" altLang="zh-CN" sz="2000" i="1">
                <a:sym typeface="Symbol" pitchFamily="18" charset="2"/>
              </a:rPr>
              <a:t>V</a:t>
            </a:r>
            <a:r>
              <a:rPr lang="en-US" altLang="zh-CN" sz="2000">
                <a:sym typeface="Symbol" pitchFamily="18" charset="2"/>
              </a:rPr>
              <a:t> )</a:t>
            </a:r>
            <a:r>
              <a:rPr lang="en-US" altLang="zh-CN" sz="2000" i="1">
                <a:sym typeface="Symbol" pitchFamily="18" charset="2"/>
              </a:rPr>
              <a:t> S        </a:t>
            </a: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 i="1">
                <a:sym typeface="Symbol" pitchFamily="18" charset="2"/>
              </a:rPr>
              <a:t>addtype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.entry, fun 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>
                <a:sym typeface="Symbol" pitchFamily="18" charset="2"/>
              </a:rPr>
              <a:t>V.type</a:t>
            </a:r>
            <a:r>
              <a:rPr lang="en-US" altLang="zh-CN" sz="2000">
                <a:sym typeface="Symbol" pitchFamily="18" charset="2"/>
              </a:rPr>
              <a:t>));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         F.type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if</a:t>
            </a:r>
            <a:r>
              <a:rPr lang="en-US" altLang="zh-CN" sz="2000" i="1">
                <a:sym typeface="Symbol" pitchFamily="18" charset="2"/>
              </a:rPr>
              <a:t> F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 = ok and S.type = ok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</a:t>
            </a:r>
            <a:r>
              <a:rPr lang="en-US" altLang="zh-CN" sz="2000">
                <a:sym typeface="Symbol" pitchFamily="18" charset="2"/>
              </a:rPr>
              <a:t>                        then </a:t>
            </a:r>
            <a:r>
              <a:rPr lang="en-US" altLang="zh-CN" sz="2000" i="1">
                <a:sym typeface="Symbol" pitchFamily="18" charset="2"/>
              </a:rPr>
              <a:t>ok else type_error </a:t>
            </a:r>
            <a:r>
              <a:rPr lang="en-US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F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</a:t>
            </a:r>
            <a:r>
              <a:rPr lang="en-US" altLang="zh-CN" sz="2000" i="1">
                <a:sym typeface="Symbol" pitchFamily="18" charset="2"/>
              </a:rPr>
              <a:t>                </a:t>
            </a: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 i="1">
                <a:sym typeface="Symbol" pitchFamily="18" charset="2"/>
              </a:rPr>
              <a:t>F.type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ok </a:t>
            </a:r>
            <a:r>
              <a:rPr lang="en-US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A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A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 , E        </a:t>
            </a:r>
            <a:r>
              <a:rPr lang="en-US" altLang="zh-CN" sz="2000">
                <a:sym typeface="Symbol" pitchFamily="18" charset="2"/>
              </a:rPr>
              <a:t>{</a:t>
            </a:r>
            <a:r>
              <a:rPr lang="en-US" altLang="zh-CN" sz="2000" i="1">
                <a:sym typeface="Symbol" pitchFamily="18" charset="2"/>
              </a:rPr>
              <a:t> A.type</a:t>
            </a:r>
            <a:r>
              <a:rPr lang="en-US" altLang="zh-CN" sz="2000">
                <a:sym typeface="Symbol" pitchFamily="18" charset="2"/>
              </a:rPr>
              <a:t> := </a:t>
            </a:r>
            <a:r>
              <a:rPr lang="en-US" altLang="zh-CN" sz="2000" i="1">
                <a:sym typeface="Symbol" pitchFamily="18" charset="2"/>
              </a:rPr>
              <a:t>make_product_2</a:t>
            </a:r>
            <a:r>
              <a:rPr lang="en-US" altLang="zh-CN" sz="2000">
                <a:sym typeface="Symbol" pitchFamily="18" charset="2"/>
              </a:rPr>
              <a:t> (</a:t>
            </a:r>
            <a:r>
              <a:rPr lang="en-US" altLang="zh-CN" sz="2000" i="1">
                <a:sym typeface="Symbol" pitchFamily="18" charset="2"/>
              </a:rPr>
              <a:t>A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.type, E.type</a:t>
            </a:r>
            <a:r>
              <a:rPr lang="en-US" altLang="zh-CN" sz="2000">
                <a:sym typeface="Symbol" pitchFamily="18" charset="2"/>
              </a:rPr>
              <a:t>) }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A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</a:t>
            </a:r>
            <a:r>
              <a:rPr lang="en-US" altLang="zh-CN" sz="2000" b="1" i="1">
                <a:sym typeface="Symbol" pitchFamily="18" charset="2"/>
              </a:rPr>
              <a:t>               </a:t>
            </a: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 i="1">
                <a:sym typeface="Symbol" pitchFamily="18" charset="2"/>
              </a:rPr>
              <a:t>A.type</a:t>
            </a:r>
            <a:r>
              <a:rPr lang="en-US" altLang="zh-CN" sz="2000">
                <a:sym typeface="Symbol" pitchFamily="18" charset="2"/>
              </a:rPr>
              <a:t> := </a:t>
            </a:r>
            <a:r>
              <a:rPr lang="en-US" altLang="zh-CN" sz="2000" i="1">
                <a:sym typeface="Symbol" pitchFamily="18" charset="2"/>
              </a:rPr>
              <a:t>&lt;&gt; </a:t>
            </a:r>
            <a:r>
              <a:rPr lang="en-US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P</a:t>
            </a:r>
            <a:r>
              <a:rPr lang="en-US" altLang="zh-CN" sz="2000">
                <a:sym typeface="Symbol" pitchFamily="18" charset="2"/>
              </a:rPr>
              <a:t>  </a:t>
            </a:r>
            <a:r>
              <a:rPr lang="en-US" altLang="zh-CN" sz="2000" i="1">
                <a:sym typeface="Symbol" pitchFamily="18" charset="2"/>
              </a:rPr>
              <a:t>D</a:t>
            </a:r>
            <a:r>
              <a:rPr lang="en-US" altLang="zh-CN" sz="2000">
                <a:sym typeface="Symbol" pitchFamily="18" charset="2"/>
              </a:rPr>
              <a:t> ; </a:t>
            </a:r>
            <a:r>
              <a:rPr lang="en-US" altLang="zh-CN" sz="2000" i="1">
                <a:sym typeface="Symbol" pitchFamily="18" charset="2"/>
              </a:rPr>
              <a:t>S         </a:t>
            </a:r>
            <a:r>
              <a:rPr lang="en-US" altLang="zh-CN" sz="2000">
                <a:sym typeface="Symbol" pitchFamily="18" charset="2"/>
              </a:rPr>
              <a:t>{</a:t>
            </a:r>
            <a:r>
              <a:rPr lang="en-US" altLang="zh-CN" sz="2000" i="1">
                <a:sym typeface="Symbol" pitchFamily="18" charset="2"/>
              </a:rPr>
              <a:t> P.type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D.type</a:t>
            </a:r>
            <a:r>
              <a:rPr lang="en-US" altLang="zh-CN" sz="2000">
                <a:sym typeface="Symbol" pitchFamily="18" charset="2"/>
              </a:rPr>
              <a:t> =</a:t>
            </a:r>
            <a:r>
              <a:rPr lang="en-US" altLang="zh-CN" sz="2000" i="1">
                <a:sym typeface="Symbol" pitchFamily="18" charset="2"/>
              </a:rPr>
              <a:t> ok </a:t>
            </a:r>
            <a:r>
              <a:rPr lang="en-US" altLang="zh-CN" sz="2000">
                <a:sym typeface="Symbol" pitchFamily="18" charset="2"/>
              </a:rPr>
              <a:t>and</a:t>
            </a:r>
            <a:r>
              <a:rPr lang="en-US" altLang="zh-CN" sz="2000" i="1">
                <a:sym typeface="Symbol" pitchFamily="18" charset="2"/>
              </a:rPr>
              <a:t> S.type</a:t>
            </a:r>
            <a:r>
              <a:rPr lang="en-US" altLang="zh-CN" sz="2000">
                <a:sym typeface="Symbol" pitchFamily="18" charset="2"/>
              </a:rPr>
              <a:t> =</a:t>
            </a:r>
            <a:r>
              <a:rPr lang="en-US" altLang="zh-CN" sz="2000" i="1">
                <a:sym typeface="Symbol" pitchFamily="18" charset="2"/>
              </a:rPr>
              <a:t> ok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i="1">
                <a:sym typeface="Symbol" pitchFamily="18" charset="2"/>
              </a:rPr>
              <a:t>                                         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D</a:t>
            </a:r>
            <a:r>
              <a:rPr lang="en-US" altLang="zh-CN" sz="2000">
                <a:sym typeface="Symbol" pitchFamily="18" charset="2"/>
              </a:rPr>
              <a:t> </a:t>
            </a:r>
            <a:r>
              <a:rPr lang="en-US" altLang="zh-CN" sz="2000" i="1">
                <a:sym typeface="Symbol" pitchFamily="18" charset="2"/>
              </a:rPr>
              <a:t>V</a:t>
            </a:r>
            <a:r>
              <a:rPr lang="en-US" altLang="zh-CN" sz="2000">
                <a:sym typeface="Symbol" pitchFamily="18" charset="2"/>
              </a:rPr>
              <a:t> ; </a:t>
            </a:r>
            <a:r>
              <a:rPr lang="en-US" altLang="zh-CN" sz="2000" i="1">
                <a:sym typeface="Symbol" pitchFamily="18" charset="2"/>
              </a:rPr>
              <a:t>F               </a:t>
            </a:r>
            <a:r>
              <a:rPr lang="en-US" altLang="zh-CN" sz="2000">
                <a:sym typeface="Symbol" pitchFamily="18" charset="2"/>
              </a:rPr>
              <a:t>{</a:t>
            </a:r>
            <a:r>
              <a:rPr lang="en-US" altLang="zh-CN" sz="2000" i="1">
                <a:sym typeface="Symbol" pitchFamily="18" charset="2"/>
              </a:rPr>
              <a:t> D.type </a:t>
            </a:r>
            <a:r>
              <a:rPr lang="en-US" altLang="zh-CN" sz="2000">
                <a:sym typeface="Symbol" pitchFamily="18" charset="2"/>
              </a:rPr>
              <a:t>:= </a:t>
            </a:r>
            <a:r>
              <a:rPr lang="en-US" altLang="zh-CN" sz="2000" i="1">
                <a:sym typeface="Symbol" pitchFamily="18" charset="2"/>
              </a:rPr>
              <a:t>F.type </a:t>
            </a:r>
            <a:r>
              <a:rPr lang="en-US" altLang="zh-CN" sz="2000">
                <a:sym typeface="Symbol" pitchFamily="18" charset="2"/>
              </a:rPr>
              <a:t>}</a:t>
            </a:r>
            <a:endParaRPr lang="fr-FR" altLang="zh-CN" sz="2000">
              <a:sym typeface="Symbol" pitchFamily="18" charset="2"/>
            </a:endParaRP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971550" y="1614488"/>
            <a:ext cx="7921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/>
              <a:t>处理</a:t>
            </a:r>
            <a:r>
              <a:rPr lang="zh-CN" altLang="en-US" sz="2800" b="1">
                <a:solidFill>
                  <a:srgbClr val="800080"/>
                </a:solidFill>
              </a:rPr>
              <a:t>语句、过程声明及程序</a:t>
            </a:r>
            <a:r>
              <a:rPr lang="zh-CN" altLang="en-US" sz="2800" b="1"/>
              <a:t>的翻译模式 （续）</a:t>
            </a:r>
          </a:p>
        </p:txBody>
      </p:sp>
      <p:sp>
        <p:nvSpPr>
          <p:cNvPr id="19461" name="Text Box 11"/>
          <p:cNvSpPr txBox="1">
            <a:spLocks noChangeArrowheads="1"/>
          </p:cNvSpPr>
          <p:nvPr/>
        </p:nvSpPr>
        <p:spPr bwMode="auto">
          <a:xfrm>
            <a:off x="561975" y="1049338"/>
            <a:ext cx="84026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1946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05813" y="6553200"/>
            <a:ext cx="155575" cy="115888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01013" y="6553200"/>
            <a:ext cx="155575" cy="115888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96213" y="6553200"/>
            <a:ext cx="155575" cy="115888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710613" y="6553200"/>
            <a:ext cx="155575" cy="115888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31" name="Text Box 35"/>
          <p:cNvSpPr txBox="1">
            <a:spLocks noChangeArrowheads="1"/>
          </p:cNvSpPr>
          <p:nvPr/>
        </p:nvSpPr>
        <p:spPr bwMode="auto">
          <a:xfrm>
            <a:off x="762000" y="1325563"/>
            <a:ext cx="694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符号表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的作用</a:t>
            </a:r>
          </a:p>
        </p:txBody>
      </p:sp>
      <p:sp>
        <p:nvSpPr>
          <p:cNvPr id="567336" name="Rectangle 40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567339" name="Rectangle 43"/>
          <p:cNvSpPr>
            <a:spLocks noChangeArrowheads="1"/>
          </p:cNvSpPr>
          <p:nvPr/>
        </p:nvSpPr>
        <p:spPr bwMode="auto">
          <a:xfrm>
            <a:off x="1104900" y="2060575"/>
            <a:ext cx="7859588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800" b="1" dirty="0"/>
              <a:t>用来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存放</a:t>
            </a:r>
            <a:r>
              <a:rPr kumimoji="0" lang="zh-CN" altLang="en-US" sz="2800" b="1" dirty="0"/>
              <a:t>有关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标识符（符号）的属性</a:t>
            </a:r>
            <a:r>
              <a:rPr kumimoji="0" lang="zh-CN" altLang="en-US" sz="2800" b="1" dirty="0"/>
              <a:t>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 </a:t>
            </a:r>
            <a:r>
              <a:rPr kumimoji="0" lang="zh-CN" altLang="en-US" b="1" dirty="0"/>
              <a:t>这些信息会在编译的不同阶段用到</a:t>
            </a:r>
          </a:p>
          <a:p>
            <a:pPr lvl="1">
              <a:buClrTx/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latin typeface="楷体_GB2312" pitchFamily="49" charset="-122"/>
              </a:rPr>
              <a:t> </a:t>
            </a:r>
            <a:r>
              <a:rPr kumimoji="0" lang="zh-CN" altLang="en-US" b="1" dirty="0" smtClean="0">
                <a:latin typeface="楷体_GB2312" pitchFamily="49" charset="-122"/>
              </a:rPr>
              <a:t>符号表的</a:t>
            </a:r>
            <a:r>
              <a:rPr kumimoji="0" lang="zh-CN" altLang="en-US" b="1" dirty="0">
                <a:latin typeface="楷体_GB2312" pitchFamily="49" charset="-122"/>
              </a:rPr>
              <a:t>内容将</a:t>
            </a:r>
            <a:r>
              <a:rPr kumimoji="0" lang="zh-CN" altLang="en-US" b="1" dirty="0" smtClean="0">
                <a:latin typeface="楷体_GB2312" pitchFamily="49" charset="-122"/>
              </a:rPr>
              <a:t>用于静态语义检查</a:t>
            </a:r>
            <a:r>
              <a:rPr kumimoji="0" lang="zh-CN" altLang="en-US" b="1" dirty="0">
                <a:latin typeface="楷体_GB2312" pitchFamily="49" charset="-122"/>
              </a:rPr>
              <a:t>和产生中间代码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楷体_GB2312" pitchFamily="49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楷体_GB2312" pitchFamily="49" charset="-122"/>
              </a:rPr>
              <a:t> </a:t>
            </a:r>
            <a:r>
              <a:rPr kumimoji="0" lang="zh-CN" altLang="en-US" b="1" dirty="0"/>
              <a:t>在目标代码生成阶段，符号表是对符号名进行地址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</a:t>
            </a:r>
            <a:r>
              <a:rPr kumimoji="0" lang="zh-CN" altLang="en-US" b="1" dirty="0" smtClean="0"/>
              <a:t> 分配</a:t>
            </a:r>
            <a:r>
              <a:rPr kumimoji="0" lang="zh-CN" altLang="en-US" b="1" dirty="0"/>
              <a:t>的依据</a:t>
            </a: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latin typeface="楷体_GB2312" pitchFamily="49" charset="-122"/>
              </a:rPr>
              <a:t> </a:t>
            </a:r>
            <a:r>
              <a:rPr kumimoji="0" lang="zh-CN" altLang="en-US" b="1" dirty="0"/>
              <a:t>对一个多遍扫描的编译程序，不同遍所用的符号表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</a:t>
            </a:r>
            <a:r>
              <a:rPr kumimoji="0" lang="zh-CN" altLang="en-US" b="1" dirty="0" smtClean="0"/>
              <a:t> 也</a:t>
            </a:r>
            <a:r>
              <a:rPr kumimoji="0" lang="zh-CN" altLang="en-US" b="1" dirty="0"/>
              <a:t>会有所不同，因为每遍所关心的信息或所能得到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</a:t>
            </a:r>
            <a:r>
              <a:rPr kumimoji="0" lang="zh-CN" altLang="en-US" b="1" dirty="0" smtClean="0"/>
              <a:t> 的</a:t>
            </a:r>
            <a:r>
              <a:rPr kumimoji="0" lang="zh-CN" altLang="en-US" b="1" dirty="0"/>
              <a:t>信息会有差异</a:t>
            </a: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用来体现作用域与可见性信息</a:t>
            </a:r>
            <a:endParaRPr kumimoji="0" lang="zh-CN" altLang="en-US" sz="1000" b="1" dirty="0">
              <a:solidFill>
                <a:srgbClr val="800080"/>
              </a:solidFill>
            </a:endParaRPr>
          </a:p>
        </p:txBody>
      </p:sp>
      <p:sp>
        <p:nvSpPr>
          <p:cNvPr id="567332" name="AutoShape 3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33" name="AutoShape 3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34" name="AutoShape 3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35" name="AutoShape 3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0"/>
          <p:cNvSpPr>
            <a:spLocks noChangeArrowheads="1"/>
          </p:cNvSpPr>
          <p:nvPr/>
        </p:nvSpPr>
        <p:spPr bwMode="auto">
          <a:xfrm>
            <a:off x="1549400" y="188913"/>
            <a:ext cx="547087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8.3  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中间代码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生成</a:t>
            </a:r>
          </a:p>
        </p:txBody>
      </p:sp>
      <p:sp>
        <p:nvSpPr>
          <p:cNvPr id="23555" name="Rectangle 192"/>
          <p:cNvSpPr>
            <a:spLocks noChangeArrowheads="1"/>
          </p:cNvSpPr>
          <p:nvPr/>
        </p:nvSpPr>
        <p:spPr bwMode="auto">
          <a:xfrm>
            <a:off x="1371600" y="2070100"/>
            <a:ext cx="73914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源程序的不同表示形式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作用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源语言和目标语言之间的桥梁，避开二者</a:t>
            </a:r>
          </a:p>
          <a:p>
            <a:pPr lvl="1">
              <a:buFontTx/>
              <a:buNone/>
            </a:pPr>
            <a:r>
              <a:rPr lang="zh-CN" altLang="en-US" sz="2800" b="1" dirty="0"/>
              <a:t>   之间较大的语义跨度，</a:t>
            </a:r>
            <a:r>
              <a:rPr kumimoji="0" lang="zh-CN" altLang="en-US" sz="2800" b="1" dirty="0"/>
              <a:t>使编译程序的逻辑</a:t>
            </a:r>
          </a:p>
          <a:p>
            <a:pPr lvl="1">
              <a:buFontTx/>
              <a:buNone/>
            </a:pPr>
            <a:r>
              <a:rPr kumimoji="0" lang="zh-CN" altLang="en-US" sz="2800" b="1" dirty="0"/>
              <a:t>   结构更加简单明确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利于编译程序的重定向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</a:t>
            </a:r>
            <a:r>
              <a:rPr kumimoji="0" lang="zh-CN" altLang="en-US" sz="2800" b="1" dirty="0">
                <a:latin typeface="楷体_GB2312" pitchFamily="49" charset="-122"/>
              </a:rPr>
              <a:t>利于进行与目标机无关的优化</a:t>
            </a:r>
          </a:p>
        </p:txBody>
      </p:sp>
      <p:sp>
        <p:nvSpPr>
          <p:cNvPr id="23556" name="Text Box 193"/>
          <p:cNvSpPr txBox="1">
            <a:spLocks noChangeArrowheads="1"/>
          </p:cNvSpPr>
          <p:nvPr/>
        </p:nvSpPr>
        <p:spPr bwMode="auto">
          <a:xfrm>
            <a:off x="914400" y="133985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中间代码</a:t>
            </a:r>
          </a:p>
        </p:txBody>
      </p:sp>
      <p:sp>
        <p:nvSpPr>
          <p:cNvPr id="23557" name="AutoShape 1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19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AutoShape 19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AutoShape 19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4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4579" name="Rectangle 25"/>
          <p:cNvSpPr>
            <a:spLocks noChangeArrowheads="1"/>
          </p:cNvSpPr>
          <p:nvPr/>
        </p:nvSpPr>
        <p:spPr bwMode="auto">
          <a:xfrm>
            <a:off x="827088" y="1992313"/>
            <a:ext cx="820896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有</a:t>
            </a:r>
            <a:r>
              <a:rPr kumimoji="0" lang="zh-CN" altLang="en-US" sz="2800" b="1">
                <a:solidFill>
                  <a:srgbClr val="800080"/>
                </a:solidFill>
              </a:rPr>
              <a:t>不同层次不同目的之分</a:t>
            </a:r>
            <a:endParaRPr lang="zh-CN" altLang="en-US" sz="28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 中间代码举例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Char char="•"/>
            </a:pPr>
            <a:r>
              <a:rPr lang="zh-CN" altLang="en-US" i="1"/>
              <a:t>   </a:t>
            </a:r>
            <a:r>
              <a:rPr lang="en-US" altLang="zh-CN" i="1"/>
              <a:t>AST</a:t>
            </a:r>
            <a:r>
              <a:rPr lang="zh-CN" altLang="en-US" b="1"/>
              <a:t>（</a:t>
            </a:r>
            <a:r>
              <a:rPr lang="en-US" altLang="zh-CN" sz="2300" i="1"/>
              <a:t>Abstract syntax tree</a:t>
            </a:r>
            <a:r>
              <a:rPr lang="zh-CN" altLang="en-US" sz="2300" i="1"/>
              <a:t>，</a:t>
            </a:r>
            <a:r>
              <a:rPr lang="zh-CN" altLang="en-US" sz="2300" b="1">
                <a:latin typeface="楷体_GB2312" pitchFamily="49" charset="-122"/>
              </a:rPr>
              <a:t>抽象语法树</a:t>
            </a:r>
            <a:r>
              <a:rPr lang="zh-CN" altLang="en-US" b="1"/>
              <a:t>）</a:t>
            </a:r>
            <a:endParaRPr kumimoji="0" lang="zh-CN" altLang="en-US" b="1"/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Char char="•"/>
            </a:pPr>
            <a:r>
              <a:rPr lang="zh-CN" altLang="en-US" sz="2800" b="1"/>
              <a:t>  </a:t>
            </a:r>
            <a:r>
              <a:rPr lang="en-US" altLang="zh-CN" i="1"/>
              <a:t>TAC</a:t>
            </a:r>
            <a:r>
              <a:rPr lang="zh-CN" altLang="en-US" b="1"/>
              <a:t>（</a:t>
            </a:r>
            <a:r>
              <a:rPr lang="en-US" altLang="zh-CN" sz="2300" i="1"/>
              <a:t>Three-address code</a:t>
            </a:r>
            <a:r>
              <a:rPr kumimoji="0" lang="en-US" altLang="zh-CN" sz="2300">
                <a:latin typeface="楷体_GB2312" pitchFamily="49" charset="-122"/>
              </a:rPr>
              <a:t>,</a:t>
            </a:r>
            <a:r>
              <a:rPr lang="zh-CN" altLang="en-US" sz="2300" b="1"/>
              <a:t>三地址码，四元式</a:t>
            </a:r>
            <a:r>
              <a:rPr lang="zh-CN" altLang="en-US" b="1"/>
              <a:t>）</a:t>
            </a:r>
            <a:endParaRPr lang="zh-CN" altLang="en-US"/>
          </a:p>
          <a:p>
            <a:pPr lvl="1">
              <a:buFont typeface="Symbol" pitchFamily="18" charset="2"/>
              <a:buNone/>
            </a:pPr>
            <a:endParaRPr lang="zh-CN" altLang="en-US" sz="1000" b="1"/>
          </a:p>
          <a:p>
            <a:pPr lvl="1">
              <a:buFontTx/>
              <a:buChar char="•"/>
            </a:pPr>
            <a:r>
              <a:rPr lang="zh-CN" altLang="en-US" sz="2800" b="1"/>
              <a:t>  </a:t>
            </a:r>
            <a:r>
              <a:rPr lang="en-US" altLang="zh-CN" i="1"/>
              <a:t>P-code </a:t>
            </a:r>
            <a:r>
              <a:rPr lang="zh-CN" altLang="en-US" b="1"/>
              <a:t>（</a:t>
            </a:r>
            <a:r>
              <a:rPr lang="zh-CN" altLang="en-US" sz="2300" b="1"/>
              <a:t>特别用于 </a:t>
            </a:r>
            <a:r>
              <a:rPr lang="en-US" altLang="zh-CN" sz="2300" i="1"/>
              <a:t>Pasal </a:t>
            </a:r>
            <a:r>
              <a:rPr lang="zh-CN" altLang="en-US" sz="2300" b="1"/>
              <a:t>语言实现</a:t>
            </a:r>
            <a:r>
              <a:rPr lang="zh-CN" altLang="en-US" b="1"/>
              <a:t>）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lang="en-US" altLang="zh-CN" i="1"/>
              <a:t>Bytecode</a:t>
            </a:r>
            <a:r>
              <a:rPr lang="zh-CN" altLang="en-US" b="1"/>
              <a:t>（</a:t>
            </a:r>
            <a:r>
              <a:rPr lang="en-US" altLang="zh-CN" sz="2300" i="1"/>
              <a:t>Java </a:t>
            </a:r>
            <a:r>
              <a:rPr lang="zh-CN" altLang="en-US" sz="2300" b="1"/>
              <a:t>编译器的输出</a:t>
            </a:r>
            <a:r>
              <a:rPr lang="en-US" altLang="zh-CN" sz="2300" i="1"/>
              <a:t>, Java </a:t>
            </a:r>
            <a:r>
              <a:rPr lang="zh-CN" altLang="en-US" sz="2300" b="1"/>
              <a:t>虚拟机的输入</a:t>
            </a:r>
            <a:r>
              <a:rPr lang="zh-CN" altLang="en-US" b="1"/>
              <a:t>）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lang="en-US" altLang="zh-CN" i="1"/>
              <a:t>SSA</a:t>
            </a:r>
            <a:r>
              <a:rPr lang="zh-CN" altLang="en-US" b="1"/>
              <a:t>（</a:t>
            </a:r>
            <a:r>
              <a:rPr lang="en-US" altLang="zh-CN" sz="2300" i="1"/>
              <a:t>Static single assignment form</a:t>
            </a:r>
            <a:r>
              <a:rPr lang="zh-CN" altLang="en-US" sz="2300" i="1"/>
              <a:t>，</a:t>
            </a:r>
            <a:r>
              <a:rPr lang="zh-CN" altLang="en-US" sz="2300" b="1"/>
              <a:t>静态单赋值形式</a:t>
            </a:r>
            <a:r>
              <a:rPr lang="zh-CN" altLang="en-US" b="1"/>
              <a:t>）</a:t>
            </a:r>
          </a:p>
        </p:txBody>
      </p:sp>
      <p:sp>
        <p:nvSpPr>
          <p:cNvPr id="24580" name="Text Box 26"/>
          <p:cNvSpPr txBox="1">
            <a:spLocks noChangeArrowheads="1"/>
          </p:cNvSpPr>
          <p:nvPr/>
        </p:nvSpPr>
        <p:spPr bwMode="auto">
          <a:xfrm>
            <a:off x="611188" y="11969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中间代码的形式</a:t>
            </a:r>
          </a:p>
        </p:txBody>
      </p:sp>
      <p:sp>
        <p:nvSpPr>
          <p:cNvPr id="24581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5603" name="Rectangle 104"/>
          <p:cNvSpPr>
            <a:spLocks noChangeArrowheads="1"/>
          </p:cNvSpPr>
          <p:nvPr/>
        </p:nvSpPr>
        <p:spPr bwMode="auto">
          <a:xfrm>
            <a:off x="900113" y="1828800"/>
            <a:ext cx="78486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算术表达式 </a:t>
            </a:r>
            <a:r>
              <a:rPr lang="en-US" altLang="zh-CN" sz="2800">
                <a:solidFill>
                  <a:srgbClr val="800080"/>
                </a:solidFill>
              </a:rPr>
              <a:t>A + B * ( C - D ) + E / ( C - D ) ^N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/>
          </a:p>
          <a:p>
            <a:pPr lvl="1">
              <a:buFontTx/>
              <a:buChar char="•"/>
            </a:pPr>
            <a:r>
              <a:rPr lang="en-US" altLang="zh-CN" i="1"/>
              <a:t>  </a:t>
            </a:r>
            <a:r>
              <a:rPr lang="en-US" altLang="zh-CN" i="1">
                <a:solidFill>
                  <a:srgbClr val="800080"/>
                </a:solidFill>
              </a:rPr>
              <a:t>TAC </a:t>
            </a:r>
            <a:r>
              <a:rPr lang="zh-CN" altLang="en-US" b="1">
                <a:solidFill>
                  <a:srgbClr val="800080"/>
                </a:solidFill>
              </a:rPr>
              <a:t>（三地址码）表示</a:t>
            </a:r>
          </a:p>
          <a:p>
            <a:pPr lvl="1">
              <a:buFont typeface="Symbol" pitchFamily="18" charset="2"/>
              <a:buNone/>
            </a:pPr>
            <a:endParaRPr lang="zh-CN" altLang="en-US" sz="1000" b="1"/>
          </a:p>
          <a:p>
            <a:pPr>
              <a:buFontTx/>
              <a:buNone/>
            </a:pPr>
            <a:r>
              <a:rPr lang="zh-CN" altLang="en-US" b="1"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/>
              <a:t>(1)  ( -    C     D     T1 )                     T1 := C - D</a:t>
            </a:r>
            <a:r>
              <a:rPr lang="en-US" altLang="zh-CN" sz="2800"/>
              <a:t> 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 (2)  ( *    B     T1    T2)                     T2 := B * T1</a:t>
            </a:r>
            <a:r>
              <a:rPr lang="en-US" altLang="zh-CN" sz="2800"/>
              <a:t> 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 (3)  ( +   A     T2    T3)                      T3 := A + T2</a:t>
            </a:r>
            <a:r>
              <a:rPr lang="en-US" altLang="zh-CN" sz="2800"/>
              <a:t> 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 (4)  ( -    C     D     T4)          </a:t>
            </a:r>
            <a:r>
              <a:rPr lang="zh-CN" altLang="en-US" b="1"/>
              <a:t>或</a:t>
            </a:r>
            <a:r>
              <a:rPr lang="zh-CN" altLang="en-US"/>
              <a:t>        </a:t>
            </a:r>
            <a:r>
              <a:rPr lang="en-US" altLang="zh-CN"/>
              <a:t>T4 := C - D</a:t>
            </a:r>
            <a:r>
              <a:rPr lang="en-US" altLang="zh-CN" sz="2800"/>
              <a:t> 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 (5)  ( ^   T4    N     T5)                      T5 := T4 ^ N</a:t>
            </a:r>
            <a:r>
              <a:rPr lang="en-US" altLang="zh-CN" sz="2800"/>
              <a:t> 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 (6)  ( /    E     T5    T6)                      T6 := E / T5</a:t>
            </a:r>
            <a:r>
              <a:rPr lang="en-US" altLang="zh-CN" sz="2800"/>
              <a:t> 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 (7)  (+    T3   T6    T7)                      T7 := T3 + T6</a:t>
            </a:r>
            <a:r>
              <a:rPr lang="en-US" altLang="zh-CN" sz="2800"/>
              <a:t> </a:t>
            </a:r>
          </a:p>
        </p:txBody>
      </p:sp>
      <p:sp>
        <p:nvSpPr>
          <p:cNvPr id="25604" name="Text Box 105"/>
          <p:cNvSpPr txBox="1">
            <a:spLocks noChangeArrowheads="1"/>
          </p:cNvSpPr>
          <p:nvPr/>
        </p:nvSpPr>
        <p:spPr bwMode="auto">
          <a:xfrm>
            <a:off x="684213" y="11430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中间代码举例</a:t>
            </a:r>
          </a:p>
        </p:txBody>
      </p:sp>
      <p:sp>
        <p:nvSpPr>
          <p:cNvPr id="25605" name="AutoShape 1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AutoShape 10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AutoShape 10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AutoShape 10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1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1066800" y="1960563"/>
            <a:ext cx="7848600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算术表达式 </a:t>
            </a:r>
            <a:r>
              <a:rPr lang="en-US" altLang="zh-CN" sz="2800">
                <a:solidFill>
                  <a:srgbClr val="800080"/>
                </a:solidFill>
              </a:rPr>
              <a:t>A + B * ( C - D ) + E / ( C - D ) ^N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/>
          </a:p>
          <a:p>
            <a:pPr lvl="1">
              <a:buFontTx/>
              <a:buChar char="•"/>
            </a:pPr>
            <a:r>
              <a:rPr lang="en-US" altLang="zh-CN" i="1"/>
              <a:t>  </a:t>
            </a:r>
            <a:r>
              <a:rPr lang="en-US" altLang="zh-CN" i="1">
                <a:solidFill>
                  <a:srgbClr val="800080"/>
                </a:solidFill>
              </a:rPr>
              <a:t>AST</a:t>
            </a:r>
            <a:r>
              <a:rPr lang="zh-CN" altLang="en-US" b="1">
                <a:solidFill>
                  <a:srgbClr val="800080"/>
                </a:solidFill>
              </a:rPr>
              <a:t>（</a:t>
            </a:r>
            <a:r>
              <a:rPr lang="zh-CN" altLang="en-US" b="1">
                <a:solidFill>
                  <a:srgbClr val="800080"/>
                </a:solidFill>
                <a:latin typeface="楷体_GB2312" pitchFamily="49" charset="-122"/>
              </a:rPr>
              <a:t>抽象语法树</a:t>
            </a:r>
            <a:r>
              <a:rPr lang="zh-CN" altLang="en-US" b="1">
                <a:solidFill>
                  <a:srgbClr val="800080"/>
                </a:solidFill>
              </a:rPr>
              <a:t>）表示</a:t>
            </a: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755650" y="11938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中间代码举例</a:t>
            </a:r>
          </a:p>
        </p:txBody>
      </p:sp>
      <p:sp>
        <p:nvSpPr>
          <p:cNvPr id="26629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Text Box 29"/>
          <p:cNvSpPr txBox="1">
            <a:spLocks noChangeArrowheads="1"/>
          </p:cNvSpPr>
          <p:nvPr/>
        </p:nvSpPr>
        <p:spPr bwMode="auto">
          <a:xfrm>
            <a:off x="5921375" y="5029200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ea typeface="宋体" pitchFamily="2" charset="-122"/>
              </a:rPr>
              <a:t>^</a:t>
            </a:r>
            <a:endParaRPr lang="en-US" altLang="zh-CN" sz="2000">
              <a:solidFill>
                <a:srgbClr val="800080"/>
              </a:solidFill>
              <a:ea typeface="宋体" pitchFamily="2" charset="-122"/>
            </a:endParaRPr>
          </a:p>
        </p:txBody>
      </p:sp>
      <p:sp>
        <p:nvSpPr>
          <p:cNvPr id="26634" name="Text Box 31"/>
          <p:cNvSpPr txBox="1">
            <a:spLocks noChangeArrowheads="1"/>
          </p:cNvSpPr>
          <p:nvPr/>
        </p:nvSpPr>
        <p:spPr bwMode="auto">
          <a:xfrm>
            <a:off x="3787775" y="3276600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5" name="Text Box 32"/>
          <p:cNvSpPr txBox="1">
            <a:spLocks noChangeArrowheads="1"/>
          </p:cNvSpPr>
          <p:nvPr/>
        </p:nvSpPr>
        <p:spPr bwMode="auto">
          <a:xfrm>
            <a:off x="4495800" y="38100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6" name="Text Box 33"/>
          <p:cNvSpPr txBox="1">
            <a:spLocks noChangeArrowheads="1"/>
          </p:cNvSpPr>
          <p:nvPr/>
        </p:nvSpPr>
        <p:spPr bwMode="auto">
          <a:xfrm>
            <a:off x="5226050" y="43434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26637" name="Text Box 34"/>
          <p:cNvSpPr txBox="1">
            <a:spLocks noChangeArrowheads="1"/>
          </p:cNvSpPr>
          <p:nvPr/>
        </p:nvSpPr>
        <p:spPr bwMode="auto">
          <a:xfrm>
            <a:off x="3048000" y="3794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6638" name="Text Box 35"/>
          <p:cNvSpPr txBox="1">
            <a:spLocks noChangeArrowheads="1"/>
          </p:cNvSpPr>
          <p:nvPr/>
        </p:nvSpPr>
        <p:spPr bwMode="auto">
          <a:xfrm>
            <a:off x="3856038" y="4403725"/>
            <a:ext cx="3349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26639" name="Text Box 36"/>
          <p:cNvSpPr txBox="1">
            <a:spLocks noChangeArrowheads="1"/>
          </p:cNvSpPr>
          <p:nvPr/>
        </p:nvSpPr>
        <p:spPr bwMode="auto">
          <a:xfrm>
            <a:off x="4876800" y="50133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26640" name="Line 37"/>
          <p:cNvSpPr>
            <a:spLocks noChangeShapeType="1"/>
          </p:cNvSpPr>
          <p:nvPr/>
        </p:nvSpPr>
        <p:spPr bwMode="auto">
          <a:xfrm flipV="1">
            <a:off x="3352800" y="3581400"/>
            <a:ext cx="533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Line 38"/>
          <p:cNvSpPr>
            <a:spLocks noChangeShapeType="1"/>
          </p:cNvSpPr>
          <p:nvPr/>
        </p:nvSpPr>
        <p:spPr bwMode="auto">
          <a:xfrm>
            <a:off x="4038600" y="3581400"/>
            <a:ext cx="5334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Line 39"/>
          <p:cNvSpPr>
            <a:spLocks noChangeShapeType="1"/>
          </p:cNvSpPr>
          <p:nvPr/>
        </p:nvSpPr>
        <p:spPr bwMode="auto">
          <a:xfrm flipH="1">
            <a:off x="4114800" y="4114800"/>
            <a:ext cx="4572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Line 40"/>
          <p:cNvSpPr>
            <a:spLocks noChangeShapeType="1"/>
          </p:cNvSpPr>
          <p:nvPr/>
        </p:nvSpPr>
        <p:spPr bwMode="auto">
          <a:xfrm>
            <a:off x="4800600" y="4114800"/>
            <a:ext cx="406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Line 41"/>
          <p:cNvSpPr>
            <a:spLocks noChangeShapeType="1"/>
          </p:cNvSpPr>
          <p:nvPr/>
        </p:nvSpPr>
        <p:spPr bwMode="auto">
          <a:xfrm>
            <a:off x="5486400" y="46482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Line 42"/>
          <p:cNvSpPr>
            <a:spLocks noChangeShapeType="1"/>
          </p:cNvSpPr>
          <p:nvPr/>
        </p:nvSpPr>
        <p:spPr bwMode="auto">
          <a:xfrm flipH="1">
            <a:off x="5105400" y="4681538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6" name="Line 44"/>
          <p:cNvSpPr>
            <a:spLocks noChangeShapeType="1"/>
          </p:cNvSpPr>
          <p:nvPr/>
        </p:nvSpPr>
        <p:spPr bwMode="auto">
          <a:xfrm>
            <a:off x="4114800" y="4648200"/>
            <a:ext cx="457200" cy="457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7" name="Text Box 45"/>
          <p:cNvSpPr txBox="1">
            <a:spLocks noChangeArrowheads="1"/>
          </p:cNvSpPr>
          <p:nvPr/>
        </p:nvSpPr>
        <p:spPr bwMode="auto">
          <a:xfrm>
            <a:off x="4495800" y="49530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48" name="Text Box 46"/>
          <p:cNvSpPr txBox="1">
            <a:spLocks noChangeArrowheads="1"/>
          </p:cNvSpPr>
          <p:nvPr/>
        </p:nvSpPr>
        <p:spPr bwMode="auto">
          <a:xfrm>
            <a:off x="3276600" y="49799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6649" name="Line 47"/>
          <p:cNvSpPr>
            <a:spLocks noChangeShapeType="1"/>
          </p:cNvSpPr>
          <p:nvPr/>
        </p:nvSpPr>
        <p:spPr bwMode="auto">
          <a:xfrm flipH="1">
            <a:off x="3581400" y="4648200"/>
            <a:ext cx="3048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0" name="Text Box 48"/>
          <p:cNvSpPr txBox="1">
            <a:spLocks noChangeArrowheads="1"/>
          </p:cNvSpPr>
          <p:nvPr/>
        </p:nvSpPr>
        <p:spPr bwMode="auto">
          <a:xfrm>
            <a:off x="4800600" y="56991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1" name="Text Box 49"/>
          <p:cNvSpPr txBox="1">
            <a:spLocks noChangeArrowheads="1"/>
          </p:cNvSpPr>
          <p:nvPr/>
        </p:nvSpPr>
        <p:spPr bwMode="auto">
          <a:xfrm>
            <a:off x="4114800" y="56832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2" name="Line 50"/>
          <p:cNvSpPr>
            <a:spLocks noChangeShapeType="1"/>
          </p:cNvSpPr>
          <p:nvPr/>
        </p:nvSpPr>
        <p:spPr bwMode="auto">
          <a:xfrm>
            <a:off x="4724400" y="5318125"/>
            <a:ext cx="228600" cy="396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3" name="Line 51"/>
          <p:cNvSpPr>
            <a:spLocks noChangeShapeType="1"/>
          </p:cNvSpPr>
          <p:nvPr/>
        </p:nvSpPr>
        <p:spPr bwMode="auto">
          <a:xfrm flipH="1">
            <a:off x="4343400" y="5351463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4" name="Line 53"/>
          <p:cNvSpPr>
            <a:spLocks noChangeShapeType="1"/>
          </p:cNvSpPr>
          <p:nvPr/>
        </p:nvSpPr>
        <p:spPr bwMode="auto">
          <a:xfrm flipH="1">
            <a:off x="5791200" y="5334000"/>
            <a:ext cx="152400" cy="347663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5" name="Text Box 54"/>
          <p:cNvSpPr txBox="1">
            <a:spLocks noChangeArrowheads="1"/>
          </p:cNvSpPr>
          <p:nvPr/>
        </p:nvSpPr>
        <p:spPr bwMode="auto">
          <a:xfrm>
            <a:off x="5616575" y="55626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56" name="Text Box 55"/>
          <p:cNvSpPr txBox="1">
            <a:spLocks noChangeArrowheads="1"/>
          </p:cNvSpPr>
          <p:nvPr/>
        </p:nvSpPr>
        <p:spPr bwMode="auto">
          <a:xfrm>
            <a:off x="5921375" y="63087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7" name="Text Box 56"/>
          <p:cNvSpPr txBox="1">
            <a:spLocks noChangeArrowheads="1"/>
          </p:cNvSpPr>
          <p:nvPr/>
        </p:nvSpPr>
        <p:spPr bwMode="auto">
          <a:xfrm>
            <a:off x="5235575" y="62928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8" name="Line 57"/>
          <p:cNvSpPr>
            <a:spLocks noChangeShapeType="1"/>
          </p:cNvSpPr>
          <p:nvPr/>
        </p:nvSpPr>
        <p:spPr bwMode="auto">
          <a:xfrm>
            <a:off x="5845175" y="5927725"/>
            <a:ext cx="228600" cy="396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9" name="Line 58"/>
          <p:cNvSpPr>
            <a:spLocks noChangeShapeType="1"/>
          </p:cNvSpPr>
          <p:nvPr/>
        </p:nvSpPr>
        <p:spPr bwMode="auto">
          <a:xfrm flipH="1">
            <a:off x="5464175" y="5961063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0" name="Line 59"/>
          <p:cNvSpPr>
            <a:spLocks noChangeShapeType="1"/>
          </p:cNvSpPr>
          <p:nvPr/>
        </p:nvSpPr>
        <p:spPr bwMode="auto">
          <a:xfrm>
            <a:off x="6172200" y="52578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1" name="Text Box 60"/>
          <p:cNvSpPr txBox="1">
            <a:spLocks noChangeArrowheads="1"/>
          </p:cNvSpPr>
          <p:nvPr/>
        </p:nvSpPr>
        <p:spPr bwMode="auto">
          <a:xfrm>
            <a:off x="6629400" y="56229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066800" y="1903413"/>
            <a:ext cx="784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静态单赋值形式</a:t>
            </a:r>
            <a:endParaRPr lang="zh-CN" altLang="en-US" sz="1000" b="1"/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838200" y="117316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中间代码举例</a:t>
            </a:r>
          </a:p>
        </p:txBody>
      </p:sp>
      <p:sp>
        <p:nvSpPr>
          <p:cNvPr id="205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0" name="Object 33"/>
          <p:cNvGraphicFramePr>
            <a:graphicFrameLocks noChangeAspect="1"/>
          </p:cNvGraphicFramePr>
          <p:nvPr/>
        </p:nvGraphicFramePr>
        <p:xfrm>
          <a:off x="1817688" y="2671763"/>
          <a:ext cx="1817687" cy="3384550"/>
        </p:xfrm>
        <a:graphic>
          <a:graphicData uri="http://schemas.openxmlformats.org/presentationml/2006/ole">
            <p:oleObj spid="_x0000_s2064" name="Visio" r:id="rId3" imgW="1294790" imgH="2014728" progId="">
              <p:embed/>
            </p:oleObj>
          </a:graphicData>
        </a:graphic>
      </p:graphicFrame>
      <p:graphicFrame>
        <p:nvGraphicFramePr>
          <p:cNvPr id="645154" name="Object 34"/>
          <p:cNvGraphicFramePr>
            <a:graphicFrameLocks noChangeAspect="1"/>
          </p:cNvGraphicFramePr>
          <p:nvPr/>
        </p:nvGraphicFramePr>
        <p:xfrm>
          <a:off x="5607050" y="2671763"/>
          <a:ext cx="2060575" cy="3781425"/>
        </p:xfrm>
        <a:graphic>
          <a:graphicData uri="http://schemas.openxmlformats.org/presentationml/2006/ole">
            <p:oleObj spid="_x0000_s2065" name="Visio" r:id="rId4" imgW="1119530" imgH="2053438" progId="">
              <p:embed/>
            </p:oleObj>
          </a:graphicData>
        </a:graphic>
      </p:graphicFrame>
      <p:sp>
        <p:nvSpPr>
          <p:cNvPr id="645155" name="AutoShape 35"/>
          <p:cNvSpPr>
            <a:spLocks noChangeArrowheads="1"/>
          </p:cNvSpPr>
          <p:nvPr/>
        </p:nvSpPr>
        <p:spPr bwMode="auto">
          <a:xfrm>
            <a:off x="4171950" y="4144963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4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26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8675" name="Rectangle 227"/>
          <p:cNvSpPr>
            <a:spLocks noChangeArrowheads="1"/>
          </p:cNvSpPr>
          <p:nvPr/>
        </p:nvSpPr>
        <p:spPr bwMode="auto">
          <a:xfrm>
            <a:off x="838200" y="1546225"/>
            <a:ext cx="3733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</a:rPr>
              <a:t>  </a:t>
            </a: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800080"/>
                </a:solidFill>
              </a:rPr>
              <a:t>语法制导的方法</a:t>
            </a:r>
            <a:endParaRPr lang="zh-CN" altLang="en-US" sz="800" b="1"/>
          </a:p>
          <a:p>
            <a:pPr lvl="1">
              <a:buFontTx/>
              <a:buChar char="•"/>
            </a:pPr>
            <a:r>
              <a:rPr lang="zh-CN" altLang="en-US" sz="2800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例：</a:t>
            </a:r>
            <a:r>
              <a:rPr kumimoji="0" lang="zh-CN" altLang="en-US" b="1"/>
              <a:t>生成抽象语法树</a:t>
            </a:r>
            <a:endParaRPr lang="zh-CN" altLang="en-US" b="1"/>
          </a:p>
        </p:txBody>
      </p:sp>
      <p:sp>
        <p:nvSpPr>
          <p:cNvPr id="28676" name="Text Box 228"/>
          <p:cNvSpPr txBox="1">
            <a:spLocks noChangeArrowheads="1"/>
          </p:cNvSpPr>
          <p:nvPr/>
        </p:nvSpPr>
        <p:spPr bwMode="auto">
          <a:xfrm>
            <a:off x="414338" y="9906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中间代码生成</a:t>
            </a:r>
          </a:p>
        </p:txBody>
      </p:sp>
      <p:sp>
        <p:nvSpPr>
          <p:cNvPr id="523527" name="Text Box 263"/>
          <p:cNvSpPr txBox="1">
            <a:spLocks noChangeArrowheads="1"/>
          </p:cNvSpPr>
          <p:nvPr/>
        </p:nvSpPr>
        <p:spPr bwMode="auto">
          <a:xfrm>
            <a:off x="762000" y="2420938"/>
            <a:ext cx="28194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i="1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u="sng">
                <a:sym typeface="Symbol" pitchFamily="18" charset="2"/>
              </a:rPr>
              <a:t>id</a:t>
            </a:r>
            <a:r>
              <a:rPr lang="en-US" altLang="zh-CN">
                <a:sym typeface="Symbol" pitchFamily="18" charset="2"/>
              </a:rPr>
              <a:t> := </a:t>
            </a:r>
            <a:r>
              <a:rPr lang="en-US" altLang="zh-CN" i="1"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i="1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i="1">
                <a:sym typeface="Symbol" pitchFamily="18" charset="2"/>
              </a:rPr>
              <a:t>S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if </a:t>
            </a:r>
            <a:r>
              <a:rPr lang="en-US" altLang="zh-CN" i="1">
                <a:sym typeface="Symbol" pitchFamily="18" charset="2"/>
              </a:rPr>
              <a:t>E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 then </a:t>
            </a:r>
            <a:r>
              <a:rPr lang="en-US" altLang="zh-CN" i="1">
                <a:sym typeface="Symbol" pitchFamily="18" charset="2"/>
              </a:rPr>
              <a:t>S</a:t>
            </a:r>
            <a:r>
              <a:rPr lang="en-US" altLang="zh-CN" baseline="-25000">
                <a:sym typeface="Symbol" pitchFamily="18" charset="2"/>
              </a:rPr>
              <a:t>1</a:t>
            </a:r>
            <a:endParaRPr lang="en-US" altLang="zh-CN" i="1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i="1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i="1">
                <a:sym typeface="Symbol" pitchFamily="18" charset="2"/>
              </a:rPr>
              <a:t>S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while </a:t>
            </a:r>
            <a:r>
              <a:rPr lang="en-US" altLang="zh-CN" i="1">
                <a:sym typeface="Symbol" pitchFamily="18" charset="2"/>
              </a:rPr>
              <a:t>E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 do </a:t>
            </a:r>
            <a:r>
              <a:rPr lang="en-US" altLang="zh-CN" i="1">
                <a:sym typeface="Symbol" pitchFamily="18" charset="2"/>
              </a:rPr>
              <a:t>S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 i="1"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i="1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i="1">
                <a:sym typeface="Symbol" pitchFamily="18" charset="2"/>
              </a:rPr>
              <a:t>S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>
                <a:sym typeface="Symbol" pitchFamily="18" charset="2"/>
              </a:rPr>
              <a:t> S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 i="1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; </a:t>
            </a:r>
            <a:r>
              <a:rPr lang="en-US" altLang="zh-CN" i="1">
                <a:sym typeface="Symbol" pitchFamily="18" charset="2"/>
              </a:rPr>
              <a:t>S</a:t>
            </a:r>
            <a:r>
              <a:rPr lang="en-US" altLang="zh-CN" baseline="-25000">
                <a:sym typeface="Symbol" pitchFamily="18" charset="2"/>
              </a:rPr>
              <a:t>2</a:t>
            </a:r>
            <a:endParaRPr lang="en-US" altLang="zh-CN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i="1">
                <a:sym typeface="Symbol" pitchFamily="18" charset="2"/>
              </a:rPr>
              <a:t>E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u="sng">
                <a:sym typeface="Symbol" pitchFamily="18" charset="2"/>
              </a:rPr>
              <a:t>id</a:t>
            </a:r>
            <a:endParaRPr lang="en-US" altLang="zh-CN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i="1">
                <a:sym typeface="Symbol" pitchFamily="18" charset="2"/>
              </a:rPr>
              <a:t>E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 + 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>
                <a:sym typeface="Symbol" pitchFamily="18" charset="2"/>
              </a:rPr>
              <a:t>E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  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>
                <a:sym typeface="Symbol" pitchFamily="18" charset="2"/>
              </a:rPr>
              <a:t>2</a:t>
            </a:r>
          </a:p>
          <a:p>
            <a:pPr eaLnBrk="0" hangingPunct="0">
              <a:buClrTx/>
              <a:buFontTx/>
              <a:buNone/>
            </a:pPr>
            <a:r>
              <a:rPr lang="en-US" altLang="zh-CN" i="1">
                <a:sym typeface="Symbol" pitchFamily="18" charset="2"/>
              </a:rPr>
              <a:t>E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( 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>
                <a:sym typeface="Symbol" pitchFamily="18" charset="2"/>
              </a:rPr>
              <a:t>1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) </a:t>
            </a:r>
          </a:p>
          <a:p>
            <a:pPr eaLnBrk="0" hangingPunct="0">
              <a:buClrTx/>
              <a:buFontTx/>
              <a:buNone/>
            </a:pPr>
            <a:r>
              <a:rPr lang="en-US" altLang="zh-CN">
                <a:ea typeface="华文行楷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523528" name="Text Box 264"/>
          <p:cNvSpPr txBox="1">
            <a:spLocks noChangeArrowheads="1"/>
          </p:cNvSpPr>
          <p:nvPr/>
        </p:nvSpPr>
        <p:spPr bwMode="auto">
          <a:xfrm>
            <a:off x="3581400" y="2420938"/>
            <a:ext cx="54864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i="1">
                <a:cs typeface="Times New Roman" pitchFamily="18" charset="0"/>
                <a:sym typeface="Symbol" pitchFamily="18" charset="2"/>
              </a:rPr>
              <a:t>S.ptr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mknode(‘assign’,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                    mkleaf(</a:t>
            </a:r>
            <a:r>
              <a:rPr lang="en-US" altLang="zh-CN" u="sng">
                <a:sym typeface="Symbol" pitchFamily="18" charset="2"/>
              </a:rPr>
              <a:t>id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.entry), E.ptr) </a:t>
            </a:r>
            <a:r>
              <a:rPr lang="en-US" altLang="zh-CN">
                <a:sym typeface="Symbol" pitchFamily="18" charset="2"/>
              </a:rPr>
              <a:t>}</a:t>
            </a:r>
            <a:endParaRPr lang="en-US" altLang="zh-CN" i="1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sym typeface="Symbol" pitchFamily="18" charset="2"/>
              </a:rPr>
              <a:t>{ </a:t>
            </a:r>
            <a:r>
              <a:rPr lang="en-US" altLang="zh-CN" i="1">
                <a:sym typeface="Symbol" pitchFamily="18" charset="2"/>
              </a:rPr>
              <a:t>S.ptr </a:t>
            </a:r>
            <a:r>
              <a:rPr lang="en-US" altLang="zh-CN">
                <a:sym typeface="Symbol" pitchFamily="18" charset="2"/>
              </a:rPr>
              <a:t>:=</a:t>
            </a:r>
            <a:r>
              <a:rPr lang="en-US" altLang="zh-CN" i="1">
                <a:sym typeface="Symbol" pitchFamily="18" charset="2"/>
              </a:rPr>
              <a:t> 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mknode(‘if_then’,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                    E.ptr, </a:t>
            </a:r>
            <a:r>
              <a:rPr lang="en-US" altLang="zh-CN" i="1">
                <a:sym typeface="Symbol" pitchFamily="18" charset="2"/>
              </a:rPr>
              <a:t>S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.ptr) </a:t>
            </a:r>
            <a:r>
              <a:rPr lang="en-US" altLang="zh-CN">
                <a:sym typeface="Symbol" pitchFamily="18" charset="2"/>
              </a:rPr>
              <a:t>}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sym typeface="Symbol" pitchFamily="18" charset="2"/>
              </a:rPr>
              <a:t>{ </a:t>
            </a:r>
            <a:r>
              <a:rPr lang="en-US" altLang="zh-CN" i="1">
                <a:sym typeface="Symbol" pitchFamily="18" charset="2"/>
              </a:rPr>
              <a:t>S.ptr </a:t>
            </a:r>
            <a:r>
              <a:rPr lang="en-US" altLang="zh-CN">
                <a:sym typeface="Symbol" pitchFamily="18" charset="2"/>
              </a:rPr>
              <a:t>:=</a:t>
            </a:r>
            <a:r>
              <a:rPr lang="en-US" altLang="zh-CN" i="1">
                <a:sym typeface="Symbol" pitchFamily="18" charset="2"/>
              </a:rPr>
              <a:t> 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mknode(‘while_do’,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                    E.ptr, </a:t>
            </a:r>
            <a:r>
              <a:rPr lang="en-US" altLang="zh-CN" i="1">
                <a:sym typeface="Symbol" pitchFamily="18" charset="2"/>
              </a:rPr>
              <a:t>S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.ptr) </a:t>
            </a:r>
            <a:r>
              <a:rPr lang="en-US" altLang="zh-CN">
                <a:sym typeface="Symbol" pitchFamily="18" charset="2"/>
              </a:rPr>
              <a:t>}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 </a:t>
            </a:r>
            <a:endParaRPr lang="en-US" altLang="zh-CN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sym typeface="Symbol" pitchFamily="18" charset="2"/>
              </a:rPr>
              <a:t>{ </a:t>
            </a:r>
            <a:r>
              <a:rPr lang="en-US" altLang="zh-CN" i="1">
                <a:sym typeface="Symbol" pitchFamily="18" charset="2"/>
              </a:rPr>
              <a:t>S.ptr </a:t>
            </a:r>
            <a:r>
              <a:rPr lang="en-US" altLang="zh-CN">
                <a:sym typeface="Symbol" pitchFamily="18" charset="2"/>
              </a:rPr>
              <a:t>:=</a:t>
            </a:r>
            <a:r>
              <a:rPr lang="en-US" altLang="zh-CN" i="1">
                <a:sym typeface="Symbol" pitchFamily="18" charset="2"/>
              </a:rPr>
              <a:t> 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mknode(‘</a:t>
            </a:r>
            <a:r>
              <a:rPr lang="en-US" altLang="zh-CN" i="1">
                <a:sym typeface="Symbol" pitchFamily="18" charset="2"/>
              </a:rPr>
              <a:t>seq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’ , </a:t>
            </a:r>
            <a:r>
              <a:rPr lang="en-US" altLang="zh-CN" i="1">
                <a:sym typeface="Symbol" pitchFamily="18" charset="2"/>
              </a:rPr>
              <a:t>S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.ptr , </a:t>
            </a:r>
            <a:r>
              <a:rPr lang="en-US" altLang="zh-CN" i="1">
                <a:sym typeface="Symbol" pitchFamily="18" charset="2"/>
              </a:rPr>
              <a:t>S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.ptr) </a:t>
            </a:r>
            <a:r>
              <a:rPr lang="en-US" altLang="zh-CN">
                <a:sym typeface="Symbol" pitchFamily="18" charset="2"/>
              </a:rPr>
              <a:t>}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 </a:t>
            </a:r>
            <a:endParaRPr lang="en-US" altLang="zh-CN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sym typeface="Symbol" pitchFamily="18" charset="2"/>
              </a:rPr>
              <a:t>{ </a:t>
            </a:r>
            <a:r>
              <a:rPr lang="en-US" altLang="zh-CN" i="1">
                <a:sym typeface="Symbol" pitchFamily="18" charset="2"/>
              </a:rPr>
              <a:t>E.ptr </a:t>
            </a:r>
            <a:r>
              <a:rPr lang="en-US" altLang="zh-CN">
                <a:sym typeface="Symbol" pitchFamily="18" charset="2"/>
              </a:rPr>
              <a:t>:= 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mkleaf(</a:t>
            </a:r>
            <a:r>
              <a:rPr lang="en-US" altLang="zh-CN" u="sng">
                <a:sym typeface="Symbol" pitchFamily="18" charset="2"/>
              </a:rPr>
              <a:t>id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.entry) </a:t>
            </a:r>
            <a:r>
              <a:rPr lang="en-US" altLang="zh-CN">
                <a:sym typeface="Symbol" pitchFamily="18" charset="2"/>
              </a:rPr>
              <a:t>}</a:t>
            </a:r>
            <a:endParaRPr lang="en-US" altLang="zh-CN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>
                <a:sym typeface="Symbol" pitchFamily="18" charset="2"/>
              </a:rPr>
              <a:t>{ </a:t>
            </a:r>
            <a:r>
              <a:rPr lang="en-US" altLang="zh-CN" i="1">
                <a:sym typeface="Symbol" pitchFamily="18" charset="2"/>
              </a:rPr>
              <a:t>E.ptr </a:t>
            </a:r>
            <a:r>
              <a:rPr lang="en-US" altLang="zh-CN">
                <a:sym typeface="Symbol" pitchFamily="18" charset="2"/>
              </a:rPr>
              <a:t>:=</a:t>
            </a:r>
            <a:r>
              <a:rPr lang="en-US" altLang="zh-CN" i="1">
                <a:sym typeface="Symbol" pitchFamily="18" charset="2"/>
              </a:rPr>
              <a:t> 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mknode(‘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+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’ , </a:t>
            </a:r>
            <a:r>
              <a:rPr lang="en-US" altLang="zh-CN" i="1">
                <a:sym typeface="Symbol" pitchFamily="18" charset="2"/>
              </a:rPr>
              <a:t>E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.ptr , </a:t>
            </a:r>
            <a:r>
              <a:rPr lang="en-US" altLang="zh-CN" i="1">
                <a:sym typeface="Symbol" pitchFamily="18" charset="2"/>
              </a:rPr>
              <a:t>E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.ptr)</a:t>
            </a:r>
            <a:r>
              <a:rPr lang="en-US" altLang="zh-CN"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r>
              <a:rPr lang="en-US" altLang="zh-CN">
                <a:sym typeface="Symbol" pitchFamily="18" charset="2"/>
              </a:rPr>
              <a:t>{ </a:t>
            </a:r>
            <a:r>
              <a:rPr lang="en-US" altLang="zh-CN" i="1">
                <a:sym typeface="Symbol" pitchFamily="18" charset="2"/>
              </a:rPr>
              <a:t>E.ptr </a:t>
            </a:r>
            <a:r>
              <a:rPr lang="en-US" altLang="zh-CN">
                <a:sym typeface="Symbol" pitchFamily="18" charset="2"/>
              </a:rPr>
              <a:t>:=</a:t>
            </a:r>
            <a:r>
              <a:rPr lang="en-US" altLang="zh-CN" i="1">
                <a:sym typeface="Symbol" pitchFamily="18" charset="2"/>
              </a:rPr>
              <a:t> 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mknode(‘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’ , </a:t>
            </a:r>
            <a:r>
              <a:rPr lang="en-US" altLang="zh-CN" i="1">
                <a:sym typeface="Symbol" pitchFamily="18" charset="2"/>
              </a:rPr>
              <a:t>E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.ptr , </a:t>
            </a:r>
            <a:r>
              <a:rPr lang="en-US" altLang="zh-CN" i="1">
                <a:sym typeface="Symbol" pitchFamily="18" charset="2"/>
              </a:rPr>
              <a:t>E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.ptr)</a:t>
            </a:r>
            <a:r>
              <a:rPr lang="en-US" altLang="zh-CN"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r>
              <a:rPr lang="en-US" altLang="zh-CN">
                <a:sym typeface="Symbol" pitchFamily="18" charset="2"/>
              </a:rPr>
              <a:t>{ </a:t>
            </a:r>
            <a:r>
              <a:rPr lang="en-US" altLang="zh-CN" i="1">
                <a:sym typeface="Symbol" pitchFamily="18" charset="2"/>
              </a:rPr>
              <a:t>E.ptr </a:t>
            </a:r>
            <a:r>
              <a:rPr lang="en-US" altLang="zh-CN">
                <a:sym typeface="Symbol" pitchFamily="18" charset="2"/>
              </a:rPr>
              <a:t>:=</a:t>
            </a:r>
            <a:r>
              <a:rPr lang="en-US" altLang="zh-CN" i="1">
                <a:sym typeface="Symbol" pitchFamily="18" charset="2"/>
              </a:rPr>
              <a:t> E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.ptr </a:t>
            </a:r>
            <a:r>
              <a:rPr lang="en-US" altLang="zh-CN"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r>
              <a:rPr lang="en-US" altLang="zh-CN">
                <a:sym typeface="Symbol" pitchFamily="18" charset="2"/>
              </a:rPr>
              <a:t>……</a:t>
            </a:r>
          </a:p>
        </p:txBody>
      </p:sp>
      <p:sp>
        <p:nvSpPr>
          <p:cNvPr id="28679" name="AutoShape 26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AutoShape 2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AutoShape 26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AutoShape 26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Rectangle 269"/>
          <p:cNvSpPr>
            <a:spLocks noChangeArrowheads="1"/>
          </p:cNvSpPr>
          <p:nvPr/>
        </p:nvSpPr>
        <p:spPr bwMode="auto">
          <a:xfrm>
            <a:off x="5334000" y="1412875"/>
            <a:ext cx="3429000" cy="83185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: </a:t>
            </a:r>
            <a:r>
              <a:rPr kumimoji="0" lang="zh-CN" altLang="en-US" b="1"/>
              <a:t>构造内部结点</a:t>
            </a:r>
          </a:p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Mkleaf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: </a:t>
            </a:r>
            <a:r>
              <a:rPr kumimoji="0" lang="zh-CN" altLang="en-US" b="1"/>
              <a:t>构造叶子结点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527" grpId="0" autoUpdateAnimBg="0"/>
      <p:bldP spid="52352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9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9699" name="Rectangle 140"/>
          <p:cNvSpPr>
            <a:spLocks noChangeArrowheads="1"/>
          </p:cNvSpPr>
          <p:nvPr/>
        </p:nvSpPr>
        <p:spPr bwMode="auto">
          <a:xfrm>
            <a:off x="1143000" y="2162175"/>
            <a:ext cx="7391400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顺序的语句序列</a:t>
            </a:r>
            <a:r>
              <a:rPr lang="zh-CN" altLang="en-US" sz="2800" b="1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其</a:t>
            </a:r>
            <a:r>
              <a:rPr lang="zh-CN" altLang="en-US" sz="2800" b="1">
                <a:solidFill>
                  <a:srgbClr val="800080"/>
                </a:solidFill>
              </a:rPr>
              <a:t>语句</a:t>
            </a:r>
            <a:r>
              <a:rPr lang="zh-CN" altLang="en-US" sz="2800" b="1"/>
              <a:t>一般具有如下</a:t>
            </a:r>
            <a:r>
              <a:rPr lang="zh-CN" altLang="en-US" sz="2800" b="1">
                <a:solidFill>
                  <a:srgbClr val="800080"/>
                </a:solidFill>
              </a:rPr>
              <a:t>形式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/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i="1">
                <a:solidFill>
                  <a:srgbClr val="800080"/>
                </a:solidFill>
              </a:rPr>
              <a:t>             </a:t>
            </a:r>
            <a:r>
              <a:rPr lang="en-US" altLang="zh-CN" sz="2800" i="1">
                <a:solidFill>
                  <a:srgbClr val="800080"/>
                </a:solidFill>
              </a:rPr>
              <a:t>x := y op z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i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sz="2800" i="1">
                <a:solidFill>
                  <a:srgbClr val="800080"/>
                </a:solidFill>
              </a:rPr>
              <a:t>     </a:t>
            </a:r>
            <a:r>
              <a:rPr lang="en-US" altLang="zh-CN" sz="2800"/>
              <a:t>(</a:t>
            </a:r>
            <a:r>
              <a:rPr lang="en-US" altLang="zh-CN" sz="2800" i="1"/>
              <a:t>op</a:t>
            </a:r>
            <a:r>
              <a:rPr lang="en-US" altLang="zh-CN" sz="2800"/>
              <a:t> </a:t>
            </a:r>
            <a:r>
              <a:rPr lang="zh-CN" altLang="en-US" sz="2800" b="1"/>
              <a:t>为操作符，</a:t>
            </a:r>
            <a:r>
              <a:rPr lang="en-US" altLang="zh-CN" sz="2800" i="1"/>
              <a:t>y</a:t>
            </a:r>
            <a:r>
              <a:rPr lang="en-US" altLang="zh-CN" sz="2800"/>
              <a:t> </a:t>
            </a:r>
            <a:r>
              <a:rPr lang="zh-CN" altLang="en-US" sz="2800" b="1"/>
              <a:t>和</a:t>
            </a:r>
            <a:r>
              <a:rPr lang="zh-CN" altLang="en-US" sz="2800"/>
              <a:t> </a:t>
            </a:r>
            <a:r>
              <a:rPr lang="en-US" altLang="zh-CN" sz="2800" i="1"/>
              <a:t>z</a:t>
            </a:r>
            <a:r>
              <a:rPr lang="en-US" altLang="zh-CN" sz="2800"/>
              <a:t> </a:t>
            </a:r>
            <a:r>
              <a:rPr lang="zh-CN" altLang="en-US" sz="2800" b="1"/>
              <a:t>为操作数，</a:t>
            </a:r>
            <a:r>
              <a:rPr lang="zh-CN" altLang="en-US" sz="2800"/>
              <a:t> </a:t>
            </a:r>
            <a:r>
              <a:rPr lang="en-US" altLang="zh-CN" sz="2800" i="1"/>
              <a:t>x</a:t>
            </a:r>
            <a:r>
              <a:rPr lang="en-US" altLang="zh-CN" sz="2800"/>
              <a:t> </a:t>
            </a:r>
            <a:r>
              <a:rPr lang="zh-CN" altLang="en-US" sz="2800" b="1"/>
              <a:t>为结果</a:t>
            </a:r>
            <a:r>
              <a:rPr lang="en-US" altLang="zh-CN" sz="2800"/>
              <a:t>)</a:t>
            </a:r>
            <a:endParaRPr lang="en-US" altLang="zh-CN" sz="1000" b="1"/>
          </a:p>
        </p:txBody>
      </p:sp>
      <p:sp>
        <p:nvSpPr>
          <p:cNvPr id="29700" name="Text Box 141"/>
          <p:cNvSpPr txBox="1">
            <a:spLocks noChangeArrowheads="1"/>
          </p:cNvSpPr>
          <p:nvPr/>
        </p:nvSpPr>
        <p:spPr bwMode="auto">
          <a:xfrm>
            <a:off x="762000" y="132556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三地址码</a:t>
            </a:r>
            <a:r>
              <a:rPr lang="en-US" altLang="zh-CN" sz="2800" i="1">
                <a:solidFill>
                  <a:srgbClr val="800080"/>
                </a:solidFill>
              </a:rPr>
              <a:t>TAC</a:t>
            </a:r>
          </a:p>
        </p:txBody>
      </p:sp>
      <p:sp>
        <p:nvSpPr>
          <p:cNvPr id="29701" name="AutoShape 14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AutoShape 1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AutoShape 14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AutoShape 14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57200" y="1143000"/>
            <a:ext cx="85344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en-US" altLang="zh-CN" sz="2800" i="1" dirty="0" smtClean="0">
                <a:solidFill>
                  <a:srgbClr val="800080"/>
                </a:solidFill>
              </a:rPr>
              <a:t>TAC </a:t>
            </a:r>
            <a:r>
              <a:rPr lang="zh-CN" altLang="en-US" sz="3200" b="1" dirty="0">
                <a:solidFill>
                  <a:srgbClr val="800080"/>
                </a:solidFill>
              </a:rPr>
              <a:t>语句类型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/>
              <a:t>赋值语句</a:t>
            </a: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</a:rPr>
              <a:t>x := y op z</a:t>
            </a:r>
            <a:r>
              <a:rPr kumimoji="0" lang="en-US" altLang="zh-CN" b="1" dirty="0"/>
              <a:t>   </a:t>
            </a:r>
            <a:r>
              <a:rPr kumimoji="0" lang="zh-CN" altLang="en-US" b="1" dirty="0"/>
              <a:t>（</a:t>
            </a:r>
            <a:r>
              <a:rPr kumimoji="0" lang="en-US" altLang="zh-CN" i="1" dirty="0"/>
              <a:t>op </a:t>
            </a:r>
            <a:r>
              <a:rPr kumimoji="0" lang="zh-CN" altLang="en-US" b="1" dirty="0"/>
              <a:t>代表二元算术</a:t>
            </a:r>
            <a:r>
              <a:rPr kumimoji="0" lang="en-US" altLang="zh-CN" b="1" dirty="0"/>
              <a:t>/</a:t>
            </a:r>
            <a:r>
              <a:rPr kumimoji="0" lang="zh-CN" altLang="en-US" b="1" dirty="0"/>
              <a:t>逻辑运算）</a:t>
            </a:r>
          </a:p>
          <a:p>
            <a:pPr lvl="1">
              <a:buFontTx/>
              <a:buChar char="•"/>
            </a:pPr>
            <a:r>
              <a:rPr lang="zh-CN" altLang="en-US" sz="2800" b="1" dirty="0"/>
              <a:t> 赋值语句</a:t>
            </a: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</a:rPr>
              <a:t>x := op y</a:t>
            </a:r>
            <a:r>
              <a:rPr kumimoji="0" lang="en-US" altLang="zh-CN" b="1" dirty="0"/>
              <a:t>   </a:t>
            </a:r>
            <a:r>
              <a:rPr kumimoji="0" lang="zh-CN" altLang="en-US" b="1" dirty="0"/>
              <a:t>（</a:t>
            </a:r>
            <a:r>
              <a:rPr kumimoji="0" lang="en-US" altLang="zh-CN" i="1" dirty="0"/>
              <a:t>op </a:t>
            </a:r>
            <a:r>
              <a:rPr kumimoji="0" lang="zh-CN" altLang="en-US" b="1" dirty="0"/>
              <a:t>代表一元运算）</a:t>
            </a:r>
            <a:endParaRPr lang="zh-CN" altLang="en-US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复写语句</a:t>
            </a: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</a:rPr>
              <a:t>x := y   </a:t>
            </a:r>
            <a:r>
              <a:rPr kumimoji="0" lang="zh-CN" altLang="en-US" b="1" dirty="0"/>
              <a:t>（</a:t>
            </a:r>
            <a:r>
              <a:rPr kumimoji="0" lang="en-US" altLang="zh-CN" i="1" dirty="0"/>
              <a:t>y </a:t>
            </a:r>
            <a:r>
              <a:rPr kumimoji="0" lang="zh-CN" altLang="en-US" b="1" dirty="0"/>
              <a:t>的值赋值给</a:t>
            </a:r>
            <a:r>
              <a:rPr lang="zh-CN" altLang="en-US" sz="2800" b="1" dirty="0"/>
              <a:t> </a:t>
            </a:r>
            <a:r>
              <a:rPr lang="en-US" altLang="zh-CN" sz="2800" i="1" dirty="0"/>
              <a:t>x</a:t>
            </a:r>
            <a:r>
              <a:rPr kumimoji="0" lang="zh-CN" altLang="en-US" b="1" dirty="0"/>
              <a:t>）</a:t>
            </a:r>
            <a:endParaRPr lang="zh-CN" altLang="en-US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无条件跳转语句</a:t>
            </a: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 err="1">
                <a:solidFill>
                  <a:srgbClr val="800080"/>
                </a:solidFill>
              </a:rPr>
              <a:t>goto</a:t>
            </a:r>
            <a:r>
              <a:rPr lang="en-US" altLang="zh-CN" sz="2800" i="1" dirty="0">
                <a:solidFill>
                  <a:srgbClr val="800080"/>
                </a:solidFill>
              </a:rPr>
              <a:t> L</a:t>
            </a:r>
            <a:r>
              <a:rPr kumimoji="0" lang="en-US" altLang="zh-CN" b="1" dirty="0"/>
              <a:t>  </a:t>
            </a:r>
            <a:r>
              <a:rPr kumimoji="0" lang="zh-CN" altLang="en-US" b="1" dirty="0"/>
              <a:t>（无条件跳转至标号</a:t>
            </a:r>
            <a:r>
              <a:rPr lang="zh-CN" altLang="en-US" sz="2800" b="1" dirty="0"/>
              <a:t> </a:t>
            </a:r>
            <a:r>
              <a:rPr lang="en-US" altLang="zh-CN" sz="2800" i="1" dirty="0"/>
              <a:t>L</a:t>
            </a:r>
            <a:r>
              <a:rPr kumimoji="0" lang="zh-CN" altLang="en-US" b="1" dirty="0"/>
              <a:t>）</a:t>
            </a:r>
            <a:endParaRPr lang="zh-CN" altLang="en-US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条件跳转语句</a:t>
            </a:r>
            <a:r>
              <a:rPr lang="en-US" altLang="zh-CN" sz="2800" i="1" dirty="0">
                <a:solidFill>
                  <a:srgbClr val="800080"/>
                </a:solidFill>
              </a:rPr>
              <a:t>if x </a:t>
            </a:r>
            <a:r>
              <a:rPr lang="en-US" altLang="zh-CN" sz="2800" i="1" dirty="0" err="1">
                <a:solidFill>
                  <a:srgbClr val="800080"/>
                </a:solidFill>
              </a:rPr>
              <a:t>rop</a:t>
            </a:r>
            <a:r>
              <a:rPr lang="en-US" altLang="zh-CN" sz="2800" i="1" dirty="0">
                <a:solidFill>
                  <a:srgbClr val="800080"/>
                </a:solidFill>
              </a:rPr>
              <a:t> y </a:t>
            </a:r>
            <a:r>
              <a:rPr lang="en-US" altLang="zh-CN" sz="2800" i="1" dirty="0" err="1">
                <a:solidFill>
                  <a:srgbClr val="800080"/>
                </a:solidFill>
              </a:rPr>
              <a:t>goto</a:t>
            </a:r>
            <a:r>
              <a:rPr lang="en-US" altLang="zh-CN" sz="2800" i="1" dirty="0">
                <a:solidFill>
                  <a:srgbClr val="800080"/>
                </a:solidFill>
              </a:rPr>
              <a:t> L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（</a:t>
            </a:r>
            <a:r>
              <a:rPr kumimoji="0" lang="en-US" altLang="zh-CN" i="1" dirty="0" err="1"/>
              <a:t>rop</a:t>
            </a:r>
            <a:r>
              <a:rPr kumimoji="0" lang="en-US" altLang="zh-CN" i="1" dirty="0"/>
              <a:t> </a:t>
            </a:r>
            <a:r>
              <a:rPr kumimoji="0" lang="zh-CN" altLang="en-US" b="1" dirty="0"/>
              <a:t>代表关系运算）</a:t>
            </a:r>
          </a:p>
          <a:p>
            <a:pPr lvl="1">
              <a:buFontTx/>
              <a:buChar char="•"/>
            </a:pPr>
            <a:r>
              <a:rPr kumimoji="0" lang="zh-CN" altLang="en-US" b="1" dirty="0"/>
              <a:t>  </a:t>
            </a:r>
            <a:r>
              <a:rPr lang="zh-CN" altLang="en-US" sz="2800" b="1" dirty="0"/>
              <a:t>标号语句</a:t>
            </a:r>
            <a:r>
              <a:rPr kumimoji="0" lang="zh-CN" altLang="en-US" dirty="0"/>
              <a:t> </a:t>
            </a:r>
            <a:r>
              <a:rPr kumimoji="0" lang="en-US" altLang="zh-CN" i="1" dirty="0"/>
              <a:t>L</a:t>
            </a:r>
            <a:r>
              <a:rPr kumimoji="0" lang="en-US" altLang="zh-CN" dirty="0"/>
              <a:t> 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（定义标号 </a:t>
            </a:r>
            <a:r>
              <a:rPr lang="en-US" altLang="zh-CN" sz="2800" i="1" dirty="0"/>
              <a:t>L</a:t>
            </a:r>
            <a:r>
              <a:rPr lang="zh-CN" altLang="en-US" sz="2800" b="1" dirty="0"/>
              <a:t>） </a:t>
            </a:r>
          </a:p>
          <a:p>
            <a:pPr lvl="1">
              <a:buFontTx/>
              <a:buChar char="•"/>
            </a:pPr>
            <a:r>
              <a:rPr lang="zh-CN" altLang="en-US" sz="2800" b="1" dirty="0"/>
              <a:t> 过程调用语句序列 </a:t>
            </a:r>
            <a:r>
              <a:rPr lang="en-US" altLang="zh-CN" sz="2800" i="1" dirty="0" err="1">
                <a:solidFill>
                  <a:srgbClr val="800080"/>
                </a:solidFill>
              </a:rPr>
              <a:t>param</a:t>
            </a:r>
            <a:r>
              <a:rPr lang="en-US" altLang="zh-CN" sz="2800" i="1" dirty="0">
                <a:solidFill>
                  <a:srgbClr val="800080"/>
                </a:solidFill>
              </a:rPr>
              <a:t> x</a:t>
            </a:r>
            <a:r>
              <a:rPr lang="en-US" altLang="zh-CN" sz="2800" i="1" baseline="-25000" dirty="0">
                <a:solidFill>
                  <a:srgbClr val="800080"/>
                </a:solidFill>
              </a:rPr>
              <a:t>1</a:t>
            </a:r>
            <a:r>
              <a:rPr lang="en-US" altLang="zh-CN" sz="2800" i="1" dirty="0">
                <a:solidFill>
                  <a:srgbClr val="800080"/>
                </a:solidFill>
              </a:rPr>
              <a:t> … </a:t>
            </a:r>
            <a:r>
              <a:rPr lang="en-US" altLang="zh-CN" sz="2800" i="1" dirty="0" err="1">
                <a:solidFill>
                  <a:srgbClr val="800080"/>
                </a:solidFill>
              </a:rPr>
              <a:t>param</a:t>
            </a:r>
            <a:r>
              <a:rPr lang="en-US" altLang="zh-CN" sz="2800" i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 err="1">
                <a:solidFill>
                  <a:srgbClr val="800080"/>
                </a:solidFill>
              </a:rPr>
              <a:t>x</a:t>
            </a:r>
            <a:r>
              <a:rPr lang="en-US" altLang="zh-CN" sz="2800" i="1" baseline="-25000" dirty="0" err="1">
                <a:solidFill>
                  <a:srgbClr val="800080"/>
                </a:solidFill>
              </a:rPr>
              <a:t>n</a:t>
            </a:r>
            <a:r>
              <a:rPr lang="en-US" altLang="zh-CN" sz="2800" i="1" dirty="0">
                <a:solidFill>
                  <a:srgbClr val="800080"/>
                </a:solidFill>
              </a:rPr>
              <a:t> call </a:t>
            </a:r>
            <a:r>
              <a:rPr lang="en-US" altLang="zh-CN" sz="2800" i="1" dirty="0" err="1">
                <a:solidFill>
                  <a:srgbClr val="800080"/>
                </a:solidFill>
              </a:rPr>
              <a:t>p,n</a:t>
            </a:r>
            <a:endParaRPr lang="en-US" altLang="zh-CN" b="1" dirty="0"/>
          </a:p>
          <a:p>
            <a:pPr lvl="1"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过程返回语句 </a:t>
            </a:r>
            <a:r>
              <a:rPr lang="en-US" altLang="zh-CN" sz="2800" i="1" dirty="0">
                <a:solidFill>
                  <a:srgbClr val="800080"/>
                </a:solidFill>
              </a:rPr>
              <a:t>return y </a:t>
            </a:r>
            <a:r>
              <a:rPr kumimoji="0" lang="zh-CN" altLang="en-US" b="1" dirty="0"/>
              <a:t>（</a:t>
            </a:r>
            <a:r>
              <a:rPr kumimoji="0" lang="en-US" altLang="zh-CN" b="1" i="1" dirty="0"/>
              <a:t>y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可选，存放返回值）</a:t>
            </a:r>
            <a:endParaRPr lang="zh-CN" altLang="en-US" b="1" dirty="0"/>
          </a:p>
          <a:p>
            <a:pPr lvl="1">
              <a:buFontTx/>
              <a:buChar char="•"/>
            </a:pP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/>
              <a:t>下标赋值语句</a:t>
            </a: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</a:rPr>
              <a:t>x := y</a:t>
            </a:r>
            <a:r>
              <a:rPr lang="en-US" altLang="zh-CN" sz="2800" dirty="0">
                <a:solidFill>
                  <a:srgbClr val="800080"/>
                </a:solidFill>
              </a:rPr>
              <a:t>[</a:t>
            </a:r>
            <a:r>
              <a:rPr lang="en-US" altLang="zh-CN" sz="2800" i="1" dirty="0" err="1">
                <a:solidFill>
                  <a:srgbClr val="800080"/>
                </a:solidFill>
                <a:latin typeface="Times New Roman" pitchFamily="18" charset="0"/>
              </a:rPr>
              <a:t>i</a:t>
            </a:r>
            <a:r>
              <a:rPr lang="en-US" altLang="zh-CN" sz="2800" dirty="0">
                <a:solidFill>
                  <a:srgbClr val="800080"/>
                </a:solidFill>
              </a:rPr>
              <a:t>]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和 </a:t>
            </a:r>
            <a:r>
              <a:rPr lang="en-US" altLang="zh-CN" sz="2800" i="1" dirty="0">
                <a:solidFill>
                  <a:srgbClr val="800080"/>
                </a:solidFill>
              </a:rPr>
              <a:t>x</a:t>
            </a:r>
            <a:r>
              <a:rPr lang="en-US" altLang="zh-CN" sz="2800" dirty="0">
                <a:solidFill>
                  <a:srgbClr val="800080"/>
                </a:solidFill>
              </a:rPr>
              <a:t>[</a:t>
            </a:r>
            <a:r>
              <a:rPr lang="en-US" altLang="zh-CN" sz="2800" i="1" dirty="0" err="1">
                <a:solidFill>
                  <a:srgbClr val="800080"/>
                </a:solidFill>
                <a:latin typeface="Times New Roman" pitchFamily="18" charset="0"/>
              </a:rPr>
              <a:t>i</a:t>
            </a:r>
            <a:r>
              <a:rPr lang="en-US" altLang="zh-CN" sz="2800" dirty="0">
                <a:solidFill>
                  <a:srgbClr val="800080"/>
                </a:solidFill>
              </a:rPr>
              <a:t>]</a:t>
            </a:r>
            <a:r>
              <a:rPr lang="en-US" altLang="zh-CN" sz="2800" i="1" dirty="0">
                <a:solidFill>
                  <a:srgbClr val="800080"/>
                </a:solidFill>
              </a:rPr>
              <a:t> := y </a:t>
            </a:r>
            <a:r>
              <a:rPr kumimoji="0" lang="zh-CN" altLang="en-US" b="1" dirty="0"/>
              <a:t>（前者表示将地</a:t>
            </a:r>
          </a:p>
          <a:p>
            <a:pPr lvl="1">
              <a:buFontTx/>
              <a:buNone/>
            </a:pPr>
            <a:r>
              <a:rPr lang="zh-CN" altLang="en-US" sz="2800" b="1" dirty="0"/>
              <a:t>   </a:t>
            </a:r>
            <a:r>
              <a:rPr kumimoji="0" lang="zh-CN" altLang="en-US" b="1" dirty="0"/>
              <a:t>址</a:t>
            </a:r>
            <a:r>
              <a:rPr lang="zh-CN" altLang="en-US" sz="2800" b="1" dirty="0"/>
              <a:t> </a:t>
            </a:r>
            <a:r>
              <a:rPr lang="en-US" altLang="zh-CN" sz="2800" i="1" dirty="0"/>
              <a:t>y</a:t>
            </a:r>
            <a:r>
              <a:rPr lang="en-US" altLang="zh-CN" sz="2800" b="1" dirty="0"/>
              <a:t> </a:t>
            </a:r>
            <a:r>
              <a:rPr kumimoji="0" lang="zh-CN" altLang="en-US" b="1" dirty="0"/>
              <a:t>起第</a:t>
            </a:r>
            <a:r>
              <a:rPr lang="en-US" altLang="zh-CN" sz="2800" i="1" dirty="0" err="1">
                <a:latin typeface="Times New Roman" pitchFamily="18" charset="0"/>
              </a:rPr>
              <a:t>i</a:t>
            </a:r>
            <a:r>
              <a:rPr kumimoji="0" lang="zh-CN" altLang="en-US" b="1" dirty="0"/>
              <a:t>个存储单元的值赋给</a:t>
            </a:r>
            <a:r>
              <a:rPr lang="zh-CN" altLang="en-US" sz="2800" b="1" dirty="0"/>
              <a:t> </a:t>
            </a:r>
            <a:r>
              <a:rPr lang="en-US" altLang="zh-CN" sz="2800" i="1" dirty="0"/>
              <a:t>x</a:t>
            </a:r>
            <a:r>
              <a:rPr lang="zh-CN" altLang="en-US" sz="2800" b="1" i="1" dirty="0"/>
              <a:t>，</a:t>
            </a:r>
            <a:r>
              <a:rPr kumimoji="0" lang="zh-CN" altLang="en-US" b="1" dirty="0"/>
              <a:t>后者类似）</a:t>
            </a:r>
          </a:p>
          <a:p>
            <a:pPr lvl="1">
              <a:buFontTx/>
              <a:buChar char="•"/>
            </a:pP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/>
              <a:t>指针赋值语句</a:t>
            </a:r>
            <a:r>
              <a:rPr lang="zh-CN" altLang="en-US" sz="2800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</a:rPr>
              <a:t>x := </a:t>
            </a:r>
            <a:r>
              <a:rPr lang="en-US" altLang="zh-CN" sz="2800" i="1" dirty="0">
                <a:solidFill>
                  <a:srgbClr val="800080"/>
                </a:solidFill>
                <a:sym typeface="Symbol" pitchFamily="18" charset="2"/>
              </a:rPr>
              <a:t>*</a:t>
            </a:r>
            <a:r>
              <a:rPr lang="en-US" altLang="zh-CN" sz="2800" i="1" dirty="0">
                <a:solidFill>
                  <a:srgbClr val="800080"/>
                </a:solidFill>
              </a:rPr>
              <a:t>y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和 </a:t>
            </a:r>
            <a:r>
              <a:rPr lang="zh-CN" altLang="en-US" sz="2800" i="1" dirty="0">
                <a:solidFill>
                  <a:srgbClr val="800080"/>
                </a:solidFill>
                <a:sym typeface="Symbol" pitchFamily="18" charset="2"/>
              </a:rPr>
              <a:t>*</a:t>
            </a:r>
            <a:r>
              <a:rPr lang="en-US" altLang="zh-CN" sz="2800" i="1" dirty="0">
                <a:solidFill>
                  <a:srgbClr val="800080"/>
                </a:solidFill>
              </a:rPr>
              <a:t>x := y</a:t>
            </a:r>
          </a:p>
        </p:txBody>
      </p:sp>
      <p:sp>
        <p:nvSpPr>
          <p:cNvPr id="3072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3795" name="Rectangle 12"/>
          <p:cNvSpPr>
            <a:spLocks noChangeArrowheads="1"/>
          </p:cNvSpPr>
          <p:nvPr/>
        </p:nvSpPr>
        <p:spPr bwMode="auto">
          <a:xfrm>
            <a:off x="762000" y="1628775"/>
            <a:ext cx="82296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</a:rPr>
              <a:t>  </a:t>
            </a: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990099"/>
                </a:solidFill>
              </a:rPr>
              <a:t>语义属性</a:t>
            </a:r>
            <a:endParaRPr lang="zh-CN" altLang="en-US" sz="28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990099"/>
              </a:solidFill>
            </a:endParaRPr>
          </a:p>
          <a:p>
            <a:pPr lvl="1">
              <a:buFontTx/>
              <a:buNone/>
            </a:pPr>
            <a:r>
              <a:rPr lang="zh-CN" altLang="en-US" b="1">
                <a:solidFill>
                  <a:srgbClr val="990099"/>
                </a:solidFill>
              </a:rPr>
              <a:t>     </a:t>
            </a:r>
            <a:r>
              <a:rPr lang="en-US" altLang="zh-CN" u="sng">
                <a:solidFill>
                  <a:srgbClr val="800080"/>
                </a:solidFill>
              </a:rPr>
              <a:t>id</a:t>
            </a:r>
            <a:r>
              <a:rPr lang="en-US" altLang="zh-CN">
                <a:solidFill>
                  <a:srgbClr val="800080"/>
                </a:solidFill>
              </a:rPr>
              <a:t>.</a:t>
            </a:r>
            <a:r>
              <a:rPr lang="en-US" altLang="zh-CN" i="1">
                <a:solidFill>
                  <a:srgbClr val="800080"/>
                </a:solidFill>
              </a:rPr>
              <a:t>name</a:t>
            </a:r>
            <a:r>
              <a:rPr lang="en-US" altLang="zh-CN" b="1"/>
              <a:t> </a:t>
            </a:r>
            <a:r>
              <a:rPr lang="en-US" altLang="zh-CN"/>
              <a:t>: </a:t>
            </a:r>
            <a:r>
              <a:rPr lang="en-US" altLang="zh-CN" u="sng"/>
              <a:t>id</a:t>
            </a:r>
            <a:r>
              <a:rPr lang="en-US" altLang="zh-CN"/>
              <a:t> </a:t>
            </a:r>
            <a:r>
              <a:rPr lang="zh-CN" altLang="en-US" b="1"/>
              <a:t>的词法名字（符号表中的名字）    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None/>
            </a:pPr>
            <a:r>
              <a:rPr lang="zh-CN" altLang="en-US" b="1"/>
              <a:t>     </a:t>
            </a:r>
            <a:r>
              <a:rPr lang="en-US" altLang="zh-CN" i="1">
                <a:solidFill>
                  <a:srgbClr val="800080"/>
                </a:solidFill>
              </a:rPr>
              <a:t>T</a:t>
            </a:r>
            <a:r>
              <a:rPr lang="en-US" altLang="zh-CN">
                <a:solidFill>
                  <a:srgbClr val="800080"/>
                </a:solidFill>
              </a:rPr>
              <a:t>.</a:t>
            </a:r>
            <a:r>
              <a:rPr lang="en-US" altLang="zh-CN" i="1">
                <a:solidFill>
                  <a:srgbClr val="800080"/>
                </a:solidFill>
              </a:rPr>
              <a:t>type</a:t>
            </a:r>
            <a:r>
              <a:rPr lang="en-US" altLang="zh-CN" i="1"/>
              <a:t> </a:t>
            </a:r>
            <a:r>
              <a:rPr lang="en-US" altLang="zh-CN"/>
              <a:t>:   </a:t>
            </a:r>
            <a:r>
              <a:rPr lang="zh-CN" altLang="en-US" b="1"/>
              <a:t>类型属性   （综合属性）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None/>
            </a:pPr>
            <a:r>
              <a:rPr lang="zh-CN" altLang="en-US" b="1"/>
              <a:t>     </a:t>
            </a:r>
            <a:r>
              <a:rPr lang="en-US" altLang="zh-CN" i="1">
                <a:solidFill>
                  <a:srgbClr val="800080"/>
                </a:solidFill>
              </a:rPr>
              <a:t>T</a:t>
            </a:r>
            <a:r>
              <a:rPr lang="en-US" altLang="zh-CN">
                <a:solidFill>
                  <a:srgbClr val="800080"/>
                </a:solidFill>
              </a:rPr>
              <a:t>.</a:t>
            </a:r>
            <a:r>
              <a:rPr lang="en-US" altLang="zh-CN" i="1">
                <a:solidFill>
                  <a:srgbClr val="800080"/>
                </a:solidFill>
              </a:rPr>
              <a:t>width</a:t>
            </a:r>
            <a:r>
              <a:rPr lang="zh-CN" altLang="en-US">
                <a:solidFill>
                  <a:srgbClr val="800080"/>
                </a:solidFill>
              </a:rPr>
              <a:t>，</a:t>
            </a:r>
            <a:r>
              <a:rPr lang="en-US" altLang="zh-CN" i="1">
                <a:solidFill>
                  <a:srgbClr val="800080"/>
                </a:solidFill>
              </a:rPr>
              <a:t>V.width</a:t>
            </a:r>
            <a:r>
              <a:rPr lang="en-US" altLang="zh-CN"/>
              <a:t> : </a:t>
            </a:r>
            <a:r>
              <a:rPr lang="zh-CN" altLang="en-US" b="1"/>
              <a:t>数据宽度（字节数）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None/>
            </a:pPr>
            <a:r>
              <a:rPr lang="zh-CN" altLang="en-US" b="1"/>
              <a:t>     </a:t>
            </a:r>
            <a:r>
              <a:rPr lang="en-US" altLang="zh-CN" i="1">
                <a:solidFill>
                  <a:srgbClr val="800080"/>
                </a:solidFill>
              </a:rPr>
              <a:t>L</a:t>
            </a:r>
            <a:r>
              <a:rPr lang="en-US" altLang="zh-CN">
                <a:solidFill>
                  <a:srgbClr val="800080"/>
                </a:solidFill>
              </a:rPr>
              <a:t>.</a:t>
            </a:r>
            <a:r>
              <a:rPr lang="en-US" altLang="zh-CN" i="1">
                <a:solidFill>
                  <a:srgbClr val="800080"/>
                </a:solidFill>
              </a:rPr>
              <a:t>offset</a:t>
            </a:r>
            <a:r>
              <a:rPr lang="en-US" altLang="zh-CN" i="1"/>
              <a:t> </a:t>
            </a:r>
            <a:r>
              <a:rPr lang="en-US" altLang="zh-CN"/>
              <a:t>: </a:t>
            </a:r>
            <a:r>
              <a:rPr lang="en-US" altLang="zh-CN" b="1"/>
              <a:t> </a:t>
            </a:r>
            <a:r>
              <a:rPr lang="zh-CN" altLang="en-US" b="1"/>
              <a:t>列表中第一个变量的偏移地址</a:t>
            </a:r>
            <a:r>
              <a:rPr lang="zh-CN" altLang="en-US"/>
              <a:t> </a:t>
            </a:r>
          </a:p>
          <a:p>
            <a:pPr lvl="1">
              <a:buFontTx/>
              <a:buNone/>
            </a:pPr>
            <a:endParaRPr lang="zh-CN" altLang="en-US" sz="1000"/>
          </a:p>
          <a:p>
            <a:pPr lvl="1">
              <a:buFontTx/>
              <a:buNone/>
            </a:pPr>
            <a:r>
              <a:rPr lang="zh-CN" altLang="en-US" i="1">
                <a:solidFill>
                  <a:srgbClr val="800080"/>
                </a:solidFill>
              </a:rPr>
              <a:t>     </a:t>
            </a:r>
            <a:r>
              <a:rPr lang="en-US" altLang="zh-CN" i="1">
                <a:solidFill>
                  <a:srgbClr val="800080"/>
                </a:solidFill>
              </a:rPr>
              <a:t>L</a:t>
            </a:r>
            <a:r>
              <a:rPr lang="en-US" altLang="zh-CN">
                <a:solidFill>
                  <a:srgbClr val="800080"/>
                </a:solidFill>
              </a:rPr>
              <a:t>.</a:t>
            </a:r>
            <a:r>
              <a:rPr lang="en-US" altLang="zh-CN" i="1">
                <a:solidFill>
                  <a:srgbClr val="800080"/>
                </a:solidFill>
              </a:rPr>
              <a:t>type </a:t>
            </a:r>
            <a:r>
              <a:rPr lang="en-US" altLang="zh-CN"/>
              <a:t>:    </a:t>
            </a:r>
            <a:r>
              <a:rPr lang="zh-CN" altLang="en-US" b="1"/>
              <a:t>变量列表被申明的类型</a:t>
            </a:r>
            <a:r>
              <a:rPr lang="zh-CN" altLang="en-US"/>
              <a:t> </a:t>
            </a:r>
            <a:r>
              <a:rPr lang="zh-CN" altLang="en-US" b="1"/>
              <a:t>（继承属性）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None/>
            </a:pPr>
            <a:r>
              <a:rPr lang="zh-CN" altLang="en-US" i="1">
                <a:solidFill>
                  <a:srgbClr val="800080"/>
                </a:solidFill>
              </a:rPr>
              <a:t>     </a:t>
            </a:r>
            <a:r>
              <a:rPr lang="en-US" altLang="zh-CN" i="1">
                <a:solidFill>
                  <a:srgbClr val="800080"/>
                </a:solidFill>
              </a:rPr>
              <a:t>L</a:t>
            </a:r>
            <a:r>
              <a:rPr lang="en-US" altLang="zh-CN">
                <a:solidFill>
                  <a:srgbClr val="800080"/>
                </a:solidFill>
              </a:rPr>
              <a:t>.</a:t>
            </a:r>
            <a:r>
              <a:rPr lang="en-US" altLang="zh-CN" i="1">
                <a:solidFill>
                  <a:srgbClr val="800080"/>
                </a:solidFill>
              </a:rPr>
              <a:t>num </a:t>
            </a:r>
            <a:r>
              <a:rPr lang="en-US" altLang="zh-CN"/>
              <a:t>: </a:t>
            </a:r>
            <a:r>
              <a:rPr lang="en-US" altLang="zh-CN" b="1"/>
              <a:t>   </a:t>
            </a:r>
            <a:r>
              <a:rPr lang="zh-CN" altLang="en-US" b="1"/>
              <a:t>变量列表中变量的个数</a:t>
            </a:r>
            <a:r>
              <a:rPr lang="zh-CN" altLang="en-US"/>
              <a:t>  </a:t>
            </a:r>
            <a:endParaRPr lang="zh-CN" altLang="en-US" b="1"/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  </a:t>
            </a:r>
            <a:r>
              <a:rPr lang="zh-CN" altLang="en-US" sz="2800" b="1">
                <a:solidFill>
                  <a:srgbClr val="990099"/>
                </a:solidFill>
              </a:rPr>
              <a:t>语义函数</a:t>
            </a:r>
            <a:r>
              <a:rPr lang="en-US" altLang="zh-CN" sz="2800" b="1">
                <a:solidFill>
                  <a:srgbClr val="990099"/>
                </a:solidFill>
              </a:rPr>
              <a:t>/</a:t>
            </a:r>
            <a:r>
              <a:rPr lang="zh-CN" altLang="en-US" sz="2800" b="1">
                <a:solidFill>
                  <a:srgbClr val="990099"/>
                </a:solidFill>
              </a:rPr>
              <a:t>过程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990099"/>
              </a:solidFill>
            </a:endParaRPr>
          </a:p>
          <a:p>
            <a:pPr lvl="1">
              <a:buFontTx/>
              <a:buNone/>
            </a:pPr>
            <a:r>
              <a:rPr lang="zh-CN" altLang="en-US" b="1">
                <a:solidFill>
                  <a:srgbClr val="990099"/>
                </a:solidFill>
              </a:rPr>
              <a:t>     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enter</a:t>
            </a:r>
            <a:r>
              <a:rPr lang="en-US" altLang="zh-CN" i="1">
                <a:sym typeface="Symbol" pitchFamily="18" charset="2"/>
              </a:rPr>
              <a:t> 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u="sng">
                <a:solidFill>
                  <a:srgbClr val="800080"/>
                </a:solidFill>
                <a:sym typeface="Symbol" pitchFamily="18" charset="2"/>
              </a:rPr>
              <a:t>id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.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name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, 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t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, 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o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：</a:t>
            </a:r>
            <a:r>
              <a:rPr lang="zh-CN" altLang="en-US" b="1">
                <a:sym typeface="Symbol" pitchFamily="18" charset="2"/>
              </a:rPr>
              <a:t>将符号表中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en-US" altLang="zh-CN" u="sng">
                <a:sym typeface="Symbol" pitchFamily="18" charset="2"/>
              </a:rPr>
              <a:t>id</a:t>
            </a:r>
            <a:r>
              <a:rPr lang="en-US" altLang="zh-CN">
                <a:sym typeface="Symbol" pitchFamily="18" charset="2"/>
              </a:rPr>
              <a:t>.</a:t>
            </a:r>
            <a:r>
              <a:rPr lang="en-US" altLang="zh-CN" i="1">
                <a:sym typeface="Symbol" pitchFamily="18" charset="2"/>
              </a:rPr>
              <a:t>name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 b="1">
                <a:sym typeface="Symbol" pitchFamily="18" charset="2"/>
              </a:rPr>
              <a:t>所对应表</a:t>
            </a:r>
          </a:p>
          <a:p>
            <a:pPr lvl="1">
              <a:buFontTx/>
              <a:buNone/>
            </a:pPr>
            <a:r>
              <a:rPr lang="zh-CN" altLang="en-US" b="1">
                <a:sym typeface="Symbol" pitchFamily="18" charset="2"/>
              </a:rPr>
              <a:t>     项的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en-US" altLang="zh-CN" i="1">
                <a:sym typeface="Symbol" pitchFamily="18" charset="2"/>
              </a:rPr>
              <a:t>type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 b="1">
                <a:sym typeface="Symbol" pitchFamily="18" charset="2"/>
              </a:rPr>
              <a:t>域置为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en-US" altLang="zh-CN" i="1">
                <a:sym typeface="Symbol" pitchFamily="18" charset="2"/>
              </a:rPr>
              <a:t>t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 i="1">
                <a:sym typeface="Symbol" pitchFamily="18" charset="2"/>
              </a:rPr>
              <a:t>offset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 b="1">
                <a:sym typeface="Symbol" pitchFamily="18" charset="2"/>
              </a:rPr>
              <a:t>域置为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en-US" altLang="zh-CN" i="1">
                <a:sym typeface="Symbol" pitchFamily="18" charset="2"/>
              </a:rPr>
              <a:t>o</a:t>
            </a:r>
            <a:endParaRPr lang="en-US" altLang="zh-CN">
              <a:sym typeface="Symbol" pitchFamily="18" charset="2"/>
            </a:endParaRPr>
          </a:p>
        </p:txBody>
      </p:sp>
      <p:sp>
        <p:nvSpPr>
          <p:cNvPr id="33796" name="Text Box 20"/>
          <p:cNvSpPr txBox="1">
            <a:spLocks noChangeArrowheads="1"/>
          </p:cNvSpPr>
          <p:nvPr/>
        </p:nvSpPr>
        <p:spPr bwMode="auto">
          <a:xfrm>
            <a:off x="468313" y="9810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说明语句的语法制导翻译</a:t>
            </a:r>
          </a:p>
        </p:txBody>
      </p:sp>
      <p:sp>
        <p:nvSpPr>
          <p:cNvPr id="33797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60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4819" name="Rectangle 374"/>
          <p:cNvSpPr>
            <a:spLocks noChangeArrowheads="1"/>
          </p:cNvSpPr>
          <p:nvPr/>
        </p:nvSpPr>
        <p:spPr bwMode="auto">
          <a:xfrm>
            <a:off x="914400" y="1685925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</a:rPr>
              <a:t>  </a:t>
            </a: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990099"/>
                </a:solidFill>
              </a:rPr>
              <a:t>翻译模式</a:t>
            </a:r>
            <a:endParaRPr lang="zh-CN" altLang="en-US" sz="1000" b="1">
              <a:solidFill>
                <a:srgbClr val="800080"/>
              </a:solidFill>
            </a:endParaRPr>
          </a:p>
        </p:txBody>
      </p:sp>
      <p:sp>
        <p:nvSpPr>
          <p:cNvPr id="34820" name="Text Box 382"/>
          <p:cNvSpPr txBox="1">
            <a:spLocks noChangeArrowheads="1"/>
          </p:cNvSpPr>
          <p:nvPr/>
        </p:nvSpPr>
        <p:spPr bwMode="auto">
          <a:xfrm>
            <a:off x="468313" y="1052513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说明语句的语法制导翻译</a:t>
            </a:r>
          </a:p>
        </p:txBody>
      </p:sp>
      <p:sp>
        <p:nvSpPr>
          <p:cNvPr id="461183" name="Text Box 383"/>
          <p:cNvSpPr txBox="1">
            <a:spLocks noChangeArrowheads="1"/>
          </p:cNvSpPr>
          <p:nvPr/>
        </p:nvSpPr>
        <p:spPr bwMode="auto">
          <a:xfrm>
            <a:off x="755650" y="2235200"/>
            <a:ext cx="82804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V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V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; </a:t>
            </a:r>
            <a:r>
              <a:rPr lang="en-US" altLang="zh-CN" sz="2000" i="1">
                <a:sym typeface="Symbol" pitchFamily="18" charset="2"/>
              </a:rPr>
              <a:t>T    </a:t>
            </a:r>
            <a:r>
              <a:rPr lang="en-US" altLang="zh-CN" sz="2000">
                <a:sym typeface="Symbol" pitchFamily="18" charset="2"/>
              </a:rPr>
              <a:t>{</a:t>
            </a:r>
            <a:r>
              <a:rPr lang="en-US" altLang="zh-CN" sz="2000" i="1">
                <a:sym typeface="Symbol" pitchFamily="18" charset="2"/>
              </a:rPr>
              <a:t> L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type</a:t>
            </a:r>
            <a:r>
              <a:rPr lang="en-US" altLang="zh-CN" sz="2000">
                <a:sym typeface="Symbol" pitchFamily="18" charset="2"/>
              </a:rPr>
              <a:t> := </a:t>
            </a:r>
            <a:r>
              <a:rPr lang="en-US" altLang="zh-CN" sz="2000" i="1">
                <a:sym typeface="Symbol" pitchFamily="18" charset="2"/>
              </a:rPr>
              <a:t>T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type</a:t>
            </a:r>
            <a:r>
              <a:rPr lang="en-US" altLang="zh-CN" sz="2000">
                <a:sym typeface="Symbol" pitchFamily="18" charset="2"/>
              </a:rPr>
              <a:t>;</a:t>
            </a:r>
            <a:r>
              <a:rPr lang="en-US" altLang="zh-CN" sz="2000" i="1">
                <a:sym typeface="Symbol" pitchFamily="18" charset="2"/>
              </a:rPr>
              <a:t> L.offset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V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.width</a:t>
            </a:r>
            <a:r>
              <a:rPr lang="en-US" altLang="zh-CN" sz="2000">
                <a:sym typeface="Symbol" pitchFamily="18" charset="2"/>
              </a:rPr>
              <a:t> ;</a:t>
            </a:r>
            <a:r>
              <a:rPr lang="en-US" altLang="zh-CN" sz="2000" i="1">
                <a:sym typeface="Symbol" pitchFamily="18" charset="2"/>
              </a:rPr>
              <a:t> L.width </a:t>
            </a:r>
            <a:r>
              <a:rPr lang="en-US" altLang="zh-CN" sz="2000">
                <a:sym typeface="Symbol" pitchFamily="18" charset="2"/>
              </a:rPr>
              <a:t>:= </a:t>
            </a:r>
            <a:r>
              <a:rPr lang="en-US" altLang="zh-CN" sz="2000" i="1">
                <a:sym typeface="Symbol" pitchFamily="18" charset="2"/>
              </a:rPr>
              <a:t>T.width</a:t>
            </a:r>
            <a:r>
              <a:rPr lang="en-US" altLang="zh-CN" sz="2000">
                <a:sym typeface="Symbol" pitchFamily="18" charset="2"/>
              </a:rPr>
              <a:t> }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</a:t>
            </a:r>
            <a:r>
              <a:rPr lang="en-US" altLang="zh-CN" sz="2000" i="1">
                <a:sym typeface="Symbol" pitchFamily="18" charset="2"/>
              </a:rPr>
              <a:t>L  </a:t>
            </a:r>
            <a:r>
              <a:rPr lang="en-US" altLang="zh-CN" sz="2000">
                <a:sym typeface="Symbol" pitchFamily="18" charset="2"/>
              </a:rPr>
              <a:t>  {</a:t>
            </a:r>
            <a:r>
              <a:rPr lang="en-US" altLang="zh-CN" sz="2000" i="1">
                <a:sym typeface="Symbol" pitchFamily="18" charset="2"/>
              </a:rPr>
              <a:t> V.type </a:t>
            </a:r>
            <a:r>
              <a:rPr lang="en-US" altLang="zh-CN" sz="2000">
                <a:sym typeface="Symbol" pitchFamily="18" charset="2"/>
              </a:rPr>
              <a:t>:= </a:t>
            </a:r>
            <a:r>
              <a:rPr lang="en-US" altLang="zh-CN" sz="2000" i="1">
                <a:sym typeface="Symbol" pitchFamily="18" charset="2"/>
              </a:rPr>
              <a:t>make_product_3</a:t>
            </a:r>
            <a:r>
              <a:rPr lang="en-US" altLang="zh-CN" sz="2000">
                <a:sym typeface="Symbol" pitchFamily="18" charset="2"/>
              </a:rPr>
              <a:t> (</a:t>
            </a:r>
            <a:r>
              <a:rPr lang="en-US" altLang="zh-CN" sz="2000" i="1">
                <a:sym typeface="Symbol" pitchFamily="18" charset="2"/>
              </a:rPr>
              <a:t>V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en-US" altLang="zh-CN" sz="2000" i="1">
                <a:sym typeface="Symbol" pitchFamily="18" charset="2"/>
              </a:rPr>
              <a:t>T.type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 L.num</a:t>
            </a:r>
            <a:r>
              <a:rPr lang="en-US" altLang="zh-CN" sz="2000">
                <a:sym typeface="Symbol" pitchFamily="18" charset="2"/>
              </a:rPr>
              <a:t>); </a:t>
            </a:r>
            <a:endParaRPr lang="en-US" altLang="zh-CN" sz="2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V.width</a:t>
            </a:r>
            <a:r>
              <a:rPr lang="en-US" altLang="zh-CN" sz="2000">
                <a:sym typeface="Symbol" pitchFamily="18" charset="2"/>
              </a:rPr>
              <a:t> :=</a:t>
            </a:r>
            <a:r>
              <a:rPr lang="en-US" altLang="zh-CN" sz="2000" i="1">
                <a:sym typeface="Symbol" pitchFamily="18" charset="2"/>
              </a:rPr>
              <a:t> V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i="1">
                <a:sym typeface="Symbol" pitchFamily="18" charset="2"/>
              </a:rPr>
              <a:t>.width + L.num </a:t>
            </a:r>
            <a:r>
              <a:rPr lang="en-US" altLang="zh-CN" sz="2000">
                <a:sym typeface="Symbol" pitchFamily="18" charset="2"/>
              </a:rPr>
              <a:t> </a:t>
            </a:r>
            <a:r>
              <a:rPr lang="en-US" altLang="zh-CN" sz="2000" i="1">
                <a:sym typeface="Symbol" pitchFamily="18" charset="2"/>
              </a:rPr>
              <a:t>T.width </a:t>
            </a:r>
            <a:r>
              <a:rPr lang="en-US" altLang="zh-CN" sz="2000">
                <a:sym typeface="Symbol" pitchFamily="18" charset="2"/>
              </a:rPr>
              <a:t>}</a:t>
            </a:r>
            <a:endParaRPr lang="en-US" altLang="zh-CN" sz="2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V </a:t>
            </a:r>
            <a:r>
              <a:rPr lang="en-US" altLang="zh-CN">
                <a:sym typeface="Symbol" pitchFamily="18" charset="2"/>
              </a:rPr>
              <a:t> </a:t>
            </a:r>
            <a:r>
              <a:rPr lang="en-US" altLang="zh-CN" sz="2000" i="1">
                <a:sym typeface="Symbol" pitchFamily="18" charset="2"/>
              </a:rPr>
              <a:t>    </a:t>
            </a:r>
            <a:r>
              <a:rPr lang="en-US" altLang="zh-CN" sz="2000">
                <a:sym typeface="Symbol" pitchFamily="18" charset="2"/>
              </a:rPr>
              <a:t>{</a:t>
            </a:r>
            <a:r>
              <a:rPr lang="en-US" altLang="zh-CN" sz="2000" i="1">
                <a:sym typeface="Symbol" pitchFamily="18" charset="2"/>
              </a:rPr>
              <a:t> V.type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&lt;&gt;;</a:t>
            </a:r>
            <a:r>
              <a:rPr lang="en-US" altLang="zh-CN" sz="2000" i="1">
                <a:sym typeface="Symbol" pitchFamily="18" charset="2"/>
              </a:rPr>
              <a:t> V.width </a:t>
            </a:r>
            <a:r>
              <a:rPr lang="en-US" altLang="zh-CN" sz="2000">
                <a:sym typeface="Symbol" pitchFamily="18" charset="2"/>
              </a:rPr>
              <a:t>:= 0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}</a:t>
            </a:r>
            <a:endParaRPr lang="en-US" altLang="zh-CN" sz="2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T </a:t>
            </a:r>
            <a:r>
              <a:rPr lang="en-US" altLang="zh-CN" sz="2000">
                <a:sym typeface="Symbol" pitchFamily="18" charset="2"/>
              </a:rPr>
              <a:t> boolean   {</a:t>
            </a:r>
            <a:r>
              <a:rPr lang="en-US" altLang="zh-CN" sz="2000" i="1">
                <a:sym typeface="Symbol" pitchFamily="18" charset="2"/>
              </a:rPr>
              <a:t> T.type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bool</a:t>
            </a:r>
            <a:r>
              <a:rPr lang="en-US" altLang="zh-CN" sz="2000">
                <a:sym typeface="Symbol" pitchFamily="18" charset="2"/>
              </a:rPr>
              <a:t> ;</a:t>
            </a:r>
            <a:r>
              <a:rPr lang="en-US" altLang="zh-CN" sz="2000" i="1">
                <a:sym typeface="Symbol" pitchFamily="18" charset="2"/>
              </a:rPr>
              <a:t> T.width </a:t>
            </a:r>
            <a:r>
              <a:rPr lang="en-US" altLang="zh-CN" sz="2000">
                <a:sym typeface="Symbol" pitchFamily="18" charset="2"/>
              </a:rPr>
              <a:t>:= 1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}</a:t>
            </a:r>
            <a:endParaRPr lang="fr-FR" altLang="zh-CN" sz="2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de-DE" altLang="zh-CN" sz="2000" i="1">
                <a:sym typeface="Symbol" pitchFamily="18" charset="2"/>
              </a:rPr>
              <a:t>T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de-DE" altLang="zh-CN" sz="2000">
                <a:sym typeface="Symbol" pitchFamily="18" charset="2"/>
              </a:rPr>
              <a:t>integer     {</a:t>
            </a:r>
            <a:r>
              <a:rPr lang="de-DE" altLang="zh-CN" sz="2000" i="1">
                <a:sym typeface="Symbol" pitchFamily="18" charset="2"/>
              </a:rPr>
              <a:t> T.type </a:t>
            </a:r>
            <a:r>
              <a:rPr lang="de-DE" altLang="zh-CN" sz="2000">
                <a:sym typeface="Symbol" pitchFamily="18" charset="2"/>
              </a:rPr>
              <a:t>:=</a:t>
            </a:r>
            <a:r>
              <a:rPr lang="de-DE" altLang="zh-CN" sz="2000" i="1">
                <a:sym typeface="Symbol" pitchFamily="18" charset="2"/>
              </a:rPr>
              <a:t> int</a:t>
            </a:r>
            <a:r>
              <a:rPr lang="de-DE" altLang="zh-CN" sz="2000">
                <a:sym typeface="Symbol" pitchFamily="18" charset="2"/>
              </a:rPr>
              <a:t> ;</a:t>
            </a:r>
            <a:r>
              <a:rPr lang="de-DE" altLang="zh-CN" sz="2000" i="1">
                <a:sym typeface="Symbol" pitchFamily="18" charset="2"/>
              </a:rPr>
              <a:t> T.width </a:t>
            </a:r>
            <a:r>
              <a:rPr lang="de-DE" altLang="zh-CN" sz="2000">
                <a:sym typeface="Symbol" pitchFamily="18" charset="2"/>
              </a:rPr>
              <a:t>:= 4</a:t>
            </a:r>
            <a:r>
              <a:rPr lang="de-DE" altLang="zh-CN" sz="2000" i="1">
                <a:sym typeface="Symbol" pitchFamily="18" charset="2"/>
              </a:rPr>
              <a:t> </a:t>
            </a:r>
            <a:r>
              <a:rPr lang="de-DE" altLang="zh-CN" sz="2000">
                <a:sym typeface="Symbol" pitchFamily="18" charset="2"/>
              </a:rPr>
              <a:t>}</a:t>
            </a:r>
            <a:endParaRPr lang="en-US" altLang="zh-CN" sz="2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T </a:t>
            </a:r>
            <a:r>
              <a:rPr lang="en-US" altLang="zh-CN" sz="2000">
                <a:sym typeface="Symbol" pitchFamily="18" charset="2"/>
              </a:rPr>
              <a:t> real          {</a:t>
            </a:r>
            <a:r>
              <a:rPr lang="en-US" altLang="zh-CN" sz="2000" i="1">
                <a:sym typeface="Symbol" pitchFamily="18" charset="2"/>
              </a:rPr>
              <a:t> T.type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real</a:t>
            </a:r>
            <a:r>
              <a:rPr lang="en-US" altLang="zh-CN" sz="2000">
                <a:sym typeface="Symbol" pitchFamily="18" charset="2"/>
              </a:rPr>
              <a:t> ;</a:t>
            </a:r>
            <a:r>
              <a:rPr lang="en-US" altLang="zh-CN" sz="2000" i="1">
                <a:sym typeface="Symbol" pitchFamily="18" charset="2"/>
              </a:rPr>
              <a:t> T.width </a:t>
            </a:r>
            <a:r>
              <a:rPr lang="en-US" altLang="zh-CN" sz="2000">
                <a:sym typeface="Symbol" pitchFamily="18" charset="2"/>
              </a:rPr>
              <a:t>:= 8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}</a:t>
            </a:r>
            <a:endParaRPr lang="en-US" altLang="zh-CN" sz="2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T </a:t>
            </a:r>
            <a:r>
              <a:rPr lang="en-US" altLang="zh-CN" sz="2000">
                <a:sym typeface="Symbol" pitchFamily="18" charset="2"/>
              </a:rPr>
              <a:t> array [ </a:t>
            </a:r>
            <a:r>
              <a:rPr lang="en-US" altLang="zh-CN" sz="2000" u="sng">
                <a:sym typeface="Symbol" pitchFamily="18" charset="2"/>
              </a:rPr>
              <a:t>num</a:t>
            </a:r>
            <a:r>
              <a:rPr lang="en-US" altLang="zh-CN" sz="2000">
                <a:sym typeface="Symbol" pitchFamily="18" charset="2"/>
              </a:rPr>
              <a:t> ] of </a:t>
            </a:r>
            <a:r>
              <a:rPr lang="en-US" altLang="zh-CN" sz="2000" i="1">
                <a:sym typeface="Symbol" pitchFamily="18" charset="2"/>
              </a:rPr>
              <a:t>T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    {</a:t>
            </a:r>
            <a:r>
              <a:rPr lang="en-US" altLang="zh-CN" sz="2000" i="1">
                <a:sym typeface="Symbol" pitchFamily="18" charset="2"/>
              </a:rPr>
              <a:t> T.type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array</a:t>
            </a:r>
            <a:r>
              <a:rPr lang="en-US" altLang="zh-CN" sz="2000">
                <a:sym typeface="Symbol" pitchFamily="18" charset="2"/>
              </a:rPr>
              <a:t>(1.. </a:t>
            </a:r>
            <a:r>
              <a:rPr lang="en-US" altLang="zh-CN" sz="2000" i="1" u="sng">
                <a:sym typeface="Symbol" pitchFamily="18" charset="2"/>
              </a:rPr>
              <a:t>num</a:t>
            </a:r>
            <a:r>
              <a:rPr lang="en-US" altLang="zh-CN" sz="2000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lexval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 T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</a:t>
            </a:r>
            <a:r>
              <a:rPr lang="en-US" altLang="zh-CN" sz="2000">
                <a:sym typeface="Symbol" pitchFamily="18" charset="2"/>
              </a:rPr>
              <a:t>) ;</a:t>
            </a:r>
            <a:r>
              <a:rPr lang="en-US" altLang="zh-CN" sz="2000" i="1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              T.width </a:t>
            </a:r>
            <a:r>
              <a:rPr lang="en-US" altLang="zh-CN" sz="2000">
                <a:sym typeface="Symbol" pitchFamily="18" charset="2"/>
              </a:rPr>
              <a:t>:= </a:t>
            </a:r>
            <a:r>
              <a:rPr lang="en-US" altLang="zh-CN" sz="2000" u="sng">
                <a:sym typeface="Symbol" pitchFamily="18" charset="2"/>
              </a:rPr>
              <a:t>num</a:t>
            </a:r>
            <a:r>
              <a:rPr lang="en-US" altLang="zh-CN" sz="2000" i="1">
                <a:sym typeface="Symbol" pitchFamily="18" charset="2"/>
              </a:rPr>
              <a:t>.val </a:t>
            </a:r>
            <a:r>
              <a:rPr lang="en-US" altLang="zh-CN" sz="2000">
                <a:sym typeface="Symbol" pitchFamily="18" charset="2"/>
              </a:rPr>
              <a:t> </a:t>
            </a:r>
            <a:r>
              <a:rPr lang="en-US" altLang="zh-CN" sz="2000" i="1">
                <a:sym typeface="Symbol" pitchFamily="18" charset="2"/>
              </a:rPr>
              <a:t>T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.width </a:t>
            </a:r>
            <a:r>
              <a:rPr lang="en-US" altLang="zh-CN" sz="2000">
                <a:sym typeface="Symbol" pitchFamily="18" charset="2"/>
              </a:rPr>
              <a:t>}</a:t>
            </a:r>
            <a:endParaRPr lang="fr-FR" altLang="zh-CN" sz="2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>
                <a:sym typeface="Symbol" pitchFamily="18" charset="2"/>
              </a:rPr>
              <a:t>T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fr-FR" altLang="zh-CN" sz="2000">
                <a:sym typeface="Symbol" pitchFamily="18" charset="2"/>
              </a:rPr>
              <a:t>^</a:t>
            </a:r>
            <a:r>
              <a:rPr lang="fr-FR" altLang="zh-CN" sz="2000" i="1">
                <a:sym typeface="Symbol" pitchFamily="18" charset="2"/>
              </a:rPr>
              <a:t>T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>
                <a:sym typeface="Symbol" pitchFamily="18" charset="2"/>
              </a:rPr>
              <a:t>  {</a:t>
            </a:r>
            <a:r>
              <a:rPr lang="fr-FR" altLang="zh-CN" sz="2000" i="1">
                <a:sym typeface="Symbol" pitchFamily="18" charset="2"/>
              </a:rPr>
              <a:t> T.type </a:t>
            </a:r>
            <a:r>
              <a:rPr lang="fr-FR" altLang="zh-CN" sz="2000">
                <a:sym typeface="Symbol" pitchFamily="18" charset="2"/>
              </a:rPr>
              <a:t>:=</a:t>
            </a:r>
            <a:r>
              <a:rPr lang="fr-FR" altLang="zh-CN" sz="2000" i="1">
                <a:sym typeface="Symbol" pitchFamily="18" charset="2"/>
              </a:rPr>
              <a:t> pointer</a:t>
            </a:r>
            <a:r>
              <a:rPr lang="fr-FR" altLang="zh-CN" sz="2000">
                <a:sym typeface="Symbol" pitchFamily="18" charset="2"/>
              </a:rPr>
              <a:t>(</a:t>
            </a:r>
            <a:r>
              <a:rPr lang="fr-FR" altLang="zh-CN" sz="2000" i="1">
                <a:sym typeface="Symbol" pitchFamily="18" charset="2"/>
              </a:rPr>
              <a:t>T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i="1">
                <a:sym typeface="Symbol" pitchFamily="18" charset="2"/>
              </a:rPr>
              <a:t>.type</a:t>
            </a:r>
            <a:r>
              <a:rPr lang="fr-FR" altLang="zh-CN" sz="2000">
                <a:sym typeface="Symbol" pitchFamily="18" charset="2"/>
              </a:rPr>
              <a:t>) ;</a:t>
            </a:r>
            <a:r>
              <a:rPr lang="fr-FR" altLang="zh-CN" sz="2000" i="1">
                <a:sym typeface="Symbol" pitchFamily="18" charset="2"/>
              </a:rPr>
              <a:t> T.width </a:t>
            </a:r>
            <a:r>
              <a:rPr lang="fr-FR" altLang="zh-CN" sz="2000">
                <a:sym typeface="Symbol" pitchFamily="18" charset="2"/>
              </a:rPr>
              <a:t>:= 4 }</a:t>
            </a:r>
            <a:endParaRPr lang="fr-FR" altLang="zh-CN" sz="2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>
                <a:sym typeface="Symbol" pitchFamily="18" charset="2"/>
              </a:rPr>
              <a:t>L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fr-FR" altLang="zh-CN" sz="2000">
                <a:sym typeface="Symbol" pitchFamily="18" charset="2"/>
              </a:rPr>
              <a:t>{</a:t>
            </a:r>
            <a:r>
              <a:rPr lang="fr-FR" altLang="zh-CN" sz="2000" i="1">
                <a:sym typeface="Symbol" pitchFamily="18" charset="2"/>
              </a:rPr>
              <a:t> L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type</a:t>
            </a:r>
            <a:r>
              <a:rPr lang="fr-FR" altLang="zh-CN" sz="2000">
                <a:sym typeface="Symbol" pitchFamily="18" charset="2"/>
              </a:rPr>
              <a:t> :=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type</a:t>
            </a:r>
            <a:r>
              <a:rPr lang="fr-FR" altLang="zh-CN" sz="2000">
                <a:sym typeface="Symbol" pitchFamily="18" charset="2"/>
              </a:rPr>
              <a:t> ;</a:t>
            </a:r>
            <a:r>
              <a:rPr lang="fr-FR" altLang="zh-CN" sz="2000" i="1">
                <a:sym typeface="Symbol" pitchFamily="18" charset="2"/>
              </a:rPr>
              <a:t> L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offset</a:t>
            </a:r>
            <a:r>
              <a:rPr lang="fr-FR" altLang="zh-CN" sz="2000">
                <a:sym typeface="Symbol" pitchFamily="18" charset="2"/>
              </a:rPr>
              <a:t> :=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offset</a:t>
            </a:r>
            <a:r>
              <a:rPr lang="fr-FR" altLang="zh-CN" sz="2000">
                <a:sym typeface="Symbol" pitchFamily="18" charset="2"/>
              </a:rPr>
              <a:t> ;</a:t>
            </a:r>
            <a:r>
              <a:rPr lang="fr-FR" altLang="zh-CN" sz="2000" i="1">
                <a:sym typeface="Symbol" pitchFamily="18" charset="2"/>
              </a:rPr>
              <a:t> L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width</a:t>
            </a:r>
            <a:r>
              <a:rPr lang="fr-FR" altLang="zh-CN" sz="2000">
                <a:sym typeface="Symbol" pitchFamily="18" charset="2"/>
              </a:rPr>
              <a:t> :=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width</a:t>
            </a:r>
            <a:r>
              <a:rPr lang="fr-FR" altLang="zh-CN" sz="2000">
                <a:sym typeface="Symbol" pitchFamily="18" charset="2"/>
              </a:rPr>
              <a:t> ;</a:t>
            </a:r>
            <a:r>
              <a:rPr lang="fr-FR" altLang="zh-CN" sz="2000" i="1">
                <a:sym typeface="Symbol" pitchFamily="18" charset="2"/>
              </a:rPr>
              <a:t> </a:t>
            </a:r>
            <a:r>
              <a:rPr lang="fr-FR" altLang="zh-CN" sz="2000">
                <a:sym typeface="Symbol" pitchFamily="18" charset="2"/>
              </a:rPr>
              <a:t>} </a:t>
            </a:r>
          </a:p>
          <a:p>
            <a:pPr>
              <a:buFont typeface="Wingdings" pitchFamily="2" charset="2"/>
              <a:buNone/>
            </a:pPr>
            <a:r>
              <a:rPr lang="fr-FR" altLang="zh-CN" sz="2000">
                <a:sym typeface="Symbol" pitchFamily="18" charset="2"/>
              </a:rPr>
              <a:t>       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>
                <a:sym typeface="Symbol" pitchFamily="18" charset="2"/>
              </a:rPr>
              <a:t> , </a:t>
            </a:r>
            <a:r>
              <a:rPr lang="fr-FR" altLang="zh-CN" sz="2000" u="sng">
                <a:sym typeface="Symbol" pitchFamily="18" charset="2"/>
              </a:rPr>
              <a:t>id</a:t>
            </a:r>
            <a:r>
              <a:rPr lang="fr-FR" altLang="zh-CN" sz="2000" i="1">
                <a:sym typeface="Symbol" pitchFamily="18" charset="2"/>
              </a:rPr>
              <a:t>  </a:t>
            </a:r>
            <a:r>
              <a:rPr lang="fr-FR" altLang="zh-CN" sz="2000" b="1">
                <a:sym typeface="Symbol" pitchFamily="18" charset="2"/>
              </a:rPr>
              <a:t>     </a:t>
            </a:r>
            <a:r>
              <a:rPr lang="fr-FR" altLang="zh-CN" sz="2000">
                <a:sym typeface="Symbol" pitchFamily="18" charset="2"/>
              </a:rPr>
              <a:t>{</a:t>
            </a:r>
            <a:r>
              <a:rPr lang="fr-FR" altLang="zh-CN" sz="2000" i="1">
                <a:sym typeface="Symbol" pitchFamily="18" charset="2"/>
              </a:rPr>
              <a:t> enter </a:t>
            </a:r>
            <a:r>
              <a:rPr lang="fr-FR" altLang="zh-CN" sz="2000">
                <a:sym typeface="Symbol" pitchFamily="18" charset="2"/>
              </a:rPr>
              <a:t>(</a:t>
            </a:r>
            <a:r>
              <a:rPr lang="fr-FR" altLang="zh-CN" sz="2000" u="sng">
                <a:sym typeface="Symbol" pitchFamily="18" charset="2"/>
              </a:rPr>
              <a:t>id</a:t>
            </a:r>
            <a:r>
              <a:rPr lang="fr-FR" altLang="zh-CN" sz="2000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name</a:t>
            </a:r>
            <a:r>
              <a:rPr lang="fr-FR" altLang="zh-CN" sz="2000">
                <a:sym typeface="Symbol" pitchFamily="18" charset="2"/>
              </a:rPr>
              <a:t>,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type, L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offset</a:t>
            </a:r>
            <a:r>
              <a:rPr lang="fr-FR" altLang="zh-CN" sz="2000">
                <a:sym typeface="Symbol" pitchFamily="18" charset="2"/>
              </a:rPr>
              <a:t> +</a:t>
            </a:r>
            <a:r>
              <a:rPr lang="fr-FR" altLang="zh-CN" sz="2000" i="1">
                <a:sym typeface="Symbol" pitchFamily="18" charset="2"/>
              </a:rPr>
              <a:t> L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i="1">
                <a:sym typeface="Symbol" pitchFamily="18" charset="2"/>
              </a:rPr>
              <a:t>.num </a:t>
            </a:r>
            <a:r>
              <a:rPr lang="en-US" altLang="zh-CN" sz="2000">
                <a:sym typeface="Symbol" pitchFamily="18" charset="2"/>
              </a:rPr>
              <a:t>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width</a:t>
            </a:r>
            <a:r>
              <a:rPr lang="fr-FR" altLang="zh-CN" sz="2000">
                <a:sym typeface="Symbol" pitchFamily="18" charset="2"/>
              </a:rPr>
              <a:t>) ; </a:t>
            </a:r>
          </a:p>
          <a:p>
            <a:pPr>
              <a:buFont typeface="Wingdings" pitchFamily="2" charset="2"/>
              <a:buNone/>
            </a:pPr>
            <a:r>
              <a:rPr lang="fr-FR" altLang="zh-CN" sz="2000">
                <a:sym typeface="Symbol" pitchFamily="18" charset="2"/>
              </a:rPr>
              <a:t>                           </a:t>
            </a:r>
            <a:r>
              <a:rPr lang="fr-FR" altLang="zh-CN" sz="2000" i="1">
                <a:sym typeface="Symbol" pitchFamily="18" charset="2"/>
              </a:rPr>
              <a:t>L.num </a:t>
            </a:r>
            <a:r>
              <a:rPr lang="fr-FR" altLang="zh-CN" sz="2000">
                <a:sym typeface="Symbol" pitchFamily="18" charset="2"/>
              </a:rPr>
              <a:t>:=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i="1">
                <a:sym typeface="Symbol" pitchFamily="18" charset="2"/>
              </a:rPr>
              <a:t>.num</a:t>
            </a:r>
            <a:r>
              <a:rPr lang="fr-FR" altLang="zh-CN" sz="2000">
                <a:sym typeface="Symbol" pitchFamily="18" charset="2"/>
              </a:rPr>
              <a:t> +1</a:t>
            </a:r>
            <a:r>
              <a:rPr lang="fr-FR" altLang="zh-CN" sz="2000" i="1">
                <a:sym typeface="Symbol" pitchFamily="18" charset="2"/>
              </a:rPr>
              <a:t> </a:t>
            </a:r>
            <a:r>
              <a:rPr lang="fr-FR" altLang="zh-CN" sz="2000">
                <a:sym typeface="Symbol" pitchFamily="18" charset="2"/>
              </a:rPr>
              <a:t>}</a:t>
            </a:r>
            <a:endParaRPr lang="en-US" altLang="zh-CN" sz="2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L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{</a:t>
            </a:r>
            <a:r>
              <a:rPr lang="en-US" altLang="zh-CN" sz="2000" i="1">
                <a:sym typeface="Symbol" pitchFamily="18" charset="2"/>
              </a:rPr>
              <a:t> enter 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name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en-US" altLang="zh-CN" sz="2000" i="1">
                <a:sym typeface="Symbol" pitchFamily="18" charset="2"/>
              </a:rPr>
              <a:t>L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 type, L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 offset</a:t>
            </a:r>
            <a:r>
              <a:rPr lang="en-US" altLang="zh-CN" sz="2000">
                <a:sym typeface="Symbol" pitchFamily="18" charset="2"/>
              </a:rPr>
              <a:t>) ; </a:t>
            </a:r>
            <a:r>
              <a:rPr lang="en-US" altLang="zh-CN" sz="2000" i="1">
                <a:sym typeface="Symbol" pitchFamily="18" charset="2"/>
              </a:rPr>
              <a:t>L.num </a:t>
            </a:r>
            <a:r>
              <a:rPr lang="en-US" altLang="zh-CN" sz="2000">
                <a:sym typeface="Symbol" pitchFamily="18" charset="2"/>
              </a:rPr>
              <a:t>:= 1}</a:t>
            </a:r>
          </a:p>
        </p:txBody>
      </p:sp>
      <p:sp>
        <p:nvSpPr>
          <p:cNvPr id="34822" name="AutoShape 37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37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61138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AutoShape 37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AutoShape 38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8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90" name="AutoShape 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91" name="AutoShape 3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92" name="AutoShape 4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93" name="AutoShape 4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94" name="Rectangle 42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305196" name="Text Box 4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120775"/>
            <a:ext cx="5176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符号的常见属性</a:t>
            </a:r>
          </a:p>
        </p:txBody>
      </p:sp>
      <p:sp>
        <p:nvSpPr>
          <p:cNvPr id="305198" name="AutoShape 4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99" name="AutoShape 4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00" name="AutoShape 4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01" name="AutoShape 4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02" name="Rectangle 50"/>
          <p:cNvSpPr>
            <a:spLocks noChangeArrowheads="1"/>
          </p:cNvSpPr>
          <p:nvPr/>
        </p:nvSpPr>
        <p:spPr bwMode="auto">
          <a:xfrm>
            <a:off x="1104900" y="1773238"/>
            <a:ext cx="65151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800" b="1">
                <a:solidFill>
                  <a:srgbClr val="800080"/>
                </a:solidFill>
              </a:rPr>
              <a:t>符号名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>
                <a:solidFill>
                  <a:srgbClr val="800080"/>
                </a:solidFill>
              </a:rPr>
              <a:t>  符号的类别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>
                <a:solidFill>
                  <a:srgbClr val="800080"/>
                </a:solidFill>
              </a:rPr>
              <a:t>  符号的类型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>
                <a:solidFill>
                  <a:srgbClr val="800080"/>
                </a:solidFill>
              </a:rPr>
              <a:t>  符号的存储类别和存储分配信息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>
                <a:solidFill>
                  <a:srgbClr val="800080"/>
                </a:solidFill>
              </a:rPr>
              <a:t>  符号的作用域信息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>
                <a:solidFill>
                  <a:srgbClr val="800080"/>
                </a:solidFill>
              </a:rPr>
              <a:t>  其他属性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Tx/>
              <a:buChar char="•"/>
            </a:pPr>
            <a:r>
              <a:rPr lang="zh-CN" altLang="en-US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b="1">
                <a:latin typeface="Times New Roman" pitchFamily="18" charset="0"/>
              </a:rPr>
              <a:t> </a:t>
            </a:r>
            <a:r>
              <a:rPr lang="zh-CN" altLang="en-US" b="1"/>
              <a:t>数组内情向量</a:t>
            </a:r>
            <a:endParaRPr kumimoji="0" lang="zh-CN" altLang="en-US" b="1"/>
          </a:p>
          <a:p>
            <a:pPr lvl="1">
              <a:buClrTx/>
              <a:buFontTx/>
              <a:buNone/>
            </a:pPr>
            <a:endParaRPr lang="zh-CN" altLang="en-US" sz="1000" b="1"/>
          </a:p>
          <a:p>
            <a:pPr lvl="1">
              <a:buFontTx/>
              <a:buChar char="•"/>
            </a:pPr>
            <a:r>
              <a:rPr lang="zh-CN" altLang="en-US" b="1">
                <a:latin typeface="楷体_GB2312" pitchFamily="49" charset="-122"/>
              </a:rPr>
              <a:t> </a:t>
            </a:r>
            <a:r>
              <a:rPr lang="zh-CN" altLang="en-US" b="1"/>
              <a:t>记录结构的成员信息</a:t>
            </a:r>
            <a:r>
              <a:rPr lang="zh-CN" altLang="en-US" b="1">
                <a:solidFill>
                  <a:schemeClr val="tx1"/>
                </a:solidFill>
              </a:rPr>
              <a:t> </a:t>
            </a:r>
            <a:endParaRPr kumimoji="0" lang="zh-CN" altLang="en-US" b="1">
              <a:latin typeface="楷体_GB2312" pitchFamily="49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楷体_GB2312" pitchFamily="49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楷体_GB2312" pitchFamily="49" charset="-122"/>
              </a:rPr>
              <a:t> </a:t>
            </a:r>
            <a:r>
              <a:rPr lang="zh-CN" altLang="en-US" b="1"/>
              <a:t>函数及过程的形参</a:t>
            </a:r>
            <a:r>
              <a:rPr lang="zh-CN" altLang="en-US" b="1">
                <a:solidFill>
                  <a:schemeClr val="tx1"/>
                </a:solidFill>
              </a:rPr>
              <a:t> </a:t>
            </a:r>
            <a:endParaRPr kumimoji="0" lang="zh-CN" altLang="en-US" b="1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27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5843" name="Rectangle 228"/>
          <p:cNvSpPr>
            <a:spLocks noChangeArrowheads="1"/>
          </p:cNvSpPr>
          <p:nvPr/>
        </p:nvSpPr>
        <p:spPr bwMode="auto">
          <a:xfrm>
            <a:off x="762000" y="1676400"/>
            <a:ext cx="8229600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</a:rPr>
              <a:t>  </a:t>
            </a: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990099"/>
                </a:solidFill>
              </a:rPr>
              <a:t>数组说明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      </a:t>
            </a:r>
            <a:r>
              <a:rPr lang="zh-CN" altLang="en-US" b="1"/>
              <a:t>参考前页的翻译模式，可了解（一维）数组说明的翻译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  思想</a:t>
            </a:r>
            <a:r>
              <a:rPr lang="en-US" altLang="zh-CN" b="1"/>
              <a:t>.  </a:t>
            </a:r>
            <a:r>
              <a:rPr lang="zh-CN" altLang="en-US" b="1"/>
              <a:t>至于符号表中一般情况下是如何组织数组说明信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  息的，随后将会讨论</a:t>
            </a:r>
            <a:r>
              <a:rPr lang="en-US" altLang="zh-CN" b="1"/>
              <a:t>.</a:t>
            </a:r>
            <a:endParaRPr lang="en-US" altLang="zh-CN" sz="2000" i="1">
              <a:sym typeface="Symbol" pitchFamily="18" charset="2"/>
            </a:endParaRPr>
          </a:p>
        </p:txBody>
      </p:sp>
      <p:sp>
        <p:nvSpPr>
          <p:cNvPr id="35844" name="Text Box 233"/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数组说明和数组元素引用的语法制导翻译</a:t>
            </a:r>
          </a:p>
        </p:txBody>
      </p:sp>
      <p:sp>
        <p:nvSpPr>
          <p:cNvPr id="462060" name="Text Box 236"/>
          <p:cNvSpPr txBox="1">
            <a:spLocks noChangeArrowheads="1"/>
          </p:cNvSpPr>
          <p:nvPr/>
        </p:nvSpPr>
        <p:spPr bwMode="auto">
          <a:xfrm>
            <a:off x="971550" y="3573463"/>
            <a:ext cx="80645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…… 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T </a:t>
            </a:r>
            <a:r>
              <a:rPr lang="en-US" altLang="zh-CN" sz="2000">
                <a:sym typeface="Symbol" pitchFamily="18" charset="2"/>
              </a:rPr>
              <a:t> array [ </a:t>
            </a:r>
            <a:r>
              <a:rPr lang="en-US" altLang="zh-CN" sz="2000" u="sng">
                <a:sym typeface="Symbol" pitchFamily="18" charset="2"/>
              </a:rPr>
              <a:t>num</a:t>
            </a:r>
            <a:r>
              <a:rPr lang="en-US" altLang="zh-CN" sz="2000">
                <a:sym typeface="Symbol" pitchFamily="18" charset="2"/>
              </a:rPr>
              <a:t> ] of </a:t>
            </a:r>
            <a:r>
              <a:rPr lang="en-US" altLang="zh-CN" sz="2000" i="1">
                <a:sym typeface="Symbol" pitchFamily="18" charset="2"/>
              </a:rPr>
              <a:t>T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    {</a:t>
            </a:r>
            <a:r>
              <a:rPr lang="en-US" altLang="zh-CN" sz="2000" i="1">
                <a:sym typeface="Symbol" pitchFamily="18" charset="2"/>
              </a:rPr>
              <a:t> T.type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array</a:t>
            </a:r>
            <a:r>
              <a:rPr lang="en-US" altLang="zh-CN" sz="2000">
                <a:sym typeface="Symbol" pitchFamily="18" charset="2"/>
              </a:rPr>
              <a:t>(1.. </a:t>
            </a:r>
            <a:r>
              <a:rPr lang="en-US" altLang="zh-CN" sz="2000" i="1" u="sng">
                <a:sym typeface="Symbol" pitchFamily="18" charset="2"/>
              </a:rPr>
              <a:t>num</a:t>
            </a:r>
            <a:r>
              <a:rPr lang="en-US" altLang="zh-CN" sz="2000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lexval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 T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</a:t>
            </a:r>
            <a:r>
              <a:rPr lang="en-US" altLang="zh-CN" sz="2000">
                <a:sym typeface="Symbol" pitchFamily="18" charset="2"/>
              </a:rPr>
              <a:t>) ;</a:t>
            </a:r>
            <a:r>
              <a:rPr lang="en-US" altLang="zh-CN" sz="2000" i="1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              T.width </a:t>
            </a:r>
            <a:r>
              <a:rPr lang="en-US" altLang="zh-CN" sz="2000">
                <a:sym typeface="Symbol" pitchFamily="18" charset="2"/>
              </a:rPr>
              <a:t>:= </a:t>
            </a:r>
            <a:r>
              <a:rPr lang="en-US" altLang="zh-CN" sz="2000" u="sng">
                <a:sym typeface="Symbol" pitchFamily="18" charset="2"/>
              </a:rPr>
              <a:t>num</a:t>
            </a:r>
            <a:r>
              <a:rPr lang="en-US" altLang="zh-CN" sz="2000" i="1">
                <a:sym typeface="Symbol" pitchFamily="18" charset="2"/>
              </a:rPr>
              <a:t>.val </a:t>
            </a:r>
            <a:r>
              <a:rPr lang="en-US" altLang="zh-CN" sz="2000">
                <a:sym typeface="Symbol" pitchFamily="18" charset="2"/>
              </a:rPr>
              <a:t> </a:t>
            </a:r>
            <a:r>
              <a:rPr lang="en-US" altLang="zh-CN" sz="2000" i="1">
                <a:sym typeface="Symbol" pitchFamily="18" charset="2"/>
              </a:rPr>
              <a:t>T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.width </a:t>
            </a:r>
            <a:r>
              <a:rPr lang="en-US" altLang="zh-CN" sz="2000">
                <a:sym typeface="Symbol" pitchFamily="18" charset="2"/>
              </a:rPr>
              <a:t>}</a:t>
            </a:r>
            <a:endParaRPr lang="fr-FR" altLang="zh-CN" sz="2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>
                <a:sym typeface="Symbol" pitchFamily="18" charset="2"/>
              </a:rPr>
              <a:t>......</a:t>
            </a:r>
          </a:p>
          <a:p>
            <a:pPr>
              <a:buFont typeface="Wingdings" pitchFamily="2" charset="2"/>
              <a:buNone/>
            </a:pPr>
            <a:endParaRPr lang="fr-FR" altLang="zh-CN" sz="2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>
                <a:sym typeface="Symbol" pitchFamily="18" charset="2"/>
              </a:rPr>
              <a:t>L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fr-FR" altLang="zh-CN" sz="2000">
                <a:sym typeface="Symbol" pitchFamily="18" charset="2"/>
              </a:rPr>
              <a:t>{</a:t>
            </a:r>
            <a:r>
              <a:rPr lang="fr-FR" altLang="zh-CN" sz="2000" i="1">
                <a:sym typeface="Symbol" pitchFamily="18" charset="2"/>
              </a:rPr>
              <a:t> L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type</a:t>
            </a:r>
            <a:r>
              <a:rPr lang="fr-FR" altLang="zh-CN" sz="2000">
                <a:sym typeface="Symbol" pitchFamily="18" charset="2"/>
              </a:rPr>
              <a:t> :=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type</a:t>
            </a:r>
            <a:r>
              <a:rPr lang="fr-FR" altLang="zh-CN" sz="2000">
                <a:sym typeface="Symbol" pitchFamily="18" charset="2"/>
              </a:rPr>
              <a:t> ;</a:t>
            </a:r>
            <a:r>
              <a:rPr lang="fr-FR" altLang="zh-CN" sz="2000" i="1">
                <a:sym typeface="Symbol" pitchFamily="18" charset="2"/>
              </a:rPr>
              <a:t> L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offset</a:t>
            </a:r>
            <a:r>
              <a:rPr lang="fr-FR" altLang="zh-CN" sz="2000">
                <a:sym typeface="Symbol" pitchFamily="18" charset="2"/>
              </a:rPr>
              <a:t> :=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offset</a:t>
            </a:r>
            <a:r>
              <a:rPr lang="fr-FR" altLang="zh-CN" sz="2000">
                <a:sym typeface="Symbol" pitchFamily="18" charset="2"/>
              </a:rPr>
              <a:t> ;</a:t>
            </a:r>
            <a:r>
              <a:rPr lang="fr-FR" altLang="zh-CN" sz="2000" i="1">
                <a:sym typeface="Symbol" pitchFamily="18" charset="2"/>
              </a:rPr>
              <a:t> L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width</a:t>
            </a:r>
            <a:r>
              <a:rPr lang="fr-FR" altLang="zh-CN" sz="2000">
                <a:sym typeface="Symbol" pitchFamily="18" charset="2"/>
              </a:rPr>
              <a:t> :=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width</a:t>
            </a:r>
            <a:r>
              <a:rPr lang="fr-FR" altLang="zh-CN" sz="2000">
                <a:sym typeface="Symbol" pitchFamily="18" charset="2"/>
              </a:rPr>
              <a:t> ;</a:t>
            </a:r>
            <a:r>
              <a:rPr lang="fr-FR" altLang="zh-CN" sz="2000" i="1">
                <a:sym typeface="Symbol" pitchFamily="18" charset="2"/>
              </a:rPr>
              <a:t> </a:t>
            </a:r>
            <a:r>
              <a:rPr lang="fr-FR" altLang="zh-CN" sz="2000">
                <a:sym typeface="Symbol" pitchFamily="18" charset="2"/>
              </a:rPr>
              <a:t>} </a:t>
            </a:r>
          </a:p>
          <a:p>
            <a:pPr>
              <a:buFont typeface="Wingdings" pitchFamily="2" charset="2"/>
              <a:buNone/>
            </a:pPr>
            <a:r>
              <a:rPr lang="fr-FR" altLang="zh-CN" sz="2000">
                <a:sym typeface="Symbol" pitchFamily="18" charset="2"/>
              </a:rPr>
              <a:t>       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>
                <a:sym typeface="Symbol" pitchFamily="18" charset="2"/>
              </a:rPr>
              <a:t> , </a:t>
            </a:r>
            <a:r>
              <a:rPr lang="fr-FR" altLang="zh-CN" sz="2000" u="sng">
                <a:sym typeface="Symbol" pitchFamily="18" charset="2"/>
              </a:rPr>
              <a:t>id</a:t>
            </a:r>
            <a:r>
              <a:rPr lang="fr-FR" altLang="zh-CN" sz="2000" i="1">
                <a:sym typeface="Symbol" pitchFamily="18" charset="2"/>
              </a:rPr>
              <a:t>  </a:t>
            </a:r>
            <a:r>
              <a:rPr lang="fr-FR" altLang="zh-CN" sz="2000" b="1">
                <a:sym typeface="Symbol" pitchFamily="18" charset="2"/>
              </a:rPr>
              <a:t>     </a:t>
            </a:r>
            <a:r>
              <a:rPr lang="fr-FR" altLang="zh-CN" sz="2000">
                <a:sym typeface="Symbol" pitchFamily="18" charset="2"/>
              </a:rPr>
              <a:t>{</a:t>
            </a:r>
            <a:r>
              <a:rPr lang="fr-FR" altLang="zh-CN" sz="2000" i="1">
                <a:sym typeface="Symbol" pitchFamily="18" charset="2"/>
              </a:rPr>
              <a:t> enter </a:t>
            </a:r>
            <a:r>
              <a:rPr lang="fr-FR" altLang="zh-CN" sz="2000">
                <a:sym typeface="Symbol" pitchFamily="18" charset="2"/>
              </a:rPr>
              <a:t>(</a:t>
            </a:r>
            <a:r>
              <a:rPr lang="fr-FR" altLang="zh-CN" sz="2000" u="sng">
                <a:sym typeface="Symbol" pitchFamily="18" charset="2"/>
              </a:rPr>
              <a:t>id</a:t>
            </a:r>
            <a:r>
              <a:rPr lang="fr-FR" altLang="zh-CN" sz="2000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name</a:t>
            </a:r>
            <a:r>
              <a:rPr lang="fr-FR" altLang="zh-CN" sz="2000">
                <a:sym typeface="Symbol" pitchFamily="18" charset="2"/>
              </a:rPr>
              <a:t>,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type, L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offset</a:t>
            </a:r>
            <a:r>
              <a:rPr lang="fr-FR" altLang="zh-CN" sz="2000">
                <a:sym typeface="Symbol" pitchFamily="18" charset="2"/>
              </a:rPr>
              <a:t> +</a:t>
            </a:r>
            <a:r>
              <a:rPr lang="fr-FR" altLang="zh-CN" sz="2000" i="1">
                <a:sym typeface="Symbol" pitchFamily="18" charset="2"/>
              </a:rPr>
              <a:t> L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i="1">
                <a:sym typeface="Symbol" pitchFamily="18" charset="2"/>
              </a:rPr>
              <a:t>.num </a:t>
            </a:r>
            <a:r>
              <a:rPr lang="en-US" altLang="zh-CN" sz="2000">
                <a:sym typeface="Symbol" pitchFamily="18" charset="2"/>
              </a:rPr>
              <a:t>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width</a:t>
            </a:r>
            <a:r>
              <a:rPr lang="fr-FR" altLang="zh-CN" sz="2000">
                <a:sym typeface="Symbol" pitchFamily="18" charset="2"/>
              </a:rPr>
              <a:t>) ; </a:t>
            </a:r>
          </a:p>
          <a:p>
            <a:pPr>
              <a:buFont typeface="Wingdings" pitchFamily="2" charset="2"/>
              <a:buNone/>
            </a:pPr>
            <a:r>
              <a:rPr lang="fr-FR" altLang="zh-CN" sz="2000">
                <a:sym typeface="Symbol" pitchFamily="18" charset="2"/>
              </a:rPr>
              <a:t>                           </a:t>
            </a:r>
            <a:r>
              <a:rPr lang="fr-FR" altLang="zh-CN" sz="2000" i="1">
                <a:sym typeface="Symbol" pitchFamily="18" charset="2"/>
              </a:rPr>
              <a:t>L.num </a:t>
            </a:r>
            <a:r>
              <a:rPr lang="fr-FR" altLang="zh-CN" sz="2000">
                <a:sym typeface="Symbol" pitchFamily="18" charset="2"/>
              </a:rPr>
              <a:t>:=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i="1">
                <a:sym typeface="Symbol" pitchFamily="18" charset="2"/>
              </a:rPr>
              <a:t>.num</a:t>
            </a:r>
            <a:r>
              <a:rPr lang="fr-FR" altLang="zh-CN" sz="2000">
                <a:sym typeface="Symbol" pitchFamily="18" charset="2"/>
              </a:rPr>
              <a:t> +1</a:t>
            </a:r>
            <a:r>
              <a:rPr lang="fr-FR" altLang="zh-CN" sz="2000" i="1">
                <a:sym typeface="Symbol" pitchFamily="18" charset="2"/>
              </a:rPr>
              <a:t> </a:t>
            </a:r>
            <a:r>
              <a:rPr lang="fr-FR" altLang="zh-CN" sz="2000">
                <a:sym typeface="Symbol" pitchFamily="18" charset="2"/>
              </a:rPr>
              <a:t>}</a:t>
            </a:r>
            <a:endParaRPr lang="en-US" altLang="zh-CN" sz="2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L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{</a:t>
            </a:r>
            <a:r>
              <a:rPr lang="en-US" altLang="zh-CN" sz="2000" i="1">
                <a:sym typeface="Symbol" pitchFamily="18" charset="2"/>
              </a:rPr>
              <a:t> enter 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name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en-US" altLang="zh-CN" sz="2000" i="1">
                <a:sym typeface="Symbol" pitchFamily="18" charset="2"/>
              </a:rPr>
              <a:t>L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 type, L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 offset</a:t>
            </a:r>
            <a:r>
              <a:rPr lang="en-US" altLang="zh-CN" sz="2000">
                <a:sym typeface="Symbol" pitchFamily="18" charset="2"/>
              </a:rPr>
              <a:t>) ; </a:t>
            </a:r>
            <a:r>
              <a:rPr lang="en-US" altLang="zh-CN" sz="2000" i="1">
                <a:sym typeface="Symbol" pitchFamily="18" charset="2"/>
              </a:rPr>
              <a:t>L.num </a:t>
            </a:r>
            <a:r>
              <a:rPr lang="en-US" altLang="zh-CN" sz="2000">
                <a:sym typeface="Symbol" pitchFamily="18" charset="2"/>
              </a:rPr>
              <a:t>:= 1}</a:t>
            </a:r>
          </a:p>
        </p:txBody>
      </p:sp>
      <p:sp>
        <p:nvSpPr>
          <p:cNvPr id="35846" name="AutoShape 2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AutoShape 2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AutoShape 2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AutoShape 2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06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62000" y="19050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</a:rPr>
              <a:t>  </a:t>
            </a: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990099"/>
                </a:solidFill>
              </a:rPr>
              <a:t>数组引用</a:t>
            </a:r>
            <a:endParaRPr lang="zh-CN" altLang="en-US" b="1">
              <a:sym typeface="Symbol" pitchFamily="18" charset="2"/>
            </a:endParaRPr>
          </a:p>
        </p:txBody>
      </p:sp>
      <p:sp>
        <p:nvSpPr>
          <p:cNvPr id="36868" name="Text Box 8"/>
          <p:cNvSpPr txBox="1">
            <a:spLocks noChangeArrowheads="1"/>
          </p:cNvSpPr>
          <p:nvPr/>
        </p:nvSpPr>
        <p:spPr bwMode="auto">
          <a:xfrm>
            <a:off x="533400" y="11731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数组说明和数组元素引用的语法制导翻译</a:t>
            </a:r>
          </a:p>
        </p:txBody>
      </p:sp>
      <p:sp>
        <p:nvSpPr>
          <p:cNvPr id="36869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46" name="Text Box 18"/>
          <p:cNvSpPr txBox="1">
            <a:spLocks noChangeArrowheads="1"/>
          </p:cNvSpPr>
          <p:nvPr/>
        </p:nvSpPr>
        <p:spPr bwMode="auto">
          <a:xfrm>
            <a:off x="1258888" y="2597150"/>
            <a:ext cx="7561262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pt-BR" altLang="zh-CN" sz="2000" i="1">
                <a:sym typeface="Symbol" pitchFamily="18" charset="2"/>
              </a:rPr>
              <a:t> E</a:t>
            </a:r>
            <a:r>
              <a:rPr lang="pt-BR" altLang="zh-CN" sz="2000" baseline="-25000">
                <a:sym typeface="Symbol" pitchFamily="18" charset="2"/>
              </a:rPr>
              <a:t>1</a:t>
            </a:r>
            <a:r>
              <a:rPr lang="pt-BR" altLang="zh-CN" sz="2000">
                <a:sym typeface="Symbol" pitchFamily="18" charset="2"/>
              </a:rPr>
              <a:t>[</a:t>
            </a:r>
            <a:r>
              <a:rPr lang="pt-BR" altLang="zh-CN" sz="2000" i="1">
                <a:sym typeface="Symbol" pitchFamily="18" charset="2"/>
              </a:rPr>
              <a:t>E</a:t>
            </a:r>
            <a:r>
              <a:rPr lang="pt-BR" altLang="zh-CN" sz="2000" baseline="-25000">
                <a:sym typeface="Symbol" pitchFamily="18" charset="2"/>
              </a:rPr>
              <a:t>2</a:t>
            </a:r>
            <a:r>
              <a:rPr lang="pt-BR" altLang="zh-CN" sz="2000">
                <a:sym typeface="Symbol" pitchFamily="18" charset="2"/>
              </a:rPr>
              <a:t>] :=</a:t>
            </a:r>
            <a:r>
              <a:rPr lang="pt-BR" altLang="zh-CN" sz="2000" i="1">
                <a:sym typeface="Symbol" pitchFamily="18" charset="2"/>
              </a:rPr>
              <a:t> E</a:t>
            </a:r>
            <a:r>
              <a:rPr lang="pt-BR" altLang="zh-CN" sz="2000" baseline="-25000">
                <a:sym typeface="Symbol" pitchFamily="18" charset="2"/>
              </a:rPr>
              <a:t>3</a:t>
            </a:r>
            <a:r>
              <a:rPr lang="pt-BR" altLang="zh-CN" sz="2000" i="1">
                <a:sym typeface="Symbol" pitchFamily="18" charset="2"/>
              </a:rPr>
              <a:t>       </a:t>
            </a:r>
            <a:r>
              <a:rPr lang="pt-BR" altLang="zh-CN" sz="2000">
                <a:sym typeface="Symbol" pitchFamily="18" charset="2"/>
              </a:rPr>
              <a:t>{</a:t>
            </a:r>
            <a:r>
              <a:rPr lang="pt-BR" altLang="zh-CN" sz="2000" i="1">
                <a:sym typeface="Symbol" pitchFamily="18" charset="2"/>
              </a:rPr>
              <a:t> S.code</a:t>
            </a:r>
            <a:r>
              <a:rPr lang="pt-BR" altLang="zh-CN" sz="2000">
                <a:sym typeface="Symbol" pitchFamily="18" charset="2"/>
              </a:rPr>
              <a:t> := </a:t>
            </a:r>
            <a:r>
              <a:rPr lang="pt-BR" altLang="zh-CN" sz="2000" i="1">
                <a:sym typeface="Symbol" pitchFamily="18" charset="2"/>
              </a:rPr>
              <a:t>E</a:t>
            </a:r>
            <a:r>
              <a:rPr lang="pt-BR" altLang="zh-CN" sz="2000" baseline="-25000">
                <a:sym typeface="Symbol" pitchFamily="18" charset="2"/>
              </a:rPr>
              <a:t>2</a:t>
            </a:r>
            <a:r>
              <a:rPr lang="pt-BR" altLang="zh-CN" sz="2000" i="1">
                <a:sym typeface="Symbol" pitchFamily="18" charset="2"/>
              </a:rPr>
              <a:t> .code</a:t>
            </a:r>
            <a:r>
              <a:rPr lang="pt-BR" altLang="zh-CN" sz="2000">
                <a:sym typeface="Symbol" pitchFamily="18" charset="2"/>
              </a:rPr>
              <a:t> ||</a:t>
            </a:r>
            <a:r>
              <a:rPr lang="pt-BR" altLang="zh-CN" sz="2000" i="1">
                <a:sym typeface="Symbol" pitchFamily="18" charset="2"/>
              </a:rPr>
              <a:t> E</a:t>
            </a:r>
            <a:r>
              <a:rPr lang="pt-BR" altLang="zh-CN" sz="2000" baseline="-25000">
                <a:sym typeface="Symbol" pitchFamily="18" charset="2"/>
              </a:rPr>
              <a:t>3</a:t>
            </a:r>
            <a:r>
              <a:rPr lang="pt-BR" altLang="zh-CN" sz="2000" i="1">
                <a:sym typeface="Symbol" pitchFamily="18" charset="2"/>
              </a:rPr>
              <a:t> .code </a:t>
            </a:r>
            <a:r>
              <a:rPr lang="pt-BR" altLang="zh-CN" sz="2000">
                <a:sym typeface="Symbol" pitchFamily="18" charset="2"/>
              </a:rPr>
              <a:t>||</a:t>
            </a:r>
            <a:endParaRPr lang="fr-FR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>
                <a:sym typeface="Symbol" pitchFamily="18" charset="2"/>
              </a:rPr>
              <a:t>                                    gen (E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i="1">
                <a:sym typeface="Symbol" pitchFamily="18" charset="2"/>
              </a:rPr>
              <a:t> .place </a:t>
            </a:r>
            <a:r>
              <a:rPr lang="fr-FR" altLang="zh-CN" sz="2000">
                <a:sym typeface="Symbol" pitchFamily="18" charset="2"/>
              </a:rPr>
              <a:t>‘[’ </a:t>
            </a:r>
            <a:r>
              <a:rPr lang="fr-FR" altLang="zh-CN" sz="2000" i="1">
                <a:sym typeface="Symbol" pitchFamily="18" charset="2"/>
              </a:rPr>
              <a:t>E</a:t>
            </a:r>
            <a:r>
              <a:rPr lang="fr-FR" altLang="zh-CN" sz="2000" baseline="-25000">
                <a:sym typeface="Symbol" pitchFamily="18" charset="2"/>
              </a:rPr>
              <a:t>2</a:t>
            </a:r>
            <a:r>
              <a:rPr lang="fr-FR" altLang="zh-CN" sz="2000" i="1">
                <a:sym typeface="Symbol" pitchFamily="18" charset="2"/>
              </a:rPr>
              <a:t> .place </a:t>
            </a:r>
            <a:r>
              <a:rPr lang="fr-FR" altLang="zh-CN" sz="2000">
                <a:sym typeface="Symbol" pitchFamily="18" charset="2"/>
              </a:rPr>
              <a:t>‘]’ ‘:=’</a:t>
            </a:r>
            <a:r>
              <a:rPr lang="fr-FR" altLang="zh-CN" sz="2000" i="1">
                <a:sym typeface="Symbol" pitchFamily="18" charset="2"/>
              </a:rPr>
              <a:t> E</a:t>
            </a:r>
            <a:r>
              <a:rPr lang="fr-FR" altLang="zh-CN" sz="2000" baseline="-25000">
                <a:sym typeface="Symbol" pitchFamily="18" charset="2"/>
              </a:rPr>
              <a:t>3</a:t>
            </a:r>
            <a:r>
              <a:rPr lang="fr-FR" altLang="zh-CN" sz="2000" i="1">
                <a:sym typeface="Symbol" pitchFamily="18" charset="2"/>
              </a:rPr>
              <a:t> .place) </a:t>
            </a:r>
            <a:r>
              <a:rPr lang="fr-FR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pt-BR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000" i="1">
                <a:sym typeface="Symbol" pitchFamily="18" charset="2"/>
              </a:rPr>
              <a:t>E </a:t>
            </a:r>
            <a:r>
              <a:rPr lang="en-US" altLang="zh-CN" sz="2000" i="1">
                <a:sym typeface="Symbol" pitchFamily="18" charset="2"/>
              </a:rPr>
              <a:t></a:t>
            </a:r>
            <a:r>
              <a:rPr lang="pt-BR" altLang="zh-CN" sz="2000" i="1">
                <a:sym typeface="Symbol" pitchFamily="18" charset="2"/>
              </a:rPr>
              <a:t> E</a:t>
            </a:r>
            <a:r>
              <a:rPr lang="pt-BR" altLang="zh-CN" sz="2000" baseline="-25000">
                <a:sym typeface="Symbol" pitchFamily="18" charset="2"/>
              </a:rPr>
              <a:t>1</a:t>
            </a:r>
            <a:r>
              <a:rPr lang="pt-BR" altLang="zh-CN" sz="2000">
                <a:sym typeface="Symbol" pitchFamily="18" charset="2"/>
              </a:rPr>
              <a:t>[</a:t>
            </a:r>
            <a:r>
              <a:rPr lang="pt-BR" altLang="zh-CN" sz="2000" i="1">
                <a:sym typeface="Symbol" pitchFamily="18" charset="2"/>
              </a:rPr>
              <a:t>E</a:t>
            </a:r>
            <a:r>
              <a:rPr lang="pt-BR" altLang="zh-CN" sz="2000" baseline="-25000">
                <a:sym typeface="Symbol" pitchFamily="18" charset="2"/>
              </a:rPr>
              <a:t>2</a:t>
            </a:r>
            <a:r>
              <a:rPr lang="pt-BR" altLang="zh-CN" sz="2000">
                <a:sym typeface="Symbol" pitchFamily="18" charset="2"/>
              </a:rPr>
              <a:t>] </a:t>
            </a:r>
            <a:r>
              <a:rPr lang="pt-BR" altLang="zh-CN" sz="2000" i="1">
                <a:sym typeface="Symbol" pitchFamily="18" charset="2"/>
              </a:rPr>
              <a:t> </a:t>
            </a:r>
            <a:r>
              <a:rPr lang="pt-BR" altLang="zh-CN" sz="2000" b="1" i="1">
                <a:sym typeface="Symbol" pitchFamily="18" charset="2"/>
              </a:rPr>
              <a:t>   </a:t>
            </a:r>
            <a:r>
              <a:rPr lang="pt-BR" altLang="zh-CN" sz="2000" b="1">
                <a:sym typeface="Symbol" pitchFamily="18" charset="2"/>
              </a:rPr>
              <a:t>  </a:t>
            </a:r>
            <a:r>
              <a:rPr lang="pt-BR" altLang="zh-CN" sz="2000">
                <a:sym typeface="Symbol" pitchFamily="18" charset="2"/>
              </a:rPr>
              <a:t>{</a:t>
            </a:r>
            <a:r>
              <a:rPr lang="pt-BR" altLang="zh-CN" sz="2000" i="1">
                <a:sym typeface="Symbol" pitchFamily="18" charset="2"/>
              </a:rPr>
              <a:t> E.place := newtemp; </a:t>
            </a:r>
            <a:endParaRPr lang="fr-FR" altLang="zh-CN" sz="2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>
                <a:sym typeface="Symbol" pitchFamily="18" charset="2"/>
              </a:rPr>
              <a:t>                           E.code</a:t>
            </a:r>
            <a:r>
              <a:rPr lang="fr-FR" altLang="zh-CN" sz="2000">
                <a:sym typeface="Symbol" pitchFamily="18" charset="2"/>
              </a:rPr>
              <a:t> := </a:t>
            </a:r>
            <a:r>
              <a:rPr lang="fr-FR" altLang="zh-CN" sz="2000" i="1">
                <a:sym typeface="Symbol" pitchFamily="18" charset="2"/>
              </a:rPr>
              <a:t>E</a:t>
            </a:r>
            <a:r>
              <a:rPr lang="fr-FR" altLang="zh-CN" sz="2000" baseline="-25000">
                <a:sym typeface="Symbol" pitchFamily="18" charset="2"/>
              </a:rPr>
              <a:t>2</a:t>
            </a:r>
            <a:r>
              <a:rPr lang="fr-FR" altLang="zh-CN" sz="2000" i="1">
                <a:sym typeface="Symbol" pitchFamily="18" charset="2"/>
              </a:rPr>
              <a:t>.code </a:t>
            </a:r>
            <a:r>
              <a:rPr lang="fr-FR" altLang="zh-CN" sz="2000">
                <a:sym typeface="Symbol" pitchFamily="18" charset="2"/>
              </a:rPr>
              <a:t>||</a:t>
            </a:r>
          </a:p>
          <a:p>
            <a:pPr>
              <a:buFont typeface="Wingdings" pitchFamily="2" charset="2"/>
              <a:buNone/>
            </a:pPr>
            <a:r>
              <a:rPr lang="fr-FR" altLang="zh-CN" sz="2000" i="1">
                <a:sym typeface="Symbol" pitchFamily="18" charset="2"/>
              </a:rPr>
              <a:t>                           gen (E.place</a:t>
            </a:r>
            <a:r>
              <a:rPr lang="fr-FR" altLang="zh-CN" sz="2000">
                <a:sym typeface="Symbol" pitchFamily="18" charset="2"/>
              </a:rPr>
              <a:t> ‘:=’ </a:t>
            </a:r>
            <a:r>
              <a:rPr lang="fr-FR" altLang="zh-CN" sz="2000" i="1">
                <a:sym typeface="Symbol" pitchFamily="18" charset="2"/>
              </a:rPr>
              <a:t>E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i="1">
                <a:sym typeface="Symbol" pitchFamily="18" charset="2"/>
              </a:rPr>
              <a:t>.place </a:t>
            </a:r>
            <a:r>
              <a:rPr lang="fr-FR" altLang="zh-CN" sz="2000">
                <a:sym typeface="Symbol" pitchFamily="18" charset="2"/>
              </a:rPr>
              <a:t>‘[’ </a:t>
            </a:r>
            <a:r>
              <a:rPr lang="fr-FR" altLang="zh-CN" sz="2000" i="1">
                <a:sym typeface="Symbol" pitchFamily="18" charset="2"/>
              </a:rPr>
              <a:t>E</a:t>
            </a:r>
            <a:r>
              <a:rPr lang="fr-FR" altLang="zh-CN" sz="2000" baseline="-25000">
                <a:sym typeface="Symbol" pitchFamily="18" charset="2"/>
              </a:rPr>
              <a:t>2</a:t>
            </a:r>
            <a:r>
              <a:rPr lang="fr-FR" altLang="zh-CN" sz="2000" i="1">
                <a:sym typeface="Symbol" pitchFamily="18" charset="2"/>
              </a:rPr>
              <a:t>.place </a:t>
            </a:r>
            <a:r>
              <a:rPr lang="fr-FR" altLang="zh-CN" sz="2000">
                <a:sym typeface="Symbol" pitchFamily="18" charset="2"/>
              </a:rPr>
              <a:t>‘]’</a:t>
            </a:r>
            <a:r>
              <a:rPr lang="fr-FR" altLang="zh-CN" sz="2000" i="1">
                <a:sym typeface="Symbol" pitchFamily="18" charset="2"/>
              </a:rPr>
              <a:t>) </a:t>
            </a:r>
            <a:r>
              <a:rPr lang="fr-FR" altLang="zh-CN" sz="2000">
                <a:sym typeface="Symbol" pitchFamily="18" charset="2"/>
              </a:rPr>
              <a:t>}</a:t>
            </a:r>
            <a:endParaRPr lang="en-US" altLang="zh-CN" sz="2000"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4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11560" y="1676400"/>
            <a:ext cx="853244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990099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数组的内情向量</a:t>
            </a:r>
            <a:r>
              <a:rPr lang="zh-CN" altLang="en-US" sz="2800" dirty="0"/>
              <a:t>（</a:t>
            </a:r>
            <a:r>
              <a:rPr lang="en-US" altLang="zh-CN" sz="2800" i="1" dirty="0"/>
              <a:t>dove vector</a:t>
            </a:r>
            <a:r>
              <a:rPr lang="zh-CN" altLang="en-US" sz="2800" dirty="0"/>
              <a:t>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在处理数组时，通常会将数组的有关信息记录在一些单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元中，称为“内情向量”</a:t>
            </a:r>
            <a:r>
              <a:rPr lang="en-US" altLang="zh-CN" b="1" dirty="0">
                <a:sym typeface="Symbol" pitchFamily="18" charset="2"/>
              </a:rPr>
              <a:t>. </a:t>
            </a:r>
            <a:r>
              <a:rPr lang="zh-CN" altLang="en-US" b="1" dirty="0">
                <a:sym typeface="Symbol" pitchFamily="18" charset="2"/>
              </a:rPr>
              <a:t>对于静态数组，内情向量可放在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符号表中；对于可变数组，运行时建立相应的内情向量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</a:t>
            </a:r>
            <a:r>
              <a:rPr lang="zh-CN" altLang="en-US" b="1" dirty="0">
                <a:solidFill>
                  <a:srgbClr val="800080"/>
                </a:solidFill>
                <a:sym typeface="Symbol" pitchFamily="18" charset="2"/>
              </a:rPr>
              <a:t>例：</a:t>
            </a:r>
            <a:r>
              <a:rPr lang="zh-CN" altLang="en-US" b="1" dirty="0">
                <a:sym typeface="Symbol" pitchFamily="18" charset="2"/>
              </a:rPr>
              <a:t> 对于静态数组说明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[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,…,</a:t>
            </a:r>
            <a:r>
              <a:rPr lang="en-US" altLang="zh-CN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dirty="0" err="1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 dirty="0" err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]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，可以在符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号表中建立如下形式的内情向量</a:t>
            </a:r>
            <a:r>
              <a:rPr lang="en-US" altLang="zh-CN" b="1" dirty="0">
                <a:sym typeface="Symbol" pitchFamily="18" charset="2"/>
              </a:rPr>
              <a:t>: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33400" y="10668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数组说明和数组元素引用的语法制导翻译</a:t>
            </a:r>
          </a:p>
        </p:txBody>
      </p:sp>
      <p:sp>
        <p:nvSpPr>
          <p:cNvPr id="3789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2173288" y="4643438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3087688" y="4643438"/>
            <a:ext cx="417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37899" name="Rectangle 14"/>
          <p:cNvSpPr>
            <a:spLocks noChangeArrowheads="1"/>
          </p:cNvSpPr>
          <p:nvPr/>
        </p:nvSpPr>
        <p:spPr bwMode="auto">
          <a:xfrm>
            <a:off x="2165350" y="5008563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37900" name="Rectangle 15"/>
          <p:cNvSpPr>
            <a:spLocks noChangeArrowheads="1"/>
          </p:cNvSpPr>
          <p:nvPr/>
        </p:nvSpPr>
        <p:spPr bwMode="auto">
          <a:xfrm>
            <a:off x="3079750" y="5008563"/>
            <a:ext cx="417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37901" name="Rectangle 16"/>
          <p:cNvSpPr>
            <a:spLocks noChangeArrowheads="1"/>
          </p:cNvSpPr>
          <p:nvPr/>
        </p:nvSpPr>
        <p:spPr bwMode="auto">
          <a:xfrm>
            <a:off x="2165350" y="5618163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</a:p>
        </p:txBody>
      </p:sp>
      <p:sp>
        <p:nvSpPr>
          <p:cNvPr id="37902" name="Rectangle 17"/>
          <p:cNvSpPr>
            <a:spLocks noChangeArrowheads="1"/>
          </p:cNvSpPr>
          <p:nvPr/>
        </p:nvSpPr>
        <p:spPr bwMode="auto">
          <a:xfrm>
            <a:off x="3079750" y="5618163"/>
            <a:ext cx="417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</a:p>
        </p:txBody>
      </p:sp>
      <p:sp>
        <p:nvSpPr>
          <p:cNvPr id="37903" name="Rectangle 18"/>
          <p:cNvSpPr>
            <a:spLocks noChangeArrowheads="1"/>
          </p:cNvSpPr>
          <p:nvPr/>
        </p:nvSpPr>
        <p:spPr bwMode="auto">
          <a:xfrm>
            <a:off x="2165350" y="6075363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type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4" name="Rectangle 19"/>
          <p:cNvSpPr>
            <a:spLocks noChangeArrowheads="1"/>
          </p:cNvSpPr>
          <p:nvPr/>
        </p:nvSpPr>
        <p:spPr bwMode="auto">
          <a:xfrm>
            <a:off x="3079750" y="607536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a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5" name="Rectangle 20"/>
          <p:cNvSpPr>
            <a:spLocks noChangeArrowheads="1"/>
          </p:cNvSpPr>
          <p:nvPr/>
        </p:nvSpPr>
        <p:spPr bwMode="auto">
          <a:xfrm>
            <a:off x="2165350" y="645636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n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6" name="Rectangle 21"/>
          <p:cNvSpPr>
            <a:spLocks noChangeArrowheads="1"/>
          </p:cNvSpPr>
          <p:nvPr/>
        </p:nvSpPr>
        <p:spPr bwMode="auto">
          <a:xfrm>
            <a:off x="3079750" y="64563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C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7" name="Rectangle 22"/>
          <p:cNvSpPr>
            <a:spLocks noChangeArrowheads="1"/>
          </p:cNvSpPr>
          <p:nvPr/>
        </p:nvSpPr>
        <p:spPr bwMode="auto">
          <a:xfrm>
            <a:off x="2173288" y="52530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…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8" name="Rectangle 23"/>
          <p:cNvSpPr>
            <a:spLocks noChangeArrowheads="1"/>
          </p:cNvSpPr>
          <p:nvPr/>
        </p:nvSpPr>
        <p:spPr bwMode="auto">
          <a:xfrm>
            <a:off x="3087688" y="52530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…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9" name="Rectangle 24"/>
          <p:cNvSpPr>
            <a:spLocks noChangeArrowheads="1"/>
          </p:cNvSpPr>
          <p:nvPr/>
        </p:nvSpPr>
        <p:spPr bwMode="auto">
          <a:xfrm>
            <a:off x="4848225" y="4703763"/>
            <a:ext cx="28479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l</a:t>
            </a:r>
            <a:r>
              <a:rPr lang="en-US" altLang="zh-CN" sz="2000" i="1" baseline="-30000">
                <a:latin typeface="Times New Roman" pitchFamily="18" charset="0"/>
                <a:sym typeface="Symbol" pitchFamily="18" charset="2"/>
              </a:rPr>
              <a:t>i </a:t>
            </a:r>
            <a:r>
              <a:rPr lang="en-US" altLang="zh-CN" sz="2000">
                <a:sym typeface="Symbol" pitchFamily="18" charset="2"/>
              </a:rPr>
              <a:t>:  </a:t>
            </a:r>
            <a:r>
              <a:rPr lang="zh-CN" altLang="en-US" sz="2000" b="1">
                <a:sym typeface="Symbol" pitchFamily="18" charset="2"/>
              </a:rPr>
              <a:t>第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i </a:t>
            </a:r>
            <a:r>
              <a:rPr lang="zh-CN" altLang="en-US" sz="2000" b="1">
                <a:sym typeface="Symbol" pitchFamily="18" charset="2"/>
              </a:rPr>
              <a:t>维的下界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u</a:t>
            </a:r>
            <a:r>
              <a:rPr lang="en-US" altLang="zh-CN" sz="2000" i="1" baseline="-30000">
                <a:latin typeface="Times New Roman" pitchFamily="18" charset="0"/>
                <a:sym typeface="Symbol" pitchFamily="18" charset="2"/>
              </a:rPr>
              <a:t>i </a:t>
            </a:r>
            <a:r>
              <a:rPr lang="en-US" altLang="zh-CN" sz="2000">
                <a:sym typeface="Symbol" pitchFamily="18" charset="2"/>
              </a:rPr>
              <a:t>: </a:t>
            </a:r>
            <a:r>
              <a:rPr lang="zh-CN" altLang="en-US" sz="2000" b="1">
                <a:sym typeface="Symbol" pitchFamily="18" charset="2"/>
              </a:rPr>
              <a:t>第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i </a:t>
            </a:r>
            <a:r>
              <a:rPr lang="zh-CN" altLang="en-US" sz="2000" b="1">
                <a:sym typeface="Symbol" pitchFamily="18" charset="2"/>
              </a:rPr>
              <a:t>维的上界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type</a:t>
            </a:r>
            <a:r>
              <a:rPr lang="en-US" altLang="zh-CN" sz="2000">
                <a:sym typeface="Symbol" pitchFamily="18" charset="2"/>
              </a:rPr>
              <a:t>: </a:t>
            </a:r>
            <a:r>
              <a:rPr lang="zh-CN" altLang="en-US" sz="2000" b="1">
                <a:sym typeface="Symbol" pitchFamily="18" charset="2"/>
              </a:rPr>
              <a:t>数组元素的类型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:  </a:t>
            </a:r>
            <a:r>
              <a:rPr lang="zh-CN" altLang="en-US" sz="2000" b="1">
                <a:sym typeface="Symbol" pitchFamily="18" charset="2"/>
              </a:rPr>
              <a:t>数组首元素的地址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n</a:t>
            </a:r>
            <a:r>
              <a:rPr lang="en-US" altLang="zh-CN" sz="2000">
                <a:sym typeface="Symbol" pitchFamily="18" charset="2"/>
              </a:rPr>
              <a:t>: </a:t>
            </a:r>
            <a:r>
              <a:rPr lang="zh-CN" altLang="en-US" sz="2000" b="1">
                <a:sym typeface="Symbol" pitchFamily="18" charset="2"/>
              </a:rPr>
              <a:t>数组维数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C</a:t>
            </a:r>
            <a:r>
              <a:rPr lang="en-US" altLang="zh-CN" sz="2000">
                <a:sym typeface="Symbol" pitchFamily="18" charset="2"/>
              </a:rPr>
              <a:t>: </a:t>
            </a:r>
            <a:r>
              <a:rPr lang="zh-CN" altLang="en-US" sz="2000" b="1">
                <a:sym typeface="Symbol" pitchFamily="18" charset="2"/>
              </a:rPr>
              <a:t>随后解释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85800" y="1676400"/>
            <a:ext cx="8229600" cy="301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990099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数组元素的地址计算</a:t>
            </a:r>
            <a:r>
              <a:rPr lang="zh-CN" altLang="en-US" sz="2800"/>
              <a:t> 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/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sym typeface="Symbol" pitchFamily="18" charset="2"/>
              </a:rPr>
              <a:t>     </a:t>
            </a:r>
            <a:r>
              <a:rPr lang="zh-CN" altLang="en-US" b="1">
                <a:solidFill>
                  <a:srgbClr val="800080"/>
                </a:solidFill>
                <a:sym typeface="Symbol" pitchFamily="18" charset="2"/>
              </a:rPr>
              <a:t>例：</a:t>
            </a:r>
            <a:r>
              <a:rPr lang="zh-CN" altLang="en-US" b="1">
                <a:sym typeface="Symbol" pitchFamily="18" charset="2"/>
              </a:rPr>
              <a:t>对于静态数组 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[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,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,…,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]</a:t>
            </a:r>
            <a:r>
              <a:rPr lang="en-US" altLang="zh-CN" b="1">
                <a:sym typeface="Symbol" pitchFamily="18" charset="2"/>
              </a:rPr>
              <a:t> </a:t>
            </a:r>
            <a:r>
              <a:rPr lang="zh-CN" altLang="en-US" b="1">
                <a:sym typeface="Symbol" pitchFamily="18" charset="2"/>
              </a:rPr>
              <a:t>，若数组布局采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sym typeface="Symbol" pitchFamily="18" charset="2"/>
              </a:rPr>
              <a:t>     用行优先的连续布局，数组首元素的地址为 </a:t>
            </a:r>
            <a:r>
              <a:rPr lang="en-US" altLang="zh-CN" b="1" i="1">
                <a:sym typeface="Symbol" pitchFamily="18" charset="2"/>
              </a:rPr>
              <a:t>a</a:t>
            </a:r>
            <a:r>
              <a:rPr lang="zh-CN" altLang="en-US" b="1">
                <a:sym typeface="Symbol" pitchFamily="18" charset="2"/>
              </a:rPr>
              <a:t>，则数组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sym typeface="Symbol" pitchFamily="18" charset="2"/>
              </a:rPr>
              <a:t>     元素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[</a:t>
            </a:r>
            <a:r>
              <a:rPr lang="en-US" altLang="zh-CN" i="1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,</a:t>
            </a:r>
            <a:r>
              <a:rPr lang="en-US" altLang="zh-CN" i="1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,…,</a:t>
            </a:r>
            <a:r>
              <a:rPr lang="en-US" altLang="zh-CN" i="1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]</a:t>
            </a:r>
            <a:r>
              <a:rPr lang="en-US" altLang="zh-CN" b="1">
                <a:sym typeface="Symbol" pitchFamily="18" charset="2"/>
              </a:rPr>
              <a:t> </a:t>
            </a:r>
            <a:r>
              <a:rPr lang="zh-CN" altLang="en-US" b="1">
                <a:sym typeface="Symbol" pitchFamily="18" charset="2"/>
              </a:rPr>
              <a:t>的地址 </a:t>
            </a:r>
            <a:r>
              <a:rPr lang="en-US" altLang="zh-CN" i="1">
                <a:sym typeface="Symbol" pitchFamily="18" charset="2"/>
              </a:rPr>
              <a:t>D</a:t>
            </a:r>
            <a:r>
              <a:rPr lang="en-US" altLang="zh-CN" b="1">
                <a:sym typeface="Symbol" pitchFamily="18" charset="2"/>
              </a:rPr>
              <a:t> </a:t>
            </a:r>
            <a:r>
              <a:rPr lang="zh-CN" altLang="en-US" b="1">
                <a:sym typeface="Symbol" pitchFamily="18" charset="2"/>
              </a:rPr>
              <a:t>可以如下计算</a:t>
            </a:r>
            <a:r>
              <a:rPr lang="en-US" altLang="zh-CN" b="1">
                <a:sym typeface="Symbol" pitchFamily="18" charset="2"/>
              </a:rPr>
              <a:t>: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>
              <a:sym typeface="Symbol" pitchFamily="18" charset="2"/>
            </a:endParaRPr>
          </a:p>
          <a:p>
            <a:pPr lvl="3">
              <a:buClrTx/>
              <a:buFont typeface="Symbol" pitchFamily="18" charset="2"/>
              <a:buNone/>
            </a:pPr>
            <a:r>
              <a:rPr lang="en-US" altLang="zh-CN" i="1">
                <a:sym typeface="Symbol" pitchFamily="18" charset="2"/>
              </a:rPr>
              <a:t>     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D 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= 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a 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+ (</a:t>
            </a:r>
            <a:r>
              <a:rPr lang="en-US" altLang="zh-CN" i="1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…(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 </a:t>
            </a:r>
          </a:p>
          <a:p>
            <a:pPr lvl="3">
              <a:buClrTx/>
              <a:buFont typeface="Symbol" pitchFamily="18" charset="2"/>
              <a:buNone/>
            </a:pP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                      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+ (</a:t>
            </a:r>
            <a:r>
              <a:rPr lang="en-US" altLang="zh-CN" i="1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…(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 </a:t>
            </a:r>
          </a:p>
          <a:p>
            <a:pPr lvl="3">
              <a:buClrTx/>
              <a:buFont typeface="Symbol" pitchFamily="18" charset="2"/>
              <a:buNone/>
            </a:pP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                      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+…+ (</a:t>
            </a:r>
            <a:r>
              <a:rPr lang="en-US" altLang="zh-CN" i="1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n-1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n-1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 + (</a:t>
            </a:r>
            <a:r>
              <a:rPr lang="en-US" altLang="zh-CN" i="1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57200" y="10969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数组说明和数组元素引用的语法制导翻译</a:t>
            </a:r>
          </a:p>
        </p:txBody>
      </p:sp>
      <p:sp>
        <p:nvSpPr>
          <p:cNvPr id="3891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3398" name="Rectangle 22"/>
          <p:cNvSpPr>
            <a:spLocks noChangeArrowheads="1"/>
          </p:cNvSpPr>
          <p:nvPr/>
        </p:nvSpPr>
        <p:spPr bwMode="auto">
          <a:xfrm>
            <a:off x="1066800" y="4648200"/>
            <a:ext cx="7543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重新整理后得</a:t>
            </a:r>
            <a:r>
              <a:rPr lang="en-US" altLang="zh-CN" b="1" dirty="0">
                <a:sym typeface="Symbol" pitchFamily="18" charset="2"/>
              </a:rPr>
              <a:t>:</a:t>
            </a:r>
            <a:r>
              <a:rPr lang="en-US" altLang="zh-CN" i="1" dirty="0">
                <a:sym typeface="Symbol" pitchFamily="18" charset="2"/>
              </a:rPr>
              <a:t> 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D 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=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a 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–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C 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+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V </a:t>
            </a:r>
            <a:r>
              <a:rPr lang="zh-CN" altLang="en-US" b="1" dirty="0">
                <a:sym typeface="Symbol" pitchFamily="18" charset="2"/>
              </a:rPr>
              <a:t>，其中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ym typeface="Symbol" pitchFamily="18" charset="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C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= (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+l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l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+…+ l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n-1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000" b="1" i="1" dirty="0" err="1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i="1" baseline="-30000" dirty="0" err="1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</a:t>
            </a:r>
            <a:endParaRPr lang="en-US" altLang="zh-CN" sz="2000" b="1" i="1" baseline="-30000" dirty="0">
              <a:solidFill>
                <a:srgbClr val="80008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lvl="1">
              <a:buClrTx/>
              <a:buFont typeface="Symbol" pitchFamily="18" charset="2"/>
              <a:buNone/>
            </a:pPr>
            <a:endParaRPr lang="en-US" altLang="zh-CN" sz="1000" i="1" dirty="0">
              <a:solidFill>
                <a:srgbClr val="800080"/>
              </a:solidFill>
              <a:sym typeface="Symbol" pitchFamily="18" charset="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  V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= (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((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+i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i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+……+ </a:t>
            </a:r>
            <a:r>
              <a:rPr lang="en-US" altLang="zh-CN" sz="2000" b="1" i="1" dirty="0" err="1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n-1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i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endParaRPr lang="en-US" altLang="zh-CN" i="1" dirty="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613399" name="Rectangle 23"/>
          <p:cNvSpPr>
            <a:spLocks noChangeArrowheads="1"/>
          </p:cNvSpPr>
          <p:nvPr/>
        </p:nvSpPr>
        <p:spPr bwMode="auto">
          <a:xfrm>
            <a:off x="1066800" y="62484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b="1">
                <a:sym typeface="Symbol" pitchFamily="18" charset="2"/>
              </a:rPr>
              <a:t>（这里的 </a:t>
            </a:r>
            <a:r>
              <a:rPr lang="en-US" altLang="zh-CN" i="1">
                <a:sym typeface="Symbol" pitchFamily="18" charset="2"/>
              </a:rPr>
              <a:t>C </a:t>
            </a:r>
            <a:r>
              <a:rPr lang="zh-CN" altLang="en-US" b="1">
                <a:sym typeface="Symbol" pitchFamily="18" charset="2"/>
              </a:rPr>
              <a:t>即为前页内情向量中的 </a:t>
            </a:r>
            <a:r>
              <a:rPr lang="en-US" altLang="zh-CN" i="1">
                <a:sym typeface="Symbol" pitchFamily="18" charset="2"/>
              </a:rPr>
              <a:t>C</a:t>
            </a:r>
            <a:r>
              <a:rPr lang="zh-CN" altLang="en-US" b="1">
                <a:sym typeface="Symbol" pitchFamily="18" charset="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98" grpId="0" autoUpdateAnimBg="0"/>
      <p:bldP spid="6133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27" name="Rectangle 31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439330" name="AutoShape 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1" name="AutoShape 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2" name="AutoShape 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3" name="AutoShape 3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4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196975"/>
            <a:ext cx="5176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符号表的实现</a:t>
            </a:r>
          </a:p>
        </p:txBody>
      </p:sp>
      <p:sp>
        <p:nvSpPr>
          <p:cNvPr id="439335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6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7" name="AutoShape 4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8" name="AutoShape 4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1104900" y="1989138"/>
            <a:ext cx="7734300" cy="414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endParaRPr lang="en-US" altLang="zh-CN" sz="10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针对</a:t>
            </a:r>
            <a:r>
              <a:rPr kumimoji="0" lang="zh-CN" altLang="en-US" sz="2800" b="1">
                <a:solidFill>
                  <a:srgbClr val="800080"/>
                </a:solidFill>
              </a:rPr>
              <a:t>符号表的常见操作</a:t>
            </a:r>
            <a:endParaRPr kumimoji="0" lang="zh-CN" altLang="en-US" b="1"/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Tx/>
              <a:buChar char="•"/>
            </a:pPr>
            <a:r>
              <a:rPr lang="zh-CN" altLang="en-US">
                <a:solidFill>
                  <a:srgbClr val="800080"/>
                </a:solidFill>
              </a:rPr>
              <a:t>  </a:t>
            </a:r>
            <a:r>
              <a:rPr lang="zh-CN" altLang="en-US" b="1">
                <a:solidFill>
                  <a:srgbClr val="800080"/>
                </a:solidFill>
              </a:rPr>
              <a:t>创建</a:t>
            </a:r>
            <a:r>
              <a:rPr kumimoji="0" lang="zh-CN" altLang="en-US" b="1">
                <a:solidFill>
                  <a:srgbClr val="800080"/>
                </a:solidFill>
              </a:rPr>
              <a:t>符号表  </a:t>
            </a:r>
            <a:r>
              <a:rPr lang="zh-CN" altLang="en-US" b="1"/>
              <a:t> 在编译开始，或进入一个作用域</a:t>
            </a:r>
          </a:p>
          <a:p>
            <a:pPr lvl="1">
              <a:buClrTx/>
              <a:buFontTx/>
              <a:buNone/>
            </a:pPr>
            <a:endParaRPr lang="zh-CN" altLang="en-US" sz="1000" b="1"/>
          </a:p>
          <a:p>
            <a:pPr lvl="1">
              <a:buClrTx/>
              <a:buFontTx/>
              <a:buChar char="•"/>
            </a:pPr>
            <a:r>
              <a:rPr lang="zh-CN" altLang="en-US" b="1">
                <a:solidFill>
                  <a:srgbClr val="800080"/>
                </a:solidFill>
              </a:rPr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插入表项  </a:t>
            </a:r>
            <a:r>
              <a:rPr lang="zh-CN" altLang="en-US" b="1">
                <a:latin typeface="Times New Roman" pitchFamily="18" charset="0"/>
              </a:rPr>
              <a:t> </a:t>
            </a:r>
            <a:r>
              <a:rPr lang="zh-CN" altLang="en-US" b="1"/>
              <a:t>在遇到新的标识符声明时进行</a:t>
            </a:r>
          </a:p>
          <a:p>
            <a:pPr lvl="1">
              <a:buClrTx/>
              <a:buFontTx/>
              <a:buNone/>
            </a:pPr>
            <a:endParaRPr lang="zh-CN" altLang="en-US" sz="1000" b="1"/>
          </a:p>
          <a:p>
            <a:pPr lvl="1">
              <a:buClrTx/>
              <a:buFontTx/>
              <a:buChar char="•"/>
            </a:pPr>
            <a:r>
              <a:rPr lang="zh-CN" altLang="en-US">
                <a:solidFill>
                  <a:srgbClr val="800080"/>
                </a:solidFill>
              </a:rPr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查询表项  </a:t>
            </a:r>
            <a:r>
              <a:rPr lang="zh-CN" altLang="en-US" b="1">
                <a:latin typeface="Times New Roman" pitchFamily="18" charset="0"/>
              </a:rPr>
              <a:t> </a:t>
            </a:r>
            <a:r>
              <a:rPr lang="zh-CN" altLang="en-US" b="1"/>
              <a:t>在引用标识符时进行</a:t>
            </a:r>
          </a:p>
          <a:p>
            <a:pPr lvl="1">
              <a:buClrTx/>
              <a:buFontTx/>
              <a:buNone/>
            </a:pPr>
            <a:endParaRPr lang="zh-CN" altLang="en-US" sz="1000" b="1"/>
          </a:p>
          <a:p>
            <a:pPr lvl="1">
              <a:buClrTx/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修改表项  </a:t>
            </a:r>
            <a:r>
              <a:rPr lang="zh-CN" altLang="en-US" b="1">
                <a:latin typeface="Times New Roman" pitchFamily="18" charset="0"/>
              </a:rPr>
              <a:t> </a:t>
            </a:r>
            <a:r>
              <a:rPr lang="zh-CN" altLang="en-US" b="1"/>
              <a:t>在获得新的语义值信息时进行</a:t>
            </a:r>
          </a:p>
          <a:p>
            <a:pPr lvl="1">
              <a:buClrTx/>
              <a:buFontTx/>
              <a:buNone/>
            </a:pPr>
            <a:endParaRPr lang="zh-CN" altLang="en-US" sz="1000" b="1"/>
          </a:p>
          <a:p>
            <a:pPr lvl="1">
              <a:buClrTx/>
              <a:buFontTx/>
              <a:buChar char="•"/>
            </a:pPr>
            <a:r>
              <a:rPr lang="zh-CN" altLang="en-US">
                <a:solidFill>
                  <a:srgbClr val="800080"/>
                </a:solidFill>
              </a:rPr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删除表项  </a:t>
            </a:r>
            <a:r>
              <a:rPr lang="zh-CN" altLang="en-US" b="1">
                <a:latin typeface="Times New Roman" pitchFamily="18" charset="0"/>
              </a:rPr>
              <a:t> </a:t>
            </a:r>
            <a:r>
              <a:rPr lang="zh-CN" altLang="en-US" b="1"/>
              <a:t>在标识符成为不可见或不再需要它的任</a:t>
            </a:r>
          </a:p>
          <a:p>
            <a:pPr lvl="1">
              <a:buClrTx/>
              <a:buFontTx/>
              <a:buNone/>
            </a:pPr>
            <a:r>
              <a:rPr lang="zh-CN" altLang="en-US" b="1"/>
              <a:t>                     何信息时进行</a:t>
            </a:r>
          </a:p>
          <a:p>
            <a:pPr lvl="1">
              <a:buClrTx/>
              <a:buFontTx/>
              <a:buNone/>
            </a:pPr>
            <a:endParaRPr lang="zh-CN" altLang="en-US" sz="1000" b="1"/>
          </a:p>
          <a:p>
            <a:pPr lvl="1">
              <a:buClrTx/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释放符号表空间</a:t>
            </a:r>
            <a:r>
              <a:rPr lang="zh-CN" altLang="en-US" b="1"/>
              <a:t>   在编译结束前或退出一个作用域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6" name="Rectangle 6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599047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符号表的实现</a:t>
            </a:r>
          </a:p>
        </p:txBody>
      </p:sp>
      <p:sp>
        <p:nvSpPr>
          <p:cNvPr id="59904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1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2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3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4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5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6" name="Rectangle 16"/>
          <p:cNvSpPr>
            <a:spLocks noChangeArrowheads="1"/>
          </p:cNvSpPr>
          <p:nvPr/>
        </p:nvSpPr>
        <p:spPr bwMode="auto">
          <a:xfrm>
            <a:off x="1104900" y="2057400"/>
            <a:ext cx="7505700" cy="362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实现符号表的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常用数据结构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 </a:t>
            </a:r>
            <a:r>
              <a:rPr kumimoji="0" lang="zh-CN" altLang="en-US" b="1" dirty="0">
                <a:solidFill>
                  <a:srgbClr val="800080"/>
                </a:solidFill>
              </a:rPr>
              <a:t>一般的线性表</a:t>
            </a:r>
          </a:p>
          <a:p>
            <a:pPr lvl="1">
              <a:buClrTx/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Tx/>
              <a:buNone/>
            </a:pPr>
            <a:r>
              <a:rPr kumimoji="0" lang="zh-CN" altLang="en-US" b="1" dirty="0"/>
              <a:t>   如：数组，链表，等</a:t>
            </a:r>
          </a:p>
          <a:p>
            <a:pPr lvl="1">
              <a:buClrTx/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latin typeface="Times New Roman" pitchFamily="18" charset="0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有序表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Tx/>
              <a:buNone/>
            </a:pPr>
            <a:r>
              <a:rPr kumimoji="0" lang="zh-CN" altLang="en-US" b="1" dirty="0"/>
              <a:t>   查询较无序表快，如可以采用折半查找</a:t>
            </a:r>
          </a:p>
          <a:p>
            <a:pPr lvl="1">
              <a:buClrTx/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latin typeface="Times New Roman" pitchFamily="18" charset="0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二叉搜索树</a:t>
            </a:r>
          </a:p>
          <a:p>
            <a:pPr lvl="1">
              <a:buClrTx/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latin typeface="Times New Roman" pitchFamily="18" charset="0"/>
              </a:rPr>
              <a:t>  </a:t>
            </a:r>
            <a:r>
              <a:rPr kumimoji="0" lang="en-US" altLang="zh-CN" dirty="0">
                <a:solidFill>
                  <a:srgbClr val="800080"/>
                </a:solidFill>
              </a:rPr>
              <a:t>Hash</a:t>
            </a:r>
            <a:r>
              <a:rPr kumimoji="0" lang="zh-CN" altLang="en-US" b="1" dirty="0">
                <a:solidFill>
                  <a:srgbClr val="800080"/>
                </a:solidFill>
              </a:rPr>
              <a:t>表</a:t>
            </a:r>
            <a:endParaRPr lang="zh-CN" altLang="en-US" sz="1000" b="1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7" name="Rectangle 5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graphicFrame>
        <p:nvGraphicFramePr>
          <p:cNvPr id="730157" name="Object 45"/>
          <p:cNvGraphicFramePr>
            <a:graphicFrameLocks noChangeAspect="1"/>
          </p:cNvGraphicFramePr>
          <p:nvPr/>
        </p:nvGraphicFramePr>
        <p:xfrm>
          <a:off x="990600" y="3135313"/>
          <a:ext cx="5165725" cy="2957512"/>
        </p:xfrm>
        <a:graphic>
          <a:graphicData uri="http://schemas.openxmlformats.org/presentationml/2006/ole">
            <p:oleObj spid="_x0000_s67593" name="Visio" r:id="rId3" imgW="4366870" imgH="2506370" progId="">
              <p:embed/>
            </p:oleObj>
          </a:graphicData>
        </a:graphic>
      </p:graphicFrame>
      <p:sp>
        <p:nvSpPr>
          <p:cNvPr id="730158" name="Text Box 46"/>
          <p:cNvSpPr txBox="1">
            <a:spLocks noChangeArrowheads="1"/>
          </p:cNvSpPr>
          <p:nvPr/>
        </p:nvSpPr>
        <p:spPr bwMode="auto">
          <a:xfrm>
            <a:off x="6443663" y="1176338"/>
            <a:ext cx="2592387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const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</a:t>
            </a:r>
            <a:r>
              <a:rPr lang="en-US" altLang="zh-CN" sz="1800" b="1" dirty="0" err="1">
                <a:ea typeface="宋体" pitchFamily="2" charset="-122"/>
              </a:rPr>
              <a:t>x,y</a:t>
            </a:r>
            <a:r>
              <a:rPr lang="en-US" altLang="zh-CN" sz="1800" b="1" dirty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</a:t>
            </a:r>
            <a:r>
              <a:rPr lang="en-US" altLang="zh-CN" sz="1800" b="1" dirty="0" err="1" smtClean="0">
                <a:ea typeface="宋体" pitchFamily="2" charset="-122"/>
              </a:rPr>
              <a:t>var</a:t>
            </a:r>
            <a:r>
              <a:rPr lang="en-US" altLang="zh-CN" sz="1800" b="1" dirty="0" smtClean="0">
                <a:ea typeface="宋体" pitchFamily="2" charset="-122"/>
              </a:rPr>
              <a:t>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smtClean="0">
                <a:ea typeface="宋体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smtClean="0">
                <a:ea typeface="宋体" pitchFamily="2" charset="-122"/>
              </a:rPr>
              <a:t>         </a:t>
            </a:r>
            <a:r>
              <a:rPr lang="en-US" altLang="zh-CN" sz="1800" b="1" dirty="0">
                <a:ea typeface="宋体" pitchFamily="2" charset="-122"/>
              </a:rPr>
              <a:t>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</a:t>
            </a: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</a:t>
            </a: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 v, x, 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begin         </a:t>
            </a:r>
            <a:r>
              <a:rPr lang="en-US" altLang="zh-CN" sz="1800" b="1" dirty="0">
                <a:solidFill>
                  <a:srgbClr val="800080"/>
                </a:solidFill>
                <a:ea typeface="宋体" pitchFamily="2" charset="-122"/>
              </a:rPr>
              <a:t>/*here*/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end. </a:t>
            </a:r>
          </a:p>
        </p:txBody>
      </p:sp>
      <p:sp>
        <p:nvSpPr>
          <p:cNvPr id="730145" name="AutoShape 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46" name="AutoShape 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47" name="AutoShape 3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48" name="AutoShape 3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49" name="AutoShape 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0" name="AutoShape 3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1" name="AutoShape 3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2" name="AutoShape 4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3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4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5" name="AutoShape 4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6" name="AutoShape 4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9" name="Rectangle 47"/>
          <p:cNvSpPr>
            <a:spLocks noChangeArrowheads="1"/>
          </p:cNvSpPr>
          <p:nvPr/>
        </p:nvSpPr>
        <p:spPr bwMode="auto">
          <a:xfrm>
            <a:off x="1042988" y="6156325"/>
            <a:ext cx="5041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Dx:</a:t>
            </a:r>
            <a:r>
              <a:rPr lang="en-US" altLang="zh-CN" sz="2000" b="1">
                <a:solidFill>
                  <a:srgbClr val="800080"/>
                </a:solidFill>
              </a:rPr>
              <a:t> </a:t>
            </a:r>
            <a:r>
              <a:rPr lang="zh-CN" altLang="en-US" sz="2000" b="1"/>
              <a:t>基地址  </a:t>
            </a:r>
            <a:r>
              <a:rPr lang="zh-CN" altLang="en-US" sz="2000" b="1">
                <a:solidFill>
                  <a:srgbClr val="800080"/>
                </a:solidFill>
              </a:rPr>
              <a:t>    </a:t>
            </a:r>
            <a:r>
              <a:rPr lang="en-US" altLang="zh-CN" sz="2000">
                <a:solidFill>
                  <a:srgbClr val="800080"/>
                </a:solidFill>
              </a:rPr>
              <a:t>Cx:</a:t>
            </a:r>
            <a:r>
              <a:rPr lang="en-US" altLang="zh-CN" sz="2000" b="1">
                <a:solidFill>
                  <a:srgbClr val="800080"/>
                </a:solidFill>
              </a:rPr>
              <a:t> </a:t>
            </a:r>
            <a:r>
              <a:rPr lang="zh-CN" altLang="en-US" sz="2000" b="1"/>
              <a:t>栈帧中控制单元数目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LEV:</a:t>
            </a:r>
            <a:r>
              <a:rPr lang="en-US" altLang="zh-CN" sz="2000" b="1">
                <a:solidFill>
                  <a:srgbClr val="800080"/>
                </a:solidFill>
              </a:rPr>
              <a:t> </a:t>
            </a:r>
            <a:r>
              <a:rPr lang="zh-CN" altLang="en-US" sz="2000" b="1"/>
              <a:t>层号</a:t>
            </a:r>
            <a:r>
              <a:rPr lang="zh-CN" altLang="en-US" sz="2000"/>
              <a:t>      </a:t>
            </a:r>
          </a:p>
        </p:txBody>
      </p:sp>
      <p:sp>
        <p:nvSpPr>
          <p:cNvPr id="730160" name="Text Box 48"/>
          <p:cNvSpPr txBox="1">
            <a:spLocks noChangeArrowheads="1"/>
          </p:cNvSpPr>
          <p:nvPr/>
        </p:nvSpPr>
        <p:spPr bwMode="auto">
          <a:xfrm>
            <a:off x="539552" y="1556792"/>
            <a:ext cx="583247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800080"/>
                </a:solidFill>
              </a:rPr>
              <a:t>    </a:t>
            </a:r>
            <a:r>
              <a:rPr lang="zh-CN" altLang="en-US" sz="2800" b="1" dirty="0">
                <a:solidFill>
                  <a:srgbClr val="800080"/>
                </a:solidFill>
              </a:rPr>
              <a:t>例：</a:t>
            </a:r>
            <a:r>
              <a:rPr lang="zh-CN" altLang="en-US" b="1" dirty="0"/>
              <a:t>右边某语言程序在处理到</a:t>
            </a:r>
            <a:r>
              <a:rPr lang="en-US" altLang="zh-CN" dirty="0"/>
              <a:t>/*here*/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             </a:t>
            </a:r>
            <a:r>
              <a:rPr lang="zh-CN" altLang="en-US" b="1" dirty="0"/>
              <a:t>时的符号表（以</a:t>
            </a:r>
            <a:r>
              <a:rPr lang="zh-CN" altLang="en-US" b="1" dirty="0" smtClean="0"/>
              <a:t>线性表</a:t>
            </a:r>
            <a:r>
              <a:rPr lang="zh-CN" altLang="en-US" b="1" dirty="0"/>
              <a:t>为例）</a:t>
            </a:r>
            <a:endParaRPr lang="zh-CN" altLang="en-US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7"/>
          <p:cNvSpPr txBox="1">
            <a:spLocks noChangeArrowheads="1"/>
          </p:cNvSpPr>
          <p:nvPr/>
        </p:nvSpPr>
        <p:spPr bwMode="auto">
          <a:xfrm>
            <a:off x="755650" y="1066800"/>
            <a:ext cx="8388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语义分析和中间代码生成在编译程序中的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   逻辑位置</a:t>
            </a:r>
          </a:p>
        </p:txBody>
      </p:sp>
      <p:sp>
        <p:nvSpPr>
          <p:cNvPr id="5123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AutoShape 95"/>
          <p:cNvSpPr>
            <a:spLocks noChangeArrowheads="1"/>
          </p:cNvSpPr>
          <p:nvPr/>
        </p:nvSpPr>
        <p:spPr bwMode="auto">
          <a:xfrm>
            <a:off x="1476375" y="2271713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词法分析</a:t>
            </a:r>
          </a:p>
        </p:txBody>
      </p:sp>
      <p:sp>
        <p:nvSpPr>
          <p:cNvPr id="5129" name="AutoShape 96"/>
          <p:cNvSpPr>
            <a:spLocks noChangeArrowheads="1"/>
          </p:cNvSpPr>
          <p:nvPr/>
        </p:nvSpPr>
        <p:spPr bwMode="auto">
          <a:xfrm>
            <a:off x="2124075" y="2919413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语法分析</a:t>
            </a:r>
          </a:p>
        </p:txBody>
      </p:sp>
      <p:sp>
        <p:nvSpPr>
          <p:cNvPr id="5130" name="AutoShape 97"/>
          <p:cNvSpPr>
            <a:spLocks noChangeArrowheads="1"/>
          </p:cNvSpPr>
          <p:nvPr/>
        </p:nvSpPr>
        <p:spPr bwMode="auto">
          <a:xfrm>
            <a:off x="3492500" y="4219575"/>
            <a:ext cx="15843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中间代码生成</a:t>
            </a:r>
          </a:p>
        </p:txBody>
      </p:sp>
      <p:sp>
        <p:nvSpPr>
          <p:cNvPr id="5131" name="AutoShape 98"/>
          <p:cNvSpPr>
            <a:spLocks noChangeArrowheads="1"/>
          </p:cNvSpPr>
          <p:nvPr/>
        </p:nvSpPr>
        <p:spPr bwMode="auto">
          <a:xfrm>
            <a:off x="4141788" y="4867275"/>
            <a:ext cx="165417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中间代码优化</a:t>
            </a:r>
          </a:p>
        </p:txBody>
      </p:sp>
      <p:sp>
        <p:nvSpPr>
          <p:cNvPr id="5132" name="AutoShape 99"/>
          <p:cNvSpPr>
            <a:spLocks noChangeArrowheads="1"/>
          </p:cNvSpPr>
          <p:nvPr/>
        </p:nvSpPr>
        <p:spPr bwMode="auto">
          <a:xfrm>
            <a:off x="5435600" y="6164263"/>
            <a:ext cx="1657350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目标代码优化</a:t>
            </a:r>
          </a:p>
        </p:txBody>
      </p:sp>
      <p:sp>
        <p:nvSpPr>
          <p:cNvPr id="5133" name="AutoShape 100"/>
          <p:cNvSpPr>
            <a:spLocks noChangeArrowheads="1"/>
          </p:cNvSpPr>
          <p:nvPr/>
        </p:nvSpPr>
        <p:spPr bwMode="auto">
          <a:xfrm>
            <a:off x="4787900" y="5514975"/>
            <a:ext cx="15843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目标代码生成</a:t>
            </a:r>
          </a:p>
        </p:txBody>
      </p:sp>
      <p:sp>
        <p:nvSpPr>
          <p:cNvPr id="5134" name="AutoShape 101"/>
          <p:cNvSpPr>
            <a:spLocks noChangeArrowheads="1"/>
          </p:cNvSpPr>
          <p:nvPr/>
        </p:nvSpPr>
        <p:spPr bwMode="auto">
          <a:xfrm>
            <a:off x="2773363" y="3571875"/>
            <a:ext cx="1646237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</a:rPr>
              <a:t>静态语</a:t>
            </a:r>
            <a:r>
              <a:rPr lang="zh-CN" altLang="en-US" sz="2000" b="1">
                <a:solidFill>
                  <a:srgbClr val="800080"/>
                </a:solidFill>
              </a:rPr>
              <a:t>义分析</a:t>
            </a:r>
          </a:p>
        </p:txBody>
      </p:sp>
      <p:sp>
        <p:nvSpPr>
          <p:cNvPr id="5135" name="Line 102"/>
          <p:cNvSpPr>
            <a:spLocks noChangeShapeType="1"/>
          </p:cNvSpPr>
          <p:nvPr/>
        </p:nvSpPr>
        <p:spPr bwMode="auto">
          <a:xfrm>
            <a:off x="1690688" y="2636838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6" name="Line 103"/>
          <p:cNvSpPr>
            <a:spLocks noChangeShapeType="1"/>
          </p:cNvSpPr>
          <p:nvPr/>
        </p:nvSpPr>
        <p:spPr bwMode="auto">
          <a:xfrm>
            <a:off x="1690688" y="3068638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7" name="Line 104"/>
          <p:cNvSpPr>
            <a:spLocks noChangeShapeType="1"/>
          </p:cNvSpPr>
          <p:nvPr/>
        </p:nvSpPr>
        <p:spPr bwMode="auto">
          <a:xfrm>
            <a:off x="2338388" y="3284538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8" name="Line 105"/>
          <p:cNvSpPr>
            <a:spLocks noChangeShapeType="1"/>
          </p:cNvSpPr>
          <p:nvPr/>
        </p:nvSpPr>
        <p:spPr bwMode="auto">
          <a:xfrm>
            <a:off x="2338388" y="3716338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9" name="Line 106"/>
          <p:cNvSpPr>
            <a:spLocks noChangeShapeType="1"/>
          </p:cNvSpPr>
          <p:nvPr/>
        </p:nvSpPr>
        <p:spPr bwMode="auto">
          <a:xfrm>
            <a:off x="3057525" y="39338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0" name="Line 107"/>
          <p:cNvSpPr>
            <a:spLocks noChangeShapeType="1"/>
          </p:cNvSpPr>
          <p:nvPr/>
        </p:nvSpPr>
        <p:spPr bwMode="auto">
          <a:xfrm>
            <a:off x="3057525" y="4365625"/>
            <a:ext cx="4333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1" name="Line 108"/>
          <p:cNvSpPr>
            <a:spLocks noChangeShapeType="1"/>
          </p:cNvSpPr>
          <p:nvPr/>
        </p:nvSpPr>
        <p:spPr bwMode="auto">
          <a:xfrm>
            <a:off x="3706813" y="45815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2" name="Line 109"/>
          <p:cNvSpPr>
            <a:spLocks noChangeShapeType="1"/>
          </p:cNvSpPr>
          <p:nvPr/>
        </p:nvSpPr>
        <p:spPr bwMode="auto">
          <a:xfrm>
            <a:off x="3706813" y="5013325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3" name="Line 110"/>
          <p:cNvSpPr>
            <a:spLocks noChangeShapeType="1"/>
          </p:cNvSpPr>
          <p:nvPr/>
        </p:nvSpPr>
        <p:spPr bwMode="auto">
          <a:xfrm>
            <a:off x="4356100" y="52292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4" name="Line 111"/>
          <p:cNvSpPr>
            <a:spLocks noChangeShapeType="1"/>
          </p:cNvSpPr>
          <p:nvPr/>
        </p:nvSpPr>
        <p:spPr bwMode="auto">
          <a:xfrm>
            <a:off x="4356100" y="5661025"/>
            <a:ext cx="4333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5" name="Line 112"/>
          <p:cNvSpPr>
            <a:spLocks noChangeShapeType="1"/>
          </p:cNvSpPr>
          <p:nvPr/>
        </p:nvSpPr>
        <p:spPr bwMode="auto">
          <a:xfrm>
            <a:off x="5002213" y="58769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6" name="Line 113"/>
          <p:cNvSpPr>
            <a:spLocks noChangeShapeType="1"/>
          </p:cNvSpPr>
          <p:nvPr/>
        </p:nvSpPr>
        <p:spPr bwMode="auto">
          <a:xfrm>
            <a:off x="5002213" y="6308725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4419600" y="2492375"/>
            <a:ext cx="3248025" cy="1873250"/>
            <a:chOff x="2784" y="1434"/>
            <a:chExt cx="2046" cy="1180"/>
          </a:xfrm>
        </p:grpSpPr>
        <p:sp>
          <p:nvSpPr>
            <p:cNvPr id="5148" name="AutoShape 115"/>
            <p:cNvSpPr>
              <a:spLocks noChangeArrowheads="1"/>
            </p:cNvSpPr>
            <p:nvPr/>
          </p:nvSpPr>
          <p:spPr bwMode="auto">
            <a:xfrm>
              <a:off x="3379" y="1434"/>
              <a:ext cx="1451" cy="771"/>
            </a:xfrm>
            <a:prstGeom prst="wedgeEllipseCallout">
              <a:avLst>
                <a:gd name="adj1" fmla="val -43750"/>
                <a:gd name="adj2" fmla="val 70000"/>
              </a:avLst>
            </a:prstGeom>
            <a:noFill/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800080"/>
                  </a:solidFill>
                </a:rPr>
                <a:t>语义处理</a:t>
              </a:r>
            </a:p>
          </p:txBody>
        </p:sp>
        <p:sp>
          <p:nvSpPr>
            <p:cNvPr id="5149" name="Line 116"/>
            <p:cNvSpPr>
              <a:spLocks noChangeShapeType="1"/>
            </p:cNvSpPr>
            <p:nvPr/>
          </p:nvSpPr>
          <p:spPr bwMode="auto">
            <a:xfrm>
              <a:off x="2784" y="2256"/>
              <a:ext cx="672" cy="0"/>
            </a:xfrm>
            <a:prstGeom prst="line">
              <a:avLst/>
            </a:prstGeom>
            <a:noFill/>
            <a:ln w="9525" cap="rnd">
              <a:solidFill>
                <a:srgbClr val="003366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" name="Line 117"/>
            <p:cNvSpPr>
              <a:spLocks noChangeShapeType="1"/>
            </p:cNvSpPr>
            <p:nvPr/>
          </p:nvSpPr>
          <p:spPr bwMode="auto">
            <a:xfrm>
              <a:off x="3470" y="2251"/>
              <a:ext cx="0" cy="363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51" name="Line 118"/>
            <p:cNvSpPr>
              <a:spLocks noChangeShapeType="1"/>
            </p:cNvSpPr>
            <p:nvPr/>
          </p:nvSpPr>
          <p:spPr bwMode="auto">
            <a:xfrm flipH="1">
              <a:off x="3198" y="2614"/>
              <a:ext cx="272" cy="0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2267744" y="188640"/>
            <a:ext cx="323850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8.2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838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语义分析和中间代码生成的重要数据结构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143000" y="2332038"/>
            <a:ext cx="76962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符号表</a:t>
            </a:r>
            <a:r>
              <a:rPr lang="zh-CN" altLang="en-US" b="1" dirty="0"/>
              <a:t>（</a:t>
            </a:r>
            <a:r>
              <a:rPr lang="en-US" altLang="zh-CN" b="1" i="1" dirty="0"/>
              <a:t>symbol tables</a:t>
            </a:r>
            <a:r>
              <a:rPr lang="zh-CN" altLang="en-US" b="1" dirty="0"/>
              <a:t>） 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名字信息建立后加入</a:t>
            </a:r>
            <a:r>
              <a:rPr lang="en-US" altLang="zh-CN" b="1" i="1" dirty="0">
                <a:solidFill>
                  <a:srgbClr val="800080"/>
                </a:solidFill>
              </a:rPr>
              <a:t>/</a:t>
            </a:r>
            <a:r>
              <a:rPr lang="zh-CN" altLang="en-US" b="1" dirty="0">
                <a:solidFill>
                  <a:srgbClr val="800080"/>
                </a:solidFill>
              </a:rPr>
              <a:t>更改符号表</a:t>
            </a:r>
            <a:r>
              <a:rPr lang="zh-CN" altLang="en-US" b="1" dirty="0"/>
              <a:t> 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名字信息如：种类，类型，偏移地址，占用空间等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需要获取名字信息时，查找符号表</a:t>
            </a:r>
          </a:p>
          <a:p>
            <a:pPr lvl="1">
              <a:buFontTx/>
              <a:buNone/>
            </a:pPr>
            <a:r>
              <a:rPr lang="zh-CN" altLang="en-US" sz="1000" b="1" dirty="0">
                <a:solidFill>
                  <a:srgbClr val="800080"/>
                </a:solidFill>
              </a:rPr>
              <a:t> </a:t>
            </a: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</a:rPr>
              <a:t> 符号表的组织可以体现名字作用域规则</a:t>
            </a:r>
            <a:endParaRPr lang="zh-CN" altLang="en-US" b="1" dirty="0"/>
          </a:p>
          <a:p>
            <a:pPr lvl="1">
              <a:buFontTx/>
              <a:buNone/>
            </a:pPr>
            <a:endParaRPr lang="zh-CN" altLang="en-US" b="1" dirty="0"/>
          </a:p>
          <a:p>
            <a:pPr>
              <a:buFontTx/>
              <a:buNone/>
            </a:pPr>
            <a:r>
              <a:rPr lang="zh-CN" altLang="en-US" b="1" dirty="0"/>
              <a:t>    </a:t>
            </a:r>
            <a:endParaRPr lang="zh-CN" altLang="en-US" b="1" dirty="0">
              <a:solidFill>
                <a:srgbClr val="800080"/>
              </a:solidFill>
            </a:endParaRPr>
          </a:p>
        </p:txBody>
      </p:sp>
      <p:sp>
        <p:nvSpPr>
          <p:cNvPr id="614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2267744" y="188640"/>
            <a:ext cx="323850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8.2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5"/>
          <p:cNvSpPr txBox="1">
            <a:spLocks noChangeArrowheads="1"/>
          </p:cNvSpPr>
          <p:nvPr/>
        </p:nvSpPr>
        <p:spPr bwMode="auto">
          <a:xfrm>
            <a:off x="684213" y="11255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与语义分析相关的工作</a:t>
            </a:r>
          </a:p>
        </p:txBody>
      </p:sp>
      <p:sp>
        <p:nvSpPr>
          <p:cNvPr id="8195" name="Rectangle 39"/>
          <p:cNvSpPr>
            <a:spLocks noChangeArrowheads="1"/>
          </p:cNvSpPr>
          <p:nvPr/>
        </p:nvSpPr>
        <p:spPr bwMode="auto">
          <a:xfrm>
            <a:off x="2267744" y="188640"/>
            <a:ext cx="323850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8.2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8196" name="Rectangle 40"/>
          <p:cNvSpPr>
            <a:spLocks noChangeArrowheads="1"/>
          </p:cNvSpPr>
          <p:nvPr/>
        </p:nvSpPr>
        <p:spPr bwMode="auto">
          <a:xfrm>
            <a:off x="1084263" y="1922463"/>
            <a:ext cx="8023225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静态语义检查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/>
              <a:t>  编译期间所进行的</a:t>
            </a:r>
            <a:r>
              <a:rPr lang="zh-CN" altLang="en-US" b="1"/>
              <a:t>语义</a:t>
            </a:r>
            <a:r>
              <a:rPr lang="zh-CN" altLang="en-US" b="1" smtClean="0"/>
              <a:t>检查 </a:t>
            </a:r>
            <a:endParaRPr lang="zh-CN" altLang="en-US" b="1" dirty="0"/>
          </a:p>
          <a:p>
            <a:pPr lvl="1">
              <a:buFontTx/>
              <a:buChar char="•"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动态语义检查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dirty="0"/>
              <a:t>   </a:t>
            </a:r>
            <a:r>
              <a:rPr lang="zh-CN" altLang="en-US" b="1" dirty="0"/>
              <a:t>所生成的代码在运行期间进行的语义检查</a:t>
            </a:r>
            <a:r>
              <a:rPr lang="zh-CN" altLang="en-US" dirty="0"/>
              <a:t> </a:t>
            </a:r>
            <a:endParaRPr lang="zh-CN" altLang="en-US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收集语义信息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</a:t>
            </a:r>
            <a:r>
              <a:rPr lang="zh-CN" altLang="en-US" b="1" dirty="0"/>
              <a:t>为语义检查收集程序的语义信息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</a:t>
            </a:r>
            <a:r>
              <a:rPr lang="zh-CN" altLang="en-US" b="1" dirty="0"/>
              <a:t>为代码生成等后续阶段收集程序的语义信息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 有些内容合并到“中间代码生成”部分讨论</a:t>
            </a:r>
          </a:p>
          <a:p>
            <a:pPr lvl="1">
              <a:buFontTx/>
              <a:buNone/>
            </a:pPr>
            <a:r>
              <a:rPr lang="zh-CN" altLang="en-US" sz="2000" b="1" dirty="0"/>
              <a:t>    </a:t>
            </a:r>
            <a:r>
              <a:rPr lang="zh-CN" altLang="en-US" b="1" dirty="0"/>
              <a:t>（如过程、数组声明的语义处理）</a:t>
            </a:r>
          </a:p>
        </p:txBody>
      </p:sp>
      <p:sp>
        <p:nvSpPr>
          <p:cNvPr id="8197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39066</TotalTime>
  <Words>3086</Words>
  <Application>Microsoft Office PowerPoint</Application>
  <PresentationFormat>全屏显示(4:3)</PresentationFormat>
  <Paragraphs>521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Capsules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Company>wyy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lenovo</cp:lastModifiedBy>
  <cp:revision>1604</cp:revision>
  <dcterms:created xsi:type="dcterms:W3CDTF">2002-02-03T03:17:28Z</dcterms:created>
  <dcterms:modified xsi:type="dcterms:W3CDTF">2019-10-23T07:58:53Z</dcterms:modified>
</cp:coreProperties>
</file>