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897" r:id="rId2"/>
    <p:sldId id="902" r:id="rId3"/>
    <p:sldId id="903" r:id="rId4"/>
    <p:sldId id="904" r:id="rId5"/>
    <p:sldId id="905" r:id="rId6"/>
    <p:sldId id="906" r:id="rId7"/>
    <p:sldId id="907" r:id="rId8"/>
    <p:sldId id="908" r:id="rId9"/>
    <p:sldId id="909" r:id="rId10"/>
    <p:sldId id="910" r:id="rId11"/>
    <p:sldId id="911" r:id="rId12"/>
    <p:sldId id="912" r:id="rId13"/>
    <p:sldId id="914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922" r:id="rId22"/>
    <p:sldId id="923" r:id="rId23"/>
    <p:sldId id="924" r:id="rId24"/>
    <p:sldId id="925" r:id="rId25"/>
    <p:sldId id="926" r:id="rId26"/>
    <p:sldId id="927" r:id="rId27"/>
    <p:sldId id="928" r:id="rId28"/>
    <p:sldId id="929" r:id="rId29"/>
    <p:sldId id="930" r:id="rId30"/>
    <p:sldId id="931" r:id="rId31"/>
    <p:sldId id="932" r:id="rId32"/>
    <p:sldId id="933" r:id="rId33"/>
    <p:sldId id="934" r:id="rId34"/>
    <p:sldId id="935" r:id="rId35"/>
    <p:sldId id="936" r:id="rId36"/>
    <p:sldId id="937" r:id="rId37"/>
    <p:sldId id="938" r:id="rId38"/>
    <p:sldId id="939" r:id="rId39"/>
    <p:sldId id="940" r:id="rId40"/>
    <p:sldId id="941" r:id="rId41"/>
    <p:sldId id="942" r:id="rId42"/>
    <p:sldId id="943" r:id="rId43"/>
  </p:sldIdLst>
  <p:sldSz cx="9144000" cy="6858000" type="screen4x3"/>
  <p:notesSz cx="6645275" cy="9779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FF00"/>
    <a:srgbClr val="990099"/>
    <a:srgbClr val="800080"/>
    <a:srgbClr val="333399"/>
    <a:srgbClr val="008000"/>
    <a:srgbClr val="5F5F5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9702" autoAdjust="0"/>
  </p:normalViewPr>
  <p:slideViewPr>
    <p:cSldViewPr>
      <p:cViewPr varScale="1">
        <p:scale>
          <a:sx n="89" d="100"/>
          <a:sy n="89" d="100"/>
        </p:scale>
        <p:origin x="-1158" y="18"/>
      </p:cViewPr>
      <p:guideLst>
        <p:guide orient="horz" pos="2296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1C35D90-0839-47E8-8EF7-872E0D028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singhua.edu.cn/chn/index.ht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1031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1039" descr="清华大学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1030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571472" y="188913"/>
            <a:ext cx="7286676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600" b="1" dirty="0" smtClean="0">
                <a:solidFill>
                  <a:srgbClr val="800080"/>
                </a:solidFill>
                <a:ea typeface="华文行楷" pitchFamily="2" charset="-122"/>
              </a:rPr>
              <a:t>PL/0</a:t>
            </a:r>
            <a:r>
              <a:rPr lang="zh-CN" altLang="en-US" sz="3600" b="1" dirty="0" smtClean="0">
                <a:solidFill>
                  <a:srgbClr val="800080"/>
                </a:solidFill>
                <a:ea typeface="华文行楷" pitchFamily="2" charset="-122"/>
              </a:rPr>
              <a:t>编译程序的运行时存储分配</a:t>
            </a:r>
            <a:endParaRPr lang="zh-CN" altLang="en-US" sz="36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357158" y="1142984"/>
            <a:ext cx="7486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9.4.1  PL/0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程序活动记录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1785918" y="1828846"/>
            <a:ext cx="23574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Times New Roman" pitchFamily="18" charset="0"/>
              </a:rPr>
              <a:t>静态</a:t>
            </a:r>
            <a:r>
              <a:rPr kumimoji="0"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链</a:t>
            </a:r>
            <a:r>
              <a:rPr kumimoji="0"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SL</a:t>
            </a:r>
          </a:p>
          <a:p>
            <a:pPr>
              <a:buClrTx/>
              <a:buNone/>
            </a:pPr>
            <a:r>
              <a:rPr kumimoji="0"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动态连</a:t>
            </a:r>
            <a:r>
              <a:rPr kumimoji="0"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DL</a:t>
            </a:r>
          </a:p>
          <a:p>
            <a:pPr>
              <a:buClrTx/>
              <a:buNone/>
            </a:pPr>
            <a:r>
              <a:rPr kumimoji="0"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返回地址</a:t>
            </a:r>
            <a:r>
              <a:rPr kumimoji="0"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RA</a:t>
            </a:r>
            <a:endParaRPr kumimoji="0" lang="zh-CN" altLang="en-US" b="1" dirty="0"/>
          </a:p>
        </p:txBody>
      </p:sp>
      <p:sp>
        <p:nvSpPr>
          <p:cNvPr id="4198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677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629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6581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5725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072090" y="2571744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返回地址</a:t>
            </a:r>
            <a:r>
              <a:rPr lang="en-US" altLang="zh-CN" sz="2000" dirty="0" smtClean="0">
                <a:solidFill>
                  <a:srgbClr val="800080"/>
                </a:solidFill>
              </a:rPr>
              <a:t>RA</a:t>
            </a:r>
            <a:endParaRPr lang="zh-CN" altLang="en-US" sz="2000" dirty="0" smtClean="0">
              <a:solidFill>
                <a:srgbClr val="80008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072066" y="1828846"/>
            <a:ext cx="23622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临时工作单元</a:t>
            </a:r>
            <a:endParaRPr lang="en-US" altLang="zh-CN" sz="2000" dirty="0" smtClean="0">
              <a:solidFill>
                <a:srgbClr val="80008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局部变量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072066" y="2971854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动态连链</a:t>
            </a:r>
            <a:r>
              <a:rPr lang="en-US" altLang="zh-CN" sz="2000" dirty="0" smtClean="0">
                <a:solidFill>
                  <a:srgbClr val="800080"/>
                </a:solidFill>
              </a:rPr>
              <a:t>DL</a:t>
            </a:r>
            <a:endParaRPr lang="zh-CN" altLang="en-US" sz="2000" dirty="0" smtClean="0">
              <a:solidFill>
                <a:srgbClr val="800080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072066" y="3400482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静态链</a:t>
            </a:r>
            <a:r>
              <a:rPr lang="en-US" altLang="zh-CN" sz="2000" dirty="0" smtClean="0">
                <a:solidFill>
                  <a:srgbClr val="800080"/>
                </a:solidFill>
              </a:rPr>
              <a:t>SL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072066" y="1428736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800080"/>
                </a:solidFill>
              </a:rPr>
              <a:t>其它信息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28596" y="3857628"/>
            <a:ext cx="7486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9.4.2  PL/0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实现过程调用和返回的目标代码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39552" y="4509120"/>
            <a:ext cx="834390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(1)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指令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CAL  L  A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调用地址为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的过程，层差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L=DL-SL</a:t>
            </a:r>
          </a:p>
          <a:p>
            <a:pPr>
              <a:buClrTx/>
              <a:buNone/>
            </a:pP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 (2)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指令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INT   0  A  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在栈顶开辟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A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个存储单元，数量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=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局部变量个数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+3</a:t>
            </a:r>
          </a:p>
          <a:p>
            <a:pPr>
              <a:buClrTx/>
              <a:buNone/>
            </a:pP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 (3)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指令 </a:t>
            </a:r>
            <a:r>
              <a:rPr lang="en-US" altLang="zh-CN" b="1" dirty="0" smtClean="0">
                <a:solidFill>
                  <a:srgbClr val="800080"/>
                </a:solidFill>
                <a:latin typeface="Times New Roman" pitchFamily="18" charset="0"/>
              </a:rPr>
              <a:t>OPR  0   0  </a:t>
            </a:r>
            <a:r>
              <a:rPr lang="zh-CN" altLang="en-US" b="1" dirty="0" smtClean="0">
                <a:solidFill>
                  <a:srgbClr val="800080"/>
                </a:solidFill>
                <a:latin typeface="Times New Roman" pitchFamily="18" charset="0"/>
              </a:rPr>
              <a:t>结束过程执行，返回调用过程，从运行栈中撤销活动记录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684213" y="1681163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JMP  0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无条件转移至地址 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/>
              <a:t>，即置</a:t>
            </a:r>
            <a:r>
              <a:rPr lang="zh-CN" altLang="en-US" sz="2400">
                <a:latin typeface="Arial" pitchFamily="34" charset="0"/>
              </a:rPr>
              <a:t>指令地址寄存器为</a:t>
            </a:r>
            <a:r>
              <a:rPr lang="en-US" altLang="zh-CN" sz="2400" b="0">
                <a:latin typeface="Arial" pitchFamily="34" charset="0"/>
              </a:rPr>
              <a:t>A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684213" y="2924175"/>
            <a:ext cx="8137525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JPC  0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条件转移指令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若栈顶为 </a:t>
            </a:r>
            <a:r>
              <a:rPr lang="en-US" altLang="zh-CN" sz="2400" b="0">
                <a:latin typeface="Arial" pitchFamily="34" charset="0"/>
              </a:rPr>
              <a:t>0</a:t>
            </a:r>
            <a:r>
              <a:rPr lang="zh-CN" altLang="en-US" sz="2400"/>
              <a:t>，则转移至地址</a:t>
            </a:r>
            <a:r>
              <a:rPr lang="zh-CN" altLang="en-US" sz="2400">
                <a:latin typeface="Arial" pitchFamily="34" charset="0"/>
              </a:rPr>
              <a:t> 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/>
              <a:t>，即置指令地址寄存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/>
              <a:t>   器为</a:t>
            </a:r>
            <a:r>
              <a:rPr lang="en-US" altLang="zh-CN" sz="2400" b="0">
                <a:latin typeface="Arial" pitchFamily="34" charset="0"/>
              </a:rPr>
              <a:t>A </a:t>
            </a:r>
            <a:r>
              <a:rPr lang="zh-CN" altLang="en-US" sz="2400"/>
              <a:t>；</a:t>
            </a:r>
            <a:r>
              <a:rPr lang="en-US" altLang="zh-CN" sz="2400"/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1751" name="Text Box 11"/>
          <p:cNvSpPr txBox="1">
            <a:spLocks noChangeArrowheads="1"/>
          </p:cNvSpPr>
          <p:nvPr/>
        </p:nvSpPr>
        <p:spPr bwMode="auto">
          <a:xfrm>
            <a:off x="755650" y="1392238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14”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栈顶的值输出至控制台屏幕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en-US" altLang="zh-CN" sz="240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/>
              <a:t>1</a:t>
            </a:r>
          </a:p>
        </p:txBody>
      </p:sp>
      <p:sp>
        <p:nvSpPr>
          <p:cNvPr id="31752" name="Text Box 12"/>
          <p:cNvSpPr txBox="1">
            <a:spLocks noChangeArrowheads="1"/>
          </p:cNvSpPr>
          <p:nvPr/>
        </p:nvSpPr>
        <p:spPr bwMode="auto">
          <a:xfrm>
            <a:off x="755650" y="2867025"/>
            <a:ext cx="81375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15”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控制台屏幕输出一个换行</a:t>
            </a:r>
            <a:endParaRPr lang="zh-CN" altLang="en-US" sz="2400">
              <a:latin typeface="Arial" pitchFamily="34" charset="0"/>
            </a:endParaRPr>
          </a:p>
        </p:txBody>
      </p:sp>
      <p:sp>
        <p:nvSpPr>
          <p:cNvPr id="31753" name="Text Box 13"/>
          <p:cNvSpPr txBox="1">
            <a:spLocks noChangeArrowheads="1"/>
          </p:cNvSpPr>
          <p:nvPr/>
        </p:nvSpPr>
        <p:spPr bwMode="auto">
          <a:xfrm>
            <a:off x="755650" y="4051300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16”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从控制台读入一行输入，置入栈顶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 b="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加 </a:t>
            </a:r>
            <a:r>
              <a:rPr lang="en-US" altLang="zh-CN" sz="2400"/>
              <a:t>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755650" y="1392238"/>
            <a:ext cx="813752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类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P-code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解释程序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rgbClr val="800080"/>
                </a:solidFill>
              </a:rPr>
              <a:t>数据结构</a:t>
            </a:r>
          </a:p>
          <a:p>
            <a:pPr lvl="1">
              <a:buFont typeface="Symbol" pitchFamily="18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None/>
            </a:pPr>
            <a:r>
              <a:rPr lang="zh-CN" altLang="en-US" sz="2000"/>
              <a:t>    </a:t>
            </a:r>
            <a:r>
              <a:rPr lang="zh-CN" altLang="en-US" sz="2400"/>
              <a:t>运行栈      </a:t>
            </a:r>
            <a:r>
              <a:rPr lang="en-US" altLang="zh-CN" sz="2000" b="0">
                <a:latin typeface="Arial" pitchFamily="34" charset="0"/>
              </a:rPr>
              <a:t>int s[stacksize]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</a:t>
            </a:r>
            <a:r>
              <a:rPr lang="zh-CN" altLang="en-US" sz="2400"/>
              <a:t>指令寄存器  </a:t>
            </a:r>
            <a:r>
              <a:rPr lang="en-US" altLang="zh-CN" sz="2000" b="0">
                <a:latin typeface="Arial" pitchFamily="34" charset="0"/>
              </a:rPr>
              <a:t>struct instruction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>
                <a:latin typeface="Arial" pitchFamily="34" charset="0"/>
              </a:rPr>
              <a:t>                                  </a:t>
            </a:r>
            <a:r>
              <a:rPr lang="en-US" altLang="zh-CN" sz="2000" b="0">
                <a:latin typeface="Arial" pitchFamily="34" charset="0"/>
              </a:rPr>
              <a:t>{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                               enum fct  f;   /*</a:t>
            </a:r>
            <a:r>
              <a:rPr lang="zh-CN" altLang="en-US" sz="2000">
                <a:latin typeface="Arial" pitchFamily="34" charset="0"/>
              </a:rPr>
              <a:t>操作码</a:t>
            </a:r>
            <a:r>
              <a:rPr lang="zh-CN" altLang="en-US" sz="2000" b="0">
                <a:latin typeface="Arial" pitchFamily="34" charset="0"/>
              </a:rPr>
              <a:t>*</a:t>
            </a:r>
            <a:r>
              <a:rPr lang="en-US" altLang="zh-CN" sz="2000" b="0">
                <a:latin typeface="Arial" pitchFamily="34" charset="0"/>
              </a:rPr>
              <a:t>/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                               int l;    /*</a:t>
            </a:r>
            <a:r>
              <a:rPr lang="zh-CN" altLang="en-US" sz="2000">
                <a:latin typeface="Arial" pitchFamily="34" charset="0"/>
              </a:rPr>
              <a:t>引用层与声明层的层差</a:t>
            </a:r>
            <a:r>
              <a:rPr lang="zh-CN" altLang="en-US" sz="2000" b="0">
                <a:latin typeface="Arial" pitchFamily="34" charset="0"/>
              </a:rPr>
              <a:t>*</a:t>
            </a:r>
            <a:r>
              <a:rPr lang="en-US" altLang="zh-CN" sz="2000" b="0">
                <a:latin typeface="Arial" pitchFamily="34" charset="0"/>
              </a:rPr>
              <a:t>/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                               int a;   /*</a:t>
            </a:r>
            <a:r>
              <a:rPr lang="zh-CN" altLang="en-US" sz="2000">
                <a:latin typeface="Arial" pitchFamily="34" charset="0"/>
              </a:rPr>
              <a:t>因不同的</a:t>
            </a:r>
            <a:r>
              <a:rPr lang="en-US" altLang="zh-CN" sz="2000" b="0">
                <a:latin typeface="Arial" pitchFamily="34" charset="0"/>
              </a:rPr>
              <a:t>f</a:t>
            </a:r>
            <a:r>
              <a:rPr lang="zh-CN" altLang="en-US" sz="2000">
                <a:latin typeface="Arial" pitchFamily="34" charset="0"/>
              </a:rPr>
              <a:t>各异</a:t>
            </a:r>
            <a:r>
              <a:rPr lang="zh-CN" altLang="en-US" sz="2000" b="0">
                <a:latin typeface="Arial" pitchFamily="34" charset="0"/>
              </a:rPr>
              <a:t>*</a:t>
            </a:r>
            <a:r>
              <a:rPr lang="en-US" altLang="zh-CN" sz="2000" b="0">
                <a:latin typeface="Arial" pitchFamily="34" charset="0"/>
              </a:rPr>
              <a:t>/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                           }  i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</a:t>
            </a:r>
            <a:r>
              <a:rPr lang="zh-CN" altLang="en-US" sz="2400">
                <a:latin typeface="Arial" pitchFamily="34" charset="0"/>
              </a:rPr>
              <a:t>指令地址寄存器    </a:t>
            </a:r>
            <a:r>
              <a:rPr lang="en-US" altLang="zh-CN" sz="2000" b="0">
                <a:latin typeface="Arial" pitchFamily="34" charset="0"/>
              </a:rPr>
              <a:t>int p;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000" b="0">
                <a:latin typeface="Arial" pitchFamily="34" charset="0"/>
              </a:rPr>
              <a:t>       </a:t>
            </a:r>
            <a:r>
              <a:rPr lang="zh-CN" altLang="en-US" sz="2400">
                <a:latin typeface="Arial" pitchFamily="34" charset="0"/>
              </a:rPr>
              <a:t>基址寄存器</a:t>
            </a:r>
            <a:r>
              <a:rPr lang="zh-CN" altLang="en-US" sz="2400" b="0">
                <a:latin typeface="Arial" pitchFamily="34" charset="0"/>
              </a:rPr>
              <a:t>           </a:t>
            </a:r>
            <a:r>
              <a:rPr lang="en-US" altLang="zh-CN" sz="2000" b="0">
                <a:latin typeface="Arial" pitchFamily="34" charset="0"/>
              </a:rPr>
              <a:t>int b;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b="0">
                <a:latin typeface="Arial" pitchFamily="34" charset="0"/>
              </a:rPr>
              <a:t>      </a:t>
            </a:r>
            <a:r>
              <a:rPr lang="zh-CN" altLang="en-US" sz="2400">
                <a:latin typeface="Arial" pitchFamily="34" charset="0"/>
              </a:rPr>
              <a:t>栈顶寄存器</a:t>
            </a:r>
            <a:r>
              <a:rPr lang="zh-CN" altLang="en-US" sz="2400" b="0">
                <a:latin typeface="Arial" pitchFamily="34" charset="0"/>
              </a:rPr>
              <a:t>           </a:t>
            </a:r>
            <a:r>
              <a:rPr lang="en-US" altLang="zh-CN" sz="2000" b="0">
                <a:latin typeface="Arial" pitchFamily="34" charset="0"/>
              </a:rPr>
              <a:t>int t</a:t>
            </a:r>
            <a:r>
              <a:rPr lang="zh-CN" altLang="en-US" sz="2000" b="0">
                <a:latin typeface="Arial" pitchFamily="34" charset="0"/>
              </a:rPr>
              <a:t>；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000" b="0">
                <a:latin typeface="Arial" pitchFamily="34" charset="0"/>
              </a:rPr>
              <a:t>       </a:t>
            </a:r>
            <a:r>
              <a:rPr lang="zh-CN" altLang="en-US" sz="2400">
                <a:latin typeface="Arial" pitchFamily="34" charset="0"/>
              </a:rPr>
              <a:t>虚拟机代码段  </a:t>
            </a:r>
            <a:r>
              <a:rPr lang="zh-CN" altLang="en-US" sz="2000" b="0">
                <a:latin typeface="Arial" pitchFamily="34" charset="0"/>
              </a:rPr>
              <a:t> 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struct instruction code[cxmax];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6084888" y="1125538"/>
            <a:ext cx="244792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begin</a:t>
            </a:r>
            <a:b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</a:b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    c:=b+a;</a:t>
            </a:r>
            <a:b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</a:b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  end;</a:t>
            </a:r>
            <a:b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827088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( 2) int 0 3 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过程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入口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,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为过程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( 3) lod 1 3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取变量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b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( 4) lit 0 10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取常数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10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( 5) opr 0 2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( 6) sto 1 4 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栈顶值送变量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c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( 7) opr 0 0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退栈并返回调用点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(15) cal 0 2         </a:t>
            </a:r>
            <a:r>
              <a:rPr lang="zh-CN" altLang="en-US" sz="1500">
                <a:solidFill>
                  <a:srgbClr val="800080"/>
                </a:solidFill>
                <a:latin typeface="Arial" pitchFamily="34" charset="0"/>
              </a:rPr>
              <a:t>调用过程</a:t>
            </a:r>
            <a:r>
              <a:rPr lang="en-US" altLang="zh-CN" sz="1500">
                <a:solidFill>
                  <a:srgbClr val="800080"/>
                </a:solidFill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4824" name="Rectangle 11"/>
          <p:cNvSpPr>
            <a:spLocks noChangeArrowheads="1"/>
          </p:cNvSpPr>
          <p:nvPr/>
        </p:nvSpPr>
        <p:spPr bwMode="auto">
          <a:xfrm>
            <a:off x="1219200" y="261938"/>
            <a:ext cx="6089650" cy="503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3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PL/0 </a:t>
            </a:r>
            <a:r>
              <a:rPr lang="zh-CN" altLang="en-US" sz="3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编译程序的</a:t>
            </a:r>
            <a:r>
              <a:rPr lang="zh-CN" altLang="en-US" sz="3000">
                <a:solidFill>
                  <a:srgbClr val="800080"/>
                </a:solidFill>
              </a:rPr>
              <a:t>类</a:t>
            </a:r>
            <a:r>
              <a:rPr lang="en-US" altLang="zh-CN" sz="3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3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代码生成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5848" name="Rectangle 11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5849" name="Line 12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0" name="Line 13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1" name="Line 14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2" name="Line 15"/>
          <p:cNvSpPr>
            <a:spLocks noChangeShapeType="1"/>
          </p:cNvSpPr>
          <p:nvPr/>
        </p:nvSpPr>
        <p:spPr bwMode="auto">
          <a:xfrm flipV="1">
            <a:off x="539750" y="119697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3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4" name="Line 17"/>
          <p:cNvSpPr>
            <a:spLocks noChangeShapeType="1"/>
          </p:cNvSpPr>
          <p:nvPr/>
        </p:nvSpPr>
        <p:spPr bwMode="auto">
          <a:xfrm flipH="1" flipV="1">
            <a:off x="6443663" y="573405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5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5856" name="Rectangle 19"/>
          <p:cNvSpPr>
            <a:spLocks noChangeArrowheads="1"/>
          </p:cNvSpPr>
          <p:nvPr/>
        </p:nvSpPr>
        <p:spPr bwMode="auto">
          <a:xfrm>
            <a:off x="6507163" y="570865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5857" name="Rectangle 20"/>
          <p:cNvSpPr>
            <a:spLocks noChangeArrowheads="1"/>
          </p:cNvSpPr>
          <p:nvPr/>
        </p:nvSpPr>
        <p:spPr bwMode="auto">
          <a:xfrm>
            <a:off x="539750" y="117157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6873" name="Line 14"/>
          <p:cNvSpPr>
            <a:spLocks noChangeShapeType="1"/>
          </p:cNvSpPr>
          <p:nvPr/>
        </p:nvSpPr>
        <p:spPr bwMode="auto">
          <a:xfrm flipV="1">
            <a:off x="539750" y="30686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539750" y="30432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6875" name="Line 20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6" name="Line 21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7" name="Line 22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8" name="Line 23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9" name="Line 24"/>
          <p:cNvSpPr>
            <a:spLocks noChangeShapeType="1"/>
          </p:cNvSpPr>
          <p:nvPr/>
        </p:nvSpPr>
        <p:spPr bwMode="auto">
          <a:xfrm flipH="1" flipV="1">
            <a:off x="6443663" y="573405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6507163" y="570865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( 0)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0 8         </a:t>
            </a:r>
            <a:r>
              <a:rPr lang="zh-CN" altLang="en-US" sz="1500" dirty="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( 1)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转向过程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( 2)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0 3           </a:t>
            </a:r>
            <a:r>
              <a:rPr lang="zh-CN" altLang="en-US" sz="1500" dirty="0">
                <a:latin typeface="Arial" pitchFamily="34" charset="0"/>
              </a:rPr>
              <a:t>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  <a:r>
              <a:rPr lang="en-US" altLang="zh-CN" sz="1500" dirty="0">
                <a:latin typeface="Arial" pitchFamily="34" charset="0"/>
              </a:rPr>
              <a:t>,</a:t>
            </a:r>
            <a:r>
              <a:rPr lang="zh-CN" altLang="en-US" sz="1500" dirty="0">
                <a:latin typeface="Arial" pitchFamily="34" charset="0"/>
              </a:rPr>
              <a:t>为过程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( 3)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1 3          </a:t>
            </a:r>
            <a:r>
              <a:rPr lang="zh-CN" altLang="en-US" sz="1500" dirty="0">
                <a:latin typeface="Arial" pitchFamily="34" charset="0"/>
              </a:rPr>
              <a:t>取变量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( 4) lit 0 10          </a:t>
            </a:r>
            <a:r>
              <a:rPr lang="zh-CN" altLang="en-US" sz="1500" dirty="0">
                <a:latin typeface="Arial" pitchFamily="34" charset="0"/>
              </a:rPr>
              <a:t>取常数</a:t>
            </a:r>
            <a:r>
              <a:rPr lang="en-US" altLang="zh-CN" sz="1500" dirty="0">
                <a:latin typeface="Arial" pitchFamily="34" charset="0"/>
              </a:rPr>
              <a:t>10</a:t>
            </a:r>
            <a:r>
              <a:rPr lang="zh-CN" altLang="en-US" sz="1500" dirty="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( 5)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( 6)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1 4  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( 7)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 </a:t>
            </a:r>
            <a:r>
              <a:rPr lang="zh-CN" altLang="en-US" sz="1500" dirty="0">
                <a:latin typeface="Arial" pitchFamily="34" charset="0"/>
              </a:rPr>
              <a:t>退栈并返回调用点</a:t>
            </a:r>
            <a:r>
              <a:rPr lang="en-US" altLang="zh-CN" sz="1500" dirty="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( 8)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0 5          </a:t>
            </a:r>
            <a:r>
              <a:rPr lang="zh-CN" altLang="en-US" sz="1500" dirty="0">
                <a:latin typeface="Arial" pitchFamily="34" charset="0"/>
              </a:rPr>
              <a:t>主程序入口开辟</a:t>
            </a:r>
            <a:r>
              <a:rPr lang="en-US" altLang="zh-CN" sz="1500" dirty="0">
                <a:latin typeface="Arial" pitchFamily="34" charset="0"/>
              </a:rPr>
              <a:t>5</a:t>
            </a:r>
            <a:r>
              <a:rPr lang="zh-CN" altLang="en-US" sz="1500" dirty="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 </a:t>
            </a:r>
            <a:r>
              <a:rPr lang="zh-CN" altLang="en-US" sz="1500" dirty="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(10)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将栈顶值存入变量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(11)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(12) lit 0 0          </a:t>
            </a:r>
            <a:r>
              <a:rPr lang="zh-CN" altLang="en-US" sz="1500" dirty="0">
                <a:latin typeface="Arial" pitchFamily="34" charset="0"/>
              </a:rPr>
              <a:t>将常数值</a:t>
            </a:r>
            <a:r>
              <a:rPr lang="en-US" altLang="zh-CN" sz="1500" dirty="0">
                <a:latin typeface="Arial" pitchFamily="34" charset="0"/>
              </a:rPr>
              <a:t>0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(13)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0 9        </a:t>
            </a:r>
            <a:r>
              <a:rPr lang="zh-CN" altLang="en-US" sz="1500" dirty="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(14) </a:t>
            </a:r>
            <a:r>
              <a:rPr lang="en-US" altLang="zh-CN" sz="1500" dirty="0" err="1">
                <a:latin typeface="Arial" pitchFamily="34" charset="0"/>
              </a:rPr>
              <a:t>jpc</a:t>
            </a:r>
            <a:r>
              <a:rPr lang="en-US" altLang="zh-CN" sz="1500" dirty="0">
                <a:latin typeface="Arial" pitchFamily="34" charset="0"/>
              </a:rPr>
              <a:t> 0 24      </a:t>
            </a:r>
            <a:r>
              <a:rPr lang="zh-CN" altLang="en-US" sz="1500" dirty="0">
                <a:latin typeface="Arial" pitchFamily="34" charset="0"/>
              </a:rPr>
              <a:t>相等时转</a:t>
            </a:r>
            <a:r>
              <a:rPr lang="en-US" altLang="zh-CN" sz="1500" dirty="0">
                <a:latin typeface="Arial" pitchFamily="34" charset="0"/>
              </a:rPr>
              <a:t>(24)</a:t>
            </a:r>
            <a:r>
              <a:rPr lang="zh-CN" altLang="en-US" sz="1500" dirty="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(15) cal 0 2         </a:t>
            </a:r>
            <a:r>
              <a:rPr lang="zh-CN" altLang="en-US" sz="1500" dirty="0">
                <a:latin typeface="Arial" pitchFamily="34" charset="0"/>
              </a:rPr>
              <a:t>调用过程</a:t>
            </a:r>
            <a:r>
              <a:rPr lang="en-US" altLang="zh-CN" sz="1500" dirty="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(16) lit 0 2          </a:t>
            </a:r>
            <a:r>
              <a:rPr lang="zh-CN" altLang="en-US" sz="1500" dirty="0">
                <a:latin typeface="Arial" pitchFamily="34" charset="0"/>
              </a:rPr>
              <a:t>常数值</a:t>
            </a:r>
            <a:r>
              <a:rPr lang="en-US" altLang="zh-CN" sz="1500" dirty="0">
                <a:latin typeface="Arial" pitchFamily="34" charset="0"/>
              </a:rPr>
              <a:t>2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(17)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(18)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次栈顶与栈顶相乘</a:t>
            </a:r>
            <a:r>
              <a:rPr lang="en-US" altLang="zh-CN" sz="1500" dirty="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0 14      </a:t>
            </a:r>
            <a:r>
              <a:rPr lang="zh-CN" altLang="en-US" sz="1500" dirty="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(20)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0 15      </a:t>
            </a:r>
            <a:r>
              <a:rPr lang="zh-CN" altLang="en-US" sz="1500" dirty="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(21)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</a:t>
            </a:r>
            <a:r>
              <a:rPr lang="zh-CN" altLang="en-US" sz="1500" dirty="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(22)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(23)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0 11     </a:t>
            </a:r>
            <a:r>
              <a:rPr lang="zh-CN" altLang="en-US" sz="1500" dirty="0">
                <a:latin typeface="Arial" pitchFamily="34" charset="0"/>
              </a:rPr>
              <a:t>无条件转到循环入口</a:t>
            </a:r>
            <a:r>
              <a:rPr lang="en-US" altLang="zh-CN" sz="1500" dirty="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(24)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</a:t>
            </a:r>
            <a:r>
              <a:rPr lang="zh-CN" altLang="en-US" sz="1500" dirty="0">
                <a:latin typeface="Arial" pitchFamily="34" charset="0"/>
              </a:rPr>
              <a:t>结束退栈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7897" name="Line 14"/>
          <p:cNvSpPr>
            <a:spLocks noChangeShapeType="1"/>
          </p:cNvSpPr>
          <p:nvPr/>
        </p:nvSpPr>
        <p:spPr bwMode="auto">
          <a:xfrm flipV="1">
            <a:off x="539750" y="32845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898" name="Rectangle 19"/>
          <p:cNvSpPr>
            <a:spLocks noChangeArrowheads="1"/>
          </p:cNvSpPr>
          <p:nvPr/>
        </p:nvSpPr>
        <p:spPr bwMode="auto">
          <a:xfrm>
            <a:off x="539750" y="32591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7899" name="Line 21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0" name="Line 22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1" name="Line 23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2" name="Line 24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3" name="Line 25"/>
          <p:cNvSpPr>
            <a:spLocks noChangeShapeType="1"/>
          </p:cNvSpPr>
          <p:nvPr/>
        </p:nvSpPr>
        <p:spPr bwMode="auto">
          <a:xfrm flipH="1" flipV="1">
            <a:off x="6443663" y="35734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4" name="Rectangle 26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7905" name="Rectangle 27"/>
          <p:cNvSpPr>
            <a:spLocks noChangeArrowheads="1"/>
          </p:cNvSpPr>
          <p:nvPr/>
        </p:nvSpPr>
        <p:spPr bwMode="auto">
          <a:xfrm>
            <a:off x="6507163" y="35480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7906" name="Line 28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7" name="Rectangle 29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908" name="Line 3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9" name="Line 31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0" name="Rectangle 32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911" name="Line 3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3" name="Rectangle 35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7914" name="Line 3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5" name="Line 37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6" name="Line 39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17" name="Line 40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5580112" y="4149080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b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580112" y="3717032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800080"/>
                </a:solidFill>
                <a:latin typeface="Arial" pitchFamily="34" charset="0"/>
              </a:rPr>
              <a:t>c</a:t>
            </a:r>
            <a:endParaRPr lang="en-US" altLang="zh-CN" sz="2000" b="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 flipV="1">
            <a:off x="539750" y="35020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539750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7" name="Line 17"/>
          <p:cNvSpPr>
            <a:spLocks noChangeShapeType="1"/>
          </p:cNvSpPr>
          <p:nvPr/>
        </p:nvSpPr>
        <p:spPr bwMode="auto">
          <a:xfrm flipH="1" flipV="1">
            <a:off x="6443663" y="30940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8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8929" name="Rectangle 19"/>
          <p:cNvSpPr>
            <a:spLocks noChangeArrowheads="1"/>
          </p:cNvSpPr>
          <p:nvPr/>
        </p:nvSpPr>
        <p:spPr bwMode="auto">
          <a:xfrm>
            <a:off x="6507163" y="30686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1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4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935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6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7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938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42" name="Rectangle 32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8943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 flipV="1">
            <a:off x="539750" y="37417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539750" y="37163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0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1" name="Line 17"/>
          <p:cNvSpPr>
            <a:spLocks noChangeShapeType="1"/>
          </p:cNvSpPr>
          <p:nvPr/>
        </p:nvSpPr>
        <p:spPr bwMode="auto">
          <a:xfrm flipH="1" flipV="1">
            <a:off x="6443663" y="35734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2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9953" name="Rectangle 19"/>
          <p:cNvSpPr>
            <a:spLocks noChangeArrowheads="1"/>
          </p:cNvSpPr>
          <p:nvPr/>
        </p:nvSpPr>
        <p:spPr bwMode="auto">
          <a:xfrm>
            <a:off x="6507163" y="35480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5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8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0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1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9962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3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4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5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6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 flipV="1">
            <a:off x="539750" y="39592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539750" y="39338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0971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4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5" name="Line 17"/>
          <p:cNvSpPr>
            <a:spLocks noChangeShapeType="1"/>
          </p:cNvSpPr>
          <p:nvPr/>
        </p:nvSpPr>
        <p:spPr bwMode="auto">
          <a:xfrm flipH="1" flipV="1">
            <a:off x="6443663" y="31416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6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507163" y="31162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9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2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0983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5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7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8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89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90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0991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 flipV="1">
            <a:off x="5580063" y="328295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93" name="Rectangle 35"/>
          <p:cNvSpPr>
            <a:spLocks noChangeArrowheads="1"/>
          </p:cNvSpPr>
          <p:nvPr/>
        </p:nvSpPr>
        <p:spPr bwMode="auto">
          <a:xfrm>
            <a:off x="5580063" y="3286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757238" y="1208088"/>
            <a:ext cx="806291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类 </a:t>
            </a:r>
            <a:r>
              <a:rPr lang="en-US" altLang="zh-CN" b="0">
                <a:solidFill>
                  <a:srgbClr val="800080"/>
                </a:solidFill>
                <a:latin typeface="Arial" pitchFamily="34" charset="0"/>
              </a:rPr>
              <a:t>P-code</a:t>
            </a:r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语言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（教材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p15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表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1.2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，共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23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</a:t>
            </a:r>
            <a:r>
              <a:rPr lang="en-US" altLang="zh-CN" sz="280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1000"/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Arial" pitchFamily="34" charset="0"/>
              </a:rPr>
              <a:t>   一种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栈式机</a:t>
            </a:r>
            <a:r>
              <a:rPr lang="zh-CN" altLang="en-US" sz="2800">
                <a:latin typeface="Arial" pitchFamily="34" charset="0"/>
              </a:rPr>
              <a:t>的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语言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0">
                <a:latin typeface="Arial" pitchFamily="34" charset="0"/>
              </a:rPr>
              <a:t>     </a:t>
            </a:r>
            <a:r>
              <a:rPr lang="zh-CN" altLang="en-US" sz="2800">
                <a:latin typeface="Arial" pitchFamily="34" charset="0"/>
              </a:rPr>
              <a:t>此类栈式机没有累加器和通用寄存器，</a:t>
            </a: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有一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     个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栈式存储器</a:t>
            </a:r>
            <a:r>
              <a:rPr lang="zh-CN" altLang="en-US" sz="2800">
                <a:latin typeface="Arial" pitchFamily="34" charset="0"/>
              </a:rPr>
              <a:t>，有四个控制寄存器（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指令寄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     存器 </a:t>
            </a:r>
            <a:r>
              <a:rPr lang="en-US" altLang="zh-CN" sz="2800" b="0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指令地址寄存器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P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栈顶寄存器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T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     </a:t>
            </a:r>
            <a:r>
              <a:rPr lang="zh-CN" altLang="en-US" sz="2800">
                <a:latin typeface="Arial" pitchFamily="34" charset="0"/>
              </a:rPr>
              <a:t>和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基址寄存器 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），算数和逻辑运算都在栈顶进行</a:t>
            </a:r>
            <a:endParaRPr lang="zh-CN" altLang="en-US" sz="280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0">
              <a:latin typeface="Arial" pitchFamily="34" charset="0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指令格式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563938" y="4483100"/>
            <a:ext cx="3048000" cy="601663"/>
            <a:chOff x="2412" y="2614"/>
            <a:chExt cx="1920" cy="379"/>
          </a:xfrm>
        </p:grpSpPr>
        <p:sp>
          <p:nvSpPr>
            <p:cNvPr id="25610" name="Rectangle 40"/>
            <p:cNvSpPr>
              <a:spLocks noChangeArrowheads="1"/>
            </p:cNvSpPr>
            <p:nvPr/>
          </p:nvSpPr>
          <p:spPr bwMode="auto">
            <a:xfrm>
              <a:off x="2412" y="2657"/>
              <a:ext cx="1920" cy="33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41"/>
            <p:cNvSpPr>
              <a:spLocks noChangeShapeType="1"/>
            </p:cNvSpPr>
            <p:nvPr/>
          </p:nvSpPr>
          <p:spPr bwMode="auto">
            <a:xfrm>
              <a:off x="3036" y="2657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42"/>
            <p:cNvSpPr>
              <a:spLocks noChangeShapeType="1"/>
            </p:cNvSpPr>
            <p:nvPr/>
          </p:nvSpPr>
          <p:spPr bwMode="auto">
            <a:xfrm>
              <a:off x="3708" y="2657"/>
              <a:ext cx="0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Text Box 43"/>
            <p:cNvSpPr txBox="1">
              <a:spLocks noChangeArrowheads="1"/>
            </p:cNvSpPr>
            <p:nvPr/>
          </p:nvSpPr>
          <p:spPr bwMode="auto">
            <a:xfrm>
              <a:off x="2608" y="2614"/>
              <a:ext cx="15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zh-CN">
                  <a:solidFill>
                    <a:srgbClr val="800080"/>
                  </a:solidFill>
                  <a:latin typeface="宋体" pitchFamily="2" charset="-122"/>
                  <a:ea typeface="宋体" pitchFamily="2" charset="-122"/>
                </a:rPr>
                <a:t>f</a:t>
              </a:r>
              <a:r>
                <a:rPr lang="en-US" altLang="zh-CN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  <a:r>
                <a:rPr lang="en-US" altLang="zh-CN">
                  <a:solidFill>
                    <a:srgbClr val="800080"/>
                  </a:solidFill>
                  <a:latin typeface="宋体" pitchFamily="2" charset="-122"/>
                  <a:ea typeface="宋体" pitchFamily="2" charset="-122"/>
                </a:rPr>
                <a:t>l</a:t>
              </a:r>
              <a:r>
                <a:rPr lang="en-US" altLang="zh-CN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   </a:t>
              </a:r>
              <a:r>
                <a:rPr lang="en-US" altLang="zh-CN">
                  <a:solidFill>
                    <a:srgbClr val="800080"/>
                  </a:solidFill>
                  <a:latin typeface="宋体" pitchFamily="2" charset="-122"/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25609" name="Text Box 44"/>
          <p:cNvSpPr txBox="1">
            <a:spLocks noChangeArrowheads="1"/>
          </p:cNvSpPr>
          <p:nvPr/>
        </p:nvSpPr>
        <p:spPr bwMode="auto">
          <a:xfrm>
            <a:off x="1403350" y="5229225"/>
            <a:ext cx="62642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f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：   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操作码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l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Arial" pitchFamily="34" charset="0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层次差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（标识符引用层减去定义层）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a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Arial" pitchFamily="34" charset="0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不同的指令含义不同</a:t>
            </a: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(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介绍</a:t>
            </a: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23</a:t>
            </a:r>
            <a:r>
              <a:rPr lang="zh-CN" altLang="en-US" sz="2400">
                <a:solidFill>
                  <a:srgbClr val="800080"/>
                </a:solidFill>
                <a:latin typeface="Times New Roman" pitchFamily="18" charset="0"/>
              </a:rPr>
              <a:t>条</a:t>
            </a:r>
            <a:r>
              <a:rPr lang="en-US" altLang="zh-CN" sz="2400">
                <a:solidFill>
                  <a:srgbClr val="800080"/>
                </a:solidFill>
                <a:latin typeface="Times New Roman" pitchFamily="18" charset="0"/>
              </a:rPr>
              <a:t>)</a:t>
            </a:r>
            <a:endParaRPr lang="zh-CN" altLang="en-US" sz="2400">
              <a:solidFill>
                <a:srgbClr val="800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 flipV="1">
            <a:off x="539750" y="42211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539750" y="41957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1995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6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 flipH="1" flipV="1">
            <a:off x="6443663" y="26622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0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2001" name="Rectangle 19"/>
          <p:cNvSpPr>
            <a:spLocks noChangeArrowheads="1"/>
          </p:cNvSpPr>
          <p:nvPr/>
        </p:nvSpPr>
        <p:spPr bwMode="auto">
          <a:xfrm>
            <a:off x="6507163" y="26368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3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04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5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6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07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8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09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10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1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2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3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4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2015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6" name="Line 34"/>
          <p:cNvSpPr>
            <a:spLocks noChangeShapeType="1"/>
          </p:cNvSpPr>
          <p:nvPr/>
        </p:nvSpPr>
        <p:spPr bwMode="auto">
          <a:xfrm flipV="1">
            <a:off x="5580063" y="328295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7" name="Rectangle 35"/>
          <p:cNvSpPr>
            <a:spLocks noChangeArrowheads="1"/>
          </p:cNvSpPr>
          <p:nvPr/>
        </p:nvSpPr>
        <p:spPr bwMode="auto">
          <a:xfrm>
            <a:off x="5580063" y="3286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019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3017" name="Line 11"/>
          <p:cNvSpPr>
            <a:spLocks noChangeShapeType="1"/>
          </p:cNvSpPr>
          <p:nvPr/>
        </p:nvSpPr>
        <p:spPr bwMode="auto">
          <a:xfrm flipV="1">
            <a:off x="539750" y="44370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8" name="Rectangle 12"/>
          <p:cNvSpPr>
            <a:spLocks noChangeArrowheads="1"/>
          </p:cNvSpPr>
          <p:nvPr/>
        </p:nvSpPr>
        <p:spPr bwMode="auto">
          <a:xfrm>
            <a:off x="539750" y="44116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3019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0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1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2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3" name="Line 17"/>
          <p:cNvSpPr>
            <a:spLocks noChangeShapeType="1"/>
          </p:cNvSpPr>
          <p:nvPr/>
        </p:nvSpPr>
        <p:spPr bwMode="auto">
          <a:xfrm flipH="1" flipV="1">
            <a:off x="6443663" y="31416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4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3025" name="Rectangle 19"/>
          <p:cNvSpPr>
            <a:spLocks noChangeArrowheads="1"/>
          </p:cNvSpPr>
          <p:nvPr/>
        </p:nvSpPr>
        <p:spPr bwMode="auto">
          <a:xfrm>
            <a:off x="6507163" y="31162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3026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7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3028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9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3031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2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3034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5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6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7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38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039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0" name="Line 34"/>
          <p:cNvSpPr>
            <a:spLocks noChangeShapeType="1"/>
          </p:cNvSpPr>
          <p:nvPr/>
        </p:nvSpPr>
        <p:spPr bwMode="auto">
          <a:xfrm flipV="1">
            <a:off x="5580063" y="328295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41" name="Rectangle 35"/>
          <p:cNvSpPr>
            <a:spLocks noChangeArrowheads="1"/>
          </p:cNvSpPr>
          <p:nvPr/>
        </p:nvSpPr>
        <p:spPr bwMode="auto">
          <a:xfrm>
            <a:off x="5580063" y="3286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4041" name="Line 11"/>
          <p:cNvSpPr>
            <a:spLocks noChangeShapeType="1"/>
          </p:cNvSpPr>
          <p:nvPr/>
        </p:nvSpPr>
        <p:spPr bwMode="auto">
          <a:xfrm flipV="1">
            <a:off x="539750" y="46529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2" name="Rectangle 12"/>
          <p:cNvSpPr>
            <a:spLocks noChangeArrowheads="1"/>
          </p:cNvSpPr>
          <p:nvPr/>
        </p:nvSpPr>
        <p:spPr bwMode="auto">
          <a:xfrm>
            <a:off x="539750" y="46275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 flipH="1" flipV="1">
            <a:off x="6443663" y="35258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8" name="Rectangle 18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6507163" y="35004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1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3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4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5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6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7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4058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1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2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5065" name="Line 11"/>
          <p:cNvSpPr>
            <a:spLocks noChangeShapeType="1"/>
          </p:cNvSpPr>
          <p:nvPr/>
        </p:nvSpPr>
        <p:spPr bwMode="auto">
          <a:xfrm flipV="1">
            <a:off x="539750" y="17018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Rectangle 12"/>
          <p:cNvSpPr>
            <a:spLocks noChangeArrowheads="1"/>
          </p:cNvSpPr>
          <p:nvPr/>
        </p:nvSpPr>
        <p:spPr bwMode="auto">
          <a:xfrm>
            <a:off x="539750" y="16764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0" name="Line 16"/>
          <p:cNvSpPr>
            <a:spLocks noChangeShapeType="1"/>
          </p:cNvSpPr>
          <p:nvPr/>
        </p:nvSpPr>
        <p:spPr bwMode="auto">
          <a:xfrm flipV="1">
            <a:off x="5219700" y="3502025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1" name="Line 17"/>
          <p:cNvSpPr>
            <a:spLocks noChangeShapeType="1"/>
          </p:cNvSpPr>
          <p:nvPr/>
        </p:nvSpPr>
        <p:spPr bwMode="auto">
          <a:xfrm flipH="1" flipV="1">
            <a:off x="6443663" y="3525838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2" name="Rectangle 18"/>
          <p:cNvSpPr>
            <a:spLocks noChangeArrowheads="1"/>
          </p:cNvSpPr>
          <p:nvPr/>
        </p:nvSpPr>
        <p:spPr bwMode="auto">
          <a:xfrm>
            <a:off x="5210175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5073" name="Rectangle 19"/>
          <p:cNvSpPr>
            <a:spLocks noChangeArrowheads="1"/>
          </p:cNvSpPr>
          <p:nvPr/>
        </p:nvSpPr>
        <p:spPr bwMode="auto">
          <a:xfrm>
            <a:off x="6507163" y="3500438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5074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8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79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0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1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82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3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4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5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6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5087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88" name="Rectangle 34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89" name="Line 35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0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1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5092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3" name="Line 39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94" name="Rectangle 40"/>
          <p:cNvSpPr>
            <a:spLocks noChangeArrowheads="1"/>
          </p:cNvSpPr>
          <p:nvPr/>
        </p:nvSpPr>
        <p:spPr bwMode="auto">
          <a:xfrm>
            <a:off x="5580063" y="24209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5095" name="Line 41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 flipV="1">
            <a:off x="539750" y="19177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539750" y="18923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 flipV="1">
            <a:off x="5219700" y="3502025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5" name="Line 17"/>
          <p:cNvSpPr>
            <a:spLocks noChangeShapeType="1"/>
          </p:cNvSpPr>
          <p:nvPr/>
        </p:nvSpPr>
        <p:spPr bwMode="auto">
          <a:xfrm flipH="1" flipV="1">
            <a:off x="6443663" y="227647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6" name="Rectangle 18"/>
          <p:cNvSpPr>
            <a:spLocks noChangeArrowheads="1"/>
          </p:cNvSpPr>
          <p:nvPr/>
        </p:nvSpPr>
        <p:spPr bwMode="auto">
          <a:xfrm>
            <a:off x="5210175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6097" name="Rectangle 19"/>
          <p:cNvSpPr>
            <a:spLocks noChangeArrowheads="1"/>
          </p:cNvSpPr>
          <p:nvPr/>
        </p:nvSpPr>
        <p:spPr bwMode="auto">
          <a:xfrm>
            <a:off x="6507163" y="22510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6098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9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00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2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03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4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5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06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7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8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9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0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111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2" name="Rectangle 34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13" name="Line 35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4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5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6116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7" name="Line 39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18" name="Rectangle 40"/>
          <p:cNvSpPr>
            <a:spLocks noChangeArrowheads="1"/>
          </p:cNvSpPr>
          <p:nvPr/>
        </p:nvSpPr>
        <p:spPr bwMode="auto">
          <a:xfrm>
            <a:off x="5580063" y="24209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6119" name="Line 41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 flipV="1">
            <a:off x="539750" y="21336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4" name="Rectangle 12"/>
          <p:cNvSpPr>
            <a:spLocks noChangeArrowheads="1"/>
          </p:cNvSpPr>
          <p:nvPr/>
        </p:nvSpPr>
        <p:spPr bwMode="auto">
          <a:xfrm>
            <a:off x="539750" y="21082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6" name="Line 14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7" name="Line 15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Line 16"/>
          <p:cNvSpPr>
            <a:spLocks noChangeShapeType="1"/>
          </p:cNvSpPr>
          <p:nvPr/>
        </p:nvSpPr>
        <p:spPr bwMode="auto">
          <a:xfrm flipV="1">
            <a:off x="5219700" y="3502025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 flipH="1" flipV="1">
            <a:off x="6443663" y="184467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0" name="Rectangle 18"/>
          <p:cNvSpPr>
            <a:spLocks noChangeArrowheads="1"/>
          </p:cNvSpPr>
          <p:nvPr/>
        </p:nvSpPr>
        <p:spPr bwMode="auto">
          <a:xfrm>
            <a:off x="5210175" y="3476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7121" name="Rectangle 19"/>
          <p:cNvSpPr>
            <a:spLocks noChangeArrowheads="1"/>
          </p:cNvSpPr>
          <p:nvPr/>
        </p:nvSpPr>
        <p:spPr bwMode="auto">
          <a:xfrm>
            <a:off x="6507163" y="18192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7122" name="Line 20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3" name="Rectangle 21"/>
          <p:cNvSpPr>
            <a:spLocks noChangeArrowheads="1"/>
          </p:cNvSpPr>
          <p:nvPr/>
        </p:nvSpPr>
        <p:spPr bwMode="auto">
          <a:xfrm>
            <a:off x="5580063" y="54451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 flipV="1">
            <a:off x="5580063" y="54451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6" name="Rectangle 24"/>
          <p:cNvSpPr>
            <a:spLocks noChangeArrowheads="1"/>
          </p:cNvSpPr>
          <p:nvPr/>
        </p:nvSpPr>
        <p:spPr bwMode="auto">
          <a:xfrm>
            <a:off x="5580063" y="50133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 flipV="1">
            <a:off x="5580063" y="50133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8" name="Line 26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9" name="Rectangle 27"/>
          <p:cNvSpPr>
            <a:spLocks noChangeArrowheads="1"/>
          </p:cNvSpPr>
          <p:nvPr/>
        </p:nvSpPr>
        <p:spPr bwMode="auto">
          <a:xfrm>
            <a:off x="5580063" y="45815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30" name="Line 28"/>
          <p:cNvSpPr>
            <a:spLocks noChangeShapeType="1"/>
          </p:cNvSpPr>
          <p:nvPr/>
        </p:nvSpPr>
        <p:spPr bwMode="auto">
          <a:xfrm flipV="1">
            <a:off x="5580063" y="45815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1" name="Line 29"/>
          <p:cNvSpPr>
            <a:spLocks noChangeShapeType="1"/>
          </p:cNvSpPr>
          <p:nvPr/>
        </p:nvSpPr>
        <p:spPr bwMode="auto">
          <a:xfrm flipV="1">
            <a:off x="5580063" y="41497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2" name="Line 30"/>
          <p:cNvSpPr>
            <a:spLocks noChangeShapeType="1"/>
          </p:cNvSpPr>
          <p:nvPr/>
        </p:nvSpPr>
        <p:spPr bwMode="auto">
          <a:xfrm flipV="1">
            <a:off x="5580063" y="4148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3" name="Line 31"/>
          <p:cNvSpPr>
            <a:spLocks noChangeShapeType="1"/>
          </p:cNvSpPr>
          <p:nvPr/>
        </p:nvSpPr>
        <p:spPr bwMode="auto">
          <a:xfrm flipV="1">
            <a:off x="5580063" y="37163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4" name="Rectangle 32"/>
          <p:cNvSpPr>
            <a:spLocks noChangeArrowheads="1"/>
          </p:cNvSpPr>
          <p:nvPr/>
        </p:nvSpPr>
        <p:spPr bwMode="auto">
          <a:xfrm>
            <a:off x="5580063" y="414972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7135" name="Line 33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6" name="Rectangle 34"/>
          <p:cNvSpPr>
            <a:spLocks noChangeArrowheads="1"/>
          </p:cNvSpPr>
          <p:nvPr/>
        </p:nvSpPr>
        <p:spPr bwMode="auto">
          <a:xfrm>
            <a:off x="5580063" y="32845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37" name="Line 35"/>
          <p:cNvSpPr>
            <a:spLocks noChangeShapeType="1"/>
          </p:cNvSpPr>
          <p:nvPr/>
        </p:nvSpPr>
        <p:spPr bwMode="auto">
          <a:xfrm flipV="1">
            <a:off x="5580063" y="32845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8" name="Line 36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39" name="Rectangle 37"/>
          <p:cNvSpPr>
            <a:spLocks noChangeArrowheads="1"/>
          </p:cNvSpPr>
          <p:nvPr/>
        </p:nvSpPr>
        <p:spPr bwMode="auto">
          <a:xfrm>
            <a:off x="5580063" y="28527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7140" name="Line 38"/>
          <p:cNvSpPr>
            <a:spLocks noChangeShapeType="1"/>
          </p:cNvSpPr>
          <p:nvPr/>
        </p:nvSpPr>
        <p:spPr bwMode="auto">
          <a:xfrm flipV="1">
            <a:off x="5580063" y="28527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1" name="Line 39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2" name="Rectangle 40"/>
          <p:cNvSpPr>
            <a:spLocks noChangeArrowheads="1"/>
          </p:cNvSpPr>
          <p:nvPr/>
        </p:nvSpPr>
        <p:spPr bwMode="auto">
          <a:xfrm>
            <a:off x="5580063" y="24209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7143" name="Line 41"/>
          <p:cNvSpPr>
            <a:spLocks noChangeShapeType="1"/>
          </p:cNvSpPr>
          <p:nvPr/>
        </p:nvSpPr>
        <p:spPr bwMode="auto">
          <a:xfrm flipV="1">
            <a:off x="5580063" y="24209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4" name="Line 42"/>
          <p:cNvSpPr>
            <a:spLocks noChangeShapeType="1"/>
          </p:cNvSpPr>
          <p:nvPr/>
        </p:nvSpPr>
        <p:spPr bwMode="auto">
          <a:xfrm flipV="1">
            <a:off x="5580063" y="198913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45" name="Rectangle 45"/>
          <p:cNvSpPr>
            <a:spLocks noChangeArrowheads="1"/>
          </p:cNvSpPr>
          <p:nvPr/>
        </p:nvSpPr>
        <p:spPr bwMode="auto">
          <a:xfrm>
            <a:off x="5580063" y="198913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813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8137" name="Line 11"/>
          <p:cNvSpPr>
            <a:spLocks noChangeShapeType="1"/>
          </p:cNvSpPr>
          <p:nvPr/>
        </p:nvSpPr>
        <p:spPr bwMode="auto">
          <a:xfrm flipV="1">
            <a:off x="539750" y="23495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8" name="Rectangle 12"/>
          <p:cNvSpPr>
            <a:spLocks noChangeArrowheads="1"/>
          </p:cNvSpPr>
          <p:nvPr/>
        </p:nvSpPr>
        <p:spPr bwMode="auto">
          <a:xfrm>
            <a:off x="539750" y="23241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8139" name="Line 13"/>
          <p:cNvSpPr>
            <a:spLocks noChangeShapeType="1"/>
          </p:cNvSpPr>
          <p:nvPr/>
        </p:nvSpPr>
        <p:spPr bwMode="auto">
          <a:xfrm>
            <a:off x="5580063" y="1628775"/>
            <a:ext cx="0" cy="47513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>
            <a:off x="6443663" y="1628775"/>
            <a:ext cx="0" cy="47513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3" name="Line 17"/>
          <p:cNvSpPr>
            <a:spLocks noChangeShapeType="1"/>
          </p:cNvSpPr>
          <p:nvPr/>
        </p:nvSpPr>
        <p:spPr bwMode="auto">
          <a:xfrm flipH="1" flipV="1">
            <a:off x="6443663" y="194151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4" name="Rectangle 18"/>
          <p:cNvSpPr>
            <a:spLocks noChangeArrowheads="1"/>
          </p:cNvSpPr>
          <p:nvPr/>
        </p:nvSpPr>
        <p:spPr bwMode="auto">
          <a:xfrm>
            <a:off x="5210175" y="397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8145" name="Rectangle 19"/>
          <p:cNvSpPr>
            <a:spLocks noChangeArrowheads="1"/>
          </p:cNvSpPr>
          <p:nvPr/>
        </p:nvSpPr>
        <p:spPr bwMode="auto">
          <a:xfrm>
            <a:off x="6507163" y="191611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814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7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48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0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51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3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54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5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6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7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8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8159" name="Line 33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0" name="Rectangle 34"/>
          <p:cNvSpPr>
            <a:spLocks noChangeArrowheads="1"/>
          </p:cNvSpPr>
          <p:nvPr/>
        </p:nvSpPr>
        <p:spPr bwMode="auto">
          <a:xfrm>
            <a:off x="5580063" y="37877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61" name="Line 35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2" name="Line 36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3" name="Rectangle 37"/>
          <p:cNvSpPr>
            <a:spLocks noChangeArrowheads="1"/>
          </p:cNvSpPr>
          <p:nvPr/>
        </p:nvSpPr>
        <p:spPr bwMode="auto">
          <a:xfrm>
            <a:off x="5580063" y="33559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8164" name="Line 38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5" name="Line 39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6" name="Rectangle 40"/>
          <p:cNvSpPr>
            <a:spLocks noChangeArrowheads="1"/>
          </p:cNvSpPr>
          <p:nvPr/>
        </p:nvSpPr>
        <p:spPr bwMode="auto">
          <a:xfrm>
            <a:off x="5580063" y="29241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167" name="Line 41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8" name="Line 42"/>
          <p:cNvSpPr>
            <a:spLocks noChangeShapeType="1"/>
          </p:cNvSpPr>
          <p:nvPr/>
        </p:nvSpPr>
        <p:spPr bwMode="auto">
          <a:xfrm flipV="1">
            <a:off x="5580063" y="2528888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69" name="Line 43"/>
          <p:cNvSpPr>
            <a:spLocks noChangeShapeType="1"/>
          </p:cNvSpPr>
          <p:nvPr/>
        </p:nvSpPr>
        <p:spPr bwMode="auto">
          <a:xfrm flipV="1">
            <a:off x="5580063" y="213201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70" name="Line 44"/>
          <p:cNvSpPr>
            <a:spLocks noChangeShapeType="1"/>
          </p:cNvSpPr>
          <p:nvPr/>
        </p:nvSpPr>
        <p:spPr bwMode="auto">
          <a:xfrm flipV="1">
            <a:off x="5580063" y="21304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71" name="Rectangle 45"/>
          <p:cNvSpPr>
            <a:spLocks noChangeArrowheads="1"/>
          </p:cNvSpPr>
          <p:nvPr/>
        </p:nvSpPr>
        <p:spPr bwMode="auto">
          <a:xfrm>
            <a:off x="5580063" y="24923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8172" name="Rectangle 47"/>
          <p:cNvSpPr>
            <a:spLocks noChangeArrowheads="1"/>
          </p:cNvSpPr>
          <p:nvPr/>
        </p:nvSpPr>
        <p:spPr bwMode="auto">
          <a:xfrm>
            <a:off x="5580063" y="2095500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49161" name="Line 11"/>
          <p:cNvSpPr>
            <a:spLocks noChangeShapeType="1"/>
          </p:cNvSpPr>
          <p:nvPr/>
        </p:nvSpPr>
        <p:spPr bwMode="auto">
          <a:xfrm flipV="1">
            <a:off x="539750" y="25908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2" name="Rectangle 12"/>
          <p:cNvSpPr>
            <a:spLocks noChangeArrowheads="1"/>
          </p:cNvSpPr>
          <p:nvPr/>
        </p:nvSpPr>
        <p:spPr bwMode="auto">
          <a:xfrm>
            <a:off x="539750" y="25654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49163" name="Line 13"/>
          <p:cNvSpPr>
            <a:spLocks noChangeShapeType="1"/>
          </p:cNvSpPr>
          <p:nvPr/>
        </p:nvSpPr>
        <p:spPr bwMode="auto">
          <a:xfrm>
            <a:off x="5580063" y="1557338"/>
            <a:ext cx="0" cy="4822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4" name="Line 14"/>
          <p:cNvSpPr>
            <a:spLocks noChangeShapeType="1"/>
          </p:cNvSpPr>
          <p:nvPr/>
        </p:nvSpPr>
        <p:spPr bwMode="auto">
          <a:xfrm>
            <a:off x="6443663" y="1557338"/>
            <a:ext cx="0" cy="4822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5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6" name="Line 16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7" name="Line 17"/>
          <p:cNvSpPr>
            <a:spLocks noChangeShapeType="1"/>
          </p:cNvSpPr>
          <p:nvPr/>
        </p:nvSpPr>
        <p:spPr bwMode="auto">
          <a:xfrm flipH="1" flipV="1">
            <a:off x="6443663" y="23495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8" name="Rectangle 18"/>
          <p:cNvSpPr>
            <a:spLocks noChangeArrowheads="1"/>
          </p:cNvSpPr>
          <p:nvPr/>
        </p:nvSpPr>
        <p:spPr bwMode="auto">
          <a:xfrm>
            <a:off x="5210175" y="397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9169" name="Rectangle 19"/>
          <p:cNvSpPr>
            <a:spLocks noChangeArrowheads="1"/>
          </p:cNvSpPr>
          <p:nvPr/>
        </p:nvSpPr>
        <p:spPr bwMode="auto">
          <a:xfrm>
            <a:off x="6507163" y="23241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4917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1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72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4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75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7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78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79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0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1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2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9183" name="Line 33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4" name="Rectangle 34"/>
          <p:cNvSpPr>
            <a:spLocks noChangeArrowheads="1"/>
          </p:cNvSpPr>
          <p:nvPr/>
        </p:nvSpPr>
        <p:spPr bwMode="auto">
          <a:xfrm>
            <a:off x="5580063" y="37877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85" name="Line 35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6" name="Line 36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7" name="Rectangle 37"/>
          <p:cNvSpPr>
            <a:spLocks noChangeArrowheads="1"/>
          </p:cNvSpPr>
          <p:nvPr/>
        </p:nvSpPr>
        <p:spPr bwMode="auto">
          <a:xfrm>
            <a:off x="5580063" y="33559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9188" name="Line 38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89" name="Line 39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90" name="Rectangle 40"/>
          <p:cNvSpPr>
            <a:spLocks noChangeArrowheads="1"/>
          </p:cNvSpPr>
          <p:nvPr/>
        </p:nvSpPr>
        <p:spPr bwMode="auto">
          <a:xfrm>
            <a:off x="5580063" y="29241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9191" name="Line 41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92" name="Line 42"/>
          <p:cNvSpPr>
            <a:spLocks noChangeShapeType="1"/>
          </p:cNvSpPr>
          <p:nvPr/>
        </p:nvSpPr>
        <p:spPr bwMode="auto">
          <a:xfrm flipV="1">
            <a:off x="5580063" y="2492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93" name="Rectangle 45"/>
          <p:cNvSpPr>
            <a:spLocks noChangeArrowheads="1"/>
          </p:cNvSpPr>
          <p:nvPr/>
        </p:nvSpPr>
        <p:spPr bwMode="auto">
          <a:xfrm>
            <a:off x="5580063" y="24923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 flipV="1">
            <a:off x="539750" y="280670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6" name="Rectangle 12"/>
          <p:cNvSpPr>
            <a:spLocks noChangeArrowheads="1"/>
          </p:cNvSpPr>
          <p:nvPr/>
        </p:nvSpPr>
        <p:spPr bwMode="auto">
          <a:xfrm>
            <a:off x="539750" y="27813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 flipH="1" flipV="1">
            <a:off x="6443663" y="273367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2" name="Rectangle 18"/>
          <p:cNvSpPr>
            <a:spLocks noChangeArrowheads="1"/>
          </p:cNvSpPr>
          <p:nvPr/>
        </p:nvSpPr>
        <p:spPr bwMode="auto">
          <a:xfrm>
            <a:off x="5210175" y="397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0193" name="Rectangle 19"/>
          <p:cNvSpPr>
            <a:spLocks noChangeArrowheads="1"/>
          </p:cNvSpPr>
          <p:nvPr/>
        </p:nvSpPr>
        <p:spPr bwMode="auto">
          <a:xfrm>
            <a:off x="6507163" y="270827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0194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5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198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199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0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1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202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3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4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5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6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0207" name="Line 33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08" name="Rectangle 34"/>
          <p:cNvSpPr>
            <a:spLocks noChangeArrowheads="1"/>
          </p:cNvSpPr>
          <p:nvPr/>
        </p:nvSpPr>
        <p:spPr bwMode="auto">
          <a:xfrm>
            <a:off x="5580063" y="37877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209" name="Line 35"/>
          <p:cNvSpPr>
            <a:spLocks noChangeShapeType="1"/>
          </p:cNvSpPr>
          <p:nvPr/>
        </p:nvSpPr>
        <p:spPr bwMode="auto">
          <a:xfrm flipV="1">
            <a:off x="5580063" y="37877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0" name="Line 36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1" name="Rectangle 37"/>
          <p:cNvSpPr>
            <a:spLocks noChangeArrowheads="1"/>
          </p:cNvSpPr>
          <p:nvPr/>
        </p:nvSpPr>
        <p:spPr bwMode="auto">
          <a:xfrm>
            <a:off x="5580063" y="33559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0212" name="Line 38"/>
          <p:cNvSpPr>
            <a:spLocks noChangeShapeType="1"/>
          </p:cNvSpPr>
          <p:nvPr/>
        </p:nvSpPr>
        <p:spPr bwMode="auto">
          <a:xfrm flipV="1">
            <a:off x="5580063" y="33559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3" name="Line 39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4" name="Rectangle 40"/>
          <p:cNvSpPr>
            <a:spLocks noChangeArrowheads="1"/>
          </p:cNvSpPr>
          <p:nvPr/>
        </p:nvSpPr>
        <p:spPr bwMode="auto">
          <a:xfrm>
            <a:off x="5580063" y="2924175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50215" name="Line 41"/>
          <p:cNvSpPr>
            <a:spLocks noChangeShapeType="1"/>
          </p:cNvSpPr>
          <p:nvPr/>
        </p:nvSpPr>
        <p:spPr bwMode="auto">
          <a:xfrm flipV="1">
            <a:off x="5580063" y="2924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216" name="Rectangle 45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1209" name="Line 11"/>
          <p:cNvSpPr>
            <a:spLocks noChangeShapeType="1"/>
          </p:cNvSpPr>
          <p:nvPr/>
        </p:nvSpPr>
        <p:spPr bwMode="auto">
          <a:xfrm flipV="1">
            <a:off x="539750" y="48688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539750" y="48434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1211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2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3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4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5" name="Line 17"/>
          <p:cNvSpPr>
            <a:spLocks noChangeShapeType="1"/>
          </p:cNvSpPr>
          <p:nvPr/>
        </p:nvSpPr>
        <p:spPr bwMode="auto">
          <a:xfrm flipH="1" flipV="1">
            <a:off x="6443663" y="4005263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6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1217" name="Rectangle 19"/>
          <p:cNvSpPr>
            <a:spLocks noChangeArrowheads="1"/>
          </p:cNvSpPr>
          <p:nvPr/>
        </p:nvSpPr>
        <p:spPr bwMode="auto">
          <a:xfrm>
            <a:off x="6507163" y="3979863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1218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19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2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5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1226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7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8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29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30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1231" name="Rectangle 42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755650" y="1195388"/>
            <a:ext cx="838835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INT  0  A”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 </a:t>
            </a:r>
            <a:r>
              <a:rPr lang="zh-CN" altLang="en-US" sz="2400">
                <a:latin typeface="Arial" pitchFamily="34" charset="0"/>
              </a:rPr>
              <a:t>在栈顶开辟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A</a:t>
            </a:r>
            <a:r>
              <a:rPr lang="en-US" altLang="zh-CN" sz="2400" b="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个存储单元，服务于被调用的过程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A </a:t>
            </a:r>
            <a:r>
              <a:rPr lang="zh-CN" altLang="en-US" sz="2400">
                <a:latin typeface="Arial" pitchFamily="34" charset="0"/>
              </a:rPr>
              <a:t>等于该过程的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局部变量数加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3</a:t>
            </a:r>
          </a:p>
          <a:p>
            <a:pPr lvl="1">
              <a:buFont typeface="Symbol" pitchFamily="18" charset="2"/>
              <a:buChar char="-"/>
            </a:pPr>
            <a:r>
              <a:rPr lang="en-US" altLang="zh-CN" sz="2400" b="0">
                <a:latin typeface="Arial" pitchFamily="34" charset="0"/>
              </a:rPr>
              <a:t>   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3 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个</a:t>
            </a:r>
            <a:r>
              <a:rPr lang="zh-CN" altLang="en-US" sz="2400">
                <a:latin typeface="Arial" pitchFamily="34" charset="0"/>
              </a:rPr>
              <a:t>特殊的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联系单元</a:t>
            </a: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979488" y="3005138"/>
          <a:ext cx="7337425" cy="3376612"/>
        </p:xfrm>
        <a:graphic>
          <a:graphicData uri="http://schemas.openxmlformats.org/presentationml/2006/ole">
            <p:oleObj spid="_x0000_s118786" name="Visio" r:id="rId3" imgW="5935246" imgH="2679237" progId="">
              <p:embed/>
            </p:oleObj>
          </a:graphicData>
        </a:graphic>
      </p:graphicFrame>
      <p:cxnSp>
        <p:nvCxnSpPr>
          <p:cNvPr id="1033" name="直接箭头连接符 9"/>
          <p:cNvCxnSpPr>
            <a:cxnSpLocks noChangeShapeType="1"/>
          </p:cNvCxnSpPr>
          <p:nvPr/>
        </p:nvCxnSpPr>
        <p:spPr bwMode="auto">
          <a:xfrm>
            <a:off x="4787900" y="5445125"/>
            <a:ext cx="504825" cy="0"/>
          </a:xfrm>
          <a:prstGeom prst="straightConnector1">
            <a:avLst/>
          </a:prstGeom>
          <a:noFill/>
          <a:ln w="1905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1034" name="TextBox 10"/>
          <p:cNvSpPr txBox="1">
            <a:spLocks noChangeArrowheads="1"/>
          </p:cNvSpPr>
          <p:nvPr/>
        </p:nvSpPr>
        <p:spPr bwMode="auto">
          <a:xfrm>
            <a:off x="4500563" y="5229225"/>
            <a:ext cx="57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035" name="直接箭头连接符 12"/>
          <p:cNvCxnSpPr>
            <a:cxnSpLocks noChangeShapeType="1"/>
          </p:cNvCxnSpPr>
          <p:nvPr/>
        </p:nvCxnSpPr>
        <p:spPr bwMode="auto">
          <a:xfrm>
            <a:off x="1403350" y="6269038"/>
            <a:ext cx="504825" cy="0"/>
          </a:xfrm>
          <a:prstGeom prst="straightConnector1">
            <a:avLst/>
          </a:prstGeom>
          <a:noFill/>
          <a:ln w="1905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1036" name="TextBox 13"/>
          <p:cNvSpPr txBox="1">
            <a:spLocks noChangeArrowheads="1"/>
          </p:cNvSpPr>
          <p:nvPr/>
        </p:nvSpPr>
        <p:spPr bwMode="auto">
          <a:xfrm>
            <a:off x="1116013" y="6053138"/>
            <a:ext cx="576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B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2233" name="Line 11"/>
          <p:cNvSpPr>
            <a:spLocks noChangeShapeType="1"/>
          </p:cNvSpPr>
          <p:nvPr/>
        </p:nvSpPr>
        <p:spPr bwMode="auto">
          <a:xfrm flipV="1">
            <a:off x="539750" y="50847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4" name="Rectangle 12"/>
          <p:cNvSpPr>
            <a:spLocks noChangeArrowheads="1"/>
          </p:cNvSpPr>
          <p:nvPr/>
        </p:nvSpPr>
        <p:spPr bwMode="auto">
          <a:xfrm>
            <a:off x="539750" y="50593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2235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6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7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8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9" name="Line 17"/>
          <p:cNvSpPr>
            <a:spLocks noChangeShapeType="1"/>
          </p:cNvSpPr>
          <p:nvPr/>
        </p:nvSpPr>
        <p:spPr bwMode="auto">
          <a:xfrm flipH="1" flipV="1">
            <a:off x="6443663" y="36703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0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2241" name="Rectangle 19"/>
          <p:cNvSpPr>
            <a:spLocks noChangeArrowheads="1"/>
          </p:cNvSpPr>
          <p:nvPr/>
        </p:nvSpPr>
        <p:spPr bwMode="auto">
          <a:xfrm>
            <a:off x="6507163" y="36449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2242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3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244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5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247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8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250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1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2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3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2256" name="Line 34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57" name="Rectangle 35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2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325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 flipV="1">
            <a:off x="539750" y="5302250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539750" y="52768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3259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0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 flipV="1">
            <a:off x="6443663" y="32131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4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3265" name="Rectangle 19"/>
          <p:cNvSpPr>
            <a:spLocks noChangeArrowheads="1"/>
          </p:cNvSpPr>
          <p:nvPr/>
        </p:nvSpPr>
        <p:spPr bwMode="auto">
          <a:xfrm>
            <a:off x="6507163" y="31877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326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7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3268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0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3271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3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3274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5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6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7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8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3279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3280" name="Line 34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81" name="Rectangle 35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3282" name="Rectangle 68"/>
          <p:cNvSpPr>
            <a:spLocks noChangeArrowheads="1"/>
          </p:cNvSpPr>
          <p:nvPr/>
        </p:nvSpPr>
        <p:spPr bwMode="auto">
          <a:xfrm>
            <a:off x="5580063" y="33924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3283" name="Line 69"/>
          <p:cNvSpPr>
            <a:spLocks noChangeShapeType="1"/>
          </p:cNvSpPr>
          <p:nvPr/>
        </p:nvSpPr>
        <p:spPr bwMode="auto">
          <a:xfrm flipV="1">
            <a:off x="5580063" y="3357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4281" name="Line 11"/>
          <p:cNvSpPr>
            <a:spLocks noChangeShapeType="1"/>
          </p:cNvSpPr>
          <p:nvPr/>
        </p:nvSpPr>
        <p:spPr bwMode="auto">
          <a:xfrm flipV="1">
            <a:off x="539750" y="554196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2" name="Rectangle 12"/>
          <p:cNvSpPr>
            <a:spLocks noChangeArrowheads="1"/>
          </p:cNvSpPr>
          <p:nvPr/>
        </p:nvSpPr>
        <p:spPr bwMode="auto">
          <a:xfrm>
            <a:off x="539750" y="55165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4283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4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5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6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 flipH="1" flipV="1">
            <a:off x="6443663" y="36449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8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4289" name="Rectangle 19"/>
          <p:cNvSpPr>
            <a:spLocks noChangeArrowheads="1"/>
          </p:cNvSpPr>
          <p:nvPr/>
        </p:nvSpPr>
        <p:spPr bwMode="auto">
          <a:xfrm>
            <a:off x="6507163" y="36195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429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1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4292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4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4295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7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9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1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4303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4304" name="Line 34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5" name="Rectangle 35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30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5305" name="Line 11"/>
          <p:cNvSpPr>
            <a:spLocks noChangeShapeType="1"/>
          </p:cNvSpPr>
          <p:nvPr/>
        </p:nvSpPr>
        <p:spPr bwMode="auto">
          <a:xfrm flipV="1">
            <a:off x="539750" y="58054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539750" y="57800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0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1" name="Line 17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2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5313" name="Rectangle 19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5314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5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16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7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18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19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0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1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22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3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4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5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5327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632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 flipV="1">
            <a:off x="539750" y="60213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0" name="Rectangle 12"/>
          <p:cNvSpPr>
            <a:spLocks noChangeArrowheads="1"/>
          </p:cNvSpPr>
          <p:nvPr/>
        </p:nvSpPr>
        <p:spPr bwMode="auto">
          <a:xfrm>
            <a:off x="539750" y="59959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4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5" name="Line 17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6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6337" name="Rectangle 19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6338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9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6340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1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6343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4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6346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7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8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9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50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6351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735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735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 flipV="1">
            <a:off x="539750" y="62372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4" name="Rectangle 12"/>
          <p:cNvSpPr>
            <a:spLocks noChangeArrowheads="1"/>
          </p:cNvSpPr>
          <p:nvPr/>
        </p:nvSpPr>
        <p:spPr bwMode="auto">
          <a:xfrm>
            <a:off x="539750" y="62118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7355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6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59" name="Rectangle 18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736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1" name="Rectangle 21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7362" name="Line 22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4" name="Rectangle 24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7365" name="Line 25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7" name="Rectangle 27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7368" name="Line 28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69" name="Line 29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0" name="Line 30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1" name="Line 31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2" name="Rectangle 32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373" name="Rectangle 33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7374" name="Line 34"/>
          <p:cNvSpPr>
            <a:spLocks noChangeShapeType="1"/>
          </p:cNvSpPr>
          <p:nvPr/>
        </p:nvSpPr>
        <p:spPr bwMode="auto">
          <a:xfrm flipH="1" flipV="1">
            <a:off x="6443663" y="36449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5" name="Rectangle 35"/>
          <p:cNvSpPr>
            <a:spLocks noChangeArrowheads="1"/>
          </p:cNvSpPr>
          <p:nvPr/>
        </p:nvSpPr>
        <p:spPr bwMode="auto">
          <a:xfrm>
            <a:off x="6507163" y="36195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57376" name="Line 36"/>
          <p:cNvSpPr>
            <a:spLocks noChangeShapeType="1"/>
          </p:cNvSpPr>
          <p:nvPr/>
        </p:nvSpPr>
        <p:spPr bwMode="auto">
          <a:xfrm flipV="1">
            <a:off x="5580063" y="38227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377" name="Rectangle 37"/>
          <p:cNvSpPr>
            <a:spLocks noChangeArrowheads="1"/>
          </p:cNvSpPr>
          <p:nvPr/>
        </p:nvSpPr>
        <p:spPr bwMode="auto">
          <a:xfrm>
            <a:off x="5580063" y="38242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8377" name="Line 11"/>
          <p:cNvSpPr>
            <a:spLocks noChangeShapeType="1"/>
          </p:cNvSpPr>
          <p:nvPr/>
        </p:nvSpPr>
        <p:spPr bwMode="auto">
          <a:xfrm flipV="1">
            <a:off x="539750" y="645318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78" name="Rectangle 12"/>
          <p:cNvSpPr>
            <a:spLocks noChangeArrowheads="1"/>
          </p:cNvSpPr>
          <p:nvPr/>
        </p:nvSpPr>
        <p:spPr bwMode="auto">
          <a:xfrm>
            <a:off x="539750" y="64277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8379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0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2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8384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5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88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8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0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1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9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3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4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5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6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8397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8398" name="Line 32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399" name="Rectangle 33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5940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 flipV="1">
            <a:off x="539750" y="37417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2" name="Rectangle 12"/>
          <p:cNvSpPr>
            <a:spLocks noChangeArrowheads="1"/>
          </p:cNvSpPr>
          <p:nvPr/>
        </p:nvSpPr>
        <p:spPr bwMode="auto">
          <a:xfrm>
            <a:off x="539750" y="37163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6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7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59408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09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10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1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2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13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4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5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16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7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8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19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20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9421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59422" name="Line 32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23" name="Rectangle 33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0424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0425" name="Line 11"/>
          <p:cNvSpPr>
            <a:spLocks noChangeShapeType="1"/>
          </p:cNvSpPr>
          <p:nvPr/>
        </p:nvSpPr>
        <p:spPr bwMode="auto">
          <a:xfrm flipV="1">
            <a:off x="539750" y="39592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6" name="Rectangle 12"/>
          <p:cNvSpPr>
            <a:spLocks noChangeArrowheads="1"/>
          </p:cNvSpPr>
          <p:nvPr/>
        </p:nvSpPr>
        <p:spPr bwMode="auto">
          <a:xfrm>
            <a:off x="539750" y="39338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8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9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1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0432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34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37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40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1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2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3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4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45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0446" name="Line 34"/>
          <p:cNvSpPr>
            <a:spLocks noChangeShapeType="1"/>
          </p:cNvSpPr>
          <p:nvPr/>
        </p:nvSpPr>
        <p:spPr bwMode="auto">
          <a:xfrm flipV="1">
            <a:off x="5580063" y="3813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7" name="Rectangle 35"/>
          <p:cNvSpPr>
            <a:spLocks noChangeArrowheads="1"/>
          </p:cNvSpPr>
          <p:nvPr/>
        </p:nvSpPr>
        <p:spPr bwMode="auto">
          <a:xfrm>
            <a:off x="5580063" y="381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0448" name="Line 36"/>
          <p:cNvSpPr>
            <a:spLocks noChangeShapeType="1"/>
          </p:cNvSpPr>
          <p:nvPr/>
        </p:nvSpPr>
        <p:spPr bwMode="auto">
          <a:xfrm flipH="1" flipV="1">
            <a:off x="6443663" y="36703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49" name="Rectangle 37"/>
          <p:cNvSpPr>
            <a:spLocks noChangeArrowheads="1"/>
          </p:cNvSpPr>
          <p:nvPr/>
        </p:nvSpPr>
        <p:spPr bwMode="auto">
          <a:xfrm>
            <a:off x="6507163" y="36449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1448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1449" name="Line 11"/>
          <p:cNvSpPr>
            <a:spLocks noChangeShapeType="1"/>
          </p:cNvSpPr>
          <p:nvPr/>
        </p:nvSpPr>
        <p:spPr bwMode="auto">
          <a:xfrm flipV="1">
            <a:off x="539750" y="41751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0" name="Rectangle 12"/>
          <p:cNvSpPr>
            <a:spLocks noChangeArrowheads="1"/>
          </p:cNvSpPr>
          <p:nvPr/>
        </p:nvSpPr>
        <p:spPr bwMode="auto">
          <a:xfrm>
            <a:off x="539750" y="41497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1451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2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3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4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5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1456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7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58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9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0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61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2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64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5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6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7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68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69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1470" name="Line 32"/>
          <p:cNvSpPr>
            <a:spLocks noChangeShapeType="1"/>
          </p:cNvSpPr>
          <p:nvPr/>
        </p:nvSpPr>
        <p:spPr bwMode="auto">
          <a:xfrm flipV="1">
            <a:off x="5580063" y="3813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5580063" y="381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72" name="Line 36"/>
          <p:cNvSpPr>
            <a:spLocks noChangeShapeType="1"/>
          </p:cNvSpPr>
          <p:nvPr/>
        </p:nvSpPr>
        <p:spPr bwMode="auto">
          <a:xfrm flipV="1">
            <a:off x="5580063" y="3390900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73" name="Rectangle 37"/>
          <p:cNvSpPr>
            <a:spLocks noChangeArrowheads="1"/>
          </p:cNvSpPr>
          <p:nvPr/>
        </p:nvSpPr>
        <p:spPr bwMode="auto">
          <a:xfrm>
            <a:off x="5580063" y="3392488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1474" name="Line 38"/>
          <p:cNvSpPr>
            <a:spLocks noChangeShapeType="1"/>
          </p:cNvSpPr>
          <p:nvPr/>
        </p:nvSpPr>
        <p:spPr bwMode="auto">
          <a:xfrm flipH="1" flipV="1">
            <a:off x="6443663" y="3248025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75" name="Rectangle 39"/>
          <p:cNvSpPr>
            <a:spLocks noChangeArrowheads="1"/>
          </p:cNvSpPr>
          <p:nvPr/>
        </p:nvSpPr>
        <p:spPr bwMode="auto">
          <a:xfrm>
            <a:off x="6507163" y="3222625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056" name="Text Box 15"/>
          <p:cNvSpPr txBox="1">
            <a:spLocks noChangeArrowheads="1"/>
          </p:cNvSpPr>
          <p:nvPr/>
        </p:nvSpPr>
        <p:spPr bwMode="auto">
          <a:xfrm>
            <a:off x="755650" y="1157288"/>
            <a:ext cx="79930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0”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过程调用结束后</a:t>
            </a:r>
            <a:r>
              <a:rPr lang="en-US" altLang="zh-CN" sz="2400"/>
              <a:t>,</a:t>
            </a:r>
            <a:r>
              <a:rPr lang="zh-CN" altLang="en-US" sz="2400"/>
              <a:t>返回调用点并退栈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重置基址寄存器和栈顶寄存器</a:t>
            </a:r>
          </a:p>
        </p:txBody>
      </p: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1290638" y="2674938"/>
          <a:ext cx="7313612" cy="3719512"/>
        </p:xfrm>
        <a:graphic>
          <a:graphicData uri="http://schemas.openxmlformats.org/presentationml/2006/ole">
            <p:oleObj spid="_x0000_s119810" name="Visio" r:id="rId3" imgW="5728976" imgH="2914549" progId="">
              <p:embed/>
            </p:oleObj>
          </a:graphicData>
        </a:graphic>
      </p:graphicFrame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2471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2472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2473" name="Line 11"/>
          <p:cNvSpPr>
            <a:spLocks noChangeShapeType="1"/>
          </p:cNvSpPr>
          <p:nvPr/>
        </p:nvSpPr>
        <p:spPr bwMode="auto">
          <a:xfrm flipV="1">
            <a:off x="539750" y="439102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4" name="Rectangle 12"/>
          <p:cNvSpPr>
            <a:spLocks noChangeArrowheads="1"/>
          </p:cNvSpPr>
          <p:nvPr/>
        </p:nvSpPr>
        <p:spPr bwMode="auto">
          <a:xfrm>
            <a:off x="539750" y="436562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2475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6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7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8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9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2480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1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82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3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4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85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6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7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88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9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0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1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2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93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2494" name="Line 32"/>
          <p:cNvSpPr>
            <a:spLocks noChangeShapeType="1"/>
          </p:cNvSpPr>
          <p:nvPr/>
        </p:nvSpPr>
        <p:spPr bwMode="auto">
          <a:xfrm flipV="1">
            <a:off x="5580063" y="38131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5" name="Rectangle 33"/>
          <p:cNvSpPr>
            <a:spLocks noChangeArrowheads="1"/>
          </p:cNvSpPr>
          <p:nvPr/>
        </p:nvSpPr>
        <p:spPr bwMode="auto">
          <a:xfrm>
            <a:off x="5580063" y="381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2496" name="Line 34"/>
          <p:cNvSpPr>
            <a:spLocks noChangeShapeType="1"/>
          </p:cNvSpPr>
          <p:nvPr/>
        </p:nvSpPr>
        <p:spPr bwMode="auto">
          <a:xfrm flipH="1" flipV="1">
            <a:off x="6443663" y="36449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97" name="Rectangle 35"/>
          <p:cNvSpPr>
            <a:spLocks noChangeArrowheads="1"/>
          </p:cNvSpPr>
          <p:nvPr/>
        </p:nvSpPr>
        <p:spPr bwMode="auto">
          <a:xfrm>
            <a:off x="6507163" y="36195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3495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( 0) jmp 0 8         </a:t>
            </a:r>
            <a:r>
              <a:rPr lang="zh-CN" altLang="en-US" sz="150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( 1) jmp 0 2         </a:t>
            </a:r>
            <a:r>
              <a:rPr lang="zh-CN" altLang="en-US" sz="1500">
                <a:latin typeface="Arial" pitchFamily="34" charset="0"/>
              </a:rPr>
              <a:t>转向过程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( 2) int 0 3           </a:t>
            </a:r>
            <a:r>
              <a:rPr lang="zh-CN" altLang="en-US" sz="1500">
                <a:latin typeface="Arial" pitchFamily="34" charset="0"/>
              </a:rPr>
              <a:t>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入口</a:t>
            </a:r>
            <a:r>
              <a:rPr lang="en-US" altLang="zh-CN" sz="1500">
                <a:latin typeface="Arial" pitchFamily="34" charset="0"/>
              </a:rPr>
              <a:t>,</a:t>
            </a:r>
            <a:r>
              <a:rPr lang="zh-CN" altLang="en-US" sz="1500">
                <a:latin typeface="Arial" pitchFamily="34" charset="0"/>
              </a:rPr>
              <a:t>为过程</a:t>
            </a:r>
            <a:r>
              <a:rPr lang="en-US" altLang="zh-CN" sz="1500">
                <a:latin typeface="Arial" pitchFamily="34" charset="0"/>
              </a:rPr>
              <a:t>p</a:t>
            </a:r>
            <a:r>
              <a:rPr lang="zh-CN" altLang="en-US" sz="150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( 3) lod 1 3          </a:t>
            </a:r>
            <a:r>
              <a:rPr lang="zh-CN" altLang="en-US" sz="1500">
                <a:latin typeface="Arial" pitchFamily="34" charset="0"/>
              </a:rPr>
              <a:t>取变量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( 4) lit 0 10          </a:t>
            </a:r>
            <a:r>
              <a:rPr lang="zh-CN" altLang="en-US" sz="1500">
                <a:latin typeface="Arial" pitchFamily="34" charset="0"/>
              </a:rPr>
              <a:t>取常数</a:t>
            </a:r>
            <a:r>
              <a:rPr lang="en-US" altLang="zh-CN" sz="1500">
                <a:latin typeface="Arial" pitchFamily="34" charset="0"/>
              </a:rPr>
              <a:t>10</a:t>
            </a:r>
            <a:r>
              <a:rPr lang="zh-CN" altLang="en-US" sz="150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( 5) opr 0 2         </a:t>
            </a:r>
            <a:r>
              <a:rPr lang="zh-CN" altLang="en-US" sz="150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( 6) sto 1 4  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( 7) opr 0 0         </a:t>
            </a:r>
            <a:r>
              <a:rPr lang="zh-CN" altLang="en-US" sz="1500">
                <a:latin typeface="Arial" pitchFamily="34" charset="0"/>
              </a:rPr>
              <a:t>退栈并返回调用点</a:t>
            </a:r>
            <a:r>
              <a:rPr lang="en-US" altLang="zh-CN" sz="150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( 8) int 0 5          </a:t>
            </a:r>
            <a:r>
              <a:rPr lang="zh-CN" altLang="en-US" sz="1500">
                <a:latin typeface="Arial" pitchFamily="34" charset="0"/>
              </a:rPr>
              <a:t>主程序入口开辟</a:t>
            </a:r>
            <a:r>
              <a:rPr lang="en-US" altLang="zh-CN" sz="1500">
                <a:latin typeface="Arial" pitchFamily="34" charset="0"/>
              </a:rPr>
              <a:t>5</a:t>
            </a:r>
            <a:r>
              <a:rPr lang="zh-CN" altLang="en-US" sz="150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( 9) opr 0 16       </a:t>
            </a:r>
            <a:r>
              <a:rPr lang="zh-CN" altLang="en-US" sz="150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(10) sto 0 3        </a:t>
            </a:r>
            <a:r>
              <a:rPr lang="zh-CN" altLang="en-US" sz="1500">
                <a:latin typeface="Arial" pitchFamily="34" charset="0"/>
              </a:rPr>
              <a:t>将栈顶值存入变量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(11) lod 0 3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(12) lit 0 0          </a:t>
            </a:r>
            <a:r>
              <a:rPr lang="zh-CN" altLang="en-US" sz="1500">
                <a:latin typeface="Arial" pitchFamily="34" charset="0"/>
              </a:rPr>
              <a:t>将常数值</a:t>
            </a:r>
            <a:r>
              <a:rPr lang="en-US" altLang="zh-CN" sz="1500">
                <a:latin typeface="Arial" pitchFamily="34" charset="0"/>
              </a:rPr>
              <a:t>0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(13) opr 0 9        </a:t>
            </a:r>
            <a:r>
              <a:rPr lang="zh-CN" altLang="en-US" sz="150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(14) jpc 0 24      </a:t>
            </a:r>
            <a:r>
              <a:rPr lang="zh-CN" altLang="en-US" sz="1500">
                <a:latin typeface="Arial" pitchFamily="34" charset="0"/>
              </a:rPr>
              <a:t>相等时转</a:t>
            </a:r>
            <a:r>
              <a:rPr lang="en-US" altLang="zh-CN" sz="1500">
                <a:latin typeface="Arial" pitchFamily="34" charset="0"/>
              </a:rPr>
              <a:t>(24)</a:t>
            </a:r>
            <a:r>
              <a:rPr lang="zh-CN" altLang="en-US" sz="150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(15) cal 0 2         </a:t>
            </a:r>
            <a:r>
              <a:rPr lang="zh-CN" altLang="en-US" sz="1500">
                <a:latin typeface="Arial" pitchFamily="34" charset="0"/>
              </a:rPr>
              <a:t>调用过程</a:t>
            </a:r>
            <a:r>
              <a:rPr lang="en-US" altLang="zh-CN" sz="150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(16) lit 0 2          </a:t>
            </a:r>
            <a:r>
              <a:rPr lang="zh-CN" altLang="en-US" sz="1500">
                <a:latin typeface="Arial" pitchFamily="34" charset="0"/>
              </a:rPr>
              <a:t>常数值</a:t>
            </a:r>
            <a:r>
              <a:rPr lang="en-US" altLang="zh-CN" sz="1500">
                <a:latin typeface="Arial" pitchFamily="34" charset="0"/>
              </a:rPr>
              <a:t>2</a:t>
            </a:r>
            <a:r>
              <a:rPr lang="zh-CN" altLang="en-US" sz="150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(17) lod 0 4        </a:t>
            </a:r>
            <a:r>
              <a:rPr lang="zh-CN" altLang="en-US" sz="1500">
                <a:latin typeface="Arial" pitchFamily="34" charset="0"/>
              </a:rPr>
              <a:t>将变量</a:t>
            </a:r>
            <a:r>
              <a:rPr lang="en-US" altLang="zh-CN" sz="1500">
                <a:latin typeface="Arial" pitchFamily="34" charset="0"/>
              </a:rPr>
              <a:t>c</a:t>
            </a:r>
            <a:r>
              <a:rPr lang="zh-CN" altLang="en-US" sz="150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(18) opr 0 4        </a:t>
            </a:r>
            <a:r>
              <a:rPr lang="zh-CN" altLang="en-US" sz="1500">
                <a:latin typeface="Arial" pitchFamily="34" charset="0"/>
              </a:rPr>
              <a:t>次栈顶与栈顶相乘</a:t>
            </a:r>
            <a:r>
              <a:rPr lang="en-US" altLang="zh-CN" sz="150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(19) opr 0 14      </a:t>
            </a:r>
            <a:r>
              <a:rPr lang="zh-CN" altLang="en-US" sz="150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(20) opr 0 15      </a:t>
            </a:r>
            <a:r>
              <a:rPr lang="zh-CN" altLang="en-US" sz="150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(21) opr 0 16      </a:t>
            </a:r>
            <a:r>
              <a:rPr lang="zh-CN" altLang="en-US" sz="150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(22) sto 0 3        </a:t>
            </a:r>
            <a:r>
              <a:rPr lang="zh-CN" altLang="en-US" sz="1500">
                <a:latin typeface="Arial" pitchFamily="34" charset="0"/>
              </a:rPr>
              <a:t>栈顶值送变量</a:t>
            </a:r>
            <a:r>
              <a:rPr lang="en-US" altLang="zh-CN" sz="1500">
                <a:latin typeface="Arial" pitchFamily="34" charset="0"/>
              </a:rPr>
              <a:t>b</a:t>
            </a:r>
            <a:r>
              <a:rPr lang="zh-CN" altLang="en-US" sz="150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(23) jmp 0 11     </a:t>
            </a:r>
            <a:r>
              <a:rPr lang="zh-CN" altLang="en-US" sz="1500">
                <a:latin typeface="Arial" pitchFamily="34" charset="0"/>
              </a:rPr>
              <a:t>无条件转到循环入口</a:t>
            </a:r>
            <a:r>
              <a:rPr lang="en-US" altLang="zh-CN" sz="150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>
                <a:latin typeface="Arial" pitchFamily="34" charset="0"/>
              </a:rPr>
              <a:t>(24) opr 0 0        </a:t>
            </a:r>
            <a:r>
              <a:rPr lang="zh-CN" altLang="en-US" sz="1500">
                <a:latin typeface="Arial" pitchFamily="34" charset="0"/>
              </a:rPr>
              <a:t>结束退栈</a:t>
            </a:r>
          </a:p>
        </p:txBody>
      </p:sp>
      <p:sp>
        <p:nvSpPr>
          <p:cNvPr id="63496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3497" name="Line 11"/>
          <p:cNvSpPr>
            <a:spLocks noChangeShapeType="1"/>
          </p:cNvSpPr>
          <p:nvPr/>
        </p:nvSpPr>
        <p:spPr bwMode="auto">
          <a:xfrm flipV="1">
            <a:off x="539750" y="6742113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98" name="Rectangle 12"/>
          <p:cNvSpPr>
            <a:spLocks noChangeArrowheads="1"/>
          </p:cNvSpPr>
          <p:nvPr/>
        </p:nvSpPr>
        <p:spPr bwMode="auto">
          <a:xfrm>
            <a:off x="539750" y="623728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63499" name="Line 13"/>
          <p:cNvSpPr>
            <a:spLocks noChangeShapeType="1"/>
          </p:cNvSpPr>
          <p:nvPr/>
        </p:nvSpPr>
        <p:spPr bwMode="auto">
          <a:xfrm>
            <a:off x="55800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0" name="Line 14"/>
          <p:cNvSpPr>
            <a:spLocks noChangeShapeType="1"/>
          </p:cNvSpPr>
          <p:nvPr/>
        </p:nvSpPr>
        <p:spPr bwMode="auto">
          <a:xfrm>
            <a:off x="6443663" y="1268413"/>
            <a:ext cx="0" cy="51117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1" name="Line 15"/>
          <p:cNvSpPr>
            <a:spLocks noChangeShapeType="1"/>
          </p:cNvSpPr>
          <p:nvPr/>
        </p:nvSpPr>
        <p:spPr bwMode="auto">
          <a:xfrm flipV="1">
            <a:off x="5580063" y="63801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2" name="Line 16"/>
          <p:cNvSpPr>
            <a:spLocks noChangeShapeType="1"/>
          </p:cNvSpPr>
          <p:nvPr/>
        </p:nvSpPr>
        <p:spPr bwMode="auto">
          <a:xfrm flipV="1">
            <a:off x="5219700" y="61658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3" name="Rectangle 17"/>
          <p:cNvSpPr>
            <a:spLocks noChangeArrowheads="1"/>
          </p:cNvSpPr>
          <p:nvPr/>
        </p:nvSpPr>
        <p:spPr bwMode="auto">
          <a:xfrm>
            <a:off x="5210175" y="61404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3504" name="Line 18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5" name="Rectangle 19"/>
          <p:cNvSpPr>
            <a:spLocks noChangeArrowheads="1"/>
          </p:cNvSpPr>
          <p:nvPr/>
        </p:nvSpPr>
        <p:spPr bwMode="auto">
          <a:xfrm>
            <a:off x="5580063" y="59483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06" name="Line 20"/>
          <p:cNvSpPr>
            <a:spLocks noChangeShapeType="1"/>
          </p:cNvSpPr>
          <p:nvPr/>
        </p:nvSpPr>
        <p:spPr bwMode="auto">
          <a:xfrm flipV="1">
            <a:off x="5580063" y="59483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7" name="Line 21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8" name="Rectangle 22"/>
          <p:cNvSpPr>
            <a:spLocks noChangeArrowheads="1"/>
          </p:cNvSpPr>
          <p:nvPr/>
        </p:nvSpPr>
        <p:spPr bwMode="auto">
          <a:xfrm>
            <a:off x="5580063" y="55165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09" name="Line 23"/>
          <p:cNvSpPr>
            <a:spLocks noChangeShapeType="1"/>
          </p:cNvSpPr>
          <p:nvPr/>
        </p:nvSpPr>
        <p:spPr bwMode="auto">
          <a:xfrm flipV="1">
            <a:off x="5580063" y="55165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0" name="Line 24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1" name="Rectangle 25"/>
          <p:cNvSpPr>
            <a:spLocks noChangeArrowheads="1"/>
          </p:cNvSpPr>
          <p:nvPr/>
        </p:nvSpPr>
        <p:spPr bwMode="auto">
          <a:xfrm>
            <a:off x="5580063" y="50847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12" name="Line 26"/>
          <p:cNvSpPr>
            <a:spLocks noChangeShapeType="1"/>
          </p:cNvSpPr>
          <p:nvPr/>
        </p:nvSpPr>
        <p:spPr bwMode="auto">
          <a:xfrm flipV="1">
            <a:off x="5580063" y="50847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3" name="Line 27"/>
          <p:cNvSpPr>
            <a:spLocks noChangeShapeType="1"/>
          </p:cNvSpPr>
          <p:nvPr/>
        </p:nvSpPr>
        <p:spPr bwMode="auto">
          <a:xfrm flipV="1">
            <a:off x="5580063" y="4652963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4" name="Line 28"/>
          <p:cNvSpPr>
            <a:spLocks noChangeShapeType="1"/>
          </p:cNvSpPr>
          <p:nvPr/>
        </p:nvSpPr>
        <p:spPr bwMode="auto">
          <a:xfrm flipV="1">
            <a:off x="5580063" y="46513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5" name="Line 29"/>
          <p:cNvSpPr>
            <a:spLocks noChangeShapeType="1"/>
          </p:cNvSpPr>
          <p:nvPr/>
        </p:nvSpPr>
        <p:spPr bwMode="auto">
          <a:xfrm flipV="1">
            <a:off x="5580063" y="421957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6" name="Rectangle 30"/>
          <p:cNvSpPr>
            <a:spLocks noChangeArrowheads="1"/>
          </p:cNvSpPr>
          <p:nvPr/>
        </p:nvSpPr>
        <p:spPr bwMode="auto">
          <a:xfrm>
            <a:off x="5580063" y="46529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63517" name="Rectangle 31"/>
          <p:cNvSpPr>
            <a:spLocks noChangeArrowheads="1"/>
          </p:cNvSpPr>
          <p:nvPr/>
        </p:nvSpPr>
        <p:spPr bwMode="auto">
          <a:xfrm>
            <a:off x="5580063" y="4221163"/>
            <a:ext cx="792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3518" name="Line 32"/>
          <p:cNvSpPr>
            <a:spLocks noChangeShapeType="1"/>
          </p:cNvSpPr>
          <p:nvPr/>
        </p:nvSpPr>
        <p:spPr bwMode="auto">
          <a:xfrm flipH="1" flipV="1">
            <a:off x="6443663" y="407670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19" name="Rectangle 33"/>
          <p:cNvSpPr>
            <a:spLocks noChangeArrowheads="1"/>
          </p:cNvSpPr>
          <p:nvPr/>
        </p:nvSpPr>
        <p:spPr bwMode="auto">
          <a:xfrm>
            <a:off x="6507163" y="405130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7021513" y="1125538"/>
            <a:ext cx="1943100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itchFamily="34" charset="0"/>
              </a:rPr>
              <a:t>例</a:t>
            </a:r>
          </a:p>
          <a:p>
            <a:pPr>
              <a:buFont typeface="Wingdings" pitchFamily="2" charset="2"/>
              <a:buNone/>
            </a:pPr>
            <a:endParaRPr lang="zh-CN" altLang="en-US" sz="100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0">
                <a:latin typeface="Arial" pitchFamily="34" charset="0"/>
              </a:rPr>
              <a:t>const  a=10;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var    b,c;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procedure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c:=b+a;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while b#0 do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begin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call p;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write(2*c);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  read(b);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  end</a:t>
            </a:r>
            <a:br>
              <a:rPr lang="en-US" altLang="zh-CN" sz="2000" b="0">
                <a:latin typeface="Arial" pitchFamily="34" charset="0"/>
              </a:rPr>
            </a:br>
            <a:r>
              <a:rPr lang="en-US" altLang="zh-CN" sz="2000" b="0">
                <a:latin typeface="Arial" pitchFamily="34" charset="0"/>
              </a:rPr>
              <a:t>end.</a:t>
            </a:r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971550" y="1052513"/>
            <a:ext cx="424815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( 0)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0 8         </a:t>
            </a:r>
            <a:r>
              <a:rPr lang="zh-CN" altLang="en-US" sz="1500" dirty="0">
                <a:latin typeface="Arial" pitchFamily="34" charset="0"/>
              </a:rPr>
              <a:t>转向主程序入口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( 1)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转向过程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( 2)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0 3           </a:t>
            </a:r>
            <a:r>
              <a:rPr lang="zh-CN" altLang="en-US" sz="1500" dirty="0">
                <a:latin typeface="Arial" pitchFamily="34" charset="0"/>
              </a:rPr>
              <a:t>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入口</a:t>
            </a:r>
            <a:r>
              <a:rPr lang="en-US" altLang="zh-CN" sz="1500" dirty="0">
                <a:latin typeface="Arial" pitchFamily="34" charset="0"/>
              </a:rPr>
              <a:t>,</a:t>
            </a:r>
            <a:r>
              <a:rPr lang="zh-CN" altLang="en-US" sz="1500" dirty="0">
                <a:latin typeface="Arial" pitchFamily="34" charset="0"/>
              </a:rPr>
              <a:t>为过程</a:t>
            </a:r>
            <a:r>
              <a:rPr lang="en-US" altLang="zh-CN" sz="1500" dirty="0">
                <a:latin typeface="Arial" pitchFamily="34" charset="0"/>
              </a:rPr>
              <a:t>p</a:t>
            </a:r>
            <a:r>
              <a:rPr lang="zh-CN" altLang="en-US" sz="1500" dirty="0">
                <a:latin typeface="Arial" pitchFamily="34" charset="0"/>
              </a:rPr>
              <a:t>开辟空间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( 3)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1 3          </a:t>
            </a:r>
            <a:r>
              <a:rPr lang="zh-CN" altLang="en-US" sz="1500" dirty="0">
                <a:latin typeface="Arial" pitchFamily="34" charset="0"/>
              </a:rPr>
              <a:t>取变量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( 4) lit 0 10          </a:t>
            </a:r>
            <a:r>
              <a:rPr lang="zh-CN" altLang="en-US" sz="1500" dirty="0">
                <a:latin typeface="Arial" pitchFamily="34" charset="0"/>
              </a:rPr>
              <a:t>取常数</a:t>
            </a:r>
            <a:r>
              <a:rPr lang="en-US" altLang="zh-CN" sz="1500" dirty="0">
                <a:latin typeface="Arial" pitchFamily="34" charset="0"/>
              </a:rPr>
              <a:t>10</a:t>
            </a:r>
            <a:r>
              <a:rPr lang="zh-CN" altLang="en-US" sz="1500" dirty="0">
                <a:latin typeface="Arial" pitchFamily="34" charset="0"/>
              </a:rPr>
              <a:t>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( 5)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0 2         </a:t>
            </a:r>
            <a:r>
              <a:rPr lang="zh-CN" altLang="en-US" sz="1500" dirty="0">
                <a:latin typeface="Arial" pitchFamily="34" charset="0"/>
              </a:rPr>
              <a:t>次栈顶与栈顶相加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( 6)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1 4  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( 7)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 </a:t>
            </a:r>
            <a:r>
              <a:rPr lang="zh-CN" altLang="en-US" sz="1500" dirty="0">
                <a:latin typeface="Arial" pitchFamily="34" charset="0"/>
              </a:rPr>
              <a:t>退栈并返回调用点</a:t>
            </a:r>
            <a:r>
              <a:rPr lang="en-US" altLang="zh-CN" sz="1500" dirty="0">
                <a:latin typeface="Arial" pitchFamily="34" charset="0"/>
              </a:rPr>
              <a:t>(16)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( 8) </a:t>
            </a:r>
            <a:r>
              <a:rPr lang="en-US" altLang="zh-CN" sz="1500" dirty="0" err="1">
                <a:latin typeface="Arial" pitchFamily="34" charset="0"/>
              </a:rPr>
              <a:t>int</a:t>
            </a:r>
            <a:r>
              <a:rPr lang="en-US" altLang="zh-CN" sz="1500" dirty="0">
                <a:latin typeface="Arial" pitchFamily="34" charset="0"/>
              </a:rPr>
              <a:t> 0 5          </a:t>
            </a:r>
            <a:r>
              <a:rPr lang="zh-CN" altLang="en-US" sz="1500" dirty="0">
                <a:latin typeface="Arial" pitchFamily="34" charset="0"/>
              </a:rPr>
              <a:t>主程序入口开辟</a:t>
            </a:r>
            <a:r>
              <a:rPr lang="en-US" altLang="zh-CN" sz="1500" dirty="0">
                <a:latin typeface="Arial" pitchFamily="34" charset="0"/>
              </a:rPr>
              <a:t>5</a:t>
            </a:r>
            <a:r>
              <a:rPr lang="zh-CN" altLang="en-US" sz="1500" dirty="0">
                <a:latin typeface="Arial" pitchFamily="34" charset="0"/>
              </a:rPr>
              <a:t>个栈空间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( 9)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 </a:t>
            </a:r>
            <a:r>
              <a:rPr lang="zh-CN" altLang="en-US" sz="1500" dirty="0">
                <a:latin typeface="Arial" pitchFamily="34" charset="0"/>
              </a:rPr>
              <a:t>从命令行读入值置于栈顶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(10)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将栈顶值存入变量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(11)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(12) lit 0 0          </a:t>
            </a:r>
            <a:r>
              <a:rPr lang="zh-CN" altLang="en-US" sz="1500" dirty="0">
                <a:latin typeface="Arial" pitchFamily="34" charset="0"/>
              </a:rPr>
              <a:t>将常数值</a:t>
            </a:r>
            <a:r>
              <a:rPr lang="en-US" altLang="zh-CN" sz="1500" dirty="0">
                <a:latin typeface="Arial" pitchFamily="34" charset="0"/>
              </a:rPr>
              <a:t>0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(13)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0 9        </a:t>
            </a:r>
            <a:r>
              <a:rPr lang="zh-CN" altLang="en-US" sz="1500" dirty="0">
                <a:latin typeface="Arial" pitchFamily="34" charset="0"/>
              </a:rPr>
              <a:t>次栈顶与栈顶是否不等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(14) </a:t>
            </a:r>
            <a:r>
              <a:rPr lang="en-US" altLang="zh-CN" sz="1500" dirty="0" err="1">
                <a:latin typeface="Arial" pitchFamily="34" charset="0"/>
              </a:rPr>
              <a:t>jpc</a:t>
            </a:r>
            <a:r>
              <a:rPr lang="en-US" altLang="zh-CN" sz="1500" dirty="0">
                <a:latin typeface="Arial" pitchFamily="34" charset="0"/>
              </a:rPr>
              <a:t> 0 24      </a:t>
            </a:r>
            <a:r>
              <a:rPr lang="zh-CN" altLang="en-US" sz="1500" dirty="0">
                <a:latin typeface="Arial" pitchFamily="34" charset="0"/>
              </a:rPr>
              <a:t>相等时转</a:t>
            </a:r>
            <a:r>
              <a:rPr lang="en-US" altLang="zh-CN" sz="1500" dirty="0">
                <a:latin typeface="Arial" pitchFamily="34" charset="0"/>
              </a:rPr>
              <a:t>(24)</a:t>
            </a:r>
            <a:r>
              <a:rPr lang="zh-CN" altLang="en-US" sz="1500" dirty="0">
                <a:latin typeface="Arial" pitchFamily="34" charset="0"/>
              </a:rPr>
              <a:t>（条件不满足转）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(15) cal 0 2         </a:t>
            </a:r>
            <a:r>
              <a:rPr lang="zh-CN" altLang="en-US" sz="1500" dirty="0">
                <a:latin typeface="Arial" pitchFamily="34" charset="0"/>
              </a:rPr>
              <a:t>调用过程</a:t>
            </a:r>
            <a:r>
              <a:rPr lang="en-US" altLang="zh-CN" sz="1500" dirty="0">
                <a:latin typeface="Arial" pitchFamily="34" charset="0"/>
              </a:rPr>
              <a:t>p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(16) lit 0 2          </a:t>
            </a:r>
            <a:r>
              <a:rPr lang="zh-CN" altLang="en-US" sz="1500" dirty="0">
                <a:latin typeface="Arial" pitchFamily="34" charset="0"/>
              </a:rPr>
              <a:t>常数值</a:t>
            </a:r>
            <a:r>
              <a:rPr lang="en-US" altLang="zh-CN" sz="1500" dirty="0">
                <a:latin typeface="Arial" pitchFamily="34" charset="0"/>
              </a:rPr>
              <a:t>2</a:t>
            </a:r>
            <a:r>
              <a:rPr lang="zh-CN" altLang="en-US" sz="1500" dirty="0">
                <a:latin typeface="Arial" pitchFamily="34" charset="0"/>
              </a:rPr>
              <a:t>进栈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(17) </a:t>
            </a:r>
            <a:r>
              <a:rPr lang="en-US" altLang="zh-CN" sz="1500" dirty="0" err="1">
                <a:latin typeface="Arial" pitchFamily="34" charset="0"/>
              </a:rPr>
              <a:t>lod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将变量</a:t>
            </a:r>
            <a:r>
              <a:rPr lang="en-US" altLang="zh-CN" sz="1500" dirty="0">
                <a:latin typeface="Arial" pitchFamily="34" charset="0"/>
              </a:rPr>
              <a:t>c</a:t>
            </a:r>
            <a:r>
              <a:rPr lang="zh-CN" altLang="en-US" sz="1500" dirty="0">
                <a:latin typeface="Arial" pitchFamily="34" charset="0"/>
              </a:rPr>
              <a:t>的值取至栈顶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(18)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0 4        </a:t>
            </a:r>
            <a:r>
              <a:rPr lang="zh-CN" altLang="en-US" sz="1500" dirty="0">
                <a:latin typeface="Arial" pitchFamily="34" charset="0"/>
              </a:rPr>
              <a:t>次栈顶与栈顶相乘</a:t>
            </a:r>
            <a:r>
              <a:rPr lang="en-US" altLang="zh-CN" sz="1500" dirty="0">
                <a:latin typeface="Arial" pitchFamily="34" charset="0"/>
              </a:rPr>
              <a:t>(2*c)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(19)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0 14      </a:t>
            </a:r>
            <a:r>
              <a:rPr lang="zh-CN" altLang="en-US" sz="1500" dirty="0">
                <a:latin typeface="Arial" pitchFamily="34" charset="0"/>
              </a:rPr>
              <a:t>栈顶值输出至屏幕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(20)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0 15      </a:t>
            </a:r>
            <a:r>
              <a:rPr lang="zh-CN" altLang="en-US" sz="1500" dirty="0">
                <a:latin typeface="Arial" pitchFamily="34" charset="0"/>
              </a:rPr>
              <a:t>换行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(21)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0 16      </a:t>
            </a:r>
            <a:r>
              <a:rPr lang="zh-CN" altLang="en-US" sz="1500" dirty="0">
                <a:latin typeface="Arial" pitchFamily="34" charset="0"/>
              </a:rPr>
              <a:t>从命令行读取值到栈顶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(22) </a:t>
            </a:r>
            <a:r>
              <a:rPr lang="en-US" altLang="zh-CN" sz="1500" dirty="0" err="1">
                <a:latin typeface="Arial" pitchFamily="34" charset="0"/>
              </a:rPr>
              <a:t>sto</a:t>
            </a:r>
            <a:r>
              <a:rPr lang="en-US" altLang="zh-CN" sz="1500" dirty="0">
                <a:latin typeface="Arial" pitchFamily="34" charset="0"/>
              </a:rPr>
              <a:t> 0 3        </a:t>
            </a:r>
            <a:r>
              <a:rPr lang="zh-CN" altLang="en-US" sz="1500" dirty="0">
                <a:latin typeface="Arial" pitchFamily="34" charset="0"/>
              </a:rPr>
              <a:t>栈顶值送变量</a:t>
            </a:r>
            <a:r>
              <a:rPr lang="en-US" altLang="zh-CN" sz="1500" dirty="0">
                <a:latin typeface="Arial" pitchFamily="34" charset="0"/>
              </a:rPr>
              <a:t>b</a:t>
            </a:r>
            <a:r>
              <a:rPr lang="zh-CN" altLang="en-US" sz="1500" dirty="0">
                <a:latin typeface="Arial" pitchFamily="34" charset="0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(23) </a:t>
            </a:r>
            <a:r>
              <a:rPr lang="en-US" altLang="zh-CN" sz="1500" dirty="0" err="1">
                <a:latin typeface="Arial" pitchFamily="34" charset="0"/>
              </a:rPr>
              <a:t>jmp</a:t>
            </a:r>
            <a:r>
              <a:rPr lang="en-US" altLang="zh-CN" sz="1500" dirty="0">
                <a:latin typeface="Arial" pitchFamily="34" charset="0"/>
              </a:rPr>
              <a:t> 0 11     </a:t>
            </a:r>
            <a:r>
              <a:rPr lang="zh-CN" altLang="en-US" sz="1500" dirty="0">
                <a:latin typeface="Arial" pitchFamily="34" charset="0"/>
              </a:rPr>
              <a:t>无条件转到循环入口</a:t>
            </a:r>
            <a:r>
              <a:rPr lang="en-US" altLang="zh-CN" sz="1500" dirty="0">
                <a:latin typeface="Arial" pitchFamily="34" charset="0"/>
              </a:rPr>
              <a:t>(11)</a:t>
            </a:r>
          </a:p>
          <a:p>
            <a:pPr>
              <a:buFont typeface="Wingdings" pitchFamily="2" charset="2"/>
              <a:buNone/>
            </a:pPr>
            <a:r>
              <a:rPr lang="en-US" altLang="zh-CN" sz="1500" dirty="0">
                <a:latin typeface="Arial" pitchFamily="34" charset="0"/>
              </a:rPr>
              <a:t>(24) </a:t>
            </a:r>
            <a:r>
              <a:rPr lang="en-US" altLang="zh-CN" sz="1500" dirty="0" err="1">
                <a:latin typeface="Arial" pitchFamily="34" charset="0"/>
              </a:rPr>
              <a:t>opr</a:t>
            </a:r>
            <a:r>
              <a:rPr lang="en-US" altLang="zh-CN" sz="1500" dirty="0">
                <a:latin typeface="Arial" pitchFamily="34" charset="0"/>
              </a:rPr>
              <a:t> 0 0        </a:t>
            </a:r>
            <a:r>
              <a:rPr lang="zh-CN" altLang="en-US" sz="1500" dirty="0">
                <a:latin typeface="Arial" pitchFamily="34" charset="0"/>
              </a:rPr>
              <a:t>结束退栈</a:t>
            </a:r>
          </a:p>
        </p:txBody>
      </p:sp>
      <p:sp>
        <p:nvSpPr>
          <p:cNvPr id="64520" name="Rectangle 10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64521" name="Line 11"/>
          <p:cNvSpPr>
            <a:spLocks noChangeShapeType="1"/>
          </p:cNvSpPr>
          <p:nvPr/>
        </p:nvSpPr>
        <p:spPr bwMode="auto">
          <a:xfrm>
            <a:off x="55800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2" name="Line 12"/>
          <p:cNvSpPr>
            <a:spLocks noChangeShapeType="1"/>
          </p:cNvSpPr>
          <p:nvPr/>
        </p:nvSpPr>
        <p:spPr bwMode="auto">
          <a:xfrm>
            <a:off x="6443663" y="1557338"/>
            <a:ext cx="0" cy="43195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3" name="Line 13"/>
          <p:cNvSpPr>
            <a:spLocks noChangeShapeType="1"/>
          </p:cNvSpPr>
          <p:nvPr/>
        </p:nvSpPr>
        <p:spPr bwMode="auto">
          <a:xfrm flipV="1">
            <a:off x="5580063" y="5876925"/>
            <a:ext cx="863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4" name="Line 14"/>
          <p:cNvSpPr>
            <a:spLocks noChangeShapeType="1"/>
          </p:cNvSpPr>
          <p:nvPr/>
        </p:nvSpPr>
        <p:spPr bwMode="auto">
          <a:xfrm flipV="1">
            <a:off x="539750" y="1196975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5" name="Line 15"/>
          <p:cNvSpPr>
            <a:spLocks noChangeShapeType="1"/>
          </p:cNvSpPr>
          <p:nvPr/>
        </p:nvSpPr>
        <p:spPr bwMode="auto">
          <a:xfrm flipV="1">
            <a:off x="5219700" y="5734050"/>
            <a:ext cx="3603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6" name="Line 16"/>
          <p:cNvSpPr>
            <a:spLocks noChangeShapeType="1"/>
          </p:cNvSpPr>
          <p:nvPr/>
        </p:nvSpPr>
        <p:spPr bwMode="auto">
          <a:xfrm flipH="1" flipV="1">
            <a:off x="6443663" y="5734050"/>
            <a:ext cx="3603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stealth" w="lg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527" name="Rectangle 17"/>
          <p:cNvSpPr>
            <a:spLocks noChangeArrowheads="1"/>
          </p:cNvSpPr>
          <p:nvPr/>
        </p:nvSpPr>
        <p:spPr bwMode="auto">
          <a:xfrm>
            <a:off x="5210175" y="570865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64528" name="Rectangle 18"/>
          <p:cNvSpPr>
            <a:spLocks noChangeArrowheads="1"/>
          </p:cNvSpPr>
          <p:nvPr/>
        </p:nvSpPr>
        <p:spPr bwMode="auto">
          <a:xfrm>
            <a:off x="6507163" y="5708650"/>
            <a:ext cx="285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800080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64529" name="Rectangle 19"/>
          <p:cNvSpPr>
            <a:spLocks noChangeArrowheads="1"/>
          </p:cNvSpPr>
          <p:nvPr/>
        </p:nvSpPr>
        <p:spPr bwMode="auto">
          <a:xfrm>
            <a:off x="5651500" y="6092825"/>
            <a:ext cx="7232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800080"/>
                </a:solidFill>
                <a:latin typeface="Arial" pitchFamily="34" charset="0"/>
              </a:rPr>
              <a:t>p=0</a:t>
            </a:r>
            <a:endParaRPr lang="en-US" altLang="zh-CN" sz="2400" dirty="0">
              <a:solidFill>
                <a:srgbClr val="80008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755650" y="1157288"/>
            <a:ext cx="7993063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CAL  L  A”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  </a:t>
            </a:r>
            <a:r>
              <a:rPr lang="zh-CN" altLang="en-US" sz="2400">
                <a:latin typeface="Arial" pitchFamily="34" charset="0"/>
              </a:rPr>
              <a:t>调用地址为 </a:t>
            </a:r>
            <a:r>
              <a:rPr lang="en-US" altLang="zh-CN" sz="2400" b="0">
                <a:latin typeface="Arial" pitchFamily="34" charset="0"/>
              </a:rPr>
              <a:t>A </a:t>
            </a:r>
            <a:r>
              <a:rPr lang="zh-CN" altLang="en-US" sz="2400">
                <a:latin typeface="Arial" pitchFamily="34" charset="0"/>
              </a:rPr>
              <a:t>的过程（置指令地址寄存器为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>
                <a:latin typeface="Arial" pitchFamily="34" charset="0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 </a:t>
            </a:r>
            <a:r>
              <a:rPr lang="en-US" altLang="zh-CN" sz="2400" b="0">
                <a:solidFill>
                  <a:srgbClr val="800080"/>
                </a:solidFill>
                <a:latin typeface="Arial" pitchFamily="34" charset="0"/>
              </a:rPr>
              <a:t>L</a:t>
            </a:r>
            <a:r>
              <a:rPr lang="en-US" altLang="zh-CN" sz="2400" b="0">
                <a:latin typeface="Arial" pitchFamily="34" charset="0"/>
              </a:rPr>
              <a:t> </a:t>
            </a:r>
            <a:r>
              <a:rPr lang="zh-CN" altLang="en-US" sz="2400">
                <a:latin typeface="Arial" pitchFamily="34" charset="0"/>
              </a:rPr>
              <a:t>为调用过程与被调用过程的</a:t>
            </a:r>
            <a:r>
              <a:rPr lang="zh-CN" altLang="en-US" sz="2400">
                <a:solidFill>
                  <a:srgbClr val="800080"/>
                </a:solidFill>
                <a:latin typeface="Arial" pitchFamily="34" charset="0"/>
              </a:rPr>
              <a:t>层差</a:t>
            </a:r>
            <a:endParaRPr lang="zh-CN" altLang="en-US" sz="2400" b="0">
              <a:solidFill>
                <a:srgbClr val="800080"/>
              </a:solidFill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 b="0">
                <a:latin typeface="Arial" pitchFamily="34" charset="0"/>
              </a:rPr>
              <a:t>    </a:t>
            </a:r>
            <a:r>
              <a:rPr lang="zh-CN" altLang="en-US" sz="2400">
                <a:latin typeface="Arial" pitchFamily="34" charset="0"/>
              </a:rPr>
              <a:t>设置被调用过程的</a:t>
            </a:r>
            <a:r>
              <a:rPr lang="en-US" altLang="zh-CN" sz="2400" b="0">
                <a:latin typeface="Arial" pitchFamily="34" charset="0"/>
              </a:rPr>
              <a:t>3 </a:t>
            </a:r>
            <a:r>
              <a:rPr lang="zh-CN" altLang="en-US" sz="2400">
                <a:latin typeface="Arial" pitchFamily="34" charset="0"/>
              </a:rPr>
              <a:t>个联系单元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1308100" y="2997200"/>
          <a:ext cx="6719888" cy="3475038"/>
        </p:xfrm>
        <a:graphic>
          <a:graphicData uri="http://schemas.openxmlformats.org/presentationml/2006/ole">
            <p:oleObj spid="_x0000_s120834" name="Visio" r:id="rId3" imgW="5878982" imgH="2982773" progId="">
              <p:embed/>
            </p:oleObj>
          </a:graphicData>
        </a:graphic>
      </p:graphicFrame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755650" y="1090613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LIT  0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立即数存入栈顶，即置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所指存储单元的值为</a:t>
            </a:r>
            <a:r>
              <a:rPr lang="en-US" altLang="zh-CN" sz="2400" b="0">
                <a:latin typeface="Arial" pitchFamily="34" charset="0"/>
              </a:rPr>
              <a:t>A</a:t>
            </a:r>
          </a:p>
          <a:p>
            <a:pPr lvl="1">
              <a:buFont typeface="Symbol" pitchFamily="18" charset="2"/>
              <a:buChar char="-"/>
            </a:pPr>
            <a:r>
              <a:rPr lang="en-US" altLang="zh-CN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加 </a:t>
            </a:r>
            <a:r>
              <a:rPr lang="en-US" altLang="zh-CN" sz="2400">
                <a:latin typeface="Arial" pitchFamily="34" charset="0"/>
              </a:rPr>
              <a:t>1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755650" y="2532063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LOD  L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将层差为</a:t>
            </a:r>
            <a:r>
              <a:rPr lang="en-US" altLang="zh-CN" sz="2400" b="0">
                <a:latin typeface="Arial" pitchFamily="34" charset="0"/>
              </a:rPr>
              <a:t>L</a:t>
            </a:r>
            <a:r>
              <a:rPr lang="zh-CN" altLang="en-US" sz="2400" b="0">
                <a:latin typeface="Arial" pitchFamily="34" charset="0"/>
              </a:rPr>
              <a:t>、</a:t>
            </a:r>
            <a:r>
              <a:rPr lang="zh-CN" altLang="en-US" sz="2400"/>
              <a:t>偏移量为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/>
              <a:t>的存储单元的值取到栈顶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400" b="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加 </a:t>
            </a:r>
            <a:r>
              <a:rPr lang="en-US" altLang="zh-CN" sz="2400">
                <a:latin typeface="Arial" pitchFamily="34" charset="0"/>
              </a:rPr>
              <a:t>1</a:t>
            </a:r>
          </a:p>
        </p:txBody>
      </p:sp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755650" y="393382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STO  L  A”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 b="0">
                <a:latin typeface="Arial" pitchFamily="34" charset="0"/>
              </a:rPr>
              <a:t>    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>
                <a:latin typeface="Arial" pitchFamily="34" charset="0"/>
              </a:rPr>
              <a:t>1</a:t>
            </a:r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将栈顶的值存入层差为</a:t>
            </a:r>
            <a:r>
              <a:rPr lang="en-US" altLang="zh-CN" sz="2400" b="0"/>
              <a:t>L</a:t>
            </a:r>
            <a:r>
              <a:rPr lang="zh-CN" altLang="en-US" sz="2400" b="0"/>
              <a:t>、</a:t>
            </a:r>
            <a:r>
              <a:rPr lang="zh-CN" altLang="en-US" sz="2400"/>
              <a:t>偏移量为</a:t>
            </a:r>
            <a:r>
              <a:rPr lang="en-US" altLang="zh-CN" sz="2400" b="0"/>
              <a:t>A</a:t>
            </a:r>
            <a:r>
              <a:rPr lang="zh-CN" altLang="en-US" sz="2400"/>
              <a:t>的存储单元</a:t>
            </a:r>
            <a:endParaRPr lang="zh-CN" altLang="en-US" sz="2400">
              <a:latin typeface="Arial" pitchFamily="34" charset="0"/>
            </a:endParaRP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755650" y="522922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注：</a:t>
            </a:r>
            <a:r>
              <a:rPr lang="zh-CN" altLang="en-US" sz="2400">
                <a:latin typeface="Arial" pitchFamily="34" charset="0"/>
              </a:rPr>
              <a:t>层差为</a:t>
            </a:r>
            <a:r>
              <a:rPr lang="en-US" altLang="zh-CN" sz="2400" b="0">
                <a:latin typeface="Arial" pitchFamily="34" charset="0"/>
              </a:rPr>
              <a:t>L</a:t>
            </a:r>
            <a:r>
              <a:rPr lang="zh-CN" altLang="en-US" sz="2400" b="0">
                <a:latin typeface="Arial" pitchFamily="34" charset="0"/>
              </a:rPr>
              <a:t>、</a:t>
            </a:r>
            <a:r>
              <a:rPr lang="zh-CN" altLang="en-US" sz="2400">
                <a:latin typeface="Arial" pitchFamily="34" charset="0"/>
              </a:rPr>
              <a:t>偏移量为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>
                <a:latin typeface="Arial" pitchFamily="34" charset="0"/>
              </a:rPr>
              <a:t>的存储单元，即沿当前层静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Arial" pitchFamily="34" charset="0"/>
              </a:rPr>
              <a:t>     态链</a:t>
            </a:r>
            <a:r>
              <a:rPr lang="en-US" altLang="zh-CN" sz="2400" b="0">
                <a:latin typeface="Arial" pitchFamily="34" charset="0"/>
              </a:rPr>
              <a:t>SL</a:t>
            </a:r>
            <a:r>
              <a:rPr lang="zh-CN" altLang="en-US" sz="2400">
                <a:latin typeface="Arial" pitchFamily="34" charset="0"/>
              </a:rPr>
              <a:t>开始向前第</a:t>
            </a:r>
            <a:r>
              <a:rPr lang="en-US" altLang="zh-CN" sz="2400" b="0">
                <a:latin typeface="Arial" pitchFamily="34" charset="0"/>
              </a:rPr>
              <a:t>L</a:t>
            </a:r>
            <a:r>
              <a:rPr lang="zh-CN" altLang="en-US" sz="2400">
                <a:latin typeface="Arial" pitchFamily="34" charset="0"/>
              </a:rPr>
              <a:t>层的</a:t>
            </a:r>
            <a:r>
              <a:rPr lang="en-US" altLang="zh-CN" sz="2400" b="0">
                <a:latin typeface="Arial" pitchFamily="34" charset="0"/>
              </a:rPr>
              <a:t>SL</a:t>
            </a:r>
            <a:r>
              <a:rPr lang="zh-CN" altLang="en-US" sz="2400">
                <a:latin typeface="Arial" pitchFamily="34" charset="0"/>
              </a:rPr>
              <a:t>作为基址，加上</a:t>
            </a:r>
            <a:r>
              <a:rPr lang="en-US" altLang="zh-CN" sz="2400" b="0">
                <a:latin typeface="Arial" pitchFamily="34" charset="0"/>
              </a:rPr>
              <a:t>A</a:t>
            </a:r>
            <a:r>
              <a:rPr lang="zh-CN" altLang="en-US" sz="2400">
                <a:latin typeface="Arial" pitchFamily="34" charset="0"/>
              </a:rPr>
              <a:t>，即为该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Arial" pitchFamily="34" charset="0"/>
              </a:rPr>
              <a:t>     单元的地址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755650" y="1484313"/>
            <a:ext cx="8137525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求栈顶元素的相反数，结果值留在栈顶</a:t>
            </a:r>
            <a:endParaRPr lang="zh-CN" altLang="en-US" sz="2400" b="0">
              <a:latin typeface="Arial" pitchFamily="34" charset="0"/>
            </a:endParaRPr>
          </a:p>
        </p:txBody>
      </p: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755650" y="2852738"/>
            <a:ext cx="8137525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6”</a:t>
            </a:r>
          </a:p>
          <a:p>
            <a:pPr>
              <a:buFont typeface="Wingdings" pitchFamily="2" charset="2"/>
              <a:buNone/>
            </a:pP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栈顶元素的奇偶判断，若为奇数，结果为</a:t>
            </a:r>
            <a:r>
              <a:rPr lang="en-US" altLang="zh-CN" sz="2400" b="0">
                <a:latin typeface="Arial" pitchFamily="34" charset="0"/>
              </a:rPr>
              <a:t>1</a:t>
            </a:r>
            <a:r>
              <a:rPr lang="zh-CN" altLang="en-US" sz="2400"/>
              <a:t>；若为偶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/>
              <a:t>   数，结果为</a:t>
            </a:r>
            <a:r>
              <a:rPr lang="en-US" altLang="zh-CN" sz="2400" b="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/>
              <a:t>；结果值留在栈顶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755650" y="1090613"/>
            <a:ext cx="8137525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2”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次栈顶与栈顶的值相加，结果存入次栈顶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  <p:sp>
        <p:nvSpPr>
          <p:cNvPr id="28680" name="Text Box 14"/>
          <p:cNvSpPr txBox="1">
            <a:spLocks noChangeArrowheads="1"/>
          </p:cNvSpPr>
          <p:nvPr/>
        </p:nvSpPr>
        <p:spPr bwMode="auto">
          <a:xfrm>
            <a:off x="755650" y="249237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3”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次栈顶的值减去栈顶的值，结果存入次栈顶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  <p:sp>
        <p:nvSpPr>
          <p:cNvPr id="28681" name="Text Box 16"/>
          <p:cNvSpPr txBox="1">
            <a:spLocks noChangeArrowheads="1"/>
          </p:cNvSpPr>
          <p:nvPr/>
        </p:nvSpPr>
        <p:spPr bwMode="auto">
          <a:xfrm>
            <a:off x="755650" y="3860800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4”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次栈顶的值乘以栈顶的值，结果存入次栈顶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  <p:sp>
        <p:nvSpPr>
          <p:cNvPr id="28682" name="Text Box 17"/>
          <p:cNvSpPr txBox="1">
            <a:spLocks noChangeArrowheads="1"/>
          </p:cNvSpPr>
          <p:nvPr/>
        </p:nvSpPr>
        <p:spPr bwMode="auto">
          <a:xfrm>
            <a:off x="755650" y="5229225"/>
            <a:ext cx="8137525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5”</a:t>
            </a:r>
            <a:endParaRPr lang="en-US" altLang="zh-CN" sz="1000"/>
          </a:p>
          <a:p>
            <a:pPr lvl="1">
              <a:buFont typeface="Symbol" pitchFamily="18" charset="2"/>
              <a:buChar char="-"/>
            </a:pPr>
            <a:r>
              <a:rPr lang="en-US" altLang="zh-CN" sz="2400"/>
              <a:t>  </a:t>
            </a:r>
            <a:r>
              <a:rPr lang="zh-CN" altLang="en-US" sz="2400"/>
              <a:t>次栈顶的值除以栈顶的值，结果存入次栈顶</a:t>
            </a:r>
            <a:endParaRPr lang="zh-CN" altLang="en-US" sz="2400" b="0">
              <a:latin typeface="Arial" pitchFamily="34" charset="0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400">
                <a:latin typeface="Arial" pitchFamily="34" charset="0"/>
              </a:rPr>
              <a:t>    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>
                <a:latin typeface="Arial" pitchFamily="34" charset="0"/>
              </a:rPr>
              <a:t>减 </a:t>
            </a:r>
            <a:r>
              <a:rPr lang="en-US" altLang="zh-CN" sz="2400" b="0"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类</a:t>
            </a:r>
            <a:r>
              <a:rPr lang="en-US" altLang="zh-CN" sz="4000" b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P-code</a:t>
            </a:r>
            <a:r>
              <a:rPr lang="zh-CN" altLang="en-US" sz="400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虚拟机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755650" y="1090613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8”     </a:t>
            </a:r>
            <a:r>
              <a:rPr lang="zh-CN" altLang="en-US" sz="2400">
                <a:latin typeface="Arial" pitchFamily="34" charset="0"/>
              </a:rPr>
              <a:t>比较次栈顶与栈顶是否相等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若相等，结果为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4" name="Text Box 24"/>
          <p:cNvSpPr txBox="1">
            <a:spLocks noChangeArrowheads="1"/>
          </p:cNvSpPr>
          <p:nvPr/>
        </p:nvSpPr>
        <p:spPr bwMode="auto">
          <a:xfrm>
            <a:off x="755650" y="1989138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9”     </a:t>
            </a:r>
            <a:r>
              <a:rPr lang="zh-CN" altLang="en-US" sz="2400">
                <a:latin typeface="Arial" pitchFamily="34" charset="0"/>
              </a:rPr>
              <a:t>比较次栈顶与栈顶是否不相等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若不相等，结果为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5" name="Text Box 25"/>
          <p:cNvSpPr txBox="1">
            <a:spLocks noChangeArrowheads="1"/>
          </p:cNvSpPr>
          <p:nvPr/>
        </p:nvSpPr>
        <p:spPr bwMode="auto">
          <a:xfrm>
            <a:off x="755650" y="2852738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10”   </a:t>
            </a:r>
            <a:r>
              <a:rPr lang="zh-CN" altLang="en-US" sz="2400">
                <a:latin typeface="Arial" pitchFamily="34" charset="0"/>
              </a:rPr>
              <a:t>比较次栈顶是否小于栈顶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若小于，结果为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6" name="Text Box 26"/>
          <p:cNvSpPr txBox="1">
            <a:spLocks noChangeArrowheads="1"/>
          </p:cNvSpPr>
          <p:nvPr/>
        </p:nvSpPr>
        <p:spPr bwMode="auto">
          <a:xfrm>
            <a:off x="755650" y="3768725"/>
            <a:ext cx="81375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11”   </a:t>
            </a:r>
            <a:r>
              <a:rPr lang="zh-CN" altLang="en-US" sz="2400">
                <a:latin typeface="Arial" pitchFamily="34" charset="0"/>
              </a:rPr>
              <a:t>比较次栈顶是否大于等于栈顶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若大于等于，结果为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7" name="Text Box 27"/>
          <p:cNvSpPr txBox="1">
            <a:spLocks noChangeArrowheads="1"/>
          </p:cNvSpPr>
          <p:nvPr/>
        </p:nvSpPr>
        <p:spPr bwMode="auto">
          <a:xfrm>
            <a:off x="755650" y="4632325"/>
            <a:ext cx="81375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12”   </a:t>
            </a:r>
            <a:r>
              <a:rPr lang="zh-CN" altLang="en-US" sz="2400">
                <a:latin typeface="Arial" pitchFamily="34" charset="0"/>
              </a:rPr>
              <a:t>比较次栈顶是否大于栈顶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若大于，结果为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  <p:sp>
        <p:nvSpPr>
          <p:cNvPr id="29708" name="Text Box 28"/>
          <p:cNvSpPr txBox="1">
            <a:spLocks noChangeArrowheads="1"/>
          </p:cNvSpPr>
          <p:nvPr/>
        </p:nvSpPr>
        <p:spPr bwMode="auto">
          <a:xfrm>
            <a:off x="755650" y="5589588"/>
            <a:ext cx="81375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800080"/>
                </a:solidFill>
                <a:latin typeface="Arial" pitchFamily="34" charset="0"/>
              </a:rPr>
              <a:t>指令 </a:t>
            </a:r>
            <a:r>
              <a:rPr lang="zh-CN" altLang="en-US" sz="2800" b="0">
                <a:solidFill>
                  <a:srgbClr val="800080"/>
                </a:solidFill>
                <a:latin typeface="Arial" pitchFamily="34" charset="0"/>
              </a:rPr>
              <a:t>“</a:t>
            </a:r>
            <a:r>
              <a:rPr lang="en-US" altLang="zh-CN" sz="2800" b="0">
                <a:solidFill>
                  <a:srgbClr val="800080"/>
                </a:solidFill>
                <a:latin typeface="Arial" pitchFamily="34" charset="0"/>
              </a:rPr>
              <a:t>OPR  0  13”   </a:t>
            </a:r>
            <a:r>
              <a:rPr lang="zh-CN" altLang="en-US" sz="2400">
                <a:latin typeface="Arial" pitchFamily="34" charset="0"/>
              </a:rPr>
              <a:t>比较次栈顶是否小于等于栈顶</a:t>
            </a:r>
            <a:endParaRPr lang="zh-CN" altLang="en-US" sz="2400"/>
          </a:p>
          <a:p>
            <a:pPr lvl="1">
              <a:buFont typeface="Symbol" pitchFamily="18" charset="2"/>
              <a:buChar char="-"/>
            </a:pPr>
            <a:r>
              <a:rPr lang="zh-CN" altLang="en-US" sz="2400"/>
              <a:t>  若小于等于，结果为</a:t>
            </a:r>
            <a:r>
              <a:rPr lang="en-US" altLang="zh-CN" sz="2400">
                <a:latin typeface="Arial" pitchFamily="34" charset="0"/>
              </a:rPr>
              <a:t>0</a:t>
            </a:r>
            <a:r>
              <a:rPr lang="zh-CN" altLang="en-US" sz="2400"/>
              <a:t>；存结果至次栈顶；</a:t>
            </a:r>
            <a:r>
              <a:rPr lang="en-US" altLang="zh-CN" sz="2400" b="0">
                <a:latin typeface="Arial" pitchFamily="34" charset="0"/>
              </a:rPr>
              <a:t>T </a:t>
            </a:r>
            <a:r>
              <a:rPr lang="zh-CN" altLang="en-US" sz="2400"/>
              <a:t>减</a:t>
            </a:r>
            <a:r>
              <a:rPr lang="en-US" altLang="zh-CN" sz="2400"/>
              <a:t>1</a:t>
            </a:r>
            <a:endParaRPr lang="en-US" altLang="zh-CN" sz="2400" b="0">
              <a:latin typeface="Arial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40190</TotalTime>
  <Words>11111</Words>
  <Application>Microsoft Office PowerPoint</Application>
  <PresentationFormat>全屏显示(4:3)</PresentationFormat>
  <Paragraphs>1238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Capsules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wyy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lenovo</cp:lastModifiedBy>
  <cp:revision>1642</cp:revision>
  <dcterms:created xsi:type="dcterms:W3CDTF">2002-02-03T03:17:28Z</dcterms:created>
  <dcterms:modified xsi:type="dcterms:W3CDTF">2019-11-05T08:33:35Z</dcterms:modified>
</cp:coreProperties>
</file>