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2" r:id="rId2"/>
    <p:sldMasterId id="2147483701" r:id="rId3"/>
  </p:sldMasterIdLst>
  <p:notesMasterIdLst>
    <p:notesMasterId r:id="rId55"/>
  </p:notesMasterIdLst>
  <p:handoutMasterIdLst>
    <p:handoutMasterId r:id="rId56"/>
  </p:handoutMasterIdLst>
  <p:sldIdLst>
    <p:sldId id="566" r:id="rId4"/>
    <p:sldId id="667" r:id="rId5"/>
    <p:sldId id="666" r:id="rId6"/>
    <p:sldId id="678" r:id="rId7"/>
    <p:sldId id="656" r:id="rId8"/>
    <p:sldId id="725" r:id="rId9"/>
    <p:sldId id="727" r:id="rId10"/>
    <p:sldId id="707" r:id="rId11"/>
    <p:sldId id="658" r:id="rId12"/>
    <p:sldId id="677" r:id="rId13"/>
    <p:sldId id="659" r:id="rId14"/>
    <p:sldId id="661" r:id="rId15"/>
    <p:sldId id="653" r:id="rId16"/>
    <p:sldId id="655" r:id="rId17"/>
    <p:sldId id="706" r:id="rId18"/>
    <p:sldId id="682" r:id="rId19"/>
    <p:sldId id="723" r:id="rId20"/>
    <p:sldId id="681" r:id="rId21"/>
    <p:sldId id="709" r:id="rId22"/>
    <p:sldId id="724" r:id="rId23"/>
    <p:sldId id="711" r:id="rId24"/>
    <p:sldId id="710" r:id="rId25"/>
    <p:sldId id="683" r:id="rId26"/>
    <p:sldId id="728" r:id="rId27"/>
    <p:sldId id="699" r:id="rId28"/>
    <p:sldId id="686" r:id="rId29"/>
    <p:sldId id="713" r:id="rId30"/>
    <p:sldId id="715" r:id="rId31"/>
    <p:sldId id="716" r:id="rId32"/>
    <p:sldId id="688" r:id="rId33"/>
    <p:sldId id="689" r:id="rId34"/>
    <p:sldId id="691" r:id="rId35"/>
    <p:sldId id="690" r:id="rId36"/>
    <p:sldId id="662" r:id="rId37"/>
    <p:sldId id="693" r:id="rId38"/>
    <p:sldId id="692" r:id="rId39"/>
    <p:sldId id="696" r:id="rId40"/>
    <p:sldId id="695" r:id="rId41"/>
    <p:sldId id="720" r:id="rId42"/>
    <p:sldId id="698" r:id="rId43"/>
    <p:sldId id="697" r:id="rId44"/>
    <p:sldId id="721" r:id="rId45"/>
    <p:sldId id="722" r:id="rId46"/>
    <p:sldId id="708" r:id="rId47"/>
    <p:sldId id="719" r:id="rId48"/>
    <p:sldId id="718" r:id="rId49"/>
    <p:sldId id="704" r:id="rId50"/>
    <p:sldId id="705" r:id="rId51"/>
    <p:sldId id="726" r:id="rId52"/>
    <p:sldId id="729" r:id="rId53"/>
    <p:sldId id="717" r:id="rId54"/>
  </p:sldIdLst>
  <p:sldSz cx="9144000" cy="6858000" type="screen4x3"/>
  <p:notesSz cx="6797675" cy="9874250"/>
  <p:defaultTextStyle>
    <a:defPPr>
      <a:defRPr lang="zh-CN"/>
    </a:defPPr>
    <a:lvl1pPr algn="ctr" rtl="0" eaLnBrk="0" fontAlgn="base" hangingPunct="0">
      <a:spcBef>
        <a:spcPct val="0"/>
      </a:spcBef>
      <a:spcAft>
        <a:spcPct val="0"/>
      </a:spcAft>
      <a:buSzPct val="50000"/>
      <a:buFont typeface="Wingdings" pitchFamily="2" charset="2"/>
      <a:buChar char="l"/>
      <a:defRPr sz="1200" kern="1200">
        <a:solidFill>
          <a:srgbClr val="00509B"/>
        </a:solidFill>
        <a:latin typeface="Verdana" pitchFamily="34" charset="0"/>
        <a:ea typeface="黑体" pitchFamily="49" charset="-122"/>
        <a:cs typeface="+mn-cs"/>
      </a:defRPr>
    </a:lvl1pPr>
    <a:lvl2pPr marL="457200" algn="ctr" rtl="0" eaLnBrk="0" fontAlgn="base" hangingPunct="0">
      <a:spcBef>
        <a:spcPct val="0"/>
      </a:spcBef>
      <a:spcAft>
        <a:spcPct val="0"/>
      </a:spcAft>
      <a:buSzPct val="50000"/>
      <a:buFont typeface="Wingdings" pitchFamily="2" charset="2"/>
      <a:buChar char="l"/>
      <a:defRPr sz="1200" kern="1200">
        <a:solidFill>
          <a:srgbClr val="00509B"/>
        </a:solidFill>
        <a:latin typeface="Verdana" pitchFamily="34" charset="0"/>
        <a:ea typeface="黑体" pitchFamily="49" charset="-122"/>
        <a:cs typeface="+mn-cs"/>
      </a:defRPr>
    </a:lvl2pPr>
    <a:lvl3pPr marL="914400" algn="ctr" rtl="0" eaLnBrk="0" fontAlgn="base" hangingPunct="0">
      <a:spcBef>
        <a:spcPct val="0"/>
      </a:spcBef>
      <a:spcAft>
        <a:spcPct val="0"/>
      </a:spcAft>
      <a:buSzPct val="50000"/>
      <a:buFont typeface="Wingdings" pitchFamily="2" charset="2"/>
      <a:buChar char="l"/>
      <a:defRPr sz="1200" kern="1200">
        <a:solidFill>
          <a:srgbClr val="00509B"/>
        </a:solidFill>
        <a:latin typeface="Verdana" pitchFamily="34" charset="0"/>
        <a:ea typeface="黑体" pitchFamily="49" charset="-122"/>
        <a:cs typeface="+mn-cs"/>
      </a:defRPr>
    </a:lvl3pPr>
    <a:lvl4pPr marL="1371600" algn="ctr" rtl="0" eaLnBrk="0" fontAlgn="base" hangingPunct="0">
      <a:spcBef>
        <a:spcPct val="0"/>
      </a:spcBef>
      <a:spcAft>
        <a:spcPct val="0"/>
      </a:spcAft>
      <a:buSzPct val="50000"/>
      <a:buFont typeface="Wingdings" pitchFamily="2" charset="2"/>
      <a:buChar char="l"/>
      <a:defRPr sz="1200" kern="1200">
        <a:solidFill>
          <a:srgbClr val="00509B"/>
        </a:solidFill>
        <a:latin typeface="Verdana" pitchFamily="34" charset="0"/>
        <a:ea typeface="黑体" pitchFamily="49" charset="-122"/>
        <a:cs typeface="+mn-cs"/>
      </a:defRPr>
    </a:lvl4pPr>
    <a:lvl5pPr marL="1828800" algn="ctr" rtl="0" eaLnBrk="0" fontAlgn="base" hangingPunct="0">
      <a:spcBef>
        <a:spcPct val="0"/>
      </a:spcBef>
      <a:spcAft>
        <a:spcPct val="0"/>
      </a:spcAft>
      <a:buSzPct val="50000"/>
      <a:buFont typeface="Wingdings" pitchFamily="2" charset="2"/>
      <a:buChar char="l"/>
      <a:defRPr sz="1200" kern="1200">
        <a:solidFill>
          <a:srgbClr val="00509B"/>
        </a:solidFill>
        <a:latin typeface="Verdana" pitchFamily="34" charset="0"/>
        <a:ea typeface="黑体" pitchFamily="49" charset="-122"/>
        <a:cs typeface="+mn-cs"/>
      </a:defRPr>
    </a:lvl5pPr>
    <a:lvl6pPr marL="2286000" algn="l" defTabSz="914400" rtl="0" eaLnBrk="1" latinLnBrk="0" hangingPunct="1">
      <a:defRPr sz="1200" kern="1200">
        <a:solidFill>
          <a:srgbClr val="00509B"/>
        </a:solidFill>
        <a:latin typeface="Verdana" pitchFamily="34" charset="0"/>
        <a:ea typeface="黑体" pitchFamily="49" charset="-122"/>
        <a:cs typeface="+mn-cs"/>
      </a:defRPr>
    </a:lvl6pPr>
    <a:lvl7pPr marL="2743200" algn="l" defTabSz="914400" rtl="0" eaLnBrk="1" latinLnBrk="0" hangingPunct="1">
      <a:defRPr sz="1200" kern="1200">
        <a:solidFill>
          <a:srgbClr val="00509B"/>
        </a:solidFill>
        <a:latin typeface="Verdana" pitchFamily="34" charset="0"/>
        <a:ea typeface="黑体" pitchFamily="49" charset="-122"/>
        <a:cs typeface="+mn-cs"/>
      </a:defRPr>
    </a:lvl7pPr>
    <a:lvl8pPr marL="3200400" algn="l" defTabSz="914400" rtl="0" eaLnBrk="1" latinLnBrk="0" hangingPunct="1">
      <a:defRPr sz="1200" kern="1200">
        <a:solidFill>
          <a:srgbClr val="00509B"/>
        </a:solidFill>
        <a:latin typeface="Verdana" pitchFamily="34" charset="0"/>
        <a:ea typeface="黑体" pitchFamily="49" charset="-122"/>
        <a:cs typeface="+mn-cs"/>
      </a:defRPr>
    </a:lvl8pPr>
    <a:lvl9pPr marL="3657600" algn="l" defTabSz="914400" rtl="0" eaLnBrk="1" latinLnBrk="0" hangingPunct="1">
      <a:defRPr sz="1200" kern="1200">
        <a:solidFill>
          <a:srgbClr val="00509B"/>
        </a:solidFill>
        <a:latin typeface="Verdana" pitchFamily="34" charset="0"/>
        <a:ea typeface="黑体" pitchFamily="49" charset="-122"/>
        <a:cs typeface="+mn-cs"/>
      </a:defRPr>
    </a:lvl9pPr>
  </p:defaultTextStyle>
  <p:extLst>
    <p:ext uri="{EFAFB233-063F-42B5-8137-9DF3F51BA10A}">
      <p15:sldGuideLst xmlns:p15="http://schemas.microsoft.com/office/powerpoint/2012/main">
        <p15:guide id="1" orient="horz" pos="119">
          <p15:clr>
            <a:srgbClr val="A4A3A4"/>
          </p15:clr>
        </p15:guide>
        <p15:guide id="2" orient="horz" pos="1026">
          <p15:clr>
            <a:srgbClr val="A4A3A4"/>
          </p15:clr>
        </p15:guide>
        <p15:guide id="3" orient="horz" pos="4020">
          <p15:clr>
            <a:srgbClr val="A4A3A4"/>
          </p15:clr>
        </p15:guide>
        <p15:guide id="4" orient="horz" pos="4201">
          <p15:clr>
            <a:srgbClr val="A4A3A4"/>
          </p15:clr>
        </p15:guide>
        <p15:guide id="5" orient="horz" pos="2568">
          <p15:clr>
            <a:srgbClr val="A4A3A4"/>
          </p15:clr>
        </p15:guide>
        <p15:guide id="6" orient="horz" pos="1525">
          <p15:clr>
            <a:srgbClr val="A4A3A4"/>
          </p15:clr>
        </p15:guide>
        <p15:guide id="7" pos="158">
          <p15:clr>
            <a:srgbClr val="A4A3A4"/>
          </p15:clr>
        </p15:guide>
        <p15:guide id="8" pos="5647">
          <p15:clr>
            <a:srgbClr val="A4A3A4"/>
          </p15:clr>
        </p15:guide>
        <p15:guide id="9" pos="3379">
          <p15:clr>
            <a:srgbClr val="A4A3A4"/>
          </p15:clr>
        </p15:guide>
        <p15:guide id="10" pos="340">
          <p15:clr>
            <a:srgbClr val="A4A3A4"/>
          </p15:clr>
        </p15:guide>
        <p15:guide id="11" pos="3878">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1E019B"/>
    <a:srgbClr val="0088CC"/>
    <a:srgbClr val="666666"/>
    <a:srgbClr val="FFFF96"/>
    <a:srgbClr val="88C9EC"/>
    <a:srgbClr val="CCCCCC"/>
    <a:srgbClr val="B3B3B3"/>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29" autoAdjust="0"/>
    <p:restoredTop sz="58519" autoAdjust="0"/>
  </p:normalViewPr>
  <p:slideViewPr>
    <p:cSldViewPr>
      <p:cViewPr varScale="1">
        <p:scale>
          <a:sx n="50" d="100"/>
          <a:sy n="50" d="100"/>
        </p:scale>
        <p:origin x="2338" y="43"/>
      </p:cViewPr>
      <p:guideLst>
        <p:guide orient="horz" pos="119"/>
        <p:guide orient="horz" pos="1026"/>
        <p:guide orient="horz" pos="4020"/>
        <p:guide orient="horz" pos="4201"/>
        <p:guide orient="horz" pos="2568"/>
        <p:guide orient="horz" pos="1525"/>
        <p:guide pos="158"/>
        <p:guide pos="5647"/>
        <p:guide pos="3379"/>
        <p:guide pos="340"/>
        <p:guide pos="387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984"/>
    </p:cViewPr>
  </p:sorterViewPr>
  <p:notesViewPr>
    <p:cSldViewPr>
      <p:cViewPr varScale="1">
        <p:scale>
          <a:sx n="49" d="100"/>
          <a:sy n="49" d="100"/>
        </p:scale>
        <p:origin x="-3054" y="-96"/>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02"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5262" tIns="47631" rIns="95262" bIns="47631" numCol="1" anchor="t" anchorCtr="0" compatLnSpc="1">
            <a:prstTxWarp prst="textNoShape">
              <a:avLst/>
            </a:prstTxWarp>
          </a:bodyPr>
          <a:lstStyle>
            <a:lvl1pPr algn="l" defTabSz="952500" eaLnBrk="1" hangingPunct="1">
              <a:buSzTx/>
              <a:buFontTx/>
              <a:buNone/>
              <a:defRPr sz="1300">
                <a:solidFill>
                  <a:schemeClr val="tx1"/>
                </a:solidFill>
                <a:latin typeface="Arial" charset="0"/>
                <a:ea typeface="宋体" pitchFamily="2" charset="-122"/>
              </a:defRPr>
            </a:lvl1pPr>
          </a:lstStyle>
          <a:p>
            <a:pPr>
              <a:defRPr/>
            </a:pPr>
            <a:endParaRPr lang="en-US" altLang="zh-CN"/>
          </a:p>
        </p:txBody>
      </p:sp>
      <p:sp>
        <p:nvSpPr>
          <p:cNvPr id="256003" name="Rectangle 3"/>
          <p:cNvSpPr>
            <a:spLocks noGrp="1" noChangeArrowheads="1"/>
          </p:cNvSpPr>
          <p:nvPr>
            <p:ph type="dt" sz="quarter" idx="1"/>
          </p:nvPr>
        </p:nvSpPr>
        <p:spPr bwMode="auto">
          <a:xfrm>
            <a:off x="3849688" y="0"/>
            <a:ext cx="2946400" cy="493713"/>
          </a:xfrm>
          <a:prstGeom prst="rect">
            <a:avLst/>
          </a:prstGeom>
          <a:noFill/>
          <a:ln w="9525">
            <a:noFill/>
            <a:miter lim="800000"/>
            <a:headEnd/>
            <a:tailEnd/>
          </a:ln>
          <a:effectLst/>
        </p:spPr>
        <p:txBody>
          <a:bodyPr vert="horz" wrap="square" lIns="95262" tIns="47631" rIns="95262" bIns="47631" numCol="1" anchor="t" anchorCtr="0" compatLnSpc="1">
            <a:prstTxWarp prst="textNoShape">
              <a:avLst/>
            </a:prstTxWarp>
          </a:bodyPr>
          <a:lstStyle>
            <a:lvl1pPr algn="r" defTabSz="952500" eaLnBrk="1" hangingPunct="1">
              <a:buSzTx/>
              <a:buFontTx/>
              <a:buNone/>
              <a:defRPr sz="1300">
                <a:solidFill>
                  <a:schemeClr val="tx1"/>
                </a:solidFill>
                <a:latin typeface="Arial" charset="0"/>
                <a:ea typeface="宋体" pitchFamily="2" charset="-122"/>
              </a:defRPr>
            </a:lvl1pPr>
          </a:lstStyle>
          <a:p>
            <a:pPr>
              <a:defRPr/>
            </a:pPr>
            <a:endParaRPr lang="en-US" altLang="zh-CN"/>
          </a:p>
        </p:txBody>
      </p:sp>
      <p:sp>
        <p:nvSpPr>
          <p:cNvPr id="256004" name="Rectangle 4"/>
          <p:cNvSpPr>
            <a:spLocks noGrp="1" noChangeArrowheads="1"/>
          </p:cNvSpPr>
          <p:nvPr>
            <p:ph type="ftr" sz="quarter" idx="2"/>
          </p:nvPr>
        </p:nvSpPr>
        <p:spPr bwMode="auto">
          <a:xfrm>
            <a:off x="0" y="9378950"/>
            <a:ext cx="2946400" cy="493713"/>
          </a:xfrm>
          <a:prstGeom prst="rect">
            <a:avLst/>
          </a:prstGeom>
          <a:noFill/>
          <a:ln w="9525">
            <a:noFill/>
            <a:miter lim="800000"/>
            <a:headEnd/>
            <a:tailEnd/>
          </a:ln>
          <a:effectLst/>
        </p:spPr>
        <p:txBody>
          <a:bodyPr vert="horz" wrap="square" lIns="95262" tIns="47631" rIns="95262" bIns="47631" numCol="1" anchor="b" anchorCtr="0" compatLnSpc="1">
            <a:prstTxWarp prst="textNoShape">
              <a:avLst/>
            </a:prstTxWarp>
          </a:bodyPr>
          <a:lstStyle>
            <a:lvl1pPr algn="l" defTabSz="952500" eaLnBrk="1" hangingPunct="1">
              <a:buSzTx/>
              <a:buFontTx/>
              <a:buNone/>
              <a:defRPr sz="1300">
                <a:solidFill>
                  <a:schemeClr val="tx1"/>
                </a:solidFill>
                <a:latin typeface="Arial" charset="0"/>
                <a:ea typeface="宋体" pitchFamily="2" charset="-122"/>
              </a:defRPr>
            </a:lvl1pPr>
          </a:lstStyle>
          <a:p>
            <a:pPr>
              <a:defRPr/>
            </a:pPr>
            <a:endParaRPr lang="en-US" altLang="zh-CN"/>
          </a:p>
        </p:txBody>
      </p:sp>
      <p:sp>
        <p:nvSpPr>
          <p:cNvPr id="256005" name="Rectangle 5"/>
          <p:cNvSpPr>
            <a:spLocks noGrp="1" noChangeArrowheads="1"/>
          </p:cNvSpPr>
          <p:nvPr>
            <p:ph type="sldNum" sz="quarter" idx="3"/>
          </p:nvPr>
        </p:nvSpPr>
        <p:spPr bwMode="auto">
          <a:xfrm>
            <a:off x="3849688" y="9378950"/>
            <a:ext cx="2946400" cy="493713"/>
          </a:xfrm>
          <a:prstGeom prst="rect">
            <a:avLst/>
          </a:prstGeom>
          <a:noFill/>
          <a:ln w="9525">
            <a:noFill/>
            <a:miter lim="800000"/>
            <a:headEnd/>
            <a:tailEnd/>
          </a:ln>
          <a:effectLst/>
        </p:spPr>
        <p:txBody>
          <a:bodyPr vert="horz" wrap="square" lIns="95262" tIns="47631" rIns="95262" bIns="47631" numCol="1" anchor="b" anchorCtr="0" compatLnSpc="1">
            <a:prstTxWarp prst="textNoShape">
              <a:avLst/>
            </a:prstTxWarp>
          </a:bodyPr>
          <a:lstStyle>
            <a:lvl1pPr algn="r" defTabSz="952500" eaLnBrk="1" hangingPunct="1">
              <a:buSzTx/>
              <a:buFontTx/>
              <a:buNone/>
              <a:defRPr sz="1300">
                <a:solidFill>
                  <a:schemeClr val="tx1"/>
                </a:solidFill>
                <a:latin typeface="Arial" charset="0"/>
                <a:ea typeface="宋体" pitchFamily="2" charset="-122"/>
              </a:defRPr>
            </a:lvl1pPr>
          </a:lstStyle>
          <a:p>
            <a:pPr>
              <a:defRPr/>
            </a:pPr>
            <a:fld id="{85B419AA-B4B1-488D-BBA5-B97407541D51}"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3714"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5262" tIns="47631" rIns="95262" bIns="47631" numCol="1" anchor="t" anchorCtr="0" compatLnSpc="1">
            <a:prstTxWarp prst="textNoShape">
              <a:avLst/>
            </a:prstTxWarp>
          </a:bodyPr>
          <a:lstStyle>
            <a:lvl1pPr algn="l" defTabSz="952500" eaLnBrk="1" hangingPunct="1">
              <a:buSzTx/>
              <a:buFontTx/>
              <a:buNone/>
              <a:defRPr sz="1300">
                <a:solidFill>
                  <a:schemeClr val="tx1"/>
                </a:solidFill>
                <a:latin typeface="Arial" charset="0"/>
                <a:ea typeface="宋体" pitchFamily="2" charset="-122"/>
              </a:defRPr>
            </a:lvl1pPr>
          </a:lstStyle>
          <a:p>
            <a:pPr>
              <a:defRPr/>
            </a:pPr>
            <a:endParaRPr lang="en-US" altLang="zh-CN"/>
          </a:p>
        </p:txBody>
      </p:sp>
      <p:sp>
        <p:nvSpPr>
          <p:cNvPr id="243715" name="Rectangle 3"/>
          <p:cNvSpPr>
            <a:spLocks noGrp="1" noChangeArrowheads="1"/>
          </p:cNvSpPr>
          <p:nvPr>
            <p:ph type="dt" idx="1"/>
          </p:nvPr>
        </p:nvSpPr>
        <p:spPr bwMode="auto">
          <a:xfrm>
            <a:off x="3849688" y="0"/>
            <a:ext cx="2946400" cy="493713"/>
          </a:xfrm>
          <a:prstGeom prst="rect">
            <a:avLst/>
          </a:prstGeom>
          <a:noFill/>
          <a:ln w="9525">
            <a:noFill/>
            <a:miter lim="800000"/>
            <a:headEnd/>
            <a:tailEnd/>
          </a:ln>
          <a:effectLst/>
        </p:spPr>
        <p:txBody>
          <a:bodyPr vert="horz" wrap="square" lIns="95262" tIns="47631" rIns="95262" bIns="47631" numCol="1" anchor="t" anchorCtr="0" compatLnSpc="1">
            <a:prstTxWarp prst="textNoShape">
              <a:avLst/>
            </a:prstTxWarp>
          </a:bodyPr>
          <a:lstStyle>
            <a:lvl1pPr algn="r" defTabSz="952500" eaLnBrk="1" hangingPunct="1">
              <a:buSzTx/>
              <a:buFontTx/>
              <a:buNone/>
              <a:defRPr sz="1300">
                <a:solidFill>
                  <a:schemeClr val="tx1"/>
                </a:solidFill>
                <a:latin typeface="Arial" charset="0"/>
                <a:ea typeface="宋体" pitchFamily="2" charset="-122"/>
              </a:defRPr>
            </a:lvl1pPr>
          </a:lstStyle>
          <a:p>
            <a:pPr>
              <a:defRPr/>
            </a:pPr>
            <a:endParaRPr lang="en-US" altLang="zh-CN"/>
          </a:p>
        </p:txBody>
      </p:sp>
      <p:sp>
        <p:nvSpPr>
          <p:cNvPr id="69636" name="Rectangle 4"/>
          <p:cNvSpPr>
            <a:spLocks noGrp="1" noRot="1" noChangeAspect="1" noChangeArrowheads="1" noTextEdit="1"/>
          </p:cNvSpPr>
          <p:nvPr>
            <p:ph type="sldImg" idx="2"/>
          </p:nvPr>
        </p:nvSpPr>
        <p:spPr bwMode="auto">
          <a:xfrm>
            <a:off x="930275" y="741363"/>
            <a:ext cx="4937125" cy="3702050"/>
          </a:xfrm>
          <a:prstGeom prst="rect">
            <a:avLst/>
          </a:prstGeom>
          <a:noFill/>
          <a:ln w="9525">
            <a:solidFill>
              <a:srgbClr val="000000"/>
            </a:solidFill>
            <a:miter lim="800000"/>
            <a:headEnd/>
            <a:tailEnd/>
          </a:ln>
        </p:spPr>
      </p:sp>
      <p:sp>
        <p:nvSpPr>
          <p:cNvPr id="243717" name="Rectangle 5"/>
          <p:cNvSpPr>
            <a:spLocks noGrp="1" noChangeArrowheads="1"/>
          </p:cNvSpPr>
          <p:nvPr>
            <p:ph type="body" sz="quarter" idx="3"/>
          </p:nvPr>
        </p:nvSpPr>
        <p:spPr bwMode="auto">
          <a:xfrm>
            <a:off x="679450" y="4689475"/>
            <a:ext cx="5438775" cy="4443413"/>
          </a:xfrm>
          <a:prstGeom prst="rect">
            <a:avLst/>
          </a:prstGeom>
          <a:noFill/>
          <a:ln w="9525">
            <a:noFill/>
            <a:miter lim="800000"/>
            <a:headEnd/>
            <a:tailEnd/>
          </a:ln>
          <a:effectLst/>
        </p:spPr>
        <p:txBody>
          <a:bodyPr vert="horz" wrap="square" lIns="95262" tIns="47631" rIns="95262" bIns="4763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43718" name="Rectangle 6"/>
          <p:cNvSpPr>
            <a:spLocks noGrp="1" noChangeArrowheads="1"/>
          </p:cNvSpPr>
          <p:nvPr>
            <p:ph type="ftr" sz="quarter" idx="4"/>
          </p:nvPr>
        </p:nvSpPr>
        <p:spPr bwMode="auto">
          <a:xfrm>
            <a:off x="0" y="9378950"/>
            <a:ext cx="2946400" cy="493713"/>
          </a:xfrm>
          <a:prstGeom prst="rect">
            <a:avLst/>
          </a:prstGeom>
          <a:noFill/>
          <a:ln w="9525">
            <a:noFill/>
            <a:miter lim="800000"/>
            <a:headEnd/>
            <a:tailEnd/>
          </a:ln>
          <a:effectLst/>
        </p:spPr>
        <p:txBody>
          <a:bodyPr vert="horz" wrap="square" lIns="95262" tIns="47631" rIns="95262" bIns="47631" numCol="1" anchor="b" anchorCtr="0" compatLnSpc="1">
            <a:prstTxWarp prst="textNoShape">
              <a:avLst/>
            </a:prstTxWarp>
          </a:bodyPr>
          <a:lstStyle>
            <a:lvl1pPr algn="l" defTabSz="952500" eaLnBrk="1" hangingPunct="1">
              <a:buSzTx/>
              <a:buFontTx/>
              <a:buNone/>
              <a:defRPr sz="1300">
                <a:solidFill>
                  <a:schemeClr val="tx1"/>
                </a:solidFill>
                <a:latin typeface="Arial" charset="0"/>
                <a:ea typeface="宋体" pitchFamily="2" charset="-122"/>
              </a:defRPr>
            </a:lvl1pPr>
          </a:lstStyle>
          <a:p>
            <a:pPr>
              <a:defRPr/>
            </a:pPr>
            <a:endParaRPr lang="en-US" altLang="zh-CN"/>
          </a:p>
        </p:txBody>
      </p:sp>
      <p:sp>
        <p:nvSpPr>
          <p:cNvPr id="243719" name="Rectangle 7"/>
          <p:cNvSpPr>
            <a:spLocks noGrp="1" noChangeArrowheads="1"/>
          </p:cNvSpPr>
          <p:nvPr>
            <p:ph type="sldNum" sz="quarter" idx="5"/>
          </p:nvPr>
        </p:nvSpPr>
        <p:spPr bwMode="auto">
          <a:xfrm>
            <a:off x="3849688" y="9378950"/>
            <a:ext cx="2946400" cy="493713"/>
          </a:xfrm>
          <a:prstGeom prst="rect">
            <a:avLst/>
          </a:prstGeom>
          <a:noFill/>
          <a:ln w="9525">
            <a:noFill/>
            <a:miter lim="800000"/>
            <a:headEnd/>
            <a:tailEnd/>
          </a:ln>
          <a:effectLst/>
        </p:spPr>
        <p:txBody>
          <a:bodyPr vert="horz" wrap="square" lIns="95262" tIns="47631" rIns="95262" bIns="47631" numCol="1" anchor="b" anchorCtr="0" compatLnSpc="1">
            <a:prstTxWarp prst="textNoShape">
              <a:avLst/>
            </a:prstTxWarp>
          </a:bodyPr>
          <a:lstStyle>
            <a:lvl1pPr algn="r" defTabSz="952500" eaLnBrk="1" hangingPunct="1">
              <a:buSzTx/>
              <a:buFontTx/>
              <a:buNone/>
              <a:defRPr sz="1300">
                <a:solidFill>
                  <a:schemeClr val="tx1"/>
                </a:solidFill>
                <a:latin typeface="Arial" charset="0"/>
                <a:ea typeface="宋体" pitchFamily="2" charset="-122"/>
              </a:defRPr>
            </a:lvl1pPr>
          </a:lstStyle>
          <a:p>
            <a:pPr>
              <a:defRPr/>
            </a:pPr>
            <a:fld id="{E842D3D8-0873-4587-9B40-EC4534164D9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A569546A-DE06-4B5B-A8A1-7167F8D2BCFC}" type="slidenum">
              <a:rPr lang="en-US" altLang="zh-CN" smtClean="0"/>
              <a:pPr/>
              <a:t>1</a:t>
            </a:fld>
            <a:endParaRPr lang="en-US" altLang="zh-CN"/>
          </a:p>
        </p:txBody>
      </p:sp>
      <p:sp>
        <p:nvSpPr>
          <p:cNvPr id="70659" name="Rectangle 2"/>
          <p:cNvSpPr>
            <a:spLocks noGrp="1" noRot="1" noChangeAspect="1" noChangeArrowheads="1" noTextEdit="1"/>
          </p:cNvSpPr>
          <p:nvPr>
            <p:ph type="sldImg"/>
          </p:nvPr>
        </p:nvSpPr>
        <p:spPr>
          <a:xfrm>
            <a:off x="931863" y="741363"/>
            <a:ext cx="4935537" cy="3702050"/>
          </a:xfrm>
          <a:ln/>
        </p:spPr>
      </p:sp>
      <p:sp>
        <p:nvSpPr>
          <p:cNvPr id="70660" name="Rectangle 3"/>
          <p:cNvSpPr>
            <a:spLocks noGrp="1" noChangeArrowheads="1"/>
          </p:cNvSpPr>
          <p:nvPr>
            <p:ph type="body" idx="1"/>
          </p:nvPr>
        </p:nvSpPr>
        <p:spPr>
          <a:noFill/>
          <a:ln/>
        </p:spPr>
        <p:txBody>
          <a:bodyPr/>
          <a:lstStyle/>
          <a:p>
            <a:pPr eaLnBrk="1" hangingPunct="1"/>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kern="1200" dirty="0">
              <a:solidFill>
                <a:schemeClr val="tx1"/>
              </a:solidFill>
              <a:latin typeface="Arial"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13</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14</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endParaRPr lang="en-US" altLang="zh-CN"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15</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16</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17</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kern="1200" dirty="0">
              <a:solidFill>
                <a:schemeClr val="tx1"/>
              </a:solidFill>
              <a:latin typeface="Arial"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18</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19</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20</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21</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22</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sz="1200" b="0" i="0" kern="1200" dirty="0">
              <a:solidFill>
                <a:schemeClr val="tx1"/>
              </a:solidFill>
              <a:latin typeface="Arial"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23</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24</a:t>
            </a:fld>
            <a:endParaRPr lang="en-US" altLang="zh-CN"/>
          </a:p>
        </p:txBody>
      </p:sp>
    </p:spTree>
    <p:extLst>
      <p:ext uri="{BB962C8B-B14F-4D97-AF65-F5344CB8AC3E}">
        <p14:creationId xmlns:p14="http://schemas.microsoft.com/office/powerpoint/2010/main" val="2847469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kern="1200" dirty="0">
              <a:solidFill>
                <a:schemeClr val="tx1"/>
              </a:solidFill>
              <a:latin typeface="Arial"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25</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26</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27</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28</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29</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30</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31</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050" kern="1200" dirty="0">
              <a:solidFill>
                <a:schemeClr val="tx1"/>
              </a:solidFill>
              <a:latin typeface="Arial"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32</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33</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34</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lnSpc>
                <a:spcPct val="115000"/>
              </a:lnSpc>
            </a:pPr>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35</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37</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38</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39</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40</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面向对象的编程思路</a:t>
            </a:r>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41</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kern="1200" dirty="0">
              <a:solidFill>
                <a:schemeClr val="tx1"/>
              </a:solidFill>
              <a:latin typeface="Arial"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42</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indent="457200">
              <a:defRPr/>
            </a:pPr>
            <a:endParaRPr lang="en-US" altLang="zh-CN" sz="1200" b="1"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43</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44</a:t>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45</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46</a:t>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47</a:t>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48</a:t>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sz="1200" b="0" i="0" kern="1200" dirty="0">
              <a:solidFill>
                <a:schemeClr val="tx1"/>
              </a:solidFill>
              <a:latin typeface="Arial"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49</a:t>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50</a:t>
            </a:fld>
            <a:endParaRPr lang="en-US" altLang="zh-CN"/>
          </a:p>
        </p:txBody>
      </p:sp>
    </p:spTree>
    <p:extLst>
      <p:ext uri="{BB962C8B-B14F-4D97-AF65-F5344CB8AC3E}">
        <p14:creationId xmlns:p14="http://schemas.microsoft.com/office/powerpoint/2010/main" val="3410553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kern="1200" dirty="0">
              <a:solidFill>
                <a:schemeClr val="tx1"/>
              </a:solidFill>
              <a:latin typeface="Arial"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5</a:t>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51</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kern="1200" dirty="0">
              <a:solidFill>
                <a:schemeClr val="tx1"/>
              </a:solidFill>
              <a:latin typeface="Arial"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7</a:t>
            </a:fld>
            <a:endParaRPr lang="en-US" altLang="zh-CN"/>
          </a:p>
        </p:txBody>
      </p:sp>
    </p:spTree>
    <p:extLst>
      <p:ext uri="{BB962C8B-B14F-4D97-AF65-F5344CB8AC3E}">
        <p14:creationId xmlns:p14="http://schemas.microsoft.com/office/powerpoint/2010/main" val="520389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endParaRPr lang="zh-CN" altLang="en-US" sz="1200" kern="1200" dirty="0">
              <a:solidFill>
                <a:schemeClr val="tx1"/>
              </a:solidFill>
              <a:latin typeface="Arial"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Rectangle 15"/>
          <p:cNvSpPr>
            <a:spLocks noChangeArrowheads="1"/>
          </p:cNvSpPr>
          <p:nvPr/>
        </p:nvSpPr>
        <p:spPr bwMode="auto">
          <a:xfrm>
            <a:off x="0" y="5734050"/>
            <a:ext cx="8893175" cy="792163"/>
          </a:xfrm>
          <a:prstGeom prst="rect">
            <a:avLst/>
          </a:prstGeom>
          <a:solidFill>
            <a:srgbClr val="00509B"/>
          </a:solidFill>
          <a:ln w="9525">
            <a:noFill/>
            <a:miter lim="800000"/>
            <a:headEnd/>
            <a:tailEnd/>
          </a:ln>
          <a:effectLst/>
        </p:spPr>
        <p:txBody>
          <a:bodyPr wrap="none" anchor="ctr"/>
          <a:lstStyle/>
          <a:p>
            <a:pPr>
              <a:defRPr/>
            </a:pPr>
            <a:endParaRPr lang="zh-CN" altLang="en-US">
              <a:ea typeface="黑体" pitchFamily="2" charset="-122"/>
            </a:endParaRPr>
          </a:p>
        </p:txBody>
      </p:sp>
      <p:sp>
        <p:nvSpPr>
          <p:cNvPr id="5" name="Rectangle 16"/>
          <p:cNvSpPr>
            <a:spLocks noChangeArrowheads="1"/>
          </p:cNvSpPr>
          <p:nvPr/>
        </p:nvSpPr>
        <p:spPr bwMode="auto">
          <a:xfrm>
            <a:off x="214282" y="5857892"/>
            <a:ext cx="3647152" cy="553998"/>
          </a:xfrm>
          <a:prstGeom prst="rect">
            <a:avLst/>
          </a:prstGeom>
          <a:noFill/>
          <a:ln w="9525">
            <a:noFill/>
            <a:miter lim="800000"/>
            <a:headEnd/>
            <a:tailEnd/>
          </a:ln>
          <a:effectLst/>
        </p:spPr>
        <p:txBody>
          <a:bodyPr wrap="none">
            <a:spAutoFit/>
          </a:bodyPr>
          <a:lstStyle/>
          <a:p>
            <a:pPr algn="l" eaLnBrk="1" hangingPunct="1">
              <a:buSzTx/>
              <a:buFontTx/>
              <a:buNone/>
              <a:defRPr/>
            </a:pPr>
            <a:r>
              <a:rPr lang="zh-CN" altLang="en-US" sz="3000" dirty="0">
                <a:solidFill>
                  <a:schemeClr val="bg1"/>
                </a:solidFill>
                <a:latin typeface="黑体" pitchFamily="49" charset="-122"/>
                <a:ea typeface="黑体" pitchFamily="49" charset="-122"/>
              </a:rPr>
              <a:t>东北大学秦皇岛分校</a:t>
            </a:r>
            <a:endParaRPr lang="en-US" altLang="zh-CN" sz="3000" dirty="0">
              <a:solidFill>
                <a:schemeClr val="bg1"/>
              </a:solidFill>
              <a:latin typeface="黑体" pitchFamily="49" charset="-122"/>
              <a:ea typeface="黑体" pitchFamily="49" charset="-122"/>
            </a:endParaRPr>
          </a:p>
        </p:txBody>
      </p:sp>
      <p:sp>
        <p:nvSpPr>
          <p:cNvPr id="18434" name="Rectangle 2"/>
          <p:cNvSpPr>
            <a:spLocks noGrp="1" noChangeArrowheads="1"/>
          </p:cNvSpPr>
          <p:nvPr>
            <p:ph type="ctrTitle"/>
          </p:nvPr>
        </p:nvSpPr>
        <p:spPr>
          <a:xfrm>
            <a:off x="539750" y="692150"/>
            <a:ext cx="6550025" cy="1944688"/>
          </a:xfrm>
        </p:spPr>
        <p:txBody>
          <a:bodyPr/>
          <a:lstStyle>
            <a:lvl1pPr>
              <a:defRPr sz="4000"/>
            </a:lvl1pPr>
          </a:lstStyle>
          <a:p>
            <a:r>
              <a:rPr lang="en-US" altLang="zh-CN"/>
              <a:t>Click to edit Master title style</a:t>
            </a:r>
          </a:p>
        </p:txBody>
      </p:sp>
      <p:sp>
        <p:nvSpPr>
          <p:cNvPr id="10" name="Rectangle 6"/>
          <p:cNvSpPr>
            <a:spLocks noGrp="1" noChangeArrowheads="1"/>
          </p:cNvSpPr>
          <p:nvPr>
            <p:ph type="sldNum" sz="quarter" idx="12"/>
          </p:nvPr>
        </p:nvSpPr>
        <p:spPr>
          <a:xfrm>
            <a:off x="6572264" y="5857892"/>
            <a:ext cx="2133600" cy="476250"/>
          </a:xfrm>
        </p:spPr>
        <p:txBody>
          <a:bodyPr/>
          <a:lstStyle>
            <a:lvl1pPr>
              <a:defRPr sz="2800">
                <a:solidFill>
                  <a:schemeClr val="bg1"/>
                </a:solidFill>
                <a:latin typeface="+mn-ea"/>
                <a:ea typeface="+mn-ea"/>
              </a:defRPr>
            </a:lvl1pPr>
          </a:lstStyle>
          <a:p>
            <a:pPr>
              <a:defRPr/>
            </a:pPr>
            <a:r>
              <a:rPr lang="en-US" altLang="zh-CN" dirty="0"/>
              <a:t>2021</a:t>
            </a:r>
            <a:r>
              <a:rPr lang="zh-CN" altLang="en-US" dirty="0"/>
              <a:t>年</a:t>
            </a:r>
            <a:r>
              <a:rPr lang="en-US" altLang="zh-CN" dirty="0"/>
              <a:t>4</a:t>
            </a:r>
            <a:r>
              <a:rPr lang="zh-CN" altLang="en-US" dirty="0"/>
              <a:t>月</a:t>
            </a:r>
            <a:endParaRPr lang="en-US" altLang="zh-CN" dirty="0"/>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2A32D22-C567-4FF3-A095-DBC7D263989C}" type="slidenum">
              <a:rPr lang="en-US" altLang="zh-CN"/>
              <a:pPr>
                <a:defRPr/>
              </a:pPr>
              <a:t>‹#›</a:t>
            </a:fld>
            <a:endParaRPr lang="en-US" altLang="zh-CN"/>
          </a:p>
        </p:txBody>
      </p:sp>
    </p:spTree>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541963" y="274638"/>
            <a:ext cx="1693862" cy="50990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4932363" cy="50990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2F98317-6EAE-4CA2-8216-78C8AE9BF336}" type="slidenum">
              <a:rPr lang="en-US" altLang="zh-CN"/>
              <a:pPr>
                <a:defRPr/>
              </a:pPr>
              <a:t>‹#›</a:t>
            </a:fld>
            <a:endParaRPr lang="en-US" altLang="zh-CN"/>
          </a:p>
        </p:txBody>
      </p:sp>
    </p:spTree>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6778625"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3313113" cy="3773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922713" y="1600200"/>
            <a:ext cx="3313112" cy="3773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DCC0504-07A7-48FC-9A13-53C710C7AFF8}" type="slidenum">
              <a:rPr lang="en-US" altLang="zh-CN"/>
              <a:pPr>
                <a:defRPr/>
              </a:pPr>
              <a:t>‹#›</a:t>
            </a:fld>
            <a:endParaRPr lang="en-US" altLang="zh-CN"/>
          </a:p>
        </p:txBody>
      </p:sp>
    </p:spTree>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6778625"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6778625" cy="3773488"/>
          </a:xfrm>
        </p:spPr>
        <p:txBody>
          <a:bodyPr/>
          <a:lstStyle/>
          <a:p>
            <a:pPr lvl="0"/>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9EF09AE-2076-4F86-A474-A6B87E2873AD}" type="slidenum">
              <a:rPr lang="en-US" altLang="zh-CN"/>
              <a:pPr>
                <a:defRPr/>
              </a:pPr>
              <a:t>‹#›</a:t>
            </a:fld>
            <a:endParaRPr lang="en-US" altLang="zh-CN"/>
          </a:p>
        </p:txBody>
      </p:sp>
    </p:spTree>
  </p:cSld>
  <p:clrMapOvr>
    <a:masterClrMapping/>
  </p:clrMapOvr>
  <p:transition advClick="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30F4917-4D25-4F74-A768-2FAEAC1695FE}" type="slidenum">
              <a:rPr lang="en-US" altLang="zh-CN"/>
              <a:pPr>
                <a:defRPr/>
              </a:pPr>
              <a:t>‹#›</a:t>
            </a:fld>
            <a:endParaRPr lang="en-US" altLang="zh-CN"/>
          </a:p>
        </p:txBody>
      </p:sp>
    </p:spTree>
  </p:cSld>
  <p:clrMapOvr>
    <a:masterClrMapping/>
  </p:clrMapOvr>
  <p:transition advClick="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E815C98-E6BA-4882-A80D-E21B5BB8C7B3}" type="slidenum">
              <a:rPr lang="en-US" altLang="zh-CN"/>
              <a:pPr>
                <a:defRPr/>
              </a:pPr>
              <a:t>‹#›</a:t>
            </a:fld>
            <a:endParaRPr lang="en-US" altLang="zh-CN"/>
          </a:p>
        </p:txBody>
      </p:sp>
    </p:spTree>
  </p:cSld>
  <p:clrMapOvr>
    <a:masterClrMapping/>
  </p:clrMapOvr>
  <p:transition advClick="0"/>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853B8CE-A892-4AB5-B00D-163B1F22F6BD}" type="slidenum">
              <a:rPr lang="en-US" altLang="zh-CN"/>
              <a:pPr>
                <a:defRPr/>
              </a:pPr>
              <a:t>‹#›</a:t>
            </a:fld>
            <a:endParaRPr lang="en-US" altLang="zh-CN"/>
          </a:p>
        </p:txBody>
      </p:sp>
    </p:spTree>
  </p:cSld>
  <p:clrMapOvr>
    <a:masterClrMapping/>
  </p:clrMapOvr>
  <p:transition advClick="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385763" y="2276475"/>
            <a:ext cx="3348037" cy="2376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886200" y="2276475"/>
            <a:ext cx="3349625" cy="2376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EA1C65C-72F9-4324-9DF0-9EF80FB02F97}" type="slidenum">
              <a:rPr lang="en-US" altLang="zh-CN"/>
              <a:pPr>
                <a:defRPr/>
              </a:pPr>
              <a:t>‹#›</a:t>
            </a:fld>
            <a:endParaRPr lang="en-US" altLang="zh-CN"/>
          </a:p>
        </p:txBody>
      </p:sp>
    </p:spTree>
  </p:cSld>
  <p:clrMapOvr>
    <a:masterClrMapping/>
  </p:clrMapOvr>
  <p:transition advClick="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51C23E78-EE1E-4CC1-BF48-49EE5B2D3341}" type="slidenum">
              <a:rPr lang="en-US" altLang="zh-CN"/>
              <a:pPr>
                <a:defRPr/>
              </a:pPr>
              <a:t>‹#›</a:t>
            </a:fld>
            <a:endParaRPr lang="en-US" altLang="zh-CN"/>
          </a:p>
        </p:txBody>
      </p:sp>
    </p:spTree>
  </p:cSld>
  <p:clrMapOvr>
    <a:masterClrMapping/>
  </p:clrMapOvr>
  <p:transition advClick="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7C2D4DDE-5FF8-4335-B183-C1562BB83855}" type="slidenum">
              <a:rPr lang="en-US" altLang="zh-CN"/>
              <a:pPr>
                <a:defRPr/>
              </a:pPr>
              <a:t>‹#›</a:t>
            </a:fld>
            <a:endParaRPr lang="en-US" altLang="zh-CN"/>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dirty="0"/>
          </a:p>
        </p:txBody>
      </p:sp>
      <p:sp>
        <p:nvSpPr>
          <p:cNvPr id="6" name="Rectangle 6"/>
          <p:cNvSpPr>
            <a:spLocks noGrp="1" noChangeArrowheads="1"/>
          </p:cNvSpPr>
          <p:nvPr>
            <p:ph type="sldNum" sz="quarter" idx="12"/>
          </p:nvPr>
        </p:nvSpPr>
        <p:spPr/>
        <p:txBody>
          <a:bodyPr/>
          <a:lstStyle>
            <a:lvl1pPr>
              <a:defRPr/>
            </a:lvl1pPr>
          </a:lstStyle>
          <a:p>
            <a:pPr>
              <a:defRPr/>
            </a:pPr>
            <a:fld id="{95717FEE-7475-403A-9526-CE31D8FF4F45}" type="slidenum">
              <a:rPr lang="en-US" altLang="zh-CN"/>
              <a:pPr>
                <a:defRPr/>
              </a:pPr>
              <a:t>‹#›</a:t>
            </a:fld>
            <a:endParaRPr lang="en-US" altLang="zh-CN"/>
          </a:p>
        </p:txBody>
      </p:sp>
    </p:spTree>
  </p:cSld>
  <p:clrMapOvr>
    <a:masterClrMapping/>
  </p:clrMapOvr>
  <p:transition advClick="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F3ADE717-0EBA-464E-9E37-C670B845340C}" type="slidenum">
              <a:rPr lang="en-US" altLang="zh-CN"/>
              <a:pPr>
                <a:defRPr/>
              </a:pPr>
              <a:t>‹#›</a:t>
            </a:fld>
            <a:endParaRPr lang="en-US" altLang="zh-CN"/>
          </a:p>
        </p:txBody>
      </p:sp>
    </p:spTree>
  </p:cSld>
  <p:clrMapOvr>
    <a:masterClrMapping/>
  </p:clrMapOvr>
  <p:transition advClick="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4C4B4F85-831D-4696-82F7-809B248686FE}" type="slidenum">
              <a:rPr lang="en-US" altLang="zh-CN"/>
              <a:pPr>
                <a:defRPr/>
              </a:pPr>
              <a:t>‹#›</a:t>
            </a:fld>
            <a:endParaRPr lang="en-US" altLang="zh-CN"/>
          </a:p>
        </p:txBody>
      </p:sp>
    </p:spTree>
  </p:cSld>
  <p:clrMapOvr>
    <a:masterClrMapping/>
  </p:clrMapOvr>
  <p:transition advClick="0"/>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ACAC3825-9DAC-451C-9A25-423073B81232}" type="slidenum">
              <a:rPr lang="en-US" altLang="zh-CN"/>
              <a:pPr>
                <a:defRPr/>
              </a:pPr>
              <a:t>‹#›</a:t>
            </a:fld>
            <a:endParaRPr lang="en-US" altLang="zh-CN"/>
          </a:p>
        </p:txBody>
      </p:sp>
    </p:spTree>
  </p:cSld>
  <p:clrMapOvr>
    <a:masterClrMapping/>
  </p:clrMapOvr>
  <p:transition advClick="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A4A4D30-DD82-44D0-87DB-B7D354252DD5}" type="slidenum">
              <a:rPr lang="en-US" altLang="zh-CN"/>
              <a:pPr>
                <a:defRPr/>
              </a:pPr>
              <a:t>‹#›</a:t>
            </a:fld>
            <a:endParaRPr lang="en-US" altLang="zh-CN"/>
          </a:p>
        </p:txBody>
      </p:sp>
    </p:spTree>
  </p:cSld>
  <p:clrMapOvr>
    <a:masterClrMapping/>
  </p:clrMapOvr>
  <p:transition advClick="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1938" y="274638"/>
            <a:ext cx="2074862" cy="43783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85763" y="274638"/>
            <a:ext cx="6073775" cy="43783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214E7A5-9A1E-4841-A74D-EE4D83FCAFD7}" type="slidenum">
              <a:rPr lang="en-US" altLang="zh-CN"/>
              <a:pPr>
                <a:defRPr/>
              </a:pPr>
              <a:t>‹#›</a:t>
            </a:fld>
            <a:endParaRPr lang="en-US" altLang="zh-CN"/>
          </a:p>
        </p:txBody>
      </p:sp>
    </p:spTree>
  </p:cSld>
  <p:clrMapOvr>
    <a:masterClrMapping/>
  </p:clrMapOvr>
  <p:transition advClick="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5"/>
          <p:cNvSpPr>
            <a:spLocks noChangeArrowheads="1"/>
          </p:cNvSpPr>
          <p:nvPr/>
        </p:nvSpPr>
        <p:spPr bwMode="auto">
          <a:xfrm>
            <a:off x="0" y="5734050"/>
            <a:ext cx="8893175" cy="792163"/>
          </a:xfrm>
          <a:prstGeom prst="rect">
            <a:avLst/>
          </a:prstGeom>
          <a:solidFill>
            <a:srgbClr val="00509B"/>
          </a:solidFill>
          <a:ln w="9525">
            <a:noFill/>
            <a:miter lim="800000"/>
            <a:headEnd/>
            <a:tailEnd/>
          </a:ln>
          <a:effectLst/>
        </p:spPr>
        <p:txBody>
          <a:bodyPr wrap="none" anchor="ctr"/>
          <a:lstStyle/>
          <a:p>
            <a:pPr>
              <a:defRPr/>
            </a:pPr>
            <a:endParaRPr lang="zh-CN" altLang="en-US">
              <a:ea typeface="黑体" pitchFamily="2" charset="-122"/>
            </a:endParaRPr>
          </a:p>
        </p:txBody>
      </p:sp>
      <p:sp>
        <p:nvSpPr>
          <p:cNvPr id="5" name="Rectangle 16"/>
          <p:cNvSpPr>
            <a:spLocks noChangeArrowheads="1"/>
          </p:cNvSpPr>
          <p:nvPr/>
        </p:nvSpPr>
        <p:spPr bwMode="auto">
          <a:xfrm>
            <a:off x="468313" y="6092825"/>
            <a:ext cx="898525" cy="244475"/>
          </a:xfrm>
          <a:prstGeom prst="rect">
            <a:avLst/>
          </a:prstGeom>
          <a:noFill/>
          <a:ln w="9525">
            <a:noFill/>
            <a:miter lim="800000"/>
            <a:headEnd/>
            <a:tailEnd/>
          </a:ln>
          <a:effectLst/>
        </p:spPr>
        <p:txBody>
          <a:bodyPr wrap="none">
            <a:spAutoFit/>
          </a:bodyPr>
          <a:lstStyle/>
          <a:p>
            <a:pPr algn="l">
              <a:defRPr/>
            </a:pPr>
            <a:r>
              <a:rPr lang="en-US" altLang="zh-CN" sz="1000">
                <a:solidFill>
                  <a:srgbClr val="FFFFFF"/>
                </a:solidFill>
                <a:latin typeface="Frutiger LT 55 Roman" pitchFamily="34" charset="0"/>
                <a:ea typeface="宋体" pitchFamily="2" charset="-122"/>
              </a:rPr>
              <a:t>3 Sept. 2008</a:t>
            </a:r>
          </a:p>
        </p:txBody>
      </p:sp>
      <p:sp>
        <p:nvSpPr>
          <p:cNvPr id="6" name="Text Box 17"/>
          <p:cNvSpPr txBox="1">
            <a:spLocks noChangeArrowheads="1"/>
          </p:cNvSpPr>
          <p:nvPr/>
        </p:nvSpPr>
        <p:spPr bwMode="auto">
          <a:xfrm>
            <a:off x="468313" y="6237288"/>
            <a:ext cx="2878137" cy="244475"/>
          </a:xfrm>
          <a:prstGeom prst="rect">
            <a:avLst/>
          </a:prstGeom>
          <a:noFill/>
          <a:ln w="9525">
            <a:noFill/>
            <a:miter lim="800000"/>
            <a:headEnd/>
            <a:tailEnd/>
          </a:ln>
          <a:effectLst/>
        </p:spPr>
        <p:txBody>
          <a:bodyPr>
            <a:spAutoFit/>
          </a:bodyPr>
          <a:lstStyle/>
          <a:p>
            <a:pPr algn="l" defTabSz="904875">
              <a:defRPr/>
            </a:pPr>
            <a:r>
              <a:rPr lang="en-US" altLang="zh-CN" sz="1000">
                <a:solidFill>
                  <a:srgbClr val="FFFFFF"/>
                </a:solidFill>
                <a:latin typeface="Frutiger LT 55 Roman" pitchFamily="34" charset="0"/>
                <a:ea typeface="宋体" pitchFamily="2" charset="-122"/>
              </a:rPr>
              <a:t>© NEUSOFT SECRET</a:t>
            </a:r>
          </a:p>
        </p:txBody>
      </p:sp>
      <p:pic>
        <p:nvPicPr>
          <p:cNvPr id="7" name="Picture 19" descr="b-2"/>
          <p:cNvPicPr>
            <a:picLocks noChangeAspect="1" noChangeArrowheads="1"/>
          </p:cNvPicPr>
          <p:nvPr/>
        </p:nvPicPr>
        <p:blipFill>
          <a:blip r:embed="rId2" cstate="print"/>
          <a:srcRect t="14706" r="3656" b="11111"/>
          <a:stretch>
            <a:fillRect/>
          </a:stretch>
        </p:blipFill>
        <p:spPr bwMode="auto">
          <a:xfrm>
            <a:off x="7164388" y="5992813"/>
            <a:ext cx="1223962" cy="244475"/>
          </a:xfrm>
          <a:prstGeom prst="rect">
            <a:avLst/>
          </a:prstGeom>
          <a:noFill/>
          <a:ln w="9525">
            <a:noFill/>
            <a:miter lim="800000"/>
            <a:headEnd/>
            <a:tailEnd/>
          </a:ln>
        </p:spPr>
      </p:pic>
      <p:sp>
        <p:nvSpPr>
          <p:cNvPr id="18434" name="Rectangle 2"/>
          <p:cNvSpPr>
            <a:spLocks noGrp="1" noChangeArrowheads="1"/>
          </p:cNvSpPr>
          <p:nvPr>
            <p:ph type="ctrTitle"/>
          </p:nvPr>
        </p:nvSpPr>
        <p:spPr>
          <a:xfrm>
            <a:off x="539750" y="692150"/>
            <a:ext cx="6550025" cy="1944688"/>
          </a:xfrm>
        </p:spPr>
        <p:txBody>
          <a:bodyPr/>
          <a:lstStyle>
            <a:lvl1pPr>
              <a:defRPr sz="4000"/>
            </a:lvl1pPr>
          </a:lstStyle>
          <a:p>
            <a:r>
              <a:rPr lang="en-US" altLang="zh-CN"/>
              <a:t>Click to edit Master title style</a:t>
            </a:r>
          </a:p>
        </p:txBody>
      </p:sp>
      <p:sp>
        <p:nvSpPr>
          <p:cNvPr id="18435" name="Rectangle 3"/>
          <p:cNvSpPr>
            <a:spLocks noGrp="1" noChangeArrowheads="1"/>
          </p:cNvSpPr>
          <p:nvPr>
            <p:ph type="subTitle" idx="1"/>
          </p:nvPr>
        </p:nvSpPr>
        <p:spPr>
          <a:xfrm>
            <a:off x="539750" y="4365625"/>
            <a:ext cx="6551613" cy="1368425"/>
          </a:xfrm>
        </p:spPr>
        <p:txBody>
          <a:bodyPr/>
          <a:lstStyle>
            <a:lvl1pPr marL="0" indent="0">
              <a:buFontTx/>
              <a:buNone/>
              <a:defRPr/>
            </a:lvl1pPr>
          </a:lstStyle>
          <a:p>
            <a:r>
              <a:rPr lang="en-US" altLang="zh-CN"/>
              <a:t>Click to edit Master subtitle style</a:t>
            </a:r>
          </a:p>
        </p:txBody>
      </p:sp>
      <p:sp>
        <p:nvSpPr>
          <p:cNvPr id="8" name="Rectangle 4"/>
          <p:cNvSpPr>
            <a:spLocks noGrp="1" noChangeArrowheads="1"/>
          </p:cNvSpPr>
          <p:nvPr>
            <p:ph type="dt" sz="half" idx="10"/>
          </p:nvPr>
        </p:nvSpPr>
        <p:spPr/>
        <p:txBody>
          <a:bodyPr/>
          <a:lstStyle>
            <a:lvl1pPr>
              <a:defRPr/>
            </a:lvl1pPr>
          </a:lstStyle>
          <a:p>
            <a:pPr>
              <a:defRPr/>
            </a:pPr>
            <a:endParaRPr lang="en-US" altLang="zh-CN"/>
          </a:p>
        </p:txBody>
      </p:sp>
      <p:sp>
        <p:nvSpPr>
          <p:cNvPr id="9" name="Rectangle 5"/>
          <p:cNvSpPr>
            <a:spLocks noGrp="1" noChangeArrowheads="1"/>
          </p:cNvSpPr>
          <p:nvPr>
            <p:ph type="ftr" sz="quarter" idx="11"/>
          </p:nvPr>
        </p:nvSpPr>
        <p:spPr/>
        <p:txBody>
          <a:bodyPr/>
          <a:lstStyle>
            <a:lvl1pPr>
              <a:defRPr/>
            </a:lvl1pPr>
          </a:lstStyle>
          <a:p>
            <a:pPr>
              <a:defRPr/>
            </a:pPr>
            <a:endParaRPr lang="en-US" altLang="zh-CN"/>
          </a:p>
        </p:txBody>
      </p:sp>
      <p:sp>
        <p:nvSpPr>
          <p:cNvPr id="10" name="Rectangle 6"/>
          <p:cNvSpPr>
            <a:spLocks noGrp="1" noChangeArrowheads="1"/>
          </p:cNvSpPr>
          <p:nvPr>
            <p:ph type="sldNum" sz="quarter" idx="12"/>
          </p:nvPr>
        </p:nvSpPr>
        <p:spPr/>
        <p:txBody>
          <a:bodyPr/>
          <a:lstStyle>
            <a:lvl1pPr>
              <a:defRPr/>
            </a:lvl1pPr>
          </a:lstStyle>
          <a:p>
            <a:pPr>
              <a:defRPr/>
            </a:pPr>
            <a:fld id="{FE5C5F2E-F9A4-44EF-AB35-7EA471DEDDF7}" type="slidenum">
              <a:rPr lang="en-US" altLang="zh-CN"/>
              <a:pPr>
                <a:defRPr/>
              </a:pPr>
              <a:t>‹#›</a:t>
            </a:fld>
            <a:endParaRPr lang="en-US" altLang="zh-CN"/>
          </a:p>
        </p:txBody>
      </p:sp>
    </p:spTree>
  </p:cSld>
  <p:clrMapOvr>
    <a:masterClrMapping/>
  </p:clrMapOvr>
  <p:transition advClick="0"/>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1C7D857-D813-4324-96D1-59FDD4540284}" type="slidenum">
              <a:rPr lang="en-US" altLang="zh-CN"/>
              <a:pPr>
                <a:defRPr/>
              </a:pPr>
              <a:t>‹#›</a:t>
            </a:fld>
            <a:endParaRPr lang="en-US" altLang="zh-CN"/>
          </a:p>
        </p:txBody>
      </p:sp>
    </p:spTree>
  </p:cSld>
  <p:clrMapOvr>
    <a:masterClrMapping/>
  </p:clrMapOvr>
  <p:transition advClick="0"/>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2D25BDE-D6F9-40B4-B4C0-45B6879B3659}" type="slidenum">
              <a:rPr lang="en-US" altLang="zh-CN"/>
              <a:pPr>
                <a:defRPr/>
              </a:pPr>
              <a:t>‹#›</a:t>
            </a:fld>
            <a:endParaRPr lang="en-US" altLang="zh-CN"/>
          </a:p>
        </p:txBody>
      </p:sp>
    </p:spTree>
  </p:cSld>
  <p:clrMapOvr>
    <a:masterClrMapping/>
  </p:clrMapOvr>
  <p:transition advClick="0"/>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3313113" cy="3773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922713" y="1600200"/>
            <a:ext cx="3313112" cy="3773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66426B3-B925-4899-B81A-956129D454E8}" type="slidenum">
              <a:rPr lang="en-US" altLang="zh-CN"/>
              <a:pPr>
                <a:defRPr/>
              </a:pPr>
              <a:t>‹#›</a:t>
            </a:fld>
            <a:endParaRPr lang="en-US" altLang="zh-CN"/>
          </a:p>
        </p:txBody>
      </p:sp>
    </p:spTree>
  </p:cSld>
  <p:clrMapOvr>
    <a:masterClrMapping/>
  </p:clrMapOvr>
  <p:transition advClick="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C4C6E00-8886-479C-9CD5-D7B583EB43D9}" type="slidenum">
              <a:rPr lang="en-US" altLang="zh-CN"/>
              <a:pPr>
                <a:defRPr/>
              </a:pPr>
              <a:t>‹#›</a:t>
            </a:fld>
            <a:endParaRPr lang="en-US" altLang="zh-CN"/>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54EA3CF-2F2C-4F9E-AC18-C9B4AB01EBCA}" type="slidenum">
              <a:rPr lang="en-US" altLang="zh-CN"/>
              <a:pPr>
                <a:defRPr/>
              </a:pPr>
              <a:t>‹#›</a:t>
            </a:fld>
            <a:endParaRPr lang="en-US" altLang="zh-CN"/>
          </a:p>
        </p:txBody>
      </p:sp>
    </p:spTree>
  </p:cSld>
  <p:clrMapOvr>
    <a:masterClrMapping/>
  </p:clrMapOvr>
  <p:transition advClick="0"/>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81F8CC2-70BB-43FF-81A1-6A30E328744D}" type="slidenum">
              <a:rPr lang="en-US" altLang="zh-CN"/>
              <a:pPr>
                <a:defRPr/>
              </a:pPr>
              <a:t>‹#›</a:t>
            </a:fld>
            <a:endParaRPr lang="en-US" altLang="zh-CN"/>
          </a:p>
        </p:txBody>
      </p:sp>
    </p:spTree>
  </p:cSld>
  <p:clrMapOvr>
    <a:masterClrMapping/>
  </p:clrMapOvr>
  <p:transition advClick="0"/>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5AB61B1-64F5-4AC0-829F-BEE9FEE85583}" type="slidenum">
              <a:rPr lang="en-US" altLang="zh-CN"/>
              <a:pPr>
                <a:defRPr/>
              </a:pPr>
              <a:t>‹#›</a:t>
            </a:fld>
            <a:endParaRPr lang="en-US" altLang="zh-CN"/>
          </a:p>
        </p:txBody>
      </p:sp>
    </p:spTree>
  </p:cSld>
  <p:clrMapOvr>
    <a:masterClrMapping/>
  </p:clrMapOvr>
  <p:transition advClick="0"/>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0255900-F2D4-4577-99F7-1C279EE0B171}" type="slidenum">
              <a:rPr lang="en-US" altLang="zh-CN"/>
              <a:pPr>
                <a:defRPr/>
              </a:pPr>
              <a:t>‹#›</a:t>
            </a:fld>
            <a:endParaRPr lang="en-US" altLang="zh-CN"/>
          </a:p>
        </p:txBody>
      </p:sp>
    </p:spTree>
  </p:cSld>
  <p:clrMapOvr>
    <a:masterClrMapping/>
  </p:clrMapOvr>
  <p:transition advClick="0"/>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378FD3D-3D6D-43D7-8403-24745B27D4E7}" type="slidenum">
              <a:rPr lang="en-US" altLang="zh-CN"/>
              <a:pPr>
                <a:defRPr/>
              </a:pPr>
              <a:t>‹#›</a:t>
            </a:fld>
            <a:endParaRPr lang="en-US" altLang="zh-CN"/>
          </a:p>
        </p:txBody>
      </p:sp>
    </p:spTree>
  </p:cSld>
  <p:clrMapOvr>
    <a:masterClrMapping/>
  </p:clrMapOvr>
  <p:transition advClick="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CEC9947-469E-48D2-8E2B-310258844611}" type="slidenum">
              <a:rPr lang="en-US" altLang="zh-CN"/>
              <a:pPr>
                <a:defRPr/>
              </a:pPr>
              <a:t>‹#›</a:t>
            </a:fld>
            <a:endParaRPr lang="en-US" altLang="zh-CN"/>
          </a:p>
        </p:txBody>
      </p:sp>
    </p:spTree>
  </p:cSld>
  <p:clrMapOvr>
    <a:masterClrMapping/>
  </p:clrMapOvr>
  <p:transition advClick="0"/>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541963" y="274638"/>
            <a:ext cx="1693862" cy="50990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4932363" cy="50990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55DE163-60BE-4B57-A63F-3A6AAFEECE99}" type="slidenum">
              <a:rPr lang="en-US" altLang="zh-CN"/>
              <a:pPr>
                <a:defRPr/>
              </a:pPr>
              <a:t>‹#›</a:t>
            </a:fld>
            <a:endParaRPr lang="en-US" altLang="zh-CN"/>
          </a:p>
        </p:txBody>
      </p:sp>
    </p:spTree>
  </p:cSld>
  <p:clrMapOvr>
    <a:masterClrMapping/>
  </p:clrMapOvr>
  <p:transition advClick="0"/>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6778625"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3313113" cy="3773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922713" y="1600200"/>
            <a:ext cx="3313112" cy="3773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75BBE13-8AA4-44C5-A25B-4E8EFCBB77CC}" type="slidenum">
              <a:rPr lang="en-US" altLang="zh-CN"/>
              <a:pPr>
                <a:defRPr/>
              </a:pPr>
              <a:t>‹#›</a:t>
            </a:fld>
            <a:endParaRPr lang="en-US" altLang="zh-CN"/>
          </a:p>
        </p:txBody>
      </p:sp>
    </p:spTree>
  </p:cSld>
  <p:clrMapOvr>
    <a:masterClrMapping/>
  </p:clrMapOvr>
  <p:transition advClick="0"/>
</p:sldLayout>
</file>

<file path=ppt/slideLayouts/slideLayout37.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6778625"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6778625" cy="3773488"/>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0E9C9FC-85DD-4DB3-981D-5333F85D9A42}" type="slidenum">
              <a:rPr lang="en-US" altLang="zh-CN"/>
              <a:pPr>
                <a:defRPr/>
              </a:pPr>
              <a:t>‹#›</a:t>
            </a:fld>
            <a:endParaRPr lang="en-US" altLang="zh-CN"/>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3313113" cy="3773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922713" y="1600200"/>
            <a:ext cx="3313112" cy="3773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E1202EB-D53F-4073-AB0D-5251AD72E7E8}" type="slidenum">
              <a:rPr lang="en-US" altLang="zh-CN"/>
              <a:pPr>
                <a:defRPr/>
              </a:pPr>
              <a:t>‹#›</a:t>
            </a:fld>
            <a:endParaRPr lang="en-US" altLang="zh-CN"/>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1BFA535F-F76B-4654-BD6F-EF69FE5B4104}" type="slidenum">
              <a:rPr lang="en-US" altLang="zh-CN"/>
              <a:pPr>
                <a:defRPr/>
              </a:pPr>
              <a:t>‹#›</a:t>
            </a:fld>
            <a:endParaRPr lang="en-US" altLang="zh-CN"/>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721BDEFB-9BCA-468F-B991-88011E71FD47}" type="slidenum">
              <a:rPr lang="en-US" altLang="zh-CN"/>
              <a:pPr>
                <a:defRPr/>
              </a:pPr>
              <a:t>‹#›</a:t>
            </a:fld>
            <a:endParaRPr lang="en-US" altLang="zh-CN"/>
          </a:p>
        </p:txBody>
      </p:sp>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649F7EA5-6AC6-4463-84CC-1A365834FA3C}" type="slidenum">
              <a:rPr lang="en-US" altLang="zh-CN"/>
              <a:pPr>
                <a:defRPr/>
              </a:pPr>
              <a:t>‹#›</a:t>
            </a:fld>
            <a:endParaRPr lang="en-US" altLang="zh-CN"/>
          </a:p>
        </p:txBody>
      </p:sp>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9F8CA24-55D5-492E-8B48-BD32DEDF6B5E}" type="slidenum">
              <a:rPr lang="en-US" altLang="zh-CN"/>
              <a:pPr>
                <a:defRPr/>
              </a:pPr>
              <a:t>‹#›</a:t>
            </a:fld>
            <a:endParaRPr lang="en-US" altLang="zh-CN"/>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30016F5-6886-456D-97B8-66B5F3E0600B}" type="slidenum">
              <a:rPr lang="en-US" altLang="zh-CN"/>
              <a:pPr>
                <a:defRPr/>
              </a:pPr>
              <a:t>‹#›</a:t>
            </a:fld>
            <a:endParaRPr lang="en-US" altLang="zh-CN"/>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1.jpe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auto">
          <a:xfrm>
            <a:off x="0" y="5734050"/>
            <a:ext cx="8893175" cy="792163"/>
          </a:xfrm>
          <a:prstGeom prst="rect">
            <a:avLst/>
          </a:prstGeom>
          <a:solidFill>
            <a:srgbClr val="00509B"/>
          </a:solidFill>
          <a:ln w="9525">
            <a:noFill/>
            <a:miter lim="800000"/>
            <a:headEnd/>
            <a:tailEnd/>
          </a:ln>
          <a:effectLst/>
        </p:spPr>
        <p:txBody>
          <a:bodyPr wrap="none" anchor="ctr"/>
          <a:lstStyle/>
          <a:p>
            <a:pPr>
              <a:defRPr/>
            </a:pPr>
            <a:endParaRPr lang="zh-CN" altLang="en-US">
              <a:ea typeface="黑体" pitchFamily="2" charset="-122"/>
            </a:endParaRPr>
          </a:p>
        </p:txBody>
      </p:sp>
      <p:sp>
        <p:nvSpPr>
          <p:cNvPr id="1027" name="Rectangle 2"/>
          <p:cNvSpPr>
            <a:spLocks noGrp="1" noChangeArrowheads="1"/>
          </p:cNvSpPr>
          <p:nvPr>
            <p:ph type="title"/>
          </p:nvPr>
        </p:nvSpPr>
        <p:spPr bwMode="auto">
          <a:xfrm>
            <a:off x="457200" y="274638"/>
            <a:ext cx="677862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title style</a:t>
            </a:r>
          </a:p>
        </p:txBody>
      </p:sp>
      <p:sp>
        <p:nvSpPr>
          <p:cNvPr id="1028" name="Rectangle 3"/>
          <p:cNvSpPr>
            <a:spLocks noGrp="1" noChangeArrowheads="1"/>
          </p:cNvSpPr>
          <p:nvPr>
            <p:ph type="body" idx="1"/>
          </p:nvPr>
        </p:nvSpPr>
        <p:spPr bwMode="auto">
          <a:xfrm>
            <a:off x="457200" y="1600200"/>
            <a:ext cx="6778625" cy="3773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buSzTx/>
              <a:buFontTx/>
              <a:buNone/>
              <a:defRPr sz="1400">
                <a:solidFill>
                  <a:schemeClr val="tx1"/>
                </a:solidFill>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buSzTx/>
              <a:buFontTx/>
              <a:buNone/>
              <a:defRPr sz="1400">
                <a:solidFill>
                  <a:schemeClr val="tx1"/>
                </a:solidFill>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SzTx/>
              <a:buFontTx/>
              <a:buNone/>
              <a:defRPr sz="1400">
                <a:solidFill>
                  <a:schemeClr val="tx1"/>
                </a:solidFill>
                <a:latin typeface="Arial" charset="0"/>
                <a:ea typeface="宋体" pitchFamily="2" charset="-122"/>
              </a:defRPr>
            </a:lvl1pPr>
          </a:lstStyle>
          <a:p>
            <a:pPr>
              <a:defRPr/>
            </a:pPr>
            <a:fld id="{6250DC92-0CE5-4AAE-A814-F9D11D4C4029}" type="slidenum">
              <a:rPr lang="en-US" altLang="zh-CN"/>
              <a:pPr>
                <a:defRPr/>
              </a:pPr>
              <a:t>‹#›</a:t>
            </a:fld>
            <a:endParaRPr lang="en-US" altLang="zh-CN"/>
          </a:p>
        </p:txBody>
      </p:sp>
      <p:sp>
        <p:nvSpPr>
          <p:cNvPr id="9" name="Rectangle 15"/>
          <p:cNvSpPr>
            <a:spLocks noChangeArrowheads="1"/>
          </p:cNvSpPr>
          <p:nvPr userDrawn="1"/>
        </p:nvSpPr>
        <p:spPr bwMode="auto">
          <a:xfrm>
            <a:off x="0" y="5734050"/>
            <a:ext cx="8893175" cy="792163"/>
          </a:xfrm>
          <a:prstGeom prst="rect">
            <a:avLst/>
          </a:prstGeom>
          <a:solidFill>
            <a:srgbClr val="00509B"/>
          </a:solidFill>
          <a:ln w="9525">
            <a:noFill/>
            <a:miter lim="800000"/>
            <a:headEnd/>
            <a:tailEnd/>
          </a:ln>
          <a:effectLst/>
        </p:spPr>
        <p:txBody>
          <a:bodyPr wrap="none" anchor="ctr"/>
          <a:lstStyle/>
          <a:p>
            <a:pPr>
              <a:defRPr/>
            </a:pPr>
            <a:endParaRPr lang="zh-CN" altLang="en-US">
              <a:ea typeface="黑体" pitchFamily="2" charset="-122"/>
            </a:endParaRPr>
          </a:p>
        </p:txBody>
      </p:sp>
      <p:sp>
        <p:nvSpPr>
          <p:cNvPr id="10" name="Rectangle 16"/>
          <p:cNvSpPr>
            <a:spLocks noChangeArrowheads="1"/>
          </p:cNvSpPr>
          <p:nvPr userDrawn="1"/>
        </p:nvSpPr>
        <p:spPr bwMode="auto">
          <a:xfrm>
            <a:off x="214282" y="5857892"/>
            <a:ext cx="3647152" cy="553998"/>
          </a:xfrm>
          <a:prstGeom prst="rect">
            <a:avLst/>
          </a:prstGeom>
          <a:noFill/>
          <a:ln w="9525">
            <a:noFill/>
            <a:miter lim="800000"/>
            <a:headEnd/>
            <a:tailEnd/>
          </a:ln>
          <a:effectLst/>
        </p:spPr>
        <p:txBody>
          <a:bodyPr wrap="none">
            <a:spAutoFit/>
          </a:bodyPr>
          <a:lstStyle/>
          <a:p>
            <a:pPr algn="l" eaLnBrk="1" hangingPunct="1">
              <a:buSzTx/>
              <a:buFontTx/>
              <a:buNone/>
              <a:defRPr/>
            </a:pPr>
            <a:r>
              <a:rPr lang="zh-CN" altLang="en-US" sz="3000" dirty="0">
                <a:solidFill>
                  <a:schemeClr val="bg1"/>
                </a:solidFill>
                <a:latin typeface="黑体" pitchFamily="49" charset="-122"/>
                <a:ea typeface="黑体" pitchFamily="49" charset="-122"/>
              </a:rPr>
              <a:t>东北大学秦皇岛分校</a:t>
            </a:r>
            <a:endParaRPr lang="en-US" altLang="zh-CN" sz="3000" dirty="0">
              <a:solidFill>
                <a:schemeClr val="bg1"/>
              </a:solidFill>
              <a:latin typeface="黑体" pitchFamily="49" charset="-122"/>
              <a:ea typeface="黑体" pitchFamily="49" charset="-122"/>
            </a:endParaRPr>
          </a:p>
        </p:txBody>
      </p:sp>
      <p:sp>
        <p:nvSpPr>
          <p:cNvPr id="11" name="Rectangle 6"/>
          <p:cNvSpPr txBox="1">
            <a:spLocks noChangeArrowheads="1"/>
          </p:cNvSpPr>
          <p:nvPr userDrawn="1"/>
        </p:nvSpPr>
        <p:spPr>
          <a:xfrm>
            <a:off x="6572264" y="5857892"/>
            <a:ext cx="2133600" cy="476250"/>
          </a:xfrm>
          <a:prstGeom prst="rect">
            <a:avLst/>
          </a:prstGeom>
        </p:spPr>
        <p:txBody>
          <a:bodyPr/>
          <a:lstStyle>
            <a:lvl1pPr>
              <a:defRPr sz="2800">
                <a:solidFill>
                  <a:schemeClr val="bg1"/>
                </a:solidFill>
                <a:latin typeface="+mn-ea"/>
                <a:ea typeface="+mn-ea"/>
              </a:defRPr>
            </a:lvl1pPr>
          </a:lstStyle>
          <a:p>
            <a:pPr marL="0" marR="0" lvl="0" indent="0" algn="ctr" defTabSz="914400" rtl="0" eaLnBrk="0" fontAlgn="base" latinLnBrk="0" hangingPunct="0">
              <a:lnSpc>
                <a:spcPct val="100000"/>
              </a:lnSpc>
              <a:spcBef>
                <a:spcPct val="0"/>
              </a:spcBef>
              <a:spcAft>
                <a:spcPct val="0"/>
              </a:spcAft>
              <a:buClrTx/>
              <a:buSzPct val="50000"/>
              <a:buFont typeface="Wingdings" pitchFamily="2" charset="2"/>
              <a:buNone/>
              <a:tabLst/>
              <a:defRPr/>
            </a:pPr>
            <a:r>
              <a:rPr kumimoji="0" lang="en-US" altLang="zh-CN" sz="2800" b="0" i="0" u="none" strike="noStrike" kern="1200" cap="none" spc="0" normalizeH="0" baseline="0" noProof="0" dirty="0">
                <a:ln>
                  <a:noFill/>
                </a:ln>
                <a:solidFill>
                  <a:schemeClr val="bg1"/>
                </a:solidFill>
                <a:effectLst/>
                <a:uLnTx/>
                <a:uFillTx/>
                <a:latin typeface="+mn-ea"/>
                <a:ea typeface="+mn-ea"/>
                <a:cs typeface="+mn-cs"/>
              </a:rPr>
              <a:t>2021</a:t>
            </a:r>
            <a:r>
              <a:rPr kumimoji="0" lang="zh-CN" altLang="en-US" sz="2800" b="0" i="0" u="none" strike="noStrike" kern="1200" cap="none" spc="0" normalizeH="0" baseline="0" noProof="0" dirty="0">
                <a:ln>
                  <a:noFill/>
                </a:ln>
                <a:solidFill>
                  <a:schemeClr val="bg1"/>
                </a:solidFill>
                <a:effectLst/>
                <a:uLnTx/>
                <a:uFillTx/>
                <a:latin typeface="+mn-ea"/>
                <a:ea typeface="+mn-ea"/>
                <a:cs typeface="+mn-cs"/>
              </a:rPr>
              <a:t>年</a:t>
            </a:r>
            <a:r>
              <a:rPr kumimoji="0" lang="en-US" altLang="zh-CN" sz="2800" b="0" i="0" u="none" strike="noStrike" kern="1200" cap="none" spc="0" normalizeH="0" baseline="0" noProof="0" dirty="0">
                <a:ln>
                  <a:noFill/>
                </a:ln>
                <a:solidFill>
                  <a:schemeClr val="bg1"/>
                </a:solidFill>
                <a:effectLst/>
                <a:uLnTx/>
                <a:uFillTx/>
                <a:latin typeface="+mn-ea"/>
                <a:ea typeface="+mn-ea"/>
                <a:cs typeface="+mn-cs"/>
              </a:rPr>
              <a:t>4</a:t>
            </a:r>
            <a:r>
              <a:rPr kumimoji="0" lang="zh-CN" altLang="en-US" sz="2800" b="0" i="0" u="none" strike="noStrike" kern="1200" cap="none" spc="0" normalizeH="0" baseline="0" noProof="0" dirty="0">
                <a:ln>
                  <a:noFill/>
                </a:ln>
                <a:solidFill>
                  <a:schemeClr val="bg1"/>
                </a:solidFill>
                <a:effectLst/>
                <a:uLnTx/>
                <a:uFillTx/>
                <a:latin typeface="+mn-ea"/>
                <a:ea typeface="+mn-ea"/>
                <a:cs typeface="+mn-cs"/>
              </a:rPr>
              <a:t>月</a:t>
            </a:r>
            <a:endParaRPr kumimoji="0" lang="en-US" altLang="zh-CN" sz="2800" b="0" i="0" u="none" strike="noStrike" kern="1200" cap="none" spc="0" normalizeH="0" baseline="0" noProof="0" dirty="0">
              <a:ln>
                <a:noFill/>
              </a:ln>
              <a:solidFill>
                <a:schemeClr val="bg1"/>
              </a:solidFill>
              <a:effectLst/>
              <a:uLnTx/>
              <a:uFillTx/>
              <a:latin typeface="+mn-ea"/>
              <a:ea typeface="+mn-ea"/>
              <a:cs typeface="+mn-cs"/>
            </a:endParaRPr>
          </a:p>
        </p:txBody>
      </p:sp>
    </p:spTree>
  </p:cSld>
  <p:clrMap bg1="lt1" tx1="dk1" bg2="lt2" tx2="dk2" accent1="accent1" accent2="accent2" accent3="accent3" accent4="accent4" accent5="accent5" accent6="accent6" hlink="hlink" folHlink="folHlink"/>
  <p:sldLayoutIdLst>
    <p:sldLayoutId id="2147485178" r:id="rId1"/>
    <p:sldLayoutId id="2147485179" r:id="rId2"/>
    <p:sldLayoutId id="2147485180" r:id="rId3"/>
    <p:sldLayoutId id="2147485181" r:id="rId4"/>
    <p:sldLayoutId id="2147485182" r:id="rId5"/>
    <p:sldLayoutId id="2147485183" r:id="rId6"/>
    <p:sldLayoutId id="2147485184" r:id="rId7"/>
    <p:sldLayoutId id="2147485185" r:id="rId8"/>
    <p:sldLayoutId id="2147485186" r:id="rId9"/>
    <p:sldLayoutId id="2147485187" r:id="rId10"/>
    <p:sldLayoutId id="2147485188" r:id="rId11"/>
    <p:sldLayoutId id="2147485189" r:id="rId12"/>
    <p:sldLayoutId id="2147485190" r:id="rId13"/>
  </p:sldLayoutIdLst>
  <p:transition advClick="0"/>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2pPr>
      <a:lvl3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3pPr>
      <a:lvl4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4pPr>
      <a:lvl5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5pPr>
      <a:lvl6pPr marL="457200" algn="l" rtl="0" fontAlgn="base">
        <a:spcBef>
          <a:spcPct val="0"/>
        </a:spcBef>
        <a:spcAft>
          <a:spcPct val="0"/>
        </a:spcAft>
        <a:defRPr sz="3600" b="1">
          <a:solidFill>
            <a:schemeClr val="tx2"/>
          </a:solidFill>
          <a:latin typeface="Frutiger LT 45 Light" pitchFamily="34" charset="0"/>
          <a:ea typeface="黑体" pitchFamily="2" charset="-122"/>
        </a:defRPr>
      </a:lvl6pPr>
      <a:lvl7pPr marL="914400" algn="l" rtl="0" fontAlgn="base">
        <a:spcBef>
          <a:spcPct val="0"/>
        </a:spcBef>
        <a:spcAft>
          <a:spcPct val="0"/>
        </a:spcAft>
        <a:defRPr sz="3600" b="1">
          <a:solidFill>
            <a:schemeClr val="tx2"/>
          </a:solidFill>
          <a:latin typeface="Frutiger LT 45 Light" pitchFamily="34" charset="0"/>
          <a:ea typeface="黑体" pitchFamily="2" charset="-122"/>
        </a:defRPr>
      </a:lvl7pPr>
      <a:lvl8pPr marL="1371600" algn="l" rtl="0" fontAlgn="base">
        <a:spcBef>
          <a:spcPct val="0"/>
        </a:spcBef>
        <a:spcAft>
          <a:spcPct val="0"/>
        </a:spcAft>
        <a:defRPr sz="3600" b="1">
          <a:solidFill>
            <a:schemeClr val="tx2"/>
          </a:solidFill>
          <a:latin typeface="Frutiger LT 45 Light" pitchFamily="34" charset="0"/>
          <a:ea typeface="黑体" pitchFamily="2" charset="-122"/>
        </a:defRPr>
      </a:lvl8pPr>
      <a:lvl9pPr marL="1828800" algn="l" rtl="0" fontAlgn="base">
        <a:spcBef>
          <a:spcPct val="0"/>
        </a:spcBef>
        <a:spcAft>
          <a:spcPct val="0"/>
        </a:spcAft>
        <a:defRPr sz="3600" b="1">
          <a:solidFill>
            <a:schemeClr val="tx2"/>
          </a:solidFill>
          <a:latin typeface="Frutiger LT 45 Light" pitchFamily="34" charset="0"/>
          <a:ea typeface="黑体" pitchFamily="2" charset="-122"/>
        </a:defRPr>
      </a:lvl9pPr>
    </p:titleStyle>
    <p:bodyStyle>
      <a:lvl1pPr marL="342900" indent="-342900" algn="l" rtl="0" eaLnBrk="0" fontAlgn="base" hangingPunct="0">
        <a:spcBef>
          <a:spcPct val="0"/>
        </a:spcBef>
        <a:spcAft>
          <a:spcPct val="0"/>
        </a:spcAft>
        <a:buClr>
          <a:srgbClr val="777777"/>
        </a:buClr>
        <a:buSzPct val="85000"/>
        <a:buChar char="•"/>
        <a:defRPr sz="2200">
          <a:solidFill>
            <a:schemeClr val="tx1"/>
          </a:solidFill>
          <a:latin typeface="+mn-lt"/>
          <a:ea typeface="+mn-ea"/>
          <a:cs typeface="+mn-cs"/>
        </a:defRPr>
      </a:lvl1pPr>
      <a:lvl2pPr marL="742950" indent="-285750" algn="l" rtl="0" eaLnBrk="0" fontAlgn="base" hangingPunct="0">
        <a:spcBef>
          <a:spcPct val="0"/>
        </a:spcBef>
        <a:spcAft>
          <a:spcPct val="0"/>
        </a:spcAft>
        <a:buClr>
          <a:srgbClr val="777777"/>
        </a:buClr>
        <a:buSzPct val="85000"/>
        <a:buChar char="–"/>
        <a:defRPr sz="2200">
          <a:solidFill>
            <a:schemeClr val="tx1"/>
          </a:solidFill>
          <a:latin typeface="+mn-lt"/>
          <a:ea typeface="+mn-ea"/>
        </a:defRPr>
      </a:lvl2pPr>
      <a:lvl3pPr marL="1143000" indent="-228600" algn="l" rtl="0" eaLnBrk="0" fontAlgn="base" hangingPunct="0">
        <a:spcBef>
          <a:spcPct val="0"/>
        </a:spcBef>
        <a:spcAft>
          <a:spcPct val="0"/>
        </a:spcAft>
        <a:buClr>
          <a:srgbClr val="777777"/>
        </a:buClr>
        <a:buSzPct val="85000"/>
        <a:buChar char="•"/>
        <a:defRPr sz="2200">
          <a:solidFill>
            <a:schemeClr val="tx1"/>
          </a:solidFill>
          <a:latin typeface="+mn-lt"/>
          <a:ea typeface="+mn-ea"/>
        </a:defRPr>
      </a:lvl3pPr>
      <a:lvl4pPr marL="1600200" indent="-228600" algn="l" rtl="0" eaLnBrk="0" fontAlgn="base" hangingPunct="0">
        <a:spcBef>
          <a:spcPct val="0"/>
        </a:spcBef>
        <a:spcAft>
          <a:spcPct val="0"/>
        </a:spcAft>
        <a:buClr>
          <a:srgbClr val="777777"/>
        </a:buClr>
        <a:buSzPct val="85000"/>
        <a:buChar char="–"/>
        <a:defRPr sz="2200">
          <a:solidFill>
            <a:schemeClr val="tx1"/>
          </a:solidFill>
          <a:latin typeface="+mn-lt"/>
          <a:ea typeface="+mn-ea"/>
        </a:defRPr>
      </a:lvl4pPr>
      <a:lvl5pPr marL="2057400" indent="-228600" algn="l" rtl="0" eaLnBrk="0" fontAlgn="base" hangingPunct="0">
        <a:spcBef>
          <a:spcPct val="0"/>
        </a:spcBef>
        <a:spcAft>
          <a:spcPct val="0"/>
        </a:spcAft>
        <a:buClr>
          <a:srgbClr val="777777"/>
        </a:buClr>
        <a:buSzPct val="85000"/>
        <a:buChar char="»"/>
        <a:defRPr sz="2200">
          <a:solidFill>
            <a:schemeClr val="tx1"/>
          </a:solidFill>
          <a:latin typeface="+mn-lt"/>
          <a:ea typeface="+mn-ea"/>
        </a:defRPr>
      </a:lvl5pPr>
      <a:lvl6pPr marL="2514600" indent="-228600" algn="l" rtl="0" fontAlgn="base">
        <a:spcBef>
          <a:spcPct val="0"/>
        </a:spcBef>
        <a:spcAft>
          <a:spcPct val="0"/>
        </a:spcAft>
        <a:buClr>
          <a:srgbClr val="777777"/>
        </a:buClr>
        <a:buSzPct val="85000"/>
        <a:buChar char="»"/>
        <a:defRPr sz="2200">
          <a:solidFill>
            <a:schemeClr val="tx1"/>
          </a:solidFill>
          <a:latin typeface="+mn-lt"/>
          <a:ea typeface="+mn-ea"/>
        </a:defRPr>
      </a:lvl6pPr>
      <a:lvl7pPr marL="2971800" indent="-228600" algn="l" rtl="0" fontAlgn="base">
        <a:spcBef>
          <a:spcPct val="0"/>
        </a:spcBef>
        <a:spcAft>
          <a:spcPct val="0"/>
        </a:spcAft>
        <a:buClr>
          <a:srgbClr val="777777"/>
        </a:buClr>
        <a:buSzPct val="85000"/>
        <a:buChar char="»"/>
        <a:defRPr sz="2200">
          <a:solidFill>
            <a:schemeClr val="tx1"/>
          </a:solidFill>
          <a:latin typeface="+mn-lt"/>
          <a:ea typeface="+mn-ea"/>
        </a:defRPr>
      </a:lvl7pPr>
      <a:lvl8pPr marL="3429000" indent="-228600" algn="l" rtl="0" fontAlgn="base">
        <a:spcBef>
          <a:spcPct val="0"/>
        </a:spcBef>
        <a:spcAft>
          <a:spcPct val="0"/>
        </a:spcAft>
        <a:buClr>
          <a:srgbClr val="777777"/>
        </a:buClr>
        <a:buSzPct val="85000"/>
        <a:buChar char="»"/>
        <a:defRPr sz="2200">
          <a:solidFill>
            <a:schemeClr val="tx1"/>
          </a:solidFill>
          <a:latin typeface="+mn-lt"/>
          <a:ea typeface="+mn-ea"/>
        </a:defRPr>
      </a:lvl8pPr>
      <a:lvl9pPr marL="3886200" indent="-228600" algn="l" rtl="0" fontAlgn="base">
        <a:spcBef>
          <a:spcPct val="0"/>
        </a:spcBef>
        <a:spcAft>
          <a:spcPct val="0"/>
        </a:spcAft>
        <a:buClr>
          <a:srgbClr val="777777"/>
        </a:buClr>
        <a:buSzPct val="85000"/>
        <a:buChar char="»"/>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88C9EC"/>
        </a:solidFill>
        <a:effectLst/>
      </p:bgPr>
    </p:bg>
    <p:spTree>
      <p:nvGrpSpPr>
        <p:cNvPr id="1" name=""/>
        <p:cNvGrpSpPr/>
        <p:nvPr/>
      </p:nvGrpSpPr>
      <p:grpSpPr>
        <a:xfrm>
          <a:off x="0" y="0"/>
          <a:ext cx="0" cy="0"/>
          <a:chOff x="0" y="0"/>
          <a:chExt cx="0" cy="0"/>
        </a:xfrm>
      </p:grpSpPr>
      <p:sp>
        <p:nvSpPr>
          <p:cNvPr id="55306" name="Rectangle 10"/>
          <p:cNvSpPr>
            <a:spLocks noChangeArrowheads="1"/>
          </p:cNvSpPr>
          <p:nvPr/>
        </p:nvSpPr>
        <p:spPr bwMode="auto">
          <a:xfrm>
            <a:off x="0" y="1773238"/>
            <a:ext cx="8893175" cy="3206750"/>
          </a:xfrm>
          <a:prstGeom prst="rect">
            <a:avLst/>
          </a:prstGeom>
          <a:solidFill>
            <a:srgbClr val="00509B"/>
          </a:solidFill>
          <a:ln w="9525">
            <a:noFill/>
            <a:miter lim="800000"/>
            <a:headEnd/>
            <a:tailEnd/>
          </a:ln>
          <a:effectLst/>
        </p:spPr>
        <p:txBody>
          <a:bodyPr wrap="none" anchor="ctr"/>
          <a:lstStyle/>
          <a:p>
            <a:pPr>
              <a:defRPr/>
            </a:pPr>
            <a:endParaRPr lang="zh-CN" altLang="en-US">
              <a:ea typeface="黑体" pitchFamily="2" charset="-122"/>
            </a:endParaRPr>
          </a:p>
        </p:txBody>
      </p:sp>
      <p:sp>
        <p:nvSpPr>
          <p:cNvPr id="2051" name="Rectangle 3"/>
          <p:cNvSpPr>
            <a:spLocks noGrp="1" noChangeArrowheads="1"/>
          </p:cNvSpPr>
          <p:nvPr>
            <p:ph type="body" idx="1"/>
          </p:nvPr>
        </p:nvSpPr>
        <p:spPr bwMode="auto">
          <a:xfrm>
            <a:off x="385763" y="2276475"/>
            <a:ext cx="6850062" cy="2376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1"/>
            <a:r>
              <a:rPr lang="en-US" altLang="zh-CN"/>
              <a:t>Click to edit Master text styles</a:t>
            </a:r>
          </a:p>
          <a:p>
            <a:pPr lvl="2"/>
            <a:r>
              <a:rPr lang="en-US" altLang="zh-CN"/>
              <a:t>Second level</a:t>
            </a:r>
          </a:p>
          <a:p>
            <a:pPr lvl="3"/>
            <a:r>
              <a:rPr lang="en-US" altLang="zh-CN"/>
              <a:t>Third level</a:t>
            </a:r>
          </a:p>
          <a:p>
            <a:pPr lvl="4"/>
            <a:r>
              <a:rPr lang="en-US" altLang="zh-CN"/>
              <a:t>Fourth level</a:t>
            </a:r>
          </a:p>
          <a:p>
            <a:pPr lvl="4"/>
            <a:r>
              <a:rPr lang="en-US" altLang="zh-CN"/>
              <a:t>Fifth level</a:t>
            </a:r>
          </a:p>
        </p:txBody>
      </p:sp>
      <p:sp>
        <p:nvSpPr>
          <p:cNvPr id="5530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buSzTx/>
              <a:buFontTx/>
              <a:buNone/>
              <a:defRPr sz="1400">
                <a:solidFill>
                  <a:schemeClr val="tx1"/>
                </a:solidFill>
                <a:latin typeface="Arial" charset="0"/>
                <a:ea typeface="+mj-ea"/>
              </a:defRPr>
            </a:lvl1pPr>
          </a:lstStyle>
          <a:p>
            <a:pPr>
              <a:defRPr/>
            </a:pPr>
            <a:endParaRPr lang="en-US" altLang="zh-CN"/>
          </a:p>
        </p:txBody>
      </p:sp>
      <p:sp>
        <p:nvSpPr>
          <p:cNvPr id="553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buSzTx/>
              <a:buFontTx/>
              <a:buNone/>
              <a:defRPr sz="1400">
                <a:solidFill>
                  <a:schemeClr val="tx1"/>
                </a:solidFill>
                <a:latin typeface="Arial" charset="0"/>
                <a:ea typeface="+mj-ea"/>
              </a:defRPr>
            </a:lvl1pPr>
          </a:lstStyle>
          <a:p>
            <a:pPr>
              <a:defRPr/>
            </a:pPr>
            <a:endParaRPr lang="en-US" altLang="zh-CN"/>
          </a:p>
        </p:txBody>
      </p:sp>
      <p:sp>
        <p:nvSpPr>
          <p:cNvPr id="5530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SzTx/>
              <a:buFontTx/>
              <a:buNone/>
              <a:defRPr sz="1400">
                <a:solidFill>
                  <a:schemeClr val="tx1"/>
                </a:solidFill>
                <a:latin typeface="Arial" charset="0"/>
                <a:ea typeface="+mj-ea"/>
              </a:defRPr>
            </a:lvl1pPr>
          </a:lstStyle>
          <a:p>
            <a:pPr>
              <a:defRPr/>
            </a:pPr>
            <a:fld id="{B5DC23E3-A4A4-4D5E-B72C-A16107035BF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191" r:id="rId1"/>
    <p:sldLayoutId id="2147485192" r:id="rId2"/>
    <p:sldLayoutId id="2147485193" r:id="rId3"/>
    <p:sldLayoutId id="2147485194" r:id="rId4"/>
    <p:sldLayoutId id="2147485195" r:id="rId5"/>
    <p:sldLayoutId id="2147485196" r:id="rId6"/>
    <p:sldLayoutId id="2147485197" r:id="rId7"/>
    <p:sldLayoutId id="2147485198" r:id="rId8"/>
    <p:sldLayoutId id="2147485199" r:id="rId9"/>
    <p:sldLayoutId id="2147485200" r:id="rId10"/>
    <p:sldLayoutId id="2147485201" r:id="rId11"/>
  </p:sldLayoutIdLst>
  <p:transition advClick="0"/>
  <p:txStyles>
    <p:title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Frutiger LT 55 Roman" pitchFamily="34" charset="0"/>
          <a:ea typeface="宋体" pitchFamily="2" charset="-122"/>
        </a:defRPr>
      </a:lvl2pPr>
      <a:lvl3pPr algn="l" rtl="0" eaLnBrk="0" fontAlgn="base" hangingPunct="0">
        <a:spcBef>
          <a:spcPct val="0"/>
        </a:spcBef>
        <a:spcAft>
          <a:spcPct val="0"/>
        </a:spcAft>
        <a:defRPr sz="3600">
          <a:solidFill>
            <a:schemeClr val="bg1"/>
          </a:solidFill>
          <a:latin typeface="Frutiger LT 55 Roman" pitchFamily="34" charset="0"/>
          <a:ea typeface="宋体" pitchFamily="2" charset="-122"/>
        </a:defRPr>
      </a:lvl3pPr>
      <a:lvl4pPr algn="l" rtl="0" eaLnBrk="0" fontAlgn="base" hangingPunct="0">
        <a:spcBef>
          <a:spcPct val="0"/>
        </a:spcBef>
        <a:spcAft>
          <a:spcPct val="0"/>
        </a:spcAft>
        <a:defRPr sz="3600">
          <a:solidFill>
            <a:schemeClr val="bg1"/>
          </a:solidFill>
          <a:latin typeface="Frutiger LT 55 Roman" pitchFamily="34" charset="0"/>
          <a:ea typeface="宋体" pitchFamily="2" charset="-122"/>
        </a:defRPr>
      </a:lvl4pPr>
      <a:lvl5pPr algn="l" rtl="0" eaLnBrk="0" fontAlgn="base" hangingPunct="0">
        <a:spcBef>
          <a:spcPct val="0"/>
        </a:spcBef>
        <a:spcAft>
          <a:spcPct val="0"/>
        </a:spcAft>
        <a:defRPr sz="3600">
          <a:solidFill>
            <a:schemeClr val="bg1"/>
          </a:solidFill>
          <a:latin typeface="Frutiger LT 55 Roman" pitchFamily="34" charset="0"/>
          <a:ea typeface="宋体" pitchFamily="2" charset="-122"/>
        </a:defRPr>
      </a:lvl5pPr>
      <a:lvl6pPr marL="457200" algn="l" rtl="0" fontAlgn="base">
        <a:spcBef>
          <a:spcPct val="0"/>
        </a:spcBef>
        <a:spcAft>
          <a:spcPct val="0"/>
        </a:spcAft>
        <a:defRPr sz="3600">
          <a:solidFill>
            <a:schemeClr val="bg1"/>
          </a:solidFill>
          <a:latin typeface="Frutiger LT 55 Roman" pitchFamily="34" charset="0"/>
          <a:ea typeface="宋体" pitchFamily="2" charset="-122"/>
        </a:defRPr>
      </a:lvl6pPr>
      <a:lvl7pPr marL="914400" algn="l" rtl="0" fontAlgn="base">
        <a:spcBef>
          <a:spcPct val="0"/>
        </a:spcBef>
        <a:spcAft>
          <a:spcPct val="0"/>
        </a:spcAft>
        <a:defRPr sz="3600">
          <a:solidFill>
            <a:schemeClr val="bg1"/>
          </a:solidFill>
          <a:latin typeface="Frutiger LT 55 Roman" pitchFamily="34" charset="0"/>
          <a:ea typeface="宋体" pitchFamily="2" charset="-122"/>
        </a:defRPr>
      </a:lvl7pPr>
      <a:lvl8pPr marL="1371600" algn="l" rtl="0" fontAlgn="base">
        <a:spcBef>
          <a:spcPct val="0"/>
        </a:spcBef>
        <a:spcAft>
          <a:spcPct val="0"/>
        </a:spcAft>
        <a:defRPr sz="3600">
          <a:solidFill>
            <a:schemeClr val="bg1"/>
          </a:solidFill>
          <a:latin typeface="Frutiger LT 55 Roman" pitchFamily="34" charset="0"/>
          <a:ea typeface="宋体" pitchFamily="2" charset="-122"/>
        </a:defRPr>
      </a:lvl8pPr>
      <a:lvl9pPr marL="1828800" algn="l" rtl="0" fontAlgn="base">
        <a:spcBef>
          <a:spcPct val="0"/>
        </a:spcBef>
        <a:spcAft>
          <a:spcPct val="0"/>
        </a:spcAft>
        <a:defRPr sz="3600">
          <a:solidFill>
            <a:schemeClr val="bg1"/>
          </a:solidFill>
          <a:latin typeface="Frutiger LT 55 Roman" pitchFamily="34" charset="0"/>
          <a:ea typeface="宋体" pitchFamily="2" charset="-122"/>
        </a:defRPr>
      </a:lvl9pPr>
    </p:titleStyle>
    <p:bodyStyle>
      <a:lvl1pPr marL="342900" indent="-342900" algn="l" rtl="0" eaLnBrk="0" fontAlgn="base" hangingPunct="0">
        <a:spcBef>
          <a:spcPct val="20000"/>
        </a:spcBef>
        <a:spcAft>
          <a:spcPct val="0"/>
        </a:spcAft>
        <a:defRPr sz="2400">
          <a:solidFill>
            <a:schemeClr val="bg1"/>
          </a:solidFill>
          <a:latin typeface="+mn-lt"/>
          <a:ea typeface="+mn-ea"/>
          <a:cs typeface="+mn-cs"/>
        </a:defRPr>
      </a:lvl1pPr>
      <a:lvl2pPr marL="185738" indent="-6350" algn="l" rtl="0" eaLnBrk="0" fontAlgn="base" hangingPunct="0">
        <a:spcBef>
          <a:spcPct val="0"/>
        </a:spcBef>
        <a:spcAft>
          <a:spcPct val="0"/>
        </a:spcAft>
        <a:defRPr sz="2400">
          <a:solidFill>
            <a:schemeClr val="bg1"/>
          </a:solidFill>
          <a:latin typeface="+mn-lt"/>
          <a:ea typeface="+mn-ea"/>
        </a:defRPr>
      </a:lvl2pPr>
      <a:lvl3pPr marL="1150938" indent="-228600" algn="l" rtl="0" eaLnBrk="0" fontAlgn="base" hangingPunct="0">
        <a:spcBef>
          <a:spcPct val="0"/>
        </a:spcBef>
        <a:spcAft>
          <a:spcPct val="0"/>
        </a:spcAft>
        <a:defRPr sz="2400">
          <a:solidFill>
            <a:schemeClr val="bg1"/>
          </a:solidFill>
          <a:latin typeface="+mn-lt"/>
          <a:ea typeface="+mn-ea"/>
        </a:defRPr>
      </a:lvl3pPr>
      <a:lvl4pPr marL="1600200" indent="-228600" algn="l" rtl="0" eaLnBrk="0" fontAlgn="base" hangingPunct="0">
        <a:spcBef>
          <a:spcPct val="0"/>
        </a:spcBef>
        <a:spcAft>
          <a:spcPct val="0"/>
        </a:spcAft>
        <a:defRPr sz="2400">
          <a:solidFill>
            <a:schemeClr val="bg1"/>
          </a:solidFill>
          <a:latin typeface="+mn-lt"/>
          <a:ea typeface="+mn-ea"/>
        </a:defRPr>
      </a:lvl4pPr>
      <a:lvl5pPr marL="2057400" indent="-228600" algn="l" rtl="0" eaLnBrk="0" fontAlgn="base" hangingPunct="0">
        <a:spcBef>
          <a:spcPct val="0"/>
        </a:spcBef>
        <a:spcAft>
          <a:spcPct val="0"/>
        </a:spcAft>
        <a:defRPr sz="2400">
          <a:solidFill>
            <a:schemeClr val="bg1"/>
          </a:solidFill>
          <a:latin typeface="+mn-lt"/>
          <a:ea typeface="+mn-ea"/>
        </a:defRPr>
      </a:lvl5pPr>
      <a:lvl6pPr marL="2514600" indent="-228600" algn="l" rtl="0" fontAlgn="base">
        <a:spcBef>
          <a:spcPct val="0"/>
        </a:spcBef>
        <a:spcAft>
          <a:spcPct val="0"/>
        </a:spcAft>
        <a:defRPr sz="2400">
          <a:solidFill>
            <a:schemeClr val="bg1"/>
          </a:solidFill>
          <a:latin typeface="+mn-lt"/>
          <a:ea typeface="+mn-ea"/>
        </a:defRPr>
      </a:lvl6pPr>
      <a:lvl7pPr marL="2971800" indent="-228600" algn="l" rtl="0" fontAlgn="base">
        <a:spcBef>
          <a:spcPct val="0"/>
        </a:spcBef>
        <a:spcAft>
          <a:spcPct val="0"/>
        </a:spcAft>
        <a:defRPr sz="2400">
          <a:solidFill>
            <a:schemeClr val="bg1"/>
          </a:solidFill>
          <a:latin typeface="+mn-lt"/>
          <a:ea typeface="+mn-ea"/>
        </a:defRPr>
      </a:lvl7pPr>
      <a:lvl8pPr marL="3429000" indent="-228600" algn="l" rtl="0" fontAlgn="base">
        <a:spcBef>
          <a:spcPct val="0"/>
        </a:spcBef>
        <a:spcAft>
          <a:spcPct val="0"/>
        </a:spcAft>
        <a:defRPr sz="2400">
          <a:solidFill>
            <a:schemeClr val="bg1"/>
          </a:solidFill>
          <a:latin typeface="+mn-lt"/>
          <a:ea typeface="+mn-ea"/>
        </a:defRPr>
      </a:lvl8pPr>
      <a:lvl9pPr marL="3886200" indent="-228600" algn="l" rtl="0" fontAlgn="base">
        <a:spcBef>
          <a:spcPct val="0"/>
        </a:spcBef>
        <a:spcAft>
          <a:spcPct val="0"/>
        </a:spcAft>
        <a:defRPr sz="24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auto">
          <a:xfrm>
            <a:off x="0" y="5734050"/>
            <a:ext cx="8893175" cy="792163"/>
          </a:xfrm>
          <a:prstGeom prst="rect">
            <a:avLst/>
          </a:prstGeom>
          <a:solidFill>
            <a:srgbClr val="00509B"/>
          </a:solidFill>
          <a:ln w="9525">
            <a:noFill/>
            <a:miter lim="800000"/>
            <a:headEnd/>
            <a:tailEnd/>
          </a:ln>
          <a:effectLst/>
        </p:spPr>
        <p:txBody>
          <a:bodyPr wrap="none" anchor="ctr"/>
          <a:lstStyle/>
          <a:p>
            <a:pPr>
              <a:defRPr/>
            </a:pPr>
            <a:endParaRPr lang="zh-CN" altLang="en-US">
              <a:ea typeface="黑体" pitchFamily="2" charset="-122"/>
            </a:endParaRPr>
          </a:p>
        </p:txBody>
      </p:sp>
      <p:sp>
        <p:nvSpPr>
          <p:cNvPr id="3075" name="Rectangle 2"/>
          <p:cNvSpPr>
            <a:spLocks noGrp="1" noChangeArrowheads="1"/>
          </p:cNvSpPr>
          <p:nvPr>
            <p:ph type="title"/>
          </p:nvPr>
        </p:nvSpPr>
        <p:spPr bwMode="auto">
          <a:xfrm>
            <a:off x="457200" y="274638"/>
            <a:ext cx="677862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title style</a:t>
            </a:r>
          </a:p>
        </p:txBody>
      </p:sp>
      <p:sp>
        <p:nvSpPr>
          <p:cNvPr id="3076" name="Rectangle 3"/>
          <p:cNvSpPr>
            <a:spLocks noGrp="1" noChangeArrowheads="1"/>
          </p:cNvSpPr>
          <p:nvPr>
            <p:ph type="body" idx="1"/>
          </p:nvPr>
        </p:nvSpPr>
        <p:spPr bwMode="auto">
          <a:xfrm>
            <a:off x="457200" y="1600200"/>
            <a:ext cx="6778625" cy="3773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buSzTx/>
              <a:buFontTx/>
              <a:buNone/>
              <a:defRPr sz="1400">
                <a:solidFill>
                  <a:srgbClr val="333333"/>
                </a:solidFill>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buSzTx/>
              <a:buFontTx/>
              <a:buNone/>
              <a:defRPr sz="1400">
                <a:solidFill>
                  <a:srgbClr val="333333"/>
                </a:solidFill>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SzTx/>
              <a:buFontTx/>
              <a:buNone/>
              <a:defRPr sz="1400">
                <a:solidFill>
                  <a:srgbClr val="333333"/>
                </a:solidFill>
                <a:latin typeface="Arial" charset="0"/>
                <a:ea typeface="宋体" pitchFamily="2" charset="-122"/>
              </a:defRPr>
            </a:lvl1pPr>
          </a:lstStyle>
          <a:p>
            <a:pPr>
              <a:defRPr/>
            </a:pPr>
            <a:fld id="{9635637C-9001-44E4-A0F4-2D8FF38267ED}" type="slidenum">
              <a:rPr lang="en-US" altLang="zh-CN"/>
              <a:pPr>
                <a:defRPr/>
              </a:pPr>
              <a:t>‹#›</a:t>
            </a:fld>
            <a:endParaRPr lang="en-US" altLang="zh-CN"/>
          </a:p>
        </p:txBody>
      </p:sp>
      <p:pic>
        <p:nvPicPr>
          <p:cNvPr id="3080" name="Picture 17" descr="b-2"/>
          <p:cNvPicPr>
            <a:picLocks noChangeAspect="1" noChangeArrowheads="1"/>
          </p:cNvPicPr>
          <p:nvPr/>
        </p:nvPicPr>
        <p:blipFill>
          <a:blip r:embed="rId15" cstate="print"/>
          <a:srcRect t="14706" r="3656" b="11111"/>
          <a:stretch>
            <a:fillRect/>
          </a:stretch>
        </p:blipFill>
        <p:spPr bwMode="auto">
          <a:xfrm>
            <a:off x="7164388" y="5992813"/>
            <a:ext cx="1223962" cy="2444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202" r:id="rId1"/>
    <p:sldLayoutId id="2147485166" r:id="rId2"/>
    <p:sldLayoutId id="2147485167" r:id="rId3"/>
    <p:sldLayoutId id="2147485168" r:id="rId4"/>
    <p:sldLayoutId id="2147485169" r:id="rId5"/>
    <p:sldLayoutId id="2147485170" r:id="rId6"/>
    <p:sldLayoutId id="2147485171" r:id="rId7"/>
    <p:sldLayoutId id="2147485172" r:id="rId8"/>
    <p:sldLayoutId id="2147485173" r:id="rId9"/>
    <p:sldLayoutId id="2147485174" r:id="rId10"/>
    <p:sldLayoutId id="2147485175" r:id="rId11"/>
    <p:sldLayoutId id="2147485176" r:id="rId12"/>
    <p:sldLayoutId id="2147485177" r:id="rId13"/>
  </p:sldLayoutIdLst>
  <p:transition advClick="0"/>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2pPr>
      <a:lvl3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3pPr>
      <a:lvl4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4pPr>
      <a:lvl5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5pPr>
      <a:lvl6pPr marL="457200" algn="l" rtl="0" fontAlgn="base">
        <a:spcBef>
          <a:spcPct val="0"/>
        </a:spcBef>
        <a:spcAft>
          <a:spcPct val="0"/>
        </a:spcAft>
        <a:defRPr sz="3600" b="1">
          <a:solidFill>
            <a:schemeClr val="tx2"/>
          </a:solidFill>
          <a:latin typeface="Frutiger LT 45 Light" pitchFamily="34" charset="0"/>
          <a:ea typeface="黑体" pitchFamily="2" charset="-122"/>
        </a:defRPr>
      </a:lvl6pPr>
      <a:lvl7pPr marL="914400" algn="l" rtl="0" fontAlgn="base">
        <a:spcBef>
          <a:spcPct val="0"/>
        </a:spcBef>
        <a:spcAft>
          <a:spcPct val="0"/>
        </a:spcAft>
        <a:defRPr sz="3600" b="1">
          <a:solidFill>
            <a:schemeClr val="tx2"/>
          </a:solidFill>
          <a:latin typeface="Frutiger LT 45 Light" pitchFamily="34" charset="0"/>
          <a:ea typeface="黑体" pitchFamily="2" charset="-122"/>
        </a:defRPr>
      </a:lvl7pPr>
      <a:lvl8pPr marL="1371600" algn="l" rtl="0" fontAlgn="base">
        <a:spcBef>
          <a:spcPct val="0"/>
        </a:spcBef>
        <a:spcAft>
          <a:spcPct val="0"/>
        </a:spcAft>
        <a:defRPr sz="3600" b="1">
          <a:solidFill>
            <a:schemeClr val="tx2"/>
          </a:solidFill>
          <a:latin typeface="Frutiger LT 45 Light" pitchFamily="34" charset="0"/>
          <a:ea typeface="黑体" pitchFamily="2" charset="-122"/>
        </a:defRPr>
      </a:lvl8pPr>
      <a:lvl9pPr marL="1828800" algn="l" rtl="0" fontAlgn="base">
        <a:spcBef>
          <a:spcPct val="0"/>
        </a:spcBef>
        <a:spcAft>
          <a:spcPct val="0"/>
        </a:spcAft>
        <a:defRPr sz="3600" b="1">
          <a:solidFill>
            <a:schemeClr val="tx2"/>
          </a:solidFill>
          <a:latin typeface="Frutiger LT 45 Light" pitchFamily="34" charset="0"/>
          <a:ea typeface="黑体" pitchFamily="2" charset="-122"/>
        </a:defRPr>
      </a:lvl9pPr>
    </p:titleStyle>
    <p:bodyStyle>
      <a:lvl1pPr marL="342900" indent="-342900" algn="l" rtl="0" eaLnBrk="0" fontAlgn="base" hangingPunct="0">
        <a:spcBef>
          <a:spcPct val="0"/>
        </a:spcBef>
        <a:spcAft>
          <a:spcPct val="0"/>
        </a:spcAft>
        <a:buClr>
          <a:srgbClr val="777777"/>
        </a:buClr>
        <a:buSzPct val="85000"/>
        <a:buChar char="•"/>
        <a:defRPr sz="2200">
          <a:solidFill>
            <a:schemeClr val="tx1"/>
          </a:solidFill>
          <a:latin typeface="+mn-lt"/>
          <a:ea typeface="+mn-ea"/>
          <a:cs typeface="+mn-cs"/>
        </a:defRPr>
      </a:lvl1pPr>
      <a:lvl2pPr marL="742950" indent="-285750" algn="l" rtl="0" eaLnBrk="0" fontAlgn="base" hangingPunct="0">
        <a:spcBef>
          <a:spcPct val="0"/>
        </a:spcBef>
        <a:spcAft>
          <a:spcPct val="0"/>
        </a:spcAft>
        <a:buClr>
          <a:srgbClr val="777777"/>
        </a:buClr>
        <a:buSzPct val="85000"/>
        <a:buChar char="–"/>
        <a:defRPr sz="2200">
          <a:solidFill>
            <a:schemeClr val="tx1"/>
          </a:solidFill>
          <a:latin typeface="+mn-lt"/>
          <a:ea typeface="+mn-ea"/>
        </a:defRPr>
      </a:lvl2pPr>
      <a:lvl3pPr marL="1143000" indent="-228600" algn="l" rtl="0" eaLnBrk="0" fontAlgn="base" hangingPunct="0">
        <a:spcBef>
          <a:spcPct val="0"/>
        </a:spcBef>
        <a:spcAft>
          <a:spcPct val="0"/>
        </a:spcAft>
        <a:buClr>
          <a:srgbClr val="777777"/>
        </a:buClr>
        <a:buSzPct val="85000"/>
        <a:buChar char="•"/>
        <a:defRPr sz="2200">
          <a:solidFill>
            <a:schemeClr val="tx1"/>
          </a:solidFill>
          <a:latin typeface="+mn-lt"/>
          <a:ea typeface="+mn-ea"/>
        </a:defRPr>
      </a:lvl3pPr>
      <a:lvl4pPr marL="1600200" indent="-228600" algn="l" rtl="0" eaLnBrk="0" fontAlgn="base" hangingPunct="0">
        <a:spcBef>
          <a:spcPct val="0"/>
        </a:spcBef>
        <a:spcAft>
          <a:spcPct val="0"/>
        </a:spcAft>
        <a:buClr>
          <a:srgbClr val="777777"/>
        </a:buClr>
        <a:buSzPct val="85000"/>
        <a:buChar char="–"/>
        <a:defRPr sz="2200">
          <a:solidFill>
            <a:schemeClr val="tx1"/>
          </a:solidFill>
          <a:latin typeface="+mn-lt"/>
          <a:ea typeface="+mn-ea"/>
        </a:defRPr>
      </a:lvl4pPr>
      <a:lvl5pPr marL="2057400" indent="-228600" algn="l" rtl="0" eaLnBrk="0" fontAlgn="base" hangingPunct="0">
        <a:spcBef>
          <a:spcPct val="0"/>
        </a:spcBef>
        <a:spcAft>
          <a:spcPct val="0"/>
        </a:spcAft>
        <a:buClr>
          <a:srgbClr val="777777"/>
        </a:buClr>
        <a:buSzPct val="85000"/>
        <a:buChar char="»"/>
        <a:defRPr sz="2200">
          <a:solidFill>
            <a:schemeClr val="tx1"/>
          </a:solidFill>
          <a:latin typeface="+mn-lt"/>
          <a:ea typeface="+mn-ea"/>
        </a:defRPr>
      </a:lvl5pPr>
      <a:lvl6pPr marL="2514600" indent="-228600" algn="l" rtl="0" fontAlgn="base">
        <a:spcBef>
          <a:spcPct val="0"/>
        </a:spcBef>
        <a:spcAft>
          <a:spcPct val="0"/>
        </a:spcAft>
        <a:buClr>
          <a:srgbClr val="777777"/>
        </a:buClr>
        <a:buSzPct val="85000"/>
        <a:buChar char="»"/>
        <a:defRPr sz="2200">
          <a:solidFill>
            <a:schemeClr val="tx1"/>
          </a:solidFill>
          <a:latin typeface="+mn-lt"/>
          <a:ea typeface="+mn-ea"/>
        </a:defRPr>
      </a:lvl6pPr>
      <a:lvl7pPr marL="2971800" indent="-228600" algn="l" rtl="0" fontAlgn="base">
        <a:spcBef>
          <a:spcPct val="0"/>
        </a:spcBef>
        <a:spcAft>
          <a:spcPct val="0"/>
        </a:spcAft>
        <a:buClr>
          <a:srgbClr val="777777"/>
        </a:buClr>
        <a:buSzPct val="85000"/>
        <a:buChar char="»"/>
        <a:defRPr sz="2200">
          <a:solidFill>
            <a:schemeClr val="tx1"/>
          </a:solidFill>
          <a:latin typeface="+mn-lt"/>
          <a:ea typeface="+mn-ea"/>
        </a:defRPr>
      </a:lvl7pPr>
      <a:lvl8pPr marL="3429000" indent="-228600" algn="l" rtl="0" fontAlgn="base">
        <a:spcBef>
          <a:spcPct val="0"/>
        </a:spcBef>
        <a:spcAft>
          <a:spcPct val="0"/>
        </a:spcAft>
        <a:buClr>
          <a:srgbClr val="777777"/>
        </a:buClr>
        <a:buSzPct val="85000"/>
        <a:buChar char="»"/>
        <a:defRPr sz="2200">
          <a:solidFill>
            <a:schemeClr val="tx1"/>
          </a:solidFill>
          <a:latin typeface="+mn-lt"/>
          <a:ea typeface="+mn-ea"/>
        </a:defRPr>
      </a:lvl8pPr>
      <a:lvl9pPr marL="3886200" indent="-228600" algn="l" rtl="0" fontAlgn="base">
        <a:spcBef>
          <a:spcPct val="0"/>
        </a:spcBef>
        <a:spcAft>
          <a:spcPct val="0"/>
        </a:spcAft>
        <a:buClr>
          <a:srgbClr val="777777"/>
        </a:buClr>
        <a:buSzPct val="85000"/>
        <a:buChar char="»"/>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3" descr="蒲公英"/>
          <p:cNvPicPr>
            <a:picLocks noChangeAspect="1" noChangeArrowheads="1"/>
          </p:cNvPicPr>
          <p:nvPr/>
        </p:nvPicPr>
        <p:blipFill>
          <a:blip r:embed="rId3" cstate="print"/>
          <a:srcRect t="4208" b="4440"/>
          <a:stretch>
            <a:fillRect/>
          </a:stretch>
        </p:blipFill>
        <p:spPr bwMode="auto">
          <a:xfrm>
            <a:off x="0" y="0"/>
            <a:ext cx="9144000" cy="6858000"/>
          </a:xfrm>
          <a:prstGeom prst="rect">
            <a:avLst/>
          </a:prstGeom>
          <a:noFill/>
          <a:ln w="9525">
            <a:noFill/>
            <a:miter lim="800000"/>
            <a:headEnd/>
            <a:tailEnd/>
          </a:ln>
        </p:spPr>
      </p:pic>
      <p:sp>
        <p:nvSpPr>
          <p:cNvPr id="29699" name="Rectangle 3"/>
          <p:cNvSpPr>
            <a:spLocks noChangeArrowheads="1"/>
          </p:cNvSpPr>
          <p:nvPr/>
        </p:nvSpPr>
        <p:spPr bwMode="auto">
          <a:xfrm>
            <a:off x="0" y="5734050"/>
            <a:ext cx="8893175" cy="792163"/>
          </a:xfrm>
          <a:prstGeom prst="rect">
            <a:avLst/>
          </a:prstGeom>
          <a:solidFill>
            <a:srgbClr val="00509B"/>
          </a:solidFill>
          <a:ln w="9525">
            <a:noFill/>
            <a:miter lim="800000"/>
            <a:headEnd/>
            <a:tailEnd/>
          </a:ln>
        </p:spPr>
        <p:txBody>
          <a:bodyPr wrap="none" anchor="ctr"/>
          <a:lstStyle/>
          <a:p>
            <a:endParaRPr lang="zh-CN" altLang="en-US"/>
          </a:p>
        </p:txBody>
      </p:sp>
      <p:sp>
        <p:nvSpPr>
          <p:cNvPr id="29700" name="Rectangle 4"/>
          <p:cNvSpPr>
            <a:spLocks noGrp="1" noChangeArrowheads="1"/>
          </p:cNvSpPr>
          <p:nvPr>
            <p:ph type="ctrTitle"/>
          </p:nvPr>
        </p:nvSpPr>
        <p:spPr>
          <a:xfrm>
            <a:off x="428596" y="928670"/>
            <a:ext cx="8459787" cy="1947862"/>
          </a:xfrm>
        </p:spPr>
        <p:txBody>
          <a:bodyPr/>
          <a:lstStyle/>
          <a:p>
            <a:pPr eaLnBrk="1" hangingPunct="1"/>
            <a:r>
              <a:rPr lang="zh-CN" altLang="en-US" dirty="0">
                <a:solidFill>
                  <a:schemeClr val="tx1"/>
                </a:solidFill>
              </a:rPr>
              <a:t>软件工程导论（第</a:t>
            </a:r>
            <a:r>
              <a:rPr lang="en-US" altLang="zh-CN" dirty="0">
                <a:solidFill>
                  <a:schemeClr val="tx1"/>
                </a:solidFill>
              </a:rPr>
              <a:t>6</a:t>
            </a:r>
            <a:r>
              <a:rPr lang="zh-CN" altLang="en-US" dirty="0">
                <a:solidFill>
                  <a:schemeClr val="tx1"/>
                </a:solidFill>
              </a:rPr>
              <a:t>版）</a:t>
            </a:r>
            <a:br>
              <a:rPr lang="en-US" altLang="zh-CN" dirty="0">
                <a:solidFill>
                  <a:schemeClr val="tx1"/>
                </a:solidFill>
              </a:rPr>
            </a:br>
            <a:br>
              <a:rPr lang="en-US" altLang="zh-CN" dirty="0">
                <a:solidFill>
                  <a:schemeClr val="tx1"/>
                </a:solidFill>
              </a:rPr>
            </a:br>
            <a:r>
              <a:rPr lang="zh-CN" altLang="en-US" sz="3600" i="1" dirty="0">
                <a:solidFill>
                  <a:srgbClr val="FF0000"/>
                </a:solidFill>
              </a:rPr>
              <a:t>第一章  软件工程学概述</a:t>
            </a:r>
            <a:br>
              <a:rPr lang="en-US" altLang="zh-CN" dirty="0">
                <a:solidFill>
                  <a:schemeClr val="tx1"/>
                </a:solidFill>
              </a:rPr>
            </a:br>
            <a:endParaRPr lang="zh-CN" altLang="en-US" dirty="0">
              <a:solidFill>
                <a:schemeClr val="tx1"/>
              </a:solidFill>
            </a:endParaRPr>
          </a:p>
        </p:txBody>
      </p:sp>
      <p:sp>
        <p:nvSpPr>
          <p:cNvPr id="29702" name="Rectangle 5"/>
          <p:cNvSpPr>
            <a:spLocks noGrp="1" noChangeArrowheads="1"/>
          </p:cNvSpPr>
          <p:nvPr>
            <p:ph type="subTitle" idx="4294967295"/>
          </p:nvPr>
        </p:nvSpPr>
        <p:spPr>
          <a:xfrm>
            <a:off x="571472" y="4508515"/>
            <a:ext cx="6551613" cy="1135063"/>
          </a:xfrm>
        </p:spPr>
        <p:txBody>
          <a:bodyPr/>
          <a:lstStyle/>
          <a:p>
            <a:pPr eaLnBrk="1" hangingPunct="1">
              <a:buNone/>
            </a:pPr>
            <a:r>
              <a:rPr lang="zh-CN" altLang="en-US" sz="2400" dirty="0"/>
              <a:t>周杨</a:t>
            </a:r>
            <a:endParaRPr lang="en-US" altLang="zh-CN" sz="2400" dirty="0"/>
          </a:p>
          <a:p>
            <a:pPr eaLnBrk="1" hangingPunct="1"/>
            <a:endParaRPr lang="en-US" altLang="zh-CN" sz="2400" dirty="0"/>
          </a:p>
        </p:txBody>
      </p:sp>
      <p:sp>
        <p:nvSpPr>
          <p:cNvPr id="7" name="Rectangle 15"/>
          <p:cNvSpPr>
            <a:spLocks noChangeArrowheads="1"/>
          </p:cNvSpPr>
          <p:nvPr/>
        </p:nvSpPr>
        <p:spPr bwMode="auto">
          <a:xfrm>
            <a:off x="0" y="5734050"/>
            <a:ext cx="8893175" cy="792163"/>
          </a:xfrm>
          <a:prstGeom prst="rect">
            <a:avLst/>
          </a:prstGeom>
          <a:solidFill>
            <a:srgbClr val="00509B"/>
          </a:solidFill>
          <a:ln w="9525">
            <a:noFill/>
            <a:miter lim="800000"/>
            <a:headEnd/>
            <a:tailEnd/>
          </a:ln>
          <a:effectLst/>
        </p:spPr>
        <p:txBody>
          <a:bodyPr wrap="none" anchor="ctr"/>
          <a:lstStyle/>
          <a:p>
            <a:pPr>
              <a:defRPr/>
            </a:pPr>
            <a:endParaRPr lang="zh-CN" altLang="en-US">
              <a:ea typeface="黑体" pitchFamily="2" charset="-122"/>
            </a:endParaRPr>
          </a:p>
        </p:txBody>
      </p:sp>
      <p:sp>
        <p:nvSpPr>
          <p:cNvPr id="8" name="Rectangle 16"/>
          <p:cNvSpPr>
            <a:spLocks noChangeArrowheads="1"/>
          </p:cNvSpPr>
          <p:nvPr/>
        </p:nvSpPr>
        <p:spPr bwMode="auto">
          <a:xfrm>
            <a:off x="214282" y="5857892"/>
            <a:ext cx="3647152" cy="553998"/>
          </a:xfrm>
          <a:prstGeom prst="rect">
            <a:avLst/>
          </a:prstGeom>
          <a:noFill/>
          <a:ln w="9525">
            <a:noFill/>
            <a:miter lim="800000"/>
            <a:headEnd/>
            <a:tailEnd/>
          </a:ln>
          <a:effectLst/>
        </p:spPr>
        <p:txBody>
          <a:bodyPr wrap="none">
            <a:spAutoFit/>
          </a:bodyPr>
          <a:lstStyle/>
          <a:p>
            <a:pPr algn="l" eaLnBrk="1" hangingPunct="1">
              <a:buSzTx/>
              <a:buFontTx/>
              <a:buNone/>
              <a:defRPr/>
            </a:pPr>
            <a:r>
              <a:rPr lang="zh-CN" altLang="en-US" sz="3000" dirty="0">
                <a:solidFill>
                  <a:schemeClr val="bg1"/>
                </a:solidFill>
                <a:latin typeface="黑体" pitchFamily="49" charset="-122"/>
                <a:ea typeface="黑体" pitchFamily="49" charset="-122"/>
              </a:rPr>
              <a:t>东北大学秦皇岛分校</a:t>
            </a:r>
            <a:endParaRPr lang="en-US" altLang="zh-CN" sz="3000" dirty="0">
              <a:solidFill>
                <a:schemeClr val="bg1"/>
              </a:solidFill>
              <a:latin typeface="黑体" pitchFamily="49" charset="-122"/>
              <a:ea typeface="黑体" pitchFamily="49" charset="-122"/>
            </a:endParaRPr>
          </a:p>
        </p:txBody>
      </p:sp>
      <p:sp>
        <p:nvSpPr>
          <p:cNvPr id="9" name="Rectangle 6"/>
          <p:cNvSpPr>
            <a:spLocks noGrp="1" noChangeArrowheads="1"/>
          </p:cNvSpPr>
          <p:nvPr>
            <p:ph type="sldNum" sz="quarter" idx="12"/>
          </p:nvPr>
        </p:nvSpPr>
        <p:spPr>
          <a:xfrm>
            <a:off x="6572264" y="5857892"/>
            <a:ext cx="2133600" cy="476250"/>
          </a:xfrm>
        </p:spPr>
        <p:txBody>
          <a:bodyPr/>
          <a:lstStyle>
            <a:lvl1pPr>
              <a:defRPr sz="2800">
                <a:solidFill>
                  <a:schemeClr val="bg1"/>
                </a:solidFill>
                <a:latin typeface="+mn-ea"/>
                <a:ea typeface="+mn-ea"/>
              </a:defRPr>
            </a:lvl1pPr>
          </a:lstStyle>
          <a:p>
            <a:pPr>
              <a:defRPr/>
            </a:pPr>
            <a:r>
              <a:rPr lang="en-US" altLang="zh-CN" dirty="0"/>
              <a:t>2021</a:t>
            </a:r>
            <a:r>
              <a:rPr lang="zh-CN" altLang="en-US" dirty="0"/>
              <a:t>年</a:t>
            </a:r>
            <a:r>
              <a:rPr lang="en-US" altLang="zh-CN" dirty="0"/>
              <a:t>4</a:t>
            </a:r>
            <a:r>
              <a:rPr lang="zh-CN" altLang="en-US" dirty="0"/>
              <a:t>月</a:t>
            </a:r>
            <a:endParaRPr lang="en-US" altLang="zh-CN"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186766" cy="654050"/>
          </a:xfrm>
        </p:spPr>
        <p:txBody>
          <a:bodyPr/>
          <a:lstStyle/>
          <a:p>
            <a:r>
              <a:rPr lang="zh-CN" altLang="en-US" dirty="0"/>
              <a:t>解决复杂工程的能力</a:t>
            </a:r>
          </a:p>
        </p:txBody>
      </p:sp>
      <p:sp>
        <p:nvSpPr>
          <p:cNvPr id="33795" name="内容占位符 2"/>
          <p:cNvSpPr>
            <a:spLocks noGrp="1"/>
          </p:cNvSpPr>
          <p:nvPr>
            <p:ph idx="1"/>
          </p:nvPr>
        </p:nvSpPr>
        <p:spPr>
          <a:xfrm>
            <a:off x="457200" y="1000125"/>
            <a:ext cx="8258175" cy="4375150"/>
          </a:xfrm>
        </p:spPr>
        <p:txBody>
          <a:bodyPr/>
          <a:lstStyle/>
          <a:p>
            <a:r>
              <a:rPr lang="en-US" sz="2000" dirty="0"/>
              <a:t>2016</a:t>
            </a:r>
            <a:r>
              <a:rPr lang="zh-CN" altLang="en-US" sz="2000" dirty="0"/>
              <a:t>年</a:t>
            </a:r>
            <a:r>
              <a:rPr lang="en-US" sz="2000" dirty="0"/>
              <a:t>6</a:t>
            </a:r>
            <a:r>
              <a:rPr lang="zh-CN" altLang="en-US" sz="2000" dirty="0"/>
              <a:t>月</a:t>
            </a:r>
            <a:r>
              <a:rPr lang="en-US" sz="2000" dirty="0"/>
              <a:t>2</a:t>
            </a:r>
            <a:r>
              <a:rPr lang="zh-CN" altLang="en-US" sz="2000" dirty="0"/>
              <a:t>日</a:t>
            </a:r>
            <a:r>
              <a:rPr lang="en-US" sz="2000" dirty="0"/>
              <a:t>,</a:t>
            </a:r>
            <a:r>
              <a:rPr lang="zh-CN" altLang="en-US" sz="2000" dirty="0"/>
              <a:t>中国成为</a:t>
            </a:r>
            <a:r>
              <a:rPr lang="en-US" sz="2000" dirty="0"/>
              <a:t>“</a:t>
            </a:r>
            <a:r>
              <a:rPr lang="zh-CN" altLang="en-US" sz="2000" dirty="0"/>
              <a:t>华盛顿协议</a:t>
            </a:r>
            <a:r>
              <a:rPr lang="en-US" sz="2000" dirty="0"/>
              <a:t>”</a:t>
            </a:r>
            <a:r>
              <a:rPr lang="zh-CN" altLang="en-US" sz="2000" dirty="0"/>
              <a:t>的第</a:t>
            </a:r>
            <a:r>
              <a:rPr lang="en-US" sz="2000" dirty="0"/>
              <a:t>18</a:t>
            </a:r>
            <a:r>
              <a:rPr lang="zh-CN" altLang="en-US" sz="2000" dirty="0"/>
              <a:t>个正式成员，培养专业工程师为目标的工程教育本科专业认证，尤其是在解决</a:t>
            </a:r>
            <a:r>
              <a:rPr lang="en-US" sz="2000" dirty="0"/>
              <a:t>“</a:t>
            </a:r>
            <a:r>
              <a:rPr lang="zh-CN" altLang="en-US" sz="2000" dirty="0"/>
              <a:t>复杂工程问题</a:t>
            </a:r>
            <a:r>
              <a:rPr lang="en-US" sz="2000" dirty="0"/>
              <a:t>”</a:t>
            </a:r>
            <a:r>
              <a:rPr lang="zh-CN" altLang="en-US" sz="2000" dirty="0"/>
              <a:t>的核心要求上</a:t>
            </a:r>
            <a:r>
              <a:rPr lang="en-US" sz="2000" dirty="0"/>
              <a:t>,</a:t>
            </a:r>
            <a:r>
              <a:rPr lang="zh-CN" altLang="en-US" sz="2000" dirty="0"/>
              <a:t>按照与国际标准实质等效的原则来培养学生</a:t>
            </a:r>
            <a:endParaRPr lang="en-US" altLang="zh-CN" sz="2000" dirty="0"/>
          </a:p>
          <a:p>
            <a:endParaRPr lang="en-US" altLang="zh-CN" sz="2000" dirty="0"/>
          </a:p>
          <a:p>
            <a:r>
              <a:rPr lang="zh-CN" altLang="en-US" sz="2000" dirty="0"/>
              <a:t>对</a:t>
            </a:r>
            <a:r>
              <a:rPr lang="en-US" sz="2000" dirty="0"/>
              <a:t>“</a:t>
            </a:r>
            <a:r>
              <a:rPr lang="zh-CN" altLang="en-US" sz="2000" dirty="0"/>
              <a:t>复杂工程问题</a:t>
            </a:r>
            <a:r>
              <a:rPr lang="en-US" sz="2000" dirty="0"/>
              <a:t>”</a:t>
            </a:r>
            <a:r>
              <a:rPr lang="zh-CN" altLang="en-US" sz="2000" dirty="0"/>
              <a:t>的解决上</a:t>
            </a:r>
            <a:r>
              <a:rPr lang="en-US" sz="2000" dirty="0"/>
              <a:t>:</a:t>
            </a:r>
            <a:r>
              <a:rPr lang="zh-CN" altLang="en-US" sz="2000" dirty="0"/>
              <a:t>专业工程师需要能够应对复杂性、全局性的问题</a:t>
            </a:r>
            <a:r>
              <a:rPr lang="en-US" sz="2000" dirty="0"/>
              <a:t>,</a:t>
            </a:r>
            <a:r>
              <a:rPr lang="zh-CN" altLang="en-US" sz="2000" dirty="0"/>
              <a:t>在</a:t>
            </a:r>
            <a:r>
              <a:rPr lang="zh-CN" altLang="en-US" sz="2000" dirty="0">
                <a:solidFill>
                  <a:srgbClr val="FF0000"/>
                </a:solidFill>
              </a:rPr>
              <a:t>不具备成熟工具</a:t>
            </a:r>
            <a:r>
              <a:rPr lang="zh-CN" altLang="en-US" sz="2000" dirty="0"/>
              <a:t>的条件下</a:t>
            </a:r>
            <a:r>
              <a:rPr lang="zh-CN" altLang="en-US" sz="2000" dirty="0">
                <a:solidFill>
                  <a:srgbClr val="FF0000"/>
                </a:solidFill>
              </a:rPr>
              <a:t>创新性</a:t>
            </a:r>
            <a:r>
              <a:rPr lang="zh-CN" altLang="en-US" sz="2000" dirty="0"/>
              <a:t>地运用基础知识和基本理论</a:t>
            </a:r>
            <a:r>
              <a:rPr lang="en-US" sz="2000" dirty="0"/>
              <a:t>,</a:t>
            </a:r>
            <a:r>
              <a:rPr lang="zh-CN" altLang="en-US" sz="2000" dirty="0"/>
              <a:t>在综合考虑多因素的场景下通过分析、研究、评估、设计、实施等活动</a:t>
            </a:r>
            <a:r>
              <a:rPr lang="zh-CN" altLang="en-US" sz="2000" dirty="0">
                <a:solidFill>
                  <a:srgbClr val="FF0000"/>
                </a:solidFill>
              </a:rPr>
              <a:t>带领多学科背景团队高效</a:t>
            </a:r>
            <a:r>
              <a:rPr lang="zh-CN" altLang="en-US" sz="2000" dirty="0"/>
              <a:t>完成工程目标。</a:t>
            </a:r>
            <a:endParaRPr lang="en-US" altLang="zh-CN" sz="2000" dirty="0"/>
          </a:p>
          <a:p>
            <a:endParaRPr lang="en-US" altLang="zh-CN" sz="2000" dirty="0"/>
          </a:p>
          <a:p>
            <a:r>
              <a:rPr lang="zh-CN" altLang="en-US" sz="2000" i="1" dirty="0">
                <a:solidFill>
                  <a:srgbClr val="FF0000"/>
                </a:solidFill>
              </a:rPr>
              <a:t>能力培养目标：解决“复杂工程问题”的能力</a:t>
            </a:r>
            <a:endParaRPr lang="en-US" altLang="zh-CN" sz="2000" i="1" dirty="0">
              <a:solidFill>
                <a:srgbClr val="FF0000"/>
              </a:solidFill>
            </a:endParaRPr>
          </a:p>
        </p:txBody>
      </p:sp>
    </p:spTree>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186766" cy="654050"/>
          </a:xfrm>
        </p:spPr>
        <p:txBody>
          <a:bodyPr/>
          <a:lstStyle/>
          <a:p>
            <a:r>
              <a:rPr lang="zh-CN" altLang="en-US" dirty="0"/>
              <a:t>“复杂工程问题”相关要求</a:t>
            </a:r>
          </a:p>
        </p:txBody>
      </p:sp>
      <p:pic>
        <p:nvPicPr>
          <p:cNvPr id="1027" name="Picture 3"/>
          <p:cNvPicPr>
            <a:picLocks noChangeAspect="1" noChangeArrowheads="1"/>
          </p:cNvPicPr>
          <p:nvPr/>
        </p:nvPicPr>
        <p:blipFill>
          <a:blip r:embed="rId3"/>
          <a:srcRect/>
          <a:stretch>
            <a:fillRect/>
          </a:stretch>
        </p:blipFill>
        <p:spPr bwMode="auto">
          <a:xfrm>
            <a:off x="0" y="914160"/>
            <a:ext cx="4500562" cy="3586410"/>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4500562" y="928670"/>
            <a:ext cx="4571968" cy="2571750"/>
          </a:xfrm>
          <a:prstGeom prst="rect">
            <a:avLst/>
          </a:prstGeom>
          <a:noFill/>
          <a:ln w="9525">
            <a:noFill/>
            <a:miter lim="800000"/>
            <a:headEnd/>
            <a:tailEnd/>
          </a:ln>
          <a:effectLst/>
        </p:spPr>
      </p:pic>
      <p:sp>
        <p:nvSpPr>
          <p:cNvPr id="9" name="矩形 8"/>
          <p:cNvSpPr/>
          <p:nvPr/>
        </p:nvSpPr>
        <p:spPr>
          <a:xfrm>
            <a:off x="0" y="4572008"/>
            <a:ext cx="9144000" cy="1077218"/>
          </a:xfrm>
          <a:prstGeom prst="rect">
            <a:avLst/>
          </a:prstGeom>
        </p:spPr>
        <p:txBody>
          <a:bodyPr wrap="square">
            <a:spAutoFit/>
          </a:bodyPr>
          <a:lstStyle/>
          <a:p>
            <a:pPr algn="l">
              <a:buNone/>
            </a:pPr>
            <a:r>
              <a:rPr lang="en-US" sz="1600" dirty="0"/>
              <a:t>1</a:t>
            </a:r>
            <a:r>
              <a:rPr lang="zh-CN" altLang="en-US" sz="1600" dirty="0"/>
              <a:t>、</a:t>
            </a:r>
            <a:r>
              <a:rPr lang="en-US" sz="1600" dirty="0"/>
              <a:t>6</a:t>
            </a:r>
            <a:r>
              <a:rPr lang="zh-CN" altLang="en-US" sz="1600" dirty="0"/>
              <a:t>、</a:t>
            </a:r>
            <a:r>
              <a:rPr lang="en-US" sz="1600" dirty="0"/>
              <a:t>7</a:t>
            </a:r>
            <a:r>
              <a:rPr lang="zh-CN" altLang="en-US" sz="1600" dirty="0"/>
              <a:t>、</a:t>
            </a:r>
            <a:r>
              <a:rPr lang="en-US" sz="1600" dirty="0"/>
              <a:t>10</a:t>
            </a:r>
            <a:r>
              <a:rPr lang="zh-CN" altLang="en-US" sz="1600" dirty="0"/>
              <a:t>：解决“复杂工程问题”所需的知识、素质</a:t>
            </a:r>
            <a:r>
              <a:rPr lang="en-US" sz="1600" dirty="0"/>
              <a:t>,</a:t>
            </a:r>
            <a:r>
              <a:rPr lang="zh-CN" altLang="en-US" sz="1600" dirty="0"/>
              <a:t>是解决“复杂工程问题”的前提</a:t>
            </a:r>
            <a:endParaRPr lang="en-US" altLang="zh-CN" sz="1600" dirty="0"/>
          </a:p>
          <a:p>
            <a:pPr algn="l">
              <a:buNone/>
            </a:pPr>
            <a:r>
              <a:rPr lang="en-US" sz="1600" dirty="0"/>
              <a:t>2</a:t>
            </a:r>
            <a:r>
              <a:rPr lang="zh-CN" altLang="en-US" sz="1600" dirty="0"/>
              <a:t>、</a:t>
            </a:r>
            <a:r>
              <a:rPr lang="en-US" sz="1600" dirty="0"/>
              <a:t>4</a:t>
            </a:r>
            <a:r>
              <a:rPr lang="zh-CN" altLang="en-US" sz="1600" dirty="0"/>
              <a:t>、</a:t>
            </a:r>
            <a:r>
              <a:rPr lang="en-US" sz="1600" dirty="0"/>
              <a:t>5</a:t>
            </a:r>
            <a:r>
              <a:rPr lang="zh-CN" altLang="en-US" sz="1600" dirty="0"/>
              <a:t>：对“复杂工程问题”分析、研究的方法</a:t>
            </a:r>
            <a:r>
              <a:rPr lang="en-US" sz="1600" dirty="0"/>
              <a:t>,</a:t>
            </a:r>
            <a:r>
              <a:rPr lang="zh-CN" altLang="en-US" sz="1600" dirty="0"/>
              <a:t>是解决“复杂工程问题”方法论的组成部分</a:t>
            </a:r>
            <a:endParaRPr lang="en-US" altLang="zh-CN" sz="1600" dirty="0"/>
          </a:p>
          <a:p>
            <a:pPr algn="l">
              <a:buNone/>
            </a:pPr>
            <a:r>
              <a:rPr lang="en-US" sz="1600" dirty="0"/>
              <a:t>3</a:t>
            </a:r>
            <a:r>
              <a:rPr lang="zh-CN" altLang="en-US" sz="1600" dirty="0"/>
              <a:t>：解决“复杂工程问题”的方法论和能力核心</a:t>
            </a:r>
            <a:endParaRPr lang="en-US" altLang="zh-CN" sz="1600" dirty="0"/>
          </a:p>
          <a:p>
            <a:pPr algn="l">
              <a:buNone/>
            </a:pPr>
            <a:r>
              <a:rPr lang="zh-CN" altLang="en-US" sz="1600" i="1" dirty="0">
                <a:solidFill>
                  <a:srgbClr val="FF0000"/>
                </a:solidFill>
              </a:rPr>
              <a:t>前七项是为第三项支撑</a:t>
            </a:r>
          </a:p>
        </p:txBody>
      </p:sp>
    </p:spTree>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457200" y="274638"/>
            <a:ext cx="7972425" cy="654050"/>
          </a:xfrm>
        </p:spPr>
        <p:txBody>
          <a:bodyPr/>
          <a:lstStyle/>
          <a:p>
            <a:r>
              <a:rPr lang="zh-CN" altLang="en-US" dirty="0"/>
              <a:t>“复杂” 的内涵</a:t>
            </a:r>
          </a:p>
        </p:txBody>
      </p:sp>
      <p:sp>
        <p:nvSpPr>
          <p:cNvPr id="18" name="Freeform 4"/>
          <p:cNvSpPr>
            <a:spLocks/>
          </p:cNvSpPr>
          <p:nvPr/>
        </p:nvSpPr>
        <p:spPr bwMode="gray">
          <a:xfrm rot="-794496">
            <a:off x="4592638" y="2155840"/>
            <a:ext cx="1150937" cy="3316287"/>
          </a:xfrm>
          <a:custGeom>
            <a:avLst/>
            <a:gdLst>
              <a:gd name="T0" fmla="*/ 0 w 646"/>
              <a:gd name="T1" fmla="*/ 0 h 1861"/>
              <a:gd name="T2" fmla="*/ 2147483647 w 646"/>
              <a:gd name="T3" fmla="*/ 2147483647 h 1861"/>
              <a:gd name="T4" fmla="*/ 2147483647 w 646"/>
              <a:gd name="T5" fmla="*/ 2147483647 h 1861"/>
              <a:gd name="T6" fmla="*/ 2147483647 w 646"/>
              <a:gd name="T7" fmla="*/ 2147483647 h 1861"/>
              <a:gd name="T8" fmla="*/ 2147483647 w 646"/>
              <a:gd name="T9" fmla="*/ 2147483647 h 1861"/>
              <a:gd name="T10" fmla="*/ 2147483647 w 646"/>
              <a:gd name="T11" fmla="*/ 2147483647 h 1861"/>
              <a:gd name="T12" fmla="*/ 2147483647 w 646"/>
              <a:gd name="T13" fmla="*/ 2147483647 h 1861"/>
              <a:gd name="T14" fmla="*/ 2147483647 w 646"/>
              <a:gd name="T15" fmla="*/ 2147483647 h 1861"/>
              <a:gd name="T16" fmla="*/ 2147483647 w 646"/>
              <a:gd name="T17" fmla="*/ 2147483647 h 1861"/>
              <a:gd name="T18" fmla="*/ 2147483647 w 646"/>
              <a:gd name="T19" fmla="*/ 2147483647 h 1861"/>
              <a:gd name="T20" fmla="*/ 2147483647 w 646"/>
              <a:gd name="T21" fmla="*/ 2147483647 h 1861"/>
              <a:gd name="T22" fmla="*/ 2147483647 w 646"/>
              <a:gd name="T23" fmla="*/ 2147483647 h 1861"/>
              <a:gd name="T24" fmla="*/ 2147483647 w 646"/>
              <a:gd name="T25" fmla="*/ 2147483647 h 1861"/>
              <a:gd name="T26" fmla="*/ 2147483647 w 646"/>
              <a:gd name="T27" fmla="*/ 2147483647 h 1861"/>
              <a:gd name="T28" fmla="*/ 2147483647 w 646"/>
              <a:gd name="T29" fmla="*/ 2147483647 h 1861"/>
              <a:gd name="T30" fmla="*/ 2147483647 w 646"/>
              <a:gd name="T31" fmla="*/ 2147483647 h 1861"/>
              <a:gd name="T32" fmla="*/ 2147483647 w 646"/>
              <a:gd name="T33" fmla="*/ 2147483647 h 1861"/>
              <a:gd name="T34" fmla="*/ 2147483647 w 646"/>
              <a:gd name="T35" fmla="*/ 2147483647 h 1861"/>
              <a:gd name="T36" fmla="*/ 2147483647 w 646"/>
              <a:gd name="T37" fmla="*/ 2147483647 h 1861"/>
              <a:gd name="T38" fmla="*/ 2147483647 w 646"/>
              <a:gd name="T39" fmla="*/ 2147483647 h 1861"/>
              <a:gd name="T40" fmla="*/ 2147483647 w 646"/>
              <a:gd name="T41" fmla="*/ 2147483647 h 1861"/>
              <a:gd name="T42" fmla="*/ 2147483647 w 646"/>
              <a:gd name="T43" fmla="*/ 2147483647 h 1861"/>
              <a:gd name="T44" fmla="*/ 2147483647 w 646"/>
              <a:gd name="T45" fmla="*/ 2147483647 h 1861"/>
              <a:gd name="T46" fmla="*/ 2147483647 w 646"/>
              <a:gd name="T47" fmla="*/ 2147483647 h 1861"/>
              <a:gd name="T48" fmla="*/ 2147483647 w 646"/>
              <a:gd name="T49" fmla="*/ 2147483647 h 1861"/>
              <a:gd name="T50" fmla="*/ 2147483647 w 646"/>
              <a:gd name="T51" fmla="*/ 2147483647 h 1861"/>
              <a:gd name="T52" fmla="*/ 2147483647 w 646"/>
              <a:gd name="T53" fmla="*/ 2147483647 h 1861"/>
              <a:gd name="T54" fmla="*/ 2147483647 w 646"/>
              <a:gd name="T55" fmla="*/ 2147483647 h 1861"/>
              <a:gd name="T56" fmla="*/ 2147483647 w 646"/>
              <a:gd name="T57" fmla="*/ 2147483647 h 1861"/>
              <a:gd name="T58" fmla="*/ 2147483647 w 646"/>
              <a:gd name="T59" fmla="*/ 2147483647 h 1861"/>
              <a:gd name="T60" fmla="*/ 2147483647 w 646"/>
              <a:gd name="T61" fmla="*/ 2147483647 h 1861"/>
              <a:gd name="T62" fmla="*/ 2147483647 w 646"/>
              <a:gd name="T63" fmla="*/ 2147483647 h 1861"/>
              <a:gd name="T64" fmla="*/ 2147483647 w 646"/>
              <a:gd name="T65" fmla="*/ 2147483647 h 1861"/>
              <a:gd name="T66" fmla="*/ 2147483647 w 646"/>
              <a:gd name="T67" fmla="*/ 2147483647 h 1861"/>
              <a:gd name="T68" fmla="*/ 2147483647 w 646"/>
              <a:gd name="T69" fmla="*/ 2147483647 h 1861"/>
              <a:gd name="T70" fmla="*/ 2147483647 w 646"/>
              <a:gd name="T71" fmla="*/ 2147483647 h 1861"/>
              <a:gd name="T72" fmla="*/ 2147483647 w 646"/>
              <a:gd name="T73" fmla="*/ 2147483647 h 1861"/>
              <a:gd name="T74" fmla="*/ 2147483647 w 646"/>
              <a:gd name="T75" fmla="*/ 2147483647 h 1861"/>
              <a:gd name="T76" fmla="*/ 0 w 646"/>
              <a:gd name="T77" fmla="*/ 2147483647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FFFFFF"/>
              </a:gs>
              <a:gs pos="100000">
                <a:srgbClr val="447EC4"/>
              </a:gs>
            </a:gsLst>
            <a:lin ang="0" scaled="1"/>
          </a:gradFill>
          <a:ln w="6350">
            <a:noFill/>
            <a:round/>
            <a:headEnd/>
            <a:tailEnd/>
          </a:ln>
        </p:spPr>
        <p:txBody>
          <a:bodyPr/>
          <a:lstStyle/>
          <a:p>
            <a:endParaRPr lang="zh-CN" altLang="en-US"/>
          </a:p>
        </p:txBody>
      </p:sp>
      <p:sp>
        <p:nvSpPr>
          <p:cNvPr id="19" name="Freeform 5"/>
          <p:cNvSpPr>
            <a:spLocks/>
          </p:cNvSpPr>
          <p:nvPr/>
        </p:nvSpPr>
        <p:spPr bwMode="gray">
          <a:xfrm rot="5461794">
            <a:off x="2798763" y="1708165"/>
            <a:ext cx="1150937" cy="3316287"/>
          </a:xfrm>
          <a:custGeom>
            <a:avLst/>
            <a:gdLst>
              <a:gd name="T0" fmla="*/ 0 w 646"/>
              <a:gd name="T1" fmla="*/ 0 h 1861"/>
              <a:gd name="T2" fmla="*/ 2147483647 w 646"/>
              <a:gd name="T3" fmla="*/ 2147483647 h 1861"/>
              <a:gd name="T4" fmla="*/ 2147483647 w 646"/>
              <a:gd name="T5" fmla="*/ 2147483647 h 1861"/>
              <a:gd name="T6" fmla="*/ 2147483647 w 646"/>
              <a:gd name="T7" fmla="*/ 2147483647 h 1861"/>
              <a:gd name="T8" fmla="*/ 2147483647 w 646"/>
              <a:gd name="T9" fmla="*/ 2147483647 h 1861"/>
              <a:gd name="T10" fmla="*/ 2147483647 w 646"/>
              <a:gd name="T11" fmla="*/ 2147483647 h 1861"/>
              <a:gd name="T12" fmla="*/ 2147483647 w 646"/>
              <a:gd name="T13" fmla="*/ 2147483647 h 1861"/>
              <a:gd name="T14" fmla="*/ 2147483647 w 646"/>
              <a:gd name="T15" fmla="*/ 2147483647 h 1861"/>
              <a:gd name="T16" fmla="*/ 2147483647 w 646"/>
              <a:gd name="T17" fmla="*/ 2147483647 h 1861"/>
              <a:gd name="T18" fmla="*/ 2147483647 w 646"/>
              <a:gd name="T19" fmla="*/ 2147483647 h 1861"/>
              <a:gd name="T20" fmla="*/ 2147483647 w 646"/>
              <a:gd name="T21" fmla="*/ 2147483647 h 1861"/>
              <a:gd name="T22" fmla="*/ 2147483647 w 646"/>
              <a:gd name="T23" fmla="*/ 2147483647 h 1861"/>
              <a:gd name="T24" fmla="*/ 2147483647 w 646"/>
              <a:gd name="T25" fmla="*/ 2147483647 h 1861"/>
              <a:gd name="T26" fmla="*/ 2147483647 w 646"/>
              <a:gd name="T27" fmla="*/ 2147483647 h 1861"/>
              <a:gd name="T28" fmla="*/ 2147483647 w 646"/>
              <a:gd name="T29" fmla="*/ 2147483647 h 1861"/>
              <a:gd name="T30" fmla="*/ 2147483647 w 646"/>
              <a:gd name="T31" fmla="*/ 2147483647 h 1861"/>
              <a:gd name="T32" fmla="*/ 2147483647 w 646"/>
              <a:gd name="T33" fmla="*/ 2147483647 h 1861"/>
              <a:gd name="T34" fmla="*/ 2147483647 w 646"/>
              <a:gd name="T35" fmla="*/ 2147483647 h 1861"/>
              <a:gd name="T36" fmla="*/ 2147483647 w 646"/>
              <a:gd name="T37" fmla="*/ 2147483647 h 1861"/>
              <a:gd name="T38" fmla="*/ 2147483647 w 646"/>
              <a:gd name="T39" fmla="*/ 2147483647 h 1861"/>
              <a:gd name="T40" fmla="*/ 2147483647 w 646"/>
              <a:gd name="T41" fmla="*/ 2147483647 h 1861"/>
              <a:gd name="T42" fmla="*/ 2147483647 w 646"/>
              <a:gd name="T43" fmla="*/ 2147483647 h 1861"/>
              <a:gd name="T44" fmla="*/ 2147483647 w 646"/>
              <a:gd name="T45" fmla="*/ 2147483647 h 1861"/>
              <a:gd name="T46" fmla="*/ 2147483647 w 646"/>
              <a:gd name="T47" fmla="*/ 2147483647 h 1861"/>
              <a:gd name="T48" fmla="*/ 2147483647 w 646"/>
              <a:gd name="T49" fmla="*/ 2147483647 h 1861"/>
              <a:gd name="T50" fmla="*/ 2147483647 w 646"/>
              <a:gd name="T51" fmla="*/ 2147483647 h 1861"/>
              <a:gd name="T52" fmla="*/ 2147483647 w 646"/>
              <a:gd name="T53" fmla="*/ 2147483647 h 1861"/>
              <a:gd name="T54" fmla="*/ 2147483647 w 646"/>
              <a:gd name="T55" fmla="*/ 2147483647 h 1861"/>
              <a:gd name="T56" fmla="*/ 2147483647 w 646"/>
              <a:gd name="T57" fmla="*/ 2147483647 h 1861"/>
              <a:gd name="T58" fmla="*/ 2147483647 w 646"/>
              <a:gd name="T59" fmla="*/ 2147483647 h 1861"/>
              <a:gd name="T60" fmla="*/ 2147483647 w 646"/>
              <a:gd name="T61" fmla="*/ 2147483647 h 1861"/>
              <a:gd name="T62" fmla="*/ 2147483647 w 646"/>
              <a:gd name="T63" fmla="*/ 2147483647 h 1861"/>
              <a:gd name="T64" fmla="*/ 2147483647 w 646"/>
              <a:gd name="T65" fmla="*/ 2147483647 h 1861"/>
              <a:gd name="T66" fmla="*/ 2147483647 w 646"/>
              <a:gd name="T67" fmla="*/ 2147483647 h 1861"/>
              <a:gd name="T68" fmla="*/ 2147483647 w 646"/>
              <a:gd name="T69" fmla="*/ 2147483647 h 1861"/>
              <a:gd name="T70" fmla="*/ 2147483647 w 646"/>
              <a:gd name="T71" fmla="*/ 2147483647 h 1861"/>
              <a:gd name="T72" fmla="*/ 2147483647 w 646"/>
              <a:gd name="T73" fmla="*/ 2147483647 h 1861"/>
              <a:gd name="T74" fmla="*/ 2147483647 w 646"/>
              <a:gd name="T75" fmla="*/ 2147483647 h 1861"/>
              <a:gd name="T76" fmla="*/ 0 w 646"/>
              <a:gd name="T77" fmla="*/ 2147483647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FFFFFF"/>
              </a:gs>
              <a:gs pos="100000">
                <a:srgbClr val="2A684C"/>
              </a:gs>
            </a:gsLst>
            <a:lin ang="0" scaled="1"/>
          </a:gradFill>
          <a:ln w="6350">
            <a:noFill/>
            <a:round/>
            <a:headEnd/>
            <a:tailEnd/>
          </a:ln>
        </p:spPr>
        <p:txBody>
          <a:bodyPr/>
          <a:lstStyle/>
          <a:p>
            <a:endParaRPr lang="zh-CN" altLang="en-US"/>
          </a:p>
        </p:txBody>
      </p:sp>
      <p:grpSp>
        <p:nvGrpSpPr>
          <p:cNvPr id="2" name="Group 7"/>
          <p:cNvGrpSpPr>
            <a:grpSpLocks/>
          </p:cNvGrpSpPr>
          <p:nvPr/>
        </p:nvGrpSpPr>
        <p:grpSpPr bwMode="auto">
          <a:xfrm>
            <a:off x="1716088" y="1490677"/>
            <a:ext cx="5294312" cy="4081463"/>
            <a:chOff x="768" y="1104"/>
            <a:chExt cx="3984" cy="3072"/>
          </a:xfrm>
        </p:grpSpPr>
        <p:sp>
          <p:nvSpPr>
            <p:cNvPr id="21" name="Freeform 8"/>
            <p:cNvSpPr>
              <a:spLocks/>
            </p:cNvSpPr>
            <p:nvPr/>
          </p:nvSpPr>
          <p:spPr bwMode="gray">
            <a:xfrm>
              <a:off x="2784" y="1680"/>
              <a:ext cx="866" cy="2496"/>
            </a:xfrm>
            <a:custGeom>
              <a:avLst/>
              <a:gdLst>
                <a:gd name="T0" fmla="*/ 0 w 646"/>
                <a:gd name="T1" fmla="*/ 0 h 1861"/>
                <a:gd name="T2" fmla="*/ 1601 w 646"/>
                <a:gd name="T3" fmla="*/ 481 h 1861"/>
                <a:gd name="T4" fmla="*/ 3294 w 646"/>
                <a:gd name="T5" fmla="*/ 1097 h 1861"/>
                <a:gd name="T6" fmla="*/ 4959 w 646"/>
                <a:gd name="T7" fmla="*/ 1823 h 1861"/>
                <a:gd name="T8" fmla="*/ 6559 w 646"/>
                <a:gd name="T9" fmla="*/ 2751 h 1861"/>
                <a:gd name="T10" fmla="*/ 8136 w 646"/>
                <a:gd name="T11" fmla="*/ 3754 h 1861"/>
                <a:gd name="T12" fmla="*/ 9684 w 646"/>
                <a:gd name="T13" fmla="*/ 4971 h 1861"/>
                <a:gd name="T14" fmla="*/ 11212 w 646"/>
                <a:gd name="T15" fmla="*/ 6288 h 1861"/>
                <a:gd name="T16" fmla="*/ 12686 w 646"/>
                <a:gd name="T17" fmla="*/ 7729 h 1861"/>
                <a:gd name="T18" fmla="*/ 14077 w 646"/>
                <a:gd name="T19" fmla="*/ 9332 h 1861"/>
                <a:gd name="T20" fmla="*/ 15404 w 646"/>
                <a:gd name="T21" fmla="*/ 11025 h 1861"/>
                <a:gd name="T22" fmla="*/ 16616 w 646"/>
                <a:gd name="T23" fmla="*/ 12831 h 1861"/>
                <a:gd name="T24" fmla="*/ 17707 w 646"/>
                <a:gd name="T25" fmla="*/ 14804 h 1861"/>
                <a:gd name="T26" fmla="*/ 18690 w 646"/>
                <a:gd name="T27" fmla="*/ 16843 h 1861"/>
                <a:gd name="T28" fmla="*/ 19600 w 646"/>
                <a:gd name="T29" fmla="*/ 19053 h 1861"/>
                <a:gd name="T30" fmla="*/ 20362 w 646"/>
                <a:gd name="T31" fmla="*/ 21355 h 1861"/>
                <a:gd name="T32" fmla="*/ 20898 w 646"/>
                <a:gd name="T33" fmla="*/ 23718 h 1861"/>
                <a:gd name="T34" fmla="*/ 21347 w 646"/>
                <a:gd name="T35" fmla="*/ 26218 h 1861"/>
                <a:gd name="T36" fmla="*/ 21630 w 646"/>
                <a:gd name="T37" fmla="*/ 28812 h 1861"/>
                <a:gd name="T38" fmla="*/ 21752 w 646"/>
                <a:gd name="T39" fmla="*/ 31493 h 1861"/>
                <a:gd name="T40" fmla="*/ 21677 w 646"/>
                <a:gd name="T41" fmla="*/ 34273 h 1861"/>
                <a:gd name="T42" fmla="*/ 21425 w 646"/>
                <a:gd name="T43" fmla="*/ 36798 h 1861"/>
                <a:gd name="T44" fmla="*/ 20976 w 646"/>
                <a:gd name="T45" fmla="*/ 39307 h 1861"/>
                <a:gd name="T46" fmla="*/ 20453 w 646"/>
                <a:gd name="T47" fmla="*/ 41681 h 1861"/>
                <a:gd name="T48" fmla="*/ 19699 w 646"/>
                <a:gd name="T49" fmla="*/ 43957 h 1861"/>
                <a:gd name="T50" fmla="*/ 18892 w 646"/>
                <a:gd name="T51" fmla="*/ 46099 h 1861"/>
                <a:gd name="T52" fmla="*/ 17949 w 646"/>
                <a:gd name="T53" fmla="*/ 48144 h 1861"/>
                <a:gd name="T54" fmla="*/ 16835 w 646"/>
                <a:gd name="T55" fmla="*/ 50061 h 1861"/>
                <a:gd name="T56" fmla="*/ 15698 w 646"/>
                <a:gd name="T57" fmla="*/ 51897 h 1861"/>
                <a:gd name="T58" fmla="*/ 14416 w 646"/>
                <a:gd name="T59" fmla="*/ 53603 h 1861"/>
                <a:gd name="T60" fmla="*/ 13054 w 646"/>
                <a:gd name="T61" fmla="*/ 55139 h 1861"/>
                <a:gd name="T62" fmla="*/ 11608 w 646"/>
                <a:gd name="T63" fmla="*/ 56587 h 1861"/>
                <a:gd name="T64" fmla="*/ 10168 w 646"/>
                <a:gd name="T65" fmla="*/ 57903 h 1861"/>
                <a:gd name="T66" fmla="*/ 8572 w 646"/>
                <a:gd name="T67" fmla="*/ 59078 h 1861"/>
                <a:gd name="T68" fmla="*/ 6924 w 646"/>
                <a:gd name="T69" fmla="*/ 60174 h 1861"/>
                <a:gd name="T70" fmla="*/ 5247 w 646"/>
                <a:gd name="T71" fmla="*/ 61091 h 1861"/>
                <a:gd name="T72" fmla="*/ 3488 w 646"/>
                <a:gd name="T73" fmla="*/ 61870 h 1861"/>
                <a:gd name="T74" fmla="*/ 1775 w 646"/>
                <a:gd name="T75" fmla="*/ 62553 h 1861"/>
                <a:gd name="T76" fmla="*/ 0 w 646"/>
                <a:gd name="T77" fmla="*/ 63057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rgbClr val="CFDBDF"/>
                </a:gs>
              </a:gsLst>
              <a:lin ang="0" scaled="1"/>
            </a:gradFill>
            <a:ln w="6350">
              <a:noFill/>
              <a:round/>
              <a:headEnd/>
              <a:tailEnd/>
            </a:ln>
          </p:spPr>
          <p:txBody>
            <a:bodyPr/>
            <a:lstStyle/>
            <a:p>
              <a:endParaRPr lang="zh-CN" altLang="en-US"/>
            </a:p>
          </p:txBody>
        </p:sp>
        <p:sp>
          <p:nvSpPr>
            <p:cNvPr id="22" name="Freeform 9"/>
            <p:cNvSpPr>
              <a:spLocks/>
            </p:cNvSpPr>
            <p:nvPr/>
          </p:nvSpPr>
          <p:spPr bwMode="gray">
            <a:xfrm rot="6256290">
              <a:off x="1583" y="1153"/>
              <a:ext cx="866" cy="2496"/>
            </a:xfrm>
            <a:custGeom>
              <a:avLst/>
              <a:gdLst>
                <a:gd name="T0" fmla="*/ 0 w 646"/>
                <a:gd name="T1" fmla="*/ 0 h 1861"/>
                <a:gd name="T2" fmla="*/ 1601 w 646"/>
                <a:gd name="T3" fmla="*/ 481 h 1861"/>
                <a:gd name="T4" fmla="*/ 3294 w 646"/>
                <a:gd name="T5" fmla="*/ 1097 h 1861"/>
                <a:gd name="T6" fmla="*/ 4959 w 646"/>
                <a:gd name="T7" fmla="*/ 1823 h 1861"/>
                <a:gd name="T8" fmla="*/ 6559 w 646"/>
                <a:gd name="T9" fmla="*/ 2751 h 1861"/>
                <a:gd name="T10" fmla="*/ 8136 w 646"/>
                <a:gd name="T11" fmla="*/ 3754 h 1861"/>
                <a:gd name="T12" fmla="*/ 9684 w 646"/>
                <a:gd name="T13" fmla="*/ 4971 h 1861"/>
                <a:gd name="T14" fmla="*/ 11212 w 646"/>
                <a:gd name="T15" fmla="*/ 6288 h 1861"/>
                <a:gd name="T16" fmla="*/ 12686 w 646"/>
                <a:gd name="T17" fmla="*/ 7729 h 1861"/>
                <a:gd name="T18" fmla="*/ 14077 w 646"/>
                <a:gd name="T19" fmla="*/ 9332 h 1861"/>
                <a:gd name="T20" fmla="*/ 15404 w 646"/>
                <a:gd name="T21" fmla="*/ 11025 h 1861"/>
                <a:gd name="T22" fmla="*/ 16616 w 646"/>
                <a:gd name="T23" fmla="*/ 12831 h 1861"/>
                <a:gd name="T24" fmla="*/ 17707 w 646"/>
                <a:gd name="T25" fmla="*/ 14804 h 1861"/>
                <a:gd name="T26" fmla="*/ 18690 w 646"/>
                <a:gd name="T27" fmla="*/ 16843 h 1861"/>
                <a:gd name="T28" fmla="*/ 19600 w 646"/>
                <a:gd name="T29" fmla="*/ 19053 h 1861"/>
                <a:gd name="T30" fmla="*/ 20362 w 646"/>
                <a:gd name="T31" fmla="*/ 21355 h 1861"/>
                <a:gd name="T32" fmla="*/ 20898 w 646"/>
                <a:gd name="T33" fmla="*/ 23718 h 1861"/>
                <a:gd name="T34" fmla="*/ 21347 w 646"/>
                <a:gd name="T35" fmla="*/ 26218 h 1861"/>
                <a:gd name="T36" fmla="*/ 21630 w 646"/>
                <a:gd name="T37" fmla="*/ 28812 h 1861"/>
                <a:gd name="T38" fmla="*/ 21752 w 646"/>
                <a:gd name="T39" fmla="*/ 31493 h 1861"/>
                <a:gd name="T40" fmla="*/ 21677 w 646"/>
                <a:gd name="T41" fmla="*/ 34273 h 1861"/>
                <a:gd name="T42" fmla="*/ 21425 w 646"/>
                <a:gd name="T43" fmla="*/ 36798 h 1861"/>
                <a:gd name="T44" fmla="*/ 20976 w 646"/>
                <a:gd name="T45" fmla="*/ 39307 h 1861"/>
                <a:gd name="T46" fmla="*/ 20453 w 646"/>
                <a:gd name="T47" fmla="*/ 41681 h 1861"/>
                <a:gd name="T48" fmla="*/ 19699 w 646"/>
                <a:gd name="T49" fmla="*/ 43957 h 1861"/>
                <a:gd name="T50" fmla="*/ 18892 w 646"/>
                <a:gd name="T51" fmla="*/ 46099 h 1861"/>
                <a:gd name="T52" fmla="*/ 17949 w 646"/>
                <a:gd name="T53" fmla="*/ 48144 h 1861"/>
                <a:gd name="T54" fmla="*/ 16835 w 646"/>
                <a:gd name="T55" fmla="*/ 50061 h 1861"/>
                <a:gd name="T56" fmla="*/ 15698 w 646"/>
                <a:gd name="T57" fmla="*/ 51897 h 1861"/>
                <a:gd name="T58" fmla="*/ 14416 w 646"/>
                <a:gd name="T59" fmla="*/ 53603 h 1861"/>
                <a:gd name="T60" fmla="*/ 13054 w 646"/>
                <a:gd name="T61" fmla="*/ 55139 h 1861"/>
                <a:gd name="T62" fmla="*/ 11608 w 646"/>
                <a:gd name="T63" fmla="*/ 56587 h 1861"/>
                <a:gd name="T64" fmla="*/ 10168 w 646"/>
                <a:gd name="T65" fmla="*/ 57903 h 1861"/>
                <a:gd name="T66" fmla="*/ 8572 w 646"/>
                <a:gd name="T67" fmla="*/ 59078 h 1861"/>
                <a:gd name="T68" fmla="*/ 6924 w 646"/>
                <a:gd name="T69" fmla="*/ 60174 h 1861"/>
                <a:gd name="T70" fmla="*/ 5247 w 646"/>
                <a:gd name="T71" fmla="*/ 61091 h 1861"/>
                <a:gd name="T72" fmla="*/ 3488 w 646"/>
                <a:gd name="T73" fmla="*/ 61870 h 1861"/>
                <a:gd name="T74" fmla="*/ 1775 w 646"/>
                <a:gd name="T75" fmla="*/ 62553 h 1861"/>
                <a:gd name="T76" fmla="*/ 0 w 646"/>
                <a:gd name="T77" fmla="*/ 63057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rgbClr val="CFDBDF"/>
                </a:gs>
              </a:gsLst>
              <a:lin ang="0" scaled="1"/>
            </a:gradFill>
            <a:ln w="6350">
              <a:noFill/>
              <a:round/>
              <a:headEnd/>
              <a:tailEnd/>
            </a:ln>
          </p:spPr>
          <p:txBody>
            <a:bodyPr/>
            <a:lstStyle/>
            <a:p>
              <a:endParaRPr lang="zh-CN" altLang="en-US"/>
            </a:p>
          </p:txBody>
        </p:sp>
        <p:sp>
          <p:nvSpPr>
            <p:cNvPr id="23" name="Freeform 10"/>
            <p:cNvSpPr>
              <a:spLocks/>
            </p:cNvSpPr>
            <p:nvPr/>
          </p:nvSpPr>
          <p:spPr bwMode="gray">
            <a:xfrm rot="-6677128">
              <a:off x="3071" y="289"/>
              <a:ext cx="866" cy="2496"/>
            </a:xfrm>
            <a:custGeom>
              <a:avLst/>
              <a:gdLst>
                <a:gd name="T0" fmla="*/ 0 w 646"/>
                <a:gd name="T1" fmla="*/ 0 h 1861"/>
                <a:gd name="T2" fmla="*/ 1601 w 646"/>
                <a:gd name="T3" fmla="*/ 481 h 1861"/>
                <a:gd name="T4" fmla="*/ 3294 w 646"/>
                <a:gd name="T5" fmla="*/ 1097 h 1861"/>
                <a:gd name="T6" fmla="*/ 4959 w 646"/>
                <a:gd name="T7" fmla="*/ 1823 h 1861"/>
                <a:gd name="T8" fmla="*/ 6559 w 646"/>
                <a:gd name="T9" fmla="*/ 2751 h 1861"/>
                <a:gd name="T10" fmla="*/ 8136 w 646"/>
                <a:gd name="T11" fmla="*/ 3754 h 1861"/>
                <a:gd name="T12" fmla="*/ 9684 w 646"/>
                <a:gd name="T13" fmla="*/ 4971 h 1861"/>
                <a:gd name="T14" fmla="*/ 11212 w 646"/>
                <a:gd name="T15" fmla="*/ 6288 h 1861"/>
                <a:gd name="T16" fmla="*/ 12686 w 646"/>
                <a:gd name="T17" fmla="*/ 7729 h 1861"/>
                <a:gd name="T18" fmla="*/ 14077 w 646"/>
                <a:gd name="T19" fmla="*/ 9332 h 1861"/>
                <a:gd name="T20" fmla="*/ 15404 w 646"/>
                <a:gd name="T21" fmla="*/ 11025 h 1861"/>
                <a:gd name="T22" fmla="*/ 16616 w 646"/>
                <a:gd name="T23" fmla="*/ 12831 h 1861"/>
                <a:gd name="T24" fmla="*/ 17707 w 646"/>
                <a:gd name="T25" fmla="*/ 14804 h 1861"/>
                <a:gd name="T26" fmla="*/ 18690 w 646"/>
                <a:gd name="T27" fmla="*/ 16843 h 1861"/>
                <a:gd name="T28" fmla="*/ 19600 w 646"/>
                <a:gd name="T29" fmla="*/ 19053 h 1861"/>
                <a:gd name="T30" fmla="*/ 20362 w 646"/>
                <a:gd name="T31" fmla="*/ 21355 h 1861"/>
                <a:gd name="T32" fmla="*/ 20898 w 646"/>
                <a:gd name="T33" fmla="*/ 23718 h 1861"/>
                <a:gd name="T34" fmla="*/ 21347 w 646"/>
                <a:gd name="T35" fmla="*/ 26218 h 1861"/>
                <a:gd name="T36" fmla="*/ 21630 w 646"/>
                <a:gd name="T37" fmla="*/ 28812 h 1861"/>
                <a:gd name="T38" fmla="*/ 21752 w 646"/>
                <a:gd name="T39" fmla="*/ 31493 h 1861"/>
                <a:gd name="T40" fmla="*/ 21677 w 646"/>
                <a:gd name="T41" fmla="*/ 34273 h 1861"/>
                <a:gd name="T42" fmla="*/ 21425 w 646"/>
                <a:gd name="T43" fmla="*/ 36798 h 1861"/>
                <a:gd name="T44" fmla="*/ 20976 w 646"/>
                <a:gd name="T45" fmla="*/ 39307 h 1861"/>
                <a:gd name="T46" fmla="*/ 20453 w 646"/>
                <a:gd name="T47" fmla="*/ 41681 h 1861"/>
                <a:gd name="T48" fmla="*/ 19699 w 646"/>
                <a:gd name="T49" fmla="*/ 43957 h 1861"/>
                <a:gd name="T50" fmla="*/ 18892 w 646"/>
                <a:gd name="T51" fmla="*/ 46099 h 1861"/>
                <a:gd name="T52" fmla="*/ 17949 w 646"/>
                <a:gd name="T53" fmla="*/ 48144 h 1861"/>
                <a:gd name="T54" fmla="*/ 16835 w 646"/>
                <a:gd name="T55" fmla="*/ 50061 h 1861"/>
                <a:gd name="T56" fmla="*/ 15698 w 646"/>
                <a:gd name="T57" fmla="*/ 51897 h 1861"/>
                <a:gd name="T58" fmla="*/ 14416 w 646"/>
                <a:gd name="T59" fmla="*/ 53603 h 1861"/>
                <a:gd name="T60" fmla="*/ 13054 w 646"/>
                <a:gd name="T61" fmla="*/ 55139 h 1861"/>
                <a:gd name="T62" fmla="*/ 11608 w 646"/>
                <a:gd name="T63" fmla="*/ 56587 h 1861"/>
                <a:gd name="T64" fmla="*/ 10168 w 646"/>
                <a:gd name="T65" fmla="*/ 57903 h 1861"/>
                <a:gd name="T66" fmla="*/ 8572 w 646"/>
                <a:gd name="T67" fmla="*/ 59078 h 1861"/>
                <a:gd name="T68" fmla="*/ 6924 w 646"/>
                <a:gd name="T69" fmla="*/ 60174 h 1861"/>
                <a:gd name="T70" fmla="*/ 5247 w 646"/>
                <a:gd name="T71" fmla="*/ 61091 h 1861"/>
                <a:gd name="T72" fmla="*/ 3488 w 646"/>
                <a:gd name="T73" fmla="*/ 61870 h 1861"/>
                <a:gd name="T74" fmla="*/ 1775 w 646"/>
                <a:gd name="T75" fmla="*/ 62553 h 1861"/>
                <a:gd name="T76" fmla="*/ 0 w 646"/>
                <a:gd name="T77" fmla="*/ 63057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rgbClr val="CFDBDF"/>
                </a:gs>
              </a:gsLst>
              <a:lin ang="0" scaled="1"/>
            </a:gradFill>
            <a:ln w="6350">
              <a:noFill/>
              <a:round/>
              <a:headEnd/>
              <a:tailEnd/>
            </a:ln>
          </p:spPr>
          <p:txBody>
            <a:bodyPr/>
            <a:lstStyle/>
            <a:p>
              <a:endParaRPr lang="zh-CN" altLang="en-US"/>
            </a:p>
          </p:txBody>
        </p:sp>
      </p:grpSp>
      <p:grpSp>
        <p:nvGrpSpPr>
          <p:cNvPr id="3" name="Group 11"/>
          <p:cNvGrpSpPr>
            <a:grpSpLocks/>
          </p:cNvGrpSpPr>
          <p:nvPr/>
        </p:nvGrpSpPr>
        <p:grpSpPr bwMode="auto">
          <a:xfrm>
            <a:off x="3884613" y="2219340"/>
            <a:ext cx="1339850" cy="1338262"/>
            <a:chOff x="2016" y="1920"/>
            <a:chExt cx="1680" cy="1680"/>
          </a:xfrm>
        </p:grpSpPr>
        <p:sp>
          <p:nvSpPr>
            <p:cNvPr id="25" name="Oval 12"/>
            <p:cNvSpPr>
              <a:spLocks noChangeArrowheads="1"/>
            </p:cNvSpPr>
            <p:nvPr/>
          </p:nvSpPr>
          <p:spPr bwMode="gray">
            <a:xfrm>
              <a:off x="2016" y="1920"/>
              <a:ext cx="1680" cy="1680"/>
            </a:xfrm>
            <a:prstGeom prst="ellipse">
              <a:avLst/>
            </a:prstGeom>
            <a:gradFill rotWithShape="1">
              <a:gsLst>
                <a:gs pos="0">
                  <a:srgbClr val="F14343"/>
                </a:gs>
                <a:gs pos="100000">
                  <a:srgbClr val="922929"/>
                </a:gs>
              </a:gsLst>
              <a:lin ang="5400000" scaled="1"/>
            </a:gradFill>
            <a:ln w="25400">
              <a:solidFill>
                <a:schemeClr val="bg1"/>
              </a:solidFill>
              <a:round/>
              <a:headEnd/>
              <a:tailEnd/>
            </a:ln>
          </p:spPr>
          <p:txBody>
            <a:bodyPr wrap="none" anchor="ctr"/>
            <a:lstStyle/>
            <a:p>
              <a:endParaRPr lang="zh-CN" altLang="en-US"/>
            </a:p>
          </p:txBody>
        </p:sp>
        <p:sp>
          <p:nvSpPr>
            <p:cNvPr id="26" name="Freeform 13"/>
            <p:cNvSpPr>
              <a:spLocks/>
            </p:cNvSpPr>
            <p:nvPr/>
          </p:nvSpPr>
          <p:spPr bwMode="gray">
            <a:xfrm>
              <a:off x="2208" y="1948"/>
              <a:ext cx="1296" cy="634"/>
            </a:xfrm>
            <a:custGeom>
              <a:avLst/>
              <a:gdLst>
                <a:gd name="T0" fmla="*/ 1034 w 1321"/>
                <a:gd name="T1" fmla="*/ 100 h 712"/>
                <a:gd name="T2" fmla="*/ 1047 w 1321"/>
                <a:gd name="T3" fmla="*/ 110 h 712"/>
                <a:gd name="T4" fmla="*/ 1050 w 1321"/>
                <a:gd name="T5" fmla="*/ 119 h 712"/>
                <a:gd name="T6" fmla="*/ 1045 w 1321"/>
                <a:gd name="T7" fmla="*/ 128 h 712"/>
                <a:gd name="T8" fmla="*/ 1032 w 1321"/>
                <a:gd name="T9" fmla="*/ 135 h 712"/>
                <a:gd name="T10" fmla="*/ 1011 w 1321"/>
                <a:gd name="T11" fmla="*/ 144 h 712"/>
                <a:gd name="T12" fmla="*/ 985 w 1321"/>
                <a:gd name="T13" fmla="*/ 150 h 712"/>
                <a:gd name="T14" fmla="*/ 951 w 1321"/>
                <a:gd name="T15" fmla="*/ 156 h 712"/>
                <a:gd name="T16" fmla="*/ 912 w 1321"/>
                <a:gd name="T17" fmla="*/ 162 h 712"/>
                <a:gd name="T18" fmla="*/ 868 w 1321"/>
                <a:gd name="T19" fmla="*/ 166 h 712"/>
                <a:gd name="T20" fmla="*/ 820 w 1321"/>
                <a:gd name="T21" fmla="*/ 170 h 712"/>
                <a:gd name="T22" fmla="*/ 769 w 1321"/>
                <a:gd name="T23" fmla="*/ 171 h 712"/>
                <a:gd name="T24" fmla="*/ 712 w 1321"/>
                <a:gd name="T25" fmla="*/ 175 h 712"/>
                <a:gd name="T26" fmla="*/ 655 w 1321"/>
                <a:gd name="T27" fmla="*/ 176 h 712"/>
                <a:gd name="T28" fmla="*/ 633 w 1321"/>
                <a:gd name="T29" fmla="*/ 177 h 712"/>
                <a:gd name="T30" fmla="*/ 379 w 1321"/>
                <a:gd name="T31" fmla="*/ 177 h 712"/>
                <a:gd name="T32" fmla="*/ 375 w 1321"/>
                <a:gd name="T33" fmla="*/ 177 h 712"/>
                <a:gd name="T34" fmla="*/ 325 w 1321"/>
                <a:gd name="T35" fmla="*/ 176 h 712"/>
                <a:gd name="T36" fmla="*/ 277 w 1321"/>
                <a:gd name="T37" fmla="*/ 175 h 712"/>
                <a:gd name="T38" fmla="*/ 231 w 1321"/>
                <a:gd name="T39" fmla="*/ 173 h 712"/>
                <a:gd name="T40" fmla="*/ 187 w 1321"/>
                <a:gd name="T41" fmla="*/ 170 h 712"/>
                <a:gd name="T42" fmla="*/ 149 w 1321"/>
                <a:gd name="T43" fmla="*/ 168 h 712"/>
                <a:gd name="T44" fmla="*/ 114 w 1321"/>
                <a:gd name="T45" fmla="*/ 164 h 712"/>
                <a:gd name="T46" fmla="*/ 78 w 1321"/>
                <a:gd name="T47" fmla="*/ 161 h 712"/>
                <a:gd name="T48" fmla="*/ 55 w 1321"/>
                <a:gd name="T49" fmla="*/ 157 h 712"/>
                <a:gd name="T50" fmla="*/ 27 w 1321"/>
                <a:gd name="T51" fmla="*/ 151 h 712"/>
                <a:gd name="T52" fmla="*/ 18 w 1321"/>
                <a:gd name="T53" fmla="*/ 145 h 712"/>
                <a:gd name="T54" fmla="*/ 6 w 1321"/>
                <a:gd name="T55" fmla="*/ 138 h 712"/>
                <a:gd name="T56" fmla="*/ 0 w 1321"/>
                <a:gd name="T57" fmla="*/ 130 h 712"/>
                <a:gd name="T58" fmla="*/ 0 w 1321"/>
                <a:gd name="T59" fmla="*/ 129 h 712"/>
                <a:gd name="T60" fmla="*/ 4 w 1321"/>
                <a:gd name="T61" fmla="*/ 119 h 712"/>
                <a:gd name="T62" fmla="*/ 16 w 1321"/>
                <a:gd name="T63" fmla="*/ 111 h 712"/>
                <a:gd name="T64" fmla="*/ 39 w 1321"/>
                <a:gd name="T65" fmla="*/ 92 h 712"/>
                <a:gd name="T66" fmla="*/ 74 w 1321"/>
                <a:gd name="T67" fmla="*/ 74 h 712"/>
                <a:gd name="T68" fmla="*/ 118 w 1321"/>
                <a:gd name="T69" fmla="*/ 59 h 712"/>
                <a:gd name="T70" fmla="*/ 163 w 1321"/>
                <a:gd name="T71" fmla="*/ 43 h 712"/>
                <a:gd name="T72" fmla="*/ 215 w 1321"/>
                <a:gd name="T73" fmla="*/ 30 h 712"/>
                <a:gd name="T74" fmla="*/ 272 w 1321"/>
                <a:gd name="T75" fmla="*/ 20 h 712"/>
                <a:gd name="T76" fmla="*/ 330 w 1321"/>
                <a:gd name="T77" fmla="*/ 11 h 712"/>
                <a:gd name="T78" fmla="*/ 395 w 1321"/>
                <a:gd name="T79" fmla="*/ 5 h 712"/>
                <a:gd name="T80" fmla="*/ 462 w 1321"/>
                <a:gd name="T81" fmla="*/ 4 h 712"/>
                <a:gd name="T82" fmla="*/ 531 w 1321"/>
                <a:gd name="T83" fmla="*/ 0 h 712"/>
                <a:gd name="T84" fmla="*/ 531 w 1321"/>
                <a:gd name="T85" fmla="*/ 0 h 712"/>
                <a:gd name="T86" fmla="*/ 603 w 1321"/>
                <a:gd name="T87" fmla="*/ 4 h 712"/>
                <a:gd name="T88" fmla="*/ 674 w 1321"/>
                <a:gd name="T89" fmla="*/ 5 h 712"/>
                <a:gd name="T90" fmla="*/ 741 w 1321"/>
                <a:gd name="T91" fmla="*/ 12 h 712"/>
                <a:gd name="T92" fmla="*/ 804 w 1321"/>
                <a:gd name="T93" fmla="*/ 22 h 712"/>
                <a:gd name="T94" fmla="*/ 860 w 1321"/>
                <a:gd name="T95" fmla="*/ 34 h 712"/>
                <a:gd name="T96" fmla="*/ 913 w 1321"/>
                <a:gd name="T97" fmla="*/ 48 h 712"/>
                <a:gd name="T98" fmla="*/ 960 w 1321"/>
                <a:gd name="T99" fmla="*/ 63 h 712"/>
                <a:gd name="T100" fmla="*/ 1001 w 1321"/>
                <a:gd name="T101" fmla="*/ 81 h 712"/>
                <a:gd name="T102" fmla="*/ 1034 w 1321"/>
                <a:gd name="T103" fmla="*/ 100 h 712"/>
                <a:gd name="T104" fmla="*/ 1034 w 1321"/>
                <a:gd name="T105" fmla="*/ 10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chemeClr val="bg1"/>
                </a:gs>
                <a:gs pos="100000">
                  <a:srgbClr val="FF3300"/>
                </a:gs>
              </a:gsLst>
              <a:lin ang="5400000" scaled="1"/>
            </a:gradFill>
            <a:ln w="0">
              <a:noFill/>
              <a:round/>
              <a:headEnd/>
              <a:tailEnd/>
            </a:ln>
          </p:spPr>
          <p:txBody>
            <a:bodyPr/>
            <a:lstStyle/>
            <a:p>
              <a:endParaRPr lang="zh-CN" altLang="en-US"/>
            </a:p>
          </p:txBody>
        </p:sp>
      </p:grpSp>
      <p:sp>
        <p:nvSpPr>
          <p:cNvPr id="27" name="Text Box 14"/>
          <p:cNvSpPr txBox="1">
            <a:spLocks noChangeArrowheads="1"/>
          </p:cNvSpPr>
          <p:nvPr/>
        </p:nvSpPr>
        <p:spPr bwMode="gray">
          <a:xfrm>
            <a:off x="3643306" y="2487990"/>
            <a:ext cx="1869150" cy="707886"/>
          </a:xfrm>
          <a:prstGeom prst="rect">
            <a:avLst/>
          </a:prstGeom>
          <a:noFill/>
          <a:ln w="9525" algn="ctr">
            <a:noFill/>
            <a:miter lim="800000"/>
            <a:headEnd/>
            <a:tailEnd/>
          </a:ln>
          <a:effectLst/>
        </p:spPr>
        <p:txBody>
          <a:bodyPr wrap="square">
            <a:spAutoFit/>
          </a:bodyPr>
          <a:lstStyle/>
          <a:p>
            <a:pPr>
              <a:buNone/>
              <a:defRPr/>
            </a:pPr>
            <a:r>
              <a:rPr lang="zh-CN" altLang="en-US" sz="2000" b="1" dirty="0">
                <a:solidFill>
                  <a:schemeClr val="bg1"/>
                </a:solidFill>
                <a:latin typeface="黑体" pitchFamily="49" charset="-122"/>
              </a:rPr>
              <a:t>复杂工程</a:t>
            </a:r>
            <a:endParaRPr lang="en-US" altLang="zh-CN" sz="2000" b="1" dirty="0">
              <a:solidFill>
                <a:schemeClr val="bg1"/>
              </a:solidFill>
              <a:latin typeface="黑体" pitchFamily="49" charset="-122"/>
            </a:endParaRPr>
          </a:p>
          <a:p>
            <a:pPr>
              <a:buNone/>
              <a:defRPr/>
            </a:pPr>
            <a:r>
              <a:rPr lang="zh-CN" altLang="en-US" sz="2000" b="1" dirty="0">
                <a:solidFill>
                  <a:schemeClr val="bg1"/>
                </a:solidFill>
                <a:latin typeface="黑体" pitchFamily="49" charset="-122"/>
              </a:rPr>
              <a:t>（复杂）</a:t>
            </a:r>
            <a:endParaRPr lang="en-US" altLang="zh-CN" sz="2000" b="1" dirty="0">
              <a:solidFill>
                <a:schemeClr val="bg1"/>
              </a:solidFill>
              <a:latin typeface="黑体" pitchFamily="49" charset="-122"/>
            </a:endParaRPr>
          </a:p>
        </p:txBody>
      </p:sp>
      <p:sp>
        <p:nvSpPr>
          <p:cNvPr id="31" name="矩形 30"/>
          <p:cNvSpPr/>
          <p:nvPr/>
        </p:nvSpPr>
        <p:spPr>
          <a:xfrm>
            <a:off x="1214414" y="4131980"/>
            <a:ext cx="3404761" cy="1366528"/>
          </a:xfrm>
          <a:prstGeom prst="rect">
            <a:avLst/>
          </a:prstGeom>
        </p:spPr>
        <p:txBody>
          <a:bodyPr wrap="square">
            <a:spAutoFit/>
          </a:bodyPr>
          <a:lstStyle/>
          <a:p>
            <a:pPr algn="l" eaLnBrk="1" hangingPunct="1">
              <a:lnSpc>
                <a:spcPct val="115000"/>
              </a:lnSpc>
              <a:buNone/>
            </a:pPr>
            <a:r>
              <a:rPr lang="zh-CN" altLang="en-US" sz="1800" dirty="0">
                <a:solidFill>
                  <a:srgbClr val="FF0000"/>
                </a:solidFill>
              </a:rPr>
              <a:t>超越纯粹技术</a:t>
            </a:r>
            <a:r>
              <a:rPr lang="zh-CN" altLang="en-US" sz="1800" dirty="0"/>
              <a:t>范畴</a:t>
            </a:r>
            <a:r>
              <a:rPr lang="en-US" sz="1800" dirty="0"/>
              <a:t>,</a:t>
            </a:r>
            <a:r>
              <a:rPr lang="zh-CN" altLang="en-US" sz="1800" dirty="0"/>
              <a:t>需要考虑非技术因素的冲突</a:t>
            </a:r>
            <a:r>
              <a:rPr lang="en-US" altLang="zh-CN" sz="1800" dirty="0"/>
              <a:t>,</a:t>
            </a:r>
            <a:r>
              <a:rPr lang="zh-CN" altLang="en-US" sz="1800" dirty="0"/>
              <a:t>更多利益方掺杂在问题中</a:t>
            </a:r>
            <a:r>
              <a:rPr lang="en-US" altLang="zh-CN" sz="1800" dirty="0"/>
              <a:t>,</a:t>
            </a:r>
            <a:r>
              <a:rPr lang="zh-CN" altLang="en-US" sz="1800" dirty="0"/>
              <a:t>在这种纷繁复杂的问题中找出平衡的解决方案</a:t>
            </a:r>
            <a:r>
              <a:rPr lang="en-US" altLang="zh-CN" sz="1800" dirty="0"/>
              <a:t>.</a:t>
            </a:r>
            <a:endParaRPr lang="en-US" altLang="zh-CN" sz="1800" dirty="0">
              <a:solidFill>
                <a:srgbClr val="0000FF"/>
              </a:solidFill>
            </a:endParaRPr>
          </a:p>
        </p:txBody>
      </p:sp>
      <p:sp>
        <p:nvSpPr>
          <p:cNvPr id="32" name="矩形 31"/>
          <p:cNvSpPr/>
          <p:nvPr/>
        </p:nvSpPr>
        <p:spPr>
          <a:xfrm>
            <a:off x="714348" y="1267050"/>
            <a:ext cx="3050703" cy="1366528"/>
          </a:xfrm>
          <a:prstGeom prst="rect">
            <a:avLst/>
          </a:prstGeom>
        </p:spPr>
        <p:txBody>
          <a:bodyPr wrap="square">
            <a:spAutoFit/>
          </a:bodyPr>
          <a:lstStyle/>
          <a:p>
            <a:pPr algn="l" eaLnBrk="1" hangingPunct="1">
              <a:lnSpc>
                <a:spcPct val="115000"/>
              </a:lnSpc>
              <a:buNone/>
            </a:pPr>
            <a:r>
              <a:rPr lang="zh-CN" altLang="en-US" sz="1800" dirty="0">
                <a:solidFill>
                  <a:srgbClr val="FF0000"/>
                </a:solidFill>
              </a:rPr>
              <a:t>经常</a:t>
            </a:r>
            <a:r>
              <a:rPr lang="zh-CN" altLang="en-US" sz="1800" dirty="0"/>
              <a:t>涉及以往未出现的场景、不可预见的因素和不常见的问题</a:t>
            </a:r>
            <a:r>
              <a:rPr lang="en-US" sz="1800" dirty="0"/>
              <a:t>,</a:t>
            </a:r>
            <a:r>
              <a:rPr lang="zh-CN" altLang="en-US" sz="1800" dirty="0"/>
              <a:t>因此也</a:t>
            </a:r>
            <a:r>
              <a:rPr lang="zh-CN" altLang="en-US" sz="1800" dirty="0">
                <a:solidFill>
                  <a:srgbClr val="FF0000"/>
                </a:solidFill>
              </a:rPr>
              <a:t>没有明显而成熟的解决方法</a:t>
            </a:r>
            <a:r>
              <a:rPr lang="zh-CN" altLang="en-US" sz="1800" dirty="0"/>
              <a:t>。</a:t>
            </a:r>
            <a:endParaRPr lang="en-US" altLang="zh-CN" sz="1800" dirty="0">
              <a:solidFill>
                <a:srgbClr val="0000FF"/>
              </a:solidFill>
            </a:endParaRPr>
          </a:p>
        </p:txBody>
      </p:sp>
      <p:sp>
        <p:nvSpPr>
          <p:cNvPr id="33" name="矩形 32"/>
          <p:cNvSpPr/>
          <p:nvPr/>
        </p:nvSpPr>
        <p:spPr>
          <a:xfrm>
            <a:off x="5831094" y="2143116"/>
            <a:ext cx="3098624" cy="1970348"/>
          </a:xfrm>
          <a:prstGeom prst="rect">
            <a:avLst/>
          </a:prstGeom>
        </p:spPr>
        <p:txBody>
          <a:bodyPr wrap="square">
            <a:spAutoFit/>
          </a:bodyPr>
          <a:lstStyle/>
          <a:p>
            <a:pPr algn="l" eaLnBrk="1" hangingPunct="1">
              <a:lnSpc>
                <a:spcPct val="115000"/>
              </a:lnSpc>
              <a:buNone/>
            </a:pPr>
            <a:r>
              <a:rPr lang="zh-CN" altLang="en-US" sz="1800" dirty="0"/>
              <a:t>往往无法使用单一领域的思路和技术给出比较满意的结果。需要</a:t>
            </a:r>
            <a:r>
              <a:rPr lang="zh-CN" altLang="en-US" sz="1800" dirty="0">
                <a:solidFill>
                  <a:srgbClr val="FF0000"/>
                </a:solidFill>
              </a:rPr>
              <a:t>引入传统工程领域之外的其他学科专业</a:t>
            </a:r>
            <a:r>
              <a:rPr lang="zh-CN" altLang="en-US" sz="1800" dirty="0"/>
              <a:t>的支持</a:t>
            </a:r>
            <a:r>
              <a:rPr lang="en-US" sz="1800" dirty="0"/>
              <a:t>,</a:t>
            </a:r>
            <a:r>
              <a:rPr lang="zh-CN" altLang="en-US" sz="1800" dirty="0"/>
              <a:t>重新组合各种工程方法来解决。</a:t>
            </a:r>
            <a:endParaRPr lang="en-US" altLang="zh-CN" sz="1800" dirty="0">
              <a:solidFill>
                <a:srgbClr val="0000FF"/>
              </a:solidFill>
            </a:endParaRPr>
          </a:p>
        </p:txBody>
      </p:sp>
    </p:spTree>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xfrm>
            <a:off x="457200" y="274638"/>
            <a:ext cx="7972425" cy="654050"/>
          </a:xfrm>
        </p:spPr>
        <p:txBody>
          <a:bodyPr/>
          <a:lstStyle/>
          <a:p>
            <a:r>
              <a:rPr lang="zh-CN" altLang="en-US" dirty="0">
                <a:solidFill>
                  <a:schemeClr val="tx1"/>
                </a:solidFill>
              </a:rPr>
              <a:t>“工程”的内涵</a:t>
            </a:r>
            <a:endParaRPr lang="zh-CN" altLang="en-US" sz="2400" dirty="0">
              <a:solidFill>
                <a:schemeClr val="tx1"/>
              </a:solidFill>
            </a:endParaRPr>
          </a:p>
        </p:txBody>
      </p:sp>
      <p:sp>
        <p:nvSpPr>
          <p:cNvPr id="5" name="Line 14"/>
          <p:cNvSpPr>
            <a:spLocks noChangeShapeType="1"/>
          </p:cNvSpPr>
          <p:nvPr/>
        </p:nvSpPr>
        <p:spPr bwMode="auto">
          <a:xfrm flipH="1" flipV="1">
            <a:off x="1331640" y="1700807"/>
            <a:ext cx="2088232" cy="936103"/>
          </a:xfrm>
          <a:prstGeom prst="line">
            <a:avLst/>
          </a:prstGeom>
          <a:noFill/>
          <a:ln w="12700">
            <a:solidFill>
              <a:schemeClr val="tx1"/>
            </a:solidFill>
            <a:round/>
            <a:headEnd/>
            <a:tailEnd/>
          </a:ln>
        </p:spPr>
        <p:txBody>
          <a:bodyPr wrap="none" anchor="ctr"/>
          <a:lstStyle/>
          <a:p>
            <a:endParaRPr lang="zh-CN" altLang="en-US">
              <a:solidFill>
                <a:schemeClr val="tx1"/>
              </a:solidFill>
            </a:endParaRPr>
          </a:p>
        </p:txBody>
      </p:sp>
      <p:grpSp>
        <p:nvGrpSpPr>
          <p:cNvPr id="7" name="Group 4"/>
          <p:cNvGrpSpPr>
            <a:grpSpLocks/>
          </p:cNvGrpSpPr>
          <p:nvPr/>
        </p:nvGrpSpPr>
        <p:grpSpPr bwMode="auto">
          <a:xfrm>
            <a:off x="3484612" y="2348880"/>
            <a:ext cx="2095500" cy="2299444"/>
            <a:chOff x="1922" y="1614"/>
            <a:chExt cx="1320" cy="1689"/>
          </a:xfrm>
        </p:grpSpPr>
        <p:sp>
          <p:nvSpPr>
            <p:cNvPr id="8" name="Freeform 5"/>
            <p:cNvSpPr>
              <a:spLocks/>
            </p:cNvSpPr>
            <p:nvPr/>
          </p:nvSpPr>
          <p:spPr bwMode="gray">
            <a:xfrm>
              <a:off x="1922" y="1875"/>
              <a:ext cx="654" cy="1428"/>
            </a:xfrm>
            <a:custGeom>
              <a:avLst/>
              <a:gdLst>
                <a:gd name="T0" fmla="*/ 1 w 654"/>
                <a:gd name="T1" fmla="*/ 0 h 1428"/>
                <a:gd name="T2" fmla="*/ 117 w 654"/>
                <a:gd name="T3" fmla="*/ 110 h 1428"/>
                <a:gd name="T4" fmla="*/ 117 w 654"/>
                <a:gd name="T5" fmla="*/ 1026 h 1428"/>
                <a:gd name="T6" fmla="*/ 649 w 654"/>
                <a:gd name="T7" fmla="*/ 1241 h 1428"/>
                <a:gd name="T8" fmla="*/ 654 w 654"/>
                <a:gd name="T9" fmla="*/ 1428 h 1428"/>
                <a:gd name="T10" fmla="*/ 0 w 654"/>
                <a:gd name="T11" fmla="*/ 1128 h 1428"/>
                <a:gd name="T12" fmla="*/ 1 w 654"/>
                <a:gd name="T13" fmla="*/ 0 h 1428"/>
                <a:gd name="T14" fmla="*/ 0 60000 65536"/>
                <a:gd name="T15" fmla="*/ 0 60000 65536"/>
                <a:gd name="T16" fmla="*/ 0 60000 65536"/>
                <a:gd name="T17" fmla="*/ 0 60000 65536"/>
                <a:gd name="T18" fmla="*/ 0 60000 65536"/>
                <a:gd name="T19" fmla="*/ 0 60000 65536"/>
                <a:gd name="T20" fmla="*/ 0 60000 65536"/>
                <a:gd name="T21" fmla="*/ 0 w 654"/>
                <a:gd name="T22" fmla="*/ 0 h 1428"/>
                <a:gd name="T23" fmla="*/ 654 w 654"/>
                <a:gd name="T24" fmla="*/ 1428 h 14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4" h="1428">
                  <a:moveTo>
                    <a:pt x="1" y="0"/>
                  </a:moveTo>
                  <a:lnTo>
                    <a:pt x="117" y="110"/>
                  </a:lnTo>
                  <a:lnTo>
                    <a:pt x="117" y="1026"/>
                  </a:lnTo>
                  <a:lnTo>
                    <a:pt x="649" y="1241"/>
                  </a:lnTo>
                  <a:lnTo>
                    <a:pt x="654" y="1428"/>
                  </a:lnTo>
                  <a:lnTo>
                    <a:pt x="0" y="1128"/>
                  </a:lnTo>
                  <a:lnTo>
                    <a:pt x="1" y="0"/>
                  </a:lnTo>
                  <a:close/>
                </a:path>
              </a:pathLst>
            </a:custGeom>
            <a:solidFill>
              <a:srgbClr val="FBC631"/>
            </a:solidFill>
            <a:ln w="9525">
              <a:noFill/>
              <a:miter lim="800000"/>
              <a:headEnd/>
              <a:tailEnd/>
            </a:ln>
          </p:spPr>
          <p:txBody>
            <a:bodyPr wrap="none" anchor="ctr"/>
            <a:lstStyle/>
            <a:p>
              <a:endParaRPr lang="zh-CN" altLang="en-US">
                <a:solidFill>
                  <a:schemeClr val="tx1"/>
                </a:solidFill>
              </a:endParaRPr>
            </a:p>
          </p:txBody>
        </p:sp>
        <p:sp>
          <p:nvSpPr>
            <p:cNvPr id="9" name="Freeform 6"/>
            <p:cNvSpPr>
              <a:spLocks/>
            </p:cNvSpPr>
            <p:nvPr/>
          </p:nvSpPr>
          <p:spPr bwMode="gray">
            <a:xfrm>
              <a:off x="2571" y="1880"/>
              <a:ext cx="671" cy="1422"/>
            </a:xfrm>
            <a:custGeom>
              <a:avLst/>
              <a:gdLst>
                <a:gd name="T0" fmla="*/ 654 w 671"/>
                <a:gd name="T1" fmla="*/ 0 h 1422"/>
                <a:gd name="T2" fmla="*/ 516 w 671"/>
                <a:gd name="T3" fmla="*/ 111 h 1422"/>
                <a:gd name="T4" fmla="*/ 519 w 671"/>
                <a:gd name="T5" fmla="*/ 1008 h 1422"/>
                <a:gd name="T6" fmla="*/ 0 w 671"/>
                <a:gd name="T7" fmla="*/ 1237 h 1422"/>
                <a:gd name="T8" fmla="*/ 2 w 671"/>
                <a:gd name="T9" fmla="*/ 1422 h 1422"/>
                <a:gd name="T10" fmla="*/ 671 w 671"/>
                <a:gd name="T11" fmla="*/ 1114 h 1422"/>
                <a:gd name="T12" fmla="*/ 654 w 671"/>
                <a:gd name="T13" fmla="*/ 0 h 1422"/>
                <a:gd name="T14" fmla="*/ 0 60000 65536"/>
                <a:gd name="T15" fmla="*/ 0 60000 65536"/>
                <a:gd name="T16" fmla="*/ 0 60000 65536"/>
                <a:gd name="T17" fmla="*/ 0 60000 65536"/>
                <a:gd name="T18" fmla="*/ 0 60000 65536"/>
                <a:gd name="T19" fmla="*/ 0 60000 65536"/>
                <a:gd name="T20" fmla="*/ 0 60000 65536"/>
                <a:gd name="T21" fmla="*/ 0 w 671"/>
                <a:gd name="T22" fmla="*/ 0 h 1422"/>
                <a:gd name="T23" fmla="*/ 671 w 671"/>
                <a:gd name="T24" fmla="*/ 1422 h 14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71" h="1422">
                  <a:moveTo>
                    <a:pt x="654" y="0"/>
                  </a:moveTo>
                  <a:lnTo>
                    <a:pt x="516" y="111"/>
                  </a:lnTo>
                  <a:lnTo>
                    <a:pt x="519" y="1008"/>
                  </a:lnTo>
                  <a:lnTo>
                    <a:pt x="0" y="1237"/>
                  </a:lnTo>
                  <a:lnTo>
                    <a:pt x="2" y="1422"/>
                  </a:lnTo>
                  <a:lnTo>
                    <a:pt x="671" y="1114"/>
                  </a:lnTo>
                  <a:lnTo>
                    <a:pt x="654" y="0"/>
                  </a:lnTo>
                  <a:close/>
                </a:path>
              </a:pathLst>
            </a:custGeom>
            <a:solidFill>
              <a:srgbClr val="FBE2AF"/>
            </a:solidFill>
            <a:ln w="9525">
              <a:noFill/>
              <a:miter lim="800000"/>
              <a:headEnd/>
              <a:tailEnd/>
            </a:ln>
          </p:spPr>
          <p:txBody>
            <a:bodyPr wrap="none" anchor="ctr"/>
            <a:lstStyle/>
            <a:p>
              <a:endParaRPr lang="zh-CN" altLang="en-US">
                <a:solidFill>
                  <a:schemeClr val="tx1"/>
                </a:solidFill>
              </a:endParaRPr>
            </a:p>
          </p:txBody>
        </p:sp>
        <p:sp>
          <p:nvSpPr>
            <p:cNvPr id="10" name="Freeform 7"/>
            <p:cNvSpPr>
              <a:spLocks/>
            </p:cNvSpPr>
            <p:nvPr/>
          </p:nvSpPr>
          <p:spPr bwMode="gray">
            <a:xfrm>
              <a:off x="1923" y="1614"/>
              <a:ext cx="1304" cy="377"/>
            </a:xfrm>
            <a:custGeom>
              <a:avLst/>
              <a:gdLst>
                <a:gd name="T0" fmla="*/ 0 w 1304"/>
                <a:gd name="T1" fmla="*/ 261 h 377"/>
                <a:gd name="T2" fmla="*/ 117 w 1304"/>
                <a:gd name="T3" fmla="*/ 374 h 377"/>
                <a:gd name="T4" fmla="*/ 638 w 1304"/>
                <a:gd name="T5" fmla="*/ 155 h 377"/>
                <a:gd name="T6" fmla="*/ 1164 w 1304"/>
                <a:gd name="T7" fmla="*/ 377 h 377"/>
                <a:gd name="T8" fmla="*/ 1304 w 1304"/>
                <a:gd name="T9" fmla="*/ 266 h 377"/>
                <a:gd name="T10" fmla="*/ 633 w 1304"/>
                <a:gd name="T11" fmla="*/ 0 h 377"/>
                <a:gd name="T12" fmla="*/ 0 w 1304"/>
                <a:gd name="T13" fmla="*/ 261 h 377"/>
                <a:gd name="T14" fmla="*/ 0 60000 65536"/>
                <a:gd name="T15" fmla="*/ 0 60000 65536"/>
                <a:gd name="T16" fmla="*/ 0 60000 65536"/>
                <a:gd name="T17" fmla="*/ 0 60000 65536"/>
                <a:gd name="T18" fmla="*/ 0 60000 65536"/>
                <a:gd name="T19" fmla="*/ 0 60000 65536"/>
                <a:gd name="T20" fmla="*/ 0 60000 65536"/>
                <a:gd name="T21" fmla="*/ 0 w 1304"/>
                <a:gd name="T22" fmla="*/ 0 h 377"/>
                <a:gd name="T23" fmla="*/ 1304 w 1304"/>
                <a:gd name="T24" fmla="*/ 377 h 3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04" h="377">
                  <a:moveTo>
                    <a:pt x="0" y="261"/>
                  </a:moveTo>
                  <a:lnTo>
                    <a:pt x="117" y="374"/>
                  </a:lnTo>
                  <a:lnTo>
                    <a:pt x="638" y="155"/>
                  </a:lnTo>
                  <a:lnTo>
                    <a:pt x="1164" y="377"/>
                  </a:lnTo>
                  <a:lnTo>
                    <a:pt x="1304" y="266"/>
                  </a:lnTo>
                  <a:lnTo>
                    <a:pt x="633" y="0"/>
                  </a:lnTo>
                  <a:lnTo>
                    <a:pt x="0" y="261"/>
                  </a:lnTo>
                  <a:close/>
                </a:path>
              </a:pathLst>
            </a:custGeom>
            <a:solidFill>
              <a:srgbClr val="FEFBD6"/>
            </a:solidFill>
            <a:ln w="9525">
              <a:noFill/>
              <a:miter lim="800000"/>
              <a:headEnd/>
              <a:tailEnd/>
            </a:ln>
          </p:spPr>
          <p:txBody>
            <a:bodyPr wrap="none" anchor="ctr"/>
            <a:lstStyle/>
            <a:p>
              <a:endParaRPr lang="zh-CN" altLang="en-US">
                <a:solidFill>
                  <a:schemeClr val="tx1"/>
                </a:solidFill>
              </a:endParaRPr>
            </a:p>
          </p:txBody>
        </p:sp>
        <p:sp>
          <p:nvSpPr>
            <p:cNvPr id="11" name="Freeform 8"/>
            <p:cNvSpPr>
              <a:spLocks/>
            </p:cNvSpPr>
            <p:nvPr/>
          </p:nvSpPr>
          <p:spPr bwMode="gray">
            <a:xfrm>
              <a:off x="2037" y="1768"/>
              <a:ext cx="529" cy="1133"/>
            </a:xfrm>
            <a:custGeom>
              <a:avLst/>
              <a:gdLst>
                <a:gd name="T0" fmla="*/ 2 w 529"/>
                <a:gd name="T1" fmla="*/ 218 h 1133"/>
                <a:gd name="T2" fmla="*/ 0 w 529"/>
                <a:gd name="T3" fmla="*/ 1133 h 1133"/>
                <a:gd name="T4" fmla="*/ 529 w 529"/>
                <a:gd name="T5" fmla="*/ 878 h 1133"/>
                <a:gd name="T6" fmla="*/ 524 w 529"/>
                <a:gd name="T7" fmla="*/ 0 h 1133"/>
                <a:gd name="T8" fmla="*/ 2 w 529"/>
                <a:gd name="T9" fmla="*/ 218 h 1133"/>
                <a:gd name="T10" fmla="*/ 0 60000 65536"/>
                <a:gd name="T11" fmla="*/ 0 60000 65536"/>
                <a:gd name="T12" fmla="*/ 0 60000 65536"/>
                <a:gd name="T13" fmla="*/ 0 60000 65536"/>
                <a:gd name="T14" fmla="*/ 0 60000 65536"/>
                <a:gd name="T15" fmla="*/ 0 w 529"/>
                <a:gd name="T16" fmla="*/ 0 h 1133"/>
                <a:gd name="T17" fmla="*/ 529 w 529"/>
                <a:gd name="T18" fmla="*/ 1133 h 1133"/>
              </a:gdLst>
              <a:ahLst/>
              <a:cxnLst>
                <a:cxn ang="T10">
                  <a:pos x="T0" y="T1"/>
                </a:cxn>
                <a:cxn ang="T11">
                  <a:pos x="T2" y="T3"/>
                </a:cxn>
                <a:cxn ang="T12">
                  <a:pos x="T4" y="T5"/>
                </a:cxn>
                <a:cxn ang="T13">
                  <a:pos x="T6" y="T7"/>
                </a:cxn>
                <a:cxn ang="T14">
                  <a:pos x="T8" y="T9"/>
                </a:cxn>
              </a:cxnLst>
              <a:rect l="T15" t="T16" r="T17" b="T18"/>
              <a:pathLst>
                <a:path w="529" h="1133">
                  <a:moveTo>
                    <a:pt x="2" y="218"/>
                  </a:moveTo>
                  <a:lnTo>
                    <a:pt x="0" y="1133"/>
                  </a:lnTo>
                  <a:lnTo>
                    <a:pt x="529" y="878"/>
                  </a:lnTo>
                  <a:lnTo>
                    <a:pt x="524" y="0"/>
                  </a:lnTo>
                  <a:lnTo>
                    <a:pt x="2" y="218"/>
                  </a:lnTo>
                  <a:close/>
                </a:path>
              </a:pathLst>
            </a:custGeom>
            <a:solidFill>
              <a:srgbClr val="FDEBBD"/>
            </a:solidFill>
            <a:ln w="9525">
              <a:noFill/>
              <a:miter lim="800000"/>
              <a:headEnd/>
              <a:tailEnd/>
            </a:ln>
          </p:spPr>
          <p:txBody>
            <a:bodyPr wrap="none" anchor="ctr"/>
            <a:lstStyle/>
            <a:p>
              <a:endParaRPr lang="zh-CN" altLang="en-US">
                <a:solidFill>
                  <a:schemeClr val="tx1"/>
                </a:solidFill>
              </a:endParaRPr>
            </a:p>
          </p:txBody>
        </p:sp>
        <p:sp>
          <p:nvSpPr>
            <p:cNvPr id="12" name="Freeform 9"/>
            <p:cNvSpPr>
              <a:spLocks/>
            </p:cNvSpPr>
            <p:nvPr/>
          </p:nvSpPr>
          <p:spPr bwMode="gray">
            <a:xfrm>
              <a:off x="2562" y="1769"/>
              <a:ext cx="528" cy="1123"/>
            </a:xfrm>
            <a:custGeom>
              <a:avLst/>
              <a:gdLst>
                <a:gd name="T0" fmla="*/ 527 w 528"/>
                <a:gd name="T1" fmla="*/ 222 h 1123"/>
                <a:gd name="T2" fmla="*/ 528 w 528"/>
                <a:gd name="T3" fmla="*/ 1123 h 1123"/>
                <a:gd name="T4" fmla="*/ 0 w 528"/>
                <a:gd name="T5" fmla="*/ 879 h 1123"/>
                <a:gd name="T6" fmla="*/ 0 w 528"/>
                <a:gd name="T7" fmla="*/ 0 h 1123"/>
                <a:gd name="T8" fmla="*/ 527 w 528"/>
                <a:gd name="T9" fmla="*/ 222 h 1123"/>
                <a:gd name="T10" fmla="*/ 0 60000 65536"/>
                <a:gd name="T11" fmla="*/ 0 60000 65536"/>
                <a:gd name="T12" fmla="*/ 0 60000 65536"/>
                <a:gd name="T13" fmla="*/ 0 60000 65536"/>
                <a:gd name="T14" fmla="*/ 0 60000 65536"/>
                <a:gd name="T15" fmla="*/ 0 w 528"/>
                <a:gd name="T16" fmla="*/ 0 h 1123"/>
                <a:gd name="T17" fmla="*/ 528 w 528"/>
                <a:gd name="T18" fmla="*/ 1123 h 1123"/>
              </a:gdLst>
              <a:ahLst/>
              <a:cxnLst>
                <a:cxn ang="T10">
                  <a:pos x="T0" y="T1"/>
                </a:cxn>
                <a:cxn ang="T11">
                  <a:pos x="T2" y="T3"/>
                </a:cxn>
                <a:cxn ang="T12">
                  <a:pos x="T4" y="T5"/>
                </a:cxn>
                <a:cxn ang="T13">
                  <a:pos x="T6" y="T7"/>
                </a:cxn>
                <a:cxn ang="T14">
                  <a:pos x="T8" y="T9"/>
                </a:cxn>
              </a:cxnLst>
              <a:rect l="T15" t="T16" r="T17" b="T18"/>
              <a:pathLst>
                <a:path w="528" h="1123">
                  <a:moveTo>
                    <a:pt x="527" y="222"/>
                  </a:moveTo>
                  <a:lnTo>
                    <a:pt x="528" y="1123"/>
                  </a:lnTo>
                  <a:lnTo>
                    <a:pt x="0" y="879"/>
                  </a:lnTo>
                  <a:lnTo>
                    <a:pt x="0" y="0"/>
                  </a:lnTo>
                  <a:lnTo>
                    <a:pt x="527" y="222"/>
                  </a:lnTo>
                  <a:close/>
                </a:path>
              </a:pathLst>
            </a:custGeom>
            <a:solidFill>
              <a:srgbClr val="FBC631"/>
            </a:solidFill>
            <a:ln w="9525">
              <a:noFill/>
              <a:miter lim="800000"/>
              <a:headEnd/>
              <a:tailEnd/>
            </a:ln>
          </p:spPr>
          <p:txBody>
            <a:bodyPr wrap="none" anchor="ctr"/>
            <a:lstStyle/>
            <a:p>
              <a:endParaRPr lang="zh-CN" altLang="en-US">
                <a:solidFill>
                  <a:schemeClr val="tx1"/>
                </a:solidFill>
              </a:endParaRPr>
            </a:p>
          </p:txBody>
        </p:sp>
        <p:sp>
          <p:nvSpPr>
            <p:cNvPr id="13" name="Freeform 10"/>
            <p:cNvSpPr>
              <a:spLocks/>
            </p:cNvSpPr>
            <p:nvPr/>
          </p:nvSpPr>
          <p:spPr bwMode="gray">
            <a:xfrm>
              <a:off x="2034" y="2648"/>
              <a:ext cx="1061" cy="469"/>
            </a:xfrm>
            <a:custGeom>
              <a:avLst/>
              <a:gdLst>
                <a:gd name="T0" fmla="*/ 527 w 1061"/>
                <a:gd name="T1" fmla="*/ 0 h 469"/>
                <a:gd name="T2" fmla="*/ 0 w 1061"/>
                <a:gd name="T3" fmla="*/ 252 h 469"/>
                <a:gd name="T4" fmla="*/ 537 w 1061"/>
                <a:gd name="T5" fmla="*/ 469 h 469"/>
                <a:gd name="T6" fmla="*/ 1061 w 1061"/>
                <a:gd name="T7" fmla="*/ 241 h 469"/>
                <a:gd name="T8" fmla="*/ 527 w 1061"/>
                <a:gd name="T9" fmla="*/ 0 h 469"/>
                <a:gd name="T10" fmla="*/ 0 60000 65536"/>
                <a:gd name="T11" fmla="*/ 0 60000 65536"/>
                <a:gd name="T12" fmla="*/ 0 60000 65536"/>
                <a:gd name="T13" fmla="*/ 0 60000 65536"/>
                <a:gd name="T14" fmla="*/ 0 60000 65536"/>
                <a:gd name="T15" fmla="*/ 0 w 1061"/>
                <a:gd name="T16" fmla="*/ 0 h 469"/>
                <a:gd name="T17" fmla="*/ 1061 w 1061"/>
                <a:gd name="T18" fmla="*/ 469 h 469"/>
              </a:gdLst>
              <a:ahLst/>
              <a:cxnLst>
                <a:cxn ang="T10">
                  <a:pos x="T0" y="T1"/>
                </a:cxn>
                <a:cxn ang="T11">
                  <a:pos x="T2" y="T3"/>
                </a:cxn>
                <a:cxn ang="T12">
                  <a:pos x="T4" y="T5"/>
                </a:cxn>
                <a:cxn ang="T13">
                  <a:pos x="T6" y="T7"/>
                </a:cxn>
                <a:cxn ang="T14">
                  <a:pos x="T8" y="T9"/>
                </a:cxn>
              </a:cxnLst>
              <a:rect l="T15" t="T16" r="T17" b="T18"/>
              <a:pathLst>
                <a:path w="1061" h="469">
                  <a:moveTo>
                    <a:pt x="527" y="0"/>
                  </a:moveTo>
                  <a:lnTo>
                    <a:pt x="0" y="252"/>
                  </a:lnTo>
                  <a:lnTo>
                    <a:pt x="537" y="469"/>
                  </a:lnTo>
                  <a:lnTo>
                    <a:pt x="1061" y="241"/>
                  </a:lnTo>
                  <a:lnTo>
                    <a:pt x="527" y="0"/>
                  </a:lnTo>
                  <a:close/>
                </a:path>
              </a:pathLst>
            </a:custGeom>
            <a:solidFill>
              <a:srgbClr val="FEEBBC"/>
            </a:solidFill>
            <a:ln w="9525">
              <a:noFill/>
              <a:miter lim="800000"/>
              <a:headEnd/>
              <a:tailEnd/>
            </a:ln>
          </p:spPr>
          <p:txBody>
            <a:bodyPr wrap="none" anchor="ctr"/>
            <a:lstStyle/>
            <a:p>
              <a:endParaRPr lang="zh-CN" altLang="en-US">
                <a:solidFill>
                  <a:schemeClr val="tx1"/>
                </a:solidFill>
              </a:endParaRPr>
            </a:p>
          </p:txBody>
        </p:sp>
      </p:grpSp>
      <p:sp>
        <p:nvSpPr>
          <p:cNvPr id="14" name="Line 11"/>
          <p:cNvSpPr>
            <a:spLocks noChangeShapeType="1"/>
          </p:cNvSpPr>
          <p:nvPr/>
        </p:nvSpPr>
        <p:spPr bwMode="auto">
          <a:xfrm flipV="1">
            <a:off x="1187624" y="4293096"/>
            <a:ext cx="2160240" cy="720080"/>
          </a:xfrm>
          <a:prstGeom prst="line">
            <a:avLst/>
          </a:prstGeom>
          <a:noFill/>
          <a:ln w="12700">
            <a:solidFill>
              <a:schemeClr val="tx1"/>
            </a:solidFill>
            <a:round/>
            <a:headEnd/>
            <a:tailEnd/>
          </a:ln>
        </p:spPr>
        <p:txBody>
          <a:bodyPr wrap="none" anchor="ctr"/>
          <a:lstStyle/>
          <a:p>
            <a:endParaRPr lang="zh-CN" altLang="en-US">
              <a:solidFill>
                <a:schemeClr val="tx1"/>
              </a:solidFill>
            </a:endParaRPr>
          </a:p>
        </p:txBody>
      </p:sp>
      <p:sp>
        <p:nvSpPr>
          <p:cNvPr id="15" name="Line 12"/>
          <p:cNvSpPr>
            <a:spLocks noChangeShapeType="1"/>
          </p:cNvSpPr>
          <p:nvPr/>
        </p:nvSpPr>
        <p:spPr bwMode="auto">
          <a:xfrm flipH="1" flipV="1">
            <a:off x="5652117" y="4293096"/>
            <a:ext cx="2664299" cy="576064"/>
          </a:xfrm>
          <a:prstGeom prst="line">
            <a:avLst/>
          </a:prstGeom>
          <a:noFill/>
          <a:ln w="12700">
            <a:solidFill>
              <a:schemeClr val="tx1"/>
            </a:solidFill>
            <a:round/>
            <a:headEnd/>
            <a:tailEnd/>
          </a:ln>
        </p:spPr>
        <p:txBody>
          <a:bodyPr wrap="none" anchor="ctr"/>
          <a:lstStyle/>
          <a:p>
            <a:endParaRPr lang="zh-CN" altLang="en-US">
              <a:solidFill>
                <a:schemeClr val="tx1"/>
              </a:solidFill>
            </a:endParaRPr>
          </a:p>
        </p:txBody>
      </p:sp>
      <p:sp>
        <p:nvSpPr>
          <p:cNvPr id="16" name="Line 13"/>
          <p:cNvSpPr>
            <a:spLocks noChangeShapeType="1"/>
          </p:cNvSpPr>
          <p:nvPr/>
        </p:nvSpPr>
        <p:spPr bwMode="auto">
          <a:xfrm flipV="1">
            <a:off x="5652120" y="1700808"/>
            <a:ext cx="2376264" cy="936104"/>
          </a:xfrm>
          <a:prstGeom prst="line">
            <a:avLst/>
          </a:prstGeom>
          <a:noFill/>
          <a:ln w="12700">
            <a:solidFill>
              <a:schemeClr val="tx1"/>
            </a:solidFill>
            <a:round/>
            <a:headEnd/>
            <a:tailEnd/>
          </a:ln>
        </p:spPr>
        <p:txBody>
          <a:bodyPr wrap="none" anchor="ctr"/>
          <a:lstStyle/>
          <a:p>
            <a:endParaRPr lang="zh-CN" altLang="en-US">
              <a:solidFill>
                <a:schemeClr val="tx1"/>
              </a:solidFill>
            </a:endParaRPr>
          </a:p>
        </p:txBody>
      </p:sp>
      <p:pic>
        <p:nvPicPr>
          <p:cNvPr id="17" name="Picture 15" descr="light_shadow"/>
          <p:cNvPicPr>
            <a:picLocks noChangeAspect="1" noChangeArrowheads="1"/>
          </p:cNvPicPr>
          <p:nvPr/>
        </p:nvPicPr>
        <p:blipFill>
          <a:blip r:embed="rId3" cstate="print">
            <a:lum bright="-78000" contrast="-78000"/>
          </a:blip>
          <a:srcRect/>
          <a:stretch>
            <a:fillRect/>
          </a:stretch>
        </p:blipFill>
        <p:spPr bwMode="gray">
          <a:xfrm>
            <a:off x="3879850" y="3947369"/>
            <a:ext cx="1216025" cy="347662"/>
          </a:xfrm>
          <a:prstGeom prst="rect">
            <a:avLst/>
          </a:prstGeom>
          <a:noFill/>
          <a:ln w="9525">
            <a:noFill/>
            <a:miter lim="800000"/>
            <a:headEnd/>
            <a:tailEnd/>
          </a:ln>
        </p:spPr>
      </p:pic>
      <p:pic>
        <p:nvPicPr>
          <p:cNvPr id="18" name="Picture 16" descr="circuler_1"/>
          <p:cNvPicPr>
            <a:picLocks noChangeAspect="1" noChangeArrowheads="1"/>
          </p:cNvPicPr>
          <p:nvPr/>
        </p:nvPicPr>
        <p:blipFill>
          <a:blip r:embed="rId4" cstate="print"/>
          <a:srcRect/>
          <a:stretch>
            <a:fillRect/>
          </a:stretch>
        </p:blipFill>
        <p:spPr bwMode="gray">
          <a:xfrm>
            <a:off x="3738563" y="2688481"/>
            <a:ext cx="1479550" cy="1481138"/>
          </a:xfrm>
          <a:prstGeom prst="rect">
            <a:avLst/>
          </a:prstGeom>
          <a:noFill/>
          <a:ln w="9525">
            <a:noFill/>
            <a:miter lim="800000"/>
            <a:headEnd/>
            <a:tailEnd/>
          </a:ln>
        </p:spPr>
      </p:pic>
      <p:sp>
        <p:nvSpPr>
          <p:cNvPr id="19" name="Oval 17"/>
          <p:cNvSpPr>
            <a:spLocks noChangeArrowheads="1"/>
          </p:cNvSpPr>
          <p:nvPr/>
        </p:nvSpPr>
        <p:spPr bwMode="gray">
          <a:xfrm>
            <a:off x="3751634" y="2704108"/>
            <a:ext cx="1468438" cy="1484312"/>
          </a:xfrm>
          <a:prstGeom prst="ellipse">
            <a:avLst/>
          </a:prstGeom>
          <a:gradFill rotWithShape="1">
            <a:gsLst>
              <a:gs pos="0">
                <a:srgbClr val="004B66">
                  <a:alpha val="89999"/>
                </a:srgbClr>
              </a:gs>
              <a:gs pos="50000">
                <a:srgbClr val="6AC1FC">
                  <a:alpha val="55000"/>
                </a:srgbClr>
              </a:gs>
              <a:gs pos="100000">
                <a:srgbClr val="004B66">
                  <a:alpha val="89999"/>
                </a:srgbClr>
              </a:gs>
            </a:gsLst>
            <a:lin ang="5400000" scaled="1"/>
          </a:gradFill>
          <a:ln w="9525" algn="ctr">
            <a:noFill/>
            <a:round/>
            <a:headEnd/>
            <a:tailEnd/>
          </a:ln>
          <a:effec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eaLnBrk="0" hangingPunct="0">
              <a:defRPr/>
            </a:pPr>
            <a:endParaRPr lang="zh-CN" altLang="zh-CN" b="0">
              <a:ea typeface="+mn-ea"/>
              <a:cs typeface="Arial" charset="0"/>
            </a:endParaRPr>
          </a:p>
        </p:txBody>
      </p:sp>
      <p:sp>
        <p:nvSpPr>
          <p:cNvPr id="20" name="Freeform 18"/>
          <p:cNvSpPr>
            <a:spLocks/>
          </p:cNvSpPr>
          <p:nvPr/>
        </p:nvSpPr>
        <p:spPr bwMode="ltGray">
          <a:xfrm>
            <a:off x="3890963" y="2693814"/>
            <a:ext cx="1154112" cy="514350"/>
          </a:xfrm>
          <a:custGeom>
            <a:avLst/>
            <a:gdLst>
              <a:gd name="T0" fmla="*/ 2147483647 w 1321"/>
              <a:gd name="T1" fmla="*/ 2147483647 h 712"/>
              <a:gd name="T2" fmla="*/ 2147483647 w 1321"/>
              <a:gd name="T3" fmla="*/ 2147483647 h 712"/>
              <a:gd name="T4" fmla="*/ 2147483647 w 1321"/>
              <a:gd name="T5" fmla="*/ 2147483647 h 712"/>
              <a:gd name="T6" fmla="*/ 2147483647 w 1321"/>
              <a:gd name="T7" fmla="*/ 2147483647 h 712"/>
              <a:gd name="T8" fmla="*/ 2147483647 w 1321"/>
              <a:gd name="T9" fmla="*/ 2147483647 h 712"/>
              <a:gd name="T10" fmla="*/ 2147483647 w 1321"/>
              <a:gd name="T11" fmla="*/ 2147483647 h 712"/>
              <a:gd name="T12" fmla="*/ 2147483647 w 1321"/>
              <a:gd name="T13" fmla="*/ 2147483647 h 712"/>
              <a:gd name="T14" fmla="*/ 2147483647 w 1321"/>
              <a:gd name="T15" fmla="*/ 2147483647 h 712"/>
              <a:gd name="T16" fmla="*/ 2147483647 w 1321"/>
              <a:gd name="T17" fmla="*/ 2147483647 h 712"/>
              <a:gd name="T18" fmla="*/ 2147483647 w 1321"/>
              <a:gd name="T19" fmla="*/ 2147483647 h 712"/>
              <a:gd name="T20" fmla="*/ 2147483647 w 1321"/>
              <a:gd name="T21" fmla="*/ 2147483647 h 712"/>
              <a:gd name="T22" fmla="*/ 2147483647 w 1321"/>
              <a:gd name="T23" fmla="*/ 2147483647 h 712"/>
              <a:gd name="T24" fmla="*/ 2147483647 w 1321"/>
              <a:gd name="T25" fmla="*/ 2147483647 h 712"/>
              <a:gd name="T26" fmla="*/ 2147483647 w 1321"/>
              <a:gd name="T27" fmla="*/ 2147483647 h 712"/>
              <a:gd name="T28" fmla="*/ 2147483647 w 1321"/>
              <a:gd name="T29" fmla="*/ 2147483647 h 712"/>
              <a:gd name="T30" fmla="*/ 2147483647 w 1321"/>
              <a:gd name="T31" fmla="*/ 2147483647 h 712"/>
              <a:gd name="T32" fmla="*/ 2147483647 w 1321"/>
              <a:gd name="T33" fmla="*/ 2147483647 h 712"/>
              <a:gd name="T34" fmla="*/ 2147483647 w 1321"/>
              <a:gd name="T35" fmla="*/ 2147483647 h 712"/>
              <a:gd name="T36" fmla="*/ 2147483647 w 1321"/>
              <a:gd name="T37" fmla="*/ 2147483647 h 712"/>
              <a:gd name="T38" fmla="*/ 2147483647 w 1321"/>
              <a:gd name="T39" fmla="*/ 2147483647 h 712"/>
              <a:gd name="T40" fmla="*/ 2147483647 w 1321"/>
              <a:gd name="T41" fmla="*/ 2147483647 h 712"/>
              <a:gd name="T42" fmla="*/ 2147483647 w 1321"/>
              <a:gd name="T43" fmla="*/ 2147483647 h 712"/>
              <a:gd name="T44" fmla="*/ 2147483647 w 1321"/>
              <a:gd name="T45" fmla="*/ 2147483647 h 712"/>
              <a:gd name="T46" fmla="*/ 2147483647 w 1321"/>
              <a:gd name="T47" fmla="*/ 2147483647 h 712"/>
              <a:gd name="T48" fmla="*/ 2147483647 w 1321"/>
              <a:gd name="T49" fmla="*/ 2147483647 h 712"/>
              <a:gd name="T50" fmla="*/ 2147483647 w 1321"/>
              <a:gd name="T51" fmla="*/ 2147483647 h 712"/>
              <a:gd name="T52" fmla="*/ 2147483647 w 1321"/>
              <a:gd name="T53" fmla="*/ 2147483647 h 712"/>
              <a:gd name="T54" fmla="*/ 2147483647 w 1321"/>
              <a:gd name="T55" fmla="*/ 2147483647 h 712"/>
              <a:gd name="T56" fmla="*/ 0 w 1321"/>
              <a:gd name="T57" fmla="*/ 2147483647 h 712"/>
              <a:gd name="T58" fmla="*/ 0 w 1321"/>
              <a:gd name="T59" fmla="*/ 2147483647 h 712"/>
              <a:gd name="T60" fmla="*/ 2147483647 w 1321"/>
              <a:gd name="T61" fmla="*/ 2147483647 h 712"/>
              <a:gd name="T62" fmla="*/ 2147483647 w 1321"/>
              <a:gd name="T63" fmla="*/ 2147483647 h 712"/>
              <a:gd name="T64" fmla="*/ 2147483647 w 1321"/>
              <a:gd name="T65" fmla="*/ 2147483647 h 712"/>
              <a:gd name="T66" fmla="*/ 2147483647 w 1321"/>
              <a:gd name="T67" fmla="*/ 2147483647 h 712"/>
              <a:gd name="T68" fmla="*/ 2147483647 w 1321"/>
              <a:gd name="T69" fmla="*/ 2147483647 h 712"/>
              <a:gd name="T70" fmla="*/ 2147483647 w 1321"/>
              <a:gd name="T71" fmla="*/ 2147483647 h 712"/>
              <a:gd name="T72" fmla="*/ 2147483647 w 1321"/>
              <a:gd name="T73" fmla="*/ 2147483647 h 712"/>
              <a:gd name="T74" fmla="*/ 2147483647 w 1321"/>
              <a:gd name="T75" fmla="*/ 2147483647 h 712"/>
              <a:gd name="T76" fmla="*/ 2147483647 w 1321"/>
              <a:gd name="T77" fmla="*/ 2147483647 h 712"/>
              <a:gd name="T78" fmla="*/ 2147483647 w 1321"/>
              <a:gd name="T79" fmla="*/ 2147483647 h 712"/>
              <a:gd name="T80" fmla="*/ 2147483647 w 1321"/>
              <a:gd name="T81" fmla="*/ 2147483647 h 712"/>
              <a:gd name="T82" fmla="*/ 2147483647 w 1321"/>
              <a:gd name="T83" fmla="*/ 0 h 712"/>
              <a:gd name="T84" fmla="*/ 2147483647 w 1321"/>
              <a:gd name="T85" fmla="*/ 0 h 712"/>
              <a:gd name="T86" fmla="*/ 2147483647 w 1321"/>
              <a:gd name="T87" fmla="*/ 2147483647 h 712"/>
              <a:gd name="T88" fmla="*/ 2147483647 w 1321"/>
              <a:gd name="T89" fmla="*/ 2147483647 h 712"/>
              <a:gd name="T90" fmla="*/ 2147483647 w 1321"/>
              <a:gd name="T91" fmla="*/ 2147483647 h 712"/>
              <a:gd name="T92" fmla="*/ 2147483647 w 1321"/>
              <a:gd name="T93" fmla="*/ 2147483647 h 712"/>
              <a:gd name="T94" fmla="*/ 2147483647 w 1321"/>
              <a:gd name="T95" fmla="*/ 2147483647 h 712"/>
              <a:gd name="T96" fmla="*/ 2147483647 w 1321"/>
              <a:gd name="T97" fmla="*/ 2147483647 h 712"/>
              <a:gd name="T98" fmla="*/ 2147483647 w 1321"/>
              <a:gd name="T99" fmla="*/ 2147483647 h 712"/>
              <a:gd name="T100" fmla="*/ 2147483647 w 1321"/>
              <a:gd name="T101" fmla="*/ 2147483647 h 712"/>
              <a:gd name="T102" fmla="*/ 2147483647 w 1321"/>
              <a:gd name="T103" fmla="*/ 2147483647 h 712"/>
              <a:gd name="T104" fmla="*/ 2147483647 w 1321"/>
              <a:gd name="T105" fmla="*/ 214748364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71B9DD">
                  <a:alpha val="0"/>
                </a:srgbClr>
              </a:gs>
            </a:gsLst>
            <a:lin ang="5400000" scaled="1"/>
          </a:gradFill>
          <a:ln w="9525">
            <a:noFill/>
            <a:miter lim="800000"/>
            <a:headEnd/>
            <a:tailEnd/>
          </a:ln>
        </p:spPr>
        <p:txBody>
          <a:bodyPr/>
          <a:lstStyle/>
          <a:p>
            <a:endParaRPr lang="zh-CN" altLang="en-US">
              <a:solidFill>
                <a:schemeClr val="tx1"/>
              </a:solidFill>
            </a:endParaRPr>
          </a:p>
        </p:txBody>
      </p:sp>
      <p:sp>
        <p:nvSpPr>
          <p:cNvPr id="24" name="Rectangle 22"/>
          <p:cNvSpPr>
            <a:spLocks noChangeArrowheads="1"/>
          </p:cNvSpPr>
          <p:nvPr/>
        </p:nvSpPr>
        <p:spPr bwMode="auto">
          <a:xfrm>
            <a:off x="2699792" y="1238250"/>
            <a:ext cx="3744416" cy="1015663"/>
          </a:xfrm>
          <a:prstGeom prst="rect">
            <a:avLst/>
          </a:prstGeom>
          <a:noFill/>
          <a:ln w="9525">
            <a:noFill/>
            <a:miter lim="800000"/>
            <a:headEnd/>
            <a:tailEnd/>
          </a:ln>
        </p:spPr>
        <p:txBody>
          <a:bodyPr wrap="square">
            <a:spAutoFit/>
          </a:bodyPr>
          <a:lstStyle/>
          <a:p>
            <a:pPr algn="l">
              <a:buNone/>
            </a:pPr>
            <a:r>
              <a:rPr lang="zh-CN" altLang="en-US" sz="2000" dirty="0">
                <a:solidFill>
                  <a:srgbClr val="FF0000"/>
                </a:solidFill>
              </a:rPr>
              <a:t>以应用作为目的</a:t>
            </a:r>
            <a:r>
              <a:rPr lang="en-US" sz="2000" dirty="0"/>
              <a:t>,</a:t>
            </a:r>
            <a:r>
              <a:rPr lang="zh-CN" altLang="en-US" sz="2000" dirty="0"/>
              <a:t>可用性和稳定性要先于技术的先进性和科学性来考虑</a:t>
            </a:r>
            <a:endParaRPr lang="en-US" altLang="zh-CN" sz="2000" dirty="0">
              <a:solidFill>
                <a:schemeClr val="tx1"/>
              </a:solidFill>
              <a:latin typeface="微软雅黑" pitchFamily="34" charset="-122"/>
              <a:ea typeface="微软雅黑" pitchFamily="34" charset="-122"/>
              <a:cs typeface="Arial" pitchFamily="34" charset="0"/>
            </a:endParaRPr>
          </a:p>
        </p:txBody>
      </p:sp>
      <p:sp>
        <p:nvSpPr>
          <p:cNvPr id="25" name="Rectangle 23"/>
          <p:cNvSpPr>
            <a:spLocks noChangeArrowheads="1"/>
          </p:cNvSpPr>
          <p:nvPr/>
        </p:nvSpPr>
        <p:spPr bwMode="black">
          <a:xfrm>
            <a:off x="565150" y="2786058"/>
            <a:ext cx="2770188" cy="1323439"/>
          </a:xfrm>
          <a:prstGeom prst="rect">
            <a:avLst/>
          </a:prstGeom>
          <a:noFill/>
          <a:ln w="9525">
            <a:noFill/>
            <a:miter lim="800000"/>
            <a:headEnd/>
            <a:tailEnd/>
          </a:ln>
        </p:spPr>
        <p:txBody>
          <a:bodyPr>
            <a:spAutoFit/>
          </a:bodyPr>
          <a:lstStyle/>
          <a:p>
            <a:pPr algn="l">
              <a:buNone/>
            </a:pPr>
            <a:r>
              <a:rPr lang="zh-CN" altLang="en-US" sz="2000" dirty="0"/>
              <a:t>是一项具有</a:t>
            </a:r>
            <a:r>
              <a:rPr lang="zh-CN" altLang="en-US" sz="2000" dirty="0">
                <a:solidFill>
                  <a:srgbClr val="FF0000"/>
                </a:solidFill>
              </a:rPr>
              <a:t>整体性</a:t>
            </a:r>
            <a:r>
              <a:rPr lang="zh-CN" altLang="en-US" sz="2000" dirty="0"/>
              <a:t>的、</a:t>
            </a:r>
            <a:r>
              <a:rPr lang="zh-CN" altLang="en-US" sz="2000" dirty="0">
                <a:solidFill>
                  <a:srgbClr val="FF0000"/>
                </a:solidFill>
              </a:rPr>
              <a:t>有组织</a:t>
            </a:r>
            <a:r>
              <a:rPr lang="zh-CN" altLang="en-US" sz="2000" dirty="0"/>
              <a:t>的活动</a:t>
            </a:r>
            <a:r>
              <a:rPr lang="en-US" sz="2000" dirty="0"/>
              <a:t>,</a:t>
            </a:r>
            <a:r>
              <a:rPr lang="zh-CN" altLang="en-US" sz="2000" dirty="0"/>
              <a:t>需要</a:t>
            </a:r>
            <a:r>
              <a:rPr lang="zh-CN" altLang="en-US" sz="2000" dirty="0">
                <a:solidFill>
                  <a:srgbClr val="FF0000"/>
                </a:solidFill>
              </a:rPr>
              <a:t>借助模型</a:t>
            </a:r>
            <a:r>
              <a:rPr lang="zh-CN" altLang="en-US" sz="2000" dirty="0"/>
              <a:t>的构造将其内外部诸多要素联系起来</a:t>
            </a:r>
            <a:endParaRPr lang="en-US" altLang="zh-CN" sz="2000" dirty="0">
              <a:solidFill>
                <a:schemeClr val="tx1"/>
              </a:solidFill>
              <a:latin typeface="+mn-ea"/>
              <a:ea typeface="+mn-ea"/>
              <a:cs typeface="Arial" pitchFamily="34" charset="0"/>
            </a:endParaRPr>
          </a:p>
        </p:txBody>
      </p:sp>
      <p:sp>
        <p:nvSpPr>
          <p:cNvPr id="26" name="Rectangle 24"/>
          <p:cNvSpPr>
            <a:spLocks noChangeArrowheads="1"/>
          </p:cNvSpPr>
          <p:nvPr/>
        </p:nvSpPr>
        <p:spPr bwMode="black">
          <a:xfrm>
            <a:off x="5789613" y="2643182"/>
            <a:ext cx="2878137" cy="1631216"/>
          </a:xfrm>
          <a:prstGeom prst="rect">
            <a:avLst/>
          </a:prstGeom>
          <a:noFill/>
          <a:ln w="9525">
            <a:noFill/>
            <a:miter lim="800000"/>
            <a:headEnd/>
            <a:tailEnd/>
          </a:ln>
        </p:spPr>
        <p:txBody>
          <a:bodyPr>
            <a:spAutoFit/>
          </a:bodyPr>
          <a:lstStyle/>
          <a:p>
            <a:pPr algn="l">
              <a:buNone/>
            </a:pPr>
            <a:r>
              <a:rPr lang="zh-CN" altLang="en-US" sz="2000" dirty="0"/>
              <a:t>除需要理论、技术的支撑外</a:t>
            </a:r>
            <a:r>
              <a:rPr lang="en-US" sz="2000" dirty="0"/>
              <a:t>,</a:t>
            </a:r>
            <a:r>
              <a:rPr lang="zh-CN" altLang="en-US" sz="2000" dirty="0"/>
              <a:t>“工程”还需要较多的</a:t>
            </a:r>
            <a:r>
              <a:rPr lang="zh-CN" altLang="en-US" sz="2000" dirty="0">
                <a:solidFill>
                  <a:srgbClr val="FF0000"/>
                </a:solidFill>
              </a:rPr>
              <a:t>人力、物力</a:t>
            </a:r>
            <a:r>
              <a:rPr lang="zh-CN" altLang="en-US" sz="2000" dirty="0"/>
              <a:t>来进行较大而复杂的工作</a:t>
            </a:r>
            <a:r>
              <a:rPr lang="en-US" sz="2000" dirty="0"/>
              <a:t>,</a:t>
            </a:r>
            <a:r>
              <a:rPr lang="zh-CN" altLang="en-US" sz="2000" dirty="0"/>
              <a:t>需要</a:t>
            </a:r>
            <a:r>
              <a:rPr lang="zh-CN" altLang="en-US" sz="2000" dirty="0">
                <a:solidFill>
                  <a:srgbClr val="FF0000"/>
                </a:solidFill>
              </a:rPr>
              <a:t>团队分工协作</a:t>
            </a:r>
            <a:r>
              <a:rPr lang="zh-CN" altLang="en-US" sz="2000" dirty="0"/>
              <a:t>才能完成</a:t>
            </a:r>
            <a:endParaRPr lang="en-US" altLang="zh-CN" sz="2000" dirty="0">
              <a:solidFill>
                <a:schemeClr val="tx1"/>
              </a:solidFill>
              <a:latin typeface="+mn-ea"/>
              <a:ea typeface="+mn-ea"/>
              <a:cs typeface="Arial" pitchFamily="34" charset="0"/>
            </a:endParaRPr>
          </a:p>
        </p:txBody>
      </p:sp>
      <p:sp>
        <p:nvSpPr>
          <p:cNvPr id="27" name="Rectangle 25"/>
          <p:cNvSpPr>
            <a:spLocks noChangeArrowheads="1"/>
          </p:cNvSpPr>
          <p:nvPr/>
        </p:nvSpPr>
        <p:spPr bwMode="auto">
          <a:xfrm>
            <a:off x="2123728" y="4653136"/>
            <a:ext cx="4968552" cy="707886"/>
          </a:xfrm>
          <a:prstGeom prst="rect">
            <a:avLst/>
          </a:prstGeom>
          <a:noFill/>
          <a:ln w="9525">
            <a:noFill/>
            <a:miter lim="800000"/>
            <a:headEnd/>
            <a:tailEnd/>
          </a:ln>
        </p:spPr>
        <p:txBody>
          <a:bodyPr wrap="square">
            <a:spAutoFit/>
          </a:bodyPr>
          <a:lstStyle/>
          <a:p>
            <a:pPr algn="l">
              <a:buNone/>
            </a:pPr>
            <a:r>
              <a:rPr lang="zh-CN" altLang="en-US" sz="2000" dirty="0"/>
              <a:t>在最短时间、最少人力条件下完成</a:t>
            </a:r>
            <a:r>
              <a:rPr lang="en-US" sz="2000" dirty="0"/>
              <a:t>,</a:t>
            </a:r>
            <a:r>
              <a:rPr lang="zh-CN" altLang="en-US" sz="2000" dirty="0"/>
              <a:t>需要考虑在实施中的</a:t>
            </a:r>
            <a:r>
              <a:rPr lang="zh-CN" altLang="en-US" sz="2000" dirty="0">
                <a:solidFill>
                  <a:srgbClr val="FF0000"/>
                </a:solidFill>
              </a:rPr>
              <a:t>成本</a:t>
            </a:r>
            <a:r>
              <a:rPr lang="zh-CN" altLang="en-US" sz="2000" dirty="0"/>
              <a:t>和经济</a:t>
            </a:r>
            <a:r>
              <a:rPr lang="zh-CN" altLang="en-US" sz="2000" dirty="0">
                <a:solidFill>
                  <a:srgbClr val="FF0000"/>
                </a:solidFill>
              </a:rPr>
              <a:t>效益</a:t>
            </a:r>
            <a:r>
              <a:rPr lang="zh-CN" altLang="en-US" sz="2000" dirty="0">
                <a:latin typeface="+mn-ea"/>
                <a:ea typeface="+mn-ea"/>
              </a:rPr>
              <a:t>。</a:t>
            </a:r>
            <a:endParaRPr lang="en-US" altLang="zh-CN" sz="2000" dirty="0">
              <a:solidFill>
                <a:schemeClr val="tx1"/>
              </a:solidFill>
              <a:latin typeface="+mn-ea"/>
              <a:ea typeface="+mn-ea"/>
              <a:cs typeface="Arial" pitchFamily="34" charset="0"/>
            </a:endParaRPr>
          </a:p>
        </p:txBody>
      </p:sp>
      <p:sp>
        <p:nvSpPr>
          <p:cNvPr id="28" name="Text Box 29"/>
          <p:cNvSpPr txBox="1">
            <a:spLocks noChangeArrowheads="1"/>
          </p:cNvSpPr>
          <p:nvPr/>
        </p:nvSpPr>
        <p:spPr bwMode="auto">
          <a:xfrm>
            <a:off x="3855065" y="3101231"/>
            <a:ext cx="1217001" cy="707886"/>
          </a:xfrm>
          <a:prstGeom prst="rect">
            <a:avLst/>
          </a:prstGeom>
          <a:noFill/>
          <a:ln w="9525">
            <a:noFill/>
            <a:miter lim="800000"/>
            <a:headEnd/>
            <a:tailEnd/>
          </a:ln>
        </p:spPr>
        <p:txBody>
          <a:bodyPr wrap="none">
            <a:spAutoFit/>
          </a:bodyPr>
          <a:lstStyle/>
          <a:p>
            <a:pPr>
              <a:buNone/>
              <a:defRPr/>
            </a:pPr>
            <a:r>
              <a:rPr lang="zh-CN" altLang="en-US" sz="2000" b="1" dirty="0">
                <a:solidFill>
                  <a:schemeClr val="tx1"/>
                </a:solidFill>
                <a:latin typeface="黑体" pitchFamily="49" charset="-122"/>
              </a:rPr>
              <a:t>复杂工程</a:t>
            </a:r>
            <a:endParaRPr lang="en-US" altLang="zh-CN" sz="2000" b="1" dirty="0">
              <a:solidFill>
                <a:schemeClr val="tx1"/>
              </a:solidFill>
              <a:latin typeface="黑体" pitchFamily="49" charset="-122"/>
            </a:endParaRPr>
          </a:p>
          <a:p>
            <a:pPr>
              <a:buNone/>
              <a:defRPr/>
            </a:pPr>
            <a:r>
              <a:rPr lang="zh-CN" altLang="en-US" sz="2000" b="1" dirty="0">
                <a:solidFill>
                  <a:schemeClr val="tx1"/>
                </a:solidFill>
                <a:latin typeface="黑体" pitchFamily="49" charset="-122"/>
              </a:rPr>
              <a:t>（工程）</a:t>
            </a:r>
            <a:endParaRPr lang="en-US" altLang="zh-CN" sz="2000" b="1" dirty="0">
              <a:solidFill>
                <a:schemeClr val="tx1"/>
              </a:solidFill>
              <a:latin typeface="黑体" pitchFamily="49" charset="-122"/>
            </a:endParaRPr>
          </a:p>
        </p:txBody>
      </p:sp>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457200" y="274638"/>
            <a:ext cx="7972425" cy="654050"/>
          </a:xfrm>
        </p:spPr>
        <p:txBody>
          <a:bodyPr/>
          <a:lstStyle/>
          <a:p>
            <a:r>
              <a:rPr lang="zh-CN" altLang="en-US" dirty="0"/>
              <a:t>解决复杂工程问题的核心能力</a:t>
            </a:r>
          </a:p>
        </p:txBody>
      </p:sp>
      <p:sp>
        <p:nvSpPr>
          <p:cNvPr id="18" name="Freeform 4"/>
          <p:cNvSpPr>
            <a:spLocks/>
          </p:cNvSpPr>
          <p:nvPr/>
        </p:nvSpPr>
        <p:spPr bwMode="gray">
          <a:xfrm rot="-794496">
            <a:off x="4592638" y="2155840"/>
            <a:ext cx="1150937" cy="3316287"/>
          </a:xfrm>
          <a:custGeom>
            <a:avLst/>
            <a:gdLst>
              <a:gd name="T0" fmla="*/ 0 w 646"/>
              <a:gd name="T1" fmla="*/ 0 h 1861"/>
              <a:gd name="T2" fmla="*/ 2147483647 w 646"/>
              <a:gd name="T3" fmla="*/ 2147483647 h 1861"/>
              <a:gd name="T4" fmla="*/ 2147483647 w 646"/>
              <a:gd name="T5" fmla="*/ 2147483647 h 1861"/>
              <a:gd name="T6" fmla="*/ 2147483647 w 646"/>
              <a:gd name="T7" fmla="*/ 2147483647 h 1861"/>
              <a:gd name="T8" fmla="*/ 2147483647 w 646"/>
              <a:gd name="T9" fmla="*/ 2147483647 h 1861"/>
              <a:gd name="T10" fmla="*/ 2147483647 w 646"/>
              <a:gd name="T11" fmla="*/ 2147483647 h 1861"/>
              <a:gd name="T12" fmla="*/ 2147483647 w 646"/>
              <a:gd name="T13" fmla="*/ 2147483647 h 1861"/>
              <a:gd name="T14" fmla="*/ 2147483647 w 646"/>
              <a:gd name="T15" fmla="*/ 2147483647 h 1861"/>
              <a:gd name="T16" fmla="*/ 2147483647 w 646"/>
              <a:gd name="T17" fmla="*/ 2147483647 h 1861"/>
              <a:gd name="T18" fmla="*/ 2147483647 w 646"/>
              <a:gd name="T19" fmla="*/ 2147483647 h 1861"/>
              <a:gd name="T20" fmla="*/ 2147483647 w 646"/>
              <a:gd name="T21" fmla="*/ 2147483647 h 1861"/>
              <a:gd name="T22" fmla="*/ 2147483647 w 646"/>
              <a:gd name="T23" fmla="*/ 2147483647 h 1861"/>
              <a:gd name="T24" fmla="*/ 2147483647 w 646"/>
              <a:gd name="T25" fmla="*/ 2147483647 h 1861"/>
              <a:gd name="T26" fmla="*/ 2147483647 w 646"/>
              <a:gd name="T27" fmla="*/ 2147483647 h 1861"/>
              <a:gd name="T28" fmla="*/ 2147483647 w 646"/>
              <a:gd name="T29" fmla="*/ 2147483647 h 1861"/>
              <a:gd name="T30" fmla="*/ 2147483647 w 646"/>
              <a:gd name="T31" fmla="*/ 2147483647 h 1861"/>
              <a:gd name="T32" fmla="*/ 2147483647 w 646"/>
              <a:gd name="T33" fmla="*/ 2147483647 h 1861"/>
              <a:gd name="T34" fmla="*/ 2147483647 w 646"/>
              <a:gd name="T35" fmla="*/ 2147483647 h 1861"/>
              <a:gd name="T36" fmla="*/ 2147483647 w 646"/>
              <a:gd name="T37" fmla="*/ 2147483647 h 1861"/>
              <a:gd name="T38" fmla="*/ 2147483647 w 646"/>
              <a:gd name="T39" fmla="*/ 2147483647 h 1861"/>
              <a:gd name="T40" fmla="*/ 2147483647 w 646"/>
              <a:gd name="T41" fmla="*/ 2147483647 h 1861"/>
              <a:gd name="T42" fmla="*/ 2147483647 w 646"/>
              <a:gd name="T43" fmla="*/ 2147483647 h 1861"/>
              <a:gd name="T44" fmla="*/ 2147483647 w 646"/>
              <a:gd name="T45" fmla="*/ 2147483647 h 1861"/>
              <a:gd name="T46" fmla="*/ 2147483647 w 646"/>
              <a:gd name="T47" fmla="*/ 2147483647 h 1861"/>
              <a:gd name="T48" fmla="*/ 2147483647 w 646"/>
              <a:gd name="T49" fmla="*/ 2147483647 h 1861"/>
              <a:gd name="T50" fmla="*/ 2147483647 w 646"/>
              <a:gd name="T51" fmla="*/ 2147483647 h 1861"/>
              <a:gd name="T52" fmla="*/ 2147483647 w 646"/>
              <a:gd name="T53" fmla="*/ 2147483647 h 1861"/>
              <a:gd name="T54" fmla="*/ 2147483647 w 646"/>
              <a:gd name="T55" fmla="*/ 2147483647 h 1861"/>
              <a:gd name="T56" fmla="*/ 2147483647 w 646"/>
              <a:gd name="T57" fmla="*/ 2147483647 h 1861"/>
              <a:gd name="T58" fmla="*/ 2147483647 w 646"/>
              <a:gd name="T59" fmla="*/ 2147483647 h 1861"/>
              <a:gd name="T60" fmla="*/ 2147483647 w 646"/>
              <a:gd name="T61" fmla="*/ 2147483647 h 1861"/>
              <a:gd name="T62" fmla="*/ 2147483647 w 646"/>
              <a:gd name="T63" fmla="*/ 2147483647 h 1861"/>
              <a:gd name="T64" fmla="*/ 2147483647 w 646"/>
              <a:gd name="T65" fmla="*/ 2147483647 h 1861"/>
              <a:gd name="T66" fmla="*/ 2147483647 w 646"/>
              <a:gd name="T67" fmla="*/ 2147483647 h 1861"/>
              <a:gd name="T68" fmla="*/ 2147483647 w 646"/>
              <a:gd name="T69" fmla="*/ 2147483647 h 1861"/>
              <a:gd name="T70" fmla="*/ 2147483647 w 646"/>
              <a:gd name="T71" fmla="*/ 2147483647 h 1861"/>
              <a:gd name="T72" fmla="*/ 2147483647 w 646"/>
              <a:gd name="T73" fmla="*/ 2147483647 h 1861"/>
              <a:gd name="T74" fmla="*/ 2147483647 w 646"/>
              <a:gd name="T75" fmla="*/ 2147483647 h 1861"/>
              <a:gd name="T76" fmla="*/ 0 w 646"/>
              <a:gd name="T77" fmla="*/ 2147483647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FFFFFF"/>
              </a:gs>
              <a:gs pos="100000">
                <a:srgbClr val="447EC4"/>
              </a:gs>
            </a:gsLst>
            <a:lin ang="0" scaled="1"/>
          </a:gradFill>
          <a:ln w="6350">
            <a:noFill/>
            <a:round/>
            <a:headEnd/>
            <a:tailEnd/>
          </a:ln>
        </p:spPr>
        <p:txBody>
          <a:bodyPr/>
          <a:lstStyle/>
          <a:p>
            <a:endParaRPr lang="zh-CN" altLang="en-US"/>
          </a:p>
        </p:txBody>
      </p:sp>
      <p:sp>
        <p:nvSpPr>
          <p:cNvPr id="19" name="Freeform 5"/>
          <p:cNvSpPr>
            <a:spLocks/>
          </p:cNvSpPr>
          <p:nvPr/>
        </p:nvSpPr>
        <p:spPr bwMode="gray">
          <a:xfrm rot="5461794">
            <a:off x="2798763" y="1708165"/>
            <a:ext cx="1150937" cy="3316287"/>
          </a:xfrm>
          <a:custGeom>
            <a:avLst/>
            <a:gdLst>
              <a:gd name="T0" fmla="*/ 0 w 646"/>
              <a:gd name="T1" fmla="*/ 0 h 1861"/>
              <a:gd name="T2" fmla="*/ 2147483647 w 646"/>
              <a:gd name="T3" fmla="*/ 2147483647 h 1861"/>
              <a:gd name="T4" fmla="*/ 2147483647 w 646"/>
              <a:gd name="T5" fmla="*/ 2147483647 h 1861"/>
              <a:gd name="T6" fmla="*/ 2147483647 w 646"/>
              <a:gd name="T7" fmla="*/ 2147483647 h 1861"/>
              <a:gd name="T8" fmla="*/ 2147483647 w 646"/>
              <a:gd name="T9" fmla="*/ 2147483647 h 1861"/>
              <a:gd name="T10" fmla="*/ 2147483647 w 646"/>
              <a:gd name="T11" fmla="*/ 2147483647 h 1861"/>
              <a:gd name="T12" fmla="*/ 2147483647 w 646"/>
              <a:gd name="T13" fmla="*/ 2147483647 h 1861"/>
              <a:gd name="T14" fmla="*/ 2147483647 w 646"/>
              <a:gd name="T15" fmla="*/ 2147483647 h 1861"/>
              <a:gd name="T16" fmla="*/ 2147483647 w 646"/>
              <a:gd name="T17" fmla="*/ 2147483647 h 1861"/>
              <a:gd name="T18" fmla="*/ 2147483647 w 646"/>
              <a:gd name="T19" fmla="*/ 2147483647 h 1861"/>
              <a:gd name="T20" fmla="*/ 2147483647 w 646"/>
              <a:gd name="T21" fmla="*/ 2147483647 h 1861"/>
              <a:gd name="T22" fmla="*/ 2147483647 w 646"/>
              <a:gd name="T23" fmla="*/ 2147483647 h 1861"/>
              <a:gd name="T24" fmla="*/ 2147483647 w 646"/>
              <a:gd name="T25" fmla="*/ 2147483647 h 1861"/>
              <a:gd name="T26" fmla="*/ 2147483647 w 646"/>
              <a:gd name="T27" fmla="*/ 2147483647 h 1861"/>
              <a:gd name="T28" fmla="*/ 2147483647 w 646"/>
              <a:gd name="T29" fmla="*/ 2147483647 h 1861"/>
              <a:gd name="T30" fmla="*/ 2147483647 w 646"/>
              <a:gd name="T31" fmla="*/ 2147483647 h 1861"/>
              <a:gd name="T32" fmla="*/ 2147483647 w 646"/>
              <a:gd name="T33" fmla="*/ 2147483647 h 1861"/>
              <a:gd name="T34" fmla="*/ 2147483647 w 646"/>
              <a:gd name="T35" fmla="*/ 2147483647 h 1861"/>
              <a:gd name="T36" fmla="*/ 2147483647 w 646"/>
              <a:gd name="T37" fmla="*/ 2147483647 h 1861"/>
              <a:gd name="T38" fmla="*/ 2147483647 w 646"/>
              <a:gd name="T39" fmla="*/ 2147483647 h 1861"/>
              <a:gd name="T40" fmla="*/ 2147483647 w 646"/>
              <a:gd name="T41" fmla="*/ 2147483647 h 1861"/>
              <a:gd name="T42" fmla="*/ 2147483647 w 646"/>
              <a:gd name="T43" fmla="*/ 2147483647 h 1861"/>
              <a:gd name="T44" fmla="*/ 2147483647 w 646"/>
              <a:gd name="T45" fmla="*/ 2147483647 h 1861"/>
              <a:gd name="T46" fmla="*/ 2147483647 w 646"/>
              <a:gd name="T47" fmla="*/ 2147483647 h 1861"/>
              <a:gd name="T48" fmla="*/ 2147483647 w 646"/>
              <a:gd name="T49" fmla="*/ 2147483647 h 1861"/>
              <a:gd name="T50" fmla="*/ 2147483647 w 646"/>
              <a:gd name="T51" fmla="*/ 2147483647 h 1861"/>
              <a:gd name="T52" fmla="*/ 2147483647 w 646"/>
              <a:gd name="T53" fmla="*/ 2147483647 h 1861"/>
              <a:gd name="T54" fmla="*/ 2147483647 w 646"/>
              <a:gd name="T55" fmla="*/ 2147483647 h 1861"/>
              <a:gd name="T56" fmla="*/ 2147483647 w 646"/>
              <a:gd name="T57" fmla="*/ 2147483647 h 1861"/>
              <a:gd name="T58" fmla="*/ 2147483647 w 646"/>
              <a:gd name="T59" fmla="*/ 2147483647 h 1861"/>
              <a:gd name="T60" fmla="*/ 2147483647 w 646"/>
              <a:gd name="T61" fmla="*/ 2147483647 h 1861"/>
              <a:gd name="T62" fmla="*/ 2147483647 w 646"/>
              <a:gd name="T63" fmla="*/ 2147483647 h 1861"/>
              <a:gd name="T64" fmla="*/ 2147483647 w 646"/>
              <a:gd name="T65" fmla="*/ 2147483647 h 1861"/>
              <a:gd name="T66" fmla="*/ 2147483647 w 646"/>
              <a:gd name="T67" fmla="*/ 2147483647 h 1861"/>
              <a:gd name="T68" fmla="*/ 2147483647 w 646"/>
              <a:gd name="T69" fmla="*/ 2147483647 h 1861"/>
              <a:gd name="T70" fmla="*/ 2147483647 w 646"/>
              <a:gd name="T71" fmla="*/ 2147483647 h 1861"/>
              <a:gd name="T72" fmla="*/ 2147483647 w 646"/>
              <a:gd name="T73" fmla="*/ 2147483647 h 1861"/>
              <a:gd name="T74" fmla="*/ 2147483647 w 646"/>
              <a:gd name="T75" fmla="*/ 2147483647 h 1861"/>
              <a:gd name="T76" fmla="*/ 0 w 646"/>
              <a:gd name="T77" fmla="*/ 2147483647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FFFFFF"/>
              </a:gs>
              <a:gs pos="100000">
                <a:srgbClr val="2A684C"/>
              </a:gs>
            </a:gsLst>
            <a:lin ang="0" scaled="1"/>
          </a:gradFill>
          <a:ln w="6350">
            <a:noFill/>
            <a:round/>
            <a:headEnd/>
            <a:tailEnd/>
          </a:ln>
        </p:spPr>
        <p:txBody>
          <a:bodyPr/>
          <a:lstStyle/>
          <a:p>
            <a:endParaRPr lang="zh-CN" altLang="en-US"/>
          </a:p>
        </p:txBody>
      </p:sp>
      <p:grpSp>
        <p:nvGrpSpPr>
          <p:cNvPr id="2" name="Group 7"/>
          <p:cNvGrpSpPr>
            <a:grpSpLocks/>
          </p:cNvGrpSpPr>
          <p:nvPr/>
        </p:nvGrpSpPr>
        <p:grpSpPr bwMode="auto">
          <a:xfrm>
            <a:off x="1716088" y="1490677"/>
            <a:ext cx="5294312" cy="4081463"/>
            <a:chOff x="768" y="1104"/>
            <a:chExt cx="3984" cy="3072"/>
          </a:xfrm>
        </p:grpSpPr>
        <p:sp>
          <p:nvSpPr>
            <p:cNvPr id="21" name="Freeform 8"/>
            <p:cNvSpPr>
              <a:spLocks/>
            </p:cNvSpPr>
            <p:nvPr/>
          </p:nvSpPr>
          <p:spPr bwMode="gray">
            <a:xfrm>
              <a:off x="2784" y="1680"/>
              <a:ext cx="866" cy="2496"/>
            </a:xfrm>
            <a:custGeom>
              <a:avLst/>
              <a:gdLst>
                <a:gd name="T0" fmla="*/ 0 w 646"/>
                <a:gd name="T1" fmla="*/ 0 h 1861"/>
                <a:gd name="T2" fmla="*/ 1601 w 646"/>
                <a:gd name="T3" fmla="*/ 481 h 1861"/>
                <a:gd name="T4" fmla="*/ 3294 w 646"/>
                <a:gd name="T5" fmla="*/ 1097 h 1861"/>
                <a:gd name="T6" fmla="*/ 4959 w 646"/>
                <a:gd name="T7" fmla="*/ 1823 h 1861"/>
                <a:gd name="T8" fmla="*/ 6559 w 646"/>
                <a:gd name="T9" fmla="*/ 2751 h 1861"/>
                <a:gd name="T10" fmla="*/ 8136 w 646"/>
                <a:gd name="T11" fmla="*/ 3754 h 1861"/>
                <a:gd name="T12" fmla="*/ 9684 w 646"/>
                <a:gd name="T13" fmla="*/ 4971 h 1861"/>
                <a:gd name="T14" fmla="*/ 11212 w 646"/>
                <a:gd name="T15" fmla="*/ 6288 h 1861"/>
                <a:gd name="T16" fmla="*/ 12686 w 646"/>
                <a:gd name="T17" fmla="*/ 7729 h 1861"/>
                <a:gd name="T18" fmla="*/ 14077 w 646"/>
                <a:gd name="T19" fmla="*/ 9332 h 1861"/>
                <a:gd name="T20" fmla="*/ 15404 w 646"/>
                <a:gd name="T21" fmla="*/ 11025 h 1861"/>
                <a:gd name="T22" fmla="*/ 16616 w 646"/>
                <a:gd name="T23" fmla="*/ 12831 h 1861"/>
                <a:gd name="T24" fmla="*/ 17707 w 646"/>
                <a:gd name="T25" fmla="*/ 14804 h 1861"/>
                <a:gd name="T26" fmla="*/ 18690 w 646"/>
                <a:gd name="T27" fmla="*/ 16843 h 1861"/>
                <a:gd name="T28" fmla="*/ 19600 w 646"/>
                <a:gd name="T29" fmla="*/ 19053 h 1861"/>
                <a:gd name="T30" fmla="*/ 20362 w 646"/>
                <a:gd name="T31" fmla="*/ 21355 h 1861"/>
                <a:gd name="T32" fmla="*/ 20898 w 646"/>
                <a:gd name="T33" fmla="*/ 23718 h 1861"/>
                <a:gd name="T34" fmla="*/ 21347 w 646"/>
                <a:gd name="T35" fmla="*/ 26218 h 1861"/>
                <a:gd name="T36" fmla="*/ 21630 w 646"/>
                <a:gd name="T37" fmla="*/ 28812 h 1861"/>
                <a:gd name="T38" fmla="*/ 21752 w 646"/>
                <a:gd name="T39" fmla="*/ 31493 h 1861"/>
                <a:gd name="T40" fmla="*/ 21677 w 646"/>
                <a:gd name="T41" fmla="*/ 34273 h 1861"/>
                <a:gd name="T42" fmla="*/ 21425 w 646"/>
                <a:gd name="T43" fmla="*/ 36798 h 1861"/>
                <a:gd name="T44" fmla="*/ 20976 w 646"/>
                <a:gd name="T45" fmla="*/ 39307 h 1861"/>
                <a:gd name="T46" fmla="*/ 20453 w 646"/>
                <a:gd name="T47" fmla="*/ 41681 h 1861"/>
                <a:gd name="T48" fmla="*/ 19699 w 646"/>
                <a:gd name="T49" fmla="*/ 43957 h 1861"/>
                <a:gd name="T50" fmla="*/ 18892 w 646"/>
                <a:gd name="T51" fmla="*/ 46099 h 1861"/>
                <a:gd name="T52" fmla="*/ 17949 w 646"/>
                <a:gd name="T53" fmla="*/ 48144 h 1861"/>
                <a:gd name="T54" fmla="*/ 16835 w 646"/>
                <a:gd name="T55" fmla="*/ 50061 h 1861"/>
                <a:gd name="T56" fmla="*/ 15698 w 646"/>
                <a:gd name="T57" fmla="*/ 51897 h 1861"/>
                <a:gd name="T58" fmla="*/ 14416 w 646"/>
                <a:gd name="T59" fmla="*/ 53603 h 1861"/>
                <a:gd name="T60" fmla="*/ 13054 w 646"/>
                <a:gd name="T61" fmla="*/ 55139 h 1861"/>
                <a:gd name="T62" fmla="*/ 11608 w 646"/>
                <a:gd name="T63" fmla="*/ 56587 h 1861"/>
                <a:gd name="T64" fmla="*/ 10168 w 646"/>
                <a:gd name="T65" fmla="*/ 57903 h 1861"/>
                <a:gd name="T66" fmla="*/ 8572 w 646"/>
                <a:gd name="T67" fmla="*/ 59078 h 1861"/>
                <a:gd name="T68" fmla="*/ 6924 w 646"/>
                <a:gd name="T69" fmla="*/ 60174 h 1861"/>
                <a:gd name="T70" fmla="*/ 5247 w 646"/>
                <a:gd name="T71" fmla="*/ 61091 h 1861"/>
                <a:gd name="T72" fmla="*/ 3488 w 646"/>
                <a:gd name="T73" fmla="*/ 61870 h 1861"/>
                <a:gd name="T74" fmla="*/ 1775 w 646"/>
                <a:gd name="T75" fmla="*/ 62553 h 1861"/>
                <a:gd name="T76" fmla="*/ 0 w 646"/>
                <a:gd name="T77" fmla="*/ 63057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rgbClr val="CFDBDF"/>
                </a:gs>
              </a:gsLst>
              <a:lin ang="0" scaled="1"/>
            </a:gradFill>
            <a:ln w="6350">
              <a:noFill/>
              <a:round/>
              <a:headEnd/>
              <a:tailEnd/>
            </a:ln>
          </p:spPr>
          <p:txBody>
            <a:bodyPr/>
            <a:lstStyle/>
            <a:p>
              <a:endParaRPr lang="zh-CN" altLang="en-US"/>
            </a:p>
          </p:txBody>
        </p:sp>
        <p:sp>
          <p:nvSpPr>
            <p:cNvPr id="22" name="Freeform 9"/>
            <p:cNvSpPr>
              <a:spLocks/>
            </p:cNvSpPr>
            <p:nvPr/>
          </p:nvSpPr>
          <p:spPr bwMode="gray">
            <a:xfrm rot="6256290">
              <a:off x="1583" y="1153"/>
              <a:ext cx="866" cy="2496"/>
            </a:xfrm>
            <a:custGeom>
              <a:avLst/>
              <a:gdLst>
                <a:gd name="T0" fmla="*/ 0 w 646"/>
                <a:gd name="T1" fmla="*/ 0 h 1861"/>
                <a:gd name="T2" fmla="*/ 1601 w 646"/>
                <a:gd name="T3" fmla="*/ 481 h 1861"/>
                <a:gd name="T4" fmla="*/ 3294 w 646"/>
                <a:gd name="T5" fmla="*/ 1097 h 1861"/>
                <a:gd name="T6" fmla="*/ 4959 w 646"/>
                <a:gd name="T7" fmla="*/ 1823 h 1861"/>
                <a:gd name="T8" fmla="*/ 6559 w 646"/>
                <a:gd name="T9" fmla="*/ 2751 h 1861"/>
                <a:gd name="T10" fmla="*/ 8136 w 646"/>
                <a:gd name="T11" fmla="*/ 3754 h 1861"/>
                <a:gd name="T12" fmla="*/ 9684 w 646"/>
                <a:gd name="T13" fmla="*/ 4971 h 1861"/>
                <a:gd name="T14" fmla="*/ 11212 w 646"/>
                <a:gd name="T15" fmla="*/ 6288 h 1861"/>
                <a:gd name="T16" fmla="*/ 12686 w 646"/>
                <a:gd name="T17" fmla="*/ 7729 h 1861"/>
                <a:gd name="T18" fmla="*/ 14077 w 646"/>
                <a:gd name="T19" fmla="*/ 9332 h 1861"/>
                <a:gd name="T20" fmla="*/ 15404 w 646"/>
                <a:gd name="T21" fmla="*/ 11025 h 1861"/>
                <a:gd name="T22" fmla="*/ 16616 w 646"/>
                <a:gd name="T23" fmla="*/ 12831 h 1861"/>
                <a:gd name="T24" fmla="*/ 17707 w 646"/>
                <a:gd name="T25" fmla="*/ 14804 h 1861"/>
                <a:gd name="T26" fmla="*/ 18690 w 646"/>
                <a:gd name="T27" fmla="*/ 16843 h 1861"/>
                <a:gd name="T28" fmla="*/ 19600 w 646"/>
                <a:gd name="T29" fmla="*/ 19053 h 1861"/>
                <a:gd name="T30" fmla="*/ 20362 w 646"/>
                <a:gd name="T31" fmla="*/ 21355 h 1861"/>
                <a:gd name="T32" fmla="*/ 20898 w 646"/>
                <a:gd name="T33" fmla="*/ 23718 h 1861"/>
                <a:gd name="T34" fmla="*/ 21347 w 646"/>
                <a:gd name="T35" fmla="*/ 26218 h 1861"/>
                <a:gd name="T36" fmla="*/ 21630 w 646"/>
                <a:gd name="T37" fmla="*/ 28812 h 1861"/>
                <a:gd name="T38" fmla="*/ 21752 w 646"/>
                <a:gd name="T39" fmla="*/ 31493 h 1861"/>
                <a:gd name="T40" fmla="*/ 21677 w 646"/>
                <a:gd name="T41" fmla="*/ 34273 h 1861"/>
                <a:gd name="T42" fmla="*/ 21425 w 646"/>
                <a:gd name="T43" fmla="*/ 36798 h 1861"/>
                <a:gd name="T44" fmla="*/ 20976 w 646"/>
                <a:gd name="T45" fmla="*/ 39307 h 1861"/>
                <a:gd name="T46" fmla="*/ 20453 w 646"/>
                <a:gd name="T47" fmla="*/ 41681 h 1861"/>
                <a:gd name="T48" fmla="*/ 19699 w 646"/>
                <a:gd name="T49" fmla="*/ 43957 h 1861"/>
                <a:gd name="T50" fmla="*/ 18892 w 646"/>
                <a:gd name="T51" fmla="*/ 46099 h 1861"/>
                <a:gd name="T52" fmla="*/ 17949 w 646"/>
                <a:gd name="T53" fmla="*/ 48144 h 1861"/>
                <a:gd name="T54" fmla="*/ 16835 w 646"/>
                <a:gd name="T55" fmla="*/ 50061 h 1861"/>
                <a:gd name="T56" fmla="*/ 15698 w 646"/>
                <a:gd name="T57" fmla="*/ 51897 h 1861"/>
                <a:gd name="T58" fmla="*/ 14416 w 646"/>
                <a:gd name="T59" fmla="*/ 53603 h 1861"/>
                <a:gd name="T60" fmla="*/ 13054 w 646"/>
                <a:gd name="T61" fmla="*/ 55139 h 1861"/>
                <a:gd name="T62" fmla="*/ 11608 w 646"/>
                <a:gd name="T63" fmla="*/ 56587 h 1861"/>
                <a:gd name="T64" fmla="*/ 10168 w 646"/>
                <a:gd name="T65" fmla="*/ 57903 h 1861"/>
                <a:gd name="T66" fmla="*/ 8572 w 646"/>
                <a:gd name="T67" fmla="*/ 59078 h 1861"/>
                <a:gd name="T68" fmla="*/ 6924 w 646"/>
                <a:gd name="T69" fmla="*/ 60174 h 1861"/>
                <a:gd name="T70" fmla="*/ 5247 w 646"/>
                <a:gd name="T71" fmla="*/ 61091 h 1861"/>
                <a:gd name="T72" fmla="*/ 3488 w 646"/>
                <a:gd name="T73" fmla="*/ 61870 h 1861"/>
                <a:gd name="T74" fmla="*/ 1775 w 646"/>
                <a:gd name="T75" fmla="*/ 62553 h 1861"/>
                <a:gd name="T76" fmla="*/ 0 w 646"/>
                <a:gd name="T77" fmla="*/ 63057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rgbClr val="CFDBDF"/>
                </a:gs>
              </a:gsLst>
              <a:lin ang="0" scaled="1"/>
            </a:gradFill>
            <a:ln w="6350">
              <a:noFill/>
              <a:round/>
              <a:headEnd/>
              <a:tailEnd/>
            </a:ln>
          </p:spPr>
          <p:txBody>
            <a:bodyPr/>
            <a:lstStyle/>
            <a:p>
              <a:endParaRPr lang="zh-CN" altLang="en-US"/>
            </a:p>
          </p:txBody>
        </p:sp>
        <p:sp>
          <p:nvSpPr>
            <p:cNvPr id="23" name="Freeform 10"/>
            <p:cNvSpPr>
              <a:spLocks/>
            </p:cNvSpPr>
            <p:nvPr/>
          </p:nvSpPr>
          <p:spPr bwMode="gray">
            <a:xfrm rot="-6677128">
              <a:off x="3071" y="289"/>
              <a:ext cx="866" cy="2496"/>
            </a:xfrm>
            <a:custGeom>
              <a:avLst/>
              <a:gdLst>
                <a:gd name="T0" fmla="*/ 0 w 646"/>
                <a:gd name="T1" fmla="*/ 0 h 1861"/>
                <a:gd name="T2" fmla="*/ 1601 w 646"/>
                <a:gd name="T3" fmla="*/ 481 h 1861"/>
                <a:gd name="T4" fmla="*/ 3294 w 646"/>
                <a:gd name="T5" fmla="*/ 1097 h 1861"/>
                <a:gd name="T6" fmla="*/ 4959 w 646"/>
                <a:gd name="T7" fmla="*/ 1823 h 1861"/>
                <a:gd name="T8" fmla="*/ 6559 w 646"/>
                <a:gd name="T9" fmla="*/ 2751 h 1861"/>
                <a:gd name="T10" fmla="*/ 8136 w 646"/>
                <a:gd name="T11" fmla="*/ 3754 h 1861"/>
                <a:gd name="T12" fmla="*/ 9684 w 646"/>
                <a:gd name="T13" fmla="*/ 4971 h 1861"/>
                <a:gd name="T14" fmla="*/ 11212 w 646"/>
                <a:gd name="T15" fmla="*/ 6288 h 1861"/>
                <a:gd name="T16" fmla="*/ 12686 w 646"/>
                <a:gd name="T17" fmla="*/ 7729 h 1861"/>
                <a:gd name="T18" fmla="*/ 14077 w 646"/>
                <a:gd name="T19" fmla="*/ 9332 h 1861"/>
                <a:gd name="T20" fmla="*/ 15404 w 646"/>
                <a:gd name="T21" fmla="*/ 11025 h 1861"/>
                <a:gd name="T22" fmla="*/ 16616 w 646"/>
                <a:gd name="T23" fmla="*/ 12831 h 1861"/>
                <a:gd name="T24" fmla="*/ 17707 w 646"/>
                <a:gd name="T25" fmla="*/ 14804 h 1861"/>
                <a:gd name="T26" fmla="*/ 18690 w 646"/>
                <a:gd name="T27" fmla="*/ 16843 h 1861"/>
                <a:gd name="T28" fmla="*/ 19600 w 646"/>
                <a:gd name="T29" fmla="*/ 19053 h 1861"/>
                <a:gd name="T30" fmla="*/ 20362 w 646"/>
                <a:gd name="T31" fmla="*/ 21355 h 1861"/>
                <a:gd name="T32" fmla="*/ 20898 w 646"/>
                <a:gd name="T33" fmla="*/ 23718 h 1861"/>
                <a:gd name="T34" fmla="*/ 21347 w 646"/>
                <a:gd name="T35" fmla="*/ 26218 h 1861"/>
                <a:gd name="T36" fmla="*/ 21630 w 646"/>
                <a:gd name="T37" fmla="*/ 28812 h 1861"/>
                <a:gd name="T38" fmla="*/ 21752 w 646"/>
                <a:gd name="T39" fmla="*/ 31493 h 1861"/>
                <a:gd name="T40" fmla="*/ 21677 w 646"/>
                <a:gd name="T41" fmla="*/ 34273 h 1861"/>
                <a:gd name="T42" fmla="*/ 21425 w 646"/>
                <a:gd name="T43" fmla="*/ 36798 h 1861"/>
                <a:gd name="T44" fmla="*/ 20976 w 646"/>
                <a:gd name="T45" fmla="*/ 39307 h 1861"/>
                <a:gd name="T46" fmla="*/ 20453 w 646"/>
                <a:gd name="T47" fmla="*/ 41681 h 1861"/>
                <a:gd name="T48" fmla="*/ 19699 w 646"/>
                <a:gd name="T49" fmla="*/ 43957 h 1861"/>
                <a:gd name="T50" fmla="*/ 18892 w 646"/>
                <a:gd name="T51" fmla="*/ 46099 h 1861"/>
                <a:gd name="T52" fmla="*/ 17949 w 646"/>
                <a:gd name="T53" fmla="*/ 48144 h 1861"/>
                <a:gd name="T54" fmla="*/ 16835 w 646"/>
                <a:gd name="T55" fmla="*/ 50061 h 1861"/>
                <a:gd name="T56" fmla="*/ 15698 w 646"/>
                <a:gd name="T57" fmla="*/ 51897 h 1861"/>
                <a:gd name="T58" fmla="*/ 14416 w 646"/>
                <a:gd name="T59" fmla="*/ 53603 h 1861"/>
                <a:gd name="T60" fmla="*/ 13054 w 646"/>
                <a:gd name="T61" fmla="*/ 55139 h 1861"/>
                <a:gd name="T62" fmla="*/ 11608 w 646"/>
                <a:gd name="T63" fmla="*/ 56587 h 1861"/>
                <a:gd name="T64" fmla="*/ 10168 w 646"/>
                <a:gd name="T65" fmla="*/ 57903 h 1861"/>
                <a:gd name="T66" fmla="*/ 8572 w 646"/>
                <a:gd name="T67" fmla="*/ 59078 h 1861"/>
                <a:gd name="T68" fmla="*/ 6924 w 646"/>
                <a:gd name="T69" fmla="*/ 60174 h 1861"/>
                <a:gd name="T70" fmla="*/ 5247 w 646"/>
                <a:gd name="T71" fmla="*/ 61091 h 1861"/>
                <a:gd name="T72" fmla="*/ 3488 w 646"/>
                <a:gd name="T73" fmla="*/ 61870 h 1861"/>
                <a:gd name="T74" fmla="*/ 1775 w 646"/>
                <a:gd name="T75" fmla="*/ 62553 h 1861"/>
                <a:gd name="T76" fmla="*/ 0 w 646"/>
                <a:gd name="T77" fmla="*/ 63057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rgbClr val="CFDBDF"/>
                </a:gs>
              </a:gsLst>
              <a:lin ang="0" scaled="1"/>
            </a:gradFill>
            <a:ln w="6350">
              <a:noFill/>
              <a:round/>
              <a:headEnd/>
              <a:tailEnd/>
            </a:ln>
          </p:spPr>
          <p:txBody>
            <a:bodyPr/>
            <a:lstStyle/>
            <a:p>
              <a:endParaRPr lang="zh-CN" altLang="en-US"/>
            </a:p>
          </p:txBody>
        </p:sp>
      </p:grpSp>
      <p:grpSp>
        <p:nvGrpSpPr>
          <p:cNvPr id="3" name="Group 11"/>
          <p:cNvGrpSpPr>
            <a:grpSpLocks/>
          </p:cNvGrpSpPr>
          <p:nvPr/>
        </p:nvGrpSpPr>
        <p:grpSpPr bwMode="auto">
          <a:xfrm>
            <a:off x="3884613" y="2219340"/>
            <a:ext cx="1339850" cy="1338262"/>
            <a:chOff x="2016" y="1920"/>
            <a:chExt cx="1680" cy="1680"/>
          </a:xfrm>
        </p:grpSpPr>
        <p:sp>
          <p:nvSpPr>
            <p:cNvPr id="25" name="Oval 12"/>
            <p:cNvSpPr>
              <a:spLocks noChangeArrowheads="1"/>
            </p:cNvSpPr>
            <p:nvPr/>
          </p:nvSpPr>
          <p:spPr bwMode="gray">
            <a:xfrm>
              <a:off x="2016" y="1920"/>
              <a:ext cx="1680" cy="1680"/>
            </a:xfrm>
            <a:prstGeom prst="ellipse">
              <a:avLst/>
            </a:prstGeom>
            <a:gradFill rotWithShape="1">
              <a:gsLst>
                <a:gs pos="0">
                  <a:srgbClr val="F14343"/>
                </a:gs>
                <a:gs pos="100000">
                  <a:srgbClr val="922929"/>
                </a:gs>
              </a:gsLst>
              <a:lin ang="5400000" scaled="1"/>
            </a:gradFill>
            <a:ln w="25400">
              <a:solidFill>
                <a:schemeClr val="bg1"/>
              </a:solidFill>
              <a:round/>
              <a:headEnd/>
              <a:tailEnd/>
            </a:ln>
          </p:spPr>
          <p:txBody>
            <a:bodyPr wrap="none" anchor="ctr"/>
            <a:lstStyle/>
            <a:p>
              <a:endParaRPr lang="zh-CN" altLang="en-US"/>
            </a:p>
          </p:txBody>
        </p:sp>
        <p:sp>
          <p:nvSpPr>
            <p:cNvPr id="26" name="Freeform 13"/>
            <p:cNvSpPr>
              <a:spLocks/>
            </p:cNvSpPr>
            <p:nvPr/>
          </p:nvSpPr>
          <p:spPr bwMode="gray">
            <a:xfrm>
              <a:off x="2208" y="1948"/>
              <a:ext cx="1296" cy="634"/>
            </a:xfrm>
            <a:custGeom>
              <a:avLst/>
              <a:gdLst>
                <a:gd name="T0" fmla="*/ 1034 w 1321"/>
                <a:gd name="T1" fmla="*/ 100 h 712"/>
                <a:gd name="T2" fmla="*/ 1047 w 1321"/>
                <a:gd name="T3" fmla="*/ 110 h 712"/>
                <a:gd name="T4" fmla="*/ 1050 w 1321"/>
                <a:gd name="T5" fmla="*/ 119 h 712"/>
                <a:gd name="T6" fmla="*/ 1045 w 1321"/>
                <a:gd name="T7" fmla="*/ 128 h 712"/>
                <a:gd name="T8" fmla="*/ 1032 w 1321"/>
                <a:gd name="T9" fmla="*/ 135 h 712"/>
                <a:gd name="T10" fmla="*/ 1011 w 1321"/>
                <a:gd name="T11" fmla="*/ 144 h 712"/>
                <a:gd name="T12" fmla="*/ 985 w 1321"/>
                <a:gd name="T13" fmla="*/ 150 h 712"/>
                <a:gd name="T14" fmla="*/ 951 w 1321"/>
                <a:gd name="T15" fmla="*/ 156 h 712"/>
                <a:gd name="T16" fmla="*/ 912 w 1321"/>
                <a:gd name="T17" fmla="*/ 162 h 712"/>
                <a:gd name="T18" fmla="*/ 868 w 1321"/>
                <a:gd name="T19" fmla="*/ 166 h 712"/>
                <a:gd name="T20" fmla="*/ 820 w 1321"/>
                <a:gd name="T21" fmla="*/ 170 h 712"/>
                <a:gd name="T22" fmla="*/ 769 w 1321"/>
                <a:gd name="T23" fmla="*/ 171 h 712"/>
                <a:gd name="T24" fmla="*/ 712 w 1321"/>
                <a:gd name="T25" fmla="*/ 175 h 712"/>
                <a:gd name="T26" fmla="*/ 655 w 1321"/>
                <a:gd name="T27" fmla="*/ 176 h 712"/>
                <a:gd name="T28" fmla="*/ 633 w 1321"/>
                <a:gd name="T29" fmla="*/ 177 h 712"/>
                <a:gd name="T30" fmla="*/ 379 w 1321"/>
                <a:gd name="T31" fmla="*/ 177 h 712"/>
                <a:gd name="T32" fmla="*/ 375 w 1321"/>
                <a:gd name="T33" fmla="*/ 177 h 712"/>
                <a:gd name="T34" fmla="*/ 325 w 1321"/>
                <a:gd name="T35" fmla="*/ 176 h 712"/>
                <a:gd name="T36" fmla="*/ 277 w 1321"/>
                <a:gd name="T37" fmla="*/ 175 h 712"/>
                <a:gd name="T38" fmla="*/ 231 w 1321"/>
                <a:gd name="T39" fmla="*/ 173 h 712"/>
                <a:gd name="T40" fmla="*/ 187 w 1321"/>
                <a:gd name="T41" fmla="*/ 170 h 712"/>
                <a:gd name="T42" fmla="*/ 149 w 1321"/>
                <a:gd name="T43" fmla="*/ 168 h 712"/>
                <a:gd name="T44" fmla="*/ 114 w 1321"/>
                <a:gd name="T45" fmla="*/ 164 h 712"/>
                <a:gd name="T46" fmla="*/ 78 w 1321"/>
                <a:gd name="T47" fmla="*/ 161 h 712"/>
                <a:gd name="T48" fmla="*/ 55 w 1321"/>
                <a:gd name="T49" fmla="*/ 157 h 712"/>
                <a:gd name="T50" fmla="*/ 27 w 1321"/>
                <a:gd name="T51" fmla="*/ 151 h 712"/>
                <a:gd name="T52" fmla="*/ 18 w 1321"/>
                <a:gd name="T53" fmla="*/ 145 h 712"/>
                <a:gd name="T54" fmla="*/ 6 w 1321"/>
                <a:gd name="T55" fmla="*/ 138 h 712"/>
                <a:gd name="T56" fmla="*/ 0 w 1321"/>
                <a:gd name="T57" fmla="*/ 130 h 712"/>
                <a:gd name="T58" fmla="*/ 0 w 1321"/>
                <a:gd name="T59" fmla="*/ 129 h 712"/>
                <a:gd name="T60" fmla="*/ 4 w 1321"/>
                <a:gd name="T61" fmla="*/ 119 h 712"/>
                <a:gd name="T62" fmla="*/ 16 w 1321"/>
                <a:gd name="T63" fmla="*/ 111 h 712"/>
                <a:gd name="T64" fmla="*/ 39 w 1321"/>
                <a:gd name="T65" fmla="*/ 92 h 712"/>
                <a:gd name="T66" fmla="*/ 74 w 1321"/>
                <a:gd name="T67" fmla="*/ 74 h 712"/>
                <a:gd name="T68" fmla="*/ 118 w 1321"/>
                <a:gd name="T69" fmla="*/ 59 h 712"/>
                <a:gd name="T70" fmla="*/ 163 w 1321"/>
                <a:gd name="T71" fmla="*/ 43 h 712"/>
                <a:gd name="T72" fmla="*/ 215 w 1321"/>
                <a:gd name="T73" fmla="*/ 30 h 712"/>
                <a:gd name="T74" fmla="*/ 272 w 1321"/>
                <a:gd name="T75" fmla="*/ 20 h 712"/>
                <a:gd name="T76" fmla="*/ 330 w 1321"/>
                <a:gd name="T77" fmla="*/ 11 h 712"/>
                <a:gd name="T78" fmla="*/ 395 w 1321"/>
                <a:gd name="T79" fmla="*/ 5 h 712"/>
                <a:gd name="T80" fmla="*/ 462 w 1321"/>
                <a:gd name="T81" fmla="*/ 4 h 712"/>
                <a:gd name="T82" fmla="*/ 531 w 1321"/>
                <a:gd name="T83" fmla="*/ 0 h 712"/>
                <a:gd name="T84" fmla="*/ 531 w 1321"/>
                <a:gd name="T85" fmla="*/ 0 h 712"/>
                <a:gd name="T86" fmla="*/ 603 w 1321"/>
                <a:gd name="T87" fmla="*/ 4 h 712"/>
                <a:gd name="T88" fmla="*/ 674 w 1321"/>
                <a:gd name="T89" fmla="*/ 5 h 712"/>
                <a:gd name="T90" fmla="*/ 741 w 1321"/>
                <a:gd name="T91" fmla="*/ 12 h 712"/>
                <a:gd name="T92" fmla="*/ 804 w 1321"/>
                <a:gd name="T93" fmla="*/ 22 h 712"/>
                <a:gd name="T94" fmla="*/ 860 w 1321"/>
                <a:gd name="T95" fmla="*/ 34 h 712"/>
                <a:gd name="T96" fmla="*/ 913 w 1321"/>
                <a:gd name="T97" fmla="*/ 48 h 712"/>
                <a:gd name="T98" fmla="*/ 960 w 1321"/>
                <a:gd name="T99" fmla="*/ 63 h 712"/>
                <a:gd name="T100" fmla="*/ 1001 w 1321"/>
                <a:gd name="T101" fmla="*/ 81 h 712"/>
                <a:gd name="T102" fmla="*/ 1034 w 1321"/>
                <a:gd name="T103" fmla="*/ 100 h 712"/>
                <a:gd name="T104" fmla="*/ 1034 w 1321"/>
                <a:gd name="T105" fmla="*/ 10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chemeClr val="bg1"/>
                </a:gs>
                <a:gs pos="100000">
                  <a:srgbClr val="FF3300"/>
                </a:gs>
              </a:gsLst>
              <a:lin ang="5400000" scaled="1"/>
            </a:gradFill>
            <a:ln w="0">
              <a:noFill/>
              <a:round/>
              <a:headEnd/>
              <a:tailEnd/>
            </a:ln>
          </p:spPr>
          <p:txBody>
            <a:bodyPr/>
            <a:lstStyle/>
            <a:p>
              <a:endParaRPr lang="zh-CN" altLang="en-US"/>
            </a:p>
          </p:txBody>
        </p:sp>
      </p:grpSp>
      <p:sp>
        <p:nvSpPr>
          <p:cNvPr id="27" name="Text Box 14"/>
          <p:cNvSpPr txBox="1">
            <a:spLocks noChangeArrowheads="1"/>
          </p:cNvSpPr>
          <p:nvPr/>
        </p:nvSpPr>
        <p:spPr bwMode="gray">
          <a:xfrm>
            <a:off x="3643306" y="2487990"/>
            <a:ext cx="1869150" cy="830997"/>
          </a:xfrm>
          <a:prstGeom prst="rect">
            <a:avLst/>
          </a:prstGeom>
          <a:noFill/>
          <a:ln w="9525" algn="ctr">
            <a:noFill/>
            <a:miter lim="800000"/>
            <a:headEnd/>
            <a:tailEnd/>
          </a:ln>
          <a:effectLst/>
        </p:spPr>
        <p:txBody>
          <a:bodyPr wrap="square">
            <a:spAutoFit/>
          </a:bodyPr>
          <a:lstStyle/>
          <a:p>
            <a:pPr>
              <a:buNone/>
              <a:defRPr/>
            </a:pPr>
            <a:r>
              <a:rPr lang="zh-CN" altLang="en-US" sz="1600" b="1" dirty="0">
                <a:solidFill>
                  <a:schemeClr val="bg1"/>
                </a:solidFill>
                <a:latin typeface="黑体" pitchFamily="49" charset="-122"/>
              </a:rPr>
              <a:t>解决复杂</a:t>
            </a:r>
            <a:endParaRPr lang="en-US" altLang="zh-CN" sz="1600" b="1" dirty="0">
              <a:solidFill>
                <a:schemeClr val="bg1"/>
              </a:solidFill>
              <a:latin typeface="黑体" pitchFamily="49" charset="-122"/>
            </a:endParaRPr>
          </a:p>
          <a:p>
            <a:pPr>
              <a:buNone/>
              <a:defRPr/>
            </a:pPr>
            <a:r>
              <a:rPr lang="zh-CN" altLang="en-US" sz="1600" b="1" dirty="0">
                <a:solidFill>
                  <a:schemeClr val="bg1"/>
                </a:solidFill>
                <a:latin typeface="黑体" pitchFamily="49" charset="-122"/>
              </a:rPr>
              <a:t>工程问题</a:t>
            </a:r>
            <a:endParaRPr lang="en-US" altLang="zh-CN" sz="1600" b="1" dirty="0">
              <a:solidFill>
                <a:schemeClr val="bg1"/>
              </a:solidFill>
              <a:latin typeface="黑体" pitchFamily="49" charset="-122"/>
            </a:endParaRPr>
          </a:p>
          <a:p>
            <a:pPr>
              <a:buNone/>
              <a:defRPr/>
            </a:pPr>
            <a:r>
              <a:rPr lang="zh-CN" altLang="en-US" sz="1600" b="1" dirty="0">
                <a:solidFill>
                  <a:schemeClr val="bg1"/>
                </a:solidFill>
                <a:latin typeface="黑体" pitchFamily="49" charset="-122"/>
              </a:rPr>
              <a:t>（解决方案）</a:t>
            </a:r>
            <a:endParaRPr lang="en-US" altLang="zh-CN" sz="1600" b="1" dirty="0">
              <a:solidFill>
                <a:schemeClr val="bg1"/>
              </a:solidFill>
              <a:latin typeface="黑体" pitchFamily="49" charset="-122"/>
            </a:endParaRPr>
          </a:p>
        </p:txBody>
      </p:sp>
      <p:sp>
        <p:nvSpPr>
          <p:cNvPr id="31" name="矩形 30"/>
          <p:cNvSpPr/>
          <p:nvPr/>
        </p:nvSpPr>
        <p:spPr>
          <a:xfrm>
            <a:off x="1214414" y="4131980"/>
            <a:ext cx="3404761" cy="1047979"/>
          </a:xfrm>
          <a:prstGeom prst="rect">
            <a:avLst/>
          </a:prstGeom>
        </p:spPr>
        <p:txBody>
          <a:bodyPr wrap="square">
            <a:spAutoFit/>
          </a:bodyPr>
          <a:lstStyle/>
          <a:p>
            <a:pPr algn="l" eaLnBrk="1" hangingPunct="1">
              <a:lnSpc>
                <a:spcPct val="115000"/>
              </a:lnSpc>
              <a:buNone/>
            </a:pPr>
            <a:r>
              <a:rPr lang="zh-CN" altLang="en-US" sz="1800" dirty="0">
                <a:solidFill>
                  <a:srgbClr val="FF0000"/>
                </a:solidFill>
              </a:rPr>
              <a:t>方法和工具：</a:t>
            </a:r>
            <a:r>
              <a:rPr lang="zh-CN" altLang="en-US" sz="1800" dirty="0"/>
              <a:t>面向对象的方法、设计模式、项目管理工具、开发工具、 测试工具等。</a:t>
            </a:r>
            <a:endParaRPr lang="en-US" altLang="zh-CN" sz="1800" dirty="0"/>
          </a:p>
        </p:txBody>
      </p:sp>
      <p:sp>
        <p:nvSpPr>
          <p:cNvPr id="32" name="矩形 31"/>
          <p:cNvSpPr/>
          <p:nvPr/>
        </p:nvSpPr>
        <p:spPr>
          <a:xfrm>
            <a:off x="714348" y="1267050"/>
            <a:ext cx="3050703" cy="1651799"/>
          </a:xfrm>
          <a:prstGeom prst="rect">
            <a:avLst/>
          </a:prstGeom>
        </p:spPr>
        <p:txBody>
          <a:bodyPr wrap="square">
            <a:spAutoFit/>
          </a:bodyPr>
          <a:lstStyle/>
          <a:p>
            <a:pPr algn="l" eaLnBrk="1" hangingPunct="1">
              <a:lnSpc>
                <a:spcPct val="115000"/>
              </a:lnSpc>
              <a:buNone/>
            </a:pPr>
            <a:r>
              <a:rPr lang="zh-CN" altLang="en-US" sz="1800" dirty="0">
                <a:solidFill>
                  <a:srgbClr val="FF0000"/>
                </a:solidFill>
              </a:rPr>
              <a:t>技术知识：</a:t>
            </a:r>
            <a:r>
              <a:rPr lang="zh-CN" altLang="en-US" sz="1800" dirty="0"/>
              <a:t>程序设计语言及算法、计算机体系结构、网络及安全、信息管理、软件工程、行业业务知识、社会知识等</a:t>
            </a:r>
            <a:endParaRPr lang="en-US" altLang="zh-CN" sz="1800" dirty="0"/>
          </a:p>
        </p:txBody>
      </p:sp>
      <p:sp>
        <p:nvSpPr>
          <p:cNvPr id="33" name="矩形 32"/>
          <p:cNvSpPr/>
          <p:nvPr/>
        </p:nvSpPr>
        <p:spPr>
          <a:xfrm>
            <a:off x="5616780" y="2360524"/>
            <a:ext cx="3098624" cy="1366528"/>
          </a:xfrm>
          <a:prstGeom prst="rect">
            <a:avLst/>
          </a:prstGeom>
        </p:spPr>
        <p:txBody>
          <a:bodyPr wrap="square">
            <a:spAutoFit/>
          </a:bodyPr>
          <a:lstStyle/>
          <a:p>
            <a:pPr algn="l" eaLnBrk="1" hangingPunct="1">
              <a:lnSpc>
                <a:spcPct val="115000"/>
              </a:lnSpc>
              <a:buNone/>
            </a:pPr>
            <a:r>
              <a:rPr lang="zh-CN" altLang="en-US" sz="1800" dirty="0">
                <a:solidFill>
                  <a:srgbClr val="FF0000"/>
                </a:solidFill>
              </a:rPr>
              <a:t>素质和能力：</a:t>
            </a:r>
            <a:r>
              <a:rPr lang="zh-CN" altLang="en-US" sz="1800" dirty="0"/>
              <a:t>沟通能力、组织协调能力、团队建设能力、项目管理能力、创新能力、自学能力、文档撰写能力等</a:t>
            </a:r>
            <a:r>
              <a:rPr lang="zh-CN" altLang="en-US" sz="1800" dirty="0">
                <a:solidFill>
                  <a:srgbClr val="0000FF"/>
                </a:solidFill>
              </a:rPr>
              <a:t>。</a:t>
            </a:r>
            <a:endParaRPr lang="en-US" altLang="zh-CN" sz="1800" dirty="0">
              <a:solidFill>
                <a:srgbClr val="0000FF"/>
              </a:solidFill>
            </a:endParaRPr>
          </a:p>
        </p:txBody>
      </p:sp>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186766" cy="654050"/>
          </a:xfrm>
        </p:spPr>
        <p:txBody>
          <a:bodyPr/>
          <a:lstStyle/>
          <a:p>
            <a:r>
              <a:rPr lang="zh-CN" altLang="en-US" dirty="0"/>
              <a:t>解决方案能力的第一步：行业背景知识</a:t>
            </a:r>
          </a:p>
        </p:txBody>
      </p:sp>
      <p:sp>
        <p:nvSpPr>
          <p:cNvPr id="33795" name="内容占位符 2"/>
          <p:cNvSpPr>
            <a:spLocks noGrp="1"/>
          </p:cNvSpPr>
          <p:nvPr>
            <p:ph idx="1"/>
          </p:nvPr>
        </p:nvSpPr>
        <p:spPr>
          <a:xfrm>
            <a:off x="457200" y="1000124"/>
            <a:ext cx="8258175" cy="4714891"/>
          </a:xfrm>
        </p:spPr>
        <p:txBody>
          <a:bodyPr/>
          <a:lstStyle/>
          <a:p>
            <a:pPr eaLnBrk="1" hangingPunct="1">
              <a:lnSpc>
                <a:spcPct val="115000"/>
              </a:lnSpc>
            </a:pPr>
            <a:r>
              <a:rPr lang="zh-CN" altLang="en-US" sz="1800" dirty="0">
                <a:solidFill>
                  <a:srgbClr val="FF0000"/>
                </a:solidFill>
                <a:latin typeface="Verdana" pitchFamily="34" charset="0"/>
              </a:rPr>
              <a:t>趋势：</a:t>
            </a:r>
            <a:r>
              <a:rPr lang="zh-CN" altLang="en-US" sz="1800" dirty="0">
                <a:latin typeface="Verdana" pitchFamily="34" charset="0"/>
              </a:rPr>
              <a:t>了解行业背景、把握行业发展方向、掌握国家政策导向</a:t>
            </a:r>
            <a:endParaRPr lang="en-US" altLang="zh-CN" sz="1800" dirty="0">
              <a:latin typeface="Verdana" pitchFamily="34" charset="0"/>
            </a:endParaRPr>
          </a:p>
          <a:p>
            <a:pPr eaLnBrk="1" hangingPunct="1">
              <a:lnSpc>
                <a:spcPct val="115000"/>
              </a:lnSpc>
            </a:pPr>
            <a:r>
              <a:rPr lang="zh-CN" altLang="en-US" sz="1800" dirty="0">
                <a:solidFill>
                  <a:srgbClr val="FF0000"/>
                </a:solidFill>
                <a:latin typeface="Verdana" pitchFamily="34" charset="0"/>
              </a:rPr>
              <a:t>趋势的力量（顺势而为，事半功倍）：</a:t>
            </a:r>
            <a:r>
              <a:rPr lang="zh-CN" altLang="en-US" sz="1800" dirty="0">
                <a:latin typeface="Verdana" pitchFamily="34" charset="0"/>
              </a:rPr>
              <a:t>识别大趋势、跟踪大趋势、顺应大趋势</a:t>
            </a:r>
            <a:endParaRPr lang="zh-CN" altLang="en-US" sz="1800" dirty="0">
              <a:solidFill>
                <a:srgbClr val="FF0000"/>
              </a:solidFill>
              <a:latin typeface="Verdana" pitchFamily="34" charset="0"/>
            </a:endParaRPr>
          </a:p>
          <a:p>
            <a:pPr eaLnBrk="1" hangingPunct="1">
              <a:lnSpc>
                <a:spcPct val="115000"/>
              </a:lnSpc>
            </a:pPr>
            <a:r>
              <a:rPr lang="zh-CN" altLang="en-US" sz="1800" dirty="0">
                <a:solidFill>
                  <a:srgbClr val="FF0000"/>
                </a:solidFill>
                <a:latin typeface="Verdana" pitchFamily="34" charset="0"/>
              </a:rPr>
              <a:t>解决问题的能力：</a:t>
            </a:r>
            <a:r>
              <a:rPr lang="zh-CN" altLang="en-US" sz="1800" dirty="0">
                <a:latin typeface="Verdana" pitchFamily="34" charset="0"/>
              </a:rPr>
              <a:t>抓住行业痛点，提出问题和解决问题的能力</a:t>
            </a:r>
            <a:endParaRPr lang="en-US" altLang="zh-CN" sz="1800" dirty="0">
              <a:latin typeface="Verdana" pitchFamily="34" charset="0"/>
            </a:endParaRPr>
          </a:p>
          <a:p>
            <a:pPr eaLnBrk="1" hangingPunct="1">
              <a:lnSpc>
                <a:spcPct val="115000"/>
              </a:lnSpc>
            </a:pPr>
            <a:r>
              <a:rPr lang="zh-CN" altLang="en-US" sz="1800" dirty="0">
                <a:latin typeface="Verdana" pitchFamily="34" charset="0"/>
              </a:rPr>
              <a:t>“秦农直供”垂直电商平台的行业背景</a:t>
            </a:r>
            <a:endParaRPr lang="en-US" altLang="zh-CN" sz="1800" dirty="0">
              <a:latin typeface="Verdana" pitchFamily="34" charset="0"/>
            </a:endParaRPr>
          </a:p>
          <a:p>
            <a:pPr eaLnBrk="1" hangingPunct="1">
              <a:lnSpc>
                <a:spcPct val="115000"/>
              </a:lnSpc>
              <a:buNone/>
            </a:pPr>
            <a:r>
              <a:rPr lang="zh-CN" altLang="en-US" sz="1800" dirty="0">
                <a:solidFill>
                  <a:srgbClr val="FF0000"/>
                </a:solidFill>
                <a:latin typeface="Verdana" pitchFamily="34" charset="0"/>
              </a:rPr>
              <a:t>    提出问题：</a:t>
            </a:r>
            <a:r>
              <a:rPr lang="zh-CN" altLang="en-US" sz="1800" dirty="0">
                <a:latin typeface="Verdana" pitchFamily="34" charset="0"/>
              </a:rPr>
              <a:t>当前现状社会公众吃不到放心、好吃的农产品，满足不了收入提升后对品质提升的要求（</a:t>
            </a:r>
            <a:r>
              <a:rPr lang="zh-CN" altLang="en-US" sz="1800" dirty="0">
                <a:solidFill>
                  <a:srgbClr val="FF0000"/>
                </a:solidFill>
                <a:latin typeface="Verdana" pitchFamily="34" charset="0"/>
              </a:rPr>
              <a:t>行业痛点</a:t>
            </a:r>
            <a:r>
              <a:rPr lang="zh-CN" altLang="en-US" sz="1800" dirty="0">
                <a:latin typeface="Verdana" pitchFamily="34" charset="0"/>
              </a:rPr>
              <a:t>），行业目前的产销模式（逐级代理）。</a:t>
            </a:r>
            <a:endParaRPr lang="en-US" altLang="zh-CN" sz="1800" dirty="0">
              <a:latin typeface="Verdana" pitchFamily="34" charset="0"/>
            </a:endParaRPr>
          </a:p>
          <a:p>
            <a:pPr eaLnBrk="1" hangingPunct="1">
              <a:lnSpc>
                <a:spcPct val="115000"/>
              </a:lnSpc>
              <a:buNone/>
            </a:pPr>
            <a:r>
              <a:rPr lang="zh-CN" altLang="en-US" sz="1800" dirty="0">
                <a:solidFill>
                  <a:srgbClr val="FF0000"/>
                </a:solidFill>
                <a:latin typeface="Verdana" pitchFamily="34" charset="0"/>
              </a:rPr>
              <a:t>    问题原因分析：</a:t>
            </a:r>
            <a:r>
              <a:rPr lang="zh-CN" altLang="en-US" sz="1800" dirty="0">
                <a:latin typeface="Verdana" pitchFamily="34" charset="0"/>
              </a:rPr>
              <a:t>现有的产销模式农户和消费者没有建立直接关系；农户的收入所占的比例很低，没有积极性来提升品质；</a:t>
            </a:r>
            <a:endParaRPr lang="en-US" altLang="zh-CN" sz="1800" dirty="0">
              <a:latin typeface="Verdana" pitchFamily="34" charset="0"/>
            </a:endParaRPr>
          </a:p>
          <a:p>
            <a:pPr eaLnBrk="1" hangingPunct="1">
              <a:lnSpc>
                <a:spcPct val="115000"/>
              </a:lnSpc>
              <a:buNone/>
            </a:pPr>
            <a:r>
              <a:rPr lang="zh-CN" altLang="en-US" sz="1800" dirty="0">
                <a:solidFill>
                  <a:srgbClr val="FF0000"/>
                </a:solidFill>
                <a:latin typeface="Verdana" pitchFamily="34" charset="0"/>
              </a:rPr>
              <a:t>    解决问题的方案：</a:t>
            </a:r>
            <a:r>
              <a:rPr lang="zh-CN" altLang="en-US" sz="1800" dirty="0">
                <a:latin typeface="Verdana" pitchFamily="34" charset="0"/>
              </a:rPr>
              <a:t>建立直销模式，通过信息系统的建设来解决</a:t>
            </a:r>
            <a:endParaRPr lang="en-US" altLang="zh-CN" sz="1800" dirty="0">
              <a:latin typeface="Verdana" pitchFamily="34" charset="0"/>
            </a:endParaRPr>
          </a:p>
          <a:p>
            <a:pPr eaLnBrk="1" hangingPunct="1">
              <a:lnSpc>
                <a:spcPct val="115000"/>
              </a:lnSpc>
              <a:buNone/>
            </a:pPr>
            <a:r>
              <a:rPr lang="zh-CN" altLang="en-US" sz="1800" dirty="0">
                <a:solidFill>
                  <a:srgbClr val="FF0000"/>
                </a:solidFill>
                <a:latin typeface="Verdana" pitchFamily="34" charset="0"/>
              </a:rPr>
              <a:t>    论证解决方案：</a:t>
            </a:r>
            <a:r>
              <a:rPr lang="zh-CN" altLang="en-US" sz="1800" dirty="0">
                <a:latin typeface="Verdana" pitchFamily="34" charset="0"/>
              </a:rPr>
              <a:t>符合国家大的政策导向（提高农民受益）、符合社会发展方向（产业结构升级）、符合技术发展方向（互联网</a:t>
            </a:r>
            <a:r>
              <a:rPr lang="en-US" altLang="zh-CN" sz="1800" dirty="0">
                <a:latin typeface="Verdana" pitchFamily="34" charset="0"/>
              </a:rPr>
              <a:t>+</a:t>
            </a:r>
            <a:r>
              <a:rPr lang="zh-CN" altLang="en-US" sz="1800" dirty="0">
                <a:latin typeface="Verdana" pitchFamily="34" charset="0"/>
              </a:rPr>
              <a:t>、物联网）</a:t>
            </a:r>
            <a:endParaRPr lang="en-US" altLang="zh-CN" sz="1800" dirty="0">
              <a:latin typeface="Verdana" pitchFamily="34" charset="0"/>
            </a:endParaRPr>
          </a:p>
          <a:p>
            <a:pPr eaLnBrk="1" hangingPunct="1">
              <a:lnSpc>
                <a:spcPct val="115000"/>
              </a:lnSpc>
              <a:buNone/>
            </a:pPr>
            <a:r>
              <a:rPr lang="zh-CN" altLang="en-US" sz="1800" dirty="0">
                <a:solidFill>
                  <a:srgbClr val="FF0000"/>
                </a:solidFill>
                <a:latin typeface="Verdana" pitchFamily="34" charset="0"/>
              </a:rPr>
              <a:t>    社会效益：</a:t>
            </a:r>
            <a:r>
              <a:rPr lang="zh-CN" altLang="en-US" sz="1800" dirty="0">
                <a:latin typeface="Verdana" pitchFamily="34" charset="0"/>
              </a:rPr>
              <a:t>农民增收、消费者吃到放心农产品，农业的结构调整和产业升级</a:t>
            </a:r>
            <a:endParaRPr lang="en-US" altLang="zh-CN" sz="1900" dirty="0">
              <a:latin typeface="Verdana" pitchFamily="34" charset="0"/>
            </a:endParaRPr>
          </a:p>
        </p:txBody>
      </p:sp>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457200" y="274638"/>
            <a:ext cx="7972425" cy="654050"/>
          </a:xfrm>
        </p:spPr>
        <p:txBody>
          <a:bodyPr/>
          <a:lstStyle/>
          <a:p>
            <a:r>
              <a:rPr lang="zh-CN" altLang="en-US" dirty="0"/>
              <a:t>上节课的回顾</a:t>
            </a:r>
          </a:p>
        </p:txBody>
      </p:sp>
      <p:sp>
        <p:nvSpPr>
          <p:cNvPr id="17" name="矩形 16"/>
          <p:cNvSpPr/>
          <p:nvPr/>
        </p:nvSpPr>
        <p:spPr>
          <a:xfrm>
            <a:off x="428596" y="1000108"/>
            <a:ext cx="8215370" cy="4324261"/>
          </a:xfrm>
          <a:prstGeom prst="rect">
            <a:avLst/>
          </a:prstGeom>
        </p:spPr>
        <p:txBody>
          <a:bodyPr wrap="square">
            <a:spAutoFit/>
          </a:bodyPr>
          <a:lstStyle/>
          <a:p>
            <a:pPr marL="342900" lvl="1" indent="-342900" algn="l">
              <a:lnSpc>
                <a:spcPct val="125000"/>
              </a:lnSpc>
              <a:buClr>
                <a:srgbClr val="777777"/>
              </a:buClr>
              <a:buSzPct val="85000"/>
              <a:buFontTx/>
              <a:buChar char="•"/>
              <a:defRPr/>
            </a:pPr>
            <a:r>
              <a:rPr lang="zh-CN" altLang="en-US" sz="2000" dirty="0">
                <a:solidFill>
                  <a:srgbClr val="FF0000"/>
                </a:solidFill>
                <a:latin typeface="+mn-ea"/>
              </a:rPr>
              <a:t>新工科培养目标：</a:t>
            </a:r>
            <a:r>
              <a:rPr lang="zh-CN" altLang="en-US" sz="2000" dirty="0">
                <a:solidFill>
                  <a:schemeClr val="tx1"/>
                </a:solidFill>
                <a:latin typeface="+mn-ea"/>
              </a:rPr>
              <a:t>解决“复杂工程问题”的能力</a:t>
            </a:r>
            <a:endParaRPr lang="en-US" altLang="zh-CN" sz="2000" dirty="0">
              <a:solidFill>
                <a:schemeClr val="tx1"/>
              </a:solidFill>
              <a:latin typeface="+mn-ea"/>
            </a:endParaRPr>
          </a:p>
          <a:p>
            <a:pPr marL="342900" lvl="1" indent="-342900" algn="l">
              <a:lnSpc>
                <a:spcPct val="125000"/>
              </a:lnSpc>
              <a:buClr>
                <a:srgbClr val="777777"/>
              </a:buClr>
              <a:buSzPct val="85000"/>
              <a:buFontTx/>
              <a:buChar char="•"/>
              <a:defRPr/>
            </a:pPr>
            <a:r>
              <a:rPr lang="zh-CN" altLang="en-US" sz="2000" dirty="0">
                <a:solidFill>
                  <a:srgbClr val="FF0000"/>
                </a:solidFill>
                <a:latin typeface="+mn-ea"/>
              </a:rPr>
              <a:t>复杂工程：</a:t>
            </a:r>
            <a:r>
              <a:rPr lang="zh-CN" altLang="en-US" sz="2000" dirty="0">
                <a:solidFill>
                  <a:schemeClr val="tx1"/>
                </a:solidFill>
              </a:rPr>
              <a:t>可用性和稳定性要先于技术的先进性和科学性（超越技术），考虑非技术因素的各方利益冲突，有组织的团队分工协作活动，要考虑成本和经济效益。</a:t>
            </a:r>
          </a:p>
          <a:p>
            <a:pPr marL="342900" lvl="1" indent="-342900" algn="l">
              <a:lnSpc>
                <a:spcPct val="125000"/>
              </a:lnSpc>
              <a:buClr>
                <a:srgbClr val="777777"/>
              </a:buClr>
              <a:buSzPct val="85000"/>
              <a:buFontTx/>
              <a:buChar char="•"/>
              <a:defRPr/>
            </a:pPr>
            <a:r>
              <a:rPr lang="zh-CN" altLang="en-US" sz="2000" dirty="0">
                <a:solidFill>
                  <a:srgbClr val="FF0000"/>
                </a:solidFill>
                <a:latin typeface="+mn-ea"/>
              </a:rPr>
              <a:t>能力的培养：</a:t>
            </a:r>
            <a:r>
              <a:rPr lang="zh-CN" altLang="en-US" sz="2000" dirty="0">
                <a:solidFill>
                  <a:schemeClr val="tx1"/>
                </a:solidFill>
                <a:latin typeface="+mn-ea"/>
              </a:rPr>
              <a:t>技术知识、方法和工具、背景知识、问题分析和研究能力、</a:t>
            </a:r>
            <a:r>
              <a:rPr lang="zh-CN" altLang="en-US" sz="2000" dirty="0"/>
              <a:t>沟通能力、组织协调能力、团队建设能力、项目管理能力、创新能力、自学能力、文档撰写能力</a:t>
            </a:r>
            <a:r>
              <a:rPr lang="zh-CN" altLang="en-US" sz="2000" dirty="0">
                <a:solidFill>
                  <a:schemeClr val="tx1"/>
                </a:solidFill>
                <a:latin typeface="+mn-ea"/>
              </a:rPr>
              <a:t>。</a:t>
            </a:r>
            <a:endParaRPr lang="en-US" altLang="zh-CN" sz="2000" dirty="0">
              <a:solidFill>
                <a:schemeClr val="tx1"/>
              </a:solidFill>
              <a:latin typeface="+mn-ea"/>
            </a:endParaRPr>
          </a:p>
          <a:p>
            <a:pPr marL="342900" lvl="1" indent="-342900" algn="l">
              <a:lnSpc>
                <a:spcPct val="125000"/>
              </a:lnSpc>
              <a:buClr>
                <a:srgbClr val="777777"/>
              </a:buClr>
              <a:buSzPct val="85000"/>
              <a:buFontTx/>
              <a:buChar char="•"/>
              <a:defRPr/>
            </a:pPr>
            <a:r>
              <a:rPr lang="zh-CN" altLang="en-US" sz="2000" dirty="0">
                <a:solidFill>
                  <a:srgbClr val="FF0000"/>
                </a:solidFill>
                <a:latin typeface="+mn-ea"/>
              </a:rPr>
              <a:t>趋势的力量：</a:t>
            </a:r>
            <a:r>
              <a:rPr lang="zh-CN" altLang="en-US" sz="2000" dirty="0">
                <a:solidFill>
                  <a:schemeClr val="tx1"/>
                </a:solidFill>
                <a:latin typeface="+mn-ea"/>
              </a:rPr>
              <a:t>顺势而为，事半功倍。</a:t>
            </a:r>
            <a:endParaRPr lang="en-US" altLang="zh-CN" sz="2000" dirty="0">
              <a:solidFill>
                <a:schemeClr val="tx1"/>
              </a:solidFill>
              <a:latin typeface="+mn-ea"/>
            </a:endParaRPr>
          </a:p>
          <a:p>
            <a:pPr marL="342900" lvl="1" indent="-342900" algn="l">
              <a:lnSpc>
                <a:spcPct val="125000"/>
              </a:lnSpc>
              <a:buClr>
                <a:srgbClr val="777777"/>
              </a:buClr>
              <a:buSzPct val="85000"/>
              <a:buFontTx/>
              <a:buChar char="•"/>
              <a:defRPr/>
            </a:pPr>
            <a:r>
              <a:rPr lang="zh-CN" altLang="en-US" sz="2000" dirty="0">
                <a:solidFill>
                  <a:srgbClr val="FF0000"/>
                </a:solidFill>
                <a:latin typeface="+mn-ea"/>
              </a:rPr>
              <a:t>解决方案的能力：</a:t>
            </a:r>
            <a:r>
              <a:rPr lang="zh-CN" altLang="en-US" sz="2000" dirty="0">
                <a:solidFill>
                  <a:schemeClr val="tx1"/>
                </a:solidFill>
                <a:latin typeface="+mn-ea"/>
              </a:rPr>
              <a:t>提出问题（行业痛点）、问题原因分析、解决问题的方案、论证解决方案、社会效益。</a:t>
            </a:r>
            <a:endParaRPr lang="en-US" altLang="zh-CN" sz="2000" dirty="0">
              <a:solidFill>
                <a:schemeClr val="tx1"/>
              </a:solidFill>
              <a:latin typeface="+mn-ea"/>
            </a:endParaRPr>
          </a:p>
          <a:p>
            <a:pPr marL="342900" lvl="1" indent="-342900" algn="l">
              <a:lnSpc>
                <a:spcPct val="125000"/>
              </a:lnSpc>
              <a:buClr>
                <a:srgbClr val="777777"/>
              </a:buClr>
              <a:buSzPct val="85000"/>
              <a:buFontTx/>
              <a:buChar char="•"/>
              <a:defRPr/>
            </a:pPr>
            <a:endParaRPr lang="zh-CN" altLang="en-US" sz="2000" dirty="0">
              <a:solidFill>
                <a:schemeClr val="tx1"/>
              </a:solidFill>
              <a:latin typeface="+mn-ea"/>
            </a:endParaRPr>
          </a:p>
        </p:txBody>
      </p:sp>
    </p:spTree>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457200" y="274638"/>
            <a:ext cx="7972425" cy="654050"/>
          </a:xfrm>
        </p:spPr>
        <p:txBody>
          <a:bodyPr/>
          <a:lstStyle/>
          <a:p>
            <a:r>
              <a:rPr lang="zh-CN" altLang="en-US" dirty="0"/>
              <a:t>软件的概念</a:t>
            </a:r>
          </a:p>
        </p:txBody>
      </p:sp>
      <p:sp>
        <p:nvSpPr>
          <p:cNvPr id="17" name="矩形 16"/>
          <p:cNvSpPr/>
          <p:nvPr/>
        </p:nvSpPr>
        <p:spPr>
          <a:xfrm>
            <a:off x="428596" y="1000108"/>
            <a:ext cx="8215370" cy="5016758"/>
          </a:xfrm>
          <a:prstGeom prst="rect">
            <a:avLst/>
          </a:prstGeom>
        </p:spPr>
        <p:txBody>
          <a:bodyPr wrap="square">
            <a:spAutoFit/>
          </a:bodyPr>
          <a:lstStyle/>
          <a:p>
            <a:pPr marL="342900" lvl="1" indent="-342900" algn="l">
              <a:lnSpc>
                <a:spcPct val="125000"/>
              </a:lnSpc>
              <a:buClr>
                <a:srgbClr val="777777"/>
              </a:buClr>
              <a:buSzPct val="85000"/>
              <a:buFontTx/>
              <a:buChar char="•"/>
              <a:defRPr/>
            </a:pPr>
            <a:r>
              <a:rPr lang="zh-CN" altLang="en-US" sz="2000" dirty="0">
                <a:solidFill>
                  <a:schemeClr val="tx1"/>
                </a:solidFill>
                <a:latin typeface="+mn-ea"/>
              </a:rPr>
              <a:t>软件的定义软件由计算机程序、数据及文档组成。</a:t>
            </a:r>
          </a:p>
          <a:p>
            <a:pPr marL="342900" lvl="1" indent="-342900" algn="l">
              <a:lnSpc>
                <a:spcPct val="125000"/>
              </a:lnSpc>
              <a:buClr>
                <a:srgbClr val="777777"/>
              </a:buClr>
              <a:buSzPct val="85000"/>
              <a:buFontTx/>
              <a:buChar char="•"/>
              <a:defRPr/>
            </a:pPr>
            <a:r>
              <a:rPr lang="zh-CN" altLang="en-US" sz="2000" dirty="0">
                <a:solidFill>
                  <a:schemeClr val="tx1"/>
                </a:solidFill>
                <a:latin typeface="+mn-ea"/>
              </a:rPr>
              <a:t>软件与硬件、数据库、人、过程等共同构成计算机系统。</a:t>
            </a:r>
          </a:p>
          <a:p>
            <a:pPr marL="342900" lvl="1" indent="-342900" algn="l">
              <a:lnSpc>
                <a:spcPct val="125000"/>
              </a:lnSpc>
              <a:buClr>
                <a:srgbClr val="777777"/>
              </a:buClr>
              <a:buSzPct val="85000"/>
              <a:buFontTx/>
              <a:buChar char="•"/>
              <a:defRPr/>
            </a:pPr>
            <a:r>
              <a:rPr lang="zh-CN" altLang="en-US" sz="2000" dirty="0">
                <a:solidFill>
                  <a:schemeClr val="tx1"/>
                </a:solidFill>
                <a:latin typeface="+mn-ea"/>
              </a:rPr>
              <a:t>软件按功能分类：系统软件、支撑软件、应用软件。</a:t>
            </a:r>
          </a:p>
          <a:p>
            <a:pPr marL="342900" lvl="1" indent="-342900" algn="l">
              <a:lnSpc>
                <a:spcPct val="125000"/>
              </a:lnSpc>
              <a:buClr>
                <a:srgbClr val="777777"/>
              </a:buClr>
              <a:buSzPct val="85000"/>
              <a:buFontTx/>
              <a:buChar char="•"/>
              <a:defRPr/>
            </a:pPr>
            <a:r>
              <a:rPr lang="zh-CN" altLang="en-US" sz="2000" dirty="0">
                <a:solidFill>
                  <a:schemeClr val="tx1"/>
                </a:solidFill>
                <a:latin typeface="+mn-ea"/>
              </a:rPr>
              <a:t>软件的发展经历了三个阶段：程序阶段、程序系统阶段、软件工程阶段。</a:t>
            </a:r>
          </a:p>
          <a:p>
            <a:pPr marL="342900" lvl="1" indent="-342900" algn="l">
              <a:lnSpc>
                <a:spcPct val="125000"/>
              </a:lnSpc>
              <a:buClr>
                <a:srgbClr val="777777"/>
              </a:buClr>
              <a:buSzPct val="85000"/>
              <a:buFontTx/>
              <a:buChar char="•"/>
              <a:defRPr/>
            </a:pPr>
            <a:r>
              <a:rPr lang="zh-CN" altLang="en-US" sz="2000" dirty="0">
                <a:solidFill>
                  <a:schemeClr val="tx1"/>
                </a:solidFill>
                <a:latin typeface="+mn-ea"/>
              </a:rPr>
              <a:t>软件工程概念的出现源自软件危机。</a:t>
            </a:r>
          </a:p>
          <a:p>
            <a:pPr marL="342900" lvl="1" indent="-342900" algn="l">
              <a:lnSpc>
                <a:spcPct val="125000"/>
              </a:lnSpc>
              <a:buClr>
                <a:srgbClr val="777777"/>
              </a:buClr>
              <a:buSzPct val="85000"/>
              <a:buFontTx/>
              <a:buChar char="•"/>
              <a:defRPr/>
            </a:pPr>
            <a:r>
              <a:rPr lang="zh-CN" altLang="en-US" sz="2000" dirty="0">
                <a:solidFill>
                  <a:schemeClr val="tx1"/>
                </a:solidFill>
                <a:latin typeface="+mn-ea"/>
              </a:rPr>
              <a:t>软件危机的主要特征</a:t>
            </a:r>
          </a:p>
          <a:p>
            <a:pPr lvl="1" algn="l">
              <a:lnSpc>
                <a:spcPct val="110000"/>
              </a:lnSpc>
              <a:spcBef>
                <a:spcPct val="15000"/>
              </a:spcBef>
              <a:buClr>
                <a:schemeClr val="tx2"/>
              </a:buClr>
              <a:buSzPct val="85000"/>
              <a:buFont typeface="Wingdings" pitchFamily="2" charset="2"/>
              <a:buChar char="v"/>
            </a:pPr>
            <a:r>
              <a:rPr lang="en-GB" altLang="zh-CN" sz="1600" b="1" dirty="0">
                <a:ea typeface="仿宋_GB2312" pitchFamily="49" charset="-122"/>
              </a:rPr>
              <a:t> </a:t>
            </a:r>
            <a:r>
              <a:rPr lang="en-GB" sz="1600" b="1" dirty="0" err="1">
                <a:ea typeface="仿宋_GB2312" pitchFamily="49" charset="-122"/>
              </a:rPr>
              <a:t>软件价格在整个项目投入中的比例不断升高</a:t>
            </a:r>
            <a:r>
              <a:rPr lang="en-GB" altLang="zh-CN" sz="1600" b="1" dirty="0">
                <a:ea typeface="仿宋_GB2312" pitchFamily="49" charset="-122"/>
              </a:rPr>
              <a:t>;</a:t>
            </a:r>
          </a:p>
          <a:p>
            <a:pPr lvl="1" algn="l">
              <a:lnSpc>
                <a:spcPct val="110000"/>
              </a:lnSpc>
              <a:spcBef>
                <a:spcPct val="15000"/>
              </a:spcBef>
              <a:buClr>
                <a:schemeClr val="tx2"/>
              </a:buClr>
              <a:buSzPct val="85000"/>
              <a:buFont typeface="Wingdings" pitchFamily="2" charset="2"/>
              <a:buChar char="v"/>
            </a:pPr>
            <a:r>
              <a:rPr lang="en-US" altLang="zh-CN" sz="1600" b="1" dirty="0">
                <a:latin typeface="Times New Roman" pitchFamily="18" charset="0"/>
                <a:ea typeface="仿宋_GB2312" pitchFamily="49" charset="-122"/>
              </a:rPr>
              <a:t> </a:t>
            </a:r>
            <a:r>
              <a:rPr lang="zh-CN" altLang="en-US" sz="1600" b="1" dirty="0">
                <a:latin typeface="Times New Roman" pitchFamily="18" charset="0"/>
                <a:ea typeface="仿宋_GB2312" pitchFamily="49" charset="-122"/>
              </a:rPr>
              <a:t>软件开发成本严重超标</a:t>
            </a:r>
            <a:r>
              <a:rPr lang="en-US" altLang="zh-CN" sz="1600" b="1" dirty="0">
                <a:latin typeface="Times New Roman" pitchFamily="18" charset="0"/>
                <a:ea typeface="仿宋_GB2312" pitchFamily="49" charset="-122"/>
              </a:rPr>
              <a:t>;</a:t>
            </a:r>
          </a:p>
          <a:p>
            <a:pPr lvl="1" algn="l">
              <a:lnSpc>
                <a:spcPct val="110000"/>
              </a:lnSpc>
              <a:spcBef>
                <a:spcPct val="15000"/>
              </a:spcBef>
              <a:buClr>
                <a:schemeClr val="tx2"/>
              </a:buClr>
              <a:buSzPct val="85000"/>
              <a:buFont typeface="Wingdings" pitchFamily="2" charset="2"/>
              <a:buChar char="v"/>
            </a:pPr>
            <a:r>
              <a:rPr lang="en-US" altLang="zh-CN" sz="1600" b="1" dirty="0">
                <a:latin typeface="Times New Roman" pitchFamily="18" charset="0"/>
                <a:ea typeface="仿宋_GB2312" pitchFamily="49" charset="-122"/>
              </a:rPr>
              <a:t> </a:t>
            </a:r>
            <a:r>
              <a:rPr lang="zh-CN" altLang="en-US" sz="1600" b="1" dirty="0">
                <a:latin typeface="Times New Roman" pitchFamily="18" charset="0"/>
                <a:ea typeface="仿宋_GB2312" pitchFamily="49" charset="-122"/>
              </a:rPr>
              <a:t>软件开发周期大大超过规定日期</a:t>
            </a:r>
            <a:r>
              <a:rPr lang="en-US" altLang="zh-CN" sz="1600" b="1" dirty="0">
                <a:latin typeface="Times New Roman" pitchFamily="18" charset="0"/>
                <a:ea typeface="仿宋_GB2312" pitchFamily="49" charset="-122"/>
              </a:rPr>
              <a:t>;</a:t>
            </a:r>
          </a:p>
          <a:p>
            <a:pPr lvl="1" algn="l">
              <a:lnSpc>
                <a:spcPct val="110000"/>
              </a:lnSpc>
              <a:spcBef>
                <a:spcPct val="15000"/>
              </a:spcBef>
              <a:buClr>
                <a:schemeClr val="tx2"/>
              </a:buClr>
              <a:buSzPct val="85000"/>
              <a:buFont typeface="Wingdings" pitchFamily="2" charset="2"/>
              <a:buChar char="v"/>
            </a:pPr>
            <a:r>
              <a:rPr lang="en-US" altLang="zh-CN" sz="1600" b="1" dirty="0">
                <a:latin typeface="Times New Roman" pitchFamily="18" charset="0"/>
                <a:ea typeface="仿宋_GB2312" pitchFamily="49" charset="-122"/>
              </a:rPr>
              <a:t> </a:t>
            </a:r>
            <a:r>
              <a:rPr lang="zh-CN" altLang="en-US" sz="1600" b="1" dirty="0">
                <a:latin typeface="Times New Roman" pitchFamily="18" charset="0"/>
                <a:ea typeface="仿宋_GB2312" pitchFamily="49" charset="-122"/>
              </a:rPr>
              <a:t>软件质量难于保证；</a:t>
            </a:r>
          </a:p>
          <a:p>
            <a:pPr lvl="1" algn="l">
              <a:lnSpc>
                <a:spcPct val="110000"/>
              </a:lnSpc>
              <a:spcBef>
                <a:spcPct val="15000"/>
              </a:spcBef>
              <a:buClr>
                <a:schemeClr val="tx2"/>
              </a:buClr>
              <a:buSzPct val="85000"/>
              <a:buFont typeface="Wingdings" pitchFamily="2" charset="2"/>
              <a:buChar char="v"/>
            </a:pPr>
            <a:r>
              <a:rPr lang="zh-CN" altLang="en-US" sz="1600" b="1" dirty="0">
                <a:latin typeface="Times New Roman" pitchFamily="18" charset="0"/>
                <a:ea typeface="仿宋_GB2312" pitchFamily="49" charset="-122"/>
              </a:rPr>
              <a:t> </a:t>
            </a:r>
            <a:r>
              <a:rPr lang="en-GB" sz="1600" b="1" dirty="0" err="1">
                <a:ea typeface="仿宋_GB2312" pitchFamily="49" charset="-122"/>
              </a:rPr>
              <a:t>软件修改、维护困难</a:t>
            </a:r>
            <a:r>
              <a:rPr lang="zh-CN" altLang="en-GB" sz="1600" b="1" dirty="0">
                <a:ea typeface="仿宋_GB2312" pitchFamily="49" charset="-122"/>
              </a:rPr>
              <a:t>；</a:t>
            </a:r>
          </a:p>
          <a:p>
            <a:pPr lvl="1" algn="l">
              <a:lnSpc>
                <a:spcPct val="110000"/>
              </a:lnSpc>
              <a:spcBef>
                <a:spcPct val="15000"/>
              </a:spcBef>
              <a:buClr>
                <a:schemeClr val="tx2"/>
              </a:buClr>
              <a:buSzPct val="85000"/>
              <a:buFont typeface="Wingdings" pitchFamily="2" charset="2"/>
              <a:buChar char="v"/>
            </a:pPr>
            <a:r>
              <a:rPr lang="zh-CN" altLang="en-GB" sz="1600" dirty="0"/>
              <a:t> </a:t>
            </a:r>
            <a:r>
              <a:rPr lang="zh-CN" altLang="en-US" sz="1600" b="1" dirty="0">
                <a:latin typeface="Times New Roman" pitchFamily="18" charset="0"/>
                <a:ea typeface="仿宋_GB2312" pitchFamily="49" charset="-122"/>
              </a:rPr>
              <a:t>失败根本原因在于：开发人员写出的东西达不到用户要求 </a:t>
            </a:r>
            <a:r>
              <a:rPr lang="en-US" altLang="zh-CN" sz="1600" b="1" dirty="0">
                <a:latin typeface="Times New Roman" pitchFamily="18" charset="0"/>
                <a:ea typeface="仿宋_GB2312" pitchFamily="49" charset="-122"/>
              </a:rPr>
              <a:t>(</a:t>
            </a:r>
            <a:r>
              <a:rPr lang="zh-CN" altLang="en-US" sz="1600" b="1" dirty="0">
                <a:latin typeface="Times New Roman" pitchFamily="18" charset="0"/>
                <a:ea typeface="仿宋_GB2312" pitchFamily="49" charset="-122"/>
              </a:rPr>
              <a:t>人的问题、技术问题</a:t>
            </a:r>
            <a:r>
              <a:rPr lang="en-US" altLang="zh-CN" sz="1600" b="1" dirty="0">
                <a:latin typeface="Times New Roman" pitchFamily="18" charset="0"/>
                <a:ea typeface="仿宋_GB2312" pitchFamily="49" charset="-122"/>
              </a:rPr>
              <a:t>)</a:t>
            </a:r>
          </a:p>
          <a:p>
            <a:pPr marL="342900" lvl="1" indent="-342900" algn="l">
              <a:lnSpc>
                <a:spcPct val="125000"/>
              </a:lnSpc>
              <a:buClr>
                <a:srgbClr val="777777"/>
              </a:buClr>
              <a:buSzPct val="85000"/>
              <a:buFontTx/>
              <a:buChar char="•"/>
            </a:pPr>
            <a:endParaRPr lang="zh-CN" altLang="en-US" sz="2000" b="1" dirty="0">
              <a:solidFill>
                <a:schemeClr val="tx1"/>
              </a:solidFill>
              <a:latin typeface="+mn-ea"/>
            </a:endParaRPr>
          </a:p>
        </p:txBody>
      </p:sp>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457200" y="274638"/>
            <a:ext cx="7972425" cy="654050"/>
          </a:xfrm>
        </p:spPr>
        <p:txBody>
          <a:bodyPr/>
          <a:lstStyle/>
          <a:p>
            <a:r>
              <a:rPr lang="zh-CN" altLang="en-US" dirty="0"/>
              <a:t>软件工程的定义</a:t>
            </a:r>
          </a:p>
        </p:txBody>
      </p:sp>
      <p:sp>
        <p:nvSpPr>
          <p:cNvPr id="17" name="矩形 16"/>
          <p:cNvSpPr/>
          <p:nvPr/>
        </p:nvSpPr>
        <p:spPr>
          <a:xfrm>
            <a:off x="428596" y="1000108"/>
            <a:ext cx="8215370" cy="5093702"/>
          </a:xfrm>
          <a:prstGeom prst="rect">
            <a:avLst/>
          </a:prstGeom>
        </p:spPr>
        <p:txBody>
          <a:bodyPr wrap="square">
            <a:spAutoFit/>
          </a:bodyPr>
          <a:lstStyle/>
          <a:p>
            <a:pPr marL="342900" lvl="1" indent="-342900" algn="l">
              <a:lnSpc>
                <a:spcPct val="125000"/>
              </a:lnSpc>
              <a:buClr>
                <a:srgbClr val="777777"/>
              </a:buClr>
              <a:buSzPct val="85000"/>
              <a:buFontTx/>
              <a:buChar char="•"/>
              <a:defRPr/>
            </a:pPr>
            <a:r>
              <a:rPr lang="en-US" altLang="zh-CN" sz="2000" dirty="0">
                <a:solidFill>
                  <a:schemeClr val="tx1"/>
                </a:solidFill>
                <a:latin typeface="+mn-ea"/>
              </a:rPr>
              <a:t>1968 </a:t>
            </a:r>
            <a:r>
              <a:rPr lang="zh-CN" altLang="en-US" sz="2000" dirty="0">
                <a:solidFill>
                  <a:schemeClr val="tx1"/>
                </a:solidFill>
                <a:latin typeface="+mn-ea"/>
              </a:rPr>
              <a:t>年德国人 </a:t>
            </a:r>
            <a:r>
              <a:rPr lang="en-US" altLang="zh-CN" sz="2000" dirty="0">
                <a:solidFill>
                  <a:schemeClr val="tx1"/>
                </a:solidFill>
                <a:latin typeface="+mn-ea"/>
              </a:rPr>
              <a:t>Bauer </a:t>
            </a:r>
            <a:r>
              <a:rPr lang="zh-CN" altLang="en-US" sz="2000" dirty="0">
                <a:solidFill>
                  <a:schemeClr val="tx1"/>
                </a:solidFill>
                <a:latin typeface="+mn-ea"/>
              </a:rPr>
              <a:t>在北大西洋公约组织会议上的定义：</a:t>
            </a:r>
            <a:r>
              <a:rPr lang="en-US" altLang="zh-CN" sz="2000" dirty="0">
                <a:solidFill>
                  <a:schemeClr val="tx1"/>
                </a:solidFill>
                <a:latin typeface="+mn-ea"/>
              </a:rPr>
              <a:t>"</a:t>
            </a:r>
            <a:r>
              <a:rPr lang="zh-CN" altLang="en-US" sz="2000" dirty="0">
                <a:solidFill>
                  <a:schemeClr val="tx1"/>
                </a:solidFill>
                <a:latin typeface="+mn-ea"/>
              </a:rPr>
              <a:t>建立并使用完善的</a:t>
            </a:r>
            <a:r>
              <a:rPr lang="zh-CN" altLang="en-US" sz="2000" dirty="0">
                <a:solidFill>
                  <a:srgbClr val="FF0000"/>
                </a:solidFill>
                <a:latin typeface="+mn-ea"/>
              </a:rPr>
              <a:t>工程化</a:t>
            </a:r>
            <a:r>
              <a:rPr lang="zh-CN" altLang="en-US" sz="2000" dirty="0">
                <a:solidFill>
                  <a:schemeClr val="tx1"/>
                </a:solidFill>
                <a:latin typeface="+mn-ea"/>
              </a:rPr>
              <a:t>原则 </a:t>
            </a:r>
            <a:r>
              <a:rPr lang="en-US" altLang="zh-CN" sz="2000" dirty="0">
                <a:solidFill>
                  <a:schemeClr val="tx1"/>
                </a:solidFill>
                <a:latin typeface="+mn-ea"/>
              </a:rPr>
              <a:t>,</a:t>
            </a:r>
            <a:r>
              <a:rPr lang="zh-CN" altLang="en-US" sz="2000" dirty="0">
                <a:solidFill>
                  <a:schemeClr val="tx1"/>
                </a:solidFill>
                <a:latin typeface="+mn-ea"/>
              </a:rPr>
              <a:t>以较经济的手段获得能在实际机器上有效运行的可靠软件的</a:t>
            </a:r>
            <a:r>
              <a:rPr lang="zh-CN" altLang="en-US" sz="2000" dirty="0">
                <a:solidFill>
                  <a:srgbClr val="FF0000"/>
                </a:solidFill>
                <a:latin typeface="+mn-ea"/>
              </a:rPr>
              <a:t>一系列方法</a:t>
            </a:r>
            <a:r>
              <a:rPr lang="en-US" altLang="zh-CN" sz="2000" dirty="0">
                <a:solidFill>
                  <a:schemeClr val="tx1"/>
                </a:solidFill>
                <a:latin typeface="+mn-ea"/>
              </a:rPr>
              <a:t>"</a:t>
            </a:r>
            <a:r>
              <a:rPr lang="zh-CN" altLang="en-US" sz="2000" dirty="0">
                <a:solidFill>
                  <a:schemeClr val="tx1"/>
                </a:solidFill>
                <a:latin typeface="+mn-ea"/>
              </a:rPr>
              <a:t>。</a:t>
            </a:r>
          </a:p>
          <a:p>
            <a:pPr marL="342900" lvl="1" indent="-342900" algn="l">
              <a:lnSpc>
                <a:spcPct val="125000"/>
              </a:lnSpc>
              <a:buClr>
                <a:srgbClr val="777777"/>
              </a:buClr>
              <a:buSzPct val="85000"/>
              <a:buFontTx/>
              <a:buChar char="•"/>
              <a:defRPr/>
            </a:pPr>
            <a:r>
              <a:rPr lang="en-US" altLang="zh-CN" sz="2000" dirty="0">
                <a:solidFill>
                  <a:schemeClr val="tx1"/>
                </a:solidFill>
                <a:latin typeface="+mn-ea"/>
              </a:rPr>
              <a:t>1983 </a:t>
            </a:r>
            <a:r>
              <a:rPr lang="zh-CN" altLang="en-US" sz="2000" dirty="0">
                <a:solidFill>
                  <a:schemeClr val="tx1"/>
                </a:solidFill>
                <a:latin typeface="+mn-ea"/>
              </a:rPr>
              <a:t>年 </a:t>
            </a:r>
            <a:r>
              <a:rPr lang="en-US" altLang="zh-CN" sz="2000" dirty="0">
                <a:solidFill>
                  <a:schemeClr val="tx1"/>
                </a:solidFill>
                <a:latin typeface="+mn-ea"/>
              </a:rPr>
              <a:t>IEEE </a:t>
            </a:r>
            <a:r>
              <a:rPr lang="zh-CN" altLang="en-US" sz="2000" dirty="0">
                <a:solidFill>
                  <a:schemeClr val="tx1"/>
                </a:solidFill>
                <a:latin typeface="+mn-ea"/>
              </a:rPr>
              <a:t>的软件工程定义：</a:t>
            </a:r>
            <a:r>
              <a:rPr lang="en-US" altLang="zh-CN" sz="2000" dirty="0">
                <a:solidFill>
                  <a:schemeClr val="tx1"/>
                </a:solidFill>
                <a:latin typeface="+mn-ea"/>
              </a:rPr>
              <a:t>"</a:t>
            </a:r>
            <a:r>
              <a:rPr lang="zh-CN" altLang="en-US" sz="2000" dirty="0">
                <a:solidFill>
                  <a:srgbClr val="FF0000"/>
                </a:solidFill>
                <a:latin typeface="+mn-ea"/>
              </a:rPr>
              <a:t>软件工程是开发，运行</a:t>
            </a:r>
            <a:r>
              <a:rPr lang="en-US" altLang="zh-CN" sz="2000" dirty="0">
                <a:solidFill>
                  <a:srgbClr val="FF0000"/>
                </a:solidFill>
                <a:latin typeface="+mn-ea"/>
              </a:rPr>
              <a:t>,</a:t>
            </a:r>
            <a:r>
              <a:rPr lang="zh-CN" altLang="en-US" sz="2000" dirty="0">
                <a:solidFill>
                  <a:srgbClr val="FF0000"/>
                </a:solidFill>
                <a:latin typeface="+mn-ea"/>
              </a:rPr>
              <a:t>维护和修复软件的系统方法</a:t>
            </a:r>
            <a:r>
              <a:rPr lang="en-US" altLang="zh-CN" sz="2000" dirty="0">
                <a:solidFill>
                  <a:schemeClr val="tx1"/>
                </a:solidFill>
                <a:latin typeface="+mn-ea"/>
              </a:rPr>
              <a:t>"</a:t>
            </a:r>
            <a:r>
              <a:rPr lang="zh-CN" altLang="en-US" sz="2000" dirty="0">
                <a:solidFill>
                  <a:schemeClr val="tx1"/>
                </a:solidFill>
                <a:latin typeface="+mn-ea"/>
              </a:rPr>
              <a:t>。</a:t>
            </a:r>
          </a:p>
          <a:p>
            <a:pPr marL="342900" lvl="1" indent="-342900" algn="l">
              <a:lnSpc>
                <a:spcPct val="125000"/>
              </a:lnSpc>
              <a:buClr>
                <a:srgbClr val="777777"/>
              </a:buClr>
              <a:buSzPct val="85000"/>
              <a:buFontTx/>
              <a:buChar char="•"/>
              <a:defRPr/>
            </a:pPr>
            <a:r>
              <a:rPr lang="en-US" altLang="zh-CN" sz="2000" dirty="0">
                <a:solidFill>
                  <a:schemeClr val="tx1"/>
                </a:solidFill>
                <a:latin typeface="+mn-ea"/>
              </a:rPr>
              <a:t>1993 </a:t>
            </a:r>
            <a:r>
              <a:rPr lang="zh-CN" altLang="en-US" sz="2000" dirty="0">
                <a:solidFill>
                  <a:schemeClr val="tx1"/>
                </a:solidFill>
                <a:latin typeface="+mn-ea"/>
              </a:rPr>
              <a:t>年 </a:t>
            </a:r>
            <a:r>
              <a:rPr lang="en-US" altLang="zh-CN" sz="2000" dirty="0">
                <a:solidFill>
                  <a:schemeClr val="tx1"/>
                </a:solidFill>
                <a:latin typeface="+mn-ea"/>
              </a:rPr>
              <a:t>IEEE </a:t>
            </a:r>
            <a:r>
              <a:rPr lang="zh-CN" altLang="en-US" sz="2000" dirty="0">
                <a:solidFill>
                  <a:schemeClr val="tx1"/>
                </a:solidFill>
                <a:latin typeface="+mn-ea"/>
              </a:rPr>
              <a:t>的一个更加综合的定义：</a:t>
            </a:r>
            <a:r>
              <a:rPr lang="en-US" altLang="zh-CN" sz="2000" dirty="0">
                <a:solidFill>
                  <a:schemeClr val="tx1"/>
                </a:solidFill>
                <a:latin typeface="+mn-ea"/>
              </a:rPr>
              <a:t>"</a:t>
            </a:r>
            <a:r>
              <a:rPr lang="zh-CN" altLang="en-US" sz="2000" dirty="0">
                <a:solidFill>
                  <a:srgbClr val="FF0000"/>
                </a:solidFill>
                <a:latin typeface="+mn-ea"/>
              </a:rPr>
              <a:t>将系统化的，规范的，可度量的方法应用于软件的开发 </a:t>
            </a:r>
            <a:r>
              <a:rPr lang="en-US" altLang="zh-CN" sz="2000" dirty="0">
                <a:solidFill>
                  <a:srgbClr val="FF0000"/>
                </a:solidFill>
                <a:latin typeface="+mn-ea"/>
              </a:rPr>
              <a:t>,</a:t>
            </a:r>
            <a:r>
              <a:rPr lang="zh-CN" altLang="en-US" sz="2000" dirty="0">
                <a:solidFill>
                  <a:srgbClr val="FF0000"/>
                </a:solidFill>
                <a:latin typeface="+mn-ea"/>
              </a:rPr>
              <a:t>运行和维护的过程，即将工程化应用于软件中</a:t>
            </a:r>
            <a:r>
              <a:rPr lang="en-US" altLang="zh-CN" sz="2000" dirty="0">
                <a:solidFill>
                  <a:schemeClr val="tx1"/>
                </a:solidFill>
                <a:latin typeface="+mn-ea"/>
              </a:rPr>
              <a:t>"</a:t>
            </a:r>
            <a:r>
              <a:rPr lang="zh-CN" altLang="en-US" sz="2000" dirty="0">
                <a:solidFill>
                  <a:schemeClr val="tx1"/>
                </a:solidFill>
                <a:latin typeface="+mn-ea"/>
              </a:rPr>
              <a:t>。</a:t>
            </a:r>
            <a:endParaRPr lang="en-US" altLang="zh-CN" sz="2000" dirty="0">
              <a:solidFill>
                <a:schemeClr val="tx1"/>
              </a:solidFill>
              <a:latin typeface="+mn-ea"/>
            </a:endParaRPr>
          </a:p>
          <a:p>
            <a:pPr marL="342900" lvl="1" indent="-342900" algn="l">
              <a:lnSpc>
                <a:spcPct val="125000"/>
              </a:lnSpc>
              <a:buClr>
                <a:srgbClr val="777777"/>
              </a:buClr>
              <a:buSzPct val="85000"/>
              <a:buFontTx/>
              <a:buChar char="•"/>
              <a:defRPr/>
            </a:pPr>
            <a:r>
              <a:rPr lang="en-US" altLang="zh-CN" sz="2000" dirty="0">
                <a:solidFill>
                  <a:schemeClr val="tx1"/>
                </a:solidFill>
                <a:latin typeface="+mn-ea"/>
              </a:rPr>
              <a:t>2006</a:t>
            </a:r>
            <a:r>
              <a:rPr lang="zh-CN" altLang="en-US" sz="2000" dirty="0">
                <a:solidFill>
                  <a:schemeClr val="tx1"/>
                </a:solidFill>
                <a:latin typeface="+mn-ea"/>
              </a:rPr>
              <a:t>年我国的国家标准：</a:t>
            </a:r>
            <a:r>
              <a:rPr lang="en-US" altLang="zh-CN" sz="2000" dirty="0">
                <a:solidFill>
                  <a:schemeClr val="tx1"/>
                </a:solidFill>
                <a:latin typeface="+mn-ea"/>
              </a:rPr>
              <a:t>"</a:t>
            </a:r>
            <a:r>
              <a:rPr lang="zh-CN" altLang="en-US" sz="2000" dirty="0">
                <a:solidFill>
                  <a:srgbClr val="FF0000"/>
                </a:solidFill>
                <a:latin typeface="+mn-ea"/>
              </a:rPr>
              <a:t>应用计算机科学理论和技术以及工程管理原则和方法，按照预算和进度，实现满足用户要求的软件产品定义、开发、发布和维护的工程或进行科学研究的学科</a:t>
            </a:r>
            <a:r>
              <a:rPr lang="en-US" altLang="zh-CN" sz="2000" dirty="0">
                <a:solidFill>
                  <a:schemeClr val="tx1"/>
                </a:solidFill>
                <a:latin typeface="+mn-ea"/>
              </a:rPr>
              <a:t>" </a:t>
            </a:r>
            <a:r>
              <a:rPr lang="zh-CN" altLang="en-US" sz="2000" dirty="0">
                <a:solidFill>
                  <a:schemeClr val="tx1"/>
                </a:solidFill>
                <a:latin typeface="Arial" charset="0"/>
                <a:ea typeface="宋体" pitchFamily="2" charset="-122"/>
              </a:rPr>
              <a:t>。</a:t>
            </a:r>
            <a:endParaRPr lang="zh-CN" altLang="en-US" sz="2000" dirty="0"/>
          </a:p>
          <a:p>
            <a:pPr marL="342900" lvl="1" indent="-342900" algn="l">
              <a:lnSpc>
                <a:spcPct val="125000"/>
              </a:lnSpc>
              <a:buClr>
                <a:srgbClr val="777777"/>
              </a:buClr>
              <a:buSzPct val="85000"/>
              <a:buFontTx/>
              <a:buChar char="•"/>
              <a:defRPr/>
            </a:pPr>
            <a:endParaRPr lang="zh-CN" altLang="en-US" sz="2000" dirty="0">
              <a:solidFill>
                <a:schemeClr val="tx1"/>
              </a:solidFill>
              <a:latin typeface="+mn-ea"/>
            </a:endParaRPr>
          </a:p>
          <a:p>
            <a:pPr marL="342900" lvl="1" indent="-342900" algn="l">
              <a:lnSpc>
                <a:spcPct val="125000"/>
              </a:lnSpc>
              <a:buClr>
                <a:srgbClr val="777777"/>
              </a:buClr>
              <a:buSzPct val="85000"/>
              <a:buFontTx/>
              <a:buChar char="•"/>
            </a:pPr>
            <a:endParaRPr lang="zh-CN" altLang="en-US" sz="2000" b="1" dirty="0">
              <a:solidFill>
                <a:schemeClr val="tx1"/>
              </a:solidFill>
              <a:latin typeface="+mn-ea"/>
            </a:endParaRPr>
          </a:p>
        </p:txBody>
      </p:sp>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latin typeface="Verdana" pitchFamily="34" charset="0"/>
                <a:sym typeface="Wingdings" pitchFamily="2" charset="2"/>
              </a:rPr>
              <a:t>软件工程的特性</a:t>
            </a:r>
            <a:endParaRPr lang="zh-CN" altLang="en-US" dirty="0"/>
          </a:p>
        </p:txBody>
      </p:sp>
      <p:sp>
        <p:nvSpPr>
          <p:cNvPr id="33795" name="内容占位符 2"/>
          <p:cNvSpPr>
            <a:spLocks noGrp="1"/>
          </p:cNvSpPr>
          <p:nvPr>
            <p:ph idx="1"/>
          </p:nvPr>
        </p:nvSpPr>
        <p:spPr>
          <a:xfrm>
            <a:off x="457200" y="1000124"/>
            <a:ext cx="8258175" cy="4714891"/>
          </a:xfrm>
        </p:spPr>
        <p:txBody>
          <a:bodyPr/>
          <a:lstStyle/>
          <a:p>
            <a:pPr eaLnBrk="1" hangingPunct="1">
              <a:lnSpc>
                <a:spcPct val="115000"/>
              </a:lnSpc>
            </a:pPr>
            <a:r>
              <a:rPr lang="zh-CN" altLang="en-US" sz="2000" dirty="0">
                <a:solidFill>
                  <a:srgbClr val="FF0000"/>
                </a:solidFill>
                <a:latin typeface="Verdana" pitchFamily="34" charset="0"/>
              </a:rPr>
              <a:t>软件工程关注于大型程序的构造</a:t>
            </a:r>
            <a:endParaRPr lang="en-US" altLang="zh-CN" sz="2000" dirty="0">
              <a:solidFill>
                <a:srgbClr val="FF0000"/>
              </a:solidFill>
              <a:latin typeface="Verdana" pitchFamily="34" charset="0"/>
            </a:endParaRPr>
          </a:p>
          <a:p>
            <a:pPr eaLnBrk="1" hangingPunct="1">
              <a:lnSpc>
                <a:spcPct val="115000"/>
              </a:lnSpc>
            </a:pPr>
            <a:r>
              <a:rPr lang="zh-CN" altLang="en-US" sz="2000" dirty="0">
                <a:solidFill>
                  <a:srgbClr val="FF0000"/>
                </a:solidFill>
                <a:latin typeface="Verdana" pitchFamily="34" charset="0"/>
              </a:rPr>
              <a:t>软件工程的中心课题是控制复杂性</a:t>
            </a:r>
            <a:endParaRPr lang="en-US" altLang="zh-CN" sz="2000" dirty="0">
              <a:solidFill>
                <a:srgbClr val="FF0000"/>
              </a:solidFill>
              <a:latin typeface="Verdana" pitchFamily="34" charset="0"/>
            </a:endParaRPr>
          </a:p>
          <a:p>
            <a:pPr eaLnBrk="1" hangingPunct="1">
              <a:lnSpc>
                <a:spcPct val="115000"/>
              </a:lnSpc>
            </a:pPr>
            <a:r>
              <a:rPr lang="zh-CN" altLang="en-US" sz="2000" dirty="0">
                <a:solidFill>
                  <a:srgbClr val="FF0000"/>
                </a:solidFill>
                <a:latin typeface="Verdana" pitchFamily="34" charset="0"/>
              </a:rPr>
              <a:t>软件经常变化</a:t>
            </a:r>
            <a:endParaRPr lang="en-US" altLang="zh-CN" sz="2000" dirty="0">
              <a:solidFill>
                <a:srgbClr val="FF0000"/>
              </a:solidFill>
              <a:latin typeface="Verdana" pitchFamily="34" charset="0"/>
            </a:endParaRPr>
          </a:p>
          <a:p>
            <a:pPr eaLnBrk="1" hangingPunct="1">
              <a:lnSpc>
                <a:spcPct val="115000"/>
              </a:lnSpc>
            </a:pPr>
            <a:r>
              <a:rPr lang="zh-CN" altLang="en-US" sz="2000" dirty="0">
                <a:solidFill>
                  <a:srgbClr val="FF0000"/>
                </a:solidFill>
                <a:latin typeface="Verdana" pitchFamily="34" charset="0"/>
              </a:rPr>
              <a:t>开发软件的效率非常重要</a:t>
            </a:r>
            <a:endParaRPr lang="en-US" altLang="zh-CN" sz="2000" dirty="0">
              <a:solidFill>
                <a:srgbClr val="FF0000"/>
              </a:solidFill>
              <a:latin typeface="Verdana" pitchFamily="34" charset="0"/>
            </a:endParaRPr>
          </a:p>
          <a:p>
            <a:pPr eaLnBrk="1" hangingPunct="1">
              <a:lnSpc>
                <a:spcPct val="115000"/>
              </a:lnSpc>
            </a:pPr>
            <a:r>
              <a:rPr lang="zh-CN" altLang="en-US" sz="2000" dirty="0">
                <a:solidFill>
                  <a:srgbClr val="FF0000"/>
                </a:solidFill>
                <a:latin typeface="Verdana" pitchFamily="34" charset="0"/>
              </a:rPr>
              <a:t>和谐地合作是开发软件的关键</a:t>
            </a:r>
            <a:endParaRPr lang="en-US" altLang="zh-CN" sz="2000" dirty="0">
              <a:solidFill>
                <a:srgbClr val="FF0000"/>
              </a:solidFill>
              <a:latin typeface="Verdana" pitchFamily="34" charset="0"/>
            </a:endParaRPr>
          </a:p>
          <a:p>
            <a:pPr eaLnBrk="1" hangingPunct="1">
              <a:lnSpc>
                <a:spcPct val="115000"/>
              </a:lnSpc>
            </a:pPr>
            <a:r>
              <a:rPr lang="zh-CN" altLang="en-US" sz="2000" dirty="0">
                <a:solidFill>
                  <a:srgbClr val="FF0000"/>
                </a:solidFill>
                <a:latin typeface="Verdana" pitchFamily="34" charset="0"/>
              </a:rPr>
              <a:t>软件必须有效地支持它的用户</a:t>
            </a:r>
            <a:endParaRPr lang="en-US" altLang="zh-CN" sz="2000" dirty="0">
              <a:solidFill>
                <a:srgbClr val="FF0000"/>
              </a:solidFill>
              <a:latin typeface="Verdana" pitchFamily="34" charset="0"/>
            </a:endParaRPr>
          </a:p>
          <a:p>
            <a:pPr eaLnBrk="1" hangingPunct="1">
              <a:lnSpc>
                <a:spcPct val="115000"/>
              </a:lnSpc>
            </a:pPr>
            <a:r>
              <a:rPr lang="zh-CN" altLang="en-US" sz="2000" dirty="0">
                <a:solidFill>
                  <a:srgbClr val="FF0000"/>
                </a:solidFill>
                <a:latin typeface="Verdana" pitchFamily="34" charset="0"/>
              </a:rPr>
              <a:t>在软件工程领域中是由具有一种文化背景的人替具有另一种文化背景的人</a:t>
            </a:r>
          </a:p>
          <a:p>
            <a:pPr eaLnBrk="1" hangingPunct="1">
              <a:lnSpc>
                <a:spcPct val="115000"/>
              </a:lnSpc>
            </a:pPr>
            <a:endParaRPr lang="zh-CN" altLang="en-US" sz="2000" dirty="0">
              <a:latin typeface="Verdana" pitchFamily="34" charset="0"/>
              <a:cs typeface="+mn-cs"/>
            </a:endParaRPr>
          </a:p>
          <a:p>
            <a:pPr eaLnBrk="1" hangingPunct="1">
              <a:lnSpc>
                <a:spcPct val="115000"/>
              </a:lnSpc>
            </a:pPr>
            <a:endParaRPr lang="zh-CN" altLang="en-US" sz="2000" dirty="0">
              <a:latin typeface="Verdana" pitchFamily="34" charset="0"/>
              <a:cs typeface="+mn-cs"/>
            </a:endParaRPr>
          </a:p>
          <a:p>
            <a:pPr eaLnBrk="1" hangingPunct="1">
              <a:lnSpc>
                <a:spcPct val="115000"/>
              </a:lnSpc>
            </a:pPr>
            <a:endParaRPr lang="en-US" altLang="zh-CN" sz="2000" dirty="0">
              <a:latin typeface="Verdana" pitchFamily="34" charset="0"/>
            </a:endParaRPr>
          </a:p>
        </p:txBody>
      </p:sp>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457200" y="274638"/>
            <a:ext cx="7972425" cy="654050"/>
          </a:xfrm>
        </p:spPr>
        <p:txBody>
          <a:bodyPr/>
          <a:lstStyle/>
          <a:p>
            <a:r>
              <a:rPr lang="zh-CN" altLang="en-US" dirty="0"/>
              <a:t>本课程主要目标</a:t>
            </a:r>
          </a:p>
        </p:txBody>
      </p:sp>
      <p:sp>
        <p:nvSpPr>
          <p:cNvPr id="17" name="矩形 16"/>
          <p:cNvSpPr/>
          <p:nvPr/>
        </p:nvSpPr>
        <p:spPr>
          <a:xfrm>
            <a:off x="428596" y="1000108"/>
            <a:ext cx="8215370" cy="1726948"/>
          </a:xfrm>
          <a:prstGeom prst="rect">
            <a:avLst/>
          </a:prstGeom>
        </p:spPr>
        <p:txBody>
          <a:bodyPr wrap="square">
            <a:spAutoFit/>
          </a:bodyPr>
          <a:lstStyle/>
          <a:p>
            <a:pPr marL="342900" lvl="1" indent="-342900" algn="l">
              <a:lnSpc>
                <a:spcPct val="125000"/>
              </a:lnSpc>
              <a:buClr>
                <a:srgbClr val="777777"/>
              </a:buClr>
              <a:buSzPct val="85000"/>
              <a:buFontTx/>
              <a:buChar char="•"/>
            </a:pPr>
            <a:r>
              <a:rPr lang="zh-CN" altLang="en-US" sz="2200" dirty="0">
                <a:solidFill>
                  <a:srgbClr val="FF0000"/>
                </a:solidFill>
                <a:latin typeface="+mn-ea"/>
                <a:ea typeface="+mn-ea"/>
              </a:rPr>
              <a:t>掌握</a:t>
            </a:r>
            <a:r>
              <a:rPr lang="zh-CN" altLang="en-US" sz="2200" dirty="0">
                <a:solidFill>
                  <a:schemeClr val="tx1"/>
                </a:solidFill>
                <a:latin typeface="+mn-ea"/>
                <a:ea typeface="+mn-ea"/>
              </a:rPr>
              <a:t>整个软件的</a:t>
            </a:r>
            <a:r>
              <a:rPr lang="zh-CN" altLang="en-US" sz="2200" dirty="0">
                <a:solidFill>
                  <a:srgbClr val="FF0000"/>
                </a:solidFill>
                <a:latin typeface="+mn-ea"/>
                <a:ea typeface="+mn-ea"/>
              </a:rPr>
              <a:t>开发过程</a:t>
            </a:r>
            <a:r>
              <a:rPr lang="zh-CN" altLang="en-US" sz="2200" dirty="0">
                <a:solidFill>
                  <a:schemeClr val="tx1"/>
                </a:solidFill>
                <a:latin typeface="+mn-ea"/>
                <a:ea typeface="+mn-ea"/>
              </a:rPr>
              <a:t>：可行性分析、需求分析、概要及详细设计、代码实现、软件测试及软件维护。</a:t>
            </a:r>
            <a:endParaRPr lang="en-US" altLang="zh-CN" sz="2200" dirty="0">
              <a:solidFill>
                <a:schemeClr val="tx1"/>
              </a:solidFill>
              <a:latin typeface="+mn-ea"/>
              <a:ea typeface="+mn-ea"/>
            </a:endParaRPr>
          </a:p>
          <a:p>
            <a:pPr marL="342900" lvl="1" indent="-342900" algn="l">
              <a:lnSpc>
                <a:spcPct val="125000"/>
              </a:lnSpc>
              <a:buClr>
                <a:srgbClr val="777777"/>
              </a:buClr>
              <a:buSzPct val="85000"/>
              <a:buFontTx/>
              <a:buChar char="•"/>
            </a:pPr>
            <a:r>
              <a:rPr lang="zh-CN" altLang="en-US" sz="2200" dirty="0">
                <a:solidFill>
                  <a:schemeClr val="tx1"/>
                </a:solidFill>
                <a:latin typeface="+mn-ea"/>
                <a:ea typeface="+mn-ea"/>
              </a:rPr>
              <a:t>学习上面提到的每一个步骤中完成任务的</a:t>
            </a:r>
            <a:r>
              <a:rPr lang="zh-CN" altLang="en-US" sz="2200" dirty="0">
                <a:solidFill>
                  <a:srgbClr val="FF0000"/>
                </a:solidFill>
                <a:latin typeface="+mn-ea"/>
                <a:ea typeface="+mn-ea"/>
              </a:rPr>
              <a:t>相关方法与工具，</a:t>
            </a:r>
            <a:r>
              <a:rPr lang="zh-CN" altLang="en-US" sz="2200" dirty="0">
                <a:solidFill>
                  <a:schemeClr val="tx1"/>
                </a:solidFill>
                <a:latin typeface="+mn-ea"/>
                <a:ea typeface="+mn-ea"/>
              </a:rPr>
              <a:t>学完后应初步</a:t>
            </a:r>
            <a:r>
              <a:rPr lang="zh-CN" altLang="en-US" sz="2200" dirty="0">
                <a:solidFill>
                  <a:srgbClr val="FF0000"/>
                </a:solidFill>
                <a:latin typeface="+mn-ea"/>
                <a:ea typeface="+mn-ea"/>
              </a:rPr>
              <a:t>具备管理整个软件开发完整流程的能力</a:t>
            </a:r>
            <a:r>
              <a:rPr lang="zh-CN" altLang="en-US" sz="2200" dirty="0">
                <a:solidFill>
                  <a:schemeClr val="tx1"/>
                </a:solidFill>
                <a:latin typeface="+mn-ea"/>
                <a:ea typeface="+mn-ea"/>
              </a:rPr>
              <a:t>。</a:t>
            </a:r>
            <a:endParaRPr lang="en-US" altLang="zh-CN" sz="2200" dirty="0">
              <a:solidFill>
                <a:schemeClr val="tx1"/>
              </a:solidFill>
              <a:latin typeface="+mn-ea"/>
              <a:ea typeface="+mn-ea"/>
            </a:endParaRPr>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latin typeface="Verdana" pitchFamily="34" charset="0"/>
                <a:sym typeface="Wingdings" pitchFamily="2" charset="2"/>
              </a:rPr>
              <a:t>软件工程基本原理</a:t>
            </a:r>
            <a:endParaRPr lang="zh-CN" altLang="en-US" dirty="0"/>
          </a:p>
        </p:txBody>
      </p:sp>
      <p:sp>
        <p:nvSpPr>
          <p:cNvPr id="33795" name="内容占位符 2"/>
          <p:cNvSpPr>
            <a:spLocks noGrp="1"/>
          </p:cNvSpPr>
          <p:nvPr>
            <p:ph idx="1"/>
          </p:nvPr>
        </p:nvSpPr>
        <p:spPr>
          <a:xfrm>
            <a:off x="457200" y="1000124"/>
            <a:ext cx="8258175" cy="4714891"/>
          </a:xfrm>
        </p:spPr>
        <p:txBody>
          <a:bodyPr/>
          <a:lstStyle/>
          <a:p>
            <a:pPr eaLnBrk="1" hangingPunct="1">
              <a:lnSpc>
                <a:spcPct val="115000"/>
              </a:lnSpc>
            </a:pPr>
            <a:r>
              <a:rPr lang="zh-CN" altLang="en-US" sz="1900" dirty="0">
                <a:solidFill>
                  <a:srgbClr val="FF0000"/>
                </a:solidFill>
                <a:latin typeface="Verdana" pitchFamily="34" charset="0"/>
              </a:rPr>
              <a:t>按软件生存期分阶段制定计划并认真实施：</a:t>
            </a:r>
            <a:r>
              <a:rPr lang="zh-CN" altLang="en-US" sz="1900" dirty="0">
                <a:latin typeface="Verdana" pitchFamily="34" charset="0"/>
              </a:rPr>
              <a:t>把整个软件开发过程视为一项工程，把工程划分为若干阶段，分别制定</a:t>
            </a:r>
            <a:r>
              <a:rPr lang="zh-CN" altLang="en-US" sz="1900" dirty="0">
                <a:solidFill>
                  <a:srgbClr val="FF0000"/>
                </a:solidFill>
                <a:latin typeface="Verdana" pitchFamily="34" charset="0"/>
              </a:rPr>
              <a:t>每个阶段的计划</a:t>
            </a:r>
            <a:r>
              <a:rPr lang="zh-CN" altLang="en-US" sz="1900" dirty="0">
                <a:latin typeface="Verdana" pitchFamily="34" charset="0"/>
              </a:rPr>
              <a:t>，逐个实施。</a:t>
            </a:r>
            <a:endParaRPr lang="en-US" altLang="zh-CN" sz="1900" dirty="0">
              <a:latin typeface="Verdana" pitchFamily="34" charset="0"/>
            </a:endParaRPr>
          </a:p>
          <a:p>
            <a:pPr eaLnBrk="1" hangingPunct="1">
              <a:lnSpc>
                <a:spcPct val="115000"/>
              </a:lnSpc>
            </a:pPr>
            <a:r>
              <a:rPr lang="zh-CN" altLang="en-US" sz="1900" dirty="0">
                <a:solidFill>
                  <a:srgbClr val="FF0000"/>
                </a:solidFill>
                <a:latin typeface="Verdana" pitchFamily="34" charset="0"/>
                <a:cs typeface="+mn-cs"/>
              </a:rPr>
              <a:t>坚持进行阶段评审：</a:t>
            </a:r>
            <a:r>
              <a:rPr lang="zh-CN" altLang="en-US" sz="1900" dirty="0">
                <a:latin typeface="Verdana" pitchFamily="34" charset="0"/>
                <a:cs typeface="+mn-cs"/>
              </a:rPr>
              <a:t>前一阶段的结果将成为下一阶段的依据。坚持阶段的评审才能保证错误不传播到下一阶段。</a:t>
            </a:r>
            <a:endParaRPr lang="en-US" altLang="zh-CN" sz="1900" dirty="0">
              <a:latin typeface="Verdana" pitchFamily="34" charset="0"/>
              <a:cs typeface="+mn-cs"/>
            </a:endParaRPr>
          </a:p>
          <a:p>
            <a:pPr eaLnBrk="1" hangingPunct="1">
              <a:lnSpc>
                <a:spcPct val="115000"/>
              </a:lnSpc>
            </a:pPr>
            <a:r>
              <a:rPr lang="zh-CN" altLang="en-US" sz="1900" dirty="0">
                <a:solidFill>
                  <a:srgbClr val="FF0000"/>
                </a:solidFill>
                <a:latin typeface="Verdana" pitchFamily="34" charset="0"/>
                <a:cs typeface="+mn-cs"/>
              </a:rPr>
              <a:t>坚持严格的产品控制 ：</a:t>
            </a:r>
            <a:r>
              <a:rPr lang="zh-CN" altLang="en-US" sz="1900" dirty="0">
                <a:latin typeface="Verdana" pitchFamily="34" charset="0"/>
                <a:cs typeface="+mn-cs"/>
              </a:rPr>
              <a:t>将影响软件质量的因素在整个过程中置于严格控制之下。</a:t>
            </a:r>
            <a:endParaRPr lang="en-US" altLang="zh-CN" sz="1900" dirty="0">
              <a:latin typeface="Verdana" pitchFamily="34" charset="0"/>
              <a:cs typeface="+mn-cs"/>
            </a:endParaRPr>
          </a:p>
          <a:p>
            <a:pPr eaLnBrk="1" hangingPunct="1">
              <a:lnSpc>
                <a:spcPct val="115000"/>
              </a:lnSpc>
            </a:pPr>
            <a:r>
              <a:rPr lang="zh-CN" altLang="en-US" sz="1900" dirty="0">
                <a:solidFill>
                  <a:srgbClr val="FF0000"/>
                </a:solidFill>
                <a:latin typeface="Verdana" pitchFamily="34" charset="0"/>
                <a:cs typeface="+mn-cs"/>
              </a:rPr>
              <a:t>使用现代程序设计技术 ：</a:t>
            </a:r>
            <a:r>
              <a:rPr lang="zh-CN" altLang="en-US" sz="1900" dirty="0">
                <a:latin typeface="Verdana" pitchFamily="34" charset="0"/>
                <a:cs typeface="+mn-cs"/>
              </a:rPr>
              <a:t>先进的程序设计技术带来的是生产率和质量的提高。使用合适的开发模式和工具可以有效地建立功能强大的系统。</a:t>
            </a:r>
            <a:endParaRPr lang="en-US" altLang="zh-CN" sz="1900" dirty="0">
              <a:latin typeface="Verdana" pitchFamily="34" charset="0"/>
              <a:cs typeface="+mn-cs"/>
            </a:endParaRPr>
          </a:p>
          <a:p>
            <a:pPr eaLnBrk="1" hangingPunct="1">
              <a:lnSpc>
                <a:spcPct val="115000"/>
              </a:lnSpc>
            </a:pPr>
            <a:r>
              <a:rPr lang="zh-CN" altLang="en-US" sz="1900" dirty="0">
                <a:solidFill>
                  <a:srgbClr val="FF0000"/>
                </a:solidFill>
                <a:latin typeface="Verdana" pitchFamily="34" charset="0"/>
              </a:rPr>
              <a:t>明</a:t>
            </a:r>
            <a:r>
              <a:rPr lang="zh-CN" altLang="en-US" sz="1900" dirty="0">
                <a:solidFill>
                  <a:srgbClr val="FF0000"/>
                </a:solidFill>
                <a:latin typeface="Verdana" pitchFamily="34" charset="0"/>
                <a:cs typeface="+mn-cs"/>
              </a:rPr>
              <a:t>确责任，使得工作结果能够得到清楚的审查：</a:t>
            </a:r>
            <a:r>
              <a:rPr lang="zh-CN" altLang="en-US" sz="1900" dirty="0">
                <a:latin typeface="Verdana" pitchFamily="34" charset="0"/>
                <a:cs typeface="+mn-cs"/>
              </a:rPr>
              <a:t>开发组织严格划分责任并制定产品的标准，使得每个成员的工作有据可依，确保产品的质量。</a:t>
            </a:r>
            <a:endParaRPr lang="en-US" altLang="zh-CN" sz="1900" dirty="0">
              <a:latin typeface="Verdana" pitchFamily="34" charset="0"/>
              <a:cs typeface="+mn-cs"/>
            </a:endParaRPr>
          </a:p>
          <a:p>
            <a:pPr eaLnBrk="1" hangingPunct="1">
              <a:lnSpc>
                <a:spcPct val="115000"/>
              </a:lnSpc>
            </a:pPr>
            <a:r>
              <a:rPr lang="zh-CN" altLang="en-US" sz="1900" dirty="0">
                <a:solidFill>
                  <a:srgbClr val="FF0000"/>
                </a:solidFill>
                <a:latin typeface="Verdana" pitchFamily="34" charset="0"/>
              </a:rPr>
              <a:t>用人少而精：</a:t>
            </a:r>
            <a:r>
              <a:rPr lang="zh-CN" altLang="en-US" sz="1900" dirty="0">
                <a:latin typeface="Verdana" pitchFamily="34" charset="0"/>
              </a:rPr>
              <a:t>开发组织不在人多，在于每个人的技能适合要求。同时用人少而精，可减少沟通路径，提高生产率。</a:t>
            </a:r>
            <a:endParaRPr lang="en-US" altLang="zh-CN" sz="1900" dirty="0">
              <a:latin typeface="Verdana" pitchFamily="34" charset="0"/>
            </a:endParaRPr>
          </a:p>
          <a:p>
            <a:pPr eaLnBrk="1" hangingPunct="1">
              <a:lnSpc>
                <a:spcPct val="115000"/>
              </a:lnSpc>
            </a:pPr>
            <a:r>
              <a:rPr lang="zh-CN" altLang="en-US" sz="1900" dirty="0">
                <a:solidFill>
                  <a:srgbClr val="FF0000"/>
                </a:solidFill>
                <a:latin typeface="Verdana" pitchFamily="34" charset="0"/>
              </a:rPr>
              <a:t>不断改进开发过程：</a:t>
            </a:r>
            <a:r>
              <a:rPr lang="zh-CN" altLang="en-US" sz="1900" dirty="0">
                <a:latin typeface="Verdana" pitchFamily="34" charset="0"/>
              </a:rPr>
              <a:t>在开发的过程中不断总结经验，改进开发的组织和过程，有效地通过过程质量的改进提高软件产品的质量</a:t>
            </a:r>
            <a:r>
              <a:rPr lang="zh-CN" altLang="en-US" sz="1900" b="1" dirty="0">
                <a:latin typeface="Times New Roman" pitchFamily="18" charset="0"/>
                <a:ea typeface="仿宋_GB2312" pitchFamily="49" charset="-122"/>
              </a:rPr>
              <a:t>。</a:t>
            </a:r>
          </a:p>
          <a:p>
            <a:pPr eaLnBrk="1" hangingPunct="1">
              <a:lnSpc>
                <a:spcPct val="115000"/>
              </a:lnSpc>
            </a:pPr>
            <a:endParaRPr lang="zh-CN" altLang="en-US" sz="1900" dirty="0">
              <a:latin typeface="Verdana" pitchFamily="34" charset="0"/>
              <a:cs typeface="+mn-cs"/>
            </a:endParaRPr>
          </a:p>
          <a:p>
            <a:pPr eaLnBrk="1" hangingPunct="1">
              <a:lnSpc>
                <a:spcPct val="115000"/>
              </a:lnSpc>
            </a:pPr>
            <a:endParaRPr lang="zh-CN" altLang="en-US" sz="1900" dirty="0">
              <a:latin typeface="Verdana" pitchFamily="34" charset="0"/>
              <a:cs typeface="+mn-cs"/>
            </a:endParaRPr>
          </a:p>
          <a:p>
            <a:pPr eaLnBrk="1" hangingPunct="1">
              <a:lnSpc>
                <a:spcPct val="115000"/>
              </a:lnSpc>
            </a:pPr>
            <a:endParaRPr lang="en-US" altLang="zh-CN" sz="1900" dirty="0">
              <a:latin typeface="Verdana" pitchFamily="34" charset="0"/>
            </a:endParaRPr>
          </a:p>
        </p:txBody>
      </p:sp>
    </p:spTree>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457200" y="274638"/>
            <a:ext cx="7972425" cy="654050"/>
          </a:xfrm>
        </p:spPr>
        <p:txBody>
          <a:bodyPr/>
          <a:lstStyle/>
          <a:p>
            <a:r>
              <a:rPr lang="zh-CN" altLang="en-US" dirty="0"/>
              <a:t>软件工程方法学</a:t>
            </a:r>
          </a:p>
        </p:txBody>
      </p:sp>
      <p:sp>
        <p:nvSpPr>
          <p:cNvPr id="17" name="矩形 16"/>
          <p:cNvSpPr/>
          <p:nvPr/>
        </p:nvSpPr>
        <p:spPr>
          <a:xfrm>
            <a:off x="428596" y="1000108"/>
            <a:ext cx="8215370" cy="861774"/>
          </a:xfrm>
          <a:prstGeom prst="rect">
            <a:avLst/>
          </a:prstGeom>
        </p:spPr>
        <p:txBody>
          <a:bodyPr wrap="square">
            <a:spAutoFit/>
          </a:bodyPr>
          <a:lstStyle/>
          <a:p>
            <a:pPr marL="342900" lvl="1" indent="-342900" algn="l">
              <a:lnSpc>
                <a:spcPct val="125000"/>
              </a:lnSpc>
              <a:buClr>
                <a:srgbClr val="777777"/>
              </a:buClr>
              <a:buSzPct val="85000"/>
              <a:buFontTx/>
              <a:buChar char="•"/>
              <a:defRPr/>
            </a:pPr>
            <a:r>
              <a:rPr lang="zh-CN" altLang="en-US" sz="2000" b="1" dirty="0">
                <a:solidFill>
                  <a:srgbClr val="FF0000"/>
                </a:solidFill>
                <a:latin typeface="Times New Roman" pitchFamily="18" charset="0"/>
              </a:rPr>
              <a:t>软件工程三要素</a:t>
            </a:r>
            <a:r>
              <a:rPr lang="zh-CN" altLang="en-US" sz="2000" b="1" dirty="0">
                <a:solidFill>
                  <a:schemeClr val="tx2"/>
                </a:solidFill>
                <a:latin typeface="Times New Roman" pitchFamily="18" charset="0"/>
              </a:rPr>
              <a:t>：</a:t>
            </a:r>
            <a:r>
              <a:rPr lang="zh-CN" altLang="en-US" sz="2000" b="1" dirty="0">
                <a:latin typeface="Times New Roman" pitchFamily="18" charset="0"/>
              </a:rPr>
              <a:t>工具、方法、过程</a:t>
            </a:r>
          </a:p>
          <a:p>
            <a:pPr marL="342900" lvl="1" indent="-342900" algn="l">
              <a:lnSpc>
                <a:spcPct val="125000"/>
              </a:lnSpc>
              <a:buClr>
                <a:srgbClr val="777777"/>
              </a:buClr>
              <a:buSzPct val="85000"/>
              <a:buFontTx/>
              <a:buChar char="•"/>
              <a:defRPr/>
            </a:pPr>
            <a:endParaRPr lang="zh-CN" altLang="en-US" sz="2000" dirty="0">
              <a:solidFill>
                <a:schemeClr val="tx1"/>
              </a:solidFill>
              <a:latin typeface="+mn-ea"/>
            </a:endParaRPr>
          </a:p>
        </p:txBody>
      </p:sp>
      <p:grpSp>
        <p:nvGrpSpPr>
          <p:cNvPr id="6" name="Group 5"/>
          <p:cNvGrpSpPr>
            <a:grpSpLocks/>
          </p:cNvGrpSpPr>
          <p:nvPr/>
        </p:nvGrpSpPr>
        <p:grpSpPr bwMode="auto">
          <a:xfrm>
            <a:off x="2066925" y="2160588"/>
            <a:ext cx="4752975" cy="3373151"/>
            <a:chOff x="0" y="0"/>
            <a:chExt cx="4224" cy="2295"/>
          </a:xfrm>
        </p:grpSpPr>
        <p:sp>
          <p:nvSpPr>
            <p:cNvPr id="7" name="Oval 6"/>
            <p:cNvSpPr>
              <a:spLocks noChangeArrowheads="1"/>
            </p:cNvSpPr>
            <p:nvPr/>
          </p:nvSpPr>
          <p:spPr bwMode="auto">
            <a:xfrm>
              <a:off x="0" y="1152"/>
              <a:ext cx="4224" cy="672"/>
            </a:xfrm>
            <a:prstGeom prst="ellipse">
              <a:avLst/>
            </a:prstGeom>
            <a:solidFill>
              <a:srgbClr val="FF3300"/>
            </a:solidFill>
            <a:ln w="9525">
              <a:noFill/>
              <a:round/>
              <a:headEnd/>
              <a:tailEnd/>
            </a:ln>
            <a:scene3d>
              <a:camera prst="legacyPerspectiveBottom"/>
              <a:lightRig rig="legacyFlat3" dir="t"/>
            </a:scene3d>
            <a:sp3d extrusionH="887400" prstMaterial="legacyMatte">
              <a:bevelT w="13500" h="13500" prst="angle"/>
              <a:bevelB w="13500" h="13500" prst="angle"/>
              <a:extrusionClr>
                <a:srgbClr val="FF3300"/>
              </a:extrusionClr>
            </a:sp3d>
          </p:spPr>
          <p:txBody>
            <a:bodyPr wrap="none" anchor="ctr">
              <a:flatTx/>
            </a:bodyPr>
            <a:lstStyle/>
            <a:p>
              <a:pPr algn="ctr"/>
              <a:endParaRPr lang="zh-CN" altLang="en-US">
                <a:solidFill>
                  <a:srgbClr val="FF0000"/>
                </a:solidFill>
              </a:endParaRPr>
            </a:p>
          </p:txBody>
        </p:sp>
        <p:sp>
          <p:nvSpPr>
            <p:cNvPr id="8" name="Oval 7"/>
            <p:cNvSpPr>
              <a:spLocks noChangeArrowheads="1"/>
            </p:cNvSpPr>
            <p:nvPr/>
          </p:nvSpPr>
          <p:spPr bwMode="auto">
            <a:xfrm>
              <a:off x="288" y="720"/>
              <a:ext cx="3552" cy="576"/>
            </a:xfrm>
            <a:prstGeom prst="ellipse">
              <a:avLst/>
            </a:prstGeom>
            <a:solidFill>
              <a:srgbClr val="FF9900"/>
            </a:solidFill>
            <a:ln w="9525">
              <a:noFill/>
              <a:round/>
              <a:headEnd/>
              <a:tailEnd/>
            </a:ln>
            <a:scene3d>
              <a:camera prst="legacyPerspectiveBottom"/>
              <a:lightRig rig="legacyFlat3" dir="t"/>
            </a:scene3d>
            <a:sp3d extrusionH="887400" prstMaterial="legacyMatte">
              <a:bevelT w="13500" h="13500" prst="angle"/>
              <a:bevelB w="13500" h="13500" prst="angle"/>
              <a:extrusionClr>
                <a:srgbClr val="FF9900"/>
              </a:extrusionClr>
            </a:sp3d>
          </p:spPr>
          <p:txBody>
            <a:bodyPr wrap="none" anchor="ctr">
              <a:flatTx/>
            </a:bodyPr>
            <a:lstStyle/>
            <a:p>
              <a:pPr eaLnBrk="0" hangingPunct="0"/>
              <a:endParaRPr lang="zh-CN" altLang="en-US">
                <a:latin typeface="Times New Roman" pitchFamily="18" charset="0"/>
              </a:endParaRPr>
            </a:p>
          </p:txBody>
        </p:sp>
        <p:sp>
          <p:nvSpPr>
            <p:cNvPr id="9" name="Oval 8"/>
            <p:cNvSpPr>
              <a:spLocks noChangeArrowheads="1"/>
            </p:cNvSpPr>
            <p:nvPr/>
          </p:nvSpPr>
          <p:spPr bwMode="auto">
            <a:xfrm>
              <a:off x="672" y="336"/>
              <a:ext cx="2784" cy="480"/>
            </a:xfrm>
            <a:prstGeom prst="ellipse">
              <a:avLst/>
            </a:prstGeom>
            <a:solidFill>
              <a:srgbClr val="FFFF66"/>
            </a:solidFill>
            <a:ln w="9525">
              <a:noFill/>
              <a:round/>
              <a:headEnd/>
              <a:tailEnd/>
            </a:ln>
            <a:scene3d>
              <a:camera prst="legacyPerspectiveBottom"/>
              <a:lightRig rig="legacyFlat3" dir="t"/>
            </a:scene3d>
            <a:sp3d extrusionH="887400" prstMaterial="legacyMatte">
              <a:bevelT w="13500" h="13500" prst="angle"/>
              <a:bevelB w="13500" h="13500" prst="angle"/>
              <a:extrusionClr>
                <a:srgbClr val="FFFF66"/>
              </a:extrusionClr>
            </a:sp3d>
          </p:spPr>
          <p:txBody>
            <a:bodyPr wrap="none" anchor="ctr">
              <a:flatTx/>
            </a:bodyPr>
            <a:lstStyle/>
            <a:p>
              <a:pPr eaLnBrk="0" hangingPunct="0"/>
              <a:endParaRPr lang="zh-CN" altLang="en-US">
                <a:latin typeface="Times New Roman" pitchFamily="18" charset="0"/>
              </a:endParaRPr>
            </a:p>
          </p:txBody>
        </p:sp>
        <p:sp>
          <p:nvSpPr>
            <p:cNvPr id="10" name="Oval 9"/>
            <p:cNvSpPr>
              <a:spLocks noChangeArrowheads="1"/>
            </p:cNvSpPr>
            <p:nvPr/>
          </p:nvSpPr>
          <p:spPr bwMode="auto">
            <a:xfrm>
              <a:off x="960" y="0"/>
              <a:ext cx="2256" cy="432"/>
            </a:xfrm>
            <a:prstGeom prst="ellipse">
              <a:avLst/>
            </a:prstGeom>
            <a:solidFill>
              <a:srgbClr val="00FF00"/>
            </a:solidFill>
            <a:ln w="9525">
              <a:noFill/>
              <a:round/>
              <a:headEnd/>
              <a:tailEnd/>
            </a:ln>
            <a:scene3d>
              <a:camera prst="legacyPerspectiveBottom"/>
              <a:lightRig rig="legacyFlat3" dir="t"/>
            </a:scene3d>
            <a:sp3d extrusionH="887400" prstMaterial="legacyMatte">
              <a:bevelT w="13500" h="13500" prst="angle"/>
              <a:bevelB w="13500" h="13500" prst="angle"/>
              <a:extrusionClr>
                <a:srgbClr val="00FF00"/>
              </a:extrusionClr>
            </a:sp3d>
          </p:spPr>
          <p:txBody>
            <a:bodyPr wrap="none" anchor="ctr">
              <a:flatTx/>
            </a:bodyPr>
            <a:lstStyle/>
            <a:p>
              <a:pPr eaLnBrk="0" hangingPunct="0"/>
              <a:endParaRPr lang="zh-CN" altLang="en-US">
                <a:latin typeface="Times New Roman" pitchFamily="18" charset="0"/>
              </a:endParaRPr>
            </a:p>
          </p:txBody>
        </p:sp>
        <p:sp>
          <p:nvSpPr>
            <p:cNvPr id="11" name="Text Box 10"/>
            <p:cNvSpPr txBox="1">
              <a:spLocks noChangeArrowheads="1"/>
            </p:cNvSpPr>
            <p:nvPr/>
          </p:nvSpPr>
          <p:spPr bwMode="auto">
            <a:xfrm>
              <a:off x="1464" y="1446"/>
              <a:ext cx="1311" cy="272"/>
            </a:xfrm>
            <a:prstGeom prst="rect">
              <a:avLst/>
            </a:prstGeom>
            <a:noFill/>
            <a:ln w="9525">
              <a:noFill/>
              <a:miter lim="800000"/>
              <a:headEnd/>
              <a:tailEnd/>
            </a:ln>
          </p:spPr>
          <p:txBody>
            <a:bodyPr wrap="none">
              <a:spAutoFit/>
            </a:bodyPr>
            <a:lstStyle/>
            <a:p>
              <a:pPr>
                <a:spcBef>
                  <a:spcPct val="50000"/>
                </a:spcBef>
                <a:buNone/>
              </a:pPr>
              <a:r>
                <a:rPr lang="zh-CN" altLang="en-US" sz="2000" b="1" dirty="0">
                  <a:solidFill>
                    <a:srgbClr val="003399"/>
                  </a:solidFill>
                </a:rPr>
                <a:t>质量关注点</a:t>
              </a:r>
              <a:endParaRPr lang="en-US" sz="2000" b="1" dirty="0">
                <a:solidFill>
                  <a:srgbClr val="003399"/>
                </a:solidFill>
              </a:endParaRPr>
            </a:p>
          </p:txBody>
        </p:sp>
        <p:sp>
          <p:nvSpPr>
            <p:cNvPr id="12" name="Text Box 11"/>
            <p:cNvSpPr txBox="1">
              <a:spLocks noChangeArrowheads="1"/>
            </p:cNvSpPr>
            <p:nvPr/>
          </p:nvSpPr>
          <p:spPr bwMode="auto">
            <a:xfrm>
              <a:off x="1655" y="960"/>
              <a:ext cx="864" cy="272"/>
            </a:xfrm>
            <a:prstGeom prst="rect">
              <a:avLst/>
            </a:prstGeom>
            <a:noFill/>
            <a:ln w="9525">
              <a:noFill/>
              <a:miter lim="800000"/>
              <a:headEnd/>
              <a:tailEnd/>
            </a:ln>
          </p:spPr>
          <p:txBody>
            <a:bodyPr>
              <a:spAutoFit/>
            </a:bodyPr>
            <a:lstStyle/>
            <a:p>
              <a:pPr>
                <a:spcBef>
                  <a:spcPct val="50000"/>
                </a:spcBef>
                <a:buNone/>
              </a:pPr>
              <a:r>
                <a:rPr lang="zh-CN" altLang="en-US" sz="2000" b="1" dirty="0">
                  <a:solidFill>
                    <a:srgbClr val="003399"/>
                  </a:solidFill>
                </a:rPr>
                <a:t>过程</a:t>
              </a:r>
            </a:p>
          </p:txBody>
        </p:sp>
        <p:sp>
          <p:nvSpPr>
            <p:cNvPr id="13" name="Text Box 12"/>
            <p:cNvSpPr txBox="1">
              <a:spLocks noChangeArrowheads="1"/>
            </p:cNvSpPr>
            <p:nvPr/>
          </p:nvSpPr>
          <p:spPr bwMode="auto">
            <a:xfrm>
              <a:off x="1747" y="523"/>
              <a:ext cx="670" cy="272"/>
            </a:xfrm>
            <a:prstGeom prst="rect">
              <a:avLst/>
            </a:prstGeom>
            <a:noFill/>
            <a:ln w="9525">
              <a:noFill/>
              <a:miter lim="800000"/>
              <a:headEnd/>
              <a:tailEnd/>
            </a:ln>
          </p:spPr>
          <p:txBody>
            <a:bodyPr>
              <a:spAutoFit/>
            </a:bodyPr>
            <a:lstStyle/>
            <a:p>
              <a:pPr>
                <a:spcBef>
                  <a:spcPct val="50000"/>
                </a:spcBef>
                <a:buNone/>
              </a:pPr>
              <a:r>
                <a:rPr lang="zh-CN" altLang="en-US" sz="2000" b="1" dirty="0">
                  <a:solidFill>
                    <a:srgbClr val="003399"/>
                  </a:solidFill>
                </a:rPr>
                <a:t>方法</a:t>
              </a:r>
            </a:p>
          </p:txBody>
        </p:sp>
        <p:sp>
          <p:nvSpPr>
            <p:cNvPr id="14" name="Text Box 13"/>
            <p:cNvSpPr txBox="1">
              <a:spLocks noChangeArrowheads="1"/>
            </p:cNvSpPr>
            <p:nvPr/>
          </p:nvSpPr>
          <p:spPr bwMode="auto">
            <a:xfrm>
              <a:off x="1778" y="85"/>
              <a:ext cx="936" cy="272"/>
            </a:xfrm>
            <a:prstGeom prst="rect">
              <a:avLst/>
            </a:prstGeom>
            <a:noFill/>
            <a:ln w="9525">
              <a:noFill/>
              <a:miter lim="800000"/>
              <a:headEnd/>
              <a:tailEnd/>
            </a:ln>
          </p:spPr>
          <p:txBody>
            <a:bodyPr wrap="none">
              <a:spAutoFit/>
            </a:bodyPr>
            <a:lstStyle/>
            <a:p>
              <a:pPr>
                <a:spcBef>
                  <a:spcPct val="50000"/>
                </a:spcBef>
                <a:buNone/>
              </a:pPr>
              <a:r>
                <a:rPr lang="zh-CN" altLang="en-US" sz="2000" b="1" dirty="0">
                  <a:solidFill>
                    <a:srgbClr val="003399"/>
                  </a:solidFill>
                </a:rPr>
                <a:t>工具</a:t>
              </a:r>
              <a:r>
                <a:rPr lang="zh-CN" altLang="en-US" sz="2000" b="1" dirty="0">
                  <a:solidFill>
                    <a:srgbClr val="FFFF00"/>
                  </a:solidFill>
                </a:rPr>
                <a:t>    </a:t>
              </a:r>
            </a:p>
          </p:txBody>
        </p:sp>
        <p:sp>
          <p:nvSpPr>
            <p:cNvPr id="15" name="Text Box 14"/>
            <p:cNvSpPr txBox="1">
              <a:spLocks noChangeArrowheads="1"/>
            </p:cNvSpPr>
            <p:nvPr/>
          </p:nvSpPr>
          <p:spPr bwMode="auto">
            <a:xfrm>
              <a:off x="512" y="1981"/>
              <a:ext cx="3269" cy="314"/>
            </a:xfrm>
            <a:prstGeom prst="rect">
              <a:avLst/>
            </a:prstGeom>
            <a:noFill/>
            <a:ln w="9525">
              <a:noFill/>
              <a:miter lim="800000"/>
              <a:headEnd/>
              <a:tailEnd/>
            </a:ln>
          </p:spPr>
          <p:txBody>
            <a:bodyPr wrap="square">
              <a:spAutoFit/>
            </a:bodyPr>
            <a:lstStyle/>
            <a:p>
              <a:pPr>
                <a:spcBef>
                  <a:spcPct val="50000"/>
                </a:spcBef>
                <a:buNone/>
              </a:pPr>
              <a:r>
                <a:rPr lang="zh-CN" altLang="en-US" sz="2400" b="1" dirty="0">
                  <a:ea typeface="黑体" pitchFamily="49" charset="-122"/>
                </a:rPr>
                <a:t>软件工程层次图</a:t>
              </a:r>
            </a:p>
          </p:txBody>
        </p:sp>
      </p:grpSp>
      <p:sp>
        <p:nvSpPr>
          <p:cNvPr id="18" name="AutoShape 18"/>
          <p:cNvSpPr>
            <a:spLocks noChangeArrowheads="1"/>
          </p:cNvSpPr>
          <p:nvPr/>
        </p:nvSpPr>
        <p:spPr bwMode="auto">
          <a:xfrm>
            <a:off x="6835777" y="3222625"/>
            <a:ext cx="2022503" cy="1441450"/>
          </a:xfrm>
          <a:prstGeom prst="wedgeRoundRectCallout">
            <a:avLst>
              <a:gd name="adj1" fmla="val -153494"/>
              <a:gd name="adj2" fmla="val -12848"/>
              <a:gd name="adj3" fmla="val 16667"/>
            </a:avLst>
          </a:prstGeom>
          <a:noFill/>
          <a:ln w="9525">
            <a:solidFill>
              <a:schemeClr val="tx1"/>
            </a:solidFill>
            <a:miter lim="800000"/>
            <a:headEnd/>
            <a:tailEnd/>
          </a:ln>
        </p:spPr>
        <p:txBody>
          <a:bodyPr/>
          <a:lstStyle/>
          <a:p>
            <a:pPr algn="ctr" eaLnBrk="0" hangingPunct="0"/>
            <a:endParaRPr lang="zh-CN" altLang="en-US">
              <a:latin typeface="Times New Roman" pitchFamily="18" charset="0"/>
            </a:endParaRPr>
          </a:p>
        </p:txBody>
      </p:sp>
      <p:sp>
        <p:nvSpPr>
          <p:cNvPr id="19" name="AutoShape 19"/>
          <p:cNvSpPr>
            <a:spLocks noChangeArrowheads="1"/>
          </p:cNvSpPr>
          <p:nvPr/>
        </p:nvSpPr>
        <p:spPr bwMode="auto">
          <a:xfrm>
            <a:off x="6236592" y="1590677"/>
            <a:ext cx="2655888" cy="838191"/>
          </a:xfrm>
          <a:prstGeom prst="wedgeRoundRectCallout">
            <a:avLst>
              <a:gd name="adj1" fmla="val -104985"/>
              <a:gd name="adj2" fmla="val 56069"/>
              <a:gd name="adj3" fmla="val 16667"/>
            </a:avLst>
          </a:prstGeom>
          <a:noFill/>
          <a:ln w="9525">
            <a:solidFill>
              <a:schemeClr val="tx1"/>
            </a:solidFill>
            <a:miter lim="800000"/>
            <a:headEnd/>
            <a:tailEnd/>
          </a:ln>
        </p:spPr>
        <p:txBody>
          <a:bodyPr/>
          <a:lstStyle/>
          <a:p>
            <a:pPr algn="ctr" eaLnBrk="0" hangingPunct="0"/>
            <a:endParaRPr lang="zh-CN" altLang="en-US">
              <a:latin typeface="Times New Roman" pitchFamily="18" charset="0"/>
            </a:endParaRPr>
          </a:p>
        </p:txBody>
      </p:sp>
      <p:sp>
        <p:nvSpPr>
          <p:cNvPr id="20" name="AutoShape 20"/>
          <p:cNvSpPr>
            <a:spLocks noChangeArrowheads="1"/>
          </p:cNvSpPr>
          <p:nvPr/>
        </p:nvSpPr>
        <p:spPr bwMode="auto">
          <a:xfrm>
            <a:off x="322263" y="2160588"/>
            <a:ext cx="2278062" cy="835025"/>
          </a:xfrm>
          <a:prstGeom prst="wedgeRoundRectCallout">
            <a:avLst>
              <a:gd name="adj1" fmla="val 116901"/>
              <a:gd name="adj2" fmla="val 65589"/>
              <a:gd name="adj3" fmla="val 16667"/>
            </a:avLst>
          </a:prstGeom>
          <a:noFill/>
          <a:ln w="9525">
            <a:solidFill>
              <a:schemeClr val="tx1"/>
            </a:solidFill>
            <a:miter lim="800000"/>
            <a:headEnd/>
            <a:tailEnd/>
          </a:ln>
        </p:spPr>
        <p:txBody>
          <a:bodyPr/>
          <a:lstStyle/>
          <a:p>
            <a:pPr algn="ctr" eaLnBrk="0" hangingPunct="0"/>
            <a:endParaRPr lang="zh-CN" altLang="en-US">
              <a:latin typeface="Times New Roman" pitchFamily="18" charset="0"/>
            </a:endParaRPr>
          </a:p>
        </p:txBody>
      </p:sp>
      <p:sp>
        <p:nvSpPr>
          <p:cNvPr id="21" name="Text Box 21"/>
          <p:cNvSpPr txBox="1">
            <a:spLocks noChangeArrowheads="1"/>
          </p:cNvSpPr>
          <p:nvPr/>
        </p:nvSpPr>
        <p:spPr bwMode="auto">
          <a:xfrm>
            <a:off x="6816727" y="3214686"/>
            <a:ext cx="2112991" cy="1477328"/>
          </a:xfrm>
          <a:prstGeom prst="rect">
            <a:avLst/>
          </a:prstGeom>
          <a:noFill/>
          <a:ln w="9525">
            <a:noFill/>
            <a:miter lim="800000"/>
            <a:headEnd/>
            <a:tailEnd/>
          </a:ln>
        </p:spPr>
        <p:txBody>
          <a:bodyPr wrap="square">
            <a:spAutoFit/>
          </a:bodyPr>
          <a:lstStyle/>
          <a:p>
            <a:pPr algn="l" eaLnBrk="0" hangingPunct="0">
              <a:spcBef>
                <a:spcPct val="50000"/>
              </a:spcBef>
              <a:buNone/>
            </a:pPr>
            <a:r>
              <a:rPr lang="zh-CN" altLang="en-US" sz="1800" b="1" dirty="0">
                <a:solidFill>
                  <a:srgbClr val="003300"/>
                </a:solidFill>
                <a:latin typeface="Times New Roman" pitchFamily="18" charset="0"/>
              </a:rPr>
              <a:t>为了获得高质量软件所需要的一系列任务的框架，规定了完成各项任务的工作步骤</a:t>
            </a:r>
            <a:endParaRPr lang="en-US" sz="1800" b="1" dirty="0">
              <a:solidFill>
                <a:srgbClr val="003300"/>
              </a:solidFill>
              <a:latin typeface="Times New Roman" pitchFamily="18" charset="0"/>
            </a:endParaRPr>
          </a:p>
        </p:txBody>
      </p:sp>
      <p:sp>
        <p:nvSpPr>
          <p:cNvPr id="22" name="Text Box 24"/>
          <p:cNvSpPr txBox="1">
            <a:spLocks noChangeArrowheads="1"/>
          </p:cNvSpPr>
          <p:nvPr/>
        </p:nvSpPr>
        <p:spPr bwMode="auto">
          <a:xfrm>
            <a:off x="322263" y="2235200"/>
            <a:ext cx="2249473" cy="784830"/>
          </a:xfrm>
          <a:prstGeom prst="rect">
            <a:avLst/>
          </a:prstGeom>
          <a:noFill/>
          <a:ln w="9525">
            <a:noFill/>
            <a:miter lim="800000"/>
            <a:headEnd/>
            <a:tailEnd/>
          </a:ln>
        </p:spPr>
        <p:txBody>
          <a:bodyPr wrap="square">
            <a:spAutoFit/>
          </a:bodyPr>
          <a:lstStyle/>
          <a:p>
            <a:pPr algn="l" eaLnBrk="0" hangingPunct="0">
              <a:spcBef>
                <a:spcPct val="50000"/>
              </a:spcBef>
              <a:buNone/>
            </a:pPr>
            <a:r>
              <a:rPr lang="zh-CN" altLang="en-US" sz="1800" b="1" dirty="0">
                <a:solidFill>
                  <a:srgbClr val="003300"/>
                </a:solidFill>
                <a:latin typeface="Times New Roman" pitchFamily="18" charset="0"/>
              </a:rPr>
              <a:t>为软件开发提供</a:t>
            </a:r>
            <a:endParaRPr lang="en-US" altLang="zh-CN" sz="1800" b="1" dirty="0">
              <a:solidFill>
                <a:srgbClr val="003300"/>
              </a:solidFill>
              <a:latin typeface="Times New Roman" pitchFamily="18" charset="0"/>
            </a:endParaRPr>
          </a:p>
          <a:p>
            <a:pPr algn="l" eaLnBrk="0" hangingPunct="0">
              <a:spcBef>
                <a:spcPct val="50000"/>
              </a:spcBef>
              <a:buNone/>
            </a:pPr>
            <a:r>
              <a:rPr lang="zh-CN" altLang="en-US" sz="1800" b="1" dirty="0">
                <a:solidFill>
                  <a:srgbClr val="003300"/>
                </a:solidFill>
                <a:latin typeface="宋体" pitchFamily="2" charset="-122"/>
              </a:rPr>
              <a:t>“</a:t>
            </a:r>
            <a:r>
              <a:rPr lang="zh-CN" altLang="en-US" sz="1800" b="1" dirty="0">
                <a:solidFill>
                  <a:srgbClr val="FF0000"/>
                </a:solidFill>
                <a:latin typeface="Times New Roman" pitchFamily="18" charset="0"/>
              </a:rPr>
              <a:t>如何做</a:t>
            </a:r>
            <a:r>
              <a:rPr lang="zh-CN" altLang="en-US" sz="1800" b="1" dirty="0">
                <a:solidFill>
                  <a:srgbClr val="003300"/>
                </a:solidFill>
                <a:latin typeface="宋体" pitchFamily="2" charset="-122"/>
              </a:rPr>
              <a:t>”</a:t>
            </a:r>
            <a:r>
              <a:rPr lang="zh-CN" altLang="en-US" sz="1800" b="1" dirty="0">
                <a:solidFill>
                  <a:srgbClr val="003300"/>
                </a:solidFill>
                <a:latin typeface="Times New Roman" pitchFamily="18" charset="0"/>
              </a:rPr>
              <a:t>的技术</a:t>
            </a:r>
            <a:endParaRPr lang="en-US" sz="1800" b="1" dirty="0">
              <a:solidFill>
                <a:srgbClr val="003300"/>
              </a:solidFill>
              <a:latin typeface="Times New Roman" pitchFamily="18" charset="0"/>
            </a:endParaRPr>
          </a:p>
        </p:txBody>
      </p:sp>
      <p:sp>
        <p:nvSpPr>
          <p:cNvPr id="23" name="Text Box 25"/>
          <p:cNvSpPr txBox="1">
            <a:spLocks noChangeArrowheads="1"/>
          </p:cNvSpPr>
          <p:nvPr/>
        </p:nvSpPr>
        <p:spPr bwMode="auto">
          <a:xfrm>
            <a:off x="6161088" y="1711099"/>
            <a:ext cx="2554316" cy="646331"/>
          </a:xfrm>
          <a:prstGeom prst="rect">
            <a:avLst/>
          </a:prstGeom>
          <a:noFill/>
          <a:ln w="9525">
            <a:noFill/>
            <a:miter lim="800000"/>
            <a:headEnd/>
            <a:tailEnd/>
          </a:ln>
        </p:spPr>
        <p:txBody>
          <a:bodyPr wrap="square">
            <a:spAutoFit/>
          </a:bodyPr>
          <a:lstStyle/>
          <a:p>
            <a:pPr algn="l" eaLnBrk="0" hangingPunct="0">
              <a:spcBef>
                <a:spcPct val="50000"/>
              </a:spcBef>
              <a:buNone/>
            </a:pPr>
            <a:r>
              <a:rPr lang="zh-CN" altLang="en-US" sz="1800" b="1" dirty="0">
                <a:solidFill>
                  <a:srgbClr val="003300"/>
                </a:solidFill>
                <a:latin typeface="Times New Roman" pitchFamily="18" charset="0"/>
              </a:rPr>
              <a:t>为软件开发提供自动或半自动的软件支撑环境</a:t>
            </a:r>
            <a:endParaRPr lang="en-US" sz="1800" b="1" dirty="0">
              <a:solidFill>
                <a:srgbClr val="003300"/>
              </a:solidFill>
              <a:latin typeface="Times New Roman"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ppt_x"/>
                                          </p:val>
                                        </p:tav>
                                        <p:tav tm="100000">
                                          <p:val>
                                            <p:strVal val="#ppt_x"/>
                                          </p:val>
                                        </p:tav>
                                      </p:tavLst>
                                    </p:anim>
                                    <p:anim calcmode="lin" valueType="num">
                                      <p:cBhvr additive="base">
                                        <p:cTn id="2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p:bldP spid="22" grpId="0"/>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457200" y="274638"/>
            <a:ext cx="7972425" cy="654050"/>
          </a:xfrm>
        </p:spPr>
        <p:txBody>
          <a:bodyPr/>
          <a:lstStyle/>
          <a:p>
            <a:r>
              <a:rPr lang="zh-CN" altLang="en-US" dirty="0"/>
              <a:t>软件工程层次的扩展</a:t>
            </a:r>
          </a:p>
        </p:txBody>
      </p:sp>
      <p:sp>
        <p:nvSpPr>
          <p:cNvPr id="4" name="椭圆 3"/>
          <p:cNvSpPr/>
          <p:nvPr/>
        </p:nvSpPr>
        <p:spPr bwMode="auto">
          <a:xfrm>
            <a:off x="1142976" y="1214422"/>
            <a:ext cx="7286676" cy="4357718"/>
          </a:xfrm>
          <a:prstGeom prst="ellipse">
            <a:avLst/>
          </a:prstGeom>
          <a:ln>
            <a:solidFill>
              <a:srgbClr val="0000FF">
                <a:alpha val="49000"/>
              </a:srgbClr>
            </a:solid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none" lIns="73025" tIns="36512" rIns="73025" bIns="36512" numCol="1" rtlCol="0" anchor="ctr" anchorCtr="0" compatLnSpc="1">
            <a:prstTxWarp prst="textNoShape">
              <a:avLst/>
            </a:prstTxWarp>
          </a:bodyPr>
          <a:lstStyle/>
          <a:p>
            <a: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pPr>
            <a:endParaRPr kumimoji="0" lang="zh-CN" altLang="en-US" sz="1200" b="0" i="0" u="none" strike="noStrike" cap="none" normalizeH="0" baseline="0">
              <a:ln>
                <a:noFill/>
              </a:ln>
              <a:solidFill>
                <a:srgbClr val="00509B"/>
              </a:solidFill>
              <a:effectLst/>
              <a:latin typeface="Verdana" pitchFamily="34" charset="0"/>
              <a:ea typeface="黑体" pitchFamily="2" charset="-122"/>
            </a:endParaRPr>
          </a:p>
        </p:txBody>
      </p:sp>
      <p:sp>
        <p:nvSpPr>
          <p:cNvPr id="5" name="椭圆 4"/>
          <p:cNvSpPr/>
          <p:nvPr/>
        </p:nvSpPr>
        <p:spPr bwMode="auto">
          <a:xfrm>
            <a:off x="1142976" y="1500174"/>
            <a:ext cx="6215106" cy="3857652"/>
          </a:xfrm>
          <a:prstGeom prst="ellipse">
            <a:avLst/>
          </a:prstGeom>
          <a:ln>
            <a:solidFill>
              <a:srgbClr val="0000FF">
                <a:alpha val="49000"/>
              </a:srgbClr>
            </a:solid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none" lIns="73025" tIns="36512" rIns="73025" bIns="36512" numCol="1" rtlCol="0" anchor="ctr" anchorCtr="0" compatLnSpc="1">
            <a:prstTxWarp prst="textNoShape">
              <a:avLst/>
            </a:prstTxWarp>
          </a:bodyPr>
          <a:lstStyle/>
          <a:p>
            <a: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pPr>
            <a:endParaRPr kumimoji="0" lang="zh-CN" altLang="en-US" sz="1200" b="0" i="0" u="none" strike="noStrike" cap="none" normalizeH="0" baseline="0">
              <a:ln>
                <a:noFill/>
              </a:ln>
              <a:solidFill>
                <a:srgbClr val="00509B"/>
              </a:solidFill>
              <a:effectLst/>
              <a:latin typeface="Verdana" pitchFamily="34" charset="0"/>
              <a:ea typeface="黑体" pitchFamily="2" charset="-122"/>
            </a:endParaRPr>
          </a:p>
        </p:txBody>
      </p:sp>
      <p:sp>
        <p:nvSpPr>
          <p:cNvPr id="6" name="椭圆 5"/>
          <p:cNvSpPr/>
          <p:nvPr/>
        </p:nvSpPr>
        <p:spPr bwMode="auto">
          <a:xfrm>
            <a:off x="1142976" y="1785926"/>
            <a:ext cx="5143536" cy="3214710"/>
          </a:xfrm>
          <a:prstGeom prst="ellipse">
            <a:avLst/>
          </a:prstGeom>
          <a:ln>
            <a:solidFill>
              <a:srgbClr val="0000FF">
                <a:alpha val="49000"/>
              </a:srgbClr>
            </a:solid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none" lIns="73025" tIns="36512" rIns="73025" bIns="36512" numCol="1" rtlCol="0" anchor="ctr" anchorCtr="0" compatLnSpc="1">
            <a:prstTxWarp prst="textNoShape">
              <a:avLst/>
            </a:prstTxWarp>
          </a:bodyPr>
          <a:lstStyle/>
          <a:p>
            <a: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pPr>
            <a:endParaRPr kumimoji="0" lang="zh-CN" altLang="en-US" sz="1200" b="0" i="0" u="none" strike="noStrike" cap="none" normalizeH="0" baseline="0">
              <a:ln>
                <a:noFill/>
              </a:ln>
              <a:solidFill>
                <a:srgbClr val="00509B"/>
              </a:solidFill>
              <a:effectLst/>
              <a:latin typeface="Verdana" pitchFamily="34" charset="0"/>
              <a:ea typeface="黑体" pitchFamily="2" charset="-122"/>
            </a:endParaRPr>
          </a:p>
        </p:txBody>
      </p:sp>
      <p:sp>
        <p:nvSpPr>
          <p:cNvPr id="7" name="椭圆 6"/>
          <p:cNvSpPr/>
          <p:nvPr/>
        </p:nvSpPr>
        <p:spPr bwMode="auto">
          <a:xfrm>
            <a:off x="1142976" y="2214554"/>
            <a:ext cx="4000528" cy="2357454"/>
          </a:xfrm>
          <a:prstGeom prst="ellipse">
            <a:avLst/>
          </a:prstGeom>
          <a:ln>
            <a:solidFill>
              <a:srgbClr val="0000FF">
                <a:alpha val="49000"/>
              </a:srgbClr>
            </a:solid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none" lIns="73025" tIns="36512" rIns="73025" bIns="36512" numCol="1" rtlCol="0" anchor="ctr" anchorCtr="0" compatLnSpc="1">
            <a:prstTxWarp prst="textNoShape">
              <a:avLst/>
            </a:prstTxWarp>
          </a:bodyPr>
          <a:lstStyle/>
          <a:p>
            <a: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pPr>
            <a:endParaRPr kumimoji="0" lang="zh-CN" altLang="en-US" sz="1200" b="0" i="0" u="none" strike="noStrike" cap="none" normalizeH="0" baseline="0" dirty="0">
              <a:ln>
                <a:noFill/>
              </a:ln>
              <a:solidFill>
                <a:srgbClr val="00509B"/>
              </a:solidFill>
              <a:effectLst/>
              <a:latin typeface="Verdana" pitchFamily="34" charset="0"/>
              <a:ea typeface="黑体" pitchFamily="2" charset="-122"/>
            </a:endParaRPr>
          </a:p>
        </p:txBody>
      </p:sp>
      <p:sp>
        <p:nvSpPr>
          <p:cNvPr id="8" name="椭圆 7"/>
          <p:cNvSpPr/>
          <p:nvPr/>
        </p:nvSpPr>
        <p:spPr bwMode="auto">
          <a:xfrm>
            <a:off x="1142976" y="2643182"/>
            <a:ext cx="2643206" cy="1500198"/>
          </a:xfrm>
          <a:prstGeom prst="ellipse">
            <a:avLst/>
          </a:prstGeom>
          <a:ln>
            <a:solidFill>
              <a:srgbClr val="0000FF">
                <a:alpha val="49000"/>
              </a:srgbClr>
            </a:solid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none" lIns="73025" tIns="36512" rIns="73025" bIns="36512" numCol="1" rtlCol="0" anchor="ctr" anchorCtr="0" compatLnSpc="1">
            <a:prstTxWarp prst="textNoShape">
              <a:avLst/>
            </a:prstTxWarp>
          </a:bodyPr>
          <a:lstStyle/>
          <a:p>
            <a:pPr marL="0" marR="0" indent="95250" algn="ctr" defTabSz="914400" rtl="0" eaLnBrk="0" fontAlgn="base" latinLnBrk="0" hangingPunct="0">
              <a:lnSpc>
                <a:spcPct val="100000"/>
              </a:lnSpc>
              <a:spcBef>
                <a:spcPct val="0"/>
              </a:spcBef>
              <a:spcAft>
                <a:spcPct val="0"/>
              </a:spcAft>
              <a:buClrTx/>
              <a:buSzPct val="50000"/>
              <a:buNone/>
              <a:tabLst/>
            </a:pPr>
            <a:r>
              <a:rPr kumimoji="0" lang="zh-CN" altLang="en-US" sz="1600" b="0" i="0" u="none" strike="noStrike" cap="none" normalizeH="0" baseline="0" dirty="0">
                <a:ln>
                  <a:noFill/>
                </a:ln>
                <a:solidFill>
                  <a:srgbClr val="FF0000"/>
                </a:solidFill>
                <a:effectLst/>
                <a:latin typeface="Verdana" pitchFamily="34" charset="0"/>
                <a:ea typeface="黑体" pitchFamily="2" charset="-122"/>
              </a:rPr>
              <a:t>工具</a:t>
            </a:r>
            <a:endParaRPr kumimoji="0" lang="en-US" altLang="zh-CN" sz="1600" b="0" i="0" u="none" strike="noStrike" cap="none" normalizeH="0" baseline="0" dirty="0">
              <a:ln>
                <a:noFill/>
              </a:ln>
              <a:solidFill>
                <a:srgbClr val="FF0000"/>
              </a:solidFill>
              <a:effectLst/>
              <a:latin typeface="Verdana" pitchFamily="34" charset="0"/>
              <a:ea typeface="黑体" pitchFamily="2" charset="-122"/>
            </a:endParaRPr>
          </a:p>
          <a:p>
            <a:pPr marL="0" marR="0" indent="95250" algn="ctr" defTabSz="914400" rtl="0" eaLnBrk="0" fontAlgn="base" latinLnBrk="0" hangingPunct="0">
              <a:lnSpc>
                <a:spcPct val="100000"/>
              </a:lnSpc>
              <a:spcBef>
                <a:spcPct val="0"/>
              </a:spcBef>
              <a:spcAft>
                <a:spcPct val="0"/>
              </a:spcAft>
              <a:buClrTx/>
              <a:buSzPct val="50000"/>
              <a:buNone/>
              <a:tabLst/>
            </a:pPr>
            <a:r>
              <a:rPr kumimoji="0" lang="zh-CN" altLang="en-US" sz="1600" b="0" i="0" u="none" strike="noStrike" cap="none" normalizeH="0" baseline="0" dirty="0">
                <a:ln>
                  <a:noFill/>
                </a:ln>
                <a:solidFill>
                  <a:srgbClr val="00509B"/>
                </a:solidFill>
                <a:effectLst/>
                <a:latin typeface="Verdana" pitchFamily="34" charset="0"/>
                <a:ea typeface="黑体" pitchFamily="2" charset="-122"/>
              </a:rPr>
              <a:t>编程语言</a:t>
            </a:r>
            <a:endParaRPr kumimoji="0" lang="en-US" altLang="zh-CN" sz="1600" b="0" i="0" u="none" strike="noStrike" cap="none" normalizeH="0" baseline="0" dirty="0">
              <a:ln>
                <a:noFill/>
              </a:ln>
              <a:solidFill>
                <a:srgbClr val="00509B"/>
              </a:solidFill>
              <a:effectLst/>
              <a:latin typeface="Verdana" pitchFamily="34" charset="0"/>
              <a:ea typeface="黑体" pitchFamily="2" charset="-122"/>
            </a:endParaRPr>
          </a:p>
          <a:p>
            <a:pPr marL="0" marR="0" indent="95250" algn="ctr" defTabSz="914400" rtl="0" eaLnBrk="0" fontAlgn="base" latinLnBrk="0" hangingPunct="0">
              <a:lnSpc>
                <a:spcPct val="100000"/>
              </a:lnSpc>
              <a:spcBef>
                <a:spcPct val="0"/>
              </a:spcBef>
              <a:spcAft>
                <a:spcPct val="0"/>
              </a:spcAft>
              <a:buClrTx/>
              <a:buSzPct val="50000"/>
              <a:buNone/>
              <a:tabLst/>
            </a:pPr>
            <a:r>
              <a:rPr kumimoji="0" lang="zh-CN" altLang="en-US" sz="1600" b="0" i="0" u="none" strike="noStrike" cap="none" normalizeH="0" baseline="0" dirty="0">
                <a:ln>
                  <a:noFill/>
                </a:ln>
                <a:solidFill>
                  <a:srgbClr val="00509B"/>
                </a:solidFill>
                <a:effectLst/>
                <a:latin typeface="Verdana" pitchFamily="34" charset="0"/>
                <a:ea typeface="黑体" pitchFamily="2" charset="-122"/>
              </a:rPr>
              <a:t>算法和</a:t>
            </a:r>
            <a:r>
              <a:rPr lang="zh-CN" altLang="en-US" sz="1600" dirty="0">
                <a:solidFill>
                  <a:srgbClr val="00509B"/>
                </a:solidFill>
                <a:latin typeface="Verdana" pitchFamily="34" charset="0"/>
                <a:ea typeface="黑体" pitchFamily="2" charset="-122"/>
              </a:rPr>
              <a:t>结构</a:t>
            </a:r>
            <a:endParaRPr lang="en-US" altLang="zh-CN" sz="1600" dirty="0">
              <a:solidFill>
                <a:srgbClr val="00509B"/>
              </a:solidFill>
              <a:latin typeface="Verdana" pitchFamily="34" charset="0"/>
              <a:ea typeface="黑体" pitchFamily="2" charset="-122"/>
            </a:endParaRPr>
          </a:p>
          <a:p>
            <a:pPr marL="0" marR="0" indent="95250" algn="ctr" defTabSz="914400" rtl="0" eaLnBrk="0" fontAlgn="base" latinLnBrk="0" hangingPunct="0">
              <a:lnSpc>
                <a:spcPct val="100000"/>
              </a:lnSpc>
              <a:spcBef>
                <a:spcPct val="0"/>
              </a:spcBef>
              <a:spcAft>
                <a:spcPct val="0"/>
              </a:spcAft>
              <a:buClrTx/>
              <a:buSzPct val="50000"/>
              <a:buNone/>
              <a:tabLst/>
            </a:pPr>
            <a:r>
              <a:rPr lang="zh-CN" altLang="en-US" sz="1600" dirty="0">
                <a:solidFill>
                  <a:srgbClr val="00509B"/>
                </a:solidFill>
                <a:latin typeface="Verdana" pitchFamily="34" charset="0"/>
                <a:ea typeface="黑体" pitchFamily="2" charset="-122"/>
              </a:rPr>
              <a:t>工具软件</a:t>
            </a:r>
            <a:endParaRPr kumimoji="0" lang="zh-CN" altLang="en-US" sz="1600" b="0" i="0" u="none" strike="noStrike" cap="none" normalizeH="0" baseline="0" dirty="0">
              <a:ln>
                <a:noFill/>
              </a:ln>
              <a:solidFill>
                <a:srgbClr val="00509B"/>
              </a:solidFill>
              <a:effectLst/>
              <a:latin typeface="Verdana" pitchFamily="34" charset="0"/>
              <a:ea typeface="黑体" pitchFamily="2" charset="-122"/>
            </a:endParaRPr>
          </a:p>
        </p:txBody>
      </p:sp>
      <p:sp>
        <p:nvSpPr>
          <p:cNvPr id="9" name="TextBox 8"/>
          <p:cNvSpPr txBox="1"/>
          <p:nvPr/>
        </p:nvSpPr>
        <p:spPr>
          <a:xfrm>
            <a:off x="3857620" y="2857496"/>
            <a:ext cx="1005403" cy="1323439"/>
          </a:xfrm>
          <a:prstGeom prst="rect">
            <a:avLst/>
          </a:prstGeom>
          <a:noFill/>
        </p:spPr>
        <p:txBody>
          <a:bodyPr wrap="none" rtlCol="0">
            <a:spAutoFit/>
          </a:bodyPr>
          <a:lstStyle/>
          <a:p>
            <a:pPr>
              <a:buNone/>
            </a:pPr>
            <a:r>
              <a:rPr lang="zh-CN" altLang="en-US" sz="1600" dirty="0">
                <a:solidFill>
                  <a:srgbClr val="FF0000"/>
                </a:solidFill>
              </a:rPr>
              <a:t>方法</a:t>
            </a:r>
            <a:endParaRPr lang="en-US" altLang="zh-CN" sz="1600" dirty="0">
              <a:solidFill>
                <a:srgbClr val="FF0000"/>
              </a:solidFill>
            </a:endParaRPr>
          </a:p>
          <a:p>
            <a:pPr>
              <a:buNone/>
            </a:pPr>
            <a:r>
              <a:rPr lang="zh-CN" altLang="en-US" sz="1600" dirty="0"/>
              <a:t>需求方法</a:t>
            </a:r>
            <a:endParaRPr lang="en-US" altLang="zh-CN" sz="1600" dirty="0"/>
          </a:p>
          <a:p>
            <a:pPr>
              <a:buNone/>
            </a:pPr>
            <a:r>
              <a:rPr lang="zh-CN" altLang="en-US" sz="1600" dirty="0"/>
              <a:t>设计方法</a:t>
            </a:r>
            <a:endParaRPr lang="en-US" altLang="zh-CN" sz="1600" dirty="0"/>
          </a:p>
          <a:p>
            <a:pPr>
              <a:buNone/>
            </a:pPr>
            <a:r>
              <a:rPr lang="zh-CN" altLang="en-US" sz="1600" dirty="0"/>
              <a:t>测试方法</a:t>
            </a:r>
            <a:endParaRPr lang="en-US" altLang="zh-CN" sz="1600" dirty="0"/>
          </a:p>
          <a:p>
            <a:pPr>
              <a:buNone/>
            </a:pPr>
            <a:r>
              <a:rPr lang="en-US" altLang="zh-CN" sz="1600" dirty="0"/>
              <a:t>…</a:t>
            </a:r>
          </a:p>
        </p:txBody>
      </p:sp>
      <p:sp>
        <p:nvSpPr>
          <p:cNvPr id="10" name="TextBox 9"/>
          <p:cNvSpPr txBox="1"/>
          <p:nvPr/>
        </p:nvSpPr>
        <p:spPr>
          <a:xfrm>
            <a:off x="5072066" y="2857496"/>
            <a:ext cx="1210588" cy="1077218"/>
          </a:xfrm>
          <a:prstGeom prst="rect">
            <a:avLst/>
          </a:prstGeom>
          <a:noFill/>
        </p:spPr>
        <p:txBody>
          <a:bodyPr wrap="none" rtlCol="0">
            <a:spAutoFit/>
          </a:bodyPr>
          <a:lstStyle/>
          <a:p>
            <a:pPr>
              <a:buNone/>
            </a:pPr>
            <a:r>
              <a:rPr lang="zh-CN" altLang="en-US" sz="1600" dirty="0">
                <a:solidFill>
                  <a:srgbClr val="FF0000"/>
                </a:solidFill>
              </a:rPr>
              <a:t>基本过程</a:t>
            </a:r>
            <a:endParaRPr lang="en-US" altLang="zh-CN" sz="1600" dirty="0">
              <a:solidFill>
                <a:srgbClr val="FF0000"/>
              </a:solidFill>
            </a:endParaRPr>
          </a:p>
          <a:p>
            <a:pPr>
              <a:buNone/>
            </a:pPr>
            <a:r>
              <a:rPr lang="zh-CN" altLang="en-US" sz="1600" dirty="0"/>
              <a:t>需求</a:t>
            </a:r>
            <a:r>
              <a:rPr lang="zh-CN" altLang="en-US" sz="1600" dirty="0">
                <a:solidFill>
                  <a:schemeClr val="tx1"/>
                </a:solidFill>
                <a:latin typeface="+mn-ea"/>
              </a:rPr>
              <a:t>、</a:t>
            </a:r>
            <a:r>
              <a:rPr lang="zh-CN" altLang="en-US" sz="1600" dirty="0"/>
              <a:t>设计</a:t>
            </a:r>
            <a:endParaRPr lang="en-US" altLang="zh-CN" sz="1600" dirty="0"/>
          </a:p>
          <a:p>
            <a:pPr>
              <a:buNone/>
            </a:pPr>
            <a:r>
              <a:rPr lang="zh-CN" altLang="en-US" sz="1600" dirty="0"/>
              <a:t>实现、测试</a:t>
            </a:r>
            <a:endParaRPr lang="en-US" altLang="zh-CN" sz="1600" dirty="0"/>
          </a:p>
          <a:p>
            <a:pPr>
              <a:buNone/>
            </a:pPr>
            <a:r>
              <a:rPr lang="zh-CN" altLang="en-US" sz="1600" dirty="0"/>
              <a:t>、维护</a:t>
            </a:r>
            <a:endParaRPr lang="en-US" altLang="zh-CN" sz="1600" dirty="0"/>
          </a:p>
        </p:txBody>
      </p:sp>
      <p:sp>
        <p:nvSpPr>
          <p:cNvPr id="11" name="TextBox 10"/>
          <p:cNvSpPr txBox="1"/>
          <p:nvPr/>
        </p:nvSpPr>
        <p:spPr>
          <a:xfrm>
            <a:off x="6281241" y="2871613"/>
            <a:ext cx="1005403" cy="1077218"/>
          </a:xfrm>
          <a:prstGeom prst="rect">
            <a:avLst/>
          </a:prstGeom>
          <a:noFill/>
        </p:spPr>
        <p:txBody>
          <a:bodyPr wrap="none" rtlCol="0">
            <a:spAutoFit/>
          </a:bodyPr>
          <a:lstStyle/>
          <a:p>
            <a:pPr>
              <a:buNone/>
            </a:pPr>
            <a:r>
              <a:rPr lang="zh-CN" altLang="en-US" sz="1600" dirty="0">
                <a:solidFill>
                  <a:srgbClr val="FF0000"/>
                </a:solidFill>
              </a:rPr>
              <a:t>支持过程</a:t>
            </a:r>
            <a:endParaRPr lang="en-US" altLang="zh-CN" sz="1600" dirty="0">
              <a:solidFill>
                <a:srgbClr val="FF0000"/>
              </a:solidFill>
            </a:endParaRPr>
          </a:p>
          <a:p>
            <a:pPr>
              <a:buNone/>
            </a:pPr>
            <a:r>
              <a:rPr lang="zh-CN" altLang="en-US" sz="1600" dirty="0"/>
              <a:t>质量管理</a:t>
            </a:r>
            <a:endParaRPr lang="en-US" altLang="zh-CN" sz="1600" dirty="0"/>
          </a:p>
          <a:p>
            <a:pPr>
              <a:buNone/>
            </a:pPr>
            <a:r>
              <a:rPr lang="zh-CN" altLang="en-US" sz="1600" dirty="0"/>
              <a:t>配置管理</a:t>
            </a:r>
            <a:endParaRPr lang="en-US" altLang="zh-CN" sz="1600" dirty="0"/>
          </a:p>
          <a:p>
            <a:pPr>
              <a:buNone/>
            </a:pPr>
            <a:r>
              <a:rPr lang="zh-CN" altLang="en-US" sz="1600" dirty="0"/>
              <a:t>度量管理</a:t>
            </a:r>
            <a:endParaRPr lang="en-US" altLang="zh-CN" sz="1600" dirty="0"/>
          </a:p>
        </p:txBody>
      </p:sp>
      <p:sp>
        <p:nvSpPr>
          <p:cNvPr id="12" name="TextBox 11"/>
          <p:cNvSpPr txBox="1"/>
          <p:nvPr/>
        </p:nvSpPr>
        <p:spPr>
          <a:xfrm>
            <a:off x="7358082" y="2857496"/>
            <a:ext cx="1005403" cy="1569660"/>
          </a:xfrm>
          <a:prstGeom prst="rect">
            <a:avLst/>
          </a:prstGeom>
          <a:noFill/>
        </p:spPr>
        <p:txBody>
          <a:bodyPr wrap="none" rtlCol="0">
            <a:spAutoFit/>
          </a:bodyPr>
          <a:lstStyle/>
          <a:p>
            <a:pPr>
              <a:buNone/>
            </a:pPr>
            <a:r>
              <a:rPr lang="zh-CN" altLang="en-US" sz="1600" dirty="0">
                <a:solidFill>
                  <a:srgbClr val="FF0000"/>
                </a:solidFill>
              </a:rPr>
              <a:t>组织过程</a:t>
            </a:r>
            <a:endParaRPr lang="en-US" altLang="zh-CN" sz="1600" dirty="0">
              <a:solidFill>
                <a:srgbClr val="FF0000"/>
              </a:solidFill>
            </a:endParaRPr>
          </a:p>
          <a:p>
            <a:pPr>
              <a:buNone/>
            </a:pPr>
            <a:r>
              <a:rPr lang="zh-CN" altLang="en-US" sz="1600" dirty="0"/>
              <a:t>任务管理</a:t>
            </a:r>
            <a:endParaRPr lang="en-US" altLang="zh-CN" sz="1600" dirty="0"/>
          </a:p>
          <a:p>
            <a:pPr>
              <a:buNone/>
            </a:pPr>
            <a:r>
              <a:rPr lang="zh-CN" altLang="en-US" sz="1600" dirty="0"/>
              <a:t>计划管理</a:t>
            </a:r>
            <a:endParaRPr lang="en-US" altLang="zh-CN" sz="1600" dirty="0"/>
          </a:p>
          <a:p>
            <a:pPr>
              <a:buNone/>
            </a:pPr>
            <a:r>
              <a:rPr lang="zh-CN" altLang="en-US" sz="1600" dirty="0"/>
              <a:t>风险管理</a:t>
            </a:r>
            <a:endParaRPr lang="en-US" altLang="zh-CN" sz="1600" dirty="0"/>
          </a:p>
          <a:p>
            <a:pPr>
              <a:buNone/>
            </a:pPr>
            <a:r>
              <a:rPr lang="zh-CN" altLang="en-US" sz="1600" dirty="0"/>
              <a:t>沟通管理</a:t>
            </a:r>
            <a:endParaRPr lang="en-US" altLang="zh-CN" sz="1600" dirty="0"/>
          </a:p>
          <a:p>
            <a:pPr>
              <a:buNone/>
            </a:pPr>
            <a:r>
              <a:rPr lang="en-US" altLang="zh-CN" sz="1600" dirty="0"/>
              <a:t>…</a:t>
            </a:r>
          </a:p>
        </p:txBody>
      </p:sp>
    </p:spTree>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457200" y="274638"/>
            <a:ext cx="7972425" cy="654050"/>
          </a:xfrm>
        </p:spPr>
        <p:txBody>
          <a:bodyPr/>
          <a:lstStyle/>
          <a:p>
            <a:r>
              <a:rPr lang="zh-CN" altLang="en-US" dirty="0"/>
              <a:t>软件工程的框架</a:t>
            </a:r>
          </a:p>
        </p:txBody>
      </p:sp>
      <p:pic>
        <p:nvPicPr>
          <p:cNvPr id="1026" name="Picture 2"/>
          <p:cNvPicPr>
            <a:picLocks noChangeAspect="1" noChangeArrowheads="1"/>
          </p:cNvPicPr>
          <p:nvPr/>
        </p:nvPicPr>
        <p:blipFill>
          <a:blip r:embed="rId3"/>
          <a:srcRect/>
          <a:stretch>
            <a:fillRect/>
          </a:stretch>
        </p:blipFill>
        <p:spPr bwMode="auto">
          <a:xfrm>
            <a:off x="623888" y="928670"/>
            <a:ext cx="7896225" cy="4543425"/>
          </a:xfrm>
          <a:prstGeom prst="rect">
            <a:avLst/>
          </a:prstGeom>
          <a:noFill/>
          <a:ln w="9525">
            <a:noFill/>
            <a:miter lim="800000"/>
            <a:headEnd/>
            <a:tailEnd/>
          </a:ln>
          <a:effectLst/>
        </p:spPr>
      </p:pic>
    </p:spTree>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543956" cy="654050"/>
          </a:xfrm>
        </p:spPr>
        <p:txBody>
          <a:bodyPr/>
          <a:lstStyle/>
          <a:p>
            <a:r>
              <a:rPr lang="zh-CN" altLang="en-US" dirty="0">
                <a:latin typeface="Verdana" pitchFamily="34" charset="0"/>
                <a:sym typeface="Wingdings" pitchFamily="2" charset="2"/>
              </a:rPr>
              <a:t>软件开发与生产过程的综合协同</a:t>
            </a:r>
            <a:endParaRPr lang="zh-CN" altLang="en-US" dirty="0"/>
          </a:p>
        </p:txBody>
      </p:sp>
      <p:pic>
        <p:nvPicPr>
          <p:cNvPr id="114690" name="Picture 2"/>
          <p:cNvPicPr>
            <a:picLocks noChangeAspect="1" noChangeArrowheads="1"/>
          </p:cNvPicPr>
          <p:nvPr/>
        </p:nvPicPr>
        <p:blipFill>
          <a:blip r:embed="rId3"/>
          <a:srcRect/>
          <a:stretch>
            <a:fillRect/>
          </a:stretch>
        </p:blipFill>
        <p:spPr bwMode="auto">
          <a:xfrm>
            <a:off x="364878" y="857232"/>
            <a:ext cx="8350526" cy="4786346"/>
          </a:xfrm>
          <a:prstGeom prst="rect">
            <a:avLst/>
          </a:prstGeom>
          <a:noFill/>
        </p:spPr>
      </p:pic>
      <p:sp>
        <p:nvSpPr>
          <p:cNvPr id="4" name="TextBox 3"/>
          <p:cNvSpPr txBox="1"/>
          <p:nvPr/>
        </p:nvSpPr>
        <p:spPr>
          <a:xfrm>
            <a:off x="928662" y="1968333"/>
            <a:ext cx="2236510" cy="246221"/>
          </a:xfrm>
          <a:prstGeom prst="rect">
            <a:avLst/>
          </a:prstGeom>
          <a:noFill/>
        </p:spPr>
        <p:txBody>
          <a:bodyPr wrap="none" rtlCol="0">
            <a:spAutoFit/>
          </a:bodyPr>
          <a:lstStyle/>
          <a:p>
            <a:pPr>
              <a:buNone/>
            </a:pPr>
            <a:r>
              <a:rPr lang="zh-CN" altLang="en-US" sz="1000" b="1" dirty="0">
                <a:solidFill>
                  <a:srgbClr val="0000FF"/>
                </a:solidFill>
                <a:latin typeface="楷体" pitchFamily="49" charset="-122"/>
                <a:ea typeface="楷体" pitchFamily="49" charset="-122"/>
              </a:rPr>
              <a:t>可行性分析 </a:t>
            </a:r>
            <a:r>
              <a:rPr lang="en-US" altLang="zh-CN" sz="1000" b="1" dirty="0">
                <a:solidFill>
                  <a:srgbClr val="0000FF"/>
                </a:solidFill>
                <a:latin typeface="楷体" pitchFamily="49" charset="-122"/>
                <a:ea typeface="楷体" pitchFamily="49" charset="-122"/>
              </a:rPr>
              <a:t>| </a:t>
            </a:r>
            <a:r>
              <a:rPr lang="zh-CN" altLang="en-US" sz="1000" b="1" dirty="0">
                <a:solidFill>
                  <a:srgbClr val="0000FF"/>
                </a:solidFill>
                <a:latin typeface="楷体" pitchFamily="49" charset="-122"/>
                <a:ea typeface="楷体" pitchFamily="49" charset="-122"/>
              </a:rPr>
              <a:t>合同签订 </a:t>
            </a:r>
            <a:r>
              <a:rPr lang="en-US" altLang="zh-CN" sz="1000" b="1" dirty="0">
                <a:solidFill>
                  <a:srgbClr val="0000FF"/>
                </a:solidFill>
                <a:latin typeface="楷体" pitchFamily="49" charset="-122"/>
                <a:ea typeface="楷体" pitchFamily="49" charset="-122"/>
              </a:rPr>
              <a:t>| </a:t>
            </a:r>
            <a:r>
              <a:rPr lang="zh-CN" altLang="en-US" sz="1000" b="1" dirty="0">
                <a:solidFill>
                  <a:srgbClr val="0000FF"/>
                </a:solidFill>
                <a:latin typeface="楷体" pitchFamily="49" charset="-122"/>
                <a:ea typeface="楷体" pitchFamily="49" charset="-122"/>
              </a:rPr>
              <a:t>需求分析</a:t>
            </a:r>
          </a:p>
        </p:txBody>
      </p:sp>
      <p:sp>
        <p:nvSpPr>
          <p:cNvPr id="5" name="TextBox 4"/>
          <p:cNvSpPr txBox="1"/>
          <p:nvPr/>
        </p:nvSpPr>
        <p:spPr>
          <a:xfrm>
            <a:off x="7591032" y="2285992"/>
            <a:ext cx="338554" cy="156966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buNone/>
            </a:pPr>
            <a:r>
              <a:rPr lang="zh-CN" altLang="en-US" b="1" dirty="0">
                <a:solidFill>
                  <a:srgbClr val="0000FF"/>
                </a:solidFill>
                <a:latin typeface="楷体" pitchFamily="49" charset="-122"/>
                <a:ea typeface="楷体" pitchFamily="49" charset="-122"/>
              </a:rPr>
              <a:t>重</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视</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开</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发</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模</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型</a:t>
            </a: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zh-CN" altLang="en-US" b="1" dirty="0">
              <a:solidFill>
                <a:srgbClr val="0000FF"/>
              </a:solidFill>
              <a:latin typeface="楷体" pitchFamily="49" charset="-122"/>
              <a:ea typeface="楷体" pitchFamily="49" charset="-122"/>
            </a:endParaRPr>
          </a:p>
        </p:txBody>
      </p:sp>
      <p:sp>
        <p:nvSpPr>
          <p:cNvPr id="6" name="TextBox 5"/>
          <p:cNvSpPr txBox="1"/>
          <p:nvPr/>
        </p:nvSpPr>
        <p:spPr>
          <a:xfrm>
            <a:off x="7929586" y="2285992"/>
            <a:ext cx="338554" cy="156966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buNone/>
            </a:pPr>
            <a:r>
              <a:rPr lang="zh-CN" altLang="en-US" b="1" dirty="0">
                <a:solidFill>
                  <a:srgbClr val="0000FF"/>
                </a:solidFill>
                <a:latin typeface="楷体" pitchFamily="49" charset="-122"/>
                <a:ea typeface="楷体" pitchFamily="49" charset="-122"/>
              </a:rPr>
              <a:t>合适的设计方法</a:t>
            </a:r>
            <a:endParaRPr lang="en-US" altLang="zh-CN" b="1" dirty="0">
              <a:solidFill>
                <a:srgbClr val="0000FF"/>
              </a:solidFill>
              <a:latin typeface="楷体" pitchFamily="49" charset="-122"/>
              <a:ea typeface="楷体" pitchFamily="49" charset="-122"/>
            </a:endParaRPr>
          </a:p>
          <a:p>
            <a:pPr>
              <a:buNone/>
            </a:pPr>
            <a:endParaRPr lang="zh-CN" altLang="en-US" b="1" dirty="0">
              <a:solidFill>
                <a:srgbClr val="0000FF"/>
              </a:solidFill>
              <a:latin typeface="楷体" pitchFamily="49" charset="-122"/>
              <a:ea typeface="楷体" pitchFamily="49" charset="-122"/>
            </a:endParaRPr>
          </a:p>
        </p:txBody>
      </p:sp>
      <p:sp>
        <p:nvSpPr>
          <p:cNvPr id="7" name="TextBox 6"/>
          <p:cNvSpPr txBox="1"/>
          <p:nvPr/>
        </p:nvSpPr>
        <p:spPr>
          <a:xfrm>
            <a:off x="8305412" y="2287968"/>
            <a:ext cx="338554" cy="156966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buNone/>
            </a:pPr>
            <a:r>
              <a:rPr lang="zh-CN" altLang="en-US" b="1" dirty="0">
                <a:solidFill>
                  <a:srgbClr val="0000FF"/>
                </a:solidFill>
                <a:latin typeface="楷体" pitchFamily="49" charset="-122"/>
                <a:ea typeface="楷体" pitchFamily="49" charset="-122"/>
              </a:rPr>
              <a:t>高质量的工程支持</a:t>
            </a:r>
          </a:p>
        </p:txBody>
      </p:sp>
      <p:sp>
        <p:nvSpPr>
          <p:cNvPr id="8" name="TextBox 7"/>
          <p:cNvSpPr txBox="1"/>
          <p:nvPr/>
        </p:nvSpPr>
        <p:spPr>
          <a:xfrm>
            <a:off x="8662602" y="2285992"/>
            <a:ext cx="338554" cy="156966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buNone/>
            </a:pPr>
            <a:r>
              <a:rPr lang="zh-CN" altLang="en-US" b="1" dirty="0">
                <a:solidFill>
                  <a:srgbClr val="0000FF"/>
                </a:solidFill>
                <a:latin typeface="楷体" pitchFamily="49" charset="-122"/>
                <a:ea typeface="楷体" pitchFamily="49" charset="-122"/>
              </a:rPr>
              <a:t>重视工程管理</a:t>
            </a: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zh-CN" altLang="en-US" b="1" dirty="0">
              <a:solidFill>
                <a:srgbClr val="0000FF"/>
              </a:solidFill>
              <a:latin typeface="楷体" pitchFamily="49" charset="-122"/>
              <a:ea typeface="楷体" pitchFamily="49" charset="-122"/>
            </a:endParaRPr>
          </a:p>
        </p:txBody>
      </p:sp>
      <p:sp>
        <p:nvSpPr>
          <p:cNvPr id="9" name="TextBox 8"/>
          <p:cNvSpPr txBox="1"/>
          <p:nvPr/>
        </p:nvSpPr>
        <p:spPr>
          <a:xfrm>
            <a:off x="-32" y="1214422"/>
            <a:ext cx="338554" cy="4154984"/>
          </a:xfrm>
          <a:prstGeom prst="rect">
            <a:avLst/>
          </a:prstGeom>
          <a:solidFill>
            <a:schemeClr val="accent6">
              <a:lumMod val="40000"/>
              <a:lumOff val="60000"/>
            </a:schemeClr>
          </a:solidFill>
        </p:spPr>
        <p:txBody>
          <a:bodyPr wrap="square" rtlCol="0">
            <a:spAutoFit/>
          </a:bodyPr>
          <a:lstStyle/>
          <a:p>
            <a:pPr>
              <a:buNone/>
            </a:pPr>
            <a:r>
              <a:rPr lang="zh-CN" altLang="en-US" b="1" dirty="0">
                <a:solidFill>
                  <a:srgbClr val="0000FF"/>
                </a:solidFill>
                <a:latin typeface="楷体" pitchFamily="49" charset="-122"/>
                <a:ea typeface="楷体" pitchFamily="49" charset="-122"/>
              </a:rPr>
              <a:t>组织过程</a:t>
            </a: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基本过程</a:t>
            </a: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支持过程</a:t>
            </a:r>
          </a:p>
        </p:txBody>
      </p:sp>
      <p:sp>
        <p:nvSpPr>
          <p:cNvPr id="13" name="下箭头 12"/>
          <p:cNvSpPr/>
          <p:nvPr/>
        </p:nvSpPr>
        <p:spPr bwMode="auto">
          <a:xfrm rot="9745140" flipH="1">
            <a:off x="8627711" y="1706680"/>
            <a:ext cx="223298" cy="555689"/>
          </a:xfrm>
          <a:prstGeom prst="downArrow">
            <a:avLst/>
          </a:prstGeom>
          <a:solidFill>
            <a:schemeClr val="folHlink"/>
          </a:solidFill>
          <a:ln w="9525" cap="flat" cmpd="sng" algn="ctr">
            <a:noFill/>
            <a:prstDash val="solid"/>
            <a:round/>
            <a:headEnd type="none" w="med" len="med"/>
            <a:tailEnd type="none" w="med" len="med"/>
          </a:ln>
          <a:effectLst/>
        </p:spPr>
        <p:txBody>
          <a:bodyPr vert="horz" wrap="none" lIns="73025" tIns="36512" rIns="73025" bIns="36512" numCol="1" rtlCol="0" anchor="ctr" anchorCtr="0" compatLnSpc="1">
            <a:prstTxWarp prst="textNoShape">
              <a:avLst/>
            </a:prstTxWarp>
          </a:bodyPr>
          <a:lstStyle/>
          <a:p>
            <a: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pPr>
            <a:endParaRPr kumimoji="0" lang="zh-CN" altLang="en-US" sz="1200" b="0" i="0" u="none" strike="noStrike" cap="none" normalizeH="0" baseline="0">
              <a:ln>
                <a:noFill/>
              </a:ln>
              <a:solidFill>
                <a:srgbClr val="00509B"/>
              </a:solidFill>
              <a:effectLst/>
              <a:latin typeface="Verdana" pitchFamily="34" charset="0"/>
              <a:ea typeface="黑体" pitchFamily="2" charset="-122"/>
            </a:endParaRPr>
          </a:p>
        </p:txBody>
      </p:sp>
      <p:sp>
        <p:nvSpPr>
          <p:cNvPr id="14" name="下箭头 13"/>
          <p:cNvSpPr/>
          <p:nvPr/>
        </p:nvSpPr>
        <p:spPr bwMode="auto">
          <a:xfrm rot="11748841" flipH="1" flipV="1">
            <a:off x="8657326" y="3869504"/>
            <a:ext cx="223494" cy="773922"/>
          </a:xfrm>
          <a:prstGeom prst="downArrow">
            <a:avLst/>
          </a:prstGeom>
          <a:solidFill>
            <a:schemeClr val="folHlink"/>
          </a:solidFill>
          <a:ln w="9525" cap="flat" cmpd="sng" algn="ctr">
            <a:noFill/>
            <a:prstDash val="solid"/>
            <a:round/>
            <a:headEnd type="none" w="med" len="med"/>
            <a:tailEnd type="none" w="med" len="med"/>
          </a:ln>
          <a:effectLst/>
        </p:spPr>
        <p:txBody>
          <a:bodyPr vert="horz" wrap="none" lIns="73025" tIns="36512" rIns="73025" bIns="36512" numCol="1" rtlCol="0" anchor="ctr" anchorCtr="0" compatLnSpc="1">
            <a:prstTxWarp prst="textNoShape">
              <a:avLst/>
            </a:prstTxWarp>
          </a:bodyPr>
          <a:lstStyle/>
          <a:p>
            <a: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pPr>
            <a:endParaRPr kumimoji="0" lang="zh-CN" altLang="en-US" sz="1200" b="0" i="0" u="none" strike="noStrike" cap="none" normalizeH="0" baseline="0">
              <a:ln>
                <a:noFill/>
              </a:ln>
              <a:solidFill>
                <a:srgbClr val="00509B"/>
              </a:solidFill>
              <a:effectLst/>
              <a:latin typeface="Verdana" pitchFamily="34" charset="0"/>
              <a:ea typeface="黑体" pitchFamily="2" charset="-122"/>
            </a:endParaRPr>
          </a:p>
        </p:txBody>
      </p:sp>
      <p:sp>
        <p:nvSpPr>
          <p:cNvPr id="15" name="TextBox 14"/>
          <p:cNvSpPr txBox="1"/>
          <p:nvPr/>
        </p:nvSpPr>
        <p:spPr>
          <a:xfrm>
            <a:off x="-85871" y="937423"/>
            <a:ext cx="800219" cy="276999"/>
          </a:xfrm>
          <a:prstGeom prst="rect">
            <a:avLst/>
          </a:prstGeom>
          <a:noFill/>
        </p:spPr>
        <p:txBody>
          <a:bodyPr wrap="none" rtlCol="0">
            <a:spAutoFit/>
          </a:bodyPr>
          <a:lstStyle/>
          <a:p>
            <a:pPr>
              <a:buNone/>
            </a:pPr>
            <a:r>
              <a:rPr lang="zh-CN" altLang="en-US" b="1" dirty="0">
                <a:solidFill>
                  <a:srgbClr val="FF0000"/>
                </a:solidFill>
                <a:latin typeface="楷体" pitchFamily="49" charset="-122"/>
                <a:ea typeface="楷体" pitchFamily="49" charset="-122"/>
              </a:rPr>
              <a:t>三个过程</a:t>
            </a:r>
          </a:p>
        </p:txBody>
      </p:sp>
      <p:sp>
        <p:nvSpPr>
          <p:cNvPr id="16" name="TextBox 15"/>
          <p:cNvSpPr txBox="1"/>
          <p:nvPr/>
        </p:nvSpPr>
        <p:spPr>
          <a:xfrm>
            <a:off x="8715404" y="1571612"/>
            <a:ext cx="492443" cy="461665"/>
          </a:xfrm>
          <a:prstGeom prst="rect">
            <a:avLst/>
          </a:prstGeom>
          <a:noFill/>
        </p:spPr>
        <p:txBody>
          <a:bodyPr wrap="none" rtlCol="0">
            <a:spAutoFit/>
          </a:bodyPr>
          <a:lstStyle/>
          <a:p>
            <a:pPr>
              <a:buNone/>
            </a:pPr>
            <a:r>
              <a:rPr lang="zh-CN" altLang="en-US" b="1" dirty="0">
                <a:solidFill>
                  <a:srgbClr val="FF0000"/>
                </a:solidFill>
                <a:latin typeface="楷体" pitchFamily="49" charset="-122"/>
                <a:ea typeface="楷体" pitchFamily="49" charset="-122"/>
              </a:rPr>
              <a:t>四个</a:t>
            </a:r>
            <a:endParaRPr lang="en-US" altLang="zh-CN" b="1" dirty="0">
              <a:solidFill>
                <a:srgbClr val="FF0000"/>
              </a:solidFill>
              <a:latin typeface="楷体" pitchFamily="49" charset="-122"/>
              <a:ea typeface="楷体" pitchFamily="49" charset="-122"/>
            </a:endParaRPr>
          </a:p>
          <a:p>
            <a:pPr>
              <a:buNone/>
            </a:pPr>
            <a:r>
              <a:rPr lang="zh-CN" altLang="en-US" b="1" dirty="0">
                <a:solidFill>
                  <a:srgbClr val="FF0000"/>
                </a:solidFill>
                <a:latin typeface="楷体" pitchFamily="49" charset="-122"/>
                <a:ea typeface="楷体" pitchFamily="49" charset="-122"/>
              </a:rPr>
              <a:t>原则</a:t>
            </a:r>
          </a:p>
        </p:txBody>
      </p:sp>
    </p:spTree>
    <p:extLst>
      <p:ext uri="{BB962C8B-B14F-4D97-AF65-F5344CB8AC3E}">
        <p14:creationId xmlns:p14="http://schemas.microsoft.com/office/powerpoint/2010/main" val="890632752"/>
      </p:ext>
    </p:extLst>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latin typeface="Verdana" pitchFamily="34" charset="0"/>
                <a:sym typeface="Wingdings" pitchFamily="2" charset="2"/>
              </a:rPr>
              <a:t>软件工程的四项基本原则</a:t>
            </a:r>
            <a:endParaRPr lang="zh-CN" altLang="en-US" dirty="0"/>
          </a:p>
        </p:txBody>
      </p:sp>
      <p:sp>
        <p:nvSpPr>
          <p:cNvPr id="33795" name="内容占位符 2"/>
          <p:cNvSpPr>
            <a:spLocks noGrp="1"/>
          </p:cNvSpPr>
          <p:nvPr>
            <p:ph idx="1"/>
          </p:nvPr>
        </p:nvSpPr>
        <p:spPr>
          <a:xfrm>
            <a:off x="457200" y="1000124"/>
            <a:ext cx="8258175" cy="4643453"/>
          </a:xfrm>
        </p:spPr>
        <p:txBody>
          <a:bodyPr/>
          <a:lstStyle/>
          <a:p>
            <a:pPr eaLnBrk="1" hangingPunct="1">
              <a:lnSpc>
                <a:spcPct val="115000"/>
              </a:lnSpc>
            </a:pPr>
            <a:r>
              <a:rPr lang="zh-CN" altLang="en-US" sz="1900" dirty="0">
                <a:solidFill>
                  <a:srgbClr val="FF0000"/>
                </a:solidFill>
                <a:latin typeface="Verdana" pitchFamily="34" charset="0"/>
              </a:rPr>
              <a:t>选取适宜开发模型：</a:t>
            </a:r>
            <a:r>
              <a:rPr lang="zh-CN" altLang="en-US" sz="1900" dirty="0">
                <a:latin typeface="Verdana" pitchFamily="34" charset="0"/>
              </a:rPr>
              <a:t>控制易变的需求，根据用户特点选择适宜的开发模型</a:t>
            </a:r>
            <a:endParaRPr lang="en-US" altLang="zh-CN" sz="1900" dirty="0">
              <a:solidFill>
                <a:srgbClr val="FF0000"/>
              </a:solidFill>
              <a:latin typeface="Verdana" pitchFamily="34" charset="0"/>
            </a:endParaRPr>
          </a:p>
          <a:p>
            <a:pPr eaLnBrk="1" hangingPunct="1">
              <a:lnSpc>
                <a:spcPct val="115000"/>
              </a:lnSpc>
            </a:pPr>
            <a:r>
              <a:rPr lang="zh-CN" altLang="en-US" sz="1900" dirty="0">
                <a:solidFill>
                  <a:srgbClr val="FF0000"/>
                </a:solidFill>
                <a:latin typeface="Verdana" pitchFamily="34" charset="0"/>
              </a:rPr>
              <a:t>采用合适的设计方法：</a:t>
            </a:r>
            <a:r>
              <a:rPr lang="zh-CN" altLang="en-US" sz="1900" dirty="0">
                <a:latin typeface="Verdana" pitchFamily="34" charset="0"/>
              </a:rPr>
              <a:t>用户需求</a:t>
            </a:r>
            <a:r>
              <a:rPr lang="en-US" altLang="zh-CN" sz="1900" dirty="0">
                <a:latin typeface="Verdana" pitchFamily="34" charset="0"/>
                <a:sym typeface="Wingdings" pitchFamily="2" charset="2"/>
              </a:rPr>
              <a:t></a:t>
            </a:r>
            <a:r>
              <a:rPr lang="zh-CN" altLang="en-US" sz="1900" dirty="0">
                <a:latin typeface="Verdana" pitchFamily="34" charset="0"/>
              </a:rPr>
              <a:t>功能的能力（模块化、抽象与信息隐蔽、局部化、一致性、适应性）</a:t>
            </a:r>
            <a:endParaRPr lang="en-US" altLang="zh-CN" sz="1900" dirty="0">
              <a:latin typeface="Verdana" pitchFamily="34" charset="0"/>
            </a:endParaRPr>
          </a:p>
          <a:p>
            <a:pPr eaLnBrk="1" hangingPunct="1">
              <a:lnSpc>
                <a:spcPct val="115000"/>
              </a:lnSpc>
            </a:pPr>
            <a:r>
              <a:rPr lang="zh-CN" altLang="en-US" sz="1900" dirty="0">
                <a:solidFill>
                  <a:srgbClr val="FF0000"/>
                </a:solidFill>
                <a:latin typeface="Verdana" pitchFamily="34" charset="0"/>
              </a:rPr>
              <a:t>提供高质量的工程支持：</a:t>
            </a:r>
            <a:r>
              <a:rPr lang="zh-CN" altLang="en-US" sz="1900" dirty="0">
                <a:latin typeface="Verdana" pitchFamily="34" charset="0"/>
              </a:rPr>
              <a:t>选择成熟有效的技术和工具（技术框架）</a:t>
            </a:r>
            <a:endParaRPr lang="en-US" altLang="zh-CN" sz="1900" dirty="0">
              <a:latin typeface="Verdana" pitchFamily="34" charset="0"/>
            </a:endParaRPr>
          </a:p>
          <a:p>
            <a:pPr eaLnBrk="1" hangingPunct="1">
              <a:lnSpc>
                <a:spcPct val="115000"/>
              </a:lnSpc>
            </a:pPr>
            <a:r>
              <a:rPr lang="zh-CN" altLang="en-US" sz="1900" dirty="0">
                <a:solidFill>
                  <a:srgbClr val="FF0000"/>
                </a:solidFill>
                <a:latin typeface="Verdana" pitchFamily="34" charset="0"/>
              </a:rPr>
              <a:t>重视开发过程的管理：</a:t>
            </a:r>
            <a:r>
              <a:rPr lang="zh-CN" altLang="en-US" sz="1900" dirty="0">
                <a:latin typeface="Verdana" pitchFamily="34" charset="0"/>
              </a:rPr>
              <a:t>对过程的管理，合理的任务安排和计划调度及资源的有效利用（人力、物力等）</a:t>
            </a:r>
            <a:endParaRPr lang="en-US" altLang="zh-CN" sz="1900" dirty="0">
              <a:latin typeface="Verdana" pitchFamily="34" charset="0"/>
            </a:endParaRPr>
          </a:p>
          <a:p>
            <a:pPr eaLnBrk="1" hangingPunct="1">
              <a:lnSpc>
                <a:spcPct val="115000"/>
              </a:lnSpc>
            </a:pPr>
            <a:endParaRPr lang="en-US" altLang="zh-CN" sz="1900" dirty="0">
              <a:latin typeface="Verdana" pitchFamily="34" charset="0"/>
            </a:endParaRPr>
          </a:p>
          <a:p>
            <a:pPr eaLnBrk="1" hangingPunct="1">
              <a:lnSpc>
                <a:spcPct val="115000"/>
              </a:lnSpc>
            </a:pPr>
            <a:r>
              <a:rPr lang="zh-CN" altLang="en-US" sz="1900" dirty="0">
                <a:solidFill>
                  <a:srgbClr val="FF0000"/>
                </a:solidFill>
                <a:latin typeface="Verdana" pitchFamily="34" charset="0"/>
              </a:rPr>
              <a:t>项目成功的核心是需求：需求的获取和确认，原型法是最简单有效的</a:t>
            </a:r>
            <a:endParaRPr lang="en-US" altLang="zh-CN" sz="1900" dirty="0">
              <a:latin typeface="Verdana" pitchFamily="34" charset="0"/>
            </a:endParaRPr>
          </a:p>
          <a:p>
            <a:pPr eaLnBrk="1" hangingPunct="1">
              <a:lnSpc>
                <a:spcPct val="115000"/>
              </a:lnSpc>
            </a:pPr>
            <a:r>
              <a:rPr lang="zh-CN" altLang="en-US" sz="1900" dirty="0">
                <a:solidFill>
                  <a:srgbClr val="FF0000"/>
                </a:solidFill>
                <a:latin typeface="Verdana" pitchFamily="34" charset="0"/>
              </a:rPr>
              <a:t>统筹规划、分步实施：</a:t>
            </a:r>
            <a:r>
              <a:rPr lang="zh-CN" altLang="en-US" sz="1900" dirty="0">
                <a:latin typeface="Verdana" pitchFamily="34" charset="0"/>
              </a:rPr>
              <a:t>先总体规划，再分阶段分步骤实施，最核心、最急迫功能先做出来，再逐步扩充，赢得客户满意，控制项目风险</a:t>
            </a:r>
            <a:endParaRPr lang="en-US" altLang="zh-CN" sz="1900" dirty="0">
              <a:latin typeface="Verdana" pitchFamily="34" charset="0"/>
            </a:endParaRPr>
          </a:p>
          <a:p>
            <a:pPr eaLnBrk="1" hangingPunct="1">
              <a:lnSpc>
                <a:spcPct val="115000"/>
              </a:lnSpc>
            </a:pPr>
            <a:r>
              <a:rPr lang="zh-CN" altLang="en-US" sz="1900" dirty="0">
                <a:solidFill>
                  <a:srgbClr val="FF0000"/>
                </a:solidFill>
                <a:latin typeface="Verdana" pitchFamily="34" charset="0"/>
              </a:rPr>
              <a:t>提高进度的最有效的方法：</a:t>
            </a:r>
            <a:r>
              <a:rPr lang="zh-CN" altLang="en-US" sz="1900" dirty="0">
                <a:latin typeface="Verdana" pitchFamily="34" charset="0"/>
              </a:rPr>
              <a:t>寻找最大路径，其他工作并行，最核心的功能永远交给团队中能力最强的人去做</a:t>
            </a:r>
            <a:endParaRPr lang="en-US" altLang="zh-CN" sz="1900" dirty="0">
              <a:latin typeface="Verdana" pitchFamily="34" charset="0"/>
            </a:endParaRPr>
          </a:p>
          <a:p>
            <a:pPr eaLnBrk="1" hangingPunct="1">
              <a:lnSpc>
                <a:spcPct val="115000"/>
              </a:lnSpc>
            </a:pPr>
            <a:r>
              <a:rPr lang="zh-CN" altLang="en-US" sz="1900" dirty="0">
                <a:solidFill>
                  <a:srgbClr val="FF0000"/>
                </a:solidFill>
                <a:latin typeface="Verdana" pitchFamily="34" charset="0"/>
              </a:rPr>
              <a:t>有效的资源调配：</a:t>
            </a:r>
            <a:r>
              <a:rPr lang="zh-CN" altLang="en-US" sz="1900" dirty="0">
                <a:latin typeface="Verdana" pitchFamily="34" charset="0"/>
              </a:rPr>
              <a:t>软件复用、人员复用、成熟的经验、优势资源利用</a:t>
            </a:r>
            <a:endParaRPr lang="en-US" altLang="zh-CN" sz="1900" dirty="0">
              <a:latin typeface="Verdana" pitchFamily="34" charset="0"/>
            </a:endParaRPr>
          </a:p>
          <a:p>
            <a:pPr eaLnBrk="1" hangingPunct="1">
              <a:lnSpc>
                <a:spcPct val="115000"/>
              </a:lnSpc>
            </a:pPr>
            <a:endParaRPr lang="en-US" altLang="zh-CN" sz="1900" dirty="0">
              <a:latin typeface="Verdana" pitchFamily="34" charset="0"/>
            </a:endParaRPr>
          </a:p>
        </p:txBody>
      </p:sp>
    </p:spTree>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457200" y="274638"/>
            <a:ext cx="7972425" cy="654050"/>
          </a:xfrm>
        </p:spPr>
        <p:txBody>
          <a:bodyPr/>
          <a:lstStyle/>
          <a:p>
            <a:r>
              <a:rPr lang="zh-CN" altLang="en-US" dirty="0"/>
              <a:t>软件工程的知识结构</a:t>
            </a:r>
          </a:p>
        </p:txBody>
      </p:sp>
      <p:sp>
        <p:nvSpPr>
          <p:cNvPr id="17" name="矩形 16"/>
          <p:cNvSpPr/>
          <p:nvPr/>
        </p:nvSpPr>
        <p:spPr>
          <a:xfrm>
            <a:off x="428596" y="1000108"/>
            <a:ext cx="8215370" cy="3170099"/>
          </a:xfrm>
          <a:prstGeom prst="rect">
            <a:avLst/>
          </a:prstGeom>
        </p:spPr>
        <p:txBody>
          <a:bodyPr wrap="square">
            <a:spAutoFit/>
          </a:bodyPr>
          <a:lstStyle/>
          <a:p>
            <a:pPr marL="342900" lvl="1" indent="-342900" algn="l">
              <a:lnSpc>
                <a:spcPct val="125000"/>
              </a:lnSpc>
              <a:buClr>
                <a:srgbClr val="777777"/>
              </a:buClr>
              <a:buSzPct val="85000"/>
              <a:buFontTx/>
              <a:buChar char="•"/>
              <a:defRPr/>
            </a:pPr>
            <a:r>
              <a:rPr lang="en-US" altLang="zh-CN" sz="2000" dirty="0">
                <a:solidFill>
                  <a:schemeClr val="tx1"/>
                </a:solidFill>
                <a:latin typeface="+mn-ea"/>
              </a:rPr>
              <a:t>2001</a:t>
            </a:r>
            <a:r>
              <a:rPr lang="zh-CN" altLang="en-US" sz="2000" dirty="0">
                <a:solidFill>
                  <a:schemeClr val="tx1"/>
                </a:solidFill>
                <a:latin typeface="+mn-ea"/>
              </a:rPr>
              <a:t>年</a:t>
            </a:r>
            <a:r>
              <a:rPr lang="en-US" altLang="zh-CN" sz="2000" dirty="0">
                <a:solidFill>
                  <a:schemeClr val="tx1"/>
                </a:solidFill>
                <a:latin typeface="+mn-ea"/>
              </a:rPr>
              <a:t>5</a:t>
            </a:r>
            <a:r>
              <a:rPr lang="zh-CN" altLang="en-US" sz="2000" dirty="0">
                <a:solidFill>
                  <a:schemeClr val="tx1"/>
                </a:solidFill>
                <a:latin typeface="+mn-ea"/>
              </a:rPr>
              <a:t>月</a:t>
            </a:r>
            <a:r>
              <a:rPr lang="en-US" altLang="zh-CN" sz="2000" dirty="0">
                <a:solidFill>
                  <a:srgbClr val="FF0000"/>
                </a:solidFill>
                <a:latin typeface="+mn-ea"/>
              </a:rPr>
              <a:t>ISO</a:t>
            </a:r>
            <a:r>
              <a:rPr lang="en-US" altLang="zh-CN" sz="2000" dirty="0">
                <a:solidFill>
                  <a:schemeClr val="tx1"/>
                </a:solidFill>
                <a:latin typeface="+mn-ea"/>
              </a:rPr>
              <a:t>/IEC JTC 1</a:t>
            </a:r>
            <a:r>
              <a:rPr lang="zh-CN" altLang="en-US" sz="2000" dirty="0">
                <a:solidFill>
                  <a:schemeClr val="tx1"/>
                </a:solidFill>
                <a:latin typeface="+mn-ea"/>
              </a:rPr>
              <a:t>发布了</a:t>
            </a:r>
            <a:r>
              <a:rPr lang="en-US" altLang="zh-CN" sz="2000" dirty="0">
                <a:solidFill>
                  <a:schemeClr val="tx1"/>
                </a:solidFill>
                <a:latin typeface="+mn-ea"/>
              </a:rPr>
              <a:t>《SWEBOK </a:t>
            </a:r>
            <a:r>
              <a:rPr lang="zh-CN" altLang="en-US" sz="2000" dirty="0">
                <a:solidFill>
                  <a:schemeClr val="tx1"/>
                </a:solidFill>
                <a:latin typeface="+mn-ea"/>
              </a:rPr>
              <a:t>指南 </a:t>
            </a:r>
            <a:r>
              <a:rPr lang="en-US" altLang="zh-CN" sz="2000" dirty="0">
                <a:solidFill>
                  <a:schemeClr val="tx1"/>
                </a:solidFill>
                <a:latin typeface="+mn-ea"/>
              </a:rPr>
              <a:t>V0.95</a:t>
            </a:r>
            <a:r>
              <a:rPr lang="zh-CN" altLang="en-US" sz="2000" dirty="0">
                <a:solidFill>
                  <a:schemeClr val="tx1"/>
                </a:solidFill>
                <a:latin typeface="+mn-ea"/>
              </a:rPr>
              <a:t>（试用版）</a:t>
            </a:r>
            <a:r>
              <a:rPr lang="en-US" altLang="zh-CN" sz="2000" dirty="0">
                <a:solidFill>
                  <a:schemeClr val="tx1"/>
                </a:solidFill>
                <a:latin typeface="+mn-ea"/>
              </a:rPr>
              <a:t>》</a:t>
            </a:r>
            <a:r>
              <a:rPr lang="zh-CN" altLang="en-US" sz="2000" dirty="0">
                <a:solidFill>
                  <a:schemeClr val="tx1"/>
                </a:solidFill>
                <a:latin typeface="+mn-ea"/>
              </a:rPr>
              <a:t>，即 </a:t>
            </a:r>
            <a:r>
              <a:rPr lang="en-US" altLang="zh-CN" sz="2000" dirty="0">
                <a:solidFill>
                  <a:schemeClr val="tx1"/>
                </a:solidFill>
                <a:latin typeface="+mn-ea"/>
              </a:rPr>
              <a:t>Guide to the Software Engineering Body of Knowledge </a:t>
            </a:r>
            <a:r>
              <a:rPr lang="zh-CN" altLang="en-US" sz="2000" dirty="0">
                <a:solidFill>
                  <a:schemeClr val="tx1"/>
                </a:solidFill>
                <a:latin typeface="+mn-ea"/>
              </a:rPr>
              <a:t>。</a:t>
            </a:r>
            <a:r>
              <a:rPr lang="en-US" altLang="zh-CN" sz="2000" dirty="0">
                <a:solidFill>
                  <a:schemeClr val="tx1"/>
                </a:solidFill>
                <a:latin typeface="+mn-ea"/>
              </a:rPr>
              <a:t>SWEBOK </a:t>
            </a:r>
            <a:r>
              <a:rPr lang="zh-CN" altLang="en-US" sz="2000" dirty="0">
                <a:solidFill>
                  <a:schemeClr val="tx1"/>
                </a:solidFill>
                <a:latin typeface="+mn-ea"/>
              </a:rPr>
              <a:t>把软件工程学科的主体知识分为 </a:t>
            </a:r>
            <a:r>
              <a:rPr lang="en-US" altLang="zh-CN" sz="2000" dirty="0">
                <a:solidFill>
                  <a:srgbClr val="FF0000"/>
                </a:solidFill>
                <a:latin typeface="+mn-ea"/>
              </a:rPr>
              <a:t>10 </a:t>
            </a:r>
            <a:r>
              <a:rPr lang="zh-CN" altLang="en-US" sz="2000" dirty="0">
                <a:solidFill>
                  <a:schemeClr val="tx1"/>
                </a:solidFill>
                <a:latin typeface="+mn-ea"/>
              </a:rPr>
              <a:t>个知识领域，包括：软件需求、软件设计、软件构造、软件测试、软件维护、软件配置管理、软件工程管理、软件工程过程、软件工程工具和方法、软件质量。</a:t>
            </a:r>
            <a:endParaRPr lang="en-US" altLang="zh-CN" sz="2000" dirty="0">
              <a:solidFill>
                <a:schemeClr val="tx1"/>
              </a:solidFill>
              <a:latin typeface="+mn-ea"/>
            </a:endParaRPr>
          </a:p>
          <a:p>
            <a:pPr marL="342900" lvl="1" indent="-342900" algn="l">
              <a:lnSpc>
                <a:spcPct val="125000"/>
              </a:lnSpc>
              <a:buClr>
                <a:srgbClr val="777777"/>
              </a:buClr>
              <a:buSzPct val="85000"/>
              <a:buFontTx/>
              <a:buChar char="•"/>
              <a:defRPr/>
            </a:pPr>
            <a:r>
              <a:rPr lang="en-US" altLang="zh-CN" sz="2000" dirty="0">
                <a:solidFill>
                  <a:srgbClr val="FF0000"/>
                </a:solidFill>
                <a:latin typeface="+mn-ea"/>
              </a:rPr>
              <a:t>CMMI</a:t>
            </a:r>
            <a:r>
              <a:rPr lang="zh-CN" altLang="en-US" sz="2000" dirty="0">
                <a:solidFill>
                  <a:schemeClr val="tx1"/>
                </a:solidFill>
                <a:latin typeface="+mn-ea"/>
              </a:rPr>
              <a:t>（</a:t>
            </a:r>
            <a:r>
              <a:rPr lang="en-US" altLang="en-US" sz="2000" dirty="0">
                <a:solidFill>
                  <a:schemeClr val="tx1"/>
                </a:solidFill>
                <a:latin typeface="+mn-ea"/>
              </a:rPr>
              <a:t>Capability Maturity Model </a:t>
            </a:r>
            <a:r>
              <a:rPr lang="en-US" altLang="en-US" sz="2000" dirty="0" err="1">
                <a:solidFill>
                  <a:schemeClr val="tx1"/>
                </a:solidFill>
                <a:latin typeface="+mn-ea"/>
              </a:rPr>
              <a:t>Integration，能力成熟度模型</a:t>
            </a:r>
            <a:r>
              <a:rPr lang="zh-CN" altLang="en-US" sz="2000" dirty="0">
                <a:solidFill>
                  <a:schemeClr val="tx1"/>
                </a:solidFill>
                <a:latin typeface="+mn-ea"/>
              </a:rPr>
              <a:t>）把软件工程知识分为</a:t>
            </a:r>
            <a:r>
              <a:rPr lang="en-US" altLang="zh-CN" sz="2000" dirty="0">
                <a:solidFill>
                  <a:schemeClr val="tx1"/>
                </a:solidFill>
                <a:latin typeface="+mn-ea"/>
              </a:rPr>
              <a:t>18</a:t>
            </a:r>
            <a:r>
              <a:rPr lang="zh-CN" altLang="en-US" sz="2000" dirty="0">
                <a:solidFill>
                  <a:schemeClr val="tx1"/>
                </a:solidFill>
                <a:latin typeface="+mn-ea"/>
              </a:rPr>
              <a:t>个过程域（过程管理、项目管理、工程管理、支持管理）</a:t>
            </a:r>
          </a:p>
        </p:txBody>
      </p:sp>
    </p:spTree>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457200" y="274638"/>
            <a:ext cx="7972425" cy="654050"/>
          </a:xfrm>
        </p:spPr>
        <p:txBody>
          <a:bodyPr/>
          <a:lstStyle/>
          <a:p>
            <a:r>
              <a:rPr lang="zh-CN" altLang="en-US" dirty="0"/>
              <a:t>软件生命周期</a:t>
            </a:r>
          </a:p>
        </p:txBody>
      </p:sp>
      <p:sp>
        <p:nvSpPr>
          <p:cNvPr id="4" name="Rectangle 5"/>
          <p:cNvSpPr>
            <a:spLocks noChangeArrowheads="1"/>
          </p:cNvSpPr>
          <p:nvPr/>
        </p:nvSpPr>
        <p:spPr bwMode="auto">
          <a:xfrm>
            <a:off x="923925" y="808039"/>
            <a:ext cx="7589838" cy="5262979"/>
          </a:xfrm>
          <a:prstGeom prst="rect">
            <a:avLst/>
          </a:prstGeom>
          <a:noFill/>
          <a:ln w="9525">
            <a:noFill/>
            <a:miter lim="800000"/>
            <a:headEnd/>
            <a:tailEnd/>
          </a:ln>
        </p:spPr>
        <p:txBody>
          <a:bodyPr wrap="square">
            <a:spAutoFit/>
          </a:bodyPr>
          <a:lstStyle/>
          <a:p>
            <a:endParaRPr lang="zh-CN" altLang="en-US" sz="2400" dirty="0">
              <a:latin typeface="Times New Roman" pitchFamily="18" charset="0"/>
            </a:endParaRPr>
          </a:p>
          <a:p>
            <a:pPr>
              <a:buNone/>
            </a:pPr>
            <a:r>
              <a:rPr lang="zh-CN" altLang="en-US" sz="2400" dirty="0">
                <a:latin typeface="Times New Roman" pitchFamily="18" charset="0"/>
              </a:rPr>
              <a:t>                                      问题定义</a:t>
            </a:r>
            <a:endParaRPr lang="en-US" sz="2400" dirty="0">
              <a:latin typeface="Times New Roman" pitchFamily="18" charset="0"/>
            </a:endParaRPr>
          </a:p>
          <a:p>
            <a:pPr>
              <a:buNone/>
            </a:pPr>
            <a:r>
              <a:rPr lang="zh-CN" altLang="en-US" sz="2400" dirty="0">
                <a:latin typeface="Times New Roman" pitchFamily="18" charset="0"/>
              </a:rPr>
              <a:t>               软件定义          可行性分析</a:t>
            </a:r>
            <a:endParaRPr lang="en-US" sz="2400" dirty="0">
              <a:latin typeface="Times New Roman" pitchFamily="18" charset="0"/>
            </a:endParaRPr>
          </a:p>
          <a:p>
            <a:pPr>
              <a:buNone/>
            </a:pPr>
            <a:r>
              <a:rPr lang="en-US" sz="2400" dirty="0">
                <a:latin typeface="Times New Roman" pitchFamily="18" charset="0"/>
              </a:rPr>
              <a:t>                                      </a:t>
            </a:r>
            <a:r>
              <a:rPr lang="zh-CN" altLang="en-US" sz="2400" dirty="0">
                <a:latin typeface="Times New Roman" pitchFamily="18" charset="0"/>
              </a:rPr>
              <a:t>需求分析</a:t>
            </a:r>
          </a:p>
          <a:p>
            <a:pPr>
              <a:buNone/>
            </a:pPr>
            <a:r>
              <a:rPr lang="zh-CN" altLang="en-US" sz="2400" dirty="0">
                <a:latin typeface="Times New Roman" pitchFamily="18" charset="0"/>
              </a:rPr>
              <a:t>                                                          </a:t>
            </a:r>
          </a:p>
          <a:p>
            <a:pPr>
              <a:buNone/>
            </a:pPr>
            <a:r>
              <a:rPr lang="zh-CN" altLang="en-US" sz="2400" dirty="0">
                <a:latin typeface="Times New Roman" pitchFamily="18" charset="0"/>
              </a:rPr>
              <a:t>                                       总体设计</a:t>
            </a:r>
            <a:endParaRPr lang="en-US" sz="2400" dirty="0">
              <a:latin typeface="Times New Roman" pitchFamily="18" charset="0"/>
            </a:endParaRPr>
          </a:p>
          <a:p>
            <a:pPr>
              <a:buNone/>
            </a:pPr>
            <a:r>
              <a:rPr lang="zh-CN" altLang="en-US" sz="2400" dirty="0">
                <a:latin typeface="Times New Roman" pitchFamily="18" charset="0"/>
              </a:rPr>
              <a:t>                                       详细设计</a:t>
            </a:r>
            <a:endParaRPr lang="en-US" sz="2400" dirty="0">
              <a:latin typeface="Times New Roman" pitchFamily="18" charset="0"/>
            </a:endParaRPr>
          </a:p>
          <a:p>
            <a:pPr algn="l">
              <a:buNone/>
            </a:pPr>
            <a:r>
              <a:rPr lang="zh-CN" altLang="en-US" sz="2400" dirty="0">
                <a:latin typeface="Times New Roman" pitchFamily="18" charset="0"/>
              </a:rPr>
              <a:t>软件生命周期        软件开发            编码开发</a:t>
            </a:r>
            <a:endParaRPr lang="en-US" sz="2400" dirty="0">
              <a:latin typeface="Times New Roman" pitchFamily="18" charset="0"/>
            </a:endParaRPr>
          </a:p>
          <a:p>
            <a:pPr>
              <a:buNone/>
            </a:pPr>
            <a:r>
              <a:rPr lang="zh-CN" altLang="en-US" sz="2400" dirty="0">
                <a:latin typeface="Times New Roman" pitchFamily="18" charset="0"/>
              </a:rPr>
              <a:t>                                       单元测试</a:t>
            </a:r>
            <a:endParaRPr lang="en-US" sz="2400" dirty="0">
              <a:latin typeface="Times New Roman" pitchFamily="18" charset="0"/>
            </a:endParaRPr>
          </a:p>
          <a:p>
            <a:pPr>
              <a:buNone/>
            </a:pPr>
            <a:r>
              <a:rPr lang="zh-CN" altLang="en-US" sz="2400" dirty="0">
                <a:latin typeface="Times New Roman" pitchFamily="18" charset="0"/>
              </a:rPr>
              <a:t>                                        系统测试</a:t>
            </a:r>
          </a:p>
          <a:p>
            <a:endParaRPr lang="zh-CN" altLang="en-US" sz="2400" dirty="0">
              <a:latin typeface="Times New Roman" pitchFamily="18" charset="0"/>
            </a:endParaRPr>
          </a:p>
          <a:p>
            <a:endParaRPr lang="zh-CN" altLang="en-US" sz="2400" dirty="0">
              <a:latin typeface="Times New Roman" pitchFamily="18" charset="0"/>
            </a:endParaRPr>
          </a:p>
          <a:p>
            <a:pPr>
              <a:buNone/>
            </a:pPr>
            <a:r>
              <a:rPr lang="zh-CN" altLang="en-US" sz="2400" dirty="0">
                <a:latin typeface="Times New Roman" pitchFamily="18" charset="0"/>
              </a:rPr>
              <a:t>                          运行维护</a:t>
            </a:r>
            <a:r>
              <a:rPr lang="en-US" sz="2400" dirty="0">
                <a:latin typeface="Times New Roman" pitchFamily="18" charset="0"/>
              </a:rPr>
              <a:t>        </a:t>
            </a:r>
            <a:r>
              <a:rPr lang="zh-CN" altLang="en-US" sz="2400" dirty="0">
                <a:latin typeface="Times New Roman" pitchFamily="18" charset="0"/>
              </a:rPr>
              <a:t>持久满足用户需求</a:t>
            </a:r>
            <a:endParaRPr lang="en-US" sz="2400" dirty="0">
              <a:latin typeface="Times New Roman" pitchFamily="18" charset="0"/>
            </a:endParaRPr>
          </a:p>
          <a:p>
            <a:endParaRPr lang="zh-CN" altLang="en-US" sz="2400" dirty="0">
              <a:latin typeface="Times New Roman" pitchFamily="18" charset="0"/>
            </a:endParaRPr>
          </a:p>
        </p:txBody>
      </p:sp>
      <p:sp>
        <p:nvSpPr>
          <p:cNvPr id="5" name="AutoShape 6"/>
          <p:cNvSpPr>
            <a:spLocks/>
          </p:cNvSpPr>
          <p:nvPr/>
        </p:nvSpPr>
        <p:spPr bwMode="auto">
          <a:xfrm>
            <a:off x="2901950" y="1682750"/>
            <a:ext cx="531813" cy="3795713"/>
          </a:xfrm>
          <a:prstGeom prst="leftBrace">
            <a:avLst>
              <a:gd name="adj1" fmla="val 59445"/>
              <a:gd name="adj2" fmla="val 50000"/>
            </a:avLst>
          </a:prstGeom>
          <a:noFill/>
          <a:ln w="9525">
            <a:solidFill>
              <a:schemeClr val="tx1"/>
            </a:solidFill>
            <a:round/>
            <a:headEnd/>
            <a:tailEnd/>
          </a:ln>
        </p:spPr>
        <p:txBody>
          <a:bodyPr wrap="none" anchor="ctr"/>
          <a:lstStyle/>
          <a:p>
            <a:pPr algn="ctr" eaLnBrk="0" hangingPunct="0"/>
            <a:endParaRPr lang="zh-CN" altLang="en-US">
              <a:latin typeface="Times New Roman" pitchFamily="18" charset="0"/>
            </a:endParaRPr>
          </a:p>
        </p:txBody>
      </p:sp>
      <p:sp>
        <p:nvSpPr>
          <p:cNvPr id="6" name="AutoShape 7"/>
          <p:cNvSpPr>
            <a:spLocks/>
          </p:cNvSpPr>
          <p:nvPr/>
        </p:nvSpPr>
        <p:spPr bwMode="auto">
          <a:xfrm>
            <a:off x="4724400" y="1303338"/>
            <a:ext cx="430213" cy="920750"/>
          </a:xfrm>
          <a:prstGeom prst="leftBrace">
            <a:avLst>
              <a:gd name="adj1" fmla="val 17825"/>
              <a:gd name="adj2" fmla="val 50000"/>
            </a:avLst>
          </a:prstGeom>
          <a:noFill/>
          <a:ln w="9525">
            <a:solidFill>
              <a:schemeClr val="tx1"/>
            </a:solidFill>
            <a:round/>
            <a:headEnd/>
            <a:tailEnd/>
          </a:ln>
        </p:spPr>
        <p:txBody>
          <a:bodyPr wrap="none" anchor="ctr"/>
          <a:lstStyle/>
          <a:p>
            <a:pPr eaLnBrk="0" hangingPunct="0"/>
            <a:endParaRPr lang="zh-CN" altLang="en-US">
              <a:latin typeface="Times New Roman" pitchFamily="18" charset="0"/>
            </a:endParaRPr>
          </a:p>
        </p:txBody>
      </p:sp>
      <p:sp>
        <p:nvSpPr>
          <p:cNvPr id="7" name="AutoShape 8"/>
          <p:cNvSpPr>
            <a:spLocks/>
          </p:cNvSpPr>
          <p:nvPr/>
        </p:nvSpPr>
        <p:spPr bwMode="auto">
          <a:xfrm>
            <a:off x="4724400" y="2822575"/>
            <a:ext cx="457200" cy="1516063"/>
          </a:xfrm>
          <a:prstGeom prst="leftBrace">
            <a:avLst>
              <a:gd name="adj1" fmla="val 27618"/>
              <a:gd name="adj2" fmla="val 50000"/>
            </a:avLst>
          </a:prstGeom>
          <a:noFill/>
          <a:ln w="9525">
            <a:solidFill>
              <a:schemeClr val="tx1"/>
            </a:solidFill>
            <a:round/>
            <a:headEnd/>
            <a:tailEnd/>
          </a:ln>
        </p:spPr>
        <p:txBody>
          <a:bodyPr wrap="none" anchor="ctr"/>
          <a:lstStyle/>
          <a:p>
            <a:pPr eaLnBrk="0" hangingPunct="0"/>
            <a:endParaRPr lang="zh-CN" altLang="en-US">
              <a:latin typeface="Times New Roman" pitchFamily="18" charset="0"/>
            </a:endParaRPr>
          </a:p>
        </p:txBody>
      </p:sp>
      <p:sp>
        <p:nvSpPr>
          <p:cNvPr id="8" name="Line 9"/>
          <p:cNvSpPr>
            <a:spLocks noChangeShapeType="1"/>
          </p:cNvSpPr>
          <p:nvPr/>
        </p:nvSpPr>
        <p:spPr bwMode="auto">
          <a:xfrm>
            <a:off x="4799013" y="5402263"/>
            <a:ext cx="430212" cy="1587"/>
          </a:xfrm>
          <a:prstGeom prst="line">
            <a:avLst/>
          </a:prstGeom>
          <a:noFill/>
          <a:ln w="12700" cap="sq">
            <a:solidFill>
              <a:schemeClr val="tx1"/>
            </a:solidFill>
            <a:round/>
            <a:headEnd/>
            <a:tailEnd/>
          </a:ln>
        </p:spPr>
        <p:txBody>
          <a:bodyPr/>
          <a:lstStyle/>
          <a:p>
            <a:endParaRPr lang="zh-CN" altLang="en-US">
              <a:latin typeface="Times New Roman" pitchFamily="18" charset="0"/>
            </a:endParaRPr>
          </a:p>
        </p:txBody>
      </p:sp>
    </p:spTree>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457200" y="274638"/>
            <a:ext cx="7972425" cy="654050"/>
          </a:xfrm>
        </p:spPr>
        <p:txBody>
          <a:bodyPr/>
          <a:lstStyle/>
          <a:p>
            <a:r>
              <a:rPr lang="zh-CN" altLang="en-US" dirty="0"/>
              <a:t>软件生命周期过程</a:t>
            </a:r>
          </a:p>
        </p:txBody>
      </p:sp>
      <p:sp>
        <p:nvSpPr>
          <p:cNvPr id="17" name="矩形 16"/>
          <p:cNvSpPr/>
          <p:nvPr/>
        </p:nvSpPr>
        <p:spPr>
          <a:xfrm>
            <a:off x="428596" y="928670"/>
            <a:ext cx="8215370" cy="1073371"/>
          </a:xfrm>
          <a:prstGeom prst="rect">
            <a:avLst/>
          </a:prstGeom>
        </p:spPr>
        <p:txBody>
          <a:bodyPr wrap="square">
            <a:spAutoFit/>
          </a:bodyPr>
          <a:lstStyle/>
          <a:p>
            <a:pPr marL="342900" lvl="1" indent="-342900" algn="l">
              <a:lnSpc>
                <a:spcPct val="125000"/>
              </a:lnSpc>
              <a:buClr>
                <a:srgbClr val="777777"/>
              </a:buClr>
              <a:buSzPct val="85000"/>
              <a:buFontTx/>
              <a:buChar char="•"/>
              <a:defRPr/>
            </a:pPr>
            <a:r>
              <a:rPr lang="zh-CN" altLang="en-US" sz="1700" dirty="0">
                <a:solidFill>
                  <a:srgbClr val="FF0000"/>
                </a:solidFill>
                <a:latin typeface="+mn-ea"/>
              </a:rPr>
              <a:t>软件生命周期过程</a:t>
            </a:r>
            <a:r>
              <a:rPr lang="zh-CN" altLang="en-US" sz="1700" dirty="0">
                <a:solidFill>
                  <a:schemeClr val="tx1"/>
                </a:solidFill>
                <a:latin typeface="+mn-ea"/>
              </a:rPr>
              <a:t>是软件工程思想的具体化，是跨越软件生命周期的系统开发、运行、维护所实施的</a:t>
            </a:r>
            <a:r>
              <a:rPr lang="zh-CN" altLang="en-US" sz="1700" dirty="0">
                <a:solidFill>
                  <a:srgbClr val="FF0000"/>
                </a:solidFill>
                <a:latin typeface="+mn-ea"/>
              </a:rPr>
              <a:t>全部活动和任务</a:t>
            </a:r>
            <a:r>
              <a:rPr lang="zh-CN" altLang="en-US" sz="1700" dirty="0">
                <a:solidFill>
                  <a:schemeClr val="tx1"/>
                </a:solidFill>
                <a:latin typeface="+mn-ea"/>
              </a:rPr>
              <a:t>的过程框架，它规定了完成各项任务的</a:t>
            </a:r>
            <a:r>
              <a:rPr lang="zh-CN" altLang="en-US" sz="1700" dirty="0">
                <a:solidFill>
                  <a:srgbClr val="FF0000"/>
                </a:solidFill>
                <a:latin typeface="+mn-ea"/>
              </a:rPr>
              <a:t>工作步骤</a:t>
            </a:r>
            <a:r>
              <a:rPr lang="zh-CN" altLang="en-US" sz="1700" dirty="0">
                <a:solidFill>
                  <a:schemeClr val="tx1"/>
                </a:solidFill>
                <a:latin typeface="+mn-ea"/>
              </a:rPr>
              <a:t>。</a:t>
            </a:r>
          </a:p>
        </p:txBody>
      </p:sp>
      <p:pic>
        <p:nvPicPr>
          <p:cNvPr id="2050" name="Picture 2"/>
          <p:cNvPicPr>
            <a:picLocks noChangeAspect="1" noChangeArrowheads="1"/>
          </p:cNvPicPr>
          <p:nvPr/>
        </p:nvPicPr>
        <p:blipFill>
          <a:blip r:embed="rId3"/>
          <a:srcRect/>
          <a:stretch>
            <a:fillRect/>
          </a:stretch>
        </p:blipFill>
        <p:spPr bwMode="auto">
          <a:xfrm>
            <a:off x="571472" y="1928802"/>
            <a:ext cx="8091859" cy="3786214"/>
          </a:xfrm>
          <a:prstGeom prst="rect">
            <a:avLst/>
          </a:prstGeom>
          <a:noFill/>
          <a:ln w="9525">
            <a:noFill/>
            <a:miter lim="800000"/>
            <a:headEnd/>
            <a:tailEnd/>
          </a:ln>
          <a:effectLst/>
        </p:spPr>
      </p:pic>
    </p:spTree>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457200" y="274638"/>
            <a:ext cx="7972425" cy="654050"/>
          </a:xfrm>
        </p:spPr>
        <p:txBody>
          <a:bodyPr/>
          <a:lstStyle/>
          <a:p>
            <a:r>
              <a:rPr lang="zh-CN" altLang="en-US" dirty="0"/>
              <a:t>软件过程模型</a:t>
            </a:r>
          </a:p>
        </p:txBody>
      </p:sp>
      <p:sp>
        <p:nvSpPr>
          <p:cNvPr id="17" name="矩形 16"/>
          <p:cNvSpPr/>
          <p:nvPr/>
        </p:nvSpPr>
        <p:spPr>
          <a:xfrm>
            <a:off x="428596" y="1000108"/>
            <a:ext cx="8215370" cy="3939540"/>
          </a:xfrm>
          <a:prstGeom prst="rect">
            <a:avLst/>
          </a:prstGeom>
        </p:spPr>
        <p:txBody>
          <a:bodyPr wrap="square">
            <a:spAutoFit/>
          </a:bodyPr>
          <a:lstStyle/>
          <a:p>
            <a:pPr marL="342900" lvl="1" indent="-342900" algn="l">
              <a:lnSpc>
                <a:spcPct val="125000"/>
              </a:lnSpc>
              <a:buClr>
                <a:srgbClr val="777777"/>
              </a:buClr>
              <a:buSzPct val="85000"/>
              <a:buFontTx/>
              <a:buChar char="•"/>
              <a:defRPr/>
            </a:pPr>
            <a:r>
              <a:rPr lang="zh-CN" altLang="en-US" sz="2000" dirty="0">
                <a:solidFill>
                  <a:schemeClr val="tx1"/>
                </a:solidFill>
                <a:latin typeface="+mn-ea"/>
              </a:rPr>
              <a:t>软件生命周期的每一阶段都有</a:t>
            </a:r>
            <a:r>
              <a:rPr lang="zh-CN" altLang="en-US" sz="2000" dirty="0">
                <a:solidFill>
                  <a:srgbClr val="FF0000"/>
                </a:solidFill>
                <a:latin typeface="+mn-ea"/>
              </a:rPr>
              <a:t>明确的任务</a:t>
            </a:r>
            <a:r>
              <a:rPr lang="zh-CN" altLang="en-US" sz="2000" dirty="0">
                <a:solidFill>
                  <a:schemeClr val="tx1"/>
                </a:solidFill>
                <a:latin typeface="+mn-ea"/>
              </a:rPr>
              <a:t>，把规模大、结构复杂、管理复杂的软件开发变得</a:t>
            </a:r>
            <a:r>
              <a:rPr lang="zh-CN" altLang="en-US" sz="2000" dirty="0">
                <a:solidFill>
                  <a:srgbClr val="FF0000"/>
                </a:solidFill>
                <a:latin typeface="+mn-ea"/>
              </a:rPr>
              <a:t>容易控制和管理</a:t>
            </a:r>
            <a:r>
              <a:rPr lang="zh-CN" altLang="en-US" sz="2000" dirty="0">
                <a:solidFill>
                  <a:schemeClr val="tx1"/>
                </a:solidFill>
                <a:latin typeface="+mn-ea"/>
              </a:rPr>
              <a:t>。</a:t>
            </a:r>
          </a:p>
          <a:p>
            <a:pPr marL="342900" lvl="1" indent="-342900" algn="l">
              <a:lnSpc>
                <a:spcPct val="125000"/>
              </a:lnSpc>
              <a:buClr>
                <a:srgbClr val="777777"/>
              </a:buClr>
              <a:buSzPct val="85000"/>
              <a:buFontTx/>
              <a:buChar char="•"/>
              <a:defRPr/>
            </a:pPr>
            <a:r>
              <a:rPr lang="zh-CN" altLang="en-US" sz="2000" dirty="0">
                <a:solidFill>
                  <a:schemeClr val="tx1"/>
                </a:solidFill>
                <a:latin typeface="+mn-ea"/>
              </a:rPr>
              <a:t>各个阶段的活动</a:t>
            </a:r>
            <a:r>
              <a:rPr lang="zh-CN" altLang="en-US" sz="2000" dirty="0">
                <a:solidFill>
                  <a:srgbClr val="FF0000"/>
                </a:solidFill>
                <a:latin typeface="+mn-ea"/>
              </a:rPr>
              <a:t>如何衔接</a:t>
            </a:r>
            <a:r>
              <a:rPr lang="zh-CN" altLang="en-US" sz="2000" dirty="0">
                <a:solidFill>
                  <a:schemeClr val="tx1"/>
                </a:solidFill>
                <a:latin typeface="+mn-ea"/>
              </a:rPr>
              <a:t>，开发过程中采用什么样的策略，应遵守什么样的规定和制约，将这些活动框架（</a:t>
            </a:r>
            <a:r>
              <a:rPr lang="zh-CN" altLang="en-US" sz="2000" dirty="0">
                <a:solidFill>
                  <a:srgbClr val="FF0000"/>
                </a:solidFill>
                <a:latin typeface="+mn-ea"/>
              </a:rPr>
              <a:t>忽略不必要的细节</a:t>
            </a:r>
            <a:r>
              <a:rPr lang="zh-CN" altLang="en-US" sz="2000" dirty="0">
                <a:solidFill>
                  <a:schemeClr val="tx1"/>
                </a:solidFill>
                <a:latin typeface="+mn-ea"/>
              </a:rPr>
              <a:t>）用一种模型表示出来，称为</a:t>
            </a:r>
            <a:r>
              <a:rPr lang="zh-CN" altLang="en-US" sz="2000" dirty="0">
                <a:solidFill>
                  <a:srgbClr val="FF0000"/>
                </a:solidFill>
                <a:latin typeface="+mn-ea"/>
              </a:rPr>
              <a:t>软件过程模型</a:t>
            </a:r>
            <a:r>
              <a:rPr lang="zh-CN" altLang="en-US" sz="2000" dirty="0">
                <a:solidFill>
                  <a:schemeClr val="tx1"/>
                </a:solidFill>
                <a:latin typeface="+mn-ea"/>
              </a:rPr>
              <a:t>（或软件开发模型或软件生命周期模型）。</a:t>
            </a:r>
          </a:p>
          <a:p>
            <a:pPr marL="342900" lvl="1" indent="-342900" algn="l">
              <a:lnSpc>
                <a:spcPct val="125000"/>
              </a:lnSpc>
              <a:buClr>
                <a:srgbClr val="777777"/>
              </a:buClr>
              <a:buSzPct val="85000"/>
              <a:buFontTx/>
              <a:buChar char="•"/>
              <a:defRPr/>
            </a:pPr>
            <a:r>
              <a:rPr lang="zh-CN" altLang="en-US" sz="2000" dirty="0">
                <a:solidFill>
                  <a:schemeClr val="tx1"/>
                </a:solidFill>
                <a:latin typeface="+mn-ea"/>
              </a:rPr>
              <a:t>软件过程模型是软件开发全部过程、活动和任务的结构框架。</a:t>
            </a:r>
            <a:endParaRPr lang="en-US" altLang="zh-CN" sz="2000" dirty="0">
              <a:solidFill>
                <a:schemeClr val="tx1"/>
              </a:solidFill>
              <a:latin typeface="+mn-ea"/>
            </a:endParaRPr>
          </a:p>
          <a:p>
            <a:pPr marL="342900" lvl="1" indent="-342900" algn="l">
              <a:lnSpc>
                <a:spcPct val="125000"/>
              </a:lnSpc>
              <a:buClr>
                <a:srgbClr val="777777"/>
              </a:buClr>
              <a:buSzPct val="85000"/>
              <a:buFontTx/>
              <a:buChar char="•"/>
              <a:defRPr/>
            </a:pPr>
            <a:r>
              <a:rPr lang="zh-CN" altLang="en-US" sz="2000" dirty="0">
                <a:solidFill>
                  <a:schemeClr val="tx1"/>
                </a:solidFill>
                <a:latin typeface="+mn-ea"/>
              </a:rPr>
              <a:t>常用的软件生命周期模型有瀑布模型、演化模型、螺旋模型、增量模型、喷泉模型、</a:t>
            </a:r>
            <a:r>
              <a:rPr lang="en-US" altLang="zh-CN" sz="2000" dirty="0">
                <a:solidFill>
                  <a:schemeClr val="tx1"/>
                </a:solidFill>
                <a:latin typeface="+mn-ea"/>
              </a:rPr>
              <a:t>RUP</a:t>
            </a:r>
            <a:r>
              <a:rPr lang="zh-CN" altLang="en-US" sz="2000" dirty="0">
                <a:solidFill>
                  <a:schemeClr val="tx1"/>
                </a:solidFill>
                <a:latin typeface="+mn-ea"/>
              </a:rPr>
              <a:t>、微软过程、敏捷开发模型。</a:t>
            </a:r>
          </a:p>
          <a:p>
            <a:pPr marL="342900" lvl="1" indent="-342900" algn="l">
              <a:lnSpc>
                <a:spcPct val="125000"/>
              </a:lnSpc>
              <a:buClr>
                <a:srgbClr val="777777"/>
              </a:buClr>
              <a:buSzPct val="85000"/>
              <a:buFontTx/>
              <a:buChar char="•"/>
              <a:defRPr/>
            </a:pPr>
            <a:endParaRPr lang="zh-CN" altLang="en-US" sz="2000" dirty="0">
              <a:solidFill>
                <a:schemeClr val="tx1"/>
              </a:solidFill>
              <a:latin typeface="+mn-ea"/>
            </a:endParaRPr>
          </a:p>
        </p:txBody>
      </p:sp>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457200" y="274638"/>
            <a:ext cx="7972425" cy="654050"/>
          </a:xfrm>
        </p:spPr>
        <p:txBody>
          <a:bodyPr/>
          <a:lstStyle/>
          <a:p>
            <a:r>
              <a:rPr lang="zh-CN" altLang="en-US" dirty="0"/>
              <a:t>关于本课程</a:t>
            </a:r>
          </a:p>
        </p:txBody>
      </p:sp>
      <p:sp>
        <p:nvSpPr>
          <p:cNvPr id="17" name="矩形 16"/>
          <p:cNvSpPr/>
          <p:nvPr/>
        </p:nvSpPr>
        <p:spPr>
          <a:xfrm>
            <a:off x="428596" y="1000108"/>
            <a:ext cx="8215370" cy="4593565"/>
          </a:xfrm>
          <a:prstGeom prst="rect">
            <a:avLst/>
          </a:prstGeom>
        </p:spPr>
        <p:txBody>
          <a:bodyPr wrap="square">
            <a:spAutoFit/>
          </a:bodyPr>
          <a:lstStyle/>
          <a:p>
            <a:pPr marL="342900" indent="-342900" algn="l">
              <a:lnSpc>
                <a:spcPct val="125000"/>
              </a:lnSpc>
              <a:buClr>
                <a:srgbClr val="777777"/>
              </a:buClr>
              <a:buSzPct val="85000"/>
              <a:buFontTx/>
              <a:buChar char="•"/>
            </a:pPr>
            <a:r>
              <a:rPr lang="zh-CN" altLang="en-US" sz="1800" dirty="0">
                <a:solidFill>
                  <a:schemeClr val="tx1"/>
                </a:solidFill>
                <a:latin typeface="+mn-lt"/>
                <a:ea typeface="+mn-ea"/>
              </a:rPr>
              <a:t>软件工程是计算机专业的一门重要专业必修课，它对于培养学生的软件素质，提高学生的</a:t>
            </a:r>
            <a:r>
              <a:rPr lang="zh-CN" altLang="en-US" sz="1800" dirty="0">
                <a:solidFill>
                  <a:srgbClr val="FF0000"/>
                </a:solidFill>
                <a:latin typeface="+mn-lt"/>
                <a:ea typeface="+mn-ea"/>
              </a:rPr>
              <a:t>软件开发能力</a:t>
            </a:r>
            <a:r>
              <a:rPr lang="zh-CN" altLang="en-US" sz="1800" dirty="0">
                <a:solidFill>
                  <a:schemeClr val="tx1"/>
                </a:solidFill>
                <a:latin typeface="+mn-lt"/>
                <a:ea typeface="+mn-ea"/>
              </a:rPr>
              <a:t>与软件</a:t>
            </a:r>
            <a:r>
              <a:rPr lang="zh-CN" altLang="en-US" sz="1800" dirty="0">
                <a:solidFill>
                  <a:srgbClr val="FF0000"/>
                </a:solidFill>
                <a:latin typeface="+mn-lt"/>
                <a:ea typeface="+mn-ea"/>
              </a:rPr>
              <a:t>项目管理能力</a:t>
            </a:r>
            <a:r>
              <a:rPr lang="zh-CN" altLang="en-US" sz="1800" dirty="0">
                <a:solidFill>
                  <a:schemeClr val="tx1"/>
                </a:solidFill>
                <a:latin typeface="+mn-lt"/>
                <a:ea typeface="+mn-ea"/>
              </a:rPr>
              <a:t>具有重要的意义。</a:t>
            </a:r>
          </a:p>
          <a:p>
            <a:pPr marL="342900" indent="-342900" algn="l">
              <a:lnSpc>
                <a:spcPct val="125000"/>
              </a:lnSpc>
              <a:buClr>
                <a:srgbClr val="777777"/>
              </a:buClr>
              <a:buSzPct val="85000"/>
              <a:buFontTx/>
              <a:buChar char="•"/>
            </a:pPr>
            <a:r>
              <a:rPr lang="zh-CN" altLang="en-US" sz="1800" dirty="0">
                <a:solidFill>
                  <a:schemeClr val="tx1"/>
                </a:solidFill>
                <a:latin typeface="+mn-lt"/>
                <a:ea typeface="+mn-ea"/>
              </a:rPr>
              <a:t>1995年，</a:t>
            </a:r>
            <a:r>
              <a:rPr lang="en-US" altLang="zh-CN" sz="1800" dirty="0">
                <a:solidFill>
                  <a:schemeClr val="tx1"/>
                </a:solidFill>
                <a:latin typeface="+mn-lt"/>
                <a:ea typeface="+mn-ea"/>
              </a:rPr>
              <a:t>Standish Group</a:t>
            </a:r>
            <a:r>
              <a:rPr lang="zh-CN" altLang="en-US" sz="1800" dirty="0">
                <a:solidFill>
                  <a:schemeClr val="tx1"/>
                </a:solidFill>
                <a:latin typeface="+mn-lt"/>
                <a:ea typeface="+mn-ea"/>
              </a:rPr>
              <a:t>针对系统开发成功的研究表明，所有的开发项目中有</a:t>
            </a:r>
            <a:r>
              <a:rPr lang="zh-CN" altLang="en-US" sz="1800" dirty="0">
                <a:solidFill>
                  <a:srgbClr val="FF0000"/>
                </a:solidFill>
                <a:latin typeface="+mn-lt"/>
                <a:ea typeface="+mn-ea"/>
              </a:rPr>
              <a:t>32%</a:t>
            </a:r>
            <a:r>
              <a:rPr lang="zh-CN" altLang="en-US" sz="1800" dirty="0">
                <a:solidFill>
                  <a:schemeClr val="tx1"/>
                </a:solidFill>
                <a:latin typeface="+mn-lt"/>
                <a:ea typeface="+mn-ea"/>
              </a:rPr>
              <a:t>的项目在它们结束之前被中止。</a:t>
            </a:r>
            <a:endParaRPr lang="en-US" altLang="zh-CN" sz="1800" dirty="0">
              <a:solidFill>
                <a:schemeClr val="tx1"/>
              </a:solidFill>
              <a:latin typeface="+mn-lt"/>
              <a:ea typeface="+mn-ea"/>
            </a:endParaRPr>
          </a:p>
          <a:p>
            <a:pPr marL="342900" indent="-342900" algn="l">
              <a:lnSpc>
                <a:spcPct val="125000"/>
              </a:lnSpc>
              <a:buClr>
                <a:srgbClr val="777777"/>
              </a:buClr>
              <a:buSzPct val="85000"/>
              <a:buFontTx/>
              <a:buChar char="•"/>
            </a:pPr>
            <a:r>
              <a:rPr lang="zh-CN" altLang="en-US" sz="1800" dirty="0">
                <a:solidFill>
                  <a:schemeClr val="tx1"/>
                </a:solidFill>
                <a:latin typeface="+mn-lt"/>
                <a:ea typeface="+mn-ea"/>
              </a:rPr>
              <a:t>多于一半的软件项目花费的成本相当于原来预算的2倍。只有</a:t>
            </a:r>
            <a:r>
              <a:rPr lang="zh-CN" altLang="en-US" sz="1800" dirty="0">
                <a:solidFill>
                  <a:srgbClr val="FF0000"/>
                </a:solidFill>
                <a:latin typeface="+mn-lt"/>
                <a:ea typeface="+mn-ea"/>
              </a:rPr>
              <a:t>42%</a:t>
            </a:r>
            <a:r>
              <a:rPr lang="zh-CN" altLang="en-US" sz="1800" dirty="0">
                <a:solidFill>
                  <a:schemeClr val="tx1"/>
                </a:solidFill>
                <a:latin typeface="+mn-lt"/>
                <a:ea typeface="+mn-ea"/>
              </a:rPr>
              <a:t>的软件项目完成时达到了预期的范围和功能，事实上，许多系统只完成了部分预期的需求。 </a:t>
            </a:r>
            <a:r>
              <a:rPr lang="zh-CN" altLang="en-US" sz="1800" dirty="0">
                <a:solidFill>
                  <a:srgbClr val="FF0000"/>
                </a:solidFill>
                <a:latin typeface="+mn-lt"/>
                <a:ea typeface="+mn-ea"/>
              </a:rPr>
              <a:t>按照工程化的原则和方法组织软件开发工作是有效的，是摆脱软件危机的一条主要出路。</a:t>
            </a:r>
            <a:endParaRPr lang="en-US" altLang="zh-CN" sz="1800" dirty="0">
              <a:solidFill>
                <a:srgbClr val="FF0000"/>
              </a:solidFill>
              <a:latin typeface="+mn-lt"/>
              <a:ea typeface="+mn-ea"/>
            </a:endParaRPr>
          </a:p>
          <a:p>
            <a:pPr marL="342900" lvl="1" indent="-342900" algn="l">
              <a:lnSpc>
                <a:spcPct val="125000"/>
              </a:lnSpc>
              <a:buClr>
                <a:srgbClr val="777777"/>
              </a:buClr>
              <a:buSzPct val="85000"/>
              <a:buFontTx/>
              <a:buChar char="•"/>
            </a:pPr>
            <a:r>
              <a:rPr lang="zh-CN" altLang="en-US" sz="1800" dirty="0">
                <a:solidFill>
                  <a:schemeClr val="tx1"/>
                </a:solidFill>
                <a:latin typeface="+mn-ea"/>
              </a:rPr>
              <a:t>本课程的性质与其说是一门技术性很强的课程，不如说更像一门</a:t>
            </a:r>
            <a:r>
              <a:rPr lang="zh-CN" altLang="en-US" sz="1800" dirty="0">
                <a:solidFill>
                  <a:srgbClr val="FF0000"/>
                </a:solidFill>
                <a:latin typeface="+mn-ea"/>
              </a:rPr>
              <a:t>管理学科</a:t>
            </a:r>
            <a:r>
              <a:rPr lang="zh-CN" altLang="en-US" sz="1800" dirty="0">
                <a:solidFill>
                  <a:schemeClr val="tx1"/>
                </a:solidFill>
                <a:latin typeface="+mn-ea"/>
              </a:rPr>
              <a:t>的课程，很多规定都是国内外大师的经验总结，不能误认为无用或现在用不上而放弃学习。</a:t>
            </a:r>
          </a:p>
          <a:p>
            <a:pPr marL="342900" lvl="1" indent="-342900" algn="l">
              <a:lnSpc>
                <a:spcPct val="125000"/>
              </a:lnSpc>
              <a:buClr>
                <a:srgbClr val="777777"/>
              </a:buClr>
              <a:buSzPct val="85000"/>
              <a:buFontTx/>
              <a:buChar char="•"/>
            </a:pPr>
            <a:r>
              <a:rPr lang="zh-CN" altLang="en-US" sz="1800" dirty="0">
                <a:solidFill>
                  <a:schemeClr val="tx1"/>
                </a:solidFill>
                <a:latin typeface="+mn-ea"/>
              </a:rPr>
              <a:t>要求学员能够学以致用，善于将</a:t>
            </a:r>
            <a:r>
              <a:rPr lang="zh-CN" altLang="en-US" sz="1800" dirty="0">
                <a:solidFill>
                  <a:srgbClr val="FF0000"/>
                </a:solidFill>
                <a:latin typeface="+mn-ea"/>
              </a:rPr>
              <a:t>理论与实际结合</a:t>
            </a:r>
            <a:r>
              <a:rPr lang="zh-CN" altLang="en-US" sz="1800" dirty="0">
                <a:solidFill>
                  <a:schemeClr val="tx1"/>
                </a:solidFill>
                <a:latin typeface="+mn-ea"/>
              </a:rPr>
              <a:t>，在实际工作中认真按照软件工程要求做，才能巩固课内学到的知识，并能融会贯通。</a:t>
            </a:r>
            <a:endParaRPr lang="en-US" altLang="zh-CN" sz="1800" dirty="0">
              <a:solidFill>
                <a:schemeClr val="tx1"/>
              </a:solidFill>
              <a:latin typeface="+mn-lt"/>
              <a:ea typeface="+mn-ea"/>
            </a:endParaRPr>
          </a:p>
        </p:txBody>
      </p:sp>
    </p:spTree>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457200" y="274638"/>
            <a:ext cx="7972425" cy="654050"/>
          </a:xfrm>
        </p:spPr>
        <p:txBody>
          <a:bodyPr/>
          <a:lstStyle/>
          <a:p>
            <a:r>
              <a:rPr lang="zh-CN" altLang="en-US" dirty="0"/>
              <a:t>瀑布模型</a:t>
            </a:r>
          </a:p>
        </p:txBody>
      </p:sp>
      <p:sp>
        <p:nvSpPr>
          <p:cNvPr id="17" name="矩形 16"/>
          <p:cNvSpPr/>
          <p:nvPr/>
        </p:nvSpPr>
        <p:spPr>
          <a:xfrm>
            <a:off x="428596" y="1000108"/>
            <a:ext cx="8215370" cy="2015936"/>
          </a:xfrm>
          <a:prstGeom prst="rect">
            <a:avLst/>
          </a:prstGeom>
        </p:spPr>
        <p:txBody>
          <a:bodyPr wrap="square">
            <a:spAutoFit/>
          </a:bodyPr>
          <a:lstStyle/>
          <a:p>
            <a:pPr marL="342900" lvl="1" indent="-342900" algn="l">
              <a:lnSpc>
                <a:spcPct val="125000"/>
              </a:lnSpc>
              <a:buClr>
                <a:srgbClr val="777777"/>
              </a:buClr>
              <a:buSzPct val="85000"/>
              <a:buFontTx/>
              <a:buChar char="•"/>
              <a:defRPr/>
            </a:pPr>
            <a:r>
              <a:rPr lang="zh-CN" altLang="en-US" sz="2000" dirty="0">
                <a:solidFill>
                  <a:schemeClr val="tx1"/>
                </a:solidFill>
                <a:latin typeface="+mn-ea"/>
              </a:rPr>
              <a:t>各项活动按自上而下，相互衔接的固定次序，如同瀑布逐级下落，每项活动均处于一个质量环（输入</a:t>
            </a:r>
            <a:r>
              <a:rPr lang="en-US" altLang="zh-CN" sz="2000" dirty="0">
                <a:solidFill>
                  <a:schemeClr val="tx1"/>
                </a:solidFill>
                <a:latin typeface="+mn-ea"/>
              </a:rPr>
              <a:t>-</a:t>
            </a:r>
            <a:r>
              <a:rPr lang="zh-CN" altLang="en-US" sz="2000" dirty="0">
                <a:solidFill>
                  <a:schemeClr val="tx1"/>
                </a:solidFill>
                <a:latin typeface="+mn-ea"/>
              </a:rPr>
              <a:t>处理</a:t>
            </a:r>
            <a:r>
              <a:rPr lang="en-US" altLang="zh-CN" sz="2000" dirty="0">
                <a:solidFill>
                  <a:schemeClr val="tx1"/>
                </a:solidFill>
                <a:latin typeface="+mn-ea"/>
              </a:rPr>
              <a:t>-</a:t>
            </a:r>
            <a:r>
              <a:rPr lang="zh-CN" altLang="en-US" sz="2000" dirty="0">
                <a:solidFill>
                  <a:schemeClr val="tx1"/>
                </a:solidFill>
                <a:latin typeface="+mn-ea"/>
              </a:rPr>
              <a:t>输出</a:t>
            </a:r>
            <a:r>
              <a:rPr lang="en-US" altLang="zh-CN" sz="2000" dirty="0">
                <a:solidFill>
                  <a:schemeClr val="tx1"/>
                </a:solidFill>
                <a:latin typeface="+mn-ea"/>
              </a:rPr>
              <a:t>-</a:t>
            </a:r>
            <a:r>
              <a:rPr lang="zh-CN" altLang="en-US" sz="2000" dirty="0">
                <a:solidFill>
                  <a:schemeClr val="tx1"/>
                </a:solidFill>
                <a:latin typeface="+mn-ea"/>
              </a:rPr>
              <a:t>评审）中。</a:t>
            </a:r>
          </a:p>
          <a:p>
            <a:pPr marL="342900" lvl="1" indent="-342900" algn="l">
              <a:lnSpc>
                <a:spcPct val="125000"/>
              </a:lnSpc>
              <a:buClr>
                <a:srgbClr val="777777"/>
              </a:buClr>
              <a:buSzPct val="85000"/>
              <a:buFontTx/>
              <a:buChar char="•"/>
              <a:defRPr/>
            </a:pPr>
            <a:r>
              <a:rPr lang="zh-CN" altLang="en-US" sz="2000" dirty="0">
                <a:solidFill>
                  <a:schemeClr val="tx1"/>
                </a:solidFill>
                <a:latin typeface="+mn-ea"/>
              </a:rPr>
              <a:t>阶段间具有</a:t>
            </a:r>
            <a:r>
              <a:rPr lang="zh-CN" altLang="en-US" sz="2000" dirty="0">
                <a:solidFill>
                  <a:srgbClr val="FF0000"/>
                </a:solidFill>
                <a:latin typeface="+mn-ea"/>
              </a:rPr>
              <a:t>顺序性</a:t>
            </a:r>
            <a:r>
              <a:rPr lang="zh-CN" altLang="en-US" sz="2000" dirty="0">
                <a:solidFill>
                  <a:schemeClr val="tx1"/>
                </a:solidFill>
                <a:latin typeface="+mn-ea"/>
              </a:rPr>
              <a:t>和</a:t>
            </a:r>
            <a:r>
              <a:rPr lang="zh-CN" altLang="en-US" sz="2000" dirty="0">
                <a:solidFill>
                  <a:srgbClr val="FF0000"/>
                </a:solidFill>
                <a:latin typeface="+mn-ea"/>
              </a:rPr>
              <a:t>依赖性</a:t>
            </a:r>
            <a:r>
              <a:rPr lang="zh-CN" altLang="en-US" sz="2000" dirty="0">
                <a:solidFill>
                  <a:schemeClr val="tx1"/>
                </a:solidFill>
                <a:latin typeface="+mn-ea"/>
              </a:rPr>
              <a:t>。</a:t>
            </a:r>
          </a:p>
          <a:p>
            <a:pPr marL="342900" lvl="1" indent="-342900" algn="l">
              <a:lnSpc>
                <a:spcPct val="125000"/>
              </a:lnSpc>
              <a:buClr>
                <a:srgbClr val="777777"/>
              </a:buClr>
              <a:buSzPct val="85000"/>
              <a:buFontTx/>
              <a:buChar char="•"/>
              <a:defRPr/>
            </a:pPr>
            <a:r>
              <a:rPr lang="zh-CN" altLang="en-US" sz="2000" dirty="0">
                <a:solidFill>
                  <a:schemeClr val="tx1"/>
                </a:solidFill>
                <a:latin typeface="+mn-ea"/>
              </a:rPr>
              <a:t>推迟实现的观点。</a:t>
            </a:r>
          </a:p>
          <a:p>
            <a:pPr marL="342900" lvl="1" indent="-342900" algn="l">
              <a:lnSpc>
                <a:spcPct val="125000"/>
              </a:lnSpc>
              <a:buClr>
                <a:srgbClr val="777777"/>
              </a:buClr>
              <a:buSzPct val="85000"/>
              <a:buFontTx/>
              <a:buChar char="•"/>
              <a:defRPr/>
            </a:pPr>
            <a:r>
              <a:rPr lang="zh-CN" altLang="en-US" sz="2000" dirty="0">
                <a:solidFill>
                  <a:schemeClr val="tx1"/>
                </a:solidFill>
                <a:latin typeface="+mn-ea"/>
              </a:rPr>
              <a:t>每个阶段必须完成规定的文档；每个阶段结束前完成文档审查。</a:t>
            </a:r>
          </a:p>
        </p:txBody>
      </p:sp>
    </p:spTree>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457200" y="274638"/>
            <a:ext cx="7972425" cy="654050"/>
          </a:xfrm>
        </p:spPr>
        <p:txBody>
          <a:bodyPr/>
          <a:lstStyle/>
          <a:p>
            <a:r>
              <a:rPr lang="zh-CN" altLang="en-US" dirty="0"/>
              <a:t>瀑布模型</a:t>
            </a:r>
          </a:p>
        </p:txBody>
      </p:sp>
      <p:grpSp>
        <p:nvGrpSpPr>
          <p:cNvPr id="4" name="Group 41"/>
          <p:cNvGrpSpPr>
            <a:grpSpLocks/>
          </p:cNvGrpSpPr>
          <p:nvPr/>
        </p:nvGrpSpPr>
        <p:grpSpPr bwMode="auto">
          <a:xfrm>
            <a:off x="447675" y="1252549"/>
            <a:ext cx="8405813" cy="3819525"/>
            <a:chOff x="282" y="973"/>
            <a:chExt cx="5295" cy="2406"/>
          </a:xfrm>
        </p:grpSpPr>
        <p:sp>
          <p:nvSpPr>
            <p:cNvPr id="5" name="Line 3"/>
            <p:cNvSpPr>
              <a:spLocks noChangeShapeType="1"/>
            </p:cNvSpPr>
            <p:nvPr/>
          </p:nvSpPr>
          <p:spPr bwMode="auto">
            <a:xfrm flipH="1" flipV="1">
              <a:off x="728" y="3238"/>
              <a:ext cx="3715" cy="13"/>
            </a:xfrm>
            <a:prstGeom prst="line">
              <a:avLst/>
            </a:prstGeom>
            <a:noFill/>
            <a:ln w="38100">
              <a:solidFill>
                <a:srgbClr val="008000"/>
              </a:solidFill>
              <a:round/>
              <a:headEnd/>
              <a:tailEnd type="none" w="sm" len="lg"/>
            </a:ln>
          </p:spPr>
          <p:txBody>
            <a:bodyPr/>
            <a:lstStyle/>
            <a:p>
              <a:endParaRPr lang="zh-CN" altLang="en-US"/>
            </a:p>
          </p:txBody>
        </p:sp>
        <p:grpSp>
          <p:nvGrpSpPr>
            <p:cNvPr id="6" name="Group 4"/>
            <p:cNvGrpSpPr>
              <a:grpSpLocks/>
            </p:cNvGrpSpPr>
            <p:nvPr/>
          </p:nvGrpSpPr>
          <p:grpSpPr bwMode="auto">
            <a:xfrm>
              <a:off x="282" y="973"/>
              <a:ext cx="956" cy="315"/>
              <a:chOff x="377" y="866"/>
              <a:chExt cx="941" cy="351"/>
            </a:xfrm>
          </p:grpSpPr>
          <p:sp>
            <p:nvSpPr>
              <p:cNvPr id="38" name="Rectangle 5"/>
              <p:cNvSpPr>
                <a:spLocks noChangeArrowheads="1"/>
              </p:cNvSpPr>
              <p:nvPr/>
            </p:nvSpPr>
            <p:spPr bwMode="auto">
              <a:xfrm>
                <a:off x="377" y="866"/>
                <a:ext cx="941" cy="351"/>
              </a:xfrm>
              <a:prstGeom prst="rect">
                <a:avLst/>
              </a:prstGeom>
              <a:solidFill>
                <a:srgbClr val="FFFF66"/>
              </a:solidFill>
              <a:ln w="19050">
                <a:solidFill>
                  <a:srgbClr val="800080"/>
                </a:solidFill>
                <a:miter lim="800000"/>
                <a:headEnd/>
                <a:tailEnd/>
              </a:ln>
              <a:effectLst>
                <a:outerShdw dist="35921" dir="2700000" algn="ctr" rotWithShape="0">
                  <a:srgbClr val="808080"/>
                </a:outerShdw>
              </a:effectLst>
            </p:spPr>
            <p:txBody>
              <a:bodyPr/>
              <a:lstStyle/>
              <a:p>
                <a:endParaRPr lang="zh-CN" altLang="en-US"/>
              </a:p>
            </p:txBody>
          </p:sp>
          <p:sp>
            <p:nvSpPr>
              <p:cNvPr id="39" name="Text Box 6"/>
              <p:cNvSpPr txBox="1">
                <a:spLocks noChangeArrowheads="1"/>
              </p:cNvSpPr>
              <p:nvPr/>
            </p:nvSpPr>
            <p:spPr bwMode="auto">
              <a:xfrm>
                <a:off x="412" y="887"/>
                <a:ext cx="901" cy="323"/>
              </a:xfrm>
              <a:prstGeom prst="rect">
                <a:avLst/>
              </a:prstGeom>
              <a:solidFill>
                <a:srgbClr val="FFFF66"/>
              </a:solidFill>
              <a:ln w="9525">
                <a:noFill/>
                <a:miter lim="800000"/>
                <a:headEnd/>
                <a:tailEnd/>
              </a:ln>
            </p:spPr>
            <p:txBody>
              <a:bodyPr/>
              <a:lstStyle/>
              <a:p>
                <a:pPr algn="just" eaLnBrk="0" hangingPunct="0">
                  <a:buNone/>
                </a:pPr>
                <a:r>
                  <a:rPr lang="zh-CN" altLang="en-US" sz="2400" b="1" dirty="0">
                    <a:latin typeface="仿宋_GB2312" pitchFamily="49" charset="-122"/>
                    <a:ea typeface="仿宋_GB2312" pitchFamily="49" charset="-122"/>
                  </a:rPr>
                  <a:t>需求定义</a:t>
                </a:r>
              </a:p>
            </p:txBody>
          </p:sp>
        </p:grpSp>
        <p:grpSp>
          <p:nvGrpSpPr>
            <p:cNvPr id="7" name="Group 38"/>
            <p:cNvGrpSpPr>
              <a:grpSpLocks/>
            </p:cNvGrpSpPr>
            <p:nvPr/>
          </p:nvGrpSpPr>
          <p:grpSpPr bwMode="auto">
            <a:xfrm>
              <a:off x="1004" y="1504"/>
              <a:ext cx="1545" cy="344"/>
              <a:chOff x="1004" y="1504"/>
              <a:chExt cx="1545" cy="344"/>
            </a:xfrm>
          </p:grpSpPr>
          <p:sp>
            <p:nvSpPr>
              <p:cNvPr id="36" name="Rectangle 8"/>
              <p:cNvSpPr>
                <a:spLocks noChangeArrowheads="1"/>
              </p:cNvSpPr>
              <p:nvPr/>
            </p:nvSpPr>
            <p:spPr bwMode="auto">
              <a:xfrm>
                <a:off x="1022" y="1504"/>
                <a:ext cx="1470" cy="326"/>
              </a:xfrm>
              <a:prstGeom prst="rect">
                <a:avLst/>
              </a:prstGeom>
              <a:solidFill>
                <a:srgbClr val="FFFF66"/>
              </a:solidFill>
              <a:ln w="19050">
                <a:solidFill>
                  <a:srgbClr val="800080"/>
                </a:solidFill>
                <a:miter lim="800000"/>
                <a:headEnd/>
                <a:tailEnd/>
              </a:ln>
              <a:effectLst>
                <a:outerShdw dist="35921" dir="2700000" algn="ctr" rotWithShape="0">
                  <a:srgbClr val="808080"/>
                </a:outerShdw>
              </a:effectLst>
            </p:spPr>
            <p:txBody>
              <a:bodyPr/>
              <a:lstStyle/>
              <a:p>
                <a:endParaRPr lang="zh-CN" altLang="en-US"/>
              </a:p>
            </p:txBody>
          </p:sp>
          <p:sp>
            <p:nvSpPr>
              <p:cNvPr id="37" name="Text Box 9"/>
              <p:cNvSpPr txBox="1">
                <a:spLocks noChangeArrowheads="1"/>
              </p:cNvSpPr>
              <p:nvPr/>
            </p:nvSpPr>
            <p:spPr bwMode="auto">
              <a:xfrm>
                <a:off x="1004" y="1536"/>
                <a:ext cx="1545" cy="312"/>
              </a:xfrm>
              <a:prstGeom prst="rect">
                <a:avLst/>
              </a:prstGeom>
              <a:noFill/>
              <a:ln w="9525">
                <a:noFill/>
                <a:miter lim="800000"/>
                <a:headEnd/>
                <a:tailEnd/>
              </a:ln>
            </p:spPr>
            <p:txBody>
              <a:bodyPr/>
              <a:lstStyle/>
              <a:p>
                <a:pPr algn="just" eaLnBrk="0" hangingPunct="0">
                  <a:buNone/>
                </a:pPr>
                <a:r>
                  <a:rPr lang="zh-CN" altLang="en-US" sz="2400" b="1" dirty="0">
                    <a:latin typeface="Times New Roman" pitchFamily="18" charset="0"/>
                    <a:ea typeface="仿宋_GB2312" pitchFamily="49" charset="-122"/>
                  </a:rPr>
                  <a:t>系统与软件设计</a:t>
                </a:r>
              </a:p>
            </p:txBody>
          </p:sp>
        </p:grpSp>
        <p:grpSp>
          <p:nvGrpSpPr>
            <p:cNvPr id="8" name="Group 40"/>
            <p:cNvGrpSpPr>
              <a:grpSpLocks/>
            </p:cNvGrpSpPr>
            <p:nvPr/>
          </p:nvGrpSpPr>
          <p:grpSpPr bwMode="auto">
            <a:xfrm>
              <a:off x="3209" y="2575"/>
              <a:ext cx="1584" cy="306"/>
              <a:chOff x="3209" y="2575"/>
              <a:chExt cx="1584" cy="306"/>
            </a:xfrm>
          </p:grpSpPr>
          <p:sp>
            <p:nvSpPr>
              <p:cNvPr id="34" name="Rectangle 11"/>
              <p:cNvSpPr>
                <a:spLocks noChangeArrowheads="1"/>
              </p:cNvSpPr>
              <p:nvPr/>
            </p:nvSpPr>
            <p:spPr bwMode="auto">
              <a:xfrm>
                <a:off x="3209" y="2575"/>
                <a:ext cx="1499" cy="304"/>
              </a:xfrm>
              <a:prstGeom prst="rect">
                <a:avLst/>
              </a:prstGeom>
              <a:solidFill>
                <a:srgbClr val="FFFF66"/>
              </a:solidFill>
              <a:ln w="19050">
                <a:solidFill>
                  <a:srgbClr val="800080"/>
                </a:solidFill>
                <a:miter lim="800000"/>
                <a:headEnd/>
                <a:tailEnd/>
              </a:ln>
              <a:effectLst>
                <a:outerShdw dist="35921" dir="2700000" algn="ctr" rotWithShape="0">
                  <a:srgbClr val="808080"/>
                </a:outerShdw>
              </a:effectLst>
            </p:spPr>
            <p:txBody>
              <a:bodyPr/>
              <a:lstStyle/>
              <a:p>
                <a:endParaRPr lang="zh-CN" altLang="en-US"/>
              </a:p>
            </p:txBody>
          </p:sp>
          <p:sp>
            <p:nvSpPr>
              <p:cNvPr id="35" name="Text Box 12"/>
              <p:cNvSpPr txBox="1">
                <a:spLocks noChangeArrowheads="1"/>
              </p:cNvSpPr>
              <p:nvPr/>
            </p:nvSpPr>
            <p:spPr bwMode="auto">
              <a:xfrm>
                <a:off x="3209" y="2590"/>
                <a:ext cx="1584" cy="291"/>
              </a:xfrm>
              <a:prstGeom prst="rect">
                <a:avLst/>
              </a:prstGeom>
              <a:noFill/>
              <a:ln w="9525">
                <a:noFill/>
                <a:miter lim="800000"/>
                <a:headEnd/>
                <a:tailEnd/>
              </a:ln>
            </p:spPr>
            <p:txBody>
              <a:bodyPr/>
              <a:lstStyle/>
              <a:p>
                <a:pPr algn="just" eaLnBrk="0" hangingPunct="0">
                  <a:buNone/>
                </a:pPr>
                <a:r>
                  <a:rPr lang="zh-CN" altLang="en-US" sz="2400" b="1" dirty="0">
                    <a:latin typeface="Times New Roman" pitchFamily="18" charset="0"/>
                    <a:ea typeface="仿宋_GB2312" pitchFamily="49" charset="-122"/>
                  </a:rPr>
                  <a:t>集成与系统测试</a:t>
                </a:r>
              </a:p>
            </p:txBody>
          </p:sp>
        </p:grpSp>
        <p:sp>
          <p:nvSpPr>
            <p:cNvPr id="9" name="Line 13"/>
            <p:cNvSpPr>
              <a:spLocks noChangeShapeType="1"/>
            </p:cNvSpPr>
            <p:nvPr/>
          </p:nvSpPr>
          <p:spPr bwMode="auto">
            <a:xfrm flipV="1">
              <a:off x="1259" y="1141"/>
              <a:ext cx="508" cy="0"/>
            </a:xfrm>
            <a:prstGeom prst="line">
              <a:avLst/>
            </a:prstGeom>
            <a:noFill/>
            <a:ln w="38100">
              <a:solidFill>
                <a:srgbClr val="800080"/>
              </a:solidFill>
              <a:round/>
              <a:headEnd/>
              <a:tailEnd/>
            </a:ln>
          </p:spPr>
          <p:txBody>
            <a:bodyPr/>
            <a:lstStyle/>
            <a:p>
              <a:endParaRPr lang="zh-CN" altLang="en-US"/>
            </a:p>
          </p:txBody>
        </p:sp>
        <p:sp>
          <p:nvSpPr>
            <p:cNvPr id="10" name="Line 14"/>
            <p:cNvSpPr>
              <a:spLocks noChangeShapeType="1"/>
            </p:cNvSpPr>
            <p:nvPr/>
          </p:nvSpPr>
          <p:spPr bwMode="auto">
            <a:xfrm>
              <a:off x="1768" y="1140"/>
              <a:ext cx="4" cy="368"/>
            </a:xfrm>
            <a:prstGeom prst="line">
              <a:avLst/>
            </a:prstGeom>
            <a:noFill/>
            <a:ln w="38100">
              <a:solidFill>
                <a:srgbClr val="800080"/>
              </a:solidFill>
              <a:round/>
              <a:headEnd/>
              <a:tailEnd type="stealth" w="med" len="lg"/>
            </a:ln>
          </p:spPr>
          <p:txBody>
            <a:bodyPr/>
            <a:lstStyle/>
            <a:p>
              <a:endParaRPr lang="zh-CN" altLang="en-US"/>
            </a:p>
          </p:txBody>
        </p:sp>
        <p:sp>
          <p:nvSpPr>
            <p:cNvPr id="11" name="Line 15"/>
            <p:cNvSpPr>
              <a:spLocks noChangeShapeType="1"/>
            </p:cNvSpPr>
            <p:nvPr/>
          </p:nvSpPr>
          <p:spPr bwMode="auto">
            <a:xfrm>
              <a:off x="2493" y="1659"/>
              <a:ext cx="373" cy="10"/>
            </a:xfrm>
            <a:prstGeom prst="line">
              <a:avLst/>
            </a:prstGeom>
            <a:noFill/>
            <a:ln w="38100">
              <a:solidFill>
                <a:srgbClr val="800080"/>
              </a:solidFill>
              <a:round/>
              <a:headEnd/>
              <a:tailEnd type="none" w="sm" len="lg"/>
            </a:ln>
          </p:spPr>
          <p:txBody>
            <a:bodyPr/>
            <a:lstStyle/>
            <a:p>
              <a:endParaRPr lang="zh-CN" altLang="en-US"/>
            </a:p>
          </p:txBody>
        </p:sp>
        <p:sp>
          <p:nvSpPr>
            <p:cNvPr id="12" name="Line 16"/>
            <p:cNvSpPr>
              <a:spLocks noChangeShapeType="1"/>
            </p:cNvSpPr>
            <p:nvPr/>
          </p:nvSpPr>
          <p:spPr bwMode="auto">
            <a:xfrm flipH="1">
              <a:off x="2851" y="1659"/>
              <a:ext cx="3" cy="380"/>
            </a:xfrm>
            <a:prstGeom prst="line">
              <a:avLst/>
            </a:prstGeom>
            <a:noFill/>
            <a:ln w="38100">
              <a:solidFill>
                <a:srgbClr val="800080"/>
              </a:solidFill>
              <a:round/>
              <a:headEnd/>
              <a:tailEnd type="stealth" w="med" len="lg"/>
            </a:ln>
          </p:spPr>
          <p:txBody>
            <a:bodyPr/>
            <a:lstStyle/>
            <a:p>
              <a:endParaRPr lang="zh-CN" altLang="en-US"/>
            </a:p>
          </p:txBody>
        </p:sp>
        <p:grpSp>
          <p:nvGrpSpPr>
            <p:cNvPr id="13" name="Group 39"/>
            <p:cNvGrpSpPr>
              <a:grpSpLocks/>
            </p:cNvGrpSpPr>
            <p:nvPr/>
          </p:nvGrpSpPr>
          <p:grpSpPr bwMode="auto">
            <a:xfrm>
              <a:off x="2097" y="2040"/>
              <a:ext cx="1608" cy="300"/>
              <a:chOff x="2097" y="2040"/>
              <a:chExt cx="1608" cy="300"/>
            </a:xfrm>
          </p:grpSpPr>
          <p:sp>
            <p:nvSpPr>
              <p:cNvPr id="32" name="Rectangle 18"/>
              <p:cNvSpPr>
                <a:spLocks noChangeArrowheads="1"/>
              </p:cNvSpPr>
              <p:nvPr/>
            </p:nvSpPr>
            <p:spPr bwMode="auto">
              <a:xfrm>
                <a:off x="2097" y="2040"/>
                <a:ext cx="1521" cy="295"/>
              </a:xfrm>
              <a:prstGeom prst="rect">
                <a:avLst/>
              </a:prstGeom>
              <a:solidFill>
                <a:srgbClr val="FFFF66"/>
              </a:solidFill>
              <a:ln w="19050">
                <a:solidFill>
                  <a:srgbClr val="800080"/>
                </a:solidFill>
                <a:miter lim="800000"/>
                <a:headEnd/>
                <a:tailEnd/>
              </a:ln>
              <a:effectLst>
                <a:outerShdw dist="35921" dir="2700000" algn="ctr" rotWithShape="0">
                  <a:srgbClr val="808080"/>
                </a:outerShdw>
              </a:effectLst>
            </p:spPr>
            <p:txBody>
              <a:bodyPr/>
              <a:lstStyle/>
              <a:p>
                <a:endParaRPr lang="zh-CN" altLang="en-US"/>
              </a:p>
            </p:txBody>
          </p:sp>
          <p:sp>
            <p:nvSpPr>
              <p:cNvPr id="33" name="Text Box 19"/>
              <p:cNvSpPr txBox="1">
                <a:spLocks noChangeArrowheads="1"/>
              </p:cNvSpPr>
              <p:nvPr/>
            </p:nvSpPr>
            <p:spPr bwMode="auto">
              <a:xfrm>
                <a:off x="2119" y="2050"/>
                <a:ext cx="1586" cy="290"/>
              </a:xfrm>
              <a:prstGeom prst="rect">
                <a:avLst/>
              </a:prstGeom>
              <a:noFill/>
              <a:ln w="9525">
                <a:noFill/>
                <a:miter lim="800000"/>
                <a:headEnd/>
                <a:tailEnd/>
              </a:ln>
            </p:spPr>
            <p:txBody>
              <a:bodyPr/>
              <a:lstStyle/>
              <a:p>
                <a:pPr algn="just" eaLnBrk="0" hangingPunct="0">
                  <a:buNone/>
                </a:pPr>
                <a:r>
                  <a:rPr lang="zh-CN" altLang="en-US" sz="2400" b="1" dirty="0">
                    <a:latin typeface="Times New Roman" pitchFamily="18" charset="0"/>
                    <a:ea typeface="仿宋_GB2312" pitchFamily="49" charset="-122"/>
                  </a:rPr>
                  <a:t>实现与单元测试</a:t>
                </a:r>
              </a:p>
            </p:txBody>
          </p:sp>
        </p:grpSp>
        <p:sp>
          <p:nvSpPr>
            <p:cNvPr id="14" name="Line 20"/>
            <p:cNvSpPr>
              <a:spLocks noChangeShapeType="1"/>
            </p:cNvSpPr>
            <p:nvPr/>
          </p:nvSpPr>
          <p:spPr bwMode="auto">
            <a:xfrm flipV="1">
              <a:off x="3625" y="2167"/>
              <a:ext cx="346" cy="13"/>
            </a:xfrm>
            <a:prstGeom prst="line">
              <a:avLst/>
            </a:prstGeom>
            <a:noFill/>
            <a:ln w="38100">
              <a:solidFill>
                <a:srgbClr val="800080"/>
              </a:solidFill>
              <a:round/>
              <a:headEnd/>
              <a:tailEnd/>
            </a:ln>
          </p:spPr>
          <p:txBody>
            <a:bodyPr/>
            <a:lstStyle/>
            <a:p>
              <a:endParaRPr lang="zh-CN" altLang="en-US"/>
            </a:p>
          </p:txBody>
        </p:sp>
        <p:sp>
          <p:nvSpPr>
            <p:cNvPr id="15" name="Line 21"/>
            <p:cNvSpPr>
              <a:spLocks noChangeShapeType="1"/>
            </p:cNvSpPr>
            <p:nvPr/>
          </p:nvSpPr>
          <p:spPr bwMode="auto">
            <a:xfrm flipH="1">
              <a:off x="3975" y="2167"/>
              <a:ext cx="4" cy="401"/>
            </a:xfrm>
            <a:prstGeom prst="line">
              <a:avLst/>
            </a:prstGeom>
            <a:noFill/>
            <a:ln w="38100">
              <a:solidFill>
                <a:srgbClr val="800080"/>
              </a:solidFill>
              <a:round/>
              <a:headEnd/>
              <a:tailEnd type="stealth" w="med" len="lg"/>
            </a:ln>
          </p:spPr>
          <p:txBody>
            <a:bodyPr/>
            <a:lstStyle/>
            <a:p>
              <a:endParaRPr lang="zh-CN" altLang="en-US"/>
            </a:p>
          </p:txBody>
        </p:sp>
        <p:grpSp>
          <p:nvGrpSpPr>
            <p:cNvPr id="16" name="Group 37"/>
            <p:cNvGrpSpPr>
              <a:grpSpLocks/>
            </p:cNvGrpSpPr>
            <p:nvPr/>
          </p:nvGrpSpPr>
          <p:grpSpPr bwMode="auto">
            <a:xfrm>
              <a:off x="4434" y="3076"/>
              <a:ext cx="1143" cy="303"/>
              <a:chOff x="4434" y="3076"/>
              <a:chExt cx="1143" cy="303"/>
            </a:xfrm>
          </p:grpSpPr>
          <p:sp>
            <p:nvSpPr>
              <p:cNvPr id="30" name="Rectangle 23"/>
              <p:cNvSpPr>
                <a:spLocks noChangeArrowheads="1"/>
              </p:cNvSpPr>
              <p:nvPr/>
            </p:nvSpPr>
            <p:spPr bwMode="auto">
              <a:xfrm>
                <a:off x="4448" y="3076"/>
                <a:ext cx="1091" cy="303"/>
              </a:xfrm>
              <a:prstGeom prst="rect">
                <a:avLst/>
              </a:prstGeom>
              <a:solidFill>
                <a:srgbClr val="FFFF66"/>
              </a:solidFill>
              <a:ln w="19050">
                <a:solidFill>
                  <a:srgbClr val="800080"/>
                </a:solidFill>
                <a:miter lim="800000"/>
                <a:headEnd/>
                <a:tailEnd/>
              </a:ln>
              <a:effectLst>
                <a:outerShdw dist="35921" dir="2700000" algn="ctr" rotWithShape="0">
                  <a:srgbClr val="808080"/>
                </a:outerShdw>
              </a:effectLst>
            </p:spPr>
            <p:txBody>
              <a:bodyPr/>
              <a:lstStyle/>
              <a:p>
                <a:endParaRPr lang="zh-CN" altLang="zh-CN">
                  <a:solidFill>
                    <a:srgbClr val="000099"/>
                  </a:solidFill>
                </a:endParaRPr>
              </a:p>
            </p:txBody>
          </p:sp>
          <p:sp>
            <p:nvSpPr>
              <p:cNvPr id="31" name="Text Box 24"/>
              <p:cNvSpPr txBox="1">
                <a:spLocks noChangeArrowheads="1"/>
              </p:cNvSpPr>
              <p:nvPr/>
            </p:nvSpPr>
            <p:spPr bwMode="auto">
              <a:xfrm>
                <a:off x="4434" y="3096"/>
                <a:ext cx="1143" cy="225"/>
              </a:xfrm>
              <a:prstGeom prst="rect">
                <a:avLst/>
              </a:prstGeom>
              <a:noFill/>
              <a:ln w="9525">
                <a:noFill/>
                <a:miter lim="800000"/>
                <a:headEnd/>
                <a:tailEnd/>
              </a:ln>
            </p:spPr>
            <p:txBody>
              <a:bodyPr/>
              <a:lstStyle/>
              <a:p>
                <a:pPr algn="just" eaLnBrk="0" hangingPunct="0">
                  <a:buNone/>
                </a:pPr>
                <a:r>
                  <a:rPr lang="zh-CN" altLang="en-US" sz="2400" b="1" dirty="0">
                    <a:latin typeface="仿宋_GB2312" pitchFamily="49" charset="-122"/>
                    <a:ea typeface="仿宋_GB2312" pitchFamily="49" charset="-122"/>
                  </a:rPr>
                  <a:t>运行与维护</a:t>
                </a:r>
              </a:p>
            </p:txBody>
          </p:sp>
        </p:grpSp>
        <p:sp>
          <p:nvSpPr>
            <p:cNvPr id="18" name="Line 25"/>
            <p:cNvSpPr>
              <a:spLocks noChangeShapeType="1"/>
            </p:cNvSpPr>
            <p:nvPr/>
          </p:nvSpPr>
          <p:spPr bwMode="auto">
            <a:xfrm>
              <a:off x="4724" y="2728"/>
              <a:ext cx="248" cy="0"/>
            </a:xfrm>
            <a:prstGeom prst="line">
              <a:avLst/>
            </a:prstGeom>
            <a:noFill/>
            <a:ln w="38100">
              <a:solidFill>
                <a:srgbClr val="800080"/>
              </a:solidFill>
              <a:round/>
              <a:headEnd/>
              <a:tailEnd/>
            </a:ln>
          </p:spPr>
          <p:txBody>
            <a:bodyPr/>
            <a:lstStyle/>
            <a:p>
              <a:endParaRPr lang="zh-CN" altLang="en-US"/>
            </a:p>
          </p:txBody>
        </p:sp>
        <p:sp>
          <p:nvSpPr>
            <p:cNvPr id="19" name="Line 26"/>
            <p:cNvSpPr>
              <a:spLocks noChangeShapeType="1"/>
            </p:cNvSpPr>
            <p:nvPr/>
          </p:nvSpPr>
          <p:spPr bwMode="auto">
            <a:xfrm>
              <a:off x="4967" y="2716"/>
              <a:ext cx="9" cy="356"/>
            </a:xfrm>
            <a:prstGeom prst="line">
              <a:avLst/>
            </a:prstGeom>
            <a:noFill/>
            <a:ln w="38100">
              <a:solidFill>
                <a:srgbClr val="800080"/>
              </a:solidFill>
              <a:round/>
              <a:headEnd/>
              <a:tailEnd type="stealth" w="med" len="lg"/>
            </a:ln>
          </p:spPr>
          <p:txBody>
            <a:bodyPr/>
            <a:lstStyle/>
            <a:p>
              <a:endParaRPr lang="zh-CN" altLang="en-US"/>
            </a:p>
          </p:txBody>
        </p:sp>
        <p:sp>
          <p:nvSpPr>
            <p:cNvPr id="20" name="Line 27"/>
            <p:cNvSpPr>
              <a:spLocks noChangeShapeType="1"/>
            </p:cNvSpPr>
            <p:nvPr/>
          </p:nvSpPr>
          <p:spPr bwMode="auto">
            <a:xfrm flipV="1">
              <a:off x="4129" y="2875"/>
              <a:ext cx="2" cy="370"/>
            </a:xfrm>
            <a:prstGeom prst="line">
              <a:avLst/>
            </a:prstGeom>
            <a:noFill/>
            <a:ln w="38100">
              <a:solidFill>
                <a:srgbClr val="008000"/>
              </a:solidFill>
              <a:round/>
              <a:headEnd/>
              <a:tailEnd type="stealth" w="med" len="lg"/>
            </a:ln>
          </p:spPr>
          <p:txBody>
            <a:bodyPr/>
            <a:lstStyle/>
            <a:p>
              <a:endParaRPr lang="zh-CN" altLang="en-US"/>
            </a:p>
          </p:txBody>
        </p:sp>
        <p:sp>
          <p:nvSpPr>
            <p:cNvPr id="21" name="Line 28"/>
            <p:cNvSpPr>
              <a:spLocks noChangeShapeType="1"/>
            </p:cNvSpPr>
            <p:nvPr/>
          </p:nvSpPr>
          <p:spPr bwMode="auto">
            <a:xfrm flipH="1" flipV="1">
              <a:off x="2997" y="2332"/>
              <a:ext cx="1" cy="914"/>
            </a:xfrm>
            <a:prstGeom prst="line">
              <a:avLst/>
            </a:prstGeom>
            <a:noFill/>
            <a:ln w="38100">
              <a:solidFill>
                <a:srgbClr val="008000"/>
              </a:solidFill>
              <a:round/>
              <a:headEnd/>
              <a:tailEnd type="stealth" w="med" len="lg"/>
            </a:ln>
          </p:spPr>
          <p:txBody>
            <a:bodyPr/>
            <a:lstStyle/>
            <a:p>
              <a:endParaRPr lang="zh-CN" altLang="en-US"/>
            </a:p>
          </p:txBody>
        </p:sp>
        <p:sp>
          <p:nvSpPr>
            <p:cNvPr id="22" name="Line 29"/>
            <p:cNvSpPr>
              <a:spLocks noChangeShapeType="1"/>
            </p:cNvSpPr>
            <p:nvPr/>
          </p:nvSpPr>
          <p:spPr bwMode="auto">
            <a:xfrm flipV="1">
              <a:off x="1870" y="1822"/>
              <a:ext cx="4" cy="1425"/>
            </a:xfrm>
            <a:prstGeom prst="line">
              <a:avLst/>
            </a:prstGeom>
            <a:noFill/>
            <a:ln w="38100">
              <a:solidFill>
                <a:srgbClr val="008000"/>
              </a:solidFill>
              <a:round/>
              <a:headEnd/>
              <a:tailEnd type="stealth" w="med" len="lg"/>
            </a:ln>
          </p:spPr>
          <p:txBody>
            <a:bodyPr/>
            <a:lstStyle/>
            <a:p>
              <a:endParaRPr lang="zh-CN" altLang="en-US"/>
            </a:p>
          </p:txBody>
        </p:sp>
        <p:sp>
          <p:nvSpPr>
            <p:cNvPr id="23" name="Line 30"/>
            <p:cNvSpPr>
              <a:spLocks noChangeShapeType="1"/>
            </p:cNvSpPr>
            <p:nvPr/>
          </p:nvSpPr>
          <p:spPr bwMode="auto">
            <a:xfrm flipH="1" flipV="1">
              <a:off x="747" y="1281"/>
              <a:ext cx="1" cy="1952"/>
            </a:xfrm>
            <a:prstGeom prst="line">
              <a:avLst/>
            </a:prstGeom>
            <a:noFill/>
            <a:ln w="38100">
              <a:solidFill>
                <a:srgbClr val="008000"/>
              </a:solidFill>
              <a:round/>
              <a:headEnd/>
              <a:tailEnd type="stealth" w="med" len="lg"/>
            </a:ln>
          </p:spPr>
          <p:txBody>
            <a:bodyPr/>
            <a:lstStyle/>
            <a:p>
              <a:endParaRPr lang="zh-CN" altLang="en-US"/>
            </a:p>
          </p:txBody>
        </p:sp>
        <p:sp>
          <p:nvSpPr>
            <p:cNvPr id="24" name="Line 31"/>
            <p:cNvSpPr>
              <a:spLocks noChangeShapeType="1"/>
            </p:cNvSpPr>
            <p:nvPr/>
          </p:nvSpPr>
          <p:spPr bwMode="auto">
            <a:xfrm>
              <a:off x="3846" y="2885"/>
              <a:ext cx="0" cy="140"/>
            </a:xfrm>
            <a:prstGeom prst="line">
              <a:avLst/>
            </a:prstGeom>
            <a:noFill/>
            <a:ln w="38100">
              <a:solidFill>
                <a:srgbClr val="008000"/>
              </a:solidFill>
              <a:round/>
              <a:headEnd/>
              <a:tailEnd/>
            </a:ln>
            <a:effectLst/>
          </p:spPr>
          <p:txBody>
            <a:bodyPr/>
            <a:lstStyle/>
            <a:p>
              <a:endParaRPr lang="zh-CN" altLang="en-US"/>
            </a:p>
          </p:txBody>
        </p:sp>
        <p:sp>
          <p:nvSpPr>
            <p:cNvPr id="25" name="Line 32"/>
            <p:cNvSpPr>
              <a:spLocks noChangeShapeType="1"/>
            </p:cNvSpPr>
            <p:nvPr/>
          </p:nvSpPr>
          <p:spPr bwMode="auto">
            <a:xfrm flipH="1" flipV="1">
              <a:off x="2994" y="3015"/>
              <a:ext cx="849" cy="3"/>
            </a:xfrm>
            <a:prstGeom prst="line">
              <a:avLst/>
            </a:prstGeom>
            <a:noFill/>
            <a:ln w="38100">
              <a:solidFill>
                <a:srgbClr val="008000"/>
              </a:solidFill>
              <a:round/>
              <a:headEnd/>
              <a:tailEnd type="stealth" w="med" len="lg"/>
            </a:ln>
            <a:effectLst/>
          </p:spPr>
          <p:txBody>
            <a:bodyPr/>
            <a:lstStyle/>
            <a:p>
              <a:endParaRPr lang="zh-CN" altLang="en-US"/>
            </a:p>
          </p:txBody>
        </p:sp>
        <p:sp>
          <p:nvSpPr>
            <p:cNvPr id="26" name="Line 33"/>
            <p:cNvSpPr>
              <a:spLocks noChangeShapeType="1"/>
            </p:cNvSpPr>
            <p:nvPr/>
          </p:nvSpPr>
          <p:spPr bwMode="auto">
            <a:xfrm>
              <a:off x="2745" y="2342"/>
              <a:ext cx="0" cy="140"/>
            </a:xfrm>
            <a:prstGeom prst="line">
              <a:avLst/>
            </a:prstGeom>
            <a:noFill/>
            <a:ln w="38100">
              <a:solidFill>
                <a:srgbClr val="008000"/>
              </a:solidFill>
              <a:round/>
              <a:headEnd/>
              <a:tailEnd/>
            </a:ln>
            <a:effectLst/>
          </p:spPr>
          <p:txBody>
            <a:bodyPr/>
            <a:lstStyle/>
            <a:p>
              <a:endParaRPr lang="zh-CN" altLang="en-US"/>
            </a:p>
          </p:txBody>
        </p:sp>
        <p:sp>
          <p:nvSpPr>
            <p:cNvPr id="27" name="Line 34"/>
            <p:cNvSpPr>
              <a:spLocks noChangeShapeType="1"/>
            </p:cNvSpPr>
            <p:nvPr/>
          </p:nvSpPr>
          <p:spPr bwMode="auto">
            <a:xfrm flipH="1" flipV="1">
              <a:off x="1881" y="2471"/>
              <a:ext cx="877" cy="3"/>
            </a:xfrm>
            <a:prstGeom prst="line">
              <a:avLst/>
            </a:prstGeom>
            <a:noFill/>
            <a:ln w="38100">
              <a:solidFill>
                <a:srgbClr val="008000"/>
              </a:solidFill>
              <a:round/>
              <a:headEnd/>
              <a:tailEnd type="stealth" w="med" len="lg"/>
            </a:ln>
            <a:effectLst/>
          </p:spPr>
          <p:txBody>
            <a:bodyPr/>
            <a:lstStyle/>
            <a:p>
              <a:endParaRPr lang="zh-CN" altLang="en-US"/>
            </a:p>
          </p:txBody>
        </p:sp>
        <p:sp>
          <p:nvSpPr>
            <p:cNvPr id="28" name="Line 35"/>
            <p:cNvSpPr>
              <a:spLocks noChangeShapeType="1"/>
            </p:cNvSpPr>
            <p:nvPr/>
          </p:nvSpPr>
          <p:spPr bwMode="auto">
            <a:xfrm>
              <a:off x="1646" y="1837"/>
              <a:ext cx="0" cy="140"/>
            </a:xfrm>
            <a:prstGeom prst="line">
              <a:avLst/>
            </a:prstGeom>
            <a:noFill/>
            <a:ln w="38100">
              <a:solidFill>
                <a:srgbClr val="008000"/>
              </a:solidFill>
              <a:round/>
              <a:headEnd/>
              <a:tailEnd/>
            </a:ln>
            <a:effectLst/>
          </p:spPr>
          <p:txBody>
            <a:bodyPr/>
            <a:lstStyle/>
            <a:p>
              <a:endParaRPr lang="zh-CN" altLang="en-US"/>
            </a:p>
          </p:txBody>
        </p:sp>
        <p:sp>
          <p:nvSpPr>
            <p:cNvPr id="29" name="Line 36"/>
            <p:cNvSpPr>
              <a:spLocks noChangeShapeType="1"/>
            </p:cNvSpPr>
            <p:nvPr/>
          </p:nvSpPr>
          <p:spPr bwMode="auto">
            <a:xfrm flipH="1" flipV="1">
              <a:off x="753" y="1967"/>
              <a:ext cx="887" cy="2"/>
            </a:xfrm>
            <a:prstGeom prst="line">
              <a:avLst/>
            </a:prstGeom>
            <a:noFill/>
            <a:ln w="38100">
              <a:solidFill>
                <a:srgbClr val="008000"/>
              </a:solidFill>
              <a:round/>
              <a:headEnd/>
              <a:tailEnd type="stealth" w="med" len="lg"/>
            </a:ln>
            <a:effectLst/>
          </p:spPr>
          <p:txBody>
            <a:bodyPr/>
            <a:lstStyle/>
            <a:p>
              <a:endParaRPr lang="zh-CN" altLang="en-US"/>
            </a:p>
          </p:txBody>
        </p:sp>
      </p:grpSp>
    </p:spTree>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457200" y="274638"/>
            <a:ext cx="7972425" cy="654050"/>
          </a:xfrm>
        </p:spPr>
        <p:txBody>
          <a:bodyPr/>
          <a:lstStyle/>
          <a:p>
            <a:r>
              <a:rPr lang="zh-CN" altLang="en-US" dirty="0"/>
              <a:t>演化模型</a:t>
            </a:r>
          </a:p>
        </p:txBody>
      </p:sp>
      <p:grpSp>
        <p:nvGrpSpPr>
          <p:cNvPr id="4" name="Group 20"/>
          <p:cNvGrpSpPr>
            <a:grpSpLocks/>
          </p:cNvGrpSpPr>
          <p:nvPr/>
        </p:nvGrpSpPr>
        <p:grpSpPr bwMode="auto">
          <a:xfrm>
            <a:off x="1142976" y="1000108"/>
            <a:ext cx="6881813" cy="4554538"/>
            <a:chOff x="822" y="684"/>
            <a:chExt cx="4335" cy="2869"/>
          </a:xfrm>
        </p:grpSpPr>
        <p:sp>
          <p:nvSpPr>
            <p:cNvPr id="5" name="Oval 3"/>
            <p:cNvSpPr>
              <a:spLocks noChangeArrowheads="1"/>
            </p:cNvSpPr>
            <p:nvPr/>
          </p:nvSpPr>
          <p:spPr bwMode="auto">
            <a:xfrm>
              <a:off x="822" y="1079"/>
              <a:ext cx="4322" cy="2474"/>
            </a:xfrm>
            <a:prstGeom prst="ellipse">
              <a:avLst/>
            </a:prstGeom>
            <a:solidFill>
              <a:srgbClr val="FFFF66"/>
            </a:solidFill>
            <a:ln w="19050">
              <a:solidFill>
                <a:srgbClr val="3023D5"/>
              </a:solidFill>
              <a:round/>
              <a:headEnd/>
              <a:tailEnd/>
            </a:ln>
          </p:spPr>
          <p:txBody>
            <a:bodyPr/>
            <a:lstStyle/>
            <a:p>
              <a:endParaRPr lang="zh-CN" altLang="en-US"/>
            </a:p>
          </p:txBody>
        </p:sp>
        <p:sp>
          <p:nvSpPr>
            <p:cNvPr id="6" name="Line 4"/>
            <p:cNvSpPr>
              <a:spLocks noChangeShapeType="1"/>
            </p:cNvSpPr>
            <p:nvPr/>
          </p:nvSpPr>
          <p:spPr bwMode="auto">
            <a:xfrm flipH="1">
              <a:off x="1948" y="1246"/>
              <a:ext cx="2082" cy="2170"/>
            </a:xfrm>
            <a:prstGeom prst="line">
              <a:avLst/>
            </a:prstGeom>
            <a:noFill/>
            <a:ln w="19050">
              <a:solidFill>
                <a:srgbClr val="3023D5"/>
              </a:solidFill>
              <a:round/>
              <a:headEnd/>
              <a:tailEnd/>
            </a:ln>
          </p:spPr>
          <p:txBody>
            <a:bodyPr/>
            <a:lstStyle/>
            <a:p>
              <a:endParaRPr lang="zh-CN" altLang="en-US"/>
            </a:p>
          </p:txBody>
        </p:sp>
        <p:sp>
          <p:nvSpPr>
            <p:cNvPr id="7" name="Line 5"/>
            <p:cNvSpPr>
              <a:spLocks noChangeShapeType="1"/>
            </p:cNvSpPr>
            <p:nvPr/>
          </p:nvSpPr>
          <p:spPr bwMode="auto">
            <a:xfrm>
              <a:off x="823" y="2314"/>
              <a:ext cx="4334" cy="8"/>
            </a:xfrm>
            <a:prstGeom prst="line">
              <a:avLst/>
            </a:prstGeom>
            <a:noFill/>
            <a:ln w="19050">
              <a:solidFill>
                <a:srgbClr val="3023D5"/>
              </a:solidFill>
              <a:round/>
              <a:headEnd/>
              <a:tailEnd/>
            </a:ln>
          </p:spPr>
          <p:txBody>
            <a:bodyPr/>
            <a:lstStyle/>
            <a:p>
              <a:endParaRPr lang="zh-CN" altLang="en-US"/>
            </a:p>
          </p:txBody>
        </p:sp>
        <p:sp>
          <p:nvSpPr>
            <p:cNvPr id="8" name="AutoShape 6"/>
            <p:cNvSpPr>
              <a:spLocks noChangeArrowheads="1"/>
            </p:cNvSpPr>
            <p:nvPr/>
          </p:nvSpPr>
          <p:spPr bwMode="auto">
            <a:xfrm rot="8986585">
              <a:off x="1290" y="1119"/>
              <a:ext cx="266" cy="369"/>
            </a:xfrm>
            <a:prstGeom prst="downArrow">
              <a:avLst>
                <a:gd name="adj1" fmla="val 40000"/>
                <a:gd name="adj2" fmla="val 46921"/>
              </a:avLst>
            </a:prstGeom>
            <a:solidFill>
              <a:srgbClr val="99FFCC"/>
            </a:solidFill>
            <a:ln w="9525">
              <a:solidFill>
                <a:srgbClr val="000000"/>
              </a:solidFill>
              <a:miter lim="800000"/>
              <a:headEnd/>
              <a:tailEnd/>
            </a:ln>
          </p:spPr>
          <p:txBody>
            <a:bodyPr vert="eaVert"/>
            <a:lstStyle/>
            <a:p>
              <a:endParaRPr lang="zh-CN" altLang="en-US"/>
            </a:p>
          </p:txBody>
        </p:sp>
        <p:sp>
          <p:nvSpPr>
            <p:cNvPr id="9" name="Text Box 7"/>
            <p:cNvSpPr txBox="1">
              <a:spLocks noChangeArrowheads="1"/>
            </p:cNvSpPr>
            <p:nvPr/>
          </p:nvSpPr>
          <p:spPr bwMode="auto">
            <a:xfrm>
              <a:off x="2180" y="1139"/>
              <a:ext cx="1526" cy="521"/>
            </a:xfrm>
            <a:prstGeom prst="rect">
              <a:avLst/>
            </a:prstGeom>
            <a:noFill/>
            <a:ln w="9525">
              <a:noFill/>
              <a:miter lim="800000"/>
              <a:headEnd/>
              <a:tailEnd/>
            </a:ln>
          </p:spPr>
          <p:txBody>
            <a:bodyPr/>
            <a:lstStyle/>
            <a:p>
              <a:pPr algn="ctr" eaLnBrk="0" hangingPunct="0">
                <a:buNone/>
              </a:pPr>
              <a:r>
                <a:rPr lang="zh-CN" altLang="en-US" sz="2600" b="1" dirty="0">
                  <a:latin typeface="Times New Roman" pitchFamily="18" charset="0"/>
                  <a:ea typeface="仿宋_GB2312" pitchFamily="49" charset="-122"/>
                </a:rPr>
                <a:t>需求的采集</a:t>
              </a:r>
            </a:p>
            <a:p>
              <a:pPr algn="ctr" eaLnBrk="0" hangingPunct="0">
                <a:buNone/>
              </a:pPr>
              <a:r>
                <a:rPr lang="zh-CN" altLang="en-US" sz="2600" b="1" dirty="0">
                  <a:latin typeface="Times New Roman" pitchFamily="18" charset="0"/>
                  <a:ea typeface="仿宋_GB2312" pitchFamily="49" charset="-122"/>
                </a:rPr>
                <a:t>与细化</a:t>
              </a:r>
            </a:p>
          </p:txBody>
        </p:sp>
        <p:sp>
          <p:nvSpPr>
            <p:cNvPr id="10" name="Text Box 8"/>
            <p:cNvSpPr txBox="1">
              <a:spLocks noChangeArrowheads="1"/>
            </p:cNvSpPr>
            <p:nvPr/>
          </p:nvSpPr>
          <p:spPr bwMode="auto">
            <a:xfrm>
              <a:off x="2119" y="3067"/>
              <a:ext cx="1750" cy="347"/>
            </a:xfrm>
            <a:prstGeom prst="rect">
              <a:avLst/>
            </a:prstGeom>
            <a:noFill/>
            <a:ln w="9525">
              <a:noFill/>
              <a:miter lim="800000"/>
              <a:headEnd/>
              <a:tailEnd/>
            </a:ln>
          </p:spPr>
          <p:txBody>
            <a:bodyPr/>
            <a:lstStyle/>
            <a:p>
              <a:pPr algn="ctr" eaLnBrk="0" hangingPunct="0">
                <a:buNone/>
              </a:pPr>
              <a:r>
                <a:rPr lang="zh-CN" altLang="en-US" sz="2600" b="1" dirty="0">
                  <a:latin typeface="Times New Roman" pitchFamily="18" charset="0"/>
                  <a:ea typeface="仿宋_GB2312" pitchFamily="49" charset="-122"/>
                </a:rPr>
                <a:t>客户评价原型</a:t>
              </a:r>
            </a:p>
          </p:txBody>
        </p:sp>
        <p:sp>
          <p:nvSpPr>
            <p:cNvPr id="11" name="Line 9"/>
            <p:cNvSpPr>
              <a:spLocks noChangeShapeType="1"/>
            </p:cNvSpPr>
            <p:nvPr/>
          </p:nvSpPr>
          <p:spPr bwMode="auto">
            <a:xfrm>
              <a:off x="1730" y="1296"/>
              <a:ext cx="2300" cy="2103"/>
            </a:xfrm>
            <a:prstGeom prst="line">
              <a:avLst/>
            </a:prstGeom>
            <a:noFill/>
            <a:ln w="19050">
              <a:solidFill>
                <a:srgbClr val="3023D5"/>
              </a:solidFill>
              <a:round/>
              <a:headEnd/>
              <a:tailEnd/>
            </a:ln>
          </p:spPr>
          <p:txBody>
            <a:bodyPr/>
            <a:lstStyle/>
            <a:p>
              <a:endParaRPr lang="zh-CN" altLang="en-US"/>
            </a:p>
          </p:txBody>
        </p:sp>
        <p:sp>
          <p:nvSpPr>
            <p:cNvPr id="12" name="Text Box 10"/>
            <p:cNvSpPr txBox="1">
              <a:spLocks noChangeArrowheads="1"/>
            </p:cNvSpPr>
            <p:nvPr/>
          </p:nvSpPr>
          <p:spPr bwMode="auto">
            <a:xfrm>
              <a:off x="3712" y="1692"/>
              <a:ext cx="1313" cy="347"/>
            </a:xfrm>
            <a:prstGeom prst="rect">
              <a:avLst/>
            </a:prstGeom>
            <a:noFill/>
            <a:ln w="9525">
              <a:noFill/>
              <a:miter lim="800000"/>
              <a:headEnd/>
              <a:tailEnd/>
            </a:ln>
          </p:spPr>
          <p:txBody>
            <a:bodyPr/>
            <a:lstStyle/>
            <a:p>
              <a:pPr algn="ctr" eaLnBrk="0" hangingPunct="0">
                <a:buNone/>
              </a:pPr>
              <a:r>
                <a:rPr lang="zh-CN" altLang="en-US" sz="2600" b="1" dirty="0">
                  <a:latin typeface="Times New Roman" pitchFamily="18" charset="0"/>
                  <a:ea typeface="仿宋_GB2312" pitchFamily="49" charset="-122"/>
                </a:rPr>
                <a:t>快速设计</a:t>
              </a:r>
            </a:p>
          </p:txBody>
        </p:sp>
        <p:sp>
          <p:nvSpPr>
            <p:cNvPr id="13" name="Text Box 11"/>
            <p:cNvSpPr txBox="1">
              <a:spLocks noChangeArrowheads="1"/>
            </p:cNvSpPr>
            <p:nvPr/>
          </p:nvSpPr>
          <p:spPr bwMode="auto">
            <a:xfrm>
              <a:off x="3740" y="2597"/>
              <a:ext cx="1313" cy="347"/>
            </a:xfrm>
            <a:prstGeom prst="rect">
              <a:avLst/>
            </a:prstGeom>
            <a:noFill/>
            <a:ln w="9525">
              <a:noFill/>
              <a:miter lim="800000"/>
              <a:headEnd/>
              <a:tailEnd/>
            </a:ln>
          </p:spPr>
          <p:txBody>
            <a:bodyPr/>
            <a:lstStyle/>
            <a:p>
              <a:pPr algn="ctr" eaLnBrk="0" hangingPunct="0">
                <a:buNone/>
              </a:pPr>
              <a:r>
                <a:rPr lang="zh-CN" altLang="en-US" sz="2600" b="1" dirty="0">
                  <a:effectLst>
                    <a:outerShdw blurRad="38100" dist="38100" dir="2700000" algn="tl">
                      <a:srgbClr val="C0C0C0"/>
                    </a:outerShdw>
                  </a:effectLst>
                  <a:latin typeface="Times New Roman" pitchFamily="18" charset="0"/>
                  <a:ea typeface="仿宋_GB2312" pitchFamily="49" charset="-122"/>
                </a:rPr>
                <a:t>建造原型</a:t>
              </a:r>
            </a:p>
          </p:txBody>
        </p:sp>
        <p:sp>
          <p:nvSpPr>
            <p:cNvPr id="14" name="Text Box 12"/>
            <p:cNvSpPr txBox="1">
              <a:spLocks noChangeArrowheads="1"/>
            </p:cNvSpPr>
            <p:nvPr/>
          </p:nvSpPr>
          <p:spPr bwMode="auto">
            <a:xfrm>
              <a:off x="975" y="2616"/>
              <a:ext cx="1314" cy="347"/>
            </a:xfrm>
            <a:prstGeom prst="rect">
              <a:avLst/>
            </a:prstGeom>
            <a:noFill/>
            <a:ln w="9525">
              <a:noFill/>
              <a:miter lim="800000"/>
              <a:headEnd/>
              <a:tailEnd/>
            </a:ln>
          </p:spPr>
          <p:txBody>
            <a:bodyPr/>
            <a:lstStyle/>
            <a:p>
              <a:pPr algn="ctr" eaLnBrk="0" hangingPunct="0">
                <a:buNone/>
              </a:pPr>
              <a:r>
                <a:rPr lang="zh-CN" altLang="en-US" sz="2600" b="1" dirty="0">
                  <a:latin typeface="Times New Roman" pitchFamily="18" charset="0"/>
                  <a:ea typeface="仿宋_GB2312" pitchFamily="49" charset="-122"/>
                </a:rPr>
                <a:t>加工原型</a:t>
              </a:r>
            </a:p>
          </p:txBody>
        </p:sp>
        <p:sp>
          <p:nvSpPr>
            <p:cNvPr id="15" name="Text Box 13"/>
            <p:cNvSpPr txBox="1">
              <a:spLocks noChangeArrowheads="1"/>
            </p:cNvSpPr>
            <p:nvPr/>
          </p:nvSpPr>
          <p:spPr bwMode="auto">
            <a:xfrm>
              <a:off x="916" y="1712"/>
              <a:ext cx="1313" cy="348"/>
            </a:xfrm>
            <a:prstGeom prst="rect">
              <a:avLst/>
            </a:prstGeom>
            <a:noFill/>
            <a:ln w="9525">
              <a:noFill/>
              <a:miter lim="800000"/>
              <a:headEnd/>
              <a:tailEnd/>
            </a:ln>
          </p:spPr>
          <p:txBody>
            <a:bodyPr/>
            <a:lstStyle/>
            <a:p>
              <a:pPr algn="ctr" eaLnBrk="0" hangingPunct="0">
                <a:buNone/>
              </a:pPr>
              <a:r>
                <a:rPr lang="zh-CN" altLang="en-US" sz="2600" b="1" dirty="0">
                  <a:latin typeface="Times New Roman" pitchFamily="18" charset="0"/>
                  <a:ea typeface="仿宋_GB2312" pitchFamily="49" charset="-122"/>
                </a:rPr>
                <a:t>产生样品</a:t>
              </a:r>
            </a:p>
          </p:txBody>
        </p:sp>
        <p:sp>
          <p:nvSpPr>
            <p:cNvPr id="16" name="Oval 14"/>
            <p:cNvSpPr>
              <a:spLocks noChangeArrowheads="1"/>
            </p:cNvSpPr>
            <p:nvPr/>
          </p:nvSpPr>
          <p:spPr bwMode="auto">
            <a:xfrm>
              <a:off x="1972" y="1750"/>
              <a:ext cx="2034" cy="1173"/>
            </a:xfrm>
            <a:prstGeom prst="ellipse">
              <a:avLst/>
            </a:prstGeom>
            <a:solidFill>
              <a:srgbClr val="CCFF99"/>
            </a:solidFill>
            <a:ln w="19050">
              <a:solidFill>
                <a:srgbClr val="3023D5"/>
              </a:solidFill>
              <a:round/>
              <a:headEnd/>
              <a:tailEnd/>
            </a:ln>
          </p:spPr>
          <p:txBody>
            <a:bodyPr/>
            <a:lstStyle/>
            <a:p>
              <a:endParaRPr lang="zh-CN" altLang="en-US"/>
            </a:p>
          </p:txBody>
        </p:sp>
        <p:sp>
          <p:nvSpPr>
            <p:cNvPr id="18" name="AutoShape 15"/>
            <p:cNvSpPr>
              <a:spLocks noChangeArrowheads="1"/>
            </p:cNvSpPr>
            <p:nvPr/>
          </p:nvSpPr>
          <p:spPr bwMode="auto">
            <a:xfrm>
              <a:off x="3449" y="2030"/>
              <a:ext cx="218" cy="652"/>
            </a:xfrm>
            <a:prstGeom prst="curvedLeftArrow">
              <a:avLst>
                <a:gd name="adj1" fmla="val 59817"/>
                <a:gd name="adj2" fmla="val 119633"/>
                <a:gd name="adj3" fmla="val 33333"/>
              </a:avLst>
            </a:prstGeom>
            <a:solidFill>
              <a:srgbClr val="99FFCC"/>
            </a:solidFill>
            <a:ln w="9525">
              <a:solidFill>
                <a:srgbClr val="000000"/>
              </a:solidFill>
              <a:miter lim="800000"/>
              <a:headEnd/>
              <a:tailEnd/>
            </a:ln>
          </p:spPr>
          <p:txBody>
            <a:bodyPr/>
            <a:lstStyle/>
            <a:p>
              <a:endParaRPr lang="zh-CN" altLang="en-US"/>
            </a:p>
          </p:txBody>
        </p:sp>
        <p:sp>
          <p:nvSpPr>
            <p:cNvPr id="19" name="AutoShape 16"/>
            <p:cNvSpPr>
              <a:spLocks noChangeArrowheads="1"/>
            </p:cNvSpPr>
            <p:nvPr/>
          </p:nvSpPr>
          <p:spPr bwMode="auto">
            <a:xfrm flipH="1" flipV="1">
              <a:off x="2336" y="1980"/>
              <a:ext cx="193" cy="651"/>
            </a:xfrm>
            <a:prstGeom prst="curvedLeftArrow">
              <a:avLst>
                <a:gd name="adj1" fmla="val 67461"/>
                <a:gd name="adj2" fmla="val 134922"/>
                <a:gd name="adj3" fmla="val 33333"/>
              </a:avLst>
            </a:prstGeom>
            <a:solidFill>
              <a:srgbClr val="99FFCC"/>
            </a:solidFill>
            <a:ln w="9525">
              <a:solidFill>
                <a:srgbClr val="000000"/>
              </a:solidFill>
              <a:miter lim="800000"/>
              <a:headEnd/>
              <a:tailEnd/>
            </a:ln>
          </p:spPr>
          <p:txBody>
            <a:bodyPr/>
            <a:lstStyle/>
            <a:p>
              <a:endParaRPr lang="zh-CN" altLang="en-US"/>
            </a:p>
          </p:txBody>
        </p:sp>
        <p:sp>
          <p:nvSpPr>
            <p:cNvPr id="20" name="AutoShape 17"/>
            <p:cNvSpPr>
              <a:spLocks noChangeArrowheads="1"/>
            </p:cNvSpPr>
            <p:nvPr/>
          </p:nvSpPr>
          <p:spPr bwMode="auto">
            <a:xfrm rot="-1331584">
              <a:off x="1972" y="862"/>
              <a:ext cx="267" cy="367"/>
            </a:xfrm>
            <a:prstGeom prst="downArrow">
              <a:avLst>
                <a:gd name="adj1" fmla="val 40000"/>
                <a:gd name="adj2" fmla="val 46492"/>
              </a:avLst>
            </a:prstGeom>
            <a:solidFill>
              <a:srgbClr val="99FFCC"/>
            </a:solidFill>
            <a:ln w="9525">
              <a:solidFill>
                <a:srgbClr val="000000"/>
              </a:solidFill>
              <a:miter lim="800000"/>
              <a:headEnd/>
              <a:tailEnd/>
            </a:ln>
          </p:spPr>
          <p:txBody>
            <a:bodyPr vert="eaVert"/>
            <a:lstStyle/>
            <a:p>
              <a:endParaRPr lang="zh-CN" altLang="en-US"/>
            </a:p>
          </p:txBody>
        </p:sp>
        <p:sp>
          <p:nvSpPr>
            <p:cNvPr id="21" name="Text Box 18"/>
            <p:cNvSpPr txBox="1">
              <a:spLocks noChangeArrowheads="1"/>
            </p:cNvSpPr>
            <p:nvPr/>
          </p:nvSpPr>
          <p:spPr bwMode="auto">
            <a:xfrm>
              <a:off x="942" y="746"/>
              <a:ext cx="920" cy="367"/>
            </a:xfrm>
            <a:prstGeom prst="rect">
              <a:avLst/>
            </a:prstGeom>
            <a:noFill/>
            <a:ln w="9525">
              <a:noFill/>
              <a:miter lim="800000"/>
              <a:headEnd/>
              <a:tailEnd/>
            </a:ln>
          </p:spPr>
          <p:txBody>
            <a:bodyPr/>
            <a:lstStyle/>
            <a:p>
              <a:pPr algn="just" eaLnBrk="0" hangingPunct="0">
                <a:buNone/>
              </a:pPr>
              <a:r>
                <a:rPr lang="zh-CN" altLang="en-US" sz="2600" b="1" dirty="0">
                  <a:solidFill>
                    <a:srgbClr val="FF0000"/>
                  </a:solidFill>
                  <a:latin typeface="Times New Roman" pitchFamily="18" charset="0"/>
                  <a:ea typeface="仿宋_GB2312" pitchFamily="49" charset="-122"/>
                </a:rPr>
                <a:t>停止</a:t>
              </a:r>
            </a:p>
          </p:txBody>
        </p:sp>
        <p:sp>
          <p:nvSpPr>
            <p:cNvPr id="22" name="Text Box 19"/>
            <p:cNvSpPr txBox="1">
              <a:spLocks noChangeArrowheads="1"/>
            </p:cNvSpPr>
            <p:nvPr/>
          </p:nvSpPr>
          <p:spPr bwMode="auto">
            <a:xfrm>
              <a:off x="2127" y="684"/>
              <a:ext cx="920" cy="367"/>
            </a:xfrm>
            <a:prstGeom prst="rect">
              <a:avLst/>
            </a:prstGeom>
            <a:noFill/>
            <a:ln w="9525">
              <a:noFill/>
              <a:miter lim="800000"/>
              <a:headEnd/>
              <a:tailEnd/>
            </a:ln>
          </p:spPr>
          <p:txBody>
            <a:bodyPr/>
            <a:lstStyle/>
            <a:p>
              <a:pPr algn="just" eaLnBrk="0" hangingPunct="0">
                <a:buNone/>
              </a:pPr>
              <a:r>
                <a:rPr lang="zh-CN" altLang="en-US" sz="2600" b="1" dirty="0">
                  <a:solidFill>
                    <a:srgbClr val="0000FF"/>
                  </a:solidFill>
                  <a:latin typeface="Times New Roman" pitchFamily="18" charset="0"/>
                  <a:ea typeface="仿宋_GB2312" pitchFamily="49" charset="-122"/>
                </a:rPr>
                <a:t>开始</a:t>
              </a:r>
            </a:p>
          </p:txBody>
        </p:sp>
      </p:grpSp>
    </p:spTree>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457200" y="274638"/>
            <a:ext cx="7972425" cy="654050"/>
          </a:xfrm>
        </p:spPr>
        <p:txBody>
          <a:bodyPr/>
          <a:lstStyle/>
          <a:p>
            <a:r>
              <a:rPr lang="zh-CN" altLang="en-US" dirty="0"/>
              <a:t>演化模型</a:t>
            </a:r>
          </a:p>
        </p:txBody>
      </p:sp>
      <p:sp>
        <p:nvSpPr>
          <p:cNvPr id="17" name="矩形 16"/>
          <p:cNvSpPr/>
          <p:nvPr/>
        </p:nvSpPr>
        <p:spPr>
          <a:xfrm>
            <a:off x="428596" y="1000108"/>
            <a:ext cx="8215370" cy="2015936"/>
          </a:xfrm>
          <a:prstGeom prst="rect">
            <a:avLst/>
          </a:prstGeom>
        </p:spPr>
        <p:txBody>
          <a:bodyPr wrap="square">
            <a:spAutoFit/>
          </a:bodyPr>
          <a:lstStyle/>
          <a:p>
            <a:pPr marL="342900" lvl="1" indent="-342900" algn="l">
              <a:lnSpc>
                <a:spcPct val="125000"/>
              </a:lnSpc>
              <a:buClr>
                <a:srgbClr val="777777"/>
              </a:buClr>
              <a:buSzPct val="85000"/>
              <a:buFontTx/>
              <a:buChar char="•"/>
              <a:defRPr/>
            </a:pPr>
            <a:r>
              <a:rPr lang="zh-CN" altLang="en-US" sz="2000" dirty="0">
                <a:solidFill>
                  <a:schemeClr val="tx1"/>
                </a:solidFill>
                <a:latin typeface="+mn-ea"/>
              </a:rPr>
              <a:t>演化模型是</a:t>
            </a:r>
            <a:r>
              <a:rPr lang="zh-CN" altLang="en-US" sz="2000" dirty="0">
                <a:solidFill>
                  <a:srgbClr val="FF0000"/>
                </a:solidFill>
                <a:latin typeface="+mn-ea"/>
              </a:rPr>
              <a:t>迭代</a:t>
            </a:r>
            <a:r>
              <a:rPr lang="zh-CN" altLang="en-US" sz="2000" dirty="0">
                <a:solidFill>
                  <a:schemeClr val="tx1"/>
                </a:solidFill>
                <a:latin typeface="+mn-ea"/>
              </a:rPr>
              <a:t>的，软件必须经过不断</a:t>
            </a:r>
            <a:r>
              <a:rPr lang="zh-CN" altLang="en-US" sz="2000" dirty="0">
                <a:solidFill>
                  <a:srgbClr val="FF0000"/>
                </a:solidFill>
                <a:latin typeface="+mn-ea"/>
              </a:rPr>
              <a:t>演化</a:t>
            </a:r>
            <a:r>
              <a:rPr lang="zh-CN" altLang="en-US" sz="2000" dirty="0">
                <a:solidFill>
                  <a:schemeClr val="tx1"/>
                </a:solidFill>
                <a:latin typeface="+mn-ea"/>
              </a:rPr>
              <a:t>才能完善。</a:t>
            </a:r>
          </a:p>
          <a:p>
            <a:pPr marL="342900" lvl="1" indent="-342900" algn="l">
              <a:lnSpc>
                <a:spcPct val="125000"/>
              </a:lnSpc>
              <a:buClr>
                <a:srgbClr val="777777"/>
              </a:buClr>
              <a:buSzPct val="85000"/>
              <a:buFontTx/>
              <a:buChar char="•"/>
              <a:defRPr/>
            </a:pPr>
            <a:r>
              <a:rPr lang="zh-CN" altLang="en-US" sz="2000" dirty="0">
                <a:solidFill>
                  <a:schemeClr val="tx1"/>
                </a:solidFill>
                <a:latin typeface="+mn-ea"/>
              </a:rPr>
              <a:t>演化模型先开发一个“原型”软件，完成部分主要功能，展示给用户并征求意见，然后逐步完善，最终获得满意的软件产品。</a:t>
            </a:r>
          </a:p>
          <a:p>
            <a:pPr marL="342900" lvl="1" indent="-342900" algn="l">
              <a:lnSpc>
                <a:spcPct val="125000"/>
              </a:lnSpc>
              <a:buClr>
                <a:srgbClr val="777777"/>
              </a:buClr>
              <a:buSzPct val="85000"/>
              <a:buFontTx/>
              <a:buChar char="•"/>
              <a:defRPr/>
            </a:pPr>
            <a:r>
              <a:rPr lang="zh-CN" altLang="en-US" sz="2000" dirty="0">
                <a:solidFill>
                  <a:schemeClr val="tx1"/>
                </a:solidFill>
                <a:latin typeface="+mn-ea"/>
              </a:rPr>
              <a:t>业务和产品需求在变化中，采用线性开发方式是不实际的。</a:t>
            </a:r>
          </a:p>
          <a:p>
            <a:pPr marL="342900" lvl="1" indent="-342900" algn="l">
              <a:lnSpc>
                <a:spcPct val="125000"/>
              </a:lnSpc>
              <a:buClr>
                <a:srgbClr val="777777"/>
              </a:buClr>
              <a:buSzPct val="85000"/>
              <a:buFontTx/>
              <a:buChar char="•"/>
              <a:defRPr/>
            </a:pPr>
            <a:r>
              <a:rPr lang="zh-CN" altLang="en-US" sz="2000" dirty="0">
                <a:solidFill>
                  <a:schemeClr val="tx1"/>
                </a:solidFill>
                <a:latin typeface="+mn-ea"/>
              </a:rPr>
              <a:t>快速实现和提交一个有限的版本，可以应付市场竞争的压力。</a:t>
            </a:r>
          </a:p>
        </p:txBody>
      </p:sp>
    </p:spTree>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t>螺旋模型</a:t>
            </a:r>
          </a:p>
        </p:txBody>
      </p:sp>
      <p:sp>
        <p:nvSpPr>
          <p:cNvPr id="33795" name="内容占位符 2"/>
          <p:cNvSpPr>
            <a:spLocks noGrp="1"/>
          </p:cNvSpPr>
          <p:nvPr>
            <p:ph idx="1"/>
          </p:nvPr>
        </p:nvSpPr>
        <p:spPr>
          <a:xfrm>
            <a:off x="457200" y="1000125"/>
            <a:ext cx="8258175" cy="4375150"/>
          </a:xfrm>
        </p:spPr>
        <p:txBody>
          <a:bodyPr/>
          <a:lstStyle/>
          <a:p>
            <a:pPr eaLnBrk="1" hangingPunct="1">
              <a:lnSpc>
                <a:spcPct val="115000"/>
              </a:lnSpc>
            </a:pPr>
            <a:r>
              <a:rPr lang="zh-CN" altLang="en-US" sz="2000" dirty="0">
                <a:latin typeface="Verdana" pitchFamily="34" charset="0"/>
              </a:rPr>
              <a:t>螺旋模型将瀑布模型与演化模型结合起来，并且加入两种模型均忽略了的风险分析。</a:t>
            </a:r>
          </a:p>
          <a:p>
            <a:pPr eaLnBrk="1" hangingPunct="1">
              <a:lnSpc>
                <a:spcPct val="115000"/>
              </a:lnSpc>
            </a:pPr>
            <a:r>
              <a:rPr lang="zh-CN" altLang="en-US" sz="2000" dirty="0">
                <a:latin typeface="Verdana" pitchFamily="34" charset="0"/>
              </a:rPr>
              <a:t>螺旋模型沿着螺线旋转，自内向外每旋转一圈便开发出更完善的一个新版本。</a:t>
            </a:r>
          </a:p>
          <a:p>
            <a:pPr marL="838200" lvl="1" indent="-381000">
              <a:lnSpc>
                <a:spcPct val="105000"/>
              </a:lnSpc>
              <a:buClr>
                <a:schemeClr val="hlink"/>
              </a:buClr>
              <a:buSzTx/>
              <a:buFont typeface="Wingdings" pitchFamily="2" charset="2"/>
              <a:buAutoNum type="circleNumDbPlain"/>
            </a:pPr>
            <a:r>
              <a:rPr lang="zh-CN" altLang="en-US" b="1" dirty="0">
                <a:solidFill>
                  <a:srgbClr val="0000FF"/>
                </a:solidFill>
                <a:latin typeface="Times New Roman" pitchFamily="18" charset="0"/>
                <a:ea typeface="仿宋_GB2312" pitchFamily="49" charset="-122"/>
              </a:rPr>
              <a:t> 制定计划</a:t>
            </a:r>
          </a:p>
          <a:p>
            <a:pPr marL="838200" lvl="1" indent="-381000">
              <a:lnSpc>
                <a:spcPct val="105000"/>
              </a:lnSpc>
              <a:buClr>
                <a:schemeClr val="hlink"/>
              </a:buClr>
              <a:buSzTx/>
              <a:buFont typeface="Wingdings" pitchFamily="2" charset="2"/>
              <a:buAutoNum type="circleNumDbPlain"/>
            </a:pPr>
            <a:r>
              <a:rPr lang="zh-CN" altLang="en-US" b="1" dirty="0">
                <a:solidFill>
                  <a:srgbClr val="0000FF"/>
                </a:solidFill>
                <a:latin typeface="Times New Roman" pitchFamily="18" charset="0"/>
                <a:ea typeface="仿宋_GB2312" pitchFamily="49" charset="-122"/>
              </a:rPr>
              <a:t> 风险分析</a:t>
            </a:r>
          </a:p>
          <a:p>
            <a:pPr marL="838200" lvl="1" indent="-381000">
              <a:lnSpc>
                <a:spcPct val="105000"/>
              </a:lnSpc>
              <a:buClr>
                <a:schemeClr val="hlink"/>
              </a:buClr>
              <a:buSzTx/>
              <a:buFont typeface="Wingdings" pitchFamily="2" charset="2"/>
              <a:buAutoNum type="circleNumDbPlain"/>
            </a:pPr>
            <a:r>
              <a:rPr lang="zh-CN" altLang="en-US" b="1" dirty="0">
                <a:solidFill>
                  <a:srgbClr val="0000FF"/>
                </a:solidFill>
                <a:latin typeface="Times New Roman" pitchFamily="18" charset="0"/>
                <a:ea typeface="仿宋_GB2312" pitchFamily="49" charset="-122"/>
              </a:rPr>
              <a:t> 实施工程</a:t>
            </a:r>
          </a:p>
          <a:p>
            <a:pPr marL="838200" lvl="1" indent="-381000">
              <a:lnSpc>
                <a:spcPct val="105000"/>
              </a:lnSpc>
              <a:buClr>
                <a:schemeClr val="hlink"/>
              </a:buClr>
              <a:buSzTx/>
              <a:buFont typeface="Wingdings" pitchFamily="2" charset="2"/>
              <a:buAutoNum type="circleNumDbPlain"/>
            </a:pPr>
            <a:r>
              <a:rPr lang="zh-CN" altLang="en-US" b="1" dirty="0">
                <a:solidFill>
                  <a:srgbClr val="0000FF"/>
                </a:solidFill>
                <a:latin typeface="Times New Roman" pitchFamily="18" charset="0"/>
                <a:ea typeface="仿宋_GB2312" pitchFamily="49" charset="-122"/>
              </a:rPr>
              <a:t> 客户评估</a:t>
            </a:r>
          </a:p>
          <a:p>
            <a:pPr eaLnBrk="1" hangingPunct="1">
              <a:lnSpc>
                <a:spcPct val="115000"/>
              </a:lnSpc>
            </a:pPr>
            <a:endParaRPr lang="en-US" altLang="zh-CN" sz="2000" dirty="0">
              <a:latin typeface="Verdana" pitchFamily="34" charset="0"/>
            </a:endParaRPr>
          </a:p>
        </p:txBody>
      </p:sp>
    </p:spTree>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t>螺旋模型</a:t>
            </a:r>
          </a:p>
        </p:txBody>
      </p:sp>
      <p:pic>
        <p:nvPicPr>
          <p:cNvPr id="2050" name="Picture 2"/>
          <p:cNvPicPr>
            <a:picLocks noChangeAspect="1" noChangeArrowheads="1"/>
          </p:cNvPicPr>
          <p:nvPr/>
        </p:nvPicPr>
        <p:blipFill>
          <a:blip r:embed="rId3"/>
          <a:srcRect/>
          <a:stretch>
            <a:fillRect/>
          </a:stretch>
        </p:blipFill>
        <p:spPr bwMode="auto">
          <a:xfrm>
            <a:off x="1785919" y="857232"/>
            <a:ext cx="5786478" cy="4753946"/>
          </a:xfrm>
          <a:prstGeom prst="rect">
            <a:avLst/>
          </a:prstGeom>
          <a:noFill/>
          <a:ln w="9525">
            <a:noFill/>
            <a:miter lim="800000"/>
            <a:headEnd/>
            <a:tailEnd/>
          </a:ln>
          <a:effectLst/>
        </p:spPr>
      </p:pic>
    </p:spTree>
  </p:cSld>
  <p:clrMapOvr>
    <a:masterClrMapping/>
  </p:clrMapOvr>
  <p:transition advClick="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t>增量模型</a:t>
            </a:r>
          </a:p>
        </p:txBody>
      </p:sp>
      <p:sp>
        <p:nvSpPr>
          <p:cNvPr id="33795" name="内容占位符 2"/>
          <p:cNvSpPr>
            <a:spLocks noGrp="1"/>
          </p:cNvSpPr>
          <p:nvPr>
            <p:ph idx="1"/>
          </p:nvPr>
        </p:nvSpPr>
        <p:spPr>
          <a:xfrm>
            <a:off x="457200" y="1000125"/>
            <a:ext cx="8258175" cy="2357437"/>
          </a:xfrm>
        </p:spPr>
        <p:txBody>
          <a:bodyPr/>
          <a:lstStyle/>
          <a:p>
            <a:pPr eaLnBrk="1" hangingPunct="1">
              <a:lnSpc>
                <a:spcPct val="115000"/>
              </a:lnSpc>
            </a:pPr>
            <a:r>
              <a:rPr lang="zh-CN" altLang="en-US" sz="2000" dirty="0">
                <a:latin typeface="Verdana" pitchFamily="34" charset="0"/>
              </a:rPr>
              <a:t>增量模型是迭代和演进的过程。</a:t>
            </a:r>
          </a:p>
          <a:p>
            <a:pPr eaLnBrk="1" hangingPunct="1">
              <a:lnSpc>
                <a:spcPct val="115000"/>
              </a:lnSpc>
            </a:pPr>
            <a:r>
              <a:rPr lang="zh-CN" altLang="en-US" sz="2000" dirty="0">
                <a:latin typeface="Verdana" pitchFamily="34" charset="0"/>
              </a:rPr>
              <a:t>增量模型把软件产品分解成一系列的增量构件，在增量开发迭代中逐步加入。</a:t>
            </a:r>
          </a:p>
          <a:p>
            <a:pPr eaLnBrk="1" hangingPunct="1">
              <a:lnSpc>
                <a:spcPct val="115000"/>
              </a:lnSpc>
            </a:pPr>
            <a:r>
              <a:rPr lang="zh-CN" altLang="en-US" sz="2000" dirty="0">
                <a:latin typeface="Verdana" pitchFamily="34" charset="0"/>
              </a:rPr>
              <a:t>每个构件由多个相互作用的模块构成，并且能够完成特定的功能。</a:t>
            </a:r>
          </a:p>
          <a:p>
            <a:pPr eaLnBrk="1" hangingPunct="1">
              <a:lnSpc>
                <a:spcPct val="115000"/>
              </a:lnSpc>
            </a:pPr>
            <a:r>
              <a:rPr lang="zh-CN" altLang="en-US" sz="2000" dirty="0">
                <a:latin typeface="Verdana" pitchFamily="34" charset="0"/>
              </a:rPr>
              <a:t>早先完成的增量可以为后期的增量提供服务。</a:t>
            </a:r>
          </a:p>
          <a:p>
            <a:pPr eaLnBrk="1" hangingPunct="1">
              <a:lnSpc>
                <a:spcPct val="115000"/>
              </a:lnSpc>
            </a:pPr>
            <a:r>
              <a:rPr lang="zh-CN" altLang="en-US" sz="2000" dirty="0">
                <a:latin typeface="Verdana" pitchFamily="34" charset="0"/>
              </a:rPr>
              <a:t>增量开发方法的新演进版本叫做 </a:t>
            </a:r>
            <a:r>
              <a:rPr lang="en-US" altLang="zh-CN" sz="2000" dirty="0">
                <a:latin typeface="Verdana" pitchFamily="34" charset="0"/>
              </a:rPr>
              <a:t>“</a:t>
            </a:r>
            <a:r>
              <a:rPr lang="zh-CN" altLang="en-US" sz="2000" dirty="0">
                <a:latin typeface="Verdana" pitchFamily="34" charset="0"/>
              </a:rPr>
              <a:t>极限程序设计</a:t>
            </a:r>
            <a:r>
              <a:rPr lang="en-US" altLang="zh-CN" sz="2000" dirty="0">
                <a:latin typeface="Verdana" pitchFamily="34" charset="0"/>
              </a:rPr>
              <a:t>” </a:t>
            </a:r>
            <a:r>
              <a:rPr lang="zh-CN" altLang="en-US" sz="2000" dirty="0">
                <a:latin typeface="Verdana" pitchFamily="34" charset="0"/>
              </a:rPr>
              <a:t>。</a:t>
            </a:r>
            <a:endParaRPr lang="en-US" altLang="zh-CN" sz="2000" dirty="0">
              <a:latin typeface="Verdana" pitchFamily="34" charset="0"/>
            </a:endParaRPr>
          </a:p>
        </p:txBody>
      </p:sp>
    </p:spTree>
  </p:cSld>
  <p:clrMapOvr>
    <a:masterClrMapping/>
  </p:clrMapOvr>
  <p:transition advClick="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t>增量模型</a:t>
            </a:r>
          </a:p>
        </p:txBody>
      </p:sp>
      <p:pic>
        <p:nvPicPr>
          <p:cNvPr id="4098" name="Picture 2"/>
          <p:cNvPicPr>
            <a:picLocks noChangeAspect="1" noChangeArrowheads="1"/>
          </p:cNvPicPr>
          <p:nvPr/>
        </p:nvPicPr>
        <p:blipFill>
          <a:blip r:embed="rId3"/>
          <a:srcRect/>
          <a:stretch>
            <a:fillRect/>
          </a:stretch>
        </p:blipFill>
        <p:spPr bwMode="auto">
          <a:xfrm>
            <a:off x="1285852" y="928670"/>
            <a:ext cx="6572295" cy="4686856"/>
          </a:xfrm>
          <a:prstGeom prst="rect">
            <a:avLst/>
          </a:prstGeom>
          <a:noFill/>
          <a:ln w="9525">
            <a:noFill/>
            <a:miter lim="800000"/>
            <a:headEnd/>
            <a:tailEnd/>
          </a:ln>
          <a:effectLst/>
        </p:spPr>
      </p:pic>
    </p:spTree>
  </p:cSld>
  <p:clrMapOvr>
    <a:masterClrMapping/>
  </p:clrMapOvr>
  <p:transition advClick="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t>增量模型</a:t>
            </a:r>
          </a:p>
        </p:txBody>
      </p:sp>
      <p:pic>
        <p:nvPicPr>
          <p:cNvPr id="3074" name="Picture 2"/>
          <p:cNvPicPr>
            <a:picLocks noChangeAspect="1" noChangeArrowheads="1"/>
          </p:cNvPicPr>
          <p:nvPr/>
        </p:nvPicPr>
        <p:blipFill>
          <a:blip r:embed="rId3"/>
          <a:srcRect/>
          <a:stretch>
            <a:fillRect/>
          </a:stretch>
        </p:blipFill>
        <p:spPr bwMode="auto">
          <a:xfrm>
            <a:off x="109538" y="1071546"/>
            <a:ext cx="8924925" cy="4333875"/>
          </a:xfrm>
          <a:prstGeom prst="rect">
            <a:avLst/>
          </a:prstGeom>
          <a:noFill/>
          <a:ln w="9525">
            <a:noFill/>
            <a:miter lim="800000"/>
            <a:headEnd/>
            <a:tailEnd/>
          </a:ln>
          <a:effectLst/>
        </p:spPr>
      </p:pic>
    </p:spTree>
  </p:cSld>
  <p:clrMapOvr>
    <a:masterClrMapping/>
  </p:clrMapOvr>
  <p:transition advClick="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t>喷泉模型</a:t>
            </a:r>
          </a:p>
        </p:txBody>
      </p:sp>
      <p:sp>
        <p:nvSpPr>
          <p:cNvPr id="33795" name="内容占位符 2"/>
          <p:cNvSpPr>
            <a:spLocks noGrp="1"/>
          </p:cNvSpPr>
          <p:nvPr>
            <p:ph idx="1"/>
          </p:nvPr>
        </p:nvSpPr>
        <p:spPr>
          <a:xfrm>
            <a:off x="457200" y="1000125"/>
            <a:ext cx="8258175" cy="4375150"/>
          </a:xfrm>
        </p:spPr>
        <p:txBody>
          <a:bodyPr/>
          <a:lstStyle/>
          <a:p>
            <a:pPr eaLnBrk="1" hangingPunct="1">
              <a:lnSpc>
                <a:spcPct val="115000"/>
              </a:lnSpc>
            </a:pPr>
            <a:r>
              <a:rPr lang="zh-CN" altLang="en-US" sz="2000" dirty="0">
                <a:latin typeface="Verdana" pitchFamily="34" charset="0"/>
              </a:rPr>
              <a:t>体现了迭代和无间隙的特性。</a:t>
            </a:r>
          </a:p>
          <a:p>
            <a:pPr eaLnBrk="1" hangingPunct="1">
              <a:lnSpc>
                <a:spcPct val="115000"/>
              </a:lnSpc>
            </a:pPr>
            <a:r>
              <a:rPr lang="zh-CN" altLang="en-US" sz="2000" dirty="0">
                <a:latin typeface="Verdana" pitchFamily="34" charset="0"/>
              </a:rPr>
              <a:t>系统某个部分常常重复工作多次，相关对象在每次迭代中随之加入演进的软件成分。</a:t>
            </a:r>
          </a:p>
          <a:p>
            <a:pPr eaLnBrk="1" hangingPunct="1">
              <a:lnSpc>
                <a:spcPct val="115000"/>
              </a:lnSpc>
            </a:pPr>
            <a:r>
              <a:rPr lang="zh-CN" altLang="en-US" sz="2000" dirty="0">
                <a:latin typeface="Verdana" pitchFamily="34" charset="0"/>
              </a:rPr>
              <a:t>无间隙是指在各项开发活动，即分析、设计和编码之间不存在明显的边界。</a:t>
            </a:r>
          </a:p>
          <a:p>
            <a:pPr eaLnBrk="1" hangingPunct="1">
              <a:lnSpc>
                <a:spcPct val="115000"/>
              </a:lnSpc>
            </a:pPr>
            <a:r>
              <a:rPr lang="zh-CN" altLang="en-US" sz="2000" dirty="0">
                <a:latin typeface="Verdana" pitchFamily="34" charset="0"/>
              </a:rPr>
              <a:t>喷泉模型是对象驱动的过程。</a:t>
            </a:r>
          </a:p>
          <a:p>
            <a:pPr eaLnBrk="1" hangingPunct="1">
              <a:lnSpc>
                <a:spcPct val="115000"/>
              </a:lnSpc>
            </a:pPr>
            <a:endParaRPr lang="en-US" altLang="zh-CN" sz="2000" dirty="0">
              <a:latin typeface="Verdana" pitchFamily="34" charset="0"/>
            </a:endParaRPr>
          </a:p>
        </p:txBody>
      </p:sp>
    </p:spTree>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457200" y="274638"/>
            <a:ext cx="7972425" cy="654050"/>
          </a:xfrm>
        </p:spPr>
        <p:txBody>
          <a:bodyPr/>
          <a:lstStyle/>
          <a:p>
            <a:r>
              <a:rPr lang="zh-CN" altLang="en-US" dirty="0"/>
              <a:t>课程考核要求</a:t>
            </a:r>
          </a:p>
        </p:txBody>
      </p:sp>
      <p:sp>
        <p:nvSpPr>
          <p:cNvPr id="17" name="矩形 16"/>
          <p:cNvSpPr/>
          <p:nvPr/>
        </p:nvSpPr>
        <p:spPr>
          <a:xfrm>
            <a:off x="428596" y="1000108"/>
            <a:ext cx="8215370" cy="3348032"/>
          </a:xfrm>
          <a:prstGeom prst="rect">
            <a:avLst/>
          </a:prstGeom>
        </p:spPr>
        <p:txBody>
          <a:bodyPr wrap="square">
            <a:spAutoFit/>
          </a:bodyPr>
          <a:lstStyle/>
          <a:p>
            <a:pPr marL="342900" lvl="1" indent="-342900" algn="l">
              <a:lnSpc>
                <a:spcPct val="125000"/>
              </a:lnSpc>
              <a:buClr>
                <a:srgbClr val="777777"/>
              </a:buClr>
              <a:buSzPct val="85000"/>
              <a:buFontTx/>
              <a:buChar char="•"/>
            </a:pPr>
            <a:r>
              <a:rPr lang="zh-CN" altLang="en-US" sz="2000" dirty="0">
                <a:solidFill>
                  <a:schemeClr val="tx1"/>
                </a:solidFill>
                <a:latin typeface="+mn-ea"/>
              </a:rPr>
              <a:t>平时成绩：</a:t>
            </a:r>
            <a:r>
              <a:rPr lang="en-US" altLang="zh-CN" sz="2000" dirty="0">
                <a:solidFill>
                  <a:schemeClr val="tx1"/>
                </a:solidFill>
                <a:latin typeface="+mn-ea"/>
              </a:rPr>
              <a:t>20%</a:t>
            </a:r>
            <a:r>
              <a:rPr lang="zh-CN" altLang="en-US" sz="2000" dirty="0">
                <a:solidFill>
                  <a:schemeClr val="tx1"/>
                </a:solidFill>
                <a:latin typeface="+mn-ea"/>
              </a:rPr>
              <a:t>，点名和回答问题</a:t>
            </a:r>
            <a:endParaRPr lang="en-US" altLang="zh-CN" sz="2000" dirty="0">
              <a:solidFill>
                <a:schemeClr val="tx1"/>
              </a:solidFill>
              <a:latin typeface="+mn-ea"/>
            </a:endParaRPr>
          </a:p>
          <a:p>
            <a:pPr marL="342900" lvl="1" indent="-342900" algn="l">
              <a:lnSpc>
                <a:spcPct val="125000"/>
              </a:lnSpc>
              <a:buClr>
                <a:srgbClr val="777777"/>
              </a:buClr>
              <a:buSzPct val="85000"/>
              <a:buFontTx/>
              <a:buChar char="•"/>
            </a:pPr>
            <a:r>
              <a:rPr lang="zh-CN" altLang="en-US" sz="2000" dirty="0">
                <a:solidFill>
                  <a:schemeClr val="tx1"/>
                </a:solidFill>
                <a:latin typeface="+mn-ea"/>
              </a:rPr>
              <a:t>实验成绩：</a:t>
            </a:r>
            <a:r>
              <a:rPr lang="en-US" altLang="zh-CN" sz="2000" dirty="0">
                <a:solidFill>
                  <a:schemeClr val="tx1"/>
                </a:solidFill>
                <a:latin typeface="+mn-ea"/>
              </a:rPr>
              <a:t>20%</a:t>
            </a:r>
            <a:r>
              <a:rPr lang="zh-CN" altLang="en-US" sz="2000" dirty="0">
                <a:solidFill>
                  <a:schemeClr val="tx1"/>
                </a:solidFill>
                <a:latin typeface="+mn-ea"/>
              </a:rPr>
              <a:t>，共四次</a:t>
            </a:r>
            <a:endParaRPr lang="en-US" altLang="zh-CN" sz="2000" dirty="0">
              <a:solidFill>
                <a:schemeClr val="tx1"/>
              </a:solidFill>
              <a:latin typeface="+mn-ea"/>
            </a:endParaRPr>
          </a:p>
          <a:p>
            <a:pPr marL="342900" lvl="1" indent="-342900" algn="l">
              <a:lnSpc>
                <a:spcPct val="125000"/>
              </a:lnSpc>
              <a:buClr>
                <a:srgbClr val="777777"/>
              </a:buClr>
              <a:buSzPct val="85000"/>
              <a:buNone/>
            </a:pPr>
            <a:r>
              <a:rPr lang="zh-CN" altLang="en-US" sz="1800" i="1" dirty="0">
                <a:solidFill>
                  <a:srgbClr val="FF0000"/>
                </a:solidFill>
                <a:latin typeface="+mn-ea"/>
              </a:rPr>
              <a:t>   需求分析：系统流程图</a:t>
            </a:r>
            <a:endParaRPr lang="en-US" altLang="zh-CN" sz="1800" i="1" dirty="0">
              <a:solidFill>
                <a:srgbClr val="FF0000"/>
              </a:solidFill>
              <a:latin typeface="+mn-ea"/>
            </a:endParaRPr>
          </a:p>
          <a:p>
            <a:pPr marL="342900" lvl="1" indent="-342900" algn="l">
              <a:lnSpc>
                <a:spcPct val="125000"/>
              </a:lnSpc>
              <a:buClr>
                <a:srgbClr val="777777"/>
              </a:buClr>
              <a:buSzPct val="85000"/>
              <a:buNone/>
            </a:pPr>
            <a:r>
              <a:rPr lang="zh-CN" altLang="en-US" sz="1800" i="1" dirty="0">
                <a:solidFill>
                  <a:srgbClr val="FF0000"/>
                </a:solidFill>
                <a:latin typeface="+mn-ea"/>
              </a:rPr>
              <a:t>   总体设计：数据流图、功能模块</a:t>
            </a:r>
            <a:endParaRPr lang="en-US" altLang="zh-CN" sz="1800" i="1" dirty="0">
              <a:solidFill>
                <a:srgbClr val="FF0000"/>
              </a:solidFill>
              <a:latin typeface="+mn-ea"/>
            </a:endParaRPr>
          </a:p>
          <a:p>
            <a:pPr marL="342900" lvl="1" indent="-342900" algn="l">
              <a:lnSpc>
                <a:spcPct val="125000"/>
              </a:lnSpc>
              <a:buClr>
                <a:srgbClr val="777777"/>
              </a:buClr>
              <a:buSzPct val="85000"/>
              <a:buNone/>
            </a:pPr>
            <a:r>
              <a:rPr lang="en-US" altLang="zh-CN" sz="1800" i="1" dirty="0">
                <a:solidFill>
                  <a:srgbClr val="FF0000"/>
                </a:solidFill>
                <a:latin typeface="+mn-ea"/>
              </a:rPr>
              <a:t>   </a:t>
            </a:r>
            <a:r>
              <a:rPr lang="zh-CN" altLang="en-US" sz="1800" i="1" dirty="0">
                <a:solidFill>
                  <a:srgbClr val="FF0000"/>
                </a:solidFill>
                <a:latin typeface="+mn-ea"/>
              </a:rPr>
              <a:t>数据库设计：</a:t>
            </a:r>
            <a:r>
              <a:rPr lang="zh-CN" altLang="zh-CN" sz="1800" i="1" dirty="0">
                <a:solidFill>
                  <a:srgbClr val="FF0000"/>
                </a:solidFill>
                <a:latin typeface="+mn-ea"/>
              </a:rPr>
              <a:t>实体关系图</a:t>
            </a:r>
            <a:endParaRPr lang="en-US" altLang="zh-CN" sz="1800" i="1" dirty="0">
              <a:solidFill>
                <a:srgbClr val="FF0000"/>
              </a:solidFill>
              <a:latin typeface="+mn-ea"/>
            </a:endParaRPr>
          </a:p>
          <a:p>
            <a:pPr marL="342900" lvl="1" indent="-342900" algn="l">
              <a:lnSpc>
                <a:spcPct val="125000"/>
              </a:lnSpc>
              <a:buClr>
                <a:srgbClr val="777777"/>
              </a:buClr>
              <a:buSzPct val="85000"/>
              <a:buNone/>
            </a:pPr>
            <a:r>
              <a:rPr lang="zh-CN" altLang="en-US" sz="1800" i="1" dirty="0">
                <a:solidFill>
                  <a:srgbClr val="FF0000"/>
                </a:solidFill>
                <a:latin typeface="+mn-ea"/>
              </a:rPr>
              <a:t>   详细设计：程序流程图</a:t>
            </a:r>
            <a:endParaRPr lang="en-US" altLang="zh-CN" sz="1800" i="1" dirty="0">
              <a:solidFill>
                <a:srgbClr val="FF0000"/>
              </a:solidFill>
              <a:latin typeface="+mn-ea"/>
            </a:endParaRPr>
          </a:p>
          <a:p>
            <a:pPr marL="342900" lvl="1" indent="-342900" algn="l">
              <a:lnSpc>
                <a:spcPct val="125000"/>
              </a:lnSpc>
              <a:buClr>
                <a:srgbClr val="777777"/>
              </a:buClr>
              <a:buSzPct val="85000"/>
              <a:buFontTx/>
              <a:buChar char="•"/>
            </a:pPr>
            <a:r>
              <a:rPr lang="zh-CN" altLang="en-US" sz="2000" dirty="0">
                <a:solidFill>
                  <a:schemeClr val="tx1"/>
                </a:solidFill>
                <a:latin typeface="+mn-ea"/>
              </a:rPr>
              <a:t>期末考试：</a:t>
            </a:r>
            <a:r>
              <a:rPr lang="en-US" altLang="zh-CN" sz="2000" dirty="0">
                <a:solidFill>
                  <a:schemeClr val="tx1"/>
                </a:solidFill>
                <a:latin typeface="+mn-ea"/>
              </a:rPr>
              <a:t>60%</a:t>
            </a:r>
            <a:r>
              <a:rPr lang="zh-CN" altLang="en-US" sz="2000" dirty="0">
                <a:solidFill>
                  <a:schemeClr val="tx1"/>
                </a:solidFill>
                <a:latin typeface="+mn-ea"/>
              </a:rPr>
              <a:t>，考试</a:t>
            </a:r>
            <a:endParaRPr lang="en-US" altLang="zh-CN" sz="2000" dirty="0">
              <a:solidFill>
                <a:schemeClr val="tx1"/>
              </a:solidFill>
              <a:latin typeface="+mn-ea"/>
            </a:endParaRPr>
          </a:p>
          <a:p>
            <a:pPr marL="342900" lvl="1" indent="-342900" algn="l">
              <a:lnSpc>
                <a:spcPct val="125000"/>
              </a:lnSpc>
              <a:buClr>
                <a:srgbClr val="777777"/>
              </a:buClr>
              <a:buSzPct val="85000"/>
              <a:buFontTx/>
              <a:buChar char="•"/>
            </a:pPr>
            <a:endParaRPr lang="en-US" altLang="zh-CN" sz="2000" dirty="0">
              <a:solidFill>
                <a:schemeClr val="tx1"/>
              </a:solidFill>
              <a:latin typeface="+mn-ea"/>
            </a:endParaRPr>
          </a:p>
          <a:p>
            <a:pPr marL="342900" lvl="1" indent="-342900" algn="l">
              <a:lnSpc>
                <a:spcPct val="125000"/>
              </a:lnSpc>
              <a:buClr>
                <a:srgbClr val="777777"/>
              </a:buClr>
              <a:buSzPct val="85000"/>
              <a:buFontTx/>
              <a:buChar char="•"/>
            </a:pPr>
            <a:r>
              <a:rPr lang="zh-CN" altLang="en-US" sz="2000" i="1" dirty="0">
                <a:solidFill>
                  <a:srgbClr val="FF0000"/>
                </a:solidFill>
                <a:latin typeface="+mn-ea"/>
                <a:sym typeface="Wingdings" pitchFamily="2" charset="2"/>
              </a:rPr>
              <a:t>课上提问，回答问题的学生，平时成绩加分</a:t>
            </a:r>
            <a:endParaRPr lang="en-US" altLang="zh-CN" sz="1800" i="1" dirty="0">
              <a:solidFill>
                <a:srgbClr val="FF0000"/>
              </a:solidFill>
              <a:latin typeface="+mn-ea"/>
              <a:sym typeface="Wingdings" pitchFamily="2" charset="2"/>
            </a:endParaRPr>
          </a:p>
        </p:txBody>
      </p:sp>
    </p:spTree>
  </p:cSld>
  <p:clrMapOvr>
    <a:masterClrMapping/>
  </p:clrMapOvr>
  <p:transition advClick="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t>喷泉模型</a:t>
            </a:r>
          </a:p>
        </p:txBody>
      </p:sp>
      <p:pic>
        <p:nvPicPr>
          <p:cNvPr id="5122" name="Picture 2"/>
          <p:cNvPicPr>
            <a:picLocks noChangeAspect="1" noChangeArrowheads="1"/>
          </p:cNvPicPr>
          <p:nvPr/>
        </p:nvPicPr>
        <p:blipFill>
          <a:blip r:embed="rId3"/>
          <a:srcRect/>
          <a:stretch>
            <a:fillRect/>
          </a:stretch>
        </p:blipFill>
        <p:spPr bwMode="auto">
          <a:xfrm>
            <a:off x="928662" y="928670"/>
            <a:ext cx="7072362" cy="4712157"/>
          </a:xfrm>
          <a:prstGeom prst="rect">
            <a:avLst/>
          </a:prstGeom>
          <a:noFill/>
          <a:ln w="9525">
            <a:noFill/>
            <a:miter lim="800000"/>
            <a:headEnd/>
            <a:tailEnd/>
          </a:ln>
          <a:effectLst/>
        </p:spPr>
      </p:pic>
    </p:spTree>
  </p:cSld>
  <p:clrMapOvr>
    <a:masterClrMapping/>
  </p:clrMapOvr>
  <p:transition advClick="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en-US" altLang="zh-CN" dirty="0"/>
              <a:t>Rational</a:t>
            </a:r>
            <a:r>
              <a:rPr lang="zh-CN" altLang="en-US" dirty="0"/>
              <a:t>统一过程</a:t>
            </a:r>
          </a:p>
        </p:txBody>
      </p:sp>
      <p:sp>
        <p:nvSpPr>
          <p:cNvPr id="33795" name="内容占位符 2"/>
          <p:cNvSpPr>
            <a:spLocks noGrp="1"/>
          </p:cNvSpPr>
          <p:nvPr>
            <p:ph idx="1"/>
          </p:nvPr>
        </p:nvSpPr>
        <p:spPr>
          <a:xfrm>
            <a:off x="457200" y="1000125"/>
            <a:ext cx="8258175" cy="4375150"/>
          </a:xfrm>
        </p:spPr>
        <p:txBody>
          <a:bodyPr/>
          <a:lstStyle/>
          <a:p>
            <a:pPr marL="0" indent="342900">
              <a:defRPr/>
            </a:pPr>
            <a:r>
              <a:rPr lang="en-US" altLang="zh-CN" sz="2000" dirty="0">
                <a:latin typeface="Verdana" pitchFamily="34" charset="0"/>
              </a:rPr>
              <a:t>Rational</a:t>
            </a:r>
            <a:r>
              <a:rPr lang="zh-CN" altLang="zh-CN" sz="2000" dirty="0">
                <a:latin typeface="Verdana" pitchFamily="34" charset="0"/>
              </a:rPr>
              <a:t>统一过程（</a:t>
            </a:r>
            <a:r>
              <a:rPr lang="en-US" altLang="zh-CN" sz="2000" dirty="0">
                <a:latin typeface="Verdana" pitchFamily="34" charset="0"/>
              </a:rPr>
              <a:t>Rational Unified </a:t>
            </a:r>
            <a:r>
              <a:rPr lang="en-US" altLang="zh-CN" sz="2000" dirty="0" err="1">
                <a:latin typeface="Verdana" pitchFamily="34" charset="0"/>
              </a:rPr>
              <a:t>Process,RUP</a:t>
            </a:r>
            <a:r>
              <a:rPr lang="zh-CN" altLang="zh-CN" sz="2000" dirty="0">
                <a:latin typeface="Verdana" pitchFamily="34" charset="0"/>
              </a:rPr>
              <a:t>）是由</a:t>
            </a:r>
            <a:r>
              <a:rPr lang="en-US" altLang="zh-CN" sz="2000" dirty="0">
                <a:latin typeface="Verdana" pitchFamily="34" charset="0"/>
              </a:rPr>
              <a:t>Rational</a:t>
            </a:r>
            <a:r>
              <a:rPr lang="zh-CN" altLang="zh-CN" sz="2000" dirty="0">
                <a:latin typeface="Verdana" pitchFamily="34" charset="0"/>
              </a:rPr>
              <a:t>软件公司推出的一种完整而且完美的软件过程。</a:t>
            </a:r>
            <a:endParaRPr lang="en-US" altLang="zh-CN" sz="2000" dirty="0">
              <a:latin typeface="Verdana" pitchFamily="34" charset="0"/>
            </a:endParaRPr>
          </a:p>
          <a:p>
            <a:pPr marL="0" indent="342900">
              <a:defRPr/>
            </a:pPr>
            <a:r>
              <a:rPr lang="en-US" altLang="zh-CN" sz="2000" dirty="0">
                <a:latin typeface="Verdana" pitchFamily="34" charset="0"/>
              </a:rPr>
              <a:t>RUP</a:t>
            </a:r>
            <a:r>
              <a:rPr lang="zh-CN" altLang="zh-CN" sz="2000" dirty="0">
                <a:latin typeface="Verdana" pitchFamily="34" charset="0"/>
              </a:rPr>
              <a:t>总结了经过多年商业化验证的</a:t>
            </a:r>
            <a:r>
              <a:rPr lang="en-US" altLang="zh-CN" sz="2000" dirty="0">
                <a:latin typeface="Verdana" pitchFamily="34" charset="0"/>
              </a:rPr>
              <a:t>6</a:t>
            </a:r>
            <a:r>
              <a:rPr lang="zh-CN" altLang="zh-CN" sz="2000" dirty="0">
                <a:latin typeface="Verdana" pitchFamily="34" charset="0"/>
              </a:rPr>
              <a:t>条最有效的软件开发经验，这些经验被称为“最佳实践”。</a:t>
            </a:r>
          </a:p>
          <a:p>
            <a:pPr marL="0" indent="457200">
              <a:buFont typeface="+mj-ea"/>
              <a:buAutoNum type="circleNumDbPlain"/>
              <a:defRPr/>
            </a:pPr>
            <a:endParaRPr lang="en-US" altLang="zh-CN" sz="2000" dirty="0"/>
          </a:p>
          <a:p>
            <a:pPr eaLnBrk="1" hangingPunct="1">
              <a:lnSpc>
                <a:spcPct val="115000"/>
              </a:lnSpc>
            </a:pPr>
            <a:endParaRPr lang="en-US" altLang="zh-CN" sz="2000" dirty="0">
              <a:latin typeface="Verdana" pitchFamily="34" charset="0"/>
            </a:endParaRPr>
          </a:p>
        </p:txBody>
      </p:sp>
    </p:spTree>
  </p:cSld>
  <p:clrMapOvr>
    <a:masterClrMapping/>
  </p:clrMapOvr>
  <p:transition advClick="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en-US" altLang="zh-CN" dirty="0">
                <a:latin typeface="Verdana" pitchFamily="34" charset="0"/>
              </a:rPr>
              <a:t>RUP</a:t>
            </a:r>
            <a:r>
              <a:rPr lang="zh-CN" altLang="zh-CN" dirty="0">
                <a:latin typeface="Verdana" pitchFamily="34" charset="0"/>
              </a:rPr>
              <a:t>最佳实践</a:t>
            </a:r>
            <a:endParaRPr lang="zh-CN" altLang="en-US" dirty="0"/>
          </a:p>
        </p:txBody>
      </p:sp>
      <p:sp>
        <p:nvSpPr>
          <p:cNvPr id="33795" name="内容占位符 2"/>
          <p:cNvSpPr>
            <a:spLocks noGrp="1"/>
          </p:cNvSpPr>
          <p:nvPr>
            <p:ph idx="1"/>
          </p:nvPr>
        </p:nvSpPr>
        <p:spPr>
          <a:xfrm>
            <a:off x="457200" y="1000125"/>
            <a:ext cx="8258175" cy="4375150"/>
          </a:xfrm>
        </p:spPr>
        <p:txBody>
          <a:bodyPr/>
          <a:lstStyle/>
          <a:p>
            <a:pPr marL="0" indent="457200">
              <a:buFont typeface="+mj-ea"/>
              <a:buAutoNum type="circleNumDbPlain"/>
              <a:defRPr/>
            </a:pPr>
            <a:r>
              <a:rPr lang="zh-CN" altLang="zh-CN" sz="1900" dirty="0">
                <a:solidFill>
                  <a:srgbClr val="FF0000"/>
                </a:solidFill>
              </a:rPr>
              <a:t>迭代式开发</a:t>
            </a:r>
            <a:r>
              <a:rPr lang="zh-CN" altLang="en-US" sz="1900" dirty="0">
                <a:solidFill>
                  <a:srgbClr val="FF0000"/>
                </a:solidFill>
              </a:rPr>
              <a:t>：</a:t>
            </a:r>
            <a:r>
              <a:rPr lang="zh-CN" altLang="zh-CN" sz="1900" dirty="0"/>
              <a:t>迭代式开发允许在每次迭代过程中需求都可以有变化，这种开发方法通过一系列细化来加深对问题的理解，因此能更容易地容纳需求的变更。</a:t>
            </a:r>
            <a:endParaRPr lang="en-US" altLang="zh-CN" sz="1900" dirty="0"/>
          </a:p>
          <a:p>
            <a:pPr marL="0" indent="457200">
              <a:buFont typeface="+mj-ea"/>
              <a:buAutoNum type="circleNumDbPlain"/>
              <a:defRPr/>
            </a:pPr>
            <a:r>
              <a:rPr lang="zh-CN" altLang="zh-CN" sz="1900" dirty="0">
                <a:solidFill>
                  <a:srgbClr val="FF0000"/>
                </a:solidFill>
              </a:rPr>
              <a:t>管理需求</a:t>
            </a:r>
            <a:r>
              <a:rPr lang="zh-CN" altLang="en-US" sz="1900" dirty="0">
                <a:solidFill>
                  <a:srgbClr val="FF0000"/>
                </a:solidFill>
              </a:rPr>
              <a:t>：</a:t>
            </a:r>
            <a:r>
              <a:rPr lang="en-US" altLang="zh-CN" sz="1900" dirty="0"/>
              <a:t>RUP</a:t>
            </a:r>
            <a:r>
              <a:rPr lang="zh-CN" altLang="zh-CN" sz="1900" dirty="0"/>
              <a:t>描述了如何提取、组织系统的功能性需求和约束条件并把它们文档化。</a:t>
            </a:r>
            <a:endParaRPr lang="en-US" altLang="zh-CN" sz="1900" dirty="0"/>
          </a:p>
          <a:p>
            <a:pPr marL="0" indent="457200">
              <a:buFont typeface="+mj-ea"/>
              <a:buAutoNum type="circleNumDbPlain"/>
              <a:defRPr/>
            </a:pPr>
            <a:r>
              <a:rPr lang="zh-CN" altLang="zh-CN" sz="1900" dirty="0">
                <a:solidFill>
                  <a:srgbClr val="FF0000"/>
                </a:solidFill>
              </a:rPr>
              <a:t>使用基于构件的体系结构</a:t>
            </a:r>
            <a:r>
              <a:rPr lang="zh-CN" altLang="en-US" sz="1900" dirty="0"/>
              <a:t>：</a:t>
            </a:r>
            <a:r>
              <a:rPr lang="en-US" altLang="zh-CN" sz="1900" dirty="0"/>
              <a:t>RUP</a:t>
            </a:r>
            <a:r>
              <a:rPr lang="zh-CN" altLang="zh-CN" sz="1900" dirty="0"/>
              <a:t>提供了使用现有的或新开发的构件定义体系结构的系统化方法，从而有助于降低软件开发的复杂性，提高软件重用率</a:t>
            </a:r>
            <a:r>
              <a:rPr lang="zh-CN" altLang="en-US" sz="1900" dirty="0"/>
              <a:t>。</a:t>
            </a:r>
            <a:endParaRPr lang="en-US" altLang="zh-CN" sz="1900" dirty="0"/>
          </a:p>
          <a:p>
            <a:pPr marL="0" indent="457200">
              <a:buFont typeface="+mj-ea"/>
              <a:buAutoNum type="circleNumDbPlain"/>
              <a:defRPr/>
            </a:pPr>
            <a:r>
              <a:rPr lang="zh-CN" altLang="zh-CN" sz="1900" dirty="0">
                <a:solidFill>
                  <a:srgbClr val="FF0000"/>
                </a:solidFill>
              </a:rPr>
              <a:t>可视化建模</a:t>
            </a:r>
            <a:r>
              <a:rPr lang="zh-CN" altLang="en-US" sz="1900" dirty="0">
                <a:solidFill>
                  <a:srgbClr val="FF0000"/>
                </a:solidFill>
              </a:rPr>
              <a:t>：</a:t>
            </a:r>
            <a:r>
              <a:rPr lang="zh-CN" altLang="zh-CN" sz="1900" dirty="0"/>
              <a:t>可视化建模语言</a:t>
            </a:r>
            <a:r>
              <a:rPr lang="en-US" altLang="zh-CN" sz="1900" dirty="0"/>
              <a:t>UML</a:t>
            </a:r>
            <a:r>
              <a:rPr lang="zh-CN" altLang="zh-CN" sz="1900" dirty="0"/>
              <a:t>紧密地联系在一起，在开发过程中建立起软件系统的可视化模型，可以帮助人们提高管理软件复杂性的能力</a:t>
            </a:r>
            <a:r>
              <a:rPr lang="zh-CN" altLang="en-US" sz="1900" dirty="0"/>
              <a:t>。</a:t>
            </a:r>
            <a:endParaRPr lang="en-US" altLang="zh-CN" sz="1900" dirty="0"/>
          </a:p>
          <a:p>
            <a:pPr marL="0" indent="457200">
              <a:buFont typeface="+mj-ea"/>
              <a:buAutoNum type="circleNumDbPlain"/>
              <a:defRPr/>
            </a:pPr>
            <a:r>
              <a:rPr lang="zh-CN" altLang="zh-CN" sz="1900" dirty="0">
                <a:solidFill>
                  <a:srgbClr val="FF0000"/>
                </a:solidFill>
              </a:rPr>
              <a:t>验证软件质量</a:t>
            </a:r>
            <a:r>
              <a:rPr lang="zh-CN" altLang="en-US" sz="1900" dirty="0">
                <a:solidFill>
                  <a:srgbClr val="FF0000"/>
                </a:solidFill>
              </a:rPr>
              <a:t>：</a:t>
            </a:r>
            <a:r>
              <a:rPr lang="zh-CN" altLang="zh-CN" sz="1900" dirty="0"/>
              <a:t>软件质量评估不再是事后型的或由单独小组进行的孤立活动，而是内建在贯穿于整个开发过程的、由全体成员参与的所有活动中。</a:t>
            </a:r>
            <a:endParaRPr lang="en-US" altLang="zh-CN" sz="1900" dirty="0"/>
          </a:p>
          <a:p>
            <a:pPr marL="0" indent="457200">
              <a:buFont typeface="+mj-ea"/>
              <a:buAutoNum type="circleNumDbPlain"/>
              <a:defRPr/>
            </a:pPr>
            <a:r>
              <a:rPr lang="zh-CN" altLang="zh-CN" sz="1900" dirty="0">
                <a:solidFill>
                  <a:srgbClr val="FF0000"/>
                </a:solidFill>
              </a:rPr>
              <a:t>控制软件变更</a:t>
            </a:r>
            <a:r>
              <a:rPr lang="zh-CN" altLang="en-US" sz="1900" dirty="0"/>
              <a:t>：</a:t>
            </a:r>
            <a:r>
              <a:rPr lang="en-US" altLang="zh-CN" sz="1900" dirty="0"/>
              <a:t>RUP</a:t>
            </a:r>
            <a:r>
              <a:rPr lang="zh-CN" altLang="zh-CN" sz="1900" dirty="0"/>
              <a:t>描述了如何控制、跟踪和监控修改，以确保迭代开发的成功。</a:t>
            </a:r>
            <a:endParaRPr lang="en-US" altLang="zh-CN" sz="1900" dirty="0"/>
          </a:p>
          <a:p>
            <a:pPr eaLnBrk="1" hangingPunct="1">
              <a:lnSpc>
                <a:spcPct val="115000"/>
              </a:lnSpc>
            </a:pPr>
            <a:endParaRPr lang="en-US" altLang="zh-CN" sz="1900" dirty="0">
              <a:latin typeface="Verdana" pitchFamily="34" charset="0"/>
            </a:endParaRPr>
          </a:p>
        </p:txBody>
      </p:sp>
    </p:spTree>
  </p:cSld>
  <p:clrMapOvr>
    <a:masterClrMapping/>
  </p:clrMapOvr>
  <p:transition advClick="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en-US" altLang="zh-CN" dirty="0">
                <a:latin typeface="Verdana" pitchFamily="34" charset="0"/>
              </a:rPr>
              <a:t>RUP</a:t>
            </a:r>
            <a:r>
              <a:rPr lang="zh-CN" altLang="en-US" dirty="0">
                <a:latin typeface="Verdana" pitchFamily="34" charset="0"/>
              </a:rPr>
              <a:t>软件开发生命周期</a:t>
            </a:r>
            <a:endParaRPr lang="zh-CN" altLang="en-US" dirty="0"/>
          </a:p>
        </p:txBody>
      </p:sp>
      <p:pic>
        <p:nvPicPr>
          <p:cNvPr id="4" name="图片 3"/>
          <p:cNvPicPr>
            <a:picLocks noChangeAspect="1"/>
          </p:cNvPicPr>
          <p:nvPr/>
        </p:nvPicPr>
        <p:blipFill>
          <a:blip r:embed="rId3"/>
          <a:srcRect/>
          <a:stretch>
            <a:fillRect/>
          </a:stretch>
        </p:blipFill>
        <p:spPr bwMode="auto">
          <a:xfrm>
            <a:off x="500034" y="928670"/>
            <a:ext cx="7505700" cy="4714908"/>
          </a:xfrm>
          <a:prstGeom prst="rect">
            <a:avLst/>
          </a:prstGeom>
          <a:noFill/>
          <a:ln w="9525">
            <a:noFill/>
            <a:miter lim="800000"/>
            <a:headEnd/>
            <a:tailEnd/>
          </a:ln>
        </p:spPr>
      </p:pic>
    </p:spTree>
  </p:cSld>
  <p:clrMapOvr>
    <a:masterClrMapping/>
  </p:clrMapOvr>
  <p:transition advClick="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latin typeface="Verdana" pitchFamily="34" charset="0"/>
                <a:sym typeface="Wingdings" pitchFamily="2" charset="2"/>
              </a:rPr>
              <a:t>微软过程</a:t>
            </a:r>
            <a:endParaRPr lang="zh-CN" altLang="en-US" dirty="0"/>
          </a:p>
        </p:txBody>
      </p:sp>
      <p:pic>
        <p:nvPicPr>
          <p:cNvPr id="6" name="图片 3"/>
          <p:cNvPicPr>
            <a:picLocks noChangeAspect="1"/>
          </p:cNvPicPr>
          <p:nvPr/>
        </p:nvPicPr>
        <p:blipFill>
          <a:blip r:embed="rId3"/>
          <a:srcRect/>
          <a:stretch>
            <a:fillRect/>
          </a:stretch>
        </p:blipFill>
        <p:spPr bwMode="auto">
          <a:xfrm>
            <a:off x="1581158" y="957985"/>
            <a:ext cx="6205552" cy="4650653"/>
          </a:xfrm>
          <a:prstGeom prst="rect">
            <a:avLst/>
          </a:prstGeom>
          <a:noFill/>
          <a:ln w="9525">
            <a:noFill/>
            <a:miter lim="800000"/>
            <a:headEnd/>
            <a:tailEnd/>
          </a:ln>
        </p:spPr>
      </p:pic>
    </p:spTree>
  </p:cSld>
  <p:clrMapOvr>
    <a:masterClrMapping/>
  </p:clrMapOvr>
  <p:transition advClick="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latin typeface="Verdana" pitchFamily="34" charset="0"/>
                <a:sym typeface="Wingdings" pitchFamily="2" charset="2"/>
              </a:rPr>
              <a:t>微软过程</a:t>
            </a:r>
            <a:endParaRPr lang="zh-CN" altLang="en-US" dirty="0"/>
          </a:p>
        </p:txBody>
      </p:sp>
      <p:pic>
        <p:nvPicPr>
          <p:cNvPr id="4" name="图片 3"/>
          <p:cNvPicPr>
            <a:picLocks noChangeAspect="1"/>
          </p:cNvPicPr>
          <p:nvPr/>
        </p:nvPicPr>
        <p:blipFill>
          <a:blip r:embed="rId3"/>
          <a:srcRect/>
          <a:stretch>
            <a:fillRect/>
          </a:stretch>
        </p:blipFill>
        <p:spPr bwMode="auto">
          <a:xfrm>
            <a:off x="1500166" y="1214422"/>
            <a:ext cx="6251575" cy="4116387"/>
          </a:xfrm>
          <a:prstGeom prst="rect">
            <a:avLst/>
          </a:prstGeom>
          <a:noFill/>
          <a:ln w="9525">
            <a:noFill/>
            <a:miter lim="800000"/>
            <a:headEnd/>
            <a:tailEnd/>
          </a:ln>
        </p:spPr>
      </p:pic>
    </p:spTree>
  </p:cSld>
  <p:clrMapOvr>
    <a:masterClrMapping/>
  </p:clrMapOvr>
  <p:transition advClick="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latin typeface="Verdana" pitchFamily="34" charset="0"/>
                <a:sym typeface="Wingdings" pitchFamily="2" charset="2"/>
              </a:rPr>
              <a:t>敏捷开发模型：敏捷宣言</a:t>
            </a:r>
            <a:endParaRPr lang="zh-CN" altLang="en-US" dirty="0"/>
          </a:p>
        </p:txBody>
      </p:sp>
      <p:sp>
        <p:nvSpPr>
          <p:cNvPr id="33795" name="内容占位符 2"/>
          <p:cNvSpPr>
            <a:spLocks noGrp="1"/>
          </p:cNvSpPr>
          <p:nvPr>
            <p:ph idx="1"/>
          </p:nvPr>
        </p:nvSpPr>
        <p:spPr>
          <a:xfrm>
            <a:off x="457200" y="1000125"/>
            <a:ext cx="8258175" cy="4375150"/>
          </a:xfrm>
        </p:spPr>
        <p:txBody>
          <a:bodyPr/>
          <a:lstStyle/>
          <a:p>
            <a:pPr eaLnBrk="1" hangingPunct="1">
              <a:lnSpc>
                <a:spcPct val="115000"/>
              </a:lnSpc>
            </a:pPr>
            <a:r>
              <a:rPr lang="zh-CN" altLang="en-US" sz="2000" dirty="0">
                <a:latin typeface="Verdana" pitchFamily="34" charset="0"/>
              </a:rPr>
              <a:t>个体和交互胜过过程和工具</a:t>
            </a:r>
            <a:endParaRPr lang="en-US" altLang="zh-CN" sz="2000" dirty="0">
              <a:latin typeface="Verdana" pitchFamily="34" charset="0"/>
            </a:endParaRPr>
          </a:p>
          <a:p>
            <a:pPr eaLnBrk="1" hangingPunct="1">
              <a:lnSpc>
                <a:spcPct val="115000"/>
              </a:lnSpc>
            </a:pPr>
            <a:r>
              <a:rPr lang="zh-CN" altLang="en-US" sz="2000" dirty="0">
                <a:latin typeface="Verdana" pitchFamily="34" charset="0"/>
              </a:rPr>
              <a:t>可工作的软件胜过宽泛的文档</a:t>
            </a:r>
            <a:endParaRPr lang="en-US" altLang="zh-CN" sz="2000" dirty="0">
              <a:latin typeface="Verdana" pitchFamily="34" charset="0"/>
            </a:endParaRPr>
          </a:p>
          <a:p>
            <a:pPr eaLnBrk="1" hangingPunct="1">
              <a:lnSpc>
                <a:spcPct val="115000"/>
              </a:lnSpc>
            </a:pPr>
            <a:r>
              <a:rPr lang="zh-CN" altLang="en-US" sz="2000" dirty="0">
                <a:latin typeface="Verdana" pitchFamily="34" charset="0"/>
              </a:rPr>
              <a:t>客户合作胜过合同谈判</a:t>
            </a:r>
            <a:endParaRPr lang="en-US" altLang="zh-CN" sz="2000" dirty="0">
              <a:latin typeface="Verdana" pitchFamily="34" charset="0"/>
            </a:endParaRPr>
          </a:p>
          <a:p>
            <a:pPr eaLnBrk="1" hangingPunct="1">
              <a:lnSpc>
                <a:spcPct val="115000"/>
              </a:lnSpc>
            </a:pPr>
            <a:r>
              <a:rPr lang="zh-CN" altLang="en-US" sz="2000" dirty="0">
                <a:latin typeface="Verdana" pitchFamily="34" charset="0"/>
              </a:rPr>
              <a:t>响应变更胜过遵循计划</a:t>
            </a:r>
            <a:endParaRPr lang="en-US" altLang="zh-CN" sz="2000" dirty="0">
              <a:latin typeface="Verdana" pitchFamily="34" charset="0"/>
            </a:endParaRPr>
          </a:p>
        </p:txBody>
      </p:sp>
    </p:spTree>
  </p:cSld>
  <p:clrMapOvr>
    <a:masterClrMapping/>
  </p:clrMapOvr>
  <p:transition advClick="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latin typeface="Verdana" pitchFamily="34" charset="0"/>
                <a:sym typeface="Wingdings" pitchFamily="2" charset="2"/>
              </a:rPr>
              <a:t>敏捷开发模型：</a:t>
            </a:r>
            <a:r>
              <a:rPr lang="en-US" altLang="zh-CN" dirty="0">
                <a:latin typeface="Verdana" pitchFamily="34" charset="0"/>
                <a:sym typeface="Wingdings" pitchFamily="2" charset="2"/>
              </a:rPr>
              <a:t>12</a:t>
            </a:r>
            <a:r>
              <a:rPr lang="zh-CN" altLang="en-US" dirty="0">
                <a:latin typeface="Verdana" pitchFamily="34" charset="0"/>
                <a:sym typeface="Wingdings" pitchFamily="2" charset="2"/>
              </a:rPr>
              <a:t>条原则</a:t>
            </a:r>
            <a:endParaRPr lang="zh-CN" altLang="en-US" dirty="0"/>
          </a:p>
        </p:txBody>
      </p:sp>
      <p:sp>
        <p:nvSpPr>
          <p:cNvPr id="33795" name="内容占位符 2"/>
          <p:cNvSpPr>
            <a:spLocks noGrp="1"/>
          </p:cNvSpPr>
          <p:nvPr>
            <p:ph idx="1"/>
          </p:nvPr>
        </p:nvSpPr>
        <p:spPr>
          <a:xfrm>
            <a:off x="457200" y="1000125"/>
            <a:ext cx="8258175" cy="4375150"/>
          </a:xfrm>
        </p:spPr>
        <p:txBody>
          <a:bodyPr/>
          <a:lstStyle/>
          <a:p>
            <a:pPr eaLnBrk="1" hangingPunct="1">
              <a:lnSpc>
                <a:spcPct val="115000"/>
              </a:lnSpc>
            </a:pPr>
            <a:r>
              <a:rPr lang="zh-CN" altLang="en-US" sz="2000" dirty="0">
                <a:solidFill>
                  <a:srgbClr val="FF0000"/>
                </a:solidFill>
                <a:latin typeface="Verdana" pitchFamily="34" charset="0"/>
              </a:rPr>
              <a:t>尽早和持续的交付</a:t>
            </a:r>
            <a:r>
              <a:rPr lang="zh-CN" altLang="en-US" sz="2000" dirty="0">
                <a:latin typeface="Verdana" pitchFamily="34" charset="0"/>
              </a:rPr>
              <a:t>有价值的软件使客户满意</a:t>
            </a:r>
            <a:endParaRPr lang="en-US" altLang="zh-CN" sz="2000" dirty="0">
              <a:latin typeface="Verdana" pitchFamily="34" charset="0"/>
            </a:endParaRPr>
          </a:p>
          <a:p>
            <a:pPr eaLnBrk="1" hangingPunct="1">
              <a:lnSpc>
                <a:spcPct val="115000"/>
              </a:lnSpc>
            </a:pPr>
            <a:r>
              <a:rPr lang="zh-CN" altLang="en-US" sz="2000" dirty="0">
                <a:latin typeface="Verdana" pitchFamily="34" charset="0"/>
              </a:rPr>
              <a:t>经常交付可运行软件，交付时间间隔越短越好</a:t>
            </a:r>
            <a:endParaRPr lang="en-US" altLang="zh-CN" sz="2000" dirty="0">
              <a:latin typeface="Verdana" pitchFamily="34" charset="0"/>
            </a:endParaRPr>
          </a:p>
          <a:p>
            <a:pPr eaLnBrk="1" hangingPunct="1">
              <a:lnSpc>
                <a:spcPct val="115000"/>
              </a:lnSpc>
            </a:pPr>
            <a:r>
              <a:rPr lang="zh-CN" altLang="en-US" sz="2000" dirty="0">
                <a:latin typeface="Verdana" pitchFamily="34" charset="0"/>
              </a:rPr>
              <a:t>软件全生命周期</a:t>
            </a:r>
            <a:r>
              <a:rPr lang="zh-CN" altLang="en-US" sz="2000" dirty="0">
                <a:solidFill>
                  <a:srgbClr val="FF0000"/>
                </a:solidFill>
                <a:latin typeface="Verdana" pitchFamily="34" charset="0"/>
              </a:rPr>
              <a:t>欢迎需求变更</a:t>
            </a:r>
            <a:r>
              <a:rPr lang="zh-CN" altLang="en-US" sz="2000" dirty="0">
                <a:latin typeface="Verdana" pitchFamily="34" charset="0"/>
              </a:rPr>
              <a:t>：竞争优势</a:t>
            </a:r>
            <a:endParaRPr lang="en-US" altLang="zh-CN" sz="2000" dirty="0">
              <a:latin typeface="Verdana" pitchFamily="34" charset="0"/>
            </a:endParaRPr>
          </a:p>
          <a:p>
            <a:pPr eaLnBrk="1" hangingPunct="1">
              <a:lnSpc>
                <a:spcPct val="115000"/>
              </a:lnSpc>
            </a:pPr>
            <a:r>
              <a:rPr lang="zh-CN" altLang="en-US" sz="2000" dirty="0">
                <a:latin typeface="Verdana" pitchFamily="34" charset="0"/>
              </a:rPr>
              <a:t>项目开发期间</a:t>
            </a:r>
            <a:r>
              <a:rPr lang="zh-CN" altLang="en-US" sz="2000" dirty="0">
                <a:solidFill>
                  <a:srgbClr val="FF0000"/>
                </a:solidFill>
                <a:latin typeface="Verdana" pitchFamily="34" charset="0"/>
              </a:rPr>
              <a:t>业务人员和开发人员</a:t>
            </a:r>
            <a:r>
              <a:rPr lang="zh-CN" altLang="en-US" sz="2000" dirty="0">
                <a:latin typeface="Verdana" pitchFamily="34" charset="0"/>
              </a:rPr>
              <a:t>必须每天在一起工作</a:t>
            </a:r>
            <a:endParaRPr lang="en-US" altLang="zh-CN" sz="2000" dirty="0">
              <a:latin typeface="Verdana" pitchFamily="34" charset="0"/>
            </a:endParaRPr>
          </a:p>
          <a:p>
            <a:pPr eaLnBrk="1" hangingPunct="1">
              <a:lnSpc>
                <a:spcPct val="115000"/>
              </a:lnSpc>
            </a:pPr>
            <a:r>
              <a:rPr lang="zh-CN" altLang="en-US" sz="2000" dirty="0">
                <a:latin typeface="Verdana" pitchFamily="34" charset="0"/>
              </a:rPr>
              <a:t>围绕有积极性的个体构建项目，提供所需的环境和支持</a:t>
            </a:r>
            <a:endParaRPr lang="en-US" altLang="zh-CN" sz="2000" dirty="0">
              <a:latin typeface="Verdana" pitchFamily="34" charset="0"/>
            </a:endParaRPr>
          </a:p>
          <a:p>
            <a:pPr eaLnBrk="1" hangingPunct="1">
              <a:lnSpc>
                <a:spcPct val="115000"/>
              </a:lnSpc>
            </a:pPr>
            <a:r>
              <a:rPr lang="zh-CN" altLang="en-US" sz="2000" dirty="0">
                <a:latin typeface="Verdana" pitchFamily="34" charset="0"/>
              </a:rPr>
              <a:t>团队内部采用最优效果和效率的</a:t>
            </a:r>
            <a:r>
              <a:rPr lang="zh-CN" altLang="en-US" sz="2000" dirty="0">
                <a:solidFill>
                  <a:srgbClr val="FF0000"/>
                </a:solidFill>
                <a:latin typeface="Verdana" pitchFamily="34" charset="0"/>
              </a:rPr>
              <a:t>面对面交谈</a:t>
            </a:r>
            <a:endParaRPr lang="en-US" altLang="zh-CN" sz="2000" dirty="0">
              <a:solidFill>
                <a:srgbClr val="FF0000"/>
              </a:solidFill>
              <a:latin typeface="Verdana" pitchFamily="34" charset="0"/>
            </a:endParaRPr>
          </a:p>
          <a:p>
            <a:pPr eaLnBrk="1" hangingPunct="1">
              <a:lnSpc>
                <a:spcPct val="115000"/>
              </a:lnSpc>
            </a:pPr>
            <a:r>
              <a:rPr lang="zh-CN" altLang="en-US" sz="2000" dirty="0">
                <a:solidFill>
                  <a:srgbClr val="FF0000"/>
                </a:solidFill>
                <a:latin typeface="Verdana" pitchFamily="34" charset="0"/>
              </a:rPr>
              <a:t>可运行的软件</a:t>
            </a:r>
            <a:r>
              <a:rPr lang="zh-CN" altLang="en-US" sz="2000" dirty="0">
                <a:latin typeface="Verdana" pitchFamily="34" charset="0"/>
              </a:rPr>
              <a:t>是首要度量标准</a:t>
            </a:r>
            <a:endParaRPr lang="en-US" altLang="zh-CN" sz="2000" dirty="0">
              <a:latin typeface="Verdana" pitchFamily="34" charset="0"/>
            </a:endParaRPr>
          </a:p>
          <a:p>
            <a:pPr eaLnBrk="1" hangingPunct="1">
              <a:lnSpc>
                <a:spcPct val="115000"/>
              </a:lnSpc>
            </a:pPr>
            <a:r>
              <a:rPr lang="zh-CN" altLang="en-US" sz="2000" dirty="0">
                <a:latin typeface="Verdana" pitchFamily="34" charset="0"/>
              </a:rPr>
              <a:t>可持续的开发进度，长期稳定</a:t>
            </a:r>
            <a:endParaRPr lang="en-US" altLang="zh-CN" sz="2000" dirty="0">
              <a:latin typeface="Verdana" pitchFamily="34" charset="0"/>
            </a:endParaRPr>
          </a:p>
          <a:p>
            <a:pPr eaLnBrk="1" hangingPunct="1">
              <a:lnSpc>
                <a:spcPct val="115000"/>
              </a:lnSpc>
            </a:pPr>
            <a:r>
              <a:rPr lang="zh-CN" altLang="en-US" sz="2000" dirty="0">
                <a:latin typeface="Verdana" pitchFamily="34" charset="0"/>
              </a:rPr>
              <a:t>不断关注优秀的技能和良好的设计</a:t>
            </a:r>
            <a:endParaRPr lang="en-US" altLang="zh-CN" sz="2000" dirty="0">
              <a:latin typeface="Verdana" pitchFamily="34" charset="0"/>
            </a:endParaRPr>
          </a:p>
          <a:p>
            <a:pPr eaLnBrk="1" hangingPunct="1">
              <a:lnSpc>
                <a:spcPct val="115000"/>
              </a:lnSpc>
            </a:pPr>
            <a:r>
              <a:rPr lang="zh-CN" altLang="en-US" sz="2000" dirty="0">
                <a:solidFill>
                  <a:srgbClr val="FF0000"/>
                </a:solidFill>
                <a:latin typeface="Verdana" pitchFamily="34" charset="0"/>
              </a:rPr>
              <a:t>简单</a:t>
            </a:r>
            <a:r>
              <a:rPr lang="zh-CN" altLang="en-US" sz="2000" dirty="0">
                <a:latin typeface="Verdana" pitchFamily="34" charset="0"/>
              </a:rPr>
              <a:t>：减少不必要的工作，例如不必要的文档</a:t>
            </a:r>
            <a:endParaRPr lang="en-US" altLang="zh-CN" sz="2000" dirty="0">
              <a:latin typeface="Verdana" pitchFamily="34" charset="0"/>
            </a:endParaRPr>
          </a:p>
          <a:p>
            <a:pPr eaLnBrk="1" hangingPunct="1">
              <a:lnSpc>
                <a:spcPct val="115000"/>
              </a:lnSpc>
            </a:pPr>
            <a:r>
              <a:rPr lang="zh-CN" altLang="en-US" sz="2000" dirty="0">
                <a:latin typeface="Verdana" pitchFamily="34" charset="0"/>
              </a:rPr>
              <a:t>最好的架构、需求和设计出自</a:t>
            </a:r>
            <a:r>
              <a:rPr lang="zh-CN" altLang="en-US" sz="2000" dirty="0">
                <a:solidFill>
                  <a:srgbClr val="FF0000"/>
                </a:solidFill>
                <a:latin typeface="Verdana" pitchFamily="34" charset="0"/>
              </a:rPr>
              <a:t>团队内部</a:t>
            </a:r>
            <a:endParaRPr lang="en-US" altLang="zh-CN" sz="2000" dirty="0">
              <a:solidFill>
                <a:srgbClr val="FF0000"/>
              </a:solidFill>
              <a:latin typeface="Verdana" pitchFamily="34" charset="0"/>
            </a:endParaRPr>
          </a:p>
          <a:p>
            <a:pPr eaLnBrk="1" hangingPunct="1">
              <a:lnSpc>
                <a:spcPct val="115000"/>
              </a:lnSpc>
            </a:pPr>
            <a:r>
              <a:rPr lang="zh-CN" altLang="en-US" sz="2000" dirty="0">
                <a:latin typeface="Verdana" pitchFamily="34" charset="0"/>
              </a:rPr>
              <a:t>每隔一定的时间总结，</a:t>
            </a:r>
            <a:r>
              <a:rPr lang="zh-CN" altLang="en-US" sz="2000" dirty="0">
                <a:solidFill>
                  <a:srgbClr val="FF0000"/>
                </a:solidFill>
                <a:latin typeface="Verdana" pitchFamily="34" charset="0"/>
              </a:rPr>
              <a:t>优化和调整</a:t>
            </a:r>
            <a:endParaRPr lang="en-US" altLang="zh-CN" sz="2000" dirty="0">
              <a:solidFill>
                <a:srgbClr val="FF0000"/>
              </a:solidFill>
              <a:latin typeface="Verdana" pitchFamily="34" charset="0"/>
            </a:endParaRPr>
          </a:p>
        </p:txBody>
      </p:sp>
    </p:spTree>
  </p:cSld>
  <p:clrMapOvr>
    <a:masterClrMapping/>
  </p:clrMapOvr>
  <p:transition advClick="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latin typeface="Verdana" pitchFamily="34" charset="0"/>
                <a:sym typeface="Wingdings" pitchFamily="2" charset="2"/>
              </a:rPr>
              <a:t>敏捷开发模型：极限编程</a:t>
            </a:r>
            <a:endParaRPr lang="zh-CN" altLang="en-US" dirty="0"/>
          </a:p>
        </p:txBody>
      </p:sp>
      <p:pic>
        <p:nvPicPr>
          <p:cNvPr id="1027" name="Picture 3"/>
          <p:cNvPicPr>
            <a:picLocks noChangeAspect="1" noChangeArrowheads="1"/>
          </p:cNvPicPr>
          <p:nvPr/>
        </p:nvPicPr>
        <p:blipFill>
          <a:blip r:embed="rId3"/>
          <a:srcRect/>
          <a:stretch>
            <a:fillRect/>
          </a:stretch>
        </p:blipFill>
        <p:spPr bwMode="auto">
          <a:xfrm>
            <a:off x="71406" y="1071546"/>
            <a:ext cx="5357850" cy="4350922"/>
          </a:xfrm>
          <a:prstGeom prst="rect">
            <a:avLst/>
          </a:prstGeom>
          <a:noFill/>
          <a:ln w="9525">
            <a:noFill/>
            <a:miter lim="800000"/>
            <a:headEnd/>
            <a:tailEnd/>
          </a:ln>
          <a:effectLst/>
        </p:spPr>
      </p:pic>
      <p:sp>
        <p:nvSpPr>
          <p:cNvPr id="7" name="TextBox 6"/>
          <p:cNvSpPr txBox="1"/>
          <p:nvPr/>
        </p:nvSpPr>
        <p:spPr>
          <a:xfrm>
            <a:off x="5357818" y="1000108"/>
            <a:ext cx="4007828" cy="3539430"/>
          </a:xfrm>
          <a:prstGeom prst="rect">
            <a:avLst/>
          </a:prstGeom>
          <a:noFill/>
        </p:spPr>
        <p:txBody>
          <a:bodyPr wrap="none" rtlCol="0">
            <a:spAutoFit/>
          </a:bodyPr>
          <a:lstStyle/>
          <a:p>
            <a:pPr algn="l">
              <a:buNone/>
            </a:pPr>
            <a:r>
              <a:rPr lang="en-US" altLang="zh-CN" sz="1600" dirty="0"/>
              <a:t>1</a:t>
            </a:r>
            <a:r>
              <a:rPr lang="zh-CN" altLang="en-US" sz="1600" dirty="0"/>
              <a:t>、项目所有贡献者坐在一起</a:t>
            </a:r>
            <a:endParaRPr lang="en-US" altLang="zh-CN" sz="1600" dirty="0"/>
          </a:p>
          <a:p>
            <a:pPr algn="l">
              <a:buNone/>
            </a:pPr>
            <a:r>
              <a:rPr lang="en-US" altLang="zh-CN" sz="1600" dirty="0"/>
              <a:t>2</a:t>
            </a:r>
            <a:r>
              <a:rPr lang="zh-CN" altLang="en-US" sz="1600" dirty="0"/>
              <a:t>、交付日期前可以完成多少工作，</a:t>
            </a:r>
            <a:endParaRPr lang="en-US" altLang="zh-CN" sz="1600" dirty="0"/>
          </a:p>
          <a:p>
            <a:pPr algn="l">
              <a:buNone/>
            </a:pPr>
            <a:r>
              <a:rPr lang="zh-CN" altLang="en-US" sz="1600" dirty="0"/>
              <a:t>现在和下一步该做些什么</a:t>
            </a:r>
            <a:endParaRPr lang="en-US" altLang="zh-CN" sz="1600" dirty="0"/>
          </a:p>
          <a:p>
            <a:pPr algn="l">
              <a:buNone/>
            </a:pPr>
            <a:r>
              <a:rPr lang="en-US" altLang="zh-CN" sz="1600" dirty="0"/>
              <a:t>3</a:t>
            </a:r>
            <a:r>
              <a:rPr lang="zh-CN" altLang="en-US" sz="1600" dirty="0"/>
              <a:t>、每个周期达成的需求是用户需要的东西</a:t>
            </a:r>
            <a:endParaRPr lang="en-US" altLang="zh-CN" sz="1600" dirty="0"/>
          </a:p>
          <a:p>
            <a:pPr algn="l">
              <a:buNone/>
            </a:pPr>
            <a:r>
              <a:rPr lang="en-US" altLang="zh-CN" sz="1600" dirty="0"/>
              <a:t>4</a:t>
            </a:r>
            <a:r>
              <a:rPr lang="zh-CN" altLang="en-US" sz="1600" dirty="0"/>
              <a:t>、客户每个需求都定义验收测试</a:t>
            </a:r>
            <a:endParaRPr lang="en-US" altLang="zh-CN" sz="1600" dirty="0"/>
          </a:p>
          <a:p>
            <a:pPr algn="l">
              <a:buNone/>
            </a:pPr>
            <a:r>
              <a:rPr lang="en-US" altLang="zh-CN" sz="1600" dirty="0"/>
              <a:t>5</a:t>
            </a:r>
            <a:r>
              <a:rPr lang="zh-CN" altLang="en-US" sz="1600" dirty="0"/>
              <a:t>、代码集体所有</a:t>
            </a:r>
            <a:endParaRPr lang="en-US" altLang="zh-CN" sz="1600" dirty="0"/>
          </a:p>
          <a:p>
            <a:pPr algn="l">
              <a:buNone/>
            </a:pPr>
            <a:r>
              <a:rPr lang="en-US" altLang="zh-CN" sz="1600" dirty="0"/>
              <a:t>6</a:t>
            </a:r>
            <a:r>
              <a:rPr lang="zh-CN" altLang="en-US" sz="1600" dirty="0"/>
              <a:t>、团队所有人遵循一个统一的编程标准</a:t>
            </a:r>
            <a:endParaRPr lang="en-US" altLang="zh-CN" sz="1600" dirty="0"/>
          </a:p>
          <a:p>
            <a:pPr algn="l">
              <a:buNone/>
            </a:pPr>
            <a:r>
              <a:rPr lang="en-US" altLang="zh-CN" sz="1600" dirty="0"/>
              <a:t>7</a:t>
            </a:r>
            <a:r>
              <a:rPr lang="zh-CN" altLang="en-US" sz="1600" dirty="0"/>
              <a:t>、恒定的速率</a:t>
            </a:r>
            <a:endParaRPr lang="en-US" altLang="zh-CN" sz="1600" dirty="0"/>
          </a:p>
          <a:p>
            <a:pPr algn="l">
              <a:buNone/>
            </a:pPr>
            <a:r>
              <a:rPr lang="en-US" altLang="zh-CN" sz="1600" dirty="0"/>
              <a:t>8</a:t>
            </a:r>
            <a:r>
              <a:rPr lang="zh-CN" altLang="en-US" sz="1600" dirty="0"/>
              <a:t>、系统隐喻：开发小组很多形象比喻</a:t>
            </a:r>
            <a:endParaRPr lang="en-US" altLang="zh-CN" sz="1600" dirty="0"/>
          </a:p>
          <a:p>
            <a:pPr algn="l">
              <a:buNone/>
            </a:pPr>
            <a:r>
              <a:rPr lang="zh-CN" altLang="en-US" sz="1600" dirty="0"/>
              <a:t>可以描述系统或功能怎样工作</a:t>
            </a:r>
            <a:endParaRPr lang="en-US" altLang="zh-CN" sz="1600" dirty="0"/>
          </a:p>
          <a:p>
            <a:pPr algn="l">
              <a:buNone/>
            </a:pPr>
            <a:r>
              <a:rPr lang="en-US" altLang="zh-CN" sz="1600" dirty="0"/>
              <a:t>9</a:t>
            </a:r>
            <a:r>
              <a:rPr lang="zh-CN" altLang="en-US" sz="1600" dirty="0"/>
              <a:t>、持续集成</a:t>
            </a:r>
            <a:endParaRPr lang="en-US" altLang="zh-CN" sz="1600" dirty="0"/>
          </a:p>
          <a:p>
            <a:pPr algn="l">
              <a:buNone/>
            </a:pPr>
            <a:r>
              <a:rPr lang="en-US" altLang="zh-CN" sz="1600" dirty="0"/>
              <a:t>10</a:t>
            </a:r>
            <a:r>
              <a:rPr lang="zh-CN" altLang="en-US" sz="1600" dirty="0"/>
              <a:t>、测试驱动开发</a:t>
            </a:r>
            <a:endParaRPr lang="en-US" altLang="zh-CN" sz="1600" dirty="0"/>
          </a:p>
          <a:p>
            <a:pPr algn="l">
              <a:buNone/>
            </a:pPr>
            <a:r>
              <a:rPr lang="en-US" altLang="zh-CN" sz="1600" dirty="0"/>
              <a:t>11</a:t>
            </a:r>
            <a:r>
              <a:rPr lang="zh-CN" altLang="en-US" sz="1600" dirty="0"/>
              <a:t>、简单设计</a:t>
            </a:r>
            <a:endParaRPr lang="en-US" altLang="zh-CN" sz="1600" dirty="0"/>
          </a:p>
          <a:p>
            <a:pPr algn="l">
              <a:buNone/>
            </a:pPr>
            <a:r>
              <a:rPr lang="en-US" altLang="zh-CN" sz="1600" dirty="0"/>
              <a:t>12</a:t>
            </a:r>
            <a:r>
              <a:rPr lang="zh-CN" altLang="en-US" sz="1600" dirty="0"/>
              <a:t>、结对编程</a:t>
            </a:r>
            <a:endParaRPr lang="en-US" altLang="zh-CN" sz="1600" dirty="0"/>
          </a:p>
        </p:txBody>
      </p:sp>
      <p:sp>
        <p:nvSpPr>
          <p:cNvPr id="8" name="TextBox 7"/>
          <p:cNvSpPr txBox="1"/>
          <p:nvPr/>
        </p:nvSpPr>
        <p:spPr>
          <a:xfrm>
            <a:off x="4643438" y="4572008"/>
            <a:ext cx="4570482" cy="923330"/>
          </a:xfrm>
          <a:prstGeom prst="rect">
            <a:avLst/>
          </a:prstGeom>
          <a:noFill/>
        </p:spPr>
        <p:txBody>
          <a:bodyPr wrap="none" rtlCol="0">
            <a:spAutoFit/>
          </a:bodyPr>
          <a:lstStyle/>
          <a:p>
            <a:pPr algn="l">
              <a:buNone/>
            </a:pPr>
            <a:r>
              <a:rPr lang="zh-CN" altLang="en-US" sz="1800" dirty="0">
                <a:solidFill>
                  <a:srgbClr val="FF0000"/>
                </a:solidFill>
              </a:rPr>
              <a:t>团队成员：共同的目标、共同的技术水平、</a:t>
            </a:r>
            <a:endParaRPr lang="en-US" altLang="zh-CN" sz="1800" dirty="0">
              <a:solidFill>
                <a:srgbClr val="FF0000"/>
              </a:solidFill>
            </a:endParaRPr>
          </a:p>
          <a:p>
            <a:pPr algn="l">
              <a:buNone/>
            </a:pPr>
            <a:r>
              <a:rPr lang="zh-CN" altLang="en-US" sz="1800" dirty="0">
                <a:solidFill>
                  <a:srgbClr val="FF0000"/>
                </a:solidFill>
              </a:rPr>
              <a:t>共同的价值观、统一的技术标准、</a:t>
            </a:r>
            <a:endParaRPr lang="en-US" altLang="zh-CN" sz="1800" dirty="0">
              <a:solidFill>
                <a:srgbClr val="FF0000"/>
              </a:solidFill>
            </a:endParaRPr>
          </a:p>
          <a:p>
            <a:pPr algn="l">
              <a:buNone/>
            </a:pPr>
            <a:r>
              <a:rPr lang="zh-CN" altLang="en-US" sz="1800" dirty="0">
                <a:solidFill>
                  <a:srgbClr val="FF0000"/>
                </a:solidFill>
              </a:rPr>
              <a:t>实现高效率的开发和交付</a:t>
            </a:r>
          </a:p>
        </p:txBody>
      </p:sp>
    </p:spTree>
  </p:cSld>
  <p:clrMapOvr>
    <a:masterClrMapping/>
  </p:clrMapOvr>
  <p:transition advClick="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457200" y="274638"/>
            <a:ext cx="7972425" cy="654050"/>
          </a:xfrm>
        </p:spPr>
        <p:txBody>
          <a:bodyPr/>
          <a:lstStyle/>
          <a:p>
            <a:r>
              <a:rPr lang="zh-CN" altLang="en-US" dirty="0"/>
              <a:t>软件工程的框架</a:t>
            </a:r>
          </a:p>
        </p:txBody>
      </p:sp>
      <p:pic>
        <p:nvPicPr>
          <p:cNvPr id="1026" name="Picture 2"/>
          <p:cNvPicPr>
            <a:picLocks noChangeAspect="1" noChangeArrowheads="1"/>
          </p:cNvPicPr>
          <p:nvPr/>
        </p:nvPicPr>
        <p:blipFill>
          <a:blip r:embed="rId3"/>
          <a:srcRect/>
          <a:stretch>
            <a:fillRect/>
          </a:stretch>
        </p:blipFill>
        <p:spPr bwMode="auto">
          <a:xfrm>
            <a:off x="623888" y="928670"/>
            <a:ext cx="7896225" cy="4543425"/>
          </a:xfrm>
          <a:prstGeom prst="rect">
            <a:avLst/>
          </a:prstGeom>
          <a:noFill/>
          <a:ln w="9525">
            <a:noFill/>
            <a:miter lim="800000"/>
            <a:headEnd/>
            <a:tailEnd/>
          </a:ln>
          <a:effectLst/>
        </p:spPr>
      </p:pic>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t>“秦农直供”垂直电商平台</a:t>
            </a:r>
          </a:p>
        </p:txBody>
      </p:sp>
      <p:sp>
        <p:nvSpPr>
          <p:cNvPr id="33795" name="内容占位符 2"/>
          <p:cNvSpPr>
            <a:spLocks noGrp="1"/>
          </p:cNvSpPr>
          <p:nvPr>
            <p:ph idx="1"/>
          </p:nvPr>
        </p:nvSpPr>
        <p:spPr>
          <a:xfrm>
            <a:off x="5940152" y="1286098"/>
            <a:ext cx="2775223" cy="4375150"/>
          </a:xfrm>
        </p:spPr>
        <p:txBody>
          <a:bodyPr/>
          <a:lstStyle/>
          <a:p>
            <a:pPr eaLnBrk="1" hangingPunct="1">
              <a:lnSpc>
                <a:spcPct val="115000"/>
              </a:lnSpc>
            </a:pPr>
            <a:r>
              <a:rPr lang="zh-CN" altLang="en-US" sz="1700" dirty="0">
                <a:solidFill>
                  <a:srgbClr val="0000FF"/>
                </a:solidFill>
              </a:rPr>
              <a:t>软件由哪几部分组成？</a:t>
            </a:r>
            <a:endParaRPr lang="en-US" altLang="zh-CN" sz="1700" dirty="0">
              <a:solidFill>
                <a:srgbClr val="0000FF"/>
              </a:solidFill>
            </a:endParaRPr>
          </a:p>
          <a:p>
            <a:pPr eaLnBrk="1" hangingPunct="1">
              <a:lnSpc>
                <a:spcPct val="115000"/>
              </a:lnSpc>
            </a:pPr>
            <a:r>
              <a:rPr lang="zh-CN" altLang="en-US" sz="1700" dirty="0">
                <a:solidFill>
                  <a:srgbClr val="0000FF"/>
                </a:solidFill>
              </a:rPr>
              <a:t>软件的部署和运行环境？</a:t>
            </a:r>
            <a:endParaRPr lang="en-US" altLang="zh-CN" sz="1700" dirty="0">
              <a:solidFill>
                <a:srgbClr val="0000FF"/>
              </a:solidFill>
            </a:endParaRPr>
          </a:p>
          <a:p>
            <a:pPr eaLnBrk="1" hangingPunct="1">
              <a:lnSpc>
                <a:spcPct val="115000"/>
              </a:lnSpc>
            </a:pPr>
            <a:r>
              <a:rPr lang="zh-CN" altLang="en-US" sz="1700" dirty="0">
                <a:solidFill>
                  <a:srgbClr val="0000FF"/>
                </a:solidFill>
              </a:rPr>
              <a:t>软件的技术选型？</a:t>
            </a:r>
            <a:endParaRPr lang="en-US" altLang="zh-CN" sz="1700" dirty="0">
              <a:solidFill>
                <a:srgbClr val="0000FF"/>
              </a:solidFill>
            </a:endParaRPr>
          </a:p>
          <a:p>
            <a:pPr eaLnBrk="1" hangingPunct="1">
              <a:lnSpc>
                <a:spcPct val="115000"/>
              </a:lnSpc>
            </a:pPr>
            <a:r>
              <a:rPr lang="zh-CN" altLang="en-US" sz="1700" dirty="0">
                <a:solidFill>
                  <a:srgbClr val="0000FF"/>
                </a:solidFill>
              </a:rPr>
              <a:t>软件的目标客户？</a:t>
            </a:r>
            <a:endParaRPr lang="en-US" altLang="zh-CN" sz="1700" dirty="0">
              <a:solidFill>
                <a:srgbClr val="0000FF"/>
              </a:solidFill>
            </a:endParaRPr>
          </a:p>
          <a:p>
            <a:pPr eaLnBrk="1" hangingPunct="1">
              <a:lnSpc>
                <a:spcPct val="115000"/>
              </a:lnSpc>
            </a:pPr>
            <a:r>
              <a:rPr lang="zh-CN" altLang="en-US" sz="1700" dirty="0">
                <a:solidFill>
                  <a:srgbClr val="0000FF"/>
                </a:solidFill>
              </a:rPr>
              <a:t>软件需求怎样获取？</a:t>
            </a:r>
            <a:endParaRPr lang="en-US" altLang="zh-CN" sz="1700" dirty="0">
              <a:solidFill>
                <a:srgbClr val="0000FF"/>
              </a:solidFill>
            </a:endParaRPr>
          </a:p>
          <a:p>
            <a:pPr eaLnBrk="1" hangingPunct="1">
              <a:lnSpc>
                <a:spcPct val="115000"/>
              </a:lnSpc>
            </a:pPr>
            <a:r>
              <a:rPr lang="zh-CN" altLang="en-US" sz="1700" dirty="0">
                <a:solidFill>
                  <a:srgbClr val="0000FF"/>
                </a:solidFill>
              </a:rPr>
              <a:t>软件功能模块有哪些？</a:t>
            </a:r>
            <a:endParaRPr lang="en-US" altLang="zh-CN" sz="1700" dirty="0">
              <a:solidFill>
                <a:srgbClr val="0000FF"/>
              </a:solidFill>
            </a:endParaRPr>
          </a:p>
          <a:p>
            <a:pPr eaLnBrk="1" hangingPunct="1">
              <a:lnSpc>
                <a:spcPct val="115000"/>
              </a:lnSpc>
            </a:pPr>
            <a:r>
              <a:rPr lang="zh-CN" altLang="en-US" sz="1700" dirty="0">
                <a:solidFill>
                  <a:srgbClr val="0000FF"/>
                </a:solidFill>
              </a:rPr>
              <a:t>软件界面设计原则？</a:t>
            </a:r>
            <a:endParaRPr lang="en-US" altLang="zh-CN" sz="1700" dirty="0">
              <a:solidFill>
                <a:srgbClr val="0000FF"/>
              </a:solidFill>
            </a:endParaRPr>
          </a:p>
          <a:p>
            <a:pPr eaLnBrk="1" hangingPunct="1">
              <a:lnSpc>
                <a:spcPct val="115000"/>
              </a:lnSpc>
            </a:pPr>
            <a:r>
              <a:rPr lang="zh-CN" altLang="en-US" sz="1700" dirty="0">
                <a:solidFill>
                  <a:srgbClr val="0000FF"/>
                </a:solidFill>
              </a:rPr>
              <a:t>软件工作量的评估？</a:t>
            </a:r>
          </a:p>
          <a:p>
            <a:pPr eaLnBrk="1" hangingPunct="1">
              <a:lnSpc>
                <a:spcPct val="115000"/>
              </a:lnSpc>
            </a:pPr>
            <a:r>
              <a:rPr lang="zh-CN" altLang="en-US" sz="1700" dirty="0">
                <a:solidFill>
                  <a:srgbClr val="0000FF"/>
                </a:solidFill>
              </a:rPr>
              <a:t>软件开发人员怎样组织？</a:t>
            </a:r>
          </a:p>
          <a:p>
            <a:pPr eaLnBrk="1" hangingPunct="1">
              <a:lnSpc>
                <a:spcPct val="115000"/>
              </a:lnSpc>
            </a:pPr>
            <a:r>
              <a:rPr lang="zh-CN" altLang="en-US" sz="1700" dirty="0">
                <a:solidFill>
                  <a:srgbClr val="0000FF"/>
                </a:solidFill>
              </a:rPr>
              <a:t>软件测试包括哪些？</a:t>
            </a:r>
            <a:endParaRPr lang="en-US" altLang="zh-CN" sz="1700" dirty="0">
              <a:solidFill>
                <a:srgbClr val="0000FF"/>
              </a:solidFill>
            </a:endParaRPr>
          </a:p>
          <a:p>
            <a:pPr eaLnBrk="1" hangingPunct="1">
              <a:lnSpc>
                <a:spcPct val="115000"/>
              </a:lnSpc>
            </a:pPr>
            <a:r>
              <a:rPr lang="zh-CN" altLang="en-US" sz="1700" dirty="0">
                <a:solidFill>
                  <a:srgbClr val="0000FF"/>
                </a:solidFill>
              </a:rPr>
              <a:t>项目实施的风险及控制？</a:t>
            </a:r>
            <a:endParaRPr lang="en-US" altLang="zh-CN" sz="1700" dirty="0">
              <a:solidFill>
                <a:srgbClr val="0000FF"/>
              </a:solidFill>
            </a:endParaRPr>
          </a:p>
          <a:p>
            <a:pPr eaLnBrk="1" hangingPunct="1">
              <a:lnSpc>
                <a:spcPct val="115000"/>
              </a:lnSpc>
            </a:pPr>
            <a:r>
              <a:rPr lang="zh-CN" altLang="en-US" sz="1700" dirty="0">
                <a:solidFill>
                  <a:srgbClr val="0000FF"/>
                </a:solidFill>
              </a:rPr>
              <a:t>软件过程怎样控制？</a:t>
            </a:r>
            <a:endParaRPr lang="en-US" altLang="zh-CN" sz="1700" dirty="0">
              <a:solidFill>
                <a:srgbClr val="0000FF"/>
              </a:solidFill>
            </a:endParaRPr>
          </a:p>
          <a:p>
            <a:pPr eaLnBrk="1" hangingPunct="1">
              <a:lnSpc>
                <a:spcPct val="115000"/>
              </a:lnSpc>
            </a:pPr>
            <a:r>
              <a:rPr lang="zh-CN" altLang="en-US" sz="1700" dirty="0">
                <a:solidFill>
                  <a:srgbClr val="0000FF"/>
                </a:solidFill>
              </a:rPr>
              <a:t>软件的质量控制？</a:t>
            </a:r>
            <a:endParaRPr lang="en-US" altLang="zh-CN" sz="1700" dirty="0">
              <a:solidFill>
                <a:srgbClr val="0000FF"/>
              </a:solidFill>
            </a:endParaRPr>
          </a:p>
          <a:p>
            <a:pPr eaLnBrk="1" hangingPunct="1">
              <a:lnSpc>
                <a:spcPct val="115000"/>
              </a:lnSpc>
            </a:pPr>
            <a:endParaRPr lang="zh-CN" altLang="en-US" sz="1700" dirty="0">
              <a:solidFill>
                <a:srgbClr val="0000FF"/>
              </a:solidFill>
              <a:latin typeface="Verdana" pitchFamily="34" charset="0"/>
            </a:endParaRPr>
          </a:p>
        </p:txBody>
      </p:sp>
      <p:pic>
        <p:nvPicPr>
          <p:cNvPr id="3" name="图片 2">
            <a:extLst>
              <a:ext uri="{FF2B5EF4-FFF2-40B4-BE49-F238E27FC236}">
                <a16:creationId xmlns:a16="http://schemas.microsoft.com/office/drawing/2014/main" id="{9561DB9D-4FC3-4FB9-AF57-C1A0891209A3}"/>
              </a:ext>
            </a:extLst>
          </p:cNvPr>
          <p:cNvPicPr>
            <a:picLocks noChangeAspect="1"/>
          </p:cNvPicPr>
          <p:nvPr/>
        </p:nvPicPr>
        <p:blipFill>
          <a:blip r:embed="rId3"/>
          <a:stretch>
            <a:fillRect/>
          </a:stretch>
        </p:blipFill>
        <p:spPr>
          <a:xfrm>
            <a:off x="179512" y="1124744"/>
            <a:ext cx="5472608" cy="4248472"/>
          </a:xfrm>
          <a:prstGeom prst="rect">
            <a:avLst/>
          </a:prstGeom>
        </p:spPr>
      </p:pic>
    </p:spTree>
  </p:cSld>
  <p:clrMapOvr>
    <a:masterClrMapping/>
  </p:clrMapOvr>
  <p:transition advClick="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543956" cy="654050"/>
          </a:xfrm>
        </p:spPr>
        <p:txBody>
          <a:bodyPr/>
          <a:lstStyle/>
          <a:p>
            <a:r>
              <a:rPr lang="zh-CN" altLang="en-US" dirty="0">
                <a:latin typeface="Verdana" pitchFamily="34" charset="0"/>
                <a:sym typeface="Wingdings" pitchFamily="2" charset="2"/>
              </a:rPr>
              <a:t>软件开发与生产过程的综合协同</a:t>
            </a:r>
            <a:endParaRPr lang="zh-CN" altLang="en-US" dirty="0"/>
          </a:p>
        </p:txBody>
      </p:sp>
      <p:pic>
        <p:nvPicPr>
          <p:cNvPr id="114690" name="Picture 2"/>
          <p:cNvPicPr>
            <a:picLocks noChangeAspect="1" noChangeArrowheads="1"/>
          </p:cNvPicPr>
          <p:nvPr/>
        </p:nvPicPr>
        <p:blipFill>
          <a:blip r:embed="rId3"/>
          <a:srcRect/>
          <a:stretch>
            <a:fillRect/>
          </a:stretch>
        </p:blipFill>
        <p:spPr bwMode="auto">
          <a:xfrm>
            <a:off x="364878" y="857232"/>
            <a:ext cx="8350526" cy="4786346"/>
          </a:xfrm>
          <a:prstGeom prst="rect">
            <a:avLst/>
          </a:prstGeom>
          <a:noFill/>
        </p:spPr>
      </p:pic>
      <p:sp>
        <p:nvSpPr>
          <p:cNvPr id="4" name="TextBox 3"/>
          <p:cNvSpPr txBox="1"/>
          <p:nvPr/>
        </p:nvSpPr>
        <p:spPr>
          <a:xfrm>
            <a:off x="928662" y="1968333"/>
            <a:ext cx="2236510" cy="246221"/>
          </a:xfrm>
          <a:prstGeom prst="rect">
            <a:avLst/>
          </a:prstGeom>
          <a:noFill/>
        </p:spPr>
        <p:txBody>
          <a:bodyPr wrap="none" rtlCol="0">
            <a:spAutoFit/>
          </a:bodyPr>
          <a:lstStyle/>
          <a:p>
            <a:pPr>
              <a:buNone/>
            </a:pPr>
            <a:r>
              <a:rPr lang="zh-CN" altLang="en-US" sz="1000" b="1" dirty="0">
                <a:solidFill>
                  <a:srgbClr val="0000FF"/>
                </a:solidFill>
                <a:latin typeface="楷体" pitchFamily="49" charset="-122"/>
                <a:ea typeface="楷体" pitchFamily="49" charset="-122"/>
              </a:rPr>
              <a:t>可行性分析 </a:t>
            </a:r>
            <a:r>
              <a:rPr lang="en-US" altLang="zh-CN" sz="1000" b="1" dirty="0">
                <a:solidFill>
                  <a:srgbClr val="0000FF"/>
                </a:solidFill>
                <a:latin typeface="楷体" pitchFamily="49" charset="-122"/>
                <a:ea typeface="楷体" pitchFamily="49" charset="-122"/>
              </a:rPr>
              <a:t>| </a:t>
            </a:r>
            <a:r>
              <a:rPr lang="zh-CN" altLang="en-US" sz="1000" b="1" dirty="0">
                <a:solidFill>
                  <a:srgbClr val="0000FF"/>
                </a:solidFill>
                <a:latin typeface="楷体" pitchFamily="49" charset="-122"/>
                <a:ea typeface="楷体" pitchFamily="49" charset="-122"/>
              </a:rPr>
              <a:t>合同签订 </a:t>
            </a:r>
            <a:r>
              <a:rPr lang="en-US" altLang="zh-CN" sz="1000" b="1" dirty="0">
                <a:solidFill>
                  <a:srgbClr val="0000FF"/>
                </a:solidFill>
                <a:latin typeface="楷体" pitchFamily="49" charset="-122"/>
                <a:ea typeface="楷体" pitchFamily="49" charset="-122"/>
              </a:rPr>
              <a:t>| </a:t>
            </a:r>
            <a:r>
              <a:rPr lang="zh-CN" altLang="en-US" sz="1000" b="1" dirty="0">
                <a:solidFill>
                  <a:srgbClr val="0000FF"/>
                </a:solidFill>
                <a:latin typeface="楷体" pitchFamily="49" charset="-122"/>
                <a:ea typeface="楷体" pitchFamily="49" charset="-122"/>
              </a:rPr>
              <a:t>需求分析</a:t>
            </a:r>
          </a:p>
        </p:txBody>
      </p:sp>
      <p:sp>
        <p:nvSpPr>
          <p:cNvPr id="5" name="TextBox 4"/>
          <p:cNvSpPr txBox="1"/>
          <p:nvPr/>
        </p:nvSpPr>
        <p:spPr>
          <a:xfrm>
            <a:off x="7591032" y="2285992"/>
            <a:ext cx="338554" cy="156966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buNone/>
            </a:pPr>
            <a:r>
              <a:rPr lang="zh-CN" altLang="en-US" b="1" dirty="0">
                <a:solidFill>
                  <a:srgbClr val="0000FF"/>
                </a:solidFill>
                <a:latin typeface="楷体" pitchFamily="49" charset="-122"/>
                <a:ea typeface="楷体" pitchFamily="49" charset="-122"/>
              </a:rPr>
              <a:t>重</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视</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开</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发</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模</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型</a:t>
            </a: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zh-CN" altLang="en-US" b="1" dirty="0">
              <a:solidFill>
                <a:srgbClr val="0000FF"/>
              </a:solidFill>
              <a:latin typeface="楷体" pitchFamily="49" charset="-122"/>
              <a:ea typeface="楷体" pitchFamily="49" charset="-122"/>
            </a:endParaRPr>
          </a:p>
        </p:txBody>
      </p:sp>
      <p:sp>
        <p:nvSpPr>
          <p:cNvPr id="6" name="TextBox 5"/>
          <p:cNvSpPr txBox="1"/>
          <p:nvPr/>
        </p:nvSpPr>
        <p:spPr>
          <a:xfrm>
            <a:off x="7929586" y="2285992"/>
            <a:ext cx="338554" cy="156966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buNone/>
            </a:pPr>
            <a:r>
              <a:rPr lang="zh-CN" altLang="en-US" b="1" dirty="0">
                <a:solidFill>
                  <a:srgbClr val="0000FF"/>
                </a:solidFill>
                <a:latin typeface="楷体" pitchFamily="49" charset="-122"/>
                <a:ea typeface="楷体" pitchFamily="49" charset="-122"/>
              </a:rPr>
              <a:t>合适的设计方法</a:t>
            </a:r>
            <a:endParaRPr lang="en-US" altLang="zh-CN" b="1" dirty="0">
              <a:solidFill>
                <a:srgbClr val="0000FF"/>
              </a:solidFill>
              <a:latin typeface="楷体" pitchFamily="49" charset="-122"/>
              <a:ea typeface="楷体" pitchFamily="49" charset="-122"/>
            </a:endParaRPr>
          </a:p>
          <a:p>
            <a:pPr>
              <a:buNone/>
            </a:pPr>
            <a:endParaRPr lang="zh-CN" altLang="en-US" b="1" dirty="0">
              <a:solidFill>
                <a:srgbClr val="0000FF"/>
              </a:solidFill>
              <a:latin typeface="楷体" pitchFamily="49" charset="-122"/>
              <a:ea typeface="楷体" pitchFamily="49" charset="-122"/>
            </a:endParaRPr>
          </a:p>
        </p:txBody>
      </p:sp>
      <p:sp>
        <p:nvSpPr>
          <p:cNvPr id="7" name="TextBox 6"/>
          <p:cNvSpPr txBox="1"/>
          <p:nvPr/>
        </p:nvSpPr>
        <p:spPr>
          <a:xfrm>
            <a:off x="8305412" y="2287968"/>
            <a:ext cx="338554" cy="156966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buNone/>
            </a:pPr>
            <a:r>
              <a:rPr lang="zh-CN" altLang="en-US" b="1" dirty="0">
                <a:solidFill>
                  <a:srgbClr val="0000FF"/>
                </a:solidFill>
                <a:latin typeface="楷体" pitchFamily="49" charset="-122"/>
                <a:ea typeface="楷体" pitchFamily="49" charset="-122"/>
              </a:rPr>
              <a:t>高质量的工程支持</a:t>
            </a:r>
          </a:p>
        </p:txBody>
      </p:sp>
      <p:sp>
        <p:nvSpPr>
          <p:cNvPr id="8" name="TextBox 7"/>
          <p:cNvSpPr txBox="1"/>
          <p:nvPr/>
        </p:nvSpPr>
        <p:spPr>
          <a:xfrm>
            <a:off x="8662602" y="2285992"/>
            <a:ext cx="338554" cy="156966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buNone/>
            </a:pPr>
            <a:r>
              <a:rPr lang="zh-CN" altLang="en-US" b="1" dirty="0">
                <a:solidFill>
                  <a:srgbClr val="0000FF"/>
                </a:solidFill>
                <a:latin typeface="楷体" pitchFamily="49" charset="-122"/>
                <a:ea typeface="楷体" pitchFamily="49" charset="-122"/>
              </a:rPr>
              <a:t>重视工程管理</a:t>
            </a: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zh-CN" altLang="en-US" b="1" dirty="0">
              <a:solidFill>
                <a:srgbClr val="0000FF"/>
              </a:solidFill>
              <a:latin typeface="楷体" pitchFamily="49" charset="-122"/>
              <a:ea typeface="楷体" pitchFamily="49" charset="-122"/>
            </a:endParaRPr>
          </a:p>
        </p:txBody>
      </p:sp>
      <p:sp>
        <p:nvSpPr>
          <p:cNvPr id="9" name="TextBox 8"/>
          <p:cNvSpPr txBox="1"/>
          <p:nvPr/>
        </p:nvSpPr>
        <p:spPr>
          <a:xfrm>
            <a:off x="-32" y="1214422"/>
            <a:ext cx="338554" cy="4154984"/>
          </a:xfrm>
          <a:prstGeom prst="rect">
            <a:avLst/>
          </a:prstGeom>
          <a:solidFill>
            <a:schemeClr val="accent6">
              <a:lumMod val="40000"/>
              <a:lumOff val="60000"/>
            </a:schemeClr>
          </a:solidFill>
        </p:spPr>
        <p:txBody>
          <a:bodyPr wrap="square" rtlCol="0">
            <a:spAutoFit/>
          </a:bodyPr>
          <a:lstStyle/>
          <a:p>
            <a:pPr>
              <a:buNone/>
            </a:pPr>
            <a:r>
              <a:rPr lang="zh-CN" altLang="en-US" b="1" dirty="0">
                <a:solidFill>
                  <a:srgbClr val="0000FF"/>
                </a:solidFill>
                <a:latin typeface="楷体" pitchFamily="49" charset="-122"/>
                <a:ea typeface="楷体" pitchFamily="49" charset="-122"/>
              </a:rPr>
              <a:t>组织过程</a:t>
            </a: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基本过程</a:t>
            </a: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支持过程</a:t>
            </a:r>
          </a:p>
        </p:txBody>
      </p:sp>
      <p:sp>
        <p:nvSpPr>
          <p:cNvPr id="13" name="下箭头 12"/>
          <p:cNvSpPr/>
          <p:nvPr/>
        </p:nvSpPr>
        <p:spPr bwMode="auto">
          <a:xfrm rot="9745140" flipH="1">
            <a:off x="8627711" y="1706680"/>
            <a:ext cx="223298" cy="555689"/>
          </a:xfrm>
          <a:prstGeom prst="downArrow">
            <a:avLst/>
          </a:prstGeom>
          <a:solidFill>
            <a:schemeClr val="folHlink"/>
          </a:solidFill>
          <a:ln w="9525" cap="flat" cmpd="sng" algn="ctr">
            <a:noFill/>
            <a:prstDash val="solid"/>
            <a:round/>
            <a:headEnd type="none" w="med" len="med"/>
            <a:tailEnd type="none" w="med" len="med"/>
          </a:ln>
          <a:effectLst/>
        </p:spPr>
        <p:txBody>
          <a:bodyPr vert="horz" wrap="none" lIns="73025" tIns="36512" rIns="73025" bIns="36512" numCol="1" rtlCol="0" anchor="ctr" anchorCtr="0" compatLnSpc="1">
            <a:prstTxWarp prst="textNoShape">
              <a:avLst/>
            </a:prstTxWarp>
          </a:bodyPr>
          <a:lstStyle/>
          <a:p>
            <a: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pPr>
            <a:endParaRPr kumimoji="0" lang="zh-CN" altLang="en-US" sz="1200" b="0" i="0" u="none" strike="noStrike" cap="none" normalizeH="0" baseline="0">
              <a:ln>
                <a:noFill/>
              </a:ln>
              <a:solidFill>
                <a:srgbClr val="00509B"/>
              </a:solidFill>
              <a:effectLst/>
              <a:latin typeface="Verdana" pitchFamily="34" charset="0"/>
              <a:ea typeface="黑体" pitchFamily="2" charset="-122"/>
            </a:endParaRPr>
          </a:p>
        </p:txBody>
      </p:sp>
      <p:sp>
        <p:nvSpPr>
          <p:cNvPr id="14" name="下箭头 13"/>
          <p:cNvSpPr/>
          <p:nvPr/>
        </p:nvSpPr>
        <p:spPr bwMode="auto">
          <a:xfrm rot="11748841" flipH="1" flipV="1">
            <a:off x="8657326" y="3869504"/>
            <a:ext cx="223494" cy="773922"/>
          </a:xfrm>
          <a:prstGeom prst="downArrow">
            <a:avLst/>
          </a:prstGeom>
          <a:solidFill>
            <a:schemeClr val="folHlink"/>
          </a:solidFill>
          <a:ln w="9525" cap="flat" cmpd="sng" algn="ctr">
            <a:noFill/>
            <a:prstDash val="solid"/>
            <a:round/>
            <a:headEnd type="none" w="med" len="med"/>
            <a:tailEnd type="none" w="med" len="med"/>
          </a:ln>
          <a:effectLst/>
        </p:spPr>
        <p:txBody>
          <a:bodyPr vert="horz" wrap="none" lIns="73025" tIns="36512" rIns="73025" bIns="36512" numCol="1" rtlCol="0" anchor="ctr" anchorCtr="0" compatLnSpc="1">
            <a:prstTxWarp prst="textNoShape">
              <a:avLst/>
            </a:prstTxWarp>
          </a:bodyPr>
          <a:lstStyle/>
          <a:p>
            <a: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pPr>
            <a:endParaRPr kumimoji="0" lang="zh-CN" altLang="en-US" sz="1200" b="0" i="0" u="none" strike="noStrike" cap="none" normalizeH="0" baseline="0">
              <a:ln>
                <a:noFill/>
              </a:ln>
              <a:solidFill>
                <a:srgbClr val="00509B"/>
              </a:solidFill>
              <a:effectLst/>
              <a:latin typeface="Verdana" pitchFamily="34" charset="0"/>
              <a:ea typeface="黑体" pitchFamily="2" charset="-122"/>
            </a:endParaRPr>
          </a:p>
        </p:txBody>
      </p:sp>
      <p:sp>
        <p:nvSpPr>
          <p:cNvPr id="15" name="TextBox 14"/>
          <p:cNvSpPr txBox="1"/>
          <p:nvPr/>
        </p:nvSpPr>
        <p:spPr>
          <a:xfrm>
            <a:off x="-85871" y="937423"/>
            <a:ext cx="800219" cy="276999"/>
          </a:xfrm>
          <a:prstGeom prst="rect">
            <a:avLst/>
          </a:prstGeom>
          <a:noFill/>
        </p:spPr>
        <p:txBody>
          <a:bodyPr wrap="none" rtlCol="0">
            <a:spAutoFit/>
          </a:bodyPr>
          <a:lstStyle/>
          <a:p>
            <a:pPr>
              <a:buNone/>
            </a:pPr>
            <a:r>
              <a:rPr lang="zh-CN" altLang="en-US" b="1" dirty="0">
                <a:solidFill>
                  <a:srgbClr val="FF0000"/>
                </a:solidFill>
                <a:latin typeface="楷体" pitchFamily="49" charset="-122"/>
                <a:ea typeface="楷体" pitchFamily="49" charset="-122"/>
              </a:rPr>
              <a:t>三个过程</a:t>
            </a:r>
          </a:p>
        </p:txBody>
      </p:sp>
      <p:sp>
        <p:nvSpPr>
          <p:cNvPr id="16" name="TextBox 15"/>
          <p:cNvSpPr txBox="1"/>
          <p:nvPr/>
        </p:nvSpPr>
        <p:spPr>
          <a:xfrm>
            <a:off x="8715404" y="1571612"/>
            <a:ext cx="492443" cy="461665"/>
          </a:xfrm>
          <a:prstGeom prst="rect">
            <a:avLst/>
          </a:prstGeom>
          <a:noFill/>
        </p:spPr>
        <p:txBody>
          <a:bodyPr wrap="none" rtlCol="0">
            <a:spAutoFit/>
          </a:bodyPr>
          <a:lstStyle/>
          <a:p>
            <a:pPr>
              <a:buNone/>
            </a:pPr>
            <a:r>
              <a:rPr lang="zh-CN" altLang="en-US" b="1" dirty="0">
                <a:solidFill>
                  <a:srgbClr val="FF0000"/>
                </a:solidFill>
                <a:latin typeface="楷体" pitchFamily="49" charset="-122"/>
                <a:ea typeface="楷体" pitchFamily="49" charset="-122"/>
              </a:rPr>
              <a:t>四个</a:t>
            </a:r>
            <a:endParaRPr lang="en-US" altLang="zh-CN" b="1" dirty="0">
              <a:solidFill>
                <a:srgbClr val="FF0000"/>
              </a:solidFill>
              <a:latin typeface="楷体" pitchFamily="49" charset="-122"/>
              <a:ea typeface="楷体" pitchFamily="49" charset="-122"/>
            </a:endParaRPr>
          </a:p>
          <a:p>
            <a:pPr>
              <a:buNone/>
            </a:pPr>
            <a:r>
              <a:rPr lang="zh-CN" altLang="en-US" b="1" dirty="0">
                <a:solidFill>
                  <a:srgbClr val="FF0000"/>
                </a:solidFill>
                <a:latin typeface="楷体" pitchFamily="49" charset="-122"/>
                <a:ea typeface="楷体" pitchFamily="49" charset="-122"/>
              </a:rPr>
              <a:t>原则</a:t>
            </a:r>
          </a:p>
        </p:txBody>
      </p:sp>
    </p:spTree>
    <p:extLst>
      <p:ext uri="{BB962C8B-B14F-4D97-AF65-F5344CB8AC3E}">
        <p14:creationId xmlns:p14="http://schemas.microsoft.com/office/powerpoint/2010/main" val="601073835"/>
      </p:ext>
    </p:extLst>
  </p:cSld>
  <p:clrMapOvr>
    <a:masterClrMapping/>
  </p:clrMapOvr>
  <p:transition advClick="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latin typeface="Verdana" pitchFamily="34" charset="0"/>
                <a:sym typeface="Wingdings" pitchFamily="2" charset="2"/>
              </a:rPr>
              <a:t>本章小结</a:t>
            </a:r>
            <a:endParaRPr lang="zh-CN" altLang="en-US" dirty="0"/>
          </a:p>
        </p:txBody>
      </p:sp>
      <p:sp>
        <p:nvSpPr>
          <p:cNvPr id="9" name="矩形 8"/>
          <p:cNvSpPr/>
          <p:nvPr/>
        </p:nvSpPr>
        <p:spPr>
          <a:xfrm>
            <a:off x="428596" y="1000108"/>
            <a:ext cx="8215370" cy="4324261"/>
          </a:xfrm>
          <a:prstGeom prst="rect">
            <a:avLst/>
          </a:prstGeom>
        </p:spPr>
        <p:txBody>
          <a:bodyPr wrap="square">
            <a:spAutoFit/>
          </a:bodyPr>
          <a:lstStyle/>
          <a:p>
            <a:pPr marL="342900" lvl="1" indent="-342900" algn="l">
              <a:lnSpc>
                <a:spcPct val="125000"/>
              </a:lnSpc>
              <a:buClr>
                <a:srgbClr val="777777"/>
              </a:buClr>
              <a:buSzPct val="85000"/>
              <a:buFontTx/>
              <a:buChar char="•"/>
              <a:defRPr/>
            </a:pPr>
            <a:r>
              <a:rPr lang="zh-CN" altLang="en-US" sz="2000" dirty="0">
                <a:solidFill>
                  <a:schemeClr val="tx1"/>
                </a:solidFill>
                <a:latin typeface="+mn-ea"/>
              </a:rPr>
              <a:t>软件 </a:t>
            </a:r>
            <a:r>
              <a:rPr lang="en-US" altLang="en-US" sz="2000" dirty="0">
                <a:solidFill>
                  <a:schemeClr val="tx1"/>
                </a:solidFill>
                <a:latin typeface="+mn-ea"/>
              </a:rPr>
              <a:t>= </a:t>
            </a:r>
            <a:r>
              <a:rPr lang="zh-CN" altLang="en-US" sz="2000" dirty="0">
                <a:solidFill>
                  <a:schemeClr val="tx1"/>
                </a:solidFill>
                <a:latin typeface="+mn-ea"/>
              </a:rPr>
              <a:t>程序</a:t>
            </a:r>
            <a:r>
              <a:rPr lang="en-US" altLang="en-US" sz="2000" dirty="0">
                <a:solidFill>
                  <a:schemeClr val="tx1"/>
                </a:solidFill>
                <a:latin typeface="+mn-ea"/>
              </a:rPr>
              <a:t>+</a:t>
            </a:r>
            <a:r>
              <a:rPr lang="zh-CN" altLang="en-US" sz="2000" dirty="0">
                <a:solidFill>
                  <a:schemeClr val="tx1"/>
                </a:solidFill>
                <a:latin typeface="+mn-ea"/>
              </a:rPr>
              <a:t>数据</a:t>
            </a:r>
            <a:r>
              <a:rPr lang="en-US" altLang="en-US" sz="2000" dirty="0">
                <a:solidFill>
                  <a:schemeClr val="tx1"/>
                </a:solidFill>
                <a:latin typeface="+mn-ea"/>
              </a:rPr>
              <a:t>+</a:t>
            </a:r>
            <a:r>
              <a:rPr lang="zh-CN" altLang="en-US" sz="2000" dirty="0">
                <a:solidFill>
                  <a:schemeClr val="tx1"/>
                </a:solidFill>
                <a:latin typeface="+mn-ea"/>
              </a:rPr>
              <a:t>文档</a:t>
            </a:r>
          </a:p>
          <a:p>
            <a:pPr marL="342900" lvl="1" indent="-342900" algn="l">
              <a:lnSpc>
                <a:spcPct val="125000"/>
              </a:lnSpc>
              <a:buClr>
                <a:srgbClr val="777777"/>
              </a:buClr>
              <a:buSzPct val="85000"/>
              <a:buFontTx/>
              <a:buChar char="•"/>
              <a:defRPr/>
            </a:pPr>
            <a:r>
              <a:rPr lang="zh-CN" altLang="en-US" sz="2000" dirty="0">
                <a:solidFill>
                  <a:schemeClr val="tx1"/>
                </a:solidFill>
                <a:latin typeface="+mn-ea"/>
              </a:rPr>
              <a:t>计算机系统：软件与硬件、数据库、人、过程</a:t>
            </a:r>
            <a:endParaRPr lang="en-US" altLang="zh-CN" sz="2000" dirty="0">
              <a:solidFill>
                <a:schemeClr val="tx1"/>
              </a:solidFill>
              <a:latin typeface="+mn-ea"/>
            </a:endParaRPr>
          </a:p>
          <a:p>
            <a:pPr marL="342900" lvl="1" indent="-342900" algn="l">
              <a:lnSpc>
                <a:spcPct val="125000"/>
              </a:lnSpc>
              <a:buClr>
                <a:srgbClr val="777777"/>
              </a:buClr>
              <a:buSzPct val="85000"/>
              <a:buFontTx/>
              <a:buChar char="•"/>
              <a:defRPr/>
            </a:pPr>
            <a:r>
              <a:rPr lang="zh-CN" altLang="en-US" sz="2000" dirty="0">
                <a:solidFill>
                  <a:schemeClr val="tx1"/>
                </a:solidFill>
                <a:latin typeface="+mn-ea"/>
              </a:rPr>
              <a:t>软件危机</a:t>
            </a:r>
            <a:r>
              <a:rPr lang="fr-FR" altLang="en-US" sz="2000" dirty="0">
                <a:solidFill>
                  <a:schemeClr val="tx1"/>
                </a:solidFill>
                <a:latin typeface="+mn-ea"/>
              </a:rPr>
              <a:t>:</a:t>
            </a:r>
            <a:r>
              <a:rPr lang="zh-CN" altLang="en-US" sz="2000" dirty="0">
                <a:solidFill>
                  <a:schemeClr val="tx1"/>
                </a:solidFill>
                <a:latin typeface="+mn-ea"/>
              </a:rPr>
              <a:t>现象、原因、办法</a:t>
            </a:r>
            <a:r>
              <a:rPr lang="fr-FR" altLang="en-US" sz="2000" dirty="0">
                <a:solidFill>
                  <a:schemeClr val="tx1"/>
                </a:solidFill>
                <a:latin typeface="+mn-ea"/>
              </a:rPr>
              <a:t> </a:t>
            </a:r>
            <a:r>
              <a:rPr lang="en-US" altLang="en-US" sz="2000" dirty="0">
                <a:solidFill>
                  <a:schemeClr val="tx1"/>
                </a:solidFill>
                <a:latin typeface="+mn-ea"/>
              </a:rPr>
              <a:t>(</a:t>
            </a:r>
            <a:r>
              <a:rPr lang="zh-CN" altLang="en-US" sz="2000" dirty="0">
                <a:solidFill>
                  <a:schemeClr val="tx1"/>
                </a:solidFill>
                <a:latin typeface="+mn-ea"/>
              </a:rPr>
              <a:t>软件工程学</a:t>
            </a:r>
            <a:r>
              <a:rPr lang="en-US" altLang="en-US" sz="2000" dirty="0">
                <a:solidFill>
                  <a:schemeClr val="tx1"/>
                </a:solidFill>
                <a:latin typeface="+mn-ea"/>
              </a:rPr>
              <a:t>)</a:t>
            </a:r>
            <a:endParaRPr lang="fr-FR" altLang="en-US" sz="2000" dirty="0">
              <a:solidFill>
                <a:schemeClr val="tx1"/>
              </a:solidFill>
              <a:latin typeface="+mn-ea"/>
            </a:endParaRPr>
          </a:p>
          <a:p>
            <a:pPr marL="342900" lvl="1" indent="-342900" algn="l">
              <a:lnSpc>
                <a:spcPct val="125000"/>
              </a:lnSpc>
              <a:buClr>
                <a:srgbClr val="777777"/>
              </a:buClr>
              <a:buSzPct val="85000"/>
              <a:buFontTx/>
              <a:buChar char="•"/>
              <a:defRPr/>
            </a:pPr>
            <a:r>
              <a:rPr lang="zh-CN" altLang="en-US" sz="2000" dirty="0">
                <a:solidFill>
                  <a:schemeClr val="tx1"/>
                </a:solidFill>
                <a:latin typeface="+mn-ea"/>
              </a:rPr>
              <a:t>软件工程</a:t>
            </a:r>
            <a:r>
              <a:rPr lang="en-US" altLang="en-US" sz="2000" dirty="0">
                <a:solidFill>
                  <a:schemeClr val="tx1"/>
                </a:solidFill>
                <a:latin typeface="+mn-ea"/>
              </a:rPr>
              <a:t>:</a:t>
            </a:r>
            <a:r>
              <a:rPr lang="zh-CN" altLang="en-US" sz="2000" dirty="0">
                <a:solidFill>
                  <a:schemeClr val="tx1"/>
                </a:solidFill>
                <a:latin typeface="+mn-ea"/>
              </a:rPr>
              <a:t>开发、运行和维护软件的系统方法</a:t>
            </a:r>
            <a:endParaRPr lang="en-US" altLang="zh-CN" sz="2000" dirty="0">
              <a:solidFill>
                <a:schemeClr val="tx1"/>
              </a:solidFill>
              <a:latin typeface="+mn-ea"/>
            </a:endParaRPr>
          </a:p>
          <a:p>
            <a:pPr marL="342900" lvl="1" indent="-342900" algn="l">
              <a:lnSpc>
                <a:spcPct val="125000"/>
              </a:lnSpc>
              <a:buClr>
                <a:srgbClr val="777777"/>
              </a:buClr>
              <a:buSzPct val="85000"/>
              <a:buFontTx/>
              <a:buChar char="•"/>
              <a:defRPr/>
            </a:pPr>
            <a:r>
              <a:rPr lang="zh-CN" altLang="en-US" sz="2000" dirty="0">
                <a:solidFill>
                  <a:schemeClr val="tx1"/>
                </a:solidFill>
                <a:latin typeface="+mn-ea"/>
                <a:sym typeface="Wingdings" pitchFamily="2" charset="2"/>
              </a:rPr>
              <a:t>软件工程基本原理</a:t>
            </a:r>
            <a:endParaRPr lang="zh-CN" altLang="en-US" sz="2000" dirty="0">
              <a:solidFill>
                <a:schemeClr val="tx1"/>
              </a:solidFill>
              <a:latin typeface="+mn-ea"/>
            </a:endParaRPr>
          </a:p>
          <a:p>
            <a:pPr marL="342900" lvl="1" indent="-342900" algn="l">
              <a:lnSpc>
                <a:spcPct val="125000"/>
              </a:lnSpc>
              <a:buClr>
                <a:srgbClr val="777777"/>
              </a:buClr>
              <a:buSzPct val="85000"/>
              <a:buFontTx/>
              <a:buChar char="•"/>
              <a:defRPr/>
            </a:pPr>
            <a:r>
              <a:rPr lang="zh-CN" altLang="en-US" sz="2000" dirty="0">
                <a:solidFill>
                  <a:schemeClr val="tx1"/>
                </a:solidFill>
                <a:latin typeface="+mn-ea"/>
              </a:rPr>
              <a:t>软件工程</a:t>
            </a:r>
            <a:r>
              <a:rPr lang="en-US" altLang="en-US" sz="2000" dirty="0">
                <a:solidFill>
                  <a:schemeClr val="tx1"/>
                </a:solidFill>
                <a:latin typeface="+mn-ea"/>
              </a:rPr>
              <a:t>3</a:t>
            </a:r>
            <a:r>
              <a:rPr lang="zh-CN" altLang="en-US" sz="2000" dirty="0">
                <a:solidFill>
                  <a:schemeClr val="tx1"/>
                </a:solidFill>
                <a:latin typeface="+mn-ea"/>
              </a:rPr>
              <a:t>个要素：工具、方法和过程。</a:t>
            </a:r>
            <a:endParaRPr lang="en-US" altLang="zh-CN" sz="2000" dirty="0">
              <a:solidFill>
                <a:schemeClr val="tx1"/>
              </a:solidFill>
              <a:latin typeface="+mn-ea"/>
            </a:endParaRPr>
          </a:p>
          <a:p>
            <a:pPr marL="342900" lvl="1" indent="-342900" algn="l">
              <a:lnSpc>
                <a:spcPct val="125000"/>
              </a:lnSpc>
              <a:buClr>
                <a:srgbClr val="777777"/>
              </a:buClr>
              <a:buSzPct val="85000"/>
              <a:buFontTx/>
              <a:buChar char="•"/>
              <a:defRPr/>
            </a:pPr>
            <a:r>
              <a:rPr lang="zh-CN" altLang="en-US" sz="2000" dirty="0">
                <a:solidFill>
                  <a:schemeClr val="tx1"/>
                </a:solidFill>
                <a:latin typeface="+mn-ea"/>
              </a:rPr>
              <a:t>软件工程四个原则：采用适宜的开发模型，使用恰当的开发方法，提供高质量的工程支持，实施有效的工程管理</a:t>
            </a:r>
            <a:endParaRPr lang="en-US" altLang="en-US" sz="2000" dirty="0">
              <a:solidFill>
                <a:schemeClr val="tx1"/>
              </a:solidFill>
              <a:latin typeface="+mn-ea"/>
            </a:endParaRPr>
          </a:p>
          <a:p>
            <a:pPr marL="342900" lvl="1" indent="-342900" algn="l">
              <a:lnSpc>
                <a:spcPct val="125000"/>
              </a:lnSpc>
              <a:buClr>
                <a:srgbClr val="777777"/>
              </a:buClr>
              <a:buSzPct val="85000"/>
              <a:buFontTx/>
              <a:buChar char="•"/>
              <a:defRPr/>
            </a:pPr>
            <a:r>
              <a:rPr lang="zh-CN" altLang="en-US" sz="2000" dirty="0">
                <a:solidFill>
                  <a:schemeClr val="tx1"/>
                </a:solidFill>
                <a:latin typeface="+mn-ea"/>
              </a:rPr>
              <a:t>软件生命周期</a:t>
            </a:r>
            <a:r>
              <a:rPr lang="en-US" altLang="en-US" sz="2000" dirty="0">
                <a:solidFill>
                  <a:schemeClr val="tx1"/>
                </a:solidFill>
                <a:latin typeface="+mn-ea"/>
              </a:rPr>
              <a:t>:</a:t>
            </a:r>
            <a:r>
              <a:rPr lang="zh-CN" altLang="en-US" sz="2000" dirty="0">
                <a:solidFill>
                  <a:schemeClr val="tx1"/>
                </a:solidFill>
                <a:latin typeface="+mn-ea"/>
              </a:rPr>
              <a:t>定义、开发、运行维护</a:t>
            </a:r>
            <a:endParaRPr lang="en-US" altLang="en-US" sz="2000" dirty="0">
              <a:solidFill>
                <a:schemeClr val="tx1"/>
              </a:solidFill>
              <a:latin typeface="+mn-ea"/>
            </a:endParaRPr>
          </a:p>
          <a:p>
            <a:pPr marL="342900" lvl="1" indent="-342900" algn="l">
              <a:lnSpc>
                <a:spcPct val="125000"/>
              </a:lnSpc>
              <a:buClr>
                <a:srgbClr val="777777"/>
              </a:buClr>
              <a:buSzPct val="85000"/>
              <a:buFontTx/>
              <a:buChar char="•"/>
              <a:defRPr/>
            </a:pPr>
            <a:r>
              <a:rPr lang="zh-CN" altLang="en-US" sz="2000" dirty="0">
                <a:solidFill>
                  <a:schemeClr val="tx1"/>
                </a:solidFill>
                <a:latin typeface="+mn-ea"/>
              </a:rPr>
              <a:t>软件生命周期过程</a:t>
            </a:r>
            <a:r>
              <a:rPr lang="en-US" altLang="en-US" sz="2000" dirty="0">
                <a:solidFill>
                  <a:schemeClr val="tx1"/>
                </a:solidFill>
                <a:latin typeface="+mn-ea"/>
              </a:rPr>
              <a:t>:</a:t>
            </a:r>
            <a:r>
              <a:rPr lang="zh-CN" altLang="zh-CN" sz="2000" dirty="0">
                <a:solidFill>
                  <a:schemeClr val="tx1"/>
                </a:solidFill>
                <a:latin typeface="+mn-ea"/>
              </a:rPr>
              <a:t>过程模型</a:t>
            </a:r>
            <a:endParaRPr lang="zh-CN" altLang="en-US" sz="2000" dirty="0">
              <a:solidFill>
                <a:schemeClr val="tx1"/>
              </a:solidFill>
              <a:latin typeface="+mn-ea"/>
            </a:endParaRPr>
          </a:p>
          <a:p>
            <a:pPr marL="342900" lvl="1" indent="-342900" algn="l">
              <a:lnSpc>
                <a:spcPct val="125000"/>
              </a:lnSpc>
              <a:buClr>
                <a:srgbClr val="777777"/>
              </a:buClr>
              <a:buSzPct val="85000"/>
              <a:buFontTx/>
              <a:buChar char="•"/>
              <a:defRPr/>
            </a:pPr>
            <a:endParaRPr lang="zh-CN" altLang="en-US" sz="2000" dirty="0">
              <a:solidFill>
                <a:schemeClr val="tx1"/>
              </a:solidFill>
              <a:latin typeface="+mn-ea"/>
            </a:endParaRPr>
          </a:p>
        </p:txBody>
      </p:sp>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543956" cy="654050"/>
          </a:xfrm>
        </p:spPr>
        <p:txBody>
          <a:bodyPr/>
          <a:lstStyle/>
          <a:p>
            <a:r>
              <a:rPr lang="zh-CN" altLang="en-US" dirty="0">
                <a:latin typeface="Verdana" pitchFamily="34" charset="0"/>
                <a:sym typeface="Wingdings" pitchFamily="2" charset="2"/>
              </a:rPr>
              <a:t>软件开发与生产过程的综合协同</a:t>
            </a:r>
            <a:endParaRPr lang="zh-CN" altLang="en-US" dirty="0"/>
          </a:p>
        </p:txBody>
      </p:sp>
      <p:pic>
        <p:nvPicPr>
          <p:cNvPr id="114690" name="Picture 2"/>
          <p:cNvPicPr>
            <a:picLocks noChangeAspect="1" noChangeArrowheads="1"/>
          </p:cNvPicPr>
          <p:nvPr/>
        </p:nvPicPr>
        <p:blipFill>
          <a:blip r:embed="rId3"/>
          <a:srcRect/>
          <a:stretch>
            <a:fillRect/>
          </a:stretch>
        </p:blipFill>
        <p:spPr bwMode="auto">
          <a:xfrm>
            <a:off x="364878" y="857232"/>
            <a:ext cx="8350526" cy="4786346"/>
          </a:xfrm>
          <a:prstGeom prst="rect">
            <a:avLst/>
          </a:prstGeom>
          <a:noFill/>
        </p:spPr>
      </p:pic>
      <p:sp>
        <p:nvSpPr>
          <p:cNvPr id="4" name="TextBox 3"/>
          <p:cNvSpPr txBox="1"/>
          <p:nvPr/>
        </p:nvSpPr>
        <p:spPr>
          <a:xfrm>
            <a:off x="928662" y="1968333"/>
            <a:ext cx="2236510" cy="246221"/>
          </a:xfrm>
          <a:prstGeom prst="rect">
            <a:avLst/>
          </a:prstGeom>
          <a:noFill/>
        </p:spPr>
        <p:txBody>
          <a:bodyPr wrap="none" rtlCol="0">
            <a:spAutoFit/>
          </a:bodyPr>
          <a:lstStyle/>
          <a:p>
            <a:pPr>
              <a:buNone/>
            </a:pPr>
            <a:r>
              <a:rPr lang="zh-CN" altLang="en-US" sz="1000" b="1" dirty="0">
                <a:solidFill>
                  <a:srgbClr val="0000FF"/>
                </a:solidFill>
                <a:latin typeface="楷体" pitchFamily="49" charset="-122"/>
                <a:ea typeface="楷体" pitchFamily="49" charset="-122"/>
              </a:rPr>
              <a:t>可行性分析 </a:t>
            </a:r>
            <a:r>
              <a:rPr lang="en-US" altLang="zh-CN" sz="1000" b="1" dirty="0">
                <a:solidFill>
                  <a:srgbClr val="0000FF"/>
                </a:solidFill>
                <a:latin typeface="楷体" pitchFamily="49" charset="-122"/>
                <a:ea typeface="楷体" pitchFamily="49" charset="-122"/>
              </a:rPr>
              <a:t>| </a:t>
            </a:r>
            <a:r>
              <a:rPr lang="zh-CN" altLang="en-US" sz="1000" b="1" dirty="0">
                <a:solidFill>
                  <a:srgbClr val="0000FF"/>
                </a:solidFill>
                <a:latin typeface="楷体" pitchFamily="49" charset="-122"/>
                <a:ea typeface="楷体" pitchFamily="49" charset="-122"/>
              </a:rPr>
              <a:t>合同签订 </a:t>
            </a:r>
            <a:r>
              <a:rPr lang="en-US" altLang="zh-CN" sz="1000" b="1" dirty="0">
                <a:solidFill>
                  <a:srgbClr val="0000FF"/>
                </a:solidFill>
                <a:latin typeface="楷体" pitchFamily="49" charset="-122"/>
                <a:ea typeface="楷体" pitchFamily="49" charset="-122"/>
              </a:rPr>
              <a:t>| </a:t>
            </a:r>
            <a:r>
              <a:rPr lang="zh-CN" altLang="en-US" sz="1000" b="1" dirty="0">
                <a:solidFill>
                  <a:srgbClr val="0000FF"/>
                </a:solidFill>
                <a:latin typeface="楷体" pitchFamily="49" charset="-122"/>
                <a:ea typeface="楷体" pitchFamily="49" charset="-122"/>
              </a:rPr>
              <a:t>需求分析</a:t>
            </a:r>
          </a:p>
        </p:txBody>
      </p:sp>
      <p:sp>
        <p:nvSpPr>
          <p:cNvPr id="5" name="TextBox 4"/>
          <p:cNvSpPr txBox="1"/>
          <p:nvPr/>
        </p:nvSpPr>
        <p:spPr>
          <a:xfrm>
            <a:off x="7591032" y="2285992"/>
            <a:ext cx="338554" cy="156966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buNone/>
            </a:pPr>
            <a:r>
              <a:rPr lang="zh-CN" altLang="en-US" b="1" dirty="0">
                <a:solidFill>
                  <a:srgbClr val="0000FF"/>
                </a:solidFill>
                <a:latin typeface="楷体" pitchFamily="49" charset="-122"/>
                <a:ea typeface="楷体" pitchFamily="49" charset="-122"/>
              </a:rPr>
              <a:t>重</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视</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开</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发</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模</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型</a:t>
            </a: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zh-CN" altLang="en-US" b="1" dirty="0">
              <a:solidFill>
                <a:srgbClr val="0000FF"/>
              </a:solidFill>
              <a:latin typeface="楷体" pitchFamily="49" charset="-122"/>
              <a:ea typeface="楷体" pitchFamily="49" charset="-122"/>
            </a:endParaRPr>
          </a:p>
        </p:txBody>
      </p:sp>
      <p:sp>
        <p:nvSpPr>
          <p:cNvPr id="6" name="TextBox 5"/>
          <p:cNvSpPr txBox="1"/>
          <p:nvPr/>
        </p:nvSpPr>
        <p:spPr>
          <a:xfrm>
            <a:off x="7929586" y="2285992"/>
            <a:ext cx="338554" cy="156966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buNone/>
            </a:pPr>
            <a:r>
              <a:rPr lang="zh-CN" altLang="en-US" b="1" dirty="0">
                <a:solidFill>
                  <a:srgbClr val="0000FF"/>
                </a:solidFill>
                <a:latin typeface="楷体" pitchFamily="49" charset="-122"/>
                <a:ea typeface="楷体" pitchFamily="49" charset="-122"/>
              </a:rPr>
              <a:t>合适的设计方法</a:t>
            </a:r>
            <a:endParaRPr lang="en-US" altLang="zh-CN" b="1" dirty="0">
              <a:solidFill>
                <a:srgbClr val="0000FF"/>
              </a:solidFill>
              <a:latin typeface="楷体" pitchFamily="49" charset="-122"/>
              <a:ea typeface="楷体" pitchFamily="49" charset="-122"/>
            </a:endParaRPr>
          </a:p>
          <a:p>
            <a:pPr>
              <a:buNone/>
            </a:pPr>
            <a:endParaRPr lang="zh-CN" altLang="en-US" b="1" dirty="0">
              <a:solidFill>
                <a:srgbClr val="0000FF"/>
              </a:solidFill>
              <a:latin typeface="楷体" pitchFamily="49" charset="-122"/>
              <a:ea typeface="楷体" pitchFamily="49" charset="-122"/>
            </a:endParaRPr>
          </a:p>
        </p:txBody>
      </p:sp>
      <p:sp>
        <p:nvSpPr>
          <p:cNvPr id="7" name="TextBox 6"/>
          <p:cNvSpPr txBox="1"/>
          <p:nvPr/>
        </p:nvSpPr>
        <p:spPr>
          <a:xfrm>
            <a:off x="8305412" y="2287968"/>
            <a:ext cx="338554" cy="156966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buNone/>
            </a:pPr>
            <a:r>
              <a:rPr lang="zh-CN" altLang="en-US" b="1" dirty="0">
                <a:solidFill>
                  <a:srgbClr val="0000FF"/>
                </a:solidFill>
                <a:latin typeface="楷体" pitchFamily="49" charset="-122"/>
                <a:ea typeface="楷体" pitchFamily="49" charset="-122"/>
              </a:rPr>
              <a:t>高质量的工程支持</a:t>
            </a:r>
          </a:p>
        </p:txBody>
      </p:sp>
      <p:sp>
        <p:nvSpPr>
          <p:cNvPr id="8" name="TextBox 7"/>
          <p:cNvSpPr txBox="1"/>
          <p:nvPr/>
        </p:nvSpPr>
        <p:spPr>
          <a:xfrm>
            <a:off x="8662602" y="2285992"/>
            <a:ext cx="338554" cy="156966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buNone/>
            </a:pPr>
            <a:r>
              <a:rPr lang="zh-CN" altLang="en-US" b="1" dirty="0">
                <a:solidFill>
                  <a:srgbClr val="0000FF"/>
                </a:solidFill>
                <a:latin typeface="楷体" pitchFamily="49" charset="-122"/>
                <a:ea typeface="楷体" pitchFamily="49" charset="-122"/>
              </a:rPr>
              <a:t>重视工程管理</a:t>
            </a: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zh-CN" altLang="en-US" b="1" dirty="0">
              <a:solidFill>
                <a:srgbClr val="0000FF"/>
              </a:solidFill>
              <a:latin typeface="楷体" pitchFamily="49" charset="-122"/>
              <a:ea typeface="楷体" pitchFamily="49" charset="-122"/>
            </a:endParaRPr>
          </a:p>
        </p:txBody>
      </p:sp>
      <p:sp>
        <p:nvSpPr>
          <p:cNvPr id="9" name="TextBox 8"/>
          <p:cNvSpPr txBox="1"/>
          <p:nvPr/>
        </p:nvSpPr>
        <p:spPr>
          <a:xfrm>
            <a:off x="-32" y="1214422"/>
            <a:ext cx="338554" cy="4154984"/>
          </a:xfrm>
          <a:prstGeom prst="rect">
            <a:avLst/>
          </a:prstGeom>
          <a:solidFill>
            <a:schemeClr val="accent6">
              <a:lumMod val="40000"/>
              <a:lumOff val="60000"/>
            </a:schemeClr>
          </a:solidFill>
        </p:spPr>
        <p:txBody>
          <a:bodyPr wrap="square" rtlCol="0">
            <a:spAutoFit/>
          </a:bodyPr>
          <a:lstStyle/>
          <a:p>
            <a:pPr>
              <a:buNone/>
            </a:pPr>
            <a:r>
              <a:rPr lang="zh-CN" altLang="en-US" b="1" dirty="0">
                <a:solidFill>
                  <a:srgbClr val="0000FF"/>
                </a:solidFill>
                <a:latin typeface="楷体" pitchFamily="49" charset="-122"/>
                <a:ea typeface="楷体" pitchFamily="49" charset="-122"/>
              </a:rPr>
              <a:t>组织过程</a:t>
            </a: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基本过程</a:t>
            </a: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支持过程</a:t>
            </a:r>
          </a:p>
        </p:txBody>
      </p:sp>
      <p:sp>
        <p:nvSpPr>
          <p:cNvPr id="13" name="下箭头 12"/>
          <p:cNvSpPr/>
          <p:nvPr/>
        </p:nvSpPr>
        <p:spPr bwMode="auto">
          <a:xfrm rot="9745140" flipH="1">
            <a:off x="8627711" y="1706680"/>
            <a:ext cx="223298" cy="555689"/>
          </a:xfrm>
          <a:prstGeom prst="downArrow">
            <a:avLst/>
          </a:prstGeom>
          <a:solidFill>
            <a:schemeClr val="folHlink"/>
          </a:solidFill>
          <a:ln w="9525" cap="flat" cmpd="sng" algn="ctr">
            <a:noFill/>
            <a:prstDash val="solid"/>
            <a:round/>
            <a:headEnd type="none" w="med" len="med"/>
            <a:tailEnd type="none" w="med" len="med"/>
          </a:ln>
          <a:effectLst/>
        </p:spPr>
        <p:txBody>
          <a:bodyPr vert="horz" wrap="none" lIns="73025" tIns="36512" rIns="73025" bIns="36512" numCol="1" rtlCol="0" anchor="ctr" anchorCtr="0" compatLnSpc="1">
            <a:prstTxWarp prst="textNoShape">
              <a:avLst/>
            </a:prstTxWarp>
          </a:bodyPr>
          <a:lstStyle/>
          <a:p>
            <a: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pPr>
            <a:endParaRPr kumimoji="0" lang="zh-CN" altLang="en-US" sz="1200" b="0" i="0" u="none" strike="noStrike" cap="none" normalizeH="0" baseline="0">
              <a:ln>
                <a:noFill/>
              </a:ln>
              <a:solidFill>
                <a:srgbClr val="00509B"/>
              </a:solidFill>
              <a:effectLst/>
              <a:latin typeface="Verdana" pitchFamily="34" charset="0"/>
              <a:ea typeface="黑体" pitchFamily="2" charset="-122"/>
            </a:endParaRPr>
          </a:p>
        </p:txBody>
      </p:sp>
      <p:sp>
        <p:nvSpPr>
          <p:cNvPr id="14" name="下箭头 13"/>
          <p:cNvSpPr/>
          <p:nvPr/>
        </p:nvSpPr>
        <p:spPr bwMode="auto">
          <a:xfrm rot="11748841" flipH="1" flipV="1">
            <a:off x="8657326" y="3869504"/>
            <a:ext cx="223494" cy="773922"/>
          </a:xfrm>
          <a:prstGeom prst="downArrow">
            <a:avLst/>
          </a:prstGeom>
          <a:solidFill>
            <a:schemeClr val="folHlink"/>
          </a:solidFill>
          <a:ln w="9525" cap="flat" cmpd="sng" algn="ctr">
            <a:noFill/>
            <a:prstDash val="solid"/>
            <a:round/>
            <a:headEnd type="none" w="med" len="med"/>
            <a:tailEnd type="none" w="med" len="med"/>
          </a:ln>
          <a:effectLst/>
        </p:spPr>
        <p:txBody>
          <a:bodyPr vert="horz" wrap="none" lIns="73025" tIns="36512" rIns="73025" bIns="36512" numCol="1" rtlCol="0" anchor="ctr" anchorCtr="0" compatLnSpc="1">
            <a:prstTxWarp prst="textNoShape">
              <a:avLst/>
            </a:prstTxWarp>
          </a:bodyPr>
          <a:lstStyle/>
          <a:p>
            <a: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pPr>
            <a:endParaRPr kumimoji="0" lang="zh-CN" altLang="en-US" sz="1200" b="0" i="0" u="none" strike="noStrike" cap="none" normalizeH="0" baseline="0">
              <a:ln>
                <a:noFill/>
              </a:ln>
              <a:solidFill>
                <a:srgbClr val="00509B"/>
              </a:solidFill>
              <a:effectLst/>
              <a:latin typeface="Verdana" pitchFamily="34" charset="0"/>
              <a:ea typeface="黑体" pitchFamily="2" charset="-122"/>
            </a:endParaRPr>
          </a:p>
        </p:txBody>
      </p:sp>
      <p:sp>
        <p:nvSpPr>
          <p:cNvPr id="15" name="TextBox 14"/>
          <p:cNvSpPr txBox="1"/>
          <p:nvPr/>
        </p:nvSpPr>
        <p:spPr>
          <a:xfrm>
            <a:off x="-85871" y="937423"/>
            <a:ext cx="800219" cy="276999"/>
          </a:xfrm>
          <a:prstGeom prst="rect">
            <a:avLst/>
          </a:prstGeom>
          <a:noFill/>
        </p:spPr>
        <p:txBody>
          <a:bodyPr wrap="none" rtlCol="0">
            <a:spAutoFit/>
          </a:bodyPr>
          <a:lstStyle/>
          <a:p>
            <a:pPr>
              <a:buNone/>
            </a:pPr>
            <a:r>
              <a:rPr lang="zh-CN" altLang="en-US" b="1" dirty="0">
                <a:solidFill>
                  <a:srgbClr val="FF0000"/>
                </a:solidFill>
                <a:latin typeface="楷体" pitchFamily="49" charset="-122"/>
                <a:ea typeface="楷体" pitchFamily="49" charset="-122"/>
              </a:rPr>
              <a:t>三个过程</a:t>
            </a:r>
          </a:p>
        </p:txBody>
      </p:sp>
      <p:sp>
        <p:nvSpPr>
          <p:cNvPr id="16" name="TextBox 15"/>
          <p:cNvSpPr txBox="1"/>
          <p:nvPr/>
        </p:nvSpPr>
        <p:spPr>
          <a:xfrm>
            <a:off x="8715404" y="1571612"/>
            <a:ext cx="492443" cy="461665"/>
          </a:xfrm>
          <a:prstGeom prst="rect">
            <a:avLst/>
          </a:prstGeom>
          <a:noFill/>
        </p:spPr>
        <p:txBody>
          <a:bodyPr wrap="none" rtlCol="0">
            <a:spAutoFit/>
          </a:bodyPr>
          <a:lstStyle/>
          <a:p>
            <a:pPr>
              <a:buNone/>
            </a:pPr>
            <a:r>
              <a:rPr lang="zh-CN" altLang="en-US" b="1" dirty="0">
                <a:solidFill>
                  <a:srgbClr val="FF0000"/>
                </a:solidFill>
                <a:latin typeface="楷体" pitchFamily="49" charset="-122"/>
                <a:ea typeface="楷体" pitchFamily="49" charset="-122"/>
              </a:rPr>
              <a:t>四个</a:t>
            </a:r>
            <a:endParaRPr lang="en-US" altLang="zh-CN" b="1" dirty="0">
              <a:solidFill>
                <a:srgbClr val="FF0000"/>
              </a:solidFill>
              <a:latin typeface="楷体" pitchFamily="49" charset="-122"/>
              <a:ea typeface="楷体" pitchFamily="49" charset="-122"/>
            </a:endParaRPr>
          </a:p>
          <a:p>
            <a:pPr>
              <a:buNone/>
            </a:pPr>
            <a:r>
              <a:rPr lang="zh-CN" altLang="en-US" b="1" dirty="0">
                <a:solidFill>
                  <a:srgbClr val="FF0000"/>
                </a:solidFill>
                <a:latin typeface="楷体" pitchFamily="49" charset="-122"/>
                <a:ea typeface="楷体" pitchFamily="49" charset="-122"/>
              </a:rPr>
              <a:t>原则</a:t>
            </a:r>
          </a:p>
        </p:txBody>
      </p:sp>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t>计科专业的知识体系</a:t>
            </a:r>
          </a:p>
        </p:txBody>
      </p:sp>
      <p:sp>
        <p:nvSpPr>
          <p:cNvPr id="33795" name="内容占位符 2"/>
          <p:cNvSpPr>
            <a:spLocks noGrp="1"/>
          </p:cNvSpPr>
          <p:nvPr>
            <p:ph idx="1"/>
          </p:nvPr>
        </p:nvSpPr>
        <p:spPr>
          <a:xfrm>
            <a:off x="457200" y="1000125"/>
            <a:ext cx="8258175" cy="4375150"/>
          </a:xfrm>
        </p:spPr>
        <p:txBody>
          <a:bodyPr/>
          <a:lstStyle/>
          <a:p>
            <a:pPr eaLnBrk="1" hangingPunct="1">
              <a:lnSpc>
                <a:spcPct val="115000"/>
              </a:lnSpc>
            </a:pPr>
            <a:r>
              <a:rPr lang="zh-CN" altLang="en-US" sz="1700" dirty="0">
                <a:solidFill>
                  <a:srgbClr val="FF0000"/>
                </a:solidFill>
              </a:rPr>
              <a:t>离散结构：</a:t>
            </a:r>
            <a:r>
              <a:rPr lang="zh-CN" altLang="en-US" sz="1700" dirty="0"/>
              <a:t>离散数学、线性代数、运筹学、概率等，逻辑与证明技巧，抽象思维</a:t>
            </a:r>
            <a:endParaRPr lang="en-US" altLang="zh-CN" sz="1700" dirty="0"/>
          </a:p>
          <a:p>
            <a:pPr eaLnBrk="1" hangingPunct="1">
              <a:lnSpc>
                <a:spcPct val="115000"/>
              </a:lnSpc>
            </a:pPr>
            <a:r>
              <a:rPr lang="zh-CN" altLang="en-US" sz="1700" dirty="0">
                <a:solidFill>
                  <a:srgbClr val="FF0000"/>
                </a:solidFill>
              </a:rPr>
              <a:t>程序设计语言及算法：</a:t>
            </a:r>
            <a:r>
              <a:rPr lang="zh-CN" altLang="en-US" sz="1700" dirty="0"/>
              <a:t>汇编语言、</a:t>
            </a:r>
            <a:r>
              <a:rPr lang="en-US" altLang="zh-CN" sz="1700" dirty="0"/>
              <a:t>C++</a:t>
            </a:r>
            <a:r>
              <a:rPr lang="zh-CN" altLang="en-US" sz="1700" dirty="0"/>
              <a:t>、</a:t>
            </a:r>
            <a:r>
              <a:rPr lang="en-US" altLang="zh-CN" sz="1700" dirty="0"/>
              <a:t>Java</a:t>
            </a:r>
            <a:r>
              <a:rPr lang="zh-CN" altLang="en-US" sz="1700" dirty="0"/>
              <a:t>、数据结构与算法等，程序设计流程、基本数据结构、递归、面向对象程序设计方法、算法设计与分析等。</a:t>
            </a:r>
          </a:p>
          <a:p>
            <a:pPr eaLnBrk="1" hangingPunct="1">
              <a:lnSpc>
                <a:spcPct val="115000"/>
              </a:lnSpc>
            </a:pPr>
            <a:r>
              <a:rPr lang="zh-CN" altLang="en-US" sz="1700" dirty="0">
                <a:solidFill>
                  <a:srgbClr val="FF0000"/>
                </a:solidFill>
              </a:rPr>
              <a:t>计算机体系结构：</a:t>
            </a:r>
            <a:r>
              <a:rPr lang="zh-CN" altLang="en-US" sz="1700" dirty="0"/>
              <a:t>数字逻辑设计、汇编语言程序设计、计算机组成原理、嵌入式系统原理等</a:t>
            </a:r>
            <a:endParaRPr lang="en-US" altLang="zh-CN" sz="1700" dirty="0"/>
          </a:p>
          <a:p>
            <a:pPr eaLnBrk="1" hangingPunct="1">
              <a:lnSpc>
                <a:spcPct val="115000"/>
              </a:lnSpc>
            </a:pPr>
            <a:r>
              <a:rPr lang="zh-CN" altLang="en-US" sz="1700" dirty="0">
                <a:solidFill>
                  <a:srgbClr val="FF0000"/>
                </a:solidFill>
              </a:rPr>
              <a:t>操作系统：</a:t>
            </a:r>
            <a:r>
              <a:rPr lang="zh-CN" altLang="en-US" sz="1700" dirty="0"/>
              <a:t>操作系统原理、并发性、调度与分派、内存管理、设备管理、安全与保护、文件系统等</a:t>
            </a:r>
            <a:endParaRPr lang="en-US" altLang="zh-CN" sz="1700" dirty="0"/>
          </a:p>
          <a:p>
            <a:pPr eaLnBrk="1" hangingPunct="1">
              <a:lnSpc>
                <a:spcPct val="115000"/>
              </a:lnSpc>
            </a:pPr>
            <a:r>
              <a:rPr lang="zh-CN" altLang="en-US" sz="1700" dirty="0">
                <a:solidFill>
                  <a:srgbClr val="FF0000"/>
                </a:solidFill>
              </a:rPr>
              <a:t>网络及安全：</a:t>
            </a:r>
            <a:r>
              <a:rPr lang="zh-CN" altLang="en-US" sz="1700" dirty="0"/>
              <a:t>通信与网络、网络协议、网络安全、分布式计算。</a:t>
            </a:r>
            <a:endParaRPr lang="en-US" altLang="zh-CN" sz="1700" dirty="0"/>
          </a:p>
          <a:p>
            <a:pPr eaLnBrk="1" hangingPunct="1">
              <a:lnSpc>
                <a:spcPct val="115000"/>
              </a:lnSpc>
            </a:pPr>
            <a:r>
              <a:rPr lang="zh-CN" altLang="en-US" sz="1700" dirty="0">
                <a:solidFill>
                  <a:srgbClr val="FF0000"/>
                </a:solidFill>
              </a:rPr>
              <a:t>信息管理：</a:t>
            </a:r>
            <a:r>
              <a:rPr lang="zh-CN" altLang="en-US" sz="1700" dirty="0"/>
              <a:t>数据库系统、数据建模、关系数据库、数据库查询语言、关系数据库设计、数据库应用程序设计、事务处理等</a:t>
            </a:r>
            <a:endParaRPr lang="en-US" altLang="zh-CN" sz="1700" dirty="0"/>
          </a:p>
          <a:p>
            <a:pPr eaLnBrk="1" hangingPunct="1">
              <a:lnSpc>
                <a:spcPct val="115000"/>
              </a:lnSpc>
            </a:pPr>
            <a:r>
              <a:rPr lang="zh-CN" altLang="en-US" sz="1700" dirty="0">
                <a:solidFill>
                  <a:srgbClr val="FF0000"/>
                </a:solidFill>
              </a:rPr>
              <a:t>软件工程：</a:t>
            </a:r>
            <a:r>
              <a:rPr lang="zh-CN" altLang="en-US" sz="1700" dirty="0"/>
              <a:t>软件工程过程、软件需求、软件设计、实现与测试、软件维护、软件复用、软件开发工具和软件工程环境等</a:t>
            </a:r>
            <a:endParaRPr lang="en-US" altLang="zh-CN" sz="1700" dirty="0"/>
          </a:p>
          <a:p>
            <a:pPr eaLnBrk="1" hangingPunct="1">
              <a:lnSpc>
                <a:spcPct val="115000"/>
              </a:lnSpc>
            </a:pPr>
            <a:r>
              <a:rPr lang="zh-CN" altLang="en-US" sz="1700" dirty="0">
                <a:solidFill>
                  <a:srgbClr val="FF0000"/>
                </a:solidFill>
              </a:rPr>
              <a:t>职业道德修养：</a:t>
            </a:r>
            <a:r>
              <a:rPr lang="zh-CN" altLang="en-US" sz="1700" dirty="0"/>
              <a:t>了解与本专业相关的职业和行业的重要法律法规及方针政策，理解工程技术与信息技术应用</a:t>
            </a:r>
            <a:endParaRPr lang="en-US" altLang="zh-CN" sz="1700" dirty="0">
              <a:latin typeface="Verdana" pitchFamily="34" charset="0"/>
            </a:endParaRPr>
          </a:p>
          <a:p>
            <a:pPr eaLnBrk="1" hangingPunct="1">
              <a:lnSpc>
                <a:spcPct val="115000"/>
              </a:lnSpc>
              <a:buFontTx/>
              <a:buNone/>
            </a:pPr>
            <a:endParaRPr lang="zh-CN" altLang="en-US" sz="1700" dirty="0">
              <a:latin typeface="Verdana" pitchFamily="34" charset="0"/>
            </a:endParaRPr>
          </a:p>
        </p:txBody>
      </p:sp>
    </p:spTree>
    <p:extLst>
      <p:ext uri="{BB962C8B-B14F-4D97-AF65-F5344CB8AC3E}">
        <p14:creationId xmlns:p14="http://schemas.microsoft.com/office/powerpoint/2010/main" val="1309277905"/>
      </p:ext>
    </p:extLst>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t>计算机科学与技术专业能力培养</a:t>
            </a:r>
          </a:p>
        </p:txBody>
      </p:sp>
      <p:sp>
        <p:nvSpPr>
          <p:cNvPr id="33795" name="内容占位符 2"/>
          <p:cNvSpPr>
            <a:spLocks noGrp="1"/>
          </p:cNvSpPr>
          <p:nvPr>
            <p:ph idx="1"/>
          </p:nvPr>
        </p:nvSpPr>
        <p:spPr>
          <a:xfrm>
            <a:off x="457200" y="1000125"/>
            <a:ext cx="8258175" cy="4375150"/>
          </a:xfrm>
        </p:spPr>
        <p:txBody>
          <a:bodyPr/>
          <a:lstStyle/>
          <a:p>
            <a:r>
              <a:rPr lang="zh-CN" altLang="en-US" sz="1700" dirty="0">
                <a:solidFill>
                  <a:srgbClr val="FF0000"/>
                </a:solidFill>
              </a:rPr>
              <a:t>计算思维：</a:t>
            </a:r>
            <a:r>
              <a:rPr lang="zh-CN" altLang="en-US" sz="1700" dirty="0"/>
              <a:t>形式化、模型化描述和抽象思维与逻辑思维能力。</a:t>
            </a:r>
          </a:p>
          <a:p>
            <a:r>
              <a:rPr lang="zh-CN" altLang="en-US" sz="1700" dirty="0">
                <a:solidFill>
                  <a:srgbClr val="FF0000"/>
                </a:solidFill>
              </a:rPr>
              <a:t>算法设计与分析：</a:t>
            </a:r>
            <a:r>
              <a:rPr lang="zh-CN" altLang="en-US" sz="1700" dirty="0"/>
              <a:t>针对具体问题设计有效的求解算法，并能分析该算法的时空复杂性。</a:t>
            </a:r>
          </a:p>
          <a:p>
            <a:r>
              <a:rPr lang="zh-CN" altLang="en-US" sz="1700" dirty="0">
                <a:solidFill>
                  <a:srgbClr val="FF0000"/>
                </a:solidFill>
              </a:rPr>
              <a:t>程序设计与实现能力：</a:t>
            </a:r>
            <a:r>
              <a:rPr lang="zh-CN" altLang="en-US" sz="1700" dirty="0"/>
              <a:t>有效使用程序设计语言进行程序设计并在计算机上实现。</a:t>
            </a:r>
          </a:p>
          <a:p>
            <a:r>
              <a:rPr lang="zh-CN" altLang="en-US" sz="1700" dirty="0">
                <a:solidFill>
                  <a:srgbClr val="FF0000"/>
                </a:solidFill>
              </a:rPr>
              <a:t>系统分析、开发与应用能力：</a:t>
            </a:r>
            <a:r>
              <a:rPr lang="zh-CN" altLang="en-US" sz="1700" dirty="0"/>
              <a:t>面对</a:t>
            </a:r>
            <a:r>
              <a:rPr lang="zh-CN" altLang="en-US" sz="1700" dirty="0">
                <a:solidFill>
                  <a:srgbClr val="FF0000"/>
                </a:solidFill>
              </a:rPr>
              <a:t>具体的工程应用问题</a:t>
            </a:r>
            <a:r>
              <a:rPr lang="zh-CN" altLang="en-US" sz="1700" dirty="0"/>
              <a:t>，能够综合运用所掌握的知识、方法和技术，以全局观看待问题、分析问题和解决问题。</a:t>
            </a:r>
          </a:p>
          <a:p>
            <a:r>
              <a:rPr lang="zh-CN" altLang="en-US" sz="1700" dirty="0">
                <a:solidFill>
                  <a:srgbClr val="FF0000"/>
                </a:solidFill>
              </a:rPr>
              <a:t>表达与沟通能力：</a:t>
            </a:r>
            <a:r>
              <a:rPr lang="zh-CN" altLang="en-US" sz="1700" dirty="0"/>
              <a:t>具备较强的表达能力，能够清楚地介绍技术问题及其解决办法，能理解他人所表述的内容，并能发表自己的见解或提出建设性意见</a:t>
            </a:r>
          </a:p>
          <a:p>
            <a:r>
              <a:rPr lang="zh-CN" altLang="en-US" sz="1700" dirty="0">
                <a:solidFill>
                  <a:srgbClr val="FF0000"/>
                </a:solidFill>
              </a:rPr>
              <a:t>组织、协调与项目管理能力：</a:t>
            </a:r>
            <a:r>
              <a:rPr lang="zh-CN" altLang="en-US" sz="1700" dirty="0"/>
              <a:t>掌握一定的管理学和经济学知识，具备一定的组织管理能力、独立工作能力、团队协作能力和人际交往能力。</a:t>
            </a:r>
          </a:p>
          <a:p>
            <a:r>
              <a:rPr lang="zh-CN" altLang="en-US" sz="1700" dirty="0">
                <a:solidFill>
                  <a:srgbClr val="FF0000"/>
                </a:solidFill>
              </a:rPr>
              <a:t>英语理解与交流能力：</a:t>
            </a:r>
            <a:r>
              <a:rPr lang="zh-CN" altLang="en-US" sz="1700" dirty="0"/>
              <a:t>具有良好的书面及口头英语理解与表达能力，能够阅读本专业的外文材料，具有一定的国际视野和跨文化交流、竞争与合作能力。</a:t>
            </a:r>
          </a:p>
          <a:p>
            <a:r>
              <a:rPr lang="zh-CN" altLang="en-US" sz="1700" dirty="0">
                <a:solidFill>
                  <a:srgbClr val="FF0000"/>
                </a:solidFill>
              </a:rPr>
              <a:t>自学能力：</a:t>
            </a:r>
            <a:r>
              <a:rPr lang="zh-CN" altLang="en-US" sz="1700" dirty="0"/>
              <a:t>具有终身学习意识，具备利用现代信息技术获取信息、查询资料、进行自我学习与提高的能力。</a:t>
            </a:r>
          </a:p>
          <a:p>
            <a:r>
              <a:rPr lang="zh-CN" altLang="en-US" sz="1700" dirty="0">
                <a:solidFill>
                  <a:srgbClr val="FF0000"/>
                </a:solidFill>
              </a:rPr>
              <a:t>独立思考与创新能力：</a:t>
            </a:r>
            <a:r>
              <a:rPr lang="zh-CN" altLang="en-US" sz="1700" dirty="0"/>
              <a:t>善于独立思考，具有提出问题、分析问题和解决问题的能力，了解计算机科学与技术学科的发展现状和趋势，具有创新意识、创新思维和创新能力。</a:t>
            </a:r>
            <a:endParaRPr lang="zh-CN" altLang="en-US" sz="1700" dirty="0">
              <a:latin typeface="Verdana" pitchFamily="34" charset="0"/>
            </a:endParaRPr>
          </a:p>
        </p:txBody>
      </p:sp>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186766" cy="654050"/>
          </a:xfrm>
        </p:spPr>
        <p:txBody>
          <a:bodyPr/>
          <a:lstStyle/>
          <a:p>
            <a:r>
              <a:rPr lang="zh-CN" altLang="en-US" dirty="0"/>
              <a:t>“工程”的含义</a:t>
            </a:r>
          </a:p>
        </p:txBody>
      </p:sp>
      <p:sp>
        <p:nvSpPr>
          <p:cNvPr id="33795" name="内容占位符 2"/>
          <p:cNvSpPr>
            <a:spLocks noGrp="1"/>
          </p:cNvSpPr>
          <p:nvPr>
            <p:ph idx="1"/>
          </p:nvPr>
        </p:nvSpPr>
        <p:spPr>
          <a:xfrm>
            <a:off x="457200" y="1000125"/>
            <a:ext cx="8258175" cy="4375150"/>
          </a:xfrm>
        </p:spPr>
        <p:txBody>
          <a:bodyPr/>
          <a:lstStyle/>
          <a:p>
            <a:r>
              <a:rPr lang="zh-CN" altLang="en-US" sz="2000" dirty="0"/>
              <a:t>“</a:t>
            </a:r>
            <a:r>
              <a:rPr lang="zh-CN" altLang="en-US" sz="2000" dirty="0">
                <a:solidFill>
                  <a:srgbClr val="FF0000"/>
                </a:solidFill>
              </a:rPr>
              <a:t>工程</a:t>
            </a:r>
            <a:r>
              <a:rPr lang="zh-CN" altLang="en-US" sz="2000" dirty="0"/>
              <a:t>”是指科学和数学的某种有目的的应用，使自然界的物质和能源的特性能够通过各种结构、机器、产品、系统和过程</a:t>
            </a:r>
            <a:r>
              <a:rPr lang="en-US" sz="2000" dirty="0"/>
              <a:t>,</a:t>
            </a:r>
            <a:r>
              <a:rPr lang="zh-CN" altLang="en-US" sz="2000" dirty="0"/>
              <a:t>成为对人类有用的东西</a:t>
            </a:r>
            <a:endParaRPr lang="en-US" altLang="zh-CN" sz="2000" dirty="0"/>
          </a:p>
          <a:p>
            <a:endParaRPr lang="en-US" altLang="zh-CN" sz="2000" dirty="0"/>
          </a:p>
          <a:p>
            <a:r>
              <a:rPr lang="zh-CN" altLang="en-US" sz="2000" dirty="0"/>
              <a:t>“</a:t>
            </a:r>
            <a:r>
              <a:rPr lang="zh-CN" altLang="en-US" sz="2000" dirty="0">
                <a:solidFill>
                  <a:srgbClr val="FF0000"/>
                </a:solidFill>
              </a:rPr>
              <a:t>软件工程</a:t>
            </a:r>
            <a:r>
              <a:rPr lang="zh-CN" altLang="en-US" sz="2000" dirty="0"/>
              <a:t>”就是科学和数据的某种应用，通过这一应用，使计算机设备能够借助于计算机程序、过程和有关文档成为对人类有用的东西</a:t>
            </a:r>
            <a:endParaRPr lang="en-US" altLang="zh-CN" sz="2000" dirty="0"/>
          </a:p>
          <a:p>
            <a:endParaRPr lang="en-US" altLang="zh-CN" sz="2000" dirty="0"/>
          </a:p>
          <a:p>
            <a:r>
              <a:rPr lang="zh-CN" altLang="en-US" sz="2000" dirty="0">
                <a:solidFill>
                  <a:srgbClr val="FF0000"/>
                </a:solidFill>
              </a:rPr>
              <a:t>软件工程学</a:t>
            </a:r>
            <a:r>
              <a:rPr lang="zh-CN" altLang="en-US" sz="2000" dirty="0"/>
              <a:t>：采用</a:t>
            </a:r>
            <a:r>
              <a:rPr lang="zh-CN" altLang="en-US" sz="2000" dirty="0">
                <a:solidFill>
                  <a:srgbClr val="FF0000"/>
                </a:solidFill>
              </a:rPr>
              <a:t>工程化</a:t>
            </a:r>
            <a:r>
              <a:rPr lang="zh-CN" altLang="en-US" sz="2000" dirty="0"/>
              <a:t>的概念、原理、技术和方法进行软件开发和维护，把经过实践考验且证明是正确的</a:t>
            </a:r>
            <a:r>
              <a:rPr lang="zh-CN" altLang="en-US" sz="2000" dirty="0">
                <a:solidFill>
                  <a:srgbClr val="FF0000"/>
                </a:solidFill>
              </a:rPr>
              <a:t>管理技术</a:t>
            </a:r>
            <a:r>
              <a:rPr lang="zh-CN" altLang="en-US" sz="2000" dirty="0"/>
              <a:t>和当前能够得到的最好的</a:t>
            </a:r>
            <a:r>
              <a:rPr lang="zh-CN" altLang="en-US" sz="2000" dirty="0">
                <a:solidFill>
                  <a:srgbClr val="FF0000"/>
                </a:solidFill>
              </a:rPr>
              <a:t>技术方法</a:t>
            </a:r>
            <a:r>
              <a:rPr lang="zh-CN" altLang="en-US" sz="2000" dirty="0"/>
              <a:t>结合起来，以较少的代价获得高质量的软件并维护它。</a:t>
            </a:r>
            <a:endParaRPr lang="en-US" altLang="zh-CN" sz="2000" dirty="0"/>
          </a:p>
          <a:p>
            <a:endParaRPr lang="en-US" altLang="zh-CN" sz="2000" dirty="0"/>
          </a:p>
          <a:p>
            <a:endParaRPr lang="en-US" altLang="zh-CN" sz="2000" dirty="0"/>
          </a:p>
        </p:txBody>
      </p:sp>
    </p:spTree>
  </p:cSld>
  <p:clrMapOvr>
    <a:masterClrMapping/>
  </p:clrMapOvr>
  <p:transition advClick="0"/>
</p:sld>
</file>

<file path=ppt/theme/theme1.xml><?xml version="1.0" encoding="utf-8"?>
<a:theme xmlns:a="http://schemas.openxmlformats.org/drawingml/2006/main" name="默认设计模板">
  <a:themeElements>
    <a:clrScheme name="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默认设计模板">
      <a:majorFont>
        <a:latin typeface="Frutiger LT 45 Light"/>
        <a:ea typeface="黑体"/>
        <a:cs typeface=""/>
      </a:majorFont>
      <a:minorFont>
        <a:latin typeface="Frutiger LT 55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2" charset="-122"/>
          </a:defRPr>
        </a:defPPr>
      </a:lstStyle>
    </a:spDef>
    <a:ln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2" charset="-122"/>
          </a:defRPr>
        </a:defPPr>
      </a:lstStyle>
    </a:lnDef>
  </a:objectDefaults>
  <a:extraClrSchemeLst>
    <a:extraClrScheme>
      <a:clrScheme name="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Frutiger LT 55 Roman"/>
        <a:ea typeface="宋体"/>
        <a:cs typeface=""/>
      </a:majorFont>
      <a:minorFont>
        <a:latin typeface="Frutiger LT 55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2" charset="-122"/>
          </a:defRPr>
        </a:defPPr>
      </a:lstStyle>
    </a:spDef>
    <a:ln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自定义设计方案 13">
        <a:dk1>
          <a:srgbClr val="4D4D4D"/>
        </a:dk1>
        <a:lt1>
          <a:srgbClr val="FFFFFF"/>
        </a:lt1>
        <a:dk2>
          <a:srgbClr val="000000"/>
        </a:dk2>
        <a:lt2>
          <a:srgbClr val="999999"/>
        </a:lt2>
        <a:accent1>
          <a:srgbClr val="C6DEF3"/>
        </a:accent1>
        <a:accent2>
          <a:srgbClr val="00509B"/>
        </a:accent2>
        <a:accent3>
          <a:srgbClr val="FFFFFF"/>
        </a:accent3>
        <a:accent4>
          <a:srgbClr val="404040"/>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14">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15">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16">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默认设计模板">
      <a:majorFont>
        <a:latin typeface="Frutiger LT 45 Light"/>
        <a:ea typeface="黑体"/>
        <a:cs typeface=""/>
      </a:majorFont>
      <a:minorFont>
        <a:latin typeface="Frutiger LT 55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2" charset="-122"/>
          </a:defRPr>
        </a:defPPr>
      </a:lstStyle>
    </a:spDef>
    <a:ln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2" charset="-122"/>
          </a:defRPr>
        </a:defPPr>
      </a:lstStyle>
    </a:lnDef>
  </a:objectDefaults>
  <a:extraClrSchemeLst>
    <a:extraClrScheme>
      <a:clrScheme name="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17804</TotalTime>
  <Words>4241</Words>
  <Application>Microsoft Office PowerPoint</Application>
  <PresentationFormat>全屏显示(4:3)</PresentationFormat>
  <Paragraphs>456</Paragraphs>
  <Slides>51</Slides>
  <Notes>50</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51</vt:i4>
      </vt:variant>
    </vt:vector>
  </HeadingPairs>
  <TitlesOfParts>
    <vt:vector size="65" baseType="lpstr">
      <vt:lpstr>Frutiger LT 45 Light</vt:lpstr>
      <vt:lpstr>Frutiger LT 55 Roman</vt:lpstr>
      <vt:lpstr>仿宋_GB2312</vt:lpstr>
      <vt:lpstr>黑体</vt:lpstr>
      <vt:lpstr>楷体</vt:lpstr>
      <vt:lpstr>宋体</vt:lpstr>
      <vt:lpstr>微软雅黑</vt:lpstr>
      <vt:lpstr>Arial</vt:lpstr>
      <vt:lpstr>Times New Roman</vt:lpstr>
      <vt:lpstr>Verdana</vt:lpstr>
      <vt:lpstr>Wingdings</vt:lpstr>
      <vt:lpstr>默认设计模板</vt:lpstr>
      <vt:lpstr>1_自定义设计方案</vt:lpstr>
      <vt:lpstr>1_默认设计模板</vt:lpstr>
      <vt:lpstr>软件工程导论（第6版）  第一章  软件工程学概述 </vt:lpstr>
      <vt:lpstr>本课程主要目标</vt:lpstr>
      <vt:lpstr>关于本课程</vt:lpstr>
      <vt:lpstr>课程考核要求</vt:lpstr>
      <vt:lpstr>“秦农直供”垂直电商平台</vt:lpstr>
      <vt:lpstr>软件开发与生产过程的综合协同</vt:lpstr>
      <vt:lpstr>计科专业的知识体系</vt:lpstr>
      <vt:lpstr>计算机科学与技术专业能力培养</vt:lpstr>
      <vt:lpstr>“工程”的含义</vt:lpstr>
      <vt:lpstr>解决复杂工程的能力</vt:lpstr>
      <vt:lpstr>“复杂工程问题”相关要求</vt:lpstr>
      <vt:lpstr>“复杂” 的内涵</vt:lpstr>
      <vt:lpstr>“工程”的内涵</vt:lpstr>
      <vt:lpstr>解决复杂工程问题的核心能力</vt:lpstr>
      <vt:lpstr>解决方案能力的第一步：行业背景知识</vt:lpstr>
      <vt:lpstr>上节课的回顾</vt:lpstr>
      <vt:lpstr>软件的概念</vt:lpstr>
      <vt:lpstr>软件工程的定义</vt:lpstr>
      <vt:lpstr>软件工程的特性</vt:lpstr>
      <vt:lpstr>软件工程基本原理</vt:lpstr>
      <vt:lpstr>软件工程方法学</vt:lpstr>
      <vt:lpstr>软件工程层次的扩展</vt:lpstr>
      <vt:lpstr>软件工程的框架</vt:lpstr>
      <vt:lpstr>软件开发与生产过程的综合协同</vt:lpstr>
      <vt:lpstr>软件工程的四项基本原则</vt:lpstr>
      <vt:lpstr>软件工程的知识结构</vt:lpstr>
      <vt:lpstr>软件生命周期</vt:lpstr>
      <vt:lpstr>软件生命周期过程</vt:lpstr>
      <vt:lpstr>软件过程模型</vt:lpstr>
      <vt:lpstr>瀑布模型</vt:lpstr>
      <vt:lpstr>瀑布模型</vt:lpstr>
      <vt:lpstr>演化模型</vt:lpstr>
      <vt:lpstr>演化模型</vt:lpstr>
      <vt:lpstr>螺旋模型</vt:lpstr>
      <vt:lpstr>螺旋模型</vt:lpstr>
      <vt:lpstr>增量模型</vt:lpstr>
      <vt:lpstr>增量模型</vt:lpstr>
      <vt:lpstr>增量模型</vt:lpstr>
      <vt:lpstr>喷泉模型</vt:lpstr>
      <vt:lpstr>喷泉模型</vt:lpstr>
      <vt:lpstr>Rational统一过程</vt:lpstr>
      <vt:lpstr>RUP最佳实践</vt:lpstr>
      <vt:lpstr>RUP软件开发生命周期</vt:lpstr>
      <vt:lpstr>微软过程</vt:lpstr>
      <vt:lpstr>微软过程</vt:lpstr>
      <vt:lpstr>敏捷开发模型：敏捷宣言</vt:lpstr>
      <vt:lpstr>敏捷开发模型：12条原则</vt:lpstr>
      <vt:lpstr>敏捷开发模型：极限编程</vt:lpstr>
      <vt:lpstr>软件工程的框架</vt:lpstr>
      <vt:lpstr>软件开发与生产过程的综合协同</vt:lpstr>
      <vt:lpstr>本章小结</vt:lpstr>
    </vt:vector>
  </TitlesOfParts>
  <Company>neusoft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bcc-user</dc:creator>
  <cp:lastModifiedBy>zhouy</cp:lastModifiedBy>
  <cp:revision>2171</cp:revision>
  <dcterms:created xsi:type="dcterms:W3CDTF">2007-09-10T03:19:36Z</dcterms:created>
  <dcterms:modified xsi:type="dcterms:W3CDTF">2021-06-07T13:50:44Z</dcterms:modified>
</cp:coreProperties>
</file>