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701" r:id="rId3"/>
  </p:sldMasterIdLst>
  <p:notesMasterIdLst>
    <p:notesMasterId r:id="rId82"/>
  </p:notesMasterIdLst>
  <p:handoutMasterIdLst>
    <p:handoutMasterId r:id="rId83"/>
  </p:handoutMasterIdLst>
  <p:sldIdLst>
    <p:sldId id="566" r:id="rId4"/>
    <p:sldId id="607" r:id="rId5"/>
    <p:sldId id="609" r:id="rId6"/>
    <p:sldId id="608" r:id="rId7"/>
    <p:sldId id="611" r:id="rId8"/>
    <p:sldId id="612" r:id="rId9"/>
    <p:sldId id="613" r:id="rId10"/>
    <p:sldId id="635" r:id="rId11"/>
    <p:sldId id="638" r:id="rId12"/>
    <p:sldId id="614" r:id="rId13"/>
    <p:sldId id="615" r:id="rId14"/>
    <p:sldId id="616" r:id="rId15"/>
    <p:sldId id="618" r:id="rId16"/>
    <p:sldId id="619" r:id="rId17"/>
    <p:sldId id="645" r:id="rId18"/>
    <p:sldId id="617" r:id="rId19"/>
    <p:sldId id="621" r:id="rId20"/>
    <p:sldId id="626" r:id="rId21"/>
    <p:sldId id="629" r:id="rId22"/>
    <p:sldId id="715" r:id="rId23"/>
    <p:sldId id="628" r:id="rId24"/>
    <p:sldId id="639" r:id="rId25"/>
    <p:sldId id="625" r:id="rId26"/>
    <p:sldId id="641" r:id="rId27"/>
    <p:sldId id="642" r:id="rId28"/>
    <p:sldId id="643" r:id="rId29"/>
    <p:sldId id="644" r:id="rId30"/>
    <p:sldId id="630" r:id="rId31"/>
    <p:sldId id="714" r:id="rId32"/>
    <p:sldId id="647" r:id="rId33"/>
    <p:sldId id="649" r:id="rId34"/>
    <p:sldId id="650" r:id="rId35"/>
    <p:sldId id="686" r:id="rId36"/>
    <p:sldId id="687" r:id="rId37"/>
    <p:sldId id="688" r:id="rId38"/>
    <p:sldId id="689" r:id="rId39"/>
    <p:sldId id="690" r:id="rId40"/>
    <p:sldId id="691" r:id="rId41"/>
    <p:sldId id="692" r:id="rId42"/>
    <p:sldId id="693" r:id="rId43"/>
    <p:sldId id="694" r:id="rId44"/>
    <p:sldId id="695" r:id="rId45"/>
    <p:sldId id="696" r:id="rId46"/>
    <p:sldId id="697" r:id="rId47"/>
    <p:sldId id="698" r:id="rId48"/>
    <p:sldId id="699" r:id="rId49"/>
    <p:sldId id="707" r:id="rId50"/>
    <p:sldId id="708" r:id="rId51"/>
    <p:sldId id="709" r:id="rId52"/>
    <p:sldId id="711" r:id="rId53"/>
    <p:sldId id="710" r:id="rId54"/>
    <p:sldId id="700" r:id="rId55"/>
    <p:sldId id="701" r:id="rId56"/>
    <p:sldId id="713" r:id="rId57"/>
    <p:sldId id="704" r:id="rId58"/>
    <p:sldId id="703" r:id="rId59"/>
    <p:sldId id="705" r:id="rId60"/>
    <p:sldId id="673" r:id="rId61"/>
    <p:sldId id="674" r:id="rId62"/>
    <p:sldId id="675" r:id="rId63"/>
    <p:sldId id="676" r:id="rId64"/>
    <p:sldId id="677" r:id="rId65"/>
    <p:sldId id="678" r:id="rId66"/>
    <p:sldId id="712" r:id="rId67"/>
    <p:sldId id="680" r:id="rId68"/>
    <p:sldId id="681" r:id="rId69"/>
    <p:sldId id="716" r:id="rId70"/>
    <p:sldId id="717" r:id="rId71"/>
    <p:sldId id="719" r:id="rId72"/>
    <p:sldId id="720" r:id="rId73"/>
    <p:sldId id="721" r:id="rId74"/>
    <p:sldId id="722" r:id="rId75"/>
    <p:sldId id="723" r:id="rId76"/>
    <p:sldId id="718" r:id="rId77"/>
    <p:sldId id="724" r:id="rId78"/>
    <p:sldId id="682" r:id="rId79"/>
    <p:sldId id="725" r:id="rId80"/>
    <p:sldId id="706" r:id="rId81"/>
  </p:sldIdLst>
  <p:sldSz cx="9144000" cy="6858000" type="screen4x3"/>
  <p:notesSz cx="6797675" cy="9874250"/>
  <p:defaultTextStyle>
    <a:defPPr>
      <a:defRPr lang="zh-CN"/>
    </a:defPPr>
    <a:lvl1pPr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1pPr>
    <a:lvl2pPr marL="4572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2pPr>
    <a:lvl3pPr marL="9144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3pPr>
    <a:lvl4pPr marL="13716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4pPr>
    <a:lvl5pPr marL="18288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5pPr>
    <a:lvl6pPr marL="2286000" algn="l" defTabSz="914400" rtl="0" eaLnBrk="1" latinLnBrk="0" hangingPunct="1">
      <a:defRPr sz="1200" kern="1200">
        <a:solidFill>
          <a:srgbClr val="00509B"/>
        </a:solidFill>
        <a:latin typeface="Verdana" pitchFamily="34" charset="0"/>
        <a:ea typeface="黑体" pitchFamily="49" charset="-122"/>
        <a:cs typeface="+mn-cs"/>
      </a:defRPr>
    </a:lvl6pPr>
    <a:lvl7pPr marL="2743200" algn="l" defTabSz="914400" rtl="0" eaLnBrk="1" latinLnBrk="0" hangingPunct="1">
      <a:defRPr sz="1200" kern="1200">
        <a:solidFill>
          <a:srgbClr val="00509B"/>
        </a:solidFill>
        <a:latin typeface="Verdana" pitchFamily="34" charset="0"/>
        <a:ea typeface="黑体" pitchFamily="49" charset="-122"/>
        <a:cs typeface="+mn-cs"/>
      </a:defRPr>
    </a:lvl7pPr>
    <a:lvl8pPr marL="3200400" algn="l" defTabSz="914400" rtl="0" eaLnBrk="1" latinLnBrk="0" hangingPunct="1">
      <a:defRPr sz="1200" kern="1200">
        <a:solidFill>
          <a:srgbClr val="00509B"/>
        </a:solidFill>
        <a:latin typeface="Verdana" pitchFamily="34" charset="0"/>
        <a:ea typeface="黑体" pitchFamily="49" charset="-122"/>
        <a:cs typeface="+mn-cs"/>
      </a:defRPr>
    </a:lvl8pPr>
    <a:lvl9pPr marL="3657600" algn="l" defTabSz="914400" rtl="0" eaLnBrk="1" latinLnBrk="0" hangingPunct="1">
      <a:defRPr sz="1200" kern="1200">
        <a:solidFill>
          <a:srgbClr val="00509B"/>
        </a:solidFill>
        <a:latin typeface="Verdana" pitchFamily="34" charset="0"/>
        <a:ea typeface="黑体" pitchFamily="49" charset="-122"/>
        <a:cs typeface="+mn-cs"/>
      </a:defRPr>
    </a:lvl9pPr>
  </p:defaultTextStyle>
  <p:extLst>
    <p:ext uri="{EFAFB233-063F-42B5-8137-9DF3F51BA10A}">
      <p15:sldGuideLst xmlns:p15="http://schemas.microsoft.com/office/powerpoint/2012/main">
        <p15:guide id="1" orient="horz" pos="119">
          <p15:clr>
            <a:srgbClr val="A4A3A4"/>
          </p15:clr>
        </p15:guide>
        <p15:guide id="2" orient="horz" pos="1026">
          <p15:clr>
            <a:srgbClr val="A4A3A4"/>
          </p15:clr>
        </p15:guide>
        <p15:guide id="3" orient="horz" pos="4020">
          <p15:clr>
            <a:srgbClr val="A4A3A4"/>
          </p15:clr>
        </p15:guide>
        <p15:guide id="4" orient="horz" pos="4201">
          <p15:clr>
            <a:srgbClr val="A4A3A4"/>
          </p15:clr>
        </p15:guide>
        <p15:guide id="5" orient="horz" pos="2568">
          <p15:clr>
            <a:srgbClr val="A4A3A4"/>
          </p15:clr>
        </p15:guide>
        <p15:guide id="6" orient="horz" pos="1525">
          <p15:clr>
            <a:srgbClr val="A4A3A4"/>
          </p15:clr>
        </p15:guide>
        <p15:guide id="7" pos="158">
          <p15:clr>
            <a:srgbClr val="A4A3A4"/>
          </p15:clr>
        </p15:guide>
        <p15:guide id="8" pos="5647">
          <p15:clr>
            <a:srgbClr val="A4A3A4"/>
          </p15:clr>
        </p15:guide>
        <p15:guide id="9" pos="3379">
          <p15:clr>
            <a:srgbClr val="A4A3A4"/>
          </p15:clr>
        </p15:guide>
        <p15:guide id="10" pos="340">
          <p15:clr>
            <a:srgbClr val="A4A3A4"/>
          </p15:clr>
        </p15:guide>
        <p15:guide id="11" pos="387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CCCCCC"/>
    <a:srgbClr val="88C9EC"/>
    <a:srgbClr val="0088CC"/>
    <a:srgbClr val="1E019B"/>
    <a:srgbClr val="666666"/>
    <a:srgbClr val="FFFF96"/>
    <a:srgbClr val="B3B3B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9" autoAdjust="0"/>
    <p:restoredTop sz="90599" autoAdjust="0"/>
  </p:normalViewPr>
  <p:slideViewPr>
    <p:cSldViewPr>
      <p:cViewPr varScale="1">
        <p:scale>
          <a:sx n="147" d="100"/>
          <a:sy n="147" d="100"/>
        </p:scale>
        <p:origin x="4716" y="126"/>
      </p:cViewPr>
      <p:guideLst>
        <p:guide orient="horz" pos="119"/>
        <p:guide orient="horz" pos="1026"/>
        <p:guide orient="horz" pos="4020"/>
        <p:guide orient="horz" pos="4201"/>
        <p:guide orient="horz" pos="2568"/>
        <p:guide orient="horz" pos="1525"/>
        <p:guide pos="158"/>
        <p:guide pos="5647"/>
        <p:guide pos="3379"/>
        <p:guide pos="340"/>
        <p:guide pos="387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9984"/>
    </p:cViewPr>
  </p:sorterViewPr>
  <p:notesViewPr>
    <p:cSldViewPr>
      <p:cViewPr varScale="1">
        <p:scale>
          <a:sx n="49" d="100"/>
          <a:sy n="49" d="100"/>
        </p:scale>
        <p:origin x="-3054"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notesMaster" Target="notesMasters/notesMaster1.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85B419AA-B4B1-488D-BBA5-B97407541D5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37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E842D3D8-0873-4587-9B40-EC4534164D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569546A-DE06-4B5B-A8A1-7167F8D2BCFC}" type="slidenum">
              <a:rPr lang="en-US" altLang="zh-CN" smtClean="0"/>
              <a:pPr/>
              <a:t>1</a:t>
            </a:fld>
            <a:endParaRPr lang="en-US" altLang="zh-CN"/>
          </a:p>
        </p:txBody>
      </p:sp>
      <p:sp>
        <p:nvSpPr>
          <p:cNvPr id="70659" name="Rectangle 2"/>
          <p:cNvSpPr>
            <a:spLocks noGrp="1" noRot="1" noChangeAspect="1" noChangeArrowheads="1" noTextEdit="1"/>
          </p:cNvSpPr>
          <p:nvPr>
            <p:ph type="sldImg"/>
          </p:nvPr>
        </p:nvSpPr>
        <p:spPr>
          <a:xfrm>
            <a:off x="931863" y="741363"/>
            <a:ext cx="4935537" cy="3702050"/>
          </a:xfrm>
          <a:ln/>
        </p:spPr>
      </p:sp>
      <p:sp>
        <p:nvSpPr>
          <p:cNvPr id="70660" name="Rectangle 3"/>
          <p:cNvSpPr>
            <a:spLocks noGrp="1" noChangeArrowheads="1"/>
          </p:cNvSpPr>
          <p:nvPr>
            <p:ph type="body" idx="1"/>
          </p:nvPr>
        </p:nvSpPr>
        <p:spPr>
          <a:noFill/>
          <a:ln/>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模块化</a:t>
            </a: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20</a:t>
            </a:fld>
            <a:endParaRPr lang="en-US" altLang="zh-CN"/>
          </a:p>
        </p:txBody>
      </p:sp>
    </p:spTree>
    <p:extLst>
      <p:ext uri="{BB962C8B-B14F-4D97-AF65-F5344CB8AC3E}">
        <p14:creationId xmlns:p14="http://schemas.microsoft.com/office/powerpoint/2010/main" val="156675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53</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7E3BC16-08B0-4D94-844E-CAE0EEC72C80}" type="slidenum">
              <a:rPr lang="zh-CN" altLang="en-US" smtClean="0">
                <a:ea typeface="宋体" charset="-122"/>
              </a:rPr>
              <a:pPr/>
              <a:t>58</a:t>
            </a:fld>
            <a:endParaRPr lang="en-US" altLang="zh-CN">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939A11D-78E8-45A1-A4DF-BCA00B68E365}" type="slidenum">
              <a:rPr lang="zh-CN" altLang="en-US" smtClean="0">
                <a:ea typeface="宋体" charset="-122"/>
              </a:rPr>
              <a:pPr/>
              <a:t>59</a:t>
            </a:fld>
            <a:endParaRPr lang="en-US" altLang="zh-CN">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D366111-297B-46FC-8BE4-B7DE18D81317}" type="slidenum">
              <a:rPr lang="zh-CN" altLang="en-US" smtClean="0">
                <a:ea typeface="宋体" charset="-122"/>
              </a:rPr>
              <a:pPr/>
              <a:t>60</a:t>
            </a:fld>
            <a:endParaRPr lang="en-US" altLang="zh-CN">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C6F9F66-1DCC-48B3-8006-90547F77F5B0}" type="slidenum">
              <a:rPr lang="zh-CN" altLang="en-US" smtClean="0">
                <a:ea typeface="宋体" charset="-122"/>
              </a:rPr>
              <a:pPr/>
              <a:t>61</a:t>
            </a:fld>
            <a:endParaRPr lang="en-US" altLang="zh-CN">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C921B62-16B7-40F9-B8DB-48B7612F1CAC}" type="slidenum">
              <a:rPr lang="zh-CN" altLang="en-US" smtClean="0">
                <a:ea typeface="宋体" charset="-122"/>
              </a:rPr>
              <a:pPr/>
              <a:t>62</a:t>
            </a:fld>
            <a:endParaRPr lang="en-US" altLang="zh-CN">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811EEB9-CC06-4BA4-A435-9C031BAD52B8}" type="slidenum">
              <a:rPr lang="zh-CN" altLang="en-US" smtClean="0">
                <a:ea typeface="宋体" charset="-122"/>
              </a:rPr>
              <a:pPr/>
              <a:t>63</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811EEB9-CC06-4BA4-A435-9C031BAD52B8}" type="slidenum">
              <a:rPr lang="zh-CN" altLang="en-US" smtClean="0">
                <a:ea typeface="宋体" charset="-122"/>
              </a:rPr>
              <a:pPr/>
              <a:t>64</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96C8AD1-AD22-4D03-A8D8-C157726B7D98}" type="slidenum">
              <a:rPr lang="zh-CN" altLang="en-US" smtClean="0">
                <a:ea typeface="宋体" charset="-122"/>
              </a:rPr>
              <a:pPr/>
              <a:t>65</a:t>
            </a:fld>
            <a:endParaRPr lang="en-US" altLang="zh-CN">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ltLang="zh-CN" dirty="0">
              <a:ea typeface="宋体"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66</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67</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33880188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68</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1445170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69</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90706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70</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2141050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71</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42808943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72</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8305877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73</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310761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90B801-80C9-46D5-AC8F-805034D38813}" type="slidenum">
              <a:rPr lang="zh-CN" altLang="en-US" smtClean="0">
                <a:ea typeface="宋体" charset="-122"/>
              </a:rPr>
              <a:pPr/>
              <a:t>74</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fr-FR" altLang="zh-CN">
              <a:ea typeface="宋体" charset="-122"/>
            </a:endParaRPr>
          </a:p>
        </p:txBody>
      </p:sp>
    </p:spTree>
    <p:extLst>
      <p:ext uri="{BB962C8B-B14F-4D97-AF65-F5344CB8AC3E}">
        <p14:creationId xmlns:p14="http://schemas.microsoft.com/office/powerpoint/2010/main" val="27034654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DB66DBA-EDC5-4E94-B3E3-FEC98246AB3C}" type="slidenum">
              <a:rPr lang="zh-CN" altLang="en-US" smtClean="0">
                <a:ea typeface="宋体" charset="-122"/>
              </a:rPr>
              <a:pPr/>
              <a:t>75</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extLst>
      <p:ext uri="{BB962C8B-B14F-4D97-AF65-F5344CB8AC3E}">
        <p14:creationId xmlns:p14="http://schemas.microsoft.com/office/powerpoint/2010/main" val="3862461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DB66DBA-EDC5-4E94-B3E3-FEC98246AB3C}" type="slidenum">
              <a:rPr lang="zh-CN" altLang="en-US" smtClean="0">
                <a:ea typeface="宋体" charset="-122"/>
              </a:rPr>
              <a:pPr/>
              <a:t>76</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DB66DBA-EDC5-4E94-B3E3-FEC98246AB3C}" type="slidenum">
              <a:rPr lang="zh-CN" altLang="en-US" smtClean="0">
                <a:ea typeface="宋体" charset="-122"/>
              </a:rPr>
              <a:pPr/>
              <a:t>77</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extLst>
      <p:ext uri="{BB962C8B-B14F-4D97-AF65-F5344CB8AC3E}">
        <p14:creationId xmlns:p14="http://schemas.microsoft.com/office/powerpoint/2010/main" val="12357872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DB66DBA-EDC5-4E94-B3E3-FEC98246AB3C}" type="slidenum">
              <a:rPr lang="zh-CN" altLang="en-US" smtClean="0">
                <a:ea typeface="宋体" charset="-122"/>
              </a:rPr>
              <a:pPr/>
              <a:t>78</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fr-FR">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0"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2A32D22-C567-4FF3-A095-DBC7D263989C}" type="slidenum">
              <a:rPr lang="en-US" altLang="zh-CN"/>
              <a:pPr>
                <a:defRPr/>
              </a:pPr>
              <a:t>‹#›</a:t>
            </a:fld>
            <a:endParaRPr lang="en-US" altLang="zh-C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2F98317-6EAE-4CA2-8216-78C8AE9BF336}" type="slidenum">
              <a:rPr lang="en-US" altLang="zh-CN"/>
              <a:pPr>
                <a:defRPr/>
              </a:pPr>
              <a:t>‹#›</a:t>
            </a:fld>
            <a:endParaRPr lang="en-US" altLang="zh-CN"/>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C0504-07A7-48FC-9A13-53C710C7AFF8}" type="slidenum">
              <a:rPr lang="en-US" altLang="zh-CN"/>
              <a:pPr>
                <a:defRPr/>
              </a:pPr>
              <a:t>‹#›</a:t>
            </a:fld>
            <a:endParaRPr lang="en-US" altLang="zh-CN"/>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EF09AE-2076-4F86-A474-A6B87E2873AD}" type="slidenum">
              <a:rPr lang="en-US" altLang="zh-CN"/>
              <a:pPr>
                <a:defRPr/>
              </a:pPr>
              <a:t>‹#›</a:t>
            </a:fld>
            <a:endParaRPr lang="en-US" altLang="zh-CN"/>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0F4917-4D25-4F74-A768-2FAEAC1695FE}" type="slidenum">
              <a:rPr lang="en-US" altLang="zh-CN"/>
              <a:pPr>
                <a:defRPr/>
              </a:pPr>
              <a:t>‹#›</a:t>
            </a:fld>
            <a:endParaRPr lang="en-US" altLang="zh-CN"/>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815C98-E6BA-4882-A80D-E21B5BB8C7B3}" type="slidenum">
              <a:rPr lang="en-US" altLang="zh-CN"/>
              <a:pPr>
                <a:defRPr/>
              </a:pPr>
              <a:t>‹#›</a:t>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53B8CE-A892-4AB5-B00D-163B1F22F6BD}" type="slidenum">
              <a:rPr lang="en-US" altLang="zh-CN"/>
              <a:pPr>
                <a:defRPr/>
              </a:pPr>
              <a:t>‹#›</a:t>
            </a:fld>
            <a:endParaRPr lang="en-US" altLang="zh-CN"/>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EA1C65C-72F9-4324-9DF0-9EF80FB02F97}" type="slidenum">
              <a:rPr lang="en-US" altLang="zh-CN"/>
              <a:pPr>
                <a:defRPr/>
              </a:pPr>
              <a:t>‹#›</a:t>
            </a:fld>
            <a:endParaRPr lang="en-US" altLang="zh-CN"/>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1C23E78-EE1E-4CC1-BF48-49EE5B2D3341}" type="slidenum">
              <a:rPr lang="en-US" altLang="zh-CN"/>
              <a:pPr>
                <a:defRPr/>
              </a:pPr>
              <a:t>‹#›</a:t>
            </a:fld>
            <a:endParaRPr lang="en-US" altLang="zh-CN"/>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C2D4DDE-5FF8-4335-B183-C1562BB83855}" type="slidenum">
              <a:rPr lang="en-US" altLang="zh-CN"/>
              <a:pPr>
                <a:defRPr/>
              </a:pPr>
              <a:t>‹#›</a:t>
            </a:fld>
            <a:endParaRPr lang="en-US" altLang="zh-C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95717FEE-7475-403A-9526-CE31D8FF4F45}" type="slidenum">
              <a:rPr lang="en-US" altLang="zh-CN"/>
              <a:pPr>
                <a:defRPr/>
              </a:pPr>
              <a:t>‹#›</a:t>
            </a:fld>
            <a:endParaRPr lang="en-US" altLang="zh-CN"/>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3ADE717-0EBA-464E-9E37-C670B845340C}" type="slidenum">
              <a:rPr lang="en-US" altLang="zh-CN"/>
              <a:pPr>
                <a:defRPr/>
              </a:pPr>
              <a:t>‹#›</a:t>
            </a:fld>
            <a:endParaRPr lang="en-US" altLang="zh-CN"/>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4B4F85-831D-4696-82F7-809B248686FE}" type="slidenum">
              <a:rPr lang="en-US" altLang="zh-CN"/>
              <a:pPr>
                <a:defRPr/>
              </a:pPr>
              <a:t>‹#›</a:t>
            </a:fld>
            <a:endParaRPr lang="en-US" altLang="zh-CN"/>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AC3825-9DAC-451C-9A25-423073B81232}" type="slidenum">
              <a:rPr lang="en-US" altLang="zh-CN"/>
              <a:pPr>
                <a:defRPr/>
              </a:pPr>
              <a:t>‹#›</a:t>
            </a:fld>
            <a:endParaRPr lang="en-US" altLang="zh-CN"/>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A4A4D30-DD82-44D0-87DB-B7D354252DD5}" type="slidenum">
              <a:rPr lang="en-US" altLang="zh-CN"/>
              <a:pPr>
                <a:defRPr/>
              </a:pPr>
              <a:t>‹#›</a:t>
            </a:fld>
            <a:endParaRPr lang="en-US" altLang="zh-CN"/>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4E7A5-9A1E-4841-A74D-EE4D83FCAFD7}" type="slidenum">
              <a:rPr lang="en-US" altLang="zh-CN"/>
              <a:pPr>
                <a:defRPr/>
              </a:pPr>
              <a:t>‹#›</a:t>
            </a:fld>
            <a:endParaRPr lang="en-US" altLang="zh-CN"/>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468313" y="6092825"/>
            <a:ext cx="898525" cy="244475"/>
          </a:xfrm>
          <a:prstGeom prst="rect">
            <a:avLst/>
          </a:prstGeom>
          <a:noFill/>
          <a:ln w="9525">
            <a:noFill/>
            <a:miter lim="800000"/>
            <a:headEnd/>
            <a:tailEnd/>
          </a:ln>
          <a:effectLst/>
        </p:spPr>
        <p:txBody>
          <a:bodyPr wrap="none">
            <a:spAutoFit/>
          </a:bodyPr>
          <a:lstStyle/>
          <a:p>
            <a:pPr algn="l">
              <a:defRPr/>
            </a:pPr>
            <a:r>
              <a:rPr lang="en-US" altLang="zh-CN" sz="1000">
                <a:solidFill>
                  <a:srgbClr val="FFFFFF"/>
                </a:solidFill>
                <a:latin typeface="Frutiger LT 55 Roman" pitchFamily="34" charset="0"/>
                <a:ea typeface="宋体" pitchFamily="2" charset="-122"/>
              </a:rPr>
              <a:t>3 Sept. 2008</a:t>
            </a:r>
          </a:p>
        </p:txBody>
      </p:sp>
      <p:sp>
        <p:nvSpPr>
          <p:cNvPr id="6" name="Text Box 17"/>
          <p:cNvSpPr txBox="1">
            <a:spLocks noChangeArrowheads="1"/>
          </p:cNvSpPr>
          <p:nvPr/>
        </p:nvSpPr>
        <p:spPr bwMode="auto">
          <a:xfrm>
            <a:off x="468313" y="6237288"/>
            <a:ext cx="2878137" cy="244475"/>
          </a:xfrm>
          <a:prstGeom prst="rect">
            <a:avLst/>
          </a:prstGeom>
          <a:noFill/>
          <a:ln w="9525">
            <a:noFill/>
            <a:miter lim="800000"/>
            <a:headEnd/>
            <a:tailEnd/>
          </a:ln>
          <a:effectLst/>
        </p:spPr>
        <p:txBody>
          <a:bodyPr>
            <a:spAutoFit/>
          </a:bodyPr>
          <a:lstStyle/>
          <a:p>
            <a:pPr algn="l" defTabSz="904875">
              <a:defRPr/>
            </a:pPr>
            <a:r>
              <a:rPr lang="en-US" altLang="zh-CN" sz="1000">
                <a:solidFill>
                  <a:srgbClr val="FFFFFF"/>
                </a:solidFill>
                <a:latin typeface="Frutiger LT 55 Roman" pitchFamily="34" charset="0"/>
                <a:ea typeface="宋体" pitchFamily="2" charset="-122"/>
              </a:rPr>
              <a:t>© NEUSOFT SECRET</a:t>
            </a:r>
          </a:p>
        </p:txBody>
      </p:sp>
      <p:pic>
        <p:nvPicPr>
          <p:cNvPr id="7" name="Picture 19" descr="b-2"/>
          <p:cNvPicPr>
            <a:picLocks noChangeAspect="1" noChangeArrowheads="1"/>
          </p:cNvPicPr>
          <p:nvPr/>
        </p:nvPicPr>
        <p:blipFill>
          <a:blip r:embed="rId2" cstate="print"/>
          <a:srcRect t="14706" r="3656" b="11111"/>
          <a:stretch>
            <a:fillRect/>
          </a:stretch>
        </p:blipFill>
        <p:spPr bwMode="auto">
          <a:xfrm>
            <a:off x="7164388" y="5992813"/>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r>
              <a:rPr lang="en-US" altLang="zh-CN"/>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FE5C5F2E-F9A4-44EF-AB35-7EA471DEDDF7}" type="slidenum">
              <a:rPr lang="en-US" altLang="zh-CN"/>
              <a:pPr>
                <a:defRPr/>
              </a:pPr>
              <a:t>‹#›</a:t>
            </a:fld>
            <a:endParaRPr lang="en-US" altLang="zh-CN"/>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C7D857-D813-4324-96D1-59FDD4540284}" type="slidenum">
              <a:rPr lang="en-US" altLang="zh-CN"/>
              <a:pPr>
                <a:defRPr/>
              </a:pPr>
              <a:t>‹#›</a:t>
            </a:fld>
            <a:endParaRPr lang="en-US" altLang="zh-CN"/>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D25BDE-D6F9-40B4-B4C0-45B6879B3659}" type="slidenum">
              <a:rPr lang="en-US" altLang="zh-CN"/>
              <a:pPr>
                <a:defRPr/>
              </a:pPr>
              <a:t>‹#›</a:t>
            </a:fld>
            <a:endParaRPr lang="en-US" altLang="zh-CN"/>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6426B3-B925-4899-B81A-956129D454E8}" type="slidenum">
              <a:rPr lang="en-US" altLang="zh-CN"/>
              <a:pPr>
                <a:defRPr/>
              </a:pPr>
              <a:t>‹#›</a:t>
            </a:fld>
            <a:endParaRPr lang="en-US" altLang="zh-CN"/>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C4C6E00-8886-479C-9CD5-D7B583EB43D9}" type="slidenum">
              <a:rPr lang="en-US" altLang="zh-CN"/>
              <a:pPr>
                <a:defRPr/>
              </a:pPr>
              <a:t>‹#›</a:t>
            </a:fld>
            <a:endParaRPr lang="en-US" altLang="zh-C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4EA3CF-2F2C-4F9E-AC18-C9B4AB01EBCA}" type="slidenum">
              <a:rPr lang="en-US" altLang="zh-CN"/>
              <a:pPr>
                <a:defRPr/>
              </a:pPr>
              <a:t>‹#›</a:t>
            </a:fld>
            <a:endParaRPr lang="en-US" altLang="zh-CN"/>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1F8CC2-70BB-43FF-81A1-6A30E328744D}" type="slidenum">
              <a:rPr lang="en-US" altLang="zh-CN"/>
              <a:pPr>
                <a:defRPr/>
              </a:pPr>
              <a:t>‹#›</a:t>
            </a:fld>
            <a:endParaRPr lang="en-US" altLang="zh-CN"/>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5AB61B1-64F5-4AC0-829F-BEE9FEE85583}" type="slidenum">
              <a:rPr lang="en-US" altLang="zh-CN"/>
              <a:pPr>
                <a:defRPr/>
              </a:pPr>
              <a:t>‹#›</a:t>
            </a:fld>
            <a:endParaRPr lang="en-US" altLang="zh-CN"/>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255900-F2D4-4577-99F7-1C279EE0B171}" type="slidenum">
              <a:rPr lang="en-US" altLang="zh-CN"/>
              <a:pPr>
                <a:defRPr/>
              </a:pPr>
              <a:t>‹#›</a:t>
            </a:fld>
            <a:endParaRPr lang="en-US" altLang="zh-CN"/>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78FD3D-3D6D-43D7-8403-24745B27D4E7}" type="slidenum">
              <a:rPr lang="en-US" altLang="zh-CN"/>
              <a:pPr>
                <a:defRPr/>
              </a:pPr>
              <a:t>‹#›</a:t>
            </a:fld>
            <a:endParaRPr lang="en-US" altLang="zh-CN"/>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EC9947-469E-48D2-8E2B-310258844611}" type="slidenum">
              <a:rPr lang="en-US" altLang="zh-CN"/>
              <a:pPr>
                <a:defRPr/>
              </a:pPr>
              <a:t>‹#›</a:t>
            </a:fld>
            <a:endParaRPr lang="en-US" altLang="zh-CN"/>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5DE163-60BE-4B57-A63F-3A6AAFEECE99}" type="slidenum">
              <a:rPr lang="en-US" altLang="zh-CN"/>
              <a:pPr>
                <a:defRPr/>
              </a:pPr>
              <a:t>‹#›</a:t>
            </a:fld>
            <a:endParaRPr lang="en-US" altLang="zh-CN"/>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5BBE13-8AA4-44C5-A25B-4E8EFCBB77CC}" type="slidenum">
              <a:rPr lang="en-US" altLang="zh-CN"/>
              <a:pPr>
                <a:defRPr/>
              </a:pPr>
              <a:t>‹#›</a:t>
            </a:fld>
            <a:endParaRPr lang="en-US" altLang="zh-CN"/>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E9C9FC-85DD-4DB3-981D-5333F85D9A42}" type="slidenum">
              <a:rPr lang="en-US" altLang="zh-CN"/>
              <a:pPr>
                <a:defRPr/>
              </a:pPr>
              <a:t>‹#›</a:t>
            </a:fld>
            <a:endParaRPr lang="en-US" altLang="zh-C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1202EB-D53F-4073-AB0D-5251AD72E7E8}" type="slidenum">
              <a:rPr lang="en-US" altLang="zh-CN"/>
              <a:pPr>
                <a:defRPr/>
              </a:pPr>
              <a:t>‹#›</a:t>
            </a:fld>
            <a:endParaRPr lang="en-US" altLang="zh-C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BFA535F-F76B-4654-BD6F-EF69FE5B4104}" type="slidenum">
              <a:rPr lang="en-US" altLang="zh-CN"/>
              <a:pPr>
                <a:defRPr/>
              </a:pPr>
              <a:t>‹#›</a:t>
            </a:fld>
            <a:endParaRPr lang="en-US" altLang="zh-C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21BDEFB-9BCA-468F-B991-88011E71FD47}" type="slidenum">
              <a:rPr lang="en-US" altLang="zh-CN"/>
              <a:pPr>
                <a:defRPr/>
              </a:pPr>
              <a:t>‹#›</a:t>
            </a:fld>
            <a:endParaRPr lang="en-US" altLang="zh-C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49F7EA5-6AC6-4463-84CC-1A365834FA3C}" type="slidenum">
              <a:rPr lang="en-US" altLang="zh-CN"/>
              <a:pPr>
                <a:defRPr/>
              </a:pPr>
              <a:t>‹#›</a:t>
            </a:fld>
            <a:endParaRPr lang="en-US"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9F8CA24-55D5-492E-8B48-BD32DEDF6B5E}" type="slidenum">
              <a:rPr lang="en-US" altLang="zh-CN"/>
              <a:pPr>
                <a:defRPr/>
              </a:pPr>
              <a:t>‹#›</a:t>
            </a:fld>
            <a:endParaRPr lang="en-US" altLang="zh-C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30016F5-6886-456D-97B8-66B5F3E0600B}" type="slidenum">
              <a:rPr lang="en-US" altLang="zh-CN"/>
              <a:pPr>
                <a:defRPr/>
              </a:pPr>
              <a:t>‹#›</a:t>
            </a:fld>
            <a:endParaRPr lang="en-US" altLang="zh-C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宋体" pitchFamily="2" charset="-122"/>
              </a:defRPr>
            </a:lvl1pPr>
          </a:lstStyle>
          <a:p>
            <a:pPr>
              <a:defRPr/>
            </a:pPr>
            <a:fld id="{6250DC92-0CE5-4AAE-A814-F9D11D4C4029}" type="slidenum">
              <a:rPr lang="en-US" altLang="zh-CN"/>
              <a:pPr>
                <a:defRPr/>
              </a:pPr>
              <a:t>‹#›</a:t>
            </a:fld>
            <a:endParaRPr lang="en-US" altLang="zh-CN"/>
          </a:p>
        </p:txBody>
      </p:sp>
      <p:sp>
        <p:nvSpPr>
          <p:cNvPr id="9" name="Rectangle 15"/>
          <p:cNvSpPr>
            <a:spLocks noChangeArrowheads="1"/>
          </p:cNvSpPr>
          <p:nvPr userDrawn="1"/>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 name="Rectangle 16"/>
          <p:cNvSpPr>
            <a:spLocks noChangeArrowheads="1"/>
          </p:cNvSpPr>
          <p:nvPr userDrawn="1"/>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1" name="Rectangle 6"/>
          <p:cNvSpPr txBox="1">
            <a:spLocks noChangeArrowheads="1"/>
          </p:cNvSpPr>
          <p:nvPr userDrawn="1"/>
        </p:nvSpPr>
        <p:spPr>
          <a:xfrm>
            <a:off x="6572264" y="5857892"/>
            <a:ext cx="2133600" cy="476250"/>
          </a:xfrm>
          <a:prstGeom prst="rect">
            <a:avLst/>
          </a:prstGeom>
        </p:spPr>
        <p:txBody>
          <a:bodyPr/>
          <a:lstStyle>
            <a:lvl1pPr>
              <a:defRPr sz="2800">
                <a:solidFill>
                  <a:schemeClr val="bg1"/>
                </a:solidFill>
                <a:latin typeface="+mn-ea"/>
                <a:ea typeface="+mn-ea"/>
              </a:defRPr>
            </a:lvl1pPr>
          </a:lstStyle>
          <a:p>
            <a:pPr marL="0" marR="0" lvl="0" indent="0" algn="ctr" defTabSz="914400" rtl="0" eaLnBrk="0" fontAlgn="base" latinLnBrk="0" hangingPunct="0">
              <a:lnSpc>
                <a:spcPct val="100000"/>
              </a:lnSpc>
              <a:spcBef>
                <a:spcPct val="0"/>
              </a:spcBef>
              <a:spcAft>
                <a:spcPct val="0"/>
              </a:spcAft>
              <a:buClrTx/>
              <a:buSzPct val="50000"/>
              <a:buFont typeface="Wingdings" pitchFamily="2" charset="2"/>
              <a:buNone/>
              <a:tabLst/>
              <a:defRPr/>
            </a:pPr>
            <a:r>
              <a:rPr kumimoji="0" lang="en-US" altLang="zh-CN" sz="2800" b="0" i="0" u="none" strike="noStrike" kern="1200" cap="none" spc="0" normalizeH="0" baseline="0" noProof="0" dirty="0">
                <a:ln>
                  <a:noFill/>
                </a:ln>
                <a:solidFill>
                  <a:schemeClr val="bg1"/>
                </a:solidFill>
                <a:effectLst/>
                <a:uLnTx/>
                <a:uFillTx/>
                <a:latin typeface="+mn-ea"/>
                <a:ea typeface="+mn-ea"/>
                <a:cs typeface="+mn-cs"/>
              </a:rPr>
              <a:t>2021</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年</a:t>
            </a:r>
            <a:r>
              <a:rPr kumimoji="0" lang="en-US" altLang="zh-CN" sz="2800" b="0" i="0" u="none" strike="noStrike" kern="1200" cap="none" spc="0" normalizeH="0" baseline="0" noProof="0" dirty="0">
                <a:ln>
                  <a:noFill/>
                </a:ln>
                <a:solidFill>
                  <a:schemeClr val="bg1"/>
                </a:solidFill>
                <a:effectLst/>
                <a:uLnTx/>
                <a:uFillTx/>
                <a:latin typeface="+mn-ea"/>
                <a:ea typeface="+mn-ea"/>
                <a:cs typeface="+mn-cs"/>
              </a:rPr>
              <a:t>4</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月</a:t>
            </a:r>
            <a:endParaRPr kumimoji="0" lang="en-US" altLang="zh-CN" sz="2800" b="0" i="0" u="none" strike="noStrike" kern="1200" cap="none" spc="0" normalizeH="0" baseline="0" noProof="0" dirty="0">
              <a:ln>
                <a:noFill/>
              </a:ln>
              <a:solidFill>
                <a:schemeClr val="bg1"/>
              </a:solidFill>
              <a:effectLst/>
              <a:uLnTx/>
              <a:uFillTx/>
              <a:latin typeface="+mn-ea"/>
              <a:ea typeface="+mn-ea"/>
              <a:cs typeface="+mn-cs"/>
            </a:endParaRPr>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 id="2147485188" r:id="rId11"/>
    <p:sldLayoutId id="2147485189" r:id="rId12"/>
    <p:sldLayoutId id="2147485190"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2051"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altLang="zh-CN"/>
              <a:t>Click to edit Master text styles</a:t>
            </a:r>
          </a:p>
          <a:p>
            <a:pPr lvl="2"/>
            <a:r>
              <a:rPr lang="en-US" altLang="zh-CN"/>
              <a:t>Second level</a:t>
            </a:r>
          </a:p>
          <a:p>
            <a:pPr lvl="3"/>
            <a:r>
              <a:rPr lang="en-US" altLang="zh-CN"/>
              <a:t>Third level</a:t>
            </a:r>
          </a:p>
          <a:p>
            <a:pPr lvl="4"/>
            <a:r>
              <a:rPr lang="en-US" altLang="zh-CN"/>
              <a:t>Fourth level</a:t>
            </a:r>
          </a:p>
          <a:p>
            <a:pPr lvl="4"/>
            <a:r>
              <a:rPr lang="en-US" altLang="zh-CN"/>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mj-ea"/>
              </a:defRPr>
            </a:lvl1pPr>
          </a:lstStyle>
          <a:p>
            <a:pPr>
              <a:defRPr/>
            </a:pPr>
            <a:endParaRPr lang="en-US" altLang="zh-CN"/>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mj-ea"/>
              </a:defRPr>
            </a:lvl1pPr>
          </a:lstStyle>
          <a:p>
            <a:pPr>
              <a:defRPr/>
            </a:pPr>
            <a:endParaRPr lang="en-US" altLang="zh-CN"/>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mj-ea"/>
              </a:defRPr>
            </a:lvl1pPr>
          </a:lstStyle>
          <a:p>
            <a:pPr>
              <a:defRPr/>
            </a:pPr>
            <a:fld id="{B5DC23E3-A4A4-4D5E-B72C-A16107035B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Lst>
  <p:transition advClick="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Frutiger LT 55 Roman" pitchFamily="34" charset="0"/>
          <a:ea typeface="宋体" pitchFamily="2" charset="-122"/>
        </a:defRPr>
      </a:lvl2pPr>
      <a:lvl3pPr algn="l" rtl="0" eaLnBrk="0" fontAlgn="base" hangingPunct="0">
        <a:spcBef>
          <a:spcPct val="0"/>
        </a:spcBef>
        <a:spcAft>
          <a:spcPct val="0"/>
        </a:spcAft>
        <a:defRPr sz="3600">
          <a:solidFill>
            <a:schemeClr val="bg1"/>
          </a:solidFill>
          <a:latin typeface="Frutiger LT 55 Roman" pitchFamily="34" charset="0"/>
          <a:ea typeface="宋体" pitchFamily="2" charset="-122"/>
        </a:defRPr>
      </a:lvl3pPr>
      <a:lvl4pPr algn="l" rtl="0" eaLnBrk="0" fontAlgn="base" hangingPunct="0">
        <a:spcBef>
          <a:spcPct val="0"/>
        </a:spcBef>
        <a:spcAft>
          <a:spcPct val="0"/>
        </a:spcAft>
        <a:defRPr sz="3600">
          <a:solidFill>
            <a:schemeClr val="bg1"/>
          </a:solidFill>
          <a:latin typeface="Frutiger LT 55 Roman" pitchFamily="34" charset="0"/>
          <a:ea typeface="宋体" pitchFamily="2" charset="-122"/>
        </a:defRPr>
      </a:lvl4pPr>
      <a:lvl5pPr algn="l" rtl="0" eaLnBrk="0" fontAlgn="base" hangingPunct="0">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marL="342900" indent="-342900" algn="l" rtl="0" eaLnBrk="0" fontAlgn="base" hangingPunct="0">
        <a:spcBef>
          <a:spcPct val="20000"/>
        </a:spcBef>
        <a:spcAft>
          <a:spcPct val="0"/>
        </a:spcAft>
        <a:defRPr sz="2400">
          <a:solidFill>
            <a:schemeClr val="bg1"/>
          </a:solidFill>
          <a:latin typeface="+mn-lt"/>
          <a:ea typeface="+mn-ea"/>
          <a:cs typeface="+mn-cs"/>
        </a:defRPr>
      </a:lvl1pPr>
      <a:lvl2pPr marL="185738" indent="-6350" algn="l" rtl="0" eaLnBrk="0" fontAlgn="base" hangingPunct="0">
        <a:spcBef>
          <a:spcPct val="0"/>
        </a:spcBef>
        <a:spcAft>
          <a:spcPct val="0"/>
        </a:spcAft>
        <a:defRPr sz="2400">
          <a:solidFill>
            <a:schemeClr val="bg1"/>
          </a:solidFill>
          <a:latin typeface="+mn-lt"/>
          <a:ea typeface="+mn-ea"/>
        </a:defRPr>
      </a:lvl2pPr>
      <a:lvl3pPr marL="1150938" indent="-228600" algn="l" rtl="0" eaLnBrk="0" fontAlgn="base" hangingPunct="0">
        <a:spcBef>
          <a:spcPct val="0"/>
        </a:spcBef>
        <a:spcAft>
          <a:spcPct val="0"/>
        </a:spcAft>
        <a:defRPr sz="2400">
          <a:solidFill>
            <a:schemeClr val="bg1"/>
          </a:solidFill>
          <a:latin typeface="+mn-lt"/>
          <a:ea typeface="+mn-ea"/>
        </a:defRPr>
      </a:lvl3pPr>
      <a:lvl4pPr marL="1600200" indent="-228600" algn="l" rtl="0" eaLnBrk="0" fontAlgn="base" hangingPunct="0">
        <a:spcBef>
          <a:spcPct val="0"/>
        </a:spcBef>
        <a:spcAft>
          <a:spcPct val="0"/>
        </a:spcAft>
        <a:defRPr sz="2400">
          <a:solidFill>
            <a:schemeClr val="bg1"/>
          </a:solidFill>
          <a:latin typeface="+mn-lt"/>
          <a:ea typeface="+mn-ea"/>
        </a:defRPr>
      </a:lvl4pPr>
      <a:lvl5pPr marL="2057400" indent="-228600" algn="l" rtl="0" eaLnBrk="0" fontAlgn="base" hangingPunct="0">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3075"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6"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rgbClr val="333333"/>
                </a:solidFill>
                <a:latin typeface="Arial" charset="0"/>
                <a:ea typeface="宋体" pitchFamily="2" charset="-122"/>
              </a:defRPr>
            </a:lvl1pPr>
          </a:lstStyle>
          <a:p>
            <a:pPr>
              <a:defRPr/>
            </a:pPr>
            <a:fld id="{9635637C-9001-44E4-A0F4-2D8FF38267ED}" type="slidenum">
              <a:rPr lang="en-US" altLang="zh-CN"/>
              <a:pPr>
                <a:defRPr/>
              </a:pPr>
              <a:t>‹#›</a:t>
            </a:fld>
            <a:endParaRPr lang="en-US" altLang="zh-CN"/>
          </a:p>
        </p:txBody>
      </p:sp>
      <p:pic>
        <p:nvPicPr>
          <p:cNvPr id="3080" name="Picture 17" descr="b-2"/>
          <p:cNvPicPr>
            <a:picLocks noChangeAspect="1" noChangeArrowheads="1"/>
          </p:cNvPicPr>
          <p:nvPr/>
        </p:nvPicPr>
        <p:blipFill>
          <a:blip r:embed="rId15" cstate="print"/>
          <a:srcRect t="14706" r="3656" b="11111"/>
          <a:stretch>
            <a:fillRect/>
          </a:stretch>
        </p:blipFill>
        <p:spPr bwMode="auto">
          <a:xfrm>
            <a:off x="7164388" y="5992813"/>
            <a:ext cx="1223962" cy="244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02" r:id="rId1"/>
    <p:sldLayoutId id="2147485166" r:id="rId2"/>
    <p:sldLayoutId id="2147485167" r:id="rId3"/>
    <p:sldLayoutId id="2147485168" r:id="rId4"/>
    <p:sldLayoutId id="2147485169" r:id="rId5"/>
    <p:sldLayoutId id="2147485170" r:id="rId6"/>
    <p:sldLayoutId id="2147485171" r:id="rId7"/>
    <p:sldLayoutId id="2147485172" r:id="rId8"/>
    <p:sldLayoutId id="2147485173" r:id="rId9"/>
    <p:sldLayoutId id="2147485174" r:id="rId10"/>
    <p:sldLayoutId id="2147485175" r:id="rId11"/>
    <p:sldLayoutId id="2147485176" r:id="rId12"/>
    <p:sldLayoutId id="2147485177"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蒲公英"/>
          <p:cNvPicPr>
            <a:picLocks noChangeAspect="1" noChangeArrowheads="1"/>
          </p:cNvPicPr>
          <p:nvPr/>
        </p:nvPicPr>
        <p:blipFill>
          <a:blip r:embed="rId3" cstate="print"/>
          <a:srcRect t="4208" b="4440"/>
          <a:stretch>
            <a:fillRect/>
          </a:stretch>
        </p:blipFill>
        <p:spPr bwMode="auto">
          <a:xfrm>
            <a:off x="0" y="0"/>
            <a:ext cx="9144000" cy="6858000"/>
          </a:xfrm>
          <a:prstGeom prst="rect">
            <a:avLst/>
          </a:prstGeom>
          <a:noFill/>
          <a:ln w="9525">
            <a:noFill/>
            <a:miter lim="800000"/>
            <a:headEnd/>
            <a:tailEnd/>
          </a:ln>
        </p:spPr>
      </p:pic>
      <p:sp>
        <p:nvSpPr>
          <p:cNvPr id="29699" name="Rectangle 3"/>
          <p:cNvSpPr>
            <a:spLocks noChangeArrowheads="1"/>
          </p:cNvSpPr>
          <p:nvPr/>
        </p:nvSpPr>
        <p:spPr bwMode="auto">
          <a:xfrm>
            <a:off x="0" y="5734050"/>
            <a:ext cx="8893175" cy="792163"/>
          </a:xfrm>
          <a:prstGeom prst="rect">
            <a:avLst/>
          </a:prstGeom>
          <a:solidFill>
            <a:srgbClr val="00509B"/>
          </a:solidFill>
          <a:ln w="9525">
            <a:noFill/>
            <a:miter lim="800000"/>
            <a:headEnd/>
            <a:tailEnd/>
          </a:ln>
        </p:spPr>
        <p:txBody>
          <a:bodyPr wrap="none" anchor="ctr"/>
          <a:lstStyle/>
          <a:p>
            <a:endParaRPr lang="zh-CN" altLang="en-US"/>
          </a:p>
        </p:txBody>
      </p:sp>
      <p:sp>
        <p:nvSpPr>
          <p:cNvPr id="29700" name="Rectangle 4"/>
          <p:cNvSpPr>
            <a:spLocks noGrp="1" noChangeArrowheads="1"/>
          </p:cNvSpPr>
          <p:nvPr>
            <p:ph type="ctrTitle"/>
          </p:nvPr>
        </p:nvSpPr>
        <p:spPr>
          <a:xfrm>
            <a:off x="428596" y="928670"/>
            <a:ext cx="8459787" cy="1947862"/>
          </a:xfrm>
        </p:spPr>
        <p:txBody>
          <a:bodyPr/>
          <a:lstStyle/>
          <a:p>
            <a:pPr eaLnBrk="1" hangingPunct="1"/>
            <a:r>
              <a:rPr lang="zh-CN" altLang="en-US" dirty="0">
                <a:solidFill>
                  <a:schemeClr val="tx1"/>
                </a:solidFill>
              </a:rPr>
              <a:t>软件工程导论（第</a:t>
            </a:r>
            <a:r>
              <a:rPr lang="en-US" altLang="zh-CN" dirty="0">
                <a:solidFill>
                  <a:schemeClr val="tx1"/>
                </a:solidFill>
              </a:rPr>
              <a:t>6</a:t>
            </a:r>
            <a:r>
              <a:rPr lang="zh-CN" altLang="en-US" dirty="0">
                <a:solidFill>
                  <a:schemeClr val="tx1"/>
                </a:solidFill>
              </a:rPr>
              <a:t>版）</a:t>
            </a:r>
            <a:br>
              <a:rPr lang="en-US" altLang="zh-CN" dirty="0">
                <a:solidFill>
                  <a:schemeClr val="tx1"/>
                </a:solidFill>
              </a:rPr>
            </a:br>
            <a:br>
              <a:rPr lang="en-US" altLang="zh-CN" dirty="0">
                <a:solidFill>
                  <a:schemeClr val="tx1"/>
                </a:solidFill>
              </a:rPr>
            </a:br>
            <a:r>
              <a:rPr lang="zh-CN" altLang="en-US" sz="3600" i="1" dirty="0">
                <a:solidFill>
                  <a:srgbClr val="FF0000"/>
                </a:solidFill>
              </a:rPr>
              <a:t>第三章  需求分析</a:t>
            </a:r>
            <a:br>
              <a:rPr lang="en-US" altLang="zh-CN" dirty="0">
                <a:solidFill>
                  <a:schemeClr val="tx1"/>
                </a:solidFill>
              </a:rPr>
            </a:br>
            <a:endParaRPr lang="zh-CN" altLang="en-US" dirty="0">
              <a:solidFill>
                <a:schemeClr val="tx1"/>
              </a:solidFill>
            </a:endParaRPr>
          </a:p>
        </p:txBody>
      </p:sp>
      <p:sp>
        <p:nvSpPr>
          <p:cNvPr id="29702" name="Rectangle 5"/>
          <p:cNvSpPr>
            <a:spLocks noGrp="1" noChangeArrowheads="1"/>
          </p:cNvSpPr>
          <p:nvPr>
            <p:ph type="subTitle" idx="4294967295"/>
          </p:nvPr>
        </p:nvSpPr>
        <p:spPr>
          <a:xfrm>
            <a:off x="571472" y="4508515"/>
            <a:ext cx="6551613" cy="1135063"/>
          </a:xfrm>
        </p:spPr>
        <p:txBody>
          <a:bodyPr/>
          <a:lstStyle/>
          <a:p>
            <a:pPr eaLnBrk="1" hangingPunct="1">
              <a:buNone/>
            </a:pPr>
            <a:r>
              <a:rPr lang="zh-CN" altLang="en-US" sz="2400" dirty="0"/>
              <a:t>周杨</a:t>
            </a:r>
            <a:endParaRPr lang="en-US" altLang="zh-CN" sz="2400" dirty="0"/>
          </a:p>
          <a:p>
            <a:pPr eaLnBrk="1" hangingPunct="1"/>
            <a:endParaRPr lang="en-US" altLang="zh-CN" sz="2400" dirty="0"/>
          </a:p>
        </p:txBody>
      </p:sp>
      <p:sp>
        <p:nvSpPr>
          <p:cNvPr id="7"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9"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需求分析的步骤</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Char char="•"/>
            </a:pPr>
            <a:r>
              <a:rPr lang="zh-CN" altLang="en-US" sz="2000" b="1" dirty="0">
                <a:solidFill>
                  <a:srgbClr val="FF0000"/>
                </a:solidFill>
                <a:latin typeface="+mn-ea"/>
                <a:cs typeface="+mn-cs"/>
              </a:rPr>
              <a:t>需求获取：</a:t>
            </a:r>
            <a:r>
              <a:rPr lang="zh-CN" altLang="en-US" sz="2000" b="1" dirty="0">
                <a:latin typeface="+mn-ea"/>
              </a:rPr>
              <a:t>需求收集的活动，从人员、资料和环境中得到系统开发所需要的相关信息，是在问题及其最终解决方案之间架设桥梁的第一步。</a:t>
            </a:r>
            <a:endParaRPr lang="en-US" altLang="zh-CN" sz="2000" b="1" dirty="0">
              <a:latin typeface="+mn-ea"/>
            </a:endParaRPr>
          </a:p>
          <a:p>
            <a:pPr marL="342900" lvl="1" indent="-342900" eaLnBrk="1" hangingPunct="1">
              <a:lnSpc>
                <a:spcPct val="115000"/>
              </a:lnSpc>
              <a:buChar char="•"/>
            </a:pPr>
            <a:r>
              <a:rPr lang="zh-CN" altLang="en-US" sz="2000" b="1" dirty="0">
                <a:solidFill>
                  <a:srgbClr val="FF0000"/>
                </a:solidFill>
                <a:latin typeface="+mn-ea"/>
                <a:cs typeface="+mn-cs"/>
              </a:rPr>
              <a:t>需求分析：</a:t>
            </a:r>
            <a:r>
              <a:rPr lang="zh-CN" altLang="en-US" sz="2000" b="1" dirty="0">
                <a:latin typeface="+mn-ea"/>
                <a:cs typeface="+mn-cs"/>
              </a:rPr>
              <a:t>也是建模的过程，借助当前系统的逻辑模型，导出目标系统能够的逻辑模型，解决目标系统“做什么的问题</a:t>
            </a:r>
            <a:r>
              <a:rPr lang="en-US" altLang="zh-CN" sz="2000" b="1" dirty="0">
                <a:latin typeface="+mn-ea"/>
                <a:cs typeface="+mn-cs"/>
              </a:rPr>
              <a:t>”</a:t>
            </a:r>
            <a:r>
              <a:rPr lang="zh-CN" altLang="en-US" sz="2000" b="1" dirty="0">
                <a:latin typeface="+mn-ea"/>
                <a:cs typeface="+mn-cs"/>
              </a:rPr>
              <a:t>，建模工具：</a:t>
            </a:r>
            <a:r>
              <a:rPr lang="zh-CN" altLang="en-US" sz="2000" b="1" dirty="0">
                <a:solidFill>
                  <a:srgbClr val="FF0000"/>
                </a:solidFill>
                <a:latin typeface="+mn-ea"/>
                <a:cs typeface="+mn-cs"/>
              </a:rPr>
              <a:t>系统流程图、数据流程图、实体关系图、数据字典</a:t>
            </a:r>
            <a:r>
              <a:rPr lang="zh-CN" altLang="en-US" sz="2000" b="1" dirty="0">
                <a:latin typeface="+mn-ea"/>
              </a:rPr>
              <a:t>。</a:t>
            </a:r>
            <a:endParaRPr lang="en-US" altLang="zh-CN" sz="2000" b="1" dirty="0">
              <a:latin typeface="+mn-ea"/>
            </a:endParaRPr>
          </a:p>
          <a:p>
            <a:pPr marL="342900" lvl="1" indent="-342900" eaLnBrk="1" hangingPunct="1">
              <a:lnSpc>
                <a:spcPct val="115000"/>
              </a:lnSpc>
              <a:buFontTx/>
              <a:buChar char="•"/>
            </a:pPr>
            <a:r>
              <a:rPr lang="zh-CN" altLang="en-US" sz="2000" b="1" dirty="0">
                <a:solidFill>
                  <a:srgbClr val="FF0000"/>
                </a:solidFill>
                <a:latin typeface="+mn-ea"/>
                <a:cs typeface="+mn-cs"/>
              </a:rPr>
              <a:t>需求规格说明书：</a:t>
            </a:r>
            <a:r>
              <a:rPr lang="zh-CN" altLang="en-US" sz="2000" b="1" dirty="0">
                <a:latin typeface="+mn-ea"/>
              </a:rPr>
              <a:t>需求规格说明为开发人员和用户提供软件开发完成时质量评价的依据。</a:t>
            </a:r>
            <a:endParaRPr lang="en-US" altLang="zh-CN" sz="2000" b="1" dirty="0">
              <a:latin typeface="+mn-ea"/>
            </a:endParaRPr>
          </a:p>
          <a:p>
            <a:pPr marL="342900" lvl="1" indent="-342900" eaLnBrk="1" hangingPunct="1">
              <a:lnSpc>
                <a:spcPct val="115000"/>
              </a:lnSpc>
              <a:buFontTx/>
              <a:buChar char="•"/>
            </a:pPr>
            <a:r>
              <a:rPr lang="zh-CN" altLang="en-US" sz="2000" b="1" dirty="0">
                <a:solidFill>
                  <a:srgbClr val="FF0000"/>
                </a:solidFill>
                <a:latin typeface="+mn-ea"/>
                <a:cs typeface="+mn-cs"/>
              </a:rPr>
              <a:t>需求验证：</a:t>
            </a:r>
            <a:r>
              <a:rPr lang="zh-CN" altLang="en-US" sz="2000" b="1" dirty="0">
                <a:latin typeface="+mn-ea"/>
                <a:cs typeface="+mn-cs"/>
              </a:rPr>
              <a:t>需求将作为系统设计和最终验证的依据，</a:t>
            </a:r>
            <a:r>
              <a:rPr lang="zh-CN" altLang="en-US" sz="2000" b="1" dirty="0">
                <a:solidFill>
                  <a:srgbClr val="FF0000"/>
                </a:solidFill>
                <a:latin typeface="+mn-ea"/>
                <a:cs typeface="+mn-cs"/>
              </a:rPr>
              <a:t>正确性、一致性、完整性、可行性、必要性、可验证性、可跟踪性</a:t>
            </a:r>
            <a:r>
              <a:rPr lang="zh-CN" altLang="en-US" sz="2000" b="1" dirty="0">
                <a:latin typeface="+mn-ea"/>
                <a:cs typeface="+mn-cs"/>
              </a:rPr>
              <a:t>。</a:t>
            </a:r>
            <a:endParaRPr lang="en-US" altLang="zh-CN" sz="2000" b="1" dirty="0">
              <a:latin typeface="+mn-ea"/>
            </a:endParaRPr>
          </a:p>
          <a:p>
            <a:pPr marL="342900" lvl="1" indent="-342900" eaLnBrk="1" hangingPunct="1">
              <a:lnSpc>
                <a:spcPct val="115000"/>
              </a:lnSpc>
              <a:buFontTx/>
              <a:buChar char="•"/>
            </a:pPr>
            <a:r>
              <a:rPr lang="zh-CN" altLang="en-US" sz="2000" b="1" dirty="0">
                <a:solidFill>
                  <a:srgbClr val="FF0000"/>
                </a:solidFill>
                <a:latin typeface="+mn-ea"/>
              </a:rPr>
              <a:t>需求变更：</a:t>
            </a:r>
            <a:r>
              <a:rPr lang="zh-CN" altLang="en-US" sz="2000" b="1" dirty="0">
                <a:latin typeface="+mn-ea"/>
              </a:rPr>
              <a:t>需求变更会发生在任何阶段，必须接受“需求会变动”的事实（</a:t>
            </a:r>
            <a:r>
              <a:rPr lang="zh-CN" altLang="en-US" sz="2000" b="1" dirty="0">
                <a:solidFill>
                  <a:srgbClr val="FF0000"/>
                </a:solidFill>
                <a:latin typeface="+mn-ea"/>
              </a:rPr>
              <a:t>原因：用户认识的提高和业务水平的提升</a:t>
            </a:r>
            <a:r>
              <a:rPr lang="zh-CN" altLang="en-US" sz="2000" b="1" dirty="0">
                <a:latin typeface="+mn-ea"/>
              </a:rPr>
              <a:t>），解决办法：系统设计时，软件的</a:t>
            </a:r>
            <a:r>
              <a:rPr lang="zh-CN" altLang="en-US" sz="2000" b="1" dirty="0">
                <a:solidFill>
                  <a:srgbClr val="FF0000"/>
                </a:solidFill>
                <a:latin typeface="+mn-ea"/>
              </a:rPr>
              <a:t>核心</a:t>
            </a:r>
            <a:r>
              <a:rPr lang="zh-CN" altLang="en-US" sz="2000" b="1" dirty="0">
                <a:latin typeface="+mn-ea"/>
              </a:rPr>
              <a:t>必须建立在稳定的需求之上，留出变更的空间，在设计上具有可扩展性，加强变更的控制。</a:t>
            </a:r>
            <a:endParaRPr lang="en-US" altLang="zh-CN" sz="2000" b="1" dirty="0">
              <a:latin typeface="+mn-ea"/>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需求分析模型</a:t>
            </a:r>
          </a:p>
        </p:txBody>
      </p:sp>
      <p:pic>
        <p:nvPicPr>
          <p:cNvPr id="1026" name="Picture 2"/>
          <p:cNvPicPr>
            <a:picLocks noChangeAspect="1" noChangeArrowheads="1"/>
          </p:cNvPicPr>
          <p:nvPr/>
        </p:nvPicPr>
        <p:blipFill>
          <a:blip r:embed="rId3"/>
          <a:srcRect/>
          <a:stretch>
            <a:fillRect/>
          </a:stretch>
        </p:blipFill>
        <p:spPr bwMode="auto">
          <a:xfrm>
            <a:off x="185739" y="919164"/>
            <a:ext cx="8815417" cy="4724414"/>
          </a:xfrm>
          <a:prstGeom prst="rect">
            <a:avLst/>
          </a:prstGeom>
          <a:noFill/>
          <a:ln w="9525">
            <a:noFill/>
            <a:miter lim="800000"/>
            <a:headEnd/>
            <a:tailEnd/>
          </a:ln>
          <a:effec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需求分析的成果</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b="1" dirty="0">
                <a:latin typeface="+mn-ea"/>
                <a:cs typeface="+mn-cs"/>
              </a:rPr>
              <a:t>需求分析就是为了实现系统需求，并使最后交付成果与需求所要求的目标不产生：</a:t>
            </a:r>
            <a:r>
              <a:rPr lang="zh-CN" altLang="en-US" b="1" dirty="0">
                <a:solidFill>
                  <a:srgbClr val="FF0000"/>
                </a:solidFill>
                <a:latin typeface="+mn-ea"/>
                <a:cs typeface="+mn-cs"/>
              </a:rPr>
              <a:t>含糊性、不完整性、不可检验性、不一致性、不可追踪性和不可用性</a:t>
            </a:r>
            <a:r>
              <a:rPr lang="zh-CN" altLang="en-US" b="1" dirty="0">
                <a:latin typeface="+mn-ea"/>
                <a:cs typeface="+mn-cs"/>
              </a:rPr>
              <a:t>。</a:t>
            </a:r>
          </a:p>
          <a:p>
            <a:pPr marL="342900" lvl="1" indent="-342900" defTabSz="812800" eaLnBrk="1" hangingPunct="1">
              <a:lnSpc>
                <a:spcPct val="115000"/>
              </a:lnSpc>
              <a:buFontTx/>
              <a:buChar char="•"/>
            </a:pPr>
            <a:r>
              <a:rPr lang="zh-CN" altLang="en-US" b="1" dirty="0">
                <a:latin typeface="+mn-ea"/>
                <a:cs typeface="+mn-cs"/>
              </a:rPr>
              <a:t>需求分析面向下阶段：</a:t>
            </a:r>
            <a:r>
              <a:rPr lang="zh-CN" altLang="en-US" b="1" dirty="0">
                <a:solidFill>
                  <a:srgbClr val="FF0000"/>
                </a:solidFill>
                <a:latin typeface="+mn-ea"/>
                <a:cs typeface="+mn-cs"/>
              </a:rPr>
              <a:t>总体设计，需求具有承前启后的作用</a:t>
            </a:r>
          </a:p>
          <a:p>
            <a:pPr marL="342900" lvl="1" indent="-342900" defTabSz="812800" eaLnBrk="1" hangingPunct="1">
              <a:lnSpc>
                <a:spcPct val="115000"/>
              </a:lnSpc>
              <a:buFontTx/>
              <a:buChar char="•"/>
            </a:pPr>
            <a:r>
              <a:rPr lang="zh-CN" altLang="en-US" b="1" dirty="0">
                <a:latin typeface="+mn-ea"/>
                <a:cs typeface="+mn-cs"/>
              </a:rPr>
              <a:t>需求分析采用自己的特定方法，达到相应的阶段要求</a:t>
            </a:r>
          </a:p>
          <a:p>
            <a:pPr marL="900113" lvl="1" indent="-357188" defTabSz="812800">
              <a:lnSpc>
                <a:spcPct val="105000"/>
              </a:lnSpc>
              <a:spcBef>
                <a:spcPct val="5000"/>
              </a:spcBef>
              <a:buClr>
                <a:srgbClr val="B624A1"/>
              </a:buClr>
              <a:buFont typeface="Wingdings" pitchFamily="2" charset="2"/>
              <a:buChar char="u"/>
            </a:pPr>
            <a:r>
              <a:rPr lang="zh-CN" altLang="en-US" sz="2000" b="1" dirty="0">
                <a:latin typeface="+mn-ea"/>
                <a:cs typeface="+mn-cs"/>
              </a:rPr>
              <a:t>采用的方法是尽量地让</a:t>
            </a:r>
            <a:r>
              <a:rPr lang="zh-CN" altLang="en-US" sz="2000" b="1" dirty="0">
                <a:solidFill>
                  <a:srgbClr val="FF0000"/>
                </a:solidFill>
                <a:latin typeface="+mn-ea"/>
                <a:cs typeface="+mn-cs"/>
              </a:rPr>
              <a:t>用户和开发团队</a:t>
            </a:r>
            <a:r>
              <a:rPr lang="zh-CN" altLang="en-US" sz="2000" b="1" dirty="0">
                <a:latin typeface="+mn-ea"/>
                <a:cs typeface="+mn-cs"/>
              </a:rPr>
              <a:t>都能理解并认同系统目标和范围界定的方法</a:t>
            </a:r>
            <a:r>
              <a:rPr lang="en-US" altLang="zh-CN" sz="2000" b="1" dirty="0">
                <a:latin typeface="+mn-ea"/>
                <a:cs typeface="+mn-cs"/>
              </a:rPr>
              <a:t>——</a:t>
            </a:r>
            <a:r>
              <a:rPr lang="zh-CN" altLang="en-US" sz="2000" b="1" dirty="0">
                <a:latin typeface="+mn-ea"/>
                <a:cs typeface="+mn-cs"/>
              </a:rPr>
              <a:t>业务</a:t>
            </a:r>
            <a:r>
              <a:rPr lang="en-US" altLang="zh-CN" sz="2000" b="1" dirty="0">
                <a:latin typeface="+mn-ea"/>
                <a:cs typeface="+mn-cs"/>
              </a:rPr>
              <a:t>/</a:t>
            </a:r>
            <a:r>
              <a:rPr lang="zh-CN" altLang="en-US" sz="2000" b="1" dirty="0">
                <a:latin typeface="+mn-ea"/>
                <a:cs typeface="+mn-cs"/>
              </a:rPr>
              <a:t>系统模型、用例、界面原型等</a:t>
            </a:r>
          </a:p>
          <a:p>
            <a:pPr marL="900113" lvl="1" indent="-357188" defTabSz="812800">
              <a:lnSpc>
                <a:spcPct val="105000"/>
              </a:lnSpc>
              <a:spcBef>
                <a:spcPct val="5000"/>
              </a:spcBef>
              <a:buClr>
                <a:srgbClr val="B624A1"/>
              </a:buClr>
              <a:buFont typeface="Wingdings" pitchFamily="2" charset="2"/>
              <a:buChar char="u"/>
            </a:pPr>
            <a:r>
              <a:rPr lang="zh-CN" altLang="en-US" sz="2000" b="1" dirty="0">
                <a:latin typeface="+mn-ea"/>
                <a:cs typeface="+mn-cs"/>
              </a:rPr>
              <a:t>需求分析阶段的目标是用计算机的（而不再是用户）眼光和语言，分解需求、定义需求。但是，这个眼光不是</a:t>
            </a:r>
            <a:r>
              <a:rPr lang="zh-CN" altLang="en-US" sz="2000" b="1" dirty="0">
                <a:solidFill>
                  <a:srgbClr val="FF0000"/>
                </a:solidFill>
                <a:latin typeface="+mn-ea"/>
                <a:cs typeface="+mn-cs"/>
              </a:rPr>
              <a:t>程序设计员</a:t>
            </a:r>
            <a:r>
              <a:rPr lang="zh-CN" altLang="en-US" sz="2000" b="1" dirty="0">
                <a:latin typeface="+mn-ea"/>
                <a:cs typeface="+mn-cs"/>
              </a:rPr>
              <a:t>的眼光，是</a:t>
            </a:r>
            <a:r>
              <a:rPr lang="zh-CN" altLang="en-US" sz="2000" b="1" dirty="0">
                <a:solidFill>
                  <a:srgbClr val="FF0000"/>
                </a:solidFill>
                <a:latin typeface="+mn-ea"/>
                <a:cs typeface="+mn-cs"/>
              </a:rPr>
              <a:t>系统分析师</a:t>
            </a:r>
            <a:r>
              <a:rPr lang="zh-CN" altLang="en-US" sz="2000" b="1" dirty="0">
                <a:latin typeface="+mn-ea"/>
                <a:cs typeface="+mn-cs"/>
              </a:rPr>
              <a:t>的眼光</a:t>
            </a:r>
          </a:p>
          <a:p>
            <a:pPr marL="900113" lvl="1" indent="-357188" defTabSz="812800">
              <a:lnSpc>
                <a:spcPct val="105000"/>
              </a:lnSpc>
              <a:spcBef>
                <a:spcPct val="5000"/>
              </a:spcBef>
              <a:buClr>
                <a:srgbClr val="B624A1"/>
              </a:buClr>
              <a:buFont typeface="Wingdings" pitchFamily="2" charset="2"/>
              <a:buChar char="u"/>
            </a:pPr>
            <a:r>
              <a:rPr lang="zh-CN" altLang="en-US" sz="2000" b="1" dirty="0">
                <a:latin typeface="+mn-ea"/>
                <a:cs typeface="+mn-cs"/>
              </a:rPr>
              <a:t>经过需求处理后，</a:t>
            </a:r>
            <a:r>
              <a:rPr lang="zh-CN" altLang="en-US" sz="2000" b="1" dirty="0">
                <a:solidFill>
                  <a:srgbClr val="FF0000"/>
                </a:solidFill>
                <a:latin typeface="+mn-ea"/>
                <a:cs typeface="+mn-cs"/>
              </a:rPr>
              <a:t>达到需求规范要求</a:t>
            </a:r>
          </a:p>
          <a:p>
            <a:pPr marL="900113" lvl="1" indent="-357188" defTabSz="812800">
              <a:lnSpc>
                <a:spcPct val="105000"/>
              </a:lnSpc>
              <a:spcBef>
                <a:spcPct val="5000"/>
              </a:spcBef>
              <a:buClr>
                <a:srgbClr val="B624A1"/>
              </a:buClr>
              <a:buFont typeface="Wingdings" pitchFamily="2" charset="2"/>
              <a:buChar char="u"/>
            </a:pPr>
            <a:r>
              <a:rPr lang="zh-CN" altLang="en-US" sz="2000" b="1" dirty="0">
                <a:latin typeface="+mn-ea"/>
                <a:cs typeface="+mn-cs"/>
              </a:rPr>
              <a:t>分析的方法是一套“</a:t>
            </a:r>
            <a:r>
              <a:rPr lang="zh-CN" altLang="en-US" sz="2000" b="1" dirty="0">
                <a:solidFill>
                  <a:srgbClr val="FF0000"/>
                </a:solidFill>
                <a:latin typeface="+mn-ea"/>
                <a:cs typeface="+mn-cs"/>
              </a:rPr>
              <a:t>建模</a:t>
            </a:r>
            <a:r>
              <a:rPr lang="zh-CN" altLang="en-US" sz="2000" b="1" dirty="0">
                <a:latin typeface="+mn-ea"/>
                <a:cs typeface="+mn-cs"/>
              </a:rPr>
              <a:t>”技术</a:t>
            </a:r>
            <a:endParaRPr lang="en-US" altLang="zh-CN" sz="2000" b="1" dirty="0">
              <a:latin typeface="+mn-ea"/>
              <a:cs typeface="+mn-cs"/>
            </a:endParaRPr>
          </a:p>
          <a:p>
            <a:pPr marL="342900" lvl="1" indent="-342900" eaLnBrk="1" hangingPunct="1">
              <a:lnSpc>
                <a:spcPct val="115000"/>
              </a:lnSpc>
              <a:buFontTx/>
              <a:buChar char="•"/>
            </a:pPr>
            <a:endParaRPr lang="en-US" altLang="zh-CN" b="1" dirty="0">
              <a:latin typeface="+mn-ea"/>
            </a:endParaRPr>
          </a:p>
          <a:p>
            <a:pPr eaLnBrk="1" hangingPunct="1">
              <a:lnSpc>
                <a:spcPct val="115000"/>
              </a:lnSpc>
            </a:pPr>
            <a:endParaRPr lang="en-US" altLang="zh-CN" b="1" dirty="0">
              <a:latin typeface="+mn-ea"/>
            </a:endParaRPr>
          </a:p>
          <a:p>
            <a:pPr eaLnBrk="1" hangingPunct="1">
              <a:lnSpc>
                <a:spcPct val="115000"/>
              </a:lnSpc>
            </a:pPr>
            <a:endParaRPr lang="en-US" altLang="zh-CN" b="1" dirty="0">
              <a:latin typeface="+mn-ea"/>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软件需求的三个层次</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sz="2400" b="1" dirty="0">
                <a:solidFill>
                  <a:srgbClr val="FF0000"/>
                </a:solidFill>
                <a:latin typeface="+mn-ea"/>
              </a:rPr>
              <a:t>业务需求：</a:t>
            </a:r>
            <a:r>
              <a:rPr lang="zh-CN" altLang="en-US" sz="2400" b="1" dirty="0">
                <a:latin typeface="+mn-ea"/>
              </a:rPr>
              <a:t>反映了组织或客户对系统、产品高层次的</a:t>
            </a:r>
            <a:r>
              <a:rPr lang="zh-CN" altLang="en-US" sz="2400" b="1" dirty="0">
                <a:solidFill>
                  <a:srgbClr val="FF0000"/>
                </a:solidFill>
                <a:latin typeface="+mn-ea"/>
              </a:rPr>
              <a:t>目标</a:t>
            </a:r>
            <a:r>
              <a:rPr lang="zh-CN" altLang="en-US" sz="2400" b="1" dirty="0">
                <a:latin typeface="+mn-ea"/>
              </a:rPr>
              <a:t>要求，它们一般在项目范围文档中给予说明。</a:t>
            </a:r>
            <a:endParaRPr lang="en-US" altLang="zh-CN" sz="2400" b="1" dirty="0">
              <a:latin typeface="+mn-ea"/>
            </a:endParaRPr>
          </a:p>
          <a:p>
            <a:pPr marL="342900" lvl="1" indent="-342900" eaLnBrk="1" hangingPunct="1">
              <a:lnSpc>
                <a:spcPct val="115000"/>
              </a:lnSpc>
              <a:buFontTx/>
              <a:buChar char="•"/>
            </a:pPr>
            <a:r>
              <a:rPr lang="zh-CN" altLang="en-US" sz="2400" b="1" dirty="0">
                <a:solidFill>
                  <a:srgbClr val="FF0000"/>
                </a:solidFill>
                <a:latin typeface="+mn-ea"/>
              </a:rPr>
              <a:t>用户需求：</a:t>
            </a:r>
            <a:r>
              <a:rPr lang="zh-CN" altLang="en-US" sz="2400" b="1" dirty="0">
                <a:latin typeface="+mn-ea"/>
              </a:rPr>
              <a:t>描述用户</a:t>
            </a:r>
            <a:r>
              <a:rPr lang="zh-CN" altLang="en-US" sz="2400" b="1" dirty="0">
                <a:solidFill>
                  <a:srgbClr val="FF0000"/>
                </a:solidFill>
                <a:latin typeface="+mn-ea"/>
              </a:rPr>
              <a:t>使用软件</a:t>
            </a:r>
            <a:r>
              <a:rPr lang="zh-CN" altLang="en-US" sz="2400" b="1" dirty="0">
                <a:latin typeface="+mn-ea"/>
              </a:rPr>
              <a:t>需要完成哪些</a:t>
            </a:r>
            <a:r>
              <a:rPr lang="zh-CN" altLang="en-US" sz="2400" b="1" dirty="0">
                <a:solidFill>
                  <a:srgbClr val="FF0000"/>
                </a:solidFill>
                <a:latin typeface="+mn-ea"/>
              </a:rPr>
              <a:t>任务</a:t>
            </a:r>
            <a:r>
              <a:rPr lang="zh-CN" altLang="en-US" sz="2400" b="1" dirty="0">
                <a:latin typeface="+mn-ea"/>
              </a:rPr>
              <a:t>。</a:t>
            </a:r>
            <a:endParaRPr lang="en-US" altLang="zh-CN" sz="2400" b="1" dirty="0">
              <a:latin typeface="+mn-ea"/>
            </a:endParaRPr>
          </a:p>
          <a:p>
            <a:pPr marL="342900" lvl="1" indent="-342900" eaLnBrk="1" hangingPunct="1">
              <a:lnSpc>
                <a:spcPct val="115000"/>
              </a:lnSpc>
              <a:buFontTx/>
              <a:buChar char="•"/>
            </a:pPr>
            <a:r>
              <a:rPr lang="zh-CN" altLang="en-US" sz="2400" b="1" dirty="0">
                <a:solidFill>
                  <a:srgbClr val="FF0000"/>
                </a:solidFill>
                <a:latin typeface="+mn-ea"/>
              </a:rPr>
              <a:t>功能</a:t>
            </a:r>
            <a:r>
              <a:rPr lang="en-US" altLang="zh-CN" sz="2400" b="1" dirty="0">
                <a:solidFill>
                  <a:srgbClr val="FF0000"/>
                </a:solidFill>
                <a:latin typeface="+mn-ea"/>
              </a:rPr>
              <a:t>―</a:t>
            </a:r>
            <a:r>
              <a:rPr lang="zh-CN" altLang="en-US" sz="2400" b="1" dirty="0">
                <a:solidFill>
                  <a:srgbClr val="FF0000"/>
                </a:solidFill>
                <a:latin typeface="+mn-ea"/>
              </a:rPr>
              <a:t>非功能需求：</a:t>
            </a:r>
            <a:r>
              <a:rPr lang="zh-CN" altLang="en-US" sz="2400" b="1" dirty="0">
                <a:latin typeface="+mn-ea"/>
              </a:rPr>
              <a:t>定义了开发者必须实现的软件功能</a:t>
            </a:r>
            <a:endParaRPr lang="en-US" altLang="zh-CN" sz="2400" dirty="0">
              <a:latin typeface="+mn-ea"/>
            </a:endParaRPr>
          </a:p>
          <a:p>
            <a:pPr marL="342900" lvl="1" indent="-342900" eaLnBrk="1" hangingPunct="1">
              <a:lnSpc>
                <a:spcPct val="115000"/>
              </a:lnSpc>
              <a:buFontTx/>
              <a:buChar char="•"/>
            </a:pPr>
            <a:endParaRPr lang="en-US" altLang="zh-CN" sz="2400" b="1" dirty="0">
              <a:latin typeface="+mn-ea"/>
            </a:endParaRPr>
          </a:p>
          <a:p>
            <a:pPr eaLnBrk="1" hangingPunct="1">
              <a:lnSpc>
                <a:spcPct val="115000"/>
              </a:lnSpc>
            </a:pPr>
            <a:endParaRPr lang="en-US" altLang="zh-CN" sz="2400" b="1" dirty="0">
              <a:latin typeface="+mn-ea"/>
            </a:endParaRPr>
          </a:p>
          <a:p>
            <a:pPr eaLnBrk="1" hangingPunct="1">
              <a:lnSpc>
                <a:spcPct val="115000"/>
              </a:lnSpc>
            </a:pPr>
            <a:endParaRPr lang="en-US" altLang="zh-CN" sz="2400" b="1" dirty="0">
              <a:latin typeface="+mn-ea"/>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软件需求的三个层次</a:t>
            </a:r>
          </a:p>
        </p:txBody>
      </p:sp>
      <p:pic>
        <p:nvPicPr>
          <p:cNvPr id="4" name="Picture 4"/>
          <p:cNvPicPr>
            <a:picLocks noChangeAspect="1" noChangeArrowheads="1"/>
          </p:cNvPicPr>
          <p:nvPr/>
        </p:nvPicPr>
        <p:blipFill>
          <a:blip r:embed="rId3"/>
          <a:srcRect b="44688"/>
          <a:stretch>
            <a:fillRect/>
          </a:stretch>
        </p:blipFill>
        <p:spPr bwMode="auto">
          <a:xfrm>
            <a:off x="36543" y="1000109"/>
            <a:ext cx="8964613" cy="4643470"/>
          </a:xfrm>
          <a:prstGeom prst="rect">
            <a:avLst/>
          </a:prstGeom>
          <a:noFill/>
        </p:spPr>
      </p:pic>
      <p:sp>
        <p:nvSpPr>
          <p:cNvPr id="5" name="TextBox 4"/>
          <p:cNvSpPr txBox="1"/>
          <p:nvPr/>
        </p:nvSpPr>
        <p:spPr>
          <a:xfrm>
            <a:off x="3786182" y="1000108"/>
            <a:ext cx="5065810" cy="646331"/>
          </a:xfrm>
          <a:prstGeom prst="rect">
            <a:avLst/>
          </a:prstGeom>
          <a:noFill/>
        </p:spPr>
        <p:txBody>
          <a:bodyPr wrap="none" rtlCol="0">
            <a:spAutoFit/>
          </a:bodyPr>
          <a:lstStyle/>
          <a:p>
            <a:pPr algn="l">
              <a:buNone/>
            </a:pPr>
            <a:r>
              <a:rPr lang="zh-CN" altLang="en-US" sz="1800" b="1" dirty="0">
                <a:solidFill>
                  <a:srgbClr val="0000FF"/>
                </a:solidFill>
                <a:latin typeface="+mn-ea"/>
                <a:ea typeface="+mn-ea"/>
              </a:rPr>
              <a:t>组织或客户的高层次目标（建设目标和范围），</a:t>
            </a:r>
            <a:endParaRPr lang="en-US" altLang="zh-CN" sz="1800" b="1" dirty="0">
              <a:solidFill>
                <a:srgbClr val="0000FF"/>
              </a:solidFill>
              <a:latin typeface="+mn-ea"/>
              <a:ea typeface="+mn-ea"/>
            </a:endParaRPr>
          </a:p>
          <a:p>
            <a:pPr algn="l">
              <a:buNone/>
            </a:pPr>
            <a:r>
              <a:rPr lang="zh-CN" altLang="en-US" sz="1800" b="1" dirty="0">
                <a:solidFill>
                  <a:srgbClr val="0000FF"/>
                </a:solidFill>
                <a:latin typeface="+mn-ea"/>
                <a:ea typeface="+mn-ea"/>
              </a:rPr>
              <a:t>从总体上描述了为什么要开发系统（</a:t>
            </a:r>
            <a:r>
              <a:rPr lang="en-US" sz="1800" b="1" dirty="0">
                <a:solidFill>
                  <a:srgbClr val="0000FF"/>
                </a:solidFill>
                <a:latin typeface="+mn-ea"/>
                <a:ea typeface="+mn-ea"/>
              </a:rPr>
              <a:t>why</a:t>
            </a:r>
            <a:r>
              <a:rPr lang="zh-CN" altLang="en-US" sz="1800" b="1" dirty="0">
                <a:solidFill>
                  <a:srgbClr val="0000FF"/>
                </a:solidFill>
                <a:latin typeface="+mn-ea"/>
                <a:ea typeface="+mn-ea"/>
              </a:rPr>
              <a:t>）</a:t>
            </a:r>
          </a:p>
        </p:txBody>
      </p:sp>
      <p:sp>
        <p:nvSpPr>
          <p:cNvPr id="7" name="右箭头 6"/>
          <p:cNvSpPr/>
          <p:nvPr/>
        </p:nvSpPr>
        <p:spPr bwMode="auto">
          <a:xfrm rot="10800000">
            <a:off x="2571736" y="1214422"/>
            <a:ext cx="1143008" cy="214315"/>
          </a:xfrm>
          <a:prstGeom prst="rightArrow">
            <a:avLst/>
          </a:prstGeom>
          <a:solidFill>
            <a:srgbClr val="FF0000"/>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dirty="0">
              <a:ln>
                <a:noFill/>
              </a:ln>
              <a:solidFill>
                <a:srgbClr val="FF0000"/>
              </a:solidFill>
              <a:effectLst/>
              <a:latin typeface="Verdana" pitchFamily="34" charset="0"/>
              <a:ea typeface="黑体" pitchFamily="2" charset="-122"/>
            </a:endParaRPr>
          </a:p>
        </p:txBody>
      </p:sp>
      <p:sp>
        <p:nvSpPr>
          <p:cNvPr id="8" name="矩形 7"/>
          <p:cNvSpPr/>
          <p:nvPr/>
        </p:nvSpPr>
        <p:spPr>
          <a:xfrm>
            <a:off x="4286248" y="1714488"/>
            <a:ext cx="4604146" cy="646331"/>
          </a:xfrm>
          <a:prstGeom prst="rect">
            <a:avLst/>
          </a:prstGeom>
        </p:spPr>
        <p:txBody>
          <a:bodyPr wrap="none">
            <a:spAutoFit/>
          </a:bodyPr>
          <a:lstStyle/>
          <a:p>
            <a:pPr algn="l">
              <a:buNone/>
            </a:pPr>
            <a:r>
              <a:rPr lang="zh-CN" altLang="en-US" sz="1800" b="1" dirty="0">
                <a:solidFill>
                  <a:srgbClr val="0000FF"/>
                </a:solidFill>
                <a:latin typeface="+mn-ea"/>
              </a:rPr>
              <a:t>用户要求系统必须能完成的任务</a:t>
            </a:r>
            <a:r>
              <a:rPr lang="en-US" altLang="zh-CN" sz="1800" b="1" dirty="0">
                <a:solidFill>
                  <a:srgbClr val="0000FF"/>
                </a:solidFill>
                <a:latin typeface="+mn-ea"/>
              </a:rPr>
              <a:t>,</a:t>
            </a:r>
          </a:p>
          <a:p>
            <a:pPr algn="l">
              <a:buNone/>
            </a:pPr>
            <a:r>
              <a:rPr lang="zh-CN" altLang="en-US" sz="1800" b="1" dirty="0">
                <a:solidFill>
                  <a:srgbClr val="0000FF"/>
                </a:solidFill>
                <a:latin typeface="+mn-ea"/>
                <a:ea typeface="+mn-ea"/>
              </a:rPr>
              <a:t>描述了用户能使用系统来做些什么（</a:t>
            </a:r>
            <a:r>
              <a:rPr lang="en-US" sz="1800" b="1" dirty="0">
                <a:solidFill>
                  <a:srgbClr val="0000FF"/>
                </a:solidFill>
                <a:latin typeface="+mn-ea"/>
                <a:ea typeface="+mn-ea"/>
              </a:rPr>
              <a:t>what</a:t>
            </a:r>
            <a:r>
              <a:rPr lang="zh-CN" altLang="en-US" sz="1800" b="1" dirty="0">
                <a:solidFill>
                  <a:srgbClr val="0000FF"/>
                </a:solidFill>
                <a:latin typeface="+mn-ea"/>
                <a:ea typeface="+mn-ea"/>
              </a:rPr>
              <a:t>）</a:t>
            </a:r>
          </a:p>
        </p:txBody>
      </p:sp>
      <p:sp>
        <p:nvSpPr>
          <p:cNvPr id="9" name="右箭头 8"/>
          <p:cNvSpPr/>
          <p:nvPr/>
        </p:nvSpPr>
        <p:spPr bwMode="auto">
          <a:xfrm rot="20583172">
            <a:off x="2724060" y="4777199"/>
            <a:ext cx="1143008" cy="214315"/>
          </a:xfrm>
          <a:prstGeom prst="rightArrow">
            <a:avLst/>
          </a:prstGeom>
          <a:solidFill>
            <a:srgbClr val="FF0000"/>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indent="95250"/>
            <a:endParaRPr lang="zh-CN" altLang="en-US" dirty="0">
              <a:ea typeface="黑体" pitchFamily="2" charset="-122"/>
            </a:endParaRPr>
          </a:p>
        </p:txBody>
      </p:sp>
      <p:sp>
        <p:nvSpPr>
          <p:cNvPr id="10" name="矩形 9"/>
          <p:cNvSpPr/>
          <p:nvPr/>
        </p:nvSpPr>
        <p:spPr>
          <a:xfrm>
            <a:off x="-32" y="4857760"/>
            <a:ext cx="4807726" cy="830997"/>
          </a:xfrm>
          <a:prstGeom prst="rect">
            <a:avLst/>
          </a:prstGeom>
        </p:spPr>
        <p:txBody>
          <a:bodyPr wrap="none">
            <a:spAutoFit/>
          </a:bodyPr>
          <a:lstStyle/>
          <a:p>
            <a:pPr algn="l">
              <a:buNone/>
            </a:pPr>
            <a:r>
              <a:rPr lang="zh-CN" altLang="en-US" sz="1600" b="1" dirty="0">
                <a:solidFill>
                  <a:srgbClr val="0000FF"/>
                </a:solidFill>
              </a:rPr>
              <a:t>产品中实现的软件功能</a:t>
            </a:r>
            <a:r>
              <a:rPr lang="en-US" altLang="zh-CN" sz="1600" b="1" dirty="0">
                <a:solidFill>
                  <a:srgbClr val="0000FF"/>
                </a:solidFill>
              </a:rPr>
              <a:t>,</a:t>
            </a:r>
          </a:p>
          <a:p>
            <a:pPr algn="l">
              <a:buNone/>
            </a:pPr>
            <a:r>
              <a:rPr lang="zh-CN" altLang="en-US" sz="1600" b="1" dirty="0">
                <a:solidFill>
                  <a:srgbClr val="0000FF"/>
                </a:solidFill>
              </a:rPr>
              <a:t>如何设计具体的解决方案来实现这些需求（</a:t>
            </a:r>
            <a:r>
              <a:rPr lang="en-US" altLang="en-US" sz="1600" b="1" dirty="0">
                <a:solidFill>
                  <a:srgbClr val="0000FF"/>
                </a:solidFill>
              </a:rPr>
              <a:t>how</a:t>
            </a:r>
            <a:r>
              <a:rPr lang="zh-CN" altLang="en-US" sz="1600" b="1" dirty="0">
                <a:solidFill>
                  <a:srgbClr val="0000FF"/>
                </a:solidFill>
              </a:rPr>
              <a:t>）</a:t>
            </a:r>
            <a:endParaRPr lang="en-US" altLang="zh-CN" sz="1600" b="1" dirty="0">
              <a:solidFill>
                <a:srgbClr val="0000FF"/>
              </a:solidFill>
            </a:endParaRPr>
          </a:p>
          <a:p>
            <a:pPr algn="l">
              <a:buNone/>
            </a:pPr>
            <a:r>
              <a:rPr lang="zh-CN" altLang="en-US" sz="1600" b="1" dirty="0">
                <a:solidFill>
                  <a:srgbClr val="0000FF"/>
                </a:solidFill>
              </a:rPr>
              <a:t>其数量往往比用户需求高一个数量级</a:t>
            </a:r>
          </a:p>
        </p:txBody>
      </p:sp>
      <p:sp>
        <p:nvSpPr>
          <p:cNvPr id="11" name="右箭头 10"/>
          <p:cNvSpPr/>
          <p:nvPr/>
        </p:nvSpPr>
        <p:spPr bwMode="auto">
          <a:xfrm rot="8949917">
            <a:off x="3240535" y="2293957"/>
            <a:ext cx="1143008" cy="214315"/>
          </a:xfrm>
          <a:prstGeom prst="rightArrow">
            <a:avLst/>
          </a:prstGeom>
          <a:solidFill>
            <a:srgbClr val="FF0000"/>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dirty="0">
              <a:ln>
                <a:noFill/>
              </a:ln>
              <a:solidFill>
                <a:srgbClr val="FF0000"/>
              </a:solidFill>
              <a:effectLst/>
              <a:latin typeface="Verdana" pitchFamily="34" charset="0"/>
              <a:ea typeface="黑体" pitchFamily="2" charset="-122"/>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非功能需求</a:t>
            </a:r>
          </a:p>
        </p:txBody>
      </p:sp>
      <p:pic>
        <p:nvPicPr>
          <p:cNvPr id="1027" name="Picture 3"/>
          <p:cNvPicPr>
            <a:picLocks noChangeAspect="1" noChangeArrowheads="1"/>
          </p:cNvPicPr>
          <p:nvPr/>
        </p:nvPicPr>
        <p:blipFill>
          <a:blip r:embed="rId3"/>
          <a:srcRect/>
          <a:stretch>
            <a:fillRect/>
          </a:stretch>
        </p:blipFill>
        <p:spPr bwMode="auto">
          <a:xfrm>
            <a:off x="826761" y="928670"/>
            <a:ext cx="7174263" cy="4754404"/>
          </a:xfrm>
          <a:prstGeom prst="rect">
            <a:avLst/>
          </a:prstGeom>
          <a:noFill/>
          <a:ln w="9525">
            <a:noFill/>
            <a:miter lim="800000"/>
            <a:headEnd/>
            <a:tailEnd/>
          </a:ln>
          <a:effectLst/>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需求获取的几个原则</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sz="2000" b="1" dirty="0">
                <a:solidFill>
                  <a:srgbClr val="FF0000"/>
                </a:solidFill>
                <a:latin typeface="+mn-ea"/>
                <a:cs typeface="+mn-cs"/>
              </a:rPr>
              <a:t>深入浅出：</a:t>
            </a:r>
            <a:r>
              <a:rPr lang="zh-CN" altLang="en-US" sz="2000" b="1" dirty="0">
                <a:latin typeface="+mn-ea"/>
                <a:cs typeface="+mn-cs"/>
              </a:rPr>
              <a:t>需求获取要尽可能全面、细致。获取的需求是个全集，系统真正实现的是个子集。分析时的调研内容并不都纳入到新系统中，目的在于以后的扩充。</a:t>
            </a:r>
          </a:p>
          <a:p>
            <a:pPr marL="342900" lvl="1" indent="-342900" defTabSz="812800" eaLnBrk="1" hangingPunct="1">
              <a:lnSpc>
                <a:spcPct val="115000"/>
              </a:lnSpc>
              <a:buFontTx/>
              <a:buChar char="•"/>
            </a:pPr>
            <a:r>
              <a:rPr lang="zh-CN" altLang="en-US" sz="2000" b="1" dirty="0">
                <a:solidFill>
                  <a:srgbClr val="FF0000"/>
                </a:solidFill>
                <a:latin typeface="+mn-ea"/>
                <a:cs typeface="+mn-cs"/>
              </a:rPr>
              <a:t>以流程为主线：</a:t>
            </a:r>
            <a:r>
              <a:rPr lang="zh-CN" altLang="en-US" sz="2000" b="1" dirty="0">
                <a:latin typeface="+mn-ea"/>
                <a:cs typeface="+mn-cs"/>
              </a:rPr>
              <a:t>在与用户交流的过程中，应该用流程将所有的内容串起来。如信息、组织结构、处理规则等。这样便于交流沟通。流程描述有宏观，也有微观。既要强调总体的业务流程、全生存周期的业务流程，又要对流程细化，有分支的业务流程。</a:t>
            </a:r>
            <a:r>
              <a:rPr lang="zh-CN" altLang="en-US" sz="2000" b="1" dirty="0">
                <a:solidFill>
                  <a:srgbClr val="FF0000"/>
                </a:solidFill>
                <a:latin typeface="+mn-ea"/>
                <a:cs typeface="+mn-cs"/>
              </a:rPr>
              <a:t>切记：要以流程为中心，从组织结构直接转变为系统功能结构是初级系统分析师常犯的错误</a:t>
            </a:r>
            <a:endParaRPr lang="en-US" altLang="zh-CN" sz="2000" b="1" dirty="0">
              <a:latin typeface="+mn-ea"/>
              <a:cs typeface="+mn-cs"/>
            </a:endParaRPr>
          </a:p>
          <a:p>
            <a:pPr marL="342900" lvl="1" indent="-342900" defTabSz="812800" eaLnBrk="1" hangingPunct="1">
              <a:lnSpc>
                <a:spcPct val="115000"/>
              </a:lnSpc>
              <a:buFontTx/>
              <a:buChar char="•"/>
            </a:pPr>
            <a:r>
              <a:rPr lang="zh-CN" altLang="en-US" sz="2000" b="1" dirty="0">
                <a:latin typeface="+mn-ea"/>
              </a:rPr>
              <a:t>需求获取是软件开发中最困难、最关键、最易出错及最需要交流的方面。</a:t>
            </a:r>
            <a:r>
              <a:rPr lang="zh-CN" altLang="en-US" sz="2000" b="1" dirty="0">
                <a:solidFill>
                  <a:srgbClr val="FF0000"/>
                </a:solidFill>
                <a:latin typeface="+mn-ea"/>
              </a:rPr>
              <a:t>需求的不稳定性：</a:t>
            </a:r>
            <a:r>
              <a:rPr lang="zh-CN" altLang="en-US" sz="2000" b="1" dirty="0">
                <a:latin typeface="+mn-ea"/>
              </a:rPr>
              <a:t>在整个软件生存周期内软件需求会随着时间的推移发生变化；</a:t>
            </a:r>
            <a:r>
              <a:rPr lang="zh-CN" altLang="en-US" sz="2000" b="1" dirty="0">
                <a:solidFill>
                  <a:srgbClr val="FF0000"/>
                </a:solidFill>
                <a:latin typeface="+mn-ea"/>
              </a:rPr>
              <a:t>需求的不准确性：</a:t>
            </a:r>
            <a:r>
              <a:rPr lang="zh-CN" altLang="en-US" sz="2000" b="1" dirty="0">
                <a:latin typeface="+mn-ea"/>
              </a:rPr>
              <a:t>用户和开发人员的认识会随着使用系统实现业务流程的实践逐步提高，一开始不可能设想得面面俱到。</a:t>
            </a:r>
            <a:r>
              <a:rPr lang="zh-CN" altLang="en-US" sz="2000" b="1" dirty="0">
                <a:solidFill>
                  <a:srgbClr val="FF0000"/>
                </a:solidFill>
                <a:latin typeface="+mn-ea"/>
              </a:rPr>
              <a:t>需求获取只有通过有效的客户</a:t>
            </a:r>
            <a:r>
              <a:rPr lang="en-US" altLang="zh-CN" sz="2000" b="1" dirty="0">
                <a:solidFill>
                  <a:srgbClr val="FF0000"/>
                </a:solidFill>
                <a:latin typeface="+mn-ea"/>
              </a:rPr>
              <a:t>/</a:t>
            </a:r>
            <a:r>
              <a:rPr lang="zh-CN" altLang="en-US" sz="2000" b="1" dirty="0">
                <a:solidFill>
                  <a:srgbClr val="FF0000"/>
                </a:solidFill>
                <a:latin typeface="+mn-ea"/>
              </a:rPr>
              <a:t>开发者的合作才能成功。 </a:t>
            </a:r>
          </a:p>
          <a:p>
            <a:pPr marL="342900" lvl="1" indent="-342900" eaLnBrk="1" hangingPunct="1">
              <a:lnSpc>
                <a:spcPct val="115000"/>
              </a:lnSpc>
              <a:buFontTx/>
              <a:buChar char="•"/>
            </a:pPr>
            <a:endParaRPr lang="en-US" altLang="zh-CN" sz="2000" b="1" dirty="0">
              <a:latin typeface="+mn-ea"/>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需求获取的内容</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b="1" dirty="0">
                <a:solidFill>
                  <a:srgbClr val="FF0000"/>
                </a:solidFill>
                <a:latin typeface="+mn-ea"/>
                <a:cs typeface="+mn-cs"/>
              </a:rPr>
              <a:t>定义项目的范围：</a:t>
            </a:r>
            <a:r>
              <a:rPr lang="zh-CN" altLang="en-US" b="1" dirty="0">
                <a:latin typeface="+mn-ea"/>
                <a:cs typeface="+mn-cs"/>
              </a:rPr>
              <a:t>组织结构图、各部门的岗位</a:t>
            </a:r>
            <a:r>
              <a:rPr lang="en-US" altLang="zh-CN" b="1" dirty="0">
                <a:latin typeface="+mn-ea"/>
                <a:cs typeface="+mn-cs"/>
              </a:rPr>
              <a:t>/</a:t>
            </a:r>
            <a:r>
              <a:rPr lang="zh-CN" altLang="en-US" b="1" dirty="0">
                <a:latin typeface="+mn-ea"/>
                <a:cs typeface="+mn-cs"/>
              </a:rPr>
              <a:t>角色列表、岗位</a:t>
            </a:r>
            <a:r>
              <a:rPr lang="zh-CN" altLang="en-US" b="1" dirty="0">
                <a:latin typeface="+mn-ea"/>
              </a:rPr>
              <a:t>职责，从功能上区分有多少个子系统，划分系统的大致范围，明确系统的目标。</a:t>
            </a:r>
            <a:endParaRPr lang="en-US" altLang="zh-CN" b="1" dirty="0">
              <a:latin typeface="+mn-ea"/>
            </a:endParaRPr>
          </a:p>
          <a:p>
            <a:pPr marL="342900" lvl="1" indent="-342900" defTabSz="812800" eaLnBrk="1" hangingPunct="1">
              <a:lnSpc>
                <a:spcPct val="115000"/>
              </a:lnSpc>
              <a:buFontTx/>
              <a:buChar char="•"/>
            </a:pPr>
            <a:r>
              <a:rPr lang="zh-CN" altLang="en-US" b="1" dirty="0">
                <a:solidFill>
                  <a:srgbClr val="FF0000"/>
                </a:solidFill>
                <a:latin typeface="+mn-ea"/>
                <a:cs typeface="+mn-cs"/>
              </a:rPr>
              <a:t>确定用户类：</a:t>
            </a:r>
            <a:r>
              <a:rPr lang="zh-CN" altLang="en-US" b="1" dirty="0">
                <a:latin typeface="+mn-ea"/>
                <a:cs typeface="+mn-cs"/>
              </a:rPr>
              <a:t>包括人员</a:t>
            </a:r>
            <a:r>
              <a:rPr lang="en-US" altLang="zh-CN" b="1" dirty="0">
                <a:latin typeface="+mn-ea"/>
                <a:cs typeface="+mn-cs"/>
              </a:rPr>
              <a:t>/</a:t>
            </a:r>
            <a:r>
              <a:rPr lang="zh-CN" altLang="en-US" b="1" dirty="0">
                <a:latin typeface="+mn-ea"/>
                <a:cs typeface="+mn-cs"/>
              </a:rPr>
              <a:t>责任矩阵。</a:t>
            </a:r>
            <a:endParaRPr lang="en-US" altLang="zh-CN" b="1" dirty="0">
              <a:latin typeface="+mn-ea"/>
              <a:cs typeface="+mn-cs"/>
            </a:endParaRPr>
          </a:p>
          <a:p>
            <a:pPr marL="342900" lvl="1" indent="-342900" defTabSz="812800" eaLnBrk="1" hangingPunct="1">
              <a:lnSpc>
                <a:spcPct val="115000"/>
              </a:lnSpc>
              <a:buFontTx/>
              <a:buChar char="•"/>
            </a:pPr>
            <a:r>
              <a:rPr lang="zh-CN" altLang="en-US" b="1" dirty="0">
                <a:solidFill>
                  <a:srgbClr val="FF0000"/>
                </a:solidFill>
                <a:latin typeface="+mn-ea"/>
                <a:cs typeface="+mn-cs"/>
              </a:rPr>
              <a:t>确定目标系统的业务工作流程（系统流程图</a:t>
            </a:r>
            <a:r>
              <a:rPr lang="en-US" altLang="zh-CN" b="1" dirty="0">
                <a:solidFill>
                  <a:srgbClr val="FF0000"/>
                </a:solidFill>
                <a:latin typeface="+mn-ea"/>
                <a:cs typeface="+mn-cs"/>
              </a:rPr>
              <a:t>/</a:t>
            </a:r>
            <a:r>
              <a:rPr lang="zh-CN" altLang="en-US" b="1" dirty="0">
                <a:solidFill>
                  <a:srgbClr val="FF0000"/>
                </a:solidFill>
                <a:latin typeface="+mn-ea"/>
                <a:cs typeface="+mn-cs"/>
              </a:rPr>
              <a:t>业务流程图）。</a:t>
            </a:r>
            <a:r>
              <a:rPr lang="zh-CN" altLang="en-US" b="1" dirty="0">
                <a:latin typeface="+mn-ea"/>
              </a:rPr>
              <a:t>收集原始信息资料，用数据流来表示物流、资金流、信息流三者的关系</a:t>
            </a:r>
            <a:endParaRPr lang="en-US" altLang="zh-CN" b="1" dirty="0">
              <a:latin typeface="+mn-ea"/>
              <a:cs typeface="+mn-cs"/>
            </a:endParaRPr>
          </a:p>
          <a:p>
            <a:pPr marL="342900" lvl="1" indent="-342900" defTabSz="812800" eaLnBrk="1" hangingPunct="1">
              <a:lnSpc>
                <a:spcPct val="115000"/>
              </a:lnSpc>
              <a:buFontTx/>
              <a:buChar char="•"/>
            </a:pPr>
            <a:r>
              <a:rPr lang="zh-CN" altLang="en-US" b="1" dirty="0">
                <a:latin typeface="+mn-ea"/>
                <a:cs typeface="+mn-cs"/>
              </a:rPr>
              <a:t>确定业务功能的优先级。</a:t>
            </a:r>
            <a:endParaRPr lang="en-US" altLang="zh-CN" b="1" dirty="0">
              <a:latin typeface="+mn-ea"/>
              <a:cs typeface="+mn-cs"/>
            </a:endParaRPr>
          </a:p>
          <a:p>
            <a:pPr marL="342900" lvl="1" indent="-342900" defTabSz="812800" eaLnBrk="1" hangingPunct="1">
              <a:lnSpc>
                <a:spcPct val="115000"/>
              </a:lnSpc>
              <a:buFontTx/>
              <a:buChar char="•"/>
            </a:pPr>
            <a:r>
              <a:rPr lang="zh-CN" altLang="en-US" b="1" dirty="0">
                <a:solidFill>
                  <a:srgbClr val="FF0000"/>
                </a:solidFill>
                <a:latin typeface="+mn-ea"/>
                <a:cs typeface="+mn-cs"/>
              </a:rPr>
              <a:t>确定功能需求和非功能需求。</a:t>
            </a:r>
            <a:endParaRPr lang="en-US" altLang="zh-CN" b="1" dirty="0">
              <a:solidFill>
                <a:srgbClr val="FF0000"/>
              </a:solidFill>
              <a:latin typeface="+mn-ea"/>
              <a:cs typeface="+mn-cs"/>
            </a:endParaRPr>
          </a:p>
          <a:p>
            <a:pPr marL="342900" lvl="1" indent="-342900" defTabSz="812800" eaLnBrk="1" hangingPunct="1">
              <a:lnSpc>
                <a:spcPct val="115000"/>
              </a:lnSpc>
              <a:buFontTx/>
              <a:buChar char="•"/>
            </a:pPr>
            <a:r>
              <a:rPr lang="zh-CN" altLang="en-US" b="1" dirty="0">
                <a:solidFill>
                  <a:srgbClr val="FF0000"/>
                </a:solidFill>
                <a:latin typeface="+mn-ea"/>
                <a:cs typeface="+mn-cs"/>
              </a:rPr>
              <a:t>详细拟订规格说明：</a:t>
            </a:r>
            <a:r>
              <a:rPr lang="zh-CN" altLang="en-US" b="1" dirty="0">
                <a:latin typeface="+mn-ea"/>
                <a:cs typeface="+mn-cs"/>
              </a:rPr>
              <a:t>用以澄清需求获取的参与者对需求的理解。</a:t>
            </a:r>
            <a:endParaRPr lang="en-US" altLang="zh-CN" b="1" dirty="0">
              <a:latin typeface="+mn-ea"/>
              <a:cs typeface="+mn-cs"/>
            </a:endParaRPr>
          </a:p>
          <a:p>
            <a:pPr marL="342900" lvl="1" indent="-342900" defTabSz="812800" eaLnBrk="1" hangingPunct="1">
              <a:lnSpc>
                <a:spcPct val="115000"/>
              </a:lnSpc>
              <a:buFontTx/>
              <a:buChar char="•"/>
            </a:pPr>
            <a:r>
              <a:rPr lang="zh-CN" altLang="en-US" b="1" dirty="0">
                <a:solidFill>
                  <a:srgbClr val="FF0000"/>
                </a:solidFill>
                <a:latin typeface="+mn-ea"/>
                <a:cs typeface="+mn-cs"/>
              </a:rPr>
              <a:t>评估界面原型</a:t>
            </a:r>
            <a:r>
              <a:rPr lang="en-US" altLang="zh-CN" b="1" dirty="0">
                <a:latin typeface="+mn-ea"/>
                <a:cs typeface="+mn-cs"/>
              </a:rPr>
              <a:t>:</a:t>
            </a:r>
            <a:r>
              <a:rPr lang="zh-CN" altLang="en-US" b="1" dirty="0">
                <a:latin typeface="+mn-ea"/>
                <a:cs typeface="+mn-cs"/>
              </a:rPr>
              <a:t>设想输入设备、输出设备、显示风格、显示方式、输出格式等，建立接口规范和信息流传输规则。</a:t>
            </a:r>
            <a:endParaRPr lang="en-US" altLang="zh-CN" b="1" dirty="0">
              <a:latin typeface="+mn-ea"/>
              <a:cs typeface="+mn-cs"/>
            </a:endParaRPr>
          </a:p>
          <a:p>
            <a:pPr marL="342900" lvl="1" indent="-342900" defTabSz="812800" eaLnBrk="1" hangingPunct="1">
              <a:lnSpc>
                <a:spcPct val="115000"/>
              </a:lnSpc>
              <a:buNone/>
            </a:pPr>
            <a:r>
              <a:rPr lang="zh-CN" altLang="en-US" b="1" dirty="0">
                <a:solidFill>
                  <a:srgbClr val="FF0000"/>
                </a:solidFill>
                <a:latin typeface="+mn-ea"/>
                <a:cs typeface="+mn-cs"/>
              </a:rPr>
              <a:t> </a:t>
            </a:r>
          </a:p>
          <a:p>
            <a:pPr marL="342900" lvl="1" indent="-342900" defTabSz="812800" eaLnBrk="1" hangingPunct="1">
              <a:lnSpc>
                <a:spcPct val="115000"/>
              </a:lnSpc>
              <a:buFontTx/>
              <a:buChar char="•"/>
            </a:pPr>
            <a:endParaRPr lang="en-US" altLang="zh-CN" b="1" dirty="0">
              <a:latin typeface="+mn-ea"/>
              <a:cs typeface="+mn-cs"/>
            </a:endParaRPr>
          </a:p>
          <a:p>
            <a:pPr marL="342900" lvl="1" indent="-342900" defTabSz="812800" eaLnBrk="1" hangingPunct="1">
              <a:lnSpc>
                <a:spcPct val="115000"/>
              </a:lnSpc>
              <a:buFontTx/>
              <a:buChar char="•"/>
            </a:pPr>
            <a:endParaRPr lang="en-US" altLang="zh-CN" b="1" dirty="0">
              <a:latin typeface="+mn-ea"/>
              <a:cs typeface="+mn-cs"/>
            </a:endParaRPr>
          </a:p>
          <a:p>
            <a:pPr marL="342900" lvl="1" indent="-342900" defTabSz="812800" eaLnBrk="1" hangingPunct="1">
              <a:lnSpc>
                <a:spcPct val="115000"/>
              </a:lnSpc>
              <a:buFontTx/>
              <a:buChar char="•"/>
            </a:pPr>
            <a:endParaRPr lang="en-US" altLang="zh-CN" b="1" dirty="0">
              <a:latin typeface="+mn-ea"/>
              <a:cs typeface="+mn-cs"/>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组织结构与功能分析</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sz="2400" b="1" dirty="0">
                <a:solidFill>
                  <a:srgbClr val="FF0000"/>
                </a:solidFill>
                <a:latin typeface="+mn-ea"/>
                <a:cs typeface="+mn-cs"/>
              </a:rPr>
              <a:t>组织结构与业务关系图</a:t>
            </a:r>
            <a:endParaRPr lang="en-US" altLang="zh-CN" sz="2400" b="1" dirty="0">
              <a:latin typeface="+mn-ea"/>
            </a:endParaRPr>
          </a:p>
          <a:p>
            <a:pPr eaLnBrk="1" hangingPunct="1">
              <a:lnSpc>
                <a:spcPct val="115000"/>
              </a:lnSpc>
            </a:pPr>
            <a:endParaRPr lang="en-US" altLang="zh-CN" sz="2400" b="1" dirty="0">
              <a:latin typeface="+mn-ea"/>
            </a:endParaRPr>
          </a:p>
          <a:p>
            <a:pPr eaLnBrk="1" hangingPunct="1">
              <a:lnSpc>
                <a:spcPct val="115000"/>
              </a:lnSpc>
            </a:pPr>
            <a:endParaRPr lang="en-US" altLang="zh-CN" sz="2400" b="1" dirty="0">
              <a:latin typeface="+mn-ea"/>
            </a:endParaRPr>
          </a:p>
        </p:txBody>
      </p:sp>
      <p:pic>
        <p:nvPicPr>
          <p:cNvPr id="4" name="Picture 4"/>
          <p:cNvPicPr>
            <a:picLocks noChangeAspect="1" noChangeArrowheads="1"/>
          </p:cNvPicPr>
          <p:nvPr/>
        </p:nvPicPr>
        <p:blipFill>
          <a:blip r:embed="rId3"/>
          <a:srcRect/>
          <a:stretch>
            <a:fillRect/>
          </a:stretch>
        </p:blipFill>
        <p:spPr bwMode="auto">
          <a:xfrm>
            <a:off x="214282" y="1500175"/>
            <a:ext cx="8497888" cy="4143403"/>
          </a:xfrm>
          <a:prstGeom prst="rect">
            <a:avLst/>
          </a:prstGeom>
          <a:noFill/>
          <a:ln w="57150">
            <a:noFill/>
            <a:miter lim="800000"/>
            <a:headEnd/>
            <a:tailEnd/>
          </a:ln>
          <a:effectLst/>
        </p:spPr>
      </p:pic>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业务流程图</a:t>
            </a:r>
          </a:p>
        </p:txBody>
      </p:sp>
      <p:pic>
        <p:nvPicPr>
          <p:cNvPr id="3074" name="Picture 2"/>
          <p:cNvPicPr>
            <a:picLocks noChangeAspect="1" noChangeArrowheads="1"/>
          </p:cNvPicPr>
          <p:nvPr/>
        </p:nvPicPr>
        <p:blipFill>
          <a:blip r:embed="rId3"/>
          <a:srcRect/>
          <a:stretch>
            <a:fillRect/>
          </a:stretch>
        </p:blipFill>
        <p:spPr bwMode="auto">
          <a:xfrm>
            <a:off x="571472" y="857232"/>
            <a:ext cx="7715304" cy="4813612"/>
          </a:xfrm>
          <a:prstGeom prst="rect">
            <a:avLst/>
          </a:prstGeom>
          <a:noFill/>
          <a:ln w="9525">
            <a:noFill/>
            <a:miter lim="800000"/>
            <a:headEnd/>
            <a:tailEnd/>
          </a:ln>
          <a:effec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软件工程的框架</a:t>
            </a:r>
            <a:endParaRPr lang="zh-CN" altLang="en-US" dirty="0"/>
          </a:p>
        </p:txBody>
      </p:sp>
      <p:pic>
        <p:nvPicPr>
          <p:cNvPr id="6" name="Picture 2"/>
          <p:cNvPicPr>
            <a:picLocks noChangeAspect="1" noChangeArrowheads="1"/>
          </p:cNvPicPr>
          <p:nvPr/>
        </p:nvPicPr>
        <p:blipFill>
          <a:blip r:embed="rId3"/>
          <a:srcRect/>
          <a:stretch>
            <a:fillRect/>
          </a:stretch>
        </p:blipFill>
        <p:spPr bwMode="auto">
          <a:xfrm>
            <a:off x="623888" y="928670"/>
            <a:ext cx="7896225" cy="4543425"/>
          </a:xfrm>
          <a:prstGeom prst="rect">
            <a:avLst/>
          </a:prstGeom>
          <a:noFill/>
          <a:ln w="9525">
            <a:noFill/>
            <a:miter lim="800000"/>
            <a:headEnd/>
            <a:tailEnd/>
          </a:ln>
          <a:effec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数据流图</a:t>
            </a:r>
          </a:p>
        </p:txBody>
      </p:sp>
      <p:pic>
        <p:nvPicPr>
          <p:cNvPr id="3" name="图片 2">
            <a:extLst>
              <a:ext uri="{FF2B5EF4-FFF2-40B4-BE49-F238E27FC236}">
                <a16:creationId xmlns:a16="http://schemas.microsoft.com/office/drawing/2014/main" id="{B4F1D8FA-9950-4AB9-BBE2-D852C35A6204}"/>
              </a:ext>
            </a:extLst>
          </p:cNvPr>
          <p:cNvPicPr>
            <a:picLocks noChangeAspect="1"/>
          </p:cNvPicPr>
          <p:nvPr/>
        </p:nvPicPr>
        <p:blipFill>
          <a:blip r:embed="rId3"/>
          <a:stretch>
            <a:fillRect/>
          </a:stretch>
        </p:blipFill>
        <p:spPr>
          <a:xfrm>
            <a:off x="2339752" y="274638"/>
            <a:ext cx="5575523" cy="5376964"/>
          </a:xfrm>
          <a:prstGeom prst="rect">
            <a:avLst/>
          </a:prstGeom>
        </p:spPr>
      </p:pic>
    </p:spTree>
    <p:extLst>
      <p:ext uri="{BB962C8B-B14F-4D97-AF65-F5344CB8AC3E}">
        <p14:creationId xmlns:p14="http://schemas.microsoft.com/office/powerpoint/2010/main" val="2768368698"/>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业务功能图</a:t>
            </a:r>
          </a:p>
        </p:txBody>
      </p:sp>
      <p:pic>
        <p:nvPicPr>
          <p:cNvPr id="2050" name="Picture 2"/>
          <p:cNvPicPr>
            <a:picLocks noChangeAspect="1" noChangeArrowheads="1"/>
          </p:cNvPicPr>
          <p:nvPr/>
        </p:nvPicPr>
        <p:blipFill>
          <a:blip r:embed="rId3"/>
          <a:srcRect/>
          <a:stretch>
            <a:fillRect/>
          </a:stretch>
        </p:blipFill>
        <p:spPr bwMode="auto">
          <a:xfrm>
            <a:off x="478938" y="1285860"/>
            <a:ext cx="8165028" cy="3714776"/>
          </a:xfrm>
          <a:prstGeom prst="rect">
            <a:avLst/>
          </a:prstGeom>
          <a:noFill/>
          <a:ln w="9525">
            <a:noFill/>
            <a:miter lim="800000"/>
            <a:headEnd/>
            <a:tailEnd/>
          </a:ln>
          <a:effectLst/>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需求获取的方法</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sz="2000" b="1" dirty="0">
                <a:solidFill>
                  <a:srgbClr val="FF0000"/>
                </a:solidFill>
                <a:latin typeface="+mn-ea"/>
                <a:cs typeface="+mn-cs"/>
              </a:rPr>
              <a:t>前期准备：</a:t>
            </a:r>
            <a:r>
              <a:rPr lang="zh-CN" altLang="en-US" sz="2000" b="1" dirty="0">
                <a:latin typeface="+mn-ea"/>
                <a:cs typeface="+mn-cs"/>
              </a:rPr>
              <a:t>进入客户现场之前，要了解客户的背景情况（抓住核心人物，了解客户之间的内部矛盾），提前补足功课，熟悉业务，准备各式调研的表格，了解客户的类型：成熟度，做好针对的应对办法</a:t>
            </a:r>
            <a:endParaRPr lang="en-US" altLang="zh-CN" sz="2000" b="1" dirty="0">
              <a:latin typeface="+mn-ea"/>
              <a:cs typeface="+mn-cs"/>
            </a:endParaRPr>
          </a:p>
          <a:p>
            <a:pPr marL="342900" lvl="1" indent="-342900" defTabSz="812800" eaLnBrk="1" hangingPunct="1">
              <a:lnSpc>
                <a:spcPct val="115000"/>
              </a:lnSpc>
              <a:buFontTx/>
              <a:buChar char="•"/>
            </a:pPr>
            <a:r>
              <a:rPr lang="zh-CN" altLang="en-US" sz="2000" b="1" dirty="0">
                <a:solidFill>
                  <a:srgbClr val="FF0000"/>
                </a:solidFill>
                <a:latin typeface="+mn-ea"/>
                <a:cs typeface="+mn-cs"/>
              </a:rPr>
              <a:t>访谈：</a:t>
            </a:r>
            <a:r>
              <a:rPr lang="zh-CN" altLang="en-US" sz="2000" b="1" dirty="0">
                <a:latin typeface="+mn-ea"/>
                <a:cs typeface="+mn-cs"/>
              </a:rPr>
              <a:t>正式访谈（事先准备好具体问题），非正式访谈（开放式自由提问，例如问一些现有系统存在的问题）</a:t>
            </a:r>
            <a:endParaRPr lang="en-US" altLang="zh-CN" sz="2000" b="1" dirty="0">
              <a:latin typeface="+mn-ea"/>
              <a:cs typeface="+mn-cs"/>
            </a:endParaRPr>
          </a:p>
          <a:p>
            <a:pPr marL="342900" lvl="1" indent="-342900" defTabSz="812800" eaLnBrk="1" hangingPunct="1">
              <a:lnSpc>
                <a:spcPct val="115000"/>
              </a:lnSpc>
              <a:buFontTx/>
              <a:buChar char="•"/>
            </a:pPr>
            <a:r>
              <a:rPr lang="zh-CN" altLang="en-US" sz="2000" b="1" dirty="0">
                <a:solidFill>
                  <a:srgbClr val="FF0000"/>
                </a:solidFill>
                <a:latin typeface="+mn-ea"/>
                <a:cs typeface="+mn-cs"/>
              </a:rPr>
              <a:t>调查表：</a:t>
            </a:r>
            <a:r>
              <a:rPr lang="zh-CN" altLang="en-US" sz="2000" b="1" dirty="0">
                <a:latin typeface="+mn-ea"/>
                <a:cs typeface="+mn-cs"/>
              </a:rPr>
              <a:t>客户方人员很多，采用书面调查的方式，收集调查表后再针对性问一些问题</a:t>
            </a:r>
            <a:endParaRPr lang="en-US" altLang="zh-CN" sz="2000" b="1" dirty="0">
              <a:latin typeface="+mn-ea"/>
              <a:cs typeface="+mn-cs"/>
            </a:endParaRPr>
          </a:p>
          <a:p>
            <a:pPr marL="342900" lvl="1" indent="-342900" defTabSz="812800" eaLnBrk="1" hangingPunct="1">
              <a:lnSpc>
                <a:spcPct val="115000"/>
              </a:lnSpc>
              <a:buFontTx/>
              <a:buChar char="•"/>
            </a:pPr>
            <a:r>
              <a:rPr lang="zh-CN" altLang="en-US" sz="2000" b="1" dirty="0">
                <a:solidFill>
                  <a:srgbClr val="FF0000"/>
                </a:solidFill>
                <a:latin typeface="+mn-ea"/>
                <a:cs typeface="+mn-cs"/>
              </a:rPr>
              <a:t>情景分析：</a:t>
            </a:r>
            <a:r>
              <a:rPr lang="zh-CN" altLang="en-US" sz="2000" b="1" dirty="0">
                <a:latin typeface="+mn-ea"/>
                <a:cs typeface="+mn-cs"/>
              </a:rPr>
              <a:t>模拟实际场景（最好有类似</a:t>
            </a:r>
            <a:r>
              <a:rPr lang="zh-CN" altLang="en-US" sz="2000" b="1" dirty="0">
                <a:latin typeface="+mn-ea"/>
              </a:rPr>
              <a:t>的系统或案例）</a:t>
            </a:r>
            <a:r>
              <a:rPr lang="zh-CN" altLang="en-US" sz="2000" b="1" dirty="0">
                <a:latin typeface="+mn-ea"/>
                <a:cs typeface="+mn-cs"/>
              </a:rPr>
              <a:t>某种程度上演示目标系统的行为，从而便于用户理解，用户在需求分析过程中始终扮演一个积极主动的角色</a:t>
            </a:r>
            <a:endParaRPr lang="en-US" altLang="zh-CN" sz="2000" b="1" dirty="0">
              <a:latin typeface="+mn-ea"/>
              <a:cs typeface="+mn-cs"/>
            </a:endParaRPr>
          </a:p>
          <a:p>
            <a:pPr marL="342900" lvl="1" indent="-342900" defTabSz="812800" eaLnBrk="1" hangingPunct="1">
              <a:lnSpc>
                <a:spcPct val="115000"/>
              </a:lnSpc>
              <a:buFontTx/>
              <a:buChar char="•"/>
            </a:pPr>
            <a:r>
              <a:rPr lang="zh-CN" altLang="en-US" sz="2000" b="1" dirty="0">
                <a:solidFill>
                  <a:srgbClr val="FF0000"/>
                </a:solidFill>
                <a:latin typeface="+mn-ea"/>
                <a:cs typeface="+mn-cs"/>
              </a:rPr>
              <a:t>咨询：</a:t>
            </a:r>
            <a:r>
              <a:rPr lang="zh-CN" altLang="en-US" sz="2000" b="1" dirty="0">
                <a:latin typeface="+mn-ea"/>
                <a:cs typeface="+mn-cs"/>
              </a:rPr>
              <a:t>向用户领域的专家个别咨询</a:t>
            </a:r>
          </a:p>
          <a:p>
            <a:pPr marL="342900" lvl="1" indent="-342900" defTabSz="812800" eaLnBrk="1" hangingPunct="1">
              <a:lnSpc>
                <a:spcPct val="115000"/>
              </a:lnSpc>
              <a:buFontTx/>
              <a:buChar char="•"/>
            </a:pPr>
            <a:r>
              <a:rPr lang="zh-CN" altLang="en-US" sz="2000" b="1" dirty="0">
                <a:solidFill>
                  <a:srgbClr val="FF0000"/>
                </a:solidFill>
                <a:latin typeface="+mn-ea"/>
                <a:cs typeface="+mn-cs"/>
              </a:rPr>
              <a:t>实地考察</a:t>
            </a:r>
            <a:r>
              <a:rPr lang="en-US" altLang="zh-CN" sz="2000" b="1" dirty="0">
                <a:solidFill>
                  <a:srgbClr val="FF0000"/>
                </a:solidFill>
                <a:latin typeface="+mn-ea"/>
                <a:cs typeface="+mn-cs"/>
              </a:rPr>
              <a:t>:</a:t>
            </a:r>
            <a:r>
              <a:rPr lang="zh-CN" altLang="en-US" sz="2000" b="1" dirty="0">
                <a:latin typeface="+mn-ea"/>
                <a:cs typeface="+mn-cs"/>
              </a:rPr>
              <a:t>跟踪现场业务流程</a:t>
            </a:r>
          </a:p>
          <a:p>
            <a:pPr marL="342900" lvl="1" indent="-342900" defTabSz="812800" eaLnBrk="1" hangingPunct="1">
              <a:lnSpc>
                <a:spcPct val="115000"/>
              </a:lnSpc>
              <a:buFontTx/>
              <a:buChar char="•"/>
            </a:pPr>
            <a:r>
              <a:rPr lang="zh-CN" altLang="en-US" sz="2000" b="1" dirty="0">
                <a:solidFill>
                  <a:srgbClr val="FF0000"/>
                </a:solidFill>
                <a:latin typeface="+mn-ea"/>
                <a:cs typeface="+mn-cs"/>
              </a:rPr>
              <a:t>查阅资料：</a:t>
            </a:r>
            <a:r>
              <a:rPr lang="zh-CN" altLang="en-US" sz="2000" b="1" dirty="0">
                <a:latin typeface="+mn-ea"/>
                <a:cs typeface="+mn-cs"/>
              </a:rPr>
              <a:t>查阅与待开发系统有关的资料</a:t>
            </a:r>
            <a:endParaRPr lang="en-US" altLang="zh-CN" sz="2000" b="1" dirty="0">
              <a:latin typeface="+mn-ea"/>
              <a:cs typeface="+mn-cs"/>
            </a:endParaRPr>
          </a:p>
          <a:p>
            <a:pPr marL="342900" lvl="1" indent="-342900" defTabSz="812800" eaLnBrk="1" hangingPunct="1">
              <a:lnSpc>
                <a:spcPct val="115000"/>
              </a:lnSpc>
              <a:buFontTx/>
              <a:buChar char="•"/>
            </a:pPr>
            <a:endParaRPr lang="en-US" altLang="zh-CN" sz="2000" b="1" dirty="0">
              <a:latin typeface="+mn-ea"/>
              <a:cs typeface="+mn-cs"/>
            </a:endParaRPr>
          </a:p>
          <a:p>
            <a:pPr marL="342900" lvl="1" indent="-342900" eaLnBrk="1" hangingPunct="1">
              <a:lnSpc>
                <a:spcPct val="115000"/>
              </a:lnSpc>
              <a:buFontTx/>
              <a:buChar char="•"/>
            </a:pPr>
            <a:endParaRPr lang="en-US" altLang="zh-CN" sz="2000" b="1" dirty="0">
              <a:latin typeface="+mn-ea"/>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调查表样例（某出版社系统）</a:t>
            </a:r>
          </a:p>
        </p:txBody>
      </p:sp>
      <p:graphicFrame>
        <p:nvGraphicFramePr>
          <p:cNvPr id="5" name="Group 72"/>
          <p:cNvGraphicFramePr>
            <a:graphicFrameLocks noGrp="1"/>
          </p:cNvGraphicFramePr>
          <p:nvPr/>
        </p:nvGraphicFramePr>
        <p:xfrm>
          <a:off x="107950" y="928670"/>
          <a:ext cx="8839200" cy="3084831"/>
        </p:xfrm>
        <a:graphic>
          <a:graphicData uri="http://schemas.openxmlformats.org/drawingml/2006/table">
            <a:tbl>
              <a:tblPr/>
              <a:tblGrid>
                <a:gridCol w="719138">
                  <a:extLst>
                    <a:ext uri="{9D8B030D-6E8A-4147-A177-3AD203B41FA5}">
                      <a16:colId xmlns:a16="http://schemas.microsoft.com/office/drawing/2014/main" val="20000"/>
                    </a:ext>
                  </a:extLst>
                </a:gridCol>
                <a:gridCol w="8120062">
                  <a:extLst>
                    <a:ext uri="{9D8B030D-6E8A-4147-A177-3AD203B41FA5}">
                      <a16:colId xmlns:a16="http://schemas.microsoft.com/office/drawing/2014/main" val="20001"/>
                    </a:ext>
                  </a:extLst>
                </a:gridCol>
              </a:tblGrid>
              <a:tr h="455613">
                <a:tc>
                  <a:txBody>
                    <a:bodyPr/>
                    <a:lstStyle/>
                    <a:p>
                      <a:pPr marL="0" marR="0" lvl="0" indent="0" algn="l"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rgbClr val="FF0000"/>
                          </a:solidFill>
                          <a:effectLst/>
                          <a:latin typeface="黑体" pitchFamily="49" charset="-122"/>
                          <a:ea typeface="黑体" pitchFamily="49" charset="-122"/>
                        </a:rPr>
                        <a:t>编号</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a:ln>
                            <a:noFill/>
                          </a:ln>
                          <a:solidFill>
                            <a:srgbClr val="FF0000"/>
                          </a:solidFill>
                          <a:effectLst/>
                          <a:latin typeface="黑体" pitchFamily="49" charset="-122"/>
                          <a:ea typeface="黑体" pitchFamily="49" charset="-122"/>
                        </a:rPr>
                        <a:t>提出问题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49" charset="-122"/>
                          <a:ea typeface="黑体"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黑体" pitchFamily="49" charset="-122"/>
                          <a:ea typeface="黑体" pitchFamily="49" charset="-122"/>
                        </a:rPr>
                        <a:t>您在哪个部门工作？</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黑体" pitchFamily="49" charset="-122"/>
                          <a:ea typeface="黑体" pitchFamily="49" charset="-122"/>
                        </a:rPr>
                        <a:t>出版业务流程是什么？</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您每日都处理那些文件、数据、报表？</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ctr"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黑体" pitchFamily="49" charset="-122"/>
                          <a:ea typeface="黑体" pitchFamily="49" charset="-122"/>
                        </a:rPr>
                        <a:t>工作中手工处理特别麻烦的事情是什么？</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03238">
                <a:tc>
                  <a:txBody>
                    <a:bodyPr/>
                    <a:lstStyle/>
                    <a:p>
                      <a:pPr marL="0" marR="0" lvl="0" indent="0" algn="ctr"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黑体" pitchFamily="49" charset="-122"/>
                          <a:ea typeface="黑体" pitchFamily="49" charset="-122"/>
                        </a:rPr>
                        <a:t>工作中手工处理什么问题解决不了？影响效率的问题有哪些？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黑体" pitchFamily="49" charset="-122"/>
                          <a:ea typeface="黑体" pitchFamily="49" charset="-122"/>
                        </a:rPr>
                        <a:t>您认为提高工作效率，节省工作时间，减轻工作强度可采取哪些办法？</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70"/>
          <p:cNvGraphicFramePr>
            <a:graphicFrameLocks noGrp="1"/>
          </p:cNvGraphicFramePr>
          <p:nvPr>
            <p:ph idx="1"/>
          </p:nvPr>
        </p:nvGraphicFramePr>
        <p:xfrm>
          <a:off x="107950" y="4000504"/>
          <a:ext cx="8856663" cy="1808164"/>
        </p:xfrm>
        <a:graphic>
          <a:graphicData uri="http://schemas.openxmlformats.org/drawingml/2006/table">
            <a:tbl>
              <a:tblPr/>
              <a:tblGrid>
                <a:gridCol w="719138">
                  <a:extLst>
                    <a:ext uri="{9D8B030D-6E8A-4147-A177-3AD203B41FA5}">
                      <a16:colId xmlns:a16="http://schemas.microsoft.com/office/drawing/2014/main" val="20000"/>
                    </a:ext>
                  </a:extLst>
                </a:gridCol>
                <a:gridCol w="8137525">
                  <a:extLst>
                    <a:ext uri="{9D8B030D-6E8A-4147-A177-3AD203B41FA5}">
                      <a16:colId xmlns:a16="http://schemas.microsoft.com/office/drawing/2014/main" val="20001"/>
                    </a:ext>
                  </a:extLst>
                </a:gridCol>
              </a:tblGrid>
              <a:tr h="411163">
                <a:tc>
                  <a:txBody>
                    <a:bodyPr/>
                    <a:lstStyle/>
                    <a:p>
                      <a:pPr marL="0" marR="0" lvl="0" indent="0" algn="ctr"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en-US" altLang="zh-CN" sz="2000" b="1" i="0" u="none" strike="noStrike" cap="none" normalizeH="0" baseline="0" dirty="0">
                          <a:ln>
                            <a:noFill/>
                          </a:ln>
                          <a:solidFill>
                            <a:schemeClr val="tx1"/>
                          </a:solidFill>
                          <a:effectLst/>
                          <a:latin typeface="Constantia" pitchFamily="18" charset="0"/>
                          <a:ea typeface="黑体" pitchFamily="49" charset="-122"/>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49" charset="-122"/>
                        </a:rPr>
                        <a:t>您的部门需要成本核算和统计的内容有哪些？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en-US" altLang="zh-CN" sz="2000" b="1" i="0" u="none" strike="noStrike" cap="none" normalizeH="0" baseline="0">
                          <a:ln>
                            <a:noFill/>
                          </a:ln>
                          <a:solidFill>
                            <a:schemeClr val="tx1"/>
                          </a:solidFill>
                          <a:effectLst/>
                          <a:latin typeface="Constantia" pitchFamily="18" charset="0"/>
                          <a:ea typeface="黑体" pitchFamily="49" charset="-122"/>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49" charset="-122"/>
                        </a:rPr>
                        <a:t>您的部门采用计算机管理工作情况如何？</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en-US" altLang="zh-CN" sz="2000" b="1" i="0" u="none" strike="noStrike" cap="none" normalizeH="0" baseline="0">
                          <a:ln>
                            <a:noFill/>
                          </a:ln>
                          <a:solidFill>
                            <a:schemeClr val="tx1"/>
                          </a:solidFill>
                          <a:effectLst/>
                          <a:latin typeface="Constantia" pitchFamily="18" charset="0"/>
                          <a:ea typeface="黑体" pitchFamily="49" charset="-122"/>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49" charset="-122"/>
                        </a:rPr>
                        <a:t>如何改进业务流程使之更合理？</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ctr"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en-US" altLang="zh-CN" sz="2000" b="1" i="0" u="none" strike="noStrike" cap="none" normalizeH="0" baseline="0">
                          <a:ln>
                            <a:noFill/>
                          </a:ln>
                          <a:solidFill>
                            <a:schemeClr val="tx1"/>
                          </a:solidFill>
                          <a:effectLst/>
                          <a:latin typeface="Constantia" pitchFamily="18" charset="0"/>
                          <a:ea typeface="黑体" pitchFamily="49" charset="-122"/>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BD0D9"/>
                        </a:buClr>
                        <a:buSzTx/>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49" charset="-122"/>
                        </a:rPr>
                        <a:t>哪些问题是目前传统手工方法根本无法解决的？</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需求获取的方法</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sz="2000" b="1" dirty="0">
                <a:solidFill>
                  <a:srgbClr val="FF0000"/>
                </a:solidFill>
                <a:latin typeface="+mn-ea"/>
                <a:cs typeface="+mn-cs"/>
              </a:rPr>
              <a:t>面向数据流自顶向下求精</a:t>
            </a:r>
            <a:endParaRPr lang="en-US" altLang="zh-CN" sz="2000" b="1" dirty="0">
              <a:solidFill>
                <a:srgbClr val="FF0000"/>
              </a:solidFill>
              <a:latin typeface="+mn-ea"/>
              <a:cs typeface="+mn-cs"/>
            </a:endParaRPr>
          </a:p>
          <a:p>
            <a:pPr marL="342900" lvl="1" indent="-342900" defTabSz="812800" eaLnBrk="1" hangingPunct="1">
              <a:lnSpc>
                <a:spcPct val="115000"/>
              </a:lnSpc>
              <a:buNone/>
              <a:defRPr/>
            </a:pPr>
            <a:r>
              <a:rPr lang="zh-CN" altLang="en-US" sz="2000" b="1" dirty="0">
                <a:latin typeface="+mn-ea"/>
                <a:cs typeface="+mn-cs"/>
              </a:rPr>
              <a:t>   （</a:t>
            </a:r>
            <a:r>
              <a:rPr lang="en-US" altLang="zh-CN" sz="2000" b="1" dirty="0">
                <a:latin typeface="+mn-ea"/>
                <a:cs typeface="+mn-cs"/>
              </a:rPr>
              <a:t>1</a:t>
            </a:r>
            <a:r>
              <a:rPr lang="zh-CN" altLang="en-US" sz="2000" b="1" dirty="0">
                <a:latin typeface="+mn-ea"/>
                <a:cs typeface="+mn-cs"/>
              </a:rPr>
              <a:t>）结构化分析方法就是面向数据流自顶向下逐步求精进行需求分析的方法。通过可行性研究已经得出了目标系统的高层数据流图，</a:t>
            </a:r>
            <a:r>
              <a:rPr lang="zh-CN" altLang="en-US" sz="2000" b="1" dirty="0">
                <a:solidFill>
                  <a:srgbClr val="FF0000"/>
                </a:solidFill>
                <a:latin typeface="+mn-ea"/>
                <a:cs typeface="+mn-cs"/>
              </a:rPr>
              <a:t>需求分析的目标之一就是把数据流和数据存储定义到元素级</a:t>
            </a:r>
            <a:r>
              <a:rPr lang="zh-CN" altLang="en-US" sz="2000" b="1" dirty="0">
                <a:latin typeface="+mn-ea"/>
                <a:cs typeface="+mn-cs"/>
              </a:rPr>
              <a:t>。</a:t>
            </a:r>
            <a:endParaRPr lang="en-US" altLang="zh-CN" sz="2000" b="1" dirty="0">
              <a:latin typeface="+mn-ea"/>
              <a:cs typeface="+mn-cs"/>
            </a:endParaRPr>
          </a:p>
          <a:p>
            <a:pPr marL="342900" lvl="1" indent="-342900" defTabSz="812800" eaLnBrk="1" hangingPunct="1">
              <a:lnSpc>
                <a:spcPct val="115000"/>
              </a:lnSpc>
              <a:buNone/>
              <a:defRPr/>
            </a:pPr>
            <a:r>
              <a:rPr lang="zh-CN" altLang="en-US" sz="2000" b="1" dirty="0">
                <a:latin typeface="+mn-ea"/>
                <a:cs typeface="+mn-cs"/>
              </a:rPr>
              <a:t>   （</a:t>
            </a:r>
            <a:r>
              <a:rPr lang="en-US" altLang="zh-CN" sz="2000" b="1" dirty="0">
                <a:latin typeface="+mn-ea"/>
                <a:cs typeface="+mn-cs"/>
              </a:rPr>
              <a:t>2</a:t>
            </a:r>
            <a:r>
              <a:rPr lang="zh-CN" altLang="en-US" sz="2000" b="1" dirty="0">
                <a:latin typeface="+mn-ea"/>
                <a:cs typeface="+mn-cs"/>
              </a:rPr>
              <a:t>）为了达到这个目标，通常从</a:t>
            </a:r>
            <a:r>
              <a:rPr lang="zh-CN" altLang="en-US" sz="2000" b="1" dirty="0">
                <a:solidFill>
                  <a:srgbClr val="FF0000"/>
                </a:solidFill>
                <a:latin typeface="+mn-ea"/>
                <a:cs typeface="+mn-cs"/>
              </a:rPr>
              <a:t>数据流图的输出端着手分析</a:t>
            </a:r>
            <a:r>
              <a:rPr lang="zh-CN" altLang="en-US" sz="2000" b="1" dirty="0">
                <a:latin typeface="+mn-ea"/>
                <a:cs typeface="+mn-cs"/>
              </a:rPr>
              <a:t>，这是因为系统的基本功能是产生这些输出，</a:t>
            </a:r>
            <a:r>
              <a:rPr lang="zh-CN" altLang="en-US" sz="2000" b="1" dirty="0">
                <a:solidFill>
                  <a:srgbClr val="FF0000"/>
                </a:solidFill>
                <a:latin typeface="+mn-ea"/>
                <a:cs typeface="+mn-cs"/>
              </a:rPr>
              <a:t>输出数据决定了系统必须具有的最基本的组成元素</a:t>
            </a:r>
            <a:r>
              <a:rPr lang="zh-CN" altLang="en-US" sz="2000" b="1" dirty="0">
                <a:latin typeface="+mn-ea"/>
                <a:cs typeface="+mn-cs"/>
              </a:rPr>
              <a:t>。</a:t>
            </a:r>
            <a:endParaRPr lang="en-US" altLang="zh-CN" sz="2000" b="1" dirty="0">
              <a:latin typeface="+mn-ea"/>
              <a:cs typeface="+mn-cs"/>
            </a:endParaRPr>
          </a:p>
          <a:p>
            <a:pPr marL="342900" lvl="1" indent="-342900" defTabSz="812800" eaLnBrk="1" hangingPunct="1">
              <a:lnSpc>
                <a:spcPct val="115000"/>
              </a:lnSpc>
              <a:buNone/>
              <a:defRPr/>
            </a:pPr>
            <a:r>
              <a:rPr lang="zh-CN" altLang="en-US" sz="2000" b="1" dirty="0">
                <a:latin typeface="+mn-ea"/>
                <a:cs typeface="+mn-cs"/>
              </a:rPr>
              <a:t>   （</a:t>
            </a:r>
            <a:r>
              <a:rPr lang="en-US" altLang="zh-CN" sz="2000" b="1" dirty="0">
                <a:latin typeface="+mn-ea"/>
                <a:cs typeface="+mn-cs"/>
              </a:rPr>
              <a:t>3</a:t>
            </a:r>
            <a:r>
              <a:rPr lang="zh-CN" altLang="en-US" sz="2000" b="1" dirty="0">
                <a:latin typeface="+mn-ea"/>
                <a:cs typeface="+mn-cs"/>
              </a:rPr>
              <a:t>）</a:t>
            </a:r>
            <a:r>
              <a:rPr lang="zh-CN" altLang="en-US" sz="2000" b="1" dirty="0">
                <a:solidFill>
                  <a:srgbClr val="FF0000"/>
                </a:solidFill>
                <a:latin typeface="+mn-ea"/>
                <a:cs typeface="+mn-cs"/>
              </a:rPr>
              <a:t>数据流图是帮助复查的极好工具</a:t>
            </a:r>
            <a:r>
              <a:rPr lang="zh-CN" altLang="en-US" sz="2000" b="1" dirty="0">
                <a:latin typeface="+mn-ea"/>
                <a:cs typeface="+mn-cs"/>
              </a:rPr>
              <a:t>，从输入端开始，分析员借助数据流图、数据字典和</a:t>
            </a:r>
            <a:r>
              <a:rPr lang="en-US" altLang="zh-CN" sz="2000" b="1" dirty="0">
                <a:latin typeface="+mn-ea"/>
                <a:cs typeface="+mn-cs"/>
              </a:rPr>
              <a:t>IPO</a:t>
            </a:r>
            <a:r>
              <a:rPr lang="zh-CN" altLang="en-US" sz="2000" b="1" dirty="0">
                <a:latin typeface="+mn-ea"/>
                <a:cs typeface="+mn-cs"/>
              </a:rPr>
              <a:t>图向用户解释输入数据是怎样一步一步地转变成输出数据的。这些解释集中反映了通过前面的分析工作分析员所获得的对目标系统的认识。</a:t>
            </a:r>
            <a:endParaRPr lang="en-US" altLang="zh-CN" sz="2000" b="1" dirty="0">
              <a:latin typeface="+mn-ea"/>
              <a:cs typeface="+mn-cs"/>
            </a:endParaRPr>
          </a:p>
          <a:p>
            <a:pPr marL="342900" lvl="1" indent="-342900" defTabSz="812800" eaLnBrk="1" hangingPunct="1">
              <a:lnSpc>
                <a:spcPct val="115000"/>
              </a:lnSpc>
              <a:buNone/>
              <a:defRPr/>
            </a:pPr>
            <a:r>
              <a:rPr lang="zh-CN" altLang="en-US" sz="2000" b="1" dirty="0">
                <a:latin typeface="+mn-ea"/>
                <a:cs typeface="+mn-cs"/>
              </a:rPr>
              <a:t>   </a:t>
            </a:r>
          </a:p>
          <a:p>
            <a:pPr marL="342900" lvl="1" indent="-342900" defTabSz="812800" eaLnBrk="1" hangingPunct="1">
              <a:lnSpc>
                <a:spcPct val="115000"/>
              </a:lnSpc>
              <a:buNone/>
              <a:defRPr/>
            </a:pPr>
            <a:endParaRPr lang="en-US" altLang="zh-CN" sz="2000" b="1" dirty="0">
              <a:latin typeface="+mn-ea"/>
              <a:cs typeface="+mn-cs"/>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需求获取的方法</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sz="2000" b="1" dirty="0">
                <a:latin typeface="+mn-ea"/>
                <a:cs typeface="+mn-cs"/>
              </a:rPr>
              <a:t>随着分析过程的进展，经过提问和解答的</a:t>
            </a:r>
            <a:r>
              <a:rPr lang="zh-CN" altLang="en-US" sz="2000" b="1" dirty="0">
                <a:solidFill>
                  <a:srgbClr val="FF0000"/>
                </a:solidFill>
                <a:latin typeface="+mn-ea"/>
                <a:cs typeface="+mn-cs"/>
              </a:rPr>
              <a:t>反复循环</a:t>
            </a:r>
            <a:r>
              <a:rPr lang="zh-CN" altLang="en-US" sz="2000" b="1" dirty="0">
                <a:latin typeface="+mn-ea"/>
                <a:cs typeface="+mn-cs"/>
              </a:rPr>
              <a:t>，分析员越来越深入具体地定义了目标系统，最终得到对系统数据和功能要求的满意了解。</a:t>
            </a:r>
          </a:p>
          <a:p>
            <a:pPr marL="342900" lvl="1" indent="-342900" defTabSz="812800" eaLnBrk="1" hangingPunct="1">
              <a:lnSpc>
                <a:spcPct val="115000"/>
              </a:lnSpc>
              <a:buNone/>
              <a:defRPr/>
            </a:pPr>
            <a:endParaRPr lang="en-US" altLang="zh-CN" sz="2000" b="1" dirty="0">
              <a:latin typeface="+mn-ea"/>
              <a:cs typeface="+mn-cs"/>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pic>
        <p:nvPicPr>
          <p:cNvPr id="4" name="图片 2"/>
          <p:cNvPicPr>
            <a:picLocks noChangeAspect="1"/>
          </p:cNvPicPr>
          <p:nvPr/>
        </p:nvPicPr>
        <p:blipFill>
          <a:blip r:embed="rId3"/>
          <a:srcRect/>
          <a:stretch>
            <a:fillRect/>
          </a:stretch>
        </p:blipFill>
        <p:spPr bwMode="auto">
          <a:xfrm>
            <a:off x="285720" y="2285992"/>
            <a:ext cx="8442325" cy="2663825"/>
          </a:xfrm>
          <a:prstGeom prst="rect">
            <a:avLst/>
          </a:prstGeom>
          <a:noFill/>
          <a:ln w="9525">
            <a:noFill/>
            <a:miter lim="800000"/>
            <a:headEnd/>
            <a:tailEnd/>
          </a:ln>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需求获取的方法</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sz="2000" b="1" dirty="0">
                <a:solidFill>
                  <a:srgbClr val="FF0000"/>
                </a:solidFill>
                <a:latin typeface="+mn-ea"/>
                <a:cs typeface="+mn-cs"/>
              </a:rPr>
              <a:t>简易的应用规格说明技术</a:t>
            </a:r>
            <a:endParaRPr lang="en-US" altLang="zh-CN" sz="2000" b="1" dirty="0">
              <a:solidFill>
                <a:srgbClr val="FF0000"/>
              </a:solidFill>
              <a:latin typeface="+mn-ea"/>
              <a:cs typeface="+mn-cs"/>
            </a:endParaRPr>
          </a:p>
          <a:p>
            <a:pPr marL="342900" lvl="1" indent="-342900" defTabSz="812800" eaLnBrk="1" hangingPunct="1">
              <a:lnSpc>
                <a:spcPct val="115000"/>
              </a:lnSpc>
              <a:buNone/>
              <a:defRPr/>
            </a:pPr>
            <a:r>
              <a:rPr lang="zh-CN" altLang="en-US" sz="2000" b="1" dirty="0"/>
              <a:t>     简易的应用规格说明技术是为了解决使用传统的访谈或面向数据流自顶向下求精方法定义需求时，用户处于被动地位而且往往有意无意地与开发者区分“彼此”。由于不能像同一个团队的人那样齐心协力地识别和精化需求，这两种方法的效果有时并不理想的问题，提出的</a:t>
            </a:r>
            <a:r>
              <a:rPr lang="zh-CN" altLang="en-US" sz="2000" dirty="0"/>
              <a:t>。 </a:t>
            </a:r>
            <a:endParaRPr lang="en-US" altLang="zh-CN" sz="2000" b="1" dirty="0">
              <a:latin typeface="+mn-ea"/>
              <a:cs typeface="+mn-cs"/>
            </a:endParaRPr>
          </a:p>
          <a:p>
            <a:pPr marL="342900" lvl="1" indent="-342900" defTabSz="812800" eaLnBrk="1" hangingPunct="1">
              <a:lnSpc>
                <a:spcPct val="115000"/>
              </a:lnSpc>
              <a:buNone/>
              <a:defRPr/>
            </a:pPr>
            <a:r>
              <a:rPr lang="zh-CN" altLang="en-US" sz="2000" b="1" dirty="0">
                <a:latin typeface="+mn-ea"/>
                <a:cs typeface="+mn-cs"/>
              </a:rPr>
              <a:t>   </a:t>
            </a:r>
          </a:p>
          <a:p>
            <a:pPr marL="342900" lvl="1" indent="-342900" defTabSz="812800" eaLnBrk="1" hangingPunct="1">
              <a:lnSpc>
                <a:spcPct val="115000"/>
              </a:lnSpc>
              <a:buNone/>
              <a:defRPr/>
            </a:pPr>
            <a:endParaRPr lang="en-US" altLang="zh-CN" sz="2000" b="1" dirty="0">
              <a:latin typeface="+mn-ea"/>
              <a:cs typeface="+mn-cs"/>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pic>
        <p:nvPicPr>
          <p:cNvPr id="1027" name="Picture 3"/>
          <p:cNvPicPr>
            <a:picLocks noChangeAspect="1" noChangeArrowheads="1"/>
          </p:cNvPicPr>
          <p:nvPr/>
        </p:nvPicPr>
        <p:blipFill>
          <a:blip r:embed="rId3"/>
          <a:srcRect/>
          <a:stretch>
            <a:fillRect/>
          </a:stretch>
        </p:blipFill>
        <p:spPr bwMode="auto">
          <a:xfrm>
            <a:off x="642942" y="2857496"/>
            <a:ext cx="7643834" cy="2786304"/>
          </a:xfrm>
          <a:prstGeom prst="rect">
            <a:avLst/>
          </a:prstGeom>
          <a:noFill/>
          <a:ln w="9525">
            <a:noFill/>
            <a:miter lim="800000"/>
            <a:headEnd/>
            <a:tailEnd/>
          </a:ln>
          <a:effectLst/>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需求获取的方法</a:t>
            </a:r>
          </a:p>
        </p:txBody>
      </p:sp>
      <p:sp>
        <p:nvSpPr>
          <p:cNvPr id="33795" name="内容占位符 2"/>
          <p:cNvSpPr>
            <a:spLocks noGrp="1"/>
          </p:cNvSpPr>
          <p:nvPr>
            <p:ph idx="1"/>
          </p:nvPr>
        </p:nvSpPr>
        <p:spPr>
          <a:xfrm>
            <a:off x="100042" y="1000124"/>
            <a:ext cx="8686800" cy="4643453"/>
          </a:xfrm>
        </p:spPr>
        <p:txBody>
          <a:bodyPr/>
          <a:lstStyle/>
          <a:p>
            <a:pPr marL="342900" lvl="1" indent="-342900" defTabSz="812800" eaLnBrk="1" hangingPunct="1">
              <a:lnSpc>
                <a:spcPct val="115000"/>
              </a:lnSpc>
              <a:buFontTx/>
              <a:buChar char="•"/>
            </a:pPr>
            <a:r>
              <a:rPr lang="zh-CN" altLang="en-US" sz="2000" b="1" dirty="0">
                <a:solidFill>
                  <a:srgbClr val="FF0000"/>
                </a:solidFill>
                <a:latin typeface="+mn-ea"/>
              </a:rPr>
              <a:t>快速原型法：</a:t>
            </a:r>
            <a:r>
              <a:rPr lang="zh-CN" altLang="en-US" sz="2000" b="1" dirty="0">
                <a:latin typeface="+mn-ea"/>
              </a:rPr>
              <a:t>建立起来的旨在演示目标系统主要功能的可运行的程序，最准确、最有效、最强大；</a:t>
            </a:r>
            <a:r>
              <a:rPr lang="zh-CN" altLang="en-US" sz="2000" b="1" dirty="0">
                <a:solidFill>
                  <a:srgbClr val="FF0000"/>
                </a:solidFill>
                <a:latin typeface="+mn-ea"/>
              </a:rPr>
              <a:t>快速、容易修改</a:t>
            </a:r>
            <a:r>
              <a:rPr lang="zh-CN" altLang="en-US" sz="2000" b="1" dirty="0">
                <a:latin typeface="+mn-ea"/>
              </a:rPr>
              <a:t>；界面原型工具、</a:t>
            </a:r>
            <a:r>
              <a:rPr lang="en-US" altLang="zh-CN" sz="2000" b="1" dirty="0">
                <a:latin typeface="+mn-ea"/>
              </a:rPr>
              <a:t>Excel</a:t>
            </a:r>
            <a:r>
              <a:rPr lang="zh-CN" altLang="en-US" sz="2000" b="1" dirty="0">
                <a:latin typeface="+mn-ea"/>
              </a:rPr>
              <a:t>、</a:t>
            </a:r>
            <a:r>
              <a:rPr lang="en-US" altLang="zh-CN" sz="2000" b="1" dirty="0">
                <a:latin typeface="+mn-ea"/>
              </a:rPr>
              <a:t>Visio</a:t>
            </a:r>
            <a:endParaRPr lang="zh-CN" altLang="en-US" sz="2000" b="1" dirty="0">
              <a:latin typeface="+mn-ea"/>
            </a:endParaRPr>
          </a:p>
          <a:p>
            <a:pPr marL="342900" lvl="1" indent="-342900" defTabSz="812800" eaLnBrk="1" hangingPunct="1">
              <a:lnSpc>
                <a:spcPct val="115000"/>
              </a:lnSpc>
              <a:buFontTx/>
              <a:buChar char="•"/>
            </a:pPr>
            <a:endParaRPr lang="en-US" altLang="zh-CN" sz="2000" b="1" dirty="0">
              <a:solidFill>
                <a:srgbClr val="FF0000"/>
              </a:solidFill>
              <a:latin typeface="+mn-ea"/>
              <a:cs typeface="+mn-cs"/>
            </a:endParaRPr>
          </a:p>
          <a:p>
            <a:pPr marL="342900" lvl="1" indent="-342900" defTabSz="812800" eaLnBrk="1" hangingPunct="1">
              <a:lnSpc>
                <a:spcPct val="115000"/>
              </a:lnSpc>
              <a:buNone/>
              <a:defRPr/>
            </a:pPr>
            <a:endParaRPr lang="en-US" altLang="zh-CN" sz="2000" b="1" dirty="0">
              <a:latin typeface="+mn-ea"/>
              <a:cs typeface="+mn-cs"/>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t>本章小结（一）</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a:lnSpc>
                <a:spcPct val="90000"/>
              </a:lnSpc>
              <a:spcBef>
                <a:spcPct val="10000"/>
              </a:spcBef>
            </a:pPr>
            <a:r>
              <a:rPr lang="zh-CN" altLang="en-US" sz="1700" b="1" dirty="0">
                <a:solidFill>
                  <a:srgbClr val="FF0000"/>
                </a:solidFill>
                <a:latin typeface="+mn-ea"/>
              </a:rPr>
              <a:t>需求的作用：</a:t>
            </a:r>
            <a:r>
              <a:rPr lang="zh-CN" altLang="en-US" sz="1700" b="1" dirty="0">
                <a:latin typeface="Verdana" pitchFamily="34" charset="0"/>
              </a:rPr>
              <a:t>完整、准确、清晰、具体的确定系统必须完成的哪些工作</a:t>
            </a:r>
            <a:endParaRPr lang="en-US" altLang="zh-CN" sz="1700" b="1" dirty="0">
              <a:latin typeface="+mn-ea"/>
            </a:endParaRPr>
          </a:p>
          <a:p>
            <a:pPr eaLnBrk="1" hangingPunct="1">
              <a:lnSpc>
                <a:spcPct val="115000"/>
              </a:lnSpc>
            </a:pPr>
            <a:r>
              <a:rPr lang="zh-CN" altLang="en-US" sz="1700" b="1" dirty="0">
                <a:solidFill>
                  <a:srgbClr val="FF0000"/>
                </a:solidFill>
                <a:latin typeface="+mn-ea"/>
              </a:rPr>
              <a:t>需求的任务：综合要求</a:t>
            </a:r>
            <a:r>
              <a:rPr lang="zh-CN" altLang="en-US" sz="1700" b="1" dirty="0">
                <a:latin typeface="+mn-ea"/>
              </a:rPr>
              <a:t>（功能要求、非功能要求</a:t>
            </a:r>
            <a:r>
              <a:rPr lang="en-US" altLang="zh-CN" sz="1700" b="1" dirty="0">
                <a:latin typeface="+mn-ea"/>
              </a:rPr>
              <a:t>(</a:t>
            </a:r>
            <a:r>
              <a:rPr lang="zh-CN" altLang="en-US" sz="1700" b="1" dirty="0">
                <a:latin typeface="+mn-ea"/>
              </a:rPr>
              <a:t>性能需求、可靠性和可用性需求、错误处理需求、接口需求、约束需求、逆向需求、未来要求</a:t>
            </a:r>
            <a:r>
              <a:rPr lang="en-US" altLang="zh-CN" sz="1700" b="1" dirty="0">
                <a:latin typeface="+mn-ea"/>
              </a:rPr>
              <a:t>)</a:t>
            </a:r>
            <a:r>
              <a:rPr lang="zh-CN" altLang="en-US" sz="1700" b="1" dirty="0">
                <a:latin typeface="+mn-ea"/>
              </a:rPr>
              <a:t>）、</a:t>
            </a:r>
            <a:r>
              <a:rPr lang="zh-CN" altLang="en-US" sz="1700" b="1" dirty="0">
                <a:solidFill>
                  <a:srgbClr val="FF0000"/>
                </a:solidFill>
                <a:latin typeface="+mn-ea"/>
              </a:rPr>
              <a:t>数据要求</a:t>
            </a:r>
            <a:r>
              <a:rPr lang="zh-CN" altLang="en-US" sz="1700" b="1" dirty="0">
                <a:latin typeface="+mn-ea"/>
              </a:rPr>
              <a:t>（ 数据字典）、</a:t>
            </a:r>
            <a:r>
              <a:rPr lang="zh-CN" altLang="en-US" sz="1700" b="1" dirty="0">
                <a:solidFill>
                  <a:srgbClr val="FF0000"/>
                </a:solidFill>
                <a:latin typeface="+mn-ea"/>
              </a:rPr>
              <a:t>逻辑模型</a:t>
            </a:r>
            <a:r>
              <a:rPr lang="zh-CN" altLang="en-US" sz="1700" b="1" dirty="0">
                <a:latin typeface="+mn-ea"/>
              </a:rPr>
              <a:t>（数据流图、实体关系图、状态转换图、主要算法）、</a:t>
            </a:r>
            <a:r>
              <a:rPr lang="zh-CN" altLang="en-US" sz="1700" b="1" dirty="0">
                <a:solidFill>
                  <a:srgbClr val="FF0000"/>
                </a:solidFill>
                <a:latin typeface="+mn-ea"/>
              </a:rPr>
              <a:t>需求规格说明书</a:t>
            </a:r>
            <a:r>
              <a:rPr lang="zh-CN" altLang="en-US" sz="1700" b="1" dirty="0">
                <a:latin typeface="+mn-ea"/>
              </a:rPr>
              <a:t>、</a:t>
            </a:r>
            <a:r>
              <a:rPr lang="zh-CN" altLang="en-US" sz="1700" b="1" dirty="0">
                <a:solidFill>
                  <a:srgbClr val="FF0000"/>
                </a:solidFill>
                <a:latin typeface="+mn-ea"/>
              </a:rPr>
              <a:t>调整计划</a:t>
            </a:r>
            <a:endParaRPr lang="en-US" altLang="zh-CN" sz="1700" b="1" dirty="0">
              <a:solidFill>
                <a:srgbClr val="FF0000"/>
              </a:solidFill>
              <a:latin typeface="+mn-ea"/>
            </a:endParaRPr>
          </a:p>
          <a:p>
            <a:pPr eaLnBrk="1" hangingPunct="1">
              <a:lnSpc>
                <a:spcPct val="115000"/>
              </a:lnSpc>
            </a:pPr>
            <a:r>
              <a:rPr lang="zh-CN" altLang="en-US" sz="1700" b="1" dirty="0">
                <a:solidFill>
                  <a:srgbClr val="FF0000"/>
                </a:solidFill>
                <a:latin typeface="+mn-ea"/>
              </a:rPr>
              <a:t>需求分析的步骤：</a:t>
            </a:r>
            <a:r>
              <a:rPr lang="zh-CN" altLang="en-US" sz="1700" b="1" dirty="0">
                <a:latin typeface="+mn-ea"/>
              </a:rPr>
              <a:t>需求获取、需求分析（建模工具：系统流程图、数据流程图、实体关系图、数据字典）</a:t>
            </a:r>
            <a:endParaRPr lang="en-US" altLang="zh-CN" sz="1700" b="1" dirty="0">
              <a:latin typeface="+mn-ea"/>
            </a:endParaRPr>
          </a:p>
          <a:p>
            <a:pPr eaLnBrk="1" hangingPunct="1">
              <a:lnSpc>
                <a:spcPct val="115000"/>
              </a:lnSpc>
            </a:pPr>
            <a:r>
              <a:rPr lang="zh-CN" altLang="en-US" sz="1700" b="1" dirty="0">
                <a:solidFill>
                  <a:srgbClr val="FF0000"/>
                </a:solidFill>
                <a:latin typeface="+mn-ea"/>
              </a:rPr>
              <a:t>软件需求的三个层次：</a:t>
            </a:r>
            <a:r>
              <a:rPr lang="zh-CN" altLang="en-US" sz="1700" b="1" dirty="0">
                <a:latin typeface="+mn-ea"/>
              </a:rPr>
              <a:t>业务需求（</a:t>
            </a:r>
            <a:r>
              <a:rPr lang="en-US" altLang="zh-CN" sz="1700" b="1" dirty="0">
                <a:latin typeface="+mn-ea"/>
              </a:rPr>
              <a:t>why</a:t>
            </a:r>
            <a:r>
              <a:rPr lang="zh-CN" altLang="en-US" sz="1700" b="1" dirty="0">
                <a:latin typeface="+mn-ea"/>
              </a:rPr>
              <a:t>）、用户需求（</a:t>
            </a:r>
            <a:r>
              <a:rPr lang="en-US" altLang="zh-CN" sz="1700" b="1" dirty="0">
                <a:latin typeface="+mn-ea"/>
              </a:rPr>
              <a:t>what</a:t>
            </a:r>
            <a:r>
              <a:rPr lang="zh-CN" altLang="en-US" sz="1700" b="1" dirty="0">
                <a:latin typeface="+mn-ea"/>
              </a:rPr>
              <a:t>）、功能需求（</a:t>
            </a:r>
            <a:r>
              <a:rPr lang="en-US" altLang="zh-CN" sz="1700" b="1" dirty="0">
                <a:latin typeface="+mn-ea"/>
              </a:rPr>
              <a:t>how</a:t>
            </a:r>
            <a:r>
              <a:rPr lang="zh-CN" altLang="en-US" sz="1700" b="1" dirty="0">
                <a:latin typeface="+mn-ea"/>
              </a:rPr>
              <a:t>）</a:t>
            </a:r>
            <a:endParaRPr lang="en-US" altLang="zh-CN" sz="1700" b="1" dirty="0">
              <a:latin typeface="+mn-ea"/>
            </a:endParaRPr>
          </a:p>
          <a:p>
            <a:pPr eaLnBrk="1" hangingPunct="1">
              <a:lnSpc>
                <a:spcPct val="115000"/>
              </a:lnSpc>
            </a:pPr>
            <a:r>
              <a:rPr lang="zh-CN" altLang="en-US" sz="1700" b="1" dirty="0">
                <a:solidFill>
                  <a:srgbClr val="FF0000"/>
                </a:solidFill>
                <a:latin typeface="+mn-ea"/>
              </a:rPr>
              <a:t>需求获取几个原则：</a:t>
            </a:r>
            <a:r>
              <a:rPr lang="zh-CN" altLang="en-US" sz="1700" b="1" dirty="0">
                <a:latin typeface="+mn-ea"/>
              </a:rPr>
              <a:t>深入浅出、以业务为主线（业务流程图）、需求获取只有通过有效的客户</a:t>
            </a:r>
            <a:r>
              <a:rPr lang="en-US" altLang="zh-CN" sz="1700" b="1" dirty="0">
                <a:latin typeface="+mn-ea"/>
              </a:rPr>
              <a:t>/</a:t>
            </a:r>
            <a:r>
              <a:rPr lang="zh-CN" altLang="en-US" sz="1700" b="1" dirty="0">
                <a:latin typeface="+mn-ea"/>
              </a:rPr>
              <a:t>开发者的合作才能成功</a:t>
            </a:r>
            <a:endParaRPr lang="en-US" altLang="zh-CN" sz="1700" b="1" dirty="0">
              <a:latin typeface="+mn-ea"/>
            </a:endParaRPr>
          </a:p>
          <a:p>
            <a:pPr marL="342900" lvl="1" indent="-342900" defTabSz="812800" eaLnBrk="1" hangingPunct="1">
              <a:lnSpc>
                <a:spcPct val="115000"/>
              </a:lnSpc>
              <a:buFontTx/>
              <a:buChar char="•"/>
            </a:pPr>
            <a:r>
              <a:rPr lang="zh-CN" altLang="en-US" sz="1700" b="1" dirty="0">
                <a:solidFill>
                  <a:srgbClr val="FF0000"/>
                </a:solidFill>
                <a:latin typeface="+mn-ea"/>
              </a:rPr>
              <a:t>需求获取的内容：</a:t>
            </a:r>
            <a:r>
              <a:rPr lang="zh-CN" altLang="en-US" sz="1700" b="1" dirty="0">
                <a:solidFill>
                  <a:srgbClr val="FF0000"/>
                </a:solidFill>
                <a:latin typeface="+mn-ea"/>
                <a:cs typeface="+mn-cs"/>
              </a:rPr>
              <a:t>定义项目的范围（</a:t>
            </a:r>
            <a:r>
              <a:rPr lang="zh-CN" altLang="en-US" sz="1700" b="1" dirty="0">
                <a:latin typeface="+mn-ea"/>
                <a:cs typeface="+mn-cs"/>
              </a:rPr>
              <a:t>组织结构图、各部门的岗位</a:t>
            </a:r>
            <a:r>
              <a:rPr lang="en-US" altLang="zh-CN" sz="1700" b="1" dirty="0">
                <a:latin typeface="+mn-ea"/>
                <a:cs typeface="+mn-cs"/>
              </a:rPr>
              <a:t>/</a:t>
            </a:r>
            <a:r>
              <a:rPr lang="zh-CN" altLang="en-US" sz="1700" b="1" dirty="0">
                <a:latin typeface="+mn-ea"/>
                <a:cs typeface="+mn-cs"/>
              </a:rPr>
              <a:t>角色列表、岗位</a:t>
            </a:r>
            <a:r>
              <a:rPr lang="zh-CN" altLang="en-US" sz="1700" b="1" dirty="0">
                <a:latin typeface="+mn-ea"/>
              </a:rPr>
              <a:t>职责，从功能上区分有多少个子系统，划分系统的大致范围，明确系统的目标</a:t>
            </a:r>
            <a:r>
              <a:rPr lang="zh-CN" altLang="en-US" sz="1700" b="1" dirty="0">
                <a:solidFill>
                  <a:srgbClr val="FF0000"/>
                </a:solidFill>
                <a:latin typeface="+mn-ea"/>
                <a:cs typeface="+mn-cs"/>
              </a:rPr>
              <a:t>）</a:t>
            </a:r>
            <a:r>
              <a:rPr lang="zh-CN" altLang="en-US" sz="1700" b="1" dirty="0">
                <a:latin typeface="+mn-ea"/>
              </a:rPr>
              <a:t>。</a:t>
            </a:r>
            <a:r>
              <a:rPr lang="zh-CN" altLang="en-US" sz="1700" b="1" dirty="0">
                <a:solidFill>
                  <a:srgbClr val="FF0000"/>
                </a:solidFill>
                <a:latin typeface="+mn-ea"/>
                <a:cs typeface="+mn-cs"/>
              </a:rPr>
              <a:t>确定用户类：</a:t>
            </a:r>
            <a:r>
              <a:rPr lang="zh-CN" altLang="en-US" sz="1700" b="1" dirty="0">
                <a:latin typeface="+mn-ea"/>
                <a:cs typeface="+mn-cs"/>
              </a:rPr>
              <a:t>包括人员</a:t>
            </a:r>
            <a:r>
              <a:rPr lang="en-US" altLang="zh-CN" sz="1700" b="1" dirty="0">
                <a:latin typeface="+mn-ea"/>
                <a:cs typeface="+mn-cs"/>
              </a:rPr>
              <a:t>/</a:t>
            </a:r>
            <a:r>
              <a:rPr lang="zh-CN" altLang="en-US" sz="1700" b="1" dirty="0">
                <a:latin typeface="+mn-ea"/>
                <a:cs typeface="+mn-cs"/>
              </a:rPr>
              <a:t>责任矩阵；</a:t>
            </a:r>
            <a:r>
              <a:rPr lang="zh-CN" altLang="en-US" sz="1700" b="1" dirty="0">
                <a:solidFill>
                  <a:srgbClr val="FF0000"/>
                </a:solidFill>
                <a:latin typeface="+mn-ea"/>
                <a:cs typeface="+mn-cs"/>
              </a:rPr>
              <a:t>确定目标系统的业务工作流程（系统流程图</a:t>
            </a:r>
            <a:r>
              <a:rPr lang="en-US" altLang="zh-CN" sz="1700" b="1" dirty="0">
                <a:solidFill>
                  <a:srgbClr val="FF0000"/>
                </a:solidFill>
                <a:latin typeface="+mn-ea"/>
                <a:cs typeface="+mn-cs"/>
              </a:rPr>
              <a:t>/</a:t>
            </a:r>
            <a:r>
              <a:rPr lang="zh-CN" altLang="en-US" sz="1700" b="1" dirty="0">
                <a:solidFill>
                  <a:srgbClr val="FF0000"/>
                </a:solidFill>
                <a:latin typeface="+mn-ea"/>
                <a:cs typeface="+mn-cs"/>
              </a:rPr>
              <a:t>业务流程图）；</a:t>
            </a:r>
            <a:r>
              <a:rPr lang="zh-CN" altLang="en-US" sz="1700" b="1" dirty="0">
                <a:latin typeface="+mn-ea"/>
                <a:cs typeface="+mn-cs"/>
              </a:rPr>
              <a:t>确定业务功能的优先级。</a:t>
            </a:r>
            <a:endParaRPr lang="en-US" altLang="zh-CN" sz="1700" b="1" dirty="0">
              <a:latin typeface="+mn-ea"/>
            </a:endParaRPr>
          </a:p>
          <a:p>
            <a:pPr eaLnBrk="1" hangingPunct="1">
              <a:lnSpc>
                <a:spcPct val="115000"/>
              </a:lnSpc>
            </a:pPr>
            <a:r>
              <a:rPr lang="zh-CN" altLang="en-US" sz="1700" b="1" dirty="0">
                <a:solidFill>
                  <a:srgbClr val="FF0000"/>
                </a:solidFill>
                <a:latin typeface="+mn-ea"/>
              </a:rPr>
              <a:t>需求获取方法：</a:t>
            </a:r>
            <a:r>
              <a:rPr lang="zh-CN" altLang="en-US" sz="1700" b="1" dirty="0">
                <a:latin typeface="+mn-ea"/>
              </a:rPr>
              <a:t>前期准备、查阅资料、专家咨询、访谈、调查表、情景分析、实地考察、</a:t>
            </a:r>
            <a:r>
              <a:rPr lang="zh-CN" altLang="en-US" sz="1700" b="1" dirty="0">
                <a:solidFill>
                  <a:srgbClr val="FF0000"/>
                </a:solidFill>
                <a:latin typeface="+mn-ea"/>
              </a:rPr>
              <a:t>面向数据流自顶向下求精（掌握）</a:t>
            </a:r>
            <a:r>
              <a:rPr lang="zh-CN" altLang="en-US" sz="1700" b="1" dirty="0">
                <a:latin typeface="+mn-ea"/>
              </a:rPr>
              <a:t>、简易的应用规格说明、快速原型。</a:t>
            </a:r>
            <a:endParaRPr lang="en-US" altLang="zh-CN" sz="1700" b="1" dirty="0">
              <a:latin typeface="+mn-ea"/>
            </a:endParaRPr>
          </a:p>
          <a:p>
            <a:pPr eaLnBrk="1" hangingPunct="1">
              <a:lnSpc>
                <a:spcPct val="115000"/>
              </a:lnSpc>
            </a:pPr>
            <a:endParaRPr lang="en-US" altLang="zh-CN" sz="1700" b="1" dirty="0">
              <a:latin typeface="+mn-ea"/>
            </a:endParaRP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42844" y="214290"/>
            <a:ext cx="7829576" cy="654050"/>
          </a:xfrm>
        </p:spPr>
        <p:txBody>
          <a:bodyPr/>
          <a:lstStyle/>
          <a:p>
            <a:r>
              <a:rPr lang="zh-CN" altLang="en-US" dirty="0"/>
              <a:t>分析建模与规格说明</a:t>
            </a:r>
          </a:p>
        </p:txBody>
      </p:sp>
      <p:sp>
        <p:nvSpPr>
          <p:cNvPr id="33795" name="内容占位符 2"/>
          <p:cNvSpPr>
            <a:spLocks noGrp="1"/>
          </p:cNvSpPr>
          <p:nvPr>
            <p:ph idx="1"/>
          </p:nvPr>
        </p:nvSpPr>
        <p:spPr>
          <a:xfrm>
            <a:off x="100042" y="1000124"/>
            <a:ext cx="4186206" cy="4643453"/>
          </a:xfrm>
        </p:spPr>
        <p:txBody>
          <a:bodyPr/>
          <a:lstStyle/>
          <a:p>
            <a:pPr marL="0" indent="0">
              <a:lnSpc>
                <a:spcPct val="90000"/>
              </a:lnSpc>
              <a:spcBef>
                <a:spcPct val="10000"/>
              </a:spcBef>
              <a:buNone/>
            </a:pPr>
            <a:r>
              <a:rPr lang="zh-CN" altLang="en-US" sz="1900" b="1" dirty="0">
                <a:solidFill>
                  <a:srgbClr val="FF0000"/>
                </a:solidFill>
                <a:latin typeface="+mn-ea"/>
              </a:rPr>
              <a:t>模型：</a:t>
            </a:r>
            <a:r>
              <a:rPr lang="zh-CN" altLang="en-US" sz="1900" b="1" dirty="0">
                <a:latin typeface="+mn-ea"/>
              </a:rPr>
              <a:t>就是为了理解事物而对事物做出的一种抽象，是对事物的一种无歧义的书面描述。通常，</a:t>
            </a:r>
            <a:r>
              <a:rPr lang="zh-CN" altLang="en-US" sz="1900" b="1" dirty="0">
                <a:solidFill>
                  <a:srgbClr val="FF0000"/>
                </a:solidFill>
                <a:latin typeface="+mn-ea"/>
              </a:rPr>
              <a:t>由一组图形符号和组织这些符号的规则组成</a:t>
            </a:r>
            <a:r>
              <a:rPr lang="zh-CN" altLang="en-US" sz="1900" b="1" dirty="0">
                <a:latin typeface="+mn-ea"/>
              </a:rPr>
              <a:t>。</a:t>
            </a:r>
            <a:endParaRPr lang="en-US" altLang="zh-CN" sz="1900" b="1" dirty="0">
              <a:latin typeface="+mn-ea"/>
            </a:endParaRPr>
          </a:p>
          <a:p>
            <a:pPr>
              <a:lnSpc>
                <a:spcPct val="90000"/>
              </a:lnSpc>
              <a:spcBef>
                <a:spcPct val="10000"/>
              </a:spcBef>
              <a:buNone/>
            </a:pPr>
            <a:r>
              <a:rPr lang="en-US" altLang="zh-CN" sz="1900" b="1" dirty="0">
                <a:solidFill>
                  <a:srgbClr val="FF0000"/>
                </a:solidFill>
                <a:latin typeface="+mn-ea"/>
              </a:rPr>
              <a:t>   </a:t>
            </a:r>
          </a:p>
          <a:p>
            <a:pPr>
              <a:lnSpc>
                <a:spcPct val="90000"/>
              </a:lnSpc>
              <a:spcBef>
                <a:spcPct val="10000"/>
              </a:spcBef>
              <a:buNone/>
            </a:pPr>
            <a:r>
              <a:rPr lang="zh-CN" altLang="en-US" sz="1900" b="1" dirty="0">
                <a:solidFill>
                  <a:srgbClr val="FF0000"/>
                </a:solidFill>
                <a:latin typeface="+mn-ea"/>
              </a:rPr>
              <a:t>需求分析需要做的工作</a:t>
            </a:r>
            <a:endParaRPr lang="en-US" altLang="zh-CN" sz="1900" b="1" dirty="0">
              <a:solidFill>
                <a:srgbClr val="FF0000"/>
              </a:solidFill>
              <a:latin typeface="+mn-ea"/>
            </a:endParaRPr>
          </a:p>
          <a:p>
            <a:pPr>
              <a:lnSpc>
                <a:spcPct val="90000"/>
              </a:lnSpc>
              <a:spcBef>
                <a:spcPct val="10000"/>
              </a:spcBef>
              <a:buNone/>
            </a:pPr>
            <a:r>
              <a:rPr lang="en-US" altLang="zh-CN" sz="1900" b="1" dirty="0">
                <a:latin typeface="+mn-ea"/>
              </a:rPr>
              <a:t>1</a:t>
            </a:r>
            <a:r>
              <a:rPr lang="zh-CN" altLang="en-US" sz="1900" b="1" dirty="0">
                <a:latin typeface="+mn-ea"/>
              </a:rPr>
              <a:t>、建立三种模型</a:t>
            </a:r>
            <a:endParaRPr lang="en-US" altLang="zh-CN" sz="1900" b="1" dirty="0">
              <a:latin typeface="+mn-ea"/>
            </a:endParaRPr>
          </a:p>
          <a:p>
            <a:pPr marL="0" indent="0">
              <a:lnSpc>
                <a:spcPct val="90000"/>
              </a:lnSpc>
              <a:spcBef>
                <a:spcPct val="10000"/>
              </a:spcBef>
              <a:buNone/>
            </a:pPr>
            <a:r>
              <a:rPr lang="zh-CN" altLang="en-US" sz="1900" b="1" dirty="0">
                <a:solidFill>
                  <a:srgbClr val="FF0000"/>
                </a:solidFill>
                <a:latin typeface="+mn-ea"/>
              </a:rPr>
              <a:t>   功能模型（数据流图）：</a:t>
            </a:r>
            <a:r>
              <a:rPr lang="zh-CN" altLang="en-US" sz="1900" b="1" dirty="0">
                <a:latin typeface="+mn-ea"/>
              </a:rPr>
              <a:t>数据在软件系统中被变换的逻辑过程</a:t>
            </a:r>
            <a:endParaRPr lang="en-US" altLang="zh-CN" sz="1900" b="1" dirty="0">
              <a:latin typeface="+mn-ea"/>
            </a:endParaRPr>
          </a:p>
          <a:p>
            <a:pPr marL="0" indent="0">
              <a:lnSpc>
                <a:spcPct val="90000"/>
              </a:lnSpc>
              <a:spcBef>
                <a:spcPct val="10000"/>
              </a:spcBef>
              <a:buNone/>
            </a:pPr>
            <a:r>
              <a:rPr lang="en-US" altLang="zh-CN" sz="1900" b="1" dirty="0">
                <a:solidFill>
                  <a:srgbClr val="FF0000"/>
                </a:solidFill>
                <a:latin typeface="+mn-ea"/>
              </a:rPr>
              <a:t>   </a:t>
            </a:r>
            <a:r>
              <a:rPr lang="zh-CN" altLang="en-US" sz="1900" b="1" dirty="0">
                <a:solidFill>
                  <a:srgbClr val="FF0000"/>
                </a:solidFill>
                <a:latin typeface="+mn-ea"/>
              </a:rPr>
              <a:t>数据模型（实体关系图）：</a:t>
            </a:r>
            <a:r>
              <a:rPr lang="zh-CN" altLang="en-US" sz="1900" b="1" dirty="0">
                <a:latin typeface="+mn-ea"/>
              </a:rPr>
              <a:t>数据对象及数据对象之间的关系</a:t>
            </a:r>
            <a:endParaRPr lang="en-US" altLang="zh-CN" sz="1900" b="1" dirty="0">
              <a:solidFill>
                <a:srgbClr val="FF0000"/>
              </a:solidFill>
              <a:latin typeface="+mn-ea"/>
            </a:endParaRPr>
          </a:p>
          <a:p>
            <a:pPr marL="0" indent="0">
              <a:lnSpc>
                <a:spcPct val="90000"/>
              </a:lnSpc>
              <a:spcBef>
                <a:spcPct val="10000"/>
              </a:spcBef>
              <a:buNone/>
            </a:pPr>
            <a:r>
              <a:rPr lang="en-US" altLang="zh-CN" sz="1900" b="1" dirty="0">
                <a:solidFill>
                  <a:srgbClr val="FF0000"/>
                </a:solidFill>
                <a:latin typeface="+mn-ea"/>
              </a:rPr>
              <a:t>   </a:t>
            </a:r>
            <a:r>
              <a:rPr lang="zh-CN" altLang="en-US" sz="1900" b="1" dirty="0">
                <a:solidFill>
                  <a:srgbClr val="FF0000"/>
                </a:solidFill>
                <a:latin typeface="+mn-ea"/>
              </a:rPr>
              <a:t>行为模型：</a:t>
            </a:r>
            <a:r>
              <a:rPr lang="zh-CN" altLang="en-US" sz="1900" b="1" dirty="0">
                <a:latin typeface="+mn-ea"/>
              </a:rPr>
              <a:t>表示系统的各种行为状态以及状态间的转换方式</a:t>
            </a:r>
            <a:endParaRPr lang="en-US" altLang="zh-CN" sz="1900" b="1" dirty="0">
              <a:solidFill>
                <a:srgbClr val="FF0000"/>
              </a:solidFill>
              <a:latin typeface="+mn-ea"/>
            </a:endParaRPr>
          </a:p>
          <a:p>
            <a:pPr marL="0" indent="0">
              <a:lnSpc>
                <a:spcPct val="90000"/>
              </a:lnSpc>
              <a:spcBef>
                <a:spcPct val="10000"/>
              </a:spcBef>
              <a:buNone/>
            </a:pPr>
            <a:r>
              <a:rPr lang="en-US" altLang="zh-CN" sz="1900" b="1" dirty="0">
                <a:latin typeface="+mn-ea"/>
              </a:rPr>
              <a:t>2</a:t>
            </a:r>
            <a:r>
              <a:rPr lang="zh-CN" altLang="en-US" sz="1900" b="1" dirty="0">
                <a:latin typeface="+mn-ea"/>
              </a:rPr>
              <a:t>、编写需求规格说明书</a:t>
            </a:r>
            <a:endParaRPr lang="en-US" altLang="zh-CN" sz="1900" b="1" dirty="0">
              <a:latin typeface="+mn-ea"/>
            </a:endParaRPr>
          </a:p>
          <a:p>
            <a:pPr eaLnBrk="1" hangingPunct="1">
              <a:lnSpc>
                <a:spcPct val="115000"/>
              </a:lnSpc>
            </a:pPr>
            <a:endParaRPr lang="en-US" altLang="zh-CN" sz="1900" b="1" dirty="0">
              <a:latin typeface="+mn-ea"/>
            </a:endParaRPr>
          </a:p>
          <a:p>
            <a:pPr eaLnBrk="1" hangingPunct="1">
              <a:lnSpc>
                <a:spcPct val="115000"/>
              </a:lnSpc>
            </a:pPr>
            <a:endParaRPr lang="en-US" altLang="zh-CN" sz="1900" b="1" dirty="0">
              <a:latin typeface="+mn-ea"/>
            </a:endParaRPr>
          </a:p>
        </p:txBody>
      </p:sp>
      <p:pic>
        <p:nvPicPr>
          <p:cNvPr id="2050" name="Picture 2" descr="001"/>
          <p:cNvPicPr>
            <a:picLocks noChangeAspect="1" noChangeArrowheads="1"/>
          </p:cNvPicPr>
          <p:nvPr/>
        </p:nvPicPr>
        <p:blipFill>
          <a:blip r:embed="rId3"/>
          <a:srcRect/>
          <a:stretch>
            <a:fillRect/>
          </a:stretch>
        </p:blipFill>
        <p:spPr bwMode="auto">
          <a:xfrm>
            <a:off x="4357686" y="1000108"/>
            <a:ext cx="4500594" cy="4357718"/>
          </a:xfrm>
          <a:prstGeom prst="rect">
            <a:avLst/>
          </a:prstGeom>
          <a:noFill/>
          <a:ln w="9525">
            <a:noFill/>
            <a:miter lim="800000"/>
            <a:headEnd/>
            <a:tailEnd/>
          </a:ln>
        </p:spPr>
      </p:pic>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t>功能模型（数据流图）</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latin typeface="+mn-ea"/>
              </a:rPr>
              <a:t>功能建模的基础：数据流程图（</a:t>
            </a:r>
            <a:r>
              <a:rPr lang="en-US" altLang="zh-CN" b="1" dirty="0">
                <a:latin typeface="+mn-ea"/>
              </a:rPr>
              <a:t>DFD)</a:t>
            </a:r>
          </a:p>
          <a:p>
            <a:pPr eaLnBrk="1" hangingPunct="1">
              <a:lnSpc>
                <a:spcPct val="115000"/>
              </a:lnSpc>
            </a:pPr>
            <a:r>
              <a:rPr lang="zh-CN" altLang="en-US" b="1" dirty="0">
                <a:latin typeface="+mn-ea"/>
              </a:rPr>
              <a:t>步骤：</a:t>
            </a:r>
            <a:endParaRPr lang="en-US" altLang="zh-CN" b="1" dirty="0">
              <a:latin typeface="+mn-ea"/>
            </a:endParaRPr>
          </a:p>
          <a:p>
            <a:pPr eaLnBrk="1" hangingPunct="1">
              <a:lnSpc>
                <a:spcPct val="115000"/>
              </a:lnSpc>
            </a:pPr>
            <a:r>
              <a:rPr lang="en-US" altLang="zh-CN" b="1" dirty="0">
                <a:solidFill>
                  <a:srgbClr val="FF0000"/>
                </a:solidFill>
                <a:latin typeface="+mn-ea"/>
              </a:rPr>
              <a:t>1.</a:t>
            </a:r>
            <a:r>
              <a:rPr lang="zh-CN" altLang="en-US" b="1" dirty="0">
                <a:solidFill>
                  <a:srgbClr val="FF0000"/>
                </a:solidFill>
                <a:latin typeface="+mn-ea"/>
              </a:rPr>
              <a:t>需求获取：</a:t>
            </a:r>
            <a:r>
              <a:rPr lang="zh-CN" altLang="en-US" b="1" dirty="0">
                <a:latin typeface="+mn-ea"/>
              </a:rPr>
              <a:t>用户</a:t>
            </a:r>
            <a:r>
              <a:rPr lang="zh-CN" altLang="en-US" b="1" dirty="0">
                <a:solidFill>
                  <a:srgbClr val="FF0000"/>
                </a:solidFill>
                <a:latin typeface="+mn-ea"/>
              </a:rPr>
              <a:t>现有业务有软件系统</a:t>
            </a:r>
            <a:r>
              <a:rPr lang="zh-CN" altLang="en-US" b="1" dirty="0">
                <a:latin typeface="+mn-ea"/>
              </a:rPr>
              <a:t>，整理出软件系统的跨职能系统流程图</a:t>
            </a:r>
            <a:r>
              <a:rPr lang="en-US" altLang="zh-CN" b="1" dirty="0">
                <a:latin typeface="+mn-ea"/>
              </a:rPr>
              <a:t>(</a:t>
            </a:r>
            <a:r>
              <a:rPr lang="zh-CN" altLang="en-US" b="1" dirty="0">
                <a:latin typeface="+mn-ea"/>
              </a:rPr>
              <a:t>增加上新的业务需求）；如果</a:t>
            </a:r>
            <a:r>
              <a:rPr lang="zh-CN" altLang="en-US" b="1" dirty="0">
                <a:solidFill>
                  <a:srgbClr val="FF0000"/>
                </a:solidFill>
                <a:latin typeface="+mn-ea"/>
              </a:rPr>
              <a:t>现业务没有软件系统</a:t>
            </a:r>
            <a:r>
              <a:rPr lang="zh-CN" altLang="en-US" b="1" dirty="0">
                <a:latin typeface="+mn-ea"/>
              </a:rPr>
              <a:t>，则整理现业务的跨职能业务流程图</a:t>
            </a:r>
            <a:endParaRPr lang="en-US" altLang="zh-CN" b="1" dirty="0">
              <a:latin typeface="+mn-ea"/>
            </a:endParaRPr>
          </a:p>
          <a:p>
            <a:pPr eaLnBrk="1" hangingPunct="1">
              <a:lnSpc>
                <a:spcPct val="115000"/>
              </a:lnSpc>
            </a:pPr>
            <a:r>
              <a:rPr lang="en-US" altLang="zh-CN" b="1" dirty="0">
                <a:solidFill>
                  <a:srgbClr val="FF0000"/>
                </a:solidFill>
                <a:latin typeface="+mn-ea"/>
              </a:rPr>
              <a:t>2.</a:t>
            </a:r>
            <a:r>
              <a:rPr lang="zh-CN" altLang="en-US" b="1" dirty="0">
                <a:solidFill>
                  <a:srgbClr val="FF0000"/>
                </a:solidFill>
                <a:latin typeface="+mn-ea"/>
              </a:rPr>
              <a:t>功能建模：两种方式</a:t>
            </a:r>
            <a:endParaRPr lang="en-US" altLang="zh-CN" b="1" dirty="0">
              <a:solidFill>
                <a:srgbClr val="FF0000"/>
              </a:solidFill>
              <a:latin typeface="+mn-ea"/>
            </a:endParaRPr>
          </a:p>
          <a:p>
            <a:pPr eaLnBrk="1" hangingPunct="1">
              <a:lnSpc>
                <a:spcPct val="115000"/>
              </a:lnSpc>
              <a:buNone/>
            </a:pPr>
            <a:r>
              <a:rPr lang="zh-CN" altLang="en-US" b="1" dirty="0">
                <a:solidFill>
                  <a:srgbClr val="FF0000"/>
                </a:solidFill>
                <a:latin typeface="+mn-ea"/>
              </a:rPr>
              <a:t>   方式一：</a:t>
            </a:r>
            <a:r>
              <a:rPr lang="zh-CN" altLang="en-US" b="1" dirty="0">
                <a:latin typeface="+mn-ea"/>
              </a:rPr>
              <a:t>将跨职能系统</a:t>
            </a:r>
            <a:r>
              <a:rPr lang="en-US" altLang="zh-CN" b="1" dirty="0">
                <a:latin typeface="+mn-ea"/>
              </a:rPr>
              <a:t>/</a:t>
            </a:r>
            <a:r>
              <a:rPr lang="zh-CN" altLang="en-US" b="1" dirty="0">
                <a:latin typeface="+mn-ea"/>
              </a:rPr>
              <a:t>业务流程图</a:t>
            </a:r>
            <a:r>
              <a:rPr lang="zh-CN" altLang="en-US" b="1" dirty="0">
                <a:solidFill>
                  <a:srgbClr val="FF0000"/>
                </a:solidFill>
                <a:latin typeface="+mn-ea"/>
              </a:rPr>
              <a:t>导出数据流图</a:t>
            </a:r>
            <a:r>
              <a:rPr lang="zh-CN" altLang="en-US" b="1" dirty="0">
                <a:latin typeface="+mn-ea"/>
              </a:rPr>
              <a:t>，从高层数据流图开始，</a:t>
            </a:r>
            <a:r>
              <a:rPr lang="zh-CN" altLang="en-US" b="1" dirty="0">
                <a:solidFill>
                  <a:srgbClr val="FF0000"/>
                </a:solidFill>
                <a:latin typeface="+mn-ea"/>
              </a:rPr>
              <a:t>逐步细化</a:t>
            </a:r>
            <a:r>
              <a:rPr lang="zh-CN" altLang="en-US" b="1" dirty="0">
                <a:latin typeface="+mn-ea"/>
              </a:rPr>
              <a:t>。</a:t>
            </a:r>
            <a:endParaRPr lang="en-US" altLang="zh-CN" b="1" dirty="0">
              <a:latin typeface="+mn-ea"/>
            </a:endParaRPr>
          </a:p>
          <a:p>
            <a:pPr eaLnBrk="1" hangingPunct="1">
              <a:lnSpc>
                <a:spcPct val="115000"/>
              </a:lnSpc>
              <a:buNone/>
            </a:pPr>
            <a:r>
              <a:rPr lang="zh-CN" altLang="en-US" b="1" dirty="0">
                <a:latin typeface="+mn-ea"/>
              </a:rPr>
              <a:t>   </a:t>
            </a:r>
            <a:r>
              <a:rPr lang="zh-CN" altLang="en-US" b="1" dirty="0">
                <a:solidFill>
                  <a:srgbClr val="FF0000"/>
                </a:solidFill>
                <a:latin typeface="+mn-ea"/>
              </a:rPr>
              <a:t>方式二（常用的方式）：</a:t>
            </a:r>
            <a:r>
              <a:rPr lang="zh-CN" altLang="en-US" b="1" dirty="0">
                <a:latin typeface="Verdana" pitchFamily="34" charset="0"/>
              </a:rPr>
              <a:t>从系统流程图中</a:t>
            </a:r>
            <a:r>
              <a:rPr lang="zh-CN" altLang="en-US" b="1" dirty="0">
                <a:solidFill>
                  <a:srgbClr val="FF0000"/>
                </a:solidFill>
                <a:latin typeface="Verdana" pitchFamily="34" charset="0"/>
              </a:rPr>
              <a:t>分离出处理过程</a:t>
            </a:r>
            <a:r>
              <a:rPr lang="zh-CN" altLang="en-US" b="1" dirty="0">
                <a:latin typeface="Verdana" pitchFamily="34" charset="0"/>
              </a:rPr>
              <a:t>，再考察</a:t>
            </a:r>
            <a:r>
              <a:rPr lang="zh-CN" altLang="en-US" b="1" dirty="0">
                <a:solidFill>
                  <a:srgbClr val="FF0000"/>
                </a:solidFill>
                <a:latin typeface="Verdana" pitchFamily="34" charset="0"/>
              </a:rPr>
              <a:t>每个处理过程的输入输出数据</a:t>
            </a:r>
            <a:r>
              <a:rPr lang="zh-CN" altLang="en-US" b="1" dirty="0">
                <a:latin typeface="Verdana" pitchFamily="34" charset="0"/>
              </a:rPr>
              <a:t>，将所有的输入输出数据流，进行</a:t>
            </a:r>
            <a:r>
              <a:rPr lang="zh-CN" altLang="en-US" b="1" dirty="0">
                <a:solidFill>
                  <a:srgbClr val="FF0000"/>
                </a:solidFill>
                <a:latin typeface="Verdana" pitchFamily="34" charset="0"/>
              </a:rPr>
              <a:t>有机集成</a:t>
            </a:r>
            <a:r>
              <a:rPr lang="zh-CN" altLang="en-US" b="1" dirty="0">
                <a:latin typeface="Verdana" pitchFamily="34" charset="0"/>
              </a:rPr>
              <a:t>，就形成了一个完整的数据流程图，</a:t>
            </a:r>
            <a:r>
              <a:rPr lang="zh-CN" altLang="en-US" b="1" dirty="0">
                <a:solidFill>
                  <a:srgbClr val="FF0000"/>
                </a:solidFill>
                <a:latin typeface="Verdana" pitchFamily="34" charset="0"/>
              </a:rPr>
              <a:t>数据流图一步到位。</a:t>
            </a:r>
            <a:endParaRPr lang="en-US" altLang="zh-CN" b="1" dirty="0">
              <a:solidFill>
                <a:srgbClr val="FF0000"/>
              </a:solidFill>
              <a:latin typeface="+mn-ea"/>
            </a:endParaRPr>
          </a:p>
          <a:p>
            <a:pPr eaLnBrk="1" hangingPunct="1">
              <a:lnSpc>
                <a:spcPct val="115000"/>
              </a:lnSpc>
            </a:pPr>
            <a:endParaRPr lang="en-US" altLang="zh-CN" b="1" dirty="0">
              <a:latin typeface="+mn-ea"/>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mn-ea"/>
              </a:rPr>
              <a:t>数据流图应当遵循的原则</a:t>
            </a:r>
            <a:br>
              <a:rPr lang="zh-CN" altLang="en-US" dirty="0"/>
            </a:br>
            <a:endParaRPr lang="zh-CN" altLang="en-US" dirty="0"/>
          </a:p>
        </p:txBody>
      </p:sp>
      <p:sp>
        <p:nvSpPr>
          <p:cNvPr id="33795" name="内容占位符 2"/>
          <p:cNvSpPr>
            <a:spLocks noGrp="1"/>
          </p:cNvSpPr>
          <p:nvPr>
            <p:ph idx="1"/>
          </p:nvPr>
        </p:nvSpPr>
        <p:spPr>
          <a:xfrm>
            <a:off x="214282" y="1000108"/>
            <a:ext cx="8358246" cy="4643453"/>
          </a:xfrm>
        </p:spPr>
        <p:txBody>
          <a:bodyPr/>
          <a:lstStyle/>
          <a:p>
            <a:pPr eaLnBrk="1" hangingPunct="1">
              <a:lnSpc>
                <a:spcPct val="115000"/>
              </a:lnSpc>
            </a:pPr>
            <a:r>
              <a:rPr lang="zh-CN" altLang="en-US" b="1" dirty="0">
                <a:latin typeface="+mn-ea"/>
              </a:rPr>
              <a:t>分层时，</a:t>
            </a:r>
            <a:r>
              <a:rPr lang="zh-CN" altLang="en-US" b="1" dirty="0">
                <a:solidFill>
                  <a:srgbClr val="FF0000"/>
                </a:solidFill>
                <a:latin typeface="+mn-ea"/>
              </a:rPr>
              <a:t>子图</a:t>
            </a:r>
            <a:r>
              <a:rPr lang="zh-CN" altLang="en-US" b="1" dirty="0">
                <a:latin typeface="+mn-ea"/>
              </a:rPr>
              <a:t>的输入、输出数据流必须和</a:t>
            </a:r>
            <a:r>
              <a:rPr lang="zh-CN" altLang="en-US" b="1" dirty="0">
                <a:solidFill>
                  <a:srgbClr val="FF0000"/>
                </a:solidFill>
                <a:latin typeface="+mn-ea"/>
              </a:rPr>
              <a:t>父图</a:t>
            </a:r>
            <a:r>
              <a:rPr lang="zh-CN" altLang="en-US" b="1" dirty="0">
                <a:latin typeface="+mn-ea"/>
              </a:rPr>
              <a:t>中相应加工的</a:t>
            </a:r>
            <a:r>
              <a:rPr lang="zh-CN" altLang="en-US" b="1" dirty="0">
                <a:solidFill>
                  <a:srgbClr val="FF0000"/>
                </a:solidFill>
                <a:latin typeface="+mn-ea"/>
              </a:rPr>
              <a:t>输入、输出数据流一致</a:t>
            </a:r>
            <a:r>
              <a:rPr lang="zh-CN" altLang="en-US" b="1" dirty="0">
                <a:latin typeface="+mn-ea"/>
              </a:rPr>
              <a:t>；</a:t>
            </a:r>
            <a:endParaRPr lang="en-US" altLang="zh-CN" b="1" dirty="0">
              <a:latin typeface="+mn-ea"/>
            </a:endParaRPr>
          </a:p>
          <a:p>
            <a:pPr eaLnBrk="1" hangingPunct="1">
              <a:lnSpc>
                <a:spcPct val="115000"/>
              </a:lnSpc>
            </a:pPr>
            <a:r>
              <a:rPr lang="zh-CN" altLang="en-US" b="1" dirty="0">
                <a:solidFill>
                  <a:srgbClr val="FF0000"/>
                </a:solidFill>
                <a:latin typeface="+mn-ea"/>
              </a:rPr>
              <a:t>加工的编号应该唯一且具有层次性</a:t>
            </a:r>
            <a:r>
              <a:rPr lang="zh-CN" altLang="en-US" b="1" dirty="0">
                <a:latin typeface="+mn-ea"/>
              </a:rPr>
              <a:t>；</a:t>
            </a:r>
            <a:endParaRPr lang="en-US" altLang="zh-CN" b="1" dirty="0">
              <a:latin typeface="+mn-ea"/>
            </a:endParaRPr>
          </a:p>
          <a:p>
            <a:pPr eaLnBrk="1" hangingPunct="1">
              <a:lnSpc>
                <a:spcPct val="115000"/>
              </a:lnSpc>
            </a:pPr>
            <a:r>
              <a:rPr lang="zh-CN" altLang="en-US" b="1" dirty="0">
                <a:latin typeface="+mn-ea"/>
              </a:rPr>
              <a:t>加工不应该只有输入或只有输出，通常</a:t>
            </a:r>
            <a:r>
              <a:rPr lang="zh-CN" altLang="en-US" b="1" dirty="0">
                <a:solidFill>
                  <a:srgbClr val="FF0000"/>
                </a:solidFill>
                <a:latin typeface="+mn-ea"/>
              </a:rPr>
              <a:t>既有输入又有输出</a:t>
            </a:r>
            <a:r>
              <a:rPr lang="zh-CN" altLang="en-US" b="1" dirty="0">
                <a:latin typeface="+mn-ea"/>
              </a:rPr>
              <a:t>；</a:t>
            </a:r>
            <a:endParaRPr lang="en-US" altLang="zh-CN" b="1" dirty="0">
              <a:latin typeface="+mn-ea"/>
            </a:endParaRPr>
          </a:p>
          <a:p>
            <a:pPr eaLnBrk="1" hangingPunct="1">
              <a:lnSpc>
                <a:spcPct val="115000"/>
              </a:lnSpc>
            </a:pPr>
            <a:r>
              <a:rPr lang="zh-CN" altLang="en-US" b="1" dirty="0">
                <a:latin typeface="+mn-ea"/>
              </a:rPr>
              <a:t>数据流图</a:t>
            </a:r>
            <a:r>
              <a:rPr lang="zh-CN" altLang="en-US" b="1" dirty="0">
                <a:solidFill>
                  <a:srgbClr val="FF0000"/>
                </a:solidFill>
                <a:latin typeface="+mn-ea"/>
              </a:rPr>
              <a:t>不应反映处理的顺序</a:t>
            </a:r>
            <a:r>
              <a:rPr lang="zh-CN" altLang="en-US" b="1" dirty="0">
                <a:latin typeface="+mn-ea"/>
              </a:rPr>
              <a:t>；</a:t>
            </a:r>
            <a:endParaRPr lang="en-US" altLang="zh-CN" b="1" dirty="0">
              <a:latin typeface="+mn-ea"/>
            </a:endParaRPr>
          </a:p>
          <a:p>
            <a:pPr eaLnBrk="1" hangingPunct="1">
              <a:lnSpc>
                <a:spcPct val="115000"/>
              </a:lnSpc>
            </a:pPr>
            <a:r>
              <a:rPr lang="zh-CN" altLang="en-US" b="1" dirty="0">
                <a:latin typeface="+mn-ea"/>
              </a:rPr>
              <a:t>加工之间应通过数据存储进行通信，</a:t>
            </a:r>
            <a:r>
              <a:rPr lang="zh-CN" altLang="en-US" b="1" dirty="0">
                <a:solidFill>
                  <a:srgbClr val="FF0000"/>
                </a:solidFill>
                <a:latin typeface="+mn-ea"/>
              </a:rPr>
              <a:t>避免从一个加工直接流到另一个加工</a:t>
            </a:r>
            <a:r>
              <a:rPr lang="zh-CN" altLang="en-US" b="1" dirty="0">
                <a:latin typeface="+mn-ea"/>
              </a:rPr>
              <a:t>；</a:t>
            </a:r>
            <a:endParaRPr lang="en-US" altLang="zh-CN" b="1" dirty="0">
              <a:latin typeface="+mn-ea"/>
            </a:endParaRPr>
          </a:p>
          <a:p>
            <a:pPr eaLnBrk="1" hangingPunct="1">
              <a:lnSpc>
                <a:spcPct val="115000"/>
              </a:lnSpc>
            </a:pPr>
            <a:r>
              <a:rPr lang="zh-CN" altLang="en-US" b="1" dirty="0">
                <a:latin typeface="+mn-ea"/>
              </a:rPr>
              <a:t>数据应通过加工进行流动，</a:t>
            </a:r>
            <a:r>
              <a:rPr lang="zh-CN" altLang="en-US" b="1" dirty="0">
                <a:solidFill>
                  <a:srgbClr val="FF0000"/>
                </a:solidFill>
                <a:latin typeface="+mn-ea"/>
              </a:rPr>
              <a:t>避免从一个数据存储直接流到另一个数据存储</a:t>
            </a:r>
            <a:r>
              <a:rPr lang="zh-CN" altLang="en-US" b="1" dirty="0">
                <a:latin typeface="+mn-ea"/>
              </a:rPr>
              <a:t>；</a:t>
            </a:r>
            <a:endParaRPr lang="en-US" altLang="zh-CN" b="1" dirty="0">
              <a:latin typeface="+mn-ea"/>
            </a:endParaRPr>
          </a:p>
          <a:p>
            <a:pPr eaLnBrk="1" hangingPunct="1">
              <a:lnSpc>
                <a:spcPct val="115000"/>
              </a:lnSpc>
            </a:pPr>
            <a:r>
              <a:rPr lang="zh-CN" altLang="en-US" b="1" dirty="0">
                <a:latin typeface="+mn-ea"/>
              </a:rPr>
              <a:t>数据流图中</a:t>
            </a:r>
            <a:r>
              <a:rPr lang="zh-CN" altLang="en-US" b="1" dirty="0">
                <a:solidFill>
                  <a:srgbClr val="FF0000"/>
                </a:solidFill>
                <a:latin typeface="+mn-ea"/>
              </a:rPr>
              <a:t>所有元素的命名应当对客户有意义</a:t>
            </a:r>
            <a:r>
              <a:rPr lang="zh-CN" altLang="en-US" b="1" dirty="0">
                <a:latin typeface="+mn-ea"/>
              </a:rPr>
              <a:t>，且与业务相关；</a:t>
            </a:r>
            <a:endParaRPr lang="en-US" altLang="zh-CN" b="1" dirty="0">
              <a:latin typeface="+mn-ea"/>
            </a:endParaRPr>
          </a:p>
          <a:p>
            <a:pPr eaLnBrk="1" hangingPunct="1">
              <a:lnSpc>
                <a:spcPct val="115000"/>
              </a:lnSpc>
            </a:pPr>
            <a:r>
              <a:rPr lang="zh-CN" altLang="en-US" b="1" dirty="0">
                <a:latin typeface="+mn-ea"/>
              </a:rPr>
              <a:t>不要在一个图中绘制</a:t>
            </a:r>
            <a:r>
              <a:rPr lang="en-US" altLang="en-US" b="1" dirty="0">
                <a:solidFill>
                  <a:srgbClr val="FF0000"/>
                </a:solidFill>
                <a:latin typeface="+mn-ea"/>
              </a:rPr>
              <a:t>7</a:t>
            </a:r>
            <a:r>
              <a:rPr lang="zh-CN" altLang="en-US" b="1" dirty="0">
                <a:solidFill>
                  <a:srgbClr val="FF0000"/>
                </a:solidFill>
                <a:latin typeface="+mn-ea"/>
              </a:rPr>
              <a:t>个以上的加工</a:t>
            </a:r>
            <a:r>
              <a:rPr lang="zh-CN" altLang="en-US" b="1" dirty="0">
                <a:latin typeface="+mn-ea"/>
              </a:rPr>
              <a:t>，否则难于绘制和理解。</a:t>
            </a:r>
          </a:p>
          <a:p>
            <a:pPr eaLnBrk="1" hangingPunct="1">
              <a:lnSpc>
                <a:spcPct val="115000"/>
              </a:lnSpc>
            </a:pPr>
            <a:endParaRPr lang="en-US" altLang="zh-CN" b="1" dirty="0">
              <a:latin typeface="+mn-ea"/>
            </a:endParaRP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mn-ea"/>
              </a:rPr>
              <a:t>实体</a:t>
            </a:r>
            <a:r>
              <a:rPr lang="en-US" altLang="zh-CN" dirty="0">
                <a:latin typeface="+mn-ea"/>
              </a:rPr>
              <a:t>-</a:t>
            </a:r>
            <a:r>
              <a:rPr lang="zh-CN" altLang="en-US" dirty="0">
                <a:latin typeface="+mn-ea"/>
              </a:rPr>
              <a:t>联系图</a:t>
            </a:r>
            <a:r>
              <a:rPr lang="en-US" altLang="zh-CN" dirty="0">
                <a:latin typeface="+mn-ea"/>
              </a:rPr>
              <a:t>(E-R) </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en-US" altLang="zh-CN" b="1" dirty="0">
                <a:solidFill>
                  <a:srgbClr val="FF0000"/>
                </a:solidFill>
                <a:latin typeface="+mn-ea"/>
              </a:rPr>
              <a:t>E-R</a:t>
            </a:r>
            <a:r>
              <a:rPr lang="zh-CN" altLang="en-US" b="1" dirty="0">
                <a:solidFill>
                  <a:srgbClr val="FF0000"/>
                </a:solidFill>
                <a:latin typeface="+mn-ea"/>
              </a:rPr>
              <a:t>图 </a:t>
            </a:r>
            <a:r>
              <a:rPr lang="en-US" altLang="zh-CN" b="1" dirty="0">
                <a:latin typeface="+mn-ea"/>
              </a:rPr>
              <a:t>---- </a:t>
            </a:r>
            <a:r>
              <a:rPr lang="zh-CN" altLang="en-US" b="1" dirty="0">
                <a:latin typeface="+mn-ea"/>
              </a:rPr>
              <a:t>是用来建立数据模型的工具。</a:t>
            </a:r>
            <a:endParaRPr lang="en-US" altLang="zh-CN" b="1" dirty="0">
              <a:latin typeface="+mn-ea"/>
            </a:endParaRPr>
          </a:p>
          <a:p>
            <a:pPr eaLnBrk="1" hangingPunct="1">
              <a:lnSpc>
                <a:spcPct val="115000"/>
              </a:lnSpc>
            </a:pPr>
            <a:r>
              <a:rPr lang="zh-CN" altLang="en-US" b="1" dirty="0">
                <a:solidFill>
                  <a:srgbClr val="FF0000"/>
                </a:solidFill>
                <a:latin typeface="+mn-ea"/>
              </a:rPr>
              <a:t>数据模型</a:t>
            </a:r>
            <a:r>
              <a:rPr lang="zh-CN" altLang="en-US" b="1" dirty="0">
                <a:latin typeface="+mn-ea"/>
              </a:rPr>
              <a:t> </a:t>
            </a:r>
            <a:r>
              <a:rPr lang="en-US" altLang="zh-CN" b="1" dirty="0">
                <a:latin typeface="+mn-ea"/>
              </a:rPr>
              <a:t>---- </a:t>
            </a:r>
            <a:r>
              <a:rPr lang="zh-CN" altLang="en-US" b="1" dirty="0">
                <a:latin typeface="+mn-ea"/>
              </a:rPr>
              <a:t>是一种面向问题的数据模型，是按照</a:t>
            </a:r>
            <a:r>
              <a:rPr lang="zh-CN" altLang="en-US" b="1" dirty="0">
                <a:solidFill>
                  <a:srgbClr val="FF0000"/>
                </a:solidFill>
                <a:latin typeface="+mn-ea"/>
              </a:rPr>
              <a:t>用户的观点</a:t>
            </a:r>
            <a:r>
              <a:rPr lang="zh-CN" altLang="en-US" b="1" dirty="0">
                <a:latin typeface="+mn-ea"/>
              </a:rPr>
              <a:t>对数据建立的模型。它描述了从用户角度看到的数据，反映了用户的现实环境，而且与软件系统中的实现方法无关。</a:t>
            </a:r>
            <a:endParaRPr lang="en-US" altLang="zh-CN" b="1" dirty="0">
              <a:latin typeface="+mn-ea"/>
            </a:endParaRPr>
          </a:p>
          <a:p>
            <a:pPr eaLnBrk="1" hangingPunct="1">
              <a:lnSpc>
                <a:spcPct val="115000"/>
              </a:lnSpc>
            </a:pPr>
            <a:r>
              <a:rPr lang="zh-CN" altLang="en-US" b="1" dirty="0">
                <a:latin typeface="+mn-ea"/>
              </a:rPr>
              <a:t>数据模型中包含</a:t>
            </a:r>
            <a:r>
              <a:rPr lang="en-US" altLang="zh-CN" b="1" dirty="0">
                <a:latin typeface="+mn-ea"/>
              </a:rPr>
              <a:t>3</a:t>
            </a:r>
            <a:r>
              <a:rPr lang="zh-CN" altLang="en-US" b="1" dirty="0">
                <a:latin typeface="+mn-ea"/>
              </a:rPr>
              <a:t>种相互关联的信息：</a:t>
            </a:r>
            <a:r>
              <a:rPr lang="zh-CN" altLang="en-US" b="1" dirty="0">
                <a:solidFill>
                  <a:srgbClr val="FF0000"/>
                </a:solidFill>
                <a:latin typeface="+mn-ea"/>
              </a:rPr>
              <a:t>数据对象（实体）</a:t>
            </a:r>
            <a:r>
              <a:rPr lang="zh-CN" altLang="en-US" b="1" dirty="0">
                <a:latin typeface="+mn-ea"/>
              </a:rPr>
              <a:t>、数据对象的</a:t>
            </a:r>
            <a:r>
              <a:rPr lang="zh-CN" altLang="en-US" b="1" dirty="0">
                <a:solidFill>
                  <a:srgbClr val="FF0000"/>
                </a:solidFill>
                <a:latin typeface="+mn-ea"/>
              </a:rPr>
              <a:t>属性</a:t>
            </a:r>
            <a:r>
              <a:rPr lang="zh-CN" altLang="en-US" b="1" dirty="0">
                <a:latin typeface="+mn-ea"/>
              </a:rPr>
              <a:t>及数据对象彼此间相互</a:t>
            </a:r>
            <a:r>
              <a:rPr lang="zh-CN" altLang="en-US" b="1" dirty="0">
                <a:solidFill>
                  <a:schemeClr val="tx2"/>
                </a:solidFill>
                <a:latin typeface="+mn-ea"/>
              </a:rPr>
              <a:t>连接的</a:t>
            </a:r>
            <a:r>
              <a:rPr lang="zh-CN" altLang="en-US" b="1" dirty="0">
                <a:solidFill>
                  <a:srgbClr val="FF0000"/>
                </a:solidFill>
                <a:latin typeface="+mn-ea"/>
              </a:rPr>
              <a:t>关系</a:t>
            </a:r>
            <a:r>
              <a:rPr lang="zh-CN" altLang="en-US" b="1" dirty="0">
                <a:latin typeface="+mn-ea"/>
              </a:rPr>
              <a:t>。</a:t>
            </a:r>
            <a:endParaRPr lang="en-US" altLang="zh-CN" b="1" dirty="0">
              <a:latin typeface="+mn-ea"/>
            </a:endParaRPr>
          </a:p>
          <a:p>
            <a:pPr eaLnBrk="1" hangingPunct="1">
              <a:lnSpc>
                <a:spcPct val="115000"/>
              </a:lnSpc>
            </a:pPr>
            <a:endParaRPr lang="en-US" altLang="zh-CN" b="1" dirty="0">
              <a:latin typeface="+mn-ea"/>
            </a:endParaRP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mn-ea"/>
              </a:rPr>
              <a:t>数据对象（实体）</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solidFill>
                  <a:srgbClr val="FF0000"/>
                </a:solidFill>
                <a:latin typeface="+mn-ea"/>
              </a:rPr>
              <a:t>数据对象</a:t>
            </a:r>
            <a:r>
              <a:rPr lang="en-US" altLang="zh-CN" b="1" dirty="0">
                <a:solidFill>
                  <a:srgbClr val="FF0000"/>
                </a:solidFill>
                <a:latin typeface="+mn-ea"/>
              </a:rPr>
              <a:t>: </a:t>
            </a:r>
            <a:r>
              <a:rPr lang="zh-CN" altLang="en-US" b="1" dirty="0">
                <a:latin typeface="+mn-ea"/>
              </a:rPr>
              <a:t>是对软件必须理解的</a:t>
            </a:r>
            <a:r>
              <a:rPr lang="zh-CN" altLang="en-US" b="1" dirty="0">
                <a:solidFill>
                  <a:srgbClr val="FF0000"/>
                </a:solidFill>
                <a:latin typeface="+mn-ea"/>
              </a:rPr>
              <a:t>复合信息的抽象</a:t>
            </a:r>
            <a:r>
              <a:rPr lang="zh-CN" altLang="en-US" b="1" dirty="0">
                <a:latin typeface="+mn-ea"/>
              </a:rPr>
              <a:t>。</a:t>
            </a:r>
            <a:endParaRPr lang="en-US" altLang="zh-CN" b="1" dirty="0">
              <a:latin typeface="+mn-ea"/>
            </a:endParaRPr>
          </a:p>
          <a:p>
            <a:pPr eaLnBrk="1" hangingPunct="1">
              <a:lnSpc>
                <a:spcPct val="115000"/>
              </a:lnSpc>
            </a:pPr>
            <a:r>
              <a:rPr lang="zh-CN" altLang="en-US" b="1" dirty="0">
                <a:solidFill>
                  <a:srgbClr val="FF0000"/>
                </a:solidFill>
                <a:latin typeface="+mn-ea"/>
              </a:rPr>
              <a:t>复合信息</a:t>
            </a:r>
            <a:r>
              <a:rPr lang="en-US" altLang="zh-CN" b="1" dirty="0">
                <a:solidFill>
                  <a:srgbClr val="FF0000"/>
                </a:solidFill>
                <a:latin typeface="+mn-ea"/>
              </a:rPr>
              <a:t>: </a:t>
            </a:r>
            <a:r>
              <a:rPr lang="zh-CN" altLang="en-US" b="1" dirty="0">
                <a:latin typeface="+mn-ea"/>
              </a:rPr>
              <a:t>是指具有一系列不同性质或属性的事物，仅有单个值的事物</a:t>
            </a:r>
            <a:r>
              <a:rPr lang="en-US" altLang="zh-CN" b="1" dirty="0">
                <a:latin typeface="+mn-ea"/>
              </a:rPr>
              <a:t>(</a:t>
            </a:r>
            <a:r>
              <a:rPr lang="zh-CN" altLang="en-US" b="1" dirty="0">
                <a:latin typeface="+mn-ea"/>
              </a:rPr>
              <a:t>例如宽度</a:t>
            </a:r>
            <a:r>
              <a:rPr lang="en-US" altLang="zh-CN" b="1" dirty="0">
                <a:latin typeface="+mn-ea"/>
              </a:rPr>
              <a:t>)</a:t>
            </a:r>
            <a:r>
              <a:rPr lang="zh-CN" altLang="en-US" b="1" dirty="0">
                <a:latin typeface="+mn-ea"/>
              </a:rPr>
              <a:t>不是数据对象。</a:t>
            </a:r>
            <a:endParaRPr lang="en-US" altLang="zh-CN" b="1" dirty="0">
              <a:latin typeface="+mn-ea"/>
            </a:endParaRPr>
          </a:p>
          <a:p>
            <a:pPr eaLnBrk="1" hangingPunct="1">
              <a:lnSpc>
                <a:spcPct val="115000"/>
              </a:lnSpc>
            </a:pPr>
            <a:r>
              <a:rPr lang="zh-CN" altLang="en-US" b="1" dirty="0">
                <a:latin typeface="+mn-ea"/>
              </a:rPr>
              <a:t>可以由</a:t>
            </a:r>
            <a:r>
              <a:rPr lang="zh-CN" altLang="en-US" b="1" dirty="0">
                <a:solidFill>
                  <a:srgbClr val="FF0000"/>
                </a:solidFill>
                <a:latin typeface="+mn-ea"/>
              </a:rPr>
              <a:t>一组属性来定义的实体</a:t>
            </a:r>
            <a:r>
              <a:rPr lang="zh-CN" altLang="en-US" b="1" dirty="0">
                <a:latin typeface="+mn-ea"/>
              </a:rPr>
              <a:t>都可以被认为是数据对象。  </a:t>
            </a:r>
            <a:endParaRPr lang="en-US" altLang="zh-CN" b="1" dirty="0">
              <a:latin typeface="+mn-ea"/>
            </a:endParaRPr>
          </a:p>
          <a:p>
            <a:pPr eaLnBrk="1" hangingPunct="1">
              <a:lnSpc>
                <a:spcPct val="115000"/>
              </a:lnSpc>
              <a:buNone/>
            </a:pPr>
            <a:r>
              <a:rPr lang="zh-CN" altLang="en-US" b="1" dirty="0">
                <a:latin typeface="+mn-ea"/>
              </a:rPr>
              <a:t>  例如：外部实体</a:t>
            </a:r>
            <a:r>
              <a:rPr lang="en-US" altLang="zh-CN" b="1" dirty="0">
                <a:latin typeface="+mn-ea"/>
              </a:rPr>
              <a:t>(</a:t>
            </a:r>
            <a:r>
              <a:rPr lang="zh-CN" altLang="en-US" b="1" dirty="0">
                <a:latin typeface="+mn-ea"/>
              </a:rPr>
              <a:t>产生或使用信息的任何事物</a:t>
            </a:r>
            <a:r>
              <a:rPr lang="en-US" altLang="zh-CN" b="1" dirty="0">
                <a:latin typeface="+mn-ea"/>
              </a:rPr>
              <a:t>)</a:t>
            </a:r>
            <a:r>
              <a:rPr lang="zh-CN" altLang="en-US" b="1" dirty="0">
                <a:latin typeface="+mn-ea"/>
              </a:rPr>
              <a:t>、事物（报表）、行为（打电话，下订单）、事件（警报）、角色（教师、学生）、单位（学校）、地点（仓库）或结构（文件）等。</a:t>
            </a:r>
            <a:endParaRPr lang="en-US" altLang="zh-CN" b="1" dirty="0">
              <a:latin typeface="+mn-ea"/>
            </a:endParaRPr>
          </a:p>
          <a:p>
            <a:pPr eaLnBrk="1" hangingPunct="1">
              <a:lnSpc>
                <a:spcPct val="115000"/>
              </a:lnSpc>
            </a:pPr>
            <a:r>
              <a:rPr lang="zh-CN" altLang="en-US" b="1" dirty="0">
                <a:solidFill>
                  <a:srgbClr val="FF0000"/>
                </a:solidFill>
                <a:latin typeface="+mn-ea"/>
              </a:rPr>
              <a:t>数据对象彼此间是有关联的</a:t>
            </a:r>
            <a:endParaRPr lang="zh-CN" altLang="en-US" b="1" dirty="0">
              <a:latin typeface="+mn-ea"/>
            </a:endParaRPr>
          </a:p>
          <a:p>
            <a:pPr eaLnBrk="1" hangingPunct="1">
              <a:lnSpc>
                <a:spcPct val="115000"/>
              </a:lnSpc>
            </a:pPr>
            <a:endParaRPr lang="en-US" altLang="zh-CN" b="1" dirty="0">
              <a:latin typeface="+mn-ea"/>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mn-ea"/>
              </a:rPr>
              <a:t>属性</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latin typeface="+mn-ea"/>
              </a:rPr>
              <a:t>属性定义了数据对象的</a:t>
            </a:r>
            <a:r>
              <a:rPr lang="zh-CN" altLang="en-US" b="1" dirty="0">
                <a:solidFill>
                  <a:srgbClr val="FF0000"/>
                </a:solidFill>
                <a:latin typeface="+mn-ea"/>
              </a:rPr>
              <a:t>性质</a:t>
            </a:r>
            <a:r>
              <a:rPr lang="zh-CN" altLang="en-US" b="1" dirty="0">
                <a:latin typeface="+mn-ea"/>
              </a:rPr>
              <a:t>。</a:t>
            </a:r>
            <a:endParaRPr lang="en-US" altLang="zh-CN" b="1" dirty="0">
              <a:latin typeface="+mn-ea"/>
            </a:endParaRPr>
          </a:p>
          <a:p>
            <a:pPr eaLnBrk="1" hangingPunct="1">
              <a:lnSpc>
                <a:spcPct val="115000"/>
              </a:lnSpc>
            </a:pPr>
            <a:r>
              <a:rPr lang="zh-CN" altLang="en-US" b="1" dirty="0">
                <a:latin typeface="+mn-ea"/>
              </a:rPr>
              <a:t>必须把一个或多个属性定义为“</a:t>
            </a:r>
            <a:r>
              <a:rPr lang="zh-CN" altLang="en-US" b="1" dirty="0">
                <a:solidFill>
                  <a:srgbClr val="FF0000"/>
                </a:solidFill>
                <a:latin typeface="+mn-ea"/>
              </a:rPr>
              <a:t>标识符</a:t>
            </a:r>
            <a:r>
              <a:rPr lang="zh-CN" altLang="en-US" b="1" dirty="0">
                <a:latin typeface="+mn-ea"/>
              </a:rPr>
              <a:t>”，也就是说，当我们希望找到数据对象的一个实例时，用标识符属性作为“</a:t>
            </a:r>
            <a:r>
              <a:rPr lang="zh-CN" altLang="en-US" b="1" dirty="0">
                <a:solidFill>
                  <a:srgbClr val="FF0000"/>
                </a:solidFill>
                <a:latin typeface="+mn-ea"/>
              </a:rPr>
              <a:t>关键字</a:t>
            </a:r>
            <a:r>
              <a:rPr lang="zh-CN" altLang="en-US" b="1" dirty="0">
                <a:latin typeface="+mn-ea"/>
              </a:rPr>
              <a:t>”</a:t>
            </a:r>
            <a:r>
              <a:rPr lang="en-US" altLang="zh-CN" b="1" dirty="0">
                <a:latin typeface="+mn-ea"/>
              </a:rPr>
              <a:t>(</a:t>
            </a:r>
            <a:r>
              <a:rPr lang="zh-CN" altLang="en-US" b="1" dirty="0">
                <a:latin typeface="+mn-ea"/>
              </a:rPr>
              <a:t>通常简称为“主键”</a:t>
            </a:r>
            <a:r>
              <a:rPr lang="en-US" altLang="zh-CN" b="1" dirty="0">
                <a:latin typeface="+mn-ea"/>
              </a:rPr>
              <a:t>)</a:t>
            </a:r>
            <a:r>
              <a:rPr lang="zh-CN" altLang="en-US" b="1" dirty="0">
                <a:latin typeface="+mn-ea"/>
              </a:rPr>
              <a:t>，关键字能够唯一确定一条数据。</a:t>
            </a:r>
            <a:endParaRPr lang="en-US" altLang="zh-CN" b="1" dirty="0">
              <a:latin typeface="+mn-ea"/>
            </a:endParaRPr>
          </a:p>
          <a:p>
            <a:pPr eaLnBrk="1" hangingPunct="1">
              <a:lnSpc>
                <a:spcPct val="115000"/>
              </a:lnSpc>
            </a:pPr>
            <a:r>
              <a:rPr lang="zh-CN" altLang="en-US" b="1" dirty="0">
                <a:latin typeface="+mn-ea"/>
              </a:rPr>
              <a:t>应该根据对所要解决的问题的理解，来确定特定数据对象的一组合适的属性。</a:t>
            </a:r>
          </a:p>
          <a:p>
            <a:pPr eaLnBrk="1" hangingPunct="1">
              <a:lnSpc>
                <a:spcPct val="115000"/>
              </a:lnSpc>
              <a:buFont typeface="Wingdings" pitchFamily="2" charset="2"/>
              <a:buNone/>
              <a:defRPr/>
            </a:pPr>
            <a:r>
              <a:rPr lang="zh-CN" altLang="en-US" sz="2000" b="1" dirty="0">
                <a:latin typeface="仿宋_GB2312" pitchFamily="49" charset="-122"/>
                <a:ea typeface="仿宋_GB2312" pitchFamily="49" charset="-122"/>
              </a:rPr>
              <a:t>  </a:t>
            </a:r>
            <a:r>
              <a:rPr lang="zh-CN" altLang="en-US" sz="2000" dirty="0">
                <a:latin typeface="黑体" pitchFamily="49" charset="-122"/>
                <a:ea typeface="黑体" pitchFamily="49" charset="-122"/>
              </a:rPr>
              <a:t> </a:t>
            </a:r>
            <a:r>
              <a:rPr lang="zh-CN" altLang="en-US" sz="2000" b="1" dirty="0">
                <a:latin typeface="+mn-ea"/>
              </a:rPr>
              <a:t>如：学生具有</a:t>
            </a:r>
            <a:r>
              <a:rPr lang="zh-CN" altLang="en-US" sz="2000" b="1" dirty="0">
                <a:solidFill>
                  <a:srgbClr val="FF0000"/>
                </a:solidFill>
                <a:latin typeface="+mn-ea"/>
              </a:rPr>
              <a:t>学号、姓名、性别、年龄、专业</a:t>
            </a:r>
            <a:r>
              <a:rPr lang="zh-CN" altLang="en-US" sz="2000" b="1" dirty="0">
                <a:latin typeface="+mn-ea"/>
              </a:rPr>
              <a:t>（其它略）等属性；</a:t>
            </a:r>
          </a:p>
          <a:p>
            <a:pPr eaLnBrk="1" hangingPunct="1">
              <a:lnSpc>
                <a:spcPct val="115000"/>
              </a:lnSpc>
              <a:spcBef>
                <a:spcPct val="5000"/>
              </a:spcBef>
              <a:buFont typeface="Wingdings" pitchFamily="2" charset="2"/>
              <a:buNone/>
              <a:defRPr/>
            </a:pPr>
            <a:r>
              <a:rPr lang="zh-CN" altLang="en-US" sz="2000" b="1" dirty="0">
                <a:latin typeface="+mn-ea"/>
              </a:rPr>
              <a:t>       课程具有</a:t>
            </a:r>
            <a:r>
              <a:rPr lang="zh-CN" altLang="en-US" sz="2000" b="1" dirty="0">
                <a:solidFill>
                  <a:srgbClr val="FF0000"/>
                </a:solidFill>
                <a:latin typeface="+mn-ea"/>
              </a:rPr>
              <a:t>课程号、课程名、学分、学时数</a:t>
            </a:r>
            <a:r>
              <a:rPr lang="zh-CN" altLang="en-US" sz="2000" b="1" dirty="0">
                <a:latin typeface="+mn-ea"/>
              </a:rPr>
              <a:t>等属性；</a:t>
            </a:r>
          </a:p>
          <a:p>
            <a:pPr eaLnBrk="1" hangingPunct="1">
              <a:lnSpc>
                <a:spcPct val="115000"/>
              </a:lnSpc>
              <a:spcBef>
                <a:spcPct val="5000"/>
              </a:spcBef>
              <a:buFont typeface="Wingdings" pitchFamily="2" charset="2"/>
              <a:buNone/>
              <a:defRPr/>
            </a:pPr>
            <a:r>
              <a:rPr lang="zh-CN" altLang="en-US" sz="2000" b="1" dirty="0">
                <a:latin typeface="+mn-ea"/>
              </a:rPr>
              <a:t>       教师具有</a:t>
            </a:r>
            <a:r>
              <a:rPr lang="zh-CN" altLang="en-US" sz="2000" b="1" dirty="0">
                <a:solidFill>
                  <a:srgbClr val="FF0000"/>
                </a:solidFill>
                <a:latin typeface="+mn-ea"/>
              </a:rPr>
              <a:t>职工号、姓名、年龄、职称</a:t>
            </a:r>
            <a:r>
              <a:rPr lang="zh-CN" altLang="en-US" sz="2000" b="1" dirty="0">
                <a:latin typeface="+mn-ea"/>
              </a:rPr>
              <a:t>等属性。</a:t>
            </a:r>
          </a:p>
          <a:p>
            <a:pPr eaLnBrk="1" hangingPunct="1">
              <a:lnSpc>
                <a:spcPct val="115000"/>
              </a:lnSpc>
            </a:pPr>
            <a:endParaRPr lang="en-US" altLang="zh-CN" b="1" dirty="0">
              <a:latin typeface="+mn-ea"/>
            </a:endParaRP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t>联系（关系）</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sz="2000" b="1" dirty="0">
                <a:latin typeface="黑体" pitchFamily="49" charset="-122"/>
                <a:ea typeface="黑体" pitchFamily="49" charset="-122"/>
              </a:rPr>
              <a:t>数据对象</a:t>
            </a:r>
            <a:r>
              <a:rPr lang="zh-CN" altLang="en-US" sz="2000" b="1" dirty="0">
                <a:solidFill>
                  <a:srgbClr val="FF0000"/>
                </a:solidFill>
                <a:latin typeface="黑体" pitchFamily="49" charset="-122"/>
                <a:ea typeface="黑体" pitchFamily="49" charset="-122"/>
              </a:rPr>
              <a:t>彼此之间相互连接的方式</a:t>
            </a:r>
            <a:r>
              <a:rPr lang="zh-CN" altLang="en-US" sz="2000" b="1" dirty="0">
                <a:latin typeface="黑体" pitchFamily="49" charset="-122"/>
                <a:ea typeface="黑体" pitchFamily="49" charset="-122"/>
              </a:rPr>
              <a:t>称为联系，也称为关系。</a:t>
            </a:r>
            <a:endParaRPr lang="en-US" altLang="zh-CN" sz="2000" b="1" dirty="0">
              <a:latin typeface="黑体" pitchFamily="49" charset="-122"/>
              <a:ea typeface="黑体" pitchFamily="49" charset="-122"/>
            </a:endParaRPr>
          </a:p>
          <a:p>
            <a:pPr eaLnBrk="1" hangingPunct="1">
              <a:lnSpc>
                <a:spcPct val="115000"/>
              </a:lnSpc>
            </a:pPr>
            <a:r>
              <a:rPr lang="zh-CN" altLang="en-US" sz="2000" b="1" dirty="0">
                <a:latin typeface="黑体" pitchFamily="49" charset="-122"/>
                <a:ea typeface="黑体" pitchFamily="49" charset="-122"/>
              </a:rPr>
              <a:t>联系可分为以下</a:t>
            </a:r>
            <a:r>
              <a:rPr lang="en-US" altLang="zh-CN" sz="2000" b="1" dirty="0">
                <a:solidFill>
                  <a:schemeClr val="tx2"/>
                </a:solidFill>
                <a:latin typeface="黑体" pitchFamily="49" charset="-122"/>
                <a:ea typeface="黑体" pitchFamily="49" charset="-122"/>
              </a:rPr>
              <a:t>3</a:t>
            </a:r>
            <a:r>
              <a:rPr lang="zh-CN" altLang="en-US" sz="2000" b="1" dirty="0">
                <a:solidFill>
                  <a:schemeClr val="tx2"/>
                </a:solidFill>
                <a:latin typeface="黑体" pitchFamily="49" charset="-122"/>
                <a:ea typeface="黑体" pitchFamily="49" charset="-122"/>
              </a:rPr>
              <a:t>种类型</a:t>
            </a:r>
            <a:r>
              <a:rPr lang="zh-CN" altLang="en-US" sz="2000" b="1" dirty="0">
                <a:latin typeface="黑体" pitchFamily="49" charset="-122"/>
                <a:ea typeface="黑体" pitchFamily="49" charset="-122"/>
              </a:rPr>
              <a:t>：</a:t>
            </a:r>
          </a:p>
          <a:p>
            <a:pPr eaLnBrk="1" hangingPunct="1">
              <a:lnSpc>
                <a:spcPct val="110000"/>
              </a:lnSpc>
              <a:buFont typeface="Wingdings" pitchFamily="2" charset="2"/>
              <a:buNone/>
            </a:pPr>
            <a:r>
              <a:rPr lang="en-US" altLang="zh-CN" sz="2000" b="1" dirty="0">
                <a:solidFill>
                  <a:srgbClr val="0000FF"/>
                </a:solidFill>
                <a:latin typeface="黑体" pitchFamily="49" charset="-122"/>
                <a:ea typeface="黑体" pitchFamily="49" charset="-122"/>
              </a:rPr>
              <a:t>   </a:t>
            </a:r>
            <a:r>
              <a:rPr lang="en-US" altLang="zh-CN" sz="2000" b="1" dirty="0">
                <a:solidFill>
                  <a:srgbClr val="FF0000"/>
                </a:solidFill>
                <a:latin typeface="黑体" pitchFamily="49" charset="-122"/>
                <a:ea typeface="黑体" pitchFamily="49" charset="-122"/>
              </a:rPr>
              <a:t>1. </a:t>
            </a:r>
            <a:r>
              <a:rPr lang="zh-CN" altLang="en-US" sz="2000" b="1" dirty="0">
                <a:solidFill>
                  <a:srgbClr val="FF0000"/>
                </a:solidFill>
                <a:latin typeface="黑体" pitchFamily="49" charset="-122"/>
                <a:ea typeface="黑体" pitchFamily="49" charset="-122"/>
              </a:rPr>
              <a:t>一对一联系</a:t>
            </a:r>
            <a:r>
              <a:rPr lang="en-US" altLang="zh-CN" sz="2000" b="1" dirty="0">
                <a:solidFill>
                  <a:srgbClr val="FF0000"/>
                </a:solidFill>
                <a:latin typeface="黑体" pitchFamily="49" charset="-122"/>
                <a:ea typeface="黑体" pitchFamily="49" charset="-122"/>
              </a:rPr>
              <a:t>(1∶1)</a:t>
            </a:r>
            <a:r>
              <a:rPr lang="zh-CN" altLang="en-US" sz="2000" b="1" dirty="0">
                <a:latin typeface="黑体" pitchFamily="49" charset="-122"/>
                <a:ea typeface="黑体" pitchFamily="49" charset="-122"/>
              </a:rPr>
              <a:t>  如：一个部门有一个经理，而每个经理只在一个部门任职，则部门与经理的联系是一对一的。</a:t>
            </a:r>
          </a:p>
          <a:p>
            <a:pPr eaLnBrk="1" hangingPunct="1">
              <a:lnSpc>
                <a:spcPct val="110000"/>
              </a:lnSpc>
              <a:buFont typeface="Wingdings" pitchFamily="2" charset="2"/>
              <a:buNone/>
            </a:pPr>
            <a:r>
              <a:rPr lang="en-US" altLang="zh-CN" sz="2000" b="1" dirty="0">
                <a:solidFill>
                  <a:srgbClr val="0000FF"/>
                </a:solidFill>
                <a:latin typeface="黑体" pitchFamily="49" charset="-122"/>
                <a:ea typeface="黑体" pitchFamily="49" charset="-122"/>
              </a:rPr>
              <a:t>   </a:t>
            </a:r>
            <a:r>
              <a:rPr lang="en-US" altLang="zh-CN" sz="2000" b="1" dirty="0">
                <a:solidFill>
                  <a:srgbClr val="FF0000"/>
                </a:solidFill>
                <a:latin typeface="黑体" pitchFamily="49" charset="-122"/>
                <a:ea typeface="黑体" pitchFamily="49" charset="-122"/>
              </a:rPr>
              <a:t>2. </a:t>
            </a:r>
            <a:r>
              <a:rPr lang="zh-CN" altLang="en-US" sz="2000" b="1" dirty="0">
                <a:solidFill>
                  <a:srgbClr val="FF0000"/>
                </a:solidFill>
                <a:latin typeface="黑体" pitchFamily="49" charset="-122"/>
                <a:ea typeface="黑体" pitchFamily="49" charset="-122"/>
              </a:rPr>
              <a:t>一对多联系</a:t>
            </a:r>
            <a:r>
              <a:rPr lang="en-US" altLang="zh-CN" sz="2000" b="1" dirty="0">
                <a:solidFill>
                  <a:srgbClr val="FF0000"/>
                </a:solidFill>
                <a:latin typeface="黑体" pitchFamily="49" charset="-122"/>
                <a:ea typeface="黑体" pitchFamily="49" charset="-122"/>
              </a:rPr>
              <a:t>(1∶N)</a:t>
            </a:r>
            <a:r>
              <a:rPr lang="zh-CN" altLang="en-US" sz="2000" b="1" dirty="0">
                <a:latin typeface="黑体" pitchFamily="49" charset="-122"/>
                <a:ea typeface="黑体" pitchFamily="49" charset="-122"/>
              </a:rPr>
              <a:t>  如：某校教师与课程之间存在一对多的联系“教”，每位教师可以教多门课程，但是每门课程只能由一位教师来教。</a:t>
            </a:r>
          </a:p>
          <a:p>
            <a:pPr eaLnBrk="1" hangingPunct="1">
              <a:lnSpc>
                <a:spcPct val="110000"/>
              </a:lnSpc>
              <a:buFont typeface="Wingdings" pitchFamily="2" charset="2"/>
              <a:buNone/>
            </a:pPr>
            <a:r>
              <a:rPr lang="en-US" altLang="zh-CN" sz="2000" b="1" dirty="0">
                <a:solidFill>
                  <a:schemeClr val="hlink"/>
                </a:solidFill>
                <a:latin typeface="黑体" pitchFamily="49" charset="-122"/>
                <a:ea typeface="黑体" pitchFamily="49" charset="-122"/>
              </a:rPr>
              <a:t>   </a:t>
            </a:r>
            <a:r>
              <a:rPr lang="en-US" altLang="zh-CN" sz="2000" b="1" dirty="0">
                <a:solidFill>
                  <a:srgbClr val="FF0000"/>
                </a:solidFill>
                <a:latin typeface="黑体" pitchFamily="49" charset="-122"/>
                <a:ea typeface="黑体" pitchFamily="49" charset="-122"/>
              </a:rPr>
              <a:t>3. </a:t>
            </a:r>
            <a:r>
              <a:rPr lang="zh-CN" altLang="en-US" sz="2000" b="1" dirty="0">
                <a:solidFill>
                  <a:srgbClr val="FF0000"/>
                </a:solidFill>
                <a:latin typeface="黑体" pitchFamily="49" charset="-122"/>
                <a:ea typeface="黑体" pitchFamily="49" charset="-122"/>
              </a:rPr>
              <a:t>多对多联系</a:t>
            </a:r>
            <a:r>
              <a:rPr lang="en-US" altLang="zh-CN" sz="2000" b="1" dirty="0">
                <a:solidFill>
                  <a:srgbClr val="FF0000"/>
                </a:solidFill>
                <a:latin typeface="黑体" pitchFamily="49" charset="-122"/>
                <a:ea typeface="黑体" pitchFamily="49" charset="-122"/>
              </a:rPr>
              <a:t>(M∶N) </a:t>
            </a:r>
            <a:r>
              <a:rPr lang="zh-CN" altLang="en-US" sz="2000" b="1" dirty="0">
                <a:latin typeface="黑体" pitchFamily="49" charset="-122"/>
                <a:ea typeface="黑体" pitchFamily="49" charset="-122"/>
              </a:rPr>
              <a:t>如：学生与课程间的联系</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学”</a:t>
            </a:r>
            <a:r>
              <a:rPr lang="en-US" altLang="zh-CN" sz="2000" b="1" dirty="0">
                <a:latin typeface="黑体" pitchFamily="49" charset="-122"/>
                <a:ea typeface="黑体" pitchFamily="49" charset="-122"/>
              </a:rPr>
              <a:t>)</a:t>
            </a:r>
            <a:r>
              <a:rPr lang="zh-CN" altLang="en-US" sz="2000" b="1" dirty="0">
                <a:latin typeface="黑体" pitchFamily="49" charset="-122"/>
                <a:ea typeface="黑体" pitchFamily="49" charset="-122"/>
              </a:rPr>
              <a:t>是多对多的，即一个学生可以学多门课程，而每门课程可以有多个学生来学。</a:t>
            </a:r>
            <a:endParaRPr lang="en-US" altLang="zh-CN" sz="2000" b="1" dirty="0">
              <a:latin typeface="黑体" pitchFamily="49" charset="-122"/>
              <a:ea typeface="黑体" pitchFamily="49" charset="-122"/>
            </a:endParaRPr>
          </a:p>
          <a:p>
            <a:pPr eaLnBrk="1" hangingPunct="1">
              <a:lnSpc>
                <a:spcPct val="115000"/>
              </a:lnSpc>
            </a:pPr>
            <a:r>
              <a:rPr lang="zh-CN" altLang="en-US" sz="2000" b="1" dirty="0">
                <a:solidFill>
                  <a:srgbClr val="FF0000"/>
                </a:solidFill>
                <a:latin typeface="黑体" pitchFamily="49" charset="-122"/>
                <a:ea typeface="黑体" pitchFamily="49" charset="-122"/>
              </a:rPr>
              <a:t>联系也可能有属性</a:t>
            </a:r>
          </a:p>
          <a:p>
            <a:pPr eaLnBrk="1" hangingPunct="1">
              <a:lnSpc>
                <a:spcPct val="110000"/>
              </a:lnSpc>
              <a:buFont typeface="Wingdings" pitchFamily="2" charset="2"/>
              <a:buNone/>
            </a:pPr>
            <a:r>
              <a:rPr lang="zh-CN" altLang="en-US" sz="2000" b="1" dirty="0">
                <a:latin typeface="黑体" pitchFamily="49" charset="-122"/>
                <a:ea typeface="黑体" pitchFamily="49" charset="-122"/>
              </a:rPr>
              <a:t>   例如：学生“学”某门课程所取得的成绩，既不是学生的属性也不是课程的属性。由于“成绩”既依赖于某名特定的学生又依赖于某门特定的课程，所以它是学生与课程之间的联系“学”的属性。</a:t>
            </a:r>
            <a:endParaRPr lang="en-US" altLang="zh-CN" sz="2000" b="1" dirty="0">
              <a:latin typeface="黑体" pitchFamily="49" charset="-122"/>
              <a:ea typeface="黑体" pitchFamily="49" charset="-122"/>
            </a:endParaRPr>
          </a:p>
          <a:p>
            <a:pPr eaLnBrk="1" hangingPunct="1">
              <a:lnSpc>
                <a:spcPct val="110000"/>
              </a:lnSpc>
              <a:buFont typeface="Wingdings" pitchFamily="2" charset="2"/>
              <a:buNone/>
            </a:pPr>
            <a:r>
              <a:rPr lang="en-US" altLang="zh-CN" sz="2000" b="1" dirty="0">
                <a:solidFill>
                  <a:srgbClr val="FF0000"/>
                </a:solidFill>
                <a:latin typeface="黑体" pitchFamily="49" charset="-122"/>
                <a:ea typeface="黑体" pitchFamily="49" charset="-122"/>
              </a:rPr>
              <a:t>   </a:t>
            </a:r>
            <a:r>
              <a:rPr lang="zh-CN" altLang="en-US" sz="2000" b="1" dirty="0">
                <a:solidFill>
                  <a:srgbClr val="FF0000"/>
                </a:solidFill>
                <a:latin typeface="黑体" pitchFamily="49" charset="-122"/>
                <a:ea typeface="黑体" pitchFamily="49" charset="-122"/>
              </a:rPr>
              <a:t>学号、课程号</a:t>
            </a:r>
            <a:r>
              <a:rPr lang="zh-CN" altLang="en-US" sz="2000" b="1" dirty="0">
                <a:latin typeface="黑体" pitchFamily="49" charset="-122"/>
                <a:ea typeface="黑体" pitchFamily="49" charset="-122"/>
              </a:rPr>
              <a:t>、成绩，这个也是数据对象（学生课程成绩）</a:t>
            </a:r>
            <a:endParaRPr lang="en-US" altLang="zh-CN" sz="2000" b="1" dirty="0">
              <a:latin typeface="黑体" pitchFamily="49" charset="-122"/>
              <a:ea typeface="黑体" pitchFamily="49" charset="-122"/>
            </a:endParaRP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实体</a:t>
            </a:r>
            <a:r>
              <a:rPr lang="en-US" altLang="zh-CN" dirty="0">
                <a:latin typeface="宋体" charset="-122"/>
              </a:rPr>
              <a:t>-</a:t>
            </a:r>
            <a:r>
              <a:rPr lang="zh-CN" altLang="en-US" dirty="0">
                <a:latin typeface="宋体" charset="-122"/>
              </a:rPr>
              <a:t>联系图的符号</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en-US" altLang="zh-CN" sz="2400" b="1" dirty="0">
                <a:solidFill>
                  <a:srgbClr val="FF0000"/>
                </a:solidFill>
                <a:latin typeface="黑体" pitchFamily="49" charset="-122"/>
                <a:ea typeface="黑体" pitchFamily="49" charset="-122"/>
              </a:rPr>
              <a:t>E-R</a:t>
            </a:r>
            <a:r>
              <a:rPr lang="zh-CN" altLang="en-US" sz="2400" b="1" dirty="0">
                <a:solidFill>
                  <a:srgbClr val="FF0000"/>
                </a:solidFill>
                <a:latin typeface="黑体" pitchFamily="49" charset="-122"/>
                <a:ea typeface="黑体" pitchFamily="49" charset="-122"/>
              </a:rPr>
              <a:t>图</a:t>
            </a:r>
            <a:r>
              <a:rPr lang="zh-CN" altLang="en-US" sz="2400" b="1" dirty="0">
                <a:latin typeface="黑体" pitchFamily="49" charset="-122"/>
                <a:ea typeface="黑体" pitchFamily="49" charset="-122"/>
              </a:rPr>
              <a:t>中包含了</a:t>
            </a:r>
            <a:r>
              <a:rPr lang="zh-CN" altLang="en-US" sz="2400" b="1" dirty="0">
                <a:solidFill>
                  <a:srgbClr val="FF0000"/>
                </a:solidFill>
                <a:latin typeface="黑体" pitchFamily="49" charset="-122"/>
                <a:ea typeface="黑体" pitchFamily="49" charset="-122"/>
              </a:rPr>
              <a:t>实体</a:t>
            </a:r>
            <a:r>
              <a:rPr lang="zh-CN" altLang="en-US" sz="2400" b="1" dirty="0">
                <a:latin typeface="黑体" pitchFamily="49" charset="-122"/>
                <a:ea typeface="黑体" pitchFamily="49" charset="-122"/>
              </a:rPr>
              <a:t>、</a:t>
            </a:r>
            <a:r>
              <a:rPr lang="zh-CN" altLang="en-US" sz="2400" b="1" dirty="0">
                <a:solidFill>
                  <a:srgbClr val="FF0000"/>
                </a:solidFill>
                <a:latin typeface="黑体" pitchFamily="49" charset="-122"/>
                <a:ea typeface="黑体" pitchFamily="49" charset="-122"/>
              </a:rPr>
              <a:t>关系</a:t>
            </a:r>
            <a:r>
              <a:rPr lang="zh-CN" altLang="en-US" sz="2400" b="1" dirty="0">
                <a:latin typeface="黑体" pitchFamily="49" charset="-122"/>
                <a:ea typeface="黑体" pitchFamily="49" charset="-122"/>
              </a:rPr>
              <a:t>和</a:t>
            </a:r>
            <a:r>
              <a:rPr lang="zh-CN" altLang="en-US" sz="2400" b="1" dirty="0">
                <a:solidFill>
                  <a:srgbClr val="FF0000"/>
                </a:solidFill>
                <a:latin typeface="黑体" pitchFamily="49" charset="-122"/>
                <a:ea typeface="黑体" pitchFamily="49" charset="-122"/>
              </a:rPr>
              <a:t>属性</a:t>
            </a:r>
            <a:r>
              <a:rPr lang="zh-CN" altLang="en-US" sz="2400" b="1" dirty="0">
                <a:latin typeface="黑体" pitchFamily="49" charset="-122"/>
                <a:ea typeface="黑体" pitchFamily="49" charset="-122"/>
              </a:rPr>
              <a:t>等</a:t>
            </a:r>
            <a:r>
              <a:rPr lang="en-US" altLang="zh-CN" sz="2400" b="1" dirty="0">
                <a:latin typeface="黑体" pitchFamily="49" charset="-122"/>
                <a:ea typeface="黑体" pitchFamily="49" charset="-122"/>
              </a:rPr>
              <a:t>3</a:t>
            </a:r>
            <a:r>
              <a:rPr lang="zh-CN" altLang="en-US" sz="2400" b="1" dirty="0">
                <a:latin typeface="黑体" pitchFamily="49" charset="-122"/>
                <a:ea typeface="黑体" pitchFamily="49" charset="-122"/>
              </a:rPr>
              <a:t>种基本成分。</a:t>
            </a:r>
            <a:endParaRPr lang="en-US" altLang="zh-CN" sz="2400" b="1" dirty="0">
              <a:latin typeface="黑体" pitchFamily="49" charset="-122"/>
              <a:ea typeface="黑体" pitchFamily="49" charset="-122"/>
            </a:endParaRPr>
          </a:p>
          <a:p>
            <a:pPr eaLnBrk="1" hangingPunct="1">
              <a:lnSpc>
                <a:spcPct val="115000"/>
              </a:lnSpc>
            </a:pPr>
            <a:r>
              <a:rPr lang="zh-CN" altLang="en-US" sz="2400" b="1" dirty="0">
                <a:latin typeface="黑体" pitchFamily="49" charset="-122"/>
                <a:ea typeface="黑体" pitchFamily="49" charset="-122"/>
              </a:rPr>
              <a:t>通常用</a:t>
            </a:r>
            <a:r>
              <a:rPr lang="zh-CN" altLang="en-US" sz="2400" b="1" dirty="0">
                <a:solidFill>
                  <a:srgbClr val="FF0000"/>
                </a:solidFill>
                <a:latin typeface="黑体" pitchFamily="49" charset="-122"/>
                <a:ea typeface="黑体" pitchFamily="49" charset="-122"/>
              </a:rPr>
              <a:t>矩形框</a:t>
            </a:r>
            <a:r>
              <a:rPr lang="zh-CN" altLang="en-US" sz="2400" b="1" dirty="0">
                <a:latin typeface="黑体" pitchFamily="49" charset="-122"/>
                <a:ea typeface="黑体" pitchFamily="49" charset="-122"/>
              </a:rPr>
              <a:t>代表实体；</a:t>
            </a:r>
            <a:endParaRPr lang="en-US" altLang="zh-CN" sz="2400" b="1" dirty="0">
              <a:latin typeface="黑体" pitchFamily="49" charset="-122"/>
              <a:ea typeface="黑体" pitchFamily="49" charset="-122"/>
            </a:endParaRPr>
          </a:p>
          <a:p>
            <a:pPr eaLnBrk="1" hangingPunct="1">
              <a:lnSpc>
                <a:spcPct val="115000"/>
              </a:lnSpc>
            </a:pPr>
            <a:r>
              <a:rPr lang="zh-CN" altLang="en-US" sz="2400" b="1" dirty="0">
                <a:latin typeface="黑体" pitchFamily="49" charset="-122"/>
                <a:ea typeface="黑体" pitchFamily="49" charset="-122"/>
              </a:rPr>
              <a:t>用连接相关实体的</a:t>
            </a:r>
            <a:r>
              <a:rPr lang="zh-CN" altLang="en-US" sz="2400" b="1" dirty="0">
                <a:solidFill>
                  <a:srgbClr val="FF0000"/>
                </a:solidFill>
                <a:latin typeface="黑体" pitchFamily="49" charset="-122"/>
                <a:ea typeface="黑体" pitchFamily="49" charset="-122"/>
              </a:rPr>
              <a:t>菱形框</a:t>
            </a:r>
            <a:r>
              <a:rPr lang="zh-CN" altLang="en-US" sz="2400" b="1" dirty="0">
                <a:latin typeface="黑体" pitchFamily="49" charset="-122"/>
                <a:ea typeface="黑体" pitchFamily="49" charset="-122"/>
              </a:rPr>
              <a:t>表示关系；</a:t>
            </a:r>
            <a:endParaRPr lang="en-US" altLang="zh-CN" sz="2400" b="1" dirty="0">
              <a:latin typeface="黑体" pitchFamily="49" charset="-122"/>
              <a:ea typeface="黑体" pitchFamily="49" charset="-122"/>
            </a:endParaRPr>
          </a:p>
          <a:p>
            <a:pPr eaLnBrk="1" hangingPunct="1">
              <a:lnSpc>
                <a:spcPct val="115000"/>
              </a:lnSpc>
            </a:pPr>
            <a:r>
              <a:rPr lang="zh-CN" altLang="en-US" sz="2400" b="1" dirty="0">
                <a:latin typeface="黑体" pitchFamily="49" charset="-122"/>
                <a:ea typeface="黑体" pitchFamily="49" charset="-122"/>
              </a:rPr>
              <a:t>用</a:t>
            </a:r>
            <a:r>
              <a:rPr lang="zh-CN" altLang="en-US" sz="2400" b="1" dirty="0">
                <a:solidFill>
                  <a:srgbClr val="FF0000"/>
                </a:solidFill>
                <a:latin typeface="黑体" pitchFamily="49" charset="-122"/>
                <a:ea typeface="黑体" pitchFamily="49" charset="-122"/>
              </a:rPr>
              <a:t>椭圆形或圆角矩形</a:t>
            </a:r>
            <a:r>
              <a:rPr lang="zh-CN" altLang="en-US" sz="2400" b="1" dirty="0">
                <a:latin typeface="黑体" pitchFamily="49" charset="-122"/>
                <a:ea typeface="黑体" pitchFamily="49" charset="-122"/>
              </a:rPr>
              <a:t>表示实体</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或关系</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的属性；</a:t>
            </a:r>
            <a:endParaRPr lang="en-US" altLang="zh-CN" sz="2400" b="1" dirty="0">
              <a:latin typeface="黑体" pitchFamily="49" charset="-122"/>
              <a:ea typeface="黑体" pitchFamily="49" charset="-122"/>
            </a:endParaRPr>
          </a:p>
          <a:p>
            <a:pPr eaLnBrk="1" hangingPunct="1">
              <a:lnSpc>
                <a:spcPct val="115000"/>
              </a:lnSpc>
            </a:pPr>
            <a:r>
              <a:rPr lang="zh-CN" altLang="en-US" sz="2400" b="1" dirty="0">
                <a:latin typeface="黑体" pitchFamily="49" charset="-122"/>
                <a:ea typeface="黑体" pitchFamily="49" charset="-122"/>
              </a:rPr>
              <a:t>并用</a:t>
            </a:r>
            <a:r>
              <a:rPr lang="zh-CN" altLang="en-US" sz="2400" b="1" dirty="0">
                <a:solidFill>
                  <a:srgbClr val="FF0000"/>
                </a:solidFill>
                <a:latin typeface="黑体" pitchFamily="49" charset="-122"/>
                <a:ea typeface="黑体" pitchFamily="49" charset="-122"/>
              </a:rPr>
              <a:t>直线把</a:t>
            </a:r>
            <a:r>
              <a:rPr lang="zh-CN" altLang="en-US" sz="2400" b="1" dirty="0">
                <a:latin typeface="黑体" pitchFamily="49" charset="-122"/>
                <a:ea typeface="黑体" pitchFamily="49" charset="-122"/>
              </a:rPr>
              <a:t>实体</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或关系</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与其属性连接起来。</a:t>
            </a: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solidFill>
                  <a:schemeClr val="accent4"/>
                </a:solidFill>
                <a:latin typeface="宋体" charset="-122"/>
              </a:rPr>
              <a:t>举例</a:t>
            </a:r>
            <a:br>
              <a:rPr lang="zh-CN" altLang="en-US" dirty="0">
                <a:solidFill>
                  <a:schemeClr val="accent4"/>
                </a:solidFill>
              </a:rPr>
            </a:br>
            <a:endParaRPr lang="zh-CN" altLang="en-US" dirty="0">
              <a:solidFill>
                <a:schemeClr val="accent4"/>
              </a:solidFill>
            </a:endParaRPr>
          </a:p>
        </p:txBody>
      </p:sp>
      <p:pic>
        <p:nvPicPr>
          <p:cNvPr id="4" name="Picture 4" descr="rj19"/>
          <p:cNvPicPr>
            <a:picLocks noChangeAspect="1" noChangeArrowheads="1"/>
          </p:cNvPicPr>
          <p:nvPr/>
        </p:nvPicPr>
        <p:blipFill>
          <a:blip r:embed="rId3" cstate="print"/>
          <a:srcRect/>
          <a:stretch>
            <a:fillRect/>
          </a:stretch>
        </p:blipFill>
        <p:spPr bwMode="auto">
          <a:xfrm>
            <a:off x="1513743" y="928670"/>
            <a:ext cx="6182457" cy="4608513"/>
          </a:xfrm>
          <a:prstGeom prst="rect">
            <a:avLst/>
          </a:prstGeom>
          <a:noFill/>
          <a:ln w="9525">
            <a:noFill/>
            <a:miter lim="800000"/>
            <a:headEnd/>
            <a:tailEnd/>
          </a:ln>
        </p:spPr>
      </p:pic>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solidFill>
                  <a:schemeClr val="tx1"/>
                </a:solidFill>
                <a:latin typeface="宋体" charset="-122"/>
              </a:rPr>
              <a:t>数据的规范化</a:t>
            </a:r>
            <a:br>
              <a:rPr lang="zh-CN" altLang="en-US" dirty="0">
                <a:solidFill>
                  <a:schemeClr val="tx1"/>
                </a:solidFill>
              </a:rPr>
            </a:br>
            <a:endParaRPr lang="zh-CN" altLang="en-US" dirty="0">
              <a:solidFill>
                <a:schemeClr val="tx1"/>
              </a:solidFill>
            </a:endParaRPr>
          </a:p>
        </p:txBody>
      </p:sp>
      <p:sp>
        <p:nvSpPr>
          <p:cNvPr id="5" name="WordArt 4" descr="软木塞"/>
          <p:cNvSpPr>
            <a:spLocks noChangeArrowheads="1" noChangeShapeType="1" noTextEdit="1"/>
          </p:cNvSpPr>
          <p:nvPr/>
        </p:nvSpPr>
        <p:spPr bwMode="auto">
          <a:xfrm>
            <a:off x="1846385" y="2205039"/>
            <a:ext cx="6047643" cy="2447925"/>
          </a:xfrm>
          <a:prstGeom prst="rect">
            <a:avLst/>
          </a:prstGeom>
        </p:spPr>
        <p:txBody>
          <a:bodyPr wrap="none" fromWordArt="1">
            <a:prstTxWarp prst="textDeflate">
              <a:avLst>
                <a:gd name="adj" fmla="val 18750"/>
              </a:avLst>
            </a:prstTxWarp>
            <a:scene3d>
              <a:camera prst="legacyObliqueRight"/>
              <a:lightRig rig="legacyHarsh3" dir="t"/>
            </a:scene3d>
            <a:sp3d extrusionH="100000" prstMaterial="legacyMatte">
              <a:extrusionClr>
                <a:srgbClr val="663300"/>
              </a:extrusionClr>
            </a:sp3d>
          </a:bodyPr>
          <a:lstStyle/>
          <a:p>
            <a:pPr algn="ctr"/>
            <a:r>
              <a:rPr lang="zh-CN" altLang="en-US" sz="3600" kern="10" spc="720" normalizeH="1" dirty="0">
                <a:ln w="9525">
                  <a:round/>
                  <a:headEnd/>
                  <a:tailEnd/>
                </a:ln>
                <a:blipFill dpi="0" rotWithShape="0">
                  <a:blip r:embed="rId3"/>
                  <a:srcRect/>
                  <a:tile tx="0" ty="0" sx="100000" sy="100000" flip="none" algn="tl"/>
                </a:blipFill>
                <a:latin typeface="宋体"/>
                <a:ea typeface="宋体"/>
              </a:rPr>
              <a:t>为什么数据要规范化？ </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需求分析概述</a:t>
            </a:r>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solidFill>
                  <a:srgbClr val="FF0000"/>
                </a:solidFill>
                <a:latin typeface="Verdana" pitchFamily="34" charset="0"/>
              </a:rPr>
              <a:t>软件需求特点</a:t>
            </a:r>
            <a:r>
              <a:rPr lang="zh-CN" altLang="en-US" b="1" dirty="0">
                <a:latin typeface="Verdana" pitchFamily="34" charset="0"/>
              </a:rPr>
              <a:t>：具有</a:t>
            </a:r>
            <a:r>
              <a:rPr lang="zh-CN" altLang="en-US" b="1" dirty="0">
                <a:solidFill>
                  <a:srgbClr val="FF0000"/>
                </a:solidFill>
                <a:latin typeface="Verdana" pitchFamily="34" charset="0"/>
              </a:rPr>
              <a:t>模糊性、不确定性、变化性和主观性</a:t>
            </a:r>
            <a:r>
              <a:rPr lang="zh-CN" altLang="en-US" b="1" dirty="0">
                <a:latin typeface="Verdana" pitchFamily="34" charset="0"/>
              </a:rPr>
              <a:t>的特点；软件需求是软件项目最难把握的，是</a:t>
            </a:r>
            <a:r>
              <a:rPr lang="zh-CN" altLang="en-US" b="1" dirty="0">
                <a:solidFill>
                  <a:srgbClr val="FF0000"/>
                </a:solidFill>
                <a:latin typeface="Verdana" pitchFamily="34" charset="0"/>
              </a:rPr>
              <a:t>项目成败的关键因素；</a:t>
            </a:r>
            <a:endParaRPr lang="en-US" altLang="zh-CN" b="1" dirty="0">
              <a:latin typeface="Verdana" pitchFamily="34" charset="0"/>
            </a:endParaRPr>
          </a:p>
          <a:p>
            <a:pPr eaLnBrk="1" hangingPunct="1">
              <a:lnSpc>
                <a:spcPct val="115000"/>
              </a:lnSpc>
            </a:pPr>
            <a:r>
              <a:rPr lang="zh-CN" altLang="en-US" b="1" dirty="0">
                <a:solidFill>
                  <a:srgbClr val="FF0000"/>
                </a:solidFill>
                <a:latin typeface="Verdana" pitchFamily="34" charset="0"/>
              </a:rPr>
              <a:t>需求分析的基本任务：</a:t>
            </a:r>
            <a:r>
              <a:rPr lang="zh-CN" altLang="en-US" b="1" dirty="0">
                <a:latin typeface="Verdana" pitchFamily="34" charset="0"/>
              </a:rPr>
              <a:t>不是确定系统怎样完成它的工作，而是</a:t>
            </a:r>
            <a:r>
              <a:rPr lang="zh-CN" altLang="en-US" b="1" dirty="0">
                <a:solidFill>
                  <a:srgbClr val="FF0000"/>
                </a:solidFill>
                <a:latin typeface="Verdana" pitchFamily="34" charset="0"/>
              </a:rPr>
              <a:t>确定系统必须完成哪些工作</a:t>
            </a:r>
            <a:r>
              <a:rPr lang="zh-CN" altLang="en-US" b="1" dirty="0">
                <a:latin typeface="Verdana" pitchFamily="34" charset="0"/>
              </a:rPr>
              <a:t>，也就是对目标系统提出</a:t>
            </a:r>
            <a:r>
              <a:rPr lang="zh-CN" altLang="en-US" b="1" dirty="0">
                <a:solidFill>
                  <a:srgbClr val="FF0000"/>
                </a:solidFill>
                <a:latin typeface="Verdana" pitchFamily="34" charset="0"/>
              </a:rPr>
              <a:t>完整、准确、清晰、具体</a:t>
            </a:r>
            <a:r>
              <a:rPr lang="zh-CN" altLang="en-US" b="1" dirty="0">
                <a:latin typeface="Verdana" pitchFamily="34" charset="0"/>
              </a:rPr>
              <a:t>的要求。并在在需求分析阶段结束之前，由系统分析员写出</a:t>
            </a:r>
            <a:r>
              <a:rPr lang="zh-CN" altLang="en-US" b="1" dirty="0">
                <a:solidFill>
                  <a:srgbClr val="FF0000"/>
                </a:solidFill>
                <a:latin typeface="Verdana" pitchFamily="34" charset="0"/>
              </a:rPr>
              <a:t>软件需求规格说明书</a:t>
            </a:r>
            <a:r>
              <a:rPr lang="zh-CN" altLang="en-US" b="1" dirty="0">
                <a:latin typeface="Verdana" pitchFamily="34" charset="0"/>
              </a:rPr>
              <a:t>，以书面形式准确地描述软件需求。</a:t>
            </a:r>
          </a:p>
          <a:p>
            <a:pPr eaLnBrk="1" hangingPunct="1">
              <a:lnSpc>
                <a:spcPct val="115000"/>
              </a:lnSpc>
            </a:pPr>
            <a:r>
              <a:rPr lang="zh-CN" altLang="en-US" b="1" dirty="0">
                <a:solidFill>
                  <a:srgbClr val="FF0000"/>
                </a:solidFill>
                <a:latin typeface="Verdana" pitchFamily="34" charset="0"/>
              </a:rPr>
              <a:t>需求分析的方法：</a:t>
            </a:r>
            <a:r>
              <a:rPr lang="zh-CN" altLang="en-US" b="1" dirty="0">
                <a:latin typeface="Verdana" pitchFamily="34" charset="0"/>
              </a:rPr>
              <a:t>就是借助于当前系统的逻辑模型导出目标系统的逻辑模型，解决目标系统的 “做什么” 的问题。</a:t>
            </a:r>
          </a:p>
          <a:p>
            <a:pPr eaLnBrk="1" hangingPunct="1">
              <a:lnSpc>
                <a:spcPct val="115000"/>
              </a:lnSpc>
            </a:pPr>
            <a:endParaRPr lang="en-US" altLang="zh-CN" b="1" dirty="0">
              <a:latin typeface="Verdana" pitchFamily="34" charset="0"/>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规范化的目的</a:t>
            </a:r>
            <a:br>
              <a:rPr lang="zh-CN" altLang="en-US" dirty="0"/>
            </a:b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sz="2400" b="1" dirty="0">
                <a:solidFill>
                  <a:srgbClr val="FF0000"/>
                </a:solidFill>
                <a:latin typeface="黑体" pitchFamily="49" charset="-122"/>
                <a:ea typeface="黑体" pitchFamily="49" charset="-122"/>
              </a:rPr>
              <a:t>消除数据冗余：</a:t>
            </a:r>
            <a:r>
              <a:rPr lang="zh-CN" altLang="en-US" sz="2400" b="1" dirty="0">
                <a:latin typeface="黑体" pitchFamily="49" charset="-122"/>
                <a:ea typeface="黑体" pitchFamily="49" charset="-122"/>
              </a:rPr>
              <a:t>即消除表格中数据的重复；</a:t>
            </a:r>
            <a:endParaRPr lang="en-US" altLang="zh-CN" sz="2400" b="1" dirty="0">
              <a:latin typeface="黑体" pitchFamily="49" charset="-122"/>
              <a:ea typeface="黑体" pitchFamily="49" charset="-122"/>
            </a:endParaRPr>
          </a:p>
          <a:p>
            <a:pPr eaLnBrk="1" hangingPunct="1">
              <a:lnSpc>
                <a:spcPct val="115000"/>
              </a:lnSpc>
            </a:pPr>
            <a:r>
              <a:rPr lang="zh-CN" altLang="en-US" sz="2400" b="1" dirty="0">
                <a:solidFill>
                  <a:srgbClr val="FF0000"/>
                </a:solidFill>
                <a:latin typeface="黑体" pitchFamily="49" charset="-122"/>
                <a:ea typeface="黑体" pitchFamily="49" charset="-122"/>
              </a:rPr>
              <a:t>消除多义性：</a:t>
            </a:r>
            <a:r>
              <a:rPr lang="zh-CN" altLang="en-US" sz="2400" b="1" dirty="0">
                <a:latin typeface="黑体" pitchFamily="49" charset="-122"/>
                <a:ea typeface="黑体" pitchFamily="49" charset="-122"/>
              </a:rPr>
              <a:t>使关系中的属性含义清楚、单一；</a:t>
            </a:r>
            <a:endParaRPr lang="en-US" altLang="zh-CN" sz="2400" b="1" dirty="0">
              <a:latin typeface="黑体" pitchFamily="49" charset="-122"/>
              <a:ea typeface="黑体" pitchFamily="49" charset="-122"/>
            </a:endParaRPr>
          </a:p>
          <a:p>
            <a:pPr eaLnBrk="1" hangingPunct="1">
              <a:lnSpc>
                <a:spcPct val="115000"/>
              </a:lnSpc>
            </a:pPr>
            <a:r>
              <a:rPr lang="zh-CN" altLang="en-US" sz="2400" b="1" dirty="0">
                <a:solidFill>
                  <a:srgbClr val="FF0000"/>
                </a:solidFill>
                <a:latin typeface="黑体" pitchFamily="49" charset="-122"/>
                <a:ea typeface="黑体" pitchFamily="49" charset="-122"/>
              </a:rPr>
              <a:t>使关系的“概念”单一化，</a:t>
            </a:r>
            <a:r>
              <a:rPr lang="zh-CN" altLang="en-US" sz="2400" b="1" dirty="0">
                <a:latin typeface="黑体" pitchFamily="49" charset="-122"/>
                <a:ea typeface="黑体" pitchFamily="49" charset="-122"/>
              </a:rPr>
              <a:t>让每个数据项只是一个简单的数或字符串，而不是一个组项或重复组；</a:t>
            </a:r>
            <a:endParaRPr lang="en-US" altLang="zh-CN" sz="2400" b="1" dirty="0">
              <a:latin typeface="黑体" pitchFamily="49" charset="-122"/>
              <a:ea typeface="黑体" pitchFamily="49" charset="-122"/>
            </a:endParaRPr>
          </a:p>
          <a:p>
            <a:pPr eaLnBrk="1" hangingPunct="1">
              <a:lnSpc>
                <a:spcPct val="115000"/>
              </a:lnSpc>
            </a:pPr>
            <a:r>
              <a:rPr lang="zh-CN" altLang="en-US" sz="2400" b="1" dirty="0">
                <a:solidFill>
                  <a:srgbClr val="FF0000"/>
                </a:solidFill>
                <a:latin typeface="黑体" pitchFamily="49" charset="-122"/>
                <a:ea typeface="黑体" pitchFamily="49" charset="-122"/>
              </a:rPr>
              <a:t>方便操作：</a:t>
            </a:r>
            <a:r>
              <a:rPr lang="zh-CN" altLang="en-US" sz="2400" b="1" dirty="0">
                <a:latin typeface="黑体" pitchFamily="49" charset="-122"/>
                <a:ea typeface="黑体" pitchFamily="49" charset="-122"/>
              </a:rPr>
              <a:t>使数据的插入、删除与修改操作可行并方便；</a:t>
            </a:r>
            <a:endParaRPr lang="en-US" altLang="zh-CN" sz="2400" b="1" dirty="0">
              <a:latin typeface="黑体" pitchFamily="49" charset="-122"/>
              <a:ea typeface="黑体" pitchFamily="49" charset="-122"/>
            </a:endParaRPr>
          </a:p>
          <a:p>
            <a:pPr eaLnBrk="1" hangingPunct="1">
              <a:lnSpc>
                <a:spcPct val="115000"/>
              </a:lnSpc>
            </a:pPr>
            <a:r>
              <a:rPr lang="zh-CN" altLang="en-US" sz="2400" b="1" dirty="0">
                <a:solidFill>
                  <a:srgbClr val="FF0000"/>
                </a:solidFill>
                <a:latin typeface="黑体" pitchFamily="49" charset="-122"/>
                <a:ea typeface="黑体" pitchFamily="49" charset="-122"/>
              </a:rPr>
              <a:t>使关系模式更灵活：</a:t>
            </a:r>
            <a:r>
              <a:rPr lang="zh-CN" altLang="en-US" sz="2400" b="1" dirty="0">
                <a:latin typeface="黑体" pitchFamily="49" charset="-122"/>
                <a:ea typeface="黑体" pitchFamily="49" charset="-122"/>
              </a:rPr>
              <a:t>易于实现接近自然语言的查询方式。</a:t>
            </a:r>
            <a:endParaRPr lang="en-US" altLang="zh-CN" sz="2400" b="1" dirty="0">
              <a:latin typeface="黑体" pitchFamily="49" charset="-122"/>
              <a:ea typeface="黑体" pitchFamily="49" charset="-122"/>
            </a:endParaRPr>
          </a:p>
          <a:p>
            <a:pPr eaLnBrk="1" hangingPunct="1">
              <a:lnSpc>
                <a:spcPct val="115000"/>
              </a:lnSpc>
            </a:pPr>
            <a:endParaRPr lang="en-US" altLang="zh-CN" sz="2400" b="1" dirty="0">
              <a:latin typeface="黑体" pitchFamily="49" charset="-122"/>
              <a:ea typeface="黑体" pitchFamily="49" charset="-122"/>
            </a:endParaRPr>
          </a:p>
          <a:p>
            <a:pPr eaLnBrk="1" hangingPunct="1">
              <a:lnSpc>
                <a:spcPct val="115000"/>
              </a:lnSpc>
            </a:pPr>
            <a:r>
              <a:rPr lang="zh-CN" altLang="en-US" sz="2400" b="1" dirty="0">
                <a:solidFill>
                  <a:srgbClr val="FF0000"/>
                </a:solidFill>
                <a:latin typeface="黑体" pitchFamily="49" charset="-122"/>
                <a:ea typeface="黑体" pitchFamily="49" charset="-122"/>
              </a:rPr>
              <a:t>商品信息：</a:t>
            </a:r>
            <a:r>
              <a:rPr lang="zh-CN" altLang="en-US" sz="2400" b="1" dirty="0">
                <a:latin typeface="黑体" pitchFamily="49" charset="-122"/>
                <a:ea typeface="黑体" pitchFamily="49" charset="-122"/>
              </a:rPr>
              <a:t>商品编号、商品名称、产地</a:t>
            </a:r>
            <a:r>
              <a:rPr lang="en-US" altLang="zh-CN" sz="2400" b="1" dirty="0">
                <a:latin typeface="黑体" pitchFamily="49" charset="-122"/>
                <a:ea typeface="黑体" pitchFamily="49" charset="-122"/>
              </a:rPr>
              <a:t>.</a:t>
            </a:r>
          </a:p>
          <a:p>
            <a:pPr eaLnBrk="1" hangingPunct="1">
              <a:lnSpc>
                <a:spcPct val="115000"/>
              </a:lnSpc>
            </a:pPr>
            <a:r>
              <a:rPr lang="zh-CN" altLang="en-US" sz="2400" b="1" dirty="0">
                <a:solidFill>
                  <a:srgbClr val="FF0000"/>
                </a:solidFill>
                <a:latin typeface="黑体" pitchFamily="49" charset="-122"/>
                <a:ea typeface="黑体" pitchFamily="49" charset="-122"/>
              </a:rPr>
              <a:t>订单信息：</a:t>
            </a:r>
            <a:r>
              <a:rPr lang="zh-CN" altLang="en-US" sz="2400" b="1" dirty="0">
                <a:latin typeface="黑体" pitchFamily="49" charset="-122"/>
                <a:ea typeface="黑体" pitchFamily="49" charset="-122"/>
              </a:rPr>
              <a:t>商品编号、单价、数量、金额、订单日期</a:t>
            </a:r>
            <a:endParaRPr lang="en-US" altLang="zh-CN" sz="2400" b="1" dirty="0">
              <a:latin typeface="黑体" pitchFamily="49" charset="-122"/>
              <a:ea typeface="黑体" pitchFamily="49" charset="-122"/>
            </a:endParaRPr>
          </a:p>
          <a:p>
            <a:pPr eaLnBrk="1" hangingPunct="1">
              <a:lnSpc>
                <a:spcPct val="115000"/>
              </a:lnSpc>
            </a:pPr>
            <a:r>
              <a:rPr lang="zh-CN" altLang="en-US" sz="2400" b="1" dirty="0">
                <a:solidFill>
                  <a:srgbClr val="FF0000"/>
                </a:solidFill>
                <a:latin typeface="黑体" pitchFamily="49" charset="-122"/>
                <a:ea typeface="黑体" pitchFamily="49" charset="-122"/>
              </a:rPr>
              <a:t>商品预售信息：</a:t>
            </a:r>
            <a:r>
              <a:rPr lang="zh-CN" altLang="en-US" sz="2400" b="1" dirty="0">
                <a:latin typeface="黑体" pitchFamily="49" charset="-122"/>
                <a:ea typeface="黑体" pitchFamily="49" charset="-122"/>
              </a:rPr>
              <a:t>商品编号、预售日期、单价</a:t>
            </a:r>
            <a:endParaRPr lang="en-US" altLang="zh-CN" sz="2400" b="1" dirty="0">
              <a:latin typeface="黑体" pitchFamily="49" charset="-122"/>
              <a:ea typeface="黑体" pitchFamily="49" charset="-122"/>
            </a:endParaRPr>
          </a:p>
          <a:p>
            <a:pPr eaLnBrk="1" hangingPunct="1">
              <a:lnSpc>
                <a:spcPct val="115000"/>
              </a:lnSpc>
            </a:pPr>
            <a:endParaRPr lang="zh-CN" altLang="en-US" sz="2400" b="1" dirty="0">
              <a:latin typeface="黑体" pitchFamily="49" charset="-122"/>
              <a:ea typeface="黑体" pitchFamily="49" charset="-122"/>
            </a:endParaRP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如何规范化</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sz="2400" b="1" dirty="0">
                <a:solidFill>
                  <a:srgbClr val="FF0000"/>
                </a:solidFill>
                <a:latin typeface="黑体" pitchFamily="49" charset="-122"/>
                <a:ea typeface="黑体" pitchFamily="49" charset="-122"/>
              </a:rPr>
              <a:t>将数据的逻辑结构归结为满足一定条件的二维表（关系）</a:t>
            </a:r>
          </a:p>
          <a:p>
            <a:pPr marL="0" indent="0" eaLnBrk="1" hangingPunct="1">
              <a:buSzPct val="110000"/>
              <a:buFont typeface="Monotype Sorts" pitchFamily="2" charset="2"/>
              <a:buNone/>
              <a:defRPr/>
            </a:pPr>
            <a:r>
              <a:rPr lang="zh-CN" altLang="en-US" sz="2400" b="1" dirty="0">
                <a:latin typeface="黑体" pitchFamily="49" charset="-122"/>
                <a:ea typeface="黑体" pitchFamily="49" charset="-122"/>
              </a:rPr>
              <a:t>  </a:t>
            </a:r>
            <a:r>
              <a:rPr lang="en-US" altLang="zh-CN" sz="2400" b="1" dirty="0">
                <a:latin typeface="黑体" pitchFamily="49" charset="-122"/>
                <a:ea typeface="黑体" pitchFamily="49" charset="-122"/>
              </a:rPr>
              <a:t>1.</a:t>
            </a:r>
            <a:r>
              <a:rPr lang="zh-CN" altLang="en-US" sz="2400" b="1" dirty="0">
                <a:latin typeface="黑体" pitchFamily="49" charset="-122"/>
                <a:ea typeface="黑体" pitchFamily="49" charset="-122"/>
              </a:rPr>
              <a:t>表格中每个信息项必须是一个不可分割的数据项，不可是组合项。</a:t>
            </a:r>
            <a:endParaRPr lang="en-US" altLang="zh-CN" sz="2400" b="1" dirty="0">
              <a:latin typeface="黑体" pitchFamily="49" charset="-122"/>
              <a:ea typeface="黑体" pitchFamily="49" charset="-122"/>
            </a:endParaRPr>
          </a:p>
          <a:p>
            <a:pPr marL="0" indent="0" eaLnBrk="1" hangingPunct="1">
              <a:buSzPct val="110000"/>
              <a:buFont typeface="Monotype Sorts" pitchFamily="2" charset="2"/>
              <a:buNone/>
              <a:defRPr/>
            </a:pPr>
            <a:r>
              <a:rPr lang="zh-CN" altLang="en-US" sz="2400" b="1" dirty="0">
                <a:latin typeface="黑体" pitchFamily="49" charset="-122"/>
                <a:ea typeface="黑体" pitchFamily="49" charset="-122"/>
              </a:rPr>
              <a:t>  </a:t>
            </a:r>
            <a:r>
              <a:rPr lang="en-US" altLang="zh-CN" sz="2400" b="1" dirty="0">
                <a:latin typeface="黑体" pitchFamily="49" charset="-122"/>
                <a:ea typeface="黑体" pitchFamily="49" charset="-122"/>
              </a:rPr>
              <a:t>2.</a:t>
            </a:r>
            <a:r>
              <a:rPr lang="zh-CN" altLang="en-US" sz="2400" b="1" dirty="0">
                <a:latin typeface="黑体" pitchFamily="49" charset="-122"/>
                <a:ea typeface="黑体" pitchFamily="49" charset="-122"/>
              </a:rPr>
              <a:t>表格中每一列 </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列表示属性</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中所有信息项必须是同一类型，各列的名字 </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属性名</a:t>
            </a: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互异，列的次序任意。</a:t>
            </a:r>
            <a:endParaRPr lang="en-US" altLang="zh-CN" sz="2400" b="1" dirty="0">
              <a:latin typeface="黑体" pitchFamily="49" charset="-122"/>
              <a:ea typeface="黑体" pitchFamily="49" charset="-122"/>
            </a:endParaRPr>
          </a:p>
          <a:p>
            <a:pPr marL="0" indent="0" eaLnBrk="1" hangingPunct="1">
              <a:buSzPct val="110000"/>
              <a:buFont typeface="Monotype Sorts" pitchFamily="2" charset="2"/>
              <a:buNone/>
              <a:defRPr/>
            </a:pPr>
            <a:r>
              <a:rPr lang="zh-CN" altLang="en-US" sz="2400" b="1" dirty="0">
                <a:latin typeface="黑体" pitchFamily="49" charset="-122"/>
                <a:ea typeface="黑体" pitchFamily="49" charset="-122"/>
              </a:rPr>
              <a:t>  </a:t>
            </a:r>
            <a:r>
              <a:rPr lang="en-US" altLang="zh-CN" sz="2400" b="1" dirty="0">
                <a:latin typeface="黑体" pitchFamily="49" charset="-122"/>
                <a:ea typeface="黑体" pitchFamily="49" charset="-122"/>
              </a:rPr>
              <a:t>3.</a:t>
            </a:r>
            <a:r>
              <a:rPr lang="zh-CN" altLang="en-US" sz="2400" b="1" dirty="0">
                <a:latin typeface="黑体" pitchFamily="49" charset="-122"/>
                <a:ea typeface="黑体" pitchFamily="49" charset="-122"/>
              </a:rPr>
              <a:t>表格中各行 </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行表示元组</a:t>
            </a: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互不相同，行的次序任意</a:t>
            </a:r>
            <a:endParaRPr lang="en-US" altLang="zh-CN" sz="2400" b="1" dirty="0">
              <a:latin typeface="黑体" pitchFamily="49" charset="-122"/>
              <a:ea typeface="黑体" pitchFamily="49" charset="-122"/>
            </a:endParaRPr>
          </a:p>
        </p:txBody>
      </p:sp>
      <p:graphicFrame>
        <p:nvGraphicFramePr>
          <p:cNvPr id="4" name="Group 212"/>
          <p:cNvGraphicFramePr>
            <a:graphicFrameLocks/>
          </p:cNvGraphicFramePr>
          <p:nvPr/>
        </p:nvGraphicFramePr>
        <p:xfrm>
          <a:off x="571472" y="3571876"/>
          <a:ext cx="7929619" cy="1785950"/>
        </p:xfrm>
        <a:graphic>
          <a:graphicData uri="http://schemas.openxmlformats.org/drawingml/2006/table">
            <a:tbl>
              <a:tblPr/>
              <a:tblGrid>
                <a:gridCol w="1652540">
                  <a:extLst>
                    <a:ext uri="{9D8B030D-6E8A-4147-A177-3AD203B41FA5}">
                      <a16:colId xmlns:a16="http://schemas.microsoft.com/office/drawing/2014/main" val="20000"/>
                    </a:ext>
                  </a:extLst>
                </a:gridCol>
                <a:gridCol w="1648861">
                  <a:extLst>
                    <a:ext uri="{9D8B030D-6E8A-4147-A177-3AD203B41FA5}">
                      <a16:colId xmlns:a16="http://schemas.microsoft.com/office/drawing/2014/main" val="20001"/>
                    </a:ext>
                  </a:extLst>
                </a:gridCol>
                <a:gridCol w="1324977">
                  <a:extLst>
                    <a:ext uri="{9D8B030D-6E8A-4147-A177-3AD203B41FA5}">
                      <a16:colId xmlns:a16="http://schemas.microsoft.com/office/drawing/2014/main" val="20002"/>
                    </a:ext>
                  </a:extLst>
                </a:gridCol>
                <a:gridCol w="1632298">
                  <a:extLst>
                    <a:ext uri="{9D8B030D-6E8A-4147-A177-3AD203B41FA5}">
                      <a16:colId xmlns:a16="http://schemas.microsoft.com/office/drawing/2014/main" val="20003"/>
                    </a:ext>
                  </a:extLst>
                </a:gridCol>
                <a:gridCol w="1670943">
                  <a:extLst>
                    <a:ext uri="{9D8B030D-6E8A-4147-A177-3AD203B41FA5}">
                      <a16:colId xmlns:a16="http://schemas.microsoft.com/office/drawing/2014/main" val="20004"/>
                    </a:ext>
                  </a:extLst>
                </a:gridCol>
              </a:tblGrid>
              <a:tr h="610016">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2"/>
                          </a:solidFill>
                          <a:effectLst/>
                          <a:latin typeface="+mn-ea"/>
                          <a:ea typeface="+mn-ea"/>
                          <a:cs typeface="Times New Roman" pitchFamily="18" charset="0"/>
                        </a:rPr>
                        <a:t>教工号</a:t>
                      </a:r>
                      <a:endParaRPr kumimoji="0" lang="zh-CN" altLang="en-US" sz="1600" b="1" i="0" u="none" strike="noStrike" cap="none" normalizeH="0" baseline="0" dirty="0">
                        <a:ln>
                          <a:noFill/>
                        </a:ln>
                        <a:solidFill>
                          <a:schemeClr val="tx2"/>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2"/>
                          </a:solidFill>
                          <a:effectLst/>
                          <a:latin typeface="+mn-ea"/>
                          <a:ea typeface="+mn-ea"/>
                          <a:cs typeface="Times New Roman" pitchFamily="18" charset="0"/>
                        </a:rPr>
                        <a:t>姓名</a:t>
                      </a:r>
                      <a:endParaRPr kumimoji="0" lang="zh-CN" altLang="en-US" sz="1600" b="1" i="0" u="none" strike="noStrike" cap="none" normalizeH="0" baseline="0" dirty="0">
                        <a:ln>
                          <a:noFill/>
                        </a:ln>
                        <a:solidFill>
                          <a:schemeClr val="tx2"/>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2"/>
                          </a:solidFill>
                          <a:effectLst/>
                          <a:latin typeface="+mn-ea"/>
                          <a:ea typeface="+mn-ea"/>
                          <a:cs typeface="Times New Roman" pitchFamily="18" charset="0"/>
                        </a:rPr>
                        <a:t>性别</a:t>
                      </a:r>
                      <a:endParaRPr kumimoji="0" lang="zh-CN" altLang="en-US" sz="1600" b="1" i="0" u="none" strike="noStrike" cap="none" normalizeH="0" baseline="0" dirty="0">
                        <a:ln>
                          <a:noFill/>
                        </a:ln>
                        <a:solidFill>
                          <a:schemeClr val="tx2"/>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mn-ea"/>
                          <a:ea typeface="+mn-ea"/>
                          <a:cs typeface="Times New Roman" pitchFamily="18" charset="0"/>
                        </a:rPr>
                        <a:t>职称</a:t>
                      </a:r>
                      <a:endParaRPr kumimoji="0" lang="zh-CN" altLang="en-US" sz="1600" b="1" i="0" u="none" strike="noStrike" cap="none" normalizeH="0" baseline="0">
                        <a:ln>
                          <a:noFill/>
                        </a:ln>
                        <a:solidFill>
                          <a:schemeClr val="tx2"/>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mn-ea"/>
                          <a:ea typeface="+mn-ea"/>
                          <a:cs typeface="Times New Roman" pitchFamily="18" charset="0"/>
                        </a:rPr>
                        <a:t>职务</a:t>
                      </a:r>
                      <a:endParaRPr kumimoji="0" lang="zh-CN" altLang="en-US" sz="1600" b="1" i="0" u="none" strike="noStrike" cap="none" normalizeH="0" baseline="0">
                        <a:ln>
                          <a:noFill/>
                        </a:ln>
                        <a:solidFill>
                          <a:schemeClr val="tx2"/>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918">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en-US" altLang="zh-CN" sz="1600" b="1" i="0" u="none" strike="noStrike" cap="none" normalizeH="0" baseline="0" dirty="0">
                          <a:ln>
                            <a:noFill/>
                          </a:ln>
                          <a:solidFill>
                            <a:schemeClr val="tx1"/>
                          </a:solidFill>
                          <a:effectLst/>
                          <a:latin typeface="+mn-ea"/>
                          <a:ea typeface="+mn-ea"/>
                          <a:cs typeface="Times New Roman" pitchFamily="18" charset="0"/>
                        </a:rPr>
                        <a:t>001</a:t>
                      </a:r>
                      <a:endParaRPr kumimoji="0" lang="en-US" altLang="zh-CN" sz="1600" b="1" i="0" u="none" strike="noStrike" cap="none" normalizeH="0" baseline="0" dirty="0">
                        <a:ln>
                          <a:noFill/>
                        </a:ln>
                        <a:solidFill>
                          <a:schemeClr val="tx1"/>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mn-ea"/>
                          <a:ea typeface="+mn-ea"/>
                          <a:cs typeface="Times New Roman" pitchFamily="18" charset="0"/>
                        </a:rPr>
                        <a:t>张毅坤</a:t>
                      </a:r>
                      <a:endParaRPr kumimoji="0" lang="zh-CN" altLang="en-US" sz="1600" b="1" i="0" u="none" strike="noStrike" cap="none" normalizeH="0" baseline="0">
                        <a:ln>
                          <a:noFill/>
                        </a:ln>
                        <a:solidFill>
                          <a:schemeClr val="tx1"/>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mn-ea"/>
                          <a:ea typeface="+mn-ea"/>
                          <a:cs typeface="Times New Roman" pitchFamily="18" charset="0"/>
                        </a:rPr>
                        <a:t>男</a:t>
                      </a:r>
                      <a:endParaRPr kumimoji="0" lang="zh-CN" altLang="en-US" sz="1600" b="1" i="0" u="none" strike="noStrike" cap="none" normalizeH="0" baseline="0">
                        <a:ln>
                          <a:noFill/>
                        </a:ln>
                        <a:solidFill>
                          <a:schemeClr val="tx1"/>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mn-ea"/>
                          <a:ea typeface="+mn-ea"/>
                          <a:cs typeface="Times New Roman" pitchFamily="18" charset="0"/>
                        </a:rPr>
                        <a:t>教授</a:t>
                      </a:r>
                      <a:endParaRPr kumimoji="0" lang="zh-CN" altLang="en-US" sz="1600" b="1" i="0" u="none" strike="noStrike" cap="none" normalizeH="0" baseline="0">
                        <a:ln>
                          <a:noFill/>
                        </a:ln>
                        <a:solidFill>
                          <a:schemeClr val="tx1"/>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mn-ea"/>
                          <a:ea typeface="+mn-ea"/>
                          <a:cs typeface="Times New Roman" pitchFamily="18" charset="0"/>
                        </a:rPr>
                        <a:t>院长</a:t>
                      </a:r>
                      <a:endParaRPr kumimoji="0" lang="zh-CN" altLang="en-US" sz="1600" b="1" i="0" u="none" strike="noStrike" cap="none" normalizeH="0" baseline="0">
                        <a:ln>
                          <a:noFill/>
                        </a:ln>
                        <a:solidFill>
                          <a:schemeClr val="tx1"/>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0016">
                <a:tc>
                  <a:txBody>
                    <a:body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en-US" altLang="zh-CN" sz="1600" b="1" i="0" u="none" strike="noStrike" cap="none" normalizeH="0" baseline="0" dirty="0">
                          <a:ln>
                            <a:noFill/>
                          </a:ln>
                          <a:solidFill>
                            <a:schemeClr val="tx1"/>
                          </a:solidFill>
                          <a:effectLst/>
                          <a:latin typeface="+mn-ea"/>
                          <a:ea typeface="+mn-ea"/>
                          <a:cs typeface="Times New Roman" pitchFamily="18" charset="0"/>
                        </a:rPr>
                        <a:t>002</a:t>
                      </a:r>
                      <a:endParaRPr kumimoji="0" lang="en-US" altLang="zh-CN" sz="1600" b="1" i="0" u="none" strike="noStrike" cap="none" normalizeH="0" baseline="0" dirty="0">
                        <a:ln>
                          <a:noFill/>
                        </a:ln>
                        <a:solidFill>
                          <a:schemeClr val="tx1"/>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chemeClr val="tx1"/>
                          </a:solidFill>
                          <a:effectLst/>
                          <a:latin typeface="+mn-ea"/>
                          <a:ea typeface="+mn-ea"/>
                        </a:rPr>
                        <a:t>李  林</a:t>
                      </a: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chemeClr val="tx1"/>
                          </a:solidFill>
                          <a:effectLst/>
                          <a:latin typeface="+mn-ea"/>
                          <a:ea typeface="+mn-ea"/>
                        </a:rPr>
                        <a:t>女</a:t>
                      </a: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chemeClr val="tx1"/>
                          </a:solidFill>
                          <a:effectLst/>
                          <a:latin typeface="+mn-ea"/>
                          <a:ea typeface="+mn-ea"/>
                        </a:rPr>
                        <a:t>讲师</a:t>
                      </a: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chemeClr val="tx1"/>
                        </a:solidFill>
                        <a:effectLst/>
                        <a:latin typeface="+mn-ea"/>
                        <a:ea typeface="+mn-ea"/>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规范化举例</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latin typeface="黑体" pitchFamily="49" charset="-122"/>
                <a:ea typeface="黑体" pitchFamily="49" charset="-122"/>
              </a:rPr>
              <a:t>有三个实体，即</a:t>
            </a:r>
            <a:r>
              <a:rPr lang="zh-CN" altLang="en-US" b="1" dirty="0">
                <a:solidFill>
                  <a:srgbClr val="FF0000"/>
                </a:solidFill>
                <a:latin typeface="黑体" pitchFamily="49" charset="-122"/>
                <a:ea typeface="黑体" pitchFamily="49" charset="-122"/>
              </a:rPr>
              <a:t>课程、学生和教师</a:t>
            </a:r>
            <a:r>
              <a:rPr lang="zh-CN" altLang="en-US" b="1" dirty="0">
                <a:latin typeface="黑体" pitchFamily="49" charset="-122"/>
                <a:ea typeface="黑体" pitchFamily="49" charset="-122"/>
              </a:rPr>
              <a:t>，用三个关系保存它们的信息</a:t>
            </a:r>
            <a:r>
              <a:rPr lang="zh-CN" altLang="en-US" b="1" dirty="0">
                <a:solidFill>
                  <a:srgbClr val="0000FF"/>
                </a:solidFill>
                <a:latin typeface="黑体" pitchFamily="49" charset="-122"/>
                <a:ea typeface="黑体" pitchFamily="49" charset="-122"/>
              </a:rPr>
              <a:t>：</a:t>
            </a:r>
          </a:p>
          <a:p>
            <a:pPr marL="273050" indent="-273050">
              <a:lnSpc>
                <a:spcPct val="115000"/>
              </a:lnSpc>
              <a:spcBef>
                <a:spcPct val="10000"/>
              </a:spcBef>
              <a:buClr>
                <a:schemeClr val="accent1"/>
              </a:buClr>
              <a:buSzPct val="70000"/>
              <a:buFont typeface="Wingdings" pitchFamily="2" charset="2"/>
              <a:buNone/>
              <a:defRPr/>
            </a:pPr>
            <a:r>
              <a:rPr lang="zh-CN" altLang="en-US" b="1" dirty="0">
                <a:latin typeface="黑体" pitchFamily="49" charset="-122"/>
                <a:ea typeface="黑体" pitchFamily="49" charset="-122"/>
              </a:rPr>
              <a:t>       </a:t>
            </a:r>
            <a:r>
              <a:rPr lang="zh-CN" altLang="en-US" b="1" dirty="0">
                <a:solidFill>
                  <a:srgbClr val="FF0000"/>
                </a:solidFill>
                <a:latin typeface="黑体" pitchFamily="49" charset="-122"/>
                <a:ea typeface="黑体" pitchFamily="49" charset="-122"/>
              </a:rPr>
              <a:t>学生</a:t>
            </a:r>
            <a:r>
              <a:rPr lang="en-US" altLang="zh-CN" b="1" dirty="0">
                <a:latin typeface="黑体" pitchFamily="49" charset="-122"/>
                <a:ea typeface="黑体" pitchFamily="49" charset="-122"/>
              </a:rPr>
              <a:t>(</a:t>
            </a:r>
            <a:r>
              <a:rPr lang="zh-CN" altLang="en-US" b="1" u="sng" dirty="0">
                <a:solidFill>
                  <a:srgbClr val="0000FF"/>
                </a:solidFill>
                <a:latin typeface="黑体" pitchFamily="49" charset="-122"/>
                <a:ea typeface="黑体" pitchFamily="49" charset="-122"/>
              </a:rPr>
              <a:t>学号</a:t>
            </a:r>
            <a:r>
              <a:rPr lang="zh-CN" altLang="en-US" b="1" dirty="0">
                <a:latin typeface="黑体" pitchFamily="49" charset="-122"/>
                <a:ea typeface="黑体" pitchFamily="49" charset="-122"/>
              </a:rPr>
              <a:t>，姓名，性别，年龄，年级，专业，籍贯</a:t>
            </a:r>
            <a:r>
              <a:rPr lang="en-US" altLang="zh-CN" b="1" dirty="0">
                <a:latin typeface="黑体" pitchFamily="49" charset="-122"/>
                <a:ea typeface="黑体" pitchFamily="49" charset="-122"/>
              </a:rPr>
              <a:t>)</a:t>
            </a:r>
          </a:p>
          <a:p>
            <a:pPr marL="273050" indent="-273050">
              <a:lnSpc>
                <a:spcPct val="115000"/>
              </a:lnSpc>
              <a:spcBef>
                <a:spcPct val="10000"/>
              </a:spcBef>
              <a:buClr>
                <a:schemeClr val="accent1"/>
              </a:buClr>
              <a:buSzPct val="70000"/>
              <a:buFont typeface="Wingdings" pitchFamily="2" charset="2"/>
              <a:buNone/>
              <a:defRPr/>
            </a:pPr>
            <a:r>
              <a:rPr lang="en-US" altLang="zh-CN" b="1" dirty="0">
                <a:latin typeface="黑体" pitchFamily="49" charset="-122"/>
                <a:ea typeface="黑体" pitchFamily="49" charset="-122"/>
              </a:rPr>
              <a:t>       </a:t>
            </a:r>
            <a:r>
              <a:rPr lang="zh-CN" altLang="en-US" b="1" dirty="0">
                <a:solidFill>
                  <a:srgbClr val="FF0000"/>
                </a:solidFill>
                <a:latin typeface="黑体" pitchFamily="49" charset="-122"/>
                <a:ea typeface="黑体" pitchFamily="49" charset="-122"/>
              </a:rPr>
              <a:t>教师</a:t>
            </a:r>
            <a:r>
              <a:rPr lang="en-US" altLang="zh-CN" b="1" dirty="0">
                <a:latin typeface="黑体" pitchFamily="49" charset="-122"/>
                <a:ea typeface="黑体" pitchFamily="49" charset="-122"/>
              </a:rPr>
              <a:t>(</a:t>
            </a:r>
            <a:r>
              <a:rPr lang="zh-CN" altLang="en-US" b="1" u="sng" dirty="0">
                <a:solidFill>
                  <a:srgbClr val="0000FF"/>
                </a:solidFill>
                <a:latin typeface="黑体" pitchFamily="49" charset="-122"/>
                <a:ea typeface="黑体" pitchFamily="49" charset="-122"/>
              </a:rPr>
              <a:t>职工号</a:t>
            </a:r>
            <a:r>
              <a:rPr lang="zh-CN" altLang="en-US" b="1" dirty="0">
                <a:latin typeface="黑体" pitchFamily="49" charset="-122"/>
                <a:ea typeface="黑体" pitchFamily="49" charset="-122"/>
              </a:rPr>
              <a:t>，姓名，年龄，职称，职务，工资级别，工资</a:t>
            </a:r>
            <a:r>
              <a:rPr lang="en-US" altLang="zh-CN" b="1" dirty="0">
                <a:latin typeface="黑体" pitchFamily="49" charset="-122"/>
                <a:ea typeface="黑体" pitchFamily="49" charset="-122"/>
              </a:rPr>
              <a:t>)</a:t>
            </a:r>
          </a:p>
          <a:p>
            <a:pPr marL="273050" indent="-273050">
              <a:lnSpc>
                <a:spcPct val="115000"/>
              </a:lnSpc>
              <a:spcBef>
                <a:spcPct val="10000"/>
              </a:spcBef>
              <a:buClr>
                <a:schemeClr val="accent1"/>
              </a:buClr>
              <a:buSzPct val="70000"/>
              <a:buFont typeface="Wingdings" pitchFamily="2" charset="2"/>
              <a:buNone/>
              <a:defRPr/>
            </a:pPr>
            <a:r>
              <a:rPr lang="en-US" altLang="zh-CN" b="1" dirty="0">
                <a:latin typeface="黑体" pitchFamily="49" charset="-122"/>
                <a:ea typeface="黑体" pitchFamily="49" charset="-122"/>
              </a:rPr>
              <a:t>       </a:t>
            </a:r>
            <a:r>
              <a:rPr lang="zh-CN" altLang="en-US" b="1" dirty="0">
                <a:solidFill>
                  <a:srgbClr val="FF0000"/>
                </a:solidFill>
                <a:latin typeface="黑体" pitchFamily="49" charset="-122"/>
                <a:ea typeface="黑体" pitchFamily="49" charset="-122"/>
              </a:rPr>
              <a:t>课程</a:t>
            </a:r>
            <a:r>
              <a:rPr lang="en-US" altLang="zh-CN" b="1" dirty="0">
                <a:latin typeface="黑体" pitchFamily="49" charset="-122"/>
                <a:ea typeface="黑体" pitchFamily="49" charset="-122"/>
              </a:rPr>
              <a:t>(</a:t>
            </a:r>
            <a:r>
              <a:rPr lang="zh-CN" altLang="en-US" b="1" u="sng" dirty="0">
                <a:solidFill>
                  <a:srgbClr val="0000FF"/>
                </a:solidFill>
                <a:latin typeface="黑体" pitchFamily="49" charset="-122"/>
                <a:ea typeface="黑体" pitchFamily="49" charset="-122"/>
              </a:rPr>
              <a:t>课程号</a:t>
            </a:r>
            <a:r>
              <a:rPr lang="zh-CN" altLang="en-US" b="1" dirty="0">
                <a:latin typeface="黑体" pitchFamily="49" charset="-122"/>
                <a:ea typeface="黑体" pitchFamily="49" charset="-122"/>
              </a:rPr>
              <a:t>，课程名，学分，学时，课程类型</a:t>
            </a:r>
            <a:r>
              <a:rPr lang="en-US" altLang="zh-CN" b="1" dirty="0">
                <a:latin typeface="黑体" pitchFamily="49" charset="-122"/>
                <a:ea typeface="黑体" pitchFamily="49" charset="-122"/>
              </a:rPr>
              <a:t>)</a:t>
            </a:r>
          </a:p>
          <a:p>
            <a:pPr eaLnBrk="1" hangingPunct="1">
              <a:lnSpc>
                <a:spcPct val="115000"/>
              </a:lnSpc>
              <a:defRPr/>
            </a:pPr>
            <a:r>
              <a:rPr lang="zh-CN" altLang="en-US" b="1" dirty="0">
                <a:latin typeface="黑体" pitchFamily="49" charset="-122"/>
                <a:ea typeface="黑体" pitchFamily="49" charset="-122"/>
              </a:rPr>
              <a:t>为表示实体型之间的联系，又建立两个关系：</a:t>
            </a:r>
          </a:p>
          <a:p>
            <a:pPr marL="273050" indent="-273050">
              <a:lnSpc>
                <a:spcPct val="115000"/>
              </a:lnSpc>
              <a:spcBef>
                <a:spcPts val="600"/>
              </a:spcBef>
              <a:buClr>
                <a:srgbClr val="663300"/>
              </a:buClr>
              <a:buSzPct val="70000"/>
              <a:buFont typeface="Wingdings" pitchFamily="2" charset="2"/>
              <a:buNone/>
              <a:defRPr/>
            </a:pPr>
            <a:r>
              <a:rPr lang="zh-CN" altLang="en-US" b="1" dirty="0">
                <a:solidFill>
                  <a:srgbClr val="0000FF"/>
                </a:solidFill>
                <a:latin typeface="黑体" pitchFamily="49" charset="-122"/>
                <a:ea typeface="黑体" pitchFamily="49" charset="-122"/>
              </a:rPr>
              <a:t>       </a:t>
            </a:r>
            <a:r>
              <a:rPr lang="zh-CN" altLang="en-US" b="1" dirty="0">
                <a:solidFill>
                  <a:srgbClr val="FF0000"/>
                </a:solidFill>
                <a:latin typeface="黑体" pitchFamily="49" charset="-122"/>
                <a:ea typeface="黑体" pitchFamily="49" charset="-122"/>
              </a:rPr>
              <a:t>选课</a:t>
            </a:r>
            <a:r>
              <a:rPr lang="zh-CN" altLang="en-US" b="1" dirty="0">
                <a:solidFill>
                  <a:srgbClr val="0000FF"/>
                </a:solidFill>
                <a:latin typeface="黑体" pitchFamily="49" charset="-122"/>
                <a:ea typeface="黑体" pitchFamily="49" charset="-122"/>
              </a:rPr>
              <a:t> </a:t>
            </a:r>
            <a:r>
              <a:rPr lang="en-US" altLang="zh-CN" b="1" dirty="0">
                <a:solidFill>
                  <a:srgbClr val="0000FF"/>
                </a:solidFill>
                <a:latin typeface="黑体" pitchFamily="49" charset="-122"/>
                <a:ea typeface="黑体" pitchFamily="49" charset="-122"/>
              </a:rPr>
              <a:t>(</a:t>
            </a:r>
            <a:r>
              <a:rPr lang="zh-CN" altLang="en-US" b="1" u="sng" dirty="0">
                <a:solidFill>
                  <a:srgbClr val="0000FF"/>
                </a:solidFill>
                <a:latin typeface="黑体" pitchFamily="49" charset="-122"/>
                <a:ea typeface="黑体" pitchFamily="49" charset="-122"/>
              </a:rPr>
              <a:t>学号，课程号</a:t>
            </a:r>
            <a:r>
              <a:rPr lang="zh-CN" altLang="en-US" b="1" dirty="0">
                <a:solidFill>
                  <a:srgbClr val="0000FF"/>
                </a:solidFill>
                <a:latin typeface="黑体" pitchFamily="49" charset="-122"/>
                <a:ea typeface="黑体" pitchFamily="49" charset="-122"/>
              </a:rPr>
              <a:t>，听课出勤率，作业完成率，分数</a:t>
            </a:r>
            <a:r>
              <a:rPr lang="en-US" altLang="zh-CN" b="1" dirty="0">
                <a:solidFill>
                  <a:srgbClr val="0000FF"/>
                </a:solidFill>
                <a:latin typeface="黑体" pitchFamily="49" charset="-122"/>
                <a:ea typeface="黑体" pitchFamily="49" charset="-122"/>
              </a:rPr>
              <a:t>)</a:t>
            </a:r>
          </a:p>
          <a:p>
            <a:pPr marL="273050" indent="-273050">
              <a:lnSpc>
                <a:spcPct val="115000"/>
              </a:lnSpc>
              <a:spcBef>
                <a:spcPts val="600"/>
              </a:spcBef>
              <a:buClr>
                <a:srgbClr val="663300"/>
              </a:buClr>
              <a:buSzPct val="70000"/>
              <a:buFont typeface="Wingdings" pitchFamily="2" charset="2"/>
              <a:buNone/>
              <a:defRPr/>
            </a:pPr>
            <a:r>
              <a:rPr lang="en-US" altLang="zh-CN" b="1" dirty="0">
                <a:solidFill>
                  <a:srgbClr val="0000FF"/>
                </a:solidFill>
                <a:latin typeface="黑体" pitchFamily="49" charset="-122"/>
                <a:ea typeface="黑体" pitchFamily="49" charset="-122"/>
              </a:rPr>
              <a:t>       </a:t>
            </a:r>
            <a:r>
              <a:rPr lang="zh-CN" altLang="en-US" b="1" dirty="0">
                <a:solidFill>
                  <a:srgbClr val="FF0000"/>
                </a:solidFill>
                <a:latin typeface="黑体" pitchFamily="49" charset="-122"/>
                <a:ea typeface="黑体" pitchFamily="49" charset="-122"/>
              </a:rPr>
              <a:t>教课</a:t>
            </a:r>
            <a:r>
              <a:rPr lang="zh-CN" altLang="en-US" b="1" dirty="0">
                <a:solidFill>
                  <a:srgbClr val="0000FF"/>
                </a:solidFill>
                <a:latin typeface="黑体" pitchFamily="49" charset="-122"/>
                <a:ea typeface="黑体" pitchFamily="49" charset="-122"/>
              </a:rPr>
              <a:t> </a:t>
            </a:r>
            <a:r>
              <a:rPr lang="en-US" altLang="zh-CN" b="1" dirty="0">
                <a:solidFill>
                  <a:srgbClr val="0000FF"/>
                </a:solidFill>
                <a:latin typeface="黑体" pitchFamily="49" charset="-122"/>
                <a:ea typeface="黑体" pitchFamily="49" charset="-122"/>
              </a:rPr>
              <a:t>(</a:t>
            </a:r>
            <a:r>
              <a:rPr lang="zh-CN" altLang="en-US" b="1" u="sng" dirty="0">
                <a:solidFill>
                  <a:srgbClr val="0000FF"/>
                </a:solidFill>
                <a:latin typeface="黑体" pitchFamily="49" charset="-122"/>
                <a:ea typeface="黑体" pitchFamily="49" charset="-122"/>
              </a:rPr>
              <a:t>职工号，课程号</a:t>
            </a:r>
            <a:r>
              <a:rPr lang="zh-CN" altLang="en-US" b="1" dirty="0">
                <a:solidFill>
                  <a:srgbClr val="0000FF"/>
                </a:solidFill>
                <a:latin typeface="黑体" pitchFamily="49" charset="-122"/>
                <a:ea typeface="黑体" pitchFamily="49" charset="-122"/>
              </a:rPr>
              <a:t>，授课效果</a:t>
            </a:r>
            <a:r>
              <a:rPr lang="en-US" altLang="zh-CN" b="1" dirty="0">
                <a:solidFill>
                  <a:srgbClr val="0000FF"/>
                </a:solidFill>
                <a:latin typeface="黑体" pitchFamily="49" charset="-122"/>
                <a:ea typeface="黑体" pitchFamily="49" charset="-122"/>
              </a:rPr>
              <a:t>)</a:t>
            </a:r>
          </a:p>
          <a:p>
            <a:pPr eaLnBrk="1" hangingPunct="1">
              <a:lnSpc>
                <a:spcPct val="115000"/>
              </a:lnSpc>
              <a:defRPr/>
            </a:pPr>
            <a:r>
              <a:rPr lang="zh-CN" altLang="en-US" b="1" dirty="0">
                <a:latin typeface="黑体" pitchFamily="49" charset="-122"/>
                <a:ea typeface="黑体" pitchFamily="49" charset="-122"/>
              </a:rPr>
              <a:t>这五个关系，组成了</a:t>
            </a:r>
            <a:r>
              <a:rPr lang="zh-CN" altLang="en-US" b="1" dirty="0">
                <a:solidFill>
                  <a:srgbClr val="FF0000"/>
                </a:solidFill>
                <a:latin typeface="黑体" pitchFamily="49" charset="-122"/>
                <a:ea typeface="黑体" pitchFamily="49" charset="-122"/>
              </a:rPr>
              <a:t>数据库的模型</a:t>
            </a:r>
            <a:r>
              <a:rPr lang="zh-CN" altLang="en-US" b="1" dirty="0">
                <a:latin typeface="黑体" pitchFamily="49" charset="-122"/>
                <a:ea typeface="黑体" pitchFamily="49" charset="-122"/>
              </a:rPr>
              <a:t>。</a:t>
            </a:r>
            <a:endParaRPr lang="en-US" altLang="zh-CN" b="1" dirty="0">
              <a:latin typeface="黑体" pitchFamily="49" charset="-122"/>
              <a:ea typeface="黑体" pitchFamily="49" charset="-122"/>
            </a:endParaRPr>
          </a:p>
          <a:p>
            <a:pPr eaLnBrk="1" hangingPunct="1">
              <a:lnSpc>
                <a:spcPct val="115000"/>
              </a:lnSpc>
              <a:defRPr/>
            </a:pPr>
            <a:r>
              <a:rPr lang="zh-CN" altLang="en-US" b="1" dirty="0">
                <a:latin typeface="黑体" pitchFamily="49" charset="-122"/>
                <a:ea typeface="黑体" pitchFamily="49" charset="-122"/>
              </a:rPr>
              <a:t>在每个关系中，属性名下加（下划线）指明</a:t>
            </a:r>
            <a:r>
              <a:rPr lang="zh-CN" altLang="en-US" b="1" dirty="0">
                <a:solidFill>
                  <a:srgbClr val="FF0000"/>
                </a:solidFill>
                <a:latin typeface="黑体" pitchFamily="49" charset="-122"/>
                <a:ea typeface="黑体" pitchFamily="49" charset="-122"/>
              </a:rPr>
              <a:t>关键字</a:t>
            </a:r>
            <a:r>
              <a:rPr lang="zh-CN" altLang="en-US" b="1" dirty="0">
                <a:latin typeface="黑体" pitchFamily="49" charset="-122"/>
                <a:ea typeface="黑体" pitchFamily="49" charset="-122"/>
              </a:rPr>
              <a:t>。并规定</a:t>
            </a:r>
            <a:r>
              <a:rPr lang="zh-CN" altLang="en-US" b="1" dirty="0">
                <a:solidFill>
                  <a:srgbClr val="FF0000"/>
                </a:solidFill>
                <a:latin typeface="黑体" pitchFamily="49" charset="-122"/>
                <a:ea typeface="黑体" pitchFamily="49" charset="-122"/>
              </a:rPr>
              <a:t>关键字</a:t>
            </a:r>
            <a:r>
              <a:rPr lang="zh-CN" altLang="en-US" b="1" dirty="0">
                <a:latin typeface="黑体" pitchFamily="49" charset="-122"/>
                <a:ea typeface="黑体" pitchFamily="49" charset="-122"/>
              </a:rPr>
              <a:t>能唯一地标识一条数据。</a:t>
            </a:r>
            <a:endParaRPr lang="en-US" altLang="zh-CN" b="1" dirty="0">
              <a:latin typeface="黑体" pitchFamily="49" charset="-122"/>
              <a:ea typeface="黑体" pitchFamily="49" charset="-122"/>
            </a:endParaRPr>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规范化举例</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latin typeface="黑体" pitchFamily="49" charset="-122"/>
                <a:ea typeface="黑体" pitchFamily="49" charset="-122"/>
              </a:rPr>
              <a:t>通常用“</a:t>
            </a:r>
            <a:r>
              <a:rPr lang="zh-CN" altLang="en-US" b="1" dirty="0">
                <a:solidFill>
                  <a:srgbClr val="0000FF"/>
                </a:solidFill>
                <a:latin typeface="黑体" pitchFamily="49" charset="-122"/>
                <a:ea typeface="黑体" pitchFamily="49" charset="-122"/>
              </a:rPr>
              <a:t>范式</a:t>
            </a:r>
            <a:r>
              <a:rPr lang="en-US" altLang="zh-CN" b="1" dirty="0">
                <a:solidFill>
                  <a:srgbClr val="0000FF"/>
                </a:solidFill>
                <a:latin typeface="黑体" pitchFamily="49" charset="-122"/>
                <a:ea typeface="黑体" pitchFamily="49" charset="-122"/>
              </a:rPr>
              <a:t>(Normal Forms)</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定义消除数据冗余的程度。第一范式</a:t>
            </a:r>
            <a:r>
              <a:rPr lang="en-US" altLang="zh-CN" b="1" dirty="0">
                <a:latin typeface="黑体" pitchFamily="49" charset="-122"/>
                <a:ea typeface="黑体" pitchFamily="49" charset="-122"/>
              </a:rPr>
              <a:t>(1 NF)</a:t>
            </a:r>
            <a:r>
              <a:rPr lang="zh-CN" altLang="en-US" b="1" dirty="0">
                <a:latin typeface="黑体" pitchFamily="49" charset="-122"/>
                <a:ea typeface="黑体" pitchFamily="49" charset="-122"/>
              </a:rPr>
              <a:t>数据冗余程度最大，第五范式</a:t>
            </a:r>
            <a:r>
              <a:rPr lang="en-US" altLang="zh-CN" b="1" dirty="0">
                <a:latin typeface="黑体" pitchFamily="49" charset="-122"/>
                <a:ea typeface="黑体" pitchFamily="49" charset="-122"/>
              </a:rPr>
              <a:t>(5 NF)</a:t>
            </a:r>
            <a:r>
              <a:rPr lang="zh-CN" altLang="en-US" b="1" dirty="0">
                <a:latin typeface="黑体" pitchFamily="49" charset="-122"/>
                <a:ea typeface="黑体" pitchFamily="49" charset="-122"/>
              </a:rPr>
              <a:t>数据冗余程度最小。</a:t>
            </a:r>
            <a:r>
              <a:rPr lang="zh-CN" altLang="en-US" b="1" dirty="0">
                <a:solidFill>
                  <a:srgbClr val="FF0000"/>
                </a:solidFill>
                <a:latin typeface="黑体" pitchFamily="49" charset="-122"/>
                <a:ea typeface="黑体" pitchFamily="49" charset="-122"/>
              </a:rPr>
              <a:t>但是：</a:t>
            </a:r>
            <a:endParaRPr lang="en-US" altLang="zh-CN" b="1" dirty="0">
              <a:solidFill>
                <a:srgbClr val="FF0000"/>
              </a:solidFill>
              <a:latin typeface="黑体" pitchFamily="49" charset="-122"/>
              <a:ea typeface="黑体" pitchFamily="49" charset="-122"/>
            </a:endParaRPr>
          </a:p>
          <a:p>
            <a:pPr eaLnBrk="1" hangingPunct="1">
              <a:lnSpc>
                <a:spcPct val="115000"/>
              </a:lnSpc>
            </a:pPr>
            <a:r>
              <a:rPr lang="zh-CN" altLang="en-US" b="1" dirty="0">
                <a:solidFill>
                  <a:srgbClr val="FF0000"/>
                </a:solidFill>
                <a:latin typeface="黑体" pitchFamily="49" charset="-122"/>
                <a:ea typeface="黑体" pitchFamily="49" charset="-122"/>
              </a:rPr>
              <a:t>范式级别越高</a:t>
            </a:r>
            <a:r>
              <a:rPr lang="zh-CN" altLang="en-US" b="1" dirty="0">
                <a:latin typeface="黑体" pitchFamily="49" charset="-122"/>
                <a:ea typeface="黑体" pitchFamily="49" charset="-122"/>
              </a:rPr>
              <a:t>，存储同样数据就需要分解成更多张表，因此，“存储自身”的</a:t>
            </a:r>
            <a:r>
              <a:rPr lang="zh-CN" altLang="en-US" b="1" dirty="0">
                <a:solidFill>
                  <a:srgbClr val="FF0000"/>
                </a:solidFill>
                <a:latin typeface="黑体" pitchFamily="49" charset="-122"/>
                <a:ea typeface="黑体" pitchFamily="49" charset="-122"/>
              </a:rPr>
              <a:t>过程也就越复杂</a:t>
            </a:r>
            <a:r>
              <a:rPr lang="zh-CN" altLang="en-US" b="1" dirty="0">
                <a:latin typeface="黑体" pitchFamily="49" charset="-122"/>
                <a:ea typeface="黑体" pitchFamily="49" charset="-122"/>
              </a:rPr>
              <a:t>。</a:t>
            </a:r>
            <a:endParaRPr lang="en-US" altLang="zh-CN" b="1" dirty="0">
              <a:latin typeface="黑体" pitchFamily="49" charset="-122"/>
              <a:ea typeface="黑体" pitchFamily="49" charset="-122"/>
            </a:endParaRPr>
          </a:p>
          <a:p>
            <a:pPr eaLnBrk="1" hangingPunct="1">
              <a:lnSpc>
                <a:spcPct val="115000"/>
              </a:lnSpc>
            </a:pPr>
            <a:r>
              <a:rPr lang="zh-CN" altLang="en-US" b="1" dirty="0">
                <a:latin typeface="黑体" pitchFamily="49" charset="-122"/>
                <a:ea typeface="黑体" pitchFamily="49" charset="-122"/>
              </a:rPr>
              <a:t>随着范式级别的提高，</a:t>
            </a:r>
            <a:r>
              <a:rPr lang="zh-CN" altLang="en-US" b="1" dirty="0">
                <a:solidFill>
                  <a:srgbClr val="FF0000"/>
                </a:solidFill>
                <a:latin typeface="黑体" pitchFamily="49" charset="-122"/>
                <a:ea typeface="黑体" pitchFamily="49" charset="-122"/>
              </a:rPr>
              <a:t>数据的存储结构与基于问题域的结构间的匹配程度也随之下降</a:t>
            </a:r>
            <a:r>
              <a:rPr lang="zh-CN" altLang="en-US" b="1" dirty="0">
                <a:latin typeface="黑体" pitchFamily="49" charset="-122"/>
                <a:ea typeface="黑体" pitchFamily="49" charset="-122"/>
              </a:rPr>
              <a:t>，因此，在需求变化时数据的稳定性较差。</a:t>
            </a:r>
            <a:endParaRPr lang="en-US" altLang="zh-CN" b="1" dirty="0">
              <a:latin typeface="黑体" pitchFamily="49" charset="-122"/>
              <a:ea typeface="黑体" pitchFamily="49" charset="-122"/>
            </a:endParaRPr>
          </a:p>
          <a:p>
            <a:pPr eaLnBrk="1" hangingPunct="1">
              <a:lnSpc>
                <a:spcPct val="115000"/>
              </a:lnSpc>
            </a:pPr>
            <a:r>
              <a:rPr lang="zh-CN" altLang="en-US" b="1" dirty="0">
                <a:latin typeface="黑体" pitchFamily="49" charset="-122"/>
                <a:ea typeface="黑体" pitchFamily="49" charset="-122"/>
              </a:rPr>
              <a:t>范式级别提高则需要访问的表增多，因此</a:t>
            </a:r>
            <a:r>
              <a:rPr lang="zh-CN" altLang="en-US" b="1" dirty="0">
                <a:solidFill>
                  <a:srgbClr val="FF0000"/>
                </a:solidFill>
                <a:latin typeface="黑体" pitchFamily="49" charset="-122"/>
                <a:ea typeface="黑体" pitchFamily="49" charset="-122"/>
              </a:rPr>
              <a:t>性能</a:t>
            </a:r>
            <a:r>
              <a:rPr lang="en-US" altLang="zh-CN" b="1" dirty="0">
                <a:solidFill>
                  <a:srgbClr val="FF0000"/>
                </a:solidFill>
                <a:latin typeface="黑体" pitchFamily="49" charset="-122"/>
                <a:ea typeface="黑体" pitchFamily="49" charset="-122"/>
              </a:rPr>
              <a:t>(</a:t>
            </a:r>
            <a:r>
              <a:rPr lang="zh-CN" altLang="en-US" b="1" dirty="0">
                <a:solidFill>
                  <a:srgbClr val="FF0000"/>
                </a:solidFill>
                <a:latin typeface="黑体" pitchFamily="49" charset="-122"/>
                <a:ea typeface="黑体" pitchFamily="49" charset="-122"/>
              </a:rPr>
              <a:t>速度</a:t>
            </a:r>
            <a:r>
              <a:rPr lang="en-US" altLang="zh-CN" b="1" dirty="0">
                <a:solidFill>
                  <a:srgbClr val="FF0000"/>
                </a:solidFill>
                <a:latin typeface="黑体" pitchFamily="49" charset="-122"/>
                <a:ea typeface="黑体" pitchFamily="49" charset="-122"/>
              </a:rPr>
              <a:t>)</a:t>
            </a:r>
            <a:r>
              <a:rPr lang="zh-CN" altLang="en-US" b="1" dirty="0">
                <a:solidFill>
                  <a:srgbClr val="FF0000"/>
                </a:solidFill>
                <a:latin typeface="黑体" pitchFamily="49" charset="-122"/>
                <a:ea typeface="黑体" pitchFamily="49" charset="-122"/>
              </a:rPr>
              <a:t>将下降</a:t>
            </a:r>
            <a:r>
              <a:rPr lang="zh-CN" altLang="en-US" b="1" dirty="0">
                <a:latin typeface="黑体" pitchFamily="49" charset="-122"/>
                <a:ea typeface="黑体" pitchFamily="49" charset="-122"/>
              </a:rPr>
              <a:t>。</a:t>
            </a:r>
            <a:endParaRPr lang="en-US" altLang="zh-CN" b="1" dirty="0">
              <a:latin typeface="黑体" pitchFamily="49" charset="-122"/>
              <a:ea typeface="黑体" pitchFamily="49" charset="-122"/>
            </a:endParaRPr>
          </a:p>
          <a:p>
            <a:pPr eaLnBrk="1" hangingPunct="1">
              <a:lnSpc>
                <a:spcPct val="115000"/>
              </a:lnSpc>
              <a:buNone/>
            </a:pPr>
            <a:endParaRPr lang="en-US" altLang="zh-CN" b="1" dirty="0">
              <a:solidFill>
                <a:srgbClr val="FF0000"/>
              </a:solidFill>
              <a:latin typeface="黑体" pitchFamily="49" charset="-122"/>
              <a:ea typeface="黑体" pitchFamily="49" charset="-122"/>
            </a:endParaRPr>
          </a:p>
          <a:p>
            <a:pPr eaLnBrk="1" hangingPunct="1">
              <a:lnSpc>
                <a:spcPct val="115000"/>
              </a:lnSpc>
              <a:buNone/>
            </a:pPr>
            <a:r>
              <a:rPr lang="en-US" altLang="zh-CN" b="1" dirty="0">
                <a:solidFill>
                  <a:srgbClr val="FF0000"/>
                </a:solidFill>
                <a:latin typeface="黑体" pitchFamily="49" charset="-122"/>
                <a:ea typeface="黑体" pitchFamily="49" charset="-122"/>
              </a:rPr>
              <a:t>   </a:t>
            </a:r>
            <a:r>
              <a:rPr lang="zh-CN" altLang="en-US" b="1" dirty="0">
                <a:solidFill>
                  <a:srgbClr val="FF0000"/>
                </a:solidFill>
                <a:latin typeface="黑体" pitchFamily="49" charset="-122"/>
                <a:ea typeface="黑体" pitchFamily="49" charset="-122"/>
              </a:rPr>
              <a:t>从实用角度看来，在大多数场合选用第三范式都比较恰当。</a:t>
            </a:r>
          </a:p>
          <a:p>
            <a:pPr eaLnBrk="1" hangingPunct="1">
              <a:lnSpc>
                <a:spcPct val="115000"/>
              </a:lnSpc>
            </a:pPr>
            <a:endParaRPr lang="zh-CN" altLang="en-US" b="1" dirty="0">
              <a:latin typeface="黑体" pitchFamily="49" charset="-122"/>
              <a:ea typeface="黑体" pitchFamily="49" charset="-122"/>
            </a:endParaRPr>
          </a:p>
          <a:p>
            <a:pPr eaLnBrk="1" hangingPunct="1">
              <a:lnSpc>
                <a:spcPct val="115000"/>
              </a:lnSpc>
            </a:pPr>
            <a:endParaRPr lang="en-US" altLang="zh-CN" b="1" dirty="0">
              <a:latin typeface="黑体" pitchFamily="49" charset="-122"/>
              <a:ea typeface="黑体" pitchFamily="49" charset="-122"/>
            </a:endParaRPr>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第一范式</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solidFill>
                  <a:srgbClr val="363F4C"/>
                </a:solidFill>
                <a:latin typeface="+mn-ea"/>
              </a:rPr>
              <a:t>每个属性值都必须是原子值，即仅仅是一个简单值而不含内部结构。</a:t>
            </a:r>
            <a:endParaRPr lang="en-US" altLang="zh-CN" b="1" dirty="0">
              <a:solidFill>
                <a:srgbClr val="363F4C"/>
              </a:solidFill>
              <a:latin typeface="+mn-ea"/>
            </a:endParaRPr>
          </a:p>
          <a:p>
            <a:pPr>
              <a:lnSpc>
                <a:spcPct val="200000"/>
              </a:lnSpc>
              <a:buNone/>
              <a:defRPr/>
            </a:pPr>
            <a:r>
              <a:rPr lang="zh-CN" altLang="en-US" b="1" dirty="0">
                <a:solidFill>
                  <a:srgbClr val="FF0000"/>
                </a:solidFill>
                <a:latin typeface="+mn-ea"/>
              </a:rPr>
              <a:t>  学生</a:t>
            </a:r>
            <a:r>
              <a:rPr lang="en-US" altLang="zh-CN" b="1" dirty="0">
                <a:latin typeface="+mn-ea"/>
              </a:rPr>
              <a:t>(</a:t>
            </a:r>
            <a:r>
              <a:rPr lang="zh-CN" altLang="en-US" b="1" u="sng" dirty="0">
                <a:solidFill>
                  <a:srgbClr val="0000FF"/>
                </a:solidFill>
                <a:latin typeface="+mn-ea"/>
              </a:rPr>
              <a:t>学号</a:t>
            </a:r>
            <a:r>
              <a:rPr lang="zh-CN" altLang="en-US" b="1" dirty="0">
                <a:latin typeface="+mn-ea"/>
              </a:rPr>
              <a:t>，姓名，性别，年龄，年级，专业，籍贯</a:t>
            </a:r>
            <a:r>
              <a:rPr lang="en-US" altLang="zh-CN" b="1" dirty="0">
                <a:latin typeface="+mn-ea"/>
              </a:rPr>
              <a:t>)</a:t>
            </a:r>
          </a:p>
          <a:p>
            <a:pPr>
              <a:lnSpc>
                <a:spcPct val="200000"/>
              </a:lnSpc>
              <a:buNone/>
              <a:defRPr/>
            </a:pPr>
            <a:r>
              <a:rPr lang="zh-CN" altLang="en-US" b="1" dirty="0">
                <a:solidFill>
                  <a:srgbClr val="FF0000"/>
                </a:solidFill>
                <a:latin typeface="+mn-ea"/>
              </a:rPr>
              <a:t>  教师</a:t>
            </a:r>
            <a:r>
              <a:rPr lang="en-US" altLang="zh-CN" b="1" dirty="0">
                <a:latin typeface="+mn-ea"/>
              </a:rPr>
              <a:t>(</a:t>
            </a:r>
            <a:r>
              <a:rPr lang="zh-CN" altLang="en-US" b="1" u="sng" dirty="0">
                <a:solidFill>
                  <a:srgbClr val="0000FF"/>
                </a:solidFill>
                <a:latin typeface="+mn-ea"/>
              </a:rPr>
              <a:t>职工号</a:t>
            </a:r>
            <a:r>
              <a:rPr lang="zh-CN" altLang="en-US" b="1" dirty="0">
                <a:latin typeface="+mn-ea"/>
              </a:rPr>
              <a:t>，姓名，年龄，职称，职务，工资级别，工资</a:t>
            </a:r>
            <a:r>
              <a:rPr lang="en-US" altLang="zh-CN" b="1" dirty="0">
                <a:latin typeface="+mn-ea"/>
              </a:rPr>
              <a:t>)</a:t>
            </a:r>
          </a:p>
          <a:p>
            <a:pPr>
              <a:lnSpc>
                <a:spcPct val="200000"/>
              </a:lnSpc>
              <a:buNone/>
              <a:defRPr/>
            </a:pPr>
            <a:r>
              <a:rPr lang="zh-CN" altLang="en-US" b="1" dirty="0">
                <a:solidFill>
                  <a:srgbClr val="FF0000"/>
                </a:solidFill>
                <a:latin typeface="+mn-ea"/>
              </a:rPr>
              <a:t>  课程</a:t>
            </a:r>
            <a:r>
              <a:rPr lang="en-US" altLang="zh-CN" b="1" dirty="0">
                <a:latin typeface="+mn-ea"/>
              </a:rPr>
              <a:t>(</a:t>
            </a:r>
            <a:r>
              <a:rPr lang="zh-CN" altLang="en-US" b="1" u="sng" dirty="0">
                <a:solidFill>
                  <a:srgbClr val="0000FF"/>
                </a:solidFill>
                <a:latin typeface="+mn-ea"/>
              </a:rPr>
              <a:t>课程号</a:t>
            </a:r>
            <a:r>
              <a:rPr lang="zh-CN" altLang="en-US" b="1" dirty="0">
                <a:latin typeface="+mn-ea"/>
              </a:rPr>
              <a:t>，课程名，学分，学时，课程类型</a:t>
            </a:r>
            <a:r>
              <a:rPr lang="en-US" altLang="zh-CN" b="1" dirty="0">
                <a:latin typeface="+mn-ea"/>
              </a:rPr>
              <a:t>)</a:t>
            </a:r>
          </a:p>
          <a:p>
            <a:pPr eaLnBrk="1" hangingPunct="1">
              <a:buFont typeface="Wingdings" pitchFamily="2" charset="2"/>
              <a:buNone/>
            </a:pPr>
            <a:endParaRPr lang="zh-CN" altLang="en-US" b="1" dirty="0">
              <a:solidFill>
                <a:srgbClr val="363F4C"/>
              </a:solidFill>
              <a:latin typeface="+mn-ea"/>
            </a:endParaRPr>
          </a:p>
          <a:p>
            <a:pPr eaLnBrk="1" hangingPunct="1">
              <a:lnSpc>
                <a:spcPct val="115000"/>
              </a:lnSpc>
            </a:pPr>
            <a:endParaRPr lang="zh-CN" altLang="en-US" b="1" dirty="0">
              <a:latin typeface="+mn-ea"/>
            </a:endParaRPr>
          </a:p>
          <a:p>
            <a:pPr eaLnBrk="1" hangingPunct="1">
              <a:lnSpc>
                <a:spcPct val="115000"/>
              </a:lnSpc>
            </a:pPr>
            <a:endParaRPr lang="en-US" altLang="zh-CN" b="1" dirty="0">
              <a:latin typeface="+mn-ea"/>
            </a:endParaRP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第二范式</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sz="2400" b="1" dirty="0">
                <a:solidFill>
                  <a:srgbClr val="363F4C"/>
                </a:solidFill>
                <a:latin typeface="黑体" pitchFamily="49" charset="-122"/>
                <a:ea typeface="黑体" pitchFamily="49" charset="-122"/>
              </a:rPr>
              <a:t>满足第一范式条件，而且每个非关键字属性都由整个关键字决定</a:t>
            </a:r>
            <a:r>
              <a:rPr lang="en-US" altLang="zh-CN" sz="2400" b="1" dirty="0">
                <a:solidFill>
                  <a:srgbClr val="363F4C"/>
                </a:solidFill>
                <a:latin typeface="黑体" pitchFamily="49" charset="-122"/>
                <a:ea typeface="黑体" pitchFamily="49" charset="-122"/>
              </a:rPr>
              <a:t>(</a:t>
            </a:r>
            <a:r>
              <a:rPr lang="zh-CN" altLang="en-US" sz="2400" b="1" dirty="0">
                <a:solidFill>
                  <a:srgbClr val="363F4C"/>
                </a:solidFill>
                <a:latin typeface="黑体" pitchFamily="49" charset="-122"/>
                <a:ea typeface="黑体" pitchFamily="49" charset="-122"/>
              </a:rPr>
              <a:t>而不是由关键字的一部分来决定</a:t>
            </a:r>
            <a:r>
              <a:rPr lang="en-US" altLang="zh-CN" sz="2400" b="1" dirty="0">
                <a:solidFill>
                  <a:srgbClr val="363F4C"/>
                </a:solidFill>
                <a:latin typeface="黑体" pitchFamily="49" charset="-122"/>
                <a:ea typeface="黑体" pitchFamily="49" charset="-122"/>
              </a:rPr>
              <a:t>)</a:t>
            </a:r>
            <a:r>
              <a:rPr lang="zh-CN" altLang="en-US" sz="2400" b="1" dirty="0">
                <a:solidFill>
                  <a:srgbClr val="363F4C"/>
                </a:solidFill>
                <a:latin typeface="黑体" pitchFamily="49" charset="-122"/>
                <a:ea typeface="黑体" pitchFamily="49" charset="-122"/>
              </a:rPr>
              <a:t>。</a:t>
            </a:r>
          </a:p>
          <a:p>
            <a:pPr eaLnBrk="1" hangingPunct="1">
              <a:buFont typeface="Wingdings" pitchFamily="2" charset="2"/>
              <a:buNone/>
            </a:pPr>
            <a:endParaRPr lang="en-US" altLang="zh-CN" sz="2400" b="1" dirty="0">
              <a:solidFill>
                <a:srgbClr val="363F4C"/>
              </a:solidFill>
              <a:latin typeface="黑体" pitchFamily="49" charset="-122"/>
              <a:ea typeface="黑体" pitchFamily="49" charset="-122"/>
            </a:endParaRPr>
          </a:p>
          <a:p>
            <a:pPr>
              <a:defRPr/>
            </a:pPr>
            <a:r>
              <a:rPr lang="zh-CN" altLang="en-US" sz="2400" b="1" dirty="0">
                <a:solidFill>
                  <a:srgbClr val="FF0000"/>
                </a:solidFill>
                <a:latin typeface="黑体" pitchFamily="49" charset="-122"/>
                <a:ea typeface="黑体" pitchFamily="49" charset="-122"/>
              </a:rPr>
              <a:t>选课</a:t>
            </a:r>
            <a:r>
              <a:rPr lang="zh-CN" altLang="en-US" sz="2400" b="1" dirty="0">
                <a:solidFill>
                  <a:srgbClr val="0000FF"/>
                </a:solidFill>
                <a:latin typeface="黑体" pitchFamily="49" charset="-122"/>
                <a:ea typeface="黑体" pitchFamily="49" charset="-122"/>
              </a:rPr>
              <a:t> </a:t>
            </a:r>
            <a:r>
              <a:rPr lang="en-US" altLang="zh-CN" sz="2400" b="1" dirty="0">
                <a:solidFill>
                  <a:srgbClr val="0000FF"/>
                </a:solidFill>
                <a:latin typeface="黑体" pitchFamily="49" charset="-122"/>
                <a:ea typeface="黑体" pitchFamily="49" charset="-122"/>
              </a:rPr>
              <a:t>( </a:t>
            </a:r>
            <a:r>
              <a:rPr lang="zh-CN" altLang="en-US" sz="2400" b="1" u="sng" dirty="0">
                <a:solidFill>
                  <a:srgbClr val="0000FF"/>
                </a:solidFill>
                <a:latin typeface="黑体" pitchFamily="49" charset="-122"/>
                <a:ea typeface="黑体" pitchFamily="49" charset="-122"/>
              </a:rPr>
              <a:t>学号、课程号、</a:t>
            </a:r>
            <a:r>
              <a:rPr lang="zh-CN" altLang="en-US" sz="2400" b="1" dirty="0">
                <a:latin typeface="黑体" pitchFamily="49" charset="-122"/>
                <a:ea typeface="黑体" pitchFamily="49" charset="-122"/>
              </a:rPr>
              <a:t>听课出勤率、作业完成率、分数 </a:t>
            </a:r>
            <a:r>
              <a:rPr lang="en-US" altLang="zh-CN" sz="2400" b="1" dirty="0">
                <a:solidFill>
                  <a:srgbClr val="0000FF"/>
                </a:solidFill>
                <a:latin typeface="黑体" pitchFamily="49" charset="-122"/>
                <a:ea typeface="黑体" pitchFamily="49" charset="-122"/>
              </a:rPr>
              <a:t>)</a:t>
            </a:r>
          </a:p>
          <a:p>
            <a:pPr>
              <a:defRPr/>
            </a:pPr>
            <a:r>
              <a:rPr lang="zh-CN" altLang="en-US" sz="2400" b="1" dirty="0">
                <a:solidFill>
                  <a:srgbClr val="FF0000"/>
                </a:solidFill>
                <a:latin typeface="黑体" pitchFamily="49" charset="-122"/>
                <a:ea typeface="黑体" pitchFamily="49" charset="-122"/>
              </a:rPr>
              <a:t>教课</a:t>
            </a:r>
            <a:r>
              <a:rPr lang="zh-CN" altLang="en-US" sz="2400" b="1" dirty="0">
                <a:solidFill>
                  <a:srgbClr val="0000FF"/>
                </a:solidFill>
                <a:latin typeface="黑体" pitchFamily="49" charset="-122"/>
                <a:ea typeface="黑体" pitchFamily="49" charset="-122"/>
              </a:rPr>
              <a:t> </a:t>
            </a:r>
            <a:r>
              <a:rPr lang="en-US" altLang="zh-CN" sz="2400" b="1" dirty="0">
                <a:solidFill>
                  <a:srgbClr val="0000FF"/>
                </a:solidFill>
                <a:latin typeface="黑体" pitchFamily="49" charset="-122"/>
                <a:ea typeface="黑体" pitchFamily="49" charset="-122"/>
              </a:rPr>
              <a:t>( </a:t>
            </a:r>
            <a:r>
              <a:rPr lang="zh-CN" altLang="en-US" sz="2400" b="1" u="sng" dirty="0">
                <a:solidFill>
                  <a:srgbClr val="0000FF"/>
                </a:solidFill>
                <a:latin typeface="黑体" pitchFamily="49" charset="-122"/>
                <a:ea typeface="黑体" pitchFamily="49" charset="-122"/>
              </a:rPr>
              <a:t>职工号、课程号、</a:t>
            </a:r>
            <a:r>
              <a:rPr lang="zh-CN" altLang="en-US" sz="2400" b="1" dirty="0">
                <a:latin typeface="黑体" pitchFamily="49" charset="-122"/>
                <a:ea typeface="黑体" pitchFamily="49" charset="-122"/>
              </a:rPr>
              <a:t>授课效果 </a:t>
            </a:r>
            <a:r>
              <a:rPr lang="en-US" altLang="zh-CN" sz="2400" b="1" dirty="0">
                <a:solidFill>
                  <a:srgbClr val="0000FF"/>
                </a:solidFill>
                <a:latin typeface="黑体" pitchFamily="49" charset="-122"/>
                <a:ea typeface="黑体" pitchFamily="49" charset="-122"/>
              </a:rPr>
              <a:t>)</a:t>
            </a:r>
          </a:p>
          <a:p>
            <a:pPr eaLnBrk="1" hangingPunct="1">
              <a:buFont typeface="Wingdings" pitchFamily="2" charset="2"/>
              <a:buNone/>
            </a:pPr>
            <a:endParaRPr lang="zh-CN" altLang="en-US" sz="2400" b="1" dirty="0">
              <a:solidFill>
                <a:srgbClr val="363F4C"/>
              </a:solidFill>
              <a:latin typeface="黑体" pitchFamily="49" charset="-122"/>
              <a:ea typeface="黑体" pitchFamily="49" charset="-122"/>
            </a:endParaRPr>
          </a:p>
          <a:p>
            <a:pPr eaLnBrk="1" hangingPunct="1">
              <a:lnSpc>
                <a:spcPct val="115000"/>
              </a:lnSpc>
            </a:pPr>
            <a:endParaRPr lang="zh-CN" altLang="en-US" sz="2400" b="1" dirty="0">
              <a:latin typeface="黑体" pitchFamily="49" charset="-122"/>
              <a:ea typeface="黑体" pitchFamily="49" charset="-122"/>
            </a:endParaRPr>
          </a:p>
          <a:p>
            <a:pPr eaLnBrk="1" hangingPunct="1">
              <a:lnSpc>
                <a:spcPct val="115000"/>
              </a:lnSpc>
            </a:pPr>
            <a:endParaRPr lang="en-US" altLang="zh-CN" sz="2400" b="1" dirty="0">
              <a:latin typeface="黑体" pitchFamily="49" charset="-122"/>
              <a:ea typeface="黑体" pitchFamily="49" charset="-122"/>
            </a:endParaRPr>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solidFill>
                  <a:schemeClr val="tx1"/>
                </a:solidFill>
                <a:latin typeface="宋体" charset="-122"/>
              </a:rPr>
              <a:t>第三范式</a:t>
            </a:r>
            <a:endParaRPr lang="zh-CN" altLang="en-US" dirty="0">
              <a:solidFill>
                <a:schemeClr val="tx1"/>
              </a:solidFill>
            </a:endParaRPr>
          </a:p>
        </p:txBody>
      </p:sp>
      <p:sp>
        <p:nvSpPr>
          <p:cNvPr id="33795" name="内容占位符 2"/>
          <p:cNvSpPr>
            <a:spLocks noGrp="1"/>
          </p:cNvSpPr>
          <p:nvPr>
            <p:ph idx="1"/>
          </p:nvPr>
        </p:nvSpPr>
        <p:spPr>
          <a:xfrm>
            <a:off x="100042" y="1000124"/>
            <a:ext cx="8829676" cy="4643453"/>
          </a:xfrm>
        </p:spPr>
        <p:txBody>
          <a:bodyPr/>
          <a:lstStyle/>
          <a:p>
            <a:pPr eaLnBrk="1" hangingPunct="1">
              <a:lnSpc>
                <a:spcPct val="115000"/>
              </a:lnSpc>
            </a:pPr>
            <a:r>
              <a:rPr lang="zh-CN" altLang="en-US" b="1" dirty="0">
                <a:solidFill>
                  <a:srgbClr val="FF0000"/>
                </a:solidFill>
                <a:latin typeface="+mn-ea"/>
              </a:rPr>
              <a:t>符合第三范式的条件</a:t>
            </a:r>
            <a:r>
              <a:rPr lang="zh-CN" altLang="en-US" b="1" dirty="0">
                <a:solidFill>
                  <a:srgbClr val="363F4C"/>
                </a:solidFill>
                <a:latin typeface="+mn-ea"/>
              </a:rPr>
              <a:t>：满足第三范式（</a:t>
            </a:r>
            <a:r>
              <a:rPr lang="en-US" altLang="zh-CN" b="1" dirty="0">
                <a:solidFill>
                  <a:srgbClr val="363F4C"/>
                </a:solidFill>
                <a:latin typeface="+mn-ea"/>
              </a:rPr>
              <a:t>3NF</a:t>
            </a:r>
            <a:r>
              <a:rPr lang="zh-CN" altLang="en-US" b="1" dirty="0">
                <a:solidFill>
                  <a:srgbClr val="363F4C"/>
                </a:solidFill>
                <a:latin typeface="+mn-ea"/>
              </a:rPr>
              <a:t>）必须先满足第二范式（</a:t>
            </a:r>
            <a:r>
              <a:rPr lang="en-US" altLang="zh-CN" b="1" dirty="0">
                <a:solidFill>
                  <a:srgbClr val="363F4C"/>
                </a:solidFill>
                <a:latin typeface="+mn-ea"/>
              </a:rPr>
              <a:t>2NF</a:t>
            </a:r>
            <a:r>
              <a:rPr lang="zh-CN" altLang="en-US" b="1" dirty="0">
                <a:solidFill>
                  <a:srgbClr val="363F4C"/>
                </a:solidFill>
                <a:latin typeface="+mn-ea"/>
              </a:rPr>
              <a:t>）。简而言之，第三范式（</a:t>
            </a:r>
            <a:r>
              <a:rPr lang="en-US" altLang="zh-CN" b="1" dirty="0">
                <a:solidFill>
                  <a:srgbClr val="363F4C"/>
                </a:solidFill>
                <a:latin typeface="+mn-ea"/>
              </a:rPr>
              <a:t>3NF</a:t>
            </a:r>
            <a:r>
              <a:rPr lang="zh-CN" altLang="en-US" b="1" dirty="0">
                <a:solidFill>
                  <a:srgbClr val="363F4C"/>
                </a:solidFill>
                <a:latin typeface="+mn-ea"/>
              </a:rPr>
              <a:t>）</a:t>
            </a:r>
            <a:r>
              <a:rPr lang="zh-CN" altLang="en-US" b="1" dirty="0">
                <a:solidFill>
                  <a:srgbClr val="FF0000"/>
                </a:solidFill>
                <a:latin typeface="+mn-ea"/>
              </a:rPr>
              <a:t>要求一个数据库表中不包含已在其它表中已包含的非主关键字信息</a:t>
            </a:r>
            <a:r>
              <a:rPr lang="zh-CN" altLang="en-US" b="1" dirty="0">
                <a:solidFill>
                  <a:srgbClr val="363F4C"/>
                </a:solidFill>
                <a:latin typeface="+mn-ea"/>
              </a:rPr>
              <a:t>。</a:t>
            </a:r>
            <a:endParaRPr lang="en-US" altLang="zh-CN" b="1" dirty="0">
              <a:solidFill>
                <a:srgbClr val="363F4C"/>
              </a:solidFill>
              <a:latin typeface="+mn-ea"/>
            </a:endParaRPr>
          </a:p>
          <a:p>
            <a:pPr eaLnBrk="1" hangingPunct="1">
              <a:lnSpc>
                <a:spcPct val="115000"/>
              </a:lnSpc>
            </a:pPr>
            <a:r>
              <a:rPr lang="zh-CN" altLang="en-US" b="1" dirty="0">
                <a:solidFill>
                  <a:srgbClr val="363F4C"/>
                </a:solidFill>
                <a:latin typeface="+mn-ea"/>
              </a:rPr>
              <a:t>例如：</a:t>
            </a:r>
            <a:endParaRPr lang="en-US" altLang="zh-CN" b="1" dirty="0">
              <a:solidFill>
                <a:srgbClr val="363F4C"/>
              </a:solidFill>
              <a:latin typeface="+mn-ea"/>
            </a:endParaRPr>
          </a:p>
          <a:p>
            <a:pPr eaLnBrk="1" hangingPunct="1">
              <a:lnSpc>
                <a:spcPct val="115000"/>
              </a:lnSpc>
            </a:pPr>
            <a:r>
              <a:rPr lang="zh-CN" altLang="en-US" b="1" dirty="0">
                <a:solidFill>
                  <a:srgbClr val="FF0000"/>
                </a:solidFill>
                <a:latin typeface="+mn-ea"/>
              </a:rPr>
              <a:t>部门信息：</a:t>
            </a:r>
            <a:r>
              <a:rPr lang="zh-CN" altLang="en-US" b="1" dirty="0">
                <a:latin typeface="+mn-ea"/>
              </a:rPr>
              <a:t>部门编号（</a:t>
            </a:r>
            <a:r>
              <a:rPr lang="en-US" altLang="zh-CN" b="1" dirty="0" err="1">
                <a:latin typeface="+mn-ea"/>
              </a:rPr>
              <a:t>dept_id</a:t>
            </a:r>
            <a:r>
              <a:rPr lang="zh-CN" altLang="en-US" b="1" dirty="0">
                <a:latin typeface="+mn-ea"/>
              </a:rPr>
              <a:t>）、部门名称、部门简介</a:t>
            </a:r>
            <a:endParaRPr lang="en-US" altLang="zh-CN" b="1" dirty="0">
              <a:latin typeface="+mn-ea"/>
            </a:endParaRPr>
          </a:p>
          <a:p>
            <a:pPr eaLnBrk="1" hangingPunct="1">
              <a:lnSpc>
                <a:spcPct val="115000"/>
              </a:lnSpc>
            </a:pPr>
            <a:r>
              <a:rPr lang="zh-CN" altLang="en-US" b="1" dirty="0">
                <a:solidFill>
                  <a:srgbClr val="FF0000"/>
                </a:solidFill>
                <a:latin typeface="+mn-ea"/>
              </a:rPr>
              <a:t>员工信息：</a:t>
            </a:r>
            <a:r>
              <a:rPr lang="zh-CN" altLang="en-US" b="1" dirty="0">
                <a:latin typeface="+mn-ea"/>
              </a:rPr>
              <a:t>员工编号、姓名、所属部门（存储部门编号）</a:t>
            </a:r>
            <a:endParaRPr lang="en-US" altLang="zh-CN" b="1" dirty="0">
              <a:latin typeface="+mn-ea"/>
            </a:endParaRPr>
          </a:p>
          <a:p>
            <a:pPr eaLnBrk="1" hangingPunct="1">
              <a:lnSpc>
                <a:spcPct val="115000"/>
              </a:lnSpc>
            </a:pPr>
            <a:r>
              <a:rPr lang="zh-CN" altLang="en-US" b="1" dirty="0">
                <a:latin typeface="+mn-ea"/>
              </a:rPr>
              <a:t>员工信息表中列出部门编号后就</a:t>
            </a:r>
            <a:r>
              <a:rPr lang="zh-CN" altLang="en-US" b="1" dirty="0">
                <a:solidFill>
                  <a:srgbClr val="FF0000"/>
                </a:solidFill>
                <a:latin typeface="+mn-ea"/>
              </a:rPr>
              <a:t>不能</a:t>
            </a:r>
            <a:r>
              <a:rPr lang="zh-CN" altLang="en-US" b="1" dirty="0">
                <a:latin typeface="+mn-ea"/>
              </a:rPr>
              <a:t>再将部门名称、部门简介等与部门有关的信息再加入员工信息表中。</a:t>
            </a:r>
            <a:endParaRPr lang="en-US" altLang="zh-CN" b="1" dirty="0">
              <a:latin typeface="+mn-ea"/>
            </a:endParaRPr>
          </a:p>
          <a:p>
            <a:pPr eaLnBrk="1" hangingPunct="1">
              <a:lnSpc>
                <a:spcPct val="115000"/>
              </a:lnSpc>
            </a:pPr>
            <a:r>
              <a:rPr lang="zh-CN" altLang="en-US" b="1" dirty="0">
                <a:latin typeface="+mn-ea"/>
              </a:rPr>
              <a:t>如果不存在部门信息表，则根据第三范式（</a:t>
            </a:r>
            <a:r>
              <a:rPr lang="en-US" altLang="zh-CN" b="1" dirty="0">
                <a:latin typeface="+mn-ea"/>
              </a:rPr>
              <a:t>3NF</a:t>
            </a:r>
            <a:r>
              <a:rPr lang="zh-CN" altLang="en-US" b="1" dirty="0">
                <a:latin typeface="+mn-ea"/>
              </a:rPr>
              <a:t>）也应该</a:t>
            </a:r>
            <a:r>
              <a:rPr lang="zh-CN" altLang="en-US" b="1" dirty="0">
                <a:solidFill>
                  <a:srgbClr val="FF0000"/>
                </a:solidFill>
                <a:latin typeface="+mn-ea"/>
              </a:rPr>
              <a:t>构建</a:t>
            </a:r>
            <a:r>
              <a:rPr lang="zh-CN" altLang="en-US" b="1" dirty="0">
                <a:latin typeface="+mn-ea"/>
              </a:rPr>
              <a:t>它，否则就会有大量的数据冗余。</a:t>
            </a:r>
            <a:endParaRPr lang="en-US" altLang="zh-CN" b="1" dirty="0">
              <a:latin typeface="+mn-ea"/>
            </a:endParaRPr>
          </a:p>
          <a:p>
            <a:pPr eaLnBrk="1" hangingPunct="1">
              <a:lnSpc>
                <a:spcPct val="115000"/>
              </a:lnSpc>
            </a:pPr>
            <a:r>
              <a:rPr lang="zh-CN" altLang="en-US" b="1" dirty="0">
                <a:solidFill>
                  <a:srgbClr val="FF0000"/>
                </a:solidFill>
                <a:latin typeface="+mn-ea"/>
              </a:rPr>
              <a:t>简而言之：</a:t>
            </a:r>
            <a:r>
              <a:rPr lang="zh-CN" altLang="en-US" b="1" dirty="0">
                <a:latin typeface="+mn-ea"/>
              </a:rPr>
              <a:t>第三范式就是属性不依赖于其它非主属性。</a:t>
            </a:r>
          </a:p>
          <a:p>
            <a:pPr eaLnBrk="1" hangingPunct="1">
              <a:lnSpc>
                <a:spcPct val="115000"/>
              </a:lnSpc>
            </a:pPr>
            <a:endParaRPr lang="zh-CN" altLang="en-US" dirty="0">
              <a:latin typeface="+mn-ea"/>
            </a:endParaRPr>
          </a:p>
          <a:p>
            <a:pPr eaLnBrk="1" hangingPunct="1">
              <a:lnSpc>
                <a:spcPct val="115000"/>
              </a:lnSpc>
            </a:pPr>
            <a:endParaRPr lang="en-US" altLang="zh-CN" dirty="0">
              <a:latin typeface="+mn-ea"/>
            </a:endParaRPr>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solidFill>
                  <a:schemeClr val="tx1"/>
                </a:solidFill>
                <a:latin typeface="宋体" charset="-122"/>
              </a:rPr>
              <a:t>数据字典</a:t>
            </a:r>
            <a:endParaRPr lang="zh-CN" altLang="en-US" dirty="0">
              <a:solidFill>
                <a:schemeClr val="tx1"/>
              </a:solidFill>
            </a:endParaRPr>
          </a:p>
        </p:txBody>
      </p:sp>
      <p:sp>
        <p:nvSpPr>
          <p:cNvPr id="33795" name="内容占位符 2"/>
          <p:cNvSpPr>
            <a:spLocks noGrp="1"/>
          </p:cNvSpPr>
          <p:nvPr>
            <p:ph idx="1"/>
          </p:nvPr>
        </p:nvSpPr>
        <p:spPr>
          <a:xfrm>
            <a:off x="100042" y="1000124"/>
            <a:ext cx="8829676" cy="4643453"/>
          </a:xfrm>
        </p:spPr>
        <p:txBody>
          <a:bodyPr/>
          <a:lstStyle/>
          <a:p>
            <a:pPr eaLnBrk="1" hangingPunct="1">
              <a:lnSpc>
                <a:spcPct val="115000"/>
              </a:lnSpc>
            </a:pPr>
            <a:r>
              <a:rPr lang="zh-CN" altLang="en-US" b="1" dirty="0">
                <a:solidFill>
                  <a:schemeClr val="tx2"/>
                </a:solidFill>
                <a:latin typeface="+mn-ea"/>
              </a:rPr>
              <a:t>结构化分析是面向数据流进行需求分析的方法，经过</a:t>
            </a:r>
            <a:r>
              <a:rPr lang="en-US" altLang="en-US" b="1" dirty="0">
                <a:solidFill>
                  <a:schemeClr val="tx2"/>
                </a:solidFill>
                <a:latin typeface="+mn-ea"/>
              </a:rPr>
              <a:t>20</a:t>
            </a:r>
            <a:r>
              <a:rPr lang="zh-CN" altLang="en-US" b="1" dirty="0">
                <a:solidFill>
                  <a:schemeClr val="tx2"/>
                </a:solidFill>
                <a:latin typeface="+mn-ea"/>
              </a:rPr>
              <a:t>多年的发展，已经成为广泛应用的技术之一。</a:t>
            </a:r>
            <a:endParaRPr lang="en-US" altLang="zh-CN" b="1" dirty="0">
              <a:solidFill>
                <a:schemeClr val="tx2"/>
              </a:solidFill>
              <a:latin typeface="+mn-ea"/>
            </a:endParaRPr>
          </a:p>
          <a:p>
            <a:pPr eaLnBrk="1" hangingPunct="1">
              <a:lnSpc>
                <a:spcPct val="115000"/>
              </a:lnSpc>
            </a:pPr>
            <a:r>
              <a:rPr lang="zh-CN" altLang="en-US" b="1" dirty="0">
                <a:solidFill>
                  <a:srgbClr val="FF0000"/>
                </a:solidFill>
                <a:latin typeface="+mn-ea"/>
              </a:rPr>
              <a:t>结构化分析方法以数据字典为核心</a:t>
            </a:r>
            <a:r>
              <a:rPr lang="zh-CN" altLang="en-US" b="1" dirty="0">
                <a:solidFill>
                  <a:schemeClr val="tx2"/>
                </a:solidFill>
                <a:latin typeface="+mn-ea"/>
              </a:rPr>
              <a:t>，采用实体关系图、数据流图和状态转换图等图形来表达需求，直观明了且易于理解和掌握。</a:t>
            </a:r>
            <a:endParaRPr lang="en-US" altLang="zh-CN" b="1" dirty="0">
              <a:solidFill>
                <a:schemeClr val="tx2"/>
              </a:solidFill>
              <a:latin typeface="+mn-ea"/>
            </a:endParaRPr>
          </a:p>
          <a:p>
            <a:pPr eaLnBrk="1" hangingPunct="1">
              <a:lnSpc>
                <a:spcPct val="115000"/>
              </a:lnSpc>
            </a:pPr>
            <a:r>
              <a:rPr lang="zh-CN" altLang="en-US" b="1" dirty="0">
                <a:solidFill>
                  <a:srgbClr val="FF0000"/>
                </a:solidFill>
                <a:latin typeface="+mn-ea"/>
              </a:rPr>
              <a:t>数据流图</a:t>
            </a:r>
            <a:r>
              <a:rPr lang="en-US" altLang="zh-CN" b="1" dirty="0">
                <a:solidFill>
                  <a:srgbClr val="FF0000"/>
                </a:solidFill>
                <a:latin typeface="+mn-ea"/>
              </a:rPr>
              <a:t>:</a:t>
            </a:r>
            <a:r>
              <a:rPr lang="zh-CN" altLang="en-US" b="1" dirty="0">
                <a:solidFill>
                  <a:schemeClr val="tx2"/>
                </a:solidFill>
                <a:latin typeface="+mn-ea"/>
              </a:rPr>
              <a:t>是结构化分析的基本工具，体现了自顶向下逐步求精的分析过程，确定了系统的任务流和数据流；</a:t>
            </a:r>
            <a:endParaRPr lang="en-US" altLang="zh-CN" b="1" dirty="0">
              <a:solidFill>
                <a:schemeClr val="tx2"/>
              </a:solidFill>
              <a:latin typeface="+mn-ea"/>
            </a:endParaRPr>
          </a:p>
          <a:p>
            <a:pPr eaLnBrk="1" hangingPunct="1">
              <a:lnSpc>
                <a:spcPct val="115000"/>
              </a:lnSpc>
            </a:pPr>
            <a:r>
              <a:rPr lang="zh-CN" altLang="en-US" b="1" dirty="0">
                <a:solidFill>
                  <a:srgbClr val="FF0000"/>
                </a:solidFill>
                <a:latin typeface="+mn-ea"/>
              </a:rPr>
              <a:t>实体关系图</a:t>
            </a:r>
            <a:r>
              <a:rPr lang="en-US" altLang="zh-CN" b="1" dirty="0">
                <a:solidFill>
                  <a:srgbClr val="FF0000"/>
                </a:solidFill>
                <a:latin typeface="+mn-ea"/>
              </a:rPr>
              <a:t>:</a:t>
            </a:r>
            <a:r>
              <a:rPr lang="zh-CN" altLang="en-US" b="1" dirty="0">
                <a:solidFill>
                  <a:schemeClr val="tx2"/>
                </a:solidFill>
                <a:latin typeface="+mn-ea"/>
              </a:rPr>
              <a:t>描述了系统的数据关系，从而帮助开发人员分析和理解系统数据的组成，并为系统设计阶段定义系统数据库的物理结构打下基础；</a:t>
            </a:r>
            <a:endParaRPr lang="en-US" altLang="zh-CN" b="1" dirty="0">
              <a:solidFill>
                <a:schemeClr val="tx2"/>
              </a:solidFill>
              <a:latin typeface="+mn-ea"/>
            </a:endParaRPr>
          </a:p>
          <a:p>
            <a:pPr eaLnBrk="1" hangingPunct="1">
              <a:lnSpc>
                <a:spcPct val="115000"/>
              </a:lnSpc>
            </a:pPr>
            <a:r>
              <a:rPr lang="zh-CN" altLang="en-US" b="1" dirty="0">
                <a:solidFill>
                  <a:srgbClr val="FF0000"/>
                </a:solidFill>
                <a:latin typeface="+mn-ea"/>
              </a:rPr>
              <a:t>状态转换图</a:t>
            </a:r>
            <a:r>
              <a:rPr lang="en-US" altLang="zh-CN" b="1" dirty="0">
                <a:solidFill>
                  <a:srgbClr val="FF0000"/>
                </a:solidFill>
                <a:latin typeface="+mn-ea"/>
              </a:rPr>
              <a:t>:</a:t>
            </a:r>
            <a:r>
              <a:rPr lang="zh-CN" altLang="en-US" b="1" dirty="0">
                <a:solidFill>
                  <a:schemeClr val="tx2"/>
                </a:solidFill>
                <a:latin typeface="+mn-ea"/>
              </a:rPr>
              <a:t>描述了系统状态之间的变化过程，它对于实时系统和控制系统尤为重要。</a:t>
            </a:r>
          </a:p>
          <a:p>
            <a:pPr eaLnBrk="1" hangingPunct="1">
              <a:lnSpc>
                <a:spcPct val="115000"/>
              </a:lnSpc>
            </a:pPr>
            <a:endParaRPr lang="zh-CN" altLang="en-US" dirty="0">
              <a:solidFill>
                <a:schemeClr val="tx2"/>
              </a:solidFill>
              <a:latin typeface="+mn-ea"/>
            </a:endParaRPr>
          </a:p>
          <a:p>
            <a:pPr eaLnBrk="1" hangingPunct="1">
              <a:lnSpc>
                <a:spcPct val="115000"/>
              </a:lnSpc>
            </a:pPr>
            <a:endParaRPr lang="en-US" altLang="zh-CN" dirty="0">
              <a:solidFill>
                <a:schemeClr val="tx2"/>
              </a:solidFill>
              <a:latin typeface="+mn-ea"/>
            </a:endParaRPr>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数据字典</a:t>
            </a:r>
            <a:endParaRPr lang="zh-CN" altLang="en-US" dirty="0"/>
          </a:p>
        </p:txBody>
      </p:sp>
      <p:sp>
        <p:nvSpPr>
          <p:cNvPr id="33795" name="内容占位符 2"/>
          <p:cNvSpPr>
            <a:spLocks noGrp="1"/>
          </p:cNvSpPr>
          <p:nvPr>
            <p:ph idx="1"/>
          </p:nvPr>
        </p:nvSpPr>
        <p:spPr>
          <a:xfrm>
            <a:off x="100042" y="1000124"/>
            <a:ext cx="8829676" cy="4643453"/>
          </a:xfrm>
        </p:spPr>
        <p:txBody>
          <a:bodyPr/>
          <a:lstStyle/>
          <a:p>
            <a:pPr eaLnBrk="1" hangingPunct="1">
              <a:lnSpc>
                <a:spcPct val="115000"/>
              </a:lnSpc>
            </a:pPr>
            <a:r>
              <a:rPr lang="zh-CN" altLang="en-US" b="1" dirty="0">
                <a:solidFill>
                  <a:schemeClr val="tx2"/>
                </a:solidFill>
                <a:latin typeface="+mn-ea"/>
              </a:rPr>
              <a:t>数据字典描述数据流图的数据存储、数据加工（最底层加工）和数据流，它记录的主要内容有：</a:t>
            </a:r>
            <a:br>
              <a:rPr lang="en-US" altLang="en-US" b="1" dirty="0">
                <a:solidFill>
                  <a:schemeClr val="tx2"/>
                </a:solidFill>
                <a:latin typeface="+mn-ea"/>
              </a:rPr>
            </a:br>
            <a:r>
              <a:rPr lang="zh-CN" altLang="en-US" b="1" dirty="0">
                <a:solidFill>
                  <a:schemeClr val="tx2"/>
                </a:solidFill>
                <a:latin typeface="+mn-ea"/>
              </a:rPr>
              <a:t>　　</a:t>
            </a:r>
            <a:r>
              <a:rPr lang="en-US" altLang="en-US" b="1" dirty="0">
                <a:solidFill>
                  <a:schemeClr val="tx2"/>
                </a:solidFill>
                <a:latin typeface="+mn-ea"/>
              </a:rPr>
              <a:t>* </a:t>
            </a:r>
            <a:r>
              <a:rPr lang="zh-CN" altLang="en-US" b="1" dirty="0">
                <a:solidFill>
                  <a:schemeClr val="tx2"/>
                </a:solidFill>
                <a:latin typeface="+mn-ea"/>
              </a:rPr>
              <a:t>基本信息：名字、别名、描述；</a:t>
            </a:r>
            <a:br>
              <a:rPr lang="en-US" altLang="en-US" b="1" dirty="0">
                <a:solidFill>
                  <a:schemeClr val="tx2"/>
                </a:solidFill>
                <a:latin typeface="+mn-ea"/>
              </a:rPr>
            </a:br>
            <a:r>
              <a:rPr lang="zh-CN" altLang="en-US" b="1" dirty="0">
                <a:solidFill>
                  <a:schemeClr val="tx2"/>
                </a:solidFill>
                <a:latin typeface="+mn-ea"/>
              </a:rPr>
              <a:t>　　</a:t>
            </a:r>
            <a:r>
              <a:rPr lang="en-US" altLang="en-US" b="1" dirty="0">
                <a:solidFill>
                  <a:schemeClr val="tx2"/>
                </a:solidFill>
                <a:latin typeface="+mn-ea"/>
              </a:rPr>
              <a:t>* </a:t>
            </a:r>
            <a:r>
              <a:rPr lang="zh-CN" altLang="en-US" b="1" dirty="0">
                <a:solidFill>
                  <a:schemeClr val="tx2"/>
                </a:solidFill>
                <a:latin typeface="+mn-ea"/>
              </a:rPr>
              <a:t>定义：数据长度、数据类型、数据结构；</a:t>
            </a:r>
            <a:br>
              <a:rPr lang="en-US" altLang="en-US" b="1" dirty="0">
                <a:solidFill>
                  <a:schemeClr val="tx2"/>
                </a:solidFill>
                <a:latin typeface="+mn-ea"/>
              </a:rPr>
            </a:br>
            <a:r>
              <a:rPr lang="zh-CN" altLang="en-US" b="1" dirty="0">
                <a:solidFill>
                  <a:schemeClr val="tx2"/>
                </a:solidFill>
                <a:latin typeface="+mn-ea"/>
              </a:rPr>
              <a:t>　　</a:t>
            </a:r>
            <a:r>
              <a:rPr lang="en-US" altLang="en-US" b="1" dirty="0">
                <a:solidFill>
                  <a:schemeClr val="tx2"/>
                </a:solidFill>
                <a:latin typeface="+mn-ea"/>
              </a:rPr>
              <a:t>* </a:t>
            </a:r>
            <a:r>
              <a:rPr lang="zh-CN" altLang="en-US" b="1" dirty="0">
                <a:solidFill>
                  <a:schemeClr val="tx2"/>
                </a:solidFill>
                <a:latin typeface="+mn-ea"/>
              </a:rPr>
              <a:t>使用特点：取值范围、使用频率、使用方式等；</a:t>
            </a:r>
            <a:br>
              <a:rPr lang="en-US" altLang="en-US" b="1" dirty="0">
                <a:solidFill>
                  <a:schemeClr val="tx2"/>
                </a:solidFill>
                <a:latin typeface="+mn-ea"/>
              </a:rPr>
            </a:br>
            <a:r>
              <a:rPr lang="zh-CN" altLang="en-US" b="1" dirty="0">
                <a:solidFill>
                  <a:schemeClr val="tx2"/>
                </a:solidFill>
                <a:latin typeface="+mn-ea"/>
              </a:rPr>
              <a:t>　　</a:t>
            </a:r>
            <a:r>
              <a:rPr lang="en-US" altLang="en-US" b="1" dirty="0">
                <a:solidFill>
                  <a:schemeClr val="tx2"/>
                </a:solidFill>
                <a:latin typeface="+mn-ea"/>
              </a:rPr>
              <a:t>* </a:t>
            </a:r>
            <a:r>
              <a:rPr lang="zh-CN" altLang="en-US" b="1" dirty="0">
                <a:solidFill>
                  <a:schemeClr val="tx2"/>
                </a:solidFill>
                <a:latin typeface="+mn-ea"/>
              </a:rPr>
              <a:t>控制信息：来源、用户、引用程序、读写权限等；</a:t>
            </a:r>
            <a:br>
              <a:rPr lang="en-US" altLang="en-US" b="1" dirty="0">
                <a:solidFill>
                  <a:schemeClr val="tx2"/>
                </a:solidFill>
                <a:latin typeface="+mn-ea"/>
              </a:rPr>
            </a:br>
            <a:r>
              <a:rPr lang="zh-CN" altLang="en-US" b="1" dirty="0">
                <a:solidFill>
                  <a:schemeClr val="tx2"/>
                </a:solidFill>
                <a:latin typeface="+mn-ea"/>
              </a:rPr>
              <a:t>　　</a:t>
            </a:r>
            <a:r>
              <a:rPr lang="en-US" altLang="en-US" b="1" dirty="0">
                <a:solidFill>
                  <a:schemeClr val="tx2"/>
                </a:solidFill>
                <a:latin typeface="+mn-ea"/>
              </a:rPr>
              <a:t>* </a:t>
            </a:r>
            <a:r>
              <a:rPr lang="zh-CN" altLang="en-US" b="1" dirty="0">
                <a:solidFill>
                  <a:schemeClr val="tx2"/>
                </a:solidFill>
                <a:latin typeface="+mn-ea"/>
              </a:rPr>
              <a:t>其他说明。</a:t>
            </a:r>
            <a:endParaRPr lang="en-US" altLang="zh-CN" b="1" dirty="0">
              <a:solidFill>
                <a:schemeClr val="tx2"/>
              </a:solidFill>
              <a:latin typeface="+mn-ea"/>
            </a:endParaRPr>
          </a:p>
          <a:p>
            <a:pPr eaLnBrk="1" hangingPunct="1">
              <a:lnSpc>
                <a:spcPct val="115000"/>
              </a:lnSpc>
            </a:pPr>
            <a:r>
              <a:rPr lang="zh-CN" altLang="en-US" b="1" dirty="0">
                <a:solidFill>
                  <a:schemeClr val="tx2"/>
                </a:solidFill>
                <a:latin typeface="+mn-ea"/>
              </a:rPr>
              <a:t>数据字典是数据的描述，是</a:t>
            </a:r>
            <a:r>
              <a:rPr lang="zh-CN" altLang="en-US" b="1" dirty="0">
                <a:solidFill>
                  <a:srgbClr val="FF0000"/>
                </a:solidFill>
                <a:latin typeface="+mn-ea"/>
              </a:rPr>
              <a:t>元数据</a:t>
            </a:r>
            <a:r>
              <a:rPr lang="zh-CN" altLang="en-US" b="1" dirty="0">
                <a:solidFill>
                  <a:schemeClr val="tx2"/>
                </a:solidFill>
                <a:latin typeface="+mn-ea"/>
              </a:rPr>
              <a:t>，不是数据本身</a:t>
            </a:r>
            <a:endParaRPr lang="en-US" altLang="zh-CN" b="1" dirty="0">
              <a:solidFill>
                <a:schemeClr val="tx2"/>
              </a:solidFill>
              <a:latin typeface="+mn-ea"/>
            </a:endParaRPr>
          </a:p>
          <a:p>
            <a:pPr eaLnBrk="1" hangingPunct="1">
              <a:lnSpc>
                <a:spcPct val="115000"/>
              </a:lnSpc>
            </a:pPr>
            <a:r>
              <a:rPr lang="zh-CN" altLang="en-US" b="1" dirty="0">
                <a:solidFill>
                  <a:schemeClr val="tx2"/>
                </a:solidFill>
                <a:latin typeface="+mn-ea"/>
              </a:rPr>
              <a:t>数据字典分为：</a:t>
            </a:r>
            <a:r>
              <a:rPr lang="zh-CN" altLang="en-US" b="1" dirty="0">
                <a:solidFill>
                  <a:srgbClr val="FF0000"/>
                </a:solidFill>
                <a:latin typeface="+mn-ea"/>
              </a:rPr>
              <a:t>数据项和数据结构</a:t>
            </a:r>
            <a:endParaRPr lang="en-US" altLang="zh-CN" b="1" dirty="0">
              <a:solidFill>
                <a:srgbClr val="FF0000"/>
              </a:solidFill>
              <a:latin typeface="+mn-ea"/>
            </a:endParaRPr>
          </a:p>
          <a:p>
            <a:pPr eaLnBrk="1" hangingPunct="1">
              <a:lnSpc>
                <a:spcPct val="115000"/>
              </a:lnSpc>
            </a:pPr>
            <a:r>
              <a:rPr lang="zh-CN" altLang="en-US" b="1" dirty="0">
                <a:solidFill>
                  <a:schemeClr val="tx2"/>
                </a:solidFill>
                <a:latin typeface="+mn-ea"/>
              </a:rPr>
              <a:t>数据字典在</a:t>
            </a:r>
            <a:r>
              <a:rPr lang="zh-CN" altLang="en-US" b="1" dirty="0">
                <a:solidFill>
                  <a:srgbClr val="FF0000"/>
                </a:solidFill>
                <a:latin typeface="+mn-ea"/>
              </a:rPr>
              <a:t>需求阶段建立</a:t>
            </a:r>
            <a:r>
              <a:rPr lang="zh-CN" altLang="en-US" b="1" dirty="0">
                <a:solidFill>
                  <a:schemeClr val="tx2"/>
                </a:solidFill>
                <a:latin typeface="+mn-ea"/>
              </a:rPr>
              <a:t>，数据库</a:t>
            </a:r>
            <a:r>
              <a:rPr lang="zh-CN" altLang="en-US" b="1" dirty="0">
                <a:solidFill>
                  <a:srgbClr val="FF0000"/>
                </a:solidFill>
                <a:latin typeface="+mn-ea"/>
              </a:rPr>
              <a:t>设计阶段不断修改、完善、充实</a:t>
            </a:r>
          </a:p>
          <a:p>
            <a:pPr eaLnBrk="1" hangingPunct="1">
              <a:lnSpc>
                <a:spcPct val="115000"/>
              </a:lnSpc>
            </a:pPr>
            <a:endParaRPr lang="en-US" altLang="zh-CN" dirty="0">
              <a:solidFill>
                <a:schemeClr val="tx2"/>
              </a:solidFill>
              <a:latin typeface="+mn-ea"/>
            </a:endParaRPr>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数据字典</a:t>
            </a:r>
            <a:endParaRPr lang="zh-CN" altLang="en-US" dirty="0"/>
          </a:p>
        </p:txBody>
      </p:sp>
      <p:sp>
        <p:nvSpPr>
          <p:cNvPr id="33795" name="内容占位符 2"/>
          <p:cNvSpPr>
            <a:spLocks noGrp="1"/>
          </p:cNvSpPr>
          <p:nvPr>
            <p:ph idx="1"/>
          </p:nvPr>
        </p:nvSpPr>
        <p:spPr>
          <a:xfrm>
            <a:off x="100042" y="1000124"/>
            <a:ext cx="8829676" cy="4643453"/>
          </a:xfrm>
        </p:spPr>
        <p:txBody>
          <a:bodyPr/>
          <a:lstStyle/>
          <a:p>
            <a:pPr eaLnBrk="1" hangingPunct="1">
              <a:lnSpc>
                <a:spcPct val="115000"/>
              </a:lnSpc>
            </a:pPr>
            <a:r>
              <a:rPr lang="zh-CN" altLang="en-US" b="1" dirty="0">
                <a:solidFill>
                  <a:schemeClr val="tx2"/>
                </a:solidFill>
                <a:latin typeface="+mn-ea"/>
              </a:rPr>
              <a:t>数据结构举例</a:t>
            </a:r>
            <a:endParaRPr lang="en-US" altLang="zh-CN" b="1" dirty="0">
              <a:solidFill>
                <a:schemeClr val="tx2"/>
              </a:solidFill>
              <a:latin typeface="+mn-ea"/>
            </a:endParaRP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数据结构：</a:t>
            </a:r>
            <a:r>
              <a:rPr lang="zh-CN" altLang="en-US" b="1" dirty="0">
                <a:solidFill>
                  <a:schemeClr val="tx2"/>
                </a:solidFill>
                <a:latin typeface="+mn-ea"/>
              </a:rPr>
              <a:t>学生</a:t>
            </a: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含义说明：</a:t>
            </a:r>
            <a:r>
              <a:rPr lang="zh-CN" altLang="en-US" b="1" dirty="0">
                <a:solidFill>
                  <a:schemeClr val="tx2"/>
                </a:solidFill>
                <a:latin typeface="+mn-ea"/>
              </a:rPr>
              <a:t>定义了一个学生的有关信息</a:t>
            </a:r>
            <a:endParaRPr lang="en-US" altLang="zh-CN" b="1" dirty="0">
              <a:solidFill>
                <a:schemeClr val="tx2"/>
              </a:solidFill>
              <a:latin typeface="+mn-ea"/>
            </a:endParaRP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组成：</a:t>
            </a:r>
            <a:r>
              <a:rPr lang="zh-CN" altLang="en-US" b="1" dirty="0">
                <a:solidFill>
                  <a:schemeClr val="tx2"/>
                </a:solidFill>
                <a:latin typeface="+mn-ea"/>
              </a:rPr>
              <a:t>学号、姓名、性别、年龄、所在学院、所在班级</a:t>
            </a:r>
            <a:endParaRPr lang="en-US" altLang="zh-CN" b="1" dirty="0">
              <a:solidFill>
                <a:schemeClr val="tx2"/>
              </a:solidFill>
              <a:latin typeface="+mn-ea"/>
            </a:endParaRPr>
          </a:p>
          <a:p>
            <a:pPr eaLnBrk="1" hangingPunct="1">
              <a:lnSpc>
                <a:spcPct val="115000"/>
              </a:lnSpc>
            </a:pPr>
            <a:r>
              <a:rPr lang="zh-CN" altLang="en-US" b="1" dirty="0">
                <a:solidFill>
                  <a:schemeClr val="tx2"/>
                </a:solidFill>
                <a:latin typeface="+mn-ea"/>
              </a:rPr>
              <a:t>数据项举例</a:t>
            </a:r>
            <a:endParaRPr lang="en-US" altLang="zh-CN" b="1" dirty="0">
              <a:solidFill>
                <a:schemeClr val="tx2"/>
              </a:solidFill>
              <a:latin typeface="+mn-ea"/>
            </a:endParaRP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数据项：</a:t>
            </a:r>
            <a:r>
              <a:rPr lang="zh-CN" altLang="en-US" b="1" dirty="0">
                <a:solidFill>
                  <a:schemeClr val="tx2"/>
                </a:solidFill>
                <a:latin typeface="+mn-ea"/>
              </a:rPr>
              <a:t>学号</a:t>
            </a:r>
            <a:endParaRPr lang="en-US" altLang="zh-CN" b="1" dirty="0">
              <a:solidFill>
                <a:schemeClr val="tx2"/>
              </a:solidFill>
              <a:latin typeface="+mn-ea"/>
            </a:endParaRP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含义说明：</a:t>
            </a:r>
            <a:r>
              <a:rPr lang="zh-CN" altLang="en-US" b="1" dirty="0">
                <a:solidFill>
                  <a:schemeClr val="tx2"/>
                </a:solidFill>
                <a:latin typeface="+mn-ea"/>
              </a:rPr>
              <a:t>唯一标识每个学生</a:t>
            </a:r>
            <a:endParaRPr lang="en-US" altLang="zh-CN" b="1" dirty="0">
              <a:solidFill>
                <a:schemeClr val="tx2"/>
              </a:solidFill>
              <a:latin typeface="+mn-ea"/>
            </a:endParaRP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别名：</a:t>
            </a:r>
            <a:r>
              <a:rPr lang="zh-CN" altLang="en-US" b="1" dirty="0">
                <a:solidFill>
                  <a:schemeClr val="tx2"/>
                </a:solidFill>
                <a:latin typeface="+mn-ea"/>
              </a:rPr>
              <a:t>学生编号</a:t>
            </a:r>
            <a:endParaRPr lang="en-US" altLang="zh-CN" b="1" dirty="0">
              <a:solidFill>
                <a:schemeClr val="tx2"/>
              </a:solidFill>
              <a:latin typeface="+mn-ea"/>
            </a:endParaRP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类型：</a:t>
            </a:r>
            <a:r>
              <a:rPr lang="zh-CN" altLang="en-US" b="1" dirty="0">
                <a:solidFill>
                  <a:schemeClr val="tx2"/>
                </a:solidFill>
                <a:latin typeface="+mn-ea"/>
              </a:rPr>
              <a:t>字符型</a:t>
            </a:r>
            <a:endParaRPr lang="en-US" altLang="zh-CN" b="1" dirty="0">
              <a:solidFill>
                <a:schemeClr val="tx2"/>
              </a:solidFill>
              <a:latin typeface="+mn-ea"/>
            </a:endParaRP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长度：</a:t>
            </a:r>
            <a:r>
              <a:rPr lang="en-US" altLang="zh-CN" b="1" dirty="0">
                <a:solidFill>
                  <a:schemeClr val="tx2"/>
                </a:solidFill>
                <a:latin typeface="+mn-ea"/>
              </a:rPr>
              <a:t>8</a:t>
            </a: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取值范围：</a:t>
            </a:r>
            <a:r>
              <a:rPr lang="en-US" altLang="zh-CN" b="1" dirty="0">
                <a:solidFill>
                  <a:schemeClr val="tx2"/>
                </a:solidFill>
                <a:latin typeface="+mn-ea"/>
              </a:rPr>
              <a:t>0000000</a:t>
            </a:r>
            <a:r>
              <a:rPr lang="zh-CN" altLang="en-US" b="1" dirty="0">
                <a:solidFill>
                  <a:schemeClr val="tx2"/>
                </a:solidFill>
                <a:latin typeface="+mn-ea"/>
              </a:rPr>
              <a:t>至</a:t>
            </a:r>
            <a:r>
              <a:rPr lang="en-US" altLang="zh-CN" b="1" dirty="0">
                <a:solidFill>
                  <a:schemeClr val="tx2"/>
                </a:solidFill>
                <a:latin typeface="+mn-ea"/>
              </a:rPr>
              <a:t>9999999</a:t>
            </a:r>
          </a:p>
          <a:p>
            <a:pPr eaLnBrk="1" hangingPunct="1">
              <a:lnSpc>
                <a:spcPct val="115000"/>
              </a:lnSpc>
              <a:buNone/>
            </a:pPr>
            <a:r>
              <a:rPr lang="zh-CN" altLang="en-US" b="1" dirty="0">
                <a:solidFill>
                  <a:schemeClr val="tx2"/>
                </a:solidFill>
                <a:latin typeface="+mn-ea"/>
              </a:rPr>
              <a:t>    </a:t>
            </a:r>
            <a:r>
              <a:rPr lang="zh-CN" altLang="en-US" b="1" dirty="0">
                <a:solidFill>
                  <a:srgbClr val="FF0000"/>
                </a:solidFill>
                <a:latin typeface="+mn-ea"/>
              </a:rPr>
              <a:t>取值含义：</a:t>
            </a:r>
            <a:r>
              <a:rPr lang="zh-CN" altLang="en-US" b="1" dirty="0">
                <a:solidFill>
                  <a:schemeClr val="tx2"/>
                </a:solidFill>
                <a:latin typeface="+mn-ea"/>
              </a:rPr>
              <a:t>前</a:t>
            </a:r>
            <a:r>
              <a:rPr lang="en-US" altLang="zh-CN" b="1" dirty="0">
                <a:solidFill>
                  <a:schemeClr val="tx2"/>
                </a:solidFill>
                <a:latin typeface="+mn-ea"/>
              </a:rPr>
              <a:t>5</a:t>
            </a:r>
            <a:r>
              <a:rPr lang="zh-CN" altLang="en-US" b="1" dirty="0">
                <a:solidFill>
                  <a:schemeClr val="tx2"/>
                </a:solidFill>
                <a:latin typeface="+mn-ea"/>
              </a:rPr>
              <a:t>位为班级号，后两位为顺序号</a:t>
            </a:r>
            <a:endParaRPr lang="en-US" altLang="zh-CN" b="1" dirty="0">
              <a:solidFill>
                <a:schemeClr val="tx2"/>
              </a:solidFill>
              <a:latin typeface="+mn-ea"/>
            </a:endParaRPr>
          </a:p>
          <a:p>
            <a:pPr eaLnBrk="1" hangingPunct="1">
              <a:lnSpc>
                <a:spcPct val="115000"/>
              </a:lnSpc>
              <a:buNone/>
            </a:pPr>
            <a:endParaRPr lang="en-US" altLang="zh-CN" b="1" dirty="0">
              <a:solidFill>
                <a:schemeClr val="tx2"/>
              </a:solidFill>
              <a:latin typeface="+mn-ea"/>
            </a:endParaRP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需求错误的代价</a:t>
            </a:r>
          </a:p>
        </p:txBody>
      </p:sp>
      <p:sp>
        <p:nvSpPr>
          <p:cNvPr id="33795" name="内容占位符 2"/>
          <p:cNvSpPr>
            <a:spLocks noGrp="1"/>
          </p:cNvSpPr>
          <p:nvPr>
            <p:ph idx="1"/>
          </p:nvPr>
        </p:nvSpPr>
        <p:spPr>
          <a:xfrm>
            <a:off x="100042" y="5214950"/>
            <a:ext cx="8686800" cy="428627"/>
          </a:xfrm>
        </p:spPr>
        <p:txBody>
          <a:bodyPr/>
          <a:lstStyle/>
          <a:p>
            <a:pPr marL="342900" lvl="1" indent="-342900" eaLnBrk="1" hangingPunct="1">
              <a:lnSpc>
                <a:spcPct val="115000"/>
              </a:lnSpc>
              <a:buNone/>
            </a:pPr>
            <a:r>
              <a:rPr lang="en-US" altLang="zh-CN" sz="2100" b="1" dirty="0">
                <a:solidFill>
                  <a:srgbClr val="FF0000"/>
                </a:solidFill>
                <a:latin typeface="+mn-ea"/>
                <a:cs typeface="+mn-cs"/>
              </a:rPr>
              <a:t>“ </a:t>
            </a:r>
            <a:r>
              <a:rPr lang="zh-CN" altLang="en-US" sz="2100" b="1" dirty="0">
                <a:solidFill>
                  <a:srgbClr val="FF0000"/>
                </a:solidFill>
                <a:latin typeface="+mn-ea"/>
                <a:cs typeface="+mn-cs"/>
              </a:rPr>
              <a:t>需求”是软件开发中最困难、最关键、最易出错、最需要沟通的方面 </a:t>
            </a:r>
            <a:endParaRPr lang="zh-CN" altLang="en-US" sz="2100" dirty="0">
              <a:solidFill>
                <a:srgbClr val="FF3300"/>
              </a:solidFill>
              <a:latin typeface="黑体" pitchFamily="49" charset="-122"/>
            </a:endParaRPr>
          </a:p>
          <a:p>
            <a:pPr eaLnBrk="1" hangingPunct="1">
              <a:lnSpc>
                <a:spcPct val="115000"/>
              </a:lnSpc>
            </a:pPr>
            <a:endParaRPr lang="en-US" altLang="zh-CN" sz="2100" b="1" dirty="0">
              <a:latin typeface="+mn-ea"/>
            </a:endParaRPr>
          </a:p>
          <a:p>
            <a:pPr eaLnBrk="1" hangingPunct="1">
              <a:lnSpc>
                <a:spcPct val="115000"/>
              </a:lnSpc>
            </a:pPr>
            <a:endParaRPr lang="en-US" altLang="zh-CN" sz="2100" b="1" dirty="0">
              <a:latin typeface="+mn-ea"/>
            </a:endParaRPr>
          </a:p>
        </p:txBody>
      </p:sp>
      <p:grpSp>
        <p:nvGrpSpPr>
          <p:cNvPr id="4" name="Group 3"/>
          <p:cNvGrpSpPr>
            <a:grpSpLocks/>
          </p:cNvGrpSpPr>
          <p:nvPr/>
        </p:nvGrpSpPr>
        <p:grpSpPr bwMode="auto">
          <a:xfrm>
            <a:off x="365152" y="1000109"/>
            <a:ext cx="7993062" cy="4177818"/>
            <a:chOff x="113" y="799"/>
            <a:chExt cx="5035" cy="3035"/>
          </a:xfrm>
        </p:grpSpPr>
        <p:sp>
          <p:nvSpPr>
            <p:cNvPr id="5" name="Text Box 4"/>
            <p:cNvSpPr txBox="1">
              <a:spLocks noChangeArrowheads="1"/>
            </p:cNvSpPr>
            <p:nvPr/>
          </p:nvSpPr>
          <p:spPr bwMode="auto">
            <a:xfrm>
              <a:off x="793" y="3521"/>
              <a:ext cx="2177" cy="313"/>
            </a:xfrm>
            <a:prstGeom prst="rect">
              <a:avLst/>
            </a:prstGeom>
            <a:noFill/>
            <a:ln w="9525">
              <a:noFill/>
              <a:miter lim="800000"/>
              <a:headEnd/>
              <a:tailEnd/>
            </a:ln>
            <a:effectLst/>
          </p:spPr>
          <p:txBody>
            <a:bodyPr>
              <a:spAutoFit/>
            </a:bodyPr>
            <a:lstStyle/>
            <a:p>
              <a:pPr>
                <a:buNone/>
              </a:pPr>
              <a:r>
                <a:rPr lang="zh-CN" altLang="en-US" sz="2200" b="1" dirty="0">
                  <a:solidFill>
                    <a:schemeClr val="tx1"/>
                  </a:solidFill>
                  <a:latin typeface="黑体" pitchFamily="49" charset="-122"/>
                </a:rPr>
                <a:t>修复的相对成本</a:t>
              </a:r>
            </a:p>
          </p:txBody>
        </p:sp>
        <p:sp>
          <p:nvSpPr>
            <p:cNvPr id="6" name="AutoShape 5"/>
            <p:cNvSpPr>
              <a:spLocks noChangeArrowheads="1"/>
            </p:cNvSpPr>
            <p:nvPr/>
          </p:nvSpPr>
          <p:spPr bwMode="auto">
            <a:xfrm>
              <a:off x="113" y="799"/>
              <a:ext cx="3583" cy="2722"/>
            </a:xfrm>
            <a:prstGeom prst="triangle">
              <a:avLst>
                <a:gd name="adj" fmla="val 49231"/>
              </a:avLst>
            </a:prstGeom>
            <a:solidFill>
              <a:srgbClr val="B3EBE2"/>
            </a:solidFill>
            <a:ln w="9525">
              <a:solidFill>
                <a:schemeClr val="accent1"/>
              </a:solidFill>
              <a:miter lim="800000"/>
              <a:headEnd/>
              <a:tailEnd/>
            </a:ln>
            <a:effectLst>
              <a:outerShdw dist="107763" dir="18900000" algn="ctr" rotWithShape="0">
                <a:schemeClr val="bg2">
                  <a:alpha val="50000"/>
                </a:schemeClr>
              </a:outerShdw>
            </a:effectLst>
          </p:spPr>
          <p:txBody>
            <a:bodyPr wrap="none" anchor="ctr"/>
            <a:lstStyle/>
            <a:p>
              <a:endParaRPr lang="zh-CN" altLang="en-US">
                <a:latin typeface="黑体" pitchFamily="49" charset="-122"/>
              </a:endParaRPr>
            </a:p>
          </p:txBody>
        </p:sp>
        <p:grpSp>
          <p:nvGrpSpPr>
            <p:cNvPr id="7" name="Group 6"/>
            <p:cNvGrpSpPr>
              <a:grpSpLocks/>
            </p:cNvGrpSpPr>
            <p:nvPr/>
          </p:nvGrpSpPr>
          <p:grpSpPr bwMode="auto">
            <a:xfrm>
              <a:off x="1429" y="981"/>
              <a:ext cx="3673" cy="380"/>
              <a:chOff x="1429" y="981"/>
              <a:chExt cx="3673" cy="380"/>
            </a:xfrm>
          </p:grpSpPr>
          <p:sp>
            <p:nvSpPr>
              <p:cNvPr id="23" name="Line 7"/>
              <p:cNvSpPr>
                <a:spLocks noChangeShapeType="1"/>
              </p:cNvSpPr>
              <p:nvPr/>
            </p:nvSpPr>
            <p:spPr bwMode="auto">
              <a:xfrm>
                <a:off x="1610" y="1298"/>
                <a:ext cx="3492" cy="0"/>
              </a:xfrm>
              <a:prstGeom prst="line">
                <a:avLst/>
              </a:prstGeom>
              <a:noFill/>
              <a:ln w="9525">
                <a:solidFill>
                  <a:schemeClr val="tx1"/>
                </a:solidFill>
                <a:round/>
                <a:headEnd/>
                <a:tailEnd/>
              </a:ln>
              <a:effectLst/>
            </p:spPr>
            <p:txBody>
              <a:bodyPr/>
              <a:lstStyle/>
              <a:p>
                <a:endParaRPr lang="zh-CN" altLang="en-US">
                  <a:latin typeface="黑体" pitchFamily="49" charset="-122"/>
                </a:endParaRPr>
              </a:p>
            </p:txBody>
          </p:sp>
          <p:sp>
            <p:nvSpPr>
              <p:cNvPr id="24" name="Text Box 8"/>
              <p:cNvSpPr txBox="1">
                <a:spLocks noChangeArrowheads="1"/>
              </p:cNvSpPr>
              <p:nvPr/>
            </p:nvSpPr>
            <p:spPr bwMode="auto">
              <a:xfrm>
                <a:off x="2835" y="981"/>
                <a:ext cx="2177" cy="313"/>
              </a:xfrm>
              <a:prstGeom prst="rect">
                <a:avLst/>
              </a:prstGeom>
              <a:noFill/>
              <a:ln w="9525">
                <a:noFill/>
                <a:miter lim="800000"/>
                <a:headEnd/>
                <a:tailEnd/>
              </a:ln>
              <a:effectLst/>
            </p:spPr>
            <p:txBody>
              <a:bodyPr>
                <a:spAutoFit/>
              </a:bodyPr>
              <a:lstStyle/>
              <a:p>
                <a:pPr algn="ctr">
                  <a:buNone/>
                </a:pPr>
                <a:r>
                  <a:rPr lang="zh-CN" altLang="en-US" sz="2200" b="1" dirty="0">
                    <a:solidFill>
                      <a:schemeClr val="tx1"/>
                    </a:solidFill>
                    <a:latin typeface="黑体" pitchFamily="49" charset="-122"/>
                  </a:rPr>
                  <a:t>需求阶段</a:t>
                </a:r>
                <a:endParaRPr lang="zh-CN" altLang="en-US" sz="2200" b="1" dirty="0">
                  <a:solidFill>
                    <a:schemeClr val="tx1"/>
                  </a:solidFill>
                  <a:latin typeface="黑体" pitchFamily="49" charset="-122"/>
                  <a:cs typeface="Times New Roman" pitchFamily="18" charset="0"/>
                </a:endParaRPr>
              </a:p>
            </p:txBody>
          </p:sp>
          <p:sp>
            <p:nvSpPr>
              <p:cNvPr id="25" name="Text Box 9"/>
              <p:cNvSpPr txBox="1">
                <a:spLocks noChangeArrowheads="1"/>
              </p:cNvSpPr>
              <p:nvPr/>
            </p:nvSpPr>
            <p:spPr bwMode="auto">
              <a:xfrm>
                <a:off x="1429" y="1026"/>
                <a:ext cx="861" cy="335"/>
              </a:xfrm>
              <a:prstGeom prst="rect">
                <a:avLst/>
              </a:prstGeom>
              <a:noFill/>
              <a:ln w="9525">
                <a:noFill/>
                <a:miter lim="800000"/>
                <a:headEnd/>
                <a:tailEnd/>
              </a:ln>
              <a:effectLst/>
            </p:spPr>
            <p:txBody>
              <a:bodyPr>
                <a:spAutoFit/>
              </a:bodyPr>
              <a:lstStyle/>
              <a:p>
                <a:pPr algn="ctr">
                  <a:buNone/>
                </a:pPr>
                <a:r>
                  <a:rPr lang="en-US" altLang="zh-CN" sz="2400" dirty="0">
                    <a:solidFill>
                      <a:srgbClr val="FF3300"/>
                    </a:solidFill>
                    <a:latin typeface="黑体" pitchFamily="49" charset="-122"/>
                  </a:rPr>
                  <a:t>0.1-0.2</a:t>
                </a:r>
                <a:endParaRPr lang="en-US" altLang="zh-CN" sz="2400" dirty="0">
                  <a:solidFill>
                    <a:srgbClr val="FF3300"/>
                  </a:solidFill>
                  <a:latin typeface="黑体" pitchFamily="49" charset="-122"/>
                  <a:cs typeface="Times New Roman" pitchFamily="18" charset="0"/>
                </a:endParaRPr>
              </a:p>
            </p:txBody>
          </p:sp>
        </p:grpSp>
        <p:sp>
          <p:nvSpPr>
            <p:cNvPr id="8" name="Line 10"/>
            <p:cNvSpPr>
              <a:spLocks noChangeShapeType="1"/>
            </p:cNvSpPr>
            <p:nvPr/>
          </p:nvSpPr>
          <p:spPr bwMode="auto">
            <a:xfrm>
              <a:off x="1384" y="1706"/>
              <a:ext cx="3764" cy="0"/>
            </a:xfrm>
            <a:prstGeom prst="line">
              <a:avLst/>
            </a:prstGeom>
            <a:noFill/>
            <a:ln w="9525">
              <a:solidFill>
                <a:schemeClr val="tx1"/>
              </a:solidFill>
              <a:round/>
              <a:headEnd/>
              <a:tailEnd/>
            </a:ln>
            <a:effectLst/>
          </p:spPr>
          <p:txBody>
            <a:bodyPr/>
            <a:lstStyle/>
            <a:p>
              <a:endParaRPr lang="zh-CN" altLang="en-US">
                <a:latin typeface="黑体" pitchFamily="49" charset="-122"/>
              </a:endParaRPr>
            </a:p>
          </p:txBody>
        </p:sp>
        <p:sp>
          <p:nvSpPr>
            <p:cNvPr id="9" name="Text Box 11"/>
            <p:cNvSpPr txBox="1">
              <a:spLocks noChangeArrowheads="1"/>
            </p:cNvSpPr>
            <p:nvPr/>
          </p:nvSpPr>
          <p:spPr bwMode="auto">
            <a:xfrm>
              <a:off x="2835" y="1389"/>
              <a:ext cx="2177" cy="313"/>
            </a:xfrm>
            <a:prstGeom prst="rect">
              <a:avLst/>
            </a:prstGeom>
            <a:noFill/>
            <a:ln w="9525">
              <a:noFill/>
              <a:miter lim="800000"/>
              <a:headEnd/>
              <a:tailEnd/>
            </a:ln>
            <a:effectLst/>
          </p:spPr>
          <p:txBody>
            <a:bodyPr>
              <a:spAutoFit/>
            </a:bodyPr>
            <a:lstStyle/>
            <a:p>
              <a:pPr>
                <a:buNone/>
              </a:pPr>
              <a:r>
                <a:rPr lang="zh-CN" altLang="en-US" sz="2200" b="1" dirty="0">
                  <a:solidFill>
                    <a:schemeClr val="tx1"/>
                  </a:solidFill>
                  <a:latin typeface="黑体" pitchFamily="49" charset="-122"/>
                </a:rPr>
                <a:t>设计</a:t>
              </a:r>
            </a:p>
          </p:txBody>
        </p:sp>
        <p:sp>
          <p:nvSpPr>
            <p:cNvPr id="10" name="Text Box 12"/>
            <p:cNvSpPr txBox="1">
              <a:spLocks noChangeArrowheads="1"/>
            </p:cNvSpPr>
            <p:nvPr/>
          </p:nvSpPr>
          <p:spPr bwMode="auto">
            <a:xfrm>
              <a:off x="1429" y="1434"/>
              <a:ext cx="861" cy="335"/>
            </a:xfrm>
            <a:prstGeom prst="rect">
              <a:avLst/>
            </a:prstGeom>
            <a:noFill/>
            <a:ln w="9525">
              <a:noFill/>
              <a:miter lim="800000"/>
              <a:headEnd/>
              <a:tailEnd/>
            </a:ln>
            <a:effectLst/>
          </p:spPr>
          <p:txBody>
            <a:bodyPr>
              <a:spAutoFit/>
            </a:bodyPr>
            <a:lstStyle/>
            <a:p>
              <a:pPr algn="ctr">
                <a:buNone/>
              </a:pPr>
              <a:r>
                <a:rPr lang="en-US" altLang="zh-CN" sz="2400" dirty="0">
                  <a:solidFill>
                    <a:srgbClr val="FF3300"/>
                  </a:solidFill>
                  <a:latin typeface="黑体" pitchFamily="49" charset="-122"/>
                </a:rPr>
                <a:t>0.5</a:t>
              </a:r>
              <a:endParaRPr lang="en-US" altLang="zh-CN" sz="2400" dirty="0">
                <a:solidFill>
                  <a:srgbClr val="FF3300"/>
                </a:solidFill>
                <a:latin typeface="黑体" pitchFamily="49" charset="-122"/>
                <a:cs typeface="Times New Roman" pitchFamily="18" charset="0"/>
              </a:endParaRPr>
            </a:p>
          </p:txBody>
        </p:sp>
        <p:sp>
          <p:nvSpPr>
            <p:cNvPr id="11" name="Line 13"/>
            <p:cNvSpPr>
              <a:spLocks noChangeShapeType="1"/>
            </p:cNvSpPr>
            <p:nvPr/>
          </p:nvSpPr>
          <p:spPr bwMode="auto">
            <a:xfrm flipV="1">
              <a:off x="340" y="3521"/>
              <a:ext cx="4808" cy="0"/>
            </a:xfrm>
            <a:prstGeom prst="line">
              <a:avLst/>
            </a:prstGeom>
            <a:noFill/>
            <a:ln w="9525">
              <a:solidFill>
                <a:schemeClr val="tx1"/>
              </a:solidFill>
              <a:round/>
              <a:headEnd/>
              <a:tailEnd/>
            </a:ln>
            <a:effectLst/>
          </p:spPr>
          <p:txBody>
            <a:bodyPr/>
            <a:lstStyle/>
            <a:p>
              <a:endParaRPr lang="zh-CN" altLang="en-US">
                <a:latin typeface="黑体" pitchFamily="49" charset="-122"/>
              </a:endParaRPr>
            </a:p>
          </p:txBody>
        </p:sp>
        <p:sp>
          <p:nvSpPr>
            <p:cNvPr id="12" name="Text Box 14"/>
            <p:cNvSpPr txBox="1">
              <a:spLocks noChangeArrowheads="1"/>
            </p:cNvSpPr>
            <p:nvPr/>
          </p:nvSpPr>
          <p:spPr bwMode="auto">
            <a:xfrm>
              <a:off x="2880" y="3158"/>
              <a:ext cx="2177" cy="313"/>
            </a:xfrm>
            <a:prstGeom prst="rect">
              <a:avLst/>
            </a:prstGeom>
            <a:noFill/>
            <a:ln w="9525">
              <a:noFill/>
              <a:miter lim="800000"/>
              <a:headEnd/>
              <a:tailEnd/>
            </a:ln>
            <a:effectLst/>
          </p:spPr>
          <p:txBody>
            <a:bodyPr>
              <a:spAutoFit/>
            </a:bodyPr>
            <a:lstStyle/>
            <a:p>
              <a:pPr>
                <a:buNone/>
              </a:pPr>
              <a:r>
                <a:rPr lang="zh-CN" altLang="en-US" sz="2200" b="1" dirty="0">
                  <a:solidFill>
                    <a:schemeClr val="tx1"/>
                  </a:solidFill>
                  <a:latin typeface="黑体" pitchFamily="49" charset="-122"/>
                </a:rPr>
                <a:t>维护</a:t>
              </a:r>
            </a:p>
          </p:txBody>
        </p:sp>
        <p:sp>
          <p:nvSpPr>
            <p:cNvPr id="13" name="Text Box 15"/>
            <p:cNvSpPr txBox="1">
              <a:spLocks noChangeArrowheads="1"/>
            </p:cNvSpPr>
            <p:nvPr/>
          </p:nvSpPr>
          <p:spPr bwMode="auto">
            <a:xfrm>
              <a:off x="1429" y="3203"/>
              <a:ext cx="861" cy="335"/>
            </a:xfrm>
            <a:prstGeom prst="rect">
              <a:avLst/>
            </a:prstGeom>
            <a:noFill/>
            <a:ln w="9525">
              <a:noFill/>
              <a:miter lim="800000"/>
              <a:headEnd/>
              <a:tailEnd/>
            </a:ln>
            <a:effectLst/>
          </p:spPr>
          <p:txBody>
            <a:bodyPr>
              <a:spAutoFit/>
            </a:bodyPr>
            <a:lstStyle/>
            <a:p>
              <a:pPr algn="ctr">
                <a:buNone/>
              </a:pPr>
              <a:r>
                <a:rPr lang="en-US" altLang="zh-CN" sz="2400" dirty="0">
                  <a:solidFill>
                    <a:srgbClr val="FF3300"/>
                  </a:solidFill>
                  <a:latin typeface="黑体" pitchFamily="49" charset="-122"/>
                </a:rPr>
                <a:t>20</a:t>
              </a:r>
              <a:endParaRPr lang="en-US" altLang="zh-CN" sz="2400" dirty="0">
                <a:solidFill>
                  <a:srgbClr val="FF3300"/>
                </a:solidFill>
                <a:latin typeface="黑体" pitchFamily="49" charset="-122"/>
                <a:cs typeface="Times New Roman" pitchFamily="18" charset="0"/>
              </a:endParaRPr>
            </a:p>
          </p:txBody>
        </p:sp>
        <p:sp>
          <p:nvSpPr>
            <p:cNvPr id="14" name="Line 16"/>
            <p:cNvSpPr>
              <a:spLocks noChangeShapeType="1"/>
            </p:cNvSpPr>
            <p:nvPr/>
          </p:nvSpPr>
          <p:spPr bwMode="auto">
            <a:xfrm>
              <a:off x="612" y="3067"/>
              <a:ext cx="4490" cy="0"/>
            </a:xfrm>
            <a:prstGeom prst="line">
              <a:avLst/>
            </a:prstGeom>
            <a:noFill/>
            <a:ln w="9525">
              <a:solidFill>
                <a:schemeClr val="tx1"/>
              </a:solidFill>
              <a:round/>
              <a:headEnd/>
              <a:tailEnd/>
            </a:ln>
            <a:effectLst/>
          </p:spPr>
          <p:txBody>
            <a:bodyPr/>
            <a:lstStyle/>
            <a:p>
              <a:endParaRPr lang="zh-CN" altLang="en-US">
                <a:latin typeface="黑体" pitchFamily="49" charset="-122"/>
              </a:endParaRPr>
            </a:p>
          </p:txBody>
        </p:sp>
        <p:sp>
          <p:nvSpPr>
            <p:cNvPr id="15" name="Text Box 17"/>
            <p:cNvSpPr txBox="1">
              <a:spLocks noChangeArrowheads="1"/>
            </p:cNvSpPr>
            <p:nvPr/>
          </p:nvSpPr>
          <p:spPr bwMode="auto">
            <a:xfrm>
              <a:off x="2835" y="2750"/>
              <a:ext cx="2177" cy="313"/>
            </a:xfrm>
            <a:prstGeom prst="rect">
              <a:avLst/>
            </a:prstGeom>
            <a:noFill/>
            <a:ln w="9525">
              <a:noFill/>
              <a:miter lim="800000"/>
              <a:headEnd/>
              <a:tailEnd/>
            </a:ln>
            <a:effectLst/>
          </p:spPr>
          <p:txBody>
            <a:bodyPr>
              <a:spAutoFit/>
            </a:bodyPr>
            <a:lstStyle/>
            <a:p>
              <a:pPr>
                <a:buNone/>
              </a:pPr>
              <a:r>
                <a:rPr lang="zh-CN" altLang="en-US" sz="2200" b="1" dirty="0">
                  <a:solidFill>
                    <a:schemeClr val="tx1"/>
                  </a:solidFill>
                  <a:latin typeface="黑体" pitchFamily="49" charset="-122"/>
                </a:rPr>
                <a:t>验收测试</a:t>
              </a:r>
            </a:p>
          </p:txBody>
        </p:sp>
        <p:sp>
          <p:nvSpPr>
            <p:cNvPr id="16" name="Text Box 18"/>
            <p:cNvSpPr txBox="1">
              <a:spLocks noChangeArrowheads="1"/>
            </p:cNvSpPr>
            <p:nvPr/>
          </p:nvSpPr>
          <p:spPr bwMode="auto">
            <a:xfrm>
              <a:off x="1429" y="2795"/>
              <a:ext cx="861" cy="335"/>
            </a:xfrm>
            <a:prstGeom prst="rect">
              <a:avLst/>
            </a:prstGeom>
            <a:noFill/>
            <a:ln w="9525">
              <a:noFill/>
              <a:miter lim="800000"/>
              <a:headEnd/>
              <a:tailEnd/>
            </a:ln>
            <a:effectLst/>
          </p:spPr>
          <p:txBody>
            <a:bodyPr>
              <a:spAutoFit/>
            </a:bodyPr>
            <a:lstStyle/>
            <a:p>
              <a:pPr algn="ctr">
                <a:buNone/>
              </a:pPr>
              <a:r>
                <a:rPr lang="en-US" altLang="zh-CN" sz="2400" dirty="0">
                  <a:solidFill>
                    <a:srgbClr val="FF3300"/>
                  </a:solidFill>
                  <a:latin typeface="黑体" pitchFamily="49" charset="-122"/>
                </a:rPr>
                <a:t>5</a:t>
              </a:r>
              <a:endParaRPr lang="en-US" altLang="zh-CN" sz="2400" dirty="0">
                <a:solidFill>
                  <a:srgbClr val="FF3300"/>
                </a:solidFill>
                <a:latin typeface="黑体" pitchFamily="49" charset="-122"/>
                <a:cs typeface="Times New Roman" pitchFamily="18" charset="0"/>
              </a:endParaRPr>
            </a:p>
          </p:txBody>
        </p:sp>
        <p:sp>
          <p:nvSpPr>
            <p:cNvPr id="17" name="Line 19"/>
            <p:cNvSpPr>
              <a:spLocks noChangeShapeType="1"/>
            </p:cNvSpPr>
            <p:nvPr/>
          </p:nvSpPr>
          <p:spPr bwMode="auto">
            <a:xfrm flipV="1">
              <a:off x="884" y="2614"/>
              <a:ext cx="4219" cy="0"/>
            </a:xfrm>
            <a:prstGeom prst="line">
              <a:avLst/>
            </a:prstGeom>
            <a:noFill/>
            <a:ln w="9525">
              <a:solidFill>
                <a:schemeClr val="tx1"/>
              </a:solidFill>
              <a:round/>
              <a:headEnd/>
              <a:tailEnd/>
            </a:ln>
            <a:effectLst/>
          </p:spPr>
          <p:txBody>
            <a:bodyPr/>
            <a:lstStyle/>
            <a:p>
              <a:endParaRPr lang="zh-CN" altLang="en-US">
                <a:latin typeface="黑体" pitchFamily="49" charset="-122"/>
              </a:endParaRPr>
            </a:p>
          </p:txBody>
        </p:sp>
        <p:sp>
          <p:nvSpPr>
            <p:cNvPr id="18" name="Text Box 20"/>
            <p:cNvSpPr txBox="1">
              <a:spLocks noChangeArrowheads="1"/>
            </p:cNvSpPr>
            <p:nvPr/>
          </p:nvSpPr>
          <p:spPr bwMode="auto">
            <a:xfrm>
              <a:off x="2835" y="2296"/>
              <a:ext cx="2177" cy="313"/>
            </a:xfrm>
            <a:prstGeom prst="rect">
              <a:avLst/>
            </a:prstGeom>
            <a:noFill/>
            <a:ln w="9525">
              <a:noFill/>
              <a:miter lim="800000"/>
              <a:headEnd/>
              <a:tailEnd/>
            </a:ln>
            <a:effectLst/>
          </p:spPr>
          <p:txBody>
            <a:bodyPr>
              <a:spAutoFit/>
            </a:bodyPr>
            <a:lstStyle/>
            <a:p>
              <a:pPr>
                <a:buNone/>
              </a:pPr>
              <a:r>
                <a:rPr lang="zh-CN" altLang="en-US" sz="2200" b="1" dirty="0">
                  <a:solidFill>
                    <a:schemeClr val="tx1"/>
                  </a:solidFill>
                  <a:latin typeface="黑体" pitchFamily="49" charset="-122"/>
                </a:rPr>
                <a:t>单元测试</a:t>
              </a:r>
            </a:p>
          </p:txBody>
        </p:sp>
        <p:sp>
          <p:nvSpPr>
            <p:cNvPr id="19" name="Text Box 21"/>
            <p:cNvSpPr txBox="1">
              <a:spLocks noChangeArrowheads="1"/>
            </p:cNvSpPr>
            <p:nvPr/>
          </p:nvSpPr>
          <p:spPr bwMode="auto">
            <a:xfrm>
              <a:off x="1429" y="2341"/>
              <a:ext cx="861" cy="335"/>
            </a:xfrm>
            <a:prstGeom prst="rect">
              <a:avLst/>
            </a:prstGeom>
            <a:noFill/>
            <a:ln w="9525">
              <a:noFill/>
              <a:miter lim="800000"/>
              <a:headEnd/>
              <a:tailEnd/>
            </a:ln>
            <a:effectLst/>
          </p:spPr>
          <p:txBody>
            <a:bodyPr>
              <a:spAutoFit/>
            </a:bodyPr>
            <a:lstStyle/>
            <a:p>
              <a:pPr algn="ctr">
                <a:buNone/>
              </a:pPr>
              <a:r>
                <a:rPr lang="en-US" altLang="zh-CN" sz="2400" dirty="0">
                  <a:solidFill>
                    <a:srgbClr val="FF3300"/>
                  </a:solidFill>
                  <a:latin typeface="黑体" pitchFamily="49" charset="-122"/>
                </a:rPr>
                <a:t>2</a:t>
              </a:r>
              <a:endParaRPr lang="en-US" altLang="zh-CN" sz="2400" dirty="0">
                <a:solidFill>
                  <a:srgbClr val="FF3300"/>
                </a:solidFill>
                <a:latin typeface="黑体" pitchFamily="49" charset="-122"/>
                <a:cs typeface="Times New Roman" pitchFamily="18" charset="0"/>
              </a:endParaRPr>
            </a:p>
          </p:txBody>
        </p:sp>
        <p:sp>
          <p:nvSpPr>
            <p:cNvPr id="20" name="Line 22"/>
            <p:cNvSpPr>
              <a:spLocks noChangeShapeType="1"/>
            </p:cNvSpPr>
            <p:nvPr/>
          </p:nvSpPr>
          <p:spPr bwMode="auto">
            <a:xfrm flipV="1">
              <a:off x="1111" y="2160"/>
              <a:ext cx="3992" cy="0"/>
            </a:xfrm>
            <a:prstGeom prst="line">
              <a:avLst/>
            </a:prstGeom>
            <a:noFill/>
            <a:ln w="9525">
              <a:solidFill>
                <a:schemeClr val="tx1"/>
              </a:solidFill>
              <a:round/>
              <a:headEnd/>
              <a:tailEnd/>
            </a:ln>
            <a:effectLst/>
          </p:spPr>
          <p:txBody>
            <a:bodyPr/>
            <a:lstStyle/>
            <a:p>
              <a:endParaRPr lang="zh-CN" altLang="en-US">
                <a:latin typeface="黑体" pitchFamily="49" charset="-122"/>
              </a:endParaRPr>
            </a:p>
          </p:txBody>
        </p:sp>
        <p:sp>
          <p:nvSpPr>
            <p:cNvPr id="21" name="Text Box 23"/>
            <p:cNvSpPr txBox="1">
              <a:spLocks noChangeArrowheads="1"/>
            </p:cNvSpPr>
            <p:nvPr/>
          </p:nvSpPr>
          <p:spPr bwMode="auto">
            <a:xfrm>
              <a:off x="2835" y="1842"/>
              <a:ext cx="2177" cy="313"/>
            </a:xfrm>
            <a:prstGeom prst="rect">
              <a:avLst/>
            </a:prstGeom>
            <a:noFill/>
            <a:ln w="9525">
              <a:noFill/>
              <a:miter lim="800000"/>
              <a:headEnd/>
              <a:tailEnd/>
            </a:ln>
            <a:effectLst/>
          </p:spPr>
          <p:txBody>
            <a:bodyPr>
              <a:spAutoFit/>
            </a:bodyPr>
            <a:lstStyle/>
            <a:p>
              <a:pPr>
                <a:buNone/>
              </a:pPr>
              <a:r>
                <a:rPr lang="zh-CN" altLang="en-US" sz="2200" b="1" dirty="0">
                  <a:solidFill>
                    <a:schemeClr val="tx1"/>
                  </a:solidFill>
                  <a:latin typeface="黑体" pitchFamily="49" charset="-122"/>
                </a:rPr>
                <a:t>编码</a:t>
              </a:r>
            </a:p>
          </p:txBody>
        </p:sp>
        <p:sp>
          <p:nvSpPr>
            <p:cNvPr id="22" name="Text Box 24"/>
            <p:cNvSpPr txBox="1">
              <a:spLocks noChangeArrowheads="1"/>
            </p:cNvSpPr>
            <p:nvPr/>
          </p:nvSpPr>
          <p:spPr bwMode="auto">
            <a:xfrm>
              <a:off x="1429" y="1888"/>
              <a:ext cx="861" cy="335"/>
            </a:xfrm>
            <a:prstGeom prst="rect">
              <a:avLst/>
            </a:prstGeom>
            <a:noFill/>
            <a:ln w="9525">
              <a:noFill/>
              <a:miter lim="800000"/>
              <a:headEnd/>
              <a:tailEnd/>
            </a:ln>
            <a:effectLst/>
          </p:spPr>
          <p:txBody>
            <a:bodyPr>
              <a:spAutoFit/>
            </a:bodyPr>
            <a:lstStyle/>
            <a:p>
              <a:pPr algn="ctr">
                <a:buNone/>
              </a:pPr>
              <a:r>
                <a:rPr lang="en-US" altLang="zh-CN" sz="2400" dirty="0">
                  <a:solidFill>
                    <a:srgbClr val="FF3300"/>
                  </a:solidFill>
                  <a:latin typeface="黑体" pitchFamily="49" charset="-122"/>
                </a:rPr>
                <a:t>1</a:t>
              </a:r>
              <a:endParaRPr lang="en-US" altLang="zh-CN" sz="2400" dirty="0">
                <a:solidFill>
                  <a:srgbClr val="FF3300"/>
                </a:solidFill>
                <a:latin typeface="黑体" pitchFamily="49" charset="-122"/>
                <a:cs typeface="Times New Roman" pitchFamily="18" charset="0"/>
              </a:endParaRPr>
            </a:p>
          </p:txBody>
        </p:sp>
      </p:gr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数据字典</a:t>
            </a:r>
            <a:endParaRPr lang="zh-CN" altLang="en-US" dirty="0"/>
          </a:p>
        </p:txBody>
      </p:sp>
      <p:sp>
        <p:nvSpPr>
          <p:cNvPr id="33795" name="内容占位符 2"/>
          <p:cNvSpPr>
            <a:spLocks noGrp="1"/>
          </p:cNvSpPr>
          <p:nvPr>
            <p:ph idx="1"/>
          </p:nvPr>
        </p:nvSpPr>
        <p:spPr>
          <a:xfrm>
            <a:off x="100042" y="1000124"/>
            <a:ext cx="8829676" cy="4643453"/>
          </a:xfrm>
        </p:spPr>
        <p:txBody>
          <a:bodyPr/>
          <a:lstStyle/>
          <a:p>
            <a:pPr eaLnBrk="1" hangingPunct="1">
              <a:lnSpc>
                <a:spcPct val="115000"/>
              </a:lnSpc>
            </a:pPr>
            <a:r>
              <a:rPr lang="zh-CN" altLang="en-US" b="1" dirty="0">
                <a:solidFill>
                  <a:schemeClr val="tx2"/>
                </a:solidFill>
                <a:latin typeface="+mn-ea"/>
              </a:rPr>
              <a:t>在软件开发过程中，我们经常会遇到这样的情形：</a:t>
            </a:r>
            <a:r>
              <a:rPr lang="zh-CN" altLang="en-US" b="1" dirty="0">
                <a:solidFill>
                  <a:srgbClr val="FF0000"/>
                </a:solidFill>
                <a:latin typeface="+mn-ea"/>
              </a:rPr>
              <a:t>几位编程人员对于同一个数据项使用不同的变量名称、长度和有效性验证</a:t>
            </a:r>
            <a:r>
              <a:rPr lang="zh-CN" altLang="en-US" b="1" dirty="0">
                <a:solidFill>
                  <a:schemeClr val="tx2"/>
                </a:solidFill>
                <a:latin typeface="+mn-ea"/>
              </a:rPr>
              <a:t>。这种情况会导致在真正的</a:t>
            </a:r>
            <a:r>
              <a:rPr lang="zh-CN" altLang="en-US" b="1" dirty="0">
                <a:solidFill>
                  <a:srgbClr val="FF0000"/>
                </a:solidFill>
                <a:latin typeface="+mn-ea"/>
              </a:rPr>
              <a:t>数据定义上的混淆</a:t>
            </a:r>
            <a:r>
              <a:rPr lang="zh-CN" altLang="en-US" b="1" dirty="0">
                <a:solidFill>
                  <a:schemeClr val="tx2"/>
                </a:solidFill>
                <a:latin typeface="+mn-ea"/>
              </a:rPr>
              <a:t>，并且在</a:t>
            </a:r>
            <a:r>
              <a:rPr lang="zh-CN" altLang="en-US" b="1" dirty="0">
                <a:solidFill>
                  <a:srgbClr val="FF0000"/>
                </a:solidFill>
                <a:latin typeface="+mn-ea"/>
              </a:rPr>
              <a:t>软件维护时出现困难</a:t>
            </a:r>
            <a:r>
              <a:rPr lang="zh-CN" altLang="en-US" b="1" dirty="0">
                <a:solidFill>
                  <a:schemeClr val="tx2"/>
                </a:solidFill>
                <a:latin typeface="+mn-ea"/>
              </a:rPr>
              <a:t>。</a:t>
            </a:r>
            <a:endParaRPr lang="en-US" altLang="zh-CN" b="1" dirty="0">
              <a:solidFill>
                <a:schemeClr val="tx2"/>
              </a:solidFill>
              <a:latin typeface="+mn-ea"/>
            </a:endParaRPr>
          </a:p>
          <a:p>
            <a:pPr eaLnBrk="1" hangingPunct="1">
              <a:lnSpc>
                <a:spcPct val="115000"/>
              </a:lnSpc>
            </a:pPr>
            <a:r>
              <a:rPr lang="zh-CN" altLang="en-US" b="1" dirty="0">
                <a:solidFill>
                  <a:schemeClr val="tx2"/>
                </a:solidFill>
                <a:latin typeface="+mn-ea"/>
              </a:rPr>
              <a:t>解决这种问题的一个有效方法是使用</a:t>
            </a:r>
            <a:r>
              <a:rPr lang="zh-CN" altLang="en-US" b="1" dirty="0">
                <a:solidFill>
                  <a:srgbClr val="FF0000"/>
                </a:solidFill>
                <a:latin typeface="+mn-ea"/>
              </a:rPr>
              <a:t>数据字典技术</a:t>
            </a:r>
            <a:r>
              <a:rPr lang="zh-CN" altLang="en-US" b="1" dirty="0">
                <a:solidFill>
                  <a:schemeClr val="tx2"/>
                </a:solidFill>
                <a:latin typeface="+mn-ea"/>
              </a:rPr>
              <a:t>，</a:t>
            </a:r>
            <a:r>
              <a:rPr lang="zh-CN" altLang="en-US" b="1" dirty="0">
                <a:solidFill>
                  <a:srgbClr val="FF0000"/>
                </a:solidFill>
                <a:latin typeface="+mn-ea"/>
              </a:rPr>
              <a:t>统一定义</a:t>
            </a:r>
            <a:r>
              <a:rPr lang="zh-CN" altLang="en-US" b="1" dirty="0">
                <a:solidFill>
                  <a:schemeClr val="tx2"/>
                </a:solidFill>
                <a:latin typeface="+mn-ea"/>
              </a:rPr>
              <a:t>应用程序中使用的所有数据元素和结构的含义、类型、数据大小、格式、度量单位、精度以及允许取值范围的共享仓库</a:t>
            </a:r>
          </a:p>
          <a:p>
            <a:pPr eaLnBrk="1" hangingPunct="1">
              <a:lnSpc>
                <a:spcPct val="115000"/>
              </a:lnSpc>
            </a:pPr>
            <a:endParaRPr lang="en-US" altLang="zh-CN" dirty="0">
              <a:solidFill>
                <a:schemeClr val="tx2"/>
              </a:solidFill>
              <a:latin typeface="+mn-ea"/>
            </a:endParaRP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数据字典</a:t>
            </a:r>
            <a:endParaRPr lang="zh-CN" altLang="en-US" dirty="0"/>
          </a:p>
        </p:txBody>
      </p:sp>
      <p:sp>
        <p:nvSpPr>
          <p:cNvPr id="33795" name="内容占位符 2"/>
          <p:cNvSpPr>
            <a:spLocks noGrp="1"/>
          </p:cNvSpPr>
          <p:nvPr>
            <p:ph idx="1"/>
          </p:nvPr>
        </p:nvSpPr>
        <p:spPr>
          <a:xfrm>
            <a:off x="100042" y="1000124"/>
            <a:ext cx="8829676" cy="4643453"/>
          </a:xfrm>
        </p:spPr>
        <p:txBody>
          <a:bodyPr/>
          <a:lstStyle/>
          <a:p>
            <a:pPr eaLnBrk="1" hangingPunct="1">
              <a:lnSpc>
                <a:spcPct val="115000"/>
              </a:lnSpc>
            </a:pPr>
            <a:r>
              <a:rPr lang="zh-CN" altLang="en-US" b="1" dirty="0">
                <a:solidFill>
                  <a:schemeClr val="tx2"/>
                </a:solidFill>
                <a:latin typeface="+mn-ea"/>
              </a:rPr>
              <a:t>数据字典可以把不同的需求文档和分析模型紧密结合在一起，如果所有的开发人员在数据字典上取得一致意见，那么就可以</a:t>
            </a:r>
            <a:r>
              <a:rPr lang="zh-CN" altLang="en-US" b="1" dirty="0">
                <a:solidFill>
                  <a:srgbClr val="FF0000"/>
                </a:solidFill>
                <a:latin typeface="+mn-ea"/>
              </a:rPr>
              <a:t>缓和集成性问题</a:t>
            </a:r>
            <a:r>
              <a:rPr lang="zh-CN" altLang="en-US" b="1" dirty="0">
                <a:solidFill>
                  <a:schemeClr val="tx2"/>
                </a:solidFill>
                <a:latin typeface="+mn-ea"/>
              </a:rPr>
              <a:t>。</a:t>
            </a:r>
            <a:endParaRPr lang="en-US" altLang="zh-CN" b="1" dirty="0">
              <a:solidFill>
                <a:schemeClr val="tx2"/>
              </a:solidFill>
              <a:latin typeface="+mn-ea"/>
            </a:endParaRPr>
          </a:p>
          <a:p>
            <a:pPr eaLnBrk="1" hangingPunct="1">
              <a:lnSpc>
                <a:spcPct val="115000"/>
              </a:lnSpc>
            </a:pPr>
            <a:r>
              <a:rPr lang="zh-CN" altLang="en-US" b="1" dirty="0">
                <a:solidFill>
                  <a:schemeClr val="tx2"/>
                </a:solidFill>
                <a:latin typeface="+mn-ea"/>
              </a:rPr>
              <a:t>为了避免冗余和不一致性，应该在项目中创建一个</a:t>
            </a:r>
            <a:r>
              <a:rPr lang="zh-CN" altLang="en-US" b="1" dirty="0">
                <a:solidFill>
                  <a:srgbClr val="FF0000"/>
                </a:solidFill>
                <a:latin typeface="+mn-ea"/>
              </a:rPr>
              <a:t>独立的数据字典</a:t>
            </a:r>
            <a:r>
              <a:rPr lang="zh-CN" altLang="en-US" b="1" dirty="0">
                <a:solidFill>
                  <a:schemeClr val="tx2"/>
                </a:solidFill>
                <a:latin typeface="+mn-ea"/>
              </a:rPr>
              <a:t>，而并不是在每个需求出现的地方定义每一个数据项。</a:t>
            </a:r>
            <a:endParaRPr lang="en-US" altLang="zh-CN" b="1" dirty="0">
              <a:solidFill>
                <a:schemeClr val="tx2"/>
              </a:solidFill>
              <a:latin typeface="+mn-ea"/>
            </a:endParaRPr>
          </a:p>
          <a:p>
            <a:pPr eaLnBrk="1" hangingPunct="1">
              <a:lnSpc>
                <a:spcPct val="115000"/>
              </a:lnSpc>
            </a:pPr>
            <a:r>
              <a:rPr lang="zh-CN" altLang="en-US" b="1" dirty="0">
                <a:solidFill>
                  <a:srgbClr val="FF0000"/>
                </a:solidFill>
                <a:latin typeface="+mn-ea"/>
              </a:rPr>
              <a:t>数据字典的维护独立于软件需求规格说明</a:t>
            </a:r>
            <a:r>
              <a:rPr lang="zh-CN" altLang="en-US" b="1" dirty="0">
                <a:solidFill>
                  <a:schemeClr val="tx2"/>
                </a:solidFill>
                <a:latin typeface="+mn-ea"/>
              </a:rPr>
              <a:t>，并且在产品的开发和维护的任何阶段，各个风险承担者都可以访问它，从而大大减少由于项目的参与者对一些关键信息的理解不一致所带来时间的浪费。</a:t>
            </a:r>
            <a:endParaRPr lang="en-US" altLang="zh-CN" b="1" dirty="0">
              <a:solidFill>
                <a:schemeClr val="tx2"/>
              </a:solidFill>
              <a:latin typeface="+mn-ea"/>
            </a:endParaRPr>
          </a:p>
          <a:p>
            <a:pPr eaLnBrk="1" hangingPunct="1">
              <a:lnSpc>
                <a:spcPct val="115000"/>
              </a:lnSpc>
            </a:pPr>
            <a:r>
              <a:rPr lang="zh-CN" altLang="en-US" b="1" dirty="0">
                <a:solidFill>
                  <a:schemeClr val="tx2"/>
                </a:solidFill>
                <a:latin typeface="+mn-ea"/>
              </a:rPr>
              <a:t>如果能够保持词汇表和数据字典的正确性，那么在系统的整个维护期间和以后相关产品的开发中，它们将是</a:t>
            </a:r>
            <a:r>
              <a:rPr lang="zh-CN" altLang="en-US" b="1" dirty="0">
                <a:solidFill>
                  <a:srgbClr val="FF0000"/>
                </a:solidFill>
                <a:latin typeface="+mn-ea"/>
              </a:rPr>
              <a:t>很有价值的工具</a:t>
            </a:r>
            <a:r>
              <a:rPr lang="zh-CN" altLang="en-US" b="1" dirty="0">
                <a:solidFill>
                  <a:schemeClr val="tx2"/>
                </a:solidFill>
                <a:latin typeface="+mn-ea"/>
              </a:rPr>
              <a:t>。</a:t>
            </a:r>
          </a:p>
          <a:p>
            <a:pPr eaLnBrk="1" hangingPunct="1">
              <a:lnSpc>
                <a:spcPct val="115000"/>
              </a:lnSpc>
            </a:pPr>
            <a:endParaRPr lang="zh-CN" altLang="en-US" b="1" dirty="0">
              <a:solidFill>
                <a:schemeClr val="tx2"/>
              </a:solidFill>
              <a:latin typeface="+mn-ea"/>
            </a:endParaRPr>
          </a:p>
          <a:p>
            <a:pPr eaLnBrk="1" hangingPunct="1">
              <a:lnSpc>
                <a:spcPct val="115000"/>
              </a:lnSpc>
            </a:pPr>
            <a:endParaRPr lang="en-US" altLang="zh-CN" dirty="0">
              <a:solidFill>
                <a:schemeClr val="tx2"/>
              </a:solidFill>
              <a:latin typeface="+mn-ea"/>
            </a:endParaRPr>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状态转换图</a:t>
            </a:r>
            <a:endParaRPr lang="zh-CN" altLang="en-US" dirty="0"/>
          </a:p>
        </p:txBody>
      </p:sp>
      <p:sp>
        <p:nvSpPr>
          <p:cNvPr id="33795" name="内容占位符 2"/>
          <p:cNvSpPr>
            <a:spLocks noGrp="1"/>
          </p:cNvSpPr>
          <p:nvPr>
            <p:ph idx="1"/>
          </p:nvPr>
        </p:nvSpPr>
        <p:spPr>
          <a:xfrm>
            <a:off x="100042" y="1000124"/>
            <a:ext cx="8686800" cy="4643453"/>
          </a:xfrm>
        </p:spPr>
        <p:txBody>
          <a:bodyPr/>
          <a:lstStyle/>
          <a:p>
            <a:pPr eaLnBrk="1" hangingPunct="1">
              <a:lnSpc>
                <a:spcPct val="115000"/>
              </a:lnSpc>
            </a:pPr>
            <a:r>
              <a:rPr lang="zh-CN" altLang="en-US" b="1" dirty="0">
                <a:latin typeface="+mn-ea"/>
              </a:rPr>
              <a:t>状态转换图</a:t>
            </a:r>
            <a:r>
              <a:rPr lang="en-US" altLang="zh-CN" b="1" dirty="0">
                <a:latin typeface="+mn-ea"/>
              </a:rPr>
              <a:t>(</a:t>
            </a:r>
            <a:r>
              <a:rPr lang="zh-CN" altLang="en-US" b="1" dirty="0">
                <a:latin typeface="+mn-ea"/>
              </a:rPr>
              <a:t>简称为状态图</a:t>
            </a:r>
            <a:r>
              <a:rPr lang="en-US" altLang="zh-CN" b="1" dirty="0">
                <a:latin typeface="+mn-ea"/>
              </a:rPr>
              <a:t>)</a:t>
            </a:r>
          </a:p>
          <a:p>
            <a:pPr eaLnBrk="1" hangingPunct="1">
              <a:lnSpc>
                <a:spcPct val="115000"/>
              </a:lnSpc>
            </a:pPr>
            <a:r>
              <a:rPr lang="zh-CN" altLang="en-US" b="1" dirty="0">
                <a:solidFill>
                  <a:srgbClr val="363F4C"/>
                </a:solidFill>
                <a:latin typeface="+mn-ea"/>
              </a:rPr>
              <a:t>通过描绘系统的</a:t>
            </a:r>
            <a:r>
              <a:rPr lang="zh-CN" altLang="en-US" b="1" dirty="0">
                <a:solidFill>
                  <a:srgbClr val="FF0000"/>
                </a:solidFill>
                <a:latin typeface="+mn-ea"/>
              </a:rPr>
              <a:t>状态</a:t>
            </a:r>
            <a:r>
              <a:rPr lang="zh-CN" altLang="en-US" b="1" dirty="0">
                <a:solidFill>
                  <a:srgbClr val="363F4C"/>
                </a:solidFill>
                <a:latin typeface="+mn-ea"/>
              </a:rPr>
              <a:t>及引起系统状态转换的</a:t>
            </a:r>
            <a:r>
              <a:rPr lang="zh-CN" altLang="en-US" b="1" dirty="0">
                <a:solidFill>
                  <a:srgbClr val="FF0000"/>
                </a:solidFill>
                <a:latin typeface="+mn-ea"/>
              </a:rPr>
              <a:t>事件</a:t>
            </a:r>
            <a:r>
              <a:rPr lang="zh-CN" altLang="en-US" b="1" dirty="0">
                <a:solidFill>
                  <a:srgbClr val="363F4C"/>
                </a:solidFill>
                <a:latin typeface="+mn-ea"/>
              </a:rPr>
              <a:t>，来表示系统的</a:t>
            </a:r>
            <a:r>
              <a:rPr lang="zh-CN" altLang="en-US" b="1" dirty="0">
                <a:solidFill>
                  <a:srgbClr val="FF0000"/>
                </a:solidFill>
                <a:latin typeface="+mn-ea"/>
              </a:rPr>
              <a:t>行为</a:t>
            </a:r>
            <a:r>
              <a:rPr lang="zh-CN" altLang="en-US" b="1" dirty="0">
                <a:solidFill>
                  <a:srgbClr val="363F4C"/>
                </a:solidFill>
                <a:latin typeface="+mn-ea"/>
              </a:rPr>
              <a:t>。此外，状态图还指明了作为特定事件的结果系统将做哪些动作</a:t>
            </a:r>
            <a:r>
              <a:rPr lang="en-US" altLang="zh-CN" b="1" dirty="0">
                <a:solidFill>
                  <a:srgbClr val="363F4C"/>
                </a:solidFill>
                <a:latin typeface="+mn-ea"/>
              </a:rPr>
              <a:t>(</a:t>
            </a:r>
            <a:r>
              <a:rPr lang="zh-CN" altLang="en-US" b="1" dirty="0">
                <a:solidFill>
                  <a:srgbClr val="363F4C"/>
                </a:solidFill>
                <a:latin typeface="+mn-ea"/>
              </a:rPr>
              <a:t>例如，处理数据</a:t>
            </a:r>
            <a:r>
              <a:rPr lang="en-US" altLang="zh-CN" b="1" dirty="0">
                <a:solidFill>
                  <a:srgbClr val="363F4C"/>
                </a:solidFill>
                <a:latin typeface="+mn-ea"/>
              </a:rPr>
              <a:t>)</a:t>
            </a:r>
            <a:r>
              <a:rPr lang="zh-CN" altLang="en-US" b="1" dirty="0">
                <a:solidFill>
                  <a:srgbClr val="363F4C"/>
                </a:solidFill>
                <a:latin typeface="+mn-ea"/>
              </a:rPr>
              <a:t>。</a:t>
            </a:r>
          </a:p>
          <a:p>
            <a:pPr eaLnBrk="1" hangingPunct="1">
              <a:buFont typeface="Wingdings" pitchFamily="2" charset="2"/>
              <a:buNone/>
            </a:pPr>
            <a:endParaRPr lang="zh-CN" altLang="en-US" b="1" dirty="0">
              <a:solidFill>
                <a:srgbClr val="363F4C"/>
              </a:solidFill>
              <a:latin typeface="+mn-ea"/>
            </a:endParaRPr>
          </a:p>
          <a:p>
            <a:pPr eaLnBrk="1" hangingPunct="1">
              <a:lnSpc>
                <a:spcPct val="115000"/>
              </a:lnSpc>
            </a:pPr>
            <a:endParaRPr lang="zh-CN" altLang="en-US" dirty="0">
              <a:latin typeface="+mn-ea"/>
            </a:endParaRPr>
          </a:p>
          <a:p>
            <a:pPr eaLnBrk="1" hangingPunct="1">
              <a:lnSpc>
                <a:spcPct val="115000"/>
              </a:lnSpc>
            </a:pPr>
            <a:endParaRPr lang="en-US" altLang="zh-CN" dirty="0">
              <a:latin typeface="+mn-ea"/>
            </a:endParaRPr>
          </a:p>
        </p:txBody>
      </p:sp>
      <p:pic>
        <p:nvPicPr>
          <p:cNvPr id="4" name="Picture 4" descr="rj20"/>
          <p:cNvPicPr>
            <a:picLocks noChangeAspect="1" noChangeArrowheads="1"/>
          </p:cNvPicPr>
          <p:nvPr/>
        </p:nvPicPr>
        <p:blipFill>
          <a:blip r:embed="rId3" cstate="print">
            <a:lum bright="-6000" contrast="6000"/>
          </a:blip>
          <a:srcRect/>
          <a:stretch>
            <a:fillRect/>
          </a:stretch>
        </p:blipFill>
        <p:spPr bwMode="auto">
          <a:xfrm>
            <a:off x="1285852" y="2643182"/>
            <a:ext cx="6500858" cy="2766884"/>
          </a:xfrm>
          <a:prstGeom prst="rect">
            <a:avLst/>
          </a:prstGeom>
          <a:noFill/>
          <a:ln w="9525">
            <a:noFill/>
            <a:miter lim="800000"/>
            <a:headEnd/>
            <a:tailEnd/>
          </a:ln>
        </p:spPr>
      </p:pic>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状态举例</a:t>
            </a:r>
            <a:endParaRPr lang="zh-CN" altLang="en-US" dirty="0"/>
          </a:p>
        </p:txBody>
      </p:sp>
      <p:sp>
        <p:nvSpPr>
          <p:cNvPr id="6" name="矩形 5"/>
          <p:cNvSpPr/>
          <p:nvPr/>
        </p:nvSpPr>
        <p:spPr>
          <a:xfrm>
            <a:off x="500034" y="1000108"/>
            <a:ext cx="8072494" cy="4519699"/>
          </a:xfrm>
          <a:prstGeom prst="rect">
            <a:avLst/>
          </a:prstGeom>
        </p:spPr>
        <p:txBody>
          <a:bodyPr wrap="square">
            <a:spAutoFit/>
          </a:bodyPr>
          <a:lstStyle/>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ea typeface="+mn-ea"/>
              </a:rPr>
              <a:t>订单状态</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ea typeface="+mn-ea"/>
              </a:rPr>
              <a:t>状态</a:t>
            </a:r>
            <a:r>
              <a:rPr lang="en-US" altLang="zh-CN" sz="2100" b="1" dirty="0">
                <a:solidFill>
                  <a:srgbClr val="FF0000"/>
                </a:solidFill>
                <a:latin typeface="+mn-ea"/>
                <a:ea typeface="+mn-ea"/>
              </a:rPr>
              <a:t>0</a:t>
            </a:r>
            <a:r>
              <a:rPr lang="zh-CN" altLang="en-US" sz="2100" b="1" dirty="0">
                <a:solidFill>
                  <a:srgbClr val="FF0000"/>
                </a:solidFill>
                <a:latin typeface="+mn-ea"/>
                <a:ea typeface="+mn-ea"/>
              </a:rPr>
              <a:t>：已录入（客户），</a:t>
            </a:r>
            <a:r>
              <a:rPr lang="zh-CN" altLang="en-US" sz="2100" b="1" dirty="0">
                <a:solidFill>
                  <a:srgbClr val="FF0000"/>
                </a:solidFill>
                <a:latin typeface="+mn-ea"/>
              </a:rPr>
              <a:t>触发事件</a:t>
            </a:r>
            <a:r>
              <a:rPr lang="zh-CN" altLang="en-US" sz="2100" b="1" dirty="0">
                <a:solidFill>
                  <a:srgbClr val="FF0000"/>
                </a:solidFill>
                <a:latin typeface="+mn-ea"/>
                <a:ea typeface="+mn-ea"/>
              </a:rPr>
              <a:t>：录入订单并保存</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rPr>
              <a:t>状态</a:t>
            </a:r>
            <a:r>
              <a:rPr lang="en-US" altLang="zh-CN" sz="2100" b="1" dirty="0">
                <a:solidFill>
                  <a:srgbClr val="FF0000"/>
                </a:solidFill>
                <a:latin typeface="+mn-ea"/>
                <a:ea typeface="+mn-ea"/>
              </a:rPr>
              <a:t>1</a:t>
            </a:r>
            <a:r>
              <a:rPr lang="zh-CN" altLang="en-US" sz="2100" b="1" dirty="0">
                <a:solidFill>
                  <a:srgbClr val="FF0000"/>
                </a:solidFill>
                <a:latin typeface="+mn-ea"/>
              </a:rPr>
              <a:t> ：已</a:t>
            </a:r>
            <a:r>
              <a:rPr lang="zh-CN" altLang="en-US" sz="2100" b="1" dirty="0">
                <a:solidFill>
                  <a:srgbClr val="FF0000"/>
                </a:solidFill>
                <a:latin typeface="+mn-ea"/>
                <a:ea typeface="+mn-ea"/>
              </a:rPr>
              <a:t>支付</a:t>
            </a:r>
            <a:r>
              <a:rPr lang="zh-CN" altLang="en-US" sz="2100" b="1" dirty="0">
                <a:solidFill>
                  <a:srgbClr val="FF0000"/>
                </a:solidFill>
                <a:latin typeface="+mn-ea"/>
              </a:rPr>
              <a:t>（客户），触发事件：支付</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rPr>
              <a:t>状态</a:t>
            </a:r>
            <a:r>
              <a:rPr lang="en-US" altLang="zh-CN" sz="2100" b="1" dirty="0">
                <a:solidFill>
                  <a:srgbClr val="FF0000"/>
                </a:solidFill>
                <a:latin typeface="+mn-ea"/>
                <a:ea typeface="+mn-ea"/>
              </a:rPr>
              <a:t>2</a:t>
            </a:r>
            <a:r>
              <a:rPr lang="zh-CN" altLang="en-US" sz="2100" b="1" dirty="0">
                <a:solidFill>
                  <a:srgbClr val="FF0000"/>
                </a:solidFill>
                <a:latin typeface="+mn-ea"/>
              </a:rPr>
              <a:t> ：已</a:t>
            </a:r>
            <a:r>
              <a:rPr lang="zh-CN" altLang="en-US" sz="2100" b="1" dirty="0">
                <a:solidFill>
                  <a:srgbClr val="FF0000"/>
                </a:solidFill>
                <a:latin typeface="+mn-ea"/>
                <a:ea typeface="+mn-ea"/>
              </a:rPr>
              <a:t>接收</a:t>
            </a:r>
            <a:r>
              <a:rPr lang="zh-CN" altLang="en-US" sz="2100" b="1" dirty="0">
                <a:solidFill>
                  <a:srgbClr val="FF0000"/>
                </a:solidFill>
                <a:latin typeface="+mn-ea"/>
              </a:rPr>
              <a:t>（农户），触发事件：接收按钮触发</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rPr>
              <a:t>状态</a:t>
            </a:r>
            <a:r>
              <a:rPr lang="en-US" altLang="zh-CN" sz="2100" b="1" dirty="0">
                <a:solidFill>
                  <a:srgbClr val="FF0000"/>
                </a:solidFill>
                <a:latin typeface="+mn-ea"/>
                <a:ea typeface="+mn-ea"/>
              </a:rPr>
              <a:t>3</a:t>
            </a:r>
            <a:r>
              <a:rPr lang="zh-CN" altLang="en-US" sz="2100" b="1" dirty="0">
                <a:solidFill>
                  <a:srgbClr val="FF0000"/>
                </a:solidFill>
                <a:latin typeface="+mn-ea"/>
              </a:rPr>
              <a:t> ：已</a:t>
            </a:r>
            <a:r>
              <a:rPr lang="zh-CN" altLang="en-US" sz="2100" b="1" dirty="0">
                <a:solidFill>
                  <a:srgbClr val="FF0000"/>
                </a:solidFill>
                <a:latin typeface="+mn-ea"/>
                <a:ea typeface="+mn-ea"/>
              </a:rPr>
              <a:t>发货（</a:t>
            </a:r>
            <a:r>
              <a:rPr lang="zh-CN" altLang="en-US" sz="2100" b="1" dirty="0">
                <a:solidFill>
                  <a:srgbClr val="FF0000"/>
                </a:solidFill>
                <a:latin typeface="+mn-ea"/>
              </a:rPr>
              <a:t>农户），触发事件：发货按钮触发</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rPr>
              <a:t>状态</a:t>
            </a:r>
            <a:r>
              <a:rPr lang="en-US" altLang="zh-CN" sz="2100" b="1" dirty="0">
                <a:solidFill>
                  <a:srgbClr val="FF0000"/>
                </a:solidFill>
                <a:latin typeface="+mn-ea"/>
                <a:ea typeface="+mn-ea"/>
              </a:rPr>
              <a:t>4</a:t>
            </a:r>
            <a:r>
              <a:rPr lang="zh-CN" altLang="en-US" sz="2100" b="1" dirty="0">
                <a:solidFill>
                  <a:srgbClr val="FF0000"/>
                </a:solidFill>
                <a:latin typeface="+mn-ea"/>
              </a:rPr>
              <a:t> ：已</a:t>
            </a:r>
            <a:r>
              <a:rPr lang="zh-CN" altLang="en-US" sz="2100" b="1" dirty="0">
                <a:solidFill>
                  <a:srgbClr val="FF0000"/>
                </a:solidFill>
                <a:latin typeface="+mn-ea"/>
                <a:ea typeface="+mn-ea"/>
              </a:rPr>
              <a:t>接收</a:t>
            </a:r>
            <a:r>
              <a:rPr lang="zh-CN" altLang="en-US" sz="2100" b="1" dirty="0">
                <a:solidFill>
                  <a:srgbClr val="FF0000"/>
                </a:solidFill>
                <a:latin typeface="+mn-ea"/>
              </a:rPr>
              <a:t>（物流），触发事件：收货按钮触发</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rPr>
              <a:t>状态</a:t>
            </a:r>
            <a:r>
              <a:rPr lang="en-US" altLang="zh-CN" sz="2100" b="1" dirty="0">
                <a:solidFill>
                  <a:srgbClr val="FF0000"/>
                </a:solidFill>
                <a:latin typeface="+mn-ea"/>
                <a:ea typeface="+mn-ea"/>
              </a:rPr>
              <a:t>5</a:t>
            </a:r>
            <a:r>
              <a:rPr lang="zh-CN" altLang="en-US" sz="2100" b="1" dirty="0">
                <a:solidFill>
                  <a:srgbClr val="FF0000"/>
                </a:solidFill>
                <a:latin typeface="+mn-ea"/>
              </a:rPr>
              <a:t> ：已</a:t>
            </a:r>
            <a:r>
              <a:rPr lang="zh-CN" altLang="en-US" sz="2100" b="1" dirty="0">
                <a:solidFill>
                  <a:srgbClr val="FF0000"/>
                </a:solidFill>
                <a:latin typeface="+mn-ea"/>
                <a:ea typeface="+mn-ea"/>
              </a:rPr>
              <a:t>到货（</a:t>
            </a:r>
            <a:r>
              <a:rPr lang="zh-CN" altLang="en-US" sz="2100" b="1" dirty="0">
                <a:solidFill>
                  <a:srgbClr val="FF0000"/>
                </a:solidFill>
                <a:latin typeface="+mn-ea"/>
              </a:rPr>
              <a:t>物流），触发事件：到货按钮触发</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rPr>
              <a:t>状态</a:t>
            </a:r>
            <a:r>
              <a:rPr lang="en-US" altLang="zh-CN" sz="2100" b="1" dirty="0">
                <a:solidFill>
                  <a:srgbClr val="FF0000"/>
                </a:solidFill>
                <a:latin typeface="+mn-ea"/>
                <a:ea typeface="+mn-ea"/>
              </a:rPr>
              <a:t>6</a:t>
            </a:r>
            <a:r>
              <a:rPr lang="zh-CN" altLang="en-US" sz="2100" b="1" dirty="0">
                <a:solidFill>
                  <a:srgbClr val="FF0000"/>
                </a:solidFill>
                <a:latin typeface="+mn-ea"/>
              </a:rPr>
              <a:t> ：已</a:t>
            </a:r>
            <a:r>
              <a:rPr lang="zh-CN" altLang="en-US" sz="2100" b="1" dirty="0">
                <a:solidFill>
                  <a:srgbClr val="FF0000"/>
                </a:solidFill>
                <a:latin typeface="+mn-ea"/>
                <a:ea typeface="+mn-ea"/>
              </a:rPr>
              <a:t>取货（客户）</a:t>
            </a:r>
            <a:r>
              <a:rPr lang="zh-CN" altLang="en-US" sz="2100" b="1" dirty="0">
                <a:solidFill>
                  <a:srgbClr val="FF0000"/>
                </a:solidFill>
                <a:latin typeface="+mn-ea"/>
              </a:rPr>
              <a:t>，触发事件：扫码</a:t>
            </a:r>
            <a:endParaRPr lang="en-US" altLang="zh-CN" sz="2100" b="1" dirty="0">
              <a:solidFill>
                <a:srgbClr val="FF0000"/>
              </a:solidFill>
              <a:latin typeface="+mn-ea"/>
              <a:ea typeface="+mn-ea"/>
            </a:endParaRPr>
          </a:p>
          <a:p>
            <a:pPr algn="l" eaLnBrk="1" hangingPunct="1">
              <a:lnSpc>
                <a:spcPct val="90000"/>
              </a:lnSpc>
              <a:buNone/>
            </a:pPr>
            <a:endParaRPr lang="zh-CN" altLang="en-US" sz="2100" b="1" dirty="0">
              <a:solidFill>
                <a:srgbClr val="363F4C"/>
              </a:solidFill>
              <a:latin typeface="黑体" pitchFamily="49" charset="-122"/>
            </a:endParaRPr>
          </a:p>
          <a:p>
            <a:pPr algn="l" eaLnBrk="1" hangingPunct="1">
              <a:lnSpc>
                <a:spcPct val="90000"/>
              </a:lnSpc>
              <a:buNone/>
            </a:pPr>
            <a:endParaRPr lang="en-US" altLang="zh-CN" sz="2100" b="1" dirty="0">
              <a:solidFill>
                <a:srgbClr val="003300"/>
              </a:solidFill>
              <a:latin typeface="黑体" pitchFamily="49" charset="-122"/>
            </a:endParaRPr>
          </a:p>
          <a:p>
            <a:pPr algn="l" eaLnBrk="1" hangingPunct="1">
              <a:lnSpc>
                <a:spcPct val="90000"/>
              </a:lnSpc>
              <a:buNone/>
            </a:pPr>
            <a:endParaRPr lang="en-US" altLang="zh-CN" sz="2100" b="1" dirty="0">
              <a:solidFill>
                <a:srgbClr val="003300"/>
              </a:solidFill>
              <a:latin typeface="黑体" pitchFamily="49" charset="-122"/>
            </a:endParaRPr>
          </a:p>
          <a:p>
            <a:pPr algn="l" eaLnBrk="1" hangingPunct="1">
              <a:lnSpc>
                <a:spcPct val="90000"/>
              </a:lnSpc>
              <a:buNone/>
            </a:pPr>
            <a:endParaRPr lang="zh-CN" altLang="en-US" sz="2100" b="1" dirty="0">
              <a:solidFill>
                <a:srgbClr val="003300"/>
              </a:solidFill>
              <a:latin typeface="黑体" pitchFamily="49" charset="-122"/>
            </a:endParaRPr>
          </a:p>
          <a:p>
            <a:pPr algn="l" eaLnBrk="1" hangingPunct="1">
              <a:lnSpc>
                <a:spcPct val="90000"/>
              </a:lnSpc>
              <a:buNone/>
            </a:pPr>
            <a:r>
              <a:rPr lang="zh-CN" altLang="en-US" sz="2100" b="1" dirty="0">
                <a:solidFill>
                  <a:srgbClr val="003300"/>
                </a:solidFill>
                <a:latin typeface="黑体" pitchFamily="49" charset="-122"/>
              </a:rPr>
              <a:t> </a:t>
            </a:r>
            <a:endParaRPr lang="zh-CN" altLang="en-US" sz="2100" dirty="0">
              <a:latin typeface="黑体" pitchFamily="49" charset="-122"/>
            </a:endParaRPr>
          </a:p>
        </p:txBody>
      </p: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latin typeface="宋体" charset="-122"/>
              </a:rPr>
              <a:t>状态</a:t>
            </a:r>
            <a:endParaRPr lang="zh-CN" altLang="en-US" dirty="0"/>
          </a:p>
        </p:txBody>
      </p:sp>
      <p:sp>
        <p:nvSpPr>
          <p:cNvPr id="6" name="矩形 5"/>
          <p:cNvSpPr/>
          <p:nvPr/>
        </p:nvSpPr>
        <p:spPr>
          <a:xfrm>
            <a:off x="500034" y="1000108"/>
            <a:ext cx="8072494" cy="5553828"/>
          </a:xfrm>
          <a:prstGeom prst="rect">
            <a:avLst/>
          </a:prstGeom>
        </p:spPr>
        <p:txBody>
          <a:bodyPr wrap="square">
            <a:spAutoFit/>
          </a:bodyPr>
          <a:lstStyle/>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ea typeface="+mn-ea"/>
              </a:rPr>
              <a:t>状态</a:t>
            </a:r>
            <a:r>
              <a:rPr lang="zh-CN" altLang="en-US" sz="2100" b="1" dirty="0">
                <a:solidFill>
                  <a:schemeClr val="tx2"/>
                </a:solidFill>
                <a:latin typeface="+mn-ea"/>
                <a:ea typeface="+mn-ea"/>
              </a:rPr>
              <a:t>是任何可以被观察到的</a:t>
            </a:r>
            <a:r>
              <a:rPr lang="zh-CN" altLang="en-US" sz="2100" b="1" dirty="0">
                <a:solidFill>
                  <a:srgbClr val="FF0000"/>
                </a:solidFill>
                <a:latin typeface="+mn-ea"/>
                <a:ea typeface="+mn-ea"/>
              </a:rPr>
              <a:t>系统行为模式</a:t>
            </a:r>
            <a:r>
              <a:rPr lang="zh-CN" altLang="en-US" sz="2100" b="1" dirty="0">
                <a:solidFill>
                  <a:schemeClr val="tx2"/>
                </a:solidFill>
                <a:latin typeface="+mn-ea"/>
                <a:ea typeface="+mn-ea"/>
              </a:rPr>
              <a:t>，一个状态代表系统的一种行为模式。</a:t>
            </a:r>
            <a:endParaRPr lang="en-US" altLang="zh-CN" sz="2100" b="1" dirty="0">
              <a:solidFill>
                <a:schemeClr val="tx2"/>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ea typeface="+mn-ea"/>
              </a:rPr>
              <a:t>状态规定了系统对事件的响应方式。</a:t>
            </a: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chemeClr val="tx2"/>
                </a:solidFill>
                <a:latin typeface="+mn-ea"/>
                <a:ea typeface="+mn-ea"/>
              </a:rPr>
              <a:t>系统对事件的响应，既可以是做一个</a:t>
            </a:r>
            <a:r>
              <a:rPr lang="en-US" altLang="zh-CN" sz="2100" b="1" dirty="0">
                <a:solidFill>
                  <a:schemeClr val="tx2"/>
                </a:solidFill>
                <a:latin typeface="+mn-ea"/>
                <a:ea typeface="+mn-ea"/>
              </a:rPr>
              <a:t>(</a:t>
            </a:r>
            <a:r>
              <a:rPr lang="zh-CN" altLang="en-US" sz="2100" b="1" dirty="0">
                <a:solidFill>
                  <a:schemeClr val="tx2"/>
                </a:solidFill>
                <a:latin typeface="+mn-ea"/>
                <a:ea typeface="+mn-ea"/>
              </a:rPr>
              <a:t>或一系列</a:t>
            </a:r>
            <a:r>
              <a:rPr lang="en-US" altLang="zh-CN" sz="2100" b="1" dirty="0">
                <a:solidFill>
                  <a:schemeClr val="tx2"/>
                </a:solidFill>
                <a:latin typeface="+mn-ea"/>
                <a:ea typeface="+mn-ea"/>
              </a:rPr>
              <a:t>)</a:t>
            </a:r>
            <a:r>
              <a:rPr lang="zh-CN" altLang="en-US" sz="2100" b="1" dirty="0">
                <a:solidFill>
                  <a:schemeClr val="tx2"/>
                </a:solidFill>
                <a:latin typeface="+mn-ea"/>
                <a:ea typeface="+mn-ea"/>
              </a:rPr>
              <a:t>动作，也可以是仅仅改变系统本身的状态，还可以是既改变状态又做动作。</a:t>
            </a:r>
          </a:p>
          <a:p>
            <a:pPr algn="l" eaLnBrk="1" hangingPunct="1">
              <a:lnSpc>
                <a:spcPct val="90000"/>
              </a:lnSpc>
              <a:buNone/>
            </a:pPr>
            <a:endParaRPr lang="zh-CN" altLang="en-US" sz="2100" b="1" dirty="0">
              <a:solidFill>
                <a:srgbClr val="363F4C"/>
              </a:solidFill>
              <a:latin typeface="黑体" pitchFamily="49" charset="-122"/>
            </a:endParaRPr>
          </a:p>
          <a:p>
            <a:pPr algn="l" eaLnBrk="1" hangingPunct="1">
              <a:lnSpc>
                <a:spcPct val="90000"/>
              </a:lnSpc>
              <a:buNone/>
            </a:pPr>
            <a:endParaRPr lang="en-US" altLang="zh-CN" sz="2100" b="1" dirty="0">
              <a:solidFill>
                <a:srgbClr val="003300"/>
              </a:solidFill>
              <a:latin typeface="黑体" pitchFamily="49" charset="-122"/>
            </a:endParaRPr>
          </a:p>
          <a:p>
            <a:pPr algn="l" eaLnBrk="1" hangingPunct="1">
              <a:lnSpc>
                <a:spcPct val="90000"/>
              </a:lnSpc>
              <a:buNone/>
            </a:pPr>
            <a:endParaRPr lang="en-US" altLang="zh-CN" sz="2100" b="1" dirty="0">
              <a:solidFill>
                <a:srgbClr val="003300"/>
              </a:solidFill>
              <a:latin typeface="黑体" pitchFamily="49" charset="-122"/>
            </a:endParaRPr>
          </a:p>
          <a:p>
            <a:pPr marL="342900" indent="-342900" algn="l" eaLnBrk="1" hangingPunct="1">
              <a:lnSpc>
                <a:spcPct val="115000"/>
              </a:lnSpc>
              <a:buClr>
                <a:srgbClr val="777777"/>
              </a:buClr>
              <a:buSzPct val="85000"/>
              <a:buFont typeface="Arial" pitchFamily="34" charset="0"/>
              <a:buChar char="•"/>
            </a:pPr>
            <a:endParaRPr lang="en-US" altLang="zh-CN" sz="2100" b="1" dirty="0">
              <a:solidFill>
                <a:schemeClr val="tx2"/>
              </a:solidFill>
              <a:latin typeface="+mn-ea"/>
              <a:ea typeface="+mn-ea"/>
            </a:endParaRPr>
          </a:p>
          <a:p>
            <a:pPr marL="342900" indent="-342900" algn="l" eaLnBrk="1" hangingPunct="1">
              <a:lnSpc>
                <a:spcPct val="115000"/>
              </a:lnSpc>
              <a:buClr>
                <a:srgbClr val="777777"/>
              </a:buClr>
              <a:buSzPct val="85000"/>
              <a:buFont typeface="Arial" pitchFamily="34" charset="0"/>
              <a:buChar char="•"/>
            </a:pP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endParaRPr lang="en-US" altLang="zh-CN" sz="2100" b="1"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100" b="1" dirty="0">
                <a:solidFill>
                  <a:srgbClr val="FF0000"/>
                </a:solidFill>
                <a:latin typeface="+mn-ea"/>
                <a:ea typeface="+mn-ea"/>
              </a:rPr>
              <a:t>一张状态图中只能有一个初态，而终态则可以有</a:t>
            </a:r>
            <a:r>
              <a:rPr lang="en-US" altLang="zh-CN" sz="2100" b="1" dirty="0">
                <a:solidFill>
                  <a:srgbClr val="FF0000"/>
                </a:solidFill>
                <a:latin typeface="+mn-ea"/>
                <a:ea typeface="+mn-ea"/>
              </a:rPr>
              <a:t>0</a:t>
            </a:r>
            <a:r>
              <a:rPr lang="zh-CN" altLang="en-US" sz="2100" b="1" dirty="0">
                <a:solidFill>
                  <a:srgbClr val="FF0000"/>
                </a:solidFill>
                <a:latin typeface="+mn-ea"/>
                <a:ea typeface="+mn-ea"/>
              </a:rPr>
              <a:t>至多个。</a:t>
            </a:r>
          </a:p>
          <a:p>
            <a:pPr algn="l" eaLnBrk="1" hangingPunct="1">
              <a:lnSpc>
                <a:spcPct val="90000"/>
              </a:lnSpc>
              <a:buNone/>
            </a:pPr>
            <a:endParaRPr lang="en-US" altLang="zh-CN" sz="2100" b="1" dirty="0">
              <a:solidFill>
                <a:srgbClr val="003300"/>
              </a:solidFill>
              <a:latin typeface="黑体" pitchFamily="49" charset="-122"/>
            </a:endParaRPr>
          </a:p>
          <a:p>
            <a:pPr algn="l" eaLnBrk="1" hangingPunct="1">
              <a:lnSpc>
                <a:spcPct val="90000"/>
              </a:lnSpc>
              <a:buNone/>
            </a:pPr>
            <a:endParaRPr lang="zh-CN" altLang="en-US" sz="2100" b="1" dirty="0">
              <a:solidFill>
                <a:srgbClr val="003300"/>
              </a:solidFill>
              <a:latin typeface="黑体" pitchFamily="49" charset="-122"/>
            </a:endParaRPr>
          </a:p>
          <a:p>
            <a:pPr algn="l" eaLnBrk="1" hangingPunct="1">
              <a:lnSpc>
                <a:spcPct val="90000"/>
              </a:lnSpc>
              <a:buNone/>
            </a:pPr>
            <a:r>
              <a:rPr lang="zh-CN" altLang="en-US" sz="2100" b="1" dirty="0">
                <a:solidFill>
                  <a:srgbClr val="003300"/>
                </a:solidFill>
                <a:latin typeface="黑体" pitchFamily="49" charset="-122"/>
              </a:rPr>
              <a:t> </a:t>
            </a:r>
            <a:endParaRPr lang="zh-CN" altLang="en-US" sz="2100" dirty="0">
              <a:latin typeface="黑体" pitchFamily="49" charset="-122"/>
            </a:endParaRPr>
          </a:p>
        </p:txBody>
      </p:sp>
      <p:pic>
        <p:nvPicPr>
          <p:cNvPr id="1026" name="Picture 2"/>
          <p:cNvPicPr>
            <a:picLocks noChangeAspect="1" noChangeArrowheads="1"/>
          </p:cNvPicPr>
          <p:nvPr/>
        </p:nvPicPr>
        <p:blipFill>
          <a:blip r:embed="rId3"/>
          <a:srcRect/>
          <a:stretch>
            <a:fillRect/>
          </a:stretch>
        </p:blipFill>
        <p:spPr bwMode="auto">
          <a:xfrm>
            <a:off x="2214546" y="2857496"/>
            <a:ext cx="4219575" cy="2209800"/>
          </a:xfrm>
          <a:prstGeom prst="rect">
            <a:avLst/>
          </a:prstGeom>
          <a:noFill/>
          <a:ln w="9525">
            <a:noFill/>
            <a:miter lim="800000"/>
            <a:headEnd/>
            <a:tailEnd/>
          </a:ln>
          <a:effectLst/>
        </p:spPr>
      </p:pic>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solidFill>
                  <a:schemeClr val="tx1"/>
                </a:solidFill>
              </a:rPr>
              <a:t>事件</a:t>
            </a:r>
          </a:p>
        </p:txBody>
      </p:sp>
      <p:sp>
        <p:nvSpPr>
          <p:cNvPr id="6" name="矩形 5"/>
          <p:cNvSpPr/>
          <p:nvPr/>
        </p:nvSpPr>
        <p:spPr>
          <a:xfrm>
            <a:off x="500034" y="1000108"/>
            <a:ext cx="8072494" cy="3323987"/>
          </a:xfrm>
          <a:prstGeom prst="rect">
            <a:avLst/>
          </a:prstGeom>
        </p:spPr>
        <p:txBody>
          <a:bodyPr wrap="square">
            <a:spAutoFit/>
          </a:bodyPr>
          <a:lstStyle/>
          <a:p>
            <a:pPr marL="342900" indent="-342900" algn="l" eaLnBrk="1" hangingPunct="1">
              <a:lnSpc>
                <a:spcPct val="115000"/>
              </a:lnSpc>
              <a:buClr>
                <a:srgbClr val="777777"/>
              </a:buClr>
              <a:buSzPct val="85000"/>
              <a:buFont typeface="Arial" pitchFamily="34" charset="0"/>
              <a:buChar char="•"/>
            </a:pPr>
            <a:r>
              <a:rPr lang="zh-CN" altLang="en-US" sz="2400" b="1" dirty="0">
                <a:solidFill>
                  <a:schemeClr val="tx2"/>
                </a:solidFill>
                <a:latin typeface="+mn-ea"/>
                <a:ea typeface="+mn-ea"/>
              </a:rPr>
              <a:t>事件是在某个特定时刻发生的事情，它是对引起系统做动作或</a:t>
            </a:r>
            <a:r>
              <a:rPr lang="en-US" altLang="zh-CN" sz="2400" b="1" dirty="0">
                <a:solidFill>
                  <a:schemeClr val="tx2"/>
                </a:solidFill>
                <a:latin typeface="+mn-ea"/>
                <a:ea typeface="+mn-ea"/>
              </a:rPr>
              <a:t>(</a:t>
            </a:r>
            <a:r>
              <a:rPr lang="zh-CN" altLang="en-US" sz="2400" b="1" dirty="0">
                <a:solidFill>
                  <a:schemeClr val="tx2"/>
                </a:solidFill>
                <a:latin typeface="+mn-ea"/>
                <a:ea typeface="+mn-ea"/>
              </a:rPr>
              <a:t>和</a:t>
            </a:r>
            <a:r>
              <a:rPr lang="en-US" altLang="zh-CN" sz="2400" b="1" dirty="0">
                <a:solidFill>
                  <a:schemeClr val="tx2"/>
                </a:solidFill>
                <a:latin typeface="+mn-ea"/>
                <a:ea typeface="+mn-ea"/>
              </a:rPr>
              <a:t>)</a:t>
            </a:r>
            <a:r>
              <a:rPr lang="zh-CN" altLang="en-US" sz="2400" b="1" dirty="0">
                <a:solidFill>
                  <a:schemeClr val="tx2"/>
                </a:solidFill>
                <a:latin typeface="+mn-ea"/>
                <a:ea typeface="+mn-ea"/>
              </a:rPr>
              <a:t>从一个状态转换到另一个状态的外界事件的抽象。</a:t>
            </a:r>
          </a:p>
          <a:p>
            <a:pPr algn="l" eaLnBrk="1" hangingPunct="1">
              <a:buNone/>
            </a:pPr>
            <a:r>
              <a:rPr lang="zh-CN" altLang="en-US" sz="2400" dirty="0">
                <a:solidFill>
                  <a:srgbClr val="FF0000"/>
                </a:solidFill>
                <a:latin typeface="+mn-ea"/>
                <a:ea typeface="+mn-ea"/>
              </a:rPr>
              <a:t>   </a:t>
            </a:r>
            <a:r>
              <a:rPr lang="zh-CN" altLang="en-US" sz="2400" dirty="0">
                <a:solidFill>
                  <a:srgbClr val="0000FF"/>
                </a:solidFill>
                <a:latin typeface="+mn-ea"/>
                <a:ea typeface="+mn-ea"/>
              </a:rPr>
              <a:t>例如，内部时钟表明某个规定的时间段已经过去，用户移动或点击鼠标等都是事件。</a:t>
            </a:r>
            <a:endParaRPr lang="en-US" altLang="zh-CN" sz="2400" dirty="0">
              <a:solidFill>
                <a:srgbClr val="0000FF"/>
              </a:solidFill>
              <a:latin typeface="+mn-ea"/>
              <a:ea typeface="+mn-ea"/>
            </a:endParaRPr>
          </a:p>
          <a:p>
            <a:pPr algn="l" eaLnBrk="1" hangingPunct="1">
              <a:buNone/>
            </a:pPr>
            <a:endParaRPr lang="zh-CN" altLang="en-US" sz="2400" dirty="0">
              <a:solidFill>
                <a:srgbClr val="FF0000"/>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400" b="1" dirty="0">
                <a:solidFill>
                  <a:schemeClr val="tx2"/>
                </a:solidFill>
                <a:latin typeface="+mn-ea"/>
                <a:ea typeface="+mn-ea"/>
              </a:rPr>
              <a:t>简而言之，事件就是</a:t>
            </a:r>
            <a:r>
              <a:rPr lang="zh-CN" altLang="en-US" sz="2400" b="1" dirty="0">
                <a:solidFill>
                  <a:srgbClr val="FF0000"/>
                </a:solidFill>
                <a:latin typeface="+mn-ea"/>
                <a:ea typeface="+mn-ea"/>
              </a:rPr>
              <a:t>引起系统做动作或</a:t>
            </a:r>
            <a:r>
              <a:rPr lang="en-US" altLang="zh-CN" sz="2400" b="1" dirty="0">
                <a:solidFill>
                  <a:srgbClr val="FF0000"/>
                </a:solidFill>
                <a:latin typeface="+mn-ea"/>
                <a:ea typeface="+mn-ea"/>
              </a:rPr>
              <a:t>(</a:t>
            </a:r>
            <a:r>
              <a:rPr lang="zh-CN" altLang="en-US" sz="2400" b="1" dirty="0">
                <a:solidFill>
                  <a:srgbClr val="FF0000"/>
                </a:solidFill>
                <a:latin typeface="+mn-ea"/>
                <a:ea typeface="+mn-ea"/>
              </a:rPr>
              <a:t>和</a:t>
            </a:r>
            <a:r>
              <a:rPr lang="en-US" altLang="zh-CN" sz="2400" b="1" dirty="0">
                <a:solidFill>
                  <a:srgbClr val="FF0000"/>
                </a:solidFill>
                <a:latin typeface="+mn-ea"/>
                <a:ea typeface="+mn-ea"/>
              </a:rPr>
              <a:t>)</a:t>
            </a:r>
            <a:r>
              <a:rPr lang="zh-CN" altLang="en-US" sz="2400" b="1" dirty="0">
                <a:solidFill>
                  <a:srgbClr val="FF0000"/>
                </a:solidFill>
                <a:latin typeface="+mn-ea"/>
                <a:ea typeface="+mn-ea"/>
              </a:rPr>
              <a:t>转换状态的控制信息</a:t>
            </a:r>
            <a:r>
              <a:rPr lang="zh-CN" altLang="en-US" sz="2400" b="1" dirty="0">
                <a:solidFill>
                  <a:schemeClr val="tx2"/>
                </a:solidFill>
                <a:latin typeface="+mn-ea"/>
                <a:ea typeface="+mn-ea"/>
              </a:rPr>
              <a:t>。</a:t>
            </a:r>
            <a:endParaRPr lang="zh-CN" altLang="en-US" sz="2400" dirty="0">
              <a:solidFill>
                <a:schemeClr val="tx2"/>
              </a:solidFill>
              <a:latin typeface="+mn-ea"/>
              <a:ea typeface="+mn-ea"/>
            </a:endParaRPr>
          </a:p>
        </p:txBody>
      </p:sp>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t>符号</a:t>
            </a:r>
          </a:p>
        </p:txBody>
      </p:sp>
      <p:pic>
        <p:nvPicPr>
          <p:cNvPr id="4" name="Picture 4" descr="rj20"/>
          <p:cNvPicPr>
            <a:picLocks noChangeAspect="1" noChangeArrowheads="1"/>
          </p:cNvPicPr>
          <p:nvPr/>
        </p:nvPicPr>
        <p:blipFill>
          <a:blip r:embed="rId3" cstate="print"/>
          <a:srcRect/>
          <a:stretch>
            <a:fillRect/>
          </a:stretch>
        </p:blipFill>
        <p:spPr bwMode="auto">
          <a:xfrm>
            <a:off x="1336431" y="1196975"/>
            <a:ext cx="6493120" cy="1943100"/>
          </a:xfrm>
          <a:prstGeom prst="rect">
            <a:avLst/>
          </a:prstGeom>
          <a:blipFill dpi="0" rotWithShape="1">
            <a:blip r:embed="rId4"/>
            <a:srcRect/>
            <a:tile tx="0" ty="0" sx="100000" sy="100000" flip="none" algn="tl"/>
          </a:blipFill>
          <a:ln w="9525">
            <a:noFill/>
            <a:miter lim="800000"/>
            <a:headEnd/>
            <a:tailEnd/>
          </a:ln>
        </p:spPr>
      </p:pic>
      <p:sp>
        <p:nvSpPr>
          <p:cNvPr id="6" name="矩形 5"/>
          <p:cNvSpPr/>
          <p:nvPr/>
        </p:nvSpPr>
        <p:spPr>
          <a:xfrm>
            <a:off x="500034" y="3352902"/>
            <a:ext cx="8072494" cy="1862048"/>
          </a:xfrm>
          <a:prstGeom prst="rect">
            <a:avLst/>
          </a:prstGeom>
        </p:spPr>
        <p:txBody>
          <a:bodyPr wrap="square">
            <a:spAutoFit/>
          </a:bodyPr>
          <a:lstStyle/>
          <a:p>
            <a:pPr marL="342900" indent="-342900" algn="l" eaLnBrk="1" hangingPunct="1">
              <a:lnSpc>
                <a:spcPct val="115000"/>
              </a:lnSpc>
              <a:buClr>
                <a:srgbClr val="777777"/>
              </a:buClr>
              <a:buSzPct val="85000"/>
              <a:buFont typeface="Arial" pitchFamily="34" charset="0"/>
              <a:buChar char="•"/>
            </a:pPr>
            <a:r>
              <a:rPr lang="zh-CN" altLang="en-US" sz="2000" b="1" kern="0" dirty="0">
                <a:solidFill>
                  <a:srgbClr val="FF0000"/>
                </a:solidFill>
                <a:latin typeface="+mn-ea"/>
                <a:ea typeface="+mn-ea"/>
              </a:rPr>
              <a:t>初态用实心圆</a:t>
            </a:r>
            <a:r>
              <a:rPr lang="zh-CN" altLang="en-US" sz="2000" b="1" kern="0" dirty="0">
                <a:solidFill>
                  <a:schemeClr val="tx1"/>
                </a:solidFill>
                <a:latin typeface="+mn-ea"/>
                <a:ea typeface="+mn-ea"/>
              </a:rPr>
              <a:t>表示，</a:t>
            </a:r>
            <a:r>
              <a:rPr lang="zh-CN" altLang="en-US" sz="2000" b="1" kern="0" dirty="0">
                <a:solidFill>
                  <a:srgbClr val="FF0000"/>
                </a:solidFill>
                <a:latin typeface="+mn-ea"/>
                <a:ea typeface="+mn-ea"/>
              </a:rPr>
              <a:t>终态用一对同心圆</a:t>
            </a:r>
            <a:r>
              <a:rPr lang="en-US" altLang="zh-CN" sz="2000" b="1" kern="0" dirty="0">
                <a:solidFill>
                  <a:schemeClr val="tx1"/>
                </a:solidFill>
                <a:latin typeface="+mn-ea"/>
                <a:ea typeface="+mn-ea"/>
              </a:rPr>
              <a:t>(</a:t>
            </a:r>
            <a:r>
              <a:rPr lang="zh-CN" altLang="en-US" sz="2000" b="1" kern="0" dirty="0">
                <a:solidFill>
                  <a:schemeClr val="tx1"/>
                </a:solidFill>
                <a:latin typeface="+mn-ea"/>
                <a:ea typeface="+mn-ea"/>
              </a:rPr>
              <a:t>内圆为实心圆</a:t>
            </a:r>
            <a:r>
              <a:rPr lang="en-US" altLang="zh-CN" sz="2000" b="1" kern="0" dirty="0">
                <a:solidFill>
                  <a:schemeClr val="tx1"/>
                </a:solidFill>
                <a:latin typeface="+mn-ea"/>
                <a:ea typeface="+mn-ea"/>
              </a:rPr>
              <a:t>)</a:t>
            </a:r>
            <a:r>
              <a:rPr lang="zh-CN" altLang="en-US" sz="2000" b="1" kern="0" dirty="0">
                <a:solidFill>
                  <a:schemeClr val="tx1"/>
                </a:solidFill>
                <a:latin typeface="+mn-ea"/>
                <a:ea typeface="+mn-ea"/>
              </a:rPr>
              <a:t>表示。</a:t>
            </a:r>
            <a:endParaRPr lang="en-US" altLang="zh-CN" sz="2000" b="1" kern="0" dirty="0">
              <a:solidFill>
                <a:schemeClr val="tx1"/>
              </a:solidFill>
              <a:latin typeface="+mn-ea"/>
              <a:ea typeface="+mn-ea"/>
            </a:endParaRPr>
          </a:p>
          <a:p>
            <a:pPr marL="342900" indent="-342900" algn="l" eaLnBrk="1" hangingPunct="1">
              <a:lnSpc>
                <a:spcPct val="115000"/>
              </a:lnSpc>
              <a:buClr>
                <a:srgbClr val="777777"/>
              </a:buClr>
              <a:buSzPct val="85000"/>
              <a:buFont typeface="Arial" pitchFamily="34" charset="0"/>
              <a:buChar char="•"/>
            </a:pPr>
            <a:r>
              <a:rPr lang="zh-CN" altLang="en-US" sz="2000" b="1" kern="0" dirty="0">
                <a:solidFill>
                  <a:srgbClr val="FF0000"/>
                </a:solidFill>
                <a:latin typeface="+mn-ea"/>
                <a:ea typeface="+mn-ea"/>
              </a:rPr>
              <a:t>中间状态用圆角矩形表示</a:t>
            </a:r>
            <a:r>
              <a:rPr lang="zh-CN" altLang="en-US" sz="2000" b="1" kern="0" dirty="0">
                <a:solidFill>
                  <a:schemeClr val="tx1"/>
                </a:solidFill>
                <a:latin typeface="+mn-ea"/>
                <a:ea typeface="+mn-ea"/>
              </a:rPr>
              <a:t>，可以用两条水平横线把它分成</a:t>
            </a:r>
            <a:r>
              <a:rPr lang="zh-CN" altLang="en-US" sz="2000" b="1" kern="0" dirty="0">
                <a:solidFill>
                  <a:schemeClr val="tx2"/>
                </a:solidFill>
                <a:latin typeface="+mn-ea"/>
                <a:ea typeface="+mn-ea"/>
              </a:rPr>
              <a:t>上、中、下</a:t>
            </a:r>
            <a:r>
              <a:rPr lang="en-US" altLang="zh-CN" sz="2000" b="1" kern="0" dirty="0">
                <a:solidFill>
                  <a:schemeClr val="tx1"/>
                </a:solidFill>
                <a:latin typeface="+mn-ea"/>
                <a:ea typeface="+mn-ea"/>
              </a:rPr>
              <a:t>3</a:t>
            </a:r>
            <a:r>
              <a:rPr lang="zh-CN" altLang="en-US" sz="2000" b="1" kern="0" dirty="0">
                <a:solidFill>
                  <a:schemeClr val="tx1"/>
                </a:solidFill>
                <a:latin typeface="+mn-ea"/>
                <a:ea typeface="+mn-ea"/>
              </a:rPr>
              <a:t>个部分。</a:t>
            </a:r>
            <a:r>
              <a:rPr lang="zh-CN" altLang="en-US" sz="2000" b="1" kern="0" dirty="0">
                <a:solidFill>
                  <a:schemeClr val="tx2"/>
                </a:solidFill>
                <a:latin typeface="+mn-ea"/>
                <a:ea typeface="+mn-ea"/>
              </a:rPr>
              <a:t>上面部分为</a:t>
            </a:r>
            <a:r>
              <a:rPr lang="zh-CN" altLang="en-US" sz="2000" b="1" kern="0" dirty="0">
                <a:solidFill>
                  <a:srgbClr val="FF0000"/>
                </a:solidFill>
                <a:latin typeface="+mn-ea"/>
                <a:ea typeface="+mn-ea"/>
              </a:rPr>
              <a:t>状态的名称</a:t>
            </a:r>
            <a:r>
              <a:rPr lang="zh-CN" altLang="en-US" sz="2000" b="1" kern="0" dirty="0">
                <a:solidFill>
                  <a:schemeClr val="tx1"/>
                </a:solidFill>
                <a:latin typeface="+mn-ea"/>
                <a:ea typeface="+mn-ea"/>
              </a:rPr>
              <a:t>，这部分是</a:t>
            </a:r>
            <a:r>
              <a:rPr lang="zh-CN" altLang="en-US" sz="2000" b="1" kern="0" dirty="0">
                <a:solidFill>
                  <a:srgbClr val="FF0000"/>
                </a:solidFill>
                <a:latin typeface="+mn-ea"/>
                <a:ea typeface="+mn-ea"/>
              </a:rPr>
              <a:t>必须</a:t>
            </a:r>
            <a:r>
              <a:rPr lang="zh-CN" altLang="en-US" sz="2000" b="1" kern="0" dirty="0">
                <a:solidFill>
                  <a:schemeClr val="tx1"/>
                </a:solidFill>
                <a:latin typeface="+mn-ea"/>
                <a:ea typeface="+mn-ea"/>
              </a:rPr>
              <a:t>有的；</a:t>
            </a:r>
            <a:r>
              <a:rPr lang="zh-CN" altLang="en-US" sz="2000" b="1" kern="0" dirty="0">
                <a:solidFill>
                  <a:schemeClr val="tx2"/>
                </a:solidFill>
                <a:latin typeface="+mn-ea"/>
                <a:ea typeface="+mn-ea"/>
              </a:rPr>
              <a:t>中间部分为</a:t>
            </a:r>
            <a:r>
              <a:rPr lang="zh-CN" altLang="en-US" sz="2000" b="1" kern="0" dirty="0">
                <a:solidFill>
                  <a:srgbClr val="FF0000"/>
                </a:solidFill>
                <a:latin typeface="+mn-ea"/>
                <a:ea typeface="+mn-ea"/>
              </a:rPr>
              <a:t>状态变量</a:t>
            </a:r>
            <a:r>
              <a:rPr lang="zh-CN" altLang="en-US" sz="2000" b="1" kern="0" dirty="0">
                <a:solidFill>
                  <a:schemeClr val="tx2"/>
                </a:solidFill>
                <a:latin typeface="+mn-ea"/>
                <a:ea typeface="+mn-ea"/>
              </a:rPr>
              <a:t>的名字和值</a:t>
            </a:r>
            <a:r>
              <a:rPr lang="zh-CN" altLang="en-US" sz="2000" b="1" kern="0" dirty="0">
                <a:solidFill>
                  <a:schemeClr val="tx1"/>
                </a:solidFill>
                <a:latin typeface="+mn-ea"/>
                <a:ea typeface="+mn-ea"/>
              </a:rPr>
              <a:t>，这部分是可选的；</a:t>
            </a:r>
            <a:r>
              <a:rPr lang="zh-CN" altLang="en-US" sz="2000" b="1" kern="0" dirty="0">
                <a:solidFill>
                  <a:schemeClr val="tx2"/>
                </a:solidFill>
                <a:latin typeface="+mn-ea"/>
                <a:ea typeface="+mn-ea"/>
              </a:rPr>
              <a:t>下面部分是</a:t>
            </a:r>
            <a:r>
              <a:rPr lang="zh-CN" altLang="en-US" sz="2000" b="1" kern="0" dirty="0">
                <a:solidFill>
                  <a:srgbClr val="FF0000"/>
                </a:solidFill>
                <a:latin typeface="+mn-ea"/>
                <a:ea typeface="+mn-ea"/>
              </a:rPr>
              <a:t>活动表</a:t>
            </a:r>
            <a:r>
              <a:rPr lang="zh-CN" altLang="en-US" sz="2000" b="1" kern="0" dirty="0">
                <a:solidFill>
                  <a:schemeClr val="tx1"/>
                </a:solidFill>
                <a:latin typeface="+mn-ea"/>
                <a:ea typeface="+mn-ea"/>
              </a:rPr>
              <a:t>，这部分也是可选的。</a:t>
            </a:r>
          </a:p>
        </p:txBody>
      </p:sp>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7829576" cy="654050"/>
          </a:xfrm>
        </p:spPr>
        <p:txBody>
          <a:bodyPr/>
          <a:lstStyle/>
          <a:p>
            <a:r>
              <a:rPr lang="zh-CN" altLang="en-US" dirty="0"/>
              <a:t>符号</a:t>
            </a:r>
          </a:p>
        </p:txBody>
      </p:sp>
      <p:pic>
        <p:nvPicPr>
          <p:cNvPr id="4" name="Picture 4" descr="rj20"/>
          <p:cNvPicPr>
            <a:picLocks noChangeAspect="1" noChangeArrowheads="1"/>
          </p:cNvPicPr>
          <p:nvPr/>
        </p:nvPicPr>
        <p:blipFill>
          <a:blip r:embed="rId3" cstate="print"/>
          <a:srcRect/>
          <a:stretch>
            <a:fillRect/>
          </a:stretch>
        </p:blipFill>
        <p:spPr bwMode="auto">
          <a:xfrm>
            <a:off x="1336431" y="1196975"/>
            <a:ext cx="6493120" cy="1943100"/>
          </a:xfrm>
          <a:prstGeom prst="rect">
            <a:avLst/>
          </a:prstGeom>
          <a:blipFill dpi="0" rotWithShape="1">
            <a:blip r:embed="rId4"/>
            <a:srcRect/>
            <a:tile tx="0" ty="0" sx="100000" sy="100000" flip="none" algn="tl"/>
          </a:blipFill>
          <a:ln w="9525">
            <a:noFill/>
            <a:miter lim="800000"/>
            <a:headEnd/>
            <a:tailEnd/>
          </a:ln>
        </p:spPr>
      </p:pic>
      <p:sp>
        <p:nvSpPr>
          <p:cNvPr id="6" name="矩形 5"/>
          <p:cNvSpPr/>
          <p:nvPr/>
        </p:nvSpPr>
        <p:spPr>
          <a:xfrm>
            <a:off x="500034" y="3352902"/>
            <a:ext cx="8072494" cy="2215991"/>
          </a:xfrm>
          <a:prstGeom prst="rect">
            <a:avLst/>
          </a:prstGeom>
        </p:spPr>
        <p:txBody>
          <a:bodyPr wrap="square">
            <a:spAutoFit/>
          </a:bodyPr>
          <a:lstStyle/>
          <a:p>
            <a:pPr marL="342900" indent="-342900" algn="l" eaLnBrk="1" hangingPunct="1">
              <a:lnSpc>
                <a:spcPct val="115000"/>
              </a:lnSpc>
              <a:buClr>
                <a:srgbClr val="777777"/>
              </a:buClr>
              <a:buSzPct val="85000"/>
              <a:buFont typeface="Arial" pitchFamily="34" charset="0"/>
              <a:buChar char="•"/>
            </a:pPr>
            <a:r>
              <a:rPr lang="zh-CN" altLang="en-US" sz="2000" b="1" dirty="0">
                <a:solidFill>
                  <a:schemeClr val="tx2"/>
                </a:solidFill>
                <a:latin typeface="黑体" pitchFamily="49" charset="-122"/>
              </a:rPr>
              <a:t>活动表的语法格式：事件名</a:t>
            </a:r>
            <a:r>
              <a:rPr lang="en-US" altLang="zh-CN" sz="2000" b="1" dirty="0">
                <a:solidFill>
                  <a:schemeClr val="tx2"/>
                </a:solidFill>
                <a:latin typeface="黑体" pitchFamily="49" charset="-122"/>
              </a:rPr>
              <a:t>(</a:t>
            </a:r>
            <a:r>
              <a:rPr lang="zh-CN" altLang="en-US" sz="2000" b="1" dirty="0">
                <a:solidFill>
                  <a:schemeClr val="tx2"/>
                </a:solidFill>
                <a:latin typeface="黑体" pitchFamily="49" charset="-122"/>
              </a:rPr>
              <a:t>参数表</a:t>
            </a:r>
            <a:r>
              <a:rPr lang="en-US" altLang="zh-CN" sz="2000" b="1" dirty="0">
                <a:solidFill>
                  <a:schemeClr val="tx2"/>
                </a:solidFill>
                <a:latin typeface="黑体" pitchFamily="49" charset="-122"/>
              </a:rPr>
              <a:t>)/</a:t>
            </a:r>
            <a:r>
              <a:rPr lang="zh-CN" altLang="en-US" sz="2000" b="1" dirty="0">
                <a:solidFill>
                  <a:schemeClr val="tx2"/>
                </a:solidFill>
                <a:latin typeface="黑体" pitchFamily="49" charset="-122"/>
              </a:rPr>
              <a:t>动作表达式。其中</a:t>
            </a:r>
            <a:r>
              <a:rPr lang="en-US" altLang="zh-CN" sz="2000" b="1" dirty="0">
                <a:solidFill>
                  <a:schemeClr val="tx2"/>
                </a:solidFill>
                <a:latin typeface="黑体" pitchFamily="49" charset="-122"/>
              </a:rPr>
              <a:t>:</a:t>
            </a:r>
            <a:r>
              <a:rPr lang="zh-CN" altLang="en-US" sz="2000" b="1" dirty="0">
                <a:solidFill>
                  <a:schemeClr val="tx2"/>
                </a:solidFill>
                <a:latin typeface="黑体" pitchFamily="49" charset="-122"/>
              </a:rPr>
              <a:t>“事件名”可以是任何事件的名称。</a:t>
            </a:r>
            <a:endParaRPr lang="en-US" altLang="zh-CN" sz="2000" b="1" dirty="0">
              <a:solidFill>
                <a:schemeClr val="tx2"/>
              </a:solidFill>
              <a:latin typeface="黑体" pitchFamily="49" charset="-122"/>
            </a:endParaRPr>
          </a:p>
          <a:p>
            <a:pPr marL="342900" indent="-342900" algn="l" eaLnBrk="1" hangingPunct="1">
              <a:lnSpc>
                <a:spcPct val="115000"/>
              </a:lnSpc>
              <a:buClr>
                <a:srgbClr val="777777"/>
              </a:buClr>
              <a:buSzPct val="85000"/>
              <a:buFont typeface="Arial" pitchFamily="34" charset="0"/>
              <a:buChar char="•"/>
            </a:pPr>
            <a:r>
              <a:rPr lang="zh-CN" altLang="en-US" sz="2000" b="1" dirty="0">
                <a:solidFill>
                  <a:schemeClr val="tx2"/>
                </a:solidFill>
                <a:latin typeface="黑体" pitchFamily="49" charset="-122"/>
              </a:rPr>
              <a:t>在活动表中经常使用下述</a:t>
            </a:r>
            <a:r>
              <a:rPr lang="en-US" altLang="zh-CN" sz="2000" b="1" dirty="0">
                <a:solidFill>
                  <a:schemeClr val="tx2"/>
                </a:solidFill>
                <a:latin typeface="黑体" pitchFamily="49" charset="-122"/>
              </a:rPr>
              <a:t>3</a:t>
            </a:r>
            <a:r>
              <a:rPr lang="zh-CN" altLang="en-US" sz="2000" b="1" dirty="0">
                <a:solidFill>
                  <a:schemeClr val="tx2"/>
                </a:solidFill>
                <a:latin typeface="黑体" pitchFamily="49" charset="-122"/>
              </a:rPr>
              <a:t>种标准事件：</a:t>
            </a:r>
            <a:r>
              <a:rPr lang="en-US" altLang="zh-CN" sz="2000" b="1" dirty="0">
                <a:solidFill>
                  <a:srgbClr val="FF0000"/>
                </a:solidFill>
                <a:latin typeface="黑体" pitchFamily="49" charset="-122"/>
              </a:rPr>
              <a:t>entry</a:t>
            </a:r>
            <a:r>
              <a:rPr lang="zh-CN" altLang="en-US" sz="2000" b="1" dirty="0">
                <a:solidFill>
                  <a:srgbClr val="FF0000"/>
                </a:solidFill>
                <a:latin typeface="黑体" pitchFamily="49" charset="-122"/>
              </a:rPr>
              <a:t>，</a:t>
            </a:r>
            <a:r>
              <a:rPr lang="en-US" altLang="zh-CN" sz="2000" b="1" dirty="0">
                <a:solidFill>
                  <a:srgbClr val="FF0000"/>
                </a:solidFill>
                <a:latin typeface="黑体" pitchFamily="49" charset="-122"/>
              </a:rPr>
              <a:t>exit</a:t>
            </a:r>
            <a:r>
              <a:rPr lang="zh-CN" altLang="en-US" sz="2000" b="1" dirty="0">
                <a:solidFill>
                  <a:srgbClr val="FF0000"/>
                </a:solidFill>
                <a:latin typeface="黑体" pitchFamily="49" charset="-122"/>
              </a:rPr>
              <a:t>和</a:t>
            </a:r>
            <a:r>
              <a:rPr lang="en-US" altLang="zh-CN" sz="2000" b="1" dirty="0">
                <a:solidFill>
                  <a:srgbClr val="FF0000"/>
                </a:solidFill>
                <a:latin typeface="黑体" pitchFamily="49" charset="-122"/>
              </a:rPr>
              <a:t>do</a:t>
            </a:r>
            <a:r>
              <a:rPr lang="zh-CN" altLang="en-US" sz="2000" b="1" dirty="0">
                <a:solidFill>
                  <a:schemeClr val="tx2"/>
                </a:solidFill>
                <a:latin typeface="黑体" pitchFamily="49" charset="-122"/>
              </a:rPr>
              <a:t>。</a:t>
            </a:r>
            <a:r>
              <a:rPr lang="en-US" altLang="zh-CN" sz="2000" b="1" dirty="0">
                <a:solidFill>
                  <a:schemeClr val="tx2"/>
                </a:solidFill>
                <a:latin typeface="黑体" pitchFamily="49" charset="-122"/>
              </a:rPr>
              <a:t>entry</a:t>
            </a:r>
            <a:r>
              <a:rPr lang="zh-CN" altLang="en-US" sz="2000" b="1" dirty="0">
                <a:solidFill>
                  <a:schemeClr val="tx2"/>
                </a:solidFill>
                <a:latin typeface="黑体" pitchFamily="49" charset="-122"/>
              </a:rPr>
              <a:t>事件指定进入该状态的动作，</a:t>
            </a:r>
            <a:r>
              <a:rPr lang="en-US" altLang="zh-CN" sz="2000" b="1" dirty="0">
                <a:solidFill>
                  <a:schemeClr val="tx2"/>
                </a:solidFill>
                <a:latin typeface="黑体" pitchFamily="49" charset="-122"/>
              </a:rPr>
              <a:t>exit</a:t>
            </a:r>
            <a:r>
              <a:rPr lang="zh-CN" altLang="en-US" sz="2000" b="1" dirty="0">
                <a:solidFill>
                  <a:schemeClr val="tx2"/>
                </a:solidFill>
                <a:latin typeface="黑体" pitchFamily="49" charset="-122"/>
              </a:rPr>
              <a:t>事件指定退出该状态的动作，而</a:t>
            </a:r>
            <a:r>
              <a:rPr lang="en-US" altLang="zh-CN" sz="2000" b="1" dirty="0">
                <a:solidFill>
                  <a:schemeClr val="tx2"/>
                </a:solidFill>
                <a:latin typeface="黑体" pitchFamily="49" charset="-122"/>
              </a:rPr>
              <a:t>do</a:t>
            </a:r>
            <a:r>
              <a:rPr lang="zh-CN" altLang="en-US" sz="2000" b="1" dirty="0">
                <a:solidFill>
                  <a:schemeClr val="tx2"/>
                </a:solidFill>
                <a:latin typeface="黑体" pitchFamily="49" charset="-122"/>
              </a:rPr>
              <a:t>事件则指定在该状态下的动作。需要时可以为事件指定参数表。活动表中的动作表达式描述应做的具体动作。</a:t>
            </a:r>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图3"/>
          <p:cNvPicPr>
            <a:picLocks noChangeAspect="1" noChangeArrowheads="1"/>
          </p:cNvPicPr>
          <p:nvPr/>
        </p:nvPicPr>
        <p:blipFill>
          <a:blip r:embed="rId3" cstate="print"/>
          <a:srcRect/>
          <a:stretch>
            <a:fillRect/>
          </a:stretch>
        </p:blipFill>
        <p:spPr bwMode="auto">
          <a:xfrm>
            <a:off x="1581151" y="835029"/>
            <a:ext cx="6030057" cy="5737243"/>
          </a:xfrm>
          <a:prstGeom prst="rect">
            <a:avLst/>
          </a:prstGeom>
          <a:noFill/>
          <a:ln w="9525">
            <a:noFill/>
            <a:miter lim="800000"/>
            <a:headEnd/>
            <a:tailEnd/>
          </a:ln>
        </p:spPr>
      </p:pic>
      <p:sp>
        <p:nvSpPr>
          <p:cNvPr id="6" name="标题 1"/>
          <p:cNvSpPr>
            <a:spLocks noGrp="1"/>
          </p:cNvSpPr>
          <p:nvPr>
            <p:ph type="title"/>
          </p:nvPr>
        </p:nvSpPr>
        <p:spPr>
          <a:xfrm>
            <a:off x="457200" y="274638"/>
            <a:ext cx="7829576" cy="654050"/>
          </a:xfrm>
        </p:spPr>
        <p:txBody>
          <a:bodyPr/>
          <a:lstStyle/>
          <a:p>
            <a:r>
              <a:rPr lang="zh-CN" altLang="en-US" dirty="0"/>
              <a:t>举例：电话系统的状态图</a:t>
            </a:r>
            <a:br>
              <a:rPr lang="en-US" altLang="zh-CN" dirty="0"/>
            </a:b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type="body" idx="1"/>
          </p:nvPr>
        </p:nvSpPr>
        <p:spPr>
          <a:xfrm>
            <a:off x="714348" y="1000108"/>
            <a:ext cx="4737589" cy="4508500"/>
          </a:xfrm>
        </p:spPr>
        <p:txBody>
          <a:bodyPr/>
          <a:lstStyle/>
          <a:p>
            <a:pPr eaLnBrk="1" hangingPunct="1">
              <a:lnSpc>
                <a:spcPct val="175000"/>
              </a:lnSpc>
              <a:buClr>
                <a:srgbClr val="663300"/>
              </a:buClr>
              <a:buFont typeface="Wingdings" pitchFamily="2" charset="2"/>
              <a:buChar char="Ø"/>
            </a:pPr>
            <a:r>
              <a:rPr lang="en-US" altLang="zh-CN" sz="2600" dirty="0">
                <a:latin typeface="宋体" charset="-122"/>
              </a:rPr>
              <a:t>  </a:t>
            </a:r>
            <a:r>
              <a:rPr lang="zh-CN" altLang="en-US" sz="2600" b="1" dirty="0">
                <a:latin typeface="宋体" charset="-122"/>
              </a:rPr>
              <a:t>层次方框图</a:t>
            </a:r>
          </a:p>
          <a:p>
            <a:pPr eaLnBrk="1" hangingPunct="1">
              <a:lnSpc>
                <a:spcPct val="175000"/>
              </a:lnSpc>
              <a:buClr>
                <a:srgbClr val="663300"/>
              </a:buClr>
              <a:buFont typeface="Wingdings" pitchFamily="2" charset="2"/>
              <a:buChar char="Ø"/>
            </a:pPr>
            <a:r>
              <a:rPr lang="en-US" altLang="zh-CN" sz="2600" b="1" dirty="0">
                <a:latin typeface="宋体" charset="-122"/>
              </a:rPr>
              <a:t>  </a:t>
            </a:r>
            <a:r>
              <a:rPr lang="en-US" altLang="zh-CN" sz="2600" b="1" dirty="0" err="1">
                <a:latin typeface="Times New Roman" pitchFamily="18" charset="0"/>
              </a:rPr>
              <a:t>Warnier</a:t>
            </a:r>
            <a:r>
              <a:rPr lang="zh-CN" altLang="en-US" sz="2600" b="1" dirty="0">
                <a:latin typeface="宋体" charset="-122"/>
              </a:rPr>
              <a:t>图</a:t>
            </a:r>
          </a:p>
          <a:p>
            <a:pPr eaLnBrk="1" hangingPunct="1">
              <a:lnSpc>
                <a:spcPct val="175000"/>
              </a:lnSpc>
              <a:buClr>
                <a:srgbClr val="663300"/>
              </a:buClr>
              <a:buFont typeface="Wingdings" pitchFamily="2" charset="2"/>
              <a:buChar char="Ø"/>
            </a:pPr>
            <a:r>
              <a:rPr lang="en-US" altLang="zh-CN" sz="2600" b="1" dirty="0">
                <a:latin typeface="宋体" charset="-122"/>
              </a:rPr>
              <a:t>  </a:t>
            </a:r>
            <a:r>
              <a:rPr lang="en-US" altLang="zh-CN" sz="2600" b="1" dirty="0">
                <a:latin typeface="Times New Roman" pitchFamily="18" charset="0"/>
              </a:rPr>
              <a:t>IPO</a:t>
            </a:r>
            <a:r>
              <a:rPr lang="zh-CN" altLang="en-US" sz="2600" b="1" dirty="0">
                <a:latin typeface="宋体" charset="-122"/>
              </a:rPr>
              <a:t>图</a:t>
            </a:r>
          </a:p>
        </p:txBody>
      </p:sp>
      <p:sp>
        <p:nvSpPr>
          <p:cNvPr id="5" name="标题 1"/>
          <p:cNvSpPr txBox="1">
            <a:spLocks/>
          </p:cNvSpPr>
          <p:nvPr/>
        </p:nvSpPr>
        <p:spPr bwMode="auto">
          <a:xfrm>
            <a:off x="457200" y="274638"/>
            <a:ext cx="7829576" cy="65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a:ln>
                  <a:noFill/>
                </a:ln>
                <a:solidFill>
                  <a:schemeClr val="tx2"/>
                </a:solidFill>
                <a:effectLst/>
                <a:uLnTx/>
                <a:uFillTx/>
                <a:latin typeface="+mj-lt"/>
                <a:ea typeface="+mj-ea"/>
                <a:cs typeface="+mj-cs"/>
              </a:rPr>
              <a:t>其他图形工具</a:t>
            </a:r>
            <a:br>
              <a:rPr kumimoji="0" lang="en-US" altLang="zh-CN" sz="3600" b="1" i="0" u="none" strike="noStrike" kern="0" cap="none" spc="0" normalizeH="0" baseline="0" noProof="0" dirty="0">
                <a:ln>
                  <a:noFill/>
                </a:ln>
                <a:solidFill>
                  <a:schemeClr val="tx2"/>
                </a:solidFill>
                <a:effectLst/>
                <a:uLnTx/>
                <a:uFillTx/>
                <a:latin typeface="+mj-lt"/>
                <a:ea typeface="+mj-ea"/>
                <a:cs typeface="+mj-cs"/>
              </a:rPr>
            </a:br>
            <a:endParaRPr kumimoji="0" lang="zh-CN" altLang="en-US" sz="36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软件需求曾经让我们如此狼狈</a:t>
            </a:r>
          </a:p>
        </p:txBody>
      </p:sp>
      <p:pic>
        <p:nvPicPr>
          <p:cNvPr id="159747" name="Picture 3"/>
          <p:cNvPicPr>
            <a:picLocks noChangeAspect="1" noChangeArrowheads="1"/>
          </p:cNvPicPr>
          <p:nvPr/>
        </p:nvPicPr>
        <p:blipFill>
          <a:blip r:embed="rId3"/>
          <a:srcRect/>
          <a:stretch>
            <a:fillRect/>
          </a:stretch>
        </p:blipFill>
        <p:spPr bwMode="auto">
          <a:xfrm>
            <a:off x="-32" y="857232"/>
            <a:ext cx="9144032" cy="6000768"/>
          </a:xfrm>
          <a:prstGeom prst="rect">
            <a:avLst/>
          </a:prstGeom>
          <a:noFill/>
          <a:ln w="9525">
            <a:noFill/>
            <a:miter lim="800000"/>
            <a:headEnd/>
            <a:tailEnd/>
          </a:ln>
          <a:effectLst/>
        </p:spPr>
      </p:pic>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0042" y="1000124"/>
            <a:ext cx="882967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r>
              <a:rPr lang="zh-CN" altLang="en-US" sz="2400" b="1" dirty="0">
                <a:solidFill>
                  <a:schemeClr val="tx2"/>
                </a:solidFill>
                <a:latin typeface="黑体" pitchFamily="49" charset="-122"/>
              </a:rPr>
              <a:t>层次方框图用树形结构的一系列多层次的矩形框描绘数据的层次结构。</a:t>
            </a:r>
            <a:endParaRPr lang="en-US" altLang="zh-CN" sz="2400" b="1" dirty="0">
              <a:solidFill>
                <a:schemeClr val="tx2"/>
              </a:solidFill>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r>
              <a:rPr lang="zh-CN" altLang="en-US" sz="2400" b="1" dirty="0">
                <a:solidFill>
                  <a:schemeClr val="tx2"/>
                </a:solidFill>
                <a:latin typeface="黑体" pitchFamily="49" charset="-122"/>
              </a:rPr>
              <a:t>树形结构的</a:t>
            </a:r>
            <a:r>
              <a:rPr lang="zh-CN" altLang="en-US" sz="2400" b="1" dirty="0">
                <a:solidFill>
                  <a:srgbClr val="FF0000"/>
                </a:solidFill>
                <a:latin typeface="黑体" pitchFamily="49" charset="-122"/>
              </a:rPr>
              <a:t>顶层是一个单独的矩形框</a:t>
            </a:r>
            <a:r>
              <a:rPr lang="zh-CN" altLang="en-US" sz="2400" b="1" dirty="0">
                <a:latin typeface="黑体" pitchFamily="49" charset="-122"/>
              </a:rPr>
              <a:t>，</a:t>
            </a:r>
            <a:r>
              <a:rPr lang="zh-CN" altLang="en-US" sz="2400" b="1" dirty="0">
                <a:solidFill>
                  <a:schemeClr val="tx2"/>
                </a:solidFill>
                <a:latin typeface="黑体" pitchFamily="49" charset="-122"/>
              </a:rPr>
              <a:t>它代表完整的数据结构，</a:t>
            </a:r>
            <a:r>
              <a:rPr lang="zh-CN" altLang="en-US" sz="2400" b="1" dirty="0">
                <a:solidFill>
                  <a:srgbClr val="FF0000"/>
                </a:solidFill>
                <a:latin typeface="黑体" pitchFamily="49" charset="-122"/>
              </a:rPr>
              <a:t>下面的各层矩形框代表这个数据的子集，最底层</a:t>
            </a:r>
            <a:r>
              <a:rPr lang="zh-CN" altLang="en-US" sz="2400" b="1" dirty="0">
                <a:solidFill>
                  <a:schemeClr val="tx2"/>
                </a:solidFill>
                <a:latin typeface="黑体" pitchFamily="49" charset="-122"/>
              </a:rPr>
              <a:t>的各个框代表组成这个数据的</a:t>
            </a:r>
            <a:r>
              <a:rPr lang="zh-CN" altLang="en-US" sz="2400" b="1" dirty="0">
                <a:solidFill>
                  <a:srgbClr val="FF0000"/>
                </a:solidFill>
                <a:latin typeface="黑体" pitchFamily="49" charset="-122"/>
              </a:rPr>
              <a:t>实际数据元素</a:t>
            </a:r>
            <a:r>
              <a:rPr lang="en-US" altLang="zh-CN" sz="2400" b="1" dirty="0">
                <a:solidFill>
                  <a:srgbClr val="FF0000"/>
                </a:solidFill>
                <a:latin typeface="黑体" pitchFamily="49" charset="-122"/>
              </a:rPr>
              <a:t>(</a:t>
            </a:r>
            <a:r>
              <a:rPr lang="zh-CN" altLang="en-US" sz="2400" b="1" dirty="0">
                <a:solidFill>
                  <a:srgbClr val="FF0000"/>
                </a:solidFill>
                <a:latin typeface="黑体" pitchFamily="49" charset="-122"/>
              </a:rPr>
              <a:t>不能再分割的元素</a:t>
            </a:r>
            <a:r>
              <a:rPr lang="en-US" altLang="zh-CN" sz="2400" b="1" dirty="0">
                <a:solidFill>
                  <a:srgbClr val="FF0000"/>
                </a:solidFill>
                <a:latin typeface="黑体" pitchFamily="49" charset="-122"/>
              </a:rPr>
              <a:t>)</a:t>
            </a:r>
            <a:r>
              <a:rPr lang="zh-CN" altLang="en-US" sz="2400" b="1" dirty="0">
                <a:latin typeface="黑体" pitchFamily="49" charset="-122"/>
              </a:rPr>
              <a:t>。</a:t>
            </a:r>
            <a:endParaRPr lang="en-US" altLang="zh-CN" sz="2400" b="1" dirty="0">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r>
              <a:rPr lang="zh-CN" altLang="en-US" sz="2400" b="1" dirty="0">
                <a:solidFill>
                  <a:schemeClr val="tx2"/>
                </a:solidFill>
                <a:latin typeface="黑体" pitchFamily="49" charset="-122"/>
              </a:rPr>
              <a:t>随着结构的精细化，层次方框图对数据结构也描绘得越来越详细，这种模式非常适合于需求分析阶段的需要。系统分析员从对顶层信息的分类开始，沿图中每条路径反复细化，直到确定了数据结构的全部细节时为止。</a:t>
            </a: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1" i="0" u="none" strike="noStrike" kern="0" cap="none" spc="0" normalizeH="0" baseline="0" noProof="0" dirty="0">
              <a:ln>
                <a:noFill/>
              </a:ln>
              <a:solidFill>
                <a:srgbClr val="363F4C"/>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0" i="0" u="none" strike="noStrike" kern="0" cap="none" spc="0" normalizeH="0" baseline="0" noProof="0" dirty="0">
              <a:ln>
                <a:noFill/>
              </a:ln>
              <a:solidFill>
                <a:schemeClr val="tx1"/>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49" charset="-122"/>
            </a:endParaRPr>
          </a:p>
        </p:txBody>
      </p:sp>
      <p:sp>
        <p:nvSpPr>
          <p:cNvPr id="4" name="标题 3"/>
          <p:cNvSpPr>
            <a:spLocks noGrp="1"/>
          </p:cNvSpPr>
          <p:nvPr>
            <p:ph type="title"/>
          </p:nvPr>
        </p:nvSpPr>
        <p:spPr>
          <a:xfrm>
            <a:off x="457200" y="274638"/>
            <a:ext cx="6778625" cy="725470"/>
          </a:xfrm>
        </p:spPr>
        <p:txBody>
          <a:bodyPr/>
          <a:lstStyle/>
          <a:p>
            <a:r>
              <a:rPr lang="zh-CN" altLang="en-US" dirty="0"/>
              <a:t>层次方框图</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4" descr="rj22"/>
          <p:cNvPicPr>
            <a:picLocks noChangeAspect="1" noChangeArrowheads="1"/>
          </p:cNvPicPr>
          <p:nvPr/>
        </p:nvPicPr>
        <p:blipFill>
          <a:blip r:embed="rId3" cstate="print"/>
          <a:srcRect/>
          <a:stretch>
            <a:fillRect/>
          </a:stretch>
        </p:blipFill>
        <p:spPr bwMode="auto">
          <a:xfrm>
            <a:off x="1381858" y="1052513"/>
            <a:ext cx="6664569" cy="4824412"/>
          </a:xfrm>
          <a:prstGeom prst="rect">
            <a:avLst/>
          </a:prstGeom>
          <a:noFill/>
          <a:ln w="9525">
            <a:noFill/>
            <a:miter lim="800000"/>
            <a:headEnd/>
            <a:tailEnd/>
          </a:ln>
        </p:spPr>
      </p:pic>
      <p:sp>
        <p:nvSpPr>
          <p:cNvPr id="5" name="标题 3"/>
          <p:cNvSpPr>
            <a:spLocks noGrp="1"/>
          </p:cNvSpPr>
          <p:nvPr>
            <p:ph type="title"/>
          </p:nvPr>
        </p:nvSpPr>
        <p:spPr>
          <a:xfrm>
            <a:off x="457200" y="274638"/>
            <a:ext cx="6778625" cy="725470"/>
          </a:xfrm>
        </p:spPr>
        <p:txBody>
          <a:bodyPr/>
          <a:lstStyle/>
          <a:p>
            <a:r>
              <a:rPr lang="zh-CN" altLang="en-US" dirty="0"/>
              <a:t>举例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标题 3"/>
          <p:cNvSpPr>
            <a:spLocks noGrp="1"/>
          </p:cNvSpPr>
          <p:nvPr>
            <p:ph type="title"/>
          </p:nvPr>
        </p:nvSpPr>
        <p:spPr>
          <a:xfrm>
            <a:off x="457200" y="274638"/>
            <a:ext cx="6778625" cy="725470"/>
          </a:xfrm>
        </p:spPr>
        <p:txBody>
          <a:bodyPr/>
          <a:lstStyle/>
          <a:p>
            <a:r>
              <a:rPr lang="zh-CN" altLang="en-US" dirty="0"/>
              <a:t>举例</a:t>
            </a:r>
          </a:p>
        </p:txBody>
      </p:sp>
      <p:pic>
        <p:nvPicPr>
          <p:cNvPr id="2050" name="Picture 2"/>
          <p:cNvPicPr>
            <a:picLocks noChangeAspect="1" noChangeArrowheads="1"/>
          </p:cNvPicPr>
          <p:nvPr/>
        </p:nvPicPr>
        <p:blipFill>
          <a:blip r:embed="rId3"/>
          <a:srcRect/>
          <a:stretch>
            <a:fillRect/>
          </a:stretch>
        </p:blipFill>
        <p:spPr bwMode="auto">
          <a:xfrm>
            <a:off x="642910" y="928670"/>
            <a:ext cx="7262832" cy="4586321"/>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0042" y="1000124"/>
            <a:ext cx="882967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15000"/>
              </a:lnSpc>
              <a:buClr>
                <a:srgbClr val="777777"/>
              </a:buClr>
              <a:buSzPct val="85000"/>
              <a:buFontTx/>
              <a:buChar char="•"/>
            </a:pPr>
            <a:r>
              <a:rPr lang="zh-CN" altLang="en-US" sz="2400" b="1" dirty="0">
                <a:solidFill>
                  <a:schemeClr val="tx2"/>
                </a:solidFill>
                <a:latin typeface="黑体" pitchFamily="49" charset="-122"/>
              </a:rPr>
              <a:t>法国计算机科学家</a:t>
            </a:r>
            <a:r>
              <a:rPr lang="en-US" altLang="zh-CN" sz="2400" b="1" dirty="0" err="1">
                <a:solidFill>
                  <a:schemeClr val="tx2"/>
                </a:solidFill>
                <a:latin typeface="黑体" pitchFamily="49" charset="-122"/>
              </a:rPr>
              <a:t>Warnier</a:t>
            </a:r>
            <a:r>
              <a:rPr lang="zh-CN" altLang="en-US" sz="2400" b="1" dirty="0">
                <a:solidFill>
                  <a:schemeClr val="tx2"/>
                </a:solidFill>
                <a:latin typeface="黑体" pitchFamily="49" charset="-122"/>
              </a:rPr>
              <a:t>提出了表示信息层次结构的另外一种图形工具。</a:t>
            </a:r>
            <a:endParaRPr lang="en-US" altLang="zh-CN" sz="2400" b="1" dirty="0">
              <a:solidFill>
                <a:schemeClr val="tx2"/>
              </a:solidFill>
              <a:latin typeface="黑体" pitchFamily="49" charset="-122"/>
            </a:endParaRPr>
          </a:p>
          <a:p>
            <a:pPr marL="342900" marR="0" lvl="0" indent="-342900" algn="l" defTabSz="914400" eaLnBrk="1" latinLnBrk="0" hangingPunct="1">
              <a:lnSpc>
                <a:spcPct val="115000"/>
              </a:lnSpc>
              <a:buClr>
                <a:srgbClr val="777777"/>
              </a:buClr>
              <a:buSzPct val="85000"/>
              <a:buFontTx/>
              <a:buChar char="•"/>
              <a:tabLst/>
              <a:defRPr/>
            </a:pPr>
            <a:r>
              <a:rPr lang="en-US" altLang="zh-CN" sz="2400" b="1" dirty="0" err="1">
                <a:solidFill>
                  <a:schemeClr val="tx2"/>
                </a:solidFill>
                <a:latin typeface="黑体" pitchFamily="49" charset="-122"/>
              </a:rPr>
              <a:t>Warnier</a:t>
            </a:r>
            <a:r>
              <a:rPr lang="zh-CN" altLang="en-US" sz="2400" b="1" dirty="0">
                <a:solidFill>
                  <a:schemeClr val="tx2"/>
                </a:solidFill>
                <a:latin typeface="黑体" pitchFamily="49" charset="-122"/>
              </a:rPr>
              <a:t>图也用树形结构描绘信息，但是这种图形工具比层次方框图</a:t>
            </a:r>
            <a:r>
              <a:rPr lang="zh-CN" altLang="en-US" sz="2400" b="1" dirty="0">
                <a:solidFill>
                  <a:srgbClr val="FF0000"/>
                </a:solidFill>
                <a:latin typeface="黑体" pitchFamily="49" charset="-122"/>
              </a:rPr>
              <a:t>提供了更丰富的描绘手段</a:t>
            </a:r>
            <a:r>
              <a:rPr lang="zh-CN" altLang="en-US" sz="2400" b="1" dirty="0">
                <a:solidFill>
                  <a:schemeClr val="tx2"/>
                </a:solidFill>
                <a:latin typeface="黑体" pitchFamily="49" charset="-122"/>
              </a:rPr>
              <a:t>。</a:t>
            </a:r>
            <a:endParaRPr lang="en-US" altLang="zh-CN" sz="2400" b="1" dirty="0">
              <a:solidFill>
                <a:schemeClr val="tx2"/>
              </a:solidFill>
              <a:latin typeface="黑体" pitchFamily="49" charset="-122"/>
            </a:endParaRPr>
          </a:p>
          <a:p>
            <a:pPr marL="342900" marR="0" lvl="0" indent="-342900" algn="l" defTabSz="914400" eaLnBrk="1" latinLnBrk="0" hangingPunct="1">
              <a:lnSpc>
                <a:spcPct val="115000"/>
              </a:lnSpc>
              <a:buClr>
                <a:srgbClr val="777777"/>
              </a:buClr>
              <a:buSzPct val="85000"/>
              <a:buFontTx/>
              <a:buChar char="•"/>
              <a:tabLst/>
              <a:defRPr/>
            </a:pPr>
            <a:r>
              <a:rPr lang="zh-CN" altLang="en-US" sz="2400" b="1" dirty="0">
                <a:solidFill>
                  <a:schemeClr val="tx2"/>
                </a:solidFill>
                <a:latin typeface="黑体" pitchFamily="49" charset="-122"/>
              </a:rPr>
              <a:t>用</a:t>
            </a:r>
            <a:r>
              <a:rPr lang="en-US" altLang="zh-CN" sz="2400" b="1" dirty="0" err="1">
                <a:solidFill>
                  <a:schemeClr val="tx2"/>
                </a:solidFill>
                <a:latin typeface="黑体" pitchFamily="49" charset="-122"/>
              </a:rPr>
              <a:t>Warnier</a:t>
            </a:r>
            <a:r>
              <a:rPr lang="zh-CN" altLang="en-US" sz="2400" b="1" dirty="0">
                <a:solidFill>
                  <a:schemeClr val="tx2"/>
                </a:solidFill>
                <a:latin typeface="黑体" pitchFamily="49" charset="-122"/>
              </a:rPr>
              <a:t>图可以表明信息的逻辑组织。</a:t>
            </a:r>
            <a:endParaRPr lang="en-US" altLang="zh-CN" sz="2400" b="1" dirty="0">
              <a:solidFill>
                <a:schemeClr val="tx2"/>
              </a:solidFill>
              <a:latin typeface="黑体" pitchFamily="49" charset="-122"/>
            </a:endParaRPr>
          </a:p>
          <a:p>
            <a:pPr marL="342900" marR="0" lvl="0" indent="-342900" algn="l" defTabSz="914400" eaLnBrk="1" latinLnBrk="0" hangingPunct="1">
              <a:lnSpc>
                <a:spcPct val="115000"/>
              </a:lnSpc>
              <a:buClr>
                <a:srgbClr val="777777"/>
              </a:buClr>
              <a:buSzPct val="85000"/>
              <a:buFontTx/>
              <a:buChar char="•"/>
              <a:tabLst/>
              <a:defRPr/>
            </a:pPr>
            <a:r>
              <a:rPr lang="zh-CN" altLang="en-US" sz="2400" b="1" dirty="0">
                <a:solidFill>
                  <a:schemeClr val="tx2"/>
                </a:solidFill>
                <a:latin typeface="黑体" pitchFamily="49" charset="-122"/>
              </a:rPr>
              <a:t>它可以指出一类信息或一个信息元素是重复出现的，也可以表示特定信息在某一类信息中是有条件地出现的。</a:t>
            </a:r>
            <a:endParaRPr lang="en-US" altLang="zh-CN" sz="2400" b="1" dirty="0">
              <a:solidFill>
                <a:schemeClr val="tx2"/>
              </a:solidFill>
              <a:latin typeface="黑体" pitchFamily="49" charset="-122"/>
            </a:endParaRPr>
          </a:p>
          <a:p>
            <a:pPr marL="342900" marR="0" lvl="0" indent="-342900" algn="l" defTabSz="914400" eaLnBrk="1" latinLnBrk="0" hangingPunct="1">
              <a:lnSpc>
                <a:spcPct val="115000"/>
              </a:lnSpc>
              <a:buClr>
                <a:srgbClr val="777777"/>
              </a:buClr>
              <a:buSzPct val="85000"/>
              <a:buFontTx/>
              <a:buChar char="•"/>
              <a:tabLst/>
              <a:defRPr/>
            </a:pPr>
            <a:r>
              <a:rPr lang="zh-CN" altLang="en-US" sz="2400" b="1" dirty="0">
                <a:solidFill>
                  <a:schemeClr val="tx2"/>
                </a:solidFill>
                <a:latin typeface="黑体" pitchFamily="49" charset="-122"/>
              </a:rPr>
              <a:t>重复和条件约束是说明软件处理过程的基础，所以很容易把</a:t>
            </a:r>
            <a:r>
              <a:rPr lang="en-US" altLang="zh-CN" sz="2400" b="1" dirty="0" err="1">
                <a:solidFill>
                  <a:schemeClr val="tx2"/>
                </a:solidFill>
                <a:latin typeface="黑体" pitchFamily="49" charset="-122"/>
              </a:rPr>
              <a:t>Warnier</a:t>
            </a:r>
            <a:r>
              <a:rPr lang="zh-CN" altLang="en-US" sz="2400" b="1" dirty="0">
                <a:solidFill>
                  <a:schemeClr val="tx2"/>
                </a:solidFill>
                <a:latin typeface="黑体" pitchFamily="49" charset="-122"/>
              </a:rPr>
              <a:t>图转变成软件设计的工具。</a:t>
            </a: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lang="en-US" altLang="zh-CN" sz="2400" b="1" dirty="0">
              <a:solidFill>
                <a:schemeClr val="tx2"/>
              </a:solidFill>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1" i="0" u="none" strike="noStrike" kern="0" cap="none" spc="0" normalizeH="0" baseline="0" noProof="0" dirty="0">
              <a:ln>
                <a:noFill/>
              </a:ln>
              <a:solidFill>
                <a:srgbClr val="363F4C"/>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0" i="0" u="none" strike="noStrike" kern="0" cap="none" spc="0" normalizeH="0" baseline="0" noProof="0" dirty="0">
              <a:ln>
                <a:noFill/>
              </a:ln>
              <a:solidFill>
                <a:schemeClr val="tx1"/>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49" charset="-122"/>
            </a:endParaRPr>
          </a:p>
        </p:txBody>
      </p:sp>
      <p:sp>
        <p:nvSpPr>
          <p:cNvPr id="4" name="标题 3"/>
          <p:cNvSpPr txBox="1">
            <a:spLocks/>
          </p:cNvSpPr>
          <p:nvPr/>
        </p:nvSpPr>
        <p:spPr bwMode="auto">
          <a:xfrm>
            <a:off x="457200" y="274638"/>
            <a:ext cx="6778625"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en-US" altLang="zh-CN" sz="3600" b="1" kern="0" dirty="0" err="1">
                <a:solidFill>
                  <a:schemeClr val="tx2"/>
                </a:solidFill>
                <a:latin typeface="+mj-lt"/>
                <a:ea typeface="+mj-ea"/>
                <a:cs typeface="+mj-cs"/>
              </a:rPr>
              <a:t>Warnier</a:t>
            </a:r>
            <a:r>
              <a:rPr lang="zh-CN" altLang="en-US" sz="3600" b="1" kern="0" dirty="0">
                <a:solidFill>
                  <a:schemeClr val="tx2"/>
                </a:solidFill>
                <a:latin typeface="+mj-lt"/>
                <a:ea typeface="+mj-ea"/>
                <a:cs typeface="+mj-cs"/>
              </a:rPr>
              <a:t>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0042" y="1000124"/>
            <a:ext cx="882967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15000"/>
              </a:lnSpc>
              <a:buClr>
                <a:srgbClr val="777777"/>
              </a:buClr>
              <a:buSzPct val="85000"/>
              <a:buFontTx/>
              <a:buChar char="•"/>
            </a:pPr>
            <a:r>
              <a:rPr lang="zh-CN" altLang="en-US" sz="2400" b="1" dirty="0">
                <a:solidFill>
                  <a:schemeClr val="tx2"/>
                </a:solidFill>
                <a:latin typeface="黑体" pitchFamily="49" charset="-122"/>
              </a:rPr>
              <a:t>图中表示一种软件产品</a:t>
            </a:r>
            <a:r>
              <a:rPr lang="zh-CN" altLang="en-US" sz="2400" b="1" dirty="0">
                <a:solidFill>
                  <a:srgbClr val="FF0000"/>
                </a:solidFill>
                <a:latin typeface="黑体" pitchFamily="49" charset="-122"/>
              </a:rPr>
              <a:t>要么</a:t>
            </a:r>
            <a:r>
              <a:rPr lang="zh-CN" altLang="en-US" sz="2400" b="1" dirty="0">
                <a:solidFill>
                  <a:schemeClr val="tx2"/>
                </a:solidFill>
                <a:latin typeface="黑体" pitchFamily="49" charset="-122"/>
              </a:rPr>
              <a:t>是系统软件</a:t>
            </a:r>
            <a:r>
              <a:rPr lang="zh-CN" altLang="en-US" sz="2400" b="1" dirty="0">
                <a:solidFill>
                  <a:srgbClr val="FF0000"/>
                </a:solidFill>
                <a:latin typeface="黑体" pitchFamily="49" charset="-122"/>
              </a:rPr>
              <a:t>要么</a:t>
            </a:r>
            <a:r>
              <a:rPr lang="zh-CN" altLang="en-US" sz="2400" b="1" dirty="0">
                <a:solidFill>
                  <a:schemeClr val="tx2"/>
                </a:solidFill>
                <a:latin typeface="黑体" pitchFamily="49" charset="-122"/>
              </a:rPr>
              <a:t>是应用软件。系统软件中有</a:t>
            </a:r>
            <a:r>
              <a:rPr lang="en-US" altLang="zh-CN" sz="2400" b="1" dirty="0">
                <a:solidFill>
                  <a:srgbClr val="FF0000"/>
                </a:solidFill>
                <a:latin typeface="黑体" pitchFamily="49" charset="-122"/>
              </a:rPr>
              <a:t>P1</a:t>
            </a:r>
            <a:r>
              <a:rPr lang="zh-CN" altLang="en-US" sz="2400" b="1" dirty="0">
                <a:solidFill>
                  <a:schemeClr val="tx2"/>
                </a:solidFill>
                <a:latin typeface="黑体" pitchFamily="49" charset="-122"/>
              </a:rPr>
              <a:t>种操作系统，</a:t>
            </a:r>
            <a:r>
              <a:rPr lang="en-US" altLang="zh-CN" sz="2400" b="1" dirty="0">
                <a:solidFill>
                  <a:srgbClr val="FF0000"/>
                </a:solidFill>
                <a:latin typeface="黑体" pitchFamily="49" charset="-122"/>
              </a:rPr>
              <a:t>P2</a:t>
            </a:r>
            <a:r>
              <a:rPr lang="zh-CN" altLang="en-US" sz="2400" b="1" dirty="0">
                <a:solidFill>
                  <a:schemeClr val="tx2"/>
                </a:solidFill>
                <a:latin typeface="黑体" pitchFamily="49" charset="-122"/>
              </a:rPr>
              <a:t>种编译程序，此外还有软件工具。软件工具是系统软件的一种，它又可以进一步细分为编辑程序、测试驱动程序和设计辅助工具，图中标出了每种软件工具的数量。</a:t>
            </a:r>
            <a:endParaRPr lang="en-US" altLang="zh-CN" sz="2400" b="1" dirty="0">
              <a:solidFill>
                <a:schemeClr val="tx2"/>
              </a:solidFill>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1" i="0" u="none" strike="noStrike" kern="0" cap="none" spc="0" normalizeH="0" baseline="0" noProof="0" dirty="0">
              <a:ln>
                <a:noFill/>
              </a:ln>
              <a:solidFill>
                <a:srgbClr val="363F4C"/>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0" i="0" u="none" strike="noStrike" kern="0" cap="none" spc="0" normalizeH="0" baseline="0" noProof="0" dirty="0">
              <a:ln>
                <a:noFill/>
              </a:ln>
              <a:solidFill>
                <a:schemeClr val="tx1"/>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49" charset="-122"/>
            </a:endParaRPr>
          </a:p>
        </p:txBody>
      </p:sp>
      <p:sp>
        <p:nvSpPr>
          <p:cNvPr id="4" name="标题 3"/>
          <p:cNvSpPr txBox="1">
            <a:spLocks/>
          </p:cNvSpPr>
          <p:nvPr/>
        </p:nvSpPr>
        <p:spPr bwMode="auto">
          <a:xfrm>
            <a:off x="457200" y="274638"/>
            <a:ext cx="6778625"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en-US" altLang="zh-CN" sz="3600" b="1" kern="0" dirty="0" err="1">
                <a:solidFill>
                  <a:schemeClr val="tx2"/>
                </a:solidFill>
                <a:latin typeface="+mj-lt"/>
                <a:ea typeface="+mj-ea"/>
                <a:cs typeface="+mj-cs"/>
              </a:rPr>
              <a:t>Warnier</a:t>
            </a:r>
            <a:r>
              <a:rPr lang="zh-CN" altLang="en-US" sz="3600" b="1" kern="0" dirty="0">
                <a:solidFill>
                  <a:schemeClr val="tx2"/>
                </a:solidFill>
                <a:latin typeface="+mj-lt"/>
                <a:ea typeface="+mj-ea"/>
                <a:cs typeface="+mj-cs"/>
              </a:rPr>
              <a:t>图</a:t>
            </a:r>
          </a:p>
        </p:txBody>
      </p:sp>
      <p:pic>
        <p:nvPicPr>
          <p:cNvPr id="6" name="Picture 4" descr="3-6"/>
          <p:cNvPicPr>
            <a:picLocks noChangeAspect="1" noChangeArrowheads="1"/>
          </p:cNvPicPr>
          <p:nvPr/>
        </p:nvPicPr>
        <p:blipFill>
          <a:blip r:embed="rId3"/>
          <a:srcRect/>
          <a:stretch>
            <a:fillRect/>
          </a:stretch>
        </p:blipFill>
        <p:spPr bwMode="auto">
          <a:xfrm>
            <a:off x="1285852" y="2857496"/>
            <a:ext cx="6769100" cy="27559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bwMode="auto">
          <a:xfrm>
            <a:off x="457200" y="274638"/>
            <a:ext cx="6778625"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en-US" altLang="zh-CN" sz="3600" b="1" kern="0" dirty="0">
                <a:solidFill>
                  <a:schemeClr val="tx2"/>
                </a:solidFill>
                <a:latin typeface="+mj-lt"/>
                <a:ea typeface="+mj-ea"/>
                <a:cs typeface="+mj-cs"/>
              </a:rPr>
              <a:t>IPO</a:t>
            </a:r>
            <a:r>
              <a:rPr lang="zh-CN" altLang="en-US" sz="3600" b="1" kern="0" dirty="0">
                <a:solidFill>
                  <a:schemeClr val="tx2"/>
                </a:solidFill>
                <a:latin typeface="+mj-lt"/>
                <a:ea typeface="+mj-ea"/>
                <a:cs typeface="+mj-cs"/>
              </a:rPr>
              <a:t>图</a:t>
            </a:r>
          </a:p>
        </p:txBody>
      </p:sp>
      <p:pic>
        <p:nvPicPr>
          <p:cNvPr id="50180" name="Picture 4" descr="rj24"/>
          <p:cNvPicPr>
            <a:picLocks noChangeAspect="1" noChangeArrowheads="1"/>
          </p:cNvPicPr>
          <p:nvPr/>
        </p:nvPicPr>
        <p:blipFill>
          <a:blip r:embed="rId3" cstate="print"/>
          <a:srcRect/>
          <a:stretch>
            <a:fillRect/>
          </a:stretch>
        </p:blipFill>
        <p:spPr bwMode="auto">
          <a:xfrm>
            <a:off x="4660684" y="928670"/>
            <a:ext cx="4054720" cy="4537075"/>
          </a:xfrm>
          <a:prstGeom prst="rect">
            <a:avLst/>
          </a:prstGeom>
          <a:noFill/>
          <a:ln w="9525">
            <a:noFill/>
            <a:miter lim="800000"/>
            <a:headEnd/>
            <a:tailEnd/>
          </a:ln>
        </p:spPr>
      </p:pic>
      <p:sp>
        <p:nvSpPr>
          <p:cNvPr id="6" name="内容占位符 2"/>
          <p:cNvSpPr txBox="1">
            <a:spLocks/>
          </p:cNvSpPr>
          <p:nvPr/>
        </p:nvSpPr>
        <p:spPr bwMode="auto">
          <a:xfrm>
            <a:off x="100042" y="1143001"/>
            <a:ext cx="4471958"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15000"/>
              </a:lnSpc>
              <a:buClr>
                <a:srgbClr val="777777"/>
              </a:buClr>
              <a:buSzPct val="85000"/>
              <a:buFontTx/>
              <a:buChar char="•"/>
            </a:pPr>
            <a:r>
              <a:rPr lang="zh-CN" altLang="en-US" sz="2100" b="1" dirty="0">
                <a:solidFill>
                  <a:schemeClr val="tx2"/>
                </a:solidFill>
                <a:latin typeface="黑体" pitchFamily="49" charset="-122"/>
              </a:rPr>
              <a:t>左边的框中列出有关的输入数据。</a:t>
            </a:r>
            <a:endParaRPr lang="en-US" altLang="zh-CN" sz="21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zh-CN" altLang="en-US" sz="2100" b="1" dirty="0">
                <a:solidFill>
                  <a:schemeClr val="tx2"/>
                </a:solidFill>
                <a:latin typeface="黑体" pitchFamily="49" charset="-122"/>
              </a:rPr>
              <a:t>中间的框内列出主要的处理，处理框中列出处理的次序暗示了执行的顺序，但是用这些基本符号还不足以精确描述执行处理的详细情况。</a:t>
            </a:r>
            <a:endParaRPr lang="en-US" altLang="zh-CN" sz="21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zh-CN" altLang="en-US" sz="2100" b="1" dirty="0">
                <a:solidFill>
                  <a:schemeClr val="tx2"/>
                </a:solidFill>
                <a:latin typeface="黑体" pitchFamily="49" charset="-122"/>
              </a:rPr>
              <a:t>在右边的框内列出产生的输出数据。</a:t>
            </a:r>
            <a:endParaRPr lang="en-US" altLang="zh-CN" sz="21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zh-CN" altLang="en-US" sz="2100" b="1" dirty="0">
                <a:solidFill>
                  <a:schemeClr val="tx2"/>
                </a:solidFill>
                <a:latin typeface="黑体" pitchFamily="49" charset="-122"/>
              </a:rPr>
              <a:t>在</a:t>
            </a:r>
            <a:r>
              <a:rPr lang="en-US" altLang="zh-CN" sz="2100" b="1" dirty="0">
                <a:solidFill>
                  <a:schemeClr val="tx2"/>
                </a:solidFill>
                <a:latin typeface="黑体" pitchFamily="49" charset="-122"/>
              </a:rPr>
              <a:t>IPO</a:t>
            </a:r>
            <a:r>
              <a:rPr lang="zh-CN" altLang="en-US" sz="2100" b="1" dirty="0">
                <a:solidFill>
                  <a:schemeClr val="tx2"/>
                </a:solidFill>
                <a:latin typeface="黑体" pitchFamily="49" charset="-122"/>
              </a:rPr>
              <a:t>图中还用类似向量符号的粗大箭头清楚地指出数据通信的情况</a:t>
            </a:r>
            <a:r>
              <a:rPr lang="zh-CN" altLang="en-US" sz="2000" b="1" dirty="0">
                <a:latin typeface="仿宋_GB2312" pitchFamily="49" charset="-122"/>
                <a:ea typeface="仿宋_GB2312" pitchFamily="49" charset="-122"/>
              </a:rPr>
              <a:t>。</a:t>
            </a:r>
            <a:endParaRPr lang="en-US" altLang="zh-CN" sz="2000" b="1" dirty="0">
              <a:solidFill>
                <a:schemeClr val="tx2"/>
              </a:solidFill>
              <a:latin typeface="黑体"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rj25"/>
          <p:cNvPicPr>
            <a:picLocks noChangeAspect="1" noChangeArrowheads="1"/>
          </p:cNvPicPr>
          <p:nvPr/>
        </p:nvPicPr>
        <p:blipFill>
          <a:blip r:embed="rId3" cstate="print"/>
          <a:srcRect/>
          <a:stretch>
            <a:fillRect/>
          </a:stretch>
        </p:blipFill>
        <p:spPr bwMode="auto">
          <a:xfrm>
            <a:off x="5000628" y="1000108"/>
            <a:ext cx="3653203" cy="4429156"/>
          </a:xfrm>
          <a:prstGeom prst="rect">
            <a:avLst/>
          </a:prstGeom>
          <a:noFill/>
          <a:ln w="9525">
            <a:noFill/>
            <a:miter lim="800000"/>
            <a:headEnd/>
            <a:tailEnd/>
          </a:ln>
        </p:spPr>
      </p:pic>
      <p:sp>
        <p:nvSpPr>
          <p:cNvPr id="5" name="内容占位符 2"/>
          <p:cNvSpPr txBox="1">
            <a:spLocks/>
          </p:cNvSpPr>
          <p:nvPr/>
        </p:nvSpPr>
        <p:spPr bwMode="auto">
          <a:xfrm>
            <a:off x="100042" y="1143001"/>
            <a:ext cx="4471958"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15000"/>
              </a:lnSpc>
              <a:buClr>
                <a:srgbClr val="777777"/>
              </a:buClr>
              <a:buSzPct val="85000"/>
              <a:buFontTx/>
              <a:buChar char="•"/>
            </a:pPr>
            <a:r>
              <a:rPr lang="zh-CN" altLang="en-US" sz="2200" b="1" dirty="0">
                <a:solidFill>
                  <a:schemeClr val="tx2"/>
                </a:solidFill>
                <a:latin typeface="+mn-ea"/>
                <a:ea typeface="+mn-ea"/>
              </a:rPr>
              <a:t>在需求分析阶段可以使用</a:t>
            </a:r>
            <a:r>
              <a:rPr lang="en-US" altLang="zh-CN" sz="2200" b="1" dirty="0">
                <a:solidFill>
                  <a:srgbClr val="FF0000"/>
                </a:solidFill>
                <a:latin typeface="+mn-ea"/>
                <a:ea typeface="+mn-ea"/>
              </a:rPr>
              <a:t>IPO</a:t>
            </a:r>
            <a:r>
              <a:rPr lang="zh-CN" altLang="en-US" sz="2200" b="1" dirty="0">
                <a:solidFill>
                  <a:schemeClr val="tx2"/>
                </a:solidFill>
                <a:latin typeface="+mn-ea"/>
                <a:ea typeface="+mn-ea"/>
              </a:rPr>
              <a:t>表简略地</a:t>
            </a:r>
            <a:r>
              <a:rPr lang="zh-CN" altLang="en-US" sz="2200" b="1" dirty="0">
                <a:solidFill>
                  <a:srgbClr val="FF0000"/>
                </a:solidFill>
                <a:latin typeface="+mn-ea"/>
                <a:ea typeface="+mn-ea"/>
              </a:rPr>
              <a:t>描述系统的主要算法</a:t>
            </a:r>
            <a:r>
              <a:rPr lang="en-US" altLang="zh-CN" sz="2200" b="1" dirty="0">
                <a:solidFill>
                  <a:schemeClr val="tx2"/>
                </a:solidFill>
                <a:latin typeface="+mn-ea"/>
                <a:ea typeface="+mn-ea"/>
              </a:rPr>
              <a:t>(</a:t>
            </a:r>
            <a:r>
              <a:rPr lang="zh-CN" altLang="en-US" sz="2200" b="1" dirty="0">
                <a:solidFill>
                  <a:schemeClr val="tx2"/>
                </a:solidFill>
                <a:latin typeface="+mn-ea"/>
                <a:ea typeface="+mn-ea"/>
              </a:rPr>
              <a:t>即数据流图中各个处理的基本算法</a:t>
            </a:r>
            <a:r>
              <a:rPr lang="en-US" altLang="zh-CN" sz="2200" b="1" dirty="0">
                <a:solidFill>
                  <a:schemeClr val="tx2"/>
                </a:solidFill>
                <a:latin typeface="+mn-ea"/>
                <a:ea typeface="+mn-ea"/>
              </a:rPr>
              <a:t>)</a:t>
            </a:r>
            <a:r>
              <a:rPr lang="zh-CN" altLang="en-US" sz="2200" b="1" dirty="0">
                <a:solidFill>
                  <a:schemeClr val="tx2"/>
                </a:solidFill>
                <a:latin typeface="+mn-ea"/>
                <a:ea typeface="+mn-ea"/>
              </a:rPr>
              <a:t>。</a:t>
            </a:r>
            <a:endParaRPr lang="en-US" altLang="zh-CN" sz="2200" b="1" dirty="0">
              <a:solidFill>
                <a:schemeClr val="tx2"/>
              </a:solidFill>
              <a:latin typeface="+mn-ea"/>
              <a:ea typeface="+mn-ea"/>
            </a:endParaRPr>
          </a:p>
          <a:p>
            <a:pPr marL="342900" indent="-342900" algn="l" eaLnBrk="1" hangingPunct="1">
              <a:lnSpc>
                <a:spcPct val="115000"/>
              </a:lnSpc>
              <a:buClr>
                <a:srgbClr val="777777"/>
              </a:buClr>
              <a:buSzPct val="85000"/>
              <a:buFontTx/>
              <a:buChar char="•"/>
            </a:pPr>
            <a:r>
              <a:rPr lang="zh-CN" altLang="en-US" sz="2200" b="1" dirty="0">
                <a:solidFill>
                  <a:schemeClr val="tx2"/>
                </a:solidFill>
                <a:latin typeface="+mn-ea"/>
                <a:ea typeface="+mn-ea"/>
              </a:rPr>
              <a:t>需求分析阶段，</a:t>
            </a:r>
            <a:r>
              <a:rPr lang="en-US" altLang="zh-CN" sz="2200" b="1" dirty="0">
                <a:solidFill>
                  <a:schemeClr val="tx2"/>
                </a:solidFill>
                <a:latin typeface="+mn-ea"/>
                <a:ea typeface="+mn-ea"/>
              </a:rPr>
              <a:t>IPO</a:t>
            </a:r>
            <a:r>
              <a:rPr lang="zh-CN" altLang="en-US" sz="2200" b="1" dirty="0">
                <a:solidFill>
                  <a:schemeClr val="tx2"/>
                </a:solidFill>
                <a:latin typeface="+mn-ea"/>
                <a:ea typeface="+mn-ea"/>
              </a:rPr>
              <a:t>表中的许多附加信息暂时还不具备，但在设计阶段可以进一步补充修正这些图，作为设计阶段的文档。这正是在需求分析阶段用</a:t>
            </a:r>
            <a:r>
              <a:rPr lang="en-US" altLang="zh-CN" sz="2200" b="1" dirty="0">
                <a:solidFill>
                  <a:schemeClr val="tx2"/>
                </a:solidFill>
                <a:latin typeface="+mn-ea"/>
                <a:ea typeface="+mn-ea"/>
              </a:rPr>
              <a:t>IPO</a:t>
            </a:r>
            <a:r>
              <a:rPr lang="zh-CN" altLang="en-US" sz="2200" b="1" dirty="0">
                <a:solidFill>
                  <a:schemeClr val="tx2"/>
                </a:solidFill>
                <a:latin typeface="+mn-ea"/>
                <a:ea typeface="+mn-ea"/>
              </a:rPr>
              <a:t>表作为描述算法的工具的重要优点。</a:t>
            </a:r>
          </a:p>
        </p:txBody>
      </p:sp>
      <p:sp>
        <p:nvSpPr>
          <p:cNvPr id="7" name="标题 3"/>
          <p:cNvSpPr txBox="1">
            <a:spLocks/>
          </p:cNvSpPr>
          <p:nvPr/>
        </p:nvSpPr>
        <p:spPr bwMode="auto">
          <a:xfrm>
            <a:off x="457200" y="274638"/>
            <a:ext cx="7043758"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zh-CN" altLang="en-US" sz="3600" b="1" kern="0" dirty="0">
                <a:solidFill>
                  <a:schemeClr val="tx2"/>
                </a:solidFill>
                <a:latin typeface="+mj-lt"/>
                <a:ea typeface="+mj-ea"/>
                <a:cs typeface="+mj-cs"/>
              </a:rPr>
              <a:t>一种改进的</a:t>
            </a:r>
            <a:r>
              <a:rPr lang="en-US" altLang="zh-CN" sz="3600" b="1" kern="0" dirty="0">
                <a:solidFill>
                  <a:schemeClr val="tx2"/>
                </a:solidFill>
                <a:latin typeface="+mj-lt"/>
                <a:ea typeface="+mj-ea"/>
                <a:cs typeface="+mj-cs"/>
              </a:rPr>
              <a:t>IPO</a:t>
            </a:r>
            <a:r>
              <a:rPr lang="zh-CN" altLang="en-US" sz="3600" b="1" kern="0" dirty="0">
                <a:solidFill>
                  <a:schemeClr val="tx2"/>
                </a:solidFill>
                <a:latin typeface="+mj-lt"/>
                <a:ea typeface="+mj-ea"/>
                <a:cs typeface="+mj-cs"/>
              </a:rPr>
              <a:t>图</a:t>
            </a:r>
            <a:r>
              <a:rPr lang="en-US" altLang="zh-CN" sz="3600" b="1" kern="0" dirty="0">
                <a:solidFill>
                  <a:schemeClr val="tx2"/>
                </a:solidFill>
                <a:latin typeface="+mj-lt"/>
                <a:ea typeface="+mj-ea"/>
                <a:cs typeface="+mj-cs"/>
              </a:rPr>
              <a:t>(</a:t>
            </a:r>
            <a:r>
              <a:rPr lang="zh-CN" altLang="en-US" sz="3600" b="1" kern="0" dirty="0">
                <a:solidFill>
                  <a:schemeClr val="tx2"/>
                </a:solidFill>
                <a:latin typeface="+mj-lt"/>
                <a:ea typeface="+mj-ea"/>
                <a:cs typeface="+mj-cs"/>
              </a:rPr>
              <a:t>也称为</a:t>
            </a:r>
            <a:r>
              <a:rPr lang="en-US" altLang="zh-CN" sz="3600" b="1" kern="0" dirty="0">
                <a:solidFill>
                  <a:schemeClr val="tx2"/>
                </a:solidFill>
                <a:latin typeface="+mj-lt"/>
                <a:ea typeface="+mj-ea"/>
                <a:cs typeface="+mj-cs"/>
              </a:rPr>
              <a:t>IPO</a:t>
            </a:r>
            <a:r>
              <a:rPr lang="zh-CN" altLang="en-US" sz="3600" b="1" kern="0" dirty="0">
                <a:solidFill>
                  <a:schemeClr val="tx2"/>
                </a:solidFill>
                <a:latin typeface="+mj-lt"/>
                <a:ea typeface="+mj-ea"/>
                <a:cs typeface="+mj-cs"/>
              </a:rPr>
              <a:t>表</a:t>
            </a:r>
            <a:r>
              <a:rPr lang="en-US" altLang="zh-CN" sz="3600" b="1" kern="0" dirty="0">
                <a:solidFill>
                  <a:schemeClr val="tx2"/>
                </a:solidFill>
                <a:latin typeface="+mj-lt"/>
                <a:ea typeface="+mj-ea"/>
                <a:cs typeface="+mj-cs"/>
              </a:rPr>
              <a:t>)</a:t>
            </a:r>
            <a:endParaRPr lang="zh-CN" altLang="en-US" sz="3600" b="1" kern="0" dirty="0">
              <a:solidFill>
                <a:schemeClr val="tx2"/>
              </a:solidFill>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28033ED-A54F-4F89-A970-1EA37E385435}"/>
              </a:ext>
            </a:extLst>
          </p:cNvPr>
          <p:cNvPicPr>
            <a:picLocks noChangeAspect="1"/>
          </p:cNvPicPr>
          <p:nvPr/>
        </p:nvPicPr>
        <p:blipFill>
          <a:blip r:embed="rId3"/>
          <a:stretch>
            <a:fillRect/>
          </a:stretch>
        </p:blipFill>
        <p:spPr>
          <a:xfrm>
            <a:off x="539552" y="0"/>
            <a:ext cx="7920880" cy="5733256"/>
          </a:xfrm>
          <a:prstGeom prst="rect">
            <a:avLst/>
          </a:prstGeom>
        </p:spPr>
      </p:pic>
    </p:spTree>
    <p:extLst>
      <p:ext uri="{BB962C8B-B14F-4D97-AF65-F5344CB8AC3E}">
        <p14:creationId xmlns:p14="http://schemas.microsoft.com/office/powerpoint/2010/main" val="336049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F4E7B88-16AE-4608-A821-D51C8E63CDA2}"/>
              </a:ext>
            </a:extLst>
          </p:cNvPr>
          <p:cNvPicPr>
            <a:picLocks noChangeAspect="1"/>
          </p:cNvPicPr>
          <p:nvPr/>
        </p:nvPicPr>
        <p:blipFill>
          <a:blip r:embed="rId3"/>
          <a:stretch>
            <a:fillRect/>
          </a:stretch>
        </p:blipFill>
        <p:spPr>
          <a:xfrm>
            <a:off x="1228725" y="204788"/>
            <a:ext cx="6727651" cy="5446408"/>
          </a:xfrm>
          <a:prstGeom prst="rect">
            <a:avLst/>
          </a:prstGeom>
        </p:spPr>
      </p:pic>
    </p:spTree>
    <p:extLst>
      <p:ext uri="{BB962C8B-B14F-4D97-AF65-F5344CB8AC3E}">
        <p14:creationId xmlns:p14="http://schemas.microsoft.com/office/powerpoint/2010/main" val="1609430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F14848-B758-4866-99C0-4D02E73DF1B0}"/>
              </a:ext>
            </a:extLst>
          </p:cNvPr>
          <p:cNvPicPr>
            <a:picLocks noChangeAspect="1"/>
          </p:cNvPicPr>
          <p:nvPr/>
        </p:nvPicPr>
        <p:blipFill>
          <a:blip r:embed="rId3"/>
          <a:stretch>
            <a:fillRect/>
          </a:stretch>
        </p:blipFill>
        <p:spPr>
          <a:xfrm>
            <a:off x="0" y="404664"/>
            <a:ext cx="9144000" cy="5100239"/>
          </a:xfrm>
          <a:prstGeom prst="rect">
            <a:avLst/>
          </a:prstGeom>
        </p:spPr>
      </p:pic>
    </p:spTree>
    <p:extLst>
      <p:ext uri="{BB962C8B-B14F-4D97-AF65-F5344CB8AC3E}">
        <p14:creationId xmlns:p14="http://schemas.microsoft.com/office/powerpoint/2010/main" val="193989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需求分析的任务</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Char char="•"/>
            </a:pPr>
            <a:r>
              <a:rPr lang="zh-CN" altLang="en-US" sz="2000" b="1" dirty="0">
                <a:latin typeface="+mn-ea"/>
                <a:cs typeface="+mn-cs"/>
              </a:rPr>
              <a:t>确定对系统的</a:t>
            </a:r>
            <a:r>
              <a:rPr lang="zh-CN" altLang="en-US" sz="2000" b="1" dirty="0">
                <a:solidFill>
                  <a:srgbClr val="FF0000"/>
                </a:solidFill>
                <a:latin typeface="+mn-ea"/>
                <a:cs typeface="+mn-cs"/>
              </a:rPr>
              <a:t>综合要求：</a:t>
            </a:r>
            <a:r>
              <a:rPr lang="zh-CN" altLang="en-US" sz="2000" b="1" dirty="0">
                <a:latin typeface="+mn-ea"/>
              </a:rPr>
              <a:t>功能需求（</a:t>
            </a:r>
            <a:r>
              <a:rPr lang="zh-CN" altLang="en-US" sz="2000" b="1" dirty="0">
                <a:solidFill>
                  <a:srgbClr val="FF0000"/>
                </a:solidFill>
                <a:latin typeface="+mn-ea"/>
              </a:rPr>
              <a:t>综合要求的核心内容）</a:t>
            </a:r>
            <a:r>
              <a:rPr lang="zh-CN" altLang="en-US" sz="2000" b="1" dirty="0">
                <a:latin typeface="+mn-ea"/>
              </a:rPr>
              <a:t>、性能需求、可靠性和可用性需求、错误处理需求、接口需求、约束需求、逆向需求、未来要求</a:t>
            </a:r>
            <a:endParaRPr lang="zh-CN" altLang="en-US" sz="2000" b="1" dirty="0">
              <a:latin typeface="+mn-ea"/>
              <a:cs typeface="+mn-cs"/>
            </a:endParaRPr>
          </a:p>
          <a:p>
            <a:pPr marL="342900" lvl="1" indent="-342900" eaLnBrk="1" hangingPunct="1">
              <a:lnSpc>
                <a:spcPct val="115000"/>
              </a:lnSpc>
              <a:buChar char="•"/>
            </a:pPr>
            <a:r>
              <a:rPr lang="zh-CN" altLang="en-US" sz="2000" b="1" dirty="0">
                <a:latin typeface="+mn-ea"/>
                <a:cs typeface="+mn-cs"/>
              </a:rPr>
              <a:t>分析系统的</a:t>
            </a:r>
            <a:r>
              <a:rPr lang="zh-CN" altLang="en-US" sz="2000" b="1" dirty="0">
                <a:solidFill>
                  <a:srgbClr val="FF0000"/>
                </a:solidFill>
                <a:latin typeface="+mn-ea"/>
                <a:cs typeface="+mn-cs"/>
              </a:rPr>
              <a:t>数据要求：</a:t>
            </a:r>
            <a:r>
              <a:rPr lang="zh-CN" altLang="en-US" sz="2000" b="1" dirty="0">
                <a:latin typeface="+mn-ea"/>
              </a:rPr>
              <a:t>从数据进行组织与存储的角度，从用户视图出发，分析系统所要求的各类数据元素（数据项和数据结构），形成</a:t>
            </a:r>
            <a:r>
              <a:rPr lang="zh-CN" altLang="en-US" sz="2000" b="1" dirty="0">
                <a:solidFill>
                  <a:srgbClr val="FF0000"/>
                </a:solidFill>
                <a:latin typeface="+mn-ea"/>
              </a:rPr>
              <a:t>数据字典</a:t>
            </a:r>
            <a:r>
              <a:rPr lang="zh-CN" altLang="en-US" sz="2000" b="1" dirty="0">
                <a:latin typeface="+mn-ea"/>
              </a:rPr>
              <a:t>的主要内容。数据字典的缺点是不够形象直观。为了提高可理解性，常常利用</a:t>
            </a:r>
            <a:r>
              <a:rPr lang="zh-CN" altLang="en-US" sz="2000" b="1" dirty="0">
                <a:solidFill>
                  <a:srgbClr val="FF0000"/>
                </a:solidFill>
                <a:latin typeface="+mn-ea"/>
              </a:rPr>
              <a:t>图形工具</a:t>
            </a:r>
            <a:r>
              <a:rPr lang="zh-CN" altLang="en-US" sz="2000" b="1" dirty="0">
                <a:latin typeface="+mn-ea"/>
              </a:rPr>
              <a:t>辅助描绘数据结构。</a:t>
            </a:r>
            <a:endParaRPr lang="en-US" altLang="zh-CN" sz="2000" b="1" dirty="0">
              <a:latin typeface="+mn-ea"/>
            </a:endParaRPr>
          </a:p>
          <a:p>
            <a:pPr marL="342900" lvl="1" indent="-342900" eaLnBrk="1" hangingPunct="1">
              <a:lnSpc>
                <a:spcPct val="115000"/>
              </a:lnSpc>
              <a:buChar char="•"/>
            </a:pPr>
            <a:r>
              <a:rPr lang="zh-CN" altLang="en-US" sz="2000" b="1" dirty="0">
                <a:latin typeface="+mn-ea"/>
                <a:cs typeface="+mn-cs"/>
              </a:rPr>
              <a:t>抽象出并确立目标系统的</a:t>
            </a:r>
            <a:r>
              <a:rPr lang="zh-CN" altLang="en-US" sz="2000" b="1" dirty="0">
                <a:solidFill>
                  <a:srgbClr val="FF0000"/>
                </a:solidFill>
                <a:latin typeface="+mn-ea"/>
                <a:cs typeface="+mn-cs"/>
              </a:rPr>
              <a:t>逻辑模型：</a:t>
            </a:r>
            <a:r>
              <a:rPr lang="zh-CN" altLang="en-US" sz="2000" b="1" dirty="0">
                <a:latin typeface="+mn-ea"/>
                <a:cs typeface="+mn-cs"/>
              </a:rPr>
              <a:t>生成详细的逻辑模型：</a:t>
            </a:r>
            <a:r>
              <a:rPr lang="zh-CN" altLang="en-US" sz="2000" b="1" dirty="0">
                <a:solidFill>
                  <a:srgbClr val="FF0000"/>
                </a:solidFill>
                <a:latin typeface="+mn-ea"/>
                <a:cs typeface="+mn-cs"/>
              </a:rPr>
              <a:t>数据流程图、实体关系图、数据字典、状态转换图、主要算法</a:t>
            </a:r>
            <a:r>
              <a:rPr lang="zh-CN" altLang="en-US" sz="2000" b="1" dirty="0">
                <a:latin typeface="+mn-ea"/>
                <a:cs typeface="+mn-cs"/>
              </a:rPr>
              <a:t>等</a:t>
            </a:r>
          </a:p>
          <a:p>
            <a:pPr marL="342900" lvl="1" indent="-342900" eaLnBrk="1" hangingPunct="1">
              <a:lnSpc>
                <a:spcPct val="115000"/>
              </a:lnSpc>
              <a:buChar char="•"/>
            </a:pPr>
            <a:r>
              <a:rPr lang="zh-CN" altLang="en-US" sz="2000" b="1" dirty="0">
                <a:latin typeface="+mn-ea"/>
                <a:cs typeface="+mn-cs"/>
              </a:rPr>
              <a:t>形成</a:t>
            </a:r>
            <a:r>
              <a:rPr lang="zh-CN" altLang="en-US" sz="2000" b="1" dirty="0">
                <a:solidFill>
                  <a:srgbClr val="FF0000"/>
                </a:solidFill>
                <a:latin typeface="+mn-ea"/>
                <a:cs typeface="+mn-cs"/>
              </a:rPr>
              <a:t>需求规格说明书：</a:t>
            </a:r>
            <a:r>
              <a:rPr lang="zh-CN" altLang="en-US" sz="2000" b="1" dirty="0">
                <a:latin typeface="+mn-ea"/>
                <a:cs typeface="+mn-cs"/>
              </a:rPr>
              <a:t>编写、评审、确认，要求需求具有可验证性，需求规格说明书是需求分析的</a:t>
            </a:r>
            <a:r>
              <a:rPr lang="zh-CN" altLang="en-US" sz="2000" b="1" dirty="0">
                <a:solidFill>
                  <a:srgbClr val="FF0000"/>
                </a:solidFill>
                <a:latin typeface="+mn-ea"/>
                <a:cs typeface="+mn-cs"/>
              </a:rPr>
              <a:t>主要工作成果</a:t>
            </a:r>
            <a:r>
              <a:rPr lang="zh-CN" altLang="en-US" sz="2000" b="1" dirty="0">
                <a:latin typeface="+mn-ea"/>
                <a:cs typeface="+mn-cs"/>
              </a:rPr>
              <a:t>，</a:t>
            </a:r>
            <a:r>
              <a:rPr lang="zh-CN" altLang="en-US" sz="2000" b="1" dirty="0">
                <a:solidFill>
                  <a:srgbClr val="FF0000"/>
                </a:solidFill>
                <a:latin typeface="+mn-ea"/>
                <a:cs typeface="+mn-cs"/>
              </a:rPr>
              <a:t>承前启后的作用</a:t>
            </a:r>
            <a:r>
              <a:rPr lang="zh-CN" altLang="en-US" sz="2000" b="1" dirty="0">
                <a:latin typeface="+mn-ea"/>
                <a:cs typeface="+mn-cs"/>
              </a:rPr>
              <a:t>：是对用户需求的准确完整描述，后续系统设计工作的基础</a:t>
            </a:r>
            <a:endParaRPr lang="en-US" altLang="zh-CN" sz="2000" b="1" dirty="0">
              <a:latin typeface="+mn-ea"/>
              <a:cs typeface="+mn-cs"/>
            </a:endParaRPr>
          </a:p>
          <a:p>
            <a:pPr marL="342900" lvl="1" indent="-342900" eaLnBrk="1" hangingPunct="1">
              <a:lnSpc>
                <a:spcPct val="115000"/>
              </a:lnSpc>
              <a:buFontTx/>
              <a:buChar char="•"/>
            </a:pPr>
            <a:r>
              <a:rPr lang="zh-CN" altLang="en-US" sz="2000" b="1" dirty="0">
                <a:solidFill>
                  <a:srgbClr val="FF0000"/>
                </a:solidFill>
              </a:rPr>
              <a:t>修正系统开发计划：</a:t>
            </a:r>
            <a:r>
              <a:rPr lang="zh-CN" altLang="en-US" sz="2000" b="1" dirty="0">
                <a:latin typeface="+mn-ea"/>
                <a:cs typeface="+mn-cs"/>
              </a:rPr>
              <a:t>修正以前制定的进度计划</a:t>
            </a:r>
          </a:p>
          <a:p>
            <a:pPr marL="342900" lvl="1" indent="-342900" eaLnBrk="1" hangingPunct="1">
              <a:lnSpc>
                <a:spcPct val="115000"/>
              </a:lnSpc>
              <a:buFontTx/>
              <a:buChar char="•"/>
            </a:pPr>
            <a:endParaRPr lang="en-US" altLang="zh-CN" sz="2000" b="1" dirty="0">
              <a:latin typeface="+mn-ea"/>
            </a:endParaRPr>
          </a:p>
          <a:p>
            <a:pPr eaLnBrk="1" hangingPunct="1">
              <a:lnSpc>
                <a:spcPct val="115000"/>
              </a:lnSpc>
            </a:pPr>
            <a:endParaRPr lang="en-US" altLang="zh-CN" sz="2000" b="1" dirty="0">
              <a:latin typeface="+mn-ea"/>
            </a:endParaRPr>
          </a:p>
          <a:p>
            <a:pPr eaLnBrk="1" hangingPunct="1">
              <a:lnSpc>
                <a:spcPct val="115000"/>
              </a:lnSpc>
            </a:pPr>
            <a:endParaRPr lang="en-US" altLang="zh-CN" sz="2000" b="1" dirty="0">
              <a:latin typeface="+mn-ea"/>
            </a:endParaRPr>
          </a:p>
        </p:txBody>
      </p:sp>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AE1088A-ED9A-499D-B19E-8D007488970C}"/>
              </a:ext>
            </a:extLst>
          </p:cNvPr>
          <p:cNvPicPr>
            <a:picLocks noChangeAspect="1"/>
          </p:cNvPicPr>
          <p:nvPr/>
        </p:nvPicPr>
        <p:blipFill>
          <a:blip r:embed="rId3"/>
          <a:stretch>
            <a:fillRect/>
          </a:stretch>
        </p:blipFill>
        <p:spPr>
          <a:xfrm>
            <a:off x="0" y="44624"/>
            <a:ext cx="9144000" cy="5569110"/>
          </a:xfrm>
          <a:prstGeom prst="rect">
            <a:avLst/>
          </a:prstGeom>
        </p:spPr>
      </p:pic>
    </p:spTree>
    <p:extLst>
      <p:ext uri="{BB962C8B-B14F-4D97-AF65-F5344CB8AC3E}">
        <p14:creationId xmlns:p14="http://schemas.microsoft.com/office/powerpoint/2010/main" val="4379033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4B4B49-157F-420B-8241-61CA8511D56F}"/>
              </a:ext>
            </a:extLst>
          </p:cNvPr>
          <p:cNvPicPr>
            <a:picLocks noChangeAspect="1"/>
          </p:cNvPicPr>
          <p:nvPr/>
        </p:nvPicPr>
        <p:blipFill>
          <a:blip r:embed="rId3"/>
          <a:stretch>
            <a:fillRect/>
          </a:stretch>
        </p:blipFill>
        <p:spPr>
          <a:xfrm>
            <a:off x="0" y="421377"/>
            <a:ext cx="9144000" cy="4663807"/>
          </a:xfrm>
          <a:prstGeom prst="rect">
            <a:avLst/>
          </a:prstGeom>
        </p:spPr>
      </p:pic>
    </p:spTree>
    <p:extLst>
      <p:ext uri="{BB962C8B-B14F-4D97-AF65-F5344CB8AC3E}">
        <p14:creationId xmlns:p14="http://schemas.microsoft.com/office/powerpoint/2010/main" val="33689514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F31A675-BB07-406B-AA84-79C0DA639281}"/>
              </a:ext>
            </a:extLst>
          </p:cNvPr>
          <p:cNvPicPr>
            <a:picLocks noChangeAspect="1"/>
          </p:cNvPicPr>
          <p:nvPr/>
        </p:nvPicPr>
        <p:blipFill>
          <a:blip r:embed="rId3"/>
          <a:stretch>
            <a:fillRect/>
          </a:stretch>
        </p:blipFill>
        <p:spPr>
          <a:xfrm>
            <a:off x="0" y="-99392"/>
            <a:ext cx="9144000" cy="5760640"/>
          </a:xfrm>
          <a:prstGeom prst="rect">
            <a:avLst/>
          </a:prstGeom>
        </p:spPr>
      </p:pic>
    </p:spTree>
    <p:extLst>
      <p:ext uri="{BB962C8B-B14F-4D97-AF65-F5344CB8AC3E}">
        <p14:creationId xmlns:p14="http://schemas.microsoft.com/office/powerpoint/2010/main" val="3765514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D5159FF-EDF9-4125-965F-C5B4EA24269A}"/>
              </a:ext>
            </a:extLst>
          </p:cNvPr>
          <p:cNvPicPr>
            <a:picLocks noChangeAspect="1"/>
          </p:cNvPicPr>
          <p:nvPr/>
        </p:nvPicPr>
        <p:blipFill>
          <a:blip r:embed="rId3"/>
          <a:stretch>
            <a:fillRect/>
          </a:stretch>
        </p:blipFill>
        <p:spPr>
          <a:xfrm>
            <a:off x="-28395" y="1484784"/>
            <a:ext cx="9144000" cy="3125557"/>
          </a:xfrm>
          <a:prstGeom prst="rect">
            <a:avLst/>
          </a:prstGeom>
        </p:spPr>
      </p:pic>
    </p:spTree>
    <p:extLst>
      <p:ext uri="{BB962C8B-B14F-4D97-AF65-F5344CB8AC3E}">
        <p14:creationId xmlns:p14="http://schemas.microsoft.com/office/powerpoint/2010/main" val="4127028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366B413-926D-4747-8128-B65C5B9EE08E}"/>
              </a:ext>
            </a:extLst>
          </p:cNvPr>
          <p:cNvPicPr>
            <a:picLocks noChangeAspect="1"/>
          </p:cNvPicPr>
          <p:nvPr/>
        </p:nvPicPr>
        <p:blipFill>
          <a:blip r:embed="rId3"/>
          <a:stretch>
            <a:fillRect/>
          </a:stretch>
        </p:blipFill>
        <p:spPr>
          <a:xfrm>
            <a:off x="0" y="260649"/>
            <a:ext cx="9144000" cy="5400600"/>
          </a:xfrm>
          <a:prstGeom prst="rect">
            <a:avLst/>
          </a:prstGeom>
        </p:spPr>
      </p:pic>
    </p:spTree>
    <p:extLst>
      <p:ext uri="{BB962C8B-B14F-4D97-AF65-F5344CB8AC3E}">
        <p14:creationId xmlns:p14="http://schemas.microsoft.com/office/powerpoint/2010/main" val="35800286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457200" y="274638"/>
            <a:ext cx="7043758"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zh-CN" altLang="en-US" sz="3600" b="1" kern="0" dirty="0">
                <a:solidFill>
                  <a:schemeClr val="tx2"/>
                </a:solidFill>
                <a:latin typeface="+mj-lt"/>
                <a:ea typeface="+mj-ea"/>
                <a:cs typeface="+mj-cs"/>
              </a:rPr>
              <a:t>验证需求</a:t>
            </a:r>
          </a:p>
        </p:txBody>
      </p:sp>
      <p:sp>
        <p:nvSpPr>
          <p:cNvPr id="5" name="内容占位符 2"/>
          <p:cNvSpPr txBox="1">
            <a:spLocks/>
          </p:cNvSpPr>
          <p:nvPr/>
        </p:nvSpPr>
        <p:spPr bwMode="auto">
          <a:xfrm>
            <a:off x="100042" y="1000124"/>
            <a:ext cx="882967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15000"/>
              </a:lnSpc>
              <a:buClr>
                <a:srgbClr val="777777"/>
              </a:buClr>
              <a:buSzPct val="85000"/>
              <a:buFontTx/>
              <a:buChar char="•"/>
            </a:pPr>
            <a:r>
              <a:rPr lang="zh-CN" altLang="en-US" sz="2400" b="1" dirty="0">
                <a:solidFill>
                  <a:schemeClr val="tx2"/>
                </a:solidFill>
                <a:latin typeface="黑体" pitchFamily="49" charset="-122"/>
              </a:rPr>
              <a:t>验证软件需求的正确性，一般应从</a:t>
            </a:r>
            <a:r>
              <a:rPr lang="en-US" altLang="zh-CN" sz="2400" b="1" dirty="0">
                <a:solidFill>
                  <a:schemeClr val="tx2"/>
                </a:solidFill>
                <a:latin typeface="黑体" pitchFamily="49" charset="-122"/>
              </a:rPr>
              <a:t>4</a:t>
            </a:r>
            <a:r>
              <a:rPr lang="zh-CN" altLang="en-US" sz="2400" b="1" dirty="0">
                <a:solidFill>
                  <a:schemeClr val="tx2"/>
                </a:solidFill>
                <a:latin typeface="黑体" pitchFamily="49" charset="-122"/>
              </a:rPr>
              <a:t>个方面进行：</a:t>
            </a:r>
            <a:endParaRPr lang="en-US" altLang="zh-CN" sz="24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en-US" altLang="zh-CN" sz="2400" b="1" dirty="0">
                <a:solidFill>
                  <a:schemeClr val="tx2"/>
                </a:solidFill>
                <a:latin typeface="黑体" pitchFamily="49" charset="-122"/>
              </a:rPr>
              <a:t> </a:t>
            </a:r>
            <a:r>
              <a:rPr lang="en-US" altLang="zh-CN" sz="2400" b="1" dirty="0">
                <a:solidFill>
                  <a:srgbClr val="FF0000"/>
                </a:solidFill>
                <a:latin typeface="黑体" pitchFamily="49" charset="-122"/>
              </a:rPr>
              <a:t>(1) </a:t>
            </a:r>
            <a:r>
              <a:rPr lang="zh-CN" altLang="en-US" sz="2400" b="1" dirty="0">
                <a:solidFill>
                  <a:srgbClr val="FF0000"/>
                </a:solidFill>
                <a:latin typeface="黑体" pitchFamily="49" charset="-122"/>
              </a:rPr>
              <a:t>一致性：</a:t>
            </a:r>
            <a:r>
              <a:rPr lang="zh-CN" altLang="en-US" sz="2400" b="1" dirty="0">
                <a:solidFill>
                  <a:schemeClr val="tx2"/>
                </a:solidFill>
                <a:latin typeface="黑体" pitchFamily="49" charset="-122"/>
              </a:rPr>
              <a:t>所有需求必须是一致的，任何一条需求不能和其他需求互相矛盾（主要为人工验证） 。</a:t>
            </a:r>
            <a:endParaRPr lang="en-US" altLang="zh-CN" sz="24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en-US" altLang="zh-CN" sz="2400" b="1" dirty="0">
                <a:solidFill>
                  <a:srgbClr val="FF0000"/>
                </a:solidFill>
                <a:latin typeface="黑体" pitchFamily="49" charset="-122"/>
              </a:rPr>
              <a:t> (2) </a:t>
            </a:r>
            <a:r>
              <a:rPr lang="zh-CN" altLang="en-US" sz="2400" b="1" dirty="0">
                <a:solidFill>
                  <a:srgbClr val="FF0000"/>
                </a:solidFill>
                <a:latin typeface="黑体" pitchFamily="49" charset="-122"/>
              </a:rPr>
              <a:t>完整性：</a:t>
            </a:r>
            <a:r>
              <a:rPr lang="zh-CN" altLang="en-US" sz="2400" b="1" dirty="0">
                <a:solidFill>
                  <a:schemeClr val="tx2"/>
                </a:solidFill>
                <a:latin typeface="黑体" pitchFamily="49" charset="-122"/>
              </a:rPr>
              <a:t>需求必须是完整的，规格说明书应该包括用户需要的每一个功能或性能（主要为人工验证，客户充分参与）。</a:t>
            </a:r>
            <a:endParaRPr lang="en-US" altLang="zh-CN" sz="24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en-US" altLang="zh-CN" sz="2400" b="1" dirty="0">
                <a:solidFill>
                  <a:srgbClr val="FF0000"/>
                </a:solidFill>
                <a:latin typeface="黑体" pitchFamily="49" charset="-122"/>
              </a:rPr>
              <a:t> (3) </a:t>
            </a:r>
            <a:r>
              <a:rPr lang="zh-CN" altLang="en-US" sz="2400" b="1" dirty="0">
                <a:solidFill>
                  <a:srgbClr val="FF0000"/>
                </a:solidFill>
                <a:latin typeface="黑体" pitchFamily="49" charset="-122"/>
              </a:rPr>
              <a:t>现实性：</a:t>
            </a:r>
            <a:r>
              <a:rPr lang="zh-CN" altLang="en-US" sz="2400" b="1" dirty="0">
                <a:solidFill>
                  <a:schemeClr val="tx2"/>
                </a:solidFill>
                <a:latin typeface="黑体" pitchFamily="49" charset="-122"/>
              </a:rPr>
              <a:t>指定的需求应该是用现有的硬件技术和软件技术基本上可以实现的（仿真和模拟）。</a:t>
            </a:r>
            <a:endParaRPr lang="en-US" altLang="zh-CN" sz="24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黑体" pitchFamily="49" charset="-122"/>
              </a:rPr>
              <a:t> </a:t>
            </a:r>
            <a:r>
              <a:rPr lang="en-US" altLang="zh-CN" sz="2400" b="1" dirty="0">
                <a:solidFill>
                  <a:srgbClr val="FF0000"/>
                </a:solidFill>
                <a:latin typeface="黑体" pitchFamily="49" charset="-122"/>
              </a:rPr>
              <a:t>(4) </a:t>
            </a:r>
            <a:r>
              <a:rPr lang="zh-CN" altLang="en-US" sz="2400" b="1" dirty="0">
                <a:solidFill>
                  <a:srgbClr val="FF0000"/>
                </a:solidFill>
                <a:latin typeface="黑体" pitchFamily="49" charset="-122"/>
              </a:rPr>
              <a:t>有效性：</a:t>
            </a:r>
            <a:r>
              <a:rPr lang="zh-CN" altLang="en-US" sz="2400" b="1" dirty="0">
                <a:solidFill>
                  <a:schemeClr val="tx2"/>
                </a:solidFill>
                <a:latin typeface="黑体" pitchFamily="49" charset="-122"/>
              </a:rPr>
              <a:t>必须证明需求是正确有效的，确实能解决用户面对的问题（原型法）。</a:t>
            </a: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lang="en-US" altLang="zh-CN" sz="2400" b="1" dirty="0">
              <a:solidFill>
                <a:schemeClr val="tx2"/>
              </a:solidFill>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1" i="0" u="none" strike="noStrike" kern="0" cap="none" spc="0" normalizeH="0" baseline="0" noProof="0" dirty="0">
              <a:ln>
                <a:noFill/>
              </a:ln>
              <a:solidFill>
                <a:srgbClr val="363F4C"/>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0" i="0" u="none" strike="noStrike" kern="0" cap="none" spc="0" normalizeH="0" baseline="0" noProof="0" dirty="0">
              <a:ln>
                <a:noFill/>
              </a:ln>
              <a:solidFill>
                <a:schemeClr val="tx1"/>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49" charset="-122"/>
            </a:endParaRPr>
          </a:p>
        </p:txBody>
      </p:sp>
    </p:spTree>
    <p:extLst>
      <p:ext uri="{BB962C8B-B14F-4D97-AF65-F5344CB8AC3E}">
        <p14:creationId xmlns:p14="http://schemas.microsoft.com/office/powerpoint/2010/main" val="2757038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457200" y="274638"/>
            <a:ext cx="7043758"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zh-CN" altLang="en-US" sz="3600" b="1" kern="0" dirty="0">
                <a:solidFill>
                  <a:schemeClr val="tx2"/>
                </a:solidFill>
                <a:latin typeface="+mj-lt"/>
                <a:ea typeface="+mj-ea"/>
                <a:cs typeface="+mj-cs"/>
              </a:rPr>
              <a:t>课上作业</a:t>
            </a:r>
          </a:p>
        </p:txBody>
      </p:sp>
      <p:sp>
        <p:nvSpPr>
          <p:cNvPr id="5" name="内容占位符 2"/>
          <p:cNvSpPr txBox="1">
            <a:spLocks/>
          </p:cNvSpPr>
          <p:nvPr/>
        </p:nvSpPr>
        <p:spPr bwMode="auto">
          <a:xfrm>
            <a:off x="100042" y="1000124"/>
            <a:ext cx="882967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15000"/>
              </a:lnSpc>
              <a:buClr>
                <a:srgbClr val="777777"/>
              </a:buClr>
              <a:buSzPct val="85000"/>
              <a:buFontTx/>
              <a:buChar char="•"/>
            </a:pPr>
            <a:r>
              <a:rPr lang="zh-CN" altLang="zh-CN" sz="2400" b="1" dirty="0">
                <a:solidFill>
                  <a:schemeClr val="tx2"/>
                </a:solidFill>
                <a:latin typeface="黑体" pitchFamily="49" charset="-122"/>
              </a:rPr>
              <a:t>络版教务系统业务需求：</a:t>
            </a:r>
          </a:p>
          <a:p>
            <a:pPr marL="342900" indent="-342900" algn="l" eaLnBrk="1" hangingPunct="1">
              <a:lnSpc>
                <a:spcPct val="115000"/>
              </a:lnSpc>
              <a:buClr>
                <a:srgbClr val="777777"/>
              </a:buClr>
              <a:buSzPct val="85000"/>
              <a:buFontTx/>
              <a:buChar char="•"/>
            </a:pPr>
            <a:r>
              <a:rPr lang="en-US" altLang="zh-CN" sz="2400" b="1" dirty="0">
                <a:solidFill>
                  <a:schemeClr val="tx2"/>
                </a:solidFill>
                <a:latin typeface="黑体" pitchFamily="49" charset="-122"/>
              </a:rPr>
              <a:t>1.</a:t>
            </a:r>
            <a:r>
              <a:rPr lang="zh-CN" altLang="zh-CN" sz="2400" b="1" dirty="0">
                <a:solidFill>
                  <a:schemeClr val="tx2"/>
                </a:solidFill>
                <a:latin typeface="黑体" pitchFamily="49" charset="-122"/>
              </a:rPr>
              <a:t>教务处人员：维护学生和教师的基本信息，为学生和教师开通登录账号，维护选修课程的基本信息及所对应的任课教师、年级、学年、专业。</a:t>
            </a:r>
            <a:r>
              <a:rPr lang="en-US" altLang="zh-CN" sz="2400" b="1" dirty="0">
                <a:solidFill>
                  <a:schemeClr val="tx2"/>
                </a:solidFill>
                <a:latin typeface="黑体" pitchFamily="49" charset="-122"/>
              </a:rPr>
              <a:t> </a:t>
            </a:r>
            <a:endParaRPr lang="zh-CN" altLang="zh-CN" sz="24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en-US" altLang="zh-CN" sz="2400" b="1" dirty="0">
                <a:solidFill>
                  <a:schemeClr val="tx2"/>
                </a:solidFill>
                <a:latin typeface="黑体" pitchFamily="49" charset="-122"/>
              </a:rPr>
              <a:t>2.</a:t>
            </a:r>
            <a:r>
              <a:rPr lang="zh-CN" altLang="zh-CN" sz="2400" b="1" dirty="0">
                <a:solidFill>
                  <a:schemeClr val="tx2"/>
                </a:solidFill>
                <a:latin typeface="黑体" pitchFamily="49" charset="-122"/>
              </a:rPr>
              <a:t>教师：登录系统，按照教务处所设定的课程信息上传课件，供学生下载。</a:t>
            </a:r>
          </a:p>
          <a:p>
            <a:pPr marL="342900" indent="-342900" algn="l" eaLnBrk="1" hangingPunct="1">
              <a:lnSpc>
                <a:spcPct val="115000"/>
              </a:lnSpc>
              <a:buClr>
                <a:srgbClr val="777777"/>
              </a:buClr>
              <a:buSzPct val="85000"/>
              <a:buFontTx/>
              <a:buChar char="•"/>
            </a:pPr>
            <a:r>
              <a:rPr lang="en-US" altLang="zh-CN" sz="2400" b="1" dirty="0">
                <a:solidFill>
                  <a:schemeClr val="tx2"/>
                </a:solidFill>
                <a:latin typeface="黑体" pitchFamily="49" charset="-122"/>
              </a:rPr>
              <a:t>3.</a:t>
            </a:r>
            <a:r>
              <a:rPr lang="zh-CN" altLang="zh-CN" sz="2400" b="1" dirty="0">
                <a:solidFill>
                  <a:schemeClr val="tx2"/>
                </a:solidFill>
                <a:latin typeface="黑体" pitchFamily="49" charset="-122"/>
              </a:rPr>
              <a:t>学生：登录系统，查询所有选修课程信息，下载课程课件，选择自己要选修的课程。</a:t>
            </a:r>
            <a:endParaRPr lang="en-US" altLang="zh-CN" sz="24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endParaRPr lang="en-US" altLang="zh-CN" sz="2400" b="1" dirty="0">
              <a:solidFill>
                <a:schemeClr val="tx2"/>
              </a:solidFill>
              <a:latin typeface="黑体" pitchFamily="49" charset="-122"/>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黑体" pitchFamily="49" charset="-122"/>
              </a:rPr>
              <a:t>数据流图细化，并梳理出功能模块结构层次图、</a:t>
            </a:r>
            <a:r>
              <a:rPr lang="en-US" altLang="zh-CN" sz="2400" b="1" dirty="0">
                <a:solidFill>
                  <a:srgbClr val="FF0000"/>
                </a:solidFill>
                <a:latin typeface="黑体" pitchFamily="49" charset="-122"/>
              </a:rPr>
              <a:t>E-R</a:t>
            </a:r>
            <a:r>
              <a:rPr lang="zh-CN" altLang="en-US" sz="2400" b="1" dirty="0">
                <a:solidFill>
                  <a:srgbClr val="FF0000"/>
                </a:solidFill>
                <a:latin typeface="黑体" pitchFamily="49" charset="-122"/>
              </a:rPr>
              <a:t>图和数据字典</a:t>
            </a:r>
            <a:endParaRPr lang="zh-CN" altLang="zh-CN" sz="2400" b="1" dirty="0">
              <a:solidFill>
                <a:srgbClr val="FF0000"/>
              </a:solidFill>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lang="en-US" altLang="zh-CN" sz="2400" b="1" dirty="0">
              <a:solidFill>
                <a:schemeClr val="tx2"/>
              </a:solidFill>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1" i="0" u="none" strike="noStrike" kern="0" cap="none" spc="0" normalizeH="0" baseline="0" noProof="0" dirty="0">
              <a:ln>
                <a:noFill/>
              </a:ln>
              <a:solidFill>
                <a:srgbClr val="363F4C"/>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0" i="0" u="none" strike="noStrike" kern="0" cap="none" spc="0" normalizeH="0" baseline="0" noProof="0" dirty="0">
              <a:ln>
                <a:noFill/>
              </a:ln>
              <a:solidFill>
                <a:schemeClr val="tx1"/>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457200" y="274638"/>
            <a:ext cx="7043758"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zh-CN" altLang="en-US" sz="3600" b="1" kern="0" dirty="0">
                <a:solidFill>
                  <a:schemeClr val="tx2"/>
                </a:solidFill>
                <a:latin typeface="+mj-lt"/>
                <a:ea typeface="+mj-ea"/>
                <a:cs typeface="+mj-cs"/>
              </a:rPr>
              <a:t>课上作业</a:t>
            </a:r>
          </a:p>
        </p:txBody>
      </p:sp>
      <p:sp>
        <p:nvSpPr>
          <p:cNvPr id="5" name="内容占位符 2"/>
          <p:cNvSpPr txBox="1">
            <a:spLocks/>
          </p:cNvSpPr>
          <p:nvPr/>
        </p:nvSpPr>
        <p:spPr bwMode="auto">
          <a:xfrm>
            <a:off x="100042" y="1000124"/>
            <a:ext cx="882967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lang="en-US" altLang="zh-CN" sz="2400" b="1" dirty="0">
              <a:solidFill>
                <a:schemeClr val="tx2"/>
              </a:solidFill>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1" i="0" u="none" strike="noStrike" kern="0" cap="none" spc="0" normalizeH="0" baseline="0" noProof="0" dirty="0">
              <a:ln>
                <a:noFill/>
              </a:ln>
              <a:solidFill>
                <a:srgbClr val="363F4C"/>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200" b="0" i="0" u="none" strike="noStrike" kern="0" cap="none" spc="0" normalizeH="0" baseline="0" noProof="0" dirty="0">
              <a:ln>
                <a:noFill/>
              </a:ln>
              <a:solidFill>
                <a:schemeClr val="tx1"/>
              </a:solidFill>
              <a:effectLst/>
              <a:uLnTx/>
              <a:uFillTx/>
              <a:latin typeface="黑体" pitchFamily="49" charset="-122"/>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49" charset="-122"/>
            </a:endParaRPr>
          </a:p>
        </p:txBody>
      </p:sp>
      <p:pic>
        <p:nvPicPr>
          <p:cNvPr id="7" name="图片 6">
            <a:extLst>
              <a:ext uri="{FF2B5EF4-FFF2-40B4-BE49-F238E27FC236}">
                <a16:creationId xmlns:a16="http://schemas.microsoft.com/office/drawing/2014/main" id="{9663F854-034E-4BFC-8D4A-E26CA8303F56}"/>
              </a:ext>
            </a:extLst>
          </p:cNvPr>
          <p:cNvPicPr>
            <a:picLocks noChangeAspect="1"/>
          </p:cNvPicPr>
          <p:nvPr/>
        </p:nvPicPr>
        <p:blipFill>
          <a:blip r:embed="rId3"/>
          <a:stretch>
            <a:fillRect/>
          </a:stretch>
        </p:blipFill>
        <p:spPr>
          <a:xfrm>
            <a:off x="827584" y="980728"/>
            <a:ext cx="7619948" cy="3168352"/>
          </a:xfrm>
          <a:prstGeom prst="rect">
            <a:avLst/>
          </a:prstGeom>
        </p:spPr>
      </p:pic>
    </p:spTree>
    <p:extLst>
      <p:ext uri="{BB962C8B-B14F-4D97-AF65-F5344CB8AC3E}">
        <p14:creationId xmlns:p14="http://schemas.microsoft.com/office/powerpoint/2010/main" val="25176443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457200" y="274638"/>
            <a:ext cx="7043758" cy="725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buSzTx/>
              <a:buNone/>
            </a:pPr>
            <a:r>
              <a:rPr lang="zh-CN" altLang="en-US" sz="3600" b="1" kern="0" dirty="0">
                <a:solidFill>
                  <a:schemeClr val="tx2"/>
                </a:solidFill>
                <a:latin typeface="+mj-lt"/>
                <a:ea typeface="+mj-ea"/>
                <a:cs typeface="+mj-cs"/>
              </a:rPr>
              <a:t>本章小结（二）</a:t>
            </a:r>
          </a:p>
        </p:txBody>
      </p:sp>
      <p:sp>
        <p:nvSpPr>
          <p:cNvPr id="5" name="内容占位符 2"/>
          <p:cNvSpPr txBox="1">
            <a:spLocks/>
          </p:cNvSpPr>
          <p:nvPr/>
        </p:nvSpPr>
        <p:spPr bwMode="auto">
          <a:xfrm>
            <a:off x="100042" y="1000124"/>
            <a:ext cx="882967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rPr>
              <a:t>怎样将跨职能流程图转化为数据流图</a:t>
            </a:r>
            <a:endParaRPr lang="en-US" altLang="zh-CN" sz="2400" b="1" dirty="0">
              <a:solidFill>
                <a:srgbClr val="FF0000"/>
              </a:solidFill>
              <a:latin typeface="+mn-ea"/>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rPr>
              <a:t>数据流图的画法和要求</a:t>
            </a:r>
            <a:endParaRPr lang="en-US" altLang="zh-CN" sz="2400" b="1" dirty="0">
              <a:solidFill>
                <a:srgbClr val="FF0000"/>
              </a:solidFill>
              <a:latin typeface="+mn-ea"/>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ea typeface="+mn-ea"/>
              </a:rPr>
              <a:t>怎样从数据流图得出实体</a:t>
            </a:r>
            <a:r>
              <a:rPr lang="en-US" altLang="zh-CN" sz="2400" b="1" dirty="0">
                <a:solidFill>
                  <a:srgbClr val="FF0000"/>
                </a:solidFill>
                <a:latin typeface="+mn-ea"/>
                <a:ea typeface="+mn-ea"/>
              </a:rPr>
              <a:t>-</a:t>
            </a:r>
            <a:r>
              <a:rPr lang="zh-CN" altLang="en-US" sz="2400" b="1" dirty="0">
                <a:solidFill>
                  <a:srgbClr val="FF0000"/>
                </a:solidFill>
                <a:latin typeface="+mn-ea"/>
                <a:ea typeface="+mn-ea"/>
              </a:rPr>
              <a:t>联系图</a:t>
            </a:r>
            <a:endParaRPr lang="en-US" altLang="zh-CN" sz="2400" b="1" dirty="0">
              <a:solidFill>
                <a:srgbClr val="FF0000"/>
              </a:solidFill>
              <a:latin typeface="+mn-ea"/>
              <a:ea typeface="+mn-ea"/>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rPr>
              <a:t>实体</a:t>
            </a:r>
            <a:r>
              <a:rPr lang="en-US" altLang="zh-CN" sz="2400" b="1" dirty="0">
                <a:solidFill>
                  <a:srgbClr val="FF0000"/>
                </a:solidFill>
                <a:latin typeface="+mn-ea"/>
              </a:rPr>
              <a:t>-</a:t>
            </a:r>
            <a:r>
              <a:rPr lang="zh-CN" altLang="en-US" sz="2400" b="1" dirty="0">
                <a:solidFill>
                  <a:srgbClr val="FF0000"/>
                </a:solidFill>
                <a:latin typeface="+mn-ea"/>
              </a:rPr>
              <a:t>联系图的含义（实体、属性、关系、主键等）</a:t>
            </a:r>
            <a:endParaRPr lang="en-US" altLang="zh-CN" sz="2400" b="1" dirty="0">
              <a:solidFill>
                <a:srgbClr val="FF0000"/>
              </a:solidFill>
              <a:latin typeface="+mn-ea"/>
              <a:ea typeface="+mn-ea"/>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ea typeface="+mn-ea"/>
              </a:rPr>
              <a:t>数据规范化原理，为何要规范化？</a:t>
            </a:r>
            <a:endParaRPr lang="en-US" altLang="zh-CN" sz="2400" b="1" dirty="0">
              <a:solidFill>
                <a:srgbClr val="FF0000"/>
              </a:solidFill>
              <a:latin typeface="+mn-ea"/>
              <a:ea typeface="+mn-ea"/>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ea typeface="+mn-ea"/>
              </a:rPr>
              <a:t>数据字典技术</a:t>
            </a:r>
            <a:endParaRPr lang="en-US" altLang="zh-CN" sz="2400" b="1" dirty="0">
              <a:solidFill>
                <a:srgbClr val="FF0000"/>
              </a:solidFill>
              <a:latin typeface="+mn-ea"/>
              <a:ea typeface="+mn-ea"/>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ea typeface="+mn-ea"/>
              </a:rPr>
              <a:t>状态转换图</a:t>
            </a:r>
            <a:endParaRPr lang="en-US" altLang="zh-CN" sz="2400" b="1" dirty="0">
              <a:solidFill>
                <a:srgbClr val="FF0000"/>
              </a:solidFill>
              <a:latin typeface="+mn-ea"/>
              <a:ea typeface="+mn-ea"/>
            </a:endParaRPr>
          </a:p>
          <a:p>
            <a:pPr marL="342900" indent="-342900" algn="l" eaLnBrk="1" hangingPunct="1">
              <a:lnSpc>
                <a:spcPct val="115000"/>
              </a:lnSpc>
              <a:buClr>
                <a:srgbClr val="777777"/>
              </a:buClr>
              <a:buSzPct val="85000"/>
              <a:buFontTx/>
              <a:buChar char="•"/>
            </a:pPr>
            <a:r>
              <a:rPr lang="zh-CN" altLang="en-US" sz="2400" b="1" dirty="0">
                <a:solidFill>
                  <a:srgbClr val="FF0000"/>
                </a:solidFill>
                <a:latin typeface="+mn-ea"/>
                <a:ea typeface="+mn-ea"/>
              </a:rPr>
              <a:t>功能结构层次图</a:t>
            </a:r>
            <a:endParaRPr lang="en-US" altLang="zh-CN" sz="2400" b="1" dirty="0">
              <a:solidFill>
                <a:srgbClr val="FF0000"/>
              </a:solidFill>
              <a:latin typeface="+mn-ea"/>
              <a:ea typeface="+mn-ea"/>
            </a:endParaRPr>
          </a:p>
          <a:p>
            <a:pPr marL="342900" indent="-342900" algn="l" eaLnBrk="1" hangingPunct="1">
              <a:lnSpc>
                <a:spcPct val="115000"/>
              </a:lnSpc>
              <a:buClr>
                <a:srgbClr val="777777"/>
              </a:buClr>
              <a:buSzPct val="85000"/>
              <a:buFontTx/>
              <a:buChar char="•"/>
            </a:pPr>
            <a:endParaRPr lang="en-US" altLang="zh-CN" sz="2400" b="1" dirty="0">
              <a:solidFill>
                <a:schemeClr val="tx2"/>
              </a:solidFill>
              <a:latin typeface="+mn-ea"/>
              <a:ea typeface="+mn-ea"/>
            </a:endParaRPr>
          </a:p>
          <a:p>
            <a:pPr marL="342900" indent="-342900" algn="l" eaLnBrk="1" hangingPunct="1">
              <a:lnSpc>
                <a:spcPct val="115000"/>
              </a:lnSpc>
              <a:buClr>
                <a:srgbClr val="777777"/>
              </a:buClr>
              <a:buSzPct val="85000"/>
              <a:buFontTx/>
              <a:buChar char="•"/>
            </a:pPr>
            <a:endParaRPr lang="en-US" altLang="zh-CN" sz="2400" b="1" dirty="0">
              <a:solidFill>
                <a:schemeClr val="tx2"/>
              </a:solidFill>
              <a:latin typeface="+mn-ea"/>
              <a:ea typeface="+mn-ea"/>
            </a:endParaRPr>
          </a:p>
          <a:p>
            <a:pPr marL="342900" indent="-342900" algn="l" eaLnBrk="1" hangingPunct="1">
              <a:lnSpc>
                <a:spcPct val="115000"/>
              </a:lnSpc>
              <a:buClr>
                <a:srgbClr val="777777"/>
              </a:buClr>
              <a:buSzPct val="85000"/>
              <a:buFontTx/>
              <a:buChar char="•"/>
            </a:pPr>
            <a:endParaRPr lang="en-US" altLang="zh-CN" sz="2400" b="1" dirty="0">
              <a:solidFill>
                <a:schemeClr val="tx2"/>
              </a:solidFill>
              <a:latin typeface="+mn-ea"/>
              <a:ea typeface="+mn-ea"/>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400" b="1" i="0" u="none" strike="noStrike" kern="0" cap="none" spc="0" normalizeH="0" baseline="0" noProof="0" dirty="0">
              <a:ln>
                <a:noFill/>
              </a:ln>
              <a:solidFill>
                <a:schemeClr val="tx2"/>
              </a:solidFill>
              <a:effectLst/>
              <a:uLnTx/>
              <a:uFillTx/>
              <a:latin typeface="+mn-ea"/>
              <a:ea typeface="+mn-ea"/>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zh-CN" altLang="en-US" sz="2400" b="1" i="0" u="none" strike="noStrike" kern="0" cap="none" spc="0" normalizeH="0" baseline="0" noProof="0" dirty="0">
              <a:ln>
                <a:noFill/>
              </a:ln>
              <a:solidFill>
                <a:schemeClr val="tx2"/>
              </a:solidFill>
              <a:effectLst/>
              <a:uLnTx/>
              <a:uFillTx/>
              <a:latin typeface="+mn-ea"/>
              <a:ea typeface="+mn-ea"/>
            </a:endParaRPr>
          </a:p>
          <a:p>
            <a:pPr marL="342900" marR="0" lvl="0" indent="-342900" algn="l" defTabSz="914400" rtl="0" eaLnBrk="1" fontAlgn="base" latinLnBrk="0" hangingPunct="1">
              <a:lnSpc>
                <a:spcPct val="115000"/>
              </a:lnSpc>
              <a:spcBef>
                <a:spcPct val="0"/>
              </a:spcBef>
              <a:spcAft>
                <a:spcPct val="0"/>
              </a:spcAft>
              <a:buClr>
                <a:srgbClr val="777777"/>
              </a:buClr>
              <a:buSzPct val="85000"/>
              <a:buFontTx/>
              <a:buChar char="•"/>
              <a:tabLst/>
              <a:defRPr/>
            </a:pPr>
            <a:endParaRPr kumimoji="0" lang="en-US" altLang="zh-CN" sz="2400" b="1" i="0" u="none" strike="noStrike" kern="0" cap="none" spc="0" normalizeH="0" baseline="0" noProof="0" dirty="0">
              <a:ln>
                <a:noFill/>
              </a:ln>
              <a:solidFill>
                <a:schemeClr val="tx2"/>
              </a:solidFill>
              <a:effectLst/>
              <a:uLnTx/>
              <a:uFillTx/>
              <a:latin typeface="+mn-ea"/>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需求分析的任务（综合要求）</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b="1" dirty="0">
                <a:solidFill>
                  <a:srgbClr val="FF0000"/>
                </a:solidFill>
                <a:latin typeface="+mn-ea"/>
              </a:rPr>
              <a:t>功能需求：</a:t>
            </a:r>
            <a:r>
              <a:rPr lang="zh-CN" altLang="en-US" b="1" dirty="0">
                <a:latin typeface="+mn-ea"/>
              </a:rPr>
              <a:t>这方面的需求指定系统必须提供的服务。通过需求分析应该划分出系统必须完成的所有功能</a:t>
            </a:r>
          </a:p>
          <a:p>
            <a:pPr marL="342900" lvl="1" indent="-342900" eaLnBrk="1" hangingPunct="1">
              <a:lnSpc>
                <a:spcPct val="115000"/>
              </a:lnSpc>
              <a:buChar char="•"/>
            </a:pPr>
            <a:r>
              <a:rPr lang="zh-CN" altLang="en-US" b="1" dirty="0">
                <a:solidFill>
                  <a:srgbClr val="FF0000"/>
                </a:solidFill>
                <a:latin typeface="+mn-ea"/>
              </a:rPr>
              <a:t>性能需求：</a:t>
            </a:r>
            <a:r>
              <a:rPr lang="zh-CN" altLang="zh-CN" b="1" dirty="0">
                <a:latin typeface="+mn-ea"/>
              </a:rPr>
              <a:t>性能需求指定系统必须满足的定时约束或容量约束，通常包括速度</a:t>
            </a:r>
            <a:r>
              <a:rPr lang="en-US" altLang="zh-CN" b="1" dirty="0">
                <a:latin typeface="+mn-ea"/>
              </a:rPr>
              <a:t>(</a:t>
            </a:r>
            <a:r>
              <a:rPr lang="zh-CN" altLang="zh-CN" b="1" dirty="0">
                <a:latin typeface="+mn-ea"/>
              </a:rPr>
              <a:t>响应时间</a:t>
            </a:r>
            <a:r>
              <a:rPr lang="en-US" altLang="zh-CN" b="1" dirty="0">
                <a:latin typeface="+mn-ea"/>
              </a:rPr>
              <a:t>)</a:t>
            </a:r>
            <a:r>
              <a:rPr lang="zh-CN" altLang="zh-CN" b="1" dirty="0">
                <a:latin typeface="+mn-ea"/>
              </a:rPr>
              <a:t>、信息量速率、主存容量、磁盘容量、安全性等方面的需求</a:t>
            </a:r>
            <a:endParaRPr lang="en-US" altLang="zh-CN" b="1" dirty="0">
              <a:latin typeface="+mn-ea"/>
            </a:endParaRPr>
          </a:p>
          <a:p>
            <a:pPr marL="342900" lvl="1" indent="-342900" eaLnBrk="1" hangingPunct="1">
              <a:lnSpc>
                <a:spcPct val="115000"/>
              </a:lnSpc>
              <a:buChar char="•"/>
            </a:pPr>
            <a:r>
              <a:rPr lang="zh-CN" altLang="en-US" b="1" dirty="0">
                <a:solidFill>
                  <a:srgbClr val="FF0000"/>
                </a:solidFill>
                <a:latin typeface="+mn-ea"/>
              </a:rPr>
              <a:t>可靠性和可用性需求：</a:t>
            </a:r>
            <a:r>
              <a:rPr lang="zh-CN" altLang="en-US" b="1" dirty="0">
                <a:latin typeface="+mn-ea"/>
              </a:rPr>
              <a:t>可靠性需求定量地指定系统的可靠性，可用性与可靠性密切相关，它量化了用户可以使用系统的程度</a:t>
            </a:r>
            <a:endParaRPr lang="en-US" altLang="zh-CN" b="1" dirty="0">
              <a:latin typeface="+mn-ea"/>
            </a:endParaRPr>
          </a:p>
          <a:p>
            <a:pPr marL="342900" lvl="1" indent="-342900" eaLnBrk="1" hangingPunct="1">
              <a:lnSpc>
                <a:spcPct val="115000"/>
              </a:lnSpc>
              <a:buFontTx/>
              <a:buChar char="•"/>
            </a:pPr>
            <a:r>
              <a:rPr lang="zh-CN" altLang="en-US" b="1" dirty="0">
                <a:solidFill>
                  <a:srgbClr val="FF0000"/>
                </a:solidFill>
                <a:latin typeface="+mn-ea"/>
              </a:rPr>
              <a:t>错误处理需求：</a:t>
            </a:r>
            <a:r>
              <a:rPr lang="zh-CN" altLang="en-US" b="1" dirty="0">
                <a:latin typeface="+mn-ea"/>
              </a:rPr>
              <a:t>这类需求说明系统对环境错误应该怎样响应。例如，如果它接收到从另一个系统发来的违反协议格式的消息，应该做什么</a:t>
            </a:r>
            <a:r>
              <a:rPr lang="en-US" altLang="zh-CN" b="1" dirty="0">
                <a:latin typeface="+mn-ea"/>
              </a:rPr>
              <a:t>?</a:t>
            </a:r>
            <a:r>
              <a:rPr lang="zh-CN" altLang="en-US" b="1" dirty="0">
                <a:latin typeface="+mn-ea"/>
              </a:rPr>
              <a:t>注意，上述这类错误并不是由该应用系统本身造成的。</a:t>
            </a:r>
          </a:p>
          <a:p>
            <a:pPr marL="342900" lvl="1" indent="-342900" eaLnBrk="1" hangingPunct="1">
              <a:lnSpc>
                <a:spcPct val="115000"/>
              </a:lnSpc>
              <a:buChar char="•"/>
            </a:pPr>
            <a:endParaRPr lang="en-US" altLang="zh-CN" b="1" dirty="0">
              <a:latin typeface="+mn-ea"/>
            </a:endParaRPr>
          </a:p>
          <a:p>
            <a:pPr marL="342900" lvl="1" indent="-342900" eaLnBrk="1" hangingPunct="1">
              <a:lnSpc>
                <a:spcPct val="115000"/>
              </a:lnSpc>
              <a:buFontTx/>
              <a:buChar char="•"/>
            </a:pPr>
            <a:endParaRPr lang="en-US" altLang="zh-CN" b="1" dirty="0">
              <a:latin typeface="+mn-ea"/>
            </a:endParaRPr>
          </a:p>
          <a:p>
            <a:pPr eaLnBrk="1" hangingPunct="1">
              <a:lnSpc>
                <a:spcPct val="115000"/>
              </a:lnSpc>
            </a:pPr>
            <a:endParaRPr lang="en-US" altLang="zh-CN" b="1" dirty="0">
              <a:latin typeface="+mn-ea"/>
            </a:endParaRPr>
          </a:p>
          <a:p>
            <a:pPr eaLnBrk="1" hangingPunct="1">
              <a:lnSpc>
                <a:spcPct val="115000"/>
              </a:lnSpc>
            </a:pPr>
            <a:endParaRPr lang="en-US" altLang="zh-CN" b="1" dirty="0">
              <a:latin typeface="+mn-ea"/>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6778625" cy="654050"/>
          </a:xfrm>
        </p:spPr>
        <p:txBody>
          <a:bodyPr/>
          <a:lstStyle/>
          <a:p>
            <a:r>
              <a:rPr lang="zh-CN" altLang="en-US" dirty="0"/>
              <a:t>需求分析的任务（综合要求）</a:t>
            </a:r>
          </a:p>
        </p:txBody>
      </p:sp>
      <p:sp>
        <p:nvSpPr>
          <p:cNvPr id="33795" name="内容占位符 2"/>
          <p:cNvSpPr>
            <a:spLocks noGrp="1"/>
          </p:cNvSpPr>
          <p:nvPr>
            <p:ph idx="1"/>
          </p:nvPr>
        </p:nvSpPr>
        <p:spPr>
          <a:xfrm>
            <a:off x="100042" y="1000124"/>
            <a:ext cx="8686800" cy="4643453"/>
          </a:xfrm>
        </p:spPr>
        <p:txBody>
          <a:bodyPr/>
          <a:lstStyle/>
          <a:p>
            <a:pPr marL="342900" lvl="1" indent="-342900" eaLnBrk="1" hangingPunct="1">
              <a:lnSpc>
                <a:spcPct val="115000"/>
              </a:lnSpc>
              <a:buFontTx/>
              <a:buChar char="•"/>
            </a:pPr>
            <a:r>
              <a:rPr lang="zh-CN" altLang="en-US" sz="2000" b="1" dirty="0">
                <a:solidFill>
                  <a:srgbClr val="FF0000"/>
                </a:solidFill>
                <a:latin typeface="+mn-ea"/>
              </a:rPr>
              <a:t>接口需求：</a:t>
            </a:r>
            <a:r>
              <a:rPr lang="zh-CN" altLang="zh-CN" sz="2000" b="1" dirty="0">
                <a:latin typeface="+mn-ea"/>
              </a:rPr>
              <a:t>接口需求描述应用系统与它的环境通信的格式。常见的接口需求有：用户接口需求；硬件接口需求；软件接口需求；通信接口需求。</a:t>
            </a:r>
            <a:endParaRPr lang="en-US" altLang="zh-CN" sz="2000" b="1" dirty="0">
              <a:latin typeface="+mn-ea"/>
            </a:endParaRPr>
          </a:p>
          <a:p>
            <a:pPr marL="342900" lvl="1" indent="-342900" eaLnBrk="1" hangingPunct="1">
              <a:lnSpc>
                <a:spcPct val="115000"/>
              </a:lnSpc>
              <a:buFontTx/>
              <a:buChar char="•"/>
            </a:pPr>
            <a:r>
              <a:rPr lang="zh-CN" altLang="en-US" sz="2000" b="1" dirty="0">
                <a:solidFill>
                  <a:srgbClr val="FF0000"/>
                </a:solidFill>
                <a:latin typeface="+mn-ea"/>
              </a:rPr>
              <a:t>约束：</a:t>
            </a:r>
            <a:r>
              <a:rPr lang="zh-CN" altLang="zh-CN" sz="2000" b="1" dirty="0">
                <a:latin typeface="+mn-ea"/>
              </a:rPr>
              <a:t>设计约束或实现约束描述在设计或实现应用系统时应遵守的限制条件。常见的约束有：精度；工具和语言约束；设计约束；应该使用的标准；应该使用的硬件平台。</a:t>
            </a:r>
          </a:p>
          <a:p>
            <a:pPr marL="342900" lvl="1" indent="-342900" eaLnBrk="1" hangingPunct="1">
              <a:lnSpc>
                <a:spcPct val="115000"/>
              </a:lnSpc>
              <a:buFontTx/>
              <a:buChar char="•"/>
            </a:pPr>
            <a:r>
              <a:rPr lang="zh-CN" altLang="en-US" sz="2000" b="1" dirty="0">
                <a:solidFill>
                  <a:srgbClr val="FF0000"/>
                </a:solidFill>
                <a:latin typeface="+mn-ea"/>
              </a:rPr>
              <a:t>逆向需求：</a:t>
            </a:r>
            <a:r>
              <a:rPr lang="zh-CN" altLang="zh-CN" sz="2000" b="1" dirty="0">
                <a:latin typeface="+mn-ea"/>
              </a:rPr>
              <a:t>逆向需求说明软件系统不应该做什么。理论上有无限多个逆向需求，人们应该仅选取能澄清真实需求且可消除可能发生的误解的那些逆向需求。</a:t>
            </a:r>
            <a:endParaRPr lang="en-US" altLang="zh-CN" sz="2000" b="1" dirty="0">
              <a:latin typeface="+mn-ea"/>
            </a:endParaRPr>
          </a:p>
          <a:p>
            <a:pPr marL="342900" lvl="1" indent="-342900" eaLnBrk="1" hangingPunct="1">
              <a:lnSpc>
                <a:spcPct val="115000"/>
              </a:lnSpc>
              <a:buFontTx/>
              <a:buChar char="•"/>
            </a:pPr>
            <a:r>
              <a:rPr lang="zh-CN" altLang="en-US" sz="2000" b="1" dirty="0">
                <a:solidFill>
                  <a:srgbClr val="FF0000"/>
                </a:solidFill>
                <a:latin typeface="+mn-ea"/>
              </a:rPr>
              <a:t>未来要求：</a:t>
            </a:r>
            <a:r>
              <a:rPr lang="zh-CN" altLang="zh-CN" sz="2000" b="1" dirty="0">
                <a:latin typeface="+mn-ea"/>
              </a:rPr>
              <a:t>应该明确地列出那些虽然不属于当前系统开发范畴，但是据分析将来很可能会提出来的要求。这样做的目的是，在设计过程中对系统将来可能的扩充和修改预做准备，以便一旦确实需要时能比较容易地进行这种扩充和修改</a:t>
            </a:r>
            <a:r>
              <a:rPr lang="zh-CN" altLang="en-US" sz="2000" b="1" dirty="0">
                <a:latin typeface="+mn-ea"/>
              </a:rPr>
              <a:t>。</a:t>
            </a:r>
            <a:endParaRPr lang="en-US" altLang="zh-CN" sz="2000" b="1" dirty="0">
              <a:latin typeface="+mn-ea"/>
            </a:endParaRPr>
          </a:p>
          <a:p>
            <a:pPr marL="342900" lvl="1" indent="-342900" eaLnBrk="1" hangingPunct="1">
              <a:lnSpc>
                <a:spcPct val="115000"/>
              </a:lnSpc>
              <a:buFontTx/>
              <a:buChar char="•"/>
            </a:pPr>
            <a:endParaRPr lang="zh-CN" altLang="en-US" sz="2000" b="1" dirty="0">
              <a:latin typeface="+mn-ea"/>
            </a:endParaRPr>
          </a:p>
          <a:p>
            <a:pPr marL="342900" lvl="1" indent="-342900" eaLnBrk="1" hangingPunct="1">
              <a:lnSpc>
                <a:spcPct val="115000"/>
              </a:lnSpc>
              <a:buChar char="•"/>
            </a:pPr>
            <a:endParaRPr lang="en-US" altLang="zh-CN" sz="2000" b="1" dirty="0">
              <a:latin typeface="+mn-ea"/>
            </a:endParaRPr>
          </a:p>
        </p:txBody>
      </p:sp>
    </p:spTree>
  </p:cSld>
  <p:clrMapOvr>
    <a:masterClrMapping/>
  </p:clrMapOvr>
  <p:transition advClick="0"/>
</p:sld>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txDef>
      <a:spPr>
        <a:noFill/>
      </a:spPr>
      <a:bodyPr wrap="square" rtlCol="0">
        <a:spAutoFit/>
      </a:bodyPr>
      <a:lstStyle>
        <a:defPPr>
          <a:buNone/>
          <a:defRPr b="1" dirty="0" smtClean="0">
            <a:solidFill>
              <a:srgbClr val="0000FF"/>
            </a:solidFill>
            <a:latin typeface="楷体" pitchFamily="49" charset="-122"/>
            <a:ea typeface="楷体" pitchFamily="49" charset="-122"/>
          </a:defRPr>
        </a:defPPr>
      </a:lstStyle>
    </a:tx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18257</TotalTime>
  <Words>6385</Words>
  <Application>Microsoft Office PowerPoint</Application>
  <PresentationFormat>全屏显示(4:3)</PresentationFormat>
  <Paragraphs>553</Paragraphs>
  <Slides>78</Slides>
  <Notes>78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78</vt:i4>
      </vt:variant>
    </vt:vector>
  </HeadingPairs>
  <TitlesOfParts>
    <vt:vector size="93" baseType="lpstr">
      <vt:lpstr>Frutiger LT 45 Light</vt:lpstr>
      <vt:lpstr>Frutiger LT 55 Roman</vt:lpstr>
      <vt:lpstr>Monotype Sorts</vt:lpstr>
      <vt:lpstr>仿宋_GB2312</vt:lpstr>
      <vt:lpstr>黑体</vt:lpstr>
      <vt:lpstr>楷体</vt:lpstr>
      <vt:lpstr>宋体</vt:lpstr>
      <vt:lpstr>Arial</vt:lpstr>
      <vt:lpstr>Constantia</vt:lpstr>
      <vt:lpstr>Times New Roman</vt:lpstr>
      <vt:lpstr>Verdana</vt:lpstr>
      <vt:lpstr>Wingdings</vt:lpstr>
      <vt:lpstr>默认设计模板</vt:lpstr>
      <vt:lpstr>1_自定义设计方案</vt:lpstr>
      <vt:lpstr>1_默认设计模板</vt:lpstr>
      <vt:lpstr>软件工程导论（第6版）  第三章  需求分析 </vt:lpstr>
      <vt:lpstr>软件工程的框架</vt:lpstr>
      <vt:lpstr>软件开发与生产过程的综合协同</vt:lpstr>
      <vt:lpstr>需求分析概述</vt:lpstr>
      <vt:lpstr>需求错误的代价</vt:lpstr>
      <vt:lpstr>软件需求曾经让我们如此狼狈</vt:lpstr>
      <vt:lpstr>需求分析的任务</vt:lpstr>
      <vt:lpstr>需求分析的任务（综合要求）</vt:lpstr>
      <vt:lpstr>需求分析的任务（综合要求）</vt:lpstr>
      <vt:lpstr>需求分析的步骤</vt:lpstr>
      <vt:lpstr>需求分析模型</vt:lpstr>
      <vt:lpstr>需求分析的成果</vt:lpstr>
      <vt:lpstr>软件需求的三个层次</vt:lpstr>
      <vt:lpstr>软件需求的三个层次</vt:lpstr>
      <vt:lpstr>非功能需求</vt:lpstr>
      <vt:lpstr>需求获取的几个原则</vt:lpstr>
      <vt:lpstr>需求获取的内容</vt:lpstr>
      <vt:lpstr>组织结构与功能分析</vt:lpstr>
      <vt:lpstr>业务流程图</vt:lpstr>
      <vt:lpstr>数据流图</vt:lpstr>
      <vt:lpstr>业务功能图</vt:lpstr>
      <vt:lpstr>需求获取的方法</vt:lpstr>
      <vt:lpstr>调查表样例（某出版社系统）</vt:lpstr>
      <vt:lpstr>需求获取的方法</vt:lpstr>
      <vt:lpstr>需求获取的方法</vt:lpstr>
      <vt:lpstr>需求获取的方法</vt:lpstr>
      <vt:lpstr>需求获取的方法</vt:lpstr>
      <vt:lpstr>本章小结（一） </vt:lpstr>
      <vt:lpstr>软件开发与生产过程的综合协同</vt:lpstr>
      <vt:lpstr>分析建模与规格说明</vt:lpstr>
      <vt:lpstr>功能模型（数据流图） </vt:lpstr>
      <vt:lpstr>数据流图应当遵循的原则 </vt:lpstr>
      <vt:lpstr>实体-联系图(E-R)  </vt:lpstr>
      <vt:lpstr>数据对象（实体） </vt:lpstr>
      <vt:lpstr>属性 </vt:lpstr>
      <vt:lpstr>联系（关系） </vt:lpstr>
      <vt:lpstr>实体-联系图的符号 </vt:lpstr>
      <vt:lpstr>举例 </vt:lpstr>
      <vt:lpstr>数据的规范化 </vt:lpstr>
      <vt:lpstr>规范化的目的 </vt:lpstr>
      <vt:lpstr>如何规范化</vt:lpstr>
      <vt:lpstr>规范化举例</vt:lpstr>
      <vt:lpstr>规范化举例</vt:lpstr>
      <vt:lpstr>第一范式</vt:lpstr>
      <vt:lpstr>第二范式</vt:lpstr>
      <vt:lpstr>第三范式</vt:lpstr>
      <vt:lpstr>数据字典</vt:lpstr>
      <vt:lpstr>数据字典</vt:lpstr>
      <vt:lpstr>数据字典</vt:lpstr>
      <vt:lpstr>数据字典</vt:lpstr>
      <vt:lpstr>数据字典</vt:lpstr>
      <vt:lpstr>状态转换图</vt:lpstr>
      <vt:lpstr>状态举例</vt:lpstr>
      <vt:lpstr>状态</vt:lpstr>
      <vt:lpstr>事件</vt:lpstr>
      <vt:lpstr>符号</vt:lpstr>
      <vt:lpstr>符号</vt:lpstr>
      <vt:lpstr>举例：电话系统的状态图 </vt:lpstr>
      <vt:lpstr>PowerPoint 演示文稿</vt:lpstr>
      <vt:lpstr>层次方框图</vt:lpstr>
      <vt:lpstr>举例</vt:lpstr>
      <vt:lpstr>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neusoft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zhouy</cp:lastModifiedBy>
  <cp:revision>2126</cp:revision>
  <dcterms:created xsi:type="dcterms:W3CDTF">2007-09-10T03:19:36Z</dcterms:created>
  <dcterms:modified xsi:type="dcterms:W3CDTF">2021-05-18T08:53:42Z</dcterms:modified>
</cp:coreProperties>
</file>