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701" r:id="rId3"/>
  </p:sldMasterIdLst>
  <p:notesMasterIdLst>
    <p:notesMasterId r:id="rId67"/>
  </p:notesMasterIdLst>
  <p:handoutMasterIdLst>
    <p:handoutMasterId r:id="rId68"/>
  </p:handoutMasterIdLst>
  <p:sldIdLst>
    <p:sldId id="566" r:id="rId4"/>
    <p:sldId id="609" r:id="rId5"/>
    <p:sldId id="715" r:id="rId6"/>
    <p:sldId id="794" r:id="rId7"/>
    <p:sldId id="1071" r:id="rId8"/>
    <p:sldId id="716" r:id="rId9"/>
    <p:sldId id="717" r:id="rId10"/>
    <p:sldId id="726" r:id="rId11"/>
    <p:sldId id="722" r:id="rId12"/>
    <p:sldId id="723" r:id="rId13"/>
    <p:sldId id="724" r:id="rId14"/>
    <p:sldId id="725" r:id="rId15"/>
    <p:sldId id="727" r:id="rId16"/>
    <p:sldId id="751" r:id="rId17"/>
    <p:sldId id="789" r:id="rId18"/>
    <p:sldId id="752" r:id="rId19"/>
    <p:sldId id="753" r:id="rId20"/>
    <p:sldId id="754" r:id="rId21"/>
    <p:sldId id="755" r:id="rId22"/>
    <p:sldId id="756" r:id="rId23"/>
    <p:sldId id="757" r:id="rId24"/>
    <p:sldId id="758" r:id="rId25"/>
    <p:sldId id="759" r:id="rId26"/>
    <p:sldId id="760" r:id="rId27"/>
    <p:sldId id="761" r:id="rId28"/>
    <p:sldId id="762" r:id="rId29"/>
    <p:sldId id="773" r:id="rId30"/>
    <p:sldId id="774" r:id="rId31"/>
    <p:sldId id="775" r:id="rId32"/>
    <p:sldId id="776" r:id="rId33"/>
    <p:sldId id="777" r:id="rId34"/>
    <p:sldId id="778" r:id="rId35"/>
    <p:sldId id="779" r:id="rId36"/>
    <p:sldId id="780" r:id="rId37"/>
    <p:sldId id="781" r:id="rId38"/>
    <p:sldId id="782" r:id="rId39"/>
    <p:sldId id="783" r:id="rId40"/>
    <p:sldId id="784" r:id="rId41"/>
    <p:sldId id="763" r:id="rId42"/>
    <p:sldId id="764" r:id="rId43"/>
    <p:sldId id="765" r:id="rId44"/>
    <p:sldId id="766" r:id="rId45"/>
    <p:sldId id="767" r:id="rId46"/>
    <p:sldId id="768" r:id="rId47"/>
    <p:sldId id="769" r:id="rId48"/>
    <p:sldId id="770" r:id="rId49"/>
    <p:sldId id="771" r:id="rId50"/>
    <p:sldId id="772" r:id="rId51"/>
    <p:sldId id="1063" r:id="rId52"/>
    <p:sldId id="1064" r:id="rId53"/>
    <p:sldId id="1065" r:id="rId54"/>
    <p:sldId id="1066" r:id="rId55"/>
    <p:sldId id="1067" r:id="rId56"/>
    <p:sldId id="1068" r:id="rId57"/>
    <p:sldId id="1069" r:id="rId58"/>
    <p:sldId id="1070" r:id="rId59"/>
    <p:sldId id="787" r:id="rId60"/>
    <p:sldId id="793" r:id="rId61"/>
    <p:sldId id="788" r:id="rId62"/>
    <p:sldId id="791" r:id="rId63"/>
    <p:sldId id="790" r:id="rId64"/>
    <p:sldId id="792" r:id="rId65"/>
    <p:sldId id="795" r:id="rId66"/>
  </p:sldIdLst>
  <p:sldSz cx="9144000" cy="6858000" type="screen4x3"/>
  <p:notesSz cx="6797675" cy="987425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SzPct val="50000"/>
      <a:buFont typeface="Wingdings" pitchFamily="2" charset="2"/>
      <a:buChar char="l"/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SzPct val="50000"/>
      <a:buFont typeface="Wingdings" pitchFamily="2" charset="2"/>
      <a:buChar char="l"/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SzPct val="50000"/>
      <a:buFont typeface="Wingdings" pitchFamily="2" charset="2"/>
      <a:buChar char="l"/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SzPct val="50000"/>
      <a:buFont typeface="Wingdings" pitchFamily="2" charset="2"/>
      <a:buChar char="l"/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SzPct val="50000"/>
      <a:buFont typeface="Wingdings" pitchFamily="2" charset="2"/>
      <a:buChar char="l"/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orient="horz" pos="2568">
          <p15:clr>
            <a:srgbClr val="A4A3A4"/>
          </p15:clr>
        </p15:guide>
        <p15:guide id="6" orient="horz" pos="1525">
          <p15:clr>
            <a:srgbClr val="A4A3A4"/>
          </p15:clr>
        </p15:guide>
        <p15:guide id="7" pos="158">
          <p15:clr>
            <a:srgbClr val="A4A3A4"/>
          </p15:clr>
        </p15:guide>
        <p15:guide id="8" pos="5647">
          <p15:clr>
            <a:srgbClr val="A4A3A4"/>
          </p15:clr>
        </p15:guide>
        <p15:guide id="9" pos="3379">
          <p15:clr>
            <a:srgbClr val="A4A3A4"/>
          </p15:clr>
        </p15:guide>
        <p15:guide id="10" pos="340">
          <p15:clr>
            <a:srgbClr val="A4A3A4"/>
          </p15:clr>
        </p15:guide>
        <p15:guide id="11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CCCC"/>
    <a:srgbClr val="88C9EC"/>
    <a:srgbClr val="0088CC"/>
    <a:srgbClr val="1E019B"/>
    <a:srgbClr val="666666"/>
    <a:srgbClr val="FFFF96"/>
    <a:srgbClr val="B3B3B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9" autoAdjust="0"/>
    <p:restoredTop sz="79637" autoAdjust="0"/>
  </p:normalViewPr>
  <p:slideViewPr>
    <p:cSldViewPr>
      <p:cViewPr varScale="1">
        <p:scale>
          <a:sx n="129" d="100"/>
          <a:sy n="129" d="100"/>
        </p:scale>
        <p:origin x="5256" y="132"/>
      </p:cViewPr>
      <p:guideLst>
        <p:guide orient="horz" pos="119"/>
        <p:guide orient="horz" pos="1026"/>
        <p:guide orient="horz" pos="4020"/>
        <p:guide orient="horz" pos="4201"/>
        <p:guide orient="horz" pos="2568"/>
        <p:guide orient="horz" pos="1525"/>
        <p:guide pos="158"/>
        <p:guide pos="5647"/>
        <p:guide pos="3379"/>
        <p:guide pos="340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9984"/>
    </p:cViewPr>
  </p:sorterViewPr>
  <p:notesViewPr>
    <p:cSldViewPr>
      <p:cViewPr varScale="1">
        <p:scale>
          <a:sx n="49" d="100"/>
          <a:sy n="49" d="100"/>
        </p:scale>
        <p:origin x="-3054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B419AA-B4B1-488D-BBA5-B97407541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842D3D8-0873-4587-9B40-EC4534164D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9546A-DE06-4B5B-A8A1-7167F8D2BC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2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9150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1403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006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8284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4457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2065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9777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8868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京东和天猫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14282" y="5857892"/>
            <a:ext cx="36471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SzTx/>
              <a:buFontTx/>
              <a:buNone/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东北大学秦皇岛分校</a:t>
            </a:r>
            <a:endParaRPr lang="en-US" altLang="zh-CN" sz="3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692150"/>
            <a:ext cx="6550025" cy="194468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2264" y="5857892"/>
            <a:ext cx="2133600" cy="47625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endParaRPr lang="en-US" altLang="zh-CN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32D22-C567-4FF3-A095-DBC7D26398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41963" y="274638"/>
            <a:ext cx="1693862" cy="5099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4932363" cy="5099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98317-6EAE-4CA2-8216-78C8AE9BF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313113" cy="3773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2713" y="1600200"/>
            <a:ext cx="3313112" cy="3773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C0504-07A7-48FC-9A13-53C710C7AF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6778625" cy="377348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F09AE-2076-4F86-A474-A6B87E287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F4917-4D25-4F74-A768-2FAEAC1695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15C98-E6BA-4882-A80D-E21B5BB8C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3B8CE-A892-4AB5-B00D-163B1F22F6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5763" y="2276475"/>
            <a:ext cx="3348037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2276475"/>
            <a:ext cx="3349625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1C65C-72F9-4324-9DF0-9EF80FB02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23E78-EE1E-4CC1-BF48-49EE5B2D33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D4DDE-5FF8-4335-B183-C1562BB838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17FEE-7475-403A-9526-CE31D8FF4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DE717-0EBA-464E-9E37-C670B8453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B4F85-831D-4696-82F7-809B248686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C3825-9DAC-451C-9A25-423073B81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A4D30-DD82-44D0-87DB-B7D354252D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274638"/>
            <a:ext cx="2074862" cy="43783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5763" y="274638"/>
            <a:ext cx="6073775" cy="4378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4E7A5-9A1E-4841-A74D-EE4D83FCA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468313" y="6092825"/>
            <a:ext cx="898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1000">
                <a:solidFill>
                  <a:srgbClr val="FFFFFF"/>
                </a:solidFill>
                <a:latin typeface="Frutiger LT 55 Roman" pitchFamily="34" charset="0"/>
                <a:ea typeface="宋体" pitchFamily="2" charset="-122"/>
              </a:rPr>
              <a:t>3 Sept. 2008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68313" y="6237288"/>
            <a:ext cx="2878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04875">
              <a:defRPr/>
            </a:pPr>
            <a:r>
              <a:rPr lang="en-US" altLang="zh-CN" sz="1000">
                <a:solidFill>
                  <a:srgbClr val="FFFFFF"/>
                </a:solidFill>
                <a:latin typeface="Frutiger LT 55 Roman" pitchFamily="34" charset="0"/>
                <a:ea typeface="宋体" pitchFamily="2" charset="-122"/>
              </a:rPr>
              <a:t>© NEUSOFT SECRET</a:t>
            </a:r>
          </a:p>
        </p:txBody>
      </p:sp>
      <p:pic>
        <p:nvPicPr>
          <p:cNvPr id="7" name="Picture 19" descr="b-2"/>
          <p:cNvPicPr>
            <a:picLocks noChangeAspect="1" noChangeArrowheads="1"/>
          </p:cNvPicPr>
          <p:nvPr/>
        </p:nvPicPr>
        <p:blipFill>
          <a:blip r:embed="rId2" cstate="print"/>
          <a:srcRect t="14706" r="3656" b="11111"/>
          <a:stretch>
            <a:fillRect/>
          </a:stretch>
        </p:blipFill>
        <p:spPr bwMode="auto">
          <a:xfrm>
            <a:off x="7164388" y="5992813"/>
            <a:ext cx="1223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692150"/>
            <a:ext cx="6550025" cy="194468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365625"/>
            <a:ext cx="6551613" cy="13684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C5F2E-F9A4-44EF-AB35-7EA471DED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D857-D813-4324-96D1-59FDD4540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25BDE-D6F9-40B4-B4C0-45B6879B36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13113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2713" y="1600200"/>
            <a:ext cx="3313112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26B3-B925-4899-B81A-956129D45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C6E00-8886-479C-9CD5-D7B583EB4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EA3CF-2F2C-4F9E-AC18-C9B4AB01EB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F8CC2-70BB-43FF-81A1-6A30E3287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B61B1-64F5-4AC0-829F-BEE9FEE85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5900-F2D4-4577-99F7-1C279EE0B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8FD3D-3D6D-43D7-8403-24745B27D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C9947-469E-48D2-8E2B-3102588446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41963" y="274638"/>
            <a:ext cx="1693862" cy="5099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4932363" cy="5099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DE163-60BE-4B57-A63F-3A6AAFEEC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313113" cy="3773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2713" y="1600200"/>
            <a:ext cx="3313112" cy="3773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BBE13-8AA4-44C5-A25B-4E8EFCBB7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6778625" cy="377348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9C9FC-85DD-4DB3-981D-5333F85D9A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13113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2713" y="1600200"/>
            <a:ext cx="3313112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02EB-D53F-4073-AB0D-5251AD72E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A535F-F76B-4654-BD6F-EF69FE5B4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BDEFB-9BCA-468F-B991-88011E71FD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F7EA5-6AC6-4463-84CC-1A365834FA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8CA24-55D5-492E-8B48-BD32DEDF6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16F5-6886-456D-97B8-66B5F3E06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7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6778625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250DC92-0CE5-4AAE-A814-F9D11D4C4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214282" y="5857892"/>
            <a:ext cx="36471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SzTx/>
              <a:buFontTx/>
              <a:buNone/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东北大学秦皇岛分校</a:t>
            </a:r>
            <a:endParaRPr lang="en-US" altLang="zh-CN" sz="3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>
          <a:xfrm>
            <a:off x="6572264" y="5857892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2021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月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  <p:sldLayoutId id="2147485183" r:id="rId6"/>
    <p:sldLayoutId id="2147485184" r:id="rId7"/>
    <p:sldLayoutId id="2147485185" r:id="rId8"/>
    <p:sldLayoutId id="2147485186" r:id="rId9"/>
    <p:sldLayoutId id="2147485187" r:id="rId10"/>
    <p:sldLayoutId id="2147485188" r:id="rId11"/>
    <p:sldLayoutId id="2147485189" r:id="rId12"/>
    <p:sldLayoutId id="2147485190" r:id="rId13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8C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1773238"/>
            <a:ext cx="8893175" cy="3206750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2276475"/>
            <a:ext cx="6850062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/>
              <a:t>Click to edit Master text styles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+mj-ea"/>
              </a:defRPr>
            </a:lvl1pPr>
          </a:lstStyle>
          <a:p>
            <a:pPr>
              <a:defRPr/>
            </a:pPr>
            <a:fld id="{B5DC23E3-A4A4-4D5E-B72C-A16107035B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1" r:id="rId1"/>
    <p:sldLayoutId id="2147485192" r:id="rId2"/>
    <p:sldLayoutId id="2147485193" r:id="rId3"/>
    <p:sldLayoutId id="2147485194" r:id="rId4"/>
    <p:sldLayoutId id="2147485195" r:id="rId5"/>
    <p:sldLayoutId id="2147485196" r:id="rId6"/>
    <p:sldLayoutId id="2147485197" r:id="rId7"/>
    <p:sldLayoutId id="2147485198" r:id="rId8"/>
    <p:sldLayoutId id="2147485199" r:id="rId9"/>
    <p:sldLayoutId id="2147485200" r:id="rId10"/>
    <p:sldLayoutId id="2147485201" r:id="rId11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185738" indent="-63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2pPr>
      <a:lvl3pPr marL="1150938" indent="-228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7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6778625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SzTx/>
              <a:buFontTx/>
              <a:buNone/>
              <a:defRPr sz="1400">
                <a:solidFill>
                  <a:srgbClr val="333333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SzTx/>
              <a:buFontTx/>
              <a:buNone/>
              <a:defRPr sz="1400">
                <a:solidFill>
                  <a:srgbClr val="333333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Tx/>
              <a:buFontTx/>
              <a:buNone/>
              <a:defRPr sz="1400">
                <a:solidFill>
                  <a:srgbClr val="333333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635637C-9001-44E4-A0F4-2D8FF38267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0" name="Picture 17" descr="b-2"/>
          <p:cNvPicPr>
            <a:picLocks noChangeAspect="1" noChangeArrowheads="1"/>
          </p:cNvPicPr>
          <p:nvPr/>
        </p:nvPicPr>
        <p:blipFill>
          <a:blip r:embed="rId15" cstate="print"/>
          <a:srcRect t="14706" r="3656" b="11111"/>
          <a:stretch>
            <a:fillRect/>
          </a:stretch>
        </p:blipFill>
        <p:spPr bwMode="auto">
          <a:xfrm>
            <a:off x="7164388" y="5992813"/>
            <a:ext cx="1223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166" r:id="rId2"/>
    <p:sldLayoutId id="2147485167" r:id="rId3"/>
    <p:sldLayoutId id="2147485168" r:id="rId4"/>
    <p:sldLayoutId id="2147485169" r:id="rId5"/>
    <p:sldLayoutId id="2147485170" r:id="rId6"/>
    <p:sldLayoutId id="2147485171" r:id="rId7"/>
    <p:sldLayoutId id="2147485172" r:id="rId8"/>
    <p:sldLayoutId id="2147485173" r:id="rId9"/>
    <p:sldLayoutId id="2147485174" r:id="rId10"/>
    <p:sldLayoutId id="2147485175" r:id="rId11"/>
    <p:sldLayoutId id="2147485176" r:id="rId12"/>
    <p:sldLayoutId id="2147485177" r:id="rId13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3" descr="蒲公英"/>
          <p:cNvPicPr>
            <a:picLocks noChangeAspect="1" noChangeArrowheads="1"/>
          </p:cNvPicPr>
          <p:nvPr/>
        </p:nvPicPr>
        <p:blipFill>
          <a:blip r:embed="rId3" cstate="print"/>
          <a:srcRect t="4208" b="444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928670"/>
            <a:ext cx="8459787" cy="19478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软件工程导论（第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版）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sz="3600" i="1" dirty="0">
                <a:solidFill>
                  <a:srgbClr val="FF0000"/>
                </a:solidFill>
              </a:rPr>
              <a:t>第六章  详细设计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71472" y="4508515"/>
            <a:ext cx="6551613" cy="1135063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400" dirty="0"/>
              <a:t>周杨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14282" y="5857892"/>
            <a:ext cx="36471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SzTx/>
              <a:buFontTx/>
              <a:buNone/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东北大学秦皇岛分校</a:t>
            </a:r>
            <a:endParaRPr lang="en-US" altLang="zh-CN" sz="3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2264" y="5857892"/>
            <a:ext cx="2133600" cy="47625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6.1   </a:t>
            </a:r>
            <a:r>
              <a:rPr lang="zh-CN" altLang="en-US" sz="3200" dirty="0"/>
              <a:t>结构程序设计</a:t>
            </a:r>
            <a:br>
              <a:rPr lang="en-US" altLang="zh-CN" sz="3200" dirty="0">
                <a:solidFill>
                  <a:srgbClr val="FF0000"/>
                </a:solidFill>
                <a:latin typeface="+mn-ea"/>
              </a:rPr>
            </a:b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结构程序设计经典定义：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如果一个程序的代码块仅仅通过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顺序、选择和循环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这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种基本控制结构进行连接，并且每个代码块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只有一个入口和一个出口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，则称这个程序是结构化的。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结构程序设计更全面的定义：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结构程序设计是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尽可能少用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GO TO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语句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的程序设计方法。最好仅在检测出错误时才使用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GO TO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语句，而且应该总是使用前向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GO TO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语句。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6.1   </a:t>
            </a:r>
            <a:r>
              <a:rPr lang="zh-CN" altLang="en-US" sz="3200" dirty="0"/>
              <a:t>结构程序设计</a:t>
            </a:r>
            <a:br>
              <a:rPr lang="en-US" altLang="zh-CN" sz="3200" dirty="0">
                <a:solidFill>
                  <a:srgbClr val="FF0000"/>
                </a:solidFill>
                <a:latin typeface="+mn-ea"/>
              </a:rPr>
            </a:b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从理论上说只用上述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种基本控制结构就可以实现任何单入口单出口的程序，但是为了实际使用方便起见，常常还允许使用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DO-UNTIL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DO-CASE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两种控制结构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43182"/>
            <a:ext cx="6216650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6.1   </a:t>
            </a:r>
            <a:r>
              <a:rPr lang="zh-CN" altLang="en-US" sz="3200" dirty="0"/>
              <a:t>结构程序设计</a:t>
            </a:r>
            <a:br>
              <a:rPr lang="en-US" altLang="zh-CN" sz="3200" dirty="0">
                <a:solidFill>
                  <a:srgbClr val="FF0000"/>
                </a:solidFill>
                <a:latin typeface="+mn-ea"/>
              </a:rPr>
            </a:b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如果只允许使用顺序、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IF-THEN-ELSE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型分支和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DO-WHILE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型循环这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种基本控制结构，则称为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经典的结构程序设计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；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如果除了上述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种基本控制结构之外，还允许使用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DO-CASE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型多分支结构和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DO-UNTIL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型循环结构，则称为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扩展的结构程序设计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；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如果再允许使用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LEAVE(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或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BREAK)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结构，则称为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修正的结构程序设计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</a:t>
            </a:r>
          </a:p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主要内容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6.1  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结构程序设计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6.2 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人机界面设计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6.3  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过程设计的工具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6.4  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面向数据结构的设计方法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6.5  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程序复杂程度的定量度量</a:t>
            </a:r>
          </a:p>
          <a:p>
            <a:pPr marL="933450" lvl="1" indent="-476250" eaLnBrk="1" hangingPunct="1">
              <a:buSzTx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用户场景：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面向大众（无法进行培训）、面向小范围群体（针对性培训）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应用环境：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桌面程序应用、互联网应用、移动终端应用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典型模式：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仪表盘、流程导航、主从表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None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marL="933450" lvl="1" indent="-476250" eaLnBrk="1" hangingPunct="1">
              <a:buSzTx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界面设计的基本要求：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好用，好看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大学教育存在的缺陷：没有开设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人机工程学、美学、心理学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这些必修课。学生不知道如何设计出易用、美观的界面，甚至想都没有想过。当他们毕业后真正参与软件开发时，只好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凭着个人的经验与感觉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设计软件的界面，结果往往得不到大众用户的认可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开发人员还常犯“错位”的毛病，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以为只要自己感觉漂亮、使用方便，那么用户也一定会满意</a:t>
            </a:r>
          </a:p>
          <a:p>
            <a:pPr eaLnBrk="1" hangingPunct="1">
              <a:lnSpc>
                <a:spcPct val="125000"/>
              </a:lnSpc>
              <a:buNone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marL="933450" lvl="1" indent="-476250" eaLnBrk="1" hangingPunct="1">
              <a:buSzTx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界面设计的基本原则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用户界面适合于软件的功能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软件的功能需要通过用户界面来展现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例如：对于一个三维建模软件而言，如果用户不能使用鼠标对模型进行旋转、移动、缩放等操作，那么这个软件的用户界面就不适合于软件的功能。如果不改进用户界面的话，即使软件的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内核功能很强</a:t>
            </a:r>
            <a:r>
              <a:rPr lang="en-US" altLang="en-US" sz="24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如算法很先进</a:t>
            </a:r>
            <a:r>
              <a:rPr lang="en-US" altLang="en-US" sz="24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这个软件也很难卖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得出去</a:t>
            </a:r>
          </a:p>
          <a:p>
            <a:pPr eaLnBrk="1" hangingPunct="1">
              <a:lnSpc>
                <a:spcPct val="125000"/>
              </a:lnSpc>
              <a:buNone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marL="933450" lvl="1" indent="-476250" eaLnBrk="1" hangingPunct="1">
              <a:buSzTx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tx2"/>
                </a:solidFill>
                <a:latin typeface="+mn-ea"/>
              </a:rPr>
              <a:t>界面设计的基本原则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容易理解、简洁明确</a:t>
            </a:r>
          </a:p>
          <a:p>
            <a:pPr algn="just">
              <a:lnSpc>
                <a:spcPct val="115000"/>
              </a:lnSpc>
              <a:spcBef>
                <a:spcPct val="25000"/>
              </a:spcBef>
              <a:defRPr/>
            </a:pPr>
            <a:r>
              <a:rPr lang="zh-CN" altLang="en-US" b="1" dirty="0">
                <a:solidFill>
                  <a:schemeClr val="tx2"/>
                </a:solidFill>
                <a:latin typeface="+mn-ea"/>
              </a:rPr>
              <a:t>如果用户很难理解界面的意图，那么他使用起来肯定很费劲，因此：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界面元素具有明确的含义和用途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提供充分的提示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，例如当鼠标移动到工具栏上的某个按钮时，应当在该图标旁边出现功能提示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15000"/>
              </a:lnSpc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功能区要重点突出，功能明显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：注意屏幕上下左右平衡，不要堆挤数据，过分拥挤的显示也会产生视觉疲和接收错误。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15000"/>
              </a:lnSpc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界面结构能够清晰地反映工作流程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，明确的导航设计，以便用户按部就班地操作，比如提供向导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15000"/>
              </a:lnSpc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三次点击原则：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网站（最多三次点击，用户就能够找到所需要的商品），业务系统（理想的情况是一层，两层也可以，原则上不能超过三层）</a:t>
            </a:r>
          </a:p>
          <a:p>
            <a:pPr eaLnBrk="1" hangingPunct="1">
              <a:lnSpc>
                <a:spcPct val="125000"/>
              </a:lnSpc>
              <a:buNone/>
            </a:pPr>
            <a:endParaRPr lang="zh-CN" altLang="en-US" b="1" dirty="0">
              <a:solidFill>
                <a:schemeClr val="tx2"/>
              </a:solidFill>
              <a:latin typeface="+mn-ea"/>
            </a:endParaRPr>
          </a:p>
          <a:p>
            <a:pPr marL="933450" lvl="1" indent="-476250" eaLnBrk="1" hangingPunct="1">
              <a:buSzTx/>
            </a:pPr>
            <a:endParaRPr lang="zh-CN" altLang="en-US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tx2"/>
                </a:solidFill>
                <a:latin typeface="+mn-ea"/>
              </a:rPr>
              <a:t>界面设计的基本原则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风格统一，保持一致性</a:t>
            </a:r>
          </a:p>
          <a:p>
            <a:pPr algn="just">
              <a:lnSpc>
                <a:spcPct val="115000"/>
              </a:lnSpc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同类的界面元素应当有相同的视感和操作方式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提供一种稳定的感觉，使得界面熟悉而又可预测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。一致性在界面的所有方面都是很重要的，包括命令的名称、信息的可视表示，操作行为，以及元素在屏幕和窗口内部的放置。</a:t>
            </a:r>
          </a:p>
          <a:p>
            <a:pPr algn="just">
              <a:lnSpc>
                <a:spcPct val="115000"/>
              </a:lnSpc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同类型软件的用户界面应当有一定程度的相似性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。例如</a:t>
            </a:r>
            <a:r>
              <a:rPr lang="en-US" altLang="en-US" b="1" dirty="0">
                <a:solidFill>
                  <a:schemeClr val="tx2"/>
                </a:solidFill>
                <a:latin typeface="+mn-ea"/>
              </a:rPr>
              <a:t>office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家族里的</a:t>
            </a:r>
            <a:r>
              <a:rPr lang="en-US" altLang="en-US" b="1" dirty="0">
                <a:solidFill>
                  <a:schemeClr val="tx2"/>
                </a:solidFill>
                <a:latin typeface="+mn-ea"/>
              </a:rPr>
              <a:t>Word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、</a:t>
            </a:r>
            <a:r>
              <a:rPr lang="en-US" altLang="en-US" b="1" dirty="0">
                <a:solidFill>
                  <a:schemeClr val="tx2"/>
                </a:solidFill>
                <a:latin typeface="+mn-ea"/>
              </a:rPr>
              <a:t>Excel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、</a:t>
            </a:r>
            <a:r>
              <a:rPr lang="en-US" altLang="en-US" b="1" dirty="0">
                <a:solidFill>
                  <a:schemeClr val="tx2"/>
                </a:solidFill>
                <a:latin typeface="+mn-ea"/>
              </a:rPr>
              <a:t>PowerPoint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、</a:t>
            </a:r>
            <a:r>
              <a:rPr lang="en-US" altLang="en-US" b="1" dirty="0">
                <a:solidFill>
                  <a:schemeClr val="tx2"/>
                </a:solidFill>
                <a:latin typeface="+mn-ea"/>
              </a:rPr>
              <a:t>Outlook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等软件所提供的“复制、剪切、粘贴”等功能的操作方式都是相同的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15000"/>
              </a:lnSpc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风格一致的最大好处就是能够减少用户的记忆量、减少出错几率，并且迅速积累操作经验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。所以熟悉</a:t>
            </a:r>
            <a:r>
              <a:rPr lang="en-US" altLang="en-US" b="1" dirty="0">
                <a:solidFill>
                  <a:schemeClr val="tx2"/>
                </a:solidFill>
                <a:latin typeface="+mn-ea"/>
              </a:rPr>
              <a:t>word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软件的人基本上不用翻阅手册就能使用</a:t>
            </a:r>
            <a:r>
              <a:rPr lang="en-US" altLang="en-US" b="1" dirty="0">
                <a:solidFill>
                  <a:schemeClr val="tx2"/>
                </a:solidFill>
                <a:latin typeface="+mn-ea"/>
              </a:rPr>
              <a:t>PowerPoint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软件，可谓“无师自通”</a:t>
            </a:r>
          </a:p>
          <a:p>
            <a:pPr algn="just">
              <a:spcBef>
                <a:spcPct val="25000"/>
              </a:spcBef>
              <a:defRPr/>
            </a:pPr>
            <a:endParaRPr lang="zh-CN" altLang="en-US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125000"/>
              </a:lnSpc>
              <a:buNone/>
            </a:pPr>
            <a:endParaRPr lang="zh-CN" altLang="en-US" b="1" dirty="0">
              <a:solidFill>
                <a:schemeClr val="tx2"/>
              </a:solidFill>
              <a:latin typeface="+mn-ea"/>
            </a:endParaRPr>
          </a:p>
          <a:p>
            <a:pPr marL="933450" lvl="1" indent="-476250" eaLnBrk="1" hangingPunct="1">
              <a:buSzTx/>
            </a:pPr>
            <a:endParaRPr lang="zh-CN" altLang="en-US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界面设计的基本原则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及时反馈信息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用户进行某项操作后，如果过了一会儿界面一点反应都没有，用户会感到迷茫和不安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及时反馈信息可以让用户心里有数，例如：下载一个文件，界面上应当显示“百分比”等数据来表示下载进度给出提示信息如“正在处理，请等待。。。”提供一些动画让用户明白软件正在干活，没有死机</a:t>
            </a:r>
          </a:p>
          <a:p>
            <a:pPr algn="just">
              <a:spcBef>
                <a:spcPct val="25000"/>
              </a:spcBef>
              <a:defRPr/>
            </a:pPr>
            <a:endParaRPr lang="zh-CN" altLang="en-US" sz="24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125000"/>
              </a:lnSpc>
              <a:buNone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marL="933450" lvl="1" indent="-476250" eaLnBrk="1" hangingPunct="1">
              <a:buSzTx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65405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  <a:sym typeface="Wingdings" pitchFamily="2" charset="2"/>
              </a:rPr>
              <a:t>软件开发与生产过程的综合协同</a:t>
            </a:r>
            <a:endParaRPr lang="zh-CN" alt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878" y="857232"/>
            <a:ext cx="8350526" cy="478634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28662" y="1968333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可行性分析 </a:t>
            </a:r>
            <a:r>
              <a:rPr lang="en-US" altLang="zh-CN" sz="1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| </a:t>
            </a:r>
            <a:r>
              <a:rPr lang="zh-CN" altLang="en-US" sz="1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合同签订 </a:t>
            </a:r>
            <a:r>
              <a:rPr lang="en-US" altLang="zh-CN" sz="1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| </a:t>
            </a:r>
            <a:r>
              <a:rPr lang="zh-CN" altLang="en-US" sz="1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需求分析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1032" y="2285992"/>
            <a:ext cx="338554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重</a:t>
            </a: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视</a:t>
            </a: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开</a:t>
            </a: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发</a:t>
            </a: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模</a:t>
            </a: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型</a:t>
            </a: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zh-CN" altLang="en-US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9586" y="2285992"/>
            <a:ext cx="338554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合适的设计方法</a:t>
            </a: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zh-CN" altLang="en-US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412" y="2287968"/>
            <a:ext cx="338554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高质量的工程支持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602" y="2285992"/>
            <a:ext cx="338554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重视工程管理</a:t>
            </a: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zh-CN" altLang="en-US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2" y="1214422"/>
            <a:ext cx="338554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组织过程</a:t>
            </a: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基本过程</a:t>
            </a: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支持过程</a:t>
            </a:r>
          </a:p>
        </p:txBody>
      </p:sp>
      <p:sp>
        <p:nvSpPr>
          <p:cNvPr id="13" name="下箭头 12"/>
          <p:cNvSpPr/>
          <p:nvPr/>
        </p:nvSpPr>
        <p:spPr bwMode="auto">
          <a:xfrm rot="9745140" flipH="1">
            <a:off x="8627711" y="1706680"/>
            <a:ext cx="223298" cy="555689"/>
          </a:xfrm>
          <a:prstGeom prst="downArrow">
            <a:avLst/>
          </a:prstGeom>
          <a:solidFill>
            <a:schemeClr val="folHlink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3025" tIns="36512" rIns="73025" bIns="36512" numCol="1" rtlCol="0" anchor="ctr" anchorCtr="0" compatLnSpc="1">
            <a:prstTxWarp prst="textNoShape">
              <a:avLst/>
            </a:prstTxWarp>
          </a:bodyPr>
          <a:lstStyle/>
          <a:p>
            <a:pPr marL="0" marR="0" indent="952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l"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509B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 rot="11748841" flipH="1" flipV="1">
            <a:off x="8657326" y="3869504"/>
            <a:ext cx="223494" cy="773922"/>
          </a:xfrm>
          <a:prstGeom prst="downArrow">
            <a:avLst/>
          </a:prstGeom>
          <a:solidFill>
            <a:schemeClr val="folHlink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3025" tIns="36512" rIns="73025" bIns="36512" numCol="1" rtlCol="0" anchor="ctr" anchorCtr="0" compatLnSpc="1">
            <a:prstTxWarp prst="textNoShape">
              <a:avLst/>
            </a:prstTxWarp>
          </a:bodyPr>
          <a:lstStyle/>
          <a:p>
            <a:pPr marL="0" marR="0" indent="952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l"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509B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85871" y="9374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三个过程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15404" y="15716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四个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原则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4678" y="1968333"/>
            <a:ext cx="1402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总体设计 </a:t>
            </a:r>
            <a:r>
              <a:rPr lang="en-US" altLang="zh-CN" sz="1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| </a:t>
            </a:r>
            <a:r>
              <a:rPr lang="zh-CN" altLang="en-US" sz="1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详细设计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界面设计的基本原则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5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出错处理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用户难免会出现一些操作错误。在设计界面时必须考虑出错处理，让用户不必为避免犯错误而提心吊胆、小心翼翼，比如：对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输入数据的合法性进行校验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；在某些情况下不应该使用的按钮，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将其“失效”</a:t>
            </a:r>
            <a:r>
              <a:rPr lang="en-US" altLang="en-US" sz="2400" b="1" dirty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如变成灰色</a:t>
            </a:r>
            <a:r>
              <a:rPr lang="en-US" altLang="en-US" sz="2400" b="1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可以有效防止该功能被错误地使用；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提供</a:t>
            </a:r>
            <a:r>
              <a:rPr lang="en-US" altLang="en-US" sz="2400" b="1" dirty="0">
                <a:solidFill>
                  <a:srgbClr val="FF0000"/>
                </a:solidFill>
                <a:latin typeface="+mn-ea"/>
              </a:rPr>
              <a:t>Undo/Redo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功能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执行破坏性操作之前，应当获得用户的确认</a:t>
            </a:r>
          </a:p>
          <a:p>
            <a:pPr algn="just">
              <a:spcBef>
                <a:spcPct val="25000"/>
              </a:spcBef>
              <a:defRPr/>
            </a:pPr>
            <a:endParaRPr lang="zh-CN" altLang="en-US" sz="24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125000"/>
              </a:lnSpc>
              <a:buNone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marL="933450" lvl="1" indent="-476250" eaLnBrk="1" hangingPunct="1">
              <a:buSzTx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界面设计的基本原则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6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适应各类客户、良好的兼容性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一个软件产品可能有许多类型的用户。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在设计界面时应考虑不同类型用户的需求和水平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，使用户在操作软件的时候感觉不到差异和麻烦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有些系统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业务操作非常频繁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，例如银行收费系统，要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提供全键盘录入模式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一些优秀的软件为患有疾病的人们提供了很好的用户界面。比如一些浏览器、字处理软件等都要经过色盲人群的测试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Web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程序：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支持各类浏览器</a:t>
            </a:r>
          </a:p>
          <a:p>
            <a:pPr marL="933450" lvl="1" indent="-476250" eaLnBrk="1" hangingPunct="1">
              <a:buSzTx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界面设计的基本原则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7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国际化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尽可能使用标准的图解方式和国际通行的语言，要求简单易懂，易于翻译，方便于不同母语的用户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特别要留意下列易变的元素：字体、提示信息、在线帮助；货币、度量单位；数字、日期格式；人的名字、电话号码、通信地址；图标、标签；声音；阅读顺序或习惯</a:t>
            </a: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界面设计的基本原则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8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个性化、体现特色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对于普通的应用软件而言，有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个性化的界面显然比大众化的界面更具有吸引力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设计人员应当根据软件的需求以及广大用户的喜好，在使用户界面具备必要的“一致性”的前提下，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突出该软件的“个性”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。不仅让用户使用起来方便，而且对软件留下深刻的印象</a:t>
            </a: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界面设计的基本原则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9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合理布局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首先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，界面的布局应当符合逻辑，最好能够与工作流程吻合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其次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，界面的布局应当整洁</a:t>
            </a:r>
          </a:p>
          <a:p>
            <a:pPr algn="just">
              <a:lnSpc>
                <a:spcPct val="13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界面元素应当在水平或者垂直方向对齐</a:t>
            </a:r>
          </a:p>
          <a:p>
            <a:pPr algn="just">
              <a:lnSpc>
                <a:spcPct val="13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行、列的间距保持一致</a:t>
            </a:r>
          </a:p>
          <a:p>
            <a:pPr algn="just">
              <a:lnSpc>
                <a:spcPct val="130000"/>
              </a:lnSpc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窗体、控件的尺寸</a:t>
            </a:r>
            <a:r>
              <a:rPr 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间距要合适</a:t>
            </a:r>
          </a:p>
          <a:p>
            <a:pPr algn="just">
              <a:lnSpc>
                <a:spcPct val="13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要善于利用窗体和控件的空白，以及分割用的线条</a:t>
            </a: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界面设计的基本原则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10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和谐色彩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用户界面是否美观，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主要取决于该界面的布局和色彩搭配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设计和谐的色彩需要一定的美学知识</a:t>
            </a: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设计好的界面的基本方法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 模仿和创新：著名公司已经在此投入了巨资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 遵循一些基本原则</a:t>
            </a:r>
          </a:p>
          <a:p>
            <a:pPr eaLnBrk="1" hangingPunct="1">
              <a:lnSpc>
                <a:spcPct val="125000"/>
              </a:lnSpc>
              <a:defRPr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06" y="942976"/>
          <a:ext cx="9072593" cy="591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8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</a:t>
                      </a: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名称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简述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606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默认值</a:t>
                      </a:r>
                      <a:endParaRPr lang="zh-CN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各个页面都会存在默认值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zh-CN" altLang="en-US" sz="1600" b="1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打开一个新界面，光标默认停留在第一个待输入的文本框中。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zh-CN" altLang="en-US" sz="1600" b="1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如果打开的新界面内容为空，应给出相应的操作提示。例：“点击左侧列表开始操作”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zh-CN" altLang="en-US" sz="1600" b="1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当选择下拉框不存在默认值时，则默认为空；当存在默认值时，请绑定显示默认值。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zh-CN" altLang="en-US" sz="1600" b="1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单选框要有默认选项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616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2.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必填项</a:t>
                      </a:r>
                      <a:endParaRPr lang="zh-CN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对界面必填项的一些规范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zh-CN" altLang="en-US" sz="1600" b="1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界面的必填项必须以红色</a:t>
                      </a:r>
                      <a:r>
                        <a:rPr lang="en-US" altLang="en-US" sz="1600" b="1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*</a:t>
                      </a:r>
                      <a:r>
                        <a:rPr lang="zh-CN" altLang="en-US" sz="1600" b="1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号标识出来。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zh-CN" altLang="en-US" sz="1600" b="1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当界面排列紧凑时，必填项没有填时，最后提交应弹出警告；但确定后必须停留在相应待输入的文本框中。当界面排列空间比较宽松时，必填项没填时光标移开则在输入框旁边给出提示。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871538"/>
          <a:ext cx="9143999" cy="555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</a:t>
                      </a: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名称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简述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622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3.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提示语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提示信息的规范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提示信息中标点符号请统一为全角符号。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提示信息如有主语，请统一为‘您’。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提示信息不宜太长，宽度不宜超过当前窗口的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1/2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；当超过此比例时，请视具体情况进行换行。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提示信息尽量给出用户下一步操作的提示，避免只提示“您的操作已成功”等。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举例：可改为“您已成功导出数据，导出数量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XXX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，请点击‘返回’进行下一步操作”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标点符号的使用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: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提示语为陈述句时用叹号结尾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例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: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您的操已成功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!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如果提示语为疑问句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则用问号结尾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例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: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是否确认删除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XX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表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?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当功能按钮为图片按钮时，要加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alt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属性防止图片不能正确加载出来时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用户不了解图片按扭的作用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871538"/>
          <a:ext cx="9143999" cy="555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</a:t>
                      </a: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名称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简述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622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3.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提示语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提示信息的规范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None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7.无记录情况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None/>
                        <a:tabLst>
                          <a:tab pos="287338" algn="l"/>
                        </a:tabLst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a)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删除 （请选择需要删除的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XXX !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）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b)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导出（当前列表无记录！）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None/>
                        <a:tabLst>
                          <a:tab pos="287338" algn="l"/>
                        </a:tabLst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c)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备份（请选择需要备份的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XXX !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）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d)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修改（请选择需要修改的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XXX !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None/>
                        <a:tabLst>
                          <a:tab pos="287338" algn="l"/>
                        </a:tabLst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8.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有记录情况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lphaLcParenR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未选择记录删除（请选择需要删除的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XXX !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lphaLcParenR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单个与批量删除（确定要删除所选择的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XXX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吗？）；如果有再次确认的，提示最后变成（您将要删除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XXX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表，是否继续？）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lphaLcParenR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全部删除（确定要删除本表的所有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XXX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吗？）；如果是根据通用查询条件，查询出的结果集全部删除（确定要删除当前查询出的数据吗？共计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XXX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条。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）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None/>
                        <a:tabLst>
                          <a:tab pos="287338" algn="l"/>
                        </a:tabLst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详细设计概述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详细设计的目标：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确定应该怎样具体地实现所要求的系统，为软件模块结构中的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每一模块确定算法和数据结构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，用某种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表达工具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给出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清晰的描述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详细设计阶段的任务不是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具体地编写程序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，而是要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设计出程序的“蓝图”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详细设计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的结果基本上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决定了最终的程序代码的质量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详细设计的主要任务：为每一模块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确定算法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、确定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每一模块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使用的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数据结构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、确定模块的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外部接口和用户界面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、为每一模块设计一组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测试用例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endParaRPr lang="zh-CN" altLang="en-US" sz="2400" dirty="0">
              <a:solidFill>
                <a:srgbClr val="49AB39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400" dirty="0">
              <a:solidFill>
                <a:srgbClr val="49AB39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400" dirty="0">
              <a:solidFill>
                <a:srgbClr val="49AB39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/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marL="933450" lvl="1" indent="-476250" eaLnBrk="1" hangingPunct="1">
              <a:buSzTx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-2" y="871538"/>
          <a:ext cx="9144001" cy="598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6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</a:t>
                      </a: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名称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简述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816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alt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提示框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对信息返回的提示展现方式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对于频繁操作的功能，不要使用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alert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提示，使用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div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提示，停顿几秒钟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自定义几秒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后自动消失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应封装成一个统一的调用。停顿时间默认为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秒钟，可自己定义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对可能造成数据无法恢复的操作必须提供确认信息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给用户放弃选择的机会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当前操作完成后，如果有必要请给予用户下一步操作的“入口链接”。举例：系统表式维护完毕，应提供“维护年度表式入口”，方便用户快捷操作。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-2" y="871538"/>
          <a:ext cx="9144001" cy="570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</a:t>
                      </a: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名称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简述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063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5.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界面传递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父窗体与弹出窗口。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页面内容过少；对该页面进行操作时，父级页面不可操作；页面功能是按流程操作，针对某个功能需额外进行设置；如上情况请使用弹出页。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当子窗体的任何操作影响了父窗体的数据时，子窗体关闭返回必须更新父窗体的数据。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弹出页内容少则不加最大化、最小化按扭。弹出窗口最大化后有意义则可加最大化按扭。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关闭父窗体必须连同子窗体一同关闭。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子窗体的大小最好不要超过父窗体，且最好不要遮住父窗体的主要信息。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弹出窗口最好不要超过两层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871538"/>
          <a:ext cx="9144000" cy="590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3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</a:t>
                      </a:r>
                      <a:r>
                        <a:rPr lang="zh-CN" sz="15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名称</a:t>
                      </a:r>
                      <a:endParaRPr lang="zh-CN" sz="15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简述</a:t>
                      </a:r>
                      <a:endParaRPr lang="zh-CN" sz="15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5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110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5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6.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表单</a:t>
                      </a:r>
                      <a:endParaRPr lang="zh-CN" sz="15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对表单的相关规范</a:t>
                      </a:r>
                      <a:r>
                        <a:rPr lang="en-US" sz="15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。</a:t>
                      </a:r>
                      <a:endParaRPr lang="zh-CN" sz="15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表单内元素过多，必须要将元素分类，属性相近的放到一起。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表单详细页尽量不要出现滚动条，如果内容过多，长度超过一屏半时，上下都加保存按扭。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846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5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7.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表格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列表页面通用规则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表格的宽度应为百分比显示，对于不定长的内容，可固定显示宽度，当超出此显示宽度后，以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"</a:t>
                      </a:r>
                      <a:r>
                        <a:rPr kumimoji="0" lang="zh-CN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…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"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显示，光标停留后，详细内容以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Title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显示。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表格的宽度如果过窄的情况下可以设固定宽度，但要保证有完全的</a:t>
                      </a: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css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样式。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如果没有明显的层次关系的多行记录，可以使用列表形式展现，不要使用树展现；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字数不规则的记录靠左显示，数量数字居右，列表中字数固定的文字（比如日期，图片等）居中显示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并且距左、右边框留有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10px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边距。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如果列表前选择框使用的是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Radio Button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，则应该默认选中第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条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;</a:t>
                      </a:r>
                      <a:endParaRPr kumimoji="0" lang="zh-CN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如果没有选中列表中的项，在点击功能操作按钮时，必须有提示“请选择需要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XXX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的记录“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871538"/>
          <a:ext cx="9144000" cy="598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8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</a:t>
                      </a: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名称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简述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1636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8.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界面布局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对界面布局、分辨率的规范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界面层次不宜超过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层。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默认窗口设置下，界面内容尽量用百分比显示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不应出现水平、垂直滚动条。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完成同一功能或任务的元素放在集中位置，减少鼠标移动的距离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无论在什么位置，用户都可以选择返回当前功能主界面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页面可用面积最大化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要对复杂页面加入引导性提示和帮助信息入口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如果各模块需要出现滚动条，嵌套不可以超过两层。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901554"/>
          <a:ext cx="8929719" cy="5527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7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1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</a:t>
                      </a: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名称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简述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809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9.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Button按钮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对按钮样式的一些限制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不允许用户操作的按钮应该置灰，特别要防止用户对按钮进行“连击”。</a:t>
                      </a:r>
                    </a:p>
                    <a:p>
                      <a:pPr marL="342900" lvl="0" indent="-342900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按钮的颜色是统一的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如果按扭为多个并且按扭字数不同时，按钮上如果只有两个字，则这两个字之间和两个字的两边都需要一个空格，如果多个按扭上字数同为两个时，则不需要。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5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10.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图片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关于页面上图片的规范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页面上所有的图片需加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alt</a:t>
                      </a: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属性（以确保在图片没加载出来时了解其作用）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871538"/>
          <a:ext cx="9144000" cy="588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</a:t>
                      </a:r>
                      <a:r>
                        <a:rPr lang="zh-CN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名称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简述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318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11.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文本域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多行记录的限制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如果有“清空”功能，再清空之前要进行提示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文本域要加入字数限制提示，动态提示还可输入多少字符；格式为：此处可输入的字数为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38/300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个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50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12.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输入框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输入框的状态和限制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可以输入的和需要选择的文本框以白色为背景；不可输入不可选择的文本框以灰色为背景；对于不可输入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选择框，通过鼠标或键盘都不可以让光标定位至此控件。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在界面上明确各个文本框的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TAB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键的顺序；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只允许输入数字的输入框根据输入结果，非法给予提示。以在输入框旁出现浮动层的形式显示。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只允许输入日期、时间的输入框请允许可输可选。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当输入的内容达到了字段的长度限制时，请控制不允许再输入，而不是保存后自动截断或保存时给予提示。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对于有限制使用的字符。显示明确的提示信息，（如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’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|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\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&lt;&gt;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: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*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?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输入框的长度由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CSS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文件统一限定，非特殊情况，不得更改。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71538"/>
          <a:ext cx="8572591" cy="331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0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95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序号 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功能名称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功能简述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031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13.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新增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增加一条或多条记录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新增记录分情况排列，例：主宾栏按序号排列，新增记录添加完后，跳转到新增记录所在页。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提交失败时必有保留用户已输入的内容，以便再次提交；并且提供用户必要的引导，使用户明白失败后应该如何处理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提交时需对主要标识字段进行重复值、空值（空格）判断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当已明确知道信息不能新增时，新增按钮应该置灰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871538"/>
          <a:ext cx="9144000" cy="541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42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序号 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功能名称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功能简述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641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14.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修改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修改单条记录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从列表进入修改完成后必须回到原记录所在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页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且刷新显示修改后的值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提交失败后有明显的提示，保留已修改的内容，以便再次提交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当已明确知道信息不能修改时，应将不可操作的功能按钮置灰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所有向后台提交为防止连续点击，当前页锁屏，操作完成后解锁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918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15.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删除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删除一条或多条记录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删除重要信息时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必须有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二次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确认删除的提示信息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删除成功后刷新不显示被删除的记录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在列表删除时，只要列表数据没删完，直接停留当前页，已删除的数据不显示且不刷新列表，若列表数据全部删除，则刷新列表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当被删除的记录与其它记录存在关联时，给予不允许删除提示信息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幼圆" pitchFamily="49" charset="-122"/>
                        <a:buAutoNum type="arabicPeriod"/>
                        <a:tabLst>
                          <a:tab pos="287338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当已明确知道信息不能删除时，应将删除按钮置灰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人机界面设计（界面通用规范）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871538"/>
          <a:ext cx="9143999" cy="550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42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序号 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功能名称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功能简述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规范要求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4499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16.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查询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按各条件查询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列表查询后定位到列表第一页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。</a:t>
                      </a: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报表查询后定位到报表第一页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每次查询后尽量保留当前查询条件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当未查询到任何记录时，需给予未查找相关记录的提示信息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467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17.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保存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保存当前变更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当保存所费时间较长时，需给予进度界面提示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必须控制不可以重复保存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。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zh-CN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页面有修改，未保存时关闭窗口时，提示用户是否保存。</a:t>
                      </a:r>
                      <a:endParaRPr lang="en-US" alt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384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18.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返回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返回前一个页面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当从一个页面点击按钮或链接进入子页面时，子页面必须提供返回按钮</a:t>
                      </a:r>
                      <a:r>
                        <a:rPr lang="zh-CN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；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384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19.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翻页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带条件进行翻页时，翻页同时可执行查询功能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264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20.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全选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实现单页全选功能。</a:t>
                      </a:r>
                      <a:endParaRPr lang="zh-CN" sz="1600" b="1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幼圆"/>
                        <a:buAutoNum type="arabicPeriod"/>
                        <a:tabLst>
                          <a:tab pos="288290" algn="l"/>
                        </a:tabLst>
                      </a:pP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勾选全选则选中当页所有记录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  <a:cs typeface="Times New Roman"/>
                        </a:rPr>
                        <a:t>。</a:t>
                      </a:r>
                      <a:endParaRPr lang="zh-CN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6.2.1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设计问题</a:t>
            </a: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、系统响应时间。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、用户帮助设施。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、出错信息处理。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、命令交互。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秦农直供平台详细设计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总体设计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algn="just"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 数据库设计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（数据库选型和建表）</a:t>
            </a:r>
            <a:endParaRPr kumimoji="1" lang="en-US" altLang="zh-CN" sz="2400" b="1" dirty="0">
              <a:solidFill>
                <a:srgbClr val="000000"/>
              </a:solidFill>
              <a:latin typeface="+mn-ea"/>
            </a:endParaRPr>
          </a:p>
          <a:p>
            <a:pPr algn="just"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 功能分解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（功能模块）</a:t>
            </a:r>
            <a:endParaRPr kumimoji="1" lang="en-US" altLang="zh-CN" sz="2400" b="1" dirty="0">
              <a:solidFill>
                <a:srgbClr val="000000"/>
              </a:solidFill>
              <a:latin typeface="+mn-ea"/>
            </a:endParaRPr>
          </a:p>
          <a:p>
            <a:pPr algn="just"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 体系结构设计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（技术架构）</a:t>
            </a:r>
            <a:endParaRPr kumimoji="1" lang="en-US" altLang="zh-CN" sz="2400" b="1" dirty="0">
              <a:solidFill>
                <a:srgbClr val="000000"/>
              </a:solidFill>
              <a:latin typeface="+mn-ea"/>
            </a:endParaRPr>
          </a:p>
          <a:p>
            <a:pPr algn="just"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 接口设计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（支付接口）</a:t>
            </a:r>
            <a:endParaRPr kumimoji="1" lang="en-US" altLang="zh-CN" sz="2400" b="1" dirty="0">
              <a:solidFill>
                <a:srgbClr val="000000"/>
              </a:solidFill>
              <a:latin typeface="+mn-ea"/>
            </a:endParaRPr>
          </a:p>
          <a:p>
            <a:pPr algn="just"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 界面设计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（网页版、手机版、设计主界面风格）</a:t>
            </a:r>
            <a:endParaRPr kumimoji="1" lang="en-US" altLang="zh-CN" sz="2400" b="1" dirty="0">
              <a:solidFill>
                <a:srgbClr val="000000"/>
              </a:solidFill>
              <a:latin typeface="+mn-ea"/>
            </a:endParaRPr>
          </a:p>
          <a:p>
            <a:pPr algn="just"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 非功能设计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</a:rPr>
              <a:t>（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安全设计、性能设计）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详细设计：为每一模块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确定算法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、确定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每一模块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使用的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数据结构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、确定模块的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外部接口和用户界面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、为每一模块设计一组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测试用例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endParaRPr lang="zh-CN" altLang="en-US" sz="2400" dirty="0">
              <a:solidFill>
                <a:srgbClr val="49AB39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400" dirty="0">
              <a:solidFill>
                <a:srgbClr val="49AB39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400" dirty="0">
              <a:solidFill>
                <a:srgbClr val="49AB39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/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marL="933450" lvl="1" indent="-476250" eaLnBrk="1" hangingPunct="1">
              <a:buSzTx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6.2.1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设计问题（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、系统响应时间）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系统响应时间指从用户完成某个控制动作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例如，按回车键或单击鼠标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，到软件给出预期的响应之间的这段时间。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系统响应时间有两个重要属性，分别是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易变性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）长度：时间过长，用户就会感到紧张，过短，加快用户操作节奏，可能会犯错误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）易变性：系统响应时间相对于平均响应时间的偏差即使系统响应时间较长，响应时间易变性低也有助于用户建立起稳定的工作节奏。</a:t>
            </a:r>
          </a:p>
          <a:p>
            <a:pPr eaLnBrk="1" hangingPunct="1">
              <a:lnSpc>
                <a:spcPct val="125000"/>
              </a:lnSpc>
              <a:defRPr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6.2.1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设计问题（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用户帮助设施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常见的帮助设施可分为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集成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附加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的两类。具体设计帮助设施时，必须解决下述的一系列问题：</a:t>
            </a:r>
          </a:p>
          <a:p>
            <a:pPr marL="342900" lvl="1" indent="-342900"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在用户与系统交互期间，是否在任何时候都能获得关于系统任何功能的帮助信息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cs typeface="+mn-cs"/>
              </a:rPr>
              <a:t>?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有两种选择：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提供部分功能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的帮助信息和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提供全部功能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的帮助信息。</a:t>
            </a:r>
          </a:p>
          <a:p>
            <a:pPr marL="342900" lvl="1" indent="-342900"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用户怎样请求帮助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cs typeface="+mn-cs"/>
              </a:rPr>
              <a:t>?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有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cs typeface="+mn-cs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种选择：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帮助菜单，特殊功能键和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+mn-cs"/>
              </a:rPr>
              <a:t>HELP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命令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。</a:t>
            </a:r>
          </a:p>
          <a:p>
            <a:pPr marL="342900" lvl="1" indent="-342900"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怎样显示帮助信息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cs typeface="+mn-cs"/>
              </a:rPr>
              <a:t>?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有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cs typeface="+mn-cs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种选择：在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独立的窗口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中，指出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参考某个文档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cs typeface="+mn-cs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不理想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cs typeface="+mn-cs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和在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屏幕固定位置显示简短提示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。</a:t>
            </a:r>
          </a:p>
          <a:p>
            <a:pPr marL="342900" lvl="1" indent="-342900"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用户怎样返回到正常的交互方式中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cs typeface="+mn-cs"/>
              </a:rPr>
              <a:t>?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有两种选择：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屏幕上的返回按钮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功能键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。</a:t>
            </a:r>
          </a:p>
          <a:p>
            <a:pPr marL="342900" lvl="1" indent="-342900"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怎样组织帮助信息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cs typeface="+mn-cs"/>
              </a:rPr>
              <a:t>?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有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cs typeface="+mn-cs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种选择：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平面结构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，信息的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层次结构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超文本结构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cs typeface="+mn-cs"/>
              </a:rPr>
              <a:t>。</a:t>
            </a:r>
          </a:p>
          <a:p>
            <a:pPr eaLnBrk="1" hangingPunct="1">
              <a:lnSpc>
                <a:spcPct val="115000"/>
              </a:lnSpc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300" b="1" dirty="0">
                <a:solidFill>
                  <a:srgbClr val="FF0000"/>
                </a:solidFill>
                <a:latin typeface="+mn-ea"/>
              </a:rPr>
              <a:t>6.2.1</a:t>
            </a:r>
            <a:r>
              <a:rPr lang="en-US" altLang="zh-CN" sz="2300" b="1" dirty="0">
                <a:solidFill>
                  <a:srgbClr val="FF0000"/>
                </a:solidFill>
              </a:rPr>
              <a:t> </a:t>
            </a:r>
            <a:r>
              <a:rPr lang="zh-CN" altLang="en-US" sz="2300" b="1" dirty="0">
                <a:solidFill>
                  <a:srgbClr val="FF0000"/>
                </a:solidFill>
              </a:rPr>
              <a:t>设计问题（</a:t>
            </a:r>
            <a:r>
              <a:rPr lang="en-US" altLang="zh-CN" sz="23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zh-CN" altLang="en-US" sz="2300" b="1" dirty="0">
                <a:solidFill>
                  <a:srgbClr val="FF0000"/>
                </a:solidFill>
              </a:rPr>
              <a:t>出错信息处理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3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出错信息和警告信息，是出现问题时交互式系统给出的“坏消息”。一般说来，交互式系统给出的出错信息或警告信息，具有下述属性。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(1) 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用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用户可以理解的术语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描述问题。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(2) 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提供有助于从错误中恢复的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建设性意见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(3) 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指出错误可能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导致哪些负面后果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例如，破坏数据文件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，以便用户检查是否出现了这些问题，并在确实出现问题时及时解决。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(4) 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伴随着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听觉上或视觉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上的提示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(5) 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不能带有指责色彩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，不能责怪用户。</a:t>
            </a:r>
          </a:p>
          <a:p>
            <a:pPr eaLnBrk="1" hangingPunct="1">
              <a:lnSpc>
                <a:spcPct val="115000"/>
              </a:lnSpc>
            </a:pPr>
            <a:endParaRPr lang="en-US" altLang="zh-CN" sz="23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300" b="1" dirty="0">
                <a:solidFill>
                  <a:srgbClr val="FF0000"/>
                </a:solidFill>
                <a:latin typeface="+mn-ea"/>
              </a:rPr>
              <a:t>6.2.1</a:t>
            </a:r>
            <a:r>
              <a:rPr lang="en-US" altLang="zh-CN" sz="2300" b="1" dirty="0">
                <a:solidFill>
                  <a:srgbClr val="FF0000"/>
                </a:solidFill>
              </a:rPr>
              <a:t> </a:t>
            </a:r>
            <a:r>
              <a:rPr lang="zh-CN" altLang="en-US" sz="2300" b="1" dirty="0">
                <a:solidFill>
                  <a:srgbClr val="FF0000"/>
                </a:solidFill>
              </a:rPr>
              <a:t>设计问题（</a:t>
            </a:r>
            <a:r>
              <a:rPr lang="en-US" altLang="zh-CN" sz="23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、命令交互）</a:t>
            </a:r>
            <a:endParaRPr lang="en-US" altLang="zh-CN" sz="23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许多高级用户仍然偏爱面向命令行的交互方式，在提供命令交互方式时，必须考虑下列设计问题。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(1) 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是否每个菜单选项都有对应的命令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?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(2) 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采用何种命令形式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?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有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3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种选择：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控制序列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例如，</a:t>
            </a:r>
            <a:r>
              <a:rPr lang="en-US" altLang="zh-CN" sz="2300" b="1" dirty="0" err="1">
                <a:solidFill>
                  <a:schemeClr val="tx2"/>
                </a:solidFill>
                <a:latin typeface="+mn-ea"/>
              </a:rPr>
              <a:t>Ctrl+P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，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功能键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和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输入命令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(3) 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学习和记忆命令的难度有多大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?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忘记了命令怎么办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?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(4) 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用户是否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可以定制或缩写命令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?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在越来越多的应用软件中，人机界面设计者都提供了“命令宏机制”。在理想的情况下，所有应用软件都有一致的命令使用方法。</a:t>
            </a:r>
          </a:p>
          <a:p>
            <a:pPr eaLnBrk="1" hangingPunct="1">
              <a:lnSpc>
                <a:spcPct val="115000"/>
              </a:lnSpc>
            </a:pPr>
            <a:endParaRPr lang="en-US" altLang="zh-CN" sz="23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300" b="1" dirty="0">
                <a:solidFill>
                  <a:srgbClr val="FF0000"/>
                </a:solidFill>
                <a:latin typeface="+mn-ea"/>
              </a:rPr>
              <a:t>6.2.2</a:t>
            </a:r>
            <a:r>
              <a:rPr lang="en-US" altLang="zh-CN" sz="2300" b="1" dirty="0">
                <a:solidFill>
                  <a:srgbClr val="FF0000"/>
                </a:solidFill>
              </a:rPr>
              <a:t> </a:t>
            </a:r>
            <a:r>
              <a:rPr lang="zh-CN" altLang="en-US" sz="2300" b="1" dirty="0">
                <a:solidFill>
                  <a:srgbClr val="FF0000"/>
                </a:solidFill>
              </a:rPr>
              <a:t>设计过程</a:t>
            </a:r>
            <a:endParaRPr lang="en-US" altLang="zh-CN" sz="23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用户界面设计是一个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迭代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的过程，通常先创建设计模型，再用原型实现这个设计模型，并由用户试用和评估，然后根据用户意见进行修改。建立起用户界面的原型，就必须对它进行评估，评估可以是非正式的也可以使正式的。</a:t>
            </a:r>
            <a:endParaRPr lang="en-US" altLang="zh-CN" sz="23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3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24"/>
            <a:ext cx="7215238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300" b="1" dirty="0">
                <a:solidFill>
                  <a:srgbClr val="FF0000"/>
                </a:solidFill>
                <a:latin typeface="+mn-ea"/>
              </a:rPr>
              <a:t>6.2.2</a:t>
            </a:r>
            <a:r>
              <a:rPr lang="en-US" altLang="zh-CN" sz="2300" b="1" dirty="0">
                <a:solidFill>
                  <a:srgbClr val="FF0000"/>
                </a:solidFill>
              </a:rPr>
              <a:t> </a:t>
            </a:r>
            <a:r>
              <a:rPr lang="zh-CN" altLang="en-US" sz="2300" b="1" dirty="0">
                <a:solidFill>
                  <a:srgbClr val="FF0000"/>
                </a:solidFill>
              </a:rPr>
              <a:t>设计过程</a:t>
            </a:r>
            <a:endParaRPr lang="en-US" altLang="zh-CN" sz="23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运用下述评估标准对设计进行早期复审。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(1) 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系统及其界面的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规格说明书的长度和复杂程度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，预示了用户学习使用该系统所需要的工作量。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(2) 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命令或动作的数量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、命令的平均参数个数或动作中单个操作的个数，预示了系统的交互时间和总体效率。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(3) 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设计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模型中包含的动作、命令和系统状态的数量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，预示了用户学习使用该系统时需要记忆的内容的多少。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(4) 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界面风格、帮助设施和出错处理协议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，预示了界面的复杂程度及用户接受该界面的程度。</a:t>
            </a:r>
            <a:endParaRPr lang="en-US" altLang="zh-CN" sz="23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6.2.3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人机界面设计指南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、一般交互指南：涉及信息显示、数据输入和系统整体控制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保持一致性。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提供有意义的反馈。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在执行有较大破坏性的动作之前要求用户确认。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允许取消绝大多数操作。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减少在两次操作之间必须记忆的信息量。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提高对话、移动和思考的效率（相近的功能按钮放到一起）。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允许犯错误。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按功能对动作分类，并据此设计屏幕布局。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提供对用户工作内容敏感的帮助设施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用简单动词或动词短语作为命令名。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6.2.3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人机界面设计指南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、信息显示指南：多种不同方式“显示”信息：用文字、图形和声音；按位置、移动和大小；使用颜色、分辨率和省略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只显示与当前工作内容有关的信息（无关的信息隐藏）。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不要用数据淹没用户，应该用便于用户迅速吸取信息的方式来表示数据。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使用一致的标记、标准的缩写和可预知的颜色。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允许用户保持可视化的语境（以缩小的方式放在显示屏一角）。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产生有意义的出错信息。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使用大小写、缩进和文本分组以帮助理解。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使用窗口分隔不同类型的信息。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使用“模拟”显示方式表示信息，以使信息更容易被用户提取（图形）。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高效率地使用显示屏。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6.2</a:t>
            </a:r>
            <a:r>
              <a:rPr lang="zh-CN" altLang="en-US" sz="3200" dirty="0"/>
              <a:t>人机界面设计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6.2.3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人机界面设计指南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、数据输入指南：用户的大部分时间用在选择命令、输入数据和向系统提供输入。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尽量减少用户的输入动作（减少击键次数）。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保持信息显示和数据输入之间的一致性（文字大小和颜色）。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允许用户自定义输入（选择性）。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交互应该是灵活的，并且可调整成用户最喜欢的输入方式（键盘和鼠标）。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使在当前动作语境中不适用的命令不起作用（一些按钮隐藏或不可用）。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让用户控制交互流（可以改变输入的顺序）。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对所有输入动作都提供帮助。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消除冗余的输入（提供默认值）。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6.3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过程设计的工具（</a:t>
            </a:r>
            <a:r>
              <a:rPr lang="zh-CN" altLang="en-US" sz="3200" dirty="0">
                <a:latin typeface="+mn-ea"/>
              </a:rPr>
              <a:t>程序流程图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）</a:t>
            </a: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顺序型：几个连续的加工依次序排列</a:t>
            </a: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选择型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</a:rPr>
              <a:t>: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由某个判断式的取值决定选择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+mn-ea"/>
              </a:rPr>
              <a:t>       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两个加工中的一个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641527-26C7-4011-A132-FC3CC6B52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1340768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4134E6"/>
                </a:solidFill>
                <a:latin typeface="Arial" panose="020B0604020202020204" pitchFamily="34" charset="0"/>
                <a:ea typeface="文鼎细圆" pitchFamily="1" charset="-122"/>
              </a:rPr>
              <a:t>A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9480BCBC-F5B3-49A3-B5D1-12C2968A1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168" y="1035968"/>
            <a:ext cx="0" cy="30480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A9D3AA-EBDE-4464-9BE9-0A87A07B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2102768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32B828"/>
                </a:solidFill>
                <a:latin typeface="Arial" panose="020B0604020202020204" pitchFamily="34" charset="0"/>
                <a:ea typeface="文鼎细圆" pitchFamily="1" charset="-122"/>
              </a:rPr>
              <a:t> </a:t>
            </a:r>
            <a:r>
              <a:rPr lang="en-US" altLang="zh-CN" sz="2000" b="1">
                <a:solidFill>
                  <a:srgbClr val="4134E6"/>
                </a:solidFill>
                <a:latin typeface="Arial" panose="020B0604020202020204" pitchFamily="34" charset="0"/>
                <a:ea typeface="文鼎细圆" pitchFamily="1" charset="-122"/>
              </a:rPr>
              <a:t>B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F5F35DAD-B77B-4914-98BF-A27696767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168" y="1797968"/>
            <a:ext cx="0" cy="30480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DEC9CAB9-63FB-40A8-A6B0-E021DABB7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168" y="2559968"/>
            <a:ext cx="0" cy="30480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A848296B-682B-426D-A385-7B39AE880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168" y="3245768"/>
            <a:ext cx="0" cy="304800"/>
          </a:xfrm>
          <a:prstGeom prst="line">
            <a:avLst/>
          </a:prstGeom>
          <a:noFill/>
          <a:ln w="190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CF707206-F2A9-402E-A7AD-BD8EC751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568" y="3550568"/>
            <a:ext cx="1219200" cy="457200"/>
          </a:xfrm>
          <a:prstGeom prst="flowChartDecision">
            <a:avLst/>
          </a:prstGeom>
          <a:solidFill>
            <a:schemeClr val="bg1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4134E6"/>
                </a:solidFill>
                <a:latin typeface="Arial" panose="020B0604020202020204" pitchFamily="34" charset="0"/>
                <a:ea typeface="文鼎细圆" pitchFamily="1" charset="-122"/>
              </a:rPr>
              <a:t>exp</a:t>
            </a:r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57D9F99A-8679-4926-92AF-98EBF086C227}"/>
              </a:ext>
            </a:extLst>
          </p:cNvPr>
          <p:cNvGrpSpPr>
            <a:grpSpLocks/>
          </p:cNvGrpSpPr>
          <p:nvPr/>
        </p:nvGrpSpPr>
        <p:grpSpPr bwMode="auto">
          <a:xfrm>
            <a:off x="5626968" y="4541168"/>
            <a:ext cx="1676400" cy="609600"/>
            <a:chOff x="0" y="0"/>
            <a:chExt cx="1056" cy="384"/>
          </a:xfrm>
        </p:grpSpPr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F2F2E01E-F431-4317-9EB0-FE9ED4364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FECBCBEC-52A0-4D5C-B85F-63D2AE11D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0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BC5580D0-2D08-4236-BB08-61306EF92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2"/>
              <a:ext cx="1056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E4AB27B-9D14-4D36-9917-12EA9ACC2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92"/>
              <a:ext cx="0" cy="192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7">
            <a:extLst>
              <a:ext uri="{FF2B5EF4-FFF2-40B4-BE49-F238E27FC236}">
                <a16:creationId xmlns:a16="http://schemas.microsoft.com/office/drawing/2014/main" id="{76682051-F5AE-4B56-A79E-1427126BFEBD}"/>
              </a:ext>
            </a:extLst>
          </p:cNvPr>
          <p:cNvGrpSpPr>
            <a:grpSpLocks/>
          </p:cNvGrpSpPr>
          <p:nvPr/>
        </p:nvGrpSpPr>
        <p:grpSpPr bwMode="auto">
          <a:xfrm>
            <a:off x="5465043" y="3360068"/>
            <a:ext cx="390525" cy="723900"/>
            <a:chOff x="0" y="0"/>
            <a:chExt cx="246" cy="456"/>
          </a:xfrm>
        </p:grpSpPr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8E11463-1448-4999-9DAB-BC5218683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264"/>
              <a:ext cx="0" cy="192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BCF62E5A-81BB-43F3-902F-89D6F4462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264"/>
              <a:ext cx="144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CD34DF46-6903-4D72-8858-84A5B9BF9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F</a:t>
              </a:r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id="{54757B71-3126-4EE9-A563-BC36A1E53BD9}"/>
              </a:ext>
            </a:extLst>
          </p:cNvPr>
          <p:cNvGrpSpPr>
            <a:grpSpLocks/>
          </p:cNvGrpSpPr>
          <p:nvPr/>
        </p:nvGrpSpPr>
        <p:grpSpPr bwMode="auto">
          <a:xfrm>
            <a:off x="7074768" y="3398168"/>
            <a:ext cx="476250" cy="687388"/>
            <a:chOff x="0" y="0"/>
            <a:chExt cx="300" cy="433"/>
          </a:xfrm>
        </p:grpSpPr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9AA32BD0-045D-431A-92BC-9F0A25313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1"/>
              <a:ext cx="0" cy="192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7C2DD5C6-ED02-4909-AB75-E40B19E8B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1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CF868423-8EEE-43DB-86B3-B73CE05DD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T</a:t>
              </a:r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7D7F4761-D5EF-4FDA-B905-ED801ABB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68" y="4083968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4134E6"/>
                </a:solidFill>
                <a:latin typeface="Arial" panose="020B0604020202020204" pitchFamily="34" charset="0"/>
                <a:ea typeface="文鼎细圆" pitchFamily="1" charset="-122"/>
              </a:rPr>
              <a:t>A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D01E32D9-5413-462D-B79F-D27C175E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568" y="4083968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32B828"/>
                </a:solidFill>
                <a:latin typeface="Arial" panose="020B0604020202020204" pitchFamily="34" charset="0"/>
                <a:ea typeface="文鼎细圆" pitchFamily="1" charset="-122"/>
              </a:rPr>
              <a:t> </a:t>
            </a:r>
            <a:r>
              <a:rPr lang="en-US" altLang="zh-CN" sz="2000" b="1">
                <a:solidFill>
                  <a:srgbClr val="4134E6"/>
                </a:solidFill>
                <a:latin typeface="Arial" panose="020B0604020202020204" pitchFamily="34" charset="0"/>
                <a:ea typeface="文鼎细圆" pitchFamily="1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0066208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秦农直供平台详细设计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083250-E3CC-44CB-943B-B56A8C121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30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66258"/>
      </p:ext>
    </p:extLst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6.3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过程设计的工具（</a:t>
            </a:r>
            <a:r>
              <a:rPr lang="zh-CN" altLang="en-US" sz="3200" dirty="0">
                <a:latin typeface="+mn-ea"/>
              </a:rPr>
              <a:t>程序流程图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）</a:t>
            </a: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当型循环型：当循环控制条件成立时，重复执行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+mn-ea"/>
              </a:rPr>
              <a:t>            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特定的加工。</a:t>
            </a: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直到循环型：重复执行特定的加工，直到循环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+mn-ea"/>
              </a:rPr>
              <a:t>            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控制条件成立时。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92DBAEDC-3DBB-4B72-8097-470D45D6279A}"/>
              </a:ext>
            </a:extLst>
          </p:cNvPr>
          <p:cNvGrpSpPr>
            <a:grpSpLocks/>
          </p:cNvGrpSpPr>
          <p:nvPr/>
        </p:nvGrpSpPr>
        <p:grpSpPr bwMode="auto">
          <a:xfrm>
            <a:off x="6246813" y="1019175"/>
            <a:ext cx="1695450" cy="1905000"/>
            <a:chOff x="0" y="0"/>
            <a:chExt cx="1068" cy="1200"/>
          </a:xfrm>
        </p:grpSpPr>
        <p:sp>
          <p:nvSpPr>
            <p:cNvPr id="27" name="AutoShape 5">
              <a:extLst>
                <a:ext uri="{FF2B5EF4-FFF2-40B4-BE49-F238E27FC236}">
                  <a16:creationId xmlns:a16="http://schemas.microsoft.com/office/drawing/2014/main" id="{2D678C62-F064-4474-9827-A9F7F4042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8"/>
              <a:ext cx="768" cy="288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exp</a:t>
              </a:r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9B8A456F-B8DC-4BC8-93D5-AC98294A3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0"/>
              <a:ext cx="0" cy="288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6E99573-29E6-4450-BF0B-A50AF7FCD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576"/>
              <a:ext cx="0" cy="192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8D095AB5-DB5A-415A-8343-92AF63B15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056"/>
              <a:ext cx="0" cy="144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9">
              <a:extLst>
                <a:ext uri="{FF2B5EF4-FFF2-40B4-BE49-F238E27FC236}">
                  <a16:creationId xmlns:a16="http://schemas.microsoft.com/office/drawing/2014/main" id="{1F18A1FE-605A-44A4-B8ED-D8D7F710C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200"/>
              <a:ext cx="528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A5599F16-2DC5-4AC3-842B-26090C60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44"/>
              <a:ext cx="0" cy="1056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D0FD4CC7-F14E-4F04-B277-C3EF5C88F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44"/>
              <a:ext cx="528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id="{A6631772-4B1A-40CF-B7A4-B2C125921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432"/>
              <a:ext cx="0" cy="768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3">
              <a:extLst>
                <a:ext uri="{FF2B5EF4-FFF2-40B4-BE49-F238E27FC236}">
                  <a16:creationId xmlns:a16="http://schemas.microsoft.com/office/drawing/2014/main" id="{739F5DB3-5362-4CAE-BD52-225528F84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432"/>
              <a:ext cx="144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231131D6-A324-4F08-A8F4-9F1002E0E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9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F</a:t>
              </a:r>
            </a:p>
          </p:txBody>
        </p:sp>
        <p:sp>
          <p:nvSpPr>
            <p:cNvPr id="37" name="Text Box 15">
              <a:extLst>
                <a:ext uri="{FF2B5EF4-FFF2-40B4-BE49-F238E27FC236}">
                  <a16:creationId xmlns:a16="http://schemas.microsoft.com/office/drawing/2014/main" id="{7401DA0D-57EC-4167-9B78-06B62CC84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52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T</a:t>
              </a:r>
            </a:p>
          </p:txBody>
        </p:sp>
        <p:sp>
          <p:nvSpPr>
            <p:cNvPr id="38" name="Rectangle 16">
              <a:extLst>
                <a:ext uri="{FF2B5EF4-FFF2-40B4-BE49-F238E27FC236}">
                  <a16:creationId xmlns:a16="http://schemas.microsoft.com/office/drawing/2014/main" id="{A0DCFD65-8C12-4C85-932E-43D6CE305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8"/>
              <a:ext cx="480" cy="288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S</a:t>
              </a:r>
            </a:p>
          </p:txBody>
        </p:sp>
      </p:grpSp>
      <p:grpSp>
        <p:nvGrpSpPr>
          <p:cNvPr id="39" name="Group 19">
            <a:extLst>
              <a:ext uri="{FF2B5EF4-FFF2-40B4-BE49-F238E27FC236}">
                <a16:creationId xmlns:a16="http://schemas.microsoft.com/office/drawing/2014/main" id="{5E4FA8D1-49C5-49ED-86D8-A12FB20A39D0}"/>
              </a:ext>
            </a:extLst>
          </p:cNvPr>
          <p:cNvGrpSpPr>
            <a:grpSpLocks/>
          </p:cNvGrpSpPr>
          <p:nvPr/>
        </p:nvGrpSpPr>
        <p:grpSpPr bwMode="auto">
          <a:xfrm>
            <a:off x="6475413" y="3228975"/>
            <a:ext cx="1466850" cy="1966913"/>
            <a:chOff x="0" y="0"/>
            <a:chExt cx="924" cy="1239"/>
          </a:xfrm>
        </p:grpSpPr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61A97A6C-7603-469F-B915-DA808BC4B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768" cy="288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exp</a:t>
              </a:r>
            </a:p>
          </p:txBody>
        </p:sp>
        <p:sp>
          <p:nvSpPr>
            <p:cNvPr id="41" name="Line 21">
              <a:extLst>
                <a:ext uri="{FF2B5EF4-FFF2-40B4-BE49-F238E27FC236}">
                  <a16:creationId xmlns:a16="http://schemas.microsoft.com/office/drawing/2014/main" id="{269C4C91-6E53-4116-BD8C-96D2F5A50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0"/>
              <a:ext cx="0" cy="288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2">
              <a:extLst>
                <a:ext uri="{FF2B5EF4-FFF2-40B4-BE49-F238E27FC236}">
                  <a16:creationId xmlns:a16="http://schemas.microsoft.com/office/drawing/2014/main" id="{7151F075-CABF-40BE-A6E5-8179A76D2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576"/>
              <a:ext cx="0" cy="192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3">
              <a:extLst>
                <a:ext uri="{FF2B5EF4-FFF2-40B4-BE49-F238E27FC236}">
                  <a16:creationId xmlns:a16="http://schemas.microsoft.com/office/drawing/2014/main" id="{82FF0549-899C-4C21-846D-62F756CC3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056"/>
              <a:ext cx="0" cy="144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E7B910C4-6CB0-49B8-9353-03C8F84E2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44"/>
              <a:ext cx="528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5">
              <a:extLst>
                <a:ext uri="{FF2B5EF4-FFF2-40B4-BE49-F238E27FC236}">
                  <a16:creationId xmlns:a16="http://schemas.microsoft.com/office/drawing/2014/main" id="{39CBA056-384C-47BF-8418-D79118E91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"/>
              <a:ext cx="0" cy="768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5753B311-1A16-4F6F-A7AC-32672D2CB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912"/>
              <a:ext cx="144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7">
              <a:extLst>
                <a:ext uri="{FF2B5EF4-FFF2-40B4-BE49-F238E27FC236}">
                  <a16:creationId xmlns:a16="http://schemas.microsoft.com/office/drawing/2014/main" id="{4745B097-F938-45BE-9442-1938A6385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6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F</a:t>
              </a:r>
            </a:p>
          </p:txBody>
        </p:sp>
        <p:sp>
          <p:nvSpPr>
            <p:cNvPr id="48" name="Text Box 28">
              <a:extLst>
                <a:ext uri="{FF2B5EF4-FFF2-40B4-BE49-F238E27FC236}">
                  <a16:creationId xmlns:a16="http://schemas.microsoft.com/office/drawing/2014/main" id="{1E13AB65-B648-41C7-83B4-DB90C5D63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0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T</a:t>
              </a:r>
            </a:p>
          </p:txBody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E7D63E08-5075-47E7-8991-20ABA7002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8"/>
              <a:ext cx="480" cy="288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409474"/>
      </p:ext>
    </p:extLst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6.3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过程设计的工具（</a:t>
            </a:r>
            <a:r>
              <a:rPr lang="zh-CN" altLang="en-US" sz="3200" dirty="0">
                <a:latin typeface="+mn-ea"/>
              </a:rPr>
              <a:t>程序流程图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）</a:t>
            </a: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+mj-ea"/>
              <a:buChar char="•"/>
              <a:defRPr/>
            </a:pP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多种情况选择型：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列出多种加工情况，根据控制变量的取值，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选择执行其一。</a:t>
            </a: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50" name="Group 4">
            <a:extLst>
              <a:ext uri="{FF2B5EF4-FFF2-40B4-BE49-F238E27FC236}">
                <a16:creationId xmlns:a16="http://schemas.microsoft.com/office/drawing/2014/main" id="{63621C83-4A57-4F42-82E5-15EDE8D4C956}"/>
              </a:ext>
            </a:extLst>
          </p:cNvPr>
          <p:cNvGrpSpPr>
            <a:grpSpLocks/>
          </p:cNvGrpSpPr>
          <p:nvPr/>
        </p:nvGrpSpPr>
        <p:grpSpPr bwMode="auto">
          <a:xfrm>
            <a:off x="5796136" y="1759750"/>
            <a:ext cx="2438400" cy="3124200"/>
            <a:chOff x="0" y="0"/>
            <a:chExt cx="1536" cy="1968"/>
          </a:xfrm>
        </p:grpSpPr>
        <p:sp>
          <p:nvSpPr>
            <p:cNvPr id="51" name="AutoShape 5">
              <a:extLst>
                <a:ext uri="{FF2B5EF4-FFF2-40B4-BE49-F238E27FC236}">
                  <a16:creationId xmlns:a16="http://schemas.microsoft.com/office/drawing/2014/main" id="{4536515F-4C1F-4697-A606-30CDA1614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768" cy="288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exp=1</a:t>
              </a:r>
            </a:p>
          </p:txBody>
        </p:sp>
        <p:sp>
          <p:nvSpPr>
            <p:cNvPr id="52" name="Line 6">
              <a:extLst>
                <a:ext uri="{FF2B5EF4-FFF2-40B4-BE49-F238E27FC236}">
                  <a16:creationId xmlns:a16="http://schemas.microsoft.com/office/drawing/2014/main" id="{A5E1189D-9EF2-4ED3-BC64-9E853A7AC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0"/>
              <a:ext cx="0" cy="192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E3153871-3880-47D4-874A-F897A323A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80"/>
              <a:ext cx="0" cy="144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8">
              <a:extLst>
                <a:ext uri="{FF2B5EF4-FFF2-40B4-BE49-F238E27FC236}">
                  <a16:creationId xmlns:a16="http://schemas.microsoft.com/office/drawing/2014/main" id="{F8E7CF2B-AB2B-47C5-BCBB-9A4F72D05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36"/>
              <a:ext cx="0" cy="1488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id="{0D243A31-070D-426B-90A5-C767BE456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36"/>
              <a:ext cx="144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EA1AF830-9D3D-4B78-A5BF-3423C86CE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3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F</a:t>
              </a:r>
            </a:p>
          </p:txBody>
        </p:sp>
        <p:sp>
          <p:nvSpPr>
            <p:cNvPr id="57" name="Text Box 11">
              <a:extLst>
                <a:ext uri="{FF2B5EF4-FFF2-40B4-BE49-F238E27FC236}">
                  <a16:creationId xmlns:a16="http://schemas.microsoft.com/office/drawing/2014/main" id="{49912C5D-8FE4-4BBB-B305-B16F24B3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9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T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99AE130A-B4AA-47A4-B545-20C614531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0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S</a:t>
              </a:r>
              <a:r>
                <a:rPr lang="en-US" sz="1800" b="1" baseline="-25000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1</a:t>
              </a:r>
            </a:p>
          </p:txBody>
        </p:sp>
        <p:sp>
          <p:nvSpPr>
            <p:cNvPr id="59" name="AutoShape 13">
              <a:extLst>
                <a:ext uri="{FF2B5EF4-FFF2-40B4-BE49-F238E27FC236}">
                  <a16:creationId xmlns:a16="http://schemas.microsoft.com/office/drawing/2014/main" id="{C1B3972E-16DD-4BA9-95EB-EAC625167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24"/>
              <a:ext cx="768" cy="288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exp=2</a:t>
              </a:r>
            </a:p>
          </p:txBody>
        </p: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4F646D6E-7A84-4C40-92D1-A30C39D6B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912"/>
              <a:ext cx="0" cy="144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5">
              <a:extLst>
                <a:ext uri="{FF2B5EF4-FFF2-40B4-BE49-F238E27FC236}">
                  <a16:creationId xmlns:a16="http://schemas.microsoft.com/office/drawing/2014/main" id="{9492C33A-FF9F-4260-B7B7-706CC950F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104"/>
              <a:ext cx="0" cy="144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4B1ECCD3-D208-406E-A25F-A6D9438E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296"/>
              <a:ext cx="0" cy="144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AutoShape 17">
              <a:extLst>
                <a:ext uri="{FF2B5EF4-FFF2-40B4-BE49-F238E27FC236}">
                  <a16:creationId xmlns:a16="http://schemas.microsoft.com/office/drawing/2014/main" id="{553ADC9C-2819-4576-9128-D2E0B4A5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768" cy="288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exp=n</a:t>
              </a:r>
            </a:p>
          </p:txBody>
        </p:sp>
        <p:sp>
          <p:nvSpPr>
            <p:cNvPr id="64" name="Line 18">
              <a:extLst>
                <a:ext uri="{FF2B5EF4-FFF2-40B4-BE49-F238E27FC236}">
                  <a16:creationId xmlns:a16="http://schemas.microsoft.com/office/drawing/2014/main" id="{4A7312EF-DF5A-4C38-96D9-C116E6EF6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728"/>
              <a:ext cx="0" cy="24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73F4D967-614D-4C28-86C2-5497AB1B6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36"/>
              <a:ext cx="144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0">
              <a:extLst>
                <a:ext uri="{FF2B5EF4-FFF2-40B4-BE49-F238E27FC236}">
                  <a16:creationId xmlns:a16="http://schemas.microsoft.com/office/drawing/2014/main" id="{8CEF1A54-0BB5-48AB-9772-A36B0D419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68"/>
              <a:ext cx="144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1D6DA000-FE9C-4C8C-9275-AC62FD00C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672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S</a:t>
              </a:r>
              <a:r>
                <a:rPr lang="en-US" sz="1800" b="1" baseline="-25000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2</a:t>
              </a:r>
            </a:p>
          </p:txBody>
        </p:sp>
        <p:sp>
          <p:nvSpPr>
            <p:cNvPr id="68" name="Line 22">
              <a:extLst>
                <a:ext uri="{FF2B5EF4-FFF2-40B4-BE49-F238E27FC236}">
                  <a16:creationId xmlns:a16="http://schemas.microsoft.com/office/drawing/2014/main" id="{EF5D6D6E-5343-4E43-B7AB-B017E8BE9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768"/>
              <a:ext cx="144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5F36EA6C-CE08-45A1-BBEA-C221E6F49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52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T</a:t>
              </a:r>
            </a:p>
          </p:txBody>
        </p:sp>
        <p:sp>
          <p:nvSpPr>
            <p:cNvPr id="70" name="Line 24">
              <a:extLst>
                <a:ext uri="{FF2B5EF4-FFF2-40B4-BE49-F238E27FC236}">
                  <a16:creationId xmlns:a16="http://schemas.microsoft.com/office/drawing/2014/main" id="{11836F9E-8658-4CEF-BD4B-05934120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584"/>
              <a:ext cx="144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D9DFF4F5-D844-467B-95F4-3E2CA23F9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88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S</a:t>
              </a:r>
              <a:r>
                <a:rPr lang="en-US" sz="1800" b="1" baseline="-25000">
                  <a:solidFill>
                    <a:srgbClr val="4134E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n</a:t>
              </a:r>
            </a:p>
          </p:txBody>
        </p:sp>
        <p:sp>
          <p:nvSpPr>
            <p:cNvPr id="72" name="Line 26">
              <a:extLst>
                <a:ext uri="{FF2B5EF4-FFF2-40B4-BE49-F238E27FC236}">
                  <a16:creationId xmlns:a16="http://schemas.microsoft.com/office/drawing/2014/main" id="{CA08E921-2562-4FAD-9F59-E2D4A0036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4"/>
              <a:ext cx="144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27">
              <a:extLst>
                <a:ext uri="{FF2B5EF4-FFF2-40B4-BE49-F238E27FC236}">
                  <a16:creationId xmlns:a16="http://schemas.microsoft.com/office/drawing/2014/main" id="{040A18EC-E9B9-44D6-A319-D68CE208F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34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T</a:t>
              </a:r>
            </a:p>
          </p:txBody>
        </p:sp>
        <p:sp>
          <p:nvSpPr>
            <p:cNvPr id="74" name="Text Box 28">
              <a:extLst>
                <a:ext uri="{FF2B5EF4-FFF2-40B4-BE49-F238E27FC236}">
                  <a16:creationId xmlns:a16="http://schemas.microsoft.com/office/drawing/2014/main" id="{062663E0-9793-4F38-A2DE-D7F56C039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86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F</a:t>
              </a:r>
            </a:p>
          </p:txBody>
        </p:sp>
        <p:sp>
          <p:nvSpPr>
            <p:cNvPr id="75" name="Text Box 29">
              <a:extLst>
                <a:ext uri="{FF2B5EF4-FFF2-40B4-BE49-F238E27FC236}">
                  <a16:creationId xmlns:a16="http://schemas.microsoft.com/office/drawing/2014/main" id="{9E22740A-10A1-409A-9447-511548E90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68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F</a:t>
              </a:r>
            </a:p>
          </p:txBody>
        </p: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CA6D8A40-F084-4B75-9562-306465CC6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824"/>
              <a:ext cx="1152" cy="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829594"/>
      </p:ext>
    </p:extLst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6.3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过程设计的工具（</a:t>
            </a:r>
            <a:r>
              <a:rPr lang="zh-CN" altLang="en-US" sz="3200" dirty="0">
                <a:latin typeface="+mn-ea"/>
              </a:rPr>
              <a:t>程序流程图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）</a:t>
            </a:r>
            <a:endParaRPr lang="zh-CN" altLang="en-US" sz="3200" dirty="0"/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3420B62B-246C-4456-8E56-D870D7CE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具有嵌套形式的程序流程图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34" name="Group 2">
            <a:extLst>
              <a:ext uri="{FF2B5EF4-FFF2-40B4-BE49-F238E27FC236}">
                <a16:creationId xmlns:a16="http://schemas.microsoft.com/office/drawing/2014/main" id="{3F66EB37-CEAA-4DA9-8DFB-829DE49BDF53}"/>
              </a:ext>
            </a:extLst>
          </p:cNvPr>
          <p:cNvGrpSpPr>
            <a:grpSpLocks/>
          </p:cNvGrpSpPr>
          <p:nvPr/>
        </p:nvGrpSpPr>
        <p:grpSpPr bwMode="auto">
          <a:xfrm>
            <a:off x="1861290" y="1007784"/>
            <a:ext cx="6532282" cy="4581456"/>
            <a:chOff x="336" y="0"/>
            <a:chExt cx="3648" cy="3888"/>
          </a:xfrm>
        </p:grpSpPr>
        <p:sp>
          <p:nvSpPr>
            <p:cNvPr id="37" name="AutoShape 5">
              <a:extLst>
                <a:ext uri="{FF2B5EF4-FFF2-40B4-BE49-F238E27FC236}">
                  <a16:creationId xmlns:a16="http://schemas.microsoft.com/office/drawing/2014/main" id="{7056ED60-1494-45FC-B7D8-68EC77A7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104"/>
              <a:ext cx="768" cy="288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F761D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F761D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X1</a:t>
              </a:r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13BE8FC7-E1A7-4329-8881-737BEEB92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8"/>
              <a:ext cx="0" cy="144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7">
              <a:extLst>
                <a:ext uri="{FF2B5EF4-FFF2-40B4-BE49-F238E27FC236}">
                  <a16:creationId xmlns:a16="http://schemas.microsoft.com/office/drawing/2014/main" id="{4B864E93-428B-41DA-85E2-17E07E96E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0" cy="144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94D0DCD5-5A26-4C5F-9D60-C9D9A7325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32"/>
              <a:ext cx="0" cy="1344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84E5EF9E-AF74-4B1F-AE95-72FF8B8D0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960" cy="0"/>
            </a:xfrm>
            <a:prstGeom prst="line">
              <a:avLst/>
            </a:prstGeom>
            <a:noFill/>
            <a:ln w="9525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0">
              <a:extLst>
                <a:ext uri="{FF2B5EF4-FFF2-40B4-BE49-F238E27FC236}">
                  <a16:creationId xmlns:a16="http://schemas.microsoft.com/office/drawing/2014/main" id="{283F6C06-05C6-4004-B26F-170CE54F8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7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F</a:t>
              </a:r>
            </a:p>
          </p:txBody>
        </p: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F456C343-11E0-42D1-9FF7-603016141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5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T</a:t>
              </a:r>
            </a:p>
          </p:txBody>
        </p:sp>
        <p:sp>
          <p:nvSpPr>
            <p:cNvPr id="44" name="Rectangle 12">
              <a:extLst>
                <a:ext uri="{FF2B5EF4-FFF2-40B4-BE49-F238E27FC236}">
                  <a16:creationId xmlns:a16="http://schemas.microsoft.com/office/drawing/2014/main" id="{31DDDC20-FAC1-4B58-9B46-F9853BE2E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432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32B8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32B8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a</a:t>
              </a:r>
            </a:p>
          </p:txBody>
        </p:sp>
        <p:sp>
          <p:nvSpPr>
            <p:cNvPr id="45" name="AutoShape 13">
              <a:extLst>
                <a:ext uri="{FF2B5EF4-FFF2-40B4-BE49-F238E27FC236}">
                  <a16:creationId xmlns:a16="http://schemas.microsoft.com/office/drawing/2014/main" id="{4FA8686A-E876-45B4-B2CD-5C9AFCA42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824"/>
              <a:ext cx="768" cy="288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32B8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32B8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X4</a:t>
              </a:r>
            </a:p>
          </p:txBody>
        </p:sp>
        <p:sp>
          <p:nvSpPr>
            <p:cNvPr id="46" name="Line 14">
              <a:extLst>
                <a:ext uri="{FF2B5EF4-FFF2-40B4-BE49-F238E27FC236}">
                  <a16:creationId xmlns:a16="http://schemas.microsoft.com/office/drawing/2014/main" id="{2C3DABDF-D2CC-4109-936D-BFF028260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0" cy="144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5">
              <a:extLst>
                <a:ext uri="{FF2B5EF4-FFF2-40B4-BE49-F238E27FC236}">
                  <a16:creationId xmlns:a16="http://schemas.microsoft.com/office/drawing/2014/main" id="{A65D6A1F-4AA2-4C12-9206-FD6C65D83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96"/>
              <a:ext cx="0" cy="192"/>
            </a:xfrm>
            <a:prstGeom prst="line">
              <a:avLst/>
            </a:prstGeom>
            <a:noFill/>
            <a:ln w="28575">
              <a:solidFill>
                <a:srgbClr val="32B828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4EF83493-3A38-4152-B607-EC4D66E1F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64"/>
              <a:ext cx="0" cy="144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7">
              <a:extLst>
                <a:ext uri="{FF2B5EF4-FFF2-40B4-BE49-F238E27FC236}">
                  <a16:creationId xmlns:a16="http://schemas.microsoft.com/office/drawing/2014/main" id="{D8031CA3-E6A2-4114-8E4B-B1A02BC86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28"/>
              <a:ext cx="0" cy="576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8">
              <a:extLst>
                <a:ext uri="{FF2B5EF4-FFF2-40B4-BE49-F238E27FC236}">
                  <a16:creationId xmlns:a16="http://schemas.microsoft.com/office/drawing/2014/main" id="{99AD4FBA-1BED-43E6-AD9D-AAD50CAF6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48"/>
              <a:ext cx="432" cy="0"/>
            </a:xfrm>
            <a:prstGeom prst="line">
              <a:avLst/>
            </a:prstGeom>
            <a:noFill/>
            <a:ln w="3175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9">
              <a:extLst>
                <a:ext uri="{FF2B5EF4-FFF2-40B4-BE49-F238E27FC236}">
                  <a16:creationId xmlns:a16="http://schemas.microsoft.com/office/drawing/2014/main" id="{A0412D87-4460-4032-A60F-B8A5B40B1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28"/>
              <a:ext cx="672" cy="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20">
              <a:extLst>
                <a:ext uri="{FF2B5EF4-FFF2-40B4-BE49-F238E27FC236}">
                  <a16:creationId xmlns:a16="http://schemas.microsoft.com/office/drawing/2014/main" id="{B9DC8F3A-32A4-4A90-8983-2DDC40F9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08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F761D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F761D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c</a:t>
              </a:r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E0F1C444-967C-441C-8C77-B145877EA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144" cy="0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22">
              <a:extLst>
                <a:ext uri="{FF2B5EF4-FFF2-40B4-BE49-F238E27FC236}">
                  <a16:creationId xmlns:a16="http://schemas.microsoft.com/office/drawing/2014/main" id="{5B52F354-F593-4A21-A736-E3A027BC6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T</a:t>
              </a:r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6C6FE827-EE77-4112-9BAA-3F585E0C1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192" cy="0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24">
              <a:extLst>
                <a:ext uri="{FF2B5EF4-FFF2-40B4-BE49-F238E27FC236}">
                  <a16:creationId xmlns:a16="http://schemas.microsoft.com/office/drawing/2014/main" id="{CF7EA4C3-1DF8-441E-B062-E65D2AE8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488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32B8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32B8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f</a:t>
              </a:r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B13B1EFE-51C2-48B9-86BF-2F4DD7EB8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736"/>
              <a:ext cx="144" cy="0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26">
              <a:extLst>
                <a:ext uri="{FF2B5EF4-FFF2-40B4-BE49-F238E27FC236}">
                  <a16:creationId xmlns:a16="http://schemas.microsoft.com/office/drawing/2014/main" id="{6D8DF574-3028-4A6B-822B-44F6C6C75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T</a:t>
              </a:r>
            </a:p>
          </p:txBody>
        </p:sp>
        <p:sp>
          <p:nvSpPr>
            <p:cNvPr id="86" name="Text Box 27">
              <a:extLst>
                <a:ext uri="{FF2B5EF4-FFF2-40B4-BE49-F238E27FC236}">
                  <a16:creationId xmlns:a16="http://schemas.microsoft.com/office/drawing/2014/main" id="{EB625579-B37B-469A-B99A-A632DC110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05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F</a:t>
              </a:r>
            </a:p>
          </p:txBody>
        </p:sp>
        <p:sp>
          <p:nvSpPr>
            <p:cNvPr id="87" name="Text Box 28">
              <a:extLst>
                <a:ext uri="{FF2B5EF4-FFF2-40B4-BE49-F238E27FC236}">
                  <a16:creationId xmlns:a16="http://schemas.microsoft.com/office/drawing/2014/main" id="{D96155CE-83A6-4D81-8A64-4C3972390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7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F</a:t>
              </a:r>
            </a:p>
          </p:txBody>
        </p:sp>
        <p:sp>
          <p:nvSpPr>
            <p:cNvPr id="88" name="Line 29">
              <a:extLst>
                <a:ext uri="{FF2B5EF4-FFF2-40B4-BE49-F238E27FC236}">
                  <a16:creationId xmlns:a16="http://schemas.microsoft.com/office/drawing/2014/main" id="{A2493C05-A583-4222-A5F4-DC6A6DE59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968"/>
              <a:ext cx="0" cy="1008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30">
              <a:extLst>
                <a:ext uri="{FF2B5EF4-FFF2-40B4-BE49-F238E27FC236}">
                  <a16:creationId xmlns:a16="http://schemas.microsoft.com/office/drawing/2014/main" id="{3FF53766-A335-4BB9-ABE4-FA12A1AD2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0"/>
              <a:ext cx="288" cy="288"/>
            </a:xfrm>
            <a:prstGeom prst="ellipse">
              <a:avLst/>
            </a:prstGeom>
            <a:noFill/>
            <a:ln w="9525">
              <a:solidFill>
                <a:srgbClr val="F761D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761DA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入口</a:t>
              </a:r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F270D5F7-E847-43EC-96C0-3F5DF4526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624"/>
              <a:ext cx="0" cy="144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32">
              <a:extLst>
                <a:ext uri="{FF2B5EF4-FFF2-40B4-BE49-F238E27FC236}">
                  <a16:creationId xmlns:a16="http://schemas.microsoft.com/office/drawing/2014/main" id="{0F8D1413-4A02-4C34-9A94-049911C84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768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F761D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F761D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b</a:t>
              </a:r>
            </a:p>
          </p:txBody>
        </p:sp>
        <p:sp>
          <p:nvSpPr>
            <p:cNvPr id="92" name="Line 33">
              <a:extLst>
                <a:ext uri="{FF2B5EF4-FFF2-40B4-BE49-F238E27FC236}">
                  <a16:creationId xmlns:a16="http://schemas.microsoft.com/office/drawing/2014/main" id="{B14141BF-ABE6-4833-8973-7280E15B2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960"/>
              <a:ext cx="0" cy="144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AutoShape 34">
              <a:extLst>
                <a:ext uri="{FF2B5EF4-FFF2-40B4-BE49-F238E27FC236}">
                  <a16:creationId xmlns:a16="http://schemas.microsoft.com/office/drawing/2014/main" id="{C4E31235-27C9-4829-A356-FBB6DB177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392"/>
              <a:ext cx="672" cy="240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32B8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32B8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X2</a:t>
              </a:r>
            </a:p>
          </p:txBody>
        </p:sp>
        <p:sp>
          <p:nvSpPr>
            <p:cNvPr id="94" name="AutoShape 35">
              <a:extLst>
                <a:ext uri="{FF2B5EF4-FFF2-40B4-BE49-F238E27FC236}">
                  <a16:creationId xmlns:a16="http://schemas.microsoft.com/office/drawing/2014/main" id="{EAA1D8CE-AFE9-4A97-9BD6-E361197D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672" cy="192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F761D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F761D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X3</a:t>
              </a:r>
            </a:p>
          </p:txBody>
        </p:sp>
        <p:sp>
          <p:nvSpPr>
            <p:cNvPr id="95" name="Rectangle 36">
              <a:extLst>
                <a:ext uri="{FF2B5EF4-FFF2-40B4-BE49-F238E27FC236}">
                  <a16:creationId xmlns:a16="http://schemas.microsoft.com/office/drawing/2014/main" id="{B99326D6-ABDE-4606-8E0F-C0E9C91FC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48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32B8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32B8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d</a:t>
              </a:r>
            </a:p>
          </p:txBody>
        </p:sp>
        <p:sp>
          <p:nvSpPr>
            <p:cNvPr id="96" name="Rectangle 37">
              <a:extLst>
                <a:ext uri="{FF2B5EF4-FFF2-40B4-BE49-F238E27FC236}">
                  <a16:creationId xmlns:a16="http://schemas.microsoft.com/office/drawing/2014/main" id="{0DC9D027-CAD2-4295-A3A9-E55969CDA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32B8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32B8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e</a:t>
              </a:r>
            </a:p>
          </p:txBody>
        </p:sp>
        <p:sp>
          <p:nvSpPr>
            <p:cNvPr id="97" name="Line 38">
              <a:extLst>
                <a:ext uri="{FF2B5EF4-FFF2-40B4-BE49-F238E27FC236}">
                  <a16:creationId xmlns:a16="http://schemas.microsoft.com/office/drawing/2014/main" id="{1D206B31-57EB-4CF7-8864-09E7DE1B0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432" cy="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9">
              <a:extLst>
                <a:ext uri="{FF2B5EF4-FFF2-40B4-BE49-F238E27FC236}">
                  <a16:creationId xmlns:a16="http://schemas.microsoft.com/office/drawing/2014/main" id="{64D6E3B4-A75D-4DA1-8048-D68B6FD57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784"/>
              <a:ext cx="432" cy="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40">
              <a:extLst>
                <a:ext uri="{FF2B5EF4-FFF2-40B4-BE49-F238E27FC236}">
                  <a16:creationId xmlns:a16="http://schemas.microsoft.com/office/drawing/2014/main" id="{76488901-2442-4204-8D48-6AD35947E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48"/>
              <a:ext cx="0" cy="24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1">
              <a:extLst>
                <a:ext uri="{FF2B5EF4-FFF2-40B4-BE49-F238E27FC236}">
                  <a16:creationId xmlns:a16="http://schemas.microsoft.com/office/drawing/2014/main" id="{FB5AEE0F-7842-448C-9AFC-D9C395046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80"/>
              <a:ext cx="0" cy="144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2">
              <a:extLst>
                <a:ext uri="{FF2B5EF4-FFF2-40B4-BE49-F238E27FC236}">
                  <a16:creationId xmlns:a16="http://schemas.microsoft.com/office/drawing/2014/main" id="{0C353BB0-2361-4301-9903-D9EB95E77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968"/>
              <a:ext cx="192" cy="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43">
              <a:extLst>
                <a:ext uri="{FF2B5EF4-FFF2-40B4-BE49-F238E27FC236}">
                  <a16:creationId xmlns:a16="http://schemas.microsoft.com/office/drawing/2014/main" id="{5180969B-A4B7-469C-B957-BEF6EB525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968"/>
              <a:ext cx="0" cy="24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44">
              <a:extLst>
                <a:ext uri="{FF2B5EF4-FFF2-40B4-BE49-F238E27FC236}">
                  <a16:creationId xmlns:a16="http://schemas.microsoft.com/office/drawing/2014/main" id="{3A648CBB-4EF0-419D-A284-E0C79924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208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32B8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32B8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g</a:t>
              </a:r>
            </a:p>
          </p:txBody>
        </p:sp>
        <p:sp>
          <p:nvSpPr>
            <p:cNvPr id="104" name="Line 45">
              <a:extLst>
                <a:ext uri="{FF2B5EF4-FFF2-40B4-BE49-F238E27FC236}">
                  <a16:creationId xmlns:a16="http://schemas.microsoft.com/office/drawing/2014/main" id="{92E1A340-5F76-437F-BD26-78C9770D2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00"/>
              <a:ext cx="0" cy="144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46">
              <a:extLst>
                <a:ext uri="{FF2B5EF4-FFF2-40B4-BE49-F238E27FC236}">
                  <a16:creationId xmlns:a16="http://schemas.microsoft.com/office/drawing/2014/main" id="{460E6F15-ACC4-4806-8877-412DF084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544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32B8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32B82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h</a:t>
              </a:r>
            </a:p>
          </p:txBody>
        </p:sp>
        <p:sp>
          <p:nvSpPr>
            <p:cNvPr id="106" name="Line 47">
              <a:extLst>
                <a:ext uri="{FF2B5EF4-FFF2-40B4-BE49-F238E27FC236}">
                  <a16:creationId xmlns:a16="http://schemas.microsoft.com/office/drawing/2014/main" id="{50582F84-A987-4DEC-AF2E-3CC2B9518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0" cy="24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48">
              <a:extLst>
                <a:ext uri="{FF2B5EF4-FFF2-40B4-BE49-F238E27FC236}">
                  <a16:creationId xmlns:a16="http://schemas.microsoft.com/office/drawing/2014/main" id="{9E3D634B-4268-471E-BBA6-820261DAC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968"/>
              <a:ext cx="240" cy="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49">
              <a:extLst>
                <a:ext uri="{FF2B5EF4-FFF2-40B4-BE49-F238E27FC236}">
                  <a16:creationId xmlns:a16="http://schemas.microsoft.com/office/drawing/2014/main" id="{0A162122-20A4-408C-B98F-8DC045B03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968"/>
              <a:ext cx="0" cy="336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50">
              <a:extLst>
                <a:ext uri="{FF2B5EF4-FFF2-40B4-BE49-F238E27FC236}">
                  <a16:creationId xmlns:a16="http://schemas.microsoft.com/office/drawing/2014/main" id="{B830E03D-F72B-4BFF-9BFB-28BDA83DD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04"/>
              <a:ext cx="480" cy="19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F761D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F761D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i</a:t>
              </a:r>
            </a:p>
          </p:txBody>
        </p:sp>
        <p:sp>
          <p:nvSpPr>
            <p:cNvPr id="110" name="AutoShape 51">
              <a:extLst>
                <a:ext uri="{FF2B5EF4-FFF2-40B4-BE49-F238E27FC236}">
                  <a16:creationId xmlns:a16="http://schemas.microsoft.com/office/drawing/2014/main" id="{3AE2D82D-4966-4F95-97E8-77309D091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40"/>
              <a:ext cx="672" cy="192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F761D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rgbClr val="F761D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X5</a:t>
              </a:r>
            </a:p>
          </p:txBody>
        </p:sp>
        <p:sp>
          <p:nvSpPr>
            <p:cNvPr id="111" name="Line 52">
              <a:extLst>
                <a:ext uri="{FF2B5EF4-FFF2-40B4-BE49-F238E27FC236}">
                  <a16:creationId xmlns:a16="http://schemas.microsoft.com/office/drawing/2014/main" id="{547BBB56-DE94-41E5-985F-E1D93773C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96"/>
              <a:ext cx="0" cy="144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53">
              <a:extLst>
                <a:ext uri="{FF2B5EF4-FFF2-40B4-BE49-F238E27FC236}">
                  <a16:creationId xmlns:a16="http://schemas.microsoft.com/office/drawing/2014/main" id="{76FC475E-9E52-4742-8EB3-14CDDE9FC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576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54">
              <a:extLst>
                <a:ext uri="{FF2B5EF4-FFF2-40B4-BE49-F238E27FC236}">
                  <a16:creationId xmlns:a16="http://schemas.microsoft.com/office/drawing/2014/main" id="{32D1B61F-C574-43AE-B48E-71C90A2FD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480" cy="0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4DCD6965-A98A-4E5F-A095-BB3B9C94E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832"/>
              <a:ext cx="0" cy="144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ECDBA18E-A62D-4E1F-B498-0EE03A84E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1152" cy="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6AEEE1FB-EC9A-45B9-812F-1DBB7B263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76"/>
              <a:ext cx="1200" cy="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B4A26A13-F052-4019-986C-A503B981F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120"/>
              <a:ext cx="1584" cy="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210D6BF6-F8E8-4FAC-A81D-D5D0E0205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76"/>
              <a:ext cx="0" cy="144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5FAEA4C1-46D7-4EA5-8AB5-59D308346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6"/>
              <a:ext cx="0" cy="144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61">
              <a:extLst>
                <a:ext uri="{FF2B5EF4-FFF2-40B4-BE49-F238E27FC236}">
                  <a16:creationId xmlns:a16="http://schemas.microsoft.com/office/drawing/2014/main" id="{E0B4866C-D56A-47BC-A8C6-7239E4BFF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0" cy="144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AutoShape 62">
              <a:extLst>
                <a:ext uri="{FF2B5EF4-FFF2-40B4-BE49-F238E27FC236}">
                  <a16:creationId xmlns:a16="http://schemas.microsoft.com/office/drawing/2014/main" id="{3B4867B4-75E4-452B-B37D-3DB478781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64"/>
              <a:ext cx="672" cy="288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F761D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761D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X6</a:t>
              </a:r>
            </a:p>
          </p:txBody>
        </p:sp>
        <p:sp>
          <p:nvSpPr>
            <p:cNvPr id="122" name="Line 63">
              <a:extLst>
                <a:ext uri="{FF2B5EF4-FFF2-40B4-BE49-F238E27FC236}">
                  <a16:creationId xmlns:a16="http://schemas.microsoft.com/office/drawing/2014/main" id="{09D543FF-039A-431D-B3E2-1E10AE9B3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52"/>
              <a:ext cx="0" cy="144"/>
            </a:xfrm>
            <a:prstGeom prst="line">
              <a:avLst/>
            </a:prstGeom>
            <a:noFill/>
            <a:ln w="9525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64">
              <a:extLst>
                <a:ext uri="{FF2B5EF4-FFF2-40B4-BE49-F238E27FC236}">
                  <a16:creationId xmlns:a16="http://schemas.microsoft.com/office/drawing/2014/main" id="{7EE13386-1165-4532-AA06-7E8F4794A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6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F</a:t>
              </a:r>
            </a:p>
          </p:txBody>
        </p:sp>
        <p:sp>
          <p:nvSpPr>
            <p:cNvPr id="124" name="Text Box 65">
              <a:extLst>
                <a:ext uri="{FF2B5EF4-FFF2-40B4-BE49-F238E27FC236}">
                  <a16:creationId xmlns:a16="http://schemas.microsoft.com/office/drawing/2014/main" id="{6BEED19E-FB00-4A70-9F5F-AA402DB70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50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T</a:t>
              </a:r>
            </a:p>
          </p:txBody>
        </p:sp>
        <p:sp>
          <p:nvSpPr>
            <p:cNvPr id="125" name="Line 66">
              <a:extLst>
                <a:ext uri="{FF2B5EF4-FFF2-40B4-BE49-F238E27FC236}">
                  <a16:creationId xmlns:a16="http://schemas.microsoft.com/office/drawing/2014/main" id="{B15CD9E1-62BD-4CA2-B9D8-A95EFE7C2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408"/>
              <a:ext cx="1584" cy="0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67">
              <a:extLst>
                <a:ext uri="{FF2B5EF4-FFF2-40B4-BE49-F238E27FC236}">
                  <a16:creationId xmlns:a16="http://schemas.microsoft.com/office/drawing/2014/main" id="{5F819853-F7DA-4329-89ED-0345268B1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672"/>
              <a:ext cx="0" cy="2736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68">
              <a:extLst>
                <a:ext uri="{FF2B5EF4-FFF2-40B4-BE49-F238E27FC236}">
                  <a16:creationId xmlns:a16="http://schemas.microsoft.com/office/drawing/2014/main" id="{0A27AB6F-AA74-42A8-9E69-310D14BEF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672"/>
              <a:ext cx="1968" cy="0"/>
            </a:xfrm>
            <a:prstGeom prst="line">
              <a:avLst/>
            </a:prstGeom>
            <a:noFill/>
            <a:ln w="19050">
              <a:solidFill>
                <a:srgbClr val="F761D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69">
              <a:extLst>
                <a:ext uri="{FF2B5EF4-FFF2-40B4-BE49-F238E27FC236}">
                  <a16:creationId xmlns:a16="http://schemas.microsoft.com/office/drawing/2014/main" id="{307DD920-1010-46C7-A7FC-63EC065E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54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F</a:t>
              </a:r>
            </a:p>
          </p:txBody>
        </p:sp>
        <p:sp>
          <p:nvSpPr>
            <p:cNvPr id="129" name="Text Box 70">
              <a:extLst>
                <a:ext uri="{FF2B5EF4-FFF2-40B4-BE49-F238E27FC236}">
                  <a16:creationId xmlns:a16="http://schemas.microsoft.com/office/drawing/2014/main" id="{8AEB70C8-D0FF-40A7-A179-DD8D3D464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8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T</a:t>
              </a:r>
            </a:p>
          </p:txBody>
        </p:sp>
        <p:sp>
          <p:nvSpPr>
            <p:cNvPr id="130" name="Text Box 71">
              <a:extLst>
                <a:ext uri="{FF2B5EF4-FFF2-40B4-BE49-F238E27FC236}">
                  <a16:creationId xmlns:a16="http://schemas.microsoft.com/office/drawing/2014/main" id="{035E2256-A434-46C9-AE78-193E87199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728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=1</a:t>
              </a:r>
            </a:p>
          </p:txBody>
        </p:sp>
        <p:sp>
          <p:nvSpPr>
            <p:cNvPr id="131" name="Text Box 72">
              <a:extLst>
                <a:ext uri="{FF2B5EF4-FFF2-40B4-BE49-F238E27FC236}">
                  <a16:creationId xmlns:a16="http://schemas.microsoft.com/office/drawing/2014/main" id="{A540BC65-B941-4AC8-9115-6EEDDA069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0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=2</a:t>
              </a:r>
            </a:p>
          </p:txBody>
        </p:sp>
        <p:sp>
          <p:nvSpPr>
            <p:cNvPr id="132" name="Text Box 73">
              <a:extLst>
                <a:ext uri="{FF2B5EF4-FFF2-40B4-BE49-F238E27FC236}">
                  <a16:creationId xmlns:a16="http://schemas.microsoft.com/office/drawing/2014/main" id="{F8A512A9-774F-4470-B97A-838920EE3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4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F89A60"/>
                  </a:solidFill>
                  <a:latin typeface="Arial" panose="020B0604020202020204" pitchFamily="34" charset="0"/>
                  <a:ea typeface="文鼎细圆" pitchFamily="1" charset="-122"/>
                </a:rPr>
                <a:t>=3</a:t>
              </a:r>
            </a:p>
          </p:txBody>
        </p:sp>
        <p:sp>
          <p:nvSpPr>
            <p:cNvPr id="133" name="Line 74">
              <a:extLst>
                <a:ext uri="{FF2B5EF4-FFF2-40B4-BE49-F238E27FC236}">
                  <a16:creationId xmlns:a16="http://schemas.microsoft.com/office/drawing/2014/main" id="{3B5DB713-B842-4510-B49B-363E9F7B3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544"/>
              <a:ext cx="240" cy="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75">
              <a:extLst>
                <a:ext uri="{FF2B5EF4-FFF2-40B4-BE49-F238E27FC236}">
                  <a16:creationId xmlns:a16="http://schemas.microsoft.com/office/drawing/2014/main" id="{85FC689C-826C-449B-BD39-BB875E622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240" cy="0"/>
            </a:xfrm>
            <a:prstGeom prst="line">
              <a:avLst/>
            </a:prstGeom>
            <a:noFill/>
            <a:ln w="19050">
              <a:solidFill>
                <a:srgbClr val="32B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964908"/>
      </p:ext>
    </p:extLst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6.3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过程设计的工具（</a:t>
            </a:r>
            <a:r>
              <a:rPr lang="zh-CN" altLang="en-US" sz="3200" dirty="0">
                <a:latin typeface="+mn-ea"/>
              </a:rPr>
              <a:t>程序流程图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）</a:t>
            </a: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标准程序流程图的规定符号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E77B9747-09D2-481D-8A45-B171A8E5E228}"/>
              </a:ext>
            </a:extLst>
          </p:cNvPr>
          <p:cNvGrpSpPr>
            <a:grpSpLocks/>
          </p:cNvGrpSpPr>
          <p:nvPr/>
        </p:nvGrpSpPr>
        <p:grpSpPr bwMode="auto">
          <a:xfrm>
            <a:off x="1221184" y="1863700"/>
            <a:ext cx="1143000" cy="762000"/>
            <a:chOff x="0" y="0"/>
            <a:chExt cx="720" cy="480"/>
          </a:xfrm>
        </p:grpSpPr>
        <p:sp>
          <p:nvSpPr>
            <p:cNvPr id="32" name="AutoShape 4">
              <a:extLst>
                <a:ext uri="{FF2B5EF4-FFF2-40B4-BE49-F238E27FC236}">
                  <a16:creationId xmlns:a16="http://schemas.microsoft.com/office/drawing/2014/main" id="{B5A6E49B-A27E-418F-8B46-7090A11AC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67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C31D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55E05580-B9D1-4505-B7CB-3B1D81575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起止端点</a:t>
              </a:r>
            </a:p>
          </p:txBody>
        </p:sp>
      </p:grpSp>
      <p:grpSp>
        <p:nvGrpSpPr>
          <p:cNvPr id="34" name="Group 6">
            <a:extLst>
              <a:ext uri="{FF2B5EF4-FFF2-40B4-BE49-F238E27FC236}">
                <a16:creationId xmlns:a16="http://schemas.microsoft.com/office/drawing/2014/main" id="{51A5C155-4A48-401A-B639-8FD6F0966EA2}"/>
              </a:ext>
            </a:extLst>
          </p:cNvPr>
          <p:cNvGrpSpPr>
            <a:grpSpLocks/>
          </p:cNvGrpSpPr>
          <p:nvPr/>
        </p:nvGrpSpPr>
        <p:grpSpPr bwMode="auto">
          <a:xfrm>
            <a:off x="2884884" y="1863700"/>
            <a:ext cx="1371600" cy="762000"/>
            <a:chOff x="0" y="0"/>
            <a:chExt cx="864" cy="480"/>
          </a:xfrm>
        </p:grpSpPr>
        <p:sp>
          <p:nvSpPr>
            <p:cNvPr id="35" name="AutoShape 7">
              <a:extLst>
                <a:ext uri="{FF2B5EF4-FFF2-40B4-BE49-F238E27FC236}">
                  <a16:creationId xmlns:a16="http://schemas.microsoft.com/office/drawing/2014/main" id="{6D4A27C6-CE5A-4AE1-918B-38059B66A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816" cy="240"/>
            </a:xfrm>
            <a:prstGeom prst="flowChartInputOutput">
              <a:avLst/>
            </a:prstGeom>
            <a:noFill/>
            <a:ln w="9525">
              <a:solidFill>
                <a:srgbClr val="C31DB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6467D912-DDD1-4693-8F72-DAB27BEB5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输入/输出</a:t>
              </a:r>
            </a:p>
          </p:txBody>
        </p:sp>
      </p:grpSp>
      <p:grpSp>
        <p:nvGrpSpPr>
          <p:cNvPr id="37" name="Group 9">
            <a:extLst>
              <a:ext uri="{FF2B5EF4-FFF2-40B4-BE49-F238E27FC236}">
                <a16:creationId xmlns:a16="http://schemas.microsoft.com/office/drawing/2014/main" id="{202DF862-B3A6-4E69-B245-9A8A2AFA029E}"/>
              </a:ext>
            </a:extLst>
          </p:cNvPr>
          <p:cNvGrpSpPr>
            <a:grpSpLocks/>
          </p:cNvGrpSpPr>
          <p:nvPr/>
        </p:nvGrpSpPr>
        <p:grpSpPr bwMode="auto">
          <a:xfrm>
            <a:off x="4697809" y="1863700"/>
            <a:ext cx="1143000" cy="762000"/>
            <a:chOff x="0" y="0"/>
            <a:chExt cx="720" cy="480"/>
          </a:xfrm>
        </p:grpSpPr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CFCA653E-F669-4CD1-8345-6E140761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0"/>
              <a:ext cx="480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rgbClr val="C31DB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  <a:defRPr/>
              </a:pPr>
              <a:endParaRPr lang="en-US" sz="1800" b="1" dirty="0">
                <a:solidFill>
                  <a:srgbClr val="32B8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文鼎细圆" pitchFamily="1" charset="-122"/>
              </a:endParaRP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778C2F6D-FB84-4EF0-8D4D-74DB5B0B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一般处理</a:t>
              </a:r>
            </a:p>
          </p:txBody>
        </p:sp>
      </p:grpSp>
      <p:grpSp>
        <p:nvGrpSpPr>
          <p:cNvPr id="40" name="Group 12">
            <a:extLst>
              <a:ext uri="{FF2B5EF4-FFF2-40B4-BE49-F238E27FC236}">
                <a16:creationId xmlns:a16="http://schemas.microsoft.com/office/drawing/2014/main" id="{AD42AE1F-954F-48DC-A5B2-8FABACD1BE76}"/>
              </a:ext>
            </a:extLst>
          </p:cNvPr>
          <p:cNvGrpSpPr>
            <a:grpSpLocks/>
          </p:cNvGrpSpPr>
          <p:nvPr/>
        </p:nvGrpSpPr>
        <p:grpSpPr bwMode="auto">
          <a:xfrm>
            <a:off x="6426597" y="1863700"/>
            <a:ext cx="1143000" cy="762000"/>
            <a:chOff x="0" y="0"/>
            <a:chExt cx="720" cy="480"/>
          </a:xfrm>
        </p:grpSpPr>
        <p:sp>
          <p:nvSpPr>
            <p:cNvPr id="41" name="AutoShape 13">
              <a:extLst>
                <a:ext uri="{FF2B5EF4-FFF2-40B4-BE49-F238E27FC236}">
                  <a16:creationId xmlns:a16="http://schemas.microsoft.com/office/drawing/2014/main" id="{2092FC10-5C98-4A09-8C62-389909B1E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72" cy="240"/>
            </a:xfrm>
            <a:prstGeom prst="flowChartPreparation">
              <a:avLst/>
            </a:prstGeom>
            <a:noFill/>
            <a:ln w="9525">
              <a:solidFill>
                <a:srgbClr val="C31DB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EFF64628-9458-4553-96A1-4B210C48D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预备或预处理</a:t>
              </a:r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B7F27F1A-B2DF-4393-ADAD-A1C53C540518}"/>
              </a:ext>
            </a:extLst>
          </p:cNvPr>
          <p:cNvGrpSpPr>
            <a:grpSpLocks/>
          </p:cNvGrpSpPr>
          <p:nvPr/>
        </p:nvGrpSpPr>
        <p:grpSpPr bwMode="auto">
          <a:xfrm>
            <a:off x="2888059" y="3282925"/>
            <a:ext cx="1143000" cy="762000"/>
            <a:chOff x="0" y="0"/>
            <a:chExt cx="720" cy="480"/>
          </a:xfrm>
        </p:grpSpPr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id="{063F7BEC-8684-4CF1-977A-246AF5D4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预定义处理</a:t>
              </a:r>
            </a:p>
          </p:txBody>
        </p:sp>
        <p:sp>
          <p:nvSpPr>
            <p:cNvPr id="45" name="AutoShape 17">
              <a:extLst>
                <a:ext uri="{FF2B5EF4-FFF2-40B4-BE49-F238E27FC236}">
                  <a16:creationId xmlns:a16="http://schemas.microsoft.com/office/drawing/2014/main" id="{FE3008C4-8ED5-472E-B1FF-F5DE94273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0"/>
              <a:ext cx="528" cy="240"/>
            </a:xfrm>
            <a:prstGeom prst="flowChartPredefinedProcess">
              <a:avLst/>
            </a:prstGeom>
            <a:noFill/>
            <a:ln w="9525">
              <a:solidFill>
                <a:srgbClr val="C31DB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6" name="Group 18">
            <a:extLst>
              <a:ext uri="{FF2B5EF4-FFF2-40B4-BE49-F238E27FC236}">
                <a16:creationId xmlns:a16="http://schemas.microsoft.com/office/drawing/2014/main" id="{815C98D9-064E-404D-AC91-63E6D38E2EDB}"/>
              </a:ext>
            </a:extLst>
          </p:cNvPr>
          <p:cNvGrpSpPr>
            <a:grpSpLocks/>
          </p:cNvGrpSpPr>
          <p:nvPr/>
        </p:nvGrpSpPr>
        <p:grpSpPr bwMode="auto">
          <a:xfrm>
            <a:off x="1221184" y="3222600"/>
            <a:ext cx="1219200" cy="838200"/>
            <a:chOff x="0" y="0"/>
            <a:chExt cx="768" cy="528"/>
          </a:xfrm>
        </p:grpSpPr>
        <p:sp>
          <p:nvSpPr>
            <p:cNvPr id="47" name="AutoShape 19">
              <a:extLst>
                <a:ext uri="{FF2B5EF4-FFF2-40B4-BE49-F238E27FC236}">
                  <a16:creationId xmlns:a16="http://schemas.microsoft.com/office/drawing/2014/main" id="{EF0B7332-AF79-4110-973B-C876A24C4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flowChartDecision">
              <a:avLst/>
            </a:prstGeom>
            <a:solidFill>
              <a:schemeClr val="bg1"/>
            </a:solidFill>
            <a:ln w="9525" cmpd="sng">
              <a:solidFill>
                <a:srgbClr val="C31DB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EF8D2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文鼎细圆" pitchFamily="1" charset="-122"/>
                </a:rPr>
                <a:t>X1</a:t>
              </a:r>
            </a:p>
          </p:txBody>
        </p:sp>
        <p:sp>
          <p:nvSpPr>
            <p:cNvPr id="48" name="Rectangle 20">
              <a:extLst>
                <a:ext uri="{FF2B5EF4-FFF2-40B4-BE49-F238E27FC236}">
                  <a16:creationId xmlns:a16="http://schemas.microsoft.com/office/drawing/2014/main" id="{05283F9B-3A97-4507-A34C-BCE6EC60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条件判断</a:t>
              </a:r>
            </a:p>
          </p:txBody>
        </p:sp>
      </p:grpSp>
      <p:grpSp>
        <p:nvGrpSpPr>
          <p:cNvPr id="49" name="Group 21">
            <a:extLst>
              <a:ext uri="{FF2B5EF4-FFF2-40B4-BE49-F238E27FC236}">
                <a16:creationId xmlns:a16="http://schemas.microsoft.com/office/drawing/2014/main" id="{59AF35D4-D927-4478-8431-444E8CACFFC0}"/>
              </a:ext>
            </a:extLst>
          </p:cNvPr>
          <p:cNvGrpSpPr>
            <a:grpSpLocks/>
          </p:cNvGrpSpPr>
          <p:nvPr/>
        </p:nvGrpSpPr>
        <p:grpSpPr bwMode="auto">
          <a:xfrm>
            <a:off x="4769247" y="3197200"/>
            <a:ext cx="1143000" cy="838200"/>
            <a:chOff x="0" y="0"/>
            <a:chExt cx="720" cy="528"/>
          </a:xfrm>
        </p:grpSpPr>
        <p:sp>
          <p:nvSpPr>
            <p:cNvPr id="77" name="AutoShape 22">
              <a:extLst>
                <a:ext uri="{FF2B5EF4-FFF2-40B4-BE49-F238E27FC236}">
                  <a16:creationId xmlns:a16="http://schemas.microsoft.com/office/drawing/2014/main" id="{D1A0CA10-41A9-4DCF-9839-82B72206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0"/>
              <a:ext cx="528" cy="240"/>
            </a:xfrm>
            <a:prstGeom prst="flowChartDocument">
              <a:avLst/>
            </a:prstGeom>
            <a:noFill/>
            <a:ln w="9525">
              <a:solidFill>
                <a:srgbClr val="C31DB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26E6E397-C45C-4F5C-8A00-92DB50F65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文件或文档</a:t>
              </a:r>
            </a:p>
          </p:txBody>
        </p:sp>
      </p:grpSp>
      <p:grpSp>
        <p:nvGrpSpPr>
          <p:cNvPr id="79" name="Group 24">
            <a:extLst>
              <a:ext uri="{FF2B5EF4-FFF2-40B4-BE49-F238E27FC236}">
                <a16:creationId xmlns:a16="http://schemas.microsoft.com/office/drawing/2014/main" id="{47B254E4-0B75-4A73-B3BA-744E7D32B5E5}"/>
              </a:ext>
            </a:extLst>
          </p:cNvPr>
          <p:cNvGrpSpPr>
            <a:grpSpLocks/>
          </p:cNvGrpSpPr>
          <p:nvPr/>
        </p:nvGrpSpPr>
        <p:grpSpPr bwMode="auto">
          <a:xfrm>
            <a:off x="6417072" y="3273400"/>
            <a:ext cx="609600" cy="762000"/>
            <a:chOff x="0" y="0"/>
            <a:chExt cx="384" cy="480"/>
          </a:xfrm>
        </p:grpSpPr>
        <p:grpSp>
          <p:nvGrpSpPr>
            <p:cNvPr id="80" name="Group 25">
              <a:extLst>
                <a:ext uri="{FF2B5EF4-FFF2-40B4-BE49-F238E27FC236}">
                  <a16:creationId xmlns:a16="http://schemas.microsoft.com/office/drawing/2014/main" id="{16E141D0-D87C-4A15-9613-F0C09AEDA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0"/>
              <a:ext cx="240" cy="96"/>
              <a:chOff x="0" y="0"/>
              <a:chExt cx="240" cy="96"/>
            </a:xfrm>
          </p:grpSpPr>
          <p:sp>
            <p:nvSpPr>
              <p:cNvPr id="82" name="Line 26">
                <a:extLst>
                  <a:ext uri="{FF2B5EF4-FFF2-40B4-BE49-F238E27FC236}">
                    <a16:creationId xmlns:a16="http://schemas.microsoft.com/office/drawing/2014/main" id="{468CDC81-0EA5-4BF8-AFAA-80E34FA53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C31DBB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Oval 27">
                <a:extLst>
                  <a:ext uri="{FF2B5EF4-FFF2-40B4-BE49-F238E27FC236}">
                    <a16:creationId xmlns:a16="http://schemas.microsoft.com/office/drawing/2014/main" id="{6785604A-CBC4-4795-A4C2-76EDBA5C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0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C31DB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E6FB326F-E9EE-418E-AB2E-60FC72E7F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3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dirty="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 dirty="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外接</a:t>
              </a:r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0D2CEDA3-82DB-4D52-BF2B-6A56CE35BD56}"/>
              </a:ext>
            </a:extLst>
          </p:cNvPr>
          <p:cNvGrpSpPr>
            <a:grpSpLocks/>
          </p:cNvGrpSpPr>
          <p:nvPr/>
        </p:nvGrpSpPr>
        <p:grpSpPr bwMode="auto">
          <a:xfrm>
            <a:off x="7026672" y="3273400"/>
            <a:ext cx="609600" cy="762000"/>
            <a:chOff x="0" y="0"/>
            <a:chExt cx="384" cy="480"/>
          </a:xfrm>
        </p:grpSpPr>
        <p:grpSp>
          <p:nvGrpSpPr>
            <p:cNvPr id="85" name="Group 30">
              <a:extLst>
                <a:ext uri="{FF2B5EF4-FFF2-40B4-BE49-F238E27FC236}">
                  <a16:creationId xmlns:a16="http://schemas.microsoft.com/office/drawing/2014/main" id="{B174C608-13E7-4B80-86B6-C0B3B3950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0"/>
              <a:ext cx="240" cy="96"/>
              <a:chOff x="0" y="0"/>
              <a:chExt cx="240" cy="96"/>
            </a:xfrm>
          </p:grpSpPr>
          <p:sp>
            <p:nvSpPr>
              <p:cNvPr id="87" name="Line 31">
                <a:extLst>
                  <a:ext uri="{FF2B5EF4-FFF2-40B4-BE49-F238E27FC236}">
                    <a16:creationId xmlns:a16="http://schemas.microsoft.com/office/drawing/2014/main" id="{40F727DB-B842-4B3D-909C-F4C70A3A6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4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C31DBB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Oval 32">
                <a:extLst>
                  <a:ext uri="{FF2B5EF4-FFF2-40B4-BE49-F238E27FC236}">
                    <a16:creationId xmlns:a16="http://schemas.microsoft.com/office/drawing/2014/main" id="{92EED79D-BCCA-4A4A-B1E3-D1FC1E443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C31DB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6" name="Rectangle 33">
              <a:extLst>
                <a:ext uri="{FF2B5EF4-FFF2-40B4-BE49-F238E27FC236}">
                  <a16:creationId xmlns:a16="http://schemas.microsoft.com/office/drawing/2014/main" id="{A9CA7C05-B9E5-4B2F-AF74-DB28641F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3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dirty="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 dirty="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内接</a:t>
              </a:r>
            </a:p>
          </p:txBody>
        </p:sp>
      </p:grpSp>
      <p:grpSp>
        <p:nvGrpSpPr>
          <p:cNvPr id="89" name="Group 34">
            <a:extLst>
              <a:ext uri="{FF2B5EF4-FFF2-40B4-BE49-F238E27FC236}">
                <a16:creationId xmlns:a16="http://schemas.microsoft.com/office/drawing/2014/main" id="{1C0079E2-65C4-49D3-B153-CA42EE3E91B1}"/>
              </a:ext>
            </a:extLst>
          </p:cNvPr>
          <p:cNvGrpSpPr>
            <a:grpSpLocks/>
          </p:cNvGrpSpPr>
          <p:nvPr/>
        </p:nvGrpSpPr>
        <p:grpSpPr bwMode="auto">
          <a:xfrm>
            <a:off x="1246584" y="4772000"/>
            <a:ext cx="1143000" cy="457200"/>
            <a:chOff x="0" y="0"/>
            <a:chExt cx="720" cy="288"/>
          </a:xfrm>
        </p:grpSpPr>
        <p:sp>
          <p:nvSpPr>
            <p:cNvPr id="90" name="Line 35">
              <a:extLst>
                <a:ext uri="{FF2B5EF4-FFF2-40B4-BE49-F238E27FC236}">
                  <a16:creationId xmlns:a16="http://schemas.microsoft.com/office/drawing/2014/main" id="{4882D82B-2126-4770-9491-7AF05AAE7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0"/>
              <a:ext cx="480" cy="0"/>
            </a:xfrm>
            <a:prstGeom prst="line">
              <a:avLst/>
            </a:prstGeom>
            <a:noFill/>
            <a:ln w="9525">
              <a:solidFill>
                <a:srgbClr val="C31D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A63ADF71-A06A-4990-BEA3-0DA7DEFAD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流程线</a:t>
              </a:r>
            </a:p>
          </p:txBody>
        </p:sp>
      </p:grpSp>
      <p:grpSp>
        <p:nvGrpSpPr>
          <p:cNvPr id="92" name="Group 37">
            <a:extLst>
              <a:ext uri="{FF2B5EF4-FFF2-40B4-BE49-F238E27FC236}">
                <a16:creationId xmlns:a16="http://schemas.microsoft.com/office/drawing/2014/main" id="{EC26A425-53CB-42CC-B9DD-FA2DAAF20D35}"/>
              </a:ext>
            </a:extLst>
          </p:cNvPr>
          <p:cNvGrpSpPr>
            <a:grpSpLocks/>
          </p:cNvGrpSpPr>
          <p:nvPr/>
        </p:nvGrpSpPr>
        <p:grpSpPr bwMode="auto">
          <a:xfrm>
            <a:off x="2313384" y="4772000"/>
            <a:ext cx="1143000" cy="457200"/>
            <a:chOff x="0" y="0"/>
            <a:chExt cx="720" cy="288"/>
          </a:xfrm>
        </p:grpSpPr>
        <p:sp>
          <p:nvSpPr>
            <p:cNvPr id="93" name="Line 38">
              <a:extLst>
                <a:ext uri="{FF2B5EF4-FFF2-40B4-BE49-F238E27FC236}">
                  <a16:creationId xmlns:a16="http://schemas.microsoft.com/office/drawing/2014/main" id="{612F4287-18A7-4A96-869A-54E72306C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0"/>
              <a:ext cx="480" cy="0"/>
            </a:xfrm>
            <a:prstGeom prst="line">
              <a:avLst/>
            </a:prstGeom>
            <a:noFill/>
            <a:ln w="9525">
              <a:solidFill>
                <a:srgbClr val="C31DBB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809EF09D-1B26-43B1-A2CE-FAB85BF23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虚线</a:t>
              </a:r>
            </a:p>
          </p:txBody>
        </p:sp>
      </p:grpSp>
      <p:grpSp>
        <p:nvGrpSpPr>
          <p:cNvPr id="95" name="Group 40">
            <a:extLst>
              <a:ext uri="{FF2B5EF4-FFF2-40B4-BE49-F238E27FC236}">
                <a16:creationId xmlns:a16="http://schemas.microsoft.com/office/drawing/2014/main" id="{ABC9C709-01AB-4709-99E7-E9A48C920F44}"/>
              </a:ext>
            </a:extLst>
          </p:cNvPr>
          <p:cNvGrpSpPr>
            <a:grpSpLocks/>
          </p:cNvGrpSpPr>
          <p:nvPr/>
        </p:nvGrpSpPr>
        <p:grpSpPr bwMode="auto">
          <a:xfrm>
            <a:off x="3456384" y="4772000"/>
            <a:ext cx="1143000" cy="457200"/>
            <a:chOff x="0" y="0"/>
            <a:chExt cx="720" cy="288"/>
          </a:xfrm>
        </p:grpSpPr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395BE45F-441B-4EE5-A0A9-D875BA56F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0"/>
              <a:ext cx="480" cy="0"/>
            </a:xfrm>
            <a:prstGeom prst="line">
              <a:avLst/>
            </a:prstGeom>
            <a:noFill/>
            <a:ln w="9525">
              <a:solidFill>
                <a:srgbClr val="C31DBB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Rectangle 42">
              <a:extLst>
                <a:ext uri="{FF2B5EF4-FFF2-40B4-BE49-F238E27FC236}">
                  <a16:creationId xmlns:a16="http://schemas.microsoft.com/office/drawing/2014/main" id="{2EDEBA59-493B-4151-8034-0EAB014A4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省略线</a:t>
              </a:r>
            </a:p>
          </p:txBody>
        </p:sp>
      </p:grpSp>
      <p:grpSp>
        <p:nvGrpSpPr>
          <p:cNvPr id="98" name="Group 43">
            <a:extLst>
              <a:ext uri="{FF2B5EF4-FFF2-40B4-BE49-F238E27FC236}">
                <a16:creationId xmlns:a16="http://schemas.microsoft.com/office/drawing/2014/main" id="{7C91F71D-4CF4-4F0E-A08C-83859DADC5EA}"/>
              </a:ext>
            </a:extLst>
          </p:cNvPr>
          <p:cNvGrpSpPr>
            <a:grpSpLocks/>
          </p:cNvGrpSpPr>
          <p:nvPr/>
        </p:nvGrpSpPr>
        <p:grpSpPr bwMode="auto">
          <a:xfrm>
            <a:off x="4675584" y="4619600"/>
            <a:ext cx="1143000" cy="609600"/>
            <a:chOff x="0" y="0"/>
            <a:chExt cx="720" cy="384"/>
          </a:xfrm>
        </p:grpSpPr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6B2305F5-5C2E-4BA8-9724-AC92F2787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8"/>
              <a:ext cx="480" cy="0"/>
            </a:xfrm>
            <a:prstGeom prst="line">
              <a:avLst/>
            </a:prstGeom>
            <a:noFill/>
            <a:ln w="9525">
              <a:solidFill>
                <a:srgbClr val="C31D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Rectangle 45">
              <a:extLst>
                <a:ext uri="{FF2B5EF4-FFF2-40B4-BE49-F238E27FC236}">
                  <a16:creationId xmlns:a16="http://schemas.microsoft.com/office/drawing/2014/main" id="{DD43DEDF-471B-4F9C-9F1C-220297E20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并行方式</a:t>
              </a:r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D022198A-72A5-4A42-B648-545683803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96"/>
              <a:ext cx="480" cy="0"/>
            </a:xfrm>
            <a:prstGeom prst="line">
              <a:avLst/>
            </a:prstGeom>
            <a:noFill/>
            <a:ln w="9525">
              <a:solidFill>
                <a:srgbClr val="C31D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34F5FFB1-66E4-46FA-9A25-E48E93361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0"/>
              <a:ext cx="0" cy="48"/>
            </a:xfrm>
            <a:prstGeom prst="line">
              <a:avLst/>
            </a:prstGeom>
            <a:noFill/>
            <a:ln w="9525">
              <a:solidFill>
                <a:srgbClr val="C31D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48">
              <a:extLst>
                <a:ext uri="{FF2B5EF4-FFF2-40B4-BE49-F238E27FC236}">
                  <a16:creationId xmlns:a16="http://schemas.microsoft.com/office/drawing/2014/main" id="{3144FD05-B8DF-412F-9923-7145054B5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0"/>
              <a:ext cx="0" cy="48"/>
            </a:xfrm>
            <a:prstGeom prst="line">
              <a:avLst/>
            </a:prstGeom>
            <a:noFill/>
            <a:ln w="9525">
              <a:solidFill>
                <a:srgbClr val="C31D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49">
              <a:extLst>
                <a:ext uri="{FF2B5EF4-FFF2-40B4-BE49-F238E27FC236}">
                  <a16:creationId xmlns:a16="http://schemas.microsoft.com/office/drawing/2014/main" id="{E9C0597B-22FF-46C8-B91D-D7EC817F2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96"/>
              <a:ext cx="0" cy="48"/>
            </a:xfrm>
            <a:prstGeom prst="line">
              <a:avLst/>
            </a:prstGeom>
            <a:noFill/>
            <a:ln w="9525">
              <a:solidFill>
                <a:srgbClr val="C31D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" name="Group 50">
            <a:extLst>
              <a:ext uri="{FF2B5EF4-FFF2-40B4-BE49-F238E27FC236}">
                <a16:creationId xmlns:a16="http://schemas.microsoft.com/office/drawing/2014/main" id="{70675354-AE8D-4557-BF87-E0534A1BA626}"/>
              </a:ext>
            </a:extLst>
          </p:cNvPr>
          <p:cNvGrpSpPr>
            <a:grpSpLocks/>
          </p:cNvGrpSpPr>
          <p:nvPr/>
        </p:nvGrpSpPr>
        <p:grpSpPr bwMode="auto">
          <a:xfrm>
            <a:off x="6123384" y="4619600"/>
            <a:ext cx="1905000" cy="457200"/>
            <a:chOff x="0" y="0"/>
            <a:chExt cx="1200" cy="288"/>
          </a:xfrm>
        </p:grpSpPr>
        <p:sp>
          <p:nvSpPr>
            <p:cNvPr id="106" name="Line 51">
              <a:extLst>
                <a:ext uri="{FF2B5EF4-FFF2-40B4-BE49-F238E27FC236}">
                  <a16:creationId xmlns:a16="http://schemas.microsoft.com/office/drawing/2014/main" id="{EA8BADDF-0913-43DD-87FA-B1CCB28A1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44"/>
              <a:ext cx="96" cy="0"/>
            </a:xfrm>
            <a:prstGeom prst="line">
              <a:avLst/>
            </a:prstGeom>
            <a:noFill/>
            <a:ln w="9525">
              <a:solidFill>
                <a:srgbClr val="C31D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2">
              <a:extLst>
                <a:ext uri="{FF2B5EF4-FFF2-40B4-BE49-F238E27FC236}">
                  <a16:creationId xmlns:a16="http://schemas.microsoft.com/office/drawing/2014/main" id="{DF33B1A9-8C58-4FE8-B682-B548D646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44"/>
              <a:ext cx="336" cy="0"/>
            </a:xfrm>
            <a:prstGeom prst="line">
              <a:avLst/>
            </a:prstGeom>
            <a:noFill/>
            <a:ln w="9525">
              <a:solidFill>
                <a:srgbClr val="C31DBB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AutoShape 53">
              <a:extLst>
                <a:ext uri="{FF2B5EF4-FFF2-40B4-BE49-F238E27FC236}">
                  <a16:creationId xmlns:a16="http://schemas.microsoft.com/office/drawing/2014/main" id="{E8229475-4530-4170-B009-11BAFCD2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0"/>
              <a:ext cx="96" cy="288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rgbClr val="C31D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Rectangle 54">
              <a:extLst>
                <a:ext uri="{FF2B5EF4-FFF2-40B4-BE49-F238E27FC236}">
                  <a16:creationId xmlns:a16="http://schemas.microsoft.com/office/drawing/2014/main" id="{0A93F86F-C87A-48E0-90A3-094E82001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32B8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4134E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注解或注释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415627"/>
      </p:ext>
    </p:extLst>
  </p:cSld>
  <p:clrMapOvr>
    <a:masterClrMapping/>
  </p:clrMapOvr>
  <p:transition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6.3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过程设计的工具（</a:t>
            </a:r>
            <a:r>
              <a:rPr lang="zh-CN" altLang="en-US" sz="3200" dirty="0">
                <a:latin typeface="+mn-ea"/>
              </a:rPr>
              <a:t>程序流程图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）</a:t>
            </a: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程序流程图举例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6" name="Picture 3">
            <a:extLst>
              <a:ext uri="{FF2B5EF4-FFF2-40B4-BE49-F238E27FC236}">
                <a16:creationId xmlns:a16="http://schemas.microsoft.com/office/drawing/2014/main" id="{48628289-F145-4B93-8A4F-26182836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6316663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399443"/>
      </p:ext>
    </p:extLst>
  </p:cSld>
  <p:clrMapOvr>
    <a:masterClrMapping/>
  </p:clrMapOvr>
  <p:transition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6.3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过程设计的工具（</a:t>
            </a:r>
            <a:r>
              <a:rPr lang="zh-CN" altLang="en-US" sz="3200" dirty="0">
                <a:latin typeface="+mn-ea"/>
              </a:rPr>
              <a:t>程序流程图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）</a:t>
            </a: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程序流程图举例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6" name="Picture 3">
            <a:extLst>
              <a:ext uri="{FF2B5EF4-FFF2-40B4-BE49-F238E27FC236}">
                <a16:creationId xmlns:a16="http://schemas.microsoft.com/office/drawing/2014/main" id="{48628289-F145-4B93-8A4F-26182836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2" y="1772816"/>
            <a:ext cx="486260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3">
            <a:extLst>
              <a:ext uri="{FF2B5EF4-FFF2-40B4-BE49-F238E27FC236}">
                <a16:creationId xmlns:a16="http://schemas.microsoft.com/office/drawing/2014/main" id="{93811EDF-E67C-46EE-ABAE-837408AED827}"/>
              </a:ext>
            </a:extLst>
          </p:cNvPr>
          <p:cNvGrpSpPr>
            <a:grpSpLocks/>
          </p:cNvGrpSpPr>
          <p:nvPr/>
        </p:nvGrpSpPr>
        <p:grpSpPr bwMode="auto">
          <a:xfrm>
            <a:off x="5652120" y="867804"/>
            <a:ext cx="3240732" cy="4775773"/>
            <a:chOff x="0" y="0"/>
            <a:chExt cx="2409" cy="3992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6DE0B51-6D21-43E3-8A62-21D566B9A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09" cy="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10D3527F-D85B-4D0F-BE81-3E418B6F649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" y="3954"/>
              <a:ext cx="886" cy="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309496"/>
      </p:ext>
    </p:extLst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6.3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过程设计的工具（</a:t>
            </a:r>
            <a:r>
              <a:rPr lang="zh-CN" altLang="en-US" sz="3200" dirty="0">
                <a:latin typeface="+mn-ea"/>
              </a:rPr>
              <a:t>程序流程图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）</a:t>
            </a: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任何复杂的程序流程图都应由以上五种基本结构组合而成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ct val="15000"/>
              </a:spcBef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优点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容易掌握，且历史“悠久”，使用广泛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ct val="15000"/>
              </a:spcBef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缺点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本质上不具备逐步求精的特点，对于提高大型系统的可理解性作用甚微</a:t>
            </a: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不易表示数据结构</a:t>
            </a: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zh-CN" altLang="en-US" sz="2000" b="1" dirty="0">
              <a:solidFill>
                <a:srgbClr val="EF8D2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zh-CN" altLang="en-US" sz="2000" b="1" dirty="0">
              <a:solidFill>
                <a:srgbClr val="EF8D2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000" b="1" dirty="0">
                <a:solidFill>
                  <a:srgbClr val="EF8D2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7871789"/>
      </p:ext>
    </p:extLst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系统设计的一些原则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数据库设计尽量满足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</a:rPr>
              <a:t>三范式</a:t>
            </a: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，但可以考虑适当的优化</a:t>
            </a:r>
            <a:endParaRPr lang="en-US" altLang="zh-CN" sz="21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系统设计是一个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</a:rPr>
              <a:t>逐步求精和迭代</a:t>
            </a: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的过程：产品发布</a:t>
            </a:r>
            <a:r>
              <a:rPr lang="en-US" altLang="zh-CN" sz="2100" b="1" dirty="0">
                <a:solidFill>
                  <a:schemeClr val="tx2"/>
                </a:solidFill>
                <a:latin typeface="+mn-ea"/>
              </a:rPr>
              <a:t>-</a:t>
            </a: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产品预售、生产批次（蔬菜和猪肉的区别）、溯源信息采集（</a:t>
            </a:r>
            <a:r>
              <a:rPr lang="en-US" altLang="zh-CN" sz="2100" b="1" dirty="0">
                <a:solidFill>
                  <a:schemeClr val="tx2"/>
                </a:solidFill>
                <a:latin typeface="+mn-ea"/>
              </a:rPr>
              <a:t>app</a:t>
            </a: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和网站）</a:t>
            </a:r>
            <a:endParaRPr lang="en-US" altLang="zh-CN" sz="21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100" b="1" dirty="0">
                <a:solidFill>
                  <a:srgbClr val="FF0000"/>
                </a:solidFill>
                <a:latin typeface="+mn-ea"/>
              </a:rPr>
              <a:t>考虑用户的操作习惯，减少层级，界面体现工作流程，及时和明确的反馈</a:t>
            </a:r>
            <a:endParaRPr lang="en-US" altLang="zh-CN" sz="21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100" b="1" dirty="0">
                <a:solidFill>
                  <a:srgbClr val="FF0000"/>
                </a:solidFill>
                <a:latin typeface="+mn-ea"/>
              </a:rPr>
              <a:t>系统复用性：</a:t>
            </a: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把一些公用的功能单独拿出来，创建可复用的代码（文件上传）</a:t>
            </a:r>
            <a:endParaRPr lang="en-US" altLang="zh-CN" sz="21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100" b="1" dirty="0">
                <a:solidFill>
                  <a:srgbClr val="FF0000"/>
                </a:solidFill>
                <a:latin typeface="+mn-ea"/>
              </a:rPr>
              <a:t>系统灵活性：</a:t>
            </a: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降低耦合、提高内聚，不要将代码写死，消除代码中的常量</a:t>
            </a:r>
            <a:endParaRPr lang="en-US" altLang="zh-CN" sz="21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100" b="1" dirty="0">
                <a:solidFill>
                  <a:srgbClr val="FF0000"/>
                </a:solidFill>
                <a:latin typeface="+mn-ea"/>
              </a:rPr>
              <a:t>程序的健壮性：</a:t>
            </a: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体现在输入时的一些必要的控制和校验</a:t>
            </a:r>
            <a:endParaRPr lang="en-US" altLang="zh-CN" sz="2100" b="1" dirty="0">
              <a:solidFill>
                <a:schemeClr val="tx2"/>
              </a:solidFill>
              <a:latin typeface="+mn-ea"/>
            </a:endParaRPr>
          </a:p>
          <a:p>
            <a:pPr indent="0" eaLnBrk="1" hangingPunct="1">
              <a:lnSpc>
                <a:spcPct val="125000"/>
              </a:lnSpc>
              <a:buNone/>
              <a:defRPr/>
            </a:pPr>
            <a:r>
              <a:rPr lang="zh-CN" altLang="en-US" sz="2100" b="1" dirty="0">
                <a:solidFill>
                  <a:srgbClr val="FF0000"/>
                </a:solidFill>
                <a:latin typeface="+mn-ea"/>
              </a:rPr>
              <a:t>可测试性：</a:t>
            </a: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设计文档中要体现测试要点</a:t>
            </a:r>
            <a:endParaRPr lang="en-US" altLang="zh-CN" sz="21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系统设计的一些原则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928670"/>
            <a:ext cx="8758238" cy="485778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实体关系图中避免出现两个实体可以通过多个路径进行关联</a:t>
            </a:r>
            <a:endParaRPr lang="en-US" altLang="zh-CN" sz="2100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428736"/>
            <a:ext cx="664373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主从表设计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928670"/>
            <a:ext cx="8758238" cy="485778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主要作用：</a:t>
            </a:r>
            <a:r>
              <a:rPr lang="zh-CN" altLang="en-US" sz="2000" b="1" dirty="0">
                <a:solidFill>
                  <a:srgbClr val="FF0000"/>
                </a:solidFill>
              </a:rPr>
              <a:t>去除重复数据，降低存储空间，操作方便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主从表设计：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000" b="1" dirty="0">
                <a:solidFill>
                  <a:schemeClr val="tx2"/>
                </a:solidFill>
              </a:rPr>
              <a:t>     订单主表：</a:t>
            </a:r>
            <a:r>
              <a:rPr lang="zh-CN" altLang="en-US" sz="2000" b="1" dirty="0">
                <a:solidFill>
                  <a:srgbClr val="FF0000"/>
                </a:solidFill>
              </a:rPr>
              <a:t>订单主表编号、</a:t>
            </a:r>
            <a:r>
              <a:rPr lang="zh-CN" altLang="en-US" sz="2000" b="1" dirty="0">
                <a:solidFill>
                  <a:schemeClr val="tx2"/>
                </a:solidFill>
              </a:rPr>
              <a:t>订单日期、订单状态、客户编号、交易流水号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000" b="1" dirty="0">
                <a:solidFill>
                  <a:schemeClr val="tx2"/>
                </a:solidFill>
              </a:rPr>
              <a:t>     订单明细：</a:t>
            </a:r>
            <a:r>
              <a:rPr lang="zh-CN" altLang="en-US" sz="2000" b="1" dirty="0">
                <a:solidFill>
                  <a:srgbClr val="FF0000"/>
                </a:solidFill>
              </a:rPr>
              <a:t>订单主表编号、预售编号、</a:t>
            </a:r>
            <a:r>
              <a:rPr lang="zh-CN" altLang="en-US" sz="2000" b="1" dirty="0">
                <a:solidFill>
                  <a:schemeClr val="tx2"/>
                </a:solidFill>
              </a:rPr>
              <a:t>数量、单价、金额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非主从表设计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000" b="1" dirty="0">
                <a:solidFill>
                  <a:schemeClr val="tx2"/>
                </a:solidFill>
              </a:rPr>
              <a:t>     </a:t>
            </a:r>
            <a:r>
              <a:rPr lang="zh-CN" altLang="en-US" sz="2000" b="1" dirty="0"/>
              <a:t>订单编号、订单日期、订单状态、客户编号、交易流水号、预售编号、数量、单价、金额</a:t>
            </a:r>
            <a:endParaRPr lang="en-US" altLang="zh-CN" sz="2000" b="1" dirty="0"/>
          </a:p>
          <a:p>
            <a:pPr eaLnBrk="1" hangingPunct="1">
              <a:lnSpc>
                <a:spcPct val="125000"/>
              </a:lnSpc>
            </a:pPr>
            <a:endParaRPr lang="en-US" altLang="zh-CN" sz="2000" b="1" dirty="0"/>
          </a:p>
          <a:p>
            <a:pPr eaLnBrk="1" hangingPunct="1">
              <a:lnSpc>
                <a:spcPct val="125000"/>
              </a:lnSpc>
            </a:pPr>
            <a:endParaRPr lang="en-US" altLang="zh-CN" sz="2000" b="1" dirty="0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主要内容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6.1 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结构程序设计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6.2  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人机界面设计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6.3  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过程设计的工具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6.4  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面向数据结构的设计方法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6.5  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程序复杂程度的定量度量</a:t>
            </a:r>
          </a:p>
          <a:p>
            <a:pPr marL="933450" lvl="1" indent="-476250" eaLnBrk="1" hangingPunct="1">
              <a:buSzTx/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主从表设计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928670"/>
            <a:ext cx="8758238" cy="485778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非主从设计</a:t>
            </a:r>
            <a:endParaRPr lang="en-US" altLang="zh-CN" sz="2000" b="1" dirty="0"/>
          </a:p>
          <a:p>
            <a:pPr eaLnBrk="1" hangingPunct="1">
              <a:lnSpc>
                <a:spcPct val="125000"/>
              </a:lnSpc>
            </a:pPr>
            <a:endParaRPr lang="en-US" altLang="zh-CN" sz="2000" b="1" dirty="0"/>
          </a:p>
          <a:p>
            <a:pPr eaLnBrk="1" hangingPunct="1">
              <a:lnSpc>
                <a:spcPct val="125000"/>
              </a:lnSpc>
            </a:pPr>
            <a:endParaRPr lang="en-US" altLang="zh-CN" sz="2000" b="1" dirty="0"/>
          </a:p>
          <a:p>
            <a:pPr eaLnBrk="1" hangingPunct="1">
              <a:lnSpc>
                <a:spcPct val="125000"/>
              </a:lnSpc>
            </a:pPr>
            <a:endParaRPr lang="en-US" altLang="zh-CN" sz="2000" b="1" dirty="0"/>
          </a:p>
          <a:p>
            <a:pPr eaLnBrk="1" hangingPunct="1">
              <a:lnSpc>
                <a:spcPct val="125000"/>
              </a:lnSpc>
            </a:pPr>
            <a:endParaRPr lang="en-US" altLang="zh-CN" sz="2000" b="1" dirty="0"/>
          </a:p>
          <a:p>
            <a:pPr eaLnBrk="1" hangingPunct="1">
              <a:lnSpc>
                <a:spcPct val="125000"/>
              </a:lnSpc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主从设计</a:t>
            </a:r>
            <a:endParaRPr lang="en-US" altLang="zh-CN" sz="2000" b="1" dirty="0"/>
          </a:p>
          <a:p>
            <a:pPr eaLnBrk="1" hangingPunct="1">
              <a:lnSpc>
                <a:spcPct val="125000"/>
              </a:lnSpc>
            </a:pPr>
            <a:endParaRPr lang="en-US" altLang="zh-CN" sz="2000" b="1" dirty="0"/>
          </a:p>
          <a:p>
            <a:pPr eaLnBrk="1" hangingPunct="1">
              <a:lnSpc>
                <a:spcPct val="125000"/>
              </a:lnSpc>
            </a:pPr>
            <a:endParaRPr lang="en-US" altLang="zh-CN" sz="2000" b="1" dirty="0"/>
          </a:p>
          <a:p>
            <a:pPr eaLnBrk="1" hangingPunct="1">
              <a:lnSpc>
                <a:spcPct val="125000"/>
              </a:lnSpc>
            </a:pPr>
            <a:endParaRPr lang="en-US" altLang="zh-CN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366" y="1357298"/>
            <a:ext cx="81596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286124"/>
            <a:ext cx="516721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代理主键（非业务逻辑主键）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928670"/>
            <a:ext cx="8758238" cy="485778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关系数据库学的最重要的一个理论就是：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</a:rPr>
              <a:t>不要给关键字赋予任何业务意义</a:t>
            </a:r>
            <a:r>
              <a:rPr lang="zh-CN" altLang="en-US" sz="2100" b="1" dirty="0">
                <a:solidFill>
                  <a:schemeClr val="tx2"/>
                </a:solidFill>
                <a:latin typeface="+mn-ea"/>
              </a:rPr>
              <a:t>。假如：关键字具有了业务意义，当用户决定改变业务含义，也许他们想要为关键字增加几位数字或把数字改为字母，那么就必须修改相关的关键字。一个表中的主关键字有可能被其他表作为外键。就算是一个简单的改变，譬如在客户号码上增加一位数字，也可能会造成极大的维护上的开销</a:t>
            </a:r>
            <a:endParaRPr lang="en-US" altLang="zh-CN" sz="21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100" b="1" dirty="0">
                <a:solidFill>
                  <a:schemeClr val="tx2"/>
                </a:solidFill>
              </a:rPr>
              <a:t>实践证明，一张表中的每一列都在最初的设计之后遭遇改变是很正常的事情。</a:t>
            </a:r>
            <a:r>
              <a:rPr lang="zh-CN" altLang="en-US" sz="2100" b="1" dirty="0">
                <a:solidFill>
                  <a:srgbClr val="FF0000"/>
                </a:solidFill>
              </a:rPr>
              <a:t>数据库的设计趋向于在整个项目的生命周期中不断地调整和优化</a:t>
            </a:r>
            <a:r>
              <a:rPr lang="zh-CN" altLang="en-US" sz="2100" b="1" dirty="0">
                <a:solidFill>
                  <a:schemeClr val="tx2"/>
                </a:solidFill>
              </a:rPr>
              <a:t>，并且决策者也可能一点也不在乎自然键的</a:t>
            </a:r>
            <a:r>
              <a:rPr lang="en-US" sz="2100" b="1" dirty="0">
                <a:solidFill>
                  <a:schemeClr val="tx2"/>
                </a:solidFill>
              </a:rPr>
              <a:t>“</a:t>
            </a:r>
            <a:r>
              <a:rPr lang="zh-CN" altLang="en-US" sz="2100" b="1" dirty="0">
                <a:solidFill>
                  <a:schemeClr val="tx2"/>
                </a:solidFill>
              </a:rPr>
              <a:t>神圣不可侵犯</a:t>
            </a:r>
            <a:r>
              <a:rPr lang="en-US" sz="2100" b="1" dirty="0">
                <a:solidFill>
                  <a:schemeClr val="tx2"/>
                </a:solidFill>
              </a:rPr>
              <a:t>”</a:t>
            </a:r>
            <a:r>
              <a:rPr lang="zh-CN" altLang="en-US" sz="2100" b="1" dirty="0">
                <a:solidFill>
                  <a:schemeClr val="tx2"/>
                </a:solidFill>
              </a:rPr>
              <a:t>。有时候一个列最开始是像是个很好的自然主键，但随后有允许合法的重复项。此时</a:t>
            </a:r>
            <a:r>
              <a:rPr lang="zh-CN" altLang="en-US" sz="2100" b="1" dirty="0">
                <a:solidFill>
                  <a:srgbClr val="FF0000"/>
                </a:solidFill>
              </a:rPr>
              <a:t>代理主键便成了唯一的选择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100" b="1" dirty="0">
                <a:solidFill>
                  <a:schemeClr val="tx2"/>
                </a:solidFill>
              </a:rPr>
              <a:t>个人见解：能用代理键就尽量用代理键，除非代理键真的非常多余</a:t>
            </a:r>
            <a:endParaRPr lang="en-US" altLang="zh-CN" sz="2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代理主键（非业务逻辑主键）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46"/>
            <a:ext cx="7358114" cy="372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zh-CN" altLang="en-US" sz="3200" dirty="0"/>
              <a:t>本章小结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928670"/>
            <a:ext cx="8758238" cy="485778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详细设计目标：不是</a:t>
            </a:r>
            <a:r>
              <a:rPr lang="zh-CN" altLang="en-US" sz="2000" b="1" dirty="0">
                <a:latin typeface="+mn-ea"/>
              </a:rPr>
              <a:t>具体地编写程序，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而是</a:t>
            </a:r>
            <a:r>
              <a:rPr lang="zh-CN" altLang="en-US" sz="2000" b="1" dirty="0">
                <a:latin typeface="+mn-ea"/>
              </a:rPr>
              <a:t>要设计出程序的“蓝图”，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确定怎样具体地实现所要求的系统，</a:t>
            </a:r>
            <a:r>
              <a:rPr lang="zh-CN" altLang="en-US" sz="2000" b="1" dirty="0">
                <a:latin typeface="+mn-ea"/>
              </a:rPr>
              <a:t>详细设计的结果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基本上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决定了最终的程序代码的质量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详细设计任务：</a:t>
            </a:r>
            <a:r>
              <a:rPr lang="zh-CN" altLang="en-US" sz="2000" b="1" dirty="0">
                <a:latin typeface="+mn-ea"/>
              </a:rPr>
              <a:t>确定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每一模块的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算法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、所使用的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数据结构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外部接口和用户界面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测试用例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结构程序设计经典定义：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程序的代码仅仅通过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顺序、选择和循环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这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种基本控制结构进行连接，每个代码块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只有一个入口和一个出口，尽可能少用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GO TO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语句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掌握界面设计的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</a:rPr>
              <a:t>10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个基本原则，了解界面设计的通用规范</a:t>
            </a:r>
            <a:endParaRPr lang="en-US" altLang="zh-CN" sz="20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zh-CN" altLang="en-US" sz="2000" b="1">
                <a:solidFill>
                  <a:schemeClr val="tx2"/>
                </a:solidFill>
                <a:latin typeface="+mn-ea"/>
              </a:rPr>
              <a:t>了解主从表设计和代理主键（非业务逻辑主键）</a:t>
            </a:r>
            <a:endParaRPr lang="zh-CN" altLang="en-US" sz="20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0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6.1   </a:t>
            </a:r>
            <a:r>
              <a:rPr lang="zh-CN" altLang="en-US" sz="3200" dirty="0"/>
              <a:t>结构程序设计</a:t>
            </a:r>
            <a:br>
              <a:rPr lang="en-US" altLang="zh-CN" sz="3200" dirty="0">
                <a:solidFill>
                  <a:srgbClr val="FF0000"/>
                </a:solidFill>
                <a:latin typeface="+mn-ea"/>
              </a:rPr>
            </a:b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详细设计的结果基本上决定了最终的程序代码的质量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，因此其目标不仅仅是逻辑上正确地实现每个模块的功能，更重要的是设计出的处理过程应该尽可能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简明易懂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，为使过程描述清晰易读、正确、可靠，须采用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结构程序设计技术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6.1   </a:t>
            </a:r>
            <a:r>
              <a:rPr lang="zh-CN" altLang="en-US" sz="3200" dirty="0"/>
              <a:t>结构程序设计</a:t>
            </a:r>
            <a:br>
              <a:rPr lang="en-US" altLang="zh-CN" sz="3200" dirty="0">
                <a:solidFill>
                  <a:srgbClr val="FF0000"/>
                </a:solidFill>
                <a:latin typeface="+mn-ea"/>
              </a:rPr>
            </a:b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3971892" cy="464345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1965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年结构程序设计的概念最早由</a:t>
            </a:r>
            <a:r>
              <a:rPr lang="en-US" altLang="zh-CN" sz="2400" b="1" dirty="0" err="1">
                <a:solidFill>
                  <a:schemeClr val="tx2"/>
                </a:solidFill>
                <a:latin typeface="+mn-ea"/>
              </a:rPr>
              <a:t>E.W.Dijkstra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提出：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程序的质量与程序中所包含的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GO TO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语句的数量成反比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1966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年</a:t>
            </a:r>
            <a:r>
              <a:rPr lang="en-US" altLang="zh-CN" sz="2400" b="1" dirty="0" err="1">
                <a:solidFill>
                  <a:schemeClr val="tx2"/>
                </a:solidFill>
                <a:latin typeface="+mn-ea"/>
              </a:rPr>
              <a:t>Bohm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和</a:t>
            </a:r>
            <a:r>
              <a:rPr lang="en-US" altLang="zh-CN" sz="2400" b="1" dirty="0" err="1">
                <a:solidFill>
                  <a:schemeClr val="tx2"/>
                </a:solidFill>
                <a:latin typeface="+mn-ea"/>
              </a:rPr>
              <a:t>Jacopini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证明了只用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“顺序”、“选择”和“循环”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控制结构就能实现任何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单入口单出口的程序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CN" sz="24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5763" y="1039826"/>
            <a:ext cx="46799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214810" y="1214422"/>
            <a:ext cx="4929190" cy="3571900"/>
            <a:chOff x="0" y="0"/>
            <a:chExt cx="3600" cy="235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28" y="480"/>
              <a:ext cx="5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7C75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816" y="0"/>
              <a:ext cx="0" cy="480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816" y="720"/>
              <a:ext cx="0" cy="240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80" y="960"/>
              <a:ext cx="672" cy="28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47C75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16" y="1248"/>
              <a:ext cx="0" cy="192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28" y="1440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7C75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68" y="288"/>
              <a:ext cx="0" cy="192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632" y="480"/>
              <a:ext cx="672" cy="28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47C75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68" y="768"/>
              <a:ext cx="0" cy="192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80" y="960"/>
              <a:ext cx="5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7C75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968" y="1200"/>
              <a:ext cx="0" cy="240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1632" y="1440"/>
              <a:ext cx="672" cy="28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47C75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168" y="288"/>
              <a:ext cx="0" cy="192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2832" y="480"/>
              <a:ext cx="672" cy="28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47C75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168" y="1200"/>
              <a:ext cx="0" cy="192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2832" y="1392"/>
              <a:ext cx="672" cy="28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47C75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168" y="768"/>
              <a:ext cx="0" cy="192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880" y="960"/>
              <a:ext cx="5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7C75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168" y="1680"/>
              <a:ext cx="0" cy="672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816" y="1728"/>
              <a:ext cx="0" cy="144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816" y="1872"/>
              <a:ext cx="528" cy="0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344" y="288"/>
              <a:ext cx="0" cy="1584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344" y="288"/>
              <a:ext cx="624" cy="0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40" y="816"/>
              <a:ext cx="576" cy="0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40" y="816"/>
              <a:ext cx="0" cy="1152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40" y="1968"/>
              <a:ext cx="1200" cy="0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440" y="1584"/>
              <a:ext cx="0" cy="384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440" y="1584"/>
              <a:ext cx="192" cy="0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104" y="1104"/>
              <a:ext cx="144" cy="0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248" y="816"/>
              <a:ext cx="0" cy="288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248" y="816"/>
              <a:ext cx="720" cy="0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968" y="1728"/>
              <a:ext cx="0" cy="240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1968" y="1968"/>
              <a:ext cx="576" cy="0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544" y="288"/>
              <a:ext cx="0" cy="1680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544" y="288"/>
              <a:ext cx="624" cy="0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640" y="1536"/>
              <a:ext cx="192" cy="0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2640" y="1248"/>
              <a:ext cx="0" cy="288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1968" y="1248"/>
              <a:ext cx="672" cy="0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256" y="624"/>
              <a:ext cx="192" cy="0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448" y="624"/>
              <a:ext cx="0" cy="192"/>
            </a:xfrm>
            <a:prstGeom prst="line">
              <a:avLst/>
            </a:prstGeom>
            <a:noFill/>
            <a:ln w="9525">
              <a:solidFill>
                <a:srgbClr val="47C75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448" y="816"/>
              <a:ext cx="720" cy="0"/>
            </a:xfrm>
            <a:prstGeom prst="line">
              <a:avLst/>
            </a:prstGeom>
            <a:noFill/>
            <a:ln w="19050">
              <a:solidFill>
                <a:srgbClr val="47C75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Rectangle 4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0" y="144"/>
              <a:ext cx="3600" cy="2016"/>
            </a:xfrm>
            <a:prstGeom prst="rect">
              <a:avLst/>
            </a:prstGeom>
            <a:noFill/>
            <a:ln w="9525">
              <a:solidFill>
                <a:srgbClr val="F89A60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47C759"/>
                  </a:solidFill>
                  <a:latin typeface="Arial" pitchFamily="34" charset="0"/>
                  <a:ea typeface="黑体" pitchFamily="49" charset="-122"/>
                </a:rPr>
                <a:t>    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54050"/>
          </a:xfrm>
        </p:spPr>
        <p:txBody>
          <a:bodyPr/>
          <a:lstStyle/>
          <a:p>
            <a:r>
              <a:rPr lang="en-US" altLang="zh-CN" sz="3200" dirty="0"/>
              <a:t>6.1   </a:t>
            </a:r>
            <a:r>
              <a:rPr lang="zh-CN" altLang="en-US" sz="3200" dirty="0"/>
              <a:t>结构程序设计</a:t>
            </a:r>
            <a:br>
              <a:rPr lang="en-US" altLang="zh-CN" sz="3200" dirty="0">
                <a:solidFill>
                  <a:srgbClr val="FF0000"/>
                </a:solidFill>
                <a:latin typeface="+mn-ea"/>
              </a:rPr>
            </a:br>
            <a:endParaRPr lang="zh-CN" altLang="en-US" sz="32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758238" cy="4643453"/>
          </a:xfrm>
        </p:spPr>
        <p:txBody>
          <a:bodyPr/>
          <a:lstStyle/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实际上用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顺序结构和循环结构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又称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DO-WHILE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结构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完全可以实现选择结构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又称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IF-THEN-ELSE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结构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 ，因此，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理论上最基本的控制结构只有两种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CN" sz="23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1968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年</a:t>
            </a:r>
            <a:r>
              <a:rPr lang="en-US" altLang="zh-CN" sz="2300" b="1" dirty="0" err="1">
                <a:solidFill>
                  <a:schemeClr val="tx2"/>
                </a:solidFill>
                <a:latin typeface="+mn-ea"/>
              </a:rPr>
              <a:t>Dijkstra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再次建议从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一切高级语言中取消</a:t>
            </a:r>
            <a:r>
              <a:rPr lang="en-US" altLang="zh-CN" sz="2300" b="1" dirty="0">
                <a:solidFill>
                  <a:srgbClr val="FF0000"/>
                </a:solidFill>
                <a:latin typeface="+mn-ea"/>
              </a:rPr>
              <a:t>GO TO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语句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，只使用</a:t>
            </a:r>
            <a:r>
              <a:rPr lang="en-US" altLang="zh-CN" sz="23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种基本控制结构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写程序。学界认识到不是简单地去掉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GO TO 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语句的问题，而是要创立一种新的程序设计思想、方法和风格。</a:t>
            </a:r>
            <a:endParaRPr lang="en-US" altLang="zh-CN" sz="23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1971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年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IBM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公司在纽约时报信息库管理系统的设计中成功地使用了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结构程序设计技术</a:t>
            </a:r>
            <a:endParaRPr lang="en-US" altLang="zh-CN" sz="23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1972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年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IBM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公司的</a:t>
            </a:r>
            <a:r>
              <a:rPr lang="en-US" altLang="zh-CN" sz="2300" b="1" dirty="0">
                <a:solidFill>
                  <a:schemeClr val="tx2"/>
                </a:solidFill>
                <a:latin typeface="+mn-ea"/>
              </a:rPr>
              <a:t>Mills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进一步提出，程序应该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只有一个入口和一个出口</a:t>
            </a:r>
            <a:r>
              <a:rPr lang="zh-CN" altLang="en-US" sz="2300" b="1" dirty="0">
                <a:solidFill>
                  <a:schemeClr val="tx2"/>
                </a:solidFill>
                <a:latin typeface="+mn-ea"/>
              </a:rPr>
              <a:t>，补充了结构程序设计的规则。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默认设计模板">
  <a:themeElements>
    <a:clrScheme name="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默认设计模板">
      <a:majorFont>
        <a:latin typeface="Frutiger LT 45 Light"/>
        <a:ea typeface="黑体"/>
        <a:cs typeface=""/>
      </a:majorFont>
      <a:minorFont>
        <a:latin typeface="Frutiger LT 55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b="1" dirty="0" smtClean="0">
            <a:solidFill>
              <a:srgbClr val="0000FF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Frutiger LT 55 Roman"/>
        <a:ea typeface="宋体"/>
        <a:cs typeface=""/>
      </a:majorFont>
      <a:minorFont>
        <a:latin typeface="Frutiger LT 55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4D4D4D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404040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6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默认设计模板">
      <a:majorFont>
        <a:latin typeface="Frutiger LT 45 Light"/>
        <a:ea typeface="黑体"/>
        <a:cs typeface=""/>
      </a:majorFont>
      <a:minorFont>
        <a:latin typeface="Frutiger LT 55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20018</TotalTime>
  <Words>6103</Words>
  <Application>Microsoft Office PowerPoint</Application>
  <PresentationFormat>全屏显示(4:3)</PresentationFormat>
  <Paragraphs>717</Paragraphs>
  <Slides>63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Frutiger LT 45 Light</vt:lpstr>
      <vt:lpstr>Frutiger LT 55 Roman</vt:lpstr>
      <vt:lpstr>黑体</vt:lpstr>
      <vt:lpstr>楷体</vt:lpstr>
      <vt:lpstr>宋体</vt:lpstr>
      <vt:lpstr>幼圆</vt:lpstr>
      <vt:lpstr>Arial</vt:lpstr>
      <vt:lpstr>Tahoma</vt:lpstr>
      <vt:lpstr>Verdana</vt:lpstr>
      <vt:lpstr>Wingdings</vt:lpstr>
      <vt:lpstr>默认设计模板</vt:lpstr>
      <vt:lpstr>1_自定义设计方案</vt:lpstr>
      <vt:lpstr>1_默认设计模板</vt:lpstr>
      <vt:lpstr>软件工程导论（第6版）  第六章  详细设计 </vt:lpstr>
      <vt:lpstr>软件开发与生产过程的综合协同</vt:lpstr>
      <vt:lpstr>详细设计概述</vt:lpstr>
      <vt:lpstr>秦农直供平台详细设计</vt:lpstr>
      <vt:lpstr>秦农直供平台详细设计</vt:lpstr>
      <vt:lpstr>主要内容</vt:lpstr>
      <vt:lpstr>6.1   结构程序设计 </vt:lpstr>
      <vt:lpstr>6.1   结构程序设计 </vt:lpstr>
      <vt:lpstr>6.1   结构程序设计 </vt:lpstr>
      <vt:lpstr>6.1   结构程序设计 </vt:lpstr>
      <vt:lpstr>6.1   结构程序设计 </vt:lpstr>
      <vt:lpstr>6.1   结构程序设计 </vt:lpstr>
      <vt:lpstr>主要内容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6.2人机界面设计（界面通用规范）</vt:lpstr>
      <vt:lpstr>6.2人机界面设计（界面通用规范）</vt:lpstr>
      <vt:lpstr>6.2人机界面设计（界面通用规范）</vt:lpstr>
      <vt:lpstr>6.2人机界面设计（界面通用规范）</vt:lpstr>
      <vt:lpstr>6.2人机界面设计（界面通用规范）</vt:lpstr>
      <vt:lpstr>6.2人机界面设计（界面通用规范）</vt:lpstr>
      <vt:lpstr>6.2人机界面设计（界面通用规范）</vt:lpstr>
      <vt:lpstr>6.2人机界面设计（界面通用规范）</vt:lpstr>
      <vt:lpstr>6.2人机界面设计（界面通用规范）</vt:lpstr>
      <vt:lpstr>6.2人机界面设计（界面通用规范）</vt:lpstr>
      <vt:lpstr>6.2人机界面设计（界面通用规范）</vt:lpstr>
      <vt:lpstr>6.2人机界面设计（界面通用规范）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6.2人机界面设计</vt:lpstr>
      <vt:lpstr>6.3过程设计的工具（程序流程图）</vt:lpstr>
      <vt:lpstr>6.3过程设计的工具（程序流程图）</vt:lpstr>
      <vt:lpstr>6.3过程设计的工具（程序流程图）</vt:lpstr>
      <vt:lpstr>6.3过程设计的工具（程序流程图）</vt:lpstr>
      <vt:lpstr>6.3过程设计的工具（程序流程图）</vt:lpstr>
      <vt:lpstr>6.3过程设计的工具（程序流程图）</vt:lpstr>
      <vt:lpstr>6.3过程设计的工具（程序流程图）</vt:lpstr>
      <vt:lpstr>6.3过程设计的工具（程序流程图）</vt:lpstr>
      <vt:lpstr>系统设计的一些原则</vt:lpstr>
      <vt:lpstr>系统设计的一些原则</vt:lpstr>
      <vt:lpstr>主从表设计</vt:lpstr>
      <vt:lpstr>主从表设计</vt:lpstr>
      <vt:lpstr>代理主键（非业务逻辑主键）</vt:lpstr>
      <vt:lpstr>代理主键（非业务逻辑主键）</vt:lpstr>
      <vt:lpstr>本章小结</vt:lpstr>
    </vt:vector>
  </TitlesOfParts>
  <Company>neusoft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zhouy</cp:lastModifiedBy>
  <cp:revision>2384</cp:revision>
  <dcterms:created xsi:type="dcterms:W3CDTF">2007-09-10T03:19:36Z</dcterms:created>
  <dcterms:modified xsi:type="dcterms:W3CDTF">2021-05-26T03:52:57Z</dcterms:modified>
</cp:coreProperties>
</file>