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 id="2147483701" r:id="rId3"/>
  </p:sldMasterIdLst>
  <p:notesMasterIdLst>
    <p:notesMasterId r:id="rId45"/>
  </p:notesMasterIdLst>
  <p:handoutMasterIdLst>
    <p:handoutMasterId r:id="rId46"/>
  </p:handoutMasterIdLst>
  <p:sldIdLst>
    <p:sldId id="566" r:id="rId4"/>
    <p:sldId id="609" r:id="rId5"/>
    <p:sldId id="715" r:id="rId6"/>
    <p:sldId id="718" r:id="rId7"/>
    <p:sldId id="716" r:id="rId8"/>
    <p:sldId id="754" r:id="rId9"/>
    <p:sldId id="717" r:id="rId10"/>
    <p:sldId id="719" r:id="rId11"/>
    <p:sldId id="720" r:id="rId12"/>
    <p:sldId id="721" r:id="rId13"/>
    <p:sldId id="722" r:id="rId14"/>
    <p:sldId id="723" r:id="rId15"/>
    <p:sldId id="724" r:id="rId16"/>
    <p:sldId id="725" r:id="rId17"/>
    <p:sldId id="726" r:id="rId18"/>
    <p:sldId id="727" r:id="rId19"/>
    <p:sldId id="728" r:id="rId20"/>
    <p:sldId id="729" r:id="rId21"/>
    <p:sldId id="730" r:id="rId22"/>
    <p:sldId id="732" r:id="rId23"/>
    <p:sldId id="733" r:id="rId24"/>
    <p:sldId id="734" r:id="rId25"/>
    <p:sldId id="735" r:id="rId26"/>
    <p:sldId id="736" r:id="rId27"/>
    <p:sldId id="737" r:id="rId28"/>
    <p:sldId id="738" r:id="rId29"/>
    <p:sldId id="739" r:id="rId30"/>
    <p:sldId id="740" r:id="rId31"/>
    <p:sldId id="741" r:id="rId32"/>
    <p:sldId id="742" r:id="rId33"/>
    <p:sldId id="743" r:id="rId34"/>
    <p:sldId id="744" r:id="rId35"/>
    <p:sldId id="745" r:id="rId36"/>
    <p:sldId id="746" r:id="rId37"/>
    <p:sldId id="747" r:id="rId38"/>
    <p:sldId id="749" r:id="rId39"/>
    <p:sldId id="748" r:id="rId40"/>
    <p:sldId id="750" r:id="rId41"/>
    <p:sldId id="751" r:id="rId42"/>
    <p:sldId id="752" r:id="rId43"/>
    <p:sldId id="755" r:id="rId44"/>
  </p:sldIdLst>
  <p:sldSz cx="9144000" cy="6858000" type="screen4x3"/>
  <p:notesSz cx="6797675" cy="9874250"/>
  <p:defaultTextStyle>
    <a:defPPr>
      <a:defRPr lang="zh-CN"/>
    </a:defPPr>
    <a:lvl1pPr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1pPr>
    <a:lvl2pPr marL="4572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2pPr>
    <a:lvl3pPr marL="9144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3pPr>
    <a:lvl4pPr marL="13716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4pPr>
    <a:lvl5pPr marL="18288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5pPr>
    <a:lvl6pPr marL="2286000" algn="l" defTabSz="914400" rtl="0" eaLnBrk="1" latinLnBrk="0" hangingPunct="1">
      <a:defRPr sz="1200" kern="1200">
        <a:solidFill>
          <a:srgbClr val="00509B"/>
        </a:solidFill>
        <a:latin typeface="Verdana" pitchFamily="34" charset="0"/>
        <a:ea typeface="黑体" pitchFamily="49" charset="-122"/>
        <a:cs typeface="+mn-cs"/>
      </a:defRPr>
    </a:lvl6pPr>
    <a:lvl7pPr marL="2743200" algn="l" defTabSz="914400" rtl="0" eaLnBrk="1" latinLnBrk="0" hangingPunct="1">
      <a:defRPr sz="1200" kern="1200">
        <a:solidFill>
          <a:srgbClr val="00509B"/>
        </a:solidFill>
        <a:latin typeface="Verdana" pitchFamily="34" charset="0"/>
        <a:ea typeface="黑体" pitchFamily="49" charset="-122"/>
        <a:cs typeface="+mn-cs"/>
      </a:defRPr>
    </a:lvl7pPr>
    <a:lvl8pPr marL="3200400" algn="l" defTabSz="914400" rtl="0" eaLnBrk="1" latinLnBrk="0" hangingPunct="1">
      <a:defRPr sz="1200" kern="1200">
        <a:solidFill>
          <a:srgbClr val="00509B"/>
        </a:solidFill>
        <a:latin typeface="Verdana" pitchFamily="34" charset="0"/>
        <a:ea typeface="黑体" pitchFamily="49" charset="-122"/>
        <a:cs typeface="+mn-cs"/>
      </a:defRPr>
    </a:lvl8pPr>
    <a:lvl9pPr marL="3657600" algn="l" defTabSz="914400" rtl="0" eaLnBrk="1" latinLnBrk="0" hangingPunct="1">
      <a:defRPr sz="1200" kern="1200">
        <a:solidFill>
          <a:srgbClr val="00509B"/>
        </a:solidFill>
        <a:latin typeface="Verdana" pitchFamily="34" charset="0"/>
        <a:ea typeface="黑体" pitchFamily="49" charset="-122"/>
        <a:cs typeface="+mn-cs"/>
      </a:defRPr>
    </a:lvl9pPr>
  </p:defaultTextStyle>
  <p:extLst>
    <p:ext uri="{EFAFB233-063F-42B5-8137-9DF3F51BA10A}">
      <p15:sldGuideLst xmlns:p15="http://schemas.microsoft.com/office/powerpoint/2012/main">
        <p15:guide id="1" orient="horz" pos="119">
          <p15:clr>
            <a:srgbClr val="A4A3A4"/>
          </p15:clr>
        </p15:guide>
        <p15:guide id="2" orient="horz" pos="1026">
          <p15:clr>
            <a:srgbClr val="A4A3A4"/>
          </p15:clr>
        </p15:guide>
        <p15:guide id="3" orient="horz" pos="4020">
          <p15:clr>
            <a:srgbClr val="A4A3A4"/>
          </p15:clr>
        </p15:guide>
        <p15:guide id="4" orient="horz" pos="4201">
          <p15:clr>
            <a:srgbClr val="A4A3A4"/>
          </p15:clr>
        </p15:guide>
        <p15:guide id="5" orient="horz" pos="2568">
          <p15:clr>
            <a:srgbClr val="A4A3A4"/>
          </p15:clr>
        </p15:guide>
        <p15:guide id="6" orient="horz" pos="1525">
          <p15:clr>
            <a:srgbClr val="A4A3A4"/>
          </p15:clr>
        </p15:guide>
        <p15:guide id="7" pos="158">
          <p15:clr>
            <a:srgbClr val="A4A3A4"/>
          </p15:clr>
        </p15:guide>
        <p15:guide id="8" pos="5647">
          <p15:clr>
            <a:srgbClr val="A4A3A4"/>
          </p15:clr>
        </p15:guide>
        <p15:guide id="9" pos="3379">
          <p15:clr>
            <a:srgbClr val="A4A3A4"/>
          </p15:clr>
        </p15:guide>
        <p15:guide id="10" pos="340">
          <p15:clr>
            <a:srgbClr val="A4A3A4"/>
          </p15:clr>
        </p15:guide>
        <p15:guide id="11" pos="3878">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CCCCCC"/>
    <a:srgbClr val="88C9EC"/>
    <a:srgbClr val="0088CC"/>
    <a:srgbClr val="1E019B"/>
    <a:srgbClr val="666666"/>
    <a:srgbClr val="FFFF96"/>
    <a:srgbClr val="B3B3B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29" autoAdjust="0"/>
    <p:restoredTop sz="81495" autoAdjust="0"/>
  </p:normalViewPr>
  <p:slideViewPr>
    <p:cSldViewPr>
      <p:cViewPr varScale="1">
        <p:scale>
          <a:sx n="132" d="100"/>
          <a:sy n="132" d="100"/>
        </p:scale>
        <p:origin x="5166" y="132"/>
      </p:cViewPr>
      <p:guideLst>
        <p:guide orient="horz" pos="119"/>
        <p:guide orient="horz" pos="1026"/>
        <p:guide orient="horz" pos="4020"/>
        <p:guide orient="horz" pos="4201"/>
        <p:guide orient="horz" pos="2568"/>
        <p:guide orient="horz" pos="1525"/>
        <p:guide pos="158"/>
        <p:guide pos="5647"/>
        <p:guide pos="3379"/>
        <p:guide pos="340"/>
        <p:guide pos="3878"/>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9984"/>
    </p:cViewPr>
  </p:sorterViewPr>
  <p:notesViewPr>
    <p:cSldViewPr>
      <p:cViewPr varScale="1">
        <p:scale>
          <a:sx n="49" d="100"/>
          <a:sy n="49" d="100"/>
        </p:scale>
        <p:origin x="-3054"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3"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4"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5"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fld id="{85B419AA-B4B1-488D-BBA5-B97407541D51}"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43715"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243717" name="Rectangle 5"/>
          <p:cNvSpPr>
            <a:spLocks noGrp="1" noChangeArrowheads="1"/>
          </p:cNvSpPr>
          <p:nvPr>
            <p:ph type="body" sz="quarter" idx="3"/>
          </p:nvPr>
        </p:nvSpPr>
        <p:spPr bwMode="auto">
          <a:xfrm>
            <a:off x="679450" y="4689475"/>
            <a:ext cx="5438775" cy="44434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3718"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43719"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fld id="{E842D3D8-0873-4587-9B40-EC4534164D9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baidu.com/s?wd=SQL&amp;from=1012015a&amp;fenlei=mv6quAkxTZn0IZRqIHckPjm4nH00T1dBmvRznHm3nHbLmynkPhDY0ZwV5Hcvrjm3rH6sPfKWUMw85HfYnjn4nH6sgvPsT6KdThsqpZwYTjCEQLGCpyw9Uz4Bmy-bIi4WUvYETgN-TLwGUv3EPH6dPjcYP10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baidu.com/s?wd=DBMS&amp;from=1012015a&amp;fenlei=mv6quAkxTZn0IZRqIHckPjm4nH00T1dBmvRznHm3nHbLmynkPhDY0ZwV5Hcvrjm3rH6sPfKWUMw85HfYnjn4nH6sgvPsT6KdThsqpZwYTjCEQLGCpyw9Uz4Bmy-bIi4WUvYETgN-TLwGUv3EPH6dPjcYP10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569546A-DE06-4B5B-A8A1-7167F8D2BCFC}" type="slidenum">
              <a:rPr lang="en-US" altLang="zh-CN" smtClean="0"/>
              <a:pPr/>
              <a:t>1</a:t>
            </a:fld>
            <a:endParaRPr lang="en-US" altLang="zh-CN" dirty="0"/>
          </a:p>
        </p:txBody>
      </p:sp>
      <p:sp>
        <p:nvSpPr>
          <p:cNvPr id="70659" name="Rectangle 2"/>
          <p:cNvSpPr>
            <a:spLocks noGrp="1" noRot="1" noChangeAspect="1" noChangeArrowheads="1" noTextEdit="1"/>
          </p:cNvSpPr>
          <p:nvPr>
            <p:ph type="sldImg"/>
          </p:nvPr>
        </p:nvSpPr>
        <p:spPr>
          <a:xfrm>
            <a:off x="931863" y="741363"/>
            <a:ext cx="4935537" cy="3702050"/>
          </a:xfrm>
          <a:ln/>
        </p:spPr>
      </p:sp>
      <p:sp>
        <p:nvSpPr>
          <p:cNvPr id="70660" name="Rectangle 3"/>
          <p:cNvSpPr>
            <a:spLocks noGrp="1" noChangeArrowheads="1"/>
          </p:cNvSpPr>
          <p:nvPr>
            <p:ph type="body" idx="1"/>
          </p:nvPr>
        </p:nvSpPr>
        <p:spPr>
          <a:noFill/>
          <a:ln/>
        </p:spPr>
        <p:txBody>
          <a:bodyPr/>
          <a:lstStyle/>
          <a:p>
            <a:pPr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80000"/>
              </a:lnSpc>
              <a:buNone/>
            </a:pPr>
            <a:r>
              <a:rPr lang="zh-CN" altLang="en-US" sz="2000" dirty="0"/>
              <a:t>第一代编程语言：机器语言 特征：面向机器。</a:t>
            </a:r>
            <a:endParaRPr lang="en-US" altLang="zh-CN" sz="2000" dirty="0"/>
          </a:p>
          <a:p>
            <a:pPr>
              <a:lnSpc>
                <a:spcPct val="80000"/>
              </a:lnSpc>
              <a:buNone/>
            </a:pPr>
            <a:r>
              <a:rPr lang="zh-CN" altLang="en-US" sz="2000" dirty="0"/>
              <a:t>第二代编程语言：汇编语言 特征：用针对指令的符号代替二进制代码。</a:t>
            </a:r>
            <a:endParaRPr lang="en-US" altLang="zh-CN" sz="2000" dirty="0"/>
          </a:p>
          <a:p>
            <a:pPr>
              <a:lnSpc>
                <a:spcPct val="80000"/>
              </a:lnSpc>
              <a:buNone/>
            </a:pPr>
            <a:r>
              <a:rPr lang="zh-CN" altLang="en-US" sz="2000" dirty="0"/>
              <a:t>第三代编程语言：</a:t>
            </a:r>
            <a:r>
              <a:rPr lang="en-US" altLang="zh-CN" sz="2000" dirty="0"/>
              <a:t>C</a:t>
            </a:r>
            <a:r>
              <a:rPr lang="zh-CN" altLang="en-US" sz="2000" dirty="0"/>
              <a:t>、</a:t>
            </a:r>
            <a:r>
              <a:rPr lang="en-US" altLang="zh-CN" sz="2000" dirty="0"/>
              <a:t>C++</a:t>
            </a:r>
            <a:r>
              <a:rPr lang="zh-CN" altLang="en-US" sz="2000" dirty="0"/>
              <a:t>、</a:t>
            </a:r>
            <a:r>
              <a:rPr lang="en-US" altLang="zh-CN" sz="2000" dirty="0" err="1"/>
              <a:t>pascal</a:t>
            </a:r>
            <a:r>
              <a:rPr lang="zh-CN" altLang="en-US" sz="2000" dirty="0"/>
              <a:t>、 特征：为完成一个任务你不仅要告诉计算机你要做什么，而且要告诉计算机如何一步一步的作，例如：现在常用的编程语言</a:t>
            </a:r>
            <a:endParaRPr lang="en-US" altLang="zh-CN" sz="2000" dirty="0"/>
          </a:p>
          <a:p>
            <a:pPr>
              <a:lnSpc>
                <a:spcPct val="80000"/>
              </a:lnSpc>
              <a:buNone/>
            </a:pPr>
            <a:r>
              <a:rPr lang="zh-CN" altLang="en-US" sz="2000" dirty="0"/>
              <a:t>第四代编程语言：的特征是完成一个任务你仅要告诉计算机你要做什么，而且不要告诉计算机如何一步一步的作。例如：</a:t>
            </a:r>
            <a:r>
              <a:rPr lang="en-US" altLang="zh-CN" sz="2000" dirty="0">
                <a:hlinkClick r:id="rId3"/>
              </a:rPr>
              <a:t>SQL</a:t>
            </a:r>
            <a:r>
              <a:rPr lang="zh-CN" altLang="en-US" sz="2000" dirty="0"/>
              <a:t>就有第四代的特征，你只要告诉</a:t>
            </a:r>
            <a:r>
              <a:rPr lang="en-US" altLang="zh-CN" sz="2000" u="sng" dirty="0">
                <a:hlinkClick r:id="rId4"/>
              </a:rPr>
              <a:t>DBMS</a:t>
            </a:r>
            <a:r>
              <a:rPr lang="zh-CN" altLang="en-US" sz="2000" dirty="0"/>
              <a:t>要得到什么，至于如何得到， 如何使用索引，如何连接多个表这些步骤就不要你操心了，还没有严格的定义，但是真正意义上、完全独立的第四代语言应该说还没有出现</a:t>
            </a:r>
            <a:endParaRPr lang="zh-CN" altLang="en-US" sz="2000" b="1" dirty="0">
              <a:solidFill>
                <a:schemeClr val="tx2"/>
              </a:solidFill>
            </a:endParaRPr>
          </a:p>
          <a:p>
            <a:pPr eaLnBrk="1" hangingPunct="1">
              <a:lnSpc>
                <a:spcPct val="125000"/>
              </a:lnSpc>
            </a:pPr>
            <a:endParaRPr lang="en-US" altLang="zh-CN" sz="2400" b="1" dirty="0">
              <a:solidFill>
                <a:schemeClr val="tx2"/>
              </a:solidFill>
              <a:latin typeface="+mn-ea"/>
            </a:endParaRPr>
          </a:p>
          <a:p>
            <a:pPr eaLnBrk="1" hangingPunct="1">
              <a:lnSpc>
                <a:spcPct val="125000"/>
              </a:lnSpc>
            </a:pPr>
            <a:endParaRPr lang="zh-CN" altLang="en-US" sz="2400" b="1" dirty="0">
              <a:solidFill>
                <a:schemeClr val="tx2"/>
              </a:solidFill>
              <a:latin typeface="+mn-ea"/>
            </a:endParaRPr>
          </a:p>
          <a:p>
            <a:pPr eaLnBrk="1" hangingPunct="1"/>
            <a:endParaRPr lang="zh-CN" altLang="en-US" sz="2400" b="1" dirty="0">
              <a:solidFill>
                <a:schemeClr val="tx2"/>
              </a:solidFill>
              <a:latin typeface="+mn-ea"/>
            </a:endParaRPr>
          </a:p>
          <a:p>
            <a:pPr marL="933450" lvl="1" indent="-476250" eaLnBrk="1" hangingPunct="1">
              <a:buSzTx/>
            </a:pP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5" name="Rectangle 16"/>
          <p:cNvSpPr>
            <a:spLocks noChangeArrowheads="1"/>
          </p:cNvSpPr>
          <p:nvPr/>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0" name="Rectangle 6"/>
          <p:cNvSpPr>
            <a:spLocks noGrp="1" noChangeArrowheads="1"/>
          </p:cNvSpPr>
          <p:nvPr>
            <p:ph type="sldNum" sz="quarter" idx="12"/>
          </p:nvPr>
        </p:nvSpPr>
        <p:spPr>
          <a:xfrm>
            <a:off x="6572264" y="5857892"/>
            <a:ext cx="2133600" cy="476250"/>
          </a:xfrm>
        </p:spPr>
        <p:txBody>
          <a:bodyPr/>
          <a:lstStyle>
            <a:lvl1pPr>
              <a:defRPr sz="2800">
                <a:solidFill>
                  <a:schemeClr val="bg1"/>
                </a:solidFill>
                <a:latin typeface="+mn-ea"/>
                <a:ea typeface="+mn-ea"/>
              </a:defRPr>
            </a:lvl1pPr>
          </a:lstStyle>
          <a:p>
            <a:pPr>
              <a:defRPr/>
            </a:pPr>
            <a:r>
              <a:rPr lang="en-US" altLang="zh-CN" dirty="0"/>
              <a:t>2021</a:t>
            </a:r>
            <a:r>
              <a:rPr lang="zh-CN" altLang="en-US" dirty="0"/>
              <a:t>年</a:t>
            </a:r>
            <a:r>
              <a:rPr lang="en-US" altLang="zh-CN" dirty="0"/>
              <a:t>4</a:t>
            </a:r>
            <a:r>
              <a:rPr lang="zh-CN" altLang="en-US" dirty="0"/>
              <a:t>月</a:t>
            </a:r>
            <a:endParaRPr lang="en-US" altLang="zh-CN" dirty="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2A32D22-C567-4FF3-A095-DBC7D263989C}" type="slidenum">
              <a:rPr lang="en-US" altLang="zh-CN"/>
              <a:pPr>
                <a:defRPr/>
              </a:pPr>
              <a:t>‹#›</a:t>
            </a:fld>
            <a:endParaRPr lang="en-US" altLang="zh-CN"/>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2F98317-6EAE-4CA2-8216-78C8AE9BF336}" type="slidenum">
              <a:rPr lang="en-US" altLang="zh-CN"/>
              <a:pPr>
                <a:defRPr/>
              </a:pPr>
              <a:t>‹#›</a:t>
            </a:fld>
            <a:endParaRPr lang="en-US" altLang="zh-CN"/>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CC0504-07A7-48FC-9A13-53C710C7AFF8}" type="slidenum">
              <a:rPr lang="en-US" altLang="zh-CN"/>
              <a:pPr>
                <a:defRPr/>
              </a:pPr>
              <a:t>‹#›</a:t>
            </a:fld>
            <a:endParaRPr lang="en-US" altLang="zh-CN"/>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9EF09AE-2076-4F86-A474-A6B87E2873AD}" type="slidenum">
              <a:rPr lang="en-US" altLang="zh-CN"/>
              <a:pPr>
                <a:defRPr/>
              </a:pPr>
              <a:t>‹#›</a:t>
            </a:fld>
            <a:endParaRPr lang="en-US" altLang="zh-CN"/>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30F4917-4D25-4F74-A768-2FAEAC1695FE}" type="slidenum">
              <a:rPr lang="en-US" altLang="zh-CN"/>
              <a:pPr>
                <a:defRPr/>
              </a:pPr>
              <a:t>‹#›</a:t>
            </a:fld>
            <a:endParaRPr lang="en-US" altLang="zh-CN"/>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E815C98-E6BA-4882-A80D-E21B5BB8C7B3}" type="slidenum">
              <a:rPr lang="en-US" altLang="zh-CN"/>
              <a:pPr>
                <a:defRPr/>
              </a:pPr>
              <a:t>‹#›</a:t>
            </a:fld>
            <a:endParaRPr lang="en-US" altLang="zh-CN"/>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853B8CE-A892-4AB5-B00D-163B1F22F6BD}" type="slidenum">
              <a:rPr lang="en-US" altLang="zh-CN"/>
              <a:pPr>
                <a:defRPr/>
              </a:pPr>
              <a:t>‹#›</a:t>
            </a:fld>
            <a:endParaRPr lang="en-US" altLang="zh-CN"/>
          </a:p>
        </p:txBody>
      </p: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85763" y="2276475"/>
            <a:ext cx="3348037"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886200" y="2276475"/>
            <a:ext cx="3349625"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EA1C65C-72F9-4324-9DF0-9EF80FB02F97}" type="slidenum">
              <a:rPr lang="en-US" altLang="zh-CN"/>
              <a:pPr>
                <a:defRPr/>
              </a:pPr>
              <a:t>‹#›</a:t>
            </a:fld>
            <a:endParaRPr lang="en-US" altLang="zh-CN"/>
          </a:p>
        </p:txBody>
      </p:sp>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1C23E78-EE1E-4CC1-BF48-49EE5B2D3341}" type="slidenum">
              <a:rPr lang="en-US" altLang="zh-CN"/>
              <a:pPr>
                <a:defRPr/>
              </a:pPr>
              <a:t>‹#›</a:t>
            </a:fld>
            <a:endParaRPr lang="en-US" altLang="zh-CN"/>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C2D4DDE-5FF8-4335-B183-C1562BB83855}" type="slidenum">
              <a:rPr lang="en-US" altLang="zh-CN"/>
              <a:pPr>
                <a:defRPr/>
              </a:pPr>
              <a:t>‹#›</a:t>
            </a:fld>
            <a:endParaRPr lang="en-US" altLang="zh-CN"/>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vl1pPr>
          </a:lstStyle>
          <a:p>
            <a:pPr>
              <a:defRPr/>
            </a:pPr>
            <a:fld id="{95717FEE-7475-403A-9526-CE31D8FF4F45}" type="slidenum">
              <a:rPr lang="en-US" altLang="zh-CN"/>
              <a:pPr>
                <a:defRPr/>
              </a:pPr>
              <a:t>‹#›</a:t>
            </a:fld>
            <a:endParaRPr lang="en-US" altLang="zh-CN"/>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3ADE717-0EBA-464E-9E37-C670B845340C}" type="slidenum">
              <a:rPr lang="en-US" altLang="zh-CN"/>
              <a:pPr>
                <a:defRPr/>
              </a:pPr>
              <a:t>‹#›</a:t>
            </a:fld>
            <a:endParaRPr lang="en-US" altLang="zh-CN"/>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C4B4F85-831D-4696-82F7-809B248686FE}" type="slidenum">
              <a:rPr lang="en-US" altLang="zh-CN"/>
              <a:pPr>
                <a:defRPr/>
              </a:pPr>
              <a:t>‹#›</a:t>
            </a:fld>
            <a:endParaRPr lang="en-US" altLang="zh-CN"/>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CAC3825-9DAC-451C-9A25-423073B81232}" type="slidenum">
              <a:rPr lang="en-US" altLang="zh-CN"/>
              <a:pPr>
                <a:defRPr/>
              </a:pPr>
              <a:t>‹#›</a:t>
            </a:fld>
            <a:endParaRPr lang="en-US" altLang="zh-CN"/>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A4A4D30-DD82-44D0-87DB-B7D354252DD5}" type="slidenum">
              <a:rPr lang="en-US" altLang="zh-CN"/>
              <a:pPr>
                <a:defRPr/>
              </a:pPr>
              <a:t>‹#›</a:t>
            </a:fld>
            <a:endParaRPr lang="en-US" altLang="zh-CN"/>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1938" y="274638"/>
            <a:ext cx="2074862" cy="43783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5763" y="274638"/>
            <a:ext cx="6073775" cy="43783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214E7A5-9A1E-4841-A74D-EE4D83FCAFD7}" type="slidenum">
              <a:rPr lang="en-US" altLang="zh-CN"/>
              <a:pPr>
                <a:defRPr/>
              </a:pPr>
              <a:t>‹#›</a:t>
            </a:fld>
            <a:endParaRPr lang="en-US" altLang="zh-CN"/>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5" name="Rectangle 16"/>
          <p:cNvSpPr>
            <a:spLocks noChangeArrowheads="1"/>
          </p:cNvSpPr>
          <p:nvPr/>
        </p:nvSpPr>
        <p:spPr bwMode="auto">
          <a:xfrm>
            <a:off x="468313" y="6092825"/>
            <a:ext cx="898525" cy="244475"/>
          </a:xfrm>
          <a:prstGeom prst="rect">
            <a:avLst/>
          </a:prstGeom>
          <a:noFill/>
          <a:ln w="9525">
            <a:noFill/>
            <a:miter lim="800000"/>
            <a:headEnd/>
            <a:tailEnd/>
          </a:ln>
          <a:effectLst/>
        </p:spPr>
        <p:txBody>
          <a:bodyPr wrap="none">
            <a:spAutoFit/>
          </a:bodyPr>
          <a:lstStyle/>
          <a:p>
            <a:pPr algn="l">
              <a:defRPr/>
            </a:pPr>
            <a:r>
              <a:rPr lang="en-US" altLang="zh-CN" sz="1000">
                <a:solidFill>
                  <a:srgbClr val="FFFFFF"/>
                </a:solidFill>
                <a:latin typeface="Frutiger LT 55 Roman" pitchFamily="34" charset="0"/>
                <a:ea typeface="宋体" pitchFamily="2" charset="-122"/>
              </a:rPr>
              <a:t>3 Sept. 2008</a:t>
            </a:r>
          </a:p>
        </p:txBody>
      </p:sp>
      <p:sp>
        <p:nvSpPr>
          <p:cNvPr id="6" name="Text Box 17"/>
          <p:cNvSpPr txBox="1">
            <a:spLocks noChangeArrowheads="1"/>
          </p:cNvSpPr>
          <p:nvPr/>
        </p:nvSpPr>
        <p:spPr bwMode="auto">
          <a:xfrm>
            <a:off x="468313" y="6237288"/>
            <a:ext cx="2878137" cy="244475"/>
          </a:xfrm>
          <a:prstGeom prst="rect">
            <a:avLst/>
          </a:prstGeom>
          <a:noFill/>
          <a:ln w="9525">
            <a:noFill/>
            <a:miter lim="800000"/>
            <a:headEnd/>
            <a:tailEnd/>
          </a:ln>
          <a:effectLst/>
        </p:spPr>
        <p:txBody>
          <a:bodyPr>
            <a:spAutoFit/>
          </a:bodyPr>
          <a:lstStyle/>
          <a:p>
            <a:pPr algn="l" defTabSz="904875">
              <a:defRPr/>
            </a:pPr>
            <a:r>
              <a:rPr lang="en-US" altLang="zh-CN" sz="1000">
                <a:solidFill>
                  <a:srgbClr val="FFFFFF"/>
                </a:solidFill>
                <a:latin typeface="Frutiger LT 55 Roman" pitchFamily="34" charset="0"/>
                <a:ea typeface="宋体" pitchFamily="2" charset="-122"/>
              </a:rPr>
              <a:t>© NEUSOFT SECRET</a:t>
            </a:r>
          </a:p>
        </p:txBody>
      </p:sp>
      <p:pic>
        <p:nvPicPr>
          <p:cNvPr id="7" name="Picture 19" descr="b-2"/>
          <p:cNvPicPr>
            <a:picLocks noChangeAspect="1" noChangeArrowheads="1"/>
          </p:cNvPicPr>
          <p:nvPr/>
        </p:nvPicPr>
        <p:blipFill>
          <a:blip r:embed="rId2" cstate="print"/>
          <a:srcRect t="14706" r="3656" b="11111"/>
          <a:stretch>
            <a:fillRect/>
          </a:stretch>
        </p:blipFill>
        <p:spPr bwMode="auto">
          <a:xfrm>
            <a:off x="7164388" y="5992813"/>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8435" name="Rectangle 3"/>
          <p:cNvSpPr>
            <a:spLocks noGrp="1" noChangeArrowheads="1"/>
          </p:cNvSpPr>
          <p:nvPr>
            <p:ph type="subTitle" idx="1"/>
          </p:nvPr>
        </p:nvSpPr>
        <p:spPr>
          <a:xfrm>
            <a:off x="539750" y="4365625"/>
            <a:ext cx="6551613" cy="1368425"/>
          </a:xfrm>
        </p:spPr>
        <p:txBody>
          <a:bodyPr/>
          <a:lstStyle>
            <a:lvl1pPr marL="0" indent="0">
              <a:buFontTx/>
              <a:buNone/>
              <a:defRPr/>
            </a:lvl1pPr>
          </a:lstStyle>
          <a:p>
            <a:r>
              <a:rPr lang="en-US" altLang="zh-CN"/>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FE5C5F2E-F9A4-44EF-AB35-7EA471DEDDF7}" type="slidenum">
              <a:rPr lang="en-US" altLang="zh-CN"/>
              <a:pPr>
                <a:defRPr/>
              </a:pPr>
              <a:t>‹#›</a:t>
            </a:fld>
            <a:endParaRPr lang="en-US" altLang="zh-CN"/>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C7D857-D813-4324-96D1-59FDD4540284}" type="slidenum">
              <a:rPr lang="en-US" altLang="zh-CN"/>
              <a:pPr>
                <a:defRPr/>
              </a:pPr>
              <a:t>‹#›</a:t>
            </a:fld>
            <a:endParaRPr lang="en-US" altLang="zh-CN"/>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D25BDE-D6F9-40B4-B4C0-45B6879B3659}" type="slidenum">
              <a:rPr lang="en-US" altLang="zh-CN"/>
              <a:pPr>
                <a:defRPr/>
              </a:pPr>
              <a:t>‹#›</a:t>
            </a:fld>
            <a:endParaRPr lang="en-US" altLang="zh-CN"/>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66426B3-B925-4899-B81A-956129D454E8}" type="slidenum">
              <a:rPr lang="en-US" altLang="zh-CN"/>
              <a:pPr>
                <a:defRPr/>
              </a:pPr>
              <a:t>‹#›</a:t>
            </a:fld>
            <a:endParaRPr lang="en-US" altLang="zh-CN"/>
          </a:p>
        </p:txBody>
      </p:sp>
    </p:spTree>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C4C6E00-8886-479C-9CD5-D7B583EB43D9}" type="slidenum">
              <a:rPr lang="en-US" altLang="zh-CN"/>
              <a:pPr>
                <a:defRPr/>
              </a:pPr>
              <a:t>‹#›</a:t>
            </a:fld>
            <a:endParaRPr lang="en-US" altLang="zh-CN"/>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54EA3CF-2F2C-4F9E-AC18-C9B4AB01EBCA}" type="slidenum">
              <a:rPr lang="en-US" altLang="zh-CN"/>
              <a:pPr>
                <a:defRPr/>
              </a:pPr>
              <a:t>‹#›</a:t>
            </a:fld>
            <a:endParaRPr lang="en-US" altLang="zh-CN"/>
          </a:p>
        </p:txBody>
      </p:sp>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81F8CC2-70BB-43FF-81A1-6A30E328744D}" type="slidenum">
              <a:rPr lang="en-US" altLang="zh-CN"/>
              <a:pPr>
                <a:defRPr/>
              </a:pPr>
              <a:t>‹#›</a:t>
            </a:fld>
            <a:endParaRPr lang="en-US" altLang="zh-CN"/>
          </a:p>
        </p:txBody>
      </p:sp>
    </p:spTree>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5AB61B1-64F5-4AC0-829F-BEE9FEE85583}" type="slidenum">
              <a:rPr lang="en-US" altLang="zh-CN"/>
              <a:pPr>
                <a:defRPr/>
              </a:pPr>
              <a:t>‹#›</a:t>
            </a:fld>
            <a:endParaRPr lang="en-US" altLang="zh-CN"/>
          </a:p>
        </p:txBody>
      </p:sp>
    </p:spTree>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0255900-F2D4-4577-99F7-1C279EE0B171}" type="slidenum">
              <a:rPr lang="en-US" altLang="zh-CN"/>
              <a:pPr>
                <a:defRPr/>
              </a:pPr>
              <a:t>‹#›</a:t>
            </a:fld>
            <a:endParaRPr lang="en-US" altLang="zh-CN"/>
          </a:p>
        </p:txBody>
      </p:sp>
    </p:spTree>
  </p:cSld>
  <p:clrMapOvr>
    <a:masterClrMapping/>
  </p:clrMapOvr>
  <p:transitio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78FD3D-3D6D-43D7-8403-24745B27D4E7}" type="slidenum">
              <a:rPr lang="en-US" altLang="zh-CN"/>
              <a:pPr>
                <a:defRPr/>
              </a:pPr>
              <a:t>‹#›</a:t>
            </a:fld>
            <a:endParaRPr lang="en-US" altLang="zh-CN"/>
          </a:p>
        </p:txBody>
      </p:sp>
    </p:spTree>
  </p:cSld>
  <p:clrMapOvr>
    <a:masterClrMapping/>
  </p:clrMapOvr>
  <p:transitio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EC9947-469E-48D2-8E2B-310258844611}" type="slidenum">
              <a:rPr lang="en-US" altLang="zh-CN"/>
              <a:pPr>
                <a:defRPr/>
              </a:pPr>
              <a:t>‹#›</a:t>
            </a:fld>
            <a:endParaRPr lang="en-US" altLang="zh-CN"/>
          </a:p>
        </p:txBody>
      </p:sp>
    </p:spTree>
  </p:cSld>
  <p:clrMapOvr>
    <a:masterClrMapping/>
  </p:clrMapOvr>
  <p:transitio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5DE163-60BE-4B57-A63F-3A6AAFEECE99}" type="slidenum">
              <a:rPr lang="en-US" altLang="zh-CN"/>
              <a:pPr>
                <a:defRPr/>
              </a:pPr>
              <a:t>‹#›</a:t>
            </a:fld>
            <a:endParaRPr lang="en-US" altLang="zh-CN"/>
          </a:p>
        </p:txBody>
      </p:sp>
    </p:spTree>
  </p:cSld>
  <p:clrMapOvr>
    <a:masterClrMapping/>
  </p:clrMapOvr>
  <p:transitio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5BBE13-8AA4-44C5-A25B-4E8EFCBB77CC}" type="slidenum">
              <a:rPr lang="en-US" altLang="zh-CN"/>
              <a:pPr>
                <a:defRPr/>
              </a:pPr>
              <a:t>‹#›</a:t>
            </a:fld>
            <a:endParaRPr lang="en-US" altLang="zh-CN"/>
          </a:p>
        </p:txBody>
      </p:sp>
    </p:spTree>
  </p:cSld>
  <p:clrMapOvr>
    <a:masterClrMapping/>
  </p:clrMapOvr>
  <p:transition advClick="0"/>
</p:sldLayout>
</file>

<file path=ppt/slideLayouts/slideLayout3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E9C9FC-85DD-4DB3-981D-5333F85D9A42}" type="slidenum">
              <a:rPr lang="en-US" altLang="zh-CN"/>
              <a:pPr>
                <a:defRPr/>
              </a:pPr>
              <a:t>‹#›</a:t>
            </a:fld>
            <a:endParaRPr lang="en-US" altLang="zh-CN"/>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E1202EB-D53F-4073-AB0D-5251AD72E7E8}" type="slidenum">
              <a:rPr lang="en-US" altLang="zh-CN"/>
              <a:pPr>
                <a:defRPr/>
              </a:pPr>
              <a:t>‹#›</a:t>
            </a:fld>
            <a:endParaRPr lang="en-US" altLang="zh-CN"/>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BFA535F-F76B-4654-BD6F-EF69FE5B4104}" type="slidenum">
              <a:rPr lang="en-US" altLang="zh-CN"/>
              <a:pPr>
                <a:defRPr/>
              </a:pPr>
              <a:t>‹#›</a:t>
            </a:fld>
            <a:endParaRPr lang="en-US" altLang="zh-CN"/>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21BDEFB-9BCA-468F-B991-88011E71FD47}" type="slidenum">
              <a:rPr lang="en-US" altLang="zh-CN"/>
              <a:pPr>
                <a:defRPr/>
              </a:pPr>
              <a:t>‹#›</a:t>
            </a:fld>
            <a:endParaRPr lang="en-US" altLang="zh-CN"/>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49F7EA5-6AC6-4463-84CC-1A365834FA3C}" type="slidenum">
              <a:rPr lang="en-US" altLang="zh-CN"/>
              <a:pPr>
                <a:defRPr/>
              </a:pPr>
              <a:t>‹#›</a:t>
            </a:fld>
            <a:endParaRPr lang="en-US"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9F8CA24-55D5-492E-8B48-BD32DEDF6B5E}" type="slidenum">
              <a:rPr lang="en-US" altLang="zh-CN"/>
              <a:pPr>
                <a:defRPr/>
              </a:pPr>
              <a:t>‹#›</a:t>
            </a:fld>
            <a:endParaRPr lang="en-US" altLang="zh-CN"/>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30016F5-6886-456D-97B8-66B5F3E0600B}" type="slidenum">
              <a:rPr lang="en-US" altLang="zh-CN"/>
              <a:pPr>
                <a:defRPr/>
              </a:pPr>
              <a:t>‹#›</a:t>
            </a:fld>
            <a:endParaRPr lang="en-US" altLang="zh-CN"/>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1027" name="Rectangle 2"/>
          <p:cNvSpPr>
            <a:spLocks noGrp="1" noChangeArrowheads="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28" name="Rectangle 3"/>
          <p:cNvSpPr>
            <a:spLocks noGrp="1" noChangeArrowheads="1"/>
          </p:cNvSpPr>
          <p:nvPr>
            <p:ph type="body" idx="1"/>
          </p:nvPr>
        </p:nvSpPr>
        <p:spPr bwMode="auto">
          <a:xfrm>
            <a:off x="457200" y="1600200"/>
            <a:ext cx="6778625"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charset="0"/>
                <a:ea typeface="宋体" pitchFamily="2" charset="-122"/>
              </a:defRPr>
            </a:lvl1pPr>
          </a:lstStyle>
          <a:p>
            <a:pPr>
              <a:defRPr/>
            </a:pPr>
            <a:fld id="{6250DC92-0CE5-4AAE-A814-F9D11D4C4029}" type="slidenum">
              <a:rPr lang="en-US" altLang="zh-CN"/>
              <a:pPr>
                <a:defRPr/>
              </a:pPr>
              <a:t>‹#›</a:t>
            </a:fld>
            <a:endParaRPr lang="en-US" altLang="zh-CN"/>
          </a:p>
        </p:txBody>
      </p:sp>
      <p:sp>
        <p:nvSpPr>
          <p:cNvPr id="9" name="Rectangle 15"/>
          <p:cNvSpPr>
            <a:spLocks noChangeArrowheads="1"/>
          </p:cNvSpPr>
          <p:nvPr userDrawn="1"/>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10" name="Rectangle 16"/>
          <p:cNvSpPr>
            <a:spLocks noChangeArrowheads="1"/>
          </p:cNvSpPr>
          <p:nvPr userDrawn="1"/>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11" name="Rectangle 6"/>
          <p:cNvSpPr txBox="1">
            <a:spLocks noChangeArrowheads="1"/>
          </p:cNvSpPr>
          <p:nvPr userDrawn="1"/>
        </p:nvSpPr>
        <p:spPr>
          <a:xfrm>
            <a:off x="6572264" y="5857892"/>
            <a:ext cx="2133600" cy="476250"/>
          </a:xfrm>
          <a:prstGeom prst="rect">
            <a:avLst/>
          </a:prstGeom>
        </p:spPr>
        <p:txBody>
          <a:bodyPr/>
          <a:lstStyle>
            <a:lvl1pPr>
              <a:defRPr sz="2800">
                <a:solidFill>
                  <a:schemeClr val="bg1"/>
                </a:solidFill>
                <a:latin typeface="+mn-ea"/>
                <a:ea typeface="+mn-ea"/>
              </a:defRPr>
            </a:lvl1pPr>
          </a:lstStyle>
          <a:p>
            <a:pPr marL="0" marR="0" lvl="0" indent="0" algn="ctr" defTabSz="914400" rtl="0" eaLnBrk="0" fontAlgn="base" latinLnBrk="0" hangingPunct="0">
              <a:lnSpc>
                <a:spcPct val="100000"/>
              </a:lnSpc>
              <a:spcBef>
                <a:spcPct val="0"/>
              </a:spcBef>
              <a:spcAft>
                <a:spcPct val="0"/>
              </a:spcAft>
              <a:buClrTx/>
              <a:buSzPct val="50000"/>
              <a:buFont typeface="Wingdings" pitchFamily="2" charset="2"/>
              <a:buNone/>
              <a:tabLst/>
              <a:defRPr/>
            </a:pPr>
            <a:r>
              <a:rPr kumimoji="0" lang="en-US" altLang="zh-CN" sz="2800" b="0" i="0" u="none" strike="noStrike" kern="1200" cap="none" spc="0" normalizeH="0" baseline="0" noProof="0" dirty="0">
                <a:ln>
                  <a:noFill/>
                </a:ln>
                <a:solidFill>
                  <a:schemeClr val="bg1"/>
                </a:solidFill>
                <a:effectLst/>
                <a:uLnTx/>
                <a:uFillTx/>
                <a:latin typeface="+mn-ea"/>
                <a:ea typeface="+mn-ea"/>
                <a:cs typeface="+mn-cs"/>
              </a:rPr>
              <a:t>2021</a:t>
            </a:r>
            <a:r>
              <a:rPr kumimoji="0" lang="zh-CN" altLang="en-US" sz="2800" b="0" i="0" u="none" strike="noStrike" kern="1200" cap="none" spc="0" normalizeH="0" baseline="0" noProof="0" dirty="0">
                <a:ln>
                  <a:noFill/>
                </a:ln>
                <a:solidFill>
                  <a:schemeClr val="bg1"/>
                </a:solidFill>
                <a:effectLst/>
                <a:uLnTx/>
                <a:uFillTx/>
                <a:latin typeface="+mn-ea"/>
                <a:ea typeface="+mn-ea"/>
                <a:cs typeface="+mn-cs"/>
              </a:rPr>
              <a:t>年</a:t>
            </a:r>
            <a:r>
              <a:rPr kumimoji="0" lang="en-US" altLang="zh-CN" sz="2800" b="0" i="0" u="none" strike="noStrike" kern="1200" cap="none" spc="0" normalizeH="0" baseline="0" noProof="0" dirty="0">
                <a:ln>
                  <a:noFill/>
                </a:ln>
                <a:solidFill>
                  <a:schemeClr val="bg1"/>
                </a:solidFill>
                <a:effectLst/>
                <a:uLnTx/>
                <a:uFillTx/>
                <a:latin typeface="+mn-ea"/>
                <a:ea typeface="+mn-ea"/>
                <a:cs typeface="+mn-cs"/>
              </a:rPr>
              <a:t>4</a:t>
            </a:r>
            <a:r>
              <a:rPr kumimoji="0" lang="zh-CN" altLang="en-US" sz="2800" b="0" i="0" u="none" strike="noStrike" kern="1200" cap="none" spc="0" normalizeH="0" baseline="0" noProof="0" dirty="0">
                <a:ln>
                  <a:noFill/>
                </a:ln>
                <a:solidFill>
                  <a:schemeClr val="bg1"/>
                </a:solidFill>
                <a:effectLst/>
                <a:uLnTx/>
                <a:uFillTx/>
                <a:latin typeface="+mn-ea"/>
                <a:ea typeface="+mn-ea"/>
                <a:cs typeface="+mn-cs"/>
              </a:rPr>
              <a:t>月</a:t>
            </a:r>
            <a:endParaRPr kumimoji="0" lang="en-US" altLang="zh-CN" sz="2800" b="0" i="0" u="none" strike="noStrike" kern="1200" cap="none" spc="0" normalizeH="0" baseline="0" noProof="0" dirty="0">
              <a:ln>
                <a:noFill/>
              </a:ln>
              <a:solidFill>
                <a:schemeClr val="bg1"/>
              </a:solidFill>
              <a:effectLst/>
              <a:uLnTx/>
              <a:uFillTx/>
              <a:latin typeface="+mn-ea"/>
              <a:ea typeface="+mn-ea"/>
              <a:cs typeface="+mn-cs"/>
            </a:endParaRPr>
          </a:p>
        </p:txBody>
      </p:sp>
    </p:spTree>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 id="2147485183" r:id="rId6"/>
    <p:sldLayoutId id="2147485184" r:id="rId7"/>
    <p:sldLayoutId id="2147485185" r:id="rId8"/>
    <p:sldLayoutId id="2147485186" r:id="rId9"/>
    <p:sldLayoutId id="2147485187" r:id="rId10"/>
    <p:sldLayoutId id="2147485188" r:id="rId11"/>
    <p:sldLayoutId id="2147485189" r:id="rId12"/>
    <p:sldLayoutId id="2147485190" r:id="rId13"/>
  </p:sldLayoutIdLst>
  <p:transition advClick="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5pPr>
      <a:lvl6pPr marL="457200" algn="l" rtl="0" fontAlgn="base">
        <a:spcBef>
          <a:spcPct val="0"/>
        </a:spcBef>
        <a:spcAft>
          <a:spcPct val="0"/>
        </a:spcAft>
        <a:defRPr sz="3600" b="1">
          <a:solidFill>
            <a:schemeClr val="tx2"/>
          </a:solidFill>
          <a:latin typeface="Frutiger LT 45 Light" pitchFamily="34" charset="0"/>
          <a:ea typeface="黑体" pitchFamily="2" charset="-122"/>
        </a:defRPr>
      </a:lvl6pPr>
      <a:lvl7pPr marL="914400" algn="l" rtl="0" fontAlgn="base">
        <a:spcBef>
          <a:spcPct val="0"/>
        </a:spcBef>
        <a:spcAft>
          <a:spcPct val="0"/>
        </a:spcAft>
        <a:defRPr sz="3600" b="1">
          <a:solidFill>
            <a:schemeClr val="tx2"/>
          </a:solidFill>
          <a:latin typeface="Frutiger LT 45 Light" pitchFamily="34" charset="0"/>
          <a:ea typeface="黑体" pitchFamily="2" charset="-122"/>
        </a:defRPr>
      </a:lvl7pPr>
      <a:lvl8pPr marL="1371600" algn="l" rtl="0" fontAlgn="base">
        <a:spcBef>
          <a:spcPct val="0"/>
        </a:spcBef>
        <a:spcAft>
          <a:spcPct val="0"/>
        </a:spcAft>
        <a:defRPr sz="3600" b="1">
          <a:solidFill>
            <a:schemeClr val="tx2"/>
          </a:solidFill>
          <a:latin typeface="Frutiger LT 45 Light" pitchFamily="34" charset="0"/>
          <a:ea typeface="黑体" pitchFamily="2" charset="-122"/>
        </a:defRPr>
      </a:lvl8pPr>
      <a:lvl9pPr marL="1828800" algn="l" rtl="0" fontAlgn="base">
        <a:spcBef>
          <a:spcPct val="0"/>
        </a:spcBef>
        <a:spcAft>
          <a:spcPct val="0"/>
        </a:spcAft>
        <a:defRPr sz="3600" b="1">
          <a:solidFill>
            <a:schemeClr val="tx2"/>
          </a:solidFill>
          <a:latin typeface="Frutiger LT 45 Light" pitchFamily="34"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lt"/>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88C9EC"/>
        </a:solidFill>
        <a:effectLst/>
      </p:bgPr>
    </p:bg>
    <p:spTree>
      <p:nvGrpSpPr>
        <p:cNvPr id="1" name=""/>
        <p:cNvGrpSpPr/>
        <p:nvPr/>
      </p:nvGrpSpPr>
      <p:grpSpPr>
        <a:xfrm>
          <a:off x="0" y="0"/>
          <a:ext cx="0" cy="0"/>
          <a:chOff x="0" y="0"/>
          <a:chExt cx="0" cy="0"/>
        </a:xfrm>
      </p:grpSpPr>
      <p:sp>
        <p:nvSpPr>
          <p:cNvPr id="55306" name="Rectangle 10"/>
          <p:cNvSpPr>
            <a:spLocks noChangeArrowheads="1"/>
          </p:cNvSpPr>
          <p:nvPr/>
        </p:nvSpPr>
        <p:spPr bwMode="auto">
          <a:xfrm>
            <a:off x="0" y="1773238"/>
            <a:ext cx="8893175" cy="3206750"/>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2051" name="Rectangle 3"/>
          <p:cNvSpPr>
            <a:spLocks noGrp="1" noChangeArrowheads="1"/>
          </p:cNvSpPr>
          <p:nvPr>
            <p:ph type="body" idx="1"/>
          </p:nvPr>
        </p:nvSpPr>
        <p:spPr bwMode="auto">
          <a:xfrm>
            <a:off x="385763" y="2276475"/>
            <a:ext cx="6850062" cy="2376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altLang="zh-CN"/>
              <a:t>Click to edit Master text styles</a:t>
            </a:r>
          </a:p>
          <a:p>
            <a:pPr lvl="2"/>
            <a:r>
              <a:rPr lang="en-US" altLang="zh-CN"/>
              <a:t>Second level</a:t>
            </a:r>
          </a:p>
          <a:p>
            <a:pPr lvl="3"/>
            <a:r>
              <a:rPr lang="en-US" altLang="zh-CN"/>
              <a:t>Third level</a:t>
            </a:r>
          </a:p>
          <a:p>
            <a:pPr lvl="4"/>
            <a:r>
              <a:rPr lang="en-US" altLang="zh-CN"/>
              <a:t>Fourth level</a:t>
            </a:r>
          </a:p>
          <a:p>
            <a:pPr lvl="4"/>
            <a:r>
              <a:rPr lang="en-US" altLang="zh-CN"/>
              <a:t>Fifth level</a:t>
            </a:r>
          </a:p>
        </p:txBody>
      </p:sp>
      <p:sp>
        <p:nvSpPr>
          <p:cNvPr id="553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charset="0"/>
                <a:ea typeface="+mj-ea"/>
              </a:defRPr>
            </a:lvl1pPr>
          </a:lstStyle>
          <a:p>
            <a:pPr>
              <a:defRPr/>
            </a:pPr>
            <a:endParaRPr lang="en-US" altLang="zh-CN"/>
          </a:p>
        </p:txBody>
      </p:sp>
      <p:sp>
        <p:nvSpPr>
          <p:cNvPr id="553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charset="0"/>
                <a:ea typeface="+mj-ea"/>
              </a:defRPr>
            </a:lvl1pPr>
          </a:lstStyle>
          <a:p>
            <a:pPr>
              <a:defRPr/>
            </a:pPr>
            <a:endParaRPr lang="en-US" altLang="zh-CN"/>
          </a:p>
        </p:txBody>
      </p:sp>
      <p:sp>
        <p:nvSpPr>
          <p:cNvPr id="553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charset="0"/>
                <a:ea typeface="+mj-ea"/>
              </a:defRPr>
            </a:lvl1pPr>
          </a:lstStyle>
          <a:p>
            <a:pPr>
              <a:defRPr/>
            </a:pPr>
            <a:fld id="{B5DC23E3-A4A4-4D5E-B72C-A16107035B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191" r:id="rId1"/>
    <p:sldLayoutId id="2147485192" r:id="rId2"/>
    <p:sldLayoutId id="2147485193" r:id="rId3"/>
    <p:sldLayoutId id="2147485194" r:id="rId4"/>
    <p:sldLayoutId id="2147485195" r:id="rId5"/>
    <p:sldLayoutId id="2147485196" r:id="rId6"/>
    <p:sldLayoutId id="2147485197" r:id="rId7"/>
    <p:sldLayoutId id="2147485198" r:id="rId8"/>
    <p:sldLayoutId id="2147485199" r:id="rId9"/>
    <p:sldLayoutId id="2147485200" r:id="rId10"/>
    <p:sldLayoutId id="2147485201" r:id="rId11"/>
  </p:sldLayoutIdLst>
  <p:transition advClick="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Frutiger LT 55 Roman" pitchFamily="34" charset="0"/>
          <a:ea typeface="宋体" pitchFamily="2" charset="-122"/>
        </a:defRPr>
      </a:lvl2pPr>
      <a:lvl3pPr algn="l" rtl="0" eaLnBrk="0" fontAlgn="base" hangingPunct="0">
        <a:spcBef>
          <a:spcPct val="0"/>
        </a:spcBef>
        <a:spcAft>
          <a:spcPct val="0"/>
        </a:spcAft>
        <a:defRPr sz="3600">
          <a:solidFill>
            <a:schemeClr val="bg1"/>
          </a:solidFill>
          <a:latin typeface="Frutiger LT 55 Roman" pitchFamily="34" charset="0"/>
          <a:ea typeface="宋体" pitchFamily="2" charset="-122"/>
        </a:defRPr>
      </a:lvl3pPr>
      <a:lvl4pPr algn="l" rtl="0" eaLnBrk="0" fontAlgn="base" hangingPunct="0">
        <a:spcBef>
          <a:spcPct val="0"/>
        </a:spcBef>
        <a:spcAft>
          <a:spcPct val="0"/>
        </a:spcAft>
        <a:defRPr sz="3600">
          <a:solidFill>
            <a:schemeClr val="bg1"/>
          </a:solidFill>
          <a:latin typeface="Frutiger LT 55 Roman" pitchFamily="34" charset="0"/>
          <a:ea typeface="宋体" pitchFamily="2" charset="-122"/>
        </a:defRPr>
      </a:lvl4pPr>
      <a:lvl5pPr algn="l" rtl="0" eaLnBrk="0" fontAlgn="base" hangingPunct="0">
        <a:spcBef>
          <a:spcPct val="0"/>
        </a:spcBef>
        <a:spcAft>
          <a:spcPct val="0"/>
        </a:spcAft>
        <a:defRPr sz="3600">
          <a:solidFill>
            <a:schemeClr val="bg1"/>
          </a:solidFill>
          <a:latin typeface="Frutiger LT 55 Roman" pitchFamily="34" charset="0"/>
          <a:ea typeface="宋体" pitchFamily="2" charset="-122"/>
        </a:defRPr>
      </a:lvl5pPr>
      <a:lvl6pPr marL="457200" algn="l" rtl="0" fontAlgn="base">
        <a:spcBef>
          <a:spcPct val="0"/>
        </a:spcBef>
        <a:spcAft>
          <a:spcPct val="0"/>
        </a:spcAft>
        <a:defRPr sz="3600">
          <a:solidFill>
            <a:schemeClr val="bg1"/>
          </a:solidFill>
          <a:latin typeface="Frutiger LT 55 Roman" pitchFamily="34" charset="0"/>
          <a:ea typeface="宋体" pitchFamily="2" charset="-122"/>
        </a:defRPr>
      </a:lvl6pPr>
      <a:lvl7pPr marL="914400" algn="l" rtl="0" fontAlgn="base">
        <a:spcBef>
          <a:spcPct val="0"/>
        </a:spcBef>
        <a:spcAft>
          <a:spcPct val="0"/>
        </a:spcAft>
        <a:defRPr sz="3600">
          <a:solidFill>
            <a:schemeClr val="bg1"/>
          </a:solidFill>
          <a:latin typeface="Frutiger LT 55 Roman" pitchFamily="34" charset="0"/>
          <a:ea typeface="宋体" pitchFamily="2" charset="-122"/>
        </a:defRPr>
      </a:lvl7pPr>
      <a:lvl8pPr marL="1371600" algn="l" rtl="0" fontAlgn="base">
        <a:spcBef>
          <a:spcPct val="0"/>
        </a:spcBef>
        <a:spcAft>
          <a:spcPct val="0"/>
        </a:spcAft>
        <a:defRPr sz="3600">
          <a:solidFill>
            <a:schemeClr val="bg1"/>
          </a:solidFill>
          <a:latin typeface="Frutiger LT 55 Roman" pitchFamily="34" charset="0"/>
          <a:ea typeface="宋体" pitchFamily="2" charset="-122"/>
        </a:defRPr>
      </a:lvl8pPr>
      <a:lvl9pPr marL="1828800" algn="l" rtl="0" fontAlgn="base">
        <a:spcBef>
          <a:spcPct val="0"/>
        </a:spcBef>
        <a:spcAft>
          <a:spcPct val="0"/>
        </a:spcAft>
        <a:defRPr sz="3600">
          <a:solidFill>
            <a:schemeClr val="bg1"/>
          </a:solidFill>
          <a:latin typeface="Frutiger LT 55 Roman" pitchFamily="34" charset="0"/>
          <a:ea typeface="宋体" pitchFamily="2" charset="-122"/>
        </a:defRPr>
      </a:lvl9pPr>
    </p:titleStyle>
    <p:bodyStyle>
      <a:lvl1pPr marL="342900" indent="-342900" algn="l" rtl="0" eaLnBrk="0" fontAlgn="base" hangingPunct="0">
        <a:spcBef>
          <a:spcPct val="20000"/>
        </a:spcBef>
        <a:spcAft>
          <a:spcPct val="0"/>
        </a:spcAft>
        <a:defRPr sz="2400">
          <a:solidFill>
            <a:schemeClr val="bg1"/>
          </a:solidFill>
          <a:latin typeface="+mn-lt"/>
          <a:ea typeface="+mn-ea"/>
          <a:cs typeface="+mn-cs"/>
        </a:defRPr>
      </a:lvl1pPr>
      <a:lvl2pPr marL="185738" indent="-6350" algn="l" rtl="0" eaLnBrk="0" fontAlgn="base" hangingPunct="0">
        <a:spcBef>
          <a:spcPct val="0"/>
        </a:spcBef>
        <a:spcAft>
          <a:spcPct val="0"/>
        </a:spcAft>
        <a:defRPr sz="2400">
          <a:solidFill>
            <a:schemeClr val="bg1"/>
          </a:solidFill>
          <a:latin typeface="+mn-lt"/>
          <a:ea typeface="+mn-ea"/>
        </a:defRPr>
      </a:lvl2pPr>
      <a:lvl3pPr marL="1150938" indent="-228600" algn="l" rtl="0" eaLnBrk="0" fontAlgn="base" hangingPunct="0">
        <a:spcBef>
          <a:spcPct val="0"/>
        </a:spcBef>
        <a:spcAft>
          <a:spcPct val="0"/>
        </a:spcAft>
        <a:defRPr sz="2400">
          <a:solidFill>
            <a:schemeClr val="bg1"/>
          </a:solidFill>
          <a:latin typeface="+mn-lt"/>
          <a:ea typeface="+mn-ea"/>
        </a:defRPr>
      </a:lvl3pPr>
      <a:lvl4pPr marL="1600200" indent="-228600" algn="l" rtl="0" eaLnBrk="0" fontAlgn="base" hangingPunct="0">
        <a:spcBef>
          <a:spcPct val="0"/>
        </a:spcBef>
        <a:spcAft>
          <a:spcPct val="0"/>
        </a:spcAft>
        <a:defRPr sz="2400">
          <a:solidFill>
            <a:schemeClr val="bg1"/>
          </a:solidFill>
          <a:latin typeface="+mn-lt"/>
          <a:ea typeface="+mn-ea"/>
        </a:defRPr>
      </a:lvl4pPr>
      <a:lvl5pPr marL="2057400" indent="-228600" algn="l" rtl="0" eaLnBrk="0" fontAlgn="base" hangingPunct="0">
        <a:spcBef>
          <a:spcPct val="0"/>
        </a:spcBef>
        <a:spcAft>
          <a:spcPct val="0"/>
        </a:spcAft>
        <a:defRPr sz="2400">
          <a:solidFill>
            <a:schemeClr val="bg1"/>
          </a:solidFill>
          <a:latin typeface="+mn-lt"/>
          <a:ea typeface="+mn-ea"/>
        </a:defRPr>
      </a:lvl5pPr>
      <a:lvl6pPr marL="2514600" indent="-228600" algn="l" rtl="0" fontAlgn="base">
        <a:spcBef>
          <a:spcPct val="0"/>
        </a:spcBef>
        <a:spcAft>
          <a:spcPct val="0"/>
        </a:spcAft>
        <a:defRPr sz="2400">
          <a:solidFill>
            <a:schemeClr val="bg1"/>
          </a:solidFill>
          <a:latin typeface="+mn-lt"/>
          <a:ea typeface="+mn-ea"/>
        </a:defRPr>
      </a:lvl6pPr>
      <a:lvl7pPr marL="2971800" indent="-228600" algn="l" rtl="0" fontAlgn="base">
        <a:spcBef>
          <a:spcPct val="0"/>
        </a:spcBef>
        <a:spcAft>
          <a:spcPct val="0"/>
        </a:spcAft>
        <a:defRPr sz="2400">
          <a:solidFill>
            <a:schemeClr val="bg1"/>
          </a:solidFill>
          <a:latin typeface="+mn-lt"/>
          <a:ea typeface="+mn-ea"/>
        </a:defRPr>
      </a:lvl7pPr>
      <a:lvl8pPr marL="3429000" indent="-228600" algn="l" rtl="0" fontAlgn="base">
        <a:spcBef>
          <a:spcPct val="0"/>
        </a:spcBef>
        <a:spcAft>
          <a:spcPct val="0"/>
        </a:spcAft>
        <a:defRPr sz="2400">
          <a:solidFill>
            <a:schemeClr val="bg1"/>
          </a:solidFill>
          <a:latin typeface="+mn-lt"/>
          <a:ea typeface="+mn-ea"/>
        </a:defRPr>
      </a:lvl8pPr>
      <a:lvl9pPr marL="3886200" indent="-228600" algn="l" rtl="0" fontAlgn="base">
        <a:spcBef>
          <a:spcPct val="0"/>
        </a:spcBef>
        <a:spcAft>
          <a:spcPct val="0"/>
        </a:spcAft>
        <a:defRPr sz="24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3075" name="Rectangle 2"/>
          <p:cNvSpPr>
            <a:spLocks noGrp="1" noChangeArrowheads="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3076" name="Rectangle 3"/>
          <p:cNvSpPr>
            <a:spLocks noGrp="1" noChangeArrowheads="1"/>
          </p:cNvSpPr>
          <p:nvPr>
            <p:ph type="body" idx="1"/>
          </p:nvPr>
        </p:nvSpPr>
        <p:spPr bwMode="auto">
          <a:xfrm>
            <a:off x="457200" y="1600200"/>
            <a:ext cx="6778625"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rgbClr val="333333"/>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rgbClr val="333333"/>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rgbClr val="333333"/>
                </a:solidFill>
                <a:latin typeface="Arial" charset="0"/>
                <a:ea typeface="宋体" pitchFamily="2" charset="-122"/>
              </a:defRPr>
            </a:lvl1pPr>
          </a:lstStyle>
          <a:p>
            <a:pPr>
              <a:defRPr/>
            </a:pPr>
            <a:fld id="{9635637C-9001-44E4-A0F4-2D8FF38267ED}" type="slidenum">
              <a:rPr lang="en-US" altLang="zh-CN"/>
              <a:pPr>
                <a:defRPr/>
              </a:pPr>
              <a:t>‹#›</a:t>
            </a:fld>
            <a:endParaRPr lang="en-US" altLang="zh-CN"/>
          </a:p>
        </p:txBody>
      </p:sp>
      <p:pic>
        <p:nvPicPr>
          <p:cNvPr id="3080" name="Picture 17" descr="b-2"/>
          <p:cNvPicPr>
            <a:picLocks noChangeAspect="1" noChangeArrowheads="1"/>
          </p:cNvPicPr>
          <p:nvPr/>
        </p:nvPicPr>
        <p:blipFill>
          <a:blip r:embed="rId15" cstate="print"/>
          <a:srcRect t="14706" r="3656" b="11111"/>
          <a:stretch>
            <a:fillRect/>
          </a:stretch>
        </p:blipFill>
        <p:spPr bwMode="auto">
          <a:xfrm>
            <a:off x="7164388" y="5992813"/>
            <a:ext cx="1223962" cy="244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202" r:id="rId1"/>
    <p:sldLayoutId id="2147485166" r:id="rId2"/>
    <p:sldLayoutId id="2147485167" r:id="rId3"/>
    <p:sldLayoutId id="2147485168" r:id="rId4"/>
    <p:sldLayoutId id="2147485169" r:id="rId5"/>
    <p:sldLayoutId id="2147485170" r:id="rId6"/>
    <p:sldLayoutId id="2147485171" r:id="rId7"/>
    <p:sldLayoutId id="2147485172" r:id="rId8"/>
    <p:sldLayoutId id="2147485173" r:id="rId9"/>
    <p:sldLayoutId id="2147485174" r:id="rId10"/>
    <p:sldLayoutId id="2147485175" r:id="rId11"/>
    <p:sldLayoutId id="2147485176" r:id="rId12"/>
    <p:sldLayoutId id="2147485177" r:id="rId13"/>
  </p:sldLayoutIdLst>
  <p:transition advClick="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5pPr>
      <a:lvl6pPr marL="457200" algn="l" rtl="0" fontAlgn="base">
        <a:spcBef>
          <a:spcPct val="0"/>
        </a:spcBef>
        <a:spcAft>
          <a:spcPct val="0"/>
        </a:spcAft>
        <a:defRPr sz="3600" b="1">
          <a:solidFill>
            <a:schemeClr val="tx2"/>
          </a:solidFill>
          <a:latin typeface="Frutiger LT 45 Light" pitchFamily="34" charset="0"/>
          <a:ea typeface="黑体" pitchFamily="2" charset="-122"/>
        </a:defRPr>
      </a:lvl6pPr>
      <a:lvl7pPr marL="914400" algn="l" rtl="0" fontAlgn="base">
        <a:spcBef>
          <a:spcPct val="0"/>
        </a:spcBef>
        <a:spcAft>
          <a:spcPct val="0"/>
        </a:spcAft>
        <a:defRPr sz="3600" b="1">
          <a:solidFill>
            <a:schemeClr val="tx2"/>
          </a:solidFill>
          <a:latin typeface="Frutiger LT 45 Light" pitchFamily="34" charset="0"/>
          <a:ea typeface="黑体" pitchFamily="2" charset="-122"/>
        </a:defRPr>
      </a:lvl7pPr>
      <a:lvl8pPr marL="1371600" algn="l" rtl="0" fontAlgn="base">
        <a:spcBef>
          <a:spcPct val="0"/>
        </a:spcBef>
        <a:spcAft>
          <a:spcPct val="0"/>
        </a:spcAft>
        <a:defRPr sz="3600" b="1">
          <a:solidFill>
            <a:schemeClr val="tx2"/>
          </a:solidFill>
          <a:latin typeface="Frutiger LT 45 Light" pitchFamily="34" charset="0"/>
          <a:ea typeface="黑体" pitchFamily="2" charset="-122"/>
        </a:defRPr>
      </a:lvl8pPr>
      <a:lvl9pPr marL="1828800" algn="l" rtl="0" fontAlgn="base">
        <a:spcBef>
          <a:spcPct val="0"/>
        </a:spcBef>
        <a:spcAft>
          <a:spcPct val="0"/>
        </a:spcAft>
        <a:defRPr sz="3600" b="1">
          <a:solidFill>
            <a:schemeClr val="tx2"/>
          </a:solidFill>
          <a:latin typeface="Frutiger LT 45 Light" pitchFamily="34"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lt"/>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3" descr="蒲公英"/>
          <p:cNvPicPr>
            <a:picLocks noChangeAspect="1" noChangeArrowheads="1"/>
          </p:cNvPicPr>
          <p:nvPr/>
        </p:nvPicPr>
        <p:blipFill>
          <a:blip r:embed="rId3" cstate="print"/>
          <a:srcRect t="4208" b="4440"/>
          <a:stretch>
            <a:fillRect/>
          </a:stretch>
        </p:blipFill>
        <p:spPr bwMode="auto">
          <a:xfrm>
            <a:off x="0" y="0"/>
            <a:ext cx="9144000" cy="6858000"/>
          </a:xfrm>
          <a:prstGeom prst="rect">
            <a:avLst/>
          </a:prstGeom>
          <a:noFill/>
          <a:ln w="9525">
            <a:noFill/>
            <a:miter lim="800000"/>
            <a:headEnd/>
            <a:tailEnd/>
          </a:ln>
        </p:spPr>
      </p:pic>
      <p:sp>
        <p:nvSpPr>
          <p:cNvPr id="29699" name="Rectangle 3"/>
          <p:cNvSpPr>
            <a:spLocks noChangeArrowheads="1"/>
          </p:cNvSpPr>
          <p:nvPr/>
        </p:nvSpPr>
        <p:spPr bwMode="auto">
          <a:xfrm>
            <a:off x="0" y="5734050"/>
            <a:ext cx="8893175" cy="792163"/>
          </a:xfrm>
          <a:prstGeom prst="rect">
            <a:avLst/>
          </a:prstGeom>
          <a:solidFill>
            <a:srgbClr val="00509B"/>
          </a:solidFill>
          <a:ln w="9525">
            <a:noFill/>
            <a:miter lim="800000"/>
            <a:headEnd/>
            <a:tailEnd/>
          </a:ln>
        </p:spPr>
        <p:txBody>
          <a:bodyPr wrap="none" anchor="ctr"/>
          <a:lstStyle/>
          <a:p>
            <a:endParaRPr lang="zh-CN" altLang="en-US"/>
          </a:p>
        </p:txBody>
      </p:sp>
      <p:sp>
        <p:nvSpPr>
          <p:cNvPr id="29700" name="Rectangle 4"/>
          <p:cNvSpPr>
            <a:spLocks noGrp="1" noChangeArrowheads="1"/>
          </p:cNvSpPr>
          <p:nvPr>
            <p:ph type="ctrTitle"/>
          </p:nvPr>
        </p:nvSpPr>
        <p:spPr>
          <a:xfrm>
            <a:off x="428596" y="928670"/>
            <a:ext cx="8459787" cy="1947862"/>
          </a:xfrm>
        </p:spPr>
        <p:txBody>
          <a:bodyPr/>
          <a:lstStyle/>
          <a:p>
            <a:pPr eaLnBrk="1" hangingPunct="1"/>
            <a:r>
              <a:rPr lang="zh-CN" altLang="en-US" dirty="0">
                <a:solidFill>
                  <a:schemeClr val="tx1"/>
                </a:solidFill>
              </a:rPr>
              <a:t>软件工程导论（第</a:t>
            </a:r>
            <a:r>
              <a:rPr lang="en-US" altLang="zh-CN" dirty="0">
                <a:solidFill>
                  <a:schemeClr val="tx1"/>
                </a:solidFill>
              </a:rPr>
              <a:t>6</a:t>
            </a:r>
            <a:r>
              <a:rPr lang="zh-CN" altLang="en-US" dirty="0">
                <a:solidFill>
                  <a:schemeClr val="tx1"/>
                </a:solidFill>
              </a:rPr>
              <a:t>版）</a:t>
            </a:r>
            <a:br>
              <a:rPr lang="en-US" altLang="zh-CN" dirty="0">
                <a:solidFill>
                  <a:schemeClr val="tx1"/>
                </a:solidFill>
              </a:rPr>
            </a:br>
            <a:br>
              <a:rPr lang="en-US" altLang="zh-CN" dirty="0">
                <a:solidFill>
                  <a:schemeClr val="tx1"/>
                </a:solidFill>
              </a:rPr>
            </a:br>
            <a:r>
              <a:rPr lang="zh-CN" altLang="en-US" sz="3600" i="1" dirty="0">
                <a:solidFill>
                  <a:srgbClr val="FF0000"/>
                </a:solidFill>
              </a:rPr>
              <a:t>第七章  系统实现</a:t>
            </a:r>
            <a:br>
              <a:rPr lang="en-US" altLang="zh-CN" dirty="0">
                <a:solidFill>
                  <a:schemeClr val="tx1"/>
                </a:solidFill>
              </a:rPr>
            </a:br>
            <a:endParaRPr lang="zh-CN" altLang="en-US" dirty="0">
              <a:solidFill>
                <a:schemeClr val="tx1"/>
              </a:solidFill>
            </a:endParaRPr>
          </a:p>
        </p:txBody>
      </p:sp>
      <p:sp>
        <p:nvSpPr>
          <p:cNvPr id="29702" name="Rectangle 5"/>
          <p:cNvSpPr>
            <a:spLocks noGrp="1" noChangeArrowheads="1"/>
          </p:cNvSpPr>
          <p:nvPr>
            <p:ph type="subTitle" idx="4294967295"/>
          </p:nvPr>
        </p:nvSpPr>
        <p:spPr>
          <a:xfrm>
            <a:off x="571472" y="4508515"/>
            <a:ext cx="6551613" cy="1135063"/>
          </a:xfrm>
        </p:spPr>
        <p:txBody>
          <a:bodyPr/>
          <a:lstStyle/>
          <a:p>
            <a:pPr eaLnBrk="1" hangingPunct="1">
              <a:buNone/>
            </a:pPr>
            <a:r>
              <a:rPr lang="zh-CN" altLang="en-US" sz="2400" dirty="0"/>
              <a:t>周杨</a:t>
            </a:r>
            <a:endParaRPr lang="en-US" altLang="zh-CN" sz="2400" dirty="0"/>
          </a:p>
          <a:p>
            <a:pPr eaLnBrk="1" hangingPunct="1"/>
            <a:endParaRPr lang="en-US" altLang="zh-CN" sz="2400" dirty="0"/>
          </a:p>
        </p:txBody>
      </p:sp>
      <p:sp>
        <p:nvSpPr>
          <p:cNvPr id="7"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8" name="Rectangle 16"/>
          <p:cNvSpPr>
            <a:spLocks noChangeArrowheads="1"/>
          </p:cNvSpPr>
          <p:nvPr/>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9" name="Rectangle 6"/>
          <p:cNvSpPr>
            <a:spLocks noGrp="1" noChangeArrowheads="1"/>
          </p:cNvSpPr>
          <p:nvPr>
            <p:ph type="sldNum" sz="quarter" idx="12"/>
          </p:nvPr>
        </p:nvSpPr>
        <p:spPr>
          <a:xfrm>
            <a:off x="6572264" y="5857892"/>
            <a:ext cx="2133600" cy="476250"/>
          </a:xfrm>
        </p:spPr>
        <p:txBody>
          <a:bodyPr/>
          <a:lstStyle>
            <a:lvl1pPr>
              <a:defRPr sz="2800">
                <a:solidFill>
                  <a:schemeClr val="bg1"/>
                </a:solidFill>
                <a:latin typeface="+mn-ea"/>
                <a:ea typeface="+mn-ea"/>
              </a:defRPr>
            </a:lvl1pPr>
          </a:lstStyle>
          <a:p>
            <a:pPr>
              <a:defRPr/>
            </a:pPr>
            <a:r>
              <a:rPr lang="en-US" altLang="zh-CN" dirty="0"/>
              <a:t>2021</a:t>
            </a:r>
            <a:r>
              <a:rPr lang="zh-CN" altLang="en-US" dirty="0"/>
              <a:t>年</a:t>
            </a:r>
            <a:r>
              <a:rPr lang="en-US" altLang="zh-CN" dirty="0"/>
              <a:t>4</a:t>
            </a:r>
            <a:r>
              <a:rPr lang="zh-CN" altLang="en-US" dirty="0"/>
              <a:t>月</a:t>
            </a:r>
            <a:endParaRPr lang="en-US" altLang="zh-C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1000124"/>
            <a:ext cx="8758238" cy="4643453"/>
          </a:xfrm>
        </p:spPr>
        <p:txBody>
          <a:bodyPr/>
          <a:lstStyle/>
          <a:p>
            <a:pPr>
              <a:lnSpc>
                <a:spcPct val="80000"/>
              </a:lnSpc>
              <a:buFont typeface="Wingdings" pitchFamily="2" charset="2"/>
              <a:buChar char="l"/>
            </a:pPr>
            <a:r>
              <a:rPr lang="zh-CN" altLang="en-US" sz="2400" b="1" dirty="0">
                <a:solidFill>
                  <a:srgbClr val="FF0000"/>
                </a:solidFill>
              </a:rPr>
              <a:t>良好的编程习惯</a:t>
            </a:r>
            <a:endParaRPr lang="en-US" altLang="zh-CN" sz="2400" b="1" dirty="0">
              <a:solidFill>
                <a:srgbClr val="FF0000"/>
              </a:solidFill>
            </a:endParaRPr>
          </a:p>
          <a:p>
            <a:pPr>
              <a:lnSpc>
                <a:spcPct val="80000"/>
              </a:lnSpc>
              <a:buFont typeface="Wingdings" pitchFamily="2" charset="2"/>
              <a:buChar char="l"/>
            </a:pPr>
            <a:r>
              <a:rPr lang="zh-CN" altLang="en-US" sz="2400" b="1" dirty="0">
                <a:solidFill>
                  <a:srgbClr val="FF0000"/>
                </a:solidFill>
              </a:rPr>
              <a:t>程序</a:t>
            </a:r>
            <a:r>
              <a:rPr lang="zh-CN" altLang="en-US" sz="2400" b="1" dirty="0">
                <a:solidFill>
                  <a:schemeClr val="tx2"/>
                </a:solidFill>
              </a:rPr>
              <a:t>实际上也是一种</a:t>
            </a:r>
            <a:r>
              <a:rPr lang="zh-CN" altLang="en-US" sz="2400" b="1" dirty="0">
                <a:solidFill>
                  <a:srgbClr val="FF0000"/>
                </a:solidFill>
              </a:rPr>
              <a:t>供人阅读的文章</a:t>
            </a:r>
            <a:r>
              <a:rPr lang="zh-CN" altLang="en-US" sz="2400" b="1" dirty="0">
                <a:solidFill>
                  <a:schemeClr val="tx2"/>
                </a:solidFill>
              </a:rPr>
              <a:t>，有一个文章的风格问题。应该使程序具有良好的风格。</a:t>
            </a:r>
            <a:endParaRPr lang="en-US" altLang="zh-CN" sz="2400" b="1" dirty="0">
              <a:solidFill>
                <a:schemeClr val="tx2"/>
              </a:solidFill>
            </a:endParaRPr>
          </a:p>
          <a:p>
            <a:pPr>
              <a:lnSpc>
                <a:spcPct val="80000"/>
              </a:lnSpc>
              <a:buFont typeface="Wingdings" pitchFamily="2" charset="2"/>
              <a:buChar char="l"/>
            </a:pPr>
            <a:endParaRPr lang="en-US" altLang="zh-CN" sz="2400" b="1" dirty="0">
              <a:solidFill>
                <a:schemeClr val="tx2"/>
              </a:solidFill>
            </a:endParaRPr>
          </a:p>
          <a:p>
            <a:pPr lvl="1">
              <a:buClr>
                <a:srgbClr val="CC0099"/>
              </a:buClr>
            </a:pPr>
            <a:r>
              <a:rPr lang="en-US" altLang="zh-CN" b="1" dirty="0">
                <a:solidFill>
                  <a:schemeClr val="tx2"/>
                </a:solidFill>
                <a:latin typeface="Times New Roman" charset="0"/>
              </a:rPr>
              <a:t> </a:t>
            </a:r>
            <a:r>
              <a:rPr lang="zh-CN" altLang="en-US" b="1" dirty="0">
                <a:solidFill>
                  <a:schemeClr val="tx2"/>
                </a:solidFill>
                <a:latin typeface="Times New Roman" charset="0"/>
              </a:rPr>
              <a:t>源程序文档化</a:t>
            </a:r>
            <a:endParaRPr lang="en-US" altLang="zh-CN" b="1" dirty="0">
              <a:solidFill>
                <a:schemeClr val="tx2"/>
              </a:solidFill>
              <a:latin typeface="Times New Roman" charset="0"/>
            </a:endParaRPr>
          </a:p>
          <a:p>
            <a:pPr lvl="1">
              <a:buClr>
                <a:srgbClr val="CC0099"/>
              </a:buClr>
            </a:pPr>
            <a:r>
              <a:rPr lang="en-US" altLang="zh-CN" b="1" dirty="0">
                <a:solidFill>
                  <a:schemeClr val="tx2"/>
                </a:solidFill>
                <a:latin typeface="Times New Roman" charset="0"/>
              </a:rPr>
              <a:t> </a:t>
            </a:r>
            <a:r>
              <a:rPr lang="zh-CN" altLang="en-US" b="1" dirty="0">
                <a:solidFill>
                  <a:schemeClr val="tx2"/>
                </a:solidFill>
                <a:latin typeface="Times New Roman" charset="0"/>
              </a:rPr>
              <a:t>数据说明</a:t>
            </a:r>
            <a:endParaRPr lang="en-US" altLang="zh-CN" b="1" dirty="0">
              <a:solidFill>
                <a:schemeClr val="tx2"/>
              </a:solidFill>
              <a:latin typeface="Times New Roman" charset="0"/>
            </a:endParaRPr>
          </a:p>
          <a:p>
            <a:pPr lvl="1">
              <a:buClr>
                <a:srgbClr val="CC0099"/>
              </a:buClr>
            </a:pPr>
            <a:r>
              <a:rPr lang="en-US" altLang="zh-CN" b="1" dirty="0">
                <a:solidFill>
                  <a:schemeClr val="tx2"/>
                </a:solidFill>
                <a:latin typeface="Times New Roman" charset="0"/>
              </a:rPr>
              <a:t> </a:t>
            </a:r>
            <a:r>
              <a:rPr lang="zh-CN" altLang="en-US" b="1" dirty="0">
                <a:solidFill>
                  <a:schemeClr val="tx2"/>
                </a:solidFill>
                <a:latin typeface="Times New Roman" charset="0"/>
              </a:rPr>
              <a:t>语句结构</a:t>
            </a:r>
            <a:endParaRPr lang="en-US" altLang="zh-CN" b="1" dirty="0">
              <a:solidFill>
                <a:schemeClr val="tx2"/>
              </a:solidFill>
              <a:latin typeface="Times New Roman" charset="0"/>
            </a:endParaRPr>
          </a:p>
          <a:p>
            <a:pPr lvl="1">
              <a:buClr>
                <a:srgbClr val="CC0099"/>
              </a:buClr>
            </a:pPr>
            <a:r>
              <a:rPr lang="en-US" altLang="zh-CN" b="1" dirty="0">
                <a:solidFill>
                  <a:schemeClr val="tx2"/>
                </a:solidFill>
                <a:latin typeface="Times New Roman" charset="0"/>
              </a:rPr>
              <a:t> </a:t>
            </a:r>
            <a:r>
              <a:rPr lang="zh-CN" altLang="en-US" b="1" dirty="0">
                <a:solidFill>
                  <a:schemeClr val="tx2"/>
                </a:solidFill>
                <a:latin typeface="Times New Roman" charset="0"/>
              </a:rPr>
              <a:t>输入／输出</a:t>
            </a:r>
            <a:r>
              <a:rPr lang="en-US" altLang="zh-CN" b="1" dirty="0">
                <a:solidFill>
                  <a:schemeClr val="tx2"/>
                </a:solidFill>
                <a:latin typeface="Times New Roman" charset="0"/>
              </a:rPr>
              <a:t>(I/O)</a:t>
            </a:r>
            <a:r>
              <a:rPr lang="zh-CN" altLang="en-US" b="1" dirty="0">
                <a:solidFill>
                  <a:schemeClr val="tx2"/>
                </a:solidFill>
                <a:latin typeface="Times New Roman" charset="0"/>
              </a:rPr>
              <a:t>方法</a:t>
            </a:r>
            <a:endParaRPr lang="en-US" altLang="zh-CN" b="1" dirty="0">
              <a:solidFill>
                <a:schemeClr val="tx2"/>
              </a:solidFill>
              <a:latin typeface="+mn-ea"/>
            </a:endParaRPr>
          </a:p>
          <a:p>
            <a:pPr eaLnBrk="1" hangingPunct="1">
              <a:lnSpc>
                <a:spcPct val="125000"/>
              </a:lnSpc>
            </a:pPr>
            <a:endParaRPr lang="zh-CN" altLang="en-US" sz="2400" b="1" dirty="0">
              <a:solidFill>
                <a:schemeClr val="tx2"/>
              </a:solidFill>
              <a:latin typeface="+mn-ea"/>
            </a:endParaRPr>
          </a:p>
          <a:p>
            <a:pPr eaLnBrk="1" hangingPunct="1"/>
            <a:endParaRPr lang="zh-CN" altLang="en-US" sz="2400" b="1" dirty="0">
              <a:solidFill>
                <a:schemeClr val="tx2"/>
              </a:solidFill>
              <a:latin typeface="+mn-ea"/>
            </a:endParaRPr>
          </a:p>
          <a:p>
            <a:pPr marL="933450" lvl="1" indent="-476250" eaLnBrk="1" hangingPunct="1">
              <a:buSzTx/>
            </a:pP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1000124"/>
            <a:ext cx="8758238" cy="4643453"/>
          </a:xfrm>
        </p:spPr>
        <p:txBody>
          <a:bodyPr/>
          <a:lstStyle/>
          <a:p>
            <a:pPr>
              <a:lnSpc>
                <a:spcPct val="80000"/>
              </a:lnSpc>
              <a:buNone/>
            </a:pPr>
            <a:r>
              <a:rPr lang="zh-CN" altLang="en-US" sz="2400" b="1" dirty="0">
                <a:solidFill>
                  <a:schemeClr val="tx2"/>
                </a:solidFill>
                <a:latin typeface="Times New Roman" charset="0"/>
              </a:rPr>
              <a:t>源程序文档化：符号的命名</a:t>
            </a:r>
            <a:endParaRPr lang="en-US" altLang="zh-CN" sz="2400" b="1" dirty="0">
              <a:solidFill>
                <a:schemeClr val="tx2"/>
              </a:solidFill>
              <a:latin typeface="Times New Roman" charset="0"/>
            </a:endParaRPr>
          </a:p>
          <a:p>
            <a:pPr>
              <a:lnSpc>
                <a:spcPct val="95000"/>
              </a:lnSpc>
              <a:spcBef>
                <a:spcPct val="10000"/>
              </a:spcBef>
            </a:pPr>
            <a:r>
              <a:rPr lang="zh-CN" altLang="en-US" sz="2000" b="1" dirty="0">
                <a:solidFill>
                  <a:schemeClr val="tx2"/>
                </a:solidFill>
                <a:latin typeface="+mn-ea"/>
                <a:cs typeface="仿宋_GB2312" charset="0"/>
              </a:rPr>
              <a:t>符号名即标识符，包括</a:t>
            </a:r>
            <a:r>
              <a:rPr lang="zh-CN" altLang="en-US" sz="2000" b="1" dirty="0">
                <a:solidFill>
                  <a:srgbClr val="FF0000"/>
                </a:solidFill>
                <a:latin typeface="+mn-ea"/>
                <a:cs typeface="仿宋_GB2312" charset="0"/>
              </a:rPr>
              <a:t>模块名</a:t>
            </a:r>
            <a:r>
              <a:rPr lang="zh-CN" altLang="en-US" sz="2000" b="1" dirty="0">
                <a:latin typeface="+mn-ea"/>
                <a:cs typeface="仿宋_GB2312" charset="0"/>
              </a:rPr>
              <a:t>、</a:t>
            </a:r>
            <a:r>
              <a:rPr lang="zh-CN" altLang="en-US" sz="2000" b="1" dirty="0">
                <a:solidFill>
                  <a:srgbClr val="FF0000"/>
                </a:solidFill>
                <a:latin typeface="+mn-ea"/>
                <a:cs typeface="仿宋_GB2312" charset="0"/>
              </a:rPr>
              <a:t>变量名</a:t>
            </a:r>
            <a:r>
              <a:rPr lang="zh-CN" altLang="en-US" sz="2000" b="1" dirty="0">
                <a:latin typeface="+mn-ea"/>
                <a:cs typeface="仿宋_GB2312" charset="0"/>
              </a:rPr>
              <a:t>、</a:t>
            </a:r>
            <a:r>
              <a:rPr lang="zh-CN" altLang="en-US" sz="2000" b="1" dirty="0">
                <a:solidFill>
                  <a:srgbClr val="FF0000"/>
                </a:solidFill>
                <a:latin typeface="+mn-ea"/>
                <a:cs typeface="仿宋_GB2312" charset="0"/>
              </a:rPr>
              <a:t>常量名</a:t>
            </a:r>
            <a:r>
              <a:rPr lang="zh-CN" altLang="en-US" sz="2000" b="1" dirty="0">
                <a:latin typeface="+mn-ea"/>
                <a:cs typeface="仿宋_GB2312" charset="0"/>
              </a:rPr>
              <a:t>、</a:t>
            </a:r>
            <a:r>
              <a:rPr lang="zh-CN" altLang="en-US" sz="2000" b="1" dirty="0">
                <a:solidFill>
                  <a:srgbClr val="FF0000"/>
                </a:solidFill>
                <a:latin typeface="+mn-ea"/>
                <a:cs typeface="仿宋_GB2312" charset="0"/>
              </a:rPr>
              <a:t>标号名</a:t>
            </a:r>
            <a:r>
              <a:rPr lang="zh-CN" altLang="en-US" sz="2000" b="1" dirty="0">
                <a:latin typeface="+mn-ea"/>
                <a:cs typeface="仿宋_GB2312" charset="0"/>
              </a:rPr>
              <a:t>、</a:t>
            </a:r>
            <a:r>
              <a:rPr lang="zh-CN" altLang="en-US" sz="2000" b="1" dirty="0">
                <a:solidFill>
                  <a:srgbClr val="FF0000"/>
                </a:solidFill>
                <a:latin typeface="+mn-ea"/>
                <a:cs typeface="仿宋_GB2312" charset="0"/>
              </a:rPr>
              <a:t>子程序名</a:t>
            </a:r>
            <a:r>
              <a:rPr lang="zh-CN" altLang="en-US" sz="2000" b="1" dirty="0">
                <a:latin typeface="+mn-ea"/>
                <a:cs typeface="仿宋_GB2312" charset="0"/>
              </a:rPr>
              <a:t>、</a:t>
            </a:r>
            <a:r>
              <a:rPr lang="en-US" altLang="zh-CN" sz="2000" b="1" dirty="0">
                <a:latin typeface="+mn-ea"/>
                <a:cs typeface="仿宋_GB2312" charset="0"/>
              </a:rPr>
              <a:t> </a:t>
            </a:r>
            <a:r>
              <a:rPr lang="zh-CN" altLang="en-US" sz="2000" b="1" dirty="0">
                <a:latin typeface="+mn-ea"/>
                <a:cs typeface="仿宋_GB2312" charset="0"/>
              </a:rPr>
              <a:t>、</a:t>
            </a:r>
            <a:r>
              <a:rPr lang="zh-CN" altLang="en-US" sz="2000" b="1" dirty="0">
                <a:solidFill>
                  <a:srgbClr val="FF0000"/>
                </a:solidFill>
                <a:latin typeface="+mn-ea"/>
                <a:cs typeface="仿宋_GB2312" charset="0"/>
              </a:rPr>
              <a:t>数据区名</a:t>
            </a:r>
            <a:r>
              <a:rPr lang="zh-CN" altLang="en-US" sz="2000" b="1" dirty="0">
                <a:solidFill>
                  <a:schemeClr val="tx2"/>
                </a:solidFill>
                <a:latin typeface="+mn-ea"/>
                <a:cs typeface="仿宋_GB2312" charset="0"/>
              </a:rPr>
              <a:t>以及</a:t>
            </a:r>
            <a:r>
              <a:rPr lang="zh-CN" altLang="en-US" sz="2000" b="1" dirty="0">
                <a:solidFill>
                  <a:srgbClr val="FF0000"/>
                </a:solidFill>
                <a:latin typeface="+mn-ea"/>
                <a:cs typeface="仿宋_GB2312" charset="0"/>
              </a:rPr>
              <a:t>缓冲区名</a:t>
            </a:r>
            <a:r>
              <a:rPr lang="zh-CN" altLang="en-US" sz="2000" b="1" dirty="0">
                <a:solidFill>
                  <a:schemeClr val="tx2"/>
                </a:solidFill>
                <a:latin typeface="+mn-ea"/>
                <a:cs typeface="仿宋_GB2312" charset="0"/>
              </a:rPr>
              <a:t>等</a:t>
            </a:r>
            <a:r>
              <a:rPr lang="zh-CN" altLang="en-US" sz="2000" b="1" dirty="0">
                <a:latin typeface="+mn-ea"/>
                <a:cs typeface="仿宋_GB2312" charset="0"/>
              </a:rPr>
              <a:t>。</a:t>
            </a:r>
            <a:endParaRPr lang="en-US" altLang="zh-CN" sz="2000" b="1" dirty="0">
              <a:latin typeface="+mn-ea"/>
              <a:cs typeface="仿宋_GB2312" charset="0"/>
            </a:endParaRPr>
          </a:p>
          <a:p>
            <a:pPr>
              <a:lnSpc>
                <a:spcPct val="95000"/>
              </a:lnSpc>
              <a:spcBef>
                <a:spcPct val="10000"/>
              </a:spcBef>
            </a:pPr>
            <a:r>
              <a:rPr lang="zh-CN" altLang="en-US" sz="2000" b="1" dirty="0">
                <a:solidFill>
                  <a:schemeClr val="tx2"/>
                </a:solidFill>
                <a:latin typeface="+mn-ea"/>
                <a:cs typeface="仿宋_GB2312" charset="0"/>
              </a:rPr>
              <a:t>这些名字应能反映它所代表的实际东西，</a:t>
            </a:r>
            <a:r>
              <a:rPr lang="zh-CN" altLang="en-US" sz="2000" b="1" dirty="0">
                <a:solidFill>
                  <a:srgbClr val="FF0000"/>
                </a:solidFill>
                <a:latin typeface="+mn-ea"/>
                <a:cs typeface="仿宋_GB2312" charset="0"/>
              </a:rPr>
              <a:t>应有一定实际意义</a:t>
            </a:r>
            <a:r>
              <a:rPr lang="zh-CN" altLang="en-US" sz="2000" b="1" dirty="0">
                <a:latin typeface="+mn-ea"/>
                <a:cs typeface="仿宋_GB2312" charset="0"/>
              </a:rPr>
              <a:t>。</a:t>
            </a:r>
            <a:endParaRPr lang="en-US" altLang="zh-CN" sz="2000" b="1" dirty="0">
              <a:latin typeface="+mn-ea"/>
              <a:cs typeface="仿宋_GB2312" charset="0"/>
            </a:endParaRPr>
          </a:p>
          <a:p>
            <a:pPr>
              <a:lnSpc>
                <a:spcPct val="95000"/>
              </a:lnSpc>
              <a:spcBef>
                <a:spcPct val="10000"/>
              </a:spcBef>
            </a:pPr>
            <a:r>
              <a:rPr lang="zh-CN" altLang="en-US" sz="2000" b="1" dirty="0">
                <a:solidFill>
                  <a:schemeClr val="tx2"/>
                </a:solidFill>
                <a:latin typeface="+mn-ea"/>
                <a:cs typeface="仿宋_GB2312" charset="0"/>
              </a:rPr>
              <a:t>例如，表示次数的量用</a:t>
            </a:r>
            <a:r>
              <a:rPr lang="en-US" altLang="zh-CN" sz="2000" b="1" i="1" dirty="0">
                <a:solidFill>
                  <a:srgbClr val="0033CC"/>
                </a:solidFill>
                <a:latin typeface="+mn-ea"/>
                <a:cs typeface="仿宋_GB2312" charset="0"/>
              </a:rPr>
              <a:t>Times</a:t>
            </a:r>
            <a:r>
              <a:rPr lang="zh-CN" altLang="en-US" sz="2000" b="1" dirty="0">
                <a:latin typeface="+mn-ea"/>
                <a:cs typeface="仿宋_GB2312" charset="0"/>
              </a:rPr>
              <a:t>，</a:t>
            </a:r>
            <a:r>
              <a:rPr lang="zh-CN" altLang="en-US" sz="2000" b="1" dirty="0">
                <a:solidFill>
                  <a:schemeClr val="tx2"/>
                </a:solidFill>
                <a:latin typeface="+mn-ea"/>
                <a:cs typeface="仿宋_GB2312" charset="0"/>
              </a:rPr>
              <a:t>表示总量的用</a:t>
            </a:r>
            <a:r>
              <a:rPr lang="en-US" altLang="zh-CN" sz="2000" b="1" i="1" dirty="0">
                <a:solidFill>
                  <a:srgbClr val="0033CC"/>
                </a:solidFill>
                <a:latin typeface="+mn-ea"/>
                <a:cs typeface="仿宋_GB2312" charset="0"/>
              </a:rPr>
              <a:t>Total</a:t>
            </a:r>
            <a:r>
              <a:rPr lang="zh-CN" altLang="en-US" sz="2000" b="1" dirty="0">
                <a:latin typeface="+mn-ea"/>
                <a:cs typeface="仿宋_GB2312" charset="0"/>
              </a:rPr>
              <a:t>，表</a:t>
            </a:r>
            <a:r>
              <a:rPr lang="zh-CN" altLang="en-US" sz="2000" b="1" dirty="0">
                <a:solidFill>
                  <a:schemeClr val="tx2"/>
                </a:solidFill>
                <a:latin typeface="+mn-ea"/>
                <a:cs typeface="仿宋_GB2312" charset="0"/>
              </a:rPr>
              <a:t>示平均值的用</a:t>
            </a:r>
            <a:r>
              <a:rPr lang="en-US" altLang="zh-CN" sz="2000" b="1" i="1" dirty="0">
                <a:solidFill>
                  <a:srgbClr val="0033CC"/>
                </a:solidFill>
                <a:latin typeface="+mn-ea"/>
                <a:cs typeface="仿宋_GB2312" charset="0"/>
              </a:rPr>
              <a:t>Average</a:t>
            </a:r>
            <a:r>
              <a:rPr lang="zh-CN" altLang="en-US" sz="2000" b="1" dirty="0">
                <a:latin typeface="+mn-ea"/>
                <a:cs typeface="仿宋_GB2312" charset="0"/>
              </a:rPr>
              <a:t>，</a:t>
            </a:r>
            <a:r>
              <a:rPr lang="zh-CN" altLang="en-US" sz="2000" b="1" dirty="0">
                <a:solidFill>
                  <a:schemeClr val="tx2"/>
                </a:solidFill>
                <a:latin typeface="+mn-ea"/>
                <a:cs typeface="仿宋_GB2312" charset="0"/>
              </a:rPr>
              <a:t>表示和的量用</a:t>
            </a:r>
            <a:r>
              <a:rPr lang="en-US" altLang="zh-CN" sz="2000" b="1" i="1" dirty="0">
                <a:solidFill>
                  <a:srgbClr val="0033CC"/>
                </a:solidFill>
                <a:latin typeface="+mn-ea"/>
                <a:cs typeface="仿宋_GB2312" charset="0"/>
              </a:rPr>
              <a:t>Sum</a:t>
            </a:r>
            <a:r>
              <a:rPr lang="zh-CN" altLang="en-US" sz="2000" b="1" dirty="0">
                <a:solidFill>
                  <a:schemeClr val="tx2"/>
                </a:solidFill>
                <a:latin typeface="+mn-ea"/>
                <a:cs typeface="仿宋_GB2312" charset="0"/>
              </a:rPr>
              <a:t>等</a:t>
            </a:r>
            <a:r>
              <a:rPr lang="zh-CN" altLang="en-US" sz="2000" b="1" dirty="0">
                <a:latin typeface="+mn-ea"/>
                <a:cs typeface="仿宋_GB2312" charset="0"/>
              </a:rPr>
              <a:t>。</a:t>
            </a:r>
            <a:endParaRPr lang="zh-CN" altLang="en-US" sz="2000" b="1" dirty="0">
              <a:solidFill>
                <a:schemeClr val="tx2"/>
              </a:solidFill>
              <a:latin typeface="+mn-ea"/>
            </a:endParaRPr>
          </a:p>
          <a:p>
            <a:r>
              <a:rPr lang="zh-CN" altLang="en-US" sz="2000" b="1" dirty="0">
                <a:solidFill>
                  <a:srgbClr val="FF0000"/>
                </a:solidFill>
                <a:latin typeface="+mn-ea"/>
                <a:cs typeface="仿宋_GB2312" charset="0"/>
              </a:rPr>
              <a:t>名字不是越长越好</a:t>
            </a:r>
            <a:r>
              <a:rPr lang="zh-CN" altLang="en-US" sz="2000" b="1" dirty="0">
                <a:solidFill>
                  <a:schemeClr val="tx2"/>
                </a:solidFill>
                <a:latin typeface="+mn-ea"/>
                <a:cs typeface="仿宋_GB2312" charset="0"/>
              </a:rPr>
              <a:t>，应当选择精炼的意义明确的名字。</a:t>
            </a:r>
            <a:r>
              <a:rPr lang="zh-CN" altLang="en-US" sz="2000" b="1" dirty="0">
                <a:solidFill>
                  <a:srgbClr val="FF0000"/>
                </a:solidFill>
                <a:latin typeface="+mn-ea"/>
                <a:cs typeface="仿宋_GB2312" charset="0"/>
              </a:rPr>
              <a:t>必要时可使用缩写名字</a:t>
            </a:r>
            <a:r>
              <a:rPr lang="zh-CN" altLang="en-US" sz="2000" b="1" dirty="0">
                <a:solidFill>
                  <a:schemeClr val="tx2"/>
                </a:solidFill>
                <a:latin typeface="+mn-ea"/>
                <a:cs typeface="仿宋_GB2312" charset="0"/>
              </a:rPr>
              <a:t>，但这时要注意缩写规则要一致，并且要</a:t>
            </a:r>
            <a:r>
              <a:rPr lang="zh-CN" altLang="en-US" sz="2000" b="1" dirty="0">
                <a:solidFill>
                  <a:srgbClr val="FF0000"/>
                </a:solidFill>
                <a:latin typeface="+mn-ea"/>
                <a:cs typeface="仿宋_GB2312" charset="0"/>
              </a:rPr>
              <a:t>给每一个名字加注释</a:t>
            </a:r>
            <a:r>
              <a:rPr lang="zh-CN" altLang="en-US" sz="2000" b="1" dirty="0">
                <a:latin typeface="+mn-ea"/>
                <a:cs typeface="仿宋_GB2312" charset="0"/>
              </a:rPr>
              <a:t>。</a:t>
            </a:r>
            <a:r>
              <a:rPr lang="zh-CN" altLang="en-US" sz="2000" b="1" dirty="0">
                <a:solidFill>
                  <a:schemeClr val="tx2"/>
                </a:solidFill>
                <a:latin typeface="+mn-ea"/>
                <a:cs typeface="仿宋_GB2312" charset="0"/>
              </a:rPr>
              <a:t>同时，在一个程序中，一个变量只应用于一种用途。</a:t>
            </a:r>
            <a:endParaRPr lang="en-US" altLang="zh-CN" sz="2000" b="1" dirty="0">
              <a:solidFill>
                <a:schemeClr val="tx2"/>
              </a:solidFill>
              <a:latin typeface="+mn-ea"/>
              <a:cs typeface="仿宋_GB2312" charset="0"/>
            </a:endParaRPr>
          </a:p>
          <a:p>
            <a:r>
              <a:rPr lang="zh-CN" altLang="en-US" sz="2000" b="1" dirty="0">
                <a:solidFill>
                  <a:srgbClr val="FF0000"/>
                </a:solidFill>
                <a:latin typeface="+mn-ea"/>
                <a:cs typeface="仿宋_GB2312" charset="0"/>
              </a:rPr>
              <a:t>匈牙利命名规则</a:t>
            </a:r>
            <a:r>
              <a:rPr lang="zh-CN" altLang="en-US" sz="2000" b="1" dirty="0">
                <a:solidFill>
                  <a:schemeClr val="tx2"/>
                </a:solidFill>
                <a:latin typeface="+mn-ea"/>
                <a:cs typeface="仿宋_GB2312" charset="0"/>
              </a:rPr>
              <a:t>：</a:t>
            </a:r>
            <a:r>
              <a:rPr lang="en-US" altLang="zh-CN" sz="2000" b="1" dirty="0">
                <a:solidFill>
                  <a:schemeClr val="tx2"/>
                </a:solidFill>
                <a:latin typeface="+mn-ea"/>
                <a:cs typeface="仿宋_GB2312" charset="0"/>
              </a:rPr>
              <a:t>1972</a:t>
            </a:r>
            <a:r>
              <a:rPr lang="zh-CN" altLang="en-US" sz="2000" b="1" dirty="0">
                <a:solidFill>
                  <a:schemeClr val="tx2"/>
                </a:solidFill>
                <a:latin typeface="+mn-ea"/>
                <a:cs typeface="仿宋_GB2312" charset="0"/>
              </a:rPr>
              <a:t>提出，</a:t>
            </a:r>
            <a:r>
              <a:rPr lang="en-US" altLang="zh-CN" sz="2000" b="1" dirty="0">
                <a:solidFill>
                  <a:schemeClr val="tx2"/>
                </a:solidFill>
                <a:latin typeface="+mn-ea"/>
                <a:cs typeface="仿宋_GB2312" charset="0"/>
              </a:rPr>
              <a:t>Microsoft Windows</a:t>
            </a:r>
            <a:r>
              <a:rPr lang="zh-CN" altLang="en-US" sz="2000" b="1" dirty="0">
                <a:solidFill>
                  <a:schemeClr val="tx2"/>
                </a:solidFill>
                <a:latin typeface="+mn-ea"/>
                <a:cs typeface="仿宋_GB2312" charset="0"/>
              </a:rPr>
              <a:t>开发中引入，</a:t>
            </a:r>
            <a:r>
              <a:rPr lang="en-US" altLang="zh-CN" sz="2000" b="1" dirty="0">
                <a:solidFill>
                  <a:schemeClr val="tx2"/>
                </a:solidFill>
                <a:latin typeface="+mn-ea"/>
                <a:cs typeface="仿宋_GB2312" charset="0"/>
              </a:rPr>
              <a:t>Apple, 3COM</a:t>
            </a:r>
            <a:r>
              <a:rPr lang="zh-CN" altLang="en-US" sz="2000" b="1" dirty="0">
                <a:solidFill>
                  <a:schemeClr val="tx2"/>
                </a:solidFill>
                <a:latin typeface="+mn-ea"/>
                <a:cs typeface="仿宋_GB2312" charset="0"/>
              </a:rPr>
              <a:t>等公司均采用。 </a:t>
            </a:r>
            <a:r>
              <a:rPr lang="zh-CN" altLang="en-US" sz="2000" b="1" dirty="0">
                <a:solidFill>
                  <a:srgbClr val="FF0000"/>
                </a:solidFill>
                <a:latin typeface="+mn-ea"/>
                <a:cs typeface="仿宋_GB2312" charset="0"/>
              </a:rPr>
              <a:t>变量名</a:t>
            </a:r>
            <a:r>
              <a:rPr lang="en-US" altLang="zh-CN" sz="2000" b="1" dirty="0">
                <a:solidFill>
                  <a:srgbClr val="FF0000"/>
                </a:solidFill>
                <a:latin typeface="+mn-ea"/>
                <a:cs typeface="仿宋_GB2312" charset="0"/>
              </a:rPr>
              <a:t>=</a:t>
            </a:r>
            <a:r>
              <a:rPr lang="zh-CN" altLang="en-US" sz="2000" b="1" dirty="0">
                <a:solidFill>
                  <a:srgbClr val="FF0000"/>
                </a:solidFill>
                <a:latin typeface="+mn-ea"/>
                <a:cs typeface="仿宋_GB2312" charset="0"/>
              </a:rPr>
              <a:t>属性</a:t>
            </a:r>
            <a:r>
              <a:rPr lang="en-US" altLang="zh-CN" sz="2000" b="1" dirty="0">
                <a:solidFill>
                  <a:srgbClr val="FF0000"/>
                </a:solidFill>
                <a:latin typeface="+mn-ea"/>
                <a:cs typeface="仿宋_GB2312" charset="0"/>
              </a:rPr>
              <a:t>+</a:t>
            </a:r>
            <a:r>
              <a:rPr lang="zh-CN" altLang="en-US" sz="2000" b="1" dirty="0">
                <a:solidFill>
                  <a:srgbClr val="FF0000"/>
                </a:solidFill>
                <a:latin typeface="+mn-ea"/>
                <a:cs typeface="仿宋_GB2312" charset="0"/>
              </a:rPr>
              <a:t>类型</a:t>
            </a:r>
            <a:r>
              <a:rPr lang="en-US" altLang="zh-CN" sz="2000" b="1" dirty="0">
                <a:solidFill>
                  <a:srgbClr val="FF0000"/>
                </a:solidFill>
                <a:latin typeface="+mn-ea"/>
                <a:cs typeface="仿宋_GB2312" charset="0"/>
              </a:rPr>
              <a:t>+</a:t>
            </a:r>
            <a:r>
              <a:rPr lang="zh-CN" altLang="en-US" sz="2000" b="1" dirty="0">
                <a:solidFill>
                  <a:srgbClr val="FF0000"/>
                </a:solidFill>
                <a:latin typeface="+mn-ea"/>
                <a:cs typeface="仿宋_GB2312" charset="0"/>
              </a:rPr>
              <a:t>对象描述</a:t>
            </a:r>
            <a:r>
              <a:rPr lang="zh-CN" altLang="en-US" sz="2000" b="1" dirty="0">
                <a:solidFill>
                  <a:schemeClr val="tx2"/>
                </a:solidFill>
                <a:latin typeface="+mn-ea"/>
                <a:cs typeface="仿宋_GB2312" charset="0"/>
              </a:rPr>
              <a:t> </a:t>
            </a:r>
            <a:r>
              <a:rPr lang="en-US" altLang="zh-CN" sz="2000" b="1" dirty="0" err="1">
                <a:solidFill>
                  <a:schemeClr val="tx2"/>
                </a:solidFill>
                <a:latin typeface="+mn-ea"/>
                <a:cs typeface="仿宋_GB2312" charset="0"/>
              </a:rPr>
              <a:t>int</a:t>
            </a:r>
            <a:r>
              <a:rPr lang="en-US" altLang="zh-CN" sz="2000" b="1" dirty="0">
                <a:solidFill>
                  <a:schemeClr val="tx2"/>
                </a:solidFill>
                <a:latin typeface="+mn-ea"/>
                <a:cs typeface="仿宋_GB2312" charset="0"/>
              </a:rPr>
              <a:t> </a:t>
            </a:r>
            <a:r>
              <a:rPr lang="en-US" altLang="zh-CN" sz="2000" b="1" dirty="0" err="1">
                <a:solidFill>
                  <a:schemeClr val="tx2"/>
                </a:solidFill>
                <a:latin typeface="+mn-ea"/>
                <a:cs typeface="仿宋_GB2312" charset="0"/>
              </a:rPr>
              <a:t>li_age</a:t>
            </a:r>
            <a:endParaRPr lang="en-US" altLang="zh-CN" sz="2000" b="1" dirty="0">
              <a:solidFill>
                <a:schemeClr val="tx2"/>
              </a:solidFill>
              <a:latin typeface="+mn-ea"/>
              <a:cs typeface="仿宋_GB2312" charset="0"/>
            </a:endParaRPr>
          </a:p>
          <a:p>
            <a:endParaRPr lang="zh-CN" altLang="en-US" sz="2000" b="1" dirty="0">
              <a:solidFill>
                <a:schemeClr val="tx2"/>
              </a:solidFill>
              <a:latin typeface="+mn-ea"/>
              <a:cs typeface="仿宋_GB2312" charset="0"/>
            </a:endParaRPr>
          </a:p>
          <a:p>
            <a:pPr>
              <a:buFont typeface="Wingdings" charset="0"/>
              <a:buNone/>
            </a:pPr>
            <a:r>
              <a:rPr lang="zh-CN" altLang="en-US" sz="2000" b="1" dirty="0">
                <a:solidFill>
                  <a:schemeClr val="tx2"/>
                </a:solidFill>
                <a:latin typeface="+mn-ea"/>
                <a:cs typeface="仿宋_GB2312" charset="0"/>
              </a:rPr>
              <a:t>总之</a:t>
            </a:r>
            <a:r>
              <a:rPr lang="en-US" altLang="zh-CN" sz="2000" b="1" dirty="0">
                <a:solidFill>
                  <a:schemeClr val="tx2"/>
                </a:solidFill>
                <a:latin typeface="+mn-ea"/>
                <a:cs typeface="仿宋_GB2312" charset="0"/>
              </a:rPr>
              <a:t>:</a:t>
            </a:r>
            <a:r>
              <a:rPr lang="zh-CN" altLang="en-US" sz="2000" b="1" dirty="0">
                <a:solidFill>
                  <a:schemeClr val="tx2"/>
                </a:solidFill>
                <a:latin typeface="+mn-ea"/>
                <a:cs typeface="仿宋_GB2312" charset="0"/>
              </a:rPr>
              <a:t>标识符命名应</a:t>
            </a:r>
            <a:r>
              <a:rPr lang="zh-CN" altLang="en-US" sz="2000" b="1" dirty="0">
                <a:solidFill>
                  <a:srgbClr val="FF3300"/>
                </a:solidFill>
                <a:latin typeface="+mn-ea"/>
                <a:cs typeface="楷体_GB2312" charset="0"/>
              </a:rPr>
              <a:t>意义明确</a:t>
            </a:r>
            <a:r>
              <a:rPr lang="zh-CN" altLang="en-US" sz="2000" b="1" dirty="0">
                <a:latin typeface="+mn-ea"/>
                <a:cs typeface="楷体_GB2312" charset="0"/>
              </a:rPr>
              <a:t>，</a:t>
            </a:r>
            <a:r>
              <a:rPr lang="zh-CN" altLang="en-US" sz="2000" b="1" dirty="0">
                <a:solidFill>
                  <a:srgbClr val="FF3300"/>
                </a:solidFill>
                <a:latin typeface="+mn-ea"/>
                <a:cs typeface="楷体_GB2312" charset="0"/>
              </a:rPr>
              <a:t>清晰</a:t>
            </a:r>
            <a:r>
              <a:rPr lang="zh-CN" altLang="en-US" sz="2000" b="1" dirty="0">
                <a:latin typeface="+mn-ea"/>
                <a:cs typeface="楷体_GB2312" charset="0"/>
              </a:rPr>
              <a:t>，</a:t>
            </a:r>
            <a:r>
              <a:rPr lang="zh-CN" altLang="en-US" sz="2000" b="1" dirty="0">
                <a:solidFill>
                  <a:srgbClr val="FF3300"/>
                </a:solidFill>
                <a:latin typeface="+mn-ea"/>
                <a:cs typeface="楷体_GB2312" charset="0"/>
              </a:rPr>
              <a:t>可理解性高</a:t>
            </a:r>
            <a:r>
              <a:rPr lang="zh-CN" altLang="en-US" sz="2000" b="1" dirty="0">
                <a:latin typeface="+mn-ea"/>
                <a:cs typeface="楷体_GB2312" charset="0"/>
              </a:rPr>
              <a:t>，</a:t>
            </a:r>
            <a:r>
              <a:rPr lang="zh-CN" altLang="en-US" sz="2000" b="1" dirty="0">
                <a:solidFill>
                  <a:srgbClr val="FF3300"/>
                </a:solidFill>
                <a:latin typeface="+mn-ea"/>
                <a:cs typeface="楷体_GB2312" charset="0"/>
              </a:rPr>
              <a:t>一致性的命名</a:t>
            </a:r>
            <a:endParaRPr lang="en-US" altLang="zh-CN" sz="2000" b="1" dirty="0">
              <a:solidFill>
                <a:srgbClr val="FF3300"/>
              </a:solidFill>
              <a:latin typeface="+mn-ea"/>
              <a:cs typeface="楷体_GB2312" charset="0"/>
            </a:endParaRPr>
          </a:p>
          <a:p>
            <a:pPr>
              <a:buFont typeface="Wingdings" charset="0"/>
              <a:buNone/>
            </a:pPr>
            <a:r>
              <a:rPr lang="zh-CN" altLang="en-US" sz="2000" b="1" dirty="0">
                <a:solidFill>
                  <a:schemeClr val="tx2"/>
                </a:solidFill>
                <a:latin typeface="+mn-ea"/>
                <a:cs typeface="仿宋_GB2312" charset="0"/>
              </a:rPr>
              <a:t>例：</a:t>
            </a:r>
            <a:r>
              <a:rPr lang="en-US" altLang="zh-CN" sz="2000" b="1" dirty="0">
                <a:solidFill>
                  <a:schemeClr val="tx2"/>
                </a:solidFill>
                <a:latin typeface="+mn-ea"/>
                <a:cs typeface="仿宋_GB2312" charset="0"/>
              </a:rPr>
              <a:t>         D=S*T=Velocity*Time</a:t>
            </a:r>
          </a:p>
          <a:p>
            <a:pPr>
              <a:buFont typeface="Wingdings" charset="0"/>
              <a:buNone/>
            </a:pPr>
            <a:r>
              <a:rPr lang="en-US" altLang="zh-CN" sz="2000" b="1" dirty="0">
                <a:solidFill>
                  <a:schemeClr val="tx2"/>
                </a:solidFill>
                <a:latin typeface="+mn-ea"/>
                <a:cs typeface="仿宋_GB2312" charset="0"/>
              </a:rPr>
              <a:t>             Distance=Speed*Time</a:t>
            </a:r>
          </a:p>
          <a:p>
            <a:pPr marL="933450" lvl="1" indent="-476250" eaLnBrk="1" hangingPunct="1">
              <a:buSzTx/>
            </a:pP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chemeClr val="tx2"/>
                </a:solidFill>
                <a:latin typeface="Times New Roman" charset="0"/>
              </a:rPr>
              <a:t>源程序文档化：程序的注释</a:t>
            </a:r>
            <a:endParaRPr lang="en-US" altLang="zh-CN" sz="2400" b="1" dirty="0">
              <a:solidFill>
                <a:schemeClr val="tx2"/>
              </a:solidFill>
              <a:latin typeface="Times New Roman" charset="0"/>
            </a:endParaRPr>
          </a:p>
          <a:p>
            <a:pPr marL="0" indent="0">
              <a:buNone/>
            </a:pPr>
            <a:r>
              <a:rPr lang="zh-CN" altLang="en-US" b="1" dirty="0">
                <a:solidFill>
                  <a:schemeClr val="tx2"/>
                </a:solidFill>
                <a:latin typeface="+mn-ea"/>
                <a:cs typeface="仿宋_GB2312" charset="0"/>
              </a:rPr>
              <a:t>   程序中的注释是</a:t>
            </a:r>
            <a:r>
              <a:rPr lang="zh-CN" altLang="en-US" b="1" dirty="0">
                <a:solidFill>
                  <a:srgbClr val="FF0000"/>
                </a:solidFill>
                <a:latin typeface="+mn-ea"/>
                <a:cs typeface="仿宋_GB2312" charset="0"/>
              </a:rPr>
              <a:t>程序员</a:t>
            </a:r>
            <a:r>
              <a:rPr lang="zh-CN" altLang="en-US" b="1" dirty="0">
                <a:solidFill>
                  <a:schemeClr val="tx2"/>
                </a:solidFill>
                <a:latin typeface="+mn-ea"/>
                <a:cs typeface="仿宋_GB2312" charset="0"/>
              </a:rPr>
              <a:t>与</a:t>
            </a:r>
            <a:r>
              <a:rPr lang="zh-CN" altLang="en-US" b="1" dirty="0">
                <a:solidFill>
                  <a:srgbClr val="FF0000"/>
                </a:solidFill>
                <a:latin typeface="+mn-ea"/>
                <a:cs typeface="仿宋_GB2312" charset="0"/>
              </a:rPr>
              <a:t>日后的程序读者</a:t>
            </a:r>
            <a:r>
              <a:rPr lang="zh-CN" altLang="en-US" b="1" dirty="0">
                <a:solidFill>
                  <a:schemeClr val="tx2"/>
                </a:solidFill>
                <a:latin typeface="+mn-ea"/>
                <a:cs typeface="仿宋_GB2312" charset="0"/>
              </a:rPr>
              <a:t>之间通信的</a:t>
            </a:r>
            <a:r>
              <a:rPr lang="zh-CN" altLang="en-US" b="1" dirty="0">
                <a:solidFill>
                  <a:srgbClr val="FF0000"/>
                </a:solidFill>
                <a:latin typeface="+mn-ea"/>
                <a:cs typeface="仿宋_GB2312" charset="0"/>
              </a:rPr>
              <a:t>重要手段</a:t>
            </a:r>
            <a:r>
              <a:rPr lang="zh-CN" altLang="en-US" b="1" dirty="0">
                <a:solidFill>
                  <a:schemeClr val="tx2"/>
                </a:solidFill>
                <a:latin typeface="+mn-ea"/>
                <a:cs typeface="仿宋_GB2312" charset="0"/>
              </a:rPr>
              <a:t>。</a:t>
            </a:r>
            <a:r>
              <a:rPr lang="zh-CN" altLang="en-US" b="1" dirty="0">
                <a:solidFill>
                  <a:srgbClr val="FF0000"/>
                </a:solidFill>
                <a:latin typeface="+mn-ea"/>
                <a:cs typeface="仿宋_GB2312" charset="0"/>
              </a:rPr>
              <a:t>注释决不是可有可无的</a:t>
            </a:r>
            <a:r>
              <a:rPr lang="zh-CN" altLang="en-US" b="1" dirty="0">
                <a:solidFill>
                  <a:schemeClr val="tx2"/>
                </a:solidFill>
                <a:latin typeface="+mn-ea"/>
                <a:cs typeface="仿宋_GB2312" charset="0"/>
              </a:rPr>
              <a:t>。一些正规的程序文本中，注释行的数量占到整个源程序的</a:t>
            </a:r>
            <a:r>
              <a:rPr lang="en-US" altLang="zh-CN" b="1" dirty="0">
                <a:solidFill>
                  <a:srgbClr val="FF0000"/>
                </a:solidFill>
                <a:latin typeface="+mn-ea"/>
                <a:cs typeface="仿宋_GB2312" charset="0"/>
              </a:rPr>
              <a:t>1</a:t>
            </a:r>
            <a:r>
              <a:rPr lang="zh-CN" altLang="en-US" b="1" dirty="0">
                <a:solidFill>
                  <a:srgbClr val="FF0000"/>
                </a:solidFill>
                <a:latin typeface="+mn-ea"/>
                <a:cs typeface="仿宋_GB2312" charset="0"/>
              </a:rPr>
              <a:t>／</a:t>
            </a:r>
            <a:r>
              <a:rPr lang="en-US" altLang="zh-CN" b="1" dirty="0">
                <a:solidFill>
                  <a:srgbClr val="FF0000"/>
                </a:solidFill>
                <a:latin typeface="+mn-ea"/>
                <a:cs typeface="仿宋_GB2312" charset="0"/>
              </a:rPr>
              <a:t>3</a:t>
            </a:r>
            <a:r>
              <a:rPr lang="zh-CN" altLang="en-US" b="1" dirty="0">
                <a:solidFill>
                  <a:srgbClr val="FF0000"/>
                </a:solidFill>
                <a:latin typeface="+mn-ea"/>
                <a:cs typeface="仿宋_GB2312" charset="0"/>
              </a:rPr>
              <a:t>到</a:t>
            </a:r>
            <a:r>
              <a:rPr lang="en-US" altLang="zh-CN" b="1" dirty="0">
                <a:solidFill>
                  <a:srgbClr val="FF0000"/>
                </a:solidFill>
                <a:latin typeface="+mn-ea"/>
                <a:cs typeface="仿宋_GB2312" charset="0"/>
              </a:rPr>
              <a:t>1</a:t>
            </a:r>
            <a:r>
              <a:rPr lang="zh-CN" altLang="en-US" b="1" dirty="0">
                <a:solidFill>
                  <a:srgbClr val="FF0000"/>
                </a:solidFill>
                <a:latin typeface="+mn-ea"/>
                <a:cs typeface="仿宋_GB2312" charset="0"/>
              </a:rPr>
              <a:t>／</a:t>
            </a:r>
            <a:r>
              <a:rPr lang="en-US" altLang="zh-CN" b="1" dirty="0">
                <a:solidFill>
                  <a:srgbClr val="FF0000"/>
                </a:solidFill>
                <a:latin typeface="+mn-ea"/>
                <a:cs typeface="仿宋_GB2312" charset="0"/>
              </a:rPr>
              <a:t>2</a:t>
            </a:r>
            <a:r>
              <a:rPr lang="zh-CN" altLang="en-US" b="1" dirty="0">
                <a:solidFill>
                  <a:schemeClr val="tx2"/>
                </a:solidFill>
                <a:latin typeface="+mn-ea"/>
                <a:cs typeface="仿宋_GB2312" charset="0"/>
              </a:rPr>
              <a:t>，甚至更多。</a:t>
            </a:r>
            <a:r>
              <a:rPr lang="zh-CN" altLang="en-US" b="1" dirty="0">
                <a:solidFill>
                  <a:schemeClr val="tx2"/>
                </a:solidFill>
                <a:latin typeface="Times New Roman" charset="0"/>
              </a:rPr>
              <a:t>注释分为</a:t>
            </a:r>
            <a:r>
              <a:rPr lang="zh-CN" altLang="en-US" b="1" dirty="0">
                <a:solidFill>
                  <a:srgbClr val="FF0000"/>
                </a:solidFill>
                <a:latin typeface="Times New Roman" charset="0"/>
              </a:rPr>
              <a:t>序言性注释</a:t>
            </a:r>
            <a:r>
              <a:rPr lang="zh-CN" altLang="en-US" b="1" dirty="0">
                <a:solidFill>
                  <a:schemeClr val="tx2"/>
                </a:solidFill>
                <a:latin typeface="Times New Roman" charset="0"/>
              </a:rPr>
              <a:t>和</a:t>
            </a:r>
            <a:r>
              <a:rPr lang="zh-CN" altLang="en-US" b="1" dirty="0">
                <a:solidFill>
                  <a:srgbClr val="FF0000"/>
                </a:solidFill>
                <a:latin typeface="Times New Roman" charset="0"/>
              </a:rPr>
              <a:t>功能性注释</a:t>
            </a:r>
            <a:r>
              <a:rPr lang="zh-CN" altLang="en-US" b="1" dirty="0">
                <a:solidFill>
                  <a:schemeClr val="tx2"/>
                </a:solidFill>
                <a:latin typeface="Times New Roman" charset="0"/>
              </a:rPr>
              <a:t>。</a:t>
            </a:r>
            <a:endParaRPr lang="en-US" altLang="zh-CN" b="1" dirty="0">
              <a:solidFill>
                <a:schemeClr val="tx2"/>
              </a:solidFill>
              <a:latin typeface="Times New Roman" charset="0"/>
            </a:endParaRPr>
          </a:p>
          <a:p>
            <a:pPr marL="0" indent="0">
              <a:buNone/>
            </a:pPr>
            <a:r>
              <a:rPr lang="zh-CN" altLang="en-US" b="1" dirty="0">
                <a:solidFill>
                  <a:srgbClr val="FF0000"/>
                </a:solidFill>
                <a:latin typeface="Times New Roman" charset="0"/>
              </a:rPr>
              <a:t>    </a:t>
            </a:r>
            <a:r>
              <a:rPr lang="en-US" altLang="zh-CN" b="1" dirty="0">
                <a:solidFill>
                  <a:srgbClr val="FF0000"/>
                </a:solidFill>
                <a:latin typeface="Times New Roman" charset="0"/>
              </a:rPr>
              <a:t>1</a:t>
            </a:r>
            <a:r>
              <a:rPr lang="zh-CN" altLang="en-US" b="1" dirty="0">
                <a:solidFill>
                  <a:srgbClr val="FF0000"/>
                </a:solidFill>
                <a:latin typeface="Times New Roman" charset="0"/>
              </a:rPr>
              <a:t>、序言性注释：</a:t>
            </a:r>
            <a:r>
              <a:rPr lang="zh-CN" altLang="en-US" b="1" dirty="0">
                <a:solidFill>
                  <a:schemeClr val="tx2"/>
                </a:solidFill>
                <a:latin typeface="+mn-ea"/>
                <a:cs typeface="仿宋_GB2312" charset="0"/>
              </a:rPr>
              <a:t>模块的</a:t>
            </a:r>
            <a:r>
              <a:rPr lang="zh-CN" altLang="en-US" b="1" dirty="0">
                <a:solidFill>
                  <a:srgbClr val="FF0000"/>
                </a:solidFill>
                <a:latin typeface="+mn-ea"/>
                <a:cs typeface="仿宋_GB2312" charset="0"/>
              </a:rPr>
              <a:t>开头部分</a:t>
            </a:r>
            <a:r>
              <a:rPr lang="zh-CN" altLang="en-US" b="1" dirty="0">
                <a:solidFill>
                  <a:schemeClr val="tx2"/>
                </a:solidFill>
                <a:latin typeface="+mn-ea"/>
                <a:cs typeface="仿宋_GB2312" charset="0"/>
              </a:rPr>
              <a:t>，</a:t>
            </a:r>
            <a:r>
              <a:rPr lang="zh-CN" altLang="en-US" b="1" dirty="0">
                <a:solidFill>
                  <a:srgbClr val="FF0000"/>
                </a:solidFill>
                <a:latin typeface="+mn-ea"/>
                <a:cs typeface="仿宋_GB2312" charset="0"/>
              </a:rPr>
              <a:t>整体说明</a:t>
            </a:r>
            <a:r>
              <a:rPr lang="zh-CN" altLang="en-US" b="1" dirty="0">
                <a:solidFill>
                  <a:schemeClr val="tx2"/>
                </a:solidFill>
                <a:latin typeface="+mn-ea"/>
                <a:cs typeface="仿宋_GB2312" charset="0"/>
              </a:rPr>
              <a:t>，对于理解程序本身具有</a:t>
            </a:r>
            <a:r>
              <a:rPr lang="zh-CN" altLang="en-US" b="1" dirty="0">
                <a:solidFill>
                  <a:srgbClr val="FF0000"/>
                </a:solidFill>
                <a:latin typeface="+mn-ea"/>
                <a:cs typeface="仿宋_GB2312" charset="0"/>
              </a:rPr>
              <a:t>引导作用</a:t>
            </a:r>
            <a:r>
              <a:rPr lang="zh-CN" altLang="en-US" b="1" dirty="0">
                <a:solidFill>
                  <a:schemeClr val="tx2"/>
                </a:solidFill>
                <a:latin typeface="+mn-ea"/>
                <a:cs typeface="仿宋_GB2312" charset="0"/>
              </a:rPr>
              <a:t>。有些软件开发部门对序言性注释做了明确严格的规定，要求程序编制者逐项列出。</a:t>
            </a:r>
            <a:endParaRPr lang="en-US" altLang="zh-CN" b="1" dirty="0">
              <a:solidFill>
                <a:schemeClr val="tx2"/>
              </a:solidFill>
              <a:latin typeface="+mn-ea"/>
              <a:cs typeface="仿宋_GB2312" charset="0"/>
            </a:endParaRPr>
          </a:p>
          <a:p>
            <a:pPr lvl="1">
              <a:lnSpc>
                <a:spcPct val="85000"/>
              </a:lnSpc>
            </a:pPr>
            <a:r>
              <a:rPr lang="zh-CN" altLang="en-US" sz="2000" b="1" dirty="0">
                <a:solidFill>
                  <a:srgbClr val="FF0000"/>
                </a:solidFill>
                <a:latin typeface="+mn-ea"/>
              </a:rPr>
              <a:t>程序标题</a:t>
            </a:r>
            <a:r>
              <a:rPr lang="zh-CN" altLang="en-US" sz="2000" b="1" dirty="0">
                <a:solidFill>
                  <a:schemeClr val="tx2"/>
                </a:solidFill>
                <a:latin typeface="+mn-ea"/>
              </a:rPr>
              <a:t>；</a:t>
            </a:r>
            <a:endParaRPr lang="en-US" altLang="zh-CN" sz="2000" b="1" dirty="0">
              <a:solidFill>
                <a:schemeClr val="tx2"/>
              </a:solidFill>
              <a:latin typeface="+mn-ea"/>
            </a:endParaRPr>
          </a:p>
          <a:p>
            <a:pPr lvl="1">
              <a:lnSpc>
                <a:spcPct val="85000"/>
              </a:lnSpc>
            </a:pPr>
            <a:r>
              <a:rPr lang="zh-CN" altLang="en-US" sz="2000" b="1" dirty="0">
                <a:solidFill>
                  <a:schemeClr val="tx2"/>
                </a:solidFill>
                <a:latin typeface="+mn-ea"/>
              </a:rPr>
              <a:t>有关本模块</a:t>
            </a:r>
            <a:r>
              <a:rPr lang="zh-CN" altLang="en-US" sz="2000" b="1" dirty="0">
                <a:solidFill>
                  <a:srgbClr val="FF0000"/>
                </a:solidFill>
                <a:latin typeface="+mn-ea"/>
              </a:rPr>
              <a:t>功能和目的的说明</a:t>
            </a:r>
            <a:r>
              <a:rPr lang="zh-CN" altLang="en-US" sz="2000" b="1" dirty="0">
                <a:solidFill>
                  <a:schemeClr val="tx2"/>
                </a:solidFill>
                <a:latin typeface="+mn-ea"/>
              </a:rPr>
              <a:t>；</a:t>
            </a:r>
            <a:endParaRPr lang="en-US" altLang="zh-CN" sz="2000" b="1" dirty="0">
              <a:solidFill>
                <a:schemeClr val="tx2"/>
              </a:solidFill>
              <a:latin typeface="+mn-ea"/>
            </a:endParaRPr>
          </a:p>
          <a:p>
            <a:pPr lvl="1">
              <a:lnSpc>
                <a:spcPct val="85000"/>
              </a:lnSpc>
            </a:pPr>
            <a:r>
              <a:rPr lang="zh-CN" altLang="en-US" sz="2000" b="1" dirty="0">
                <a:solidFill>
                  <a:srgbClr val="FF0000"/>
                </a:solidFill>
                <a:latin typeface="+mn-ea"/>
              </a:rPr>
              <a:t>主要算法</a:t>
            </a:r>
            <a:r>
              <a:rPr lang="zh-CN" altLang="en-US" sz="2000" b="1" dirty="0">
                <a:solidFill>
                  <a:schemeClr val="tx2"/>
                </a:solidFill>
                <a:latin typeface="+mn-ea"/>
              </a:rPr>
              <a:t>；</a:t>
            </a:r>
            <a:endParaRPr lang="en-US" altLang="zh-CN" sz="2000" b="1" dirty="0">
              <a:solidFill>
                <a:schemeClr val="tx2"/>
              </a:solidFill>
              <a:latin typeface="+mn-ea"/>
            </a:endParaRPr>
          </a:p>
          <a:p>
            <a:pPr lvl="1">
              <a:lnSpc>
                <a:spcPct val="85000"/>
              </a:lnSpc>
            </a:pPr>
            <a:r>
              <a:rPr lang="zh-CN" altLang="en-US" sz="2000" b="1" dirty="0">
                <a:solidFill>
                  <a:srgbClr val="FF0000"/>
                </a:solidFill>
                <a:latin typeface="+mn-ea"/>
              </a:rPr>
              <a:t>接口说明</a:t>
            </a:r>
            <a:r>
              <a:rPr lang="zh-CN" altLang="en-US" sz="2000" b="1" dirty="0">
                <a:solidFill>
                  <a:schemeClr val="tx2"/>
                </a:solidFill>
                <a:latin typeface="+mn-ea"/>
              </a:rPr>
              <a:t>：包括调用形式，参数描述，子程序清单；</a:t>
            </a:r>
            <a:endParaRPr lang="en-US" altLang="zh-CN" sz="2000" b="1" dirty="0">
              <a:solidFill>
                <a:schemeClr val="tx2"/>
              </a:solidFill>
              <a:latin typeface="+mn-ea"/>
            </a:endParaRPr>
          </a:p>
          <a:p>
            <a:pPr lvl="1">
              <a:lnSpc>
                <a:spcPct val="85000"/>
              </a:lnSpc>
            </a:pPr>
            <a:r>
              <a:rPr lang="zh-CN" altLang="en-US" sz="2000" b="1" dirty="0">
                <a:solidFill>
                  <a:schemeClr val="tx2"/>
                </a:solidFill>
                <a:latin typeface="+mn-ea"/>
              </a:rPr>
              <a:t>有关</a:t>
            </a:r>
            <a:r>
              <a:rPr lang="zh-CN" altLang="en-US" sz="2000" b="1" dirty="0">
                <a:solidFill>
                  <a:srgbClr val="FF0000"/>
                </a:solidFill>
                <a:latin typeface="+mn-ea"/>
              </a:rPr>
              <a:t>数据描述</a:t>
            </a:r>
            <a:r>
              <a:rPr lang="zh-CN" altLang="en-US" sz="2000" b="1" dirty="0">
                <a:solidFill>
                  <a:schemeClr val="tx2"/>
                </a:solidFill>
                <a:latin typeface="+mn-ea"/>
              </a:rPr>
              <a:t>：重要的变量及其用途，约束或限制条件，以及其它有关信息；</a:t>
            </a:r>
            <a:endParaRPr lang="en-US" altLang="zh-CN" sz="2000" b="1" dirty="0">
              <a:solidFill>
                <a:schemeClr val="tx2"/>
              </a:solidFill>
              <a:latin typeface="+mn-ea"/>
            </a:endParaRPr>
          </a:p>
          <a:p>
            <a:pPr lvl="1">
              <a:lnSpc>
                <a:spcPct val="85000"/>
              </a:lnSpc>
            </a:pPr>
            <a:r>
              <a:rPr lang="zh-CN" altLang="en-US" sz="2000" b="1" dirty="0">
                <a:solidFill>
                  <a:srgbClr val="FF0000"/>
                </a:solidFill>
                <a:latin typeface="+mn-ea"/>
              </a:rPr>
              <a:t>模块位置</a:t>
            </a:r>
            <a:r>
              <a:rPr lang="zh-CN" altLang="en-US" sz="2000" b="1" dirty="0">
                <a:solidFill>
                  <a:schemeClr val="tx2"/>
                </a:solidFill>
                <a:latin typeface="+mn-ea"/>
              </a:rPr>
              <a:t>：在哪一个源文件中，或隶属于哪一个软件包；</a:t>
            </a:r>
            <a:endParaRPr lang="en-US" altLang="zh-CN" sz="2000" b="1" dirty="0">
              <a:solidFill>
                <a:schemeClr val="tx2"/>
              </a:solidFill>
              <a:latin typeface="+mn-ea"/>
            </a:endParaRPr>
          </a:p>
          <a:p>
            <a:pPr lvl="1">
              <a:lnSpc>
                <a:spcPct val="85000"/>
              </a:lnSpc>
            </a:pPr>
            <a:r>
              <a:rPr lang="zh-CN" altLang="en-US" sz="2000" b="1" dirty="0">
                <a:solidFill>
                  <a:srgbClr val="FF0000"/>
                </a:solidFill>
                <a:latin typeface="+mn-ea"/>
              </a:rPr>
              <a:t>开发简历</a:t>
            </a:r>
            <a:r>
              <a:rPr lang="zh-CN" altLang="en-US" sz="2000" b="1" dirty="0">
                <a:solidFill>
                  <a:schemeClr val="tx2"/>
                </a:solidFill>
                <a:latin typeface="+mn-ea"/>
              </a:rPr>
              <a:t>：模块设计者，复审者，复审日期，修改日期及有关说明等</a:t>
            </a:r>
            <a:endParaRPr lang="en-US" altLang="zh-CN" sz="2000" b="1" dirty="0">
              <a:solidFill>
                <a:schemeClr val="tx2"/>
              </a:solidFill>
              <a:latin typeface="+mn-ea"/>
            </a:endParaRPr>
          </a:p>
          <a:p>
            <a:endParaRPr lang="zh-CN" altLang="en-US" sz="2400" b="1" dirty="0">
              <a:solidFill>
                <a:schemeClr val="tx2"/>
              </a:solidFill>
              <a:latin typeface="+mn-ea"/>
            </a:endParaRPr>
          </a:p>
          <a:p>
            <a:pPr marL="933450" lvl="1" indent="-476250" eaLnBrk="1" hangingPunct="1">
              <a:buSzTx/>
            </a:pP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chemeClr val="tx2"/>
                </a:solidFill>
                <a:effectLst>
                  <a:outerShdw blurRad="38100" dist="38100" dir="2700000" algn="tl">
                    <a:srgbClr val="DDDDDD"/>
                  </a:outerShdw>
                </a:effectLst>
                <a:latin typeface="Times New Roman" charset="0"/>
              </a:rPr>
              <a:t>源程序文档化：程序的注释</a:t>
            </a:r>
            <a:endParaRPr lang="en-US" altLang="zh-CN" sz="2400" b="1" dirty="0">
              <a:solidFill>
                <a:schemeClr val="tx2"/>
              </a:solidFill>
              <a:effectLst>
                <a:outerShdw blurRad="38100" dist="38100" dir="2700000" algn="tl">
                  <a:srgbClr val="DDDDDD"/>
                </a:outerShdw>
              </a:effectLst>
              <a:latin typeface="Times New Roman" charset="0"/>
            </a:endParaRPr>
          </a:p>
          <a:p>
            <a:pPr marL="0" indent="0">
              <a:buNone/>
            </a:pPr>
            <a:r>
              <a:rPr lang="zh-CN" altLang="en-US" b="1" dirty="0">
                <a:solidFill>
                  <a:schemeClr val="tx2"/>
                </a:solidFill>
                <a:effectLst>
                  <a:outerShdw blurRad="38100" dist="38100" dir="2700000" algn="tl">
                    <a:srgbClr val="DDDDDD"/>
                  </a:outerShdw>
                </a:effectLst>
                <a:latin typeface="+mn-ea"/>
                <a:cs typeface="仿宋_GB2312" charset="0"/>
              </a:rPr>
              <a:t>   </a:t>
            </a:r>
            <a:r>
              <a:rPr lang="en-US" altLang="zh-CN" b="1" dirty="0">
                <a:solidFill>
                  <a:srgbClr val="FF0000"/>
                </a:solidFill>
                <a:effectLst>
                  <a:outerShdw blurRad="38100" dist="38100" dir="2700000" algn="tl">
                    <a:srgbClr val="DDDDDD"/>
                  </a:outerShdw>
                </a:effectLst>
                <a:latin typeface="Times New Roman" charset="0"/>
              </a:rPr>
              <a:t>2</a:t>
            </a:r>
            <a:r>
              <a:rPr lang="zh-CN" altLang="en-US" b="1" dirty="0">
                <a:solidFill>
                  <a:srgbClr val="FF0000"/>
                </a:solidFill>
                <a:effectLst>
                  <a:outerShdw blurRad="38100" dist="38100" dir="2700000" algn="tl">
                    <a:srgbClr val="DDDDDD"/>
                  </a:outerShdw>
                </a:effectLst>
                <a:latin typeface="Times New Roman" charset="0"/>
              </a:rPr>
              <a:t>、功能性注释：</a:t>
            </a:r>
            <a:r>
              <a:rPr lang="zh-CN" altLang="en-US" b="1" dirty="0">
                <a:solidFill>
                  <a:schemeClr val="tx2"/>
                </a:solidFill>
                <a:effectLst>
                  <a:outerShdw blurRad="38100" dist="38100" dir="2700000" algn="tl">
                    <a:srgbClr val="DDDDDD"/>
                  </a:outerShdw>
                </a:effectLst>
                <a:latin typeface="+mn-ea"/>
                <a:cs typeface="仿宋_GB2312" charset="0"/>
              </a:rPr>
              <a:t>嵌在</a:t>
            </a:r>
            <a:r>
              <a:rPr lang="zh-CN" altLang="en-US" b="1" dirty="0">
                <a:solidFill>
                  <a:srgbClr val="FF0000"/>
                </a:solidFill>
                <a:effectLst>
                  <a:outerShdw blurRad="38100" dist="38100" dir="2700000" algn="tl">
                    <a:srgbClr val="DDDDDD"/>
                  </a:outerShdw>
                </a:effectLst>
                <a:latin typeface="+mn-ea"/>
                <a:cs typeface="仿宋_GB2312" charset="0"/>
              </a:rPr>
              <a:t>源程序体中</a:t>
            </a:r>
            <a:r>
              <a:rPr lang="zh-CN" altLang="en-US" b="1" dirty="0">
                <a:solidFill>
                  <a:schemeClr val="tx2"/>
                </a:solidFill>
                <a:effectLst>
                  <a:outerShdw blurRad="38100" dist="38100" dir="2700000" algn="tl">
                    <a:srgbClr val="DDDDDD"/>
                  </a:outerShdw>
                </a:effectLst>
                <a:latin typeface="+mn-ea"/>
                <a:cs typeface="仿宋_GB2312" charset="0"/>
              </a:rPr>
              <a:t>，用以描述其后的语句或程序段是在</a:t>
            </a:r>
            <a:r>
              <a:rPr lang="zh-CN" altLang="en-US" b="1" dirty="0">
                <a:solidFill>
                  <a:srgbClr val="FF0000"/>
                </a:solidFill>
                <a:effectLst>
                  <a:outerShdw blurRad="38100" dist="38100" dir="2700000" algn="tl">
                    <a:srgbClr val="DDDDDD"/>
                  </a:outerShdw>
                </a:effectLst>
                <a:latin typeface="+mn-ea"/>
                <a:cs typeface="仿宋_GB2312" charset="0"/>
              </a:rPr>
              <a:t>做什么工作</a:t>
            </a:r>
            <a:r>
              <a:rPr lang="zh-CN" altLang="en-US" b="1" dirty="0">
                <a:solidFill>
                  <a:schemeClr val="tx2"/>
                </a:solidFill>
                <a:effectLst>
                  <a:outerShdw blurRad="38100" dist="38100" dir="2700000" algn="tl">
                    <a:srgbClr val="DDDDDD"/>
                  </a:outerShdw>
                </a:effectLst>
                <a:latin typeface="+mn-ea"/>
                <a:cs typeface="仿宋_GB2312" charset="0"/>
              </a:rPr>
              <a:t>，或是执行了下面的语句会怎么样。而</a:t>
            </a:r>
            <a:r>
              <a:rPr lang="zh-CN" altLang="en-US" b="1" dirty="0">
                <a:solidFill>
                  <a:srgbClr val="FF0000"/>
                </a:solidFill>
                <a:effectLst>
                  <a:outerShdw blurRad="38100" dist="38100" dir="2700000" algn="tl">
                    <a:srgbClr val="DDDDDD"/>
                  </a:outerShdw>
                </a:effectLst>
                <a:latin typeface="+mn-ea"/>
                <a:cs typeface="仿宋_GB2312" charset="0"/>
              </a:rPr>
              <a:t>不要解释下面怎么做</a:t>
            </a:r>
            <a:r>
              <a:rPr lang="zh-CN" altLang="en-US" b="1" dirty="0">
                <a:solidFill>
                  <a:schemeClr val="tx2"/>
                </a:solidFill>
                <a:effectLst>
                  <a:outerShdw blurRad="38100" dist="38100" dir="2700000" algn="tl">
                    <a:srgbClr val="DDDDDD"/>
                  </a:outerShdw>
                </a:effectLst>
                <a:latin typeface="+mn-ea"/>
                <a:cs typeface="仿宋_GB2312" charset="0"/>
              </a:rPr>
              <a:t>。</a:t>
            </a:r>
            <a:endParaRPr lang="en-US" altLang="zh-CN" b="1" dirty="0">
              <a:solidFill>
                <a:schemeClr val="tx2"/>
              </a:solidFill>
              <a:effectLst>
                <a:outerShdw blurRad="38100" dist="38100" dir="2700000" algn="tl">
                  <a:srgbClr val="DDDDDD"/>
                </a:outerShdw>
              </a:effectLst>
              <a:latin typeface="+mn-ea"/>
              <a:cs typeface="仿宋_GB2312" charset="0"/>
            </a:endParaRPr>
          </a:p>
          <a:p>
            <a:pPr lvl="1">
              <a:lnSpc>
                <a:spcPct val="85000"/>
              </a:lnSpc>
              <a:buNone/>
            </a:pPr>
            <a:r>
              <a:rPr lang="zh-CN" altLang="en-US" sz="2000" b="1" dirty="0">
                <a:solidFill>
                  <a:srgbClr val="FF0000"/>
                </a:solidFill>
                <a:effectLst>
                  <a:outerShdw blurRad="38100" dist="38100" dir="2700000" algn="tl">
                    <a:srgbClr val="DDDDDD"/>
                  </a:outerShdw>
                </a:effectLst>
                <a:latin typeface="+mn-ea"/>
                <a:cs typeface="仿宋_GB2312" charset="0"/>
              </a:rPr>
              <a:t>例如，</a:t>
            </a:r>
            <a:br>
              <a:rPr lang="en-US" altLang="zh-CN" sz="2000" b="1" dirty="0">
                <a:solidFill>
                  <a:schemeClr val="tx2"/>
                </a:solidFill>
                <a:effectLst>
                  <a:outerShdw blurRad="38100" dist="38100" dir="2700000" algn="tl">
                    <a:srgbClr val="DDDDDD"/>
                  </a:outerShdw>
                </a:effectLst>
                <a:latin typeface="+mn-ea"/>
                <a:cs typeface="仿宋_GB2312" charset="0"/>
              </a:rPr>
            </a:br>
            <a:r>
              <a:rPr lang="en-US" altLang="zh-CN" sz="2000" b="1" dirty="0">
                <a:solidFill>
                  <a:schemeClr val="tx2"/>
                </a:solidFill>
                <a:effectLst>
                  <a:outerShdw blurRad="38100" dist="38100" dir="2700000" algn="tl">
                    <a:srgbClr val="DDDDDD"/>
                  </a:outerShdw>
                </a:effectLst>
                <a:latin typeface="+mn-ea"/>
                <a:cs typeface="仿宋_GB2312" charset="0"/>
              </a:rPr>
              <a:t> </a:t>
            </a:r>
            <a:r>
              <a:rPr lang="en-US" altLang="zh-CN" sz="2000" b="1" i="1" dirty="0">
                <a:solidFill>
                  <a:schemeClr val="tx2"/>
                </a:solidFill>
                <a:effectLst>
                  <a:outerShdw blurRad="38100" dist="38100" dir="2700000" algn="tl">
                    <a:srgbClr val="DDDDDD"/>
                  </a:outerShdw>
                </a:effectLst>
                <a:latin typeface="+mn-ea"/>
                <a:cs typeface="仿宋_GB2312" charset="0"/>
              </a:rPr>
              <a:t>/* </a:t>
            </a:r>
            <a:r>
              <a:rPr lang="zh-CN" altLang="en-US" sz="2000" b="1" i="1" dirty="0">
                <a:solidFill>
                  <a:schemeClr val="tx2"/>
                </a:solidFill>
                <a:effectLst>
                  <a:outerShdw blurRad="38100" dist="38100" dir="2700000" algn="tl">
                    <a:srgbClr val="DDDDDD"/>
                  </a:outerShdw>
                </a:effectLst>
                <a:latin typeface="+mn-ea"/>
                <a:cs typeface="仿宋_GB2312" charset="0"/>
              </a:rPr>
              <a:t>增加</a:t>
            </a:r>
            <a:r>
              <a:rPr lang="en-US" altLang="zh-CN" sz="2000" b="1" i="1" dirty="0">
                <a:solidFill>
                  <a:schemeClr val="tx2"/>
                </a:solidFill>
                <a:effectLst>
                  <a:outerShdw blurRad="38100" dist="38100" dir="2700000" algn="tl">
                    <a:srgbClr val="DDDDDD"/>
                  </a:outerShdw>
                </a:effectLst>
                <a:latin typeface="+mn-ea"/>
                <a:cs typeface="仿宋_GB2312" charset="0"/>
              </a:rPr>
              <a:t>AMOUNT </a:t>
            </a:r>
            <a:r>
              <a:rPr lang="zh-CN" altLang="en-US" sz="2000" b="1" i="1" dirty="0">
                <a:solidFill>
                  <a:schemeClr val="tx2"/>
                </a:solidFill>
                <a:effectLst>
                  <a:outerShdw blurRad="38100" dist="38100" dir="2700000" algn="tl">
                    <a:srgbClr val="DDDDDD"/>
                  </a:outerShdw>
                </a:effectLst>
                <a:latin typeface="+mn-ea"/>
                <a:cs typeface="仿宋_GB2312" charset="0"/>
              </a:rPr>
              <a:t>到</a:t>
            </a:r>
            <a:r>
              <a:rPr lang="en-US" altLang="zh-CN" sz="2000" b="1" i="1" dirty="0">
                <a:solidFill>
                  <a:schemeClr val="tx2"/>
                </a:solidFill>
                <a:effectLst>
                  <a:outerShdw blurRad="38100" dist="38100" dir="2700000" algn="tl">
                    <a:srgbClr val="DDDDDD"/>
                  </a:outerShdw>
                </a:effectLst>
                <a:latin typeface="+mn-ea"/>
                <a:cs typeface="仿宋_GB2312" charset="0"/>
              </a:rPr>
              <a:t>TOTAL */</a:t>
            </a:r>
            <a:br>
              <a:rPr lang="en-US" altLang="zh-CN" sz="2000" b="1" i="1" dirty="0">
                <a:solidFill>
                  <a:schemeClr val="tx2"/>
                </a:solidFill>
                <a:effectLst>
                  <a:outerShdw blurRad="38100" dist="38100" dir="2700000" algn="tl">
                    <a:srgbClr val="DDDDDD"/>
                  </a:outerShdw>
                </a:effectLst>
                <a:latin typeface="+mn-ea"/>
                <a:cs typeface="仿宋_GB2312" charset="0"/>
              </a:rPr>
            </a:br>
            <a:r>
              <a:rPr lang="en-US" altLang="zh-CN" sz="2000" b="1" i="1" dirty="0">
                <a:solidFill>
                  <a:schemeClr val="tx2"/>
                </a:solidFill>
                <a:effectLst>
                  <a:outerShdw blurRad="38100" dist="38100" dir="2700000" algn="tl">
                    <a:srgbClr val="DDDDDD"/>
                  </a:outerShdw>
                </a:effectLst>
                <a:latin typeface="+mn-ea"/>
                <a:cs typeface="仿宋_GB2312" charset="0"/>
              </a:rPr>
              <a:t> TOTAL = AMOUNT</a:t>
            </a:r>
            <a:r>
              <a:rPr lang="zh-CN" altLang="en-US" sz="2000" b="1" i="1" dirty="0">
                <a:solidFill>
                  <a:schemeClr val="tx2"/>
                </a:solidFill>
                <a:effectLst>
                  <a:outerShdw blurRad="38100" dist="38100" dir="2700000" algn="tl">
                    <a:srgbClr val="DDDDDD"/>
                  </a:outerShdw>
                </a:effectLst>
                <a:latin typeface="+mn-ea"/>
                <a:cs typeface="仿宋_GB2312" charset="0"/>
              </a:rPr>
              <a:t>＋</a:t>
            </a:r>
            <a:r>
              <a:rPr lang="en-US" altLang="zh-CN" sz="2000" b="1" i="1" dirty="0">
                <a:solidFill>
                  <a:schemeClr val="tx2"/>
                </a:solidFill>
                <a:effectLst>
                  <a:outerShdw blurRad="38100" dist="38100" dir="2700000" algn="tl">
                    <a:srgbClr val="DDDDDD"/>
                  </a:outerShdw>
                </a:effectLst>
                <a:latin typeface="+mn-ea"/>
                <a:cs typeface="仿宋_GB2312" charset="0"/>
              </a:rPr>
              <a:t>TOTAL</a:t>
            </a:r>
            <a:br>
              <a:rPr lang="en-US" altLang="zh-CN" sz="2000" b="1" dirty="0">
                <a:solidFill>
                  <a:schemeClr val="tx2"/>
                </a:solidFill>
                <a:effectLst>
                  <a:outerShdw blurRad="38100" dist="38100" dir="2700000" algn="tl">
                    <a:srgbClr val="DDDDDD"/>
                  </a:outerShdw>
                </a:effectLst>
                <a:latin typeface="+mn-ea"/>
                <a:cs typeface="仿宋_GB2312" charset="0"/>
              </a:rPr>
            </a:br>
            <a:r>
              <a:rPr lang="zh-CN" altLang="en-US" sz="2000" b="1" dirty="0">
                <a:solidFill>
                  <a:srgbClr val="FF0000"/>
                </a:solidFill>
                <a:effectLst>
                  <a:outerShdw blurRad="38100" dist="38100" dir="2700000" algn="tl">
                    <a:srgbClr val="DDDDDD"/>
                  </a:outerShdw>
                </a:effectLst>
                <a:latin typeface="+mn-ea"/>
                <a:cs typeface="仿宋_GB2312" charset="0"/>
              </a:rPr>
              <a:t>不好</a:t>
            </a:r>
            <a:endParaRPr lang="en-US" altLang="zh-CN" sz="2000" b="1" dirty="0">
              <a:solidFill>
                <a:srgbClr val="FF0000"/>
              </a:solidFill>
              <a:effectLst>
                <a:outerShdw blurRad="38100" dist="38100" dir="2700000" algn="tl">
                  <a:srgbClr val="DDDDDD"/>
                </a:outerShdw>
              </a:effectLst>
              <a:latin typeface="+mn-ea"/>
              <a:cs typeface="仿宋_GB2312" charset="0"/>
            </a:endParaRPr>
          </a:p>
          <a:p>
            <a:pPr>
              <a:buNone/>
            </a:pPr>
            <a:r>
              <a:rPr lang="en-US" altLang="zh-CN" sz="2000" b="1" i="1" dirty="0">
                <a:solidFill>
                  <a:schemeClr val="tx2"/>
                </a:solidFill>
                <a:effectLst>
                  <a:outerShdw blurRad="38100" dist="38100" dir="2700000" algn="tl">
                    <a:srgbClr val="DDDDDD"/>
                  </a:outerShdw>
                </a:effectLst>
                <a:latin typeface="+mn-ea"/>
                <a:cs typeface="仿宋_GB2312" charset="0"/>
              </a:rPr>
              <a:t>      / *</a:t>
            </a:r>
            <a:r>
              <a:rPr lang="zh-CN" altLang="en-US" sz="2000" b="1" i="1" dirty="0">
                <a:solidFill>
                  <a:schemeClr val="tx2"/>
                </a:solidFill>
                <a:effectLst>
                  <a:outerShdw blurRad="38100" dist="38100" dir="2700000" algn="tl">
                    <a:srgbClr val="DDDDDD"/>
                  </a:outerShdw>
                </a:effectLst>
                <a:latin typeface="+mn-ea"/>
                <a:cs typeface="仿宋_GB2312" charset="0"/>
              </a:rPr>
              <a:t>增加月销售额计入年度总额</a:t>
            </a:r>
            <a:r>
              <a:rPr lang="en-US" altLang="zh-CN" sz="2000" b="1" i="1" dirty="0">
                <a:solidFill>
                  <a:schemeClr val="tx2"/>
                </a:solidFill>
                <a:effectLst>
                  <a:outerShdw blurRad="38100" dist="38100" dir="2700000" algn="tl">
                    <a:srgbClr val="DDDDDD"/>
                  </a:outerShdw>
                </a:effectLst>
                <a:latin typeface="+mn-ea"/>
                <a:cs typeface="仿宋_GB2312" charset="0"/>
              </a:rPr>
              <a:t>*/</a:t>
            </a:r>
            <a:br>
              <a:rPr lang="en-US" altLang="zh-CN" sz="2000" b="1" i="1" dirty="0">
                <a:solidFill>
                  <a:schemeClr val="tx2"/>
                </a:solidFill>
                <a:effectLst>
                  <a:outerShdw blurRad="38100" dist="38100" dir="2700000" algn="tl">
                    <a:srgbClr val="DDDDDD"/>
                  </a:outerShdw>
                </a:effectLst>
                <a:latin typeface="+mn-ea"/>
                <a:cs typeface="仿宋_GB2312" charset="0"/>
              </a:rPr>
            </a:br>
            <a:r>
              <a:rPr lang="en-US" altLang="zh-CN" sz="2000" b="1" i="1" dirty="0">
                <a:solidFill>
                  <a:schemeClr val="tx2"/>
                </a:solidFill>
                <a:effectLst>
                  <a:outerShdw blurRad="38100" dist="38100" dir="2700000" algn="tl">
                    <a:srgbClr val="DDDDDD"/>
                  </a:outerShdw>
                </a:effectLst>
                <a:latin typeface="+mn-ea"/>
                <a:cs typeface="仿宋_GB2312" charset="0"/>
              </a:rPr>
              <a:t>   TOTAL = AMOUNT</a:t>
            </a:r>
            <a:r>
              <a:rPr lang="zh-CN" altLang="en-US" sz="2000" b="1" i="1" dirty="0">
                <a:solidFill>
                  <a:schemeClr val="tx2"/>
                </a:solidFill>
                <a:effectLst>
                  <a:outerShdw blurRad="38100" dist="38100" dir="2700000" algn="tl">
                    <a:srgbClr val="DDDDDD"/>
                  </a:outerShdw>
                </a:effectLst>
                <a:latin typeface="+mn-ea"/>
                <a:cs typeface="仿宋_GB2312" charset="0"/>
              </a:rPr>
              <a:t>＋</a:t>
            </a:r>
            <a:r>
              <a:rPr lang="en-US" altLang="zh-CN" sz="2000" b="1" i="1" dirty="0">
                <a:solidFill>
                  <a:schemeClr val="tx2"/>
                </a:solidFill>
                <a:effectLst>
                  <a:outerShdw blurRad="38100" dist="38100" dir="2700000" algn="tl">
                    <a:srgbClr val="DDDDDD"/>
                  </a:outerShdw>
                </a:effectLst>
                <a:latin typeface="+mn-ea"/>
                <a:cs typeface="仿宋_GB2312" charset="0"/>
              </a:rPr>
              <a:t>TOTAL</a:t>
            </a:r>
          </a:p>
          <a:p>
            <a:pPr>
              <a:buNone/>
            </a:pPr>
            <a:r>
              <a:rPr lang="en-US" altLang="zh-CN" sz="2000" b="1" i="1" dirty="0">
                <a:solidFill>
                  <a:schemeClr val="tx2"/>
                </a:solidFill>
                <a:effectLst>
                  <a:outerShdw blurRad="38100" dist="38100" dir="2700000" algn="tl">
                    <a:srgbClr val="DDDDDD"/>
                  </a:outerShdw>
                </a:effectLst>
                <a:latin typeface="+mn-ea"/>
                <a:cs typeface="仿宋_GB2312" charset="0"/>
              </a:rPr>
              <a:t>      </a:t>
            </a:r>
            <a:r>
              <a:rPr lang="zh-CN" altLang="en-US" sz="2000" b="1" dirty="0">
                <a:solidFill>
                  <a:srgbClr val="FF0000"/>
                </a:solidFill>
                <a:effectLst>
                  <a:outerShdw blurRad="38100" dist="38100" dir="2700000" algn="tl">
                    <a:srgbClr val="DDDDDD"/>
                  </a:outerShdw>
                </a:effectLst>
                <a:latin typeface="+mn-ea"/>
                <a:cs typeface="仿宋_GB2312" charset="0"/>
              </a:rPr>
              <a:t>好</a:t>
            </a:r>
            <a:endParaRPr lang="en-US" altLang="zh-CN" sz="2000" b="1" dirty="0">
              <a:solidFill>
                <a:srgbClr val="FF0000"/>
              </a:solidFill>
              <a:effectLst>
                <a:outerShdw blurRad="38100" dist="38100" dir="2700000" algn="tl">
                  <a:srgbClr val="DDDDDD"/>
                </a:outerShdw>
              </a:effectLst>
              <a:latin typeface="+mn-ea"/>
              <a:cs typeface="仿宋_GB2312" charset="0"/>
            </a:endParaRPr>
          </a:p>
          <a:p>
            <a:pPr>
              <a:lnSpc>
                <a:spcPct val="90000"/>
              </a:lnSpc>
              <a:buNone/>
            </a:pPr>
            <a:r>
              <a:rPr lang="zh-CN" altLang="en-US" sz="2000" b="1" dirty="0">
                <a:solidFill>
                  <a:schemeClr val="tx2"/>
                </a:solidFill>
                <a:effectLst>
                  <a:outerShdw blurRad="38100" dist="38100" dir="2700000" algn="tl">
                    <a:srgbClr val="DDDDDD"/>
                  </a:outerShdw>
                </a:effectLst>
                <a:latin typeface="+mn-ea"/>
                <a:cs typeface="仿宋_GB2312" charset="0"/>
              </a:rPr>
              <a:t>   </a:t>
            </a:r>
            <a:r>
              <a:rPr lang="zh-CN" altLang="en-US" sz="2000" b="1" dirty="0">
                <a:solidFill>
                  <a:srgbClr val="FF0000"/>
                </a:solidFill>
                <a:effectLst>
                  <a:outerShdw blurRad="38100" dist="38100" dir="2700000" algn="tl">
                    <a:srgbClr val="DDDDDD"/>
                  </a:outerShdw>
                </a:effectLst>
                <a:latin typeface="+mn-ea"/>
                <a:cs typeface="仿宋_GB2312" charset="0"/>
              </a:rPr>
              <a:t>要点</a:t>
            </a:r>
            <a:endParaRPr lang="en-US" altLang="zh-CN" sz="2000" b="1" i="1" dirty="0">
              <a:solidFill>
                <a:srgbClr val="FF0000"/>
              </a:solidFill>
              <a:effectLst>
                <a:outerShdw blurRad="38100" dist="38100" dir="2700000" algn="tl">
                  <a:srgbClr val="DDDDDD"/>
                </a:outerShdw>
              </a:effectLst>
              <a:latin typeface="+mn-ea"/>
              <a:cs typeface="仿宋_GB2312" charset="0"/>
            </a:endParaRPr>
          </a:p>
          <a:p>
            <a:pPr lvl="1">
              <a:lnSpc>
                <a:spcPct val="90000"/>
              </a:lnSpc>
            </a:pPr>
            <a:r>
              <a:rPr lang="en-US" altLang="zh-CN" sz="2000" b="1" dirty="0">
                <a:solidFill>
                  <a:schemeClr val="tx2"/>
                </a:solidFill>
                <a:effectLst>
                  <a:outerShdw blurRad="38100" dist="38100" dir="2700000" algn="tl">
                    <a:srgbClr val="DDDDDD"/>
                  </a:outerShdw>
                </a:effectLst>
                <a:latin typeface="+mn-ea"/>
              </a:rPr>
              <a:t> </a:t>
            </a:r>
            <a:r>
              <a:rPr lang="zh-CN" altLang="en-US" sz="2000" b="1" dirty="0">
                <a:solidFill>
                  <a:schemeClr val="tx2"/>
                </a:solidFill>
                <a:effectLst>
                  <a:outerShdw blurRad="38100" dist="38100" dir="2700000" algn="tl">
                    <a:srgbClr val="DDDDDD"/>
                  </a:outerShdw>
                </a:effectLst>
                <a:latin typeface="+mn-ea"/>
              </a:rPr>
              <a:t>描述一段程序，而不是每一个语句；</a:t>
            </a:r>
            <a:endParaRPr lang="en-US" altLang="zh-CN" sz="2000" b="1" dirty="0">
              <a:solidFill>
                <a:schemeClr val="tx2"/>
              </a:solidFill>
              <a:effectLst>
                <a:outerShdw blurRad="38100" dist="38100" dir="2700000" algn="tl">
                  <a:srgbClr val="DDDDDD"/>
                </a:outerShdw>
              </a:effectLst>
              <a:latin typeface="+mn-ea"/>
            </a:endParaRPr>
          </a:p>
          <a:p>
            <a:pPr lvl="1">
              <a:lnSpc>
                <a:spcPct val="90000"/>
              </a:lnSpc>
            </a:pPr>
            <a:r>
              <a:rPr lang="en-US" altLang="zh-CN" sz="2000" b="1" dirty="0">
                <a:solidFill>
                  <a:schemeClr val="tx2"/>
                </a:solidFill>
                <a:effectLst>
                  <a:outerShdw blurRad="38100" dist="38100" dir="2700000" algn="tl">
                    <a:srgbClr val="DDDDDD"/>
                  </a:outerShdw>
                </a:effectLst>
                <a:latin typeface="+mn-ea"/>
              </a:rPr>
              <a:t> </a:t>
            </a:r>
            <a:r>
              <a:rPr lang="zh-CN" altLang="en-US" sz="2000" b="1" dirty="0">
                <a:solidFill>
                  <a:schemeClr val="tx2"/>
                </a:solidFill>
                <a:effectLst>
                  <a:outerShdw blurRad="38100" dist="38100" dir="2700000" algn="tl">
                    <a:srgbClr val="DDDDDD"/>
                  </a:outerShdw>
                </a:effectLst>
                <a:latin typeface="+mn-ea"/>
              </a:rPr>
              <a:t>用缩进和空行，使程序与注释容易区别；</a:t>
            </a:r>
            <a:endParaRPr lang="en-US" altLang="zh-CN" sz="2000" b="1" dirty="0">
              <a:solidFill>
                <a:schemeClr val="tx2"/>
              </a:solidFill>
              <a:effectLst>
                <a:outerShdw blurRad="38100" dist="38100" dir="2700000" algn="tl">
                  <a:srgbClr val="DDDDDD"/>
                </a:outerShdw>
              </a:effectLst>
              <a:latin typeface="+mn-ea"/>
            </a:endParaRPr>
          </a:p>
          <a:p>
            <a:pPr lvl="1">
              <a:lnSpc>
                <a:spcPct val="90000"/>
              </a:lnSpc>
            </a:pPr>
            <a:r>
              <a:rPr lang="en-US" altLang="zh-CN" sz="2000" b="1" dirty="0">
                <a:solidFill>
                  <a:schemeClr val="tx2"/>
                </a:solidFill>
                <a:effectLst>
                  <a:outerShdw blurRad="38100" dist="38100" dir="2700000" algn="tl">
                    <a:srgbClr val="DDDDDD"/>
                  </a:outerShdw>
                </a:effectLst>
                <a:latin typeface="+mn-ea"/>
              </a:rPr>
              <a:t> </a:t>
            </a:r>
            <a:r>
              <a:rPr lang="zh-CN" altLang="en-US" sz="2000" b="1" dirty="0">
                <a:solidFill>
                  <a:schemeClr val="tx2"/>
                </a:solidFill>
                <a:effectLst>
                  <a:outerShdw blurRad="38100" dist="38100" dir="2700000" algn="tl">
                    <a:srgbClr val="DDDDDD"/>
                  </a:outerShdw>
                </a:effectLst>
                <a:latin typeface="+mn-ea"/>
              </a:rPr>
              <a:t>注释要正确。</a:t>
            </a:r>
          </a:p>
          <a:p>
            <a:pPr lvl="1">
              <a:lnSpc>
                <a:spcPct val="85000"/>
              </a:lnSpc>
            </a:pPr>
            <a:endParaRPr lang="zh-CN" altLang="en-US" sz="2400" b="1" dirty="0">
              <a:solidFill>
                <a:schemeClr val="tx2"/>
              </a:solidFill>
              <a:latin typeface="+mn-ea"/>
            </a:endParaRPr>
          </a:p>
          <a:p>
            <a:pPr marL="933450" lvl="1" indent="-476250" eaLnBrk="1" hangingPunct="1">
              <a:buSzTx/>
            </a:pP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chemeClr val="tx2"/>
                </a:solidFill>
                <a:latin typeface="Times New Roman" charset="0"/>
              </a:rPr>
              <a:t>源程序文档化：视觉组织</a:t>
            </a:r>
            <a:r>
              <a:rPr lang="en-US" altLang="zh-CN" sz="2400" b="1" dirty="0">
                <a:solidFill>
                  <a:schemeClr val="tx2"/>
                </a:solidFill>
                <a:latin typeface="Times New Roman" charset="0"/>
              </a:rPr>
              <a:t>  </a:t>
            </a:r>
            <a:r>
              <a:rPr lang="zh-CN" altLang="en-US" sz="2400" b="1" dirty="0">
                <a:solidFill>
                  <a:schemeClr val="tx2"/>
                </a:solidFill>
                <a:latin typeface="Times New Roman" charset="0"/>
              </a:rPr>
              <a:t>空格、空行和移行</a:t>
            </a:r>
            <a:endParaRPr lang="en-US" altLang="zh-CN" sz="2400" b="1" dirty="0">
              <a:solidFill>
                <a:schemeClr val="tx2"/>
              </a:solidFill>
              <a:latin typeface="Times New Roman" charset="0"/>
            </a:endParaRPr>
          </a:p>
          <a:p>
            <a:pPr marL="0" indent="0">
              <a:buNone/>
            </a:pPr>
            <a:r>
              <a:rPr lang="zh-CN" altLang="en-US" b="1" dirty="0">
                <a:solidFill>
                  <a:schemeClr val="tx2"/>
                </a:solidFill>
                <a:latin typeface="+mn-ea"/>
                <a:cs typeface="仿宋_GB2312" charset="0"/>
              </a:rPr>
              <a:t>   恰当地利用空格，可以突出运算的优先性，避免发生运算的错误。</a:t>
            </a:r>
            <a:endParaRPr lang="en-US" altLang="zh-CN" b="1" dirty="0">
              <a:solidFill>
                <a:schemeClr val="tx2"/>
              </a:solidFill>
              <a:latin typeface="+mn-ea"/>
              <a:cs typeface="仿宋_GB2312" charset="0"/>
            </a:endParaRPr>
          </a:p>
          <a:p>
            <a:pPr marL="0" indent="0">
              <a:buNone/>
            </a:pPr>
            <a:r>
              <a:rPr lang="zh-CN" altLang="en-US" b="1" dirty="0">
                <a:solidFill>
                  <a:schemeClr val="tx2"/>
                </a:solidFill>
                <a:latin typeface="+mn-ea"/>
                <a:cs typeface="仿宋_GB2312" charset="0"/>
              </a:rPr>
              <a:t>例如</a:t>
            </a:r>
            <a:r>
              <a:rPr lang="en-US" altLang="zh-CN" b="1" dirty="0">
                <a:solidFill>
                  <a:schemeClr val="tx2"/>
                </a:solidFill>
                <a:latin typeface="+mn-ea"/>
                <a:cs typeface="仿宋_GB2312" charset="0"/>
              </a:rPr>
              <a:t> </a:t>
            </a:r>
            <a:r>
              <a:rPr lang="zh-CN" altLang="en-US" b="1" dirty="0">
                <a:solidFill>
                  <a:schemeClr val="tx2"/>
                </a:solidFill>
                <a:latin typeface="+mn-ea"/>
                <a:cs typeface="仿宋_GB2312" charset="0"/>
              </a:rPr>
              <a:t>，将表达式</a:t>
            </a:r>
            <a:br>
              <a:rPr lang="en-US" altLang="zh-CN" b="1" dirty="0">
                <a:solidFill>
                  <a:schemeClr val="tx2"/>
                </a:solidFill>
                <a:latin typeface="+mn-ea"/>
                <a:cs typeface="仿宋_GB2312" charset="0"/>
              </a:rPr>
            </a:br>
            <a:r>
              <a:rPr lang="en-US" altLang="zh-CN" b="1" dirty="0">
                <a:solidFill>
                  <a:schemeClr val="tx2"/>
                </a:solidFill>
                <a:latin typeface="+mn-ea"/>
                <a:cs typeface="仿宋_GB2312" charset="0"/>
              </a:rPr>
              <a:t>   (A</a:t>
            </a:r>
            <a:r>
              <a:rPr lang="zh-CN" altLang="en-US" b="1" dirty="0">
                <a:solidFill>
                  <a:schemeClr val="tx2"/>
                </a:solidFill>
                <a:latin typeface="+mn-ea"/>
                <a:cs typeface="仿宋_GB2312" charset="0"/>
              </a:rPr>
              <a:t>＜－</a:t>
            </a:r>
            <a:r>
              <a:rPr lang="en-US" altLang="zh-CN" b="1" dirty="0">
                <a:solidFill>
                  <a:schemeClr val="tx2"/>
                </a:solidFill>
                <a:latin typeface="+mn-ea"/>
                <a:cs typeface="仿宋_GB2312" charset="0"/>
              </a:rPr>
              <a:t>17)AND NOT(B</a:t>
            </a:r>
            <a:r>
              <a:rPr lang="zh-CN" altLang="en-US" b="1" dirty="0">
                <a:solidFill>
                  <a:schemeClr val="tx2"/>
                </a:solidFill>
                <a:latin typeface="+mn-ea"/>
                <a:cs typeface="仿宋_GB2312" charset="0"/>
              </a:rPr>
              <a:t>＜＝</a:t>
            </a:r>
            <a:r>
              <a:rPr lang="en-US" altLang="zh-CN" b="1" dirty="0">
                <a:solidFill>
                  <a:schemeClr val="tx2"/>
                </a:solidFill>
                <a:latin typeface="+mn-ea"/>
                <a:cs typeface="仿宋_GB2312" charset="0"/>
              </a:rPr>
              <a:t>49)OR C</a:t>
            </a:r>
            <a:br>
              <a:rPr lang="en-US" altLang="zh-CN" b="1" dirty="0">
                <a:solidFill>
                  <a:schemeClr val="tx2"/>
                </a:solidFill>
                <a:latin typeface="+mn-ea"/>
                <a:cs typeface="仿宋_GB2312" charset="0"/>
              </a:rPr>
            </a:br>
            <a:r>
              <a:rPr lang="en-US" altLang="zh-CN" b="1" dirty="0">
                <a:solidFill>
                  <a:schemeClr val="tx2"/>
                </a:solidFill>
                <a:latin typeface="+mn-ea"/>
                <a:cs typeface="仿宋_GB2312" charset="0"/>
              </a:rPr>
              <a:t>   </a:t>
            </a:r>
            <a:r>
              <a:rPr lang="zh-CN" altLang="en-US" b="1" dirty="0">
                <a:solidFill>
                  <a:schemeClr val="tx2"/>
                </a:solidFill>
                <a:latin typeface="+mn-ea"/>
                <a:cs typeface="仿宋_GB2312" charset="0"/>
              </a:rPr>
              <a:t>写成</a:t>
            </a:r>
            <a:br>
              <a:rPr lang="en-US" altLang="zh-CN" b="1" dirty="0">
                <a:solidFill>
                  <a:schemeClr val="tx2"/>
                </a:solidFill>
                <a:latin typeface="+mn-ea"/>
                <a:cs typeface="仿宋_GB2312" charset="0"/>
              </a:rPr>
            </a:br>
            <a:r>
              <a:rPr lang="en-US" altLang="zh-CN" b="1" dirty="0">
                <a:solidFill>
                  <a:schemeClr val="tx2"/>
                </a:solidFill>
                <a:latin typeface="+mn-ea"/>
                <a:cs typeface="仿宋_GB2312" charset="0"/>
              </a:rPr>
              <a:t>   (A</a:t>
            </a:r>
            <a:r>
              <a:rPr lang="zh-CN" altLang="en-US" b="1" dirty="0">
                <a:solidFill>
                  <a:schemeClr val="tx2"/>
                </a:solidFill>
                <a:latin typeface="+mn-ea"/>
                <a:cs typeface="仿宋_GB2312" charset="0"/>
              </a:rPr>
              <a:t>＜－</a:t>
            </a:r>
            <a:r>
              <a:rPr lang="en-US" altLang="zh-CN" b="1" dirty="0">
                <a:solidFill>
                  <a:schemeClr val="tx2"/>
                </a:solidFill>
                <a:latin typeface="+mn-ea"/>
                <a:cs typeface="仿宋_GB2312" charset="0"/>
              </a:rPr>
              <a:t>17) AND  NOT (B</a:t>
            </a:r>
            <a:r>
              <a:rPr lang="zh-CN" altLang="en-US" b="1" dirty="0">
                <a:solidFill>
                  <a:schemeClr val="tx2"/>
                </a:solidFill>
                <a:latin typeface="+mn-ea"/>
                <a:cs typeface="仿宋_GB2312" charset="0"/>
              </a:rPr>
              <a:t>＜＝</a:t>
            </a:r>
            <a:r>
              <a:rPr lang="en-US" altLang="zh-CN" b="1" dirty="0">
                <a:solidFill>
                  <a:schemeClr val="tx2"/>
                </a:solidFill>
                <a:latin typeface="+mn-ea"/>
                <a:cs typeface="仿宋_GB2312" charset="0"/>
              </a:rPr>
              <a:t>49) OR  C</a:t>
            </a:r>
          </a:p>
          <a:p>
            <a:pPr marL="0" indent="0">
              <a:buNone/>
            </a:pPr>
            <a:r>
              <a:rPr lang="zh-CN" altLang="en-US" b="1" dirty="0">
                <a:solidFill>
                  <a:schemeClr val="tx2"/>
                </a:solidFill>
                <a:latin typeface="+mn-ea"/>
                <a:cs typeface="仿宋_GB2312" charset="0"/>
              </a:rPr>
              <a:t>   自然的程序段之间可用空行隔开；</a:t>
            </a:r>
          </a:p>
          <a:p>
            <a:pPr marL="0" indent="0">
              <a:buNone/>
            </a:pPr>
            <a:r>
              <a:rPr lang="zh-CN" altLang="en-US" b="1" dirty="0">
                <a:solidFill>
                  <a:schemeClr val="tx2"/>
                </a:solidFill>
                <a:latin typeface="+mn-ea"/>
                <a:cs typeface="仿宋_GB2312" charset="0"/>
              </a:rPr>
              <a:t>   </a:t>
            </a:r>
            <a:r>
              <a:rPr lang="zh-CN" altLang="en-US" b="1" dirty="0">
                <a:solidFill>
                  <a:srgbClr val="FF0000"/>
                </a:solidFill>
                <a:latin typeface="+mn-ea"/>
                <a:cs typeface="仿宋_GB2312" charset="0"/>
              </a:rPr>
              <a:t>移行</a:t>
            </a:r>
            <a:r>
              <a:rPr lang="zh-CN" altLang="en-US" b="1" dirty="0">
                <a:solidFill>
                  <a:schemeClr val="tx2"/>
                </a:solidFill>
                <a:latin typeface="+mn-ea"/>
                <a:cs typeface="仿宋_GB2312" charset="0"/>
              </a:rPr>
              <a:t>也叫做</a:t>
            </a:r>
            <a:r>
              <a:rPr lang="zh-CN" altLang="en-US" b="1" dirty="0">
                <a:solidFill>
                  <a:srgbClr val="FF0000"/>
                </a:solidFill>
                <a:latin typeface="+mn-ea"/>
                <a:cs typeface="仿宋_GB2312" charset="0"/>
              </a:rPr>
              <a:t>向右缩格</a:t>
            </a:r>
            <a:r>
              <a:rPr lang="zh-CN" altLang="en-US" b="1" dirty="0">
                <a:solidFill>
                  <a:schemeClr val="tx2"/>
                </a:solidFill>
                <a:latin typeface="+mn-ea"/>
                <a:cs typeface="仿宋_GB2312" charset="0"/>
              </a:rPr>
              <a:t>。它是指程序中的各行不必都在左端对齐，都从第一格起排列。这样做使程序完全分不清层次关系。</a:t>
            </a:r>
            <a:endParaRPr lang="en-US" altLang="zh-CN" b="1" dirty="0">
              <a:solidFill>
                <a:schemeClr val="tx2"/>
              </a:solidFill>
              <a:latin typeface="+mn-ea"/>
              <a:cs typeface="仿宋_GB2312" charset="0"/>
            </a:endParaRPr>
          </a:p>
          <a:p>
            <a:pPr marL="0" indent="0">
              <a:buNone/>
            </a:pPr>
            <a:r>
              <a:rPr lang="zh-CN" altLang="en-US" b="1" dirty="0">
                <a:solidFill>
                  <a:schemeClr val="tx2"/>
                </a:solidFill>
                <a:latin typeface="+mn-ea"/>
                <a:cs typeface="仿宋_GB2312" charset="0"/>
              </a:rPr>
              <a:t>   对于</a:t>
            </a:r>
            <a:r>
              <a:rPr lang="zh-CN" altLang="en-US" b="1" dirty="0">
                <a:solidFill>
                  <a:srgbClr val="FF0000"/>
                </a:solidFill>
                <a:latin typeface="+mn-ea"/>
                <a:cs typeface="仿宋_GB2312" charset="0"/>
              </a:rPr>
              <a:t>选择语句</a:t>
            </a:r>
            <a:r>
              <a:rPr lang="zh-CN" altLang="en-US" b="1" dirty="0">
                <a:solidFill>
                  <a:schemeClr val="tx2"/>
                </a:solidFill>
                <a:latin typeface="+mn-ea"/>
                <a:cs typeface="仿宋_GB2312" charset="0"/>
              </a:rPr>
              <a:t>和</a:t>
            </a:r>
            <a:r>
              <a:rPr lang="zh-CN" altLang="en-US" b="1" dirty="0">
                <a:solidFill>
                  <a:srgbClr val="FF0000"/>
                </a:solidFill>
                <a:latin typeface="+mn-ea"/>
                <a:cs typeface="仿宋_GB2312" charset="0"/>
              </a:rPr>
              <a:t>循环语句</a:t>
            </a:r>
            <a:r>
              <a:rPr lang="zh-CN" altLang="en-US" b="1" dirty="0">
                <a:solidFill>
                  <a:schemeClr val="tx2"/>
                </a:solidFill>
                <a:latin typeface="+mn-ea"/>
                <a:cs typeface="仿宋_GB2312" charset="0"/>
              </a:rPr>
              <a:t>，把其中程序段语句向右做阶梯式移行</a:t>
            </a:r>
            <a:r>
              <a:rPr lang="en-US" altLang="zh-CN" b="1" dirty="0">
                <a:solidFill>
                  <a:schemeClr val="tx2"/>
                </a:solidFill>
                <a:latin typeface="+mn-ea"/>
                <a:cs typeface="仿宋_GB2312" charset="0"/>
              </a:rPr>
              <a:t>,</a:t>
            </a:r>
            <a:r>
              <a:rPr lang="zh-CN" altLang="en-US" b="1" dirty="0">
                <a:solidFill>
                  <a:schemeClr val="tx2"/>
                </a:solidFill>
                <a:latin typeface="+mn-ea"/>
                <a:cs typeface="仿宋_GB2312" charset="0"/>
              </a:rPr>
              <a:t>使程序的逻辑结构更加清晰。</a:t>
            </a:r>
            <a:endParaRPr lang="en-US" altLang="zh-CN" b="1" dirty="0">
              <a:solidFill>
                <a:schemeClr val="tx2"/>
              </a:solidFill>
              <a:latin typeface="+mn-ea"/>
              <a:cs typeface="仿宋_GB2312" charset="0"/>
            </a:endParaRPr>
          </a:p>
          <a:p>
            <a:pPr marL="0" indent="0">
              <a:buNone/>
            </a:pPr>
            <a:r>
              <a:rPr lang="zh-CN" altLang="en-US" b="1" dirty="0">
                <a:solidFill>
                  <a:schemeClr val="tx2"/>
                </a:solidFill>
                <a:latin typeface="+mn-ea"/>
                <a:cs typeface="仿宋_GB2312" charset="0"/>
              </a:rPr>
              <a:t>   例如，两重选择结构嵌套，写成下面的移行形式，层次就清楚得多</a:t>
            </a:r>
          </a:p>
          <a:p>
            <a:pPr marL="933450" lvl="1" indent="-476250" eaLnBrk="1" hangingPunct="1">
              <a:buSzTx/>
            </a:pP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chemeClr val="tx2"/>
                </a:solidFill>
                <a:latin typeface="Times New Roman" charset="0"/>
              </a:rPr>
              <a:t>源程序文档化：视觉组织</a:t>
            </a:r>
            <a:r>
              <a:rPr lang="en-US" altLang="zh-CN" sz="2400" b="1" dirty="0">
                <a:solidFill>
                  <a:schemeClr val="tx2"/>
                </a:solidFill>
                <a:latin typeface="Times New Roman" charset="0"/>
              </a:rPr>
              <a:t>  </a:t>
            </a:r>
            <a:r>
              <a:rPr lang="zh-CN" altLang="en-US" sz="2400" b="1" dirty="0">
                <a:solidFill>
                  <a:schemeClr val="tx2"/>
                </a:solidFill>
                <a:latin typeface="Times New Roman" charset="0"/>
              </a:rPr>
              <a:t>空格、空行和移行</a:t>
            </a:r>
            <a:endParaRPr lang="en-US" altLang="zh-CN" sz="2400" b="1" dirty="0">
              <a:solidFill>
                <a:schemeClr val="tx2"/>
              </a:solidFill>
              <a:latin typeface="Times New Roman" charset="0"/>
            </a:endParaRPr>
          </a:p>
          <a:p>
            <a:pPr marL="0" indent="0">
              <a:buNone/>
            </a:pPr>
            <a:r>
              <a:rPr lang="zh-CN" altLang="en-US" b="1" dirty="0">
                <a:solidFill>
                  <a:schemeClr val="tx2"/>
                </a:solidFill>
                <a:latin typeface="+mn-ea"/>
                <a:cs typeface="仿宋_GB2312" charset="0"/>
              </a:rPr>
              <a:t>   </a:t>
            </a: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pic>
        <p:nvPicPr>
          <p:cNvPr id="1028" name="Picture 4"/>
          <p:cNvPicPr>
            <a:picLocks noChangeAspect="1" noChangeArrowheads="1"/>
          </p:cNvPicPr>
          <p:nvPr/>
        </p:nvPicPr>
        <p:blipFill>
          <a:blip r:embed="rId3"/>
          <a:srcRect/>
          <a:stretch>
            <a:fillRect/>
          </a:stretch>
        </p:blipFill>
        <p:spPr bwMode="auto">
          <a:xfrm>
            <a:off x="1785918" y="1285861"/>
            <a:ext cx="4481525" cy="4286280"/>
          </a:xfrm>
          <a:prstGeom prst="rect">
            <a:avLst/>
          </a:prstGeom>
          <a:noFill/>
          <a:ln w="9525">
            <a:noFill/>
            <a:miter lim="800000"/>
            <a:headEnd/>
            <a:tailEnd/>
          </a:ln>
          <a:effectLst/>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Font typeface="Wingdings" pitchFamily="2" charset="2"/>
              <a:buChar char="l"/>
            </a:pPr>
            <a:r>
              <a:rPr lang="zh-CN" altLang="en-US" sz="2400" b="1" dirty="0">
                <a:solidFill>
                  <a:srgbClr val="FF0000"/>
                </a:solidFill>
                <a:latin typeface="Times New Roman" charset="0"/>
              </a:rPr>
              <a:t>数据说明：</a:t>
            </a:r>
            <a:r>
              <a:rPr lang="zh-CN" altLang="en-US" sz="2400" b="1" dirty="0">
                <a:solidFill>
                  <a:schemeClr val="tx2"/>
                </a:solidFill>
                <a:latin typeface="+mn-ea"/>
                <a:cs typeface="仿宋_GB2312" charset="0"/>
              </a:rPr>
              <a:t>在设计阶段已经确定了数据结构的组织及其复杂性。在编写程序时，则需要注意数据说明的风格。为了使程序中</a:t>
            </a:r>
            <a:r>
              <a:rPr lang="zh-CN" altLang="en-US" sz="2400" b="1" dirty="0">
                <a:solidFill>
                  <a:srgbClr val="FF0000"/>
                </a:solidFill>
                <a:latin typeface="+mn-ea"/>
                <a:cs typeface="仿宋_GB2312" charset="0"/>
              </a:rPr>
              <a:t>数据说明更易于理解和维护</a:t>
            </a:r>
            <a:r>
              <a:rPr lang="zh-CN" altLang="en-US" sz="2400" b="1" dirty="0">
                <a:solidFill>
                  <a:schemeClr val="tx2"/>
                </a:solidFill>
                <a:latin typeface="+mn-ea"/>
                <a:cs typeface="仿宋_GB2312" charset="0"/>
              </a:rPr>
              <a:t>，必须注意以下几点。</a:t>
            </a:r>
            <a:endParaRPr lang="en-US" altLang="zh-CN" sz="2400" b="1" dirty="0">
              <a:solidFill>
                <a:schemeClr val="tx2"/>
              </a:solidFill>
              <a:latin typeface="+mn-ea"/>
              <a:cs typeface="仿宋_GB2312" charset="0"/>
            </a:endParaRPr>
          </a:p>
          <a:p>
            <a:pPr>
              <a:lnSpc>
                <a:spcPct val="80000"/>
              </a:lnSpc>
              <a:buFont typeface="Wingdings" pitchFamily="2" charset="2"/>
              <a:buChar char="l"/>
            </a:pPr>
            <a:endParaRPr lang="en-US" altLang="zh-CN" sz="2400" b="1" dirty="0">
              <a:solidFill>
                <a:schemeClr val="tx2"/>
              </a:solidFill>
              <a:latin typeface="+mn-ea"/>
              <a:cs typeface="仿宋_GB2312" charset="0"/>
            </a:endParaRPr>
          </a:p>
          <a:p>
            <a:pPr>
              <a:lnSpc>
                <a:spcPct val="90000"/>
              </a:lnSpc>
              <a:buFont typeface="Wingdings" charset="0"/>
              <a:buNone/>
            </a:pPr>
            <a:r>
              <a:rPr lang="en-US" altLang="zh-CN" sz="2400" b="1" dirty="0">
                <a:solidFill>
                  <a:schemeClr val="tx2"/>
                </a:solidFill>
                <a:latin typeface="+mn-ea"/>
                <a:cs typeface="仿宋_GB2312" charset="0"/>
              </a:rPr>
              <a:t>  1.</a:t>
            </a:r>
            <a:r>
              <a:rPr lang="zh-CN" altLang="en-US" sz="2400" b="1" dirty="0">
                <a:solidFill>
                  <a:schemeClr val="tx2"/>
                </a:solidFill>
                <a:latin typeface="+mn-ea"/>
                <a:cs typeface="仿宋_GB2312" charset="0"/>
              </a:rPr>
              <a:t>数据说明的次序应当规范化</a:t>
            </a:r>
            <a:endParaRPr lang="en-US" altLang="zh-CN" sz="2400" b="1" dirty="0">
              <a:solidFill>
                <a:schemeClr val="tx2"/>
              </a:solidFill>
              <a:latin typeface="+mn-ea"/>
              <a:cs typeface="仿宋_GB2312" charset="0"/>
            </a:endParaRPr>
          </a:p>
          <a:p>
            <a:pPr>
              <a:lnSpc>
                <a:spcPct val="90000"/>
              </a:lnSpc>
              <a:buFont typeface="Wingdings" charset="0"/>
              <a:buNone/>
            </a:pPr>
            <a:endParaRPr lang="en-US" altLang="zh-CN" sz="2400" b="1" dirty="0">
              <a:solidFill>
                <a:schemeClr val="tx2"/>
              </a:solidFill>
              <a:latin typeface="+mn-ea"/>
              <a:cs typeface="仿宋_GB2312" charset="0"/>
            </a:endParaRPr>
          </a:p>
          <a:p>
            <a:pPr>
              <a:lnSpc>
                <a:spcPct val="90000"/>
              </a:lnSpc>
              <a:buFont typeface="Wingdings" charset="0"/>
              <a:buNone/>
            </a:pPr>
            <a:r>
              <a:rPr lang="en-US" altLang="zh-CN" sz="2400" b="1" dirty="0">
                <a:solidFill>
                  <a:schemeClr val="tx2"/>
                </a:solidFill>
                <a:latin typeface="+mn-ea"/>
                <a:cs typeface="仿宋_GB2312" charset="0"/>
              </a:rPr>
              <a:t>  2.</a:t>
            </a:r>
            <a:r>
              <a:rPr lang="zh-CN" altLang="en-US" sz="2400" b="1" dirty="0">
                <a:solidFill>
                  <a:schemeClr val="tx2"/>
                </a:solidFill>
                <a:latin typeface="+mn-ea"/>
                <a:cs typeface="仿宋_GB2312" charset="0"/>
              </a:rPr>
              <a:t>说明语句中变量安排有序化</a:t>
            </a:r>
            <a:endParaRPr lang="en-US" altLang="zh-CN" sz="2400" b="1" dirty="0">
              <a:solidFill>
                <a:schemeClr val="tx2"/>
              </a:solidFill>
              <a:latin typeface="+mn-ea"/>
              <a:cs typeface="仿宋_GB2312" charset="0"/>
            </a:endParaRPr>
          </a:p>
          <a:p>
            <a:pPr>
              <a:lnSpc>
                <a:spcPct val="90000"/>
              </a:lnSpc>
              <a:buFont typeface="Wingdings" charset="0"/>
              <a:buNone/>
            </a:pPr>
            <a:endParaRPr lang="en-US" altLang="zh-CN" sz="2400" b="1" dirty="0">
              <a:solidFill>
                <a:schemeClr val="tx2"/>
              </a:solidFill>
              <a:latin typeface="+mn-ea"/>
              <a:cs typeface="仿宋_GB2312" charset="0"/>
            </a:endParaRPr>
          </a:p>
          <a:p>
            <a:pPr>
              <a:lnSpc>
                <a:spcPct val="90000"/>
              </a:lnSpc>
              <a:buFont typeface="Wingdings" charset="0"/>
              <a:buNone/>
            </a:pPr>
            <a:r>
              <a:rPr lang="en-US" altLang="zh-CN" sz="2400" b="1" dirty="0">
                <a:solidFill>
                  <a:schemeClr val="tx2"/>
                </a:solidFill>
                <a:latin typeface="+mn-ea"/>
                <a:cs typeface="仿宋_GB2312" charset="0"/>
              </a:rPr>
              <a:t>  3.</a:t>
            </a:r>
            <a:r>
              <a:rPr lang="zh-CN" altLang="en-US" sz="2400" b="1" dirty="0">
                <a:solidFill>
                  <a:schemeClr val="tx2"/>
                </a:solidFill>
                <a:latin typeface="+mn-ea"/>
                <a:cs typeface="仿宋_GB2312" charset="0"/>
              </a:rPr>
              <a:t>使用注释说明复杂数据结构</a:t>
            </a:r>
          </a:p>
          <a:p>
            <a:pPr marL="0" indent="0">
              <a:buNone/>
            </a:pPr>
            <a:r>
              <a:rPr lang="zh-CN" altLang="en-US" sz="2400" b="1" dirty="0">
                <a:solidFill>
                  <a:schemeClr val="tx2"/>
                </a:solidFill>
                <a:latin typeface="+mn-ea"/>
                <a:cs typeface="仿宋_GB2312" charset="0"/>
              </a:rPr>
              <a:t>   </a:t>
            </a: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Font typeface="Wingdings" pitchFamily="2" charset="2"/>
              <a:buChar char="l"/>
            </a:pPr>
            <a:r>
              <a:rPr lang="zh-CN" altLang="en-US" sz="2400" b="1" dirty="0">
                <a:solidFill>
                  <a:srgbClr val="FF0000"/>
                </a:solidFill>
                <a:latin typeface="Times New Roman" charset="0"/>
              </a:rPr>
              <a:t>数据说明：</a:t>
            </a:r>
            <a:r>
              <a:rPr lang="zh-CN" altLang="en-US" sz="2400" b="1" dirty="0">
                <a:solidFill>
                  <a:srgbClr val="FF0000"/>
                </a:solidFill>
                <a:latin typeface="+mn-ea"/>
                <a:cs typeface="仿宋_GB2312" charset="0"/>
              </a:rPr>
              <a:t>数据说明的次序应当规范化</a:t>
            </a:r>
            <a:endParaRPr lang="en-US" altLang="zh-CN" sz="2400" b="1" dirty="0">
              <a:solidFill>
                <a:srgbClr val="FF0000"/>
              </a:solidFill>
              <a:latin typeface="+mn-ea"/>
              <a:cs typeface="仿宋_GB2312" charset="0"/>
            </a:endParaRPr>
          </a:p>
          <a:p>
            <a:pPr>
              <a:buNone/>
            </a:pPr>
            <a:r>
              <a:rPr lang="zh-CN" altLang="en-US" sz="2400" b="1" dirty="0">
                <a:solidFill>
                  <a:schemeClr val="tx2"/>
                </a:solidFill>
                <a:latin typeface="+mn-ea"/>
                <a:cs typeface="仿宋_GB2312" charset="0"/>
              </a:rPr>
              <a:t>  </a:t>
            </a:r>
            <a:r>
              <a:rPr lang="en-US" altLang="zh-CN" sz="2400" b="1" dirty="0">
                <a:solidFill>
                  <a:schemeClr val="tx2"/>
                </a:solidFill>
                <a:latin typeface="+mn-ea"/>
                <a:cs typeface="仿宋_GB2312" charset="0"/>
              </a:rPr>
              <a:t>--</a:t>
            </a:r>
            <a:r>
              <a:rPr lang="zh-CN" altLang="en-US" sz="2400" b="1" dirty="0">
                <a:solidFill>
                  <a:schemeClr val="tx2"/>
                </a:solidFill>
                <a:latin typeface="+mn-ea"/>
                <a:cs typeface="仿宋_GB2312" charset="0"/>
              </a:rPr>
              <a:t>数据说明次序规范化，使数据属性容易查找，也</a:t>
            </a:r>
            <a:r>
              <a:rPr lang="zh-CN" altLang="en-US" sz="2400" b="1" dirty="0">
                <a:solidFill>
                  <a:srgbClr val="FF0000"/>
                </a:solidFill>
                <a:latin typeface="+mn-ea"/>
                <a:cs typeface="仿宋_GB2312" charset="0"/>
              </a:rPr>
              <a:t>有利于测试，排错和维护</a:t>
            </a:r>
            <a:r>
              <a:rPr lang="zh-CN" altLang="en-US" sz="2400" b="1" dirty="0">
                <a:solidFill>
                  <a:schemeClr val="tx2"/>
                </a:solidFill>
                <a:latin typeface="+mn-ea"/>
                <a:cs typeface="仿宋_GB2312" charset="0"/>
              </a:rPr>
              <a:t>。</a:t>
            </a:r>
            <a:endParaRPr lang="en-US" altLang="zh-CN" sz="2400" b="1" dirty="0">
              <a:solidFill>
                <a:schemeClr val="tx2"/>
              </a:solidFill>
              <a:latin typeface="+mn-ea"/>
              <a:cs typeface="仿宋_GB2312" charset="0"/>
            </a:endParaRPr>
          </a:p>
          <a:p>
            <a:pPr>
              <a:buNone/>
            </a:pPr>
            <a:r>
              <a:rPr lang="en-US" altLang="zh-CN" sz="2400" b="1" dirty="0">
                <a:solidFill>
                  <a:schemeClr val="tx2"/>
                </a:solidFill>
                <a:latin typeface="+mn-ea"/>
                <a:cs typeface="仿宋_GB2312" charset="0"/>
              </a:rPr>
              <a:t>  --</a:t>
            </a:r>
            <a:r>
              <a:rPr lang="zh-CN" altLang="en-US" sz="2400" b="1" dirty="0">
                <a:solidFill>
                  <a:schemeClr val="tx2"/>
                </a:solidFill>
                <a:latin typeface="+mn-ea"/>
                <a:cs typeface="仿宋_GB2312" charset="0"/>
              </a:rPr>
              <a:t>原则上，数据说明的次序与语法无关，其次序是任意的。但出于阅读、理解和维护的需要，最好使其规范化，使说明的先后次序固定。</a:t>
            </a:r>
            <a:endParaRPr lang="zh-CN" altLang="en-US" sz="2400" b="1" dirty="0">
              <a:solidFill>
                <a:schemeClr val="tx2"/>
              </a:solidFill>
              <a:latin typeface="+mn-ea"/>
            </a:endParaRPr>
          </a:p>
          <a:p>
            <a:pPr>
              <a:buNone/>
            </a:pPr>
            <a:r>
              <a:rPr lang="zh-CN" altLang="en-US" sz="2400" b="1" dirty="0">
                <a:ea typeface="仿宋_GB2312" charset="0"/>
                <a:cs typeface="仿宋_GB2312" charset="0"/>
              </a:rPr>
              <a:t>    </a:t>
            </a:r>
            <a:r>
              <a:rPr lang="zh-CN" altLang="en-US" sz="2400" b="1" dirty="0">
                <a:solidFill>
                  <a:schemeClr val="tx2"/>
                </a:solidFill>
                <a:latin typeface="+mn-ea"/>
                <a:cs typeface="仿宋_GB2312" charset="0"/>
              </a:rPr>
              <a:t>例如：</a:t>
            </a:r>
            <a:endParaRPr lang="en-US" altLang="zh-CN" sz="2400" b="1" dirty="0">
              <a:solidFill>
                <a:schemeClr val="tx2"/>
              </a:solidFill>
              <a:latin typeface="+mn-ea"/>
              <a:cs typeface="仿宋_GB2312" charset="0"/>
            </a:endParaRPr>
          </a:p>
          <a:p>
            <a:pPr>
              <a:buNone/>
            </a:pPr>
            <a:r>
              <a:rPr lang="en-US" altLang="zh-CN" sz="2400" b="1" dirty="0">
                <a:solidFill>
                  <a:schemeClr val="tx2"/>
                </a:solidFill>
                <a:latin typeface="+mn-ea"/>
                <a:cs typeface="仿宋_GB2312" charset="0"/>
              </a:rPr>
              <a:t>  </a:t>
            </a:r>
            <a:r>
              <a:rPr lang="zh-CN" altLang="en-US" sz="2400" b="1" dirty="0">
                <a:solidFill>
                  <a:schemeClr val="tx2"/>
                </a:solidFill>
                <a:latin typeface="+mn-ea"/>
                <a:cs typeface="仿宋_GB2312" charset="0"/>
              </a:rPr>
              <a:t>在程序中数据说明次序：</a:t>
            </a:r>
            <a:r>
              <a:rPr lang="en-US" altLang="zh-CN" sz="2400" b="1" dirty="0">
                <a:latin typeface="+mn-ea"/>
                <a:cs typeface="仿宋_GB2312" charset="0"/>
              </a:rPr>
              <a:t>① </a:t>
            </a:r>
            <a:r>
              <a:rPr lang="zh-CN" altLang="en-US" sz="2400" b="1" dirty="0">
                <a:solidFill>
                  <a:srgbClr val="FF0000"/>
                </a:solidFill>
                <a:latin typeface="+mn-ea"/>
                <a:cs typeface="仿宋_GB2312" charset="0"/>
              </a:rPr>
              <a:t>常量说明</a:t>
            </a:r>
            <a:r>
              <a:rPr lang="en-US" altLang="zh-CN" sz="2400" b="1" dirty="0">
                <a:latin typeface="+mn-ea"/>
                <a:cs typeface="仿宋_GB2312" charset="0"/>
              </a:rPr>
              <a:t>② </a:t>
            </a:r>
            <a:r>
              <a:rPr lang="zh-CN" altLang="en-US" sz="2400" b="1" dirty="0">
                <a:solidFill>
                  <a:srgbClr val="FF0000"/>
                </a:solidFill>
                <a:latin typeface="+mn-ea"/>
                <a:cs typeface="仿宋_GB2312" charset="0"/>
              </a:rPr>
              <a:t>简单变量类型说明</a:t>
            </a:r>
            <a:r>
              <a:rPr lang="en-US" altLang="zh-CN" sz="2400" b="1" dirty="0">
                <a:latin typeface="+mn-ea"/>
                <a:cs typeface="仿宋_GB2312" charset="0"/>
              </a:rPr>
              <a:t>③ </a:t>
            </a:r>
            <a:r>
              <a:rPr lang="zh-CN" altLang="en-US" sz="2400" b="1" dirty="0">
                <a:solidFill>
                  <a:srgbClr val="FF0000"/>
                </a:solidFill>
                <a:latin typeface="+mn-ea"/>
                <a:cs typeface="仿宋_GB2312" charset="0"/>
              </a:rPr>
              <a:t>数组说明</a:t>
            </a:r>
            <a:r>
              <a:rPr lang="en-US" altLang="zh-CN" sz="2400" b="1" dirty="0">
                <a:latin typeface="+mn-ea"/>
                <a:cs typeface="仿宋_GB2312" charset="0"/>
              </a:rPr>
              <a:t>④ </a:t>
            </a:r>
            <a:r>
              <a:rPr lang="zh-CN" altLang="en-US" sz="2400" b="1" dirty="0">
                <a:solidFill>
                  <a:srgbClr val="FF0000"/>
                </a:solidFill>
                <a:latin typeface="+mn-ea"/>
                <a:cs typeface="仿宋_GB2312" charset="0"/>
              </a:rPr>
              <a:t>公用数据块说明</a:t>
            </a:r>
            <a:r>
              <a:rPr lang="en-US" altLang="zh-CN" sz="2400" b="1" dirty="0">
                <a:latin typeface="+mn-ea"/>
                <a:cs typeface="仿宋_GB2312" charset="0"/>
              </a:rPr>
              <a:t>⑤ </a:t>
            </a:r>
            <a:r>
              <a:rPr lang="zh-CN" altLang="en-US" sz="2400" b="1" dirty="0">
                <a:solidFill>
                  <a:srgbClr val="FF0000"/>
                </a:solidFill>
                <a:latin typeface="+mn-ea"/>
                <a:cs typeface="仿宋_GB2312" charset="0"/>
              </a:rPr>
              <a:t>所有的文件说明</a:t>
            </a:r>
            <a:endParaRPr lang="en-US" altLang="zh-CN" sz="2400" b="1" dirty="0">
              <a:latin typeface="+mn-ea"/>
              <a:cs typeface="仿宋_GB2312" charset="0"/>
            </a:endParaRPr>
          </a:p>
          <a:p>
            <a:pPr>
              <a:buNone/>
            </a:pPr>
            <a:r>
              <a:rPr lang="zh-CN" altLang="en-US" sz="2400" b="1" dirty="0">
                <a:latin typeface="+mn-ea"/>
                <a:cs typeface="仿宋_GB2312" charset="0"/>
              </a:rPr>
              <a:t>  </a:t>
            </a:r>
            <a:r>
              <a:rPr lang="zh-CN" altLang="en-US" sz="2400" b="1" dirty="0">
                <a:solidFill>
                  <a:schemeClr val="tx2"/>
                </a:solidFill>
                <a:latin typeface="+mn-ea"/>
                <a:cs typeface="仿宋_GB2312" charset="0"/>
              </a:rPr>
              <a:t>在类型说明中还可进一步要求。可按如下顺序排列：</a:t>
            </a:r>
            <a:endParaRPr lang="en-US" altLang="zh-CN" sz="2400" b="1" dirty="0">
              <a:solidFill>
                <a:schemeClr val="tx2"/>
              </a:solidFill>
              <a:latin typeface="+mn-ea"/>
              <a:cs typeface="仿宋_GB2312" charset="0"/>
            </a:endParaRPr>
          </a:p>
          <a:p>
            <a:pPr>
              <a:buNone/>
            </a:pPr>
            <a:r>
              <a:rPr lang="en-US" altLang="zh-CN" sz="2400" b="1" dirty="0">
                <a:latin typeface="+mn-ea"/>
                <a:cs typeface="仿宋_GB2312" charset="0"/>
              </a:rPr>
              <a:t>	① </a:t>
            </a:r>
            <a:r>
              <a:rPr lang="zh-CN" altLang="en-US" sz="2400" b="1" dirty="0">
                <a:solidFill>
                  <a:srgbClr val="FF0000"/>
                </a:solidFill>
                <a:latin typeface="+mn-ea"/>
                <a:cs typeface="仿宋_GB2312" charset="0"/>
              </a:rPr>
              <a:t>整型量说明</a:t>
            </a:r>
            <a:r>
              <a:rPr lang="en-US" altLang="zh-CN" sz="2400" b="1" dirty="0">
                <a:latin typeface="+mn-ea"/>
                <a:cs typeface="仿宋_GB2312" charset="0"/>
              </a:rPr>
              <a:t>② </a:t>
            </a:r>
            <a:r>
              <a:rPr lang="zh-CN" altLang="en-US" sz="2400" b="1" dirty="0">
                <a:solidFill>
                  <a:srgbClr val="FF0000"/>
                </a:solidFill>
                <a:latin typeface="+mn-ea"/>
                <a:cs typeface="仿宋_GB2312" charset="0"/>
              </a:rPr>
              <a:t>实型量说明</a:t>
            </a:r>
            <a:r>
              <a:rPr lang="en-US" altLang="zh-CN" sz="2400" b="1" dirty="0">
                <a:latin typeface="+mn-ea"/>
                <a:cs typeface="仿宋_GB2312" charset="0"/>
              </a:rPr>
              <a:t>③ </a:t>
            </a:r>
            <a:r>
              <a:rPr lang="zh-CN" altLang="en-US" sz="2400" b="1" dirty="0">
                <a:solidFill>
                  <a:srgbClr val="FF0000"/>
                </a:solidFill>
                <a:latin typeface="+mn-ea"/>
                <a:cs typeface="仿宋_GB2312" charset="0"/>
              </a:rPr>
              <a:t>字符量说明</a:t>
            </a:r>
            <a:r>
              <a:rPr lang="en-US" altLang="zh-CN" sz="2400" b="1" dirty="0">
                <a:latin typeface="+mn-ea"/>
                <a:cs typeface="仿宋_GB2312" charset="0"/>
              </a:rPr>
              <a:t>④ </a:t>
            </a:r>
            <a:r>
              <a:rPr lang="zh-CN" altLang="en-US" sz="2400" b="1" dirty="0">
                <a:solidFill>
                  <a:srgbClr val="FF0000"/>
                </a:solidFill>
                <a:latin typeface="+mn-ea"/>
                <a:cs typeface="仿宋_GB2312" charset="0"/>
              </a:rPr>
              <a:t>逻辑量说明</a:t>
            </a:r>
          </a:p>
          <a:p>
            <a:pPr eaLnBrk="1" hangingPunct="1">
              <a:lnSpc>
                <a:spcPct val="115000"/>
              </a:lnSpc>
            </a:pPr>
            <a:endParaRPr lang="en-US" altLang="zh-CN" sz="2400" b="1" dirty="0">
              <a:solidFill>
                <a:schemeClr val="tx2"/>
              </a:solidFill>
              <a:latin typeface="+mn-ea"/>
            </a:endParaRP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Font typeface="Wingdings" pitchFamily="2" charset="2"/>
              <a:buChar char="l"/>
            </a:pPr>
            <a:r>
              <a:rPr lang="zh-CN" altLang="en-US" sz="2400" b="1" dirty="0">
                <a:solidFill>
                  <a:srgbClr val="FF0000"/>
                </a:solidFill>
                <a:latin typeface="Times New Roman" charset="0"/>
              </a:rPr>
              <a:t>数据说明：说明语句中变量安排有序化</a:t>
            </a:r>
            <a:endParaRPr lang="en-US" altLang="zh-CN" sz="2400" b="1" dirty="0">
              <a:solidFill>
                <a:srgbClr val="FF0000"/>
              </a:solidFill>
              <a:latin typeface="Times New Roman" charset="0"/>
            </a:endParaRPr>
          </a:p>
          <a:p>
            <a:pPr>
              <a:lnSpc>
                <a:spcPct val="90000"/>
              </a:lnSpc>
            </a:pPr>
            <a:r>
              <a:rPr lang="zh-CN" altLang="en-US" sz="2400" b="1" dirty="0">
                <a:solidFill>
                  <a:schemeClr val="tx2"/>
                </a:solidFill>
                <a:latin typeface="+mn-ea"/>
                <a:cs typeface="仿宋_GB2312" charset="0"/>
              </a:rPr>
              <a:t>当</a:t>
            </a:r>
            <a:r>
              <a:rPr lang="zh-CN" altLang="en-US" sz="2400" b="1" dirty="0">
                <a:solidFill>
                  <a:srgbClr val="FF0000"/>
                </a:solidFill>
                <a:latin typeface="+mn-ea"/>
                <a:cs typeface="仿宋_GB2312" charset="0"/>
              </a:rPr>
              <a:t>多个变量名在一个说明语句中说明</a:t>
            </a:r>
            <a:r>
              <a:rPr lang="zh-CN" altLang="en-US" sz="2400" b="1" dirty="0">
                <a:solidFill>
                  <a:schemeClr val="tx2"/>
                </a:solidFill>
                <a:latin typeface="+mn-ea"/>
                <a:cs typeface="仿宋_GB2312" charset="0"/>
              </a:rPr>
              <a:t>时，应当对这些变量</a:t>
            </a:r>
            <a:r>
              <a:rPr lang="zh-CN" altLang="en-US" sz="2400" b="1" dirty="0">
                <a:solidFill>
                  <a:srgbClr val="FF0000"/>
                </a:solidFill>
                <a:latin typeface="+mn-ea"/>
                <a:cs typeface="仿宋_GB2312" charset="0"/>
              </a:rPr>
              <a:t>按字母的顺序排列</a:t>
            </a:r>
            <a:r>
              <a:rPr lang="zh-CN" altLang="en-US" sz="2400" b="1" dirty="0">
                <a:solidFill>
                  <a:schemeClr val="tx2"/>
                </a:solidFill>
                <a:latin typeface="+mn-ea"/>
                <a:cs typeface="仿宋_GB2312" charset="0"/>
              </a:rPr>
              <a:t>。</a:t>
            </a:r>
            <a:endParaRPr lang="en-US" altLang="zh-CN" sz="2400" b="1" dirty="0">
              <a:solidFill>
                <a:schemeClr val="tx2"/>
              </a:solidFill>
              <a:latin typeface="+mn-ea"/>
              <a:cs typeface="仿宋_GB2312" charset="0"/>
            </a:endParaRPr>
          </a:p>
          <a:p>
            <a:pPr>
              <a:lnSpc>
                <a:spcPct val="90000"/>
              </a:lnSpc>
            </a:pPr>
            <a:endParaRPr lang="en-US" altLang="zh-CN" sz="2400" b="1" dirty="0">
              <a:solidFill>
                <a:schemeClr val="tx2"/>
              </a:solidFill>
              <a:latin typeface="+mn-ea"/>
              <a:cs typeface="仿宋_GB2312" charset="0"/>
            </a:endParaRPr>
          </a:p>
          <a:p>
            <a:pPr>
              <a:lnSpc>
                <a:spcPct val="90000"/>
              </a:lnSpc>
            </a:pPr>
            <a:r>
              <a:rPr lang="zh-CN" altLang="en-US" sz="2400" b="1" dirty="0">
                <a:solidFill>
                  <a:schemeClr val="tx2"/>
                </a:solidFill>
                <a:latin typeface="+mn-ea"/>
                <a:cs typeface="仿宋_GB2312" charset="0"/>
              </a:rPr>
              <a:t>例如，把</a:t>
            </a:r>
            <a:endParaRPr lang="en-US" altLang="zh-CN" sz="2400" b="1" dirty="0">
              <a:solidFill>
                <a:schemeClr val="tx2"/>
              </a:solidFill>
              <a:latin typeface="+mn-ea"/>
              <a:cs typeface="仿宋_GB2312" charset="0"/>
            </a:endParaRPr>
          </a:p>
          <a:p>
            <a:pPr>
              <a:lnSpc>
                <a:spcPct val="90000"/>
              </a:lnSpc>
              <a:buFont typeface="Wingdings" charset="0"/>
              <a:buNone/>
            </a:pPr>
            <a:r>
              <a:rPr lang="en-US" altLang="zh-CN" sz="2000" b="1" dirty="0">
                <a:ea typeface="仿宋_GB2312" charset="0"/>
                <a:cs typeface="仿宋_GB2312" charset="0"/>
              </a:rPr>
              <a:t>     </a:t>
            </a:r>
            <a:r>
              <a:rPr lang="en-US" altLang="zh-CN" sz="2400" b="1" dirty="0">
                <a:solidFill>
                  <a:srgbClr val="0000FF"/>
                </a:solidFill>
                <a:ea typeface="仿宋_GB2312" charset="0"/>
                <a:cs typeface="仿宋_GB2312" charset="0"/>
              </a:rPr>
              <a:t>integer  </a:t>
            </a:r>
            <a:r>
              <a:rPr lang="en-US" altLang="zh-CN" sz="2400" b="1" i="1" dirty="0">
                <a:solidFill>
                  <a:srgbClr val="0000FF"/>
                </a:solidFill>
                <a:ea typeface="仿宋_GB2312" charset="0"/>
                <a:cs typeface="仿宋_GB2312" charset="0"/>
              </a:rPr>
              <a:t>size</a:t>
            </a:r>
            <a:r>
              <a:rPr lang="en-US" altLang="zh-CN" sz="2400" b="1" dirty="0">
                <a:solidFill>
                  <a:srgbClr val="0000FF"/>
                </a:solidFill>
                <a:ea typeface="仿宋_GB2312" charset="0"/>
                <a:cs typeface="仿宋_GB2312" charset="0"/>
              </a:rPr>
              <a:t>, </a:t>
            </a:r>
            <a:r>
              <a:rPr lang="en-US" altLang="zh-CN" sz="2400" b="1" i="1" dirty="0">
                <a:solidFill>
                  <a:srgbClr val="0000FF"/>
                </a:solidFill>
                <a:ea typeface="仿宋_GB2312" charset="0"/>
                <a:cs typeface="仿宋_GB2312" charset="0"/>
              </a:rPr>
              <a:t>length</a:t>
            </a:r>
            <a:r>
              <a:rPr lang="en-US" altLang="zh-CN" sz="2400" b="1" dirty="0">
                <a:solidFill>
                  <a:srgbClr val="0000FF"/>
                </a:solidFill>
                <a:ea typeface="仿宋_GB2312" charset="0"/>
                <a:cs typeface="仿宋_GB2312" charset="0"/>
              </a:rPr>
              <a:t>,</a:t>
            </a:r>
            <a:r>
              <a:rPr lang="en-US" altLang="zh-CN" sz="2400" b="1" i="1" dirty="0">
                <a:solidFill>
                  <a:srgbClr val="0000FF"/>
                </a:solidFill>
                <a:ea typeface="仿宋_GB2312" charset="0"/>
                <a:cs typeface="仿宋_GB2312" charset="0"/>
              </a:rPr>
              <a:t> width</a:t>
            </a:r>
            <a:r>
              <a:rPr lang="en-US" altLang="zh-CN" sz="2400" b="1" dirty="0">
                <a:solidFill>
                  <a:srgbClr val="0000FF"/>
                </a:solidFill>
                <a:ea typeface="仿宋_GB2312" charset="0"/>
                <a:cs typeface="仿宋_GB2312" charset="0"/>
              </a:rPr>
              <a:t>, </a:t>
            </a:r>
            <a:r>
              <a:rPr lang="en-US" altLang="zh-CN" sz="2400" b="1" i="1" dirty="0">
                <a:solidFill>
                  <a:srgbClr val="0000FF"/>
                </a:solidFill>
                <a:ea typeface="仿宋_GB2312" charset="0"/>
                <a:cs typeface="仿宋_GB2312" charset="0"/>
              </a:rPr>
              <a:t>cost</a:t>
            </a:r>
            <a:r>
              <a:rPr lang="en-US" altLang="zh-CN" sz="2400" b="1" dirty="0">
                <a:solidFill>
                  <a:srgbClr val="0000FF"/>
                </a:solidFill>
                <a:ea typeface="仿宋_GB2312" charset="0"/>
                <a:cs typeface="仿宋_GB2312" charset="0"/>
              </a:rPr>
              <a:t>, </a:t>
            </a:r>
            <a:r>
              <a:rPr lang="en-US" altLang="zh-CN" sz="2400" b="1" i="1" dirty="0">
                <a:solidFill>
                  <a:srgbClr val="0000FF"/>
                </a:solidFill>
                <a:ea typeface="仿宋_GB2312" charset="0"/>
                <a:cs typeface="仿宋_GB2312" charset="0"/>
              </a:rPr>
              <a:t>price</a:t>
            </a:r>
            <a:br>
              <a:rPr lang="en-US" altLang="zh-CN" sz="2400" b="1" dirty="0">
                <a:ea typeface="仿宋_GB2312" charset="0"/>
                <a:cs typeface="仿宋_GB2312" charset="0"/>
              </a:rPr>
            </a:br>
            <a:r>
              <a:rPr lang="zh-CN" altLang="en-US" sz="2400" b="1" dirty="0">
                <a:ea typeface="仿宋_GB2312" charset="0"/>
                <a:cs typeface="仿宋_GB2312" charset="0"/>
              </a:rPr>
              <a:t>写成</a:t>
            </a:r>
            <a:br>
              <a:rPr lang="en-US" altLang="zh-CN" sz="2400" b="1" dirty="0">
                <a:ea typeface="仿宋_GB2312" charset="0"/>
                <a:cs typeface="仿宋_GB2312" charset="0"/>
              </a:rPr>
            </a:br>
            <a:r>
              <a:rPr lang="en-US" altLang="zh-CN" sz="2400" b="1" dirty="0">
                <a:ea typeface="仿宋_GB2312" charset="0"/>
                <a:cs typeface="仿宋_GB2312" charset="0"/>
              </a:rPr>
              <a:t> </a:t>
            </a:r>
            <a:r>
              <a:rPr lang="en-US" altLang="zh-CN" sz="2400" b="1" dirty="0">
                <a:solidFill>
                  <a:srgbClr val="0000FF"/>
                </a:solidFill>
                <a:ea typeface="仿宋_GB2312" charset="0"/>
                <a:cs typeface="仿宋_GB2312" charset="0"/>
              </a:rPr>
              <a:t>integer</a:t>
            </a:r>
            <a:r>
              <a:rPr lang="en-US" altLang="zh-CN" sz="2400" b="1" dirty="0">
                <a:ea typeface="仿宋_GB2312" charset="0"/>
                <a:cs typeface="仿宋_GB2312" charset="0"/>
              </a:rPr>
              <a:t> </a:t>
            </a:r>
            <a:r>
              <a:rPr lang="en-US" altLang="zh-CN" sz="2400" b="1" i="1" dirty="0">
                <a:solidFill>
                  <a:srgbClr val="0000FF"/>
                </a:solidFill>
                <a:ea typeface="仿宋_GB2312" charset="0"/>
                <a:cs typeface="仿宋_GB2312" charset="0"/>
              </a:rPr>
              <a:t>cost</a:t>
            </a:r>
            <a:r>
              <a:rPr lang="en-US" altLang="zh-CN" sz="2400" b="1" dirty="0">
                <a:solidFill>
                  <a:srgbClr val="0000FF"/>
                </a:solidFill>
                <a:ea typeface="仿宋_GB2312" charset="0"/>
                <a:cs typeface="仿宋_GB2312" charset="0"/>
              </a:rPr>
              <a:t>, </a:t>
            </a:r>
            <a:r>
              <a:rPr lang="en-US" altLang="zh-CN" sz="2400" b="1" i="1" dirty="0">
                <a:solidFill>
                  <a:srgbClr val="0000FF"/>
                </a:solidFill>
                <a:ea typeface="仿宋_GB2312" charset="0"/>
                <a:cs typeface="仿宋_GB2312" charset="0"/>
              </a:rPr>
              <a:t>length</a:t>
            </a:r>
            <a:r>
              <a:rPr lang="en-US" altLang="zh-CN" sz="2400" b="1" dirty="0">
                <a:solidFill>
                  <a:srgbClr val="0000FF"/>
                </a:solidFill>
                <a:ea typeface="仿宋_GB2312" charset="0"/>
                <a:cs typeface="仿宋_GB2312" charset="0"/>
              </a:rPr>
              <a:t>,</a:t>
            </a:r>
            <a:r>
              <a:rPr lang="en-US" altLang="zh-CN" sz="2400" b="1" i="1" dirty="0">
                <a:solidFill>
                  <a:srgbClr val="0000FF"/>
                </a:solidFill>
                <a:ea typeface="仿宋_GB2312" charset="0"/>
                <a:cs typeface="仿宋_GB2312" charset="0"/>
              </a:rPr>
              <a:t> price </a:t>
            </a:r>
            <a:r>
              <a:rPr lang="en-US" altLang="zh-CN" sz="2400" b="1" dirty="0">
                <a:solidFill>
                  <a:srgbClr val="0000FF"/>
                </a:solidFill>
                <a:ea typeface="仿宋_GB2312" charset="0"/>
                <a:cs typeface="仿宋_GB2312" charset="0"/>
              </a:rPr>
              <a:t>,</a:t>
            </a:r>
            <a:r>
              <a:rPr lang="en-US" altLang="zh-CN" sz="2400" b="1" i="1" dirty="0">
                <a:solidFill>
                  <a:srgbClr val="0000FF"/>
                </a:solidFill>
                <a:ea typeface="仿宋_GB2312" charset="0"/>
                <a:cs typeface="仿宋_GB2312" charset="0"/>
              </a:rPr>
              <a:t> size</a:t>
            </a:r>
            <a:r>
              <a:rPr lang="en-US" altLang="zh-CN" sz="2400" b="1" dirty="0">
                <a:solidFill>
                  <a:srgbClr val="0000FF"/>
                </a:solidFill>
                <a:ea typeface="仿宋_GB2312" charset="0"/>
                <a:cs typeface="仿宋_GB2312" charset="0"/>
              </a:rPr>
              <a:t>, </a:t>
            </a:r>
            <a:r>
              <a:rPr lang="en-US" altLang="zh-CN" sz="2400" b="1" i="1" dirty="0">
                <a:solidFill>
                  <a:srgbClr val="0000FF"/>
                </a:solidFill>
                <a:ea typeface="仿宋_GB2312" charset="0"/>
                <a:cs typeface="仿宋_GB2312" charset="0"/>
              </a:rPr>
              <a:t>width</a:t>
            </a:r>
            <a:endParaRPr lang="en-US" altLang="zh-CN" sz="2400" b="1" dirty="0">
              <a:solidFill>
                <a:schemeClr val="tx2"/>
              </a:solidFill>
              <a:latin typeface="+mn-ea"/>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rgbClr val="FF0000"/>
                </a:solidFill>
                <a:latin typeface="Times New Roman" charset="0"/>
              </a:rPr>
              <a:t>数据说明：使用注释说明复杂数据结构</a:t>
            </a:r>
            <a:endParaRPr lang="en-US" altLang="zh-CN" sz="2400" b="1" dirty="0">
              <a:solidFill>
                <a:srgbClr val="FF0000"/>
              </a:solidFill>
              <a:latin typeface="Times New Roman" charset="0"/>
            </a:endParaRPr>
          </a:p>
          <a:p>
            <a:r>
              <a:rPr lang="zh-CN" altLang="en-US" sz="2400" b="1" dirty="0">
                <a:solidFill>
                  <a:schemeClr val="tx2"/>
                </a:solidFill>
                <a:latin typeface="+mn-ea"/>
                <a:cs typeface="仿宋_GB2312" charset="0"/>
              </a:rPr>
              <a:t>如果设计了一个复杂的数据结构，应当使用注释来说明在程序实现时这个数据结构的固有特点。</a:t>
            </a:r>
            <a:endParaRPr lang="en-US" altLang="zh-CN" sz="2400" b="1" dirty="0">
              <a:solidFill>
                <a:schemeClr val="tx2"/>
              </a:solidFill>
              <a:latin typeface="+mn-ea"/>
              <a:cs typeface="仿宋_GB2312" charset="0"/>
            </a:endParaRPr>
          </a:p>
          <a:p>
            <a:r>
              <a:rPr lang="zh-CN" altLang="en-US" sz="2400" b="1" dirty="0">
                <a:solidFill>
                  <a:schemeClr val="tx2"/>
                </a:solidFill>
                <a:latin typeface="+mn-ea"/>
                <a:cs typeface="仿宋_GB2312" charset="0"/>
              </a:rPr>
              <a:t>例如</a:t>
            </a:r>
            <a:r>
              <a:rPr lang="en-US" altLang="zh-CN" sz="2400" b="1" dirty="0">
                <a:solidFill>
                  <a:schemeClr val="tx2"/>
                </a:solidFill>
                <a:latin typeface="+mn-ea"/>
                <a:cs typeface="仿宋_GB2312" charset="0"/>
              </a:rPr>
              <a:t>, </a:t>
            </a:r>
            <a:r>
              <a:rPr lang="zh-CN" altLang="en-US" sz="2400" b="1" dirty="0">
                <a:solidFill>
                  <a:schemeClr val="tx2"/>
                </a:solidFill>
                <a:latin typeface="+mn-ea"/>
                <a:cs typeface="仿宋_GB2312" charset="0"/>
              </a:rPr>
              <a:t>用户自定义的数据类型，都应当在注释中做必要的补充说明。</a:t>
            </a: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543956" cy="654050"/>
          </a:xfrm>
        </p:spPr>
        <p:txBody>
          <a:bodyPr/>
          <a:lstStyle/>
          <a:p>
            <a:r>
              <a:rPr lang="zh-CN" altLang="en-US" dirty="0">
                <a:latin typeface="Verdana" pitchFamily="34" charset="0"/>
                <a:sym typeface="Wingdings" pitchFamily="2" charset="2"/>
              </a:rPr>
              <a:t>软件开发与生产过程的综合协同</a:t>
            </a:r>
            <a:endParaRPr lang="zh-CN" altLang="en-US" dirty="0"/>
          </a:p>
        </p:txBody>
      </p:sp>
      <p:pic>
        <p:nvPicPr>
          <p:cNvPr id="114690" name="Picture 2"/>
          <p:cNvPicPr>
            <a:picLocks noChangeAspect="1" noChangeArrowheads="1"/>
          </p:cNvPicPr>
          <p:nvPr/>
        </p:nvPicPr>
        <p:blipFill>
          <a:blip r:embed="rId3"/>
          <a:srcRect/>
          <a:stretch>
            <a:fillRect/>
          </a:stretch>
        </p:blipFill>
        <p:spPr bwMode="auto">
          <a:xfrm>
            <a:off x="364878" y="857232"/>
            <a:ext cx="8350526" cy="4786346"/>
          </a:xfrm>
          <a:prstGeom prst="rect">
            <a:avLst/>
          </a:prstGeom>
          <a:noFill/>
        </p:spPr>
      </p:pic>
      <p:sp>
        <p:nvSpPr>
          <p:cNvPr id="4" name="TextBox 3"/>
          <p:cNvSpPr txBox="1"/>
          <p:nvPr/>
        </p:nvSpPr>
        <p:spPr>
          <a:xfrm>
            <a:off x="928662" y="1968333"/>
            <a:ext cx="2236510" cy="246221"/>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可行性分析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合同签订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需求分析</a:t>
            </a:r>
          </a:p>
        </p:txBody>
      </p:sp>
      <p:sp>
        <p:nvSpPr>
          <p:cNvPr id="5" name="TextBox 4"/>
          <p:cNvSpPr txBox="1"/>
          <p:nvPr/>
        </p:nvSpPr>
        <p:spPr>
          <a:xfrm>
            <a:off x="759103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视</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开</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发</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模</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6" name="TextBox 5"/>
          <p:cNvSpPr txBox="1"/>
          <p:nvPr/>
        </p:nvSpPr>
        <p:spPr>
          <a:xfrm>
            <a:off x="7929586"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合适的设计方法</a:t>
            </a: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7" name="TextBox 6"/>
          <p:cNvSpPr txBox="1"/>
          <p:nvPr/>
        </p:nvSpPr>
        <p:spPr>
          <a:xfrm>
            <a:off x="8305412" y="2287968"/>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高质量的工程支持</a:t>
            </a:r>
          </a:p>
        </p:txBody>
      </p:sp>
      <p:sp>
        <p:nvSpPr>
          <p:cNvPr id="8" name="TextBox 7"/>
          <p:cNvSpPr txBox="1"/>
          <p:nvPr/>
        </p:nvSpPr>
        <p:spPr>
          <a:xfrm>
            <a:off x="866260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重视工程管理</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9" name="TextBox 8"/>
          <p:cNvSpPr txBox="1"/>
          <p:nvPr/>
        </p:nvSpPr>
        <p:spPr>
          <a:xfrm>
            <a:off x="-32" y="1214422"/>
            <a:ext cx="338554" cy="4154984"/>
          </a:xfrm>
          <a:prstGeom prst="rect">
            <a:avLst/>
          </a:prstGeom>
          <a:solidFill>
            <a:schemeClr val="accent6">
              <a:lumMod val="40000"/>
              <a:lumOff val="60000"/>
            </a:schemeClr>
          </a:solidFill>
        </p:spPr>
        <p:txBody>
          <a:bodyPr wrap="square" rtlCol="0">
            <a:spAutoFit/>
          </a:bodyPr>
          <a:lstStyle/>
          <a:p>
            <a:pPr>
              <a:buNone/>
            </a:pPr>
            <a:r>
              <a:rPr lang="zh-CN" altLang="en-US" b="1" dirty="0">
                <a:solidFill>
                  <a:srgbClr val="0000FF"/>
                </a:solidFill>
                <a:latin typeface="楷体" pitchFamily="49" charset="-122"/>
                <a:ea typeface="楷体" pitchFamily="49" charset="-122"/>
              </a:rPr>
              <a:t>组织过程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基本过程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支持过程</a:t>
            </a:r>
          </a:p>
        </p:txBody>
      </p:sp>
      <p:sp>
        <p:nvSpPr>
          <p:cNvPr id="13" name="下箭头 12"/>
          <p:cNvSpPr/>
          <p:nvPr/>
        </p:nvSpPr>
        <p:spPr bwMode="auto">
          <a:xfrm rot="9745140" flipH="1">
            <a:off x="8627711" y="1706680"/>
            <a:ext cx="223298" cy="555689"/>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4" name="下箭头 13"/>
          <p:cNvSpPr/>
          <p:nvPr/>
        </p:nvSpPr>
        <p:spPr bwMode="auto">
          <a:xfrm rot="11748841" flipH="1" flipV="1">
            <a:off x="8657326" y="3869504"/>
            <a:ext cx="223494" cy="773922"/>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5" name="TextBox 14"/>
          <p:cNvSpPr txBox="1"/>
          <p:nvPr/>
        </p:nvSpPr>
        <p:spPr>
          <a:xfrm>
            <a:off x="-85871" y="937423"/>
            <a:ext cx="800219" cy="276999"/>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三个过程</a:t>
            </a:r>
          </a:p>
        </p:txBody>
      </p:sp>
      <p:sp>
        <p:nvSpPr>
          <p:cNvPr id="16" name="TextBox 15"/>
          <p:cNvSpPr txBox="1"/>
          <p:nvPr/>
        </p:nvSpPr>
        <p:spPr>
          <a:xfrm>
            <a:off x="8715404" y="1571612"/>
            <a:ext cx="492443" cy="461665"/>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四个</a:t>
            </a:r>
            <a:endParaRPr lang="en-US" altLang="zh-CN" b="1" dirty="0">
              <a:solidFill>
                <a:srgbClr val="FF0000"/>
              </a:solidFill>
              <a:latin typeface="楷体" pitchFamily="49" charset="-122"/>
              <a:ea typeface="楷体" pitchFamily="49" charset="-122"/>
            </a:endParaRPr>
          </a:p>
          <a:p>
            <a:pPr>
              <a:buNone/>
            </a:pPr>
            <a:r>
              <a:rPr lang="zh-CN" altLang="en-US" b="1" dirty="0">
                <a:solidFill>
                  <a:srgbClr val="FF0000"/>
                </a:solidFill>
                <a:latin typeface="楷体" pitchFamily="49" charset="-122"/>
                <a:ea typeface="楷体" pitchFamily="49" charset="-122"/>
              </a:rPr>
              <a:t>原则</a:t>
            </a:r>
          </a:p>
        </p:txBody>
      </p:sp>
      <p:sp>
        <p:nvSpPr>
          <p:cNvPr id="17" name="TextBox 16"/>
          <p:cNvSpPr txBox="1"/>
          <p:nvPr/>
        </p:nvSpPr>
        <p:spPr>
          <a:xfrm>
            <a:off x="3214678" y="1968333"/>
            <a:ext cx="1402949" cy="246221"/>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总体设计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详细设计</a:t>
            </a:r>
          </a:p>
        </p:txBody>
      </p:sp>
      <p:sp>
        <p:nvSpPr>
          <p:cNvPr id="18" name="TextBox 17"/>
          <p:cNvSpPr txBox="1"/>
          <p:nvPr/>
        </p:nvSpPr>
        <p:spPr>
          <a:xfrm>
            <a:off x="3819312" y="3357562"/>
            <a:ext cx="1467068" cy="246221"/>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系统实现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单元测试</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rgbClr val="FF0000"/>
                </a:solidFill>
                <a:latin typeface="Times New Roman" charset="0"/>
              </a:rPr>
              <a:t>语句结构</a:t>
            </a:r>
            <a:endParaRPr lang="en-US" altLang="zh-CN" sz="2400" b="1" dirty="0">
              <a:solidFill>
                <a:srgbClr val="FF0000"/>
              </a:solidFill>
              <a:latin typeface="Times New Roman" charset="0"/>
            </a:endParaRPr>
          </a:p>
          <a:p>
            <a:r>
              <a:rPr lang="zh-CN" altLang="en-US" sz="2400" b="1" dirty="0">
                <a:solidFill>
                  <a:schemeClr val="tx2"/>
                </a:solidFill>
                <a:latin typeface="+mn-ea"/>
                <a:cs typeface="仿宋_GB2312" charset="0"/>
              </a:rPr>
              <a:t>在设计阶段确定了软件的逻辑流结构，但构造单个语句则是编码阶段的任务。语句构造力求</a:t>
            </a:r>
            <a:r>
              <a:rPr lang="zh-CN" altLang="en-US" sz="2400" b="1" dirty="0">
                <a:solidFill>
                  <a:srgbClr val="FF0000"/>
                </a:solidFill>
                <a:latin typeface="+mn-ea"/>
                <a:cs typeface="仿宋_GB2312" charset="0"/>
              </a:rPr>
              <a:t>简单、直接</a:t>
            </a:r>
            <a:r>
              <a:rPr lang="zh-CN" altLang="en-US" sz="2400" b="1" dirty="0">
                <a:solidFill>
                  <a:schemeClr val="tx2"/>
                </a:solidFill>
                <a:latin typeface="+mn-ea"/>
                <a:cs typeface="仿宋_GB2312" charset="0"/>
              </a:rPr>
              <a:t>，不能为了片面追求效率而使语句复杂化。</a:t>
            </a:r>
            <a:endParaRPr lang="en-US" altLang="zh-CN" sz="2400" b="1" dirty="0">
              <a:solidFill>
                <a:schemeClr val="tx2"/>
              </a:solidFill>
              <a:latin typeface="+mn-ea"/>
              <a:cs typeface="仿宋_GB2312" charset="0"/>
            </a:endParaRPr>
          </a:p>
          <a:p>
            <a:r>
              <a:rPr lang="en-US" altLang="zh-CN" sz="2400" b="1" dirty="0">
                <a:solidFill>
                  <a:srgbClr val="FF0000"/>
                </a:solidFill>
                <a:latin typeface="+mn-ea"/>
                <a:cs typeface="仿宋_GB2312" charset="0"/>
              </a:rPr>
              <a:t>1</a:t>
            </a:r>
            <a:r>
              <a:rPr lang="zh-CN" altLang="en-US" sz="2400" b="1" dirty="0">
                <a:solidFill>
                  <a:srgbClr val="FF0000"/>
                </a:solidFill>
                <a:latin typeface="+mn-ea"/>
                <a:cs typeface="仿宋_GB2312" charset="0"/>
              </a:rPr>
              <a:t>、在一行内只写一条语句</a:t>
            </a:r>
            <a:endParaRPr lang="en-US" altLang="zh-CN" sz="2400" b="1" dirty="0">
              <a:solidFill>
                <a:srgbClr val="FF0000"/>
              </a:solidFill>
              <a:latin typeface="+mn-ea"/>
              <a:cs typeface="仿宋_GB2312" charset="0"/>
            </a:endParaRPr>
          </a:p>
          <a:p>
            <a:r>
              <a:rPr lang="zh-CN" altLang="en-US" sz="2400" b="1" dirty="0">
                <a:solidFill>
                  <a:schemeClr val="tx2"/>
                </a:solidFill>
                <a:latin typeface="+mn-ea"/>
                <a:cs typeface="仿宋_GB2312" charset="0"/>
              </a:rPr>
              <a:t>在一行内只写一条语句，并且采取适当的移行格式，使程序的逻辑和功能变得更加明确。</a:t>
            </a:r>
            <a:endParaRPr lang="en-US" altLang="zh-CN" sz="2400" b="1" dirty="0">
              <a:solidFill>
                <a:schemeClr val="tx2"/>
              </a:solidFill>
              <a:latin typeface="+mn-ea"/>
              <a:cs typeface="仿宋_GB2312" charset="0"/>
            </a:endParaRPr>
          </a:p>
          <a:p>
            <a:r>
              <a:rPr lang="zh-CN" altLang="en-US" sz="2400" b="1" dirty="0">
                <a:solidFill>
                  <a:schemeClr val="tx2"/>
                </a:solidFill>
                <a:latin typeface="+mn-ea"/>
                <a:cs typeface="仿宋_GB2312" charset="0"/>
              </a:rPr>
              <a:t>许多程序设计语言允许在</a:t>
            </a:r>
            <a:r>
              <a:rPr lang="zh-CN" altLang="en-US" sz="2400" b="1" dirty="0">
                <a:solidFill>
                  <a:srgbClr val="FF0000"/>
                </a:solidFill>
                <a:latin typeface="+mn-ea"/>
                <a:cs typeface="仿宋_GB2312" charset="0"/>
              </a:rPr>
              <a:t>一行内写多个语句</a:t>
            </a:r>
            <a:r>
              <a:rPr lang="zh-CN" altLang="en-US" sz="2400" b="1" dirty="0">
                <a:solidFill>
                  <a:schemeClr val="tx2"/>
                </a:solidFill>
                <a:latin typeface="+mn-ea"/>
                <a:cs typeface="仿宋_GB2312" charset="0"/>
              </a:rPr>
              <a:t>。但这种方式会</a:t>
            </a:r>
            <a:r>
              <a:rPr lang="zh-CN" altLang="en-US" sz="2400" b="1" dirty="0">
                <a:solidFill>
                  <a:srgbClr val="FF0000"/>
                </a:solidFill>
                <a:latin typeface="+mn-ea"/>
                <a:cs typeface="仿宋_GB2312" charset="0"/>
              </a:rPr>
              <a:t>使程序可读性变差</a:t>
            </a:r>
            <a:r>
              <a:rPr lang="en-US" altLang="zh-CN" sz="2400" b="1" dirty="0">
                <a:solidFill>
                  <a:schemeClr val="tx2"/>
                </a:solidFill>
                <a:latin typeface="+mn-ea"/>
                <a:cs typeface="仿宋_GB2312" charset="0"/>
              </a:rPr>
              <a:t>,</a:t>
            </a:r>
            <a:r>
              <a:rPr lang="zh-CN" altLang="en-US" sz="2400" b="1" dirty="0">
                <a:solidFill>
                  <a:schemeClr val="tx2"/>
                </a:solidFill>
                <a:latin typeface="+mn-ea"/>
                <a:cs typeface="仿宋_GB2312" charset="0"/>
              </a:rPr>
              <a:t>因而不可取。</a:t>
            </a:r>
            <a:endParaRPr lang="en-US" altLang="zh-CN" sz="2400" b="1" dirty="0">
              <a:solidFill>
                <a:schemeClr val="tx2"/>
              </a:solidFill>
              <a:latin typeface="+mn-ea"/>
              <a:cs typeface="仿宋_GB2312" charset="0"/>
            </a:endParaRP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rgbClr val="FF0000"/>
                </a:solidFill>
                <a:latin typeface="Times New Roman" charset="0"/>
              </a:rPr>
              <a:t>语句结构</a:t>
            </a:r>
            <a:endParaRPr lang="en-US" altLang="zh-CN" sz="2400" b="1" dirty="0">
              <a:solidFill>
                <a:srgbClr val="FF0000"/>
              </a:solidFill>
              <a:latin typeface="Times New Roman" charset="0"/>
            </a:endParaRPr>
          </a:p>
          <a:p>
            <a:r>
              <a:rPr lang="en-US" altLang="zh-CN" sz="2400" b="1" dirty="0">
                <a:solidFill>
                  <a:srgbClr val="FF0000"/>
                </a:solidFill>
                <a:latin typeface="+mn-ea"/>
                <a:cs typeface="仿宋_GB2312" charset="0"/>
              </a:rPr>
              <a:t>1</a:t>
            </a:r>
            <a:r>
              <a:rPr lang="zh-CN" altLang="en-US" sz="2400" b="1" dirty="0">
                <a:solidFill>
                  <a:srgbClr val="FF0000"/>
                </a:solidFill>
                <a:latin typeface="+mn-ea"/>
                <a:cs typeface="仿宋_GB2312" charset="0"/>
              </a:rPr>
              <a:t>、在一行内只写一条语句</a:t>
            </a:r>
            <a:endParaRPr lang="en-US" altLang="zh-CN" sz="2400" b="1" dirty="0">
              <a:solidFill>
                <a:srgbClr val="FF0000"/>
              </a:solidFill>
              <a:latin typeface="+mn-ea"/>
              <a:cs typeface="仿宋_GB2312" charset="0"/>
            </a:endParaRPr>
          </a:p>
          <a:p>
            <a:r>
              <a:rPr lang="zh-CN" altLang="en-US" sz="2400" b="1" dirty="0">
                <a:solidFill>
                  <a:schemeClr val="tx2"/>
                </a:solidFill>
                <a:latin typeface="+mn-ea"/>
                <a:cs typeface="仿宋_GB2312" charset="0"/>
              </a:rPr>
              <a:t>例如，有一段排序程序</a:t>
            </a:r>
            <a:br>
              <a:rPr lang="en-US" altLang="zh-CN" sz="2400" b="1" dirty="0">
                <a:solidFill>
                  <a:schemeClr val="tx2"/>
                </a:solidFill>
                <a:latin typeface="+mn-ea"/>
                <a:cs typeface="仿宋_GB2312" charset="0"/>
              </a:rPr>
            </a:br>
            <a:r>
              <a:rPr lang="en-US" altLang="zh-CN" sz="2400" b="1" dirty="0">
                <a:solidFill>
                  <a:schemeClr val="tx2"/>
                </a:solidFill>
                <a:latin typeface="+mn-ea"/>
                <a:cs typeface="仿宋_GB2312" charset="0"/>
              </a:rPr>
              <a:t>FOR I:=1 TO N</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1 DO BEGIN T:=I</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FOR J:=I</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1 TO N DO IF A[J]</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A[T] THEN T:=J</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IF T≠I THEN BEGIN  WORK:=A[T]</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A[T]:=A[I]</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A[I]:=WORK</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END </a:t>
            </a:r>
            <a:r>
              <a:rPr lang="en-US" altLang="zh-CN" sz="2400" b="1" dirty="0" err="1">
                <a:solidFill>
                  <a:schemeClr val="tx2"/>
                </a:solidFill>
                <a:latin typeface="+mn-ea"/>
                <a:cs typeface="仿宋_GB2312" charset="0"/>
              </a:rPr>
              <a:t>END</a:t>
            </a:r>
            <a:r>
              <a:rPr lang="zh-CN" altLang="en-US" sz="2400" b="1" dirty="0">
                <a:solidFill>
                  <a:schemeClr val="tx2"/>
                </a:solidFill>
                <a:latin typeface="+mn-ea"/>
                <a:cs typeface="仿宋_GB2312" charset="0"/>
              </a:rPr>
              <a:t>；</a:t>
            </a:r>
            <a:endParaRPr lang="en-US" altLang="zh-CN" sz="2400" b="1" dirty="0">
              <a:solidFill>
                <a:schemeClr val="tx2"/>
              </a:solidFill>
              <a:latin typeface="+mn-ea"/>
              <a:cs typeface="仿宋_GB2312" charset="0"/>
            </a:endParaRPr>
          </a:p>
          <a:p>
            <a:r>
              <a:rPr lang="zh-CN" altLang="en-US" sz="2400" b="1" dirty="0">
                <a:solidFill>
                  <a:schemeClr val="tx2"/>
                </a:solidFill>
                <a:latin typeface="+mn-ea"/>
                <a:cs typeface="仿宋_GB2312" charset="0"/>
              </a:rPr>
              <a:t>由于一行中包括了多个语句，掩盖了程序的循环结构和条件结构，使其可读性变得很差。</a:t>
            </a:r>
          </a:p>
          <a:p>
            <a:endParaRPr lang="zh-CN" altLang="en-US" sz="2400" b="1" dirty="0">
              <a:solidFill>
                <a:schemeClr val="tx2"/>
              </a:solidFill>
              <a:latin typeface="+mn-ea"/>
              <a:cs typeface="仿宋_GB2312" charset="0"/>
            </a:endParaRP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rgbClr val="FF0000"/>
                </a:solidFill>
                <a:latin typeface="Times New Roman" charset="0"/>
              </a:rPr>
              <a:t>语句结构</a:t>
            </a:r>
            <a:endParaRPr lang="en-US" altLang="zh-CN" sz="2400" b="1" dirty="0">
              <a:solidFill>
                <a:srgbClr val="FF0000"/>
              </a:solidFill>
              <a:latin typeface="Times New Roman" charset="0"/>
            </a:endParaRPr>
          </a:p>
          <a:p>
            <a:r>
              <a:rPr lang="en-US" altLang="zh-CN" sz="2400" b="1" dirty="0">
                <a:solidFill>
                  <a:srgbClr val="FF0000"/>
                </a:solidFill>
                <a:latin typeface="+mn-ea"/>
                <a:cs typeface="仿宋_GB2312" charset="0"/>
              </a:rPr>
              <a:t>1</a:t>
            </a:r>
            <a:r>
              <a:rPr lang="zh-CN" altLang="en-US" sz="2400" b="1" dirty="0">
                <a:solidFill>
                  <a:srgbClr val="FF0000"/>
                </a:solidFill>
                <a:latin typeface="+mn-ea"/>
                <a:cs typeface="仿宋_GB2312" charset="0"/>
              </a:rPr>
              <a:t>、在一行内只写一条语句</a:t>
            </a:r>
            <a:endParaRPr lang="en-US" altLang="zh-CN" sz="2400" b="1" dirty="0">
              <a:solidFill>
                <a:srgbClr val="FF0000"/>
              </a:solidFill>
              <a:latin typeface="+mn-ea"/>
              <a:cs typeface="仿宋_GB2312" charset="0"/>
            </a:endParaRPr>
          </a:p>
          <a:p>
            <a:pPr>
              <a:buNone/>
            </a:pPr>
            <a:r>
              <a:rPr lang="en-US" altLang="zh-CN" b="1" dirty="0">
                <a:solidFill>
                  <a:srgbClr val="0000FF"/>
                </a:solidFill>
                <a:ea typeface="仿宋_GB2312" charset="0"/>
                <a:cs typeface="仿宋_GB2312" charset="0"/>
              </a:rPr>
              <a:t>FOR  I:=1  TO  N</a:t>
            </a:r>
            <a:r>
              <a:rPr lang="en-US" altLang="zh-CN" b="1" dirty="0">
                <a:solidFill>
                  <a:srgbClr val="0000FF"/>
                </a:solidFill>
                <a:latin typeface="仿宋_GB2312" charset="0"/>
                <a:ea typeface="仿宋_GB2312" charset="0"/>
                <a:cs typeface="仿宋_GB2312" charset="0"/>
              </a:rPr>
              <a:t>-</a:t>
            </a:r>
            <a:r>
              <a:rPr lang="en-US" altLang="zh-CN" b="1" dirty="0">
                <a:solidFill>
                  <a:srgbClr val="0000FF"/>
                </a:solidFill>
                <a:ea typeface="仿宋_GB2312" charset="0"/>
                <a:cs typeface="仿宋_GB2312" charset="0"/>
              </a:rPr>
              <a:t>1  DO      //</a:t>
            </a:r>
            <a:r>
              <a:rPr lang="zh-CN" altLang="en-US" b="1" dirty="0">
                <a:solidFill>
                  <a:srgbClr val="0000FF"/>
                </a:solidFill>
                <a:ea typeface="仿宋_GB2312" charset="0"/>
                <a:cs typeface="仿宋_GB2312" charset="0"/>
              </a:rPr>
              <a:t>改进布局</a:t>
            </a:r>
            <a:br>
              <a:rPr lang="en-US" altLang="zh-CN" b="1" dirty="0">
                <a:solidFill>
                  <a:srgbClr val="0000FF"/>
                </a:solidFill>
                <a:ea typeface="仿宋_GB2312" charset="0"/>
                <a:cs typeface="仿宋_GB2312" charset="0"/>
              </a:rPr>
            </a:br>
            <a:r>
              <a:rPr lang="en-US" altLang="zh-CN" b="1" dirty="0">
                <a:solidFill>
                  <a:srgbClr val="0000FF"/>
                </a:solidFill>
                <a:ea typeface="仿宋_GB2312" charset="0"/>
                <a:cs typeface="仿宋_GB2312" charset="0"/>
              </a:rPr>
              <a:t>  BEGIN</a:t>
            </a:r>
            <a:br>
              <a:rPr lang="en-US" altLang="zh-CN" b="1" dirty="0">
                <a:solidFill>
                  <a:srgbClr val="0000FF"/>
                </a:solidFill>
                <a:ea typeface="仿宋_GB2312" charset="0"/>
                <a:cs typeface="仿宋_GB2312" charset="0"/>
              </a:rPr>
            </a:br>
            <a:r>
              <a:rPr lang="en-US" altLang="zh-CN" b="1" dirty="0">
                <a:solidFill>
                  <a:srgbClr val="0000FF"/>
                </a:solidFill>
                <a:ea typeface="仿宋_GB2312" charset="0"/>
                <a:cs typeface="仿宋_GB2312" charset="0"/>
              </a:rPr>
              <a:t>       T:=I</a:t>
            </a:r>
            <a:r>
              <a:rPr lang="zh-CN" altLang="en-US" b="1" dirty="0">
                <a:solidFill>
                  <a:srgbClr val="0000FF"/>
                </a:solidFill>
                <a:ea typeface="仿宋_GB2312" charset="0"/>
                <a:cs typeface="仿宋_GB2312" charset="0"/>
              </a:rPr>
              <a:t>；</a:t>
            </a:r>
            <a:br>
              <a:rPr lang="en-US" altLang="zh-CN" b="1" dirty="0">
                <a:solidFill>
                  <a:srgbClr val="0000FF"/>
                </a:solidFill>
                <a:ea typeface="仿宋_GB2312" charset="0"/>
                <a:cs typeface="仿宋_GB2312" charset="0"/>
              </a:rPr>
            </a:br>
            <a:r>
              <a:rPr lang="en-US" altLang="zh-CN" b="1" dirty="0">
                <a:solidFill>
                  <a:srgbClr val="0000FF"/>
                </a:solidFill>
                <a:ea typeface="仿宋_GB2312" charset="0"/>
                <a:cs typeface="仿宋_GB2312" charset="0"/>
              </a:rPr>
              <a:t>       FOR  J:=I</a:t>
            </a:r>
            <a:r>
              <a:rPr lang="zh-CN" altLang="en-US" b="1" dirty="0">
                <a:solidFill>
                  <a:srgbClr val="0000FF"/>
                </a:solidFill>
                <a:ea typeface="仿宋_GB2312" charset="0"/>
                <a:cs typeface="仿宋_GB2312" charset="0"/>
              </a:rPr>
              <a:t>＋</a:t>
            </a:r>
            <a:r>
              <a:rPr lang="en-US" altLang="zh-CN" b="1" dirty="0">
                <a:solidFill>
                  <a:srgbClr val="0000FF"/>
                </a:solidFill>
                <a:ea typeface="仿宋_GB2312" charset="0"/>
                <a:cs typeface="仿宋_GB2312" charset="0"/>
              </a:rPr>
              <a:t>1  TO  N  DO</a:t>
            </a:r>
            <a:br>
              <a:rPr lang="en-US" altLang="zh-CN" b="1" dirty="0">
                <a:solidFill>
                  <a:srgbClr val="0000FF"/>
                </a:solidFill>
                <a:ea typeface="仿宋_GB2312" charset="0"/>
                <a:cs typeface="仿宋_GB2312" charset="0"/>
              </a:rPr>
            </a:br>
            <a:r>
              <a:rPr lang="en-US" altLang="zh-CN" b="1" dirty="0">
                <a:solidFill>
                  <a:srgbClr val="0000FF"/>
                </a:solidFill>
                <a:ea typeface="仿宋_GB2312" charset="0"/>
                <a:cs typeface="仿宋_GB2312" charset="0"/>
              </a:rPr>
              <a:t>             IF  A[J]</a:t>
            </a:r>
            <a:r>
              <a:rPr lang="zh-CN" altLang="en-US" b="1" dirty="0">
                <a:solidFill>
                  <a:srgbClr val="0000FF"/>
                </a:solidFill>
                <a:ea typeface="仿宋_GB2312" charset="0"/>
                <a:cs typeface="仿宋_GB2312" charset="0"/>
              </a:rPr>
              <a:t>＜</a:t>
            </a:r>
            <a:r>
              <a:rPr lang="en-US" altLang="zh-CN" b="1" dirty="0">
                <a:solidFill>
                  <a:srgbClr val="0000FF"/>
                </a:solidFill>
                <a:ea typeface="仿宋_GB2312" charset="0"/>
                <a:cs typeface="仿宋_GB2312" charset="0"/>
              </a:rPr>
              <a:t>A[T]  THEN  T:=J</a:t>
            </a:r>
            <a:r>
              <a:rPr lang="zh-CN" altLang="en-US" b="1" dirty="0">
                <a:solidFill>
                  <a:srgbClr val="0000FF"/>
                </a:solidFill>
                <a:ea typeface="仿宋_GB2312" charset="0"/>
                <a:cs typeface="仿宋_GB2312" charset="0"/>
              </a:rPr>
              <a:t>；</a:t>
            </a:r>
            <a:br>
              <a:rPr lang="en-US" altLang="zh-CN" b="1" dirty="0">
                <a:solidFill>
                  <a:srgbClr val="0000FF"/>
                </a:solidFill>
                <a:ea typeface="仿宋_GB2312" charset="0"/>
                <a:cs typeface="仿宋_GB2312" charset="0"/>
              </a:rPr>
            </a:br>
            <a:r>
              <a:rPr lang="en-US" altLang="zh-CN" b="1" dirty="0">
                <a:solidFill>
                  <a:srgbClr val="0000FF"/>
                </a:solidFill>
                <a:ea typeface="仿宋_GB2312" charset="0"/>
                <a:cs typeface="仿宋_GB2312" charset="0"/>
              </a:rPr>
              <a:t>       IF  T≠I  THEN</a:t>
            </a:r>
            <a:br>
              <a:rPr lang="en-US" altLang="zh-CN" b="1" dirty="0">
                <a:solidFill>
                  <a:srgbClr val="0000FF"/>
                </a:solidFill>
                <a:ea typeface="仿宋_GB2312" charset="0"/>
                <a:cs typeface="仿宋_GB2312" charset="0"/>
              </a:rPr>
            </a:br>
            <a:r>
              <a:rPr lang="en-US" altLang="zh-CN" b="1" dirty="0">
                <a:solidFill>
                  <a:srgbClr val="0000FF"/>
                </a:solidFill>
                <a:ea typeface="仿宋_GB2312" charset="0"/>
                <a:cs typeface="仿宋_GB2312" charset="0"/>
              </a:rPr>
              <a:t>           BEGIN</a:t>
            </a:r>
            <a:br>
              <a:rPr lang="en-US" altLang="zh-CN" b="1" dirty="0">
                <a:solidFill>
                  <a:srgbClr val="0000FF"/>
                </a:solidFill>
                <a:ea typeface="仿宋_GB2312" charset="0"/>
                <a:cs typeface="仿宋_GB2312" charset="0"/>
              </a:rPr>
            </a:br>
            <a:r>
              <a:rPr lang="en-US" altLang="zh-CN" b="1" dirty="0">
                <a:solidFill>
                  <a:srgbClr val="0000FF"/>
                </a:solidFill>
                <a:ea typeface="仿宋_GB2312" charset="0"/>
                <a:cs typeface="仿宋_GB2312" charset="0"/>
              </a:rPr>
              <a:t>                WORK:=A[T]</a:t>
            </a:r>
            <a:r>
              <a:rPr lang="zh-CN" altLang="en-US" b="1" dirty="0">
                <a:solidFill>
                  <a:srgbClr val="0000FF"/>
                </a:solidFill>
                <a:ea typeface="仿宋_GB2312" charset="0"/>
                <a:cs typeface="仿宋_GB2312" charset="0"/>
              </a:rPr>
              <a:t>；</a:t>
            </a:r>
            <a:br>
              <a:rPr lang="en-US" altLang="zh-CN" b="1" dirty="0">
                <a:solidFill>
                  <a:srgbClr val="0000FF"/>
                </a:solidFill>
                <a:ea typeface="仿宋_GB2312" charset="0"/>
                <a:cs typeface="仿宋_GB2312" charset="0"/>
              </a:rPr>
            </a:br>
            <a:r>
              <a:rPr lang="en-US" altLang="zh-CN" b="1" dirty="0">
                <a:solidFill>
                  <a:srgbClr val="0000FF"/>
                </a:solidFill>
                <a:ea typeface="仿宋_GB2312" charset="0"/>
                <a:cs typeface="仿宋_GB2312" charset="0"/>
              </a:rPr>
              <a:t>                A[T]:=A[I]</a:t>
            </a:r>
            <a:r>
              <a:rPr lang="zh-CN" altLang="en-US" b="1" dirty="0">
                <a:solidFill>
                  <a:srgbClr val="0000FF"/>
                </a:solidFill>
                <a:ea typeface="仿宋_GB2312" charset="0"/>
                <a:cs typeface="仿宋_GB2312" charset="0"/>
              </a:rPr>
              <a:t>；</a:t>
            </a:r>
            <a:br>
              <a:rPr lang="en-US" altLang="zh-CN" b="1" dirty="0">
                <a:solidFill>
                  <a:srgbClr val="0000FF"/>
                </a:solidFill>
                <a:ea typeface="仿宋_GB2312" charset="0"/>
                <a:cs typeface="仿宋_GB2312" charset="0"/>
              </a:rPr>
            </a:br>
            <a:r>
              <a:rPr lang="en-US" altLang="zh-CN" b="1" dirty="0">
                <a:solidFill>
                  <a:srgbClr val="0000FF"/>
                </a:solidFill>
                <a:ea typeface="仿宋_GB2312" charset="0"/>
                <a:cs typeface="仿宋_GB2312" charset="0"/>
              </a:rPr>
              <a:t>                A[I]:=WORK</a:t>
            </a:r>
            <a:r>
              <a:rPr lang="zh-CN" altLang="en-US" b="1" dirty="0">
                <a:solidFill>
                  <a:srgbClr val="0000FF"/>
                </a:solidFill>
                <a:ea typeface="仿宋_GB2312" charset="0"/>
                <a:cs typeface="仿宋_GB2312" charset="0"/>
              </a:rPr>
              <a:t>；</a:t>
            </a:r>
            <a:br>
              <a:rPr lang="en-US" altLang="zh-CN" b="1" dirty="0">
                <a:solidFill>
                  <a:srgbClr val="0000FF"/>
                </a:solidFill>
                <a:ea typeface="仿宋_GB2312" charset="0"/>
                <a:cs typeface="仿宋_GB2312" charset="0"/>
              </a:rPr>
            </a:br>
            <a:r>
              <a:rPr lang="en-US" altLang="zh-CN" b="1" dirty="0">
                <a:solidFill>
                  <a:srgbClr val="0000FF"/>
                </a:solidFill>
                <a:ea typeface="仿宋_GB2312" charset="0"/>
                <a:cs typeface="仿宋_GB2312" charset="0"/>
              </a:rPr>
              <a:t>           END</a:t>
            </a:r>
            <a:br>
              <a:rPr lang="en-US" altLang="zh-CN" b="1" dirty="0">
                <a:solidFill>
                  <a:srgbClr val="0000FF"/>
                </a:solidFill>
                <a:ea typeface="仿宋_GB2312" charset="0"/>
                <a:cs typeface="仿宋_GB2312" charset="0"/>
              </a:rPr>
            </a:br>
            <a:r>
              <a:rPr lang="en-US" altLang="zh-CN" b="1" dirty="0">
                <a:solidFill>
                  <a:srgbClr val="0000FF"/>
                </a:solidFill>
                <a:ea typeface="仿宋_GB2312" charset="0"/>
                <a:cs typeface="仿宋_GB2312" charset="0"/>
              </a:rPr>
              <a:t>  END</a:t>
            </a:r>
            <a:r>
              <a:rPr lang="zh-CN" altLang="en-US" b="1" dirty="0">
                <a:solidFill>
                  <a:srgbClr val="0000FF"/>
                </a:solidFill>
                <a:ea typeface="仿宋_GB2312" charset="0"/>
                <a:cs typeface="仿宋_GB2312" charset="0"/>
              </a:rPr>
              <a:t>；</a:t>
            </a:r>
          </a:p>
          <a:p>
            <a:endParaRPr lang="zh-CN" altLang="en-US" sz="2400" b="1" dirty="0">
              <a:solidFill>
                <a:schemeClr val="tx2"/>
              </a:solidFill>
              <a:latin typeface="+mn-ea"/>
              <a:cs typeface="仿宋_GB2312" charset="0"/>
            </a:endParaRP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rgbClr val="FF0000"/>
                </a:solidFill>
                <a:latin typeface="Times New Roman" charset="0"/>
              </a:rPr>
              <a:t>语句结构</a:t>
            </a:r>
            <a:endParaRPr lang="en-US" altLang="zh-CN" sz="2400" b="1" dirty="0">
              <a:solidFill>
                <a:srgbClr val="FF0000"/>
              </a:solidFill>
              <a:latin typeface="Times New Roman" charset="0"/>
            </a:endParaRPr>
          </a:p>
          <a:p>
            <a:r>
              <a:rPr lang="en-US" altLang="zh-CN" sz="2400" b="1" dirty="0">
                <a:solidFill>
                  <a:srgbClr val="FF0000"/>
                </a:solidFill>
                <a:latin typeface="+mn-ea"/>
                <a:cs typeface="仿宋_GB2312" charset="0"/>
              </a:rPr>
              <a:t>2</a:t>
            </a:r>
            <a:r>
              <a:rPr lang="zh-CN" altLang="en-US" sz="2400" b="1" dirty="0">
                <a:solidFill>
                  <a:srgbClr val="FF0000"/>
                </a:solidFill>
                <a:latin typeface="+mn-ea"/>
                <a:cs typeface="仿宋_GB2312" charset="0"/>
              </a:rPr>
              <a:t>、程序编写首先应当考虑清晰性</a:t>
            </a:r>
            <a:endParaRPr lang="en-US" altLang="zh-CN" sz="2400" b="1" dirty="0">
              <a:solidFill>
                <a:srgbClr val="FF0000"/>
              </a:solidFill>
              <a:latin typeface="+mn-ea"/>
              <a:cs typeface="仿宋_GB2312" charset="0"/>
            </a:endParaRPr>
          </a:p>
          <a:p>
            <a:pPr>
              <a:buNone/>
            </a:pPr>
            <a:r>
              <a:rPr lang="zh-CN" altLang="en-US" sz="2100" b="1" dirty="0">
                <a:solidFill>
                  <a:schemeClr val="tx2"/>
                </a:solidFill>
                <a:latin typeface="+mn-ea"/>
                <a:cs typeface="仿宋_GB2312" charset="0"/>
              </a:rPr>
              <a:t>  程序编写首先应当考虑清晰性，</a:t>
            </a:r>
            <a:r>
              <a:rPr lang="zh-CN" altLang="en-US" sz="2100" b="1" dirty="0">
                <a:solidFill>
                  <a:srgbClr val="FF0000"/>
                </a:solidFill>
                <a:latin typeface="+mn-ea"/>
                <a:cs typeface="仿宋_GB2312" charset="0"/>
              </a:rPr>
              <a:t>不要刻意追求技巧性</a:t>
            </a:r>
            <a:r>
              <a:rPr lang="zh-CN" altLang="en-US" sz="2100" b="1" dirty="0">
                <a:solidFill>
                  <a:schemeClr val="tx2"/>
                </a:solidFill>
                <a:latin typeface="+mn-ea"/>
                <a:cs typeface="仿宋_GB2312" charset="0"/>
              </a:rPr>
              <a:t>，使程序编写得过于紧凑。例如有一个用</a:t>
            </a:r>
            <a:r>
              <a:rPr lang="en-US" altLang="zh-CN" sz="2100" b="1" dirty="0">
                <a:solidFill>
                  <a:schemeClr val="tx2"/>
                </a:solidFill>
                <a:latin typeface="+mn-ea"/>
                <a:cs typeface="仿宋_GB2312" charset="0"/>
              </a:rPr>
              <a:t> C </a:t>
            </a:r>
            <a:r>
              <a:rPr lang="zh-CN" altLang="en-US" sz="2100" b="1" dirty="0">
                <a:solidFill>
                  <a:schemeClr val="tx2"/>
                </a:solidFill>
                <a:latin typeface="+mn-ea"/>
                <a:cs typeface="仿宋_GB2312" charset="0"/>
              </a:rPr>
              <a:t>语句写出的程序段：</a:t>
            </a:r>
            <a:endParaRPr lang="en-US" altLang="zh-CN" sz="2100" b="1" dirty="0">
              <a:solidFill>
                <a:schemeClr val="tx2"/>
              </a:solidFill>
              <a:latin typeface="+mn-ea"/>
              <a:cs typeface="仿宋_GB2312" charset="0"/>
            </a:endParaRPr>
          </a:p>
          <a:p>
            <a:pPr>
              <a:buFont typeface="Wingdings" charset="0"/>
              <a:buNone/>
            </a:pPr>
            <a:r>
              <a:rPr lang="en-US" altLang="zh-CN" sz="2100" b="1" dirty="0">
                <a:solidFill>
                  <a:schemeClr val="tx2"/>
                </a:solidFill>
                <a:latin typeface="+mn-ea"/>
                <a:cs typeface="仿宋_GB2312" charset="0"/>
              </a:rPr>
              <a:t>         A[I] = A[I]</a:t>
            </a:r>
            <a:r>
              <a:rPr lang="zh-CN" altLang="en-US" sz="2100" b="1" dirty="0">
                <a:solidFill>
                  <a:schemeClr val="tx2"/>
                </a:solidFill>
                <a:latin typeface="+mn-ea"/>
                <a:cs typeface="仿宋_GB2312" charset="0"/>
              </a:rPr>
              <a:t>＋</a:t>
            </a:r>
            <a:r>
              <a:rPr lang="en-US" altLang="zh-CN" sz="2100" b="1" dirty="0">
                <a:solidFill>
                  <a:schemeClr val="tx2"/>
                </a:solidFill>
                <a:latin typeface="+mn-ea"/>
                <a:cs typeface="仿宋_GB2312" charset="0"/>
              </a:rPr>
              <a:t>A[T]</a:t>
            </a:r>
            <a:r>
              <a:rPr lang="zh-CN" altLang="en-US" sz="2100" b="1" dirty="0">
                <a:solidFill>
                  <a:schemeClr val="tx2"/>
                </a:solidFill>
                <a:latin typeface="+mn-ea"/>
                <a:cs typeface="仿宋_GB2312" charset="0"/>
              </a:rPr>
              <a:t>；</a:t>
            </a:r>
            <a:br>
              <a:rPr lang="en-US" altLang="zh-CN" sz="2100" b="1" dirty="0">
                <a:solidFill>
                  <a:schemeClr val="tx2"/>
                </a:solidFill>
                <a:latin typeface="+mn-ea"/>
                <a:cs typeface="仿宋_GB2312" charset="0"/>
              </a:rPr>
            </a:br>
            <a:r>
              <a:rPr lang="en-US" altLang="zh-CN" sz="2100" b="1" dirty="0">
                <a:solidFill>
                  <a:schemeClr val="tx2"/>
                </a:solidFill>
                <a:latin typeface="+mn-ea"/>
                <a:cs typeface="仿宋_GB2312" charset="0"/>
              </a:rPr>
              <a:t>       A[T] = A[I]</a:t>
            </a:r>
            <a:r>
              <a:rPr lang="zh-CN" altLang="en-US" sz="2100" b="1" dirty="0">
                <a:solidFill>
                  <a:schemeClr val="tx2"/>
                </a:solidFill>
                <a:latin typeface="+mn-ea"/>
                <a:cs typeface="仿宋_GB2312" charset="0"/>
              </a:rPr>
              <a:t>－</a:t>
            </a:r>
            <a:r>
              <a:rPr lang="en-US" altLang="zh-CN" sz="2100" b="1" dirty="0">
                <a:solidFill>
                  <a:schemeClr val="tx2"/>
                </a:solidFill>
                <a:latin typeface="+mn-ea"/>
                <a:cs typeface="仿宋_GB2312" charset="0"/>
              </a:rPr>
              <a:t>A[T]</a:t>
            </a:r>
            <a:r>
              <a:rPr lang="zh-CN" altLang="en-US" sz="2100" b="1" dirty="0">
                <a:solidFill>
                  <a:schemeClr val="tx2"/>
                </a:solidFill>
                <a:latin typeface="+mn-ea"/>
                <a:cs typeface="仿宋_GB2312" charset="0"/>
              </a:rPr>
              <a:t>；</a:t>
            </a:r>
            <a:br>
              <a:rPr lang="en-US" altLang="zh-CN" sz="2100" b="1" dirty="0">
                <a:solidFill>
                  <a:schemeClr val="tx2"/>
                </a:solidFill>
                <a:latin typeface="+mn-ea"/>
                <a:cs typeface="仿宋_GB2312" charset="0"/>
              </a:rPr>
            </a:br>
            <a:r>
              <a:rPr lang="en-US" altLang="zh-CN" sz="2100" b="1" dirty="0">
                <a:solidFill>
                  <a:schemeClr val="tx2"/>
                </a:solidFill>
                <a:latin typeface="+mn-ea"/>
                <a:cs typeface="仿宋_GB2312" charset="0"/>
              </a:rPr>
              <a:t>       A[I] = A[I]</a:t>
            </a:r>
            <a:r>
              <a:rPr lang="zh-CN" altLang="en-US" sz="2100" b="1" dirty="0">
                <a:solidFill>
                  <a:schemeClr val="tx2"/>
                </a:solidFill>
                <a:latin typeface="+mn-ea"/>
                <a:cs typeface="仿宋_GB2312" charset="0"/>
              </a:rPr>
              <a:t>－</a:t>
            </a:r>
            <a:r>
              <a:rPr lang="en-US" altLang="zh-CN" sz="2100" b="1" dirty="0">
                <a:solidFill>
                  <a:schemeClr val="tx2"/>
                </a:solidFill>
                <a:latin typeface="+mn-ea"/>
                <a:cs typeface="仿宋_GB2312" charset="0"/>
              </a:rPr>
              <a:t>A[T]</a:t>
            </a:r>
            <a:r>
              <a:rPr lang="zh-CN" altLang="en-US" sz="2100" b="1" dirty="0">
                <a:solidFill>
                  <a:schemeClr val="tx2"/>
                </a:solidFill>
                <a:latin typeface="+mn-ea"/>
                <a:cs typeface="仿宋_GB2312" charset="0"/>
              </a:rPr>
              <a:t>；</a:t>
            </a:r>
          </a:p>
          <a:p>
            <a:r>
              <a:rPr lang="zh-CN" altLang="en-US" sz="2100" b="1" dirty="0">
                <a:solidFill>
                  <a:schemeClr val="tx2"/>
                </a:solidFill>
                <a:latin typeface="+mn-ea"/>
                <a:cs typeface="仿宋_GB2312" charset="0"/>
              </a:rPr>
              <a:t>此段程序可能不易看懂，有时还需用实际数据试验一下。实际上，这段程序的功能就是交换</a:t>
            </a:r>
            <a:r>
              <a:rPr lang="en-US" altLang="zh-CN" sz="2100" b="1" dirty="0">
                <a:solidFill>
                  <a:schemeClr val="tx2"/>
                </a:solidFill>
                <a:latin typeface="+mn-ea"/>
                <a:cs typeface="仿宋_GB2312" charset="0"/>
              </a:rPr>
              <a:t>A[I]</a:t>
            </a:r>
            <a:r>
              <a:rPr lang="zh-CN" altLang="en-US" sz="2100" b="1" dirty="0">
                <a:solidFill>
                  <a:schemeClr val="tx2"/>
                </a:solidFill>
                <a:latin typeface="+mn-ea"/>
                <a:cs typeface="仿宋_GB2312" charset="0"/>
              </a:rPr>
              <a:t>和</a:t>
            </a:r>
            <a:r>
              <a:rPr lang="en-US" altLang="zh-CN" sz="2100" b="1" dirty="0">
                <a:solidFill>
                  <a:schemeClr val="tx2"/>
                </a:solidFill>
                <a:latin typeface="+mn-ea"/>
                <a:cs typeface="仿宋_GB2312" charset="0"/>
              </a:rPr>
              <a:t>A[T]</a:t>
            </a:r>
            <a:r>
              <a:rPr lang="zh-CN" altLang="en-US" sz="2100" b="1" dirty="0">
                <a:solidFill>
                  <a:schemeClr val="tx2"/>
                </a:solidFill>
                <a:latin typeface="+mn-ea"/>
                <a:cs typeface="仿宋_GB2312" charset="0"/>
              </a:rPr>
              <a:t>中的内容。目的是为了节省一个工作单元。如果改一下：</a:t>
            </a:r>
            <a:br>
              <a:rPr lang="en-US" altLang="zh-CN" sz="2100" b="1" dirty="0">
                <a:solidFill>
                  <a:schemeClr val="tx2"/>
                </a:solidFill>
                <a:latin typeface="+mn-ea"/>
                <a:cs typeface="仿宋_GB2312" charset="0"/>
              </a:rPr>
            </a:br>
            <a:r>
              <a:rPr lang="en-US" altLang="zh-CN" sz="2100" b="1" dirty="0">
                <a:solidFill>
                  <a:schemeClr val="tx2"/>
                </a:solidFill>
                <a:latin typeface="+mn-ea"/>
                <a:cs typeface="仿宋_GB2312" charset="0"/>
              </a:rPr>
              <a:t>        WORK = A[T]</a:t>
            </a:r>
            <a:r>
              <a:rPr lang="zh-CN" altLang="en-US" sz="2100" b="1" dirty="0">
                <a:solidFill>
                  <a:schemeClr val="tx2"/>
                </a:solidFill>
                <a:latin typeface="+mn-ea"/>
                <a:cs typeface="仿宋_GB2312" charset="0"/>
              </a:rPr>
              <a:t>；</a:t>
            </a:r>
            <a:br>
              <a:rPr lang="en-US" altLang="zh-CN" sz="2100" b="1" dirty="0">
                <a:solidFill>
                  <a:schemeClr val="tx2"/>
                </a:solidFill>
                <a:latin typeface="+mn-ea"/>
                <a:cs typeface="仿宋_GB2312" charset="0"/>
              </a:rPr>
            </a:br>
            <a:r>
              <a:rPr lang="en-US" altLang="zh-CN" sz="2100" b="1" dirty="0">
                <a:solidFill>
                  <a:schemeClr val="tx2"/>
                </a:solidFill>
                <a:latin typeface="+mn-ea"/>
                <a:cs typeface="仿宋_GB2312" charset="0"/>
              </a:rPr>
              <a:t>        A[T] = A[I]</a:t>
            </a:r>
            <a:r>
              <a:rPr lang="zh-CN" altLang="en-US" sz="2100" b="1" dirty="0">
                <a:solidFill>
                  <a:schemeClr val="tx2"/>
                </a:solidFill>
                <a:latin typeface="+mn-ea"/>
                <a:cs typeface="仿宋_GB2312" charset="0"/>
              </a:rPr>
              <a:t>；</a:t>
            </a:r>
            <a:br>
              <a:rPr lang="en-US" altLang="zh-CN" sz="2100" b="1" dirty="0">
                <a:solidFill>
                  <a:schemeClr val="tx2"/>
                </a:solidFill>
                <a:latin typeface="+mn-ea"/>
                <a:cs typeface="仿宋_GB2312" charset="0"/>
              </a:rPr>
            </a:br>
            <a:r>
              <a:rPr lang="en-US" altLang="zh-CN" sz="2100" b="1" dirty="0">
                <a:solidFill>
                  <a:schemeClr val="tx2"/>
                </a:solidFill>
                <a:latin typeface="+mn-ea"/>
                <a:cs typeface="仿宋_GB2312" charset="0"/>
              </a:rPr>
              <a:t>        A[I] = WORK</a:t>
            </a:r>
            <a:r>
              <a:rPr lang="zh-CN" altLang="en-US" sz="2100" b="1" dirty="0">
                <a:solidFill>
                  <a:schemeClr val="tx2"/>
                </a:solidFill>
                <a:latin typeface="+mn-ea"/>
                <a:cs typeface="仿宋_GB2312" charset="0"/>
              </a:rPr>
              <a:t>；</a:t>
            </a:r>
            <a:br>
              <a:rPr lang="en-US" altLang="zh-CN" sz="2100" b="1" dirty="0">
                <a:solidFill>
                  <a:schemeClr val="tx2"/>
                </a:solidFill>
                <a:latin typeface="+mn-ea"/>
                <a:cs typeface="仿宋_GB2312" charset="0"/>
              </a:rPr>
            </a:br>
            <a:r>
              <a:rPr lang="zh-CN" altLang="en-US" sz="2100" b="1" dirty="0">
                <a:solidFill>
                  <a:schemeClr val="tx2"/>
                </a:solidFill>
                <a:latin typeface="+mn-ea"/>
                <a:cs typeface="仿宋_GB2312" charset="0"/>
              </a:rPr>
              <a:t>就能让读者一目了然了。</a:t>
            </a:r>
          </a:p>
          <a:p>
            <a:endParaRPr lang="zh-CN" altLang="en-US" sz="2400" b="1" dirty="0">
              <a:solidFill>
                <a:schemeClr val="tx2"/>
              </a:solidFill>
              <a:latin typeface="+mn-ea"/>
              <a:cs typeface="仿宋_GB2312" charset="0"/>
            </a:endParaRPr>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857232"/>
            <a:ext cx="8758238" cy="4643453"/>
          </a:xfrm>
        </p:spPr>
        <p:txBody>
          <a:bodyPr/>
          <a:lstStyle/>
          <a:p>
            <a:pPr>
              <a:lnSpc>
                <a:spcPct val="80000"/>
              </a:lnSpc>
              <a:buNone/>
            </a:pPr>
            <a:r>
              <a:rPr lang="zh-CN" altLang="en-US" sz="2000" b="1" dirty="0">
                <a:solidFill>
                  <a:srgbClr val="FF0000"/>
                </a:solidFill>
                <a:latin typeface="Times New Roman" charset="0"/>
              </a:rPr>
              <a:t>语句结构</a:t>
            </a:r>
            <a:endParaRPr lang="en-US" altLang="zh-CN" sz="2000" b="1" dirty="0">
              <a:solidFill>
                <a:srgbClr val="FF0000"/>
              </a:solidFill>
              <a:latin typeface="Times New Roman" charset="0"/>
            </a:endParaRPr>
          </a:p>
          <a:p>
            <a:r>
              <a:rPr lang="en-US" altLang="zh-CN" sz="2000" b="1" dirty="0">
                <a:solidFill>
                  <a:srgbClr val="FF0000"/>
                </a:solidFill>
                <a:latin typeface="+mn-ea"/>
                <a:cs typeface="仿宋_GB2312" charset="0"/>
              </a:rPr>
              <a:t>3</a:t>
            </a:r>
            <a:r>
              <a:rPr lang="zh-CN" altLang="en-US" sz="2000" b="1" dirty="0">
                <a:solidFill>
                  <a:srgbClr val="FF0000"/>
                </a:solidFill>
                <a:latin typeface="+mn-ea"/>
                <a:cs typeface="仿宋_GB2312" charset="0"/>
              </a:rPr>
              <a:t>、程序要能直截了当地说明程序员的用意</a:t>
            </a:r>
            <a:endParaRPr lang="en-US" altLang="zh-CN" sz="2000" b="1" dirty="0">
              <a:solidFill>
                <a:srgbClr val="FF0000"/>
              </a:solidFill>
              <a:latin typeface="+mn-ea"/>
              <a:cs typeface="仿宋_GB2312" charset="0"/>
            </a:endParaRPr>
          </a:p>
          <a:p>
            <a:pPr>
              <a:buNone/>
            </a:pPr>
            <a:r>
              <a:rPr lang="zh-CN" altLang="en-US" sz="2000" b="1" dirty="0">
                <a:solidFill>
                  <a:schemeClr val="tx2"/>
                </a:solidFill>
                <a:latin typeface="+mn-ea"/>
                <a:cs typeface="仿宋_GB2312" charset="0"/>
              </a:rPr>
              <a:t>   程序编写得</a:t>
            </a:r>
            <a:r>
              <a:rPr lang="zh-CN" altLang="en-US" sz="2000" b="1" dirty="0">
                <a:solidFill>
                  <a:srgbClr val="FF0000"/>
                </a:solidFill>
                <a:latin typeface="+mn-ea"/>
                <a:cs typeface="仿宋_GB2312" charset="0"/>
              </a:rPr>
              <a:t>要简单，写清楚，直截了当地说明程序员的用意</a:t>
            </a:r>
            <a:r>
              <a:rPr lang="zh-CN" altLang="en-US" sz="2000" b="1" dirty="0">
                <a:solidFill>
                  <a:schemeClr val="tx2"/>
                </a:solidFill>
                <a:latin typeface="+mn-ea"/>
                <a:cs typeface="仿宋_GB2312" charset="0"/>
              </a:rPr>
              <a:t>。例如，</a:t>
            </a:r>
            <a:br>
              <a:rPr lang="en-US" altLang="zh-CN" sz="2000" b="1" dirty="0">
                <a:solidFill>
                  <a:schemeClr val="tx2"/>
                </a:solidFill>
                <a:latin typeface="+mn-ea"/>
                <a:cs typeface="仿宋_GB2312" charset="0"/>
              </a:rPr>
            </a:br>
            <a:r>
              <a:rPr lang="en-US" altLang="zh-CN" sz="2000" b="1" dirty="0">
                <a:solidFill>
                  <a:schemeClr val="tx2"/>
                </a:solidFill>
                <a:latin typeface="+mn-ea"/>
                <a:cs typeface="仿宋_GB2312" charset="0"/>
              </a:rPr>
              <a:t>        for ( </a:t>
            </a:r>
            <a:r>
              <a:rPr lang="en-US" altLang="zh-CN" sz="2000" b="1" dirty="0" err="1">
                <a:solidFill>
                  <a:schemeClr val="tx2"/>
                </a:solidFill>
                <a:latin typeface="+mn-ea"/>
                <a:cs typeface="仿宋_GB2312" charset="0"/>
              </a:rPr>
              <a:t>i</a:t>
            </a:r>
            <a:r>
              <a:rPr lang="en-US" altLang="zh-CN" sz="2000" b="1" dirty="0">
                <a:solidFill>
                  <a:schemeClr val="tx2"/>
                </a:solidFill>
                <a:latin typeface="+mn-ea"/>
                <a:cs typeface="仿宋_GB2312" charset="0"/>
              </a:rPr>
              <a:t> = 1; </a:t>
            </a:r>
            <a:r>
              <a:rPr lang="en-US" altLang="zh-CN" sz="2000" b="1" dirty="0" err="1">
                <a:solidFill>
                  <a:schemeClr val="tx2"/>
                </a:solidFill>
                <a:latin typeface="+mn-ea"/>
                <a:cs typeface="仿宋_GB2312" charset="0"/>
              </a:rPr>
              <a:t>i</a:t>
            </a:r>
            <a:r>
              <a:rPr lang="en-US" altLang="zh-CN" sz="2000" b="1" dirty="0">
                <a:solidFill>
                  <a:schemeClr val="tx2"/>
                </a:solidFill>
                <a:latin typeface="+mn-ea"/>
                <a:cs typeface="仿宋_GB2312" charset="0"/>
              </a:rPr>
              <a:t> &lt;= n; </a:t>
            </a:r>
            <a:r>
              <a:rPr lang="en-US" altLang="zh-CN" sz="2000" b="1" dirty="0" err="1">
                <a:solidFill>
                  <a:schemeClr val="tx2"/>
                </a:solidFill>
                <a:latin typeface="+mn-ea"/>
                <a:cs typeface="仿宋_GB2312" charset="0"/>
              </a:rPr>
              <a:t>i</a:t>
            </a:r>
            <a:r>
              <a:rPr lang="en-US" altLang="zh-CN" sz="2000" b="1" dirty="0">
                <a:solidFill>
                  <a:schemeClr val="tx2"/>
                </a:solidFill>
                <a:latin typeface="+mn-ea"/>
                <a:cs typeface="仿宋_GB2312" charset="0"/>
              </a:rPr>
              <a:t>++ )</a:t>
            </a:r>
            <a:br>
              <a:rPr lang="en-US" altLang="zh-CN" sz="2000" b="1" dirty="0">
                <a:solidFill>
                  <a:schemeClr val="tx2"/>
                </a:solidFill>
                <a:latin typeface="+mn-ea"/>
                <a:cs typeface="仿宋_GB2312" charset="0"/>
              </a:rPr>
            </a:br>
            <a:r>
              <a:rPr lang="en-US" altLang="zh-CN" sz="2000" b="1" dirty="0">
                <a:solidFill>
                  <a:schemeClr val="tx2"/>
                </a:solidFill>
                <a:latin typeface="+mn-ea"/>
                <a:cs typeface="仿宋_GB2312" charset="0"/>
              </a:rPr>
              <a:t>        for ( j = 1; j &lt;= n; j++ )</a:t>
            </a:r>
            <a:br>
              <a:rPr lang="en-US" altLang="zh-CN" sz="2000" b="1" dirty="0">
                <a:solidFill>
                  <a:schemeClr val="tx2"/>
                </a:solidFill>
                <a:latin typeface="+mn-ea"/>
                <a:cs typeface="仿宋_GB2312" charset="0"/>
              </a:rPr>
            </a:br>
            <a:r>
              <a:rPr lang="en-US" altLang="zh-CN" sz="2000" b="1" dirty="0">
                <a:solidFill>
                  <a:schemeClr val="tx2"/>
                </a:solidFill>
                <a:latin typeface="+mn-ea"/>
                <a:cs typeface="仿宋_GB2312" charset="0"/>
              </a:rPr>
              <a:t>        V[</a:t>
            </a:r>
            <a:r>
              <a:rPr lang="en-US" altLang="zh-CN" sz="2000" b="1" dirty="0" err="1">
                <a:solidFill>
                  <a:schemeClr val="tx2"/>
                </a:solidFill>
                <a:latin typeface="+mn-ea"/>
                <a:cs typeface="仿宋_GB2312" charset="0"/>
              </a:rPr>
              <a:t>i</a:t>
            </a:r>
            <a:r>
              <a:rPr lang="en-US" altLang="zh-CN" sz="2000" b="1" dirty="0">
                <a:solidFill>
                  <a:schemeClr val="tx2"/>
                </a:solidFill>
                <a:latin typeface="+mn-ea"/>
                <a:cs typeface="仿宋_GB2312" charset="0"/>
              </a:rPr>
              <a:t>][j] </a:t>
            </a:r>
            <a:r>
              <a:rPr lang="zh-CN" altLang="en-US" sz="2000" b="1" dirty="0">
                <a:solidFill>
                  <a:schemeClr val="tx2"/>
                </a:solidFill>
                <a:latin typeface="+mn-ea"/>
                <a:cs typeface="仿宋_GB2312" charset="0"/>
              </a:rPr>
              <a:t>＝</a:t>
            </a:r>
            <a:r>
              <a:rPr lang="en-US" altLang="zh-CN" sz="2000" b="1" dirty="0">
                <a:solidFill>
                  <a:schemeClr val="tx2"/>
                </a:solidFill>
                <a:latin typeface="+mn-ea"/>
                <a:cs typeface="仿宋_GB2312" charset="0"/>
              </a:rPr>
              <a:t> ( </a:t>
            </a:r>
            <a:r>
              <a:rPr lang="en-US" altLang="zh-CN" sz="2000" b="1" dirty="0" err="1">
                <a:solidFill>
                  <a:schemeClr val="tx2"/>
                </a:solidFill>
                <a:latin typeface="+mn-ea"/>
                <a:cs typeface="仿宋_GB2312" charset="0"/>
              </a:rPr>
              <a:t>i</a:t>
            </a:r>
            <a:r>
              <a:rPr lang="zh-CN" altLang="en-US" sz="2000" b="1" dirty="0">
                <a:solidFill>
                  <a:schemeClr val="tx2"/>
                </a:solidFill>
                <a:latin typeface="+mn-ea"/>
                <a:cs typeface="仿宋_GB2312" charset="0"/>
              </a:rPr>
              <a:t>／</a:t>
            </a:r>
            <a:r>
              <a:rPr lang="en-US" altLang="zh-CN" sz="2000" b="1" dirty="0">
                <a:solidFill>
                  <a:schemeClr val="tx2"/>
                </a:solidFill>
                <a:latin typeface="+mn-ea"/>
                <a:cs typeface="仿宋_GB2312" charset="0"/>
              </a:rPr>
              <a:t>j ) * ( j</a:t>
            </a:r>
            <a:r>
              <a:rPr lang="zh-CN" altLang="en-US" sz="2000" b="1" dirty="0">
                <a:solidFill>
                  <a:schemeClr val="tx2"/>
                </a:solidFill>
                <a:latin typeface="+mn-ea"/>
                <a:cs typeface="仿宋_GB2312" charset="0"/>
              </a:rPr>
              <a:t>／</a:t>
            </a:r>
            <a:r>
              <a:rPr lang="en-US" altLang="zh-CN" sz="2000" b="1" dirty="0" err="1">
                <a:solidFill>
                  <a:schemeClr val="tx2"/>
                </a:solidFill>
                <a:latin typeface="+mn-ea"/>
                <a:cs typeface="仿宋_GB2312" charset="0"/>
              </a:rPr>
              <a:t>i</a:t>
            </a:r>
            <a:r>
              <a:rPr lang="en-US" altLang="zh-CN" sz="2000" b="1" dirty="0">
                <a:solidFill>
                  <a:schemeClr val="tx2"/>
                </a:solidFill>
                <a:latin typeface="+mn-ea"/>
                <a:cs typeface="仿宋_GB2312" charset="0"/>
              </a:rPr>
              <a:t> )</a:t>
            </a:r>
            <a:br>
              <a:rPr lang="en-US" altLang="zh-CN" sz="2000" b="1" dirty="0">
                <a:solidFill>
                  <a:schemeClr val="tx2"/>
                </a:solidFill>
                <a:latin typeface="+mn-ea"/>
                <a:cs typeface="仿宋_GB2312" charset="0"/>
              </a:rPr>
            </a:br>
            <a:r>
              <a:rPr lang="zh-CN" altLang="en-US" sz="2000" b="1" dirty="0">
                <a:solidFill>
                  <a:schemeClr val="tx2"/>
                </a:solidFill>
                <a:latin typeface="+mn-ea"/>
                <a:cs typeface="仿宋_GB2312" charset="0"/>
              </a:rPr>
              <a:t>除法运算（／）在除数和被除数都是整型量时，其结果只取整数部分，而得到整型量。</a:t>
            </a:r>
            <a:endParaRPr lang="en-US" altLang="zh-CN" sz="2000" b="1" dirty="0">
              <a:solidFill>
                <a:schemeClr val="tx2"/>
              </a:solidFill>
              <a:latin typeface="+mn-ea"/>
              <a:cs typeface="仿宋_GB2312" charset="0"/>
            </a:endParaRPr>
          </a:p>
          <a:p>
            <a:pPr>
              <a:buFont typeface="Wingdings" charset="0"/>
              <a:buNone/>
            </a:pPr>
            <a:r>
              <a:rPr lang="zh-CN" altLang="en-US" sz="2000" b="1" dirty="0">
                <a:solidFill>
                  <a:schemeClr val="tx2"/>
                </a:solidFill>
                <a:latin typeface="+mn-ea"/>
                <a:cs typeface="仿宋_GB2312" charset="0"/>
              </a:rPr>
              <a:t>   当</a:t>
            </a:r>
            <a:r>
              <a:rPr lang="en-US" altLang="zh-CN" sz="2000" b="1" dirty="0">
                <a:solidFill>
                  <a:schemeClr val="tx2"/>
                </a:solidFill>
                <a:latin typeface="+mn-ea"/>
                <a:cs typeface="仿宋_GB2312" charset="0"/>
              </a:rPr>
              <a:t> </a:t>
            </a:r>
            <a:r>
              <a:rPr lang="en-US" altLang="zh-CN" sz="2000" b="1" dirty="0" err="1">
                <a:solidFill>
                  <a:schemeClr val="tx2"/>
                </a:solidFill>
                <a:latin typeface="+mn-ea"/>
                <a:cs typeface="仿宋_GB2312" charset="0"/>
              </a:rPr>
              <a:t>i</a:t>
            </a:r>
            <a:r>
              <a:rPr lang="zh-CN" altLang="en-US" sz="2000" b="1" dirty="0">
                <a:solidFill>
                  <a:schemeClr val="tx2"/>
                </a:solidFill>
                <a:latin typeface="+mn-ea"/>
                <a:cs typeface="仿宋_GB2312" charset="0"/>
              </a:rPr>
              <a:t>＜</a:t>
            </a:r>
            <a:r>
              <a:rPr lang="en-US" altLang="zh-CN" sz="2000" b="1" dirty="0">
                <a:solidFill>
                  <a:schemeClr val="tx2"/>
                </a:solidFill>
                <a:latin typeface="+mn-ea"/>
                <a:cs typeface="仿宋_GB2312" charset="0"/>
              </a:rPr>
              <a:t>j </a:t>
            </a:r>
            <a:r>
              <a:rPr lang="zh-CN" altLang="en-US" sz="2000" b="1" dirty="0">
                <a:solidFill>
                  <a:schemeClr val="tx2"/>
                </a:solidFill>
                <a:latin typeface="+mn-ea"/>
                <a:cs typeface="仿宋_GB2312" charset="0"/>
              </a:rPr>
              <a:t>时</a:t>
            </a:r>
            <a:r>
              <a:rPr lang="en-US" altLang="zh-CN" sz="2000" b="1" dirty="0">
                <a:solidFill>
                  <a:schemeClr val="tx2"/>
                </a:solidFill>
                <a:latin typeface="+mn-ea"/>
                <a:cs typeface="仿宋_GB2312" charset="0"/>
              </a:rPr>
              <a:t>,  </a:t>
            </a:r>
            <a:r>
              <a:rPr lang="en-US" altLang="zh-CN" sz="2000" b="1" dirty="0" err="1">
                <a:solidFill>
                  <a:schemeClr val="tx2"/>
                </a:solidFill>
                <a:latin typeface="+mn-ea"/>
                <a:cs typeface="仿宋_GB2312" charset="0"/>
              </a:rPr>
              <a:t>i</a:t>
            </a:r>
            <a:r>
              <a:rPr lang="en-US" altLang="zh-CN" sz="2000" b="1" dirty="0">
                <a:solidFill>
                  <a:schemeClr val="tx2"/>
                </a:solidFill>
                <a:latin typeface="+mn-ea"/>
                <a:cs typeface="仿宋_GB2312" charset="0"/>
              </a:rPr>
              <a:t> / j = 0 </a:t>
            </a:r>
            <a:br>
              <a:rPr lang="en-US" altLang="zh-CN" sz="2000" b="1" dirty="0">
                <a:solidFill>
                  <a:schemeClr val="tx2"/>
                </a:solidFill>
                <a:latin typeface="+mn-ea"/>
                <a:cs typeface="仿宋_GB2312" charset="0"/>
              </a:rPr>
            </a:br>
            <a:r>
              <a:rPr lang="en-US" altLang="zh-CN" sz="2000" b="1" dirty="0">
                <a:solidFill>
                  <a:schemeClr val="tx2"/>
                </a:solidFill>
                <a:latin typeface="+mn-ea"/>
                <a:cs typeface="仿宋_GB2312" charset="0"/>
              </a:rPr>
              <a:t>   </a:t>
            </a:r>
            <a:r>
              <a:rPr lang="zh-CN" altLang="en-US" sz="2000" b="1" dirty="0">
                <a:solidFill>
                  <a:schemeClr val="tx2"/>
                </a:solidFill>
                <a:latin typeface="+mn-ea"/>
                <a:cs typeface="仿宋_GB2312" charset="0"/>
              </a:rPr>
              <a:t>当</a:t>
            </a:r>
            <a:r>
              <a:rPr lang="en-US" altLang="zh-CN" sz="2000" b="1" dirty="0">
                <a:solidFill>
                  <a:schemeClr val="tx2"/>
                </a:solidFill>
                <a:latin typeface="+mn-ea"/>
                <a:cs typeface="仿宋_GB2312" charset="0"/>
              </a:rPr>
              <a:t> j</a:t>
            </a:r>
            <a:r>
              <a:rPr lang="zh-CN" altLang="en-US" sz="2000" b="1" dirty="0">
                <a:solidFill>
                  <a:schemeClr val="tx2"/>
                </a:solidFill>
                <a:latin typeface="+mn-ea"/>
                <a:cs typeface="仿宋_GB2312" charset="0"/>
              </a:rPr>
              <a:t>＜</a:t>
            </a:r>
            <a:r>
              <a:rPr lang="en-US" altLang="zh-CN" sz="2000" b="1" dirty="0" err="1">
                <a:solidFill>
                  <a:schemeClr val="tx2"/>
                </a:solidFill>
                <a:latin typeface="+mn-ea"/>
                <a:cs typeface="仿宋_GB2312" charset="0"/>
              </a:rPr>
              <a:t>i</a:t>
            </a:r>
            <a:r>
              <a:rPr lang="en-US" altLang="zh-CN" sz="2000" b="1" dirty="0">
                <a:solidFill>
                  <a:schemeClr val="tx2"/>
                </a:solidFill>
                <a:latin typeface="+mn-ea"/>
                <a:cs typeface="仿宋_GB2312" charset="0"/>
              </a:rPr>
              <a:t> </a:t>
            </a:r>
            <a:r>
              <a:rPr lang="zh-CN" altLang="en-US" sz="2000" b="1" dirty="0">
                <a:solidFill>
                  <a:schemeClr val="tx2"/>
                </a:solidFill>
                <a:latin typeface="+mn-ea"/>
                <a:cs typeface="仿宋_GB2312" charset="0"/>
              </a:rPr>
              <a:t>时</a:t>
            </a:r>
            <a:r>
              <a:rPr lang="en-US" altLang="zh-CN" sz="2000" b="1" dirty="0">
                <a:solidFill>
                  <a:schemeClr val="tx2"/>
                </a:solidFill>
                <a:latin typeface="+mn-ea"/>
                <a:cs typeface="仿宋_GB2312" charset="0"/>
              </a:rPr>
              <a:t>,  j / </a:t>
            </a:r>
            <a:r>
              <a:rPr lang="en-US" altLang="zh-CN" sz="2000" b="1" dirty="0" err="1">
                <a:solidFill>
                  <a:schemeClr val="tx2"/>
                </a:solidFill>
                <a:latin typeface="+mn-ea"/>
                <a:cs typeface="仿宋_GB2312" charset="0"/>
              </a:rPr>
              <a:t>i</a:t>
            </a:r>
            <a:r>
              <a:rPr lang="en-US" altLang="zh-CN" sz="2000" b="1" dirty="0">
                <a:solidFill>
                  <a:schemeClr val="tx2"/>
                </a:solidFill>
                <a:latin typeface="+mn-ea"/>
                <a:cs typeface="仿宋_GB2312" charset="0"/>
              </a:rPr>
              <a:t> = 0 </a:t>
            </a:r>
            <a:br>
              <a:rPr lang="en-US" altLang="zh-CN" sz="2000" b="1" dirty="0">
                <a:solidFill>
                  <a:schemeClr val="tx2"/>
                </a:solidFill>
                <a:latin typeface="+mn-ea"/>
                <a:cs typeface="仿宋_GB2312" charset="0"/>
              </a:rPr>
            </a:br>
            <a:r>
              <a:rPr lang="zh-CN" altLang="en-US" sz="2000" b="1" dirty="0">
                <a:solidFill>
                  <a:schemeClr val="tx2"/>
                </a:solidFill>
                <a:latin typeface="+mn-ea"/>
                <a:cs typeface="仿宋_GB2312" charset="0"/>
              </a:rPr>
              <a:t>得到的数组</a:t>
            </a:r>
            <a:r>
              <a:rPr lang="en-US" altLang="zh-CN" sz="2000" b="1" dirty="0">
                <a:solidFill>
                  <a:schemeClr val="tx2"/>
                </a:solidFill>
                <a:latin typeface="+mn-ea"/>
                <a:cs typeface="仿宋_GB2312" charset="0"/>
              </a:rPr>
              <a:t> </a:t>
            </a:r>
          </a:p>
          <a:p>
            <a:pPr>
              <a:buFont typeface="Wingdings" charset="0"/>
              <a:buNone/>
            </a:pPr>
            <a:r>
              <a:rPr lang="en-US" altLang="zh-CN" sz="2000" b="1" dirty="0">
                <a:solidFill>
                  <a:schemeClr val="tx2"/>
                </a:solidFill>
                <a:latin typeface="+mn-ea"/>
                <a:cs typeface="仿宋_GB2312" charset="0"/>
              </a:rPr>
              <a:t>      </a:t>
            </a:r>
            <a:r>
              <a:rPr lang="zh-CN" altLang="en-US" sz="2000" b="1" dirty="0">
                <a:solidFill>
                  <a:schemeClr val="tx2"/>
                </a:solidFill>
                <a:latin typeface="+mn-ea"/>
                <a:cs typeface="仿宋_GB2312" charset="0"/>
              </a:rPr>
              <a:t>当</a:t>
            </a:r>
            <a:r>
              <a:rPr lang="en-US" altLang="zh-CN" sz="2000" b="1" dirty="0" err="1">
                <a:solidFill>
                  <a:schemeClr val="tx2"/>
                </a:solidFill>
                <a:latin typeface="+mn-ea"/>
                <a:cs typeface="仿宋_GB2312" charset="0"/>
              </a:rPr>
              <a:t>i≠j</a:t>
            </a:r>
            <a:r>
              <a:rPr lang="zh-CN" altLang="en-US" sz="2000" b="1" dirty="0">
                <a:solidFill>
                  <a:schemeClr val="tx2"/>
                </a:solidFill>
                <a:latin typeface="+mn-ea"/>
                <a:cs typeface="仿宋_GB2312" charset="0"/>
              </a:rPr>
              <a:t>时</a:t>
            </a:r>
            <a:br>
              <a:rPr lang="en-US" altLang="zh-CN" sz="2000" b="1" dirty="0">
                <a:solidFill>
                  <a:schemeClr val="tx2"/>
                </a:solidFill>
                <a:latin typeface="+mn-ea"/>
                <a:cs typeface="仿宋_GB2312" charset="0"/>
              </a:rPr>
            </a:br>
            <a:r>
              <a:rPr lang="en-US" altLang="zh-CN" sz="2000" b="1" dirty="0">
                <a:solidFill>
                  <a:schemeClr val="tx2"/>
                </a:solidFill>
                <a:latin typeface="+mn-ea"/>
                <a:cs typeface="仿宋_GB2312" charset="0"/>
              </a:rPr>
              <a:t>       V[</a:t>
            </a:r>
            <a:r>
              <a:rPr lang="en-US" altLang="zh-CN" sz="2000" b="1" dirty="0" err="1">
                <a:solidFill>
                  <a:schemeClr val="tx2"/>
                </a:solidFill>
                <a:latin typeface="+mn-ea"/>
                <a:cs typeface="仿宋_GB2312" charset="0"/>
              </a:rPr>
              <a:t>i</a:t>
            </a:r>
            <a:r>
              <a:rPr lang="en-US" altLang="zh-CN" sz="2000" b="1" dirty="0">
                <a:solidFill>
                  <a:schemeClr val="tx2"/>
                </a:solidFill>
                <a:latin typeface="+mn-ea"/>
                <a:cs typeface="仿宋_GB2312" charset="0"/>
              </a:rPr>
              <a:t>][j] = ( </a:t>
            </a:r>
            <a:r>
              <a:rPr lang="en-US" altLang="zh-CN" sz="2000" b="1" dirty="0" err="1">
                <a:solidFill>
                  <a:schemeClr val="tx2"/>
                </a:solidFill>
                <a:latin typeface="+mn-ea"/>
                <a:cs typeface="仿宋_GB2312" charset="0"/>
              </a:rPr>
              <a:t>i</a:t>
            </a:r>
            <a:r>
              <a:rPr lang="zh-CN" altLang="en-US" sz="2000" b="1" dirty="0">
                <a:solidFill>
                  <a:schemeClr val="tx2"/>
                </a:solidFill>
                <a:latin typeface="+mn-ea"/>
                <a:cs typeface="仿宋_GB2312" charset="0"/>
              </a:rPr>
              <a:t>／</a:t>
            </a:r>
            <a:r>
              <a:rPr lang="en-US" altLang="zh-CN" sz="2000" b="1" dirty="0">
                <a:solidFill>
                  <a:schemeClr val="tx2"/>
                </a:solidFill>
                <a:latin typeface="+mn-ea"/>
                <a:cs typeface="仿宋_GB2312" charset="0"/>
              </a:rPr>
              <a:t>j ) * ( j</a:t>
            </a:r>
            <a:r>
              <a:rPr lang="zh-CN" altLang="en-US" sz="2000" b="1" dirty="0">
                <a:solidFill>
                  <a:schemeClr val="tx2"/>
                </a:solidFill>
                <a:latin typeface="+mn-ea"/>
                <a:cs typeface="仿宋_GB2312" charset="0"/>
              </a:rPr>
              <a:t>／</a:t>
            </a:r>
            <a:r>
              <a:rPr lang="en-US" altLang="zh-CN" sz="2000" b="1" dirty="0" err="1">
                <a:solidFill>
                  <a:schemeClr val="tx2"/>
                </a:solidFill>
                <a:latin typeface="+mn-ea"/>
                <a:cs typeface="仿宋_GB2312" charset="0"/>
              </a:rPr>
              <a:t>i</a:t>
            </a:r>
            <a:r>
              <a:rPr lang="en-US" altLang="zh-CN" sz="2000" b="1" dirty="0">
                <a:solidFill>
                  <a:schemeClr val="tx2"/>
                </a:solidFill>
                <a:latin typeface="+mn-ea"/>
                <a:cs typeface="仿宋_GB2312" charset="0"/>
              </a:rPr>
              <a:t> ) = 0</a:t>
            </a:r>
          </a:p>
          <a:p>
            <a:pPr>
              <a:buFont typeface="Wingdings" charset="0"/>
              <a:buNone/>
            </a:pPr>
            <a:r>
              <a:rPr lang="en-US" altLang="zh-CN" sz="2000" b="1" dirty="0">
                <a:solidFill>
                  <a:schemeClr val="tx2"/>
                </a:solidFill>
                <a:latin typeface="+mn-ea"/>
                <a:cs typeface="仿宋_GB2312" charset="0"/>
              </a:rPr>
              <a:t>      </a:t>
            </a:r>
            <a:r>
              <a:rPr lang="zh-CN" altLang="en-US" sz="2000" b="1" dirty="0">
                <a:solidFill>
                  <a:schemeClr val="tx2"/>
                </a:solidFill>
                <a:latin typeface="+mn-ea"/>
                <a:cs typeface="仿宋_GB2312" charset="0"/>
              </a:rPr>
              <a:t>当</a:t>
            </a:r>
            <a:r>
              <a:rPr lang="en-US" altLang="zh-CN" sz="2000" b="1" dirty="0" err="1">
                <a:solidFill>
                  <a:schemeClr val="tx2"/>
                </a:solidFill>
                <a:latin typeface="+mn-ea"/>
                <a:cs typeface="仿宋_GB2312" charset="0"/>
              </a:rPr>
              <a:t>i</a:t>
            </a:r>
            <a:r>
              <a:rPr lang="zh-CN" altLang="en-US" sz="2000" b="1" dirty="0">
                <a:solidFill>
                  <a:schemeClr val="tx2"/>
                </a:solidFill>
                <a:latin typeface="+mn-ea"/>
                <a:cs typeface="仿宋_GB2312" charset="0"/>
              </a:rPr>
              <a:t>＝</a:t>
            </a:r>
            <a:r>
              <a:rPr lang="en-US" altLang="zh-CN" sz="2000" b="1" dirty="0">
                <a:solidFill>
                  <a:schemeClr val="tx2"/>
                </a:solidFill>
                <a:latin typeface="+mn-ea"/>
                <a:cs typeface="仿宋_GB2312" charset="0"/>
              </a:rPr>
              <a:t>j</a:t>
            </a:r>
            <a:r>
              <a:rPr lang="zh-CN" altLang="en-US" sz="2000" b="1" dirty="0">
                <a:solidFill>
                  <a:schemeClr val="tx2"/>
                </a:solidFill>
                <a:latin typeface="+mn-ea"/>
                <a:cs typeface="仿宋_GB2312" charset="0"/>
              </a:rPr>
              <a:t>时</a:t>
            </a:r>
            <a:endParaRPr lang="en-US" altLang="zh-CN" sz="2000" b="1" dirty="0">
              <a:solidFill>
                <a:schemeClr val="tx2"/>
              </a:solidFill>
              <a:latin typeface="+mn-ea"/>
              <a:cs typeface="仿宋_GB2312" charset="0"/>
            </a:endParaRPr>
          </a:p>
          <a:p>
            <a:pPr>
              <a:buFont typeface="Wingdings" charset="0"/>
              <a:buNone/>
            </a:pPr>
            <a:r>
              <a:rPr lang="en-US" altLang="zh-CN" sz="2000" b="1" dirty="0">
                <a:solidFill>
                  <a:schemeClr val="tx2"/>
                </a:solidFill>
                <a:latin typeface="+mn-ea"/>
                <a:cs typeface="仿宋_GB2312" charset="0"/>
              </a:rPr>
              <a:t>          V[</a:t>
            </a:r>
            <a:r>
              <a:rPr lang="en-US" altLang="zh-CN" sz="2000" b="1" dirty="0" err="1">
                <a:solidFill>
                  <a:schemeClr val="tx2"/>
                </a:solidFill>
                <a:latin typeface="+mn-ea"/>
                <a:cs typeface="仿宋_GB2312" charset="0"/>
              </a:rPr>
              <a:t>i</a:t>
            </a:r>
            <a:r>
              <a:rPr lang="en-US" altLang="zh-CN" sz="2000" b="1" dirty="0">
                <a:solidFill>
                  <a:schemeClr val="tx2"/>
                </a:solidFill>
                <a:latin typeface="+mn-ea"/>
                <a:cs typeface="仿宋_GB2312" charset="0"/>
              </a:rPr>
              <a:t>][j] = ( </a:t>
            </a:r>
            <a:r>
              <a:rPr lang="en-US" altLang="zh-CN" sz="2000" b="1" dirty="0" err="1">
                <a:solidFill>
                  <a:schemeClr val="tx2"/>
                </a:solidFill>
                <a:latin typeface="+mn-ea"/>
                <a:cs typeface="仿宋_GB2312" charset="0"/>
              </a:rPr>
              <a:t>i</a:t>
            </a:r>
            <a:r>
              <a:rPr lang="zh-CN" altLang="en-US" sz="2000" b="1" dirty="0">
                <a:solidFill>
                  <a:schemeClr val="tx2"/>
                </a:solidFill>
                <a:latin typeface="+mn-ea"/>
                <a:cs typeface="仿宋_GB2312" charset="0"/>
              </a:rPr>
              <a:t>／</a:t>
            </a:r>
            <a:r>
              <a:rPr lang="en-US" altLang="zh-CN" sz="2000" b="1" dirty="0">
                <a:solidFill>
                  <a:schemeClr val="tx2"/>
                </a:solidFill>
                <a:latin typeface="+mn-ea"/>
                <a:cs typeface="仿宋_GB2312" charset="0"/>
              </a:rPr>
              <a:t>j ) * ( j</a:t>
            </a:r>
            <a:r>
              <a:rPr lang="zh-CN" altLang="en-US" sz="2000" b="1" dirty="0">
                <a:solidFill>
                  <a:schemeClr val="tx2"/>
                </a:solidFill>
                <a:latin typeface="+mn-ea"/>
                <a:cs typeface="仿宋_GB2312" charset="0"/>
              </a:rPr>
              <a:t>／</a:t>
            </a:r>
            <a:r>
              <a:rPr lang="en-US" altLang="zh-CN" sz="2000" b="1" dirty="0" err="1">
                <a:solidFill>
                  <a:schemeClr val="tx2"/>
                </a:solidFill>
                <a:latin typeface="+mn-ea"/>
                <a:cs typeface="仿宋_GB2312" charset="0"/>
              </a:rPr>
              <a:t>i</a:t>
            </a:r>
            <a:r>
              <a:rPr lang="en-US" altLang="zh-CN" sz="2000" b="1" dirty="0">
                <a:solidFill>
                  <a:schemeClr val="tx2"/>
                </a:solidFill>
                <a:latin typeface="+mn-ea"/>
                <a:cs typeface="仿宋_GB2312" charset="0"/>
              </a:rPr>
              <a:t> ) = 1</a:t>
            </a:r>
          </a:p>
          <a:p>
            <a:pPr>
              <a:buFont typeface="Wingdings" charset="0"/>
              <a:buNone/>
            </a:pPr>
            <a:r>
              <a:rPr lang="zh-CN" altLang="en-US" sz="2000" b="1" dirty="0">
                <a:solidFill>
                  <a:schemeClr val="tx2"/>
                </a:solidFill>
                <a:latin typeface="+mn-ea"/>
                <a:cs typeface="仿宋_GB2312" charset="0"/>
              </a:rPr>
              <a:t>这样得到的结果</a:t>
            </a:r>
            <a:r>
              <a:rPr lang="en-US" altLang="zh-CN" sz="2000" b="1" dirty="0">
                <a:solidFill>
                  <a:schemeClr val="tx2"/>
                </a:solidFill>
                <a:latin typeface="+mn-ea"/>
                <a:cs typeface="仿宋_GB2312" charset="0"/>
              </a:rPr>
              <a:t> V </a:t>
            </a:r>
            <a:r>
              <a:rPr lang="zh-CN" altLang="en-US" sz="2000" b="1" dirty="0">
                <a:solidFill>
                  <a:schemeClr val="tx2"/>
                </a:solidFill>
                <a:latin typeface="+mn-ea"/>
                <a:cs typeface="仿宋_GB2312" charset="0"/>
              </a:rPr>
              <a:t>是一个单位矩阵。</a:t>
            </a: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Font typeface="Wingdings" pitchFamily="2" charset="2"/>
              <a:buChar char="l"/>
            </a:pPr>
            <a:r>
              <a:rPr lang="zh-CN" altLang="en-US" sz="2400" b="1" dirty="0">
                <a:solidFill>
                  <a:srgbClr val="FF0000"/>
                </a:solidFill>
                <a:latin typeface="Times New Roman" charset="0"/>
              </a:rPr>
              <a:t>语句结构</a:t>
            </a:r>
            <a:endParaRPr lang="en-US" altLang="zh-CN" sz="2400" b="1" dirty="0">
              <a:solidFill>
                <a:srgbClr val="FF0000"/>
              </a:solidFill>
              <a:latin typeface="Times New Roman" charset="0"/>
            </a:endParaRPr>
          </a:p>
          <a:p>
            <a:r>
              <a:rPr lang="en-US" altLang="zh-CN" sz="2400" b="1" dirty="0">
                <a:solidFill>
                  <a:srgbClr val="FF0000"/>
                </a:solidFill>
                <a:latin typeface="+mn-ea"/>
                <a:cs typeface="仿宋_GB2312" charset="0"/>
              </a:rPr>
              <a:t>3</a:t>
            </a:r>
            <a:r>
              <a:rPr lang="zh-CN" altLang="en-US" sz="2400" b="1" dirty="0">
                <a:solidFill>
                  <a:srgbClr val="FF0000"/>
                </a:solidFill>
                <a:latin typeface="+mn-ea"/>
                <a:cs typeface="仿宋_GB2312" charset="0"/>
              </a:rPr>
              <a:t>、程序要能直截了当地说明程序员的用意</a:t>
            </a:r>
            <a:endParaRPr lang="en-US" altLang="zh-CN" sz="2400" b="1" dirty="0">
              <a:solidFill>
                <a:srgbClr val="FF0000"/>
              </a:solidFill>
              <a:latin typeface="+mn-ea"/>
              <a:cs typeface="仿宋_GB2312" charset="0"/>
            </a:endParaRPr>
          </a:p>
          <a:p>
            <a:r>
              <a:rPr lang="zh-CN" altLang="en-US" sz="2100" b="1" dirty="0">
                <a:solidFill>
                  <a:schemeClr val="tx2"/>
                </a:solidFill>
                <a:latin typeface="+mn-ea"/>
                <a:cs typeface="仿宋_GB2312" charset="0"/>
              </a:rPr>
              <a:t>写成以下的形式，就能让读者直接了解程序编写者的意图。</a:t>
            </a:r>
            <a:br>
              <a:rPr lang="en-US" altLang="zh-CN" sz="2100" b="1" dirty="0">
                <a:solidFill>
                  <a:schemeClr val="tx2"/>
                </a:solidFill>
                <a:latin typeface="+mn-ea"/>
                <a:cs typeface="仿宋_GB2312" charset="0"/>
              </a:rPr>
            </a:br>
            <a:r>
              <a:rPr lang="en-US" altLang="zh-CN" sz="2100" b="1" dirty="0">
                <a:solidFill>
                  <a:schemeClr val="tx2"/>
                </a:solidFill>
                <a:latin typeface="+mn-ea"/>
                <a:cs typeface="仿宋_GB2312" charset="0"/>
              </a:rPr>
              <a:t>      for ( </a:t>
            </a:r>
            <a:r>
              <a:rPr lang="en-US" altLang="zh-CN" sz="2100" b="1" dirty="0" err="1">
                <a:solidFill>
                  <a:schemeClr val="tx2"/>
                </a:solidFill>
                <a:latin typeface="+mn-ea"/>
                <a:cs typeface="仿宋_GB2312" charset="0"/>
              </a:rPr>
              <a:t>i</a:t>
            </a:r>
            <a:r>
              <a:rPr lang="zh-CN" altLang="en-US" sz="2100" b="1" dirty="0">
                <a:solidFill>
                  <a:schemeClr val="tx2"/>
                </a:solidFill>
                <a:latin typeface="+mn-ea"/>
                <a:cs typeface="仿宋_GB2312" charset="0"/>
              </a:rPr>
              <a:t>＝</a:t>
            </a:r>
            <a:r>
              <a:rPr lang="en-US" altLang="zh-CN" sz="2100" b="1" dirty="0">
                <a:solidFill>
                  <a:schemeClr val="tx2"/>
                </a:solidFill>
                <a:latin typeface="+mn-ea"/>
                <a:cs typeface="仿宋_GB2312" charset="0"/>
              </a:rPr>
              <a:t>1; </a:t>
            </a:r>
            <a:r>
              <a:rPr lang="en-US" altLang="zh-CN" sz="2100" b="1" dirty="0" err="1">
                <a:solidFill>
                  <a:schemeClr val="tx2"/>
                </a:solidFill>
                <a:latin typeface="+mn-ea"/>
                <a:cs typeface="仿宋_GB2312" charset="0"/>
              </a:rPr>
              <a:t>i</a:t>
            </a:r>
            <a:r>
              <a:rPr lang="en-US" altLang="zh-CN" sz="2100" b="1" dirty="0">
                <a:solidFill>
                  <a:schemeClr val="tx2"/>
                </a:solidFill>
                <a:latin typeface="+mn-ea"/>
                <a:cs typeface="仿宋_GB2312" charset="0"/>
              </a:rPr>
              <a:t> &lt;= n; </a:t>
            </a:r>
            <a:r>
              <a:rPr lang="en-US" altLang="zh-CN" sz="2100" b="1" dirty="0" err="1">
                <a:solidFill>
                  <a:schemeClr val="tx2"/>
                </a:solidFill>
                <a:latin typeface="+mn-ea"/>
                <a:cs typeface="仿宋_GB2312" charset="0"/>
              </a:rPr>
              <a:t>i</a:t>
            </a:r>
            <a:r>
              <a:rPr lang="en-US" altLang="zh-CN" sz="2100" b="1" dirty="0">
                <a:solidFill>
                  <a:schemeClr val="tx2"/>
                </a:solidFill>
                <a:latin typeface="+mn-ea"/>
                <a:cs typeface="仿宋_GB2312" charset="0"/>
              </a:rPr>
              <a:t>++ )</a:t>
            </a:r>
            <a:br>
              <a:rPr lang="en-US" altLang="zh-CN" sz="2100" b="1" dirty="0">
                <a:solidFill>
                  <a:schemeClr val="tx2"/>
                </a:solidFill>
                <a:latin typeface="+mn-ea"/>
                <a:cs typeface="仿宋_GB2312" charset="0"/>
              </a:rPr>
            </a:br>
            <a:r>
              <a:rPr lang="en-US" altLang="zh-CN" sz="2100" b="1" dirty="0">
                <a:solidFill>
                  <a:schemeClr val="tx2"/>
                </a:solidFill>
                <a:latin typeface="+mn-ea"/>
                <a:cs typeface="仿宋_GB2312" charset="0"/>
              </a:rPr>
              <a:t>           for ( j</a:t>
            </a:r>
            <a:r>
              <a:rPr lang="zh-CN" altLang="en-US" sz="2100" b="1" dirty="0">
                <a:solidFill>
                  <a:schemeClr val="tx2"/>
                </a:solidFill>
                <a:latin typeface="+mn-ea"/>
                <a:cs typeface="仿宋_GB2312" charset="0"/>
              </a:rPr>
              <a:t>＝</a:t>
            </a:r>
            <a:r>
              <a:rPr lang="en-US" altLang="zh-CN" sz="2100" b="1" dirty="0">
                <a:solidFill>
                  <a:schemeClr val="tx2"/>
                </a:solidFill>
                <a:latin typeface="+mn-ea"/>
                <a:cs typeface="仿宋_GB2312" charset="0"/>
              </a:rPr>
              <a:t>1; j &lt;= n; j++ )</a:t>
            </a:r>
            <a:br>
              <a:rPr lang="en-US" altLang="zh-CN" sz="2100" b="1" dirty="0">
                <a:solidFill>
                  <a:schemeClr val="tx2"/>
                </a:solidFill>
                <a:latin typeface="+mn-ea"/>
                <a:cs typeface="仿宋_GB2312" charset="0"/>
              </a:rPr>
            </a:br>
            <a:r>
              <a:rPr lang="en-US" altLang="zh-CN" sz="2100" b="1" dirty="0">
                <a:solidFill>
                  <a:schemeClr val="tx2"/>
                </a:solidFill>
                <a:latin typeface="+mn-ea"/>
                <a:cs typeface="仿宋_GB2312" charset="0"/>
              </a:rPr>
              <a:t>                if ( </a:t>
            </a:r>
            <a:r>
              <a:rPr lang="en-US" altLang="zh-CN" sz="2100" b="1" dirty="0" err="1">
                <a:solidFill>
                  <a:schemeClr val="tx2"/>
                </a:solidFill>
                <a:latin typeface="+mn-ea"/>
                <a:cs typeface="仿宋_GB2312" charset="0"/>
              </a:rPr>
              <a:t>i</a:t>
            </a:r>
            <a:r>
              <a:rPr lang="en-US" altLang="zh-CN" sz="2100" b="1" dirty="0">
                <a:solidFill>
                  <a:schemeClr val="tx2"/>
                </a:solidFill>
                <a:latin typeface="+mn-ea"/>
                <a:cs typeface="仿宋_GB2312" charset="0"/>
              </a:rPr>
              <a:t> == j ) </a:t>
            </a:r>
            <a:br>
              <a:rPr lang="en-US" altLang="zh-CN" sz="2100" b="1" dirty="0">
                <a:solidFill>
                  <a:schemeClr val="tx2"/>
                </a:solidFill>
                <a:latin typeface="+mn-ea"/>
                <a:cs typeface="仿宋_GB2312" charset="0"/>
              </a:rPr>
            </a:br>
            <a:r>
              <a:rPr lang="en-US" altLang="zh-CN" sz="2100" b="1" dirty="0">
                <a:solidFill>
                  <a:schemeClr val="tx2"/>
                </a:solidFill>
                <a:latin typeface="+mn-ea"/>
                <a:cs typeface="仿宋_GB2312" charset="0"/>
              </a:rPr>
              <a:t>                     V[</a:t>
            </a:r>
            <a:r>
              <a:rPr lang="en-US" altLang="zh-CN" sz="2100" b="1" dirty="0" err="1">
                <a:solidFill>
                  <a:schemeClr val="tx2"/>
                </a:solidFill>
                <a:latin typeface="+mn-ea"/>
                <a:cs typeface="仿宋_GB2312" charset="0"/>
              </a:rPr>
              <a:t>i</a:t>
            </a:r>
            <a:r>
              <a:rPr lang="en-US" altLang="zh-CN" sz="2100" b="1" dirty="0">
                <a:solidFill>
                  <a:schemeClr val="tx2"/>
                </a:solidFill>
                <a:latin typeface="+mn-ea"/>
                <a:cs typeface="仿宋_GB2312" charset="0"/>
              </a:rPr>
              <a:t>][j] </a:t>
            </a:r>
            <a:r>
              <a:rPr lang="zh-CN" altLang="en-US" sz="2100" b="1" dirty="0">
                <a:solidFill>
                  <a:schemeClr val="tx2"/>
                </a:solidFill>
                <a:latin typeface="+mn-ea"/>
                <a:cs typeface="仿宋_GB2312" charset="0"/>
              </a:rPr>
              <a:t>＝</a:t>
            </a:r>
            <a:r>
              <a:rPr lang="en-US" altLang="zh-CN" sz="2100" b="1" dirty="0">
                <a:solidFill>
                  <a:schemeClr val="tx2"/>
                </a:solidFill>
                <a:latin typeface="+mn-ea"/>
                <a:cs typeface="仿宋_GB2312" charset="0"/>
              </a:rPr>
              <a:t> 1.0;</a:t>
            </a:r>
            <a:br>
              <a:rPr lang="en-US" altLang="zh-CN" sz="2100" b="1" dirty="0">
                <a:solidFill>
                  <a:schemeClr val="tx2"/>
                </a:solidFill>
                <a:latin typeface="+mn-ea"/>
                <a:cs typeface="仿宋_GB2312" charset="0"/>
              </a:rPr>
            </a:br>
            <a:r>
              <a:rPr lang="en-US" altLang="zh-CN" sz="2100" b="1" dirty="0">
                <a:solidFill>
                  <a:schemeClr val="tx2"/>
                </a:solidFill>
                <a:latin typeface="+mn-ea"/>
                <a:cs typeface="仿宋_GB2312" charset="0"/>
              </a:rPr>
              <a:t>                ELSE</a:t>
            </a:r>
            <a:br>
              <a:rPr lang="en-US" altLang="zh-CN" sz="2100" b="1" dirty="0">
                <a:solidFill>
                  <a:schemeClr val="tx2"/>
                </a:solidFill>
                <a:latin typeface="+mn-ea"/>
                <a:cs typeface="仿宋_GB2312" charset="0"/>
              </a:rPr>
            </a:br>
            <a:r>
              <a:rPr lang="en-US" altLang="zh-CN" sz="2100" b="1" dirty="0">
                <a:solidFill>
                  <a:schemeClr val="tx2"/>
                </a:solidFill>
                <a:latin typeface="+mn-ea"/>
                <a:cs typeface="仿宋_GB2312" charset="0"/>
              </a:rPr>
              <a:t>                     V[</a:t>
            </a:r>
            <a:r>
              <a:rPr lang="en-US" altLang="zh-CN" sz="2100" b="1" dirty="0" err="1">
                <a:solidFill>
                  <a:schemeClr val="tx2"/>
                </a:solidFill>
                <a:latin typeface="+mn-ea"/>
                <a:cs typeface="仿宋_GB2312" charset="0"/>
              </a:rPr>
              <a:t>i</a:t>
            </a:r>
            <a:r>
              <a:rPr lang="en-US" altLang="zh-CN" sz="2100" b="1" dirty="0">
                <a:solidFill>
                  <a:schemeClr val="tx2"/>
                </a:solidFill>
                <a:latin typeface="+mn-ea"/>
                <a:cs typeface="仿宋_GB2312" charset="0"/>
              </a:rPr>
              <a:t>][j] </a:t>
            </a:r>
            <a:r>
              <a:rPr lang="zh-CN" altLang="en-US" sz="2100" b="1" dirty="0">
                <a:solidFill>
                  <a:schemeClr val="tx2"/>
                </a:solidFill>
                <a:latin typeface="+mn-ea"/>
                <a:cs typeface="仿宋_GB2312" charset="0"/>
              </a:rPr>
              <a:t>＝</a:t>
            </a:r>
            <a:r>
              <a:rPr lang="en-US" altLang="zh-CN" sz="2100" b="1" dirty="0">
                <a:solidFill>
                  <a:schemeClr val="tx2"/>
                </a:solidFill>
                <a:latin typeface="+mn-ea"/>
                <a:cs typeface="仿宋_GB2312" charset="0"/>
              </a:rPr>
              <a:t> 0.0;</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34" y="3937000"/>
            <a:ext cx="7715304" cy="1706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rgbClr val="FF0000"/>
                </a:solidFill>
                <a:latin typeface="Times New Roman" charset="0"/>
              </a:rPr>
              <a:t>语句结构</a:t>
            </a:r>
            <a:endParaRPr lang="en-US" altLang="zh-CN" sz="2400" b="1" dirty="0">
              <a:solidFill>
                <a:srgbClr val="FF0000"/>
              </a:solidFill>
              <a:latin typeface="Times New Roman" charset="0"/>
            </a:endParaRPr>
          </a:p>
          <a:p>
            <a:r>
              <a:rPr lang="en-US" altLang="zh-CN" sz="2400" b="1" dirty="0">
                <a:solidFill>
                  <a:schemeClr val="tx2"/>
                </a:solidFill>
                <a:latin typeface="+mn-ea"/>
                <a:cs typeface="仿宋_GB2312" charset="0"/>
              </a:rPr>
              <a:t>4</a:t>
            </a:r>
            <a:r>
              <a:rPr lang="zh-CN" altLang="en-US" sz="2400" b="1" dirty="0">
                <a:solidFill>
                  <a:schemeClr val="tx2"/>
                </a:solidFill>
                <a:latin typeface="+mn-ea"/>
                <a:cs typeface="仿宋_GB2312" charset="0"/>
              </a:rPr>
              <a:t>、</a:t>
            </a:r>
            <a:r>
              <a:rPr lang="zh-CN" altLang="en-US" sz="2400" b="1" dirty="0">
                <a:solidFill>
                  <a:srgbClr val="FF0000"/>
                </a:solidFill>
                <a:latin typeface="+mn-ea"/>
                <a:cs typeface="仿宋_GB2312" charset="0"/>
              </a:rPr>
              <a:t>除非对效率有特殊的要求</a:t>
            </a:r>
            <a:r>
              <a:rPr lang="en-US" altLang="zh-CN" sz="2400" b="1" dirty="0">
                <a:solidFill>
                  <a:srgbClr val="FF0000"/>
                </a:solidFill>
                <a:latin typeface="+mn-ea"/>
                <a:cs typeface="仿宋_GB2312" charset="0"/>
              </a:rPr>
              <a:t>, </a:t>
            </a:r>
            <a:r>
              <a:rPr lang="zh-CN" altLang="en-US" sz="2400" b="1" dirty="0">
                <a:solidFill>
                  <a:srgbClr val="FF0000"/>
                </a:solidFill>
                <a:latin typeface="+mn-ea"/>
                <a:cs typeface="仿宋_GB2312" charset="0"/>
              </a:rPr>
              <a:t>程序编写要做到清晰第一</a:t>
            </a:r>
            <a:r>
              <a:rPr lang="zh-CN" altLang="en-US" sz="2400" b="1" dirty="0">
                <a:solidFill>
                  <a:schemeClr val="tx2"/>
                </a:solidFill>
                <a:latin typeface="+mn-ea"/>
                <a:cs typeface="仿宋_GB2312" charset="0"/>
              </a:rPr>
              <a:t>，效率第二。不要为了追求效率而丧失了清晰性。事实上，</a:t>
            </a:r>
            <a:r>
              <a:rPr lang="zh-CN" altLang="en-US" sz="2400" b="1" dirty="0">
                <a:solidFill>
                  <a:srgbClr val="FF0000"/>
                </a:solidFill>
                <a:latin typeface="+mn-ea"/>
                <a:cs typeface="仿宋_GB2312" charset="0"/>
              </a:rPr>
              <a:t>程序效率的提高主要应通过选择高效的算法来实现</a:t>
            </a:r>
            <a:r>
              <a:rPr lang="zh-CN" altLang="en-US" sz="2400" b="1" dirty="0">
                <a:solidFill>
                  <a:schemeClr val="tx2"/>
                </a:solidFill>
                <a:latin typeface="+mn-ea"/>
                <a:cs typeface="仿宋_GB2312" charset="0"/>
              </a:rPr>
              <a:t>。</a:t>
            </a:r>
            <a:endParaRPr lang="en-US" altLang="zh-CN" sz="2400" b="1" dirty="0">
              <a:solidFill>
                <a:schemeClr val="tx2"/>
              </a:solidFill>
              <a:latin typeface="+mn-ea"/>
              <a:cs typeface="仿宋_GB2312" charset="0"/>
            </a:endParaRPr>
          </a:p>
          <a:p>
            <a:r>
              <a:rPr lang="en-US" altLang="zh-CN" sz="2400" b="1" dirty="0">
                <a:solidFill>
                  <a:schemeClr val="tx2"/>
                </a:solidFill>
                <a:latin typeface="+mn-ea"/>
                <a:cs typeface="仿宋_GB2312" charset="0"/>
              </a:rPr>
              <a:t>5.</a:t>
            </a:r>
            <a:r>
              <a:rPr lang="zh-CN" altLang="en-US" sz="2400" b="1" dirty="0">
                <a:solidFill>
                  <a:srgbClr val="FF0000"/>
                </a:solidFill>
                <a:latin typeface="+mn-ea"/>
                <a:cs typeface="仿宋_GB2312" charset="0"/>
              </a:rPr>
              <a:t>首先要保证</a:t>
            </a:r>
            <a:r>
              <a:rPr lang="zh-CN" altLang="en-US" sz="2400" b="1" dirty="0">
                <a:solidFill>
                  <a:schemeClr val="tx2"/>
                </a:solidFill>
                <a:latin typeface="+mn-ea"/>
                <a:cs typeface="仿宋_GB2312" charset="0"/>
              </a:rPr>
              <a:t>程序正确</a:t>
            </a:r>
            <a:r>
              <a:rPr lang="en-US" altLang="zh-CN" sz="2400" b="1" dirty="0">
                <a:solidFill>
                  <a:schemeClr val="tx2"/>
                </a:solidFill>
                <a:latin typeface="+mn-ea"/>
                <a:cs typeface="仿宋_GB2312" charset="0"/>
              </a:rPr>
              <a:t>, </a:t>
            </a:r>
            <a:r>
              <a:rPr lang="zh-CN" altLang="en-US" sz="2400" b="1" dirty="0">
                <a:solidFill>
                  <a:srgbClr val="FF0000"/>
                </a:solidFill>
                <a:latin typeface="+mn-ea"/>
                <a:cs typeface="仿宋_GB2312" charset="0"/>
              </a:rPr>
              <a:t>然后才要求</a:t>
            </a:r>
            <a:r>
              <a:rPr lang="zh-CN" altLang="en-US" sz="2400" b="1" dirty="0">
                <a:solidFill>
                  <a:schemeClr val="tx2"/>
                </a:solidFill>
                <a:latin typeface="+mn-ea"/>
                <a:cs typeface="仿宋_GB2312" charset="0"/>
              </a:rPr>
              <a:t>提高速度。反过来说，在使程序高速运行时，首先要保证它是正确的。</a:t>
            </a:r>
            <a:endParaRPr lang="en-US" altLang="zh-CN" sz="2400" b="1" dirty="0">
              <a:solidFill>
                <a:schemeClr val="tx2"/>
              </a:solidFill>
              <a:latin typeface="+mn-ea"/>
              <a:cs typeface="仿宋_GB2312" charset="0"/>
            </a:endParaRPr>
          </a:p>
          <a:p>
            <a:r>
              <a:rPr lang="en-US" altLang="zh-CN" sz="2400" b="1" dirty="0">
                <a:solidFill>
                  <a:schemeClr val="tx2"/>
                </a:solidFill>
                <a:latin typeface="+mn-ea"/>
                <a:cs typeface="仿宋_GB2312" charset="0"/>
              </a:rPr>
              <a:t>6.</a:t>
            </a:r>
            <a:r>
              <a:rPr lang="zh-CN" altLang="en-US" sz="2400" b="1" dirty="0">
                <a:solidFill>
                  <a:srgbClr val="FF0000"/>
                </a:solidFill>
                <a:latin typeface="+mn-ea"/>
                <a:cs typeface="仿宋_GB2312" charset="0"/>
              </a:rPr>
              <a:t>避免使用临时变量而使可读性下降</a:t>
            </a:r>
            <a:r>
              <a:rPr lang="zh-CN" altLang="en-US" sz="2400" b="1" dirty="0">
                <a:solidFill>
                  <a:schemeClr val="tx2"/>
                </a:solidFill>
                <a:latin typeface="+mn-ea"/>
                <a:cs typeface="仿宋_GB2312" charset="0"/>
              </a:rPr>
              <a:t>。例如，有的程序员为了追求效率，往往喜欢把表达式</a:t>
            </a:r>
            <a:r>
              <a:rPr lang="en-US" altLang="zh-CN" sz="2400" b="1" dirty="0">
                <a:solidFill>
                  <a:schemeClr val="tx2"/>
                </a:solidFill>
                <a:latin typeface="+mn-ea"/>
                <a:cs typeface="仿宋_GB2312" charset="0"/>
              </a:rPr>
              <a:t> </a:t>
            </a:r>
          </a:p>
          <a:p>
            <a:pPr>
              <a:buFont typeface="Wingdings" charset="0"/>
              <a:buNone/>
            </a:pPr>
            <a:r>
              <a:rPr lang="en-US" altLang="zh-CN" sz="2400" b="1" dirty="0">
                <a:ea typeface="仿宋_GB2312" charset="0"/>
                <a:cs typeface="仿宋_GB2312" charset="0"/>
              </a:rPr>
              <a:t>		</a:t>
            </a:r>
            <a:r>
              <a:rPr lang="en-US" altLang="zh-CN" sz="2400" b="1" dirty="0">
                <a:latin typeface="+mn-ea"/>
                <a:cs typeface="仿宋_GB2312" charset="0"/>
              </a:rPr>
              <a:t>   </a:t>
            </a:r>
            <a:r>
              <a:rPr lang="en-US" altLang="zh-CN" sz="2400" b="1" dirty="0">
                <a:solidFill>
                  <a:srgbClr val="FF0000"/>
                </a:solidFill>
                <a:latin typeface="+mn-ea"/>
                <a:cs typeface="仿宋_GB2312" charset="0"/>
              </a:rPr>
              <a:t>A[I]</a:t>
            </a:r>
            <a:r>
              <a:rPr lang="zh-CN" altLang="en-US" sz="2400" b="1" dirty="0">
                <a:solidFill>
                  <a:srgbClr val="FF0000"/>
                </a:solidFill>
                <a:latin typeface="+mn-ea"/>
                <a:cs typeface="仿宋_GB2312" charset="0"/>
              </a:rPr>
              <a:t>＋</a:t>
            </a:r>
            <a:r>
              <a:rPr lang="en-US" altLang="zh-CN" sz="2400" b="1" dirty="0">
                <a:solidFill>
                  <a:srgbClr val="FF0000"/>
                </a:solidFill>
                <a:latin typeface="+mn-ea"/>
                <a:cs typeface="仿宋_GB2312" charset="0"/>
              </a:rPr>
              <a:t>1</a:t>
            </a:r>
            <a:r>
              <a:rPr lang="zh-CN" altLang="en-US" sz="2400" b="1" dirty="0">
                <a:solidFill>
                  <a:srgbClr val="FF0000"/>
                </a:solidFill>
                <a:latin typeface="+mn-ea"/>
                <a:cs typeface="仿宋_GB2312" charset="0"/>
              </a:rPr>
              <a:t>／</a:t>
            </a:r>
            <a:r>
              <a:rPr lang="en-US" altLang="zh-CN" sz="2400" b="1" dirty="0">
                <a:solidFill>
                  <a:srgbClr val="FF0000"/>
                </a:solidFill>
                <a:latin typeface="+mn-ea"/>
                <a:cs typeface="仿宋_GB2312" charset="0"/>
              </a:rPr>
              <a:t>A[I];</a:t>
            </a:r>
            <a:endParaRPr lang="en-US" altLang="zh-CN" sz="2400" b="1" dirty="0">
              <a:latin typeface="+mn-ea"/>
              <a:cs typeface="仿宋_GB2312" charset="0"/>
            </a:endParaRPr>
          </a:p>
          <a:p>
            <a:pPr>
              <a:buFont typeface="Wingdings" charset="0"/>
              <a:buNone/>
            </a:pPr>
            <a:r>
              <a:rPr lang="zh-CN" altLang="en-US" sz="2400" b="1" dirty="0">
                <a:latin typeface="+mn-ea"/>
                <a:cs typeface="仿宋_GB2312" charset="0"/>
              </a:rPr>
              <a:t>    写成</a:t>
            </a:r>
            <a:r>
              <a:rPr lang="en-US" altLang="zh-CN" sz="2400" b="1" dirty="0">
                <a:latin typeface="+mn-ea"/>
                <a:cs typeface="仿宋_GB2312" charset="0"/>
              </a:rPr>
              <a:t>  </a:t>
            </a:r>
            <a:r>
              <a:rPr lang="en-US" altLang="zh-CN" sz="2400" b="1" dirty="0">
                <a:solidFill>
                  <a:srgbClr val="FF0000"/>
                </a:solidFill>
                <a:latin typeface="+mn-ea"/>
                <a:cs typeface="仿宋_GB2312" charset="0"/>
              </a:rPr>
              <a:t>AI</a:t>
            </a:r>
            <a:r>
              <a:rPr lang="zh-CN" altLang="en-US" sz="2400" b="1" dirty="0">
                <a:solidFill>
                  <a:srgbClr val="FF0000"/>
                </a:solidFill>
                <a:latin typeface="+mn-ea"/>
                <a:cs typeface="仿宋_GB2312" charset="0"/>
              </a:rPr>
              <a:t>＝</a:t>
            </a:r>
            <a:r>
              <a:rPr lang="en-US" altLang="zh-CN" sz="2400" b="1" dirty="0">
                <a:solidFill>
                  <a:srgbClr val="FF0000"/>
                </a:solidFill>
                <a:latin typeface="+mn-ea"/>
                <a:cs typeface="仿宋_GB2312" charset="0"/>
              </a:rPr>
              <a:t>A[I]; </a:t>
            </a:r>
          </a:p>
          <a:p>
            <a:pPr>
              <a:buFont typeface="Wingdings" charset="0"/>
              <a:buNone/>
            </a:pPr>
            <a:r>
              <a:rPr lang="en-US" altLang="zh-CN" sz="2400" b="1" dirty="0">
                <a:solidFill>
                  <a:srgbClr val="FF0000"/>
                </a:solidFill>
                <a:latin typeface="+mn-ea"/>
                <a:cs typeface="仿宋_GB2312" charset="0"/>
              </a:rPr>
              <a:t>          X</a:t>
            </a:r>
            <a:r>
              <a:rPr lang="zh-CN" altLang="en-US" sz="2400" b="1" dirty="0">
                <a:solidFill>
                  <a:srgbClr val="FF0000"/>
                </a:solidFill>
                <a:latin typeface="+mn-ea"/>
                <a:cs typeface="仿宋_GB2312" charset="0"/>
              </a:rPr>
              <a:t>＝</a:t>
            </a:r>
            <a:r>
              <a:rPr lang="en-US" altLang="zh-CN" sz="2400" b="1" dirty="0">
                <a:solidFill>
                  <a:srgbClr val="FF0000"/>
                </a:solidFill>
                <a:latin typeface="+mn-ea"/>
                <a:cs typeface="仿宋_GB2312" charset="0"/>
              </a:rPr>
              <a:t>AI</a:t>
            </a:r>
            <a:r>
              <a:rPr lang="zh-CN" altLang="en-US" sz="2400" b="1" dirty="0">
                <a:solidFill>
                  <a:srgbClr val="FF0000"/>
                </a:solidFill>
                <a:latin typeface="+mn-ea"/>
                <a:cs typeface="仿宋_GB2312" charset="0"/>
              </a:rPr>
              <a:t>＋</a:t>
            </a:r>
            <a:r>
              <a:rPr lang="en-US" altLang="zh-CN" sz="2400" b="1" dirty="0">
                <a:solidFill>
                  <a:srgbClr val="FF0000"/>
                </a:solidFill>
                <a:latin typeface="+mn-ea"/>
                <a:cs typeface="仿宋_GB2312" charset="0"/>
              </a:rPr>
              <a:t>1</a:t>
            </a:r>
            <a:r>
              <a:rPr lang="zh-CN" altLang="en-US" sz="2400" b="1" dirty="0">
                <a:solidFill>
                  <a:srgbClr val="FF0000"/>
                </a:solidFill>
                <a:latin typeface="+mn-ea"/>
                <a:cs typeface="仿宋_GB2312" charset="0"/>
              </a:rPr>
              <a:t>／</a:t>
            </a:r>
            <a:r>
              <a:rPr lang="en-US" altLang="zh-CN" sz="2400" b="1" dirty="0">
                <a:solidFill>
                  <a:srgbClr val="FF0000"/>
                </a:solidFill>
                <a:latin typeface="+mn-ea"/>
                <a:cs typeface="仿宋_GB2312" charset="0"/>
              </a:rPr>
              <a:t>AI;</a:t>
            </a:r>
            <a:endParaRPr lang="en-US" altLang="zh-CN" sz="2400" b="1" dirty="0">
              <a:latin typeface="+mn-ea"/>
              <a:cs typeface="仿宋_GB2312" charset="0"/>
            </a:endParaRPr>
          </a:p>
          <a:p>
            <a:pPr>
              <a:buFont typeface="Wingdings" charset="0"/>
              <a:buNone/>
            </a:pPr>
            <a:r>
              <a:rPr lang="zh-CN" altLang="en-US" sz="2400" b="1" dirty="0">
                <a:latin typeface="+mn-ea"/>
                <a:cs typeface="仿宋_GB2312" charset="0"/>
              </a:rPr>
              <a:t>    这样将一句分成两句写，会产生意想不到的问题。</a:t>
            </a:r>
          </a:p>
          <a:p>
            <a:endParaRPr lang="en-US" altLang="zh-CN" sz="2400" b="1" dirty="0">
              <a:solidFill>
                <a:schemeClr val="tx2"/>
              </a:solidFill>
              <a:latin typeface="+mn-ea"/>
              <a:cs typeface="仿宋_GB2312" charset="0"/>
            </a:endParaRP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rgbClr val="FF0000"/>
                </a:solidFill>
                <a:latin typeface="Times New Roman" charset="0"/>
              </a:rPr>
              <a:t>语句结构</a:t>
            </a:r>
            <a:endParaRPr lang="en-US" altLang="zh-CN" sz="2400" b="1" dirty="0">
              <a:solidFill>
                <a:srgbClr val="FF0000"/>
              </a:solidFill>
              <a:latin typeface="Times New Roman" charset="0"/>
            </a:endParaRPr>
          </a:p>
          <a:p>
            <a:r>
              <a:rPr lang="en-US" altLang="zh-CN" sz="2400" b="1" dirty="0">
                <a:solidFill>
                  <a:srgbClr val="FF0000"/>
                </a:solidFill>
                <a:latin typeface="+mn-ea"/>
                <a:cs typeface="仿宋_GB2312" charset="0"/>
              </a:rPr>
              <a:t>7</a:t>
            </a:r>
            <a:r>
              <a:rPr lang="zh-CN" altLang="en-US" sz="2400" b="1" dirty="0">
                <a:solidFill>
                  <a:srgbClr val="FF0000"/>
                </a:solidFill>
                <a:latin typeface="+mn-ea"/>
                <a:cs typeface="仿宋_GB2312" charset="0"/>
              </a:rPr>
              <a:t>、尽可能使用库函数</a:t>
            </a:r>
            <a:endParaRPr lang="en-US" altLang="zh-CN" sz="2400" b="1" dirty="0">
              <a:solidFill>
                <a:srgbClr val="FF0000"/>
              </a:solidFill>
              <a:latin typeface="+mn-ea"/>
              <a:cs typeface="仿宋_GB2312" charset="0"/>
            </a:endParaRPr>
          </a:p>
          <a:p>
            <a:r>
              <a:rPr lang="en-US" altLang="zh-CN" sz="2400" b="1" dirty="0">
                <a:solidFill>
                  <a:srgbClr val="FF0000"/>
                </a:solidFill>
                <a:latin typeface="+mn-ea"/>
                <a:cs typeface="仿宋_GB2312" charset="0"/>
              </a:rPr>
              <a:t>8</a:t>
            </a:r>
            <a:r>
              <a:rPr lang="zh-CN" altLang="en-US" sz="2400" b="1" dirty="0">
                <a:solidFill>
                  <a:srgbClr val="FF0000"/>
                </a:solidFill>
                <a:latin typeface="+mn-ea"/>
                <a:cs typeface="仿宋_GB2312" charset="0"/>
              </a:rPr>
              <a:t>、</a:t>
            </a:r>
            <a:r>
              <a:rPr lang="en-US" altLang="zh-CN" sz="2400" b="1" dirty="0">
                <a:solidFill>
                  <a:srgbClr val="FF0000"/>
                </a:solidFill>
                <a:latin typeface="+mn-ea"/>
                <a:cs typeface="仿宋_GB2312" charset="0"/>
              </a:rPr>
              <a:t> </a:t>
            </a:r>
            <a:r>
              <a:rPr lang="zh-CN" altLang="en-US" sz="2400" b="1" dirty="0">
                <a:solidFill>
                  <a:srgbClr val="FF0000"/>
                </a:solidFill>
                <a:latin typeface="+mn-ea"/>
                <a:cs typeface="仿宋_GB2312" charset="0"/>
              </a:rPr>
              <a:t>避免不必要的转移</a:t>
            </a:r>
            <a:r>
              <a:rPr lang="zh-CN" altLang="en-US" sz="2400" b="1" dirty="0">
                <a:solidFill>
                  <a:schemeClr val="tx2"/>
                </a:solidFill>
                <a:latin typeface="+mn-ea"/>
                <a:cs typeface="仿宋_GB2312" charset="0"/>
              </a:rPr>
              <a:t>。同时如果能保持程序可读性，则不必用</a:t>
            </a:r>
            <a:r>
              <a:rPr lang="en-US" altLang="zh-CN" sz="2400" b="1" dirty="0">
                <a:solidFill>
                  <a:schemeClr val="tx2"/>
                </a:solidFill>
                <a:latin typeface="+mn-ea"/>
                <a:cs typeface="仿宋_GB2312" charset="0"/>
              </a:rPr>
              <a:t> GO TO</a:t>
            </a:r>
            <a:r>
              <a:rPr lang="zh-CN" altLang="en-US" sz="2400" b="1" dirty="0">
                <a:solidFill>
                  <a:schemeClr val="tx2"/>
                </a:solidFill>
                <a:latin typeface="+mn-ea"/>
                <a:cs typeface="仿宋_GB2312" charset="0"/>
              </a:rPr>
              <a:t>语句</a:t>
            </a:r>
            <a:r>
              <a:rPr lang="zh-CN" altLang="en-US" sz="2400" b="1" dirty="0">
                <a:ea typeface="仿宋_GB2312" charset="0"/>
                <a:cs typeface="仿宋_GB2312" charset="0"/>
              </a:rPr>
              <a:t>。</a:t>
            </a:r>
            <a:endParaRPr lang="en-US" altLang="zh-CN" sz="2400" b="1" dirty="0">
              <a:ea typeface="仿宋_GB2312" charset="0"/>
              <a:cs typeface="仿宋_GB2312" charset="0"/>
            </a:endParaRPr>
          </a:p>
          <a:p>
            <a:pPr>
              <a:buFont typeface="Wingdings" charset="0"/>
              <a:buNone/>
            </a:pPr>
            <a:r>
              <a:rPr lang="en-US" altLang="zh-CN" sz="2400" b="1" dirty="0">
                <a:ea typeface="仿宋_GB2312" charset="0"/>
                <a:cs typeface="仿宋_GB2312" charset="0"/>
              </a:rPr>
              <a:t>   </a:t>
            </a:r>
            <a:r>
              <a:rPr lang="zh-CN" altLang="en-US" sz="2400" b="1" dirty="0">
                <a:solidFill>
                  <a:schemeClr val="tx2"/>
                </a:solidFill>
                <a:latin typeface="+mn-ea"/>
                <a:cs typeface="仿宋_GB2312" charset="0"/>
              </a:rPr>
              <a:t>例如，有一个求三个数中最小值的程序：</a:t>
            </a:r>
            <a:endParaRPr lang="en-US" altLang="zh-CN" sz="2400" b="1" dirty="0">
              <a:solidFill>
                <a:schemeClr val="tx2"/>
              </a:solidFill>
              <a:latin typeface="+mn-ea"/>
              <a:cs typeface="仿宋_GB2312" charset="0"/>
            </a:endParaRPr>
          </a:p>
          <a:p>
            <a:endParaRPr lang="en-US" altLang="zh-CN" sz="2400" b="1" dirty="0">
              <a:solidFill>
                <a:schemeClr val="tx2"/>
              </a:solidFill>
              <a:latin typeface="+mn-ea"/>
              <a:cs typeface="仿宋_GB2312" charset="0"/>
            </a:endParaRPr>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rgbClr val="FF0000"/>
                </a:solidFill>
                <a:effectLst>
                  <a:outerShdw blurRad="38100" dist="38100" dir="2700000" algn="tl">
                    <a:srgbClr val="DDDDDD"/>
                  </a:outerShdw>
                </a:effectLst>
                <a:latin typeface="Times New Roman" charset="0"/>
              </a:rPr>
              <a:t>语句结构</a:t>
            </a:r>
            <a:endParaRPr lang="en-US" altLang="zh-CN" sz="2400" b="1" dirty="0">
              <a:solidFill>
                <a:srgbClr val="FF0000"/>
              </a:solidFill>
              <a:effectLst>
                <a:outerShdw blurRad="38100" dist="38100" dir="2700000" algn="tl">
                  <a:srgbClr val="DDDDDD"/>
                </a:outerShdw>
              </a:effectLst>
              <a:latin typeface="Times New Roman" charset="0"/>
            </a:endParaRPr>
          </a:p>
          <a:p>
            <a:r>
              <a:rPr lang="en-US" altLang="zh-CN" sz="2400" b="1" dirty="0">
                <a:solidFill>
                  <a:srgbClr val="FF0000"/>
                </a:solidFill>
                <a:latin typeface="+mn-ea"/>
                <a:cs typeface="仿宋_GB2312" charset="0"/>
              </a:rPr>
              <a:t>8</a:t>
            </a:r>
            <a:r>
              <a:rPr lang="zh-CN" altLang="en-US" sz="2400" b="1" dirty="0">
                <a:solidFill>
                  <a:srgbClr val="FF0000"/>
                </a:solidFill>
                <a:latin typeface="+mn-ea"/>
                <a:cs typeface="仿宋_GB2312" charset="0"/>
              </a:rPr>
              <a:t>、</a:t>
            </a:r>
            <a:r>
              <a:rPr lang="en-US" altLang="zh-CN" sz="2400" b="1" dirty="0">
                <a:solidFill>
                  <a:srgbClr val="FF0000"/>
                </a:solidFill>
                <a:latin typeface="+mn-ea"/>
                <a:cs typeface="仿宋_GB2312" charset="0"/>
              </a:rPr>
              <a:t> </a:t>
            </a:r>
            <a:r>
              <a:rPr lang="zh-CN" altLang="en-US" sz="2400" b="1" dirty="0">
                <a:solidFill>
                  <a:srgbClr val="FF0000"/>
                </a:solidFill>
                <a:latin typeface="+mn-ea"/>
                <a:cs typeface="仿宋_GB2312" charset="0"/>
              </a:rPr>
              <a:t>避免不必要的转移</a:t>
            </a:r>
            <a:r>
              <a:rPr lang="zh-CN" altLang="en-US" sz="2400" b="1" dirty="0">
                <a:solidFill>
                  <a:schemeClr val="tx2"/>
                </a:solidFill>
                <a:latin typeface="+mn-ea"/>
                <a:cs typeface="仿宋_GB2312" charset="0"/>
              </a:rPr>
              <a:t>。</a:t>
            </a:r>
            <a:endParaRPr lang="en-US" altLang="zh-CN" sz="2400" b="1" dirty="0">
              <a:effectLst>
                <a:outerShdw blurRad="38100" dist="38100" dir="2700000" algn="tl">
                  <a:srgbClr val="DDDDDD"/>
                </a:outerShdw>
              </a:effectLst>
              <a:ea typeface="仿宋_GB2312" charset="0"/>
              <a:cs typeface="仿宋_GB2312" charset="0"/>
            </a:endParaRPr>
          </a:p>
          <a:p>
            <a:pPr>
              <a:buFont typeface="Wingdings" charset="0"/>
              <a:buNone/>
            </a:pPr>
            <a:r>
              <a:rPr lang="en-US" altLang="zh-CN" sz="2400" b="1" dirty="0">
                <a:effectLst>
                  <a:outerShdw blurRad="38100" dist="38100" dir="2700000" algn="tl">
                    <a:srgbClr val="DDDDDD"/>
                  </a:outerShdw>
                </a:effectLst>
                <a:ea typeface="仿宋_GB2312" charset="0"/>
                <a:cs typeface="仿宋_GB2312" charset="0"/>
              </a:rPr>
              <a:t>   </a:t>
            </a:r>
            <a:r>
              <a:rPr lang="zh-CN" altLang="en-US" sz="2400" b="1" dirty="0">
                <a:solidFill>
                  <a:schemeClr val="tx2"/>
                </a:solidFill>
                <a:latin typeface="+mn-ea"/>
                <a:cs typeface="仿宋_GB2312" charset="0"/>
              </a:rPr>
              <a:t>例如，有一个求三个数中最小值的程序：</a:t>
            </a:r>
            <a:endParaRPr lang="en-US" altLang="zh-CN" sz="2400" b="1" dirty="0">
              <a:solidFill>
                <a:schemeClr val="tx2"/>
              </a:solidFill>
              <a:latin typeface="+mn-ea"/>
              <a:cs typeface="仿宋_GB2312" charset="0"/>
            </a:endParaRPr>
          </a:p>
          <a:p>
            <a:endParaRPr lang="en-US" altLang="zh-CN" sz="2400" b="1" dirty="0">
              <a:solidFill>
                <a:schemeClr val="tx2"/>
              </a:solidFill>
              <a:latin typeface="+mn-ea"/>
              <a:cs typeface="仿宋_GB2312" charset="0"/>
            </a:endParaRPr>
          </a:p>
        </p:txBody>
      </p:sp>
      <p:pic>
        <p:nvPicPr>
          <p:cNvPr id="2051" name="Picture 3"/>
          <p:cNvPicPr>
            <a:picLocks noChangeAspect="1" noChangeArrowheads="1"/>
          </p:cNvPicPr>
          <p:nvPr/>
        </p:nvPicPr>
        <p:blipFill>
          <a:blip r:embed="rId3"/>
          <a:srcRect/>
          <a:stretch>
            <a:fillRect/>
          </a:stretch>
        </p:blipFill>
        <p:spPr bwMode="auto">
          <a:xfrm>
            <a:off x="214281" y="2143117"/>
            <a:ext cx="8715437" cy="3429023"/>
          </a:xfrm>
          <a:prstGeom prst="rect">
            <a:avLst/>
          </a:prstGeom>
          <a:noFill/>
          <a:ln w="9525">
            <a:noFill/>
            <a:miter lim="800000"/>
            <a:headEnd/>
            <a:tailEnd/>
          </a:ln>
          <a:effectLst/>
        </p:spPr>
      </p:pic>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rgbClr val="FF0000"/>
                </a:solidFill>
                <a:effectLst>
                  <a:outerShdw blurRad="38100" dist="38100" dir="2700000" algn="tl">
                    <a:srgbClr val="DDDDDD"/>
                  </a:outerShdw>
                </a:effectLst>
                <a:latin typeface="+mn-ea"/>
              </a:rPr>
              <a:t>语句结构</a:t>
            </a:r>
            <a:endParaRPr lang="en-US" altLang="zh-CN" sz="2400" b="1" dirty="0">
              <a:solidFill>
                <a:srgbClr val="FF0000"/>
              </a:solidFill>
              <a:effectLst>
                <a:outerShdw blurRad="38100" dist="38100" dir="2700000" algn="tl">
                  <a:srgbClr val="DDDDDD"/>
                </a:outerShdw>
              </a:effectLst>
              <a:latin typeface="+mn-ea"/>
            </a:endParaRPr>
          </a:p>
          <a:p>
            <a:r>
              <a:rPr lang="en-US" altLang="zh-CN" sz="2400" b="1" dirty="0">
                <a:solidFill>
                  <a:srgbClr val="FF0000"/>
                </a:solidFill>
                <a:latin typeface="+mn-ea"/>
                <a:cs typeface="仿宋_GB2312" charset="0"/>
              </a:rPr>
              <a:t>8</a:t>
            </a:r>
            <a:r>
              <a:rPr lang="zh-CN" altLang="en-US" sz="2400" b="1" dirty="0">
                <a:solidFill>
                  <a:srgbClr val="FF0000"/>
                </a:solidFill>
                <a:latin typeface="+mn-ea"/>
                <a:cs typeface="仿宋_GB2312" charset="0"/>
              </a:rPr>
              <a:t>、</a:t>
            </a:r>
            <a:r>
              <a:rPr lang="en-US" altLang="zh-CN" sz="2400" b="1" dirty="0">
                <a:solidFill>
                  <a:srgbClr val="FF0000"/>
                </a:solidFill>
                <a:latin typeface="+mn-ea"/>
                <a:cs typeface="仿宋_GB2312" charset="0"/>
              </a:rPr>
              <a:t> </a:t>
            </a:r>
            <a:r>
              <a:rPr lang="zh-CN" altLang="en-US" sz="2400" b="1" dirty="0">
                <a:solidFill>
                  <a:srgbClr val="FF0000"/>
                </a:solidFill>
                <a:latin typeface="+mn-ea"/>
                <a:cs typeface="仿宋_GB2312" charset="0"/>
              </a:rPr>
              <a:t>避免不必要的转移</a:t>
            </a:r>
            <a:r>
              <a:rPr lang="zh-CN" altLang="en-US" sz="2400" b="1" dirty="0">
                <a:solidFill>
                  <a:schemeClr val="tx2"/>
                </a:solidFill>
                <a:latin typeface="+mn-ea"/>
                <a:cs typeface="仿宋_GB2312" charset="0"/>
              </a:rPr>
              <a:t>。</a:t>
            </a:r>
            <a:endParaRPr lang="en-US" altLang="zh-CN" sz="2400" b="1" dirty="0">
              <a:effectLst>
                <a:outerShdw blurRad="38100" dist="38100" dir="2700000" algn="tl">
                  <a:srgbClr val="DDDDDD"/>
                </a:outerShdw>
              </a:effectLst>
              <a:latin typeface="+mn-ea"/>
              <a:cs typeface="仿宋_GB2312" charset="0"/>
            </a:endParaRPr>
          </a:p>
          <a:p>
            <a:pPr>
              <a:buFont typeface="Wingdings" charset="0"/>
              <a:buNone/>
            </a:pPr>
            <a:r>
              <a:rPr lang="en-US" altLang="zh-CN" sz="2400" b="1" dirty="0">
                <a:effectLst>
                  <a:outerShdw blurRad="38100" dist="38100" dir="2700000" algn="tl">
                    <a:srgbClr val="DDDDDD"/>
                  </a:outerShdw>
                </a:effectLst>
                <a:latin typeface="+mn-ea"/>
                <a:cs typeface="仿宋_GB2312" charset="0"/>
              </a:rPr>
              <a:t>   </a:t>
            </a:r>
            <a:r>
              <a:rPr lang="zh-CN" altLang="en-US" sz="2400" b="1" dirty="0">
                <a:solidFill>
                  <a:schemeClr val="tx2"/>
                </a:solidFill>
                <a:latin typeface="+mn-ea"/>
                <a:cs typeface="仿宋_GB2312" charset="0"/>
              </a:rPr>
              <a:t>程序只需编写成：</a:t>
            </a:r>
            <a:endParaRPr lang="en-US" altLang="zh-CN" sz="2400" b="1" dirty="0">
              <a:solidFill>
                <a:schemeClr val="tx2"/>
              </a:solidFill>
              <a:latin typeface="+mn-ea"/>
              <a:cs typeface="仿宋_GB2312" charset="0"/>
            </a:endParaRPr>
          </a:p>
          <a:p>
            <a:pPr>
              <a:buNone/>
            </a:pPr>
            <a:r>
              <a:rPr lang="en-US" altLang="zh-CN" sz="2400" b="1" dirty="0">
                <a:solidFill>
                  <a:schemeClr val="tx2"/>
                </a:solidFill>
                <a:latin typeface="+mn-ea"/>
                <a:cs typeface="仿宋_GB2312" charset="0"/>
              </a:rPr>
              <a:t>      small</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x;</a:t>
            </a:r>
            <a:br>
              <a:rPr lang="en-US" altLang="zh-CN" sz="2400" b="1" dirty="0">
                <a:solidFill>
                  <a:schemeClr val="tx2"/>
                </a:solidFill>
                <a:latin typeface="+mn-ea"/>
                <a:cs typeface="仿宋_GB2312" charset="0"/>
              </a:rPr>
            </a:br>
            <a:r>
              <a:rPr lang="en-US" altLang="zh-CN" sz="2400" b="1" dirty="0">
                <a:solidFill>
                  <a:schemeClr val="tx2"/>
                </a:solidFill>
                <a:latin typeface="+mn-ea"/>
                <a:cs typeface="仿宋_GB2312" charset="0"/>
              </a:rPr>
              <a:t>   if ( y &lt; small ) small</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y;</a:t>
            </a:r>
            <a:br>
              <a:rPr lang="en-US" altLang="zh-CN" sz="2400" b="1" dirty="0">
                <a:solidFill>
                  <a:schemeClr val="tx2"/>
                </a:solidFill>
                <a:latin typeface="+mn-ea"/>
                <a:cs typeface="仿宋_GB2312" charset="0"/>
              </a:rPr>
            </a:br>
            <a:r>
              <a:rPr lang="en-US" altLang="zh-CN" sz="2400" b="1" dirty="0">
                <a:solidFill>
                  <a:schemeClr val="tx2"/>
                </a:solidFill>
                <a:latin typeface="+mn-ea"/>
                <a:cs typeface="仿宋_GB2312" charset="0"/>
              </a:rPr>
              <a:t>   if ( z &lt; small ) small</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z;</a:t>
            </a:r>
          </a:p>
          <a:p>
            <a:pPr>
              <a:buNone/>
            </a:pPr>
            <a:r>
              <a:rPr lang="en-US" altLang="zh-CN" sz="2400" b="1" dirty="0">
                <a:solidFill>
                  <a:schemeClr val="tx2"/>
                </a:solidFill>
                <a:latin typeface="+mn-ea"/>
                <a:cs typeface="仿宋_GB2312" charset="0"/>
              </a:rPr>
              <a:t>    </a:t>
            </a:r>
            <a:r>
              <a:rPr lang="zh-CN" altLang="en-US" sz="2400" b="1" dirty="0">
                <a:solidFill>
                  <a:schemeClr val="tx2"/>
                </a:solidFill>
                <a:latin typeface="+mn-ea"/>
                <a:cs typeface="仿宋_GB2312" charset="0"/>
              </a:rPr>
              <a:t>所以程序应当简单，不必过于深奥，</a:t>
            </a:r>
            <a:endParaRPr lang="en-US" altLang="zh-CN" sz="2400" b="1" dirty="0">
              <a:solidFill>
                <a:schemeClr val="tx2"/>
              </a:solidFill>
              <a:latin typeface="+mn-ea"/>
              <a:cs typeface="仿宋_GB2312" charset="0"/>
            </a:endParaRPr>
          </a:p>
          <a:p>
            <a:pPr>
              <a:buNone/>
            </a:pPr>
            <a:r>
              <a:rPr lang="en-US" altLang="zh-CN" sz="2400" b="1" dirty="0">
                <a:solidFill>
                  <a:schemeClr val="tx2"/>
                </a:solidFill>
                <a:latin typeface="+mn-ea"/>
                <a:cs typeface="仿宋_GB2312" charset="0"/>
              </a:rPr>
              <a:t>    </a:t>
            </a:r>
            <a:r>
              <a:rPr lang="zh-CN" altLang="en-US" sz="2400" b="1" dirty="0">
                <a:solidFill>
                  <a:schemeClr val="tx2"/>
                </a:solidFill>
                <a:latin typeface="+mn-ea"/>
                <a:cs typeface="仿宋_GB2312" charset="0"/>
              </a:rPr>
              <a:t>避免使用</a:t>
            </a:r>
            <a:r>
              <a:rPr lang="en-US" altLang="zh-CN" sz="2400" b="1" dirty="0">
                <a:solidFill>
                  <a:schemeClr val="tx2"/>
                </a:solidFill>
                <a:latin typeface="+mn-ea"/>
                <a:cs typeface="仿宋_GB2312" charset="0"/>
              </a:rPr>
              <a:t>GOTO</a:t>
            </a:r>
            <a:r>
              <a:rPr lang="zh-CN" altLang="en-US" sz="2400" b="1" dirty="0">
                <a:solidFill>
                  <a:schemeClr val="tx2"/>
                </a:solidFill>
                <a:latin typeface="+mn-ea"/>
                <a:cs typeface="仿宋_GB2312" charset="0"/>
              </a:rPr>
              <a:t>语句绕来绕去。</a:t>
            </a:r>
            <a:endParaRPr lang="en-US" altLang="zh-CN" sz="2400" b="1" dirty="0">
              <a:solidFill>
                <a:schemeClr val="tx2"/>
              </a:solidFill>
              <a:latin typeface="+mn-ea"/>
              <a:cs typeface="仿宋_GB2312" charset="0"/>
            </a:endParaRPr>
          </a:p>
          <a:p>
            <a:r>
              <a:rPr lang="en-US" altLang="zh-CN" sz="2400" b="1" dirty="0">
                <a:solidFill>
                  <a:srgbClr val="FF0000"/>
                </a:solidFill>
                <a:latin typeface="+mn-ea"/>
                <a:cs typeface="仿宋_GB2312" charset="0"/>
              </a:rPr>
              <a:t>9.</a:t>
            </a:r>
            <a:r>
              <a:rPr lang="zh-CN" altLang="en-US" sz="2400" b="1" dirty="0">
                <a:solidFill>
                  <a:srgbClr val="FF0000"/>
                </a:solidFill>
                <a:latin typeface="+mn-ea"/>
                <a:cs typeface="仿宋_GB2312" charset="0"/>
              </a:rPr>
              <a:t>尽量只采用三种基本的控制结构来编写程序。</a:t>
            </a:r>
            <a:r>
              <a:rPr lang="zh-CN" altLang="en-US" sz="2400" b="1" dirty="0">
                <a:solidFill>
                  <a:schemeClr val="tx2"/>
                </a:solidFill>
                <a:latin typeface="+mn-ea"/>
                <a:cs typeface="仿宋_GB2312" charset="0"/>
              </a:rPr>
              <a:t>除顺序结构外，使用</a:t>
            </a:r>
            <a:endParaRPr lang="en-US" altLang="zh-CN" sz="2400" b="1" dirty="0">
              <a:solidFill>
                <a:schemeClr val="tx2"/>
              </a:solidFill>
              <a:latin typeface="+mn-ea"/>
              <a:cs typeface="仿宋_GB2312" charset="0"/>
            </a:endParaRPr>
          </a:p>
          <a:p>
            <a:pPr>
              <a:buNone/>
            </a:pPr>
            <a:r>
              <a:rPr lang="en-US" altLang="zh-CN" sz="2400" b="1" dirty="0">
                <a:latin typeface="+mn-ea"/>
                <a:cs typeface="仿宋_GB2312" charset="0"/>
              </a:rPr>
              <a:t>    </a:t>
            </a:r>
            <a:r>
              <a:rPr lang="en-US" altLang="zh-CN" sz="2400" b="1" dirty="0">
                <a:solidFill>
                  <a:srgbClr val="FF3300"/>
                </a:solidFill>
                <a:latin typeface="+mn-ea"/>
                <a:cs typeface="仿宋_GB2312" charset="0"/>
              </a:rPr>
              <a:t>if-then-else</a:t>
            </a:r>
            <a:r>
              <a:rPr lang="zh-CN" altLang="en-US" sz="2400" b="1" dirty="0">
                <a:latin typeface="+mn-ea"/>
                <a:cs typeface="仿宋_GB2312" charset="0"/>
              </a:rPr>
              <a:t>来实现</a:t>
            </a:r>
            <a:r>
              <a:rPr lang="zh-CN" altLang="en-US" sz="2400" b="1" dirty="0">
                <a:solidFill>
                  <a:srgbClr val="0066FF"/>
                </a:solidFill>
                <a:latin typeface="+mn-ea"/>
                <a:cs typeface="仿宋_GB2312" charset="0"/>
              </a:rPr>
              <a:t>选择结构</a:t>
            </a:r>
            <a:r>
              <a:rPr lang="zh-CN" altLang="en-US" sz="2400" b="1" dirty="0">
                <a:latin typeface="+mn-ea"/>
                <a:cs typeface="仿宋_GB2312" charset="0"/>
              </a:rPr>
              <a:t>；使用</a:t>
            </a:r>
            <a:endParaRPr lang="en-US" altLang="zh-CN" sz="2400" b="1" dirty="0">
              <a:latin typeface="+mn-ea"/>
              <a:cs typeface="仿宋_GB2312" charset="0"/>
            </a:endParaRPr>
          </a:p>
          <a:p>
            <a:pPr>
              <a:buNone/>
            </a:pPr>
            <a:r>
              <a:rPr lang="en-US" altLang="zh-CN" sz="2400" b="1" dirty="0">
                <a:latin typeface="+mn-ea"/>
                <a:cs typeface="仿宋_GB2312" charset="0"/>
              </a:rPr>
              <a:t>    </a:t>
            </a:r>
            <a:r>
              <a:rPr lang="en-US" altLang="zh-CN" sz="2400" b="1" dirty="0">
                <a:solidFill>
                  <a:srgbClr val="FF3300"/>
                </a:solidFill>
                <a:latin typeface="+mn-ea"/>
                <a:cs typeface="仿宋_GB2312" charset="0"/>
              </a:rPr>
              <a:t>do-until</a:t>
            </a:r>
            <a:r>
              <a:rPr lang="zh-CN" altLang="en-US" sz="2400" b="1" dirty="0">
                <a:latin typeface="+mn-ea"/>
                <a:cs typeface="仿宋_GB2312" charset="0"/>
              </a:rPr>
              <a:t>或</a:t>
            </a:r>
            <a:r>
              <a:rPr lang="en-US" altLang="zh-CN" sz="2400" b="1" dirty="0">
                <a:solidFill>
                  <a:srgbClr val="FF3300"/>
                </a:solidFill>
                <a:latin typeface="+mn-ea"/>
                <a:cs typeface="仿宋_GB2312" charset="0"/>
              </a:rPr>
              <a:t>do-while</a:t>
            </a:r>
            <a:r>
              <a:rPr lang="zh-CN" altLang="en-US" sz="2400" b="1" dirty="0">
                <a:latin typeface="+mn-ea"/>
                <a:cs typeface="仿宋_GB2312" charset="0"/>
              </a:rPr>
              <a:t>来实现</a:t>
            </a:r>
            <a:r>
              <a:rPr lang="zh-CN" altLang="en-US" sz="2400" b="1" dirty="0">
                <a:solidFill>
                  <a:srgbClr val="0066FF"/>
                </a:solidFill>
                <a:latin typeface="+mn-ea"/>
                <a:cs typeface="仿宋_GB2312" charset="0"/>
              </a:rPr>
              <a:t>循环结构</a:t>
            </a:r>
            <a:r>
              <a:rPr lang="zh-CN" altLang="en-US" sz="2400" b="1" dirty="0">
                <a:latin typeface="+mn-ea"/>
                <a:cs typeface="仿宋_GB2312" charset="0"/>
              </a:rPr>
              <a:t>。</a:t>
            </a:r>
            <a:endParaRPr lang="en-US" altLang="zh-CN" sz="2400" b="1" dirty="0">
              <a:solidFill>
                <a:schemeClr val="tx2"/>
              </a:solidFill>
              <a:latin typeface="+mn-ea"/>
              <a:cs typeface="仿宋_GB2312" charset="0"/>
            </a:endParaRPr>
          </a:p>
          <a:p>
            <a:endParaRPr lang="en-US" altLang="zh-CN" sz="2400" b="1" dirty="0">
              <a:solidFill>
                <a:schemeClr val="tx2"/>
              </a:solidFill>
              <a:latin typeface="+mn-ea"/>
              <a:cs typeface="仿宋_GB2312" charset="0"/>
            </a:endParaRP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系统实现概述</a:t>
            </a:r>
          </a:p>
        </p:txBody>
      </p:sp>
      <p:sp>
        <p:nvSpPr>
          <p:cNvPr id="33795" name="内容占位符 2"/>
          <p:cNvSpPr>
            <a:spLocks noGrp="1"/>
          </p:cNvSpPr>
          <p:nvPr>
            <p:ph idx="1"/>
          </p:nvPr>
        </p:nvSpPr>
        <p:spPr>
          <a:xfrm>
            <a:off x="100042" y="1000124"/>
            <a:ext cx="8758238" cy="4643453"/>
          </a:xfrm>
        </p:spPr>
        <p:txBody>
          <a:bodyPr/>
          <a:lstStyle/>
          <a:p>
            <a:r>
              <a:rPr lang="zh-CN" altLang="en-US" sz="2400" b="1" dirty="0">
                <a:solidFill>
                  <a:schemeClr val="tx2"/>
                </a:solidFill>
                <a:latin typeface="+mn-ea"/>
              </a:rPr>
              <a:t>做为软件工程过程的一个阶段，</a:t>
            </a:r>
            <a:r>
              <a:rPr lang="zh-CN" altLang="en-US" sz="2400" b="1" dirty="0">
                <a:solidFill>
                  <a:srgbClr val="FF0000"/>
                </a:solidFill>
                <a:latin typeface="+mn-ea"/>
              </a:rPr>
              <a:t>程序编码是设计的继续</a:t>
            </a:r>
            <a:r>
              <a:rPr lang="zh-CN" altLang="en-US" sz="2400" b="1" dirty="0">
                <a:solidFill>
                  <a:schemeClr val="tx2"/>
                </a:solidFill>
                <a:latin typeface="+mn-ea"/>
              </a:rPr>
              <a:t>，把详细设计转换成计算机语言实现的程序代码</a:t>
            </a:r>
            <a:r>
              <a:rPr lang="zh-CN" altLang="en-US" sz="2400" b="1" dirty="0">
                <a:effectLst>
                  <a:outerShdw blurRad="38100" dist="38100" dir="2700000" algn="tl">
                    <a:srgbClr val="DDDDDD"/>
                  </a:outerShdw>
                </a:effectLst>
                <a:ea typeface="仿宋_GB2312" charset="0"/>
                <a:cs typeface="仿宋_GB2312" charset="0"/>
              </a:rPr>
              <a:t>。</a:t>
            </a:r>
            <a:endParaRPr lang="en-US" altLang="zh-CN" sz="2400" b="1" dirty="0">
              <a:effectLst>
                <a:outerShdw blurRad="38100" dist="38100" dir="2700000" algn="tl">
                  <a:srgbClr val="DDDDDD"/>
                </a:outerShdw>
              </a:effectLst>
              <a:ea typeface="仿宋_GB2312" charset="0"/>
              <a:cs typeface="仿宋_GB2312" charset="0"/>
            </a:endParaRPr>
          </a:p>
          <a:p>
            <a:r>
              <a:rPr lang="zh-CN" altLang="en-US" sz="2400" b="1" dirty="0">
                <a:solidFill>
                  <a:srgbClr val="FF0000"/>
                </a:solidFill>
                <a:latin typeface="+mn-ea"/>
              </a:rPr>
              <a:t>程序设计语言的特性</a:t>
            </a:r>
            <a:r>
              <a:rPr lang="zh-CN" altLang="en-US" sz="2400" b="1" dirty="0">
                <a:solidFill>
                  <a:schemeClr val="tx2"/>
                </a:solidFill>
                <a:latin typeface="+mn-ea"/>
              </a:rPr>
              <a:t>和</a:t>
            </a:r>
            <a:r>
              <a:rPr lang="zh-CN" altLang="en-US" sz="2400" b="1" dirty="0">
                <a:solidFill>
                  <a:srgbClr val="FF0000"/>
                </a:solidFill>
                <a:latin typeface="+mn-ea"/>
              </a:rPr>
              <a:t>程序设计风格</a:t>
            </a:r>
            <a:r>
              <a:rPr lang="zh-CN" altLang="en-US" sz="2400" b="1" dirty="0">
                <a:solidFill>
                  <a:schemeClr val="tx2"/>
                </a:solidFill>
                <a:latin typeface="+mn-ea"/>
              </a:rPr>
              <a:t>会深刻地影响软件的</a:t>
            </a:r>
            <a:r>
              <a:rPr lang="zh-CN" altLang="en-US" sz="2400" b="1" dirty="0">
                <a:solidFill>
                  <a:srgbClr val="FF0000"/>
                </a:solidFill>
                <a:latin typeface="+mn-ea"/>
              </a:rPr>
              <a:t>质量和可维护性</a:t>
            </a:r>
            <a:r>
              <a:rPr lang="zh-CN" altLang="en-US" sz="2400" b="1" dirty="0">
                <a:solidFill>
                  <a:schemeClr val="tx2"/>
                </a:solidFill>
                <a:latin typeface="+mn-ea"/>
              </a:rPr>
              <a:t>。</a:t>
            </a:r>
            <a:endParaRPr lang="en-US" altLang="zh-CN" sz="2400" b="1" dirty="0">
              <a:solidFill>
                <a:schemeClr val="tx2"/>
              </a:solidFill>
              <a:latin typeface="+mn-ea"/>
            </a:endParaRPr>
          </a:p>
          <a:p>
            <a:r>
              <a:rPr lang="zh-CN" altLang="en-US" sz="2400" b="1" dirty="0">
                <a:solidFill>
                  <a:schemeClr val="tx2"/>
                </a:solidFill>
                <a:latin typeface="+mn-ea"/>
              </a:rPr>
              <a:t>为了保证程序编码的质量，程序员必须</a:t>
            </a:r>
            <a:r>
              <a:rPr lang="zh-CN" altLang="en-US" sz="2400" b="1" dirty="0">
                <a:solidFill>
                  <a:srgbClr val="FF0000"/>
                </a:solidFill>
                <a:latin typeface="+mn-ea"/>
              </a:rPr>
              <a:t>深刻理解、熟练掌握并正确地运用程序设计语言的特性</a:t>
            </a:r>
            <a:r>
              <a:rPr lang="zh-CN" altLang="en-US" sz="2400" b="1" dirty="0">
                <a:solidFill>
                  <a:schemeClr val="tx2"/>
                </a:solidFill>
                <a:latin typeface="+mn-ea"/>
              </a:rPr>
              <a:t>。此外，还要求</a:t>
            </a:r>
            <a:r>
              <a:rPr lang="zh-CN" altLang="en-US" sz="2400" b="1" dirty="0">
                <a:solidFill>
                  <a:srgbClr val="FF0000"/>
                </a:solidFill>
                <a:latin typeface="+mn-ea"/>
              </a:rPr>
              <a:t>源程序具有良好的结构性和良好的程序设计风格</a:t>
            </a:r>
          </a:p>
          <a:p>
            <a:pPr eaLnBrk="1" hangingPunct="1">
              <a:lnSpc>
                <a:spcPct val="125000"/>
              </a:lnSpc>
            </a:pPr>
            <a:endParaRPr lang="zh-CN" altLang="en-US" sz="2400" dirty="0">
              <a:solidFill>
                <a:srgbClr val="49AB39"/>
              </a:solidFill>
              <a:latin typeface="黑体" pitchFamily="49" charset="-122"/>
              <a:ea typeface="黑体" pitchFamily="49" charset="-122"/>
            </a:endParaRPr>
          </a:p>
          <a:p>
            <a:pPr eaLnBrk="1" hangingPunct="1">
              <a:lnSpc>
                <a:spcPct val="125000"/>
              </a:lnSpc>
            </a:pPr>
            <a:endParaRPr lang="en-US" altLang="zh-CN" sz="2400" b="1" dirty="0">
              <a:solidFill>
                <a:schemeClr val="tx2"/>
              </a:solidFill>
              <a:latin typeface="+mn-ea"/>
            </a:endParaRPr>
          </a:p>
          <a:p>
            <a:pPr eaLnBrk="1" hangingPunct="1">
              <a:lnSpc>
                <a:spcPct val="125000"/>
              </a:lnSpc>
            </a:pPr>
            <a:endParaRPr lang="zh-CN" altLang="en-US" sz="2400" b="1" dirty="0">
              <a:solidFill>
                <a:schemeClr val="tx2"/>
              </a:solidFill>
              <a:latin typeface="+mn-ea"/>
            </a:endParaRPr>
          </a:p>
          <a:p>
            <a:pPr eaLnBrk="1" hangingPunct="1"/>
            <a:endParaRPr lang="zh-CN" altLang="en-US" sz="2400" b="1" dirty="0">
              <a:solidFill>
                <a:schemeClr val="tx2"/>
              </a:solidFill>
              <a:latin typeface="+mn-ea"/>
            </a:endParaRPr>
          </a:p>
          <a:p>
            <a:pPr marL="933450" lvl="1" indent="-476250" eaLnBrk="1" hangingPunct="1">
              <a:buSzTx/>
            </a:pP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None/>
            </a:pPr>
            <a:r>
              <a:rPr lang="zh-CN" altLang="en-US" sz="2400" b="1" dirty="0">
                <a:solidFill>
                  <a:srgbClr val="FF0000"/>
                </a:solidFill>
                <a:latin typeface="Times New Roman" charset="0"/>
              </a:rPr>
              <a:t>语句结构</a:t>
            </a:r>
            <a:endParaRPr lang="en-US" altLang="zh-CN" sz="2400" b="1" dirty="0">
              <a:solidFill>
                <a:srgbClr val="FF0000"/>
              </a:solidFill>
              <a:latin typeface="Times New Roman" charset="0"/>
            </a:endParaRPr>
          </a:p>
          <a:p>
            <a:r>
              <a:rPr lang="en-US" altLang="zh-CN" sz="2400" b="1" dirty="0">
                <a:solidFill>
                  <a:srgbClr val="FF0000"/>
                </a:solidFill>
                <a:latin typeface="+mn-ea"/>
                <a:cs typeface="仿宋_GB2312" charset="0"/>
              </a:rPr>
              <a:t>10</a:t>
            </a:r>
            <a:r>
              <a:rPr lang="zh-CN" altLang="en-US" sz="2400" b="1" dirty="0">
                <a:solidFill>
                  <a:srgbClr val="FF0000"/>
                </a:solidFill>
                <a:latin typeface="+mn-ea"/>
                <a:cs typeface="仿宋_GB2312" charset="0"/>
              </a:rPr>
              <a:t>、</a:t>
            </a:r>
            <a:r>
              <a:rPr lang="zh-CN" altLang="en-US" sz="2400" b="1" dirty="0">
                <a:solidFill>
                  <a:schemeClr val="tx2"/>
                </a:solidFill>
                <a:latin typeface="+mn-ea"/>
                <a:cs typeface="仿宋_GB2312" charset="0"/>
              </a:rPr>
              <a:t>避免使用</a:t>
            </a:r>
            <a:r>
              <a:rPr lang="zh-CN" altLang="en-US" sz="2400" b="1" dirty="0">
                <a:solidFill>
                  <a:srgbClr val="FF0000"/>
                </a:solidFill>
                <a:latin typeface="+mn-ea"/>
                <a:cs typeface="仿宋_GB2312" charset="0"/>
              </a:rPr>
              <a:t>空的</a:t>
            </a:r>
            <a:r>
              <a:rPr lang="en-US" altLang="zh-CN" sz="2400" b="1" dirty="0">
                <a:solidFill>
                  <a:srgbClr val="FF0000"/>
                </a:solidFill>
                <a:latin typeface="+mn-ea"/>
                <a:cs typeface="仿宋_GB2312" charset="0"/>
              </a:rPr>
              <a:t>ELSE</a:t>
            </a:r>
            <a:r>
              <a:rPr lang="zh-CN" altLang="en-US" sz="2400" b="1" dirty="0">
                <a:solidFill>
                  <a:schemeClr val="tx2"/>
                </a:solidFill>
                <a:latin typeface="+mn-ea"/>
                <a:cs typeface="仿宋_GB2312" charset="0"/>
              </a:rPr>
              <a:t>语句和</a:t>
            </a:r>
            <a:r>
              <a:rPr lang="en-US" altLang="zh-CN" sz="2400" b="1" dirty="0">
                <a:solidFill>
                  <a:srgbClr val="FF0000"/>
                </a:solidFill>
                <a:latin typeface="+mn-ea"/>
                <a:cs typeface="仿宋_GB2312" charset="0"/>
              </a:rPr>
              <a:t>IF…  THEN IF…</a:t>
            </a:r>
            <a:r>
              <a:rPr lang="zh-CN" altLang="en-US" sz="2400" b="1" dirty="0">
                <a:solidFill>
                  <a:schemeClr val="tx2"/>
                </a:solidFill>
                <a:latin typeface="+mn-ea"/>
                <a:cs typeface="仿宋_GB2312" charset="0"/>
              </a:rPr>
              <a:t>的语句。这种结构容</a:t>
            </a:r>
            <a:r>
              <a:rPr lang="en-US" altLang="zh-CN" sz="2400" b="1" dirty="0">
                <a:solidFill>
                  <a:schemeClr val="tx2"/>
                </a:solidFill>
                <a:latin typeface="+mn-ea"/>
                <a:cs typeface="仿宋_GB2312" charset="0"/>
              </a:rPr>
              <a:t> </a:t>
            </a:r>
            <a:r>
              <a:rPr lang="zh-CN" altLang="en-US" sz="2400" b="1" dirty="0">
                <a:solidFill>
                  <a:schemeClr val="tx2"/>
                </a:solidFill>
                <a:latin typeface="+mn-ea"/>
                <a:cs typeface="仿宋_GB2312" charset="0"/>
              </a:rPr>
              <a:t>易使读者产生误解。例如，</a:t>
            </a:r>
            <a:endParaRPr lang="en-US" altLang="zh-CN" sz="2400" b="1" dirty="0">
              <a:solidFill>
                <a:schemeClr val="tx2"/>
              </a:solidFill>
              <a:latin typeface="+mn-ea"/>
              <a:cs typeface="仿宋_GB2312" charset="0"/>
            </a:endParaRPr>
          </a:p>
          <a:p>
            <a:pPr>
              <a:lnSpc>
                <a:spcPct val="105000"/>
              </a:lnSpc>
              <a:spcBef>
                <a:spcPct val="5000"/>
              </a:spcBef>
              <a:buFont typeface="Wingdings" charset="0"/>
              <a:buNone/>
            </a:pPr>
            <a:r>
              <a:rPr lang="en-US" altLang="zh-CN" sz="2400" b="1" dirty="0">
                <a:solidFill>
                  <a:schemeClr val="hlink"/>
                </a:solidFill>
                <a:ea typeface="仿宋_GB2312" charset="0"/>
                <a:cs typeface="仿宋_GB2312" charset="0"/>
              </a:rPr>
              <a:t>	</a:t>
            </a:r>
            <a:r>
              <a:rPr lang="en-US" altLang="zh-CN" sz="2400" b="1" dirty="0">
                <a:solidFill>
                  <a:schemeClr val="tx2"/>
                </a:solidFill>
                <a:ea typeface="仿宋_GB2312" charset="0"/>
                <a:cs typeface="仿宋_GB2312" charset="0"/>
              </a:rPr>
              <a:t>    if ( </a:t>
            </a:r>
            <a:r>
              <a:rPr lang="en-US" altLang="zh-CN" sz="2400" b="1" i="1" dirty="0">
                <a:solidFill>
                  <a:schemeClr val="tx2"/>
                </a:solidFill>
                <a:ea typeface="仿宋_GB2312" charset="0"/>
                <a:cs typeface="仿宋_GB2312" charset="0"/>
              </a:rPr>
              <a:t>char</a:t>
            </a:r>
            <a:r>
              <a:rPr lang="en-US" altLang="zh-CN" sz="2400" b="1" dirty="0">
                <a:solidFill>
                  <a:schemeClr val="tx2"/>
                </a:solidFill>
                <a:ea typeface="仿宋_GB2312" charset="0"/>
                <a:cs typeface="仿宋_GB2312" charset="0"/>
              </a:rPr>
              <a:t> &gt;= '</a:t>
            </a:r>
            <a:r>
              <a:rPr lang="en-US" altLang="zh-CN" sz="2400" b="1" i="1" dirty="0">
                <a:solidFill>
                  <a:schemeClr val="tx2"/>
                </a:solidFill>
                <a:ea typeface="仿宋_GB2312" charset="0"/>
                <a:cs typeface="仿宋_GB2312" charset="0"/>
              </a:rPr>
              <a:t>a</a:t>
            </a:r>
            <a:r>
              <a:rPr lang="zh-CN" altLang="en-US" sz="2400" b="1" dirty="0">
                <a:solidFill>
                  <a:schemeClr val="tx2"/>
                </a:solidFill>
                <a:ea typeface="仿宋_GB2312" charset="0"/>
                <a:cs typeface="仿宋_GB2312" charset="0"/>
              </a:rPr>
              <a:t>’</a:t>
            </a:r>
            <a:r>
              <a:rPr lang="en-US" altLang="zh-CN" sz="2400" b="1" dirty="0">
                <a:solidFill>
                  <a:schemeClr val="tx2"/>
                </a:solidFill>
                <a:ea typeface="仿宋_GB2312" charset="0"/>
                <a:cs typeface="仿宋_GB2312" charset="0"/>
              </a:rPr>
              <a:t> )  then</a:t>
            </a:r>
            <a:br>
              <a:rPr lang="en-US" altLang="zh-CN" sz="2400" b="1" dirty="0">
                <a:solidFill>
                  <a:schemeClr val="tx2"/>
                </a:solidFill>
                <a:ea typeface="仿宋_GB2312" charset="0"/>
                <a:cs typeface="仿宋_GB2312" charset="0"/>
              </a:rPr>
            </a:br>
            <a:r>
              <a:rPr lang="en-US" altLang="zh-CN" sz="2400" b="1" dirty="0">
                <a:solidFill>
                  <a:schemeClr val="tx2"/>
                </a:solidFill>
                <a:ea typeface="仿宋_GB2312" charset="0"/>
                <a:cs typeface="仿宋_GB2312" charset="0"/>
              </a:rPr>
              <a:t>        if ( </a:t>
            </a:r>
            <a:r>
              <a:rPr lang="en-US" altLang="zh-CN" sz="2400" b="1" i="1" dirty="0">
                <a:solidFill>
                  <a:schemeClr val="tx2"/>
                </a:solidFill>
                <a:ea typeface="仿宋_GB2312" charset="0"/>
                <a:cs typeface="仿宋_GB2312" charset="0"/>
              </a:rPr>
              <a:t>char</a:t>
            </a:r>
            <a:r>
              <a:rPr lang="en-US" altLang="zh-CN" sz="2400" b="1" dirty="0">
                <a:solidFill>
                  <a:schemeClr val="tx2"/>
                </a:solidFill>
                <a:ea typeface="仿宋_GB2312" charset="0"/>
                <a:cs typeface="仿宋_GB2312" charset="0"/>
              </a:rPr>
              <a:t> &lt;= </a:t>
            </a:r>
            <a:r>
              <a:rPr lang="zh-CN" altLang="en-US" sz="2400" b="1" dirty="0">
                <a:solidFill>
                  <a:schemeClr val="tx2"/>
                </a:solidFill>
                <a:ea typeface="仿宋_GB2312" charset="0"/>
                <a:cs typeface="仿宋_GB2312" charset="0"/>
              </a:rPr>
              <a:t>’</a:t>
            </a:r>
            <a:r>
              <a:rPr lang="en-US" altLang="zh-CN" sz="2400" b="1" i="1" dirty="0">
                <a:solidFill>
                  <a:schemeClr val="tx2"/>
                </a:solidFill>
                <a:ea typeface="仿宋_GB2312" charset="0"/>
                <a:cs typeface="仿宋_GB2312" charset="0"/>
              </a:rPr>
              <a:t>z</a:t>
            </a:r>
            <a:r>
              <a:rPr lang="zh-CN" altLang="en-US" sz="2400" b="1" dirty="0">
                <a:solidFill>
                  <a:schemeClr val="tx2"/>
                </a:solidFill>
                <a:ea typeface="仿宋_GB2312" charset="0"/>
                <a:cs typeface="仿宋_GB2312" charset="0"/>
              </a:rPr>
              <a:t>’</a:t>
            </a:r>
            <a:r>
              <a:rPr lang="en-US" altLang="zh-CN" sz="2400" b="1" dirty="0">
                <a:solidFill>
                  <a:schemeClr val="tx2"/>
                </a:solidFill>
                <a:ea typeface="仿宋_GB2312" charset="0"/>
                <a:cs typeface="仿宋_GB2312" charset="0"/>
              </a:rPr>
              <a:t> )  then</a:t>
            </a:r>
            <a:br>
              <a:rPr lang="en-US" altLang="zh-CN" sz="2400" b="1" dirty="0">
                <a:solidFill>
                  <a:schemeClr val="tx2"/>
                </a:solidFill>
                <a:ea typeface="仿宋_GB2312" charset="0"/>
                <a:cs typeface="仿宋_GB2312" charset="0"/>
              </a:rPr>
            </a:br>
            <a:r>
              <a:rPr lang="en-US" altLang="zh-CN" sz="2400" b="1" dirty="0">
                <a:solidFill>
                  <a:schemeClr val="tx2"/>
                </a:solidFill>
                <a:ea typeface="仿宋_GB2312" charset="0"/>
                <a:cs typeface="仿宋_GB2312" charset="0"/>
              </a:rPr>
              <a:t>           </a:t>
            </a:r>
            <a:r>
              <a:rPr lang="en-US" altLang="zh-CN" sz="2400" b="1" dirty="0" err="1">
                <a:solidFill>
                  <a:schemeClr val="tx2"/>
                </a:solidFill>
                <a:ea typeface="仿宋_GB2312" charset="0"/>
                <a:cs typeface="仿宋_GB2312" charset="0"/>
              </a:rPr>
              <a:t>cout</a:t>
            </a:r>
            <a:r>
              <a:rPr lang="en-US" altLang="zh-CN" sz="2400" b="1" dirty="0">
                <a:solidFill>
                  <a:schemeClr val="tx2"/>
                </a:solidFill>
                <a:ea typeface="仿宋_GB2312" charset="0"/>
                <a:cs typeface="仿宋_GB2312" charset="0"/>
              </a:rPr>
              <a:t> &lt;&lt;  </a:t>
            </a:r>
            <a:r>
              <a:rPr lang="zh-CN" altLang="en-US" sz="2400" b="1" dirty="0">
                <a:solidFill>
                  <a:schemeClr val="tx2"/>
                </a:solidFill>
                <a:ea typeface="仿宋_GB2312" charset="0"/>
                <a:cs typeface="仿宋_GB2312" charset="0"/>
              </a:rPr>
              <a:t>“</a:t>
            </a:r>
            <a:r>
              <a:rPr lang="en-US" altLang="zh-CN" sz="2400" b="1" dirty="0">
                <a:solidFill>
                  <a:schemeClr val="tx2"/>
                </a:solidFill>
                <a:ea typeface="仿宋_GB2312" charset="0"/>
                <a:cs typeface="仿宋_GB2312" charset="0"/>
              </a:rPr>
              <a:t>This is a letter</a:t>
            </a:r>
            <a:r>
              <a:rPr lang="zh-CN" altLang="en-US" sz="2400" b="1" dirty="0">
                <a:solidFill>
                  <a:schemeClr val="tx2"/>
                </a:solidFill>
                <a:ea typeface="仿宋_GB2312" charset="0"/>
                <a:cs typeface="仿宋_GB2312" charset="0"/>
              </a:rPr>
              <a:t>。”</a:t>
            </a:r>
            <a:r>
              <a:rPr lang="en-US" altLang="zh-CN" sz="2400" b="1" dirty="0">
                <a:solidFill>
                  <a:schemeClr val="tx2"/>
                </a:solidFill>
                <a:ea typeface="仿宋_GB2312" charset="0"/>
                <a:cs typeface="仿宋_GB2312" charset="0"/>
              </a:rPr>
              <a:t>;</a:t>
            </a:r>
            <a:br>
              <a:rPr lang="en-US" altLang="zh-CN" sz="2400" b="1" dirty="0">
                <a:solidFill>
                  <a:schemeClr val="tx2"/>
                </a:solidFill>
                <a:ea typeface="仿宋_GB2312" charset="0"/>
                <a:cs typeface="仿宋_GB2312" charset="0"/>
              </a:rPr>
            </a:br>
            <a:r>
              <a:rPr lang="en-US" altLang="zh-CN" sz="2400" b="1" dirty="0">
                <a:solidFill>
                  <a:schemeClr val="tx2"/>
                </a:solidFill>
                <a:ea typeface="仿宋_GB2312" charset="0"/>
                <a:cs typeface="仿宋_GB2312" charset="0"/>
              </a:rPr>
              <a:t>        else </a:t>
            </a:r>
            <a:br>
              <a:rPr lang="en-US" altLang="zh-CN" sz="2400" b="1" dirty="0">
                <a:solidFill>
                  <a:schemeClr val="tx2"/>
                </a:solidFill>
                <a:ea typeface="仿宋_GB2312" charset="0"/>
                <a:cs typeface="仿宋_GB2312" charset="0"/>
              </a:rPr>
            </a:br>
            <a:r>
              <a:rPr lang="en-US" altLang="zh-CN" sz="2400" b="1" dirty="0">
                <a:solidFill>
                  <a:schemeClr val="tx2"/>
                </a:solidFill>
                <a:ea typeface="仿宋_GB2312" charset="0"/>
                <a:cs typeface="仿宋_GB2312" charset="0"/>
              </a:rPr>
              <a:t>           </a:t>
            </a:r>
            <a:r>
              <a:rPr lang="en-US" altLang="zh-CN" sz="2400" b="1" dirty="0" err="1">
                <a:solidFill>
                  <a:schemeClr val="tx2"/>
                </a:solidFill>
                <a:ea typeface="仿宋_GB2312" charset="0"/>
                <a:cs typeface="仿宋_GB2312" charset="0"/>
              </a:rPr>
              <a:t>cout</a:t>
            </a:r>
            <a:r>
              <a:rPr lang="en-US" altLang="zh-CN" sz="2400" b="1" dirty="0">
                <a:solidFill>
                  <a:schemeClr val="tx2"/>
                </a:solidFill>
                <a:ea typeface="仿宋_GB2312" charset="0"/>
                <a:cs typeface="仿宋_GB2312" charset="0"/>
              </a:rPr>
              <a:t> &lt;&lt; </a:t>
            </a:r>
            <a:r>
              <a:rPr lang="zh-CN" altLang="en-US" sz="2400" b="1" dirty="0">
                <a:solidFill>
                  <a:schemeClr val="tx2"/>
                </a:solidFill>
                <a:ea typeface="仿宋_GB2312" charset="0"/>
                <a:cs typeface="仿宋_GB2312" charset="0"/>
              </a:rPr>
              <a:t>“</a:t>
            </a:r>
            <a:r>
              <a:rPr lang="en-US" altLang="zh-CN" sz="2400" b="1" dirty="0">
                <a:solidFill>
                  <a:schemeClr val="tx2"/>
                </a:solidFill>
                <a:ea typeface="仿宋_GB2312" charset="0"/>
                <a:cs typeface="仿宋_GB2312" charset="0"/>
              </a:rPr>
              <a:t>This is not a letter</a:t>
            </a:r>
            <a:r>
              <a:rPr lang="zh-CN" altLang="en-US" sz="2400" b="1" dirty="0">
                <a:solidFill>
                  <a:schemeClr val="tx2"/>
                </a:solidFill>
                <a:ea typeface="仿宋_GB2312" charset="0"/>
                <a:cs typeface="仿宋_GB2312" charset="0"/>
              </a:rPr>
              <a:t>。”</a:t>
            </a:r>
            <a:r>
              <a:rPr lang="en-US" altLang="zh-CN" sz="2400" b="1" dirty="0">
                <a:solidFill>
                  <a:schemeClr val="tx2"/>
                </a:solidFill>
                <a:ea typeface="仿宋_GB2312" charset="0"/>
                <a:cs typeface="仿宋_GB2312" charset="0"/>
              </a:rPr>
              <a:t>;</a:t>
            </a:r>
          </a:p>
          <a:p>
            <a:pPr>
              <a:lnSpc>
                <a:spcPct val="105000"/>
              </a:lnSpc>
              <a:spcBef>
                <a:spcPct val="5000"/>
              </a:spcBef>
              <a:buFont typeface="Wingdings" charset="0"/>
              <a:buNone/>
            </a:pPr>
            <a:r>
              <a:rPr lang="en-US" altLang="zh-CN" sz="2400" b="1" dirty="0">
                <a:solidFill>
                  <a:schemeClr val="tx2"/>
                </a:solidFill>
                <a:ea typeface="仿宋_GB2312" charset="0"/>
                <a:cs typeface="仿宋_GB2312" charset="0"/>
              </a:rPr>
              <a:t>            end if</a:t>
            </a:r>
          </a:p>
          <a:p>
            <a:pPr>
              <a:lnSpc>
                <a:spcPct val="105000"/>
              </a:lnSpc>
              <a:spcBef>
                <a:spcPct val="5000"/>
              </a:spcBef>
              <a:buFont typeface="Wingdings" charset="0"/>
              <a:buNone/>
            </a:pPr>
            <a:r>
              <a:rPr lang="en-US" altLang="zh-CN" sz="2400" b="1" dirty="0">
                <a:solidFill>
                  <a:schemeClr val="tx2"/>
                </a:solidFill>
                <a:ea typeface="仿宋_GB2312" charset="0"/>
                <a:cs typeface="仿宋_GB2312" charset="0"/>
              </a:rPr>
              <a:t>       Else</a:t>
            </a:r>
          </a:p>
          <a:p>
            <a:pPr>
              <a:lnSpc>
                <a:spcPct val="105000"/>
              </a:lnSpc>
              <a:spcBef>
                <a:spcPct val="5000"/>
              </a:spcBef>
              <a:buFont typeface="Wingdings" charset="0"/>
              <a:buNone/>
            </a:pPr>
            <a:r>
              <a:rPr lang="en-US" altLang="zh-CN" sz="2400" b="1" dirty="0">
                <a:solidFill>
                  <a:schemeClr val="tx2"/>
                </a:solidFill>
                <a:ea typeface="仿宋_GB2312" charset="0"/>
                <a:cs typeface="仿宋_GB2312" charset="0"/>
              </a:rPr>
              <a:t>       End if</a:t>
            </a:r>
          </a:p>
          <a:p>
            <a:pPr>
              <a:lnSpc>
                <a:spcPct val="105000"/>
              </a:lnSpc>
              <a:spcBef>
                <a:spcPct val="5000"/>
              </a:spcBef>
              <a:buFont typeface="Wingdings" charset="0"/>
              <a:buNone/>
            </a:pPr>
            <a:r>
              <a:rPr lang="en-US" altLang="zh-CN" sz="2400" b="1" dirty="0">
                <a:solidFill>
                  <a:schemeClr val="tx2"/>
                </a:solidFill>
                <a:ea typeface="仿宋_GB2312" charset="0"/>
                <a:cs typeface="仿宋_GB2312" charset="0"/>
              </a:rPr>
              <a:t>   </a:t>
            </a:r>
            <a:r>
              <a:rPr lang="zh-CN" altLang="en-US" sz="2400" b="1" dirty="0">
                <a:solidFill>
                  <a:schemeClr val="tx2"/>
                </a:solidFill>
                <a:latin typeface="+mn-ea"/>
                <a:cs typeface="仿宋_GB2312" charset="0"/>
              </a:rPr>
              <a:t>可能产生二义性问题。</a:t>
            </a:r>
            <a:r>
              <a:rPr lang="en-US" altLang="zh-CN" sz="2400" b="1" dirty="0">
                <a:solidFill>
                  <a:schemeClr val="tx2"/>
                </a:solidFill>
                <a:latin typeface="+mn-ea"/>
                <a:cs typeface="仿宋_GB2312" charset="0"/>
              </a:rPr>
              <a:t> </a:t>
            </a:r>
          </a:p>
          <a:p>
            <a:endParaRPr lang="en-US" altLang="zh-CN" sz="2400" b="1" dirty="0">
              <a:solidFill>
                <a:schemeClr val="tx2"/>
              </a:solidFill>
              <a:latin typeface="+mn-ea"/>
              <a:cs typeface="仿宋_GB2312" charset="0"/>
            </a:endParaRPr>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Font typeface="Wingdings" pitchFamily="2" charset="2"/>
              <a:buChar char="l"/>
            </a:pPr>
            <a:r>
              <a:rPr lang="zh-CN" altLang="en-US" sz="2400" b="1" dirty="0">
                <a:solidFill>
                  <a:srgbClr val="FF0000"/>
                </a:solidFill>
                <a:effectLst>
                  <a:outerShdw blurRad="38100" dist="38100" dir="2700000" algn="tl">
                    <a:srgbClr val="DDDDDD"/>
                  </a:outerShdw>
                </a:effectLst>
                <a:latin typeface="Times New Roman" charset="0"/>
              </a:rPr>
              <a:t>语句结构</a:t>
            </a:r>
            <a:endParaRPr lang="en-US" altLang="zh-CN" sz="2400" b="1" dirty="0">
              <a:solidFill>
                <a:srgbClr val="FF0000"/>
              </a:solidFill>
              <a:effectLst>
                <a:outerShdw blurRad="38100" dist="38100" dir="2700000" algn="tl">
                  <a:srgbClr val="DDDDDD"/>
                </a:outerShdw>
              </a:effectLst>
              <a:latin typeface="Times New Roman" charset="0"/>
            </a:endParaRPr>
          </a:p>
          <a:p>
            <a:r>
              <a:rPr lang="en-US" altLang="zh-CN" sz="2400" b="1" dirty="0">
                <a:solidFill>
                  <a:srgbClr val="FF0000"/>
                </a:solidFill>
                <a:latin typeface="+mn-ea"/>
                <a:cs typeface="仿宋_GB2312" charset="0"/>
              </a:rPr>
              <a:t>11</a:t>
            </a:r>
            <a:r>
              <a:rPr lang="zh-CN" altLang="en-US" sz="2400" b="1" dirty="0">
                <a:solidFill>
                  <a:srgbClr val="FF0000"/>
                </a:solidFill>
                <a:latin typeface="+mn-ea"/>
                <a:cs typeface="仿宋_GB2312" charset="0"/>
              </a:rPr>
              <a:t>、避免采用过于复杂的条件测试。</a:t>
            </a:r>
            <a:endParaRPr lang="en-US" altLang="zh-CN" sz="2400" b="1" dirty="0">
              <a:solidFill>
                <a:srgbClr val="FF0000"/>
              </a:solidFill>
              <a:latin typeface="+mn-ea"/>
              <a:cs typeface="仿宋_GB2312" charset="0"/>
            </a:endParaRPr>
          </a:p>
          <a:p>
            <a:r>
              <a:rPr lang="en-US" altLang="zh-CN" sz="2400" b="1" dirty="0">
                <a:solidFill>
                  <a:srgbClr val="FF0000"/>
                </a:solidFill>
                <a:latin typeface="+mn-ea"/>
                <a:cs typeface="仿宋_GB2312" charset="0"/>
              </a:rPr>
              <a:t>12</a:t>
            </a:r>
            <a:r>
              <a:rPr lang="zh-CN" altLang="en-US" sz="2400" b="1" dirty="0">
                <a:solidFill>
                  <a:srgbClr val="FF0000"/>
                </a:solidFill>
                <a:latin typeface="+mn-ea"/>
                <a:cs typeface="仿宋_GB2312" charset="0"/>
              </a:rPr>
              <a:t>、尽量减少使用“否定”条件的条件语句。</a:t>
            </a:r>
            <a:r>
              <a:rPr lang="zh-CN" altLang="en-US" sz="2400" b="1" dirty="0">
                <a:solidFill>
                  <a:schemeClr val="tx2"/>
                </a:solidFill>
                <a:latin typeface="+mn-ea"/>
                <a:cs typeface="仿宋_GB2312" charset="0"/>
              </a:rPr>
              <a:t>例如，如果在程序中出现</a:t>
            </a:r>
            <a:br>
              <a:rPr lang="en-US" altLang="zh-CN" sz="2400" b="1" dirty="0">
                <a:solidFill>
                  <a:srgbClr val="0033CC"/>
                </a:solidFill>
                <a:effectLst>
                  <a:outerShdw blurRad="38100" dist="38100" dir="2700000" algn="tl">
                    <a:srgbClr val="DDDDDD"/>
                  </a:outerShdw>
                </a:effectLst>
                <a:ea typeface="仿宋_GB2312" charset="0"/>
                <a:cs typeface="仿宋_GB2312" charset="0"/>
              </a:rPr>
            </a:br>
            <a:r>
              <a:rPr lang="en-US" altLang="zh-CN" sz="2400" b="1" dirty="0">
                <a:solidFill>
                  <a:schemeClr val="tx2"/>
                </a:solidFill>
                <a:latin typeface="+mn-ea"/>
                <a:cs typeface="仿宋_GB2312" charset="0"/>
              </a:rPr>
              <a:t>  if ( !( char</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0</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 || char </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9</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 ) )</a:t>
            </a:r>
          </a:p>
          <a:p>
            <a:pPr>
              <a:lnSpc>
                <a:spcPct val="105000"/>
              </a:lnSpc>
              <a:spcBef>
                <a:spcPct val="5000"/>
              </a:spcBef>
              <a:buFont typeface="Wingdings" charset="0"/>
              <a:buNone/>
            </a:pPr>
            <a:r>
              <a:rPr lang="en-US" altLang="zh-CN" sz="2400" b="1" dirty="0">
                <a:solidFill>
                  <a:schemeClr val="tx2"/>
                </a:solidFill>
                <a:latin typeface="+mn-ea"/>
                <a:cs typeface="仿宋_GB2312" charset="0"/>
              </a:rPr>
              <a:t>         ……</a:t>
            </a:r>
            <a:br>
              <a:rPr lang="en-US" altLang="zh-CN" sz="2400" b="1" dirty="0">
                <a:solidFill>
                  <a:schemeClr val="tx2"/>
                </a:solidFill>
                <a:latin typeface="+mn-ea"/>
                <a:cs typeface="仿宋_GB2312" charset="0"/>
              </a:rPr>
            </a:br>
            <a:r>
              <a:rPr lang="zh-CN" altLang="en-US" sz="2400" b="1" dirty="0">
                <a:solidFill>
                  <a:schemeClr val="tx2"/>
                </a:solidFill>
                <a:latin typeface="+mn-ea"/>
                <a:cs typeface="仿宋_GB2312" charset="0"/>
              </a:rPr>
              <a:t>改成</a:t>
            </a:r>
            <a:br>
              <a:rPr lang="en-US" altLang="zh-CN" sz="2400" b="1" dirty="0">
                <a:solidFill>
                  <a:schemeClr val="tx2"/>
                </a:solidFill>
                <a:latin typeface="+mn-ea"/>
                <a:cs typeface="仿宋_GB2312" charset="0"/>
              </a:rPr>
            </a:br>
            <a:r>
              <a:rPr lang="en-US" altLang="zh-CN" sz="2400" b="1" dirty="0">
                <a:solidFill>
                  <a:schemeClr val="tx2"/>
                </a:solidFill>
                <a:latin typeface="+mn-ea"/>
                <a:cs typeface="仿宋_GB2312" charset="0"/>
              </a:rPr>
              <a:t>  if ( char &gt;= '0</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 &amp;&amp; char &lt;= '9</a:t>
            </a:r>
            <a:r>
              <a:rPr lang="zh-CN" altLang="en-US" sz="2400" b="1" dirty="0">
                <a:solidFill>
                  <a:schemeClr val="tx2"/>
                </a:solidFill>
                <a:latin typeface="+mn-ea"/>
                <a:cs typeface="仿宋_GB2312" charset="0"/>
              </a:rPr>
              <a:t>’</a:t>
            </a:r>
            <a:r>
              <a:rPr lang="en-US" altLang="zh-CN" sz="2400" b="1" dirty="0">
                <a:solidFill>
                  <a:schemeClr val="tx2"/>
                </a:solidFill>
                <a:latin typeface="+mn-ea"/>
                <a:cs typeface="仿宋_GB2312" charset="0"/>
              </a:rPr>
              <a:t> )  </a:t>
            </a:r>
          </a:p>
          <a:p>
            <a:pPr>
              <a:lnSpc>
                <a:spcPct val="105000"/>
              </a:lnSpc>
              <a:spcBef>
                <a:spcPct val="5000"/>
              </a:spcBef>
              <a:buFont typeface="Wingdings" charset="0"/>
              <a:buNone/>
            </a:pPr>
            <a:r>
              <a:rPr lang="en-US" altLang="zh-CN" sz="2400" b="1" dirty="0">
                <a:solidFill>
                  <a:schemeClr val="tx2"/>
                </a:solidFill>
                <a:latin typeface="+mn-ea"/>
                <a:cs typeface="仿宋_GB2312" charset="0"/>
              </a:rPr>
              <a:t>         ……</a:t>
            </a:r>
            <a:br>
              <a:rPr lang="en-US" altLang="zh-CN" sz="2400" b="1" dirty="0">
                <a:solidFill>
                  <a:schemeClr val="tx2"/>
                </a:solidFill>
                <a:latin typeface="+mn-ea"/>
                <a:cs typeface="仿宋_GB2312" charset="0"/>
              </a:rPr>
            </a:br>
            <a:r>
              <a:rPr lang="zh-CN" altLang="en-US" sz="2400" b="1" dirty="0">
                <a:solidFill>
                  <a:schemeClr val="tx2"/>
                </a:solidFill>
                <a:latin typeface="+mn-ea"/>
                <a:cs typeface="仿宋_GB2312" charset="0"/>
              </a:rPr>
              <a:t>不要让读者绕弯子想。</a:t>
            </a:r>
          </a:p>
          <a:p>
            <a:endParaRPr lang="en-US" altLang="zh-CN" sz="2400" b="1" dirty="0">
              <a:solidFill>
                <a:schemeClr val="tx2"/>
              </a:solidFill>
              <a:latin typeface="+mn-ea"/>
              <a:cs typeface="仿宋_GB2312" charset="0"/>
            </a:endParaRP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Font typeface="Wingdings" pitchFamily="2" charset="2"/>
              <a:buChar char="l"/>
            </a:pPr>
            <a:r>
              <a:rPr lang="zh-CN" altLang="en-US" sz="2400" b="1" dirty="0">
                <a:solidFill>
                  <a:srgbClr val="FF0000"/>
                </a:solidFill>
                <a:effectLst>
                  <a:outerShdw blurRad="38100" dist="38100" dir="2700000" algn="tl">
                    <a:srgbClr val="DDDDDD"/>
                  </a:outerShdw>
                </a:effectLst>
                <a:latin typeface="Times New Roman" charset="0"/>
              </a:rPr>
              <a:t>语句结构</a:t>
            </a:r>
            <a:endParaRPr lang="en-US" altLang="zh-CN" sz="2400" b="1" dirty="0">
              <a:solidFill>
                <a:srgbClr val="FF0000"/>
              </a:solidFill>
              <a:effectLst>
                <a:outerShdw blurRad="38100" dist="38100" dir="2700000" algn="tl">
                  <a:srgbClr val="DDDDDD"/>
                </a:outerShdw>
              </a:effectLst>
              <a:latin typeface="Times New Roman" charset="0"/>
            </a:endParaRPr>
          </a:p>
          <a:p>
            <a:r>
              <a:rPr lang="en-US" altLang="zh-CN" sz="2400" b="1" dirty="0">
                <a:solidFill>
                  <a:schemeClr val="tx2"/>
                </a:solidFill>
                <a:latin typeface="+mn-ea"/>
                <a:cs typeface="仿宋_GB2312" charset="0"/>
              </a:rPr>
              <a:t>13</a:t>
            </a:r>
            <a:r>
              <a:rPr lang="zh-CN" altLang="en-US" sz="2400" b="1" dirty="0">
                <a:solidFill>
                  <a:schemeClr val="tx2"/>
                </a:solidFill>
                <a:latin typeface="+mn-ea"/>
                <a:cs typeface="仿宋_GB2312" charset="0"/>
              </a:rPr>
              <a:t>、</a:t>
            </a:r>
            <a:r>
              <a:rPr lang="zh-CN" altLang="en-US" sz="2400" b="1" dirty="0">
                <a:solidFill>
                  <a:srgbClr val="FF0000"/>
                </a:solidFill>
                <a:latin typeface="+mn-ea"/>
                <a:cs typeface="仿宋_GB2312" charset="0"/>
              </a:rPr>
              <a:t>要模块化，</a:t>
            </a:r>
            <a:r>
              <a:rPr lang="zh-CN" altLang="en-US" sz="2400" b="1" dirty="0">
                <a:solidFill>
                  <a:schemeClr val="tx2"/>
                </a:solidFill>
                <a:latin typeface="+mn-ea"/>
                <a:cs typeface="仿宋_GB2312" charset="0"/>
              </a:rPr>
              <a:t>使模块功能尽可能单一化，模块间的耦合能够清晰可见。</a:t>
            </a:r>
            <a:endParaRPr lang="en-US" altLang="zh-CN" sz="2400" b="1" dirty="0">
              <a:solidFill>
                <a:schemeClr val="tx2"/>
              </a:solidFill>
              <a:latin typeface="+mn-ea"/>
              <a:cs typeface="仿宋_GB2312" charset="0"/>
            </a:endParaRPr>
          </a:p>
          <a:p>
            <a:r>
              <a:rPr lang="en-US" altLang="zh-CN" sz="2400" b="1" dirty="0">
                <a:solidFill>
                  <a:schemeClr val="tx2"/>
                </a:solidFill>
                <a:latin typeface="+mn-ea"/>
                <a:cs typeface="仿宋_GB2312" charset="0"/>
              </a:rPr>
              <a:t>14</a:t>
            </a:r>
            <a:r>
              <a:rPr lang="zh-CN" altLang="en-US" sz="2400" b="1" dirty="0">
                <a:solidFill>
                  <a:schemeClr val="tx2"/>
                </a:solidFill>
                <a:latin typeface="+mn-ea"/>
                <a:cs typeface="仿宋_GB2312" charset="0"/>
              </a:rPr>
              <a:t>、</a:t>
            </a:r>
            <a:r>
              <a:rPr lang="zh-CN" altLang="en-US" sz="2400" b="1" dirty="0">
                <a:solidFill>
                  <a:srgbClr val="FF0000"/>
                </a:solidFill>
                <a:latin typeface="+mn-ea"/>
                <a:cs typeface="仿宋_GB2312" charset="0"/>
              </a:rPr>
              <a:t>利用信息隐蔽，确保每一个模块的独立性。</a:t>
            </a:r>
            <a:endParaRPr lang="en-US" altLang="zh-CN" sz="2400" b="1" dirty="0">
              <a:solidFill>
                <a:srgbClr val="FF0000"/>
              </a:solidFill>
              <a:latin typeface="+mn-ea"/>
              <a:cs typeface="仿宋_GB2312" charset="0"/>
            </a:endParaRPr>
          </a:p>
          <a:p>
            <a:r>
              <a:rPr lang="en-US" altLang="zh-CN" sz="2400" b="1" dirty="0">
                <a:solidFill>
                  <a:schemeClr val="tx2"/>
                </a:solidFill>
                <a:latin typeface="+mn-ea"/>
                <a:cs typeface="仿宋_GB2312" charset="0"/>
              </a:rPr>
              <a:t>15</a:t>
            </a:r>
            <a:r>
              <a:rPr lang="zh-CN" altLang="en-US" sz="2400" b="1" dirty="0">
                <a:solidFill>
                  <a:schemeClr val="tx2"/>
                </a:solidFill>
                <a:latin typeface="+mn-ea"/>
                <a:cs typeface="仿宋_GB2312" charset="0"/>
              </a:rPr>
              <a:t>、</a:t>
            </a:r>
            <a:r>
              <a:rPr lang="zh-CN" altLang="en-US" sz="2400" b="1" dirty="0">
                <a:solidFill>
                  <a:srgbClr val="FF0000"/>
                </a:solidFill>
                <a:latin typeface="+mn-ea"/>
                <a:cs typeface="仿宋_GB2312" charset="0"/>
              </a:rPr>
              <a:t>从数据出发去构造程序</a:t>
            </a:r>
            <a:r>
              <a:rPr lang="zh-CN" altLang="en-US" sz="2400" b="1" dirty="0">
                <a:solidFill>
                  <a:schemeClr val="tx2"/>
                </a:solidFill>
                <a:latin typeface="+mn-ea"/>
                <a:cs typeface="仿宋_GB2312" charset="0"/>
              </a:rPr>
              <a:t>。</a:t>
            </a:r>
            <a:endParaRPr lang="en-US" altLang="zh-CN" sz="2400" b="1" dirty="0">
              <a:solidFill>
                <a:schemeClr val="tx2"/>
              </a:solidFill>
              <a:latin typeface="+mn-ea"/>
              <a:cs typeface="仿宋_GB2312" charset="0"/>
            </a:endParaRPr>
          </a:p>
          <a:p>
            <a:r>
              <a:rPr lang="en-US" altLang="zh-CN" sz="2400" b="1" dirty="0">
                <a:solidFill>
                  <a:schemeClr val="tx2"/>
                </a:solidFill>
                <a:latin typeface="+mn-ea"/>
                <a:cs typeface="仿宋_GB2312" charset="0"/>
              </a:rPr>
              <a:t>16</a:t>
            </a:r>
            <a:r>
              <a:rPr lang="zh-CN" altLang="en-US" sz="2400" b="1" dirty="0">
                <a:solidFill>
                  <a:schemeClr val="tx2"/>
                </a:solidFill>
                <a:latin typeface="+mn-ea"/>
                <a:cs typeface="仿宋_GB2312" charset="0"/>
              </a:rPr>
              <a:t>、</a:t>
            </a:r>
            <a:r>
              <a:rPr lang="zh-CN" altLang="en-US" sz="2400" b="1" dirty="0">
                <a:solidFill>
                  <a:srgbClr val="FF0000"/>
                </a:solidFill>
                <a:latin typeface="+mn-ea"/>
                <a:cs typeface="仿宋_GB2312" charset="0"/>
              </a:rPr>
              <a:t>不要修补不好的程序，要重新编写</a:t>
            </a:r>
            <a:r>
              <a:rPr lang="zh-CN" altLang="en-US" sz="2400" b="1" dirty="0">
                <a:solidFill>
                  <a:schemeClr val="tx2"/>
                </a:solidFill>
                <a:latin typeface="+mn-ea"/>
                <a:cs typeface="仿宋_GB2312" charset="0"/>
              </a:rPr>
              <a:t>。也不要一味地追求代码的复用，要重新组织。</a:t>
            </a:r>
            <a:endParaRPr lang="en-US" altLang="zh-CN" sz="2400" b="1" dirty="0">
              <a:solidFill>
                <a:schemeClr val="tx2"/>
              </a:solidFill>
              <a:latin typeface="+mn-ea"/>
              <a:cs typeface="仿宋_GB2312" charset="0"/>
            </a:endParaRPr>
          </a:p>
          <a:p>
            <a:r>
              <a:rPr lang="en-US" altLang="zh-CN" sz="2400" b="1" dirty="0">
                <a:solidFill>
                  <a:schemeClr val="tx2"/>
                </a:solidFill>
                <a:latin typeface="+mn-ea"/>
                <a:cs typeface="仿宋_GB2312" charset="0"/>
              </a:rPr>
              <a:t>17</a:t>
            </a:r>
            <a:r>
              <a:rPr lang="zh-CN" altLang="en-US" sz="2400" b="1" dirty="0">
                <a:solidFill>
                  <a:schemeClr val="tx2"/>
                </a:solidFill>
                <a:latin typeface="+mn-ea"/>
                <a:cs typeface="仿宋_GB2312" charset="0"/>
              </a:rPr>
              <a:t>、</a:t>
            </a:r>
            <a:r>
              <a:rPr lang="zh-CN" altLang="en-US" sz="2400" b="1" dirty="0">
                <a:solidFill>
                  <a:srgbClr val="FF0000"/>
                </a:solidFill>
                <a:latin typeface="+mn-ea"/>
                <a:cs typeface="仿宋_GB2312" charset="0"/>
              </a:rPr>
              <a:t>对太大的程序，要分块编写、测试，然后再集成</a:t>
            </a:r>
            <a:r>
              <a:rPr lang="zh-CN" altLang="en-US" sz="2400" b="1" dirty="0">
                <a:solidFill>
                  <a:schemeClr val="tx2"/>
                </a:solidFill>
                <a:latin typeface="+mn-ea"/>
                <a:cs typeface="仿宋_GB2312" charset="0"/>
              </a:rPr>
              <a:t>。</a:t>
            </a:r>
            <a:endParaRPr lang="en-US" altLang="zh-CN" sz="2400" b="1" dirty="0">
              <a:solidFill>
                <a:schemeClr val="tx2"/>
              </a:solidFill>
              <a:latin typeface="+mn-ea"/>
              <a:cs typeface="仿宋_GB2312" charset="0"/>
            </a:endParaRPr>
          </a:p>
          <a:p>
            <a:r>
              <a:rPr lang="en-US" altLang="zh-CN" sz="2400" b="1" dirty="0">
                <a:solidFill>
                  <a:schemeClr val="tx2"/>
                </a:solidFill>
                <a:latin typeface="+mn-ea"/>
                <a:cs typeface="仿宋_GB2312" charset="0"/>
              </a:rPr>
              <a:t>18</a:t>
            </a:r>
            <a:r>
              <a:rPr lang="zh-CN" altLang="en-US" sz="2400" b="1" dirty="0">
                <a:solidFill>
                  <a:schemeClr val="tx2"/>
                </a:solidFill>
                <a:latin typeface="+mn-ea"/>
                <a:cs typeface="仿宋_GB2312" charset="0"/>
              </a:rPr>
              <a:t>、</a:t>
            </a:r>
            <a:r>
              <a:rPr lang="zh-CN" altLang="en-US" sz="2400" b="1" dirty="0">
                <a:solidFill>
                  <a:srgbClr val="FF0000"/>
                </a:solidFill>
                <a:latin typeface="+mn-ea"/>
                <a:cs typeface="仿宋_GB2312" charset="0"/>
              </a:rPr>
              <a:t>尽量避免使用递归过程</a:t>
            </a:r>
            <a:r>
              <a:rPr lang="zh-CN" altLang="en-US" sz="2400" b="1" dirty="0">
                <a:solidFill>
                  <a:schemeClr val="tx2"/>
                </a:solidFill>
                <a:latin typeface="+mn-ea"/>
                <a:cs typeface="仿宋_GB2312" charset="0"/>
              </a:rPr>
              <a:t>。</a:t>
            </a:r>
            <a:endParaRPr lang="en-US" altLang="zh-CN" sz="2400" b="1" dirty="0">
              <a:solidFill>
                <a:schemeClr val="tx2"/>
              </a:solidFill>
              <a:latin typeface="+mn-ea"/>
              <a:cs typeface="仿宋_GB2312" charset="0"/>
            </a:endParaRPr>
          </a:p>
          <a:p>
            <a:endParaRPr lang="en-US" altLang="zh-CN" sz="2400" b="1" dirty="0">
              <a:solidFill>
                <a:schemeClr val="tx2"/>
              </a:solidFill>
              <a:latin typeface="+mn-ea"/>
              <a:cs typeface="仿宋_GB2312" charset="0"/>
            </a:endParaRPr>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Font typeface="Wingdings" pitchFamily="2" charset="2"/>
              <a:buChar char="l"/>
            </a:pPr>
            <a:r>
              <a:rPr lang="zh-CN" altLang="en-US" sz="2400" b="1" dirty="0">
                <a:solidFill>
                  <a:srgbClr val="FF0000"/>
                </a:solidFill>
                <a:effectLst>
                  <a:outerShdw blurRad="38100" dist="38100" dir="2700000" algn="tl">
                    <a:srgbClr val="DDDDDD"/>
                  </a:outerShdw>
                </a:effectLst>
                <a:latin typeface="Times New Roman" charset="0"/>
              </a:rPr>
              <a:t>输入输出</a:t>
            </a:r>
            <a:endParaRPr lang="en-US" altLang="zh-CN" sz="2400" b="1" dirty="0">
              <a:solidFill>
                <a:srgbClr val="FF0000"/>
              </a:solidFill>
              <a:effectLst>
                <a:outerShdw blurRad="38100" dist="38100" dir="2700000" algn="tl">
                  <a:srgbClr val="DDDDDD"/>
                </a:outerShdw>
              </a:effectLst>
              <a:latin typeface="Times New Roman" charset="0"/>
            </a:endParaRPr>
          </a:p>
          <a:p>
            <a:pPr>
              <a:lnSpc>
                <a:spcPct val="90000"/>
              </a:lnSpc>
            </a:pPr>
            <a:r>
              <a:rPr lang="zh-CN" altLang="en-US" sz="2400" b="1" dirty="0">
                <a:solidFill>
                  <a:schemeClr val="tx2"/>
                </a:solidFill>
                <a:latin typeface="+mn-ea"/>
                <a:cs typeface="仿宋_GB2312" charset="0"/>
              </a:rPr>
              <a:t>输入和输出信息是与用户的使用直接相关的。输入和输出的方式和格式应当尽可能方便用户的使用。</a:t>
            </a:r>
            <a:r>
              <a:rPr lang="zh-CN" altLang="en-US" sz="2400" b="1" dirty="0">
                <a:solidFill>
                  <a:srgbClr val="FF0000"/>
                </a:solidFill>
                <a:latin typeface="+mn-ea"/>
                <a:cs typeface="仿宋_GB2312" charset="0"/>
              </a:rPr>
              <a:t>一定要避免因设计不当给用户带来的麻烦</a:t>
            </a:r>
            <a:r>
              <a:rPr lang="zh-CN" altLang="en-US" sz="2400" b="1" dirty="0">
                <a:solidFill>
                  <a:schemeClr val="tx2"/>
                </a:solidFill>
                <a:latin typeface="+mn-ea"/>
                <a:cs typeface="仿宋_GB2312" charset="0"/>
              </a:rPr>
              <a:t>。</a:t>
            </a:r>
            <a:endParaRPr lang="en-US" altLang="zh-CN" sz="2400" b="1" dirty="0">
              <a:solidFill>
                <a:schemeClr val="tx2"/>
              </a:solidFill>
              <a:latin typeface="+mn-ea"/>
              <a:cs typeface="仿宋_GB2312" charset="0"/>
            </a:endParaRPr>
          </a:p>
          <a:p>
            <a:pPr>
              <a:lnSpc>
                <a:spcPct val="90000"/>
              </a:lnSpc>
            </a:pPr>
            <a:r>
              <a:rPr lang="zh-CN" altLang="en-US" sz="2400" b="1" dirty="0">
                <a:solidFill>
                  <a:schemeClr val="tx2"/>
                </a:solidFill>
                <a:latin typeface="+mn-ea"/>
                <a:cs typeface="仿宋_GB2312" charset="0"/>
              </a:rPr>
              <a:t>因此，在软件需求分析阶段和设计阶段，就应基本确定输入和输出的风格。</a:t>
            </a:r>
            <a:r>
              <a:rPr lang="zh-CN" altLang="en-US" sz="2400" b="1" dirty="0">
                <a:solidFill>
                  <a:srgbClr val="FF0000"/>
                </a:solidFill>
                <a:latin typeface="+mn-ea"/>
                <a:cs typeface="仿宋_GB2312" charset="0"/>
              </a:rPr>
              <a:t>系统能否被用户接受，有时就取决于输入和输出的风格</a:t>
            </a:r>
            <a:r>
              <a:rPr lang="zh-CN" altLang="en-US" sz="2400" b="1" dirty="0">
                <a:solidFill>
                  <a:schemeClr val="tx2"/>
                </a:solidFill>
                <a:latin typeface="+mn-ea"/>
                <a:cs typeface="仿宋_GB2312" charset="0"/>
              </a:rPr>
              <a:t>。</a:t>
            </a:r>
            <a:endParaRPr lang="en-US" altLang="zh-CN" sz="2400" b="1" dirty="0">
              <a:solidFill>
                <a:schemeClr val="tx2"/>
              </a:solidFill>
              <a:latin typeface="+mn-ea"/>
              <a:cs typeface="仿宋_GB2312" charset="0"/>
            </a:endParaRPr>
          </a:p>
          <a:p>
            <a:r>
              <a:rPr lang="zh-CN" altLang="en-US" sz="2400" b="1" dirty="0">
                <a:solidFill>
                  <a:schemeClr val="tx2"/>
                </a:solidFill>
                <a:latin typeface="+mn-ea"/>
                <a:cs typeface="仿宋_GB2312" charset="0"/>
              </a:rPr>
              <a:t>输入／输出在设计和编码时都应考虑下列原则：</a:t>
            </a:r>
            <a:endParaRPr lang="en-US" altLang="zh-CN" sz="2400" b="1" dirty="0">
              <a:solidFill>
                <a:schemeClr val="tx2"/>
              </a:solidFill>
              <a:latin typeface="+mn-ea"/>
              <a:cs typeface="仿宋_GB2312" charset="0"/>
            </a:endParaRPr>
          </a:p>
          <a:p>
            <a:pPr>
              <a:buFont typeface="Wingdings" charset="0"/>
              <a:buNone/>
            </a:pPr>
            <a:r>
              <a:rPr lang="en-US" altLang="zh-CN" sz="2400" b="1" dirty="0">
                <a:solidFill>
                  <a:schemeClr val="tx2"/>
                </a:solidFill>
                <a:latin typeface="+mn-ea"/>
                <a:cs typeface="仿宋_GB2312" charset="0"/>
              </a:rPr>
              <a:t>  1. </a:t>
            </a:r>
            <a:r>
              <a:rPr lang="zh-CN" altLang="en-US" sz="2400" b="1" dirty="0">
                <a:solidFill>
                  <a:schemeClr val="tx2"/>
                </a:solidFill>
                <a:latin typeface="+mn-ea"/>
                <a:cs typeface="仿宋_GB2312" charset="0"/>
              </a:rPr>
              <a:t>对</a:t>
            </a:r>
            <a:r>
              <a:rPr lang="zh-CN" altLang="en-US" sz="2400" b="1" dirty="0">
                <a:solidFill>
                  <a:srgbClr val="FF0000"/>
                </a:solidFill>
                <a:latin typeface="+mn-ea"/>
                <a:cs typeface="仿宋_GB2312" charset="0"/>
              </a:rPr>
              <a:t>所有的输入数据都要进行检验</a:t>
            </a:r>
            <a:r>
              <a:rPr lang="zh-CN" altLang="en-US" sz="2400" b="1" dirty="0">
                <a:solidFill>
                  <a:schemeClr val="tx2"/>
                </a:solidFill>
                <a:latin typeface="+mn-ea"/>
                <a:cs typeface="仿宋_GB2312" charset="0"/>
              </a:rPr>
              <a:t>，识别错误的输入，以保证每个数据的有效性；</a:t>
            </a:r>
            <a:br>
              <a:rPr lang="en-US" altLang="zh-CN" sz="2400" b="1" dirty="0">
                <a:solidFill>
                  <a:schemeClr val="tx2"/>
                </a:solidFill>
                <a:latin typeface="+mn-ea"/>
                <a:cs typeface="仿宋_GB2312" charset="0"/>
              </a:rPr>
            </a:br>
            <a:r>
              <a:rPr lang="en-US" altLang="zh-CN" sz="2400" b="1" dirty="0">
                <a:solidFill>
                  <a:schemeClr val="tx2"/>
                </a:solidFill>
                <a:latin typeface="+mn-ea"/>
                <a:cs typeface="仿宋_GB2312" charset="0"/>
              </a:rPr>
              <a:t>2. </a:t>
            </a:r>
            <a:r>
              <a:rPr lang="zh-CN" altLang="en-US" sz="2400" b="1" dirty="0">
                <a:solidFill>
                  <a:srgbClr val="FF0000"/>
                </a:solidFill>
                <a:latin typeface="+mn-ea"/>
                <a:cs typeface="仿宋_GB2312" charset="0"/>
              </a:rPr>
              <a:t>检查输入项的各种重要组合的合理性</a:t>
            </a:r>
            <a:r>
              <a:rPr lang="zh-CN" altLang="en-US" sz="2400" b="1" dirty="0">
                <a:solidFill>
                  <a:schemeClr val="tx2"/>
                </a:solidFill>
                <a:latin typeface="+mn-ea"/>
                <a:cs typeface="仿宋_GB2312" charset="0"/>
              </a:rPr>
              <a:t>，必要时报告输入状态信息；</a:t>
            </a:r>
            <a:br>
              <a:rPr lang="en-US" altLang="zh-CN" sz="2400" b="1" dirty="0">
                <a:solidFill>
                  <a:schemeClr val="tx2"/>
                </a:solidFill>
                <a:latin typeface="+mn-ea"/>
                <a:cs typeface="仿宋_GB2312" charset="0"/>
              </a:rPr>
            </a:br>
            <a:r>
              <a:rPr lang="en-US" altLang="zh-CN" sz="2400" b="1" dirty="0">
                <a:solidFill>
                  <a:schemeClr val="tx2"/>
                </a:solidFill>
                <a:latin typeface="+mn-ea"/>
                <a:cs typeface="仿宋_GB2312" charset="0"/>
              </a:rPr>
              <a:t>3. </a:t>
            </a:r>
            <a:r>
              <a:rPr lang="zh-CN" altLang="en-US" sz="2400" b="1" dirty="0">
                <a:solidFill>
                  <a:schemeClr val="tx2"/>
                </a:solidFill>
                <a:latin typeface="+mn-ea"/>
                <a:cs typeface="仿宋_GB2312" charset="0"/>
              </a:rPr>
              <a:t>使得</a:t>
            </a:r>
            <a:r>
              <a:rPr lang="zh-CN" altLang="en-US" sz="2400" b="1" dirty="0">
                <a:solidFill>
                  <a:srgbClr val="FF0000"/>
                </a:solidFill>
                <a:latin typeface="+mn-ea"/>
                <a:cs typeface="仿宋_GB2312" charset="0"/>
              </a:rPr>
              <a:t>输入的步骤和操作尽可能简单</a:t>
            </a:r>
            <a:r>
              <a:rPr lang="zh-CN" altLang="en-US" sz="2400" b="1" dirty="0">
                <a:solidFill>
                  <a:schemeClr val="tx2"/>
                </a:solidFill>
                <a:latin typeface="+mn-ea"/>
                <a:cs typeface="仿宋_GB2312" charset="0"/>
              </a:rPr>
              <a:t>，保持简单的输入格式</a:t>
            </a:r>
          </a:p>
          <a:p>
            <a:pPr>
              <a:lnSpc>
                <a:spcPct val="90000"/>
              </a:lnSpc>
            </a:pPr>
            <a:endParaRPr lang="en-US" altLang="zh-CN" sz="2400" b="1" dirty="0">
              <a:solidFill>
                <a:schemeClr val="tx2"/>
              </a:solidFill>
              <a:latin typeface="+mn-ea"/>
              <a:cs typeface="仿宋_GB2312" charset="0"/>
            </a:endParaRPr>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程序的设计风格</a:t>
            </a:r>
          </a:p>
        </p:txBody>
      </p:sp>
      <p:sp>
        <p:nvSpPr>
          <p:cNvPr id="33795" name="内容占位符 2"/>
          <p:cNvSpPr>
            <a:spLocks noGrp="1"/>
          </p:cNvSpPr>
          <p:nvPr>
            <p:ph idx="1"/>
          </p:nvPr>
        </p:nvSpPr>
        <p:spPr>
          <a:xfrm>
            <a:off x="100042" y="928670"/>
            <a:ext cx="8758238" cy="4643453"/>
          </a:xfrm>
        </p:spPr>
        <p:txBody>
          <a:bodyPr/>
          <a:lstStyle/>
          <a:p>
            <a:pPr>
              <a:lnSpc>
                <a:spcPct val="80000"/>
              </a:lnSpc>
              <a:buFont typeface="Wingdings" pitchFamily="2" charset="2"/>
              <a:buChar char="l"/>
            </a:pPr>
            <a:r>
              <a:rPr lang="zh-CN" altLang="en-US" sz="2400" b="1" dirty="0">
                <a:solidFill>
                  <a:srgbClr val="FF0000"/>
                </a:solidFill>
                <a:latin typeface="Times New Roman" charset="0"/>
              </a:rPr>
              <a:t>输入输出</a:t>
            </a:r>
            <a:endParaRPr lang="en-US" altLang="zh-CN" sz="2400" b="1" dirty="0">
              <a:solidFill>
                <a:srgbClr val="FF0000"/>
              </a:solidFill>
              <a:latin typeface="Times New Roman" charset="0"/>
            </a:endParaRPr>
          </a:p>
          <a:p>
            <a:pPr>
              <a:buNone/>
            </a:pPr>
            <a:r>
              <a:rPr lang="zh-CN" altLang="en-US" sz="2400" b="1" dirty="0">
                <a:solidFill>
                  <a:schemeClr val="tx2"/>
                </a:solidFill>
                <a:latin typeface="+mn-ea"/>
                <a:cs typeface="仿宋_GB2312" charset="0"/>
              </a:rPr>
              <a:t>  输入／输出在设计和编码时都应考虑下列原则：</a:t>
            </a:r>
            <a:endParaRPr lang="en-US" altLang="zh-CN" sz="2400" b="1" dirty="0">
              <a:solidFill>
                <a:schemeClr val="tx2"/>
              </a:solidFill>
              <a:latin typeface="+mn-ea"/>
              <a:cs typeface="仿宋_GB2312" charset="0"/>
            </a:endParaRPr>
          </a:p>
          <a:p>
            <a:pPr>
              <a:lnSpc>
                <a:spcPct val="85000"/>
              </a:lnSpc>
              <a:buNone/>
              <a:tabLst>
                <a:tab pos="1146175" algn="l"/>
              </a:tabLst>
            </a:pPr>
            <a:r>
              <a:rPr lang="en-US" altLang="zh-CN" sz="2400" b="1" dirty="0">
                <a:solidFill>
                  <a:schemeClr val="tx2"/>
                </a:solidFill>
                <a:latin typeface="+mn-ea"/>
                <a:cs typeface="仿宋_GB2312" charset="0"/>
              </a:rPr>
              <a:t>  </a:t>
            </a:r>
            <a:r>
              <a:rPr lang="en-US" altLang="zh-CN" b="1" dirty="0">
                <a:solidFill>
                  <a:schemeClr val="tx2"/>
                </a:solidFill>
                <a:latin typeface="+mn-ea"/>
                <a:cs typeface="仿宋_GB2312" charset="0"/>
              </a:rPr>
              <a:t>4. </a:t>
            </a:r>
            <a:r>
              <a:rPr lang="zh-CN" altLang="en-US" b="1" dirty="0">
                <a:solidFill>
                  <a:schemeClr val="tx2"/>
                </a:solidFill>
                <a:latin typeface="+mn-ea"/>
                <a:cs typeface="仿宋_GB2312" charset="0"/>
              </a:rPr>
              <a:t>输入数据时，应允</a:t>
            </a:r>
            <a:r>
              <a:rPr lang="zh-CN" altLang="en-US" b="1" dirty="0">
                <a:solidFill>
                  <a:srgbClr val="FF0000"/>
                </a:solidFill>
                <a:latin typeface="+mn-ea"/>
                <a:cs typeface="仿宋_GB2312" charset="0"/>
              </a:rPr>
              <a:t>许使用自由格式输入</a:t>
            </a:r>
            <a:r>
              <a:rPr lang="zh-CN" altLang="en-US" b="1" dirty="0">
                <a:solidFill>
                  <a:schemeClr val="tx2"/>
                </a:solidFill>
                <a:latin typeface="+mn-ea"/>
                <a:cs typeface="仿宋_GB2312" charset="0"/>
              </a:rPr>
              <a:t>；</a:t>
            </a:r>
            <a:endParaRPr lang="en-US" altLang="zh-CN" b="1" dirty="0">
              <a:solidFill>
                <a:schemeClr val="tx2"/>
              </a:solidFill>
              <a:latin typeface="+mn-ea"/>
              <a:cs typeface="仿宋_GB2312" charset="0"/>
            </a:endParaRPr>
          </a:p>
          <a:p>
            <a:pPr>
              <a:lnSpc>
                <a:spcPct val="85000"/>
              </a:lnSpc>
              <a:buNone/>
              <a:tabLst>
                <a:tab pos="1146175" algn="l"/>
              </a:tabLst>
            </a:pPr>
            <a:r>
              <a:rPr lang="en-US" altLang="zh-CN" b="1" dirty="0">
                <a:solidFill>
                  <a:schemeClr val="tx2"/>
                </a:solidFill>
                <a:latin typeface="+mn-ea"/>
                <a:cs typeface="仿宋_GB2312" charset="0"/>
              </a:rPr>
              <a:t>  5. </a:t>
            </a:r>
            <a:r>
              <a:rPr lang="zh-CN" altLang="en-US" b="1" dirty="0">
                <a:solidFill>
                  <a:srgbClr val="FF0000"/>
                </a:solidFill>
                <a:latin typeface="+mn-ea"/>
                <a:cs typeface="仿宋_GB2312" charset="0"/>
              </a:rPr>
              <a:t>应自动置入缺省值</a:t>
            </a:r>
            <a:r>
              <a:rPr lang="zh-CN" altLang="en-US" b="1" dirty="0">
                <a:solidFill>
                  <a:schemeClr val="tx2"/>
                </a:solidFill>
                <a:latin typeface="+mn-ea"/>
                <a:cs typeface="仿宋_GB2312" charset="0"/>
              </a:rPr>
              <a:t>；</a:t>
            </a:r>
            <a:endParaRPr lang="en-US" altLang="zh-CN" b="1" dirty="0">
              <a:solidFill>
                <a:schemeClr val="tx2"/>
              </a:solidFill>
              <a:latin typeface="+mn-ea"/>
              <a:cs typeface="仿宋_GB2312" charset="0"/>
            </a:endParaRPr>
          </a:p>
          <a:p>
            <a:pPr>
              <a:lnSpc>
                <a:spcPct val="85000"/>
              </a:lnSpc>
              <a:buNone/>
              <a:tabLst>
                <a:tab pos="1146175" algn="l"/>
              </a:tabLst>
            </a:pPr>
            <a:r>
              <a:rPr lang="en-US" altLang="zh-CN" b="1" dirty="0">
                <a:solidFill>
                  <a:schemeClr val="tx2"/>
                </a:solidFill>
                <a:latin typeface="+mn-ea"/>
                <a:cs typeface="仿宋_GB2312" charset="0"/>
              </a:rPr>
              <a:t>  6. </a:t>
            </a:r>
            <a:r>
              <a:rPr lang="zh-CN" altLang="en-US" b="1" dirty="0">
                <a:solidFill>
                  <a:schemeClr val="tx2"/>
                </a:solidFill>
                <a:latin typeface="+mn-ea"/>
                <a:cs typeface="仿宋_GB2312" charset="0"/>
              </a:rPr>
              <a:t>输入一批数据时，</a:t>
            </a:r>
            <a:r>
              <a:rPr lang="zh-CN" altLang="en-US" b="1" dirty="0">
                <a:solidFill>
                  <a:srgbClr val="FF0000"/>
                </a:solidFill>
                <a:latin typeface="+mn-ea"/>
                <a:cs typeface="仿宋_GB2312" charset="0"/>
              </a:rPr>
              <a:t>最好使用输入结束标志</a:t>
            </a:r>
            <a:r>
              <a:rPr lang="zh-CN" altLang="en-US" b="1" dirty="0">
                <a:solidFill>
                  <a:schemeClr val="tx2"/>
                </a:solidFill>
                <a:latin typeface="+mn-ea"/>
                <a:cs typeface="仿宋_GB2312" charset="0"/>
              </a:rPr>
              <a:t>，而不要由用户指定输入数据数目；</a:t>
            </a:r>
            <a:endParaRPr lang="en-US" altLang="zh-CN" b="1" dirty="0">
              <a:solidFill>
                <a:schemeClr val="tx2"/>
              </a:solidFill>
              <a:latin typeface="+mn-ea"/>
              <a:cs typeface="仿宋_GB2312" charset="0"/>
            </a:endParaRPr>
          </a:p>
          <a:p>
            <a:pPr>
              <a:lnSpc>
                <a:spcPct val="85000"/>
              </a:lnSpc>
              <a:buNone/>
              <a:tabLst>
                <a:tab pos="1146175" algn="l"/>
              </a:tabLst>
            </a:pPr>
            <a:r>
              <a:rPr lang="en-US" altLang="zh-CN" b="1" dirty="0">
                <a:solidFill>
                  <a:schemeClr val="tx2"/>
                </a:solidFill>
                <a:latin typeface="+mn-ea"/>
                <a:cs typeface="仿宋_GB2312" charset="0"/>
              </a:rPr>
              <a:t>  7. </a:t>
            </a:r>
            <a:r>
              <a:rPr lang="zh-CN" altLang="en-US" b="1" dirty="0">
                <a:solidFill>
                  <a:schemeClr val="tx2"/>
                </a:solidFill>
                <a:latin typeface="+mn-ea"/>
                <a:cs typeface="仿宋_GB2312" charset="0"/>
              </a:rPr>
              <a:t>在交互式输入输入时，要在屏幕上使用提示符明确提示交互输入的请求，</a:t>
            </a:r>
            <a:r>
              <a:rPr lang="zh-CN" altLang="en-US" b="1" dirty="0">
                <a:solidFill>
                  <a:srgbClr val="FF0000"/>
                </a:solidFill>
                <a:latin typeface="+mn-ea"/>
                <a:cs typeface="仿宋_GB2312" charset="0"/>
              </a:rPr>
              <a:t>指明可使用选择项的种类和取值范围</a:t>
            </a:r>
            <a:r>
              <a:rPr lang="zh-CN" altLang="en-US" b="1" dirty="0">
                <a:solidFill>
                  <a:schemeClr val="tx2"/>
                </a:solidFill>
                <a:latin typeface="+mn-ea"/>
                <a:cs typeface="仿宋_GB2312" charset="0"/>
              </a:rPr>
              <a:t>。同时，在数据输入的过程中和输入结束时，也要在屏幕上给出状态信息；</a:t>
            </a:r>
            <a:endParaRPr lang="en-US" altLang="zh-CN" b="1" dirty="0">
              <a:solidFill>
                <a:schemeClr val="tx2"/>
              </a:solidFill>
              <a:latin typeface="+mn-ea"/>
              <a:cs typeface="仿宋_GB2312" charset="0"/>
            </a:endParaRPr>
          </a:p>
          <a:p>
            <a:pPr>
              <a:lnSpc>
                <a:spcPct val="85000"/>
              </a:lnSpc>
              <a:buNone/>
              <a:tabLst>
                <a:tab pos="1146175" algn="l"/>
              </a:tabLst>
            </a:pPr>
            <a:r>
              <a:rPr lang="en-US" altLang="zh-CN" b="1" dirty="0">
                <a:solidFill>
                  <a:schemeClr val="tx2"/>
                </a:solidFill>
                <a:latin typeface="+mn-ea"/>
                <a:cs typeface="仿宋_GB2312" charset="0"/>
              </a:rPr>
              <a:t>  8. </a:t>
            </a:r>
            <a:r>
              <a:rPr lang="zh-CN" altLang="en-US" b="1" dirty="0">
                <a:solidFill>
                  <a:schemeClr val="tx2"/>
                </a:solidFill>
                <a:latin typeface="+mn-ea"/>
                <a:cs typeface="仿宋_GB2312" charset="0"/>
              </a:rPr>
              <a:t>当程序设计语言对输入／输出格式有严格要求时，</a:t>
            </a:r>
            <a:r>
              <a:rPr lang="zh-CN" altLang="en-US" b="1" dirty="0">
                <a:solidFill>
                  <a:srgbClr val="FF0000"/>
                </a:solidFill>
                <a:latin typeface="+mn-ea"/>
                <a:cs typeface="仿宋_GB2312" charset="0"/>
              </a:rPr>
              <a:t>应保持输入格式与输入语句的要求的一致性</a:t>
            </a:r>
            <a:r>
              <a:rPr lang="zh-CN" altLang="en-US" b="1" dirty="0">
                <a:solidFill>
                  <a:schemeClr val="tx2"/>
                </a:solidFill>
                <a:latin typeface="+mn-ea"/>
                <a:cs typeface="仿宋_GB2312" charset="0"/>
              </a:rPr>
              <a:t>；</a:t>
            </a:r>
            <a:br>
              <a:rPr lang="en-US" altLang="zh-CN" b="1" dirty="0">
                <a:solidFill>
                  <a:schemeClr val="tx2"/>
                </a:solidFill>
                <a:latin typeface="+mn-ea"/>
                <a:cs typeface="仿宋_GB2312" charset="0"/>
              </a:rPr>
            </a:br>
            <a:r>
              <a:rPr lang="en-US" altLang="zh-CN" b="1" dirty="0">
                <a:solidFill>
                  <a:schemeClr val="tx2"/>
                </a:solidFill>
                <a:latin typeface="+mn-ea"/>
                <a:cs typeface="仿宋_GB2312" charset="0"/>
              </a:rPr>
              <a:t>9. </a:t>
            </a:r>
            <a:r>
              <a:rPr lang="zh-CN" altLang="en-US" b="1" dirty="0">
                <a:solidFill>
                  <a:srgbClr val="FF0000"/>
                </a:solidFill>
                <a:latin typeface="+mn-ea"/>
                <a:cs typeface="仿宋_GB2312" charset="0"/>
              </a:rPr>
              <a:t>给所有的输出加注解，并设计输出报表格式</a:t>
            </a:r>
            <a:r>
              <a:rPr lang="zh-CN" altLang="en-US" b="1" dirty="0">
                <a:solidFill>
                  <a:schemeClr val="tx2"/>
                </a:solidFill>
                <a:latin typeface="+mn-ea"/>
                <a:cs typeface="仿宋_GB2312" charset="0"/>
              </a:rPr>
              <a:t>。</a:t>
            </a:r>
            <a:br>
              <a:rPr lang="en-US" altLang="zh-CN" b="1" dirty="0">
                <a:solidFill>
                  <a:schemeClr val="tx2"/>
                </a:solidFill>
                <a:latin typeface="+mn-ea"/>
                <a:cs typeface="仿宋_GB2312" charset="0"/>
              </a:rPr>
            </a:br>
            <a:r>
              <a:rPr lang="zh-CN" altLang="en-US" b="1" dirty="0">
                <a:solidFill>
                  <a:schemeClr val="tx2"/>
                </a:solidFill>
                <a:latin typeface="+mn-ea"/>
                <a:cs typeface="仿宋_GB2312" charset="0"/>
              </a:rPr>
              <a:t>输入／输出风格还受到许多其它因素的影响。如输入／输出设备（例如终端的类型，图形设备，数字化转换设备等）、用户的熟练程度、以及通信环境等。</a:t>
            </a:r>
            <a:endParaRPr lang="en-US" altLang="zh-CN" b="1" dirty="0">
              <a:solidFill>
                <a:schemeClr val="tx2"/>
              </a:solidFill>
              <a:latin typeface="+mn-ea"/>
              <a:cs typeface="仿宋_GB2312" charset="0"/>
            </a:endParaRPr>
          </a:p>
          <a:p>
            <a:pPr>
              <a:buFont typeface="Wingdings" charset="0"/>
              <a:buNone/>
            </a:pPr>
            <a:endParaRPr lang="zh-CN" altLang="en-US" sz="2400" b="1" dirty="0">
              <a:solidFill>
                <a:schemeClr val="tx2"/>
              </a:solidFill>
              <a:latin typeface="+mn-ea"/>
              <a:cs typeface="仿宋_GB2312" charset="0"/>
            </a:endParaRPr>
          </a:p>
          <a:p>
            <a:pPr>
              <a:lnSpc>
                <a:spcPct val="90000"/>
              </a:lnSpc>
            </a:pPr>
            <a:endParaRPr lang="en-US" altLang="zh-CN" sz="2400" b="1" dirty="0">
              <a:solidFill>
                <a:schemeClr val="tx2"/>
              </a:solidFill>
              <a:latin typeface="+mn-ea"/>
              <a:cs typeface="仿宋_GB2312" charset="0"/>
            </a:endParaRPr>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程序的效率</a:t>
            </a:r>
          </a:p>
        </p:txBody>
      </p:sp>
      <p:sp>
        <p:nvSpPr>
          <p:cNvPr id="33795" name="内容占位符 2"/>
          <p:cNvSpPr>
            <a:spLocks noGrp="1"/>
          </p:cNvSpPr>
          <p:nvPr>
            <p:ph idx="1"/>
          </p:nvPr>
        </p:nvSpPr>
        <p:spPr>
          <a:xfrm>
            <a:off x="100042" y="928670"/>
            <a:ext cx="8758238" cy="4643453"/>
          </a:xfrm>
        </p:spPr>
        <p:txBody>
          <a:bodyPr/>
          <a:lstStyle/>
          <a:p>
            <a:pPr>
              <a:lnSpc>
                <a:spcPct val="80000"/>
              </a:lnSpc>
              <a:buFont typeface="Wingdings" pitchFamily="2" charset="2"/>
              <a:buChar char="l"/>
            </a:pPr>
            <a:r>
              <a:rPr lang="zh-CN" altLang="en-US" sz="2400" b="1" dirty="0">
                <a:solidFill>
                  <a:schemeClr val="tx2"/>
                </a:solidFill>
                <a:latin typeface="Times New Roman" charset="0"/>
              </a:rPr>
              <a:t>程序的效率是指程序的</a:t>
            </a:r>
            <a:r>
              <a:rPr lang="zh-CN" altLang="en-US" sz="2400" b="1" dirty="0">
                <a:solidFill>
                  <a:srgbClr val="FF0000"/>
                </a:solidFill>
                <a:latin typeface="Times New Roman" charset="0"/>
              </a:rPr>
              <a:t>执行速度</a:t>
            </a:r>
            <a:r>
              <a:rPr lang="zh-CN" altLang="en-US" sz="2400" b="1" dirty="0">
                <a:solidFill>
                  <a:schemeClr val="tx2"/>
                </a:solidFill>
                <a:latin typeface="Times New Roman" charset="0"/>
              </a:rPr>
              <a:t>及</a:t>
            </a:r>
            <a:r>
              <a:rPr lang="zh-CN" altLang="en-US" sz="2400" b="1" dirty="0">
                <a:solidFill>
                  <a:srgbClr val="FF0000"/>
                </a:solidFill>
                <a:latin typeface="Times New Roman" charset="0"/>
              </a:rPr>
              <a:t>程序所需占用的内存的存储空间</a:t>
            </a:r>
            <a:r>
              <a:rPr lang="zh-CN" altLang="en-US" sz="2400" b="1" dirty="0">
                <a:solidFill>
                  <a:schemeClr val="tx2"/>
                </a:solidFill>
                <a:latin typeface="Times New Roman" charset="0"/>
              </a:rPr>
              <a:t>。程序编码是最后提高运行速度和节省存储的机会，因此在此阶段不能不考虑程序的效率。让我们首先明确讨论程序效率的几条准则</a:t>
            </a:r>
          </a:p>
          <a:p>
            <a:pPr lvl="1">
              <a:buClr>
                <a:srgbClr val="FF9900"/>
              </a:buClr>
            </a:pPr>
            <a:r>
              <a:rPr lang="zh-CN" altLang="en-US" sz="2000" b="1" dirty="0">
                <a:solidFill>
                  <a:schemeClr val="tx2"/>
                </a:solidFill>
                <a:latin typeface="Times New Roman" charset="0"/>
              </a:rPr>
              <a:t>效率是一个性能要求，应当在需求分析阶段给出</a:t>
            </a:r>
            <a:r>
              <a:rPr lang="zh-CN" altLang="en-US" sz="2000" b="1" dirty="0">
                <a:latin typeface="Times New Roman" charset="0"/>
              </a:rPr>
              <a:t>。</a:t>
            </a:r>
            <a:r>
              <a:rPr lang="zh-CN" altLang="en-US" sz="2000" b="1" dirty="0">
                <a:solidFill>
                  <a:srgbClr val="FF0000"/>
                </a:solidFill>
                <a:latin typeface="Times New Roman" charset="0"/>
              </a:rPr>
              <a:t>软件效率以需求为准</a:t>
            </a:r>
            <a:r>
              <a:rPr lang="zh-CN" altLang="en-US" sz="2000" b="1" dirty="0">
                <a:latin typeface="Times New Roman" charset="0"/>
              </a:rPr>
              <a:t>，</a:t>
            </a:r>
            <a:r>
              <a:rPr lang="zh-CN" altLang="en-US" sz="2000" b="1" dirty="0">
                <a:solidFill>
                  <a:schemeClr val="tx2"/>
                </a:solidFill>
                <a:latin typeface="Times New Roman" charset="0"/>
              </a:rPr>
              <a:t>不应以人力所及为准</a:t>
            </a:r>
            <a:r>
              <a:rPr lang="zh-CN" altLang="en-US" sz="2000" b="1" dirty="0">
                <a:latin typeface="Times New Roman" charset="0"/>
              </a:rPr>
              <a:t>。</a:t>
            </a:r>
            <a:endParaRPr lang="en-US" altLang="zh-CN" sz="2000" b="1" dirty="0">
              <a:latin typeface="Times New Roman" charset="0"/>
            </a:endParaRPr>
          </a:p>
          <a:p>
            <a:pPr lvl="1">
              <a:buClr>
                <a:srgbClr val="FF9900"/>
              </a:buClr>
            </a:pPr>
            <a:r>
              <a:rPr lang="en-US" altLang="zh-CN" sz="2000" b="1" dirty="0">
                <a:latin typeface="Times New Roman" charset="0"/>
              </a:rPr>
              <a:t> </a:t>
            </a:r>
            <a:r>
              <a:rPr lang="zh-CN" altLang="en-US" sz="2000" b="1" dirty="0">
                <a:solidFill>
                  <a:schemeClr val="tx2"/>
                </a:solidFill>
                <a:latin typeface="Times New Roman" charset="0"/>
              </a:rPr>
              <a:t>好的设计可以提高效率。</a:t>
            </a:r>
            <a:endParaRPr lang="en-US" altLang="zh-CN" sz="2000" b="1" dirty="0">
              <a:solidFill>
                <a:schemeClr val="tx2"/>
              </a:solidFill>
              <a:latin typeface="Times New Roman" charset="0"/>
            </a:endParaRPr>
          </a:p>
          <a:p>
            <a:pPr lvl="1">
              <a:buClr>
                <a:srgbClr val="FF9900"/>
              </a:buClr>
            </a:pPr>
            <a:r>
              <a:rPr lang="en-US" altLang="zh-CN" sz="2000" b="1" dirty="0">
                <a:latin typeface="Times New Roman" charset="0"/>
              </a:rPr>
              <a:t> </a:t>
            </a:r>
            <a:r>
              <a:rPr lang="zh-CN" altLang="en-US" sz="2000" b="1" dirty="0">
                <a:solidFill>
                  <a:schemeClr val="tx2"/>
                </a:solidFill>
                <a:latin typeface="Times New Roman" charset="0"/>
              </a:rPr>
              <a:t>程序的</a:t>
            </a:r>
            <a:r>
              <a:rPr lang="zh-CN" altLang="en-US" sz="2000" b="1" dirty="0">
                <a:solidFill>
                  <a:srgbClr val="FF0000"/>
                </a:solidFill>
                <a:latin typeface="Times New Roman" charset="0"/>
              </a:rPr>
              <a:t>效率与程序的简单性</a:t>
            </a:r>
            <a:r>
              <a:rPr lang="zh-CN" altLang="en-US" sz="2000" b="1" dirty="0">
                <a:solidFill>
                  <a:schemeClr val="tx2"/>
                </a:solidFill>
                <a:latin typeface="Times New Roman" charset="0"/>
              </a:rPr>
              <a:t>相关</a:t>
            </a:r>
            <a:r>
              <a:rPr lang="zh-CN" altLang="en-US" sz="2000" b="1" dirty="0">
                <a:latin typeface="Times New Roman" charset="0"/>
              </a:rPr>
              <a:t>。</a:t>
            </a:r>
            <a:endParaRPr lang="en-US" altLang="zh-CN" sz="2000" b="1" dirty="0">
              <a:latin typeface="Times New Roman" charset="0"/>
            </a:endParaRPr>
          </a:p>
          <a:p>
            <a:pPr lvl="1">
              <a:buClr>
                <a:srgbClr val="FF9900"/>
              </a:buClr>
            </a:pPr>
            <a:r>
              <a:rPr lang="en-US" altLang="zh-CN" sz="2000" b="1" dirty="0">
                <a:latin typeface="Times New Roman" charset="0"/>
              </a:rPr>
              <a:t> </a:t>
            </a:r>
            <a:r>
              <a:rPr lang="zh-CN" altLang="en-US" sz="2000" b="1" dirty="0">
                <a:solidFill>
                  <a:schemeClr val="tx2"/>
                </a:solidFill>
                <a:latin typeface="Times New Roman" charset="0"/>
              </a:rPr>
              <a:t>一般说来，任何对效率无重要改善，且对程序的简单性、可读性和正确性不利的程序设计方法都是不可取的。</a:t>
            </a:r>
          </a:p>
          <a:p>
            <a:pPr>
              <a:buFont typeface="Wingdings" charset="0"/>
              <a:buNone/>
            </a:pPr>
            <a:endParaRPr lang="zh-CN" altLang="en-US" sz="2400" b="1" dirty="0">
              <a:solidFill>
                <a:schemeClr val="tx2"/>
              </a:solidFill>
              <a:latin typeface="+mn-ea"/>
              <a:cs typeface="仿宋_GB2312" charset="0"/>
            </a:endParaRPr>
          </a:p>
          <a:p>
            <a:pPr>
              <a:lnSpc>
                <a:spcPct val="90000"/>
              </a:lnSpc>
            </a:pPr>
            <a:endParaRPr lang="en-US" altLang="zh-CN" sz="2400" b="1" dirty="0">
              <a:solidFill>
                <a:schemeClr val="tx2"/>
              </a:solidFill>
              <a:latin typeface="+mn-ea"/>
              <a:cs typeface="仿宋_GB2312" charset="0"/>
            </a:endParaRPr>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程序的效率</a:t>
            </a:r>
          </a:p>
        </p:txBody>
      </p:sp>
      <p:sp>
        <p:nvSpPr>
          <p:cNvPr id="33795" name="内容占位符 2"/>
          <p:cNvSpPr>
            <a:spLocks noGrp="1"/>
          </p:cNvSpPr>
          <p:nvPr>
            <p:ph idx="1"/>
          </p:nvPr>
        </p:nvSpPr>
        <p:spPr>
          <a:xfrm>
            <a:off x="100042" y="928670"/>
            <a:ext cx="8758238" cy="4643453"/>
          </a:xfrm>
        </p:spPr>
        <p:txBody>
          <a:bodyPr/>
          <a:lstStyle/>
          <a:p>
            <a:pPr>
              <a:lnSpc>
                <a:spcPct val="80000"/>
              </a:lnSpc>
              <a:buFont typeface="Wingdings" pitchFamily="2" charset="2"/>
              <a:buChar char="l"/>
            </a:pPr>
            <a:r>
              <a:rPr lang="zh-CN" altLang="en-US" sz="2400" b="1" dirty="0">
                <a:solidFill>
                  <a:srgbClr val="FF0000"/>
                </a:solidFill>
                <a:latin typeface="Times New Roman" charset="0"/>
              </a:rPr>
              <a:t>算法对效率的影响：</a:t>
            </a:r>
            <a:r>
              <a:rPr lang="zh-CN" altLang="en-US" sz="2400" b="1" dirty="0">
                <a:solidFill>
                  <a:schemeClr val="tx2"/>
                </a:solidFill>
                <a:latin typeface="+mn-ea"/>
                <a:cs typeface="仿宋_GB2312" charset="0"/>
              </a:rPr>
              <a:t>源程序的效率与</a:t>
            </a:r>
            <a:r>
              <a:rPr lang="zh-CN" altLang="en-US" sz="2400" b="1" dirty="0">
                <a:solidFill>
                  <a:srgbClr val="FF0000"/>
                </a:solidFill>
                <a:latin typeface="+mn-ea"/>
                <a:cs typeface="仿宋_GB2312" charset="0"/>
              </a:rPr>
              <a:t>详细设计阶段确定的算法的效率直接有关</a:t>
            </a:r>
            <a:r>
              <a:rPr lang="zh-CN" altLang="en-US" sz="2400" b="1" dirty="0">
                <a:solidFill>
                  <a:schemeClr val="tx2"/>
                </a:solidFill>
                <a:latin typeface="+mn-ea"/>
                <a:cs typeface="仿宋_GB2312" charset="0"/>
              </a:rPr>
              <a:t>。在详细设计翻译转换成源程序代码后，算法效率反映为程序的执行速度和存储容量的要求</a:t>
            </a:r>
            <a:r>
              <a:rPr lang="zh-CN" altLang="en-US" sz="2400" b="1" dirty="0">
                <a:ea typeface="仿宋_GB2312" charset="0"/>
                <a:cs typeface="仿宋_GB2312" charset="0"/>
              </a:rPr>
              <a:t>。</a:t>
            </a:r>
            <a:endParaRPr lang="zh-CN" altLang="en-US" sz="2400" b="1" dirty="0">
              <a:solidFill>
                <a:schemeClr val="tx2"/>
              </a:solidFill>
              <a:latin typeface="+mn-ea"/>
              <a:cs typeface="仿宋_GB2312" charset="0"/>
            </a:endParaRPr>
          </a:p>
          <a:p>
            <a:pPr>
              <a:lnSpc>
                <a:spcPct val="90000"/>
              </a:lnSpc>
              <a:buNone/>
            </a:pPr>
            <a:r>
              <a:rPr lang="zh-CN" altLang="en-US" sz="2400" b="1" dirty="0">
                <a:solidFill>
                  <a:schemeClr val="tx2"/>
                </a:solidFill>
                <a:latin typeface="+mn-ea"/>
                <a:cs typeface="仿宋_GB2312" charset="0"/>
              </a:rPr>
              <a:t>  </a:t>
            </a:r>
            <a:r>
              <a:rPr lang="zh-CN" altLang="en-US" sz="2400" b="1" dirty="0">
                <a:solidFill>
                  <a:srgbClr val="FF0000"/>
                </a:solidFill>
                <a:latin typeface="+mn-ea"/>
                <a:cs typeface="仿宋_GB2312" charset="0"/>
              </a:rPr>
              <a:t>设计向程序转换过程中的指导原则：</a:t>
            </a:r>
            <a:endParaRPr lang="en-US" altLang="zh-CN" sz="2400" b="1" dirty="0">
              <a:solidFill>
                <a:srgbClr val="FF0000"/>
              </a:solidFill>
              <a:latin typeface="+mn-ea"/>
              <a:cs typeface="仿宋_GB2312" charset="0"/>
            </a:endParaRPr>
          </a:p>
          <a:p>
            <a:pPr>
              <a:lnSpc>
                <a:spcPct val="95000"/>
              </a:lnSpc>
              <a:buFont typeface="Wingdings" charset="0"/>
              <a:buNone/>
            </a:pPr>
            <a:r>
              <a:rPr lang="en-US" altLang="zh-CN" sz="2400" b="1" dirty="0">
                <a:ea typeface="仿宋_GB2312" charset="0"/>
                <a:cs typeface="仿宋_GB2312" charset="0"/>
              </a:rPr>
              <a:t>   </a:t>
            </a:r>
            <a:r>
              <a:rPr lang="en-US" altLang="zh-CN" b="1" dirty="0">
                <a:solidFill>
                  <a:schemeClr val="tx2"/>
                </a:solidFill>
                <a:latin typeface="+mn-ea"/>
                <a:cs typeface="仿宋_GB2312" charset="0"/>
              </a:rPr>
              <a:t>① </a:t>
            </a:r>
            <a:r>
              <a:rPr lang="zh-CN" altLang="en-US" b="1" dirty="0">
                <a:solidFill>
                  <a:schemeClr val="tx2"/>
                </a:solidFill>
                <a:latin typeface="+mn-ea"/>
                <a:cs typeface="仿宋_GB2312" charset="0"/>
              </a:rPr>
              <a:t>在编程序前，尽可能化简有关的算术表达式和逻辑表达式；</a:t>
            </a:r>
            <a:endParaRPr lang="en-US" altLang="zh-CN" b="1" dirty="0">
              <a:solidFill>
                <a:schemeClr val="tx2"/>
              </a:solidFill>
              <a:latin typeface="+mn-ea"/>
              <a:cs typeface="仿宋_GB2312" charset="0"/>
            </a:endParaRPr>
          </a:p>
          <a:p>
            <a:pPr>
              <a:lnSpc>
                <a:spcPct val="95000"/>
              </a:lnSpc>
              <a:buFont typeface="Wingdings" charset="0"/>
              <a:buNone/>
            </a:pPr>
            <a:r>
              <a:rPr lang="en-US" altLang="zh-CN" b="1" dirty="0">
                <a:solidFill>
                  <a:schemeClr val="tx2"/>
                </a:solidFill>
                <a:latin typeface="+mn-ea"/>
                <a:cs typeface="仿宋_GB2312" charset="0"/>
              </a:rPr>
              <a:t>  ② </a:t>
            </a:r>
            <a:r>
              <a:rPr lang="zh-CN" altLang="en-US" b="1" dirty="0">
                <a:solidFill>
                  <a:schemeClr val="tx2"/>
                </a:solidFill>
                <a:latin typeface="+mn-ea"/>
                <a:cs typeface="仿宋_GB2312" charset="0"/>
              </a:rPr>
              <a:t>仔细检查</a:t>
            </a:r>
            <a:r>
              <a:rPr lang="zh-CN" altLang="en-US" b="1" dirty="0">
                <a:solidFill>
                  <a:srgbClr val="FF0000"/>
                </a:solidFill>
                <a:latin typeface="+mn-ea"/>
                <a:cs typeface="仿宋_GB2312" charset="0"/>
              </a:rPr>
              <a:t>算法中的嵌套的循环</a:t>
            </a:r>
            <a:r>
              <a:rPr lang="zh-CN" altLang="en-US" b="1" dirty="0">
                <a:solidFill>
                  <a:schemeClr val="tx2"/>
                </a:solidFill>
                <a:latin typeface="+mn-ea"/>
                <a:cs typeface="仿宋_GB2312" charset="0"/>
              </a:rPr>
              <a:t>，尽可能将某些语句或表达式移到循环外面；</a:t>
            </a:r>
            <a:endParaRPr lang="en-US" altLang="zh-CN" b="1" dirty="0">
              <a:solidFill>
                <a:schemeClr val="tx2"/>
              </a:solidFill>
              <a:latin typeface="+mn-ea"/>
              <a:cs typeface="仿宋_GB2312" charset="0"/>
            </a:endParaRPr>
          </a:p>
          <a:p>
            <a:pPr>
              <a:lnSpc>
                <a:spcPct val="95000"/>
              </a:lnSpc>
              <a:buFont typeface="Wingdings" charset="0"/>
              <a:buNone/>
            </a:pPr>
            <a:r>
              <a:rPr lang="en-US" altLang="zh-CN" b="1" dirty="0">
                <a:solidFill>
                  <a:schemeClr val="tx2"/>
                </a:solidFill>
                <a:latin typeface="+mn-ea"/>
                <a:cs typeface="仿宋_GB2312" charset="0"/>
              </a:rPr>
              <a:t>  ③ </a:t>
            </a:r>
            <a:r>
              <a:rPr lang="zh-CN" altLang="en-US" b="1" dirty="0">
                <a:solidFill>
                  <a:schemeClr val="tx2"/>
                </a:solidFill>
                <a:latin typeface="+mn-ea"/>
                <a:cs typeface="仿宋_GB2312" charset="0"/>
              </a:rPr>
              <a:t>尽量</a:t>
            </a:r>
            <a:r>
              <a:rPr lang="zh-CN" altLang="en-US" b="1" dirty="0">
                <a:solidFill>
                  <a:srgbClr val="FF0000"/>
                </a:solidFill>
                <a:latin typeface="+mn-ea"/>
                <a:cs typeface="仿宋_GB2312" charset="0"/>
              </a:rPr>
              <a:t>避免使用多维数组</a:t>
            </a:r>
            <a:r>
              <a:rPr lang="zh-CN" altLang="en-US" b="1" dirty="0">
                <a:solidFill>
                  <a:schemeClr val="tx2"/>
                </a:solidFill>
                <a:latin typeface="+mn-ea"/>
                <a:cs typeface="仿宋_GB2312" charset="0"/>
              </a:rPr>
              <a:t>；</a:t>
            </a:r>
            <a:endParaRPr lang="en-US" altLang="zh-CN" b="1" dirty="0">
              <a:solidFill>
                <a:schemeClr val="tx2"/>
              </a:solidFill>
              <a:latin typeface="+mn-ea"/>
              <a:cs typeface="仿宋_GB2312" charset="0"/>
            </a:endParaRPr>
          </a:p>
          <a:p>
            <a:pPr>
              <a:lnSpc>
                <a:spcPct val="95000"/>
              </a:lnSpc>
              <a:buFont typeface="Wingdings" charset="0"/>
              <a:buNone/>
            </a:pPr>
            <a:r>
              <a:rPr lang="en-US" altLang="zh-CN" b="1" dirty="0">
                <a:solidFill>
                  <a:schemeClr val="tx2"/>
                </a:solidFill>
                <a:latin typeface="+mn-ea"/>
                <a:cs typeface="仿宋_GB2312" charset="0"/>
              </a:rPr>
              <a:t>  ④ </a:t>
            </a:r>
            <a:r>
              <a:rPr lang="zh-CN" altLang="en-US" b="1" dirty="0">
                <a:solidFill>
                  <a:schemeClr val="tx2"/>
                </a:solidFill>
                <a:latin typeface="+mn-ea"/>
                <a:cs typeface="仿宋_GB2312" charset="0"/>
              </a:rPr>
              <a:t>尽量</a:t>
            </a:r>
            <a:r>
              <a:rPr lang="zh-CN" altLang="en-US" b="1" dirty="0">
                <a:solidFill>
                  <a:srgbClr val="FF0000"/>
                </a:solidFill>
                <a:latin typeface="+mn-ea"/>
                <a:cs typeface="仿宋_GB2312" charset="0"/>
              </a:rPr>
              <a:t>避免使用指针和复杂的表</a:t>
            </a:r>
            <a:r>
              <a:rPr lang="zh-CN" altLang="en-US" b="1" dirty="0">
                <a:solidFill>
                  <a:schemeClr val="tx2"/>
                </a:solidFill>
                <a:latin typeface="+mn-ea"/>
                <a:cs typeface="仿宋_GB2312" charset="0"/>
              </a:rPr>
              <a:t>；</a:t>
            </a:r>
            <a:endParaRPr lang="en-US" altLang="zh-CN" b="1" dirty="0">
              <a:solidFill>
                <a:schemeClr val="tx2"/>
              </a:solidFill>
              <a:latin typeface="+mn-ea"/>
              <a:cs typeface="仿宋_GB2312" charset="0"/>
            </a:endParaRPr>
          </a:p>
          <a:p>
            <a:pPr>
              <a:lnSpc>
                <a:spcPct val="95000"/>
              </a:lnSpc>
              <a:buFont typeface="Wingdings" charset="0"/>
              <a:buNone/>
            </a:pPr>
            <a:r>
              <a:rPr lang="en-US" altLang="zh-CN" b="1" dirty="0">
                <a:solidFill>
                  <a:schemeClr val="tx2"/>
                </a:solidFill>
                <a:latin typeface="+mn-ea"/>
                <a:cs typeface="仿宋_GB2312" charset="0"/>
              </a:rPr>
              <a:t>  ⑤ </a:t>
            </a:r>
            <a:r>
              <a:rPr lang="zh-CN" altLang="en-US" b="1" dirty="0">
                <a:solidFill>
                  <a:schemeClr val="tx2"/>
                </a:solidFill>
                <a:latin typeface="+mn-ea"/>
                <a:cs typeface="仿宋_GB2312" charset="0"/>
              </a:rPr>
              <a:t>采用“</a:t>
            </a:r>
            <a:r>
              <a:rPr lang="zh-CN" altLang="en-US" b="1" dirty="0">
                <a:solidFill>
                  <a:srgbClr val="FF0000"/>
                </a:solidFill>
                <a:latin typeface="+mn-ea"/>
                <a:cs typeface="仿宋_GB2312" charset="0"/>
              </a:rPr>
              <a:t>快速</a:t>
            </a:r>
            <a:r>
              <a:rPr lang="zh-CN" altLang="en-US" b="1" dirty="0">
                <a:solidFill>
                  <a:schemeClr val="tx2"/>
                </a:solidFill>
                <a:latin typeface="+mn-ea"/>
                <a:cs typeface="仿宋_GB2312" charset="0"/>
              </a:rPr>
              <a:t>”的算术运算；</a:t>
            </a:r>
            <a:endParaRPr lang="en-US" altLang="zh-CN" b="1" dirty="0">
              <a:solidFill>
                <a:schemeClr val="tx2"/>
              </a:solidFill>
              <a:latin typeface="+mn-ea"/>
              <a:cs typeface="仿宋_GB2312" charset="0"/>
            </a:endParaRPr>
          </a:p>
          <a:p>
            <a:pPr>
              <a:buFont typeface="Wingdings" charset="0"/>
              <a:buNone/>
            </a:pPr>
            <a:r>
              <a:rPr lang="en-US" altLang="zh-CN" b="1" dirty="0">
                <a:solidFill>
                  <a:schemeClr val="tx2"/>
                </a:solidFill>
                <a:latin typeface="+mn-ea"/>
                <a:cs typeface="仿宋_GB2312" charset="0"/>
              </a:rPr>
              <a:t>  ⑥ </a:t>
            </a:r>
            <a:r>
              <a:rPr lang="zh-CN" altLang="en-US" b="1" dirty="0">
                <a:solidFill>
                  <a:srgbClr val="FF0000"/>
                </a:solidFill>
                <a:latin typeface="+mn-ea"/>
                <a:cs typeface="仿宋_GB2312" charset="0"/>
              </a:rPr>
              <a:t>不要混淆数据类型</a:t>
            </a:r>
            <a:r>
              <a:rPr lang="zh-CN" altLang="en-US" b="1" dirty="0">
                <a:solidFill>
                  <a:schemeClr val="tx2"/>
                </a:solidFill>
                <a:latin typeface="+mn-ea"/>
                <a:cs typeface="仿宋_GB2312" charset="0"/>
              </a:rPr>
              <a:t>，避免在表达式中出现类型混杂；</a:t>
            </a:r>
            <a:endParaRPr lang="en-US" altLang="zh-CN" b="1" dirty="0">
              <a:solidFill>
                <a:schemeClr val="tx2"/>
              </a:solidFill>
              <a:latin typeface="+mn-ea"/>
              <a:cs typeface="仿宋_GB2312" charset="0"/>
            </a:endParaRPr>
          </a:p>
          <a:p>
            <a:pPr>
              <a:buFont typeface="Wingdings" charset="0"/>
              <a:buNone/>
            </a:pPr>
            <a:r>
              <a:rPr lang="en-US" altLang="zh-CN" b="1" dirty="0">
                <a:solidFill>
                  <a:schemeClr val="tx2"/>
                </a:solidFill>
                <a:latin typeface="+mn-ea"/>
                <a:cs typeface="仿宋_GB2312" charset="0"/>
              </a:rPr>
              <a:t>  ⑦ </a:t>
            </a:r>
            <a:r>
              <a:rPr lang="zh-CN" altLang="en-US" b="1" dirty="0">
                <a:solidFill>
                  <a:schemeClr val="tx2"/>
                </a:solidFill>
                <a:latin typeface="+mn-ea"/>
                <a:cs typeface="仿宋_GB2312" charset="0"/>
              </a:rPr>
              <a:t>尽量采用</a:t>
            </a:r>
            <a:r>
              <a:rPr lang="zh-CN" altLang="en-US" b="1" dirty="0">
                <a:solidFill>
                  <a:srgbClr val="FF0000"/>
                </a:solidFill>
                <a:latin typeface="+mn-ea"/>
                <a:cs typeface="仿宋_GB2312" charset="0"/>
              </a:rPr>
              <a:t>整数算术表达式和布尔表达式</a:t>
            </a:r>
            <a:r>
              <a:rPr lang="zh-CN" altLang="en-US" b="1" dirty="0">
                <a:solidFill>
                  <a:schemeClr val="tx2"/>
                </a:solidFill>
                <a:latin typeface="+mn-ea"/>
                <a:cs typeface="仿宋_GB2312" charset="0"/>
              </a:rPr>
              <a:t>；</a:t>
            </a:r>
            <a:endParaRPr lang="en-US" altLang="zh-CN" b="1" dirty="0">
              <a:solidFill>
                <a:schemeClr val="tx2"/>
              </a:solidFill>
              <a:latin typeface="+mn-ea"/>
              <a:cs typeface="仿宋_GB2312" charset="0"/>
            </a:endParaRPr>
          </a:p>
          <a:p>
            <a:pPr>
              <a:buFont typeface="Wingdings" charset="0"/>
              <a:buNone/>
            </a:pPr>
            <a:r>
              <a:rPr lang="en-US" altLang="zh-CN" b="1" dirty="0">
                <a:solidFill>
                  <a:schemeClr val="tx2"/>
                </a:solidFill>
                <a:latin typeface="+mn-ea"/>
                <a:cs typeface="仿宋_GB2312" charset="0"/>
              </a:rPr>
              <a:t>  ⑧ </a:t>
            </a:r>
            <a:r>
              <a:rPr lang="zh-CN" altLang="en-US" b="1" dirty="0">
                <a:solidFill>
                  <a:schemeClr val="tx2"/>
                </a:solidFill>
                <a:latin typeface="+mn-ea"/>
                <a:cs typeface="仿宋_GB2312" charset="0"/>
              </a:rPr>
              <a:t>选用</a:t>
            </a:r>
            <a:r>
              <a:rPr lang="zh-CN" altLang="en-US" b="1" dirty="0">
                <a:solidFill>
                  <a:srgbClr val="FF0000"/>
                </a:solidFill>
                <a:latin typeface="+mn-ea"/>
                <a:cs typeface="仿宋_GB2312" charset="0"/>
              </a:rPr>
              <a:t>等效的高效率算法</a:t>
            </a:r>
            <a:r>
              <a:rPr lang="zh-CN" altLang="en-US" b="1" dirty="0">
                <a:solidFill>
                  <a:schemeClr val="tx2"/>
                </a:solidFill>
                <a:latin typeface="+mn-ea"/>
                <a:cs typeface="仿宋_GB2312" charset="0"/>
              </a:rPr>
              <a:t>；</a:t>
            </a:r>
            <a:endParaRPr lang="en-US" altLang="zh-CN" b="1" dirty="0">
              <a:solidFill>
                <a:schemeClr val="tx2"/>
              </a:solidFill>
              <a:latin typeface="+mn-ea"/>
              <a:cs typeface="仿宋_GB2312" charset="0"/>
            </a:endParaRPr>
          </a:p>
          <a:p>
            <a:pPr>
              <a:buFont typeface="Wingdings" charset="0"/>
              <a:buNone/>
            </a:pPr>
            <a:r>
              <a:rPr lang="zh-CN" altLang="en-US" b="1" dirty="0">
                <a:solidFill>
                  <a:schemeClr val="tx2"/>
                </a:solidFill>
                <a:latin typeface="+mn-ea"/>
                <a:cs typeface="仿宋_GB2312" charset="0"/>
              </a:rPr>
              <a:t>许多编译程序具有“优化”功能，可以自动生成高效率的目标代码</a:t>
            </a:r>
            <a:endParaRPr lang="en-US" altLang="zh-CN" b="1" dirty="0">
              <a:solidFill>
                <a:schemeClr val="tx2"/>
              </a:solidFill>
              <a:latin typeface="+mn-ea"/>
              <a:cs typeface="仿宋_GB2312" charset="0"/>
            </a:endParaRPr>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程序的效率</a:t>
            </a:r>
          </a:p>
        </p:txBody>
      </p:sp>
      <p:sp>
        <p:nvSpPr>
          <p:cNvPr id="33795" name="内容占位符 2"/>
          <p:cNvSpPr>
            <a:spLocks noGrp="1"/>
          </p:cNvSpPr>
          <p:nvPr>
            <p:ph idx="1"/>
          </p:nvPr>
        </p:nvSpPr>
        <p:spPr>
          <a:xfrm>
            <a:off x="100042" y="928670"/>
            <a:ext cx="8758238" cy="4643453"/>
          </a:xfrm>
        </p:spPr>
        <p:txBody>
          <a:bodyPr/>
          <a:lstStyle/>
          <a:p>
            <a:pPr>
              <a:lnSpc>
                <a:spcPct val="80000"/>
              </a:lnSpc>
              <a:buFont typeface="Wingdings" pitchFamily="2" charset="2"/>
              <a:buChar char="l"/>
            </a:pPr>
            <a:r>
              <a:rPr lang="zh-CN" altLang="en-US" sz="2400" b="1" dirty="0">
                <a:solidFill>
                  <a:srgbClr val="FF0000"/>
                </a:solidFill>
                <a:latin typeface="+mn-ea"/>
                <a:cs typeface="仿宋_GB2312" charset="0"/>
              </a:rPr>
              <a:t>影响存储器效率的因素</a:t>
            </a:r>
            <a:r>
              <a:rPr lang="zh-CN" altLang="en-US" sz="2400" b="1" dirty="0">
                <a:solidFill>
                  <a:srgbClr val="FF0000"/>
                </a:solidFill>
                <a:latin typeface="+mn-ea"/>
              </a:rPr>
              <a:t>：</a:t>
            </a:r>
            <a:r>
              <a:rPr lang="zh-CN" altLang="en-US" sz="2400" b="1" dirty="0">
                <a:solidFill>
                  <a:schemeClr val="tx2"/>
                </a:solidFill>
                <a:latin typeface="+mn-ea"/>
                <a:cs typeface="仿宋_GB2312" charset="0"/>
              </a:rPr>
              <a:t>在大中型计算机系统中，</a:t>
            </a:r>
            <a:r>
              <a:rPr lang="zh-CN" altLang="en-US" sz="2400" b="1" dirty="0">
                <a:solidFill>
                  <a:srgbClr val="FF0000"/>
                </a:solidFill>
                <a:latin typeface="+mn-ea"/>
                <a:cs typeface="仿宋_GB2312" charset="0"/>
              </a:rPr>
              <a:t>存储限制不再是主要问题</a:t>
            </a:r>
            <a:r>
              <a:rPr lang="zh-CN" altLang="en-US" sz="2400" b="1" dirty="0">
                <a:solidFill>
                  <a:schemeClr val="tx2"/>
                </a:solidFill>
                <a:latin typeface="+mn-ea"/>
                <a:cs typeface="仿宋_GB2312" charset="0"/>
              </a:rPr>
              <a:t>。在这种环境下，对</a:t>
            </a:r>
            <a:r>
              <a:rPr lang="zh-CN" altLang="en-US" sz="2400" b="1" dirty="0">
                <a:solidFill>
                  <a:srgbClr val="FF0000"/>
                </a:solidFill>
                <a:latin typeface="+mn-ea"/>
                <a:cs typeface="仿宋_GB2312" charset="0"/>
              </a:rPr>
              <a:t>内存采取基于操作系统的分页功能的虚拟存储管理</a:t>
            </a:r>
            <a:r>
              <a:rPr lang="zh-CN" altLang="en-US" sz="2400" b="1" dirty="0">
                <a:solidFill>
                  <a:schemeClr val="tx2"/>
                </a:solidFill>
                <a:latin typeface="+mn-ea"/>
                <a:cs typeface="仿宋_GB2312" charset="0"/>
              </a:rPr>
              <a:t>。存储效率与操作系统的分页功能直接有关。</a:t>
            </a:r>
            <a:endParaRPr lang="en-US" altLang="zh-CN" sz="2400" b="1" dirty="0">
              <a:solidFill>
                <a:schemeClr val="tx2"/>
              </a:solidFill>
              <a:latin typeface="+mn-ea"/>
              <a:cs typeface="仿宋_GB2312" charset="0"/>
            </a:endParaRPr>
          </a:p>
          <a:p>
            <a:pPr>
              <a:lnSpc>
                <a:spcPct val="80000"/>
              </a:lnSpc>
              <a:buFont typeface="Wingdings" pitchFamily="2" charset="2"/>
              <a:buChar char="l"/>
            </a:pPr>
            <a:r>
              <a:rPr lang="zh-CN" altLang="en-US" sz="2400" b="1" dirty="0">
                <a:solidFill>
                  <a:schemeClr val="tx2"/>
                </a:solidFill>
                <a:latin typeface="+mn-ea"/>
                <a:cs typeface="仿宋_GB2312" charset="0"/>
              </a:rPr>
              <a:t>采用结构化程序设计，</a:t>
            </a:r>
            <a:r>
              <a:rPr lang="zh-CN" altLang="en-US" sz="2400" b="1" dirty="0">
                <a:solidFill>
                  <a:srgbClr val="FF0000"/>
                </a:solidFill>
                <a:latin typeface="+mn-ea"/>
                <a:cs typeface="仿宋_GB2312" charset="0"/>
              </a:rPr>
              <a:t>将程序功能合理分块，使每个模块或一组密切相关模块的程序体积大小与每页的容量相匹配</a:t>
            </a:r>
            <a:r>
              <a:rPr lang="zh-CN" altLang="en-US" sz="2400" b="1" dirty="0">
                <a:solidFill>
                  <a:schemeClr val="tx2"/>
                </a:solidFill>
                <a:latin typeface="+mn-ea"/>
                <a:cs typeface="仿宋_GB2312" charset="0"/>
              </a:rPr>
              <a:t>，可减少页面调度，减少内外存交换，提高存储效率。</a:t>
            </a:r>
            <a:endParaRPr lang="en-US" altLang="zh-CN" sz="2400" b="1" dirty="0">
              <a:solidFill>
                <a:schemeClr val="tx2"/>
              </a:solidFill>
              <a:latin typeface="+mn-ea"/>
              <a:cs typeface="仿宋_GB2312" charset="0"/>
            </a:endParaRPr>
          </a:p>
          <a:p>
            <a:pPr>
              <a:lnSpc>
                <a:spcPct val="80000"/>
              </a:lnSpc>
              <a:buFont typeface="Wingdings" pitchFamily="2" charset="2"/>
              <a:buChar char="l"/>
            </a:pPr>
            <a:r>
              <a:rPr lang="zh-CN" altLang="en-US" sz="2400" b="1" dirty="0">
                <a:solidFill>
                  <a:schemeClr val="tx2"/>
                </a:solidFill>
                <a:latin typeface="+mn-ea"/>
                <a:cs typeface="仿宋_GB2312" charset="0"/>
              </a:rPr>
              <a:t>在微型计算机系统中，存储器的容量对软件设计和编码制约很大。因此</a:t>
            </a:r>
            <a:r>
              <a:rPr lang="zh-CN" altLang="en-US" sz="2400" b="1" dirty="0">
                <a:solidFill>
                  <a:srgbClr val="FF0000"/>
                </a:solidFill>
                <a:latin typeface="+mn-ea"/>
                <a:cs typeface="仿宋_GB2312" charset="0"/>
              </a:rPr>
              <a:t>要选择可生成较短目标代码且存储压缩性能优良的编译程序，</a:t>
            </a:r>
            <a:r>
              <a:rPr lang="zh-CN" altLang="en-US" sz="2400" b="1" dirty="0">
                <a:solidFill>
                  <a:schemeClr val="tx2"/>
                </a:solidFill>
                <a:latin typeface="+mn-ea"/>
                <a:cs typeface="仿宋_GB2312" charset="0"/>
              </a:rPr>
              <a:t>有时需采用汇编程序</a:t>
            </a:r>
            <a:r>
              <a:rPr lang="zh-CN" altLang="en-US" sz="2400" b="1" dirty="0">
                <a:latin typeface="+mn-ea"/>
                <a:cs typeface="仿宋_GB2312" charset="0"/>
              </a:rPr>
              <a:t>。</a:t>
            </a:r>
            <a:endParaRPr lang="en-US" altLang="zh-CN" sz="2400" b="1" dirty="0">
              <a:latin typeface="+mn-ea"/>
              <a:cs typeface="仿宋_GB2312" charset="0"/>
            </a:endParaRPr>
          </a:p>
          <a:p>
            <a:pPr>
              <a:lnSpc>
                <a:spcPct val="80000"/>
              </a:lnSpc>
              <a:buFont typeface="Wingdings" pitchFamily="2" charset="2"/>
              <a:buChar char="l"/>
            </a:pPr>
            <a:r>
              <a:rPr lang="zh-CN" altLang="en-US" sz="2400" b="1" dirty="0">
                <a:solidFill>
                  <a:schemeClr val="tx2"/>
                </a:solidFill>
                <a:latin typeface="+mn-ea"/>
                <a:cs typeface="仿宋_GB2312" charset="0"/>
              </a:rPr>
              <a:t>提高存储器效率的关键是程序的简单性</a:t>
            </a:r>
            <a:r>
              <a:rPr lang="zh-CN" altLang="en-US" sz="2400" b="1" dirty="0">
                <a:latin typeface="+mn-ea"/>
                <a:cs typeface="仿宋_GB2312" charset="0"/>
              </a:rPr>
              <a:t>。</a:t>
            </a:r>
          </a:p>
          <a:p>
            <a:pPr>
              <a:lnSpc>
                <a:spcPct val="80000"/>
              </a:lnSpc>
              <a:buFont typeface="Wingdings" pitchFamily="2" charset="2"/>
              <a:buChar char="l"/>
            </a:pPr>
            <a:endParaRPr lang="en-US" altLang="zh-CN" sz="2400" b="1" dirty="0">
              <a:solidFill>
                <a:schemeClr val="tx2"/>
              </a:solidFill>
              <a:latin typeface="+mn-ea"/>
              <a:cs typeface="仿宋_GB2312" charset="0"/>
            </a:endParaRPr>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影响输入／输出的因素</a:t>
            </a:r>
          </a:p>
        </p:txBody>
      </p:sp>
      <p:sp>
        <p:nvSpPr>
          <p:cNvPr id="33795" name="内容占位符 2"/>
          <p:cNvSpPr>
            <a:spLocks noGrp="1"/>
          </p:cNvSpPr>
          <p:nvPr>
            <p:ph idx="1"/>
          </p:nvPr>
        </p:nvSpPr>
        <p:spPr>
          <a:xfrm>
            <a:off x="100042" y="928670"/>
            <a:ext cx="8758238" cy="4643453"/>
          </a:xfrm>
        </p:spPr>
        <p:txBody>
          <a:bodyPr/>
          <a:lstStyle/>
          <a:p>
            <a:pPr>
              <a:lnSpc>
                <a:spcPct val="90000"/>
              </a:lnSpc>
            </a:pPr>
            <a:r>
              <a:rPr lang="zh-CN" altLang="en-US" sz="2300" b="1" dirty="0">
                <a:solidFill>
                  <a:schemeClr val="tx2"/>
                </a:solidFill>
                <a:latin typeface="+mn-ea"/>
                <a:cs typeface="仿宋_GB2312" charset="0"/>
              </a:rPr>
              <a:t>输入／输出可分为两种类型：</a:t>
            </a:r>
            <a:endParaRPr lang="en-US" altLang="zh-CN" sz="2300" b="1" dirty="0">
              <a:solidFill>
                <a:schemeClr val="tx2"/>
              </a:solidFill>
              <a:latin typeface="+mn-ea"/>
              <a:cs typeface="仿宋_GB2312" charset="0"/>
            </a:endParaRPr>
          </a:p>
          <a:p>
            <a:pPr lvl="1">
              <a:lnSpc>
                <a:spcPct val="90000"/>
              </a:lnSpc>
              <a:buClr>
                <a:srgbClr val="00CC66"/>
              </a:buClr>
            </a:pPr>
            <a:r>
              <a:rPr lang="en-US" altLang="zh-CN" sz="2300" b="1" dirty="0">
                <a:solidFill>
                  <a:schemeClr val="tx2"/>
                </a:solidFill>
                <a:latin typeface="+mn-ea"/>
                <a:cs typeface="仿宋_GB2312" charset="0"/>
              </a:rPr>
              <a:t> </a:t>
            </a:r>
            <a:r>
              <a:rPr lang="zh-CN" altLang="en-US" sz="2300" b="1" dirty="0">
                <a:solidFill>
                  <a:schemeClr val="tx2"/>
                </a:solidFill>
                <a:latin typeface="+mn-ea"/>
                <a:cs typeface="仿宋_GB2312" charset="0"/>
              </a:rPr>
              <a:t>面向人</a:t>
            </a:r>
            <a:r>
              <a:rPr lang="en-US" altLang="zh-CN" sz="2300" b="1" dirty="0">
                <a:solidFill>
                  <a:schemeClr val="tx2"/>
                </a:solidFill>
                <a:latin typeface="+mn-ea"/>
                <a:cs typeface="仿宋_GB2312" charset="0"/>
              </a:rPr>
              <a:t>(</a:t>
            </a:r>
            <a:r>
              <a:rPr lang="zh-CN" altLang="en-US" sz="2300" b="1" dirty="0">
                <a:solidFill>
                  <a:schemeClr val="tx2"/>
                </a:solidFill>
                <a:latin typeface="+mn-ea"/>
                <a:cs typeface="仿宋_GB2312" charset="0"/>
              </a:rPr>
              <a:t>操作员</a:t>
            </a:r>
            <a:r>
              <a:rPr lang="en-US" altLang="zh-CN" sz="2300" b="1" dirty="0">
                <a:solidFill>
                  <a:schemeClr val="tx2"/>
                </a:solidFill>
                <a:latin typeface="+mn-ea"/>
                <a:cs typeface="仿宋_GB2312" charset="0"/>
              </a:rPr>
              <a:t>)</a:t>
            </a:r>
            <a:r>
              <a:rPr lang="zh-CN" altLang="en-US" sz="2300" b="1" dirty="0">
                <a:solidFill>
                  <a:schemeClr val="tx2"/>
                </a:solidFill>
                <a:latin typeface="+mn-ea"/>
                <a:cs typeface="仿宋_GB2312" charset="0"/>
              </a:rPr>
              <a:t>的输入／输出</a:t>
            </a:r>
            <a:endParaRPr lang="en-US" altLang="zh-CN" sz="2300" b="1" dirty="0">
              <a:solidFill>
                <a:schemeClr val="tx2"/>
              </a:solidFill>
              <a:latin typeface="+mn-ea"/>
              <a:cs typeface="仿宋_GB2312" charset="0"/>
            </a:endParaRPr>
          </a:p>
          <a:p>
            <a:pPr lvl="1">
              <a:lnSpc>
                <a:spcPct val="90000"/>
              </a:lnSpc>
              <a:buClr>
                <a:srgbClr val="00CC66"/>
              </a:buClr>
            </a:pPr>
            <a:r>
              <a:rPr lang="en-US" altLang="zh-CN" sz="2300" b="1" dirty="0">
                <a:solidFill>
                  <a:schemeClr val="tx2"/>
                </a:solidFill>
                <a:latin typeface="+mn-ea"/>
                <a:cs typeface="仿宋_GB2312" charset="0"/>
              </a:rPr>
              <a:t> </a:t>
            </a:r>
            <a:r>
              <a:rPr lang="zh-CN" altLang="en-US" sz="2300" b="1" dirty="0">
                <a:solidFill>
                  <a:schemeClr val="tx2"/>
                </a:solidFill>
                <a:latin typeface="+mn-ea"/>
                <a:cs typeface="仿宋_GB2312" charset="0"/>
              </a:rPr>
              <a:t>面向设备的输入／输出</a:t>
            </a:r>
            <a:endParaRPr lang="en-US" altLang="zh-CN" sz="2300" b="1" dirty="0">
              <a:solidFill>
                <a:schemeClr val="tx2"/>
              </a:solidFill>
              <a:latin typeface="+mn-ea"/>
              <a:cs typeface="仿宋_GB2312" charset="0"/>
            </a:endParaRPr>
          </a:p>
          <a:p>
            <a:pPr>
              <a:lnSpc>
                <a:spcPct val="90000"/>
              </a:lnSpc>
            </a:pPr>
            <a:r>
              <a:rPr lang="zh-CN" altLang="en-US" sz="2300" b="1" dirty="0">
                <a:solidFill>
                  <a:schemeClr val="tx2"/>
                </a:solidFill>
                <a:latin typeface="+mn-ea"/>
                <a:cs typeface="仿宋_GB2312" charset="0"/>
              </a:rPr>
              <a:t>如果操作员能够十分方便、简单地录入输入数据，或者能够十分直观、一目了然地了解输出信息，则可以说</a:t>
            </a:r>
            <a:r>
              <a:rPr lang="zh-CN" altLang="en-US" sz="2300" b="1" dirty="0">
                <a:latin typeface="+mn-ea"/>
                <a:cs typeface="仿宋_GB2312" charset="0"/>
              </a:rPr>
              <a:t>面向人的输入／输出</a:t>
            </a:r>
            <a:r>
              <a:rPr lang="zh-CN" altLang="en-US" sz="2300" b="1" dirty="0">
                <a:solidFill>
                  <a:schemeClr val="tx2"/>
                </a:solidFill>
                <a:latin typeface="+mn-ea"/>
                <a:cs typeface="仿宋_GB2312" charset="0"/>
              </a:rPr>
              <a:t>是高效的。</a:t>
            </a:r>
            <a:endParaRPr lang="en-US" altLang="zh-CN" sz="2300" b="1" dirty="0">
              <a:solidFill>
                <a:schemeClr val="tx2"/>
              </a:solidFill>
              <a:latin typeface="+mn-ea"/>
              <a:cs typeface="仿宋_GB2312" charset="0"/>
            </a:endParaRPr>
          </a:p>
          <a:p>
            <a:pPr>
              <a:lnSpc>
                <a:spcPct val="90000"/>
              </a:lnSpc>
            </a:pPr>
            <a:r>
              <a:rPr lang="zh-CN" altLang="en-US" sz="2300" b="1" dirty="0">
                <a:solidFill>
                  <a:schemeClr val="tx2"/>
                </a:solidFill>
                <a:latin typeface="+mn-ea"/>
                <a:cs typeface="仿宋_GB2312" charset="0"/>
              </a:rPr>
              <a:t>关于</a:t>
            </a:r>
            <a:r>
              <a:rPr lang="zh-CN" altLang="en-US" sz="2300" b="1" dirty="0">
                <a:solidFill>
                  <a:srgbClr val="FF0000"/>
                </a:solidFill>
                <a:latin typeface="+mn-ea"/>
                <a:cs typeface="仿宋_GB2312" charset="0"/>
              </a:rPr>
              <a:t>面向设备的输入</a:t>
            </a:r>
            <a:r>
              <a:rPr lang="en-US" altLang="zh-CN" sz="2300" b="1" dirty="0">
                <a:solidFill>
                  <a:srgbClr val="FF0000"/>
                </a:solidFill>
                <a:latin typeface="+mn-ea"/>
                <a:cs typeface="仿宋_GB2312" charset="0"/>
              </a:rPr>
              <a:t>/</a:t>
            </a:r>
            <a:r>
              <a:rPr lang="zh-CN" altLang="en-US" sz="2300" b="1" dirty="0">
                <a:solidFill>
                  <a:srgbClr val="FF0000"/>
                </a:solidFill>
                <a:latin typeface="+mn-ea"/>
                <a:cs typeface="仿宋_GB2312" charset="0"/>
              </a:rPr>
              <a:t>输出</a:t>
            </a:r>
            <a:r>
              <a:rPr lang="zh-CN" altLang="en-US" sz="2300" b="1" dirty="0">
                <a:solidFill>
                  <a:schemeClr val="tx2"/>
                </a:solidFill>
                <a:latin typeface="+mn-ea"/>
                <a:cs typeface="仿宋_GB2312" charset="0"/>
              </a:rPr>
              <a:t>，可以提出一些提高输入</a:t>
            </a:r>
            <a:r>
              <a:rPr lang="en-US" altLang="zh-CN" sz="2300" b="1" dirty="0">
                <a:solidFill>
                  <a:schemeClr val="tx2"/>
                </a:solidFill>
                <a:latin typeface="+mn-ea"/>
                <a:cs typeface="仿宋_GB2312" charset="0"/>
              </a:rPr>
              <a:t>/</a:t>
            </a:r>
            <a:r>
              <a:rPr lang="zh-CN" altLang="en-US" sz="2300" b="1" dirty="0">
                <a:solidFill>
                  <a:schemeClr val="tx2"/>
                </a:solidFill>
                <a:latin typeface="+mn-ea"/>
                <a:cs typeface="仿宋_GB2312" charset="0"/>
              </a:rPr>
              <a:t>输出效率的指导原则：</a:t>
            </a:r>
            <a:endParaRPr lang="en-US" altLang="zh-CN" sz="2300" b="1" dirty="0">
              <a:solidFill>
                <a:schemeClr val="tx2"/>
              </a:solidFill>
              <a:latin typeface="+mn-ea"/>
              <a:cs typeface="仿宋_GB2312" charset="0"/>
            </a:endParaRPr>
          </a:p>
          <a:p>
            <a:pPr lvl="1">
              <a:buClr>
                <a:srgbClr val="00CC66"/>
              </a:buClr>
            </a:pPr>
            <a:r>
              <a:rPr lang="zh-CN" altLang="en-US" sz="2300" b="1" dirty="0">
                <a:solidFill>
                  <a:srgbClr val="FF0000"/>
                </a:solidFill>
                <a:latin typeface="+mn-ea"/>
                <a:cs typeface="仿宋_GB2312" charset="0"/>
              </a:rPr>
              <a:t>输入</a:t>
            </a:r>
            <a:r>
              <a:rPr lang="en-US" altLang="zh-CN" sz="2300" b="1" dirty="0">
                <a:solidFill>
                  <a:srgbClr val="FF0000"/>
                </a:solidFill>
                <a:latin typeface="+mn-ea"/>
                <a:cs typeface="仿宋_GB2312" charset="0"/>
              </a:rPr>
              <a:t>/</a:t>
            </a:r>
            <a:r>
              <a:rPr lang="zh-CN" altLang="en-US" sz="2300" b="1" dirty="0">
                <a:solidFill>
                  <a:srgbClr val="FF0000"/>
                </a:solidFill>
                <a:latin typeface="+mn-ea"/>
                <a:cs typeface="仿宋_GB2312" charset="0"/>
              </a:rPr>
              <a:t>输出的请求应当最小化</a:t>
            </a:r>
            <a:endParaRPr lang="en-US" altLang="zh-CN" sz="2300" b="1" dirty="0">
              <a:solidFill>
                <a:srgbClr val="FF0000"/>
              </a:solidFill>
              <a:latin typeface="+mn-ea"/>
              <a:cs typeface="仿宋_GB2312" charset="0"/>
            </a:endParaRPr>
          </a:p>
          <a:p>
            <a:pPr lvl="1">
              <a:buClr>
                <a:srgbClr val="00CC66"/>
              </a:buClr>
            </a:pPr>
            <a:r>
              <a:rPr lang="zh-CN" altLang="en-US" sz="2300" b="1" dirty="0">
                <a:solidFill>
                  <a:schemeClr val="tx2"/>
                </a:solidFill>
                <a:latin typeface="+mn-ea"/>
                <a:cs typeface="仿宋_GB2312" charset="0"/>
              </a:rPr>
              <a:t>对于所有的输入</a:t>
            </a:r>
            <a:r>
              <a:rPr lang="en-US" altLang="zh-CN" sz="2300" b="1" dirty="0">
                <a:solidFill>
                  <a:schemeClr val="tx2"/>
                </a:solidFill>
                <a:latin typeface="+mn-ea"/>
                <a:cs typeface="仿宋_GB2312" charset="0"/>
              </a:rPr>
              <a:t>/</a:t>
            </a:r>
            <a:r>
              <a:rPr lang="zh-CN" altLang="en-US" sz="2300" b="1" dirty="0">
                <a:solidFill>
                  <a:schemeClr val="tx2"/>
                </a:solidFill>
                <a:latin typeface="+mn-ea"/>
                <a:cs typeface="仿宋_GB2312" charset="0"/>
              </a:rPr>
              <a:t>输出操作，</a:t>
            </a:r>
            <a:r>
              <a:rPr lang="zh-CN" altLang="en-US" sz="2300" b="1" dirty="0">
                <a:solidFill>
                  <a:srgbClr val="FF0000"/>
                </a:solidFill>
                <a:latin typeface="+mn-ea"/>
                <a:cs typeface="仿宋_GB2312" charset="0"/>
              </a:rPr>
              <a:t>安排适当的缓冲区</a:t>
            </a:r>
            <a:r>
              <a:rPr lang="zh-CN" altLang="en-US" sz="2300" b="1" dirty="0">
                <a:solidFill>
                  <a:schemeClr val="tx2"/>
                </a:solidFill>
                <a:latin typeface="+mn-ea"/>
                <a:cs typeface="仿宋_GB2312" charset="0"/>
              </a:rPr>
              <a:t>，以减少频繁的信息交换。</a:t>
            </a:r>
            <a:endParaRPr lang="en-US" altLang="zh-CN" sz="2300" b="1" dirty="0">
              <a:solidFill>
                <a:schemeClr val="tx2"/>
              </a:solidFill>
              <a:latin typeface="+mn-ea"/>
              <a:cs typeface="仿宋_GB2312" charset="0"/>
            </a:endParaRPr>
          </a:p>
          <a:p>
            <a:pPr lvl="1">
              <a:buClr>
                <a:srgbClr val="00CC66"/>
              </a:buClr>
            </a:pPr>
            <a:r>
              <a:rPr lang="en-US" altLang="zh-CN" sz="2300" b="1" dirty="0">
                <a:solidFill>
                  <a:schemeClr val="tx2"/>
                </a:solidFill>
                <a:latin typeface="+mn-ea"/>
                <a:cs typeface="仿宋_GB2312" charset="0"/>
              </a:rPr>
              <a:t> </a:t>
            </a:r>
            <a:r>
              <a:rPr lang="zh-CN" altLang="en-US" sz="2300" b="1" dirty="0">
                <a:solidFill>
                  <a:schemeClr val="tx2"/>
                </a:solidFill>
                <a:latin typeface="+mn-ea"/>
                <a:cs typeface="仿宋_GB2312" charset="0"/>
              </a:rPr>
              <a:t>对辅助存储</a:t>
            </a:r>
            <a:r>
              <a:rPr lang="en-US" altLang="zh-CN" sz="2300" b="1" dirty="0">
                <a:solidFill>
                  <a:schemeClr val="tx2"/>
                </a:solidFill>
                <a:latin typeface="+mn-ea"/>
                <a:cs typeface="仿宋_GB2312" charset="0"/>
              </a:rPr>
              <a:t>(</a:t>
            </a:r>
            <a:r>
              <a:rPr lang="zh-CN" altLang="en-US" sz="2300" b="1" dirty="0">
                <a:solidFill>
                  <a:schemeClr val="tx2"/>
                </a:solidFill>
                <a:latin typeface="+mn-ea"/>
                <a:cs typeface="仿宋_GB2312" charset="0"/>
              </a:rPr>
              <a:t>例如磁盘</a:t>
            </a:r>
            <a:r>
              <a:rPr lang="en-US" altLang="zh-CN" sz="2300" b="1" dirty="0">
                <a:solidFill>
                  <a:schemeClr val="tx2"/>
                </a:solidFill>
                <a:latin typeface="+mn-ea"/>
                <a:cs typeface="仿宋_GB2312" charset="0"/>
              </a:rPr>
              <a:t>)</a:t>
            </a:r>
            <a:r>
              <a:rPr lang="zh-CN" altLang="en-US" sz="2300" b="1" dirty="0">
                <a:solidFill>
                  <a:schemeClr val="tx2"/>
                </a:solidFill>
                <a:latin typeface="+mn-ea"/>
                <a:cs typeface="仿宋_GB2312" charset="0"/>
              </a:rPr>
              <a:t>，</a:t>
            </a:r>
            <a:r>
              <a:rPr lang="zh-CN" altLang="en-US" sz="2300" b="1" dirty="0">
                <a:solidFill>
                  <a:srgbClr val="FF0000"/>
                </a:solidFill>
                <a:latin typeface="+mn-ea"/>
                <a:cs typeface="仿宋_GB2312" charset="0"/>
              </a:rPr>
              <a:t>选择尽可能简单的，可接受的存取方法；</a:t>
            </a:r>
            <a:endParaRPr lang="en-US" altLang="zh-CN" sz="2300" b="1" dirty="0">
              <a:solidFill>
                <a:srgbClr val="FF0000"/>
              </a:solidFill>
              <a:latin typeface="+mn-ea"/>
              <a:cs typeface="仿宋_GB2312" charset="0"/>
            </a:endParaRPr>
          </a:p>
        </p:txBody>
      </p:sp>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影响输入／输出的因素</a:t>
            </a:r>
          </a:p>
        </p:txBody>
      </p:sp>
      <p:sp>
        <p:nvSpPr>
          <p:cNvPr id="33795" name="内容占位符 2"/>
          <p:cNvSpPr>
            <a:spLocks noGrp="1"/>
          </p:cNvSpPr>
          <p:nvPr>
            <p:ph idx="1"/>
          </p:nvPr>
        </p:nvSpPr>
        <p:spPr>
          <a:xfrm>
            <a:off x="100042" y="928670"/>
            <a:ext cx="8758238" cy="4643453"/>
          </a:xfrm>
        </p:spPr>
        <p:txBody>
          <a:bodyPr/>
          <a:lstStyle/>
          <a:p>
            <a:pPr>
              <a:lnSpc>
                <a:spcPct val="90000"/>
              </a:lnSpc>
            </a:pPr>
            <a:r>
              <a:rPr lang="zh-CN" altLang="en-US" sz="2400" b="1" dirty="0">
                <a:solidFill>
                  <a:schemeClr val="tx2"/>
                </a:solidFill>
                <a:latin typeface="+mn-ea"/>
                <a:cs typeface="仿宋_GB2312" charset="0"/>
              </a:rPr>
              <a:t>关于面向设备的输入</a:t>
            </a:r>
            <a:r>
              <a:rPr lang="en-US" altLang="zh-CN" sz="2400" b="1" dirty="0">
                <a:solidFill>
                  <a:schemeClr val="tx2"/>
                </a:solidFill>
                <a:latin typeface="+mn-ea"/>
                <a:cs typeface="仿宋_GB2312" charset="0"/>
              </a:rPr>
              <a:t>/</a:t>
            </a:r>
            <a:r>
              <a:rPr lang="zh-CN" altLang="en-US" sz="2400" b="1" dirty="0">
                <a:solidFill>
                  <a:schemeClr val="tx2"/>
                </a:solidFill>
                <a:latin typeface="+mn-ea"/>
                <a:cs typeface="仿宋_GB2312" charset="0"/>
              </a:rPr>
              <a:t>输出，可以提出一些提高输入</a:t>
            </a:r>
            <a:r>
              <a:rPr lang="en-US" altLang="zh-CN" sz="2400" b="1" dirty="0">
                <a:solidFill>
                  <a:schemeClr val="tx2"/>
                </a:solidFill>
                <a:latin typeface="+mn-ea"/>
                <a:cs typeface="仿宋_GB2312" charset="0"/>
              </a:rPr>
              <a:t>/</a:t>
            </a:r>
            <a:r>
              <a:rPr lang="zh-CN" altLang="en-US" sz="2400" b="1" dirty="0">
                <a:solidFill>
                  <a:schemeClr val="tx2"/>
                </a:solidFill>
                <a:latin typeface="+mn-ea"/>
                <a:cs typeface="仿宋_GB2312" charset="0"/>
              </a:rPr>
              <a:t>输出效率的指导原则：</a:t>
            </a:r>
            <a:endParaRPr lang="en-US" altLang="zh-CN" sz="2400" b="1" dirty="0">
              <a:solidFill>
                <a:schemeClr val="tx2"/>
              </a:solidFill>
              <a:latin typeface="+mn-ea"/>
              <a:cs typeface="仿宋_GB2312" charset="0"/>
            </a:endParaRPr>
          </a:p>
          <a:p>
            <a:pPr lvl="1">
              <a:lnSpc>
                <a:spcPct val="90000"/>
              </a:lnSpc>
              <a:buClr>
                <a:srgbClr val="00CC66"/>
              </a:buClr>
            </a:pPr>
            <a:r>
              <a:rPr lang="zh-CN" altLang="en-US" sz="2400" b="1" dirty="0">
                <a:solidFill>
                  <a:schemeClr val="tx2"/>
                </a:solidFill>
                <a:latin typeface="+mn-ea"/>
                <a:cs typeface="仿宋_GB2312" charset="0"/>
              </a:rPr>
              <a:t>对辅助存储的输入</a:t>
            </a:r>
            <a:r>
              <a:rPr lang="en-US" altLang="zh-CN" sz="2400" b="1" dirty="0">
                <a:solidFill>
                  <a:schemeClr val="tx2"/>
                </a:solidFill>
                <a:latin typeface="+mn-ea"/>
                <a:cs typeface="仿宋_GB2312" charset="0"/>
              </a:rPr>
              <a:t>/</a:t>
            </a:r>
            <a:r>
              <a:rPr lang="zh-CN" altLang="en-US" sz="2400" b="1" dirty="0">
                <a:solidFill>
                  <a:schemeClr val="tx2"/>
                </a:solidFill>
                <a:latin typeface="+mn-ea"/>
                <a:cs typeface="仿宋_GB2312" charset="0"/>
              </a:rPr>
              <a:t>输出，应当</a:t>
            </a:r>
            <a:r>
              <a:rPr lang="zh-CN" altLang="en-US" sz="2400" b="1" dirty="0">
                <a:solidFill>
                  <a:srgbClr val="FF0000"/>
                </a:solidFill>
                <a:latin typeface="+mn-ea"/>
                <a:cs typeface="仿宋_GB2312" charset="0"/>
              </a:rPr>
              <a:t>成块传送</a:t>
            </a:r>
            <a:r>
              <a:rPr lang="zh-CN" altLang="en-US" sz="2400" b="1" dirty="0">
                <a:solidFill>
                  <a:schemeClr val="tx2"/>
                </a:solidFill>
                <a:latin typeface="+mn-ea"/>
                <a:cs typeface="仿宋_GB2312" charset="0"/>
              </a:rPr>
              <a:t>；</a:t>
            </a:r>
            <a:endParaRPr lang="en-US" altLang="zh-CN" sz="2400" b="1" dirty="0">
              <a:solidFill>
                <a:schemeClr val="tx2"/>
              </a:solidFill>
              <a:latin typeface="+mn-ea"/>
              <a:cs typeface="仿宋_GB2312" charset="0"/>
            </a:endParaRPr>
          </a:p>
          <a:p>
            <a:pPr lvl="1">
              <a:lnSpc>
                <a:spcPct val="90000"/>
              </a:lnSpc>
              <a:buClr>
                <a:srgbClr val="00CC66"/>
              </a:buClr>
            </a:pPr>
            <a:r>
              <a:rPr lang="en-US" altLang="zh-CN" sz="2400" b="1" dirty="0">
                <a:solidFill>
                  <a:schemeClr val="tx2"/>
                </a:solidFill>
                <a:latin typeface="+mn-ea"/>
                <a:cs typeface="仿宋_GB2312" charset="0"/>
              </a:rPr>
              <a:t> </a:t>
            </a:r>
            <a:r>
              <a:rPr lang="zh-CN" altLang="en-US" sz="2400" b="1" dirty="0">
                <a:solidFill>
                  <a:schemeClr val="tx2"/>
                </a:solidFill>
                <a:latin typeface="+mn-ea"/>
                <a:cs typeface="仿宋_GB2312" charset="0"/>
              </a:rPr>
              <a:t>对</a:t>
            </a:r>
            <a:r>
              <a:rPr lang="zh-CN" altLang="en-US" sz="2400" b="1" dirty="0">
                <a:solidFill>
                  <a:srgbClr val="FF0000"/>
                </a:solidFill>
                <a:latin typeface="+mn-ea"/>
                <a:cs typeface="仿宋_GB2312" charset="0"/>
              </a:rPr>
              <a:t>终端或打印机的输入</a:t>
            </a:r>
            <a:r>
              <a:rPr lang="en-US" altLang="zh-CN" sz="2400" b="1" dirty="0">
                <a:solidFill>
                  <a:srgbClr val="FF0000"/>
                </a:solidFill>
                <a:latin typeface="+mn-ea"/>
                <a:cs typeface="仿宋_GB2312" charset="0"/>
              </a:rPr>
              <a:t>/</a:t>
            </a:r>
            <a:r>
              <a:rPr lang="zh-CN" altLang="en-US" sz="2400" b="1" dirty="0">
                <a:solidFill>
                  <a:srgbClr val="FF0000"/>
                </a:solidFill>
                <a:latin typeface="+mn-ea"/>
                <a:cs typeface="仿宋_GB2312" charset="0"/>
              </a:rPr>
              <a:t>输出，应考虑设备特性</a:t>
            </a:r>
            <a:r>
              <a:rPr lang="zh-CN" altLang="en-US" sz="2400" b="1" dirty="0">
                <a:solidFill>
                  <a:schemeClr val="tx2"/>
                </a:solidFill>
                <a:latin typeface="+mn-ea"/>
                <a:cs typeface="仿宋_GB2312" charset="0"/>
              </a:rPr>
              <a:t>，尽可能改善输入</a:t>
            </a:r>
            <a:r>
              <a:rPr lang="en-US" altLang="zh-CN" sz="2400" b="1" dirty="0">
                <a:solidFill>
                  <a:schemeClr val="tx2"/>
                </a:solidFill>
                <a:latin typeface="+mn-ea"/>
                <a:cs typeface="仿宋_GB2312" charset="0"/>
              </a:rPr>
              <a:t>/</a:t>
            </a:r>
            <a:r>
              <a:rPr lang="zh-CN" altLang="en-US" sz="2400" b="1" dirty="0">
                <a:solidFill>
                  <a:schemeClr val="tx2"/>
                </a:solidFill>
                <a:latin typeface="+mn-ea"/>
                <a:cs typeface="仿宋_GB2312" charset="0"/>
              </a:rPr>
              <a:t>输出的质量和速度；</a:t>
            </a:r>
            <a:endParaRPr lang="en-US" altLang="zh-CN" sz="2400" b="1" dirty="0">
              <a:solidFill>
                <a:schemeClr val="tx2"/>
              </a:solidFill>
              <a:latin typeface="+mn-ea"/>
              <a:cs typeface="仿宋_GB2312" charset="0"/>
            </a:endParaRPr>
          </a:p>
          <a:p>
            <a:pPr lvl="1">
              <a:lnSpc>
                <a:spcPct val="90000"/>
              </a:lnSpc>
              <a:buClr>
                <a:srgbClr val="00CC66"/>
              </a:buClr>
            </a:pPr>
            <a:r>
              <a:rPr lang="en-US" altLang="zh-CN" sz="2400" b="1" dirty="0">
                <a:solidFill>
                  <a:schemeClr val="tx2"/>
                </a:solidFill>
                <a:latin typeface="+mn-ea"/>
                <a:cs typeface="仿宋_GB2312" charset="0"/>
              </a:rPr>
              <a:t> </a:t>
            </a:r>
            <a:r>
              <a:rPr lang="zh-CN" altLang="en-US" sz="2400" b="1" dirty="0">
                <a:solidFill>
                  <a:schemeClr val="tx2"/>
                </a:solidFill>
                <a:latin typeface="+mn-ea"/>
                <a:cs typeface="仿宋_GB2312" charset="0"/>
              </a:rPr>
              <a:t>任何</a:t>
            </a:r>
            <a:r>
              <a:rPr lang="zh-CN" altLang="en-US" sz="2400" b="1" dirty="0">
                <a:solidFill>
                  <a:srgbClr val="FF0000"/>
                </a:solidFill>
                <a:latin typeface="+mn-ea"/>
                <a:cs typeface="仿宋_GB2312" charset="0"/>
              </a:rPr>
              <a:t>不易理解</a:t>
            </a:r>
            <a:r>
              <a:rPr lang="zh-CN" altLang="en-US" sz="2400" b="1" dirty="0">
                <a:solidFill>
                  <a:schemeClr val="tx2"/>
                </a:solidFill>
                <a:latin typeface="+mn-ea"/>
                <a:cs typeface="仿宋_GB2312" charset="0"/>
              </a:rPr>
              <a:t>的，对改善输入</a:t>
            </a:r>
            <a:r>
              <a:rPr lang="en-US" altLang="zh-CN" sz="2400" b="1" dirty="0">
                <a:solidFill>
                  <a:schemeClr val="tx2"/>
                </a:solidFill>
                <a:latin typeface="+mn-ea"/>
                <a:cs typeface="仿宋_GB2312" charset="0"/>
              </a:rPr>
              <a:t>/</a:t>
            </a:r>
            <a:r>
              <a:rPr lang="zh-CN" altLang="en-US" sz="2400" b="1" dirty="0">
                <a:solidFill>
                  <a:schemeClr val="tx2"/>
                </a:solidFill>
                <a:latin typeface="+mn-ea"/>
                <a:cs typeface="仿宋_GB2312" charset="0"/>
              </a:rPr>
              <a:t>输出效果关系不大的措施都是不可取的；</a:t>
            </a:r>
            <a:endParaRPr lang="en-US" altLang="zh-CN" sz="2400" b="1" dirty="0">
              <a:solidFill>
                <a:schemeClr val="tx2"/>
              </a:solidFill>
              <a:latin typeface="+mn-ea"/>
              <a:cs typeface="仿宋_GB2312" charset="0"/>
            </a:endParaRPr>
          </a:p>
          <a:p>
            <a:pPr lvl="1">
              <a:lnSpc>
                <a:spcPct val="90000"/>
              </a:lnSpc>
              <a:buClr>
                <a:srgbClr val="00CC66"/>
              </a:buClr>
            </a:pPr>
            <a:r>
              <a:rPr lang="en-US" altLang="zh-CN" sz="2400" b="1" dirty="0">
                <a:solidFill>
                  <a:schemeClr val="tx2"/>
                </a:solidFill>
                <a:latin typeface="+mn-ea"/>
                <a:cs typeface="仿宋_GB2312" charset="0"/>
              </a:rPr>
              <a:t> </a:t>
            </a:r>
            <a:r>
              <a:rPr lang="zh-CN" altLang="en-US" sz="2400" b="1" dirty="0">
                <a:solidFill>
                  <a:schemeClr val="tx2"/>
                </a:solidFill>
                <a:latin typeface="+mn-ea"/>
                <a:cs typeface="仿宋_GB2312" charset="0"/>
              </a:rPr>
              <a:t>任何</a:t>
            </a:r>
            <a:r>
              <a:rPr lang="zh-CN" altLang="en-US" sz="2400" b="1" dirty="0">
                <a:solidFill>
                  <a:srgbClr val="FF0000"/>
                </a:solidFill>
                <a:latin typeface="+mn-ea"/>
                <a:cs typeface="仿宋_GB2312" charset="0"/>
              </a:rPr>
              <a:t>不易理解</a:t>
            </a:r>
            <a:r>
              <a:rPr lang="zh-CN" altLang="en-US" sz="2400" b="1" dirty="0">
                <a:solidFill>
                  <a:schemeClr val="tx2"/>
                </a:solidFill>
                <a:latin typeface="+mn-ea"/>
                <a:cs typeface="仿宋_GB2312" charset="0"/>
              </a:rPr>
              <a:t>的所谓“超高效”的输入</a:t>
            </a:r>
            <a:r>
              <a:rPr lang="en-US" altLang="zh-CN" sz="2400" b="1" dirty="0">
                <a:solidFill>
                  <a:schemeClr val="tx2"/>
                </a:solidFill>
                <a:latin typeface="+mn-ea"/>
                <a:cs typeface="仿宋_GB2312" charset="0"/>
              </a:rPr>
              <a:t>/</a:t>
            </a:r>
            <a:r>
              <a:rPr lang="zh-CN" altLang="en-US" sz="2400" b="1" dirty="0">
                <a:solidFill>
                  <a:schemeClr val="tx2"/>
                </a:solidFill>
                <a:latin typeface="+mn-ea"/>
                <a:cs typeface="仿宋_GB2312" charset="0"/>
              </a:rPr>
              <a:t>输出是毫无价值的；</a:t>
            </a:r>
            <a:endParaRPr lang="en-US" altLang="zh-CN" sz="2400" b="1" dirty="0">
              <a:solidFill>
                <a:schemeClr val="tx2"/>
              </a:solidFill>
              <a:latin typeface="+mn-ea"/>
              <a:cs typeface="仿宋_GB2312" charset="0"/>
            </a:endParaRP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编码原则</a:t>
            </a:r>
          </a:p>
        </p:txBody>
      </p:sp>
      <p:sp>
        <p:nvSpPr>
          <p:cNvPr id="33795" name="内容占位符 2"/>
          <p:cNvSpPr>
            <a:spLocks noGrp="1"/>
          </p:cNvSpPr>
          <p:nvPr>
            <p:ph idx="1"/>
          </p:nvPr>
        </p:nvSpPr>
        <p:spPr>
          <a:xfrm>
            <a:off x="100042" y="1000124"/>
            <a:ext cx="8758238" cy="4643453"/>
          </a:xfrm>
        </p:spPr>
        <p:txBody>
          <a:bodyPr/>
          <a:lstStyle/>
          <a:p>
            <a:pPr>
              <a:lnSpc>
                <a:spcPct val="80000"/>
              </a:lnSpc>
            </a:pPr>
            <a:r>
              <a:rPr lang="zh-CN" altLang="en-US" sz="2400" b="1" dirty="0">
                <a:solidFill>
                  <a:srgbClr val="FF0000"/>
                </a:solidFill>
                <a:latin typeface="+mn-ea"/>
              </a:rPr>
              <a:t>简单性原则</a:t>
            </a:r>
          </a:p>
          <a:p>
            <a:pPr lvl="1">
              <a:lnSpc>
                <a:spcPct val="80000"/>
              </a:lnSpc>
            </a:pPr>
            <a:r>
              <a:rPr lang="zh-CN" altLang="en-US" b="1" dirty="0">
                <a:solidFill>
                  <a:schemeClr val="tx2"/>
                </a:solidFill>
                <a:latin typeface="+mn-ea"/>
                <a:cs typeface="+mn-cs"/>
              </a:rPr>
              <a:t>使用简单的程序结构</a:t>
            </a:r>
            <a:r>
              <a:rPr lang="zh-CN" altLang="en-US" b="1" dirty="0">
                <a:latin typeface="+mn-ea"/>
                <a:cs typeface="+mn-cs"/>
              </a:rPr>
              <a:t>（</a:t>
            </a:r>
            <a:r>
              <a:rPr lang="zh-CN" altLang="en-US" b="1" dirty="0">
                <a:solidFill>
                  <a:srgbClr val="FF0000"/>
                </a:solidFill>
                <a:latin typeface="+mn-ea"/>
                <a:cs typeface="+mn-cs"/>
              </a:rPr>
              <a:t>顺序、判定、循环</a:t>
            </a:r>
            <a:r>
              <a:rPr lang="zh-CN" altLang="en-US" b="1" dirty="0">
                <a:latin typeface="+mn-ea"/>
                <a:cs typeface="+mn-cs"/>
              </a:rPr>
              <a:t>，</a:t>
            </a:r>
            <a:r>
              <a:rPr lang="zh-CN" altLang="en-US" b="1" dirty="0">
                <a:solidFill>
                  <a:srgbClr val="FF0000"/>
                </a:solidFill>
                <a:latin typeface="+mn-ea"/>
                <a:cs typeface="+mn-cs"/>
              </a:rPr>
              <a:t>避免使用递归</a:t>
            </a:r>
            <a:r>
              <a:rPr lang="zh-CN" altLang="en-US" b="1" dirty="0">
                <a:latin typeface="+mn-ea"/>
                <a:cs typeface="+mn-cs"/>
              </a:rPr>
              <a:t>）。</a:t>
            </a:r>
          </a:p>
          <a:p>
            <a:pPr lvl="1">
              <a:lnSpc>
                <a:spcPct val="80000"/>
              </a:lnSpc>
            </a:pPr>
            <a:r>
              <a:rPr lang="zh-CN" altLang="en-US" b="1" dirty="0">
                <a:solidFill>
                  <a:schemeClr val="tx2"/>
                </a:solidFill>
                <a:latin typeface="+mn-ea"/>
                <a:cs typeface="+mn-cs"/>
              </a:rPr>
              <a:t>使用简单的数据结构</a:t>
            </a:r>
            <a:r>
              <a:rPr lang="zh-CN" altLang="en-US" b="1" dirty="0">
                <a:latin typeface="+mn-ea"/>
                <a:cs typeface="+mn-cs"/>
              </a:rPr>
              <a:t>（</a:t>
            </a:r>
            <a:r>
              <a:rPr lang="zh-CN" altLang="en-US" b="1" dirty="0">
                <a:solidFill>
                  <a:srgbClr val="FF0000"/>
                </a:solidFill>
                <a:latin typeface="+mn-ea"/>
                <a:cs typeface="+mn-cs"/>
              </a:rPr>
              <a:t>数组、列表</a:t>
            </a:r>
            <a:r>
              <a:rPr lang="zh-CN" altLang="en-US" b="1" dirty="0">
                <a:latin typeface="+mn-ea"/>
                <a:cs typeface="+mn-cs"/>
              </a:rPr>
              <a:t>，</a:t>
            </a:r>
            <a:r>
              <a:rPr lang="zh-CN" altLang="en-US" b="1" dirty="0">
                <a:solidFill>
                  <a:srgbClr val="FF0000"/>
                </a:solidFill>
                <a:latin typeface="+mn-ea"/>
                <a:cs typeface="+mn-cs"/>
              </a:rPr>
              <a:t>避免使用树和图</a:t>
            </a:r>
            <a:r>
              <a:rPr lang="zh-CN" altLang="en-US" b="1" dirty="0">
                <a:latin typeface="+mn-ea"/>
                <a:cs typeface="+mn-cs"/>
              </a:rPr>
              <a:t>）。</a:t>
            </a:r>
          </a:p>
          <a:p>
            <a:pPr lvl="1">
              <a:lnSpc>
                <a:spcPct val="80000"/>
              </a:lnSpc>
            </a:pPr>
            <a:r>
              <a:rPr lang="zh-CN" altLang="en-US" b="1" dirty="0">
                <a:solidFill>
                  <a:schemeClr val="tx2"/>
                </a:solidFill>
                <a:latin typeface="+mn-ea"/>
                <a:cs typeface="+mn-cs"/>
              </a:rPr>
              <a:t>使用简单的算法</a:t>
            </a:r>
            <a:r>
              <a:rPr lang="zh-CN" altLang="en-US" b="1" dirty="0">
                <a:latin typeface="+mn-ea"/>
                <a:cs typeface="+mn-cs"/>
              </a:rPr>
              <a:t>（</a:t>
            </a:r>
            <a:r>
              <a:rPr lang="zh-CN" altLang="en-US" b="1" dirty="0">
                <a:solidFill>
                  <a:srgbClr val="FF0000"/>
                </a:solidFill>
                <a:latin typeface="+mn-ea"/>
                <a:cs typeface="+mn-cs"/>
              </a:rPr>
              <a:t>使用常规算法</a:t>
            </a:r>
            <a:r>
              <a:rPr lang="zh-CN" altLang="en-US" b="1" dirty="0">
                <a:latin typeface="+mn-ea"/>
                <a:cs typeface="+mn-cs"/>
              </a:rPr>
              <a:t>）</a:t>
            </a:r>
          </a:p>
          <a:p>
            <a:pPr>
              <a:lnSpc>
                <a:spcPct val="80000"/>
              </a:lnSpc>
            </a:pPr>
            <a:r>
              <a:rPr lang="zh-CN" altLang="en-US" sz="2400" b="1" dirty="0">
                <a:solidFill>
                  <a:srgbClr val="FF0000"/>
                </a:solidFill>
                <a:latin typeface="+mn-ea"/>
              </a:rPr>
              <a:t>可读性原则</a:t>
            </a:r>
          </a:p>
          <a:p>
            <a:pPr lvl="1">
              <a:lnSpc>
                <a:spcPct val="80000"/>
              </a:lnSpc>
            </a:pPr>
            <a:r>
              <a:rPr lang="zh-CN" altLang="en-US" b="1" dirty="0">
                <a:solidFill>
                  <a:schemeClr val="tx2"/>
                </a:solidFill>
                <a:latin typeface="+mn-ea"/>
                <a:cs typeface="+mn-cs"/>
              </a:rPr>
              <a:t>变量命名有意义（匈牙利命名法：变量名</a:t>
            </a:r>
            <a:r>
              <a:rPr lang="en-US" altLang="zh-CN" b="1" dirty="0">
                <a:solidFill>
                  <a:schemeClr val="tx2"/>
                </a:solidFill>
                <a:latin typeface="+mn-ea"/>
                <a:cs typeface="+mn-cs"/>
              </a:rPr>
              <a:t>=</a:t>
            </a:r>
            <a:r>
              <a:rPr lang="zh-CN" altLang="en-US" b="1" dirty="0">
                <a:solidFill>
                  <a:schemeClr val="tx2"/>
                </a:solidFill>
                <a:latin typeface="+mn-ea"/>
                <a:cs typeface="+mn-cs"/>
              </a:rPr>
              <a:t>属性</a:t>
            </a:r>
            <a:r>
              <a:rPr lang="en-US" altLang="zh-CN" b="1" dirty="0">
                <a:solidFill>
                  <a:schemeClr val="tx2"/>
                </a:solidFill>
                <a:latin typeface="+mn-ea"/>
                <a:cs typeface="+mn-cs"/>
              </a:rPr>
              <a:t>+</a:t>
            </a:r>
            <a:r>
              <a:rPr lang="zh-CN" altLang="en-US" b="1" dirty="0">
                <a:solidFill>
                  <a:schemeClr val="tx2"/>
                </a:solidFill>
                <a:latin typeface="+mn-ea"/>
                <a:cs typeface="+mn-cs"/>
              </a:rPr>
              <a:t>类型</a:t>
            </a:r>
            <a:r>
              <a:rPr lang="en-US" altLang="zh-CN" b="1" dirty="0">
                <a:solidFill>
                  <a:schemeClr val="tx2"/>
                </a:solidFill>
                <a:latin typeface="+mn-ea"/>
                <a:cs typeface="+mn-cs"/>
              </a:rPr>
              <a:t>+</a:t>
            </a:r>
            <a:r>
              <a:rPr lang="zh-CN" altLang="en-US" b="1" dirty="0">
                <a:solidFill>
                  <a:schemeClr val="tx2"/>
                </a:solidFill>
                <a:latin typeface="+mn-ea"/>
                <a:cs typeface="+mn-cs"/>
              </a:rPr>
              <a:t>对象描述</a:t>
            </a:r>
            <a:r>
              <a:rPr lang="en-US" altLang="en-US" b="1" dirty="0" err="1">
                <a:solidFill>
                  <a:schemeClr val="tx2"/>
                </a:solidFill>
                <a:latin typeface="+mn-ea"/>
              </a:rPr>
              <a:t>int</a:t>
            </a:r>
            <a:r>
              <a:rPr lang="en-US" altLang="en-US" b="1" dirty="0">
                <a:solidFill>
                  <a:schemeClr val="tx2"/>
                </a:solidFill>
                <a:latin typeface="+mn-ea"/>
              </a:rPr>
              <a:t>  </a:t>
            </a:r>
            <a:r>
              <a:rPr lang="en-US" altLang="zh-CN" b="1" dirty="0" err="1">
                <a:solidFill>
                  <a:schemeClr val="tx2"/>
                </a:solidFill>
                <a:latin typeface="+mn-ea"/>
              </a:rPr>
              <a:t>g_i_</a:t>
            </a:r>
            <a:r>
              <a:rPr lang="en-US" altLang="en-US" b="1" dirty="0" err="1">
                <a:solidFill>
                  <a:schemeClr val="tx2"/>
                </a:solidFill>
                <a:latin typeface="+mn-ea"/>
              </a:rPr>
              <a:t>myAge</a:t>
            </a:r>
            <a:r>
              <a:rPr lang="en-US" altLang="en-US" b="1" dirty="0">
                <a:solidFill>
                  <a:schemeClr val="tx2"/>
                </a:solidFill>
                <a:latin typeface="+mn-ea"/>
              </a:rPr>
              <a:t> </a:t>
            </a:r>
            <a:r>
              <a:rPr lang="zh-CN" altLang="en-US" b="1" dirty="0">
                <a:solidFill>
                  <a:schemeClr val="tx2"/>
                </a:solidFill>
                <a:latin typeface="+mn-ea"/>
                <a:cs typeface="+mn-cs"/>
              </a:rPr>
              <a:t>、驼峰式命名法：</a:t>
            </a:r>
            <a:r>
              <a:rPr lang="en-US" altLang="en-US" b="1" dirty="0" err="1">
                <a:solidFill>
                  <a:schemeClr val="tx2"/>
                </a:solidFill>
                <a:latin typeface="+mn-ea"/>
                <a:cs typeface="+mn-cs"/>
              </a:rPr>
              <a:t>int</a:t>
            </a:r>
            <a:r>
              <a:rPr lang="en-US" altLang="en-US" b="1" dirty="0">
                <a:solidFill>
                  <a:schemeClr val="tx2"/>
                </a:solidFill>
                <a:latin typeface="+mn-ea"/>
                <a:cs typeface="+mn-cs"/>
              </a:rPr>
              <a:t>  </a:t>
            </a:r>
            <a:r>
              <a:rPr lang="en-US" altLang="en-US" b="1" dirty="0" err="1">
                <a:solidFill>
                  <a:schemeClr val="tx2"/>
                </a:solidFill>
                <a:latin typeface="+mn-ea"/>
                <a:cs typeface="+mn-cs"/>
              </a:rPr>
              <a:t>myAge</a:t>
            </a:r>
            <a:r>
              <a:rPr lang="zh-CN" altLang="en-US" b="1" dirty="0">
                <a:solidFill>
                  <a:schemeClr val="tx2"/>
                </a:solidFill>
                <a:latin typeface="+mn-ea"/>
                <a:cs typeface="+mn-cs"/>
              </a:rPr>
              <a:t>、帕斯卡命名法：</a:t>
            </a:r>
            <a:r>
              <a:rPr lang="en-US" altLang="en-US" b="1" dirty="0" err="1">
                <a:solidFill>
                  <a:schemeClr val="tx2"/>
                </a:solidFill>
                <a:latin typeface="+mn-ea"/>
                <a:cs typeface="+mn-cs"/>
              </a:rPr>
              <a:t>int</a:t>
            </a:r>
            <a:r>
              <a:rPr lang="en-US" altLang="en-US" b="1" dirty="0">
                <a:solidFill>
                  <a:schemeClr val="tx2"/>
                </a:solidFill>
                <a:latin typeface="+mn-ea"/>
                <a:cs typeface="+mn-cs"/>
              </a:rPr>
              <a:t>  </a:t>
            </a:r>
            <a:r>
              <a:rPr lang="en-US" altLang="en-US" b="1" dirty="0" err="1">
                <a:solidFill>
                  <a:schemeClr val="tx2"/>
                </a:solidFill>
                <a:latin typeface="+mn-ea"/>
                <a:cs typeface="+mn-cs"/>
              </a:rPr>
              <a:t>MyAge</a:t>
            </a:r>
            <a:r>
              <a:rPr lang="zh-CN" altLang="en-US" b="1" dirty="0">
                <a:solidFill>
                  <a:schemeClr val="tx2"/>
                </a:solidFill>
                <a:latin typeface="+mn-ea"/>
                <a:cs typeface="+mn-cs"/>
              </a:rPr>
              <a:t>）</a:t>
            </a:r>
          </a:p>
          <a:p>
            <a:pPr lvl="1">
              <a:lnSpc>
                <a:spcPct val="80000"/>
              </a:lnSpc>
            </a:pPr>
            <a:r>
              <a:rPr lang="zh-CN" altLang="en-US" b="1" dirty="0">
                <a:solidFill>
                  <a:schemeClr val="tx2"/>
                </a:solidFill>
                <a:latin typeface="+mn-ea"/>
                <a:cs typeface="+mn-cs"/>
              </a:rPr>
              <a:t>程序入口出口有注释</a:t>
            </a:r>
          </a:p>
          <a:p>
            <a:pPr lvl="1">
              <a:lnSpc>
                <a:spcPct val="80000"/>
              </a:lnSpc>
            </a:pPr>
            <a:r>
              <a:rPr lang="zh-CN" altLang="en-US" b="1" dirty="0">
                <a:solidFill>
                  <a:schemeClr val="tx2"/>
                </a:solidFill>
                <a:latin typeface="+mn-ea"/>
                <a:cs typeface="+mn-cs"/>
              </a:rPr>
              <a:t>判定结构和循环结构有注释</a:t>
            </a:r>
          </a:p>
          <a:p>
            <a:pPr lvl="1">
              <a:lnSpc>
                <a:spcPct val="80000"/>
              </a:lnSpc>
            </a:pPr>
            <a:r>
              <a:rPr lang="zh-CN" altLang="en-US" b="1" dirty="0">
                <a:solidFill>
                  <a:schemeClr val="tx2"/>
                </a:solidFill>
                <a:latin typeface="+mn-ea"/>
                <a:cs typeface="+mn-cs"/>
              </a:rPr>
              <a:t>函数和子程序调用有注释</a:t>
            </a:r>
          </a:p>
          <a:p>
            <a:pPr>
              <a:lnSpc>
                <a:spcPct val="80000"/>
              </a:lnSpc>
            </a:pPr>
            <a:r>
              <a:rPr lang="zh-CN" altLang="en-US" sz="2400" b="1" dirty="0">
                <a:solidFill>
                  <a:srgbClr val="FF0000"/>
                </a:solidFill>
                <a:latin typeface="+mn-ea"/>
              </a:rPr>
              <a:t>自顶向下，逐步求精</a:t>
            </a:r>
          </a:p>
          <a:p>
            <a:pPr lvl="1">
              <a:lnSpc>
                <a:spcPct val="80000"/>
              </a:lnSpc>
            </a:pPr>
            <a:r>
              <a:rPr lang="zh-CN" altLang="en-US" b="1" dirty="0">
                <a:solidFill>
                  <a:srgbClr val="FF0000"/>
                </a:solidFill>
                <a:latin typeface="+mn-ea"/>
                <a:cs typeface="+mn-cs"/>
              </a:rPr>
              <a:t>注释编程法</a:t>
            </a:r>
            <a:r>
              <a:rPr lang="zh-CN" altLang="en-US" b="1" dirty="0">
                <a:solidFill>
                  <a:schemeClr val="tx2"/>
                </a:solidFill>
                <a:latin typeface="+mn-ea"/>
                <a:cs typeface="+mn-cs"/>
              </a:rPr>
              <a:t>（先用注释描述程序结构，然后针对每个注释添加代码）</a:t>
            </a:r>
          </a:p>
          <a:p>
            <a:pPr lvl="1">
              <a:lnSpc>
                <a:spcPct val="80000"/>
              </a:lnSpc>
            </a:pPr>
            <a:r>
              <a:rPr lang="zh-CN" altLang="en-US" b="1" dirty="0">
                <a:solidFill>
                  <a:srgbClr val="FF0000"/>
                </a:solidFill>
                <a:latin typeface="+mn-ea"/>
                <a:cs typeface="+mn-cs"/>
              </a:rPr>
              <a:t>滚雪球法（</a:t>
            </a:r>
            <a:r>
              <a:rPr lang="zh-CN" altLang="en-US" b="1" dirty="0">
                <a:solidFill>
                  <a:schemeClr val="tx2"/>
                </a:solidFill>
                <a:latin typeface="+mn-ea"/>
                <a:cs typeface="+mn-cs"/>
              </a:rPr>
              <a:t>先完成基本代码，调试成功后，再进行其他代码编写）</a:t>
            </a:r>
            <a:endParaRPr lang="en-US" altLang="zh-CN" b="1" dirty="0">
              <a:solidFill>
                <a:schemeClr val="tx2"/>
              </a:solidFill>
              <a:latin typeface="+mn-ea"/>
              <a:cs typeface="+mn-cs"/>
            </a:endParaRPr>
          </a:p>
          <a:p>
            <a:pPr>
              <a:lnSpc>
                <a:spcPct val="80000"/>
              </a:lnSpc>
            </a:pPr>
            <a:r>
              <a:rPr lang="zh-CN" altLang="en-US" sz="2400" b="1" dirty="0">
                <a:solidFill>
                  <a:srgbClr val="FF0000"/>
                </a:solidFill>
                <a:latin typeface="+mn-ea"/>
              </a:rPr>
              <a:t>可调试原则：</a:t>
            </a:r>
            <a:r>
              <a:rPr lang="zh-CN" altLang="en-US" b="1" dirty="0">
                <a:solidFill>
                  <a:schemeClr val="tx2"/>
                </a:solidFill>
                <a:latin typeface="+mn-ea"/>
              </a:rPr>
              <a:t>增加断点、处理异样、增加调试信息、输出日志</a:t>
            </a:r>
          </a:p>
          <a:p>
            <a:pPr lvl="1">
              <a:lnSpc>
                <a:spcPct val="80000"/>
              </a:lnSpc>
            </a:pPr>
            <a:endParaRPr lang="zh-CN" altLang="en-US" b="1" dirty="0">
              <a:latin typeface="+mn-ea"/>
              <a:cs typeface="+mn-cs"/>
            </a:endParaRPr>
          </a:p>
          <a:p>
            <a:pPr eaLnBrk="1" hangingPunct="1">
              <a:lnSpc>
                <a:spcPct val="125000"/>
              </a:lnSpc>
            </a:pPr>
            <a:endParaRPr lang="zh-CN" altLang="en-US" sz="2400" dirty="0">
              <a:solidFill>
                <a:srgbClr val="49AB39"/>
              </a:solidFill>
              <a:latin typeface="黑体" pitchFamily="49" charset="-122"/>
              <a:ea typeface="黑体" pitchFamily="49" charset="-122"/>
            </a:endParaRPr>
          </a:p>
          <a:p>
            <a:pPr eaLnBrk="1" hangingPunct="1">
              <a:lnSpc>
                <a:spcPct val="125000"/>
              </a:lnSpc>
            </a:pPr>
            <a:endParaRPr lang="zh-CN" altLang="en-US" sz="2400" dirty="0">
              <a:solidFill>
                <a:srgbClr val="49AB39"/>
              </a:solidFill>
              <a:latin typeface="黑体" pitchFamily="49" charset="-122"/>
              <a:ea typeface="黑体" pitchFamily="49" charset="-122"/>
            </a:endParaRPr>
          </a:p>
          <a:p>
            <a:pPr eaLnBrk="1" hangingPunct="1">
              <a:lnSpc>
                <a:spcPct val="125000"/>
              </a:lnSpc>
            </a:pPr>
            <a:endParaRPr lang="en-US" altLang="zh-CN" sz="2400" b="1" dirty="0">
              <a:solidFill>
                <a:schemeClr val="tx2"/>
              </a:solidFill>
              <a:latin typeface="+mn-ea"/>
            </a:endParaRPr>
          </a:p>
          <a:p>
            <a:pPr eaLnBrk="1" hangingPunct="1">
              <a:lnSpc>
                <a:spcPct val="125000"/>
              </a:lnSpc>
            </a:pPr>
            <a:endParaRPr lang="zh-CN" altLang="en-US" sz="2400" b="1" dirty="0">
              <a:solidFill>
                <a:schemeClr val="tx2"/>
              </a:solidFill>
              <a:latin typeface="+mn-ea"/>
            </a:endParaRPr>
          </a:p>
          <a:p>
            <a:pPr eaLnBrk="1" hangingPunct="1"/>
            <a:endParaRPr lang="zh-CN" altLang="en-US" sz="2400" b="1" dirty="0">
              <a:solidFill>
                <a:schemeClr val="tx2"/>
              </a:solidFill>
              <a:latin typeface="+mn-ea"/>
            </a:endParaRPr>
          </a:p>
          <a:p>
            <a:pPr marL="933450" lvl="1" indent="-476250" eaLnBrk="1" hangingPunct="1">
              <a:buSzTx/>
            </a:pP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关于效率的总结</a:t>
            </a:r>
          </a:p>
        </p:txBody>
      </p:sp>
      <p:sp>
        <p:nvSpPr>
          <p:cNvPr id="33795" name="内容占位符 2"/>
          <p:cNvSpPr>
            <a:spLocks noGrp="1"/>
          </p:cNvSpPr>
          <p:nvPr>
            <p:ph idx="1"/>
          </p:nvPr>
        </p:nvSpPr>
        <p:spPr>
          <a:xfrm>
            <a:off x="100042" y="928670"/>
            <a:ext cx="8758238" cy="4643453"/>
          </a:xfrm>
        </p:spPr>
        <p:txBody>
          <a:bodyPr/>
          <a:lstStyle/>
          <a:p>
            <a:pPr>
              <a:lnSpc>
                <a:spcPct val="90000"/>
              </a:lnSpc>
            </a:pPr>
            <a:r>
              <a:rPr lang="zh-CN" altLang="en-US" sz="2400" b="1" dirty="0">
                <a:solidFill>
                  <a:srgbClr val="FF0000"/>
                </a:solidFill>
                <a:latin typeface="+mn-ea"/>
                <a:cs typeface="仿宋_GB2312" charset="0"/>
              </a:rPr>
              <a:t>影响程序效率的因素：</a:t>
            </a:r>
            <a:r>
              <a:rPr lang="en-US" altLang="zh-CN" sz="2400" b="1" dirty="0">
                <a:solidFill>
                  <a:schemeClr val="tx2"/>
                </a:solidFill>
                <a:latin typeface="+mn-ea"/>
                <a:cs typeface="仿宋_GB2312" charset="0"/>
              </a:rPr>
              <a:t>1.</a:t>
            </a:r>
            <a:r>
              <a:rPr lang="zh-CN" altLang="en-US" sz="2400" b="1" dirty="0">
                <a:solidFill>
                  <a:schemeClr val="tx2"/>
                </a:solidFill>
                <a:latin typeface="+mn-ea"/>
                <a:cs typeface="仿宋_GB2312" charset="0"/>
              </a:rPr>
              <a:t>算法。</a:t>
            </a:r>
            <a:r>
              <a:rPr lang="en-US" altLang="zh-CN" sz="2400" b="1" dirty="0">
                <a:solidFill>
                  <a:schemeClr val="tx2"/>
                </a:solidFill>
                <a:latin typeface="+mn-ea"/>
                <a:cs typeface="仿宋_GB2312" charset="0"/>
              </a:rPr>
              <a:t>2.</a:t>
            </a:r>
            <a:r>
              <a:rPr lang="zh-CN" altLang="en-US" sz="2400" b="1" dirty="0">
                <a:solidFill>
                  <a:schemeClr val="tx2"/>
                </a:solidFill>
                <a:latin typeface="+mn-ea"/>
                <a:cs typeface="仿宋_GB2312" charset="0"/>
              </a:rPr>
              <a:t>存储效率。</a:t>
            </a:r>
            <a:r>
              <a:rPr lang="en-US" altLang="zh-CN" sz="2400" b="1" dirty="0">
                <a:solidFill>
                  <a:schemeClr val="tx2"/>
                </a:solidFill>
                <a:latin typeface="+mn-ea"/>
                <a:cs typeface="仿宋_GB2312" charset="0"/>
              </a:rPr>
              <a:t>3. I/O</a:t>
            </a:r>
          </a:p>
          <a:p>
            <a:pPr>
              <a:lnSpc>
                <a:spcPct val="90000"/>
              </a:lnSpc>
            </a:pPr>
            <a:r>
              <a:rPr lang="zh-CN" altLang="en-US" sz="2400" b="1" dirty="0">
                <a:solidFill>
                  <a:srgbClr val="FF0000"/>
                </a:solidFill>
                <a:latin typeface="+mn-ea"/>
                <a:cs typeface="仿宋_GB2312" charset="0"/>
              </a:rPr>
              <a:t>提高程序效率的方法：</a:t>
            </a:r>
            <a:r>
              <a:rPr lang="en-US" altLang="zh-CN" sz="2400" b="1" dirty="0">
                <a:solidFill>
                  <a:schemeClr val="tx2"/>
                </a:solidFill>
                <a:latin typeface="+mn-ea"/>
                <a:cs typeface="仿宋_GB2312" charset="0"/>
              </a:rPr>
              <a:t>1.</a:t>
            </a:r>
            <a:r>
              <a:rPr lang="zh-CN" altLang="en-US" sz="2400" b="1" dirty="0">
                <a:solidFill>
                  <a:schemeClr val="tx2"/>
                </a:solidFill>
                <a:latin typeface="+mn-ea"/>
                <a:cs typeface="仿宋_GB2312" charset="0"/>
              </a:rPr>
              <a:t>简化表达式。</a:t>
            </a:r>
            <a:r>
              <a:rPr lang="en-US" altLang="zh-CN" sz="2400" b="1" dirty="0">
                <a:solidFill>
                  <a:schemeClr val="tx2"/>
                </a:solidFill>
                <a:latin typeface="+mn-ea"/>
                <a:cs typeface="仿宋_GB2312" charset="0"/>
              </a:rPr>
              <a:t>2.</a:t>
            </a:r>
            <a:r>
              <a:rPr lang="zh-CN" altLang="en-US" sz="2400" b="1" dirty="0">
                <a:solidFill>
                  <a:schemeClr val="tx2"/>
                </a:solidFill>
                <a:latin typeface="+mn-ea"/>
                <a:cs typeface="仿宋_GB2312" charset="0"/>
              </a:rPr>
              <a:t>少嵌套。</a:t>
            </a:r>
            <a:r>
              <a:rPr lang="en-US" altLang="zh-CN" sz="2400" b="1" dirty="0">
                <a:solidFill>
                  <a:schemeClr val="tx2"/>
                </a:solidFill>
                <a:latin typeface="+mn-ea"/>
                <a:cs typeface="仿宋_GB2312" charset="0"/>
              </a:rPr>
              <a:t>3.</a:t>
            </a:r>
            <a:r>
              <a:rPr lang="zh-CN" altLang="en-US" sz="2400" b="1" dirty="0">
                <a:solidFill>
                  <a:schemeClr val="tx2"/>
                </a:solidFill>
                <a:latin typeface="+mn-ea"/>
                <a:cs typeface="仿宋_GB2312" charset="0"/>
              </a:rPr>
              <a:t>避免复杂结构。</a:t>
            </a:r>
            <a:endParaRPr lang="en-US" altLang="zh-CN" sz="2400" b="1" dirty="0">
              <a:solidFill>
                <a:schemeClr val="tx2"/>
              </a:solidFill>
              <a:latin typeface="+mn-ea"/>
              <a:cs typeface="仿宋_GB2312" charset="0"/>
            </a:endParaRPr>
          </a:p>
          <a:p>
            <a:pPr>
              <a:lnSpc>
                <a:spcPct val="90000"/>
              </a:lnSpc>
            </a:pPr>
            <a:r>
              <a:rPr lang="zh-CN" altLang="en-US" sz="2400" b="1" dirty="0">
                <a:solidFill>
                  <a:schemeClr val="tx2"/>
                </a:solidFill>
                <a:latin typeface="+mn-ea"/>
                <a:cs typeface="仿宋_GB2312" charset="0"/>
              </a:rPr>
              <a:t>注意：</a:t>
            </a:r>
            <a:endParaRPr lang="en-US" altLang="zh-CN" sz="2400" b="1" dirty="0">
              <a:solidFill>
                <a:schemeClr val="tx2"/>
              </a:solidFill>
              <a:latin typeface="+mn-ea"/>
              <a:cs typeface="仿宋_GB2312" charset="0"/>
            </a:endParaRPr>
          </a:p>
          <a:p>
            <a:pPr>
              <a:buFont typeface="Wingdings" charset="0"/>
              <a:buNone/>
            </a:pPr>
            <a:r>
              <a:rPr lang="en-US" altLang="zh-CN" sz="2400" b="1" dirty="0">
                <a:solidFill>
                  <a:schemeClr val="tx2"/>
                </a:solidFill>
                <a:latin typeface="+mn-ea"/>
                <a:cs typeface="仿宋_GB2312" charset="0"/>
              </a:rPr>
              <a:t>  1</a:t>
            </a:r>
            <a:r>
              <a:rPr lang="zh-CN" altLang="en-US" sz="2400" b="1" dirty="0">
                <a:solidFill>
                  <a:schemeClr val="tx2"/>
                </a:solidFill>
                <a:latin typeface="+mn-ea"/>
                <a:cs typeface="仿宋_GB2312" charset="0"/>
              </a:rPr>
              <a:t>、效率要靠好的设计和优秀的算法来达到，而不能指望语句的改进来提高。</a:t>
            </a:r>
            <a:endParaRPr lang="en-US" altLang="zh-CN" sz="2400" b="1" dirty="0">
              <a:solidFill>
                <a:schemeClr val="tx2"/>
              </a:solidFill>
              <a:latin typeface="+mn-ea"/>
              <a:cs typeface="仿宋_GB2312" charset="0"/>
            </a:endParaRPr>
          </a:p>
          <a:p>
            <a:pPr>
              <a:buFont typeface="Wingdings" charset="0"/>
              <a:buNone/>
            </a:pPr>
            <a:r>
              <a:rPr lang="en-US" altLang="zh-CN" sz="2400" b="1" dirty="0">
                <a:solidFill>
                  <a:schemeClr val="tx2"/>
                </a:solidFill>
                <a:latin typeface="+mn-ea"/>
                <a:cs typeface="仿宋_GB2312" charset="0"/>
              </a:rPr>
              <a:t>  2</a:t>
            </a:r>
            <a:r>
              <a:rPr lang="zh-CN" altLang="en-US" sz="2400" b="1" dirty="0">
                <a:solidFill>
                  <a:schemeClr val="tx2"/>
                </a:solidFill>
                <a:latin typeface="+mn-ea"/>
                <a:cs typeface="仿宋_GB2312" charset="0"/>
              </a:rPr>
              <a:t>、程序的效率和简单性是一致的。应“先使程序正确，再使程序有效率”，“先使程序清晰，再使程序有效率”</a:t>
            </a:r>
          </a:p>
          <a:p>
            <a:pPr>
              <a:lnSpc>
                <a:spcPct val="90000"/>
              </a:lnSpc>
            </a:pPr>
            <a:endParaRPr lang="en-US" altLang="zh-CN" sz="2400" b="1" dirty="0">
              <a:solidFill>
                <a:schemeClr val="tx2"/>
              </a:solidFill>
              <a:latin typeface="+mn-ea"/>
              <a:cs typeface="仿宋_GB2312" charset="0"/>
            </a:endParaRPr>
          </a:p>
        </p:txBody>
      </p:sp>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本章小结</a:t>
            </a:r>
          </a:p>
        </p:txBody>
      </p:sp>
      <p:sp>
        <p:nvSpPr>
          <p:cNvPr id="33795" name="内容占位符 2"/>
          <p:cNvSpPr>
            <a:spLocks noGrp="1"/>
          </p:cNvSpPr>
          <p:nvPr>
            <p:ph idx="1"/>
          </p:nvPr>
        </p:nvSpPr>
        <p:spPr>
          <a:xfrm>
            <a:off x="100042" y="928670"/>
            <a:ext cx="8758238" cy="4643453"/>
          </a:xfrm>
        </p:spPr>
        <p:txBody>
          <a:bodyPr/>
          <a:lstStyle/>
          <a:p>
            <a:r>
              <a:rPr lang="zh-CN" altLang="en-US" sz="2000" b="1" dirty="0">
                <a:solidFill>
                  <a:srgbClr val="FF0000"/>
                </a:solidFill>
                <a:latin typeface="+mn-ea"/>
              </a:rPr>
              <a:t>系统实现：程序编码是设计的继续</a:t>
            </a:r>
            <a:r>
              <a:rPr lang="zh-CN" altLang="en-US" sz="2000" b="1" dirty="0">
                <a:solidFill>
                  <a:schemeClr val="tx2"/>
                </a:solidFill>
                <a:latin typeface="+mn-ea"/>
              </a:rPr>
              <a:t>，程序员须</a:t>
            </a:r>
            <a:r>
              <a:rPr lang="zh-CN" altLang="en-US" sz="2000" b="1" dirty="0">
                <a:latin typeface="+mn-ea"/>
              </a:rPr>
              <a:t>熟练掌握并正确地运用程序设计语言的特性，源程序具有</a:t>
            </a:r>
            <a:r>
              <a:rPr lang="zh-CN" altLang="en-US" sz="2000" b="1" dirty="0">
                <a:solidFill>
                  <a:srgbClr val="FF0000"/>
                </a:solidFill>
                <a:latin typeface="+mn-ea"/>
              </a:rPr>
              <a:t>良好的结构</a:t>
            </a:r>
            <a:r>
              <a:rPr lang="zh-CN" altLang="en-US" sz="2000" b="1" dirty="0">
                <a:latin typeface="+mn-ea"/>
              </a:rPr>
              <a:t>和</a:t>
            </a:r>
            <a:r>
              <a:rPr lang="zh-CN" altLang="en-US" sz="2000" b="1" dirty="0">
                <a:solidFill>
                  <a:srgbClr val="FF0000"/>
                </a:solidFill>
                <a:latin typeface="+mn-ea"/>
              </a:rPr>
              <a:t>良好的程序设计风格</a:t>
            </a:r>
            <a:endParaRPr lang="en-US" altLang="zh-CN" sz="2000" b="1" dirty="0">
              <a:solidFill>
                <a:srgbClr val="FF0000"/>
              </a:solidFill>
              <a:latin typeface="+mn-ea"/>
            </a:endParaRPr>
          </a:p>
          <a:p>
            <a:r>
              <a:rPr lang="zh-CN" altLang="en-US" sz="2000" b="1" dirty="0">
                <a:solidFill>
                  <a:srgbClr val="FF0000"/>
                </a:solidFill>
                <a:latin typeface="+mn-ea"/>
              </a:rPr>
              <a:t>编码原则：</a:t>
            </a:r>
            <a:r>
              <a:rPr lang="zh-CN" altLang="en-US" sz="2000" b="1" dirty="0">
                <a:solidFill>
                  <a:schemeClr val="tx2"/>
                </a:solidFill>
                <a:latin typeface="+mn-ea"/>
              </a:rPr>
              <a:t>简单性原则、可读性原则、自顶向下，逐步求精、可调试</a:t>
            </a:r>
            <a:endParaRPr lang="en-US" altLang="zh-CN" sz="2000" b="1" dirty="0">
              <a:solidFill>
                <a:schemeClr val="tx2"/>
              </a:solidFill>
              <a:latin typeface="+mn-ea"/>
            </a:endParaRPr>
          </a:p>
          <a:p>
            <a:r>
              <a:rPr lang="zh-CN" altLang="en-US" sz="2000" b="1" dirty="0">
                <a:solidFill>
                  <a:srgbClr val="FF0000"/>
                </a:solidFill>
                <a:latin typeface="+mn-ea"/>
              </a:rPr>
              <a:t>系统实现的</a:t>
            </a:r>
            <a:r>
              <a:rPr lang="zh-CN" altLang="en-US" sz="2000" b="1" dirty="0">
                <a:solidFill>
                  <a:srgbClr val="FF0000"/>
                </a:solidFill>
              </a:rPr>
              <a:t>任务：</a:t>
            </a:r>
            <a:r>
              <a:rPr lang="zh-CN" altLang="en-US" sz="2000" b="1" dirty="0">
                <a:solidFill>
                  <a:schemeClr val="tx2"/>
                </a:solidFill>
              </a:rPr>
              <a:t>编写源程序、编写文档、单元测试</a:t>
            </a:r>
            <a:endParaRPr lang="en-US" altLang="zh-CN" sz="2000" b="1" dirty="0">
              <a:solidFill>
                <a:schemeClr val="tx2"/>
              </a:solidFill>
            </a:endParaRPr>
          </a:p>
          <a:p>
            <a:r>
              <a:rPr lang="zh-CN" altLang="en-US" sz="2000" b="1" dirty="0">
                <a:solidFill>
                  <a:srgbClr val="FF0000"/>
                </a:solidFill>
              </a:rPr>
              <a:t>编码风格：程序</a:t>
            </a:r>
            <a:r>
              <a:rPr lang="zh-CN" altLang="en-US" sz="2000" b="1" dirty="0">
                <a:solidFill>
                  <a:schemeClr val="tx2"/>
                </a:solidFill>
              </a:rPr>
              <a:t>也是一种</a:t>
            </a:r>
            <a:r>
              <a:rPr lang="zh-CN" altLang="en-US" sz="2000" b="1" dirty="0">
                <a:solidFill>
                  <a:srgbClr val="FF0000"/>
                </a:solidFill>
              </a:rPr>
              <a:t>供人阅读的文章，</a:t>
            </a:r>
            <a:r>
              <a:rPr lang="zh-CN" altLang="en-US" sz="2000" b="1" dirty="0">
                <a:solidFill>
                  <a:schemeClr val="tx2"/>
                </a:solidFill>
              </a:rPr>
              <a:t>编码需要遵循一定的标准规范</a:t>
            </a:r>
            <a:endParaRPr lang="en-US" altLang="zh-CN" sz="2000" b="1" dirty="0">
              <a:solidFill>
                <a:schemeClr val="tx2"/>
              </a:solidFill>
            </a:endParaRPr>
          </a:p>
          <a:p>
            <a:r>
              <a:rPr lang="zh-CN" altLang="en-US" sz="2000" b="1" dirty="0">
                <a:solidFill>
                  <a:srgbClr val="FF0000"/>
                </a:solidFill>
              </a:rPr>
              <a:t>程序文档化：符号命名</a:t>
            </a:r>
            <a:r>
              <a:rPr lang="zh-CN" altLang="en-US" sz="2000" b="1" dirty="0"/>
              <a:t>（要有实际意义、统一的命名规则）</a:t>
            </a:r>
            <a:r>
              <a:rPr lang="zh-CN" altLang="en-US" sz="2000" b="1" dirty="0">
                <a:solidFill>
                  <a:srgbClr val="FF0000"/>
                </a:solidFill>
              </a:rPr>
              <a:t>、程序注释</a:t>
            </a:r>
            <a:r>
              <a:rPr lang="zh-CN" altLang="en-US" sz="2000" b="1" dirty="0"/>
              <a:t>（序言性注释、功能性注释）</a:t>
            </a:r>
            <a:r>
              <a:rPr lang="zh-CN" altLang="en-US" sz="2000" b="1" dirty="0">
                <a:solidFill>
                  <a:srgbClr val="FF0000"/>
                </a:solidFill>
              </a:rPr>
              <a:t>、数据说明</a:t>
            </a:r>
            <a:r>
              <a:rPr lang="zh-CN" altLang="en-US" sz="2000" b="1" dirty="0"/>
              <a:t>（次序规范化、变量有序化、注释复杂数据结构）、</a:t>
            </a:r>
            <a:r>
              <a:rPr lang="zh-CN" altLang="en-US" sz="2000" b="1" dirty="0">
                <a:solidFill>
                  <a:srgbClr val="FF0000"/>
                </a:solidFill>
              </a:rPr>
              <a:t>语句结构</a:t>
            </a:r>
            <a:r>
              <a:rPr lang="zh-CN" altLang="en-US" sz="2000" b="1" dirty="0"/>
              <a:t>（一行只写一条语句、首先考虑清晰性、直截了当地说明程序用意、尽可能使用库函数、避免不必要的转移（</a:t>
            </a:r>
            <a:r>
              <a:rPr lang="en-US" altLang="zh-CN" sz="2000" b="1" dirty="0" err="1"/>
              <a:t>goto</a:t>
            </a:r>
            <a:r>
              <a:rPr lang="zh-CN" altLang="en-US" sz="2000" b="1" dirty="0"/>
              <a:t>）、避免采用过于复杂的条件、减少使用“否定”条件的条件语句、大程序要分块编写、尽量避免使用递归过程）</a:t>
            </a:r>
            <a:endParaRPr lang="en-US" altLang="zh-CN" sz="2000" b="1" dirty="0"/>
          </a:p>
          <a:p>
            <a:r>
              <a:rPr lang="zh-CN" altLang="en-US" sz="2000" b="1" dirty="0">
                <a:solidFill>
                  <a:srgbClr val="FF0000"/>
                </a:solidFill>
                <a:latin typeface="+mn-ea"/>
              </a:rPr>
              <a:t>程序效率：</a:t>
            </a:r>
            <a:r>
              <a:rPr lang="zh-CN" altLang="en-US" sz="2000" b="1" dirty="0">
                <a:solidFill>
                  <a:schemeClr val="tx2"/>
                </a:solidFill>
                <a:latin typeface="+mn-ea"/>
                <a:cs typeface="仿宋_GB2312" charset="0"/>
              </a:rPr>
              <a:t>与</a:t>
            </a:r>
            <a:r>
              <a:rPr lang="zh-CN" altLang="en-US" sz="2000" b="1" dirty="0">
                <a:solidFill>
                  <a:srgbClr val="FF0000"/>
                </a:solidFill>
                <a:latin typeface="+mn-ea"/>
                <a:cs typeface="仿宋_GB2312" charset="0"/>
              </a:rPr>
              <a:t>详细设计阶段确定的算法效率有直接关系，</a:t>
            </a:r>
            <a:r>
              <a:rPr lang="zh-CN" altLang="en-US" sz="2000" b="1" dirty="0">
                <a:latin typeface="+mn-ea"/>
                <a:cs typeface="仿宋_GB2312" charset="0"/>
              </a:rPr>
              <a:t>程序效率与</a:t>
            </a:r>
            <a:r>
              <a:rPr lang="zh-CN" altLang="en-US" sz="2000" b="1" dirty="0">
                <a:solidFill>
                  <a:srgbClr val="FF0000"/>
                </a:solidFill>
                <a:latin typeface="Times New Roman" charset="0"/>
              </a:rPr>
              <a:t>程序的简单性相关</a:t>
            </a:r>
            <a:endParaRPr lang="en-US" altLang="zh-CN" sz="2000" b="1" dirty="0">
              <a:solidFill>
                <a:srgbClr val="FF0000"/>
              </a:solidFill>
              <a:latin typeface="+mn-ea"/>
              <a:cs typeface="仿宋_GB2312" charset="0"/>
            </a:endParaRPr>
          </a:p>
          <a:p>
            <a:r>
              <a:rPr lang="zh-CN" altLang="en-US" sz="2000" b="1" dirty="0">
                <a:solidFill>
                  <a:srgbClr val="FF0000"/>
                </a:solidFill>
                <a:latin typeface="+mn-ea"/>
                <a:cs typeface="仿宋_GB2312" charset="0"/>
              </a:rPr>
              <a:t>程序效率原则：优秀的算法、</a:t>
            </a:r>
            <a:r>
              <a:rPr lang="zh-CN" altLang="en-US" sz="2000" b="1" dirty="0">
                <a:solidFill>
                  <a:srgbClr val="FF0000"/>
                </a:solidFill>
                <a:latin typeface="+mn-ea"/>
              </a:rPr>
              <a:t>简化表达式、少嵌套、避免复杂结构，</a:t>
            </a:r>
            <a:r>
              <a:rPr lang="zh-CN" altLang="en-US" sz="2000" b="1" dirty="0">
                <a:solidFill>
                  <a:schemeClr val="tx2"/>
                </a:solidFill>
                <a:latin typeface="+mn-ea"/>
                <a:cs typeface="仿宋_GB2312" charset="0"/>
              </a:rPr>
              <a:t>先使程序正确和清晰，再使程序有效率</a:t>
            </a:r>
            <a:endParaRPr lang="en-US" altLang="zh-CN" sz="2000" b="1" dirty="0">
              <a:solidFill>
                <a:srgbClr val="FF0000"/>
              </a:solidFill>
              <a:latin typeface="+mn-ea"/>
            </a:endParaRPr>
          </a:p>
          <a:p>
            <a:endParaRPr lang="zh-CN" altLang="en-US" sz="2000" b="1" dirty="0">
              <a:solidFill>
                <a:schemeClr val="tx2"/>
              </a:solidFill>
              <a:latin typeface="+mn-ea"/>
            </a:endParaRPr>
          </a:p>
          <a:p>
            <a:pPr>
              <a:lnSpc>
                <a:spcPct val="90000"/>
              </a:lnSpc>
            </a:pPr>
            <a:endParaRPr lang="en-US" altLang="zh-CN" sz="2000" b="1" dirty="0">
              <a:solidFill>
                <a:schemeClr val="tx2"/>
              </a:solidFill>
              <a:latin typeface="+mn-ea"/>
              <a:cs typeface="仿宋_GB2312" charset="0"/>
            </a:endParaRP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编码任务</a:t>
            </a:r>
          </a:p>
        </p:txBody>
      </p:sp>
      <p:sp>
        <p:nvSpPr>
          <p:cNvPr id="33795" name="内容占位符 2"/>
          <p:cNvSpPr>
            <a:spLocks noGrp="1"/>
          </p:cNvSpPr>
          <p:nvPr>
            <p:ph idx="1"/>
          </p:nvPr>
        </p:nvSpPr>
        <p:spPr>
          <a:xfrm>
            <a:off x="100042" y="1000124"/>
            <a:ext cx="8758238" cy="4643453"/>
          </a:xfrm>
        </p:spPr>
        <p:txBody>
          <a:bodyPr/>
          <a:lstStyle/>
          <a:p>
            <a:pPr>
              <a:lnSpc>
                <a:spcPct val="80000"/>
              </a:lnSpc>
            </a:pPr>
            <a:r>
              <a:rPr lang="zh-CN" altLang="en-US" sz="2400" b="1" dirty="0">
                <a:solidFill>
                  <a:srgbClr val="FF0000"/>
                </a:solidFill>
              </a:rPr>
              <a:t>两个相关概念</a:t>
            </a:r>
          </a:p>
          <a:p>
            <a:pPr lvl="1">
              <a:lnSpc>
                <a:spcPct val="90000"/>
              </a:lnSpc>
            </a:pPr>
            <a:r>
              <a:rPr lang="zh-CN" altLang="en-US" sz="2400" b="1" dirty="0">
                <a:solidFill>
                  <a:schemeClr val="tx2"/>
                </a:solidFill>
              </a:rPr>
              <a:t>实现：体现</a:t>
            </a:r>
            <a:r>
              <a:rPr lang="zh-CN" altLang="en-US" sz="2400" b="1" dirty="0">
                <a:solidFill>
                  <a:schemeClr val="tx2"/>
                </a:solidFill>
                <a:latin typeface="宋体"/>
              </a:rPr>
              <a:t>“</a:t>
            </a:r>
            <a:r>
              <a:rPr lang="zh-CN" altLang="en-US" sz="2400" b="1" dirty="0">
                <a:solidFill>
                  <a:schemeClr val="tx2"/>
                </a:solidFill>
              </a:rPr>
              <a:t>如何做</a:t>
            </a:r>
            <a:r>
              <a:rPr lang="zh-CN" altLang="en-US" sz="2400" b="1" dirty="0">
                <a:solidFill>
                  <a:schemeClr val="tx2"/>
                </a:solidFill>
                <a:latin typeface="宋体"/>
              </a:rPr>
              <a:t>”</a:t>
            </a:r>
            <a:r>
              <a:rPr lang="zh-CN" altLang="en-US" sz="2400" b="1" dirty="0">
                <a:solidFill>
                  <a:schemeClr val="tx2"/>
                </a:solidFill>
              </a:rPr>
              <a:t>的程序文本称为实现。</a:t>
            </a:r>
          </a:p>
          <a:p>
            <a:pPr lvl="1">
              <a:lnSpc>
                <a:spcPct val="90000"/>
              </a:lnSpc>
            </a:pPr>
            <a:r>
              <a:rPr lang="zh-CN" altLang="en-US" sz="2400" b="1" dirty="0">
                <a:solidFill>
                  <a:schemeClr val="tx2"/>
                </a:solidFill>
              </a:rPr>
              <a:t>规范：</a:t>
            </a:r>
            <a:r>
              <a:rPr lang="zh-CN" altLang="en-US" sz="2400" b="1" dirty="0">
                <a:solidFill>
                  <a:schemeClr val="tx2"/>
                </a:solidFill>
                <a:latin typeface="宋体"/>
              </a:rPr>
              <a:t>“</a:t>
            </a:r>
            <a:r>
              <a:rPr lang="zh-CN" altLang="en-US" sz="2400" b="1" dirty="0">
                <a:solidFill>
                  <a:schemeClr val="tx2"/>
                </a:solidFill>
              </a:rPr>
              <a:t>做什么</a:t>
            </a:r>
            <a:r>
              <a:rPr lang="zh-CN" altLang="en-US" sz="2400" b="1" dirty="0">
                <a:solidFill>
                  <a:schemeClr val="tx2"/>
                </a:solidFill>
                <a:latin typeface="宋体"/>
              </a:rPr>
              <a:t>”</a:t>
            </a:r>
            <a:r>
              <a:rPr lang="zh-CN" altLang="en-US" sz="2400" b="1" dirty="0">
                <a:solidFill>
                  <a:schemeClr val="tx2"/>
                </a:solidFill>
              </a:rPr>
              <a:t>的形式化描述通常称为规范。</a:t>
            </a:r>
          </a:p>
          <a:p>
            <a:pPr>
              <a:lnSpc>
                <a:spcPct val="90000"/>
              </a:lnSpc>
            </a:pPr>
            <a:r>
              <a:rPr lang="zh-CN" altLang="en-US" sz="2400" b="1" dirty="0">
                <a:solidFill>
                  <a:srgbClr val="FF0000"/>
                </a:solidFill>
              </a:rPr>
              <a:t>编码阶段的任务</a:t>
            </a:r>
          </a:p>
          <a:p>
            <a:pPr lvl="1">
              <a:lnSpc>
                <a:spcPct val="90000"/>
              </a:lnSpc>
            </a:pPr>
            <a:r>
              <a:rPr lang="zh-CN" altLang="en-US" sz="2400" b="1" dirty="0">
                <a:solidFill>
                  <a:schemeClr val="tx2"/>
                </a:solidFill>
              </a:rPr>
              <a:t>编写源程序（</a:t>
            </a:r>
            <a:r>
              <a:rPr lang="en-US" altLang="zh-CN" sz="2400" b="1" dirty="0">
                <a:solidFill>
                  <a:schemeClr val="tx2"/>
                </a:solidFill>
              </a:rPr>
              <a:t>source code)</a:t>
            </a:r>
            <a:r>
              <a:rPr lang="zh-CN" altLang="en-US" sz="2400" b="1" dirty="0">
                <a:solidFill>
                  <a:schemeClr val="tx2"/>
                </a:solidFill>
              </a:rPr>
              <a:t>；</a:t>
            </a:r>
          </a:p>
          <a:p>
            <a:pPr lvl="1">
              <a:lnSpc>
                <a:spcPct val="90000"/>
              </a:lnSpc>
            </a:pPr>
            <a:r>
              <a:rPr lang="zh-CN" altLang="en-US" sz="2400" b="1" dirty="0">
                <a:solidFill>
                  <a:schemeClr val="tx2"/>
                </a:solidFill>
              </a:rPr>
              <a:t>编写文档（</a:t>
            </a:r>
            <a:r>
              <a:rPr lang="en-US" altLang="zh-CN" sz="2400" b="1" dirty="0">
                <a:solidFill>
                  <a:schemeClr val="tx2"/>
                </a:solidFill>
              </a:rPr>
              <a:t>document)</a:t>
            </a:r>
            <a:r>
              <a:rPr lang="zh-CN" altLang="en-US" sz="2400" b="1" dirty="0">
                <a:solidFill>
                  <a:schemeClr val="tx2"/>
                </a:solidFill>
              </a:rPr>
              <a:t>；</a:t>
            </a:r>
          </a:p>
          <a:p>
            <a:pPr lvl="1">
              <a:lnSpc>
                <a:spcPct val="90000"/>
              </a:lnSpc>
            </a:pPr>
            <a:r>
              <a:rPr lang="zh-CN" altLang="en-US" sz="2400" b="1" dirty="0">
                <a:solidFill>
                  <a:schemeClr val="tx2"/>
                </a:solidFill>
              </a:rPr>
              <a:t>单元测试（</a:t>
            </a:r>
            <a:r>
              <a:rPr lang="en-US" altLang="zh-CN" sz="2400" b="1" dirty="0">
                <a:solidFill>
                  <a:schemeClr val="tx2"/>
                </a:solidFill>
              </a:rPr>
              <a:t>unit testing)</a:t>
            </a:r>
            <a:r>
              <a:rPr lang="zh-CN" altLang="en-US" sz="2400" b="1" dirty="0">
                <a:solidFill>
                  <a:schemeClr val="tx2"/>
                </a:solidFill>
              </a:rPr>
              <a:t>。</a:t>
            </a:r>
          </a:p>
          <a:p>
            <a:pPr>
              <a:lnSpc>
                <a:spcPct val="90000"/>
              </a:lnSpc>
            </a:pPr>
            <a:r>
              <a:rPr lang="zh-CN" altLang="en-US" sz="2400" b="1" dirty="0">
                <a:solidFill>
                  <a:schemeClr val="tx2"/>
                </a:solidFill>
              </a:rPr>
              <a:t>软件质量主要取决于设计的质量，但</a:t>
            </a:r>
            <a:r>
              <a:rPr lang="zh-CN" altLang="en-US" sz="2400" b="1" dirty="0">
                <a:solidFill>
                  <a:srgbClr val="FF0000"/>
                </a:solidFill>
              </a:rPr>
              <a:t>不能忽略编码和程序设计语言的影响</a:t>
            </a:r>
          </a:p>
          <a:p>
            <a:pPr>
              <a:lnSpc>
                <a:spcPct val="90000"/>
              </a:lnSpc>
            </a:pPr>
            <a:r>
              <a:rPr lang="zh-CN" altLang="en-US" sz="2400" b="1" dirty="0">
                <a:solidFill>
                  <a:schemeClr val="tx2"/>
                </a:solidFill>
              </a:rPr>
              <a:t>编码需要遵循一定的标准，形成</a:t>
            </a:r>
            <a:r>
              <a:rPr lang="zh-CN" altLang="en-US" sz="2400" b="1" dirty="0">
                <a:solidFill>
                  <a:srgbClr val="FF0000"/>
                </a:solidFill>
              </a:rPr>
              <a:t>编码风格</a:t>
            </a:r>
            <a:r>
              <a:rPr lang="zh-CN" altLang="en-US" sz="2400" b="1" dirty="0">
                <a:solidFill>
                  <a:schemeClr val="tx2"/>
                </a:solidFill>
              </a:rPr>
              <a:t>。</a:t>
            </a:r>
          </a:p>
          <a:p>
            <a:pPr lvl="1">
              <a:lnSpc>
                <a:spcPct val="80000"/>
              </a:lnSpc>
            </a:pPr>
            <a:endParaRPr lang="zh-CN" altLang="en-US" sz="2400" b="1" dirty="0">
              <a:solidFill>
                <a:schemeClr val="tx2"/>
              </a:solidFill>
              <a:latin typeface="+mn-ea"/>
              <a:cs typeface="+mn-cs"/>
            </a:endParaRPr>
          </a:p>
          <a:p>
            <a:pPr eaLnBrk="1" hangingPunct="1">
              <a:lnSpc>
                <a:spcPct val="125000"/>
              </a:lnSpc>
            </a:pPr>
            <a:endParaRPr lang="zh-CN" altLang="en-US" sz="2400" dirty="0">
              <a:solidFill>
                <a:schemeClr val="tx2"/>
              </a:solidFill>
              <a:latin typeface="黑体" pitchFamily="49" charset="-122"/>
              <a:ea typeface="黑体" pitchFamily="49" charset="-122"/>
            </a:endParaRPr>
          </a:p>
          <a:p>
            <a:pPr eaLnBrk="1" hangingPunct="1">
              <a:lnSpc>
                <a:spcPct val="125000"/>
              </a:lnSpc>
            </a:pPr>
            <a:endParaRPr lang="zh-CN" altLang="en-US" sz="2400" dirty="0">
              <a:solidFill>
                <a:schemeClr val="tx2"/>
              </a:solidFill>
              <a:latin typeface="黑体" pitchFamily="49" charset="-122"/>
              <a:ea typeface="黑体" pitchFamily="49" charset="-122"/>
            </a:endParaRPr>
          </a:p>
          <a:p>
            <a:pPr eaLnBrk="1" hangingPunct="1">
              <a:lnSpc>
                <a:spcPct val="125000"/>
              </a:lnSpc>
            </a:pPr>
            <a:endParaRPr lang="en-US" altLang="zh-CN" sz="2400" b="1" dirty="0">
              <a:solidFill>
                <a:schemeClr val="tx2"/>
              </a:solidFill>
              <a:latin typeface="+mn-ea"/>
            </a:endParaRPr>
          </a:p>
          <a:p>
            <a:pPr eaLnBrk="1" hangingPunct="1">
              <a:lnSpc>
                <a:spcPct val="125000"/>
              </a:lnSpc>
            </a:pPr>
            <a:endParaRPr lang="zh-CN" altLang="en-US" sz="2400" b="1" dirty="0">
              <a:solidFill>
                <a:schemeClr val="tx2"/>
              </a:solidFill>
              <a:latin typeface="+mn-ea"/>
            </a:endParaRPr>
          </a:p>
          <a:p>
            <a:pPr eaLnBrk="1" hangingPunct="1"/>
            <a:endParaRPr lang="zh-CN" altLang="en-US" sz="2400" b="1" dirty="0">
              <a:solidFill>
                <a:schemeClr val="tx2"/>
              </a:solidFill>
              <a:latin typeface="+mn-ea"/>
            </a:endParaRPr>
          </a:p>
          <a:p>
            <a:pPr marL="933450" lvl="1" indent="-476250" eaLnBrk="1" hangingPunct="1">
              <a:buSzTx/>
            </a:pP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本节课主要内容</a:t>
            </a:r>
          </a:p>
        </p:txBody>
      </p:sp>
      <p:sp>
        <p:nvSpPr>
          <p:cNvPr id="33795" name="内容占位符 2"/>
          <p:cNvSpPr>
            <a:spLocks noGrp="1"/>
          </p:cNvSpPr>
          <p:nvPr>
            <p:ph idx="1"/>
          </p:nvPr>
        </p:nvSpPr>
        <p:spPr>
          <a:xfrm>
            <a:off x="100042" y="1000124"/>
            <a:ext cx="8758238" cy="4643453"/>
          </a:xfrm>
        </p:spPr>
        <p:txBody>
          <a:bodyPr/>
          <a:lstStyle/>
          <a:p>
            <a:pPr>
              <a:lnSpc>
                <a:spcPct val="80000"/>
              </a:lnSpc>
            </a:pPr>
            <a:r>
              <a:rPr lang="en-US" altLang="zh-CN" sz="2400" b="1" dirty="0">
                <a:solidFill>
                  <a:srgbClr val="FF0000"/>
                </a:solidFill>
              </a:rPr>
              <a:t>1.</a:t>
            </a:r>
            <a:r>
              <a:rPr lang="zh-CN" altLang="en-US" sz="2400" b="1" dirty="0">
                <a:solidFill>
                  <a:srgbClr val="FF0000"/>
                </a:solidFill>
              </a:rPr>
              <a:t>程序设计语言的选择</a:t>
            </a:r>
            <a:endParaRPr lang="en-US" altLang="zh-CN" sz="2400" b="1" dirty="0">
              <a:solidFill>
                <a:srgbClr val="FF0000"/>
              </a:solidFill>
            </a:endParaRPr>
          </a:p>
          <a:p>
            <a:pPr>
              <a:lnSpc>
                <a:spcPct val="80000"/>
              </a:lnSpc>
            </a:pPr>
            <a:endParaRPr lang="en-US" altLang="zh-CN" sz="2400" b="1" dirty="0">
              <a:solidFill>
                <a:srgbClr val="FF0000"/>
              </a:solidFill>
            </a:endParaRPr>
          </a:p>
          <a:p>
            <a:pPr>
              <a:lnSpc>
                <a:spcPct val="80000"/>
              </a:lnSpc>
            </a:pPr>
            <a:r>
              <a:rPr lang="en-US" altLang="zh-CN" sz="2400" b="1" dirty="0">
                <a:solidFill>
                  <a:srgbClr val="FF0000"/>
                </a:solidFill>
              </a:rPr>
              <a:t>2.</a:t>
            </a:r>
            <a:r>
              <a:rPr lang="zh-CN" altLang="en-US" sz="2400" b="1" dirty="0">
                <a:solidFill>
                  <a:srgbClr val="FF0000"/>
                </a:solidFill>
              </a:rPr>
              <a:t>程序设计风格</a:t>
            </a:r>
            <a:endParaRPr lang="en-US" altLang="zh-CN" sz="2400" b="1" dirty="0">
              <a:solidFill>
                <a:srgbClr val="FF0000"/>
              </a:solidFill>
            </a:endParaRPr>
          </a:p>
          <a:p>
            <a:pPr>
              <a:lnSpc>
                <a:spcPct val="80000"/>
              </a:lnSpc>
            </a:pPr>
            <a:endParaRPr lang="en-US" altLang="zh-CN" sz="2400" b="1" dirty="0">
              <a:solidFill>
                <a:srgbClr val="FF0000"/>
              </a:solidFill>
            </a:endParaRPr>
          </a:p>
          <a:p>
            <a:pPr>
              <a:lnSpc>
                <a:spcPct val="80000"/>
              </a:lnSpc>
            </a:pPr>
            <a:r>
              <a:rPr lang="en-US" altLang="zh-CN" sz="2400" b="1" dirty="0">
                <a:solidFill>
                  <a:srgbClr val="FF0000"/>
                </a:solidFill>
              </a:rPr>
              <a:t>3.</a:t>
            </a:r>
            <a:r>
              <a:rPr lang="zh-CN" altLang="en-US" sz="2400" b="1" dirty="0">
                <a:solidFill>
                  <a:srgbClr val="FF0000"/>
                </a:solidFill>
              </a:rPr>
              <a:t>程序效率</a:t>
            </a:r>
            <a:endParaRPr lang="en-US" altLang="zh-CN" sz="2400" b="1" dirty="0">
              <a:solidFill>
                <a:srgbClr val="FF0000"/>
              </a:solidFill>
            </a:endParaRPr>
          </a:p>
          <a:p>
            <a:pPr lvl="1">
              <a:lnSpc>
                <a:spcPct val="80000"/>
              </a:lnSpc>
            </a:pPr>
            <a:endParaRPr lang="zh-CN" altLang="en-US" sz="2400" b="1" dirty="0">
              <a:solidFill>
                <a:schemeClr val="tx2"/>
              </a:solidFill>
              <a:latin typeface="+mn-ea"/>
              <a:cs typeface="+mn-cs"/>
            </a:endParaRPr>
          </a:p>
          <a:p>
            <a:pPr eaLnBrk="1" hangingPunct="1">
              <a:lnSpc>
                <a:spcPct val="125000"/>
              </a:lnSpc>
            </a:pPr>
            <a:endParaRPr lang="zh-CN" altLang="en-US" sz="2400" dirty="0">
              <a:solidFill>
                <a:schemeClr val="tx2"/>
              </a:solidFill>
              <a:latin typeface="黑体" pitchFamily="49" charset="-122"/>
              <a:ea typeface="黑体" pitchFamily="49" charset="-122"/>
            </a:endParaRPr>
          </a:p>
          <a:p>
            <a:pPr eaLnBrk="1" hangingPunct="1">
              <a:lnSpc>
                <a:spcPct val="125000"/>
              </a:lnSpc>
            </a:pPr>
            <a:endParaRPr lang="zh-CN" altLang="en-US" sz="2400" dirty="0">
              <a:solidFill>
                <a:schemeClr val="tx2"/>
              </a:solidFill>
              <a:latin typeface="黑体" pitchFamily="49" charset="-122"/>
              <a:ea typeface="黑体" pitchFamily="49" charset="-122"/>
            </a:endParaRPr>
          </a:p>
          <a:p>
            <a:pPr eaLnBrk="1" hangingPunct="1">
              <a:lnSpc>
                <a:spcPct val="125000"/>
              </a:lnSpc>
            </a:pPr>
            <a:endParaRPr lang="en-US" altLang="zh-CN" sz="2400" b="1" dirty="0">
              <a:solidFill>
                <a:schemeClr val="tx2"/>
              </a:solidFill>
              <a:latin typeface="+mn-ea"/>
            </a:endParaRPr>
          </a:p>
          <a:p>
            <a:pPr eaLnBrk="1" hangingPunct="1">
              <a:lnSpc>
                <a:spcPct val="125000"/>
              </a:lnSpc>
            </a:pPr>
            <a:endParaRPr lang="zh-CN" altLang="en-US" sz="2400" b="1" dirty="0">
              <a:solidFill>
                <a:schemeClr val="tx2"/>
              </a:solidFill>
              <a:latin typeface="+mn-ea"/>
            </a:endParaRPr>
          </a:p>
          <a:p>
            <a:pPr eaLnBrk="1" hangingPunct="1"/>
            <a:endParaRPr lang="zh-CN" altLang="en-US" sz="2400" b="1" dirty="0">
              <a:solidFill>
                <a:schemeClr val="tx2"/>
              </a:solidFill>
              <a:latin typeface="+mn-ea"/>
            </a:endParaRPr>
          </a:p>
          <a:p>
            <a:pPr marL="933450" lvl="1" indent="-476250" eaLnBrk="1" hangingPunct="1">
              <a:buSzTx/>
            </a:pP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程序语言的选择</a:t>
            </a:r>
          </a:p>
        </p:txBody>
      </p:sp>
      <p:sp>
        <p:nvSpPr>
          <p:cNvPr id="33795" name="内容占位符 2"/>
          <p:cNvSpPr>
            <a:spLocks noGrp="1"/>
          </p:cNvSpPr>
          <p:nvPr>
            <p:ph idx="1"/>
          </p:nvPr>
        </p:nvSpPr>
        <p:spPr>
          <a:xfrm>
            <a:off x="100042" y="1000124"/>
            <a:ext cx="8758238" cy="4643453"/>
          </a:xfrm>
        </p:spPr>
        <p:txBody>
          <a:bodyPr/>
          <a:lstStyle/>
          <a:p>
            <a:pPr>
              <a:lnSpc>
                <a:spcPct val="80000"/>
              </a:lnSpc>
            </a:pPr>
            <a:r>
              <a:rPr lang="zh-CN" altLang="en-US" sz="2400" b="1" dirty="0">
                <a:solidFill>
                  <a:srgbClr val="FF0000"/>
                </a:solidFill>
              </a:rPr>
              <a:t>分类：</a:t>
            </a:r>
            <a:r>
              <a:rPr lang="zh-CN" altLang="en-US" sz="2400" b="1" dirty="0">
                <a:solidFill>
                  <a:schemeClr val="tx2"/>
                </a:solidFill>
              </a:rPr>
              <a:t>机器语言、汇编语言、高级语言、第四代语言</a:t>
            </a:r>
            <a:r>
              <a:rPr lang="en-US" altLang="zh-CN" sz="2400" b="1" dirty="0">
                <a:solidFill>
                  <a:schemeClr val="tx2"/>
                </a:solidFill>
              </a:rPr>
              <a:t>4GL</a:t>
            </a:r>
          </a:p>
          <a:p>
            <a:pPr>
              <a:lnSpc>
                <a:spcPct val="80000"/>
              </a:lnSpc>
            </a:pPr>
            <a:r>
              <a:rPr lang="zh-CN" altLang="en-US" sz="2400" b="1" dirty="0">
                <a:solidFill>
                  <a:srgbClr val="FF0000"/>
                </a:solidFill>
              </a:rPr>
              <a:t>高级语言</a:t>
            </a:r>
            <a:endParaRPr lang="en-US" altLang="zh-CN" sz="2400" b="1" dirty="0">
              <a:solidFill>
                <a:srgbClr val="FF0000"/>
              </a:solidFill>
            </a:endParaRPr>
          </a:p>
          <a:p>
            <a:pPr>
              <a:buFont typeface="Wingdings" charset="0"/>
              <a:buNone/>
            </a:pPr>
            <a:r>
              <a:rPr lang="en-US" altLang="zh-CN" sz="2400" b="1" dirty="0">
                <a:solidFill>
                  <a:schemeClr val="tx2"/>
                </a:solidFill>
              </a:rPr>
              <a:t>   1</a:t>
            </a:r>
            <a:r>
              <a:rPr lang="zh-CN" altLang="en-US" sz="2400" b="1" dirty="0">
                <a:solidFill>
                  <a:schemeClr val="tx2"/>
                </a:solidFill>
              </a:rPr>
              <a:t>、通用结构化的程序设计语言</a:t>
            </a:r>
          </a:p>
          <a:p>
            <a:pPr>
              <a:buFont typeface="Wingdings" charset="0"/>
              <a:buNone/>
            </a:pPr>
            <a:r>
              <a:rPr lang="en-US" altLang="zh-CN" sz="2000" b="1" dirty="0">
                <a:solidFill>
                  <a:schemeClr val="tx2"/>
                </a:solidFill>
              </a:rPr>
              <a:t>    </a:t>
            </a:r>
            <a:r>
              <a:rPr lang="en-US" altLang="zh-CN" sz="2000" b="1" dirty="0">
                <a:solidFill>
                  <a:srgbClr val="FF0000"/>
                </a:solidFill>
              </a:rPr>
              <a:t>A)</a:t>
            </a:r>
            <a:r>
              <a:rPr lang="en-US" altLang="zh-CN" sz="2000" b="1" dirty="0">
                <a:solidFill>
                  <a:schemeClr val="tx2"/>
                </a:solidFill>
              </a:rPr>
              <a:t> PL/1</a:t>
            </a:r>
            <a:r>
              <a:rPr lang="zh-CN" altLang="en-US" sz="2000" b="1" dirty="0">
                <a:solidFill>
                  <a:schemeClr val="tx2"/>
                </a:solidFill>
              </a:rPr>
              <a:t>，科学计算、商业事务、实时控制领域</a:t>
            </a:r>
            <a:r>
              <a:rPr lang="zh-CN" altLang="en-US" sz="2000" dirty="0"/>
              <a:t>，</a:t>
            </a:r>
            <a:r>
              <a:rPr lang="en-US" altLang="zh-CN" sz="2000" b="1" dirty="0">
                <a:solidFill>
                  <a:schemeClr val="tx2"/>
                </a:solidFill>
              </a:rPr>
              <a:t>IBM</a:t>
            </a:r>
            <a:r>
              <a:rPr lang="zh-CN" altLang="en-US" sz="2000" b="1" dirty="0">
                <a:solidFill>
                  <a:schemeClr val="tx2"/>
                </a:solidFill>
              </a:rPr>
              <a:t>公司，</a:t>
            </a:r>
            <a:r>
              <a:rPr lang="en-US" altLang="zh-CN" sz="2000" b="1" dirty="0">
                <a:solidFill>
                  <a:schemeClr val="tx2"/>
                </a:solidFill>
              </a:rPr>
              <a:t>60</a:t>
            </a:r>
            <a:r>
              <a:rPr lang="zh-CN" altLang="en-US" sz="2000" b="1" dirty="0">
                <a:solidFill>
                  <a:schemeClr val="tx2"/>
                </a:solidFill>
              </a:rPr>
              <a:t>年代中后期，（</a:t>
            </a:r>
            <a:r>
              <a:rPr lang="en-US" altLang="zh-CN" sz="2000" b="1" dirty="0">
                <a:solidFill>
                  <a:schemeClr val="tx2"/>
                </a:solidFill>
              </a:rPr>
              <a:t>PL/S—</a:t>
            </a:r>
            <a:r>
              <a:rPr lang="zh-CN" altLang="en-US" sz="2000" b="1" dirty="0">
                <a:solidFill>
                  <a:schemeClr val="tx2"/>
                </a:solidFill>
              </a:rPr>
              <a:t>系统设计，</a:t>
            </a:r>
            <a:r>
              <a:rPr lang="en-US" altLang="zh-CN" sz="2000" b="1" dirty="0">
                <a:solidFill>
                  <a:schemeClr val="tx2"/>
                </a:solidFill>
              </a:rPr>
              <a:t>PL/M—</a:t>
            </a:r>
            <a:r>
              <a:rPr lang="zh-CN" altLang="en-US" sz="2000" b="1" dirty="0">
                <a:solidFill>
                  <a:schemeClr val="tx2"/>
                </a:solidFill>
              </a:rPr>
              <a:t>微机处理系统，</a:t>
            </a:r>
            <a:r>
              <a:rPr lang="en-US" altLang="zh-CN" sz="2000" b="1" dirty="0">
                <a:solidFill>
                  <a:schemeClr val="tx2"/>
                </a:solidFill>
              </a:rPr>
              <a:t>PL/C—</a:t>
            </a:r>
            <a:r>
              <a:rPr lang="zh-CN" altLang="en-US" sz="2000" b="1" dirty="0">
                <a:solidFill>
                  <a:schemeClr val="tx2"/>
                </a:solidFill>
              </a:rPr>
              <a:t>程序设计教学</a:t>
            </a:r>
            <a:endParaRPr lang="en-US" altLang="zh-CN" sz="2000" b="1" dirty="0">
              <a:solidFill>
                <a:schemeClr val="tx2"/>
              </a:solidFill>
            </a:endParaRPr>
          </a:p>
          <a:p>
            <a:pPr>
              <a:buFont typeface="Wingdings" charset="0"/>
              <a:buNone/>
            </a:pPr>
            <a:r>
              <a:rPr lang="en-US" altLang="zh-CN" sz="2000" b="1" dirty="0">
                <a:solidFill>
                  <a:schemeClr val="tx2"/>
                </a:solidFill>
              </a:rPr>
              <a:t>    </a:t>
            </a:r>
            <a:r>
              <a:rPr lang="en-US" altLang="zh-CN" sz="2000" b="1" dirty="0">
                <a:solidFill>
                  <a:srgbClr val="FF0000"/>
                </a:solidFill>
              </a:rPr>
              <a:t>B</a:t>
            </a:r>
            <a:r>
              <a:rPr lang="zh-CN" altLang="en-US" sz="2000" b="1" dirty="0">
                <a:solidFill>
                  <a:srgbClr val="FF0000"/>
                </a:solidFill>
              </a:rPr>
              <a:t>）</a:t>
            </a:r>
            <a:r>
              <a:rPr lang="en-US" altLang="zh-CN" sz="2000" b="1" dirty="0">
                <a:solidFill>
                  <a:schemeClr val="tx2"/>
                </a:solidFill>
              </a:rPr>
              <a:t>PASCAL</a:t>
            </a:r>
            <a:r>
              <a:rPr lang="zh-CN" altLang="en-US" sz="2000" b="1" dirty="0">
                <a:solidFill>
                  <a:schemeClr val="tx2"/>
                </a:solidFill>
              </a:rPr>
              <a:t>，语法严谨，层次分明，程序易写，可读性强，是第一个结构化编程语言，</a:t>
            </a:r>
            <a:r>
              <a:rPr lang="en-US" altLang="zh-CN" sz="2000" b="1" dirty="0">
                <a:solidFill>
                  <a:schemeClr val="tx2"/>
                </a:solidFill>
              </a:rPr>
              <a:t>1970</a:t>
            </a:r>
            <a:r>
              <a:rPr lang="zh-CN" altLang="en-US" sz="2000" b="1" dirty="0">
                <a:solidFill>
                  <a:schemeClr val="tx2"/>
                </a:solidFill>
              </a:rPr>
              <a:t>推出。</a:t>
            </a:r>
            <a:endParaRPr lang="en-US" altLang="zh-CN" sz="2000" b="1" dirty="0">
              <a:solidFill>
                <a:schemeClr val="tx2"/>
              </a:solidFill>
            </a:endParaRPr>
          </a:p>
          <a:p>
            <a:pPr>
              <a:buFont typeface="Wingdings" charset="0"/>
              <a:buNone/>
            </a:pPr>
            <a:r>
              <a:rPr lang="en-US" altLang="zh-CN" sz="2000" b="1" dirty="0">
                <a:solidFill>
                  <a:schemeClr val="tx2"/>
                </a:solidFill>
              </a:rPr>
              <a:t>    </a:t>
            </a:r>
            <a:r>
              <a:rPr lang="en-US" altLang="zh-CN" sz="2000" b="1" dirty="0">
                <a:solidFill>
                  <a:srgbClr val="FF0000"/>
                </a:solidFill>
              </a:rPr>
              <a:t>C</a:t>
            </a:r>
            <a:r>
              <a:rPr lang="zh-CN" altLang="en-US" sz="2000" b="1" dirty="0">
                <a:solidFill>
                  <a:srgbClr val="FF0000"/>
                </a:solidFill>
              </a:rPr>
              <a:t>）</a:t>
            </a:r>
            <a:r>
              <a:rPr lang="en-US" altLang="zh-CN" sz="2000" b="1" dirty="0">
                <a:solidFill>
                  <a:schemeClr val="tx2"/>
                </a:solidFill>
              </a:rPr>
              <a:t>C</a:t>
            </a:r>
            <a:r>
              <a:rPr lang="zh-CN" altLang="en-US" sz="2000" b="1" dirty="0">
                <a:solidFill>
                  <a:schemeClr val="tx2"/>
                </a:solidFill>
              </a:rPr>
              <a:t>语言，</a:t>
            </a:r>
            <a:r>
              <a:rPr lang="en-US" altLang="zh-CN" sz="2000" b="1" dirty="0">
                <a:solidFill>
                  <a:schemeClr val="tx2"/>
                </a:solidFill>
              </a:rPr>
              <a:t>Bell</a:t>
            </a:r>
            <a:r>
              <a:rPr lang="zh-CN" altLang="en-US" sz="2000" b="1" dirty="0">
                <a:solidFill>
                  <a:schemeClr val="tx2"/>
                </a:solidFill>
              </a:rPr>
              <a:t>实验室开发（为了写</a:t>
            </a:r>
            <a:r>
              <a:rPr lang="en-US" altLang="zh-CN" sz="2000" b="1" dirty="0">
                <a:solidFill>
                  <a:schemeClr val="tx2"/>
                </a:solidFill>
              </a:rPr>
              <a:t>Unix</a:t>
            </a:r>
            <a:r>
              <a:rPr lang="zh-CN" altLang="en-US" sz="2000" b="1" dirty="0">
                <a:solidFill>
                  <a:schemeClr val="tx2"/>
                </a:solidFill>
              </a:rPr>
              <a:t>），灵活，支持复杂的数据结构，大量应用指针，丰富的运算符和操作符，类似汇编，</a:t>
            </a:r>
            <a:r>
              <a:rPr lang="en-US" altLang="zh-CN" sz="2000" b="1" dirty="0">
                <a:solidFill>
                  <a:schemeClr val="tx2"/>
                </a:solidFill>
              </a:rPr>
              <a:t>C —〉Turbo C —〉 C++ —〉VC++</a:t>
            </a:r>
          </a:p>
          <a:p>
            <a:pPr>
              <a:buNone/>
            </a:pPr>
            <a:r>
              <a:rPr lang="en-US" altLang="zh-CN" sz="2000" b="1" dirty="0">
                <a:solidFill>
                  <a:schemeClr val="tx2"/>
                </a:solidFill>
              </a:rPr>
              <a:t>    </a:t>
            </a:r>
            <a:r>
              <a:rPr lang="en-US" altLang="zh-CN" sz="2000" b="1" dirty="0">
                <a:solidFill>
                  <a:srgbClr val="FF0000"/>
                </a:solidFill>
              </a:rPr>
              <a:t>D</a:t>
            </a:r>
            <a:r>
              <a:rPr lang="zh-CN" altLang="en-US" sz="2000" b="1" dirty="0">
                <a:solidFill>
                  <a:srgbClr val="FF0000"/>
                </a:solidFill>
              </a:rPr>
              <a:t>）</a:t>
            </a:r>
            <a:r>
              <a:rPr lang="en-US" altLang="zh-CN" sz="2000" b="1" dirty="0">
                <a:solidFill>
                  <a:schemeClr val="tx2"/>
                </a:solidFill>
              </a:rPr>
              <a:t>ADA, DOD,1974</a:t>
            </a:r>
            <a:r>
              <a:rPr lang="zh-CN" altLang="en-US" sz="2000" b="1" dirty="0">
                <a:solidFill>
                  <a:schemeClr val="tx2"/>
                </a:solidFill>
              </a:rPr>
              <a:t>开发，为嵌入式实时系统开发。</a:t>
            </a:r>
          </a:p>
          <a:p>
            <a:pPr eaLnBrk="1" hangingPunct="1">
              <a:lnSpc>
                <a:spcPct val="125000"/>
              </a:lnSpc>
            </a:pPr>
            <a:endParaRPr lang="zh-CN" altLang="en-US" sz="2400" dirty="0">
              <a:solidFill>
                <a:schemeClr val="tx2"/>
              </a:solidFill>
              <a:latin typeface="黑体" pitchFamily="49" charset="-122"/>
              <a:ea typeface="黑体" pitchFamily="49" charset="-122"/>
            </a:endParaRPr>
          </a:p>
          <a:p>
            <a:pPr eaLnBrk="1" hangingPunct="1">
              <a:lnSpc>
                <a:spcPct val="125000"/>
              </a:lnSpc>
            </a:pPr>
            <a:endParaRPr lang="zh-CN" altLang="en-US" sz="2400" dirty="0">
              <a:solidFill>
                <a:schemeClr val="tx2"/>
              </a:solidFill>
              <a:latin typeface="黑体" pitchFamily="49" charset="-122"/>
              <a:ea typeface="黑体" pitchFamily="49" charset="-122"/>
            </a:endParaRPr>
          </a:p>
          <a:p>
            <a:pPr eaLnBrk="1" hangingPunct="1">
              <a:lnSpc>
                <a:spcPct val="125000"/>
              </a:lnSpc>
            </a:pPr>
            <a:endParaRPr lang="en-US" altLang="zh-CN" sz="2400" b="1" dirty="0">
              <a:solidFill>
                <a:schemeClr val="tx2"/>
              </a:solidFill>
              <a:latin typeface="+mn-ea"/>
            </a:endParaRPr>
          </a:p>
          <a:p>
            <a:pPr eaLnBrk="1" hangingPunct="1">
              <a:lnSpc>
                <a:spcPct val="125000"/>
              </a:lnSpc>
            </a:pPr>
            <a:endParaRPr lang="zh-CN" altLang="en-US" sz="2400" b="1" dirty="0">
              <a:solidFill>
                <a:schemeClr val="tx2"/>
              </a:solidFill>
              <a:latin typeface="+mn-ea"/>
            </a:endParaRPr>
          </a:p>
          <a:p>
            <a:pPr eaLnBrk="1" hangingPunct="1"/>
            <a:endParaRPr lang="zh-CN" altLang="en-US" sz="2400" b="1" dirty="0">
              <a:solidFill>
                <a:schemeClr val="tx2"/>
              </a:solidFill>
              <a:latin typeface="+mn-ea"/>
            </a:endParaRPr>
          </a:p>
          <a:p>
            <a:pPr marL="933450" lvl="1" indent="-476250" eaLnBrk="1" hangingPunct="1">
              <a:buSzTx/>
            </a:pP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程序语言的选择</a:t>
            </a:r>
          </a:p>
        </p:txBody>
      </p:sp>
      <p:sp>
        <p:nvSpPr>
          <p:cNvPr id="33795" name="内容占位符 2"/>
          <p:cNvSpPr>
            <a:spLocks noGrp="1"/>
          </p:cNvSpPr>
          <p:nvPr>
            <p:ph idx="1"/>
          </p:nvPr>
        </p:nvSpPr>
        <p:spPr>
          <a:xfrm>
            <a:off x="100042" y="1000124"/>
            <a:ext cx="8758238" cy="4643453"/>
          </a:xfrm>
        </p:spPr>
        <p:txBody>
          <a:bodyPr/>
          <a:lstStyle/>
          <a:p>
            <a:pPr>
              <a:buNone/>
            </a:pPr>
            <a:r>
              <a:rPr lang="en-US" altLang="zh-CN" sz="2400" b="1" dirty="0">
                <a:solidFill>
                  <a:schemeClr val="tx2"/>
                </a:solidFill>
              </a:rPr>
              <a:t>2</a:t>
            </a:r>
            <a:r>
              <a:rPr lang="zh-CN" altLang="en-US" sz="2400" b="1" dirty="0">
                <a:solidFill>
                  <a:schemeClr val="tx2"/>
                </a:solidFill>
              </a:rPr>
              <a:t>、专用语言（</a:t>
            </a:r>
            <a:r>
              <a:rPr lang="en-US" altLang="zh-CN" sz="2400" b="1" dirty="0">
                <a:solidFill>
                  <a:schemeClr val="tx2"/>
                </a:solidFill>
              </a:rPr>
              <a:t>APL, FORTH, LISP, PROLOG, JAVA</a:t>
            </a:r>
            <a:r>
              <a:rPr lang="zh-CN" altLang="en-US" sz="2400" b="1" dirty="0">
                <a:solidFill>
                  <a:schemeClr val="tx2"/>
                </a:solidFill>
              </a:rPr>
              <a:t>）</a:t>
            </a:r>
            <a:endParaRPr lang="en-US" altLang="zh-CN" sz="2400" b="1" dirty="0">
              <a:solidFill>
                <a:schemeClr val="tx2"/>
              </a:solidFill>
            </a:endParaRPr>
          </a:p>
          <a:p>
            <a:pPr>
              <a:buNone/>
            </a:pPr>
            <a:r>
              <a:rPr lang="en-US" altLang="zh-CN" sz="2000" b="1" dirty="0">
                <a:solidFill>
                  <a:schemeClr val="tx2"/>
                </a:solidFill>
              </a:rPr>
              <a:t>     </a:t>
            </a:r>
            <a:r>
              <a:rPr lang="en-US" altLang="zh-CN" sz="2000" b="1" dirty="0">
                <a:solidFill>
                  <a:srgbClr val="FF0000"/>
                </a:solidFill>
              </a:rPr>
              <a:t>APL</a:t>
            </a:r>
            <a:r>
              <a:rPr lang="zh-CN" altLang="en-US" sz="2000" b="1" dirty="0">
                <a:solidFill>
                  <a:schemeClr val="tx2"/>
                </a:solidFill>
              </a:rPr>
              <a:t>：数组和向量运算，几乎没有结构化控制结构和数据。</a:t>
            </a:r>
            <a:endParaRPr lang="en-US" altLang="zh-CN" sz="2000" b="1" dirty="0">
              <a:solidFill>
                <a:schemeClr val="tx2"/>
              </a:solidFill>
            </a:endParaRPr>
          </a:p>
          <a:p>
            <a:pPr>
              <a:buNone/>
            </a:pPr>
            <a:r>
              <a:rPr lang="en-US" altLang="zh-CN" sz="2000" b="1" dirty="0">
                <a:solidFill>
                  <a:schemeClr val="tx2"/>
                </a:solidFill>
              </a:rPr>
              <a:t>     </a:t>
            </a:r>
            <a:r>
              <a:rPr lang="en-US" altLang="zh-CN" sz="2000" b="1" dirty="0">
                <a:solidFill>
                  <a:srgbClr val="FF0000"/>
                </a:solidFill>
              </a:rPr>
              <a:t>FORTH</a:t>
            </a:r>
            <a:r>
              <a:rPr lang="zh-CN" altLang="en-US" sz="2000" b="1" dirty="0">
                <a:solidFill>
                  <a:schemeClr val="tx2"/>
                </a:solidFill>
              </a:rPr>
              <a:t>：为开发</a:t>
            </a:r>
            <a:r>
              <a:rPr lang="en-US" altLang="zh-CN" sz="2000" b="1" dirty="0">
                <a:solidFill>
                  <a:schemeClr val="tx2"/>
                </a:solidFill>
              </a:rPr>
              <a:t>PC</a:t>
            </a:r>
            <a:r>
              <a:rPr lang="zh-CN" altLang="en-US" sz="2000" b="1" dirty="0">
                <a:solidFill>
                  <a:schemeClr val="tx2"/>
                </a:solidFill>
              </a:rPr>
              <a:t>机系统软件设计的语言，特点：堆栈方式编辑。</a:t>
            </a:r>
            <a:endParaRPr lang="en-US" altLang="zh-CN" sz="2000" b="1" dirty="0">
              <a:solidFill>
                <a:schemeClr val="tx2"/>
              </a:solidFill>
            </a:endParaRPr>
          </a:p>
          <a:p>
            <a:pPr>
              <a:buNone/>
            </a:pPr>
            <a:r>
              <a:rPr lang="en-US" altLang="zh-CN" sz="2000" b="1" dirty="0">
                <a:solidFill>
                  <a:srgbClr val="FF0000"/>
                </a:solidFill>
              </a:rPr>
              <a:t>     LISP</a:t>
            </a:r>
            <a:r>
              <a:rPr lang="zh-CN" altLang="en-US" sz="2000" b="1" dirty="0">
                <a:solidFill>
                  <a:schemeClr val="tx2"/>
                </a:solidFill>
              </a:rPr>
              <a:t>：人工智能。</a:t>
            </a:r>
            <a:endParaRPr lang="en-US" altLang="zh-CN" sz="2000" b="1" dirty="0">
              <a:solidFill>
                <a:schemeClr val="tx2"/>
              </a:solidFill>
            </a:endParaRPr>
          </a:p>
          <a:p>
            <a:pPr>
              <a:buNone/>
            </a:pPr>
            <a:r>
              <a:rPr lang="en-US" altLang="zh-CN" sz="2000" b="1" dirty="0">
                <a:solidFill>
                  <a:schemeClr val="tx2"/>
                </a:solidFill>
              </a:rPr>
              <a:t>     </a:t>
            </a:r>
            <a:r>
              <a:rPr lang="en-US" altLang="zh-CN" sz="2000" b="1" dirty="0">
                <a:solidFill>
                  <a:srgbClr val="FF0000"/>
                </a:solidFill>
              </a:rPr>
              <a:t>PROLOG</a:t>
            </a:r>
            <a:r>
              <a:rPr lang="zh-CN" altLang="en-US" sz="2000" b="1" dirty="0">
                <a:solidFill>
                  <a:schemeClr val="tx2"/>
                </a:solidFill>
              </a:rPr>
              <a:t>：专家系统。</a:t>
            </a:r>
            <a:endParaRPr lang="en-US" altLang="zh-CN" sz="2000" b="1" dirty="0">
              <a:solidFill>
                <a:schemeClr val="tx2"/>
              </a:solidFill>
            </a:endParaRPr>
          </a:p>
          <a:p>
            <a:pPr>
              <a:buNone/>
            </a:pPr>
            <a:r>
              <a:rPr lang="en-US" altLang="zh-CN" sz="2000" b="1" dirty="0">
                <a:solidFill>
                  <a:schemeClr val="tx2"/>
                </a:solidFill>
              </a:rPr>
              <a:t>     </a:t>
            </a:r>
            <a:r>
              <a:rPr lang="en-US" altLang="zh-CN" sz="2000" b="1" dirty="0">
                <a:solidFill>
                  <a:srgbClr val="FF0000"/>
                </a:solidFill>
              </a:rPr>
              <a:t>JAVA</a:t>
            </a:r>
            <a:r>
              <a:rPr lang="zh-CN" altLang="en-US" sz="2000" b="1" dirty="0">
                <a:solidFill>
                  <a:schemeClr val="tx2"/>
                </a:solidFill>
              </a:rPr>
              <a:t>：</a:t>
            </a:r>
            <a:r>
              <a:rPr lang="en-US" altLang="zh-CN" sz="2000" b="1" dirty="0">
                <a:solidFill>
                  <a:schemeClr val="tx2"/>
                </a:solidFill>
              </a:rPr>
              <a:t>1991</a:t>
            </a:r>
            <a:r>
              <a:rPr lang="zh-CN" altLang="en-US" sz="2000" b="1" dirty="0">
                <a:solidFill>
                  <a:schemeClr val="tx2"/>
                </a:solidFill>
              </a:rPr>
              <a:t>，</a:t>
            </a:r>
            <a:r>
              <a:rPr lang="en-US" altLang="zh-CN" sz="2000" b="1" dirty="0">
                <a:solidFill>
                  <a:schemeClr val="tx2"/>
                </a:solidFill>
              </a:rPr>
              <a:t>SUN</a:t>
            </a:r>
            <a:r>
              <a:rPr lang="zh-CN" altLang="en-US" sz="2000" b="1" dirty="0">
                <a:solidFill>
                  <a:schemeClr val="tx2"/>
                </a:solidFill>
              </a:rPr>
              <a:t>公司，</a:t>
            </a:r>
            <a:r>
              <a:rPr lang="en-US" altLang="zh-CN" sz="2000" b="1" dirty="0">
                <a:solidFill>
                  <a:schemeClr val="tx2"/>
                </a:solidFill>
              </a:rPr>
              <a:t>James Gosling</a:t>
            </a:r>
            <a:r>
              <a:rPr lang="zh-CN" altLang="en-US" sz="2000" b="1" dirty="0">
                <a:solidFill>
                  <a:schemeClr val="tx2"/>
                </a:solidFill>
              </a:rPr>
              <a:t>，面向对象，类</a:t>
            </a:r>
            <a:r>
              <a:rPr lang="en-US" altLang="zh-CN" sz="2000" b="1" dirty="0">
                <a:solidFill>
                  <a:schemeClr val="tx2"/>
                </a:solidFill>
              </a:rPr>
              <a:t>C++</a:t>
            </a:r>
            <a:r>
              <a:rPr lang="zh-CN" altLang="en-US" sz="2000" b="1" dirty="0">
                <a:solidFill>
                  <a:schemeClr val="tx2"/>
                </a:solidFill>
              </a:rPr>
              <a:t>的，提供基于</a:t>
            </a:r>
            <a:r>
              <a:rPr lang="en-US" altLang="zh-CN" sz="2000" b="1" dirty="0">
                <a:solidFill>
                  <a:schemeClr val="tx2"/>
                </a:solidFill>
              </a:rPr>
              <a:t>TCP/IP</a:t>
            </a:r>
            <a:r>
              <a:rPr lang="zh-CN" altLang="en-US" sz="2000" b="1" dirty="0">
                <a:solidFill>
                  <a:schemeClr val="tx2"/>
                </a:solidFill>
              </a:rPr>
              <a:t>协议的网络环境下交互式和实时程序。</a:t>
            </a:r>
            <a:r>
              <a:rPr lang="en-US" altLang="zh-CN" sz="2000" b="1" dirty="0">
                <a:solidFill>
                  <a:schemeClr val="tx2"/>
                </a:solidFill>
              </a:rPr>
              <a:t>JAVA</a:t>
            </a:r>
            <a:r>
              <a:rPr lang="zh-CN" altLang="en-US" sz="2000" b="1" dirty="0">
                <a:solidFill>
                  <a:schemeClr val="tx2"/>
                </a:solidFill>
              </a:rPr>
              <a:t>推动了互联网应用，基于</a:t>
            </a:r>
            <a:r>
              <a:rPr lang="en-US" altLang="zh-CN" sz="2000" b="1" dirty="0">
                <a:solidFill>
                  <a:schemeClr val="tx2"/>
                </a:solidFill>
              </a:rPr>
              <a:t>Web</a:t>
            </a:r>
            <a:r>
              <a:rPr lang="zh-CN" altLang="en-US" sz="2000" b="1" dirty="0">
                <a:solidFill>
                  <a:schemeClr val="tx2"/>
                </a:solidFill>
              </a:rPr>
              <a:t>服务的应用发展。</a:t>
            </a:r>
          </a:p>
          <a:p>
            <a:pPr>
              <a:lnSpc>
                <a:spcPct val="80000"/>
              </a:lnSpc>
              <a:buNone/>
            </a:pPr>
            <a:r>
              <a:rPr lang="en-US" altLang="zh-CN" sz="2400" b="1" dirty="0">
                <a:solidFill>
                  <a:schemeClr val="tx2"/>
                </a:solidFill>
              </a:rPr>
              <a:t>3</a:t>
            </a:r>
            <a:r>
              <a:rPr lang="zh-CN" altLang="en-US" sz="2400" b="1" dirty="0">
                <a:solidFill>
                  <a:schemeClr val="tx2"/>
                </a:solidFill>
              </a:rPr>
              <a:t>、第四代语言</a:t>
            </a:r>
            <a:r>
              <a:rPr lang="en-US" altLang="zh-CN" sz="2400" b="1" dirty="0">
                <a:solidFill>
                  <a:schemeClr val="tx2"/>
                </a:solidFill>
              </a:rPr>
              <a:t>4GL</a:t>
            </a:r>
            <a:r>
              <a:rPr lang="zh-CN" altLang="en-US" sz="2400" b="1" dirty="0">
                <a:solidFill>
                  <a:schemeClr val="tx2"/>
                </a:solidFill>
              </a:rPr>
              <a:t>超高级语言</a:t>
            </a:r>
            <a:endParaRPr lang="en-US" altLang="zh-CN" sz="2400" b="1" dirty="0">
              <a:solidFill>
                <a:schemeClr val="tx2"/>
              </a:solidFill>
            </a:endParaRPr>
          </a:p>
          <a:p>
            <a:pPr marL="0" indent="0">
              <a:lnSpc>
                <a:spcPct val="80000"/>
              </a:lnSpc>
              <a:buNone/>
            </a:pPr>
            <a:r>
              <a:rPr lang="zh-CN" altLang="en-US" sz="2000" b="1" dirty="0">
                <a:solidFill>
                  <a:schemeClr val="tx2"/>
                </a:solidFill>
              </a:rPr>
              <a:t>     </a:t>
            </a:r>
            <a:r>
              <a:rPr lang="zh-CN" altLang="en-US" sz="2000" b="1" dirty="0">
                <a:solidFill>
                  <a:srgbClr val="FF0000"/>
                </a:solidFill>
              </a:rPr>
              <a:t>第三代</a:t>
            </a:r>
            <a:r>
              <a:rPr lang="zh-CN" altLang="en-US" sz="2000" b="1" dirty="0">
                <a:solidFill>
                  <a:schemeClr val="tx2"/>
                </a:solidFill>
              </a:rPr>
              <a:t>：为完成一个任务你不仅要告诉计算机你要做什么，而且要告诉计算机如何一步一步的作，例如：现在常用的编程语言</a:t>
            </a:r>
            <a:endParaRPr lang="en-US" altLang="zh-CN" sz="2000" b="1" dirty="0">
              <a:solidFill>
                <a:schemeClr val="tx2"/>
              </a:solidFill>
            </a:endParaRPr>
          </a:p>
          <a:p>
            <a:pPr marL="0" indent="0">
              <a:lnSpc>
                <a:spcPct val="80000"/>
              </a:lnSpc>
              <a:buNone/>
            </a:pPr>
            <a:r>
              <a:rPr lang="en-US" altLang="zh-CN" sz="2000" b="1" dirty="0">
                <a:solidFill>
                  <a:schemeClr val="tx2"/>
                </a:solidFill>
              </a:rPr>
              <a:t>     </a:t>
            </a:r>
            <a:r>
              <a:rPr lang="zh-CN" altLang="en-US" sz="2000" b="1" dirty="0">
                <a:solidFill>
                  <a:srgbClr val="FF0000"/>
                </a:solidFill>
              </a:rPr>
              <a:t>第四代</a:t>
            </a:r>
            <a:r>
              <a:rPr lang="zh-CN" altLang="en-US" sz="2000" b="1" dirty="0">
                <a:solidFill>
                  <a:schemeClr val="tx2"/>
                </a:solidFill>
              </a:rPr>
              <a:t>：完成一个任务你仅要告诉计算机你要做什么，而且不要告诉计算机如何一步一步的作。例如：</a:t>
            </a:r>
            <a:r>
              <a:rPr lang="en-US" altLang="zh-CN" sz="2000" b="1" dirty="0">
                <a:solidFill>
                  <a:schemeClr val="tx2"/>
                </a:solidFill>
              </a:rPr>
              <a:t>SQL</a:t>
            </a:r>
            <a:r>
              <a:rPr lang="zh-CN" altLang="en-US" sz="2000" b="1" dirty="0">
                <a:solidFill>
                  <a:schemeClr val="tx2"/>
                </a:solidFill>
              </a:rPr>
              <a:t>就有第四代的特征，你只要告诉</a:t>
            </a:r>
            <a:r>
              <a:rPr lang="en-US" altLang="zh-CN" sz="2000" b="1" dirty="0">
                <a:solidFill>
                  <a:schemeClr val="tx2"/>
                </a:solidFill>
              </a:rPr>
              <a:t>DBMS</a:t>
            </a:r>
            <a:r>
              <a:rPr lang="zh-CN" altLang="en-US" sz="2000" b="1" dirty="0">
                <a:solidFill>
                  <a:schemeClr val="tx2"/>
                </a:solidFill>
              </a:rPr>
              <a:t>要得到什么，至于如何得到， 如何使用索引，如何连接多个表这些步骤就不用关注。</a:t>
            </a:r>
            <a:r>
              <a:rPr lang="zh-CN" altLang="en-US" sz="2000" b="1" dirty="0">
                <a:solidFill>
                  <a:srgbClr val="FF0000"/>
                </a:solidFill>
              </a:rPr>
              <a:t>真正意义上、完全独立的第四代语言应该说还没有出现。</a:t>
            </a:r>
            <a:endParaRPr lang="en-US" altLang="zh-CN" sz="2000" b="1" dirty="0">
              <a:solidFill>
                <a:srgbClr val="FF0000"/>
              </a:solidFill>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程序语言的选择</a:t>
            </a:r>
          </a:p>
        </p:txBody>
      </p:sp>
      <p:sp>
        <p:nvSpPr>
          <p:cNvPr id="33795" name="内容占位符 2"/>
          <p:cNvSpPr>
            <a:spLocks noGrp="1"/>
          </p:cNvSpPr>
          <p:nvPr>
            <p:ph idx="1"/>
          </p:nvPr>
        </p:nvSpPr>
        <p:spPr>
          <a:xfrm>
            <a:off x="100042" y="1000124"/>
            <a:ext cx="8758238" cy="4643453"/>
          </a:xfrm>
        </p:spPr>
        <p:txBody>
          <a:bodyPr/>
          <a:lstStyle/>
          <a:p>
            <a:pPr>
              <a:lnSpc>
                <a:spcPct val="80000"/>
              </a:lnSpc>
              <a:buFont typeface="Wingdings" pitchFamily="2" charset="2"/>
              <a:buChar char="l"/>
            </a:pPr>
            <a:r>
              <a:rPr lang="zh-CN" altLang="en-US" sz="2400" b="1" dirty="0">
                <a:solidFill>
                  <a:srgbClr val="FF0000"/>
                </a:solidFill>
              </a:rPr>
              <a:t>程序语言的选择</a:t>
            </a:r>
            <a:endParaRPr lang="en-US" altLang="zh-CN" sz="2400" b="1" dirty="0">
              <a:solidFill>
                <a:srgbClr val="FF0000"/>
              </a:solidFill>
            </a:endParaRPr>
          </a:p>
          <a:p>
            <a:pPr>
              <a:lnSpc>
                <a:spcPct val="80000"/>
              </a:lnSpc>
              <a:buFont typeface="Wingdings" charset="0"/>
              <a:buNone/>
            </a:pPr>
            <a:r>
              <a:rPr lang="zh-CN" altLang="en-US" sz="2400" b="1" dirty="0">
                <a:solidFill>
                  <a:schemeClr val="tx2"/>
                </a:solidFill>
                <a:latin typeface="+mn-ea"/>
                <a:cs typeface="楷体_GB2312" charset="0"/>
              </a:rPr>
              <a:t>（</a:t>
            </a:r>
            <a:r>
              <a:rPr lang="en-US" altLang="zh-CN" sz="2400" b="1" dirty="0">
                <a:solidFill>
                  <a:schemeClr val="tx2"/>
                </a:solidFill>
                <a:latin typeface="+mn-ea"/>
                <a:cs typeface="楷体_GB2312" charset="0"/>
              </a:rPr>
              <a:t>1</a:t>
            </a:r>
            <a:r>
              <a:rPr lang="zh-CN" altLang="en-US" sz="2400" b="1" dirty="0">
                <a:solidFill>
                  <a:schemeClr val="tx2"/>
                </a:solidFill>
                <a:latin typeface="+mn-ea"/>
                <a:cs typeface="楷体_GB2312" charset="0"/>
              </a:rPr>
              <a:t>）用户要求</a:t>
            </a:r>
            <a:endParaRPr lang="en-US" altLang="zh-CN" sz="2400" b="1" dirty="0">
              <a:solidFill>
                <a:schemeClr val="tx2"/>
              </a:solidFill>
              <a:latin typeface="+mn-ea"/>
              <a:cs typeface="楷体_GB2312" charset="0"/>
            </a:endParaRPr>
          </a:p>
          <a:p>
            <a:pPr>
              <a:lnSpc>
                <a:spcPct val="80000"/>
              </a:lnSpc>
              <a:buFont typeface="Wingdings" charset="0"/>
              <a:buNone/>
            </a:pPr>
            <a:r>
              <a:rPr lang="zh-CN" altLang="en-US" sz="2400" b="1" dirty="0">
                <a:solidFill>
                  <a:schemeClr val="tx2"/>
                </a:solidFill>
                <a:latin typeface="+mn-ea"/>
                <a:cs typeface="楷体_GB2312" charset="0"/>
              </a:rPr>
              <a:t>（</a:t>
            </a:r>
            <a:r>
              <a:rPr lang="en-US" altLang="zh-CN" sz="2400" b="1" dirty="0">
                <a:solidFill>
                  <a:schemeClr val="tx2"/>
                </a:solidFill>
                <a:latin typeface="+mn-ea"/>
                <a:cs typeface="楷体_GB2312" charset="0"/>
              </a:rPr>
              <a:t>2</a:t>
            </a:r>
            <a:r>
              <a:rPr lang="zh-CN" altLang="en-US" sz="2400" b="1" dirty="0">
                <a:solidFill>
                  <a:schemeClr val="tx2"/>
                </a:solidFill>
                <a:latin typeface="+mn-ea"/>
                <a:cs typeface="楷体_GB2312" charset="0"/>
              </a:rPr>
              <a:t>）运行环境</a:t>
            </a:r>
            <a:endParaRPr lang="en-US" altLang="zh-CN" sz="2400" b="1" dirty="0">
              <a:solidFill>
                <a:schemeClr val="tx2"/>
              </a:solidFill>
              <a:latin typeface="+mn-ea"/>
              <a:cs typeface="楷体_GB2312" charset="0"/>
            </a:endParaRPr>
          </a:p>
          <a:p>
            <a:pPr>
              <a:lnSpc>
                <a:spcPct val="80000"/>
              </a:lnSpc>
              <a:buFont typeface="Wingdings" charset="0"/>
              <a:buNone/>
            </a:pPr>
            <a:r>
              <a:rPr lang="zh-CN" altLang="en-US" sz="2400" b="1" dirty="0">
                <a:solidFill>
                  <a:schemeClr val="tx2"/>
                </a:solidFill>
                <a:latin typeface="+mn-ea"/>
                <a:cs typeface="楷体_GB2312" charset="0"/>
              </a:rPr>
              <a:t>（</a:t>
            </a:r>
            <a:r>
              <a:rPr lang="en-US" altLang="zh-CN" sz="2400" b="1" dirty="0">
                <a:solidFill>
                  <a:schemeClr val="tx2"/>
                </a:solidFill>
                <a:latin typeface="+mn-ea"/>
                <a:cs typeface="楷体_GB2312" charset="0"/>
              </a:rPr>
              <a:t>3</a:t>
            </a:r>
            <a:r>
              <a:rPr lang="zh-CN" altLang="en-US" sz="2400" b="1" dirty="0">
                <a:solidFill>
                  <a:schemeClr val="tx2"/>
                </a:solidFill>
                <a:latin typeface="+mn-ea"/>
                <a:cs typeface="楷体_GB2312" charset="0"/>
              </a:rPr>
              <a:t>）工程规模</a:t>
            </a:r>
            <a:endParaRPr lang="en-US" altLang="zh-CN" sz="2400" b="1" dirty="0">
              <a:solidFill>
                <a:schemeClr val="tx2"/>
              </a:solidFill>
              <a:latin typeface="+mn-ea"/>
              <a:cs typeface="楷体_GB2312" charset="0"/>
            </a:endParaRPr>
          </a:p>
          <a:p>
            <a:pPr>
              <a:lnSpc>
                <a:spcPct val="80000"/>
              </a:lnSpc>
              <a:buFont typeface="Wingdings" charset="0"/>
              <a:buNone/>
            </a:pPr>
            <a:r>
              <a:rPr lang="zh-CN" altLang="en-US" sz="2400" b="1" dirty="0">
                <a:solidFill>
                  <a:schemeClr val="tx2"/>
                </a:solidFill>
                <a:latin typeface="+mn-ea"/>
                <a:cs typeface="楷体_GB2312" charset="0"/>
              </a:rPr>
              <a:t>（</a:t>
            </a:r>
            <a:r>
              <a:rPr lang="en-US" altLang="zh-CN" sz="2400" b="1" dirty="0">
                <a:solidFill>
                  <a:schemeClr val="tx2"/>
                </a:solidFill>
                <a:latin typeface="+mn-ea"/>
                <a:cs typeface="楷体_GB2312" charset="0"/>
              </a:rPr>
              <a:t>4</a:t>
            </a:r>
            <a:r>
              <a:rPr lang="zh-CN" altLang="en-US" sz="2400" b="1" dirty="0">
                <a:solidFill>
                  <a:schemeClr val="tx2"/>
                </a:solidFill>
                <a:latin typeface="+mn-ea"/>
                <a:cs typeface="楷体_GB2312" charset="0"/>
              </a:rPr>
              <a:t>）应用范围</a:t>
            </a:r>
            <a:endParaRPr lang="en-US" altLang="zh-CN" sz="2400" b="1" dirty="0">
              <a:solidFill>
                <a:schemeClr val="tx2"/>
              </a:solidFill>
              <a:latin typeface="+mn-ea"/>
              <a:cs typeface="楷体_GB2312" charset="0"/>
            </a:endParaRPr>
          </a:p>
          <a:p>
            <a:pPr>
              <a:lnSpc>
                <a:spcPct val="80000"/>
              </a:lnSpc>
              <a:buFont typeface="Wingdings" charset="0"/>
              <a:buNone/>
            </a:pPr>
            <a:r>
              <a:rPr lang="zh-CN" altLang="en-US" sz="2400" b="1" dirty="0">
                <a:solidFill>
                  <a:schemeClr val="tx2"/>
                </a:solidFill>
                <a:latin typeface="+mn-ea"/>
                <a:cs typeface="楷体_GB2312" charset="0"/>
              </a:rPr>
              <a:t>（</a:t>
            </a:r>
            <a:r>
              <a:rPr lang="en-US" altLang="zh-CN" sz="2400" b="1" dirty="0">
                <a:solidFill>
                  <a:schemeClr val="tx2"/>
                </a:solidFill>
                <a:latin typeface="+mn-ea"/>
                <a:cs typeface="楷体_GB2312" charset="0"/>
              </a:rPr>
              <a:t>5</a:t>
            </a:r>
            <a:r>
              <a:rPr lang="zh-CN" altLang="en-US" sz="2400" b="1" dirty="0">
                <a:solidFill>
                  <a:schemeClr val="tx2"/>
                </a:solidFill>
                <a:latin typeface="+mn-ea"/>
                <a:cs typeface="楷体_GB2312" charset="0"/>
              </a:rPr>
              <a:t>）程序员经验知识</a:t>
            </a:r>
            <a:endParaRPr lang="en-US" altLang="zh-CN" sz="2400" b="1" dirty="0">
              <a:solidFill>
                <a:schemeClr val="tx2"/>
              </a:solidFill>
              <a:latin typeface="+mn-ea"/>
              <a:cs typeface="楷体_GB2312" charset="0"/>
            </a:endParaRPr>
          </a:p>
          <a:p>
            <a:pPr>
              <a:lnSpc>
                <a:spcPct val="80000"/>
              </a:lnSpc>
              <a:buFont typeface="Wingdings" charset="0"/>
              <a:buNone/>
            </a:pPr>
            <a:r>
              <a:rPr lang="zh-CN" altLang="en-US" sz="2400" b="1" dirty="0">
                <a:solidFill>
                  <a:schemeClr val="tx2"/>
                </a:solidFill>
                <a:latin typeface="+mn-ea"/>
                <a:cs typeface="楷体_GB2312" charset="0"/>
              </a:rPr>
              <a:t>（</a:t>
            </a:r>
            <a:r>
              <a:rPr lang="en-US" altLang="zh-CN" sz="2400" b="1" dirty="0">
                <a:solidFill>
                  <a:schemeClr val="tx2"/>
                </a:solidFill>
                <a:latin typeface="+mn-ea"/>
                <a:cs typeface="楷体_GB2312" charset="0"/>
              </a:rPr>
              <a:t>6</a:t>
            </a:r>
            <a:r>
              <a:rPr lang="zh-CN" altLang="en-US" sz="2400" b="1" dirty="0">
                <a:solidFill>
                  <a:schemeClr val="tx2"/>
                </a:solidFill>
                <a:latin typeface="+mn-ea"/>
                <a:cs typeface="楷体_GB2312" charset="0"/>
              </a:rPr>
              <a:t>）可移植性好</a:t>
            </a:r>
            <a:endParaRPr lang="en-US" altLang="zh-CN" sz="2400" b="1" dirty="0">
              <a:solidFill>
                <a:schemeClr val="tx2"/>
              </a:solidFill>
              <a:latin typeface="+mn-ea"/>
              <a:cs typeface="楷体_GB2312" charset="0"/>
            </a:endParaRPr>
          </a:p>
          <a:p>
            <a:pPr>
              <a:lnSpc>
                <a:spcPct val="80000"/>
              </a:lnSpc>
              <a:buFont typeface="Wingdings" charset="0"/>
              <a:buNone/>
            </a:pPr>
            <a:r>
              <a:rPr lang="zh-CN" altLang="en-US" sz="2400" b="1" dirty="0">
                <a:solidFill>
                  <a:schemeClr val="tx2"/>
                </a:solidFill>
                <a:latin typeface="+mn-ea"/>
                <a:cs typeface="楷体_GB2312" charset="0"/>
              </a:rPr>
              <a:t>（</a:t>
            </a:r>
            <a:r>
              <a:rPr lang="en-US" altLang="zh-CN" sz="2400" b="1" dirty="0">
                <a:solidFill>
                  <a:schemeClr val="tx2"/>
                </a:solidFill>
                <a:latin typeface="+mn-ea"/>
                <a:cs typeface="楷体_GB2312" charset="0"/>
              </a:rPr>
              <a:t>7</a:t>
            </a:r>
            <a:r>
              <a:rPr lang="zh-CN" altLang="en-US" sz="2400" b="1" dirty="0">
                <a:solidFill>
                  <a:schemeClr val="tx2"/>
                </a:solidFill>
                <a:latin typeface="+mn-ea"/>
                <a:cs typeface="楷体_GB2312" charset="0"/>
              </a:rPr>
              <a:t>）软件辅助工具</a:t>
            </a:r>
            <a:endParaRPr lang="en-US" altLang="zh-CN" sz="2400" b="1" dirty="0">
              <a:solidFill>
                <a:schemeClr val="tx2"/>
              </a:solidFill>
              <a:latin typeface="+mn-ea"/>
              <a:cs typeface="楷体_GB2312" charset="0"/>
            </a:endParaRPr>
          </a:p>
          <a:p>
            <a:pPr>
              <a:lnSpc>
                <a:spcPct val="80000"/>
              </a:lnSpc>
              <a:buFont typeface="Wingdings" charset="0"/>
              <a:buNone/>
            </a:pPr>
            <a:r>
              <a:rPr lang="zh-CN" altLang="en-US" sz="2400" b="1" dirty="0">
                <a:solidFill>
                  <a:schemeClr val="tx2"/>
                </a:solidFill>
                <a:latin typeface="+mn-ea"/>
                <a:cs typeface="楷体_GB2312" charset="0"/>
              </a:rPr>
              <a:t>（</a:t>
            </a:r>
            <a:r>
              <a:rPr lang="en-US" altLang="zh-CN" sz="2400" b="1" dirty="0">
                <a:solidFill>
                  <a:schemeClr val="tx2"/>
                </a:solidFill>
                <a:latin typeface="+mn-ea"/>
                <a:cs typeface="楷体_GB2312" charset="0"/>
              </a:rPr>
              <a:t>8</a:t>
            </a:r>
            <a:r>
              <a:rPr lang="zh-CN" altLang="en-US" sz="2400" b="1" dirty="0">
                <a:solidFill>
                  <a:schemeClr val="tx2"/>
                </a:solidFill>
                <a:latin typeface="+mn-ea"/>
                <a:cs typeface="楷体_GB2312" charset="0"/>
              </a:rPr>
              <a:t>）费用</a:t>
            </a:r>
          </a:p>
          <a:p>
            <a:pPr>
              <a:buNone/>
            </a:pPr>
            <a:endParaRPr lang="en-US" altLang="zh-CN" sz="2400" b="1" dirty="0">
              <a:solidFill>
                <a:schemeClr val="tx2"/>
              </a:solidFill>
              <a:latin typeface="+mn-ea"/>
            </a:endParaRPr>
          </a:p>
          <a:p>
            <a:pPr eaLnBrk="1" hangingPunct="1">
              <a:lnSpc>
                <a:spcPct val="125000"/>
              </a:lnSpc>
            </a:pPr>
            <a:endParaRPr lang="zh-CN" altLang="en-US" sz="2400" b="1" dirty="0">
              <a:solidFill>
                <a:schemeClr val="tx2"/>
              </a:solidFill>
              <a:latin typeface="+mn-ea"/>
            </a:endParaRPr>
          </a:p>
          <a:p>
            <a:pPr eaLnBrk="1" hangingPunct="1"/>
            <a:endParaRPr lang="zh-CN" altLang="en-US" sz="2400" b="1" dirty="0">
              <a:solidFill>
                <a:schemeClr val="tx2"/>
              </a:solidFill>
              <a:latin typeface="+mn-ea"/>
            </a:endParaRPr>
          </a:p>
          <a:p>
            <a:pPr marL="933450" lvl="1" indent="-476250" eaLnBrk="1" hangingPunct="1">
              <a:buSzTx/>
            </a:pPr>
            <a:endParaRPr lang="zh-CN" altLang="en-US" sz="2400" b="1" dirty="0">
              <a:solidFill>
                <a:schemeClr val="tx2"/>
              </a:solidFill>
              <a:latin typeface="+mn-ea"/>
            </a:endParaRPr>
          </a:p>
          <a:p>
            <a:pPr eaLnBrk="1" hangingPunct="1">
              <a:lnSpc>
                <a:spcPct val="115000"/>
              </a:lnSpc>
            </a:pPr>
            <a:endParaRPr lang="zh-CN" altLang="en-US" sz="2400" b="1" dirty="0">
              <a:solidFill>
                <a:schemeClr val="tx2"/>
              </a:solidFill>
              <a:latin typeface="+mn-ea"/>
            </a:endParaRPr>
          </a:p>
          <a:p>
            <a:pPr eaLnBrk="1" hangingPunct="1">
              <a:lnSpc>
                <a:spcPct val="115000"/>
              </a:lnSpc>
            </a:pPr>
            <a:endParaRPr lang="en-US" altLang="zh-CN" sz="2400" b="1" dirty="0">
              <a:solidFill>
                <a:schemeClr val="tx2"/>
              </a:solidFill>
              <a:latin typeface="+mn-ea"/>
            </a:endParaRPr>
          </a:p>
        </p:txBody>
      </p:sp>
    </p:spTree>
  </p:cSld>
  <p:clrMapOvr>
    <a:masterClrMapping/>
  </p:clrMapOvr>
  <p:transition advClick="0"/>
</p:sld>
</file>

<file path=ppt/theme/theme1.xml><?xml version="1.0" encoding="utf-8"?>
<a:theme xmlns:a="http://schemas.openxmlformats.org/drawingml/2006/main" name="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txDef>
      <a:spPr>
        <a:noFill/>
      </a:spPr>
      <a:bodyPr wrap="square" rtlCol="0">
        <a:spAutoFit/>
      </a:bodyPr>
      <a:lstStyle>
        <a:defPPr>
          <a:buNone/>
          <a:defRPr b="1" dirty="0" smtClean="0">
            <a:solidFill>
              <a:srgbClr val="0000FF"/>
            </a:solidFill>
            <a:latin typeface="楷体" pitchFamily="49" charset="-122"/>
            <a:ea typeface="楷体" pitchFamily="49" charset="-122"/>
          </a:defRPr>
        </a:defPPr>
      </a:lstStyle>
    </a:tx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Frutiger LT 55 Roman"/>
        <a:ea typeface="宋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自定义设计方案 13">
        <a:dk1>
          <a:srgbClr val="4D4D4D"/>
        </a:dk1>
        <a:lt1>
          <a:srgbClr val="FFFFFF"/>
        </a:lt1>
        <a:dk2>
          <a:srgbClr val="000000"/>
        </a:dk2>
        <a:lt2>
          <a:srgbClr val="999999"/>
        </a:lt2>
        <a:accent1>
          <a:srgbClr val="C6DEF3"/>
        </a:accent1>
        <a:accent2>
          <a:srgbClr val="00509B"/>
        </a:accent2>
        <a:accent3>
          <a:srgbClr val="FFFFFF"/>
        </a:accent3>
        <a:accent4>
          <a:srgbClr val="404040"/>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4">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5">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6">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19768</TotalTime>
  <Words>4928</Words>
  <Application>Microsoft Office PowerPoint</Application>
  <PresentationFormat>全屏显示(4:3)</PresentationFormat>
  <Paragraphs>417</Paragraphs>
  <Slides>41</Slides>
  <Notes>41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41</vt:i4>
      </vt:variant>
    </vt:vector>
  </HeadingPairs>
  <TitlesOfParts>
    <vt:vector size="54" baseType="lpstr">
      <vt:lpstr>Frutiger LT 45 Light</vt:lpstr>
      <vt:lpstr>Frutiger LT 55 Roman</vt:lpstr>
      <vt:lpstr>仿宋_GB2312</vt:lpstr>
      <vt:lpstr>黑体</vt:lpstr>
      <vt:lpstr>楷体</vt:lpstr>
      <vt:lpstr>宋体</vt:lpstr>
      <vt:lpstr>Arial</vt:lpstr>
      <vt:lpstr>Times New Roman</vt:lpstr>
      <vt:lpstr>Verdana</vt:lpstr>
      <vt:lpstr>Wingdings</vt:lpstr>
      <vt:lpstr>默认设计模板</vt:lpstr>
      <vt:lpstr>1_自定义设计方案</vt:lpstr>
      <vt:lpstr>1_默认设计模板</vt:lpstr>
      <vt:lpstr>软件工程导论（第6版）  第七章  系统实现 </vt:lpstr>
      <vt:lpstr>软件开发与生产过程的综合协同</vt:lpstr>
      <vt:lpstr>系统实现概述</vt:lpstr>
      <vt:lpstr>编码原则</vt:lpstr>
      <vt:lpstr>编码任务</vt:lpstr>
      <vt:lpstr>本节课主要内容</vt:lpstr>
      <vt:lpstr>程序语言的选择</vt:lpstr>
      <vt:lpstr>程序语言的选择</vt:lpstr>
      <vt:lpstr>程序语言的选择</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程序的设计风格</vt:lpstr>
      <vt:lpstr>程序的效率</vt:lpstr>
      <vt:lpstr>程序的效率</vt:lpstr>
      <vt:lpstr>程序的效率</vt:lpstr>
      <vt:lpstr>影响输入／输出的因素</vt:lpstr>
      <vt:lpstr>影响输入／输出的因素</vt:lpstr>
      <vt:lpstr>关于效率的总结</vt:lpstr>
      <vt:lpstr>本章小结</vt:lpstr>
    </vt:vector>
  </TitlesOfParts>
  <Company>neusoft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bcc-user</dc:creator>
  <cp:lastModifiedBy>zhouy</cp:lastModifiedBy>
  <cp:revision>2462</cp:revision>
  <dcterms:created xsi:type="dcterms:W3CDTF">2007-09-10T03:19:36Z</dcterms:created>
  <dcterms:modified xsi:type="dcterms:W3CDTF">2021-05-31T07:33:21Z</dcterms:modified>
</cp:coreProperties>
</file>