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2" r:id="rId2"/>
    <p:sldMasterId id="2147483701" r:id="rId3"/>
  </p:sldMasterIdLst>
  <p:notesMasterIdLst>
    <p:notesMasterId r:id="rId71"/>
  </p:notesMasterIdLst>
  <p:handoutMasterIdLst>
    <p:handoutMasterId r:id="rId72"/>
  </p:handoutMasterIdLst>
  <p:sldIdLst>
    <p:sldId id="566" r:id="rId4"/>
    <p:sldId id="609" r:id="rId5"/>
    <p:sldId id="715" r:id="rId6"/>
    <p:sldId id="862" r:id="rId7"/>
    <p:sldId id="812" r:id="rId8"/>
    <p:sldId id="813" r:id="rId9"/>
    <p:sldId id="860" r:id="rId10"/>
    <p:sldId id="814" r:id="rId11"/>
    <p:sldId id="815" r:id="rId12"/>
    <p:sldId id="816" r:id="rId13"/>
    <p:sldId id="817" r:id="rId14"/>
    <p:sldId id="729" r:id="rId15"/>
    <p:sldId id="818" r:id="rId16"/>
    <p:sldId id="732" r:id="rId17"/>
    <p:sldId id="819" r:id="rId18"/>
    <p:sldId id="820" r:id="rId19"/>
    <p:sldId id="821" r:id="rId20"/>
    <p:sldId id="822" r:id="rId21"/>
    <p:sldId id="823" r:id="rId22"/>
    <p:sldId id="824" r:id="rId23"/>
    <p:sldId id="825" r:id="rId24"/>
    <p:sldId id="826" r:id="rId25"/>
    <p:sldId id="827" r:id="rId26"/>
    <p:sldId id="828" r:id="rId27"/>
    <p:sldId id="831" r:id="rId28"/>
    <p:sldId id="830" r:id="rId29"/>
    <p:sldId id="858" r:id="rId30"/>
    <p:sldId id="832" r:id="rId31"/>
    <p:sldId id="833" r:id="rId32"/>
    <p:sldId id="834" r:id="rId33"/>
    <p:sldId id="835" r:id="rId34"/>
    <p:sldId id="836" r:id="rId35"/>
    <p:sldId id="837" r:id="rId36"/>
    <p:sldId id="838" r:id="rId37"/>
    <p:sldId id="839" r:id="rId38"/>
    <p:sldId id="840" r:id="rId39"/>
    <p:sldId id="841" r:id="rId40"/>
    <p:sldId id="842" r:id="rId41"/>
    <p:sldId id="911" r:id="rId42"/>
    <p:sldId id="859" r:id="rId43"/>
    <p:sldId id="843" r:id="rId44"/>
    <p:sldId id="844" r:id="rId45"/>
    <p:sldId id="845" r:id="rId46"/>
    <p:sldId id="846" r:id="rId47"/>
    <p:sldId id="847" r:id="rId48"/>
    <p:sldId id="848" r:id="rId49"/>
    <p:sldId id="849" r:id="rId50"/>
    <p:sldId id="850" r:id="rId51"/>
    <p:sldId id="851" r:id="rId52"/>
    <p:sldId id="861" r:id="rId53"/>
    <p:sldId id="852" r:id="rId54"/>
    <p:sldId id="895" r:id="rId55"/>
    <p:sldId id="896" r:id="rId56"/>
    <p:sldId id="897" r:id="rId57"/>
    <p:sldId id="898" r:id="rId58"/>
    <p:sldId id="899" r:id="rId59"/>
    <p:sldId id="900" r:id="rId60"/>
    <p:sldId id="901" r:id="rId61"/>
    <p:sldId id="902" r:id="rId62"/>
    <p:sldId id="903" r:id="rId63"/>
    <p:sldId id="904" r:id="rId64"/>
    <p:sldId id="905" r:id="rId65"/>
    <p:sldId id="906" r:id="rId66"/>
    <p:sldId id="907" r:id="rId67"/>
    <p:sldId id="908" r:id="rId68"/>
    <p:sldId id="909" r:id="rId69"/>
    <p:sldId id="910" r:id="rId70"/>
  </p:sldIdLst>
  <p:sldSz cx="9144000" cy="6858000" type="screen4x3"/>
  <p:notesSz cx="6797675" cy="9874250"/>
  <p:defaultTextStyle>
    <a:defPPr>
      <a:defRPr lang="zh-CN"/>
    </a:defPPr>
    <a:lvl1pPr algn="ctr" rtl="0" eaLnBrk="0" fontAlgn="base" hangingPunct="0">
      <a:spcBef>
        <a:spcPct val="0"/>
      </a:spcBef>
      <a:spcAft>
        <a:spcPct val="0"/>
      </a:spcAft>
      <a:buSzPct val="50000"/>
      <a:buFont typeface="Wingdings" pitchFamily="2" charset="2"/>
      <a:buChar char="l"/>
      <a:defRPr sz="1200" kern="1200">
        <a:solidFill>
          <a:srgbClr val="00509B"/>
        </a:solidFill>
        <a:latin typeface="Verdana" pitchFamily="34" charset="0"/>
        <a:ea typeface="黑体" pitchFamily="49" charset="-122"/>
        <a:cs typeface="+mn-cs"/>
      </a:defRPr>
    </a:lvl1pPr>
    <a:lvl2pPr marL="457200" algn="ctr" rtl="0" eaLnBrk="0" fontAlgn="base" hangingPunct="0">
      <a:spcBef>
        <a:spcPct val="0"/>
      </a:spcBef>
      <a:spcAft>
        <a:spcPct val="0"/>
      </a:spcAft>
      <a:buSzPct val="50000"/>
      <a:buFont typeface="Wingdings" pitchFamily="2" charset="2"/>
      <a:buChar char="l"/>
      <a:defRPr sz="1200" kern="1200">
        <a:solidFill>
          <a:srgbClr val="00509B"/>
        </a:solidFill>
        <a:latin typeface="Verdana" pitchFamily="34" charset="0"/>
        <a:ea typeface="黑体" pitchFamily="49" charset="-122"/>
        <a:cs typeface="+mn-cs"/>
      </a:defRPr>
    </a:lvl2pPr>
    <a:lvl3pPr marL="914400" algn="ctr" rtl="0" eaLnBrk="0" fontAlgn="base" hangingPunct="0">
      <a:spcBef>
        <a:spcPct val="0"/>
      </a:spcBef>
      <a:spcAft>
        <a:spcPct val="0"/>
      </a:spcAft>
      <a:buSzPct val="50000"/>
      <a:buFont typeface="Wingdings" pitchFamily="2" charset="2"/>
      <a:buChar char="l"/>
      <a:defRPr sz="1200" kern="1200">
        <a:solidFill>
          <a:srgbClr val="00509B"/>
        </a:solidFill>
        <a:latin typeface="Verdana" pitchFamily="34" charset="0"/>
        <a:ea typeface="黑体" pitchFamily="49" charset="-122"/>
        <a:cs typeface="+mn-cs"/>
      </a:defRPr>
    </a:lvl3pPr>
    <a:lvl4pPr marL="1371600" algn="ctr" rtl="0" eaLnBrk="0" fontAlgn="base" hangingPunct="0">
      <a:spcBef>
        <a:spcPct val="0"/>
      </a:spcBef>
      <a:spcAft>
        <a:spcPct val="0"/>
      </a:spcAft>
      <a:buSzPct val="50000"/>
      <a:buFont typeface="Wingdings" pitchFamily="2" charset="2"/>
      <a:buChar char="l"/>
      <a:defRPr sz="1200" kern="1200">
        <a:solidFill>
          <a:srgbClr val="00509B"/>
        </a:solidFill>
        <a:latin typeface="Verdana" pitchFamily="34" charset="0"/>
        <a:ea typeface="黑体" pitchFamily="49" charset="-122"/>
        <a:cs typeface="+mn-cs"/>
      </a:defRPr>
    </a:lvl4pPr>
    <a:lvl5pPr marL="1828800" algn="ctr" rtl="0" eaLnBrk="0" fontAlgn="base" hangingPunct="0">
      <a:spcBef>
        <a:spcPct val="0"/>
      </a:spcBef>
      <a:spcAft>
        <a:spcPct val="0"/>
      </a:spcAft>
      <a:buSzPct val="50000"/>
      <a:buFont typeface="Wingdings" pitchFamily="2" charset="2"/>
      <a:buChar char="l"/>
      <a:defRPr sz="1200" kern="1200">
        <a:solidFill>
          <a:srgbClr val="00509B"/>
        </a:solidFill>
        <a:latin typeface="Verdana" pitchFamily="34" charset="0"/>
        <a:ea typeface="黑体" pitchFamily="49" charset="-122"/>
        <a:cs typeface="+mn-cs"/>
      </a:defRPr>
    </a:lvl5pPr>
    <a:lvl6pPr marL="2286000" algn="l" defTabSz="914400" rtl="0" eaLnBrk="1" latinLnBrk="0" hangingPunct="1">
      <a:defRPr sz="1200" kern="1200">
        <a:solidFill>
          <a:srgbClr val="00509B"/>
        </a:solidFill>
        <a:latin typeface="Verdana" pitchFamily="34" charset="0"/>
        <a:ea typeface="黑体" pitchFamily="49" charset="-122"/>
        <a:cs typeface="+mn-cs"/>
      </a:defRPr>
    </a:lvl6pPr>
    <a:lvl7pPr marL="2743200" algn="l" defTabSz="914400" rtl="0" eaLnBrk="1" latinLnBrk="0" hangingPunct="1">
      <a:defRPr sz="1200" kern="1200">
        <a:solidFill>
          <a:srgbClr val="00509B"/>
        </a:solidFill>
        <a:latin typeface="Verdana" pitchFamily="34" charset="0"/>
        <a:ea typeface="黑体" pitchFamily="49" charset="-122"/>
        <a:cs typeface="+mn-cs"/>
      </a:defRPr>
    </a:lvl7pPr>
    <a:lvl8pPr marL="3200400" algn="l" defTabSz="914400" rtl="0" eaLnBrk="1" latinLnBrk="0" hangingPunct="1">
      <a:defRPr sz="1200" kern="1200">
        <a:solidFill>
          <a:srgbClr val="00509B"/>
        </a:solidFill>
        <a:latin typeface="Verdana" pitchFamily="34" charset="0"/>
        <a:ea typeface="黑体" pitchFamily="49" charset="-122"/>
        <a:cs typeface="+mn-cs"/>
      </a:defRPr>
    </a:lvl8pPr>
    <a:lvl9pPr marL="3657600" algn="l" defTabSz="914400" rtl="0" eaLnBrk="1" latinLnBrk="0" hangingPunct="1">
      <a:defRPr sz="1200" kern="1200">
        <a:solidFill>
          <a:srgbClr val="00509B"/>
        </a:solidFill>
        <a:latin typeface="Verdana" pitchFamily="34" charset="0"/>
        <a:ea typeface="黑体" pitchFamily="49" charset="-122"/>
        <a:cs typeface="+mn-cs"/>
      </a:defRPr>
    </a:lvl9pPr>
  </p:defaultTextStyle>
  <p:extLst>
    <p:ext uri="{EFAFB233-063F-42B5-8137-9DF3F51BA10A}">
      <p15:sldGuideLst xmlns:p15="http://schemas.microsoft.com/office/powerpoint/2012/main">
        <p15:guide id="1" orient="horz" pos="119">
          <p15:clr>
            <a:srgbClr val="A4A3A4"/>
          </p15:clr>
        </p15:guide>
        <p15:guide id="2" orient="horz" pos="1026">
          <p15:clr>
            <a:srgbClr val="A4A3A4"/>
          </p15:clr>
        </p15:guide>
        <p15:guide id="3" orient="horz" pos="4020">
          <p15:clr>
            <a:srgbClr val="A4A3A4"/>
          </p15:clr>
        </p15:guide>
        <p15:guide id="4" orient="horz" pos="4201">
          <p15:clr>
            <a:srgbClr val="A4A3A4"/>
          </p15:clr>
        </p15:guide>
        <p15:guide id="5" orient="horz" pos="2568">
          <p15:clr>
            <a:srgbClr val="A4A3A4"/>
          </p15:clr>
        </p15:guide>
        <p15:guide id="6" orient="horz" pos="1525">
          <p15:clr>
            <a:srgbClr val="A4A3A4"/>
          </p15:clr>
        </p15:guide>
        <p15:guide id="7" pos="158">
          <p15:clr>
            <a:srgbClr val="A4A3A4"/>
          </p15:clr>
        </p15:guide>
        <p15:guide id="8" pos="5647">
          <p15:clr>
            <a:srgbClr val="A4A3A4"/>
          </p15:clr>
        </p15:guide>
        <p15:guide id="9" pos="3379">
          <p15:clr>
            <a:srgbClr val="A4A3A4"/>
          </p15:clr>
        </p15:guide>
        <p15:guide id="10" pos="340">
          <p15:clr>
            <a:srgbClr val="A4A3A4"/>
          </p15:clr>
        </p15:guide>
        <p15:guide id="11" pos="3878">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CCCCCC"/>
    <a:srgbClr val="88C9EC"/>
    <a:srgbClr val="0088CC"/>
    <a:srgbClr val="1E019B"/>
    <a:srgbClr val="666666"/>
    <a:srgbClr val="FFFF96"/>
    <a:srgbClr val="B3B3B3"/>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67" autoAdjust="0"/>
    <p:restoredTop sz="86839" autoAdjust="0"/>
  </p:normalViewPr>
  <p:slideViewPr>
    <p:cSldViewPr>
      <p:cViewPr varScale="1">
        <p:scale>
          <a:sx n="141" d="100"/>
          <a:sy n="141" d="100"/>
        </p:scale>
        <p:origin x="4896" y="120"/>
      </p:cViewPr>
      <p:guideLst>
        <p:guide orient="horz" pos="119"/>
        <p:guide orient="horz" pos="1026"/>
        <p:guide orient="horz" pos="4020"/>
        <p:guide orient="horz" pos="4201"/>
        <p:guide orient="horz" pos="2568"/>
        <p:guide orient="horz" pos="1525"/>
        <p:guide pos="158"/>
        <p:guide pos="5647"/>
        <p:guide pos="3379"/>
        <p:guide pos="340"/>
        <p:guide pos="3878"/>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9984"/>
    </p:cViewPr>
  </p:sorterViewPr>
  <p:notesViewPr>
    <p:cSldViewPr>
      <p:cViewPr varScale="1">
        <p:scale>
          <a:sx n="49" d="100"/>
          <a:sy n="49" d="100"/>
        </p:scale>
        <p:origin x="-3054" y="-96"/>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02"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5262" tIns="47631" rIns="95262" bIns="47631" numCol="1" anchor="t" anchorCtr="0" compatLnSpc="1">
            <a:prstTxWarp prst="textNoShape">
              <a:avLst/>
            </a:prstTxWarp>
          </a:bodyPr>
          <a:lstStyle>
            <a:lvl1pPr algn="l" defTabSz="952500" eaLnBrk="1" hangingPunct="1">
              <a:buSzTx/>
              <a:buFontTx/>
              <a:buNone/>
              <a:defRPr sz="1300">
                <a:solidFill>
                  <a:schemeClr val="tx1"/>
                </a:solidFill>
                <a:latin typeface="Arial" charset="0"/>
                <a:ea typeface="宋体" pitchFamily="2" charset="-122"/>
              </a:defRPr>
            </a:lvl1pPr>
          </a:lstStyle>
          <a:p>
            <a:pPr>
              <a:defRPr/>
            </a:pPr>
            <a:endParaRPr lang="en-US" altLang="zh-CN"/>
          </a:p>
        </p:txBody>
      </p:sp>
      <p:sp>
        <p:nvSpPr>
          <p:cNvPr id="256003" name="Rectangle 3"/>
          <p:cNvSpPr>
            <a:spLocks noGrp="1" noChangeArrowheads="1"/>
          </p:cNvSpPr>
          <p:nvPr>
            <p:ph type="dt" sz="quarter" idx="1"/>
          </p:nvPr>
        </p:nvSpPr>
        <p:spPr bwMode="auto">
          <a:xfrm>
            <a:off x="3849688" y="0"/>
            <a:ext cx="2946400" cy="493713"/>
          </a:xfrm>
          <a:prstGeom prst="rect">
            <a:avLst/>
          </a:prstGeom>
          <a:noFill/>
          <a:ln w="9525">
            <a:noFill/>
            <a:miter lim="800000"/>
            <a:headEnd/>
            <a:tailEnd/>
          </a:ln>
          <a:effectLst/>
        </p:spPr>
        <p:txBody>
          <a:bodyPr vert="horz" wrap="square" lIns="95262" tIns="47631" rIns="95262" bIns="47631" numCol="1" anchor="t" anchorCtr="0" compatLnSpc="1">
            <a:prstTxWarp prst="textNoShape">
              <a:avLst/>
            </a:prstTxWarp>
          </a:bodyPr>
          <a:lstStyle>
            <a:lvl1pPr algn="r" defTabSz="952500" eaLnBrk="1" hangingPunct="1">
              <a:buSzTx/>
              <a:buFontTx/>
              <a:buNone/>
              <a:defRPr sz="1300">
                <a:solidFill>
                  <a:schemeClr val="tx1"/>
                </a:solidFill>
                <a:latin typeface="Arial" charset="0"/>
                <a:ea typeface="宋体" pitchFamily="2" charset="-122"/>
              </a:defRPr>
            </a:lvl1pPr>
          </a:lstStyle>
          <a:p>
            <a:pPr>
              <a:defRPr/>
            </a:pPr>
            <a:endParaRPr lang="en-US" altLang="zh-CN"/>
          </a:p>
        </p:txBody>
      </p:sp>
      <p:sp>
        <p:nvSpPr>
          <p:cNvPr id="256004" name="Rectangle 4"/>
          <p:cNvSpPr>
            <a:spLocks noGrp="1" noChangeArrowheads="1"/>
          </p:cNvSpPr>
          <p:nvPr>
            <p:ph type="ftr" sz="quarter" idx="2"/>
          </p:nvPr>
        </p:nvSpPr>
        <p:spPr bwMode="auto">
          <a:xfrm>
            <a:off x="0" y="9378950"/>
            <a:ext cx="2946400" cy="493713"/>
          </a:xfrm>
          <a:prstGeom prst="rect">
            <a:avLst/>
          </a:prstGeom>
          <a:noFill/>
          <a:ln w="9525">
            <a:noFill/>
            <a:miter lim="800000"/>
            <a:headEnd/>
            <a:tailEnd/>
          </a:ln>
          <a:effectLst/>
        </p:spPr>
        <p:txBody>
          <a:bodyPr vert="horz" wrap="square" lIns="95262" tIns="47631" rIns="95262" bIns="47631" numCol="1" anchor="b" anchorCtr="0" compatLnSpc="1">
            <a:prstTxWarp prst="textNoShape">
              <a:avLst/>
            </a:prstTxWarp>
          </a:bodyPr>
          <a:lstStyle>
            <a:lvl1pPr algn="l" defTabSz="952500" eaLnBrk="1" hangingPunct="1">
              <a:buSzTx/>
              <a:buFontTx/>
              <a:buNone/>
              <a:defRPr sz="1300">
                <a:solidFill>
                  <a:schemeClr val="tx1"/>
                </a:solidFill>
                <a:latin typeface="Arial" charset="0"/>
                <a:ea typeface="宋体" pitchFamily="2" charset="-122"/>
              </a:defRPr>
            </a:lvl1pPr>
          </a:lstStyle>
          <a:p>
            <a:pPr>
              <a:defRPr/>
            </a:pPr>
            <a:endParaRPr lang="en-US" altLang="zh-CN"/>
          </a:p>
        </p:txBody>
      </p:sp>
      <p:sp>
        <p:nvSpPr>
          <p:cNvPr id="256005" name="Rectangle 5"/>
          <p:cNvSpPr>
            <a:spLocks noGrp="1" noChangeArrowheads="1"/>
          </p:cNvSpPr>
          <p:nvPr>
            <p:ph type="sldNum" sz="quarter" idx="3"/>
          </p:nvPr>
        </p:nvSpPr>
        <p:spPr bwMode="auto">
          <a:xfrm>
            <a:off x="3849688" y="9378950"/>
            <a:ext cx="2946400" cy="493713"/>
          </a:xfrm>
          <a:prstGeom prst="rect">
            <a:avLst/>
          </a:prstGeom>
          <a:noFill/>
          <a:ln w="9525">
            <a:noFill/>
            <a:miter lim="800000"/>
            <a:headEnd/>
            <a:tailEnd/>
          </a:ln>
          <a:effectLst/>
        </p:spPr>
        <p:txBody>
          <a:bodyPr vert="horz" wrap="square" lIns="95262" tIns="47631" rIns="95262" bIns="47631" numCol="1" anchor="b" anchorCtr="0" compatLnSpc="1">
            <a:prstTxWarp prst="textNoShape">
              <a:avLst/>
            </a:prstTxWarp>
          </a:bodyPr>
          <a:lstStyle>
            <a:lvl1pPr algn="r" defTabSz="952500" eaLnBrk="1" hangingPunct="1">
              <a:buSzTx/>
              <a:buFontTx/>
              <a:buNone/>
              <a:defRPr sz="1300">
                <a:solidFill>
                  <a:schemeClr val="tx1"/>
                </a:solidFill>
                <a:latin typeface="Arial" charset="0"/>
                <a:ea typeface="宋体" pitchFamily="2" charset="-122"/>
              </a:defRPr>
            </a:lvl1pPr>
          </a:lstStyle>
          <a:p>
            <a:pPr>
              <a:defRPr/>
            </a:pPr>
            <a:fld id="{85B419AA-B4B1-488D-BBA5-B97407541D51}"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3714"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5262" tIns="47631" rIns="95262" bIns="47631" numCol="1" anchor="t" anchorCtr="0" compatLnSpc="1">
            <a:prstTxWarp prst="textNoShape">
              <a:avLst/>
            </a:prstTxWarp>
          </a:bodyPr>
          <a:lstStyle>
            <a:lvl1pPr algn="l" defTabSz="952500" eaLnBrk="1" hangingPunct="1">
              <a:buSzTx/>
              <a:buFontTx/>
              <a:buNone/>
              <a:defRPr sz="1300">
                <a:solidFill>
                  <a:schemeClr val="tx1"/>
                </a:solidFill>
                <a:latin typeface="Arial" charset="0"/>
                <a:ea typeface="宋体" pitchFamily="2" charset="-122"/>
              </a:defRPr>
            </a:lvl1pPr>
          </a:lstStyle>
          <a:p>
            <a:pPr>
              <a:defRPr/>
            </a:pPr>
            <a:endParaRPr lang="en-US" altLang="zh-CN"/>
          </a:p>
        </p:txBody>
      </p:sp>
      <p:sp>
        <p:nvSpPr>
          <p:cNvPr id="243715" name="Rectangle 3"/>
          <p:cNvSpPr>
            <a:spLocks noGrp="1" noChangeArrowheads="1"/>
          </p:cNvSpPr>
          <p:nvPr>
            <p:ph type="dt" idx="1"/>
          </p:nvPr>
        </p:nvSpPr>
        <p:spPr bwMode="auto">
          <a:xfrm>
            <a:off x="3849688" y="0"/>
            <a:ext cx="2946400" cy="493713"/>
          </a:xfrm>
          <a:prstGeom prst="rect">
            <a:avLst/>
          </a:prstGeom>
          <a:noFill/>
          <a:ln w="9525">
            <a:noFill/>
            <a:miter lim="800000"/>
            <a:headEnd/>
            <a:tailEnd/>
          </a:ln>
          <a:effectLst/>
        </p:spPr>
        <p:txBody>
          <a:bodyPr vert="horz" wrap="square" lIns="95262" tIns="47631" rIns="95262" bIns="47631" numCol="1" anchor="t" anchorCtr="0" compatLnSpc="1">
            <a:prstTxWarp prst="textNoShape">
              <a:avLst/>
            </a:prstTxWarp>
          </a:bodyPr>
          <a:lstStyle>
            <a:lvl1pPr algn="r" defTabSz="952500" eaLnBrk="1" hangingPunct="1">
              <a:buSzTx/>
              <a:buFontTx/>
              <a:buNone/>
              <a:defRPr sz="1300">
                <a:solidFill>
                  <a:schemeClr val="tx1"/>
                </a:solidFill>
                <a:latin typeface="Arial" charset="0"/>
                <a:ea typeface="宋体" pitchFamily="2" charset="-122"/>
              </a:defRPr>
            </a:lvl1pPr>
          </a:lstStyle>
          <a:p>
            <a:pPr>
              <a:defRPr/>
            </a:pPr>
            <a:endParaRPr lang="en-US" altLang="zh-CN"/>
          </a:p>
        </p:txBody>
      </p:sp>
      <p:sp>
        <p:nvSpPr>
          <p:cNvPr id="69636" name="Rectangle 4"/>
          <p:cNvSpPr>
            <a:spLocks noGrp="1" noRot="1" noChangeAspect="1" noChangeArrowheads="1" noTextEdit="1"/>
          </p:cNvSpPr>
          <p:nvPr>
            <p:ph type="sldImg" idx="2"/>
          </p:nvPr>
        </p:nvSpPr>
        <p:spPr bwMode="auto">
          <a:xfrm>
            <a:off x="930275" y="741363"/>
            <a:ext cx="4937125" cy="3702050"/>
          </a:xfrm>
          <a:prstGeom prst="rect">
            <a:avLst/>
          </a:prstGeom>
          <a:noFill/>
          <a:ln w="9525">
            <a:solidFill>
              <a:srgbClr val="000000"/>
            </a:solidFill>
            <a:miter lim="800000"/>
            <a:headEnd/>
            <a:tailEnd/>
          </a:ln>
        </p:spPr>
      </p:sp>
      <p:sp>
        <p:nvSpPr>
          <p:cNvPr id="243717" name="Rectangle 5"/>
          <p:cNvSpPr>
            <a:spLocks noGrp="1" noChangeArrowheads="1"/>
          </p:cNvSpPr>
          <p:nvPr>
            <p:ph type="body" sz="quarter" idx="3"/>
          </p:nvPr>
        </p:nvSpPr>
        <p:spPr bwMode="auto">
          <a:xfrm>
            <a:off x="679450" y="4689475"/>
            <a:ext cx="5438775" cy="4443413"/>
          </a:xfrm>
          <a:prstGeom prst="rect">
            <a:avLst/>
          </a:prstGeom>
          <a:noFill/>
          <a:ln w="9525">
            <a:noFill/>
            <a:miter lim="800000"/>
            <a:headEnd/>
            <a:tailEnd/>
          </a:ln>
          <a:effectLst/>
        </p:spPr>
        <p:txBody>
          <a:bodyPr vert="horz" wrap="square" lIns="95262" tIns="47631" rIns="95262" bIns="4763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43718" name="Rectangle 6"/>
          <p:cNvSpPr>
            <a:spLocks noGrp="1" noChangeArrowheads="1"/>
          </p:cNvSpPr>
          <p:nvPr>
            <p:ph type="ftr" sz="quarter" idx="4"/>
          </p:nvPr>
        </p:nvSpPr>
        <p:spPr bwMode="auto">
          <a:xfrm>
            <a:off x="0" y="9378950"/>
            <a:ext cx="2946400" cy="493713"/>
          </a:xfrm>
          <a:prstGeom prst="rect">
            <a:avLst/>
          </a:prstGeom>
          <a:noFill/>
          <a:ln w="9525">
            <a:noFill/>
            <a:miter lim="800000"/>
            <a:headEnd/>
            <a:tailEnd/>
          </a:ln>
          <a:effectLst/>
        </p:spPr>
        <p:txBody>
          <a:bodyPr vert="horz" wrap="square" lIns="95262" tIns="47631" rIns="95262" bIns="47631" numCol="1" anchor="b" anchorCtr="0" compatLnSpc="1">
            <a:prstTxWarp prst="textNoShape">
              <a:avLst/>
            </a:prstTxWarp>
          </a:bodyPr>
          <a:lstStyle>
            <a:lvl1pPr algn="l" defTabSz="952500" eaLnBrk="1" hangingPunct="1">
              <a:buSzTx/>
              <a:buFontTx/>
              <a:buNone/>
              <a:defRPr sz="1300">
                <a:solidFill>
                  <a:schemeClr val="tx1"/>
                </a:solidFill>
                <a:latin typeface="Arial" charset="0"/>
                <a:ea typeface="宋体" pitchFamily="2" charset="-122"/>
              </a:defRPr>
            </a:lvl1pPr>
          </a:lstStyle>
          <a:p>
            <a:pPr>
              <a:defRPr/>
            </a:pPr>
            <a:endParaRPr lang="en-US" altLang="zh-CN"/>
          </a:p>
        </p:txBody>
      </p:sp>
      <p:sp>
        <p:nvSpPr>
          <p:cNvPr id="243719" name="Rectangle 7"/>
          <p:cNvSpPr>
            <a:spLocks noGrp="1" noChangeArrowheads="1"/>
          </p:cNvSpPr>
          <p:nvPr>
            <p:ph type="sldNum" sz="quarter" idx="5"/>
          </p:nvPr>
        </p:nvSpPr>
        <p:spPr bwMode="auto">
          <a:xfrm>
            <a:off x="3849688" y="9378950"/>
            <a:ext cx="2946400" cy="493713"/>
          </a:xfrm>
          <a:prstGeom prst="rect">
            <a:avLst/>
          </a:prstGeom>
          <a:noFill/>
          <a:ln w="9525">
            <a:noFill/>
            <a:miter lim="800000"/>
            <a:headEnd/>
            <a:tailEnd/>
          </a:ln>
          <a:effectLst/>
        </p:spPr>
        <p:txBody>
          <a:bodyPr vert="horz" wrap="square" lIns="95262" tIns="47631" rIns="95262" bIns="47631" numCol="1" anchor="b" anchorCtr="0" compatLnSpc="1">
            <a:prstTxWarp prst="textNoShape">
              <a:avLst/>
            </a:prstTxWarp>
          </a:bodyPr>
          <a:lstStyle>
            <a:lvl1pPr algn="r" defTabSz="952500" eaLnBrk="1" hangingPunct="1">
              <a:buSzTx/>
              <a:buFontTx/>
              <a:buNone/>
              <a:defRPr sz="1300">
                <a:solidFill>
                  <a:schemeClr val="tx1"/>
                </a:solidFill>
                <a:latin typeface="Arial" charset="0"/>
                <a:ea typeface="宋体" pitchFamily="2" charset="-122"/>
              </a:defRPr>
            </a:lvl1pPr>
          </a:lstStyle>
          <a:p>
            <a:pPr>
              <a:defRPr/>
            </a:pPr>
            <a:fld id="{E842D3D8-0873-4587-9B40-EC4534164D9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A569546A-DE06-4B5B-A8A1-7167F8D2BCFC}" type="slidenum">
              <a:rPr lang="en-US" altLang="zh-CN" smtClean="0"/>
              <a:pPr/>
              <a:t>1</a:t>
            </a:fld>
            <a:endParaRPr lang="en-US" altLang="zh-CN" dirty="0"/>
          </a:p>
        </p:txBody>
      </p:sp>
      <p:sp>
        <p:nvSpPr>
          <p:cNvPr id="70659" name="Rectangle 2"/>
          <p:cNvSpPr>
            <a:spLocks noGrp="1" noRot="1" noChangeAspect="1" noChangeArrowheads="1" noTextEdit="1"/>
          </p:cNvSpPr>
          <p:nvPr>
            <p:ph type="sldImg"/>
          </p:nvPr>
        </p:nvSpPr>
        <p:spPr>
          <a:xfrm>
            <a:off x="931863" y="741363"/>
            <a:ext cx="4935537" cy="3702050"/>
          </a:xfrm>
          <a:ln/>
        </p:spPr>
      </p:sp>
      <p:sp>
        <p:nvSpPr>
          <p:cNvPr id="70660" name="Rectangle 3"/>
          <p:cNvSpPr>
            <a:spLocks noGrp="1" noChangeArrowheads="1"/>
          </p:cNvSpPr>
          <p:nvPr>
            <p:ph type="body" idx="1"/>
          </p:nvPr>
        </p:nvSpPr>
        <p:spPr>
          <a:noFill/>
          <a:ln/>
        </p:spPr>
        <p:txBody>
          <a:bodyPr/>
          <a:lstStyle/>
          <a:p>
            <a:pPr eaLnBrk="1" hangingPunct="1"/>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13</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15</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16</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17</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18</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19</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20</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a:t>
            </a:fld>
            <a:endParaRPr lang="en-US"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22</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23</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24</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25</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26</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27</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28</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29</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30</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31</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dirty="0">
                <a:solidFill>
                  <a:schemeClr val="tx2"/>
                </a:solidFill>
                <a:latin typeface="+mn-ea"/>
              </a:rPr>
              <a:t>工作量的</a:t>
            </a:r>
            <a:r>
              <a:rPr lang="en-US" altLang="zh-CN" sz="1200" b="1" dirty="0">
                <a:solidFill>
                  <a:schemeClr val="tx2"/>
                </a:solidFill>
                <a:latin typeface="+mn-ea"/>
              </a:rPr>
              <a:t>40</a:t>
            </a:r>
            <a:r>
              <a:rPr lang="zh-CN" altLang="en-US" sz="1200" b="1" dirty="0">
                <a:solidFill>
                  <a:schemeClr val="tx2"/>
                </a:solidFill>
                <a:latin typeface="+mn-ea"/>
              </a:rPr>
              <a:t>％：分不同的项目，金融，生命安全</a:t>
            </a:r>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32</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33</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34</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35</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36</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37</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38</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39</a:t>
            </a:fld>
            <a:endParaRPr lang="en-US" altLang="zh-CN"/>
          </a:p>
        </p:txBody>
      </p:sp>
    </p:spTree>
    <p:extLst>
      <p:ext uri="{BB962C8B-B14F-4D97-AF65-F5344CB8AC3E}">
        <p14:creationId xmlns:p14="http://schemas.microsoft.com/office/powerpoint/2010/main" val="37933537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40</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41</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4</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42</a:t>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43</a:t>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44</a:t>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45</a:t>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46</a:t>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47</a:t>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48</a:t>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49</a:t>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50</a:t>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51</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5</a:t>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52</a:t>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53</a:t>
            </a:fld>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54</a:t>
            </a:fld>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55</a:t>
            </a:fld>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56</a:t>
            </a:fld>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57</a:t>
            </a:fld>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58</a:t>
            </a:fld>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59</a:t>
            </a:fld>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60</a:t>
            </a:fld>
            <a:endParaRPr lang="en-US"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61</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改变观念</a:t>
            </a:r>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6</a:t>
            </a:fld>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62</a:t>
            </a:fld>
            <a:endParaRPr lang="en-US"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63</a:t>
            </a:fld>
            <a:endParaRPr lang="en-US"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64</a:t>
            </a:fld>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65</a:t>
            </a:fld>
            <a:endParaRPr lang="en-US"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66</a:t>
            </a:fld>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67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42D3D8-0873-4587-9B40-EC4534164D9F}" type="slidenum">
              <a:rPr lang="en-US" altLang="zh-CN" smtClean="0"/>
              <a:pPr>
                <a:defRPr/>
              </a:pPr>
              <a:t>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4" name="Rectangle 15"/>
          <p:cNvSpPr>
            <a:spLocks noChangeArrowheads="1"/>
          </p:cNvSpPr>
          <p:nvPr/>
        </p:nvSpPr>
        <p:spPr bwMode="auto">
          <a:xfrm>
            <a:off x="0" y="5734050"/>
            <a:ext cx="8893175" cy="792163"/>
          </a:xfrm>
          <a:prstGeom prst="rect">
            <a:avLst/>
          </a:prstGeom>
          <a:solidFill>
            <a:srgbClr val="00509B"/>
          </a:solidFill>
          <a:ln w="9525">
            <a:noFill/>
            <a:miter lim="800000"/>
            <a:headEnd/>
            <a:tailEnd/>
          </a:ln>
          <a:effectLst/>
        </p:spPr>
        <p:txBody>
          <a:bodyPr wrap="none" anchor="ctr"/>
          <a:lstStyle/>
          <a:p>
            <a:pPr>
              <a:defRPr/>
            </a:pPr>
            <a:endParaRPr lang="zh-CN" altLang="en-US">
              <a:ea typeface="黑体" pitchFamily="2" charset="-122"/>
            </a:endParaRPr>
          </a:p>
        </p:txBody>
      </p:sp>
      <p:sp>
        <p:nvSpPr>
          <p:cNvPr id="5" name="Rectangle 16"/>
          <p:cNvSpPr>
            <a:spLocks noChangeArrowheads="1"/>
          </p:cNvSpPr>
          <p:nvPr/>
        </p:nvSpPr>
        <p:spPr bwMode="auto">
          <a:xfrm>
            <a:off x="214282" y="5857892"/>
            <a:ext cx="3647152" cy="553998"/>
          </a:xfrm>
          <a:prstGeom prst="rect">
            <a:avLst/>
          </a:prstGeom>
          <a:noFill/>
          <a:ln w="9525">
            <a:noFill/>
            <a:miter lim="800000"/>
            <a:headEnd/>
            <a:tailEnd/>
          </a:ln>
          <a:effectLst/>
        </p:spPr>
        <p:txBody>
          <a:bodyPr wrap="none">
            <a:spAutoFit/>
          </a:bodyPr>
          <a:lstStyle/>
          <a:p>
            <a:pPr algn="l" eaLnBrk="1" hangingPunct="1">
              <a:buSzTx/>
              <a:buFontTx/>
              <a:buNone/>
              <a:defRPr/>
            </a:pPr>
            <a:r>
              <a:rPr lang="zh-CN" altLang="en-US" sz="3000" dirty="0">
                <a:solidFill>
                  <a:schemeClr val="bg1"/>
                </a:solidFill>
                <a:latin typeface="黑体" pitchFamily="49" charset="-122"/>
                <a:ea typeface="黑体" pitchFamily="49" charset="-122"/>
              </a:rPr>
              <a:t>东北大学秦皇岛分校</a:t>
            </a:r>
            <a:endParaRPr lang="en-US" altLang="zh-CN" sz="3000" dirty="0">
              <a:solidFill>
                <a:schemeClr val="bg1"/>
              </a:solidFill>
              <a:latin typeface="黑体" pitchFamily="49" charset="-122"/>
              <a:ea typeface="黑体" pitchFamily="49" charset="-122"/>
            </a:endParaRPr>
          </a:p>
        </p:txBody>
      </p:sp>
      <p:sp>
        <p:nvSpPr>
          <p:cNvPr id="18434" name="Rectangle 2"/>
          <p:cNvSpPr>
            <a:spLocks noGrp="1" noChangeArrowheads="1"/>
          </p:cNvSpPr>
          <p:nvPr>
            <p:ph type="ctrTitle"/>
          </p:nvPr>
        </p:nvSpPr>
        <p:spPr>
          <a:xfrm>
            <a:off x="539750" y="692150"/>
            <a:ext cx="6550025" cy="1944688"/>
          </a:xfrm>
        </p:spPr>
        <p:txBody>
          <a:bodyPr/>
          <a:lstStyle>
            <a:lvl1pPr>
              <a:defRPr sz="4000"/>
            </a:lvl1pPr>
          </a:lstStyle>
          <a:p>
            <a:r>
              <a:rPr lang="en-US" altLang="zh-CN"/>
              <a:t>Click to edit Master title style</a:t>
            </a:r>
          </a:p>
        </p:txBody>
      </p:sp>
      <p:sp>
        <p:nvSpPr>
          <p:cNvPr id="10" name="Rectangle 6"/>
          <p:cNvSpPr>
            <a:spLocks noGrp="1" noChangeArrowheads="1"/>
          </p:cNvSpPr>
          <p:nvPr>
            <p:ph type="sldNum" sz="quarter" idx="12"/>
          </p:nvPr>
        </p:nvSpPr>
        <p:spPr>
          <a:xfrm>
            <a:off x="6572264" y="5857892"/>
            <a:ext cx="2133600" cy="476250"/>
          </a:xfrm>
        </p:spPr>
        <p:txBody>
          <a:bodyPr/>
          <a:lstStyle>
            <a:lvl1pPr>
              <a:defRPr sz="2800">
                <a:solidFill>
                  <a:schemeClr val="bg1"/>
                </a:solidFill>
                <a:latin typeface="+mn-ea"/>
                <a:ea typeface="+mn-ea"/>
              </a:defRPr>
            </a:lvl1pPr>
          </a:lstStyle>
          <a:p>
            <a:pPr>
              <a:defRPr/>
            </a:pPr>
            <a:r>
              <a:rPr lang="en-US" altLang="zh-CN" dirty="0"/>
              <a:t>2021</a:t>
            </a:r>
            <a:r>
              <a:rPr lang="zh-CN" altLang="en-US" dirty="0"/>
              <a:t>年</a:t>
            </a:r>
            <a:r>
              <a:rPr lang="en-US" altLang="zh-CN" dirty="0"/>
              <a:t>4</a:t>
            </a:r>
            <a:r>
              <a:rPr lang="zh-CN" altLang="en-US" dirty="0"/>
              <a:t>月</a:t>
            </a:r>
            <a:endParaRPr lang="en-US" altLang="zh-CN" dirty="0"/>
          </a:p>
        </p:txBody>
      </p:sp>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52A32D22-C567-4FF3-A095-DBC7D263989C}" type="slidenum">
              <a:rPr lang="en-US" altLang="zh-CN"/>
              <a:pPr>
                <a:defRPr/>
              </a:pPr>
              <a:t>‹#›</a:t>
            </a:fld>
            <a:endParaRPr lang="en-US" altLang="zh-CN"/>
          </a:p>
        </p:txBody>
      </p:sp>
    </p:spTree>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541963" y="274638"/>
            <a:ext cx="1693862" cy="50990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4932363" cy="50990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2F98317-6EAE-4CA2-8216-78C8AE9BF336}" type="slidenum">
              <a:rPr lang="en-US" altLang="zh-CN"/>
              <a:pPr>
                <a:defRPr/>
              </a:pPr>
              <a:t>‹#›</a:t>
            </a:fld>
            <a:endParaRPr lang="en-US" altLang="zh-CN"/>
          </a:p>
        </p:txBody>
      </p:sp>
    </p:spTree>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6778625"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3313113" cy="37734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922713" y="1600200"/>
            <a:ext cx="3313112" cy="37734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5DCC0504-07A7-48FC-9A13-53C710C7AFF8}" type="slidenum">
              <a:rPr lang="en-US" altLang="zh-CN"/>
              <a:pPr>
                <a:defRPr/>
              </a:pPr>
              <a:t>‹#›</a:t>
            </a:fld>
            <a:endParaRPr lang="en-US" altLang="zh-CN"/>
          </a:p>
        </p:txBody>
      </p:sp>
    </p:spTree>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6778625" cy="1143000"/>
          </a:xfrm>
        </p:spPr>
        <p:txBody>
          <a:bodyPr/>
          <a:lstStyle/>
          <a:p>
            <a:r>
              <a:rPr lang="zh-CN" altLang="en-US"/>
              <a:t>单击此处编辑母版标题样式</a:t>
            </a:r>
          </a:p>
        </p:txBody>
      </p:sp>
      <p:sp>
        <p:nvSpPr>
          <p:cNvPr id="3" name="图表占位符 2"/>
          <p:cNvSpPr>
            <a:spLocks noGrp="1"/>
          </p:cNvSpPr>
          <p:nvPr>
            <p:ph type="chart" idx="1"/>
          </p:nvPr>
        </p:nvSpPr>
        <p:spPr>
          <a:xfrm>
            <a:off x="457200" y="1600200"/>
            <a:ext cx="6778625" cy="3773488"/>
          </a:xfrm>
        </p:spPr>
        <p:txBody>
          <a:bodyPr/>
          <a:lstStyle/>
          <a:p>
            <a:pPr lvl="0"/>
            <a:endParaRPr lang="zh-CN" altLang="en-US" noProof="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39EF09AE-2076-4F86-A474-A6B87E2873AD}" type="slidenum">
              <a:rPr lang="en-US" altLang="zh-CN"/>
              <a:pPr>
                <a:defRPr/>
              </a:pPr>
              <a:t>‹#›</a:t>
            </a:fld>
            <a:endParaRPr lang="en-US" altLang="zh-CN"/>
          </a:p>
        </p:txBody>
      </p:sp>
    </p:spTree>
  </p:cSld>
  <p:clrMapOvr>
    <a:masterClrMapping/>
  </p:clrMapOvr>
  <p:transition advClick="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30F4917-4D25-4F74-A768-2FAEAC1695FE}" type="slidenum">
              <a:rPr lang="en-US" altLang="zh-CN"/>
              <a:pPr>
                <a:defRPr/>
              </a:pPr>
              <a:t>‹#›</a:t>
            </a:fld>
            <a:endParaRPr lang="en-US" altLang="zh-CN"/>
          </a:p>
        </p:txBody>
      </p:sp>
    </p:spTree>
  </p:cSld>
  <p:clrMapOvr>
    <a:masterClrMapping/>
  </p:clrMapOvr>
  <p:transition advClick="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E815C98-E6BA-4882-A80D-E21B5BB8C7B3}" type="slidenum">
              <a:rPr lang="en-US" altLang="zh-CN"/>
              <a:pPr>
                <a:defRPr/>
              </a:pPr>
              <a:t>‹#›</a:t>
            </a:fld>
            <a:endParaRPr lang="en-US" altLang="zh-CN"/>
          </a:p>
        </p:txBody>
      </p:sp>
    </p:spTree>
  </p:cSld>
  <p:clrMapOvr>
    <a:masterClrMapping/>
  </p:clrMapOvr>
  <p:transition advClick="0"/>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853B8CE-A892-4AB5-B00D-163B1F22F6BD}" type="slidenum">
              <a:rPr lang="en-US" altLang="zh-CN"/>
              <a:pPr>
                <a:defRPr/>
              </a:pPr>
              <a:t>‹#›</a:t>
            </a:fld>
            <a:endParaRPr lang="en-US" altLang="zh-CN"/>
          </a:p>
        </p:txBody>
      </p:sp>
    </p:spTree>
  </p:cSld>
  <p:clrMapOvr>
    <a:masterClrMapping/>
  </p:clrMapOvr>
  <p:transition advClick="0"/>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385763" y="2276475"/>
            <a:ext cx="3348037" cy="2376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886200" y="2276475"/>
            <a:ext cx="3349625" cy="2376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EA1C65C-72F9-4324-9DF0-9EF80FB02F97}" type="slidenum">
              <a:rPr lang="en-US" altLang="zh-CN"/>
              <a:pPr>
                <a:defRPr/>
              </a:pPr>
              <a:t>‹#›</a:t>
            </a:fld>
            <a:endParaRPr lang="en-US" altLang="zh-CN"/>
          </a:p>
        </p:txBody>
      </p:sp>
    </p:spTree>
  </p:cSld>
  <p:clrMapOvr>
    <a:masterClrMapping/>
  </p:clrMapOvr>
  <p:transition advClick="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51C23E78-EE1E-4CC1-BF48-49EE5B2D3341}" type="slidenum">
              <a:rPr lang="en-US" altLang="zh-CN"/>
              <a:pPr>
                <a:defRPr/>
              </a:pPr>
              <a:t>‹#›</a:t>
            </a:fld>
            <a:endParaRPr lang="en-US" altLang="zh-CN"/>
          </a:p>
        </p:txBody>
      </p:sp>
    </p:spTree>
  </p:cSld>
  <p:clrMapOvr>
    <a:masterClrMapping/>
  </p:clrMapOvr>
  <p:transition advClick="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7C2D4DDE-5FF8-4335-B183-C1562BB83855}" type="slidenum">
              <a:rPr lang="en-US" altLang="zh-CN"/>
              <a:pPr>
                <a:defRPr/>
              </a:pPr>
              <a:t>‹#›</a:t>
            </a:fld>
            <a:endParaRPr lang="en-US" altLang="zh-CN"/>
          </a:p>
        </p:txBody>
      </p:sp>
    </p:spTree>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dirty="0"/>
          </a:p>
        </p:txBody>
      </p:sp>
      <p:sp>
        <p:nvSpPr>
          <p:cNvPr id="6" name="Rectangle 6"/>
          <p:cNvSpPr>
            <a:spLocks noGrp="1" noChangeArrowheads="1"/>
          </p:cNvSpPr>
          <p:nvPr>
            <p:ph type="sldNum" sz="quarter" idx="12"/>
          </p:nvPr>
        </p:nvSpPr>
        <p:spPr/>
        <p:txBody>
          <a:bodyPr/>
          <a:lstStyle>
            <a:lvl1pPr>
              <a:defRPr/>
            </a:lvl1pPr>
          </a:lstStyle>
          <a:p>
            <a:pPr>
              <a:defRPr/>
            </a:pPr>
            <a:fld id="{95717FEE-7475-403A-9526-CE31D8FF4F45}" type="slidenum">
              <a:rPr lang="en-US" altLang="zh-CN"/>
              <a:pPr>
                <a:defRPr/>
              </a:pPr>
              <a:t>‹#›</a:t>
            </a:fld>
            <a:endParaRPr lang="en-US" altLang="zh-CN"/>
          </a:p>
        </p:txBody>
      </p:sp>
    </p:spTree>
  </p:cSld>
  <p:clrMapOvr>
    <a:masterClrMapping/>
  </p:clrMapOvr>
  <p:transition advClick="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F3ADE717-0EBA-464E-9E37-C670B845340C}" type="slidenum">
              <a:rPr lang="en-US" altLang="zh-CN"/>
              <a:pPr>
                <a:defRPr/>
              </a:pPr>
              <a:t>‹#›</a:t>
            </a:fld>
            <a:endParaRPr lang="en-US" altLang="zh-CN"/>
          </a:p>
        </p:txBody>
      </p:sp>
    </p:spTree>
  </p:cSld>
  <p:clrMapOvr>
    <a:masterClrMapping/>
  </p:clrMapOvr>
  <p:transition advClick="0"/>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4C4B4F85-831D-4696-82F7-809B248686FE}" type="slidenum">
              <a:rPr lang="en-US" altLang="zh-CN"/>
              <a:pPr>
                <a:defRPr/>
              </a:pPr>
              <a:t>‹#›</a:t>
            </a:fld>
            <a:endParaRPr lang="en-US" altLang="zh-CN"/>
          </a:p>
        </p:txBody>
      </p:sp>
    </p:spTree>
  </p:cSld>
  <p:clrMapOvr>
    <a:masterClrMapping/>
  </p:clrMapOvr>
  <p:transition advClick="0"/>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ACAC3825-9DAC-451C-9A25-423073B81232}" type="slidenum">
              <a:rPr lang="en-US" altLang="zh-CN"/>
              <a:pPr>
                <a:defRPr/>
              </a:pPr>
              <a:t>‹#›</a:t>
            </a:fld>
            <a:endParaRPr lang="en-US" altLang="zh-CN"/>
          </a:p>
        </p:txBody>
      </p:sp>
    </p:spTree>
  </p:cSld>
  <p:clrMapOvr>
    <a:masterClrMapping/>
  </p:clrMapOvr>
  <p:transition advClick="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A4A4D30-DD82-44D0-87DB-B7D354252DD5}" type="slidenum">
              <a:rPr lang="en-US" altLang="zh-CN"/>
              <a:pPr>
                <a:defRPr/>
              </a:pPr>
              <a:t>‹#›</a:t>
            </a:fld>
            <a:endParaRPr lang="en-US" altLang="zh-CN"/>
          </a:p>
        </p:txBody>
      </p:sp>
    </p:spTree>
  </p:cSld>
  <p:clrMapOvr>
    <a:masterClrMapping/>
  </p:clrMapOvr>
  <p:transition advClick="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1938" y="274638"/>
            <a:ext cx="2074862" cy="43783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85763" y="274638"/>
            <a:ext cx="6073775" cy="43783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214E7A5-9A1E-4841-A74D-EE4D83FCAFD7}" type="slidenum">
              <a:rPr lang="en-US" altLang="zh-CN"/>
              <a:pPr>
                <a:defRPr/>
              </a:pPr>
              <a:t>‹#›</a:t>
            </a:fld>
            <a:endParaRPr lang="en-US" altLang="zh-CN"/>
          </a:p>
        </p:txBody>
      </p:sp>
    </p:spTree>
  </p:cSld>
  <p:clrMapOvr>
    <a:masterClrMapping/>
  </p:clrMapOvr>
  <p:transition advClick="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5"/>
          <p:cNvSpPr>
            <a:spLocks noChangeArrowheads="1"/>
          </p:cNvSpPr>
          <p:nvPr/>
        </p:nvSpPr>
        <p:spPr bwMode="auto">
          <a:xfrm>
            <a:off x="0" y="5734050"/>
            <a:ext cx="8893175" cy="792163"/>
          </a:xfrm>
          <a:prstGeom prst="rect">
            <a:avLst/>
          </a:prstGeom>
          <a:solidFill>
            <a:srgbClr val="00509B"/>
          </a:solidFill>
          <a:ln w="9525">
            <a:noFill/>
            <a:miter lim="800000"/>
            <a:headEnd/>
            <a:tailEnd/>
          </a:ln>
          <a:effectLst/>
        </p:spPr>
        <p:txBody>
          <a:bodyPr wrap="none" anchor="ctr"/>
          <a:lstStyle/>
          <a:p>
            <a:pPr>
              <a:defRPr/>
            </a:pPr>
            <a:endParaRPr lang="zh-CN" altLang="en-US">
              <a:ea typeface="黑体" pitchFamily="2" charset="-122"/>
            </a:endParaRPr>
          </a:p>
        </p:txBody>
      </p:sp>
      <p:sp>
        <p:nvSpPr>
          <p:cNvPr id="5" name="Rectangle 16"/>
          <p:cNvSpPr>
            <a:spLocks noChangeArrowheads="1"/>
          </p:cNvSpPr>
          <p:nvPr/>
        </p:nvSpPr>
        <p:spPr bwMode="auto">
          <a:xfrm>
            <a:off x="468313" y="6092825"/>
            <a:ext cx="898525" cy="244475"/>
          </a:xfrm>
          <a:prstGeom prst="rect">
            <a:avLst/>
          </a:prstGeom>
          <a:noFill/>
          <a:ln w="9525">
            <a:noFill/>
            <a:miter lim="800000"/>
            <a:headEnd/>
            <a:tailEnd/>
          </a:ln>
          <a:effectLst/>
        </p:spPr>
        <p:txBody>
          <a:bodyPr wrap="none">
            <a:spAutoFit/>
          </a:bodyPr>
          <a:lstStyle/>
          <a:p>
            <a:pPr algn="l">
              <a:defRPr/>
            </a:pPr>
            <a:r>
              <a:rPr lang="en-US" altLang="zh-CN" sz="1000">
                <a:solidFill>
                  <a:srgbClr val="FFFFFF"/>
                </a:solidFill>
                <a:latin typeface="Frutiger LT 55 Roman" pitchFamily="34" charset="0"/>
                <a:ea typeface="宋体" pitchFamily="2" charset="-122"/>
              </a:rPr>
              <a:t>3 Sept. 2008</a:t>
            </a:r>
          </a:p>
        </p:txBody>
      </p:sp>
      <p:sp>
        <p:nvSpPr>
          <p:cNvPr id="6" name="Text Box 17"/>
          <p:cNvSpPr txBox="1">
            <a:spLocks noChangeArrowheads="1"/>
          </p:cNvSpPr>
          <p:nvPr/>
        </p:nvSpPr>
        <p:spPr bwMode="auto">
          <a:xfrm>
            <a:off x="468313" y="6237288"/>
            <a:ext cx="2878137" cy="244475"/>
          </a:xfrm>
          <a:prstGeom prst="rect">
            <a:avLst/>
          </a:prstGeom>
          <a:noFill/>
          <a:ln w="9525">
            <a:noFill/>
            <a:miter lim="800000"/>
            <a:headEnd/>
            <a:tailEnd/>
          </a:ln>
          <a:effectLst/>
        </p:spPr>
        <p:txBody>
          <a:bodyPr>
            <a:spAutoFit/>
          </a:bodyPr>
          <a:lstStyle/>
          <a:p>
            <a:pPr algn="l" defTabSz="904875">
              <a:defRPr/>
            </a:pPr>
            <a:r>
              <a:rPr lang="en-US" altLang="zh-CN" sz="1000">
                <a:solidFill>
                  <a:srgbClr val="FFFFFF"/>
                </a:solidFill>
                <a:latin typeface="Frutiger LT 55 Roman" pitchFamily="34" charset="0"/>
                <a:ea typeface="宋体" pitchFamily="2" charset="-122"/>
              </a:rPr>
              <a:t>© NEUSOFT SECRET</a:t>
            </a:r>
          </a:p>
        </p:txBody>
      </p:sp>
      <p:pic>
        <p:nvPicPr>
          <p:cNvPr id="7" name="Picture 19" descr="b-2"/>
          <p:cNvPicPr>
            <a:picLocks noChangeAspect="1" noChangeArrowheads="1"/>
          </p:cNvPicPr>
          <p:nvPr/>
        </p:nvPicPr>
        <p:blipFill>
          <a:blip r:embed="rId2" cstate="print"/>
          <a:srcRect t="14706" r="3656" b="11111"/>
          <a:stretch>
            <a:fillRect/>
          </a:stretch>
        </p:blipFill>
        <p:spPr bwMode="auto">
          <a:xfrm>
            <a:off x="7164388" y="5992813"/>
            <a:ext cx="1223962" cy="244475"/>
          </a:xfrm>
          <a:prstGeom prst="rect">
            <a:avLst/>
          </a:prstGeom>
          <a:noFill/>
          <a:ln w="9525">
            <a:noFill/>
            <a:miter lim="800000"/>
            <a:headEnd/>
            <a:tailEnd/>
          </a:ln>
        </p:spPr>
      </p:pic>
      <p:sp>
        <p:nvSpPr>
          <p:cNvPr id="18434" name="Rectangle 2"/>
          <p:cNvSpPr>
            <a:spLocks noGrp="1" noChangeArrowheads="1"/>
          </p:cNvSpPr>
          <p:nvPr>
            <p:ph type="ctrTitle"/>
          </p:nvPr>
        </p:nvSpPr>
        <p:spPr>
          <a:xfrm>
            <a:off x="539750" y="692150"/>
            <a:ext cx="6550025" cy="1944688"/>
          </a:xfrm>
        </p:spPr>
        <p:txBody>
          <a:bodyPr/>
          <a:lstStyle>
            <a:lvl1pPr>
              <a:defRPr sz="4000"/>
            </a:lvl1pPr>
          </a:lstStyle>
          <a:p>
            <a:r>
              <a:rPr lang="en-US" altLang="zh-CN"/>
              <a:t>Click to edit Master title style</a:t>
            </a:r>
          </a:p>
        </p:txBody>
      </p:sp>
      <p:sp>
        <p:nvSpPr>
          <p:cNvPr id="18435" name="Rectangle 3"/>
          <p:cNvSpPr>
            <a:spLocks noGrp="1" noChangeArrowheads="1"/>
          </p:cNvSpPr>
          <p:nvPr>
            <p:ph type="subTitle" idx="1"/>
          </p:nvPr>
        </p:nvSpPr>
        <p:spPr>
          <a:xfrm>
            <a:off x="539750" y="4365625"/>
            <a:ext cx="6551613" cy="1368425"/>
          </a:xfrm>
        </p:spPr>
        <p:txBody>
          <a:bodyPr/>
          <a:lstStyle>
            <a:lvl1pPr marL="0" indent="0">
              <a:buFontTx/>
              <a:buNone/>
              <a:defRPr/>
            </a:lvl1pPr>
          </a:lstStyle>
          <a:p>
            <a:r>
              <a:rPr lang="en-US" altLang="zh-CN"/>
              <a:t>Click to edit Master subtitle style</a:t>
            </a:r>
          </a:p>
        </p:txBody>
      </p:sp>
      <p:sp>
        <p:nvSpPr>
          <p:cNvPr id="8" name="Rectangle 4"/>
          <p:cNvSpPr>
            <a:spLocks noGrp="1" noChangeArrowheads="1"/>
          </p:cNvSpPr>
          <p:nvPr>
            <p:ph type="dt" sz="half" idx="10"/>
          </p:nvPr>
        </p:nvSpPr>
        <p:spPr/>
        <p:txBody>
          <a:bodyPr/>
          <a:lstStyle>
            <a:lvl1pPr>
              <a:defRPr/>
            </a:lvl1pPr>
          </a:lstStyle>
          <a:p>
            <a:pPr>
              <a:defRPr/>
            </a:pPr>
            <a:endParaRPr lang="en-US" altLang="zh-CN"/>
          </a:p>
        </p:txBody>
      </p:sp>
      <p:sp>
        <p:nvSpPr>
          <p:cNvPr id="9" name="Rectangle 5"/>
          <p:cNvSpPr>
            <a:spLocks noGrp="1" noChangeArrowheads="1"/>
          </p:cNvSpPr>
          <p:nvPr>
            <p:ph type="ftr" sz="quarter" idx="11"/>
          </p:nvPr>
        </p:nvSpPr>
        <p:spPr/>
        <p:txBody>
          <a:bodyPr/>
          <a:lstStyle>
            <a:lvl1pPr>
              <a:defRPr/>
            </a:lvl1pPr>
          </a:lstStyle>
          <a:p>
            <a:pPr>
              <a:defRPr/>
            </a:pPr>
            <a:endParaRPr lang="en-US" altLang="zh-CN"/>
          </a:p>
        </p:txBody>
      </p:sp>
      <p:sp>
        <p:nvSpPr>
          <p:cNvPr id="10" name="Rectangle 6"/>
          <p:cNvSpPr>
            <a:spLocks noGrp="1" noChangeArrowheads="1"/>
          </p:cNvSpPr>
          <p:nvPr>
            <p:ph type="sldNum" sz="quarter" idx="12"/>
          </p:nvPr>
        </p:nvSpPr>
        <p:spPr/>
        <p:txBody>
          <a:bodyPr/>
          <a:lstStyle>
            <a:lvl1pPr>
              <a:defRPr/>
            </a:lvl1pPr>
          </a:lstStyle>
          <a:p>
            <a:pPr>
              <a:defRPr/>
            </a:pPr>
            <a:fld id="{FE5C5F2E-F9A4-44EF-AB35-7EA471DEDDF7}" type="slidenum">
              <a:rPr lang="en-US" altLang="zh-CN"/>
              <a:pPr>
                <a:defRPr/>
              </a:pPr>
              <a:t>‹#›</a:t>
            </a:fld>
            <a:endParaRPr lang="en-US" altLang="zh-CN"/>
          </a:p>
        </p:txBody>
      </p:sp>
    </p:spTree>
  </p:cSld>
  <p:clrMapOvr>
    <a:masterClrMapping/>
  </p:clrMapOvr>
  <p:transition advClick="0"/>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1C7D857-D813-4324-96D1-59FDD4540284}" type="slidenum">
              <a:rPr lang="en-US" altLang="zh-CN"/>
              <a:pPr>
                <a:defRPr/>
              </a:pPr>
              <a:t>‹#›</a:t>
            </a:fld>
            <a:endParaRPr lang="en-US" altLang="zh-CN"/>
          </a:p>
        </p:txBody>
      </p:sp>
    </p:spTree>
  </p:cSld>
  <p:clrMapOvr>
    <a:masterClrMapping/>
  </p:clrMapOvr>
  <p:transition advClick="0"/>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2D25BDE-D6F9-40B4-B4C0-45B6879B3659}" type="slidenum">
              <a:rPr lang="en-US" altLang="zh-CN"/>
              <a:pPr>
                <a:defRPr/>
              </a:pPr>
              <a:t>‹#›</a:t>
            </a:fld>
            <a:endParaRPr lang="en-US" altLang="zh-CN"/>
          </a:p>
        </p:txBody>
      </p:sp>
    </p:spTree>
  </p:cSld>
  <p:clrMapOvr>
    <a:masterClrMapping/>
  </p:clrMapOvr>
  <p:transition advClick="0"/>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3313113" cy="3773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922713" y="1600200"/>
            <a:ext cx="3313112" cy="3773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66426B3-B925-4899-B81A-956129D454E8}" type="slidenum">
              <a:rPr lang="en-US" altLang="zh-CN"/>
              <a:pPr>
                <a:defRPr/>
              </a:pPr>
              <a:t>‹#›</a:t>
            </a:fld>
            <a:endParaRPr lang="en-US" altLang="zh-CN"/>
          </a:p>
        </p:txBody>
      </p:sp>
    </p:spTree>
  </p:cSld>
  <p:clrMapOvr>
    <a:masterClrMapping/>
  </p:clrMapOvr>
  <p:transition advClick="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C4C6E00-8886-479C-9CD5-D7B583EB43D9}" type="slidenum">
              <a:rPr lang="en-US" altLang="zh-CN"/>
              <a:pPr>
                <a:defRPr/>
              </a:pPr>
              <a:t>‹#›</a:t>
            </a:fld>
            <a:endParaRPr lang="en-US" altLang="zh-CN"/>
          </a:p>
        </p:txBody>
      </p:sp>
    </p:spTree>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54EA3CF-2F2C-4F9E-AC18-C9B4AB01EBCA}" type="slidenum">
              <a:rPr lang="en-US" altLang="zh-CN"/>
              <a:pPr>
                <a:defRPr/>
              </a:pPr>
              <a:t>‹#›</a:t>
            </a:fld>
            <a:endParaRPr lang="en-US" altLang="zh-CN"/>
          </a:p>
        </p:txBody>
      </p:sp>
    </p:spTree>
  </p:cSld>
  <p:clrMapOvr>
    <a:masterClrMapping/>
  </p:clrMapOvr>
  <p:transition advClick="0"/>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881F8CC2-70BB-43FF-81A1-6A30E328744D}" type="slidenum">
              <a:rPr lang="en-US" altLang="zh-CN"/>
              <a:pPr>
                <a:defRPr/>
              </a:pPr>
              <a:t>‹#›</a:t>
            </a:fld>
            <a:endParaRPr lang="en-US" altLang="zh-CN"/>
          </a:p>
        </p:txBody>
      </p:sp>
    </p:spTree>
  </p:cSld>
  <p:clrMapOvr>
    <a:masterClrMapping/>
  </p:clrMapOvr>
  <p:transition advClick="0"/>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5AB61B1-64F5-4AC0-829F-BEE9FEE85583}" type="slidenum">
              <a:rPr lang="en-US" altLang="zh-CN"/>
              <a:pPr>
                <a:defRPr/>
              </a:pPr>
              <a:t>‹#›</a:t>
            </a:fld>
            <a:endParaRPr lang="en-US" altLang="zh-CN"/>
          </a:p>
        </p:txBody>
      </p:sp>
    </p:spTree>
  </p:cSld>
  <p:clrMapOvr>
    <a:masterClrMapping/>
  </p:clrMapOvr>
  <p:transition advClick="0"/>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0255900-F2D4-4577-99F7-1C279EE0B171}" type="slidenum">
              <a:rPr lang="en-US" altLang="zh-CN"/>
              <a:pPr>
                <a:defRPr/>
              </a:pPr>
              <a:t>‹#›</a:t>
            </a:fld>
            <a:endParaRPr lang="en-US" altLang="zh-CN"/>
          </a:p>
        </p:txBody>
      </p:sp>
    </p:spTree>
  </p:cSld>
  <p:clrMapOvr>
    <a:masterClrMapping/>
  </p:clrMapOvr>
  <p:transition advClick="0"/>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378FD3D-3D6D-43D7-8403-24745B27D4E7}" type="slidenum">
              <a:rPr lang="en-US" altLang="zh-CN"/>
              <a:pPr>
                <a:defRPr/>
              </a:pPr>
              <a:t>‹#›</a:t>
            </a:fld>
            <a:endParaRPr lang="en-US" altLang="zh-CN"/>
          </a:p>
        </p:txBody>
      </p:sp>
    </p:spTree>
  </p:cSld>
  <p:clrMapOvr>
    <a:masterClrMapping/>
  </p:clrMapOvr>
  <p:transition advClick="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CEC9947-469E-48D2-8E2B-310258844611}" type="slidenum">
              <a:rPr lang="en-US" altLang="zh-CN"/>
              <a:pPr>
                <a:defRPr/>
              </a:pPr>
              <a:t>‹#›</a:t>
            </a:fld>
            <a:endParaRPr lang="en-US" altLang="zh-CN"/>
          </a:p>
        </p:txBody>
      </p:sp>
    </p:spTree>
  </p:cSld>
  <p:clrMapOvr>
    <a:masterClrMapping/>
  </p:clrMapOvr>
  <p:transition advClick="0"/>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541963" y="274638"/>
            <a:ext cx="1693862" cy="50990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4932363" cy="50990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55DE163-60BE-4B57-A63F-3A6AAFEECE99}" type="slidenum">
              <a:rPr lang="en-US" altLang="zh-CN"/>
              <a:pPr>
                <a:defRPr/>
              </a:pPr>
              <a:t>‹#›</a:t>
            </a:fld>
            <a:endParaRPr lang="en-US" altLang="zh-CN"/>
          </a:p>
        </p:txBody>
      </p:sp>
    </p:spTree>
  </p:cSld>
  <p:clrMapOvr>
    <a:masterClrMapping/>
  </p:clrMapOvr>
  <p:transition advClick="0"/>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6778625"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3313113" cy="37734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922713" y="1600200"/>
            <a:ext cx="3313112" cy="37734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75BBE13-8AA4-44C5-A25B-4E8EFCBB77CC}" type="slidenum">
              <a:rPr lang="en-US" altLang="zh-CN"/>
              <a:pPr>
                <a:defRPr/>
              </a:pPr>
              <a:t>‹#›</a:t>
            </a:fld>
            <a:endParaRPr lang="en-US" altLang="zh-CN"/>
          </a:p>
        </p:txBody>
      </p:sp>
    </p:spTree>
  </p:cSld>
  <p:clrMapOvr>
    <a:masterClrMapping/>
  </p:clrMapOvr>
  <p:transition advClick="0"/>
</p:sldLayout>
</file>

<file path=ppt/slideLayouts/slideLayout37.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6778625" cy="1143000"/>
          </a:xfrm>
        </p:spPr>
        <p:txBody>
          <a:bodyPr/>
          <a:lstStyle/>
          <a:p>
            <a:r>
              <a:rPr lang="zh-CN" altLang="en-US"/>
              <a:t>单击此处编辑母版标题样式</a:t>
            </a:r>
          </a:p>
        </p:txBody>
      </p:sp>
      <p:sp>
        <p:nvSpPr>
          <p:cNvPr id="3" name="图表占位符 2"/>
          <p:cNvSpPr>
            <a:spLocks noGrp="1"/>
          </p:cNvSpPr>
          <p:nvPr>
            <p:ph type="chart" idx="1"/>
          </p:nvPr>
        </p:nvSpPr>
        <p:spPr>
          <a:xfrm>
            <a:off x="457200" y="1600200"/>
            <a:ext cx="6778625" cy="3773488"/>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0E9C9FC-85DD-4DB3-981D-5333F85D9A42}" type="slidenum">
              <a:rPr lang="en-US" altLang="zh-CN"/>
              <a:pPr>
                <a:defRPr/>
              </a:pPr>
              <a:t>‹#›</a:t>
            </a:fld>
            <a:endParaRPr lang="en-US" altLang="zh-CN"/>
          </a:p>
        </p:txBody>
      </p:sp>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3313113" cy="3773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922713" y="1600200"/>
            <a:ext cx="3313112" cy="3773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0E1202EB-D53F-4073-AB0D-5251AD72E7E8}" type="slidenum">
              <a:rPr lang="en-US" altLang="zh-CN"/>
              <a:pPr>
                <a:defRPr/>
              </a:pPr>
              <a:t>‹#›</a:t>
            </a:fld>
            <a:endParaRPr lang="en-US" altLang="zh-CN"/>
          </a:p>
        </p:txBody>
      </p:sp>
    </p:spTree>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1BFA535F-F76B-4654-BD6F-EF69FE5B4104}" type="slidenum">
              <a:rPr lang="en-US" altLang="zh-CN"/>
              <a:pPr>
                <a:defRPr/>
              </a:pPr>
              <a:t>‹#›</a:t>
            </a:fld>
            <a:endParaRPr lang="en-US" altLang="zh-CN"/>
          </a:p>
        </p:txBody>
      </p:sp>
    </p:spTree>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721BDEFB-9BCA-468F-B991-88011E71FD47}" type="slidenum">
              <a:rPr lang="en-US" altLang="zh-CN"/>
              <a:pPr>
                <a:defRPr/>
              </a:pPr>
              <a:t>‹#›</a:t>
            </a:fld>
            <a:endParaRPr lang="en-US" altLang="zh-CN"/>
          </a:p>
        </p:txBody>
      </p:sp>
    </p:spTree>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649F7EA5-6AC6-4463-84CC-1A365834FA3C}" type="slidenum">
              <a:rPr lang="en-US" altLang="zh-CN"/>
              <a:pPr>
                <a:defRPr/>
              </a:pPr>
              <a:t>‹#›</a:t>
            </a:fld>
            <a:endParaRPr lang="en-US" altLang="zh-CN"/>
          </a:p>
        </p:txBody>
      </p:sp>
    </p:spTree>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D9F8CA24-55D5-492E-8B48-BD32DEDF6B5E}" type="slidenum">
              <a:rPr lang="en-US" altLang="zh-CN"/>
              <a:pPr>
                <a:defRPr/>
              </a:pPr>
              <a:t>‹#›</a:t>
            </a:fld>
            <a:endParaRPr lang="en-US" altLang="zh-CN"/>
          </a:p>
        </p:txBody>
      </p:sp>
    </p:spTree>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30016F5-6886-456D-97B8-66B5F3E0600B}" type="slidenum">
              <a:rPr lang="en-US" altLang="zh-CN"/>
              <a:pPr>
                <a:defRPr/>
              </a:pPr>
              <a:t>‹#›</a:t>
            </a:fld>
            <a:endParaRPr lang="en-US" altLang="zh-CN"/>
          </a:p>
        </p:txBody>
      </p:sp>
    </p:spTree>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1.jpe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auto">
          <a:xfrm>
            <a:off x="0" y="5734050"/>
            <a:ext cx="8893175" cy="792163"/>
          </a:xfrm>
          <a:prstGeom prst="rect">
            <a:avLst/>
          </a:prstGeom>
          <a:solidFill>
            <a:srgbClr val="00509B"/>
          </a:solidFill>
          <a:ln w="9525">
            <a:noFill/>
            <a:miter lim="800000"/>
            <a:headEnd/>
            <a:tailEnd/>
          </a:ln>
          <a:effectLst/>
        </p:spPr>
        <p:txBody>
          <a:bodyPr wrap="none" anchor="ctr"/>
          <a:lstStyle/>
          <a:p>
            <a:pPr>
              <a:defRPr/>
            </a:pPr>
            <a:endParaRPr lang="zh-CN" altLang="en-US">
              <a:ea typeface="黑体" pitchFamily="2" charset="-122"/>
            </a:endParaRPr>
          </a:p>
        </p:txBody>
      </p:sp>
      <p:sp>
        <p:nvSpPr>
          <p:cNvPr id="1027" name="Rectangle 2"/>
          <p:cNvSpPr>
            <a:spLocks noGrp="1" noChangeArrowheads="1"/>
          </p:cNvSpPr>
          <p:nvPr>
            <p:ph type="title"/>
          </p:nvPr>
        </p:nvSpPr>
        <p:spPr bwMode="auto">
          <a:xfrm>
            <a:off x="457200" y="274638"/>
            <a:ext cx="677862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title style</a:t>
            </a:r>
          </a:p>
        </p:txBody>
      </p:sp>
      <p:sp>
        <p:nvSpPr>
          <p:cNvPr id="1028" name="Rectangle 3"/>
          <p:cNvSpPr>
            <a:spLocks noGrp="1" noChangeArrowheads="1"/>
          </p:cNvSpPr>
          <p:nvPr>
            <p:ph type="body" idx="1"/>
          </p:nvPr>
        </p:nvSpPr>
        <p:spPr bwMode="auto">
          <a:xfrm>
            <a:off x="457200" y="1600200"/>
            <a:ext cx="6778625" cy="3773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buSzTx/>
              <a:buFontTx/>
              <a:buNone/>
              <a:defRPr sz="1400">
                <a:solidFill>
                  <a:schemeClr val="tx1"/>
                </a:solidFill>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buSzTx/>
              <a:buFontTx/>
              <a:buNone/>
              <a:defRPr sz="1400">
                <a:solidFill>
                  <a:schemeClr val="tx1"/>
                </a:solidFill>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buSzTx/>
              <a:buFontTx/>
              <a:buNone/>
              <a:defRPr sz="1400">
                <a:solidFill>
                  <a:schemeClr val="tx1"/>
                </a:solidFill>
                <a:latin typeface="Arial" charset="0"/>
                <a:ea typeface="宋体" pitchFamily="2" charset="-122"/>
              </a:defRPr>
            </a:lvl1pPr>
          </a:lstStyle>
          <a:p>
            <a:pPr>
              <a:defRPr/>
            </a:pPr>
            <a:fld id="{6250DC92-0CE5-4AAE-A814-F9D11D4C4029}" type="slidenum">
              <a:rPr lang="en-US" altLang="zh-CN"/>
              <a:pPr>
                <a:defRPr/>
              </a:pPr>
              <a:t>‹#›</a:t>
            </a:fld>
            <a:endParaRPr lang="en-US" altLang="zh-CN"/>
          </a:p>
        </p:txBody>
      </p:sp>
      <p:sp>
        <p:nvSpPr>
          <p:cNvPr id="9" name="Rectangle 15"/>
          <p:cNvSpPr>
            <a:spLocks noChangeArrowheads="1"/>
          </p:cNvSpPr>
          <p:nvPr userDrawn="1"/>
        </p:nvSpPr>
        <p:spPr bwMode="auto">
          <a:xfrm>
            <a:off x="0" y="5734050"/>
            <a:ext cx="8893175" cy="792163"/>
          </a:xfrm>
          <a:prstGeom prst="rect">
            <a:avLst/>
          </a:prstGeom>
          <a:solidFill>
            <a:srgbClr val="00509B"/>
          </a:solidFill>
          <a:ln w="9525">
            <a:noFill/>
            <a:miter lim="800000"/>
            <a:headEnd/>
            <a:tailEnd/>
          </a:ln>
          <a:effectLst/>
        </p:spPr>
        <p:txBody>
          <a:bodyPr wrap="none" anchor="ctr"/>
          <a:lstStyle/>
          <a:p>
            <a:pPr>
              <a:defRPr/>
            </a:pPr>
            <a:endParaRPr lang="zh-CN" altLang="en-US">
              <a:ea typeface="黑体" pitchFamily="2" charset="-122"/>
            </a:endParaRPr>
          </a:p>
        </p:txBody>
      </p:sp>
      <p:sp>
        <p:nvSpPr>
          <p:cNvPr id="10" name="Rectangle 16"/>
          <p:cNvSpPr>
            <a:spLocks noChangeArrowheads="1"/>
          </p:cNvSpPr>
          <p:nvPr userDrawn="1"/>
        </p:nvSpPr>
        <p:spPr bwMode="auto">
          <a:xfrm>
            <a:off x="214282" y="5857892"/>
            <a:ext cx="3647152" cy="553998"/>
          </a:xfrm>
          <a:prstGeom prst="rect">
            <a:avLst/>
          </a:prstGeom>
          <a:noFill/>
          <a:ln w="9525">
            <a:noFill/>
            <a:miter lim="800000"/>
            <a:headEnd/>
            <a:tailEnd/>
          </a:ln>
          <a:effectLst/>
        </p:spPr>
        <p:txBody>
          <a:bodyPr wrap="none">
            <a:spAutoFit/>
          </a:bodyPr>
          <a:lstStyle/>
          <a:p>
            <a:pPr algn="l" eaLnBrk="1" hangingPunct="1">
              <a:buSzTx/>
              <a:buFontTx/>
              <a:buNone/>
              <a:defRPr/>
            </a:pPr>
            <a:r>
              <a:rPr lang="zh-CN" altLang="en-US" sz="3000" dirty="0">
                <a:solidFill>
                  <a:schemeClr val="bg1"/>
                </a:solidFill>
                <a:latin typeface="黑体" pitchFamily="49" charset="-122"/>
                <a:ea typeface="黑体" pitchFamily="49" charset="-122"/>
              </a:rPr>
              <a:t>东北大学秦皇岛分校</a:t>
            </a:r>
            <a:endParaRPr lang="en-US" altLang="zh-CN" sz="3000" dirty="0">
              <a:solidFill>
                <a:schemeClr val="bg1"/>
              </a:solidFill>
              <a:latin typeface="黑体" pitchFamily="49" charset="-122"/>
              <a:ea typeface="黑体" pitchFamily="49" charset="-122"/>
            </a:endParaRPr>
          </a:p>
        </p:txBody>
      </p:sp>
      <p:sp>
        <p:nvSpPr>
          <p:cNvPr id="11" name="Rectangle 6"/>
          <p:cNvSpPr txBox="1">
            <a:spLocks noChangeArrowheads="1"/>
          </p:cNvSpPr>
          <p:nvPr userDrawn="1"/>
        </p:nvSpPr>
        <p:spPr>
          <a:xfrm>
            <a:off x="6572264" y="5857892"/>
            <a:ext cx="2133600" cy="476250"/>
          </a:xfrm>
          <a:prstGeom prst="rect">
            <a:avLst/>
          </a:prstGeom>
        </p:spPr>
        <p:txBody>
          <a:bodyPr/>
          <a:lstStyle>
            <a:lvl1pPr>
              <a:defRPr sz="2800">
                <a:solidFill>
                  <a:schemeClr val="bg1"/>
                </a:solidFill>
                <a:latin typeface="+mn-ea"/>
                <a:ea typeface="+mn-ea"/>
              </a:defRPr>
            </a:lvl1pPr>
          </a:lstStyle>
          <a:p>
            <a:pPr marL="0" marR="0" lvl="0" indent="0" algn="ctr" defTabSz="914400" rtl="0" eaLnBrk="0" fontAlgn="base" latinLnBrk="0" hangingPunct="0">
              <a:lnSpc>
                <a:spcPct val="100000"/>
              </a:lnSpc>
              <a:spcBef>
                <a:spcPct val="0"/>
              </a:spcBef>
              <a:spcAft>
                <a:spcPct val="0"/>
              </a:spcAft>
              <a:buClrTx/>
              <a:buSzPct val="50000"/>
              <a:buFont typeface="Wingdings" pitchFamily="2" charset="2"/>
              <a:buNone/>
              <a:tabLst/>
              <a:defRPr/>
            </a:pPr>
            <a:r>
              <a:rPr kumimoji="0" lang="en-US" altLang="zh-CN" sz="2800" b="0" i="0" u="none" strike="noStrike" kern="1200" cap="none" spc="0" normalizeH="0" baseline="0" noProof="0" dirty="0">
                <a:ln>
                  <a:noFill/>
                </a:ln>
                <a:solidFill>
                  <a:schemeClr val="bg1"/>
                </a:solidFill>
                <a:effectLst/>
                <a:uLnTx/>
                <a:uFillTx/>
                <a:latin typeface="+mn-ea"/>
                <a:ea typeface="+mn-ea"/>
                <a:cs typeface="+mn-cs"/>
              </a:rPr>
              <a:t>2021</a:t>
            </a:r>
            <a:r>
              <a:rPr kumimoji="0" lang="zh-CN" altLang="en-US" sz="2800" b="0" i="0" u="none" strike="noStrike" kern="1200" cap="none" spc="0" normalizeH="0" baseline="0" noProof="0" dirty="0">
                <a:ln>
                  <a:noFill/>
                </a:ln>
                <a:solidFill>
                  <a:schemeClr val="bg1"/>
                </a:solidFill>
                <a:effectLst/>
                <a:uLnTx/>
                <a:uFillTx/>
                <a:latin typeface="+mn-ea"/>
                <a:ea typeface="+mn-ea"/>
                <a:cs typeface="+mn-cs"/>
              </a:rPr>
              <a:t>年</a:t>
            </a:r>
            <a:r>
              <a:rPr kumimoji="0" lang="en-US" altLang="zh-CN" sz="2800" b="0" i="0" u="none" strike="noStrike" kern="1200" cap="none" spc="0" normalizeH="0" baseline="0" noProof="0" dirty="0">
                <a:ln>
                  <a:noFill/>
                </a:ln>
                <a:solidFill>
                  <a:schemeClr val="bg1"/>
                </a:solidFill>
                <a:effectLst/>
                <a:uLnTx/>
                <a:uFillTx/>
                <a:latin typeface="+mn-ea"/>
                <a:ea typeface="+mn-ea"/>
                <a:cs typeface="+mn-cs"/>
              </a:rPr>
              <a:t>4</a:t>
            </a:r>
            <a:r>
              <a:rPr kumimoji="0" lang="zh-CN" altLang="en-US" sz="2800" b="0" i="0" u="none" strike="noStrike" kern="1200" cap="none" spc="0" normalizeH="0" baseline="0" noProof="0" dirty="0">
                <a:ln>
                  <a:noFill/>
                </a:ln>
                <a:solidFill>
                  <a:schemeClr val="bg1"/>
                </a:solidFill>
                <a:effectLst/>
                <a:uLnTx/>
                <a:uFillTx/>
                <a:latin typeface="+mn-ea"/>
                <a:ea typeface="+mn-ea"/>
                <a:cs typeface="+mn-cs"/>
              </a:rPr>
              <a:t>月</a:t>
            </a:r>
            <a:endParaRPr kumimoji="0" lang="en-US" altLang="zh-CN" sz="2800" b="0" i="0" u="none" strike="noStrike" kern="1200" cap="none" spc="0" normalizeH="0" baseline="0" noProof="0" dirty="0">
              <a:ln>
                <a:noFill/>
              </a:ln>
              <a:solidFill>
                <a:schemeClr val="bg1"/>
              </a:solidFill>
              <a:effectLst/>
              <a:uLnTx/>
              <a:uFillTx/>
              <a:latin typeface="+mn-ea"/>
              <a:ea typeface="+mn-ea"/>
              <a:cs typeface="+mn-cs"/>
            </a:endParaRPr>
          </a:p>
        </p:txBody>
      </p:sp>
    </p:spTree>
  </p:cSld>
  <p:clrMap bg1="lt1" tx1="dk1" bg2="lt2" tx2="dk2" accent1="accent1" accent2="accent2" accent3="accent3" accent4="accent4" accent5="accent5" accent6="accent6" hlink="hlink" folHlink="folHlink"/>
  <p:sldLayoutIdLst>
    <p:sldLayoutId id="2147485178" r:id="rId1"/>
    <p:sldLayoutId id="2147485179" r:id="rId2"/>
    <p:sldLayoutId id="2147485180" r:id="rId3"/>
    <p:sldLayoutId id="2147485181" r:id="rId4"/>
    <p:sldLayoutId id="2147485182" r:id="rId5"/>
    <p:sldLayoutId id="2147485183" r:id="rId6"/>
    <p:sldLayoutId id="2147485184" r:id="rId7"/>
    <p:sldLayoutId id="2147485185" r:id="rId8"/>
    <p:sldLayoutId id="2147485186" r:id="rId9"/>
    <p:sldLayoutId id="2147485187" r:id="rId10"/>
    <p:sldLayoutId id="2147485188" r:id="rId11"/>
    <p:sldLayoutId id="2147485189" r:id="rId12"/>
    <p:sldLayoutId id="2147485190" r:id="rId13"/>
  </p:sldLayoutIdLst>
  <p:transition advClick="0"/>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Frutiger LT 45 Light" pitchFamily="34" charset="0"/>
          <a:ea typeface="黑体" pitchFamily="2" charset="-122"/>
        </a:defRPr>
      </a:lvl2pPr>
      <a:lvl3pPr algn="l" rtl="0" eaLnBrk="0" fontAlgn="base" hangingPunct="0">
        <a:spcBef>
          <a:spcPct val="0"/>
        </a:spcBef>
        <a:spcAft>
          <a:spcPct val="0"/>
        </a:spcAft>
        <a:defRPr sz="3600" b="1">
          <a:solidFill>
            <a:schemeClr val="tx2"/>
          </a:solidFill>
          <a:latin typeface="Frutiger LT 45 Light" pitchFamily="34" charset="0"/>
          <a:ea typeface="黑体" pitchFamily="2" charset="-122"/>
        </a:defRPr>
      </a:lvl3pPr>
      <a:lvl4pPr algn="l" rtl="0" eaLnBrk="0" fontAlgn="base" hangingPunct="0">
        <a:spcBef>
          <a:spcPct val="0"/>
        </a:spcBef>
        <a:spcAft>
          <a:spcPct val="0"/>
        </a:spcAft>
        <a:defRPr sz="3600" b="1">
          <a:solidFill>
            <a:schemeClr val="tx2"/>
          </a:solidFill>
          <a:latin typeface="Frutiger LT 45 Light" pitchFamily="34" charset="0"/>
          <a:ea typeface="黑体" pitchFamily="2" charset="-122"/>
        </a:defRPr>
      </a:lvl4pPr>
      <a:lvl5pPr algn="l" rtl="0" eaLnBrk="0" fontAlgn="base" hangingPunct="0">
        <a:spcBef>
          <a:spcPct val="0"/>
        </a:spcBef>
        <a:spcAft>
          <a:spcPct val="0"/>
        </a:spcAft>
        <a:defRPr sz="3600" b="1">
          <a:solidFill>
            <a:schemeClr val="tx2"/>
          </a:solidFill>
          <a:latin typeface="Frutiger LT 45 Light" pitchFamily="34" charset="0"/>
          <a:ea typeface="黑体" pitchFamily="2" charset="-122"/>
        </a:defRPr>
      </a:lvl5pPr>
      <a:lvl6pPr marL="457200" algn="l" rtl="0" fontAlgn="base">
        <a:spcBef>
          <a:spcPct val="0"/>
        </a:spcBef>
        <a:spcAft>
          <a:spcPct val="0"/>
        </a:spcAft>
        <a:defRPr sz="3600" b="1">
          <a:solidFill>
            <a:schemeClr val="tx2"/>
          </a:solidFill>
          <a:latin typeface="Frutiger LT 45 Light" pitchFamily="34" charset="0"/>
          <a:ea typeface="黑体" pitchFamily="2" charset="-122"/>
        </a:defRPr>
      </a:lvl6pPr>
      <a:lvl7pPr marL="914400" algn="l" rtl="0" fontAlgn="base">
        <a:spcBef>
          <a:spcPct val="0"/>
        </a:spcBef>
        <a:spcAft>
          <a:spcPct val="0"/>
        </a:spcAft>
        <a:defRPr sz="3600" b="1">
          <a:solidFill>
            <a:schemeClr val="tx2"/>
          </a:solidFill>
          <a:latin typeface="Frutiger LT 45 Light" pitchFamily="34" charset="0"/>
          <a:ea typeface="黑体" pitchFamily="2" charset="-122"/>
        </a:defRPr>
      </a:lvl7pPr>
      <a:lvl8pPr marL="1371600" algn="l" rtl="0" fontAlgn="base">
        <a:spcBef>
          <a:spcPct val="0"/>
        </a:spcBef>
        <a:spcAft>
          <a:spcPct val="0"/>
        </a:spcAft>
        <a:defRPr sz="3600" b="1">
          <a:solidFill>
            <a:schemeClr val="tx2"/>
          </a:solidFill>
          <a:latin typeface="Frutiger LT 45 Light" pitchFamily="34" charset="0"/>
          <a:ea typeface="黑体" pitchFamily="2" charset="-122"/>
        </a:defRPr>
      </a:lvl8pPr>
      <a:lvl9pPr marL="1828800" algn="l" rtl="0" fontAlgn="base">
        <a:spcBef>
          <a:spcPct val="0"/>
        </a:spcBef>
        <a:spcAft>
          <a:spcPct val="0"/>
        </a:spcAft>
        <a:defRPr sz="3600" b="1">
          <a:solidFill>
            <a:schemeClr val="tx2"/>
          </a:solidFill>
          <a:latin typeface="Frutiger LT 45 Light" pitchFamily="34" charset="0"/>
          <a:ea typeface="黑体" pitchFamily="2" charset="-122"/>
        </a:defRPr>
      </a:lvl9pPr>
    </p:titleStyle>
    <p:bodyStyle>
      <a:lvl1pPr marL="342900" indent="-342900" algn="l" rtl="0" eaLnBrk="0" fontAlgn="base" hangingPunct="0">
        <a:spcBef>
          <a:spcPct val="0"/>
        </a:spcBef>
        <a:spcAft>
          <a:spcPct val="0"/>
        </a:spcAft>
        <a:buClr>
          <a:srgbClr val="777777"/>
        </a:buClr>
        <a:buSzPct val="85000"/>
        <a:buChar char="•"/>
        <a:defRPr sz="2200">
          <a:solidFill>
            <a:schemeClr val="tx1"/>
          </a:solidFill>
          <a:latin typeface="+mn-lt"/>
          <a:ea typeface="+mn-ea"/>
          <a:cs typeface="+mn-cs"/>
        </a:defRPr>
      </a:lvl1pPr>
      <a:lvl2pPr marL="742950" indent="-285750" algn="l" rtl="0" eaLnBrk="0" fontAlgn="base" hangingPunct="0">
        <a:spcBef>
          <a:spcPct val="0"/>
        </a:spcBef>
        <a:spcAft>
          <a:spcPct val="0"/>
        </a:spcAft>
        <a:buClr>
          <a:srgbClr val="777777"/>
        </a:buClr>
        <a:buSzPct val="85000"/>
        <a:buChar char="–"/>
        <a:defRPr sz="2200">
          <a:solidFill>
            <a:schemeClr val="tx1"/>
          </a:solidFill>
          <a:latin typeface="+mn-lt"/>
          <a:ea typeface="+mn-ea"/>
        </a:defRPr>
      </a:lvl2pPr>
      <a:lvl3pPr marL="1143000" indent="-228600" algn="l" rtl="0" eaLnBrk="0" fontAlgn="base" hangingPunct="0">
        <a:spcBef>
          <a:spcPct val="0"/>
        </a:spcBef>
        <a:spcAft>
          <a:spcPct val="0"/>
        </a:spcAft>
        <a:buClr>
          <a:srgbClr val="777777"/>
        </a:buClr>
        <a:buSzPct val="85000"/>
        <a:buChar char="•"/>
        <a:defRPr sz="2200">
          <a:solidFill>
            <a:schemeClr val="tx1"/>
          </a:solidFill>
          <a:latin typeface="+mn-lt"/>
          <a:ea typeface="+mn-ea"/>
        </a:defRPr>
      </a:lvl3pPr>
      <a:lvl4pPr marL="1600200" indent="-228600" algn="l" rtl="0" eaLnBrk="0" fontAlgn="base" hangingPunct="0">
        <a:spcBef>
          <a:spcPct val="0"/>
        </a:spcBef>
        <a:spcAft>
          <a:spcPct val="0"/>
        </a:spcAft>
        <a:buClr>
          <a:srgbClr val="777777"/>
        </a:buClr>
        <a:buSzPct val="85000"/>
        <a:buChar char="–"/>
        <a:defRPr sz="2200">
          <a:solidFill>
            <a:schemeClr val="tx1"/>
          </a:solidFill>
          <a:latin typeface="+mn-lt"/>
          <a:ea typeface="+mn-ea"/>
        </a:defRPr>
      </a:lvl4pPr>
      <a:lvl5pPr marL="2057400" indent="-228600" algn="l" rtl="0" eaLnBrk="0" fontAlgn="base" hangingPunct="0">
        <a:spcBef>
          <a:spcPct val="0"/>
        </a:spcBef>
        <a:spcAft>
          <a:spcPct val="0"/>
        </a:spcAft>
        <a:buClr>
          <a:srgbClr val="777777"/>
        </a:buClr>
        <a:buSzPct val="85000"/>
        <a:buChar char="»"/>
        <a:defRPr sz="2200">
          <a:solidFill>
            <a:schemeClr val="tx1"/>
          </a:solidFill>
          <a:latin typeface="+mn-lt"/>
          <a:ea typeface="+mn-ea"/>
        </a:defRPr>
      </a:lvl5pPr>
      <a:lvl6pPr marL="2514600" indent="-228600" algn="l" rtl="0" fontAlgn="base">
        <a:spcBef>
          <a:spcPct val="0"/>
        </a:spcBef>
        <a:spcAft>
          <a:spcPct val="0"/>
        </a:spcAft>
        <a:buClr>
          <a:srgbClr val="777777"/>
        </a:buClr>
        <a:buSzPct val="85000"/>
        <a:buChar char="»"/>
        <a:defRPr sz="2200">
          <a:solidFill>
            <a:schemeClr val="tx1"/>
          </a:solidFill>
          <a:latin typeface="+mn-lt"/>
          <a:ea typeface="+mn-ea"/>
        </a:defRPr>
      </a:lvl6pPr>
      <a:lvl7pPr marL="2971800" indent="-228600" algn="l" rtl="0" fontAlgn="base">
        <a:spcBef>
          <a:spcPct val="0"/>
        </a:spcBef>
        <a:spcAft>
          <a:spcPct val="0"/>
        </a:spcAft>
        <a:buClr>
          <a:srgbClr val="777777"/>
        </a:buClr>
        <a:buSzPct val="85000"/>
        <a:buChar char="»"/>
        <a:defRPr sz="2200">
          <a:solidFill>
            <a:schemeClr val="tx1"/>
          </a:solidFill>
          <a:latin typeface="+mn-lt"/>
          <a:ea typeface="+mn-ea"/>
        </a:defRPr>
      </a:lvl7pPr>
      <a:lvl8pPr marL="3429000" indent="-228600" algn="l" rtl="0" fontAlgn="base">
        <a:spcBef>
          <a:spcPct val="0"/>
        </a:spcBef>
        <a:spcAft>
          <a:spcPct val="0"/>
        </a:spcAft>
        <a:buClr>
          <a:srgbClr val="777777"/>
        </a:buClr>
        <a:buSzPct val="85000"/>
        <a:buChar char="»"/>
        <a:defRPr sz="2200">
          <a:solidFill>
            <a:schemeClr val="tx1"/>
          </a:solidFill>
          <a:latin typeface="+mn-lt"/>
          <a:ea typeface="+mn-ea"/>
        </a:defRPr>
      </a:lvl8pPr>
      <a:lvl9pPr marL="3886200" indent="-228600" algn="l" rtl="0" fontAlgn="base">
        <a:spcBef>
          <a:spcPct val="0"/>
        </a:spcBef>
        <a:spcAft>
          <a:spcPct val="0"/>
        </a:spcAft>
        <a:buClr>
          <a:srgbClr val="777777"/>
        </a:buClr>
        <a:buSzPct val="85000"/>
        <a:buChar char="»"/>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88C9EC"/>
        </a:solidFill>
        <a:effectLst/>
      </p:bgPr>
    </p:bg>
    <p:spTree>
      <p:nvGrpSpPr>
        <p:cNvPr id="1" name=""/>
        <p:cNvGrpSpPr/>
        <p:nvPr/>
      </p:nvGrpSpPr>
      <p:grpSpPr>
        <a:xfrm>
          <a:off x="0" y="0"/>
          <a:ext cx="0" cy="0"/>
          <a:chOff x="0" y="0"/>
          <a:chExt cx="0" cy="0"/>
        </a:xfrm>
      </p:grpSpPr>
      <p:sp>
        <p:nvSpPr>
          <p:cNvPr id="55306" name="Rectangle 10"/>
          <p:cNvSpPr>
            <a:spLocks noChangeArrowheads="1"/>
          </p:cNvSpPr>
          <p:nvPr/>
        </p:nvSpPr>
        <p:spPr bwMode="auto">
          <a:xfrm>
            <a:off x="0" y="1773238"/>
            <a:ext cx="8893175" cy="3206750"/>
          </a:xfrm>
          <a:prstGeom prst="rect">
            <a:avLst/>
          </a:prstGeom>
          <a:solidFill>
            <a:srgbClr val="00509B"/>
          </a:solidFill>
          <a:ln w="9525">
            <a:noFill/>
            <a:miter lim="800000"/>
            <a:headEnd/>
            <a:tailEnd/>
          </a:ln>
          <a:effectLst/>
        </p:spPr>
        <p:txBody>
          <a:bodyPr wrap="none" anchor="ctr"/>
          <a:lstStyle/>
          <a:p>
            <a:pPr>
              <a:defRPr/>
            </a:pPr>
            <a:endParaRPr lang="zh-CN" altLang="en-US">
              <a:ea typeface="黑体" pitchFamily="2" charset="-122"/>
            </a:endParaRPr>
          </a:p>
        </p:txBody>
      </p:sp>
      <p:sp>
        <p:nvSpPr>
          <p:cNvPr id="2051" name="Rectangle 3"/>
          <p:cNvSpPr>
            <a:spLocks noGrp="1" noChangeArrowheads="1"/>
          </p:cNvSpPr>
          <p:nvPr>
            <p:ph type="body" idx="1"/>
          </p:nvPr>
        </p:nvSpPr>
        <p:spPr bwMode="auto">
          <a:xfrm>
            <a:off x="385763" y="2276475"/>
            <a:ext cx="6850062" cy="2376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1"/>
            <a:r>
              <a:rPr lang="en-US" altLang="zh-CN"/>
              <a:t>Click to edit Master text styles</a:t>
            </a:r>
          </a:p>
          <a:p>
            <a:pPr lvl="2"/>
            <a:r>
              <a:rPr lang="en-US" altLang="zh-CN"/>
              <a:t>Second level</a:t>
            </a:r>
          </a:p>
          <a:p>
            <a:pPr lvl="3"/>
            <a:r>
              <a:rPr lang="en-US" altLang="zh-CN"/>
              <a:t>Third level</a:t>
            </a:r>
          </a:p>
          <a:p>
            <a:pPr lvl="4"/>
            <a:r>
              <a:rPr lang="en-US" altLang="zh-CN"/>
              <a:t>Fourth level</a:t>
            </a:r>
          </a:p>
          <a:p>
            <a:pPr lvl="4"/>
            <a:r>
              <a:rPr lang="en-US" altLang="zh-CN"/>
              <a:t>Fifth level</a:t>
            </a:r>
          </a:p>
        </p:txBody>
      </p:sp>
      <p:sp>
        <p:nvSpPr>
          <p:cNvPr id="5530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buSzTx/>
              <a:buFontTx/>
              <a:buNone/>
              <a:defRPr sz="1400">
                <a:solidFill>
                  <a:schemeClr val="tx1"/>
                </a:solidFill>
                <a:latin typeface="Arial" charset="0"/>
                <a:ea typeface="+mj-ea"/>
              </a:defRPr>
            </a:lvl1pPr>
          </a:lstStyle>
          <a:p>
            <a:pPr>
              <a:defRPr/>
            </a:pPr>
            <a:endParaRPr lang="en-US" altLang="zh-CN"/>
          </a:p>
        </p:txBody>
      </p:sp>
      <p:sp>
        <p:nvSpPr>
          <p:cNvPr id="553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buSzTx/>
              <a:buFontTx/>
              <a:buNone/>
              <a:defRPr sz="1400">
                <a:solidFill>
                  <a:schemeClr val="tx1"/>
                </a:solidFill>
                <a:latin typeface="Arial" charset="0"/>
                <a:ea typeface="+mj-ea"/>
              </a:defRPr>
            </a:lvl1pPr>
          </a:lstStyle>
          <a:p>
            <a:pPr>
              <a:defRPr/>
            </a:pPr>
            <a:endParaRPr lang="en-US" altLang="zh-CN"/>
          </a:p>
        </p:txBody>
      </p:sp>
      <p:sp>
        <p:nvSpPr>
          <p:cNvPr id="5530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buSzTx/>
              <a:buFontTx/>
              <a:buNone/>
              <a:defRPr sz="1400">
                <a:solidFill>
                  <a:schemeClr val="tx1"/>
                </a:solidFill>
                <a:latin typeface="Arial" charset="0"/>
                <a:ea typeface="+mj-ea"/>
              </a:defRPr>
            </a:lvl1pPr>
          </a:lstStyle>
          <a:p>
            <a:pPr>
              <a:defRPr/>
            </a:pPr>
            <a:fld id="{B5DC23E3-A4A4-4D5E-B72C-A16107035BF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5191" r:id="rId1"/>
    <p:sldLayoutId id="2147485192" r:id="rId2"/>
    <p:sldLayoutId id="2147485193" r:id="rId3"/>
    <p:sldLayoutId id="2147485194" r:id="rId4"/>
    <p:sldLayoutId id="2147485195" r:id="rId5"/>
    <p:sldLayoutId id="2147485196" r:id="rId6"/>
    <p:sldLayoutId id="2147485197" r:id="rId7"/>
    <p:sldLayoutId id="2147485198" r:id="rId8"/>
    <p:sldLayoutId id="2147485199" r:id="rId9"/>
    <p:sldLayoutId id="2147485200" r:id="rId10"/>
    <p:sldLayoutId id="2147485201" r:id="rId11"/>
  </p:sldLayoutIdLst>
  <p:transition advClick="0"/>
  <p:txStyles>
    <p:title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Frutiger LT 55 Roman" pitchFamily="34" charset="0"/>
          <a:ea typeface="宋体" pitchFamily="2" charset="-122"/>
        </a:defRPr>
      </a:lvl2pPr>
      <a:lvl3pPr algn="l" rtl="0" eaLnBrk="0" fontAlgn="base" hangingPunct="0">
        <a:spcBef>
          <a:spcPct val="0"/>
        </a:spcBef>
        <a:spcAft>
          <a:spcPct val="0"/>
        </a:spcAft>
        <a:defRPr sz="3600">
          <a:solidFill>
            <a:schemeClr val="bg1"/>
          </a:solidFill>
          <a:latin typeface="Frutiger LT 55 Roman" pitchFamily="34" charset="0"/>
          <a:ea typeface="宋体" pitchFamily="2" charset="-122"/>
        </a:defRPr>
      </a:lvl3pPr>
      <a:lvl4pPr algn="l" rtl="0" eaLnBrk="0" fontAlgn="base" hangingPunct="0">
        <a:spcBef>
          <a:spcPct val="0"/>
        </a:spcBef>
        <a:spcAft>
          <a:spcPct val="0"/>
        </a:spcAft>
        <a:defRPr sz="3600">
          <a:solidFill>
            <a:schemeClr val="bg1"/>
          </a:solidFill>
          <a:latin typeface="Frutiger LT 55 Roman" pitchFamily="34" charset="0"/>
          <a:ea typeface="宋体" pitchFamily="2" charset="-122"/>
        </a:defRPr>
      </a:lvl4pPr>
      <a:lvl5pPr algn="l" rtl="0" eaLnBrk="0" fontAlgn="base" hangingPunct="0">
        <a:spcBef>
          <a:spcPct val="0"/>
        </a:spcBef>
        <a:spcAft>
          <a:spcPct val="0"/>
        </a:spcAft>
        <a:defRPr sz="3600">
          <a:solidFill>
            <a:schemeClr val="bg1"/>
          </a:solidFill>
          <a:latin typeface="Frutiger LT 55 Roman" pitchFamily="34" charset="0"/>
          <a:ea typeface="宋体" pitchFamily="2" charset="-122"/>
        </a:defRPr>
      </a:lvl5pPr>
      <a:lvl6pPr marL="457200" algn="l" rtl="0" fontAlgn="base">
        <a:spcBef>
          <a:spcPct val="0"/>
        </a:spcBef>
        <a:spcAft>
          <a:spcPct val="0"/>
        </a:spcAft>
        <a:defRPr sz="3600">
          <a:solidFill>
            <a:schemeClr val="bg1"/>
          </a:solidFill>
          <a:latin typeface="Frutiger LT 55 Roman" pitchFamily="34" charset="0"/>
          <a:ea typeface="宋体" pitchFamily="2" charset="-122"/>
        </a:defRPr>
      </a:lvl6pPr>
      <a:lvl7pPr marL="914400" algn="l" rtl="0" fontAlgn="base">
        <a:spcBef>
          <a:spcPct val="0"/>
        </a:spcBef>
        <a:spcAft>
          <a:spcPct val="0"/>
        </a:spcAft>
        <a:defRPr sz="3600">
          <a:solidFill>
            <a:schemeClr val="bg1"/>
          </a:solidFill>
          <a:latin typeface="Frutiger LT 55 Roman" pitchFamily="34" charset="0"/>
          <a:ea typeface="宋体" pitchFamily="2" charset="-122"/>
        </a:defRPr>
      </a:lvl7pPr>
      <a:lvl8pPr marL="1371600" algn="l" rtl="0" fontAlgn="base">
        <a:spcBef>
          <a:spcPct val="0"/>
        </a:spcBef>
        <a:spcAft>
          <a:spcPct val="0"/>
        </a:spcAft>
        <a:defRPr sz="3600">
          <a:solidFill>
            <a:schemeClr val="bg1"/>
          </a:solidFill>
          <a:latin typeface="Frutiger LT 55 Roman" pitchFamily="34" charset="0"/>
          <a:ea typeface="宋体" pitchFamily="2" charset="-122"/>
        </a:defRPr>
      </a:lvl8pPr>
      <a:lvl9pPr marL="1828800" algn="l" rtl="0" fontAlgn="base">
        <a:spcBef>
          <a:spcPct val="0"/>
        </a:spcBef>
        <a:spcAft>
          <a:spcPct val="0"/>
        </a:spcAft>
        <a:defRPr sz="3600">
          <a:solidFill>
            <a:schemeClr val="bg1"/>
          </a:solidFill>
          <a:latin typeface="Frutiger LT 55 Roman" pitchFamily="34" charset="0"/>
          <a:ea typeface="宋体" pitchFamily="2" charset="-122"/>
        </a:defRPr>
      </a:lvl9pPr>
    </p:titleStyle>
    <p:bodyStyle>
      <a:lvl1pPr marL="342900" indent="-342900" algn="l" rtl="0" eaLnBrk="0" fontAlgn="base" hangingPunct="0">
        <a:spcBef>
          <a:spcPct val="20000"/>
        </a:spcBef>
        <a:spcAft>
          <a:spcPct val="0"/>
        </a:spcAft>
        <a:defRPr sz="2400">
          <a:solidFill>
            <a:schemeClr val="bg1"/>
          </a:solidFill>
          <a:latin typeface="+mn-lt"/>
          <a:ea typeface="+mn-ea"/>
          <a:cs typeface="+mn-cs"/>
        </a:defRPr>
      </a:lvl1pPr>
      <a:lvl2pPr marL="185738" indent="-6350" algn="l" rtl="0" eaLnBrk="0" fontAlgn="base" hangingPunct="0">
        <a:spcBef>
          <a:spcPct val="0"/>
        </a:spcBef>
        <a:spcAft>
          <a:spcPct val="0"/>
        </a:spcAft>
        <a:defRPr sz="2400">
          <a:solidFill>
            <a:schemeClr val="bg1"/>
          </a:solidFill>
          <a:latin typeface="+mn-lt"/>
          <a:ea typeface="+mn-ea"/>
        </a:defRPr>
      </a:lvl2pPr>
      <a:lvl3pPr marL="1150938" indent="-228600" algn="l" rtl="0" eaLnBrk="0" fontAlgn="base" hangingPunct="0">
        <a:spcBef>
          <a:spcPct val="0"/>
        </a:spcBef>
        <a:spcAft>
          <a:spcPct val="0"/>
        </a:spcAft>
        <a:defRPr sz="2400">
          <a:solidFill>
            <a:schemeClr val="bg1"/>
          </a:solidFill>
          <a:latin typeface="+mn-lt"/>
          <a:ea typeface="+mn-ea"/>
        </a:defRPr>
      </a:lvl3pPr>
      <a:lvl4pPr marL="1600200" indent="-228600" algn="l" rtl="0" eaLnBrk="0" fontAlgn="base" hangingPunct="0">
        <a:spcBef>
          <a:spcPct val="0"/>
        </a:spcBef>
        <a:spcAft>
          <a:spcPct val="0"/>
        </a:spcAft>
        <a:defRPr sz="2400">
          <a:solidFill>
            <a:schemeClr val="bg1"/>
          </a:solidFill>
          <a:latin typeface="+mn-lt"/>
          <a:ea typeface="+mn-ea"/>
        </a:defRPr>
      </a:lvl4pPr>
      <a:lvl5pPr marL="2057400" indent="-228600" algn="l" rtl="0" eaLnBrk="0" fontAlgn="base" hangingPunct="0">
        <a:spcBef>
          <a:spcPct val="0"/>
        </a:spcBef>
        <a:spcAft>
          <a:spcPct val="0"/>
        </a:spcAft>
        <a:defRPr sz="2400">
          <a:solidFill>
            <a:schemeClr val="bg1"/>
          </a:solidFill>
          <a:latin typeface="+mn-lt"/>
          <a:ea typeface="+mn-ea"/>
        </a:defRPr>
      </a:lvl5pPr>
      <a:lvl6pPr marL="2514600" indent="-228600" algn="l" rtl="0" fontAlgn="base">
        <a:spcBef>
          <a:spcPct val="0"/>
        </a:spcBef>
        <a:spcAft>
          <a:spcPct val="0"/>
        </a:spcAft>
        <a:defRPr sz="2400">
          <a:solidFill>
            <a:schemeClr val="bg1"/>
          </a:solidFill>
          <a:latin typeface="+mn-lt"/>
          <a:ea typeface="+mn-ea"/>
        </a:defRPr>
      </a:lvl6pPr>
      <a:lvl7pPr marL="2971800" indent="-228600" algn="l" rtl="0" fontAlgn="base">
        <a:spcBef>
          <a:spcPct val="0"/>
        </a:spcBef>
        <a:spcAft>
          <a:spcPct val="0"/>
        </a:spcAft>
        <a:defRPr sz="2400">
          <a:solidFill>
            <a:schemeClr val="bg1"/>
          </a:solidFill>
          <a:latin typeface="+mn-lt"/>
          <a:ea typeface="+mn-ea"/>
        </a:defRPr>
      </a:lvl7pPr>
      <a:lvl8pPr marL="3429000" indent="-228600" algn="l" rtl="0" fontAlgn="base">
        <a:spcBef>
          <a:spcPct val="0"/>
        </a:spcBef>
        <a:spcAft>
          <a:spcPct val="0"/>
        </a:spcAft>
        <a:defRPr sz="2400">
          <a:solidFill>
            <a:schemeClr val="bg1"/>
          </a:solidFill>
          <a:latin typeface="+mn-lt"/>
          <a:ea typeface="+mn-ea"/>
        </a:defRPr>
      </a:lvl8pPr>
      <a:lvl9pPr marL="3886200" indent="-228600" algn="l" rtl="0" fontAlgn="base">
        <a:spcBef>
          <a:spcPct val="0"/>
        </a:spcBef>
        <a:spcAft>
          <a:spcPct val="0"/>
        </a:spcAft>
        <a:defRPr sz="24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auto">
          <a:xfrm>
            <a:off x="0" y="5734050"/>
            <a:ext cx="8893175" cy="792163"/>
          </a:xfrm>
          <a:prstGeom prst="rect">
            <a:avLst/>
          </a:prstGeom>
          <a:solidFill>
            <a:srgbClr val="00509B"/>
          </a:solidFill>
          <a:ln w="9525">
            <a:noFill/>
            <a:miter lim="800000"/>
            <a:headEnd/>
            <a:tailEnd/>
          </a:ln>
          <a:effectLst/>
        </p:spPr>
        <p:txBody>
          <a:bodyPr wrap="none" anchor="ctr"/>
          <a:lstStyle/>
          <a:p>
            <a:pPr>
              <a:defRPr/>
            </a:pPr>
            <a:endParaRPr lang="zh-CN" altLang="en-US">
              <a:ea typeface="黑体" pitchFamily="2" charset="-122"/>
            </a:endParaRPr>
          </a:p>
        </p:txBody>
      </p:sp>
      <p:sp>
        <p:nvSpPr>
          <p:cNvPr id="3075" name="Rectangle 2"/>
          <p:cNvSpPr>
            <a:spLocks noGrp="1" noChangeArrowheads="1"/>
          </p:cNvSpPr>
          <p:nvPr>
            <p:ph type="title"/>
          </p:nvPr>
        </p:nvSpPr>
        <p:spPr bwMode="auto">
          <a:xfrm>
            <a:off x="457200" y="274638"/>
            <a:ext cx="677862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title style</a:t>
            </a:r>
          </a:p>
        </p:txBody>
      </p:sp>
      <p:sp>
        <p:nvSpPr>
          <p:cNvPr id="3076" name="Rectangle 3"/>
          <p:cNvSpPr>
            <a:spLocks noGrp="1" noChangeArrowheads="1"/>
          </p:cNvSpPr>
          <p:nvPr>
            <p:ph type="body" idx="1"/>
          </p:nvPr>
        </p:nvSpPr>
        <p:spPr bwMode="auto">
          <a:xfrm>
            <a:off x="457200" y="1600200"/>
            <a:ext cx="6778625" cy="3773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buSzTx/>
              <a:buFontTx/>
              <a:buNone/>
              <a:defRPr sz="1400">
                <a:solidFill>
                  <a:srgbClr val="333333"/>
                </a:solidFill>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buSzTx/>
              <a:buFontTx/>
              <a:buNone/>
              <a:defRPr sz="1400">
                <a:solidFill>
                  <a:srgbClr val="333333"/>
                </a:solidFill>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buSzTx/>
              <a:buFontTx/>
              <a:buNone/>
              <a:defRPr sz="1400">
                <a:solidFill>
                  <a:srgbClr val="333333"/>
                </a:solidFill>
                <a:latin typeface="Arial" charset="0"/>
                <a:ea typeface="宋体" pitchFamily="2" charset="-122"/>
              </a:defRPr>
            </a:lvl1pPr>
          </a:lstStyle>
          <a:p>
            <a:pPr>
              <a:defRPr/>
            </a:pPr>
            <a:fld id="{9635637C-9001-44E4-A0F4-2D8FF38267ED}" type="slidenum">
              <a:rPr lang="en-US" altLang="zh-CN"/>
              <a:pPr>
                <a:defRPr/>
              </a:pPr>
              <a:t>‹#›</a:t>
            </a:fld>
            <a:endParaRPr lang="en-US" altLang="zh-CN"/>
          </a:p>
        </p:txBody>
      </p:sp>
      <p:pic>
        <p:nvPicPr>
          <p:cNvPr id="3080" name="Picture 17" descr="b-2"/>
          <p:cNvPicPr>
            <a:picLocks noChangeAspect="1" noChangeArrowheads="1"/>
          </p:cNvPicPr>
          <p:nvPr/>
        </p:nvPicPr>
        <p:blipFill>
          <a:blip r:embed="rId15" cstate="print"/>
          <a:srcRect t="14706" r="3656" b="11111"/>
          <a:stretch>
            <a:fillRect/>
          </a:stretch>
        </p:blipFill>
        <p:spPr bwMode="auto">
          <a:xfrm>
            <a:off x="7164388" y="5992813"/>
            <a:ext cx="1223962" cy="2444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202" r:id="rId1"/>
    <p:sldLayoutId id="2147485166" r:id="rId2"/>
    <p:sldLayoutId id="2147485167" r:id="rId3"/>
    <p:sldLayoutId id="2147485168" r:id="rId4"/>
    <p:sldLayoutId id="2147485169" r:id="rId5"/>
    <p:sldLayoutId id="2147485170" r:id="rId6"/>
    <p:sldLayoutId id="2147485171" r:id="rId7"/>
    <p:sldLayoutId id="2147485172" r:id="rId8"/>
    <p:sldLayoutId id="2147485173" r:id="rId9"/>
    <p:sldLayoutId id="2147485174" r:id="rId10"/>
    <p:sldLayoutId id="2147485175" r:id="rId11"/>
    <p:sldLayoutId id="2147485176" r:id="rId12"/>
    <p:sldLayoutId id="2147485177" r:id="rId13"/>
  </p:sldLayoutIdLst>
  <p:transition advClick="0"/>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Frutiger LT 45 Light" pitchFamily="34" charset="0"/>
          <a:ea typeface="黑体" pitchFamily="2" charset="-122"/>
        </a:defRPr>
      </a:lvl2pPr>
      <a:lvl3pPr algn="l" rtl="0" eaLnBrk="0" fontAlgn="base" hangingPunct="0">
        <a:spcBef>
          <a:spcPct val="0"/>
        </a:spcBef>
        <a:spcAft>
          <a:spcPct val="0"/>
        </a:spcAft>
        <a:defRPr sz="3600" b="1">
          <a:solidFill>
            <a:schemeClr val="tx2"/>
          </a:solidFill>
          <a:latin typeface="Frutiger LT 45 Light" pitchFamily="34" charset="0"/>
          <a:ea typeface="黑体" pitchFamily="2" charset="-122"/>
        </a:defRPr>
      </a:lvl3pPr>
      <a:lvl4pPr algn="l" rtl="0" eaLnBrk="0" fontAlgn="base" hangingPunct="0">
        <a:spcBef>
          <a:spcPct val="0"/>
        </a:spcBef>
        <a:spcAft>
          <a:spcPct val="0"/>
        </a:spcAft>
        <a:defRPr sz="3600" b="1">
          <a:solidFill>
            <a:schemeClr val="tx2"/>
          </a:solidFill>
          <a:latin typeface="Frutiger LT 45 Light" pitchFamily="34" charset="0"/>
          <a:ea typeface="黑体" pitchFamily="2" charset="-122"/>
        </a:defRPr>
      </a:lvl4pPr>
      <a:lvl5pPr algn="l" rtl="0" eaLnBrk="0" fontAlgn="base" hangingPunct="0">
        <a:spcBef>
          <a:spcPct val="0"/>
        </a:spcBef>
        <a:spcAft>
          <a:spcPct val="0"/>
        </a:spcAft>
        <a:defRPr sz="3600" b="1">
          <a:solidFill>
            <a:schemeClr val="tx2"/>
          </a:solidFill>
          <a:latin typeface="Frutiger LT 45 Light" pitchFamily="34" charset="0"/>
          <a:ea typeface="黑体" pitchFamily="2" charset="-122"/>
        </a:defRPr>
      </a:lvl5pPr>
      <a:lvl6pPr marL="457200" algn="l" rtl="0" fontAlgn="base">
        <a:spcBef>
          <a:spcPct val="0"/>
        </a:spcBef>
        <a:spcAft>
          <a:spcPct val="0"/>
        </a:spcAft>
        <a:defRPr sz="3600" b="1">
          <a:solidFill>
            <a:schemeClr val="tx2"/>
          </a:solidFill>
          <a:latin typeface="Frutiger LT 45 Light" pitchFamily="34" charset="0"/>
          <a:ea typeface="黑体" pitchFamily="2" charset="-122"/>
        </a:defRPr>
      </a:lvl6pPr>
      <a:lvl7pPr marL="914400" algn="l" rtl="0" fontAlgn="base">
        <a:spcBef>
          <a:spcPct val="0"/>
        </a:spcBef>
        <a:spcAft>
          <a:spcPct val="0"/>
        </a:spcAft>
        <a:defRPr sz="3600" b="1">
          <a:solidFill>
            <a:schemeClr val="tx2"/>
          </a:solidFill>
          <a:latin typeface="Frutiger LT 45 Light" pitchFamily="34" charset="0"/>
          <a:ea typeface="黑体" pitchFamily="2" charset="-122"/>
        </a:defRPr>
      </a:lvl7pPr>
      <a:lvl8pPr marL="1371600" algn="l" rtl="0" fontAlgn="base">
        <a:spcBef>
          <a:spcPct val="0"/>
        </a:spcBef>
        <a:spcAft>
          <a:spcPct val="0"/>
        </a:spcAft>
        <a:defRPr sz="3600" b="1">
          <a:solidFill>
            <a:schemeClr val="tx2"/>
          </a:solidFill>
          <a:latin typeface="Frutiger LT 45 Light" pitchFamily="34" charset="0"/>
          <a:ea typeface="黑体" pitchFamily="2" charset="-122"/>
        </a:defRPr>
      </a:lvl8pPr>
      <a:lvl9pPr marL="1828800" algn="l" rtl="0" fontAlgn="base">
        <a:spcBef>
          <a:spcPct val="0"/>
        </a:spcBef>
        <a:spcAft>
          <a:spcPct val="0"/>
        </a:spcAft>
        <a:defRPr sz="3600" b="1">
          <a:solidFill>
            <a:schemeClr val="tx2"/>
          </a:solidFill>
          <a:latin typeface="Frutiger LT 45 Light" pitchFamily="34" charset="0"/>
          <a:ea typeface="黑体" pitchFamily="2" charset="-122"/>
        </a:defRPr>
      </a:lvl9pPr>
    </p:titleStyle>
    <p:bodyStyle>
      <a:lvl1pPr marL="342900" indent="-342900" algn="l" rtl="0" eaLnBrk="0" fontAlgn="base" hangingPunct="0">
        <a:spcBef>
          <a:spcPct val="0"/>
        </a:spcBef>
        <a:spcAft>
          <a:spcPct val="0"/>
        </a:spcAft>
        <a:buClr>
          <a:srgbClr val="777777"/>
        </a:buClr>
        <a:buSzPct val="85000"/>
        <a:buChar char="•"/>
        <a:defRPr sz="2200">
          <a:solidFill>
            <a:schemeClr val="tx1"/>
          </a:solidFill>
          <a:latin typeface="+mn-lt"/>
          <a:ea typeface="+mn-ea"/>
          <a:cs typeface="+mn-cs"/>
        </a:defRPr>
      </a:lvl1pPr>
      <a:lvl2pPr marL="742950" indent="-285750" algn="l" rtl="0" eaLnBrk="0" fontAlgn="base" hangingPunct="0">
        <a:spcBef>
          <a:spcPct val="0"/>
        </a:spcBef>
        <a:spcAft>
          <a:spcPct val="0"/>
        </a:spcAft>
        <a:buClr>
          <a:srgbClr val="777777"/>
        </a:buClr>
        <a:buSzPct val="85000"/>
        <a:buChar char="–"/>
        <a:defRPr sz="2200">
          <a:solidFill>
            <a:schemeClr val="tx1"/>
          </a:solidFill>
          <a:latin typeface="+mn-lt"/>
          <a:ea typeface="+mn-ea"/>
        </a:defRPr>
      </a:lvl2pPr>
      <a:lvl3pPr marL="1143000" indent="-228600" algn="l" rtl="0" eaLnBrk="0" fontAlgn="base" hangingPunct="0">
        <a:spcBef>
          <a:spcPct val="0"/>
        </a:spcBef>
        <a:spcAft>
          <a:spcPct val="0"/>
        </a:spcAft>
        <a:buClr>
          <a:srgbClr val="777777"/>
        </a:buClr>
        <a:buSzPct val="85000"/>
        <a:buChar char="•"/>
        <a:defRPr sz="2200">
          <a:solidFill>
            <a:schemeClr val="tx1"/>
          </a:solidFill>
          <a:latin typeface="+mn-lt"/>
          <a:ea typeface="+mn-ea"/>
        </a:defRPr>
      </a:lvl3pPr>
      <a:lvl4pPr marL="1600200" indent="-228600" algn="l" rtl="0" eaLnBrk="0" fontAlgn="base" hangingPunct="0">
        <a:spcBef>
          <a:spcPct val="0"/>
        </a:spcBef>
        <a:spcAft>
          <a:spcPct val="0"/>
        </a:spcAft>
        <a:buClr>
          <a:srgbClr val="777777"/>
        </a:buClr>
        <a:buSzPct val="85000"/>
        <a:buChar char="–"/>
        <a:defRPr sz="2200">
          <a:solidFill>
            <a:schemeClr val="tx1"/>
          </a:solidFill>
          <a:latin typeface="+mn-lt"/>
          <a:ea typeface="+mn-ea"/>
        </a:defRPr>
      </a:lvl4pPr>
      <a:lvl5pPr marL="2057400" indent="-228600" algn="l" rtl="0" eaLnBrk="0" fontAlgn="base" hangingPunct="0">
        <a:spcBef>
          <a:spcPct val="0"/>
        </a:spcBef>
        <a:spcAft>
          <a:spcPct val="0"/>
        </a:spcAft>
        <a:buClr>
          <a:srgbClr val="777777"/>
        </a:buClr>
        <a:buSzPct val="85000"/>
        <a:buChar char="»"/>
        <a:defRPr sz="2200">
          <a:solidFill>
            <a:schemeClr val="tx1"/>
          </a:solidFill>
          <a:latin typeface="+mn-lt"/>
          <a:ea typeface="+mn-ea"/>
        </a:defRPr>
      </a:lvl5pPr>
      <a:lvl6pPr marL="2514600" indent="-228600" algn="l" rtl="0" fontAlgn="base">
        <a:spcBef>
          <a:spcPct val="0"/>
        </a:spcBef>
        <a:spcAft>
          <a:spcPct val="0"/>
        </a:spcAft>
        <a:buClr>
          <a:srgbClr val="777777"/>
        </a:buClr>
        <a:buSzPct val="85000"/>
        <a:buChar char="»"/>
        <a:defRPr sz="2200">
          <a:solidFill>
            <a:schemeClr val="tx1"/>
          </a:solidFill>
          <a:latin typeface="+mn-lt"/>
          <a:ea typeface="+mn-ea"/>
        </a:defRPr>
      </a:lvl6pPr>
      <a:lvl7pPr marL="2971800" indent="-228600" algn="l" rtl="0" fontAlgn="base">
        <a:spcBef>
          <a:spcPct val="0"/>
        </a:spcBef>
        <a:spcAft>
          <a:spcPct val="0"/>
        </a:spcAft>
        <a:buClr>
          <a:srgbClr val="777777"/>
        </a:buClr>
        <a:buSzPct val="85000"/>
        <a:buChar char="»"/>
        <a:defRPr sz="2200">
          <a:solidFill>
            <a:schemeClr val="tx1"/>
          </a:solidFill>
          <a:latin typeface="+mn-lt"/>
          <a:ea typeface="+mn-ea"/>
        </a:defRPr>
      </a:lvl7pPr>
      <a:lvl8pPr marL="3429000" indent="-228600" algn="l" rtl="0" fontAlgn="base">
        <a:spcBef>
          <a:spcPct val="0"/>
        </a:spcBef>
        <a:spcAft>
          <a:spcPct val="0"/>
        </a:spcAft>
        <a:buClr>
          <a:srgbClr val="777777"/>
        </a:buClr>
        <a:buSzPct val="85000"/>
        <a:buChar char="»"/>
        <a:defRPr sz="2200">
          <a:solidFill>
            <a:schemeClr val="tx1"/>
          </a:solidFill>
          <a:latin typeface="+mn-lt"/>
          <a:ea typeface="+mn-ea"/>
        </a:defRPr>
      </a:lvl8pPr>
      <a:lvl9pPr marL="3886200" indent="-228600" algn="l" rtl="0" fontAlgn="base">
        <a:spcBef>
          <a:spcPct val="0"/>
        </a:spcBef>
        <a:spcAft>
          <a:spcPct val="0"/>
        </a:spcAft>
        <a:buClr>
          <a:srgbClr val="777777"/>
        </a:buClr>
        <a:buSzPct val="85000"/>
        <a:buChar char="»"/>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13" descr="蒲公英"/>
          <p:cNvPicPr>
            <a:picLocks noChangeAspect="1" noChangeArrowheads="1"/>
          </p:cNvPicPr>
          <p:nvPr/>
        </p:nvPicPr>
        <p:blipFill>
          <a:blip r:embed="rId3" cstate="print"/>
          <a:srcRect t="4208" b="4440"/>
          <a:stretch>
            <a:fillRect/>
          </a:stretch>
        </p:blipFill>
        <p:spPr bwMode="auto">
          <a:xfrm>
            <a:off x="0" y="0"/>
            <a:ext cx="9144000" cy="6858000"/>
          </a:xfrm>
          <a:prstGeom prst="rect">
            <a:avLst/>
          </a:prstGeom>
          <a:noFill/>
          <a:ln w="9525">
            <a:noFill/>
            <a:miter lim="800000"/>
            <a:headEnd/>
            <a:tailEnd/>
          </a:ln>
        </p:spPr>
      </p:pic>
      <p:sp>
        <p:nvSpPr>
          <p:cNvPr id="29699" name="Rectangle 3"/>
          <p:cNvSpPr>
            <a:spLocks noChangeArrowheads="1"/>
          </p:cNvSpPr>
          <p:nvPr/>
        </p:nvSpPr>
        <p:spPr bwMode="auto">
          <a:xfrm>
            <a:off x="0" y="5734050"/>
            <a:ext cx="8893175" cy="792163"/>
          </a:xfrm>
          <a:prstGeom prst="rect">
            <a:avLst/>
          </a:prstGeom>
          <a:solidFill>
            <a:srgbClr val="00509B"/>
          </a:solidFill>
          <a:ln w="9525">
            <a:noFill/>
            <a:miter lim="800000"/>
            <a:headEnd/>
            <a:tailEnd/>
          </a:ln>
        </p:spPr>
        <p:txBody>
          <a:bodyPr wrap="none" anchor="ctr"/>
          <a:lstStyle/>
          <a:p>
            <a:endParaRPr lang="zh-CN" altLang="en-US"/>
          </a:p>
        </p:txBody>
      </p:sp>
      <p:sp>
        <p:nvSpPr>
          <p:cNvPr id="29700" name="Rectangle 4"/>
          <p:cNvSpPr>
            <a:spLocks noGrp="1" noChangeArrowheads="1"/>
          </p:cNvSpPr>
          <p:nvPr>
            <p:ph type="ctrTitle"/>
          </p:nvPr>
        </p:nvSpPr>
        <p:spPr>
          <a:xfrm>
            <a:off x="428596" y="928670"/>
            <a:ext cx="8459787" cy="1947862"/>
          </a:xfrm>
        </p:spPr>
        <p:txBody>
          <a:bodyPr/>
          <a:lstStyle/>
          <a:p>
            <a:pPr eaLnBrk="1" hangingPunct="1"/>
            <a:r>
              <a:rPr lang="zh-CN" altLang="en-US" dirty="0">
                <a:solidFill>
                  <a:schemeClr val="tx1"/>
                </a:solidFill>
              </a:rPr>
              <a:t>软件工程导论（第</a:t>
            </a:r>
            <a:r>
              <a:rPr lang="en-US" altLang="zh-CN" dirty="0">
                <a:solidFill>
                  <a:schemeClr val="tx1"/>
                </a:solidFill>
              </a:rPr>
              <a:t>6</a:t>
            </a:r>
            <a:r>
              <a:rPr lang="zh-CN" altLang="en-US" dirty="0">
                <a:solidFill>
                  <a:schemeClr val="tx1"/>
                </a:solidFill>
              </a:rPr>
              <a:t>版）</a:t>
            </a:r>
            <a:br>
              <a:rPr lang="en-US" altLang="zh-CN" dirty="0">
                <a:solidFill>
                  <a:schemeClr val="tx1"/>
                </a:solidFill>
              </a:rPr>
            </a:br>
            <a:br>
              <a:rPr lang="en-US" altLang="zh-CN" dirty="0">
                <a:solidFill>
                  <a:schemeClr val="tx1"/>
                </a:solidFill>
              </a:rPr>
            </a:br>
            <a:r>
              <a:rPr lang="zh-CN" altLang="en-US" sz="3600" i="1" dirty="0">
                <a:solidFill>
                  <a:srgbClr val="FF0000"/>
                </a:solidFill>
              </a:rPr>
              <a:t>第七章  系统实现（软件测试）</a:t>
            </a:r>
            <a:br>
              <a:rPr lang="en-US" altLang="zh-CN" dirty="0">
                <a:solidFill>
                  <a:schemeClr val="tx1"/>
                </a:solidFill>
              </a:rPr>
            </a:br>
            <a:endParaRPr lang="zh-CN" altLang="en-US" dirty="0">
              <a:solidFill>
                <a:schemeClr val="tx1"/>
              </a:solidFill>
            </a:endParaRPr>
          </a:p>
        </p:txBody>
      </p:sp>
      <p:sp>
        <p:nvSpPr>
          <p:cNvPr id="29702" name="Rectangle 5"/>
          <p:cNvSpPr>
            <a:spLocks noGrp="1" noChangeArrowheads="1"/>
          </p:cNvSpPr>
          <p:nvPr>
            <p:ph type="subTitle" idx="4294967295"/>
          </p:nvPr>
        </p:nvSpPr>
        <p:spPr>
          <a:xfrm>
            <a:off x="571472" y="4508515"/>
            <a:ext cx="6551613" cy="1135063"/>
          </a:xfrm>
        </p:spPr>
        <p:txBody>
          <a:bodyPr/>
          <a:lstStyle/>
          <a:p>
            <a:pPr eaLnBrk="1" hangingPunct="1">
              <a:buNone/>
            </a:pPr>
            <a:r>
              <a:rPr lang="zh-CN" altLang="en-US" sz="2400" dirty="0"/>
              <a:t>周杨</a:t>
            </a:r>
            <a:endParaRPr lang="en-US" altLang="zh-CN" sz="2400" dirty="0"/>
          </a:p>
          <a:p>
            <a:pPr eaLnBrk="1" hangingPunct="1"/>
            <a:endParaRPr lang="en-US" altLang="zh-CN" sz="2400" dirty="0"/>
          </a:p>
        </p:txBody>
      </p:sp>
      <p:sp>
        <p:nvSpPr>
          <p:cNvPr id="7" name="Rectangle 15"/>
          <p:cNvSpPr>
            <a:spLocks noChangeArrowheads="1"/>
          </p:cNvSpPr>
          <p:nvPr/>
        </p:nvSpPr>
        <p:spPr bwMode="auto">
          <a:xfrm>
            <a:off x="0" y="5734050"/>
            <a:ext cx="8893175" cy="792163"/>
          </a:xfrm>
          <a:prstGeom prst="rect">
            <a:avLst/>
          </a:prstGeom>
          <a:solidFill>
            <a:srgbClr val="00509B"/>
          </a:solidFill>
          <a:ln w="9525">
            <a:noFill/>
            <a:miter lim="800000"/>
            <a:headEnd/>
            <a:tailEnd/>
          </a:ln>
          <a:effectLst/>
        </p:spPr>
        <p:txBody>
          <a:bodyPr wrap="none" anchor="ctr"/>
          <a:lstStyle/>
          <a:p>
            <a:pPr>
              <a:defRPr/>
            </a:pPr>
            <a:endParaRPr lang="zh-CN" altLang="en-US">
              <a:ea typeface="黑体" pitchFamily="2" charset="-122"/>
            </a:endParaRPr>
          </a:p>
        </p:txBody>
      </p:sp>
      <p:sp>
        <p:nvSpPr>
          <p:cNvPr id="8" name="Rectangle 16"/>
          <p:cNvSpPr>
            <a:spLocks noChangeArrowheads="1"/>
          </p:cNvSpPr>
          <p:nvPr/>
        </p:nvSpPr>
        <p:spPr bwMode="auto">
          <a:xfrm>
            <a:off x="214282" y="5857892"/>
            <a:ext cx="3647152" cy="553998"/>
          </a:xfrm>
          <a:prstGeom prst="rect">
            <a:avLst/>
          </a:prstGeom>
          <a:noFill/>
          <a:ln w="9525">
            <a:noFill/>
            <a:miter lim="800000"/>
            <a:headEnd/>
            <a:tailEnd/>
          </a:ln>
          <a:effectLst/>
        </p:spPr>
        <p:txBody>
          <a:bodyPr wrap="none">
            <a:spAutoFit/>
          </a:bodyPr>
          <a:lstStyle/>
          <a:p>
            <a:pPr algn="l" eaLnBrk="1" hangingPunct="1">
              <a:buSzTx/>
              <a:buFontTx/>
              <a:buNone/>
              <a:defRPr/>
            </a:pPr>
            <a:r>
              <a:rPr lang="zh-CN" altLang="en-US" sz="3000" dirty="0">
                <a:solidFill>
                  <a:schemeClr val="bg1"/>
                </a:solidFill>
                <a:latin typeface="黑体" pitchFamily="49" charset="-122"/>
                <a:ea typeface="黑体" pitchFamily="49" charset="-122"/>
              </a:rPr>
              <a:t>东北大学秦皇岛分校</a:t>
            </a:r>
            <a:endParaRPr lang="en-US" altLang="zh-CN" sz="3000" dirty="0">
              <a:solidFill>
                <a:schemeClr val="bg1"/>
              </a:solidFill>
              <a:latin typeface="黑体" pitchFamily="49" charset="-122"/>
              <a:ea typeface="黑体" pitchFamily="49" charset="-122"/>
            </a:endParaRPr>
          </a:p>
        </p:txBody>
      </p:sp>
      <p:sp>
        <p:nvSpPr>
          <p:cNvPr id="9" name="Rectangle 6"/>
          <p:cNvSpPr>
            <a:spLocks noGrp="1" noChangeArrowheads="1"/>
          </p:cNvSpPr>
          <p:nvPr>
            <p:ph type="sldNum" sz="quarter" idx="12"/>
          </p:nvPr>
        </p:nvSpPr>
        <p:spPr>
          <a:xfrm>
            <a:off x="6572264" y="5857892"/>
            <a:ext cx="2133600" cy="476250"/>
          </a:xfrm>
        </p:spPr>
        <p:txBody>
          <a:bodyPr/>
          <a:lstStyle>
            <a:lvl1pPr>
              <a:defRPr sz="2800">
                <a:solidFill>
                  <a:schemeClr val="bg1"/>
                </a:solidFill>
                <a:latin typeface="+mn-ea"/>
                <a:ea typeface="+mn-ea"/>
              </a:defRPr>
            </a:lvl1pPr>
          </a:lstStyle>
          <a:p>
            <a:pPr>
              <a:defRPr/>
            </a:pPr>
            <a:r>
              <a:rPr lang="en-US" altLang="zh-CN" dirty="0"/>
              <a:t>2021</a:t>
            </a:r>
            <a:r>
              <a:rPr lang="zh-CN" altLang="en-US" dirty="0"/>
              <a:t>年</a:t>
            </a:r>
            <a:r>
              <a:rPr lang="en-US" altLang="zh-CN" dirty="0"/>
              <a:t>4</a:t>
            </a:r>
            <a:r>
              <a:rPr lang="zh-CN" altLang="en-US" dirty="0"/>
              <a:t>月</a:t>
            </a:r>
            <a:endParaRPr lang="en-US" altLang="zh-CN"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软件测试基础（</a:t>
            </a:r>
            <a:r>
              <a:rPr lang="zh-CN" altLang="en-US" sz="3200" dirty="0">
                <a:latin typeface="+mn-ea"/>
              </a:rPr>
              <a:t>软件测试的准则</a:t>
            </a:r>
            <a:r>
              <a:rPr lang="zh-CN" altLang="en-US" sz="3200" dirty="0"/>
              <a:t>）</a:t>
            </a:r>
          </a:p>
        </p:txBody>
      </p:sp>
      <p:sp>
        <p:nvSpPr>
          <p:cNvPr id="33795" name="内容占位符 2"/>
          <p:cNvSpPr>
            <a:spLocks noGrp="1"/>
          </p:cNvSpPr>
          <p:nvPr>
            <p:ph idx="1"/>
          </p:nvPr>
        </p:nvSpPr>
        <p:spPr>
          <a:xfrm>
            <a:off x="100042" y="1000124"/>
            <a:ext cx="8758238" cy="4643453"/>
          </a:xfrm>
        </p:spPr>
        <p:txBody>
          <a:bodyPr/>
          <a:lstStyle/>
          <a:p>
            <a:pPr>
              <a:lnSpc>
                <a:spcPct val="135000"/>
              </a:lnSpc>
              <a:spcBef>
                <a:spcPts val="0"/>
              </a:spcBef>
            </a:pPr>
            <a:r>
              <a:rPr lang="zh-CN" altLang="en-US" sz="2400" b="1" dirty="0">
                <a:solidFill>
                  <a:srgbClr val="FF0000"/>
                </a:solidFill>
                <a:latin typeface="+mn-ea"/>
              </a:rPr>
              <a:t>（</a:t>
            </a:r>
            <a:r>
              <a:rPr lang="en-US" altLang="zh-CN" sz="2400" b="1" dirty="0">
                <a:solidFill>
                  <a:srgbClr val="FF0000"/>
                </a:solidFill>
                <a:latin typeface="+mn-ea"/>
              </a:rPr>
              <a:t>2</a:t>
            </a:r>
            <a:r>
              <a:rPr lang="zh-CN" altLang="en-US" sz="2400" b="1" dirty="0">
                <a:solidFill>
                  <a:srgbClr val="FF0000"/>
                </a:solidFill>
                <a:latin typeface="+mn-ea"/>
              </a:rPr>
              <a:t>）尽早地和不断地进行软件测试</a:t>
            </a:r>
          </a:p>
          <a:p>
            <a:pPr marL="0" indent="457200">
              <a:lnSpc>
                <a:spcPct val="135000"/>
              </a:lnSpc>
              <a:spcBef>
                <a:spcPts val="0"/>
              </a:spcBef>
              <a:buNone/>
            </a:pPr>
            <a:r>
              <a:rPr lang="zh-CN" altLang="en-US" sz="2400" b="1" dirty="0">
                <a:solidFill>
                  <a:srgbClr val="FF0000"/>
                </a:solidFill>
                <a:latin typeface="+mn-ea"/>
              </a:rPr>
              <a:t>概要设计</a:t>
            </a:r>
            <a:r>
              <a:rPr lang="zh-CN" altLang="en-US" sz="2400" b="1" dirty="0">
                <a:solidFill>
                  <a:schemeClr val="tx2"/>
                </a:solidFill>
                <a:latin typeface="+mn-ea"/>
              </a:rPr>
              <a:t>时应完成测试计划，</a:t>
            </a:r>
            <a:r>
              <a:rPr lang="zh-CN" altLang="en-US" sz="2400" b="1" dirty="0">
                <a:solidFill>
                  <a:srgbClr val="FF0000"/>
                </a:solidFill>
                <a:latin typeface="+mn-ea"/>
              </a:rPr>
              <a:t>详细的测试</a:t>
            </a:r>
            <a:r>
              <a:rPr lang="zh-CN" altLang="en-US" sz="2400" b="1" dirty="0">
                <a:solidFill>
                  <a:schemeClr val="tx2"/>
                </a:solidFill>
                <a:latin typeface="+mn-ea"/>
              </a:rPr>
              <a:t>用例定义可在设计模型确定后开始，所有测试可在任何代码被产生之前进行计划和设计。</a:t>
            </a:r>
          </a:p>
          <a:p>
            <a:pPr eaLnBrk="1" hangingPunct="1">
              <a:lnSpc>
                <a:spcPct val="150000"/>
              </a:lnSpc>
              <a:buNone/>
            </a:pPr>
            <a:r>
              <a:rPr lang="zh-CN" altLang="en-US" sz="2800" b="1" dirty="0">
                <a:latin typeface="宋体" pitchFamily="2" charset="-122"/>
              </a:rPr>
              <a:t>   </a:t>
            </a:r>
            <a:r>
              <a:rPr lang="zh-CN" altLang="en-US" sz="2800" b="1" i="1" dirty="0">
                <a:solidFill>
                  <a:srgbClr val="FF0000"/>
                </a:solidFill>
                <a:latin typeface="黑体" pitchFamily="49" charset="-122"/>
              </a:rPr>
              <a:t>软件测试不等于程序测试</a:t>
            </a:r>
          </a:p>
          <a:p>
            <a:pPr marL="0" indent="457200">
              <a:lnSpc>
                <a:spcPct val="135000"/>
              </a:lnSpc>
              <a:spcBef>
                <a:spcPts val="0"/>
              </a:spcBef>
              <a:buNone/>
            </a:pPr>
            <a:r>
              <a:rPr lang="zh-CN" altLang="en-US" sz="2400" b="1" dirty="0">
                <a:solidFill>
                  <a:schemeClr val="tx2"/>
                </a:solidFill>
                <a:latin typeface="+mn-ea"/>
              </a:rPr>
              <a:t>软件测试应</a:t>
            </a:r>
            <a:r>
              <a:rPr lang="zh-CN" altLang="en-US" sz="2400" b="1" dirty="0">
                <a:solidFill>
                  <a:srgbClr val="FF0000"/>
                </a:solidFill>
                <a:latin typeface="+mn-ea"/>
              </a:rPr>
              <a:t>贯穿于软件定义与开发的整个期间</a:t>
            </a:r>
            <a:r>
              <a:rPr lang="zh-CN" altLang="en-US" sz="2400" b="1" dirty="0">
                <a:solidFill>
                  <a:schemeClr val="tx2"/>
                </a:solidFill>
                <a:latin typeface="+mn-ea"/>
              </a:rPr>
              <a:t>；据美国一家公司统计，查出的软件错误中，属于</a:t>
            </a:r>
            <a:r>
              <a:rPr lang="zh-CN" altLang="en-US" sz="2400" b="1" dirty="0">
                <a:solidFill>
                  <a:srgbClr val="FF0000"/>
                </a:solidFill>
                <a:latin typeface="+mn-ea"/>
              </a:rPr>
              <a:t>需求分析和软件设计</a:t>
            </a:r>
            <a:r>
              <a:rPr lang="zh-CN" altLang="en-US" sz="2400" b="1" dirty="0">
                <a:solidFill>
                  <a:schemeClr val="tx2"/>
                </a:solidFill>
                <a:latin typeface="+mn-ea"/>
              </a:rPr>
              <a:t>的错误约占 </a:t>
            </a:r>
            <a:r>
              <a:rPr lang="en-US" altLang="zh-CN" sz="2400" b="1" dirty="0">
                <a:solidFill>
                  <a:srgbClr val="FF0000"/>
                </a:solidFill>
                <a:latin typeface="+mn-ea"/>
              </a:rPr>
              <a:t>64%</a:t>
            </a:r>
            <a:r>
              <a:rPr lang="zh-CN" altLang="en-US" sz="2400" b="1" dirty="0">
                <a:solidFill>
                  <a:schemeClr val="tx2"/>
                </a:solidFill>
                <a:latin typeface="+mn-ea"/>
              </a:rPr>
              <a:t>，属于</a:t>
            </a:r>
            <a:r>
              <a:rPr lang="zh-CN" altLang="en-US" sz="2400" b="1" dirty="0">
                <a:solidFill>
                  <a:srgbClr val="FF0000"/>
                </a:solidFill>
                <a:latin typeface="+mn-ea"/>
              </a:rPr>
              <a:t>程序编写</a:t>
            </a:r>
            <a:r>
              <a:rPr lang="zh-CN" altLang="en-US" sz="2400" b="1" dirty="0">
                <a:solidFill>
                  <a:schemeClr val="tx2"/>
                </a:solidFill>
                <a:latin typeface="+mn-ea"/>
              </a:rPr>
              <a:t>的错误仅占 </a:t>
            </a:r>
            <a:r>
              <a:rPr lang="en-US" altLang="zh-CN" sz="2400" b="1" dirty="0">
                <a:solidFill>
                  <a:srgbClr val="FF0000"/>
                </a:solidFill>
                <a:latin typeface="+mn-ea"/>
              </a:rPr>
              <a:t>36%</a:t>
            </a:r>
            <a:r>
              <a:rPr lang="zh-CN" altLang="en-US" sz="2400" b="1" dirty="0">
                <a:solidFill>
                  <a:schemeClr val="tx2"/>
                </a:solidFill>
                <a:latin typeface="+mn-ea"/>
              </a:rPr>
              <a:t>。程序编写的许多错误是</a:t>
            </a:r>
            <a:r>
              <a:rPr lang="zh-CN" altLang="en-US" sz="2400" b="1" dirty="0">
                <a:solidFill>
                  <a:srgbClr val="FF0000"/>
                </a:solidFill>
                <a:latin typeface="+mn-ea"/>
              </a:rPr>
              <a:t>“先天的”</a:t>
            </a:r>
            <a:r>
              <a:rPr lang="zh-CN" altLang="en-US" sz="2400" b="1" dirty="0">
                <a:solidFill>
                  <a:schemeClr val="tx2"/>
                </a:solidFill>
                <a:latin typeface="+mn-ea"/>
              </a:rPr>
              <a:t>。</a:t>
            </a:r>
          </a:p>
          <a:p>
            <a:pPr>
              <a:lnSpc>
                <a:spcPct val="90000"/>
              </a:lnSpc>
              <a:spcBef>
                <a:spcPct val="20000"/>
              </a:spcBef>
            </a:pPr>
            <a:endParaRPr lang="en-US" altLang="zh-CN" sz="2300" b="1" dirty="0">
              <a:solidFill>
                <a:schemeClr val="tx2"/>
              </a:solidFill>
              <a:latin typeface="+mn-ea"/>
            </a:endParaRPr>
          </a:p>
        </p:txBody>
      </p:sp>
    </p:spTree>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软件测试基础（</a:t>
            </a:r>
            <a:r>
              <a:rPr lang="zh-CN" altLang="en-US" sz="3200" dirty="0">
                <a:latin typeface="+mn-ea"/>
              </a:rPr>
              <a:t>软件测试的准则</a:t>
            </a:r>
            <a:r>
              <a:rPr lang="zh-CN" altLang="en-US" sz="3200" dirty="0"/>
              <a:t>）</a:t>
            </a:r>
          </a:p>
        </p:txBody>
      </p:sp>
      <p:sp>
        <p:nvSpPr>
          <p:cNvPr id="33795" name="内容占位符 2"/>
          <p:cNvSpPr>
            <a:spLocks noGrp="1"/>
          </p:cNvSpPr>
          <p:nvPr>
            <p:ph idx="1"/>
          </p:nvPr>
        </p:nvSpPr>
        <p:spPr>
          <a:xfrm>
            <a:off x="100042" y="1000124"/>
            <a:ext cx="8758238" cy="4643453"/>
          </a:xfrm>
        </p:spPr>
        <p:txBody>
          <a:bodyPr/>
          <a:lstStyle/>
          <a:p>
            <a:pPr>
              <a:lnSpc>
                <a:spcPct val="135000"/>
              </a:lnSpc>
              <a:spcBef>
                <a:spcPts val="0"/>
              </a:spcBef>
            </a:pPr>
            <a:r>
              <a:rPr lang="zh-CN" altLang="en-US" sz="2400" b="1" dirty="0">
                <a:solidFill>
                  <a:srgbClr val="FF0000"/>
                </a:solidFill>
                <a:latin typeface="+mn-ea"/>
              </a:rPr>
              <a:t>（</a:t>
            </a:r>
            <a:r>
              <a:rPr lang="en-US" altLang="zh-CN" sz="2400" b="1" dirty="0">
                <a:solidFill>
                  <a:srgbClr val="FF0000"/>
                </a:solidFill>
                <a:latin typeface="+mn-ea"/>
              </a:rPr>
              <a:t>2</a:t>
            </a:r>
            <a:r>
              <a:rPr lang="zh-CN" altLang="en-US" sz="2400" b="1" dirty="0">
                <a:solidFill>
                  <a:srgbClr val="FF0000"/>
                </a:solidFill>
                <a:latin typeface="+mn-ea"/>
              </a:rPr>
              <a:t>）尽早地和不断地进行软件测试</a:t>
            </a:r>
          </a:p>
          <a:p>
            <a:pPr>
              <a:lnSpc>
                <a:spcPct val="90000"/>
              </a:lnSpc>
              <a:spcBef>
                <a:spcPct val="20000"/>
              </a:spcBef>
            </a:pPr>
            <a:endParaRPr lang="en-US" altLang="zh-CN" sz="2300" b="1" dirty="0">
              <a:solidFill>
                <a:schemeClr val="tx2"/>
              </a:solidFill>
              <a:latin typeface="+mn-ea"/>
            </a:endParaRPr>
          </a:p>
        </p:txBody>
      </p:sp>
      <p:pic>
        <p:nvPicPr>
          <p:cNvPr id="2050" name="Picture 2"/>
          <p:cNvPicPr>
            <a:picLocks noChangeAspect="1" noChangeArrowheads="1"/>
          </p:cNvPicPr>
          <p:nvPr/>
        </p:nvPicPr>
        <p:blipFill>
          <a:blip r:embed="rId3"/>
          <a:srcRect/>
          <a:stretch>
            <a:fillRect/>
          </a:stretch>
        </p:blipFill>
        <p:spPr bwMode="auto">
          <a:xfrm>
            <a:off x="800103" y="1500174"/>
            <a:ext cx="7058045" cy="5286388"/>
          </a:xfrm>
          <a:prstGeom prst="rect">
            <a:avLst/>
          </a:prstGeom>
          <a:noFill/>
          <a:ln w="9525">
            <a:noFill/>
            <a:miter lim="800000"/>
            <a:headEnd/>
            <a:tailEnd/>
          </a:ln>
          <a:effectLst/>
        </p:spPr>
      </p:pic>
    </p:spTree>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Oval 4"/>
          <p:cNvSpPr>
            <a:spLocks noChangeArrowheads="1"/>
          </p:cNvSpPr>
          <p:nvPr/>
        </p:nvSpPr>
        <p:spPr bwMode="auto">
          <a:xfrm>
            <a:off x="5453090" y="509561"/>
            <a:ext cx="2016369" cy="1803400"/>
          </a:xfrm>
          <a:prstGeom prst="ellipse">
            <a:avLst/>
          </a:prstGeom>
          <a:solidFill>
            <a:srgbClr val="E9FFFF"/>
          </a:solidFill>
          <a:ln w="25400">
            <a:solidFill>
              <a:schemeClr val="tx1"/>
            </a:solidFill>
            <a:round/>
            <a:headEnd/>
            <a:tailEnd/>
          </a:ln>
        </p:spPr>
        <p:txBody>
          <a:bodyPr wrap="none" anchor="ctr"/>
          <a:lstStyle/>
          <a:p>
            <a:endParaRPr lang="zh-CN" altLang="en-US"/>
          </a:p>
        </p:txBody>
      </p:sp>
      <p:sp>
        <p:nvSpPr>
          <p:cNvPr id="52228" name="Arc 5"/>
          <p:cNvSpPr>
            <a:spLocks/>
          </p:cNvSpPr>
          <p:nvPr/>
        </p:nvSpPr>
        <p:spPr bwMode="auto">
          <a:xfrm rot="10800000">
            <a:off x="4104936" y="587348"/>
            <a:ext cx="3223846" cy="28067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a:tailEnd/>
          </a:ln>
        </p:spPr>
        <p:txBody>
          <a:bodyPr wrap="none" anchor="ctr"/>
          <a:lstStyle/>
          <a:p>
            <a:endParaRPr lang="zh-CN" altLang="en-US"/>
          </a:p>
        </p:txBody>
      </p:sp>
      <p:sp>
        <p:nvSpPr>
          <p:cNvPr id="52229" name="Arc 6"/>
          <p:cNvSpPr>
            <a:spLocks/>
          </p:cNvSpPr>
          <p:nvPr/>
        </p:nvSpPr>
        <p:spPr bwMode="auto">
          <a:xfrm rot="10800000">
            <a:off x="3190536" y="663548"/>
            <a:ext cx="4278923" cy="35687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a:tailEnd/>
          </a:ln>
        </p:spPr>
        <p:txBody>
          <a:bodyPr wrap="none" anchor="ctr"/>
          <a:lstStyle/>
          <a:p>
            <a:endParaRPr lang="zh-CN" altLang="en-US"/>
          </a:p>
        </p:txBody>
      </p:sp>
      <p:sp>
        <p:nvSpPr>
          <p:cNvPr id="52230" name="Arc 7"/>
          <p:cNvSpPr>
            <a:spLocks/>
          </p:cNvSpPr>
          <p:nvPr/>
        </p:nvSpPr>
        <p:spPr bwMode="auto">
          <a:xfrm rot="10800000">
            <a:off x="2135459" y="587348"/>
            <a:ext cx="5263662" cy="44831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a:tailEnd/>
          </a:ln>
        </p:spPr>
        <p:txBody>
          <a:bodyPr wrap="none" anchor="ctr"/>
          <a:lstStyle/>
          <a:p>
            <a:endParaRPr lang="zh-CN" altLang="en-US"/>
          </a:p>
        </p:txBody>
      </p:sp>
      <p:sp>
        <p:nvSpPr>
          <p:cNvPr id="52231" name="Arc 8"/>
          <p:cNvSpPr>
            <a:spLocks/>
          </p:cNvSpPr>
          <p:nvPr/>
        </p:nvSpPr>
        <p:spPr bwMode="auto">
          <a:xfrm rot="10800000">
            <a:off x="1221059" y="663548"/>
            <a:ext cx="6037385" cy="52451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a:tailEnd/>
          </a:ln>
        </p:spPr>
        <p:txBody>
          <a:bodyPr wrap="none" anchor="ctr"/>
          <a:lstStyle/>
          <a:p>
            <a:endParaRPr lang="zh-CN" altLang="en-US"/>
          </a:p>
        </p:txBody>
      </p:sp>
      <p:sp>
        <p:nvSpPr>
          <p:cNvPr id="52232" name="Rectangle 9"/>
          <p:cNvSpPr>
            <a:spLocks noChangeArrowheads="1"/>
          </p:cNvSpPr>
          <p:nvPr/>
        </p:nvSpPr>
        <p:spPr bwMode="auto">
          <a:xfrm>
            <a:off x="331571" y="-10731"/>
            <a:ext cx="4868321" cy="582211"/>
          </a:xfrm>
          <a:prstGeom prst="rect">
            <a:avLst/>
          </a:prstGeom>
          <a:noFill/>
          <a:ln w="28575">
            <a:solidFill>
              <a:schemeClr val="hlink"/>
            </a:solidFill>
            <a:miter lim="800000"/>
            <a:headEnd/>
            <a:tailEnd/>
          </a:ln>
        </p:spPr>
        <p:txBody>
          <a:bodyPr wrap="none" lIns="90488" tIns="44450" rIns="90488" bIns="44450">
            <a:spAutoFit/>
          </a:bodyPr>
          <a:lstStyle/>
          <a:p>
            <a:pPr eaLnBrk="0" hangingPunct="0">
              <a:buNone/>
            </a:pPr>
            <a:r>
              <a:rPr kumimoji="1" lang="zh-CN" altLang="en-US" sz="3200" b="1" dirty="0">
                <a:solidFill>
                  <a:srgbClr val="0000FF"/>
                </a:solidFill>
                <a:latin typeface="宋体" pitchFamily="2" charset="-122"/>
                <a:ea typeface="宋体" pitchFamily="2" charset="-122"/>
              </a:rPr>
              <a:t>开发前期出现错误的扩展</a:t>
            </a:r>
          </a:p>
        </p:txBody>
      </p:sp>
      <p:sp>
        <p:nvSpPr>
          <p:cNvPr id="52233" name="Rectangle 10"/>
          <p:cNvSpPr>
            <a:spLocks noChangeArrowheads="1"/>
          </p:cNvSpPr>
          <p:nvPr/>
        </p:nvSpPr>
        <p:spPr bwMode="auto">
          <a:xfrm>
            <a:off x="5779871" y="1015974"/>
            <a:ext cx="1314463" cy="766877"/>
          </a:xfrm>
          <a:prstGeom prst="rect">
            <a:avLst/>
          </a:prstGeom>
          <a:noFill/>
          <a:ln w="12700">
            <a:noFill/>
            <a:miter lim="800000"/>
            <a:headEnd/>
            <a:tailEnd/>
          </a:ln>
        </p:spPr>
        <p:txBody>
          <a:bodyPr wrap="none" lIns="90488" tIns="44450" rIns="90488" bIns="44450">
            <a:spAutoFit/>
          </a:bodyPr>
          <a:lstStyle/>
          <a:p>
            <a:pPr eaLnBrk="0" hangingPunct="0">
              <a:buNone/>
            </a:pPr>
            <a:r>
              <a:rPr kumimoji="1" lang="zh-CN" altLang="en-US" sz="4400" b="1" dirty="0">
                <a:latin typeface="黑体" pitchFamily="49" charset="-122"/>
                <a:ea typeface="黑体" pitchFamily="49" charset="-122"/>
              </a:rPr>
              <a:t>计划</a:t>
            </a:r>
          </a:p>
        </p:txBody>
      </p:sp>
      <p:sp>
        <p:nvSpPr>
          <p:cNvPr id="52234" name="Rectangle 11"/>
          <p:cNvSpPr>
            <a:spLocks noChangeArrowheads="1"/>
          </p:cNvSpPr>
          <p:nvPr/>
        </p:nvSpPr>
        <p:spPr bwMode="auto">
          <a:xfrm>
            <a:off x="4302765" y="482573"/>
            <a:ext cx="869344" cy="1320874"/>
          </a:xfrm>
          <a:prstGeom prst="rect">
            <a:avLst/>
          </a:prstGeom>
          <a:noFill/>
          <a:ln w="12700">
            <a:noFill/>
            <a:miter lim="800000"/>
            <a:headEnd/>
            <a:tailEnd/>
          </a:ln>
        </p:spPr>
        <p:txBody>
          <a:bodyPr wrap="square" lIns="90488" tIns="44450" rIns="90488" bIns="44450">
            <a:spAutoFit/>
          </a:bodyPr>
          <a:lstStyle/>
          <a:p>
            <a:pPr>
              <a:buNone/>
            </a:pPr>
            <a:r>
              <a:rPr kumimoji="1" lang="zh-CN" altLang="en-US" sz="4000" b="1" dirty="0">
                <a:latin typeface="宋体" pitchFamily="2" charset="-122"/>
                <a:ea typeface="宋体" pitchFamily="2" charset="-122"/>
              </a:rPr>
              <a:t>需</a:t>
            </a:r>
            <a:endParaRPr kumimoji="1" lang="en-US" altLang="zh-CN" sz="4000" b="1" dirty="0">
              <a:latin typeface="宋体" pitchFamily="2" charset="-122"/>
              <a:ea typeface="宋体" pitchFamily="2" charset="-122"/>
            </a:endParaRPr>
          </a:p>
          <a:p>
            <a:pPr>
              <a:buNone/>
            </a:pPr>
            <a:r>
              <a:rPr kumimoji="1" lang="zh-CN" altLang="en-US" sz="4000" b="1" dirty="0">
                <a:latin typeface="宋体" pitchFamily="2" charset="-122"/>
                <a:ea typeface="宋体" pitchFamily="2" charset="-122"/>
              </a:rPr>
              <a:t>求</a:t>
            </a:r>
          </a:p>
        </p:txBody>
      </p:sp>
      <p:sp>
        <p:nvSpPr>
          <p:cNvPr id="52235" name="Rectangle 12"/>
          <p:cNvSpPr>
            <a:spLocks noChangeArrowheads="1"/>
          </p:cNvSpPr>
          <p:nvPr/>
        </p:nvSpPr>
        <p:spPr bwMode="auto">
          <a:xfrm>
            <a:off x="3388363" y="495273"/>
            <a:ext cx="697308" cy="1320874"/>
          </a:xfrm>
          <a:prstGeom prst="rect">
            <a:avLst/>
          </a:prstGeom>
          <a:noFill/>
          <a:ln w="12700">
            <a:noFill/>
            <a:miter lim="800000"/>
            <a:headEnd/>
            <a:tailEnd/>
          </a:ln>
        </p:spPr>
        <p:txBody>
          <a:bodyPr wrap="none" lIns="90488" tIns="44450" rIns="90488" bIns="44450">
            <a:spAutoFit/>
          </a:bodyPr>
          <a:lstStyle/>
          <a:p>
            <a:pPr eaLnBrk="0" hangingPunct="0">
              <a:buNone/>
            </a:pPr>
            <a:r>
              <a:rPr kumimoji="1" lang="zh-CN" altLang="en-US" sz="4000" b="1" dirty="0">
                <a:latin typeface="宋体" pitchFamily="2" charset="-122"/>
                <a:ea typeface="宋体" pitchFamily="2" charset="-122"/>
              </a:rPr>
              <a:t>设</a:t>
            </a:r>
          </a:p>
          <a:p>
            <a:pPr eaLnBrk="0" hangingPunct="0">
              <a:buNone/>
            </a:pPr>
            <a:r>
              <a:rPr kumimoji="1" lang="zh-CN" altLang="en-US" sz="4000" b="1" dirty="0">
                <a:latin typeface="宋体" pitchFamily="2" charset="-122"/>
                <a:ea typeface="宋体" pitchFamily="2" charset="-122"/>
              </a:rPr>
              <a:t>计</a:t>
            </a:r>
          </a:p>
        </p:txBody>
      </p:sp>
      <p:sp>
        <p:nvSpPr>
          <p:cNvPr id="52236" name="Rectangle 13"/>
          <p:cNvSpPr>
            <a:spLocks noChangeArrowheads="1"/>
          </p:cNvSpPr>
          <p:nvPr/>
        </p:nvSpPr>
        <p:spPr bwMode="auto">
          <a:xfrm>
            <a:off x="2403625" y="482573"/>
            <a:ext cx="697308" cy="1320874"/>
          </a:xfrm>
          <a:prstGeom prst="rect">
            <a:avLst/>
          </a:prstGeom>
          <a:noFill/>
          <a:ln w="12700">
            <a:noFill/>
            <a:miter lim="800000"/>
            <a:headEnd/>
            <a:tailEnd/>
          </a:ln>
        </p:spPr>
        <p:txBody>
          <a:bodyPr wrap="none" lIns="90488" tIns="44450" rIns="90488" bIns="44450">
            <a:spAutoFit/>
          </a:bodyPr>
          <a:lstStyle/>
          <a:p>
            <a:pPr eaLnBrk="0" hangingPunct="0">
              <a:buNone/>
            </a:pPr>
            <a:r>
              <a:rPr kumimoji="1" lang="zh-CN" altLang="en-US" sz="4000" b="1" dirty="0">
                <a:latin typeface="宋体" pitchFamily="2" charset="-122"/>
                <a:ea typeface="宋体" pitchFamily="2" charset="-122"/>
              </a:rPr>
              <a:t>编</a:t>
            </a:r>
          </a:p>
          <a:p>
            <a:pPr eaLnBrk="0" hangingPunct="0">
              <a:buNone/>
            </a:pPr>
            <a:r>
              <a:rPr kumimoji="1" lang="zh-CN" altLang="en-US" sz="4000" b="1" dirty="0">
                <a:latin typeface="宋体" pitchFamily="2" charset="-122"/>
                <a:ea typeface="宋体" pitchFamily="2" charset="-122"/>
              </a:rPr>
              <a:t>码</a:t>
            </a:r>
          </a:p>
        </p:txBody>
      </p:sp>
      <p:sp>
        <p:nvSpPr>
          <p:cNvPr id="52237" name="Rectangle 14"/>
          <p:cNvSpPr>
            <a:spLocks noChangeArrowheads="1"/>
          </p:cNvSpPr>
          <p:nvPr/>
        </p:nvSpPr>
        <p:spPr bwMode="auto">
          <a:xfrm>
            <a:off x="1348548" y="482573"/>
            <a:ext cx="697308" cy="1320874"/>
          </a:xfrm>
          <a:prstGeom prst="rect">
            <a:avLst/>
          </a:prstGeom>
          <a:noFill/>
          <a:ln w="12700">
            <a:noFill/>
            <a:miter lim="800000"/>
            <a:headEnd/>
            <a:tailEnd/>
          </a:ln>
        </p:spPr>
        <p:txBody>
          <a:bodyPr wrap="none" lIns="90488" tIns="44450" rIns="90488" bIns="44450">
            <a:spAutoFit/>
          </a:bodyPr>
          <a:lstStyle/>
          <a:p>
            <a:pPr eaLnBrk="0" hangingPunct="0">
              <a:buNone/>
            </a:pPr>
            <a:r>
              <a:rPr kumimoji="1" lang="zh-CN" altLang="en-US" sz="4000" b="1" dirty="0">
                <a:latin typeface="宋体" pitchFamily="2" charset="-122"/>
                <a:ea typeface="宋体" pitchFamily="2" charset="-122"/>
              </a:rPr>
              <a:t>测</a:t>
            </a:r>
          </a:p>
          <a:p>
            <a:pPr eaLnBrk="0" hangingPunct="0">
              <a:buNone/>
            </a:pPr>
            <a:r>
              <a:rPr kumimoji="1" lang="zh-CN" altLang="en-US" sz="4000" b="1" dirty="0">
                <a:latin typeface="宋体" pitchFamily="2" charset="-122"/>
                <a:ea typeface="宋体" pitchFamily="2" charset="-122"/>
              </a:rPr>
              <a:t>试</a:t>
            </a:r>
          </a:p>
        </p:txBody>
      </p:sp>
      <p:sp>
        <p:nvSpPr>
          <p:cNvPr id="52238" name="Line 15"/>
          <p:cNvSpPr>
            <a:spLocks noChangeShapeType="1"/>
          </p:cNvSpPr>
          <p:nvPr/>
        </p:nvSpPr>
        <p:spPr bwMode="auto">
          <a:xfrm flipH="1">
            <a:off x="2194075" y="2033561"/>
            <a:ext cx="3188677" cy="1193800"/>
          </a:xfrm>
          <a:prstGeom prst="line">
            <a:avLst/>
          </a:prstGeom>
          <a:noFill/>
          <a:ln w="25400">
            <a:solidFill>
              <a:schemeClr val="tx1"/>
            </a:solidFill>
            <a:round/>
            <a:headEnd/>
            <a:tailEnd/>
          </a:ln>
        </p:spPr>
        <p:txBody>
          <a:bodyPr wrap="none" anchor="ctr"/>
          <a:lstStyle/>
          <a:p>
            <a:endParaRPr lang="zh-CN" altLang="en-US"/>
          </a:p>
        </p:txBody>
      </p:sp>
      <p:sp>
        <p:nvSpPr>
          <p:cNvPr id="52239" name="Line 16"/>
          <p:cNvSpPr>
            <a:spLocks noChangeShapeType="1"/>
          </p:cNvSpPr>
          <p:nvPr/>
        </p:nvSpPr>
        <p:spPr bwMode="auto">
          <a:xfrm>
            <a:off x="5382752" y="2033561"/>
            <a:ext cx="468923" cy="3556000"/>
          </a:xfrm>
          <a:prstGeom prst="line">
            <a:avLst/>
          </a:prstGeom>
          <a:noFill/>
          <a:ln w="25400">
            <a:solidFill>
              <a:schemeClr val="tx1"/>
            </a:solidFill>
            <a:round/>
            <a:headEnd/>
            <a:tailEnd/>
          </a:ln>
        </p:spPr>
        <p:txBody>
          <a:bodyPr wrap="none" anchor="ctr"/>
          <a:lstStyle/>
          <a:p>
            <a:endParaRPr lang="zh-CN" altLang="en-US"/>
          </a:p>
        </p:txBody>
      </p:sp>
      <p:sp>
        <p:nvSpPr>
          <p:cNvPr id="52240" name="Line 17"/>
          <p:cNvSpPr>
            <a:spLocks noChangeShapeType="1"/>
          </p:cNvSpPr>
          <p:nvPr/>
        </p:nvSpPr>
        <p:spPr bwMode="auto">
          <a:xfrm flipH="1">
            <a:off x="3530505" y="2643161"/>
            <a:ext cx="3188677" cy="2032000"/>
          </a:xfrm>
          <a:prstGeom prst="line">
            <a:avLst/>
          </a:prstGeom>
          <a:noFill/>
          <a:ln w="25400">
            <a:solidFill>
              <a:schemeClr val="tx1"/>
            </a:solidFill>
            <a:round/>
            <a:headEnd/>
            <a:tailEnd/>
          </a:ln>
        </p:spPr>
        <p:txBody>
          <a:bodyPr wrap="none" anchor="ctr"/>
          <a:lstStyle/>
          <a:p>
            <a:endParaRPr lang="zh-CN" altLang="en-US"/>
          </a:p>
        </p:txBody>
      </p:sp>
      <p:sp>
        <p:nvSpPr>
          <p:cNvPr id="52241" name="Line 18"/>
          <p:cNvSpPr>
            <a:spLocks noChangeShapeType="1"/>
          </p:cNvSpPr>
          <p:nvPr/>
        </p:nvSpPr>
        <p:spPr bwMode="auto">
          <a:xfrm>
            <a:off x="6719182" y="2643161"/>
            <a:ext cx="257908" cy="2870200"/>
          </a:xfrm>
          <a:prstGeom prst="line">
            <a:avLst/>
          </a:prstGeom>
          <a:noFill/>
          <a:ln w="25400">
            <a:solidFill>
              <a:schemeClr val="tx1"/>
            </a:solidFill>
            <a:round/>
            <a:headEnd/>
            <a:tailEnd/>
          </a:ln>
        </p:spPr>
        <p:txBody>
          <a:bodyPr wrap="none" anchor="ctr"/>
          <a:lstStyle/>
          <a:p>
            <a:endParaRPr lang="zh-CN" altLang="en-US"/>
          </a:p>
        </p:txBody>
      </p:sp>
      <p:sp>
        <p:nvSpPr>
          <p:cNvPr id="52242" name="Rectangle 19"/>
          <p:cNvSpPr>
            <a:spLocks noChangeArrowheads="1"/>
          </p:cNvSpPr>
          <p:nvPr/>
        </p:nvSpPr>
        <p:spPr bwMode="auto">
          <a:xfrm>
            <a:off x="5428179" y="1930374"/>
            <a:ext cx="589906" cy="766877"/>
          </a:xfrm>
          <a:prstGeom prst="rect">
            <a:avLst/>
          </a:prstGeom>
          <a:noFill/>
          <a:ln w="12700">
            <a:noFill/>
            <a:miter lim="800000"/>
            <a:headEnd/>
            <a:tailEnd/>
          </a:ln>
        </p:spPr>
        <p:txBody>
          <a:bodyPr wrap="none" lIns="90488" tIns="44450" rIns="90488" bIns="44450">
            <a:spAutoFit/>
          </a:bodyPr>
          <a:lstStyle/>
          <a:p>
            <a:pPr eaLnBrk="0" hangingPunct="0">
              <a:buNone/>
            </a:pPr>
            <a:r>
              <a:rPr kumimoji="1" lang="en-US" altLang="zh-CN" sz="4400" b="1" dirty="0">
                <a:solidFill>
                  <a:schemeClr val="tx2"/>
                </a:solidFill>
                <a:latin typeface="Times New Roman" pitchFamily="18" charset="0"/>
                <a:ea typeface="宋体" pitchFamily="2" charset="-122"/>
              </a:rPr>
              <a:t>A</a:t>
            </a:r>
          </a:p>
        </p:txBody>
      </p:sp>
      <p:sp>
        <p:nvSpPr>
          <p:cNvPr id="52243" name="Rectangle 20"/>
          <p:cNvSpPr>
            <a:spLocks noChangeArrowheads="1"/>
          </p:cNvSpPr>
          <p:nvPr/>
        </p:nvSpPr>
        <p:spPr bwMode="auto">
          <a:xfrm>
            <a:off x="6764610" y="2387574"/>
            <a:ext cx="559449" cy="766877"/>
          </a:xfrm>
          <a:prstGeom prst="rect">
            <a:avLst/>
          </a:prstGeom>
          <a:noFill/>
          <a:ln w="12700">
            <a:noFill/>
            <a:miter lim="800000"/>
            <a:headEnd/>
            <a:tailEnd/>
          </a:ln>
        </p:spPr>
        <p:txBody>
          <a:bodyPr wrap="none" lIns="90488" tIns="44450" rIns="90488" bIns="44450">
            <a:spAutoFit/>
          </a:bodyPr>
          <a:lstStyle/>
          <a:p>
            <a:pPr eaLnBrk="0" hangingPunct="0">
              <a:buNone/>
            </a:pPr>
            <a:r>
              <a:rPr kumimoji="1" lang="en-US" altLang="zh-CN" sz="4400" b="1" dirty="0">
                <a:solidFill>
                  <a:schemeClr val="tx2"/>
                </a:solidFill>
                <a:latin typeface="Times New Roman" pitchFamily="18" charset="0"/>
                <a:ea typeface="宋体" pitchFamily="2" charset="-122"/>
              </a:rPr>
              <a:t>B</a:t>
            </a:r>
          </a:p>
        </p:txBody>
      </p:sp>
      <p:sp>
        <p:nvSpPr>
          <p:cNvPr id="52244" name="Line 21"/>
          <p:cNvSpPr>
            <a:spLocks noChangeShapeType="1"/>
          </p:cNvSpPr>
          <p:nvPr/>
        </p:nvSpPr>
        <p:spPr bwMode="auto">
          <a:xfrm>
            <a:off x="5376890" y="3468661"/>
            <a:ext cx="199292" cy="0"/>
          </a:xfrm>
          <a:prstGeom prst="line">
            <a:avLst/>
          </a:prstGeom>
          <a:noFill/>
          <a:ln w="12700">
            <a:solidFill>
              <a:schemeClr val="tx1"/>
            </a:solidFill>
            <a:round/>
            <a:headEnd/>
            <a:tailEnd/>
          </a:ln>
        </p:spPr>
        <p:txBody>
          <a:bodyPr wrap="none" anchor="ctr"/>
          <a:lstStyle/>
          <a:p>
            <a:endParaRPr lang="zh-CN" altLang="en-US"/>
          </a:p>
        </p:txBody>
      </p:sp>
      <p:sp>
        <p:nvSpPr>
          <p:cNvPr id="52245" name="Line 22"/>
          <p:cNvSpPr>
            <a:spLocks noChangeShapeType="1"/>
          </p:cNvSpPr>
          <p:nvPr/>
        </p:nvSpPr>
        <p:spPr bwMode="auto">
          <a:xfrm>
            <a:off x="5236213" y="3621061"/>
            <a:ext cx="339969" cy="0"/>
          </a:xfrm>
          <a:prstGeom prst="line">
            <a:avLst/>
          </a:prstGeom>
          <a:noFill/>
          <a:ln w="12700">
            <a:solidFill>
              <a:schemeClr val="tx1"/>
            </a:solidFill>
            <a:round/>
            <a:headEnd/>
            <a:tailEnd/>
          </a:ln>
        </p:spPr>
        <p:txBody>
          <a:bodyPr wrap="none" anchor="ctr"/>
          <a:lstStyle/>
          <a:p>
            <a:endParaRPr lang="zh-CN" altLang="en-US"/>
          </a:p>
        </p:txBody>
      </p:sp>
      <p:sp>
        <p:nvSpPr>
          <p:cNvPr id="52246" name="Line 23"/>
          <p:cNvSpPr>
            <a:spLocks noChangeShapeType="1"/>
          </p:cNvSpPr>
          <p:nvPr/>
        </p:nvSpPr>
        <p:spPr bwMode="auto">
          <a:xfrm>
            <a:off x="4954859" y="3773461"/>
            <a:ext cx="621323" cy="0"/>
          </a:xfrm>
          <a:prstGeom prst="line">
            <a:avLst/>
          </a:prstGeom>
          <a:noFill/>
          <a:ln w="12700">
            <a:solidFill>
              <a:schemeClr val="tx1"/>
            </a:solidFill>
            <a:round/>
            <a:headEnd/>
            <a:tailEnd/>
          </a:ln>
        </p:spPr>
        <p:txBody>
          <a:bodyPr wrap="none" anchor="ctr"/>
          <a:lstStyle/>
          <a:p>
            <a:endParaRPr lang="zh-CN" altLang="en-US"/>
          </a:p>
        </p:txBody>
      </p:sp>
      <p:sp>
        <p:nvSpPr>
          <p:cNvPr id="52247" name="Line 24"/>
          <p:cNvSpPr>
            <a:spLocks noChangeShapeType="1"/>
          </p:cNvSpPr>
          <p:nvPr/>
        </p:nvSpPr>
        <p:spPr bwMode="auto">
          <a:xfrm>
            <a:off x="4743844" y="3925861"/>
            <a:ext cx="902677" cy="0"/>
          </a:xfrm>
          <a:prstGeom prst="line">
            <a:avLst/>
          </a:prstGeom>
          <a:noFill/>
          <a:ln w="12700">
            <a:solidFill>
              <a:schemeClr val="tx1"/>
            </a:solidFill>
            <a:round/>
            <a:headEnd/>
            <a:tailEnd/>
          </a:ln>
        </p:spPr>
        <p:txBody>
          <a:bodyPr wrap="none" anchor="ctr"/>
          <a:lstStyle/>
          <a:p>
            <a:endParaRPr lang="zh-CN" altLang="en-US"/>
          </a:p>
        </p:txBody>
      </p:sp>
      <p:sp>
        <p:nvSpPr>
          <p:cNvPr id="52248" name="Line 25"/>
          <p:cNvSpPr>
            <a:spLocks noChangeShapeType="1"/>
          </p:cNvSpPr>
          <p:nvPr/>
        </p:nvSpPr>
        <p:spPr bwMode="auto">
          <a:xfrm>
            <a:off x="4532829" y="4078261"/>
            <a:ext cx="1113692" cy="0"/>
          </a:xfrm>
          <a:prstGeom prst="line">
            <a:avLst/>
          </a:prstGeom>
          <a:noFill/>
          <a:ln w="12700">
            <a:solidFill>
              <a:schemeClr val="tx1"/>
            </a:solidFill>
            <a:round/>
            <a:headEnd/>
            <a:tailEnd/>
          </a:ln>
        </p:spPr>
        <p:txBody>
          <a:bodyPr wrap="none" anchor="ctr"/>
          <a:lstStyle/>
          <a:p>
            <a:endParaRPr lang="zh-CN" altLang="en-US"/>
          </a:p>
        </p:txBody>
      </p:sp>
      <p:sp>
        <p:nvSpPr>
          <p:cNvPr id="52249" name="Line 26"/>
          <p:cNvSpPr>
            <a:spLocks noChangeShapeType="1"/>
          </p:cNvSpPr>
          <p:nvPr/>
        </p:nvSpPr>
        <p:spPr bwMode="auto">
          <a:xfrm>
            <a:off x="4251474" y="4230661"/>
            <a:ext cx="1465385" cy="0"/>
          </a:xfrm>
          <a:prstGeom prst="line">
            <a:avLst/>
          </a:prstGeom>
          <a:noFill/>
          <a:ln w="12700">
            <a:solidFill>
              <a:schemeClr val="tx1"/>
            </a:solidFill>
            <a:round/>
            <a:headEnd/>
            <a:tailEnd/>
          </a:ln>
        </p:spPr>
        <p:txBody>
          <a:bodyPr wrap="none" anchor="ctr"/>
          <a:lstStyle/>
          <a:p>
            <a:endParaRPr lang="zh-CN" altLang="en-US"/>
          </a:p>
        </p:txBody>
      </p:sp>
      <p:sp>
        <p:nvSpPr>
          <p:cNvPr id="52250" name="Line 27"/>
          <p:cNvSpPr>
            <a:spLocks noChangeShapeType="1"/>
          </p:cNvSpPr>
          <p:nvPr/>
        </p:nvSpPr>
        <p:spPr bwMode="auto">
          <a:xfrm>
            <a:off x="4040459" y="4383061"/>
            <a:ext cx="1676400" cy="0"/>
          </a:xfrm>
          <a:prstGeom prst="line">
            <a:avLst/>
          </a:prstGeom>
          <a:noFill/>
          <a:ln w="12700">
            <a:solidFill>
              <a:schemeClr val="tx1"/>
            </a:solidFill>
            <a:round/>
            <a:headEnd/>
            <a:tailEnd/>
          </a:ln>
        </p:spPr>
        <p:txBody>
          <a:bodyPr wrap="none" anchor="ctr"/>
          <a:lstStyle/>
          <a:p>
            <a:endParaRPr lang="zh-CN" altLang="en-US"/>
          </a:p>
        </p:txBody>
      </p:sp>
      <p:sp>
        <p:nvSpPr>
          <p:cNvPr id="52251" name="Line 28"/>
          <p:cNvSpPr>
            <a:spLocks noChangeShapeType="1"/>
          </p:cNvSpPr>
          <p:nvPr/>
        </p:nvSpPr>
        <p:spPr bwMode="auto">
          <a:xfrm>
            <a:off x="3759105" y="4535461"/>
            <a:ext cx="1957754" cy="0"/>
          </a:xfrm>
          <a:prstGeom prst="line">
            <a:avLst/>
          </a:prstGeom>
          <a:noFill/>
          <a:ln w="12700">
            <a:solidFill>
              <a:schemeClr val="tx1"/>
            </a:solidFill>
            <a:round/>
            <a:headEnd/>
            <a:tailEnd/>
          </a:ln>
        </p:spPr>
        <p:txBody>
          <a:bodyPr wrap="none" anchor="ctr"/>
          <a:lstStyle/>
          <a:p>
            <a:endParaRPr lang="zh-CN" altLang="en-US"/>
          </a:p>
        </p:txBody>
      </p:sp>
      <p:sp>
        <p:nvSpPr>
          <p:cNvPr id="52252" name="Line 29"/>
          <p:cNvSpPr>
            <a:spLocks noChangeShapeType="1"/>
          </p:cNvSpPr>
          <p:nvPr/>
        </p:nvSpPr>
        <p:spPr bwMode="auto">
          <a:xfrm>
            <a:off x="3688767" y="4687861"/>
            <a:ext cx="2028092" cy="0"/>
          </a:xfrm>
          <a:prstGeom prst="line">
            <a:avLst/>
          </a:prstGeom>
          <a:noFill/>
          <a:ln w="12700">
            <a:solidFill>
              <a:schemeClr val="tx1"/>
            </a:solidFill>
            <a:round/>
            <a:headEnd/>
            <a:tailEnd/>
          </a:ln>
        </p:spPr>
        <p:txBody>
          <a:bodyPr wrap="none" anchor="ctr"/>
          <a:lstStyle/>
          <a:p>
            <a:endParaRPr lang="zh-CN" altLang="en-US"/>
          </a:p>
        </p:txBody>
      </p:sp>
      <p:sp>
        <p:nvSpPr>
          <p:cNvPr id="52253" name="Line 30"/>
          <p:cNvSpPr>
            <a:spLocks noChangeShapeType="1"/>
          </p:cNvSpPr>
          <p:nvPr/>
        </p:nvSpPr>
        <p:spPr bwMode="auto">
          <a:xfrm>
            <a:off x="3899782" y="4840261"/>
            <a:ext cx="1817077" cy="0"/>
          </a:xfrm>
          <a:prstGeom prst="line">
            <a:avLst/>
          </a:prstGeom>
          <a:noFill/>
          <a:ln w="12700">
            <a:solidFill>
              <a:schemeClr val="tx1"/>
            </a:solidFill>
            <a:round/>
            <a:headEnd/>
            <a:tailEnd/>
          </a:ln>
        </p:spPr>
        <p:txBody>
          <a:bodyPr wrap="none" anchor="ctr"/>
          <a:lstStyle/>
          <a:p>
            <a:endParaRPr lang="zh-CN" altLang="en-US"/>
          </a:p>
        </p:txBody>
      </p:sp>
      <p:sp>
        <p:nvSpPr>
          <p:cNvPr id="52254" name="Line 31"/>
          <p:cNvSpPr>
            <a:spLocks noChangeShapeType="1"/>
          </p:cNvSpPr>
          <p:nvPr/>
        </p:nvSpPr>
        <p:spPr bwMode="auto">
          <a:xfrm>
            <a:off x="4040459" y="4992661"/>
            <a:ext cx="1746738" cy="0"/>
          </a:xfrm>
          <a:prstGeom prst="line">
            <a:avLst/>
          </a:prstGeom>
          <a:noFill/>
          <a:ln w="12700">
            <a:solidFill>
              <a:schemeClr val="tx1"/>
            </a:solidFill>
            <a:round/>
            <a:headEnd/>
            <a:tailEnd/>
          </a:ln>
        </p:spPr>
        <p:txBody>
          <a:bodyPr wrap="none" anchor="ctr"/>
          <a:lstStyle/>
          <a:p>
            <a:endParaRPr lang="zh-CN" altLang="en-US"/>
          </a:p>
        </p:txBody>
      </p:sp>
      <p:sp>
        <p:nvSpPr>
          <p:cNvPr id="52255" name="Line 32"/>
          <p:cNvSpPr>
            <a:spLocks noChangeShapeType="1"/>
          </p:cNvSpPr>
          <p:nvPr/>
        </p:nvSpPr>
        <p:spPr bwMode="auto">
          <a:xfrm>
            <a:off x="4181136" y="5145061"/>
            <a:ext cx="1606062" cy="0"/>
          </a:xfrm>
          <a:prstGeom prst="line">
            <a:avLst/>
          </a:prstGeom>
          <a:noFill/>
          <a:ln w="12700">
            <a:solidFill>
              <a:schemeClr val="tx1"/>
            </a:solidFill>
            <a:round/>
            <a:headEnd/>
            <a:tailEnd/>
          </a:ln>
        </p:spPr>
        <p:txBody>
          <a:bodyPr wrap="none" anchor="ctr"/>
          <a:lstStyle/>
          <a:p>
            <a:endParaRPr lang="zh-CN" altLang="en-US"/>
          </a:p>
        </p:txBody>
      </p:sp>
      <p:sp>
        <p:nvSpPr>
          <p:cNvPr id="52256" name="Line 33"/>
          <p:cNvSpPr>
            <a:spLocks noChangeShapeType="1"/>
          </p:cNvSpPr>
          <p:nvPr/>
        </p:nvSpPr>
        <p:spPr bwMode="auto">
          <a:xfrm>
            <a:off x="4603167" y="5297461"/>
            <a:ext cx="1184031" cy="0"/>
          </a:xfrm>
          <a:prstGeom prst="line">
            <a:avLst/>
          </a:prstGeom>
          <a:noFill/>
          <a:ln w="12700">
            <a:solidFill>
              <a:schemeClr val="tx1"/>
            </a:solidFill>
            <a:round/>
            <a:headEnd/>
            <a:tailEnd/>
          </a:ln>
        </p:spPr>
        <p:txBody>
          <a:bodyPr wrap="none" anchor="ctr"/>
          <a:lstStyle/>
          <a:p>
            <a:endParaRPr lang="zh-CN" altLang="en-US"/>
          </a:p>
        </p:txBody>
      </p:sp>
      <p:sp>
        <p:nvSpPr>
          <p:cNvPr id="52257" name="Line 34"/>
          <p:cNvSpPr>
            <a:spLocks noChangeShapeType="1"/>
          </p:cNvSpPr>
          <p:nvPr/>
        </p:nvSpPr>
        <p:spPr bwMode="auto">
          <a:xfrm>
            <a:off x="4884521" y="5449861"/>
            <a:ext cx="973015" cy="0"/>
          </a:xfrm>
          <a:prstGeom prst="line">
            <a:avLst/>
          </a:prstGeom>
          <a:noFill/>
          <a:ln w="12700">
            <a:solidFill>
              <a:schemeClr val="tx1"/>
            </a:solidFill>
            <a:round/>
            <a:headEnd/>
            <a:tailEnd/>
          </a:ln>
        </p:spPr>
        <p:txBody>
          <a:bodyPr wrap="none" anchor="ct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软件测试基础（</a:t>
            </a:r>
            <a:r>
              <a:rPr lang="zh-CN" altLang="en-US" sz="3200" dirty="0">
                <a:latin typeface="+mn-ea"/>
              </a:rPr>
              <a:t>软件测试的准则</a:t>
            </a:r>
            <a:r>
              <a:rPr lang="zh-CN" altLang="en-US" sz="3200" dirty="0"/>
              <a:t>）</a:t>
            </a:r>
          </a:p>
        </p:txBody>
      </p:sp>
      <p:sp>
        <p:nvSpPr>
          <p:cNvPr id="33795" name="内容占位符 2"/>
          <p:cNvSpPr>
            <a:spLocks noGrp="1"/>
          </p:cNvSpPr>
          <p:nvPr>
            <p:ph idx="1"/>
          </p:nvPr>
        </p:nvSpPr>
        <p:spPr>
          <a:xfrm>
            <a:off x="100042" y="1000124"/>
            <a:ext cx="8758238" cy="4643453"/>
          </a:xfrm>
        </p:spPr>
        <p:txBody>
          <a:bodyPr/>
          <a:lstStyle/>
          <a:p>
            <a:pPr>
              <a:lnSpc>
                <a:spcPct val="135000"/>
              </a:lnSpc>
              <a:spcBef>
                <a:spcPts val="0"/>
              </a:spcBef>
            </a:pPr>
            <a:r>
              <a:rPr lang="zh-CN" altLang="en-US" sz="2300" b="1" dirty="0">
                <a:solidFill>
                  <a:srgbClr val="FF0000"/>
                </a:solidFill>
                <a:latin typeface="+mn-ea"/>
              </a:rPr>
              <a:t>（</a:t>
            </a:r>
            <a:r>
              <a:rPr lang="en-US" altLang="zh-CN" sz="2300" b="1" dirty="0">
                <a:solidFill>
                  <a:srgbClr val="FF0000"/>
                </a:solidFill>
                <a:latin typeface="+mn-ea"/>
              </a:rPr>
              <a:t>3</a:t>
            </a:r>
            <a:r>
              <a:rPr lang="zh-CN" altLang="en-US" sz="2300" b="1" dirty="0">
                <a:solidFill>
                  <a:srgbClr val="FF0000"/>
                </a:solidFill>
                <a:latin typeface="+mn-ea"/>
              </a:rPr>
              <a:t>）</a:t>
            </a:r>
            <a:r>
              <a:rPr lang="en-US" altLang="zh-CN" sz="2300" b="1" dirty="0" err="1">
                <a:solidFill>
                  <a:srgbClr val="FF0000"/>
                </a:solidFill>
                <a:latin typeface="+mn-ea"/>
              </a:rPr>
              <a:t>pareto</a:t>
            </a:r>
            <a:r>
              <a:rPr lang="zh-CN" altLang="en-US" sz="2300" b="1" dirty="0">
                <a:solidFill>
                  <a:srgbClr val="FF0000"/>
                </a:solidFill>
                <a:latin typeface="+mn-ea"/>
              </a:rPr>
              <a:t>原则：</a:t>
            </a:r>
            <a:r>
              <a:rPr lang="zh-CN" altLang="en-US" sz="2300" b="1" dirty="0">
                <a:solidFill>
                  <a:schemeClr val="tx2"/>
                </a:solidFill>
                <a:latin typeface="+mn-ea"/>
              </a:rPr>
              <a:t>测试发现的错误中的</a:t>
            </a:r>
            <a:r>
              <a:rPr lang="en-US" altLang="zh-CN" sz="2300" b="1" dirty="0">
                <a:solidFill>
                  <a:srgbClr val="FF0000"/>
                </a:solidFill>
                <a:latin typeface="+mn-ea"/>
              </a:rPr>
              <a:t>80%</a:t>
            </a:r>
            <a:r>
              <a:rPr lang="zh-CN" altLang="en-US" sz="2300" b="1" dirty="0">
                <a:solidFill>
                  <a:schemeClr val="tx2"/>
                </a:solidFill>
                <a:latin typeface="+mn-ea"/>
              </a:rPr>
              <a:t>很可能是由程序中</a:t>
            </a:r>
            <a:r>
              <a:rPr lang="en-US" altLang="zh-CN" sz="2300" b="1" dirty="0">
                <a:solidFill>
                  <a:srgbClr val="FF0000"/>
                </a:solidFill>
                <a:latin typeface="+mn-ea"/>
              </a:rPr>
              <a:t>20%</a:t>
            </a:r>
            <a:r>
              <a:rPr lang="en-US" altLang="zh-CN" sz="2300" b="1" dirty="0">
                <a:solidFill>
                  <a:schemeClr val="tx2"/>
                </a:solidFill>
                <a:latin typeface="+mn-ea"/>
              </a:rPr>
              <a:t> (</a:t>
            </a:r>
            <a:r>
              <a:rPr lang="zh-CN" altLang="en-US" sz="2300" b="1" dirty="0">
                <a:solidFill>
                  <a:schemeClr val="tx2"/>
                </a:solidFill>
                <a:latin typeface="+mn-ea"/>
              </a:rPr>
              <a:t>用户最常用的功能</a:t>
            </a:r>
            <a:r>
              <a:rPr lang="en-US" altLang="zh-CN" sz="2300" b="1" dirty="0">
                <a:solidFill>
                  <a:schemeClr val="tx2"/>
                </a:solidFill>
                <a:latin typeface="+mn-ea"/>
              </a:rPr>
              <a:t>,</a:t>
            </a:r>
            <a:r>
              <a:rPr lang="zh-CN" altLang="en-US" sz="2300" b="1" dirty="0">
                <a:solidFill>
                  <a:schemeClr val="tx2"/>
                </a:solidFill>
                <a:latin typeface="+mn-ea"/>
              </a:rPr>
              <a:t> </a:t>
            </a:r>
            <a:r>
              <a:rPr lang="en-US" altLang="zh-CN" sz="2300" b="1" dirty="0">
                <a:solidFill>
                  <a:schemeClr val="tx2"/>
                </a:solidFill>
                <a:latin typeface="+mn-ea"/>
              </a:rPr>
              <a:t>2/8</a:t>
            </a:r>
            <a:r>
              <a:rPr lang="zh-CN" altLang="en-US" sz="2300" b="1" dirty="0">
                <a:solidFill>
                  <a:schemeClr val="tx2"/>
                </a:solidFill>
                <a:latin typeface="+mn-ea"/>
              </a:rPr>
              <a:t>定律</a:t>
            </a:r>
            <a:r>
              <a:rPr lang="en-US" altLang="zh-CN" sz="2300" b="1" dirty="0">
                <a:solidFill>
                  <a:schemeClr val="tx2"/>
                </a:solidFill>
                <a:latin typeface="+mn-ea"/>
              </a:rPr>
              <a:t>)</a:t>
            </a:r>
            <a:r>
              <a:rPr lang="zh-CN" altLang="en-US" sz="2300" b="1" dirty="0">
                <a:solidFill>
                  <a:schemeClr val="tx2"/>
                </a:solidFill>
                <a:latin typeface="+mn-ea"/>
              </a:rPr>
              <a:t>的模块造成的。问题是怎样找出这些可疑的模块并彻底地测试它们</a:t>
            </a:r>
            <a:r>
              <a:rPr lang="zh-CN" altLang="en-US" sz="2300" dirty="0">
                <a:latin typeface="+mn-ea"/>
              </a:rPr>
              <a:t>。</a:t>
            </a:r>
          </a:p>
          <a:p>
            <a:pPr>
              <a:lnSpc>
                <a:spcPct val="135000"/>
              </a:lnSpc>
              <a:spcBef>
                <a:spcPts val="0"/>
              </a:spcBef>
              <a:buFontTx/>
              <a:buChar char="•"/>
            </a:pPr>
            <a:r>
              <a:rPr lang="zh-CN" altLang="en-US" sz="2300" b="1" dirty="0">
                <a:solidFill>
                  <a:srgbClr val="FF0000"/>
                </a:solidFill>
                <a:latin typeface="+mn-ea"/>
              </a:rPr>
              <a:t>（</a:t>
            </a:r>
            <a:r>
              <a:rPr lang="en-US" altLang="zh-CN" sz="2300" b="1" dirty="0">
                <a:solidFill>
                  <a:srgbClr val="FF0000"/>
                </a:solidFill>
                <a:latin typeface="+mn-ea"/>
              </a:rPr>
              <a:t>4</a:t>
            </a:r>
            <a:r>
              <a:rPr lang="zh-CN" altLang="en-US" sz="2300" b="1" dirty="0">
                <a:solidFill>
                  <a:srgbClr val="FF0000"/>
                </a:solidFill>
                <a:latin typeface="+mn-ea"/>
              </a:rPr>
              <a:t>）从“小规模”测试开始，并逐步进行“大规模”测试。</a:t>
            </a:r>
            <a:r>
              <a:rPr lang="zh-CN" altLang="en-US" sz="2300" b="1" dirty="0">
                <a:solidFill>
                  <a:schemeClr val="tx2"/>
                </a:solidFill>
                <a:latin typeface="+mn-ea"/>
              </a:rPr>
              <a:t>通常，首先重点测试单个程序模块，然后把测试重点转向在集成的模块簇中寻找错误，最后在整个系统中寻找错误。</a:t>
            </a:r>
            <a:endParaRPr lang="en-US" altLang="zh-CN" sz="2300" b="1" dirty="0">
              <a:solidFill>
                <a:schemeClr val="tx2"/>
              </a:solidFill>
              <a:latin typeface="+mn-ea"/>
            </a:endParaRPr>
          </a:p>
          <a:p>
            <a:pPr>
              <a:lnSpc>
                <a:spcPct val="135000"/>
              </a:lnSpc>
              <a:spcBef>
                <a:spcPts val="0"/>
              </a:spcBef>
              <a:buFontTx/>
              <a:buChar char="•"/>
            </a:pPr>
            <a:r>
              <a:rPr lang="zh-CN" altLang="en-US" sz="2300" b="1" dirty="0">
                <a:solidFill>
                  <a:srgbClr val="FF0000"/>
                </a:solidFill>
                <a:latin typeface="+mn-ea"/>
              </a:rPr>
              <a:t>（</a:t>
            </a:r>
            <a:r>
              <a:rPr lang="en-US" altLang="zh-CN" sz="2300" b="1" dirty="0">
                <a:solidFill>
                  <a:srgbClr val="FF0000"/>
                </a:solidFill>
                <a:latin typeface="+mn-ea"/>
              </a:rPr>
              <a:t>5</a:t>
            </a:r>
            <a:r>
              <a:rPr lang="zh-CN" altLang="en-US" sz="2300" b="1" dirty="0">
                <a:solidFill>
                  <a:srgbClr val="FF0000"/>
                </a:solidFill>
                <a:latin typeface="+mn-ea"/>
              </a:rPr>
              <a:t>）</a:t>
            </a:r>
            <a:r>
              <a:rPr lang="zh-CN" altLang="en-US" sz="2300" b="1" dirty="0">
                <a:solidFill>
                  <a:schemeClr val="tx2"/>
                </a:solidFill>
                <a:latin typeface="+mn-ea"/>
              </a:rPr>
              <a:t>测试用例应由</a:t>
            </a:r>
            <a:r>
              <a:rPr lang="zh-CN" altLang="en-US" sz="2300" b="1" dirty="0">
                <a:solidFill>
                  <a:srgbClr val="FF0000"/>
                </a:solidFill>
                <a:latin typeface="+mn-ea"/>
              </a:rPr>
              <a:t>输入数据</a:t>
            </a:r>
            <a:r>
              <a:rPr lang="zh-CN" altLang="en-US" sz="2300" b="1" dirty="0">
                <a:solidFill>
                  <a:schemeClr val="tx2"/>
                </a:solidFill>
                <a:latin typeface="+mn-ea"/>
              </a:rPr>
              <a:t>和预期的</a:t>
            </a:r>
            <a:r>
              <a:rPr lang="zh-CN" altLang="en-US" sz="2300" b="1" dirty="0">
                <a:solidFill>
                  <a:srgbClr val="FF0000"/>
                </a:solidFill>
                <a:latin typeface="+mn-ea"/>
              </a:rPr>
              <a:t>输出结果</a:t>
            </a:r>
            <a:r>
              <a:rPr lang="zh-CN" altLang="en-US" sz="2300" b="1" dirty="0">
                <a:solidFill>
                  <a:schemeClr val="tx2"/>
                </a:solidFill>
                <a:latin typeface="+mn-ea"/>
              </a:rPr>
              <a:t>两部分组成，并</a:t>
            </a:r>
            <a:r>
              <a:rPr lang="zh-CN" altLang="en-US" sz="2300" b="1" dirty="0">
                <a:solidFill>
                  <a:srgbClr val="FF0000"/>
                </a:solidFill>
                <a:latin typeface="+mn-ea"/>
              </a:rPr>
              <a:t>兼顾合理的输入和不合理的输入数据</a:t>
            </a:r>
            <a:endParaRPr lang="en-US" altLang="zh-CN" sz="2300" b="1" dirty="0">
              <a:solidFill>
                <a:srgbClr val="FF0000"/>
              </a:solidFill>
              <a:latin typeface="+mn-ea"/>
            </a:endParaRPr>
          </a:p>
          <a:p>
            <a:pPr>
              <a:lnSpc>
                <a:spcPct val="135000"/>
              </a:lnSpc>
              <a:spcBef>
                <a:spcPts val="0"/>
              </a:spcBef>
            </a:pPr>
            <a:r>
              <a:rPr lang="zh-CN" altLang="en-US" sz="2300" b="1" dirty="0">
                <a:solidFill>
                  <a:srgbClr val="FF0000"/>
                </a:solidFill>
                <a:latin typeface="+mn-ea"/>
              </a:rPr>
              <a:t>（</a:t>
            </a:r>
            <a:r>
              <a:rPr lang="en-US" altLang="zh-CN" sz="2300" b="1" dirty="0">
                <a:solidFill>
                  <a:srgbClr val="FF0000"/>
                </a:solidFill>
                <a:latin typeface="+mn-ea"/>
              </a:rPr>
              <a:t>6</a:t>
            </a:r>
            <a:r>
              <a:rPr lang="zh-CN" altLang="en-US" sz="2300" b="1" dirty="0">
                <a:solidFill>
                  <a:srgbClr val="FF0000"/>
                </a:solidFill>
                <a:latin typeface="+mn-ea"/>
              </a:rPr>
              <a:t>）穷举测试是不可能的</a:t>
            </a:r>
            <a:r>
              <a:rPr lang="en-US" altLang="zh-CN" sz="2300" b="1" dirty="0">
                <a:solidFill>
                  <a:srgbClr val="FF0000"/>
                </a:solidFill>
                <a:latin typeface="+mn-ea"/>
              </a:rPr>
              <a:t>,</a:t>
            </a:r>
            <a:r>
              <a:rPr lang="zh-CN" altLang="en-US" sz="2300" b="1" dirty="0">
                <a:solidFill>
                  <a:srgbClr val="FF0000"/>
                </a:solidFill>
                <a:latin typeface="+mn-ea"/>
              </a:rPr>
              <a:t>测试需要适当终止</a:t>
            </a:r>
            <a:r>
              <a:rPr lang="zh-CN" altLang="en-US" sz="2300" b="1" dirty="0">
                <a:solidFill>
                  <a:schemeClr val="tx2"/>
                </a:solidFill>
                <a:latin typeface="+mn-ea"/>
              </a:rPr>
              <a:t>。所谓穷举测试就是把程序所有可能的执行路径都检查一遍的测试。</a:t>
            </a:r>
            <a:endParaRPr lang="en-US" altLang="zh-CN" sz="2300" b="1" dirty="0">
              <a:solidFill>
                <a:schemeClr val="tx2"/>
              </a:solidFill>
              <a:latin typeface="+mn-ea"/>
            </a:endParaRPr>
          </a:p>
          <a:p>
            <a:pPr>
              <a:lnSpc>
                <a:spcPct val="135000"/>
              </a:lnSpc>
              <a:spcBef>
                <a:spcPts val="0"/>
              </a:spcBef>
              <a:buFontTx/>
              <a:buChar char="•"/>
            </a:pPr>
            <a:endParaRPr lang="zh-CN" altLang="en-US" sz="2300" b="1" dirty="0">
              <a:solidFill>
                <a:schemeClr val="tx2"/>
              </a:solidFill>
              <a:latin typeface="+mn-ea"/>
            </a:endParaRPr>
          </a:p>
          <a:p>
            <a:pPr>
              <a:lnSpc>
                <a:spcPct val="90000"/>
              </a:lnSpc>
              <a:spcBef>
                <a:spcPct val="20000"/>
              </a:spcBef>
            </a:pPr>
            <a:endParaRPr lang="en-US" altLang="zh-CN" sz="2300" b="1" dirty="0">
              <a:solidFill>
                <a:schemeClr val="tx2"/>
              </a:solidFill>
              <a:latin typeface="+mn-ea"/>
            </a:endParaRPr>
          </a:p>
        </p:txBody>
      </p:sp>
    </p:spTree>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xfrm>
            <a:off x="0" y="0"/>
            <a:ext cx="8715404" cy="6781800"/>
          </a:xfrm>
          <a:noFill/>
        </p:spPr>
        <p:txBody>
          <a:bodyPr lIns="90488" tIns="44450" rIns="90488" bIns="44450"/>
          <a:lstStyle/>
          <a:p>
            <a:pPr eaLnBrk="1" hangingPunct="1">
              <a:spcBef>
                <a:spcPct val="0"/>
              </a:spcBef>
              <a:buFontTx/>
              <a:buNone/>
            </a:pPr>
            <a:endParaRPr lang="zh-CN" altLang="en-US" sz="4000" b="1" dirty="0">
              <a:solidFill>
                <a:schemeClr val="tx2"/>
              </a:solidFill>
              <a:latin typeface="宋体" pitchFamily="2" charset="-122"/>
            </a:endParaRPr>
          </a:p>
          <a:p>
            <a:pPr eaLnBrk="1" hangingPunct="1">
              <a:lnSpc>
                <a:spcPct val="130000"/>
              </a:lnSpc>
              <a:spcBef>
                <a:spcPct val="0"/>
              </a:spcBef>
              <a:buFontTx/>
              <a:buNone/>
            </a:pPr>
            <a:r>
              <a:rPr lang="zh-CN" altLang="en-US" sz="3600" b="1" dirty="0">
                <a:solidFill>
                  <a:schemeClr val="tx2"/>
                </a:solidFill>
                <a:latin typeface="宋体" pitchFamily="2" charset="-122"/>
              </a:rPr>
              <a:t>  输入   三条边长，可采用的测试用例数</a:t>
            </a:r>
            <a:r>
              <a:rPr lang="en-US" altLang="zh-CN" sz="3600" b="1" dirty="0">
                <a:solidFill>
                  <a:schemeClr val="tx2"/>
                </a:solidFill>
                <a:latin typeface="宋体" pitchFamily="2" charset="-122"/>
              </a:rPr>
              <a:t>(</a:t>
            </a:r>
            <a:r>
              <a:rPr lang="zh-CN" altLang="en-US" sz="3600" b="1" dirty="0">
                <a:solidFill>
                  <a:schemeClr val="tx2"/>
                </a:solidFill>
                <a:latin typeface="宋体" pitchFamily="2" charset="-122"/>
              </a:rPr>
              <a:t>设字长</a:t>
            </a:r>
            <a:r>
              <a:rPr lang="en-US" altLang="zh-CN" sz="3600" b="1" dirty="0">
                <a:solidFill>
                  <a:schemeClr val="tx2"/>
                </a:solidFill>
                <a:latin typeface="宋体" pitchFamily="2" charset="-122"/>
              </a:rPr>
              <a:t>16</a:t>
            </a:r>
            <a:r>
              <a:rPr lang="zh-CN" altLang="en-US" sz="3600" b="1" dirty="0">
                <a:solidFill>
                  <a:schemeClr val="tx2"/>
                </a:solidFill>
                <a:latin typeface="宋体" pitchFamily="2" charset="-122"/>
              </a:rPr>
              <a:t>位</a:t>
            </a:r>
            <a:r>
              <a:rPr lang="en-US" altLang="zh-CN" sz="3600" b="1" dirty="0">
                <a:solidFill>
                  <a:schemeClr val="tx2"/>
                </a:solidFill>
                <a:latin typeface="宋体" pitchFamily="2" charset="-122"/>
              </a:rPr>
              <a:t>)</a:t>
            </a:r>
          </a:p>
          <a:p>
            <a:pPr eaLnBrk="1" hangingPunct="1">
              <a:lnSpc>
                <a:spcPct val="130000"/>
              </a:lnSpc>
              <a:spcBef>
                <a:spcPct val="0"/>
              </a:spcBef>
              <a:buFontTx/>
              <a:buNone/>
            </a:pPr>
            <a:r>
              <a:rPr lang="en-US" altLang="zh-CN" sz="4000" b="1" dirty="0">
                <a:solidFill>
                  <a:schemeClr val="accent2"/>
                </a:solidFill>
                <a:latin typeface="宋体" pitchFamily="2" charset="-122"/>
              </a:rPr>
              <a:t>     </a:t>
            </a:r>
            <a:endParaRPr lang="en-US" altLang="zh-CN" sz="3600" b="1" dirty="0">
              <a:solidFill>
                <a:schemeClr val="accent2"/>
              </a:solidFill>
              <a:latin typeface="宋体" pitchFamily="2" charset="-122"/>
            </a:endParaRPr>
          </a:p>
          <a:p>
            <a:pPr eaLnBrk="1" hangingPunct="1">
              <a:lnSpc>
                <a:spcPct val="130000"/>
              </a:lnSpc>
              <a:spcBef>
                <a:spcPct val="0"/>
              </a:spcBef>
              <a:buFontTx/>
              <a:buNone/>
            </a:pPr>
            <a:r>
              <a:rPr lang="en-US" altLang="zh-CN" sz="4000" b="1" dirty="0">
                <a:solidFill>
                  <a:schemeClr val="accent2"/>
                </a:solidFill>
                <a:latin typeface="宋体" pitchFamily="2" charset="-122"/>
              </a:rPr>
              <a:t>   </a:t>
            </a:r>
          </a:p>
          <a:p>
            <a:pPr eaLnBrk="1" hangingPunct="1">
              <a:lnSpc>
                <a:spcPct val="130000"/>
              </a:lnSpc>
              <a:spcBef>
                <a:spcPct val="0"/>
              </a:spcBef>
              <a:buFontTx/>
              <a:buNone/>
            </a:pPr>
            <a:r>
              <a:rPr lang="zh-CN" altLang="en-US" sz="4000" b="1" dirty="0">
                <a:solidFill>
                  <a:srgbClr val="FF0000"/>
                </a:solidFill>
                <a:latin typeface="宋体" pitchFamily="2" charset="-122"/>
              </a:rPr>
              <a:t>  执行时间</a:t>
            </a:r>
            <a:r>
              <a:rPr lang="en-US" altLang="zh-CN" sz="4000" b="1" dirty="0">
                <a:solidFill>
                  <a:srgbClr val="FF0000"/>
                </a:solidFill>
                <a:latin typeface="宋体" pitchFamily="2" charset="-122"/>
              </a:rPr>
              <a:t>: </a:t>
            </a:r>
            <a:r>
              <a:rPr lang="zh-CN" altLang="en-US" sz="4000" b="1" dirty="0">
                <a:solidFill>
                  <a:srgbClr val="FF0000"/>
                </a:solidFill>
                <a:latin typeface="宋体" pitchFamily="2" charset="-122"/>
              </a:rPr>
              <a:t>假设测试一次需</a:t>
            </a:r>
            <a:r>
              <a:rPr lang="en-US" altLang="zh-CN" sz="4000" b="1" dirty="0">
                <a:solidFill>
                  <a:srgbClr val="FF0000"/>
                </a:solidFill>
                <a:latin typeface="宋体" pitchFamily="2" charset="-122"/>
              </a:rPr>
              <a:t>1ms</a:t>
            </a:r>
          </a:p>
          <a:p>
            <a:pPr eaLnBrk="1" hangingPunct="1">
              <a:lnSpc>
                <a:spcPct val="130000"/>
              </a:lnSpc>
              <a:spcBef>
                <a:spcPct val="0"/>
              </a:spcBef>
              <a:buFontTx/>
              <a:buNone/>
            </a:pPr>
            <a:r>
              <a:rPr lang="en-US" altLang="zh-CN" sz="4000" b="1" dirty="0">
                <a:solidFill>
                  <a:srgbClr val="FF0000"/>
                </a:solidFill>
                <a:latin typeface="宋体" pitchFamily="2" charset="-122"/>
              </a:rPr>
              <a:t>            </a:t>
            </a:r>
            <a:r>
              <a:rPr lang="zh-CN" altLang="en-US" sz="4000" b="1" dirty="0">
                <a:solidFill>
                  <a:srgbClr val="FF0000"/>
                </a:solidFill>
                <a:latin typeface="宋体" pitchFamily="2" charset="-122"/>
              </a:rPr>
              <a:t>共需一万年</a:t>
            </a:r>
            <a:r>
              <a:rPr lang="en-US" altLang="zh-CN" sz="4000" b="1" dirty="0">
                <a:solidFill>
                  <a:srgbClr val="FF0000"/>
                </a:solidFill>
                <a:latin typeface="宋体" pitchFamily="2" charset="-122"/>
              </a:rPr>
              <a:t>.</a:t>
            </a:r>
          </a:p>
        </p:txBody>
      </p:sp>
      <p:grpSp>
        <p:nvGrpSpPr>
          <p:cNvPr id="2" name="Group 8"/>
          <p:cNvGrpSpPr>
            <a:grpSpLocks/>
          </p:cNvGrpSpPr>
          <p:nvPr/>
        </p:nvGrpSpPr>
        <p:grpSpPr bwMode="auto">
          <a:xfrm>
            <a:off x="1208350" y="2143116"/>
            <a:ext cx="5649666" cy="981075"/>
            <a:chOff x="183" y="1354"/>
            <a:chExt cx="3559" cy="618"/>
          </a:xfrm>
        </p:grpSpPr>
        <p:sp>
          <p:nvSpPr>
            <p:cNvPr id="55301" name="Rectangle 9"/>
            <p:cNvSpPr>
              <a:spLocks noChangeArrowheads="1"/>
            </p:cNvSpPr>
            <p:nvPr/>
          </p:nvSpPr>
          <p:spPr bwMode="auto">
            <a:xfrm>
              <a:off x="183" y="1392"/>
              <a:ext cx="3415" cy="580"/>
            </a:xfrm>
            <a:prstGeom prst="rect">
              <a:avLst/>
            </a:prstGeom>
            <a:noFill/>
            <a:ln w="12700">
              <a:noFill/>
              <a:miter lim="800000"/>
              <a:headEnd/>
              <a:tailEnd/>
            </a:ln>
          </p:spPr>
          <p:txBody>
            <a:bodyPr wrap="none" lIns="90488" tIns="44450" rIns="90488" bIns="44450">
              <a:spAutoFit/>
            </a:bodyPr>
            <a:lstStyle/>
            <a:p>
              <a:pPr eaLnBrk="0" hangingPunct="0">
                <a:buNone/>
              </a:pPr>
              <a:r>
                <a:rPr kumimoji="1" lang="en-US" altLang="zh-CN" sz="5400" b="1" dirty="0">
                  <a:solidFill>
                    <a:schemeClr val="tx2"/>
                  </a:solidFill>
                  <a:latin typeface="黑体" pitchFamily="49" charset="-122"/>
                  <a:ea typeface="黑体" pitchFamily="49" charset="-122"/>
                </a:rPr>
                <a:t>=2 X2 </a:t>
              </a:r>
              <a:r>
                <a:rPr kumimoji="1" lang="en-US" altLang="zh-CN" sz="5400" b="1" dirty="0" err="1">
                  <a:solidFill>
                    <a:schemeClr val="tx2"/>
                  </a:solidFill>
                  <a:latin typeface="黑体" pitchFamily="49" charset="-122"/>
                  <a:ea typeface="黑体" pitchFamily="49" charset="-122"/>
                </a:rPr>
                <a:t>X2</a:t>
              </a:r>
              <a:r>
                <a:rPr kumimoji="1" lang="en-US" altLang="zh-CN" sz="5400" b="1" dirty="0">
                  <a:solidFill>
                    <a:schemeClr val="tx2"/>
                  </a:solidFill>
                  <a:latin typeface="黑体" pitchFamily="49" charset="-122"/>
                  <a:ea typeface="黑体" pitchFamily="49" charset="-122"/>
                </a:rPr>
                <a:t> ≈3X10</a:t>
              </a:r>
            </a:p>
          </p:txBody>
        </p:sp>
        <p:sp>
          <p:nvSpPr>
            <p:cNvPr id="55302" name="Rectangle 10"/>
            <p:cNvSpPr>
              <a:spLocks noChangeArrowheads="1"/>
            </p:cNvSpPr>
            <p:nvPr/>
          </p:nvSpPr>
          <p:spPr bwMode="auto">
            <a:xfrm>
              <a:off x="576" y="1354"/>
              <a:ext cx="343" cy="328"/>
            </a:xfrm>
            <a:prstGeom prst="rect">
              <a:avLst/>
            </a:prstGeom>
            <a:noFill/>
            <a:ln w="12700">
              <a:noFill/>
              <a:miter lim="800000"/>
              <a:headEnd/>
              <a:tailEnd/>
            </a:ln>
          </p:spPr>
          <p:txBody>
            <a:bodyPr wrap="none" lIns="90488" tIns="44450" rIns="90488" bIns="44450">
              <a:spAutoFit/>
            </a:bodyPr>
            <a:lstStyle/>
            <a:p>
              <a:pPr eaLnBrk="0" hangingPunct="0">
                <a:buNone/>
              </a:pPr>
              <a:r>
                <a:rPr kumimoji="1" lang="en-US" altLang="zh-CN" sz="2800" b="1" dirty="0">
                  <a:solidFill>
                    <a:schemeClr val="tx2"/>
                  </a:solidFill>
                  <a:latin typeface="黑体" pitchFamily="49" charset="-122"/>
                  <a:ea typeface="黑体" pitchFamily="49" charset="-122"/>
                </a:rPr>
                <a:t>16</a:t>
              </a:r>
            </a:p>
          </p:txBody>
        </p:sp>
        <p:sp>
          <p:nvSpPr>
            <p:cNvPr id="55303" name="Rectangle 11"/>
            <p:cNvSpPr>
              <a:spLocks noChangeArrowheads="1"/>
            </p:cNvSpPr>
            <p:nvPr/>
          </p:nvSpPr>
          <p:spPr bwMode="auto">
            <a:xfrm>
              <a:off x="1248" y="1354"/>
              <a:ext cx="343" cy="328"/>
            </a:xfrm>
            <a:prstGeom prst="rect">
              <a:avLst/>
            </a:prstGeom>
            <a:noFill/>
            <a:ln w="12700">
              <a:noFill/>
              <a:miter lim="800000"/>
              <a:headEnd/>
              <a:tailEnd/>
            </a:ln>
          </p:spPr>
          <p:txBody>
            <a:bodyPr wrap="none" lIns="90488" tIns="44450" rIns="90488" bIns="44450">
              <a:spAutoFit/>
            </a:bodyPr>
            <a:lstStyle/>
            <a:p>
              <a:pPr eaLnBrk="0" hangingPunct="0">
                <a:buNone/>
              </a:pPr>
              <a:r>
                <a:rPr kumimoji="1" lang="en-US" altLang="zh-CN" sz="2800" b="1" dirty="0">
                  <a:solidFill>
                    <a:schemeClr val="tx2"/>
                  </a:solidFill>
                  <a:latin typeface="黑体" pitchFamily="49" charset="-122"/>
                  <a:ea typeface="黑体" pitchFamily="49" charset="-122"/>
                </a:rPr>
                <a:t>16</a:t>
              </a:r>
            </a:p>
          </p:txBody>
        </p:sp>
        <p:sp>
          <p:nvSpPr>
            <p:cNvPr id="55304" name="Rectangle 12"/>
            <p:cNvSpPr>
              <a:spLocks noChangeArrowheads="1"/>
            </p:cNvSpPr>
            <p:nvPr/>
          </p:nvSpPr>
          <p:spPr bwMode="auto">
            <a:xfrm>
              <a:off x="1911" y="1354"/>
              <a:ext cx="343" cy="328"/>
            </a:xfrm>
            <a:prstGeom prst="rect">
              <a:avLst/>
            </a:prstGeom>
            <a:noFill/>
            <a:ln w="12700">
              <a:noFill/>
              <a:miter lim="800000"/>
              <a:headEnd/>
              <a:tailEnd/>
            </a:ln>
          </p:spPr>
          <p:txBody>
            <a:bodyPr wrap="none" lIns="90488" tIns="44450" rIns="90488" bIns="44450">
              <a:spAutoFit/>
            </a:bodyPr>
            <a:lstStyle/>
            <a:p>
              <a:pPr eaLnBrk="0" hangingPunct="0">
                <a:buNone/>
              </a:pPr>
              <a:r>
                <a:rPr kumimoji="1" lang="en-US" altLang="zh-CN" sz="2800" b="1" dirty="0">
                  <a:solidFill>
                    <a:schemeClr val="tx2"/>
                  </a:solidFill>
                  <a:latin typeface="黑体" pitchFamily="49" charset="-122"/>
                  <a:ea typeface="黑体" pitchFamily="49" charset="-122"/>
                </a:rPr>
                <a:t>16</a:t>
              </a:r>
            </a:p>
          </p:txBody>
        </p:sp>
        <p:sp>
          <p:nvSpPr>
            <p:cNvPr id="55305" name="Rectangle 13"/>
            <p:cNvSpPr>
              <a:spLocks noChangeArrowheads="1"/>
            </p:cNvSpPr>
            <p:nvPr/>
          </p:nvSpPr>
          <p:spPr bwMode="auto">
            <a:xfrm>
              <a:off x="3399" y="1354"/>
              <a:ext cx="343" cy="328"/>
            </a:xfrm>
            <a:prstGeom prst="rect">
              <a:avLst/>
            </a:prstGeom>
            <a:noFill/>
            <a:ln w="12700">
              <a:noFill/>
              <a:miter lim="800000"/>
              <a:headEnd/>
              <a:tailEnd/>
            </a:ln>
          </p:spPr>
          <p:txBody>
            <a:bodyPr wrap="none" lIns="90488" tIns="44450" rIns="90488" bIns="44450">
              <a:spAutoFit/>
            </a:bodyPr>
            <a:lstStyle/>
            <a:p>
              <a:pPr eaLnBrk="0" hangingPunct="0">
                <a:buNone/>
              </a:pPr>
              <a:r>
                <a:rPr kumimoji="1" lang="en-US" altLang="zh-CN" sz="2800" b="1" dirty="0">
                  <a:solidFill>
                    <a:schemeClr val="tx2"/>
                  </a:solidFill>
                  <a:latin typeface="黑体" pitchFamily="49" charset="-122"/>
                  <a:ea typeface="黑体" pitchFamily="49" charset="-122"/>
                </a:rPr>
                <a:t>14</a:t>
              </a:r>
            </a:p>
          </p:txBody>
        </p:sp>
      </p:grpSp>
      <p:sp>
        <p:nvSpPr>
          <p:cNvPr id="55300" name="AutoShape 14"/>
          <p:cNvSpPr>
            <a:spLocks noChangeArrowheads="1"/>
          </p:cNvSpPr>
          <p:nvPr/>
        </p:nvSpPr>
        <p:spPr bwMode="auto">
          <a:xfrm>
            <a:off x="1571604" y="692150"/>
            <a:ext cx="531935" cy="533400"/>
          </a:xfrm>
          <a:prstGeom prst="triangle">
            <a:avLst>
              <a:gd name="adj" fmla="val 49995"/>
            </a:avLst>
          </a:prstGeom>
          <a:noFill/>
          <a:ln w="28575">
            <a:solidFill>
              <a:schemeClr val="tx1"/>
            </a:solidFill>
            <a:miter lim="800000"/>
            <a:headEnd/>
            <a:tailEnd/>
          </a:ln>
        </p:spPr>
        <p:txBody>
          <a:bodyPr wrap="none" anchor="ctr"/>
          <a:lstStyle/>
          <a:p>
            <a:endParaRPr lang="zh-CN" altLang="en-US"/>
          </a:p>
        </p:txBody>
      </p:sp>
    </p:spTree>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软件测试基础（</a:t>
            </a:r>
            <a:r>
              <a:rPr lang="zh-CN" altLang="en-US" sz="3200" dirty="0">
                <a:latin typeface="+mn-ea"/>
              </a:rPr>
              <a:t>软件测试的准则</a:t>
            </a:r>
            <a:r>
              <a:rPr lang="zh-CN" altLang="en-US" sz="3200" dirty="0"/>
              <a:t>）</a:t>
            </a:r>
          </a:p>
        </p:txBody>
      </p:sp>
      <p:sp>
        <p:nvSpPr>
          <p:cNvPr id="33795" name="内容占位符 2"/>
          <p:cNvSpPr>
            <a:spLocks noGrp="1"/>
          </p:cNvSpPr>
          <p:nvPr>
            <p:ph idx="1"/>
          </p:nvPr>
        </p:nvSpPr>
        <p:spPr>
          <a:xfrm>
            <a:off x="100042" y="1000124"/>
            <a:ext cx="8758238" cy="4643453"/>
          </a:xfrm>
        </p:spPr>
        <p:txBody>
          <a:bodyPr/>
          <a:lstStyle/>
          <a:p>
            <a:pPr>
              <a:lnSpc>
                <a:spcPct val="135000"/>
              </a:lnSpc>
              <a:spcBef>
                <a:spcPts val="0"/>
              </a:spcBef>
            </a:pPr>
            <a:r>
              <a:rPr lang="zh-CN" altLang="en-US" sz="2300" b="1" dirty="0">
                <a:solidFill>
                  <a:srgbClr val="FF0000"/>
                </a:solidFill>
                <a:latin typeface="+mn-ea"/>
              </a:rPr>
              <a:t>（</a:t>
            </a:r>
            <a:r>
              <a:rPr lang="en-US" altLang="zh-CN" sz="2300" b="1" dirty="0">
                <a:solidFill>
                  <a:srgbClr val="FF0000"/>
                </a:solidFill>
                <a:latin typeface="+mn-ea"/>
              </a:rPr>
              <a:t>7</a:t>
            </a:r>
            <a:r>
              <a:rPr lang="zh-CN" altLang="en-US" sz="2300" b="1" dirty="0">
                <a:solidFill>
                  <a:srgbClr val="FF0000"/>
                </a:solidFill>
                <a:latin typeface="+mn-ea"/>
              </a:rPr>
              <a:t>）为了达到最佳的测试效果，应该由独立的第三方从事测试工作。</a:t>
            </a:r>
            <a:r>
              <a:rPr lang="zh-CN" altLang="en-US" sz="2300" b="1" dirty="0">
                <a:solidFill>
                  <a:schemeClr val="tx2"/>
                </a:solidFill>
                <a:latin typeface="+mn-ea"/>
              </a:rPr>
              <a:t>所谓“最佳效果”是指有最大可能性发现错误的测试。</a:t>
            </a:r>
            <a:r>
              <a:rPr lang="zh-CN" altLang="en-US" sz="2300" b="1" dirty="0">
                <a:solidFill>
                  <a:srgbClr val="FF0000"/>
                </a:solidFill>
                <a:latin typeface="+mn-ea"/>
              </a:rPr>
              <a:t>开发软件的软件工程师（心理）</a:t>
            </a:r>
            <a:r>
              <a:rPr lang="zh-CN" altLang="en-US" sz="2300" b="1" dirty="0">
                <a:solidFill>
                  <a:schemeClr val="tx2"/>
                </a:solidFill>
                <a:latin typeface="+mn-ea"/>
              </a:rPr>
              <a:t>并不是完成全部测试工作的最佳人选（通常他们主要承担模块测试工作）。</a:t>
            </a:r>
            <a:endParaRPr lang="en-US" altLang="zh-CN" sz="2300" b="1" dirty="0">
              <a:solidFill>
                <a:schemeClr val="tx2"/>
              </a:solidFill>
              <a:latin typeface="+mn-ea"/>
            </a:endParaRPr>
          </a:p>
          <a:p>
            <a:pPr>
              <a:lnSpc>
                <a:spcPct val="135000"/>
              </a:lnSpc>
              <a:spcBef>
                <a:spcPts val="0"/>
              </a:spcBef>
            </a:pPr>
            <a:r>
              <a:rPr lang="zh-CN" altLang="en-US" sz="2300" b="1" dirty="0">
                <a:solidFill>
                  <a:srgbClr val="FF0000"/>
                </a:solidFill>
                <a:latin typeface="+mn-ea"/>
              </a:rPr>
              <a:t>（</a:t>
            </a:r>
            <a:r>
              <a:rPr lang="en-US" altLang="zh-CN" sz="2300" b="1" dirty="0">
                <a:solidFill>
                  <a:srgbClr val="FF0000"/>
                </a:solidFill>
                <a:latin typeface="+mn-ea"/>
              </a:rPr>
              <a:t>8</a:t>
            </a:r>
            <a:r>
              <a:rPr lang="zh-CN" altLang="en-US" sz="2300" b="1" dirty="0">
                <a:solidFill>
                  <a:srgbClr val="FF0000"/>
                </a:solidFill>
                <a:latin typeface="+mn-ea"/>
              </a:rPr>
              <a:t>）程序修改后要回归测试。</a:t>
            </a:r>
            <a:endParaRPr lang="en-US" altLang="zh-CN" sz="2300" b="1" dirty="0">
              <a:solidFill>
                <a:srgbClr val="FF0000"/>
              </a:solidFill>
              <a:latin typeface="+mn-ea"/>
            </a:endParaRPr>
          </a:p>
          <a:p>
            <a:pPr>
              <a:lnSpc>
                <a:spcPct val="135000"/>
              </a:lnSpc>
              <a:spcBef>
                <a:spcPts val="0"/>
              </a:spcBef>
            </a:pPr>
            <a:r>
              <a:rPr lang="zh-CN" altLang="en-US" sz="2300" b="1" dirty="0">
                <a:solidFill>
                  <a:srgbClr val="FF0000"/>
                </a:solidFill>
                <a:latin typeface="+mn-ea"/>
              </a:rPr>
              <a:t>（</a:t>
            </a:r>
            <a:r>
              <a:rPr lang="en-US" altLang="zh-CN" sz="2300" b="1" dirty="0">
                <a:solidFill>
                  <a:srgbClr val="FF0000"/>
                </a:solidFill>
                <a:latin typeface="+mn-ea"/>
              </a:rPr>
              <a:t>9</a:t>
            </a:r>
            <a:r>
              <a:rPr lang="zh-CN" altLang="en-US" sz="2300" b="1" dirty="0">
                <a:solidFill>
                  <a:srgbClr val="FF0000"/>
                </a:solidFill>
                <a:latin typeface="+mn-ea"/>
              </a:rPr>
              <a:t>）应长期保留测试用例，直至系统废弃。</a:t>
            </a:r>
          </a:p>
        </p:txBody>
      </p:sp>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软件测试基础（</a:t>
            </a:r>
            <a:r>
              <a:rPr lang="zh-CN" altLang="en-US" sz="3200" dirty="0">
                <a:latin typeface="+mn-ea"/>
              </a:rPr>
              <a:t>测试方法</a:t>
            </a:r>
            <a:r>
              <a:rPr lang="zh-CN" altLang="en-US" sz="3200" dirty="0"/>
              <a:t>）</a:t>
            </a:r>
          </a:p>
        </p:txBody>
      </p:sp>
      <p:sp>
        <p:nvSpPr>
          <p:cNvPr id="5" name="Rectangle 7"/>
          <p:cNvSpPr>
            <a:spLocks noChangeArrowheads="1"/>
          </p:cNvSpPr>
          <p:nvPr/>
        </p:nvSpPr>
        <p:spPr bwMode="auto">
          <a:xfrm>
            <a:off x="648516" y="2801054"/>
            <a:ext cx="1986122" cy="908454"/>
          </a:xfrm>
          <a:prstGeom prst="rect">
            <a:avLst/>
          </a:prstGeom>
          <a:noFill/>
          <a:ln w="12700">
            <a:noFill/>
            <a:miter lim="800000"/>
            <a:headEnd/>
            <a:tailEnd/>
          </a:ln>
        </p:spPr>
        <p:txBody>
          <a:bodyPr wrap="none" lIns="90488" tIns="44450" rIns="90488" bIns="44450">
            <a:spAutoFit/>
          </a:bodyPr>
          <a:lstStyle/>
          <a:p>
            <a:pPr eaLnBrk="0" hangingPunct="0">
              <a:lnSpc>
                <a:spcPct val="95000"/>
              </a:lnSpc>
              <a:buNone/>
            </a:pPr>
            <a:r>
              <a:rPr kumimoji="1" lang="zh-CN" altLang="en-US" sz="2800" b="1" dirty="0">
                <a:solidFill>
                  <a:srgbClr val="0000FF"/>
                </a:solidFill>
                <a:latin typeface="+mn-ea"/>
                <a:ea typeface="+mn-ea"/>
              </a:rPr>
              <a:t>软件测试的</a:t>
            </a:r>
          </a:p>
          <a:p>
            <a:pPr eaLnBrk="0" hangingPunct="0">
              <a:lnSpc>
                <a:spcPct val="95000"/>
              </a:lnSpc>
              <a:buNone/>
            </a:pPr>
            <a:r>
              <a:rPr kumimoji="1" lang="zh-CN" altLang="en-US" sz="2800" b="1" dirty="0">
                <a:solidFill>
                  <a:srgbClr val="0000FF"/>
                </a:solidFill>
                <a:latin typeface="+mn-ea"/>
                <a:ea typeface="+mn-ea"/>
              </a:rPr>
              <a:t>策略和方法</a:t>
            </a:r>
          </a:p>
        </p:txBody>
      </p:sp>
      <p:sp>
        <p:nvSpPr>
          <p:cNvPr id="6" name="Rectangle 8"/>
          <p:cNvSpPr>
            <a:spLocks noChangeArrowheads="1"/>
          </p:cNvSpPr>
          <p:nvPr/>
        </p:nvSpPr>
        <p:spPr bwMode="auto">
          <a:xfrm>
            <a:off x="3149927" y="1821567"/>
            <a:ext cx="2110154" cy="440633"/>
          </a:xfrm>
          <a:prstGeom prst="rect">
            <a:avLst/>
          </a:prstGeom>
          <a:noFill/>
          <a:ln w="12700">
            <a:noFill/>
            <a:miter lim="800000"/>
            <a:headEnd/>
            <a:tailEnd/>
          </a:ln>
        </p:spPr>
        <p:txBody>
          <a:bodyPr lIns="90488" tIns="44450" rIns="90488" bIns="44450">
            <a:spAutoFit/>
          </a:bodyPr>
          <a:lstStyle/>
          <a:p>
            <a:pPr eaLnBrk="0" hangingPunct="0">
              <a:lnSpc>
                <a:spcPct val="95000"/>
              </a:lnSpc>
              <a:buNone/>
            </a:pPr>
            <a:r>
              <a:rPr kumimoji="1" lang="zh-CN" altLang="en-US" sz="2400" b="1" dirty="0">
                <a:solidFill>
                  <a:schemeClr val="tx2"/>
                </a:solidFill>
                <a:latin typeface="+mn-ea"/>
                <a:ea typeface="+mn-ea"/>
              </a:rPr>
              <a:t>静态测试方法</a:t>
            </a:r>
          </a:p>
        </p:txBody>
      </p:sp>
      <p:sp>
        <p:nvSpPr>
          <p:cNvPr id="7" name="Rectangle 9"/>
          <p:cNvSpPr>
            <a:spLocks noChangeArrowheads="1"/>
          </p:cNvSpPr>
          <p:nvPr/>
        </p:nvSpPr>
        <p:spPr bwMode="auto">
          <a:xfrm>
            <a:off x="3083986" y="4342517"/>
            <a:ext cx="2196611" cy="436562"/>
          </a:xfrm>
          <a:prstGeom prst="rect">
            <a:avLst/>
          </a:prstGeom>
          <a:noFill/>
          <a:ln w="12700">
            <a:noFill/>
            <a:miter lim="800000"/>
            <a:headEnd/>
            <a:tailEnd/>
          </a:ln>
        </p:spPr>
        <p:txBody>
          <a:bodyPr lIns="90488" tIns="44450" rIns="90488" bIns="44450">
            <a:spAutoFit/>
          </a:bodyPr>
          <a:lstStyle/>
          <a:p>
            <a:pPr eaLnBrk="0" hangingPunct="0">
              <a:lnSpc>
                <a:spcPct val="95000"/>
              </a:lnSpc>
              <a:buNone/>
            </a:pPr>
            <a:r>
              <a:rPr kumimoji="1" lang="zh-CN" altLang="en-US" sz="2400" b="1" dirty="0">
                <a:solidFill>
                  <a:schemeClr val="tx2"/>
                </a:solidFill>
                <a:latin typeface="+mn-ea"/>
                <a:ea typeface="+mn-ea"/>
              </a:rPr>
              <a:t>动态测试方法</a:t>
            </a:r>
          </a:p>
        </p:txBody>
      </p:sp>
      <p:sp>
        <p:nvSpPr>
          <p:cNvPr id="8" name="Rectangle 10"/>
          <p:cNvSpPr>
            <a:spLocks noChangeArrowheads="1"/>
          </p:cNvSpPr>
          <p:nvPr/>
        </p:nvSpPr>
        <p:spPr bwMode="auto">
          <a:xfrm>
            <a:off x="5608843" y="1173867"/>
            <a:ext cx="2039021" cy="440633"/>
          </a:xfrm>
          <a:prstGeom prst="rect">
            <a:avLst/>
          </a:prstGeom>
          <a:noFill/>
          <a:ln w="12700">
            <a:noFill/>
            <a:miter lim="800000"/>
            <a:headEnd/>
            <a:tailEnd/>
          </a:ln>
        </p:spPr>
        <p:txBody>
          <a:bodyPr wrap="none" lIns="90488" tIns="44450" rIns="90488" bIns="44450">
            <a:spAutoFit/>
          </a:bodyPr>
          <a:lstStyle/>
          <a:p>
            <a:pPr eaLnBrk="0" hangingPunct="0">
              <a:lnSpc>
                <a:spcPct val="95000"/>
              </a:lnSpc>
              <a:buNone/>
            </a:pPr>
            <a:r>
              <a:rPr kumimoji="1" lang="zh-CN" altLang="en-US" sz="2400" b="1" dirty="0">
                <a:solidFill>
                  <a:srgbClr val="FF0000"/>
                </a:solidFill>
                <a:latin typeface="+mn-ea"/>
                <a:ea typeface="+mn-ea"/>
              </a:rPr>
              <a:t>人工测试方法</a:t>
            </a:r>
          </a:p>
        </p:txBody>
      </p:sp>
      <p:sp>
        <p:nvSpPr>
          <p:cNvPr id="9" name="Rectangle 11"/>
          <p:cNvSpPr>
            <a:spLocks noChangeArrowheads="1"/>
          </p:cNvSpPr>
          <p:nvPr/>
        </p:nvSpPr>
        <p:spPr bwMode="auto">
          <a:xfrm>
            <a:off x="5641821" y="2397829"/>
            <a:ext cx="2039021" cy="680699"/>
          </a:xfrm>
          <a:prstGeom prst="rect">
            <a:avLst/>
          </a:prstGeom>
          <a:noFill/>
          <a:ln w="12700">
            <a:noFill/>
            <a:miter lim="800000"/>
            <a:headEnd/>
            <a:tailEnd/>
          </a:ln>
        </p:spPr>
        <p:txBody>
          <a:bodyPr wrap="none" lIns="90488" tIns="44450" rIns="90488" bIns="44450">
            <a:spAutoFit/>
          </a:bodyPr>
          <a:lstStyle/>
          <a:p>
            <a:pPr algn="l" eaLnBrk="0" hangingPunct="0">
              <a:lnSpc>
                <a:spcPct val="80000"/>
              </a:lnSpc>
              <a:buNone/>
            </a:pPr>
            <a:r>
              <a:rPr kumimoji="1" lang="zh-CN" altLang="en-US" sz="2400" b="1" dirty="0">
                <a:solidFill>
                  <a:srgbClr val="FF0000"/>
                </a:solidFill>
                <a:latin typeface="+mn-ea"/>
                <a:ea typeface="+mn-ea"/>
              </a:rPr>
              <a:t>计算机辅助静</a:t>
            </a:r>
            <a:endParaRPr kumimoji="1" lang="en-US" altLang="zh-CN" sz="2400" b="1" dirty="0">
              <a:solidFill>
                <a:srgbClr val="FF0000"/>
              </a:solidFill>
              <a:latin typeface="+mn-ea"/>
              <a:ea typeface="+mn-ea"/>
            </a:endParaRPr>
          </a:p>
          <a:p>
            <a:pPr algn="l" eaLnBrk="0" hangingPunct="0">
              <a:lnSpc>
                <a:spcPct val="80000"/>
              </a:lnSpc>
              <a:buNone/>
            </a:pPr>
            <a:r>
              <a:rPr kumimoji="1" lang="zh-CN" altLang="en-US" sz="2400" b="1" dirty="0">
                <a:solidFill>
                  <a:srgbClr val="FF0000"/>
                </a:solidFill>
                <a:latin typeface="+mn-ea"/>
                <a:ea typeface="+mn-ea"/>
              </a:rPr>
              <a:t>态分析方法</a:t>
            </a:r>
          </a:p>
        </p:txBody>
      </p:sp>
      <p:sp>
        <p:nvSpPr>
          <p:cNvPr id="10" name="Rectangle 12"/>
          <p:cNvSpPr>
            <a:spLocks noChangeArrowheads="1"/>
          </p:cNvSpPr>
          <p:nvPr/>
        </p:nvSpPr>
        <p:spPr bwMode="auto">
          <a:xfrm>
            <a:off x="5676251" y="3621792"/>
            <a:ext cx="2039021" cy="440633"/>
          </a:xfrm>
          <a:prstGeom prst="rect">
            <a:avLst/>
          </a:prstGeom>
          <a:noFill/>
          <a:ln w="12700">
            <a:noFill/>
            <a:miter lim="800000"/>
            <a:headEnd/>
            <a:tailEnd/>
          </a:ln>
        </p:spPr>
        <p:txBody>
          <a:bodyPr wrap="none" lIns="90488" tIns="44450" rIns="90488" bIns="44450">
            <a:spAutoFit/>
          </a:bodyPr>
          <a:lstStyle/>
          <a:p>
            <a:pPr eaLnBrk="0" hangingPunct="0">
              <a:lnSpc>
                <a:spcPct val="95000"/>
              </a:lnSpc>
              <a:buNone/>
            </a:pPr>
            <a:r>
              <a:rPr kumimoji="1" lang="zh-CN" altLang="en-US" sz="2400" b="1" dirty="0">
                <a:solidFill>
                  <a:srgbClr val="FF0000"/>
                </a:solidFill>
                <a:latin typeface="+mn-ea"/>
                <a:ea typeface="+mn-ea"/>
              </a:rPr>
              <a:t>白盒测试方法</a:t>
            </a:r>
          </a:p>
        </p:txBody>
      </p:sp>
      <p:sp>
        <p:nvSpPr>
          <p:cNvPr id="11" name="Rectangle 13"/>
          <p:cNvSpPr>
            <a:spLocks noChangeArrowheads="1"/>
          </p:cNvSpPr>
          <p:nvPr/>
        </p:nvSpPr>
        <p:spPr bwMode="auto">
          <a:xfrm>
            <a:off x="5676251" y="4845755"/>
            <a:ext cx="2039021" cy="440633"/>
          </a:xfrm>
          <a:prstGeom prst="rect">
            <a:avLst/>
          </a:prstGeom>
          <a:noFill/>
          <a:ln w="12700">
            <a:noFill/>
            <a:miter lim="800000"/>
            <a:headEnd/>
            <a:tailEnd/>
          </a:ln>
        </p:spPr>
        <p:txBody>
          <a:bodyPr wrap="none" lIns="90488" tIns="44450" rIns="90488" bIns="44450">
            <a:spAutoFit/>
          </a:bodyPr>
          <a:lstStyle/>
          <a:p>
            <a:pPr eaLnBrk="0" hangingPunct="0">
              <a:lnSpc>
                <a:spcPct val="95000"/>
              </a:lnSpc>
              <a:buNone/>
            </a:pPr>
            <a:r>
              <a:rPr kumimoji="1" lang="zh-CN" altLang="en-US" sz="2400" b="1" dirty="0">
                <a:solidFill>
                  <a:srgbClr val="FF0000"/>
                </a:solidFill>
                <a:latin typeface="+mn-ea"/>
                <a:ea typeface="+mn-ea"/>
              </a:rPr>
              <a:t>黑盒测试方法</a:t>
            </a:r>
          </a:p>
        </p:txBody>
      </p:sp>
      <p:sp>
        <p:nvSpPr>
          <p:cNvPr id="12" name="AutoShape 14"/>
          <p:cNvSpPr>
            <a:spLocks/>
          </p:cNvSpPr>
          <p:nvPr/>
        </p:nvSpPr>
        <p:spPr bwMode="auto">
          <a:xfrm>
            <a:off x="2817286" y="2110492"/>
            <a:ext cx="211015" cy="2438400"/>
          </a:xfrm>
          <a:prstGeom prst="leftBrace">
            <a:avLst>
              <a:gd name="adj1" fmla="val 88889"/>
              <a:gd name="adj2" fmla="val 50000"/>
            </a:avLst>
          </a:prstGeom>
          <a:noFill/>
          <a:ln w="38100">
            <a:solidFill>
              <a:schemeClr val="tx1"/>
            </a:solidFill>
            <a:round/>
            <a:headEnd/>
            <a:tailEnd/>
          </a:ln>
        </p:spPr>
        <p:txBody>
          <a:bodyPr wrap="none" anchor="ctr"/>
          <a:lstStyle/>
          <a:p>
            <a:endParaRPr lang="zh-CN" altLang="en-US">
              <a:latin typeface="+mn-ea"/>
              <a:ea typeface="+mn-ea"/>
            </a:endParaRPr>
          </a:p>
        </p:txBody>
      </p:sp>
      <p:sp>
        <p:nvSpPr>
          <p:cNvPr id="13" name="AutoShape 15"/>
          <p:cNvSpPr>
            <a:spLocks/>
          </p:cNvSpPr>
          <p:nvPr/>
        </p:nvSpPr>
        <p:spPr bwMode="auto">
          <a:xfrm>
            <a:off x="5276202" y="1389767"/>
            <a:ext cx="200757" cy="1439862"/>
          </a:xfrm>
          <a:prstGeom prst="leftBrace">
            <a:avLst>
              <a:gd name="adj1" fmla="val 55170"/>
              <a:gd name="adj2" fmla="val 50000"/>
            </a:avLst>
          </a:prstGeom>
          <a:ln>
            <a:headEnd/>
            <a:tailEnd/>
          </a:ln>
        </p:spPr>
        <p:style>
          <a:lnRef idx="2">
            <a:schemeClr val="accent4"/>
          </a:lnRef>
          <a:fillRef idx="0">
            <a:schemeClr val="accent4"/>
          </a:fillRef>
          <a:effectRef idx="1">
            <a:schemeClr val="accent4"/>
          </a:effectRef>
          <a:fontRef idx="minor">
            <a:schemeClr val="tx1"/>
          </a:fontRef>
        </p:style>
        <p:txBody>
          <a:bodyPr wrap="none" anchor="ctr"/>
          <a:lstStyle/>
          <a:p>
            <a:endParaRPr lang="zh-CN" altLang="en-US">
              <a:solidFill>
                <a:srgbClr val="FF0000"/>
              </a:solidFill>
              <a:latin typeface="+mn-ea"/>
              <a:ea typeface="+mn-ea"/>
            </a:endParaRPr>
          </a:p>
        </p:txBody>
      </p:sp>
      <p:sp>
        <p:nvSpPr>
          <p:cNvPr id="14" name="AutoShape 16"/>
          <p:cNvSpPr>
            <a:spLocks/>
          </p:cNvSpPr>
          <p:nvPr/>
        </p:nvSpPr>
        <p:spPr bwMode="auto">
          <a:xfrm>
            <a:off x="5276202" y="3837693"/>
            <a:ext cx="200757" cy="1296987"/>
          </a:xfrm>
          <a:prstGeom prst="leftBrace">
            <a:avLst>
              <a:gd name="adj1" fmla="val 49696"/>
              <a:gd name="adj2" fmla="val 50000"/>
            </a:avLst>
          </a:prstGeom>
          <a:ln>
            <a:headEnd/>
            <a:tailEnd/>
          </a:ln>
        </p:spPr>
        <p:style>
          <a:lnRef idx="2">
            <a:schemeClr val="accent4"/>
          </a:lnRef>
          <a:fillRef idx="0">
            <a:schemeClr val="accent4"/>
          </a:fillRef>
          <a:effectRef idx="1">
            <a:schemeClr val="accent4"/>
          </a:effectRef>
          <a:fontRef idx="minor">
            <a:schemeClr val="tx1"/>
          </a:fontRef>
        </p:style>
        <p:txBody>
          <a:bodyPr wrap="none" anchor="ctr"/>
          <a:lstStyle/>
          <a:p>
            <a:endParaRPr lang="zh-CN" altLang="en-US">
              <a:solidFill>
                <a:srgbClr val="FF0000"/>
              </a:solidFill>
              <a:latin typeface="+mn-ea"/>
              <a:ea typeface="+mn-ea"/>
            </a:endParaRPr>
          </a:p>
        </p:txBody>
      </p:sp>
    </p:spTree>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软件测试基础（</a:t>
            </a:r>
            <a:r>
              <a:rPr lang="zh-CN" altLang="en-US" sz="3200" dirty="0">
                <a:latin typeface="+mn-ea"/>
              </a:rPr>
              <a:t>测试方法</a:t>
            </a:r>
            <a:r>
              <a:rPr lang="zh-CN" altLang="en-US" sz="3200" dirty="0"/>
              <a:t>）</a:t>
            </a:r>
          </a:p>
        </p:txBody>
      </p:sp>
      <p:sp>
        <p:nvSpPr>
          <p:cNvPr id="33795" name="内容占位符 2"/>
          <p:cNvSpPr>
            <a:spLocks noGrp="1"/>
          </p:cNvSpPr>
          <p:nvPr>
            <p:ph idx="1"/>
          </p:nvPr>
        </p:nvSpPr>
        <p:spPr>
          <a:xfrm>
            <a:off x="100042" y="1000124"/>
            <a:ext cx="8758238" cy="4643453"/>
          </a:xfrm>
        </p:spPr>
        <p:txBody>
          <a:bodyPr/>
          <a:lstStyle/>
          <a:p>
            <a:pPr>
              <a:lnSpc>
                <a:spcPct val="135000"/>
              </a:lnSpc>
              <a:spcBef>
                <a:spcPts val="0"/>
              </a:spcBef>
            </a:pPr>
            <a:r>
              <a:rPr lang="zh-CN" altLang="en-US" sz="2400" b="1" dirty="0">
                <a:solidFill>
                  <a:srgbClr val="FF0000"/>
                </a:solidFill>
                <a:latin typeface="+mn-ea"/>
              </a:rPr>
              <a:t>静态测试：</a:t>
            </a:r>
            <a:r>
              <a:rPr kumimoji="1" lang="zh-CN" altLang="en-US" sz="2400" b="1" dirty="0">
                <a:solidFill>
                  <a:schemeClr val="tx2"/>
                </a:solidFill>
                <a:latin typeface="+mn-ea"/>
              </a:rPr>
              <a:t>基本特征是在对软件进行</a:t>
            </a:r>
            <a:r>
              <a:rPr kumimoji="1" lang="zh-CN" altLang="en-US" sz="2400" b="1" dirty="0">
                <a:solidFill>
                  <a:srgbClr val="FF0000"/>
                </a:solidFill>
                <a:latin typeface="+mn-ea"/>
              </a:rPr>
              <a:t>分析、检查和审阅</a:t>
            </a:r>
            <a:r>
              <a:rPr kumimoji="1" lang="zh-CN" altLang="en-US" sz="2400" b="1" dirty="0">
                <a:solidFill>
                  <a:schemeClr val="tx2"/>
                </a:solidFill>
                <a:latin typeface="+mn-ea"/>
              </a:rPr>
              <a:t>，</a:t>
            </a:r>
            <a:r>
              <a:rPr kumimoji="1" lang="zh-CN" altLang="en-US" sz="2400" b="1" dirty="0">
                <a:solidFill>
                  <a:srgbClr val="FF0000"/>
                </a:solidFill>
                <a:latin typeface="+mn-ea"/>
              </a:rPr>
              <a:t>不实际运行</a:t>
            </a:r>
            <a:r>
              <a:rPr kumimoji="1" lang="zh-CN" altLang="en-US" sz="2400" b="1" dirty="0">
                <a:solidFill>
                  <a:schemeClr val="tx2"/>
                </a:solidFill>
                <a:latin typeface="+mn-ea"/>
              </a:rPr>
              <a:t>被测试的软件。</a:t>
            </a:r>
            <a:endParaRPr kumimoji="1" lang="en-US" altLang="zh-CN" sz="2400" b="1" dirty="0">
              <a:solidFill>
                <a:schemeClr val="tx2"/>
              </a:solidFill>
              <a:latin typeface="+mn-ea"/>
            </a:endParaRPr>
          </a:p>
          <a:p>
            <a:pPr>
              <a:lnSpc>
                <a:spcPct val="135000"/>
              </a:lnSpc>
              <a:spcBef>
                <a:spcPts val="0"/>
              </a:spcBef>
            </a:pPr>
            <a:r>
              <a:rPr kumimoji="1" lang="zh-CN" altLang="en-US" sz="2400" b="1" dirty="0">
                <a:solidFill>
                  <a:schemeClr val="tx2"/>
                </a:solidFill>
                <a:latin typeface="+mn-ea"/>
              </a:rPr>
              <a:t>静态测试约可找出</a:t>
            </a:r>
            <a:r>
              <a:rPr kumimoji="1" lang="en-US" altLang="zh-CN" sz="2400" b="1" dirty="0">
                <a:solidFill>
                  <a:srgbClr val="FF0000"/>
                </a:solidFill>
                <a:latin typeface="+mn-ea"/>
              </a:rPr>
              <a:t>30</a:t>
            </a:r>
            <a:r>
              <a:rPr kumimoji="1" lang="zh-CN" altLang="en-US" sz="2400" b="1" dirty="0">
                <a:solidFill>
                  <a:srgbClr val="FF0000"/>
                </a:solidFill>
                <a:latin typeface="+mn-ea"/>
              </a:rPr>
              <a:t>～</a:t>
            </a:r>
            <a:r>
              <a:rPr kumimoji="1" lang="en-US" altLang="zh-CN" sz="2400" b="1" dirty="0">
                <a:solidFill>
                  <a:srgbClr val="FF0000"/>
                </a:solidFill>
                <a:latin typeface="+mn-ea"/>
              </a:rPr>
              <a:t>70%</a:t>
            </a:r>
            <a:r>
              <a:rPr kumimoji="1" lang="zh-CN" altLang="en-US" sz="2400" b="1" dirty="0">
                <a:solidFill>
                  <a:schemeClr val="tx2"/>
                </a:solidFill>
                <a:latin typeface="+mn-ea"/>
              </a:rPr>
              <a:t>的逻辑设计错误</a:t>
            </a:r>
            <a:r>
              <a:rPr kumimoji="1" lang="en-US" altLang="zh-CN" sz="2400" b="1" dirty="0">
                <a:solidFill>
                  <a:schemeClr val="tx2"/>
                </a:solidFill>
                <a:latin typeface="+mn-ea"/>
              </a:rPr>
              <a:t>. </a:t>
            </a:r>
          </a:p>
          <a:p>
            <a:pPr>
              <a:lnSpc>
                <a:spcPct val="135000"/>
              </a:lnSpc>
              <a:spcBef>
                <a:spcPts val="0"/>
              </a:spcBef>
            </a:pPr>
            <a:r>
              <a:rPr kumimoji="1" lang="zh-CN" altLang="en-US" sz="2400" b="1" dirty="0">
                <a:latin typeface="+mn-ea"/>
              </a:rPr>
              <a:t>对</a:t>
            </a:r>
            <a:r>
              <a:rPr kumimoji="1" lang="zh-CN" altLang="en-US" sz="2400" b="1" dirty="0">
                <a:solidFill>
                  <a:schemeClr val="tx2"/>
                </a:solidFill>
                <a:latin typeface="+mn-ea"/>
              </a:rPr>
              <a:t>需求规格说明书</a:t>
            </a:r>
            <a:r>
              <a:rPr kumimoji="1" lang="zh-CN" altLang="en-US" sz="2400" b="1" dirty="0">
                <a:latin typeface="+mn-ea"/>
              </a:rPr>
              <a:t>、</a:t>
            </a:r>
            <a:r>
              <a:rPr kumimoji="1" lang="zh-CN" altLang="en-US" sz="2400" b="1" dirty="0">
                <a:solidFill>
                  <a:schemeClr val="tx2"/>
                </a:solidFill>
                <a:latin typeface="+mn-ea"/>
              </a:rPr>
              <a:t>设计说明书</a:t>
            </a:r>
            <a:r>
              <a:rPr kumimoji="1" lang="zh-CN" altLang="en-US" sz="2400" b="1" dirty="0">
                <a:latin typeface="+mn-ea"/>
              </a:rPr>
              <a:t>、</a:t>
            </a:r>
            <a:r>
              <a:rPr kumimoji="1" lang="zh-CN" altLang="en-US" sz="2400" b="1" dirty="0">
                <a:solidFill>
                  <a:schemeClr val="tx2"/>
                </a:solidFill>
                <a:latin typeface="+mn-ea"/>
              </a:rPr>
              <a:t>源程序</a:t>
            </a:r>
            <a:r>
              <a:rPr kumimoji="1" lang="zh-CN" altLang="en-US" sz="2400" b="1" dirty="0">
                <a:latin typeface="+mn-ea"/>
              </a:rPr>
              <a:t>做检查和审阅。</a:t>
            </a:r>
            <a:r>
              <a:rPr kumimoji="1" lang="zh-CN" altLang="en-US" sz="2400" b="1" dirty="0">
                <a:solidFill>
                  <a:schemeClr val="tx2"/>
                </a:solidFill>
                <a:latin typeface="+mn-ea"/>
              </a:rPr>
              <a:t>包括：是否符合标准和规范；通过结构分析、流图分析、符号执行指出软件缺陷。</a:t>
            </a:r>
          </a:p>
        </p:txBody>
      </p:sp>
    </p:spTree>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软件测试基础（</a:t>
            </a:r>
            <a:r>
              <a:rPr lang="zh-CN" altLang="en-US" sz="3200" dirty="0">
                <a:latin typeface="+mn-ea"/>
              </a:rPr>
              <a:t>测试方法</a:t>
            </a:r>
            <a:r>
              <a:rPr lang="zh-CN" altLang="en-US" sz="3200" dirty="0"/>
              <a:t>）</a:t>
            </a:r>
          </a:p>
        </p:txBody>
      </p:sp>
      <p:sp>
        <p:nvSpPr>
          <p:cNvPr id="33795" name="内容占位符 2"/>
          <p:cNvSpPr>
            <a:spLocks noGrp="1"/>
          </p:cNvSpPr>
          <p:nvPr>
            <p:ph idx="1"/>
          </p:nvPr>
        </p:nvSpPr>
        <p:spPr>
          <a:xfrm>
            <a:off x="100042" y="1000124"/>
            <a:ext cx="8758238" cy="4643453"/>
          </a:xfrm>
        </p:spPr>
        <p:txBody>
          <a:bodyPr/>
          <a:lstStyle/>
          <a:p>
            <a:pPr>
              <a:lnSpc>
                <a:spcPct val="135000"/>
              </a:lnSpc>
              <a:spcBef>
                <a:spcPts val="0"/>
              </a:spcBef>
            </a:pPr>
            <a:r>
              <a:rPr lang="zh-CN" altLang="en-US" sz="2400" b="1" dirty="0">
                <a:solidFill>
                  <a:srgbClr val="FF0000"/>
                </a:solidFill>
                <a:latin typeface="+mn-ea"/>
              </a:rPr>
              <a:t>动态测试：</a:t>
            </a:r>
            <a:r>
              <a:rPr kumimoji="1" lang="zh-CN" altLang="en-US" sz="2400" b="1" dirty="0">
                <a:solidFill>
                  <a:schemeClr val="tx2"/>
                </a:solidFill>
                <a:latin typeface="+mn-ea"/>
              </a:rPr>
              <a:t>通过运行软件来检验软件的动态行为和运行结果的正确性。 </a:t>
            </a:r>
            <a:endParaRPr kumimoji="1" lang="en-US" altLang="zh-CN" sz="2400" b="1" dirty="0">
              <a:solidFill>
                <a:schemeClr val="tx2"/>
              </a:solidFill>
              <a:latin typeface="+mn-ea"/>
            </a:endParaRPr>
          </a:p>
          <a:p>
            <a:pPr>
              <a:lnSpc>
                <a:spcPct val="135000"/>
              </a:lnSpc>
              <a:spcBef>
                <a:spcPts val="0"/>
              </a:spcBef>
            </a:pPr>
            <a:r>
              <a:rPr lang="zh-CN" altLang="en-US" sz="2400" b="1" dirty="0">
                <a:solidFill>
                  <a:srgbClr val="FF0000"/>
                </a:solidFill>
                <a:latin typeface="+mn-ea"/>
              </a:rPr>
              <a:t>两个基本要素：</a:t>
            </a:r>
            <a:r>
              <a:rPr lang="zh-CN" altLang="en-US" sz="2400" b="1" dirty="0">
                <a:solidFill>
                  <a:schemeClr val="tx2"/>
                </a:solidFill>
                <a:latin typeface="+mn-ea"/>
              </a:rPr>
              <a:t>被测试程序、测试数据（测试用例）</a:t>
            </a:r>
          </a:p>
          <a:p>
            <a:pPr>
              <a:lnSpc>
                <a:spcPct val="135000"/>
              </a:lnSpc>
              <a:spcBef>
                <a:spcPts val="0"/>
              </a:spcBef>
            </a:pPr>
            <a:r>
              <a:rPr lang="zh-CN" altLang="en-US" sz="2400" b="1" dirty="0">
                <a:solidFill>
                  <a:srgbClr val="FF0000"/>
                </a:solidFill>
                <a:latin typeface="+mn-ea"/>
              </a:rPr>
              <a:t>动态测试方法：</a:t>
            </a:r>
          </a:p>
          <a:p>
            <a:pPr marL="817200" indent="-457200">
              <a:lnSpc>
                <a:spcPct val="115000"/>
              </a:lnSpc>
              <a:buAutoNum type="arabicParenBoth"/>
            </a:pPr>
            <a:r>
              <a:rPr kumimoji="1" lang="zh-CN" altLang="en-US" sz="2400" b="1" dirty="0">
                <a:solidFill>
                  <a:schemeClr val="tx2"/>
                </a:solidFill>
                <a:latin typeface="+mn-ea"/>
              </a:rPr>
              <a:t>选取定义域有效值</a:t>
            </a:r>
            <a:r>
              <a:rPr kumimoji="1" lang="en-US" altLang="zh-CN" sz="2400" b="1" dirty="0">
                <a:solidFill>
                  <a:schemeClr val="tx2"/>
                </a:solidFill>
                <a:latin typeface="+mn-ea"/>
              </a:rPr>
              <a:t>,</a:t>
            </a:r>
            <a:r>
              <a:rPr kumimoji="1" lang="zh-CN" altLang="en-US" sz="2400" b="1" dirty="0">
                <a:solidFill>
                  <a:schemeClr val="tx2"/>
                </a:solidFill>
                <a:latin typeface="+mn-ea"/>
              </a:rPr>
              <a:t>或定义域外无效值；</a:t>
            </a:r>
            <a:endParaRPr kumimoji="1" lang="en-US" altLang="zh-CN" sz="2400" b="1" dirty="0">
              <a:solidFill>
                <a:schemeClr val="tx2"/>
              </a:solidFill>
              <a:latin typeface="+mn-ea"/>
            </a:endParaRPr>
          </a:p>
          <a:p>
            <a:pPr marL="817200" indent="-457200">
              <a:lnSpc>
                <a:spcPct val="115000"/>
              </a:lnSpc>
              <a:buAutoNum type="arabicParenBoth"/>
            </a:pPr>
            <a:r>
              <a:rPr kumimoji="1" lang="zh-CN" altLang="en-US" sz="2400" b="1" dirty="0">
                <a:solidFill>
                  <a:schemeClr val="tx2"/>
                </a:solidFill>
                <a:latin typeface="+mn-ea"/>
              </a:rPr>
              <a:t>对已选取值决定预期的结果</a:t>
            </a:r>
            <a:r>
              <a:rPr kumimoji="1" lang="zh-CN" altLang="en-US" sz="2400" b="1" dirty="0">
                <a:solidFill>
                  <a:srgbClr val="006600"/>
                </a:solidFill>
                <a:latin typeface="+mn-ea"/>
              </a:rPr>
              <a:t>；</a:t>
            </a:r>
            <a:endParaRPr kumimoji="1" lang="en-US" altLang="zh-CN" sz="2400" b="1" dirty="0">
              <a:solidFill>
                <a:srgbClr val="006600"/>
              </a:solidFill>
              <a:latin typeface="+mn-ea"/>
            </a:endParaRPr>
          </a:p>
          <a:p>
            <a:pPr marL="817200" indent="-457200">
              <a:lnSpc>
                <a:spcPct val="115000"/>
              </a:lnSpc>
              <a:buAutoNum type="arabicParenBoth"/>
            </a:pPr>
            <a:r>
              <a:rPr kumimoji="1" lang="zh-CN" altLang="en-US" sz="2400" b="1" dirty="0">
                <a:solidFill>
                  <a:schemeClr val="tx2"/>
                </a:solidFill>
                <a:latin typeface="+mn-ea"/>
              </a:rPr>
              <a:t>用选取值执行程序；</a:t>
            </a:r>
            <a:endParaRPr kumimoji="1" lang="en-US" altLang="zh-CN" sz="2400" b="1" dirty="0">
              <a:solidFill>
                <a:schemeClr val="tx2"/>
              </a:solidFill>
              <a:latin typeface="+mn-ea"/>
            </a:endParaRPr>
          </a:p>
          <a:p>
            <a:pPr marL="817200" indent="-457200">
              <a:lnSpc>
                <a:spcPct val="115000"/>
              </a:lnSpc>
              <a:buAutoNum type="arabicParenBoth"/>
            </a:pPr>
            <a:r>
              <a:rPr kumimoji="1" lang="zh-CN" altLang="en-US" sz="2400" b="1" dirty="0">
                <a:solidFill>
                  <a:schemeClr val="tx2"/>
                </a:solidFill>
                <a:latin typeface="+mn-ea"/>
              </a:rPr>
              <a:t>执行结果与预期的结果相比</a:t>
            </a:r>
            <a:r>
              <a:rPr kumimoji="1" lang="zh-CN" altLang="en-US" sz="2400" b="1">
                <a:solidFill>
                  <a:schemeClr val="tx2"/>
                </a:solidFill>
                <a:latin typeface="+mn-ea"/>
              </a:rPr>
              <a:t>，</a:t>
            </a:r>
            <a:r>
              <a:rPr kumimoji="1" lang="zh-CN" altLang="en-US" sz="2400" b="1">
                <a:solidFill>
                  <a:srgbClr val="FC0128"/>
                </a:solidFill>
                <a:latin typeface="+mn-ea"/>
              </a:rPr>
              <a:t>不吻合、程序</a:t>
            </a:r>
            <a:r>
              <a:rPr kumimoji="1" lang="zh-CN" altLang="en-US" sz="2400" b="1" dirty="0">
                <a:solidFill>
                  <a:srgbClr val="FC0128"/>
                </a:solidFill>
                <a:latin typeface="+mn-ea"/>
              </a:rPr>
              <a:t>有错</a:t>
            </a:r>
            <a:r>
              <a:rPr kumimoji="1" lang="zh-CN" altLang="en-US" sz="2400" b="1" dirty="0">
                <a:latin typeface="+mn-ea"/>
              </a:rPr>
              <a:t>。</a:t>
            </a:r>
          </a:p>
          <a:p>
            <a:pPr>
              <a:lnSpc>
                <a:spcPct val="115000"/>
              </a:lnSpc>
            </a:pPr>
            <a:endParaRPr kumimoji="1" lang="zh-CN" altLang="en-US" sz="2400" b="1" dirty="0">
              <a:solidFill>
                <a:schemeClr val="accent2"/>
              </a:solidFill>
              <a:latin typeface="+mn-ea"/>
            </a:endParaRPr>
          </a:p>
        </p:txBody>
      </p:sp>
    </p:spTree>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软件测试基础（</a:t>
            </a:r>
            <a:r>
              <a:rPr lang="zh-CN" altLang="en-US" sz="3200" dirty="0">
                <a:latin typeface="+mn-ea"/>
              </a:rPr>
              <a:t>测试方法</a:t>
            </a:r>
            <a:r>
              <a:rPr lang="zh-CN" altLang="en-US" sz="3200" dirty="0"/>
              <a:t>）</a:t>
            </a:r>
          </a:p>
        </p:txBody>
      </p:sp>
      <p:sp>
        <p:nvSpPr>
          <p:cNvPr id="33795" name="内容占位符 2"/>
          <p:cNvSpPr>
            <a:spLocks noGrp="1"/>
          </p:cNvSpPr>
          <p:nvPr>
            <p:ph idx="1"/>
          </p:nvPr>
        </p:nvSpPr>
        <p:spPr>
          <a:xfrm>
            <a:off x="100042" y="1000124"/>
            <a:ext cx="8758238" cy="4643453"/>
          </a:xfrm>
        </p:spPr>
        <p:txBody>
          <a:bodyPr/>
          <a:lstStyle/>
          <a:p>
            <a:pPr>
              <a:lnSpc>
                <a:spcPct val="135000"/>
              </a:lnSpc>
              <a:spcBef>
                <a:spcPts val="0"/>
              </a:spcBef>
            </a:pPr>
            <a:r>
              <a:rPr lang="zh-CN" altLang="en-US" sz="2400" b="1" dirty="0">
                <a:solidFill>
                  <a:srgbClr val="FF0000"/>
                </a:solidFill>
                <a:latin typeface="+mn-ea"/>
              </a:rPr>
              <a:t>动态测试技术：</a:t>
            </a:r>
            <a:r>
              <a:rPr kumimoji="1" lang="zh-CN" altLang="en-US" sz="2400" b="1" dirty="0">
                <a:solidFill>
                  <a:schemeClr val="tx2"/>
                </a:solidFill>
                <a:latin typeface="+mn-ea"/>
              </a:rPr>
              <a:t>白盒测试、黑盒测试</a:t>
            </a:r>
            <a:endParaRPr kumimoji="1" lang="en-US" altLang="zh-CN" sz="2400" b="1" dirty="0">
              <a:solidFill>
                <a:schemeClr val="tx2"/>
              </a:solidFill>
              <a:latin typeface="+mn-ea"/>
            </a:endParaRPr>
          </a:p>
          <a:p>
            <a:pPr>
              <a:lnSpc>
                <a:spcPct val="135000"/>
              </a:lnSpc>
              <a:spcBef>
                <a:spcPts val="0"/>
              </a:spcBef>
            </a:pPr>
            <a:r>
              <a:rPr lang="zh-CN" altLang="en-US" sz="2400" b="1" dirty="0">
                <a:solidFill>
                  <a:srgbClr val="FF0000"/>
                </a:solidFill>
              </a:rPr>
              <a:t>白盒测试</a:t>
            </a:r>
            <a:r>
              <a:rPr lang="zh-CN" altLang="en-US" sz="2400" b="1" dirty="0">
                <a:solidFill>
                  <a:srgbClr val="FF0000"/>
                </a:solidFill>
                <a:latin typeface="+mn-ea"/>
              </a:rPr>
              <a:t>：</a:t>
            </a:r>
            <a:r>
              <a:rPr kumimoji="1" lang="zh-CN" altLang="en-US" sz="2400" b="1" dirty="0">
                <a:solidFill>
                  <a:schemeClr val="tx2"/>
                </a:solidFill>
                <a:latin typeface="+mn-ea"/>
              </a:rPr>
              <a:t>如果</a:t>
            </a:r>
            <a:r>
              <a:rPr kumimoji="1" lang="zh-CN" altLang="en-US" sz="2400" b="1" dirty="0">
                <a:solidFill>
                  <a:srgbClr val="FF0000"/>
                </a:solidFill>
                <a:latin typeface="+mn-ea"/>
              </a:rPr>
              <a:t>知道产品的内部工作过程</a:t>
            </a:r>
            <a:r>
              <a:rPr kumimoji="1" lang="zh-CN" altLang="en-US" sz="2400" b="1" dirty="0">
                <a:solidFill>
                  <a:schemeClr val="tx2"/>
                </a:solidFill>
                <a:latin typeface="+mn-ea"/>
              </a:rPr>
              <a:t>，可以通过测试来检验产品内部动作是否按照规格说明书的规定正常进行</a:t>
            </a:r>
            <a:endParaRPr lang="zh-CN" altLang="en-US" sz="2400" b="1" dirty="0"/>
          </a:p>
          <a:p>
            <a:pPr>
              <a:lnSpc>
                <a:spcPct val="135000"/>
              </a:lnSpc>
              <a:spcBef>
                <a:spcPct val="20000"/>
              </a:spcBef>
            </a:pPr>
            <a:r>
              <a:rPr lang="zh-CN" altLang="en-US" sz="2400" b="1" dirty="0">
                <a:solidFill>
                  <a:srgbClr val="FF0000"/>
                </a:solidFill>
              </a:rPr>
              <a:t>黑盒测试：</a:t>
            </a:r>
            <a:r>
              <a:rPr kumimoji="1" lang="zh-CN" altLang="en-US" sz="2400" b="1" dirty="0">
                <a:solidFill>
                  <a:schemeClr val="tx2"/>
                </a:solidFill>
                <a:latin typeface="+mn-ea"/>
              </a:rPr>
              <a:t>如果已经</a:t>
            </a:r>
            <a:r>
              <a:rPr kumimoji="1" lang="zh-CN" altLang="en-US" sz="2400" b="1" dirty="0">
                <a:solidFill>
                  <a:srgbClr val="FF0000"/>
                </a:solidFill>
                <a:latin typeface="+mn-ea"/>
              </a:rPr>
              <a:t>知道产品应该具有的功能</a:t>
            </a:r>
            <a:r>
              <a:rPr kumimoji="1" lang="zh-CN" altLang="en-US" sz="2400" b="1" dirty="0">
                <a:solidFill>
                  <a:schemeClr val="tx2"/>
                </a:solidFill>
                <a:latin typeface="+mn-ea"/>
              </a:rPr>
              <a:t>，可以通过测试来检验是否每个功能都能正常使用</a:t>
            </a:r>
          </a:p>
        </p:txBody>
      </p:sp>
    </p:spTree>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543956" cy="654050"/>
          </a:xfrm>
        </p:spPr>
        <p:txBody>
          <a:bodyPr/>
          <a:lstStyle/>
          <a:p>
            <a:r>
              <a:rPr lang="zh-CN" altLang="en-US" dirty="0">
                <a:latin typeface="Verdana" pitchFamily="34" charset="0"/>
                <a:sym typeface="Wingdings" pitchFamily="2" charset="2"/>
              </a:rPr>
              <a:t>软件开发与生产过程的综合协同</a:t>
            </a:r>
            <a:endParaRPr lang="zh-CN" altLang="en-US" dirty="0"/>
          </a:p>
        </p:txBody>
      </p:sp>
      <p:pic>
        <p:nvPicPr>
          <p:cNvPr id="114690" name="Picture 2"/>
          <p:cNvPicPr>
            <a:picLocks noChangeAspect="1" noChangeArrowheads="1"/>
          </p:cNvPicPr>
          <p:nvPr/>
        </p:nvPicPr>
        <p:blipFill>
          <a:blip r:embed="rId3"/>
          <a:srcRect/>
          <a:stretch>
            <a:fillRect/>
          </a:stretch>
        </p:blipFill>
        <p:spPr bwMode="auto">
          <a:xfrm>
            <a:off x="364878" y="857232"/>
            <a:ext cx="8350526" cy="4786346"/>
          </a:xfrm>
          <a:prstGeom prst="rect">
            <a:avLst/>
          </a:prstGeom>
          <a:noFill/>
        </p:spPr>
      </p:pic>
      <p:sp>
        <p:nvSpPr>
          <p:cNvPr id="4" name="TextBox 3"/>
          <p:cNvSpPr txBox="1"/>
          <p:nvPr/>
        </p:nvSpPr>
        <p:spPr>
          <a:xfrm>
            <a:off x="928662" y="1968333"/>
            <a:ext cx="2236510" cy="246221"/>
          </a:xfrm>
          <a:prstGeom prst="rect">
            <a:avLst/>
          </a:prstGeom>
          <a:noFill/>
        </p:spPr>
        <p:txBody>
          <a:bodyPr wrap="none" rtlCol="0">
            <a:spAutoFit/>
          </a:bodyPr>
          <a:lstStyle/>
          <a:p>
            <a:pPr>
              <a:buNone/>
            </a:pPr>
            <a:r>
              <a:rPr lang="zh-CN" altLang="en-US" sz="1000" b="1" dirty="0">
                <a:solidFill>
                  <a:srgbClr val="0000FF"/>
                </a:solidFill>
                <a:latin typeface="楷体" pitchFamily="49" charset="-122"/>
                <a:ea typeface="楷体" pitchFamily="49" charset="-122"/>
              </a:rPr>
              <a:t>可行性分析 </a:t>
            </a:r>
            <a:r>
              <a:rPr lang="en-US" altLang="zh-CN" sz="1000" b="1" dirty="0">
                <a:solidFill>
                  <a:srgbClr val="0000FF"/>
                </a:solidFill>
                <a:latin typeface="楷体" pitchFamily="49" charset="-122"/>
                <a:ea typeface="楷体" pitchFamily="49" charset="-122"/>
              </a:rPr>
              <a:t>| </a:t>
            </a:r>
            <a:r>
              <a:rPr lang="zh-CN" altLang="en-US" sz="1000" b="1" dirty="0">
                <a:solidFill>
                  <a:srgbClr val="0000FF"/>
                </a:solidFill>
                <a:latin typeface="楷体" pitchFamily="49" charset="-122"/>
                <a:ea typeface="楷体" pitchFamily="49" charset="-122"/>
              </a:rPr>
              <a:t>合同签订 </a:t>
            </a:r>
            <a:r>
              <a:rPr lang="en-US" altLang="zh-CN" sz="1000" b="1" dirty="0">
                <a:solidFill>
                  <a:srgbClr val="0000FF"/>
                </a:solidFill>
                <a:latin typeface="楷体" pitchFamily="49" charset="-122"/>
                <a:ea typeface="楷体" pitchFamily="49" charset="-122"/>
              </a:rPr>
              <a:t>| </a:t>
            </a:r>
            <a:r>
              <a:rPr lang="zh-CN" altLang="en-US" sz="1000" b="1" dirty="0">
                <a:solidFill>
                  <a:srgbClr val="0000FF"/>
                </a:solidFill>
                <a:latin typeface="楷体" pitchFamily="49" charset="-122"/>
                <a:ea typeface="楷体" pitchFamily="49" charset="-122"/>
              </a:rPr>
              <a:t>需求分析</a:t>
            </a:r>
          </a:p>
        </p:txBody>
      </p:sp>
      <p:sp>
        <p:nvSpPr>
          <p:cNvPr id="5" name="TextBox 4"/>
          <p:cNvSpPr txBox="1"/>
          <p:nvPr/>
        </p:nvSpPr>
        <p:spPr>
          <a:xfrm>
            <a:off x="7591032" y="2285992"/>
            <a:ext cx="338554" cy="1569660"/>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buNone/>
            </a:pPr>
            <a:r>
              <a:rPr lang="zh-CN" altLang="en-US" b="1" dirty="0">
                <a:solidFill>
                  <a:srgbClr val="0000FF"/>
                </a:solidFill>
                <a:latin typeface="楷体" pitchFamily="49" charset="-122"/>
                <a:ea typeface="楷体" pitchFamily="49" charset="-122"/>
              </a:rPr>
              <a:t>重</a:t>
            </a: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视</a:t>
            </a: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开</a:t>
            </a: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发</a:t>
            </a: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模</a:t>
            </a: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型</a:t>
            </a: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zh-CN" altLang="en-US" b="1" dirty="0">
              <a:solidFill>
                <a:srgbClr val="0000FF"/>
              </a:solidFill>
              <a:latin typeface="楷体" pitchFamily="49" charset="-122"/>
              <a:ea typeface="楷体" pitchFamily="49" charset="-122"/>
            </a:endParaRPr>
          </a:p>
        </p:txBody>
      </p:sp>
      <p:sp>
        <p:nvSpPr>
          <p:cNvPr id="6" name="TextBox 5"/>
          <p:cNvSpPr txBox="1"/>
          <p:nvPr/>
        </p:nvSpPr>
        <p:spPr>
          <a:xfrm>
            <a:off x="7929586" y="2285992"/>
            <a:ext cx="338554" cy="1569660"/>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buNone/>
            </a:pPr>
            <a:r>
              <a:rPr lang="zh-CN" altLang="en-US" b="1" dirty="0">
                <a:solidFill>
                  <a:srgbClr val="0000FF"/>
                </a:solidFill>
                <a:latin typeface="楷体" pitchFamily="49" charset="-122"/>
                <a:ea typeface="楷体" pitchFamily="49" charset="-122"/>
              </a:rPr>
              <a:t>合适的设计方法</a:t>
            </a:r>
            <a:endParaRPr lang="en-US" altLang="zh-CN" b="1" dirty="0">
              <a:solidFill>
                <a:srgbClr val="0000FF"/>
              </a:solidFill>
              <a:latin typeface="楷体" pitchFamily="49" charset="-122"/>
              <a:ea typeface="楷体" pitchFamily="49" charset="-122"/>
            </a:endParaRPr>
          </a:p>
          <a:p>
            <a:pPr>
              <a:buNone/>
            </a:pPr>
            <a:endParaRPr lang="zh-CN" altLang="en-US" b="1" dirty="0">
              <a:solidFill>
                <a:srgbClr val="0000FF"/>
              </a:solidFill>
              <a:latin typeface="楷体" pitchFamily="49" charset="-122"/>
              <a:ea typeface="楷体" pitchFamily="49" charset="-122"/>
            </a:endParaRPr>
          </a:p>
        </p:txBody>
      </p:sp>
      <p:sp>
        <p:nvSpPr>
          <p:cNvPr id="7" name="TextBox 6"/>
          <p:cNvSpPr txBox="1"/>
          <p:nvPr/>
        </p:nvSpPr>
        <p:spPr>
          <a:xfrm>
            <a:off x="8305412" y="2287968"/>
            <a:ext cx="338554" cy="1569660"/>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buNone/>
            </a:pPr>
            <a:r>
              <a:rPr lang="zh-CN" altLang="en-US" b="1" dirty="0">
                <a:solidFill>
                  <a:srgbClr val="0000FF"/>
                </a:solidFill>
                <a:latin typeface="楷体" pitchFamily="49" charset="-122"/>
                <a:ea typeface="楷体" pitchFamily="49" charset="-122"/>
              </a:rPr>
              <a:t>高质量的工程支持</a:t>
            </a:r>
          </a:p>
        </p:txBody>
      </p:sp>
      <p:sp>
        <p:nvSpPr>
          <p:cNvPr id="8" name="TextBox 7"/>
          <p:cNvSpPr txBox="1"/>
          <p:nvPr/>
        </p:nvSpPr>
        <p:spPr>
          <a:xfrm>
            <a:off x="8662602" y="2285992"/>
            <a:ext cx="338554" cy="1569660"/>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buNone/>
            </a:pPr>
            <a:r>
              <a:rPr lang="zh-CN" altLang="en-US" b="1" dirty="0">
                <a:solidFill>
                  <a:srgbClr val="0000FF"/>
                </a:solidFill>
                <a:latin typeface="楷体" pitchFamily="49" charset="-122"/>
                <a:ea typeface="楷体" pitchFamily="49" charset="-122"/>
              </a:rPr>
              <a:t>重视工程管理</a:t>
            </a: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zh-CN" altLang="en-US" b="1" dirty="0">
              <a:solidFill>
                <a:srgbClr val="0000FF"/>
              </a:solidFill>
              <a:latin typeface="楷体" pitchFamily="49" charset="-122"/>
              <a:ea typeface="楷体" pitchFamily="49" charset="-122"/>
            </a:endParaRPr>
          </a:p>
        </p:txBody>
      </p:sp>
      <p:sp>
        <p:nvSpPr>
          <p:cNvPr id="9" name="TextBox 8"/>
          <p:cNvSpPr txBox="1"/>
          <p:nvPr/>
        </p:nvSpPr>
        <p:spPr>
          <a:xfrm>
            <a:off x="-32" y="1214422"/>
            <a:ext cx="338554" cy="4154984"/>
          </a:xfrm>
          <a:prstGeom prst="rect">
            <a:avLst/>
          </a:prstGeom>
          <a:solidFill>
            <a:schemeClr val="accent6">
              <a:lumMod val="40000"/>
              <a:lumOff val="60000"/>
            </a:schemeClr>
          </a:solidFill>
        </p:spPr>
        <p:txBody>
          <a:bodyPr wrap="square" rtlCol="0">
            <a:spAutoFit/>
          </a:bodyPr>
          <a:lstStyle/>
          <a:p>
            <a:pPr>
              <a:buNone/>
            </a:pPr>
            <a:r>
              <a:rPr lang="zh-CN" altLang="en-US" b="1" dirty="0">
                <a:solidFill>
                  <a:srgbClr val="0000FF"/>
                </a:solidFill>
                <a:latin typeface="楷体" pitchFamily="49" charset="-122"/>
                <a:ea typeface="楷体" pitchFamily="49" charset="-122"/>
              </a:rPr>
              <a:t>组织过程</a:t>
            </a: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基本过程</a:t>
            </a: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endParaRPr lang="en-US" altLang="zh-CN" b="1" dirty="0">
              <a:solidFill>
                <a:srgbClr val="0000FF"/>
              </a:solidFill>
              <a:latin typeface="楷体" pitchFamily="49" charset="-122"/>
              <a:ea typeface="楷体" pitchFamily="49" charset="-122"/>
            </a:endParaRPr>
          </a:p>
          <a:p>
            <a:pPr>
              <a:buNone/>
            </a:pPr>
            <a:r>
              <a:rPr lang="zh-CN" altLang="en-US" b="1" dirty="0">
                <a:solidFill>
                  <a:srgbClr val="0000FF"/>
                </a:solidFill>
                <a:latin typeface="楷体" pitchFamily="49" charset="-122"/>
                <a:ea typeface="楷体" pitchFamily="49" charset="-122"/>
              </a:rPr>
              <a:t>支持过程</a:t>
            </a:r>
          </a:p>
        </p:txBody>
      </p:sp>
      <p:sp>
        <p:nvSpPr>
          <p:cNvPr id="13" name="下箭头 12"/>
          <p:cNvSpPr/>
          <p:nvPr/>
        </p:nvSpPr>
        <p:spPr bwMode="auto">
          <a:xfrm rot="9745140" flipH="1">
            <a:off x="8627711" y="1706680"/>
            <a:ext cx="223298" cy="555689"/>
          </a:xfrm>
          <a:prstGeom prst="downArrow">
            <a:avLst/>
          </a:prstGeom>
          <a:solidFill>
            <a:schemeClr val="folHlink"/>
          </a:solidFill>
          <a:ln w="9525" cap="flat" cmpd="sng" algn="ctr">
            <a:noFill/>
            <a:prstDash val="solid"/>
            <a:round/>
            <a:headEnd type="none" w="med" len="med"/>
            <a:tailEnd type="none" w="med" len="med"/>
          </a:ln>
          <a:effectLst/>
        </p:spPr>
        <p:txBody>
          <a:bodyPr vert="horz" wrap="none" lIns="73025" tIns="36512" rIns="73025" bIns="36512" numCol="1" rtlCol="0" anchor="ctr" anchorCtr="0" compatLnSpc="1">
            <a:prstTxWarp prst="textNoShape">
              <a:avLst/>
            </a:prstTxWarp>
          </a:bodyPr>
          <a:lstStyle/>
          <a:p>
            <a: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pPr>
            <a:endParaRPr kumimoji="0" lang="zh-CN" altLang="en-US" sz="1200" b="0" i="0" u="none" strike="noStrike" cap="none" normalizeH="0" baseline="0">
              <a:ln>
                <a:noFill/>
              </a:ln>
              <a:solidFill>
                <a:srgbClr val="00509B"/>
              </a:solidFill>
              <a:effectLst/>
              <a:latin typeface="Verdana" pitchFamily="34" charset="0"/>
              <a:ea typeface="黑体" pitchFamily="2" charset="-122"/>
            </a:endParaRPr>
          </a:p>
        </p:txBody>
      </p:sp>
      <p:sp>
        <p:nvSpPr>
          <p:cNvPr id="14" name="下箭头 13"/>
          <p:cNvSpPr/>
          <p:nvPr/>
        </p:nvSpPr>
        <p:spPr bwMode="auto">
          <a:xfrm rot="11748841" flipH="1" flipV="1">
            <a:off x="8657326" y="3869504"/>
            <a:ext cx="223494" cy="773922"/>
          </a:xfrm>
          <a:prstGeom prst="downArrow">
            <a:avLst/>
          </a:prstGeom>
          <a:solidFill>
            <a:schemeClr val="folHlink"/>
          </a:solidFill>
          <a:ln w="9525" cap="flat" cmpd="sng" algn="ctr">
            <a:noFill/>
            <a:prstDash val="solid"/>
            <a:round/>
            <a:headEnd type="none" w="med" len="med"/>
            <a:tailEnd type="none" w="med" len="med"/>
          </a:ln>
          <a:effectLst/>
        </p:spPr>
        <p:txBody>
          <a:bodyPr vert="horz" wrap="none" lIns="73025" tIns="36512" rIns="73025" bIns="36512" numCol="1" rtlCol="0" anchor="ctr" anchorCtr="0" compatLnSpc="1">
            <a:prstTxWarp prst="textNoShape">
              <a:avLst/>
            </a:prstTxWarp>
          </a:bodyPr>
          <a:lstStyle/>
          <a:p>
            <a: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pPr>
            <a:endParaRPr kumimoji="0" lang="zh-CN" altLang="en-US" sz="1200" b="0" i="0" u="none" strike="noStrike" cap="none" normalizeH="0" baseline="0">
              <a:ln>
                <a:noFill/>
              </a:ln>
              <a:solidFill>
                <a:srgbClr val="00509B"/>
              </a:solidFill>
              <a:effectLst/>
              <a:latin typeface="Verdana" pitchFamily="34" charset="0"/>
              <a:ea typeface="黑体" pitchFamily="2" charset="-122"/>
            </a:endParaRPr>
          </a:p>
        </p:txBody>
      </p:sp>
      <p:sp>
        <p:nvSpPr>
          <p:cNvPr id="15" name="TextBox 14"/>
          <p:cNvSpPr txBox="1"/>
          <p:nvPr/>
        </p:nvSpPr>
        <p:spPr>
          <a:xfrm>
            <a:off x="-85871" y="937423"/>
            <a:ext cx="800219" cy="276999"/>
          </a:xfrm>
          <a:prstGeom prst="rect">
            <a:avLst/>
          </a:prstGeom>
          <a:noFill/>
        </p:spPr>
        <p:txBody>
          <a:bodyPr wrap="none" rtlCol="0">
            <a:spAutoFit/>
          </a:bodyPr>
          <a:lstStyle/>
          <a:p>
            <a:pPr>
              <a:buNone/>
            </a:pPr>
            <a:r>
              <a:rPr lang="zh-CN" altLang="en-US" b="1" dirty="0">
                <a:solidFill>
                  <a:srgbClr val="FF0000"/>
                </a:solidFill>
                <a:latin typeface="楷体" pitchFamily="49" charset="-122"/>
                <a:ea typeface="楷体" pitchFamily="49" charset="-122"/>
              </a:rPr>
              <a:t>三个过程</a:t>
            </a:r>
          </a:p>
        </p:txBody>
      </p:sp>
      <p:sp>
        <p:nvSpPr>
          <p:cNvPr id="16" name="TextBox 15"/>
          <p:cNvSpPr txBox="1"/>
          <p:nvPr/>
        </p:nvSpPr>
        <p:spPr>
          <a:xfrm>
            <a:off x="8715404" y="1571612"/>
            <a:ext cx="492443" cy="461665"/>
          </a:xfrm>
          <a:prstGeom prst="rect">
            <a:avLst/>
          </a:prstGeom>
          <a:noFill/>
        </p:spPr>
        <p:txBody>
          <a:bodyPr wrap="none" rtlCol="0">
            <a:spAutoFit/>
          </a:bodyPr>
          <a:lstStyle/>
          <a:p>
            <a:pPr>
              <a:buNone/>
            </a:pPr>
            <a:r>
              <a:rPr lang="zh-CN" altLang="en-US" b="1" dirty="0">
                <a:solidFill>
                  <a:srgbClr val="FF0000"/>
                </a:solidFill>
                <a:latin typeface="楷体" pitchFamily="49" charset="-122"/>
                <a:ea typeface="楷体" pitchFamily="49" charset="-122"/>
              </a:rPr>
              <a:t>四个</a:t>
            </a:r>
            <a:endParaRPr lang="en-US" altLang="zh-CN" b="1" dirty="0">
              <a:solidFill>
                <a:srgbClr val="FF0000"/>
              </a:solidFill>
              <a:latin typeface="楷体" pitchFamily="49" charset="-122"/>
              <a:ea typeface="楷体" pitchFamily="49" charset="-122"/>
            </a:endParaRPr>
          </a:p>
          <a:p>
            <a:pPr>
              <a:buNone/>
            </a:pPr>
            <a:r>
              <a:rPr lang="zh-CN" altLang="en-US" b="1" dirty="0">
                <a:solidFill>
                  <a:srgbClr val="FF0000"/>
                </a:solidFill>
                <a:latin typeface="楷体" pitchFamily="49" charset="-122"/>
                <a:ea typeface="楷体" pitchFamily="49" charset="-122"/>
              </a:rPr>
              <a:t>原则</a:t>
            </a:r>
          </a:p>
        </p:txBody>
      </p:sp>
      <p:sp>
        <p:nvSpPr>
          <p:cNvPr id="17" name="TextBox 16"/>
          <p:cNvSpPr txBox="1"/>
          <p:nvPr/>
        </p:nvSpPr>
        <p:spPr>
          <a:xfrm>
            <a:off x="3214678" y="1968333"/>
            <a:ext cx="1402949" cy="246221"/>
          </a:xfrm>
          <a:prstGeom prst="rect">
            <a:avLst/>
          </a:prstGeom>
          <a:noFill/>
        </p:spPr>
        <p:txBody>
          <a:bodyPr wrap="none" rtlCol="0">
            <a:spAutoFit/>
          </a:bodyPr>
          <a:lstStyle/>
          <a:p>
            <a:pPr>
              <a:buNone/>
            </a:pPr>
            <a:r>
              <a:rPr lang="zh-CN" altLang="en-US" sz="1000" b="1" dirty="0">
                <a:solidFill>
                  <a:srgbClr val="0000FF"/>
                </a:solidFill>
                <a:latin typeface="楷体" pitchFamily="49" charset="-122"/>
                <a:ea typeface="楷体" pitchFamily="49" charset="-122"/>
              </a:rPr>
              <a:t>总体设计 </a:t>
            </a:r>
            <a:r>
              <a:rPr lang="en-US" altLang="zh-CN" sz="1000" b="1" dirty="0">
                <a:solidFill>
                  <a:srgbClr val="0000FF"/>
                </a:solidFill>
                <a:latin typeface="楷体" pitchFamily="49" charset="-122"/>
                <a:ea typeface="楷体" pitchFamily="49" charset="-122"/>
              </a:rPr>
              <a:t>| </a:t>
            </a:r>
            <a:r>
              <a:rPr lang="zh-CN" altLang="en-US" sz="1000" b="1" dirty="0">
                <a:solidFill>
                  <a:srgbClr val="0000FF"/>
                </a:solidFill>
                <a:latin typeface="楷体" pitchFamily="49" charset="-122"/>
                <a:ea typeface="楷体" pitchFamily="49" charset="-122"/>
              </a:rPr>
              <a:t>详细设计</a:t>
            </a:r>
          </a:p>
        </p:txBody>
      </p:sp>
      <p:sp>
        <p:nvSpPr>
          <p:cNvPr id="18" name="TextBox 17"/>
          <p:cNvSpPr txBox="1"/>
          <p:nvPr/>
        </p:nvSpPr>
        <p:spPr>
          <a:xfrm>
            <a:off x="3819312" y="3357562"/>
            <a:ext cx="1467068" cy="400110"/>
          </a:xfrm>
          <a:prstGeom prst="rect">
            <a:avLst/>
          </a:prstGeom>
          <a:noFill/>
        </p:spPr>
        <p:txBody>
          <a:bodyPr wrap="none" rtlCol="0">
            <a:spAutoFit/>
          </a:bodyPr>
          <a:lstStyle/>
          <a:p>
            <a:pPr>
              <a:buNone/>
            </a:pPr>
            <a:r>
              <a:rPr lang="zh-CN" altLang="en-US" sz="1000" b="1" dirty="0">
                <a:solidFill>
                  <a:srgbClr val="0000FF"/>
                </a:solidFill>
                <a:latin typeface="楷体" pitchFamily="49" charset="-122"/>
                <a:ea typeface="楷体" pitchFamily="49" charset="-122"/>
              </a:rPr>
              <a:t>系统实现 、</a:t>
            </a:r>
            <a:r>
              <a:rPr lang="en-US" altLang="zh-CN" sz="1000" b="1" dirty="0">
                <a:solidFill>
                  <a:srgbClr val="0000FF"/>
                </a:solidFill>
                <a:latin typeface="楷体" pitchFamily="49" charset="-122"/>
                <a:ea typeface="楷体" pitchFamily="49" charset="-122"/>
              </a:rPr>
              <a:t> </a:t>
            </a:r>
            <a:r>
              <a:rPr lang="zh-CN" altLang="en-US" sz="1000" b="1" dirty="0">
                <a:solidFill>
                  <a:srgbClr val="0000FF"/>
                </a:solidFill>
                <a:latin typeface="楷体" pitchFamily="49" charset="-122"/>
                <a:ea typeface="楷体" pitchFamily="49" charset="-122"/>
              </a:rPr>
              <a:t>单元测试</a:t>
            </a:r>
            <a:endParaRPr lang="en-US" altLang="zh-CN" sz="1000" b="1" dirty="0">
              <a:solidFill>
                <a:srgbClr val="0000FF"/>
              </a:solidFill>
              <a:latin typeface="楷体" pitchFamily="49" charset="-122"/>
              <a:ea typeface="楷体" pitchFamily="49" charset="-122"/>
            </a:endParaRPr>
          </a:p>
          <a:p>
            <a:pPr>
              <a:buNone/>
            </a:pPr>
            <a:r>
              <a:rPr lang="zh-CN" altLang="en-US" sz="1000" b="1" dirty="0">
                <a:solidFill>
                  <a:srgbClr val="0000FF"/>
                </a:solidFill>
                <a:latin typeface="楷体" pitchFamily="49" charset="-122"/>
                <a:ea typeface="楷体" pitchFamily="49" charset="-122"/>
              </a:rPr>
              <a:t>集成测试 、 确认测试</a:t>
            </a:r>
          </a:p>
        </p:txBody>
      </p:sp>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软件测试基础（</a:t>
            </a:r>
            <a:r>
              <a:rPr lang="zh-CN" altLang="en-US" sz="3200" dirty="0">
                <a:latin typeface="+mn-ea"/>
              </a:rPr>
              <a:t>测试方法</a:t>
            </a:r>
            <a:r>
              <a:rPr lang="zh-CN" altLang="en-US" sz="3200" dirty="0"/>
              <a:t>）</a:t>
            </a:r>
          </a:p>
        </p:txBody>
      </p:sp>
      <p:sp>
        <p:nvSpPr>
          <p:cNvPr id="33795" name="内容占位符 2"/>
          <p:cNvSpPr>
            <a:spLocks noGrp="1"/>
          </p:cNvSpPr>
          <p:nvPr>
            <p:ph idx="1"/>
          </p:nvPr>
        </p:nvSpPr>
        <p:spPr>
          <a:xfrm>
            <a:off x="100042" y="1000124"/>
            <a:ext cx="8758238" cy="4643453"/>
          </a:xfrm>
        </p:spPr>
        <p:txBody>
          <a:bodyPr/>
          <a:lstStyle/>
          <a:p>
            <a:pPr>
              <a:lnSpc>
                <a:spcPct val="135000"/>
              </a:lnSpc>
              <a:spcBef>
                <a:spcPts val="0"/>
              </a:spcBef>
            </a:pPr>
            <a:r>
              <a:rPr lang="zh-CN" altLang="en-US" sz="2400" b="1" dirty="0">
                <a:solidFill>
                  <a:srgbClr val="FF0000"/>
                </a:solidFill>
              </a:rPr>
              <a:t>白盒测试</a:t>
            </a:r>
            <a:r>
              <a:rPr lang="zh-CN" altLang="en-US" sz="2400" b="1" dirty="0">
                <a:solidFill>
                  <a:srgbClr val="FF0000"/>
                </a:solidFill>
                <a:latin typeface="+mn-ea"/>
              </a:rPr>
              <a:t>：</a:t>
            </a:r>
            <a:r>
              <a:rPr kumimoji="1" lang="zh-CN" altLang="en-US" sz="2400" b="1" dirty="0">
                <a:solidFill>
                  <a:schemeClr val="tx2"/>
                </a:solidFill>
              </a:rPr>
              <a:t>对</a:t>
            </a:r>
            <a:r>
              <a:rPr kumimoji="1" lang="zh-CN" altLang="en-US" sz="2400" b="1" dirty="0">
                <a:solidFill>
                  <a:srgbClr val="FF0000"/>
                </a:solidFill>
              </a:rPr>
              <a:t>软件的过程性细节</a:t>
            </a:r>
            <a:r>
              <a:rPr kumimoji="1" lang="zh-CN" altLang="en-US" sz="2400" b="1" dirty="0">
                <a:solidFill>
                  <a:schemeClr val="tx2"/>
                </a:solidFill>
              </a:rPr>
              <a:t>做细致的检查。这一方法是把测试对象看作一个打开的盒子，它允许测试人员利用程序内部的逻辑结构及有关信息，来设计或选择测试用例，对程序所有逻辑路径进行测试。</a:t>
            </a:r>
            <a:endParaRPr kumimoji="1" lang="en-US" altLang="zh-CN" sz="2400" b="1" dirty="0">
              <a:solidFill>
                <a:schemeClr val="tx2"/>
              </a:solidFill>
            </a:endParaRPr>
          </a:p>
          <a:p>
            <a:pPr>
              <a:lnSpc>
                <a:spcPct val="135000"/>
              </a:lnSpc>
              <a:spcBef>
                <a:spcPts val="0"/>
              </a:spcBef>
            </a:pPr>
            <a:r>
              <a:rPr lang="zh-CN" altLang="en-US" sz="2400" b="1" dirty="0">
                <a:solidFill>
                  <a:srgbClr val="FF0000"/>
                </a:solidFill>
              </a:rPr>
              <a:t>白盒测试的内容</a:t>
            </a:r>
            <a:r>
              <a:rPr lang="zh-CN" altLang="en-US" sz="2400" b="1" dirty="0">
                <a:solidFill>
                  <a:srgbClr val="FF0000"/>
                </a:solidFill>
                <a:latin typeface="+mn-ea"/>
              </a:rPr>
              <a:t>：</a:t>
            </a:r>
            <a:r>
              <a:rPr lang="zh-CN" altLang="en-US" sz="2400" b="1" dirty="0">
                <a:solidFill>
                  <a:schemeClr val="tx2"/>
                </a:solidFill>
                <a:latin typeface="+mn-ea"/>
              </a:rPr>
              <a:t>对程序模块的</a:t>
            </a:r>
            <a:r>
              <a:rPr lang="zh-CN" altLang="en-US" sz="2400" b="1" dirty="0">
                <a:solidFill>
                  <a:srgbClr val="FF0000"/>
                </a:solidFill>
                <a:latin typeface="+mn-ea"/>
              </a:rPr>
              <a:t>所有独立执行路径</a:t>
            </a:r>
            <a:r>
              <a:rPr lang="zh-CN" altLang="en-US" sz="2400" b="1" dirty="0">
                <a:solidFill>
                  <a:schemeClr val="tx2"/>
                </a:solidFill>
                <a:latin typeface="+mn-ea"/>
              </a:rPr>
              <a:t>至少测试一次；对</a:t>
            </a:r>
            <a:r>
              <a:rPr lang="zh-CN" altLang="en-US" sz="2400" b="1" dirty="0">
                <a:solidFill>
                  <a:srgbClr val="FF0000"/>
                </a:solidFill>
                <a:latin typeface="+mn-ea"/>
              </a:rPr>
              <a:t>所有的逻辑判定</a:t>
            </a:r>
            <a:r>
              <a:rPr lang="zh-CN" altLang="en-US" sz="2400" b="1" dirty="0">
                <a:solidFill>
                  <a:schemeClr val="tx2"/>
                </a:solidFill>
                <a:latin typeface="+mn-ea"/>
              </a:rPr>
              <a:t>，取“真”与取“假”的两种情况都能至少测试一次；在</a:t>
            </a:r>
            <a:r>
              <a:rPr lang="zh-CN" altLang="en-US" sz="2400" b="1" dirty="0">
                <a:solidFill>
                  <a:srgbClr val="FF0000"/>
                </a:solidFill>
                <a:latin typeface="+mn-ea"/>
              </a:rPr>
              <a:t>循环的边界和运行边界限内执行循环体</a:t>
            </a:r>
            <a:r>
              <a:rPr lang="zh-CN" altLang="en-US" sz="2400" b="1" dirty="0">
                <a:solidFill>
                  <a:schemeClr val="tx2"/>
                </a:solidFill>
                <a:latin typeface="+mn-ea"/>
              </a:rPr>
              <a:t>；测试</a:t>
            </a:r>
            <a:r>
              <a:rPr lang="zh-CN" altLang="en-US" sz="2400" b="1" dirty="0">
                <a:solidFill>
                  <a:srgbClr val="FF0000"/>
                </a:solidFill>
                <a:latin typeface="+mn-ea"/>
              </a:rPr>
              <a:t>内部数据结构</a:t>
            </a:r>
            <a:r>
              <a:rPr lang="zh-CN" altLang="en-US" sz="2400" b="1" dirty="0">
                <a:solidFill>
                  <a:schemeClr val="tx2"/>
                </a:solidFill>
                <a:latin typeface="+mn-ea"/>
              </a:rPr>
              <a:t>的有效性。              </a:t>
            </a:r>
          </a:p>
        </p:txBody>
      </p:sp>
    </p:spTree>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软件测试基础（</a:t>
            </a:r>
            <a:r>
              <a:rPr lang="zh-CN" altLang="en-US" sz="3200" dirty="0">
                <a:latin typeface="+mn-ea"/>
              </a:rPr>
              <a:t>测试方法</a:t>
            </a:r>
            <a:r>
              <a:rPr lang="zh-CN" altLang="en-US" sz="3200" dirty="0"/>
              <a:t>）</a:t>
            </a:r>
          </a:p>
        </p:txBody>
      </p:sp>
      <p:sp>
        <p:nvSpPr>
          <p:cNvPr id="33795" name="内容占位符 2"/>
          <p:cNvSpPr>
            <a:spLocks noGrp="1"/>
          </p:cNvSpPr>
          <p:nvPr>
            <p:ph idx="1"/>
          </p:nvPr>
        </p:nvSpPr>
        <p:spPr>
          <a:xfrm>
            <a:off x="100042" y="1000124"/>
            <a:ext cx="8758238" cy="4643453"/>
          </a:xfrm>
        </p:spPr>
        <p:txBody>
          <a:bodyPr/>
          <a:lstStyle/>
          <a:p>
            <a:pPr>
              <a:lnSpc>
                <a:spcPct val="135000"/>
              </a:lnSpc>
              <a:spcBef>
                <a:spcPts val="0"/>
              </a:spcBef>
            </a:pPr>
            <a:r>
              <a:rPr lang="zh-CN" altLang="en-US" sz="2400" b="1" dirty="0">
                <a:solidFill>
                  <a:srgbClr val="FF0000"/>
                </a:solidFill>
              </a:rPr>
              <a:t>黑盒测试</a:t>
            </a:r>
            <a:r>
              <a:rPr lang="zh-CN" altLang="en-US" sz="2400" b="1" dirty="0">
                <a:solidFill>
                  <a:srgbClr val="FF0000"/>
                </a:solidFill>
                <a:latin typeface="+mn-ea"/>
              </a:rPr>
              <a:t>：</a:t>
            </a:r>
            <a:r>
              <a:rPr kumimoji="1" lang="zh-CN" altLang="en-US" sz="2400" b="1" dirty="0">
                <a:solidFill>
                  <a:schemeClr val="tx2"/>
                </a:solidFill>
              </a:rPr>
              <a:t>已知产品的功能设计规格，可以进行测试证明每个实现了的功能是否符合要求。</a:t>
            </a:r>
            <a:endParaRPr kumimoji="1" lang="en-US" altLang="zh-CN" sz="2400" b="1" dirty="0">
              <a:solidFill>
                <a:schemeClr val="tx2"/>
              </a:solidFill>
            </a:endParaRPr>
          </a:p>
          <a:p>
            <a:pPr>
              <a:lnSpc>
                <a:spcPct val="135000"/>
              </a:lnSpc>
              <a:spcBef>
                <a:spcPts val="0"/>
              </a:spcBef>
            </a:pPr>
            <a:r>
              <a:rPr lang="zh-CN" altLang="en-US" sz="2400" b="1" dirty="0">
                <a:solidFill>
                  <a:srgbClr val="FF0000"/>
                </a:solidFill>
              </a:rPr>
              <a:t>黑盒测试的内容</a:t>
            </a:r>
            <a:r>
              <a:rPr lang="zh-CN" altLang="en-US" sz="2400" b="1" dirty="0">
                <a:solidFill>
                  <a:srgbClr val="FF0000"/>
                </a:solidFill>
                <a:latin typeface="+mn-ea"/>
              </a:rPr>
              <a:t>：</a:t>
            </a:r>
            <a:r>
              <a:rPr lang="en-US" altLang="zh-CN" sz="2400" b="1" dirty="0">
                <a:solidFill>
                  <a:srgbClr val="49AB39"/>
                </a:solidFill>
                <a:ea typeface="华文行楷" pitchFamily="2" charset="-122"/>
              </a:rPr>
              <a:t> </a:t>
            </a:r>
            <a:r>
              <a:rPr lang="en-US" altLang="zh-CN" sz="2400" b="1" dirty="0">
                <a:solidFill>
                  <a:schemeClr val="tx2"/>
                </a:solidFill>
                <a:latin typeface="+mn-ea"/>
              </a:rPr>
              <a:t>Alpha/Beta Testing </a:t>
            </a:r>
            <a:r>
              <a:rPr lang="zh-CN" altLang="en-US" sz="2400" b="1" dirty="0">
                <a:solidFill>
                  <a:schemeClr val="tx2"/>
                </a:solidFill>
                <a:latin typeface="+mn-ea"/>
              </a:rPr>
              <a:t>；菜单/帮助测试；发行测试；回归测试；</a:t>
            </a:r>
            <a:endParaRPr lang="en-US" altLang="zh-CN" sz="2400" b="1" dirty="0">
              <a:solidFill>
                <a:schemeClr val="tx2"/>
              </a:solidFill>
              <a:latin typeface="+mn-ea"/>
            </a:endParaRPr>
          </a:p>
        </p:txBody>
      </p:sp>
    </p:spTree>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软件测试基础（</a:t>
            </a:r>
            <a:r>
              <a:rPr lang="zh-CN" altLang="en-US" sz="3200" dirty="0">
                <a:latin typeface="+mn-ea"/>
              </a:rPr>
              <a:t>测试步骤</a:t>
            </a:r>
            <a:r>
              <a:rPr lang="zh-CN" altLang="en-US" sz="3200" dirty="0"/>
              <a:t>）</a:t>
            </a:r>
          </a:p>
        </p:txBody>
      </p:sp>
      <p:sp>
        <p:nvSpPr>
          <p:cNvPr id="33795" name="内容占位符 2"/>
          <p:cNvSpPr>
            <a:spLocks noGrp="1"/>
          </p:cNvSpPr>
          <p:nvPr>
            <p:ph idx="1"/>
          </p:nvPr>
        </p:nvSpPr>
        <p:spPr>
          <a:xfrm>
            <a:off x="100042" y="1000124"/>
            <a:ext cx="8758238" cy="4643453"/>
          </a:xfrm>
        </p:spPr>
        <p:txBody>
          <a:bodyPr/>
          <a:lstStyle/>
          <a:p>
            <a:pPr>
              <a:lnSpc>
                <a:spcPct val="135000"/>
              </a:lnSpc>
              <a:spcBef>
                <a:spcPts val="0"/>
              </a:spcBef>
            </a:pPr>
            <a:r>
              <a:rPr lang="zh-CN" altLang="en-US" sz="2400" b="1" dirty="0">
                <a:solidFill>
                  <a:schemeClr val="tx2"/>
                </a:solidFill>
              </a:rPr>
              <a:t>大型软件系统的测试过程基本上由下述几个步骤组成：</a:t>
            </a:r>
          </a:p>
          <a:p>
            <a:pPr eaLnBrk="1" hangingPunct="1">
              <a:lnSpc>
                <a:spcPct val="140000"/>
              </a:lnSpc>
              <a:spcBef>
                <a:spcPct val="50000"/>
              </a:spcBef>
              <a:buFontTx/>
              <a:buNone/>
            </a:pPr>
            <a:r>
              <a:rPr lang="zh-CN" altLang="en-US" sz="2400" b="1" dirty="0">
                <a:latin typeface="+mn-ea"/>
              </a:rPr>
              <a:t>           </a:t>
            </a:r>
            <a:r>
              <a:rPr lang="en-US" altLang="zh-CN" sz="2400" b="1" dirty="0">
                <a:solidFill>
                  <a:srgbClr val="800000"/>
                </a:solidFill>
                <a:latin typeface="+mn-ea"/>
              </a:rPr>
              <a:t>1.  </a:t>
            </a:r>
            <a:r>
              <a:rPr lang="zh-CN" altLang="en-US" sz="2400" b="1" dirty="0">
                <a:solidFill>
                  <a:srgbClr val="800000"/>
                </a:solidFill>
                <a:latin typeface="+mn-ea"/>
              </a:rPr>
              <a:t>模块测试       </a:t>
            </a:r>
            <a:r>
              <a:rPr lang="en-US" altLang="zh-CN" sz="2400" b="1" dirty="0">
                <a:solidFill>
                  <a:srgbClr val="800000"/>
                </a:solidFill>
                <a:latin typeface="+mn-ea"/>
              </a:rPr>
              <a:t>---  </a:t>
            </a:r>
            <a:r>
              <a:rPr lang="zh-CN" altLang="en-US" sz="2400" b="1" dirty="0">
                <a:solidFill>
                  <a:srgbClr val="800000"/>
                </a:solidFill>
                <a:latin typeface="+mn-ea"/>
              </a:rPr>
              <a:t>单元</a:t>
            </a:r>
          </a:p>
          <a:p>
            <a:pPr eaLnBrk="1" hangingPunct="1">
              <a:lnSpc>
                <a:spcPct val="140000"/>
              </a:lnSpc>
              <a:buFontTx/>
              <a:buNone/>
            </a:pPr>
            <a:r>
              <a:rPr lang="zh-CN" altLang="en-US" sz="2400" b="1" dirty="0">
                <a:latin typeface="+mn-ea"/>
              </a:rPr>
              <a:t>           </a:t>
            </a:r>
            <a:r>
              <a:rPr lang="en-US" altLang="zh-CN" sz="2400" b="1" dirty="0">
                <a:solidFill>
                  <a:srgbClr val="800000"/>
                </a:solidFill>
                <a:latin typeface="+mn-ea"/>
              </a:rPr>
              <a:t>2.  </a:t>
            </a:r>
            <a:r>
              <a:rPr lang="zh-CN" altLang="en-US" sz="2400" b="1" dirty="0">
                <a:solidFill>
                  <a:srgbClr val="800000"/>
                </a:solidFill>
                <a:latin typeface="+mn-ea"/>
              </a:rPr>
              <a:t>子系统测试     </a:t>
            </a:r>
            <a:r>
              <a:rPr lang="en-US" altLang="zh-CN" sz="2400" b="1" dirty="0">
                <a:solidFill>
                  <a:srgbClr val="800000"/>
                </a:solidFill>
                <a:latin typeface="+mn-ea"/>
              </a:rPr>
              <a:t>---  </a:t>
            </a:r>
            <a:r>
              <a:rPr lang="zh-CN" altLang="en-US" sz="2400" b="1" dirty="0">
                <a:solidFill>
                  <a:srgbClr val="800000"/>
                </a:solidFill>
                <a:latin typeface="+mn-ea"/>
              </a:rPr>
              <a:t>局部</a:t>
            </a:r>
          </a:p>
          <a:p>
            <a:pPr eaLnBrk="1" hangingPunct="1">
              <a:lnSpc>
                <a:spcPct val="140000"/>
              </a:lnSpc>
              <a:buFontTx/>
              <a:buNone/>
            </a:pPr>
            <a:r>
              <a:rPr lang="en-US" altLang="zh-CN" sz="2400" b="1" dirty="0">
                <a:solidFill>
                  <a:srgbClr val="800000"/>
                </a:solidFill>
                <a:latin typeface="+mn-ea"/>
              </a:rPr>
              <a:t>           3.  </a:t>
            </a:r>
            <a:r>
              <a:rPr lang="zh-CN" altLang="en-US" sz="2400" b="1" dirty="0">
                <a:solidFill>
                  <a:srgbClr val="800000"/>
                </a:solidFill>
                <a:latin typeface="+mn-ea"/>
              </a:rPr>
              <a:t>系统测试       </a:t>
            </a:r>
            <a:r>
              <a:rPr lang="en-US" altLang="zh-CN" sz="2400" b="1" dirty="0">
                <a:solidFill>
                  <a:srgbClr val="800000"/>
                </a:solidFill>
                <a:latin typeface="+mn-ea"/>
              </a:rPr>
              <a:t>---  </a:t>
            </a:r>
            <a:r>
              <a:rPr lang="zh-CN" altLang="en-US" sz="2400" b="1" dirty="0">
                <a:solidFill>
                  <a:srgbClr val="800000"/>
                </a:solidFill>
                <a:latin typeface="+mn-ea"/>
              </a:rPr>
              <a:t>集成</a:t>
            </a:r>
          </a:p>
          <a:p>
            <a:pPr eaLnBrk="1" hangingPunct="1">
              <a:lnSpc>
                <a:spcPct val="140000"/>
              </a:lnSpc>
              <a:buFontTx/>
              <a:buNone/>
            </a:pPr>
            <a:r>
              <a:rPr lang="en-US" altLang="zh-CN" sz="2400" b="1" dirty="0">
                <a:solidFill>
                  <a:srgbClr val="800000"/>
                </a:solidFill>
                <a:latin typeface="+mn-ea"/>
              </a:rPr>
              <a:t>           4.  </a:t>
            </a:r>
            <a:r>
              <a:rPr lang="zh-CN" altLang="en-US" sz="2400" b="1" dirty="0">
                <a:solidFill>
                  <a:srgbClr val="800000"/>
                </a:solidFill>
                <a:latin typeface="+mn-ea"/>
              </a:rPr>
              <a:t>验收测试       </a:t>
            </a:r>
            <a:r>
              <a:rPr lang="en-US" altLang="zh-CN" sz="2400" b="1" dirty="0">
                <a:solidFill>
                  <a:srgbClr val="800000"/>
                </a:solidFill>
                <a:latin typeface="+mn-ea"/>
              </a:rPr>
              <a:t>---  </a:t>
            </a:r>
            <a:r>
              <a:rPr lang="zh-CN" altLang="en-US" sz="2400" b="1" dirty="0">
                <a:solidFill>
                  <a:srgbClr val="800000"/>
                </a:solidFill>
                <a:latin typeface="+mn-ea"/>
              </a:rPr>
              <a:t>用户参与</a:t>
            </a:r>
          </a:p>
          <a:p>
            <a:pPr eaLnBrk="1" hangingPunct="1">
              <a:lnSpc>
                <a:spcPct val="140000"/>
              </a:lnSpc>
              <a:buFontTx/>
              <a:buNone/>
            </a:pPr>
            <a:r>
              <a:rPr lang="en-US" altLang="zh-CN" sz="2400" b="1" dirty="0">
                <a:solidFill>
                  <a:srgbClr val="800000"/>
                </a:solidFill>
                <a:latin typeface="+mn-ea"/>
              </a:rPr>
              <a:t>           5.  </a:t>
            </a:r>
            <a:r>
              <a:rPr lang="zh-CN" altLang="en-US" sz="2400" b="1" dirty="0">
                <a:solidFill>
                  <a:srgbClr val="800000"/>
                </a:solidFill>
                <a:latin typeface="+mn-ea"/>
              </a:rPr>
              <a:t>平行运行       </a:t>
            </a:r>
            <a:r>
              <a:rPr lang="en-US" altLang="zh-CN" sz="2400" b="1" dirty="0">
                <a:solidFill>
                  <a:srgbClr val="800000"/>
                </a:solidFill>
                <a:latin typeface="+mn-ea"/>
              </a:rPr>
              <a:t>---  </a:t>
            </a:r>
            <a:r>
              <a:rPr lang="zh-CN" altLang="en-US" sz="2400" b="1" dirty="0">
                <a:solidFill>
                  <a:srgbClr val="800000"/>
                </a:solidFill>
                <a:latin typeface="+mn-ea"/>
              </a:rPr>
              <a:t>新旧共存</a:t>
            </a:r>
            <a:r>
              <a:rPr lang="en-US" altLang="zh-CN" sz="2400" b="1" dirty="0">
                <a:solidFill>
                  <a:srgbClr val="800000"/>
                </a:solidFill>
                <a:latin typeface="+mn-ea"/>
              </a:rPr>
              <a:t>   </a:t>
            </a:r>
          </a:p>
        </p:txBody>
      </p:sp>
    </p:spTree>
  </p:cSld>
  <p:clrMapOvr>
    <a:masterClrMapping/>
  </p:clrMapOvr>
  <p:transition advClick="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软件测试基础（测试阶段的信息流）</a:t>
            </a:r>
          </a:p>
        </p:txBody>
      </p:sp>
      <p:pic>
        <p:nvPicPr>
          <p:cNvPr id="3075" name="Picture 3"/>
          <p:cNvPicPr>
            <a:picLocks noChangeAspect="1" noChangeArrowheads="1"/>
          </p:cNvPicPr>
          <p:nvPr/>
        </p:nvPicPr>
        <p:blipFill>
          <a:blip r:embed="rId3"/>
          <a:srcRect/>
          <a:stretch>
            <a:fillRect/>
          </a:stretch>
        </p:blipFill>
        <p:spPr bwMode="auto">
          <a:xfrm>
            <a:off x="23850" y="928688"/>
            <a:ext cx="9120150" cy="4857766"/>
          </a:xfrm>
          <a:prstGeom prst="rect">
            <a:avLst/>
          </a:prstGeom>
          <a:noFill/>
          <a:ln w="9525">
            <a:noFill/>
            <a:miter lim="800000"/>
            <a:headEnd/>
            <a:tailEnd/>
          </a:ln>
          <a:effectLst/>
        </p:spPr>
      </p:pic>
    </p:spTree>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软件测试基础（测试的对象）</a:t>
            </a:r>
          </a:p>
        </p:txBody>
      </p:sp>
      <p:sp>
        <p:nvSpPr>
          <p:cNvPr id="33795" name="内容占位符 2"/>
          <p:cNvSpPr>
            <a:spLocks noGrp="1"/>
          </p:cNvSpPr>
          <p:nvPr>
            <p:ph idx="1"/>
          </p:nvPr>
        </p:nvSpPr>
        <p:spPr>
          <a:xfrm>
            <a:off x="100042" y="1000124"/>
            <a:ext cx="8758238" cy="4643453"/>
          </a:xfrm>
        </p:spPr>
        <p:txBody>
          <a:bodyPr/>
          <a:lstStyle/>
          <a:p>
            <a:pPr>
              <a:lnSpc>
                <a:spcPct val="135000"/>
              </a:lnSpc>
              <a:spcBef>
                <a:spcPts val="0"/>
              </a:spcBef>
            </a:pPr>
            <a:r>
              <a:rPr lang="zh-CN" altLang="en-US" sz="2400" b="1" dirty="0">
                <a:solidFill>
                  <a:srgbClr val="FF0000"/>
                </a:solidFill>
              </a:rPr>
              <a:t>软件测试的对象：</a:t>
            </a:r>
            <a:r>
              <a:rPr lang="zh-CN" altLang="en-US" sz="2400" b="1" dirty="0">
                <a:solidFill>
                  <a:schemeClr val="tx2"/>
                </a:solidFill>
              </a:rPr>
              <a:t>软件测试并不等于程序测试。软件测试应</a:t>
            </a:r>
            <a:r>
              <a:rPr lang="zh-CN" altLang="en-US" sz="2400" b="1" dirty="0">
                <a:solidFill>
                  <a:srgbClr val="FF0000"/>
                </a:solidFill>
              </a:rPr>
              <a:t>贯穿于软件定义与开发的整个期间</a:t>
            </a:r>
            <a:r>
              <a:rPr lang="zh-CN" altLang="en-US" sz="2400" b="1" dirty="0">
                <a:solidFill>
                  <a:schemeClr val="tx2"/>
                </a:solidFill>
              </a:rPr>
              <a:t>。因此，需求分析、概要设计、详细设计以及程序编码等所得到的</a:t>
            </a:r>
            <a:r>
              <a:rPr lang="zh-CN" altLang="en-US" sz="2400" b="1" dirty="0">
                <a:solidFill>
                  <a:srgbClr val="FF0000"/>
                </a:solidFill>
              </a:rPr>
              <a:t>文档</a:t>
            </a:r>
            <a:r>
              <a:rPr lang="zh-CN" altLang="en-US" sz="2400" b="1" dirty="0">
                <a:solidFill>
                  <a:schemeClr val="tx2"/>
                </a:solidFill>
              </a:rPr>
              <a:t>资料，包括需求规格说明、概要设计说明、详细设计规格说明以及源程序，都应成为软件测试的对象。</a:t>
            </a:r>
          </a:p>
        </p:txBody>
      </p:sp>
    </p:spTree>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测试步骤</a:t>
            </a:r>
          </a:p>
        </p:txBody>
      </p:sp>
      <p:pic>
        <p:nvPicPr>
          <p:cNvPr id="2050" name="Picture 2"/>
          <p:cNvPicPr>
            <a:picLocks noChangeAspect="1" noChangeArrowheads="1"/>
          </p:cNvPicPr>
          <p:nvPr/>
        </p:nvPicPr>
        <p:blipFill>
          <a:blip r:embed="rId3"/>
          <a:srcRect/>
          <a:stretch>
            <a:fillRect/>
          </a:stretch>
        </p:blipFill>
        <p:spPr bwMode="auto">
          <a:xfrm>
            <a:off x="71470" y="1443038"/>
            <a:ext cx="9001124" cy="3971925"/>
          </a:xfrm>
          <a:prstGeom prst="rect">
            <a:avLst/>
          </a:prstGeom>
          <a:noFill/>
          <a:ln w="9525">
            <a:noFill/>
            <a:miter lim="800000"/>
            <a:headEnd/>
            <a:tailEnd/>
          </a:ln>
          <a:effectLst/>
        </p:spPr>
      </p:pic>
    </p:spTree>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单元测试（测试重点）</a:t>
            </a:r>
          </a:p>
        </p:txBody>
      </p:sp>
      <p:sp>
        <p:nvSpPr>
          <p:cNvPr id="33795" name="内容占位符 2"/>
          <p:cNvSpPr>
            <a:spLocks noGrp="1"/>
          </p:cNvSpPr>
          <p:nvPr>
            <p:ph idx="1"/>
          </p:nvPr>
        </p:nvSpPr>
        <p:spPr>
          <a:xfrm>
            <a:off x="100042" y="1000124"/>
            <a:ext cx="8758238" cy="4643453"/>
          </a:xfrm>
        </p:spPr>
        <p:txBody>
          <a:bodyPr/>
          <a:lstStyle/>
          <a:p>
            <a:pPr>
              <a:lnSpc>
                <a:spcPct val="135000"/>
              </a:lnSpc>
              <a:spcBef>
                <a:spcPts val="0"/>
              </a:spcBef>
            </a:pPr>
            <a:r>
              <a:rPr lang="en-US" altLang="zh-CN" sz="2400" b="1" dirty="0">
                <a:solidFill>
                  <a:srgbClr val="FF0000"/>
                </a:solidFill>
              </a:rPr>
              <a:t>1.</a:t>
            </a:r>
            <a:r>
              <a:rPr lang="zh-CN" altLang="en-US" sz="2400" b="1" dirty="0">
                <a:solidFill>
                  <a:srgbClr val="FF0000"/>
                </a:solidFill>
              </a:rPr>
              <a:t>模块接口：</a:t>
            </a:r>
            <a:r>
              <a:rPr lang="zh-CN" altLang="en-US" sz="2400" b="1" dirty="0">
                <a:solidFill>
                  <a:schemeClr val="tx2"/>
                </a:solidFill>
              </a:rPr>
              <a:t>主要检查下述几个方面：参数的数目、次序、属性或单位系统与变元是否一致；是否修改了只作输入用的变元；全局变量的定义和用法在各个模块中是否一致。</a:t>
            </a:r>
            <a:endParaRPr lang="en-US" altLang="zh-CN" sz="2400" b="1" dirty="0">
              <a:solidFill>
                <a:schemeClr val="tx2"/>
              </a:solidFill>
            </a:endParaRPr>
          </a:p>
          <a:p>
            <a:pPr>
              <a:lnSpc>
                <a:spcPct val="135000"/>
              </a:lnSpc>
              <a:spcBef>
                <a:spcPts val="0"/>
              </a:spcBef>
            </a:pPr>
            <a:r>
              <a:rPr lang="en-US" altLang="zh-CN" sz="2400" b="1" dirty="0">
                <a:solidFill>
                  <a:srgbClr val="FF0000"/>
                </a:solidFill>
              </a:rPr>
              <a:t>2.</a:t>
            </a:r>
            <a:r>
              <a:rPr lang="zh-CN" altLang="en-US" sz="2400" b="1" dirty="0">
                <a:solidFill>
                  <a:srgbClr val="FF0000"/>
                </a:solidFill>
              </a:rPr>
              <a:t>局部数据结构：</a:t>
            </a:r>
            <a:r>
              <a:rPr lang="zh-CN" altLang="en-US" sz="2400" b="1" dirty="0">
                <a:solidFill>
                  <a:schemeClr val="tx2"/>
                </a:solidFill>
              </a:rPr>
              <a:t>数据说明、初始化、默认值等方面的错误</a:t>
            </a:r>
            <a:endParaRPr lang="en-US" altLang="zh-CN" sz="2400" b="1" dirty="0">
              <a:solidFill>
                <a:schemeClr val="tx2"/>
              </a:solidFill>
            </a:endParaRPr>
          </a:p>
          <a:p>
            <a:pPr>
              <a:lnSpc>
                <a:spcPct val="135000"/>
              </a:lnSpc>
              <a:spcBef>
                <a:spcPts val="0"/>
              </a:spcBef>
            </a:pPr>
            <a:r>
              <a:rPr lang="en-US" altLang="zh-CN" sz="2400" b="1" dirty="0">
                <a:solidFill>
                  <a:srgbClr val="FF0000"/>
                </a:solidFill>
              </a:rPr>
              <a:t>3.</a:t>
            </a:r>
            <a:r>
              <a:rPr lang="zh-CN" altLang="en-US" sz="2400" b="1" dirty="0">
                <a:solidFill>
                  <a:srgbClr val="FF0000"/>
                </a:solidFill>
              </a:rPr>
              <a:t>重要的执行通路：</a:t>
            </a:r>
            <a:r>
              <a:rPr lang="zh-CN" altLang="en-US" sz="2400" b="1" dirty="0">
                <a:solidFill>
                  <a:schemeClr val="tx2"/>
                </a:solidFill>
              </a:rPr>
              <a:t>选择最有代表性、最可能发现错误的执行通路进行测试就是十分关键的。应该设计测试方案用来发现由于错误的计算、不正确的比较或不适当的控制流而造成的错误。</a:t>
            </a:r>
            <a:endParaRPr lang="en-US" altLang="zh-CN" sz="2400" b="1" dirty="0">
              <a:solidFill>
                <a:schemeClr val="tx2"/>
              </a:solidFill>
            </a:endParaRPr>
          </a:p>
          <a:p>
            <a:pPr>
              <a:lnSpc>
                <a:spcPct val="135000"/>
              </a:lnSpc>
              <a:spcBef>
                <a:spcPts val="0"/>
              </a:spcBef>
            </a:pPr>
            <a:endParaRPr lang="zh-CN" altLang="en-US" sz="2400" b="1" dirty="0">
              <a:solidFill>
                <a:schemeClr val="tx2"/>
              </a:solidFill>
            </a:endParaRPr>
          </a:p>
        </p:txBody>
      </p:sp>
    </p:spTree>
  </p:cSld>
  <p:clrMapOvr>
    <a:masterClrMapping/>
  </p:clrMapOvr>
  <p:transition advClick="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单元测试（测试重点）</a:t>
            </a:r>
          </a:p>
        </p:txBody>
      </p:sp>
      <p:sp>
        <p:nvSpPr>
          <p:cNvPr id="33795" name="内容占位符 2"/>
          <p:cNvSpPr>
            <a:spLocks noGrp="1"/>
          </p:cNvSpPr>
          <p:nvPr>
            <p:ph idx="1"/>
          </p:nvPr>
        </p:nvSpPr>
        <p:spPr>
          <a:xfrm>
            <a:off x="100042" y="1000124"/>
            <a:ext cx="8758238" cy="4643453"/>
          </a:xfrm>
        </p:spPr>
        <p:txBody>
          <a:bodyPr/>
          <a:lstStyle/>
          <a:p>
            <a:pPr>
              <a:lnSpc>
                <a:spcPct val="135000"/>
              </a:lnSpc>
              <a:spcBef>
                <a:spcPts val="0"/>
              </a:spcBef>
            </a:pPr>
            <a:r>
              <a:rPr lang="en-US" altLang="zh-CN" sz="2400" b="1" dirty="0">
                <a:solidFill>
                  <a:srgbClr val="FF0000"/>
                </a:solidFill>
              </a:rPr>
              <a:t>4. </a:t>
            </a:r>
            <a:r>
              <a:rPr lang="zh-CN" altLang="en-US" sz="2400" b="1" dirty="0">
                <a:solidFill>
                  <a:srgbClr val="FF0000"/>
                </a:solidFill>
              </a:rPr>
              <a:t>出错处理通路：</a:t>
            </a:r>
            <a:r>
              <a:rPr lang="zh-CN" altLang="en-US" sz="2400" b="1" dirty="0">
                <a:solidFill>
                  <a:schemeClr val="tx2"/>
                </a:solidFill>
              </a:rPr>
              <a:t>对错误的描述是难以理解的；记下的错误与实际遇到的错误不同；在对错误进行处理之前，错误条件已经引起系统干预；</a:t>
            </a:r>
            <a:r>
              <a:rPr lang="en-US" altLang="zh-CN" sz="2400" b="1" dirty="0">
                <a:solidFill>
                  <a:schemeClr val="tx2"/>
                </a:solidFill>
              </a:rPr>
              <a:t> </a:t>
            </a:r>
            <a:r>
              <a:rPr lang="zh-CN" altLang="en-US" sz="2400" b="1" dirty="0">
                <a:solidFill>
                  <a:schemeClr val="tx2"/>
                </a:solidFill>
              </a:rPr>
              <a:t>对错误的处理不正确；描述错误的信息不足以帮助确定造成错误的位置。</a:t>
            </a:r>
          </a:p>
          <a:p>
            <a:pPr>
              <a:lnSpc>
                <a:spcPct val="135000"/>
              </a:lnSpc>
              <a:spcBef>
                <a:spcPts val="0"/>
              </a:spcBef>
            </a:pPr>
            <a:r>
              <a:rPr lang="en-US" altLang="zh-CN" sz="2400" b="1" dirty="0">
                <a:solidFill>
                  <a:srgbClr val="FF0000"/>
                </a:solidFill>
              </a:rPr>
              <a:t>5. </a:t>
            </a:r>
            <a:r>
              <a:rPr lang="zh-CN" altLang="en-US" sz="2400" b="1" dirty="0">
                <a:solidFill>
                  <a:srgbClr val="FF0000"/>
                </a:solidFill>
              </a:rPr>
              <a:t>边界条件：</a:t>
            </a:r>
            <a:r>
              <a:rPr lang="zh-CN" altLang="en-US" sz="2400" b="1" dirty="0">
                <a:solidFill>
                  <a:schemeClr val="tx2"/>
                </a:solidFill>
              </a:rPr>
              <a:t>边界测试是单元测试中最后的也可能是最重要的任务，软件常常在它的边界上失效。</a:t>
            </a:r>
          </a:p>
          <a:p>
            <a:pPr>
              <a:lnSpc>
                <a:spcPct val="135000"/>
              </a:lnSpc>
              <a:spcBef>
                <a:spcPts val="0"/>
              </a:spcBef>
            </a:pPr>
            <a:endParaRPr lang="en-US" altLang="zh-CN" sz="2400" b="1" dirty="0">
              <a:solidFill>
                <a:schemeClr val="tx2"/>
              </a:solidFill>
            </a:endParaRPr>
          </a:p>
          <a:p>
            <a:pPr>
              <a:lnSpc>
                <a:spcPct val="135000"/>
              </a:lnSpc>
              <a:spcBef>
                <a:spcPts val="0"/>
              </a:spcBef>
            </a:pPr>
            <a:endParaRPr lang="zh-CN" altLang="en-US" sz="2400" b="1" dirty="0">
              <a:solidFill>
                <a:schemeClr val="tx2"/>
              </a:solidFill>
            </a:endParaRPr>
          </a:p>
        </p:txBody>
      </p:sp>
    </p:spTree>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单元测试（代码审查）</a:t>
            </a:r>
          </a:p>
        </p:txBody>
      </p:sp>
      <p:sp>
        <p:nvSpPr>
          <p:cNvPr id="33795" name="内容占位符 2"/>
          <p:cNvSpPr>
            <a:spLocks noGrp="1"/>
          </p:cNvSpPr>
          <p:nvPr>
            <p:ph idx="1"/>
          </p:nvPr>
        </p:nvSpPr>
        <p:spPr>
          <a:xfrm>
            <a:off x="100042" y="1000124"/>
            <a:ext cx="8758238" cy="4643453"/>
          </a:xfrm>
        </p:spPr>
        <p:txBody>
          <a:bodyPr/>
          <a:lstStyle/>
          <a:p>
            <a:pPr>
              <a:lnSpc>
                <a:spcPct val="135000"/>
              </a:lnSpc>
              <a:spcBef>
                <a:spcPts val="0"/>
              </a:spcBef>
            </a:pPr>
            <a:r>
              <a:rPr lang="zh-CN" altLang="en-US" sz="2100" b="1" dirty="0">
                <a:solidFill>
                  <a:srgbClr val="FF0000"/>
                </a:solidFill>
              </a:rPr>
              <a:t>由审查小组人工测试源程序称为代码审查。</a:t>
            </a:r>
            <a:r>
              <a:rPr lang="zh-CN" altLang="en-US" sz="2100" b="1" dirty="0">
                <a:solidFill>
                  <a:schemeClr val="tx2"/>
                </a:solidFill>
              </a:rPr>
              <a:t>它是一种非常有效的程序验证技术，对于典型的程序来说，可以查出</a:t>
            </a:r>
            <a:r>
              <a:rPr lang="en-US" altLang="zh-CN" sz="2100" b="1" dirty="0">
                <a:solidFill>
                  <a:schemeClr val="tx2"/>
                </a:solidFill>
              </a:rPr>
              <a:t>30%</a:t>
            </a:r>
            <a:r>
              <a:rPr lang="zh-CN" altLang="en-US" sz="2100" b="1" dirty="0">
                <a:solidFill>
                  <a:schemeClr val="tx2"/>
                </a:solidFill>
              </a:rPr>
              <a:t>～</a:t>
            </a:r>
            <a:r>
              <a:rPr lang="en-US" altLang="zh-CN" sz="2100" b="1" dirty="0">
                <a:solidFill>
                  <a:schemeClr val="tx2"/>
                </a:solidFill>
              </a:rPr>
              <a:t>70%</a:t>
            </a:r>
            <a:r>
              <a:rPr lang="zh-CN" altLang="en-US" sz="2100" b="1" dirty="0">
                <a:solidFill>
                  <a:schemeClr val="tx2"/>
                </a:solidFill>
              </a:rPr>
              <a:t>的逻辑设计错误和编码错误。</a:t>
            </a:r>
            <a:endParaRPr lang="en-US" altLang="zh-CN" sz="2100" b="1" dirty="0">
              <a:solidFill>
                <a:schemeClr val="tx2"/>
              </a:solidFill>
            </a:endParaRPr>
          </a:p>
          <a:p>
            <a:pPr>
              <a:lnSpc>
                <a:spcPct val="135000"/>
              </a:lnSpc>
              <a:spcBef>
                <a:spcPts val="0"/>
              </a:spcBef>
            </a:pPr>
            <a:r>
              <a:rPr lang="zh-CN" altLang="en-US" sz="2100" b="1" dirty="0">
                <a:solidFill>
                  <a:srgbClr val="FF0000"/>
                </a:solidFill>
              </a:rPr>
              <a:t>审查小组最好由下述</a:t>
            </a:r>
            <a:r>
              <a:rPr lang="en-US" altLang="zh-CN" sz="2100" b="1" dirty="0">
                <a:solidFill>
                  <a:srgbClr val="FF0000"/>
                </a:solidFill>
              </a:rPr>
              <a:t>4</a:t>
            </a:r>
            <a:r>
              <a:rPr lang="zh-CN" altLang="en-US" sz="2100" b="1" dirty="0">
                <a:solidFill>
                  <a:srgbClr val="FF0000"/>
                </a:solidFill>
              </a:rPr>
              <a:t>人组成：</a:t>
            </a:r>
            <a:r>
              <a:rPr lang="en-US" altLang="zh-CN" sz="2100" b="1" dirty="0">
                <a:solidFill>
                  <a:schemeClr val="tx2"/>
                </a:solidFill>
              </a:rPr>
              <a:t>(1) </a:t>
            </a:r>
            <a:r>
              <a:rPr lang="zh-CN" altLang="en-US" sz="2100" b="1" dirty="0">
                <a:solidFill>
                  <a:schemeClr val="tx2"/>
                </a:solidFill>
              </a:rPr>
              <a:t>组长，应该是一个很有能力的程序员，而且没有直接参与这项工程；</a:t>
            </a:r>
            <a:r>
              <a:rPr lang="en-US" altLang="zh-CN" sz="2100" b="1" dirty="0">
                <a:solidFill>
                  <a:schemeClr val="tx2"/>
                </a:solidFill>
              </a:rPr>
              <a:t>(2) </a:t>
            </a:r>
            <a:r>
              <a:rPr lang="zh-CN" altLang="en-US" sz="2100" b="1" dirty="0">
                <a:solidFill>
                  <a:schemeClr val="tx2"/>
                </a:solidFill>
              </a:rPr>
              <a:t>程序的设计者；</a:t>
            </a:r>
            <a:r>
              <a:rPr lang="en-US" altLang="zh-CN" sz="2100" b="1" dirty="0">
                <a:solidFill>
                  <a:schemeClr val="tx2"/>
                </a:solidFill>
              </a:rPr>
              <a:t>(3) </a:t>
            </a:r>
            <a:r>
              <a:rPr lang="zh-CN" altLang="en-US" sz="2100" b="1" dirty="0">
                <a:solidFill>
                  <a:schemeClr val="tx2"/>
                </a:solidFill>
              </a:rPr>
              <a:t>程序的编写者；</a:t>
            </a:r>
            <a:r>
              <a:rPr lang="en-US" altLang="zh-CN" sz="2100" b="1" dirty="0">
                <a:solidFill>
                  <a:schemeClr val="tx2"/>
                </a:solidFill>
              </a:rPr>
              <a:t>(4) </a:t>
            </a:r>
            <a:r>
              <a:rPr lang="zh-CN" altLang="en-US" sz="2100" b="1" dirty="0">
                <a:solidFill>
                  <a:schemeClr val="tx2"/>
                </a:solidFill>
              </a:rPr>
              <a:t>程序的测试者。</a:t>
            </a:r>
            <a:endParaRPr lang="en-US" altLang="zh-CN" sz="2100" b="1" dirty="0">
              <a:solidFill>
                <a:schemeClr val="tx2"/>
              </a:solidFill>
            </a:endParaRPr>
          </a:p>
          <a:p>
            <a:pPr>
              <a:lnSpc>
                <a:spcPct val="135000"/>
              </a:lnSpc>
              <a:spcBef>
                <a:spcPts val="0"/>
              </a:spcBef>
            </a:pPr>
            <a:r>
              <a:rPr lang="zh-CN" altLang="en-US" sz="2100" b="1" dirty="0">
                <a:solidFill>
                  <a:srgbClr val="FF0000"/>
                </a:solidFill>
              </a:rPr>
              <a:t>审查的步骤</a:t>
            </a:r>
            <a:r>
              <a:rPr lang="zh-CN" altLang="en-US" sz="2100" b="1" dirty="0">
                <a:solidFill>
                  <a:srgbClr val="FF0000"/>
                </a:solidFill>
                <a:sym typeface="Wingdings" pitchFamily="2" charset="2"/>
              </a:rPr>
              <a:t>：</a:t>
            </a:r>
            <a:r>
              <a:rPr lang="zh-CN" altLang="en-US" sz="2100" b="1" dirty="0">
                <a:solidFill>
                  <a:schemeClr val="tx2"/>
                </a:solidFill>
                <a:sym typeface="Wingdings" pitchFamily="2" charset="2"/>
              </a:rPr>
              <a:t>（</a:t>
            </a:r>
            <a:r>
              <a:rPr lang="en-US" altLang="zh-CN" sz="2100" b="1" dirty="0">
                <a:solidFill>
                  <a:schemeClr val="tx2"/>
                </a:solidFill>
                <a:sym typeface="Wingdings" pitchFamily="2" charset="2"/>
              </a:rPr>
              <a:t>1</a:t>
            </a:r>
            <a:r>
              <a:rPr lang="zh-CN" altLang="en-US" sz="2100" b="1" dirty="0">
                <a:solidFill>
                  <a:schemeClr val="tx2"/>
                </a:solidFill>
                <a:sym typeface="Wingdings" pitchFamily="2" charset="2"/>
              </a:rPr>
              <a:t>）</a:t>
            </a:r>
            <a:r>
              <a:rPr lang="zh-CN" altLang="en-US" sz="2100" b="1" dirty="0">
                <a:solidFill>
                  <a:schemeClr val="tx2"/>
                </a:solidFill>
              </a:rPr>
              <a:t>小组成员先研究设计说明书，力求理解这个设计。</a:t>
            </a:r>
            <a:r>
              <a:rPr lang="zh-CN" altLang="en-US" sz="2100" b="1" dirty="0">
                <a:solidFill>
                  <a:schemeClr val="tx2"/>
                </a:solidFill>
                <a:sym typeface="Wingdings" pitchFamily="2" charset="2"/>
              </a:rPr>
              <a:t> （</a:t>
            </a:r>
            <a:r>
              <a:rPr lang="en-US" altLang="zh-CN" sz="2100" b="1" dirty="0">
                <a:solidFill>
                  <a:schemeClr val="tx2"/>
                </a:solidFill>
                <a:sym typeface="Wingdings" pitchFamily="2" charset="2"/>
              </a:rPr>
              <a:t>2</a:t>
            </a:r>
            <a:r>
              <a:rPr lang="zh-CN" altLang="en-US" sz="2100" b="1" dirty="0">
                <a:solidFill>
                  <a:schemeClr val="tx2"/>
                </a:solidFill>
                <a:sym typeface="Wingdings" pitchFamily="2" charset="2"/>
              </a:rPr>
              <a:t>）</a:t>
            </a:r>
            <a:r>
              <a:rPr lang="zh-CN" altLang="en-US" sz="2100" b="1" dirty="0">
                <a:solidFill>
                  <a:schemeClr val="tx2"/>
                </a:solidFill>
              </a:rPr>
              <a:t>由设计者扼要地介绍他的设计。</a:t>
            </a:r>
            <a:r>
              <a:rPr lang="zh-CN" altLang="en-US" sz="2100" b="1" dirty="0">
                <a:solidFill>
                  <a:schemeClr val="tx2"/>
                </a:solidFill>
                <a:sym typeface="Wingdings" pitchFamily="2" charset="2"/>
              </a:rPr>
              <a:t> （</a:t>
            </a:r>
            <a:r>
              <a:rPr lang="en-US" altLang="zh-CN" sz="2100" b="1" dirty="0">
                <a:solidFill>
                  <a:schemeClr val="tx2"/>
                </a:solidFill>
                <a:sym typeface="Wingdings" pitchFamily="2" charset="2"/>
              </a:rPr>
              <a:t>3</a:t>
            </a:r>
            <a:r>
              <a:rPr lang="zh-CN" altLang="en-US" sz="2100" b="1" dirty="0">
                <a:solidFill>
                  <a:schemeClr val="tx2"/>
                </a:solidFill>
                <a:sym typeface="Wingdings" pitchFamily="2" charset="2"/>
              </a:rPr>
              <a:t>）</a:t>
            </a:r>
            <a:r>
              <a:rPr lang="zh-CN" altLang="en-US" sz="2100" b="1" dirty="0">
                <a:solidFill>
                  <a:schemeClr val="tx2"/>
                </a:solidFill>
              </a:rPr>
              <a:t>审查会上程序的编写者逐个语句地解释是怎样用程序代码实现这个设计的。</a:t>
            </a:r>
            <a:r>
              <a:rPr lang="zh-CN" altLang="en-US" sz="2100" b="1" dirty="0">
                <a:solidFill>
                  <a:schemeClr val="tx2"/>
                </a:solidFill>
                <a:sym typeface="Wingdings" pitchFamily="2" charset="2"/>
              </a:rPr>
              <a:t> （</a:t>
            </a:r>
            <a:r>
              <a:rPr lang="en-US" altLang="zh-CN" sz="2100" b="1" dirty="0">
                <a:solidFill>
                  <a:schemeClr val="tx2"/>
                </a:solidFill>
                <a:sym typeface="Wingdings" pitchFamily="2" charset="2"/>
              </a:rPr>
              <a:t>4</a:t>
            </a:r>
            <a:r>
              <a:rPr lang="zh-CN" altLang="en-US" sz="2100" b="1" dirty="0">
                <a:solidFill>
                  <a:schemeClr val="tx2"/>
                </a:solidFill>
                <a:sym typeface="Wingdings" pitchFamily="2" charset="2"/>
              </a:rPr>
              <a:t>）</a:t>
            </a:r>
            <a:r>
              <a:rPr lang="zh-CN" altLang="en-US" sz="2100" b="1" dirty="0">
                <a:solidFill>
                  <a:schemeClr val="tx2"/>
                </a:solidFill>
              </a:rPr>
              <a:t>审查会上对照程序设计常见错误，分析审查这个程序。</a:t>
            </a:r>
            <a:r>
              <a:rPr lang="zh-CN" altLang="en-US" sz="2100" b="1" dirty="0">
                <a:solidFill>
                  <a:schemeClr val="tx2"/>
                </a:solidFill>
                <a:sym typeface="Wingdings" pitchFamily="2" charset="2"/>
              </a:rPr>
              <a:t> （</a:t>
            </a:r>
            <a:r>
              <a:rPr lang="en-US" altLang="zh-CN" sz="2100" b="1" dirty="0">
                <a:solidFill>
                  <a:schemeClr val="tx2"/>
                </a:solidFill>
                <a:sym typeface="Wingdings" pitchFamily="2" charset="2"/>
              </a:rPr>
              <a:t>5</a:t>
            </a:r>
            <a:r>
              <a:rPr lang="zh-CN" altLang="en-US" sz="2100" b="1" dirty="0">
                <a:solidFill>
                  <a:schemeClr val="tx2"/>
                </a:solidFill>
                <a:sym typeface="Wingdings" pitchFamily="2" charset="2"/>
              </a:rPr>
              <a:t>）</a:t>
            </a:r>
            <a:r>
              <a:rPr lang="zh-CN" altLang="en-US" sz="2100" b="1" dirty="0">
                <a:solidFill>
                  <a:schemeClr val="tx2"/>
                </a:solidFill>
              </a:rPr>
              <a:t>当发现时，记录错误，继续审查。</a:t>
            </a:r>
          </a:p>
          <a:p>
            <a:pPr eaLnBrk="1" hangingPunct="1">
              <a:lnSpc>
                <a:spcPct val="105000"/>
              </a:lnSpc>
              <a:buFontTx/>
              <a:buNone/>
            </a:pPr>
            <a:endParaRPr lang="zh-CN" altLang="en-US" sz="2100" b="1" dirty="0">
              <a:latin typeface="楷体_GB2312" pitchFamily="49" charset="-122"/>
              <a:ea typeface="楷体_GB2312" pitchFamily="49" charset="-122"/>
            </a:endParaRPr>
          </a:p>
          <a:p>
            <a:pPr>
              <a:lnSpc>
                <a:spcPct val="135000"/>
              </a:lnSpc>
              <a:spcBef>
                <a:spcPts val="0"/>
              </a:spcBef>
            </a:pPr>
            <a:endParaRPr lang="en-US" altLang="zh-CN" sz="2100" b="1" dirty="0">
              <a:solidFill>
                <a:schemeClr val="tx2"/>
              </a:solidFill>
            </a:endParaRPr>
          </a:p>
          <a:p>
            <a:pPr>
              <a:lnSpc>
                <a:spcPct val="135000"/>
              </a:lnSpc>
              <a:spcBef>
                <a:spcPts val="0"/>
              </a:spcBef>
            </a:pPr>
            <a:endParaRPr lang="zh-CN" altLang="en-US" sz="2100" b="1" dirty="0">
              <a:solidFill>
                <a:schemeClr val="tx2"/>
              </a:solidFill>
            </a:endParaRPr>
          </a:p>
        </p:txBody>
      </p:sp>
    </p:spTree>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单元测试（计算机测试）</a:t>
            </a:r>
          </a:p>
        </p:txBody>
      </p:sp>
      <p:sp>
        <p:nvSpPr>
          <p:cNvPr id="33795" name="内容占位符 2"/>
          <p:cNvSpPr>
            <a:spLocks noGrp="1"/>
          </p:cNvSpPr>
          <p:nvPr>
            <p:ph idx="1"/>
          </p:nvPr>
        </p:nvSpPr>
        <p:spPr>
          <a:xfrm>
            <a:off x="100042" y="1000124"/>
            <a:ext cx="8758238" cy="4643453"/>
          </a:xfrm>
        </p:spPr>
        <p:txBody>
          <a:bodyPr/>
          <a:lstStyle/>
          <a:p>
            <a:pPr>
              <a:lnSpc>
                <a:spcPct val="135000"/>
              </a:lnSpc>
              <a:spcBef>
                <a:spcPts val="0"/>
              </a:spcBef>
            </a:pPr>
            <a:r>
              <a:rPr lang="zh-CN" altLang="en-US" sz="2400" b="1" dirty="0">
                <a:solidFill>
                  <a:schemeClr val="tx2"/>
                </a:solidFill>
              </a:rPr>
              <a:t>模块并不是一个独立的程序，要运行它就必须为其开发</a:t>
            </a:r>
            <a:r>
              <a:rPr lang="zh-CN" altLang="en-US" sz="2400" b="1" dirty="0">
                <a:solidFill>
                  <a:srgbClr val="FF0000"/>
                </a:solidFill>
              </a:rPr>
              <a:t>驱动软件</a:t>
            </a:r>
            <a:r>
              <a:rPr lang="zh-CN" altLang="en-US" sz="2400" b="1" dirty="0">
                <a:solidFill>
                  <a:schemeClr val="tx2"/>
                </a:solidFill>
              </a:rPr>
              <a:t>和</a:t>
            </a:r>
            <a:r>
              <a:rPr lang="en-US" altLang="zh-CN" sz="2400" b="1" dirty="0">
                <a:solidFill>
                  <a:schemeClr val="tx2"/>
                </a:solidFill>
              </a:rPr>
              <a:t>(</a:t>
            </a:r>
            <a:r>
              <a:rPr lang="zh-CN" altLang="en-US" sz="2400" b="1" dirty="0">
                <a:solidFill>
                  <a:schemeClr val="tx2"/>
                </a:solidFill>
              </a:rPr>
              <a:t>或</a:t>
            </a:r>
            <a:r>
              <a:rPr lang="en-US" altLang="zh-CN" sz="2400" b="1" dirty="0">
                <a:solidFill>
                  <a:schemeClr val="tx2"/>
                </a:solidFill>
              </a:rPr>
              <a:t>)</a:t>
            </a:r>
            <a:r>
              <a:rPr lang="zh-CN" altLang="en-US" sz="2400" b="1" dirty="0">
                <a:solidFill>
                  <a:srgbClr val="FF0000"/>
                </a:solidFill>
              </a:rPr>
              <a:t>存根（桩）软件</a:t>
            </a:r>
            <a:r>
              <a:rPr lang="zh-CN" altLang="en-US" sz="2400" b="1" dirty="0">
                <a:solidFill>
                  <a:schemeClr val="tx2"/>
                </a:solidFill>
              </a:rPr>
              <a:t>。</a:t>
            </a:r>
            <a:endParaRPr lang="en-US" altLang="zh-CN" sz="2400" b="1" dirty="0">
              <a:solidFill>
                <a:schemeClr val="tx2"/>
              </a:solidFill>
            </a:endParaRPr>
          </a:p>
          <a:p>
            <a:pPr>
              <a:lnSpc>
                <a:spcPct val="135000"/>
              </a:lnSpc>
              <a:spcBef>
                <a:spcPts val="0"/>
              </a:spcBef>
            </a:pPr>
            <a:r>
              <a:rPr lang="zh-CN" altLang="en-US" sz="2400" b="1" dirty="0">
                <a:solidFill>
                  <a:srgbClr val="FF0000"/>
                </a:solidFill>
                <a:latin typeface="黑体" pitchFamily="49" charset="-122"/>
                <a:ea typeface="黑体" pitchFamily="49" charset="-122"/>
              </a:rPr>
              <a:t>驱动程序：</a:t>
            </a:r>
            <a:r>
              <a:rPr lang="zh-CN" altLang="en-US" sz="2400" b="1" dirty="0">
                <a:solidFill>
                  <a:schemeClr val="tx2"/>
                </a:solidFill>
              </a:rPr>
              <a:t>也就是一个“主程序”，它接收测试数据，把这些数据传送给被测试的模块，并且印出有关的结果。</a:t>
            </a:r>
            <a:endParaRPr lang="en-US" altLang="zh-CN" sz="2400" b="1" dirty="0">
              <a:solidFill>
                <a:schemeClr val="tx2"/>
              </a:solidFill>
            </a:endParaRPr>
          </a:p>
          <a:p>
            <a:pPr>
              <a:lnSpc>
                <a:spcPct val="135000"/>
              </a:lnSpc>
              <a:spcBef>
                <a:spcPts val="0"/>
              </a:spcBef>
            </a:pPr>
            <a:r>
              <a:rPr lang="zh-CN" altLang="en-US" sz="2400" b="1" dirty="0">
                <a:solidFill>
                  <a:srgbClr val="FF0000"/>
                </a:solidFill>
                <a:latin typeface="黑体" pitchFamily="49" charset="-122"/>
                <a:ea typeface="黑体" pitchFamily="49" charset="-122"/>
              </a:rPr>
              <a:t>存根（桩）程序：</a:t>
            </a:r>
            <a:r>
              <a:rPr lang="zh-CN" altLang="en-US" sz="2400" b="1" dirty="0">
                <a:solidFill>
                  <a:schemeClr val="tx2"/>
                </a:solidFill>
              </a:rPr>
              <a:t>代替被测试的模块所调用的模块，也称为“虚拟子程序”。它使用被它代替的模块的接口，可能做最少量的数据操作，印出对入口的检验或操作结果，并且把控制归还给调用它的模块。</a:t>
            </a:r>
          </a:p>
        </p:txBody>
      </p:sp>
    </p:spTree>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软件测试基础（</a:t>
            </a:r>
            <a:r>
              <a:rPr lang="zh-CN" altLang="en-US" sz="3200" dirty="0">
                <a:latin typeface="+mn-ea"/>
              </a:rPr>
              <a:t>软件测试的目的</a:t>
            </a:r>
            <a:r>
              <a:rPr lang="zh-CN" altLang="en-US" sz="3200" dirty="0"/>
              <a:t>）</a:t>
            </a:r>
          </a:p>
        </p:txBody>
      </p:sp>
      <p:sp>
        <p:nvSpPr>
          <p:cNvPr id="33795" name="内容占位符 2"/>
          <p:cNvSpPr>
            <a:spLocks noGrp="1"/>
          </p:cNvSpPr>
          <p:nvPr>
            <p:ph idx="1"/>
          </p:nvPr>
        </p:nvSpPr>
        <p:spPr>
          <a:xfrm>
            <a:off x="100042" y="1000124"/>
            <a:ext cx="8758238" cy="4643453"/>
          </a:xfrm>
        </p:spPr>
        <p:txBody>
          <a:bodyPr/>
          <a:lstStyle/>
          <a:p>
            <a:pPr>
              <a:lnSpc>
                <a:spcPct val="90000"/>
              </a:lnSpc>
              <a:spcBef>
                <a:spcPct val="20000"/>
              </a:spcBef>
            </a:pPr>
            <a:r>
              <a:rPr lang="zh-CN" altLang="en-US" sz="2400" b="1" dirty="0">
                <a:solidFill>
                  <a:schemeClr val="tx2"/>
                </a:solidFill>
                <a:latin typeface="+mn-ea"/>
              </a:rPr>
              <a:t>因为开发工作的前期不可避免地会引入错误，</a:t>
            </a:r>
            <a:r>
              <a:rPr lang="zh-CN" altLang="en-US" sz="2400" b="1" dirty="0">
                <a:solidFill>
                  <a:srgbClr val="FF0000"/>
                </a:solidFill>
                <a:latin typeface="+mn-ea"/>
              </a:rPr>
              <a:t>测试的目的是为了发现和改正错误</a:t>
            </a:r>
            <a:r>
              <a:rPr lang="zh-CN" altLang="en-US" sz="2400" b="1" dirty="0">
                <a:solidFill>
                  <a:schemeClr val="tx2"/>
                </a:solidFill>
                <a:latin typeface="+mn-ea"/>
              </a:rPr>
              <a:t>，这对于某些涉及人的生命安全或重要的军事、经济目标的项目显得尤其重要。</a:t>
            </a:r>
            <a:endParaRPr lang="en-US" altLang="zh-CN" sz="2400" b="1" dirty="0">
              <a:solidFill>
                <a:schemeClr val="tx2"/>
              </a:solidFill>
              <a:latin typeface="+mn-ea"/>
            </a:endParaRPr>
          </a:p>
          <a:p>
            <a:pPr>
              <a:lnSpc>
                <a:spcPct val="90000"/>
              </a:lnSpc>
              <a:spcBef>
                <a:spcPct val="20000"/>
              </a:spcBef>
            </a:pPr>
            <a:r>
              <a:rPr lang="en-US" altLang="zh-CN" sz="2400" b="1" dirty="0">
                <a:solidFill>
                  <a:schemeClr val="tx2"/>
                </a:solidFill>
                <a:latin typeface="+mn-ea"/>
              </a:rPr>
              <a:t>1963</a:t>
            </a:r>
            <a:r>
              <a:rPr lang="zh-CN" altLang="en-US" sz="2400" b="1" dirty="0">
                <a:solidFill>
                  <a:schemeClr val="tx2"/>
                </a:solidFill>
                <a:latin typeface="+mn-ea"/>
              </a:rPr>
              <a:t>年</a:t>
            </a:r>
            <a:r>
              <a:rPr lang="en-US" altLang="zh-CN" sz="2400" b="1" dirty="0">
                <a:solidFill>
                  <a:schemeClr val="tx2"/>
                </a:solidFill>
                <a:latin typeface="+mn-ea"/>
              </a:rPr>
              <a:t>, </a:t>
            </a:r>
            <a:r>
              <a:rPr lang="zh-CN" altLang="en-US" sz="2400" b="1" dirty="0">
                <a:solidFill>
                  <a:schemeClr val="tx2"/>
                </a:solidFill>
                <a:latin typeface="+mn-ea"/>
              </a:rPr>
              <a:t>美国</a:t>
            </a:r>
            <a:r>
              <a:rPr lang="en-US" altLang="zh-CN" sz="2400" b="1" dirty="0">
                <a:solidFill>
                  <a:schemeClr val="tx2"/>
                </a:solidFill>
                <a:latin typeface="+mn-ea"/>
              </a:rPr>
              <a:t>,</a:t>
            </a:r>
            <a:r>
              <a:rPr lang="zh-CN" altLang="en-US" sz="2400" b="1" dirty="0">
                <a:solidFill>
                  <a:schemeClr val="tx2"/>
                </a:solidFill>
                <a:latin typeface="+mn-ea"/>
              </a:rPr>
              <a:t>飞往火星的火箭爆炸</a:t>
            </a:r>
            <a:r>
              <a:rPr lang="en-US" altLang="zh-CN" sz="2400" b="1" dirty="0">
                <a:solidFill>
                  <a:schemeClr val="tx2"/>
                </a:solidFill>
                <a:latin typeface="+mn-ea"/>
              </a:rPr>
              <a:t>,</a:t>
            </a:r>
            <a:r>
              <a:rPr lang="zh-CN" altLang="en-US" sz="2400" b="1" dirty="0">
                <a:solidFill>
                  <a:schemeClr val="tx2"/>
                </a:solidFill>
                <a:latin typeface="+mn-ea"/>
              </a:rPr>
              <a:t>损失</a:t>
            </a:r>
            <a:r>
              <a:rPr lang="en-US" altLang="zh-CN" sz="2400" b="1" dirty="0">
                <a:solidFill>
                  <a:schemeClr val="tx2"/>
                </a:solidFill>
                <a:latin typeface="+mn-ea"/>
              </a:rPr>
              <a:t>1000</a:t>
            </a:r>
            <a:r>
              <a:rPr lang="zh-CN" altLang="en-US" sz="2400" b="1" dirty="0">
                <a:solidFill>
                  <a:schemeClr val="tx2"/>
                </a:solidFill>
                <a:latin typeface="+mn-ea"/>
              </a:rPr>
              <a:t>万美元。                                            原因</a:t>
            </a:r>
            <a:r>
              <a:rPr lang="en-US" altLang="zh-CN" sz="2400" b="1" dirty="0">
                <a:solidFill>
                  <a:schemeClr val="tx2"/>
                </a:solidFill>
                <a:latin typeface="+mn-ea"/>
              </a:rPr>
              <a:t>: FORTRAN</a:t>
            </a:r>
            <a:r>
              <a:rPr lang="zh-CN" altLang="en-US" sz="2400" b="1" dirty="0">
                <a:solidFill>
                  <a:schemeClr val="tx2"/>
                </a:solidFill>
                <a:latin typeface="+mn-ea"/>
              </a:rPr>
              <a:t>循环：</a:t>
            </a:r>
            <a:r>
              <a:rPr lang="en-US" altLang="zh-CN" sz="2400" b="1" dirty="0">
                <a:solidFill>
                  <a:schemeClr val="tx2"/>
                </a:solidFill>
                <a:latin typeface="+mn-ea"/>
              </a:rPr>
              <a:t>DO  5 I = 1,3</a:t>
            </a:r>
            <a:r>
              <a:rPr lang="zh-CN" altLang="en-US" sz="2400" b="1" dirty="0">
                <a:solidFill>
                  <a:schemeClr val="tx2"/>
                </a:solidFill>
                <a:latin typeface="+mn-ea"/>
              </a:rPr>
              <a:t>误写为</a:t>
            </a:r>
            <a:r>
              <a:rPr lang="en-US" altLang="zh-CN" sz="2400" b="1" dirty="0">
                <a:solidFill>
                  <a:schemeClr val="tx2"/>
                </a:solidFill>
                <a:latin typeface="+mn-ea"/>
              </a:rPr>
              <a:t>DO  5 I = 1.3</a:t>
            </a:r>
            <a:r>
              <a:rPr lang="zh-CN" altLang="en-US" sz="2400" b="1" dirty="0">
                <a:solidFill>
                  <a:schemeClr val="tx2"/>
                </a:solidFill>
                <a:latin typeface="+mn-ea"/>
              </a:rPr>
              <a:t>。</a:t>
            </a:r>
            <a:endParaRPr lang="en-US" altLang="zh-CN" sz="2400" b="1" dirty="0">
              <a:solidFill>
                <a:schemeClr val="tx2"/>
              </a:solidFill>
              <a:latin typeface="+mn-ea"/>
            </a:endParaRPr>
          </a:p>
          <a:p>
            <a:pPr>
              <a:lnSpc>
                <a:spcPct val="90000"/>
              </a:lnSpc>
              <a:spcBef>
                <a:spcPct val="20000"/>
              </a:spcBef>
            </a:pPr>
            <a:r>
              <a:rPr lang="zh-CN" altLang="en-US" sz="2400" b="1" dirty="0">
                <a:solidFill>
                  <a:schemeClr val="tx2"/>
                </a:solidFill>
                <a:latin typeface="+mn-ea"/>
              </a:rPr>
              <a:t>软件测试的工作量约占整个项目工作量的</a:t>
            </a:r>
            <a:r>
              <a:rPr lang="en-US" altLang="zh-CN" sz="2400" b="1" dirty="0">
                <a:solidFill>
                  <a:schemeClr val="tx2"/>
                </a:solidFill>
                <a:latin typeface="+mn-ea"/>
              </a:rPr>
              <a:t>40</a:t>
            </a:r>
            <a:r>
              <a:rPr lang="zh-CN" altLang="en-US" sz="2400" b="1" dirty="0">
                <a:solidFill>
                  <a:schemeClr val="tx2"/>
                </a:solidFill>
                <a:latin typeface="+mn-ea"/>
              </a:rPr>
              <a:t>％左右，对于要求极高的系统测试工作量还要成倍增加。 </a:t>
            </a:r>
            <a:endParaRPr lang="en-US" altLang="zh-CN" sz="2400" b="1" dirty="0">
              <a:solidFill>
                <a:schemeClr val="tx2"/>
              </a:solidFill>
              <a:latin typeface="+mn-ea"/>
            </a:endParaRPr>
          </a:p>
        </p:txBody>
      </p:sp>
      <p:graphicFrame>
        <p:nvGraphicFramePr>
          <p:cNvPr id="5" name="Group 32"/>
          <p:cNvGraphicFramePr>
            <a:graphicFrameLocks/>
          </p:cNvGraphicFramePr>
          <p:nvPr/>
        </p:nvGraphicFramePr>
        <p:xfrm>
          <a:off x="571472" y="3571877"/>
          <a:ext cx="7858179" cy="2109759"/>
        </p:xfrm>
        <a:graphic>
          <a:graphicData uri="http://schemas.openxmlformats.org/drawingml/2006/table">
            <a:tbl>
              <a:tblPr/>
              <a:tblGrid>
                <a:gridCol w="2679292">
                  <a:extLst>
                    <a:ext uri="{9D8B030D-6E8A-4147-A177-3AD203B41FA5}">
                      <a16:colId xmlns:a16="http://schemas.microsoft.com/office/drawing/2014/main" val="20000"/>
                    </a:ext>
                  </a:extLst>
                </a:gridCol>
                <a:gridCol w="2499594">
                  <a:extLst>
                    <a:ext uri="{9D8B030D-6E8A-4147-A177-3AD203B41FA5}">
                      <a16:colId xmlns:a16="http://schemas.microsoft.com/office/drawing/2014/main" val="20001"/>
                    </a:ext>
                  </a:extLst>
                </a:gridCol>
                <a:gridCol w="2679293">
                  <a:extLst>
                    <a:ext uri="{9D8B030D-6E8A-4147-A177-3AD203B41FA5}">
                      <a16:colId xmlns:a16="http://schemas.microsoft.com/office/drawing/2014/main" val="20002"/>
                    </a:ext>
                  </a:extLst>
                </a:gridCol>
              </a:tblGrid>
              <a:tr h="39835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2000" b="1" i="0" u="none" strike="noStrike" cap="none" normalizeH="0" baseline="0" dirty="0">
                        <a:ln>
                          <a:noFill/>
                        </a:ln>
                        <a:solidFill>
                          <a:schemeClr val="tx1"/>
                        </a:solidFill>
                        <a:effectLst/>
                        <a:latin typeface="+mn-ea"/>
                        <a:ea typeface="+mn-ea"/>
                      </a:endParaRPr>
                    </a:p>
                  </a:txBody>
                  <a:tcPr marL="84406" marR="84406"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outerShdw blurRad="38100" dist="38100" dir="2700000" algn="tl">
                              <a:srgbClr val="C0C0C0"/>
                            </a:outerShdw>
                          </a:effectLst>
                          <a:latin typeface="+mn-ea"/>
                          <a:ea typeface="+mn-ea"/>
                        </a:rPr>
                        <a:t>Exchange 2000</a:t>
                      </a:r>
                    </a:p>
                  </a:txBody>
                  <a:tcPr marL="84406" marR="84406"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outerShdw blurRad="38100" dist="38100" dir="2700000" algn="tl">
                              <a:srgbClr val="C0C0C0"/>
                            </a:outerShdw>
                          </a:effectLst>
                          <a:latin typeface="+mn-ea"/>
                          <a:ea typeface="+mn-ea"/>
                        </a:rPr>
                        <a:t>Windows 2000</a:t>
                      </a:r>
                    </a:p>
                  </a:txBody>
                  <a:tcPr marL="84406" marR="84406"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313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chemeClr val="tx1"/>
                          </a:solidFill>
                          <a:effectLst/>
                          <a:latin typeface="+mn-ea"/>
                          <a:ea typeface="+mn-ea"/>
                        </a:rPr>
                        <a:t>项目经理</a:t>
                      </a:r>
                    </a:p>
                  </a:txBody>
                  <a:tcPr marL="84406" marR="84406"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chemeClr val="tx1"/>
                          </a:solidFill>
                          <a:effectLst/>
                          <a:latin typeface="+mn-ea"/>
                          <a:ea typeface="+mn-ea"/>
                        </a:rPr>
                        <a:t>25人</a:t>
                      </a:r>
                    </a:p>
                  </a:txBody>
                  <a:tcPr marL="84406" marR="84406"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chemeClr val="tx1"/>
                          </a:solidFill>
                          <a:effectLst/>
                          <a:latin typeface="+mn-ea"/>
                          <a:ea typeface="+mn-ea"/>
                        </a:rPr>
                        <a:t>约 250人</a:t>
                      </a:r>
                    </a:p>
                  </a:txBody>
                  <a:tcPr marL="84406" marR="84406"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313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chemeClr val="tx1"/>
                          </a:solidFill>
                          <a:effectLst/>
                          <a:latin typeface="+mn-ea"/>
                          <a:ea typeface="+mn-ea"/>
                        </a:rPr>
                        <a:t>开发人员</a:t>
                      </a:r>
                    </a:p>
                  </a:txBody>
                  <a:tcPr marL="84406" marR="84406"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a:ln>
                            <a:noFill/>
                          </a:ln>
                          <a:solidFill>
                            <a:schemeClr val="tx1"/>
                          </a:solidFill>
                          <a:effectLst/>
                          <a:latin typeface="+mn-ea"/>
                          <a:ea typeface="+mn-ea"/>
                        </a:rPr>
                        <a:t>140人</a:t>
                      </a:r>
                    </a:p>
                  </a:txBody>
                  <a:tcPr marL="84406" marR="84406"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chemeClr val="tx1"/>
                          </a:solidFill>
                          <a:effectLst/>
                          <a:latin typeface="+mn-ea"/>
                          <a:ea typeface="+mn-ea"/>
                        </a:rPr>
                        <a:t>约 1700人</a:t>
                      </a:r>
                    </a:p>
                  </a:txBody>
                  <a:tcPr marL="84406" marR="84406"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44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chemeClr val="tx1"/>
                          </a:solidFill>
                          <a:effectLst/>
                          <a:latin typeface="+mn-ea"/>
                          <a:ea typeface="+mn-ea"/>
                        </a:rPr>
                        <a:t>测试人员</a:t>
                      </a:r>
                    </a:p>
                  </a:txBody>
                  <a:tcPr marL="84406" marR="84406"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chemeClr val="tx1"/>
                          </a:solidFill>
                          <a:effectLst/>
                          <a:latin typeface="+mn-ea"/>
                          <a:ea typeface="+mn-ea"/>
                        </a:rPr>
                        <a:t>350人</a:t>
                      </a:r>
                    </a:p>
                  </a:txBody>
                  <a:tcPr marL="84406" marR="84406"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chemeClr val="tx1"/>
                          </a:solidFill>
                          <a:effectLst/>
                          <a:latin typeface="+mn-ea"/>
                          <a:ea typeface="+mn-ea"/>
                        </a:rPr>
                        <a:t>约 3200人</a:t>
                      </a:r>
                    </a:p>
                  </a:txBody>
                  <a:tcPr marL="84406" marR="84406"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268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chemeClr val="tx1"/>
                          </a:solidFill>
                          <a:effectLst/>
                          <a:latin typeface="+mn-ea"/>
                          <a:ea typeface="+mn-ea"/>
                        </a:rPr>
                        <a:t>测试人员/开发人员</a:t>
                      </a:r>
                    </a:p>
                  </a:txBody>
                  <a:tcPr marL="84406" marR="84406"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mn-ea"/>
                          <a:ea typeface="+mn-ea"/>
                        </a:rPr>
                        <a:t>2.5:1</a:t>
                      </a:r>
                      <a:endParaRPr kumimoji="0" lang="zh-CN" altLang="en-US" sz="2000" b="1" i="0" u="none" strike="noStrike" cap="none" normalizeH="0" baseline="0" dirty="0">
                        <a:ln>
                          <a:noFill/>
                        </a:ln>
                        <a:solidFill>
                          <a:schemeClr val="tx1"/>
                        </a:solidFill>
                        <a:effectLst/>
                        <a:latin typeface="+mn-ea"/>
                        <a:ea typeface="+mn-ea"/>
                      </a:endParaRPr>
                    </a:p>
                  </a:txBody>
                  <a:tcPr marL="84406" marR="84406"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a:ln>
                            <a:noFill/>
                          </a:ln>
                          <a:solidFill>
                            <a:schemeClr val="tx1"/>
                          </a:solidFill>
                          <a:effectLst/>
                          <a:latin typeface="+mn-ea"/>
                          <a:ea typeface="+mn-ea"/>
                        </a:rPr>
                        <a:t>1</a:t>
                      </a:r>
                      <a:r>
                        <a:rPr kumimoji="0" lang="en-US" altLang="zh-CN" sz="2000" b="1" i="0" u="none" strike="noStrike" cap="none" normalizeH="0" baseline="0" dirty="0">
                          <a:ln>
                            <a:noFill/>
                          </a:ln>
                          <a:solidFill>
                            <a:schemeClr val="tx1"/>
                          </a:solidFill>
                          <a:effectLst/>
                          <a:latin typeface="+mn-ea"/>
                          <a:ea typeface="+mn-ea"/>
                        </a:rPr>
                        <a:t>.</a:t>
                      </a:r>
                      <a:r>
                        <a:rPr kumimoji="0" lang="zh-CN" altLang="en-US" sz="2000" b="1" i="0" u="none" strike="noStrike" cap="none" normalizeH="0" baseline="0" dirty="0">
                          <a:ln>
                            <a:noFill/>
                          </a:ln>
                          <a:solidFill>
                            <a:schemeClr val="tx1"/>
                          </a:solidFill>
                          <a:effectLst/>
                          <a:latin typeface="+mn-ea"/>
                          <a:ea typeface="+mn-ea"/>
                        </a:rPr>
                        <a:t>9</a:t>
                      </a:r>
                      <a:r>
                        <a:rPr kumimoji="0" lang="en-US" altLang="zh-CN" sz="2000" b="1" i="0" u="none" strike="noStrike" cap="none" normalizeH="0" baseline="0" dirty="0">
                          <a:ln>
                            <a:noFill/>
                          </a:ln>
                          <a:solidFill>
                            <a:schemeClr val="tx1"/>
                          </a:solidFill>
                          <a:effectLst/>
                          <a:latin typeface="+mn-ea"/>
                          <a:ea typeface="+mn-ea"/>
                        </a:rPr>
                        <a:t>:1</a:t>
                      </a:r>
                      <a:endParaRPr kumimoji="0" lang="zh-CN" altLang="en-US" sz="2000" b="1" i="0" u="none" strike="noStrike" cap="none" normalizeH="0" baseline="0" dirty="0">
                        <a:ln>
                          <a:noFill/>
                        </a:ln>
                        <a:solidFill>
                          <a:schemeClr val="tx1"/>
                        </a:solidFill>
                        <a:effectLst/>
                        <a:latin typeface="+mn-ea"/>
                        <a:ea typeface="+mn-ea"/>
                      </a:endParaRPr>
                    </a:p>
                  </a:txBody>
                  <a:tcPr marL="84406" marR="84406" anchor="ctr" horzOverflow="overflow">
                    <a:lnL w="12700" cap="flat" cmpd="sng" algn="ctr">
                      <a:solidFill>
                        <a:srgbClr val="49AB39"/>
                      </a:solidFill>
                      <a:prstDash val="solid"/>
                      <a:round/>
                      <a:headEnd type="none" w="med" len="med"/>
                      <a:tailEnd type="none" w="med" len="med"/>
                    </a:lnL>
                    <a:lnR w="12700" cap="flat" cmpd="sng" algn="ctr">
                      <a:solidFill>
                        <a:srgbClr val="49AB39"/>
                      </a:solidFill>
                      <a:prstDash val="solid"/>
                      <a:round/>
                      <a:headEnd type="none" w="med" len="med"/>
                      <a:tailEnd type="none" w="med" len="med"/>
                    </a:lnR>
                    <a:lnT w="12700" cap="flat" cmpd="sng" algn="ctr">
                      <a:solidFill>
                        <a:srgbClr val="49AB39"/>
                      </a:solidFill>
                      <a:prstDash val="solid"/>
                      <a:round/>
                      <a:headEnd type="none" w="med" len="med"/>
                      <a:tailEnd type="none" w="med" len="med"/>
                    </a:lnT>
                    <a:lnB w="12700" cap="flat" cmpd="sng" algn="ctr">
                      <a:solidFill>
                        <a:srgbClr val="49AB3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advClick="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集成测试</a:t>
            </a:r>
          </a:p>
        </p:txBody>
      </p:sp>
      <p:sp>
        <p:nvSpPr>
          <p:cNvPr id="33795" name="内容占位符 2"/>
          <p:cNvSpPr>
            <a:spLocks noGrp="1"/>
          </p:cNvSpPr>
          <p:nvPr>
            <p:ph idx="1"/>
          </p:nvPr>
        </p:nvSpPr>
        <p:spPr>
          <a:xfrm>
            <a:off x="100042" y="1000124"/>
            <a:ext cx="8758238" cy="4643453"/>
          </a:xfrm>
        </p:spPr>
        <p:txBody>
          <a:bodyPr/>
          <a:lstStyle/>
          <a:p>
            <a:pPr>
              <a:lnSpc>
                <a:spcPct val="135000"/>
              </a:lnSpc>
              <a:spcBef>
                <a:spcPts val="0"/>
              </a:spcBef>
            </a:pPr>
            <a:r>
              <a:rPr lang="zh-CN" altLang="en-US" sz="2400" b="1" dirty="0">
                <a:solidFill>
                  <a:srgbClr val="FF0000"/>
                </a:solidFill>
              </a:rPr>
              <a:t>集成测试 ：</a:t>
            </a:r>
            <a:r>
              <a:rPr lang="zh-CN" altLang="en-US" sz="2400" b="1" dirty="0">
                <a:solidFill>
                  <a:schemeClr val="tx2"/>
                </a:solidFill>
              </a:rPr>
              <a:t>是测试和组装软件的系统化技术，其主要目标是</a:t>
            </a:r>
            <a:r>
              <a:rPr lang="zh-CN" altLang="en-US" sz="2400" b="1" dirty="0">
                <a:solidFill>
                  <a:srgbClr val="FF0000"/>
                </a:solidFill>
              </a:rPr>
              <a:t>发现与接口有关的问题</a:t>
            </a:r>
            <a:r>
              <a:rPr lang="zh-CN" altLang="en-US" sz="2400" b="1" dirty="0">
                <a:solidFill>
                  <a:schemeClr val="tx2"/>
                </a:solidFill>
              </a:rPr>
              <a:t>。</a:t>
            </a:r>
          </a:p>
          <a:p>
            <a:pPr eaLnBrk="1" hangingPunct="1">
              <a:lnSpc>
                <a:spcPct val="120000"/>
              </a:lnSpc>
              <a:buFontTx/>
              <a:buNone/>
            </a:pPr>
            <a:r>
              <a:rPr lang="zh-CN" altLang="en-US" sz="2400" dirty="0"/>
              <a:t>   </a:t>
            </a:r>
            <a:r>
              <a:rPr lang="zh-CN" altLang="en-US" sz="2400" b="1" dirty="0">
                <a:solidFill>
                  <a:schemeClr val="tx2"/>
                </a:solidFill>
              </a:rPr>
              <a:t>如：数据穿过接口时可能丢失；</a:t>
            </a:r>
            <a:endParaRPr lang="en-US" altLang="zh-CN" sz="2400" b="1" dirty="0">
              <a:solidFill>
                <a:schemeClr val="tx2"/>
              </a:solidFill>
            </a:endParaRPr>
          </a:p>
          <a:p>
            <a:pPr eaLnBrk="1" hangingPunct="1">
              <a:lnSpc>
                <a:spcPct val="120000"/>
              </a:lnSpc>
              <a:buFontTx/>
              <a:buNone/>
            </a:pPr>
            <a:r>
              <a:rPr lang="en-US" altLang="zh-CN" sz="2400" b="1" dirty="0">
                <a:solidFill>
                  <a:schemeClr val="tx2"/>
                </a:solidFill>
              </a:rPr>
              <a:t>           </a:t>
            </a:r>
            <a:r>
              <a:rPr lang="zh-CN" altLang="en-US" sz="2400" b="1" dirty="0">
                <a:solidFill>
                  <a:schemeClr val="tx2"/>
                </a:solidFill>
              </a:rPr>
              <a:t>一个模块对另一个模块可能由于疏忽而造成有害影响；</a:t>
            </a:r>
            <a:endParaRPr lang="en-US" altLang="zh-CN" sz="2400" b="1" dirty="0">
              <a:solidFill>
                <a:schemeClr val="tx2"/>
              </a:solidFill>
            </a:endParaRPr>
          </a:p>
          <a:p>
            <a:pPr eaLnBrk="1" hangingPunct="1">
              <a:lnSpc>
                <a:spcPct val="120000"/>
              </a:lnSpc>
              <a:buFontTx/>
              <a:buNone/>
            </a:pPr>
            <a:r>
              <a:rPr lang="en-US" altLang="zh-CN" sz="2400" b="1" dirty="0">
                <a:solidFill>
                  <a:schemeClr val="tx2"/>
                </a:solidFill>
              </a:rPr>
              <a:t>           </a:t>
            </a:r>
            <a:r>
              <a:rPr lang="zh-CN" altLang="en-US" sz="2400" b="1" dirty="0">
                <a:solidFill>
                  <a:schemeClr val="tx2"/>
                </a:solidFill>
              </a:rPr>
              <a:t>把子功能组合起来可能不产生预期的主功能；</a:t>
            </a:r>
            <a:endParaRPr lang="en-US" altLang="zh-CN" sz="2400" b="1" dirty="0">
              <a:solidFill>
                <a:schemeClr val="tx2"/>
              </a:solidFill>
            </a:endParaRPr>
          </a:p>
          <a:p>
            <a:pPr eaLnBrk="1" hangingPunct="1">
              <a:lnSpc>
                <a:spcPct val="120000"/>
              </a:lnSpc>
              <a:buFontTx/>
              <a:buNone/>
            </a:pPr>
            <a:r>
              <a:rPr lang="en-US" altLang="zh-CN" sz="2400" b="1" dirty="0">
                <a:solidFill>
                  <a:schemeClr val="tx2"/>
                </a:solidFill>
              </a:rPr>
              <a:t>           </a:t>
            </a:r>
            <a:r>
              <a:rPr lang="zh-CN" altLang="en-US" sz="2400" b="1" dirty="0">
                <a:solidFill>
                  <a:schemeClr val="tx2"/>
                </a:solidFill>
              </a:rPr>
              <a:t>个别看来是可以接受的误差可能积累到不能接受的程度；</a:t>
            </a:r>
            <a:endParaRPr lang="en-US" altLang="zh-CN" sz="2400" b="1" dirty="0">
              <a:solidFill>
                <a:schemeClr val="tx2"/>
              </a:solidFill>
            </a:endParaRPr>
          </a:p>
          <a:p>
            <a:pPr eaLnBrk="1" hangingPunct="1">
              <a:lnSpc>
                <a:spcPct val="120000"/>
              </a:lnSpc>
              <a:buFontTx/>
              <a:buNone/>
            </a:pPr>
            <a:r>
              <a:rPr lang="en-US" altLang="zh-CN" sz="2400" b="1" dirty="0">
                <a:solidFill>
                  <a:schemeClr val="tx2"/>
                </a:solidFill>
              </a:rPr>
              <a:t>           </a:t>
            </a:r>
            <a:r>
              <a:rPr lang="zh-CN" altLang="en-US" sz="2400" b="1" dirty="0">
                <a:solidFill>
                  <a:schemeClr val="tx2"/>
                </a:solidFill>
              </a:rPr>
              <a:t>全程数据结构可能有问题等等</a:t>
            </a:r>
            <a:r>
              <a:rPr lang="zh-CN" altLang="en-US" sz="2400" dirty="0">
                <a:ea typeface="华文新魏" pitchFamily="2" charset="-122"/>
              </a:rPr>
              <a:t>。</a:t>
            </a:r>
          </a:p>
        </p:txBody>
      </p:sp>
    </p:spTree>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集成测试</a:t>
            </a:r>
          </a:p>
        </p:txBody>
      </p:sp>
      <p:sp>
        <p:nvSpPr>
          <p:cNvPr id="33795" name="内容占位符 2"/>
          <p:cNvSpPr>
            <a:spLocks noGrp="1"/>
          </p:cNvSpPr>
          <p:nvPr>
            <p:ph idx="1"/>
          </p:nvPr>
        </p:nvSpPr>
        <p:spPr>
          <a:xfrm>
            <a:off x="100042" y="1000124"/>
            <a:ext cx="8758238" cy="4643453"/>
          </a:xfrm>
        </p:spPr>
        <p:txBody>
          <a:bodyPr/>
          <a:lstStyle/>
          <a:p>
            <a:pPr>
              <a:lnSpc>
                <a:spcPct val="135000"/>
              </a:lnSpc>
              <a:spcBef>
                <a:spcPts val="0"/>
              </a:spcBef>
            </a:pPr>
            <a:r>
              <a:rPr lang="zh-CN" altLang="en-US" sz="2400" b="1" dirty="0">
                <a:solidFill>
                  <a:srgbClr val="FF0000"/>
                </a:solidFill>
              </a:rPr>
              <a:t>集成测试的两种方法 ：</a:t>
            </a:r>
            <a:endParaRPr lang="en-US" altLang="zh-CN" sz="2400" b="1" dirty="0">
              <a:solidFill>
                <a:srgbClr val="FF0000"/>
              </a:solidFill>
            </a:endParaRPr>
          </a:p>
          <a:p>
            <a:pPr>
              <a:lnSpc>
                <a:spcPct val="135000"/>
              </a:lnSpc>
              <a:spcBef>
                <a:spcPts val="0"/>
              </a:spcBef>
            </a:pPr>
            <a:r>
              <a:rPr lang="en-US" altLang="zh-CN" sz="2400" b="1" dirty="0">
                <a:solidFill>
                  <a:schemeClr val="tx2"/>
                </a:solidFill>
              </a:rPr>
              <a:t>1</a:t>
            </a:r>
            <a:r>
              <a:rPr lang="zh-CN" altLang="en-US" sz="2400" b="1" dirty="0">
                <a:solidFill>
                  <a:schemeClr val="tx2"/>
                </a:solidFill>
              </a:rPr>
              <a:t>、非渐增式测试方法，即：先分别测试每个模块，再把所有模块按设计要求放在一起结合成所要的程序进行测试。</a:t>
            </a:r>
            <a:endParaRPr lang="en-US" altLang="zh-CN" sz="2400" b="1" dirty="0">
              <a:solidFill>
                <a:schemeClr val="tx2"/>
              </a:solidFill>
            </a:endParaRPr>
          </a:p>
          <a:p>
            <a:pPr>
              <a:lnSpc>
                <a:spcPct val="135000"/>
              </a:lnSpc>
              <a:spcBef>
                <a:spcPts val="0"/>
              </a:spcBef>
            </a:pPr>
            <a:r>
              <a:rPr lang="en-US" altLang="zh-CN" sz="2400" b="1" dirty="0">
                <a:solidFill>
                  <a:schemeClr val="tx2"/>
                </a:solidFill>
              </a:rPr>
              <a:t>2</a:t>
            </a:r>
            <a:r>
              <a:rPr lang="zh-CN" altLang="en-US" sz="2400" b="1" dirty="0">
                <a:solidFill>
                  <a:schemeClr val="tx2"/>
                </a:solidFill>
              </a:rPr>
              <a:t>、渐增式测试，即：先把下一个要测试的模块同已经测试好的那些模块结合起来进行测试，测试完以后再把下一个应该测试的模块结合进来测试。这种每次增加一个模块的方法实际上</a:t>
            </a:r>
            <a:r>
              <a:rPr lang="zh-CN" altLang="en-US" sz="2400" b="1" dirty="0">
                <a:solidFill>
                  <a:srgbClr val="FF0000"/>
                </a:solidFill>
              </a:rPr>
              <a:t>同时完成单元测试和集成测试</a:t>
            </a:r>
            <a:r>
              <a:rPr lang="en-US" altLang="zh-CN" sz="2400" b="1" dirty="0">
                <a:solidFill>
                  <a:srgbClr val="FF0000"/>
                </a:solidFill>
              </a:rPr>
              <a:t>.</a:t>
            </a:r>
          </a:p>
          <a:p>
            <a:pPr>
              <a:lnSpc>
                <a:spcPct val="135000"/>
              </a:lnSpc>
              <a:spcBef>
                <a:spcPts val="0"/>
              </a:spcBef>
            </a:pPr>
            <a:endParaRPr lang="en-US" altLang="zh-CN" sz="2400" b="1" dirty="0">
              <a:solidFill>
                <a:schemeClr val="tx2"/>
              </a:solidFill>
            </a:endParaRPr>
          </a:p>
          <a:p>
            <a:pPr eaLnBrk="1" hangingPunct="1">
              <a:lnSpc>
                <a:spcPct val="125000"/>
              </a:lnSpc>
              <a:buFontTx/>
              <a:buNone/>
            </a:pPr>
            <a:r>
              <a:rPr lang="en-US" altLang="zh-CN" sz="2400" b="1" dirty="0">
                <a:solidFill>
                  <a:srgbClr val="FF0000"/>
                </a:solidFill>
                <a:ea typeface="华文新魏" pitchFamily="2" charset="-122"/>
              </a:rPr>
              <a:t>    </a:t>
            </a:r>
            <a:r>
              <a:rPr lang="zh-CN" altLang="en-US" sz="2400" b="1" dirty="0">
                <a:solidFill>
                  <a:srgbClr val="FF0000"/>
                </a:solidFill>
              </a:rPr>
              <a:t>目前在进行集成测试时普遍采用渐增式测试方法。</a:t>
            </a:r>
          </a:p>
        </p:txBody>
      </p:sp>
    </p:spTree>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集成测试</a:t>
            </a:r>
          </a:p>
        </p:txBody>
      </p:sp>
      <p:sp>
        <p:nvSpPr>
          <p:cNvPr id="33795" name="内容占位符 2"/>
          <p:cNvSpPr>
            <a:spLocks noGrp="1"/>
          </p:cNvSpPr>
          <p:nvPr>
            <p:ph idx="1"/>
          </p:nvPr>
        </p:nvSpPr>
        <p:spPr>
          <a:xfrm>
            <a:off x="100042" y="1000124"/>
            <a:ext cx="8758238" cy="4643453"/>
          </a:xfrm>
        </p:spPr>
        <p:txBody>
          <a:bodyPr/>
          <a:lstStyle/>
          <a:p>
            <a:pPr>
              <a:lnSpc>
                <a:spcPct val="135000"/>
              </a:lnSpc>
              <a:spcBef>
                <a:spcPts val="0"/>
              </a:spcBef>
            </a:pPr>
            <a:r>
              <a:rPr lang="zh-CN" altLang="en-US" sz="2400" b="1" dirty="0">
                <a:solidFill>
                  <a:srgbClr val="0000FF"/>
                </a:solidFill>
                <a:ea typeface="黑体" pitchFamily="49" charset="-122"/>
              </a:rPr>
              <a:t>渐增方式把模块结合到程序中去时，有自顶向下和自底向上两种集成策略。但</a:t>
            </a:r>
            <a:r>
              <a:rPr lang="zh-CN" altLang="en-US" sz="2400" b="1" dirty="0">
                <a:solidFill>
                  <a:srgbClr val="FF0000"/>
                </a:solidFill>
                <a:ea typeface="黑体" pitchFamily="49" charset="-122"/>
              </a:rPr>
              <a:t>在实践中常采用混合的策略</a:t>
            </a:r>
            <a:r>
              <a:rPr lang="zh-CN" altLang="en-US" sz="2400" b="1" dirty="0">
                <a:ea typeface="黑体" pitchFamily="49" charset="-122"/>
              </a:rPr>
              <a:t>。</a:t>
            </a:r>
            <a:endParaRPr lang="en-US" altLang="zh-CN" sz="2400" b="1" dirty="0">
              <a:ea typeface="黑体" pitchFamily="49" charset="-122"/>
            </a:endParaRPr>
          </a:p>
          <a:p>
            <a:pPr>
              <a:lnSpc>
                <a:spcPct val="135000"/>
              </a:lnSpc>
              <a:spcBef>
                <a:spcPts val="0"/>
              </a:spcBef>
              <a:buNone/>
            </a:pPr>
            <a:r>
              <a:rPr lang="zh-CN" altLang="en-US" sz="2400" b="1" dirty="0">
                <a:solidFill>
                  <a:srgbClr val="800000"/>
                </a:solidFill>
              </a:rPr>
              <a:t>               自顶向下集成                         自底向上集成</a:t>
            </a:r>
          </a:p>
          <a:p>
            <a:pPr>
              <a:lnSpc>
                <a:spcPct val="135000"/>
              </a:lnSpc>
              <a:spcBef>
                <a:spcPts val="0"/>
              </a:spcBef>
            </a:pPr>
            <a:endParaRPr lang="zh-CN" altLang="en-US" sz="2400" b="1" dirty="0">
              <a:solidFill>
                <a:srgbClr val="800000"/>
              </a:solidFill>
            </a:endParaRPr>
          </a:p>
          <a:p>
            <a:pPr>
              <a:lnSpc>
                <a:spcPct val="135000"/>
              </a:lnSpc>
              <a:spcBef>
                <a:spcPts val="0"/>
              </a:spcBef>
            </a:pPr>
            <a:endParaRPr lang="en-US" altLang="zh-CN" sz="2400" b="1" dirty="0">
              <a:solidFill>
                <a:srgbClr val="FF0000"/>
              </a:solidFill>
            </a:endParaRPr>
          </a:p>
        </p:txBody>
      </p:sp>
      <p:pic>
        <p:nvPicPr>
          <p:cNvPr id="4" name="Picture 8" descr="rj79"/>
          <p:cNvPicPr>
            <a:picLocks noChangeAspect="1" noChangeArrowheads="1"/>
          </p:cNvPicPr>
          <p:nvPr/>
        </p:nvPicPr>
        <p:blipFill>
          <a:blip r:embed="rId3" cstate="print"/>
          <a:srcRect/>
          <a:stretch>
            <a:fillRect/>
          </a:stretch>
        </p:blipFill>
        <p:spPr bwMode="auto">
          <a:xfrm>
            <a:off x="317989" y="2571744"/>
            <a:ext cx="3389434" cy="3773487"/>
          </a:xfrm>
          <a:prstGeom prst="rect">
            <a:avLst/>
          </a:prstGeom>
          <a:noFill/>
          <a:ln w="9525">
            <a:noFill/>
            <a:miter lim="800000"/>
            <a:headEnd/>
            <a:tailEnd/>
          </a:ln>
        </p:spPr>
      </p:pic>
      <p:pic>
        <p:nvPicPr>
          <p:cNvPr id="5" name="Picture 9" descr="rj80"/>
          <p:cNvPicPr>
            <a:picLocks noChangeAspect="1" noChangeArrowheads="1"/>
          </p:cNvPicPr>
          <p:nvPr/>
        </p:nvPicPr>
        <p:blipFill>
          <a:blip r:embed="rId4" cstate="print"/>
          <a:srcRect/>
          <a:stretch>
            <a:fillRect/>
          </a:stretch>
        </p:blipFill>
        <p:spPr bwMode="auto">
          <a:xfrm>
            <a:off x="4173415" y="2643182"/>
            <a:ext cx="4702420" cy="3783018"/>
          </a:xfrm>
          <a:prstGeom prst="rect">
            <a:avLst/>
          </a:prstGeom>
          <a:noFill/>
          <a:ln w="9525">
            <a:noFill/>
            <a:miter lim="800000"/>
            <a:headEnd/>
            <a:tailEnd/>
          </a:ln>
        </p:spPr>
      </p:pic>
    </p:spTree>
  </p:cSld>
  <p:clrMapOvr>
    <a:masterClrMapping/>
  </p:clrMapOvr>
  <p:transition advClick="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集成测试（回归测试）</a:t>
            </a:r>
          </a:p>
        </p:txBody>
      </p:sp>
      <p:sp>
        <p:nvSpPr>
          <p:cNvPr id="33795" name="内容占位符 2"/>
          <p:cNvSpPr>
            <a:spLocks noGrp="1"/>
          </p:cNvSpPr>
          <p:nvPr>
            <p:ph idx="1"/>
          </p:nvPr>
        </p:nvSpPr>
        <p:spPr>
          <a:xfrm>
            <a:off x="100042" y="1000124"/>
            <a:ext cx="8758238" cy="4643453"/>
          </a:xfrm>
        </p:spPr>
        <p:txBody>
          <a:bodyPr/>
          <a:lstStyle/>
          <a:p>
            <a:pPr>
              <a:lnSpc>
                <a:spcPct val="135000"/>
              </a:lnSpc>
              <a:spcBef>
                <a:spcPts val="0"/>
              </a:spcBef>
            </a:pPr>
            <a:r>
              <a:rPr lang="zh-CN" altLang="en-US" b="1" dirty="0">
                <a:solidFill>
                  <a:schemeClr val="tx2"/>
                </a:solidFill>
                <a:latin typeface="黑体" pitchFamily="49" charset="-122"/>
                <a:ea typeface="黑体" pitchFamily="49" charset="-122"/>
              </a:rPr>
              <a:t>任何成功的测试都会发现错误，而且错误必须被改正。每当</a:t>
            </a:r>
            <a:r>
              <a:rPr lang="zh-CN" altLang="en-US" b="1" dirty="0">
                <a:solidFill>
                  <a:srgbClr val="FF0000"/>
                </a:solidFill>
                <a:latin typeface="黑体" pitchFamily="49" charset="-122"/>
                <a:ea typeface="黑体" pitchFamily="49" charset="-122"/>
              </a:rPr>
              <a:t>改正软件错误</a:t>
            </a:r>
            <a:r>
              <a:rPr lang="zh-CN" altLang="en-US" b="1" dirty="0">
                <a:solidFill>
                  <a:schemeClr val="tx2"/>
                </a:solidFill>
                <a:latin typeface="黑体" pitchFamily="49" charset="-122"/>
                <a:ea typeface="黑体" pitchFamily="49" charset="-122"/>
              </a:rPr>
              <a:t>的时候，</a:t>
            </a:r>
            <a:r>
              <a:rPr lang="zh-CN" altLang="en-US" b="1" dirty="0">
                <a:solidFill>
                  <a:srgbClr val="FF0000"/>
                </a:solidFill>
                <a:latin typeface="黑体" pitchFamily="49" charset="-122"/>
                <a:ea typeface="黑体" pitchFamily="49" charset="-122"/>
              </a:rPr>
              <a:t>软件配置的某些成分（程序、文档或数据）也被修改了。</a:t>
            </a:r>
            <a:r>
              <a:rPr lang="zh-CN" altLang="en-US" b="1" dirty="0">
                <a:solidFill>
                  <a:schemeClr val="tx2"/>
                </a:solidFill>
                <a:latin typeface="黑体" pitchFamily="49" charset="-122"/>
                <a:ea typeface="黑体" pitchFamily="49" charset="-122"/>
              </a:rPr>
              <a:t>回归测试就是用于保证由于调试或其他原因引起的变化，不会导致非预期的软件行为或额外错误的测试活动。</a:t>
            </a:r>
          </a:p>
          <a:p>
            <a:pPr eaLnBrk="1" hangingPunct="1">
              <a:lnSpc>
                <a:spcPct val="120000"/>
              </a:lnSpc>
            </a:pPr>
            <a:r>
              <a:rPr lang="zh-CN" altLang="en-US" b="1" dirty="0">
                <a:solidFill>
                  <a:schemeClr val="tx2"/>
                </a:solidFill>
                <a:latin typeface="黑体" pitchFamily="49" charset="-122"/>
                <a:ea typeface="黑体" pitchFamily="49" charset="-122"/>
              </a:rPr>
              <a:t>即：</a:t>
            </a:r>
            <a:r>
              <a:rPr lang="zh-CN" altLang="en-US" b="1" dirty="0">
                <a:solidFill>
                  <a:srgbClr val="0000FF"/>
                </a:solidFill>
                <a:latin typeface="黑体" pitchFamily="49" charset="-122"/>
                <a:ea typeface="黑体" pitchFamily="49" charset="-122"/>
              </a:rPr>
              <a:t>回归测试是指重新执行已经做过的测试的某个子集，以保证修改变化没有带来非预期的副作用。</a:t>
            </a:r>
          </a:p>
          <a:p>
            <a:pPr eaLnBrk="1" hangingPunct="1">
              <a:lnSpc>
                <a:spcPct val="120000"/>
              </a:lnSpc>
            </a:pPr>
            <a:r>
              <a:rPr lang="zh-CN" altLang="en-US" b="1" dirty="0">
                <a:solidFill>
                  <a:schemeClr val="tx2"/>
                </a:solidFill>
                <a:latin typeface="黑体" pitchFamily="49" charset="-122"/>
                <a:ea typeface="黑体" pitchFamily="49" charset="-122"/>
              </a:rPr>
              <a:t>回归测试集（已执行过的测试用例的子集）包括下述</a:t>
            </a:r>
            <a:r>
              <a:rPr lang="en-US" altLang="zh-CN" b="1" dirty="0">
                <a:solidFill>
                  <a:schemeClr val="tx2"/>
                </a:solidFill>
                <a:latin typeface="黑体" pitchFamily="49" charset="-122"/>
                <a:ea typeface="黑体" pitchFamily="49" charset="-122"/>
              </a:rPr>
              <a:t>3</a:t>
            </a:r>
            <a:r>
              <a:rPr lang="zh-CN" altLang="en-US" b="1" dirty="0">
                <a:solidFill>
                  <a:schemeClr val="tx2"/>
                </a:solidFill>
                <a:latin typeface="黑体" pitchFamily="49" charset="-122"/>
                <a:ea typeface="黑体" pitchFamily="49" charset="-122"/>
              </a:rPr>
              <a:t>类不同的测试用例：</a:t>
            </a:r>
          </a:p>
          <a:p>
            <a:pPr eaLnBrk="1" hangingPunct="1">
              <a:lnSpc>
                <a:spcPct val="120000"/>
              </a:lnSpc>
              <a:buFontTx/>
              <a:buNone/>
            </a:pPr>
            <a:r>
              <a:rPr lang="zh-CN" altLang="en-US" b="1" dirty="0">
                <a:latin typeface="黑体" pitchFamily="49" charset="-122"/>
                <a:ea typeface="黑体" pitchFamily="49" charset="-122"/>
              </a:rPr>
              <a:t>   </a:t>
            </a:r>
            <a:r>
              <a:rPr lang="zh-CN" altLang="en-US" b="1" dirty="0">
                <a:solidFill>
                  <a:schemeClr val="tx2"/>
                </a:solidFill>
                <a:latin typeface="黑体" pitchFamily="49" charset="-122"/>
                <a:ea typeface="黑体" pitchFamily="49" charset="-122"/>
              </a:rPr>
              <a:t>（</a:t>
            </a:r>
            <a:r>
              <a:rPr lang="en-US" altLang="zh-CN" b="1" dirty="0">
                <a:solidFill>
                  <a:schemeClr val="tx2"/>
                </a:solidFill>
                <a:latin typeface="黑体" pitchFamily="49" charset="-122"/>
                <a:ea typeface="黑体" pitchFamily="49" charset="-122"/>
              </a:rPr>
              <a:t>1</a:t>
            </a:r>
            <a:r>
              <a:rPr lang="zh-CN" altLang="en-US" b="1" dirty="0">
                <a:solidFill>
                  <a:schemeClr val="tx2"/>
                </a:solidFill>
                <a:latin typeface="黑体" pitchFamily="49" charset="-122"/>
                <a:ea typeface="黑体" pitchFamily="49" charset="-122"/>
              </a:rPr>
              <a:t>） 检测软件全部功能的代表性测试用例；</a:t>
            </a:r>
          </a:p>
          <a:p>
            <a:pPr eaLnBrk="1" hangingPunct="1">
              <a:lnSpc>
                <a:spcPct val="120000"/>
              </a:lnSpc>
              <a:buFontTx/>
              <a:buNone/>
            </a:pPr>
            <a:r>
              <a:rPr lang="zh-CN" altLang="en-US" b="1" dirty="0">
                <a:solidFill>
                  <a:schemeClr val="tx2"/>
                </a:solidFill>
                <a:latin typeface="黑体" pitchFamily="49" charset="-122"/>
                <a:ea typeface="黑体" pitchFamily="49" charset="-122"/>
              </a:rPr>
              <a:t>   （</a:t>
            </a:r>
            <a:r>
              <a:rPr lang="en-US" altLang="zh-CN" b="1" dirty="0">
                <a:solidFill>
                  <a:schemeClr val="tx2"/>
                </a:solidFill>
                <a:latin typeface="黑体" pitchFamily="49" charset="-122"/>
                <a:ea typeface="黑体" pitchFamily="49" charset="-122"/>
              </a:rPr>
              <a:t>2</a:t>
            </a:r>
            <a:r>
              <a:rPr lang="zh-CN" altLang="en-US" b="1" dirty="0">
                <a:solidFill>
                  <a:schemeClr val="tx2"/>
                </a:solidFill>
                <a:latin typeface="黑体" pitchFamily="49" charset="-122"/>
                <a:ea typeface="黑体" pitchFamily="49" charset="-122"/>
              </a:rPr>
              <a:t>） 专门针对可能受修改影响的软件功能的附加测试；</a:t>
            </a:r>
          </a:p>
          <a:p>
            <a:pPr eaLnBrk="1" hangingPunct="1">
              <a:lnSpc>
                <a:spcPct val="120000"/>
              </a:lnSpc>
              <a:buFontTx/>
              <a:buNone/>
            </a:pPr>
            <a:r>
              <a:rPr lang="zh-CN" altLang="en-US" b="1" dirty="0">
                <a:solidFill>
                  <a:schemeClr val="tx2"/>
                </a:solidFill>
                <a:latin typeface="黑体" pitchFamily="49" charset="-122"/>
                <a:ea typeface="黑体" pitchFamily="49" charset="-122"/>
              </a:rPr>
              <a:t>   （</a:t>
            </a:r>
            <a:r>
              <a:rPr lang="en-US" altLang="zh-CN" b="1" dirty="0">
                <a:solidFill>
                  <a:schemeClr val="tx2"/>
                </a:solidFill>
                <a:latin typeface="黑体" pitchFamily="49" charset="-122"/>
                <a:ea typeface="黑体" pitchFamily="49" charset="-122"/>
              </a:rPr>
              <a:t>3</a:t>
            </a:r>
            <a:r>
              <a:rPr lang="zh-CN" altLang="en-US" b="1" dirty="0">
                <a:solidFill>
                  <a:schemeClr val="tx2"/>
                </a:solidFill>
                <a:latin typeface="黑体" pitchFamily="49" charset="-122"/>
                <a:ea typeface="黑体" pitchFamily="49" charset="-122"/>
              </a:rPr>
              <a:t>） 针对被修改过的软件成分的测试。</a:t>
            </a:r>
          </a:p>
        </p:txBody>
      </p:sp>
    </p:spTree>
  </p:cSld>
  <p:clrMapOvr>
    <a:masterClrMapping/>
  </p:clrMapOvr>
  <p:transition advClick="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确认测试</a:t>
            </a:r>
          </a:p>
        </p:txBody>
      </p:sp>
      <p:sp>
        <p:nvSpPr>
          <p:cNvPr id="33795" name="内容占位符 2"/>
          <p:cNvSpPr>
            <a:spLocks noGrp="1"/>
          </p:cNvSpPr>
          <p:nvPr>
            <p:ph idx="1"/>
          </p:nvPr>
        </p:nvSpPr>
        <p:spPr>
          <a:xfrm>
            <a:off x="100042" y="1000124"/>
            <a:ext cx="8758238" cy="4643453"/>
          </a:xfrm>
        </p:spPr>
        <p:txBody>
          <a:bodyPr/>
          <a:lstStyle/>
          <a:p>
            <a:pPr eaLnBrk="1" hangingPunct="1"/>
            <a:r>
              <a:rPr lang="zh-CN" altLang="en-US" sz="2400" b="1" dirty="0">
                <a:solidFill>
                  <a:srgbClr val="FF0000"/>
                </a:solidFill>
                <a:latin typeface="黑体" pitchFamily="49" charset="-122"/>
                <a:ea typeface="黑体" pitchFamily="49" charset="-122"/>
              </a:rPr>
              <a:t>确认</a:t>
            </a:r>
            <a:r>
              <a:rPr lang="zh-CN" altLang="en-US" sz="2400" b="1" dirty="0">
                <a:latin typeface="黑体" pitchFamily="49" charset="-122"/>
                <a:ea typeface="黑体" pitchFamily="49" charset="-122"/>
              </a:rPr>
              <a:t>测试也称为验收测试，它的目标是</a:t>
            </a:r>
            <a:r>
              <a:rPr lang="zh-CN" altLang="en-US" sz="2400" b="1" dirty="0">
                <a:solidFill>
                  <a:srgbClr val="FF0000"/>
                </a:solidFill>
                <a:latin typeface="黑体" pitchFamily="49" charset="-122"/>
                <a:ea typeface="黑体" pitchFamily="49" charset="-122"/>
              </a:rPr>
              <a:t>验证</a:t>
            </a:r>
            <a:r>
              <a:rPr lang="zh-CN" altLang="en-US" sz="2400" b="1" dirty="0">
                <a:latin typeface="黑体" pitchFamily="49" charset="-122"/>
                <a:ea typeface="黑体" pitchFamily="49" charset="-122"/>
              </a:rPr>
              <a:t>软件的</a:t>
            </a:r>
            <a:r>
              <a:rPr lang="zh-CN" altLang="en-US" sz="2400" b="1" dirty="0">
                <a:solidFill>
                  <a:srgbClr val="FF0000"/>
                </a:solidFill>
                <a:latin typeface="黑体" pitchFamily="49" charset="-122"/>
                <a:ea typeface="黑体" pitchFamily="49" charset="-122"/>
              </a:rPr>
              <a:t>有效性</a:t>
            </a:r>
            <a:r>
              <a:rPr lang="zh-CN" altLang="en-US" sz="2400" b="1" dirty="0">
                <a:latin typeface="黑体" pitchFamily="49" charset="-122"/>
                <a:ea typeface="黑体" pitchFamily="49" charset="-122"/>
              </a:rPr>
              <a:t>。</a:t>
            </a:r>
          </a:p>
          <a:p>
            <a:pPr eaLnBrk="1" hangingPunct="1"/>
            <a:r>
              <a:rPr lang="zh-CN" altLang="en-US" sz="2400" b="1" dirty="0">
                <a:solidFill>
                  <a:srgbClr val="0000FF"/>
                </a:solidFill>
                <a:latin typeface="黑体" pitchFamily="49" charset="-122"/>
                <a:ea typeface="黑体" pitchFamily="49" charset="-122"/>
              </a:rPr>
              <a:t>确认（</a:t>
            </a:r>
            <a:r>
              <a:rPr lang="en-US" altLang="zh-CN" sz="2400" b="1" dirty="0">
                <a:solidFill>
                  <a:srgbClr val="0000FF"/>
                </a:solidFill>
                <a:latin typeface="黑体" pitchFamily="49" charset="-122"/>
                <a:ea typeface="黑体" pitchFamily="49" charset="-122"/>
              </a:rPr>
              <a:t>validation</a:t>
            </a:r>
            <a:r>
              <a:rPr lang="zh-CN" altLang="en-US" sz="2400" b="1" dirty="0">
                <a:solidFill>
                  <a:srgbClr val="0000FF"/>
                </a:solidFill>
                <a:latin typeface="黑体" pitchFamily="49" charset="-122"/>
                <a:ea typeface="黑体" pitchFamily="49" charset="-122"/>
              </a:rPr>
              <a:t>）</a:t>
            </a:r>
            <a:r>
              <a:rPr lang="zh-CN" altLang="en-US" sz="2400" b="1" dirty="0">
                <a:latin typeface="黑体" pitchFamily="49" charset="-122"/>
                <a:ea typeface="黑体" pitchFamily="49" charset="-122"/>
              </a:rPr>
              <a:t>：指的是为了保证软件确实满足了用户需求而进行的一系列活动。</a:t>
            </a:r>
          </a:p>
          <a:p>
            <a:pPr eaLnBrk="1" hangingPunct="1"/>
            <a:r>
              <a:rPr lang="zh-CN" altLang="en-US" sz="2400" b="1" dirty="0">
                <a:solidFill>
                  <a:srgbClr val="0000FF"/>
                </a:solidFill>
                <a:latin typeface="黑体" pitchFamily="49" charset="-122"/>
                <a:ea typeface="黑体" pitchFamily="49" charset="-122"/>
              </a:rPr>
              <a:t>验证（</a:t>
            </a:r>
            <a:r>
              <a:rPr lang="en-US" altLang="zh-CN" sz="2400" b="1" dirty="0">
                <a:solidFill>
                  <a:srgbClr val="0000FF"/>
                </a:solidFill>
                <a:latin typeface="黑体" pitchFamily="49" charset="-122"/>
                <a:ea typeface="黑体" pitchFamily="49" charset="-122"/>
              </a:rPr>
              <a:t>verification</a:t>
            </a:r>
            <a:r>
              <a:rPr lang="zh-CN" altLang="en-US" sz="2400" b="1" dirty="0">
                <a:solidFill>
                  <a:srgbClr val="0000FF"/>
                </a:solidFill>
                <a:latin typeface="黑体" pitchFamily="49" charset="-122"/>
                <a:ea typeface="黑体" pitchFamily="49" charset="-122"/>
              </a:rPr>
              <a:t>）：</a:t>
            </a:r>
            <a:r>
              <a:rPr lang="zh-CN" altLang="en-US" sz="2400" b="1" dirty="0">
                <a:latin typeface="黑体" pitchFamily="49" charset="-122"/>
                <a:ea typeface="黑体" pitchFamily="49" charset="-122"/>
              </a:rPr>
              <a:t>指的是保证软件正确地实现了某个特定要求的一系列活动。</a:t>
            </a:r>
          </a:p>
          <a:p>
            <a:pPr eaLnBrk="1" hangingPunct="1"/>
            <a:r>
              <a:rPr lang="zh-CN" altLang="en-US" sz="2400" b="1" dirty="0">
                <a:solidFill>
                  <a:srgbClr val="0000FF"/>
                </a:solidFill>
                <a:latin typeface="黑体" pitchFamily="49" charset="-122"/>
                <a:ea typeface="黑体" pitchFamily="49" charset="-122"/>
              </a:rPr>
              <a:t>有效性</a:t>
            </a:r>
            <a:r>
              <a:rPr lang="zh-CN" altLang="en-US" sz="2400" b="1" dirty="0">
                <a:latin typeface="黑体" pitchFamily="49" charset="-122"/>
                <a:ea typeface="黑体" pitchFamily="49" charset="-122"/>
              </a:rPr>
              <a:t>的简单定义：如果软件的功能和性能如同用户所合理期待的那样，软件就是有效的。</a:t>
            </a:r>
          </a:p>
          <a:p>
            <a:pPr eaLnBrk="1" hangingPunct="1"/>
            <a:r>
              <a:rPr lang="zh-CN" altLang="en-US" sz="2400" b="1" dirty="0">
                <a:latin typeface="黑体" pitchFamily="49" charset="-122"/>
                <a:ea typeface="黑体" pitchFamily="49" charset="-122"/>
              </a:rPr>
              <a:t>需求分析阶段产生的</a:t>
            </a:r>
            <a:r>
              <a:rPr lang="zh-CN" altLang="en-US" sz="2400" b="1" dirty="0">
                <a:solidFill>
                  <a:srgbClr val="FF0000"/>
                </a:solidFill>
                <a:latin typeface="黑体" pitchFamily="49" charset="-122"/>
                <a:ea typeface="黑体" pitchFamily="49" charset="-122"/>
              </a:rPr>
              <a:t>软件需求规格说明书，</a:t>
            </a:r>
            <a:r>
              <a:rPr lang="zh-CN" altLang="en-US" sz="2400" b="1" dirty="0">
                <a:latin typeface="黑体" pitchFamily="49" charset="-122"/>
                <a:ea typeface="黑体" pitchFamily="49" charset="-122"/>
              </a:rPr>
              <a:t>准确地描述了用户对软件的合理期望，因此</a:t>
            </a:r>
            <a:r>
              <a:rPr lang="zh-CN" altLang="en-US" sz="2400" b="1" dirty="0">
                <a:solidFill>
                  <a:srgbClr val="FF0000"/>
                </a:solidFill>
                <a:latin typeface="黑体" pitchFamily="49" charset="-122"/>
                <a:ea typeface="黑体" pitchFamily="49" charset="-122"/>
              </a:rPr>
              <a:t>是软件有效性的标准，也是进行确认测试的基础。</a:t>
            </a:r>
          </a:p>
        </p:txBody>
      </p:sp>
    </p:spTree>
  </p:cSld>
  <p:clrMapOvr>
    <a:masterClrMapping/>
  </p:clrMapOvr>
  <p:transition advClick="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确认测试的范围</a:t>
            </a:r>
          </a:p>
        </p:txBody>
      </p:sp>
      <p:sp>
        <p:nvSpPr>
          <p:cNvPr id="33795" name="内容占位符 2"/>
          <p:cNvSpPr>
            <a:spLocks noGrp="1"/>
          </p:cNvSpPr>
          <p:nvPr>
            <p:ph idx="1"/>
          </p:nvPr>
        </p:nvSpPr>
        <p:spPr>
          <a:xfrm>
            <a:off x="100042" y="1000124"/>
            <a:ext cx="8758238" cy="4643453"/>
          </a:xfrm>
        </p:spPr>
        <p:txBody>
          <a:bodyPr/>
          <a:lstStyle/>
          <a:p>
            <a:pPr eaLnBrk="1" hangingPunct="1"/>
            <a:r>
              <a:rPr lang="zh-CN" altLang="en-US" sz="2400" b="1" dirty="0">
                <a:solidFill>
                  <a:srgbClr val="FF0000"/>
                </a:solidFill>
                <a:latin typeface="黑体" pitchFamily="49" charset="-122"/>
                <a:ea typeface="黑体" pitchFamily="49" charset="-122"/>
              </a:rPr>
              <a:t>确认测试必须有用户积极参与，或者以用户为主进行。</a:t>
            </a:r>
            <a:r>
              <a:rPr lang="zh-CN" altLang="en-US" sz="2400" b="1" dirty="0">
                <a:solidFill>
                  <a:schemeClr val="tx2"/>
                </a:solidFill>
                <a:latin typeface="黑体" pitchFamily="49" charset="-122"/>
                <a:ea typeface="黑体" pitchFamily="49" charset="-122"/>
              </a:rPr>
              <a:t>用户应该参与设计测试方案，使用用户界面输入测试数据并且分析评价测试的输出结果。</a:t>
            </a:r>
          </a:p>
          <a:p>
            <a:pPr eaLnBrk="1" hangingPunct="1"/>
            <a:r>
              <a:rPr lang="zh-CN" altLang="en-US" sz="2400" b="1" dirty="0">
                <a:solidFill>
                  <a:srgbClr val="FF0000"/>
                </a:solidFill>
                <a:latin typeface="黑体" pitchFamily="49" charset="-122"/>
                <a:ea typeface="黑体" pitchFamily="49" charset="-122"/>
              </a:rPr>
              <a:t>确认测试通常使用黑盒测试法。</a:t>
            </a:r>
            <a:r>
              <a:rPr lang="zh-CN" altLang="en-US" sz="2400" b="1" dirty="0">
                <a:solidFill>
                  <a:schemeClr val="tx2"/>
                </a:solidFill>
                <a:latin typeface="黑体" pitchFamily="49" charset="-122"/>
                <a:ea typeface="黑体" pitchFamily="49" charset="-122"/>
              </a:rPr>
              <a:t>应该仔细设计测试计划和测试过程，测试计划包括要进行的测试的种类及进度安排，测试过程规定了用来检测软件是否与需求一致的测试方案。</a:t>
            </a:r>
          </a:p>
          <a:p>
            <a:pPr eaLnBrk="1" hangingPunct="1"/>
            <a:r>
              <a:rPr lang="zh-CN" altLang="en-US" sz="2400" b="1" dirty="0">
                <a:solidFill>
                  <a:schemeClr val="tx2"/>
                </a:solidFill>
                <a:latin typeface="黑体" pitchFamily="49" charset="-122"/>
                <a:ea typeface="黑体" pitchFamily="49" charset="-122"/>
              </a:rPr>
              <a:t>通过测试和调试要保证软件能</a:t>
            </a:r>
            <a:r>
              <a:rPr lang="zh-CN" altLang="en-US" sz="2400" b="1" dirty="0">
                <a:solidFill>
                  <a:srgbClr val="FF0000"/>
                </a:solidFill>
                <a:latin typeface="黑体" pitchFamily="49" charset="-122"/>
                <a:ea typeface="黑体" pitchFamily="49" charset="-122"/>
              </a:rPr>
              <a:t>满足</a:t>
            </a:r>
            <a:r>
              <a:rPr lang="zh-CN" altLang="en-US" sz="2400" b="1" dirty="0">
                <a:solidFill>
                  <a:schemeClr val="tx2"/>
                </a:solidFill>
                <a:latin typeface="黑体" pitchFamily="49" charset="-122"/>
                <a:ea typeface="黑体" pitchFamily="49" charset="-122"/>
              </a:rPr>
              <a:t>所有</a:t>
            </a:r>
            <a:r>
              <a:rPr lang="zh-CN" altLang="en-US" sz="2400" b="1" dirty="0">
                <a:solidFill>
                  <a:srgbClr val="FF0000"/>
                </a:solidFill>
                <a:latin typeface="黑体" pitchFamily="49" charset="-122"/>
                <a:ea typeface="黑体" pitchFamily="49" charset="-122"/>
              </a:rPr>
              <a:t>功能要求</a:t>
            </a:r>
            <a:r>
              <a:rPr lang="zh-CN" altLang="en-US" sz="2400" b="1" dirty="0">
                <a:solidFill>
                  <a:schemeClr val="tx2"/>
                </a:solidFill>
                <a:latin typeface="黑体" pitchFamily="49" charset="-122"/>
                <a:ea typeface="黑体" pitchFamily="49" charset="-122"/>
              </a:rPr>
              <a:t>，能达到每个</a:t>
            </a:r>
            <a:r>
              <a:rPr lang="zh-CN" altLang="en-US" sz="2400" b="1" dirty="0">
                <a:solidFill>
                  <a:srgbClr val="FF0000"/>
                </a:solidFill>
                <a:latin typeface="黑体" pitchFamily="49" charset="-122"/>
                <a:ea typeface="黑体" pitchFamily="49" charset="-122"/>
              </a:rPr>
              <a:t>性能要求</a:t>
            </a:r>
            <a:r>
              <a:rPr lang="zh-CN" altLang="en-US" sz="2400" b="1" dirty="0">
                <a:latin typeface="黑体" pitchFamily="49" charset="-122"/>
                <a:ea typeface="黑体" pitchFamily="49" charset="-122"/>
              </a:rPr>
              <a:t>，</a:t>
            </a:r>
            <a:r>
              <a:rPr lang="zh-CN" altLang="en-US" sz="2400" b="1" dirty="0">
                <a:solidFill>
                  <a:srgbClr val="FF0000"/>
                </a:solidFill>
                <a:latin typeface="黑体" pitchFamily="49" charset="-122"/>
                <a:ea typeface="黑体" pitchFamily="49" charset="-122"/>
              </a:rPr>
              <a:t>文档资料是准确而完整</a:t>
            </a:r>
            <a:r>
              <a:rPr lang="zh-CN" altLang="en-US" sz="2400" b="1" dirty="0">
                <a:solidFill>
                  <a:schemeClr val="tx2"/>
                </a:solidFill>
                <a:latin typeface="黑体" pitchFamily="49" charset="-122"/>
                <a:ea typeface="黑体" pitchFamily="49" charset="-122"/>
              </a:rPr>
              <a:t>的，此外，还应该保证软件能满足其他</a:t>
            </a:r>
            <a:r>
              <a:rPr lang="zh-CN" altLang="en-US" sz="2400" b="1" dirty="0">
                <a:solidFill>
                  <a:srgbClr val="FF0000"/>
                </a:solidFill>
                <a:latin typeface="黑体" pitchFamily="49" charset="-122"/>
                <a:ea typeface="黑体" pitchFamily="49" charset="-122"/>
              </a:rPr>
              <a:t>预定的要求</a:t>
            </a:r>
            <a:r>
              <a:rPr lang="zh-CN" altLang="en-US" sz="2400" b="1" dirty="0">
                <a:latin typeface="黑体" pitchFamily="49" charset="-122"/>
                <a:ea typeface="黑体" pitchFamily="49" charset="-122"/>
              </a:rPr>
              <a:t>（</a:t>
            </a:r>
            <a:r>
              <a:rPr lang="zh-CN" altLang="en-US" sz="2400" b="1" dirty="0">
                <a:solidFill>
                  <a:schemeClr val="tx2"/>
                </a:solidFill>
                <a:latin typeface="黑体" pitchFamily="49" charset="-122"/>
                <a:ea typeface="黑体" pitchFamily="49" charset="-122"/>
              </a:rPr>
              <a:t>例如，安全性、可移植性、兼容性和可维护性等）。</a:t>
            </a:r>
          </a:p>
        </p:txBody>
      </p:sp>
    </p:spTree>
  </p:cSld>
  <p:clrMapOvr>
    <a:masterClrMapping/>
  </p:clrMapOvr>
  <p:transition advClick="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确认测试（软件配置复查）</a:t>
            </a:r>
          </a:p>
        </p:txBody>
      </p:sp>
      <p:sp>
        <p:nvSpPr>
          <p:cNvPr id="33795" name="内容占位符 2"/>
          <p:cNvSpPr>
            <a:spLocks noGrp="1"/>
          </p:cNvSpPr>
          <p:nvPr>
            <p:ph idx="1"/>
          </p:nvPr>
        </p:nvSpPr>
        <p:spPr>
          <a:xfrm>
            <a:off x="100042" y="1000124"/>
            <a:ext cx="8758238" cy="4643453"/>
          </a:xfrm>
        </p:spPr>
        <p:txBody>
          <a:bodyPr/>
          <a:lstStyle/>
          <a:p>
            <a:pPr eaLnBrk="1" hangingPunct="1">
              <a:lnSpc>
                <a:spcPct val="110000"/>
              </a:lnSpc>
              <a:defRPr/>
            </a:pPr>
            <a:r>
              <a:rPr lang="zh-CN" altLang="en-US" sz="2400" b="1" dirty="0">
                <a:solidFill>
                  <a:schemeClr val="tx2"/>
                </a:solidFill>
                <a:latin typeface="+mn-ea"/>
              </a:rPr>
              <a:t>确认测试的一个重要内容是复查软件配置。</a:t>
            </a:r>
          </a:p>
          <a:p>
            <a:pPr eaLnBrk="1" hangingPunct="1">
              <a:lnSpc>
                <a:spcPct val="110000"/>
              </a:lnSpc>
              <a:buClr>
                <a:srgbClr val="FF9900"/>
              </a:buClr>
              <a:buFontTx/>
              <a:buNone/>
              <a:defRPr/>
            </a:pPr>
            <a:r>
              <a:rPr lang="zh-CN" altLang="en-US" sz="2400" b="1" dirty="0">
                <a:solidFill>
                  <a:schemeClr val="hlink"/>
                </a:solidFill>
                <a:latin typeface="+mn-ea"/>
              </a:rPr>
              <a:t>   </a:t>
            </a:r>
            <a:r>
              <a:rPr lang="en-US" altLang="zh-CN" sz="2400" b="1" dirty="0">
                <a:solidFill>
                  <a:srgbClr val="0000FF"/>
                </a:solidFill>
                <a:latin typeface="+mn-ea"/>
              </a:rPr>
              <a:t>---- </a:t>
            </a:r>
            <a:r>
              <a:rPr lang="zh-CN" altLang="en-US" sz="2400" b="1" dirty="0">
                <a:solidFill>
                  <a:srgbClr val="0000FF"/>
                </a:solidFill>
                <a:latin typeface="+mn-ea"/>
              </a:rPr>
              <a:t>软件配置</a:t>
            </a:r>
            <a:r>
              <a:rPr lang="zh-CN" altLang="en-US" sz="2400" b="1" dirty="0">
                <a:latin typeface="+mn-ea"/>
              </a:rPr>
              <a:t>：</a:t>
            </a:r>
            <a:r>
              <a:rPr lang="zh-CN" altLang="en-US" sz="2400" b="1" dirty="0">
                <a:solidFill>
                  <a:schemeClr val="tx2"/>
                </a:solidFill>
                <a:latin typeface="+mn-ea"/>
              </a:rPr>
              <a:t>软件需求规格说明、软件设计规格说明、源代码等。</a:t>
            </a:r>
          </a:p>
          <a:p>
            <a:pPr eaLnBrk="1" hangingPunct="1">
              <a:lnSpc>
                <a:spcPct val="110000"/>
              </a:lnSpc>
              <a:defRPr/>
            </a:pPr>
            <a:r>
              <a:rPr lang="zh-CN" altLang="en-US" sz="2400" b="1" dirty="0">
                <a:solidFill>
                  <a:srgbClr val="0000FF"/>
                </a:solidFill>
                <a:latin typeface="+mn-ea"/>
              </a:rPr>
              <a:t>复查的目的</a:t>
            </a:r>
            <a:r>
              <a:rPr lang="zh-CN" altLang="en-US" sz="2400" b="1" dirty="0">
                <a:latin typeface="+mn-ea"/>
              </a:rPr>
              <a:t>是</a:t>
            </a:r>
            <a:r>
              <a:rPr lang="zh-CN" altLang="en-US" sz="2400" b="1" dirty="0">
                <a:solidFill>
                  <a:schemeClr val="tx2"/>
                </a:solidFill>
                <a:latin typeface="+mn-ea"/>
              </a:rPr>
              <a:t>保证软件配置的所有成分都齐全，质量符合要求，文档与程序完全一致，具有完成软件维护所必须的细节，而且已经编好目录。</a:t>
            </a:r>
          </a:p>
          <a:p>
            <a:pPr eaLnBrk="1" hangingPunct="1">
              <a:lnSpc>
                <a:spcPct val="110000"/>
              </a:lnSpc>
              <a:defRPr/>
            </a:pPr>
            <a:r>
              <a:rPr lang="zh-CN" altLang="en-US" sz="2400" b="1" dirty="0">
                <a:solidFill>
                  <a:schemeClr val="tx2"/>
                </a:solidFill>
                <a:latin typeface="+mn-ea"/>
              </a:rPr>
              <a:t>除了按合同规定的内容和要求，由人工审查软件配置之外，在</a:t>
            </a:r>
            <a:r>
              <a:rPr lang="zh-CN" altLang="en-US" sz="2400" b="1" dirty="0">
                <a:solidFill>
                  <a:srgbClr val="0000FF"/>
                </a:solidFill>
                <a:latin typeface="+mn-ea"/>
              </a:rPr>
              <a:t>确认测试过程中还应该严格遵循用户指南及其他操作程序，</a:t>
            </a:r>
            <a:r>
              <a:rPr lang="zh-CN" altLang="en-US" sz="2400" b="1" dirty="0">
                <a:solidFill>
                  <a:schemeClr val="tx2"/>
                </a:solidFill>
                <a:latin typeface="+mn-ea"/>
              </a:rPr>
              <a:t>以便检验这些使用手册的完整性和正确性。必须仔细记录发现的遗漏或错误，并且适当地补充和改正。</a:t>
            </a:r>
          </a:p>
        </p:txBody>
      </p:sp>
    </p:spTree>
  </p:cSld>
  <p:clrMapOvr>
    <a:masterClrMapping/>
  </p:clrMapOvr>
  <p:transition advClick="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确认测试（</a:t>
            </a:r>
            <a:r>
              <a:rPr lang="en-US" altLang="zh-CN" sz="3200" dirty="0"/>
              <a:t>Alpha</a:t>
            </a:r>
            <a:r>
              <a:rPr lang="zh-CN" altLang="en-US" sz="3200" dirty="0"/>
              <a:t>和</a:t>
            </a:r>
            <a:r>
              <a:rPr lang="en-US" altLang="zh-CN" sz="3200" dirty="0"/>
              <a:t>Beta</a:t>
            </a:r>
            <a:r>
              <a:rPr lang="zh-CN" altLang="en-US" sz="3200" dirty="0"/>
              <a:t>测试）</a:t>
            </a:r>
          </a:p>
        </p:txBody>
      </p:sp>
      <p:sp>
        <p:nvSpPr>
          <p:cNvPr id="33795" name="内容占位符 2"/>
          <p:cNvSpPr>
            <a:spLocks noGrp="1"/>
          </p:cNvSpPr>
          <p:nvPr>
            <p:ph idx="1"/>
          </p:nvPr>
        </p:nvSpPr>
        <p:spPr>
          <a:xfrm>
            <a:off x="100042" y="1000124"/>
            <a:ext cx="8758238" cy="4643453"/>
          </a:xfrm>
        </p:spPr>
        <p:txBody>
          <a:bodyPr/>
          <a:lstStyle/>
          <a:p>
            <a:pPr eaLnBrk="1" hangingPunct="1">
              <a:lnSpc>
                <a:spcPct val="120000"/>
              </a:lnSpc>
            </a:pPr>
            <a:r>
              <a:rPr lang="en-US" altLang="zh-CN" sz="2400" b="1" dirty="0">
                <a:solidFill>
                  <a:srgbClr val="FF0000"/>
                </a:solidFill>
                <a:latin typeface="黑体" pitchFamily="49" charset="-122"/>
                <a:ea typeface="黑体" pitchFamily="49" charset="-122"/>
              </a:rPr>
              <a:t>Alpha</a:t>
            </a:r>
            <a:r>
              <a:rPr lang="zh-CN" altLang="en-US" sz="2400" b="1" dirty="0">
                <a:solidFill>
                  <a:srgbClr val="FF0000"/>
                </a:solidFill>
                <a:latin typeface="黑体" pitchFamily="49" charset="-122"/>
                <a:ea typeface="黑体" pitchFamily="49" charset="-122"/>
              </a:rPr>
              <a:t>测试由用户在开发者的场所进行，</a:t>
            </a:r>
            <a:r>
              <a:rPr lang="zh-CN" altLang="en-US" sz="2400" b="1" dirty="0">
                <a:solidFill>
                  <a:schemeClr val="tx2"/>
                </a:solidFill>
                <a:latin typeface="黑体" pitchFamily="49" charset="-122"/>
                <a:ea typeface="黑体" pitchFamily="49" charset="-122"/>
              </a:rPr>
              <a:t>并且在开发者对用户的“指导”下进行测试。开发者负责记录发现的错误和使用中遇到的问题。</a:t>
            </a:r>
            <a:r>
              <a:rPr lang="zh-CN" altLang="en-US" sz="2400" b="1" dirty="0">
                <a:solidFill>
                  <a:srgbClr val="FF0000"/>
                </a:solidFill>
                <a:latin typeface="黑体" pitchFamily="49" charset="-122"/>
                <a:ea typeface="黑体" pitchFamily="49" charset="-122"/>
              </a:rPr>
              <a:t>该测试是在受控的环境中进行的</a:t>
            </a:r>
            <a:r>
              <a:rPr lang="zh-CN" altLang="en-US" sz="2400" b="1" dirty="0">
                <a:solidFill>
                  <a:schemeClr val="tx2"/>
                </a:solidFill>
                <a:latin typeface="黑体" pitchFamily="49" charset="-122"/>
                <a:ea typeface="黑体" pitchFamily="49" charset="-122"/>
              </a:rPr>
              <a:t>。</a:t>
            </a:r>
          </a:p>
          <a:p>
            <a:pPr eaLnBrk="1" hangingPunct="1">
              <a:lnSpc>
                <a:spcPct val="120000"/>
              </a:lnSpc>
            </a:pPr>
            <a:r>
              <a:rPr lang="en-US" altLang="zh-CN" sz="2400" b="1" dirty="0">
                <a:solidFill>
                  <a:srgbClr val="FF0000"/>
                </a:solidFill>
                <a:latin typeface="黑体" pitchFamily="49" charset="-122"/>
                <a:ea typeface="黑体" pitchFamily="49" charset="-122"/>
              </a:rPr>
              <a:t>Beta</a:t>
            </a:r>
            <a:r>
              <a:rPr lang="zh-CN" altLang="en-US" sz="2400" b="1" dirty="0">
                <a:solidFill>
                  <a:srgbClr val="FF0000"/>
                </a:solidFill>
                <a:latin typeface="黑体" pitchFamily="49" charset="-122"/>
                <a:ea typeface="黑体" pitchFamily="49" charset="-122"/>
              </a:rPr>
              <a:t>测试由软件的最终用户们在一个或多个客户场所进行。</a:t>
            </a:r>
            <a:r>
              <a:rPr lang="en-US" altLang="zh-CN" sz="2400" b="1" dirty="0">
                <a:solidFill>
                  <a:schemeClr val="tx2"/>
                </a:solidFill>
                <a:latin typeface="黑体" pitchFamily="49" charset="-122"/>
                <a:ea typeface="黑体" pitchFamily="49" charset="-122"/>
              </a:rPr>
              <a:t>Beta</a:t>
            </a:r>
            <a:r>
              <a:rPr lang="zh-CN" altLang="en-US" sz="2400" b="1" dirty="0">
                <a:solidFill>
                  <a:schemeClr val="tx2"/>
                </a:solidFill>
                <a:latin typeface="黑体" pitchFamily="49" charset="-122"/>
                <a:ea typeface="黑体" pitchFamily="49" charset="-122"/>
              </a:rPr>
              <a:t>测试是软件</a:t>
            </a:r>
            <a:r>
              <a:rPr lang="zh-CN" altLang="en-US" sz="2400" b="1" dirty="0">
                <a:solidFill>
                  <a:srgbClr val="FF0000"/>
                </a:solidFill>
                <a:latin typeface="黑体" pitchFamily="49" charset="-122"/>
                <a:ea typeface="黑体" pitchFamily="49" charset="-122"/>
              </a:rPr>
              <a:t>在开发者不能控制的环境中的“真实”应用</a:t>
            </a:r>
            <a:r>
              <a:rPr lang="zh-CN" altLang="en-US" sz="2400" b="1" dirty="0">
                <a:solidFill>
                  <a:schemeClr val="tx2"/>
                </a:solidFill>
                <a:latin typeface="黑体" pitchFamily="49" charset="-122"/>
                <a:ea typeface="黑体" pitchFamily="49" charset="-122"/>
              </a:rPr>
              <a:t>。用户记录在</a:t>
            </a:r>
            <a:r>
              <a:rPr lang="en-US" altLang="zh-CN" sz="2400" b="1" dirty="0">
                <a:solidFill>
                  <a:schemeClr val="tx2"/>
                </a:solidFill>
                <a:latin typeface="黑体" pitchFamily="49" charset="-122"/>
                <a:ea typeface="黑体" pitchFamily="49" charset="-122"/>
              </a:rPr>
              <a:t>Beta</a:t>
            </a:r>
            <a:r>
              <a:rPr lang="zh-CN" altLang="en-US" sz="2400" b="1" dirty="0">
                <a:solidFill>
                  <a:schemeClr val="tx2"/>
                </a:solidFill>
                <a:latin typeface="黑体" pitchFamily="49" charset="-122"/>
                <a:ea typeface="黑体" pitchFamily="49" charset="-122"/>
              </a:rPr>
              <a:t>测试过程中遇到的一切问题（真实的或想像的），并且定期把这些问题报告给开发者。接收到在</a:t>
            </a:r>
            <a:r>
              <a:rPr lang="en-US" altLang="zh-CN" sz="2400" b="1" dirty="0">
                <a:solidFill>
                  <a:schemeClr val="tx2"/>
                </a:solidFill>
                <a:latin typeface="黑体" pitchFamily="49" charset="-122"/>
                <a:ea typeface="黑体" pitchFamily="49" charset="-122"/>
              </a:rPr>
              <a:t>Beta</a:t>
            </a:r>
            <a:r>
              <a:rPr lang="zh-CN" altLang="en-US" sz="2400" b="1" dirty="0">
                <a:solidFill>
                  <a:schemeClr val="tx2"/>
                </a:solidFill>
                <a:latin typeface="黑体" pitchFamily="49" charset="-122"/>
                <a:ea typeface="黑体" pitchFamily="49" charset="-122"/>
              </a:rPr>
              <a:t>测试期间报告的问题之后，开发者对软件产品进行必要的修改，并准备向全体客户发布最终的软件产品。</a:t>
            </a:r>
          </a:p>
        </p:txBody>
      </p:sp>
    </p:spTree>
  </p:cSld>
  <p:clrMapOvr>
    <a:masterClrMapping/>
  </p:clrMapOvr>
  <p:transition advClick="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系统测试</a:t>
            </a:r>
          </a:p>
        </p:txBody>
      </p:sp>
      <p:sp>
        <p:nvSpPr>
          <p:cNvPr id="33795" name="内容占位符 2"/>
          <p:cNvSpPr>
            <a:spLocks noGrp="1"/>
          </p:cNvSpPr>
          <p:nvPr>
            <p:ph idx="1"/>
          </p:nvPr>
        </p:nvSpPr>
        <p:spPr>
          <a:xfrm>
            <a:off x="100042" y="1000124"/>
            <a:ext cx="8758238" cy="4643453"/>
          </a:xfrm>
        </p:spPr>
        <p:txBody>
          <a:bodyPr/>
          <a:lstStyle/>
          <a:p>
            <a:pPr eaLnBrk="1" hangingPunct="1">
              <a:lnSpc>
                <a:spcPct val="120000"/>
              </a:lnSpc>
            </a:pPr>
            <a:r>
              <a:rPr lang="zh-CN" altLang="en-US" sz="2400" b="1" dirty="0">
                <a:solidFill>
                  <a:schemeClr val="tx2"/>
                </a:solidFill>
                <a:latin typeface="黑体" pitchFamily="49" charset="-122"/>
                <a:ea typeface="黑体" pitchFamily="49" charset="-122"/>
              </a:rPr>
              <a:t>将经过确认测试的软件，与计算机硬件、外设、支持软件等一起，在</a:t>
            </a:r>
            <a:r>
              <a:rPr lang="zh-CN" altLang="en-US" sz="2400" b="1" dirty="0">
                <a:solidFill>
                  <a:srgbClr val="FF0000"/>
                </a:solidFill>
                <a:latin typeface="黑体" pitchFamily="49" charset="-122"/>
                <a:ea typeface="黑体" pitchFamily="49" charset="-122"/>
              </a:rPr>
              <a:t>实际运行环境下测试</a:t>
            </a:r>
            <a:r>
              <a:rPr lang="zh-CN" altLang="en-US" sz="2400" b="1" dirty="0">
                <a:solidFill>
                  <a:schemeClr val="tx2"/>
                </a:solidFill>
                <a:latin typeface="黑体" pitchFamily="49" charset="-122"/>
                <a:ea typeface="黑体" pitchFamily="49" charset="-122"/>
              </a:rPr>
              <a:t>。</a:t>
            </a:r>
          </a:p>
        </p:txBody>
      </p:sp>
    </p:spTree>
  </p:cSld>
  <p:clrMapOvr>
    <a:masterClrMapping/>
  </p:clrMapOvr>
  <p:transition advClick="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686800" cy="654050"/>
          </a:xfrm>
        </p:spPr>
        <p:txBody>
          <a:bodyPr/>
          <a:lstStyle/>
          <a:p>
            <a:r>
              <a:rPr lang="zh-CN" altLang="en-US" sz="3200" dirty="0">
                <a:latin typeface="+mn-ea"/>
              </a:rPr>
              <a:t>测试小结</a:t>
            </a:r>
            <a:br>
              <a:rPr lang="zh-CN" altLang="en-US" sz="3200" dirty="0"/>
            </a:br>
            <a:endParaRPr lang="zh-CN" altLang="en-US" sz="3200" dirty="0"/>
          </a:p>
        </p:txBody>
      </p:sp>
      <p:sp>
        <p:nvSpPr>
          <p:cNvPr id="33795" name="内容占位符 2"/>
          <p:cNvSpPr>
            <a:spLocks noGrp="1"/>
          </p:cNvSpPr>
          <p:nvPr>
            <p:ph idx="1"/>
          </p:nvPr>
        </p:nvSpPr>
        <p:spPr>
          <a:xfrm>
            <a:off x="100042" y="1000124"/>
            <a:ext cx="8758238" cy="4643453"/>
          </a:xfrm>
        </p:spPr>
        <p:txBody>
          <a:bodyPr/>
          <a:lstStyle/>
          <a:p>
            <a:pPr algn="just"/>
            <a:r>
              <a:rPr lang="zh-CN" altLang="en-US" sz="2100" b="1" dirty="0">
                <a:solidFill>
                  <a:srgbClr val="FF0000"/>
                </a:solidFill>
                <a:latin typeface="+mn-ea"/>
              </a:rPr>
              <a:t>测试的目的：</a:t>
            </a:r>
            <a:r>
              <a:rPr lang="zh-CN" altLang="en-US" sz="2100" b="1" dirty="0">
                <a:latin typeface="+mn-ea"/>
              </a:rPr>
              <a:t>尽可能发现并排除软件中潜藏的错误，证明软件是错误的，而不是证明软件是正确的</a:t>
            </a:r>
            <a:endParaRPr lang="en-US" altLang="zh-CN" sz="2100" b="1" dirty="0">
              <a:latin typeface="+mn-ea"/>
            </a:endParaRPr>
          </a:p>
          <a:p>
            <a:pPr algn="just"/>
            <a:r>
              <a:rPr lang="zh-CN" altLang="en-US" sz="2100" b="1" dirty="0">
                <a:solidFill>
                  <a:srgbClr val="FF0000"/>
                </a:solidFill>
                <a:latin typeface="+mn-ea"/>
              </a:rPr>
              <a:t>测试准则：</a:t>
            </a:r>
            <a:r>
              <a:rPr lang="zh-CN" altLang="en-US" sz="2100" b="1" dirty="0">
                <a:latin typeface="+mn-ea"/>
              </a:rPr>
              <a:t>尽早测试、追溯到需求、</a:t>
            </a:r>
            <a:r>
              <a:rPr lang="en-US" altLang="zh-CN" sz="2100" b="1" dirty="0">
                <a:latin typeface="+mn-ea"/>
              </a:rPr>
              <a:t>2/8</a:t>
            </a:r>
            <a:r>
              <a:rPr lang="zh-CN" altLang="en-US" sz="2100" b="1" dirty="0">
                <a:latin typeface="+mn-ea"/>
              </a:rPr>
              <a:t>原则、第三方测试、回归测试</a:t>
            </a:r>
            <a:endParaRPr lang="en-US" altLang="zh-CN" sz="2100" b="1" dirty="0">
              <a:latin typeface="+mn-ea"/>
            </a:endParaRPr>
          </a:p>
          <a:p>
            <a:pPr algn="just"/>
            <a:r>
              <a:rPr lang="zh-CN" altLang="en-US" sz="2100" b="1" dirty="0">
                <a:solidFill>
                  <a:srgbClr val="FF0000"/>
                </a:solidFill>
                <a:latin typeface="+mn-ea"/>
              </a:rPr>
              <a:t>测试对象：</a:t>
            </a:r>
            <a:r>
              <a:rPr lang="zh-CN" altLang="en-US" sz="2100" b="1" dirty="0">
                <a:latin typeface="+mn-ea"/>
              </a:rPr>
              <a:t>整个生命周期，不仅仅测试程序，包括文档</a:t>
            </a:r>
            <a:endParaRPr lang="en-US" altLang="zh-CN" sz="2100" b="1" dirty="0">
              <a:latin typeface="+mn-ea"/>
            </a:endParaRPr>
          </a:p>
          <a:p>
            <a:pPr algn="just"/>
            <a:r>
              <a:rPr lang="zh-CN" altLang="en-US" sz="2100" b="1" dirty="0">
                <a:solidFill>
                  <a:srgbClr val="FF0000"/>
                </a:solidFill>
                <a:latin typeface="+mn-ea"/>
              </a:rPr>
              <a:t>测试步骤：</a:t>
            </a:r>
            <a:r>
              <a:rPr lang="zh-CN" altLang="en-US" sz="2100" b="1" dirty="0">
                <a:latin typeface="+mn-ea"/>
              </a:rPr>
              <a:t>单元测试、集成测试、确认测试（</a:t>
            </a:r>
            <a:r>
              <a:rPr lang="en-US" altLang="zh-CN" sz="2100" b="1" dirty="0">
                <a:solidFill>
                  <a:srgbClr val="FF0000"/>
                </a:solidFill>
                <a:latin typeface="黑体" pitchFamily="49" charset="-122"/>
                <a:ea typeface="黑体" pitchFamily="49" charset="-122"/>
              </a:rPr>
              <a:t> Alpha</a:t>
            </a:r>
            <a:r>
              <a:rPr lang="zh-CN" altLang="en-US" sz="2100" b="1" dirty="0">
                <a:solidFill>
                  <a:srgbClr val="FF0000"/>
                </a:solidFill>
                <a:latin typeface="黑体" pitchFamily="49" charset="-122"/>
                <a:ea typeface="黑体" pitchFamily="49" charset="-122"/>
              </a:rPr>
              <a:t>开发场所，</a:t>
            </a:r>
            <a:r>
              <a:rPr lang="en-US" altLang="zh-CN" sz="2100" b="1" dirty="0">
                <a:solidFill>
                  <a:srgbClr val="FF0000"/>
                </a:solidFill>
                <a:latin typeface="黑体" pitchFamily="49" charset="-122"/>
                <a:ea typeface="黑体" pitchFamily="49" charset="-122"/>
              </a:rPr>
              <a:t> Beta </a:t>
            </a:r>
            <a:r>
              <a:rPr lang="zh-CN" altLang="en-US" sz="2100" b="1" dirty="0">
                <a:solidFill>
                  <a:srgbClr val="FF0000"/>
                </a:solidFill>
                <a:latin typeface="黑体" pitchFamily="49" charset="-122"/>
                <a:ea typeface="黑体" pitchFamily="49" charset="-122"/>
              </a:rPr>
              <a:t>用户场所</a:t>
            </a:r>
            <a:r>
              <a:rPr lang="zh-CN" altLang="en-US" sz="2100" b="1" dirty="0">
                <a:latin typeface="+mn-ea"/>
              </a:rPr>
              <a:t>）、系统测试</a:t>
            </a:r>
            <a:r>
              <a:rPr lang="zh-CN" altLang="en-US" sz="2100" b="1" dirty="0">
                <a:solidFill>
                  <a:srgbClr val="FF0000"/>
                </a:solidFill>
                <a:latin typeface="+mn-ea"/>
              </a:rPr>
              <a:t>（上线前，真实环境测试）</a:t>
            </a:r>
            <a:endParaRPr lang="en-US" altLang="zh-CN" sz="2100" b="1" dirty="0">
              <a:solidFill>
                <a:srgbClr val="FF0000"/>
              </a:solidFill>
              <a:latin typeface="+mn-ea"/>
            </a:endParaRPr>
          </a:p>
          <a:p>
            <a:pPr algn="just"/>
            <a:r>
              <a:rPr lang="zh-CN" altLang="en-US" sz="2100" b="1" dirty="0">
                <a:solidFill>
                  <a:srgbClr val="FF0000"/>
                </a:solidFill>
                <a:latin typeface="+mn-ea"/>
              </a:rPr>
              <a:t>测试分类：</a:t>
            </a:r>
            <a:r>
              <a:rPr lang="zh-CN" altLang="en-US" sz="2100" b="1" dirty="0">
                <a:latin typeface="+mn-ea"/>
              </a:rPr>
              <a:t>静态测试（人工和计算机相结合）、动态测试（黑盒测试和白盒测试）</a:t>
            </a:r>
            <a:endParaRPr lang="en-US" altLang="zh-CN" sz="2100" b="1" dirty="0">
              <a:latin typeface="+mn-ea"/>
            </a:endParaRPr>
          </a:p>
          <a:p>
            <a:pPr algn="just"/>
            <a:r>
              <a:rPr lang="zh-CN" altLang="en-US" sz="2100" b="1" dirty="0">
                <a:solidFill>
                  <a:srgbClr val="FF0000"/>
                </a:solidFill>
                <a:latin typeface="+mn-ea"/>
              </a:rPr>
              <a:t>白盒测试技术：</a:t>
            </a:r>
            <a:r>
              <a:rPr lang="zh-CN" altLang="en-US" sz="2100" b="1" dirty="0">
                <a:latin typeface="+mn-ea"/>
              </a:rPr>
              <a:t>参考设计文档</a:t>
            </a:r>
            <a:r>
              <a:rPr lang="en-US" altLang="zh-CN" sz="2100" b="1" dirty="0">
                <a:latin typeface="+mn-ea"/>
              </a:rPr>
              <a:t>,</a:t>
            </a:r>
            <a:r>
              <a:rPr lang="zh-CN" altLang="en-US" sz="2100" b="1" dirty="0">
                <a:solidFill>
                  <a:schemeClr val="tx2"/>
                </a:solidFill>
                <a:latin typeface="黑体" pitchFamily="49" charset="-122"/>
                <a:ea typeface="黑体" pitchFamily="49" charset="-122"/>
              </a:rPr>
              <a:t>程序内部逻辑结构（</a:t>
            </a:r>
            <a:r>
              <a:rPr lang="zh-CN" altLang="en-US" sz="2100" b="1" dirty="0">
                <a:latin typeface="+mn-ea"/>
              </a:rPr>
              <a:t>路径、控制、循环）</a:t>
            </a:r>
            <a:endParaRPr lang="en-US" altLang="zh-CN" sz="2100" b="1" dirty="0">
              <a:latin typeface="+mn-ea"/>
            </a:endParaRPr>
          </a:p>
          <a:p>
            <a:pPr algn="just"/>
            <a:r>
              <a:rPr lang="zh-CN" altLang="en-US" sz="2100" b="1" dirty="0">
                <a:solidFill>
                  <a:srgbClr val="FF0000"/>
                </a:solidFill>
                <a:latin typeface="+mn-ea"/>
              </a:rPr>
              <a:t>黑盒测试技术：</a:t>
            </a:r>
            <a:r>
              <a:rPr lang="zh-CN" altLang="en-US" sz="2100" b="1" dirty="0">
                <a:latin typeface="+mn-ea"/>
              </a:rPr>
              <a:t>参考需求规格</a:t>
            </a:r>
            <a:r>
              <a:rPr lang="en-US" altLang="zh-CN" sz="2100" b="1" dirty="0">
                <a:latin typeface="+mn-ea"/>
              </a:rPr>
              <a:t>,</a:t>
            </a:r>
            <a:r>
              <a:rPr lang="zh-CN" altLang="en-US" sz="2100" b="1" dirty="0">
                <a:latin typeface="+mn-ea"/>
              </a:rPr>
              <a:t>重点测试程序功能界面（等价划分、边界值），</a:t>
            </a:r>
            <a:r>
              <a:rPr lang="zh-CN" altLang="en-US" sz="2100" b="1" dirty="0">
                <a:solidFill>
                  <a:srgbClr val="FF0000"/>
                </a:solidFill>
                <a:latin typeface="+mn-ea"/>
              </a:rPr>
              <a:t>错误推测（容易发生错误的模块、功能复杂的模块、测试时已发生很多错误的模块、团队中能力偏弱的人（责任心不强的人））</a:t>
            </a:r>
            <a:endParaRPr lang="en-US" altLang="zh-CN" sz="2100" b="1" dirty="0">
              <a:latin typeface="+mn-ea"/>
            </a:endParaRPr>
          </a:p>
          <a:p>
            <a:pPr algn="just"/>
            <a:endParaRPr lang="zh-CN" altLang="zh-CN" sz="2100" b="1" dirty="0">
              <a:latin typeface="+mn-ea"/>
            </a:endParaRPr>
          </a:p>
        </p:txBody>
      </p:sp>
    </p:spTree>
    <p:extLst>
      <p:ext uri="{BB962C8B-B14F-4D97-AF65-F5344CB8AC3E}">
        <p14:creationId xmlns:p14="http://schemas.microsoft.com/office/powerpoint/2010/main" val="1973005623"/>
      </p:ext>
    </p:extLst>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软件测试基础（</a:t>
            </a:r>
            <a:r>
              <a:rPr lang="zh-CN" altLang="en-US" sz="3200" dirty="0">
                <a:latin typeface="+mn-ea"/>
              </a:rPr>
              <a:t>软件测试的目的</a:t>
            </a:r>
            <a:r>
              <a:rPr lang="zh-CN" altLang="en-US" sz="3200" dirty="0"/>
              <a:t>）</a:t>
            </a:r>
          </a:p>
        </p:txBody>
      </p:sp>
      <p:sp>
        <p:nvSpPr>
          <p:cNvPr id="33795" name="内容占位符 2"/>
          <p:cNvSpPr>
            <a:spLocks noGrp="1"/>
          </p:cNvSpPr>
          <p:nvPr>
            <p:ph idx="1"/>
          </p:nvPr>
        </p:nvSpPr>
        <p:spPr>
          <a:xfrm>
            <a:off x="100042" y="1000124"/>
            <a:ext cx="8758238" cy="4643453"/>
          </a:xfrm>
        </p:spPr>
        <p:txBody>
          <a:bodyPr/>
          <a:lstStyle/>
          <a:p>
            <a:pPr>
              <a:spcBef>
                <a:spcPct val="20000"/>
              </a:spcBef>
            </a:pPr>
            <a:r>
              <a:rPr lang="zh-CN" altLang="en-US" sz="2300" b="1" dirty="0">
                <a:solidFill>
                  <a:schemeClr val="tx2"/>
                </a:solidFill>
                <a:latin typeface="+mn-ea"/>
              </a:rPr>
              <a:t>为什么需要这么多人、花这么多代价进行测试？目的何在？      “证明程序正确！”对吗？</a:t>
            </a:r>
            <a:endParaRPr lang="en-US" altLang="zh-CN" sz="2300" b="1" dirty="0">
              <a:solidFill>
                <a:schemeClr val="tx2"/>
              </a:solidFill>
              <a:latin typeface="+mn-ea"/>
            </a:endParaRPr>
          </a:p>
          <a:p>
            <a:pPr>
              <a:spcBef>
                <a:spcPct val="20000"/>
              </a:spcBef>
            </a:pPr>
            <a:r>
              <a:rPr lang="en-US" altLang="zh-CN" sz="2300" b="1" dirty="0">
                <a:solidFill>
                  <a:schemeClr val="tx2"/>
                </a:solidFill>
                <a:latin typeface="+mn-ea"/>
              </a:rPr>
              <a:t>Myers</a:t>
            </a:r>
            <a:r>
              <a:rPr lang="zh-CN" altLang="en-US" sz="2300" b="1" dirty="0">
                <a:solidFill>
                  <a:schemeClr val="tx2"/>
                </a:solidFill>
                <a:latin typeface="+mn-ea"/>
              </a:rPr>
              <a:t>对软件测试目的提出以下观点：</a:t>
            </a:r>
          </a:p>
          <a:p>
            <a:pPr>
              <a:spcBef>
                <a:spcPct val="20000"/>
              </a:spcBef>
              <a:buNone/>
            </a:pPr>
            <a:r>
              <a:rPr lang="zh-CN" altLang="en-US" sz="2300" b="1" dirty="0">
                <a:solidFill>
                  <a:schemeClr val="tx2"/>
                </a:solidFill>
                <a:latin typeface="+mn-ea"/>
              </a:rPr>
              <a:t>  （</a:t>
            </a:r>
            <a:r>
              <a:rPr lang="en-US" altLang="zh-CN" sz="2300" b="1" dirty="0">
                <a:solidFill>
                  <a:schemeClr val="tx2"/>
                </a:solidFill>
                <a:latin typeface="+mn-ea"/>
              </a:rPr>
              <a:t>1</a:t>
            </a:r>
            <a:r>
              <a:rPr lang="zh-CN" altLang="en-US" sz="2300" b="1" dirty="0">
                <a:solidFill>
                  <a:schemeClr val="tx2"/>
                </a:solidFill>
                <a:latin typeface="+mn-ea"/>
              </a:rPr>
              <a:t>）软件测试是</a:t>
            </a:r>
            <a:r>
              <a:rPr lang="zh-CN" altLang="en-US" sz="2300" b="1" dirty="0">
                <a:solidFill>
                  <a:srgbClr val="FF0000"/>
                </a:solidFill>
                <a:latin typeface="+mn-ea"/>
              </a:rPr>
              <a:t>为了发现错误</a:t>
            </a:r>
            <a:r>
              <a:rPr lang="zh-CN" altLang="en-US" sz="2300" b="1" dirty="0">
                <a:solidFill>
                  <a:schemeClr val="tx2"/>
                </a:solidFill>
                <a:latin typeface="+mn-ea"/>
              </a:rPr>
              <a:t>而执行程序的过程。</a:t>
            </a:r>
          </a:p>
          <a:p>
            <a:pPr>
              <a:spcBef>
                <a:spcPct val="20000"/>
              </a:spcBef>
              <a:buNone/>
            </a:pPr>
            <a:r>
              <a:rPr lang="zh-CN" altLang="en-US" sz="2300" b="1" dirty="0">
                <a:solidFill>
                  <a:schemeClr val="tx2"/>
                </a:solidFill>
                <a:latin typeface="+mn-ea"/>
              </a:rPr>
              <a:t>  （</a:t>
            </a:r>
            <a:r>
              <a:rPr lang="en-US" altLang="zh-CN" sz="2300" b="1" dirty="0">
                <a:solidFill>
                  <a:schemeClr val="tx2"/>
                </a:solidFill>
                <a:latin typeface="+mn-ea"/>
              </a:rPr>
              <a:t>2</a:t>
            </a:r>
            <a:r>
              <a:rPr lang="zh-CN" altLang="en-US" sz="2300" b="1" dirty="0">
                <a:solidFill>
                  <a:schemeClr val="tx2"/>
                </a:solidFill>
                <a:latin typeface="+mn-ea"/>
              </a:rPr>
              <a:t>）一个好的测试用例能够</a:t>
            </a:r>
            <a:r>
              <a:rPr lang="zh-CN" altLang="en-US" sz="2300" b="1" dirty="0">
                <a:solidFill>
                  <a:srgbClr val="FF0000"/>
                </a:solidFill>
                <a:latin typeface="+mn-ea"/>
              </a:rPr>
              <a:t>发现至今尚未发现的错误</a:t>
            </a:r>
            <a:r>
              <a:rPr lang="zh-CN" altLang="en-US" sz="2300" b="1" dirty="0">
                <a:solidFill>
                  <a:schemeClr val="tx2"/>
                </a:solidFill>
                <a:latin typeface="+mn-ea"/>
              </a:rPr>
              <a:t>。</a:t>
            </a:r>
          </a:p>
          <a:p>
            <a:pPr>
              <a:spcBef>
                <a:spcPct val="20000"/>
              </a:spcBef>
              <a:buNone/>
            </a:pPr>
            <a:r>
              <a:rPr lang="zh-CN" altLang="en-US" sz="2300" b="1" dirty="0">
                <a:solidFill>
                  <a:schemeClr val="tx2"/>
                </a:solidFill>
                <a:latin typeface="+mn-ea"/>
              </a:rPr>
              <a:t>  （</a:t>
            </a:r>
            <a:r>
              <a:rPr lang="en-US" altLang="zh-CN" sz="2300" b="1" dirty="0">
                <a:solidFill>
                  <a:schemeClr val="tx2"/>
                </a:solidFill>
                <a:latin typeface="+mn-ea"/>
              </a:rPr>
              <a:t>3</a:t>
            </a:r>
            <a:r>
              <a:rPr lang="zh-CN" altLang="en-US" sz="2300" b="1" dirty="0">
                <a:solidFill>
                  <a:schemeClr val="tx2"/>
                </a:solidFill>
                <a:latin typeface="+mn-ea"/>
              </a:rPr>
              <a:t>）一个成功的测试是</a:t>
            </a:r>
            <a:r>
              <a:rPr lang="zh-CN" altLang="en-US" sz="2300" b="1" dirty="0">
                <a:solidFill>
                  <a:srgbClr val="FF0000"/>
                </a:solidFill>
                <a:latin typeface="+mn-ea"/>
              </a:rPr>
              <a:t>发现了至今尚未发现的错误的测试</a:t>
            </a:r>
            <a:r>
              <a:rPr lang="zh-CN" altLang="en-US" sz="2300" b="1" dirty="0">
                <a:solidFill>
                  <a:schemeClr val="tx2"/>
                </a:solidFill>
                <a:latin typeface="+mn-ea"/>
              </a:rPr>
              <a:t>。</a:t>
            </a:r>
          </a:p>
          <a:p>
            <a:pPr>
              <a:spcBef>
                <a:spcPct val="20000"/>
              </a:spcBef>
            </a:pPr>
            <a:endParaRPr lang="zh-CN" altLang="en-US" sz="2300" b="1" dirty="0">
              <a:solidFill>
                <a:schemeClr val="tx2"/>
              </a:solidFill>
              <a:latin typeface="+mn-ea"/>
            </a:endParaRPr>
          </a:p>
          <a:p>
            <a:pPr>
              <a:lnSpc>
                <a:spcPct val="90000"/>
              </a:lnSpc>
              <a:spcBef>
                <a:spcPct val="20000"/>
              </a:spcBef>
            </a:pPr>
            <a:endParaRPr lang="en-US" altLang="zh-CN" sz="2300" b="1" dirty="0">
              <a:solidFill>
                <a:schemeClr val="tx2"/>
              </a:solidFill>
              <a:latin typeface="+mn-ea"/>
            </a:endParaRPr>
          </a:p>
        </p:txBody>
      </p:sp>
    </p:spTree>
  </p:cSld>
  <p:clrMapOvr>
    <a:masterClrMapping/>
  </p:clrMapOvr>
  <p:transition advClick="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如何测试</a:t>
            </a:r>
          </a:p>
        </p:txBody>
      </p:sp>
      <p:sp>
        <p:nvSpPr>
          <p:cNvPr id="33795" name="内容占位符 2"/>
          <p:cNvSpPr>
            <a:spLocks noGrp="1"/>
          </p:cNvSpPr>
          <p:nvPr>
            <p:ph idx="1"/>
          </p:nvPr>
        </p:nvSpPr>
        <p:spPr>
          <a:xfrm>
            <a:off x="100042" y="1000124"/>
            <a:ext cx="8758238" cy="4643453"/>
          </a:xfrm>
        </p:spPr>
        <p:txBody>
          <a:bodyPr/>
          <a:lstStyle/>
          <a:p>
            <a:pPr eaLnBrk="1" hangingPunct="1">
              <a:lnSpc>
                <a:spcPct val="120000"/>
              </a:lnSpc>
            </a:pPr>
            <a:r>
              <a:rPr lang="zh-CN" altLang="en-US" sz="2400" b="1" dirty="0">
                <a:solidFill>
                  <a:srgbClr val="FF0000"/>
                </a:solidFill>
                <a:latin typeface="黑体" pitchFamily="49" charset="-122"/>
                <a:ea typeface="黑体" pitchFamily="49" charset="-122"/>
              </a:rPr>
              <a:t>关键技术</a:t>
            </a:r>
            <a:r>
              <a:rPr lang="zh-CN" altLang="en-US" sz="2400" b="1" dirty="0">
                <a:latin typeface="黑体" pitchFamily="49" charset="-122"/>
                <a:ea typeface="黑体" pitchFamily="49" charset="-122"/>
              </a:rPr>
              <a:t> </a:t>
            </a:r>
            <a:r>
              <a:rPr lang="en-US" altLang="zh-CN" sz="2400" b="1" dirty="0">
                <a:latin typeface="黑体" pitchFamily="49" charset="-122"/>
                <a:ea typeface="黑体" pitchFamily="49" charset="-122"/>
              </a:rPr>
              <a:t>---- </a:t>
            </a:r>
            <a:r>
              <a:rPr lang="zh-CN" altLang="en-US" sz="2400" b="1" dirty="0">
                <a:latin typeface="黑体" pitchFamily="49" charset="-122"/>
                <a:ea typeface="黑体" pitchFamily="49" charset="-122"/>
              </a:rPr>
              <a:t>设计测试方案。</a:t>
            </a:r>
          </a:p>
          <a:p>
            <a:pPr eaLnBrk="1" hangingPunct="1">
              <a:lnSpc>
                <a:spcPct val="120000"/>
              </a:lnSpc>
            </a:pPr>
            <a:r>
              <a:rPr lang="zh-CN" altLang="en-US" sz="2400" b="1" dirty="0">
                <a:solidFill>
                  <a:srgbClr val="FF0000"/>
                </a:solidFill>
                <a:latin typeface="黑体" pitchFamily="49" charset="-122"/>
                <a:ea typeface="黑体" pitchFamily="49" charset="-122"/>
              </a:rPr>
              <a:t>测试方案</a:t>
            </a:r>
            <a:r>
              <a:rPr lang="zh-CN" altLang="en-US" sz="2400" b="1" dirty="0">
                <a:latin typeface="黑体" pitchFamily="49" charset="-122"/>
                <a:ea typeface="黑体" pitchFamily="49" charset="-122"/>
              </a:rPr>
              <a:t> </a:t>
            </a:r>
            <a:r>
              <a:rPr lang="en-US" altLang="zh-CN" sz="2400" b="1" dirty="0">
                <a:latin typeface="黑体" pitchFamily="49" charset="-122"/>
                <a:ea typeface="黑体" pitchFamily="49" charset="-122"/>
              </a:rPr>
              <a:t>---- </a:t>
            </a:r>
            <a:r>
              <a:rPr lang="zh-CN" altLang="en-US" sz="2400" b="1" dirty="0">
                <a:latin typeface="黑体" pitchFamily="49" charset="-122"/>
                <a:ea typeface="黑体" pitchFamily="49" charset="-122"/>
              </a:rPr>
              <a:t>包括：具体的测试目的，应该输入的测试数据和预期的结果。通常又把测试数据和预期的输出结果称为</a:t>
            </a:r>
            <a:r>
              <a:rPr lang="zh-CN" altLang="en-US" sz="2400" b="1" dirty="0">
                <a:solidFill>
                  <a:srgbClr val="FF0000"/>
                </a:solidFill>
                <a:latin typeface="黑体" pitchFamily="49" charset="-122"/>
                <a:ea typeface="黑体" pitchFamily="49" charset="-122"/>
              </a:rPr>
              <a:t>测试用例</a:t>
            </a:r>
            <a:r>
              <a:rPr lang="zh-CN" altLang="en-US" sz="2400" b="1" dirty="0">
                <a:latin typeface="黑体" pitchFamily="49" charset="-122"/>
                <a:ea typeface="黑体" pitchFamily="49" charset="-122"/>
              </a:rPr>
              <a:t>。其中</a:t>
            </a:r>
            <a:r>
              <a:rPr lang="zh-CN" altLang="en-US" sz="2400" b="1" dirty="0">
                <a:solidFill>
                  <a:srgbClr val="FF0000"/>
                </a:solidFill>
                <a:latin typeface="黑体" pitchFamily="49" charset="-122"/>
                <a:ea typeface="黑体" pitchFamily="49" charset="-122"/>
              </a:rPr>
              <a:t>最困难的问题是设计测试用例的输入数据</a:t>
            </a:r>
            <a:r>
              <a:rPr lang="zh-CN" altLang="en-US" sz="2400" b="1" dirty="0">
                <a:latin typeface="黑体" pitchFamily="49" charset="-122"/>
                <a:ea typeface="黑体" pitchFamily="49" charset="-122"/>
              </a:rPr>
              <a:t>。</a:t>
            </a:r>
          </a:p>
          <a:p>
            <a:pPr eaLnBrk="1" hangingPunct="1">
              <a:lnSpc>
                <a:spcPct val="120000"/>
              </a:lnSpc>
            </a:pPr>
            <a:r>
              <a:rPr lang="zh-CN" altLang="en-US" sz="2400" b="1" dirty="0">
                <a:latin typeface="黑体" pitchFamily="49" charset="-122"/>
                <a:ea typeface="黑体" pitchFamily="49" charset="-122"/>
              </a:rPr>
              <a:t>不同的测试数据发现程序错误的能力差别很大，为了提高测试效率降低测试成本，应该选用高效的测试数据。因为不可能进行穷尽的测试，</a:t>
            </a:r>
            <a:r>
              <a:rPr lang="zh-CN" altLang="en-US" sz="2400" b="1" dirty="0">
                <a:solidFill>
                  <a:srgbClr val="0000FF"/>
                </a:solidFill>
                <a:latin typeface="黑体" pitchFamily="49" charset="-122"/>
                <a:ea typeface="黑体" pitchFamily="49" charset="-122"/>
              </a:rPr>
              <a:t>选用少量“最有效的”测试数据，做到尽可能完备的测试就更重要了。</a:t>
            </a:r>
            <a:endParaRPr lang="zh-CN" altLang="en-US" sz="2400" b="1" dirty="0">
              <a:solidFill>
                <a:schemeClr val="tx2"/>
              </a:solidFill>
              <a:latin typeface="黑体" pitchFamily="49" charset="-122"/>
              <a:ea typeface="黑体" pitchFamily="49" charset="-122"/>
            </a:endParaRPr>
          </a:p>
        </p:txBody>
      </p:sp>
    </p:spTree>
  </p:cSld>
  <p:clrMapOvr>
    <a:masterClrMapping/>
  </p:clrMapOvr>
  <p:transition advClick="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白盒测试技术</a:t>
            </a:r>
          </a:p>
        </p:txBody>
      </p:sp>
      <p:sp>
        <p:nvSpPr>
          <p:cNvPr id="33795" name="内容占位符 2"/>
          <p:cNvSpPr>
            <a:spLocks noGrp="1"/>
          </p:cNvSpPr>
          <p:nvPr>
            <p:ph idx="1"/>
          </p:nvPr>
        </p:nvSpPr>
        <p:spPr>
          <a:xfrm>
            <a:off x="100042" y="1000124"/>
            <a:ext cx="8758238" cy="4643453"/>
          </a:xfrm>
        </p:spPr>
        <p:txBody>
          <a:bodyPr/>
          <a:lstStyle/>
          <a:p>
            <a:pPr eaLnBrk="1" hangingPunct="1">
              <a:lnSpc>
                <a:spcPct val="120000"/>
              </a:lnSpc>
              <a:buFontTx/>
              <a:buChar char="•"/>
              <a:defRPr/>
            </a:pPr>
            <a:r>
              <a:rPr lang="zh-CN" altLang="en-US" sz="2400" b="1" dirty="0">
                <a:solidFill>
                  <a:srgbClr val="FF0000"/>
                </a:solidFill>
                <a:latin typeface="黑体" pitchFamily="49" charset="-122"/>
                <a:ea typeface="黑体" pitchFamily="49" charset="-122"/>
              </a:rPr>
              <a:t>逻辑覆盖：</a:t>
            </a:r>
            <a:r>
              <a:rPr lang="zh-CN" altLang="en-US" sz="2400" b="1" dirty="0">
                <a:solidFill>
                  <a:schemeClr val="tx2"/>
                </a:solidFill>
                <a:latin typeface="黑体" pitchFamily="49" charset="-122"/>
                <a:ea typeface="黑体" pitchFamily="49" charset="-122"/>
              </a:rPr>
              <a:t>以程序内部的逻辑结构为基础的设计测试用例的技术。</a:t>
            </a:r>
          </a:p>
          <a:p>
            <a:pPr eaLnBrk="1" hangingPunct="1">
              <a:lnSpc>
                <a:spcPct val="120000"/>
              </a:lnSpc>
              <a:defRPr/>
            </a:pPr>
            <a:r>
              <a:rPr lang="en-US" altLang="zh-CN" sz="2400" b="1" dirty="0">
                <a:solidFill>
                  <a:schemeClr val="tx2"/>
                </a:solidFill>
                <a:latin typeface="黑体" pitchFamily="49" charset="-122"/>
                <a:ea typeface="黑体" pitchFamily="49" charset="-122"/>
              </a:rPr>
              <a:t>(1)</a:t>
            </a:r>
            <a:r>
              <a:rPr lang="zh-CN" altLang="en-US" sz="2400" b="1" dirty="0">
                <a:solidFill>
                  <a:schemeClr val="tx2"/>
                </a:solidFill>
                <a:latin typeface="黑体" pitchFamily="49" charset="-122"/>
                <a:ea typeface="黑体" pitchFamily="49" charset="-122"/>
              </a:rPr>
              <a:t>语句覆盖</a:t>
            </a:r>
            <a:endParaRPr lang="en-US" altLang="zh-CN" sz="2400" b="1" dirty="0">
              <a:solidFill>
                <a:schemeClr val="tx2"/>
              </a:solidFill>
              <a:latin typeface="黑体" pitchFamily="49" charset="-122"/>
              <a:ea typeface="黑体" pitchFamily="49" charset="-122"/>
            </a:endParaRPr>
          </a:p>
          <a:p>
            <a:pPr eaLnBrk="1" hangingPunct="1">
              <a:lnSpc>
                <a:spcPct val="120000"/>
              </a:lnSpc>
              <a:defRPr/>
            </a:pPr>
            <a:r>
              <a:rPr lang="en-US" altLang="zh-CN" sz="2400" b="1" dirty="0">
                <a:solidFill>
                  <a:schemeClr val="tx2"/>
                </a:solidFill>
                <a:latin typeface="黑体" pitchFamily="49" charset="-122"/>
                <a:ea typeface="黑体" pitchFamily="49" charset="-122"/>
              </a:rPr>
              <a:t>(2)</a:t>
            </a:r>
            <a:r>
              <a:rPr lang="zh-CN" altLang="en-US" sz="2400" b="1" dirty="0">
                <a:solidFill>
                  <a:schemeClr val="tx2"/>
                </a:solidFill>
                <a:latin typeface="黑体" pitchFamily="49" charset="-122"/>
                <a:ea typeface="黑体" pitchFamily="49" charset="-122"/>
              </a:rPr>
              <a:t>判定覆盖</a:t>
            </a:r>
          </a:p>
          <a:p>
            <a:pPr marL="342900" lvl="3" indent="-342900" eaLnBrk="1" hangingPunct="1">
              <a:lnSpc>
                <a:spcPct val="120000"/>
              </a:lnSpc>
              <a:buFontTx/>
              <a:buChar char="•"/>
              <a:defRPr/>
            </a:pPr>
            <a:r>
              <a:rPr lang="en-US" altLang="zh-CN" sz="2400" b="1" dirty="0">
                <a:solidFill>
                  <a:schemeClr val="tx2"/>
                </a:solidFill>
                <a:latin typeface="黑体" pitchFamily="49" charset="-122"/>
                <a:ea typeface="黑体" pitchFamily="49" charset="-122"/>
                <a:cs typeface="+mn-cs"/>
              </a:rPr>
              <a:t>(3)</a:t>
            </a:r>
            <a:r>
              <a:rPr lang="zh-CN" altLang="en-US" sz="2400" b="1" dirty="0">
                <a:solidFill>
                  <a:schemeClr val="tx2"/>
                </a:solidFill>
                <a:latin typeface="黑体" pitchFamily="49" charset="-122"/>
                <a:ea typeface="黑体" pitchFamily="49" charset="-122"/>
                <a:cs typeface="+mn-cs"/>
              </a:rPr>
              <a:t>条件覆盖</a:t>
            </a:r>
            <a:endParaRPr lang="en-US" altLang="zh-CN" sz="2400" b="1" dirty="0">
              <a:solidFill>
                <a:schemeClr val="tx2"/>
              </a:solidFill>
              <a:latin typeface="黑体" pitchFamily="49" charset="-122"/>
              <a:ea typeface="黑体" pitchFamily="49" charset="-122"/>
              <a:cs typeface="+mn-cs"/>
            </a:endParaRPr>
          </a:p>
          <a:p>
            <a:pPr marL="342900" lvl="3" indent="-342900" eaLnBrk="1" hangingPunct="1">
              <a:lnSpc>
                <a:spcPct val="120000"/>
              </a:lnSpc>
              <a:buFontTx/>
              <a:buChar char="•"/>
              <a:defRPr/>
            </a:pPr>
            <a:r>
              <a:rPr lang="en-US" altLang="zh-CN" sz="2400" b="1" dirty="0">
                <a:solidFill>
                  <a:schemeClr val="tx2"/>
                </a:solidFill>
                <a:latin typeface="黑体" pitchFamily="49" charset="-122"/>
                <a:ea typeface="黑体" pitchFamily="49" charset="-122"/>
                <a:cs typeface="+mn-cs"/>
              </a:rPr>
              <a:t>(4)</a:t>
            </a:r>
            <a:r>
              <a:rPr lang="zh-CN" altLang="en-US" sz="2400" b="1" dirty="0">
                <a:solidFill>
                  <a:schemeClr val="tx2"/>
                </a:solidFill>
                <a:latin typeface="黑体" pitchFamily="49" charset="-122"/>
                <a:ea typeface="黑体" pitchFamily="49" charset="-122"/>
                <a:cs typeface="+mn-cs"/>
              </a:rPr>
              <a:t>判定</a:t>
            </a:r>
            <a:r>
              <a:rPr lang="en-US" altLang="zh-CN" sz="2400" b="1" dirty="0">
                <a:solidFill>
                  <a:schemeClr val="tx2"/>
                </a:solidFill>
                <a:latin typeface="黑体" pitchFamily="49" charset="-122"/>
                <a:ea typeface="黑体" pitchFamily="49" charset="-122"/>
                <a:cs typeface="+mn-cs"/>
              </a:rPr>
              <a:t>/</a:t>
            </a:r>
            <a:r>
              <a:rPr lang="zh-CN" altLang="en-US" sz="2400" b="1" dirty="0">
                <a:solidFill>
                  <a:schemeClr val="tx2"/>
                </a:solidFill>
                <a:latin typeface="黑体" pitchFamily="49" charset="-122"/>
                <a:ea typeface="黑体" pitchFamily="49" charset="-122"/>
                <a:cs typeface="+mn-cs"/>
              </a:rPr>
              <a:t>条件覆盖</a:t>
            </a:r>
          </a:p>
          <a:p>
            <a:pPr marL="342900" lvl="3" indent="-342900" eaLnBrk="1" hangingPunct="1">
              <a:lnSpc>
                <a:spcPct val="120000"/>
              </a:lnSpc>
              <a:buFontTx/>
              <a:buChar char="•"/>
              <a:defRPr/>
            </a:pPr>
            <a:r>
              <a:rPr lang="en-US" altLang="zh-CN" sz="2400" b="1" dirty="0">
                <a:solidFill>
                  <a:schemeClr val="tx2"/>
                </a:solidFill>
                <a:latin typeface="黑体" pitchFamily="49" charset="-122"/>
                <a:ea typeface="黑体" pitchFamily="49" charset="-122"/>
                <a:cs typeface="+mn-cs"/>
              </a:rPr>
              <a:t>(5)</a:t>
            </a:r>
            <a:r>
              <a:rPr lang="zh-CN" altLang="en-US" sz="2400" b="1" dirty="0">
                <a:solidFill>
                  <a:schemeClr val="tx2"/>
                </a:solidFill>
                <a:latin typeface="黑体" pitchFamily="49" charset="-122"/>
                <a:ea typeface="黑体" pitchFamily="49" charset="-122"/>
                <a:cs typeface="+mn-cs"/>
              </a:rPr>
              <a:t>条件组合覆盖</a:t>
            </a:r>
            <a:endParaRPr lang="en-US" altLang="zh-CN" sz="2400" b="1" dirty="0">
              <a:solidFill>
                <a:schemeClr val="tx2"/>
              </a:solidFill>
              <a:latin typeface="黑体" pitchFamily="49" charset="-122"/>
              <a:ea typeface="黑体" pitchFamily="49" charset="-122"/>
              <a:cs typeface="+mn-cs"/>
            </a:endParaRPr>
          </a:p>
          <a:p>
            <a:pPr marL="342900" lvl="3" indent="-342900" eaLnBrk="1" hangingPunct="1">
              <a:lnSpc>
                <a:spcPct val="120000"/>
              </a:lnSpc>
              <a:buFontTx/>
              <a:buChar char="•"/>
              <a:defRPr/>
            </a:pPr>
            <a:r>
              <a:rPr lang="en-US" altLang="zh-CN" sz="2400" b="1" dirty="0">
                <a:solidFill>
                  <a:schemeClr val="tx2"/>
                </a:solidFill>
                <a:latin typeface="黑体" pitchFamily="49" charset="-122"/>
                <a:ea typeface="黑体" pitchFamily="49" charset="-122"/>
                <a:cs typeface="+mn-cs"/>
              </a:rPr>
              <a:t>(6)</a:t>
            </a:r>
            <a:r>
              <a:rPr lang="zh-CN" altLang="en-US" sz="2400" b="1" dirty="0">
                <a:solidFill>
                  <a:schemeClr val="tx2"/>
                </a:solidFill>
                <a:latin typeface="黑体" pitchFamily="49" charset="-122"/>
                <a:ea typeface="黑体" pitchFamily="49" charset="-122"/>
                <a:cs typeface="+mn-cs"/>
              </a:rPr>
              <a:t>点覆盖</a:t>
            </a:r>
          </a:p>
          <a:p>
            <a:pPr marL="342900" lvl="3" indent="-342900" eaLnBrk="1" hangingPunct="1">
              <a:lnSpc>
                <a:spcPct val="120000"/>
              </a:lnSpc>
              <a:buFontTx/>
              <a:buChar char="•"/>
              <a:defRPr/>
            </a:pPr>
            <a:r>
              <a:rPr lang="en-US" altLang="zh-CN" sz="2400" b="1" dirty="0">
                <a:solidFill>
                  <a:schemeClr val="tx2"/>
                </a:solidFill>
                <a:latin typeface="黑体" pitchFamily="49" charset="-122"/>
                <a:ea typeface="黑体" pitchFamily="49" charset="-122"/>
                <a:cs typeface="+mn-cs"/>
              </a:rPr>
              <a:t>(7)</a:t>
            </a:r>
            <a:r>
              <a:rPr lang="zh-CN" altLang="en-US" sz="2400" b="1" dirty="0">
                <a:solidFill>
                  <a:schemeClr val="tx2"/>
                </a:solidFill>
                <a:latin typeface="黑体" pitchFamily="49" charset="-122"/>
                <a:ea typeface="黑体" pitchFamily="49" charset="-122"/>
                <a:cs typeface="+mn-cs"/>
              </a:rPr>
              <a:t>边覆盖</a:t>
            </a:r>
            <a:endParaRPr lang="en-US" altLang="zh-CN" sz="2400" b="1" dirty="0">
              <a:solidFill>
                <a:schemeClr val="tx2"/>
              </a:solidFill>
              <a:latin typeface="黑体" pitchFamily="49" charset="-122"/>
              <a:ea typeface="黑体" pitchFamily="49" charset="-122"/>
              <a:cs typeface="+mn-cs"/>
            </a:endParaRPr>
          </a:p>
          <a:p>
            <a:pPr marL="342900" lvl="3" indent="-342900" eaLnBrk="1" hangingPunct="1">
              <a:lnSpc>
                <a:spcPct val="120000"/>
              </a:lnSpc>
              <a:buFontTx/>
              <a:buChar char="•"/>
              <a:defRPr/>
            </a:pPr>
            <a:r>
              <a:rPr lang="en-US" altLang="zh-CN" sz="2400" b="1" dirty="0">
                <a:solidFill>
                  <a:schemeClr val="tx2"/>
                </a:solidFill>
                <a:latin typeface="黑体" pitchFamily="49" charset="-122"/>
                <a:ea typeface="黑体" pitchFamily="49" charset="-122"/>
                <a:cs typeface="+mn-cs"/>
              </a:rPr>
              <a:t>(8)</a:t>
            </a:r>
            <a:r>
              <a:rPr lang="zh-CN" altLang="en-US" sz="2400" b="1" dirty="0">
                <a:solidFill>
                  <a:schemeClr val="tx2"/>
                </a:solidFill>
                <a:latin typeface="黑体" pitchFamily="49" charset="-122"/>
                <a:ea typeface="黑体" pitchFamily="49" charset="-122"/>
                <a:cs typeface="+mn-cs"/>
              </a:rPr>
              <a:t>路径覆盖</a:t>
            </a:r>
          </a:p>
        </p:txBody>
      </p:sp>
    </p:spTree>
  </p:cSld>
  <p:clrMapOvr>
    <a:masterClrMapping/>
  </p:clrMapOvr>
  <p:transition advClick="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白盒测试技术（</a:t>
            </a:r>
            <a:r>
              <a:rPr lang="zh-CN" altLang="en-US" sz="3200" dirty="0">
                <a:latin typeface="黑体" pitchFamily="49" charset="-122"/>
                <a:ea typeface="黑体" pitchFamily="49" charset="-122"/>
              </a:rPr>
              <a:t>逻辑覆盖测试的5种标准</a:t>
            </a:r>
            <a:r>
              <a:rPr lang="zh-CN" altLang="en-US" sz="3200" dirty="0"/>
              <a:t>）</a:t>
            </a:r>
          </a:p>
        </p:txBody>
      </p:sp>
      <p:graphicFrame>
        <p:nvGraphicFramePr>
          <p:cNvPr id="4" name="Group 36"/>
          <p:cNvGraphicFramePr>
            <a:graphicFrameLocks noGrp="1"/>
          </p:cNvGraphicFramePr>
          <p:nvPr/>
        </p:nvGraphicFramePr>
        <p:xfrm>
          <a:off x="357158" y="928670"/>
          <a:ext cx="8429684" cy="4681538"/>
        </p:xfrm>
        <a:graphic>
          <a:graphicData uri="http://schemas.openxmlformats.org/drawingml/2006/table">
            <a:tbl>
              <a:tblPr/>
              <a:tblGrid>
                <a:gridCol w="1465821">
                  <a:extLst>
                    <a:ext uri="{9D8B030D-6E8A-4147-A177-3AD203B41FA5}">
                      <a16:colId xmlns:a16="http://schemas.microsoft.com/office/drawing/2014/main" val="20000"/>
                    </a:ext>
                  </a:extLst>
                </a:gridCol>
                <a:gridCol w="2029848">
                  <a:extLst>
                    <a:ext uri="{9D8B030D-6E8A-4147-A177-3AD203B41FA5}">
                      <a16:colId xmlns:a16="http://schemas.microsoft.com/office/drawing/2014/main" val="20001"/>
                    </a:ext>
                  </a:extLst>
                </a:gridCol>
                <a:gridCol w="4934015">
                  <a:extLst>
                    <a:ext uri="{9D8B030D-6E8A-4147-A177-3AD203B41FA5}">
                      <a16:colId xmlns:a16="http://schemas.microsoft.com/office/drawing/2014/main" val="20002"/>
                    </a:ext>
                  </a:extLst>
                </a:gridCol>
              </a:tblGrid>
              <a:tr h="8223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100" b="1" i="0" u="none" strike="noStrike" cap="none" normalizeH="0" baseline="0" dirty="0">
                          <a:ln>
                            <a:noFill/>
                          </a:ln>
                          <a:solidFill>
                            <a:schemeClr val="tx2"/>
                          </a:solidFill>
                          <a:effectLst/>
                          <a:latin typeface="+mn-ea"/>
                          <a:ea typeface="+mn-ea"/>
                        </a:rPr>
                        <a:t>发现错误</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100" b="1" i="0" u="none" strike="noStrike" cap="none" normalizeH="0" baseline="0" dirty="0">
                          <a:ln>
                            <a:noFill/>
                          </a:ln>
                          <a:solidFill>
                            <a:schemeClr val="tx2"/>
                          </a:solidFill>
                          <a:effectLst/>
                          <a:latin typeface="+mn-ea"/>
                          <a:ea typeface="+mn-ea"/>
                        </a:rPr>
                        <a:t>的能力</a:t>
                      </a:r>
                    </a:p>
                  </a:txBody>
                  <a:tcPr marL="84406" marR="84406" anchor="ctr" horzOverflow="overflow">
                    <a:lnL w="12700" cap="flat" cmpd="sng" algn="ctr">
                      <a:solidFill>
                        <a:srgbClr val="1AA1A4"/>
                      </a:solidFill>
                      <a:prstDash val="solid"/>
                      <a:round/>
                      <a:headEnd type="none" w="med" len="med"/>
                      <a:tailEnd type="none" w="med" len="med"/>
                    </a:lnL>
                    <a:lnR w="12700" cap="flat" cmpd="sng" algn="ctr">
                      <a:solidFill>
                        <a:srgbClr val="1AA1A4"/>
                      </a:solidFill>
                      <a:prstDash val="solid"/>
                      <a:round/>
                      <a:headEnd type="none" w="med" len="med"/>
                      <a:tailEnd type="none" w="med" len="med"/>
                    </a:lnR>
                    <a:lnT w="12700" cap="flat" cmpd="sng" algn="ctr">
                      <a:solidFill>
                        <a:srgbClr val="1AA1A4"/>
                      </a:solidFill>
                      <a:prstDash val="solid"/>
                      <a:round/>
                      <a:headEnd type="none" w="med" len="med"/>
                      <a:tailEnd type="none" w="med" len="med"/>
                    </a:lnT>
                    <a:lnB w="12700" cap="flat" cmpd="sng" algn="ctr">
                      <a:solidFill>
                        <a:srgbClr val="1AA1A4"/>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100" b="1" i="0" u="none" strike="noStrike" cap="none" normalizeH="0" baseline="0" dirty="0">
                          <a:ln>
                            <a:noFill/>
                          </a:ln>
                          <a:solidFill>
                            <a:schemeClr val="tx2"/>
                          </a:solidFill>
                          <a:effectLst/>
                          <a:latin typeface="+mn-ea"/>
                          <a:ea typeface="+mn-ea"/>
                        </a:rPr>
                        <a:t>标  准</a:t>
                      </a:r>
                    </a:p>
                  </a:txBody>
                  <a:tcPr marL="84406" marR="84406" anchor="ctr" horzOverflow="overflow">
                    <a:lnL w="12700" cap="flat" cmpd="sng" algn="ctr">
                      <a:solidFill>
                        <a:srgbClr val="1AA1A4"/>
                      </a:solidFill>
                      <a:prstDash val="solid"/>
                      <a:round/>
                      <a:headEnd type="none" w="med" len="med"/>
                      <a:tailEnd type="none" w="med" len="med"/>
                    </a:lnL>
                    <a:lnR w="12700" cap="flat" cmpd="sng" algn="ctr">
                      <a:solidFill>
                        <a:srgbClr val="1AA1A4"/>
                      </a:solidFill>
                      <a:prstDash val="solid"/>
                      <a:round/>
                      <a:headEnd type="none" w="med" len="med"/>
                      <a:tailEnd type="none" w="med" len="med"/>
                    </a:lnR>
                    <a:lnT w="12700" cap="flat" cmpd="sng" algn="ctr">
                      <a:solidFill>
                        <a:srgbClr val="1AA1A4"/>
                      </a:solidFill>
                      <a:prstDash val="solid"/>
                      <a:round/>
                      <a:headEnd type="none" w="med" len="med"/>
                      <a:tailEnd type="none" w="med" len="med"/>
                    </a:lnT>
                    <a:lnB w="12700" cap="flat" cmpd="sng" algn="ctr">
                      <a:solidFill>
                        <a:srgbClr val="1AA1A4"/>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100" b="1" i="0" u="none" strike="noStrike" cap="none" normalizeH="0" baseline="0" dirty="0">
                          <a:ln>
                            <a:noFill/>
                          </a:ln>
                          <a:solidFill>
                            <a:schemeClr val="tx2"/>
                          </a:solidFill>
                          <a:effectLst/>
                          <a:latin typeface="+mn-ea"/>
                          <a:ea typeface="+mn-ea"/>
                        </a:rPr>
                        <a:t>含      义</a:t>
                      </a:r>
                    </a:p>
                  </a:txBody>
                  <a:tcPr marL="84406" marR="84406" anchor="ctr" horzOverflow="overflow">
                    <a:lnL w="12700" cap="flat" cmpd="sng" algn="ctr">
                      <a:solidFill>
                        <a:srgbClr val="1AA1A4"/>
                      </a:solidFill>
                      <a:prstDash val="solid"/>
                      <a:round/>
                      <a:headEnd type="none" w="med" len="med"/>
                      <a:tailEnd type="none" w="med" len="med"/>
                    </a:lnL>
                    <a:lnR w="12700" cap="flat" cmpd="sng" algn="ctr">
                      <a:solidFill>
                        <a:srgbClr val="1AA1A4"/>
                      </a:solidFill>
                      <a:prstDash val="solid"/>
                      <a:round/>
                      <a:headEnd type="none" w="med" len="med"/>
                      <a:tailEnd type="none" w="med" len="med"/>
                    </a:lnR>
                    <a:lnT w="12700" cap="flat" cmpd="sng" algn="ctr">
                      <a:solidFill>
                        <a:srgbClr val="1AA1A4"/>
                      </a:solidFill>
                      <a:prstDash val="solid"/>
                      <a:round/>
                      <a:headEnd type="none" w="med" len="med"/>
                      <a:tailEnd type="none" w="med" len="med"/>
                    </a:lnT>
                    <a:lnB w="12700" cap="flat" cmpd="sng" algn="ctr">
                      <a:solidFill>
                        <a:srgbClr val="1AA1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1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100" b="1" i="0" u="none" strike="noStrike" cap="none" normalizeH="0" baseline="0">
                          <a:ln>
                            <a:noFill/>
                          </a:ln>
                          <a:solidFill>
                            <a:schemeClr val="tx2"/>
                          </a:solidFill>
                          <a:effectLst>
                            <a:outerShdw blurRad="38100" dist="38100" dir="2700000" algn="tl">
                              <a:srgbClr val="C0C0C0"/>
                            </a:outerShdw>
                          </a:effectLst>
                          <a:latin typeface="+mn-ea"/>
                          <a:ea typeface="+mn-ea"/>
                        </a:rPr>
                        <a:t> 1</a:t>
                      </a:r>
                      <a:r>
                        <a:rPr kumimoji="0" lang="zh-CN" altLang="en-US" sz="2100" b="1" i="0" u="none" strike="noStrike" cap="none" normalizeH="0" baseline="0">
                          <a:ln>
                            <a:noFill/>
                          </a:ln>
                          <a:solidFill>
                            <a:schemeClr val="tx2"/>
                          </a:solidFill>
                          <a:effectLst/>
                          <a:latin typeface="+mn-ea"/>
                          <a:ea typeface="+mn-ea"/>
                        </a:rPr>
                        <a:t>(弱)</a:t>
                      </a:r>
                      <a:endParaRPr kumimoji="0" lang="zh-CN" altLang="en-US" sz="2100" b="1" i="0" u="none" strike="noStrike" cap="none" normalizeH="0" baseline="0">
                        <a:ln>
                          <a:noFill/>
                        </a:ln>
                        <a:solidFill>
                          <a:schemeClr val="tx2"/>
                        </a:solidFill>
                        <a:effectLst>
                          <a:outerShdw blurRad="38100" dist="38100" dir="2700000" algn="tl">
                            <a:srgbClr val="C0C0C0"/>
                          </a:outerShdw>
                        </a:effectLst>
                        <a:latin typeface="+mn-ea"/>
                        <a:ea typeface="+mn-ea"/>
                      </a:endParaRPr>
                    </a:p>
                  </a:txBody>
                  <a:tcPr marL="84406" marR="84406" anchor="ctr" horzOverflow="overflow">
                    <a:lnL w="12700" cap="flat" cmpd="sng" algn="ctr">
                      <a:solidFill>
                        <a:srgbClr val="1AA1A4"/>
                      </a:solidFill>
                      <a:prstDash val="solid"/>
                      <a:round/>
                      <a:headEnd type="none" w="med" len="med"/>
                      <a:tailEnd type="none" w="med" len="med"/>
                    </a:lnL>
                    <a:lnR w="12700" cap="flat" cmpd="sng" algn="ctr">
                      <a:solidFill>
                        <a:srgbClr val="1AA1A4"/>
                      </a:solidFill>
                      <a:prstDash val="solid"/>
                      <a:round/>
                      <a:headEnd type="none" w="med" len="med"/>
                      <a:tailEnd type="none" w="med" len="med"/>
                    </a:lnR>
                    <a:lnT w="12700" cap="flat" cmpd="sng" algn="ctr">
                      <a:solidFill>
                        <a:srgbClr val="1AA1A4"/>
                      </a:solidFill>
                      <a:prstDash val="solid"/>
                      <a:round/>
                      <a:headEnd type="none" w="med" len="med"/>
                      <a:tailEnd type="none" w="med" len="med"/>
                    </a:lnT>
                    <a:lnB w="12700" cap="flat" cmpd="sng" algn="ctr">
                      <a:solidFill>
                        <a:srgbClr val="1AA1A4"/>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100" b="1" i="0" u="none" strike="noStrike" cap="none" normalizeH="0" baseline="0">
                          <a:ln>
                            <a:noFill/>
                          </a:ln>
                          <a:solidFill>
                            <a:schemeClr val="tx2"/>
                          </a:solidFill>
                          <a:effectLst/>
                          <a:latin typeface="+mn-ea"/>
                          <a:ea typeface="+mn-ea"/>
                        </a:rPr>
                        <a:t>语句覆盖</a:t>
                      </a:r>
                    </a:p>
                  </a:txBody>
                  <a:tcPr marL="84406" marR="84406" anchor="ctr" horzOverflow="overflow">
                    <a:lnL w="12700" cap="flat" cmpd="sng" algn="ctr">
                      <a:solidFill>
                        <a:srgbClr val="1AA1A4"/>
                      </a:solidFill>
                      <a:prstDash val="solid"/>
                      <a:round/>
                      <a:headEnd type="none" w="med" len="med"/>
                      <a:tailEnd type="none" w="med" len="med"/>
                    </a:lnL>
                    <a:lnR w="12700" cap="flat" cmpd="sng" algn="ctr">
                      <a:solidFill>
                        <a:srgbClr val="1AA1A4"/>
                      </a:solidFill>
                      <a:prstDash val="solid"/>
                      <a:round/>
                      <a:headEnd type="none" w="med" len="med"/>
                      <a:tailEnd type="none" w="med" len="med"/>
                    </a:lnR>
                    <a:lnT w="12700" cap="flat" cmpd="sng" algn="ctr">
                      <a:solidFill>
                        <a:srgbClr val="1AA1A4"/>
                      </a:solidFill>
                      <a:prstDash val="solid"/>
                      <a:round/>
                      <a:headEnd type="none" w="med" len="med"/>
                      <a:tailEnd type="none" w="med" len="med"/>
                    </a:lnT>
                    <a:lnB w="12700" cap="flat" cmpd="sng" algn="ctr">
                      <a:solidFill>
                        <a:srgbClr val="1AA1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100" b="1" i="0" u="none" strike="noStrike" cap="none" normalizeH="0" baseline="0">
                          <a:ln>
                            <a:noFill/>
                          </a:ln>
                          <a:solidFill>
                            <a:schemeClr val="tx2"/>
                          </a:solidFill>
                          <a:effectLst/>
                          <a:latin typeface="+mn-ea"/>
                          <a:ea typeface="+mn-ea"/>
                        </a:rPr>
                        <a:t>每条语句至少执行一次</a:t>
                      </a:r>
                    </a:p>
                  </a:txBody>
                  <a:tcPr marL="84406" marR="84406" anchor="ctr" horzOverflow="overflow">
                    <a:lnL w="12700" cap="flat" cmpd="sng" algn="ctr">
                      <a:solidFill>
                        <a:srgbClr val="1AA1A4"/>
                      </a:solidFill>
                      <a:prstDash val="solid"/>
                      <a:round/>
                      <a:headEnd type="none" w="med" len="med"/>
                      <a:tailEnd type="none" w="med" len="med"/>
                    </a:lnL>
                    <a:lnR w="12700" cap="flat" cmpd="sng" algn="ctr">
                      <a:solidFill>
                        <a:srgbClr val="1AA1A4"/>
                      </a:solidFill>
                      <a:prstDash val="solid"/>
                      <a:round/>
                      <a:headEnd type="none" w="med" len="med"/>
                      <a:tailEnd type="none" w="med" len="med"/>
                    </a:lnR>
                    <a:lnT w="12700" cap="flat" cmpd="sng" algn="ctr">
                      <a:solidFill>
                        <a:srgbClr val="1AA1A4"/>
                      </a:solidFill>
                      <a:prstDash val="solid"/>
                      <a:round/>
                      <a:headEnd type="none" w="med" len="med"/>
                      <a:tailEnd type="none" w="med" len="med"/>
                    </a:lnT>
                    <a:lnB w="12700" cap="flat" cmpd="sng" algn="ctr">
                      <a:solidFill>
                        <a:srgbClr val="1AA1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54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100" b="1" i="0" u="none" strike="noStrike" cap="none" normalizeH="0" baseline="0">
                          <a:ln>
                            <a:noFill/>
                          </a:ln>
                          <a:solidFill>
                            <a:schemeClr val="tx2"/>
                          </a:solidFill>
                          <a:effectLst>
                            <a:outerShdw blurRad="38100" dist="38100" dir="2700000" algn="tl">
                              <a:srgbClr val="C0C0C0"/>
                            </a:outerShdw>
                          </a:effectLst>
                          <a:latin typeface="+mn-ea"/>
                          <a:ea typeface="+mn-ea"/>
                        </a:rPr>
                        <a:t> 2</a:t>
                      </a:r>
                    </a:p>
                  </a:txBody>
                  <a:tcPr marL="84406" marR="84406" anchor="ctr" horzOverflow="overflow">
                    <a:lnL w="12700" cap="flat" cmpd="sng" algn="ctr">
                      <a:solidFill>
                        <a:srgbClr val="1AA1A4"/>
                      </a:solidFill>
                      <a:prstDash val="solid"/>
                      <a:round/>
                      <a:headEnd type="none" w="med" len="med"/>
                      <a:tailEnd type="none" w="med" len="med"/>
                    </a:lnL>
                    <a:lnR w="12700" cap="flat" cmpd="sng" algn="ctr">
                      <a:solidFill>
                        <a:srgbClr val="1AA1A4"/>
                      </a:solidFill>
                      <a:prstDash val="solid"/>
                      <a:round/>
                      <a:headEnd type="none" w="med" len="med"/>
                      <a:tailEnd type="none" w="med" len="med"/>
                    </a:lnR>
                    <a:lnT w="12700" cap="flat" cmpd="sng" algn="ctr">
                      <a:solidFill>
                        <a:srgbClr val="1AA1A4"/>
                      </a:solidFill>
                      <a:prstDash val="solid"/>
                      <a:round/>
                      <a:headEnd type="none" w="med" len="med"/>
                      <a:tailEnd type="none" w="med" len="med"/>
                    </a:lnT>
                    <a:lnB w="12700" cap="flat" cmpd="sng" algn="ctr">
                      <a:solidFill>
                        <a:srgbClr val="1AA1A4"/>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100" b="1" i="0" u="none" strike="noStrike" cap="none" normalizeH="0" baseline="0">
                          <a:ln>
                            <a:noFill/>
                          </a:ln>
                          <a:solidFill>
                            <a:schemeClr val="tx2"/>
                          </a:solidFill>
                          <a:effectLst/>
                          <a:latin typeface="+mn-ea"/>
                          <a:ea typeface="+mn-ea"/>
                        </a:rPr>
                        <a:t>判定覆盖</a:t>
                      </a:r>
                    </a:p>
                  </a:txBody>
                  <a:tcPr marL="84406" marR="84406" anchor="ctr" horzOverflow="overflow">
                    <a:lnL w="12700" cap="flat" cmpd="sng" algn="ctr">
                      <a:solidFill>
                        <a:srgbClr val="1AA1A4"/>
                      </a:solidFill>
                      <a:prstDash val="solid"/>
                      <a:round/>
                      <a:headEnd type="none" w="med" len="med"/>
                      <a:tailEnd type="none" w="med" len="med"/>
                    </a:lnL>
                    <a:lnR w="12700" cap="flat" cmpd="sng" algn="ctr">
                      <a:solidFill>
                        <a:srgbClr val="1AA1A4"/>
                      </a:solidFill>
                      <a:prstDash val="solid"/>
                      <a:round/>
                      <a:headEnd type="none" w="med" len="med"/>
                      <a:tailEnd type="none" w="med" len="med"/>
                    </a:lnR>
                    <a:lnT w="12700" cap="flat" cmpd="sng" algn="ctr">
                      <a:solidFill>
                        <a:srgbClr val="1AA1A4"/>
                      </a:solidFill>
                      <a:prstDash val="solid"/>
                      <a:round/>
                      <a:headEnd type="none" w="med" len="med"/>
                      <a:tailEnd type="none" w="med" len="med"/>
                    </a:lnT>
                    <a:lnB w="12700" cap="flat" cmpd="sng" algn="ctr">
                      <a:solidFill>
                        <a:srgbClr val="1AA1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100" b="1" i="0" u="none" strike="noStrike" cap="none" normalizeH="0" baseline="0" dirty="0">
                          <a:ln>
                            <a:noFill/>
                          </a:ln>
                          <a:solidFill>
                            <a:schemeClr val="tx2"/>
                          </a:solidFill>
                          <a:effectLst/>
                          <a:latin typeface="+mn-ea"/>
                          <a:ea typeface="+mn-ea"/>
                        </a:rPr>
                        <a:t>每一判定的每个分支至少执行一次</a:t>
                      </a:r>
                    </a:p>
                  </a:txBody>
                  <a:tcPr marL="84406" marR="84406" anchor="ctr" horzOverflow="overflow">
                    <a:lnL w="12700" cap="flat" cmpd="sng" algn="ctr">
                      <a:solidFill>
                        <a:srgbClr val="1AA1A4"/>
                      </a:solidFill>
                      <a:prstDash val="solid"/>
                      <a:round/>
                      <a:headEnd type="none" w="med" len="med"/>
                      <a:tailEnd type="none" w="med" len="med"/>
                    </a:lnL>
                    <a:lnR w="12700" cap="flat" cmpd="sng" algn="ctr">
                      <a:solidFill>
                        <a:srgbClr val="1AA1A4"/>
                      </a:solidFill>
                      <a:prstDash val="solid"/>
                      <a:round/>
                      <a:headEnd type="none" w="med" len="med"/>
                      <a:tailEnd type="none" w="med" len="med"/>
                    </a:lnR>
                    <a:lnT w="12700" cap="flat" cmpd="sng" algn="ctr">
                      <a:solidFill>
                        <a:srgbClr val="1AA1A4"/>
                      </a:solidFill>
                      <a:prstDash val="solid"/>
                      <a:round/>
                      <a:headEnd type="none" w="med" len="med"/>
                      <a:tailEnd type="none" w="med" len="med"/>
                    </a:lnT>
                    <a:lnB w="12700" cap="flat" cmpd="sng" algn="ctr">
                      <a:solidFill>
                        <a:srgbClr val="1AA1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01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100" b="1" i="0" u="none" strike="noStrike" cap="none" normalizeH="0" baseline="0">
                          <a:ln>
                            <a:noFill/>
                          </a:ln>
                          <a:solidFill>
                            <a:schemeClr val="tx2"/>
                          </a:solidFill>
                          <a:effectLst>
                            <a:outerShdw blurRad="38100" dist="38100" dir="2700000" algn="tl">
                              <a:srgbClr val="C0C0C0"/>
                            </a:outerShdw>
                          </a:effectLst>
                          <a:latin typeface="+mn-ea"/>
                          <a:ea typeface="+mn-ea"/>
                        </a:rPr>
                        <a:t> 3</a:t>
                      </a:r>
                    </a:p>
                  </a:txBody>
                  <a:tcPr marL="84406" marR="84406" anchor="ctr" horzOverflow="overflow">
                    <a:lnL w="12700" cap="flat" cmpd="sng" algn="ctr">
                      <a:solidFill>
                        <a:srgbClr val="1AA1A4"/>
                      </a:solidFill>
                      <a:prstDash val="solid"/>
                      <a:round/>
                      <a:headEnd type="none" w="med" len="med"/>
                      <a:tailEnd type="none" w="med" len="med"/>
                    </a:lnL>
                    <a:lnR w="12700" cap="flat" cmpd="sng" algn="ctr">
                      <a:solidFill>
                        <a:srgbClr val="1AA1A4"/>
                      </a:solidFill>
                      <a:prstDash val="solid"/>
                      <a:round/>
                      <a:headEnd type="none" w="med" len="med"/>
                      <a:tailEnd type="none" w="med" len="med"/>
                    </a:lnR>
                    <a:lnT w="12700" cap="flat" cmpd="sng" algn="ctr">
                      <a:solidFill>
                        <a:srgbClr val="1AA1A4"/>
                      </a:solidFill>
                      <a:prstDash val="solid"/>
                      <a:round/>
                      <a:headEnd type="none" w="med" len="med"/>
                      <a:tailEnd type="none" w="med" len="med"/>
                    </a:lnT>
                    <a:lnB w="12700" cap="flat" cmpd="sng" algn="ctr">
                      <a:solidFill>
                        <a:srgbClr val="1AA1A4"/>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100" b="1" i="0" u="none" strike="noStrike" cap="none" normalizeH="0" baseline="0">
                          <a:ln>
                            <a:noFill/>
                          </a:ln>
                          <a:solidFill>
                            <a:schemeClr val="tx2"/>
                          </a:solidFill>
                          <a:effectLst/>
                          <a:latin typeface="+mn-ea"/>
                          <a:ea typeface="+mn-ea"/>
                        </a:rPr>
                        <a:t>条件覆盖</a:t>
                      </a:r>
                    </a:p>
                  </a:txBody>
                  <a:tcPr marL="84406" marR="84406" anchor="ctr" horzOverflow="overflow">
                    <a:lnL w="12700" cap="flat" cmpd="sng" algn="ctr">
                      <a:solidFill>
                        <a:srgbClr val="1AA1A4"/>
                      </a:solidFill>
                      <a:prstDash val="solid"/>
                      <a:round/>
                      <a:headEnd type="none" w="med" len="med"/>
                      <a:tailEnd type="none" w="med" len="med"/>
                    </a:lnL>
                    <a:lnR w="12700" cap="flat" cmpd="sng" algn="ctr">
                      <a:solidFill>
                        <a:srgbClr val="1AA1A4"/>
                      </a:solidFill>
                      <a:prstDash val="solid"/>
                      <a:round/>
                      <a:headEnd type="none" w="med" len="med"/>
                      <a:tailEnd type="none" w="med" len="med"/>
                    </a:lnR>
                    <a:lnT w="12700" cap="flat" cmpd="sng" algn="ctr">
                      <a:solidFill>
                        <a:srgbClr val="1AA1A4"/>
                      </a:solidFill>
                      <a:prstDash val="solid"/>
                      <a:round/>
                      <a:headEnd type="none" w="med" len="med"/>
                      <a:tailEnd type="none" w="med" len="med"/>
                    </a:lnT>
                    <a:lnB w="12700" cap="flat" cmpd="sng" algn="ctr">
                      <a:solidFill>
                        <a:srgbClr val="1AA1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100" b="1" i="0" u="none" strike="noStrike" cap="none" normalizeH="0" baseline="0">
                          <a:ln>
                            <a:noFill/>
                          </a:ln>
                          <a:solidFill>
                            <a:schemeClr val="tx2"/>
                          </a:solidFill>
                          <a:effectLst/>
                          <a:latin typeface="+mn-ea"/>
                          <a:ea typeface="+mn-ea"/>
                        </a:rPr>
                        <a:t>每一判定中的每个条件，分别按“真”、</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100" b="1" i="0" u="none" strike="noStrike" cap="none" normalizeH="0" baseline="0">
                          <a:ln>
                            <a:noFill/>
                          </a:ln>
                          <a:solidFill>
                            <a:schemeClr val="tx2"/>
                          </a:solidFill>
                          <a:effectLst/>
                          <a:latin typeface="+mn-ea"/>
                          <a:ea typeface="+mn-ea"/>
                        </a:rPr>
                        <a:t>“假”至少各执行一次</a:t>
                      </a:r>
                    </a:p>
                  </a:txBody>
                  <a:tcPr marL="84406" marR="84406" anchor="ctr" horzOverflow="overflow">
                    <a:lnL w="12700" cap="flat" cmpd="sng" algn="ctr">
                      <a:solidFill>
                        <a:srgbClr val="1AA1A4"/>
                      </a:solidFill>
                      <a:prstDash val="solid"/>
                      <a:round/>
                      <a:headEnd type="none" w="med" len="med"/>
                      <a:tailEnd type="none" w="med" len="med"/>
                    </a:lnL>
                    <a:lnR w="12700" cap="flat" cmpd="sng" algn="ctr">
                      <a:solidFill>
                        <a:srgbClr val="1AA1A4"/>
                      </a:solidFill>
                      <a:prstDash val="solid"/>
                      <a:round/>
                      <a:headEnd type="none" w="med" len="med"/>
                      <a:tailEnd type="none" w="med" len="med"/>
                    </a:lnR>
                    <a:lnT w="12700" cap="flat" cmpd="sng" algn="ctr">
                      <a:solidFill>
                        <a:srgbClr val="1AA1A4"/>
                      </a:solidFill>
                      <a:prstDash val="solid"/>
                      <a:round/>
                      <a:headEnd type="none" w="med" len="med"/>
                      <a:tailEnd type="none" w="med" len="med"/>
                    </a:lnT>
                    <a:lnB w="12700" cap="flat" cmpd="sng" algn="ctr">
                      <a:solidFill>
                        <a:srgbClr val="1AA1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36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100" b="1" i="0" u="none" strike="noStrike" cap="none" normalizeH="0" baseline="0">
                          <a:ln>
                            <a:noFill/>
                          </a:ln>
                          <a:solidFill>
                            <a:schemeClr val="tx2"/>
                          </a:solidFill>
                          <a:effectLst>
                            <a:outerShdw blurRad="38100" dist="38100" dir="2700000" algn="tl">
                              <a:srgbClr val="C0C0C0"/>
                            </a:outerShdw>
                          </a:effectLst>
                          <a:latin typeface="+mn-ea"/>
                          <a:ea typeface="+mn-ea"/>
                        </a:rPr>
                        <a:t>4 </a:t>
                      </a:r>
                    </a:p>
                  </a:txBody>
                  <a:tcPr marL="84406" marR="84406" anchor="ctr" horzOverflow="overflow">
                    <a:lnL w="12700" cap="flat" cmpd="sng" algn="ctr">
                      <a:solidFill>
                        <a:srgbClr val="1AA1A4"/>
                      </a:solidFill>
                      <a:prstDash val="solid"/>
                      <a:round/>
                      <a:headEnd type="none" w="med" len="med"/>
                      <a:tailEnd type="none" w="med" len="med"/>
                    </a:lnL>
                    <a:lnR w="12700" cap="flat" cmpd="sng" algn="ctr">
                      <a:solidFill>
                        <a:srgbClr val="1AA1A4"/>
                      </a:solidFill>
                      <a:prstDash val="solid"/>
                      <a:round/>
                      <a:headEnd type="none" w="med" len="med"/>
                      <a:tailEnd type="none" w="med" len="med"/>
                    </a:lnR>
                    <a:lnT w="12700" cap="flat" cmpd="sng" algn="ctr">
                      <a:solidFill>
                        <a:srgbClr val="1AA1A4"/>
                      </a:solidFill>
                      <a:prstDash val="solid"/>
                      <a:round/>
                      <a:headEnd type="none" w="med" len="med"/>
                      <a:tailEnd type="none" w="med" len="med"/>
                    </a:lnT>
                    <a:lnB w="12700" cap="flat" cmpd="sng" algn="ctr">
                      <a:solidFill>
                        <a:srgbClr val="1AA1A4"/>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100" b="1" i="0" u="none" strike="noStrike" cap="none" normalizeH="0" baseline="0">
                          <a:ln>
                            <a:noFill/>
                          </a:ln>
                          <a:solidFill>
                            <a:schemeClr val="tx2"/>
                          </a:solidFill>
                          <a:effectLst/>
                          <a:latin typeface="+mn-ea"/>
                          <a:ea typeface="+mn-ea"/>
                        </a:rPr>
                        <a:t>判定/条件覆盖</a:t>
                      </a:r>
                    </a:p>
                  </a:txBody>
                  <a:tcPr marL="84406" marR="84406" anchor="ctr" horzOverflow="overflow">
                    <a:lnL w="12700" cap="flat" cmpd="sng" algn="ctr">
                      <a:solidFill>
                        <a:srgbClr val="1AA1A4"/>
                      </a:solidFill>
                      <a:prstDash val="solid"/>
                      <a:round/>
                      <a:headEnd type="none" w="med" len="med"/>
                      <a:tailEnd type="none" w="med" len="med"/>
                    </a:lnL>
                    <a:lnR w="12700" cap="flat" cmpd="sng" algn="ctr">
                      <a:solidFill>
                        <a:srgbClr val="1AA1A4"/>
                      </a:solidFill>
                      <a:prstDash val="solid"/>
                      <a:round/>
                      <a:headEnd type="none" w="med" len="med"/>
                      <a:tailEnd type="none" w="med" len="med"/>
                    </a:lnR>
                    <a:lnT w="12700" cap="flat" cmpd="sng" algn="ctr">
                      <a:solidFill>
                        <a:srgbClr val="1AA1A4"/>
                      </a:solidFill>
                      <a:prstDash val="solid"/>
                      <a:round/>
                      <a:headEnd type="none" w="med" len="med"/>
                      <a:tailEnd type="none" w="med" len="med"/>
                    </a:lnT>
                    <a:lnB w="12700" cap="flat" cmpd="sng" algn="ctr">
                      <a:solidFill>
                        <a:srgbClr val="1AA1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100" b="1" i="0" u="none" strike="noStrike" cap="none" normalizeH="0" baseline="0">
                          <a:ln>
                            <a:noFill/>
                          </a:ln>
                          <a:solidFill>
                            <a:schemeClr val="tx2"/>
                          </a:solidFill>
                          <a:effectLst/>
                          <a:latin typeface="+mn-ea"/>
                          <a:ea typeface="+mn-ea"/>
                        </a:rPr>
                        <a:t>同时满足判定覆盖和条件覆盖的要求</a:t>
                      </a:r>
                    </a:p>
                  </a:txBody>
                  <a:tcPr marL="84406" marR="84406" anchor="ctr" horzOverflow="overflow">
                    <a:lnL w="12700" cap="flat" cmpd="sng" algn="ctr">
                      <a:solidFill>
                        <a:srgbClr val="1AA1A4"/>
                      </a:solidFill>
                      <a:prstDash val="solid"/>
                      <a:round/>
                      <a:headEnd type="none" w="med" len="med"/>
                      <a:tailEnd type="none" w="med" len="med"/>
                    </a:lnL>
                    <a:lnR w="12700" cap="flat" cmpd="sng" algn="ctr">
                      <a:solidFill>
                        <a:srgbClr val="1AA1A4"/>
                      </a:solidFill>
                      <a:prstDash val="solid"/>
                      <a:round/>
                      <a:headEnd type="none" w="med" len="med"/>
                      <a:tailEnd type="none" w="med" len="med"/>
                    </a:lnR>
                    <a:lnT w="12700" cap="flat" cmpd="sng" algn="ctr">
                      <a:solidFill>
                        <a:srgbClr val="1AA1A4"/>
                      </a:solidFill>
                      <a:prstDash val="solid"/>
                      <a:round/>
                      <a:headEnd type="none" w="med" len="med"/>
                      <a:tailEnd type="none" w="med" len="med"/>
                    </a:lnT>
                    <a:lnB w="12700" cap="flat" cmpd="sng" algn="ctr">
                      <a:solidFill>
                        <a:srgbClr val="1AA1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95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100" b="1" i="0" u="none" strike="noStrike" cap="none" normalizeH="0" baseline="0">
                          <a:ln>
                            <a:noFill/>
                          </a:ln>
                          <a:solidFill>
                            <a:schemeClr val="tx2"/>
                          </a:solidFill>
                          <a:effectLst>
                            <a:outerShdw blurRad="38100" dist="38100" dir="2700000" algn="tl">
                              <a:srgbClr val="C0C0C0"/>
                            </a:outerShdw>
                          </a:effectLst>
                          <a:latin typeface="+mn-ea"/>
                          <a:ea typeface="+mn-ea"/>
                        </a:rPr>
                        <a:t>5 </a:t>
                      </a:r>
                      <a:r>
                        <a:rPr kumimoji="0" lang="zh-CN" altLang="en-US" sz="2100" b="1" i="0" u="none" strike="noStrike" cap="none" normalizeH="0" baseline="0">
                          <a:ln>
                            <a:noFill/>
                          </a:ln>
                          <a:solidFill>
                            <a:schemeClr val="tx2"/>
                          </a:solidFill>
                          <a:effectLst/>
                          <a:latin typeface="+mn-ea"/>
                          <a:ea typeface="+mn-ea"/>
                        </a:rPr>
                        <a:t>(强) </a:t>
                      </a:r>
                    </a:p>
                  </a:txBody>
                  <a:tcPr marL="84406" marR="84406" anchor="ctr" horzOverflow="overflow">
                    <a:lnL w="12700" cap="flat" cmpd="sng" algn="ctr">
                      <a:solidFill>
                        <a:srgbClr val="1AA1A4"/>
                      </a:solidFill>
                      <a:prstDash val="solid"/>
                      <a:round/>
                      <a:headEnd type="none" w="med" len="med"/>
                      <a:tailEnd type="none" w="med" len="med"/>
                    </a:lnL>
                    <a:lnR w="12700" cap="flat" cmpd="sng" algn="ctr">
                      <a:solidFill>
                        <a:srgbClr val="1AA1A4"/>
                      </a:solidFill>
                      <a:prstDash val="solid"/>
                      <a:round/>
                      <a:headEnd type="none" w="med" len="med"/>
                      <a:tailEnd type="none" w="med" len="med"/>
                    </a:lnR>
                    <a:lnT w="12700" cap="flat" cmpd="sng" algn="ctr">
                      <a:solidFill>
                        <a:srgbClr val="1AA1A4"/>
                      </a:solidFill>
                      <a:prstDash val="solid"/>
                      <a:round/>
                      <a:headEnd type="none" w="med" len="med"/>
                      <a:tailEnd type="none" w="med" len="med"/>
                    </a:lnT>
                    <a:lnB w="12700" cap="flat" cmpd="sng" algn="ctr">
                      <a:solidFill>
                        <a:srgbClr val="1AA1A4"/>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100" b="1" i="0" u="none" strike="noStrike" cap="none" normalizeH="0" baseline="0">
                          <a:ln>
                            <a:noFill/>
                          </a:ln>
                          <a:solidFill>
                            <a:schemeClr val="tx2"/>
                          </a:solidFill>
                          <a:effectLst/>
                          <a:latin typeface="+mn-ea"/>
                          <a:ea typeface="+mn-ea"/>
                        </a:rPr>
                        <a:t>条件组合覆盖</a:t>
                      </a:r>
                    </a:p>
                  </a:txBody>
                  <a:tcPr marL="84406" marR="84406" anchor="ctr" horzOverflow="overflow">
                    <a:lnL w="12700" cap="flat" cmpd="sng" algn="ctr">
                      <a:solidFill>
                        <a:srgbClr val="1AA1A4"/>
                      </a:solidFill>
                      <a:prstDash val="solid"/>
                      <a:round/>
                      <a:headEnd type="none" w="med" len="med"/>
                      <a:tailEnd type="none" w="med" len="med"/>
                    </a:lnL>
                    <a:lnR w="12700" cap="flat" cmpd="sng" algn="ctr">
                      <a:solidFill>
                        <a:srgbClr val="1AA1A4"/>
                      </a:solidFill>
                      <a:prstDash val="solid"/>
                      <a:round/>
                      <a:headEnd type="none" w="med" len="med"/>
                      <a:tailEnd type="none" w="med" len="med"/>
                    </a:lnR>
                    <a:lnT w="12700" cap="flat" cmpd="sng" algn="ctr">
                      <a:solidFill>
                        <a:srgbClr val="1AA1A4"/>
                      </a:solidFill>
                      <a:prstDash val="solid"/>
                      <a:round/>
                      <a:headEnd type="none" w="med" len="med"/>
                      <a:tailEnd type="none" w="med" len="med"/>
                    </a:lnT>
                    <a:lnB w="12700" cap="flat" cmpd="sng" algn="ctr">
                      <a:solidFill>
                        <a:srgbClr val="1AA1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100" b="1" i="0" u="none" strike="noStrike" cap="none" normalizeH="0" baseline="0" dirty="0">
                          <a:ln>
                            <a:noFill/>
                          </a:ln>
                          <a:solidFill>
                            <a:schemeClr val="tx2"/>
                          </a:solidFill>
                          <a:effectLst/>
                          <a:latin typeface="+mn-ea"/>
                          <a:ea typeface="+mn-ea"/>
                        </a:rPr>
                        <a:t>求出判定中所有条件的各种可能组合</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100" b="1" i="0" u="none" strike="noStrike" cap="none" normalizeH="0" baseline="0" dirty="0">
                          <a:ln>
                            <a:noFill/>
                          </a:ln>
                          <a:solidFill>
                            <a:schemeClr val="tx2"/>
                          </a:solidFill>
                          <a:effectLst/>
                          <a:latin typeface="+mn-ea"/>
                          <a:ea typeface="+mn-ea"/>
                        </a:rPr>
                        <a:t>值，每一可能的条件组合至少执行一次</a:t>
                      </a:r>
                    </a:p>
                  </a:txBody>
                  <a:tcPr marL="84406" marR="84406" anchor="ctr" horzOverflow="overflow">
                    <a:lnL w="12700" cap="flat" cmpd="sng" algn="ctr">
                      <a:solidFill>
                        <a:srgbClr val="1AA1A4"/>
                      </a:solidFill>
                      <a:prstDash val="solid"/>
                      <a:round/>
                      <a:headEnd type="none" w="med" len="med"/>
                      <a:tailEnd type="none" w="med" len="med"/>
                    </a:lnL>
                    <a:lnR w="12700" cap="flat" cmpd="sng" algn="ctr">
                      <a:solidFill>
                        <a:srgbClr val="1AA1A4"/>
                      </a:solidFill>
                      <a:prstDash val="solid"/>
                      <a:round/>
                      <a:headEnd type="none" w="med" len="med"/>
                      <a:tailEnd type="none" w="med" len="med"/>
                    </a:lnR>
                    <a:lnT w="12700" cap="flat" cmpd="sng" algn="ctr">
                      <a:solidFill>
                        <a:srgbClr val="1AA1A4"/>
                      </a:solidFill>
                      <a:prstDash val="solid"/>
                      <a:round/>
                      <a:headEnd type="none" w="med" len="med"/>
                      <a:tailEnd type="none" w="med" len="med"/>
                    </a:lnT>
                    <a:lnB w="12700" cap="flat" cmpd="sng" algn="ctr">
                      <a:solidFill>
                        <a:srgbClr val="1AA1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ransition advClick="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内容占位符 2"/>
          <p:cNvSpPr txBox="1">
            <a:spLocks/>
          </p:cNvSpPr>
          <p:nvPr/>
        </p:nvSpPr>
        <p:spPr bwMode="auto">
          <a:xfrm>
            <a:off x="142844" y="928670"/>
            <a:ext cx="8758238" cy="46434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l" eaLnBrk="1" hangingPunct="1">
              <a:lnSpc>
                <a:spcPct val="120000"/>
              </a:lnSpc>
              <a:buClr>
                <a:srgbClr val="777777"/>
              </a:buClr>
              <a:buSzPct val="85000"/>
              <a:buFontTx/>
              <a:buChar char="•"/>
              <a:defRPr/>
            </a:pPr>
            <a:r>
              <a:rPr lang="en-US" altLang="zh-CN" sz="2400" b="1" dirty="0">
                <a:solidFill>
                  <a:schemeClr val="tx2"/>
                </a:solidFill>
                <a:latin typeface="+mn-ea"/>
                <a:ea typeface="+mn-ea"/>
              </a:rPr>
              <a:t>1</a:t>
            </a:r>
            <a:r>
              <a:rPr lang="zh-CN" altLang="en-US" sz="2400" b="1" dirty="0">
                <a:solidFill>
                  <a:schemeClr val="tx2"/>
                </a:solidFill>
                <a:latin typeface="+mn-ea"/>
                <a:ea typeface="+mn-ea"/>
              </a:rPr>
              <a:t>、语句覆盖：</a:t>
            </a:r>
            <a:r>
              <a:rPr lang="zh-CN" altLang="en-US" sz="2400" b="1" dirty="0">
                <a:solidFill>
                  <a:srgbClr val="FF0000"/>
                </a:solidFill>
                <a:latin typeface="+mn-ea"/>
                <a:ea typeface="+mn-ea"/>
              </a:rPr>
              <a:t>使程序中每个语句至少执行一次。</a:t>
            </a:r>
            <a:endParaRPr kumimoji="0" lang="zh-CN" altLang="en-US" sz="2400" b="1" i="0" u="none" strike="noStrike" kern="0" cap="none" spc="0" normalizeH="0" baseline="0" noProof="0" dirty="0">
              <a:ln>
                <a:noFill/>
              </a:ln>
              <a:solidFill>
                <a:schemeClr val="tx2"/>
              </a:solidFill>
              <a:effectLst/>
              <a:uLnTx/>
              <a:uFillTx/>
              <a:latin typeface="+mn-ea"/>
              <a:ea typeface="+mn-ea"/>
              <a:cs typeface="+mn-cs"/>
            </a:endParaRPr>
          </a:p>
        </p:txBody>
      </p:sp>
      <p:sp>
        <p:nvSpPr>
          <p:cNvPr id="33794" name="标题 1"/>
          <p:cNvSpPr>
            <a:spLocks noGrp="1"/>
          </p:cNvSpPr>
          <p:nvPr>
            <p:ph type="title"/>
          </p:nvPr>
        </p:nvSpPr>
        <p:spPr>
          <a:xfrm>
            <a:off x="457200" y="274638"/>
            <a:ext cx="8329642" cy="654050"/>
          </a:xfrm>
        </p:spPr>
        <p:txBody>
          <a:bodyPr/>
          <a:lstStyle/>
          <a:p>
            <a:r>
              <a:rPr lang="zh-CN" altLang="en-US" sz="3200" dirty="0"/>
              <a:t>白盒测试技术（</a:t>
            </a:r>
            <a:r>
              <a:rPr lang="zh-CN" altLang="en-US" sz="3200" dirty="0">
                <a:latin typeface="黑体" pitchFamily="49" charset="-122"/>
                <a:ea typeface="黑体" pitchFamily="49" charset="-122"/>
              </a:rPr>
              <a:t>逻辑覆盖测试的5种标准</a:t>
            </a:r>
            <a:r>
              <a:rPr lang="zh-CN" altLang="en-US" sz="3200" dirty="0"/>
              <a:t>）</a:t>
            </a:r>
          </a:p>
        </p:txBody>
      </p:sp>
      <p:pic>
        <p:nvPicPr>
          <p:cNvPr id="4098" name="Picture 2"/>
          <p:cNvPicPr>
            <a:picLocks noChangeAspect="1" noChangeArrowheads="1"/>
          </p:cNvPicPr>
          <p:nvPr/>
        </p:nvPicPr>
        <p:blipFill>
          <a:blip r:embed="rId3"/>
          <a:srcRect/>
          <a:stretch>
            <a:fillRect/>
          </a:stretch>
        </p:blipFill>
        <p:spPr bwMode="auto">
          <a:xfrm>
            <a:off x="500034" y="1571612"/>
            <a:ext cx="8072462" cy="4071966"/>
          </a:xfrm>
          <a:prstGeom prst="rect">
            <a:avLst/>
          </a:prstGeom>
          <a:noFill/>
          <a:ln w="9525">
            <a:noFill/>
            <a:miter lim="800000"/>
            <a:headEnd/>
            <a:tailEnd/>
          </a:ln>
          <a:effectLst/>
        </p:spPr>
      </p:pic>
    </p:spTree>
  </p:cSld>
  <p:clrMapOvr>
    <a:masterClrMapping/>
  </p:clrMapOvr>
  <p:transition advClick="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内容占位符 2"/>
          <p:cNvSpPr txBox="1">
            <a:spLocks/>
          </p:cNvSpPr>
          <p:nvPr/>
        </p:nvSpPr>
        <p:spPr bwMode="auto">
          <a:xfrm>
            <a:off x="142844" y="928670"/>
            <a:ext cx="8758238" cy="46434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l" eaLnBrk="1" hangingPunct="1">
              <a:lnSpc>
                <a:spcPct val="120000"/>
              </a:lnSpc>
              <a:buClr>
                <a:srgbClr val="777777"/>
              </a:buClr>
              <a:buSzPct val="85000"/>
              <a:buFontTx/>
              <a:buChar char="•"/>
              <a:defRPr/>
            </a:pPr>
            <a:r>
              <a:rPr lang="en-US" altLang="zh-CN" sz="2400" b="1" dirty="0">
                <a:solidFill>
                  <a:schemeClr val="tx2"/>
                </a:solidFill>
                <a:latin typeface="+mn-ea"/>
                <a:ea typeface="+mn-ea"/>
              </a:rPr>
              <a:t>2</a:t>
            </a:r>
            <a:r>
              <a:rPr lang="zh-CN" altLang="en-US" sz="2400" b="1" dirty="0">
                <a:solidFill>
                  <a:schemeClr val="tx2"/>
                </a:solidFill>
                <a:latin typeface="+mn-ea"/>
                <a:ea typeface="+mn-ea"/>
              </a:rPr>
              <a:t>、判定覆盖</a:t>
            </a:r>
            <a:r>
              <a:rPr lang="en-US" altLang="zh-CN" sz="2400" b="1" dirty="0">
                <a:solidFill>
                  <a:schemeClr val="tx2"/>
                </a:solidFill>
                <a:latin typeface="+mn-ea"/>
                <a:ea typeface="+mn-ea"/>
              </a:rPr>
              <a:t>:</a:t>
            </a:r>
            <a:r>
              <a:rPr lang="en-US" altLang="zh-CN" sz="2400" b="1" dirty="0">
                <a:solidFill>
                  <a:schemeClr val="accent2"/>
                </a:solidFill>
                <a:latin typeface="+mn-ea"/>
                <a:ea typeface="+mn-ea"/>
              </a:rPr>
              <a:t> </a:t>
            </a:r>
            <a:r>
              <a:rPr lang="zh-CN" altLang="en-US" sz="2400" b="1" dirty="0">
                <a:solidFill>
                  <a:srgbClr val="FF0000"/>
                </a:solidFill>
                <a:latin typeface="+mn-ea"/>
                <a:ea typeface="+mn-ea"/>
              </a:rPr>
              <a:t>使每个判定的真假分支都至少执行一次。</a:t>
            </a:r>
            <a:endParaRPr kumimoji="0" lang="zh-CN" altLang="en-US" sz="2400" b="1" u="none" strike="noStrike" kern="0" cap="none" spc="0" normalizeH="0" baseline="0" noProof="0" dirty="0">
              <a:ln>
                <a:noFill/>
              </a:ln>
              <a:solidFill>
                <a:schemeClr val="tx2"/>
              </a:solidFill>
              <a:effectLst/>
              <a:uLnTx/>
              <a:uFillTx/>
              <a:latin typeface="+mn-ea"/>
              <a:ea typeface="+mn-ea"/>
              <a:cs typeface="+mn-cs"/>
            </a:endParaRPr>
          </a:p>
        </p:txBody>
      </p:sp>
      <p:sp>
        <p:nvSpPr>
          <p:cNvPr id="33794" name="标题 1"/>
          <p:cNvSpPr>
            <a:spLocks noGrp="1"/>
          </p:cNvSpPr>
          <p:nvPr>
            <p:ph type="title"/>
          </p:nvPr>
        </p:nvSpPr>
        <p:spPr>
          <a:xfrm>
            <a:off x="457200" y="274638"/>
            <a:ext cx="8329642" cy="654050"/>
          </a:xfrm>
        </p:spPr>
        <p:txBody>
          <a:bodyPr/>
          <a:lstStyle/>
          <a:p>
            <a:r>
              <a:rPr lang="zh-CN" altLang="en-US" sz="3200" dirty="0"/>
              <a:t>白盒测试技术（</a:t>
            </a:r>
            <a:r>
              <a:rPr lang="zh-CN" altLang="en-US" sz="3200" dirty="0">
                <a:latin typeface="黑体" pitchFamily="49" charset="-122"/>
                <a:ea typeface="黑体" pitchFamily="49" charset="-122"/>
              </a:rPr>
              <a:t>逻辑覆盖测试的5种标准</a:t>
            </a:r>
            <a:r>
              <a:rPr lang="zh-CN" altLang="en-US" sz="3200" dirty="0"/>
              <a:t>）</a:t>
            </a:r>
          </a:p>
        </p:txBody>
      </p:sp>
      <p:pic>
        <p:nvPicPr>
          <p:cNvPr id="5122" name="Picture 2"/>
          <p:cNvPicPr>
            <a:picLocks noChangeAspect="1" noChangeArrowheads="1"/>
          </p:cNvPicPr>
          <p:nvPr/>
        </p:nvPicPr>
        <p:blipFill>
          <a:blip r:embed="rId3"/>
          <a:srcRect/>
          <a:stretch>
            <a:fillRect/>
          </a:stretch>
        </p:blipFill>
        <p:spPr bwMode="auto">
          <a:xfrm>
            <a:off x="214314" y="1428736"/>
            <a:ext cx="8643966" cy="4143404"/>
          </a:xfrm>
          <a:prstGeom prst="rect">
            <a:avLst/>
          </a:prstGeom>
          <a:noFill/>
          <a:ln w="9525">
            <a:noFill/>
            <a:miter lim="800000"/>
            <a:headEnd/>
            <a:tailEnd/>
          </a:ln>
          <a:effectLst/>
        </p:spPr>
      </p:pic>
    </p:spTree>
  </p:cSld>
  <p:clrMapOvr>
    <a:masterClrMapping/>
  </p:clrMapOvr>
  <p:transition advClick="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内容占位符 2"/>
          <p:cNvSpPr txBox="1">
            <a:spLocks/>
          </p:cNvSpPr>
          <p:nvPr/>
        </p:nvSpPr>
        <p:spPr bwMode="auto">
          <a:xfrm>
            <a:off x="142844" y="928670"/>
            <a:ext cx="9001156" cy="46434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l" eaLnBrk="1" hangingPunct="1">
              <a:lnSpc>
                <a:spcPct val="120000"/>
              </a:lnSpc>
              <a:buClr>
                <a:srgbClr val="777777"/>
              </a:buClr>
              <a:buSzPct val="85000"/>
              <a:buFontTx/>
              <a:buChar char="•"/>
              <a:defRPr/>
            </a:pPr>
            <a:r>
              <a:rPr lang="en-US" altLang="zh-CN" sz="2400" b="1" dirty="0">
                <a:solidFill>
                  <a:schemeClr val="tx2"/>
                </a:solidFill>
                <a:latin typeface="黑体" pitchFamily="49" charset="-122"/>
              </a:rPr>
              <a:t>3</a:t>
            </a:r>
            <a:r>
              <a:rPr lang="zh-CN" altLang="en-US" sz="2400" b="1" dirty="0">
                <a:solidFill>
                  <a:schemeClr val="tx2"/>
                </a:solidFill>
                <a:latin typeface="黑体" pitchFamily="49" charset="-122"/>
              </a:rPr>
              <a:t>、条件覆盖：</a:t>
            </a:r>
            <a:r>
              <a:rPr lang="zh-CN" altLang="en-US" sz="2400" b="1" dirty="0">
                <a:solidFill>
                  <a:srgbClr val="FF0000"/>
                </a:solidFill>
                <a:latin typeface="黑体" pitchFamily="49" charset="-122"/>
              </a:rPr>
              <a:t>每个判定的每个条件可能取值至少执行一次。</a:t>
            </a:r>
            <a:endParaRPr kumimoji="0" lang="zh-CN" altLang="en-US" sz="2400" b="1" u="none" strike="noStrike" kern="0" cap="none" spc="0" normalizeH="0" baseline="0" noProof="0" dirty="0">
              <a:ln>
                <a:noFill/>
              </a:ln>
              <a:solidFill>
                <a:srgbClr val="FF0000"/>
              </a:solidFill>
              <a:effectLst/>
              <a:uLnTx/>
              <a:uFillTx/>
              <a:latin typeface="黑体" pitchFamily="49" charset="-122"/>
            </a:endParaRPr>
          </a:p>
        </p:txBody>
      </p:sp>
      <p:sp>
        <p:nvSpPr>
          <p:cNvPr id="33794" name="标题 1"/>
          <p:cNvSpPr>
            <a:spLocks noGrp="1"/>
          </p:cNvSpPr>
          <p:nvPr>
            <p:ph type="title"/>
          </p:nvPr>
        </p:nvSpPr>
        <p:spPr>
          <a:xfrm>
            <a:off x="457200" y="274638"/>
            <a:ext cx="8329642" cy="654050"/>
          </a:xfrm>
        </p:spPr>
        <p:txBody>
          <a:bodyPr/>
          <a:lstStyle/>
          <a:p>
            <a:r>
              <a:rPr lang="zh-CN" altLang="en-US" sz="3200" dirty="0"/>
              <a:t>白盒测试技术（</a:t>
            </a:r>
            <a:r>
              <a:rPr lang="zh-CN" altLang="en-US" sz="3200" dirty="0">
                <a:latin typeface="黑体" pitchFamily="49" charset="-122"/>
                <a:ea typeface="黑体" pitchFamily="49" charset="-122"/>
              </a:rPr>
              <a:t>逻辑覆盖测试的5种标准</a:t>
            </a:r>
            <a:r>
              <a:rPr lang="zh-CN" altLang="en-US" sz="3200" dirty="0"/>
              <a:t>）</a:t>
            </a:r>
          </a:p>
        </p:txBody>
      </p:sp>
      <p:pic>
        <p:nvPicPr>
          <p:cNvPr id="6146" name="Picture 2"/>
          <p:cNvPicPr>
            <a:picLocks noChangeAspect="1" noChangeArrowheads="1"/>
          </p:cNvPicPr>
          <p:nvPr/>
        </p:nvPicPr>
        <p:blipFill>
          <a:blip r:embed="rId3"/>
          <a:srcRect/>
          <a:stretch>
            <a:fillRect/>
          </a:stretch>
        </p:blipFill>
        <p:spPr bwMode="auto">
          <a:xfrm>
            <a:off x="142844" y="1474184"/>
            <a:ext cx="8643966" cy="4097956"/>
          </a:xfrm>
          <a:prstGeom prst="rect">
            <a:avLst/>
          </a:prstGeom>
          <a:noFill/>
          <a:ln w="9525">
            <a:noFill/>
            <a:miter lim="800000"/>
            <a:headEnd/>
            <a:tailEnd/>
          </a:ln>
          <a:effectLst/>
        </p:spPr>
      </p:pic>
    </p:spTree>
  </p:cSld>
  <p:clrMapOvr>
    <a:masterClrMapping/>
  </p:clrMapOvr>
  <p:transition advClick="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内容占位符 2"/>
          <p:cNvSpPr txBox="1">
            <a:spLocks/>
          </p:cNvSpPr>
          <p:nvPr/>
        </p:nvSpPr>
        <p:spPr bwMode="auto">
          <a:xfrm>
            <a:off x="142844" y="928670"/>
            <a:ext cx="8286808" cy="46434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l" eaLnBrk="1" hangingPunct="1">
              <a:lnSpc>
                <a:spcPct val="120000"/>
              </a:lnSpc>
              <a:buClr>
                <a:srgbClr val="777777"/>
              </a:buClr>
              <a:buSzPct val="85000"/>
              <a:buFontTx/>
              <a:buChar char="•"/>
              <a:defRPr/>
            </a:pPr>
            <a:r>
              <a:rPr lang="en-US" altLang="zh-CN" sz="2400" b="1" dirty="0">
                <a:solidFill>
                  <a:srgbClr val="FF0000"/>
                </a:solidFill>
                <a:latin typeface="黑体" pitchFamily="49" charset="-122"/>
              </a:rPr>
              <a:t>4</a:t>
            </a:r>
            <a:r>
              <a:rPr lang="zh-CN" altLang="en-US" sz="2400" b="1" dirty="0">
                <a:solidFill>
                  <a:srgbClr val="FF0000"/>
                </a:solidFill>
                <a:latin typeface="黑体" pitchFamily="49" charset="-122"/>
              </a:rPr>
              <a:t>、</a:t>
            </a:r>
            <a:r>
              <a:rPr lang="zh-CN" altLang="en-US" sz="2400" b="1" dirty="0">
                <a:solidFill>
                  <a:srgbClr val="FF0000"/>
                </a:solidFill>
              </a:rPr>
              <a:t>判定</a:t>
            </a:r>
            <a:r>
              <a:rPr lang="en-US" altLang="zh-CN" sz="2400" b="1" dirty="0">
                <a:solidFill>
                  <a:srgbClr val="FF0000"/>
                </a:solidFill>
              </a:rPr>
              <a:t>/</a:t>
            </a:r>
            <a:r>
              <a:rPr lang="zh-CN" altLang="en-US" sz="2400" b="1" dirty="0">
                <a:solidFill>
                  <a:srgbClr val="FF0000"/>
                </a:solidFill>
              </a:rPr>
              <a:t>条件覆盖：同时满足判定和条件覆盖</a:t>
            </a:r>
            <a:r>
              <a:rPr lang="en-US" altLang="zh-CN" sz="2400" b="1" dirty="0">
                <a:solidFill>
                  <a:schemeClr val="tx2"/>
                </a:solidFill>
              </a:rPr>
              <a:t>.</a:t>
            </a:r>
          </a:p>
          <a:p>
            <a:pPr marL="342900" indent="-342900" algn="l" eaLnBrk="1" hangingPunct="1">
              <a:lnSpc>
                <a:spcPct val="120000"/>
              </a:lnSpc>
              <a:buClr>
                <a:srgbClr val="777777"/>
              </a:buClr>
              <a:buSzPct val="85000"/>
              <a:buFontTx/>
              <a:buChar char="•"/>
              <a:defRPr/>
            </a:pPr>
            <a:endParaRPr kumimoji="0" lang="zh-CN" altLang="en-US" sz="2400" b="1" u="none" strike="noStrike" kern="0" cap="none" spc="0" normalizeH="0" baseline="0" noProof="0" dirty="0">
              <a:ln>
                <a:noFill/>
              </a:ln>
              <a:solidFill>
                <a:schemeClr val="tx2"/>
              </a:solidFill>
              <a:effectLst/>
              <a:uLnTx/>
              <a:uFillTx/>
              <a:latin typeface="黑体" pitchFamily="49" charset="-122"/>
            </a:endParaRPr>
          </a:p>
        </p:txBody>
      </p:sp>
      <p:sp>
        <p:nvSpPr>
          <p:cNvPr id="33794" name="标题 1"/>
          <p:cNvSpPr>
            <a:spLocks noGrp="1"/>
          </p:cNvSpPr>
          <p:nvPr>
            <p:ph type="title"/>
          </p:nvPr>
        </p:nvSpPr>
        <p:spPr>
          <a:xfrm>
            <a:off x="457200" y="274638"/>
            <a:ext cx="8329642" cy="654050"/>
          </a:xfrm>
        </p:spPr>
        <p:txBody>
          <a:bodyPr/>
          <a:lstStyle/>
          <a:p>
            <a:r>
              <a:rPr lang="zh-CN" altLang="en-US" sz="3200" dirty="0"/>
              <a:t>白盒测试技术（</a:t>
            </a:r>
            <a:r>
              <a:rPr lang="zh-CN" altLang="en-US" sz="3200" dirty="0">
                <a:latin typeface="黑体" pitchFamily="49" charset="-122"/>
                <a:ea typeface="黑体" pitchFamily="49" charset="-122"/>
              </a:rPr>
              <a:t>逻辑覆盖测试的5种标准</a:t>
            </a:r>
            <a:r>
              <a:rPr lang="zh-CN" altLang="en-US" sz="3200" dirty="0"/>
              <a:t>）</a:t>
            </a:r>
          </a:p>
        </p:txBody>
      </p:sp>
      <p:sp>
        <p:nvSpPr>
          <p:cNvPr id="5" name="Text Box 24"/>
          <p:cNvSpPr txBox="1">
            <a:spLocks noChangeArrowheads="1"/>
          </p:cNvSpPr>
          <p:nvPr/>
        </p:nvSpPr>
        <p:spPr bwMode="auto">
          <a:xfrm>
            <a:off x="4500562" y="1643050"/>
            <a:ext cx="5019675" cy="2259080"/>
          </a:xfrm>
          <a:prstGeom prst="rect">
            <a:avLst/>
          </a:prstGeom>
          <a:noFill/>
          <a:ln w="9525">
            <a:noFill/>
            <a:miter lim="800000"/>
            <a:headEnd/>
            <a:tailEnd/>
          </a:ln>
          <a:effectLst>
            <a:prstShdw prst="shdw17" dist="17961" dir="2700000">
              <a:schemeClr val="tx1">
                <a:gamma/>
                <a:shade val="60000"/>
                <a:invGamma/>
              </a:schemeClr>
            </a:prstShdw>
          </a:effectLst>
        </p:spPr>
        <p:txBody>
          <a:bodyPr anchor="ctr">
            <a:spAutoFit/>
          </a:bodyPr>
          <a:lstStyle/>
          <a:p>
            <a:pPr algn="l">
              <a:spcBef>
                <a:spcPct val="50000"/>
              </a:spcBef>
              <a:buNone/>
            </a:pPr>
            <a:r>
              <a:rPr lang="zh-CN" altLang="en-US" sz="2200" b="1" dirty="0">
                <a:solidFill>
                  <a:srgbClr val="0000FF"/>
                </a:solidFill>
                <a:latin typeface="+mn-ea"/>
                <a:ea typeface="+mn-ea"/>
              </a:rPr>
              <a:t>应满足以下覆盖情况：</a:t>
            </a:r>
          </a:p>
          <a:p>
            <a:pPr algn="l">
              <a:spcBef>
                <a:spcPct val="20000"/>
              </a:spcBef>
              <a:buNone/>
            </a:pPr>
            <a:r>
              <a:rPr lang="zh-CN" altLang="en-US" sz="2200" b="1" dirty="0">
                <a:solidFill>
                  <a:schemeClr val="tx2"/>
                </a:solidFill>
                <a:latin typeface="+mn-ea"/>
                <a:ea typeface="+mn-ea"/>
              </a:rPr>
              <a:t>条件: A&gt;1, A≤1, B=0, B≠0</a:t>
            </a:r>
          </a:p>
          <a:p>
            <a:pPr algn="l">
              <a:spcBef>
                <a:spcPct val="20000"/>
              </a:spcBef>
              <a:buNone/>
            </a:pPr>
            <a:r>
              <a:rPr lang="zh-CN" altLang="en-US" sz="2200" b="1" dirty="0">
                <a:solidFill>
                  <a:schemeClr val="tx2"/>
                </a:solidFill>
                <a:latin typeface="+mn-ea"/>
                <a:ea typeface="+mn-ea"/>
              </a:rPr>
              <a:t>      A=2, A≠2, X&gt;1, X≤1</a:t>
            </a:r>
          </a:p>
          <a:p>
            <a:pPr algn="l">
              <a:spcBef>
                <a:spcPct val="50000"/>
              </a:spcBef>
              <a:buNone/>
            </a:pPr>
            <a:r>
              <a:rPr lang="zh-CN" altLang="en-US" sz="2200" b="1" dirty="0">
                <a:solidFill>
                  <a:schemeClr val="tx2"/>
                </a:solidFill>
                <a:latin typeface="+mn-ea"/>
                <a:ea typeface="+mn-ea"/>
              </a:rPr>
              <a:t> 应执行路径</a:t>
            </a:r>
            <a:endParaRPr lang="en-US" altLang="zh-CN" sz="2200" b="1" dirty="0">
              <a:solidFill>
                <a:schemeClr val="tx2"/>
              </a:solidFill>
              <a:latin typeface="+mn-ea"/>
              <a:ea typeface="+mn-ea"/>
            </a:endParaRPr>
          </a:p>
          <a:p>
            <a:pPr algn="l">
              <a:spcBef>
                <a:spcPct val="50000"/>
              </a:spcBef>
              <a:buNone/>
            </a:pPr>
            <a:r>
              <a:rPr lang="zh-CN" altLang="en-US" sz="2200" b="1" dirty="0">
                <a:solidFill>
                  <a:schemeClr val="tx2"/>
                </a:solidFill>
                <a:latin typeface="+mn-ea"/>
                <a:ea typeface="+mn-ea"/>
              </a:rPr>
              <a:t>ace ∧ abd	或： </a:t>
            </a:r>
            <a:r>
              <a:rPr lang="en-US" sz="2200" b="1" dirty="0" err="1">
                <a:solidFill>
                  <a:schemeClr val="tx2"/>
                </a:solidFill>
                <a:latin typeface="+mn-ea"/>
                <a:ea typeface="+mn-ea"/>
              </a:rPr>
              <a:t>acd</a:t>
            </a:r>
            <a:r>
              <a:rPr lang="en-US" sz="2200" b="1" dirty="0">
                <a:solidFill>
                  <a:schemeClr val="tx2"/>
                </a:solidFill>
                <a:latin typeface="+mn-ea"/>
                <a:ea typeface="+mn-ea"/>
              </a:rPr>
              <a:t> </a:t>
            </a:r>
            <a:r>
              <a:rPr lang="zh-CN" altLang="en-US" sz="2200" b="1" dirty="0">
                <a:solidFill>
                  <a:schemeClr val="tx2"/>
                </a:solidFill>
                <a:latin typeface="+mn-ea"/>
                <a:ea typeface="+mn-ea"/>
              </a:rPr>
              <a:t>∧</a:t>
            </a:r>
            <a:r>
              <a:rPr lang="en-US" sz="2200" b="1" dirty="0">
                <a:solidFill>
                  <a:schemeClr val="tx2"/>
                </a:solidFill>
                <a:latin typeface="+mn-ea"/>
                <a:ea typeface="+mn-ea"/>
              </a:rPr>
              <a:t> </a:t>
            </a:r>
            <a:r>
              <a:rPr lang="en-US" sz="2200" b="1" dirty="0" err="1">
                <a:solidFill>
                  <a:schemeClr val="tx2"/>
                </a:solidFill>
                <a:latin typeface="+mn-ea"/>
                <a:ea typeface="+mn-ea"/>
              </a:rPr>
              <a:t>abe</a:t>
            </a:r>
            <a:endParaRPr lang="en-US" sz="2200" b="1" dirty="0">
              <a:solidFill>
                <a:schemeClr val="tx2"/>
              </a:solidFill>
              <a:latin typeface="+mn-ea"/>
              <a:ea typeface="+mn-ea"/>
            </a:endParaRPr>
          </a:p>
        </p:txBody>
      </p:sp>
      <p:sp>
        <p:nvSpPr>
          <p:cNvPr id="6" name="Text Box 25"/>
          <p:cNvSpPr txBox="1">
            <a:spLocks noChangeArrowheads="1"/>
          </p:cNvSpPr>
          <p:nvPr/>
        </p:nvSpPr>
        <p:spPr bwMode="auto">
          <a:xfrm>
            <a:off x="4556125" y="3917941"/>
            <a:ext cx="4964112" cy="1260345"/>
          </a:xfrm>
          <a:prstGeom prst="rect">
            <a:avLst/>
          </a:prstGeom>
          <a:noFill/>
          <a:ln w="9525">
            <a:noFill/>
            <a:miter lim="800000"/>
            <a:headEnd/>
            <a:tailEnd/>
          </a:ln>
          <a:effectLst>
            <a:prstShdw prst="shdw17" dist="17961" dir="2700000">
              <a:schemeClr val="tx1">
                <a:gamma/>
                <a:shade val="60000"/>
                <a:invGamma/>
              </a:schemeClr>
            </a:prstShdw>
          </a:effectLst>
        </p:spPr>
        <p:txBody>
          <a:bodyPr anchor="ctr">
            <a:spAutoFit/>
          </a:bodyPr>
          <a:lstStyle/>
          <a:p>
            <a:pPr algn="l">
              <a:spcBef>
                <a:spcPct val="20000"/>
              </a:spcBef>
              <a:spcAft>
                <a:spcPct val="45000"/>
              </a:spcAft>
              <a:buNone/>
            </a:pPr>
            <a:r>
              <a:rPr lang="zh-CN" altLang="en-US" sz="2200" b="1" dirty="0">
                <a:solidFill>
                  <a:srgbClr val="0000FF"/>
                </a:solidFill>
                <a:latin typeface="黑体" pitchFamily="49" charset="-122"/>
              </a:rPr>
              <a:t>选择用例：</a:t>
            </a:r>
          </a:p>
          <a:p>
            <a:pPr algn="l">
              <a:buNone/>
            </a:pPr>
            <a:r>
              <a:rPr lang="zh-CN" altLang="en-US" sz="2200" b="1" dirty="0">
                <a:solidFill>
                  <a:schemeClr val="tx2"/>
                </a:solidFill>
                <a:latin typeface="黑体" pitchFamily="49" charset="-122"/>
              </a:rPr>
              <a:t> [(2,0,4),(2,0,3)]（ace)</a:t>
            </a:r>
          </a:p>
          <a:p>
            <a:pPr algn="l">
              <a:buNone/>
            </a:pPr>
            <a:r>
              <a:rPr lang="zh-CN" altLang="en-US" sz="2200" b="1" dirty="0">
                <a:solidFill>
                  <a:schemeClr val="tx2"/>
                </a:solidFill>
                <a:latin typeface="黑体" pitchFamily="49" charset="-122"/>
              </a:rPr>
              <a:t> [(1,1,1),(1,1,1)] (abd)</a:t>
            </a:r>
          </a:p>
        </p:txBody>
      </p:sp>
      <p:pic>
        <p:nvPicPr>
          <p:cNvPr id="1026" name="Picture 2"/>
          <p:cNvPicPr>
            <a:picLocks noChangeAspect="1" noChangeArrowheads="1"/>
          </p:cNvPicPr>
          <p:nvPr/>
        </p:nvPicPr>
        <p:blipFill>
          <a:blip r:embed="rId3"/>
          <a:srcRect/>
          <a:stretch>
            <a:fillRect/>
          </a:stretch>
        </p:blipFill>
        <p:spPr bwMode="auto">
          <a:xfrm>
            <a:off x="166686" y="1766898"/>
            <a:ext cx="4191000" cy="3162300"/>
          </a:xfrm>
          <a:prstGeom prst="rect">
            <a:avLst/>
          </a:prstGeom>
          <a:noFill/>
          <a:ln w="9525">
            <a:noFill/>
            <a:miter lim="800000"/>
            <a:headEnd/>
            <a:tailEnd/>
          </a:ln>
          <a:effectLst/>
        </p:spPr>
      </p:pic>
    </p:spTree>
  </p:cSld>
  <p:clrMapOvr>
    <a:masterClrMapping/>
  </p:clrMapOvr>
  <p:transition advClick="0"/>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内容占位符 2"/>
          <p:cNvSpPr txBox="1">
            <a:spLocks/>
          </p:cNvSpPr>
          <p:nvPr/>
        </p:nvSpPr>
        <p:spPr bwMode="auto">
          <a:xfrm>
            <a:off x="142844" y="928670"/>
            <a:ext cx="9001156" cy="46434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l" eaLnBrk="1" hangingPunct="1">
              <a:lnSpc>
                <a:spcPct val="120000"/>
              </a:lnSpc>
              <a:buClr>
                <a:srgbClr val="777777"/>
              </a:buClr>
              <a:buSzPct val="85000"/>
              <a:buFontTx/>
              <a:buChar char="•"/>
              <a:defRPr/>
            </a:pPr>
            <a:r>
              <a:rPr lang="en-US" altLang="zh-CN" sz="2400" b="1" dirty="0">
                <a:solidFill>
                  <a:srgbClr val="FF0000"/>
                </a:solidFill>
                <a:latin typeface="黑体" pitchFamily="49" charset="-122"/>
              </a:rPr>
              <a:t>5</a:t>
            </a:r>
            <a:r>
              <a:rPr lang="zh-CN" altLang="en-US" sz="2400" b="1" dirty="0">
                <a:solidFill>
                  <a:srgbClr val="FF0000"/>
                </a:solidFill>
                <a:latin typeface="黑体" pitchFamily="49" charset="-122"/>
              </a:rPr>
              <a:t>、</a:t>
            </a:r>
            <a:r>
              <a:rPr kumimoji="1" lang="zh-CN" altLang="en-US" sz="2400" b="1" dirty="0">
                <a:solidFill>
                  <a:srgbClr val="FF0000"/>
                </a:solidFill>
                <a:latin typeface="+mn-ea"/>
                <a:ea typeface="+mn-ea"/>
              </a:rPr>
              <a:t>条件组合覆盖：</a:t>
            </a:r>
            <a:r>
              <a:rPr kumimoji="1" lang="zh-CN" altLang="en-US" sz="2400" b="1" dirty="0">
                <a:solidFill>
                  <a:schemeClr val="tx2"/>
                </a:solidFill>
                <a:latin typeface="+mn-ea"/>
                <a:ea typeface="+mn-ea"/>
              </a:rPr>
              <a:t>所有可能的条件取值组合至少执行一次</a:t>
            </a:r>
          </a:p>
          <a:p>
            <a:pPr marL="360000" lvl="2" algn="l">
              <a:spcBef>
                <a:spcPct val="35000"/>
              </a:spcBef>
              <a:buNone/>
            </a:pPr>
            <a:r>
              <a:rPr kumimoji="1" lang="zh-CN" altLang="en-US" sz="2400" b="1" dirty="0">
                <a:solidFill>
                  <a:schemeClr val="tx2"/>
                </a:solidFill>
                <a:latin typeface="+mn-ea"/>
                <a:ea typeface="+mn-ea"/>
              </a:rPr>
              <a:t>  </a:t>
            </a:r>
            <a:endParaRPr kumimoji="1" lang="en-US" altLang="zh-CN" sz="2400" b="1" dirty="0">
              <a:solidFill>
                <a:schemeClr val="tx2"/>
              </a:solidFill>
              <a:latin typeface="+mn-ea"/>
              <a:ea typeface="+mn-ea"/>
            </a:endParaRPr>
          </a:p>
        </p:txBody>
      </p:sp>
      <p:sp>
        <p:nvSpPr>
          <p:cNvPr id="33794" name="标题 1"/>
          <p:cNvSpPr>
            <a:spLocks noGrp="1"/>
          </p:cNvSpPr>
          <p:nvPr>
            <p:ph type="title"/>
          </p:nvPr>
        </p:nvSpPr>
        <p:spPr>
          <a:xfrm>
            <a:off x="457200" y="274638"/>
            <a:ext cx="8329642" cy="654050"/>
          </a:xfrm>
        </p:spPr>
        <p:txBody>
          <a:bodyPr/>
          <a:lstStyle/>
          <a:p>
            <a:r>
              <a:rPr lang="zh-CN" altLang="en-US" sz="3200" dirty="0"/>
              <a:t>白盒测试技术（</a:t>
            </a:r>
            <a:r>
              <a:rPr lang="zh-CN" altLang="en-US" sz="3200" dirty="0">
                <a:latin typeface="黑体" pitchFamily="49" charset="-122"/>
                <a:ea typeface="黑体" pitchFamily="49" charset="-122"/>
              </a:rPr>
              <a:t>逻辑覆盖测试的5种标准</a:t>
            </a:r>
            <a:r>
              <a:rPr lang="zh-CN" altLang="en-US" sz="3200" dirty="0"/>
              <a:t>）</a:t>
            </a:r>
          </a:p>
        </p:txBody>
      </p:sp>
      <p:sp>
        <p:nvSpPr>
          <p:cNvPr id="5" name="Text Box 40"/>
          <p:cNvSpPr txBox="1">
            <a:spLocks noChangeArrowheads="1"/>
          </p:cNvSpPr>
          <p:nvPr/>
        </p:nvSpPr>
        <p:spPr bwMode="auto">
          <a:xfrm>
            <a:off x="4530725" y="1630363"/>
            <a:ext cx="4457700" cy="2055947"/>
          </a:xfrm>
          <a:prstGeom prst="rect">
            <a:avLst/>
          </a:prstGeom>
          <a:noFill/>
          <a:ln w="9525">
            <a:noFill/>
            <a:miter lim="800000"/>
            <a:headEnd/>
            <a:tailEnd/>
          </a:ln>
          <a:effectLst>
            <a:prstShdw prst="shdw17" dist="17961" dir="2700000">
              <a:schemeClr val="tx1">
                <a:gamma/>
                <a:shade val="60000"/>
                <a:invGamma/>
              </a:schemeClr>
            </a:prstShdw>
          </a:effectLst>
        </p:spPr>
        <p:txBody>
          <a:bodyPr anchor="ctr">
            <a:spAutoFit/>
          </a:bodyPr>
          <a:lstStyle/>
          <a:p>
            <a:pPr algn="l">
              <a:spcBef>
                <a:spcPct val="50000"/>
              </a:spcBef>
              <a:buNone/>
            </a:pPr>
            <a:r>
              <a:rPr lang="zh-CN" altLang="en-US" sz="2200" b="1" dirty="0">
                <a:solidFill>
                  <a:srgbClr val="0000FF"/>
                </a:solidFill>
                <a:latin typeface="黑体" pitchFamily="49" charset="-122"/>
              </a:rPr>
              <a:t>满足以下覆盖情况：</a:t>
            </a:r>
          </a:p>
          <a:p>
            <a:pPr algn="l">
              <a:spcBef>
                <a:spcPct val="20000"/>
              </a:spcBef>
              <a:buNone/>
            </a:pPr>
            <a:r>
              <a:rPr lang="zh-CN" altLang="en-US" sz="2200" b="1" dirty="0">
                <a:solidFill>
                  <a:schemeClr val="tx1"/>
                </a:solidFill>
                <a:latin typeface="黑体" pitchFamily="49" charset="-122"/>
              </a:rPr>
              <a:t>① A&gt;1, B =0  ② A&gt;1, B≠0</a:t>
            </a:r>
          </a:p>
          <a:p>
            <a:pPr algn="l">
              <a:spcBef>
                <a:spcPct val="20000"/>
              </a:spcBef>
              <a:buNone/>
            </a:pPr>
            <a:r>
              <a:rPr lang="zh-CN" altLang="en-US" sz="2200" b="1" dirty="0">
                <a:solidFill>
                  <a:schemeClr val="tx1"/>
                </a:solidFill>
                <a:latin typeface="黑体" pitchFamily="49" charset="-122"/>
              </a:rPr>
              <a:t>③ A≤1, B =0 ④ A≤1, B≠0 </a:t>
            </a:r>
          </a:p>
          <a:p>
            <a:pPr algn="l">
              <a:spcBef>
                <a:spcPct val="20000"/>
              </a:spcBef>
              <a:buNone/>
            </a:pPr>
            <a:r>
              <a:rPr lang="zh-CN" altLang="en-US" sz="2200" b="1" dirty="0">
                <a:solidFill>
                  <a:schemeClr val="tx1"/>
                </a:solidFill>
                <a:latin typeface="黑体" pitchFamily="49" charset="-122"/>
              </a:rPr>
              <a:t>⑤ A=2, X&gt;1   ⑥ A=2,  X≤1 </a:t>
            </a:r>
          </a:p>
          <a:p>
            <a:pPr algn="l">
              <a:spcBef>
                <a:spcPct val="20000"/>
              </a:spcBef>
              <a:buNone/>
            </a:pPr>
            <a:r>
              <a:rPr lang="zh-CN" altLang="en-US" sz="2200" b="1" dirty="0">
                <a:solidFill>
                  <a:schemeClr val="tx1"/>
                </a:solidFill>
                <a:latin typeface="黑体" pitchFamily="49" charset="-122"/>
              </a:rPr>
              <a:t>⑦ A≠2, X&gt;1  ⑧ A≠2, X≤1</a:t>
            </a:r>
            <a:endParaRPr lang="en-US" sz="2200" b="1" dirty="0">
              <a:solidFill>
                <a:schemeClr val="tx1"/>
              </a:solidFill>
              <a:latin typeface="黑体" pitchFamily="49" charset="-122"/>
            </a:endParaRPr>
          </a:p>
        </p:txBody>
      </p:sp>
      <p:sp>
        <p:nvSpPr>
          <p:cNvPr id="6" name="Text Box 41"/>
          <p:cNvSpPr txBox="1">
            <a:spLocks noChangeArrowheads="1"/>
          </p:cNvSpPr>
          <p:nvPr/>
        </p:nvSpPr>
        <p:spPr bwMode="auto">
          <a:xfrm>
            <a:off x="4572000" y="3714752"/>
            <a:ext cx="4318000" cy="1785104"/>
          </a:xfrm>
          <a:prstGeom prst="rect">
            <a:avLst/>
          </a:prstGeom>
          <a:noFill/>
          <a:ln w="9525">
            <a:noFill/>
            <a:miter lim="800000"/>
            <a:headEnd/>
            <a:tailEnd/>
          </a:ln>
          <a:effectLst>
            <a:prstShdw prst="shdw17" dist="17961" dir="2700000">
              <a:schemeClr val="tx1">
                <a:gamma/>
                <a:shade val="60000"/>
                <a:invGamma/>
              </a:schemeClr>
            </a:prstShdw>
          </a:effectLst>
        </p:spPr>
        <p:txBody>
          <a:bodyPr anchor="ctr">
            <a:spAutoFit/>
          </a:bodyPr>
          <a:lstStyle/>
          <a:p>
            <a:pPr algn="l">
              <a:spcBef>
                <a:spcPct val="20000"/>
              </a:spcBef>
              <a:buNone/>
            </a:pPr>
            <a:r>
              <a:rPr lang="zh-CN" altLang="en-US" sz="2200" b="1" dirty="0">
                <a:solidFill>
                  <a:srgbClr val="0000FF"/>
                </a:solidFill>
                <a:latin typeface="+mn-ea"/>
                <a:ea typeface="+mn-ea"/>
              </a:rPr>
              <a:t>选择用例：</a:t>
            </a:r>
          </a:p>
          <a:p>
            <a:pPr algn="l">
              <a:buNone/>
            </a:pPr>
            <a:r>
              <a:rPr lang="zh-CN" altLang="en-US" sz="2200" b="1" dirty="0">
                <a:solidFill>
                  <a:schemeClr val="tx1"/>
                </a:solidFill>
                <a:latin typeface="+mn-ea"/>
                <a:ea typeface="+mn-ea"/>
              </a:rPr>
              <a:t>[(2,0,4),(2,0,3)] ① ⑤</a:t>
            </a:r>
          </a:p>
          <a:p>
            <a:pPr algn="l">
              <a:buNone/>
            </a:pPr>
            <a:r>
              <a:rPr lang="zh-CN" altLang="en-US" sz="2200" b="1" dirty="0">
                <a:solidFill>
                  <a:schemeClr val="tx1"/>
                </a:solidFill>
                <a:latin typeface="+mn-ea"/>
                <a:ea typeface="+mn-ea"/>
              </a:rPr>
              <a:t>[(2,1,1),(2,1,2)] ② ⑥ [(1,0,3),(1,0,4)] ③ ⑦</a:t>
            </a:r>
          </a:p>
          <a:p>
            <a:pPr algn="l">
              <a:buNone/>
            </a:pPr>
            <a:r>
              <a:rPr lang="zh-CN" altLang="en-US" sz="2200" b="1" dirty="0">
                <a:solidFill>
                  <a:schemeClr val="tx1"/>
                </a:solidFill>
                <a:latin typeface="+mn-ea"/>
                <a:ea typeface="+mn-ea"/>
              </a:rPr>
              <a:t>[(1,1,1),(1,1,1)] ④ ⑧</a:t>
            </a:r>
          </a:p>
        </p:txBody>
      </p:sp>
      <p:pic>
        <p:nvPicPr>
          <p:cNvPr id="7" name="Picture 2"/>
          <p:cNvPicPr>
            <a:picLocks noChangeAspect="1" noChangeArrowheads="1"/>
          </p:cNvPicPr>
          <p:nvPr/>
        </p:nvPicPr>
        <p:blipFill>
          <a:blip r:embed="rId3"/>
          <a:srcRect/>
          <a:stretch>
            <a:fillRect/>
          </a:stretch>
        </p:blipFill>
        <p:spPr bwMode="auto">
          <a:xfrm>
            <a:off x="166686" y="1766898"/>
            <a:ext cx="3976686" cy="3590928"/>
          </a:xfrm>
          <a:prstGeom prst="rect">
            <a:avLst/>
          </a:prstGeom>
          <a:noFill/>
          <a:ln w="9525">
            <a:noFill/>
            <a:miter lim="800000"/>
            <a:headEnd/>
            <a:tailEnd/>
          </a:ln>
          <a:effectLst/>
        </p:spPr>
      </p:pic>
    </p:spTree>
  </p:cSld>
  <p:clrMapOvr>
    <a:masterClrMapping/>
  </p:clrMapOvr>
  <p:transition advClick="0"/>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686800" cy="654050"/>
          </a:xfrm>
        </p:spPr>
        <p:txBody>
          <a:bodyPr/>
          <a:lstStyle/>
          <a:p>
            <a:r>
              <a:rPr lang="zh-CN" altLang="en-US" sz="3200" dirty="0"/>
              <a:t>白盒测试技术（</a:t>
            </a:r>
            <a:r>
              <a:rPr lang="zh-CN" altLang="en-US" sz="3200" dirty="0">
                <a:latin typeface="黑体" pitchFamily="49" charset="-122"/>
                <a:ea typeface="黑体" pitchFamily="49" charset="-122"/>
              </a:rPr>
              <a:t>逻辑覆盖测试的</a:t>
            </a:r>
            <a:r>
              <a:rPr lang="zh-CN" altLang="en-US" sz="3200" dirty="0"/>
              <a:t>其他</a:t>
            </a:r>
            <a:r>
              <a:rPr lang="zh-CN" altLang="en-US" sz="3200" dirty="0">
                <a:latin typeface="黑体" pitchFamily="49" charset="-122"/>
                <a:ea typeface="黑体" pitchFamily="49" charset="-122"/>
              </a:rPr>
              <a:t>种标准</a:t>
            </a:r>
            <a:r>
              <a:rPr lang="zh-CN" altLang="en-US" sz="3200" dirty="0"/>
              <a:t>）</a:t>
            </a:r>
          </a:p>
        </p:txBody>
      </p:sp>
      <p:sp>
        <p:nvSpPr>
          <p:cNvPr id="33795" name="内容占位符 2"/>
          <p:cNvSpPr>
            <a:spLocks noGrp="1"/>
          </p:cNvSpPr>
          <p:nvPr>
            <p:ph idx="1"/>
          </p:nvPr>
        </p:nvSpPr>
        <p:spPr>
          <a:xfrm>
            <a:off x="100042" y="1000124"/>
            <a:ext cx="8758238" cy="4643453"/>
          </a:xfrm>
        </p:spPr>
        <p:txBody>
          <a:bodyPr/>
          <a:lstStyle/>
          <a:p>
            <a:pPr eaLnBrk="1" hangingPunct="1">
              <a:lnSpc>
                <a:spcPct val="120000"/>
              </a:lnSpc>
            </a:pPr>
            <a:r>
              <a:rPr lang="en-US" altLang="zh-CN" sz="2400" b="1" dirty="0">
                <a:solidFill>
                  <a:srgbClr val="FF0000"/>
                </a:solidFill>
              </a:rPr>
              <a:t>6. </a:t>
            </a:r>
            <a:r>
              <a:rPr lang="zh-CN" altLang="en-US" sz="2400" b="1" dirty="0">
                <a:solidFill>
                  <a:srgbClr val="FF0000"/>
                </a:solidFill>
              </a:rPr>
              <a:t>点覆盖：</a:t>
            </a:r>
            <a:r>
              <a:rPr lang="zh-CN" altLang="en-US" sz="2400" b="1" dirty="0">
                <a:solidFill>
                  <a:schemeClr val="tx2"/>
                </a:solidFill>
              </a:rPr>
              <a:t>图论中点覆盖的概念定义如下：如果连通图</a:t>
            </a:r>
            <a:r>
              <a:rPr lang="en-US" altLang="zh-CN" sz="2400" b="1" dirty="0">
                <a:solidFill>
                  <a:schemeClr val="tx2"/>
                </a:solidFill>
              </a:rPr>
              <a:t>G</a:t>
            </a:r>
            <a:r>
              <a:rPr lang="zh-CN" altLang="en-US" sz="2400" b="1" dirty="0">
                <a:solidFill>
                  <a:schemeClr val="tx2"/>
                </a:solidFill>
              </a:rPr>
              <a:t>的子图</a:t>
            </a:r>
            <a:r>
              <a:rPr lang="en-US" altLang="zh-CN" sz="2400" b="1" dirty="0">
                <a:solidFill>
                  <a:schemeClr val="tx2"/>
                </a:solidFill>
              </a:rPr>
              <a:t>G′</a:t>
            </a:r>
            <a:r>
              <a:rPr lang="zh-CN" altLang="en-US" sz="2400" b="1" dirty="0">
                <a:solidFill>
                  <a:schemeClr val="tx2"/>
                </a:solidFill>
              </a:rPr>
              <a:t>是连通的，而且包含</a:t>
            </a:r>
            <a:r>
              <a:rPr lang="en-US" altLang="zh-CN" sz="2400" b="1" dirty="0">
                <a:solidFill>
                  <a:schemeClr val="tx2"/>
                </a:solidFill>
              </a:rPr>
              <a:t>G</a:t>
            </a:r>
            <a:r>
              <a:rPr lang="zh-CN" altLang="en-US" sz="2400" b="1" dirty="0">
                <a:solidFill>
                  <a:schemeClr val="tx2"/>
                </a:solidFill>
              </a:rPr>
              <a:t>的所有结点，则称</a:t>
            </a:r>
            <a:r>
              <a:rPr lang="en-US" altLang="zh-CN" sz="2400" b="1" dirty="0">
                <a:solidFill>
                  <a:schemeClr val="tx2"/>
                </a:solidFill>
              </a:rPr>
              <a:t>G′</a:t>
            </a:r>
            <a:r>
              <a:rPr lang="zh-CN" altLang="en-US" sz="2400" b="1" dirty="0">
                <a:solidFill>
                  <a:schemeClr val="tx2"/>
                </a:solidFill>
              </a:rPr>
              <a:t>是</a:t>
            </a:r>
            <a:r>
              <a:rPr lang="en-US" altLang="zh-CN" sz="2400" b="1" dirty="0">
                <a:solidFill>
                  <a:schemeClr val="tx2"/>
                </a:solidFill>
              </a:rPr>
              <a:t>G</a:t>
            </a:r>
            <a:r>
              <a:rPr lang="zh-CN" altLang="en-US" sz="2400" b="1" dirty="0">
                <a:solidFill>
                  <a:schemeClr val="tx2"/>
                </a:solidFill>
              </a:rPr>
              <a:t>的点覆盖。在第</a:t>
            </a:r>
            <a:r>
              <a:rPr lang="en-US" altLang="zh-CN" sz="2400" b="1" dirty="0">
                <a:solidFill>
                  <a:schemeClr val="tx2"/>
                </a:solidFill>
              </a:rPr>
              <a:t>6.5</a:t>
            </a:r>
            <a:r>
              <a:rPr lang="zh-CN" altLang="en-US" sz="2400" b="1" dirty="0">
                <a:solidFill>
                  <a:schemeClr val="tx2"/>
                </a:solidFill>
              </a:rPr>
              <a:t>节中从程序流程图导出流图的方法。在正常情况下流图是连通的有向图。满足点覆盖标准要求选取足够多的测试数据，使得</a:t>
            </a:r>
            <a:r>
              <a:rPr lang="zh-CN" altLang="en-US" sz="2400" b="1" dirty="0">
                <a:solidFill>
                  <a:srgbClr val="FF0000"/>
                </a:solidFill>
              </a:rPr>
              <a:t>程序执行路径至少经过流图的每个结点一次</a:t>
            </a:r>
            <a:r>
              <a:rPr lang="zh-CN" altLang="en-US" sz="2400" b="1" dirty="0">
                <a:solidFill>
                  <a:schemeClr val="tx2"/>
                </a:solidFill>
              </a:rPr>
              <a:t>，由于流图的每个结点与一条或多条语句相对应，显然，点覆盖标准和语句覆盖标准是相同的。</a:t>
            </a:r>
          </a:p>
          <a:p>
            <a:pPr eaLnBrk="1" hangingPunct="1">
              <a:lnSpc>
                <a:spcPct val="120000"/>
              </a:lnSpc>
            </a:pPr>
            <a:endParaRPr lang="zh-CN" altLang="en-US" sz="2400" b="1" dirty="0">
              <a:solidFill>
                <a:schemeClr val="tx2"/>
              </a:solidFill>
              <a:latin typeface="黑体" pitchFamily="49" charset="-122"/>
              <a:ea typeface="黑体" pitchFamily="49" charset="-122"/>
            </a:endParaRPr>
          </a:p>
        </p:txBody>
      </p:sp>
    </p:spTree>
  </p:cSld>
  <p:clrMapOvr>
    <a:masterClrMapping/>
  </p:clrMapOvr>
  <p:transition advClick="0"/>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686800" cy="654050"/>
          </a:xfrm>
        </p:spPr>
        <p:txBody>
          <a:bodyPr/>
          <a:lstStyle/>
          <a:p>
            <a:r>
              <a:rPr lang="zh-CN" altLang="en-US" sz="3200" dirty="0"/>
              <a:t>白盒测试技术（</a:t>
            </a:r>
            <a:r>
              <a:rPr lang="zh-CN" altLang="en-US" sz="3200" dirty="0">
                <a:latin typeface="黑体" pitchFamily="49" charset="-122"/>
                <a:ea typeface="黑体" pitchFamily="49" charset="-122"/>
              </a:rPr>
              <a:t>逻辑覆盖测试的</a:t>
            </a:r>
            <a:r>
              <a:rPr lang="zh-CN" altLang="en-US" sz="3200" dirty="0"/>
              <a:t>其他</a:t>
            </a:r>
            <a:r>
              <a:rPr lang="zh-CN" altLang="en-US" sz="3200" dirty="0">
                <a:latin typeface="黑体" pitchFamily="49" charset="-122"/>
                <a:ea typeface="黑体" pitchFamily="49" charset="-122"/>
              </a:rPr>
              <a:t>种标准</a:t>
            </a:r>
            <a:r>
              <a:rPr lang="zh-CN" altLang="en-US" sz="3200" dirty="0"/>
              <a:t>）</a:t>
            </a:r>
          </a:p>
        </p:txBody>
      </p:sp>
      <p:sp>
        <p:nvSpPr>
          <p:cNvPr id="33795" name="内容占位符 2"/>
          <p:cNvSpPr>
            <a:spLocks noGrp="1"/>
          </p:cNvSpPr>
          <p:nvPr>
            <p:ph idx="1"/>
          </p:nvPr>
        </p:nvSpPr>
        <p:spPr>
          <a:xfrm>
            <a:off x="100042" y="1000124"/>
            <a:ext cx="8758238" cy="4643453"/>
          </a:xfrm>
        </p:spPr>
        <p:txBody>
          <a:bodyPr/>
          <a:lstStyle/>
          <a:p>
            <a:pPr eaLnBrk="1" hangingPunct="1">
              <a:lnSpc>
                <a:spcPct val="120000"/>
              </a:lnSpc>
            </a:pPr>
            <a:r>
              <a:rPr lang="en-US" altLang="zh-CN" sz="2400" b="1" dirty="0">
                <a:solidFill>
                  <a:srgbClr val="FF0000"/>
                </a:solidFill>
                <a:latin typeface="+mn-ea"/>
              </a:rPr>
              <a:t>7. </a:t>
            </a:r>
            <a:r>
              <a:rPr lang="zh-CN" altLang="en-US" sz="2400" b="1" dirty="0">
                <a:solidFill>
                  <a:srgbClr val="FF0000"/>
                </a:solidFill>
                <a:latin typeface="+mn-ea"/>
              </a:rPr>
              <a:t>边覆盖：</a:t>
            </a:r>
            <a:r>
              <a:rPr lang="zh-CN" altLang="en-US" sz="2400" b="1" dirty="0">
                <a:solidFill>
                  <a:schemeClr val="tx2"/>
                </a:solidFill>
                <a:latin typeface="+mn-ea"/>
              </a:rPr>
              <a:t>图论中边覆盖的定义是：如果连通图</a:t>
            </a:r>
            <a:r>
              <a:rPr lang="en-US" altLang="zh-CN" sz="2400" b="1" dirty="0">
                <a:solidFill>
                  <a:schemeClr val="tx2"/>
                </a:solidFill>
                <a:latin typeface="+mn-ea"/>
              </a:rPr>
              <a:t>G</a:t>
            </a:r>
            <a:r>
              <a:rPr lang="zh-CN" altLang="en-US" sz="2400" b="1" dirty="0">
                <a:solidFill>
                  <a:schemeClr val="tx2"/>
                </a:solidFill>
                <a:latin typeface="+mn-ea"/>
              </a:rPr>
              <a:t>的子图</a:t>
            </a:r>
            <a:r>
              <a:rPr lang="en-US" altLang="zh-CN" sz="2400" b="1" dirty="0">
                <a:solidFill>
                  <a:schemeClr val="tx2"/>
                </a:solidFill>
                <a:latin typeface="+mn-ea"/>
              </a:rPr>
              <a:t>G″</a:t>
            </a:r>
            <a:r>
              <a:rPr lang="zh-CN" altLang="en-US" sz="2400" b="1" dirty="0">
                <a:solidFill>
                  <a:schemeClr val="tx2"/>
                </a:solidFill>
                <a:latin typeface="+mn-ea"/>
              </a:rPr>
              <a:t>是连通的，而且包含</a:t>
            </a:r>
            <a:r>
              <a:rPr lang="en-US" altLang="zh-CN" sz="2400" b="1" dirty="0">
                <a:solidFill>
                  <a:schemeClr val="tx2"/>
                </a:solidFill>
                <a:latin typeface="+mn-ea"/>
              </a:rPr>
              <a:t>G</a:t>
            </a:r>
            <a:r>
              <a:rPr lang="zh-CN" altLang="en-US" sz="2400" b="1" dirty="0">
                <a:solidFill>
                  <a:schemeClr val="tx2"/>
                </a:solidFill>
                <a:latin typeface="+mn-ea"/>
              </a:rPr>
              <a:t>的所有边，则称</a:t>
            </a:r>
            <a:r>
              <a:rPr lang="en-US" altLang="zh-CN" sz="2400" b="1" dirty="0">
                <a:solidFill>
                  <a:schemeClr val="tx2"/>
                </a:solidFill>
                <a:latin typeface="+mn-ea"/>
              </a:rPr>
              <a:t>G″</a:t>
            </a:r>
            <a:r>
              <a:rPr lang="zh-CN" altLang="en-US" sz="2400" b="1" dirty="0">
                <a:solidFill>
                  <a:schemeClr val="tx2"/>
                </a:solidFill>
                <a:latin typeface="+mn-ea"/>
              </a:rPr>
              <a:t>是</a:t>
            </a:r>
            <a:r>
              <a:rPr lang="en-US" altLang="zh-CN" sz="2400" b="1" dirty="0">
                <a:solidFill>
                  <a:schemeClr val="tx2"/>
                </a:solidFill>
                <a:latin typeface="+mn-ea"/>
              </a:rPr>
              <a:t>G</a:t>
            </a:r>
            <a:r>
              <a:rPr lang="zh-CN" altLang="en-US" sz="2400" b="1" dirty="0">
                <a:solidFill>
                  <a:schemeClr val="tx2"/>
                </a:solidFill>
                <a:latin typeface="+mn-ea"/>
              </a:rPr>
              <a:t>的边覆盖。为了满足边覆盖的测试标准，要求选取足够多测试数据，</a:t>
            </a:r>
            <a:r>
              <a:rPr lang="zh-CN" altLang="en-US" sz="2400" b="1" dirty="0">
                <a:solidFill>
                  <a:srgbClr val="FF0000"/>
                </a:solidFill>
                <a:latin typeface="+mn-ea"/>
              </a:rPr>
              <a:t>使得程序执行路径至少经过流图中每条边一次</a:t>
            </a:r>
            <a:r>
              <a:rPr lang="zh-CN" altLang="en-US" sz="2400" b="1" dirty="0">
                <a:solidFill>
                  <a:schemeClr val="tx2"/>
                </a:solidFill>
                <a:latin typeface="+mn-ea"/>
              </a:rPr>
              <a:t>。通常边覆盖和判定覆盖是一致的。</a:t>
            </a:r>
            <a:endParaRPr lang="en-US" altLang="zh-CN" sz="2400" b="1" dirty="0">
              <a:solidFill>
                <a:schemeClr val="tx2"/>
              </a:solidFill>
              <a:latin typeface="+mn-ea"/>
            </a:endParaRPr>
          </a:p>
          <a:p>
            <a:pPr eaLnBrk="1" hangingPunct="1">
              <a:lnSpc>
                <a:spcPct val="120000"/>
              </a:lnSpc>
            </a:pPr>
            <a:r>
              <a:rPr lang="en-US" altLang="zh-CN" sz="2400" b="1" dirty="0">
                <a:solidFill>
                  <a:srgbClr val="FF0000"/>
                </a:solidFill>
                <a:latin typeface="+mn-ea"/>
              </a:rPr>
              <a:t>8. </a:t>
            </a:r>
            <a:r>
              <a:rPr lang="zh-CN" altLang="en-US" sz="2400" b="1" dirty="0">
                <a:solidFill>
                  <a:srgbClr val="FF0000"/>
                </a:solidFill>
                <a:latin typeface="+mn-ea"/>
              </a:rPr>
              <a:t>路径覆盖：</a:t>
            </a:r>
            <a:r>
              <a:rPr lang="zh-CN" altLang="en-US" sz="2400" b="1" dirty="0">
                <a:solidFill>
                  <a:schemeClr val="tx2"/>
                </a:solidFill>
                <a:latin typeface="+mn-ea"/>
              </a:rPr>
              <a:t>路径覆盖的含义是，选取足够多测试数据，</a:t>
            </a:r>
            <a:r>
              <a:rPr lang="zh-CN" altLang="en-US" sz="2400" b="1" dirty="0">
                <a:solidFill>
                  <a:srgbClr val="FF0000"/>
                </a:solidFill>
                <a:latin typeface="+mn-ea"/>
              </a:rPr>
              <a:t>使程序的每条可能路径都至少执行一次</a:t>
            </a:r>
            <a:r>
              <a:rPr lang="en-US" altLang="zh-CN" sz="2400" b="1" dirty="0">
                <a:solidFill>
                  <a:schemeClr val="tx2"/>
                </a:solidFill>
                <a:latin typeface="+mn-ea"/>
              </a:rPr>
              <a:t>(</a:t>
            </a:r>
            <a:r>
              <a:rPr lang="zh-CN" altLang="en-US" sz="2400" b="1" dirty="0">
                <a:solidFill>
                  <a:schemeClr val="tx2"/>
                </a:solidFill>
                <a:latin typeface="+mn-ea"/>
              </a:rPr>
              <a:t>如果程序图中有环，则要求每个环至少经过一次</a:t>
            </a:r>
            <a:r>
              <a:rPr lang="en-US" altLang="zh-CN" sz="2400" b="1" dirty="0">
                <a:solidFill>
                  <a:schemeClr val="tx2"/>
                </a:solidFill>
                <a:latin typeface="+mn-ea"/>
              </a:rPr>
              <a:t>)</a:t>
            </a:r>
            <a:r>
              <a:rPr lang="zh-CN" altLang="en-US" sz="2400" b="1" dirty="0">
                <a:solidFill>
                  <a:schemeClr val="tx2"/>
                </a:solidFill>
                <a:latin typeface="+mn-ea"/>
              </a:rPr>
              <a:t>。</a:t>
            </a:r>
          </a:p>
          <a:p>
            <a:pPr eaLnBrk="1" hangingPunct="1">
              <a:lnSpc>
                <a:spcPct val="120000"/>
              </a:lnSpc>
            </a:pPr>
            <a:endParaRPr lang="zh-CN" altLang="en-US" sz="2400" b="1" dirty="0">
              <a:solidFill>
                <a:schemeClr val="tx2"/>
              </a:solidFill>
              <a:latin typeface="+mn-ea"/>
            </a:endParaRPr>
          </a:p>
          <a:p>
            <a:pPr eaLnBrk="1" hangingPunct="1">
              <a:lnSpc>
                <a:spcPct val="120000"/>
              </a:lnSpc>
            </a:pPr>
            <a:endParaRPr lang="zh-CN" altLang="en-US" sz="2400" b="1" dirty="0">
              <a:solidFill>
                <a:schemeClr val="tx2"/>
              </a:solidFill>
              <a:latin typeface="+mn-ea"/>
            </a:endParaRPr>
          </a:p>
        </p:txBody>
      </p:sp>
    </p:spTree>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软件测试基础（</a:t>
            </a:r>
            <a:r>
              <a:rPr lang="zh-CN" altLang="en-US" sz="3200" dirty="0">
                <a:latin typeface="+mn-ea"/>
              </a:rPr>
              <a:t>软件测试的目的</a:t>
            </a:r>
            <a:r>
              <a:rPr lang="zh-CN" altLang="en-US" sz="3200" dirty="0"/>
              <a:t>）</a:t>
            </a:r>
          </a:p>
        </p:txBody>
      </p:sp>
      <p:sp>
        <p:nvSpPr>
          <p:cNvPr id="33795" name="内容占位符 2"/>
          <p:cNvSpPr>
            <a:spLocks noGrp="1"/>
          </p:cNvSpPr>
          <p:nvPr>
            <p:ph idx="1"/>
          </p:nvPr>
        </p:nvSpPr>
        <p:spPr>
          <a:xfrm>
            <a:off x="100042" y="1000124"/>
            <a:ext cx="8758238" cy="4643453"/>
          </a:xfrm>
        </p:spPr>
        <p:txBody>
          <a:bodyPr/>
          <a:lstStyle/>
          <a:p>
            <a:pPr>
              <a:lnSpc>
                <a:spcPct val="135000"/>
              </a:lnSpc>
              <a:spcBef>
                <a:spcPts val="0"/>
              </a:spcBef>
            </a:pPr>
            <a:r>
              <a:rPr lang="zh-CN" altLang="en-US" sz="2300" b="1" dirty="0">
                <a:solidFill>
                  <a:schemeClr val="tx2"/>
                </a:solidFill>
                <a:latin typeface="+mn-ea"/>
              </a:rPr>
              <a:t>在测试阶段测试人员努力设计出一系列测试方案，目的却是为了“</a:t>
            </a:r>
            <a:r>
              <a:rPr lang="zh-CN" altLang="en-US" sz="2300" b="1" dirty="0">
                <a:solidFill>
                  <a:srgbClr val="FF0000"/>
                </a:solidFill>
                <a:latin typeface="+mn-ea"/>
              </a:rPr>
              <a:t>破坏</a:t>
            </a:r>
            <a:r>
              <a:rPr lang="zh-CN" altLang="en-US" sz="2300" b="1" dirty="0">
                <a:solidFill>
                  <a:schemeClr val="tx2"/>
                </a:solidFill>
                <a:latin typeface="+mn-ea"/>
              </a:rPr>
              <a:t>”已经建造好的软件系统</a:t>
            </a:r>
            <a:r>
              <a:rPr lang="en-US" altLang="zh-CN" sz="2300" b="1" dirty="0">
                <a:solidFill>
                  <a:schemeClr val="tx2"/>
                </a:solidFill>
                <a:latin typeface="+mn-ea"/>
              </a:rPr>
              <a:t>—</a:t>
            </a:r>
            <a:r>
              <a:rPr lang="zh-CN" altLang="en-US" sz="2300" b="1" dirty="0">
                <a:solidFill>
                  <a:srgbClr val="FF0000"/>
                </a:solidFill>
                <a:latin typeface="+mn-ea"/>
              </a:rPr>
              <a:t>竭力证明程序中有错误</a:t>
            </a:r>
            <a:r>
              <a:rPr lang="zh-CN" altLang="en-US" sz="2300" b="1" dirty="0">
                <a:solidFill>
                  <a:schemeClr val="tx2"/>
                </a:solidFill>
                <a:latin typeface="+mn-ea"/>
              </a:rPr>
              <a:t>不能按照预定要求正确工作。</a:t>
            </a:r>
          </a:p>
          <a:p>
            <a:pPr>
              <a:lnSpc>
                <a:spcPct val="135000"/>
              </a:lnSpc>
              <a:spcBef>
                <a:spcPts val="0"/>
              </a:spcBef>
            </a:pPr>
            <a:r>
              <a:rPr lang="zh-CN" altLang="en-US" sz="2300" b="1" dirty="0">
                <a:solidFill>
                  <a:schemeClr val="tx2"/>
                </a:solidFill>
                <a:latin typeface="+mn-ea"/>
              </a:rPr>
              <a:t>暴露问题并不是软件测试的最终目的，发现问题是为了解决问题，测试阶段的</a:t>
            </a:r>
            <a:r>
              <a:rPr lang="zh-CN" altLang="en-US" sz="2300" b="1" dirty="0">
                <a:solidFill>
                  <a:srgbClr val="FF0000"/>
                </a:solidFill>
                <a:latin typeface="+mn-ea"/>
              </a:rPr>
              <a:t>根本目标</a:t>
            </a:r>
            <a:r>
              <a:rPr lang="zh-CN" altLang="en-US" sz="2300" b="1" dirty="0">
                <a:solidFill>
                  <a:schemeClr val="tx2"/>
                </a:solidFill>
                <a:latin typeface="+mn-ea"/>
              </a:rPr>
              <a:t>是尽可能多地</a:t>
            </a:r>
            <a:r>
              <a:rPr lang="zh-CN" altLang="en-US" sz="2300" b="1" dirty="0">
                <a:solidFill>
                  <a:srgbClr val="FF0000"/>
                </a:solidFill>
                <a:latin typeface="+mn-ea"/>
              </a:rPr>
              <a:t>发现并排除</a:t>
            </a:r>
            <a:r>
              <a:rPr lang="zh-CN" altLang="en-US" sz="2300" b="1" dirty="0">
                <a:solidFill>
                  <a:schemeClr val="tx2"/>
                </a:solidFill>
                <a:latin typeface="+mn-ea"/>
              </a:rPr>
              <a:t>软件中</a:t>
            </a:r>
            <a:r>
              <a:rPr lang="zh-CN" altLang="en-US" sz="2300" b="1" dirty="0">
                <a:solidFill>
                  <a:srgbClr val="FF0000"/>
                </a:solidFill>
                <a:latin typeface="+mn-ea"/>
              </a:rPr>
              <a:t>潜藏的错误</a:t>
            </a:r>
            <a:r>
              <a:rPr lang="zh-CN" altLang="en-US" sz="2300" b="1" dirty="0">
                <a:solidFill>
                  <a:schemeClr val="tx2"/>
                </a:solidFill>
                <a:latin typeface="+mn-ea"/>
              </a:rPr>
              <a:t>，最终把一个</a:t>
            </a:r>
            <a:r>
              <a:rPr lang="zh-CN" altLang="en-US" sz="2300" b="1" dirty="0">
                <a:solidFill>
                  <a:srgbClr val="FF0000"/>
                </a:solidFill>
                <a:latin typeface="+mn-ea"/>
              </a:rPr>
              <a:t>高质量</a:t>
            </a:r>
            <a:r>
              <a:rPr lang="zh-CN" altLang="en-US" sz="2300" b="1" dirty="0">
                <a:solidFill>
                  <a:schemeClr val="tx2"/>
                </a:solidFill>
                <a:latin typeface="+mn-ea"/>
              </a:rPr>
              <a:t>的软件系统交给用户使用。</a:t>
            </a:r>
          </a:p>
          <a:p>
            <a:pPr>
              <a:spcBef>
                <a:spcPct val="20000"/>
              </a:spcBef>
              <a:buNone/>
            </a:pPr>
            <a:endParaRPr lang="zh-CN" altLang="en-US" sz="2300" b="1" dirty="0">
              <a:solidFill>
                <a:schemeClr val="tx2"/>
              </a:solidFill>
              <a:latin typeface="+mn-ea"/>
            </a:endParaRPr>
          </a:p>
          <a:p>
            <a:pPr>
              <a:spcBef>
                <a:spcPct val="20000"/>
              </a:spcBef>
            </a:pPr>
            <a:endParaRPr lang="zh-CN" altLang="en-US" sz="2300" b="1" dirty="0">
              <a:solidFill>
                <a:schemeClr val="tx2"/>
              </a:solidFill>
              <a:latin typeface="+mn-ea"/>
            </a:endParaRPr>
          </a:p>
          <a:p>
            <a:pPr>
              <a:lnSpc>
                <a:spcPct val="90000"/>
              </a:lnSpc>
              <a:spcBef>
                <a:spcPct val="20000"/>
              </a:spcBef>
            </a:pPr>
            <a:endParaRPr lang="en-US" altLang="zh-CN" sz="2300" b="1" dirty="0">
              <a:solidFill>
                <a:schemeClr val="tx2"/>
              </a:solidFill>
              <a:latin typeface="+mn-ea"/>
            </a:endParaRPr>
          </a:p>
        </p:txBody>
      </p:sp>
    </p:spTree>
  </p:cSld>
  <p:clrMapOvr>
    <a:masterClrMapping/>
  </p:clrMapOvr>
  <p:transition advClick="0"/>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686800" cy="654050"/>
          </a:xfrm>
        </p:spPr>
        <p:txBody>
          <a:bodyPr/>
          <a:lstStyle/>
          <a:p>
            <a:r>
              <a:rPr lang="zh-CN" altLang="en-US" sz="3200" dirty="0"/>
              <a:t>白盒测试的优缺点</a:t>
            </a:r>
          </a:p>
        </p:txBody>
      </p:sp>
      <p:sp>
        <p:nvSpPr>
          <p:cNvPr id="33795" name="内容占位符 2"/>
          <p:cNvSpPr>
            <a:spLocks noGrp="1"/>
          </p:cNvSpPr>
          <p:nvPr>
            <p:ph idx="1"/>
          </p:nvPr>
        </p:nvSpPr>
        <p:spPr>
          <a:xfrm>
            <a:off x="100042" y="1000124"/>
            <a:ext cx="8758238" cy="4643453"/>
          </a:xfrm>
        </p:spPr>
        <p:txBody>
          <a:bodyPr/>
          <a:lstStyle/>
          <a:p>
            <a:pPr eaLnBrk="1" hangingPunct="1">
              <a:lnSpc>
                <a:spcPct val="120000"/>
              </a:lnSpc>
            </a:pPr>
            <a:r>
              <a:rPr lang="zh-CN" altLang="en-US" sz="2400" b="1" dirty="0">
                <a:solidFill>
                  <a:srgbClr val="FF0000"/>
                </a:solidFill>
                <a:latin typeface="+mn-ea"/>
              </a:rPr>
              <a:t>优点</a:t>
            </a:r>
          </a:p>
          <a:p>
            <a:pPr indent="0" eaLnBrk="1" hangingPunct="1">
              <a:lnSpc>
                <a:spcPct val="120000"/>
              </a:lnSpc>
              <a:buNone/>
            </a:pPr>
            <a:r>
              <a:rPr lang="en-US" altLang="zh-CN" sz="2400" b="1" dirty="0">
                <a:solidFill>
                  <a:schemeClr val="tx2"/>
                </a:solidFill>
                <a:latin typeface="+mn-ea"/>
              </a:rPr>
              <a:t>1.</a:t>
            </a:r>
            <a:r>
              <a:rPr lang="zh-CN" altLang="en-US" sz="2400" b="1" dirty="0">
                <a:solidFill>
                  <a:schemeClr val="tx2"/>
                </a:solidFill>
                <a:latin typeface="+mn-ea"/>
              </a:rPr>
              <a:t>迫使测试人员去仔细思考软件的实现</a:t>
            </a:r>
          </a:p>
          <a:p>
            <a:pPr indent="0" eaLnBrk="1" hangingPunct="1">
              <a:lnSpc>
                <a:spcPct val="120000"/>
              </a:lnSpc>
              <a:buNone/>
            </a:pPr>
            <a:r>
              <a:rPr lang="en-US" altLang="zh-CN" sz="2400" b="1" dirty="0">
                <a:solidFill>
                  <a:schemeClr val="tx2"/>
                </a:solidFill>
                <a:latin typeface="+mn-ea"/>
              </a:rPr>
              <a:t>2.</a:t>
            </a:r>
            <a:r>
              <a:rPr lang="zh-CN" altLang="en-US" sz="2400" b="1" dirty="0">
                <a:solidFill>
                  <a:schemeClr val="tx2"/>
                </a:solidFill>
                <a:latin typeface="+mn-ea"/>
              </a:rPr>
              <a:t>可以检测代码中的每条分支和路径</a:t>
            </a:r>
          </a:p>
          <a:p>
            <a:pPr indent="0" eaLnBrk="1" hangingPunct="1">
              <a:lnSpc>
                <a:spcPct val="120000"/>
              </a:lnSpc>
              <a:buNone/>
            </a:pPr>
            <a:r>
              <a:rPr lang="en-US" altLang="zh-CN" sz="2400" b="1" dirty="0">
                <a:solidFill>
                  <a:schemeClr val="tx2"/>
                </a:solidFill>
                <a:latin typeface="+mn-ea"/>
              </a:rPr>
              <a:t>3.</a:t>
            </a:r>
            <a:r>
              <a:rPr lang="zh-CN" altLang="en-US" sz="2400" b="1" dirty="0">
                <a:solidFill>
                  <a:schemeClr val="tx2"/>
                </a:solidFill>
                <a:latin typeface="+mn-ea"/>
              </a:rPr>
              <a:t>揭示隐藏在代码中的错误</a:t>
            </a:r>
          </a:p>
          <a:p>
            <a:pPr indent="0" eaLnBrk="1" hangingPunct="1">
              <a:lnSpc>
                <a:spcPct val="120000"/>
              </a:lnSpc>
              <a:buNone/>
            </a:pPr>
            <a:r>
              <a:rPr lang="en-US" altLang="zh-CN" sz="2400" b="1" dirty="0">
                <a:solidFill>
                  <a:schemeClr val="tx2"/>
                </a:solidFill>
                <a:latin typeface="+mn-ea"/>
              </a:rPr>
              <a:t>4.</a:t>
            </a:r>
            <a:r>
              <a:rPr lang="zh-CN" altLang="en-US" sz="2400" b="1" dirty="0">
                <a:solidFill>
                  <a:schemeClr val="tx2"/>
                </a:solidFill>
                <a:latin typeface="+mn-ea"/>
              </a:rPr>
              <a:t>对代码的测试比较彻底</a:t>
            </a:r>
          </a:p>
          <a:p>
            <a:pPr indent="0" eaLnBrk="1" hangingPunct="1">
              <a:lnSpc>
                <a:spcPct val="120000"/>
              </a:lnSpc>
              <a:buNone/>
            </a:pPr>
            <a:r>
              <a:rPr lang="en-US" altLang="zh-CN" sz="2400" b="1" dirty="0">
                <a:solidFill>
                  <a:schemeClr val="tx2"/>
                </a:solidFill>
                <a:latin typeface="+mn-ea"/>
              </a:rPr>
              <a:t>5.</a:t>
            </a:r>
            <a:r>
              <a:rPr lang="zh-CN" altLang="en-US" sz="2400" b="1" dirty="0">
                <a:solidFill>
                  <a:schemeClr val="tx2"/>
                </a:solidFill>
                <a:latin typeface="+mn-ea"/>
              </a:rPr>
              <a:t>最优化</a:t>
            </a:r>
          </a:p>
          <a:p>
            <a:pPr eaLnBrk="1" hangingPunct="1">
              <a:lnSpc>
                <a:spcPct val="120000"/>
              </a:lnSpc>
            </a:pPr>
            <a:r>
              <a:rPr lang="zh-CN" altLang="en-US" sz="2400" b="1" dirty="0">
                <a:solidFill>
                  <a:srgbClr val="FF0000"/>
                </a:solidFill>
                <a:latin typeface="+mn-ea"/>
              </a:rPr>
              <a:t>缺点</a:t>
            </a:r>
          </a:p>
          <a:p>
            <a:pPr indent="0" eaLnBrk="1" hangingPunct="1">
              <a:lnSpc>
                <a:spcPct val="120000"/>
              </a:lnSpc>
              <a:buNone/>
            </a:pPr>
            <a:r>
              <a:rPr lang="en-US" altLang="zh-CN" sz="2400" b="1" dirty="0">
                <a:solidFill>
                  <a:schemeClr val="tx2"/>
                </a:solidFill>
                <a:latin typeface="+mn-ea"/>
              </a:rPr>
              <a:t>1.</a:t>
            </a:r>
            <a:r>
              <a:rPr lang="zh-CN" altLang="en-US" sz="2400" b="1" dirty="0">
                <a:solidFill>
                  <a:schemeClr val="tx2"/>
                </a:solidFill>
                <a:latin typeface="+mn-ea"/>
              </a:rPr>
              <a:t>昂贵</a:t>
            </a:r>
          </a:p>
          <a:p>
            <a:pPr indent="0" eaLnBrk="1" hangingPunct="1">
              <a:lnSpc>
                <a:spcPct val="120000"/>
              </a:lnSpc>
              <a:buNone/>
            </a:pPr>
            <a:r>
              <a:rPr lang="en-US" altLang="zh-CN" sz="2400" b="1" dirty="0">
                <a:solidFill>
                  <a:schemeClr val="tx2"/>
                </a:solidFill>
                <a:latin typeface="+mn-ea"/>
              </a:rPr>
              <a:t>2.</a:t>
            </a:r>
            <a:r>
              <a:rPr lang="zh-CN" altLang="en-US" sz="2400" b="1" dirty="0">
                <a:solidFill>
                  <a:schemeClr val="tx2"/>
                </a:solidFill>
                <a:latin typeface="+mn-ea"/>
              </a:rPr>
              <a:t>无法检测代码中遗漏的路径和数据敏感性错误</a:t>
            </a:r>
          </a:p>
          <a:p>
            <a:pPr indent="0" eaLnBrk="1" hangingPunct="1">
              <a:lnSpc>
                <a:spcPct val="120000"/>
              </a:lnSpc>
              <a:buNone/>
            </a:pPr>
            <a:r>
              <a:rPr lang="en-US" altLang="zh-CN" sz="2400" b="1" dirty="0">
                <a:solidFill>
                  <a:schemeClr val="tx2"/>
                </a:solidFill>
                <a:latin typeface="+mn-ea"/>
              </a:rPr>
              <a:t>3.</a:t>
            </a:r>
            <a:r>
              <a:rPr lang="zh-CN" altLang="en-US" sz="2400" b="1" dirty="0">
                <a:solidFill>
                  <a:schemeClr val="tx2"/>
                </a:solidFill>
                <a:latin typeface="+mn-ea"/>
              </a:rPr>
              <a:t>不验证规格的正确性</a:t>
            </a:r>
          </a:p>
          <a:p>
            <a:pPr eaLnBrk="1" hangingPunct="1">
              <a:lnSpc>
                <a:spcPct val="120000"/>
              </a:lnSpc>
            </a:pPr>
            <a:endParaRPr lang="zh-CN" altLang="en-US" sz="2400" b="1" dirty="0">
              <a:solidFill>
                <a:schemeClr val="tx2"/>
              </a:solidFill>
              <a:latin typeface="+mn-ea"/>
            </a:endParaRPr>
          </a:p>
        </p:txBody>
      </p:sp>
    </p:spTree>
  </p:cSld>
  <p:clrMapOvr>
    <a:masterClrMapping/>
  </p:clrMapOvr>
  <p:transition advClick="0"/>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686800" cy="654050"/>
          </a:xfrm>
        </p:spPr>
        <p:txBody>
          <a:bodyPr/>
          <a:lstStyle/>
          <a:p>
            <a:r>
              <a:rPr lang="zh-CN" altLang="en-US" sz="3200" dirty="0"/>
              <a:t>白盒测试技术（控制结构测试）</a:t>
            </a:r>
          </a:p>
        </p:txBody>
      </p:sp>
      <p:sp>
        <p:nvSpPr>
          <p:cNvPr id="33795" name="内容占位符 2"/>
          <p:cNvSpPr>
            <a:spLocks noGrp="1"/>
          </p:cNvSpPr>
          <p:nvPr>
            <p:ph idx="1"/>
          </p:nvPr>
        </p:nvSpPr>
        <p:spPr>
          <a:xfrm>
            <a:off x="100042" y="1000124"/>
            <a:ext cx="8758238" cy="4643453"/>
          </a:xfrm>
        </p:spPr>
        <p:txBody>
          <a:bodyPr/>
          <a:lstStyle/>
          <a:p>
            <a:pPr eaLnBrk="1" hangingPunct="1">
              <a:lnSpc>
                <a:spcPct val="125000"/>
              </a:lnSpc>
              <a:spcBef>
                <a:spcPct val="50000"/>
              </a:spcBef>
              <a:buFontTx/>
              <a:buNone/>
            </a:pPr>
            <a:r>
              <a:rPr lang="en-US" altLang="zh-CN" sz="3000" b="1" dirty="0">
                <a:solidFill>
                  <a:schemeClr val="accent4"/>
                </a:solidFill>
                <a:latin typeface="黑体" pitchFamily="49" charset="-122"/>
                <a:ea typeface="黑体" pitchFamily="49" charset="-122"/>
              </a:rPr>
              <a:t>1. </a:t>
            </a:r>
            <a:r>
              <a:rPr lang="zh-CN" altLang="en-US" sz="3000" b="1" dirty="0">
                <a:solidFill>
                  <a:schemeClr val="accent4"/>
                </a:solidFill>
                <a:latin typeface="黑体" pitchFamily="49" charset="-122"/>
                <a:ea typeface="黑体" pitchFamily="49" charset="-122"/>
              </a:rPr>
              <a:t>基本路径测试（流图：退化的流程图，仅描绘控制流程，不体现具体操作和分支条件）</a:t>
            </a:r>
          </a:p>
          <a:p>
            <a:pPr eaLnBrk="1" hangingPunct="1">
              <a:lnSpc>
                <a:spcPct val="125000"/>
              </a:lnSpc>
              <a:spcBef>
                <a:spcPct val="30000"/>
              </a:spcBef>
              <a:buFontTx/>
              <a:buNone/>
            </a:pPr>
            <a:r>
              <a:rPr lang="en-US" altLang="zh-CN" sz="3000" b="1" dirty="0">
                <a:solidFill>
                  <a:schemeClr val="accent4"/>
                </a:solidFill>
                <a:latin typeface="黑体" pitchFamily="49" charset="-122"/>
                <a:ea typeface="黑体" pitchFamily="49" charset="-122"/>
              </a:rPr>
              <a:t>2. </a:t>
            </a:r>
            <a:r>
              <a:rPr lang="zh-CN" altLang="en-US" sz="3000" b="1" dirty="0">
                <a:solidFill>
                  <a:schemeClr val="accent4"/>
                </a:solidFill>
                <a:latin typeface="黑体" pitchFamily="49" charset="-122"/>
                <a:ea typeface="黑体" pitchFamily="49" charset="-122"/>
              </a:rPr>
              <a:t>条件测试</a:t>
            </a:r>
          </a:p>
          <a:p>
            <a:pPr eaLnBrk="1" hangingPunct="1">
              <a:lnSpc>
                <a:spcPct val="125000"/>
              </a:lnSpc>
              <a:spcBef>
                <a:spcPct val="30000"/>
              </a:spcBef>
              <a:buFontTx/>
              <a:buNone/>
            </a:pPr>
            <a:r>
              <a:rPr lang="en-US" altLang="zh-CN" sz="3000" b="1" dirty="0">
                <a:solidFill>
                  <a:schemeClr val="accent4"/>
                </a:solidFill>
                <a:latin typeface="黑体" pitchFamily="49" charset="-122"/>
                <a:ea typeface="黑体" pitchFamily="49" charset="-122"/>
              </a:rPr>
              <a:t>3. </a:t>
            </a:r>
            <a:r>
              <a:rPr lang="zh-CN" altLang="en-US" sz="3000" b="1" dirty="0">
                <a:solidFill>
                  <a:schemeClr val="accent4"/>
                </a:solidFill>
                <a:latin typeface="黑体" pitchFamily="49" charset="-122"/>
                <a:ea typeface="黑体" pitchFamily="49" charset="-122"/>
              </a:rPr>
              <a:t>循环测试</a:t>
            </a:r>
            <a:endParaRPr lang="en-US" altLang="zh-CN" sz="3000" b="1" dirty="0">
              <a:solidFill>
                <a:schemeClr val="accent4"/>
              </a:solidFill>
              <a:latin typeface="黑体" pitchFamily="49" charset="-122"/>
              <a:ea typeface="黑体" pitchFamily="49" charset="-122"/>
            </a:endParaRPr>
          </a:p>
          <a:p>
            <a:pPr eaLnBrk="1" hangingPunct="1">
              <a:lnSpc>
                <a:spcPct val="125000"/>
              </a:lnSpc>
              <a:spcBef>
                <a:spcPct val="30000"/>
              </a:spcBef>
              <a:buFontTx/>
              <a:buNone/>
            </a:pPr>
            <a:r>
              <a:rPr lang="zh-CN" altLang="en-US" sz="2000" b="1" dirty="0">
                <a:solidFill>
                  <a:schemeClr val="accent4"/>
                </a:solidFill>
                <a:latin typeface="黑体" pitchFamily="49" charset="-122"/>
                <a:ea typeface="黑体" pitchFamily="49" charset="-122"/>
              </a:rPr>
              <a:t>    简单循环：跳过、循环一次、循环多次、最小边界和最大边界</a:t>
            </a:r>
            <a:endParaRPr lang="en-US" altLang="zh-CN" sz="2000" b="1" dirty="0">
              <a:solidFill>
                <a:schemeClr val="accent4"/>
              </a:solidFill>
              <a:latin typeface="黑体" pitchFamily="49" charset="-122"/>
              <a:ea typeface="黑体" pitchFamily="49" charset="-122"/>
            </a:endParaRPr>
          </a:p>
          <a:p>
            <a:pPr eaLnBrk="1" hangingPunct="1">
              <a:lnSpc>
                <a:spcPct val="125000"/>
              </a:lnSpc>
              <a:spcBef>
                <a:spcPct val="30000"/>
              </a:spcBef>
              <a:buFontTx/>
              <a:buNone/>
            </a:pPr>
            <a:r>
              <a:rPr lang="zh-CN" altLang="en-US" sz="2000" b="1" dirty="0">
                <a:solidFill>
                  <a:schemeClr val="accent4"/>
                </a:solidFill>
                <a:latin typeface="黑体" pitchFamily="49" charset="-122"/>
                <a:ea typeface="黑体" pitchFamily="49" charset="-122"/>
              </a:rPr>
              <a:t>    嵌套循环：内循环（外循环最小值）</a:t>
            </a:r>
            <a:r>
              <a:rPr lang="en-US" altLang="zh-CN" sz="2000" b="1" dirty="0">
                <a:solidFill>
                  <a:schemeClr val="accent4"/>
                </a:solidFill>
                <a:latin typeface="黑体" pitchFamily="49" charset="-122"/>
                <a:ea typeface="黑体" pitchFamily="49" charset="-122"/>
              </a:rPr>
              <a:t>-&gt;</a:t>
            </a:r>
            <a:r>
              <a:rPr lang="zh-CN" altLang="en-US" sz="2000" b="1" dirty="0">
                <a:solidFill>
                  <a:schemeClr val="accent4"/>
                </a:solidFill>
                <a:latin typeface="黑体" pitchFamily="49" charset="-122"/>
                <a:ea typeface="黑体" pitchFamily="49" charset="-122"/>
              </a:rPr>
              <a:t>外循环（内循环最小值）</a:t>
            </a:r>
            <a:endParaRPr lang="en-US" altLang="zh-CN" sz="2000" b="1" dirty="0">
              <a:solidFill>
                <a:schemeClr val="accent4"/>
              </a:solidFill>
              <a:latin typeface="黑体" pitchFamily="49" charset="-122"/>
              <a:ea typeface="黑体" pitchFamily="49" charset="-122"/>
            </a:endParaRPr>
          </a:p>
          <a:p>
            <a:pPr eaLnBrk="1" hangingPunct="1">
              <a:lnSpc>
                <a:spcPct val="125000"/>
              </a:lnSpc>
              <a:spcBef>
                <a:spcPct val="30000"/>
              </a:spcBef>
              <a:buFontTx/>
              <a:buNone/>
            </a:pPr>
            <a:r>
              <a:rPr lang="zh-CN" altLang="en-US" sz="2000" b="1" dirty="0">
                <a:solidFill>
                  <a:schemeClr val="accent4"/>
                </a:solidFill>
                <a:latin typeface="黑体" pitchFamily="49" charset="-122"/>
                <a:ea typeface="黑体" pitchFamily="49" charset="-122"/>
              </a:rPr>
              <a:t>    串接循环：独立（简单循环），不独立按照嵌套循环的方式</a:t>
            </a:r>
          </a:p>
          <a:p>
            <a:pPr eaLnBrk="1" hangingPunct="1">
              <a:lnSpc>
                <a:spcPct val="120000"/>
              </a:lnSpc>
            </a:pPr>
            <a:endParaRPr lang="zh-CN" altLang="en-US" sz="3000" b="1" dirty="0">
              <a:solidFill>
                <a:schemeClr val="accent4"/>
              </a:solidFill>
              <a:latin typeface="黑体" pitchFamily="49" charset="-122"/>
              <a:ea typeface="黑体" pitchFamily="49" charset="-122"/>
            </a:endParaRPr>
          </a:p>
          <a:p>
            <a:pPr eaLnBrk="1" hangingPunct="1">
              <a:lnSpc>
                <a:spcPct val="120000"/>
              </a:lnSpc>
            </a:pPr>
            <a:endParaRPr lang="zh-CN" altLang="en-US" sz="3000" b="1" dirty="0">
              <a:solidFill>
                <a:schemeClr val="accent4"/>
              </a:solidFill>
              <a:latin typeface="黑体" pitchFamily="49" charset="-122"/>
              <a:ea typeface="黑体" pitchFamily="49" charset="-122"/>
            </a:endParaRPr>
          </a:p>
        </p:txBody>
      </p:sp>
    </p:spTree>
  </p:cSld>
  <p:clrMapOvr>
    <a:masterClrMapping/>
  </p:clrMapOvr>
  <p:transition advClick="0"/>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686800" cy="654050"/>
          </a:xfrm>
        </p:spPr>
        <p:txBody>
          <a:bodyPr/>
          <a:lstStyle/>
          <a:p>
            <a:r>
              <a:rPr lang="zh-CN" altLang="en-US" sz="3200" dirty="0">
                <a:latin typeface="+mn-ea"/>
              </a:rPr>
              <a:t>黑盒测试技术</a:t>
            </a:r>
            <a:br>
              <a:rPr lang="zh-CN" altLang="en-US" sz="3200" dirty="0"/>
            </a:br>
            <a:endParaRPr lang="zh-CN" altLang="en-US" sz="3200" dirty="0"/>
          </a:p>
        </p:txBody>
      </p:sp>
      <p:sp>
        <p:nvSpPr>
          <p:cNvPr id="33795" name="内容占位符 2"/>
          <p:cNvSpPr>
            <a:spLocks noGrp="1"/>
          </p:cNvSpPr>
          <p:nvPr>
            <p:ph idx="1"/>
          </p:nvPr>
        </p:nvSpPr>
        <p:spPr>
          <a:xfrm>
            <a:off x="100042" y="1000124"/>
            <a:ext cx="8758238" cy="4643453"/>
          </a:xfrm>
        </p:spPr>
        <p:txBody>
          <a:bodyPr/>
          <a:lstStyle/>
          <a:p>
            <a:pPr algn="just"/>
            <a:r>
              <a:rPr lang="zh-CN" altLang="zh-CN" sz="2400" b="1" dirty="0">
                <a:solidFill>
                  <a:srgbClr val="FF0000"/>
                </a:solidFill>
                <a:latin typeface="+mn-ea"/>
              </a:rPr>
              <a:t>黑盒测试着重测试软件功能</a:t>
            </a:r>
            <a:r>
              <a:rPr lang="zh-CN" altLang="en-US" sz="2400" b="1" dirty="0">
                <a:solidFill>
                  <a:srgbClr val="FF0000"/>
                </a:solidFill>
                <a:latin typeface="+mn-ea"/>
              </a:rPr>
              <a:t>：</a:t>
            </a:r>
            <a:r>
              <a:rPr lang="zh-CN" altLang="zh-CN" sz="2400" b="1" dirty="0">
                <a:solidFill>
                  <a:schemeClr val="tx2"/>
                </a:solidFill>
              </a:rPr>
              <a:t>黑盒测试并不能取代白盒测试，它是与白盒测试</a:t>
            </a:r>
            <a:r>
              <a:rPr lang="zh-CN" altLang="zh-CN" sz="2400" b="1" dirty="0">
                <a:solidFill>
                  <a:srgbClr val="FF0000"/>
                </a:solidFill>
              </a:rPr>
              <a:t>互补</a:t>
            </a:r>
            <a:r>
              <a:rPr lang="zh-CN" altLang="zh-CN" sz="2400" b="1" dirty="0">
                <a:solidFill>
                  <a:schemeClr val="tx2"/>
                </a:solidFill>
              </a:rPr>
              <a:t>的测试方法，它很可能发现白盒测试不易发现的其他类型的错误。</a:t>
            </a:r>
            <a:endParaRPr lang="en-US" altLang="zh-CN" sz="2400" b="1" dirty="0">
              <a:solidFill>
                <a:schemeClr val="tx2"/>
              </a:solidFill>
            </a:endParaRPr>
          </a:p>
          <a:p>
            <a:pPr algn="just"/>
            <a:r>
              <a:rPr lang="zh-CN" altLang="zh-CN" sz="2400" b="1" dirty="0">
                <a:solidFill>
                  <a:srgbClr val="FF0000"/>
                </a:solidFill>
                <a:latin typeface="+mn-ea"/>
              </a:rPr>
              <a:t>黑盒测试力图发现下述类型的错误：</a:t>
            </a:r>
            <a:r>
              <a:rPr lang="zh-CN" altLang="zh-CN" sz="2400" b="1" dirty="0">
                <a:latin typeface="+mn-ea"/>
              </a:rPr>
              <a:t> </a:t>
            </a:r>
          </a:p>
          <a:p>
            <a:pPr marL="665100" indent="0">
              <a:lnSpc>
                <a:spcPts val="3200"/>
              </a:lnSpc>
              <a:buSzPct val="70000"/>
              <a:buFont typeface="Arial" charset="0"/>
              <a:buNone/>
              <a:defRPr/>
            </a:pPr>
            <a:r>
              <a:rPr lang="en-US" altLang="zh-CN" sz="2400" b="1" dirty="0">
                <a:solidFill>
                  <a:schemeClr val="tx2"/>
                </a:solidFill>
                <a:latin typeface="+mn-ea"/>
              </a:rPr>
              <a:t>(1) </a:t>
            </a:r>
            <a:r>
              <a:rPr lang="zh-CN" altLang="zh-CN" sz="2400" b="1" dirty="0">
                <a:solidFill>
                  <a:schemeClr val="tx2"/>
                </a:solidFill>
                <a:latin typeface="+mn-ea"/>
              </a:rPr>
              <a:t>功能不正确或遗漏了功能</a:t>
            </a:r>
            <a:r>
              <a:rPr lang="zh-CN" altLang="en-US" sz="2400" b="1" dirty="0">
                <a:solidFill>
                  <a:schemeClr val="tx2"/>
                </a:solidFill>
                <a:latin typeface="+mn-ea"/>
              </a:rPr>
              <a:t>；</a:t>
            </a:r>
            <a:endParaRPr lang="zh-CN" altLang="zh-CN" sz="2400" b="1" dirty="0">
              <a:solidFill>
                <a:schemeClr val="tx2"/>
              </a:solidFill>
              <a:latin typeface="+mn-ea"/>
            </a:endParaRPr>
          </a:p>
          <a:p>
            <a:pPr marL="665100" indent="0">
              <a:lnSpc>
                <a:spcPts val="3200"/>
              </a:lnSpc>
              <a:buSzPct val="70000"/>
              <a:buFont typeface="Arial" charset="0"/>
              <a:buNone/>
              <a:defRPr/>
            </a:pPr>
            <a:r>
              <a:rPr lang="en-US" altLang="zh-CN" sz="2400" b="1" dirty="0">
                <a:solidFill>
                  <a:schemeClr val="tx2"/>
                </a:solidFill>
                <a:latin typeface="+mn-ea"/>
              </a:rPr>
              <a:t>(2) </a:t>
            </a:r>
            <a:r>
              <a:rPr lang="zh-CN" altLang="zh-CN" sz="2400" b="1" dirty="0">
                <a:solidFill>
                  <a:schemeClr val="tx2"/>
                </a:solidFill>
                <a:latin typeface="+mn-ea"/>
              </a:rPr>
              <a:t>界面错误</a:t>
            </a:r>
            <a:r>
              <a:rPr lang="zh-CN" altLang="en-US" sz="2400" b="1" dirty="0">
                <a:solidFill>
                  <a:schemeClr val="tx2"/>
                </a:solidFill>
                <a:latin typeface="+mn-ea"/>
              </a:rPr>
              <a:t>；</a:t>
            </a:r>
            <a:endParaRPr lang="zh-CN" altLang="zh-CN" sz="2400" b="1" dirty="0">
              <a:solidFill>
                <a:schemeClr val="tx2"/>
              </a:solidFill>
              <a:latin typeface="+mn-ea"/>
            </a:endParaRPr>
          </a:p>
          <a:p>
            <a:pPr marL="665100" indent="0">
              <a:lnSpc>
                <a:spcPts val="3200"/>
              </a:lnSpc>
              <a:buSzPct val="70000"/>
              <a:buFont typeface="Arial" charset="0"/>
              <a:buNone/>
              <a:defRPr/>
            </a:pPr>
            <a:r>
              <a:rPr lang="en-US" altLang="zh-CN" sz="2400" b="1" dirty="0">
                <a:solidFill>
                  <a:schemeClr val="tx2"/>
                </a:solidFill>
                <a:latin typeface="+mn-ea"/>
              </a:rPr>
              <a:t>(3) </a:t>
            </a:r>
            <a:r>
              <a:rPr lang="zh-CN" altLang="zh-CN" sz="2400" b="1" dirty="0">
                <a:solidFill>
                  <a:schemeClr val="tx2"/>
                </a:solidFill>
                <a:latin typeface="+mn-ea"/>
              </a:rPr>
              <a:t>数据结构错误或外部数据库访问错误</a:t>
            </a:r>
            <a:r>
              <a:rPr lang="zh-CN" altLang="en-US" sz="2400" b="1" dirty="0">
                <a:solidFill>
                  <a:schemeClr val="tx2"/>
                </a:solidFill>
                <a:latin typeface="+mn-ea"/>
              </a:rPr>
              <a:t>；</a:t>
            </a:r>
            <a:endParaRPr lang="zh-CN" altLang="zh-CN" sz="2400" b="1" dirty="0">
              <a:solidFill>
                <a:schemeClr val="tx2"/>
              </a:solidFill>
              <a:latin typeface="+mn-ea"/>
            </a:endParaRPr>
          </a:p>
          <a:p>
            <a:pPr marL="665100" indent="0">
              <a:lnSpc>
                <a:spcPts val="3200"/>
              </a:lnSpc>
              <a:buSzPct val="70000"/>
              <a:buFont typeface="Arial" charset="0"/>
              <a:buNone/>
              <a:defRPr/>
            </a:pPr>
            <a:r>
              <a:rPr lang="en-US" altLang="zh-CN" sz="2400" b="1" dirty="0">
                <a:solidFill>
                  <a:schemeClr val="tx2"/>
                </a:solidFill>
                <a:latin typeface="+mn-ea"/>
              </a:rPr>
              <a:t>(4) </a:t>
            </a:r>
            <a:r>
              <a:rPr lang="zh-CN" altLang="zh-CN" sz="2400" b="1" dirty="0">
                <a:solidFill>
                  <a:schemeClr val="tx2"/>
                </a:solidFill>
                <a:latin typeface="+mn-ea"/>
              </a:rPr>
              <a:t>性能错误</a:t>
            </a:r>
            <a:r>
              <a:rPr lang="zh-CN" altLang="en-US" sz="2400" b="1" dirty="0">
                <a:solidFill>
                  <a:schemeClr val="tx2"/>
                </a:solidFill>
                <a:latin typeface="+mn-ea"/>
              </a:rPr>
              <a:t>；</a:t>
            </a:r>
            <a:endParaRPr lang="zh-CN" altLang="zh-CN" sz="2400" b="1" dirty="0">
              <a:solidFill>
                <a:schemeClr val="tx2"/>
              </a:solidFill>
              <a:latin typeface="+mn-ea"/>
            </a:endParaRPr>
          </a:p>
          <a:p>
            <a:pPr marL="665100" indent="0">
              <a:lnSpc>
                <a:spcPts val="3200"/>
              </a:lnSpc>
              <a:buSzPct val="70000"/>
              <a:buFont typeface="Arial" charset="0"/>
              <a:buNone/>
              <a:defRPr/>
            </a:pPr>
            <a:r>
              <a:rPr lang="en-US" altLang="zh-CN" sz="2400" b="1" dirty="0">
                <a:solidFill>
                  <a:schemeClr val="tx2"/>
                </a:solidFill>
                <a:latin typeface="+mn-ea"/>
              </a:rPr>
              <a:t>(5) </a:t>
            </a:r>
            <a:r>
              <a:rPr lang="zh-CN" altLang="zh-CN" sz="2400" b="1" dirty="0">
                <a:solidFill>
                  <a:schemeClr val="tx2"/>
                </a:solidFill>
                <a:latin typeface="+mn-ea"/>
              </a:rPr>
              <a:t>初始化和终止错误。</a:t>
            </a:r>
            <a:endParaRPr lang="zh-CN" altLang="en-US" sz="2400" b="1" dirty="0">
              <a:solidFill>
                <a:schemeClr val="tx2"/>
              </a:solidFill>
              <a:latin typeface="+mn-ea"/>
            </a:endParaRPr>
          </a:p>
          <a:p>
            <a:pPr algn="just"/>
            <a:endParaRPr lang="zh-CN" altLang="en-US" sz="2400" b="1" dirty="0">
              <a:solidFill>
                <a:schemeClr val="tx2"/>
              </a:solidFill>
              <a:latin typeface="+mn-ea"/>
            </a:endParaRPr>
          </a:p>
          <a:p>
            <a:pPr algn="just"/>
            <a:endParaRPr lang="zh-CN" altLang="en-US" sz="2400" b="1" dirty="0">
              <a:solidFill>
                <a:schemeClr val="tx2"/>
              </a:solidFill>
              <a:latin typeface="+mn-ea"/>
            </a:endParaRPr>
          </a:p>
        </p:txBody>
      </p:sp>
    </p:spTree>
  </p:cSld>
  <p:clrMapOvr>
    <a:masterClrMapping/>
  </p:clrMapOvr>
  <p:transition advClick="0"/>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686800" cy="654050"/>
          </a:xfrm>
        </p:spPr>
        <p:txBody>
          <a:bodyPr/>
          <a:lstStyle/>
          <a:p>
            <a:r>
              <a:rPr lang="zh-CN" altLang="en-US" sz="3200" dirty="0">
                <a:latin typeface="+mn-ea"/>
              </a:rPr>
              <a:t>黑盒测试技术</a:t>
            </a:r>
            <a:br>
              <a:rPr lang="zh-CN" altLang="en-US" sz="3200" dirty="0"/>
            </a:br>
            <a:endParaRPr lang="zh-CN" altLang="en-US" sz="3200" dirty="0"/>
          </a:p>
        </p:txBody>
      </p:sp>
      <p:sp>
        <p:nvSpPr>
          <p:cNvPr id="33795" name="内容占位符 2"/>
          <p:cNvSpPr>
            <a:spLocks noGrp="1"/>
          </p:cNvSpPr>
          <p:nvPr>
            <p:ph idx="1"/>
          </p:nvPr>
        </p:nvSpPr>
        <p:spPr>
          <a:xfrm>
            <a:off x="100042" y="1000124"/>
            <a:ext cx="8758238" cy="4643453"/>
          </a:xfrm>
        </p:spPr>
        <p:txBody>
          <a:bodyPr/>
          <a:lstStyle/>
          <a:p>
            <a:pPr algn="just"/>
            <a:r>
              <a:rPr lang="zh-CN" altLang="zh-CN" sz="2400" b="1" dirty="0">
                <a:solidFill>
                  <a:schemeClr val="tx2"/>
                </a:solidFill>
                <a:latin typeface="+mn-ea"/>
              </a:rPr>
              <a:t>白盒测试在</a:t>
            </a:r>
            <a:r>
              <a:rPr lang="zh-CN" altLang="en-US" sz="2400" b="1" dirty="0">
                <a:solidFill>
                  <a:schemeClr val="tx2"/>
                </a:solidFill>
                <a:latin typeface="+mn-ea"/>
              </a:rPr>
              <a:t>测试</a:t>
            </a:r>
            <a:r>
              <a:rPr lang="zh-CN" altLang="zh-CN" sz="2400" b="1" dirty="0">
                <a:solidFill>
                  <a:schemeClr val="tx2"/>
                </a:solidFill>
                <a:latin typeface="+mn-ea"/>
              </a:rPr>
              <a:t>过程早期进行，黑盒测试主要用于测试过程的后期。设计黑盒测试方案时，</a:t>
            </a:r>
            <a:r>
              <a:rPr lang="zh-CN" altLang="zh-CN" sz="2400" b="1" dirty="0">
                <a:solidFill>
                  <a:srgbClr val="FF0000"/>
                </a:solidFill>
                <a:latin typeface="+mn-ea"/>
              </a:rPr>
              <a:t>应该考虑下述问题。</a:t>
            </a:r>
          </a:p>
          <a:p>
            <a:pPr marL="0" indent="0">
              <a:lnSpc>
                <a:spcPts val="2600"/>
              </a:lnSpc>
              <a:buFont typeface="Arial" charset="0"/>
              <a:buNone/>
              <a:defRPr/>
            </a:pPr>
            <a:r>
              <a:rPr lang="en-US" altLang="zh-CN" sz="2400" b="1" dirty="0">
                <a:solidFill>
                  <a:schemeClr val="tx2"/>
                </a:solidFill>
                <a:latin typeface="+mn-ea"/>
              </a:rPr>
              <a:t> </a:t>
            </a:r>
            <a:r>
              <a:rPr lang="zh-CN" altLang="zh-CN" sz="2400" b="1" dirty="0">
                <a:solidFill>
                  <a:schemeClr val="tx2"/>
                </a:solidFill>
                <a:latin typeface="+mn-ea"/>
              </a:rPr>
              <a:t>（</a:t>
            </a:r>
            <a:r>
              <a:rPr lang="en-US" altLang="zh-CN" sz="2400" b="1" dirty="0">
                <a:solidFill>
                  <a:schemeClr val="tx2"/>
                </a:solidFill>
                <a:latin typeface="+mn-ea"/>
              </a:rPr>
              <a:t>1</a:t>
            </a:r>
            <a:r>
              <a:rPr lang="zh-CN" altLang="zh-CN" sz="2400" b="1" dirty="0">
                <a:solidFill>
                  <a:schemeClr val="tx2"/>
                </a:solidFill>
                <a:latin typeface="+mn-ea"/>
              </a:rPr>
              <a:t>）怎样测试功能的有效性？</a:t>
            </a:r>
          </a:p>
          <a:p>
            <a:pPr marL="0" indent="0">
              <a:lnSpc>
                <a:spcPts val="2600"/>
              </a:lnSpc>
              <a:buNone/>
              <a:defRPr/>
            </a:pPr>
            <a:r>
              <a:rPr lang="en-US" altLang="zh-CN" sz="2400" b="1" dirty="0">
                <a:solidFill>
                  <a:schemeClr val="tx2"/>
                </a:solidFill>
                <a:latin typeface="+mn-ea"/>
              </a:rPr>
              <a:t> </a:t>
            </a:r>
            <a:r>
              <a:rPr lang="zh-CN" altLang="zh-CN" sz="2400" b="1" dirty="0">
                <a:solidFill>
                  <a:schemeClr val="tx2"/>
                </a:solidFill>
                <a:latin typeface="+mn-ea"/>
              </a:rPr>
              <a:t>（</a:t>
            </a:r>
            <a:r>
              <a:rPr lang="en-US" altLang="zh-CN" sz="2400" b="1" dirty="0">
                <a:solidFill>
                  <a:schemeClr val="tx2"/>
                </a:solidFill>
                <a:latin typeface="+mn-ea"/>
              </a:rPr>
              <a:t>2</a:t>
            </a:r>
            <a:r>
              <a:rPr lang="zh-CN" altLang="zh-CN" sz="2400" b="1" dirty="0">
                <a:solidFill>
                  <a:schemeClr val="tx2"/>
                </a:solidFill>
                <a:latin typeface="+mn-ea"/>
              </a:rPr>
              <a:t>）哪些类型的输入可构成好测试用例？</a:t>
            </a:r>
          </a:p>
          <a:p>
            <a:pPr marL="0" indent="0">
              <a:lnSpc>
                <a:spcPts val="2600"/>
              </a:lnSpc>
              <a:buNone/>
              <a:defRPr/>
            </a:pPr>
            <a:r>
              <a:rPr lang="en-US" altLang="zh-CN" sz="2400" b="1" dirty="0">
                <a:solidFill>
                  <a:schemeClr val="tx2"/>
                </a:solidFill>
                <a:latin typeface="+mn-ea"/>
              </a:rPr>
              <a:t> </a:t>
            </a:r>
            <a:r>
              <a:rPr lang="zh-CN" altLang="zh-CN" sz="2400" b="1" dirty="0">
                <a:solidFill>
                  <a:schemeClr val="tx2"/>
                </a:solidFill>
                <a:latin typeface="+mn-ea"/>
              </a:rPr>
              <a:t>（</a:t>
            </a:r>
            <a:r>
              <a:rPr lang="en-US" altLang="zh-CN" sz="2400" b="1" dirty="0">
                <a:solidFill>
                  <a:schemeClr val="tx2"/>
                </a:solidFill>
                <a:latin typeface="+mn-ea"/>
              </a:rPr>
              <a:t>3</a:t>
            </a:r>
            <a:r>
              <a:rPr lang="zh-CN" altLang="zh-CN" sz="2400" b="1" dirty="0">
                <a:solidFill>
                  <a:schemeClr val="tx2"/>
                </a:solidFill>
                <a:latin typeface="+mn-ea"/>
              </a:rPr>
              <a:t>）系统是否对特定的输入值特别敏感？</a:t>
            </a:r>
          </a:p>
          <a:p>
            <a:pPr marL="0" indent="0">
              <a:lnSpc>
                <a:spcPts val="2600"/>
              </a:lnSpc>
              <a:buNone/>
              <a:defRPr/>
            </a:pPr>
            <a:r>
              <a:rPr lang="en-US" altLang="zh-CN" sz="2400" b="1" dirty="0">
                <a:solidFill>
                  <a:schemeClr val="tx2"/>
                </a:solidFill>
                <a:latin typeface="+mn-ea"/>
              </a:rPr>
              <a:t> </a:t>
            </a:r>
            <a:r>
              <a:rPr lang="zh-CN" altLang="zh-CN" sz="2400" b="1" dirty="0">
                <a:solidFill>
                  <a:schemeClr val="tx2"/>
                </a:solidFill>
                <a:latin typeface="+mn-ea"/>
              </a:rPr>
              <a:t>（</a:t>
            </a:r>
            <a:r>
              <a:rPr lang="en-US" altLang="zh-CN" sz="2400" b="1" dirty="0">
                <a:solidFill>
                  <a:schemeClr val="tx2"/>
                </a:solidFill>
                <a:latin typeface="+mn-ea"/>
              </a:rPr>
              <a:t>4</a:t>
            </a:r>
            <a:r>
              <a:rPr lang="zh-CN" altLang="zh-CN" sz="2400" b="1" dirty="0">
                <a:solidFill>
                  <a:schemeClr val="tx2"/>
                </a:solidFill>
                <a:latin typeface="+mn-ea"/>
              </a:rPr>
              <a:t>）怎样划定数据类的边界？</a:t>
            </a:r>
          </a:p>
          <a:p>
            <a:pPr marL="0" indent="0">
              <a:lnSpc>
                <a:spcPts val="2600"/>
              </a:lnSpc>
              <a:buNone/>
              <a:defRPr/>
            </a:pPr>
            <a:r>
              <a:rPr lang="en-US" altLang="zh-CN" sz="2400" b="1" dirty="0">
                <a:solidFill>
                  <a:schemeClr val="tx2"/>
                </a:solidFill>
                <a:latin typeface="+mn-ea"/>
              </a:rPr>
              <a:t> </a:t>
            </a:r>
            <a:r>
              <a:rPr lang="zh-CN" altLang="zh-CN" sz="2400" b="1" dirty="0">
                <a:solidFill>
                  <a:schemeClr val="tx2"/>
                </a:solidFill>
                <a:latin typeface="+mn-ea"/>
              </a:rPr>
              <a:t>（</a:t>
            </a:r>
            <a:r>
              <a:rPr lang="en-US" altLang="zh-CN" sz="2400" b="1" dirty="0">
                <a:solidFill>
                  <a:schemeClr val="tx2"/>
                </a:solidFill>
                <a:latin typeface="+mn-ea"/>
              </a:rPr>
              <a:t>5</a:t>
            </a:r>
            <a:r>
              <a:rPr lang="zh-CN" altLang="zh-CN" sz="2400" b="1" dirty="0">
                <a:solidFill>
                  <a:schemeClr val="tx2"/>
                </a:solidFill>
                <a:latin typeface="+mn-ea"/>
              </a:rPr>
              <a:t>）系统能够承受什么样的数据率和数据量？</a:t>
            </a:r>
          </a:p>
          <a:p>
            <a:pPr marL="0" indent="0">
              <a:lnSpc>
                <a:spcPts val="2600"/>
              </a:lnSpc>
              <a:buNone/>
              <a:defRPr/>
            </a:pPr>
            <a:r>
              <a:rPr lang="en-US" altLang="zh-CN" sz="2400" b="1" dirty="0">
                <a:solidFill>
                  <a:schemeClr val="tx2"/>
                </a:solidFill>
                <a:latin typeface="+mn-ea"/>
              </a:rPr>
              <a:t> </a:t>
            </a:r>
            <a:r>
              <a:rPr lang="zh-CN" altLang="zh-CN" sz="2400" b="1" dirty="0">
                <a:solidFill>
                  <a:schemeClr val="tx2"/>
                </a:solidFill>
                <a:latin typeface="+mn-ea"/>
              </a:rPr>
              <a:t>（</a:t>
            </a:r>
            <a:r>
              <a:rPr lang="en-US" altLang="zh-CN" sz="2400" b="1" dirty="0">
                <a:solidFill>
                  <a:schemeClr val="tx2"/>
                </a:solidFill>
                <a:latin typeface="+mn-ea"/>
              </a:rPr>
              <a:t>6</a:t>
            </a:r>
            <a:r>
              <a:rPr lang="zh-CN" altLang="zh-CN" sz="2400" b="1" dirty="0">
                <a:solidFill>
                  <a:schemeClr val="tx2"/>
                </a:solidFill>
                <a:latin typeface="+mn-ea"/>
              </a:rPr>
              <a:t>）数据的特定组合将对系统运行产生什么影响？</a:t>
            </a:r>
          </a:p>
          <a:p>
            <a:pPr algn="just">
              <a:lnSpc>
                <a:spcPts val="2600"/>
              </a:lnSpc>
              <a:buFont typeface="Arial" charset="0"/>
              <a:buChar char="•"/>
              <a:defRPr/>
            </a:pPr>
            <a:r>
              <a:rPr lang="zh-CN" altLang="zh-CN" sz="2400" b="1" dirty="0">
                <a:solidFill>
                  <a:schemeClr val="tx2"/>
                </a:solidFill>
                <a:latin typeface="+mn-ea"/>
              </a:rPr>
              <a:t>应用黑盒测试技术，</a:t>
            </a:r>
            <a:r>
              <a:rPr lang="zh-CN" altLang="zh-CN" sz="2400" b="1" dirty="0">
                <a:solidFill>
                  <a:srgbClr val="FF0000"/>
                </a:solidFill>
                <a:latin typeface="+mn-ea"/>
              </a:rPr>
              <a:t>设计出满足下述标准的测试用例集</a:t>
            </a:r>
            <a:r>
              <a:rPr lang="zh-CN" altLang="zh-CN" sz="2400" b="1" dirty="0">
                <a:latin typeface="+mn-ea"/>
              </a:rPr>
              <a:t>。</a:t>
            </a:r>
          </a:p>
          <a:p>
            <a:pPr marL="0" indent="0">
              <a:lnSpc>
                <a:spcPts val="2600"/>
              </a:lnSpc>
              <a:buFont typeface="Arial" charset="0"/>
              <a:buNone/>
              <a:defRPr/>
            </a:pPr>
            <a:r>
              <a:rPr lang="en-US" altLang="zh-CN" sz="2400" b="1" dirty="0">
                <a:latin typeface="+mn-ea"/>
              </a:rPr>
              <a:t> </a:t>
            </a:r>
            <a:r>
              <a:rPr lang="zh-CN" altLang="zh-CN" sz="2400" b="1" dirty="0">
                <a:solidFill>
                  <a:schemeClr val="tx2"/>
                </a:solidFill>
                <a:latin typeface="+mn-ea"/>
              </a:rPr>
              <a:t>（</a:t>
            </a:r>
            <a:r>
              <a:rPr lang="en-US" altLang="zh-CN" sz="2400" b="1" dirty="0">
                <a:solidFill>
                  <a:schemeClr val="tx2"/>
                </a:solidFill>
                <a:latin typeface="+mn-ea"/>
              </a:rPr>
              <a:t>1</a:t>
            </a:r>
            <a:r>
              <a:rPr lang="zh-CN" altLang="zh-CN" sz="2400" b="1" dirty="0">
                <a:solidFill>
                  <a:schemeClr val="tx2"/>
                </a:solidFill>
                <a:latin typeface="+mn-ea"/>
              </a:rPr>
              <a:t>）所设计出的测试用例能够</a:t>
            </a:r>
            <a:r>
              <a:rPr lang="zh-CN" altLang="zh-CN" sz="2400" b="1" dirty="0">
                <a:solidFill>
                  <a:srgbClr val="FF0000"/>
                </a:solidFill>
                <a:latin typeface="+mn-ea"/>
              </a:rPr>
              <a:t>减少</a:t>
            </a:r>
            <a:r>
              <a:rPr lang="zh-CN" altLang="zh-CN" sz="2400" b="1" dirty="0">
                <a:solidFill>
                  <a:schemeClr val="tx2"/>
                </a:solidFill>
                <a:latin typeface="+mn-ea"/>
              </a:rPr>
              <a:t>为达到合理测试所需要设计的</a:t>
            </a:r>
            <a:r>
              <a:rPr lang="zh-CN" altLang="zh-CN" sz="2400" b="1" dirty="0">
                <a:solidFill>
                  <a:srgbClr val="FF0000"/>
                </a:solidFill>
                <a:latin typeface="+mn-ea"/>
              </a:rPr>
              <a:t>测试用例的总数</a:t>
            </a:r>
            <a:r>
              <a:rPr lang="zh-CN" altLang="zh-CN" sz="2400" b="1" dirty="0">
                <a:solidFill>
                  <a:schemeClr val="tx2"/>
                </a:solidFill>
                <a:latin typeface="+mn-ea"/>
              </a:rPr>
              <a:t>。</a:t>
            </a:r>
          </a:p>
          <a:p>
            <a:pPr marL="0" indent="0">
              <a:lnSpc>
                <a:spcPts val="2600"/>
              </a:lnSpc>
              <a:buFont typeface="Arial" charset="0"/>
              <a:buNone/>
              <a:defRPr/>
            </a:pPr>
            <a:r>
              <a:rPr lang="en-US" altLang="zh-CN" sz="2400" b="1" dirty="0">
                <a:solidFill>
                  <a:schemeClr val="tx2"/>
                </a:solidFill>
                <a:latin typeface="+mn-ea"/>
              </a:rPr>
              <a:t> </a:t>
            </a:r>
            <a:r>
              <a:rPr lang="zh-CN" altLang="zh-CN" sz="2400" b="1" dirty="0">
                <a:solidFill>
                  <a:schemeClr val="tx2"/>
                </a:solidFill>
                <a:latin typeface="+mn-ea"/>
              </a:rPr>
              <a:t>（</a:t>
            </a:r>
            <a:r>
              <a:rPr lang="en-US" altLang="zh-CN" sz="2400" b="1" dirty="0">
                <a:solidFill>
                  <a:schemeClr val="tx2"/>
                </a:solidFill>
                <a:latin typeface="+mn-ea"/>
              </a:rPr>
              <a:t>2</a:t>
            </a:r>
            <a:r>
              <a:rPr lang="zh-CN" altLang="zh-CN" sz="2400" b="1" dirty="0">
                <a:solidFill>
                  <a:schemeClr val="tx2"/>
                </a:solidFill>
                <a:latin typeface="+mn-ea"/>
              </a:rPr>
              <a:t>）所设计出的测试用例能够告诉人们，是否存在</a:t>
            </a:r>
            <a:r>
              <a:rPr lang="zh-CN" altLang="zh-CN" sz="2400" b="1" dirty="0">
                <a:solidFill>
                  <a:srgbClr val="FF0000"/>
                </a:solidFill>
                <a:latin typeface="+mn-ea"/>
              </a:rPr>
              <a:t>某些类型的错误</a:t>
            </a:r>
            <a:r>
              <a:rPr lang="zh-CN" altLang="zh-CN" sz="2400" b="1" dirty="0">
                <a:solidFill>
                  <a:schemeClr val="tx2"/>
                </a:solidFill>
                <a:latin typeface="+mn-ea"/>
              </a:rPr>
              <a:t>，而不是仅仅指出与特定测试相关的错误是否存在。</a:t>
            </a:r>
            <a:endParaRPr lang="zh-CN" altLang="en-US" sz="2400" b="1" dirty="0">
              <a:solidFill>
                <a:schemeClr val="tx2"/>
              </a:solidFill>
              <a:latin typeface="+mn-ea"/>
            </a:endParaRPr>
          </a:p>
          <a:p>
            <a:pPr algn="just"/>
            <a:endParaRPr lang="zh-CN" altLang="en-US" sz="2400" b="1" dirty="0">
              <a:solidFill>
                <a:schemeClr val="tx2"/>
              </a:solidFill>
              <a:latin typeface="+mn-ea"/>
            </a:endParaRPr>
          </a:p>
        </p:txBody>
      </p:sp>
    </p:spTree>
  </p:cSld>
  <p:clrMapOvr>
    <a:masterClrMapping/>
  </p:clrMapOvr>
  <p:transition advClick="0"/>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686800" cy="654050"/>
          </a:xfrm>
        </p:spPr>
        <p:txBody>
          <a:bodyPr/>
          <a:lstStyle/>
          <a:p>
            <a:r>
              <a:rPr lang="zh-CN" altLang="en-US" sz="3200" dirty="0">
                <a:latin typeface="+mn-ea"/>
              </a:rPr>
              <a:t>黑盒测试技术</a:t>
            </a:r>
            <a:br>
              <a:rPr lang="zh-CN" altLang="en-US" sz="3200" dirty="0"/>
            </a:br>
            <a:endParaRPr lang="zh-CN" altLang="en-US" sz="3200" dirty="0"/>
          </a:p>
        </p:txBody>
      </p:sp>
      <p:sp>
        <p:nvSpPr>
          <p:cNvPr id="33795" name="内容占位符 2"/>
          <p:cNvSpPr>
            <a:spLocks noGrp="1"/>
          </p:cNvSpPr>
          <p:nvPr>
            <p:ph idx="1"/>
          </p:nvPr>
        </p:nvSpPr>
        <p:spPr>
          <a:xfrm>
            <a:off x="100042" y="1000124"/>
            <a:ext cx="8758238" cy="4643453"/>
          </a:xfrm>
        </p:spPr>
        <p:txBody>
          <a:bodyPr/>
          <a:lstStyle/>
          <a:p>
            <a:pPr algn="just"/>
            <a:r>
              <a:rPr lang="zh-CN" altLang="zh-CN" sz="2400" b="1" dirty="0">
                <a:solidFill>
                  <a:srgbClr val="FF0000"/>
                </a:solidFill>
                <a:latin typeface="+mn-ea"/>
              </a:rPr>
              <a:t>等价划分</a:t>
            </a:r>
            <a:r>
              <a:rPr lang="zh-CN" altLang="en-US" sz="2400" b="1" dirty="0">
                <a:solidFill>
                  <a:srgbClr val="FF0000"/>
                </a:solidFill>
                <a:latin typeface="+mn-ea"/>
              </a:rPr>
              <a:t>：</a:t>
            </a:r>
            <a:r>
              <a:rPr lang="zh-CN" altLang="zh-CN" sz="2400" b="1" dirty="0">
                <a:solidFill>
                  <a:schemeClr val="tx2"/>
                </a:solidFill>
                <a:latin typeface="+mn-ea"/>
              </a:rPr>
              <a:t>把程序的</a:t>
            </a:r>
            <a:r>
              <a:rPr lang="zh-CN" altLang="zh-CN" sz="2400" b="1" dirty="0">
                <a:solidFill>
                  <a:srgbClr val="FF0000"/>
                </a:solidFill>
                <a:latin typeface="+mn-ea"/>
              </a:rPr>
              <a:t>输入域</a:t>
            </a:r>
            <a:r>
              <a:rPr lang="zh-CN" altLang="zh-CN" sz="2400" b="1" dirty="0">
                <a:solidFill>
                  <a:schemeClr val="tx2"/>
                </a:solidFill>
                <a:latin typeface="+mn-ea"/>
              </a:rPr>
              <a:t>划分成</a:t>
            </a:r>
            <a:r>
              <a:rPr lang="zh-CN" altLang="zh-CN" sz="2400" b="1" dirty="0">
                <a:solidFill>
                  <a:srgbClr val="FF0000"/>
                </a:solidFill>
                <a:latin typeface="+mn-ea"/>
              </a:rPr>
              <a:t>若干个数据类</a:t>
            </a:r>
            <a:r>
              <a:rPr lang="zh-CN" altLang="zh-CN" sz="2400" b="1" dirty="0">
                <a:solidFill>
                  <a:schemeClr val="tx2"/>
                </a:solidFill>
                <a:latin typeface="+mn-ea"/>
              </a:rPr>
              <a:t>，据此导出测试用例。等价划分法力图设计出能发现若干类程序错误的测试用例，从而</a:t>
            </a:r>
            <a:r>
              <a:rPr lang="zh-CN" altLang="zh-CN" sz="2400" b="1" dirty="0">
                <a:solidFill>
                  <a:srgbClr val="FF0000"/>
                </a:solidFill>
                <a:latin typeface="+mn-ea"/>
              </a:rPr>
              <a:t>减少必须设计的测试用例的数</a:t>
            </a:r>
            <a:r>
              <a:rPr lang="zh-CN" altLang="en-US" sz="2400" b="1" dirty="0">
                <a:solidFill>
                  <a:srgbClr val="FF0000"/>
                </a:solidFill>
                <a:latin typeface="+mn-ea"/>
              </a:rPr>
              <a:t>目</a:t>
            </a:r>
            <a:endParaRPr lang="en-US" altLang="zh-CN" sz="2400" b="1" dirty="0">
              <a:solidFill>
                <a:srgbClr val="FF0000"/>
              </a:solidFill>
              <a:latin typeface="+mn-ea"/>
            </a:endParaRPr>
          </a:p>
          <a:p>
            <a:pPr algn="just"/>
            <a:r>
              <a:rPr lang="zh-CN" altLang="zh-CN" sz="2400" b="1" dirty="0">
                <a:solidFill>
                  <a:schemeClr val="tx2"/>
                </a:solidFill>
                <a:latin typeface="+mn-ea"/>
              </a:rPr>
              <a:t>如果把所有可能的输入数据</a:t>
            </a:r>
            <a:r>
              <a:rPr lang="en-US" altLang="zh-CN" sz="2400" b="1" dirty="0">
                <a:solidFill>
                  <a:schemeClr val="tx2"/>
                </a:solidFill>
                <a:latin typeface="+mn-ea"/>
              </a:rPr>
              <a:t>(</a:t>
            </a:r>
            <a:r>
              <a:rPr lang="zh-CN" altLang="zh-CN" sz="2400" b="1" dirty="0">
                <a:solidFill>
                  <a:schemeClr val="tx2"/>
                </a:solidFill>
                <a:latin typeface="+mn-ea"/>
              </a:rPr>
              <a:t>有效的和无效的</a:t>
            </a:r>
            <a:r>
              <a:rPr lang="en-US" altLang="zh-CN" sz="2400" b="1" dirty="0">
                <a:solidFill>
                  <a:schemeClr val="tx2"/>
                </a:solidFill>
                <a:latin typeface="+mn-ea"/>
              </a:rPr>
              <a:t>)</a:t>
            </a:r>
            <a:r>
              <a:rPr lang="zh-CN" altLang="zh-CN" sz="2400" b="1" dirty="0">
                <a:solidFill>
                  <a:schemeClr val="tx2"/>
                </a:solidFill>
                <a:latin typeface="+mn-ea"/>
              </a:rPr>
              <a:t>划分成</a:t>
            </a:r>
            <a:r>
              <a:rPr lang="zh-CN" altLang="zh-CN" sz="2400" b="1" dirty="0">
                <a:solidFill>
                  <a:srgbClr val="FF0000"/>
                </a:solidFill>
                <a:latin typeface="+mn-ea"/>
              </a:rPr>
              <a:t>若干个等价类</a:t>
            </a:r>
            <a:r>
              <a:rPr lang="zh-CN" altLang="zh-CN" sz="2400" b="1" dirty="0">
                <a:solidFill>
                  <a:schemeClr val="tx2"/>
                </a:solidFill>
                <a:latin typeface="+mn-ea"/>
              </a:rPr>
              <a:t>，则可以合理地做出下述假定：</a:t>
            </a:r>
            <a:r>
              <a:rPr lang="zh-CN" altLang="zh-CN" sz="2400" b="1" dirty="0">
                <a:solidFill>
                  <a:srgbClr val="FF0000"/>
                </a:solidFill>
                <a:latin typeface="+mn-ea"/>
              </a:rPr>
              <a:t>每类中的一个典型值</a:t>
            </a:r>
            <a:r>
              <a:rPr lang="zh-CN" altLang="zh-CN" sz="2400" b="1" dirty="0">
                <a:solidFill>
                  <a:schemeClr val="tx2"/>
                </a:solidFill>
                <a:latin typeface="+mn-ea"/>
              </a:rPr>
              <a:t>在测试中的作用与</a:t>
            </a:r>
            <a:r>
              <a:rPr lang="zh-CN" altLang="zh-CN" sz="2400" b="1" dirty="0">
                <a:solidFill>
                  <a:srgbClr val="FF0000"/>
                </a:solidFill>
                <a:latin typeface="+mn-ea"/>
              </a:rPr>
              <a:t>这一类中所有其他值的作用相同</a:t>
            </a:r>
            <a:r>
              <a:rPr lang="zh-CN" altLang="zh-CN" sz="2400" b="1" dirty="0">
                <a:solidFill>
                  <a:schemeClr val="tx2"/>
                </a:solidFill>
                <a:latin typeface="+mn-ea"/>
              </a:rPr>
              <a:t>。因此，可以从每个等价类中只取一组数据作为测试数据。这样选取的</a:t>
            </a:r>
            <a:r>
              <a:rPr lang="zh-CN" altLang="zh-CN" sz="2400" b="1" dirty="0">
                <a:solidFill>
                  <a:srgbClr val="FF0000"/>
                </a:solidFill>
                <a:latin typeface="+mn-ea"/>
              </a:rPr>
              <a:t>测试数据最有代表性</a:t>
            </a:r>
            <a:r>
              <a:rPr lang="zh-CN" altLang="zh-CN" sz="2400" b="1" dirty="0">
                <a:solidFill>
                  <a:schemeClr val="tx2"/>
                </a:solidFill>
                <a:latin typeface="+mn-ea"/>
              </a:rPr>
              <a:t>，最可能发现程序中的错误。</a:t>
            </a:r>
            <a:endParaRPr lang="en-US" altLang="zh-CN" sz="2400" b="1" dirty="0">
              <a:solidFill>
                <a:schemeClr val="tx2"/>
              </a:solidFill>
              <a:latin typeface="+mn-ea"/>
            </a:endParaRPr>
          </a:p>
          <a:p>
            <a:pPr algn="just"/>
            <a:r>
              <a:rPr lang="zh-CN" altLang="zh-CN" sz="2400" b="1" dirty="0">
                <a:solidFill>
                  <a:schemeClr val="tx2"/>
                </a:solidFill>
                <a:latin typeface="+mn-ea"/>
              </a:rPr>
              <a:t>使用等价划分法设计测试方案</a:t>
            </a:r>
            <a:r>
              <a:rPr lang="zh-CN" altLang="zh-CN" sz="2400" b="1" dirty="0">
                <a:solidFill>
                  <a:srgbClr val="FF0000"/>
                </a:solidFill>
                <a:latin typeface="+mn-ea"/>
              </a:rPr>
              <a:t>首先需要划分输入数据的等价类</a:t>
            </a:r>
            <a:r>
              <a:rPr lang="zh-CN" altLang="zh-CN" sz="2400" b="1" dirty="0">
                <a:solidFill>
                  <a:schemeClr val="tx2"/>
                </a:solidFill>
                <a:latin typeface="+mn-ea"/>
              </a:rPr>
              <a:t>，为此需要研究程序的</a:t>
            </a:r>
            <a:r>
              <a:rPr lang="zh-CN" altLang="zh-CN" sz="2400" b="1" dirty="0">
                <a:solidFill>
                  <a:srgbClr val="FF0000"/>
                </a:solidFill>
                <a:latin typeface="+mn-ea"/>
              </a:rPr>
              <a:t>功能说明</a:t>
            </a:r>
            <a:r>
              <a:rPr lang="zh-CN" altLang="zh-CN" sz="2400" b="1" dirty="0">
                <a:solidFill>
                  <a:schemeClr val="tx2"/>
                </a:solidFill>
                <a:latin typeface="+mn-ea"/>
              </a:rPr>
              <a:t>，从而确定输入数据的</a:t>
            </a:r>
            <a:r>
              <a:rPr lang="zh-CN" altLang="zh-CN" sz="2400" b="1" dirty="0">
                <a:solidFill>
                  <a:srgbClr val="FF0000"/>
                </a:solidFill>
                <a:latin typeface="+mn-ea"/>
              </a:rPr>
              <a:t>有效等价类和无效等价类</a:t>
            </a:r>
            <a:r>
              <a:rPr lang="zh-CN" altLang="zh-CN" sz="2400" b="1" dirty="0">
                <a:solidFill>
                  <a:schemeClr val="tx2"/>
                </a:solidFill>
                <a:latin typeface="+mn-ea"/>
              </a:rPr>
              <a:t>。</a:t>
            </a:r>
            <a:endParaRPr lang="zh-CN" altLang="en-US" sz="2400" b="1" dirty="0">
              <a:solidFill>
                <a:schemeClr val="tx2"/>
              </a:solidFill>
              <a:latin typeface="+mn-ea"/>
            </a:endParaRPr>
          </a:p>
        </p:txBody>
      </p:sp>
    </p:spTree>
  </p:cSld>
  <p:clrMapOvr>
    <a:masterClrMapping/>
  </p:clrMapOvr>
  <p:transition advClick="0"/>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686800" cy="654050"/>
          </a:xfrm>
        </p:spPr>
        <p:txBody>
          <a:bodyPr/>
          <a:lstStyle/>
          <a:p>
            <a:r>
              <a:rPr lang="zh-CN" altLang="en-US" sz="3200" dirty="0">
                <a:latin typeface="+mn-ea"/>
              </a:rPr>
              <a:t>黑盒测试技术</a:t>
            </a:r>
            <a:br>
              <a:rPr lang="zh-CN" altLang="en-US" sz="3200" dirty="0"/>
            </a:br>
            <a:endParaRPr lang="zh-CN" altLang="en-US" sz="3200" dirty="0"/>
          </a:p>
        </p:txBody>
      </p:sp>
      <p:sp>
        <p:nvSpPr>
          <p:cNvPr id="33795" name="内容占位符 2"/>
          <p:cNvSpPr>
            <a:spLocks noGrp="1"/>
          </p:cNvSpPr>
          <p:nvPr>
            <p:ph idx="1"/>
          </p:nvPr>
        </p:nvSpPr>
        <p:spPr>
          <a:xfrm>
            <a:off x="100042" y="1000124"/>
            <a:ext cx="8758238" cy="4643453"/>
          </a:xfrm>
        </p:spPr>
        <p:txBody>
          <a:bodyPr/>
          <a:lstStyle/>
          <a:p>
            <a:pPr algn="just"/>
            <a:r>
              <a:rPr lang="zh-CN" altLang="zh-CN" sz="2400" b="1" dirty="0">
                <a:solidFill>
                  <a:schemeClr val="tx2"/>
                </a:solidFill>
                <a:latin typeface="+mn-ea"/>
              </a:rPr>
              <a:t>划分等价类需要经验，启发式规则可能有助于等价类划分。</a:t>
            </a:r>
            <a:endParaRPr lang="en-US" altLang="zh-CN" sz="2400" b="1" dirty="0">
              <a:solidFill>
                <a:schemeClr val="tx2"/>
              </a:solidFill>
              <a:latin typeface="+mn-ea"/>
            </a:endParaRPr>
          </a:p>
          <a:p>
            <a:pPr algn="just">
              <a:buNone/>
            </a:pPr>
            <a:r>
              <a:rPr lang="en-US" altLang="zh-CN" sz="2400" b="1" dirty="0">
                <a:solidFill>
                  <a:schemeClr val="tx2"/>
                </a:solidFill>
                <a:latin typeface="+mn-ea"/>
              </a:rPr>
              <a:t>  (1) </a:t>
            </a:r>
            <a:r>
              <a:rPr lang="zh-CN" altLang="zh-CN" sz="2400" b="1" dirty="0">
                <a:solidFill>
                  <a:schemeClr val="tx2"/>
                </a:solidFill>
                <a:latin typeface="+mn-ea"/>
              </a:rPr>
              <a:t>如果</a:t>
            </a:r>
            <a:r>
              <a:rPr lang="zh-CN" altLang="zh-CN" sz="2400" b="1" dirty="0">
                <a:solidFill>
                  <a:srgbClr val="FF0000"/>
                </a:solidFill>
                <a:latin typeface="+mn-ea"/>
              </a:rPr>
              <a:t>规定了输入值的范围</a:t>
            </a:r>
            <a:r>
              <a:rPr lang="zh-CN" altLang="zh-CN" sz="2400" b="1" dirty="0">
                <a:solidFill>
                  <a:schemeClr val="tx2"/>
                </a:solidFill>
                <a:latin typeface="+mn-ea"/>
              </a:rPr>
              <a:t>，则可划分出一个有效的等价类</a:t>
            </a:r>
            <a:r>
              <a:rPr lang="en-US" altLang="zh-CN" sz="2400" b="1" dirty="0">
                <a:solidFill>
                  <a:schemeClr val="tx2"/>
                </a:solidFill>
                <a:latin typeface="+mn-ea"/>
              </a:rPr>
              <a:t>(</a:t>
            </a:r>
            <a:r>
              <a:rPr lang="zh-CN" altLang="zh-CN" sz="2400" b="1" dirty="0">
                <a:solidFill>
                  <a:schemeClr val="tx2"/>
                </a:solidFill>
                <a:latin typeface="+mn-ea"/>
              </a:rPr>
              <a:t>输入值在此范围内</a:t>
            </a:r>
            <a:r>
              <a:rPr lang="en-US" altLang="zh-CN" sz="2400" b="1" dirty="0">
                <a:solidFill>
                  <a:schemeClr val="tx2"/>
                </a:solidFill>
                <a:latin typeface="+mn-ea"/>
              </a:rPr>
              <a:t>)</a:t>
            </a:r>
            <a:r>
              <a:rPr lang="zh-CN" altLang="zh-CN" sz="2400" b="1" dirty="0">
                <a:solidFill>
                  <a:schemeClr val="tx2"/>
                </a:solidFill>
                <a:latin typeface="+mn-ea"/>
              </a:rPr>
              <a:t>，两个无效的等价类</a:t>
            </a:r>
            <a:r>
              <a:rPr lang="en-US" altLang="zh-CN" sz="2400" b="1" dirty="0">
                <a:solidFill>
                  <a:schemeClr val="tx2"/>
                </a:solidFill>
                <a:latin typeface="+mn-ea"/>
              </a:rPr>
              <a:t>(</a:t>
            </a:r>
            <a:r>
              <a:rPr lang="zh-CN" altLang="zh-CN" sz="2400" b="1" dirty="0">
                <a:solidFill>
                  <a:schemeClr val="tx2"/>
                </a:solidFill>
                <a:latin typeface="+mn-ea"/>
              </a:rPr>
              <a:t>输入值小于最小值或大于最大值</a:t>
            </a:r>
            <a:r>
              <a:rPr lang="en-US" altLang="zh-CN" sz="2400" b="1" dirty="0">
                <a:solidFill>
                  <a:schemeClr val="tx2"/>
                </a:solidFill>
                <a:latin typeface="+mn-ea"/>
              </a:rPr>
              <a:t>)</a:t>
            </a:r>
            <a:r>
              <a:rPr lang="zh-CN" altLang="zh-CN" sz="2400" b="1" dirty="0">
                <a:solidFill>
                  <a:schemeClr val="tx2"/>
                </a:solidFill>
                <a:latin typeface="+mn-ea"/>
              </a:rPr>
              <a:t>。</a:t>
            </a:r>
          </a:p>
          <a:p>
            <a:pPr marL="0" indent="0">
              <a:lnSpc>
                <a:spcPts val="3400"/>
              </a:lnSpc>
              <a:buNone/>
              <a:defRPr/>
            </a:pPr>
            <a:r>
              <a:rPr lang="en-US" altLang="zh-CN" sz="2400" b="1" dirty="0">
                <a:solidFill>
                  <a:schemeClr val="tx2"/>
                </a:solidFill>
                <a:latin typeface="+mn-ea"/>
              </a:rPr>
              <a:t>  (2) </a:t>
            </a:r>
            <a:r>
              <a:rPr lang="zh-CN" altLang="zh-CN" sz="2400" b="1" dirty="0">
                <a:solidFill>
                  <a:schemeClr val="tx2"/>
                </a:solidFill>
                <a:latin typeface="+mn-ea"/>
              </a:rPr>
              <a:t>如果</a:t>
            </a:r>
            <a:r>
              <a:rPr lang="zh-CN" altLang="zh-CN" sz="2400" b="1" dirty="0">
                <a:solidFill>
                  <a:srgbClr val="FF0000"/>
                </a:solidFill>
                <a:latin typeface="+mn-ea"/>
              </a:rPr>
              <a:t>规定了输入数据的个数</a:t>
            </a:r>
            <a:r>
              <a:rPr lang="zh-CN" altLang="zh-CN" sz="2400" b="1" dirty="0">
                <a:solidFill>
                  <a:schemeClr val="tx2"/>
                </a:solidFill>
                <a:latin typeface="+mn-ea"/>
              </a:rPr>
              <a:t>，则类似地也可以划分出一个有效的等价类和两个无效的等价类。</a:t>
            </a:r>
          </a:p>
          <a:p>
            <a:pPr marL="0" indent="0">
              <a:lnSpc>
                <a:spcPts val="3400"/>
              </a:lnSpc>
              <a:buNone/>
              <a:defRPr/>
            </a:pPr>
            <a:r>
              <a:rPr lang="en-US" altLang="zh-CN" sz="2400" b="1" dirty="0">
                <a:solidFill>
                  <a:schemeClr val="tx2"/>
                </a:solidFill>
                <a:latin typeface="+mn-ea"/>
              </a:rPr>
              <a:t>  (3)</a:t>
            </a:r>
            <a:r>
              <a:rPr lang="zh-CN" altLang="zh-CN" sz="2400" b="1" dirty="0">
                <a:solidFill>
                  <a:schemeClr val="tx2"/>
                </a:solidFill>
                <a:latin typeface="+mn-ea"/>
              </a:rPr>
              <a:t> 如果</a:t>
            </a:r>
            <a:r>
              <a:rPr lang="zh-CN" altLang="zh-CN" sz="2400" b="1" dirty="0">
                <a:solidFill>
                  <a:srgbClr val="FF0000"/>
                </a:solidFill>
                <a:latin typeface="+mn-ea"/>
              </a:rPr>
              <a:t>规定了输入数据的一组值</a:t>
            </a:r>
            <a:r>
              <a:rPr lang="zh-CN" altLang="zh-CN" sz="2400" b="1" dirty="0">
                <a:solidFill>
                  <a:schemeClr val="tx2"/>
                </a:solidFill>
                <a:latin typeface="+mn-ea"/>
              </a:rPr>
              <a:t>，而且程序对不同输入值做不同处理，则每个允许的输入值是一个有效的等价类，此外还有一个无效的等价类</a:t>
            </a:r>
            <a:r>
              <a:rPr lang="en-US" altLang="zh-CN" sz="2400" b="1" dirty="0">
                <a:solidFill>
                  <a:schemeClr val="tx2"/>
                </a:solidFill>
                <a:latin typeface="+mn-ea"/>
              </a:rPr>
              <a:t>(</a:t>
            </a:r>
            <a:r>
              <a:rPr lang="zh-CN" altLang="zh-CN" sz="2400" b="1" dirty="0">
                <a:solidFill>
                  <a:schemeClr val="tx2"/>
                </a:solidFill>
                <a:latin typeface="+mn-ea"/>
              </a:rPr>
              <a:t>任一个不允许的输入值</a:t>
            </a:r>
            <a:r>
              <a:rPr lang="en-US" altLang="zh-CN" sz="2400" b="1" dirty="0">
                <a:solidFill>
                  <a:schemeClr val="tx2"/>
                </a:solidFill>
                <a:latin typeface="+mn-ea"/>
              </a:rPr>
              <a:t>)</a:t>
            </a:r>
            <a:r>
              <a:rPr lang="zh-CN" altLang="zh-CN" sz="2400" b="1" dirty="0">
                <a:solidFill>
                  <a:schemeClr val="tx2"/>
                </a:solidFill>
                <a:latin typeface="+mn-ea"/>
              </a:rPr>
              <a:t>。</a:t>
            </a:r>
          </a:p>
        </p:txBody>
      </p:sp>
    </p:spTree>
  </p:cSld>
  <p:clrMapOvr>
    <a:masterClrMapping/>
  </p:clrMapOvr>
  <p:transition advClick="0"/>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686800" cy="654050"/>
          </a:xfrm>
        </p:spPr>
        <p:txBody>
          <a:bodyPr/>
          <a:lstStyle/>
          <a:p>
            <a:r>
              <a:rPr lang="zh-CN" altLang="en-US" sz="3200" dirty="0">
                <a:latin typeface="+mn-ea"/>
              </a:rPr>
              <a:t>黑盒测试技术</a:t>
            </a:r>
            <a:br>
              <a:rPr lang="zh-CN" altLang="en-US" sz="3200" dirty="0"/>
            </a:br>
            <a:endParaRPr lang="zh-CN" altLang="en-US" sz="3200" dirty="0"/>
          </a:p>
        </p:txBody>
      </p:sp>
      <p:sp>
        <p:nvSpPr>
          <p:cNvPr id="33795" name="内容占位符 2"/>
          <p:cNvSpPr>
            <a:spLocks noGrp="1"/>
          </p:cNvSpPr>
          <p:nvPr>
            <p:ph idx="1"/>
          </p:nvPr>
        </p:nvSpPr>
        <p:spPr>
          <a:xfrm>
            <a:off x="100042" y="1000124"/>
            <a:ext cx="8758238" cy="4643453"/>
          </a:xfrm>
        </p:spPr>
        <p:txBody>
          <a:bodyPr/>
          <a:lstStyle/>
          <a:p>
            <a:pPr algn="just"/>
            <a:r>
              <a:rPr lang="zh-CN" altLang="zh-CN" sz="2400" b="1" dirty="0">
                <a:solidFill>
                  <a:schemeClr val="tx2"/>
                </a:solidFill>
                <a:latin typeface="+mn-ea"/>
              </a:rPr>
              <a:t>划分等价类需要经验，启发式规则可能有助于等价类划分。</a:t>
            </a:r>
            <a:endParaRPr lang="en-US" altLang="zh-CN" sz="2400" b="1" dirty="0">
              <a:solidFill>
                <a:schemeClr val="tx2"/>
              </a:solidFill>
              <a:latin typeface="+mn-ea"/>
            </a:endParaRPr>
          </a:p>
          <a:p>
            <a:pPr marL="0" indent="0">
              <a:lnSpc>
                <a:spcPts val="3500"/>
              </a:lnSpc>
              <a:buNone/>
              <a:defRPr/>
            </a:pPr>
            <a:r>
              <a:rPr lang="en-US" altLang="zh-CN" sz="2400" b="1" dirty="0">
                <a:solidFill>
                  <a:schemeClr val="tx2"/>
                </a:solidFill>
                <a:latin typeface="+mn-ea"/>
              </a:rPr>
              <a:t>  (4)</a:t>
            </a:r>
            <a:r>
              <a:rPr lang="zh-CN" altLang="zh-CN" sz="2400" b="1" dirty="0">
                <a:solidFill>
                  <a:schemeClr val="tx2"/>
                </a:solidFill>
                <a:latin typeface="+mn-ea"/>
              </a:rPr>
              <a:t> 如果规定了</a:t>
            </a:r>
            <a:r>
              <a:rPr lang="zh-CN" altLang="zh-CN" sz="2400" b="1" dirty="0">
                <a:solidFill>
                  <a:srgbClr val="FF0000"/>
                </a:solidFill>
                <a:latin typeface="+mn-ea"/>
              </a:rPr>
              <a:t>输入数据必须遵循的规则</a:t>
            </a:r>
            <a:r>
              <a:rPr lang="zh-CN" altLang="zh-CN" sz="2400" b="1" dirty="0">
                <a:solidFill>
                  <a:schemeClr val="tx2"/>
                </a:solidFill>
                <a:latin typeface="+mn-ea"/>
              </a:rPr>
              <a:t>，则可以划分出一个有效等价类</a:t>
            </a:r>
            <a:r>
              <a:rPr lang="en-US" altLang="zh-CN" sz="2400" b="1" dirty="0">
                <a:solidFill>
                  <a:schemeClr val="tx2"/>
                </a:solidFill>
                <a:latin typeface="+mn-ea"/>
              </a:rPr>
              <a:t>(</a:t>
            </a:r>
            <a:r>
              <a:rPr lang="zh-CN" altLang="zh-CN" sz="2400" b="1" dirty="0">
                <a:solidFill>
                  <a:schemeClr val="tx2"/>
                </a:solidFill>
                <a:latin typeface="+mn-ea"/>
              </a:rPr>
              <a:t>符合规则</a:t>
            </a:r>
            <a:r>
              <a:rPr lang="en-US" altLang="zh-CN" sz="2400" b="1" dirty="0">
                <a:solidFill>
                  <a:schemeClr val="tx2"/>
                </a:solidFill>
                <a:latin typeface="+mn-ea"/>
              </a:rPr>
              <a:t>)</a:t>
            </a:r>
            <a:r>
              <a:rPr lang="zh-CN" altLang="zh-CN" sz="2400" b="1" dirty="0">
                <a:solidFill>
                  <a:schemeClr val="tx2"/>
                </a:solidFill>
                <a:latin typeface="+mn-ea"/>
              </a:rPr>
              <a:t>和若干个无效等价类</a:t>
            </a:r>
            <a:r>
              <a:rPr lang="en-US" altLang="zh-CN" sz="2400" b="1" dirty="0">
                <a:solidFill>
                  <a:schemeClr val="tx2"/>
                </a:solidFill>
                <a:latin typeface="+mn-ea"/>
              </a:rPr>
              <a:t>(</a:t>
            </a:r>
            <a:r>
              <a:rPr lang="zh-CN" altLang="zh-CN" sz="2400" b="1" dirty="0">
                <a:solidFill>
                  <a:schemeClr val="tx2"/>
                </a:solidFill>
                <a:latin typeface="+mn-ea"/>
              </a:rPr>
              <a:t>从各种不同角度违反规则</a:t>
            </a:r>
            <a:r>
              <a:rPr lang="en-US" altLang="zh-CN" sz="2400" b="1" dirty="0">
                <a:solidFill>
                  <a:schemeClr val="tx2"/>
                </a:solidFill>
                <a:latin typeface="+mn-ea"/>
              </a:rPr>
              <a:t>)</a:t>
            </a:r>
            <a:r>
              <a:rPr lang="zh-CN" altLang="zh-CN" sz="2400" b="1" dirty="0">
                <a:solidFill>
                  <a:schemeClr val="tx2"/>
                </a:solidFill>
                <a:latin typeface="+mn-ea"/>
              </a:rPr>
              <a:t>。</a:t>
            </a:r>
          </a:p>
          <a:p>
            <a:pPr marL="0" indent="0">
              <a:lnSpc>
                <a:spcPts val="3500"/>
              </a:lnSpc>
              <a:buNone/>
              <a:defRPr/>
            </a:pPr>
            <a:r>
              <a:rPr lang="en-US" altLang="zh-CN" sz="2400" b="1" dirty="0">
                <a:solidFill>
                  <a:schemeClr val="tx2"/>
                </a:solidFill>
                <a:latin typeface="+mn-ea"/>
              </a:rPr>
              <a:t>  (5)</a:t>
            </a:r>
            <a:r>
              <a:rPr lang="zh-CN" altLang="zh-CN" sz="2400" b="1" dirty="0">
                <a:solidFill>
                  <a:schemeClr val="tx2"/>
                </a:solidFill>
                <a:latin typeface="+mn-ea"/>
              </a:rPr>
              <a:t> 如果规定了</a:t>
            </a:r>
            <a:r>
              <a:rPr lang="zh-CN" altLang="zh-CN" sz="2400" b="1" dirty="0">
                <a:solidFill>
                  <a:srgbClr val="FF0000"/>
                </a:solidFill>
                <a:latin typeface="+mn-ea"/>
              </a:rPr>
              <a:t>输入数据为整型</a:t>
            </a:r>
            <a:r>
              <a:rPr lang="zh-CN" altLang="zh-CN" sz="2400" b="1" dirty="0">
                <a:solidFill>
                  <a:schemeClr val="tx2"/>
                </a:solidFill>
                <a:latin typeface="+mn-ea"/>
              </a:rPr>
              <a:t>，则可以划分出正整数、零和负整数</a:t>
            </a:r>
            <a:r>
              <a:rPr lang="en-US" altLang="zh-CN" sz="2400" b="1" dirty="0">
                <a:solidFill>
                  <a:schemeClr val="tx2"/>
                </a:solidFill>
                <a:latin typeface="+mn-ea"/>
              </a:rPr>
              <a:t>3</a:t>
            </a:r>
            <a:r>
              <a:rPr lang="zh-CN" altLang="zh-CN" sz="2400" b="1" dirty="0">
                <a:solidFill>
                  <a:schemeClr val="tx2"/>
                </a:solidFill>
                <a:latin typeface="+mn-ea"/>
              </a:rPr>
              <a:t>个有效类。</a:t>
            </a:r>
          </a:p>
          <a:p>
            <a:pPr marL="0" indent="0">
              <a:lnSpc>
                <a:spcPts val="3500"/>
              </a:lnSpc>
              <a:buNone/>
              <a:defRPr/>
            </a:pPr>
            <a:r>
              <a:rPr lang="en-US" altLang="zh-CN" sz="2400" b="1" dirty="0">
                <a:solidFill>
                  <a:schemeClr val="tx2"/>
                </a:solidFill>
                <a:latin typeface="+mn-ea"/>
              </a:rPr>
              <a:t>  (6)</a:t>
            </a:r>
            <a:r>
              <a:rPr lang="zh-CN" altLang="zh-CN" sz="2400" b="1" dirty="0">
                <a:solidFill>
                  <a:schemeClr val="tx2"/>
                </a:solidFill>
                <a:latin typeface="+mn-ea"/>
              </a:rPr>
              <a:t> 如果程序的</a:t>
            </a:r>
            <a:r>
              <a:rPr lang="zh-CN" altLang="zh-CN" sz="2400" b="1" dirty="0">
                <a:solidFill>
                  <a:srgbClr val="FF0000"/>
                </a:solidFill>
                <a:latin typeface="+mn-ea"/>
              </a:rPr>
              <a:t>处理对象是表格</a:t>
            </a:r>
            <a:r>
              <a:rPr lang="zh-CN" altLang="zh-CN" sz="2400" b="1" dirty="0">
                <a:solidFill>
                  <a:schemeClr val="tx2"/>
                </a:solidFill>
                <a:latin typeface="+mn-ea"/>
              </a:rPr>
              <a:t>，则应该使用空表，以及含一项或多项的表。</a:t>
            </a:r>
          </a:p>
        </p:txBody>
      </p:sp>
    </p:spTree>
  </p:cSld>
  <p:clrMapOvr>
    <a:masterClrMapping/>
  </p:clrMapOvr>
  <p:transition advClick="0"/>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686800" cy="654050"/>
          </a:xfrm>
        </p:spPr>
        <p:txBody>
          <a:bodyPr/>
          <a:lstStyle/>
          <a:p>
            <a:r>
              <a:rPr lang="zh-CN" altLang="en-US" sz="3200" dirty="0">
                <a:latin typeface="+mn-ea"/>
              </a:rPr>
              <a:t>黑盒测试技术</a:t>
            </a:r>
            <a:br>
              <a:rPr lang="zh-CN" altLang="en-US" sz="3200" dirty="0"/>
            </a:br>
            <a:endParaRPr lang="zh-CN" altLang="en-US" sz="3200" dirty="0"/>
          </a:p>
        </p:txBody>
      </p:sp>
      <p:sp>
        <p:nvSpPr>
          <p:cNvPr id="33795" name="内容占位符 2"/>
          <p:cNvSpPr>
            <a:spLocks noGrp="1"/>
          </p:cNvSpPr>
          <p:nvPr>
            <p:ph idx="1"/>
          </p:nvPr>
        </p:nvSpPr>
        <p:spPr>
          <a:xfrm>
            <a:off x="100042" y="1000124"/>
            <a:ext cx="8758238" cy="4643453"/>
          </a:xfrm>
        </p:spPr>
        <p:txBody>
          <a:bodyPr/>
          <a:lstStyle/>
          <a:p>
            <a:pPr algn="just"/>
            <a:r>
              <a:rPr lang="zh-CN" altLang="zh-CN" sz="2400" b="1" dirty="0">
                <a:latin typeface="+mn-ea"/>
              </a:rPr>
              <a:t>划分出等价类以后，根据等价类设计测试方案时主要使用下面两个步骤。</a:t>
            </a:r>
          </a:p>
          <a:p>
            <a:pPr marL="0" indent="0">
              <a:lnSpc>
                <a:spcPts val="3300"/>
              </a:lnSpc>
              <a:buNone/>
              <a:defRPr/>
            </a:pPr>
            <a:r>
              <a:rPr lang="en-US" altLang="zh-CN" sz="2400" b="1" dirty="0">
                <a:latin typeface="+mn-ea"/>
              </a:rPr>
              <a:t>  (1) </a:t>
            </a:r>
            <a:r>
              <a:rPr lang="zh-CN" altLang="zh-CN" sz="2400" b="1" dirty="0">
                <a:latin typeface="+mn-ea"/>
              </a:rPr>
              <a:t>设计一个新的测试方案以</a:t>
            </a:r>
            <a:r>
              <a:rPr lang="zh-CN" altLang="zh-CN" sz="2400" b="1" dirty="0">
                <a:solidFill>
                  <a:srgbClr val="FF0000"/>
                </a:solidFill>
                <a:latin typeface="+mn-ea"/>
              </a:rPr>
              <a:t>尽可能多地覆盖尚未被覆盖的有效等价类</a:t>
            </a:r>
            <a:r>
              <a:rPr lang="zh-CN" altLang="zh-CN" sz="2400" b="1" dirty="0">
                <a:latin typeface="+mn-ea"/>
              </a:rPr>
              <a:t>，重复这一步骤直到所有有效等价类被覆盖为止。</a:t>
            </a:r>
          </a:p>
          <a:p>
            <a:pPr marL="0" indent="0">
              <a:lnSpc>
                <a:spcPts val="3300"/>
              </a:lnSpc>
              <a:buNone/>
              <a:defRPr/>
            </a:pPr>
            <a:r>
              <a:rPr lang="en-US" altLang="zh-CN" sz="2400" b="1" dirty="0">
                <a:latin typeface="+mn-ea"/>
              </a:rPr>
              <a:t>  (2) </a:t>
            </a:r>
            <a:r>
              <a:rPr lang="zh-CN" altLang="zh-CN" sz="2400" b="1" dirty="0">
                <a:latin typeface="+mn-ea"/>
              </a:rPr>
              <a:t>设计一个新的测试方案，使它</a:t>
            </a:r>
            <a:r>
              <a:rPr lang="zh-CN" altLang="zh-CN" sz="2400" b="1" dirty="0">
                <a:solidFill>
                  <a:srgbClr val="FF0000"/>
                </a:solidFill>
                <a:latin typeface="+mn-ea"/>
              </a:rPr>
              <a:t>覆盖一个而且只覆盖一个尚未被覆盖的无效等价类</a:t>
            </a:r>
            <a:r>
              <a:rPr lang="zh-CN" altLang="zh-CN" sz="2400" b="1" dirty="0">
                <a:latin typeface="+mn-ea"/>
              </a:rPr>
              <a:t>，重复这一步骤直到所有无效等价类都被覆盖为止。</a:t>
            </a:r>
          </a:p>
          <a:p>
            <a:pPr marL="0" indent="0">
              <a:lnSpc>
                <a:spcPts val="3300"/>
              </a:lnSpc>
              <a:buNone/>
              <a:defRPr/>
            </a:pPr>
            <a:r>
              <a:rPr lang="en-US" altLang="zh-CN" sz="2400" b="1" dirty="0">
                <a:latin typeface="+mn-ea"/>
              </a:rPr>
              <a:t>   </a:t>
            </a:r>
            <a:r>
              <a:rPr lang="zh-CN" altLang="zh-CN" sz="2400" b="1" dirty="0">
                <a:solidFill>
                  <a:srgbClr val="FF0000"/>
                </a:solidFill>
                <a:latin typeface="+mn-ea"/>
              </a:rPr>
              <a:t>注意，</a:t>
            </a:r>
            <a:r>
              <a:rPr lang="zh-CN" altLang="zh-CN" sz="2400" b="1" dirty="0">
                <a:latin typeface="+mn-ea"/>
              </a:rPr>
              <a:t>通常程序发现一类错误后就不再检查是否还有其他错误，因此，</a:t>
            </a:r>
            <a:r>
              <a:rPr lang="zh-CN" altLang="zh-CN" sz="2400" b="1" dirty="0">
                <a:solidFill>
                  <a:srgbClr val="FF0000"/>
                </a:solidFill>
                <a:latin typeface="+mn-ea"/>
              </a:rPr>
              <a:t>应该使每个测试方案只覆盖一个无效的等价类</a:t>
            </a:r>
            <a:r>
              <a:rPr lang="zh-CN" altLang="zh-CN" sz="2400" b="1" dirty="0">
                <a:latin typeface="+mn-ea"/>
              </a:rPr>
              <a:t>。</a:t>
            </a:r>
          </a:p>
        </p:txBody>
      </p:sp>
    </p:spTree>
  </p:cSld>
  <p:clrMapOvr>
    <a:masterClrMapping/>
  </p:clrMapOvr>
  <p:transition advClick="0"/>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686800" cy="654050"/>
          </a:xfrm>
        </p:spPr>
        <p:txBody>
          <a:bodyPr/>
          <a:lstStyle/>
          <a:p>
            <a:r>
              <a:rPr lang="zh-CN" altLang="en-US" sz="3200" dirty="0">
                <a:latin typeface="+mn-ea"/>
              </a:rPr>
              <a:t>黑盒测试技术</a:t>
            </a:r>
            <a:br>
              <a:rPr lang="zh-CN" altLang="en-US" sz="3200" dirty="0"/>
            </a:br>
            <a:endParaRPr lang="zh-CN" altLang="en-US" sz="3200" dirty="0"/>
          </a:p>
        </p:txBody>
      </p:sp>
      <p:sp>
        <p:nvSpPr>
          <p:cNvPr id="33795" name="内容占位符 2"/>
          <p:cNvSpPr>
            <a:spLocks noGrp="1"/>
          </p:cNvSpPr>
          <p:nvPr>
            <p:ph idx="1"/>
          </p:nvPr>
        </p:nvSpPr>
        <p:spPr>
          <a:xfrm>
            <a:off x="100042" y="1000124"/>
            <a:ext cx="8758238" cy="4643453"/>
          </a:xfrm>
        </p:spPr>
        <p:txBody>
          <a:bodyPr/>
          <a:lstStyle/>
          <a:p>
            <a:pPr algn="just"/>
            <a:r>
              <a:rPr lang="zh-CN" altLang="zh-CN" sz="2400" b="1" dirty="0">
                <a:solidFill>
                  <a:schemeClr val="tx2"/>
                </a:solidFill>
                <a:latin typeface="+mn-ea"/>
              </a:rPr>
              <a:t>假设有一个把</a:t>
            </a:r>
            <a:r>
              <a:rPr lang="zh-CN" altLang="zh-CN" sz="2400" b="1" dirty="0">
                <a:solidFill>
                  <a:srgbClr val="FF0000"/>
                </a:solidFill>
                <a:latin typeface="+mn-ea"/>
              </a:rPr>
              <a:t>数字串转变成整数的函数</a:t>
            </a:r>
            <a:r>
              <a:rPr lang="zh-CN" altLang="zh-CN" sz="2400" b="1" dirty="0">
                <a:solidFill>
                  <a:schemeClr val="tx2"/>
                </a:solidFill>
                <a:latin typeface="+mn-ea"/>
              </a:rPr>
              <a:t>。运行程序的计算机字长</a:t>
            </a:r>
            <a:r>
              <a:rPr lang="en-US" altLang="zh-CN" sz="2400" b="1" dirty="0">
                <a:solidFill>
                  <a:schemeClr val="tx2"/>
                </a:solidFill>
                <a:latin typeface="+mn-ea"/>
              </a:rPr>
              <a:t>16</a:t>
            </a:r>
            <a:r>
              <a:rPr lang="zh-CN" altLang="zh-CN" sz="2400" b="1" dirty="0">
                <a:solidFill>
                  <a:schemeClr val="tx2"/>
                </a:solidFill>
                <a:latin typeface="+mn-ea"/>
              </a:rPr>
              <a:t>位，用二进制补码表示整数。这个函数是用</a:t>
            </a:r>
            <a:r>
              <a:rPr lang="en-US" altLang="zh-CN" sz="2400" b="1" dirty="0">
                <a:solidFill>
                  <a:schemeClr val="tx2"/>
                </a:solidFill>
                <a:latin typeface="+mn-ea"/>
              </a:rPr>
              <a:t>Pascal</a:t>
            </a:r>
            <a:r>
              <a:rPr lang="zh-CN" altLang="zh-CN" sz="2400" b="1" dirty="0">
                <a:solidFill>
                  <a:schemeClr val="tx2"/>
                </a:solidFill>
                <a:latin typeface="+mn-ea"/>
              </a:rPr>
              <a:t>语言编写的，它的说明如下：</a:t>
            </a:r>
            <a:endParaRPr lang="en-US" altLang="zh-CN" sz="2400" b="1" dirty="0">
              <a:solidFill>
                <a:schemeClr val="tx2"/>
              </a:solidFill>
              <a:latin typeface="+mn-ea"/>
            </a:endParaRPr>
          </a:p>
          <a:p>
            <a:pPr algn="just">
              <a:buNone/>
            </a:pPr>
            <a:r>
              <a:rPr lang="en-US" altLang="zh-CN" sz="2400" b="1" dirty="0">
                <a:solidFill>
                  <a:schemeClr val="tx2"/>
                </a:solidFill>
                <a:latin typeface="+mn-ea"/>
              </a:rPr>
              <a:t>    function </a:t>
            </a:r>
            <a:r>
              <a:rPr lang="en-US" altLang="zh-CN" sz="2400" b="1" dirty="0" err="1">
                <a:solidFill>
                  <a:schemeClr val="tx2"/>
                </a:solidFill>
                <a:latin typeface="+mn-ea"/>
              </a:rPr>
              <a:t>strtoint</a:t>
            </a:r>
            <a:r>
              <a:rPr lang="en-US" altLang="zh-CN" sz="2400" b="1" dirty="0">
                <a:solidFill>
                  <a:schemeClr val="tx2"/>
                </a:solidFill>
                <a:latin typeface="+mn-ea"/>
              </a:rPr>
              <a:t> (</a:t>
            </a:r>
            <a:r>
              <a:rPr lang="en-US" altLang="zh-CN" sz="2400" b="1" dirty="0" err="1">
                <a:solidFill>
                  <a:schemeClr val="tx2"/>
                </a:solidFill>
                <a:latin typeface="+mn-ea"/>
              </a:rPr>
              <a:t>dstr:shortstr</a:t>
            </a:r>
            <a:r>
              <a:rPr lang="en-US" altLang="zh-CN" sz="2400" b="1" dirty="0">
                <a:solidFill>
                  <a:schemeClr val="tx2"/>
                </a:solidFill>
                <a:latin typeface="+mn-ea"/>
              </a:rPr>
              <a:t>):integer;</a:t>
            </a:r>
          </a:p>
          <a:p>
            <a:pPr marL="0" indent="0">
              <a:lnSpc>
                <a:spcPts val="3100"/>
              </a:lnSpc>
              <a:buNone/>
              <a:defRPr/>
            </a:pPr>
            <a:r>
              <a:rPr lang="en-US" altLang="zh-CN" sz="2400" b="1" dirty="0">
                <a:solidFill>
                  <a:schemeClr val="tx2"/>
                </a:solidFill>
                <a:latin typeface="+mn-ea"/>
              </a:rPr>
              <a:t>    </a:t>
            </a:r>
            <a:r>
              <a:rPr lang="zh-CN" altLang="zh-CN" sz="2400" b="1" dirty="0">
                <a:solidFill>
                  <a:schemeClr val="tx2"/>
                </a:solidFill>
                <a:latin typeface="+mn-ea"/>
              </a:rPr>
              <a:t>函数的参数类型是</a:t>
            </a:r>
            <a:r>
              <a:rPr lang="en-US" altLang="zh-CN" sz="2400" b="1" dirty="0" err="1">
                <a:solidFill>
                  <a:schemeClr val="tx2"/>
                </a:solidFill>
                <a:latin typeface="+mn-ea"/>
              </a:rPr>
              <a:t>shortstr</a:t>
            </a:r>
            <a:r>
              <a:rPr lang="en-US" altLang="zh-CN" sz="2400" b="1" dirty="0">
                <a:solidFill>
                  <a:schemeClr val="tx2"/>
                </a:solidFill>
                <a:latin typeface="+mn-ea"/>
              </a:rPr>
              <a:t>,</a:t>
            </a:r>
            <a:r>
              <a:rPr lang="zh-CN" altLang="zh-CN" sz="2400" b="1" dirty="0">
                <a:solidFill>
                  <a:schemeClr val="tx2"/>
                </a:solidFill>
                <a:latin typeface="+mn-ea"/>
              </a:rPr>
              <a:t>它的说明是</a:t>
            </a:r>
            <a:r>
              <a:rPr lang="en-US" altLang="zh-CN" sz="2400" b="1" dirty="0">
                <a:solidFill>
                  <a:schemeClr val="tx2"/>
                </a:solidFill>
                <a:latin typeface="+mn-ea"/>
              </a:rPr>
              <a:t>:</a:t>
            </a:r>
            <a:endParaRPr lang="zh-CN" altLang="zh-CN" sz="2400" b="1" dirty="0">
              <a:solidFill>
                <a:schemeClr val="tx2"/>
              </a:solidFill>
              <a:latin typeface="+mn-ea"/>
            </a:endParaRPr>
          </a:p>
          <a:p>
            <a:pPr marL="0" indent="0">
              <a:lnSpc>
                <a:spcPts val="3100"/>
              </a:lnSpc>
              <a:buNone/>
              <a:defRPr/>
            </a:pPr>
            <a:r>
              <a:rPr lang="en-US" altLang="zh-CN" sz="2400" b="1" dirty="0">
                <a:solidFill>
                  <a:schemeClr val="tx2"/>
                </a:solidFill>
                <a:latin typeface="+mn-ea"/>
              </a:rPr>
              <a:t>    type </a:t>
            </a:r>
            <a:r>
              <a:rPr lang="en-US" altLang="zh-CN" sz="2400" b="1" dirty="0" err="1">
                <a:solidFill>
                  <a:schemeClr val="tx2"/>
                </a:solidFill>
                <a:latin typeface="+mn-ea"/>
              </a:rPr>
              <a:t>shortstr</a:t>
            </a:r>
            <a:r>
              <a:rPr lang="en-US" altLang="zh-CN" sz="2400" b="1" dirty="0">
                <a:solidFill>
                  <a:schemeClr val="tx2"/>
                </a:solidFill>
                <a:latin typeface="+mn-ea"/>
              </a:rPr>
              <a:t>=array</a:t>
            </a:r>
            <a:r>
              <a:rPr lang="zh-CN" altLang="zh-CN" sz="2400" b="1" dirty="0">
                <a:solidFill>
                  <a:schemeClr val="tx2"/>
                </a:solidFill>
                <a:latin typeface="+mn-ea"/>
              </a:rPr>
              <a:t>［</a:t>
            </a:r>
            <a:r>
              <a:rPr lang="en-US" altLang="zh-CN" sz="2400" b="1" dirty="0">
                <a:solidFill>
                  <a:schemeClr val="tx2"/>
                </a:solidFill>
                <a:latin typeface="+mn-ea"/>
              </a:rPr>
              <a:t>1..6</a:t>
            </a:r>
            <a:r>
              <a:rPr lang="zh-CN" altLang="zh-CN" sz="2400" b="1" dirty="0">
                <a:solidFill>
                  <a:schemeClr val="tx2"/>
                </a:solidFill>
                <a:latin typeface="+mn-ea"/>
              </a:rPr>
              <a:t>］</a:t>
            </a:r>
            <a:r>
              <a:rPr lang="en-US" altLang="zh-CN" sz="2400" b="1" dirty="0">
                <a:solidFill>
                  <a:schemeClr val="tx2"/>
                </a:solidFill>
                <a:latin typeface="+mn-ea"/>
              </a:rPr>
              <a:t> of char;</a:t>
            </a:r>
          </a:p>
          <a:p>
            <a:pPr algn="just">
              <a:lnSpc>
                <a:spcPts val="3100"/>
              </a:lnSpc>
              <a:defRPr/>
            </a:pPr>
            <a:r>
              <a:rPr lang="zh-CN" altLang="zh-CN" sz="2400" b="1" dirty="0">
                <a:solidFill>
                  <a:schemeClr val="tx2"/>
                </a:solidFill>
                <a:latin typeface="+mn-ea"/>
              </a:rPr>
              <a:t>被处理的数字串是右对齐的，也就是说，如果数字串比</a:t>
            </a:r>
            <a:r>
              <a:rPr lang="en-US" altLang="zh-CN" sz="2400" b="1" dirty="0">
                <a:solidFill>
                  <a:schemeClr val="tx2"/>
                </a:solidFill>
                <a:latin typeface="+mn-ea"/>
              </a:rPr>
              <a:t>6</a:t>
            </a:r>
            <a:r>
              <a:rPr lang="zh-CN" altLang="zh-CN" sz="2400" b="1" dirty="0">
                <a:solidFill>
                  <a:schemeClr val="tx2"/>
                </a:solidFill>
                <a:latin typeface="+mn-ea"/>
              </a:rPr>
              <a:t>个字符短，则在它的</a:t>
            </a:r>
            <a:r>
              <a:rPr lang="zh-CN" altLang="zh-CN" sz="2400" b="1" dirty="0">
                <a:solidFill>
                  <a:srgbClr val="FF0000"/>
                </a:solidFill>
                <a:latin typeface="+mn-ea"/>
              </a:rPr>
              <a:t>左边补空格</a:t>
            </a:r>
            <a:r>
              <a:rPr lang="zh-CN" altLang="zh-CN" sz="2400" b="1" dirty="0">
                <a:solidFill>
                  <a:schemeClr val="tx2"/>
                </a:solidFill>
                <a:latin typeface="+mn-ea"/>
              </a:rPr>
              <a:t>。如果数字串是负的，则负号和最高位数字紧相邻</a:t>
            </a:r>
            <a:r>
              <a:rPr lang="en-US" altLang="zh-CN" sz="2400" b="1" dirty="0">
                <a:solidFill>
                  <a:schemeClr val="tx2"/>
                </a:solidFill>
                <a:latin typeface="+mn-ea"/>
              </a:rPr>
              <a:t>(</a:t>
            </a:r>
            <a:r>
              <a:rPr lang="zh-CN" altLang="zh-CN" sz="2400" b="1" dirty="0">
                <a:solidFill>
                  <a:schemeClr val="tx2"/>
                </a:solidFill>
                <a:latin typeface="+mn-ea"/>
              </a:rPr>
              <a:t>负号在最高位数字左边一位</a:t>
            </a:r>
            <a:r>
              <a:rPr lang="en-US" altLang="zh-CN" sz="2400" b="1" dirty="0">
                <a:solidFill>
                  <a:schemeClr val="tx2"/>
                </a:solidFill>
                <a:latin typeface="+mn-ea"/>
              </a:rPr>
              <a:t>)</a:t>
            </a:r>
            <a:r>
              <a:rPr lang="zh-CN" altLang="zh-CN" sz="2400" b="1" dirty="0">
                <a:solidFill>
                  <a:schemeClr val="tx2"/>
                </a:solidFill>
                <a:latin typeface="+mn-ea"/>
              </a:rPr>
              <a:t>。</a:t>
            </a:r>
          </a:p>
          <a:p>
            <a:pPr algn="just">
              <a:lnSpc>
                <a:spcPts val="3100"/>
              </a:lnSpc>
              <a:defRPr/>
            </a:pPr>
            <a:r>
              <a:rPr lang="zh-CN" altLang="zh-CN" sz="2400" b="1" dirty="0">
                <a:solidFill>
                  <a:schemeClr val="tx2"/>
                </a:solidFill>
                <a:latin typeface="+mn-ea"/>
              </a:rPr>
              <a:t>考虑到</a:t>
            </a:r>
            <a:r>
              <a:rPr lang="en-US" altLang="zh-CN" sz="2400" b="1" dirty="0">
                <a:solidFill>
                  <a:schemeClr val="tx2"/>
                </a:solidFill>
                <a:latin typeface="+mn-ea"/>
              </a:rPr>
              <a:t>Pascal</a:t>
            </a:r>
            <a:r>
              <a:rPr lang="zh-CN" altLang="zh-CN" sz="2400" b="1" dirty="0">
                <a:solidFill>
                  <a:schemeClr val="tx2"/>
                </a:solidFill>
                <a:latin typeface="+mn-ea"/>
              </a:rPr>
              <a:t>编译程序</a:t>
            </a:r>
            <a:r>
              <a:rPr lang="zh-CN" altLang="zh-CN" sz="2400" b="1" dirty="0">
                <a:solidFill>
                  <a:srgbClr val="FF0000"/>
                </a:solidFill>
                <a:latin typeface="+mn-ea"/>
              </a:rPr>
              <a:t>固有的检错功能</a:t>
            </a:r>
            <a:r>
              <a:rPr lang="zh-CN" altLang="zh-CN" sz="2400" b="1" dirty="0">
                <a:solidFill>
                  <a:schemeClr val="tx2"/>
                </a:solidFill>
                <a:latin typeface="+mn-ea"/>
              </a:rPr>
              <a:t>，测试时不需要使用长度不等于</a:t>
            </a:r>
            <a:r>
              <a:rPr lang="en-US" altLang="zh-CN" sz="2400" b="1" dirty="0">
                <a:solidFill>
                  <a:schemeClr val="tx2"/>
                </a:solidFill>
                <a:latin typeface="+mn-ea"/>
              </a:rPr>
              <a:t>6</a:t>
            </a:r>
            <a:r>
              <a:rPr lang="zh-CN" altLang="zh-CN" sz="2400" b="1" dirty="0">
                <a:solidFill>
                  <a:schemeClr val="tx2"/>
                </a:solidFill>
                <a:latin typeface="+mn-ea"/>
              </a:rPr>
              <a:t>的数组做参数，更不需要使用任何非字符数组类型的参数。</a:t>
            </a:r>
          </a:p>
        </p:txBody>
      </p:sp>
    </p:spTree>
  </p:cSld>
  <p:clrMapOvr>
    <a:masterClrMapping/>
  </p:clrMapOvr>
  <p:transition advClick="0"/>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686800" cy="654050"/>
          </a:xfrm>
        </p:spPr>
        <p:txBody>
          <a:bodyPr/>
          <a:lstStyle/>
          <a:p>
            <a:r>
              <a:rPr lang="zh-CN" altLang="en-US" sz="3200" dirty="0">
                <a:latin typeface="+mn-ea"/>
              </a:rPr>
              <a:t>黑盒测试技术</a:t>
            </a:r>
            <a:br>
              <a:rPr lang="zh-CN" altLang="en-US" sz="3200" dirty="0"/>
            </a:br>
            <a:endParaRPr lang="zh-CN" altLang="en-US" sz="3200" dirty="0"/>
          </a:p>
        </p:txBody>
      </p:sp>
      <p:sp>
        <p:nvSpPr>
          <p:cNvPr id="33795" name="内容占位符 2"/>
          <p:cNvSpPr>
            <a:spLocks noGrp="1"/>
          </p:cNvSpPr>
          <p:nvPr>
            <p:ph idx="1"/>
          </p:nvPr>
        </p:nvSpPr>
        <p:spPr>
          <a:xfrm>
            <a:off x="100042" y="1000124"/>
            <a:ext cx="8758238" cy="4643453"/>
          </a:xfrm>
        </p:spPr>
        <p:txBody>
          <a:bodyPr/>
          <a:lstStyle/>
          <a:p>
            <a:pPr algn="just"/>
            <a:r>
              <a:rPr lang="zh-CN" altLang="zh-CN" sz="2400" b="1" dirty="0">
                <a:solidFill>
                  <a:schemeClr val="tx2"/>
                </a:solidFill>
                <a:latin typeface="+mn-ea"/>
              </a:rPr>
              <a:t>分析这个程序的规格说明，可以划分出如下等价类。</a:t>
            </a:r>
            <a:endParaRPr lang="en-US" altLang="zh-CN" sz="2400" b="1" dirty="0">
              <a:solidFill>
                <a:schemeClr val="tx2"/>
              </a:solidFill>
              <a:latin typeface="+mn-ea"/>
            </a:endParaRPr>
          </a:p>
          <a:p>
            <a:pPr algn="just"/>
            <a:r>
              <a:rPr lang="zh-CN" altLang="zh-CN" sz="2400" b="1" dirty="0">
                <a:solidFill>
                  <a:srgbClr val="FF0000"/>
                </a:solidFill>
                <a:latin typeface="+mn-ea"/>
              </a:rPr>
              <a:t>有效输入的等价类有</a:t>
            </a:r>
          </a:p>
          <a:p>
            <a:pPr marL="0" indent="0">
              <a:lnSpc>
                <a:spcPts val="3400"/>
              </a:lnSpc>
              <a:buNone/>
              <a:defRPr/>
            </a:pPr>
            <a:r>
              <a:rPr lang="en-US" altLang="zh-CN" sz="2400" b="1" dirty="0">
                <a:solidFill>
                  <a:schemeClr val="tx2"/>
                </a:solidFill>
                <a:latin typeface="+mn-ea"/>
              </a:rPr>
              <a:t>  (1) 1</a:t>
            </a:r>
            <a:r>
              <a:rPr lang="zh-CN" altLang="zh-CN" sz="2400" b="1" dirty="0">
                <a:solidFill>
                  <a:schemeClr val="tx2"/>
                </a:solidFill>
                <a:latin typeface="+mn-ea"/>
              </a:rPr>
              <a:t>～</a:t>
            </a:r>
            <a:r>
              <a:rPr lang="en-US" altLang="zh-CN" sz="2400" b="1" dirty="0">
                <a:solidFill>
                  <a:schemeClr val="tx2"/>
                </a:solidFill>
                <a:latin typeface="+mn-ea"/>
              </a:rPr>
              <a:t>6</a:t>
            </a:r>
            <a:r>
              <a:rPr lang="zh-CN" altLang="zh-CN" sz="2400" b="1" dirty="0">
                <a:solidFill>
                  <a:schemeClr val="tx2"/>
                </a:solidFill>
                <a:latin typeface="+mn-ea"/>
              </a:rPr>
              <a:t>个数字字符组成的数字串</a:t>
            </a:r>
            <a:r>
              <a:rPr lang="en-US" altLang="zh-CN" sz="2400" b="1" dirty="0">
                <a:solidFill>
                  <a:schemeClr val="tx2"/>
                </a:solidFill>
                <a:latin typeface="+mn-ea"/>
              </a:rPr>
              <a:t>(</a:t>
            </a:r>
            <a:r>
              <a:rPr lang="zh-CN" altLang="zh-CN" sz="2400" b="1" dirty="0">
                <a:solidFill>
                  <a:schemeClr val="tx2"/>
                </a:solidFill>
                <a:latin typeface="+mn-ea"/>
              </a:rPr>
              <a:t>最高位数字不是零</a:t>
            </a:r>
            <a:r>
              <a:rPr lang="en-US" altLang="zh-CN" sz="2400" b="1" dirty="0">
                <a:solidFill>
                  <a:schemeClr val="tx2"/>
                </a:solidFill>
                <a:latin typeface="+mn-ea"/>
              </a:rPr>
              <a:t>)</a:t>
            </a:r>
            <a:r>
              <a:rPr lang="zh-CN" altLang="zh-CN" sz="2400" b="1" dirty="0">
                <a:solidFill>
                  <a:schemeClr val="tx2"/>
                </a:solidFill>
                <a:latin typeface="+mn-ea"/>
              </a:rPr>
              <a:t>。</a:t>
            </a:r>
          </a:p>
          <a:p>
            <a:pPr marL="0" indent="0">
              <a:lnSpc>
                <a:spcPts val="3400"/>
              </a:lnSpc>
              <a:buNone/>
              <a:defRPr/>
            </a:pPr>
            <a:r>
              <a:rPr lang="en-US" altLang="zh-CN" sz="2400" b="1" dirty="0">
                <a:solidFill>
                  <a:schemeClr val="tx2"/>
                </a:solidFill>
                <a:latin typeface="+mn-ea"/>
              </a:rPr>
              <a:t>  (2) </a:t>
            </a:r>
            <a:r>
              <a:rPr lang="zh-CN" altLang="zh-CN" sz="2400" b="1" dirty="0">
                <a:solidFill>
                  <a:schemeClr val="tx2"/>
                </a:solidFill>
                <a:latin typeface="+mn-ea"/>
              </a:rPr>
              <a:t>最高位数字是零的数字串。</a:t>
            </a:r>
          </a:p>
          <a:p>
            <a:pPr marL="0" indent="0">
              <a:lnSpc>
                <a:spcPts val="3400"/>
              </a:lnSpc>
              <a:buNone/>
              <a:defRPr/>
            </a:pPr>
            <a:r>
              <a:rPr lang="en-US" altLang="zh-CN" sz="2400" b="1" dirty="0">
                <a:solidFill>
                  <a:schemeClr val="tx2"/>
                </a:solidFill>
                <a:latin typeface="+mn-ea"/>
              </a:rPr>
              <a:t>  (3) </a:t>
            </a:r>
            <a:r>
              <a:rPr lang="zh-CN" altLang="zh-CN" sz="2400" b="1" dirty="0">
                <a:solidFill>
                  <a:schemeClr val="tx2"/>
                </a:solidFill>
                <a:latin typeface="+mn-ea"/>
              </a:rPr>
              <a:t>最高位数字左邻是负号的数字串。</a:t>
            </a:r>
            <a:endParaRPr lang="en-US" altLang="zh-CN" sz="2400" b="1" dirty="0">
              <a:solidFill>
                <a:schemeClr val="tx2"/>
              </a:solidFill>
              <a:latin typeface="+mn-ea"/>
            </a:endParaRPr>
          </a:p>
          <a:p>
            <a:pPr algn="just">
              <a:lnSpc>
                <a:spcPts val="3400"/>
              </a:lnSpc>
              <a:defRPr/>
            </a:pPr>
            <a:r>
              <a:rPr lang="zh-CN" altLang="zh-CN" sz="2400" b="1" dirty="0">
                <a:solidFill>
                  <a:srgbClr val="FF0000"/>
                </a:solidFill>
                <a:latin typeface="+mn-ea"/>
              </a:rPr>
              <a:t>无效输入的等价类有</a:t>
            </a:r>
          </a:p>
          <a:p>
            <a:pPr marL="0" indent="0">
              <a:lnSpc>
                <a:spcPts val="3400"/>
              </a:lnSpc>
              <a:buNone/>
              <a:defRPr/>
            </a:pPr>
            <a:r>
              <a:rPr lang="en-US" altLang="zh-CN" sz="2400" b="1" dirty="0">
                <a:solidFill>
                  <a:schemeClr val="tx2"/>
                </a:solidFill>
                <a:latin typeface="+mn-ea"/>
              </a:rPr>
              <a:t>  (1) </a:t>
            </a:r>
            <a:r>
              <a:rPr lang="zh-CN" altLang="zh-CN" sz="2400" b="1" dirty="0">
                <a:solidFill>
                  <a:schemeClr val="tx2"/>
                </a:solidFill>
                <a:latin typeface="+mn-ea"/>
              </a:rPr>
              <a:t>空字符串</a:t>
            </a:r>
            <a:r>
              <a:rPr lang="en-US" altLang="zh-CN" sz="2400" b="1" dirty="0">
                <a:solidFill>
                  <a:schemeClr val="tx2"/>
                </a:solidFill>
                <a:latin typeface="+mn-ea"/>
              </a:rPr>
              <a:t>(</a:t>
            </a:r>
            <a:r>
              <a:rPr lang="zh-CN" altLang="zh-CN" sz="2400" b="1" dirty="0">
                <a:solidFill>
                  <a:schemeClr val="tx2"/>
                </a:solidFill>
                <a:latin typeface="+mn-ea"/>
              </a:rPr>
              <a:t>全是空格</a:t>
            </a:r>
            <a:r>
              <a:rPr lang="en-US" altLang="zh-CN" sz="2400" b="1" dirty="0">
                <a:solidFill>
                  <a:schemeClr val="tx2"/>
                </a:solidFill>
                <a:latin typeface="+mn-ea"/>
              </a:rPr>
              <a:t>)</a:t>
            </a:r>
            <a:r>
              <a:rPr lang="zh-CN" altLang="zh-CN" sz="2400" b="1" dirty="0">
                <a:solidFill>
                  <a:schemeClr val="tx2"/>
                </a:solidFill>
                <a:latin typeface="+mn-ea"/>
              </a:rPr>
              <a:t>。</a:t>
            </a:r>
          </a:p>
          <a:p>
            <a:pPr marL="0" indent="0">
              <a:lnSpc>
                <a:spcPts val="3400"/>
              </a:lnSpc>
              <a:buNone/>
              <a:defRPr/>
            </a:pPr>
            <a:r>
              <a:rPr lang="en-US" altLang="zh-CN" sz="2400" b="1" dirty="0">
                <a:solidFill>
                  <a:schemeClr val="tx2"/>
                </a:solidFill>
                <a:latin typeface="+mn-ea"/>
              </a:rPr>
              <a:t>  (2) </a:t>
            </a:r>
            <a:r>
              <a:rPr lang="zh-CN" altLang="zh-CN" sz="2400" b="1" dirty="0">
                <a:solidFill>
                  <a:schemeClr val="tx2"/>
                </a:solidFill>
                <a:latin typeface="+mn-ea"/>
              </a:rPr>
              <a:t>左部填充的字符既不是零也不是空格。</a:t>
            </a:r>
          </a:p>
          <a:p>
            <a:pPr marL="0" indent="0">
              <a:lnSpc>
                <a:spcPts val="3400"/>
              </a:lnSpc>
              <a:buNone/>
              <a:defRPr/>
            </a:pPr>
            <a:r>
              <a:rPr lang="en-US" altLang="zh-CN" sz="2400" b="1" dirty="0">
                <a:solidFill>
                  <a:schemeClr val="tx2"/>
                </a:solidFill>
                <a:latin typeface="+mn-ea"/>
              </a:rPr>
              <a:t>  (3) </a:t>
            </a:r>
            <a:r>
              <a:rPr lang="zh-CN" altLang="zh-CN" sz="2400" b="1" dirty="0">
                <a:solidFill>
                  <a:schemeClr val="tx2"/>
                </a:solidFill>
                <a:latin typeface="+mn-ea"/>
              </a:rPr>
              <a:t>最高位数字右面由数字和空格混合组成。</a:t>
            </a:r>
          </a:p>
          <a:p>
            <a:pPr marL="0" indent="0">
              <a:lnSpc>
                <a:spcPts val="3400"/>
              </a:lnSpc>
              <a:buNone/>
              <a:defRPr/>
            </a:pPr>
            <a:r>
              <a:rPr lang="en-US" altLang="zh-CN" sz="2400" b="1" dirty="0">
                <a:solidFill>
                  <a:schemeClr val="tx2"/>
                </a:solidFill>
                <a:latin typeface="+mn-ea"/>
              </a:rPr>
              <a:t>  (4) </a:t>
            </a:r>
            <a:r>
              <a:rPr lang="zh-CN" altLang="zh-CN" sz="2400" b="1" dirty="0">
                <a:solidFill>
                  <a:schemeClr val="tx2"/>
                </a:solidFill>
                <a:latin typeface="+mn-ea"/>
              </a:rPr>
              <a:t>最高位数字右面由数字和其他字符混合组成。</a:t>
            </a:r>
          </a:p>
          <a:p>
            <a:pPr marL="0" indent="0">
              <a:lnSpc>
                <a:spcPts val="3400"/>
              </a:lnSpc>
              <a:buNone/>
              <a:defRPr/>
            </a:pPr>
            <a:r>
              <a:rPr lang="en-US" altLang="zh-CN" sz="2400" b="1" dirty="0">
                <a:solidFill>
                  <a:schemeClr val="tx2"/>
                </a:solidFill>
                <a:latin typeface="+mn-ea"/>
              </a:rPr>
              <a:t>  (5) </a:t>
            </a:r>
            <a:r>
              <a:rPr lang="zh-CN" altLang="zh-CN" sz="2400" b="1" dirty="0">
                <a:solidFill>
                  <a:schemeClr val="tx2"/>
                </a:solidFill>
                <a:latin typeface="+mn-ea"/>
              </a:rPr>
              <a:t>负号与最高位数字之间有空格。</a:t>
            </a:r>
          </a:p>
        </p:txBody>
      </p:sp>
    </p:spTree>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软件测试基础（</a:t>
            </a:r>
            <a:r>
              <a:rPr lang="zh-CN" altLang="en-US" sz="3200" dirty="0">
                <a:latin typeface="+mn-ea"/>
              </a:rPr>
              <a:t>软件测试的目的</a:t>
            </a:r>
            <a:r>
              <a:rPr lang="zh-CN" altLang="en-US" sz="3200" dirty="0"/>
              <a:t>）</a:t>
            </a:r>
          </a:p>
        </p:txBody>
      </p:sp>
      <p:sp>
        <p:nvSpPr>
          <p:cNvPr id="33795" name="内容占位符 2"/>
          <p:cNvSpPr>
            <a:spLocks noGrp="1"/>
          </p:cNvSpPr>
          <p:nvPr>
            <p:ph idx="1"/>
          </p:nvPr>
        </p:nvSpPr>
        <p:spPr>
          <a:xfrm>
            <a:off x="100042" y="1000124"/>
            <a:ext cx="8758238" cy="4643453"/>
          </a:xfrm>
        </p:spPr>
        <p:txBody>
          <a:bodyPr/>
          <a:lstStyle/>
          <a:p>
            <a:pPr>
              <a:lnSpc>
                <a:spcPct val="135000"/>
              </a:lnSpc>
              <a:spcBef>
                <a:spcPts val="0"/>
              </a:spcBef>
            </a:pPr>
            <a:r>
              <a:rPr lang="zh-CN" altLang="en-US" sz="2400" b="1" dirty="0">
                <a:solidFill>
                  <a:schemeClr val="tx2"/>
                </a:solidFill>
                <a:latin typeface="+mn-ea"/>
              </a:rPr>
              <a:t>通常想象的“测试是为了表明程序是正确的”，“成功的测试是没有发现错误的测试”是</a:t>
            </a:r>
            <a:r>
              <a:rPr lang="zh-CN" altLang="en-US" sz="2400" b="1" dirty="0">
                <a:solidFill>
                  <a:srgbClr val="FF0000"/>
                </a:solidFill>
                <a:latin typeface="+mn-ea"/>
              </a:rPr>
              <a:t>不正确的</a:t>
            </a:r>
            <a:r>
              <a:rPr lang="zh-CN" altLang="en-US" sz="2400" b="1" dirty="0">
                <a:solidFill>
                  <a:schemeClr val="tx2"/>
                </a:solidFill>
                <a:latin typeface="+mn-ea"/>
              </a:rPr>
              <a:t>。</a:t>
            </a:r>
          </a:p>
          <a:p>
            <a:pPr>
              <a:lnSpc>
                <a:spcPct val="135000"/>
              </a:lnSpc>
              <a:spcBef>
                <a:spcPts val="0"/>
              </a:spcBef>
            </a:pPr>
            <a:r>
              <a:rPr lang="zh-CN" altLang="en-US" sz="2400" b="1" dirty="0">
                <a:solidFill>
                  <a:srgbClr val="FF0000"/>
                </a:solidFill>
                <a:latin typeface="+mn-ea"/>
              </a:rPr>
              <a:t>测试的目标决定了测试方案的设计</a:t>
            </a:r>
            <a:r>
              <a:rPr lang="zh-CN" altLang="en-US" sz="2400" b="1" dirty="0">
                <a:solidFill>
                  <a:schemeClr val="tx2"/>
                </a:solidFill>
                <a:latin typeface="+mn-ea"/>
              </a:rPr>
              <a:t>。如果为了表明程序是正确的而进行测试，就会设计一些不易暴露错误的测试方案；相反，如果测试是为了发现程序中的错误，就会</a:t>
            </a:r>
            <a:r>
              <a:rPr lang="zh-CN" altLang="en-US" sz="2400" b="1" dirty="0">
                <a:solidFill>
                  <a:srgbClr val="FF0000"/>
                </a:solidFill>
                <a:latin typeface="+mn-ea"/>
              </a:rPr>
              <a:t>力求设计出最能暴露错误的测试方案</a:t>
            </a:r>
            <a:r>
              <a:rPr lang="zh-CN" altLang="en-US" sz="2400" b="1" dirty="0">
                <a:solidFill>
                  <a:schemeClr val="tx2"/>
                </a:solidFill>
                <a:latin typeface="+mn-ea"/>
              </a:rPr>
              <a:t>。</a:t>
            </a:r>
          </a:p>
          <a:p>
            <a:pPr>
              <a:spcBef>
                <a:spcPct val="20000"/>
              </a:spcBef>
            </a:pPr>
            <a:endParaRPr lang="zh-CN" altLang="en-US" sz="2300" b="1" dirty="0">
              <a:solidFill>
                <a:schemeClr val="tx2"/>
              </a:solidFill>
              <a:latin typeface="+mn-ea"/>
            </a:endParaRPr>
          </a:p>
          <a:p>
            <a:pPr>
              <a:lnSpc>
                <a:spcPct val="90000"/>
              </a:lnSpc>
              <a:spcBef>
                <a:spcPct val="20000"/>
              </a:spcBef>
            </a:pPr>
            <a:endParaRPr lang="en-US" altLang="zh-CN" sz="2300" b="1" dirty="0">
              <a:solidFill>
                <a:schemeClr val="tx2"/>
              </a:solidFill>
              <a:latin typeface="+mn-ea"/>
            </a:endParaRPr>
          </a:p>
        </p:txBody>
      </p:sp>
      <p:sp>
        <p:nvSpPr>
          <p:cNvPr id="4" name="Rectangle 5"/>
          <p:cNvSpPr>
            <a:spLocks noChangeArrowheads="1"/>
          </p:cNvSpPr>
          <p:nvPr/>
        </p:nvSpPr>
        <p:spPr bwMode="auto">
          <a:xfrm>
            <a:off x="500034" y="4175386"/>
            <a:ext cx="8187104" cy="1182440"/>
          </a:xfrm>
          <a:prstGeom prst="rect">
            <a:avLst/>
          </a:prstGeom>
          <a:solidFill>
            <a:schemeClr val="accent1"/>
          </a:solidFill>
          <a:ln w="28575">
            <a:solidFill>
              <a:schemeClr val="hlink"/>
            </a:solidFill>
            <a:miter lim="800000"/>
            <a:headEnd/>
            <a:tailEnd/>
          </a:ln>
        </p:spPr>
        <p:txBody>
          <a:bodyPr>
            <a:spAutoFit/>
          </a:bodyPr>
          <a:lstStyle/>
          <a:p>
            <a:pPr algn="l">
              <a:lnSpc>
                <a:spcPct val="135000"/>
              </a:lnSpc>
              <a:spcBef>
                <a:spcPct val="40000"/>
              </a:spcBef>
              <a:buNone/>
            </a:pPr>
            <a:r>
              <a:rPr lang="zh-CN" altLang="en-US" sz="2800" b="1" dirty="0">
                <a:solidFill>
                  <a:srgbClr val="FF0000"/>
                </a:solidFill>
              </a:rPr>
              <a:t>测试决不能证明软件是正确的，</a:t>
            </a:r>
            <a:r>
              <a:rPr kumimoji="1" lang="zh-CN" altLang="en-US" sz="2800" b="1" dirty="0">
                <a:solidFill>
                  <a:srgbClr val="FF0000"/>
                </a:solidFill>
              </a:rPr>
              <a:t>也不能证明错误的不存在，</a:t>
            </a:r>
            <a:r>
              <a:rPr lang="zh-CN" altLang="en-US" sz="2800" b="1" dirty="0">
                <a:solidFill>
                  <a:srgbClr val="FF0000"/>
                </a:solidFill>
              </a:rPr>
              <a:t>它只能</a:t>
            </a:r>
            <a:r>
              <a:rPr kumimoji="1" lang="zh-CN" altLang="en-US" sz="2800" b="1" dirty="0">
                <a:solidFill>
                  <a:srgbClr val="FF0000"/>
                </a:solidFill>
              </a:rPr>
              <a:t>证明错误的存在。</a:t>
            </a:r>
          </a:p>
        </p:txBody>
      </p:sp>
    </p:spTree>
  </p:cSld>
  <p:clrMapOvr>
    <a:masterClrMapping/>
  </p:clrMapOvr>
  <p:transition advClick="0"/>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686800" cy="654050"/>
          </a:xfrm>
        </p:spPr>
        <p:txBody>
          <a:bodyPr/>
          <a:lstStyle/>
          <a:p>
            <a:r>
              <a:rPr lang="zh-CN" altLang="en-US" sz="3200" dirty="0">
                <a:latin typeface="+mn-ea"/>
              </a:rPr>
              <a:t>黑盒测试技术</a:t>
            </a:r>
            <a:br>
              <a:rPr lang="zh-CN" altLang="en-US" sz="3200" dirty="0"/>
            </a:br>
            <a:endParaRPr lang="zh-CN" altLang="en-US" sz="3200" dirty="0"/>
          </a:p>
        </p:txBody>
      </p:sp>
      <p:sp>
        <p:nvSpPr>
          <p:cNvPr id="33795" name="内容占位符 2"/>
          <p:cNvSpPr>
            <a:spLocks noGrp="1"/>
          </p:cNvSpPr>
          <p:nvPr>
            <p:ph idx="1"/>
          </p:nvPr>
        </p:nvSpPr>
        <p:spPr>
          <a:xfrm>
            <a:off x="100042" y="1000124"/>
            <a:ext cx="8758238" cy="4643453"/>
          </a:xfrm>
        </p:spPr>
        <p:txBody>
          <a:bodyPr/>
          <a:lstStyle/>
          <a:p>
            <a:pPr algn="just"/>
            <a:r>
              <a:rPr lang="zh-CN" altLang="zh-CN" sz="2400" b="1" dirty="0">
                <a:solidFill>
                  <a:srgbClr val="FF0000"/>
                </a:solidFill>
                <a:latin typeface="+mn-ea"/>
              </a:rPr>
              <a:t>合法输出的等价类有</a:t>
            </a:r>
          </a:p>
          <a:p>
            <a:pPr marL="0" indent="0">
              <a:lnSpc>
                <a:spcPts val="3500"/>
              </a:lnSpc>
              <a:buNone/>
              <a:defRPr/>
            </a:pPr>
            <a:r>
              <a:rPr lang="en-US" altLang="zh-CN" sz="2400" b="1" dirty="0">
                <a:solidFill>
                  <a:schemeClr val="tx2"/>
                </a:solidFill>
                <a:latin typeface="+mn-ea"/>
              </a:rPr>
              <a:t>  (1) </a:t>
            </a:r>
            <a:r>
              <a:rPr lang="zh-CN" altLang="zh-CN" sz="2400" b="1" dirty="0">
                <a:solidFill>
                  <a:schemeClr val="tx2"/>
                </a:solidFill>
                <a:latin typeface="+mn-ea"/>
              </a:rPr>
              <a:t>在计算机能表示的最小负整数和零之间的负整数。</a:t>
            </a:r>
          </a:p>
          <a:p>
            <a:pPr marL="0" indent="0">
              <a:lnSpc>
                <a:spcPts val="3500"/>
              </a:lnSpc>
              <a:buNone/>
              <a:defRPr/>
            </a:pPr>
            <a:r>
              <a:rPr lang="en-US" altLang="zh-CN" sz="2400" b="1" dirty="0">
                <a:solidFill>
                  <a:schemeClr val="tx2"/>
                </a:solidFill>
                <a:latin typeface="+mn-ea"/>
              </a:rPr>
              <a:t>  (2) </a:t>
            </a:r>
            <a:r>
              <a:rPr lang="zh-CN" altLang="zh-CN" sz="2400" b="1" dirty="0">
                <a:solidFill>
                  <a:schemeClr val="tx2"/>
                </a:solidFill>
                <a:latin typeface="+mn-ea"/>
              </a:rPr>
              <a:t>零。</a:t>
            </a:r>
          </a:p>
          <a:p>
            <a:pPr marL="0" indent="0">
              <a:lnSpc>
                <a:spcPts val="3500"/>
              </a:lnSpc>
              <a:buNone/>
              <a:defRPr/>
            </a:pPr>
            <a:r>
              <a:rPr lang="en-US" altLang="zh-CN" sz="2400" b="1" dirty="0">
                <a:solidFill>
                  <a:schemeClr val="tx2"/>
                </a:solidFill>
                <a:latin typeface="+mn-ea"/>
              </a:rPr>
              <a:t>  (3) </a:t>
            </a:r>
            <a:r>
              <a:rPr lang="zh-CN" altLang="zh-CN" sz="2400" b="1" dirty="0">
                <a:solidFill>
                  <a:schemeClr val="tx2"/>
                </a:solidFill>
                <a:latin typeface="+mn-ea"/>
              </a:rPr>
              <a:t>在零和计算机能表示的最大正整数之间的正整数。</a:t>
            </a:r>
          </a:p>
          <a:p>
            <a:pPr algn="just">
              <a:lnSpc>
                <a:spcPts val="3500"/>
              </a:lnSpc>
              <a:defRPr/>
            </a:pPr>
            <a:r>
              <a:rPr lang="zh-CN" altLang="zh-CN" sz="2400" b="1" dirty="0">
                <a:solidFill>
                  <a:srgbClr val="FF0000"/>
                </a:solidFill>
                <a:latin typeface="+mn-ea"/>
              </a:rPr>
              <a:t>非法输出的等价类有</a:t>
            </a:r>
          </a:p>
          <a:p>
            <a:pPr marL="0" indent="0">
              <a:lnSpc>
                <a:spcPts val="3500"/>
              </a:lnSpc>
              <a:buNone/>
              <a:defRPr/>
            </a:pPr>
            <a:r>
              <a:rPr lang="en-US" altLang="zh-CN" sz="2400" b="1" dirty="0">
                <a:solidFill>
                  <a:schemeClr val="tx2"/>
                </a:solidFill>
                <a:latin typeface="+mn-ea"/>
              </a:rPr>
              <a:t>  (1) </a:t>
            </a:r>
            <a:r>
              <a:rPr lang="zh-CN" altLang="zh-CN" sz="2400" b="1" dirty="0">
                <a:solidFill>
                  <a:schemeClr val="tx2"/>
                </a:solidFill>
                <a:latin typeface="+mn-ea"/>
              </a:rPr>
              <a:t>比计算机能表示的最小负整数还小的负整数。</a:t>
            </a:r>
          </a:p>
          <a:p>
            <a:pPr marL="0" indent="0">
              <a:lnSpc>
                <a:spcPts val="3500"/>
              </a:lnSpc>
              <a:buNone/>
              <a:defRPr/>
            </a:pPr>
            <a:r>
              <a:rPr lang="en-US" altLang="zh-CN" sz="2400" b="1" dirty="0">
                <a:solidFill>
                  <a:schemeClr val="tx2"/>
                </a:solidFill>
                <a:latin typeface="+mn-ea"/>
              </a:rPr>
              <a:t>  (2) </a:t>
            </a:r>
            <a:r>
              <a:rPr lang="zh-CN" altLang="zh-CN" sz="2400" b="1" dirty="0">
                <a:solidFill>
                  <a:schemeClr val="tx2"/>
                </a:solidFill>
                <a:latin typeface="+mn-ea"/>
              </a:rPr>
              <a:t>比计算机能表示的最大正整数还大的正整数。</a:t>
            </a:r>
          </a:p>
          <a:p>
            <a:pPr marL="0" indent="0">
              <a:lnSpc>
                <a:spcPts val="3500"/>
              </a:lnSpc>
              <a:spcBef>
                <a:spcPts val="600"/>
              </a:spcBef>
              <a:buNone/>
              <a:defRPr/>
            </a:pPr>
            <a:r>
              <a:rPr lang="en-US" altLang="zh-CN" sz="2400" b="1" dirty="0">
                <a:solidFill>
                  <a:schemeClr val="tx2"/>
                </a:solidFill>
                <a:latin typeface="+mn-ea"/>
              </a:rPr>
              <a:t>   </a:t>
            </a:r>
            <a:r>
              <a:rPr lang="zh-CN" altLang="zh-CN" sz="2400" b="1" dirty="0">
                <a:solidFill>
                  <a:schemeClr val="tx2"/>
                </a:solidFill>
                <a:latin typeface="+mn-ea"/>
              </a:rPr>
              <a:t>因为所用的计算机字长</a:t>
            </a:r>
            <a:r>
              <a:rPr lang="en-US" altLang="zh-CN" sz="2400" b="1" dirty="0">
                <a:solidFill>
                  <a:schemeClr val="tx2"/>
                </a:solidFill>
                <a:latin typeface="+mn-ea"/>
              </a:rPr>
              <a:t>16</a:t>
            </a:r>
            <a:r>
              <a:rPr lang="zh-CN" altLang="zh-CN" sz="2400" b="1" dirty="0">
                <a:solidFill>
                  <a:schemeClr val="tx2"/>
                </a:solidFill>
                <a:latin typeface="+mn-ea"/>
              </a:rPr>
              <a:t>位，用二进制补码表示整数，所以表示的最小负整数是</a:t>
            </a:r>
            <a:r>
              <a:rPr lang="en-US" altLang="zh-CN" sz="2400" b="1" dirty="0">
                <a:solidFill>
                  <a:schemeClr val="tx2"/>
                </a:solidFill>
                <a:latin typeface="+mn-ea"/>
              </a:rPr>
              <a:t>-32 768</a:t>
            </a:r>
            <a:r>
              <a:rPr lang="zh-CN" altLang="zh-CN" sz="2400" b="1" dirty="0">
                <a:solidFill>
                  <a:schemeClr val="tx2"/>
                </a:solidFill>
                <a:latin typeface="+mn-ea"/>
              </a:rPr>
              <a:t>，能表示的最大正整数是</a:t>
            </a:r>
            <a:r>
              <a:rPr lang="en-US" altLang="zh-CN" sz="2400" b="1" dirty="0">
                <a:solidFill>
                  <a:schemeClr val="tx2"/>
                </a:solidFill>
                <a:latin typeface="+mn-ea"/>
              </a:rPr>
              <a:t>32767</a:t>
            </a:r>
            <a:r>
              <a:rPr lang="zh-CN" altLang="zh-CN" sz="2400" b="1" dirty="0">
                <a:solidFill>
                  <a:schemeClr val="tx2"/>
                </a:solidFill>
                <a:latin typeface="+mn-ea"/>
              </a:rPr>
              <a:t>。</a:t>
            </a:r>
            <a:endParaRPr lang="zh-CN" altLang="zh-CN" sz="2300" b="1" dirty="0">
              <a:solidFill>
                <a:schemeClr val="tx2"/>
              </a:solidFill>
              <a:latin typeface="+mn-ea"/>
            </a:endParaRPr>
          </a:p>
        </p:txBody>
      </p:sp>
    </p:spTree>
  </p:cSld>
  <p:clrMapOvr>
    <a:masterClrMapping/>
  </p:clrMapOvr>
  <p:transition advClick="0"/>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686800" cy="654050"/>
          </a:xfrm>
        </p:spPr>
        <p:txBody>
          <a:bodyPr/>
          <a:lstStyle/>
          <a:p>
            <a:r>
              <a:rPr lang="zh-CN" altLang="en-US" sz="3200" dirty="0">
                <a:latin typeface="+mn-ea"/>
              </a:rPr>
              <a:t>黑盒测试技术</a:t>
            </a:r>
            <a:br>
              <a:rPr lang="zh-CN" altLang="en-US" sz="3200" dirty="0"/>
            </a:br>
            <a:endParaRPr lang="zh-CN" altLang="en-US" sz="3200" dirty="0"/>
          </a:p>
        </p:txBody>
      </p:sp>
      <p:sp>
        <p:nvSpPr>
          <p:cNvPr id="33795" name="内容占位符 2"/>
          <p:cNvSpPr>
            <a:spLocks noGrp="1"/>
          </p:cNvSpPr>
          <p:nvPr>
            <p:ph idx="1"/>
          </p:nvPr>
        </p:nvSpPr>
        <p:spPr>
          <a:xfrm>
            <a:off x="100042" y="1000124"/>
            <a:ext cx="8758238" cy="4643453"/>
          </a:xfrm>
        </p:spPr>
        <p:txBody>
          <a:bodyPr/>
          <a:lstStyle/>
          <a:p>
            <a:pPr algn="just"/>
            <a:r>
              <a:rPr lang="zh-CN" altLang="zh-CN" sz="2400" b="1" dirty="0">
                <a:solidFill>
                  <a:srgbClr val="FF0000"/>
                </a:solidFill>
                <a:latin typeface="+mn-ea"/>
              </a:rPr>
              <a:t>根据划分出的等价类，可以设计出下述测试方案</a:t>
            </a:r>
            <a:r>
              <a:rPr lang="zh-CN" altLang="en-US" sz="2400" b="1" dirty="0">
                <a:solidFill>
                  <a:srgbClr val="FF0000"/>
                </a:solidFill>
                <a:latin typeface="+mn-ea"/>
              </a:rPr>
              <a:t>如下：</a:t>
            </a:r>
            <a:endParaRPr lang="en-US" altLang="zh-CN" sz="2400" b="1" dirty="0">
              <a:solidFill>
                <a:srgbClr val="FF0000"/>
              </a:solidFill>
              <a:latin typeface="+mn-ea"/>
            </a:endParaRPr>
          </a:p>
          <a:p>
            <a:pPr algn="just"/>
            <a:endParaRPr lang="zh-CN" altLang="zh-CN" sz="2400" b="1" dirty="0">
              <a:solidFill>
                <a:srgbClr val="FF0000"/>
              </a:solidFill>
              <a:latin typeface="+mn-ea"/>
            </a:endParaRPr>
          </a:p>
          <a:p>
            <a:pPr marL="0" indent="0">
              <a:lnSpc>
                <a:spcPts val="3500"/>
              </a:lnSpc>
              <a:buNone/>
              <a:defRPr/>
            </a:pPr>
            <a:endParaRPr lang="zh-CN" altLang="zh-CN" sz="2300" b="1" dirty="0">
              <a:solidFill>
                <a:schemeClr val="tx2"/>
              </a:solidFill>
              <a:latin typeface="+mn-ea"/>
            </a:endParaRPr>
          </a:p>
        </p:txBody>
      </p:sp>
      <p:graphicFrame>
        <p:nvGraphicFramePr>
          <p:cNvPr id="4" name="表格 3"/>
          <p:cNvGraphicFramePr>
            <a:graphicFrameLocks noGrp="1"/>
          </p:cNvGraphicFramePr>
          <p:nvPr/>
        </p:nvGraphicFramePr>
        <p:xfrm>
          <a:off x="500034" y="1714488"/>
          <a:ext cx="7920536" cy="3614521"/>
        </p:xfrm>
        <a:graphic>
          <a:graphicData uri="http://schemas.openxmlformats.org/drawingml/2006/table">
            <a:tbl>
              <a:tblPr firstRow="1" bandRow="1">
                <a:tableStyleId>{5C22544A-7EE6-4342-B048-85BDC9FD1C3A}</a:tableStyleId>
              </a:tblPr>
              <a:tblGrid>
                <a:gridCol w="908929">
                  <a:extLst>
                    <a:ext uri="{9D8B030D-6E8A-4147-A177-3AD203B41FA5}">
                      <a16:colId xmlns:a16="http://schemas.microsoft.com/office/drawing/2014/main" val="20000"/>
                    </a:ext>
                  </a:extLst>
                </a:gridCol>
                <a:gridCol w="3051339">
                  <a:extLst>
                    <a:ext uri="{9D8B030D-6E8A-4147-A177-3AD203B41FA5}">
                      <a16:colId xmlns:a16="http://schemas.microsoft.com/office/drawing/2014/main" val="20001"/>
                    </a:ext>
                  </a:extLst>
                </a:gridCol>
                <a:gridCol w="1980134">
                  <a:extLst>
                    <a:ext uri="{9D8B030D-6E8A-4147-A177-3AD203B41FA5}">
                      <a16:colId xmlns:a16="http://schemas.microsoft.com/office/drawing/2014/main" val="20002"/>
                    </a:ext>
                  </a:extLst>
                </a:gridCol>
                <a:gridCol w="1980134">
                  <a:extLst>
                    <a:ext uri="{9D8B030D-6E8A-4147-A177-3AD203B41FA5}">
                      <a16:colId xmlns:a16="http://schemas.microsoft.com/office/drawing/2014/main" val="20003"/>
                    </a:ext>
                  </a:extLst>
                </a:gridCol>
              </a:tblGrid>
              <a:tr h="414121">
                <a:tc>
                  <a:txBody>
                    <a:bodyPr/>
                    <a:lstStyle/>
                    <a:p>
                      <a:r>
                        <a:rPr lang="zh-CN" altLang="en-US" b="1" dirty="0">
                          <a:solidFill>
                            <a:schemeClr val="tx2"/>
                          </a:solidFill>
                          <a:latin typeface="+mn-ea"/>
                          <a:ea typeface="+mn-ea"/>
                        </a:rPr>
                        <a:t>编号</a:t>
                      </a:r>
                    </a:p>
                  </a:txBody>
                  <a:tcPr anchor="ctr" anchorCtr="1"/>
                </a:tc>
                <a:tc>
                  <a:txBody>
                    <a:bodyPr/>
                    <a:lstStyle/>
                    <a:p>
                      <a:pPr algn="l"/>
                      <a:r>
                        <a:rPr lang="zh-CN" altLang="en-US" b="1" dirty="0">
                          <a:solidFill>
                            <a:schemeClr val="tx2"/>
                          </a:solidFill>
                          <a:latin typeface="+mn-ea"/>
                          <a:ea typeface="+mn-ea"/>
                        </a:rPr>
                        <a:t>描述</a:t>
                      </a:r>
                    </a:p>
                  </a:txBody>
                  <a:tcPr anchor="ctr" anchorCtr="1"/>
                </a:tc>
                <a:tc>
                  <a:txBody>
                    <a:bodyPr/>
                    <a:lstStyle/>
                    <a:p>
                      <a:r>
                        <a:rPr lang="zh-CN" altLang="en-US" b="1" dirty="0">
                          <a:solidFill>
                            <a:schemeClr val="tx2"/>
                          </a:solidFill>
                          <a:latin typeface="+mn-ea"/>
                          <a:ea typeface="+mn-ea"/>
                        </a:rPr>
                        <a:t>输入</a:t>
                      </a:r>
                    </a:p>
                  </a:txBody>
                  <a:tcPr anchor="ctr" anchorCtr="1"/>
                </a:tc>
                <a:tc>
                  <a:txBody>
                    <a:bodyPr/>
                    <a:lstStyle/>
                    <a:p>
                      <a:r>
                        <a:rPr lang="zh-CN" altLang="en-US" b="1" dirty="0">
                          <a:solidFill>
                            <a:schemeClr val="tx2"/>
                          </a:solidFill>
                          <a:latin typeface="+mn-ea"/>
                          <a:ea typeface="+mn-ea"/>
                        </a:rPr>
                        <a:t>预期输出</a:t>
                      </a:r>
                    </a:p>
                  </a:txBody>
                  <a:tcPr anchor="ctr" anchorCtr="1"/>
                </a:tc>
                <a:extLst>
                  <a:ext uri="{0D108BD9-81ED-4DB2-BD59-A6C34878D82A}">
                    <a16:rowId xmlns:a16="http://schemas.microsoft.com/office/drawing/2014/main" val="10000"/>
                  </a:ext>
                </a:extLst>
              </a:tr>
              <a:tr h="621082">
                <a:tc>
                  <a:txBody>
                    <a:bodyPr/>
                    <a:lstStyle/>
                    <a:p>
                      <a:r>
                        <a:rPr lang="en-US" altLang="zh-CN" b="1" dirty="0">
                          <a:solidFill>
                            <a:schemeClr val="tx2"/>
                          </a:solidFill>
                          <a:latin typeface="+mn-ea"/>
                          <a:ea typeface="+mn-ea"/>
                        </a:rPr>
                        <a:t>1</a:t>
                      </a:r>
                      <a:endParaRPr lang="zh-CN" altLang="en-US" b="1" dirty="0">
                        <a:solidFill>
                          <a:schemeClr val="tx2"/>
                        </a:solidFill>
                        <a:latin typeface="+mn-ea"/>
                        <a:ea typeface="+mn-ea"/>
                      </a:endParaRPr>
                    </a:p>
                  </a:txBody>
                  <a:tcPr anchor="ctr" anchorCtr="1"/>
                </a:tc>
                <a:tc>
                  <a:txBody>
                    <a:bodyPr/>
                    <a:lstStyle/>
                    <a:p>
                      <a:pPr algn="l"/>
                      <a:r>
                        <a:rPr lang="en-US" altLang="zh-CN" sz="1800" b="1" kern="1200" dirty="0">
                          <a:solidFill>
                            <a:schemeClr val="tx2"/>
                          </a:solidFill>
                          <a:effectLst/>
                          <a:latin typeface="+mn-ea"/>
                          <a:ea typeface="+mn-ea"/>
                          <a:cs typeface="+mn-cs"/>
                        </a:rPr>
                        <a:t>1</a:t>
                      </a:r>
                      <a:r>
                        <a:rPr lang="zh-CN" altLang="zh-CN" sz="1800" b="1" kern="1200" dirty="0">
                          <a:solidFill>
                            <a:schemeClr val="tx2"/>
                          </a:solidFill>
                          <a:effectLst/>
                          <a:latin typeface="+mn-ea"/>
                          <a:ea typeface="+mn-ea"/>
                          <a:cs typeface="+mn-cs"/>
                        </a:rPr>
                        <a:t>～</a:t>
                      </a:r>
                      <a:r>
                        <a:rPr lang="en-US" altLang="zh-CN" sz="1800" b="1" kern="1200" dirty="0">
                          <a:solidFill>
                            <a:schemeClr val="tx2"/>
                          </a:solidFill>
                          <a:effectLst/>
                          <a:latin typeface="+mn-ea"/>
                          <a:ea typeface="+mn-ea"/>
                          <a:cs typeface="+mn-cs"/>
                        </a:rPr>
                        <a:t>6</a:t>
                      </a:r>
                      <a:r>
                        <a:rPr lang="zh-CN" altLang="zh-CN" sz="1800" b="1" kern="1200" dirty="0">
                          <a:solidFill>
                            <a:schemeClr val="tx2"/>
                          </a:solidFill>
                          <a:effectLst/>
                          <a:latin typeface="+mn-ea"/>
                          <a:ea typeface="+mn-ea"/>
                          <a:cs typeface="+mn-cs"/>
                        </a:rPr>
                        <a:t>个数字组成的数字串，输出是合法的正整数</a:t>
                      </a:r>
                      <a:endParaRPr lang="zh-CN" altLang="en-US" b="1" dirty="0">
                        <a:solidFill>
                          <a:schemeClr val="tx2"/>
                        </a:solidFill>
                        <a:latin typeface="+mn-ea"/>
                        <a:ea typeface="+mn-ea"/>
                      </a:endParaRPr>
                    </a:p>
                  </a:txBody>
                  <a:tcPr anchor="ctr"/>
                </a:tc>
                <a:tc>
                  <a:txBody>
                    <a:bodyPr/>
                    <a:lstStyle/>
                    <a:p>
                      <a:r>
                        <a:rPr lang="zh-CN" altLang="zh-CN" sz="1800" b="1" kern="1200" dirty="0">
                          <a:solidFill>
                            <a:schemeClr val="tx2"/>
                          </a:solidFill>
                          <a:effectLst/>
                          <a:latin typeface="+mn-ea"/>
                          <a:ea typeface="+mn-ea"/>
                          <a:cs typeface="+mn-cs"/>
                        </a:rPr>
                        <a:t>‘</a:t>
                      </a:r>
                      <a:r>
                        <a:rPr lang="en-US" altLang="zh-CN" sz="1800" b="1" kern="1200" dirty="0">
                          <a:solidFill>
                            <a:schemeClr val="tx2"/>
                          </a:solidFill>
                          <a:effectLst/>
                          <a:latin typeface="+mn-ea"/>
                          <a:ea typeface="+mn-ea"/>
                          <a:cs typeface="+mn-cs"/>
                        </a:rPr>
                        <a:t>1</a:t>
                      </a:r>
                      <a:r>
                        <a:rPr lang="zh-CN" altLang="zh-CN" sz="1800" b="1" kern="1200" dirty="0">
                          <a:solidFill>
                            <a:schemeClr val="tx2"/>
                          </a:solidFill>
                          <a:effectLst/>
                          <a:latin typeface="+mn-ea"/>
                          <a:ea typeface="+mn-ea"/>
                          <a:cs typeface="+mn-cs"/>
                        </a:rPr>
                        <a:t>’</a:t>
                      </a:r>
                      <a:endParaRPr lang="zh-CN" altLang="en-US" b="1" dirty="0">
                        <a:solidFill>
                          <a:schemeClr val="tx2"/>
                        </a:solidFill>
                        <a:latin typeface="+mn-ea"/>
                        <a:ea typeface="+mn-ea"/>
                      </a:endParaRPr>
                    </a:p>
                  </a:txBody>
                  <a:tcPr anchor="ctr" anchorCtr="1"/>
                </a:tc>
                <a:tc>
                  <a:txBody>
                    <a:bodyPr/>
                    <a:lstStyle/>
                    <a:p>
                      <a:r>
                        <a:rPr lang="en-US" altLang="zh-CN" b="1" dirty="0">
                          <a:solidFill>
                            <a:schemeClr val="tx2"/>
                          </a:solidFill>
                          <a:latin typeface="+mn-ea"/>
                          <a:ea typeface="+mn-ea"/>
                        </a:rPr>
                        <a:t>1</a:t>
                      </a:r>
                      <a:endParaRPr lang="zh-CN" altLang="en-US" b="1" dirty="0">
                        <a:solidFill>
                          <a:schemeClr val="tx2"/>
                        </a:solidFill>
                        <a:latin typeface="+mn-ea"/>
                        <a:ea typeface="+mn-ea"/>
                      </a:endParaRPr>
                    </a:p>
                  </a:txBody>
                  <a:tcPr anchor="ctr" anchorCtr="1"/>
                </a:tc>
                <a:extLst>
                  <a:ext uri="{0D108BD9-81ED-4DB2-BD59-A6C34878D82A}">
                    <a16:rowId xmlns:a16="http://schemas.microsoft.com/office/drawing/2014/main" val="10001"/>
                  </a:ext>
                </a:extLst>
              </a:tr>
              <a:tr h="621082">
                <a:tc>
                  <a:txBody>
                    <a:bodyPr/>
                    <a:lstStyle/>
                    <a:p>
                      <a:r>
                        <a:rPr lang="en-US" altLang="zh-CN" b="1" dirty="0">
                          <a:solidFill>
                            <a:schemeClr val="tx2"/>
                          </a:solidFill>
                          <a:latin typeface="+mn-ea"/>
                          <a:ea typeface="+mn-ea"/>
                        </a:rPr>
                        <a:t>2</a:t>
                      </a:r>
                      <a:endParaRPr lang="zh-CN" altLang="en-US" b="1" dirty="0">
                        <a:solidFill>
                          <a:schemeClr val="tx2"/>
                        </a:solidFill>
                        <a:latin typeface="+mn-ea"/>
                        <a:ea typeface="+mn-ea"/>
                      </a:endParaRPr>
                    </a:p>
                  </a:txBody>
                  <a:tcPr anchor="ctr" anchorCtr="1"/>
                </a:tc>
                <a:tc>
                  <a:txBody>
                    <a:bodyPr/>
                    <a:lstStyle/>
                    <a:p>
                      <a:pPr algn="l"/>
                      <a:r>
                        <a:rPr lang="zh-CN" altLang="zh-CN" sz="1800" b="1" kern="1200" dirty="0">
                          <a:solidFill>
                            <a:schemeClr val="tx2"/>
                          </a:solidFill>
                          <a:effectLst/>
                          <a:latin typeface="+mn-ea"/>
                          <a:ea typeface="+mn-ea"/>
                          <a:cs typeface="+mn-cs"/>
                        </a:rPr>
                        <a:t>最高位数字是零的数字串，输出是合法的正整数</a:t>
                      </a:r>
                      <a:endParaRPr lang="zh-CN" altLang="en-US" b="1" dirty="0">
                        <a:solidFill>
                          <a:schemeClr val="tx2"/>
                        </a:solidFill>
                        <a:latin typeface="+mn-ea"/>
                        <a:ea typeface="+mn-ea"/>
                      </a:endParaRPr>
                    </a:p>
                  </a:txBody>
                  <a:tcPr anchor="ctr"/>
                </a:tc>
                <a:tc>
                  <a:txBody>
                    <a:bodyPr/>
                    <a:lstStyle/>
                    <a:p>
                      <a:r>
                        <a:rPr lang="zh-CN" altLang="zh-CN" sz="1800" b="1" kern="1200" dirty="0">
                          <a:solidFill>
                            <a:schemeClr val="tx2"/>
                          </a:solidFill>
                          <a:effectLst/>
                          <a:latin typeface="+mn-ea"/>
                          <a:ea typeface="+mn-ea"/>
                          <a:cs typeface="+mn-cs"/>
                        </a:rPr>
                        <a:t>‘</a:t>
                      </a:r>
                      <a:r>
                        <a:rPr lang="en-US" altLang="zh-CN" sz="1800" b="1" kern="1200" dirty="0">
                          <a:solidFill>
                            <a:schemeClr val="tx2"/>
                          </a:solidFill>
                          <a:effectLst/>
                          <a:latin typeface="+mn-ea"/>
                          <a:ea typeface="+mn-ea"/>
                          <a:cs typeface="+mn-cs"/>
                        </a:rPr>
                        <a:t>000001</a:t>
                      </a:r>
                      <a:r>
                        <a:rPr lang="zh-CN" altLang="zh-CN" sz="1800" b="1" kern="1200" dirty="0">
                          <a:solidFill>
                            <a:schemeClr val="tx2"/>
                          </a:solidFill>
                          <a:effectLst/>
                          <a:latin typeface="+mn-ea"/>
                          <a:ea typeface="+mn-ea"/>
                          <a:cs typeface="+mn-cs"/>
                        </a:rPr>
                        <a:t>’</a:t>
                      </a:r>
                      <a:endParaRPr lang="zh-CN" altLang="en-US" b="1" dirty="0">
                        <a:solidFill>
                          <a:schemeClr val="tx2"/>
                        </a:solidFill>
                        <a:latin typeface="+mn-ea"/>
                        <a:ea typeface="+mn-ea"/>
                      </a:endParaRPr>
                    </a:p>
                  </a:txBody>
                  <a:tcPr anchor="ctr" anchorCtr="1"/>
                </a:tc>
                <a:tc>
                  <a:txBody>
                    <a:bodyPr/>
                    <a:lstStyle/>
                    <a:p>
                      <a:r>
                        <a:rPr lang="en-US" altLang="zh-CN" b="1" dirty="0">
                          <a:solidFill>
                            <a:schemeClr val="tx2"/>
                          </a:solidFill>
                          <a:latin typeface="+mn-ea"/>
                          <a:ea typeface="+mn-ea"/>
                        </a:rPr>
                        <a:t>1</a:t>
                      </a:r>
                      <a:endParaRPr lang="zh-CN" altLang="en-US" b="1" dirty="0">
                        <a:solidFill>
                          <a:schemeClr val="tx2"/>
                        </a:solidFill>
                        <a:latin typeface="+mn-ea"/>
                        <a:ea typeface="+mn-ea"/>
                      </a:endParaRPr>
                    </a:p>
                  </a:txBody>
                  <a:tcPr anchor="ctr" anchorCtr="1"/>
                </a:tc>
                <a:extLst>
                  <a:ext uri="{0D108BD9-81ED-4DB2-BD59-A6C34878D82A}">
                    <a16:rowId xmlns:a16="http://schemas.microsoft.com/office/drawing/2014/main" val="10002"/>
                  </a:ext>
                </a:extLst>
              </a:tr>
              <a:tr h="621082">
                <a:tc>
                  <a:txBody>
                    <a:bodyPr/>
                    <a:lstStyle/>
                    <a:p>
                      <a:r>
                        <a:rPr lang="en-US" altLang="zh-CN" b="1" dirty="0">
                          <a:solidFill>
                            <a:schemeClr val="tx2"/>
                          </a:solidFill>
                          <a:latin typeface="+mn-ea"/>
                          <a:ea typeface="+mn-ea"/>
                        </a:rPr>
                        <a:t>3</a:t>
                      </a:r>
                      <a:endParaRPr lang="zh-CN" altLang="en-US" b="1" dirty="0">
                        <a:solidFill>
                          <a:schemeClr val="tx2"/>
                        </a:solidFill>
                        <a:latin typeface="+mn-ea"/>
                        <a:ea typeface="+mn-ea"/>
                      </a:endParaRPr>
                    </a:p>
                  </a:txBody>
                  <a:tcPr anchor="ctr" anchorCtr="1"/>
                </a:tc>
                <a:tc>
                  <a:txBody>
                    <a:bodyPr/>
                    <a:lstStyle/>
                    <a:p>
                      <a:pPr algn="l"/>
                      <a:r>
                        <a:rPr lang="zh-CN" altLang="zh-CN" sz="1800" b="1" kern="1200" dirty="0">
                          <a:solidFill>
                            <a:schemeClr val="tx2"/>
                          </a:solidFill>
                          <a:effectLst/>
                          <a:latin typeface="+mn-ea"/>
                          <a:ea typeface="+mn-ea"/>
                          <a:cs typeface="+mn-cs"/>
                        </a:rPr>
                        <a:t>负号与最高位数字紧相邻，输出合法的负整数</a:t>
                      </a:r>
                      <a:endParaRPr lang="zh-CN" altLang="en-US" b="1" dirty="0">
                        <a:solidFill>
                          <a:schemeClr val="tx2"/>
                        </a:solidFill>
                        <a:latin typeface="+mn-ea"/>
                        <a:ea typeface="+mn-ea"/>
                      </a:endParaRPr>
                    </a:p>
                  </a:txBody>
                  <a:tcPr anchor="ctr"/>
                </a:tc>
                <a:tc>
                  <a:txBody>
                    <a:bodyPr/>
                    <a:lstStyle/>
                    <a:p>
                      <a:r>
                        <a:rPr lang="zh-CN" altLang="zh-CN" sz="1800" b="1" kern="1200" dirty="0">
                          <a:solidFill>
                            <a:schemeClr val="tx2"/>
                          </a:solidFill>
                          <a:effectLst/>
                          <a:latin typeface="+mn-ea"/>
                          <a:ea typeface="+mn-ea"/>
                          <a:cs typeface="+mn-cs"/>
                        </a:rPr>
                        <a:t>‘</a:t>
                      </a:r>
                      <a:r>
                        <a:rPr lang="en-US" altLang="zh-CN" sz="1800" b="1" kern="1200" dirty="0">
                          <a:solidFill>
                            <a:schemeClr val="tx2"/>
                          </a:solidFill>
                          <a:effectLst/>
                          <a:latin typeface="+mn-ea"/>
                          <a:ea typeface="+mn-ea"/>
                          <a:cs typeface="+mn-cs"/>
                        </a:rPr>
                        <a:t>-00001</a:t>
                      </a:r>
                      <a:r>
                        <a:rPr lang="zh-CN" altLang="zh-CN" sz="1800" b="1" kern="1200" dirty="0">
                          <a:solidFill>
                            <a:schemeClr val="tx2"/>
                          </a:solidFill>
                          <a:effectLst/>
                          <a:latin typeface="+mn-ea"/>
                          <a:ea typeface="+mn-ea"/>
                          <a:cs typeface="+mn-cs"/>
                        </a:rPr>
                        <a:t>’</a:t>
                      </a:r>
                      <a:endParaRPr lang="zh-CN" altLang="en-US" b="1" dirty="0">
                        <a:solidFill>
                          <a:schemeClr val="tx2"/>
                        </a:solidFill>
                        <a:latin typeface="+mn-ea"/>
                        <a:ea typeface="+mn-ea"/>
                      </a:endParaRPr>
                    </a:p>
                  </a:txBody>
                  <a:tcPr anchor="ctr" anchorCtr="1"/>
                </a:tc>
                <a:tc>
                  <a:txBody>
                    <a:bodyPr/>
                    <a:lstStyle/>
                    <a:p>
                      <a:r>
                        <a:rPr lang="en-US" altLang="zh-CN" sz="1800" b="1" kern="1200" dirty="0">
                          <a:solidFill>
                            <a:schemeClr val="tx2"/>
                          </a:solidFill>
                          <a:effectLst/>
                          <a:latin typeface="+mn-ea"/>
                          <a:ea typeface="+mn-ea"/>
                          <a:cs typeface="+mn-cs"/>
                        </a:rPr>
                        <a:t>-1</a:t>
                      </a:r>
                      <a:endParaRPr lang="zh-CN" altLang="en-US" b="1" dirty="0">
                        <a:solidFill>
                          <a:schemeClr val="tx2"/>
                        </a:solidFill>
                        <a:latin typeface="+mn-ea"/>
                        <a:ea typeface="+mn-ea"/>
                      </a:endParaRPr>
                    </a:p>
                  </a:txBody>
                  <a:tcPr anchor="ctr" anchorCtr="1"/>
                </a:tc>
                <a:extLst>
                  <a:ext uri="{0D108BD9-81ED-4DB2-BD59-A6C34878D82A}">
                    <a16:rowId xmlns:a16="http://schemas.microsoft.com/office/drawing/2014/main" val="10003"/>
                  </a:ext>
                </a:extLst>
              </a:tr>
              <a:tr h="621082">
                <a:tc>
                  <a:txBody>
                    <a:bodyPr/>
                    <a:lstStyle/>
                    <a:p>
                      <a:r>
                        <a:rPr lang="en-US" altLang="zh-CN" b="1" dirty="0">
                          <a:solidFill>
                            <a:schemeClr val="tx2"/>
                          </a:solidFill>
                          <a:latin typeface="+mn-ea"/>
                          <a:ea typeface="+mn-ea"/>
                        </a:rPr>
                        <a:t>4</a:t>
                      </a:r>
                      <a:endParaRPr lang="zh-CN" altLang="en-US" b="1" dirty="0">
                        <a:solidFill>
                          <a:schemeClr val="tx2"/>
                        </a:solidFill>
                        <a:latin typeface="+mn-ea"/>
                        <a:ea typeface="+mn-ea"/>
                      </a:endParaRPr>
                    </a:p>
                  </a:txBody>
                  <a:tcPr anchor="ctr" anchorCtr="1"/>
                </a:tc>
                <a:tc>
                  <a:txBody>
                    <a:bodyPr/>
                    <a:lstStyle/>
                    <a:p>
                      <a:pPr algn="l"/>
                      <a:r>
                        <a:rPr lang="zh-CN" altLang="zh-CN" sz="1800" b="1" kern="1200" dirty="0">
                          <a:solidFill>
                            <a:schemeClr val="tx2"/>
                          </a:solidFill>
                          <a:effectLst/>
                          <a:latin typeface="+mn-ea"/>
                          <a:ea typeface="+mn-ea"/>
                          <a:cs typeface="+mn-cs"/>
                        </a:rPr>
                        <a:t>最高位数字是零，输出也是零</a:t>
                      </a:r>
                      <a:endParaRPr lang="zh-CN" altLang="en-US" b="1" dirty="0">
                        <a:solidFill>
                          <a:schemeClr val="tx2"/>
                        </a:solidFill>
                        <a:latin typeface="+mn-ea"/>
                        <a:ea typeface="+mn-ea"/>
                      </a:endParaRPr>
                    </a:p>
                  </a:txBody>
                  <a:tcPr anchor="ctr"/>
                </a:tc>
                <a:tc>
                  <a:txBody>
                    <a:bodyPr/>
                    <a:lstStyle/>
                    <a:p>
                      <a:r>
                        <a:rPr lang="zh-CN" altLang="zh-CN" sz="1800" b="1" kern="1200" dirty="0">
                          <a:solidFill>
                            <a:schemeClr val="tx2"/>
                          </a:solidFill>
                          <a:effectLst/>
                          <a:latin typeface="+mn-ea"/>
                          <a:ea typeface="+mn-ea"/>
                          <a:cs typeface="+mn-cs"/>
                        </a:rPr>
                        <a:t>‘</a:t>
                      </a:r>
                      <a:r>
                        <a:rPr lang="en-US" altLang="zh-CN" sz="1800" b="1" kern="1200" dirty="0">
                          <a:solidFill>
                            <a:schemeClr val="tx2"/>
                          </a:solidFill>
                          <a:effectLst/>
                          <a:latin typeface="+mn-ea"/>
                          <a:ea typeface="+mn-ea"/>
                          <a:cs typeface="+mn-cs"/>
                        </a:rPr>
                        <a:t>000000</a:t>
                      </a:r>
                      <a:r>
                        <a:rPr lang="zh-CN" altLang="zh-CN" sz="1800" b="1" kern="1200" dirty="0">
                          <a:solidFill>
                            <a:schemeClr val="tx2"/>
                          </a:solidFill>
                          <a:effectLst/>
                          <a:latin typeface="+mn-ea"/>
                          <a:ea typeface="+mn-ea"/>
                          <a:cs typeface="+mn-cs"/>
                        </a:rPr>
                        <a:t>’</a:t>
                      </a:r>
                      <a:endParaRPr lang="zh-CN" altLang="en-US" b="1" dirty="0">
                        <a:solidFill>
                          <a:schemeClr val="tx2"/>
                        </a:solidFill>
                        <a:latin typeface="+mn-ea"/>
                        <a:ea typeface="+mn-ea"/>
                      </a:endParaRPr>
                    </a:p>
                  </a:txBody>
                  <a:tcPr anchor="ctr" anchorCtr="1"/>
                </a:tc>
                <a:tc>
                  <a:txBody>
                    <a:bodyPr/>
                    <a:lstStyle/>
                    <a:p>
                      <a:r>
                        <a:rPr lang="en-US" altLang="zh-CN" b="1" dirty="0">
                          <a:solidFill>
                            <a:schemeClr val="tx2"/>
                          </a:solidFill>
                          <a:latin typeface="+mn-ea"/>
                          <a:ea typeface="+mn-ea"/>
                        </a:rPr>
                        <a:t>0</a:t>
                      </a:r>
                      <a:endParaRPr lang="zh-CN" altLang="en-US" b="1" dirty="0">
                        <a:solidFill>
                          <a:schemeClr val="tx2"/>
                        </a:solidFill>
                        <a:latin typeface="+mn-ea"/>
                        <a:ea typeface="+mn-ea"/>
                      </a:endParaRPr>
                    </a:p>
                  </a:txBody>
                  <a:tcPr anchor="ctr" anchorCtr="1"/>
                </a:tc>
                <a:extLst>
                  <a:ext uri="{0D108BD9-81ED-4DB2-BD59-A6C34878D82A}">
                    <a16:rowId xmlns:a16="http://schemas.microsoft.com/office/drawing/2014/main" val="10004"/>
                  </a:ext>
                </a:extLst>
              </a:tr>
              <a:tr h="621082">
                <a:tc>
                  <a:txBody>
                    <a:bodyPr/>
                    <a:lstStyle/>
                    <a:p>
                      <a:r>
                        <a:rPr lang="en-US" altLang="zh-CN" b="1" dirty="0">
                          <a:solidFill>
                            <a:schemeClr val="tx2"/>
                          </a:solidFill>
                          <a:latin typeface="+mn-ea"/>
                          <a:ea typeface="+mn-ea"/>
                        </a:rPr>
                        <a:t>5</a:t>
                      </a:r>
                      <a:endParaRPr lang="zh-CN" altLang="en-US" b="1" dirty="0">
                        <a:solidFill>
                          <a:schemeClr val="tx2"/>
                        </a:solidFill>
                        <a:latin typeface="+mn-ea"/>
                        <a:ea typeface="+mn-ea"/>
                      </a:endParaRPr>
                    </a:p>
                  </a:txBody>
                  <a:tcPr anchor="ctr" anchorCtr="1"/>
                </a:tc>
                <a:tc>
                  <a:txBody>
                    <a:bodyPr/>
                    <a:lstStyle/>
                    <a:p>
                      <a:pPr algn="l"/>
                      <a:r>
                        <a:rPr lang="zh-CN" altLang="zh-CN" sz="1800" b="1" kern="1200" dirty="0">
                          <a:solidFill>
                            <a:schemeClr val="tx2"/>
                          </a:solidFill>
                          <a:effectLst/>
                          <a:latin typeface="+mn-ea"/>
                          <a:ea typeface="+mn-ea"/>
                          <a:cs typeface="+mn-cs"/>
                        </a:rPr>
                        <a:t>太小的负整数</a:t>
                      </a:r>
                      <a:endParaRPr lang="zh-CN" altLang="en-US" b="1" dirty="0">
                        <a:solidFill>
                          <a:schemeClr val="tx2"/>
                        </a:solidFill>
                        <a:latin typeface="+mn-ea"/>
                        <a:ea typeface="+mn-ea"/>
                      </a:endParaRPr>
                    </a:p>
                  </a:txBody>
                  <a:tcPr anchor="ctr"/>
                </a:tc>
                <a:tc>
                  <a:txBody>
                    <a:bodyPr/>
                    <a:lstStyle/>
                    <a:p>
                      <a:r>
                        <a:rPr lang="zh-CN" altLang="zh-CN" sz="1800" b="1" kern="1200" dirty="0">
                          <a:solidFill>
                            <a:schemeClr val="tx2"/>
                          </a:solidFill>
                          <a:effectLst/>
                          <a:latin typeface="+mn-ea"/>
                          <a:ea typeface="+mn-ea"/>
                          <a:cs typeface="+mn-cs"/>
                        </a:rPr>
                        <a:t>‘</a:t>
                      </a:r>
                      <a:r>
                        <a:rPr lang="en-US" altLang="zh-CN" sz="1800" b="1" kern="1200" dirty="0">
                          <a:solidFill>
                            <a:schemeClr val="tx2"/>
                          </a:solidFill>
                          <a:effectLst/>
                          <a:latin typeface="+mn-ea"/>
                          <a:ea typeface="+mn-ea"/>
                          <a:cs typeface="+mn-cs"/>
                        </a:rPr>
                        <a:t>-47561</a:t>
                      </a:r>
                      <a:r>
                        <a:rPr lang="zh-CN" altLang="zh-CN" sz="1800" b="1" kern="1200" dirty="0">
                          <a:solidFill>
                            <a:schemeClr val="tx2"/>
                          </a:solidFill>
                          <a:effectLst/>
                          <a:latin typeface="+mn-ea"/>
                          <a:ea typeface="+mn-ea"/>
                          <a:cs typeface="+mn-cs"/>
                        </a:rPr>
                        <a:t>’</a:t>
                      </a:r>
                      <a:endParaRPr lang="zh-CN" altLang="en-US" b="1" dirty="0">
                        <a:solidFill>
                          <a:schemeClr val="tx2"/>
                        </a:solidFill>
                        <a:latin typeface="+mn-ea"/>
                        <a:ea typeface="+mn-ea"/>
                      </a:endParaRPr>
                    </a:p>
                  </a:txBody>
                  <a:tcPr anchor="ctr" anchorCtr="1"/>
                </a:tc>
                <a:tc>
                  <a:txBody>
                    <a:bodyPr/>
                    <a:lstStyle/>
                    <a:p>
                      <a:r>
                        <a:rPr lang="zh-CN" altLang="zh-CN" sz="1800" b="1" kern="1200" dirty="0">
                          <a:solidFill>
                            <a:schemeClr val="tx2"/>
                          </a:solidFill>
                          <a:effectLst/>
                          <a:latin typeface="+mn-ea"/>
                          <a:ea typeface="+mn-ea"/>
                          <a:cs typeface="+mn-cs"/>
                        </a:rPr>
                        <a:t>错误——无效输入</a:t>
                      </a:r>
                      <a:endParaRPr lang="zh-CN" altLang="en-US" b="1" dirty="0">
                        <a:solidFill>
                          <a:schemeClr val="tx2"/>
                        </a:solidFill>
                        <a:latin typeface="+mn-ea"/>
                        <a:ea typeface="+mn-ea"/>
                      </a:endParaRPr>
                    </a:p>
                  </a:txBody>
                  <a:tcPr anchor="ctr" anchorCtr="1"/>
                </a:tc>
                <a:extLst>
                  <a:ext uri="{0D108BD9-81ED-4DB2-BD59-A6C34878D82A}">
                    <a16:rowId xmlns:a16="http://schemas.microsoft.com/office/drawing/2014/main" val="10005"/>
                  </a:ext>
                </a:extLst>
              </a:tr>
            </a:tbl>
          </a:graphicData>
        </a:graphic>
      </p:graphicFrame>
    </p:spTree>
  </p:cSld>
  <p:clrMapOvr>
    <a:masterClrMapping/>
  </p:clrMapOvr>
  <p:transition advClick="0"/>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686800" cy="654050"/>
          </a:xfrm>
        </p:spPr>
        <p:txBody>
          <a:bodyPr/>
          <a:lstStyle/>
          <a:p>
            <a:r>
              <a:rPr lang="zh-CN" altLang="en-US" sz="3200" dirty="0">
                <a:latin typeface="+mn-ea"/>
              </a:rPr>
              <a:t>黑盒测试技术</a:t>
            </a:r>
            <a:br>
              <a:rPr lang="zh-CN" altLang="en-US" sz="3200" dirty="0"/>
            </a:br>
            <a:endParaRPr lang="zh-CN" altLang="en-US" sz="3200" dirty="0"/>
          </a:p>
        </p:txBody>
      </p:sp>
      <p:sp>
        <p:nvSpPr>
          <p:cNvPr id="33795" name="内容占位符 2"/>
          <p:cNvSpPr>
            <a:spLocks noGrp="1"/>
          </p:cNvSpPr>
          <p:nvPr>
            <p:ph idx="1"/>
          </p:nvPr>
        </p:nvSpPr>
        <p:spPr>
          <a:xfrm>
            <a:off x="100042" y="1000124"/>
            <a:ext cx="8758238" cy="4643453"/>
          </a:xfrm>
        </p:spPr>
        <p:txBody>
          <a:bodyPr/>
          <a:lstStyle/>
          <a:p>
            <a:pPr algn="just"/>
            <a:r>
              <a:rPr lang="zh-CN" altLang="zh-CN" sz="2400" b="1" dirty="0">
                <a:solidFill>
                  <a:srgbClr val="FF0000"/>
                </a:solidFill>
                <a:latin typeface="+mn-ea"/>
              </a:rPr>
              <a:t>根据划分出的等价类，可以设计出下述测试方案</a:t>
            </a:r>
            <a:r>
              <a:rPr lang="zh-CN" altLang="en-US" sz="2400" b="1" dirty="0">
                <a:solidFill>
                  <a:srgbClr val="FF0000"/>
                </a:solidFill>
                <a:latin typeface="+mn-ea"/>
              </a:rPr>
              <a:t>如下：</a:t>
            </a:r>
            <a:endParaRPr lang="en-US" altLang="zh-CN" sz="2400" b="1" dirty="0">
              <a:solidFill>
                <a:srgbClr val="FF0000"/>
              </a:solidFill>
              <a:latin typeface="+mn-ea"/>
            </a:endParaRPr>
          </a:p>
          <a:p>
            <a:pPr algn="just"/>
            <a:endParaRPr lang="zh-CN" altLang="zh-CN" sz="2400" b="1" dirty="0">
              <a:solidFill>
                <a:srgbClr val="FF0000"/>
              </a:solidFill>
              <a:latin typeface="+mn-ea"/>
            </a:endParaRPr>
          </a:p>
          <a:p>
            <a:pPr marL="0" indent="0">
              <a:lnSpc>
                <a:spcPts val="3500"/>
              </a:lnSpc>
              <a:buNone/>
              <a:defRPr/>
            </a:pPr>
            <a:endParaRPr lang="zh-CN" altLang="zh-CN" sz="2300" b="1" dirty="0">
              <a:solidFill>
                <a:schemeClr val="tx2"/>
              </a:solidFill>
              <a:latin typeface="+mn-ea"/>
            </a:endParaRPr>
          </a:p>
        </p:txBody>
      </p:sp>
      <p:graphicFrame>
        <p:nvGraphicFramePr>
          <p:cNvPr id="5" name="表格 4"/>
          <p:cNvGraphicFramePr>
            <a:graphicFrameLocks noGrp="1"/>
          </p:cNvGraphicFramePr>
          <p:nvPr/>
        </p:nvGraphicFramePr>
        <p:xfrm>
          <a:off x="611188" y="1557339"/>
          <a:ext cx="7920880" cy="4114539"/>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0000"/>
                    </a:ext>
                  </a:extLst>
                </a:gridCol>
                <a:gridCol w="3097286">
                  <a:extLst>
                    <a:ext uri="{9D8B030D-6E8A-4147-A177-3AD203B41FA5}">
                      <a16:colId xmlns:a16="http://schemas.microsoft.com/office/drawing/2014/main" val="20001"/>
                    </a:ext>
                  </a:extLst>
                </a:gridCol>
                <a:gridCol w="1727250">
                  <a:extLst>
                    <a:ext uri="{9D8B030D-6E8A-4147-A177-3AD203B41FA5}">
                      <a16:colId xmlns:a16="http://schemas.microsoft.com/office/drawing/2014/main" val="20002"/>
                    </a:ext>
                  </a:extLst>
                </a:gridCol>
                <a:gridCol w="2304256">
                  <a:extLst>
                    <a:ext uri="{9D8B030D-6E8A-4147-A177-3AD203B41FA5}">
                      <a16:colId xmlns:a16="http://schemas.microsoft.com/office/drawing/2014/main" val="20003"/>
                    </a:ext>
                  </a:extLst>
                </a:gridCol>
              </a:tblGrid>
              <a:tr h="404967">
                <a:tc>
                  <a:txBody>
                    <a:bodyPr/>
                    <a:lstStyle/>
                    <a:p>
                      <a:r>
                        <a:rPr lang="zh-CN" altLang="en-US" b="1" dirty="0">
                          <a:solidFill>
                            <a:schemeClr val="tx2"/>
                          </a:solidFill>
                          <a:latin typeface="+mn-ea"/>
                          <a:ea typeface="+mn-ea"/>
                        </a:rPr>
                        <a:t>编号</a:t>
                      </a:r>
                    </a:p>
                  </a:txBody>
                  <a:tcPr anchor="ctr" anchorCtr="1"/>
                </a:tc>
                <a:tc>
                  <a:txBody>
                    <a:bodyPr/>
                    <a:lstStyle/>
                    <a:p>
                      <a:pPr algn="l"/>
                      <a:r>
                        <a:rPr lang="zh-CN" altLang="en-US" b="1" dirty="0">
                          <a:solidFill>
                            <a:schemeClr val="tx2"/>
                          </a:solidFill>
                          <a:latin typeface="+mn-ea"/>
                          <a:ea typeface="+mn-ea"/>
                        </a:rPr>
                        <a:t>描述</a:t>
                      </a:r>
                    </a:p>
                  </a:txBody>
                  <a:tcPr anchor="ctr" anchorCtr="1"/>
                </a:tc>
                <a:tc>
                  <a:txBody>
                    <a:bodyPr/>
                    <a:lstStyle/>
                    <a:p>
                      <a:r>
                        <a:rPr lang="zh-CN" altLang="en-US" b="1" dirty="0">
                          <a:solidFill>
                            <a:schemeClr val="tx2"/>
                          </a:solidFill>
                          <a:latin typeface="+mn-ea"/>
                          <a:ea typeface="+mn-ea"/>
                        </a:rPr>
                        <a:t>输入</a:t>
                      </a:r>
                    </a:p>
                  </a:txBody>
                  <a:tcPr anchor="ctr" anchorCtr="1"/>
                </a:tc>
                <a:tc>
                  <a:txBody>
                    <a:bodyPr/>
                    <a:lstStyle/>
                    <a:p>
                      <a:r>
                        <a:rPr lang="zh-CN" altLang="en-US" b="1" dirty="0">
                          <a:solidFill>
                            <a:schemeClr val="tx2"/>
                          </a:solidFill>
                          <a:latin typeface="+mn-ea"/>
                          <a:ea typeface="+mn-ea"/>
                        </a:rPr>
                        <a:t>预期输出</a:t>
                      </a:r>
                    </a:p>
                  </a:txBody>
                  <a:tcPr anchor="ctr" anchorCtr="1"/>
                </a:tc>
                <a:extLst>
                  <a:ext uri="{0D108BD9-81ED-4DB2-BD59-A6C34878D82A}">
                    <a16:rowId xmlns:a16="http://schemas.microsoft.com/office/drawing/2014/main" val="10000"/>
                  </a:ext>
                </a:extLst>
              </a:tr>
              <a:tr h="607353">
                <a:tc>
                  <a:txBody>
                    <a:bodyPr/>
                    <a:lstStyle/>
                    <a:p>
                      <a:r>
                        <a:rPr lang="en-US" altLang="zh-CN" b="1" dirty="0">
                          <a:solidFill>
                            <a:schemeClr val="tx2"/>
                          </a:solidFill>
                          <a:latin typeface="+mn-ea"/>
                          <a:ea typeface="+mn-ea"/>
                        </a:rPr>
                        <a:t>6</a:t>
                      </a:r>
                      <a:endParaRPr lang="zh-CN" altLang="en-US" b="1" dirty="0">
                        <a:solidFill>
                          <a:schemeClr val="tx2"/>
                        </a:solidFill>
                        <a:latin typeface="+mn-ea"/>
                        <a:ea typeface="+mn-ea"/>
                      </a:endParaRPr>
                    </a:p>
                  </a:txBody>
                  <a:tcPr anchor="ctr" anchorCtr="1"/>
                </a:tc>
                <a:tc>
                  <a:txBody>
                    <a:bodyPr/>
                    <a:lstStyle/>
                    <a:p>
                      <a:pPr algn="l"/>
                      <a:r>
                        <a:rPr lang="zh-CN" altLang="zh-CN" sz="1800" b="1" kern="1200" dirty="0">
                          <a:solidFill>
                            <a:schemeClr val="tx2"/>
                          </a:solidFill>
                          <a:effectLst/>
                          <a:latin typeface="+mn-ea"/>
                          <a:ea typeface="+mn-ea"/>
                          <a:cs typeface="+mn-cs"/>
                        </a:rPr>
                        <a:t>太大的正整数</a:t>
                      </a:r>
                      <a:endParaRPr lang="zh-CN" altLang="en-US" b="1" dirty="0">
                        <a:solidFill>
                          <a:schemeClr val="tx2"/>
                        </a:solidFill>
                        <a:latin typeface="+mn-ea"/>
                        <a:ea typeface="+mn-ea"/>
                      </a:endParaRPr>
                    </a:p>
                  </a:txBody>
                  <a:tcPr anchor="ctr"/>
                </a:tc>
                <a:tc>
                  <a:txBody>
                    <a:bodyPr/>
                    <a:lstStyle/>
                    <a:p>
                      <a:r>
                        <a:rPr lang="zh-CN" altLang="zh-CN" sz="1800" b="1" kern="1200" dirty="0">
                          <a:solidFill>
                            <a:schemeClr val="tx2"/>
                          </a:solidFill>
                          <a:effectLst/>
                          <a:latin typeface="+mn-ea"/>
                          <a:ea typeface="+mn-ea"/>
                          <a:cs typeface="+mn-cs"/>
                        </a:rPr>
                        <a:t>‘</a:t>
                      </a:r>
                      <a:r>
                        <a:rPr lang="en-US" altLang="zh-CN" sz="1800" b="1" kern="1200" dirty="0">
                          <a:solidFill>
                            <a:schemeClr val="tx2"/>
                          </a:solidFill>
                          <a:effectLst/>
                          <a:latin typeface="+mn-ea"/>
                          <a:ea typeface="+mn-ea"/>
                          <a:cs typeface="+mn-cs"/>
                        </a:rPr>
                        <a:t>132767</a:t>
                      </a:r>
                      <a:r>
                        <a:rPr lang="zh-CN" altLang="zh-CN" sz="1800" b="1" kern="1200" dirty="0">
                          <a:solidFill>
                            <a:schemeClr val="tx2"/>
                          </a:solidFill>
                          <a:effectLst/>
                          <a:latin typeface="+mn-ea"/>
                          <a:ea typeface="+mn-ea"/>
                          <a:cs typeface="+mn-cs"/>
                        </a:rPr>
                        <a:t>’</a:t>
                      </a:r>
                      <a:endParaRPr lang="zh-CN" altLang="en-US" b="1" dirty="0">
                        <a:solidFill>
                          <a:schemeClr val="tx2"/>
                        </a:solidFill>
                        <a:latin typeface="+mn-ea"/>
                        <a:ea typeface="+mn-ea"/>
                      </a:endParaRPr>
                    </a:p>
                  </a:txBody>
                  <a:tcPr anchor="ctr" anchorCtr="1"/>
                </a:tc>
                <a:tc>
                  <a:txBody>
                    <a:bodyPr/>
                    <a:lstStyle/>
                    <a:p>
                      <a:r>
                        <a:rPr lang="zh-CN" altLang="zh-CN" sz="1800" b="1" kern="1200" dirty="0">
                          <a:solidFill>
                            <a:schemeClr val="tx2"/>
                          </a:solidFill>
                          <a:effectLst/>
                          <a:latin typeface="+mn-ea"/>
                          <a:ea typeface="+mn-ea"/>
                          <a:cs typeface="+mn-cs"/>
                        </a:rPr>
                        <a:t>错误——无效输入</a:t>
                      </a:r>
                      <a:endParaRPr lang="zh-CN" altLang="en-US" b="1" dirty="0">
                        <a:solidFill>
                          <a:schemeClr val="tx2"/>
                        </a:solidFill>
                        <a:latin typeface="+mn-ea"/>
                        <a:ea typeface="+mn-ea"/>
                      </a:endParaRPr>
                    </a:p>
                  </a:txBody>
                  <a:tcPr anchor="ctr" anchorCtr="1"/>
                </a:tc>
                <a:extLst>
                  <a:ext uri="{0D108BD9-81ED-4DB2-BD59-A6C34878D82A}">
                    <a16:rowId xmlns:a16="http://schemas.microsoft.com/office/drawing/2014/main" val="10001"/>
                  </a:ext>
                </a:extLst>
              </a:tr>
              <a:tr h="607353">
                <a:tc>
                  <a:txBody>
                    <a:bodyPr/>
                    <a:lstStyle/>
                    <a:p>
                      <a:r>
                        <a:rPr lang="en-US" altLang="zh-CN" b="1" dirty="0">
                          <a:solidFill>
                            <a:schemeClr val="tx2"/>
                          </a:solidFill>
                          <a:latin typeface="+mn-ea"/>
                          <a:ea typeface="+mn-ea"/>
                        </a:rPr>
                        <a:t>7</a:t>
                      </a:r>
                      <a:endParaRPr lang="zh-CN" altLang="en-US" b="1" dirty="0">
                        <a:solidFill>
                          <a:schemeClr val="tx2"/>
                        </a:solidFill>
                        <a:latin typeface="+mn-ea"/>
                        <a:ea typeface="+mn-ea"/>
                      </a:endParaRPr>
                    </a:p>
                  </a:txBody>
                  <a:tcPr anchor="ctr" anchorCtr="1"/>
                </a:tc>
                <a:tc>
                  <a:txBody>
                    <a:bodyPr/>
                    <a:lstStyle/>
                    <a:p>
                      <a:pPr algn="l"/>
                      <a:r>
                        <a:rPr lang="zh-CN" altLang="zh-CN" sz="1800" b="1" kern="1200" dirty="0">
                          <a:solidFill>
                            <a:schemeClr val="tx2"/>
                          </a:solidFill>
                          <a:effectLst/>
                          <a:latin typeface="+mn-ea"/>
                          <a:ea typeface="+mn-ea"/>
                          <a:cs typeface="+mn-cs"/>
                        </a:rPr>
                        <a:t>空字符串</a:t>
                      </a:r>
                      <a:endParaRPr lang="zh-CN" altLang="en-US" b="1" dirty="0">
                        <a:solidFill>
                          <a:schemeClr val="tx2"/>
                        </a:solidFill>
                        <a:latin typeface="+mn-ea"/>
                        <a:ea typeface="+mn-ea"/>
                      </a:endParaRPr>
                    </a:p>
                  </a:txBody>
                  <a:tcPr anchor="ctr"/>
                </a:tc>
                <a:tc>
                  <a:txBody>
                    <a:bodyPr/>
                    <a:lstStyle/>
                    <a:p>
                      <a:r>
                        <a:rPr lang="zh-CN" altLang="zh-CN" sz="1800" b="1" kern="1200" dirty="0">
                          <a:solidFill>
                            <a:schemeClr val="tx2"/>
                          </a:solidFill>
                          <a:effectLst/>
                          <a:latin typeface="+mn-ea"/>
                          <a:ea typeface="+mn-ea"/>
                          <a:cs typeface="+mn-cs"/>
                        </a:rPr>
                        <a:t>‘</a:t>
                      </a:r>
                      <a:r>
                        <a:rPr lang="en-US" altLang="zh-CN" sz="1800" b="1" kern="1200" dirty="0">
                          <a:solidFill>
                            <a:schemeClr val="tx2"/>
                          </a:solidFill>
                          <a:effectLst/>
                          <a:latin typeface="+mn-ea"/>
                          <a:ea typeface="+mn-ea"/>
                          <a:cs typeface="+mn-cs"/>
                        </a:rPr>
                        <a:t> </a:t>
                      </a:r>
                      <a:r>
                        <a:rPr lang="zh-CN" altLang="zh-CN" sz="1800" b="1" kern="1200" dirty="0">
                          <a:solidFill>
                            <a:schemeClr val="tx2"/>
                          </a:solidFill>
                          <a:effectLst/>
                          <a:latin typeface="+mn-ea"/>
                          <a:ea typeface="+mn-ea"/>
                          <a:cs typeface="+mn-cs"/>
                        </a:rPr>
                        <a:t>’</a:t>
                      </a:r>
                      <a:endParaRPr lang="zh-CN" altLang="en-US" b="1" dirty="0">
                        <a:solidFill>
                          <a:schemeClr val="tx2"/>
                        </a:solidFill>
                        <a:latin typeface="+mn-ea"/>
                        <a:ea typeface="+mn-ea"/>
                      </a:endParaRPr>
                    </a:p>
                  </a:txBody>
                  <a:tcPr anchor="ctr" anchorCtr="1"/>
                </a:tc>
                <a:tc>
                  <a:txBody>
                    <a:bodyPr/>
                    <a:lstStyle/>
                    <a:p>
                      <a:r>
                        <a:rPr lang="zh-CN" altLang="zh-CN" sz="1800" b="1" kern="1200" dirty="0">
                          <a:solidFill>
                            <a:schemeClr val="tx2"/>
                          </a:solidFill>
                          <a:effectLst/>
                          <a:latin typeface="+mn-ea"/>
                          <a:ea typeface="+mn-ea"/>
                          <a:cs typeface="+mn-cs"/>
                        </a:rPr>
                        <a:t>错误——没有数字</a:t>
                      </a:r>
                      <a:endParaRPr lang="zh-CN" altLang="en-US" b="1" dirty="0">
                        <a:solidFill>
                          <a:schemeClr val="tx2"/>
                        </a:solidFill>
                        <a:latin typeface="+mn-ea"/>
                        <a:ea typeface="+mn-ea"/>
                      </a:endParaRPr>
                    </a:p>
                  </a:txBody>
                  <a:tcPr anchor="ctr" anchorCtr="1"/>
                </a:tc>
                <a:extLst>
                  <a:ext uri="{0D108BD9-81ED-4DB2-BD59-A6C34878D82A}">
                    <a16:rowId xmlns:a16="http://schemas.microsoft.com/office/drawing/2014/main" val="10002"/>
                  </a:ext>
                </a:extLst>
              </a:tr>
              <a:tr h="625931">
                <a:tc>
                  <a:txBody>
                    <a:bodyPr/>
                    <a:lstStyle/>
                    <a:p>
                      <a:r>
                        <a:rPr lang="en-US" altLang="zh-CN" b="1" dirty="0">
                          <a:solidFill>
                            <a:schemeClr val="tx2"/>
                          </a:solidFill>
                          <a:latin typeface="+mn-ea"/>
                          <a:ea typeface="+mn-ea"/>
                        </a:rPr>
                        <a:t>8</a:t>
                      </a:r>
                      <a:endParaRPr lang="zh-CN" altLang="en-US" b="1" dirty="0">
                        <a:solidFill>
                          <a:schemeClr val="tx2"/>
                        </a:solidFill>
                        <a:latin typeface="+mn-ea"/>
                        <a:ea typeface="+mn-ea"/>
                      </a:endParaRPr>
                    </a:p>
                  </a:txBody>
                  <a:tcPr anchor="ctr" anchorCtr="1"/>
                </a:tc>
                <a:tc>
                  <a:txBody>
                    <a:bodyPr/>
                    <a:lstStyle/>
                    <a:p>
                      <a:pPr algn="l"/>
                      <a:r>
                        <a:rPr lang="zh-CN" altLang="zh-CN" sz="1800" b="1" kern="1200" dirty="0">
                          <a:solidFill>
                            <a:schemeClr val="tx2"/>
                          </a:solidFill>
                          <a:effectLst/>
                          <a:latin typeface="+mn-ea"/>
                          <a:ea typeface="+mn-ea"/>
                          <a:cs typeface="+mn-cs"/>
                        </a:rPr>
                        <a:t>字符串左部字符既不是零也不是空格</a:t>
                      </a:r>
                      <a:endParaRPr lang="zh-CN" altLang="en-US" b="1" dirty="0">
                        <a:solidFill>
                          <a:schemeClr val="tx2"/>
                        </a:solidFill>
                        <a:latin typeface="+mn-ea"/>
                        <a:ea typeface="+mn-ea"/>
                      </a:endParaRPr>
                    </a:p>
                  </a:txBody>
                  <a:tcPr anchor="ctr"/>
                </a:tc>
                <a:tc>
                  <a:txBody>
                    <a:bodyPr/>
                    <a:lstStyle/>
                    <a:p>
                      <a:r>
                        <a:rPr lang="zh-CN" altLang="zh-CN" sz="1800" b="1" kern="1200" dirty="0">
                          <a:solidFill>
                            <a:schemeClr val="tx2"/>
                          </a:solidFill>
                          <a:effectLst/>
                          <a:latin typeface="+mn-ea"/>
                          <a:ea typeface="+mn-ea"/>
                          <a:cs typeface="+mn-cs"/>
                        </a:rPr>
                        <a:t>‘×××××</a:t>
                      </a:r>
                      <a:r>
                        <a:rPr lang="en-US" altLang="zh-CN" sz="1800" b="1" kern="1200" dirty="0">
                          <a:solidFill>
                            <a:schemeClr val="tx2"/>
                          </a:solidFill>
                          <a:effectLst/>
                          <a:latin typeface="+mn-ea"/>
                          <a:ea typeface="+mn-ea"/>
                          <a:cs typeface="+mn-cs"/>
                        </a:rPr>
                        <a:t>1</a:t>
                      </a:r>
                      <a:r>
                        <a:rPr lang="zh-CN" altLang="zh-CN" sz="1800" b="1" kern="1200" dirty="0">
                          <a:solidFill>
                            <a:schemeClr val="tx2"/>
                          </a:solidFill>
                          <a:effectLst/>
                          <a:latin typeface="+mn-ea"/>
                          <a:ea typeface="+mn-ea"/>
                          <a:cs typeface="+mn-cs"/>
                        </a:rPr>
                        <a:t>’</a:t>
                      </a:r>
                      <a:endParaRPr lang="zh-CN" altLang="en-US" b="1" dirty="0">
                        <a:solidFill>
                          <a:schemeClr val="tx2"/>
                        </a:solidFill>
                        <a:latin typeface="+mn-ea"/>
                        <a:ea typeface="+mn-ea"/>
                      </a:endParaRPr>
                    </a:p>
                  </a:txBody>
                  <a:tcPr anchor="ctr" anchorCtr="1"/>
                </a:tc>
                <a:tc>
                  <a:txBody>
                    <a:bodyPr/>
                    <a:lstStyle/>
                    <a:p>
                      <a:r>
                        <a:rPr lang="zh-CN" altLang="zh-CN" sz="1800" b="1" kern="1200" dirty="0">
                          <a:solidFill>
                            <a:schemeClr val="tx2"/>
                          </a:solidFill>
                          <a:effectLst/>
                          <a:latin typeface="+mn-ea"/>
                          <a:ea typeface="+mn-ea"/>
                          <a:cs typeface="+mn-cs"/>
                        </a:rPr>
                        <a:t>错误——填充错</a:t>
                      </a:r>
                      <a:endParaRPr lang="zh-CN" altLang="en-US" b="1" dirty="0">
                        <a:solidFill>
                          <a:schemeClr val="tx2"/>
                        </a:solidFill>
                        <a:latin typeface="+mn-ea"/>
                        <a:ea typeface="+mn-ea"/>
                      </a:endParaRPr>
                    </a:p>
                  </a:txBody>
                  <a:tcPr anchor="ctr" anchorCtr="1"/>
                </a:tc>
                <a:extLst>
                  <a:ext uri="{0D108BD9-81ED-4DB2-BD59-A6C34878D82A}">
                    <a16:rowId xmlns:a16="http://schemas.microsoft.com/office/drawing/2014/main" val="10003"/>
                  </a:ext>
                </a:extLst>
              </a:tr>
              <a:tr h="607353">
                <a:tc>
                  <a:txBody>
                    <a:bodyPr/>
                    <a:lstStyle/>
                    <a:p>
                      <a:r>
                        <a:rPr lang="en-US" altLang="zh-CN" b="1" dirty="0">
                          <a:solidFill>
                            <a:schemeClr val="tx2"/>
                          </a:solidFill>
                          <a:latin typeface="+mn-ea"/>
                          <a:ea typeface="+mn-ea"/>
                        </a:rPr>
                        <a:t>9</a:t>
                      </a:r>
                      <a:endParaRPr lang="zh-CN" altLang="en-US" b="1" dirty="0">
                        <a:solidFill>
                          <a:schemeClr val="tx2"/>
                        </a:solidFill>
                        <a:latin typeface="+mn-ea"/>
                        <a:ea typeface="+mn-ea"/>
                      </a:endParaRPr>
                    </a:p>
                  </a:txBody>
                  <a:tcPr anchor="ctr" anchorCtr="1"/>
                </a:tc>
                <a:tc>
                  <a:txBody>
                    <a:bodyPr/>
                    <a:lstStyle/>
                    <a:p>
                      <a:pPr algn="l"/>
                      <a:r>
                        <a:rPr lang="zh-CN" altLang="zh-CN" sz="1800" b="1" kern="1200" dirty="0">
                          <a:solidFill>
                            <a:schemeClr val="tx2"/>
                          </a:solidFill>
                          <a:effectLst/>
                          <a:latin typeface="+mn-ea"/>
                          <a:ea typeface="+mn-ea"/>
                          <a:cs typeface="+mn-cs"/>
                        </a:rPr>
                        <a:t>最高位数字后面有空格</a:t>
                      </a:r>
                      <a:endParaRPr lang="zh-CN" altLang="en-US" b="1" dirty="0">
                        <a:solidFill>
                          <a:schemeClr val="tx2"/>
                        </a:solidFill>
                        <a:latin typeface="+mn-ea"/>
                        <a:ea typeface="+mn-ea"/>
                      </a:endParaRPr>
                    </a:p>
                  </a:txBody>
                  <a:tcPr anchor="ctr"/>
                </a:tc>
                <a:tc>
                  <a:txBody>
                    <a:bodyPr/>
                    <a:lstStyle/>
                    <a:p>
                      <a:r>
                        <a:rPr lang="zh-CN" altLang="zh-CN" sz="1800" b="1" kern="1200" dirty="0">
                          <a:solidFill>
                            <a:schemeClr val="tx2"/>
                          </a:solidFill>
                          <a:effectLst/>
                          <a:latin typeface="+mn-ea"/>
                          <a:ea typeface="+mn-ea"/>
                          <a:cs typeface="+mn-cs"/>
                        </a:rPr>
                        <a:t>‘</a:t>
                      </a:r>
                      <a:r>
                        <a:rPr lang="en-US" altLang="zh-CN" sz="1800" b="1" kern="1200" dirty="0">
                          <a:solidFill>
                            <a:schemeClr val="tx2"/>
                          </a:solidFill>
                          <a:effectLst/>
                          <a:latin typeface="+mn-ea"/>
                          <a:ea typeface="+mn-ea"/>
                          <a:cs typeface="+mn-cs"/>
                        </a:rPr>
                        <a:t>12</a:t>
                      </a:r>
                      <a:r>
                        <a:rPr lang="zh-CN" altLang="zh-CN" sz="1800" b="1" kern="1200" dirty="0">
                          <a:solidFill>
                            <a:schemeClr val="tx2"/>
                          </a:solidFill>
                          <a:effectLst/>
                          <a:latin typeface="+mn-ea"/>
                          <a:ea typeface="+mn-ea"/>
                          <a:cs typeface="+mn-cs"/>
                        </a:rPr>
                        <a:t>’</a:t>
                      </a:r>
                      <a:endParaRPr lang="zh-CN" altLang="en-US" b="1" dirty="0">
                        <a:solidFill>
                          <a:schemeClr val="tx2"/>
                        </a:solidFill>
                        <a:latin typeface="+mn-ea"/>
                        <a:ea typeface="+mn-ea"/>
                      </a:endParaRPr>
                    </a:p>
                  </a:txBody>
                  <a:tcPr anchor="ctr" anchorCtr="1"/>
                </a:tc>
                <a:tc>
                  <a:txBody>
                    <a:bodyPr/>
                    <a:lstStyle/>
                    <a:p>
                      <a:r>
                        <a:rPr lang="zh-CN" altLang="zh-CN" sz="1800" b="1" kern="1200" dirty="0">
                          <a:solidFill>
                            <a:schemeClr val="tx2"/>
                          </a:solidFill>
                          <a:effectLst/>
                          <a:latin typeface="+mn-ea"/>
                          <a:ea typeface="+mn-ea"/>
                          <a:cs typeface="+mn-cs"/>
                        </a:rPr>
                        <a:t>错误——无效输入</a:t>
                      </a:r>
                      <a:endParaRPr lang="zh-CN" altLang="en-US" b="1" dirty="0">
                        <a:solidFill>
                          <a:schemeClr val="tx2"/>
                        </a:solidFill>
                        <a:latin typeface="+mn-ea"/>
                        <a:ea typeface="+mn-ea"/>
                      </a:endParaRPr>
                    </a:p>
                  </a:txBody>
                  <a:tcPr anchor="ctr" anchorCtr="1"/>
                </a:tc>
                <a:extLst>
                  <a:ext uri="{0D108BD9-81ED-4DB2-BD59-A6C34878D82A}">
                    <a16:rowId xmlns:a16="http://schemas.microsoft.com/office/drawing/2014/main" val="10004"/>
                  </a:ext>
                </a:extLst>
              </a:tr>
              <a:tr h="607353">
                <a:tc>
                  <a:txBody>
                    <a:bodyPr/>
                    <a:lstStyle/>
                    <a:p>
                      <a:r>
                        <a:rPr lang="en-US" altLang="zh-CN" b="1" dirty="0">
                          <a:solidFill>
                            <a:schemeClr val="tx2"/>
                          </a:solidFill>
                          <a:latin typeface="+mn-ea"/>
                          <a:ea typeface="+mn-ea"/>
                        </a:rPr>
                        <a:t>10</a:t>
                      </a:r>
                      <a:endParaRPr lang="zh-CN" altLang="en-US" b="1" dirty="0">
                        <a:solidFill>
                          <a:schemeClr val="tx2"/>
                        </a:solidFill>
                        <a:latin typeface="+mn-ea"/>
                        <a:ea typeface="+mn-ea"/>
                      </a:endParaRPr>
                    </a:p>
                  </a:txBody>
                  <a:tcPr anchor="ctr" anchorCtr="1"/>
                </a:tc>
                <a:tc>
                  <a:txBody>
                    <a:bodyPr/>
                    <a:lstStyle/>
                    <a:p>
                      <a:pPr algn="l"/>
                      <a:r>
                        <a:rPr lang="zh-CN" altLang="zh-CN" sz="1800" b="1" kern="1200" dirty="0">
                          <a:solidFill>
                            <a:schemeClr val="tx2"/>
                          </a:solidFill>
                          <a:effectLst/>
                          <a:latin typeface="+mn-ea"/>
                          <a:ea typeface="+mn-ea"/>
                          <a:cs typeface="+mn-cs"/>
                        </a:rPr>
                        <a:t>最高位数字后面有其他字符</a:t>
                      </a:r>
                      <a:endParaRPr lang="zh-CN" altLang="en-US" b="1" dirty="0">
                        <a:solidFill>
                          <a:schemeClr val="tx2"/>
                        </a:solidFill>
                        <a:latin typeface="+mn-ea"/>
                        <a:ea typeface="+mn-ea"/>
                      </a:endParaRPr>
                    </a:p>
                  </a:txBody>
                  <a:tcPr anchor="ctr"/>
                </a:tc>
                <a:tc>
                  <a:txBody>
                    <a:bodyPr/>
                    <a:lstStyle/>
                    <a:p>
                      <a:r>
                        <a:rPr lang="zh-CN" altLang="zh-CN" sz="1800" b="1" kern="1200" dirty="0">
                          <a:solidFill>
                            <a:schemeClr val="tx2"/>
                          </a:solidFill>
                          <a:effectLst/>
                          <a:latin typeface="+mn-ea"/>
                          <a:ea typeface="+mn-ea"/>
                          <a:cs typeface="+mn-cs"/>
                        </a:rPr>
                        <a:t>‘</a:t>
                      </a:r>
                      <a:r>
                        <a:rPr lang="en-US" altLang="zh-CN" sz="1800" b="1" kern="1200" dirty="0">
                          <a:solidFill>
                            <a:schemeClr val="tx2"/>
                          </a:solidFill>
                          <a:effectLst/>
                          <a:latin typeface="+mn-ea"/>
                          <a:ea typeface="+mn-ea"/>
                          <a:cs typeface="+mn-cs"/>
                        </a:rPr>
                        <a:t>1</a:t>
                      </a:r>
                      <a:r>
                        <a:rPr lang="zh-CN" altLang="zh-CN" sz="1800" b="1" kern="1200" dirty="0">
                          <a:solidFill>
                            <a:schemeClr val="tx2"/>
                          </a:solidFill>
                          <a:effectLst/>
                          <a:latin typeface="+mn-ea"/>
                          <a:ea typeface="+mn-ea"/>
                          <a:cs typeface="+mn-cs"/>
                        </a:rPr>
                        <a:t>××</a:t>
                      </a:r>
                      <a:r>
                        <a:rPr lang="en-US" altLang="zh-CN" sz="1800" b="1" kern="1200" dirty="0">
                          <a:solidFill>
                            <a:schemeClr val="tx2"/>
                          </a:solidFill>
                          <a:effectLst/>
                          <a:latin typeface="+mn-ea"/>
                          <a:ea typeface="+mn-ea"/>
                          <a:cs typeface="+mn-cs"/>
                        </a:rPr>
                        <a:t>2</a:t>
                      </a:r>
                      <a:r>
                        <a:rPr lang="zh-CN" altLang="zh-CN" sz="1800" b="1" kern="1200" dirty="0">
                          <a:solidFill>
                            <a:schemeClr val="tx2"/>
                          </a:solidFill>
                          <a:effectLst/>
                          <a:latin typeface="+mn-ea"/>
                          <a:ea typeface="+mn-ea"/>
                          <a:cs typeface="+mn-cs"/>
                        </a:rPr>
                        <a:t>’</a:t>
                      </a:r>
                      <a:endParaRPr lang="zh-CN" altLang="en-US" b="1" dirty="0">
                        <a:solidFill>
                          <a:schemeClr val="tx2"/>
                        </a:solidFill>
                        <a:latin typeface="+mn-ea"/>
                        <a:ea typeface="+mn-ea"/>
                      </a:endParaRPr>
                    </a:p>
                  </a:txBody>
                  <a:tcPr anchor="ctr" anchorCtr="1"/>
                </a:tc>
                <a:tc>
                  <a:txBody>
                    <a:bodyPr/>
                    <a:lstStyle/>
                    <a:p>
                      <a:r>
                        <a:rPr lang="zh-CN" altLang="zh-CN" sz="1800" b="1" kern="1200" dirty="0">
                          <a:solidFill>
                            <a:schemeClr val="tx2"/>
                          </a:solidFill>
                          <a:effectLst/>
                          <a:latin typeface="+mn-ea"/>
                          <a:ea typeface="+mn-ea"/>
                          <a:cs typeface="+mn-cs"/>
                        </a:rPr>
                        <a:t>错误——无效输入</a:t>
                      </a:r>
                      <a:endParaRPr lang="zh-CN" altLang="en-US" b="1" dirty="0">
                        <a:solidFill>
                          <a:schemeClr val="tx2"/>
                        </a:solidFill>
                        <a:latin typeface="+mn-ea"/>
                        <a:ea typeface="+mn-ea"/>
                      </a:endParaRPr>
                    </a:p>
                  </a:txBody>
                  <a:tcPr anchor="ctr" anchorCtr="1"/>
                </a:tc>
                <a:extLst>
                  <a:ext uri="{0D108BD9-81ED-4DB2-BD59-A6C34878D82A}">
                    <a16:rowId xmlns:a16="http://schemas.microsoft.com/office/drawing/2014/main" val="10005"/>
                  </a:ext>
                </a:extLst>
              </a:tr>
              <a:tr h="625931">
                <a:tc>
                  <a:txBody>
                    <a:bodyPr/>
                    <a:lstStyle/>
                    <a:p>
                      <a:r>
                        <a:rPr lang="en-US" altLang="zh-CN" b="1" dirty="0">
                          <a:solidFill>
                            <a:schemeClr val="tx2"/>
                          </a:solidFill>
                          <a:latin typeface="+mn-ea"/>
                          <a:ea typeface="+mn-ea"/>
                        </a:rPr>
                        <a:t>11</a:t>
                      </a:r>
                      <a:endParaRPr lang="zh-CN" altLang="en-US" b="1" dirty="0">
                        <a:solidFill>
                          <a:schemeClr val="tx2"/>
                        </a:solidFill>
                        <a:latin typeface="+mn-ea"/>
                        <a:ea typeface="+mn-ea"/>
                      </a:endParaRPr>
                    </a:p>
                  </a:txBody>
                  <a:tcPr anchor="ctr" anchorCtr="1"/>
                </a:tc>
                <a:tc>
                  <a:txBody>
                    <a:bodyPr/>
                    <a:lstStyle/>
                    <a:p>
                      <a:pPr algn="l"/>
                      <a:r>
                        <a:rPr lang="zh-CN" altLang="zh-CN" sz="1800" b="1" kern="1200" dirty="0">
                          <a:solidFill>
                            <a:schemeClr val="tx2"/>
                          </a:solidFill>
                          <a:effectLst/>
                          <a:latin typeface="+mn-ea"/>
                          <a:ea typeface="+mn-ea"/>
                          <a:cs typeface="+mn-cs"/>
                        </a:rPr>
                        <a:t>负号和最高位数字之间有空格</a:t>
                      </a:r>
                      <a:endParaRPr lang="zh-CN" altLang="en-US" b="1" dirty="0">
                        <a:solidFill>
                          <a:schemeClr val="tx2"/>
                        </a:solidFill>
                        <a:latin typeface="+mn-ea"/>
                        <a:ea typeface="+mn-ea"/>
                      </a:endParaRPr>
                    </a:p>
                  </a:txBody>
                  <a:tcPr anchor="ctr"/>
                </a:tc>
                <a:tc>
                  <a:txBody>
                    <a:bodyPr/>
                    <a:lstStyle/>
                    <a:p>
                      <a:r>
                        <a:rPr lang="zh-CN" altLang="zh-CN" sz="1800" b="1" kern="1200" dirty="0">
                          <a:solidFill>
                            <a:schemeClr val="tx2"/>
                          </a:solidFill>
                          <a:effectLst/>
                          <a:latin typeface="+mn-ea"/>
                          <a:ea typeface="+mn-ea"/>
                          <a:cs typeface="+mn-cs"/>
                        </a:rPr>
                        <a:t>‘</a:t>
                      </a:r>
                      <a:r>
                        <a:rPr lang="en-US" altLang="zh-CN" sz="1800" b="1" kern="1200" dirty="0">
                          <a:solidFill>
                            <a:schemeClr val="tx2"/>
                          </a:solidFill>
                          <a:effectLst/>
                          <a:latin typeface="+mn-ea"/>
                          <a:ea typeface="+mn-ea"/>
                          <a:cs typeface="+mn-cs"/>
                        </a:rPr>
                        <a:t>-12</a:t>
                      </a:r>
                      <a:r>
                        <a:rPr lang="zh-CN" altLang="zh-CN" sz="1800" b="1" kern="1200" dirty="0">
                          <a:solidFill>
                            <a:schemeClr val="tx2"/>
                          </a:solidFill>
                          <a:effectLst/>
                          <a:latin typeface="+mn-ea"/>
                          <a:ea typeface="+mn-ea"/>
                          <a:cs typeface="+mn-cs"/>
                        </a:rPr>
                        <a:t>’</a:t>
                      </a:r>
                      <a:endParaRPr lang="zh-CN" altLang="en-US" b="1" dirty="0">
                        <a:solidFill>
                          <a:schemeClr val="tx2"/>
                        </a:solidFill>
                        <a:latin typeface="+mn-ea"/>
                        <a:ea typeface="+mn-ea"/>
                      </a:endParaRPr>
                    </a:p>
                  </a:txBody>
                  <a:tcPr anchor="ctr" anchorCtr="1"/>
                </a:tc>
                <a:tc>
                  <a:txBody>
                    <a:bodyPr/>
                    <a:lstStyle/>
                    <a:p>
                      <a:r>
                        <a:rPr lang="zh-CN" altLang="zh-CN" sz="1800" b="1" kern="1200" dirty="0">
                          <a:solidFill>
                            <a:schemeClr val="tx2"/>
                          </a:solidFill>
                          <a:effectLst/>
                          <a:latin typeface="+mn-ea"/>
                          <a:ea typeface="+mn-ea"/>
                          <a:cs typeface="+mn-cs"/>
                        </a:rPr>
                        <a:t>错误——负号位置错</a:t>
                      </a:r>
                      <a:endParaRPr lang="zh-CN" altLang="en-US" b="1" dirty="0">
                        <a:solidFill>
                          <a:schemeClr val="tx2"/>
                        </a:solidFill>
                        <a:latin typeface="+mn-ea"/>
                        <a:ea typeface="+mn-ea"/>
                      </a:endParaRPr>
                    </a:p>
                  </a:txBody>
                  <a:tcPr anchor="ctr" anchorCtr="1"/>
                </a:tc>
                <a:extLst>
                  <a:ext uri="{0D108BD9-81ED-4DB2-BD59-A6C34878D82A}">
                    <a16:rowId xmlns:a16="http://schemas.microsoft.com/office/drawing/2014/main" val="10006"/>
                  </a:ext>
                </a:extLst>
              </a:tr>
            </a:tbl>
          </a:graphicData>
        </a:graphic>
      </p:graphicFrame>
    </p:spTree>
  </p:cSld>
  <p:clrMapOvr>
    <a:masterClrMapping/>
  </p:clrMapOvr>
  <p:transition advClick="0"/>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686800" cy="654050"/>
          </a:xfrm>
        </p:spPr>
        <p:txBody>
          <a:bodyPr/>
          <a:lstStyle/>
          <a:p>
            <a:r>
              <a:rPr lang="zh-CN" altLang="en-US" sz="3200" dirty="0">
                <a:latin typeface="+mn-ea"/>
              </a:rPr>
              <a:t>黑盒测试技术</a:t>
            </a:r>
            <a:br>
              <a:rPr lang="zh-CN" altLang="en-US" sz="3200" dirty="0"/>
            </a:br>
            <a:endParaRPr lang="zh-CN" altLang="en-US" sz="3200" dirty="0"/>
          </a:p>
        </p:txBody>
      </p:sp>
      <p:sp>
        <p:nvSpPr>
          <p:cNvPr id="33795" name="内容占位符 2"/>
          <p:cNvSpPr>
            <a:spLocks noGrp="1"/>
          </p:cNvSpPr>
          <p:nvPr>
            <p:ph idx="1"/>
          </p:nvPr>
        </p:nvSpPr>
        <p:spPr>
          <a:xfrm>
            <a:off x="100042" y="1000124"/>
            <a:ext cx="8758238" cy="4643453"/>
          </a:xfrm>
        </p:spPr>
        <p:txBody>
          <a:bodyPr/>
          <a:lstStyle/>
          <a:p>
            <a:pPr algn="just"/>
            <a:r>
              <a:rPr lang="zh-CN" altLang="en-US" sz="2400" b="1" dirty="0">
                <a:solidFill>
                  <a:srgbClr val="FF0000"/>
                </a:solidFill>
                <a:latin typeface="+mn-ea"/>
              </a:rPr>
              <a:t>边界值分析</a:t>
            </a:r>
            <a:endParaRPr lang="en-US" altLang="zh-CN" sz="2400" b="1" dirty="0">
              <a:solidFill>
                <a:srgbClr val="FF0000"/>
              </a:solidFill>
              <a:latin typeface="+mn-ea"/>
            </a:endParaRPr>
          </a:p>
          <a:p>
            <a:pPr algn="just"/>
            <a:r>
              <a:rPr lang="zh-CN" altLang="zh-CN" sz="2400" b="1" dirty="0">
                <a:latin typeface="+mn-ea"/>
              </a:rPr>
              <a:t>经验表明，</a:t>
            </a:r>
            <a:r>
              <a:rPr lang="zh-CN" altLang="zh-CN" sz="2400" b="1" dirty="0">
                <a:solidFill>
                  <a:srgbClr val="FF0000"/>
                </a:solidFill>
                <a:latin typeface="+mn-ea"/>
              </a:rPr>
              <a:t>处理边界情况时程序最容易发生错误</a:t>
            </a:r>
            <a:r>
              <a:rPr lang="zh-CN" altLang="zh-CN" sz="2400" b="1" dirty="0">
                <a:latin typeface="+mn-ea"/>
              </a:rPr>
              <a:t>。例如，许多程序错误出现在下标、纯量、数据结构和循环等等的边界附近。因此，设计使程序运行在边界情况附近的测试方案，暴露出程序错误的可能性更大一些。</a:t>
            </a:r>
            <a:endParaRPr lang="en-US" altLang="zh-CN" sz="2400" b="1" dirty="0">
              <a:latin typeface="+mn-ea"/>
            </a:endParaRPr>
          </a:p>
          <a:p>
            <a:pPr algn="just"/>
            <a:r>
              <a:rPr lang="zh-CN" altLang="zh-CN" sz="2400" b="1" dirty="0">
                <a:latin typeface="+mn-ea"/>
              </a:rPr>
              <a:t>使用</a:t>
            </a:r>
            <a:r>
              <a:rPr lang="zh-CN" altLang="zh-CN" sz="2400" b="1" dirty="0">
                <a:solidFill>
                  <a:srgbClr val="FF0000"/>
                </a:solidFill>
                <a:latin typeface="+mn-ea"/>
              </a:rPr>
              <a:t>边界值分析方法</a:t>
            </a:r>
            <a:r>
              <a:rPr lang="zh-CN" altLang="zh-CN" sz="2400" b="1" dirty="0">
                <a:latin typeface="+mn-ea"/>
              </a:rPr>
              <a:t>设计测试方案首先应该确定边界情况，通常输入等价类和输出等价类的边界。选取的测试数据应该</a:t>
            </a:r>
            <a:r>
              <a:rPr lang="zh-CN" altLang="zh-CN" sz="2400" b="1" dirty="0">
                <a:solidFill>
                  <a:srgbClr val="FF0000"/>
                </a:solidFill>
                <a:latin typeface="+mn-ea"/>
              </a:rPr>
              <a:t>刚好等于、刚刚小于和刚刚大于边界值</a:t>
            </a:r>
            <a:r>
              <a:rPr lang="zh-CN" altLang="zh-CN" sz="2400" b="1" dirty="0">
                <a:latin typeface="+mn-ea"/>
              </a:rPr>
              <a:t>。</a:t>
            </a:r>
            <a:endParaRPr lang="en-US" altLang="zh-CN" sz="2400" b="1" dirty="0">
              <a:latin typeface="+mn-ea"/>
            </a:endParaRPr>
          </a:p>
          <a:p>
            <a:pPr algn="just"/>
            <a:r>
              <a:rPr lang="zh-CN" altLang="zh-CN" sz="2400" b="1" dirty="0">
                <a:solidFill>
                  <a:srgbClr val="FF0000"/>
                </a:solidFill>
                <a:latin typeface="+mn-ea"/>
              </a:rPr>
              <a:t>通常设计测试方案时总是联合使用等价划分和边界值分析两种技术。</a:t>
            </a:r>
          </a:p>
          <a:p>
            <a:pPr marL="0" indent="0">
              <a:lnSpc>
                <a:spcPts val="3500"/>
              </a:lnSpc>
              <a:buNone/>
              <a:defRPr/>
            </a:pPr>
            <a:endParaRPr lang="zh-CN" altLang="zh-CN" sz="2300" b="1" dirty="0">
              <a:solidFill>
                <a:schemeClr val="tx2"/>
              </a:solidFill>
              <a:latin typeface="+mn-ea"/>
            </a:endParaRPr>
          </a:p>
        </p:txBody>
      </p:sp>
    </p:spTree>
  </p:cSld>
  <p:clrMapOvr>
    <a:masterClrMapping/>
  </p:clrMapOvr>
  <p:transition advClick="0"/>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686800" cy="654050"/>
          </a:xfrm>
        </p:spPr>
        <p:txBody>
          <a:bodyPr/>
          <a:lstStyle/>
          <a:p>
            <a:r>
              <a:rPr lang="zh-CN" altLang="en-US" sz="3200" dirty="0">
                <a:latin typeface="+mn-ea"/>
              </a:rPr>
              <a:t>黑盒测试技术</a:t>
            </a:r>
            <a:br>
              <a:rPr lang="zh-CN" altLang="en-US" sz="3200" dirty="0"/>
            </a:br>
            <a:endParaRPr lang="zh-CN" altLang="en-US" sz="3200" dirty="0"/>
          </a:p>
        </p:txBody>
      </p:sp>
      <p:sp>
        <p:nvSpPr>
          <p:cNvPr id="33795" name="内容占位符 2"/>
          <p:cNvSpPr>
            <a:spLocks noGrp="1"/>
          </p:cNvSpPr>
          <p:nvPr>
            <p:ph idx="1"/>
          </p:nvPr>
        </p:nvSpPr>
        <p:spPr>
          <a:xfrm>
            <a:off x="100042" y="1000124"/>
            <a:ext cx="8758238" cy="4643453"/>
          </a:xfrm>
        </p:spPr>
        <p:txBody>
          <a:bodyPr/>
          <a:lstStyle/>
          <a:p>
            <a:pPr algn="just"/>
            <a:r>
              <a:rPr lang="zh-CN" altLang="zh-CN" sz="2400" b="1" dirty="0"/>
              <a:t>为了测试前述的把数字串转变成整数的程序，除了上一小节已经用等价划分法设计出的测试方案外，还应该用边界值分析法再补充下述测试方案。</a:t>
            </a:r>
            <a:endParaRPr lang="zh-CN" altLang="zh-CN" sz="2300" b="1" dirty="0">
              <a:solidFill>
                <a:schemeClr val="tx2"/>
              </a:solidFill>
              <a:latin typeface="+mn-ea"/>
            </a:endParaRPr>
          </a:p>
        </p:txBody>
      </p:sp>
      <p:graphicFrame>
        <p:nvGraphicFramePr>
          <p:cNvPr id="4" name="表格 3"/>
          <p:cNvGraphicFramePr>
            <a:graphicFrameLocks noGrp="1"/>
          </p:cNvGraphicFramePr>
          <p:nvPr/>
        </p:nvGraphicFramePr>
        <p:xfrm>
          <a:off x="611188" y="2571744"/>
          <a:ext cx="7920536" cy="2648312"/>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3240188">
                  <a:extLst>
                    <a:ext uri="{9D8B030D-6E8A-4147-A177-3AD203B41FA5}">
                      <a16:colId xmlns:a16="http://schemas.microsoft.com/office/drawing/2014/main" val="20001"/>
                    </a:ext>
                  </a:extLst>
                </a:gridCol>
                <a:gridCol w="1980134">
                  <a:extLst>
                    <a:ext uri="{9D8B030D-6E8A-4147-A177-3AD203B41FA5}">
                      <a16:colId xmlns:a16="http://schemas.microsoft.com/office/drawing/2014/main" val="20002"/>
                    </a:ext>
                  </a:extLst>
                </a:gridCol>
                <a:gridCol w="1980134">
                  <a:extLst>
                    <a:ext uri="{9D8B030D-6E8A-4147-A177-3AD203B41FA5}">
                      <a16:colId xmlns:a16="http://schemas.microsoft.com/office/drawing/2014/main" val="20003"/>
                    </a:ext>
                  </a:extLst>
                </a:gridCol>
              </a:tblGrid>
              <a:tr h="414121">
                <a:tc>
                  <a:txBody>
                    <a:bodyPr/>
                    <a:lstStyle/>
                    <a:p>
                      <a:r>
                        <a:rPr lang="zh-CN" altLang="en-US" b="1" dirty="0">
                          <a:solidFill>
                            <a:schemeClr val="tx2"/>
                          </a:solidFill>
                          <a:latin typeface="+mn-ea"/>
                          <a:ea typeface="+mn-ea"/>
                        </a:rPr>
                        <a:t>编号</a:t>
                      </a:r>
                    </a:p>
                  </a:txBody>
                  <a:tcPr anchor="ctr" anchorCtr="1"/>
                </a:tc>
                <a:tc>
                  <a:txBody>
                    <a:bodyPr/>
                    <a:lstStyle/>
                    <a:p>
                      <a:pPr algn="l"/>
                      <a:r>
                        <a:rPr lang="zh-CN" altLang="en-US" b="1" dirty="0">
                          <a:solidFill>
                            <a:schemeClr val="tx2"/>
                          </a:solidFill>
                          <a:latin typeface="+mn-ea"/>
                          <a:ea typeface="+mn-ea"/>
                        </a:rPr>
                        <a:t>描述</a:t>
                      </a:r>
                    </a:p>
                  </a:txBody>
                  <a:tcPr anchor="ctr" anchorCtr="1"/>
                </a:tc>
                <a:tc>
                  <a:txBody>
                    <a:bodyPr/>
                    <a:lstStyle/>
                    <a:p>
                      <a:r>
                        <a:rPr lang="zh-CN" altLang="en-US" b="1" dirty="0">
                          <a:solidFill>
                            <a:schemeClr val="tx2"/>
                          </a:solidFill>
                          <a:latin typeface="+mn-ea"/>
                          <a:ea typeface="+mn-ea"/>
                        </a:rPr>
                        <a:t>输入</a:t>
                      </a:r>
                    </a:p>
                  </a:txBody>
                  <a:tcPr anchor="ctr" anchorCtr="1"/>
                </a:tc>
                <a:tc>
                  <a:txBody>
                    <a:bodyPr/>
                    <a:lstStyle/>
                    <a:p>
                      <a:r>
                        <a:rPr lang="zh-CN" altLang="en-US" b="1" dirty="0">
                          <a:solidFill>
                            <a:schemeClr val="tx2"/>
                          </a:solidFill>
                          <a:latin typeface="+mn-ea"/>
                          <a:ea typeface="+mn-ea"/>
                        </a:rPr>
                        <a:t>预期输出</a:t>
                      </a:r>
                    </a:p>
                  </a:txBody>
                  <a:tcPr anchor="ctr" anchorCtr="1"/>
                </a:tc>
                <a:extLst>
                  <a:ext uri="{0D108BD9-81ED-4DB2-BD59-A6C34878D82A}">
                    <a16:rowId xmlns:a16="http://schemas.microsoft.com/office/drawing/2014/main" val="10000"/>
                  </a:ext>
                </a:extLst>
              </a:tr>
              <a:tr h="449975">
                <a:tc>
                  <a:txBody>
                    <a:bodyPr/>
                    <a:lstStyle/>
                    <a:p>
                      <a:r>
                        <a:rPr lang="en-US" altLang="zh-CN" b="1" dirty="0">
                          <a:solidFill>
                            <a:schemeClr val="tx2"/>
                          </a:solidFill>
                          <a:latin typeface="+mn-ea"/>
                          <a:ea typeface="+mn-ea"/>
                        </a:rPr>
                        <a:t>1</a:t>
                      </a:r>
                      <a:endParaRPr lang="zh-CN" altLang="en-US" b="1" dirty="0">
                        <a:solidFill>
                          <a:schemeClr val="tx2"/>
                        </a:solidFill>
                        <a:latin typeface="+mn-ea"/>
                        <a:ea typeface="+mn-ea"/>
                      </a:endParaRPr>
                    </a:p>
                  </a:txBody>
                  <a:tcPr anchor="ctr" anchorCtr="1"/>
                </a:tc>
                <a:tc>
                  <a:txBody>
                    <a:bodyPr/>
                    <a:lstStyle/>
                    <a:p>
                      <a:pPr algn="l"/>
                      <a:r>
                        <a:rPr lang="zh-CN" altLang="zh-CN" sz="1800" b="1" kern="1200" dirty="0">
                          <a:solidFill>
                            <a:schemeClr val="tx2"/>
                          </a:solidFill>
                          <a:effectLst/>
                          <a:latin typeface="+mn-ea"/>
                          <a:ea typeface="+mn-ea"/>
                          <a:cs typeface="+mn-cs"/>
                        </a:rPr>
                        <a:t>使输出刚好等于最小的负整数</a:t>
                      </a:r>
                      <a:endParaRPr lang="zh-CN" altLang="en-US" b="1" dirty="0">
                        <a:solidFill>
                          <a:schemeClr val="tx2"/>
                        </a:solidFill>
                        <a:latin typeface="+mn-ea"/>
                        <a:ea typeface="+mn-ea"/>
                      </a:endParaRPr>
                    </a:p>
                  </a:txBody>
                  <a:tcPr anchor="ctr"/>
                </a:tc>
                <a:tc>
                  <a:txBody>
                    <a:bodyPr/>
                    <a:lstStyle/>
                    <a:p>
                      <a:r>
                        <a:rPr lang="zh-CN" altLang="zh-CN" sz="1800" b="1" kern="1200" dirty="0">
                          <a:solidFill>
                            <a:schemeClr val="tx2"/>
                          </a:solidFill>
                          <a:effectLst/>
                          <a:latin typeface="+mn-ea"/>
                          <a:ea typeface="+mn-ea"/>
                          <a:cs typeface="+mn-cs"/>
                        </a:rPr>
                        <a:t>‘</a:t>
                      </a:r>
                      <a:r>
                        <a:rPr lang="en-US" altLang="zh-CN" sz="1800" b="1" kern="1200" dirty="0">
                          <a:solidFill>
                            <a:schemeClr val="tx2"/>
                          </a:solidFill>
                          <a:effectLst/>
                          <a:latin typeface="+mn-ea"/>
                          <a:ea typeface="+mn-ea"/>
                          <a:cs typeface="+mn-cs"/>
                        </a:rPr>
                        <a:t>-32768</a:t>
                      </a:r>
                      <a:r>
                        <a:rPr lang="zh-CN" altLang="zh-CN" sz="1800" b="1" kern="1200" dirty="0">
                          <a:solidFill>
                            <a:schemeClr val="tx2"/>
                          </a:solidFill>
                          <a:effectLst/>
                          <a:latin typeface="+mn-ea"/>
                          <a:ea typeface="+mn-ea"/>
                          <a:cs typeface="+mn-cs"/>
                        </a:rPr>
                        <a:t>’</a:t>
                      </a:r>
                      <a:endParaRPr lang="zh-CN" altLang="en-US" b="1" dirty="0">
                        <a:solidFill>
                          <a:schemeClr val="tx2"/>
                        </a:solidFill>
                        <a:latin typeface="+mn-ea"/>
                        <a:ea typeface="+mn-ea"/>
                      </a:endParaRPr>
                    </a:p>
                  </a:txBody>
                  <a:tcPr anchor="ctr" anchorCtr="1"/>
                </a:tc>
                <a:tc>
                  <a:txBody>
                    <a:bodyPr/>
                    <a:lstStyle/>
                    <a:p>
                      <a:r>
                        <a:rPr lang="en-US" altLang="zh-CN" sz="1800" b="1" kern="1200" dirty="0">
                          <a:solidFill>
                            <a:schemeClr val="tx2"/>
                          </a:solidFill>
                          <a:effectLst/>
                          <a:latin typeface="+mn-ea"/>
                          <a:ea typeface="+mn-ea"/>
                          <a:cs typeface="+mn-cs"/>
                        </a:rPr>
                        <a:t>-32768</a:t>
                      </a:r>
                      <a:endParaRPr lang="zh-CN" altLang="en-US" b="1" dirty="0">
                        <a:solidFill>
                          <a:schemeClr val="tx2"/>
                        </a:solidFill>
                        <a:latin typeface="+mn-ea"/>
                        <a:ea typeface="+mn-ea"/>
                      </a:endParaRPr>
                    </a:p>
                  </a:txBody>
                  <a:tcPr anchor="ctr" anchorCtr="1"/>
                </a:tc>
                <a:extLst>
                  <a:ext uri="{0D108BD9-81ED-4DB2-BD59-A6C34878D82A}">
                    <a16:rowId xmlns:a16="http://schemas.microsoft.com/office/drawing/2014/main" val="10001"/>
                  </a:ext>
                </a:extLst>
              </a:tr>
              <a:tr h="504056">
                <a:tc>
                  <a:txBody>
                    <a:bodyPr/>
                    <a:lstStyle/>
                    <a:p>
                      <a:r>
                        <a:rPr lang="en-US" altLang="zh-CN" b="1" dirty="0">
                          <a:solidFill>
                            <a:schemeClr val="tx2"/>
                          </a:solidFill>
                          <a:latin typeface="+mn-ea"/>
                          <a:ea typeface="+mn-ea"/>
                        </a:rPr>
                        <a:t>2</a:t>
                      </a:r>
                      <a:endParaRPr lang="zh-CN" altLang="en-US" b="1" dirty="0">
                        <a:solidFill>
                          <a:schemeClr val="tx2"/>
                        </a:solidFill>
                        <a:latin typeface="+mn-ea"/>
                        <a:ea typeface="+mn-ea"/>
                      </a:endParaRPr>
                    </a:p>
                  </a:txBody>
                  <a:tcPr anchor="ctr" anchorCtr="1"/>
                </a:tc>
                <a:tc>
                  <a:txBody>
                    <a:bodyPr/>
                    <a:lstStyle/>
                    <a:p>
                      <a:pPr algn="l"/>
                      <a:r>
                        <a:rPr lang="zh-CN" altLang="zh-CN" sz="1800" b="1" kern="1200" dirty="0">
                          <a:solidFill>
                            <a:schemeClr val="tx2"/>
                          </a:solidFill>
                          <a:effectLst/>
                          <a:latin typeface="+mn-ea"/>
                          <a:ea typeface="+mn-ea"/>
                          <a:cs typeface="+mn-cs"/>
                        </a:rPr>
                        <a:t>使输出刚好等于最大的正整数</a:t>
                      </a:r>
                      <a:endParaRPr lang="zh-CN" altLang="en-US" b="1" dirty="0">
                        <a:solidFill>
                          <a:schemeClr val="tx2"/>
                        </a:solidFill>
                        <a:latin typeface="+mn-ea"/>
                        <a:ea typeface="+mn-ea"/>
                      </a:endParaRPr>
                    </a:p>
                  </a:txBody>
                  <a:tcPr anchor="ctr"/>
                </a:tc>
                <a:tc>
                  <a:txBody>
                    <a:bodyPr/>
                    <a:lstStyle/>
                    <a:p>
                      <a:r>
                        <a:rPr lang="zh-CN" altLang="zh-CN" sz="1800" b="1" kern="1200" dirty="0">
                          <a:solidFill>
                            <a:schemeClr val="tx2"/>
                          </a:solidFill>
                          <a:effectLst/>
                          <a:latin typeface="+mn-ea"/>
                          <a:ea typeface="+mn-ea"/>
                          <a:cs typeface="+mn-cs"/>
                        </a:rPr>
                        <a:t>‘</a:t>
                      </a:r>
                      <a:r>
                        <a:rPr lang="en-US" altLang="zh-CN" sz="1800" b="1" kern="1200" dirty="0">
                          <a:solidFill>
                            <a:schemeClr val="tx2"/>
                          </a:solidFill>
                          <a:effectLst/>
                          <a:latin typeface="+mn-ea"/>
                          <a:ea typeface="+mn-ea"/>
                          <a:cs typeface="+mn-cs"/>
                        </a:rPr>
                        <a:t>32767</a:t>
                      </a:r>
                      <a:r>
                        <a:rPr lang="zh-CN" altLang="zh-CN" sz="1800" b="1" kern="1200" dirty="0">
                          <a:solidFill>
                            <a:schemeClr val="tx2"/>
                          </a:solidFill>
                          <a:effectLst/>
                          <a:latin typeface="+mn-ea"/>
                          <a:ea typeface="+mn-ea"/>
                          <a:cs typeface="+mn-cs"/>
                        </a:rPr>
                        <a:t>’</a:t>
                      </a:r>
                      <a:endParaRPr lang="zh-CN" altLang="en-US" b="1" dirty="0">
                        <a:solidFill>
                          <a:schemeClr val="tx2"/>
                        </a:solidFill>
                        <a:latin typeface="+mn-ea"/>
                        <a:ea typeface="+mn-ea"/>
                      </a:endParaRPr>
                    </a:p>
                  </a:txBody>
                  <a:tcPr anchor="ctr" anchorCtr="1"/>
                </a:tc>
                <a:tc>
                  <a:txBody>
                    <a:bodyPr/>
                    <a:lstStyle/>
                    <a:p>
                      <a:r>
                        <a:rPr lang="en-US" altLang="zh-CN" sz="1800" b="1" kern="1200" dirty="0">
                          <a:solidFill>
                            <a:schemeClr val="tx2"/>
                          </a:solidFill>
                          <a:effectLst/>
                          <a:latin typeface="+mn-ea"/>
                          <a:ea typeface="+mn-ea"/>
                          <a:cs typeface="+mn-cs"/>
                        </a:rPr>
                        <a:t>32767</a:t>
                      </a:r>
                      <a:endParaRPr lang="zh-CN" altLang="en-US" b="1" dirty="0">
                        <a:solidFill>
                          <a:schemeClr val="tx2"/>
                        </a:solidFill>
                        <a:latin typeface="+mn-ea"/>
                        <a:ea typeface="+mn-ea"/>
                      </a:endParaRPr>
                    </a:p>
                  </a:txBody>
                  <a:tcPr anchor="ctr" anchorCtr="1"/>
                </a:tc>
                <a:extLst>
                  <a:ext uri="{0D108BD9-81ED-4DB2-BD59-A6C34878D82A}">
                    <a16:rowId xmlns:a16="http://schemas.microsoft.com/office/drawing/2014/main" val="10002"/>
                  </a:ext>
                </a:extLst>
              </a:tr>
              <a:tr h="504056">
                <a:tc>
                  <a:txBody>
                    <a:bodyPr/>
                    <a:lstStyle/>
                    <a:p>
                      <a:r>
                        <a:rPr lang="en-US" altLang="zh-CN" b="1" dirty="0">
                          <a:solidFill>
                            <a:schemeClr val="tx2"/>
                          </a:solidFill>
                          <a:latin typeface="+mn-ea"/>
                          <a:ea typeface="+mn-ea"/>
                        </a:rPr>
                        <a:t>3</a:t>
                      </a:r>
                      <a:endParaRPr lang="zh-CN" altLang="en-US" b="1" dirty="0">
                        <a:solidFill>
                          <a:schemeClr val="tx2"/>
                        </a:solidFill>
                        <a:latin typeface="+mn-ea"/>
                        <a:ea typeface="+mn-ea"/>
                      </a:endParaRPr>
                    </a:p>
                  </a:txBody>
                  <a:tcPr anchor="ctr" anchorCtr="1"/>
                </a:tc>
                <a:tc>
                  <a:txBody>
                    <a:bodyPr/>
                    <a:lstStyle/>
                    <a:p>
                      <a:pPr algn="l"/>
                      <a:r>
                        <a:rPr lang="zh-CN" altLang="zh-CN" sz="1800" b="1" kern="1200" dirty="0">
                          <a:solidFill>
                            <a:schemeClr val="tx2"/>
                          </a:solidFill>
                          <a:effectLst/>
                          <a:latin typeface="+mn-ea"/>
                          <a:ea typeface="+mn-ea"/>
                          <a:cs typeface="+mn-cs"/>
                        </a:rPr>
                        <a:t>使输出刚刚小于最小的负整数</a:t>
                      </a:r>
                      <a:endParaRPr lang="zh-CN" altLang="en-US" b="1" dirty="0">
                        <a:solidFill>
                          <a:schemeClr val="tx2"/>
                        </a:solidFill>
                        <a:latin typeface="+mn-ea"/>
                        <a:ea typeface="+mn-ea"/>
                      </a:endParaRPr>
                    </a:p>
                  </a:txBody>
                  <a:tcPr anchor="ctr"/>
                </a:tc>
                <a:tc>
                  <a:txBody>
                    <a:bodyPr/>
                    <a:lstStyle/>
                    <a:p>
                      <a:r>
                        <a:rPr lang="zh-CN" altLang="zh-CN" sz="1800" b="1" kern="1200" dirty="0">
                          <a:solidFill>
                            <a:schemeClr val="tx2"/>
                          </a:solidFill>
                          <a:effectLst/>
                          <a:latin typeface="+mn-ea"/>
                          <a:ea typeface="+mn-ea"/>
                          <a:cs typeface="+mn-cs"/>
                        </a:rPr>
                        <a:t>‘</a:t>
                      </a:r>
                      <a:r>
                        <a:rPr lang="en-US" altLang="zh-CN" sz="1800" b="1" kern="1200" dirty="0">
                          <a:solidFill>
                            <a:schemeClr val="tx2"/>
                          </a:solidFill>
                          <a:effectLst/>
                          <a:latin typeface="+mn-ea"/>
                          <a:ea typeface="+mn-ea"/>
                          <a:cs typeface="+mn-cs"/>
                        </a:rPr>
                        <a:t>-32769</a:t>
                      </a:r>
                      <a:r>
                        <a:rPr lang="zh-CN" altLang="zh-CN" sz="1800" b="1" kern="1200" dirty="0">
                          <a:solidFill>
                            <a:schemeClr val="tx2"/>
                          </a:solidFill>
                          <a:effectLst/>
                          <a:latin typeface="+mn-ea"/>
                          <a:ea typeface="+mn-ea"/>
                          <a:cs typeface="+mn-cs"/>
                        </a:rPr>
                        <a:t>’</a:t>
                      </a:r>
                      <a:endParaRPr lang="zh-CN" altLang="en-US" b="1" dirty="0">
                        <a:solidFill>
                          <a:schemeClr val="tx2"/>
                        </a:solidFill>
                        <a:latin typeface="+mn-ea"/>
                        <a:ea typeface="+mn-ea"/>
                      </a:endParaRPr>
                    </a:p>
                  </a:txBody>
                  <a:tcPr anchor="ctr" anchorCtr="1"/>
                </a:tc>
                <a:tc>
                  <a:txBody>
                    <a:bodyPr/>
                    <a:lstStyle/>
                    <a:p>
                      <a:r>
                        <a:rPr lang="zh-CN" altLang="zh-CN" sz="1800" b="1" kern="1200" dirty="0">
                          <a:solidFill>
                            <a:schemeClr val="tx2"/>
                          </a:solidFill>
                          <a:effectLst/>
                          <a:latin typeface="+mn-ea"/>
                          <a:ea typeface="+mn-ea"/>
                          <a:cs typeface="+mn-cs"/>
                        </a:rPr>
                        <a:t>错误——无效输入</a:t>
                      </a:r>
                      <a:endParaRPr lang="zh-CN" altLang="en-US" b="1" dirty="0">
                        <a:solidFill>
                          <a:schemeClr val="tx2"/>
                        </a:solidFill>
                        <a:latin typeface="+mn-ea"/>
                        <a:ea typeface="+mn-ea"/>
                      </a:endParaRPr>
                    </a:p>
                  </a:txBody>
                  <a:tcPr anchor="ctr" anchorCtr="1"/>
                </a:tc>
                <a:extLst>
                  <a:ext uri="{0D108BD9-81ED-4DB2-BD59-A6C34878D82A}">
                    <a16:rowId xmlns:a16="http://schemas.microsoft.com/office/drawing/2014/main" val="10003"/>
                  </a:ext>
                </a:extLst>
              </a:tr>
              <a:tr h="504056">
                <a:tc>
                  <a:txBody>
                    <a:bodyPr/>
                    <a:lstStyle/>
                    <a:p>
                      <a:r>
                        <a:rPr lang="en-US" altLang="zh-CN" b="1" dirty="0">
                          <a:solidFill>
                            <a:schemeClr val="tx2"/>
                          </a:solidFill>
                          <a:latin typeface="+mn-ea"/>
                          <a:ea typeface="+mn-ea"/>
                        </a:rPr>
                        <a:t>4</a:t>
                      </a:r>
                      <a:endParaRPr lang="zh-CN" altLang="en-US" b="1" dirty="0">
                        <a:solidFill>
                          <a:schemeClr val="tx2"/>
                        </a:solidFill>
                        <a:latin typeface="+mn-ea"/>
                        <a:ea typeface="+mn-ea"/>
                      </a:endParaRPr>
                    </a:p>
                  </a:txBody>
                  <a:tcPr anchor="ctr" anchorCtr="1"/>
                </a:tc>
                <a:tc>
                  <a:txBody>
                    <a:bodyPr/>
                    <a:lstStyle/>
                    <a:p>
                      <a:pPr algn="l"/>
                      <a:r>
                        <a:rPr lang="zh-CN" altLang="zh-CN" sz="1800" b="1" kern="1200" dirty="0">
                          <a:solidFill>
                            <a:schemeClr val="tx2"/>
                          </a:solidFill>
                          <a:effectLst/>
                          <a:latin typeface="+mn-ea"/>
                          <a:ea typeface="+mn-ea"/>
                          <a:cs typeface="+mn-cs"/>
                        </a:rPr>
                        <a:t>使输出刚刚大于最大的正整数</a:t>
                      </a:r>
                      <a:endParaRPr lang="zh-CN" altLang="en-US" b="1" dirty="0">
                        <a:solidFill>
                          <a:schemeClr val="tx2"/>
                        </a:solidFill>
                        <a:latin typeface="+mn-ea"/>
                        <a:ea typeface="+mn-ea"/>
                      </a:endParaRPr>
                    </a:p>
                  </a:txBody>
                  <a:tcPr anchor="ctr"/>
                </a:tc>
                <a:tc>
                  <a:txBody>
                    <a:bodyPr/>
                    <a:lstStyle/>
                    <a:p>
                      <a:r>
                        <a:rPr lang="zh-CN" altLang="zh-CN" sz="1800" b="1" kern="1200" dirty="0">
                          <a:solidFill>
                            <a:schemeClr val="tx2"/>
                          </a:solidFill>
                          <a:effectLst/>
                          <a:latin typeface="+mn-ea"/>
                          <a:ea typeface="+mn-ea"/>
                          <a:cs typeface="+mn-cs"/>
                        </a:rPr>
                        <a:t>‘</a:t>
                      </a:r>
                      <a:r>
                        <a:rPr lang="en-US" altLang="zh-CN" sz="1800" b="1" kern="1200" dirty="0">
                          <a:solidFill>
                            <a:schemeClr val="tx2"/>
                          </a:solidFill>
                          <a:effectLst/>
                          <a:latin typeface="+mn-ea"/>
                          <a:ea typeface="+mn-ea"/>
                          <a:cs typeface="+mn-cs"/>
                        </a:rPr>
                        <a:t>32768</a:t>
                      </a:r>
                      <a:r>
                        <a:rPr lang="zh-CN" altLang="zh-CN" sz="1800" b="1" kern="1200" dirty="0">
                          <a:solidFill>
                            <a:schemeClr val="tx2"/>
                          </a:solidFill>
                          <a:effectLst/>
                          <a:latin typeface="+mn-ea"/>
                          <a:ea typeface="+mn-ea"/>
                          <a:cs typeface="+mn-cs"/>
                        </a:rPr>
                        <a:t>’</a:t>
                      </a:r>
                      <a:endParaRPr lang="zh-CN" altLang="en-US" b="1" dirty="0">
                        <a:solidFill>
                          <a:schemeClr val="tx2"/>
                        </a:solidFill>
                        <a:latin typeface="+mn-ea"/>
                        <a:ea typeface="+mn-ea"/>
                      </a:endParaRPr>
                    </a:p>
                  </a:txBody>
                  <a:tcPr anchor="ctr" anchorCtr="1"/>
                </a:tc>
                <a:tc>
                  <a:txBody>
                    <a:bodyPr/>
                    <a:lstStyle/>
                    <a:p>
                      <a:r>
                        <a:rPr lang="zh-CN" altLang="zh-CN" sz="1800" b="1" kern="1200" dirty="0">
                          <a:solidFill>
                            <a:schemeClr val="tx2"/>
                          </a:solidFill>
                          <a:effectLst/>
                          <a:latin typeface="+mn-ea"/>
                          <a:ea typeface="+mn-ea"/>
                          <a:cs typeface="+mn-cs"/>
                        </a:rPr>
                        <a:t>错误——无效输入</a:t>
                      </a:r>
                      <a:endParaRPr lang="zh-CN" altLang="en-US" b="1" dirty="0">
                        <a:solidFill>
                          <a:schemeClr val="tx2"/>
                        </a:solidFill>
                        <a:latin typeface="+mn-ea"/>
                        <a:ea typeface="+mn-ea"/>
                      </a:endParaRPr>
                    </a:p>
                  </a:txBody>
                  <a:tcPr anchor="ctr" anchorCtr="1"/>
                </a:tc>
                <a:extLst>
                  <a:ext uri="{0D108BD9-81ED-4DB2-BD59-A6C34878D82A}">
                    <a16:rowId xmlns:a16="http://schemas.microsoft.com/office/drawing/2014/main" val="10004"/>
                  </a:ext>
                </a:extLst>
              </a:tr>
            </a:tbl>
          </a:graphicData>
        </a:graphic>
      </p:graphicFrame>
    </p:spTree>
  </p:cSld>
  <p:clrMapOvr>
    <a:masterClrMapping/>
  </p:clrMapOvr>
  <p:transition advClick="0"/>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686800" cy="654050"/>
          </a:xfrm>
        </p:spPr>
        <p:txBody>
          <a:bodyPr/>
          <a:lstStyle/>
          <a:p>
            <a:r>
              <a:rPr lang="zh-CN" altLang="en-US" sz="3200" dirty="0">
                <a:latin typeface="+mn-ea"/>
              </a:rPr>
              <a:t>黑盒测试技术</a:t>
            </a:r>
            <a:br>
              <a:rPr lang="zh-CN" altLang="en-US" sz="3200" dirty="0"/>
            </a:br>
            <a:endParaRPr lang="zh-CN" altLang="en-US" sz="3200" dirty="0"/>
          </a:p>
        </p:txBody>
      </p:sp>
      <p:sp>
        <p:nvSpPr>
          <p:cNvPr id="33795" name="内容占位符 2"/>
          <p:cNvSpPr>
            <a:spLocks noGrp="1"/>
          </p:cNvSpPr>
          <p:nvPr>
            <p:ph idx="1"/>
          </p:nvPr>
        </p:nvSpPr>
        <p:spPr>
          <a:xfrm>
            <a:off x="100042" y="1000124"/>
            <a:ext cx="8758238" cy="4643453"/>
          </a:xfrm>
        </p:spPr>
        <p:txBody>
          <a:bodyPr/>
          <a:lstStyle/>
          <a:p>
            <a:pPr algn="just"/>
            <a:r>
              <a:rPr lang="zh-CN" altLang="en-US" sz="2400" b="1" dirty="0">
                <a:solidFill>
                  <a:srgbClr val="FF0000"/>
                </a:solidFill>
                <a:latin typeface="+mn-ea"/>
              </a:rPr>
              <a:t>错误推测</a:t>
            </a:r>
            <a:endParaRPr lang="en-US" altLang="zh-CN" sz="2400" b="1" dirty="0">
              <a:solidFill>
                <a:srgbClr val="FF0000"/>
              </a:solidFill>
              <a:latin typeface="+mn-ea"/>
            </a:endParaRPr>
          </a:p>
          <a:p>
            <a:pPr algn="just"/>
            <a:r>
              <a:rPr lang="zh-CN" altLang="zh-CN" sz="2400" b="1" dirty="0">
                <a:solidFill>
                  <a:schemeClr val="tx2"/>
                </a:solidFill>
                <a:latin typeface="+mn-ea"/>
              </a:rPr>
              <a:t>错误推测法在很大程度上</a:t>
            </a:r>
            <a:r>
              <a:rPr lang="zh-CN" altLang="zh-CN" sz="2400" b="1" dirty="0">
                <a:solidFill>
                  <a:srgbClr val="FF0000"/>
                </a:solidFill>
                <a:latin typeface="+mn-ea"/>
              </a:rPr>
              <a:t>靠直觉和经验</a:t>
            </a:r>
            <a:r>
              <a:rPr lang="zh-CN" altLang="zh-CN" sz="2400" b="1" dirty="0">
                <a:solidFill>
                  <a:schemeClr val="tx2"/>
                </a:solidFill>
                <a:latin typeface="+mn-ea"/>
              </a:rPr>
              <a:t>进行。它的基本想法是</a:t>
            </a:r>
            <a:r>
              <a:rPr lang="zh-CN" altLang="zh-CN" sz="2400" b="1" dirty="0">
                <a:solidFill>
                  <a:srgbClr val="FF0000"/>
                </a:solidFill>
                <a:latin typeface="+mn-ea"/>
              </a:rPr>
              <a:t>列举出程序中可能有的错误和容易发生错误的特殊情况</a:t>
            </a:r>
            <a:r>
              <a:rPr lang="zh-CN" altLang="zh-CN" sz="2400" b="1" dirty="0">
                <a:solidFill>
                  <a:schemeClr val="tx2"/>
                </a:solidFill>
                <a:latin typeface="+mn-ea"/>
              </a:rPr>
              <a:t>，并且根据它们选择测试方案。</a:t>
            </a:r>
            <a:endParaRPr lang="en-US" altLang="zh-CN" sz="2400" b="1" dirty="0">
              <a:solidFill>
                <a:schemeClr val="tx2"/>
              </a:solidFill>
              <a:latin typeface="+mn-ea"/>
            </a:endParaRPr>
          </a:p>
          <a:p>
            <a:pPr algn="just"/>
            <a:r>
              <a:rPr lang="zh-CN" altLang="zh-CN" sz="2400" b="1" dirty="0">
                <a:solidFill>
                  <a:schemeClr val="tx2"/>
                </a:solidFill>
                <a:latin typeface="+mn-ea"/>
              </a:rPr>
              <a:t>应该</a:t>
            </a:r>
            <a:r>
              <a:rPr lang="zh-CN" altLang="zh-CN" sz="2400" b="1" dirty="0">
                <a:solidFill>
                  <a:srgbClr val="FF0000"/>
                </a:solidFill>
                <a:latin typeface="+mn-ea"/>
              </a:rPr>
              <a:t>仔细分析程序规格说明书</a:t>
            </a:r>
            <a:r>
              <a:rPr lang="zh-CN" altLang="zh-CN" sz="2400" b="1" dirty="0">
                <a:solidFill>
                  <a:schemeClr val="tx2"/>
                </a:solidFill>
                <a:latin typeface="+mn-ea"/>
              </a:rPr>
              <a:t>，注意找出其中遗漏或省略的部分，以便设计相应的测试方案，检测程序员对这些部分的处理是否正确。</a:t>
            </a:r>
            <a:endParaRPr lang="en-US" altLang="zh-CN" sz="2400" b="1" dirty="0">
              <a:solidFill>
                <a:schemeClr val="tx2"/>
              </a:solidFill>
              <a:latin typeface="+mn-ea"/>
            </a:endParaRPr>
          </a:p>
          <a:p>
            <a:pPr algn="just"/>
            <a:r>
              <a:rPr lang="zh-CN" altLang="zh-CN" sz="2400" b="1" dirty="0">
                <a:solidFill>
                  <a:schemeClr val="tx2"/>
                </a:solidFill>
                <a:latin typeface="+mn-ea"/>
              </a:rPr>
              <a:t>经验表明，在一段程序中已经</a:t>
            </a:r>
            <a:r>
              <a:rPr lang="zh-CN" altLang="zh-CN" sz="2400" b="1" dirty="0">
                <a:solidFill>
                  <a:srgbClr val="FF0000"/>
                </a:solidFill>
                <a:latin typeface="+mn-ea"/>
              </a:rPr>
              <a:t>发现的错误数目往往和尚未发现的错误数成正比</a:t>
            </a:r>
            <a:r>
              <a:rPr lang="zh-CN" altLang="zh-CN" sz="2400" b="1" dirty="0">
                <a:solidFill>
                  <a:schemeClr val="tx2"/>
                </a:solidFill>
                <a:latin typeface="+mn-ea"/>
              </a:rPr>
              <a:t>。例如，在</a:t>
            </a:r>
            <a:r>
              <a:rPr lang="en-US" altLang="zh-CN" sz="2400" b="1" dirty="0">
                <a:solidFill>
                  <a:schemeClr val="tx2"/>
                </a:solidFill>
                <a:latin typeface="+mn-ea"/>
              </a:rPr>
              <a:t>IBM OS/370</a:t>
            </a:r>
            <a:r>
              <a:rPr lang="zh-CN" altLang="zh-CN" sz="2400" b="1" dirty="0">
                <a:solidFill>
                  <a:schemeClr val="tx2"/>
                </a:solidFill>
                <a:latin typeface="+mn-ea"/>
              </a:rPr>
              <a:t>操作系统中，用户发现的全部错误的</a:t>
            </a:r>
            <a:r>
              <a:rPr lang="en-US" altLang="zh-CN" sz="2400" b="1" dirty="0">
                <a:solidFill>
                  <a:schemeClr val="tx2"/>
                </a:solidFill>
                <a:latin typeface="+mn-ea"/>
              </a:rPr>
              <a:t>47%</a:t>
            </a:r>
            <a:r>
              <a:rPr lang="zh-CN" altLang="zh-CN" sz="2400" b="1" dirty="0">
                <a:solidFill>
                  <a:schemeClr val="tx2"/>
                </a:solidFill>
                <a:latin typeface="+mn-ea"/>
              </a:rPr>
              <a:t>只与该系统</a:t>
            </a:r>
            <a:r>
              <a:rPr lang="en-US" altLang="zh-CN" sz="2400" b="1" dirty="0">
                <a:solidFill>
                  <a:schemeClr val="tx2"/>
                </a:solidFill>
                <a:latin typeface="+mn-ea"/>
              </a:rPr>
              <a:t>4%</a:t>
            </a:r>
            <a:r>
              <a:rPr lang="zh-CN" altLang="zh-CN" sz="2400" b="1" dirty="0">
                <a:solidFill>
                  <a:schemeClr val="tx2"/>
                </a:solidFill>
                <a:latin typeface="+mn-ea"/>
              </a:rPr>
              <a:t>的模块有关。因此，在进一步测试时要</a:t>
            </a:r>
            <a:r>
              <a:rPr lang="zh-CN" altLang="zh-CN" sz="2400" b="1" dirty="0">
                <a:solidFill>
                  <a:srgbClr val="FF0000"/>
                </a:solidFill>
                <a:latin typeface="+mn-ea"/>
              </a:rPr>
              <a:t>着重测试那些已发现了较多错误的程序段</a:t>
            </a:r>
            <a:r>
              <a:rPr lang="zh-CN" altLang="zh-CN" sz="2400" b="1" dirty="0">
                <a:solidFill>
                  <a:schemeClr val="tx2"/>
                </a:solidFill>
                <a:latin typeface="+mn-ea"/>
              </a:rPr>
              <a:t>。</a:t>
            </a:r>
            <a:endParaRPr lang="zh-CN" altLang="zh-CN" sz="2300" b="1" dirty="0">
              <a:solidFill>
                <a:schemeClr val="tx2"/>
              </a:solidFill>
              <a:latin typeface="+mn-ea"/>
            </a:endParaRPr>
          </a:p>
        </p:txBody>
      </p:sp>
    </p:spTree>
  </p:cSld>
  <p:clrMapOvr>
    <a:masterClrMapping/>
  </p:clrMapOvr>
  <p:transition advClick="0"/>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686800" cy="654050"/>
          </a:xfrm>
        </p:spPr>
        <p:txBody>
          <a:bodyPr/>
          <a:lstStyle/>
          <a:p>
            <a:r>
              <a:rPr lang="zh-CN" altLang="en-US" sz="3200" dirty="0">
                <a:latin typeface="+mn-ea"/>
              </a:rPr>
              <a:t>黑盒测试技术</a:t>
            </a:r>
            <a:br>
              <a:rPr lang="zh-CN" altLang="en-US" sz="3200" dirty="0"/>
            </a:br>
            <a:endParaRPr lang="zh-CN" altLang="en-US" sz="3200" dirty="0"/>
          </a:p>
        </p:txBody>
      </p:sp>
      <p:sp>
        <p:nvSpPr>
          <p:cNvPr id="33795" name="内容占位符 2"/>
          <p:cNvSpPr>
            <a:spLocks noGrp="1"/>
          </p:cNvSpPr>
          <p:nvPr>
            <p:ph idx="1"/>
          </p:nvPr>
        </p:nvSpPr>
        <p:spPr>
          <a:xfrm>
            <a:off x="100042" y="1000124"/>
            <a:ext cx="8758238" cy="4643453"/>
          </a:xfrm>
        </p:spPr>
        <p:txBody>
          <a:bodyPr/>
          <a:lstStyle/>
          <a:p>
            <a:pPr algn="just"/>
            <a:r>
              <a:rPr lang="zh-CN" altLang="zh-CN" sz="2400" b="1" dirty="0">
                <a:solidFill>
                  <a:schemeClr val="tx2"/>
                </a:solidFill>
                <a:latin typeface="+mn-ea"/>
              </a:rPr>
              <a:t>等价划分法和边界值分析法都只</a:t>
            </a:r>
            <a:r>
              <a:rPr lang="zh-CN" altLang="zh-CN" sz="2400" b="1" dirty="0">
                <a:solidFill>
                  <a:srgbClr val="FF0000"/>
                </a:solidFill>
                <a:latin typeface="+mn-ea"/>
              </a:rPr>
              <a:t>孤立地考虑各个输入数据的测试功效</a:t>
            </a:r>
            <a:r>
              <a:rPr lang="zh-CN" altLang="zh-CN" sz="2400" b="1" dirty="0">
                <a:solidFill>
                  <a:schemeClr val="tx2"/>
                </a:solidFill>
                <a:latin typeface="+mn-ea"/>
              </a:rPr>
              <a:t>，而</a:t>
            </a:r>
            <a:r>
              <a:rPr lang="zh-CN" altLang="zh-CN" sz="2400" b="1" dirty="0">
                <a:solidFill>
                  <a:srgbClr val="FF0000"/>
                </a:solidFill>
                <a:latin typeface="+mn-ea"/>
              </a:rPr>
              <a:t>没有考虑多个输入数据的组合效应</a:t>
            </a:r>
            <a:r>
              <a:rPr lang="zh-CN" altLang="zh-CN" sz="2400" b="1" dirty="0">
                <a:solidFill>
                  <a:schemeClr val="tx2"/>
                </a:solidFill>
                <a:latin typeface="+mn-ea"/>
              </a:rPr>
              <a:t>，可能会遗漏了输入数据易于出错的组合情况。</a:t>
            </a:r>
            <a:endParaRPr lang="en-US" altLang="zh-CN" sz="2400" b="1" dirty="0">
              <a:solidFill>
                <a:schemeClr val="tx2"/>
              </a:solidFill>
              <a:latin typeface="+mn-ea"/>
            </a:endParaRPr>
          </a:p>
          <a:p>
            <a:pPr algn="just"/>
            <a:r>
              <a:rPr lang="zh-CN" altLang="zh-CN" sz="2400" b="1" dirty="0">
                <a:solidFill>
                  <a:schemeClr val="tx2"/>
                </a:solidFill>
                <a:latin typeface="+mn-ea"/>
              </a:rPr>
              <a:t>选择输入组合的一个有效途径是利用判定表或判定树为工具，列出输入数据各种组合与程序应作的动作</a:t>
            </a:r>
            <a:r>
              <a:rPr lang="en-US" altLang="zh-CN" sz="2400" b="1" dirty="0">
                <a:solidFill>
                  <a:schemeClr val="tx2"/>
                </a:solidFill>
                <a:latin typeface="+mn-ea"/>
              </a:rPr>
              <a:t>(</a:t>
            </a:r>
            <a:r>
              <a:rPr lang="zh-CN" altLang="zh-CN" sz="2400" b="1" dirty="0">
                <a:solidFill>
                  <a:schemeClr val="tx2"/>
                </a:solidFill>
                <a:latin typeface="+mn-ea"/>
              </a:rPr>
              <a:t>及相应的输出结果</a:t>
            </a:r>
            <a:r>
              <a:rPr lang="en-US" altLang="zh-CN" sz="2400" b="1" dirty="0">
                <a:solidFill>
                  <a:schemeClr val="tx2"/>
                </a:solidFill>
                <a:latin typeface="+mn-ea"/>
              </a:rPr>
              <a:t>)</a:t>
            </a:r>
            <a:r>
              <a:rPr lang="zh-CN" altLang="zh-CN" sz="2400" b="1" dirty="0">
                <a:solidFill>
                  <a:schemeClr val="tx2"/>
                </a:solidFill>
                <a:latin typeface="+mn-ea"/>
              </a:rPr>
              <a:t>之间的对应关系，然后为</a:t>
            </a:r>
            <a:r>
              <a:rPr lang="zh-CN" altLang="zh-CN" sz="2400" b="1" dirty="0">
                <a:solidFill>
                  <a:srgbClr val="FF0000"/>
                </a:solidFill>
                <a:latin typeface="+mn-ea"/>
              </a:rPr>
              <a:t>判定表的每一列至少设计一个测试用例</a:t>
            </a:r>
            <a:r>
              <a:rPr lang="zh-CN" altLang="zh-CN" sz="2400" b="1" dirty="0">
                <a:solidFill>
                  <a:schemeClr val="tx2"/>
                </a:solidFill>
                <a:latin typeface="+mn-ea"/>
              </a:rPr>
              <a:t>。</a:t>
            </a:r>
            <a:endParaRPr lang="en-US" altLang="zh-CN" sz="2400" b="1" dirty="0">
              <a:solidFill>
                <a:schemeClr val="tx2"/>
              </a:solidFill>
              <a:latin typeface="+mn-ea"/>
            </a:endParaRPr>
          </a:p>
          <a:p>
            <a:pPr algn="just"/>
            <a:r>
              <a:rPr lang="zh-CN" altLang="zh-CN" sz="2400" b="1" dirty="0">
                <a:solidFill>
                  <a:schemeClr val="tx2"/>
                </a:solidFill>
                <a:latin typeface="+mn-ea"/>
              </a:rPr>
              <a:t>选择输入组合的另一个有效途径是</a:t>
            </a:r>
            <a:r>
              <a:rPr lang="zh-CN" altLang="zh-CN" sz="2400" b="1" dirty="0">
                <a:solidFill>
                  <a:srgbClr val="FF0000"/>
                </a:solidFill>
                <a:latin typeface="+mn-ea"/>
              </a:rPr>
              <a:t>把计算机测试和人工检查代码结合起来。</a:t>
            </a:r>
          </a:p>
        </p:txBody>
      </p:sp>
    </p:spTree>
  </p:cSld>
  <p:clrMapOvr>
    <a:masterClrMapping/>
  </p:clrMapOvr>
  <p:transition advClick="0"/>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686800" cy="654050"/>
          </a:xfrm>
        </p:spPr>
        <p:txBody>
          <a:bodyPr/>
          <a:lstStyle/>
          <a:p>
            <a:r>
              <a:rPr lang="zh-CN" altLang="en-US" sz="3200" dirty="0">
                <a:latin typeface="+mn-ea"/>
              </a:rPr>
              <a:t>测试小结</a:t>
            </a:r>
            <a:br>
              <a:rPr lang="zh-CN" altLang="en-US" sz="3200" dirty="0"/>
            </a:br>
            <a:endParaRPr lang="zh-CN" altLang="en-US" sz="3200" dirty="0"/>
          </a:p>
        </p:txBody>
      </p:sp>
      <p:sp>
        <p:nvSpPr>
          <p:cNvPr id="33795" name="内容占位符 2"/>
          <p:cNvSpPr>
            <a:spLocks noGrp="1"/>
          </p:cNvSpPr>
          <p:nvPr>
            <p:ph idx="1"/>
          </p:nvPr>
        </p:nvSpPr>
        <p:spPr>
          <a:xfrm>
            <a:off x="100042" y="1000124"/>
            <a:ext cx="8758238" cy="4643453"/>
          </a:xfrm>
        </p:spPr>
        <p:txBody>
          <a:bodyPr/>
          <a:lstStyle/>
          <a:p>
            <a:pPr algn="just"/>
            <a:r>
              <a:rPr lang="zh-CN" altLang="en-US" sz="2100" b="1" dirty="0">
                <a:solidFill>
                  <a:srgbClr val="FF0000"/>
                </a:solidFill>
                <a:latin typeface="+mn-ea"/>
              </a:rPr>
              <a:t>测试的目的：</a:t>
            </a:r>
            <a:r>
              <a:rPr lang="zh-CN" altLang="en-US" sz="2100" b="1" dirty="0">
                <a:latin typeface="+mn-ea"/>
              </a:rPr>
              <a:t>尽可能发现并排除软件中潜藏的错误，证明软件是错误的，而不是证明软件是正确的</a:t>
            </a:r>
            <a:endParaRPr lang="en-US" altLang="zh-CN" sz="2100" b="1" dirty="0">
              <a:latin typeface="+mn-ea"/>
            </a:endParaRPr>
          </a:p>
          <a:p>
            <a:pPr algn="just"/>
            <a:r>
              <a:rPr lang="zh-CN" altLang="en-US" sz="2100" b="1" dirty="0">
                <a:solidFill>
                  <a:srgbClr val="FF0000"/>
                </a:solidFill>
                <a:latin typeface="+mn-ea"/>
              </a:rPr>
              <a:t>测试准则：</a:t>
            </a:r>
            <a:r>
              <a:rPr lang="zh-CN" altLang="en-US" sz="2100" b="1" dirty="0">
                <a:latin typeface="+mn-ea"/>
              </a:rPr>
              <a:t>尽早测试、追溯到需求、</a:t>
            </a:r>
            <a:r>
              <a:rPr lang="en-US" altLang="zh-CN" sz="2100" b="1" dirty="0">
                <a:latin typeface="+mn-ea"/>
              </a:rPr>
              <a:t>2/8</a:t>
            </a:r>
            <a:r>
              <a:rPr lang="zh-CN" altLang="en-US" sz="2100" b="1" dirty="0">
                <a:latin typeface="+mn-ea"/>
              </a:rPr>
              <a:t>原则、第三方测试、回归测试</a:t>
            </a:r>
            <a:endParaRPr lang="en-US" altLang="zh-CN" sz="2100" b="1" dirty="0">
              <a:latin typeface="+mn-ea"/>
            </a:endParaRPr>
          </a:p>
          <a:p>
            <a:pPr algn="just"/>
            <a:r>
              <a:rPr lang="zh-CN" altLang="en-US" sz="2100" b="1" dirty="0">
                <a:solidFill>
                  <a:srgbClr val="FF0000"/>
                </a:solidFill>
                <a:latin typeface="+mn-ea"/>
              </a:rPr>
              <a:t>测试对象：</a:t>
            </a:r>
            <a:r>
              <a:rPr lang="zh-CN" altLang="en-US" sz="2100" b="1" dirty="0">
                <a:latin typeface="+mn-ea"/>
              </a:rPr>
              <a:t>整个生命周期，不仅仅测试程序，包括文档</a:t>
            </a:r>
            <a:endParaRPr lang="en-US" altLang="zh-CN" sz="2100" b="1" dirty="0">
              <a:latin typeface="+mn-ea"/>
            </a:endParaRPr>
          </a:p>
          <a:p>
            <a:pPr algn="just"/>
            <a:r>
              <a:rPr lang="zh-CN" altLang="en-US" sz="2100" b="1" dirty="0">
                <a:solidFill>
                  <a:srgbClr val="FF0000"/>
                </a:solidFill>
                <a:latin typeface="+mn-ea"/>
              </a:rPr>
              <a:t>测试步骤：</a:t>
            </a:r>
            <a:r>
              <a:rPr lang="zh-CN" altLang="en-US" sz="2100" b="1" dirty="0">
                <a:latin typeface="+mn-ea"/>
              </a:rPr>
              <a:t>单元测试、集成测试、确认测试（</a:t>
            </a:r>
            <a:r>
              <a:rPr lang="en-US" altLang="zh-CN" sz="2100" b="1" dirty="0">
                <a:solidFill>
                  <a:srgbClr val="FF0000"/>
                </a:solidFill>
                <a:latin typeface="黑体" pitchFamily="49" charset="-122"/>
                <a:ea typeface="黑体" pitchFamily="49" charset="-122"/>
              </a:rPr>
              <a:t> Alpha</a:t>
            </a:r>
            <a:r>
              <a:rPr lang="zh-CN" altLang="en-US" sz="2100" b="1" dirty="0">
                <a:solidFill>
                  <a:srgbClr val="FF0000"/>
                </a:solidFill>
                <a:latin typeface="黑体" pitchFamily="49" charset="-122"/>
                <a:ea typeface="黑体" pitchFamily="49" charset="-122"/>
              </a:rPr>
              <a:t>开发场所，</a:t>
            </a:r>
            <a:r>
              <a:rPr lang="en-US" altLang="zh-CN" sz="2100" b="1" dirty="0">
                <a:solidFill>
                  <a:srgbClr val="FF0000"/>
                </a:solidFill>
                <a:latin typeface="黑体" pitchFamily="49" charset="-122"/>
                <a:ea typeface="黑体" pitchFamily="49" charset="-122"/>
              </a:rPr>
              <a:t> Beta </a:t>
            </a:r>
            <a:r>
              <a:rPr lang="zh-CN" altLang="en-US" sz="2100" b="1" dirty="0">
                <a:solidFill>
                  <a:srgbClr val="FF0000"/>
                </a:solidFill>
                <a:latin typeface="黑体" pitchFamily="49" charset="-122"/>
                <a:ea typeface="黑体" pitchFamily="49" charset="-122"/>
              </a:rPr>
              <a:t>用户场所</a:t>
            </a:r>
            <a:r>
              <a:rPr lang="zh-CN" altLang="en-US" sz="2100" b="1" dirty="0">
                <a:latin typeface="+mn-ea"/>
              </a:rPr>
              <a:t>）、系统测试</a:t>
            </a:r>
            <a:r>
              <a:rPr lang="zh-CN" altLang="en-US" sz="2100" b="1" dirty="0">
                <a:solidFill>
                  <a:srgbClr val="FF0000"/>
                </a:solidFill>
                <a:latin typeface="+mn-ea"/>
              </a:rPr>
              <a:t>（上线前，真实环境测试）</a:t>
            </a:r>
            <a:endParaRPr lang="en-US" altLang="zh-CN" sz="2100" b="1" dirty="0">
              <a:solidFill>
                <a:srgbClr val="FF0000"/>
              </a:solidFill>
              <a:latin typeface="+mn-ea"/>
            </a:endParaRPr>
          </a:p>
          <a:p>
            <a:pPr algn="just"/>
            <a:r>
              <a:rPr lang="zh-CN" altLang="en-US" sz="2100" b="1" dirty="0">
                <a:solidFill>
                  <a:srgbClr val="FF0000"/>
                </a:solidFill>
                <a:latin typeface="+mn-ea"/>
              </a:rPr>
              <a:t>测试分类：</a:t>
            </a:r>
            <a:r>
              <a:rPr lang="zh-CN" altLang="en-US" sz="2100" b="1" dirty="0">
                <a:latin typeface="+mn-ea"/>
              </a:rPr>
              <a:t>静态测试（人工和计算机相结合）、动态测试（黑盒测试和白盒测试）</a:t>
            </a:r>
            <a:endParaRPr lang="en-US" altLang="zh-CN" sz="2100" b="1" dirty="0">
              <a:latin typeface="+mn-ea"/>
            </a:endParaRPr>
          </a:p>
          <a:p>
            <a:pPr algn="just"/>
            <a:r>
              <a:rPr lang="zh-CN" altLang="en-US" sz="2100" b="1" dirty="0">
                <a:solidFill>
                  <a:srgbClr val="FF0000"/>
                </a:solidFill>
                <a:latin typeface="+mn-ea"/>
              </a:rPr>
              <a:t>白盒测试技术：</a:t>
            </a:r>
            <a:r>
              <a:rPr lang="zh-CN" altLang="en-US" sz="2100" b="1" dirty="0">
                <a:latin typeface="+mn-ea"/>
              </a:rPr>
              <a:t>参考设计文档</a:t>
            </a:r>
            <a:r>
              <a:rPr lang="en-US" altLang="zh-CN" sz="2100" b="1" dirty="0">
                <a:latin typeface="+mn-ea"/>
              </a:rPr>
              <a:t>,</a:t>
            </a:r>
            <a:r>
              <a:rPr lang="zh-CN" altLang="en-US" sz="2100" b="1" dirty="0">
                <a:solidFill>
                  <a:schemeClr val="tx2"/>
                </a:solidFill>
                <a:latin typeface="黑体" pitchFamily="49" charset="-122"/>
                <a:ea typeface="黑体" pitchFamily="49" charset="-122"/>
              </a:rPr>
              <a:t>程序内部逻辑结构（</a:t>
            </a:r>
            <a:r>
              <a:rPr lang="zh-CN" altLang="en-US" sz="2100" b="1" dirty="0">
                <a:latin typeface="+mn-ea"/>
              </a:rPr>
              <a:t>路径、控制、循环）</a:t>
            </a:r>
            <a:endParaRPr lang="en-US" altLang="zh-CN" sz="2100" b="1" dirty="0">
              <a:latin typeface="+mn-ea"/>
            </a:endParaRPr>
          </a:p>
          <a:p>
            <a:pPr algn="just"/>
            <a:r>
              <a:rPr lang="zh-CN" altLang="en-US" sz="2100" b="1" dirty="0">
                <a:solidFill>
                  <a:srgbClr val="FF0000"/>
                </a:solidFill>
                <a:latin typeface="+mn-ea"/>
              </a:rPr>
              <a:t>黑盒测试技术：</a:t>
            </a:r>
            <a:r>
              <a:rPr lang="zh-CN" altLang="en-US" sz="2100" b="1" dirty="0">
                <a:latin typeface="+mn-ea"/>
              </a:rPr>
              <a:t>参考需求规格</a:t>
            </a:r>
            <a:r>
              <a:rPr lang="en-US" altLang="zh-CN" sz="2100" b="1" dirty="0">
                <a:latin typeface="+mn-ea"/>
              </a:rPr>
              <a:t>,</a:t>
            </a:r>
            <a:r>
              <a:rPr lang="zh-CN" altLang="en-US" sz="2100" b="1" dirty="0">
                <a:latin typeface="+mn-ea"/>
              </a:rPr>
              <a:t>重点测试程序功能界面（等价划分、边界值），</a:t>
            </a:r>
            <a:r>
              <a:rPr lang="zh-CN" altLang="en-US" sz="2100" b="1" dirty="0">
                <a:solidFill>
                  <a:srgbClr val="FF0000"/>
                </a:solidFill>
                <a:latin typeface="+mn-ea"/>
              </a:rPr>
              <a:t>错误推测（容易发生错误的模块、功能复杂的模块、测试时已发生很多错误的模块、团队中能力偏弱的人（责任心不强的人））</a:t>
            </a:r>
            <a:endParaRPr lang="en-US" altLang="zh-CN" sz="2100" b="1" dirty="0">
              <a:latin typeface="+mn-ea"/>
            </a:endParaRPr>
          </a:p>
          <a:p>
            <a:pPr algn="just"/>
            <a:endParaRPr lang="zh-CN" altLang="zh-CN" sz="2100" b="1" dirty="0">
              <a:latin typeface="+mn-ea"/>
            </a:endParaRPr>
          </a:p>
        </p:txBody>
      </p:sp>
    </p:spTree>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软件测试基础（</a:t>
            </a:r>
            <a:r>
              <a:rPr lang="zh-CN" altLang="en-US" sz="3200" dirty="0">
                <a:latin typeface="+mn-ea"/>
              </a:rPr>
              <a:t>软件测试的特点</a:t>
            </a:r>
            <a:r>
              <a:rPr lang="zh-CN" altLang="en-US" sz="3200" dirty="0"/>
              <a:t>）</a:t>
            </a:r>
          </a:p>
        </p:txBody>
      </p:sp>
      <p:sp>
        <p:nvSpPr>
          <p:cNvPr id="33795" name="内容占位符 2"/>
          <p:cNvSpPr>
            <a:spLocks noGrp="1"/>
          </p:cNvSpPr>
          <p:nvPr>
            <p:ph idx="1"/>
          </p:nvPr>
        </p:nvSpPr>
        <p:spPr>
          <a:xfrm>
            <a:off x="100042" y="1000124"/>
            <a:ext cx="8758238" cy="4643453"/>
          </a:xfrm>
        </p:spPr>
        <p:txBody>
          <a:bodyPr/>
          <a:lstStyle/>
          <a:p>
            <a:pPr>
              <a:lnSpc>
                <a:spcPct val="135000"/>
              </a:lnSpc>
              <a:spcBef>
                <a:spcPts val="0"/>
              </a:spcBef>
            </a:pPr>
            <a:r>
              <a:rPr lang="zh-CN" altLang="en-US" sz="2400" b="1" dirty="0">
                <a:solidFill>
                  <a:srgbClr val="FF0000"/>
                </a:solidFill>
                <a:latin typeface="+mn-ea"/>
              </a:rPr>
              <a:t>1、软件测试的开销大</a:t>
            </a:r>
            <a:r>
              <a:rPr lang="zh-CN" altLang="en-US" sz="2400" b="1" dirty="0">
                <a:solidFill>
                  <a:schemeClr val="tx2"/>
                </a:solidFill>
                <a:latin typeface="+mn-ea"/>
              </a:rPr>
              <a:t>：按照</a:t>
            </a:r>
            <a:r>
              <a:rPr lang="en-US" altLang="en-US" sz="2400" b="1" dirty="0">
                <a:solidFill>
                  <a:schemeClr val="tx2"/>
                </a:solidFill>
                <a:latin typeface="+mn-ea"/>
              </a:rPr>
              <a:t>Boehm</a:t>
            </a:r>
            <a:r>
              <a:rPr lang="zh-CN" altLang="en-US" sz="2400" b="1" dirty="0">
                <a:solidFill>
                  <a:schemeClr val="tx2"/>
                </a:solidFill>
                <a:latin typeface="+mn-ea"/>
              </a:rPr>
              <a:t>的统计，软件测试的开销大约占总成本的30%-50%。例如：</a:t>
            </a:r>
            <a:r>
              <a:rPr lang="en-US" altLang="en-US" sz="2400" b="1" dirty="0">
                <a:solidFill>
                  <a:schemeClr val="tx2"/>
                </a:solidFill>
                <a:latin typeface="+mn-ea"/>
              </a:rPr>
              <a:t>APPOLLO</a:t>
            </a:r>
            <a:r>
              <a:rPr lang="zh-CN" altLang="en-US" sz="2400" b="1" dirty="0">
                <a:solidFill>
                  <a:schemeClr val="tx2"/>
                </a:solidFill>
                <a:latin typeface="+mn-ea"/>
              </a:rPr>
              <a:t>登月计划，80%的经费用于软件测试。</a:t>
            </a:r>
            <a:endParaRPr lang="en-US" altLang="zh-CN" sz="2400" b="1" dirty="0">
              <a:solidFill>
                <a:schemeClr val="tx2"/>
              </a:solidFill>
              <a:latin typeface="+mn-ea"/>
            </a:endParaRPr>
          </a:p>
          <a:p>
            <a:pPr>
              <a:lnSpc>
                <a:spcPct val="135000"/>
              </a:lnSpc>
              <a:spcBef>
                <a:spcPts val="0"/>
              </a:spcBef>
            </a:pPr>
            <a:r>
              <a:rPr lang="en-US" altLang="zh-CN" sz="2400" b="1" dirty="0">
                <a:solidFill>
                  <a:srgbClr val="FF0000"/>
                </a:solidFill>
                <a:latin typeface="+mn-ea"/>
              </a:rPr>
              <a:t>2</a:t>
            </a:r>
            <a:r>
              <a:rPr lang="zh-CN" altLang="en-US" sz="2400" b="1" dirty="0">
                <a:solidFill>
                  <a:srgbClr val="FF0000"/>
                </a:solidFill>
                <a:latin typeface="+mn-ea"/>
              </a:rPr>
              <a:t>、不能进行“穷举”测试</a:t>
            </a:r>
            <a:r>
              <a:rPr lang="zh-CN" altLang="en-US" sz="2400" b="1" dirty="0">
                <a:solidFill>
                  <a:schemeClr val="tx2"/>
                </a:solidFill>
                <a:latin typeface="+mn-ea"/>
              </a:rPr>
              <a:t>：只有将所有可能的情况都测试到，才有可能检查出所有的错误，但这是不可能的</a:t>
            </a:r>
            <a:endParaRPr lang="en-US" altLang="zh-CN" sz="2400" b="1" dirty="0">
              <a:solidFill>
                <a:schemeClr val="tx2"/>
              </a:solidFill>
              <a:latin typeface="+mn-ea"/>
            </a:endParaRPr>
          </a:p>
          <a:p>
            <a:pPr>
              <a:lnSpc>
                <a:spcPct val="135000"/>
              </a:lnSpc>
              <a:spcBef>
                <a:spcPts val="0"/>
              </a:spcBef>
            </a:pPr>
            <a:r>
              <a:rPr lang="zh-CN" altLang="en-US" sz="2400" b="1" dirty="0">
                <a:solidFill>
                  <a:srgbClr val="FF0000"/>
                </a:solidFill>
                <a:latin typeface="+mn-ea"/>
              </a:rPr>
              <a:t>3、软件测试难度大</a:t>
            </a:r>
            <a:r>
              <a:rPr lang="zh-CN" altLang="en-US" sz="2400" b="1" dirty="0">
                <a:solidFill>
                  <a:schemeClr val="tx2"/>
                </a:solidFill>
                <a:latin typeface="+mn-ea"/>
              </a:rPr>
              <a:t>：既然不能进行 “穷举”测试，又要查出尽可能多的错误，软件测试工作的难度大，</a:t>
            </a:r>
            <a:r>
              <a:rPr lang="zh-CN" altLang="en-US" sz="2400" b="1" dirty="0">
                <a:solidFill>
                  <a:srgbClr val="FF0000"/>
                </a:solidFill>
                <a:latin typeface="+mn-ea"/>
              </a:rPr>
              <a:t>只有选择 “高效的测试用例”</a:t>
            </a:r>
          </a:p>
          <a:p>
            <a:pPr>
              <a:spcBef>
                <a:spcPct val="20000"/>
              </a:spcBef>
              <a:buClr>
                <a:schemeClr val="accent2"/>
              </a:buClr>
              <a:buSzPct val="80000"/>
              <a:buNone/>
            </a:pPr>
            <a:endParaRPr lang="en-US" altLang="zh-CN" sz="2300" b="1" dirty="0">
              <a:solidFill>
                <a:schemeClr val="tx2"/>
              </a:solidFill>
              <a:latin typeface="+mn-ea"/>
            </a:endParaRPr>
          </a:p>
        </p:txBody>
      </p:sp>
    </p:spTree>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软件测试基础（</a:t>
            </a:r>
            <a:r>
              <a:rPr lang="zh-CN" altLang="en-US" sz="3200" dirty="0">
                <a:latin typeface="+mn-ea"/>
              </a:rPr>
              <a:t>软件测试的准则</a:t>
            </a:r>
            <a:r>
              <a:rPr lang="zh-CN" altLang="en-US" sz="3200" dirty="0"/>
              <a:t>）</a:t>
            </a:r>
          </a:p>
        </p:txBody>
      </p:sp>
      <p:sp>
        <p:nvSpPr>
          <p:cNvPr id="33795" name="内容占位符 2"/>
          <p:cNvSpPr>
            <a:spLocks noGrp="1"/>
          </p:cNvSpPr>
          <p:nvPr>
            <p:ph idx="1"/>
          </p:nvPr>
        </p:nvSpPr>
        <p:spPr>
          <a:xfrm>
            <a:off x="100042" y="1000124"/>
            <a:ext cx="8758238" cy="4643453"/>
          </a:xfrm>
        </p:spPr>
        <p:txBody>
          <a:bodyPr/>
          <a:lstStyle/>
          <a:p>
            <a:pPr>
              <a:lnSpc>
                <a:spcPct val="135000"/>
              </a:lnSpc>
              <a:spcBef>
                <a:spcPts val="0"/>
              </a:spcBef>
              <a:buFontTx/>
              <a:buChar char="•"/>
            </a:pPr>
            <a:r>
              <a:rPr lang="zh-CN" altLang="en-US" sz="2400" b="1" dirty="0">
                <a:solidFill>
                  <a:srgbClr val="FF0000"/>
                </a:solidFill>
                <a:latin typeface="+mn-ea"/>
              </a:rPr>
              <a:t>（</a:t>
            </a:r>
            <a:r>
              <a:rPr lang="en-US" altLang="zh-CN" sz="2400" b="1" dirty="0">
                <a:solidFill>
                  <a:srgbClr val="FF0000"/>
                </a:solidFill>
                <a:latin typeface="+mn-ea"/>
              </a:rPr>
              <a:t>1</a:t>
            </a:r>
            <a:r>
              <a:rPr lang="zh-CN" altLang="en-US" sz="2400" b="1" dirty="0">
                <a:solidFill>
                  <a:srgbClr val="FF0000"/>
                </a:solidFill>
                <a:latin typeface="+mn-ea"/>
              </a:rPr>
              <a:t>）所有测试都应该能追溯到用户需求</a:t>
            </a:r>
            <a:endParaRPr lang="zh-CN" altLang="en-US" sz="2400" b="1" dirty="0">
              <a:solidFill>
                <a:schemeClr val="tx2"/>
              </a:solidFill>
              <a:latin typeface="+mn-ea"/>
            </a:endParaRPr>
          </a:p>
          <a:p>
            <a:pPr marL="0" indent="457200">
              <a:lnSpc>
                <a:spcPct val="135000"/>
              </a:lnSpc>
              <a:spcBef>
                <a:spcPts val="0"/>
              </a:spcBef>
              <a:buNone/>
            </a:pPr>
            <a:r>
              <a:rPr lang="zh-CN" altLang="en-US" sz="2400" b="1" dirty="0">
                <a:solidFill>
                  <a:schemeClr val="tx2"/>
                </a:solidFill>
                <a:latin typeface="+mn-ea"/>
              </a:rPr>
              <a:t>软件测试的目标是发现错误，从用户的角度看，最严重的错误是</a:t>
            </a:r>
            <a:r>
              <a:rPr lang="zh-CN" altLang="en-US" sz="2400" b="1" dirty="0">
                <a:solidFill>
                  <a:srgbClr val="FF0000"/>
                </a:solidFill>
                <a:latin typeface="+mn-ea"/>
              </a:rPr>
              <a:t>导致程序不能满足用户需求</a:t>
            </a:r>
            <a:r>
              <a:rPr lang="zh-CN" altLang="en-US" sz="2400" b="1" dirty="0">
                <a:solidFill>
                  <a:schemeClr val="tx2"/>
                </a:solidFill>
                <a:latin typeface="+mn-ea"/>
              </a:rPr>
              <a:t>的那些错误。</a:t>
            </a:r>
            <a:endParaRPr lang="en-US" altLang="zh-CN" sz="2400" b="1" dirty="0">
              <a:solidFill>
                <a:schemeClr val="tx2"/>
              </a:solidFill>
              <a:latin typeface="+mn-ea"/>
            </a:endParaRPr>
          </a:p>
          <a:p>
            <a:pPr marL="0" indent="457200">
              <a:lnSpc>
                <a:spcPct val="135000"/>
              </a:lnSpc>
              <a:spcBef>
                <a:spcPts val="0"/>
              </a:spcBef>
              <a:buNone/>
            </a:pPr>
            <a:r>
              <a:rPr lang="zh-CN" altLang="en-US" sz="2400" b="1" dirty="0">
                <a:solidFill>
                  <a:schemeClr val="tx2"/>
                </a:solidFill>
                <a:latin typeface="+mn-ea"/>
              </a:rPr>
              <a:t>软件中的</a:t>
            </a:r>
            <a:r>
              <a:rPr lang="zh-CN" altLang="en-US" sz="2400" b="1" dirty="0">
                <a:solidFill>
                  <a:srgbClr val="FF0000"/>
                </a:solidFill>
                <a:latin typeface="+mn-ea"/>
              </a:rPr>
              <a:t>问题根源可能</a:t>
            </a:r>
            <a:r>
              <a:rPr lang="zh-CN" altLang="en-US" sz="2400" b="1" dirty="0">
                <a:solidFill>
                  <a:schemeClr val="tx2"/>
                </a:solidFill>
                <a:latin typeface="+mn-ea"/>
              </a:rPr>
              <a:t>在开发前期的各阶段解决、纠正错误也必须</a:t>
            </a:r>
            <a:r>
              <a:rPr lang="zh-CN" altLang="en-US" sz="2400" b="1" dirty="0">
                <a:solidFill>
                  <a:srgbClr val="FF0000"/>
                </a:solidFill>
                <a:latin typeface="+mn-ea"/>
              </a:rPr>
              <a:t>追溯到前期工作</a:t>
            </a:r>
            <a:r>
              <a:rPr lang="zh-CN" altLang="en-US" sz="2400" b="1" dirty="0">
                <a:solidFill>
                  <a:schemeClr val="tx2"/>
                </a:solidFill>
                <a:latin typeface="+mn-ea"/>
              </a:rPr>
              <a:t>。</a:t>
            </a:r>
          </a:p>
          <a:p>
            <a:pPr>
              <a:lnSpc>
                <a:spcPct val="90000"/>
              </a:lnSpc>
              <a:spcBef>
                <a:spcPct val="20000"/>
              </a:spcBef>
            </a:pPr>
            <a:endParaRPr lang="en-US" altLang="zh-CN" sz="2300" b="1" dirty="0">
              <a:solidFill>
                <a:schemeClr val="tx2"/>
              </a:solidFill>
              <a:latin typeface="+mn-ea"/>
            </a:endParaRPr>
          </a:p>
        </p:txBody>
      </p:sp>
    </p:spTree>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274638"/>
            <a:ext cx="8329642" cy="654050"/>
          </a:xfrm>
        </p:spPr>
        <p:txBody>
          <a:bodyPr/>
          <a:lstStyle/>
          <a:p>
            <a:r>
              <a:rPr lang="zh-CN" altLang="en-US" sz="3200" dirty="0"/>
              <a:t>软件测试基础（</a:t>
            </a:r>
            <a:r>
              <a:rPr lang="zh-CN" altLang="en-US" sz="3200" dirty="0">
                <a:latin typeface="+mn-ea"/>
              </a:rPr>
              <a:t>软件测试的准则</a:t>
            </a:r>
            <a:r>
              <a:rPr lang="zh-CN" altLang="en-US" sz="3200" dirty="0"/>
              <a:t>）</a:t>
            </a:r>
          </a:p>
        </p:txBody>
      </p:sp>
      <p:pic>
        <p:nvPicPr>
          <p:cNvPr id="5" name="Picture 4"/>
          <p:cNvPicPr>
            <a:picLocks noChangeAspect="1" noChangeArrowheads="1"/>
          </p:cNvPicPr>
          <p:nvPr/>
        </p:nvPicPr>
        <p:blipFill>
          <a:blip r:embed="rId3"/>
          <a:srcRect/>
          <a:stretch>
            <a:fillRect/>
          </a:stretch>
        </p:blipFill>
        <p:spPr bwMode="auto">
          <a:xfrm>
            <a:off x="900114" y="1643050"/>
            <a:ext cx="7172348" cy="3857652"/>
          </a:xfrm>
          <a:prstGeom prst="rect">
            <a:avLst/>
          </a:prstGeom>
          <a:noFill/>
          <a:ln w="28575">
            <a:solidFill>
              <a:schemeClr val="hlink"/>
            </a:solidFill>
            <a:miter lim="800000"/>
            <a:headEnd/>
            <a:tailEnd/>
          </a:ln>
        </p:spPr>
      </p:pic>
      <p:sp>
        <p:nvSpPr>
          <p:cNvPr id="7" name="内容占位符 2"/>
          <p:cNvSpPr>
            <a:spLocks noGrp="1"/>
          </p:cNvSpPr>
          <p:nvPr>
            <p:ph idx="1"/>
          </p:nvPr>
        </p:nvSpPr>
        <p:spPr>
          <a:xfrm>
            <a:off x="100042" y="1000124"/>
            <a:ext cx="8758238" cy="4643453"/>
          </a:xfrm>
        </p:spPr>
        <p:txBody>
          <a:bodyPr/>
          <a:lstStyle/>
          <a:p>
            <a:pPr>
              <a:lnSpc>
                <a:spcPct val="135000"/>
              </a:lnSpc>
              <a:spcBef>
                <a:spcPts val="0"/>
              </a:spcBef>
              <a:buFontTx/>
              <a:buChar char="•"/>
            </a:pPr>
            <a:r>
              <a:rPr lang="zh-CN" altLang="en-US" sz="2400" b="1" dirty="0">
                <a:solidFill>
                  <a:srgbClr val="FF0000"/>
                </a:solidFill>
                <a:latin typeface="+mn-ea"/>
              </a:rPr>
              <a:t>（</a:t>
            </a:r>
            <a:r>
              <a:rPr lang="en-US" altLang="zh-CN" sz="2400" b="1" dirty="0">
                <a:solidFill>
                  <a:srgbClr val="FF0000"/>
                </a:solidFill>
                <a:latin typeface="+mn-ea"/>
              </a:rPr>
              <a:t>1</a:t>
            </a:r>
            <a:r>
              <a:rPr lang="zh-CN" altLang="en-US" sz="2400" b="1" dirty="0">
                <a:solidFill>
                  <a:srgbClr val="FF0000"/>
                </a:solidFill>
                <a:latin typeface="+mn-ea"/>
              </a:rPr>
              <a:t>）所有测试都应该能追溯到用户需求</a:t>
            </a:r>
            <a:endParaRPr lang="en-US" altLang="zh-CN" sz="2300" b="1" dirty="0">
              <a:solidFill>
                <a:schemeClr val="tx2"/>
              </a:solidFill>
              <a:latin typeface="+mn-ea"/>
            </a:endParaRPr>
          </a:p>
        </p:txBody>
      </p:sp>
    </p:spTree>
  </p:cSld>
  <p:clrMapOvr>
    <a:masterClrMapping/>
  </p:clrMapOvr>
  <p:transition advClick="0"/>
</p:sld>
</file>

<file path=ppt/theme/theme1.xml><?xml version="1.0" encoding="utf-8"?>
<a:theme xmlns:a="http://schemas.openxmlformats.org/drawingml/2006/main" name="默认设计模板">
  <a:themeElements>
    <a:clrScheme name="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fontScheme name="默认设计模板">
      <a:majorFont>
        <a:latin typeface="Frutiger LT 45 Light"/>
        <a:ea typeface="黑体"/>
        <a:cs typeface=""/>
      </a:majorFont>
      <a:minorFont>
        <a:latin typeface="Frutiger LT 55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none" lIns="73025" tIns="36512" rIns="73025" bIns="36512" numCol="1" anchor="ctr" anchorCtr="0" compatLnSpc="1">
        <a:prstTxWarp prst="textNoShape">
          <a:avLst/>
        </a:prstTxWarp>
      </a:bodyPr>
      <a:lstStyle>
        <a:def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defRPr kumimoji="0" lang="zh-CN" altLang="en-US" sz="1200" b="0" i="0" u="none" strike="noStrike" cap="none" normalizeH="0" baseline="0" smtClean="0">
            <a:ln>
              <a:noFill/>
            </a:ln>
            <a:solidFill>
              <a:srgbClr val="00509B"/>
            </a:solidFill>
            <a:effectLst/>
            <a:latin typeface="Verdana" pitchFamily="34" charset="0"/>
            <a:ea typeface="黑体" pitchFamily="2" charset="-122"/>
          </a:defRPr>
        </a:defPPr>
      </a:lstStyle>
    </a:spDef>
    <a:ln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none" lIns="73025" tIns="36512" rIns="73025" bIns="36512" numCol="1" anchor="ctr" anchorCtr="0" compatLnSpc="1">
        <a:prstTxWarp prst="textNoShape">
          <a:avLst/>
        </a:prstTxWarp>
      </a:bodyPr>
      <a:lstStyle>
        <a:def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defRPr kumimoji="0" lang="zh-CN" altLang="en-US" sz="1200" b="0" i="0" u="none" strike="noStrike" cap="none" normalizeH="0" baseline="0" smtClean="0">
            <a:ln>
              <a:noFill/>
            </a:ln>
            <a:solidFill>
              <a:srgbClr val="00509B"/>
            </a:solidFill>
            <a:effectLst/>
            <a:latin typeface="Verdana" pitchFamily="34" charset="0"/>
            <a:ea typeface="黑体" pitchFamily="2" charset="-122"/>
          </a:defRPr>
        </a:defPPr>
      </a:lstStyle>
    </a:lnDef>
    <a:txDef>
      <a:spPr>
        <a:noFill/>
      </a:spPr>
      <a:bodyPr wrap="square" rtlCol="0">
        <a:spAutoFit/>
      </a:bodyPr>
      <a:lstStyle>
        <a:defPPr>
          <a:buNone/>
          <a:defRPr b="1" dirty="0" smtClean="0">
            <a:solidFill>
              <a:srgbClr val="0000FF"/>
            </a:solidFill>
            <a:latin typeface="楷体" pitchFamily="49" charset="-122"/>
            <a:ea typeface="楷体" pitchFamily="49" charset="-122"/>
          </a:defRPr>
        </a:defPPr>
      </a:lstStyle>
    </a:txDef>
  </a:objectDefaults>
  <a:extraClrSchemeLst>
    <a:extraClrScheme>
      <a:clrScheme name="默认设计模板 1">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3">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4">
        <a:dk1>
          <a:srgbClr val="333333"/>
        </a:dk1>
        <a:lt1>
          <a:srgbClr val="FFFFFF"/>
        </a:lt1>
        <a:dk2>
          <a:srgbClr val="000000"/>
        </a:dk2>
        <a:lt2>
          <a:srgbClr val="99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5">
        <a:dk1>
          <a:srgbClr val="333333"/>
        </a:dk1>
        <a:lt1>
          <a:srgbClr val="FFFFFF"/>
        </a:lt1>
        <a:dk2>
          <a:srgbClr val="000000"/>
        </a:dk2>
        <a:lt2>
          <a:srgbClr val="9900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6">
        <a:dk1>
          <a:srgbClr val="333333"/>
        </a:dk1>
        <a:lt1>
          <a:srgbClr val="FFFFFF"/>
        </a:lt1>
        <a:dk2>
          <a:srgbClr val="000000"/>
        </a:dk2>
        <a:lt2>
          <a:srgbClr val="9933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Frutiger LT 55 Roman"/>
        <a:ea typeface="宋体"/>
        <a:cs typeface=""/>
      </a:majorFont>
      <a:minorFont>
        <a:latin typeface="Frutiger LT 55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none" lIns="73025" tIns="36512" rIns="73025" bIns="36512" numCol="1" anchor="ctr" anchorCtr="0" compatLnSpc="1">
        <a:prstTxWarp prst="textNoShape">
          <a:avLst/>
        </a:prstTxWarp>
      </a:bodyPr>
      <a:lstStyle>
        <a:def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defRPr kumimoji="0" lang="zh-CN" altLang="en-US" sz="1200" b="0" i="0" u="none" strike="noStrike" cap="none" normalizeH="0" baseline="0" smtClean="0">
            <a:ln>
              <a:noFill/>
            </a:ln>
            <a:solidFill>
              <a:srgbClr val="00509B"/>
            </a:solidFill>
            <a:effectLst/>
            <a:latin typeface="Verdana" pitchFamily="34" charset="0"/>
            <a:ea typeface="黑体" pitchFamily="2" charset="-122"/>
          </a:defRPr>
        </a:defPPr>
      </a:lstStyle>
    </a:spDef>
    <a:ln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none" lIns="73025" tIns="36512" rIns="73025" bIns="36512" numCol="1" anchor="ctr" anchorCtr="0" compatLnSpc="1">
        <a:prstTxWarp prst="textNoShape">
          <a:avLst/>
        </a:prstTxWarp>
      </a:bodyPr>
      <a:lstStyle>
        <a:def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defRPr kumimoji="0" lang="zh-CN" altLang="en-US" sz="1200" b="0" i="0" u="none" strike="noStrike" cap="none" normalizeH="0" baseline="0" smtClean="0">
            <a:ln>
              <a:noFill/>
            </a:ln>
            <a:solidFill>
              <a:srgbClr val="00509B"/>
            </a:solidFill>
            <a:effectLst/>
            <a:latin typeface="Verdana" pitchFamily="34" charset="0"/>
            <a:ea typeface="黑体"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自定义设计方案 13">
        <a:dk1>
          <a:srgbClr val="4D4D4D"/>
        </a:dk1>
        <a:lt1>
          <a:srgbClr val="FFFFFF"/>
        </a:lt1>
        <a:dk2>
          <a:srgbClr val="000000"/>
        </a:dk2>
        <a:lt2>
          <a:srgbClr val="999999"/>
        </a:lt2>
        <a:accent1>
          <a:srgbClr val="C6DEF3"/>
        </a:accent1>
        <a:accent2>
          <a:srgbClr val="00509B"/>
        </a:accent2>
        <a:accent3>
          <a:srgbClr val="FFFFFF"/>
        </a:accent3>
        <a:accent4>
          <a:srgbClr val="404040"/>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14">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15">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16">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fontScheme name="默认设计模板">
      <a:majorFont>
        <a:latin typeface="Frutiger LT 45 Light"/>
        <a:ea typeface="黑体"/>
        <a:cs typeface=""/>
      </a:majorFont>
      <a:minorFont>
        <a:latin typeface="Frutiger LT 55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none" lIns="73025" tIns="36512" rIns="73025" bIns="36512" numCol="1" anchor="ctr" anchorCtr="0" compatLnSpc="1">
        <a:prstTxWarp prst="textNoShape">
          <a:avLst/>
        </a:prstTxWarp>
      </a:bodyPr>
      <a:lstStyle>
        <a:def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defRPr kumimoji="0" lang="zh-CN" altLang="en-US" sz="1200" b="0" i="0" u="none" strike="noStrike" cap="none" normalizeH="0" baseline="0" smtClean="0">
            <a:ln>
              <a:noFill/>
            </a:ln>
            <a:solidFill>
              <a:srgbClr val="00509B"/>
            </a:solidFill>
            <a:effectLst/>
            <a:latin typeface="Verdana" pitchFamily="34" charset="0"/>
            <a:ea typeface="黑体" pitchFamily="2" charset="-122"/>
          </a:defRPr>
        </a:defPPr>
      </a:lstStyle>
    </a:spDef>
    <a:ln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none" lIns="73025" tIns="36512" rIns="73025" bIns="36512" numCol="1" anchor="ctr" anchorCtr="0" compatLnSpc="1">
        <a:prstTxWarp prst="textNoShape">
          <a:avLst/>
        </a:prstTxWarp>
      </a:bodyPr>
      <a:lstStyle>
        <a:def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defRPr kumimoji="0" lang="zh-CN" altLang="en-US" sz="1200" b="0" i="0" u="none" strike="noStrike" cap="none" normalizeH="0" baseline="0" smtClean="0">
            <a:ln>
              <a:noFill/>
            </a:ln>
            <a:solidFill>
              <a:srgbClr val="00509B"/>
            </a:solidFill>
            <a:effectLst/>
            <a:latin typeface="Verdana" pitchFamily="34" charset="0"/>
            <a:ea typeface="黑体" pitchFamily="2" charset="-122"/>
          </a:defRPr>
        </a:defPPr>
      </a:lstStyle>
    </a:lnDef>
  </a:objectDefaults>
  <a:extraClrSchemeLst>
    <a:extraClrScheme>
      <a:clrScheme name="默认设计模板 1">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3">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4">
        <a:dk1>
          <a:srgbClr val="333333"/>
        </a:dk1>
        <a:lt1>
          <a:srgbClr val="FFFFFF"/>
        </a:lt1>
        <a:dk2>
          <a:srgbClr val="000000"/>
        </a:dk2>
        <a:lt2>
          <a:srgbClr val="99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5">
        <a:dk1>
          <a:srgbClr val="333333"/>
        </a:dk1>
        <a:lt1>
          <a:srgbClr val="FFFFFF"/>
        </a:lt1>
        <a:dk2>
          <a:srgbClr val="000000"/>
        </a:dk2>
        <a:lt2>
          <a:srgbClr val="9900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6">
        <a:dk1>
          <a:srgbClr val="333333"/>
        </a:dk1>
        <a:lt1>
          <a:srgbClr val="FFFFFF"/>
        </a:lt1>
        <a:dk2>
          <a:srgbClr val="000000"/>
        </a:dk2>
        <a:lt2>
          <a:srgbClr val="9933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21698</TotalTime>
  <Words>6624</Words>
  <Application>Microsoft Office PowerPoint</Application>
  <PresentationFormat>全屏显示(4:3)</PresentationFormat>
  <Paragraphs>545</Paragraphs>
  <Slides>67</Slides>
  <Notes>65</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67</vt:i4>
      </vt:variant>
    </vt:vector>
  </HeadingPairs>
  <TitlesOfParts>
    <vt:vector size="80" baseType="lpstr">
      <vt:lpstr>Frutiger LT 45 Light</vt:lpstr>
      <vt:lpstr>Frutiger LT 55 Roman</vt:lpstr>
      <vt:lpstr>黑体</vt:lpstr>
      <vt:lpstr>楷体</vt:lpstr>
      <vt:lpstr>楷体_GB2312</vt:lpstr>
      <vt:lpstr>宋体</vt:lpstr>
      <vt:lpstr>Arial</vt:lpstr>
      <vt:lpstr>Times New Roman</vt:lpstr>
      <vt:lpstr>Verdana</vt:lpstr>
      <vt:lpstr>Wingdings</vt:lpstr>
      <vt:lpstr>默认设计模板</vt:lpstr>
      <vt:lpstr>1_自定义设计方案</vt:lpstr>
      <vt:lpstr>1_默认设计模板</vt:lpstr>
      <vt:lpstr>软件工程导论（第6版）  第七章  系统实现（软件测试） </vt:lpstr>
      <vt:lpstr>软件开发与生产过程的综合协同</vt:lpstr>
      <vt:lpstr>软件测试基础（软件测试的目的）</vt:lpstr>
      <vt:lpstr>软件测试基础（软件测试的目的）</vt:lpstr>
      <vt:lpstr>软件测试基础（软件测试的目的）</vt:lpstr>
      <vt:lpstr>软件测试基础（软件测试的目的）</vt:lpstr>
      <vt:lpstr>软件测试基础（软件测试的特点）</vt:lpstr>
      <vt:lpstr>软件测试基础（软件测试的准则）</vt:lpstr>
      <vt:lpstr>软件测试基础（软件测试的准则）</vt:lpstr>
      <vt:lpstr>软件测试基础（软件测试的准则）</vt:lpstr>
      <vt:lpstr>软件测试基础（软件测试的准则）</vt:lpstr>
      <vt:lpstr>PowerPoint 演示文稿</vt:lpstr>
      <vt:lpstr>软件测试基础（软件测试的准则）</vt:lpstr>
      <vt:lpstr>PowerPoint 演示文稿</vt:lpstr>
      <vt:lpstr>软件测试基础（软件测试的准则）</vt:lpstr>
      <vt:lpstr>软件测试基础（测试方法）</vt:lpstr>
      <vt:lpstr>软件测试基础（测试方法）</vt:lpstr>
      <vt:lpstr>软件测试基础（测试方法）</vt:lpstr>
      <vt:lpstr>软件测试基础（测试方法）</vt:lpstr>
      <vt:lpstr>软件测试基础（测试方法）</vt:lpstr>
      <vt:lpstr>软件测试基础（测试方法）</vt:lpstr>
      <vt:lpstr>软件测试基础（测试步骤）</vt:lpstr>
      <vt:lpstr>软件测试基础（测试阶段的信息流）</vt:lpstr>
      <vt:lpstr>软件测试基础（测试的对象）</vt:lpstr>
      <vt:lpstr>测试步骤</vt:lpstr>
      <vt:lpstr>单元测试（测试重点）</vt:lpstr>
      <vt:lpstr>单元测试（测试重点）</vt:lpstr>
      <vt:lpstr>单元测试（代码审查）</vt:lpstr>
      <vt:lpstr>单元测试（计算机测试）</vt:lpstr>
      <vt:lpstr>集成测试</vt:lpstr>
      <vt:lpstr>集成测试</vt:lpstr>
      <vt:lpstr>集成测试</vt:lpstr>
      <vt:lpstr>集成测试（回归测试）</vt:lpstr>
      <vt:lpstr>确认测试</vt:lpstr>
      <vt:lpstr>确认测试的范围</vt:lpstr>
      <vt:lpstr>确认测试（软件配置复查）</vt:lpstr>
      <vt:lpstr>确认测试（Alpha和Beta测试）</vt:lpstr>
      <vt:lpstr>系统测试</vt:lpstr>
      <vt:lpstr>测试小结 </vt:lpstr>
      <vt:lpstr>如何测试</vt:lpstr>
      <vt:lpstr>白盒测试技术</vt:lpstr>
      <vt:lpstr>白盒测试技术（逻辑覆盖测试的5种标准）</vt:lpstr>
      <vt:lpstr>白盒测试技术（逻辑覆盖测试的5种标准）</vt:lpstr>
      <vt:lpstr>白盒测试技术（逻辑覆盖测试的5种标准）</vt:lpstr>
      <vt:lpstr>白盒测试技术（逻辑覆盖测试的5种标准）</vt:lpstr>
      <vt:lpstr>白盒测试技术（逻辑覆盖测试的5种标准）</vt:lpstr>
      <vt:lpstr>白盒测试技术（逻辑覆盖测试的5种标准）</vt:lpstr>
      <vt:lpstr>白盒测试技术（逻辑覆盖测试的其他种标准）</vt:lpstr>
      <vt:lpstr>白盒测试技术（逻辑覆盖测试的其他种标准）</vt:lpstr>
      <vt:lpstr>白盒测试的优缺点</vt:lpstr>
      <vt:lpstr>白盒测试技术（控制结构测试）</vt:lpstr>
      <vt:lpstr>黑盒测试技术 </vt:lpstr>
      <vt:lpstr>黑盒测试技术 </vt:lpstr>
      <vt:lpstr>黑盒测试技术 </vt:lpstr>
      <vt:lpstr>黑盒测试技术 </vt:lpstr>
      <vt:lpstr>黑盒测试技术 </vt:lpstr>
      <vt:lpstr>黑盒测试技术 </vt:lpstr>
      <vt:lpstr>黑盒测试技术 </vt:lpstr>
      <vt:lpstr>黑盒测试技术 </vt:lpstr>
      <vt:lpstr>黑盒测试技术 </vt:lpstr>
      <vt:lpstr>黑盒测试技术 </vt:lpstr>
      <vt:lpstr>黑盒测试技术 </vt:lpstr>
      <vt:lpstr>黑盒测试技术 </vt:lpstr>
      <vt:lpstr>黑盒测试技术 </vt:lpstr>
      <vt:lpstr>黑盒测试技术 </vt:lpstr>
      <vt:lpstr>黑盒测试技术 </vt:lpstr>
      <vt:lpstr>测试小结 </vt:lpstr>
    </vt:vector>
  </TitlesOfParts>
  <Company>neusoft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bcc-user</dc:creator>
  <cp:lastModifiedBy>zhouy</cp:lastModifiedBy>
  <cp:revision>2601</cp:revision>
  <dcterms:created xsi:type="dcterms:W3CDTF">2007-09-10T03:19:36Z</dcterms:created>
  <dcterms:modified xsi:type="dcterms:W3CDTF">2021-06-07T07:25:25Z</dcterms:modified>
</cp:coreProperties>
</file>