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56"/>
  </p:notesMasterIdLst>
  <p:handoutMasterIdLst>
    <p:handoutMasterId r:id="rId57"/>
  </p:handoutMasterIdLst>
  <p:sldIdLst>
    <p:sldId id="566" r:id="rId4"/>
    <p:sldId id="811" r:id="rId5"/>
    <p:sldId id="609" r:id="rId6"/>
    <p:sldId id="916" r:id="rId7"/>
    <p:sldId id="867" r:id="rId8"/>
    <p:sldId id="868" r:id="rId9"/>
    <p:sldId id="869" r:id="rId10"/>
    <p:sldId id="870" r:id="rId11"/>
    <p:sldId id="871" r:id="rId12"/>
    <p:sldId id="872" r:id="rId13"/>
    <p:sldId id="873" r:id="rId14"/>
    <p:sldId id="874" r:id="rId15"/>
    <p:sldId id="875" r:id="rId16"/>
    <p:sldId id="876" r:id="rId17"/>
    <p:sldId id="877" r:id="rId18"/>
    <p:sldId id="878" r:id="rId19"/>
    <p:sldId id="879" r:id="rId20"/>
    <p:sldId id="880" r:id="rId21"/>
    <p:sldId id="881" r:id="rId22"/>
    <p:sldId id="882" r:id="rId23"/>
    <p:sldId id="883" r:id="rId24"/>
    <p:sldId id="884" r:id="rId25"/>
    <p:sldId id="885" r:id="rId26"/>
    <p:sldId id="886" r:id="rId27"/>
    <p:sldId id="887" r:id="rId28"/>
    <p:sldId id="888" r:id="rId29"/>
    <p:sldId id="889" r:id="rId30"/>
    <p:sldId id="890" r:id="rId31"/>
    <p:sldId id="891" r:id="rId32"/>
    <p:sldId id="892" r:id="rId33"/>
    <p:sldId id="893" r:id="rId34"/>
    <p:sldId id="894" r:id="rId35"/>
    <p:sldId id="895" r:id="rId36"/>
    <p:sldId id="896" r:id="rId37"/>
    <p:sldId id="897" r:id="rId38"/>
    <p:sldId id="898" r:id="rId39"/>
    <p:sldId id="899" r:id="rId40"/>
    <p:sldId id="900" r:id="rId41"/>
    <p:sldId id="901" r:id="rId42"/>
    <p:sldId id="902" r:id="rId43"/>
    <p:sldId id="903" r:id="rId44"/>
    <p:sldId id="904" r:id="rId45"/>
    <p:sldId id="905" r:id="rId46"/>
    <p:sldId id="906" r:id="rId47"/>
    <p:sldId id="907" r:id="rId48"/>
    <p:sldId id="908" r:id="rId49"/>
    <p:sldId id="909" r:id="rId50"/>
    <p:sldId id="910" r:id="rId51"/>
    <p:sldId id="911" r:id="rId52"/>
    <p:sldId id="912" r:id="rId53"/>
    <p:sldId id="914" r:id="rId54"/>
    <p:sldId id="915" r:id="rId55"/>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CCCC"/>
    <a:srgbClr val="88C9EC"/>
    <a:srgbClr val="0088CC"/>
    <a:srgbClr val="1E019B"/>
    <a:srgbClr val="666666"/>
    <a:srgbClr val="FFFF96"/>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66708" autoAdjust="0"/>
  </p:normalViewPr>
  <p:slideViewPr>
    <p:cSldViewPr>
      <p:cViewPr varScale="1">
        <p:scale>
          <a:sx n="57" d="100"/>
          <a:sy n="57" d="100"/>
        </p:scale>
        <p:origin x="2146" y="58"/>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dirty="0"/>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工作量为啥大，因为在整个软件生命周期，维护的周期最长，会有很多修改完善需求，我毕业时做的项目</a:t>
            </a:r>
            <a:r>
              <a:rPr lang="zh-CN" altLang="en-US" baseline="0" dirty="0"/>
              <a:t>，</a:t>
            </a:r>
            <a:r>
              <a:rPr lang="en-US" altLang="zh-CN" baseline="0" dirty="0"/>
              <a:t>1999</a:t>
            </a:r>
            <a:r>
              <a:rPr lang="zh-CN" altLang="en-US" baseline="0" dirty="0"/>
              <a:t>年大四在东软做的，前两天还在给我打电话 </a:t>
            </a:r>
            <a:r>
              <a:rPr lang="en-US" altLang="zh-CN" baseline="0" dirty="0"/>
              <a:t>20</a:t>
            </a:r>
            <a:r>
              <a:rPr lang="zh-CN" altLang="en-US" baseline="0" dirty="0"/>
              <a:t>年</a:t>
            </a:r>
            <a:endParaRPr lang="en-US" altLang="zh-CN" baseline="0" dirty="0"/>
          </a:p>
          <a:p>
            <a:r>
              <a:rPr lang="zh-CN" altLang="en-US" baseline="0" dirty="0"/>
              <a:t>软件开发周期，维护阶段带来更高的客户满意度（尤其改善型维护），因为项目最艰难的时期已经过去了，带来很多后续机会</a:t>
            </a:r>
            <a:endParaRPr lang="en-US" altLang="zh-CN" baseline="0" dirty="0"/>
          </a:p>
          <a:p>
            <a:r>
              <a:rPr lang="zh-CN" altLang="en-US" baseline="0" dirty="0"/>
              <a:t>（主要目的）有限顺序，提高软件的可维护性，减少维护的工作量，减低成本（这个要把我，我们软件维护时，一年免费维护期过了，要交钱的）</a:t>
            </a:r>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两个核心：改正错误，满足新的需求</a:t>
            </a: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改正性：潜藏的错误，会一直存在，他是一个递减关系，但是不一定没有，医院管理系统，</a:t>
            </a:r>
            <a:r>
              <a:rPr lang="en-US" altLang="zh-CN" dirty="0"/>
              <a:t>2013</a:t>
            </a:r>
            <a:r>
              <a:rPr lang="zh-CN" altLang="en-US" dirty="0"/>
              <a:t>年上线，</a:t>
            </a:r>
            <a:r>
              <a:rPr lang="en-US" altLang="zh-CN" dirty="0"/>
              <a:t>6</a:t>
            </a:r>
            <a:r>
              <a:rPr lang="zh-CN" altLang="en-US" dirty="0"/>
              <a:t>年了，我在改程序，还发现了一个错误，当然这个错误没有啥致命影响，否则早就爆发出来了</a:t>
            </a:r>
            <a:endParaRPr lang="en-US" altLang="zh-CN" dirty="0"/>
          </a:p>
          <a:p>
            <a:r>
              <a:rPr lang="zh-CN" altLang="en-US" dirty="0"/>
              <a:t>适应性维护：用户环境发生，科室调整，业务发生变化</a:t>
            </a: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软件工程导论（第</a:t>
            </a:r>
            <a:r>
              <a:rPr lang="en-US" altLang="zh-CN" dirty="0">
                <a:solidFill>
                  <a:schemeClr val="tx1"/>
                </a:solidFill>
              </a:rPr>
              <a:t>6</a:t>
            </a:r>
            <a:r>
              <a:rPr lang="zh-CN" altLang="en-US" dirty="0">
                <a:solidFill>
                  <a:schemeClr val="tx1"/>
                </a:solidFill>
              </a:rPr>
              <a:t>版）</a:t>
            </a:r>
            <a:br>
              <a:rPr lang="en-US" altLang="zh-CN" dirty="0">
                <a:solidFill>
                  <a:schemeClr val="tx1"/>
                </a:solidFill>
              </a:rPr>
            </a:br>
            <a:br>
              <a:rPr lang="en-US" altLang="zh-CN" dirty="0">
                <a:solidFill>
                  <a:schemeClr val="tx1"/>
                </a:solidFill>
              </a:rPr>
            </a:br>
            <a:r>
              <a:rPr lang="zh-CN" altLang="en-US" sz="3600" i="1" dirty="0">
                <a:solidFill>
                  <a:srgbClr val="FF0000"/>
                </a:solidFill>
              </a:rPr>
              <a:t>第八章  维护</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图表 7"/>
          <p:cNvGraphicFramePr>
            <a:graphicFrameLocks/>
          </p:cNvGraphicFramePr>
          <p:nvPr/>
        </p:nvGraphicFramePr>
        <p:xfrm>
          <a:off x="3571868" y="928670"/>
          <a:ext cx="6197600" cy="4165600"/>
        </p:xfrm>
        <a:graphic>
          <a:graphicData uri="http://schemas.openxmlformats.org/presentationml/2006/ole">
            <mc:AlternateContent xmlns:mc="http://schemas.openxmlformats.org/markup-compatibility/2006">
              <mc:Choice xmlns:v="urn:schemas-microsoft-com:vml" Requires="v">
                <p:oleObj name="图表" r:id="rId3" imgW="6206266" imgH="4176122" progId="Excel.Sheet.8">
                  <p:embed/>
                </p:oleObj>
              </mc:Choice>
              <mc:Fallback>
                <p:oleObj name="图表" r:id="rId3" imgW="6206266" imgH="4176122" progId="Excel.Sheet.8">
                  <p:embed/>
                  <p:pic>
                    <p:nvPicPr>
                      <p:cNvPr id="0"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928670"/>
                        <a:ext cx="61976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4" name="标题 1"/>
          <p:cNvSpPr>
            <a:spLocks noGrp="1"/>
          </p:cNvSpPr>
          <p:nvPr>
            <p:ph type="title"/>
          </p:nvPr>
        </p:nvSpPr>
        <p:spPr>
          <a:xfrm>
            <a:off x="457200" y="274638"/>
            <a:ext cx="8329642" cy="654050"/>
          </a:xfrm>
        </p:spPr>
        <p:txBody>
          <a:bodyPr/>
          <a:lstStyle/>
          <a:p>
            <a:r>
              <a:rPr lang="en-US" altLang="zh-CN" sz="3200" dirty="0"/>
              <a:t>8.1</a:t>
            </a:r>
            <a:r>
              <a:rPr lang="zh-CN" altLang="en-US" sz="3200" dirty="0"/>
              <a:t>软件维护的定义</a:t>
            </a:r>
            <a:br>
              <a:rPr lang="es-HN" sz="3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4543396" cy="4643453"/>
          </a:xfrm>
        </p:spPr>
        <p:txBody>
          <a:bodyPr/>
          <a:lstStyle/>
          <a:p>
            <a:pPr>
              <a:lnSpc>
                <a:spcPct val="135000"/>
              </a:lnSpc>
              <a:spcBef>
                <a:spcPct val="20000"/>
              </a:spcBef>
            </a:pPr>
            <a:r>
              <a:rPr lang="zh-CN" altLang="en-US" sz="2300" b="1" dirty="0">
                <a:solidFill>
                  <a:schemeClr val="tx2"/>
                </a:solidFill>
              </a:rPr>
              <a:t>软件维护</a:t>
            </a:r>
            <a:r>
              <a:rPr lang="zh-CN" altLang="en-US" sz="2300" b="1" dirty="0">
                <a:solidFill>
                  <a:srgbClr val="FF0000"/>
                </a:solidFill>
              </a:rPr>
              <a:t>绝不仅限于纠正使用中发现的错误</a:t>
            </a:r>
            <a:r>
              <a:rPr lang="zh-CN" altLang="en-US" sz="2300" b="1" dirty="0">
                <a:solidFill>
                  <a:schemeClr val="tx2"/>
                </a:solidFill>
              </a:rPr>
              <a:t>，事实上在全部维护活动中一半以上是</a:t>
            </a:r>
            <a:r>
              <a:rPr lang="zh-CN" altLang="en-US" sz="2300" b="1" dirty="0">
                <a:solidFill>
                  <a:srgbClr val="FF0000"/>
                </a:solidFill>
              </a:rPr>
              <a:t>完善性维护。</a:t>
            </a:r>
            <a:endParaRPr lang="en-US" altLang="zh-CN" sz="2300" b="1" dirty="0">
              <a:solidFill>
                <a:srgbClr val="FF0000"/>
              </a:solidFill>
            </a:endParaRPr>
          </a:p>
          <a:p>
            <a:pPr>
              <a:lnSpc>
                <a:spcPct val="135000"/>
              </a:lnSpc>
              <a:spcBef>
                <a:spcPct val="20000"/>
              </a:spcBef>
            </a:pPr>
            <a:r>
              <a:rPr lang="zh-CN" altLang="en-US" sz="2300" b="1" dirty="0">
                <a:solidFill>
                  <a:srgbClr val="FF0000"/>
                </a:solidFill>
              </a:rPr>
              <a:t>注意：</a:t>
            </a:r>
            <a:r>
              <a:rPr lang="zh-CN" altLang="en-US" sz="2300" b="1" dirty="0">
                <a:solidFill>
                  <a:schemeClr val="tx2"/>
                </a:solidFill>
              </a:rPr>
              <a:t>上述</a:t>
            </a:r>
            <a:r>
              <a:rPr lang="en-US" altLang="zh-CN" sz="2300" b="1" dirty="0">
                <a:solidFill>
                  <a:schemeClr val="tx2"/>
                </a:solidFill>
              </a:rPr>
              <a:t>4</a:t>
            </a:r>
            <a:r>
              <a:rPr lang="zh-CN" altLang="en-US" sz="2300" b="1" dirty="0">
                <a:solidFill>
                  <a:schemeClr val="tx2"/>
                </a:solidFill>
              </a:rPr>
              <a:t>类维护活动都必须应用于</a:t>
            </a:r>
            <a:r>
              <a:rPr lang="zh-CN" altLang="en-US" sz="2300" b="1" dirty="0">
                <a:solidFill>
                  <a:srgbClr val="FF0000"/>
                </a:solidFill>
              </a:rPr>
              <a:t>整个软件配置</a:t>
            </a:r>
            <a:r>
              <a:rPr lang="zh-CN" altLang="en-US" sz="2300" b="1" dirty="0">
                <a:solidFill>
                  <a:schemeClr val="tx2"/>
                </a:solidFill>
              </a:rPr>
              <a:t>，维护软件文档和维护软件的可执行代码是同样重要的。 </a:t>
            </a:r>
          </a:p>
          <a:p>
            <a:pPr>
              <a:lnSpc>
                <a:spcPct val="135000"/>
              </a:lnSpc>
              <a:spcBef>
                <a:spcPct val="20000"/>
              </a:spcBef>
            </a:pPr>
            <a:endParaRPr lang="zh-CN" altLang="en-US" sz="2300" b="1" dirty="0">
              <a:solidFill>
                <a:schemeClr val="tx2"/>
              </a:solidFill>
            </a:endParaRPr>
          </a:p>
          <a:p>
            <a:pPr>
              <a:lnSpc>
                <a:spcPct val="135000"/>
              </a:lnSpc>
              <a:spcBef>
                <a:spcPct val="20000"/>
              </a:spcBef>
            </a:pPr>
            <a:endParaRPr lang="zh-CN" altLang="en-US" sz="2300" b="1" dirty="0">
              <a:solidFill>
                <a:schemeClr val="tx2"/>
              </a:solidFill>
            </a:endParaRPr>
          </a:p>
          <a:p>
            <a:pPr>
              <a:lnSpc>
                <a:spcPct val="135000"/>
              </a:lnSpc>
              <a:spcBef>
                <a:spcPct val="20000"/>
              </a:spcBef>
            </a:pPr>
            <a:endParaRPr lang="zh-CN" altLang="en-US" sz="2300" b="1" dirty="0">
              <a:solidFill>
                <a:schemeClr val="tx2"/>
              </a:solidFill>
            </a:endParaRPr>
          </a:p>
          <a:p>
            <a:pPr>
              <a:lnSpc>
                <a:spcPct val="135000"/>
              </a:lnSpc>
              <a:spcBef>
                <a:spcPct val="20000"/>
              </a:spcBef>
            </a:pPr>
            <a:endParaRPr lang="en-US" altLang="zh-CN" sz="2300" b="1" dirty="0">
              <a:solidFill>
                <a:schemeClr val="tx2"/>
              </a:solidFill>
            </a:endParaRPr>
          </a:p>
          <a:p>
            <a:pPr>
              <a:lnSpc>
                <a:spcPct val="135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rgbClr val="FF0000"/>
                </a:solidFill>
                <a:latin typeface="+mn-ea"/>
              </a:rPr>
              <a:t>8.2   </a:t>
            </a:r>
            <a:r>
              <a:rPr lang="zh-CN" altLang="en-US" sz="2400" b="1" dirty="0">
                <a:solidFill>
                  <a:srgbClr val="FF0000"/>
                </a:solidFill>
                <a:latin typeface="+mn-ea"/>
              </a:rPr>
              <a:t>软件维护的特点</a:t>
            </a:r>
            <a:endParaRPr lang="en-US" altLang="zh-CN" sz="2400" b="1" dirty="0">
              <a:solidFill>
                <a:srgbClr val="FF0000"/>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rgbClr val="FF0000"/>
                </a:solidFill>
              </a:rPr>
              <a:t>8.2.1</a:t>
            </a:r>
            <a:r>
              <a:rPr lang="zh-CN" altLang="en-US" sz="2400" b="1" dirty="0">
                <a:solidFill>
                  <a:srgbClr val="FF0000"/>
                </a:solidFill>
              </a:rPr>
              <a:t>结构化维护与非结构化维护差别巨大</a:t>
            </a:r>
            <a:endParaRPr lang="en-US" altLang="zh-CN" sz="2400" b="1" dirty="0">
              <a:solidFill>
                <a:srgbClr val="FF0000"/>
              </a:solidFill>
            </a:endParaRPr>
          </a:p>
          <a:p>
            <a:pPr>
              <a:lnSpc>
                <a:spcPct val="135000"/>
              </a:lnSpc>
              <a:spcBef>
                <a:spcPct val="20000"/>
              </a:spcBef>
            </a:pPr>
            <a:r>
              <a:rPr lang="en-US" altLang="zh-CN" sz="2400" b="1" dirty="0">
                <a:solidFill>
                  <a:srgbClr val="FF0000"/>
                </a:solidFill>
                <a:latin typeface="+mj-ea"/>
              </a:rPr>
              <a:t>1.</a:t>
            </a:r>
            <a:r>
              <a:rPr lang="zh-CN" altLang="en-US" sz="2400" b="1" dirty="0">
                <a:solidFill>
                  <a:srgbClr val="FF0000"/>
                </a:solidFill>
                <a:latin typeface="+mj-ea"/>
              </a:rPr>
              <a:t>非结构化维护：</a:t>
            </a:r>
            <a:r>
              <a:rPr lang="zh-CN" altLang="en-US" sz="2400" b="1" dirty="0">
                <a:solidFill>
                  <a:schemeClr val="tx2"/>
                </a:solidFill>
                <a:latin typeface="+mn-ea"/>
              </a:rPr>
              <a:t>如果软件配置的</a:t>
            </a:r>
            <a:r>
              <a:rPr lang="zh-CN" altLang="en-US" sz="2400" b="1" dirty="0">
                <a:solidFill>
                  <a:srgbClr val="FF0000"/>
                </a:solidFill>
                <a:latin typeface="+mn-ea"/>
              </a:rPr>
              <a:t>唯一成分是程序代码</a:t>
            </a:r>
            <a:r>
              <a:rPr lang="zh-CN" altLang="en-US" sz="2400" b="1" dirty="0">
                <a:solidFill>
                  <a:schemeClr val="tx2"/>
                </a:solidFill>
                <a:latin typeface="+mn-ea"/>
              </a:rPr>
              <a:t>，那么维护活动从艰苦地评价程序代码开始，而且常常由于程序内部</a:t>
            </a:r>
            <a:r>
              <a:rPr lang="zh-CN" altLang="en-US" sz="2400" b="1" dirty="0">
                <a:solidFill>
                  <a:srgbClr val="FF0000"/>
                </a:solidFill>
                <a:latin typeface="+mn-ea"/>
              </a:rPr>
              <a:t>文档不足</a:t>
            </a:r>
            <a:r>
              <a:rPr lang="zh-CN" altLang="en-US" sz="2400" b="1" dirty="0">
                <a:solidFill>
                  <a:schemeClr val="tx2"/>
                </a:solidFill>
                <a:latin typeface="+mn-ea"/>
              </a:rPr>
              <a:t>而使评价更困难，对于</a:t>
            </a:r>
            <a:r>
              <a:rPr lang="zh-CN" altLang="en-US" sz="2400" b="1" dirty="0">
                <a:solidFill>
                  <a:srgbClr val="FF0000"/>
                </a:solidFill>
                <a:latin typeface="+mn-ea"/>
              </a:rPr>
              <a:t>软件结构</a:t>
            </a:r>
            <a:r>
              <a:rPr lang="zh-CN" altLang="en-US" sz="2400" b="1" dirty="0">
                <a:solidFill>
                  <a:schemeClr val="tx2"/>
                </a:solidFill>
                <a:latin typeface="+mn-ea"/>
              </a:rPr>
              <a:t>、全程</a:t>
            </a:r>
            <a:r>
              <a:rPr lang="zh-CN" altLang="en-US" sz="2400" b="1" dirty="0">
                <a:solidFill>
                  <a:srgbClr val="FF0000"/>
                </a:solidFill>
                <a:latin typeface="+mn-ea"/>
              </a:rPr>
              <a:t>数据结构</a:t>
            </a:r>
            <a:r>
              <a:rPr lang="zh-CN" altLang="en-US" sz="2400" b="1" dirty="0">
                <a:solidFill>
                  <a:schemeClr val="tx2"/>
                </a:solidFill>
                <a:latin typeface="+mn-ea"/>
              </a:rPr>
              <a:t>、</a:t>
            </a:r>
            <a:r>
              <a:rPr lang="zh-CN" altLang="en-US" sz="2400" b="1" dirty="0">
                <a:solidFill>
                  <a:srgbClr val="FF0000"/>
                </a:solidFill>
                <a:latin typeface="+mn-ea"/>
              </a:rPr>
              <a:t>系统接口</a:t>
            </a:r>
            <a:r>
              <a:rPr lang="zh-CN" altLang="en-US" sz="2400" b="1" dirty="0">
                <a:solidFill>
                  <a:schemeClr val="tx2"/>
                </a:solidFill>
                <a:latin typeface="+mn-ea"/>
              </a:rPr>
              <a:t>、性能和</a:t>
            </a:r>
            <a:r>
              <a:rPr lang="en-US" altLang="zh-CN" sz="2400" b="1" dirty="0">
                <a:solidFill>
                  <a:schemeClr val="tx2"/>
                </a:solidFill>
                <a:latin typeface="+mn-ea"/>
              </a:rPr>
              <a:t>(</a:t>
            </a:r>
            <a:r>
              <a:rPr lang="zh-CN" altLang="en-US" sz="2400" b="1" dirty="0">
                <a:solidFill>
                  <a:schemeClr val="tx2"/>
                </a:solidFill>
                <a:latin typeface="+mn-ea"/>
              </a:rPr>
              <a:t>或</a:t>
            </a:r>
            <a:r>
              <a:rPr lang="en-US" altLang="zh-CN" sz="2400" b="1" dirty="0">
                <a:solidFill>
                  <a:schemeClr val="tx2"/>
                </a:solidFill>
                <a:latin typeface="+mn-ea"/>
              </a:rPr>
              <a:t>)</a:t>
            </a:r>
            <a:r>
              <a:rPr lang="zh-CN" altLang="en-US" sz="2400" b="1" dirty="0">
                <a:solidFill>
                  <a:srgbClr val="FF0000"/>
                </a:solidFill>
                <a:latin typeface="+mn-ea"/>
              </a:rPr>
              <a:t>设计约束</a:t>
            </a:r>
            <a:r>
              <a:rPr lang="zh-CN" altLang="en-US" sz="2400" b="1" dirty="0">
                <a:solidFill>
                  <a:schemeClr val="tx2"/>
                </a:solidFill>
                <a:latin typeface="+mn-ea"/>
              </a:rPr>
              <a:t>等经常会产生误解，而且对程序代码所做的</a:t>
            </a:r>
            <a:r>
              <a:rPr lang="zh-CN" altLang="en-US" sz="2400" b="1" dirty="0">
                <a:solidFill>
                  <a:srgbClr val="FF0000"/>
                </a:solidFill>
                <a:latin typeface="+mn-ea"/>
              </a:rPr>
              <a:t>改动的后果</a:t>
            </a:r>
            <a:r>
              <a:rPr lang="zh-CN" altLang="en-US" sz="2400" b="1" dirty="0">
                <a:solidFill>
                  <a:schemeClr val="tx2"/>
                </a:solidFill>
                <a:latin typeface="+mn-ea"/>
              </a:rPr>
              <a:t>也是难于估量的。</a:t>
            </a:r>
            <a:endParaRPr lang="en-US" altLang="zh-CN" sz="2400" b="1" dirty="0">
              <a:solidFill>
                <a:schemeClr val="tx2"/>
              </a:solidFill>
              <a:latin typeface="+mn-ea"/>
            </a:endParaRPr>
          </a:p>
          <a:p>
            <a:pPr eaLnBrk="1" hangingPunct="1">
              <a:lnSpc>
                <a:spcPct val="135000"/>
              </a:lnSpc>
              <a:buNone/>
              <a:defRPr/>
            </a:pPr>
            <a:r>
              <a:rPr lang="zh-CN" altLang="en-US" sz="2400" b="1" dirty="0">
                <a:solidFill>
                  <a:schemeClr val="tx2"/>
                </a:solidFill>
                <a:latin typeface="+mn-ea"/>
              </a:rPr>
              <a:t>  非结构化维护</a:t>
            </a:r>
            <a:r>
              <a:rPr lang="zh-CN" altLang="en-US" sz="2400" b="1" dirty="0">
                <a:solidFill>
                  <a:srgbClr val="FF0000"/>
                </a:solidFill>
                <a:latin typeface="+mn-ea"/>
              </a:rPr>
              <a:t>需要付出很大代价</a:t>
            </a:r>
            <a:r>
              <a:rPr lang="en-US" altLang="zh-CN" sz="2400" b="1" dirty="0">
                <a:solidFill>
                  <a:schemeClr val="tx2"/>
                </a:solidFill>
                <a:latin typeface="+mn-ea"/>
              </a:rPr>
              <a:t>(</a:t>
            </a:r>
            <a:r>
              <a:rPr lang="zh-CN" altLang="en-US" sz="2400" b="1" dirty="0">
                <a:solidFill>
                  <a:schemeClr val="tx2"/>
                </a:solidFill>
                <a:latin typeface="+mn-ea"/>
              </a:rPr>
              <a:t>浪费精力并且遭受挫折的打击</a:t>
            </a:r>
            <a:r>
              <a:rPr lang="en-US" altLang="zh-CN" sz="2400" b="1" dirty="0">
                <a:solidFill>
                  <a:schemeClr val="tx2"/>
                </a:solidFill>
                <a:latin typeface="+mn-ea"/>
              </a:rPr>
              <a:t>)</a:t>
            </a:r>
            <a:r>
              <a:rPr lang="zh-CN" altLang="en-US" sz="2400" b="1" dirty="0">
                <a:solidFill>
                  <a:schemeClr val="tx2"/>
                </a:solidFill>
                <a:latin typeface="+mn-ea"/>
              </a:rPr>
              <a:t>，这种维护方式是没有使用良好定义的方法学开发出来的软件的必然结果。</a:t>
            </a:r>
            <a:endParaRPr lang="en-US" altLang="zh-CN" sz="2400" b="1" dirty="0">
              <a:solidFill>
                <a:schemeClr val="tx2"/>
              </a:solidFill>
              <a:latin typeface="+mn-ea"/>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eaLnBrk="1" hangingPunct="1">
              <a:lnSpc>
                <a:spcPct val="135000"/>
              </a:lnSpc>
              <a:defRPr/>
            </a:pPr>
            <a:r>
              <a:rPr lang="en-US" altLang="zh-CN" sz="2100" b="1" dirty="0">
                <a:solidFill>
                  <a:srgbClr val="FF0000"/>
                </a:solidFill>
                <a:latin typeface="+mn-ea"/>
              </a:rPr>
              <a:t>2.</a:t>
            </a:r>
            <a:r>
              <a:rPr lang="zh-CN" altLang="en-US" sz="2100" b="1" dirty="0">
                <a:solidFill>
                  <a:srgbClr val="FF0000"/>
                </a:solidFill>
                <a:latin typeface="+mn-ea"/>
              </a:rPr>
              <a:t>结构化维护：</a:t>
            </a:r>
            <a:r>
              <a:rPr lang="zh-CN" altLang="en-US" sz="2100" b="1" dirty="0">
                <a:solidFill>
                  <a:prstClr val="black"/>
                </a:solidFill>
                <a:latin typeface="+mn-ea"/>
              </a:rPr>
              <a:t>如果有一个</a:t>
            </a:r>
            <a:r>
              <a:rPr lang="zh-CN" altLang="en-US" sz="2100" b="1" dirty="0">
                <a:solidFill>
                  <a:srgbClr val="FF0000"/>
                </a:solidFill>
                <a:latin typeface="+mn-ea"/>
              </a:rPr>
              <a:t>完整的软件配置存在</a:t>
            </a:r>
            <a:r>
              <a:rPr lang="zh-CN" altLang="en-US" sz="2100" b="1" dirty="0">
                <a:solidFill>
                  <a:prstClr val="black"/>
                </a:solidFill>
                <a:latin typeface="+mn-ea"/>
              </a:rPr>
              <a:t>，那么维护工作从评价设计文档开始，确定软件重要的结构、性能以及接口等特点；估量要求的改动将带来的影响，并且计划实施途径。</a:t>
            </a:r>
            <a:endParaRPr lang="en-US" altLang="zh-CN" sz="2100" b="1" dirty="0">
              <a:solidFill>
                <a:prstClr val="black"/>
              </a:solidFill>
              <a:latin typeface="+mn-ea"/>
            </a:endParaRPr>
          </a:p>
          <a:p>
            <a:pPr eaLnBrk="1" hangingPunct="1">
              <a:lnSpc>
                <a:spcPct val="135000"/>
              </a:lnSpc>
              <a:buNone/>
              <a:defRPr/>
            </a:pPr>
            <a:r>
              <a:rPr lang="zh-CN" altLang="en-US" sz="2100" b="1" dirty="0">
                <a:solidFill>
                  <a:prstClr val="black"/>
                </a:solidFill>
                <a:latin typeface="+mn-ea"/>
              </a:rPr>
              <a:t>   </a:t>
            </a:r>
            <a:r>
              <a:rPr lang="zh-CN" altLang="en-US" sz="2100" b="1" dirty="0">
                <a:solidFill>
                  <a:srgbClr val="FF0000"/>
                </a:solidFill>
                <a:latin typeface="+mn-ea"/>
              </a:rPr>
              <a:t>首先</a:t>
            </a:r>
            <a:r>
              <a:rPr lang="zh-CN" altLang="en-US" sz="2100" b="1" dirty="0">
                <a:solidFill>
                  <a:prstClr val="black"/>
                </a:solidFill>
                <a:latin typeface="+mn-ea"/>
              </a:rPr>
              <a:t>，修改设计并且对所做的修改进行</a:t>
            </a:r>
            <a:r>
              <a:rPr lang="zh-CN" altLang="en-US" sz="2100" b="1" dirty="0">
                <a:solidFill>
                  <a:srgbClr val="FF0000"/>
                </a:solidFill>
                <a:latin typeface="+mn-ea"/>
              </a:rPr>
              <a:t>仔细复查</a:t>
            </a:r>
            <a:r>
              <a:rPr lang="zh-CN" altLang="en-US" sz="2100" b="1" dirty="0">
                <a:solidFill>
                  <a:prstClr val="black"/>
                </a:solidFill>
                <a:latin typeface="+mn-ea"/>
              </a:rPr>
              <a:t>。</a:t>
            </a:r>
            <a:endParaRPr lang="en-US" altLang="zh-CN" sz="2100" b="1" dirty="0">
              <a:solidFill>
                <a:prstClr val="black"/>
              </a:solidFill>
              <a:latin typeface="+mn-ea"/>
            </a:endParaRPr>
          </a:p>
          <a:p>
            <a:pPr eaLnBrk="1" hangingPunct="1">
              <a:lnSpc>
                <a:spcPct val="135000"/>
              </a:lnSpc>
              <a:buNone/>
              <a:defRPr/>
            </a:pPr>
            <a:r>
              <a:rPr lang="zh-CN" altLang="en-US" sz="2100" b="1" dirty="0">
                <a:solidFill>
                  <a:prstClr val="black"/>
                </a:solidFill>
                <a:latin typeface="+mn-ea"/>
              </a:rPr>
              <a:t>   </a:t>
            </a:r>
            <a:r>
              <a:rPr lang="zh-CN" altLang="en-US" sz="2100" b="1" dirty="0">
                <a:solidFill>
                  <a:srgbClr val="FF0000"/>
                </a:solidFill>
                <a:latin typeface="+mn-ea"/>
              </a:rPr>
              <a:t>然后</a:t>
            </a:r>
            <a:r>
              <a:rPr lang="zh-CN" altLang="en-US" sz="2100" b="1" dirty="0">
                <a:solidFill>
                  <a:prstClr val="black"/>
                </a:solidFill>
                <a:latin typeface="+mn-ea"/>
              </a:rPr>
              <a:t>，编写相应的源程序代码；</a:t>
            </a:r>
            <a:endParaRPr lang="en-US" altLang="zh-CN" sz="2100" b="1" dirty="0">
              <a:solidFill>
                <a:prstClr val="black"/>
              </a:solidFill>
              <a:latin typeface="+mn-ea"/>
            </a:endParaRPr>
          </a:p>
          <a:p>
            <a:pPr eaLnBrk="1" hangingPunct="1">
              <a:lnSpc>
                <a:spcPct val="135000"/>
              </a:lnSpc>
              <a:buNone/>
              <a:defRPr/>
            </a:pPr>
            <a:r>
              <a:rPr lang="zh-CN" altLang="en-US" sz="2100" b="1" dirty="0">
                <a:solidFill>
                  <a:prstClr val="black"/>
                </a:solidFill>
                <a:latin typeface="+mn-ea"/>
              </a:rPr>
              <a:t>   </a:t>
            </a:r>
            <a:r>
              <a:rPr lang="zh-CN" altLang="en-US" sz="2100" b="1" dirty="0">
                <a:solidFill>
                  <a:srgbClr val="FF0000"/>
                </a:solidFill>
                <a:latin typeface="+mn-ea"/>
              </a:rPr>
              <a:t>接下来</a:t>
            </a:r>
            <a:r>
              <a:rPr lang="zh-CN" altLang="en-US" sz="2100" b="1" dirty="0">
                <a:solidFill>
                  <a:prstClr val="black"/>
                </a:solidFill>
                <a:latin typeface="+mn-ea"/>
              </a:rPr>
              <a:t>，使用在测试说明书中包含的信息进行</a:t>
            </a:r>
            <a:r>
              <a:rPr lang="zh-CN" altLang="en-US" sz="2100" b="1" dirty="0">
                <a:solidFill>
                  <a:srgbClr val="FF0000"/>
                </a:solidFill>
                <a:latin typeface="+mn-ea"/>
              </a:rPr>
              <a:t>回归测试</a:t>
            </a:r>
            <a:r>
              <a:rPr lang="zh-CN" altLang="en-US" sz="2100" b="1" dirty="0">
                <a:solidFill>
                  <a:prstClr val="black"/>
                </a:solidFill>
                <a:latin typeface="+mn-ea"/>
              </a:rPr>
              <a:t>；</a:t>
            </a:r>
            <a:endParaRPr lang="en-US" altLang="zh-CN" sz="2100" b="1" dirty="0">
              <a:solidFill>
                <a:prstClr val="black"/>
              </a:solidFill>
              <a:latin typeface="+mn-ea"/>
            </a:endParaRPr>
          </a:p>
          <a:p>
            <a:pPr eaLnBrk="1" hangingPunct="1">
              <a:lnSpc>
                <a:spcPct val="135000"/>
              </a:lnSpc>
              <a:buNone/>
              <a:defRPr/>
            </a:pPr>
            <a:r>
              <a:rPr lang="zh-CN" altLang="en-US" sz="2100" b="1" dirty="0">
                <a:solidFill>
                  <a:prstClr val="black"/>
                </a:solidFill>
                <a:latin typeface="+mn-ea"/>
              </a:rPr>
              <a:t>   </a:t>
            </a:r>
            <a:r>
              <a:rPr lang="zh-CN" altLang="en-US" sz="2100" b="1" dirty="0">
                <a:solidFill>
                  <a:srgbClr val="FF0000"/>
                </a:solidFill>
                <a:latin typeface="+mn-ea"/>
              </a:rPr>
              <a:t>最后</a:t>
            </a:r>
            <a:r>
              <a:rPr lang="zh-CN" altLang="en-US" sz="2100" b="1" dirty="0">
                <a:solidFill>
                  <a:prstClr val="black"/>
                </a:solidFill>
                <a:latin typeface="+mn-ea"/>
              </a:rPr>
              <a:t>，把修改后的软件再次</a:t>
            </a:r>
            <a:r>
              <a:rPr lang="zh-CN" altLang="en-US" sz="2100" b="1" dirty="0">
                <a:solidFill>
                  <a:srgbClr val="FF0000"/>
                </a:solidFill>
                <a:latin typeface="+mn-ea"/>
              </a:rPr>
              <a:t>交付使用</a:t>
            </a:r>
            <a:r>
              <a:rPr lang="zh-CN" altLang="en-US" sz="2100" b="1" dirty="0">
                <a:solidFill>
                  <a:prstClr val="black"/>
                </a:solidFill>
                <a:latin typeface="+mn-ea"/>
              </a:rPr>
              <a:t>。</a:t>
            </a:r>
            <a:endParaRPr lang="en-US" altLang="zh-CN" sz="2100" b="1" dirty="0">
              <a:solidFill>
                <a:prstClr val="black"/>
              </a:solidFill>
              <a:latin typeface="+mn-ea"/>
            </a:endParaRPr>
          </a:p>
          <a:p>
            <a:pPr eaLnBrk="1" hangingPunct="1">
              <a:lnSpc>
                <a:spcPct val="135000"/>
              </a:lnSpc>
              <a:buNone/>
              <a:defRPr/>
            </a:pPr>
            <a:r>
              <a:rPr lang="zh-CN" altLang="en-US" sz="2100" b="1" dirty="0">
                <a:solidFill>
                  <a:prstClr val="black"/>
                </a:solidFill>
                <a:latin typeface="+mn-ea"/>
              </a:rPr>
              <a:t>   刚才描述的事件构成结构化维护，它是在软件开发的早期应用软件工程方法学的结果。虽然有了软件的完整配置</a:t>
            </a:r>
            <a:r>
              <a:rPr lang="zh-CN" altLang="en-US" sz="2100" b="1" dirty="0">
                <a:solidFill>
                  <a:srgbClr val="FF0000"/>
                </a:solidFill>
                <a:latin typeface="+mn-ea"/>
              </a:rPr>
              <a:t>并不能保证维护中没有问题</a:t>
            </a:r>
            <a:r>
              <a:rPr lang="zh-CN" altLang="en-US" sz="2100" b="1" dirty="0">
                <a:solidFill>
                  <a:prstClr val="black"/>
                </a:solidFill>
                <a:latin typeface="+mn-ea"/>
              </a:rPr>
              <a:t>，</a:t>
            </a:r>
            <a:r>
              <a:rPr lang="zh-CN" altLang="en-US" sz="2100" b="1" dirty="0">
                <a:solidFill>
                  <a:srgbClr val="FF0000"/>
                </a:solidFill>
                <a:latin typeface="+mn-ea"/>
              </a:rPr>
              <a:t>但是</a:t>
            </a:r>
            <a:r>
              <a:rPr lang="zh-CN" altLang="en-US" sz="2100" b="1" dirty="0">
                <a:solidFill>
                  <a:prstClr val="black"/>
                </a:solidFill>
                <a:latin typeface="+mn-ea"/>
              </a:rPr>
              <a:t>确实能</a:t>
            </a:r>
            <a:r>
              <a:rPr lang="zh-CN" altLang="en-US" sz="2100" b="1" dirty="0">
                <a:solidFill>
                  <a:srgbClr val="FF0000"/>
                </a:solidFill>
                <a:latin typeface="+mn-ea"/>
              </a:rPr>
              <a:t>减少精力的浪费</a:t>
            </a:r>
            <a:r>
              <a:rPr lang="zh-CN" altLang="en-US" sz="2100" b="1" dirty="0">
                <a:solidFill>
                  <a:prstClr val="black"/>
                </a:solidFill>
                <a:latin typeface="+mn-ea"/>
              </a:rPr>
              <a:t>并且能</a:t>
            </a:r>
            <a:r>
              <a:rPr lang="zh-CN" altLang="en-US" sz="2100" b="1" dirty="0">
                <a:solidFill>
                  <a:srgbClr val="FF0000"/>
                </a:solidFill>
                <a:latin typeface="+mn-ea"/>
              </a:rPr>
              <a:t>提高维护的总体质量</a:t>
            </a:r>
            <a:r>
              <a:rPr lang="zh-CN" altLang="en-US" sz="2100" b="1" dirty="0">
                <a:solidFill>
                  <a:prstClr val="black"/>
                </a:solidFill>
                <a:latin typeface="+mn-ea"/>
              </a:rPr>
              <a:t>。</a:t>
            </a:r>
            <a:endParaRPr lang="en-US" altLang="zh-CN" sz="2100" b="1" dirty="0">
              <a:solidFill>
                <a:schemeClr val="tx2"/>
              </a:solidFill>
              <a:latin typeface="+mn-ea"/>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eaLnBrk="1" hangingPunct="1">
              <a:lnSpc>
                <a:spcPct val="150000"/>
              </a:lnSpc>
              <a:defRPr/>
            </a:pPr>
            <a:r>
              <a:rPr lang="en-US" altLang="zh-CN" sz="2400" b="1" dirty="0">
                <a:solidFill>
                  <a:srgbClr val="FF0000"/>
                </a:solidFill>
                <a:latin typeface="+mn-ea"/>
              </a:rPr>
              <a:t>8.2.2.</a:t>
            </a:r>
            <a:r>
              <a:rPr lang="zh-CN" altLang="en-US" sz="2400" b="1" dirty="0">
                <a:solidFill>
                  <a:srgbClr val="FF0000"/>
                </a:solidFill>
                <a:latin typeface="+mn-ea"/>
              </a:rPr>
              <a:t>维护代价高昂</a:t>
            </a:r>
            <a:endParaRPr lang="en-US" altLang="zh-CN" sz="2400" b="1" dirty="0">
              <a:solidFill>
                <a:srgbClr val="FF0000"/>
              </a:solidFill>
              <a:latin typeface="+mn-ea"/>
            </a:endParaRPr>
          </a:p>
          <a:p>
            <a:pPr eaLnBrk="1" hangingPunct="1">
              <a:lnSpc>
                <a:spcPct val="150000"/>
              </a:lnSpc>
              <a:buNone/>
              <a:defRPr/>
            </a:pPr>
            <a:r>
              <a:rPr lang="zh-CN" altLang="en-US" sz="2400" b="1" dirty="0">
                <a:solidFill>
                  <a:prstClr val="black"/>
                </a:solidFill>
                <a:latin typeface="+mn-ea"/>
              </a:rPr>
              <a:t>  有形的软件维护成本是花费了多少钱，无形的维护成本有更大的影响。</a:t>
            </a:r>
            <a:r>
              <a:rPr lang="zh-CN" altLang="en-US" sz="2400" b="1" dirty="0">
                <a:solidFill>
                  <a:srgbClr val="FF0000"/>
                </a:solidFill>
                <a:latin typeface="+mn-ea"/>
                <a:cs typeface="+mn-cs"/>
              </a:rPr>
              <a:t>可用的资源必须供维护任务使用</a:t>
            </a:r>
            <a:r>
              <a:rPr lang="en-US" altLang="zh-CN" sz="2400" b="1" dirty="0">
                <a:solidFill>
                  <a:prstClr val="black"/>
                </a:solidFill>
                <a:latin typeface="+mn-ea"/>
                <a:cs typeface="+mn-cs"/>
              </a:rPr>
              <a:t>,</a:t>
            </a:r>
            <a:r>
              <a:rPr lang="zh-CN" altLang="en-US" sz="2400" b="1" dirty="0">
                <a:solidFill>
                  <a:prstClr val="black"/>
                </a:solidFill>
                <a:latin typeface="+mn-ea"/>
                <a:cs typeface="+mn-cs"/>
              </a:rPr>
              <a:t>以致耽误甚至丧失开发的良机</a:t>
            </a:r>
            <a:r>
              <a:rPr lang="en-US" altLang="zh-CN" sz="2400" b="1" dirty="0">
                <a:solidFill>
                  <a:prstClr val="black"/>
                </a:solidFill>
                <a:latin typeface="+mn-ea"/>
                <a:cs typeface="+mn-cs"/>
              </a:rPr>
              <a:t>;</a:t>
            </a:r>
            <a:r>
              <a:rPr lang="zh-CN" altLang="en-US" sz="2400" b="1" dirty="0">
                <a:solidFill>
                  <a:prstClr val="black"/>
                </a:solidFill>
                <a:latin typeface="+mn-ea"/>
                <a:cs typeface="+mn-cs"/>
              </a:rPr>
              <a:t> 一些合理的修复或修改请求不能及时安排，使得</a:t>
            </a:r>
            <a:r>
              <a:rPr lang="zh-CN" altLang="en-US" sz="2400" b="1" dirty="0">
                <a:solidFill>
                  <a:srgbClr val="FF0000"/>
                </a:solidFill>
                <a:latin typeface="+mn-ea"/>
                <a:cs typeface="+mn-cs"/>
              </a:rPr>
              <a:t>客户不满意</a:t>
            </a:r>
            <a:r>
              <a:rPr lang="zh-CN" altLang="en-US" sz="2400" b="1" dirty="0">
                <a:solidFill>
                  <a:prstClr val="black"/>
                </a:solidFill>
                <a:latin typeface="+mn-ea"/>
                <a:cs typeface="+mn-cs"/>
              </a:rPr>
              <a:t>； 变更的结果引入新的故障，使得</a:t>
            </a:r>
            <a:r>
              <a:rPr lang="zh-CN" altLang="en-US" sz="2400" b="1" dirty="0">
                <a:solidFill>
                  <a:srgbClr val="FF0000"/>
                </a:solidFill>
                <a:latin typeface="+mn-ea"/>
                <a:cs typeface="+mn-cs"/>
              </a:rPr>
              <a:t>软件整体质量下降</a:t>
            </a:r>
            <a:r>
              <a:rPr lang="zh-CN" altLang="en-US" sz="2400" b="1" dirty="0">
                <a:solidFill>
                  <a:prstClr val="black"/>
                </a:solidFill>
                <a:latin typeface="+mn-ea"/>
                <a:cs typeface="+mn-cs"/>
              </a:rPr>
              <a:t>； 把软件人员抽调到维护工作中，</a:t>
            </a:r>
            <a:r>
              <a:rPr lang="zh-CN" altLang="en-US" sz="2400" b="1" dirty="0">
                <a:solidFill>
                  <a:srgbClr val="FF0000"/>
                </a:solidFill>
                <a:latin typeface="+mn-ea"/>
                <a:cs typeface="+mn-cs"/>
              </a:rPr>
              <a:t>干扰了软件开发工作</a:t>
            </a:r>
            <a:r>
              <a:rPr lang="zh-CN" altLang="en-US" sz="2400" b="1" dirty="0">
                <a:solidFill>
                  <a:prstClr val="black"/>
                </a:solidFill>
                <a:latin typeface="+mn-ea"/>
                <a:cs typeface="+mn-cs"/>
              </a:rPr>
              <a:t>。</a:t>
            </a:r>
          </a:p>
          <a:p>
            <a:pPr eaLnBrk="1" hangingPunct="1">
              <a:lnSpc>
                <a:spcPct val="150000"/>
              </a:lnSpc>
              <a:defRPr/>
            </a:pPr>
            <a:endParaRPr lang="en-US" altLang="zh-CN" sz="2400" b="1" dirty="0">
              <a:solidFill>
                <a:schemeClr val="tx2"/>
              </a:solidFill>
              <a:latin typeface="+mn-ea"/>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eaLnBrk="1" hangingPunct="1">
              <a:lnSpc>
                <a:spcPct val="150000"/>
              </a:lnSpc>
              <a:defRPr/>
            </a:pPr>
            <a:r>
              <a:rPr lang="en-US" altLang="zh-CN" sz="2400" b="1" dirty="0">
                <a:solidFill>
                  <a:srgbClr val="FF0000"/>
                </a:solidFill>
                <a:latin typeface="+mn-ea"/>
              </a:rPr>
              <a:t>8.2.2.</a:t>
            </a:r>
            <a:r>
              <a:rPr lang="zh-CN" altLang="en-US" sz="2400" b="1" dirty="0">
                <a:solidFill>
                  <a:srgbClr val="FF0000"/>
                </a:solidFill>
                <a:latin typeface="+mn-ea"/>
              </a:rPr>
              <a:t>维护代价高昂</a:t>
            </a:r>
            <a:endParaRPr lang="en-US" altLang="zh-CN" sz="2400" b="1" dirty="0">
              <a:solidFill>
                <a:srgbClr val="FF0000"/>
              </a:solidFill>
              <a:latin typeface="+mn-ea"/>
            </a:endParaRPr>
          </a:p>
          <a:p>
            <a:pPr eaLnBrk="1" hangingPunct="1">
              <a:lnSpc>
                <a:spcPct val="150000"/>
              </a:lnSpc>
              <a:defRPr/>
            </a:pPr>
            <a:endParaRPr lang="en-US" altLang="zh-CN" sz="2400" b="1" dirty="0">
              <a:solidFill>
                <a:schemeClr val="tx2"/>
              </a:solidFill>
              <a:latin typeface="+mn-ea"/>
            </a:endParaRPr>
          </a:p>
        </p:txBody>
      </p:sp>
      <p:sp>
        <p:nvSpPr>
          <p:cNvPr id="4" name="文本框 4"/>
          <p:cNvSpPr txBox="1"/>
          <p:nvPr/>
        </p:nvSpPr>
        <p:spPr>
          <a:xfrm>
            <a:off x="109538" y="1643612"/>
            <a:ext cx="3863975" cy="3631763"/>
          </a:xfrm>
          <a:prstGeom prst="rect">
            <a:avLst/>
          </a:prstGeom>
          <a:noFill/>
          <a:ln w="15875">
            <a:noFill/>
          </a:ln>
        </p:spPr>
        <p:txBody>
          <a:bodyPr>
            <a:spAutoFit/>
          </a:bodyPr>
          <a:lstStyle/>
          <a:p>
            <a:pPr algn="l" eaLnBrk="1" hangingPunct="1">
              <a:buNone/>
              <a:defRPr/>
            </a:pPr>
            <a:r>
              <a:rPr lang="zh-CN" altLang="en-US" sz="2300" b="1" dirty="0">
                <a:solidFill>
                  <a:prstClr val="black"/>
                </a:solidFill>
                <a:latin typeface="+mn-ea"/>
                <a:ea typeface="+mn-ea"/>
              </a:rPr>
              <a:t>用于维护工作的劳动可以分：</a:t>
            </a:r>
            <a:endParaRPr lang="en-US" altLang="zh-CN" sz="2300" b="1" dirty="0">
              <a:solidFill>
                <a:prstClr val="black"/>
              </a:solidFill>
              <a:latin typeface="+mn-ea"/>
              <a:ea typeface="+mn-ea"/>
            </a:endParaRPr>
          </a:p>
          <a:p>
            <a:pPr marL="457200" indent="-457200" algn="l" eaLnBrk="1" hangingPunct="1">
              <a:buFont typeface="+mj-lt"/>
              <a:buAutoNum type="alphaUcPeriod"/>
              <a:defRPr/>
            </a:pPr>
            <a:r>
              <a:rPr lang="zh-CN" altLang="en-US" sz="2300" b="1" dirty="0">
                <a:solidFill>
                  <a:prstClr val="black"/>
                </a:solidFill>
                <a:latin typeface="+mn-ea"/>
                <a:ea typeface="+mn-ea"/>
              </a:rPr>
              <a:t>生产性活动</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分析评价</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修改设计</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编写程序代码</a:t>
            </a:r>
            <a:endParaRPr lang="en-US" altLang="zh-CN" sz="2300" b="1" dirty="0">
              <a:solidFill>
                <a:prstClr val="black"/>
              </a:solidFill>
              <a:latin typeface="+mn-ea"/>
              <a:ea typeface="+mn-ea"/>
            </a:endParaRPr>
          </a:p>
          <a:p>
            <a:pPr marL="457200" indent="-457200" algn="l" eaLnBrk="1" hangingPunct="1">
              <a:buFont typeface="+mj-lt"/>
              <a:buAutoNum type="alphaUcPeriod"/>
              <a:defRPr/>
            </a:pPr>
            <a:r>
              <a:rPr lang="zh-CN" altLang="en-US" sz="2300" b="1" dirty="0">
                <a:solidFill>
                  <a:prstClr val="black"/>
                </a:solidFill>
                <a:latin typeface="+mn-ea"/>
                <a:ea typeface="+mn-ea"/>
              </a:rPr>
              <a:t>非生产性活动</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理解程序代码的功能</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解释数据结构</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接口特点</a:t>
            </a:r>
            <a:endParaRPr lang="en-US" altLang="zh-CN" sz="2300" b="1" dirty="0">
              <a:solidFill>
                <a:prstClr val="black"/>
              </a:solidFill>
              <a:latin typeface="+mn-ea"/>
              <a:ea typeface="+mn-ea"/>
            </a:endParaRPr>
          </a:p>
          <a:p>
            <a:pPr marL="914400" lvl="1" indent="-457200" algn="l" eaLnBrk="1" hangingPunct="1">
              <a:buFont typeface="Wingdings" panose="05000000000000000000" pitchFamily="2" charset="2"/>
              <a:buChar char="Ø"/>
              <a:defRPr/>
            </a:pPr>
            <a:r>
              <a:rPr lang="zh-CN" altLang="en-US" sz="2300" b="1" dirty="0">
                <a:solidFill>
                  <a:prstClr val="black"/>
                </a:solidFill>
                <a:latin typeface="+mn-ea"/>
                <a:ea typeface="+mn-ea"/>
              </a:rPr>
              <a:t>性能限度</a:t>
            </a:r>
            <a:endParaRPr lang="en-US" altLang="zh-CN" sz="2300" b="1" dirty="0">
              <a:solidFill>
                <a:prstClr val="black"/>
              </a:solidFill>
              <a:latin typeface="+mn-ea"/>
              <a:ea typeface="+mn-ea"/>
            </a:endParaRPr>
          </a:p>
        </p:txBody>
      </p:sp>
      <p:sp>
        <p:nvSpPr>
          <p:cNvPr id="5" name="文本框 1"/>
          <p:cNvSpPr txBox="1">
            <a:spLocks noChangeArrowheads="1"/>
          </p:cNvSpPr>
          <p:nvPr/>
        </p:nvSpPr>
        <p:spPr bwMode="auto">
          <a:xfrm>
            <a:off x="4083050" y="1514996"/>
            <a:ext cx="4946650" cy="3985706"/>
          </a:xfrm>
          <a:prstGeom prst="rect">
            <a:avLst/>
          </a:prstGeom>
          <a:noFill/>
          <a:ln w="15875">
            <a:noFill/>
            <a:miter lim="800000"/>
            <a:headEnd/>
            <a:tailEnd/>
          </a:ln>
        </p:spPr>
        <p:txBody>
          <a:bodyPr>
            <a:spAutoFit/>
          </a:bodyPr>
          <a:lstStyle/>
          <a:p>
            <a:pPr algn="l" eaLnBrk="1" hangingPunct="1">
              <a:buNone/>
            </a:pPr>
            <a:r>
              <a:rPr lang="zh-CN" altLang="en-US" sz="2300" b="1" dirty="0">
                <a:solidFill>
                  <a:srgbClr val="0000FF"/>
                </a:solidFill>
                <a:latin typeface="+mn-ea"/>
                <a:ea typeface="+mn-ea"/>
              </a:rPr>
              <a:t>下述表达式给出维护工作量的一个模型：</a:t>
            </a:r>
            <a:r>
              <a:rPr lang="en-US" altLang="zh-CN" sz="2300" b="1" dirty="0">
                <a:solidFill>
                  <a:srgbClr val="0000FF"/>
                </a:solidFill>
                <a:latin typeface="+mn-ea"/>
                <a:ea typeface="+mn-ea"/>
              </a:rPr>
              <a:t>M=</a:t>
            </a:r>
            <a:r>
              <a:rPr lang="en-US" altLang="zh-CN" sz="2300" b="1" dirty="0" err="1">
                <a:solidFill>
                  <a:srgbClr val="0000FF"/>
                </a:solidFill>
                <a:latin typeface="+mn-ea"/>
                <a:ea typeface="+mn-ea"/>
              </a:rPr>
              <a:t>P+K×exp</a:t>
            </a:r>
            <a:r>
              <a:rPr lang="en-US" altLang="zh-CN" sz="2300" b="1" dirty="0">
                <a:solidFill>
                  <a:srgbClr val="0000FF"/>
                </a:solidFill>
                <a:latin typeface="+mn-ea"/>
                <a:ea typeface="+mn-ea"/>
              </a:rPr>
              <a:t>(c-d)</a:t>
            </a:r>
            <a:r>
              <a:rPr lang="zh-CN" altLang="en-US" sz="2300" b="1" dirty="0">
                <a:solidFill>
                  <a:srgbClr val="0000FF"/>
                </a:solidFill>
                <a:latin typeface="+mn-ea"/>
                <a:ea typeface="+mn-ea"/>
              </a:rPr>
              <a:t>，其中：</a:t>
            </a:r>
            <a:endParaRPr lang="en-US" altLang="zh-CN" sz="2300" b="1" dirty="0">
              <a:solidFill>
                <a:srgbClr val="0000FF"/>
              </a:solidFill>
              <a:latin typeface="+mn-ea"/>
              <a:ea typeface="+mn-ea"/>
            </a:endParaRPr>
          </a:p>
          <a:p>
            <a:pPr lvl="1" algn="l" eaLnBrk="1" hangingPunct="1">
              <a:buNone/>
            </a:pPr>
            <a:r>
              <a:rPr lang="en-US" altLang="zh-CN" sz="2300" b="1" dirty="0">
                <a:solidFill>
                  <a:srgbClr val="0000FF"/>
                </a:solidFill>
                <a:latin typeface="+mn-ea"/>
                <a:ea typeface="+mn-ea"/>
              </a:rPr>
              <a:t>M</a:t>
            </a:r>
            <a:r>
              <a:rPr lang="zh-CN" altLang="en-US" sz="2300" b="1" dirty="0">
                <a:solidFill>
                  <a:srgbClr val="0000FF"/>
                </a:solidFill>
                <a:latin typeface="+mn-ea"/>
                <a:ea typeface="+mn-ea"/>
              </a:rPr>
              <a:t>：维护用的总工作量</a:t>
            </a:r>
            <a:endParaRPr lang="en-US" altLang="zh-CN" sz="2300" b="1" dirty="0">
              <a:solidFill>
                <a:srgbClr val="0000FF"/>
              </a:solidFill>
              <a:latin typeface="+mn-ea"/>
              <a:ea typeface="+mn-ea"/>
            </a:endParaRPr>
          </a:p>
          <a:p>
            <a:pPr lvl="1" algn="l" eaLnBrk="1" hangingPunct="1">
              <a:buNone/>
            </a:pPr>
            <a:r>
              <a:rPr lang="en-US" altLang="zh-CN" sz="2300" b="1" dirty="0">
                <a:solidFill>
                  <a:srgbClr val="0000FF"/>
                </a:solidFill>
                <a:latin typeface="+mn-ea"/>
                <a:ea typeface="+mn-ea"/>
              </a:rPr>
              <a:t>P</a:t>
            </a:r>
            <a:r>
              <a:rPr lang="zh-CN" altLang="en-US" sz="2300" b="1" dirty="0">
                <a:solidFill>
                  <a:srgbClr val="0000FF"/>
                </a:solidFill>
                <a:latin typeface="+mn-ea"/>
                <a:ea typeface="+mn-ea"/>
              </a:rPr>
              <a:t>：生产性工作量</a:t>
            </a:r>
            <a:endParaRPr lang="en-US" altLang="zh-CN" sz="2300" b="1" dirty="0">
              <a:solidFill>
                <a:srgbClr val="0000FF"/>
              </a:solidFill>
              <a:latin typeface="+mn-ea"/>
              <a:ea typeface="+mn-ea"/>
            </a:endParaRPr>
          </a:p>
          <a:p>
            <a:pPr lvl="1" algn="l" eaLnBrk="1" hangingPunct="1">
              <a:buNone/>
            </a:pPr>
            <a:r>
              <a:rPr lang="en-US" altLang="zh-CN" sz="2300" b="1" dirty="0">
                <a:solidFill>
                  <a:srgbClr val="0000FF"/>
                </a:solidFill>
                <a:latin typeface="+mn-ea"/>
                <a:ea typeface="+mn-ea"/>
              </a:rPr>
              <a:t>K</a:t>
            </a:r>
            <a:r>
              <a:rPr lang="zh-CN" altLang="en-US" sz="2300" b="1" dirty="0">
                <a:solidFill>
                  <a:srgbClr val="0000FF"/>
                </a:solidFill>
                <a:latin typeface="+mn-ea"/>
                <a:ea typeface="+mn-ea"/>
              </a:rPr>
              <a:t>：经验常数</a:t>
            </a:r>
            <a:endParaRPr lang="en-US" altLang="zh-CN" sz="2300" b="1" dirty="0">
              <a:solidFill>
                <a:srgbClr val="0000FF"/>
              </a:solidFill>
              <a:latin typeface="+mn-ea"/>
              <a:ea typeface="+mn-ea"/>
            </a:endParaRPr>
          </a:p>
          <a:p>
            <a:pPr lvl="1" algn="l" eaLnBrk="1" hangingPunct="1">
              <a:buNone/>
            </a:pPr>
            <a:r>
              <a:rPr lang="en-US" altLang="zh-CN" sz="2300" b="1" dirty="0">
                <a:solidFill>
                  <a:srgbClr val="0000FF"/>
                </a:solidFill>
                <a:latin typeface="+mn-ea"/>
                <a:ea typeface="+mn-ea"/>
              </a:rPr>
              <a:t>c</a:t>
            </a:r>
            <a:r>
              <a:rPr lang="zh-CN" altLang="en-US" sz="2300" b="1" dirty="0">
                <a:solidFill>
                  <a:srgbClr val="0000FF"/>
                </a:solidFill>
                <a:latin typeface="+mn-ea"/>
                <a:ea typeface="+mn-ea"/>
              </a:rPr>
              <a:t>：复杂程度</a:t>
            </a:r>
            <a:endParaRPr lang="en-US" altLang="zh-CN" sz="2300" b="1" dirty="0">
              <a:solidFill>
                <a:srgbClr val="0000FF"/>
              </a:solidFill>
              <a:latin typeface="+mn-ea"/>
              <a:ea typeface="+mn-ea"/>
            </a:endParaRPr>
          </a:p>
          <a:p>
            <a:pPr lvl="1" algn="l" eaLnBrk="1" hangingPunct="1">
              <a:buNone/>
            </a:pPr>
            <a:r>
              <a:rPr lang="en-US" altLang="zh-CN" sz="2300" b="1" dirty="0">
                <a:solidFill>
                  <a:srgbClr val="0000FF"/>
                </a:solidFill>
                <a:latin typeface="+mn-ea"/>
                <a:ea typeface="+mn-ea"/>
              </a:rPr>
              <a:t>d</a:t>
            </a:r>
            <a:r>
              <a:rPr lang="zh-CN" altLang="en-US" sz="2300" b="1" dirty="0">
                <a:solidFill>
                  <a:srgbClr val="0000FF"/>
                </a:solidFill>
                <a:latin typeface="+mn-ea"/>
                <a:ea typeface="+mn-ea"/>
              </a:rPr>
              <a:t>：维护人员对软件的熟悉程度</a:t>
            </a:r>
          </a:p>
          <a:p>
            <a:pPr algn="l" eaLnBrk="1" hangingPunct="1">
              <a:buNone/>
            </a:pPr>
            <a:r>
              <a:rPr lang="zh-CN" altLang="en-US" sz="2300" b="1" dirty="0">
                <a:solidFill>
                  <a:srgbClr val="0000FF"/>
                </a:solidFill>
                <a:latin typeface="+mn-ea"/>
                <a:ea typeface="+mn-ea"/>
              </a:rPr>
              <a:t>上面的模型表明，如果软件的</a:t>
            </a:r>
            <a:r>
              <a:rPr lang="zh-CN" altLang="en-US" sz="2300" b="1" dirty="0">
                <a:solidFill>
                  <a:srgbClr val="FF0000"/>
                </a:solidFill>
                <a:latin typeface="+mn-ea"/>
                <a:ea typeface="+mn-ea"/>
              </a:rPr>
              <a:t>开发途径</a:t>
            </a:r>
            <a:r>
              <a:rPr lang="zh-CN" altLang="en-US" sz="2300" b="1" dirty="0">
                <a:solidFill>
                  <a:srgbClr val="0000FF"/>
                </a:solidFill>
                <a:latin typeface="+mn-ea"/>
                <a:ea typeface="+mn-ea"/>
              </a:rPr>
              <a:t>不好，而且</a:t>
            </a:r>
            <a:r>
              <a:rPr lang="zh-CN" altLang="en-US" sz="2300" b="1" dirty="0">
                <a:solidFill>
                  <a:srgbClr val="FF0000"/>
                </a:solidFill>
                <a:latin typeface="+mn-ea"/>
                <a:ea typeface="+mn-ea"/>
              </a:rPr>
              <a:t>原来的开发人员不能参加维护工作，那么维护工作量和费用将指数地增加</a:t>
            </a:r>
            <a:r>
              <a:rPr lang="zh-CN" altLang="en-US" sz="2300" b="1" dirty="0">
                <a:solidFill>
                  <a:srgbClr val="0000FF"/>
                </a:solidFill>
                <a:latin typeface="+mn-ea"/>
                <a:ea typeface="+mn-ea"/>
              </a:rPr>
              <a:t>。</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eaLnBrk="1" hangingPunct="1">
              <a:lnSpc>
                <a:spcPct val="150000"/>
              </a:lnSpc>
              <a:defRPr/>
            </a:pPr>
            <a:r>
              <a:rPr lang="en-US" altLang="zh-CN" sz="2400" b="1" dirty="0">
                <a:solidFill>
                  <a:srgbClr val="FF0000"/>
                </a:solidFill>
                <a:latin typeface="+mn-ea"/>
              </a:rPr>
              <a:t>8.2.3.</a:t>
            </a:r>
            <a:r>
              <a:rPr lang="zh-CN" altLang="en-US" sz="2400" b="1" dirty="0">
                <a:solidFill>
                  <a:srgbClr val="FF0000"/>
                </a:solidFill>
                <a:latin typeface="+mn-ea"/>
              </a:rPr>
              <a:t>维护问题很多</a:t>
            </a:r>
            <a:endParaRPr lang="en-US" altLang="zh-CN" sz="2400" b="1" dirty="0">
              <a:solidFill>
                <a:srgbClr val="FF0000"/>
              </a:solidFill>
              <a:latin typeface="+mn-ea"/>
            </a:endParaRPr>
          </a:p>
          <a:p>
            <a:pPr eaLnBrk="1" hangingPunct="1">
              <a:lnSpc>
                <a:spcPct val="150000"/>
              </a:lnSpc>
              <a:buNone/>
              <a:defRPr/>
            </a:pPr>
            <a:r>
              <a:rPr lang="zh-CN" altLang="en-US" sz="2400" b="1" dirty="0">
                <a:solidFill>
                  <a:prstClr val="black"/>
                </a:solidFill>
                <a:latin typeface="+mn-ea"/>
              </a:rPr>
              <a:t>  下面列出和软件维护有关的部分问题：</a:t>
            </a:r>
            <a:endParaRPr lang="en-US" altLang="zh-CN" sz="2400" b="1" dirty="0">
              <a:solidFill>
                <a:prstClr val="black"/>
              </a:solidFill>
              <a:latin typeface="+mn-ea"/>
            </a:endParaRPr>
          </a:p>
          <a:p>
            <a:pPr eaLnBrk="1" hangingPunct="1">
              <a:lnSpc>
                <a:spcPct val="150000"/>
              </a:lnSpc>
              <a:buNone/>
              <a:defRPr/>
            </a:pPr>
            <a:r>
              <a:rPr lang="zh-CN" altLang="en-US" sz="2400" b="1" dirty="0">
                <a:solidFill>
                  <a:prstClr val="black"/>
                </a:solidFill>
                <a:latin typeface="+mn-ea"/>
              </a:rPr>
              <a:t> （</a:t>
            </a:r>
            <a:r>
              <a:rPr lang="en-US" altLang="zh-CN" sz="2400" b="1" dirty="0">
                <a:solidFill>
                  <a:prstClr val="black"/>
                </a:solidFill>
                <a:latin typeface="+mn-ea"/>
              </a:rPr>
              <a:t>1</a:t>
            </a:r>
            <a:r>
              <a:rPr lang="zh-CN" altLang="en-US" sz="2400" b="1" dirty="0">
                <a:solidFill>
                  <a:prstClr val="black"/>
                </a:solidFill>
                <a:latin typeface="+mn-ea"/>
              </a:rPr>
              <a:t>）</a:t>
            </a:r>
            <a:r>
              <a:rPr lang="zh-CN" altLang="en-US" sz="2400" b="1" dirty="0">
                <a:solidFill>
                  <a:srgbClr val="FF0000"/>
                </a:solidFill>
                <a:latin typeface="+mn-ea"/>
              </a:rPr>
              <a:t>理解别人写的程序通常非常困难</a:t>
            </a:r>
            <a:r>
              <a:rPr lang="zh-CN" altLang="en-US" sz="2400" b="1" dirty="0">
                <a:solidFill>
                  <a:prstClr val="black"/>
                </a:solidFill>
                <a:latin typeface="+mn-ea"/>
              </a:rPr>
              <a:t>，而且困难程度随着软件配置成分的减少而迅速增加。如果仅有程序代码没有说明文档，则会出现严重的问题。</a:t>
            </a:r>
            <a:endParaRPr lang="en-US" altLang="zh-CN" sz="2400" b="1" dirty="0">
              <a:solidFill>
                <a:prstClr val="black"/>
              </a:solidFill>
              <a:latin typeface="+mn-ea"/>
            </a:endParaRPr>
          </a:p>
          <a:p>
            <a:pPr eaLnBrk="1" hangingPunct="1">
              <a:lnSpc>
                <a:spcPct val="150000"/>
              </a:lnSpc>
              <a:buNone/>
              <a:defRPr/>
            </a:pPr>
            <a:r>
              <a:rPr lang="zh-CN" altLang="en-US" sz="2400" b="1" dirty="0">
                <a:solidFill>
                  <a:prstClr val="black"/>
                </a:solidFill>
                <a:latin typeface="+mn-ea"/>
              </a:rPr>
              <a:t> （</a:t>
            </a:r>
            <a:r>
              <a:rPr lang="en-US" altLang="zh-CN" sz="2400" b="1" dirty="0">
                <a:solidFill>
                  <a:prstClr val="black"/>
                </a:solidFill>
                <a:latin typeface="+mn-ea"/>
              </a:rPr>
              <a:t>2</a:t>
            </a:r>
            <a:r>
              <a:rPr lang="zh-CN" altLang="en-US" sz="2400" b="1" dirty="0">
                <a:solidFill>
                  <a:prstClr val="black"/>
                </a:solidFill>
                <a:latin typeface="+mn-ea"/>
              </a:rPr>
              <a:t>） </a:t>
            </a:r>
            <a:r>
              <a:rPr lang="zh-CN" altLang="en-US" sz="2400" b="1" dirty="0">
                <a:solidFill>
                  <a:srgbClr val="FF0000"/>
                </a:solidFill>
                <a:latin typeface="+mn-ea"/>
              </a:rPr>
              <a:t>需要维护的软件往往没有合格的文档</a:t>
            </a:r>
            <a:r>
              <a:rPr lang="zh-CN" altLang="en-US" sz="2400" b="1" dirty="0">
                <a:solidFill>
                  <a:prstClr val="black"/>
                </a:solidFill>
                <a:latin typeface="+mn-ea"/>
              </a:rPr>
              <a:t>，或者文档资料显著不足。认识到软件必须有文档仅仅是第一步，</a:t>
            </a:r>
            <a:r>
              <a:rPr lang="zh-CN" altLang="en-US" sz="2400" b="1" dirty="0">
                <a:solidFill>
                  <a:srgbClr val="FF0000"/>
                </a:solidFill>
                <a:latin typeface="+mn-ea"/>
              </a:rPr>
              <a:t>容易理解的并且和程序代码完全一致的文档才真正有价值</a:t>
            </a:r>
            <a:r>
              <a:rPr lang="zh-CN" altLang="en-US" sz="2400" b="1" dirty="0">
                <a:solidFill>
                  <a:prstClr val="black"/>
                </a:solidFill>
                <a:latin typeface="+mn-ea"/>
              </a:rPr>
              <a:t>。</a:t>
            </a:r>
          </a:p>
          <a:p>
            <a:pPr eaLnBrk="1" hangingPunct="1">
              <a:lnSpc>
                <a:spcPct val="150000"/>
              </a:lnSpc>
              <a:buNone/>
              <a:defRPr/>
            </a:pPr>
            <a:endParaRPr lang="zh-CN" altLang="en-US" sz="2400" b="1" dirty="0">
              <a:solidFill>
                <a:prstClr val="black"/>
              </a:solidFill>
              <a:latin typeface="+mn-ea"/>
              <a:cs typeface="+mn-cs"/>
            </a:endParaRPr>
          </a:p>
          <a:p>
            <a:pPr eaLnBrk="1" hangingPunct="1">
              <a:lnSpc>
                <a:spcPct val="150000"/>
              </a:lnSpc>
              <a:defRPr/>
            </a:pPr>
            <a:endParaRPr lang="en-US" altLang="zh-CN" sz="2400" b="1" dirty="0">
              <a:solidFill>
                <a:schemeClr val="tx2"/>
              </a:solidFill>
              <a:latin typeface="+mn-ea"/>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8.2 </a:t>
            </a:r>
            <a:r>
              <a:rPr lang="zh-CN" altLang="en-US" sz="3200" dirty="0">
                <a:solidFill>
                  <a:prstClr val="black"/>
                </a:solidFill>
                <a:latin typeface="宋体" panose="02010600030101010101" pitchFamily="2" charset="-122"/>
              </a:rPr>
              <a:t>软件维护的特点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758238" cy="4643453"/>
          </a:xfrm>
        </p:spPr>
        <p:txBody>
          <a:bodyPr/>
          <a:lstStyle/>
          <a:p>
            <a:pPr eaLnBrk="1" hangingPunct="1">
              <a:lnSpc>
                <a:spcPct val="150000"/>
              </a:lnSpc>
              <a:buNone/>
              <a:defRPr/>
            </a:pPr>
            <a:r>
              <a:rPr lang="zh-CN" altLang="en-US" sz="2000" b="1" dirty="0">
                <a:solidFill>
                  <a:srgbClr val="000000"/>
                </a:solidFill>
                <a:latin typeface="+mn-ea"/>
              </a:rPr>
              <a:t> （</a:t>
            </a:r>
            <a:r>
              <a:rPr lang="en-US" altLang="zh-CN" sz="2000" b="1" dirty="0">
                <a:solidFill>
                  <a:srgbClr val="000000"/>
                </a:solidFill>
                <a:latin typeface="+mn-ea"/>
              </a:rPr>
              <a:t>3</a:t>
            </a:r>
            <a:r>
              <a:rPr lang="zh-CN" altLang="en-US" sz="2000" b="1" dirty="0">
                <a:solidFill>
                  <a:srgbClr val="000000"/>
                </a:solidFill>
                <a:latin typeface="+mn-ea"/>
              </a:rPr>
              <a:t>）当要求对软件进行维护时，</a:t>
            </a:r>
            <a:r>
              <a:rPr lang="zh-CN" altLang="en-US" sz="2000" b="1" dirty="0">
                <a:solidFill>
                  <a:srgbClr val="FF0000"/>
                </a:solidFill>
                <a:latin typeface="+mn-ea"/>
              </a:rPr>
              <a:t>不能指望由开发人员仔细说明软件</a:t>
            </a:r>
            <a:r>
              <a:rPr lang="zh-CN" altLang="en-US" sz="2000" b="1" dirty="0">
                <a:solidFill>
                  <a:srgbClr val="000000"/>
                </a:solidFill>
                <a:latin typeface="+mn-ea"/>
              </a:rPr>
              <a:t>。由于维护阶段持续的时间很长，因此，当需要解释软件时，往往原来写程序的人已经不在附近了。</a:t>
            </a:r>
            <a:endParaRPr lang="en-US" altLang="zh-CN" sz="2000" b="1" dirty="0">
              <a:solidFill>
                <a:srgbClr val="000000"/>
              </a:solidFill>
              <a:latin typeface="+mn-ea"/>
            </a:endParaRPr>
          </a:p>
          <a:p>
            <a:pPr eaLnBrk="1" hangingPunct="1">
              <a:lnSpc>
                <a:spcPct val="150000"/>
              </a:lnSpc>
              <a:buNone/>
              <a:defRPr/>
            </a:pPr>
            <a:r>
              <a:rPr lang="zh-CN" altLang="en-US" sz="2000" b="1" dirty="0">
                <a:solidFill>
                  <a:srgbClr val="000000"/>
                </a:solidFill>
                <a:latin typeface="+mn-ea"/>
              </a:rPr>
              <a:t> （</a:t>
            </a:r>
            <a:r>
              <a:rPr lang="en-US" altLang="zh-CN" sz="2000" b="1" dirty="0">
                <a:solidFill>
                  <a:srgbClr val="000000"/>
                </a:solidFill>
                <a:latin typeface="+mn-ea"/>
              </a:rPr>
              <a:t>4</a:t>
            </a:r>
            <a:r>
              <a:rPr lang="zh-CN" altLang="en-US" sz="2000" b="1" dirty="0">
                <a:solidFill>
                  <a:srgbClr val="000000"/>
                </a:solidFill>
                <a:latin typeface="+mn-ea"/>
              </a:rPr>
              <a:t>）</a:t>
            </a:r>
            <a:r>
              <a:rPr lang="zh-CN" altLang="en-US" sz="2000" b="1" dirty="0">
                <a:solidFill>
                  <a:srgbClr val="FF0000"/>
                </a:solidFill>
                <a:latin typeface="+mn-ea"/>
              </a:rPr>
              <a:t>绝大多数软件在设计时没有考虑将来的修改</a:t>
            </a:r>
            <a:r>
              <a:rPr lang="zh-CN" altLang="en-US" sz="2000" b="1" dirty="0">
                <a:solidFill>
                  <a:srgbClr val="000000"/>
                </a:solidFill>
                <a:latin typeface="+mn-ea"/>
              </a:rPr>
              <a:t>。除非使用强调模块独立原理的设计方法学，否则</a:t>
            </a:r>
            <a:r>
              <a:rPr lang="zh-CN" altLang="en-US" sz="2000" b="1" dirty="0">
                <a:solidFill>
                  <a:srgbClr val="FF0000"/>
                </a:solidFill>
                <a:latin typeface="+mn-ea"/>
              </a:rPr>
              <a:t>修改软件既困难又容易发生差错</a:t>
            </a:r>
            <a:r>
              <a:rPr lang="zh-CN" altLang="en-US" sz="2000" b="1" dirty="0">
                <a:solidFill>
                  <a:srgbClr val="000000"/>
                </a:solidFill>
                <a:latin typeface="+mn-ea"/>
              </a:rPr>
              <a:t>。</a:t>
            </a:r>
            <a:endParaRPr lang="en-US" altLang="zh-CN" sz="2000" b="1" dirty="0">
              <a:solidFill>
                <a:srgbClr val="000000"/>
              </a:solidFill>
              <a:latin typeface="+mn-ea"/>
            </a:endParaRPr>
          </a:p>
          <a:p>
            <a:pPr eaLnBrk="1" hangingPunct="1">
              <a:lnSpc>
                <a:spcPct val="150000"/>
              </a:lnSpc>
              <a:buNone/>
              <a:defRPr/>
            </a:pPr>
            <a:r>
              <a:rPr lang="zh-CN" altLang="en-US" sz="2000" b="1" dirty="0">
                <a:solidFill>
                  <a:srgbClr val="000000"/>
                </a:solidFill>
                <a:latin typeface="+mn-ea"/>
              </a:rPr>
              <a:t> （</a:t>
            </a:r>
            <a:r>
              <a:rPr lang="en-US" altLang="zh-CN" sz="2000" b="1" dirty="0">
                <a:solidFill>
                  <a:srgbClr val="000000"/>
                </a:solidFill>
                <a:latin typeface="+mn-ea"/>
              </a:rPr>
              <a:t>5</a:t>
            </a:r>
            <a:r>
              <a:rPr lang="zh-CN" altLang="en-US" sz="2000" b="1" dirty="0">
                <a:solidFill>
                  <a:srgbClr val="000000"/>
                </a:solidFill>
                <a:latin typeface="+mn-ea"/>
              </a:rPr>
              <a:t>）</a:t>
            </a:r>
            <a:r>
              <a:rPr lang="zh-CN" altLang="en-US" sz="2000" b="1" dirty="0">
                <a:solidFill>
                  <a:srgbClr val="FF0000"/>
                </a:solidFill>
                <a:latin typeface="+mn-ea"/>
              </a:rPr>
              <a:t>软件维护不是一项吸引人的工作</a:t>
            </a:r>
            <a:r>
              <a:rPr lang="zh-CN" altLang="en-US" sz="2000" b="1" dirty="0">
                <a:solidFill>
                  <a:srgbClr val="000000"/>
                </a:solidFill>
                <a:latin typeface="+mn-ea"/>
              </a:rPr>
              <a:t>。形成这种观念很大程度上是因为维护工作经常遭受挫折。</a:t>
            </a:r>
            <a:endParaRPr lang="en-US" altLang="zh-CN" sz="2000" b="1" dirty="0">
              <a:solidFill>
                <a:srgbClr val="000000"/>
              </a:solidFill>
              <a:latin typeface="+mn-ea"/>
            </a:endParaRPr>
          </a:p>
          <a:p>
            <a:pPr eaLnBrk="1" hangingPunct="1">
              <a:lnSpc>
                <a:spcPct val="150000"/>
              </a:lnSpc>
              <a:buNone/>
              <a:defRPr/>
            </a:pPr>
            <a:r>
              <a:rPr lang="zh-CN" altLang="en-US" sz="2000" b="1" dirty="0">
                <a:solidFill>
                  <a:srgbClr val="000000"/>
                </a:solidFill>
                <a:latin typeface="+mn-ea"/>
              </a:rPr>
              <a:t>  上述种种问题在现有的没采用软件工程思想开发出来的软件中，都或多或少地存在着。</a:t>
            </a:r>
            <a:r>
              <a:rPr lang="zh-CN" altLang="en-US" sz="2000" b="1" dirty="0">
                <a:solidFill>
                  <a:srgbClr val="FF0000"/>
                </a:solidFill>
                <a:latin typeface="+mn-ea"/>
              </a:rPr>
              <a:t>不应该把一种科学的方法学看做万应灵药</a:t>
            </a:r>
            <a:r>
              <a:rPr lang="zh-CN" altLang="en-US" sz="2000" b="1" dirty="0">
                <a:solidFill>
                  <a:srgbClr val="000000"/>
                </a:solidFill>
                <a:latin typeface="+mn-ea"/>
              </a:rPr>
              <a:t>，但是，软件工程至少部分地解决了与维护有关的每一个问题。</a:t>
            </a:r>
            <a:endParaRPr lang="en-US" altLang="zh-CN" sz="2000" b="1" dirty="0">
              <a:solidFill>
                <a:srgbClr val="000000"/>
              </a:solidFill>
              <a:latin typeface="+mn-ea"/>
            </a:endParaRPr>
          </a:p>
          <a:p>
            <a:pPr eaLnBrk="1" hangingPunct="1">
              <a:lnSpc>
                <a:spcPct val="150000"/>
              </a:lnSpc>
              <a:buNone/>
              <a:defRPr/>
            </a:pPr>
            <a:endParaRPr lang="zh-CN" altLang="en-US" sz="2000" b="1" dirty="0">
              <a:solidFill>
                <a:prstClr val="black"/>
              </a:solidFill>
              <a:latin typeface="+mn-ea"/>
            </a:endParaRPr>
          </a:p>
          <a:p>
            <a:pPr eaLnBrk="1" hangingPunct="1">
              <a:lnSpc>
                <a:spcPct val="150000"/>
              </a:lnSpc>
              <a:buNone/>
              <a:defRPr/>
            </a:pPr>
            <a:endParaRPr lang="zh-CN" altLang="en-US" sz="2000" b="1" dirty="0">
              <a:solidFill>
                <a:prstClr val="black"/>
              </a:solidFill>
              <a:latin typeface="+mn-ea"/>
              <a:cs typeface="+mn-cs"/>
            </a:endParaRPr>
          </a:p>
          <a:p>
            <a:pPr eaLnBrk="1" hangingPunct="1">
              <a:lnSpc>
                <a:spcPct val="150000"/>
              </a:lnSpc>
              <a:defRPr/>
            </a:pPr>
            <a:endParaRPr lang="en-US" altLang="zh-CN" sz="2000" b="1" dirty="0">
              <a:solidFill>
                <a:schemeClr val="tx2"/>
              </a:solidFill>
              <a:latin typeface="+mn-ea"/>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rgbClr val="FF0000"/>
                </a:solidFill>
                <a:latin typeface="+mn-ea"/>
              </a:rPr>
              <a:t>8.3   </a:t>
            </a:r>
            <a:r>
              <a:rPr lang="zh-CN" altLang="en-US" sz="2400" b="1" dirty="0">
                <a:solidFill>
                  <a:srgbClr val="FF0000"/>
                </a:solidFill>
                <a:latin typeface="+mn-ea"/>
              </a:rPr>
              <a:t>软件维护过程</a:t>
            </a:r>
            <a:endParaRPr lang="en-US" altLang="zh-CN" sz="2400" b="1" dirty="0">
              <a:solidFill>
                <a:srgbClr val="FF0000"/>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758238" cy="4643453"/>
          </a:xfrm>
        </p:spPr>
        <p:txBody>
          <a:bodyPr/>
          <a:lstStyle/>
          <a:p>
            <a:pPr eaLnBrk="1" hangingPunct="1">
              <a:lnSpc>
                <a:spcPct val="150000"/>
              </a:lnSpc>
              <a:defRPr/>
            </a:pPr>
            <a:r>
              <a:rPr lang="zh-CN" altLang="en-US" sz="2400" b="1" dirty="0">
                <a:solidFill>
                  <a:srgbClr val="FF0000"/>
                </a:solidFill>
                <a:latin typeface="+mn-ea"/>
              </a:rPr>
              <a:t>维护过程本质</a:t>
            </a:r>
            <a:r>
              <a:rPr lang="zh-CN" altLang="en-US" sz="2400" b="1" dirty="0">
                <a:solidFill>
                  <a:schemeClr val="tx2"/>
                </a:solidFill>
                <a:latin typeface="+mn-ea"/>
              </a:rPr>
              <a:t>：修改和压缩了的</a:t>
            </a:r>
            <a:r>
              <a:rPr lang="zh-CN" altLang="en-US" sz="2400" b="1" dirty="0">
                <a:solidFill>
                  <a:srgbClr val="FF0000"/>
                </a:solidFill>
                <a:latin typeface="+mn-ea"/>
              </a:rPr>
              <a:t>软件定义和开发过程</a:t>
            </a:r>
            <a:r>
              <a:rPr lang="zh-CN" altLang="en-US" sz="2400" b="1" dirty="0">
                <a:solidFill>
                  <a:schemeClr val="tx2"/>
                </a:solidFill>
                <a:latin typeface="+mn-ea"/>
              </a:rPr>
              <a:t>，而且事实上远在提出一项维护要求之前，与软件维护有关的工作已经开始了。</a:t>
            </a:r>
            <a:endParaRPr lang="en-US" altLang="zh-CN" sz="2400" b="1" dirty="0">
              <a:solidFill>
                <a:schemeClr val="tx2"/>
              </a:solidFill>
              <a:latin typeface="+mn-ea"/>
            </a:endParaRPr>
          </a:p>
          <a:p>
            <a:pPr eaLnBrk="1" hangingPunct="1">
              <a:lnSpc>
                <a:spcPct val="150000"/>
              </a:lnSpc>
              <a:buNone/>
              <a:defRPr/>
            </a:pPr>
            <a:r>
              <a:rPr lang="zh-CN" altLang="en-US" sz="2400" b="1" dirty="0">
                <a:solidFill>
                  <a:schemeClr val="tx2"/>
                </a:solidFill>
                <a:latin typeface="+mn-ea"/>
              </a:rPr>
              <a:t>  </a:t>
            </a:r>
            <a:r>
              <a:rPr lang="en-US" altLang="zh-CN" sz="2400" b="1" dirty="0">
                <a:solidFill>
                  <a:schemeClr val="tx2"/>
                </a:solidFill>
                <a:latin typeface="+mn-ea"/>
              </a:rPr>
              <a:t>(1)</a:t>
            </a:r>
            <a:r>
              <a:rPr lang="zh-CN" altLang="en-US" sz="2400" b="1" dirty="0">
                <a:solidFill>
                  <a:schemeClr val="tx2"/>
                </a:solidFill>
                <a:latin typeface="+mn-ea"/>
              </a:rPr>
              <a:t>首先必须建立一个</a:t>
            </a:r>
            <a:r>
              <a:rPr lang="zh-CN" altLang="en-US" sz="2400" b="1" dirty="0">
                <a:solidFill>
                  <a:srgbClr val="FF0000"/>
                </a:solidFill>
                <a:latin typeface="+mn-ea"/>
              </a:rPr>
              <a:t>维护组织</a:t>
            </a:r>
            <a:endParaRPr lang="en-US" altLang="zh-CN" sz="2400" b="1" dirty="0">
              <a:solidFill>
                <a:srgbClr val="FF0000"/>
              </a:solidFill>
              <a:latin typeface="+mn-ea"/>
            </a:endParaRPr>
          </a:p>
          <a:p>
            <a:pPr eaLnBrk="1" hangingPunct="1">
              <a:lnSpc>
                <a:spcPct val="150000"/>
              </a:lnSpc>
              <a:buNone/>
              <a:defRPr/>
            </a:pPr>
            <a:r>
              <a:rPr lang="zh-CN" altLang="en-US" sz="2400" b="1" dirty="0">
                <a:solidFill>
                  <a:schemeClr val="tx2"/>
                </a:solidFill>
                <a:latin typeface="+mn-ea"/>
              </a:rPr>
              <a:t>  </a:t>
            </a:r>
            <a:r>
              <a:rPr lang="en-US" altLang="zh-CN" sz="2400" b="1" dirty="0">
                <a:solidFill>
                  <a:schemeClr val="tx2"/>
                </a:solidFill>
                <a:latin typeface="+mn-ea"/>
              </a:rPr>
              <a:t>(2)</a:t>
            </a:r>
            <a:r>
              <a:rPr lang="zh-CN" altLang="en-US" sz="2400" b="1" dirty="0">
                <a:solidFill>
                  <a:schemeClr val="tx2"/>
                </a:solidFill>
                <a:latin typeface="+mn-ea"/>
              </a:rPr>
              <a:t>随后必须</a:t>
            </a:r>
            <a:r>
              <a:rPr lang="zh-CN" altLang="en-US" sz="2400" b="1" dirty="0">
                <a:solidFill>
                  <a:srgbClr val="FF0000"/>
                </a:solidFill>
                <a:latin typeface="+mn-ea"/>
              </a:rPr>
              <a:t>确定报告和评价</a:t>
            </a:r>
            <a:r>
              <a:rPr lang="zh-CN" altLang="en-US" sz="2400" b="1" dirty="0">
                <a:solidFill>
                  <a:schemeClr val="tx2"/>
                </a:solidFill>
                <a:latin typeface="+mn-ea"/>
              </a:rPr>
              <a:t>的过程</a:t>
            </a:r>
            <a:endParaRPr lang="en-US" altLang="zh-CN" sz="2400" b="1" dirty="0">
              <a:solidFill>
                <a:schemeClr val="tx2"/>
              </a:solidFill>
              <a:latin typeface="+mn-ea"/>
            </a:endParaRPr>
          </a:p>
          <a:p>
            <a:pPr eaLnBrk="1" hangingPunct="1">
              <a:lnSpc>
                <a:spcPct val="150000"/>
              </a:lnSpc>
              <a:buNone/>
              <a:defRPr/>
            </a:pPr>
            <a:r>
              <a:rPr lang="zh-CN" altLang="en-US" sz="2400" b="1" dirty="0">
                <a:solidFill>
                  <a:schemeClr val="tx2"/>
                </a:solidFill>
                <a:latin typeface="+mn-ea"/>
              </a:rPr>
              <a:t>  </a:t>
            </a:r>
            <a:r>
              <a:rPr lang="en-US" altLang="zh-CN" sz="2400" b="1" dirty="0">
                <a:solidFill>
                  <a:schemeClr val="tx2"/>
                </a:solidFill>
                <a:latin typeface="+mn-ea"/>
              </a:rPr>
              <a:t>(3)</a:t>
            </a:r>
            <a:r>
              <a:rPr lang="zh-CN" altLang="en-US" sz="2400" b="1" dirty="0">
                <a:solidFill>
                  <a:schemeClr val="tx2"/>
                </a:solidFill>
                <a:latin typeface="+mn-ea"/>
              </a:rPr>
              <a:t>而且必须为每个维护要求</a:t>
            </a:r>
            <a:r>
              <a:rPr lang="zh-CN" altLang="en-US" sz="2400" b="1" dirty="0">
                <a:solidFill>
                  <a:srgbClr val="FF0000"/>
                </a:solidFill>
                <a:latin typeface="+mn-ea"/>
              </a:rPr>
              <a:t>规定一个标准化的事件序列</a:t>
            </a:r>
            <a:endParaRPr lang="en-US" altLang="zh-CN" sz="2400" b="1" dirty="0">
              <a:solidFill>
                <a:srgbClr val="FF0000"/>
              </a:solidFill>
              <a:latin typeface="+mn-ea"/>
            </a:endParaRPr>
          </a:p>
          <a:p>
            <a:pPr eaLnBrk="1" hangingPunct="1">
              <a:lnSpc>
                <a:spcPct val="150000"/>
              </a:lnSpc>
              <a:buNone/>
              <a:defRPr/>
            </a:pPr>
            <a:r>
              <a:rPr lang="zh-CN" altLang="en-US" sz="2400" b="1" dirty="0">
                <a:solidFill>
                  <a:schemeClr val="tx2"/>
                </a:solidFill>
                <a:latin typeface="+mn-ea"/>
              </a:rPr>
              <a:t>  </a:t>
            </a:r>
            <a:r>
              <a:rPr lang="en-US" altLang="zh-CN" sz="2400" b="1" dirty="0">
                <a:solidFill>
                  <a:schemeClr val="tx2"/>
                </a:solidFill>
                <a:latin typeface="+mn-ea"/>
              </a:rPr>
              <a:t>(4)</a:t>
            </a:r>
            <a:r>
              <a:rPr lang="zh-CN" altLang="en-US" sz="2400" b="1" dirty="0">
                <a:solidFill>
                  <a:schemeClr val="tx2"/>
                </a:solidFill>
                <a:latin typeface="+mn-ea"/>
              </a:rPr>
              <a:t>此外，还应该</a:t>
            </a:r>
            <a:r>
              <a:rPr lang="zh-CN" altLang="en-US" sz="2400" b="1" dirty="0">
                <a:solidFill>
                  <a:srgbClr val="FF0000"/>
                </a:solidFill>
                <a:latin typeface="+mn-ea"/>
              </a:rPr>
              <a:t>建立一个适用于维护活动的记录保管过程</a:t>
            </a:r>
            <a:r>
              <a:rPr lang="zh-CN" altLang="en-US" sz="2400" b="1" dirty="0">
                <a:solidFill>
                  <a:schemeClr val="tx2"/>
                </a:solidFill>
                <a:latin typeface="+mn-ea"/>
              </a:rPr>
              <a:t>，并且规定复审标准。</a:t>
            </a:r>
          </a:p>
          <a:p>
            <a:pPr eaLnBrk="1" hangingPunct="1">
              <a:lnSpc>
                <a:spcPct val="150000"/>
              </a:lnSpc>
              <a:buNone/>
              <a:defRPr/>
            </a:pPr>
            <a:endParaRPr lang="zh-CN" altLang="en-US" sz="2000" b="1" dirty="0">
              <a:solidFill>
                <a:prstClr val="black"/>
              </a:solidFill>
              <a:latin typeface="+mn-ea"/>
            </a:endParaRPr>
          </a:p>
          <a:p>
            <a:pPr eaLnBrk="1" hangingPunct="1">
              <a:lnSpc>
                <a:spcPct val="150000"/>
              </a:lnSpc>
              <a:buNone/>
              <a:defRPr/>
            </a:pPr>
            <a:endParaRPr lang="zh-CN" altLang="en-US" sz="2000" b="1" dirty="0">
              <a:solidFill>
                <a:prstClr val="black"/>
              </a:solidFill>
              <a:latin typeface="+mn-ea"/>
              <a:cs typeface="+mn-cs"/>
            </a:endParaRPr>
          </a:p>
          <a:p>
            <a:pPr eaLnBrk="1" hangingPunct="1">
              <a:lnSpc>
                <a:spcPct val="150000"/>
              </a:lnSpc>
              <a:defRPr/>
            </a:pPr>
            <a:endParaRPr lang="en-US" altLang="zh-CN" sz="2000" b="1" dirty="0">
              <a:solidFill>
                <a:schemeClr val="tx2"/>
              </a:solidFill>
              <a:latin typeface="+mn-ea"/>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上一章小结</a:t>
            </a:r>
          </a:p>
        </p:txBody>
      </p:sp>
      <p:sp>
        <p:nvSpPr>
          <p:cNvPr id="33795" name="内容占位符 2"/>
          <p:cNvSpPr>
            <a:spLocks noGrp="1"/>
          </p:cNvSpPr>
          <p:nvPr>
            <p:ph idx="1"/>
          </p:nvPr>
        </p:nvSpPr>
        <p:spPr>
          <a:xfrm>
            <a:off x="100042" y="1000124"/>
            <a:ext cx="8758238" cy="4643453"/>
          </a:xfrm>
        </p:spPr>
        <p:txBody>
          <a:bodyPr/>
          <a:lstStyle/>
          <a:p>
            <a:pPr algn="just"/>
            <a:r>
              <a:rPr lang="zh-CN" altLang="en-US" sz="2100" b="1" dirty="0">
                <a:solidFill>
                  <a:srgbClr val="FF0000"/>
                </a:solidFill>
                <a:latin typeface="+mn-ea"/>
              </a:rPr>
              <a:t>测试的目的：</a:t>
            </a:r>
            <a:r>
              <a:rPr lang="zh-CN" altLang="en-US" sz="2100" b="1" dirty="0">
                <a:latin typeface="+mn-ea"/>
              </a:rPr>
              <a:t>尽可能发现并排除软件中潜藏的错误，证明软件是错误的，而不是证明软件是正确的</a:t>
            </a:r>
            <a:endParaRPr lang="en-US" altLang="zh-CN" sz="2100" b="1" dirty="0">
              <a:latin typeface="+mn-ea"/>
            </a:endParaRPr>
          </a:p>
          <a:p>
            <a:pPr algn="just"/>
            <a:r>
              <a:rPr lang="zh-CN" altLang="en-US" sz="2100" b="1" dirty="0">
                <a:solidFill>
                  <a:srgbClr val="FF0000"/>
                </a:solidFill>
                <a:latin typeface="+mn-ea"/>
              </a:rPr>
              <a:t>测试准则：</a:t>
            </a:r>
            <a:r>
              <a:rPr lang="zh-CN" altLang="en-US" sz="2100" b="1" dirty="0">
                <a:latin typeface="+mn-ea"/>
              </a:rPr>
              <a:t>尽早测试、追溯到需求、</a:t>
            </a:r>
            <a:r>
              <a:rPr lang="en-US" altLang="zh-CN" sz="2100" b="1" dirty="0">
                <a:latin typeface="+mn-ea"/>
              </a:rPr>
              <a:t>2/8</a:t>
            </a:r>
            <a:r>
              <a:rPr lang="zh-CN" altLang="en-US" sz="2100" b="1" dirty="0">
                <a:latin typeface="+mn-ea"/>
              </a:rPr>
              <a:t>原则、第三方测试、回归测试</a:t>
            </a:r>
            <a:endParaRPr lang="en-US" altLang="zh-CN" sz="2100" b="1" dirty="0">
              <a:latin typeface="+mn-ea"/>
            </a:endParaRPr>
          </a:p>
          <a:p>
            <a:pPr algn="just"/>
            <a:r>
              <a:rPr lang="zh-CN" altLang="en-US" sz="2100" b="1" dirty="0">
                <a:solidFill>
                  <a:srgbClr val="FF0000"/>
                </a:solidFill>
                <a:latin typeface="+mn-ea"/>
              </a:rPr>
              <a:t>测试对象：</a:t>
            </a:r>
            <a:r>
              <a:rPr lang="zh-CN" altLang="en-US" sz="2100" b="1" dirty="0">
                <a:latin typeface="+mn-ea"/>
              </a:rPr>
              <a:t>整个生命周期，不仅仅测试程序，包括文档</a:t>
            </a:r>
            <a:endParaRPr lang="en-US" altLang="zh-CN" sz="2100" b="1" dirty="0">
              <a:latin typeface="+mn-ea"/>
            </a:endParaRPr>
          </a:p>
          <a:p>
            <a:pPr algn="just"/>
            <a:r>
              <a:rPr lang="zh-CN" altLang="en-US" sz="2100" b="1" dirty="0">
                <a:solidFill>
                  <a:srgbClr val="FF0000"/>
                </a:solidFill>
                <a:latin typeface="+mn-ea"/>
              </a:rPr>
              <a:t>测试步骤：</a:t>
            </a:r>
            <a:r>
              <a:rPr lang="zh-CN" altLang="en-US" sz="2100" b="1" dirty="0">
                <a:latin typeface="+mn-ea"/>
              </a:rPr>
              <a:t>单元测试、集成测试、确认测试（</a:t>
            </a:r>
            <a:r>
              <a:rPr lang="en-US" altLang="zh-CN" sz="2100" b="1" dirty="0">
                <a:solidFill>
                  <a:srgbClr val="FF0000"/>
                </a:solidFill>
                <a:latin typeface="黑体" pitchFamily="49" charset="-122"/>
                <a:ea typeface="黑体" pitchFamily="49" charset="-122"/>
              </a:rPr>
              <a:t> Alpha</a:t>
            </a:r>
            <a:r>
              <a:rPr lang="zh-CN" altLang="en-US" sz="2100" b="1" dirty="0">
                <a:solidFill>
                  <a:srgbClr val="FF0000"/>
                </a:solidFill>
                <a:latin typeface="黑体" pitchFamily="49" charset="-122"/>
                <a:ea typeface="黑体" pitchFamily="49" charset="-122"/>
              </a:rPr>
              <a:t>开发场所，</a:t>
            </a:r>
            <a:r>
              <a:rPr lang="en-US" altLang="zh-CN" sz="2100" b="1" dirty="0">
                <a:solidFill>
                  <a:srgbClr val="FF0000"/>
                </a:solidFill>
                <a:latin typeface="黑体" pitchFamily="49" charset="-122"/>
                <a:ea typeface="黑体" pitchFamily="49" charset="-122"/>
              </a:rPr>
              <a:t> Beta </a:t>
            </a:r>
            <a:r>
              <a:rPr lang="zh-CN" altLang="en-US" sz="2100" b="1" dirty="0">
                <a:solidFill>
                  <a:srgbClr val="FF0000"/>
                </a:solidFill>
                <a:latin typeface="黑体" pitchFamily="49" charset="-122"/>
                <a:ea typeface="黑体" pitchFamily="49" charset="-122"/>
              </a:rPr>
              <a:t>用户场所</a:t>
            </a:r>
            <a:r>
              <a:rPr lang="zh-CN" altLang="en-US" sz="2100" b="1" dirty="0">
                <a:latin typeface="+mn-ea"/>
              </a:rPr>
              <a:t>）、系统测试</a:t>
            </a:r>
            <a:r>
              <a:rPr lang="zh-CN" altLang="en-US" sz="2100" b="1" dirty="0">
                <a:solidFill>
                  <a:srgbClr val="FF0000"/>
                </a:solidFill>
                <a:latin typeface="+mn-ea"/>
              </a:rPr>
              <a:t>（上线前，真实环境测试）</a:t>
            </a:r>
            <a:endParaRPr lang="en-US" altLang="zh-CN" sz="2100" b="1" dirty="0">
              <a:solidFill>
                <a:srgbClr val="FF0000"/>
              </a:solidFill>
              <a:latin typeface="+mn-ea"/>
            </a:endParaRPr>
          </a:p>
          <a:p>
            <a:pPr algn="just"/>
            <a:r>
              <a:rPr lang="zh-CN" altLang="en-US" sz="2100" b="1" dirty="0">
                <a:solidFill>
                  <a:srgbClr val="FF0000"/>
                </a:solidFill>
                <a:latin typeface="+mn-ea"/>
              </a:rPr>
              <a:t>测试分类：</a:t>
            </a:r>
            <a:r>
              <a:rPr lang="zh-CN" altLang="en-US" sz="2100" b="1" dirty="0">
                <a:latin typeface="+mn-ea"/>
              </a:rPr>
              <a:t>静态测试（人工和计算机相结合）、动态测试（黑盒测试和白盒测试）</a:t>
            </a:r>
            <a:endParaRPr lang="en-US" altLang="zh-CN" sz="2100" b="1" dirty="0">
              <a:latin typeface="+mn-ea"/>
            </a:endParaRPr>
          </a:p>
          <a:p>
            <a:pPr algn="just"/>
            <a:r>
              <a:rPr lang="zh-CN" altLang="en-US" sz="2100" b="1" dirty="0">
                <a:solidFill>
                  <a:srgbClr val="FF0000"/>
                </a:solidFill>
                <a:latin typeface="+mn-ea"/>
              </a:rPr>
              <a:t>白盒测试技术：</a:t>
            </a:r>
            <a:r>
              <a:rPr lang="zh-CN" altLang="en-US" sz="2100" b="1" dirty="0">
                <a:latin typeface="+mn-ea"/>
              </a:rPr>
              <a:t>参考设计文档</a:t>
            </a:r>
            <a:r>
              <a:rPr lang="en-US" altLang="zh-CN" sz="2100" b="1" dirty="0">
                <a:latin typeface="+mn-ea"/>
              </a:rPr>
              <a:t>,</a:t>
            </a:r>
            <a:r>
              <a:rPr lang="zh-CN" altLang="en-US" sz="2100" b="1" dirty="0">
                <a:solidFill>
                  <a:schemeClr val="tx2"/>
                </a:solidFill>
                <a:latin typeface="黑体" pitchFamily="49" charset="-122"/>
                <a:ea typeface="黑体" pitchFamily="49" charset="-122"/>
              </a:rPr>
              <a:t>程序内部逻辑结构：</a:t>
            </a:r>
            <a:r>
              <a:rPr lang="zh-CN" altLang="en-US" sz="2100" b="1" dirty="0">
                <a:latin typeface="+mn-ea"/>
              </a:rPr>
              <a:t>路径、控制、循环</a:t>
            </a:r>
            <a:endParaRPr lang="en-US" altLang="zh-CN" sz="2100" b="1" dirty="0">
              <a:latin typeface="+mn-ea"/>
            </a:endParaRPr>
          </a:p>
          <a:p>
            <a:pPr algn="just"/>
            <a:r>
              <a:rPr lang="zh-CN" altLang="en-US" sz="2100" b="1" dirty="0">
                <a:solidFill>
                  <a:srgbClr val="FF0000"/>
                </a:solidFill>
                <a:latin typeface="+mn-ea"/>
              </a:rPr>
              <a:t>黑盒测试技术：</a:t>
            </a:r>
            <a:r>
              <a:rPr lang="zh-CN" altLang="en-US" sz="2100" b="1" dirty="0">
                <a:latin typeface="+mn-ea"/>
              </a:rPr>
              <a:t>参考需求规格</a:t>
            </a:r>
            <a:r>
              <a:rPr lang="en-US" altLang="zh-CN" sz="2100" b="1" dirty="0">
                <a:latin typeface="+mn-ea"/>
              </a:rPr>
              <a:t>,</a:t>
            </a:r>
            <a:r>
              <a:rPr lang="zh-CN" altLang="en-US" sz="2100" b="1" dirty="0">
                <a:latin typeface="+mn-ea"/>
              </a:rPr>
              <a:t>重点测试程序功能界面（等价划分、边界值），</a:t>
            </a:r>
            <a:r>
              <a:rPr lang="zh-CN" altLang="en-US" sz="2100" b="1" dirty="0">
                <a:solidFill>
                  <a:srgbClr val="FF0000"/>
                </a:solidFill>
                <a:latin typeface="+mn-ea"/>
              </a:rPr>
              <a:t>错误推测（容易发生错误的模块、功能复杂的模块、测试时已发生很多错误的模块、团队中能力偏弱的人（责任心不强的人））</a:t>
            </a:r>
            <a:endParaRPr lang="en-US" altLang="zh-CN" sz="2100" b="1" dirty="0">
              <a:latin typeface="+mn-ea"/>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lnSpc>
                <a:spcPct val="150000"/>
              </a:lnSpc>
              <a:defRPr/>
            </a:pPr>
            <a:r>
              <a:rPr lang="en-US" altLang="zh-CN" sz="2400" b="1" dirty="0">
                <a:solidFill>
                  <a:srgbClr val="FF0000"/>
                </a:solidFill>
                <a:latin typeface="+mn-ea"/>
              </a:rPr>
              <a:t>1</a:t>
            </a:r>
            <a:r>
              <a:rPr lang="zh-CN" altLang="en-US" sz="2400" b="1" dirty="0">
                <a:solidFill>
                  <a:srgbClr val="FF0000"/>
                </a:solidFill>
                <a:latin typeface="+mn-ea"/>
              </a:rPr>
              <a:t>、维护组织</a:t>
            </a:r>
            <a:r>
              <a:rPr lang="zh-CN" altLang="en-US" sz="2400" b="1" dirty="0">
                <a:solidFill>
                  <a:schemeClr val="tx2"/>
                </a:solidFill>
                <a:latin typeface="+mn-ea"/>
              </a:rPr>
              <a:t>：每个维护要求都通过</a:t>
            </a:r>
            <a:r>
              <a:rPr lang="zh-CN" altLang="en-US" sz="2400" b="1" dirty="0">
                <a:solidFill>
                  <a:srgbClr val="FF0000"/>
                </a:solidFill>
                <a:latin typeface="+mn-ea"/>
              </a:rPr>
              <a:t>维护管理员</a:t>
            </a:r>
            <a:r>
              <a:rPr lang="zh-CN" altLang="en-US" sz="2400" b="1" dirty="0">
                <a:solidFill>
                  <a:schemeClr val="tx2"/>
                </a:solidFill>
                <a:latin typeface="+mn-ea"/>
              </a:rPr>
              <a:t>转交给熟悉该产品的</a:t>
            </a:r>
            <a:r>
              <a:rPr lang="zh-CN" altLang="en-US" sz="2400" b="1" dirty="0">
                <a:solidFill>
                  <a:srgbClr val="FF0000"/>
                </a:solidFill>
                <a:latin typeface="+mn-ea"/>
              </a:rPr>
              <a:t>系统管理员</a:t>
            </a:r>
            <a:r>
              <a:rPr lang="zh-CN" altLang="en-US" sz="2400" b="1" dirty="0">
                <a:solidFill>
                  <a:schemeClr val="tx2"/>
                </a:solidFill>
                <a:latin typeface="+mn-ea"/>
              </a:rPr>
              <a:t>去评价。系统管理员是被指定去熟悉一小部分产品程序的</a:t>
            </a:r>
            <a:r>
              <a:rPr lang="zh-CN" altLang="en-US" sz="2400" b="1" dirty="0">
                <a:solidFill>
                  <a:srgbClr val="FF0000"/>
                </a:solidFill>
                <a:latin typeface="+mn-ea"/>
              </a:rPr>
              <a:t>技术人员</a:t>
            </a:r>
            <a:r>
              <a:rPr lang="zh-CN" altLang="en-US" sz="2400" b="1" dirty="0">
                <a:solidFill>
                  <a:schemeClr val="tx2"/>
                </a:solidFill>
                <a:latin typeface="+mn-ea"/>
              </a:rPr>
              <a:t>。系统管理员对维护任务做出评价之后，由</a:t>
            </a:r>
            <a:r>
              <a:rPr lang="zh-CN" altLang="en-US" sz="2400" b="1" dirty="0">
                <a:solidFill>
                  <a:srgbClr val="FF0000"/>
                </a:solidFill>
                <a:latin typeface="+mn-ea"/>
              </a:rPr>
              <a:t>变化授权人</a:t>
            </a:r>
            <a:r>
              <a:rPr lang="zh-CN" altLang="en-US" sz="2400" b="1" dirty="0">
                <a:solidFill>
                  <a:schemeClr val="tx2"/>
                </a:solidFill>
                <a:latin typeface="+mn-ea"/>
              </a:rPr>
              <a:t>决定应该进行的活动。在维护活动开始之前就明确维护责任是十分必要的，这样做可以大大</a:t>
            </a:r>
            <a:r>
              <a:rPr lang="zh-CN" altLang="en-US" sz="2400" b="1" dirty="0">
                <a:solidFill>
                  <a:srgbClr val="FF0000"/>
                </a:solidFill>
                <a:latin typeface="+mn-ea"/>
              </a:rPr>
              <a:t>减少维护过程中</a:t>
            </a:r>
            <a:r>
              <a:rPr lang="zh-CN" altLang="en-US" sz="2400" b="1" dirty="0">
                <a:solidFill>
                  <a:schemeClr val="tx2"/>
                </a:solidFill>
                <a:latin typeface="+mn-ea"/>
              </a:rPr>
              <a:t>可能</a:t>
            </a:r>
            <a:r>
              <a:rPr lang="zh-CN" altLang="en-US" sz="2400" b="1" dirty="0">
                <a:solidFill>
                  <a:srgbClr val="FF0000"/>
                </a:solidFill>
                <a:latin typeface="+mn-ea"/>
              </a:rPr>
              <a:t>出现的混乱</a:t>
            </a:r>
            <a:r>
              <a:rPr lang="zh-CN" altLang="en-US" sz="2400" b="1" dirty="0">
                <a:solidFill>
                  <a:schemeClr val="tx2"/>
                </a:solidFill>
                <a:latin typeface="+mn-ea"/>
              </a:rPr>
              <a:t>。</a:t>
            </a:r>
          </a:p>
          <a:p>
            <a:pPr eaLnBrk="1" hangingPunct="1">
              <a:lnSpc>
                <a:spcPct val="150000"/>
              </a:lnSpc>
              <a:buNone/>
              <a:defRPr/>
            </a:pPr>
            <a:endParaRPr lang="zh-CN" altLang="en-US" sz="2000" b="1" dirty="0">
              <a:solidFill>
                <a:prstClr val="black"/>
              </a:solidFill>
              <a:latin typeface="+mn-ea"/>
              <a:cs typeface="+mn-cs"/>
            </a:endParaRPr>
          </a:p>
          <a:p>
            <a:pPr eaLnBrk="1" hangingPunct="1">
              <a:lnSpc>
                <a:spcPct val="150000"/>
              </a:lnSpc>
              <a:defRPr/>
            </a:pPr>
            <a:endParaRPr lang="en-US" altLang="zh-CN" sz="2000" b="1" dirty="0">
              <a:solidFill>
                <a:schemeClr val="tx2"/>
              </a:solidFill>
              <a:latin typeface="+mn-ea"/>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grpSp>
        <p:nvGrpSpPr>
          <p:cNvPr id="2" name="组合 20"/>
          <p:cNvGrpSpPr>
            <a:grpSpLocks/>
          </p:cNvGrpSpPr>
          <p:nvPr/>
        </p:nvGrpSpPr>
        <p:grpSpPr bwMode="auto">
          <a:xfrm>
            <a:off x="1214414" y="1214423"/>
            <a:ext cx="6572296" cy="4286280"/>
            <a:chOff x="4910881" y="1417638"/>
            <a:chExt cx="4233119" cy="2803450"/>
          </a:xfrm>
        </p:grpSpPr>
        <p:sp>
          <p:nvSpPr>
            <p:cNvPr id="5" name="圆角矩形 4"/>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None/>
                <a:defRPr/>
              </a:pPr>
              <a:r>
                <a:rPr lang="zh-CN" altLang="en-US" sz="2000" dirty="0">
                  <a:solidFill>
                    <a:schemeClr val="tx2"/>
                  </a:solidFill>
                  <a:latin typeface="+mn-ea"/>
                </a:rPr>
                <a:t>维护管理员</a:t>
              </a:r>
            </a:p>
          </p:txBody>
        </p:sp>
        <p:sp>
          <p:nvSpPr>
            <p:cNvPr id="6" name="圆角矩形 5"/>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None/>
                <a:defRPr/>
              </a:pPr>
              <a:r>
                <a:rPr lang="zh-CN" altLang="en-US" sz="2000" dirty="0">
                  <a:solidFill>
                    <a:schemeClr val="tx2"/>
                  </a:solidFill>
                  <a:latin typeface="+mn-ea"/>
                </a:rPr>
                <a:t>系统管理员</a:t>
              </a:r>
            </a:p>
          </p:txBody>
        </p:sp>
        <p:sp>
          <p:nvSpPr>
            <p:cNvPr id="7" name="圆角矩形 6"/>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None/>
                <a:defRPr/>
              </a:pPr>
              <a:r>
                <a:rPr lang="zh-CN" altLang="en-US" sz="2000" dirty="0">
                  <a:solidFill>
                    <a:schemeClr val="tx2"/>
                  </a:solidFill>
                  <a:latin typeface="+mn-ea"/>
                </a:rPr>
                <a:t>程序技术人员</a:t>
              </a:r>
            </a:p>
          </p:txBody>
        </p:sp>
        <p:sp>
          <p:nvSpPr>
            <p:cNvPr id="8" name="圆角矩形 7"/>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None/>
                <a:defRPr/>
              </a:pPr>
              <a:r>
                <a:rPr lang="zh-CN" altLang="en-US" sz="2000" dirty="0">
                  <a:solidFill>
                    <a:schemeClr val="tx2"/>
                  </a:solidFill>
                  <a:latin typeface="+mn-ea"/>
                </a:rPr>
                <a:t>变化授权人</a:t>
              </a:r>
            </a:p>
          </p:txBody>
        </p:sp>
        <p:sp>
          <p:nvSpPr>
            <p:cNvPr id="9" name="下箭头 8"/>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solidFill>
                  <a:schemeClr val="tx2"/>
                </a:solidFill>
                <a:latin typeface="+mn-ea"/>
              </a:endParaRPr>
            </a:p>
          </p:txBody>
        </p:sp>
        <p:sp>
          <p:nvSpPr>
            <p:cNvPr id="10" name="下箭头 9"/>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solidFill>
                  <a:schemeClr val="tx2"/>
                </a:solidFill>
                <a:latin typeface="+mn-ea"/>
              </a:endParaRPr>
            </a:p>
          </p:txBody>
        </p:sp>
        <p:sp>
          <p:nvSpPr>
            <p:cNvPr id="11" name="文本框 18"/>
            <p:cNvSpPr txBox="1">
              <a:spLocks noChangeArrowheads="1"/>
            </p:cNvSpPr>
            <p:nvPr/>
          </p:nvSpPr>
          <p:spPr bwMode="auto">
            <a:xfrm>
              <a:off x="5774394" y="1937361"/>
              <a:ext cx="1322177" cy="261693"/>
            </a:xfrm>
            <a:prstGeom prst="rect">
              <a:avLst/>
            </a:prstGeom>
            <a:noFill/>
            <a:ln w="9525">
              <a:noFill/>
              <a:miter lim="800000"/>
              <a:headEnd/>
              <a:tailEnd/>
            </a:ln>
          </p:spPr>
          <p:txBody>
            <a:bodyPr>
              <a:spAutoFit/>
            </a:bodyPr>
            <a:lstStyle/>
            <a:p>
              <a:pPr eaLnBrk="1" hangingPunct="1">
                <a:buNone/>
              </a:pPr>
              <a:r>
                <a:rPr lang="zh-CN" altLang="en-US" sz="2000" dirty="0">
                  <a:solidFill>
                    <a:schemeClr val="tx2"/>
                  </a:solidFill>
                  <a:latin typeface="+mn-ea"/>
                  <a:ea typeface="+mn-ea"/>
                </a:rPr>
                <a:t>转交维护要求</a:t>
              </a:r>
            </a:p>
          </p:txBody>
        </p:sp>
        <p:sp>
          <p:nvSpPr>
            <p:cNvPr id="12" name="文本框 26"/>
            <p:cNvSpPr txBox="1">
              <a:spLocks noChangeArrowheads="1"/>
            </p:cNvSpPr>
            <p:nvPr/>
          </p:nvSpPr>
          <p:spPr bwMode="auto">
            <a:xfrm>
              <a:off x="5855127" y="3264113"/>
              <a:ext cx="1322177" cy="261693"/>
            </a:xfrm>
            <a:prstGeom prst="rect">
              <a:avLst/>
            </a:prstGeom>
            <a:noFill/>
            <a:ln w="9525">
              <a:noFill/>
              <a:miter lim="800000"/>
              <a:headEnd/>
              <a:tailEnd/>
            </a:ln>
          </p:spPr>
          <p:txBody>
            <a:bodyPr>
              <a:spAutoFit/>
            </a:bodyPr>
            <a:lstStyle/>
            <a:p>
              <a:pPr eaLnBrk="1" hangingPunct="1">
                <a:buNone/>
              </a:pPr>
              <a:r>
                <a:rPr lang="zh-CN" altLang="en-US" sz="2000" dirty="0">
                  <a:solidFill>
                    <a:schemeClr val="tx2"/>
                  </a:solidFill>
                  <a:latin typeface="+mn-ea"/>
                  <a:ea typeface="+mn-ea"/>
                </a:rPr>
                <a:t>指定维护人员</a:t>
              </a:r>
            </a:p>
          </p:txBody>
        </p:sp>
        <p:sp>
          <p:nvSpPr>
            <p:cNvPr id="13" name="右箭头 12"/>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solidFill>
                  <a:schemeClr val="tx2"/>
                </a:solidFill>
                <a:latin typeface="+mn-ea"/>
              </a:endParaRPr>
            </a:p>
          </p:txBody>
        </p:sp>
        <p:sp>
          <p:nvSpPr>
            <p:cNvPr id="14" name="文本框 28"/>
            <p:cNvSpPr txBox="1">
              <a:spLocks noChangeArrowheads="1"/>
            </p:cNvSpPr>
            <p:nvPr/>
          </p:nvSpPr>
          <p:spPr bwMode="auto">
            <a:xfrm>
              <a:off x="6395187" y="2201927"/>
              <a:ext cx="1322177" cy="462994"/>
            </a:xfrm>
            <a:prstGeom prst="rect">
              <a:avLst/>
            </a:prstGeom>
            <a:noFill/>
            <a:ln w="9525">
              <a:noFill/>
              <a:miter lim="800000"/>
              <a:headEnd/>
              <a:tailEnd/>
            </a:ln>
          </p:spPr>
          <p:txBody>
            <a:bodyPr>
              <a:spAutoFit/>
            </a:bodyPr>
            <a:lstStyle/>
            <a:p>
              <a:pPr eaLnBrk="1" hangingPunct="1">
                <a:buNone/>
              </a:pPr>
              <a:r>
                <a:rPr lang="zh-CN" altLang="en-US" sz="2000" dirty="0">
                  <a:solidFill>
                    <a:schemeClr val="tx2"/>
                  </a:solidFill>
                  <a:latin typeface="+mn-ea"/>
                  <a:ea typeface="+mn-ea"/>
                </a:rPr>
                <a:t>评价后上交，促成决定活动</a:t>
              </a:r>
            </a:p>
          </p:txBody>
        </p:sp>
      </p:gr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lnSpc>
                <a:spcPct val="150000"/>
              </a:lnSpc>
              <a:defRPr/>
            </a:pPr>
            <a:r>
              <a:rPr lang="en-US" altLang="zh-CN" sz="2400" b="1" dirty="0">
                <a:solidFill>
                  <a:srgbClr val="FF0000"/>
                </a:solidFill>
                <a:latin typeface="+mn-ea"/>
              </a:rPr>
              <a:t>2</a:t>
            </a:r>
            <a:r>
              <a:rPr lang="zh-CN" altLang="en-US" sz="2400" b="1" dirty="0">
                <a:solidFill>
                  <a:srgbClr val="FF0000"/>
                </a:solidFill>
                <a:latin typeface="+mn-ea"/>
              </a:rPr>
              <a:t>、维护报告</a:t>
            </a:r>
            <a:r>
              <a:rPr lang="zh-CN" altLang="en-US" sz="2400" b="1" dirty="0">
                <a:solidFill>
                  <a:schemeClr val="tx2"/>
                </a:solidFill>
                <a:latin typeface="+mn-ea"/>
              </a:rPr>
              <a:t>：应该</a:t>
            </a:r>
            <a:r>
              <a:rPr lang="zh-CN" altLang="en-US" sz="2400" b="1" dirty="0">
                <a:solidFill>
                  <a:srgbClr val="FF0000"/>
                </a:solidFill>
                <a:latin typeface="+mn-ea"/>
              </a:rPr>
              <a:t>用标准化的格式表达所有软件维护要求</a:t>
            </a:r>
            <a:r>
              <a:rPr lang="zh-CN" altLang="en-US" sz="2400" b="1" dirty="0">
                <a:solidFill>
                  <a:schemeClr val="tx2"/>
                </a:solidFill>
                <a:latin typeface="+mn-ea"/>
              </a:rPr>
              <a:t>。       软件维护人员通常给用户提供空白的维护要求表</a:t>
            </a:r>
            <a:r>
              <a:rPr lang="en-US" altLang="zh-CN" sz="2400" b="1" dirty="0">
                <a:solidFill>
                  <a:schemeClr val="tx2"/>
                </a:solidFill>
                <a:latin typeface="+mn-ea"/>
              </a:rPr>
              <a:t>——</a:t>
            </a:r>
            <a:r>
              <a:rPr lang="zh-CN" altLang="en-US" sz="2400" b="1" dirty="0">
                <a:solidFill>
                  <a:schemeClr val="tx2"/>
                </a:solidFill>
                <a:latin typeface="+mn-ea"/>
              </a:rPr>
              <a:t>有时称为</a:t>
            </a:r>
            <a:r>
              <a:rPr lang="zh-CN" altLang="en-US" sz="2400" b="1" dirty="0">
                <a:solidFill>
                  <a:srgbClr val="FF0000"/>
                </a:solidFill>
                <a:latin typeface="+mn-ea"/>
              </a:rPr>
              <a:t>软件问题报告表</a:t>
            </a:r>
            <a:r>
              <a:rPr lang="zh-CN" altLang="en-US" sz="2400" b="1" dirty="0">
                <a:solidFill>
                  <a:schemeClr val="tx2"/>
                </a:solidFill>
                <a:latin typeface="+mn-ea"/>
              </a:rPr>
              <a:t>，这个表格由要求一项维护活动的</a:t>
            </a:r>
            <a:r>
              <a:rPr lang="zh-CN" altLang="en-US" sz="2400" b="1" dirty="0">
                <a:solidFill>
                  <a:srgbClr val="FF0000"/>
                </a:solidFill>
                <a:latin typeface="+mn-ea"/>
              </a:rPr>
              <a:t>用户填写</a:t>
            </a:r>
            <a:r>
              <a:rPr lang="zh-CN" altLang="en-US" sz="2400" b="1" dirty="0">
                <a:solidFill>
                  <a:schemeClr val="tx2"/>
                </a:solidFill>
                <a:latin typeface="+mn-ea"/>
              </a:rPr>
              <a:t>。如果遇到了一个错误，那么必须</a:t>
            </a:r>
            <a:r>
              <a:rPr lang="zh-CN" altLang="en-US" sz="2400" b="1" dirty="0">
                <a:solidFill>
                  <a:srgbClr val="FF0000"/>
                </a:solidFill>
                <a:latin typeface="+mn-ea"/>
              </a:rPr>
              <a:t>完整描述导致出现错误的环境</a:t>
            </a:r>
            <a:r>
              <a:rPr lang="en-US" altLang="zh-CN" sz="2400" b="1" dirty="0">
                <a:solidFill>
                  <a:schemeClr val="tx2"/>
                </a:solidFill>
                <a:latin typeface="+mn-ea"/>
              </a:rPr>
              <a:t>(</a:t>
            </a:r>
            <a:r>
              <a:rPr lang="zh-CN" altLang="en-US" sz="2400" b="1" dirty="0">
                <a:solidFill>
                  <a:schemeClr val="tx2"/>
                </a:solidFill>
                <a:latin typeface="+mn-ea"/>
              </a:rPr>
              <a:t>包括输入数据、全部输出数据以及其他有关信息</a:t>
            </a:r>
            <a:r>
              <a:rPr lang="en-US" altLang="zh-CN" sz="2400" b="1" dirty="0">
                <a:solidFill>
                  <a:schemeClr val="tx2"/>
                </a:solidFill>
                <a:latin typeface="+mn-ea"/>
              </a:rPr>
              <a:t>)</a:t>
            </a:r>
            <a:r>
              <a:rPr lang="zh-CN" altLang="en-US" sz="2400" b="1" dirty="0">
                <a:solidFill>
                  <a:schemeClr val="tx2"/>
                </a:solidFill>
                <a:latin typeface="+mn-ea"/>
              </a:rPr>
              <a:t>。       对于适应性或完善性的维护要求，应该提出一个</a:t>
            </a:r>
            <a:r>
              <a:rPr lang="zh-CN" altLang="en-US" sz="2400" b="1" dirty="0">
                <a:solidFill>
                  <a:srgbClr val="FF0000"/>
                </a:solidFill>
                <a:latin typeface="+mn-ea"/>
              </a:rPr>
              <a:t>简短的需求说明书</a:t>
            </a:r>
            <a:r>
              <a:rPr lang="zh-CN" altLang="en-US" sz="2400" b="1" dirty="0">
                <a:solidFill>
                  <a:schemeClr val="tx2"/>
                </a:solidFill>
                <a:latin typeface="+mn-ea"/>
              </a:rPr>
              <a:t>。如前所述，由维护管理员和系统管理员评价用户提交的维护要求表。</a:t>
            </a:r>
          </a:p>
          <a:p>
            <a:pPr eaLnBrk="1" hangingPunct="1">
              <a:lnSpc>
                <a:spcPct val="150000"/>
              </a:lnSpc>
              <a:buNone/>
              <a:defRPr/>
            </a:pPr>
            <a:endParaRPr lang="zh-CN" altLang="en-US" sz="2000" b="1" dirty="0">
              <a:solidFill>
                <a:prstClr val="black"/>
              </a:solidFill>
              <a:latin typeface="+mn-ea"/>
              <a:cs typeface="+mn-cs"/>
            </a:endParaRPr>
          </a:p>
          <a:p>
            <a:pPr eaLnBrk="1" hangingPunct="1">
              <a:lnSpc>
                <a:spcPct val="150000"/>
              </a:lnSpc>
              <a:defRPr/>
            </a:pPr>
            <a:endParaRPr lang="en-US" altLang="zh-CN" sz="2000" b="1" dirty="0">
              <a:solidFill>
                <a:schemeClr val="tx2"/>
              </a:solidFill>
              <a:latin typeface="+mn-ea"/>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zh-CN" altLang="en-US" sz="2400" b="1" dirty="0">
                <a:solidFill>
                  <a:srgbClr val="FF0000"/>
                </a:solidFill>
                <a:latin typeface="+mn-ea"/>
              </a:rPr>
              <a:t>维护要求表</a:t>
            </a:r>
            <a:r>
              <a:rPr lang="zh-CN" altLang="en-US" sz="2400" b="1" dirty="0">
                <a:solidFill>
                  <a:srgbClr val="000000"/>
                </a:solidFill>
                <a:latin typeface="+mn-ea"/>
              </a:rPr>
              <a:t>是一个外部产生的文件，它是计划维护活动的基础。软件组织内部应该制定出一个软件修改报告，它给出下述信息。</a:t>
            </a:r>
          </a:p>
          <a:p>
            <a:pPr eaLnBrk="1" hangingPunct="1">
              <a:buNone/>
            </a:pPr>
            <a:r>
              <a:rPr lang="en-US" altLang="zh-CN" sz="2400" b="1" dirty="0">
                <a:solidFill>
                  <a:srgbClr val="000000"/>
                </a:solidFill>
                <a:latin typeface="+mn-ea"/>
              </a:rPr>
              <a:t>  (1) </a:t>
            </a:r>
            <a:r>
              <a:rPr lang="zh-CN" altLang="en-US" sz="2400" b="1" dirty="0">
                <a:solidFill>
                  <a:srgbClr val="000000"/>
                </a:solidFill>
                <a:latin typeface="+mn-ea"/>
              </a:rPr>
              <a:t>满足维护要求表中提出的要求所需要的</a:t>
            </a:r>
            <a:r>
              <a:rPr lang="zh-CN" altLang="en-US" sz="2400" b="1" dirty="0">
                <a:solidFill>
                  <a:srgbClr val="FF0000"/>
                </a:solidFill>
                <a:latin typeface="+mn-ea"/>
              </a:rPr>
              <a:t>工作量</a:t>
            </a:r>
            <a:r>
              <a:rPr lang="zh-CN" altLang="en-US" sz="2400" b="1" dirty="0">
                <a:solidFill>
                  <a:srgbClr val="000000"/>
                </a:solidFill>
                <a:latin typeface="+mn-ea"/>
              </a:rPr>
              <a:t>。</a:t>
            </a:r>
          </a:p>
          <a:p>
            <a:pPr eaLnBrk="1" hangingPunct="1">
              <a:buNone/>
            </a:pPr>
            <a:r>
              <a:rPr lang="en-US" altLang="zh-CN" sz="2400" b="1" dirty="0">
                <a:solidFill>
                  <a:srgbClr val="000000"/>
                </a:solidFill>
                <a:latin typeface="+mn-ea"/>
              </a:rPr>
              <a:t>  (2) </a:t>
            </a:r>
            <a:r>
              <a:rPr lang="zh-CN" altLang="en-US" sz="2400" b="1" dirty="0">
                <a:solidFill>
                  <a:srgbClr val="000000"/>
                </a:solidFill>
                <a:latin typeface="+mn-ea"/>
              </a:rPr>
              <a:t>维护要求的</a:t>
            </a:r>
            <a:r>
              <a:rPr lang="zh-CN" altLang="en-US" sz="2400" b="1" dirty="0">
                <a:solidFill>
                  <a:srgbClr val="FF0000"/>
                </a:solidFill>
                <a:latin typeface="+mn-ea"/>
              </a:rPr>
              <a:t>性质</a:t>
            </a:r>
            <a:r>
              <a:rPr lang="zh-CN" altLang="en-US" sz="2400" b="1" dirty="0">
                <a:solidFill>
                  <a:srgbClr val="000000"/>
                </a:solidFill>
                <a:latin typeface="+mn-ea"/>
              </a:rPr>
              <a:t>。</a:t>
            </a:r>
          </a:p>
          <a:p>
            <a:pPr eaLnBrk="1" hangingPunct="1">
              <a:buNone/>
            </a:pPr>
            <a:r>
              <a:rPr lang="en-US" altLang="zh-CN" sz="2400" b="1" dirty="0">
                <a:solidFill>
                  <a:srgbClr val="000000"/>
                </a:solidFill>
                <a:latin typeface="+mn-ea"/>
              </a:rPr>
              <a:t>  (3) </a:t>
            </a:r>
            <a:r>
              <a:rPr lang="zh-CN" altLang="en-US" sz="2400" b="1" dirty="0">
                <a:solidFill>
                  <a:srgbClr val="000000"/>
                </a:solidFill>
                <a:latin typeface="+mn-ea"/>
              </a:rPr>
              <a:t>这项要求的</a:t>
            </a:r>
            <a:r>
              <a:rPr lang="zh-CN" altLang="en-US" sz="2400" b="1" dirty="0">
                <a:solidFill>
                  <a:srgbClr val="FF0000"/>
                </a:solidFill>
                <a:latin typeface="+mn-ea"/>
              </a:rPr>
              <a:t>优先次序</a:t>
            </a:r>
            <a:r>
              <a:rPr lang="zh-CN" altLang="en-US" sz="2400" b="1" dirty="0">
                <a:solidFill>
                  <a:srgbClr val="000000"/>
                </a:solidFill>
                <a:latin typeface="+mn-ea"/>
              </a:rPr>
              <a:t>。</a:t>
            </a:r>
          </a:p>
          <a:p>
            <a:pPr eaLnBrk="1" hangingPunct="1">
              <a:buNone/>
            </a:pPr>
            <a:r>
              <a:rPr lang="en-US" altLang="zh-CN" sz="2400" b="1" dirty="0">
                <a:solidFill>
                  <a:srgbClr val="000000"/>
                </a:solidFill>
                <a:latin typeface="+mn-ea"/>
              </a:rPr>
              <a:t>  (4) </a:t>
            </a:r>
            <a:r>
              <a:rPr lang="zh-CN" altLang="en-US" sz="2400" b="1" dirty="0">
                <a:solidFill>
                  <a:srgbClr val="FF0000"/>
                </a:solidFill>
                <a:latin typeface="+mn-ea"/>
              </a:rPr>
              <a:t>与修改有关的事后数据</a:t>
            </a:r>
            <a:r>
              <a:rPr lang="zh-CN" altLang="en-US" sz="2400" b="1" dirty="0">
                <a:solidFill>
                  <a:srgbClr val="000000"/>
                </a:solidFill>
                <a:latin typeface="+mn-ea"/>
              </a:rPr>
              <a:t>。</a:t>
            </a:r>
            <a:endParaRPr lang="en-US" altLang="zh-CN" sz="2400" b="1" dirty="0">
              <a:solidFill>
                <a:srgbClr val="000000"/>
              </a:solidFill>
              <a:latin typeface="+mn-ea"/>
            </a:endParaRPr>
          </a:p>
          <a:p>
            <a:pPr indent="0" eaLnBrk="1" hangingPunct="1">
              <a:buNone/>
            </a:pPr>
            <a:r>
              <a:rPr lang="zh-CN" altLang="en-US" sz="2400" b="1" dirty="0">
                <a:solidFill>
                  <a:srgbClr val="000000"/>
                </a:solidFill>
                <a:latin typeface="+mn-ea"/>
              </a:rPr>
              <a:t>在拟定进一步的维护计划之前，把软件修改报告</a:t>
            </a:r>
            <a:r>
              <a:rPr lang="zh-CN" altLang="en-US" sz="2400" b="1" dirty="0">
                <a:solidFill>
                  <a:srgbClr val="FF0000"/>
                </a:solidFill>
                <a:latin typeface="+mn-ea"/>
              </a:rPr>
              <a:t>提交给变化授权人审查批准</a:t>
            </a:r>
            <a:r>
              <a:rPr lang="zh-CN" altLang="en-US" sz="2400" b="1" dirty="0">
                <a:solidFill>
                  <a:srgbClr val="000000"/>
                </a:solidFill>
                <a:latin typeface="+mn-ea"/>
              </a:rPr>
              <a:t>。</a:t>
            </a:r>
          </a:p>
          <a:p>
            <a:pPr eaLnBrk="1" hangingPunct="1">
              <a:lnSpc>
                <a:spcPct val="150000"/>
              </a:lnSpc>
              <a:buNone/>
              <a:defRPr/>
            </a:pPr>
            <a:endParaRPr lang="zh-CN" altLang="en-US" sz="2400" b="1" dirty="0">
              <a:solidFill>
                <a:prstClr val="black"/>
              </a:solidFill>
              <a:latin typeface="+mn-ea"/>
              <a:cs typeface="+mn-cs"/>
            </a:endParaRPr>
          </a:p>
          <a:p>
            <a:pPr eaLnBrk="1" hangingPunct="1">
              <a:lnSpc>
                <a:spcPct val="150000"/>
              </a:lnSpc>
              <a:defRPr/>
            </a:pPr>
            <a:endParaRPr lang="en-US" altLang="zh-CN" sz="2400" b="1" dirty="0">
              <a:solidFill>
                <a:schemeClr val="tx2"/>
              </a:solidFill>
              <a:latin typeface="+mn-ea"/>
            </a:endParaRP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3614702" cy="4643453"/>
          </a:xfrm>
        </p:spPr>
        <p:txBody>
          <a:bodyPr/>
          <a:lstStyle/>
          <a:p>
            <a:pPr eaLnBrk="1" hangingPunct="1"/>
            <a:r>
              <a:rPr lang="en-US" altLang="zh-CN" sz="2400" b="1" dirty="0">
                <a:solidFill>
                  <a:srgbClr val="FF0000"/>
                </a:solidFill>
                <a:latin typeface="+mn-ea"/>
              </a:rPr>
              <a:t>3</a:t>
            </a:r>
            <a:r>
              <a:rPr lang="zh-CN" altLang="en-US" sz="2400" b="1" dirty="0">
                <a:solidFill>
                  <a:srgbClr val="FF0000"/>
                </a:solidFill>
                <a:latin typeface="+mn-ea"/>
              </a:rPr>
              <a:t>、维护的事件流：</a:t>
            </a:r>
            <a:r>
              <a:rPr lang="zh-CN" altLang="en-US" sz="2400" b="1" dirty="0">
                <a:solidFill>
                  <a:srgbClr val="000000"/>
                </a:solidFill>
                <a:latin typeface="+mn-ea"/>
              </a:rPr>
              <a:t>右图描绘了一项维护要求而引出的</a:t>
            </a:r>
            <a:r>
              <a:rPr lang="zh-CN" altLang="en-US" sz="2400" b="1" dirty="0">
                <a:solidFill>
                  <a:srgbClr val="FF0000"/>
                </a:solidFill>
                <a:latin typeface="+mn-ea"/>
              </a:rPr>
              <a:t>一串事件</a:t>
            </a:r>
            <a:r>
              <a:rPr lang="zh-CN" altLang="en-US" sz="2400" b="1" dirty="0">
                <a:solidFill>
                  <a:srgbClr val="000000"/>
                </a:solidFill>
                <a:latin typeface="+mn-ea"/>
              </a:rPr>
              <a:t>。</a:t>
            </a:r>
            <a:endParaRPr lang="en-US" altLang="zh-CN" sz="2400" b="1" dirty="0">
              <a:solidFill>
                <a:srgbClr val="000000"/>
              </a:solidFill>
              <a:latin typeface="+mn-ea"/>
            </a:endParaRPr>
          </a:p>
          <a:p>
            <a:pPr eaLnBrk="1" hangingPunct="1">
              <a:buNone/>
            </a:pPr>
            <a:r>
              <a:rPr lang="zh-CN" altLang="en-US" sz="2400" b="1" dirty="0">
                <a:solidFill>
                  <a:srgbClr val="000000"/>
                </a:solidFill>
                <a:latin typeface="+mn-ea"/>
              </a:rPr>
              <a:t>  首先应该确定要求进行的维护的类型。用户常常把一项要求看作是为了改正软件的错误</a:t>
            </a:r>
            <a:r>
              <a:rPr lang="en-US" altLang="zh-CN" sz="2400" b="1" dirty="0">
                <a:solidFill>
                  <a:srgbClr val="000000"/>
                </a:solidFill>
                <a:latin typeface="+mn-ea"/>
              </a:rPr>
              <a:t>(</a:t>
            </a:r>
            <a:r>
              <a:rPr lang="zh-CN" altLang="en-US" sz="2400" b="1" dirty="0">
                <a:solidFill>
                  <a:srgbClr val="000000"/>
                </a:solidFill>
                <a:latin typeface="+mn-ea"/>
              </a:rPr>
              <a:t>改正性维护</a:t>
            </a:r>
            <a:r>
              <a:rPr lang="en-US" altLang="zh-CN" sz="2400" b="1" dirty="0">
                <a:solidFill>
                  <a:srgbClr val="000000"/>
                </a:solidFill>
                <a:latin typeface="+mn-ea"/>
              </a:rPr>
              <a:t>)</a:t>
            </a:r>
            <a:r>
              <a:rPr lang="zh-CN" altLang="en-US" sz="2400" b="1" dirty="0">
                <a:solidFill>
                  <a:srgbClr val="000000"/>
                </a:solidFill>
                <a:latin typeface="+mn-ea"/>
              </a:rPr>
              <a:t>，而开发人员可能把同一项要求看作是适应性或完善性维护。当存在不同意见时必须协商解决。</a:t>
            </a:r>
          </a:p>
          <a:p>
            <a:pPr eaLnBrk="1" hangingPunct="1">
              <a:lnSpc>
                <a:spcPct val="150000"/>
              </a:lnSpc>
              <a:buNone/>
              <a:defRPr/>
            </a:pPr>
            <a:endParaRPr lang="zh-CN" altLang="en-US" sz="2400" b="1" dirty="0">
              <a:solidFill>
                <a:prstClr val="black"/>
              </a:solidFill>
              <a:latin typeface="+mn-ea"/>
              <a:cs typeface="+mn-cs"/>
            </a:endParaRPr>
          </a:p>
          <a:p>
            <a:pPr eaLnBrk="1" hangingPunct="1">
              <a:lnSpc>
                <a:spcPct val="150000"/>
              </a:lnSpc>
              <a:defRPr/>
            </a:pPr>
            <a:endParaRPr lang="en-US" altLang="zh-CN" sz="2400" b="1" dirty="0">
              <a:solidFill>
                <a:schemeClr val="tx2"/>
              </a:solidFill>
              <a:latin typeface="+mn-ea"/>
            </a:endParaRPr>
          </a:p>
        </p:txBody>
      </p:sp>
      <p:pic>
        <p:nvPicPr>
          <p:cNvPr id="4" name="图片 1"/>
          <p:cNvPicPr>
            <a:picLocks noChangeAspect="1"/>
          </p:cNvPicPr>
          <p:nvPr/>
        </p:nvPicPr>
        <p:blipFill>
          <a:blip r:embed="rId3" cstate="print"/>
          <a:srcRect/>
          <a:stretch>
            <a:fillRect/>
          </a:stretch>
        </p:blipFill>
        <p:spPr bwMode="auto">
          <a:xfrm>
            <a:off x="3786182" y="1142984"/>
            <a:ext cx="5214942" cy="3714776"/>
          </a:xfrm>
          <a:prstGeom prst="rect">
            <a:avLst/>
          </a:prstGeom>
          <a:noFill/>
          <a:ln w="9525">
            <a:noFill/>
            <a:miter lim="800000"/>
            <a:headEnd/>
            <a:tailEnd/>
          </a:ln>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zh-CN" altLang="en-US" sz="2400" b="1" dirty="0">
                <a:solidFill>
                  <a:srgbClr val="000000"/>
                </a:solidFill>
                <a:latin typeface="+mn-ea"/>
              </a:rPr>
              <a:t>由上图可知，对一项</a:t>
            </a:r>
            <a:r>
              <a:rPr lang="zh-CN" altLang="en-US" sz="2400" b="1" dirty="0">
                <a:solidFill>
                  <a:srgbClr val="FF0000"/>
                </a:solidFill>
                <a:latin typeface="+mn-ea"/>
              </a:rPr>
              <a:t>改正性维护</a:t>
            </a:r>
            <a:r>
              <a:rPr lang="zh-CN" altLang="en-US" sz="2400" b="1" dirty="0">
                <a:solidFill>
                  <a:srgbClr val="000000"/>
                </a:solidFill>
                <a:latin typeface="+mn-ea"/>
              </a:rPr>
              <a:t>要求</a:t>
            </a:r>
            <a:r>
              <a:rPr lang="en-US" altLang="zh-CN" sz="2400" b="1" dirty="0">
                <a:solidFill>
                  <a:srgbClr val="000000"/>
                </a:solidFill>
                <a:latin typeface="+mn-ea"/>
              </a:rPr>
              <a:t>(</a:t>
            </a:r>
            <a:r>
              <a:rPr lang="zh-CN" altLang="en-US" sz="2400" b="1" dirty="0">
                <a:solidFill>
                  <a:srgbClr val="000000"/>
                </a:solidFill>
                <a:latin typeface="+mn-ea"/>
              </a:rPr>
              <a:t>图中“错误”通路</a:t>
            </a:r>
            <a:r>
              <a:rPr lang="en-US" altLang="zh-CN" sz="2400" b="1" dirty="0">
                <a:solidFill>
                  <a:srgbClr val="000000"/>
                </a:solidFill>
                <a:latin typeface="+mn-ea"/>
              </a:rPr>
              <a:t>)</a:t>
            </a:r>
            <a:r>
              <a:rPr lang="zh-CN" altLang="en-US" sz="2400" b="1" dirty="0">
                <a:solidFill>
                  <a:srgbClr val="000000"/>
                </a:solidFill>
                <a:latin typeface="+mn-ea"/>
              </a:rPr>
              <a:t>的处理，从估量错误的</a:t>
            </a:r>
            <a:r>
              <a:rPr lang="zh-CN" altLang="en-US" sz="2400" b="1" dirty="0">
                <a:solidFill>
                  <a:srgbClr val="FF0000"/>
                </a:solidFill>
                <a:latin typeface="+mn-ea"/>
              </a:rPr>
              <a:t>严重程度</a:t>
            </a:r>
            <a:r>
              <a:rPr lang="zh-CN" altLang="en-US" sz="2400" b="1" dirty="0">
                <a:solidFill>
                  <a:srgbClr val="000000"/>
                </a:solidFill>
                <a:latin typeface="+mn-ea"/>
              </a:rPr>
              <a:t>开始。如果是一个严重的错误，则在系统管理员的指导下分派人员，并且立即开始问题分析过程。如果错误并不严重，那么改正性的维护和其他要求软件开发资源的任务一起统筹安排。</a:t>
            </a:r>
            <a:endParaRPr lang="en-US" altLang="zh-CN" sz="2400" b="1" dirty="0">
              <a:solidFill>
                <a:srgbClr val="000000"/>
              </a:solidFill>
              <a:latin typeface="+mn-ea"/>
            </a:endParaRPr>
          </a:p>
          <a:p>
            <a:pPr eaLnBrk="1" hangingPunct="1"/>
            <a:r>
              <a:rPr lang="zh-CN" altLang="en-US" sz="2400" b="1" dirty="0">
                <a:solidFill>
                  <a:srgbClr val="FF0000"/>
                </a:solidFill>
                <a:latin typeface="+mn-ea"/>
              </a:rPr>
              <a:t>适应性维护和完善性维护</a:t>
            </a:r>
            <a:r>
              <a:rPr lang="zh-CN" altLang="en-US" sz="2400" b="1" dirty="0">
                <a:solidFill>
                  <a:srgbClr val="000000"/>
                </a:solidFill>
                <a:latin typeface="+mn-ea"/>
              </a:rPr>
              <a:t>的要求沿着相同的事件流通路前进。应该确定每个维护要求的</a:t>
            </a:r>
            <a:r>
              <a:rPr lang="zh-CN" altLang="en-US" sz="2400" b="1" dirty="0">
                <a:solidFill>
                  <a:srgbClr val="FF0000"/>
                </a:solidFill>
                <a:latin typeface="+mn-ea"/>
              </a:rPr>
              <a:t>优先次序</a:t>
            </a:r>
            <a:r>
              <a:rPr lang="zh-CN" altLang="en-US" sz="2400" b="1" dirty="0">
                <a:solidFill>
                  <a:srgbClr val="000000"/>
                </a:solidFill>
                <a:latin typeface="+mn-ea"/>
              </a:rPr>
              <a:t>，并且安排要求的工作时间，就好像它是另一个开发任务一样。如果一项维护要求的优先次序非常高，可能立即开始维护工作。</a:t>
            </a:r>
          </a:p>
          <a:p>
            <a:pPr eaLnBrk="1" hangingPunct="1">
              <a:lnSpc>
                <a:spcPct val="150000"/>
              </a:lnSpc>
              <a:buNone/>
              <a:defRPr/>
            </a:pPr>
            <a:endParaRPr lang="zh-CN" altLang="en-US" sz="2400" b="1" dirty="0">
              <a:solidFill>
                <a:prstClr val="black"/>
              </a:solidFill>
              <a:latin typeface="+mn-ea"/>
              <a:cs typeface="+mn-cs"/>
            </a:endParaRPr>
          </a:p>
          <a:p>
            <a:pPr eaLnBrk="1" hangingPunct="1">
              <a:lnSpc>
                <a:spcPct val="150000"/>
              </a:lnSpc>
              <a:defRPr/>
            </a:pPr>
            <a:endParaRPr lang="en-US" altLang="zh-CN" sz="2400" b="1" dirty="0">
              <a:solidFill>
                <a:schemeClr val="tx2"/>
              </a:solidFill>
              <a:latin typeface="+mn-ea"/>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zh-CN" altLang="en-US" sz="2400" b="1" dirty="0">
                <a:solidFill>
                  <a:srgbClr val="000000"/>
                </a:solidFill>
                <a:latin typeface="+mn-ea"/>
              </a:rPr>
              <a:t>不管维护类型如何，都需要进行</a:t>
            </a:r>
            <a:r>
              <a:rPr lang="zh-CN" altLang="en-US" sz="2400" b="1" dirty="0">
                <a:solidFill>
                  <a:srgbClr val="FF0000"/>
                </a:solidFill>
                <a:latin typeface="+mn-ea"/>
              </a:rPr>
              <a:t>同样的技术工作</a:t>
            </a:r>
            <a:r>
              <a:rPr lang="zh-CN" altLang="en-US" sz="2400" b="1" dirty="0">
                <a:solidFill>
                  <a:srgbClr val="000000"/>
                </a:solidFill>
                <a:latin typeface="+mn-ea"/>
              </a:rPr>
              <a:t>。包括：</a:t>
            </a:r>
            <a:endParaRPr lang="en-US" altLang="zh-CN" sz="2400" b="1" dirty="0">
              <a:solidFill>
                <a:srgbClr val="000000"/>
              </a:solidFill>
              <a:latin typeface="+mn-ea"/>
            </a:endParaRPr>
          </a:p>
          <a:p>
            <a:pPr lvl="1" eaLnBrk="1" hangingPunct="1"/>
            <a:r>
              <a:rPr lang="zh-CN" altLang="en-US" sz="2400" b="1" dirty="0">
                <a:solidFill>
                  <a:srgbClr val="000000"/>
                </a:solidFill>
                <a:latin typeface="+mn-ea"/>
                <a:cs typeface="+mn-cs"/>
              </a:rPr>
              <a:t>修改软件设计、复查、必要的代码修改、单元测试和集成测试</a:t>
            </a:r>
            <a:r>
              <a:rPr lang="en-US" altLang="zh-CN" sz="2400" b="1" dirty="0">
                <a:solidFill>
                  <a:srgbClr val="000000"/>
                </a:solidFill>
                <a:latin typeface="+mn-ea"/>
                <a:cs typeface="+mn-cs"/>
              </a:rPr>
              <a:t>(</a:t>
            </a:r>
            <a:r>
              <a:rPr lang="zh-CN" altLang="en-US" sz="2400" b="1" dirty="0">
                <a:solidFill>
                  <a:srgbClr val="000000"/>
                </a:solidFill>
                <a:latin typeface="+mn-ea"/>
                <a:cs typeface="+mn-cs"/>
              </a:rPr>
              <a:t>包括使用以前的测试方案的回归测试</a:t>
            </a:r>
            <a:r>
              <a:rPr lang="en-US" altLang="zh-CN" sz="2400" b="1" dirty="0">
                <a:solidFill>
                  <a:srgbClr val="000000"/>
                </a:solidFill>
                <a:latin typeface="+mn-ea"/>
                <a:cs typeface="+mn-cs"/>
              </a:rPr>
              <a:t>)</a:t>
            </a:r>
            <a:r>
              <a:rPr lang="zh-CN" altLang="en-US" sz="2400" b="1" dirty="0">
                <a:solidFill>
                  <a:srgbClr val="000000"/>
                </a:solidFill>
                <a:latin typeface="+mn-ea"/>
                <a:cs typeface="+mn-cs"/>
              </a:rPr>
              <a:t>、验收测试和复审。</a:t>
            </a:r>
            <a:endParaRPr lang="en-US" altLang="zh-CN" sz="2400" b="1" dirty="0">
              <a:solidFill>
                <a:srgbClr val="000000"/>
              </a:solidFill>
              <a:latin typeface="+mn-ea"/>
              <a:cs typeface="+mn-cs"/>
            </a:endParaRPr>
          </a:p>
          <a:p>
            <a:pPr eaLnBrk="1" hangingPunct="1"/>
            <a:r>
              <a:rPr lang="zh-CN" altLang="en-US" sz="2400" b="1" dirty="0">
                <a:solidFill>
                  <a:srgbClr val="FF0000"/>
                </a:solidFill>
                <a:latin typeface="+mn-ea"/>
              </a:rPr>
              <a:t>不同类型的维护强调的重点不同</a:t>
            </a:r>
            <a:r>
              <a:rPr lang="zh-CN" altLang="en-US" sz="2400" b="1" dirty="0">
                <a:solidFill>
                  <a:srgbClr val="000000"/>
                </a:solidFill>
                <a:latin typeface="+mn-ea"/>
              </a:rPr>
              <a:t>，但是</a:t>
            </a:r>
            <a:r>
              <a:rPr lang="zh-CN" altLang="en-US" sz="2400" b="1" dirty="0">
                <a:solidFill>
                  <a:srgbClr val="FF0000"/>
                </a:solidFill>
                <a:latin typeface="+mn-ea"/>
              </a:rPr>
              <a:t>基本途径是相同的</a:t>
            </a:r>
            <a:r>
              <a:rPr lang="zh-CN" altLang="en-US" sz="2400" b="1" dirty="0">
                <a:solidFill>
                  <a:srgbClr val="000000"/>
                </a:solidFill>
                <a:latin typeface="+mn-ea"/>
              </a:rPr>
              <a:t>。维护事件流中</a:t>
            </a:r>
            <a:r>
              <a:rPr lang="zh-CN" altLang="en-US" sz="2400" b="1" dirty="0">
                <a:solidFill>
                  <a:srgbClr val="FF0000"/>
                </a:solidFill>
                <a:latin typeface="+mn-ea"/>
              </a:rPr>
              <a:t>最后一个事件是复审</a:t>
            </a:r>
            <a:r>
              <a:rPr lang="zh-CN" altLang="en-US" sz="2400" b="1" dirty="0">
                <a:solidFill>
                  <a:srgbClr val="000000"/>
                </a:solidFill>
                <a:latin typeface="+mn-ea"/>
              </a:rPr>
              <a:t>，它再次检验软件配置的所有成分的有效性，并且保证事实上满足了维护要求表中的要求。</a:t>
            </a:r>
          </a:p>
          <a:p>
            <a:pPr eaLnBrk="1" hangingPunct="1">
              <a:lnSpc>
                <a:spcPct val="150000"/>
              </a:lnSpc>
              <a:defRPr/>
            </a:pPr>
            <a:endParaRPr lang="en-US" altLang="zh-CN" sz="2400" b="1" dirty="0">
              <a:solidFill>
                <a:schemeClr val="tx2"/>
              </a:solidFill>
              <a:latin typeface="+mn-ea"/>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zh-CN" altLang="en-US" sz="2400" b="1" dirty="0">
                <a:solidFill>
                  <a:srgbClr val="000000"/>
                </a:solidFill>
                <a:latin typeface="+mn-ea"/>
              </a:rPr>
              <a:t>在完成软件维护任务之后，进行</a:t>
            </a:r>
            <a:r>
              <a:rPr lang="zh-CN" altLang="en-US" sz="2400" b="1" dirty="0">
                <a:solidFill>
                  <a:srgbClr val="FF0000"/>
                </a:solidFill>
                <a:latin typeface="+mn-ea"/>
              </a:rPr>
              <a:t>处境复查</a:t>
            </a:r>
            <a:r>
              <a:rPr lang="zh-CN" altLang="en-US" sz="2400" b="1" dirty="0">
                <a:solidFill>
                  <a:schemeClr val="tx2"/>
                </a:solidFill>
                <a:latin typeface="+mn-ea"/>
              </a:rPr>
              <a:t>常常是</a:t>
            </a:r>
            <a:r>
              <a:rPr lang="zh-CN" altLang="en-US" sz="2400" b="1" dirty="0">
                <a:solidFill>
                  <a:srgbClr val="FF0000"/>
                </a:solidFill>
                <a:latin typeface="+mn-ea"/>
              </a:rPr>
              <a:t>有好处</a:t>
            </a:r>
            <a:r>
              <a:rPr lang="zh-CN" altLang="en-US" sz="2400" b="1" dirty="0">
                <a:solidFill>
                  <a:schemeClr val="tx2"/>
                </a:solidFill>
                <a:latin typeface="+mn-ea"/>
              </a:rPr>
              <a:t>的</a:t>
            </a:r>
            <a:r>
              <a:rPr lang="zh-CN" altLang="en-US" sz="2400" b="1" dirty="0">
                <a:solidFill>
                  <a:srgbClr val="000000"/>
                </a:solidFill>
                <a:latin typeface="+mn-ea"/>
              </a:rPr>
              <a:t>。一般说来，这种复查试图回答下述问题。</a:t>
            </a:r>
            <a:endParaRPr lang="en-US" altLang="zh-CN" sz="2400" b="1" dirty="0">
              <a:solidFill>
                <a:srgbClr val="000000"/>
              </a:solidFill>
              <a:latin typeface="+mn-ea"/>
            </a:endParaRPr>
          </a:p>
          <a:p>
            <a:pPr eaLnBrk="1" hangingPunct="1">
              <a:buNone/>
              <a:defRPr/>
            </a:pPr>
            <a:r>
              <a:rPr lang="zh-CN" altLang="en-US" sz="2400" b="1" dirty="0">
                <a:solidFill>
                  <a:srgbClr val="000000"/>
                </a:solidFill>
                <a:latin typeface="+mn-ea"/>
              </a:rPr>
              <a:t>  </a:t>
            </a:r>
            <a:r>
              <a:rPr lang="en-US" altLang="zh-CN" sz="2400" b="1" dirty="0">
                <a:solidFill>
                  <a:srgbClr val="000000"/>
                </a:solidFill>
                <a:latin typeface="+mn-ea"/>
              </a:rPr>
              <a:t>(1)</a:t>
            </a:r>
            <a:r>
              <a:rPr lang="zh-CN" altLang="en-US" sz="2400" b="1" dirty="0">
                <a:solidFill>
                  <a:srgbClr val="000000"/>
                </a:solidFill>
                <a:latin typeface="+mn-ea"/>
              </a:rPr>
              <a:t> 在当前处境下设计、编码或测试的哪些方面</a:t>
            </a:r>
            <a:r>
              <a:rPr lang="zh-CN" altLang="en-US" sz="2400" b="1" dirty="0">
                <a:solidFill>
                  <a:srgbClr val="FF0000"/>
                </a:solidFill>
                <a:latin typeface="+mn-ea"/>
              </a:rPr>
              <a:t>能用不同方法进行</a:t>
            </a:r>
            <a:r>
              <a:rPr lang="en-US" altLang="zh-CN" sz="2400" b="1" dirty="0">
                <a:solidFill>
                  <a:srgbClr val="000000"/>
                </a:solidFill>
                <a:latin typeface="+mn-ea"/>
              </a:rPr>
              <a:t>?</a:t>
            </a:r>
          </a:p>
          <a:p>
            <a:pPr eaLnBrk="1" hangingPunct="1">
              <a:buNone/>
              <a:defRPr/>
            </a:pPr>
            <a:r>
              <a:rPr lang="zh-CN" altLang="en-US" sz="2400" b="1" dirty="0">
                <a:solidFill>
                  <a:srgbClr val="000000"/>
                </a:solidFill>
                <a:latin typeface="+mn-ea"/>
              </a:rPr>
              <a:t>  </a:t>
            </a:r>
            <a:r>
              <a:rPr lang="en-US" altLang="zh-CN" sz="2400" b="1" dirty="0">
                <a:solidFill>
                  <a:srgbClr val="000000"/>
                </a:solidFill>
                <a:latin typeface="+mn-ea"/>
              </a:rPr>
              <a:t>(2)</a:t>
            </a:r>
            <a:r>
              <a:rPr lang="zh-CN" altLang="en-US" sz="2400" b="1" dirty="0">
                <a:solidFill>
                  <a:srgbClr val="000000"/>
                </a:solidFill>
                <a:latin typeface="+mn-ea"/>
              </a:rPr>
              <a:t>哪些</a:t>
            </a:r>
            <a:r>
              <a:rPr lang="zh-CN" altLang="en-US" sz="2400" b="1" dirty="0">
                <a:solidFill>
                  <a:srgbClr val="FF0000"/>
                </a:solidFill>
                <a:latin typeface="+mn-ea"/>
              </a:rPr>
              <a:t>维护资源</a:t>
            </a:r>
            <a:r>
              <a:rPr lang="zh-CN" altLang="en-US" sz="2400" b="1" dirty="0">
                <a:solidFill>
                  <a:srgbClr val="000000"/>
                </a:solidFill>
                <a:latin typeface="+mn-ea"/>
              </a:rPr>
              <a:t>是应该有而事实上却没有的</a:t>
            </a:r>
            <a:r>
              <a:rPr lang="en-US" altLang="zh-CN" sz="2400" b="1" dirty="0">
                <a:solidFill>
                  <a:srgbClr val="000000"/>
                </a:solidFill>
                <a:latin typeface="+mn-ea"/>
              </a:rPr>
              <a:t>?</a:t>
            </a:r>
          </a:p>
          <a:p>
            <a:pPr eaLnBrk="1" hangingPunct="1">
              <a:buNone/>
              <a:defRPr/>
            </a:pPr>
            <a:r>
              <a:rPr lang="zh-CN" altLang="en-US" sz="2400" b="1" dirty="0">
                <a:solidFill>
                  <a:srgbClr val="000000"/>
                </a:solidFill>
                <a:latin typeface="+mn-ea"/>
              </a:rPr>
              <a:t>  </a:t>
            </a:r>
            <a:r>
              <a:rPr lang="en-US" altLang="zh-CN" sz="2400" b="1" dirty="0">
                <a:solidFill>
                  <a:srgbClr val="000000"/>
                </a:solidFill>
                <a:latin typeface="+mn-ea"/>
              </a:rPr>
              <a:t>(3)</a:t>
            </a:r>
            <a:r>
              <a:rPr lang="zh-CN" altLang="en-US" sz="2400" b="1" dirty="0">
                <a:solidFill>
                  <a:srgbClr val="000000"/>
                </a:solidFill>
                <a:latin typeface="+mn-ea"/>
              </a:rPr>
              <a:t>对于这项维护工作什么是</a:t>
            </a:r>
            <a:r>
              <a:rPr lang="zh-CN" altLang="en-US" sz="2400" b="1" dirty="0">
                <a:solidFill>
                  <a:srgbClr val="FF0000"/>
                </a:solidFill>
                <a:latin typeface="+mn-ea"/>
              </a:rPr>
              <a:t>主要</a:t>
            </a:r>
            <a:r>
              <a:rPr lang="zh-CN" altLang="en-US" sz="2400" b="1" dirty="0">
                <a:solidFill>
                  <a:srgbClr val="000000"/>
                </a:solidFill>
                <a:latin typeface="+mn-ea"/>
              </a:rPr>
              <a:t>的</a:t>
            </a:r>
            <a:r>
              <a:rPr lang="en-US" altLang="zh-CN" sz="2400" b="1" dirty="0">
                <a:solidFill>
                  <a:srgbClr val="000000"/>
                </a:solidFill>
                <a:latin typeface="+mn-ea"/>
              </a:rPr>
              <a:t>(</a:t>
            </a:r>
            <a:r>
              <a:rPr lang="zh-CN" altLang="en-US" sz="2400" b="1" dirty="0">
                <a:solidFill>
                  <a:srgbClr val="000000"/>
                </a:solidFill>
                <a:latin typeface="+mn-ea"/>
              </a:rPr>
              <a:t>以及次要的</a:t>
            </a:r>
            <a:r>
              <a:rPr lang="en-US" altLang="zh-CN" sz="2400" b="1" dirty="0">
                <a:solidFill>
                  <a:srgbClr val="000000"/>
                </a:solidFill>
                <a:latin typeface="+mn-ea"/>
              </a:rPr>
              <a:t>)</a:t>
            </a:r>
            <a:r>
              <a:rPr lang="zh-CN" altLang="en-US" sz="2400" b="1" dirty="0">
                <a:solidFill>
                  <a:srgbClr val="000000"/>
                </a:solidFill>
                <a:latin typeface="+mn-ea"/>
              </a:rPr>
              <a:t>障碍</a:t>
            </a:r>
            <a:r>
              <a:rPr lang="en-US" altLang="zh-CN" sz="2400" b="1" dirty="0">
                <a:solidFill>
                  <a:srgbClr val="000000"/>
                </a:solidFill>
                <a:latin typeface="+mn-ea"/>
              </a:rPr>
              <a:t>?</a:t>
            </a:r>
          </a:p>
          <a:p>
            <a:pPr eaLnBrk="1" hangingPunct="1">
              <a:buNone/>
              <a:defRPr/>
            </a:pPr>
            <a:r>
              <a:rPr lang="zh-CN" altLang="en-US" sz="2400" b="1" dirty="0">
                <a:solidFill>
                  <a:srgbClr val="000000"/>
                </a:solidFill>
                <a:latin typeface="+mn-ea"/>
              </a:rPr>
              <a:t>  </a:t>
            </a:r>
            <a:r>
              <a:rPr lang="en-US" altLang="zh-CN" sz="2400" b="1" dirty="0">
                <a:solidFill>
                  <a:srgbClr val="000000"/>
                </a:solidFill>
                <a:latin typeface="+mn-ea"/>
              </a:rPr>
              <a:t>(4)</a:t>
            </a:r>
            <a:r>
              <a:rPr lang="zh-CN" altLang="en-US" sz="2400" b="1" dirty="0">
                <a:solidFill>
                  <a:srgbClr val="000000"/>
                </a:solidFill>
                <a:latin typeface="+mn-ea"/>
              </a:rPr>
              <a:t>要求的维护类型中</a:t>
            </a:r>
            <a:r>
              <a:rPr lang="zh-CN" altLang="en-US" sz="2400" b="1" dirty="0">
                <a:solidFill>
                  <a:srgbClr val="FF0000"/>
                </a:solidFill>
                <a:latin typeface="+mn-ea"/>
              </a:rPr>
              <a:t>有预防性维护吗</a:t>
            </a:r>
            <a:r>
              <a:rPr lang="en-US" altLang="zh-CN" sz="2400" b="1" dirty="0">
                <a:solidFill>
                  <a:srgbClr val="000000"/>
                </a:solidFill>
                <a:latin typeface="+mn-ea"/>
              </a:rPr>
              <a:t>?</a:t>
            </a:r>
          </a:p>
          <a:p>
            <a:pPr eaLnBrk="1" hangingPunct="1">
              <a:buNone/>
              <a:defRPr/>
            </a:pPr>
            <a:r>
              <a:rPr lang="zh-CN" altLang="en-US" sz="2400" b="1" dirty="0">
                <a:solidFill>
                  <a:srgbClr val="000000"/>
                </a:solidFill>
                <a:latin typeface="+mn-ea"/>
              </a:rPr>
              <a:t>  </a:t>
            </a:r>
            <a:r>
              <a:rPr lang="en-US" altLang="zh-CN" sz="2400" b="1" dirty="0">
                <a:solidFill>
                  <a:srgbClr val="000000"/>
                </a:solidFill>
                <a:latin typeface="+mn-ea"/>
              </a:rPr>
              <a:t>(5)</a:t>
            </a:r>
            <a:r>
              <a:rPr lang="zh-CN" altLang="en-US" sz="2400" b="1" dirty="0">
                <a:solidFill>
                  <a:srgbClr val="000000"/>
                </a:solidFill>
                <a:latin typeface="+mn-ea"/>
              </a:rPr>
              <a:t>处境复查对将来维护工作的进行有重要影响，而且所提供的反馈信息</a:t>
            </a:r>
            <a:r>
              <a:rPr lang="zh-CN" altLang="en-US" sz="2400" b="1" dirty="0">
                <a:solidFill>
                  <a:srgbClr val="FF0000"/>
                </a:solidFill>
                <a:latin typeface="+mn-ea"/>
              </a:rPr>
              <a:t>对有效地管理软件组织十分重要</a:t>
            </a:r>
            <a:r>
              <a:rPr lang="zh-CN" altLang="en-US" sz="2400" b="1" dirty="0">
                <a:solidFill>
                  <a:srgbClr val="000000"/>
                </a:solidFill>
                <a:latin typeface="+mn-ea"/>
              </a:rPr>
              <a:t>。</a:t>
            </a:r>
            <a:endParaRPr lang="en-US" altLang="zh-CN" sz="2400" b="1" dirty="0">
              <a:solidFill>
                <a:srgbClr val="000000"/>
              </a:solidFill>
              <a:latin typeface="+mn-ea"/>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en-US" altLang="zh-CN" sz="2400" b="1" dirty="0">
                <a:solidFill>
                  <a:srgbClr val="FF0000"/>
                </a:solidFill>
                <a:latin typeface="+mn-ea"/>
              </a:rPr>
              <a:t>4</a:t>
            </a:r>
            <a:r>
              <a:rPr lang="zh-CN" altLang="en-US" sz="2400" b="1" dirty="0">
                <a:solidFill>
                  <a:srgbClr val="FF0000"/>
                </a:solidFill>
                <a:latin typeface="+mn-ea"/>
              </a:rPr>
              <a:t>、保护维护记录</a:t>
            </a:r>
            <a:endParaRPr lang="en-US" altLang="zh-CN" sz="2400" b="1" dirty="0">
              <a:solidFill>
                <a:srgbClr val="FF0000"/>
              </a:solidFill>
              <a:latin typeface="+mn-ea"/>
            </a:endParaRPr>
          </a:p>
          <a:p>
            <a:pPr eaLnBrk="1" hangingPunct="1"/>
            <a:r>
              <a:rPr lang="en-US" altLang="zh-CN" sz="2400" b="1" dirty="0">
                <a:solidFill>
                  <a:srgbClr val="000000"/>
                </a:solidFill>
                <a:latin typeface="+mn-ea"/>
              </a:rPr>
              <a:t>1</a:t>
            </a:r>
            <a:r>
              <a:rPr lang="zh-CN" altLang="en-US" sz="2400" b="1" dirty="0">
                <a:solidFill>
                  <a:srgbClr val="000000"/>
                </a:solidFill>
                <a:latin typeface="+mn-ea"/>
              </a:rPr>
              <a:t>程序标识；</a:t>
            </a:r>
            <a:r>
              <a:rPr lang="en-US" altLang="zh-CN" sz="2400" b="1" dirty="0">
                <a:solidFill>
                  <a:srgbClr val="000000"/>
                </a:solidFill>
                <a:latin typeface="+mn-ea"/>
              </a:rPr>
              <a:t>2</a:t>
            </a:r>
            <a:r>
              <a:rPr lang="zh-CN" altLang="en-US" sz="2400" b="1" dirty="0">
                <a:solidFill>
                  <a:srgbClr val="000000"/>
                </a:solidFill>
                <a:latin typeface="+mn-ea"/>
              </a:rPr>
              <a:t>源语句数；</a:t>
            </a:r>
            <a:r>
              <a:rPr lang="en-US" altLang="zh-CN" sz="2400" b="1" dirty="0">
                <a:solidFill>
                  <a:srgbClr val="000000"/>
                </a:solidFill>
                <a:latin typeface="+mn-ea"/>
              </a:rPr>
              <a:t>3</a:t>
            </a:r>
            <a:r>
              <a:rPr lang="zh-CN" altLang="en-US" sz="2400" b="1" dirty="0">
                <a:solidFill>
                  <a:srgbClr val="000000"/>
                </a:solidFill>
                <a:latin typeface="+mn-ea"/>
              </a:rPr>
              <a:t>机器指令条数；</a:t>
            </a:r>
            <a:r>
              <a:rPr lang="en-US" altLang="zh-CN" sz="2400" b="1" dirty="0">
                <a:solidFill>
                  <a:srgbClr val="000000"/>
                </a:solidFill>
                <a:latin typeface="+mn-ea"/>
              </a:rPr>
              <a:t>4</a:t>
            </a:r>
            <a:r>
              <a:rPr lang="zh-CN" altLang="en-US" sz="2400" b="1" dirty="0">
                <a:solidFill>
                  <a:srgbClr val="000000"/>
                </a:solidFill>
                <a:latin typeface="+mn-ea"/>
              </a:rPr>
              <a:t>使用的程序设计语言；</a:t>
            </a:r>
            <a:r>
              <a:rPr lang="en-US" altLang="zh-CN" sz="2400" b="1" dirty="0">
                <a:solidFill>
                  <a:srgbClr val="000000"/>
                </a:solidFill>
                <a:latin typeface="+mn-ea"/>
              </a:rPr>
              <a:t>5</a:t>
            </a:r>
            <a:r>
              <a:rPr lang="zh-CN" altLang="en-US" sz="2400" b="1" dirty="0">
                <a:solidFill>
                  <a:srgbClr val="000000"/>
                </a:solidFill>
                <a:latin typeface="+mn-ea"/>
              </a:rPr>
              <a:t>程序安装的日期；</a:t>
            </a:r>
            <a:r>
              <a:rPr lang="en-US" altLang="zh-CN" sz="2400" b="1" dirty="0">
                <a:solidFill>
                  <a:srgbClr val="000000"/>
                </a:solidFill>
                <a:latin typeface="+mn-ea"/>
              </a:rPr>
              <a:t>6</a:t>
            </a:r>
            <a:r>
              <a:rPr lang="zh-CN" altLang="en-US" sz="2400" b="1" dirty="0">
                <a:solidFill>
                  <a:srgbClr val="000000"/>
                </a:solidFill>
                <a:latin typeface="+mn-ea"/>
              </a:rPr>
              <a:t>自从安装以来程序运行的次数；</a:t>
            </a:r>
            <a:r>
              <a:rPr lang="en-US" altLang="zh-CN" sz="2400" b="1" dirty="0">
                <a:solidFill>
                  <a:srgbClr val="000000"/>
                </a:solidFill>
                <a:latin typeface="+mn-ea"/>
              </a:rPr>
              <a:t>7</a:t>
            </a:r>
            <a:r>
              <a:rPr lang="zh-CN" altLang="en-US" sz="2400" b="1" dirty="0">
                <a:solidFill>
                  <a:srgbClr val="000000"/>
                </a:solidFill>
                <a:latin typeface="+mn-ea"/>
              </a:rPr>
              <a:t>自从安装以来程序失效的次数；</a:t>
            </a:r>
            <a:r>
              <a:rPr lang="en-US" altLang="zh-CN" sz="2400" b="1" dirty="0">
                <a:solidFill>
                  <a:srgbClr val="000000"/>
                </a:solidFill>
                <a:latin typeface="+mn-ea"/>
              </a:rPr>
              <a:t>8</a:t>
            </a:r>
            <a:r>
              <a:rPr lang="zh-CN" altLang="en-US" sz="2400" b="1" dirty="0">
                <a:solidFill>
                  <a:srgbClr val="000000"/>
                </a:solidFill>
                <a:latin typeface="+mn-ea"/>
              </a:rPr>
              <a:t>程序变动的层次和标识；</a:t>
            </a:r>
            <a:r>
              <a:rPr lang="en-US" altLang="zh-CN" sz="2400" b="1" dirty="0">
                <a:solidFill>
                  <a:srgbClr val="000000"/>
                </a:solidFill>
                <a:latin typeface="+mn-ea"/>
              </a:rPr>
              <a:t>9</a:t>
            </a:r>
            <a:r>
              <a:rPr lang="zh-CN" altLang="en-US" sz="2400" b="1" dirty="0">
                <a:solidFill>
                  <a:srgbClr val="000000"/>
                </a:solidFill>
                <a:latin typeface="+mn-ea"/>
              </a:rPr>
              <a:t>因程序变动而增加的源语句数；</a:t>
            </a:r>
            <a:r>
              <a:rPr lang="en-US" altLang="zh-CN" sz="2400" b="1" dirty="0">
                <a:solidFill>
                  <a:srgbClr val="000000"/>
                </a:solidFill>
                <a:latin typeface="+mn-ea"/>
              </a:rPr>
              <a:t>10</a:t>
            </a:r>
            <a:r>
              <a:rPr lang="zh-CN" altLang="en-US" sz="2400" b="1" dirty="0">
                <a:solidFill>
                  <a:srgbClr val="000000"/>
                </a:solidFill>
                <a:latin typeface="+mn-ea"/>
              </a:rPr>
              <a:t>因程序变动而删除的源语句数；</a:t>
            </a:r>
            <a:r>
              <a:rPr lang="en-US" altLang="zh-CN" sz="2400" b="1" dirty="0">
                <a:solidFill>
                  <a:srgbClr val="000000"/>
                </a:solidFill>
                <a:latin typeface="+mn-ea"/>
              </a:rPr>
              <a:t>11</a:t>
            </a:r>
            <a:r>
              <a:rPr lang="zh-CN" altLang="en-US" sz="2400" b="1" dirty="0">
                <a:solidFill>
                  <a:srgbClr val="000000"/>
                </a:solidFill>
                <a:latin typeface="+mn-ea"/>
              </a:rPr>
              <a:t>每个改动耗费的人时数；</a:t>
            </a:r>
            <a:r>
              <a:rPr lang="en-US" altLang="zh-CN" sz="2400" b="1" dirty="0">
                <a:solidFill>
                  <a:srgbClr val="000000"/>
                </a:solidFill>
                <a:latin typeface="+mn-ea"/>
              </a:rPr>
              <a:t>12</a:t>
            </a:r>
            <a:r>
              <a:rPr lang="zh-CN" altLang="en-US" sz="2400" b="1" dirty="0">
                <a:solidFill>
                  <a:srgbClr val="000000"/>
                </a:solidFill>
                <a:latin typeface="+mn-ea"/>
              </a:rPr>
              <a:t>程序改动的日期；</a:t>
            </a:r>
            <a:r>
              <a:rPr lang="en-US" altLang="zh-CN" sz="2400" b="1" dirty="0">
                <a:solidFill>
                  <a:srgbClr val="000000"/>
                </a:solidFill>
                <a:latin typeface="+mn-ea"/>
              </a:rPr>
              <a:t>13</a:t>
            </a:r>
            <a:r>
              <a:rPr lang="zh-CN" altLang="en-US" sz="2400" b="1" dirty="0">
                <a:solidFill>
                  <a:srgbClr val="000000"/>
                </a:solidFill>
                <a:latin typeface="+mn-ea"/>
              </a:rPr>
              <a:t>软件工程师的名字；</a:t>
            </a:r>
            <a:r>
              <a:rPr lang="en-US" altLang="zh-CN" sz="2400" b="1" dirty="0">
                <a:solidFill>
                  <a:srgbClr val="000000"/>
                </a:solidFill>
                <a:latin typeface="+mn-ea"/>
              </a:rPr>
              <a:t>14</a:t>
            </a:r>
            <a:r>
              <a:rPr lang="zh-CN" altLang="en-US" sz="2400" b="1" dirty="0">
                <a:solidFill>
                  <a:srgbClr val="000000"/>
                </a:solidFill>
                <a:latin typeface="+mn-ea"/>
              </a:rPr>
              <a:t>维护要求表的标识；</a:t>
            </a:r>
            <a:r>
              <a:rPr lang="en-US" altLang="zh-CN" sz="2400" b="1" dirty="0">
                <a:solidFill>
                  <a:srgbClr val="000000"/>
                </a:solidFill>
                <a:latin typeface="+mn-ea"/>
              </a:rPr>
              <a:t>15</a:t>
            </a:r>
            <a:r>
              <a:rPr lang="zh-CN" altLang="en-US" sz="2400" b="1" dirty="0">
                <a:solidFill>
                  <a:srgbClr val="000000"/>
                </a:solidFill>
                <a:latin typeface="+mn-ea"/>
              </a:rPr>
              <a:t>维护类型；</a:t>
            </a:r>
            <a:r>
              <a:rPr lang="en-US" altLang="zh-CN" sz="2400" b="1" dirty="0">
                <a:solidFill>
                  <a:srgbClr val="000000"/>
                </a:solidFill>
                <a:latin typeface="+mn-ea"/>
              </a:rPr>
              <a:t>16</a:t>
            </a:r>
            <a:r>
              <a:rPr lang="zh-CN" altLang="en-US" sz="2400" b="1" dirty="0">
                <a:solidFill>
                  <a:srgbClr val="000000"/>
                </a:solidFill>
                <a:latin typeface="+mn-ea"/>
              </a:rPr>
              <a:t>维护开始和完成的日期；</a:t>
            </a:r>
            <a:r>
              <a:rPr lang="en-US" altLang="zh-CN" sz="2400" b="1" dirty="0">
                <a:solidFill>
                  <a:srgbClr val="000000"/>
                </a:solidFill>
                <a:latin typeface="+mn-ea"/>
              </a:rPr>
              <a:t>17</a:t>
            </a:r>
            <a:r>
              <a:rPr lang="zh-CN" altLang="en-US" sz="2400" b="1" dirty="0">
                <a:solidFill>
                  <a:srgbClr val="000000"/>
                </a:solidFill>
                <a:latin typeface="+mn-ea"/>
              </a:rPr>
              <a:t>累计用于维护的人时数；</a:t>
            </a:r>
            <a:r>
              <a:rPr lang="en-US" altLang="zh-CN" sz="2400" b="1" dirty="0">
                <a:solidFill>
                  <a:srgbClr val="000000"/>
                </a:solidFill>
                <a:latin typeface="+mn-ea"/>
              </a:rPr>
              <a:t>18</a:t>
            </a:r>
            <a:r>
              <a:rPr lang="zh-CN" altLang="en-US" sz="2400" b="1" dirty="0">
                <a:solidFill>
                  <a:srgbClr val="000000"/>
                </a:solidFill>
                <a:latin typeface="+mn-ea"/>
              </a:rPr>
              <a:t>与完成的维护相联系的纯效益。</a:t>
            </a:r>
            <a:endParaRPr lang="en-US" altLang="zh-CN" sz="2400" b="1" dirty="0">
              <a:solidFill>
                <a:srgbClr val="000000"/>
              </a:solidFill>
              <a:latin typeface="+mn-ea"/>
            </a:endParaRPr>
          </a:p>
          <a:p>
            <a:pPr eaLnBrk="1" hangingPunct="1"/>
            <a:r>
              <a:rPr lang="zh-CN" altLang="en-US" sz="2400" b="1" dirty="0">
                <a:solidFill>
                  <a:srgbClr val="000000"/>
                </a:solidFill>
                <a:latin typeface="+mn-ea"/>
              </a:rPr>
              <a:t>应该为每项维护工作都收集上述数据。可以利用这些数据构成一个维护数据库的基础。</a:t>
            </a:r>
          </a:p>
          <a:p>
            <a:pPr eaLnBrk="1" hangingPunct="1"/>
            <a:endParaRPr lang="zh-CN" altLang="en-US" sz="2400" dirty="0"/>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8.3 </a:t>
            </a:r>
            <a:r>
              <a:rPr lang="zh-CN" altLang="en-US" sz="3200" dirty="0">
                <a:solidFill>
                  <a:prstClr val="black"/>
                </a:solidFill>
                <a:latin typeface="宋体" panose="02010600030101010101" pitchFamily="2" charset="-122"/>
              </a:rPr>
              <a:t>软件维护的过程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en-US" altLang="zh-CN" sz="2400" b="1" dirty="0">
                <a:solidFill>
                  <a:srgbClr val="FF0000"/>
                </a:solidFill>
                <a:latin typeface="+mn-ea"/>
              </a:rPr>
              <a:t>5</a:t>
            </a:r>
            <a:r>
              <a:rPr lang="zh-CN" altLang="en-US" sz="2400" b="1" dirty="0">
                <a:solidFill>
                  <a:srgbClr val="FF0000"/>
                </a:solidFill>
                <a:latin typeface="+mn-ea"/>
              </a:rPr>
              <a:t>、评价维护活动</a:t>
            </a:r>
            <a:endParaRPr lang="en-US" altLang="zh-CN" sz="2400" b="1" dirty="0">
              <a:solidFill>
                <a:srgbClr val="FF0000"/>
              </a:solidFill>
              <a:latin typeface="+mn-ea"/>
            </a:endParaRPr>
          </a:p>
          <a:p>
            <a:pPr eaLnBrk="1" hangingPunct="1">
              <a:buNone/>
            </a:pPr>
            <a:r>
              <a:rPr lang="zh-CN" altLang="en-US" sz="2400" b="1" dirty="0">
                <a:solidFill>
                  <a:schemeClr val="tx2"/>
                </a:solidFill>
                <a:latin typeface="+mn-ea"/>
              </a:rPr>
              <a:t>  可以从下述</a:t>
            </a:r>
            <a:r>
              <a:rPr lang="en-US" altLang="zh-CN" sz="2400" b="1" dirty="0">
                <a:solidFill>
                  <a:schemeClr val="tx2"/>
                </a:solidFill>
                <a:latin typeface="+mn-ea"/>
              </a:rPr>
              <a:t>7</a:t>
            </a:r>
            <a:r>
              <a:rPr lang="zh-CN" altLang="en-US" sz="2400" b="1" dirty="0">
                <a:solidFill>
                  <a:schemeClr val="tx2"/>
                </a:solidFill>
                <a:latin typeface="+mn-ea"/>
              </a:rPr>
              <a:t>个方面度量维护工作</a:t>
            </a:r>
            <a:endParaRPr lang="en-US" altLang="zh-CN" sz="2400" b="1" dirty="0">
              <a:solidFill>
                <a:schemeClr val="tx2"/>
              </a:solidFill>
              <a:latin typeface="+mn-ea"/>
            </a:endParaRPr>
          </a:p>
          <a:p>
            <a:pPr eaLnBrk="1" hangingPunct="1">
              <a:buNone/>
            </a:pPr>
            <a:r>
              <a:rPr lang="en-US" altLang="zh-CN" sz="2400" b="1" dirty="0">
                <a:solidFill>
                  <a:schemeClr val="tx2"/>
                </a:solidFill>
                <a:latin typeface="+mn-ea"/>
              </a:rPr>
              <a:t>  (1) </a:t>
            </a:r>
            <a:r>
              <a:rPr lang="zh-CN" altLang="en-US" sz="2400" b="1" dirty="0">
                <a:solidFill>
                  <a:schemeClr val="tx2"/>
                </a:solidFill>
                <a:latin typeface="+mn-ea"/>
              </a:rPr>
              <a:t>每次</a:t>
            </a:r>
            <a:r>
              <a:rPr lang="zh-CN" altLang="en-US" sz="2400" b="1" dirty="0">
                <a:solidFill>
                  <a:srgbClr val="FF0000"/>
                </a:solidFill>
                <a:latin typeface="+mn-ea"/>
              </a:rPr>
              <a:t>程序运行平均失效的次数</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(2) </a:t>
            </a:r>
            <a:r>
              <a:rPr lang="zh-CN" altLang="en-US" sz="2400" b="1" dirty="0">
                <a:solidFill>
                  <a:schemeClr val="tx2"/>
                </a:solidFill>
                <a:latin typeface="+mn-ea"/>
              </a:rPr>
              <a:t>用于每一类维护活动的</a:t>
            </a:r>
            <a:r>
              <a:rPr lang="zh-CN" altLang="en-US" sz="2400" b="1" dirty="0">
                <a:solidFill>
                  <a:srgbClr val="FF0000"/>
                </a:solidFill>
                <a:latin typeface="+mn-ea"/>
              </a:rPr>
              <a:t>总人时数</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(3) </a:t>
            </a:r>
            <a:r>
              <a:rPr lang="zh-CN" altLang="en-US" sz="2400" b="1" dirty="0">
                <a:solidFill>
                  <a:schemeClr val="tx2"/>
                </a:solidFill>
                <a:latin typeface="+mn-ea"/>
              </a:rPr>
              <a:t>平均每个程序、每种语言、每种维护类型所做的</a:t>
            </a:r>
            <a:r>
              <a:rPr lang="zh-CN" altLang="en-US" sz="2400" b="1" dirty="0">
                <a:solidFill>
                  <a:srgbClr val="FF0000"/>
                </a:solidFill>
                <a:latin typeface="+mn-ea"/>
              </a:rPr>
              <a:t>程序变动数</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(4) </a:t>
            </a:r>
            <a:r>
              <a:rPr lang="zh-CN" altLang="en-US" sz="2400" b="1" dirty="0">
                <a:solidFill>
                  <a:schemeClr val="tx2"/>
                </a:solidFill>
                <a:latin typeface="+mn-ea"/>
              </a:rPr>
              <a:t>维护过程中增加或删除一个</a:t>
            </a:r>
            <a:r>
              <a:rPr lang="zh-CN" altLang="en-US" sz="2400" b="1" dirty="0">
                <a:solidFill>
                  <a:srgbClr val="FF0000"/>
                </a:solidFill>
                <a:latin typeface="+mn-ea"/>
              </a:rPr>
              <a:t>源语句平均花费的人时数</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(5) </a:t>
            </a:r>
            <a:r>
              <a:rPr lang="zh-CN" altLang="en-US" sz="2400" b="1" dirty="0">
                <a:solidFill>
                  <a:schemeClr val="tx2"/>
                </a:solidFill>
                <a:latin typeface="+mn-ea"/>
              </a:rPr>
              <a:t>维护每种语言</a:t>
            </a:r>
            <a:r>
              <a:rPr lang="zh-CN" altLang="en-US" sz="2400" b="1" dirty="0">
                <a:solidFill>
                  <a:srgbClr val="FF0000"/>
                </a:solidFill>
                <a:latin typeface="+mn-ea"/>
              </a:rPr>
              <a:t>平均花费的人时数</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(6) </a:t>
            </a:r>
            <a:r>
              <a:rPr lang="zh-CN" altLang="en-US" sz="2400" b="1" dirty="0">
                <a:solidFill>
                  <a:schemeClr val="tx2"/>
                </a:solidFill>
                <a:latin typeface="+mn-ea"/>
              </a:rPr>
              <a:t>一张维护要求表的</a:t>
            </a:r>
            <a:r>
              <a:rPr lang="zh-CN" altLang="en-US" sz="2400" b="1" dirty="0">
                <a:solidFill>
                  <a:srgbClr val="FF0000"/>
                </a:solidFill>
                <a:latin typeface="+mn-ea"/>
              </a:rPr>
              <a:t>平均周转时间</a:t>
            </a:r>
            <a:r>
              <a:rPr lang="zh-CN" altLang="en-US" sz="2400" b="1" dirty="0">
                <a:solidFill>
                  <a:schemeClr val="tx2"/>
                </a:solidFill>
                <a:latin typeface="+mn-ea"/>
              </a:rPr>
              <a:t>。</a:t>
            </a:r>
          </a:p>
          <a:p>
            <a:pPr eaLnBrk="1" hangingPunct="1">
              <a:buNone/>
            </a:pPr>
            <a:r>
              <a:rPr lang="en-US" altLang="zh-CN" sz="2400" b="1" dirty="0">
                <a:solidFill>
                  <a:schemeClr val="tx2"/>
                </a:solidFill>
                <a:latin typeface="+mn-ea"/>
              </a:rPr>
              <a:t>  (7) </a:t>
            </a:r>
            <a:r>
              <a:rPr lang="zh-CN" altLang="en-US" sz="2400" b="1" dirty="0">
                <a:solidFill>
                  <a:schemeClr val="tx2"/>
                </a:solidFill>
                <a:latin typeface="+mn-ea"/>
              </a:rPr>
              <a:t>不同维护类型</a:t>
            </a:r>
            <a:r>
              <a:rPr lang="zh-CN" altLang="en-US" sz="2400" b="1" dirty="0">
                <a:solidFill>
                  <a:srgbClr val="FF0000"/>
                </a:solidFill>
                <a:latin typeface="+mn-ea"/>
              </a:rPr>
              <a:t>所占的百分比</a:t>
            </a:r>
            <a:r>
              <a:rPr lang="zh-CN" altLang="en-US" sz="2400" b="1" dirty="0">
                <a:solidFill>
                  <a:schemeClr val="tx2"/>
                </a:solidFill>
                <a:latin typeface="+mn-ea"/>
              </a:rPr>
              <a:t>。</a:t>
            </a:r>
            <a:endParaRPr lang="en-US" altLang="zh-CN" sz="2400" b="1" dirty="0">
              <a:solidFill>
                <a:schemeClr val="tx2"/>
              </a:solidFill>
              <a:latin typeface="+mn-ea"/>
            </a:endParaRPr>
          </a:p>
          <a:p>
            <a:pPr eaLnBrk="1" hangingPunct="1"/>
            <a:endParaRPr lang="zh-CN" altLang="en-US" sz="2400" dirty="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
        <p:nvSpPr>
          <p:cNvPr id="17" name="TextBox 16"/>
          <p:cNvSpPr txBox="1"/>
          <p:nvPr/>
        </p:nvSpPr>
        <p:spPr>
          <a:xfrm>
            <a:off x="3214678" y="1968333"/>
            <a:ext cx="1402949"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总体设计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详细设计</a:t>
            </a:r>
          </a:p>
        </p:txBody>
      </p:sp>
      <p:sp>
        <p:nvSpPr>
          <p:cNvPr id="18" name="TextBox 17"/>
          <p:cNvSpPr txBox="1"/>
          <p:nvPr/>
        </p:nvSpPr>
        <p:spPr>
          <a:xfrm>
            <a:off x="3819312" y="4214818"/>
            <a:ext cx="3753084" cy="246221"/>
          </a:xfrm>
          <a:prstGeom prst="rect">
            <a:avLst/>
          </a:prstGeom>
          <a:noFill/>
        </p:spPr>
        <p:txBody>
          <a:bodyPr wrap="square" rtlCol="0">
            <a:spAutoFit/>
          </a:bodyPr>
          <a:lstStyle/>
          <a:p>
            <a:pPr>
              <a:buNone/>
            </a:pPr>
            <a:r>
              <a:rPr lang="zh-CN" altLang="en-US" sz="1000" b="1" dirty="0">
                <a:solidFill>
                  <a:srgbClr val="0000FF"/>
                </a:solidFill>
                <a:latin typeface="楷体" pitchFamily="49" charset="-122"/>
                <a:ea typeface="楷体" pitchFamily="49" charset="-122"/>
              </a:rPr>
              <a:t>系统实现 、单元测试、集成测试 、确认测试、系统测试</a:t>
            </a:r>
          </a:p>
        </p:txBody>
      </p:sp>
      <p:sp>
        <p:nvSpPr>
          <p:cNvPr id="19" name="TextBox 18"/>
          <p:cNvSpPr txBox="1"/>
          <p:nvPr/>
        </p:nvSpPr>
        <p:spPr>
          <a:xfrm>
            <a:off x="7572396" y="4214818"/>
            <a:ext cx="895596" cy="246221"/>
          </a:xfrm>
          <a:prstGeom prst="rect">
            <a:avLst/>
          </a:prstGeom>
          <a:noFill/>
        </p:spPr>
        <p:txBody>
          <a:bodyPr wrap="square" rtlCol="0">
            <a:spAutoFit/>
          </a:bodyPr>
          <a:lstStyle/>
          <a:p>
            <a:pPr>
              <a:buNone/>
            </a:pPr>
            <a:r>
              <a:rPr lang="zh-CN" altLang="en-US" sz="1000" b="1" dirty="0">
                <a:solidFill>
                  <a:srgbClr val="0000FF"/>
                </a:solidFill>
                <a:latin typeface="楷体" pitchFamily="49" charset="-122"/>
                <a:ea typeface="楷体" pitchFamily="49" charset="-122"/>
              </a:rPr>
              <a:t>系统维护</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rgbClr val="FF0000"/>
                </a:solidFill>
                <a:latin typeface="+mn-ea"/>
              </a:rPr>
              <a:t>8.4   </a:t>
            </a:r>
            <a:r>
              <a:rPr lang="zh-CN" altLang="en-US" sz="2400" b="1" dirty="0">
                <a:solidFill>
                  <a:srgbClr val="FF0000"/>
                </a:solidFill>
                <a:latin typeface="+mn-ea"/>
              </a:rPr>
              <a:t>软件的可维护性</a:t>
            </a:r>
            <a:endParaRPr lang="en-US" altLang="zh-CN" sz="2400" b="1" dirty="0">
              <a:solidFill>
                <a:srgbClr val="FF0000"/>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zh-CN" altLang="en-US" sz="2400" b="1" dirty="0">
                <a:solidFill>
                  <a:schemeClr val="tx2"/>
                </a:solidFill>
              </a:rPr>
              <a:t>可以把软件的</a:t>
            </a:r>
            <a:r>
              <a:rPr lang="zh-CN" altLang="en-US" sz="2400" b="1" dirty="0">
                <a:solidFill>
                  <a:srgbClr val="FF0000"/>
                </a:solidFill>
              </a:rPr>
              <a:t>可维护性</a:t>
            </a:r>
            <a:r>
              <a:rPr lang="zh-CN" altLang="en-US" sz="2400" b="1" dirty="0">
                <a:solidFill>
                  <a:schemeClr val="tx2"/>
                </a:solidFill>
              </a:rPr>
              <a:t>定性地</a:t>
            </a:r>
            <a:r>
              <a:rPr lang="zh-CN" altLang="en-US" sz="2400" b="1" dirty="0">
                <a:solidFill>
                  <a:srgbClr val="FF0000"/>
                </a:solidFill>
              </a:rPr>
              <a:t>定义</a:t>
            </a:r>
            <a:r>
              <a:rPr lang="zh-CN" altLang="en-US" sz="2400" b="1" dirty="0">
                <a:solidFill>
                  <a:schemeClr val="tx2"/>
                </a:solidFill>
              </a:rPr>
              <a:t>为： 维护人员理解、改正、改动或改进这个软件的难易程度</a:t>
            </a:r>
            <a:endParaRPr lang="en-US" altLang="zh-CN" sz="2400" b="1" dirty="0">
              <a:solidFill>
                <a:schemeClr val="tx2"/>
              </a:solidFill>
            </a:endParaRPr>
          </a:p>
          <a:p>
            <a:pPr eaLnBrk="1" hangingPunct="1"/>
            <a:r>
              <a:rPr lang="zh-CN" altLang="en-US" sz="2400" b="1" dirty="0">
                <a:solidFill>
                  <a:srgbClr val="FF0000"/>
                </a:solidFill>
              </a:rPr>
              <a:t>提高可维护性</a:t>
            </a:r>
            <a:r>
              <a:rPr lang="zh-CN" altLang="en-US" sz="2400" b="1" dirty="0">
                <a:solidFill>
                  <a:schemeClr val="tx2"/>
                </a:solidFill>
              </a:rPr>
              <a:t>是支配软件工程方法学所有步骤的关键目标！</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en-US" altLang="zh-CN" sz="2400" b="1" dirty="0">
                <a:solidFill>
                  <a:srgbClr val="FF0000"/>
                </a:solidFill>
                <a:latin typeface="+mn-ea"/>
              </a:rPr>
              <a:t>8.4.1</a:t>
            </a:r>
            <a:r>
              <a:rPr lang="en-US" altLang="zh-CN" sz="2400" b="1" dirty="0">
                <a:solidFill>
                  <a:srgbClr val="FF0000"/>
                </a:solidFill>
              </a:rPr>
              <a:t>. </a:t>
            </a:r>
            <a:r>
              <a:rPr lang="zh-CN" altLang="en-US" sz="2400" b="1" dirty="0">
                <a:solidFill>
                  <a:srgbClr val="FF0000"/>
                </a:solidFill>
              </a:rPr>
              <a:t>决定软件可维护性的因素</a:t>
            </a:r>
          </a:p>
          <a:p>
            <a:pPr eaLnBrk="1" hangingPunct="1">
              <a:defRPr/>
            </a:pPr>
            <a:r>
              <a:rPr lang="zh-CN" altLang="en-US" sz="2400" b="1" dirty="0">
                <a:solidFill>
                  <a:schemeClr val="tx2"/>
                </a:solidFill>
                <a:latin typeface="+mn-ea"/>
              </a:rPr>
              <a:t>维护就是在软件交付使用后进行的修改，修改之前必须理解待修改的对象，修改之后应该进行必要的测试，以保证所做的修改是正确的。如果是改正性维护，还必须预先进行调试以确定错误的具体位置。因此，</a:t>
            </a:r>
            <a:r>
              <a:rPr lang="zh-CN" altLang="en-US" sz="2400" b="1" dirty="0">
                <a:solidFill>
                  <a:srgbClr val="FF0000"/>
                </a:solidFill>
                <a:latin typeface="+mn-ea"/>
              </a:rPr>
              <a:t>决定软件可维护性的因素主要有下述</a:t>
            </a:r>
            <a:r>
              <a:rPr lang="en-US" altLang="zh-CN" sz="2400" b="1" dirty="0">
                <a:solidFill>
                  <a:srgbClr val="FF0000"/>
                </a:solidFill>
                <a:latin typeface="+mn-ea"/>
              </a:rPr>
              <a:t>5</a:t>
            </a:r>
            <a:r>
              <a:rPr lang="zh-CN" altLang="en-US" sz="2400" b="1" dirty="0">
                <a:solidFill>
                  <a:srgbClr val="FF0000"/>
                </a:solidFill>
                <a:latin typeface="+mn-ea"/>
              </a:rPr>
              <a:t>个</a:t>
            </a:r>
            <a:r>
              <a:rPr lang="zh-CN" altLang="en-US" sz="2400" b="1" dirty="0">
                <a:solidFill>
                  <a:schemeClr val="tx2"/>
                </a:solidFill>
                <a:latin typeface="+mn-ea"/>
              </a:rPr>
              <a:t>。</a:t>
            </a:r>
            <a:endParaRPr lang="en-US" altLang="zh-CN" sz="2400" b="1" dirty="0">
              <a:solidFill>
                <a:schemeClr val="tx2"/>
              </a:solidFill>
              <a:latin typeface="+mn-ea"/>
            </a:endParaRPr>
          </a:p>
          <a:p>
            <a:pPr marL="457200" indent="0" eaLnBrk="1" hangingPunct="1">
              <a:buFont typeface="+mj-lt"/>
              <a:buAutoNum type="arabicPeriod"/>
              <a:defRPr/>
            </a:pPr>
            <a:r>
              <a:rPr lang="zh-CN" altLang="en-US" sz="2400" b="1" dirty="0">
                <a:solidFill>
                  <a:schemeClr val="tx2"/>
                </a:solidFill>
              </a:rPr>
              <a:t>可理解性</a:t>
            </a:r>
            <a:endParaRPr lang="en-US" altLang="zh-CN" sz="2400" b="1" dirty="0">
              <a:solidFill>
                <a:schemeClr val="tx2"/>
              </a:solidFill>
            </a:endParaRPr>
          </a:p>
          <a:p>
            <a:pPr marL="457200" indent="0" eaLnBrk="1" hangingPunct="1">
              <a:buFont typeface="+mj-lt"/>
              <a:buAutoNum type="arabicPeriod"/>
              <a:defRPr/>
            </a:pPr>
            <a:r>
              <a:rPr lang="zh-CN" altLang="en-US" sz="2400" b="1" dirty="0">
                <a:solidFill>
                  <a:schemeClr val="tx2"/>
                </a:solidFill>
              </a:rPr>
              <a:t>可测试性</a:t>
            </a:r>
            <a:endParaRPr lang="en-US" altLang="zh-CN" sz="2400" b="1" dirty="0">
              <a:solidFill>
                <a:schemeClr val="tx2"/>
              </a:solidFill>
            </a:endParaRPr>
          </a:p>
          <a:p>
            <a:pPr marL="457200" indent="0" eaLnBrk="1" hangingPunct="1">
              <a:buFont typeface="+mj-lt"/>
              <a:buAutoNum type="arabicPeriod"/>
              <a:defRPr/>
            </a:pPr>
            <a:r>
              <a:rPr lang="zh-CN" altLang="en-US" sz="2400" b="1" dirty="0">
                <a:solidFill>
                  <a:schemeClr val="tx2"/>
                </a:solidFill>
              </a:rPr>
              <a:t>可修改性</a:t>
            </a:r>
            <a:endParaRPr lang="en-US" altLang="zh-CN" sz="2400" b="1" dirty="0">
              <a:solidFill>
                <a:schemeClr val="tx2"/>
              </a:solidFill>
            </a:endParaRPr>
          </a:p>
          <a:p>
            <a:pPr marL="457200" indent="0" eaLnBrk="1" hangingPunct="1">
              <a:buFont typeface="+mj-lt"/>
              <a:buAutoNum type="arabicPeriod"/>
              <a:defRPr/>
            </a:pPr>
            <a:r>
              <a:rPr lang="zh-CN" altLang="en-US" sz="2400" b="1" dirty="0">
                <a:solidFill>
                  <a:schemeClr val="tx2"/>
                </a:solidFill>
              </a:rPr>
              <a:t>可移植性</a:t>
            </a:r>
            <a:endParaRPr lang="en-US" altLang="zh-CN" sz="2400" b="1" dirty="0">
              <a:solidFill>
                <a:schemeClr val="tx2"/>
              </a:solidFill>
            </a:endParaRPr>
          </a:p>
          <a:p>
            <a:pPr marL="457200" indent="0" eaLnBrk="1" hangingPunct="1">
              <a:buFont typeface="+mj-lt"/>
              <a:buAutoNum type="arabicPeriod"/>
              <a:defRPr/>
            </a:pPr>
            <a:r>
              <a:rPr lang="zh-CN" altLang="en-US" sz="2400" b="1" dirty="0">
                <a:solidFill>
                  <a:schemeClr val="tx2"/>
                </a:solidFill>
              </a:rPr>
              <a:t>可重用性</a:t>
            </a: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FF0000"/>
                </a:solidFill>
                <a:latin typeface="+mn-ea"/>
              </a:rPr>
              <a:t>可理解性</a:t>
            </a:r>
            <a:endParaRPr lang="en-US" altLang="zh-CN" sz="2400" b="1" dirty="0">
              <a:solidFill>
                <a:srgbClr val="FF0000"/>
              </a:solidFill>
              <a:latin typeface="+mn-ea"/>
            </a:endParaRPr>
          </a:p>
          <a:p>
            <a:pPr eaLnBrk="1" hangingPunct="1">
              <a:buNone/>
              <a:defRPr/>
            </a:pPr>
            <a:r>
              <a:rPr lang="zh-CN" altLang="en-US" sz="2400" b="1" dirty="0">
                <a:solidFill>
                  <a:schemeClr val="tx2"/>
                </a:solidFill>
                <a:latin typeface="+mn-ea"/>
              </a:rPr>
              <a:t>  </a:t>
            </a:r>
            <a:r>
              <a:rPr lang="en-US" altLang="zh-CN" sz="2400" b="1" dirty="0">
                <a:solidFill>
                  <a:schemeClr val="tx2"/>
                </a:solidFill>
                <a:latin typeface="+mn-ea"/>
              </a:rPr>
              <a:t>(1)</a:t>
            </a:r>
            <a:r>
              <a:rPr lang="zh-CN" altLang="en-US" sz="2400" b="1" dirty="0">
                <a:solidFill>
                  <a:schemeClr val="tx2"/>
                </a:solidFill>
                <a:latin typeface="+mn-ea"/>
              </a:rPr>
              <a:t>软件可理解性表现为外来读者理解软件的结构、功能、接口和内部处理过程的</a:t>
            </a:r>
            <a:r>
              <a:rPr lang="zh-CN" altLang="en-US" sz="2400" b="1" dirty="0">
                <a:solidFill>
                  <a:srgbClr val="FF0000"/>
                </a:solidFill>
                <a:latin typeface="+mn-ea"/>
              </a:rPr>
              <a:t>难易程度</a:t>
            </a:r>
            <a:r>
              <a:rPr lang="zh-CN" altLang="en-US" sz="2400" b="1" dirty="0">
                <a:solidFill>
                  <a:schemeClr val="tx2"/>
                </a:solidFill>
                <a:latin typeface="+mn-ea"/>
              </a:rPr>
              <a:t>。</a:t>
            </a:r>
            <a:endParaRPr lang="en-US" altLang="zh-CN" sz="2400" b="1" dirty="0">
              <a:solidFill>
                <a:schemeClr val="tx2"/>
              </a:solidFill>
              <a:latin typeface="+mn-ea"/>
            </a:endParaRPr>
          </a:p>
          <a:p>
            <a:pPr eaLnBrk="1" hangingPunct="1">
              <a:buNone/>
              <a:defRPr/>
            </a:pPr>
            <a:r>
              <a:rPr lang="zh-CN" altLang="en-US" sz="2400" b="1" dirty="0">
                <a:solidFill>
                  <a:schemeClr val="tx2"/>
                </a:solidFill>
                <a:latin typeface="+mn-ea"/>
              </a:rPr>
              <a:t>  </a:t>
            </a:r>
            <a:r>
              <a:rPr lang="en-US" altLang="zh-CN" sz="2400" b="1" dirty="0">
                <a:solidFill>
                  <a:schemeClr val="tx2"/>
                </a:solidFill>
                <a:latin typeface="+mn-ea"/>
              </a:rPr>
              <a:t>(2)</a:t>
            </a:r>
            <a:r>
              <a:rPr lang="zh-CN" altLang="en-US" sz="2400" b="1" dirty="0">
                <a:solidFill>
                  <a:srgbClr val="FF0000"/>
                </a:solidFill>
                <a:latin typeface="+mn-ea"/>
              </a:rPr>
              <a:t>模块化</a:t>
            </a:r>
            <a:r>
              <a:rPr lang="zh-CN" altLang="en-US" sz="2400" b="1" dirty="0">
                <a:solidFill>
                  <a:schemeClr val="tx2"/>
                </a:solidFill>
                <a:latin typeface="+mn-ea"/>
              </a:rPr>
              <a:t>（模块结构良好，高内聚，松耦合）、详细的</a:t>
            </a:r>
            <a:r>
              <a:rPr lang="zh-CN" altLang="en-US" sz="2400" b="1" dirty="0">
                <a:solidFill>
                  <a:srgbClr val="FF0000"/>
                </a:solidFill>
                <a:latin typeface="+mn-ea"/>
              </a:rPr>
              <a:t>设计文档</a:t>
            </a:r>
            <a:r>
              <a:rPr lang="zh-CN" altLang="en-US" sz="2400" b="1" dirty="0">
                <a:solidFill>
                  <a:schemeClr val="tx2"/>
                </a:solidFill>
                <a:latin typeface="+mn-ea"/>
              </a:rPr>
              <a:t>、</a:t>
            </a:r>
            <a:r>
              <a:rPr lang="zh-CN" altLang="en-US" sz="2400" b="1" dirty="0">
                <a:solidFill>
                  <a:srgbClr val="FF0000"/>
                </a:solidFill>
                <a:latin typeface="+mn-ea"/>
              </a:rPr>
              <a:t>结构化设计</a:t>
            </a:r>
            <a:r>
              <a:rPr lang="zh-CN" altLang="en-US" sz="2400" b="1" dirty="0">
                <a:solidFill>
                  <a:schemeClr val="tx2"/>
                </a:solidFill>
                <a:latin typeface="+mn-ea"/>
              </a:rPr>
              <a:t>、</a:t>
            </a:r>
            <a:r>
              <a:rPr lang="zh-CN" altLang="en-US" sz="2400" b="1" dirty="0">
                <a:solidFill>
                  <a:srgbClr val="FF0000"/>
                </a:solidFill>
                <a:latin typeface="+mn-ea"/>
              </a:rPr>
              <a:t>程序内部的文档</a:t>
            </a:r>
            <a:r>
              <a:rPr lang="zh-CN" altLang="en-US" sz="2400" b="1" dirty="0">
                <a:solidFill>
                  <a:schemeClr val="tx2"/>
                </a:solidFill>
                <a:latin typeface="+mn-ea"/>
              </a:rPr>
              <a:t>和</a:t>
            </a:r>
            <a:r>
              <a:rPr lang="zh-CN" altLang="en-US" sz="2400" b="1" dirty="0">
                <a:solidFill>
                  <a:srgbClr val="FF0000"/>
                </a:solidFill>
                <a:latin typeface="+mn-ea"/>
              </a:rPr>
              <a:t>良好的高级程序设计语言</a:t>
            </a:r>
            <a:r>
              <a:rPr lang="zh-CN" altLang="en-US" sz="2400" b="1" dirty="0">
                <a:solidFill>
                  <a:schemeClr val="tx2"/>
                </a:solidFill>
                <a:latin typeface="+mn-ea"/>
              </a:rPr>
              <a:t>等，都对提高软件的可理解性有重要贡献。 </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FF0000"/>
                </a:solidFill>
                <a:latin typeface="+mn-ea"/>
              </a:rPr>
              <a:t>可测试性</a:t>
            </a:r>
            <a:endParaRPr lang="en-US" altLang="zh-CN" sz="2400" b="1" dirty="0">
              <a:solidFill>
                <a:srgbClr val="FF0000"/>
              </a:solidFill>
              <a:latin typeface="+mn-ea"/>
            </a:endParaRPr>
          </a:p>
          <a:p>
            <a:pPr marL="0" indent="457200" eaLnBrk="1" hangingPunct="1">
              <a:buNone/>
              <a:defRPr/>
            </a:pPr>
            <a:r>
              <a:rPr lang="zh-CN" altLang="en-US" sz="2400" b="1" dirty="0">
                <a:solidFill>
                  <a:schemeClr val="tx2"/>
                </a:solidFill>
                <a:latin typeface="+mn-ea"/>
              </a:rPr>
              <a:t>诊断和测试的容易程度取决于软件</a:t>
            </a:r>
            <a:r>
              <a:rPr lang="zh-CN" altLang="en-US" sz="2400" b="1" dirty="0">
                <a:solidFill>
                  <a:srgbClr val="FF0000"/>
                </a:solidFill>
                <a:latin typeface="+mn-ea"/>
              </a:rPr>
              <a:t>容易理解的程度</a:t>
            </a:r>
            <a:r>
              <a:rPr lang="zh-CN" altLang="en-US" sz="2400" b="1" dirty="0">
                <a:solidFill>
                  <a:schemeClr val="tx2"/>
                </a:solidFill>
                <a:latin typeface="+mn-ea"/>
              </a:rPr>
              <a:t>。</a:t>
            </a:r>
            <a:endParaRPr lang="en-US" altLang="zh-CN" sz="2400" b="1" dirty="0">
              <a:solidFill>
                <a:schemeClr val="tx2"/>
              </a:solidFill>
              <a:latin typeface="+mn-ea"/>
            </a:endParaRPr>
          </a:p>
          <a:p>
            <a:pPr marL="0" indent="457200" eaLnBrk="1" hangingPunct="1">
              <a:buNone/>
              <a:defRPr/>
            </a:pPr>
            <a:r>
              <a:rPr lang="zh-CN" altLang="en-US" sz="2400" b="1" dirty="0">
                <a:solidFill>
                  <a:schemeClr val="tx2"/>
                </a:solidFill>
                <a:latin typeface="+mn-ea"/>
              </a:rPr>
              <a:t>良好的</a:t>
            </a:r>
            <a:r>
              <a:rPr lang="zh-CN" altLang="en-US" sz="2400" b="1" dirty="0">
                <a:solidFill>
                  <a:srgbClr val="FF0000"/>
                </a:solidFill>
                <a:latin typeface="+mn-ea"/>
              </a:rPr>
              <a:t>文档</a:t>
            </a:r>
            <a:endParaRPr lang="en-US" altLang="zh-CN" sz="2400" b="1" dirty="0">
              <a:solidFill>
                <a:srgbClr val="FF0000"/>
              </a:solidFill>
              <a:latin typeface="+mn-ea"/>
            </a:endParaRPr>
          </a:p>
          <a:p>
            <a:pPr marL="0" indent="457200" eaLnBrk="1" hangingPunct="1">
              <a:buNone/>
              <a:defRPr/>
            </a:pPr>
            <a:r>
              <a:rPr lang="zh-CN" altLang="en-US" sz="2400" b="1" dirty="0">
                <a:solidFill>
                  <a:schemeClr val="tx2"/>
                </a:solidFill>
                <a:latin typeface="+mn-ea"/>
              </a:rPr>
              <a:t>软件</a:t>
            </a:r>
            <a:r>
              <a:rPr lang="zh-CN" altLang="en-US" sz="2400" b="1" dirty="0">
                <a:solidFill>
                  <a:srgbClr val="FF0000"/>
                </a:solidFill>
                <a:latin typeface="+mn-ea"/>
              </a:rPr>
              <a:t>结构</a:t>
            </a:r>
            <a:endParaRPr lang="en-US" altLang="zh-CN" sz="2400" b="1" dirty="0">
              <a:solidFill>
                <a:srgbClr val="FF0000"/>
              </a:solidFill>
              <a:latin typeface="+mn-ea"/>
            </a:endParaRPr>
          </a:p>
          <a:p>
            <a:pPr marL="0" indent="457200" eaLnBrk="1" hangingPunct="1">
              <a:buNone/>
              <a:defRPr/>
            </a:pPr>
            <a:r>
              <a:rPr lang="zh-CN" altLang="en-US" sz="2400" b="1" dirty="0">
                <a:solidFill>
                  <a:schemeClr val="tx2"/>
                </a:solidFill>
                <a:latin typeface="+mn-ea"/>
              </a:rPr>
              <a:t>可用的</a:t>
            </a:r>
            <a:r>
              <a:rPr lang="zh-CN" altLang="en-US" sz="2400" b="1" dirty="0">
                <a:solidFill>
                  <a:srgbClr val="FF0000"/>
                </a:solidFill>
                <a:latin typeface="+mn-ea"/>
              </a:rPr>
              <a:t>测试工具</a:t>
            </a:r>
            <a:endParaRPr lang="en-US" altLang="zh-CN" sz="2400" b="1" dirty="0">
              <a:solidFill>
                <a:srgbClr val="FF0000"/>
              </a:solidFill>
              <a:latin typeface="+mn-ea"/>
            </a:endParaRPr>
          </a:p>
          <a:p>
            <a:pPr marL="0" indent="457200" eaLnBrk="1" hangingPunct="1">
              <a:buNone/>
              <a:defRPr/>
            </a:pPr>
            <a:r>
              <a:rPr lang="zh-CN" altLang="en-US" sz="2400" b="1" dirty="0">
                <a:solidFill>
                  <a:srgbClr val="FF0000"/>
                </a:solidFill>
                <a:latin typeface="+mn-ea"/>
              </a:rPr>
              <a:t>调试工具</a:t>
            </a:r>
            <a:endParaRPr lang="en-US" altLang="zh-CN" sz="2400" b="1" dirty="0">
              <a:solidFill>
                <a:srgbClr val="FF0000"/>
              </a:solidFill>
              <a:latin typeface="+mn-ea"/>
            </a:endParaRPr>
          </a:p>
          <a:p>
            <a:pPr marL="0" indent="457200" eaLnBrk="1" hangingPunct="1">
              <a:buNone/>
              <a:defRPr/>
            </a:pPr>
            <a:r>
              <a:rPr lang="zh-CN" altLang="en-US" sz="2400" b="1" dirty="0">
                <a:solidFill>
                  <a:schemeClr val="tx2"/>
                </a:solidFill>
                <a:latin typeface="+mn-ea"/>
              </a:rPr>
              <a:t>以前设计的测试过程</a:t>
            </a:r>
            <a:endParaRPr lang="en-US" altLang="zh-CN" sz="2400" b="1" dirty="0">
              <a:solidFill>
                <a:schemeClr val="tx2"/>
              </a:solidFill>
              <a:latin typeface="+mn-ea"/>
            </a:endParaRPr>
          </a:p>
          <a:p>
            <a:pPr marL="0" indent="457200" eaLnBrk="1" hangingPunct="1">
              <a:buNone/>
              <a:defRPr/>
            </a:pPr>
            <a:r>
              <a:rPr lang="zh-CN" altLang="en-US" sz="2400" b="1" dirty="0">
                <a:solidFill>
                  <a:schemeClr val="tx2"/>
                </a:solidFill>
                <a:latin typeface="+mn-ea"/>
              </a:rPr>
              <a:t>开发阶段用过的测试方案，以便维护人员进行回归测试。</a:t>
            </a:r>
            <a:endParaRPr lang="en-US" altLang="zh-CN" sz="2400" b="1" dirty="0">
              <a:solidFill>
                <a:schemeClr val="tx2"/>
              </a:solidFill>
              <a:latin typeface="+mn-ea"/>
            </a:endParaRPr>
          </a:p>
          <a:p>
            <a:pPr marL="0" indent="457200" eaLnBrk="1" hangingPunct="1">
              <a:buNone/>
              <a:defRPr/>
            </a:pPr>
            <a:r>
              <a:rPr lang="zh-CN" altLang="en-US" sz="2400" b="1" dirty="0">
                <a:solidFill>
                  <a:schemeClr val="tx2"/>
                </a:solidFill>
                <a:latin typeface="+mn-ea"/>
              </a:rPr>
              <a:t>在设计阶段应该尽力把软件设计成容易测试和容易诊断的。</a:t>
            </a:r>
          </a:p>
          <a:p>
            <a:pPr marL="0" indent="457200" eaLnBrk="1" hangingPunct="1">
              <a:buNone/>
              <a:defRPr/>
            </a:pPr>
            <a:r>
              <a:rPr lang="zh-CN" altLang="en-US" sz="2400" b="1" dirty="0">
                <a:solidFill>
                  <a:schemeClr val="tx2"/>
                </a:solidFill>
                <a:latin typeface="+mn-ea"/>
              </a:rPr>
              <a:t>对于程序模块来说，可以用</a:t>
            </a:r>
            <a:r>
              <a:rPr lang="zh-CN" altLang="en-US" sz="2400" b="1" dirty="0">
                <a:solidFill>
                  <a:srgbClr val="FF0000"/>
                </a:solidFill>
                <a:latin typeface="+mn-ea"/>
              </a:rPr>
              <a:t>程序复杂度</a:t>
            </a:r>
            <a:r>
              <a:rPr lang="zh-CN" altLang="en-US" sz="2400" b="1" dirty="0">
                <a:solidFill>
                  <a:schemeClr val="tx2"/>
                </a:solidFill>
                <a:latin typeface="+mn-ea"/>
              </a:rPr>
              <a:t>来度量它的可测试性。</a:t>
            </a:r>
            <a:endParaRPr lang="en-US" altLang="zh-CN" sz="2400" b="1" dirty="0">
              <a:solidFill>
                <a:schemeClr val="tx2"/>
              </a:solidFill>
              <a:latin typeface="+mn-ea"/>
            </a:endParaRPr>
          </a:p>
          <a:p>
            <a:pPr marL="0" indent="457200" eaLnBrk="1" hangingPunct="1">
              <a:buNone/>
              <a:defRPr/>
            </a:pPr>
            <a:r>
              <a:rPr lang="zh-CN" altLang="en-US" sz="2400" b="1" dirty="0">
                <a:solidFill>
                  <a:srgbClr val="FF0000"/>
                </a:solidFill>
                <a:latin typeface="+mn-ea"/>
              </a:rPr>
              <a:t>模块的环形复杂度越大，可执行的路径就越多，因此，全面测试它的难度就越高。</a:t>
            </a:r>
            <a:endParaRPr lang="en-US" altLang="zh-CN" sz="2400" b="1" dirty="0">
              <a:solidFill>
                <a:srgbClr val="FF0000"/>
              </a:solidFill>
              <a:latin typeface="+mn-ea"/>
            </a:endParaRPr>
          </a:p>
          <a:p>
            <a:pPr eaLnBrk="1" hangingPunct="1">
              <a:defRPr/>
            </a:pPr>
            <a:endParaRPr lang="zh-CN" altLang="en-US" sz="2400" b="1" dirty="0">
              <a:solidFill>
                <a:schemeClr val="tx2"/>
              </a:solidFill>
              <a:latin typeface="+mn-ea"/>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FF0000"/>
                </a:solidFill>
                <a:latin typeface="+mn-ea"/>
              </a:rPr>
              <a:t>可修改性</a:t>
            </a:r>
            <a:endParaRPr lang="en-US" altLang="zh-CN" sz="2400" b="1" dirty="0">
              <a:solidFill>
                <a:srgbClr val="FF0000"/>
              </a:solidFill>
              <a:latin typeface="+mn-ea"/>
            </a:endParaRPr>
          </a:p>
          <a:p>
            <a:pPr eaLnBrk="1" hangingPunct="1">
              <a:buNone/>
              <a:defRPr/>
            </a:pPr>
            <a:r>
              <a:rPr lang="zh-CN" altLang="en-US" sz="2400" b="1" dirty="0"/>
              <a:t>    软件容易修改的程度和本书第</a:t>
            </a:r>
            <a:r>
              <a:rPr lang="en-US" altLang="zh-CN" sz="2400" b="1" dirty="0"/>
              <a:t>5</a:t>
            </a:r>
            <a:r>
              <a:rPr lang="zh-CN" altLang="en-US" sz="2400" b="1" dirty="0"/>
              <a:t>章讲过的设计原理和启发规则直接有关。</a:t>
            </a:r>
            <a:r>
              <a:rPr lang="zh-CN" altLang="en-US" sz="2400" b="1" dirty="0">
                <a:solidFill>
                  <a:srgbClr val="FF0000"/>
                </a:solidFill>
              </a:rPr>
              <a:t>耦合、内聚、信息隐藏、局部化、控制域与作用域的关系等，都影响软件的可修改性</a:t>
            </a:r>
            <a:r>
              <a:rPr lang="zh-CN" altLang="en-US" sz="2400" b="1" dirty="0"/>
              <a:t>。</a:t>
            </a:r>
            <a:endParaRPr lang="en-US" altLang="zh-CN" sz="2400" b="1" dirty="0"/>
          </a:p>
          <a:p>
            <a:pPr eaLnBrk="1" hangingPunct="1">
              <a:buNone/>
              <a:defRPr/>
            </a:pPr>
            <a:endParaRPr lang="en-US" altLang="zh-CN" sz="2400" b="1" dirty="0"/>
          </a:p>
          <a:p>
            <a:pPr eaLnBrk="1" hangingPunct="1">
              <a:defRPr/>
            </a:pPr>
            <a:r>
              <a:rPr lang="zh-CN" altLang="en-US" sz="2400" b="1" dirty="0">
                <a:solidFill>
                  <a:srgbClr val="FF0000"/>
                </a:solidFill>
                <a:latin typeface="+mn-ea"/>
              </a:rPr>
              <a:t>可移植性</a:t>
            </a:r>
            <a:endParaRPr lang="en-US" altLang="zh-CN" sz="2400" b="1" dirty="0">
              <a:solidFill>
                <a:srgbClr val="FF0000"/>
              </a:solidFill>
              <a:latin typeface="+mn-ea"/>
            </a:endParaRPr>
          </a:p>
          <a:p>
            <a:pPr eaLnBrk="1" hangingPunct="1">
              <a:buNone/>
              <a:defRPr/>
            </a:pPr>
            <a:r>
              <a:rPr lang="zh-CN" altLang="en-US" sz="2400" b="1" dirty="0"/>
              <a:t>    软件可移植性指的是，把程序从一种计算环境（硬件配置和操作系统）转移到另一种计算环境的难易程度。把与硬件、操作系统以及其他外部设备有关的程序代码集中放到特定的程序模块中，可以把</a:t>
            </a:r>
            <a:r>
              <a:rPr lang="zh-CN" altLang="en-US" sz="2400" b="1" dirty="0">
                <a:solidFill>
                  <a:srgbClr val="FF0000"/>
                </a:solidFill>
              </a:rPr>
              <a:t>因环境变化而必须修改的程序局限在少数程序模块中</a:t>
            </a:r>
            <a:r>
              <a:rPr lang="zh-CN" altLang="en-US" sz="2400" b="1" dirty="0"/>
              <a:t>，从而</a:t>
            </a:r>
            <a:r>
              <a:rPr lang="zh-CN" altLang="en-US" sz="2400" b="1" dirty="0">
                <a:solidFill>
                  <a:srgbClr val="FF0000"/>
                </a:solidFill>
              </a:rPr>
              <a:t>降低修改的难度</a:t>
            </a:r>
            <a:r>
              <a:rPr lang="zh-CN" altLang="en-US" sz="2400" b="1" dirty="0"/>
              <a:t>。</a:t>
            </a:r>
            <a:endParaRPr lang="zh-CN" altLang="en-US" sz="2400" b="1" dirty="0">
              <a:solidFill>
                <a:schemeClr val="tx2"/>
              </a:solidFill>
              <a:latin typeface="+mn-ea"/>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FF0000"/>
                </a:solidFill>
                <a:latin typeface="+mn-ea"/>
              </a:rPr>
              <a:t>可重用性</a:t>
            </a:r>
            <a:endParaRPr lang="en-US" altLang="zh-CN" sz="2400" b="1" dirty="0">
              <a:solidFill>
                <a:srgbClr val="FF0000"/>
              </a:solidFill>
              <a:latin typeface="+mn-ea"/>
            </a:endParaRPr>
          </a:p>
          <a:p>
            <a:pPr eaLnBrk="1" hangingPunct="1">
              <a:buNone/>
            </a:pPr>
            <a:r>
              <a:rPr lang="zh-CN" altLang="en-US" sz="2400" b="1" dirty="0"/>
              <a:t>    所谓重用（</a:t>
            </a:r>
            <a:r>
              <a:rPr lang="en-US" altLang="zh-CN" sz="2400" b="1" dirty="0"/>
              <a:t>reuse</a:t>
            </a:r>
            <a:r>
              <a:rPr lang="zh-CN" altLang="en-US" sz="2400" b="1" dirty="0"/>
              <a:t>）是指同一事物不做修改或稍加改动就在</a:t>
            </a:r>
            <a:r>
              <a:rPr lang="zh-CN" altLang="en-US" sz="2400" b="1" dirty="0">
                <a:solidFill>
                  <a:srgbClr val="FF0000"/>
                </a:solidFill>
              </a:rPr>
              <a:t>不同环境中多次重复使用</a:t>
            </a:r>
            <a:r>
              <a:rPr lang="zh-CN" altLang="en-US" sz="2400" b="1" dirty="0"/>
              <a:t>。大量使用可重用的软件构件来开发软件，可以从下述两个方面提高软件的可维护性。</a:t>
            </a:r>
          </a:p>
          <a:p>
            <a:pPr eaLnBrk="1" hangingPunct="1">
              <a:buNone/>
            </a:pPr>
            <a:r>
              <a:rPr lang="en-US" altLang="zh-CN" sz="2400" b="1" dirty="0"/>
              <a:t>    (1) </a:t>
            </a:r>
            <a:r>
              <a:rPr lang="zh-CN" altLang="en-US" sz="2400" b="1" dirty="0"/>
              <a:t>通常，可重用的软件构件在开发时都经过很严格的测试，可靠性比较高，且在每次重用过程中都会发现并清除一些错误，随着时间推移，这样的构件将变成实质上无错误的。因此，</a:t>
            </a:r>
            <a:r>
              <a:rPr lang="zh-CN" altLang="en-US" sz="2400" b="1" dirty="0">
                <a:solidFill>
                  <a:srgbClr val="FF0000"/>
                </a:solidFill>
              </a:rPr>
              <a:t>软件中使用的可重用构件越多</a:t>
            </a:r>
            <a:r>
              <a:rPr lang="zh-CN" altLang="en-US" sz="2400" b="1" dirty="0"/>
              <a:t>，</a:t>
            </a:r>
            <a:r>
              <a:rPr lang="zh-CN" altLang="en-US" sz="2400" b="1" dirty="0">
                <a:solidFill>
                  <a:srgbClr val="FF0000"/>
                </a:solidFill>
              </a:rPr>
              <a:t>软件的可靠性越高，改正性维护需求就越少</a:t>
            </a:r>
            <a:r>
              <a:rPr lang="zh-CN" altLang="en-US" sz="2400" b="1" dirty="0"/>
              <a:t>。</a:t>
            </a:r>
          </a:p>
          <a:p>
            <a:pPr eaLnBrk="1" hangingPunct="1">
              <a:buNone/>
            </a:pPr>
            <a:r>
              <a:rPr lang="en-US" altLang="zh-CN" sz="2400" b="1" dirty="0"/>
              <a:t>    (2) </a:t>
            </a:r>
            <a:r>
              <a:rPr lang="zh-CN" altLang="en-US" sz="2400" b="1" dirty="0"/>
              <a:t>很容易修改可重用的软件构件使之再次应用在新环境中，因此，软件中使用的可</a:t>
            </a:r>
            <a:r>
              <a:rPr lang="zh-CN" altLang="en-US" sz="2400" b="1" dirty="0">
                <a:solidFill>
                  <a:srgbClr val="FF0000"/>
                </a:solidFill>
              </a:rPr>
              <a:t>重用构件越多，适应性和完善性维护也就越容易。</a:t>
            </a:r>
            <a:endParaRPr lang="zh-CN" altLang="en-US" sz="2400" b="1" dirty="0">
              <a:solidFill>
                <a:srgbClr val="FF0000"/>
              </a:solidFill>
              <a:latin typeface="+mn-ea"/>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latin typeface="+mn-ea"/>
              </a:rPr>
              <a:t>8.4.2.</a:t>
            </a:r>
            <a:r>
              <a:rPr lang="zh-CN" altLang="en-US" sz="2400" b="1" dirty="0">
                <a:solidFill>
                  <a:srgbClr val="FF0000"/>
                </a:solidFill>
                <a:latin typeface="+mn-ea"/>
              </a:rPr>
              <a:t>文档</a:t>
            </a:r>
          </a:p>
          <a:p>
            <a:pPr eaLnBrk="1" hangingPunct="1">
              <a:defRPr/>
            </a:pPr>
            <a:r>
              <a:rPr lang="zh-CN" altLang="en-US" sz="2400" b="1" dirty="0">
                <a:solidFill>
                  <a:srgbClr val="FF0000"/>
                </a:solidFill>
              </a:rPr>
              <a:t>文档是影响软件可维护性的决定因素</a:t>
            </a:r>
            <a:r>
              <a:rPr lang="zh-CN" altLang="en-US" sz="2400" b="1" dirty="0"/>
              <a:t>。由于长期使用的大型软件系统在使用过程中必然会经受多次修改，所以文档比程序代码更重要。</a:t>
            </a:r>
            <a:endParaRPr lang="en-US" altLang="zh-CN" sz="2400" b="1" dirty="0"/>
          </a:p>
          <a:p>
            <a:pPr eaLnBrk="1" hangingPunct="1">
              <a:defRPr/>
            </a:pPr>
            <a:r>
              <a:rPr lang="zh-CN" altLang="en-US" sz="2400" b="1" dirty="0"/>
              <a:t>软件文档应该满足下述要求：</a:t>
            </a:r>
          </a:p>
          <a:p>
            <a:pPr marL="457200" indent="0" eaLnBrk="1" hangingPunct="1">
              <a:buFontTx/>
              <a:buAutoNum type="arabicParenBoth"/>
              <a:defRPr/>
            </a:pPr>
            <a:r>
              <a:rPr lang="zh-CN" altLang="en-US" sz="2400" b="1" dirty="0"/>
              <a:t>必须描述</a:t>
            </a:r>
            <a:r>
              <a:rPr lang="zh-CN" altLang="en-US" sz="2400" b="1" dirty="0">
                <a:solidFill>
                  <a:srgbClr val="FF0000"/>
                </a:solidFill>
              </a:rPr>
              <a:t>如何使用这个系统</a:t>
            </a:r>
            <a:r>
              <a:rPr lang="zh-CN" altLang="en-US" sz="2400" b="1" dirty="0"/>
              <a:t>，没有这种描述时即使是最简单的系统也无法使用。</a:t>
            </a:r>
            <a:endParaRPr lang="en-US" altLang="zh-CN" sz="2400" b="1" dirty="0"/>
          </a:p>
          <a:p>
            <a:pPr marL="457200" indent="0" eaLnBrk="1" hangingPunct="1">
              <a:buFontTx/>
              <a:buAutoNum type="arabicParenBoth"/>
              <a:defRPr/>
            </a:pPr>
            <a:r>
              <a:rPr lang="zh-CN" altLang="en-US" sz="2400" b="1" dirty="0"/>
              <a:t>必须描述怎样</a:t>
            </a:r>
            <a:r>
              <a:rPr lang="zh-CN" altLang="en-US" sz="2400" b="1" dirty="0">
                <a:solidFill>
                  <a:srgbClr val="FF0000"/>
                </a:solidFill>
              </a:rPr>
              <a:t>安装和管理</a:t>
            </a:r>
            <a:r>
              <a:rPr lang="zh-CN" altLang="en-US" sz="2400" b="1" dirty="0"/>
              <a:t>这个系统。</a:t>
            </a:r>
            <a:endParaRPr lang="en-US" altLang="zh-CN" sz="2400" b="1" dirty="0"/>
          </a:p>
          <a:p>
            <a:pPr marL="457200" indent="0" eaLnBrk="1" hangingPunct="1">
              <a:buFontTx/>
              <a:buAutoNum type="arabicParenBoth"/>
              <a:defRPr/>
            </a:pPr>
            <a:r>
              <a:rPr lang="zh-CN" altLang="en-US" sz="2400" b="1" dirty="0"/>
              <a:t>必须描述</a:t>
            </a:r>
            <a:r>
              <a:rPr lang="zh-CN" altLang="en-US" sz="2400" b="1" dirty="0">
                <a:solidFill>
                  <a:srgbClr val="FF0000"/>
                </a:solidFill>
              </a:rPr>
              <a:t>系统需求和设计</a:t>
            </a:r>
            <a:r>
              <a:rPr lang="zh-CN" altLang="en-US" sz="2400" b="1" dirty="0"/>
              <a:t>。</a:t>
            </a:r>
            <a:endParaRPr lang="en-US" altLang="zh-CN" sz="2400" b="1" dirty="0"/>
          </a:p>
          <a:p>
            <a:pPr marL="457200" indent="0" eaLnBrk="1" hangingPunct="1">
              <a:buFontTx/>
              <a:buAutoNum type="arabicParenBoth"/>
              <a:defRPr/>
            </a:pPr>
            <a:r>
              <a:rPr lang="zh-CN" altLang="en-US" sz="2400" b="1" dirty="0"/>
              <a:t>必须描述</a:t>
            </a:r>
            <a:r>
              <a:rPr lang="zh-CN" altLang="en-US" sz="2400" b="1" dirty="0">
                <a:solidFill>
                  <a:srgbClr val="FF0000"/>
                </a:solidFill>
              </a:rPr>
              <a:t>系统的实现和测试</a:t>
            </a:r>
            <a:r>
              <a:rPr lang="zh-CN" altLang="en-US" sz="2400" b="1" dirty="0"/>
              <a:t>，以便使系统成为可维护的。</a:t>
            </a:r>
            <a:endParaRPr lang="en-US" altLang="zh-CN" sz="2400" b="1" dirty="0"/>
          </a:p>
          <a:p>
            <a:pPr eaLnBrk="1" hangingPunct="1">
              <a:defRPr/>
            </a:pPr>
            <a:endParaRPr lang="zh-CN" altLang="en-US" sz="2400" b="1" dirty="0">
              <a:solidFill>
                <a:schemeClr val="tx2"/>
              </a:solidFill>
              <a:latin typeface="+mn-ea"/>
            </a:endParaRP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FF0000"/>
                </a:solidFill>
                <a:latin typeface="+mn-ea"/>
              </a:rPr>
              <a:t>文档分为用户文档和系统文档</a:t>
            </a:r>
            <a:endParaRPr lang="en-US" altLang="zh-CN" sz="2400" b="1" dirty="0">
              <a:solidFill>
                <a:srgbClr val="FF0000"/>
              </a:solidFill>
              <a:latin typeface="+mn-ea"/>
            </a:endParaRPr>
          </a:p>
          <a:p>
            <a:pPr eaLnBrk="1" hangingPunct="1">
              <a:defRPr/>
            </a:pPr>
            <a:r>
              <a:rPr lang="zh-CN" altLang="en-US" sz="2400" b="1" dirty="0">
                <a:solidFill>
                  <a:srgbClr val="FF0000"/>
                </a:solidFill>
                <a:latin typeface="+mn-ea"/>
              </a:rPr>
              <a:t>用户文档：</a:t>
            </a:r>
            <a:r>
              <a:rPr lang="zh-CN" altLang="en-US" sz="2400" b="1" dirty="0">
                <a:latin typeface="+mn-ea"/>
              </a:rPr>
              <a:t>是用户了解系统的第一步，它应该能使用户获得对系统的准确的初步印象。 </a:t>
            </a:r>
            <a:r>
              <a:rPr lang="en-US" altLang="zh-CN" sz="2400" b="1" dirty="0">
                <a:latin typeface="+mn-ea"/>
              </a:rPr>
              <a:t>(1)</a:t>
            </a:r>
            <a:r>
              <a:rPr lang="zh-CN" altLang="en-US" sz="2400" b="1" dirty="0">
                <a:latin typeface="+mn-ea"/>
              </a:rPr>
              <a:t>功能描述</a:t>
            </a:r>
            <a:r>
              <a:rPr lang="en-US" altLang="zh-CN" sz="2400" b="1" dirty="0">
                <a:latin typeface="+mn-ea"/>
              </a:rPr>
              <a:t> (2) </a:t>
            </a:r>
            <a:r>
              <a:rPr lang="zh-CN" altLang="en-US" sz="2400" b="1" dirty="0">
                <a:latin typeface="+mn-ea"/>
              </a:rPr>
              <a:t>安装文档 </a:t>
            </a:r>
            <a:r>
              <a:rPr lang="en-US" altLang="zh-CN" sz="2400" b="1" dirty="0">
                <a:latin typeface="+mn-ea"/>
              </a:rPr>
              <a:t>(3) </a:t>
            </a:r>
            <a:r>
              <a:rPr lang="zh-CN" altLang="en-US" sz="2400" b="1" dirty="0">
                <a:latin typeface="+mn-ea"/>
              </a:rPr>
              <a:t>使用手册 </a:t>
            </a:r>
            <a:r>
              <a:rPr lang="en-US" altLang="zh-CN" sz="2400" b="1" dirty="0">
                <a:latin typeface="+mn-ea"/>
              </a:rPr>
              <a:t>(4) </a:t>
            </a:r>
            <a:r>
              <a:rPr lang="zh-CN" altLang="en-US" sz="2400" b="1" dirty="0">
                <a:latin typeface="+mn-ea"/>
              </a:rPr>
              <a:t>参考手册（要完整） </a:t>
            </a:r>
            <a:r>
              <a:rPr lang="en-US" altLang="zh-CN" sz="2400" b="1" dirty="0">
                <a:latin typeface="+mn-ea"/>
              </a:rPr>
              <a:t>(5) </a:t>
            </a:r>
            <a:r>
              <a:rPr lang="zh-CN" altLang="en-US" sz="2400" b="1" dirty="0">
                <a:latin typeface="+mn-ea"/>
              </a:rPr>
              <a:t>操作员指南</a:t>
            </a:r>
            <a:r>
              <a:rPr lang="en-US" altLang="zh-CN" sz="2400" b="1" dirty="0">
                <a:latin typeface="+mn-ea"/>
              </a:rPr>
              <a:t>(</a:t>
            </a:r>
            <a:r>
              <a:rPr lang="zh-CN" altLang="en-US" sz="2400" b="1" dirty="0">
                <a:latin typeface="+mn-ea"/>
              </a:rPr>
              <a:t>如果需要有系统操作员的话</a:t>
            </a:r>
            <a:r>
              <a:rPr lang="en-US" altLang="zh-CN" sz="2400" b="1" dirty="0">
                <a:latin typeface="+mn-ea"/>
              </a:rPr>
              <a:t>)</a:t>
            </a:r>
            <a:endParaRPr lang="zh-CN" altLang="en-US" sz="2400" b="1" dirty="0">
              <a:latin typeface="+mn-ea"/>
            </a:endParaRPr>
          </a:p>
          <a:p>
            <a:pPr eaLnBrk="1" hangingPunct="1"/>
            <a:r>
              <a:rPr lang="zh-CN" altLang="en-US" sz="2400" b="1" dirty="0">
                <a:solidFill>
                  <a:srgbClr val="FF0000"/>
                </a:solidFill>
                <a:latin typeface="+mn-ea"/>
              </a:rPr>
              <a:t>系统文档：</a:t>
            </a:r>
            <a:r>
              <a:rPr lang="zh-CN" altLang="en-US" sz="2400" b="1" dirty="0">
                <a:latin typeface="+mn-ea"/>
              </a:rPr>
              <a:t>指从问题定义、需求说明到验收测试计划这样一系列和系统实现有关的文档。描述系统设计、实现和测试的文档对于理解程序和维护程序来说是极端重要的。和用户文档类似，系统文档的结构也应该能把读者从对系统概貌的了解，引导到对系统每个方面每个特点的更形式化更具体的认识</a:t>
            </a:r>
            <a:endParaRPr lang="zh-CN" altLang="en-US" sz="2400" b="1" dirty="0">
              <a:solidFill>
                <a:schemeClr val="tx2"/>
              </a:solidFill>
              <a:latin typeface="+mn-ea"/>
            </a:endParaRP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latin typeface="+mn-ea"/>
              </a:rPr>
              <a:t>8.4.4</a:t>
            </a:r>
            <a:r>
              <a:rPr lang="zh-CN" altLang="en-US" sz="2400" b="1" dirty="0">
                <a:solidFill>
                  <a:srgbClr val="FF0000"/>
                </a:solidFill>
                <a:latin typeface="+mn-ea"/>
              </a:rPr>
              <a:t>可维护性复审</a:t>
            </a:r>
          </a:p>
          <a:p>
            <a:pPr eaLnBrk="1" hangingPunct="1">
              <a:defRPr/>
            </a:pPr>
            <a:r>
              <a:rPr lang="en-US" altLang="zh-CN" sz="2400" b="1" dirty="0">
                <a:solidFill>
                  <a:srgbClr val="FF0000"/>
                </a:solidFill>
                <a:latin typeface="宋体" charset="-122"/>
              </a:rPr>
              <a:t>1</a:t>
            </a:r>
            <a:r>
              <a:rPr lang="zh-CN" altLang="en-US" sz="2400" b="1" dirty="0">
                <a:solidFill>
                  <a:srgbClr val="FF0000"/>
                </a:solidFill>
                <a:latin typeface="宋体" charset="-122"/>
              </a:rPr>
              <a:t>、为什么要进行可维护性复审？</a:t>
            </a:r>
          </a:p>
          <a:p>
            <a:pPr eaLnBrk="1" hangingPunct="1">
              <a:buNone/>
              <a:defRPr/>
            </a:pPr>
            <a:r>
              <a:rPr lang="zh-CN" altLang="en-US" sz="2400" b="1" dirty="0">
                <a:solidFill>
                  <a:schemeClr val="tx2"/>
                </a:solidFill>
                <a:latin typeface="宋体" charset="-122"/>
              </a:rPr>
              <a:t>  </a:t>
            </a:r>
            <a:r>
              <a:rPr lang="en-US" altLang="zh-CN" sz="2400" b="1" dirty="0">
                <a:solidFill>
                  <a:schemeClr val="tx2"/>
                </a:solidFill>
                <a:latin typeface="宋体" charset="-122"/>
              </a:rPr>
              <a:t>(1)</a:t>
            </a:r>
            <a:r>
              <a:rPr lang="zh-CN" altLang="en-US" sz="2400" b="1" dirty="0">
                <a:solidFill>
                  <a:schemeClr val="tx2"/>
                </a:solidFill>
                <a:latin typeface="宋体" charset="-122"/>
              </a:rPr>
              <a:t>可维护性是所有软件都应该具备的基本特点，必须在开发阶段保证软件具有</a:t>
            </a:r>
            <a:r>
              <a:rPr lang="en-US" altLang="zh-CN" sz="2400" b="1" dirty="0">
                <a:solidFill>
                  <a:schemeClr val="tx2"/>
                </a:solidFill>
                <a:latin typeface="宋体" charset="-122"/>
              </a:rPr>
              <a:t>8.4.1</a:t>
            </a:r>
            <a:r>
              <a:rPr lang="zh-CN" altLang="en-US" sz="2400" b="1" dirty="0">
                <a:solidFill>
                  <a:schemeClr val="tx2"/>
                </a:solidFill>
                <a:latin typeface="宋体" charset="-122"/>
              </a:rPr>
              <a:t>节中提到的那些可维护因素。</a:t>
            </a:r>
            <a:endParaRPr lang="en-US" altLang="zh-CN" sz="2400" b="1" dirty="0">
              <a:solidFill>
                <a:schemeClr val="tx2"/>
              </a:solidFill>
              <a:latin typeface="宋体" charset="-122"/>
            </a:endParaRPr>
          </a:p>
          <a:p>
            <a:pPr eaLnBrk="1" hangingPunct="1">
              <a:buNone/>
              <a:defRPr/>
            </a:pPr>
            <a:r>
              <a:rPr lang="zh-CN" altLang="en-US" sz="2400" b="1" dirty="0">
                <a:solidFill>
                  <a:schemeClr val="tx2"/>
                </a:solidFill>
                <a:latin typeface="宋体" charset="-122"/>
              </a:rPr>
              <a:t>  </a:t>
            </a:r>
            <a:r>
              <a:rPr lang="en-US" altLang="zh-CN" sz="2400" b="1" dirty="0">
                <a:solidFill>
                  <a:schemeClr val="tx2"/>
                </a:solidFill>
                <a:latin typeface="宋体" charset="-122"/>
              </a:rPr>
              <a:t>(2)</a:t>
            </a:r>
            <a:r>
              <a:rPr lang="zh-CN" altLang="en-US" sz="2400" b="1" dirty="0">
                <a:solidFill>
                  <a:schemeClr val="tx2"/>
                </a:solidFill>
                <a:latin typeface="宋体" charset="-122"/>
              </a:rPr>
              <a:t>在完成了每项维护工作之后，都应该对</a:t>
            </a:r>
            <a:r>
              <a:rPr lang="zh-CN" altLang="en-US" sz="2400" b="1" dirty="0">
                <a:solidFill>
                  <a:srgbClr val="FF0000"/>
                </a:solidFill>
                <a:latin typeface="宋体" charset="-122"/>
              </a:rPr>
              <a:t>软件维护本身进行仔细认真的复审</a:t>
            </a:r>
            <a:r>
              <a:rPr lang="zh-CN" altLang="en-US" sz="2400" b="1" dirty="0">
                <a:solidFill>
                  <a:schemeClr val="tx2"/>
                </a:solidFill>
                <a:latin typeface="宋体" charset="-122"/>
              </a:rPr>
              <a:t>。</a:t>
            </a:r>
            <a:endParaRPr lang="en-US" altLang="zh-CN" sz="2400" b="1" dirty="0">
              <a:solidFill>
                <a:schemeClr val="tx2"/>
              </a:solidFill>
              <a:latin typeface="宋体" charset="-122"/>
            </a:endParaRPr>
          </a:p>
          <a:p>
            <a:pPr eaLnBrk="1" hangingPunct="1">
              <a:buNone/>
              <a:defRPr/>
            </a:pPr>
            <a:r>
              <a:rPr lang="zh-CN" altLang="en-US" sz="2400" b="1" dirty="0">
                <a:solidFill>
                  <a:schemeClr val="tx2"/>
                </a:solidFill>
                <a:latin typeface="宋体" charset="-122"/>
              </a:rPr>
              <a:t>  </a:t>
            </a:r>
            <a:r>
              <a:rPr lang="en-US" altLang="zh-CN" sz="2400" b="1" dirty="0">
                <a:solidFill>
                  <a:schemeClr val="tx2"/>
                </a:solidFill>
                <a:latin typeface="宋体" charset="-122"/>
              </a:rPr>
              <a:t>(3)</a:t>
            </a:r>
            <a:r>
              <a:rPr lang="zh-CN" altLang="en-US" sz="2400" b="1" dirty="0">
                <a:solidFill>
                  <a:srgbClr val="FF0000"/>
                </a:solidFill>
                <a:latin typeface="宋体" charset="-122"/>
              </a:rPr>
              <a:t>不能准确反映软件当前状态的设计文档</a:t>
            </a:r>
            <a:r>
              <a:rPr lang="zh-CN" altLang="en-US" sz="2400" b="1" dirty="0">
                <a:solidFill>
                  <a:schemeClr val="tx2"/>
                </a:solidFill>
                <a:latin typeface="宋体" charset="-122"/>
              </a:rPr>
              <a:t>可能比完全没有文档更坏。</a:t>
            </a:r>
            <a:endParaRPr lang="en-US" altLang="zh-CN" sz="2400" b="1" dirty="0">
              <a:solidFill>
                <a:schemeClr val="tx2"/>
              </a:solidFill>
              <a:latin typeface="宋体" charset="-122"/>
            </a:endParaRPr>
          </a:p>
          <a:p>
            <a:pPr eaLnBrk="1" hangingPunct="1">
              <a:buNone/>
              <a:defRPr/>
            </a:pPr>
            <a:r>
              <a:rPr lang="zh-CN" altLang="en-US" sz="2400" b="1" dirty="0">
                <a:solidFill>
                  <a:schemeClr val="tx2"/>
                </a:solidFill>
                <a:latin typeface="宋体" charset="-122"/>
              </a:rPr>
              <a:t>  </a:t>
            </a:r>
            <a:r>
              <a:rPr lang="en-US" altLang="zh-CN" sz="2400" b="1" dirty="0">
                <a:solidFill>
                  <a:schemeClr val="tx2"/>
                </a:solidFill>
                <a:latin typeface="宋体" charset="-122"/>
              </a:rPr>
              <a:t>(4)</a:t>
            </a:r>
            <a:r>
              <a:rPr lang="zh-CN" altLang="en-US" sz="2400" b="1" dirty="0">
                <a:solidFill>
                  <a:schemeClr val="tx2"/>
                </a:solidFill>
                <a:latin typeface="宋体" charset="-122"/>
              </a:rPr>
              <a:t>如果对软件的可</a:t>
            </a:r>
            <a:r>
              <a:rPr lang="zh-CN" altLang="en-US" sz="2400" b="1" dirty="0">
                <a:solidFill>
                  <a:srgbClr val="FF0000"/>
                </a:solidFill>
                <a:latin typeface="宋体" charset="-122"/>
              </a:rPr>
              <a:t>执行部分的修改没有及时反映在用户文档</a:t>
            </a:r>
            <a:r>
              <a:rPr lang="zh-CN" altLang="en-US" sz="2400" b="1" dirty="0">
                <a:solidFill>
                  <a:schemeClr val="tx2"/>
                </a:solidFill>
                <a:latin typeface="宋体" charset="-122"/>
              </a:rPr>
              <a:t>中，则必然会使用户因为受挫折而产生不满。</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概述</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zh-CN" altLang="en-US" sz="2400" b="1" dirty="0">
                <a:solidFill>
                  <a:schemeClr val="tx2"/>
                </a:solidFill>
                <a:latin typeface="+mn-ea"/>
              </a:rPr>
              <a:t>在软件产品被开发出来并交付用户使用之后，就进入了软件的运行维护阶段。这个阶段是软件生命周期的最后一个阶段，其基本任务是</a:t>
            </a:r>
            <a:r>
              <a:rPr lang="zh-CN" altLang="en-US" sz="2400" b="1" dirty="0">
                <a:solidFill>
                  <a:srgbClr val="FF0000"/>
                </a:solidFill>
                <a:latin typeface="+mn-ea"/>
              </a:rPr>
              <a:t>保证软件在一个相当长的时期能够正常运行</a:t>
            </a:r>
            <a:endParaRPr lang="en-US" altLang="zh-CN" sz="2400" b="1" dirty="0">
              <a:solidFill>
                <a:schemeClr val="tx2"/>
              </a:solidFill>
              <a:latin typeface="+mn-ea"/>
            </a:endParaRPr>
          </a:p>
          <a:p>
            <a:pPr>
              <a:lnSpc>
                <a:spcPct val="135000"/>
              </a:lnSpc>
              <a:spcBef>
                <a:spcPct val="20000"/>
              </a:spcBef>
              <a:buFont typeface="Arial" charset="0"/>
              <a:buChar char="•"/>
              <a:defRPr/>
            </a:pPr>
            <a:r>
              <a:rPr lang="zh-CN" altLang="en-US" sz="2400" b="1" dirty="0">
                <a:solidFill>
                  <a:schemeClr val="tx2"/>
                </a:solidFill>
                <a:latin typeface="+mn-ea"/>
              </a:rPr>
              <a:t>软件维护需要的工作量很大，平均说来，大型软件的维护成本高达开发成本的</a:t>
            </a:r>
            <a:r>
              <a:rPr lang="en-US" altLang="zh-CN" sz="2400" b="1" dirty="0">
                <a:solidFill>
                  <a:schemeClr val="tx2"/>
                </a:solidFill>
                <a:latin typeface="+mn-ea"/>
              </a:rPr>
              <a:t>4</a:t>
            </a:r>
            <a:r>
              <a:rPr lang="zh-CN" altLang="en-US" sz="2400" b="1" dirty="0">
                <a:solidFill>
                  <a:schemeClr val="tx2"/>
                </a:solidFill>
                <a:latin typeface="+mn-ea"/>
              </a:rPr>
              <a:t>倍左右。</a:t>
            </a:r>
            <a:endParaRPr lang="en-US" altLang="zh-CN" sz="2400" b="1" dirty="0">
              <a:solidFill>
                <a:schemeClr val="tx2"/>
              </a:solidFill>
              <a:latin typeface="+mn-ea"/>
            </a:endParaRPr>
          </a:p>
          <a:p>
            <a:pPr>
              <a:lnSpc>
                <a:spcPct val="135000"/>
              </a:lnSpc>
              <a:spcBef>
                <a:spcPct val="20000"/>
              </a:spcBef>
              <a:buFont typeface="Arial" charset="0"/>
              <a:buChar char="•"/>
              <a:defRPr/>
            </a:pPr>
            <a:r>
              <a:rPr lang="zh-CN" altLang="en-US" sz="2400" b="1" dirty="0">
                <a:solidFill>
                  <a:schemeClr val="tx2"/>
                </a:solidFill>
                <a:latin typeface="+mn-ea"/>
              </a:rPr>
              <a:t>软件工程的</a:t>
            </a:r>
            <a:r>
              <a:rPr lang="zh-CN" altLang="en-US" sz="2400" b="1" dirty="0">
                <a:solidFill>
                  <a:srgbClr val="FF0000"/>
                </a:solidFill>
                <a:latin typeface="+mn-ea"/>
              </a:rPr>
              <a:t>主要目的</a:t>
            </a:r>
            <a:r>
              <a:rPr lang="zh-CN" altLang="en-US" sz="2400" b="1" dirty="0">
                <a:solidFill>
                  <a:schemeClr val="tx2"/>
                </a:solidFill>
                <a:latin typeface="+mn-ea"/>
              </a:rPr>
              <a:t>就是要</a:t>
            </a:r>
            <a:r>
              <a:rPr lang="zh-CN" altLang="en-US" sz="2400" b="1" dirty="0">
                <a:solidFill>
                  <a:srgbClr val="FF0000"/>
                </a:solidFill>
                <a:latin typeface="+mn-ea"/>
              </a:rPr>
              <a:t>提高软件的可维护性</a:t>
            </a:r>
            <a:r>
              <a:rPr lang="zh-CN" altLang="en-US" sz="2400" b="1" dirty="0">
                <a:solidFill>
                  <a:schemeClr val="tx2"/>
                </a:solidFill>
                <a:latin typeface="+mn-ea"/>
              </a:rPr>
              <a:t>，</a:t>
            </a:r>
            <a:r>
              <a:rPr lang="zh-CN" altLang="en-US" sz="2400" b="1" dirty="0">
                <a:solidFill>
                  <a:srgbClr val="FF0000"/>
                </a:solidFill>
                <a:latin typeface="+mn-ea"/>
              </a:rPr>
              <a:t>减少软件维护所需要的工作量，降低软件系统的总成本</a:t>
            </a:r>
            <a:r>
              <a:rPr lang="zh-CN" altLang="en-US" sz="2400" b="1" dirty="0">
                <a:solidFill>
                  <a:schemeClr val="tx2"/>
                </a:solidFill>
                <a:latin typeface="+mn-ea"/>
              </a:rPr>
              <a:t>。</a:t>
            </a:r>
            <a:endParaRPr lang="en-US" altLang="zh-CN" sz="2400" b="1" dirty="0">
              <a:solidFill>
                <a:schemeClr val="tx2"/>
              </a:solidFill>
              <a:latin typeface="+mn-ea"/>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latin typeface="+mn-ea"/>
              </a:rPr>
              <a:t>8.4.4</a:t>
            </a:r>
            <a:r>
              <a:rPr lang="zh-CN" altLang="en-US" sz="2400" b="1" dirty="0">
                <a:solidFill>
                  <a:srgbClr val="FF0000"/>
                </a:solidFill>
                <a:latin typeface="+mn-ea"/>
              </a:rPr>
              <a:t>可维护性复审</a:t>
            </a:r>
            <a:endParaRPr lang="en-US" altLang="zh-CN" sz="2400" b="1" dirty="0">
              <a:solidFill>
                <a:srgbClr val="FF0000"/>
              </a:solidFill>
              <a:latin typeface="+mn-ea"/>
            </a:endParaRPr>
          </a:p>
          <a:p>
            <a:pPr eaLnBrk="1" hangingPunct="1">
              <a:defRPr/>
            </a:pPr>
            <a:r>
              <a:rPr lang="en-US" altLang="zh-CN" sz="2400" b="1" dirty="0">
                <a:solidFill>
                  <a:srgbClr val="FF0000"/>
                </a:solidFill>
                <a:latin typeface="+mn-ea"/>
              </a:rPr>
              <a:t>2</a:t>
            </a:r>
            <a:r>
              <a:rPr lang="zh-CN" altLang="en-US" sz="2400" b="1" dirty="0">
                <a:solidFill>
                  <a:srgbClr val="FF0000"/>
                </a:solidFill>
                <a:latin typeface="+mn-ea"/>
              </a:rPr>
              <a:t>、可维护性复查的具体内容</a:t>
            </a:r>
            <a:endParaRPr lang="en-US" altLang="zh-CN" sz="2400" b="1" dirty="0">
              <a:solidFill>
                <a:srgbClr val="FF0000"/>
              </a:solidFill>
              <a:latin typeface="+mn-ea"/>
            </a:endParaRPr>
          </a:p>
          <a:p>
            <a:pPr eaLnBrk="1" hangingPunct="1">
              <a:defRPr/>
            </a:pPr>
            <a:r>
              <a:rPr lang="en-US" altLang="zh-CN" sz="2400" b="1" dirty="0">
                <a:solidFill>
                  <a:srgbClr val="FF0000"/>
                </a:solidFill>
                <a:latin typeface="+mn-ea"/>
              </a:rPr>
              <a:t>(1)</a:t>
            </a:r>
            <a:r>
              <a:rPr lang="zh-CN" altLang="en-US" sz="2400" b="1" dirty="0">
                <a:solidFill>
                  <a:srgbClr val="FF0000"/>
                </a:solidFill>
                <a:latin typeface="+mn-ea"/>
              </a:rPr>
              <a:t>文档复审：</a:t>
            </a:r>
            <a:r>
              <a:rPr lang="zh-CN" altLang="en-US" sz="2400" b="1" dirty="0">
                <a:solidFill>
                  <a:schemeClr val="tx2"/>
                </a:solidFill>
                <a:latin typeface="+mn-ea"/>
              </a:rPr>
              <a:t>在软件再次交付使用之前，对软件配置进行严格的复审，则可大大减少文档的问题。</a:t>
            </a:r>
            <a:endParaRPr lang="en-US" altLang="zh-CN" sz="2400" b="1" dirty="0">
              <a:solidFill>
                <a:schemeClr val="tx2"/>
              </a:solidFill>
              <a:latin typeface="+mn-ea"/>
            </a:endParaRPr>
          </a:p>
          <a:p>
            <a:pPr eaLnBrk="1" hangingPunct="1">
              <a:defRPr/>
            </a:pPr>
            <a:r>
              <a:rPr lang="en-US" altLang="zh-CN" sz="2400" b="1" dirty="0">
                <a:solidFill>
                  <a:srgbClr val="FF0000"/>
                </a:solidFill>
                <a:latin typeface="+mn-ea"/>
              </a:rPr>
              <a:t>(2)</a:t>
            </a:r>
            <a:r>
              <a:rPr lang="zh-CN" altLang="en-US" sz="2400" b="1" dirty="0">
                <a:solidFill>
                  <a:srgbClr val="FF0000"/>
                </a:solidFill>
                <a:latin typeface="+mn-ea"/>
              </a:rPr>
              <a:t>需求复审：</a:t>
            </a:r>
            <a:r>
              <a:rPr lang="zh-CN" altLang="en-US" sz="2400" b="1" dirty="0">
                <a:solidFill>
                  <a:schemeClr val="tx2"/>
                </a:solidFill>
                <a:latin typeface="+mn-ea"/>
              </a:rPr>
              <a:t>在需求分析阶段的复审过程中，应该对将来要改进的部分和可能会修改的部分加以注意并指明；应该讨论软件的可移植性问题，并且考虑可能影响软件维护的系统界面。</a:t>
            </a:r>
            <a:endParaRPr lang="en-US" altLang="zh-CN" sz="2400" b="1" dirty="0">
              <a:solidFill>
                <a:schemeClr val="tx2"/>
              </a:solidFill>
              <a:latin typeface="+mn-ea"/>
            </a:endParaRPr>
          </a:p>
          <a:p>
            <a:pPr eaLnBrk="1" hangingPunct="1">
              <a:defRPr/>
            </a:pPr>
            <a:r>
              <a:rPr lang="en-US" altLang="zh-CN" sz="2400" b="1" dirty="0">
                <a:solidFill>
                  <a:srgbClr val="FF0000"/>
                </a:solidFill>
                <a:latin typeface="+mn-ea"/>
              </a:rPr>
              <a:t>(3)</a:t>
            </a:r>
            <a:r>
              <a:rPr lang="zh-CN" altLang="en-US" sz="2400" b="1" dirty="0">
                <a:solidFill>
                  <a:srgbClr val="FF0000"/>
                </a:solidFill>
                <a:latin typeface="+mn-ea"/>
              </a:rPr>
              <a:t>设计复审：</a:t>
            </a:r>
            <a:r>
              <a:rPr lang="zh-CN" altLang="en-US" sz="2400" b="1" dirty="0">
                <a:solidFill>
                  <a:schemeClr val="tx2"/>
                </a:solidFill>
                <a:latin typeface="+mn-ea"/>
              </a:rPr>
              <a:t>在正式的和非正式的设计复审期间，应该从容易修改、模块化和功能独立的目标出发，评价软件的结构和过程；设计中应该对将来可能修改的部分预作准备。</a:t>
            </a: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8.4 </a:t>
            </a:r>
            <a:r>
              <a:rPr lang="zh-CN" altLang="en-US" sz="3200" dirty="0">
                <a:solidFill>
                  <a:prstClr val="black"/>
                </a:solidFill>
                <a:latin typeface="宋体" panose="02010600030101010101" pitchFamily="2" charset="-122"/>
              </a:rPr>
              <a:t>软件的可维护性</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latin typeface="+mn-ea"/>
              </a:rPr>
              <a:t>8.4.4</a:t>
            </a:r>
            <a:r>
              <a:rPr lang="zh-CN" altLang="en-US" sz="2400" b="1" dirty="0">
                <a:solidFill>
                  <a:srgbClr val="FF0000"/>
                </a:solidFill>
                <a:latin typeface="+mn-ea"/>
              </a:rPr>
              <a:t>可维护性复审</a:t>
            </a:r>
            <a:endParaRPr lang="en-US" altLang="zh-CN" sz="2400" b="1" dirty="0">
              <a:solidFill>
                <a:srgbClr val="FF0000"/>
              </a:solidFill>
              <a:latin typeface="+mn-ea"/>
            </a:endParaRPr>
          </a:p>
          <a:p>
            <a:pPr eaLnBrk="1" hangingPunct="1">
              <a:defRPr/>
            </a:pPr>
            <a:r>
              <a:rPr lang="en-US" altLang="zh-CN" sz="2400" b="1" dirty="0">
                <a:solidFill>
                  <a:srgbClr val="FF0000"/>
                </a:solidFill>
              </a:rPr>
              <a:t>(4)</a:t>
            </a:r>
            <a:r>
              <a:rPr lang="zh-CN" altLang="en-US" sz="2400" b="1" dirty="0">
                <a:solidFill>
                  <a:srgbClr val="FF0000"/>
                </a:solidFill>
              </a:rPr>
              <a:t>代码复审：</a:t>
            </a:r>
            <a:r>
              <a:rPr lang="zh-CN" altLang="en-US" sz="2400" b="1" dirty="0">
                <a:solidFill>
                  <a:schemeClr val="tx2"/>
                </a:solidFill>
              </a:rPr>
              <a:t>应该强调编码风格和内部说明文档这两个影响可维护性的因素。</a:t>
            </a:r>
            <a:endParaRPr lang="en-US" altLang="zh-CN" sz="2400" b="1" dirty="0">
              <a:solidFill>
                <a:schemeClr val="tx2"/>
              </a:solidFill>
            </a:endParaRPr>
          </a:p>
          <a:p>
            <a:pPr eaLnBrk="1" hangingPunct="1">
              <a:defRPr/>
            </a:pPr>
            <a:r>
              <a:rPr lang="en-US" altLang="zh-CN" sz="2400" b="1" dirty="0">
                <a:solidFill>
                  <a:srgbClr val="FF0000"/>
                </a:solidFill>
              </a:rPr>
              <a:t>(5)</a:t>
            </a:r>
            <a:r>
              <a:rPr lang="zh-CN" altLang="en-US" sz="2400" b="1" dirty="0">
                <a:solidFill>
                  <a:srgbClr val="FF0000"/>
                </a:solidFill>
              </a:rPr>
              <a:t>重用性：</a:t>
            </a:r>
            <a:r>
              <a:rPr lang="zh-CN" altLang="en-US" sz="2400" b="1" dirty="0"/>
              <a:t>在设计和编码过程中应该尽量使用可重用的软件构件，如果需要</a:t>
            </a:r>
            <a:r>
              <a:rPr lang="zh-CN" altLang="en-US" sz="2400" b="1" dirty="0">
                <a:solidFill>
                  <a:schemeClr val="tx2"/>
                </a:solidFill>
              </a:rPr>
              <a:t>开发新的构件，也应该注意提高构件的可重用性。</a:t>
            </a:r>
            <a:endParaRPr lang="en-US" altLang="zh-CN" sz="2400" b="1" dirty="0">
              <a:solidFill>
                <a:schemeClr val="tx2"/>
              </a:solidFill>
            </a:endParaRPr>
          </a:p>
          <a:p>
            <a:pPr eaLnBrk="1" hangingPunct="1">
              <a:defRPr/>
            </a:pPr>
            <a:r>
              <a:rPr lang="en-US" altLang="zh-CN" sz="2400" b="1" dirty="0">
                <a:solidFill>
                  <a:srgbClr val="FF0000"/>
                </a:solidFill>
              </a:rPr>
              <a:t>(6)</a:t>
            </a:r>
            <a:r>
              <a:rPr lang="zh-CN" altLang="en-US" sz="2400" b="1" dirty="0">
                <a:solidFill>
                  <a:srgbClr val="FF0000"/>
                </a:solidFill>
              </a:rPr>
              <a:t>配置复审：</a:t>
            </a:r>
            <a:r>
              <a:rPr lang="zh-CN" altLang="en-US" sz="2400" b="1" dirty="0"/>
              <a:t>在测</a:t>
            </a:r>
            <a:r>
              <a:rPr lang="zh-CN" altLang="en-US" sz="2400" b="1" dirty="0">
                <a:solidFill>
                  <a:schemeClr val="tx2"/>
                </a:solidFill>
              </a:rPr>
              <a:t>试结束时进行最正式的可维护性复审，这个复审称为配置复审。配置复审的目的是保证软件配置的所有成分是</a:t>
            </a:r>
            <a:r>
              <a:rPr lang="zh-CN" altLang="en-US" sz="2400" b="1" dirty="0">
                <a:solidFill>
                  <a:srgbClr val="FF0000"/>
                </a:solidFill>
              </a:rPr>
              <a:t>完整</a:t>
            </a:r>
            <a:r>
              <a:rPr lang="zh-CN" altLang="en-US" sz="2400" b="1" dirty="0">
                <a:solidFill>
                  <a:schemeClr val="tx2"/>
                </a:solidFill>
              </a:rPr>
              <a:t>的、</a:t>
            </a:r>
            <a:r>
              <a:rPr lang="zh-CN" altLang="en-US" sz="2400" b="1" dirty="0">
                <a:solidFill>
                  <a:srgbClr val="FF0000"/>
                </a:solidFill>
              </a:rPr>
              <a:t>一致</a:t>
            </a:r>
            <a:r>
              <a:rPr lang="zh-CN" altLang="en-US" sz="2400" b="1" dirty="0">
                <a:solidFill>
                  <a:schemeClr val="tx2"/>
                </a:solidFill>
              </a:rPr>
              <a:t>的和</a:t>
            </a:r>
            <a:r>
              <a:rPr lang="zh-CN" altLang="en-US" sz="2400" b="1" dirty="0">
                <a:solidFill>
                  <a:srgbClr val="FF0000"/>
                </a:solidFill>
              </a:rPr>
              <a:t>可理解</a:t>
            </a:r>
            <a:r>
              <a:rPr lang="zh-CN" altLang="en-US" sz="2400" b="1" dirty="0">
                <a:solidFill>
                  <a:schemeClr val="tx2"/>
                </a:solidFill>
              </a:rPr>
              <a:t>的，而且为了便于修改和管理已经编目归档了。</a:t>
            </a:r>
            <a:endParaRPr lang="zh-CN" altLang="en-US" sz="2400" b="1" dirty="0">
              <a:solidFill>
                <a:schemeClr val="tx2"/>
              </a:solidFill>
              <a:latin typeface="+mn-ea"/>
            </a:endParaRP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rgbClr val="FF0000"/>
                </a:solidFill>
                <a:latin typeface="+mn-ea"/>
              </a:rPr>
              <a:t>8.5   </a:t>
            </a:r>
            <a:r>
              <a:rPr lang="zh-CN" altLang="en-US" sz="2400" b="1" dirty="0">
                <a:solidFill>
                  <a:srgbClr val="FF0000"/>
                </a:solidFill>
                <a:latin typeface="+mn-ea"/>
              </a:rPr>
              <a:t>预防性维护</a:t>
            </a:r>
            <a:endParaRPr lang="en-US" altLang="zh-CN" sz="2400" b="1" dirty="0">
              <a:solidFill>
                <a:srgbClr val="FF0000"/>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8.5 </a:t>
            </a:r>
            <a:r>
              <a:rPr lang="zh-CN" altLang="en-US" sz="3200" dirty="0">
                <a:solidFill>
                  <a:prstClr val="black"/>
                </a:solidFill>
                <a:latin typeface="宋体" panose="02010600030101010101" pitchFamily="2" charset="-122"/>
              </a:rPr>
              <a:t>预防性维护</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300" b="1" dirty="0">
                <a:solidFill>
                  <a:srgbClr val="FF0000"/>
                </a:solidFill>
                <a:latin typeface="+mn-ea"/>
              </a:rPr>
              <a:t>老程序的定义：</a:t>
            </a:r>
            <a:r>
              <a:rPr lang="zh-CN" altLang="en-US" sz="2300" b="1" dirty="0">
                <a:solidFill>
                  <a:schemeClr val="tx2"/>
                </a:solidFill>
                <a:latin typeface="+mn-ea"/>
              </a:rPr>
              <a:t>这些程序的体系结构和数据结构都很差，文档不全甚至完全没有文档，对曾经做过的修改也没有完整的记录。</a:t>
            </a:r>
            <a:endParaRPr lang="en-US" altLang="zh-CN" sz="2300" b="1" dirty="0">
              <a:solidFill>
                <a:schemeClr val="tx2"/>
              </a:solidFill>
              <a:latin typeface="+mn-ea"/>
            </a:endParaRPr>
          </a:p>
          <a:p>
            <a:pPr eaLnBrk="1" hangingPunct="1">
              <a:defRPr/>
            </a:pPr>
            <a:r>
              <a:rPr lang="zh-CN" altLang="en-US" sz="2300" b="1" dirty="0">
                <a:solidFill>
                  <a:srgbClr val="FF0000"/>
                </a:solidFill>
                <a:latin typeface="+mn-ea"/>
              </a:rPr>
              <a:t>怎样维护老程序</a:t>
            </a:r>
          </a:p>
          <a:p>
            <a:pPr indent="0" eaLnBrk="1" hangingPunct="1">
              <a:buNone/>
              <a:defRPr/>
            </a:pPr>
            <a:r>
              <a:rPr lang="zh-CN" altLang="en-US" sz="2300" b="1" dirty="0">
                <a:solidFill>
                  <a:schemeClr val="tx2"/>
                </a:solidFill>
                <a:latin typeface="+mn-ea"/>
              </a:rPr>
              <a:t>（</a:t>
            </a:r>
            <a:r>
              <a:rPr lang="en-US" altLang="zh-CN" sz="2300" b="1" dirty="0">
                <a:solidFill>
                  <a:schemeClr val="tx2"/>
                </a:solidFill>
                <a:latin typeface="+mn-ea"/>
              </a:rPr>
              <a:t>1</a:t>
            </a:r>
            <a:r>
              <a:rPr lang="zh-CN" altLang="en-US" sz="2300" b="1" dirty="0">
                <a:solidFill>
                  <a:schemeClr val="tx2"/>
                </a:solidFill>
                <a:latin typeface="+mn-ea"/>
              </a:rPr>
              <a:t>）</a:t>
            </a:r>
            <a:r>
              <a:rPr lang="zh-CN" altLang="en-US" sz="2300" b="1" dirty="0">
                <a:solidFill>
                  <a:srgbClr val="FF0000"/>
                </a:solidFill>
                <a:latin typeface="+mn-ea"/>
              </a:rPr>
              <a:t>反复多次地做修改程序的尝试</a:t>
            </a:r>
            <a:r>
              <a:rPr lang="zh-CN" altLang="en-US" sz="2300" b="1" dirty="0">
                <a:solidFill>
                  <a:schemeClr val="tx2"/>
                </a:solidFill>
                <a:latin typeface="+mn-ea"/>
              </a:rPr>
              <a:t>，与不可见的设计及源代码“顽强战斗”，以实现所要求的修改。</a:t>
            </a:r>
          </a:p>
          <a:p>
            <a:pPr indent="0" eaLnBrk="1" hangingPunct="1">
              <a:buNone/>
              <a:defRPr/>
            </a:pPr>
            <a:r>
              <a:rPr lang="zh-CN" altLang="en-US" sz="2300" b="1" dirty="0">
                <a:solidFill>
                  <a:schemeClr val="tx2"/>
                </a:solidFill>
                <a:latin typeface="+mn-ea"/>
              </a:rPr>
              <a:t>（</a:t>
            </a:r>
            <a:r>
              <a:rPr lang="en-US" altLang="zh-CN" sz="2300" b="1" dirty="0">
                <a:solidFill>
                  <a:schemeClr val="tx2"/>
                </a:solidFill>
                <a:latin typeface="+mn-ea"/>
              </a:rPr>
              <a:t>2</a:t>
            </a:r>
            <a:r>
              <a:rPr lang="zh-CN" altLang="en-US" sz="2300" b="1" dirty="0">
                <a:solidFill>
                  <a:schemeClr val="tx2"/>
                </a:solidFill>
                <a:latin typeface="+mn-ea"/>
              </a:rPr>
              <a:t>） 通过</a:t>
            </a:r>
            <a:r>
              <a:rPr lang="zh-CN" altLang="en-US" sz="2300" b="1" dirty="0">
                <a:solidFill>
                  <a:srgbClr val="FF0000"/>
                </a:solidFill>
                <a:latin typeface="+mn-ea"/>
              </a:rPr>
              <a:t>仔细分析程序</a:t>
            </a:r>
            <a:r>
              <a:rPr lang="zh-CN" altLang="en-US" sz="2300" b="1" dirty="0">
                <a:solidFill>
                  <a:schemeClr val="tx2"/>
                </a:solidFill>
                <a:latin typeface="+mn-ea"/>
              </a:rPr>
              <a:t>尽可能多地掌握程序的</a:t>
            </a:r>
            <a:r>
              <a:rPr lang="zh-CN" altLang="en-US" sz="2300" b="1" dirty="0">
                <a:solidFill>
                  <a:srgbClr val="FF0000"/>
                </a:solidFill>
                <a:latin typeface="+mn-ea"/>
              </a:rPr>
              <a:t>内部工作细节</a:t>
            </a:r>
            <a:r>
              <a:rPr lang="zh-CN" altLang="en-US" sz="2300" b="1" dirty="0">
                <a:solidFill>
                  <a:schemeClr val="tx2"/>
                </a:solidFill>
                <a:latin typeface="+mn-ea"/>
              </a:rPr>
              <a:t>，以便更有效地修改它。</a:t>
            </a:r>
          </a:p>
          <a:p>
            <a:pPr indent="0" eaLnBrk="1" hangingPunct="1">
              <a:buNone/>
              <a:defRPr/>
            </a:pPr>
            <a:r>
              <a:rPr lang="zh-CN" altLang="en-US" sz="2300" b="1" dirty="0">
                <a:solidFill>
                  <a:schemeClr val="tx2"/>
                </a:solidFill>
                <a:latin typeface="+mn-ea"/>
              </a:rPr>
              <a:t>（</a:t>
            </a:r>
            <a:r>
              <a:rPr lang="en-US" altLang="zh-CN" sz="2300" b="1" dirty="0">
                <a:solidFill>
                  <a:schemeClr val="tx2"/>
                </a:solidFill>
                <a:latin typeface="+mn-ea"/>
              </a:rPr>
              <a:t>3</a:t>
            </a:r>
            <a:r>
              <a:rPr lang="zh-CN" altLang="en-US" sz="2300" b="1" dirty="0">
                <a:solidFill>
                  <a:schemeClr val="tx2"/>
                </a:solidFill>
                <a:latin typeface="+mn-ea"/>
              </a:rPr>
              <a:t>） 在深入理解原有设计的基础上，</a:t>
            </a:r>
            <a:r>
              <a:rPr lang="zh-CN" altLang="en-US" sz="2300" b="1" dirty="0">
                <a:solidFill>
                  <a:srgbClr val="FF0000"/>
                </a:solidFill>
                <a:latin typeface="+mn-ea"/>
              </a:rPr>
              <a:t>用软件工程方法重新设计、重新编码和测试那些需要变更的软件部分</a:t>
            </a:r>
            <a:r>
              <a:rPr lang="zh-CN" altLang="en-US" sz="2300" b="1" dirty="0">
                <a:solidFill>
                  <a:schemeClr val="tx2"/>
                </a:solidFill>
                <a:latin typeface="+mn-ea"/>
              </a:rPr>
              <a:t>。</a:t>
            </a:r>
          </a:p>
          <a:p>
            <a:pPr indent="0" eaLnBrk="1" hangingPunct="1">
              <a:buNone/>
              <a:defRPr/>
            </a:pPr>
            <a:r>
              <a:rPr lang="zh-CN" altLang="en-US" sz="2300" b="1" dirty="0">
                <a:solidFill>
                  <a:schemeClr val="tx2"/>
                </a:solidFill>
                <a:latin typeface="+mn-ea"/>
              </a:rPr>
              <a:t>（</a:t>
            </a:r>
            <a:r>
              <a:rPr lang="en-US" altLang="zh-CN" sz="2300" b="1" dirty="0">
                <a:solidFill>
                  <a:schemeClr val="tx2"/>
                </a:solidFill>
                <a:latin typeface="+mn-ea"/>
              </a:rPr>
              <a:t>4</a:t>
            </a:r>
            <a:r>
              <a:rPr lang="zh-CN" altLang="en-US" sz="2300" b="1" dirty="0">
                <a:solidFill>
                  <a:schemeClr val="tx2"/>
                </a:solidFill>
                <a:latin typeface="+mn-ea"/>
              </a:rPr>
              <a:t>） 以软件工程方法学为指导，</a:t>
            </a:r>
            <a:r>
              <a:rPr lang="zh-CN" altLang="en-US" sz="2300" b="1" dirty="0">
                <a:solidFill>
                  <a:srgbClr val="FF0000"/>
                </a:solidFill>
                <a:latin typeface="+mn-ea"/>
              </a:rPr>
              <a:t>对程序全部重新设计、重新编码和测试</a:t>
            </a:r>
            <a:r>
              <a:rPr lang="zh-CN" altLang="en-US" sz="2300" b="1" dirty="0">
                <a:solidFill>
                  <a:schemeClr val="tx2"/>
                </a:solidFill>
                <a:latin typeface="+mn-ea"/>
              </a:rPr>
              <a:t>，为此可以使用</a:t>
            </a:r>
            <a:r>
              <a:rPr lang="en-US" altLang="zh-CN" sz="2300" b="1" dirty="0">
                <a:solidFill>
                  <a:schemeClr val="tx2"/>
                </a:solidFill>
                <a:latin typeface="+mn-ea"/>
              </a:rPr>
              <a:t>CASE</a:t>
            </a:r>
            <a:r>
              <a:rPr lang="zh-CN" altLang="en-US" sz="2300" b="1" dirty="0">
                <a:solidFill>
                  <a:schemeClr val="tx2"/>
                </a:solidFill>
                <a:latin typeface="+mn-ea"/>
              </a:rPr>
              <a:t>工具（逆向工程和再工程工具）来帮助理解原有的设计</a:t>
            </a:r>
            <a:endParaRPr lang="en-US" altLang="zh-CN" sz="2300" b="1" dirty="0">
              <a:solidFill>
                <a:schemeClr val="tx2"/>
              </a:solidFill>
              <a:latin typeface="+mn-ea"/>
            </a:endParaRPr>
          </a:p>
          <a:p>
            <a:pPr eaLnBrk="1" hangingPunct="1">
              <a:defRPr/>
            </a:pPr>
            <a:endParaRPr lang="zh-CN" altLang="en-US" sz="2300" b="1" dirty="0">
              <a:solidFill>
                <a:schemeClr val="tx2"/>
              </a:solidFill>
              <a:latin typeface="+mn-ea"/>
            </a:endParaRP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8.5 </a:t>
            </a:r>
            <a:r>
              <a:rPr lang="zh-CN" altLang="en-US" sz="3200" dirty="0">
                <a:solidFill>
                  <a:prstClr val="black"/>
                </a:solidFill>
                <a:latin typeface="宋体" panose="02010600030101010101" pitchFamily="2" charset="-122"/>
              </a:rPr>
              <a:t>预防性维护</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zh-CN" altLang="en-US" sz="2400" b="1" dirty="0">
                <a:solidFill>
                  <a:srgbClr val="000000"/>
                </a:solidFill>
              </a:rPr>
              <a:t>预防性维护方法是由</a:t>
            </a:r>
            <a:r>
              <a:rPr lang="en-US" altLang="zh-CN" sz="2400" b="1" dirty="0">
                <a:solidFill>
                  <a:srgbClr val="000000"/>
                </a:solidFill>
              </a:rPr>
              <a:t>Miller</a:t>
            </a:r>
            <a:r>
              <a:rPr lang="zh-CN" altLang="en-US" sz="2400" b="1" dirty="0">
                <a:solidFill>
                  <a:srgbClr val="000000"/>
                </a:solidFill>
              </a:rPr>
              <a:t>提出来的，他把这种方法定义为：“</a:t>
            </a:r>
            <a:r>
              <a:rPr lang="zh-CN" altLang="en-US" sz="2400" b="1" dirty="0">
                <a:solidFill>
                  <a:srgbClr val="FF0000"/>
                </a:solidFill>
              </a:rPr>
              <a:t>把今天的方法学应用到昨天的系统上，以支持明天的需求</a:t>
            </a:r>
            <a:r>
              <a:rPr lang="zh-CN" altLang="en-US" sz="2400" b="1" dirty="0">
                <a:solidFill>
                  <a:srgbClr val="000000"/>
                </a:solidFill>
              </a:rPr>
              <a:t>。”</a:t>
            </a:r>
            <a:endParaRPr lang="en-US" altLang="zh-CN" sz="2400" b="1" dirty="0">
              <a:solidFill>
                <a:srgbClr val="000000"/>
              </a:solidFill>
            </a:endParaRPr>
          </a:p>
          <a:p>
            <a:pPr eaLnBrk="1" hangingPunct="1">
              <a:defRPr/>
            </a:pPr>
            <a:r>
              <a:rPr lang="zh-CN" altLang="en-US" sz="2400" b="1" dirty="0">
                <a:solidFill>
                  <a:srgbClr val="000000"/>
                </a:solidFill>
              </a:rPr>
              <a:t>粗看起来，在一个正在工作的程序版本已经存在的情况下重新开发一个大型程序，似乎是一种浪费。其实不然，下述事实很能说明问题。</a:t>
            </a:r>
          </a:p>
          <a:p>
            <a:pPr eaLnBrk="1" hangingPunct="1">
              <a:defRPr/>
            </a:pPr>
            <a:r>
              <a:rPr lang="en-US" altLang="zh-CN" sz="2400" b="1" dirty="0">
                <a:solidFill>
                  <a:srgbClr val="000000"/>
                </a:solidFill>
              </a:rPr>
              <a:t>(1)</a:t>
            </a:r>
            <a:r>
              <a:rPr lang="zh-CN" altLang="en-US" sz="2400" b="1" dirty="0">
                <a:solidFill>
                  <a:srgbClr val="000000"/>
                </a:solidFill>
              </a:rPr>
              <a:t> 维护一行源代码的代价可能是最初开发该行源代码代价</a:t>
            </a:r>
            <a:r>
              <a:rPr lang="en-US" altLang="zh-CN" sz="2400" b="1" dirty="0">
                <a:solidFill>
                  <a:srgbClr val="000000"/>
                </a:solidFill>
              </a:rPr>
              <a:t>  </a:t>
            </a:r>
            <a:r>
              <a:rPr lang="zh-CN" altLang="en-US" sz="2400" b="1" dirty="0">
                <a:solidFill>
                  <a:srgbClr val="000000"/>
                </a:solidFill>
              </a:rPr>
              <a:t>     的</a:t>
            </a:r>
            <a:r>
              <a:rPr lang="en-US" altLang="zh-CN" sz="2400" b="1" dirty="0">
                <a:solidFill>
                  <a:srgbClr val="000000"/>
                </a:solidFill>
              </a:rPr>
              <a:t>14~40</a:t>
            </a:r>
            <a:r>
              <a:rPr lang="zh-CN" altLang="en-US" sz="2400" b="1" dirty="0">
                <a:solidFill>
                  <a:srgbClr val="000000"/>
                </a:solidFill>
              </a:rPr>
              <a:t>倍。</a:t>
            </a:r>
          </a:p>
          <a:p>
            <a:pPr eaLnBrk="1" hangingPunct="1">
              <a:defRPr/>
            </a:pPr>
            <a:r>
              <a:rPr lang="en-US" altLang="zh-CN" sz="2400" b="1" dirty="0">
                <a:solidFill>
                  <a:srgbClr val="000000"/>
                </a:solidFill>
              </a:rPr>
              <a:t>(2) </a:t>
            </a:r>
            <a:r>
              <a:rPr lang="zh-CN" altLang="en-US" sz="2400" b="1" dirty="0">
                <a:solidFill>
                  <a:srgbClr val="000000"/>
                </a:solidFill>
              </a:rPr>
              <a:t>重新设计软件体系结构（程序及数据结构）时使用了现</a:t>
            </a:r>
            <a:r>
              <a:rPr lang="en-US" altLang="zh-CN" sz="2400" b="1" dirty="0">
                <a:solidFill>
                  <a:srgbClr val="000000"/>
                </a:solidFill>
              </a:rPr>
              <a:t>      </a:t>
            </a:r>
            <a:r>
              <a:rPr lang="zh-CN" altLang="en-US" sz="2400" b="1" dirty="0">
                <a:solidFill>
                  <a:srgbClr val="000000"/>
                </a:solidFill>
              </a:rPr>
              <a:t>代设计概念，它对将来的维护可能有很大的帮助。</a:t>
            </a:r>
          </a:p>
          <a:p>
            <a:pPr eaLnBrk="1" hangingPunct="1">
              <a:defRPr/>
            </a:pPr>
            <a:r>
              <a:rPr lang="en-US" altLang="zh-CN" sz="2400" b="1" dirty="0">
                <a:solidFill>
                  <a:srgbClr val="000000"/>
                </a:solidFill>
              </a:rPr>
              <a:t>(3) </a:t>
            </a:r>
            <a:r>
              <a:rPr lang="zh-CN" altLang="en-US" sz="2400" b="1" dirty="0">
                <a:solidFill>
                  <a:srgbClr val="000000"/>
                </a:solidFill>
              </a:rPr>
              <a:t>由于现有的程序版本可作为</a:t>
            </a:r>
            <a:r>
              <a:rPr lang="zh-CN" altLang="en-US" sz="2400" b="1" dirty="0">
                <a:solidFill>
                  <a:srgbClr val="FF0000"/>
                </a:solidFill>
              </a:rPr>
              <a:t>软件原型使用</a:t>
            </a:r>
            <a:r>
              <a:rPr lang="zh-CN" altLang="en-US" sz="2400" b="1" dirty="0">
                <a:solidFill>
                  <a:srgbClr val="000000"/>
                </a:solidFill>
              </a:rPr>
              <a:t>，开发生产率</a:t>
            </a:r>
            <a:r>
              <a:rPr lang="en-US" altLang="zh-CN" sz="2400" b="1" dirty="0">
                <a:solidFill>
                  <a:srgbClr val="000000"/>
                </a:solidFill>
              </a:rPr>
              <a:t>       </a:t>
            </a:r>
            <a:r>
              <a:rPr lang="zh-CN" altLang="en-US" sz="2400" b="1" dirty="0">
                <a:solidFill>
                  <a:srgbClr val="000000"/>
                </a:solidFill>
              </a:rPr>
              <a:t>可大大高于平均水平。</a:t>
            </a: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8.5 </a:t>
            </a:r>
            <a:r>
              <a:rPr lang="zh-CN" altLang="en-US" sz="3200" dirty="0">
                <a:solidFill>
                  <a:prstClr val="black"/>
                </a:solidFill>
                <a:latin typeface="宋体" panose="02010600030101010101" pitchFamily="2" charset="-122"/>
              </a:rPr>
              <a:t>预防性维护</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000000"/>
                </a:solidFill>
              </a:rPr>
              <a:t>(4) </a:t>
            </a:r>
            <a:r>
              <a:rPr lang="zh-CN" altLang="en-US" sz="2400" b="1" dirty="0">
                <a:solidFill>
                  <a:srgbClr val="000000"/>
                </a:solidFill>
              </a:rPr>
              <a:t>用户具有较多使用该软件的经验，因此，能够</a:t>
            </a:r>
            <a:r>
              <a:rPr lang="zh-CN" altLang="en-US" sz="2400" b="1" dirty="0">
                <a:solidFill>
                  <a:srgbClr val="FF0000"/>
                </a:solidFill>
              </a:rPr>
              <a:t>很容易</a:t>
            </a:r>
            <a:r>
              <a:rPr lang="en-US" altLang="zh-CN" sz="2400" b="1" dirty="0">
                <a:solidFill>
                  <a:srgbClr val="FF0000"/>
                </a:solidFill>
              </a:rPr>
              <a:t>     </a:t>
            </a:r>
            <a:r>
              <a:rPr lang="zh-CN" altLang="en-US" sz="2400" b="1" dirty="0">
                <a:solidFill>
                  <a:srgbClr val="FF0000"/>
                </a:solidFill>
              </a:rPr>
              <a:t>地搞清晰的变更需求和变更的范围</a:t>
            </a:r>
            <a:r>
              <a:rPr lang="zh-CN" altLang="en-US" sz="2400" b="1" dirty="0">
                <a:solidFill>
                  <a:srgbClr val="000000"/>
                </a:solidFill>
              </a:rPr>
              <a:t>。</a:t>
            </a:r>
          </a:p>
          <a:p>
            <a:pPr eaLnBrk="1" hangingPunct="1">
              <a:defRPr/>
            </a:pPr>
            <a:r>
              <a:rPr lang="en-US" altLang="zh-CN" sz="2400" b="1" dirty="0">
                <a:solidFill>
                  <a:srgbClr val="000000"/>
                </a:solidFill>
              </a:rPr>
              <a:t>(5) </a:t>
            </a:r>
            <a:r>
              <a:rPr lang="zh-CN" altLang="en-US" sz="2400" b="1" dirty="0">
                <a:solidFill>
                  <a:srgbClr val="000000"/>
                </a:solidFill>
              </a:rPr>
              <a:t>利用</a:t>
            </a:r>
            <a:r>
              <a:rPr lang="zh-CN" altLang="en-US" sz="2400" b="1" dirty="0">
                <a:solidFill>
                  <a:srgbClr val="FF0000"/>
                </a:solidFill>
              </a:rPr>
              <a:t>逆向工程和再工程</a:t>
            </a:r>
            <a:r>
              <a:rPr lang="zh-CN" altLang="en-US" sz="2400" b="1" dirty="0">
                <a:solidFill>
                  <a:srgbClr val="000000"/>
                </a:solidFill>
              </a:rPr>
              <a:t>的工具，可以使一部分工作自</a:t>
            </a:r>
            <a:r>
              <a:rPr lang="en-US" altLang="zh-CN" sz="2400" b="1" dirty="0">
                <a:solidFill>
                  <a:srgbClr val="000000"/>
                </a:solidFill>
              </a:rPr>
              <a:t>      </a:t>
            </a:r>
            <a:r>
              <a:rPr lang="zh-CN" altLang="en-US" sz="2400" b="1" dirty="0">
                <a:solidFill>
                  <a:srgbClr val="000000"/>
                </a:solidFill>
              </a:rPr>
              <a:t>动化。</a:t>
            </a:r>
          </a:p>
          <a:p>
            <a:pPr eaLnBrk="1" hangingPunct="1">
              <a:defRPr/>
            </a:pPr>
            <a:r>
              <a:rPr lang="en-US" altLang="zh-CN" sz="2400" b="1" dirty="0">
                <a:solidFill>
                  <a:srgbClr val="000000"/>
                </a:solidFill>
              </a:rPr>
              <a:t>(6) </a:t>
            </a:r>
            <a:r>
              <a:rPr lang="zh-CN" altLang="en-US" sz="2400" b="1" dirty="0">
                <a:solidFill>
                  <a:srgbClr val="000000"/>
                </a:solidFill>
              </a:rPr>
              <a:t>在完成预防性维护的过程中可以建立起完整的软件配</a:t>
            </a:r>
            <a:r>
              <a:rPr lang="en-US" altLang="zh-CN" sz="2400" b="1" dirty="0">
                <a:solidFill>
                  <a:srgbClr val="000000"/>
                </a:solidFill>
              </a:rPr>
              <a:t>     </a:t>
            </a:r>
            <a:r>
              <a:rPr lang="zh-CN" altLang="en-US" sz="2400" b="1" dirty="0">
                <a:solidFill>
                  <a:srgbClr val="000000"/>
                </a:solidFill>
              </a:rPr>
              <a:t>置。</a:t>
            </a:r>
            <a:endParaRPr lang="en-US" altLang="zh-CN" sz="2400" b="1" dirty="0">
              <a:solidFill>
                <a:srgbClr val="000000"/>
              </a:solidFill>
            </a:endParaRPr>
          </a:p>
          <a:p>
            <a:pPr eaLnBrk="1" hangingPunct="1">
              <a:defRPr/>
            </a:pPr>
            <a:r>
              <a:rPr lang="zh-CN" altLang="en-US" sz="2400" b="1" dirty="0">
                <a:solidFill>
                  <a:srgbClr val="000000"/>
                </a:solidFill>
              </a:rPr>
              <a:t>虽然由于条件所限，目前预防性维护在全部维护活动中仅占很小比例，</a:t>
            </a:r>
            <a:r>
              <a:rPr lang="zh-CN" altLang="en-US" sz="2400" b="1" dirty="0">
                <a:solidFill>
                  <a:srgbClr val="FF0000"/>
                </a:solidFill>
              </a:rPr>
              <a:t>不应该忽视这类维护</a:t>
            </a:r>
            <a:r>
              <a:rPr lang="zh-CN" altLang="en-US" sz="2400" b="1" dirty="0">
                <a:solidFill>
                  <a:srgbClr val="000000"/>
                </a:solidFill>
              </a:rPr>
              <a:t>，在条件具备时</a:t>
            </a:r>
            <a:r>
              <a:rPr lang="zh-CN" altLang="en-US" sz="2400" b="1" dirty="0">
                <a:solidFill>
                  <a:srgbClr val="FF0000"/>
                </a:solidFill>
              </a:rPr>
              <a:t>主动地进行预防性维护</a:t>
            </a:r>
            <a:endParaRPr lang="zh-CN" altLang="en-US" sz="2400" b="1" dirty="0">
              <a:solidFill>
                <a:srgbClr val="000000"/>
              </a:solidFill>
            </a:endParaRP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rgbClr val="FF0000"/>
                </a:solidFill>
                <a:latin typeface="+mn-ea"/>
              </a:rPr>
              <a:t>8.6   </a:t>
            </a:r>
            <a:r>
              <a:rPr lang="zh-CN" altLang="en-US" sz="2400" b="1" dirty="0">
                <a:solidFill>
                  <a:srgbClr val="FF0000"/>
                </a:solidFill>
                <a:latin typeface="+mn-ea"/>
              </a:rPr>
              <a:t>软件再工程过程</a:t>
            </a:r>
            <a:endParaRPr lang="en-US" altLang="zh-CN" sz="2400" b="1" dirty="0">
              <a:solidFill>
                <a:srgbClr val="FF0000"/>
              </a:solidFill>
              <a:latin typeface="+mn-ea"/>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8.6 </a:t>
            </a:r>
            <a:r>
              <a:rPr lang="zh-CN" altLang="en-US" sz="3200" dirty="0">
                <a:solidFill>
                  <a:prstClr val="black"/>
                </a:solidFill>
                <a:latin typeface="宋体" panose="02010600030101010101" pitchFamily="2" charset="-122"/>
              </a:rPr>
              <a:t>软件再工程的过程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4686272" cy="4643453"/>
          </a:xfrm>
        </p:spPr>
        <p:txBody>
          <a:bodyPr/>
          <a:lstStyle/>
          <a:p>
            <a:pPr eaLnBrk="1" hangingPunct="1">
              <a:defRPr/>
            </a:pPr>
            <a:r>
              <a:rPr lang="zh-CN" altLang="en-US" sz="2400" b="1" dirty="0">
                <a:solidFill>
                  <a:schemeClr val="tx2"/>
                </a:solidFill>
              </a:rPr>
              <a:t>软件再工程是指对既存对象系统进行调查，并将其重构为新形式代码的开发过程。</a:t>
            </a:r>
            <a:r>
              <a:rPr lang="zh-CN" altLang="en-US" sz="2400" b="1" dirty="0">
                <a:solidFill>
                  <a:srgbClr val="FF0000"/>
                </a:solidFill>
              </a:rPr>
              <a:t>最大限度地重用既存系统的各种资源</a:t>
            </a:r>
            <a:r>
              <a:rPr lang="zh-CN" altLang="en-US" sz="2400" b="1" dirty="0">
                <a:solidFill>
                  <a:schemeClr val="tx2"/>
                </a:solidFill>
              </a:rPr>
              <a:t>是再工程的最重要特点之一</a:t>
            </a:r>
            <a:endParaRPr lang="en-US" altLang="zh-CN" sz="2400" b="1" dirty="0">
              <a:solidFill>
                <a:schemeClr val="tx2"/>
              </a:solidFill>
            </a:endParaRPr>
          </a:p>
          <a:p>
            <a:pPr eaLnBrk="1" hangingPunct="1">
              <a:defRPr/>
            </a:pPr>
            <a:r>
              <a:rPr lang="zh-CN" altLang="en-US" sz="2400" b="1" dirty="0">
                <a:solidFill>
                  <a:schemeClr val="tx2"/>
                </a:solidFill>
              </a:rPr>
              <a:t>典型的软件再工程过程模型如下图所示。在某些情况下这些活动以线性顺序发生，但也并非总是这样。例如，为了理解某个程序的内部工作原理，可能在文档重构开始之前必须</a:t>
            </a:r>
            <a:r>
              <a:rPr lang="zh-CN" altLang="en-US" sz="2400" b="1" dirty="0">
                <a:solidFill>
                  <a:srgbClr val="FF0000"/>
                </a:solidFill>
              </a:rPr>
              <a:t>先进行逆向工</a:t>
            </a:r>
            <a:r>
              <a:rPr lang="zh-CN" altLang="en-US" sz="2400" b="1" dirty="0">
                <a:solidFill>
                  <a:schemeClr val="tx2"/>
                </a:solidFill>
              </a:rPr>
              <a:t>程</a:t>
            </a:r>
            <a:r>
              <a:rPr lang="zh-CN" altLang="en-US" sz="2000" b="1" dirty="0">
                <a:solidFill>
                  <a:schemeClr val="tx2"/>
                </a:solidFill>
              </a:rPr>
              <a:t>。</a:t>
            </a:r>
            <a:endParaRPr lang="zh-CN" altLang="en-US" sz="2400" b="1" dirty="0">
              <a:solidFill>
                <a:schemeClr val="tx2"/>
              </a:solidFill>
            </a:endParaRPr>
          </a:p>
        </p:txBody>
      </p:sp>
      <p:pic>
        <p:nvPicPr>
          <p:cNvPr id="4" name="图片 1"/>
          <p:cNvPicPr>
            <a:picLocks noChangeAspect="1"/>
          </p:cNvPicPr>
          <p:nvPr/>
        </p:nvPicPr>
        <p:blipFill>
          <a:blip r:embed="rId3" cstate="print"/>
          <a:srcRect/>
          <a:stretch>
            <a:fillRect/>
          </a:stretch>
        </p:blipFill>
        <p:spPr bwMode="auto">
          <a:xfrm>
            <a:off x="4929191" y="785794"/>
            <a:ext cx="4214810" cy="4286256"/>
          </a:xfrm>
          <a:prstGeom prst="rect">
            <a:avLst/>
          </a:prstGeom>
          <a:noFill/>
          <a:ln w="9525">
            <a:noFill/>
            <a:miter lim="800000"/>
            <a:headEnd/>
            <a:tailEnd/>
          </a:ln>
        </p:spPr>
      </p:pic>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8.6 </a:t>
            </a:r>
            <a:r>
              <a:rPr lang="zh-CN" altLang="en-US" sz="3200" dirty="0">
                <a:solidFill>
                  <a:prstClr val="black"/>
                </a:solidFill>
                <a:latin typeface="宋体" panose="02010600030101010101" pitchFamily="2" charset="-122"/>
              </a:rPr>
              <a:t>软件再工程的过程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rPr>
              <a:t>1.</a:t>
            </a:r>
            <a:r>
              <a:rPr lang="zh-CN" altLang="en-US" sz="2400" b="1" dirty="0">
                <a:solidFill>
                  <a:srgbClr val="FF0000"/>
                </a:solidFill>
              </a:rPr>
              <a:t>库存目录分析</a:t>
            </a:r>
          </a:p>
          <a:p>
            <a:pPr eaLnBrk="1" hangingPunct="1">
              <a:defRPr/>
            </a:pPr>
            <a:r>
              <a:rPr lang="zh-CN" altLang="en-US" sz="2400" b="1" dirty="0">
                <a:solidFill>
                  <a:schemeClr val="tx2"/>
                </a:solidFill>
                <a:latin typeface="+mn-ea"/>
              </a:rPr>
              <a:t>每个软件组织都应该保存其拥有的所有应用系统的</a:t>
            </a:r>
            <a:r>
              <a:rPr lang="zh-CN" altLang="en-US" sz="2400" b="1" dirty="0">
                <a:solidFill>
                  <a:srgbClr val="FF0000"/>
                </a:solidFill>
                <a:latin typeface="+mn-ea"/>
              </a:rPr>
              <a:t>库存目录</a:t>
            </a:r>
            <a:r>
              <a:rPr lang="zh-CN" altLang="en-US" sz="2400" b="1" dirty="0">
                <a:solidFill>
                  <a:schemeClr val="tx2"/>
                </a:solidFill>
                <a:latin typeface="+mn-ea"/>
              </a:rPr>
              <a:t>。该目录包含关于每个应用系统的基本信息。例如：应用系统的名字，最初构建它的日期，已做过的实质性修改次数，过去</a:t>
            </a:r>
            <a:r>
              <a:rPr lang="en-US" altLang="zh-CN" sz="2400" b="1" dirty="0">
                <a:solidFill>
                  <a:schemeClr val="tx2"/>
                </a:solidFill>
                <a:latin typeface="+mn-ea"/>
              </a:rPr>
              <a:t>18</a:t>
            </a:r>
            <a:r>
              <a:rPr lang="zh-CN" altLang="en-US" sz="2400" b="1" dirty="0">
                <a:solidFill>
                  <a:schemeClr val="tx2"/>
                </a:solidFill>
                <a:latin typeface="+mn-ea"/>
              </a:rPr>
              <a:t>个月报告的错误，用户数量，安装它的机器数量，它的复杂程度，文档质量，整体可维护性等级，预期寿命，在未来</a:t>
            </a:r>
            <a:r>
              <a:rPr lang="en-US" altLang="zh-CN" sz="2400" b="1" dirty="0">
                <a:solidFill>
                  <a:schemeClr val="tx2"/>
                </a:solidFill>
                <a:latin typeface="+mn-ea"/>
              </a:rPr>
              <a:t>36</a:t>
            </a:r>
            <a:r>
              <a:rPr lang="zh-CN" altLang="en-US" sz="2400" b="1" dirty="0">
                <a:solidFill>
                  <a:schemeClr val="tx2"/>
                </a:solidFill>
                <a:latin typeface="+mn-ea"/>
              </a:rPr>
              <a:t>个月内的预期修改次数，业务重要程度等。</a:t>
            </a:r>
            <a:endParaRPr lang="en-US" altLang="zh-CN" sz="2400" b="1" dirty="0">
              <a:solidFill>
                <a:schemeClr val="tx2"/>
              </a:solidFill>
              <a:latin typeface="+mn-ea"/>
            </a:endParaRPr>
          </a:p>
          <a:p>
            <a:pPr eaLnBrk="1" hangingPunct="1">
              <a:defRPr/>
            </a:pPr>
            <a:r>
              <a:rPr lang="zh-CN" altLang="en-US" sz="2400" b="1" dirty="0">
                <a:solidFill>
                  <a:schemeClr val="tx2"/>
                </a:solidFill>
                <a:latin typeface="+mn-ea"/>
              </a:rPr>
              <a:t>应该仔细分析库存目录，按照业务重要程度、寿命、当前可维护性、预期的修改次数等标准，把</a:t>
            </a:r>
            <a:r>
              <a:rPr lang="zh-CN" altLang="en-US" sz="2400" b="1" dirty="0">
                <a:solidFill>
                  <a:srgbClr val="FF0000"/>
                </a:solidFill>
                <a:latin typeface="+mn-ea"/>
              </a:rPr>
              <a:t>库中的应用系统排序</a:t>
            </a:r>
            <a:r>
              <a:rPr lang="zh-CN" altLang="en-US" sz="2400" b="1" dirty="0">
                <a:solidFill>
                  <a:schemeClr val="tx2"/>
                </a:solidFill>
                <a:latin typeface="+mn-ea"/>
              </a:rPr>
              <a:t>，从中</a:t>
            </a:r>
            <a:r>
              <a:rPr lang="zh-CN" altLang="en-US" sz="2400" b="1" dirty="0">
                <a:solidFill>
                  <a:srgbClr val="FF0000"/>
                </a:solidFill>
                <a:latin typeface="+mn-ea"/>
              </a:rPr>
              <a:t>选出再工程的候选者</a:t>
            </a:r>
            <a:r>
              <a:rPr lang="zh-CN" altLang="en-US" sz="2400" b="1" dirty="0">
                <a:solidFill>
                  <a:schemeClr val="tx2"/>
                </a:solidFill>
                <a:latin typeface="+mn-ea"/>
              </a:rPr>
              <a:t>，然后明智地分配再工程所需要的资源。</a:t>
            </a:r>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8.6 </a:t>
            </a:r>
            <a:r>
              <a:rPr lang="zh-CN" altLang="en-US" sz="3200" dirty="0">
                <a:solidFill>
                  <a:prstClr val="black"/>
                </a:solidFill>
                <a:latin typeface="宋体" panose="02010600030101010101" pitchFamily="2" charset="-122"/>
              </a:rPr>
              <a:t>软件再工程的过程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rPr>
              <a:t>2.</a:t>
            </a:r>
            <a:r>
              <a:rPr lang="zh-CN" altLang="en-US" sz="2400" b="1" dirty="0">
                <a:solidFill>
                  <a:srgbClr val="FF0000"/>
                </a:solidFill>
              </a:rPr>
              <a:t>文档重构</a:t>
            </a:r>
          </a:p>
          <a:p>
            <a:pPr eaLnBrk="1" hangingPunct="1">
              <a:defRPr/>
            </a:pPr>
            <a:r>
              <a:rPr lang="zh-CN" altLang="en-US" sz="2400" b="1" dirty="0">
                <a:solidFill>
                  <a:schemeClr val="tx2"/>
                </a:solidFill>
                <a:latin typeface="+mn-ea"/>
              </a:rPr>
              <a:t>老程序固有的特点是缺乏文档。具体情况不同，处理这个问题的方法也不同。</a:t>
            </a:r>
          </a:p>
          <a:p>
            <a:pPr indent="0" eaLnBrk="1" hangingPunct="1">
              <a:buNone/>
              <a:defRPr/>
            </a:pPr>
            <a:r>
              <a:rPr lang="en-US" altLang="zh-CN" sz="2400" b="1" dirty="0">
                <a:solidFill>
                  <a:schemeClr val="tx2"/>
                </a:solidFill>
                <a:latin typeface="+mn-ea"/>
              </a:rPr>
              <a:t>(1)</a:t>
            </a:r>
            <a:r>
              <a:rPr lang="zh-CN" altLang="en-US" sz="2400" b="1" dirty="0">
                <a:solidFill>
                  <a:srgbClr val="FF0000"/>
                </a:solidFill>
                <a:latin typeface="+mn-ea"/>
              </a:rPr>
              <a:t>建立文档非常耗费时间，不可能为数百个程序都重新建立文档</a:t>
            </a:r>
            <a:r>
              <a:rPr lang="zh-CN" altLang="en-US" sz="2400" b="1" dirty="0">
                <a:solidFill>
                  <a:schemeClr val="tx2"/>
                </a:solidFill>
                <a:latin typeface="+mn-ea"/>
              </a:rPr>
              <a:t>。如果一个程序是相对稳定的，正在走向其有用生命的终点，而且可能不会再经历什么变化，那么，让它保持现状是一个明智的选择。</a:t>
            </a:r>
          </a:p>
          <a:p>
            <a:pPr indent="0" eaLnBrk="1" hangingPunct="1">
              <a:buNone/>
              <a:defRPr/>
            </a:pPr>
            <a:r>
              <a:rPr lang="en-US" altLang="zh-CN" sz="2400" b="1" dirty="0">
                <a:solidFill>
                  <a:schemeClr val="tx2"/>
                </a:solidFill>
                <a:latin typeface="+mn-ea"/>
              </a:rPr>
              <a:t>(2) </a:t>
            </a:r>
            <a:r>
              <a:rPr lang="zh-CN" altLang="en-US" sz="2400" b="1" dirty="0">
                <a:solidFill>
                  <a:schemeClr val="tx2"/>
                </a:solidFill>
                <a:latin typeface="+mn-ea"/>
              </a:rPr>
              <a:t>为了便于今后的维护，必须更新文档，但是由于资源有限，应</a:t>
            </a:r>
            <a:r>
              <a:rPr lang="zh-CN" altLang="en-US" sz="2400" b="1" dirty="0">
                <a:solidFill>
                  <a:srgbClr val="FF0000"/>
                </a:solidFill>
                <a:latin typeface="+mn-ea"/>
              </a:rPr>
              <a:t>采用“使用时建文档”的方法</a:t>
            </a:r>
            <a:r>
              <a:rPr lang="zh-CN" altLang="en-US" sz="2400" b="1" dirty="0">
                <a:solidFill>
                  <a:schemeClr val="tx2"/>
                </a:solidFill>
                <a:latin typeface="+mn-ea"/>
              </a:rPr>
              <a:t>。</a:t>
            </a:r>
          </a:p>
          <a:p>
            <a:pPr indent="0" eaLnBrk="1" hangingPunct="1">
              <a:buNone/>
              <a:defRPr/>
            </a:pPr>
            <a:r>
              <a:rPr lang="en-US" altLang="zh-CN" sz="2400" b="1" dirty="0">
                <a:solidFill>
                  <a:schemeClr val="tx2"/>
                </a:solidFill>
                <a:latin typeface="+mn-ea"/>
              </a:rPr>
              <a:t>(3)</a:t>
            </a:r>
            <a:r>
              <a:rPr lang="zh-CN" altLang="en-US" sz="2400" b="1" dirty="0">
                <a:solidFill>
                  <a:schemeClr val="tx2"/>
                </a:solidFill>
                <a:latin typeface="+mn-ea"/>
              </a:rPr>
              <a:t> 如果某应用系统是完成业务工作的关键，而且必须重构全部文档，则仍然应该</a:t>
            </a:r>
            <a:r>
              <a:rPr lang="zh-CN" altLang="en-US" sz="2400" b="1" dirty="0">
                <a:solidFill>
                  <a:srgbClr val="FF0000"/>
                </a:solidFill>
                <a:latin typeface="+mn-ea"/>
              </a:rPr>
              <a:t>设法把文档工作减少到必需的小量</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chemeClr val="tx2"/>
                </a:solidFill>
                <a:latin typeface="+mn-ea"/>
              </a:rPr>
              <a:t>8.1   </a:t>
            </a:r>
            <a:r>
              <a:rPr lang="zh-CN" altLang="en-US" sz="2400" b="1" dirty="0">
                <a:solidFill>
                  <a:schemeClr val="tx2"/>
                </a:solidFill>
                <a:latin typeface="+mn-ea"/>
              </a:rPr>
              <a:t>软件维护的定义</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8.6 </a:t>
            </a:r>
            <a:r>
              <a:rPr lang="zh-CN" altLang="en-US" sz="3200" dirty="0">
                <a:solidFill>
                  <a:prstClr val="black"/>
                </a:solidFill>
                <a:latin typeface="宋体" panose="02010600030101010101" pitchFamily="2" charset="-122"/>
              </a:rPr>
              <a:t>软件再工程的过程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defRPr/>
            </a:pPr>
            <a:r>
              <a:rPr lang="en-US" altLang="zh-CN" sz="2400" b="1" dirty="0">
                <a:solidFill>
                  <a:srgbClr val="FF0000"/>
                </a:solidFill>
              </a:rPr>
              <a:t>3.</a:t>
            </a:r>
            <a:r>
              <a:rPr lang="zh-CN" altLang="en-US" sz="2400" b="1" dirty="0">
                <a:solidFill>
                  <a:srgbClr val="FF0000"/>
                </a:solidFill>
              </a:rPr>
              <a:t>逆向工程</a:t>
            </a:r>
          </a:p>
          <a:p>
            <a:pPr eaLnBrk="1" hangingPunct="1">
              <a:defRPr/>
            </a:pPr>
            <a:r>
              <a:rPr lang="zh-CN" altLang="en-US" sz="2400" b="1" dirty="0">
                <a:solidFill>
                  <a:schemeClr val="tx2"/>
                </a:solidFill>
                <a:latin typeface="+mn-ea"/>
              </a:rPr>
              <a:t>软件的逆向工程是分析程序以便在比源代码更高的抽象层次上创建出程序的某种表示的过程，也就是说，</a:t>
            </a:r>
            <a:r>
              <a:rPr lang="zh-CN" altLang="en-US" sz="2400" b="1" dirty="0">
                <a:solidFill>
                  <a:srgbClr val="FF0000"/>
                </a:solidFill>
                <a:latin typeface="+mn-ea"/>
              </a:rPr>
              <a:t>逆向工程是一个恢复设计结果的过程</a:t>
            </a:r>
            <a:r>
              <a:rPr lang="zh-CN" altLang="en-US" sz="2400" b="1" dirty="0">
                <a:solidFill>
                  <a:schemeClr val="tx2"/>
                </a:solidFill>
                <a:latin typeface="+mn-ea"/>
              </a:rPr>
              <a:t>，逆向工程工具从现存的程序代码中抽取有关数据、体系结构和处理过程的设计信息。</a:t>
            </a:r>
            <a:endParaRPr lang="en-US" altLang="zh-CN" sz="2400" b="1" dirty="0">
              <a:solidFill>
                <a:schemeClr val="tx2"/>
              </a:solidFill>
              <a:latin typeface="+mn-ea"/>
            </a:endParaRPr>
          </a:p>
          <a:p>
            <a:pPr eaLnBrk="1" hangingPunct="1">
              <a:defRPr/>
            </a:pPr>
            <a:r>
              <a:rPr lang="en-US" altLang="zh-CN" sz="2400" b="1" dirty="0">
                <a:solidFill>
                  <a:srgbClr val="FF0000"/>
                </a:solidFill>
              </a:rPr>
              <a:t>4.</a:t>
            </a:r>
            <a:r>
              <a:rPr lang="zh-CN" altLang="en-US" sz="2400" b="1" dirty="0">
                <a:solidFill>
                  <a:srgbClr val="FF0000"/>
                </a:solidFill>
              </a:rPr>
              <a:t>代码重构：</a:t>
            </a:r>
            <a:r>
              <a:rPr lang="zh-CN" altLang="en-US" sz="2400" b="1" dirty="0">
                <a:solidFill>
                  <a:schemeClr val="tx2"/>
                </a:solidFill>
                <a:latin typeface="+mn-ea"/>
              </a:rPr>
              <a:t>代码重构是最常见的再工程活动。某些老程序具有比较完整、合理的体系结构，但是，个体模块的编码方式却是难于理解、测试和维护的。在这种情况下，可以</a:t>
            </a:r>
            <a:r>
              <a:rPr lang="zh-CN" altLang="en-US" sz="2400" b="1" dirty="0">
                <a:solidFill>
                  <a:srgbClr val="FF0000"/>
                </a:solidFill>
                <a:latin typeface="+mn-ea"/>
              </a:rPr>
              <a:t>重构可疑模块的代码</a:t>
            </a:r>
            <a:r>
              <a:rPr lang="zh-CN" altLang="en-US" sz="2400" b="1" dirty="0">
                <a:solidFill>
                  <a:schemeClr val="tx2"/>
                </a:solidFill>
                <a:latin typeface="+mn-ea"/>
              </a:rPr>
              <a:t>。首先，用重构工具分析源代码，标注出和结构化程序设计概念相违背的部分；然后，重构有问题的代码（此项工作可自动进行）；最后，复审和测试生成的重构代码（以保证没有引入异常）并更新代码文档。</a:t>
            </a:r>
          </a:p>
          <a:p>
            <a:pPr eaLnBrk="1" hangingPunct="1">
              <a:defRPr/>
            </a:pPr>
            <a:endParaRPr lang="zh-CN" altLang="en-US" sz="2400" b="1" dirty="0">
              <a:solidFill>
                <a:schemeClr val="tx2"/>
              </a:solidFill>
              <a:latin typeface="+mn-ea"/>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solidFill>
                  <a:prstClr val="black"/>
                </a:solidFill>
                <a:latin typeface="宋体" panose="02010600030101010101" pitchFamily="2" charset="-122"/>
              </a:rPr>
              <a:t>8.6 </a:t>
            </a:r>
            <a:r>
              <a:rPr lang="zh-CN" altLang="en-US" sz="3200" dirty="0">
                <a:solidFill>
                  <a:prstClr val="black"/>
                </a:solidFill>
                <a:latin typeface="宋体" panose="02010600030101010101" pitchFamily="2" charset="-122"/>
              </a:rPr>
              <a:t>软件再工程的过程</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r>
              <a:rPr lang="en-US" altLang="zh-CN" sz="2400" b="1" dirty="0">
                <a:solidFill>
                  <a:srgbClr val="FF0000"/>
                </a:solidFill>
              </a:rPr>
              <a:t>5.</a:t>
            </a:r>
            <a:r>
              <a:rPr lang="zh-CN" altLang="en-US" sz="2400" b="1" dirty="0">
                <a:solidFill>
                  <a:srgbClr val="FF0000"/>
                </a:solidFill>
              </a:rPr>
              <a:t>数据重构：</a:t>
            </a:r>
            <a:r>
              <a:rPr lang="zh-CN" altLang="en-US" sz="2400" dirty="0"/>
              <a:t> </a:t>
            </a:r>
            <a:r>
              <a:rPr lang="zh-CN" altLang="en-US" sz="2400" b="1" dirty="0">
                <a:solidFill>
                  <a:schemeClr val="tx2"/>
                </a:solidFill>
                <a:latin typeface="+mn-ea"/>
              </a:rPr>
              <a:t>与代码重构不同，数据重构发生在相当低的抽象层次上，它是一种全范围的再工程活动</a:t>
            </a:r>
            <a:r>
              <a:rPr lang="en-US" altLang="zh-CN" sz="2400" b="1" dirty="0">
                <a:solidFill>
                  <a:schemeClr val="tx2"/>
                </a:solidFill>
                <a:latin typeface="+mn-ea"/>
              </a:rPr>
              <a:t>——</a:t>
            </a:r>
            <a:r>
              <a:rPr lang="zh-CN" altLang="en-US" sz="2400" b="1" dirty="0">
                <a:solidFill>
                  <a:schemeClr val="tx2"/>
                </a:solidFill>
                <a:latin typeface="+mn-ea"/>
              </a:rPr>
              <a:t>对数据的修改必然会导致体系结构或代码层的改变。在大多数情况下，数据重构始于逆向工程活动，分解当前使用的数据体系结构，必要时定义数据模型，</a:t>
            </a:r>
            <a:r>
              <a:rPr lang="zh-CN" altLang="en-US" sz="2400" b="1" dirty="0">
                <a:solidFill>
                  <a:srgbClr val="FF0000"/>
                </a:solidFill>
                <a:latin typeface="+mn-ea"/>
              </a:rPr>
              <a:t>标识数据对象和属性</a:t>
            </a:r>
            <a:r>
              <a:rPr lang="zh-CN" altLang="en-US" sz="2400" b="1" dirty="0">
                <a:solidFill>
                  <a:schemeClr val="tx2"/>
                </a:solidFill>
                <a:latin typeface="+mn-ea"/>
              </a:rPr>
              <a:t>，并从软件质量的角度复审现存的数据结构。</a:t>
            </a:r>
            <a:endParaRPr lang="en-US" altLang="zh-CN" sz="2400" b="1" dirty="0">
              <a:solidFill>
                <a:schemeClr val="tx2"/>
              </a:solidFill>
              <a:latin typeface="+mn-ea"/>
            </a:endParaRPr>
          </a:p>
          <a:p>
            <a:pPr eaLnBrk="1" hangingPunct="1"/>
            <a:r>
              <a:rPr lang="zh-CN" altLang="en-US" sz="2400" b="1" dirty="0">
                <a:solidFill>
                  <a:schemeClr val="tx2"/>
                </a:solidFill>
                <a:latin typeface="+mn-ea"/>
              </a:rPr>
              <a:t>当数据结构较差时（例如在关系型方法可大大简化处理的情况下却使用平坦文件实现），应该对数据进行再工程。</a:t>
            </a:r>
          </a:p>
          <a:p>
            <a:pPr eaLnBrk="1" hangingPunct="1">
              <a:defRPr/>
            </a:pPr>
            <a:r>
              <a:rPr lang="en-US" altLang="zh-CN" sz="2400" b="1" dirty="0">
                <a:solidFill>
                  <a:srgbClr val="FF0000"/>
                </a:solidFill>
              </a:rPr>
              <a:t>6.</a:t>
            </a:r>
            <a:r>
              <a:rPr lang="zh-CN" altLang="en-US" sz="2400" b="1" dirty="0">
                <a:solidFill>
                  <a:srgbClr val="FF0000"/>
                </a:solidFill>
              </a:rPr>
              <a:t>正向工程：</a:t>
            </a:r>
            <a:r>
              <a:rPr lang="zh-CN" altLang="en-US" sz="2400" b="1" dirty="0">
                <a:solidFill>
                  <a:schemeClr val="tx2"/>
                </a:solidFill>
                <a:latin typeface="+mn-ea"/>
              </a:rPr>
              <a:t>正向工程也称为革新或改造，这项活动不仅从现有程序中</a:t>
            </a:r>
            <a:r>
              <a:rPr lang="zh-CN" altLang="en-US" sz="2400" b="1" dirty="0">
                <a:solidFill>
                  <a:srgbClr val="FF0000"/>
                </a:solidFill>
                <a:latin typeface="+mn-ea"/>
              </a:rPr>
              <a:t>恢复设计信息</a:t>
            </a:r>
            <a:r>
              <a:rPr lang="zh-CN" altLang="en-US" sz="2400" b="1" dirty="0">
                <a:solidFill>
                  <a:schemeClr val="tx2"/>
                </a:solidFill>
                <a:latin typeface="+mn-ea"/>
              </a:rPr>
              <a:t>，而且使用该信息去</a:t>
            </a:r>
            <a:r>
              <a:rPr lang="zh-CN" altLang="en-US" sz="2400" b="1" dirty="0">
                <a:solidFill>
                  <a:srgbClr val="FF0000"/>
                </a:solidFill>
                <a:latin typeface="+mn-ea"/>
              </a:rPr>
              <a:t>改变或重构现有系统</a:t>
            </a:r>
            <a:r>
              <a:rPr lang="zh-CN" altLang="en-US" sz="2400" b="1" dirty="0">
                <a:solidFill>
                  <a:schemeClr val="tx2"/>
                </a:solidFill>
                <a:latin typeface="+mn-ea"/>
              </a:rPr>
              <a:t>，以提高其整体质量。</a:t>
            </a:r>
            <a:endParaRPr lang="en-US" altLang="zh-CN" sz="2400" b="1" dirty="0">
              <a:solidFill>
                <a:schemeClr val="tx2"/>
              </a:solidFill>
              <a:latin typeface="+mn-ea"/>
            </a:endParaRPr>
          </a:p>
          <a:p>
            <a:pPr eaLnBrk="1" hangingPunct="1">
              <a:defRPr/>
            </a:pPr>
            <a:endParaRPr lang="zh-CN" altLang="en-US" sz="2400" b="1" dirty="0">
              <a:solidFill>
                <a:schemeClr val="tx2"/>
              </a:solidFill>
              <a:latin typeface="+mn-ea"/>
            </a:endParaRPr>
          </a:p>
          <a:p>
            <a:pPr eaLnBrk="1" hangingPunct="1">
              <a:defRPr/>
            </a:pPr>
            <a:endParaRPr lang="zh-CN" altLang="en-US" sz="2400" b="1" dirty="0">
              <a:solidFill>
                <a:srgbClr val="FF0000"/>
              </a:solidFill>
            </a:endParaRPr>
          </a:p>
          <a:p>
            <a:pPr eaLnBrk="1" hangingPunct="1">
              <a:defRPr/>
            </a:pPr>
            <a:endParaRPr lang="zh-CN" altLang="en-US" sz="2400" b="1" dirty="0">
              <a:solidFill>
                <a:schemeClr val="tx2"/>
              </a:solidFill>
              <a:latin typeface="+mn-ea"/>
            </a:endParaRPr>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本章小结</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71480" y="1000124"/>
            <a:ext cx="8615362" cy="4643453"/>
          </a:xfrm>
        </p:spPr>
        <p:txBody>
          <a:bodyPr/>
          <a:lstStyle/>
          <a:p>
            <a:pPr eaLnBrk="1" hangingPunct="1">
              <a:lnSpc>
                <a:spcPts val="2500"/>
              </a:lnSpc>
              <a:buFont typeface="+mj-lt"/>
              <a:buChar char="•"/>
              <a:defRPr/>
            </a:pPr>
            <a:r>
              <a:rPr lang="en-US" altLang="zh-CN" sz="2400" b="1" dirty="0">
                <a:solidFill>
                  <a:schemeClr val="tx2"/>
                </a:solidFill>
              </a:rPr>
              <a:t>1</a:t>
            </a:r>
            <a:r>
              <a:rPr lang="zh-CN" altLang="en-US" sz="2400" b="1" dirty="0">
                <a:solidFill>
                  <a:schemeClr val="tx2"/>
                </a:solidFill>
              </a:rPr>
              <a:t>、维护是软件生命周期的最后一个阶段，也是持续时间最长、代价最大的一个阶段。</a:t>
            </a:r>
            <a:r>
              <a:rPr lang="zh-CN" altLang="en-US" sz="2400" b="1" dirty="0">
                <a:solidFill>
                  <a:srgbClr val="FF0000"/>
                </a:solidFill>
              </a:rPr>
              <a:t>软件工程学的主要目的就是提高软件的可维护性，降低维护的代价</a:t>
            </a:r>
            <a:r>
              <a:rPr lang="zh-CN" altLang="en-US" sz="2400" b="1" dirty="0">
                <a:solidFill>
                  <a:schemeClr val="tx2"/>
                </a:solidFill>
              </a:rPr>
              <a:t>。</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2</a:t>
            </a:r>
            <a:r>
              <a:rPr lang="zh-CN" altLang="en-US" sz="2400" b="1" dirty="0">
                <a:solidFill>
                  <a:schemeClr val="tx2"/>
                </a:solidFill>
              </a:rPr>
              <a:t>、软件维护通常包括</a:t>
            </a:r>
            <a:r>
              <a:rPr lang="en-US" altLang="zh-CN" sz="2400" b="1" dirty="0">
                <a:solidFill>
                  <a:schemeClr val="tx2"/>
                </a:solidFill>
              </a:rPr>
              <a:t>4</a:t>
            </a:r>
            <a:r>
              <a:rPr lang="zh-CN" altLang="en-US" sz="2400" b="1" dirty="0">
                <a:solidFill>
                  <a:schemeClr val="tx2"/>
                </a:solidFill>
              </a:rPr>
              <a:t>类活动：</a:t>
            </a:r>
            <a:r>
              <a:rPr lang="zh-CN" altLang="en-US" sz="2400" b="1" dirty="0">
                <a:solidFill>
                  <a:srgbClr val="FF0000"/>
                </a:solidFill>
              </a:rPr>
              <a:t>改正性维护、适应性维护、完善性维护、预防性维护</a:t>
            </a:r>
            <a:r>
              <a:rPr lang="zh-CN" altLang="en-US" sz="2400" b="1" dirty="0">
                <a:solidFill>
                  <a:schemeClr val="tx2"/>
                </a:solidFill>
              </a:rPr>
              <a:t>。</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3</a:t>
            </a:r>
            <a:r>
              <a:rPr lang="zh-CN" altLang="en-US" sz="2400" b="1" dirty="0">
                <a:solidFill>
                  <a:schemeClr val="tx2"/>
                </a:solidFill>
              </a:rPr>
              <a:t>、软件的</a:t>
            </a:r>
            <a:r>
              <a:rPr lang="zh-CN" altLang="en-US" sz="2400" b="1" dirty="0">
                <a:solidFill>
                  <a:srgbClr val="FF0000"/>
                </a:solidFill>
              </a:rPr>
              <a:t>可理解性、可测试性、可修改性、可移植性和可重用性</a:t>
            </a:r>
            <a:r>
              <a:rPr lang="zh-CN" altLang="en-US" sz="2400" b="1" dirty="0">
                <a:solidFill>
                  <a:schemeClr val="tx2"/>
                </a:solidFill>
              </a:rPr>
              <a:t>，是决定软件可维护性的基本因素。</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4</a:t>
            </a:r>
            <a:r>
              <a:rPr lang="zh-CN" altLang="en-US" sz="2400" b="1" dirty="0">
                <a:solidFill>
                  <a:schemeClr val="tx2"/>
                </a:solidFill>
              </a:rPr>
              <a:t>、在软件生命周期的</a:t>
            </a:r>
            <a:r>
              <a:rPr lang="zh-CN" altLang="en-US" sz="2400" b="1" dirty="0">
                <a:solidFill>
                  <a:srgbClr val="FF0000"/>
                </a:solidFill>
              </a:rPr>
              <a:t>每个阶段都必须充分考虑维护问题</a:t>
            </a:r>
            <a:r>
              <a:rPr lang="zh-CN" altLang="en-US" sz="2400" b="1" dirty="0">
                <a:solidFill>
                  <a:schemeClr val="tx2"/>
                </a:solidFill>
              </a:rPr>
              <a:t>，并且为软件维护预做准备。</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5</a:t>
            </a:r>
            <a:r>
              <a:rPr lang="zh-CN" altLang="en-US" sz="2400" b="1" dirty="0">
                <a:solidFill>
                  <a:schemeClr val="tx2"/>
                </a:solidFill>
              </a:rPr>
              <a:t>、</a:t>
            </a:r>
            <a:r>
              <a:rPr lang="zh-CN" altLang="en-US" sz="2400" b="1" dirty="0">
                <a:solidFill>
                  <a:srgbClr val="FF0000"/>
                </a:solidFill>
              </a:rPr>
              <a:t>文档是影响软件可维护性的决定因素</a:t>
            </a:r>
            <a:r>
              <a:rPr lang="zh-CN" altLang="en-US" sz="2400" b="1" dirty="0">
                <a:solidFill>
                  <a:schemeClr val="tx2"/>
                </a:solidFill>
              </a:rPr>
              <a:t>。</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6</a:t>
            </a:r>
            <a:r>
              <a:rPr lang="zh-CN" altLang="en-US" sz="2400" b="1" dirty="0">
                <a:solidFill>
                  <a:schemeClr val="tx2"/>
                </a:solidFill>
              </a:rPr>
              <a:t>、在条件具备时应该</a:t>
            </a:r>
            <a:r>
              <a:rPr lang="zh-CN" altLang="en-US" sz="2400" b="1" dirty="0">
                <a:solidFill>
                  <a:srgbClr val="FF0000"/>
                </a:solidFill>
              </a:rPr>
              <a:t>主动地进行预防性维护</a:t>
            </a:r>
            <a:r>
              <a:rPr lang="zh-CN" altLang="en-US" sz="2400" b="1" dirty="0">
                <a:solidFill>
                  <a:schemeClr val="tx2"/>
                </a:solidFill>
              </a:rPr>
              <a:t>。</a:t>
            </a:r>
            <a:endParaRPr lang="en-US" altLang="zh-CN" sz="2400" b="1" dirty="0">
              <a:solidFill>
                <a:schemeClr val="tx2"/>
              </a:solidFill>
            </a:endParaRPr>
          </a:p>
          <a:p>
            <a:pPr eaLnBrk="1" hangingPunct="1">
              <a:lnSpc>
                <a:spcPts val="2500"/>
              </a:lnSpc>
              <a:buFont typeface="+mj-lt"/>
              <a:buChar char="•"/>
              <a:defRPr/>
            </a:pPr>
            <a:r>
              <a:rPr lang="en-US" altLang="zh-CN" sz="2400" b="1" dirty="0">
                <a:solidFill>
                  <a:schemeClr val="tx2"/>
                </a:solidFill>
              </a:rPr>
              <a:t>7</a:t>
            </a:r>
            <a:r>
              <a:rPr lang="zh-CN" altLang="en-US" sz="2400" b="1" dirty="0">
                <a:solidFill>
                  <a:schemeClr val="tx2"/>
                </a:solidFill>
              </a:rPr>
              <a:t>、</a:t>
            </a:r>
            <a:r>
              <a:rPr lang="zh-CN" altLang="en-US" sz="2400" b="1" dirty="0">
                <a:solidFill>
                  <a:srgbClr val="FF0000"/>
                </a:solidFill>
              </a:rPr>
              <a:t>预防性维护实质上是软件再工程</a:t>
            </a:r>
            <a:r>
              <a:rPr lang="zh-CN" altLang="en-US" sz="2400" b="1" dirty="0">
                <a:solidFill>
                  <a:schemeClr val="tx2"/>
                </a:solidFill>
              </a:rPr>
              <a:t>。典型的软件再工程过程模型定义了库存目录分析、文档重构、逆向工程、代码重构、数据重构和正向工程</a:t>
            </a:r>
            <a:r>
              <a:rPr lang="en-US" altLang="zh-CN" sz="2400" b="1" dirty="0">
                <a:solidFill>
                  <a:schemeClr val="tx2"/>
                </a:solidFill>
              </a:rPr>
              <a:t>6</a:t>
            </a:r>
            <a:r>
              <a:rPr lang="zh-CN" altLang="en-US" sz="2400" b="1" dirty="0">
                <a:solidFill>
                  <a:schemeClr val="tx2"/>
                </a:solidFill>
              </a:rPr>
              <a:t>类活动。</a:t>
            </a:r>
            <a:endParaRPr lang="en-US" altLang="zh-CN" sz="2400" b="1" dirty="0">
              <a:solidFill>
                <a:schemeClr val="tx2"/>
              </a:solidFill>
            </a:endParaRPr>
          </a:p>
          <a:p>
            <a:pPr eaLnBrk="1" hangingPunct="1">
              <a:defRPr/>
            </a:pPr>
            <a:endParaRPr lang="zh-CN" altLang="en-US" sz="2400" b="1" dirty="0">
              <a:solidFill>
                <a:schemeClr val="tx2"/>
              </a:solidFill>
              <a:latin typeface="+mn-ea"/>
            </a:endParaRPr>
          </a:p>
          <a:p>
            <a:pPr eaLnBrk="1" hangingPunct="1">
              <a:defRPr/>
            </a:pPr>
            <a:endParaRPr lang="zh-CN" altLang="en-US" sz="2400" b="1" dirty="0">
              <a:solidFill>
                <a:schemeClr val="tx2"/>
              </a:solidFill>
            </a:endParaRPr>
          </a:p>
          <a:p>
            <a:pPr eaLnBrk="1" hangingPunct="1">
              <a:defRPr/>
            </a:pPr>
            <a:endParaRPr lang="zh-CN" altLang="en-US" sz="2400" b="1" dirty="0">
              <a:solidFill>
                <a:schemeClr val="tx2"/>
              </a:solidFill>
              <a:latin typeface="+mn-ea"/>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solidFill>
                  <a:prstClr val="black"/>
                </a:solidFill>
                <a:latin typeface="宋体" panose="02010600030101010101" pitchFamily="2" charset="-122"/>
              </a:rPr>
              <a:t>主要内容</a:t>
            </a:r>
            <a:br>
              <a:rPr lang="es-HN" sz="7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en-US" altLang="zh-CN" sz="2400" b="1" dirty="0">
                <a:solidFill>
                  <a:srgbClr val="FF0000"/>
                </a:solidFill>
                <a:latin typeface="+mn-ea"/>
              </a:rPr>
              <a:t>8.1   </a:t>
            </a:r>
            <a:r>
              <a:rPr lang="zh-CN" altLang="en-US" sz="2400" b="1" dirty="0">
                <a:solidFill>
                  <a:srgbClr val="FF0000"/>
                </a:solidFill>
                <a:latin typeface="+mn-ea"/>
              </a:rPr>
              <a:t>软件维护的定义</a:t>
            </a:r>
            <a:endParaRPr lang="en-US" altLang="zh-CN" sz="2400" b="1" dirty="0">
              <a:solidFill>
                <a:srgbClr val="FF0000"/>
              </a:solidFill>
              <a:latin typeface="+mn-ea"/>
            </a:endParaRPr>
          </a:p>
          <a:p>
            <a:pPr>
              <a:lnSpc>
                <a:spcPct val="135000"/>
              </a:lnSpc>
              <a:spcBef>
                <a:spcPct val="20000"/>
              </a:spcBef>
            </a:pPr>
            <a:r>
              <a:rPr lang="en-US" altLang="zh-CN" sz="2400" b="1" dirty="0">
                <a:solidFill>
                  <a:schemeClr val="tx2"/>
                </a:solidFill>
                <a:latin typeface="+mn-ea"/>
              </a:rPr>
              <a:t>8.2   </a:t>
            </a:r>
            <a:r>
              <a:rPr lang="zh-CN" altLang="en-US" sz="2400" b="1" dirty="0">
                <a:solidFill>
                  <a:schemeClr val="tx2"/>
                </a:solidFill>
                <a:latin typeface="+mn-ea"/>
              </a:rPr>
              <a:t>软件维护的特点</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8.3   </a:t>
            </a:r>
            <a:r>
              <a:rPr lang="zh-CN" altLang="en-US" sz="2400" b="1" dirty="0">
                <a:solidFill>
                  <a:schemeClr val="tx2"/>
                </a:solidFill>
                <a:latin typeface="+mn-ea"/>
              </a:rPr>
              <a:t>软件维护过程</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8.4   </a:t>
            </a:r>
            <a:r>
              <a:rPr lang="zh-CN" altLang="en-US" sz="2400" b="1" dirty="0">
                <a:solidFill>
                  <a:schemeClr val="tx2"/>
                </a:solidFill>
                <a:latin typeface="+mn-ea"/>
              </a:rPr>
              <a:t>软件的可维护性</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8.5   </a:t>
            </a:r>
            <a:r>
              <a:rPr lang="zh-CN" altLang="en-US" sz="2400" b="1" dirty="0">
                <a:solidFill>
                  <a:schemeClr val="tx2"/>
                </a:solidFill>
                <a:latin typeface="+mn-ea"/>
              </a:rPr>
              <a:t>预防性维护</a:t>
            </a:r>
            <a:endParaRPr lang="en-US" altLang="zh-CN" sz="2400" b="1" dirty="0">
              <a:solidFill>
                <a:schemeClr val="tx2"/>
              </a:solidFill>
              <a:latin typeface="+mn-ea"/>
            </a:endParaRPr>
          </a:p>
          <a:p>
            <a:pPr>
              <a:lnSpc>
                <a:spcPct val="135000"/>
              </a:lnSpc>
              <a:spcBef>
                <a:spcPct val="20000"/>
              </a:spcBef>
            </a:pPr>
            <a:r>
              <a:rPr lang="en-US" altLang="zh-CN" sz="2400" b="1" dirty="0">
                <a:solidFill>
                  <a:schemeClr val="tx2"/>
                </a:solidFill>
                <a:latin typeface="+mn-ea"/>
              </a:rPr>
              <a:t>8.6   </a:t>
            </a:r>
            <a:r>
              <a:rPr lang="zh-CN" altLang="en-US" sz="2400" b="1" dirty="0">
                <a:solidFill>
                  <a:schemeClr val="tx2"/>
                </a:solidFill>
                <a:latin typeface="+mn-ea"/>
              </a:rPr>
              <a:t>软件再工程过程</a:t>
            </a:r>
            <a:endParaRPr lang="en-US" altLang="zh-CN" sz="2400" b="1" dirty="0">
              <a:solidFill>
                <a:schemeClr val="tx2"/>
              </a:solidFill>
              <a:latin typeface="+mn-ea"/>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t>8.1</a:t>
            </a:r>
            <a:r>
              <a:rPr lang="zh-CN" altLang="en-US" sz="3200" dirty="0"/>
              <a:t>软件维护的定义</a:t>
            </a:r>
            <a:br>
              <a:rPr lang="es-HN" sz="3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zh-CN" altLang="en-US" sz="2400" b="1" dirty="0">
                <a:solidFill>
                  <a:srgbClr val="FF0000"/>
                </a:solidFill>
                <a:latin typeface="+mn-ea"/>
              </a:rPr>
              <a:t>所谓软件维护：</a:t>
            </a:r>
            <a:r>
              <a:rPr lang="zh-CN" altLang="en-US" sz="2400" b="1" dirty="0">
                <a:latin typeface="+mn-ea"/>
              </a:rPr>
              <a:t>就是在软件已经交付使用之后，为了</a:t>
            </a:r>
            <a:r>
              <a:rPr lang="zh-CN" altLang="en-US" sz="2400" b="1" dirty="0">
                <a:solidFill>
                  <a:srgbClr val="FF0000"/>
                </a:solidFill>
                <a:latin typeface="+mn-ea"/>
              </a:rPr>
              <a:t>改正错误</a:t>
            </a:r>
            <a:r>
              <a:rPr lang="zh-CN" altLang="en-US" sz="2400" b="1" dirty="0">
                <a:latin typeface="+mn-ea"/>
              </a:rPr>
              <a:t>或</a:t>
            </a:r>
            <a:r>
              <a:rPr lang="zh-CN" altLang="en-US" sz="2400" b="1" dirty="0">
                <a:solidFill>
                  <a:srgbClr val="FF0000"/>
                </a:solidFill>
                <a:latin typeface="+mn-ea"/>
              </a:rPr>
              <a:t>满足新的需要</a:t>
            </a:r>
            <a:r>
              <a:rPr lang="zh-CN" altLang="en-US" sz="2400" b="1" dirty="0">
                <a:latin typeface="+mn-ea"/>
              </a:rPr>
              <a:t>而修改软件的过程。可以通过描述软件交付使用后可能进行的</a:t>
            </a:r>
            <a:r>
              <a:rPr lang="en-US" altLang="zh-CN" sz="2400" b="1" dirty="0">
                <a:solidFill>
                  <a:srgbClr val="FF0000"/>
                </a:solidFill>
                <a:latin typeface="+mn-ea"/>
              </a:rPr>
              <a:t>4</a:t>
            </a:r>
            <a:r>
              <a:rPr lang="zh-CN" altLang="en-US" sz="2400" b="1" dirty="0">
                <a:solidFill>
                  <a:srgbClr val="FF0000"/>
                </a:solidFill>
                <a:latin typeface="+mn-ea"/>
              </a:rPr>
              <a:t>项活动</a:t>
            </a:r>
            <a:r>
              <a:rPr lang="zh-CN" altLang="en-US" sz="2400" b="1" dirty="0">
                <a:latin typeface="+mn-ea"/>
              </a:rPr>
              <a:t>，具体地定义软件维护。</a:t>
            </a:r>
            <a:endParaRPr lang="en-US" altLang="zh-CN" sz="2400" b="1" dirty="0">
              <a:solidFill>
                <a:schemeClr val="tx2"/>
              </a:solidFill>
              <a:latin typeface="+mn-ea"/>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t>8.1</a:t>
            </a:r>
            <a:r>
              <a:rPr lang="zh-CN" altLang="en-US" sz="3200" dirty="0"/>
              <a:t>软件维护的定义</a:t>
            </a:r>
            <a:br>
              <a:rPr lang="es-HN" sz="3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zh-CN" altLang="en-US" sz="2400" b="1" dirty="0">
                <a:solidFill>
                  <a:srgbClr val="FF0000"/>
                </a:solidFill>
              </a:rPr>
              <a:t>改正性维护：</a:t>
            </a:r>
            <a:r>
              <a:rPr lang="zh-CN" altLang="en-US" sz="2400" b="1" dirty="0">
                <a:solidFill>
                  <a:schemeClr val="tx2"/>
                </a:solidFill>
              </a:rPr>
              <a:t>第一项维护活动，</a:t>
            </a:r>
            <a:r>
              <a:rPr lang="zh-CN" altLang="en-US" sz="2400" b="1" dirty="0"/>
              <a:t>因为软件测试不可能暴露出一个大型软件系统中所有</a:t>
            </a:r>
            <a:r>
              <a:rPr lang="zh-CN" altLang="en-US" sz="2400" b="1" dirty="0">
                <a:solidFill>
                  <a:srgbClr val="FF0000"/>
                </a:solidFill>
              </a:rPr>
              <a:t>潜藏的错误</a:t>
            </a:r>
            <a:r>
              <a:rPr lang="zh-CN" altLang="en-US" sz="2400" b="1" dirty="0"/>
              <a:t>，在任何大型程序的使用期间，用户必然会发现程序错误，并且把他们遇到的问题报告给维护人员。把诊断和改正错误的过程称为改正性维护</a:t>
            </a:r>
            <a:endParaRPr lang="en-US" altLang="zh-CN" sz="2400" b="1" dirty="0"/>
          </a:p>
          <a:p>
            <a:pPr>
              <a:lnSpc>
                <a:spcPct val="135000"/>
              </a:lnSpc>
              <a:spcBef>
                <a:spcPct val="20000"/>
              </a:spcBef>
            </a:pPr>
            <a:r>
              <a:rPr lang="zh-CN" altLang="en-US" sz="2400" b="1" dirty="0">
                <a:solidFill>
                  <a:srgbClr val="FF0000"/>
                </a:solidFill>
              </a:rPr>
              <a:t>适应性维护：</a:t>
            </a:r>
            <a:r>
              <a:rPr lang="zh-CN" altLang="en-US" sz="2400" b="1" dirty="0"/>
              <a:t>第二项维护活动，也就是为了</a:t>
            </a:r>
            <a:r>
              <a:rPr lang="zh-CN" altLang="en-US" sz="2400" b="1" dirty="0">
                <a:solidFill>
                  <a:srgbClr val="FF0000"/>
                </a:solidFill>
              </a:rPr>
              <a:t>和变化了的环境适当地配合</a:t>
            </a:r>
            <a:r>
              <a:rPr lang="zh-CN" altLang="en-US" sz="2400" b="1" dirty="0"/>
              <a:t>而进行的修改软件的活动，是既必要又经常的维护活动。</a:t>
            </a:r>
            <a:endParaRPr lang="en-US" altLang="zh-CN" sz="2400" b="1" dirty="0"/>
          </a:p>
          <a:p>
            <a:pPr>
              <a:lnSpc>
                <a:spcPct val="135000"/>
              </a:lnSpc>
              <a:spcBef>
                <a:spcPct val="20000"/>
              </a:spcBef>
            </a:pPr>
            <a:endParaRPr lang="en-US" altLang="zh-CN" sz="2400" b="1" dirty="0">
              <a:solidFill>
                <a:schemeClr val="tx2"/>
              </a:solidFill>
              <a:latin typeface="+mn-ea"/>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en-US" altLang="zh-CN" sz="3200" dirty="0"/>
              <a:t>8.1</a:t>
            </a:r>
            <a:r>
              <a:rPr lang="zh-CN" altLang="en-US" sz="3200" dirty="0"/>
              <a:t>软件维护的定义</a:t>
            </a:r>
            <a:br>
              <a:rPr lang="es-HN" sz="3200" dirty="0">
                <a:solidFill>
                  <a:prstClr val="black"/>
                </a:solidFill>
                <a:latin typeface=""/>
              </a:rPr>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nSpc>
                <a:spcPct val="135000"/>
              </a:lnSpc>
              <a:spcBef>
                <a:spcPct val="20000"/>
              </a:spcBef>
            </a:pPr>
            <a:r>
              <a:rPr lang="zh-CN" altLang="en-US" sz="2300" b="1" dirty="0">
                <a:solidFill>
                  <a:srgbClr val="FF0000"/>
                </a:solidFill>
              </a:rPr>
              <a:t>完善性维护：</a:t>
            </a:r>
            <a:r>
              <a:rPr lang="zh-CN" altLang="en-US" sz="2300" b="1" dirty="0">
                <a:solidFill>
                  <a:schemeClr val="tx2"/>
                </a:solidFill>
              </a:rPr>
              <a:t>第三项维护活动，在使用软件的过程中</a:t>
            </a:r>
            <a:r>
              <a:rPr lang="zh-CN" altLang="en-US" sz="2300" b="1" dirty="0">
                <a:solidFill>
                  <a:srgbClr val="FF0000"/>
                </a:solidFill>
              </a:rPr>
              <a:t>用户往往提出增加新功能或修改已有功能的建议</a:t>
            </a:r>
            <a:r>
              <a:rPr lang="zh-CN" altLang="en-US" sz="2300" b="1" dirty="0">
                <a:solidFill>
                  <a:schemeClr val="tx2"/>
                </a:solidFill>
              </a:rPr>
              <a:t>，还可能提出一般性的改进意见。为了满足这类要求，需要进行完善性维护。这项维护活动通常占软件维护工作的大部分</a:t>
            </a:r>
            <a:r>
              <a:rPr lang="zh-CN" altLang="en-US" sz="2300" dirty="0">
                <a:solidFill>
                  <a:srgbClr val="000000"/>
                </a:solidFill>
              </a:rPr>
              <a:t>。</a:t>
            </a:r>
            <a:endParaRPr lang="en-US" altLang="zh-CN" sz="2300" dirty="0">
              <a:solidFill>
                <a:srgbClr val="000000"/>
              </a:solidFill>
            </a:endParaRPr>
          </a:p>
          <a:p>
            <a:pPr>
              <a:lnSpc>
                <a:spcPct val="135000"/>
              </a:lnSpc>
              <a:spcBef>
                <a:spcPct val="20000"/>
              </a:spcBef>
            </a:pPr>
            <a:r>
              <a:rPr lang="zh-CN" altLang="en-US" sz="2300" b="1" dirty="0">
                <a:solidFill>
                  <a:srgbClr val="FF0000"/>
                </a:solidFill>
              </a:rPr>
              <a:t>预防性维护：</a:t>
            </a:r>
            <a:r>
              <a:rPr lang="zh-CN" altLang="en-US" sz="2300" b="1" dirty="0">
                <a:solidFill>
                  <a:schemeClr val="tx2"/>
                </a:solidFill>
              </a:rPr>
              <a:t>第四项维护活动，当为了改进未来的可维护性或可靠性，或为了</a:t>
            </a:r>
            <a:r>
              <a:rPr lang="zh-CN" altLang="en-US" sz="2300" b="1" dirty="0">
                <a:solidFill>
                  <a:srgbClr val="FF0000"/>
                </a:solidFill>
              </a:rPr>
              <a:t>给未来的改进奠定更好的基础而修改软件</a:t>
            </a:r>
            <a:r>
              <a:rPr lang="zh-CN" altLang="en-US" sz="2300" b="1" dirty="0">
                <a:solidFill>
                  <a:schemeClr val="tx2"/>
                </a:solidFill>
              </a:rPr>
              <a:t>，这项维护活动通常称为预防性维护，目前这项维护活动相对比较少。</a:t>
            </a:r>
          </a:p>
          <a:p>
            <a:pPr>
              <a:lnSpc>
                <a:spcPct val="135000"/>
              </a:lnSpc>
              <a:spcBef>
                <a:spcPct val="20000"/>
              </a:spcBef>
            </a:pPr>
            <a:endParaRPr lang="zh-CN" altLang="en-US" sz="2300" b="1" dirty="0"/>
          </a:p>
          <a:p>
            <a:pPr>
              <a:lnSpc>
                <a:spcPct val="135000"/>
              </a:lnSpc>
              <a:spcBef>
                <a:spcPct val="20000"/>
              </a:spcBef>
            </a:pPr>
            <a:endParaRPr lang="zh-CN" altLang="en-US" sz="2300" b="1" dirty="0"/>
          </a:p>
          <a:p>
            <a:pPr>
              <a:lnSpc>
                <a:spcPct val="135000"/>
              </a:lnSpc>
              <a:spcBef>
                <a:spcPct val="20000"/>
              </a:spcBef>
            </a:pPr>
            <a:endParaRPr lang="zh-CN" altLang="en-US" sz="2300" b="1" dirty="0"/>
          </a:p>
          <a:p>
            <a:pPr>
              <a:lnSpc>
                <a:spcPct val="135000"/>
              </a:lnSpc>
              <a:spcBef>
                <a:spcPct val="20000"/>
              </a:spcBef>
            </a:pPr>
            <a:endParaRPr lang="en-US" altLang="zh-CN" sz="2300" b="1" dirty="0"/>
          </a:p>
          <a:p>
            <a:pPr>
              <a:lnSpc>
                <a:spcPct val="135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txDef>
      <a:spPr>
        <a:noFill/>
      </a:spPr>
      <a:bodyPr wrap="square" rtlCol="0">
        <a:spAutoFit/>
      </a:bodyPr>
      <a:lstStyle>
        <a:defPPr>
          <a:buNone/>
          <a:defRPr b="1" dirty="0" smtClean="0">
            <a:solidFill>
              <a:srgbClr val="0000FF"/>
            </a:solidFill>
            <a:latin typeface="楷体" pitchFamily="49" charset="-122"/>
            <a:ea typeface="楷体" pitchFamily="49"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21581</TotalTime>
  <Words>5621</Words>
  <Application>Microsoft Office PowerPoint</Application>
  <PresentationFormat>全屏显示(4:3)</PresentationFormat>
  <Paragraphs>388</Paragraphs>
  <Slides>52</Slides>
  <Notes>52</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52</vt:i4>
      </vt:variant>
    </vt:vector>
  </HeadingPairs>
  <TitlesOfParts>
    <vt:vector size="64" baseType="lpstr">
      <vt:lpstr>Frutiger LT 45 Light</vt:lpstr>
      <vt:lpstr>Frutiger LT 55 Roman</vt:lpstr>
      <vt:lpstr>黑体</vt:lpstr>
      <vt:lpstr>楷体</vt:lpstr>
      <vt:lpstr>宋体</vt:lpstr>
      <vt:lpstr>Arial</vt:lpstr>
      <vt:lpstr>Verdana</vt:lpstr>
      <vt:lpstr>Wingdings</vt:lpstr>
      <vt:lpstr>默认设计模板</vt:lpstr>
      <vt:lpstr>1_自定义设计方案</vt:lpstr>
      <vt:lpstr>1_默认设计模板</vt:lpstr>
      <vt:lpstr>图表</vt:lpstr>
      <vt:lpstr>软件工程导论（第6版）  第八章  维护 </vt:lpstr>
      <vt:lpstr>上一章小结</vt:lpstr>
      <vt:lpstr>软件开发与生产过程的综合协同</vt:lpstr>
      <vt:lpstr>概述</vt:lpstr>
      <vt:lpstr>主要内容 </vt:lpstr>
      <vt:lpstr>主要内容 </vt:lpstr>
      <vt:lpstr>8.1软件维护的定义 </vt:lpstr>
      <vt:lpstr>8.1软件维护的定义 </vt:lpstr>
      <vt:lpstr>8.1软件维护的定义 </vt:lpstr>
      <vt:lpstr>8.1软件维护的定义 </vt:lpstr>
      <vt:lpstr>主要内容 </vt:lpstr>
      <vt:lpstr>8.2 软件维护的特点 </vt:lpstr>
      <vt:lpstr>8.2 软件维护的特点 </vt:lpstr>
      <vt:lpstr>8.2 软件维护的特点 </vt:lpstr>
      <vt:lpstr>8.2 软件维护的特点 </vt:lpstr>
      <vt:lpstr>8.2 软件维护的特点 </vt:lpstr>
      <vt:lpstr>8.2 软件维护的特点 </vt:lpstr>
      <vt:lpstr>主要内容 </vt:lpstr>
      <vt:lpstr>8.3 软件维护的过程 </vt:lpstr>
      <vt:lpstr>8.3 软件维护的过程 </vt:lpstr>
      <vt:lpstr>8.3 软件维护的过程 </vt:lpstr>
      <vt:lpstr>8.3 软件维护的过程 </vt:lpstr>
      <vt:lpstr>8.3 软件维护的过程 </vt:lpstr>
      <vt:lpstr>8.3 软件维护的过程 </vt:lpstr>
      <vt:lpstr>8.3 软件维护的过程 </vt:lpstr>
      <vt:lpstr>8.3 软件维护的过程 </vt:lpstr>
      <vt:lpstr>8.3 软件维护的过程 </vt:lpstr>
      <vt:lpstr>8.3 软件维护的过程 </vt:lpstr>
      <vt:lpstr>8.3 软件维护的过程 </vt:lpstr>
      <vt:lpstr>主要内容 </vt:lpstr>
      <vt:lpstr>8.4 软件的可维护性 </vt:lpstr>
      <vt:lpstr>8.4 软件的可维护性 </vt:lpstr>
      <vt:lpstr>8.4 软件的可维护性 </vt:lpstr>
      <vt:lpstr>8.4 软件的可维护性 </vt:lpstr>
      <vt:lpstr>8.4 软件的可维护性 </vt:lpstr>
      <vt:lpstr>8.4 软件的可维护性 </vt:lpstr>
      <vt:lpstr>8.4 软件的可维护性 </vt:lpstr>
      <vt:lpstr>8.4 软件的可维护性 </vt:lpstr>
      <vt:lpstr>8.4 软件的可维护性 </vt:lpstr>
      <vt:lpstr>8.4 软件的可维护性 </vt:lpstr>
      <vt:lpstr>8.4 软件的可维护性 </vt:lpstr>
      <vt:lpstr>主要内容 </vt:lpstr>
      <vt:lpstr>8.5 预防性维护 </vt:lpstr>
      <vt:lpstr>8.5 预防性维护 </vt:lpstr>
      <vt:lpstr>8.5 预防性维护 </vt:lpstr>
      <vt:lpstr>主要内容 </vt:lpstr>
      <vt:lpstr>8.6 软件再工程的过程 </vt:lpstr>
      <vt:lpstr>8.6 软件再工程的过程 </vt:lpstr>
      <vt:lpstr>8.6 软件再工程的过程 </vt:lpstr>
      <vt:lpstr>8.6 软件再工程的过程 </vt:lpstr>
      <vt:lpstr>8.6 软件再工程的过程 </vt:lpstr>
      <vt:lpstr>本章小结 </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2706</cp:revision>
  <dcterms:created xsi:type="dcterms:W3CDTF">2007-09-10T03:19:36Z</dcterms:created>
  <dcterms:modified xsi:type="dcterms:W3CDTF">2021-06-07T13:43:34Z</dcterms:modified>
</cp:coreProperties>
</file>