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5" r:id="rId7"/>
    <p:sldId id="264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4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03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8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FABF-A845-4376-BB75-E19206BC67E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9510-A174-413D-BDA8-6AFDF1A4C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R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Capacity building course for </a:t>
            </a:r>
          </a:p>
          <a:p>
            <a:r>
              <a:rPr lang="en-GB" dirty="0" smtClean="0"/>
              <a:t>Web Monitoring Group</a:t>
            </a:r>
          </a:p>
          <a:p>
            <a:r>
              <a:rPr lang="en-GB" dirty="0" smtClean="0"/>
              <a:t>Developed by</a:t>
            </a:r>
          </a:p>
          <a:p>
            <a:r>
              <a:rPr lang="en-GB" dirty="0" smtClean="0"/>
              <a:t>Victor Ordu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66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Welcome to the world of R!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Next topic will be on R Objects…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5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Be </a:t>
            </a:r>
            <a:r>
              <a:rPr lang="en-GB" dirty="0"/>
              <a:t>able to see at a computer </a:t>
            </a:r>
            <a:r>
              <a:rPr lang="en-GB" dirty="0" smtClean="0"/>
              <a:t>screen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Be </a:t>
            </a:r>
            <a:r>
              <a:rPr lang="en-GB" dirty="0"/>
              <a:t>able to hit the keys of a computer </a:t>
            </a:r>
            <a:r>
              <a:rPr lang="en-GB" dirty="0" smtClean="0"/>
              <a:t>keyboard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Be </a:t>
            </a:r>
            <a:r>
              <a:rPr lang="en-GB" dirty="0"/>
              <a:t>willing and eager to </a:t>
            </a:r>
            <a:r>
              <a:rPr lang="en-GB" dirty="0" smtClean="0"/>
              <a:t>learn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Be </a:t>
            </a:r>
            <a:r>
              <a:rPr lang="en-GB" dirty="0"/>
              <a:t>adventurous and courageous</a:t>
            </a:r>
          </a:p>
        </p:txBody>
      </p:sp>
    </p:spTree>
    <p:extLst>
      <p:ext uri="{BB962C8B-B14F-4D97-AF65-F5344CB8AC3E}">
        <p14:creationId xmlns:p14="http://schemas.microsoft.com/office/powerpoint/2010/main" val="131377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is a programming </a:t>
            </a:r>
            <a:r>
              <a:rPr lang="en-GB" dirty="0" smtClean="0"/>
              <a:t>language</a:t>
            </a:r>
          </a:p>
          <a:p>
            <a:r>
              <a:rPr lang="en-GB" dirty="0" smtClean="0"/>
              <a:t>developed </a:t>
            </a:r>
            <a:r>
              <a:rPr lang="en-GB" dirty="0"/>
              <a:t>in the 1980s for the purpose of running statistical </a:t>
            </a:r>
            <a:r>
              <a:rPr lang="en-GB" dirty="0" smtClean="0"/>
              <a:t>analyses </a:t>
            </a:r>
          </a:p>
          <a:p>
            <a:r>
              <a:rPr lang="en-GB" dirty="0" smtClean="0"/>
              <a:t>has </a:t>
            </a:r>
            <a:r>
              <a:rPr lang="en-GB" dirty="0"/>
              <a:t>become a widely used tool by data scientists and is growing in popularity.</a:t>
            </a:r>
          </a:p>
        </p:txBody>
      </p:sp>
    </p:spTree>
    <p:extLst>
      <p:ext uri="{BB962C8B-B14F-4D97-AF65-F5344CB8AC3E}">
        <p14:creationId xmlns:p14="http://schemas.microsoft.com/office/powerpoint/2010/main" val="140577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R is great because</a:t>
            </a:r>
            <a:r>
              <a:rPr lang="en-GB" dirty="0" smtClean="0"/>
              <a:t>: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It is free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easy </a:t>
            </a:r>
            <a:r>
              <a:rPr lang="en-GB" dirty="0"/>
              <a:t>to download and </a:t>
            </a:r>
            <a:r>
              <a:rPr lang="en-GB" dirty="0" smtClean="0"/>
              <a:t>install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has </a:t>
            </a:r>
            <a:r>
              <a:rPr lang="en-GB" dirty="0"/>
              <a:t>a vibrant </a:t>
            </a:r>
            <a:r>
              <a:rPr lang="en-GB" dirty="0" smtClean="0"/>
              <a:t>global community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produces </a:t>
            </a:r>
            <a:r>
              <a:rPr lang="en-GB" dirty="0"/>
              <a:t>publication grade </a:t>
            </a:r>
            <a:r>
              <a:rPr lang="en-GB" dirty="0" smtClean="0"/>
              <a:t>graphics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easy </a:t>
            </a:r>
            <a:r>
              <a:rPr lang="en-GB" dirty="0"/>
              <a:t>to </a:t>
            </a:r>
            <a:r>
              <a:rPr lang="en-GB" dirty="0" smtClean="0"/>
              <a:t>learn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highly extensible (</a:t>
            </a:r>
            <a:r>
              <a:rPr lang="en-GB" i="1" dirty="0" smtClean="0">
                <a:solidFill>
                  <a:srgbClr val="FF0000"/>
                </a:solidFill>
              </a:rPr>
              <a:t>ask what this means!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ensures </a:t>
            </a:r>
            <a:r>
              <a:rPr lang="en-GB" dirty="0"/>
              <a:t>reproducibility of </a:t>
            </a:r>
            <a:r>
              <a:rPr lang="en-GB" dirty="0" smtClean="0"/>
              <a:t>results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e</a:t>
            </a:r>
            <a:r>
              <a:rPr lang="en-GB" dirty="0" smtClean="0"/>
              <a:t>ncourages </a:t>
            </a:r>
            <a:r>
              <a:rPr lang="en-GB" dirty="0"/>
              <a:t>transparency in </a:t>
            </a:r>
            <a:r>
              <a:rPr lang="en-GB" dirty="0" smtClean="0"/>
              <a:t>methodology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7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R, like everything in life, has its own issues</a:t>
            </a:r>
            <a:r>
              <a:rPr lang="en-GB" dirty="0" smtClean="0"/>
              <a:t>: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It has a steep learning curve i.e. difficult to master</a:t>
            </a:r>
          </a:p>
          <a:p>
            <a:pPr marL="400050" lvl="1" indent="0">
              <a:buNone/>
            </a:pPr>
            <a:r>
              <a:rPr lang="en-GB" i="1" dirty="0" smtClean="0">
                <a:solidFill>
                  <a:srgbClr val="FF0000"/>
                </a:solidFill>
              </a:rPr>
              <a:t>	</a:t>
            </a:r>
            <a:r>
              <a:rPr lang="en-GB" i="1" u="sng" dirty="0" smtClean="0">
                <a:solidFill>
                  <a:srgbClr val="FF0000"/>
                </a:solidFill>
              </a:rPr>
              <a:t>Solution</a:t>
            </a:r>
            <a:r>
              <a:rPr lang="en-GB" i="1" dirty="0" smtClean="0">
                <a:solidFill>
                  <a:srgbClr val="FF0000"/>
                </a:solidFill>
              </a:rPr>
              <a:t>: Practice, practice, practice!</a:t>
            </a:r>
            <a:endParaRPr lang="en-GB" dirty="0" smtClean="0"/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It is a quirky language as it is not that intuitive [e.g. in English – read (present tense) and read (past tense)]</a:t>
            </a:r>
          </a:p>
          <a:p>
            <a:pPr marL="400050" lvl="1" indent="0">
              <a:buNone/>
            </a:pPr>
            <a:r>
              <a:rPr lang="en-GB" i="1" dirty="0">
                <a:solidFill>
                  <a:srgbClr val="FF0000"/>
                </a:solidFill>
              </a:rPr>
              <a:t>	</a:t>
            </a:r>
            <a:r>
              <a:rPr lang="en-GB" i="1" u="sng" dirty="0" smtClean="0">
                <a:solidFill>
                  <a:srgbClr val="FF0000"/>
                </a:solidFill>
              </a:rPr>
              <a:t>Solution</a:t>
            </a:r>
            <a:r>
              <a:rPr lang="en-GB" i="1" dirty="0" smtClean="0">
                <a:solidFill>
                  <a:srgbClr val="FF0000"/>
                </a:solidFill>
              </a:rPr>
              <a:t>: More practice!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23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Operations in R are through a command line interface (CLI)</a:t>
            </a:r>
          </a:p>
          <a:p>
            <a:r>
              <a:rPr lang="en-GB" dirty="0" smtClean="0"/>
              <a:t>Different from point-and-click 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0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8144" y="2780928"/>
            <a:ext cx="12961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R-console</a:t>
            </a:r>
            <a:endParaRPr lang="en-GB" dirty="0"/>
          </a:p>
        </p:txBody>
      </p:sp>
      <p:sp>
        <p:nvSpPr>
          <p:cNvPr id="4" name="Curved Right Arrow 3"/>
          <p:cNvSpPr/>
          <p:nvPr/>
        </p:nvSpPr>
        <p:spPr>
          <a:xfrm rot="5608125">
            <a:off x="4767124" y="1393067"/>
            <a:ext cx="731520" cy="1979431"/>
          </a:xfrm>
          <a:prstGeom prst="curvedRightArrow">
            <a:avLst>
              <a:gd name="adj1" fmla="val 25000"/>
              <a:gd name="adj2" fmla="val 50000"/>
              <a:gd name="adj3" fmla="val 2213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517" y="4437112"/>
            <a:ext cx="546245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Prompt: You pass your instructions to the program here!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51520" y="4293096"/>
            <a:ext cx="703998" cy="298884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type your code at the prompt you hit ENTER key to run the code</a:t>
            </a:r>
          </a:p>
          <a:p>
            <a:r>
              <a:rPr lang="en-GB" dirty="0" smtClean="0"/>
              <a:t>R reads code from left to right and from top to bottom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56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in the following code and hit ENTER: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NOTE: The prompt “&gt;” only shows you where to type. </a:t>
            </a:r>
          </a:p>
          <a:p>
            <a:r>
              <a:rPr lang="en-GB" dirty="0" smtClean="0"/>
              <a:t>Now type ‘x’ again and hit ENTER</a:t>
            </a:r>
          </a:p>
          <a:p>
            <a:r>
              <a:rPr lang="en-GB" dirty="0" smtClean="0"/>
              <a:t>Congrats, you have created an R object called x containing data ranging from 1 to 10!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3816424" cy="9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9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264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R Programming</vt:lpstr>
      <vt:lpstr>Prerequisites</vt:lpstr>
      <vt:lpstr>PowerPoint Presentation</vt:lpstr>
      <vt:lpstr>Advantages</vt:lpstr>
      <vt:lpstr>Disadvantages</vt:lpstr>
      <vt:lpstr>R Console</vt:lpstr>
      <vt:lpstr>PowerPoint Presentation</vt:lpstr>
      <vt:lpstr>PowerPoint Presentation</vt:lpstr>
      <vt:lpstr>Exercise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Ordu</dc:creator>
  <cp:lastModifiedBy>Victor Ordu</cp:lastModifiedBy>
  <cp:revision>4</cp:revision>
  <dcterms:created xsi:type="dcterms:W3CDTF">2016-08-16T06:13:09Z</dcterms:created>
  <dcterms:modified xsi:type="dcterms:W3CDTF">2016-08-16T06:56:26Z</dcterms:modified>
</cp:coreProperties>
</file>