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282" r:id="rId3"/>
    <p:sldId id="286" r:id="rId4"/>
    <p:sldId id="287" r:id="rId5"/>
    <p:sldId id="275" r:id="rId6"/>
    <p:sldId id="277" r:id="rId7"/>
    <p:sldId id="257" r:id="rId8"/>
    <p:sldId id="283" r:id="rId9"/>
    <p:sldId id="269" r:id="rId10"/>
    <p:sldId id="258" r:id="rId11"/>
    <p:sldId id="266" r:id="rId12"/>
    <p:sldId id="265" r:id="rId13"/>
    <p:sldId id="262" r:id="rId14"/>
    <p:sldId id="276" r:id="rId15"/>
    <p:sldId id="261" r:id="rId16"/>
    <p:sldId id="263" r:id="rId17"/>
    <p:sldId id="267" r:id="rId18"/>
    <p:sldId id="270" r:id="rId19"/>
    <p:sldId id="268" r:id="rId20"/>
    <p:sldId id="264" r:id="rId21"/>
    <p:sldId id="260" r:id="rId22"/>
    <p:sldId id="259" r:id="rId23"/>
    <p:sldId id="279" r:id="rId24"/>
    <p:sldId id="280" r:id="rId25"/>
    <p:sldId id="281" r:id="rId26"/>
    <p:sldId id="278" r:id="rId27"/>
    <p:sldId id="284" r:id="rId28"/>
    <p:sldId id="272" r:id="rId29"/>
    <p:sldId id="271" r:id="rId30"/>
    <p:sldId id="285" r:id="rId31"/>
    <p:sldId id="273" r:id="rId32"/>
    <p:sldId id="274" r:id="rId33"/>
    <p:sldId id="293" r:id="rId34"/>
    <p:sldId id="295" r:id="rId35"/>
    <p:sldId id="298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0" r:id="rId44"/>
    <p:sldId id="304" r:id="rId45"/>
    <p:sldId id="301" r:id="rId46"/>
    <p:sldId id="302" r:id="rId47"/>
    <p:sldId id="316" r:id="rId48"/>
    <p:sldId id="303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7" r:id="rId60"/>
    <p:sldId id="319" r:id="rId61"/>
    <p:sldId id="318" r:id="rId62"/>
    <p:sldId id="321" r:id="rId63"/>
    <p:sldId id="32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(presumably KJV):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3,566,480 letters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31,102 verses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1,189 chapters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3B1C-3406-4A58-95D5-6BB5E9ADF35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8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reate-matrix.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WMG Training</a:t>
            </a:r>
          </a:p>
          <a:p>
            <a:r>
              <a:rPr lang="en-US" dirty="0" smtClean="0"/>
              <a:t>Sept - Oct 2016</a:t>
            </a:r>
          </a:p>
          <a:p>
            <a:endParaRPr lang="en-US" dirty="0" smtClean="0"/>
          </a:p>
          <a:p>
            <a:r>
              <a:rPr lang="en-US" dirty="0" smtClean="0"/>
              <a:t>National Environmental Standards and Regulations Enforcement Agency (NESREA)</a:t>
            </a:r>
          </a:p>
          <a:p>
            <a:endParaRPr lang="en-US" dirty="0" smtClean="0"/>
          </a:p>
          <a:p>
            <a:r>
              <a:rPr lang="en-US" dirty="0" smtClean="0"/>
              <a:t>Facilitator: Victor </a:t>
            </a:r>
            <a:r>
              <a:rPr lang="en-US" dirty="0" err="1" smtClean="0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Kinds of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Six (6) kinds: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</a:rPr>
              <a:t>(or </a:t>
            </a:r>
            <a:r>
              <a:rPr lang="en-US" dirty="0" smtClean="0">
                <a:solidFill>
                  <a:schemeClr val="bg1"/>
                </a:solidFill>
              </a:rPr>
              <a:t>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Logical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characteristics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 smtClean="0">
                <a:solidFill>
                  <a:schemeClr val="bg1"/>
                </a:solidFill>
              </a:rPr>
              <a:t>data </a:t>
            </a:r>
            <a:r>
              <a:rPr lang="en-US" b="1" u="sng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lowest vector is of length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largest … well, depends on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.Machine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concatenate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Latin: </a:t>
            </a:r>
            <a:r>
              <a:rPr lang="en-US" i="1" dirty="0" smtClean="0">
                <a:solidFill>
                  <a:schemeClr val="bg1"/>
                </a:solidFill>
              </a:rPr>
              <a:t>con –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– </a:t>
            </a:r>
            <a:r>
              <a:rPr lang="en-US" i="1" dirty="0" err="1" smtClean="0">
                <a:solidFill>
                  <a:schemeClr val="bg1"/>
                </a:solidFill>
              </a:rPr>
              <a:t>atus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ask how, much, much, much, much later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Character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“NESREA”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Remember use quotation marks: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 approx.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>
                <a:solidFill>
                  <a:schemeClr val="bg1"/>
                </a:solidFill>
              </a:rPr>
              <a:t>Exercise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Start a clean slate with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character </a:t>
            </a:r>
            <a:r>
              <a:rPr lang="en-US" dirty="0" smtClean="0">
                <a:solidFill>
                  <a:schemeClr val="bg1"/>
                </a:solidFill>
              </a:rPr>
              <a:t>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containing full names (both Surname and Given Name) </a:t>
            </a:r>
            <a:r>
              <a:rPr lang="en-US" dirty="0">
                <a:solidFill>
                  <a:schemeClr val="bg1"/>
                </a:solidFill>
              </a:rPr>
              <a:t>of 10 adults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</a:rPr>
              <a:t>names of 10 facilities (imaginary, please!)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check what type of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 the type of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Note: We can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2L, 3L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Why the ‘L’?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numerical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Wide </a:t>
            </a:r>
            <a:r>
              <a:rPr lang="en-US" dirty="0" smtClean="0">
                <a:solidFill>
                  <a:schemeClr val="bg1"/>
                </a:solidFill>
              </a:rPr>
              <a:t>range – max up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bg1"/>
                </a:solidFill>
              </a:rPr>
              <a:t> of 10 adult subjects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 smtClean="0">
                <a:solidFill>
                  <a:schemeClr val="bg1"/>
                </a:solidFill>
              </a:rPr>
              <a:t> for 10 facilities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 (double)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These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Story of the term 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numeric vectors are inbuilt – mathematical constants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Logical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TRUE/FALSE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 smtClean="0">
                <a:solidFill>
                  <a:schemeClr val="bg1"/>
                </a:solidFill>
              </a:rPr>
              <a:t>); T/F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Zero is FALSE;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non-zero is TRUE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logical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PermitSighted</a:t>
            </a:r>
            <a:r>
              <a:rPr lang="en-US" dirty="0" smtClean="0">
                <a:solidFill>
                  <a:schemeClr val="bg1"/>
                </a:solidFill>
              </a:rPr>
              <a:t> for 10 facilities.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another one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 smtClean="0">
                <a:solidFill>
                  <a:schemeClr val="bg1"/>
                </a:solidFill>
              </a:rPr>
              <a:t> for 10 individuals.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>
                <a:solidFill>
                  <a:schemeClr val="bg1"/>
                </a:solidFill>
              </a:rPr>
              <a:t>, to explore them.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Quantitative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Qualitative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Levels of measurement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Ordinal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Interval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129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of the most powerful uses of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factor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calling the function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 smtClean="0">
                <a:solidFill>
                  <a:schemeClr val="bg1"/>
                </a:solidFill>
              </a:rPr>
              <a:t> 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Now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Source</a:t>
            </a:r>
            <a:r>
              <a:rPr lang="en-US" dirty="0" smtClean="0">
                <a:solidFill>
                  <a:schemeClr val="bg1"/>
                </a:solidFill>
              </a:rPr>
              <a:t>: H Wickham (2014). </a:t>
            </a:r>
            <a:r>
              <a:rPr lang="en-US" i="1" dirty="0" smtClean="0">
                <a:solidFill>
                  <a:schemeClr val="bg1"/>
                </a:solidFill>
              </a:rPr>
              <a:t>Advanced R. </a:t>
            </a:r>
            <a:r>
              <a:rPr lang="en-US" dirty="0" smtClean="0">
                <a:solidFill>
                  <a:schemeClr val="bg1"/>
                </a:solidFill>
              </a:rPr>
              <a:t>Chapman &amp; Hall, Boca </a:t>
            </a:r>
            <a:r>
              <a:rPr lang="en-US" dirty="0">
                <a:solidFill>
                  <a:schemeClr val="bg1"/>
                </a:solidFill>
              </a:rPr>
              <a:t>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to note…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Legal names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Coercion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Limits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Common mistakes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Confusing factors with characters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98389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save(); load()</a:t>
            </a:r>
          </a:p>
        </p:txBody>
      </p:sp>
    </p:spTree>
    <p:extLst>
      <p:ext uri="{BB962C8B-B14F-4D97-AF65-F5344CB8AC3E}">
        <p14:creationId xmlns:p14="http://schemas.microsoft.com/office/powerpoint/2010/main" val="2311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relatively easy to see all the objects at a glance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that this function is called without any arguments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638004" cy="17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how do you deal with this?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2" y="1916832"/>
            <a:ext cx="6851270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877272"/>
            <a:ext cx="238385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list beyond screen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27584" y="5157192"/>
            <a:ext cx="936104" cy="72008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Extend use of functions by defining other parameters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to learn about a function’s uses &amp; arguments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more familiar, use others like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" y="1556792"/>
            <a:ext cx="9000426" cy="20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" y="1340768"/>
            <a:ext cx="8951510" cy="5256584"/>
          </a:xfrm>
        </p:spPr>
      </p:pic>
    </p:spTree>
    <p:extLst>
      <p:ext uri="{BB962C8B-B14F-4D97-AF65-F5344CB8AC3E}">
        <p14:creationId xmlns:p14="http://schemas.microsoft.com/office/powerpoint/2010/main" val="705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ommonly used R 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Have columns and rows.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column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actually a vector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1188600"/>
            <a:ext cx="6883866" cy="5408752"/>
          </a:xfrm>
        </p:spPr>
      </p:pic>
    </p:spTree>
    <p:extLst>
      <p:ext uri="{BB962C8B-B14F-4D97-AF65-F5344CB8AC3E}">
        <p14:creationId xmlns:p14="http://schemas.microsoft.com/office/powerpoint/2010/main" val="259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  <p:sp>
        <p:nvSpPr>
          <p:cNvPr id="2" name="TextBox 1"/>
          <p:cNvSpPr txBox="1"/>
          <p:nvPr/>
        </p:nvSpPr>
        <p:spPr>
          <a:xfrm>
            <a:off x="4788024" y="4766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135006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Combines vectors with same length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Vectors with different lengths are built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expand.grid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– used for simulations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Importing data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simplified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important skill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datasets are imported as data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useful file format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Key function is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&amp; its variants</a:t>
            </a:r>
            <a:endParaRPr lang="en-US" dirty="0" smtClean="0">
              <a:solidFill>
                <a:srgbClr val="FFFF00"/>
              </a:solidFill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Data can also be imported from other formats e.g.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/.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xlsx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spv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.tab,…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Easiest way to start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–&gt;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save Excel files as CSV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useful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R packages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for diff.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42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dimensions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View in spreadsheet format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Examine structure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first/last records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Summarise</a:t>
            </a:r>
            <a:r>
              <a:rPr lang="en-US" dirty="0" smtClean="0">
                <a:solidFill>
                  <a:schemeClr val="bg1"/>
                </a:solidFill>
              </a:rPr>
              <a:t> variables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See/set names of variable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tabulation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central tendency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Median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dispersion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Range, IQR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Variance, Standard deviation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3" y="1916832"/>
            <a:ext cx="8699253" cy="4248472"/>
          </a:xfrm>
        </p:spPr>
      </p:pic>
    </p:spTree>
    <p:extLst>
      <p:ext uri="{BB962C8B-B14F-4D97-AF65-F5344CB8AC3E}">
        <p14:creationId xmlns:p14="http://schemas.microsoft.com/office/powerpoint/2010/main" val="2655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with Twitter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Preliminaries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 package called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access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Call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install.packages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(“twitter”)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library(help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to access package’s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Documentation: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help(package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packages  have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vignette()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 – show you how to use package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preliminaries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Authenticate i.e. log on through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Twitter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OAuth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Our details are found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authentication.R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Establish connection with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setup_twitter_oauth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This gives us access to the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Download the data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Convert to </a:t>
            </a:r>
            <a:r>
              <a:rPr lang="en-US" dirty="0">
                <a:solidFill>
                  <a:schemeClr val="bg1"/>
                </a:solidFill>
              </a:rPr>
              <a:t>data frame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twListToDF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7305"/>
            <a:ext cx="9144977" cy="4323983"/>
          </a:xfrm>
        </p:spPr>
      </p:pic>
    </p:spTree>
    <p:extLst>
      <p:ext uri="{BB962C8B-B14F-4D97-AF65-F5344CB8AC3E}">
        <p14:creationId xmlns:p14="http://schemas.microsoft.com/office/powerpoint/2010/main" val="2306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1772816"/>
            <a:ext cx="9201271" cy="4176463"/>
          </a:xfrm>
        </p:spPr>
      </p:pic>
    </p:spTree>
    <p:extLst>
      <p:ext uri="{BB962C8B-B14F-4D97-AF65-F5344CB8AC3E}">
        <p14:creationId xmlns:p14="http://schemas.microsoft.com/office/powerpoint/2010/main" val="214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0" y="1196752"/>
            <a:ext cx="6883200" cy="5408230"/>
          </a:xfrm>
        </p:spPr>
      </p:pic>
    </p:spTree>
    <p:extLst>
      <p:ext uri="{BB962C8B-B14F-4D97-AF65-F5344CB8AC3E}">
        <p14:creationId xmlns:p14="http://schemas.microsoft.com/office/powerpoint/2010/main" val="144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Subsetting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 at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again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in the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pick out individual columns </a:t>
            </a:r>
            <a:r>
              <a:rPr lang="en-GB" dirty="0" smtClean="0">
                <a:solidFill>
                  <a:schemeClr val="bg1"/>
                </a:solidFill>
              </a:rPr>
              <a:t>with syntax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Get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detach()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require()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file.edit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7045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built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Others include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Matrix arithmetic possible in R but not our focus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Run the script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create-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matrix.R</a:t>
            </a:r>
            <a:r>
              <a:rPr lang="en-GB" dirty="0" smtClean="0">
                <a:solidFill>
                  <a:schemeClr val="bg1"/>
                </a:solidFill>
              </a:rPr>
              <a:t> to create a matrix,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- bracket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Enable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Bracket operator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 smtClean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vectors: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matrices &amp; data frames: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lists: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format for indexing is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pPr lvl="1"/>
            <a:endParaRPr lang="en-GB" dirty="0" smtClean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his notation is like mapping the location of an element in a 2-dimensional data structure.</a:t>
            </a:r>
          </a:p>
          <a:p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Caveat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everything I will tell you will be 100% correct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Stupid mistakes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knowledge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Multiple approaches, some better than others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Continuous learning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u="sng" dirty="0" smtClean="0">
                <a:solidFill>
                  <a:schemeClr val="bg1"/>
                </a:solidFill>
              </a:rPr>
              <a:t>Moral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i="1" u="sng" dirty="0" smtClean="0">
                <a:solidFill>
                  <a:schemeClr val="bg1"/>
                </a:solidFill>
              </a:rPr>
              <a:t>commit to personal growth</a:t>
            </a:r>
            <a:endParaRPr lang="en-GB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First 3 rows of column 2 is written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Row 4 of columns 2 to 4 is coded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 smtClean="0">
                <a:solidFill>
                  <a:schemeClr val="bg1"/>
                </a:solidFill>
              </a:rPr>
              <a:t>(all rows in column 3)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columns  5 is written as [2 , </a:t>
            </a:r>
            <a:r>
              <a:rPr lang="en-GB" dirty="0" smtClean="0">
                <a:solidFill>
                  <a:schemeClr val="bg1"/>
                </a:solidFill>
              </a:rPr>
              <a:t>5</a:t>
            </a:r>
            <a:r>
              <a:rPr lang="en-GB" dirty="0">
                <a:solidFill>
                  <a:schemeClr val="bg1"/>
                </a:solidFill>
              </a:rPr>
              <a:t>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for is vectors too!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i.e.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 smtClean="0">
                <a:solidFill>
                  <a:schemeClr val="bg1"/>
                </a:solidFill>
              </a:rPr>
              <a:t> and not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Try it out!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4643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Regular text with look like this…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Highlighted items will look like this…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this &lt;-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R_code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(“will look like”)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What’s a list?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Uni</a:t>
            </a:r>
            <a:r>
              <a:rPr lang="en-GB" dirty="0" smtClean="0">
                <a:solidFill>
                  <a:schemeClr val="bg1"/>
                </a:solidFill>
              </a:rPr>
              <a:t>-dimensional data structure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Can contain just about any kind of data structure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Vectors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Data frames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Matrices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Lists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Others…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22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Making a list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function list()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Quite similar to c() in that it joins its arguments into a ‘chain’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E.g.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43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 of lists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Lists are extremely useful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Orderly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Unordered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8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" y="1916832"/>
            <a:ext cx="7331720" cy="3456384"/>
          </a:xfrm>
        </p:spPr>
      </p:pic>
    </p:spTree>
    <p:extLst>
      <p:ext uri="{BB962C8B-B14F-4D97-AF65-F5344CB8AC3E}">
        <p14:creationId xmlns:p14="http://schemas.microsoft.com/office/powerpoint/2010/main" val="3497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</TotalTime>
  <Words>1635</Words>
  <Application>Microsoft Office PowerPoint</Application>
  <PresentationFormat>On-screen Show (4:3)</PresentationFormat>
  <Paragraphs>337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R Data Structures</vt:lpstr>
      <vt:lpstr>PowerPoint Presentation</vt:lpstr>
      <vt:lpstr>Recap</vt:lpstr>
      <vt:lpstr>Recap</vt:lpstr>
      <vt:lpstr>PowerPoint Presentation</vt:lpstr>
      <vt:lpstr>Notation</vt:lpstr>
      <vt:lpstr>Types of Data Structures</vt:lpstr>
      <vt:lpstr>Types of Data Structures</vt:lpstr>
      <vt:lpstr>PowerPoint Presentation</vt:lpstr>
      <vt:lpstr>Kinds of Vectors</vt:lpstr>
      <vt:lpstr>Vectors</vt:lpstr>
      <vt:lpstr>Making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Stats brief</vt:lpstr>
      <vt:lpstr>Factors</vt:lpstr>
      <vt:lpstr>Things to note… </vt:lpstr>
      <vt:lpstr>PowerPoint Presentation</vt:lpstr>
      <vt:lpstr>&gt; R toolbox</vt:lpstr>
      <vt:lpstr>&gt; R toolbox</vt:lpstr>
      <vt:lpstr>&gt; R toolbox</vt:lpstr>
      <vt:lpstr>&gt; R toolbox</vt:lpstr>
      <vt:lpstr>&gt; R toolbox</vt:lpstr>
      <vt:lpstr>Types of Data Structures</vt:lpstr>
      <vt:lpstr>PowerPoint Presentation</vt:lpstr>
      <vt:lpstr>Data frames</vt:lpstr>
      <vt:lpstr>PowerPoint Presentation</vt:lpstr>
      <vt:lpstr>Making a data frame</vt:lpstr>
      <vt:lpstr>Importing data (simplified)</vt:lpstr>
      <vt:lpstr>Exploring data frames</vt:lpstr>
      <vt:lpstr>Stats brief</vt:lpstr>
      <vt:lpstr>PowerPoint Presentation</vt:lpstr>
      <vt:lpstr>Example with Twitter data</vt:lpstr>
      <vt:lpstr>PowerPoint Presentation</vt:lpstr>
      <vt:lpstr>PowerPoint Presentation</vt:lpstr>
      <vt:lpstr>PowerPoint Presentation</vt:lpstr>
      <vt:lpstr>Subsetting </vt:lpstr>
      <vt:lpstr>&gt; R toolbox</vt:lpstr>
      <vt:lpstr>PowerPoint Presentation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for is vectors too!</vt:lpstr>
      <vt:lpstr>PowerPoint Presentation</vt:lpstr>
      <vt:lpstr>Types of Data Structures</vt:lpstr>
      <vt:lpstr>What’s a list?</vt:lpstr>
      <vt:lpstr>Making a list</vt:lpstr>
      <vt:lpstr>Use of lists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NESREA</cp:lastModifiedBy>
  <cp:revision>94</cp:revision>
  <dcterms:created xsi:type="dcterms:W3CDTF">2016-09-20T09:37:02Z</dcterms:created>
  <dcterms:modified xsi:type="dcterms:W3CDTF">2016-11-24T17:10:21Z</dcterms:modified>
</cp:coreProperties>
</file>