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1"/>
  </p:notesMasterIdLst>
  <p:sldIdLst>
    <p:sldId id="256" r:id="rId2"/>
    <p:sldId id="282" r:id="rId3"/>
    <p:sldId id="286" r:id="rId4"/>
    <p:sldId id="287" r:id="rId5"/>
    <p:sldId id="275" r:id="rId6"/>
    <p:sldId id="277" r:id="rId7"/>
    <p:sldId id="257" r:id="rId8"/>
    <p:sldId id="283" r:id="rId9"/>
    <p:sldId id="269" r:id="rId10"/>
    <p:sldId id="258" r:id="rId11"/>
    <p:sldId id="266" r:id="rId12"/>
    <p:sldId id="265" r:id="rId13"/>
    <p:sldId id="262" r:id="rId14"/>
    <p:sldId id="276" r:id="rId15"/>
    <p:sldId id="261" r:id="rId16"/>
    <p:sldId id="263" r:id="rId17"/>
    <p:sldId id="267" r:id="rId18"/>
    <p:sldId id="270" r:id="rId19"/>
    <p:sldId id="268" r:id="rId20"/>
    <p:sldId id="264" r:id="rId21"/>
    <p:sldId id="260" r:id="rId22"/>
    <p:sldId id="259" r:id="rId23"/>
    <p:sldId id="279" r:id="rId24"/>
    <p:sldId id="280" r:id="rId25"/>
    <p:sldId id="281" r:id="rId26"/>
    <p:sldId id="278" r:id="rId27"/>
    <p:sldId id="284" r:id="rId28"/>
    <p:sldId id="272" r:id="rId29"/>
    <p:sldId id="271" r:id="rId30"/>
    <p:sldId id="285" r:id="rId31"/>
    <p:sldId id="273" r:id="rId32"/>
    <p:sldId id="274" r:id="rId33"/>
    <p:sldId id="293" r:id="rId34"/>
    <p:sldId id="295" r:id="rId35"/>
    <p:sldId id="298" r:id="rId36"/>
    <p:sldId id="288" r:id="rId37"/>
    <p:sldId id="289" r:id="rId38"/>
    <p:sldId id="290" r:id="rId39"/>
    <p:sldId id="291" r:id="rId40"/>
    <p:sldId id="292" r:id="rId41"/>
    <p:sldId id="294" r:id="rId42"/>
    <p:sldId id="297" r:id="rId43"/>
    <p:sldId id="300" r:id="rId44"/>
    <p:sldId id="304" r:id="rId45"/>
    <p:sldId id="301" r:id="rId46"/>
    <p:sldId id="302" r:id="rId47"/>
    <p:sldId id="316" r:id="rId48"/>
    <p:sldId id="303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5" r:id="rId58"/>
    <p:sldId id="314" r:id="rId59"/>
    <p:sldId id="317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D78D6-8321-4F48-80A3-43D3371EE9F4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F3B1C-3406-4A58-95D5-6BB5E9ADF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553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Bible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(presumably KJV):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3,566,480 letters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31,102 verses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1,189 chapters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F3B1C-3406-4A58-95D5-6BB5E9ADF35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78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03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0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95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57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90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01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25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63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87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86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4DF58-1072-4E30-AD3A-1BB4B8D723CE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77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create-matrix.R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 Data Structures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WMG Training</a:t>
            </a:r>
          </a:p>
          <a:p>
            <a:r>
              <a:rPr lang="en-US" dirty="0" smtClean="0"/>
              <a:t>Sept - Oct 2016</a:t>
            </a:r>
          </a:p>
          <a:p>
            <a:endParaRPr lang="en-US" dirty="0" smtClean="0"/>
          </a:p>
          <a:p>
            <a:r>
              <a:rPr lang="en-US" dirty="0" smtClean="0"/>
              <a:t>National Environmental Standards and Regulations Enforcement Agency (NESREA)</a:t>
            </a:r>
          </a:p>
          <a:p>
            <a:endParaRPr lang="en-US" dirty="0" smtClean="0"/>
          </a:p>
          <a:p>
            <a:r>
              <a:rPr lang="en-US" dirty="0" smtClean="0"/>
              <a:t>Facilitator: Victor </a:t>
            </a:r>
            <a:r>
              <a:rPr lang="en-US" dirty="0" err="1" smtClean="0"/>
              <a:t>Ordu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251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Kinds of Vectors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Six (6) kinds: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Character</a:t>
            </a:r>
            <a:endParaRPr lang="en-US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Integer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Double </a:t>
            </a:r>
            <a:r>
              <a:rPr lang="en-US" dirty="0">
                <a:solidFill>
                  <a:schemeClr val="bg1"/>
                </a:solidFill>
              </a:rPr>
              <a:t>(or </a:t>
            </a:r>
            <a:r>
              <a:rPr lang="en-US" dirty="0" smtClean="0">
                <a:solidFill>
                  <a:schemeClr val="bg1"/>
                </a:solidFill>
              </a:rPr>
              <a:t>numeric)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Logical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78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Vectors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Common characteristics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All elements are of a particular </a:t>
            </a:r>
            <a:r>
              <a:rPr lang="en-US" u="sng" dirty="0" smtClean="0">
                <a:solidFill>
                  <a:schemeClr val="bg1"/>
                </a:solidFill>
              </a:rPr>
              <a:t>data </a:t>
            </a:r>
            <a:r>
              <a:rPr lang="en-US" b="1" u="sng" dirty="0" smtClean="0">
                <a:solidFill>
                  <a:schemeClr val="bg1"/>
                </a:solidFill>
              </a:rPr>
              <a:t>type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(in lay language, “type” would be numbers, words, etc.)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One-dimensional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lowest vector is of length 1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largest … well, depends on the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.Machine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23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Making vectors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By assignment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concatenate function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Latin: </a:t>
            </a:r>
            <a:r>
              <a:rPr lang="en-US" i="1" dirty="0" smtClean="0">
                <a:solidFill>
                  <a:schemeClr val="bg1"/>
                </a:solidFill>
              </a:rPr>
              <a:t>con – 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caten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– </a:t>
            </a:r>
            <a:r>
              <a:rPr lang="en-US" i="1" dirty="0" err="1" smtClean="0">
                <a:solidFill>
                  <a:schemeClr val="bg1"/>
                </a:solidFill>
              </a:rPr>
              <a:t>atus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chain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GB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Some call it “combine” function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Indispensible in creating vectors</a:t>
            </a: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can ‘grow’ a vector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may ask how, much, much, much, much later</a:t>
            </a:r>
          </a:p>
        </p:txBody>
      </p:sp>
    </p:spTree>
    <p:extLst>
      <p:ext uri="{BB962C8B-B14F-4D97-AF65-F5344CB8AC3E}">
        <p14:creationId xmlns:p14="http://schemas.microsoft.com/office/powerpoint/2010/main" val="280244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Character vectors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Strings are always placed in quotation marks when coding i.e.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“boy”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“NESREA”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“R is easy to learn”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“A string can be a whole sentence!”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“9”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Some character vectors are inbuilt into R e.g.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letters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LETTERS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month.abb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month.name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Remember use quotation marks: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“ ”</a:t>
            </a:r>
            <a:r>
              <a:rPr lang="en-US" dirty="0" smtClean="0">
                <a:solidFill>
                  <a:schemeClr val="bg1"/>
                </a:solidFill>
              </a:rPr>
              <a:t> or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‘ ’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We can create empty vectors with specific lengths e.g.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character(length = 10) 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or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character(10)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Limit approx.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baseline="300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(about 2 billion) characters!</a:t>
            </a:r>
            <a:endParaRPr lang="en-US" baseline="30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0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u="sng" dirty="0">
                <a:solidFill>
                  <a:schemeClr val="bg1"/>
                </a:solidFill>
              </a:rPr>
              <a:t>Exercise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Start a clean slate with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rm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(list =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ls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Make a character </a:t>
            </a:r>
            <a:r>
              <a:rPr lang="en-US" dirty="0" smtClean="0">
                <a:solidFill>
                  <a:schemeClr val="bg1"/>
                </a:solidFill>
              </a:rPr>
              <a:t>vector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dirty="0" smtClean="0">
                <a:solidFill>
                  <a:schemeClr val="bg1"/>
                </a:solidFill>
              </a:rPr>
              <a:t> containing full names (both Surname and Given Name) </a:t>
            </a:r>
            <a:r>
              <a:rPr lang="en-US" dirty="0">
                <a:solidFill>
                  <a:schemeClr val="bg1"/>
                </a:solidFill>
              </a:rPr>
              <a:t>of 10 adults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Make a second vector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Facility</a:t>
            </a:r>
            <a:r>
              <a:rPr lang="en-US" dirty="0" smtClean="0">
                <a:solidFill>
                  <a:schemeClr val="bg1"/>
                </a:solidFill>
              </a:rPr>
              <a:t> of </a:t>
            </a:r>
            <a:r>
              <a:rPr lang="en-US" dirty="0">
                <a:solidFill>
                  <a:schemeClr val="bg1"/>
                </a:solidFill>
              </a:rPr>
              <a:t>names of 10 facilities (imaginary, please!)</a:t>
            </a:r>
            <a:endParaRPr lang="en-GB" dirty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Use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</a:rPr>
              <a:t> to check what type of vector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dirty="0" smtClean="0">
                <a:solidFill>
                  <a:schemeClr val="bg1"/>
                </a:solidFill>
              </a:rPr>
              <a:t> is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Confirm the type of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Facility</a:t>
            </a:r>
            <a:r>
              <a:rPr lang="en-US" dirty="0" smtClean="0">
                <a:solidFill>
                  <a:schemeClr val="bg1"/>
                </a:solidFill>
              </a:rPr>
              <a:t> using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is.character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Note: We can use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as.character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</a:rPr>
              <a:t> to convert another vector to a character vector.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27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7811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Integer vectors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1L, 2L, 3L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Why the ‘L’?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Not numerical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per 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Wide </a:t>
            </a:r>
            <a:r>
              <a:rPr lang="en-US" dirty="0" smtClean="0">
                <a:solidFill>
                  <a:schemeClr val="bg1"/>
                </a:solidFill>
              </a:rPr>
              <a:t>range – max up to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2,147,483,647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u="sng" dirty="0" smtClean="0">
                <a:solidFill>
                  <a:schemeClr val="bg1"/>
                </a:solidFill>
              </a:rPr>
              <a:t>Exercise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Make an integer vector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dirty="0" smtClean="0">
                <a:solidFill>
                  <a:schemeClr val="bg1"/>
                </a:solidFill>
              </a:rPr>
              <a:t> of 10 adult subjects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Make an integer vector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StaffStrength</a:t>
            </a:r>
            <a:r>
              <a:rPr lang="en-US" dirty="0" smtClean="0">
                <a:solidFill>
                  <a:schemeClr val="bg1"/>
                </a:solidFill>
              </a:rPr>
              <a:t> for 10 facilities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63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Numeric (double) vectors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These are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real numbers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Story of the term 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Some numeric vectors are inbuilt – mathematical constants e.g.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pi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(1)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</a:p>
          <a:p>
            <a:pPr marL="457200" lvl="1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82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Logical vectors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TRUE/FALSE 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not true/false</a:t>
            </a:r>
            <a:r>
              <a:rPr lang="en-US" dirty="0" smtClean="0">
                <a:solidFill>
                  <a:schemeClr val="bg1"/>
                </a:solidFill>
              </a:rPr>
              <a:t>); T/F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Zero is FALSE;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any</a:t>
            </a:r>
            <a:r>
              <a:rPr lang="en-US" dirty="0" smtClean="0">
                <a:solidFill>
                  <a:schemeClr val="bg1"/>
                </a:solidFill>
              </a:rPr>
              <a:t> non-zero is TRUE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Exercise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Make a logical vector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PermitSighted</a:t>
            </a:r>
            <a:r>
              <a:rPr lang="en-US" dirty="0" smtClean="0">
                <a:solidFill>
                  <a:schemeClr val="bg1"/>
                </a:solidFill>
              </a:rPr>
              <a:t> for 10 facilities.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Make another one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usingPPE</a:t>
            </a:r>
            <a:r>
              <a:rPr lang="en-US" dirty="0" smtClean="0">
                <a:solidFill>
                  <a:schemeClr val="bg1"/>
                </a:solidFill>
              </a:rPr>
              <a:t> for 10 individuals.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Use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is.logical</a:t>
            </a:r>
            <a:r>
              <a:rPr lang="en-US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>
                <a:solidFill>
                  <a:schemeClr val="bg1"/>
                </a:solidFill>
              </a:rPr>
              <a:t>, to explore them.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03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Stats brief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Types of variables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Quantitative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Qualitative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Levels of measurement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Nominal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Ordinal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Interval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Ratio</a:t>
            </a:r>
          </a:p>
        </p:txBody>
      </p:sp>
    </p:spTree>
    <p:extLst>
      <p:ext uri="{BB962C8B-B14F-4D97-AF65-F5344CB8AC3E}">
        <p14:creationId xmlns:p14="http://schemas.microsoft.com/office/powerpoint/2010/main" val="41295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Factors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Integer values that are mapped to “strings”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Used to represent categorical data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Each category is called a level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One of the most powerful uses of 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Exercise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Make a vector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industryType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using 3 categories – small, medium, large – for 10 facilities only.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Make a factor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industryCategory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by calling the function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factor()</a:t>
            </a:r>
            <a:r>
              <a:rPr lang="en-US" dirty="0" smtClean="0">
                <a:solidFill>
                  <a:schemeClr val="bg1"/>
                </a:solidFill>
              </a:rPr>
              <a:t> on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industryType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Now use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is.factor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is.character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is.integer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</a:rPr>
              <a:t> to review these 2 objects.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14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276872"/>
            <a:ext cx="8910698" cy="2232248"/>
          </a:xfrm>
        </p:spPr>
      </p:pic>
      <p:sp>
        <p:nvSpPr>
          <p:cNvPr id="2" name="TextBox 1"/>
          <p:cNvSpPr txBox="1"/>
          <p:nvPr/>
        </p:nvSpPr>
        <p:spPr>
          <a:xfrm>
            <a:off x="107504" y="4437112"/>
            <a:ext cx="893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Source</a:t>
            </a:r>
            <a:r>
              <a:rPr lang="en-US" dirty="0" smtClean="0">
                <a:solidFill>
                  <a:schemeClr val="bg1"/>
                </a:solidFill>
              </a:rPr>
              <a:t>: H Wickham (2014). </a:t>
            </a:r>
            <a:r>
              <a:rPr lang="en-US" i="1" dirty="0" smtClean="0">
                <a:solidFill>
                  <a:schemeClr val="bg1"/>
                </a:solidFill>
              </a:rPr>
              <a:t>Advanced R. </a:t>
            </a:r>
            <a:r>
              <a:rPr lang="en-US" dirty="0" smtClean="0">
                <a:solidFill>
                  <a:schemeClr val="bg1"/>
                </a:solidFill>
              </a:rPr>
              <a:t>Chapman &amp; Hall, Boca </a:t>
            </a:r>
            <a:r>
              <a:rPr lang="en-US" dirty="0">
                <a:solidFill>
                  <a:schemeClr val="bg1"/>
                </a:solidFill>
              </a:rPr>
              <a:t>Raton. http://adv-r.had.co.nz/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81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Things to note…	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Legal names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Coercion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Limits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Common mistakes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Confusing factors with characters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98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598389"/>
              </p:ext>
            </p:extLst>
          </p:nvPr>
        </p:nvGraphicFramePr>
        <p:xfrm>
          <a:off x="0" y="0"/>
          <a:ext cx="9252520" cy="6858001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843808"/>
                <a:gridCol w="3252192"/>
                <a:gridCol w="3156520"/>
              </a:tblGrid>
              <a:tr h="1344556">
                <a:tc>
                  <a:txBody>
                    <a:bodyPr/>
                    <a:lstStyle/>
                    <a:p>
                      <a:endParaRPr lang="en-GB" sz="4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Homogenous</a:t>
                      </a:r>
                      <a:endParaRPr lang="en-GB" sz="3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Heterogeneous</a:t>
                      </a:r>
                      <a:endParaRPr lang="en-GB" sz="3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837815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1-dimension</a:t>
                      </a:r>
                      <a:endParaRPr lang="en-GB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Atomic vectors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Lists 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837815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2-dimensions</a:t>
                      </a:r>
                      <a:endParaRPr lang="en-GB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Matrices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smtClean="0"/>
                        <a:t>Data frames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837815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N-dimensions</a:t>
                      </a:r>
                      <a:endParaRPr lang="en-GB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Arrays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32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 smtClean="0">
                <a:solidFill>
                  <a:schemeClr val="bg1"/>
                </a:solidFill>
              </a:rPr>
              <a:t> R toolbox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  <a:buFont typeface="Calibri" pitchFamily="34" charset="0"/>
              <a:buChar char="›"/>
            </a:pP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help() </a:t>
            </a:r>
            <a:r>
              <a:rPr lang="en-US" dirty="0">
                <a:solidFill>
                  <a:schemeClr val="bg1"/>
                </a:solidFill>
              </a:rPr>
              <a:t>or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?</a:t>
            </a: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F0000"/>
              </a:buClr>
              <a:buFont typeface="Calibri" pitchFamily="34" charset="0"/>
              <a:buChar char="›"/>
            </a:pP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getwd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();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setwd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Clr>
                <a:srgbClr val="FF0000"/>
              </a:buClr>
              <a:buFont typeface="Calibri" pitchFamily="34" charset="0"/>
              <a:buChar char="›"/>
            </a:pP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ls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Clr>
                <a:srgbClr val="FF0000"/>
              </a:buClr>
              <a:buFont typeface="Calibri" pitchFamily="34" charset="0"/>
              <a:buChar char="›"/>
            </a:pP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rm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Clr>
                <a:srgbClr val="FF0000"/>
              </a:buClr>
              <a:buFont typeface="Calibri" pitchFamily="34" charset="0"/>
              <a:buChar char="›"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save(); load()</a:t>
            </a:r>
          </a:p>
        </p:txBody>
      </p:sp>
    </p:spTree>
    <p:extLst>
      <p:ext uri="{BB962C8B-B14F-4D97-AF65-F5344CB8AC3E}">
        <p14:creationId xmlns:p14="http://schemas.microsoft.com/office/powerpoint/2010/main" val="231142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 R toolbox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 example –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ls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It’s relatively easy to see all the objects at a glance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Note that this function is called without any arguments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04864"/>
            <a:ext cx="8638004" cy="172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0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 R toolbox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But how do you deal with this?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2" y="1916832"/>
            <a:ext cx="6851270" cy="37444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5877272"/>
            <a:ext cx="238385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Long list beyond screen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827584" y="5157192"/>
            <a:ext cx="936104" cy="720080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0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 R toolbox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Extend use of functions by defining other parameters (optional)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Use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dirty="0" smtClean="0">
                <a:solidFill>
                  <a:schemeClr val="bg1"/>
                </a:solidFill>
              </a:rPr>
              <a:t> to learn about a function’s uses &amp; arguments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When more familiar, use others like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7" y="1556792"/>
            <a:ext cx="9000426" cy="207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 R toolbox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9" y="1340768"/>
            <a:ext cx="8951510" cy="5256584"/>
          </a:xfrm>
        </p:spPr>
      </p:pic>
    </p:spTree>
    <p:extLst>
      <p:ext uri="{BB962C8B-B14F-4D97-AF65-F5344CB8AC3E}">
        <p14:creationId xmlns:p14="http://schemas.microsoft.com/office/powerpoint/2010/main" val="70577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Types of Data Structures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Vectors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Data frames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Matrices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Arrays</a:t>
            </a:r>
          </a:p>
          <a:p>
            <a:pPr marL="514350" indent="-514350">
              <a:buFont typeface="+mj-lt"/>
              <a:buAutoNum type="arabicPeriod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20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47" y="1988840"/>
            <a:ext cx="8725968" cy="3600400"/>
          </a:xfrm>
        </p:spPr>
      </p:pic>
    </p:spTree>
    <p:extLst>
      <p:ext uri="{BB962C8B-B14F-4D97-AF65-F5344CB8AC3E}">
        <p14:creationId xmlns:p14="http://schemas.microsoft.com/office/powerpoint/2010/main" val="410595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frames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ommonly used R object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You will either: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Get a data frame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Make your own data frame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Have columns and rows.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Usually</a:t>
            </a:r>
            <a:r>
              <a:rPr lang="en-US" dirty="0" smtClean="0">
                <a:solidFill>
                  <a:schemeClr val="bg1"/>
                </a:solidFill>
              </a:rPr>
              <a:t> represent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Columns                               variables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Rows                                     observations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Each column is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actually a vector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59832" y="4653136"/>
            <a:ext cx="1728192" cy="0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059832" y="5157192"/>
            <a:ext cx="1728192" cy="0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89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US" dirty="0" smtClean="0">
                <a:solidFill>
                  <a:schemeClr val="bg1"/>
                </a:solidFill>
              </a:rPr>
              <a:t>ecap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67" y="1188600"/>
            <a:ext cx="6883866" cy="5408752"/>
          </a:xfrm>
        </p:spPr>
      </p:pic>
    </p:spTree>
    <p:extLst>
      <p:ext uri="{BB962C8B-B14F-4D97-AF65-F5344CB8AC3E}">
        <p14:creationId xmlns:p14="http://schemas.microsoft.com/office/powerpoint/2010/main" val="259209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47" y="1988840"/>
            <a:ext cx="8725968" cy="3600400"/>
          </a:xfrm>
        </p:spPr>
      </p:pic>
      <p:sp>
        <p:nvSpPr>
          <p:cNvPr id="2" name="TextBox 1"/>
          <p:cNvSpPr txBox="1"/>
          <p:nvPr/>
        </p:nvSpPr>
        <p:spPr>
          <a:xfrm>
            <a:off x="4788024" y="476672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header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7864" y="980728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row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8224" y="1350060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column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90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Making a data frame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data frame can be built from scratch inside R using the function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data.frame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dirty="0" smtClean="0">
              <a:solidFill>
                <a:schemeClr val="bg1"/>
              </a:solidFill>
              <a:cs typeface="Consolas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Combines vectors with same length</a:t>
            </a:r>
          </a:p>
          <a:p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Vectors with different lengths are built using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expand.grid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 – used for simulations</a:t>
            </a:r>
          </a:p>
          <a:p>
            <a:endParaRPr lang="en-US" dirty="0" smtClean="0">
              <a:solidFill>
                <a:schemeClr val="bg1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07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Importing data 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simplified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 important skill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Many datasets are imported as data frames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 useful file format </a:t>
            </a:r>
            <a:r>
              <a:rPr lang="en-US" dirty="0">
                <a:solidFill>
                  <a:schemeClr val="bg1"/>
                </a:solidFill>
              </a:rPr>
              <a:t>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csv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Key function is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read.table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 &amp; its variants</a:t>
            </a:r>
            <a:endParaRPr lang="en-US" dirty="0" smtClean="0">
              <a:solidFill>
                <a:srgbClr val="FFFF00"/>
              </a:solidFill>
              <a:latin typeface="+mj-lt"/>
              <a:cs typeface="Consolas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Data can also be imported from other formats e.g. .</a:t>
            </a:r>
            <a:r>
              <a:rPr lang="en-US" dirty="0" err="1" smtClean="0">
                <a:solidFill>
                  <a:schemeClr val="bg1"/>
                </a:solidFill>
                <a:cs typeface="Consolas" pitchFamily="49" charset="0"/>
              </a:rPr>
              <a:t>xls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/.</a:t>
            </a:r>
            <a:r>
              <a:rPr lang="en-US" dirty="0" err="1" smtClean="0">
                <a:solidFill>
                  <a:schemeClr val="bg1"/>
                </a:solidFill>
                <a:cs typeface="Consolas" pitchFamily="49" charset="0"/>
              </a:rPr>
              <a:t>xlsx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, .</a:t>
            </a:r>
            <a:r>
              <a:rPr lang="en-US" dirty="0" err="1" smtClean="0">
                <a:solidFill>
                  <a:schemeClr val="bg1"/>
                </a:solidFill>
                <a:cs typeface="Consolas" pitchFamily="49" charset="0"/>
              </a:rPr>
              <a:t>spv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, .tab,…</a:t>
            </a:r>
          </a:p>
          <a:p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Easiest way to start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Consolas" pitchFamily="49" charset="0"/>
              </a:rPr>
              <a:t>–&gt;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 save Excel files as CSV</a:t>
            </a:r>
          </a:p>
          <a:p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Many useful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Consolas" pitchFamily="49" charset="0"/>
              </a:rPr>
              <a:t>R packages 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for diff. data formats</a:t>
            </a:r>
          </a:p>
        </p:txBody>
      </p:sp>
    </p:spTree>
    <p:extLst>
      <p:ext uri="{BB962C8B-B14F-4D97-AF65-F5344CB8AC3E}">
        <p14:creationId xmlns:p14="http://schemas.microsoft.com/office/powerpoint/2010/main" val="414277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Exploring data frames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few functions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Check dimensions –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dim()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View in spreadsheet format –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View()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Examine structure –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GB" dirty="0" smtClean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See first/last records –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head()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tail()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Summarise</a:t>
            </a:r>
            <a:r>
              <a:rPr lang="en-US" dirty="0" smtClean="0">
                <a:solidFill>
                  <a:schemeClr val="bg1"/>
                </a:solidFill>
              </a:rPr>
              <a:t> variables –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summary()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See/set names of variable –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colnames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dirty="0" smtClean="0">
              <a:solidFill>
                <a:schemeClr val="bg1"/>
              </a:solidFill>
              <a:cs typeface="Consolas" pitchFamily="49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Check if –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is.data.frame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Change to –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as.data.frame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Make changes to data using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edit()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01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Stats brief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Grouping data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tabulation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Measures of central tendency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Mean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Median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Mode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Measures of dispersion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Range, IQR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Variance, Standard deviation</a:t>
            </a:r>
          </a:p>
          <a:p>
            <a:pPr marL="457200" lvl="1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81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3" y="1916832"/>
            <a:ext cx="8699253" cy="4248472"/>
          </a:xfrm>
        </p:spPr>
      </p:pic>
    </p:spTree>
    <p:extLst>
      <p:ext uri="{BB962C8B-B14F-4D97-AF65-F5344CB8AC3E}">
        <p14:creationId xmlns:p14="http://schemas.microsoft.com/office/powerpoint/2010/main" val="265590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Example with Twitter data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Preliminaries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 package called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twitteR</a:t>
            </a:r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;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 access Twitter data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Call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install.packages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(“twitter”)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Use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library(help = “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twitteR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”)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 to access package’s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Consolas" pitchFamily="49" charset="0"/>
              </a:rPr>
              <a:t>DESCRIPTION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 file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Documentation: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help(package = “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twitteR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”)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Many packages  have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vignette()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s – show you how to use package</a:t>
            </a:r>
          </a:p>
          <a:p>
            <a:endParaRPr lang="en-US" dirty="0" smtClean="0">
              <a:solidFill>
                <a:schemeClr val="bg1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08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More preliminaries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Authenticate i.e. log on through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Twitter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OAuth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Our details are found in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authentication.R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Establish connection with </a:t>
            </a:r>
            <a:r>
              <a:rPr lang="en-GB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setup_twitter_oauth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This gives us access to the Twitter data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Download the data with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searchTwitter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Convert to </a:t>
            </a:r>
            <a:r>
              <a:rPr lang="en-US" dirty="0">
                <a:solidFill>
                  <a:schemeClr val="bg1"/>
                </a:solidFill>
              </a:rPr>
              <a:t>data frame with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twListToDF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1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97305"/>
            <a:ext cx="9144977" cy="4323983"/>
          </a:xfrm>
        </p:spPr>
      </p:pic>
    </p:spTree>
    <p:extLst>
      <p:ext uri="{BB962C8B-B14F-4D97-AF65-F5344CB8AC3E}">
        <p14:creationId xmlns:p14="http://schemas.microsoft.com/office/powerpoint/2010/main" val="230606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337" y="1772816"/>
            <a:ext cx="9201271" cy="4176463"/>
          </a:xfrm>
        </p:spPr>
      </p:pic>
    </p:spTree>
    <p:extLst>
      <p:ext uri="{BB962C8B-B14F-4D97-AF65-F5344CB8AC3E}">
        <p14:creationId xmlns:p14="http://schemas.microsoft.com/office/powerpoint/2010/main" val="21459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Recap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400" y="1196752"/>
            <a:ext cx="6883200" cy="5408230"/>
          </a:xfrm>
        </p:spPr>
      </p:pic>
    </p:spTree>
    <p:extLst>
      <p:ext uri="{BB962C8B-B14F-4D97-AF65-F5344CB8AC3E}">
        <p14:creationId xmlns:p14="http://schemas.microsoft.com/office/powerpoint/2010/main" val="14418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Subsetting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smtClean="0">
                <a:solidFill>
                  <a:schemeClr val="bg1"/>
                </a:solidFill>
              </a:rPr>
              <a:t> operator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Look at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</a:rPr>
              <a:t> again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Note the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smtClean="0">
                <a:solidFill>
                  <a:schemeClr val="bg1"/>
                </a:solidFill>
              </a:rPr>
              <a:t> in the output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You can pick out individual columns </a:t>
            </a:r>
            <a:r>
              <a:rPr lang="en-GB" dirty="0" smtClean="0">
                <a:solidFill>
                  <a:schemeClr val="bg1"/>
                </a:solidFill>
              </a:rPr>
              <a:t>with syntax </a:t>
            </a:r>
            <a:r>
              <a:rPr lang="en-GB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dataframe$columnname</a:t>
            </a:r>
            <a:endParaRPr lang="en-GB" dirty="0" smtClean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Same thing as a vector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Get to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Consolas" pitchFamily="49" charset="0"/>
              </a:rPr>
              <a:t>get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 or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Consolas" pitchFamily="49" charset="0"/>
              </a:rPr>
              <a:t>set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385776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 smtClean="0">
                <a:solidFill>
                  <a:schemeClr val="bg1"/>
                </a:solidFill>
              </a:rPr>
              <a:t> R toolbox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Font typeface="Calibri" pitchFamily="34" charset="0"/>
              <a:buChar char="&gt;"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search()</a:t>
            </a:r>
          </a:p>
          <a:p>
            <a:pPr>
              <a:buClr>
                <a:srgbClr val="FF0000"/>
              </a:buClr>
              <a:buFont typeface="Calibri" pitchFamily="34" charset="0"/>
              <a:buChar char="&gt;"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detach()</a:t>
            </a:r>
          </a:p>
          <a:p>
            <a:pPr>
              <a:buClr>
                <a:srgbClr val="FF0000"/>
              </a:buClr>
              <a:buFont typeface="Calibri" pitchFamily="34" charset="0"/>
              <a:buChar char="&gt;"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library()</a:t>
            </a:r>
          </a:p>
          <a:p>
            <a:pPr>
              <a:buClr>
                <a:srgbClr val="FF0000"/>
              </a:buClr>
              <a:buFont typeface="Calibri" pitchFamily="34" charset="0"/>
              <a:buChar char="&gt;"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require()</a:t>
            </a:r>
          </a:p>
          <a:p>
            <a:pPr>
              <a:buClr>
                <a:srgbClr val="FF0000"/>
              </a:buClr>
              <a:buFont typeface="Calibri" pitchFamily="34" charset="0"/>
              <a:buChar char="&gt;"/>
            </a:pP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saveRDS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Clr>
                <a:srgbClr val="FF0000"/>
              </a:buClr>
              <a:buFont typeface="Calibri" pitchFamily="34" charset="0"/>
              <a:buChar char="&gt;"/>
            </a:pP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readRDS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Clr>
                <a:srgbClr val="FF0000"/>
              </a:buClr>
              <a:buFont typeface="Calibri" pitchFamily="34" charset="0"/>
              <a:buChar char="&gt;"/>
            </a:pP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file.edit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42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370458"/>
              </p:ext>
            </p:extLst>
          </p:nvPr>
        </p:nvGraphicFramePr>
        <p:xfrm>
          <a:off x="0" y="0"/>
          <a:ext cx="9252520" cy="6858001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843808"/>
                <a:gridCol w="3252192"/>
                <a:gridCol w="3156520"/>
              </a:tblGrid>
              <a:tr h="1344556">
                <a:tc>
                  <a:txBody>
                    <a:bodyPr/>
                    <a:lstStyle/>
                    <a:p>
                      <a:endParaRPr lang="en-GB" sz="4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Homogenous</a:t>
                      </a:r>
                      <a:endParaRPr lang="en-GB" sz="3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Heterogeneous</a:t>
                      </a:r>
                      <a:endParaRPr lang="en-GB" sz="3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837815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1-dimension</a:t>
                      </a:r>
                      <a:endParaRPr lang="en-GB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Atomic vectors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Lists 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837815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2-dimensions</a:t>
                      </a:r>
                      <a:endParaRPr lang="en-GB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Matrices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Data frames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1837815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N-dimensions</a:t>
                      </a:r>
                      <a:endParaRPr lang="en-GB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Arrays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10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Types of Data Structures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Vectors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Data frames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Matrices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Arrays</a:t>
            </a:r>
          </a:p>
          <a:p>
            <a:pPr marL="514350" indent="-514350">
              <a:buFont typeface="+mj-lt"/>
              <a:buAutoNum type="arabicPeriod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40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22" y="1844824"/>
            <a:ext cx="7515760" cy="35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395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Matrices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Like data frame are 2-dimensional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rows &amp; columns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Like vectors, only of particular type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integer, character, numeric, logical, etc.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Can be built using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matrix()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Others include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rbind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cbind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Matrix arithmetic possible in R but not our focus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63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Matrix creation is also useful in other operations such as drawing multiple plots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Exploring a matrix is somewhat similar to that of a data frame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dim()</a:t>
            </a:r>
          </a:p>
          <a:p>
            <a:pPr lvl="1"/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class()</a:t>
            </a: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99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Run the script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  <a:hlinkClick r:id="rId2" action="ppaction://hlinkfile"/>
              </a:rPr>
              <a:t>create-</a:t>
            </a:r>
            <a:r>
              <a:rPr lang="en-GB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  <a:hlinkClick r:id="rId2" action="ppaction://hlinkfile"/>
              </a:rPr>
              <a:t>matrix.R</a:t>
            </a:r>
            <a:r>
              <a:rPr lang="en-GB" dirty="0" smtClean="0">
                <a:solidFill>
                  <a:schemeClr val="bg1"/>
                </a:solidFill>
              </a:rPr>
              <a:t> to create a matrix,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mat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852935"/>
            <a:ext cx="7128792" cy="2868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5220" y="5715253"/>
            <a:ext cx="68691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accent6">
                    <a:lumMod val="75000"/>
                  </a:schemeClr>
                </a:solidFill>
              </a:rPr>
              <a:t>- bracket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operator is also used for data frames</a:t>
            </a:r>
          </a:p>
          <a:p>
            <a:endParaRPr lang="en-GB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84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Indexing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This is a crucial aspect of R programming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Enable you to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get</a:t>
            </a:r>
            <a:r>
              <a:rPr lang="en-US" dirty="0" smtClean="0">
                <a:solidFill>
                  <a:schemeClr val="bg1"/>
                </a:solidFill>
              </a:rPr>
              <a:t> or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set</a:t>
            </a:r>
            <a:r>
              <a:rPr lang="en-US" dirty="0" smtClean="0">
                <a:solidFill>
                  <a:schemeClr val="bg1"/>
                </a:solidFill>
              </a:rPr>
              <a:t> elements of a data structure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Bracket operator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“[ ]” </a:t>
            </a:r>
            <a:r>
              <a:rPr lang="en-US" dirty="0" smtClean="0">
                <a:solidFill>
                  <a:schemeClr val="bg1"/>
                </a:solidFill>
              </a:rPr>
              <a:t>is used for indexing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For vectors: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 ]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For matrices &amp; data frames: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 , ]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For lists: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 ]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[[ ]]</a:t>
            </a: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8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The format for indexing is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[row, column]</a:t>
            </a:r>
            <a:endParaRPr lang="en-GB" dirty="0" smtClean="0">
              <a:solidFill>
                <a:schemeClr val="bg1"/>
              </a:solidFill>
              <a:cs typeface="Consolas" pitchFamily="49" charset="0"/>
            </a:endParaRPr>
          </a:p>
          <a:p>
            <a:pPr lvl="1"/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[1, 2] </a:t>
            </a:r>
            <a:r>
              <a:rPr lang="en-GB" dirty="0" smtClean="0">
                <a:solidFill>
                  <a:schemeClr val="bg1"/>
                </a:solidFill>
                <a:latin typeface="+mj-lt"/>
                <a:cs typeface="Consolas" pitchFamily="49" charset="0"/>
              </a:rPr>
              <a:t>means “first row, second column”</a:t>
            </a:r>
          </a:p>
          <a:p>
            <a:pPr lvl="1"/>
            <a:endParaRPr lang="en-GB" dirty="0" smtClean="0">
              <a:solidFill>
                <a:schemeClr val="bg1"/>
              </a:solidFill>
              <a:latin typeface="+mj-lt"/>
              <a:cs typeface="Consolas" pitchFamily="49" charset="0"/>
            </a:endParaRPr>
          </a:p>
          <a:p>
            <a:r>
              <a:rPr lang="en-GB" dirty="0">
                <a:solidFill>
                  <a:schemeClr val="bg1"/>
                </a:solidFill>
                <a:latin typeface="+mj-lt"/>
                <a:cs typeface="Consolas" pitchFamily="49" charset="0"/>
              </a:rPr>
              <a:t>T</a:t>
            </a:r>
            <a:r>
              <a:rPr lang="en-GB" dirty="0" smtClean="0">
                <a:solidFill>
                  <a:schemeClr val="bg1"/>
                </a:solidFill>
                <a:latin typeface="+mj-lt"/>
                <a:cs typeface="Consolas" pitchFamily="49" charset="0"/>
              </a:rPr>
              <a:t>his notation is like mapping the location of an element in a 2-dimensional data structure.</a:t>
            </a:r>
          </a:p>
          <a:p>
            <a:endParaRPr lang="en-GB" dirty="0">
              <a:solidFill>
                <a:schemeClr val="bg1"/>
              </a:solidFill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18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Caveat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Not everything I will tell you will be 100% correct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Why?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Stupid mistakes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Updates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New knowledge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Multiple approaches, some better than others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Continuous learning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i="1" u="sng" dirty="0" smtClean="0">
                <a:solidFill>
                  <a:schemeClr val="bg1"/>
                </a:solidFill>
              </a:rPr>
              <a:t>Moral</a:t>
            </a:r>
            <a:r>
              <a:rPr lang="en-US" u="sng" dirty="0" smtClean="0">
                <a:solidFill>
                  <a:schemeClr val="bg1"/>
                </a:solidFill>
              </a:rPr>
              <a:t>: </a:t>
            </a:r>
            <a:r>
              <a:rPr lang="en-US" i="1" u="sng" dirty="0" smtClean="0">
                <a:solidFill>
                  <a:schemeClr val="bg1"/>
                </a:solidFill>
              </a:rPr>
              <a:t>commit to personal growth</a:t>
            </a:r>
            <a:endParaRPr lang="en-GB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10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If you want to </a:t>
            </a:r>
            <a:r>
              <a:rPr lang="en-GB" b="1" dirty="0">
                <a:solidFill>
                  <a:srgbClr val="FFC000"/>
                </a:solidFill>
                <a:cs typeface="Consolas" pitchFamily="49" charset="0"/>
              </a:rPr>
              <a:t>get</a:t>
            </a: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a matrix value on the 4</a:t>
            </a:r>
            <a:r>
              <a:rPr lang="en-GB" baseline="30000" dirty="0">
                <a:solidFill>
                  <a:schemeClr val="bg1"/>
                </a:solidFill>
                <a:cs typeface="Consolas" pitchFamily="49" charset="0"/>
              </a:rPr>
              <a:t>th</a:t>
            </a: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row and the 3</a:t>
            </a:r>
            <a:r>
              <a:rPr lang="en-GB" baseline="30000" dirty="0">
                <a:solidFill>
                  <a:schemeClr val="bg1"/>
                </a:solidFill>
                <a:cs typeface="Consolas" pitchFamily="49" charset="0"/>
              </a:rPr>
              <a:t>rd</a:t>
            </a: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column, you run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           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matrix[4, 3]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659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If you want to </a:t>
            </a:r>
            <a:r>
              <a:rPr lang="en-GB" b="1" dirty="0">
                <a:solidFill>
                  <a:srgbClr val="FFC000"/>
                </a:solidFill>
                <a:cs typeface="Consolas" pitchFamily="49" charset="0"/>
              </a:rPr>
              <a:t>change</a:t>
            </a: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a matrix value on the 4</a:t>
            </a:r>
            <a:r>
              <a:rPr lang="en-GB" baseline="30000" dirty="0">
                <a:solidFill>
                  <a:schemeClr val="bg1"/>
                </a:solidFill>
                <a:cs typeface="Consolas" pitchFamily="49" charset="0"/>
              </a:rPr>
              <a:t>th</a:t>
            </a: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row and the 3</a:t>
            </a:r>
            <a:r>
              <a:rPr lang="en-GB" baseline="30000" dirty="0">
                <a:solidFill>
                  <a:schemeClr val="bg1"/>
                </a:solidFill>
                <a:cs typeface="Consolas" pitchFamily="49" charset="0"/>
              </a:rPr>
              <a:t>rd</a:t>
            </a: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column, you run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           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matrix[4, 3] &lt;- &lt;new value&gt;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954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Ranges also work well with indexing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First 3 rows of column 2 is written as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[1:3, 2]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13601" y="2938394"/>
            <a:ext cx="7286791" cy="2931794"/>
            <a:chOff x="813601" y="2938394"/>
            <a:chExt cx="7286791" cy="29317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601" y="2938394"/>
              <a:ext cx="7286791" cy="293179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779912" y="3947090"/>
              <a:ext cx="735201" cy="13541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5723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>
                <a:solidFill>
                  <a:schemeClr val="bg1"/>
                </a:solidFill>
              </a:rPr>
              <a:t>Row 4 of columns 2 to 4 is coded as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[4, 2:4]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2270560"/>
            <a:ext cx="6638719" cy="2671046"/>
            <a:chOff x="1187624" y="2270560"/>
            <a:chExt cx="6638719" cy="267104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2270560"/>
              <a:ext cx="6638719" cy="267104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689798" y="4365104"/>
              <a:ext cx="2898426" cy="457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651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Note the indices (or is it indexes?) of the matrix along the margins of the output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(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also, learn that there is no trivial or frivolous output in R. Studying it can teach you a lot!</a:t>
            </a:r>
            <a:r>
              <a:rPr lang="en-GB" dirty="0" smtClean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15616" y="3789040"/>
            <a:ext cx="6688011" cy="2690878"/>
            <a:chOff x="1115616" y="3789040"/>
            <a:chExt cx="6688011" cy="269087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3789040"/>
              <a:ext cx="6688011" cy="2690878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331640" y="4677278"/>
              <a:ext cx="914400" cy="1632041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11760" y="4221088"/>
              <a:ext cx="5018856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008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Nit-picking is also possible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To select rows 2 &amp; 4 of columns 3 &amp; 5 write 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GB" u="dash" dirty="0" smtClean="0">
                <a:solidFill>
                  <a:srgbClr val="FFFF00"/>
                </a:solidFill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c(2, 4)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GB" u="dash" dirty="0" smtClean="0">
                <a:solidFill>
                  <a:srgbClr val="FFFF00"/>
                </a:solidFill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c(3, 5)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] # concatenate function</a:t>
            </a:r>
            <a:endParaRPr lang="en-GB" dirty="0" smtClean="0">
              <a:solidFill>
                <a:schemeClr val="bg1"/>
              </a:solidFill>
              <a:cs typeface="Consolas" pitchFamily="49" charset="0"/>
            </a:endParaRPr>
          </a:p>
          <a:p>
            <a:pPr marL="457200" lvl="1" indent="0">
              <a:buNone/>
            </a:pP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40121"/>
            <a:ext cx="7058184" cy="28398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43808" y="4699992"/>
            <a:ext cx="4896544" cy="45720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843808" y="5636096"/>
            <a:ext cx="4896544" cy="45720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449688" y="4365104"/>
            <a:ext cx="914400" cy="172819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660232" y="4365104"/>
            <a:ext cx="914400" cy="172819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97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An empty value means ‘ALL’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  <a:cs typeface="Consolas" pitchFamily="49" charset="0"/>
              </a:rPr>
              <a:t>E.g.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[, 5] </a:t>
            </a:r>
            <a:r>
              <a:rPr lang="en-GB" dirty="0" smtClean="0">
                <a:solidFill>
                  <a:schemeClr val="bg1"/>
                </a:solidFill>
              </a:rPr>
              <a:t>(all rows in column 3)</a:t>
            </a:r>
          </a:p>
          <a:p>
            <a:pPr lvl="1"/>
            <a:endParaRPr lang="en-GB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010402"/>
            <a:ext cx="7304397" cy="293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6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Negative indexing is there too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Row 2 except columns  5 is written as [2 , </a:t>
            </a:r>
            <a:r>
              <a:rPr lang="en-GB" dirty="0" smtClean="0">
                <a:solidFill>
                  <a:schemeClr val="bg1"/>
                </a:solidFill>
              </a:rPr>
              <a:t>5</a:t>
            </a:r>
            <a:r>
              <a:rPr lang="en-GB" dirty="0">
                <a:solidFill>
                  <a:schemeClr val="bg1"/>
                </a:solidFill>
              </a:rPr>
              <a:t>]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9" y="2938394"/>
            <a:ext cx="7483369" cy="301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Indexing for is vectors too!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Bracket notation applies to vectors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Because they have 1 dimension, there will be no comma inside the brackets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	</a:t>
            </a:r>
            <a:r>
              <a:rPr lang="en-GB" dirty="0" smtClean="0">
                <a:solidFill>
                  <a:schemeClr val="bg1"/>
                </a:solidFill>
              </a:rPr>
              <a:t> i.e.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 ]</a:t>
            </a:r>
            <a:r>
              <a:rPr lang="en-GB" dirty="0" smtClean="0">
                <a:solidFill>
                  <a:schemeClr val="bg1"/>
                </a:solidFill>
              </a:rPr>
              <a:t> and not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 , ]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Try it out!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26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846438"/>
              </p:ext>
            </p:extLst>
          </p:nvPr>
        </p:nvGraphicFramePr>
        <p:xfrm>
          <a:off x="0" y="0"/>
          <a:ext cx="9252520" cy="6858001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843808"/>
                <a:gridCol w="3252192"/>
                <a:gridCol w="3156520"/>
              </a:tblGrid>
              <a:tr h="1344556">
                <a:tc>
                  <a:txBody>
                    <a:bodyPr/>
                    <a:lstStyle/>
                    <a:p>
                      <a:endParaRPr lang="en-GB" sz="4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Homogenous</a:t>
                      </a:r>
                      <a:endParaRPr lang="en-GB" sz="3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Heterogeneous</a:t>
                      </a:r>
                      <a:endParaRPr lang="en-GB" sz="3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837815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1-dimension</a:t>
                      </a:r>
                      <a:endParaRPr lang="en-GB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Atomic vectors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Lists 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837815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2-dimensions</a:t>
                      </a:r>
                      <a:endParaRPr lang="en-GB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Matrices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Data frames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837815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N-dimensions</a:t>
                      </a:r>
                      <a:endParaRPr lang="en-GB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Arrays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4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Notation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Regular text with look like this…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Highlighted items will look like this…</a:t>
            </a: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this &lt;-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R_code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(“will look like”)</a:t>
            </a: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17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Types of Data Structures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Vectors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Data frames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Matrices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Arrays</a:t>
            </a:r>
          </a:p>
          <a:p>
            <a:pPr marL="514350" indent="-514350">
              <a:buFont typeface="+mj-lt"/>
              <a:buAutoNum type="arabicPeriod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39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Types of Data Structures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Vectors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Data frames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Matrices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Arrays</a:t>
            </a:r>
          </a:p>
          <a:p>
            <a:pPr marL="514350" indent="-514350">
              <a:buFont typeface="+mj-lt"/>
              <a:buAutoNum type="arabicPeriod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27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40" y="1916832"/>
            <a:ext cx="7331720" cy="3456384"/>
          </a:xfrm>
        </p:spPr>
      </p:pic>
    </p:spTree>
    <p:extLst>
      <p:ext uri="{BB962C8B-B14F-4D97-AF65-F5344CB8AC3E}">
        <p14:creationId xmlns:p14="http://schemas.microsoft.com/office/powerpoint/2010/main" val="349785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2279</TotalTime>
  <Words>1568</Words>
  <Application>Microsoft Office PowerPoint</Application>
  <PresentationFormat>On-screen Show (4:3)</PresentationFormat>
  <Paragraphs>315</Paragraphs>
  <Slides>59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R Data Structures</vt:lpstr>
      <vt:lpstr>PowerPoint Presentation</vt:lpstr>
      <vt:lpstr>Recap</vt:lpstr>
      <vt:lpstr>Recap</vt:lpstr>
      <vt:lpstr>PowerPoint Presentation</vt:lpstr>
      <vt:lpstr>Notation</vt:lpstr>
      <vt:lpstr>Types of Data Structures</vt:lpstr>
      <vt:lpstr>Types of Data Structures</vt:lpstr>
      <vt:lpstr>PowerPoint Presentation</vt:lpstr>
      <vt:lpstr>Kinds of Vectors</vt:lpstr>
      <vt:lpstr>Vectors</vt:lpstr>
      <vt:lpstr>Making vectors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Stats brief</vt:lpstr>
      <vt:lpstr>Factors</vt:lpstr>
      <vt:lpstr>Things to note… </vt:lpstr>
      <vt:lpstr>PowerPoint Presentation</vt:lpstr>
      <vt:lpstr>&gt; R toolbox</vt:lpstr>
      <vt:lpstr>&gt; R toolbox</vt:lpstr>
      <vt:lpstr>&gt; R toolbox</vt:lpstr>
      <vt:lpstr>&gt; R toolbox</vt:lpstr>
      <vt:lpstr>&gt; R toolbox</vt:lpstr>
      <vt:lpstr>Types of Data Structures</vt:lpstr>
      <vt:lpstr>PowerPoint Presentation</vt:lpstr>
      <vt:lpstr>Data frames</vt:lpstr>
      <vt:lpstr>PowerPoint Presentation</vt:lpstr>
      <vt:lpstr>Making a data frame</vt:lpstr>
      <vt:lpstr>Importing data (simplified)</vt:lpstr>
      <vt:lpstr>Exploring data frames</vt:lpstr>
      <vt:lpstr>Stats brief</vt:lpstr>
      <vt:lpstr>PowerPoint Presentation</vt:lpstr>
      <vt:lpstr>Example with Twitter data</vt:lpstr>
      <vt:lpstr>PowerPoint Presentation</vt:lpstr>
      <vt:lpstr>PowerPoint Presentation</vt:lpstr>
      <vt:lpstr>PowerPoint Presentation</vt:lpstr>
      <vt:lpstr>Subsetting </vt:lpstr>
      <vt:lpstr>&gt; R toolbox</vt:lpstr>
      <vt:lpstr>PowerPoint Presentation</vt:lpstr>
      <vt:lpstr>Types of Data Structures</vt:lpstr>
      <vt:lpstr>PowerPoint Presentation</vt:lpstr>
      <vt:lpstr>Matrices</vt:lpstr>
      <vt:lpstr>PowerPoint Presentation</vt:lpstr>
      <vt:lpstr>PowerPoint Presentation</vt:lpstr>
      <vt:lpstr>Indexing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Indexing for is vectors too!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NESREA</dc:creator>
  <cp:lastModifiedBy>NESREA</cp:lastModifiedBy>
  <cp:revision>89</cp:revision>
  <dcterms:created xsi:type="dcterms:W3CDTF">2016-09-20T09:37:02Z</dcterms:created>
  <dcterms:modified xsi:type="dcterms:W3CDTF">2016-11-14T14:02:33Z</dcterms:modified>
</cp:coreProperties>
</file>