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282" r:id="rId3"/>
    <p:sldId id="283" r:id="rId4"/>
    <p:sldId id="339" r:id="rId5"/>
    <p:sldId id="258" r:id="rId6"/>
    <p:sldId id="329" r:id="rId7"/>
    <p:sldId id="266" r:id="rId8"/>
    <p:sldId id="265" r:id="rId9"/>
    <p:sldId id="332" r:id="rId10"/>
    <p:sldId id="331" r:id="rId11"/>
    <p:sldId id="261" r:id="rId12"/>
    <p:sldId id="340" r:id="rId13"/>
    <p:sldId id="333" r:id="rId14"/>
    <p:sldId id="334" r:id="rId15"/>
    <p:sldId id="335" r:id="rId16"/>
    <p:sldId id="336" r:id="rId17"/>
    <p:sldId id="337" r:id="rId18"/>
    <p:sldId id="338" r:id="rId19"/>
    <p:sldId id="268" r:id="rId20"/>
    <p:sldId id="284" r:id="rId21"/>
    <p:sldId id="272" r:id="rId22"/>
    <p:sldId id="271" r:id="rId23"/>
    <p:sldId id="273" r:id="rId24"/>
    <p:sldId id="274" r:id="rId25"/>
    <p:sldId id="293" r:id="rId26"/>
    <p:sldId id="292" r:id="rId27"/>
    <p:sldId id="300" r:id="rId28"/>
    <p:sldId id="304" r:id="rId29"/>
    <p:sldId id="301" r:id="rId30"/>
    <p:sldId id="302" r:id="rId31"/>
    <p:sldId id="316" r:id="rId32"/>
    <p:sldId id="303" r:id="rId33"/>
    <p:sldId id="306" r:id="rId34"/>
    <p:sldId id="309" r:id="rId35"/>
    <p:sldId id="310" r:id="rId36"/>
    <p:sldId id="311" r:id="rId37"/>
    <p:sldId id="312" r:id="rId38"/>
    <p:sldId id="327" r:id="rId39"/>
    <p:sldId id="328" r:id="rId40"/>
    <p:sldId id="314" r:id="rId41"/>
    <p:sldId id="318" r:id="rId42"/>
    <p:sldId id="319" r:id="rId43"/>
    <p:sldId id="321" r:id="rId44"/>
    <p:sldId id="320" r:id="rId45"/>
    <p:sldId id="322" r:id="rId46"/>
    <p:sldId id="323" r:id="rId47"/>
    <p:sldId id="324" r:id="rId48"/>
    <p:sldId id="32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D78D6-8321-4F48-80A3-43D3371EE9F4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F3B1C-3406-4A58-95D5-6BB5E9AD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5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9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6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DF58-1072-4E30-AD3A-1BB4B8D723CE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aw.githubusercontent.com/BroVic/WMGtraining/master/scripts/create-matrix.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BroVic/WMGtraining/master/scripts/create-list.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hndcook.com/hadley_salt1.png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BroVic/WMGtraining/master/scripts/create-vector.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Training Session with Health Systems Consult Ltd, Abuja</a:t>
            </a:r>
          </a:p>
          <a:p>
            <a:r>
              <a:rPr lang="en-GB" dirty="0"/>
              <a:t>Tuesday 15 June 2021</a:t>
            </a:r>
          </a:p>
          <a:p>
            <a:endParaRPr lang="en-GB" dirty="0"/>
          </a:p>
          <a:p>
            <a:r>
              <a:rPr lang="en-GB" dirty="0"/>
              <a:t>Presenter: Dr Victor A. </a:t>
            </a:r>
            <a:r>
              <a:rPr lang="en-GB"/>
              <a:t>Ordu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51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99B8-2DDD-465F-AE1D-35B91945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2034-F31C-414F-B227-A0CC6D68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Start a clean slate with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rm(list = ls())</a:t>
            </a:r>
          </a:p>
          <a:p>
            <a:r>
              <a:rPr lang="en-US" dirty="0">
                <a:solidFill>
                  <a:schemeClr val="bg1"/>
                </a:solidFill>
              </a:rPr>
              <a:t>Make a character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 containing full names (both Surname and Given Name in each element) of 10 adults</a:t>
            </a:r>
          </a:p>
          <a:p>
            <a:r>
              <a:rPr lang="en-US" dirty="0">
                <a:solidFill>
                  <a:schemeClr val="bg1"/>
                </a:solidFill>
              </a:rPr>
              <a:t>Make a second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>
                <a:solidFill>
                  <a:schemeClr val="bg1"/>
                </a:solidFill>
              </a:rPr>
              <a:t> of names of 10 facilities (imaginary, please!)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to check what type of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 is</a:t>
            </a:r>
          </a:p>
          <a:p>
            <a:r>
              <a:rPr lang="en-US" dirty="0">
                <a:solidFill>
                  <a:schemeClr val="bg1"/>
                </a:solidFill>
              </a:rPr>
              <a:t>Confirm the type of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>
                <a:solidFill>
                  <a:schemeClr val="bg1"/>
                </a:solidFill>
              </a:rPr>
              <a:t> using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Note: We can 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as.character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to convert another vector to a character vector.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4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vectors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1L, 2L, 3L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Why the ‘L’?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numerical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 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Wide range – max up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2,147,483,647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an integer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>
                <a:solidFill>
                  <a:schemeClr val="bg1"/>
                </a:solidFill>
              </a:rPr>
              <a:t> of 10 adult subjects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an integer vector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StaffStrength</a:t>
            </a:r>
            <a:r>
              <a:rPr lang="en-US" dirty="0">
                <a:solidFill>
                  <a:schemeClr val="bg1"/>
                </a:solidFill>
              </a:rPr>
              <a:t> for 10 facilities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3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77B4-2172-45C8-9431-F6AF29A1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vectors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F1CF-16F9-46B0-AF76-6EB8C795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1L, 2L, 3L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Why the ‘L’?</a:t>
            </a:r>
          </a:p>
          <a:p>
            <a:r>
              <a:rPr lang="en-US" dirty="0">
                <a:solidFill>
                  <a:schemeClr val="bg1"/>
                </a:solidFill>
              </a:rPr>
              <a:t>Not numerical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 se</a:t>
            </a:r>
          </a:p>
          <a:p>
            <a:r>
              <a:rPr lang="en-US" dirty="0">
                <a:solidFill>
                  <a:schemeClr val="bg1"/>
                </a:solidFill>
              </a:rPr>
              <a:t>Wide range – max up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2,147,483,647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Exercise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an integer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>
                <a:solidFill>
                  <a:schemeClr val="bg1"/>
                </a:solidFill>
              </a:rPr>
              <a:t> of 10 adult subjects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an integer vector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StaffStrength</a:t>
            </a:r>
            <a:r>
              <a:rPr lang="en-US" dirty="0">
                <a:solidFill>
                  <a:schemeClr val="bg1"/>
                </a:solidFill>
              </a:rPr>
              <a:t> for 10 facilities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88F1-A9ED-4BF0-877D-7BC1C577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Numeric (double) vectors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4E7E-D2A0-45A4-AD3D-C3EFBEB3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These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real numbers</a:t>
            </a:r>
          </a:p>
          <a:p>
            <a:r>
              <a:rPr lang="en-US" dirty="0">
                <a:solidFill>
                  <a:schemeClr val="bg1"/>
                </a:solidFill>
              </a:rPr>
              <a:t>Existence of inbuilt numeric vectors i.e. mathematical constants e.g.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6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9F67-B8B5-4ACE-8534-4F6CEF2A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Logical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C6C5-24CD-493E-946A-315C7588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TRUE/FALSE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true/false</a:t>
            </a:r>
            <a:r>
              <a:rPr lang="en-US" dirty="0">
                <a:solidFill>
                  <a:schemeClr val="bg1"/>
                </a:solidFill>
              </a:rPr>
              <a:t>); T/F</a:t>
            </a:r>
          </a:p>
          <a:p>
            <a:r>
              <a:rPr lang="en-US" dirty="0">
                <a:solidFill>
                  <a:schemeClr val="bg1"/>
                </a:solidFill>
              </a:rPr>
              <a:t>Zero is FALSE;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US" dirty="0">
                <a:solidFill>
                  <a:schemeClr val="bg1"/>
                </a:solidFill>
              </a:rPr>
              <a:t> non-zero is TRUE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 logical vector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PermitSighted</a:t>
            </a:r>
            <a:r>
              <a:rPr lang="en-US" dirty="0">
                <a:solidFill>
                  <a:schemeClr val="bg1"/>
                </a:solidFill>
              </a:rPr>
              <a:t> for 10 facilities.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another one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usingPPE</a:t>
            </a:r>
            <a:r>
              <a:rPr lang="en-US" dirty="0">
                <a:solidFill>
                  <a:schemeClr val="bg1"/>
                </a:solidFill>
              </a:rPr>
              <a:t> for 10 individuals.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is.logical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to explore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5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1FE7-192C-4D5F-A268-91233E39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Named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21A0-7083-4995-AB6F-8D1302BC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Each element of an atomic vector can be named e.g.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5A2F5-45FD-4862-BBE5-805E4987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038981"/>
            <a:ext cx="8712967" cy="24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1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66E1-E2F2-494B-9194-B426B937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273D-F752-4B23-A383-C9F00B7A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Remember: All elements of atomic vectors are of the same time</a:t>
            </a:r>
          </a:p>
          <a:p>
            <a:r>
              <a:rPr lang="en-GB" dirty="0">
                <a:solidFill>
                  <a:schemeClr val="bg1"/>
                </a:solidFill>
              </a:rPr>
              <a:t>This is why they are called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atomic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When we mix elements that are usually interpretable as different type, R will attempt coercion.</a:t>
            </a:r>
          </a:p>
          <a:p>
            <a:r>
              <a:rPr lang="en-GB" dirty="0">
                <a:solidFill>
                  <a:schemeClr val="bg1"/>
                </a:solidFill>
              </a:rPr>
              <a:t>Where this is not feasible, an error is signalled.</a:t>
            </a:r>
          </a:p>
        </p:txBody>
      </p:sp>
    </p:spTree>
    <p:extLst>
      <p:ext uri="{BB962C8B-B14F-4D97-AF65-F5344CB8AC3E}">
        <p14:creationId xmlns:p14="http://schemas.microsoft.com/office/powerpoint/2010/main" val="23140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6BE9-3FCB-4204-9C19-BADFDA3D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Implicit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21D4-13C4-492A-B556-49950C4F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Governed by precedence rules</a:t>
            </a:r>
          </a:p>
          <a:p>
            <a:r>
              <a:rPr lang="en-GB" dirty="0">
                <a:solidFill>
                  <a:schemeClr val="bg1"/>
                </a:solidFill>
              </a:rPr>
              <a:t>Character &gt;&gt; numeric &gt;&gt; integer &gt;&gt; logical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7A3F6-1E67-48BA-B899-7E6CD4C1C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06" y="2780928"/>
            <a:ext cx="7296478" cy="40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7F66-9D29-4807-954F-D338604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Explicit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B21B-EE0A-4859-AB09-1CEF1E627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Use functions to force elements to a given type. </a:t>
            </a:r>
          </a:p>
          <a:p>
            <a:r>
              <a:rPr lang="en-GB" dirty="0">
                <a:solidFill>
                  <a:schemeClr val="bg1"/>
                </a:solidFill>
              </a:rPr>
              <a:t>Can fail when it doesn’t make sense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7BE48-8CE0-4991-B67D-FC23E35D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56" y="2910475"/>
            <a:ext cx="6485948" cy="39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values that are mapped to “strings”</a:t>
            </a:r>
          </a:p>
          <a:p>
            <a:r>
              <a:rPr lang="en-US" dirty="0">
                <a:solidFill>
                  <a:schemeClr val="bg1"/>
                </a:solidFill>
              </a:rPr>
              <a:t>Used to represent categorical data</a:t>
            </a:r>
          </a:p>
          <a:p>
            <a:r>
              <a:rPr lang="en-US" dirty="0">
                <a:solidFill>
                  <a:schemeClr val="bg1"/>
                </a:solidFill>
              </a:rPr>
              <a:t>Each category is called a level</a:t>
            </a:r>
          </a:p>
          <a:p>
            <a:r>
              <a:rPr lang="en-US" dirty="0">
                <a:solidFill>
                  <a:schemeClr val="bg1"/>
                </a:solidFill>
              </a:rPr>
              <a:t>One of the most powerful uses of R, especially for modelling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 vector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using 3 categories – small, medium, large – for 10 facilities only.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 factor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industryCategory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by calling the function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factor()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Now 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is.factor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is.integer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to review these 2 objects.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4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8910698" cy="2232248"/>
          </a:xfrm>
        </p:spPr>
      </p:pic>
      <p:sp>
        <p:nvSpPr>
          <p:cNvPr id="2" name="TextBox 1"/>
          <p:cNvSpPr txBox="1"/>
          <p:nvPr/>
        </p:nvSpPr>
        <p:spPr>
          <a:xfrm>
            <a:off x="107504" y="4437112"/>
            <a:ext cx="893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bg1"/>
                </a:solidFill>
              </a:rPr>
              <a:t>: H Wickham (2014). </a:t>
            </a:r>
            <a:r>
              <a:rPr lang="en-US" i="1" dirty="0">
                <a:solidFill>
                  <a:schemeClr val="bg1"/>
                </a:solidFill>
              </a:rPr>
              <a:t>Advanced R. </a:t>
            </a:r>
            <a:r>
              <a:rPr lang="en-US" dirty="0">
                <a:solidFill>
                  <a:schemeClr val="bg1"/>
                </a:solidFill>
              </a:rPr>
              <a:t>Chapman &amp; Hall, Boca Raton. http://adv-r.had.co.nz/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14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Atomic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07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</p:spTree>
    <p:extLst>
      <p:ext uri="{BB962C8B-B14F-4D97-AF65-F5344CB8AC3E}">
        <p14:creationId xmlns:p14="http://schemas.microsoft.com/office/powerpoint/2010/main" val="410595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Commonly used R object</a:t>
            </a:r>
          </a:p>
          <a:p>
            <a:r>
              <a:rPr lang="en-US" dirty="0">
                <a:solidFill>
                  <a:schemeClr val="bg1"/>
                </a:solidFill>
              </a:rPr>
              <a:t>You will either: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Get a data 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Make your own data frame</a:t>
            </a:r>
          </a:p>
          <a:p>
            <a:r>
              <a:rPr lang="en-US" dirty="0">
                <a:solidFill>
                  <a:schemeClr val="bg1"/>
                </a:solidFill>
              </a:rPr>
              <a:t>Have columns and rows.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Usually</a:t>
            </a:r>
            <a:r>
              <a:rPr lang="en-US" dirty="0">
                <a:solidFill>
                  <a:schemeClr val="bg1"/>
                </a:solidFill>
              </a:rPr>
              <a:t> represent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                               variables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Rows                                     observations</a:t>
            </a:r>
          </a:p>
          <a:p>
            <a:r>
              <a:rPr lang="en-US" dirty="0">
                <a:solidFill>
                  <a:schemeClr val="bg1"/>
                </a:solidFill>
              </a:rPr>
              <a:t>Each column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vector</a:t>
            </a:r>
            <a:r>
              <a:rPr lang="en-US" dirty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9832" y="4653136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9832" y="5157192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91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Making a data frame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data frame can be built from scratch inside R using the function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data.frame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 are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 vectors with of same length</a:t>
            </a:r>
          </a:p>
          <a:p>
            <a:endParaRPr lang="en-US" dirty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74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Importing data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simplified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Many datasets are imported as data frames</a:t>
            </a:r>
          </a:p>
          <a:p>
            <a:r>
              <a:rPr lang="en-US" dirty="0">
                <a:solidFill>
                  <a:schemeClr val="bg1"/>
                </a:solidFill>
              </a:rPr>
              <a:t>A useful file format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csv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Key function is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read.table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 &amp; its variants</a:t>
            </a:r>
            <a:endParaRPr lang="en-US" dirty="0">
              <a:solidFill>
                <a:srgbClr val="FFFF00"/>
              </a:solidFill>
              <a:latin typeface="+mj-lt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Data can also be imported from other formats e.g. .</a:t>
            </a:r>
            <a:r>
              <a:rPr lang="en-US" dirty="0" err="1">
                <a:solidFill>
                  <a:schemeClr val="bg1"/>
                </a:solidFill>
                <a:cs typeface="Consolas" pitchFamily="49" charset="0"/>
              </a:rPr>
              <a:t>xls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/.</a:t>
            </a:r>
            <a:r>
              <a:rPr lang="en-US" dirty="0" err="1">
                <a:solidFill>
                  <a:schemeClr val="bg1"/>
                </a:solidFill>
                <a:cs typeface="Consolas" pitchFamily="49" charset="0"/>
              </a:rPr>
              <a:t>xlsx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, .</a:t>
            </a:r>
            <a:r>
              <a:rPr lang="en-US" dirty="0" err="1">
                <a:solidFill>
                  <a:schemeClr val="bg1"/>
                </a:solidFill>
                <a:cs typeface="Consolas" pitchFamily="49" charset="0"/>
              </a:rPr>
              <a:t>spv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, .tab,…</a:t>
            </a:r>
          </a:p>
          <a:p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Easiest way to start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–&gt;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 save Excel files as CSV</a:t>
            </a:r>
          </a:p>
          <a:p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Many useful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R packages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for diff. data formats</a:t>
            </a:r>
          </a:p>
        </p:txBody>
      </p:sp>
    </p:spTree>
    <p:extLst>
      <p:ext uri="{BB962C8B-B14F-4D97-AF65-F5344CB8AC3E}">
        <p14:creationId xmlns:p14="http://schemas.microsoft.com/office/powerpoint/2010/main" val="41427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Exploring 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few functions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 dimensions –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View in spreadsheet format –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View()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Examine structure –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See first/last records –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head()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tail()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 variables –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summary()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See/set names of variable –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colnames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Check if –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is.data.frame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Change to –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as.data.frame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Make changes to data using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edit()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Subsetting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operator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 at the output of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str()</a:t>
            </a:r>
            <a:r>
              <a:rPr lang="en-US" dirty="0">
                <a:solidFill>
                  <a:schemeClr val="bg1"/>
                </a:solidFill>
              </a:rPr>
              <a:t> again - note the ‘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’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pick out individual columns </a:t>
            </a:r>
            <a:r>
              <a:rPr lang="en-GB" dirty="0">
                <a:solidFill>
                  <a:schemeClr val="bg1"/>
                </a:solidFill>
              </a:rPr>
              <a:t>with syntax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dataframe$columnname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Same thing as a vector</a:t>
            </a:r>
          </a:p>
          <a:p>
            <a:pPr lvl="1"/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Use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get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set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857766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Atomic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Lists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04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2" y="1844824"/>
            <a:ext cx="7515760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957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Matrices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data frame are 2-dimensional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rows &amp; columns</a:t>
            </a:r>
          </a:p>
          <a:p>
            <a:r>
              <a:rPr lang="en-US" dirty="0">
                <a:solidFill>
                  <a:schemeClr val="bg1"/>
                </a:solidFill>
              </a:rPr>
              <a:t>Like vectors, only of particular type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integer, character, numeric, logical, etc.</a:t>
            </a:r>
          </a:p>
          <a:p>
            <a:r>
              <a:rPr lang="en-US" dirty="0">
                <a:solidFill>
                  <a:schemeClr val="bg1"/>
                </a:solidFill>
              </a:rPr>
              <a:t>Can be built using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matrix()</a:t>
            </a:r>
          </a:p>
          <a:p>
            <a:r>
              <a:rPr lang="en-US" dirty="0">
                <a:solidFill>
                  <a:schemeClr val="bg1"/>
                </a:solidFill>
              </a:rPr>
              <a:t>Others include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rbind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cbind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Matrix arithmetic / linear algebra can also be done; useful in machine learning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Atomic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Lists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7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4E1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4E1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Matrix creation is also useful in other operations such as drawing multiple plots</a:t>
            </a:r>
          </a:p>
          <a:p>
            <a:r>
              <a:rPr lang="en-US" dirty="0">
                <a:solidFill>
                  <a:schemeClr val="bg1"/>
                </a:solidFill>
              </a:rPr>
              <a:t>Exploring a matrix is somewhat similar to that of a data frame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class()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99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Run the script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/>
              </a:rPr>
              <a:t>create-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/>
              </a:rPr>
              <a:t>matrix.R</a:t>
            </a:r>
            <a:r>
              <a:rPr lang="en-GB" dirty="0">
                <a:solidFill>
                  <a:schemeClr val="bg1"/>
                </a:solidFill>
              </a:rPr>
              <a:t> to create a matrix,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5"/>
            <a:ext cx="7128792" cy="2868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5220" y="5715253"/>
            <a:ext cx="6869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- bracket operator is also used for data frames</a:t>
            </a:r>
          </a:p>
          <a:p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a crucial aspect of R programming</a:t>
            </a:r>
          </a:p>
          <a:p>
            <a:r>
              <a:rPr lang="en-US" dirty="0">
                <a:solidFill>
                  <a:schemeClr val="bg1"/>
                </a:solidFill>
              </a:rPr>
              <a:t>Enable you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 elements of a data structure</a:t>
            </a:r>
          </a:p>
          <a:p>
            <a:r>
              <a:rPr lang="en-US" dirty="0">
                <a:solidFill>
                  <a:schemeClr val="bg1"/>
                </a:solidFill>
              </a:rPr>
              <a:t>Bracket operator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“[ ]” </a:t>
            </a:r>
            <a:r>
              <a:rPr lang="en-US" dirty="0">
                <a:solidFill>
                  <a:schemeClr val="bg1"/>
                </a:solidFill>
              </a:rPr>
              <a:t>is used for indexing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vectors: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matrices &amp; data frames: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lists: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[[ ]]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62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format for indexing is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[row, column]</a:t>
            </a:r>
            <a:endParaRPr lang="en-GB" dirty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[1, 2] </a:t>
            </a:r>
            <a:r>
              <a:rPr lang="en-GB" dirty="0">
                <a:solidFill>
                  <a:schemeClr val="bg1"/>
                </a:solidFill>
                <a:latin typeface="+mj-lt"/>
                <a:cs typeface="Consolas" pitchFamily="49" charset="0"/>
              </a:rPr>
              <a:t>means “first row, second column”</a:t>
            </a:r>
          </a:p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get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</a:t>
            </a:r>
          </a:p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change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 &lt;- &lt;new value&gt;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Ranges also work well with indexing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First 3 rows of column 2 is written as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[1:3, 2]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3601" y="2938394"/>
            <a:ext cx="7286791" cy="2931794"/>
            <a:chOff x="813601" y="2938394"/>
            <a:chExt cx="7286791" cy="2931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01" y="2938394"/>
              <a:ext cx="7286791" cy="293179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79912" y="3947090"/>
              <a:ext cx="735201" cy="1354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57233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>
                <a:solidFill>
                  <a:schemeClr val="bg1"/>
                </a:solidFill>
              </a:rPr>
              <a:t>Row 4 of columns 2 to 4 is coded as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[4, 2:4]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2270560"/>
            <a:ext cx="6638719" cy="2671046"/>
            <a:chOff x="1187624" y="2270560"/>
            <a:chExt cx="6638719" cy="26710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270560"/>
              <a:ext cx="6638719" cy="26710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689798" y="4365104"/>
              <a:ext cx="2898426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65139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Note the indices (or is it indexes?) of the matrix along the margins of the output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also, learn that there is no trivial or frivolous output in R. Studying it can teach you a lot!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15616" y="3789040"/>
            <a:ext cx="6688011" cy="2690878"/>
            <a:chOff x="1115616" y="3789040"/>
            <a:chExt cx="6688011" cy="2690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789040"/>
              <a:ext cx="6688011" cy="269087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31640" y="4677278"/>
              <a:ext cx="914400" cy="163204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760" y="4221088"/>
              <a:ext cx="5018856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0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Nit-picking is also possible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To select rows 2 &amp; 4 of columns 3 &amp; 5 write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u="dash" dirty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c(2, 4)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u="dash" dirty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c(3, 5)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] # concatenate function</a:t>
            </a:r>
            <a:endParaRPr lang="en-GB" dirty="0">
              <a:solidFill>
                <a:schemeClr val="bg1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40121"/>
            <a:ext cx="7058184" cy="2839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3808" y="4699992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43808" y="5636096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449688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60232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77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An empty value means ‘ALL’</a:t>
            </a:r>
          </a:p>
          <a:p>
            <a:pPr lvl="1"/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E.g.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[, 5] </a:t>
            </a:r>
            <a:r>
              <a:rPr lang="en-GB" dirty="0">
                <a:solidFill>
                  <a:schemeClr val="bg1"/>
                </a:solidFill>
              </a:rPr>
              <a:t>(all rows in column  5)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10402"/>
            <a:ext cx="7304397" cy="29388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6480211" y="4545123"/>
            <a:ext cx="1872209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08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Negative indexing is there too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Row 2 except column  5 is written as </a:t>
            </a:r>
            <a:r>
              <a:rPr lang="en-GB" dirty="0">
                <a:solidFill>
                  <a:srgbClr val="FFFF00"/>
                </a:solidFill>
                <a:latin typeface="Lucida Console" pitchFamily="49" charset="0"/>
              </a:rPr>
              <a:t>[2, -5]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9" y="2938394"/>
            <a:ext cx="7483369" cy="3010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27784" y="4443837"/>
            <a:ext cx="3888432" cy="42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3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F280-E880-46C3-B00B-2CE5947C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Dimensionality vs Sameness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A6E14-0FE8-4198-82DC-C7E12A3F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" y="1196752"/>
            <a:ext cx="8785097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61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Indexing works for vectors, too!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Bracket notation applies to vectors</a:t>
            </a:r>
          </a:p>
          <a:p>
            <a:r>
              <a:rPr lang="en-GB" dirty="0">
                <a:solidFill>
                  <a:schemeClr val="bg1"/>
                </a:solidFill>
              </a:rPr>
              <a:t>Because they have 1 dimension, there will be no comma inside the brackets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	 i.e.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GB" dirty="0">
                <a:solidFill>
                  <a:schemeClr val="bg1"/>
                </a:solidFill>
              </a:rPr>
              <a:t> and not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r>
              <a:rPr lang="en-GB" dirty="0">
                <a:solidFill>
                  <a:schemeClr val="bg1"/>
                </a:solidFill>
              </a:rPr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1008260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 lists are unique data structures – very versatile</a:t>
            </a:r>
          </a:p>
          <a:p>
            <a:r>
              <a:rPr lang="en-GB" dirty="0">
                <a:solidFill>
                  <a:schemeClr val="bg1"/>
                </a:solidFill>
              </a:rPr>
              <a:t>Heterogenous – can hold any kind of R object in memory, singly or in combination</a:t>
            </a:r>
          </a:p>
          <a:p>
            <a:r>
              <a:rPr lang="en-GB" dirty="0">
                <a:solidFill>
                  <a:schemeClr val="bg1"/>
                </a:solidFill>
              </a:rPr>
              <a:t>A list can also contain lists</a:t>
            </a:r>
          </a:p>
        </p:txBody>
      </p:sp>
    </p:spTree>
    <p:extLst>
      <p:ext uri="{BB962C8B-B14F-4D97-AF65-F5344CB8AC3E}">
        <p14:creationId xmlns:p14="http://schemas.microsoft.com/office/powerpoint/2010/main" val="386784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Making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function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list()</a:t>
            </a:r>
            <a:r>
              <a:rPr lang="en-GB" dirty="0">
                <a:solidFill>
                  <a:schemeClr val="bg1"/>
                </a:solidFill>
              </a:rPr>
              <a:t> is used to form a list</a:t>
            </a:r>
          </a:p>
          <a:p>
            <a:r>
              <a:rPr lang="en-GB" dirty="0">
                <a:solidFill>
                  <a:schemeClr val="bg1"/>
                </a:solidFill>
              </a:rPr>
              <a:t>Download the sample script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create-</a:t>
            </a:r>
            <a:r>
              <a:rPr lang="en-GB" dirty="0" err="1">
                <a:solidFill>
                  <a:schemeClr val="bg1"/>
                </a:solidFill>
                <a:hlinkClick r:id="rId2"/>
              </a:rPr>
              <a:t>list.R</a:t>
            </a:r>
            <a:r>
              <a:rPr lang="en-GB" dirty="0">
                <a:solidFill>
                  <a:schemeClr val="bg1"/>
                </a:solidFill>
              </a:rPr>
              <a:t> to see how lists can be formed</a:t>
            </a:r>
          </a:p>
          <a:p>
            <a:r>
              <a:rPr lang="en-GB" dirty="0">
                <a:solidFill>
                  <a:schemeClr val="bg1"/>
                </a:solidFill>
              </a:rPr>
              <a:t>Go run each line of code and carefully study the output. </a:t>
            </a:r>
          </a:p>
          <a:p>
            <a:r>
              <a:rPr lang="en-GB" dirty="0">
                <a:solidFill>
                  <a:srgbClr val="FFC000"/>
                </a:solidFill>
              </a:rPr>
              <a:t>Observe that the code constructs list(s) of all the R objects studied thus far (and more!)</a:t>
            </a:r>
          </a:p>
          <a:p>
            <a:endParaRPr lang="en-GB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How many list elements are there in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List the different types of R objects you can find among the elements.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6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Indexing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The bracket operator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[]</a:t>
            </a:r>
            <a:r>
              <a:rPr lang="en-GB" dirty="0">
                <a:solidFill>
                  <a:schemeClr val="bg1"/>
                </a:solidFill>
              </a:rPr>
              <a:t> is also used to extract elements of a list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Single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[]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Will give you a list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Double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[[]]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Will give you the element</a:t>
            </a:r>
          </a:p>
          <a:p>
            <a:pPr lvl="2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Looking at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, you may notice that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also identifies each element of the list. 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To access them the elements must be named – easily done with the function names()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3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Run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[1]</a:t>
            </a:r>
            <a:r>
              <a:rPr lang="en-GB" dirty="0">
                <a:solidFill>
                  <a:schemeClr val="bg1"/>
                </a:solidFill>
              </a:rPr>
              <a:t>, and then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[[1]]</a:t>
            </a:r>
          </a:p>
          <a:p>
            <a:r>
              <a:rPr lang="en-GB" dirty="0">
                <a:solidFill>
                  <a:schemeClr val="bg1"/>
                </a:solidFill>
              </a:rPr>
              <a:t>Now call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on each of them e.g.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(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[1])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 well-known expert recently shared a photo on Twitter to help understanding of R list indexing.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Click here </a:t>
            </a:r>
            <a:r>
              <a:rPr lang="en-GB" dirty="0">
                <a:solidFill>
                  <a:schemeClr val="bg1"/>
                </a:solidFill>
              </a:rPr>
              <a:t>to view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51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frames are lists!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Recall that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>
                <a:solidFill>
                  <a:schemeClr val="bg1"/>
                </a:solidFill>
              </a:rPr>
              <a:t> is used to mark </a:t>
            </a:r>
            <a:r>
              <a:rPr lang="en-GB" b="1" dirty="0">
                <a:solidFill>
                  <a:srgbClr val="FFC000"/>
                </a:solidFill>
              </a:rPr>
              <a:t>named</a:t>
            </a:r>
            <a:r>
              <a:rPr lang="en-GB" dirty="0">
                <a:solidFill>
                  <a:schemeClr val="bg1"/>
                </a:solidFill>
              </a:rPr>
              <a:t> columns of a data frame</a:t>
            </a:r>
          </a:p>
          <a:p>
            <a:r>
              <a:rPr lang="en-GB" dirty="0">
                <a:solidFill>
                  <a:schemeClr val="bg1"/>
                </a:solidFill>
              </a:rPr>
              <a:t>Also recall that each column in a data frame can stand alone as a vector</a:t>
            </a:r>
          </a:p>
          <a:p>
            <a:r>
              <a:rPr lang="en-GB" dirty="0">
                <a:solidFill>
                  <a:schemeClr val="bg1"/>
                </a:solidFill>
              </a:rPr>
              <a:t>A data frame is essentially a list with these characteristics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Made up of vectors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All the vectors are of equal length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Run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on any data frame to check.</a:t>
            </a:r>
          </a:p>
        </p:txBody>
      </p:sp>
    </p:spTree>
    <p:extLst>
      <p:ext uri="{BB962C8B-B14F-4D97-AF65-F5344CB8AC3E}">
        <p14:creationId xmlns:p14="http://schemas.microsoft.com/office/powerpoint/2010/main" val="79598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Name the elements of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chemeClr val="bg1"/>
                </a:solidFill>
              </a:rPr>
              <a:t> with the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names()</a:t>
            </a:r>
            <a:r>
              <a:rPr lang="en-GB" dirty="0">
                <a:solidFill>
                  <a:schemeClr val="bg1"/>
                </a:solidFill>
              </a:rPr>
              <a:t> function as follows (Hint: </a:t>
            </a:r>
            <a:r>
              <a:rPr lang="en-GB">
                <a:solidFill>
                  <a:schemeClr val="bg1"/>
                </a:solidFill>
              </a:rPr>
              <a:t>First, visit </a:t>
            </a:r>
            <a:r>
              <a:rPr lang="en-GB" dirty="0">
                <a:solidFill>
                  <a:schemeClr val="bg1"/>
                </a:solidFill>
              </a:rPr>
              <a:t>the help file with </a:t>
            </a:r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?names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Calcium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EAR_done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Bin.code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Bin.code_expt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filesOnFlash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table_def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MS_simul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my_hex</a:t>
            </a:r>
            <a:endParaRPr lang="en-GB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my_bits</a:t>
            </a:r>
            <a:endParaRPr lang="en-GB" dirty="0">
              <a:solidFill>
                <a:schemeClr val="bg1"/>
              </a:solidFill>
            </a:endParaRPr>
          </a:p>
          <a:p>
            <a:pPr marL="571500" indent="-514350"/>
            <a:r>
              <a:rPr lang="en-GB" dirty="0">
                <a:solidFill>
                  <a:schemeClr val="bg1"/>
                </a:solidFill>
              </a:rPr>
              <a:t>Use the name and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>
                <a:solidFill>
                  <a:schemeClr val="bg1"/>
                </a:solidFill>
              </a:rPr>
              <a:t> to extract any element from the list.</a:t>
            </a:r>
          </a:p>
          <a:p>
            <a:pPr marL="571500" indent="-514350"/>
            <a:r>
              <a:rPr lang="en-GB" dirty="0">
                <a:solidFill>
                  <a:schemeClr val="bg1"/>
                </a:solidFill>
              </a:rPr>
              <a:t>What is the type of the extracted element? What does that tell you about the nature of indexing done with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571500" indent="-514350"/>
            <a:r>
              <a:rPr lang="en-GB" dirty="0">
                <a:solidFill>
                  <a:schemeClr val="bg1"/>
                </a:solidFill>
              </a:rPr>
              <a:t>Run and review file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create-</a:t>
            </a:r>
            <a:r>
              <a:rPr lang="en-GB" dirty="0" err="1">
                <a:solidFill>
                  <a:schemeClr val="bg1"/>
                </a:solidFill>
                <a:hlinkClick r:id="rId2"/>
              </a:rPr>
              <a:t>vector.R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75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340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 Kinds of Atomic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86610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Character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Integer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Double (or numeric)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Logical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Raw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Complex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5D36-6647-4C12-A848-E463A5EB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Memory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C7269-0AA6-450B-BC14-BA9524E6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6" y="1700634"/>
            <a:ext cx="7328027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Characteristics of Atomic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elements are of a particular </a:t>
            </a:r>
            <a:r>
              <a:rPr lang="en-US" u="sng" dirty="0">
                <a:solidFill>
                  <a:schemeClr val="bg1"/>
                </a:solidFill>
              </a:rPr>
              <a:t>data </a:t>
            </a:r>
            <a:r>
              <a:rPr lang="en-US" b="1" u="sng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lay language, “type” would be numbers, words, etc.)</a:t>
            </a:r>
          </a:p>
          <a:p>
            <a:r>
              <a:rPr lang="en-US" dirty="0">
                <a:solidFill>
                  <a:schemeClr val="bg1"/>
                </a:solidFill>
              </a:rPr>
              <a:t>One-dimensional</a:t>
            </a:r>
          </a:p>
          <a:p>
            <a:r>
              <a:rPr lang="en-US" dirty="0">
                <a:solidFill>
                  <a:schemeClr val="bg1"/>
                </a:solidFill>
              </a:rPr>
              <a:t>Scalars are actually vectors of length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Making atomic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assignment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concatenate function,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c()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Latin: </a:t>
            </a:r>
            <a:r>
              <a:rPr lang="en-US" i="1" dirty="0">
                <a:solidFill>
                  <a:schemeClr val="bg1"/>
                </a:solidFill>
              </a:rPr>
              <a:t>con –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caten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– </a:t>
            </a:r>
            <a:r>
              <a:rPr lang="en-US" i="1" dirty="0" err="1">
                <a:solidFill>
                  <a:schemeClr val="bg1"/>
                </a:solidFill>
              </a:rPr>
              <a:t>atus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chain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Some call it “combine” function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Indispensible in creating vectors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‘grow’ a vector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may ask how, much, much, much, much later</a:t>
            </a:r>
          </a:p>
        </p:txBody>
      </p:sp>
    </p:spTree>
    <p:extLst>
      <p:ext uri="{BB962C8B-B14F-4D97-AF65-F5344CB8AC3E}">
        <p14:creationId xmlns:p14="http://schemas.microsoft.com/office/powerpoint/2010/main" val="280244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EF11-641E-4A45-B50F-CF73336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Character vectors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E04C-F903-4F43-B35D-513E79FA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Strings are always placed in quotation marks when coding i.e.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“boy”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“Health”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“R is easy to learn”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“A string can be a whole sentence!”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“9”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Some character vectors are inbuilt into R e.g.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month.abb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month.name</a:t>
            </a:r>
          </a:p>
          <a:p>
            <a:r>
              <a:rPr lang="en-US" dirty="0">
                <a:solidFill>
                  <a:schemeClr val="bg1"/>
                </a:solidFill>
              </a:rPr>
              <a:t>Remember use quotation marks: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 ”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‘ ’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We can create empty vectors with specific lengths e.g.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character(length = 10)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or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character(10)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Limit: Approx.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(about 2 billion) characters!</a:t>
            </a:r>
            <a:endParaRPr lang="en-US" baseline="30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5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</TotalTime>
  <Words>1799</Words>
  <Application>Microsoft Office PowerPoint</Application>
  <PresentationFormat>On-screen Show (4:3)</PresentationFormat>
  <Paragraphs>248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Lucida Console</vt:lpstr>
      <vt:lpstr>Office Theme</vt:lpstr>
      <vt:lpstr>R Data Structures</vt:lpstr>
      <vt:lpstr>PowerPoint Presentation</vt:lpstr>
      <vt:lpstr>Types of Data Structures</vt:lpstr>
      <vt:lpstr>Dimensionality vs Sameness</vt:lpstr>
      <vt:lpstr>6 Kinds of Atomic Vectors</vt:lpstr>
      <vt:lpstr>Memory model</vt:lpstr>
      <vt:lpstr>Characteristics of Atomic Vectors</vt:lpstr>
      <vt:lpstr>Making atomic vectors</vt:lpstr>
      <vt:lpstr>Character vectors</vt:lpstr>
      <vt:lpstr>Exercise</vt:lpstr>
      <vt:lpstr>PowerPoint Presentation</vt:lpstr>
      <vt:lpstr>Integer vectors</vt:lpstr>
      <vt:lpstr>Numeric (double) vectors</vt:lpstr>
      <vt:lpstr>Logical vectors</vt:lpstr>
      <vt:lpstr>Named vectors</vt:lpstr>
      <vt:lpstr>Coercion</vt:lpstr>
      <vt:lpstr>Implicit coercion</vt:lpstr>
      <vt:lpstr>Explicit coercion</vt:lpstr>
      <vt:lpstr>Factors</vt:lpstr>
      <vt:lpstr>Types of Data Structures</vt:lpstr>
      <vt:lpstr>PowerPoint Presentation</vt:lpstr>
      <vt:lpstr>Data frames</vt:lpstr>
      <vt:lpstr>Making a data frame</vt:lpstr>
      <vt:lpstr>Importing data (simplified)</vt:lpstr>
      <vt:lpstr>Exploring data frames</vt:lpstr>
      <vt:lpstr>Subsetting </vt:lpstr>
      <vt:lpstr>Types of Data Structures</vt:lpstr>
      <vt:lpstr>PowerPoint Presentation</vt:lpstr>
      <vt:lpstr>Matrices</vt:lpstr>
      <vt:lpstr>PowerPoint Presentation</vt:lpstr>
      <vt:lpstr>PowerPoint Presentation</vt:lpstr>
      <vt:lpstr>Indexing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Indexing works for vectors, too!</vt:lpstr>
      <vt:lpstr>Lists</vt:lpstr>
      <vt:lpstr>Making a list</vt:lpstr>
      <vt:lpstr>Quiz</vt:lpstr>
      <vt:lpstr>Indexing lists</vt:lpstr>
      <vt:lpstr>Exercises </vt:lpstr>
      <vt:lpstr>Data frames are lists!</vt:lpstr>
      <vt:lpstr>Homework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NESREA</dc:creator>
  <cp:lastModifiedBy>Victor Ordu</cp:lastModifiedBy>
  <cp:revision>125</cp:revision>
  <dcterms:created xsi:type="dcterms:W3CDTF">2016-09-20T09:37:02Z</dcterms:created>
  <dcterms:modified xsi:type="dcterms:W3CDTF">2021-06-15T13:04:04Z</dcterms:modified>
</cp:coreProperties>
</file>