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8" r:id="rId12"/>
    <p:sldId id="266" r:id="rId13"/>
    <p:sldId id="265" r:id="rId14"/>
    <p:sldId id="269" r:id="rId15"/>
    <p:sldId id="272" r:id="rId16"/>
    <p:sldId id="270" r:id="rId17"/>
    <p:sldId id="275" r:id="rId18"/>
    <p:sldId id="271" r:id="rId19"/>
    <p:sldId id="267" r:id="rId20"/>
    <p:sldId id="278" r:id="rId21"/>
    <p:sldId id="277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C7814-E88F-4950-86D3-79AE830CE9F6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0BD90-5B33-497E-BFDF-E0B578251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6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bash</a:t>
            </a:r>
            <a:r>
              <a:rPr lang="en-GB" baseline="0" dirty="0"/>
              <a:t> – Bourne-again shell, a multiplatform command line utility that is often used on Apple computers.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0BD90-5B33-497E-BFDF-E0B578251E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5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AB0809-3E50-46AE-BE4E-ACF6D10295D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50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24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2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60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BA96-1631-4B28-A9DA-AC4B7E61C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E16D6-B506-4EFE-917D-C6D27D26D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7570-8184-419A-B162-2F39C491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0D221-F2A3-4934-A3C0-1C6222D2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A0C4-C25D-4154-A8A9-DE1BB071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4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B275-92F3-4A07-8CFF-0BECA378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1CD9-8284-4F8A-9C40-27A9A3FCB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361-5D3C-44FF-BF31-6800AFFF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6575-8466-438C-83DF-0D68E4FF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49CD-4532-4C72-AA68-298DC370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80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63B4-D18E-40BB-90E2-DEE88BC6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1D47C-B007-422F-BACC-38E7BC37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DEBC-45B8-4B97-8819-1E27720B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9978-AC42-4D2E-BE53-0720D96D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2BE9-2070-47D1-90FE-8E38BB2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06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4E21-B53F-4D8F-8DD9-2FB0688D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0DD0-ECC1-487A-84C4-16BBA3C1A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9609-D633-4F6E-B55E-4B6E5DAB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60272-1FD9-4E95-9603-D4EB46C0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D966B-40B0-49DE-967B-25DFA8C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16811-68E5-4BE0-B2B5-CBADFF1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0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967C-2C3B-466D-AA99-9247A15D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0E19C-E127-478E-AD61-0BF37CE03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2CD73-7A9B-40DD-AB15-026C1104A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0D913-176B-468C-BEF0-15AF0C43B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3083B-B457-4681-9AD1-25DD3322D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59C09-DF1A-411A-9D6C-AC31E287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651E1-3B02-4646-A2F9-110DC5F7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9B8EE-202D-4860-AFB5-8E889BD3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18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E103-C56F-473F-A192-CBDD365E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05D90-9E03-499D-AB4E-AD3CFB67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16E26-BEAA-4947-BE8B-C61EC52D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0E0A2-3F79-4F9B-9D5E-5A5AC5C9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09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41275-7AC5-4640-A11B-FF133798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3E708-B55F-4920-9996-E75E34A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63E17-188C-4F22-9587-3E9A302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04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1428-8374-4E10-B1D4-6F5248A6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E86B-7976-48E9-9C2D-DE824E75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D9F9A-65BC-4B2D-A08B-5FE78831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1EC84-6319-431E-8519-54161677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9F351-C027-4D02-B160-6669C2ED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4489A-4A55-4C0D-AD56-E12AA0CC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  <a:latin typeface="Bradley Hand ITC" pitchFamily="66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78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6DC-55AC-493F-A96F-4D3FE221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79414-3E8B-472D-A93D-4E4C9FCD7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BFDAA-A920-4D3F-9326-81E2F88C3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69265-4D8A-4EED-B86B-DFAC3AC3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8157-675A-4866-B6A6-9D3B8C54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CEDF-7EED-4326-AE42-2942CAD9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95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984E-2514-41E7-AD85-E6EF591D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D68F0-CB59-485E-AE74-79A997D2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E86D-78AE-44D1-A7C9-C55F20C9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1745-E317-4235-8A94-FEA82DAA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1A67-16BF-4DBF-855C-1A3D4020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744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2EE94-786A-46C0-AD30-09A87BF39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AE3E2-9F4A-46D6-AAEC-8AA0EAB2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0B6D-3B08-451D-B776-9B30E9A0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78C0-BDD7-43EA-A3CA-C07107FE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45C1-843E-459D-8C5A-A73AB535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52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79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69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1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CDF-7AA5-44C3-B1A8-9A6C0AE19615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92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9DAE0-4735-443C-BC24-4CC047D3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D4DA8-7D40-47F2-BE4C-D26A7DA8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F80A5-BFE0-4CE9-8BDA-405951AF1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6772-B494-41CE-A259-ACCA1FC5E078}" type="datetimeFigureOut">
              <a:rPr lang="en-GB" smtClean="0"/>
              <a:t>29/06/2021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B57C-04D1-492E-9BB4-2F2DE5A3F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1D84-EB5A-4963-B643-7C92291BB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9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" TargetMode="External"/><Relationship Id="rId2" Type="http://schemas.openxmlformats.org/officeDocument/2006/relationships/hyperlink" Target="http://gitref.org/basi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vices.github.com/on-demand/downloads/github-git-cheat-sheet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digitalfellows.commons.gc.cuny.edu/2015/03/10/intro-to-github-part-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umentacionhoy.com/contents/blog/2018-06-07/microsoft-compra-githu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sz="7300" dirty="0">
                <a:solidFill>
                  <a:schemeClr val="bg1"/>
                </a:solidFill>
              </a:rPr>
              <a:t>Git: The Basics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i="1" dirty="0">
                <a:solidFill>
                  <a:schemeClr val="bg1"/>
                </a:solidFill>
              </a:rPr>
              <a:t>Facilitator: Victor Ordu</a:t>
            </a:r>
            <a:br>
              <a:rPr lang="en-GB" i="1" dirty="0">
                <a:solidFill>
                  <a:schemeClr val="bg1"/>
                </a:solidFill>
              </a:rPr>
            </a:br>
            <a:r>
              <a:rPr lang="en-GB" i="1" dirty="0">
                <a:solidFill>
                  <a:schemeClr val="bg1"/>
                </a:solidFill>
              </a:rPr>
              <a:t>29 June 2021</a:t>
            </a:r>
          </a:p>
        </p:txBody>
      </p:sp>
    </p:spTree>
    <p:extLst>
      <p:ext uri="{BB962C8B-B14F-4D97-AF65-F5344CB8AC3E}">
        <p14:creationId xmlns:p14="http://schemas.microsoft.com/office/powerpoint/2010/main" val="283777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git add: </a:t>
            </a:r>
            <a:r>
              <a:rPr lang="en-GB" dirty="0">
                <a:solidFill>
                  <a:schemeClr val="bg1"/>
                </a:solidFill>
              </a:rPr>
              <a:t>Staging your changes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i="1" dirty="0">
                <a:solidFill>
                  <a:schemeClr val="bg1"/>
                </a:solidFill>
              </a:rPr>
              <a:t>git commit: </a:t>
            </a:r>
            <a:r>
              <a:rPr lang="en-GB" dirty="0">
                <a:solidFill>
                  <a:schemeClr val="bg1"/>
                </a:solidFill>
              </a:rPr>
              <a:t>Taking that snapshot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i="1" dirty="0">
                <a:solidFill>
                  <a:schemeClr val="bg1"/>
                </a:solidFill>
              </a:rPr>
              <a:t>git push: </a:t>
            </a:r>
            <a:r>
              <a:rPr lang="en-GB" dirty="0">
                <a:solidFill>
                  <a:schemeClr val="bg1"/>
                </a:solidFill>
              </a:rPr>
              <a:t>Sending your files’ new state to remote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i="1" dirty="0">
                <a:solidFill>
                  <a:schemeClr val="bg1"/>
                </a:solidFill>
              </a:rPr>
              <a:t>git pull</a:t>
            </a:r>
            <a:r>
              <a:rPr lang="en-GB" b="1" dirty="0">
                <a:solidFill>
                  <a:schemeClr val="bg1"/>
                </a:solidFill>
              </a:rPr>
              <a:t>: </a:t>
            </a:r>
            <a:r>
              <a:rPr lang="en-GB" dirty="0">
                <a:solidFill>
                  <a:schemeClr val="bg1"/>
                </a:solidFill>
              </a:rPr>
              <a:t>Collect your own copy of remotely stored changes</a:t>
            </a:r>
          </a:p>
        </p:txBody>
      </p:sp>
    </p:spTree>
    <p:extLst>
      <p:ext uri="{BB962C8B-B14F-4D97-AF65-F5344CB8AC3E}">
        <p14:creationId xmlns:p14="http://schemas.microsoft.com/office/powerpoint/2010/main" val="285869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git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command used for staging the changes made in the file for commit</a:t>
            </a:r>
          </a:p>
          <a:p>
            <a:r>
              <a:rPr lang="en-GB" dirty="0">
                <a:solidFill>
                  <a:schemeClr val="bg1"/>
                </a:solidFill>
              </a:rPr>
              <a:t>Prepares the stage for the commit</a:t>
            </a:r>
          </a:p>
          <a:p>
            <a:r>
              <a:rPr lang="en-GB" dirty="0">
                <a:solidFill>
                  <a:schemeClr val="bg1"/>
                </a:solidFill>
              </a:rPr>
              <a:t>Allows you to review which files to include</a:t>
            </a:r>
          </a:p>
        </p:txBody>
      </p:sp>
    </p:spTree>
    <p:extLst>
      <p:ext uri="{BB962C8B-B14F-4D97-AF65-F5344CB8AC3E}">
        <p14:creationId xmlns:p14="http://schemas.microsoft.com/office/powerpoint/2010/main" val="71348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git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With this command, a snapshot of the file in its current state is made</a:t>
            </a:r>
          </a:p>
          <a:p>
            <a:r>
              <a:rPr lang="en-GB" dirty="0">
                <a:solidFill>
                  <a:schemeClr val="bg1"/>
                </a:solidFill>
              </a:rPr>
              <a:t>Has a unique ID – the SHA key</a:t>
            </a:r>
          </a:p>
          <a:p>
            <a:r>
              <a:rPr lang="en-GB" dirty="0">
                <a:solidFill>
                  <a:schemeClr val="bg1"/>
                </a:solidFill>
              </a:rPr>
              <a:t>Must be accompanied with a message to describe your changes to help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Other people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Your future self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9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git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committed changes are sent to a remote server where the repository resides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This is usually at </a:t>
            </a:r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, but now exclusively so.</a:t>
            </a:r>
          </a:p>
          <a:p>
            <a:r>
              <a:rPr lang="en-GB" dirty="0">
                <a:solidFill>
                  <a:schemeClr val="bg1"/>
                </a:solidFill>
              </a:rPr>
              <a:t>You will need to use password authentication to push the changes.</a:t>
            </a:r>
          </a:p>
          <a:p>
            <a:r>
              <a:rPr lang="en-GB" dirty="0">
                <a:solidFill>
                  <a:schemeClr val="bg1"/>
                </a:solidFill>
              </a:rPr>
              <a:t>This step is purely optional.</a:t>
            </a:r>
          </a:p>
        </p:txBody>
      </p:sp>
    </p:spTree>
    <p:extLst>
      <p:ext uri="{BB962C8B-B14F-4D97-AF65-F5344CB8AC3E}">
        <p14:creationId xmlns:p14="http://schemas.microsoft.com/office/powerpoint/2010/main" val="162119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git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Involves 2 operations: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Fetching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Merging </a:t>
            </a:r>
          </a:p>
          <a:p>
            <a:r>
              <a:rPr lang="en-GB" dirty="0">
                <a:solidFill>
                  <a:schemeClr val="bg1"/>
                </a:solidFill>
              </a:rPr>
              <a:t>git fetch enables you to ‘collect’ changes found in the remote repo</a:t>
            </a:r>
          </a:p>
          <a:p>
            <a:r>
              <a:rPr lang="en-GB" dirty="0">
                <a:solidFill>
                  <a:schemeClr val="bg1"/>
                </a:solidFill>
              </a:rPr>
              <a:t>git merge incorporates the changes into your repo (branch)</a:t>
            </a:r>
          </a:p>
        </p:txBody>
      </p:sp>
    </p:spTree>
    <p:extLst>
      <p:ext uri="{BB962C8B-B14F-4D97-AF65-F5344CB8AC3E}">
        <p14:creationId xmlns:p14="http://schemas.microsoft.com/office/powerpoint/2010/main" val="416345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 note about .</a:t>
            </a:r>
            <a:r>
              <a:rPr lang="en-GB" dirty="0" err="1">
                <a:solidFill>
                  <a:srgbClr val="C00000"/>
                </a:solidFill>
              </a:rPr>
              <a:t>gitignore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.</a:t>
            </a:r>
            <a:r>
              <a:rPr lang="en-GB" dirty="0" err="1">
                <a:solidFill>
                  <a:schemeClr val="bg1"/>
                </a:solidFill>
              </a:rPr>
              <a:t>gitignore</a:t>
            </a:r>
            <a:r>
              <a:rPr lang="en-GB" dirty="0">
                <a:solidFill>
                  <a:schemeClr val="bg1"/>
                </a:solidFill>
              </a:rPr>
              <a:t> is a text file that carries the list of stuff you do not want be committed.</a:t>
            </a:r>
          </a:p>
          <a:p>
            <a:r>
              <a:rPr lang="en-GB" dirty="0">
                <a:solidFill>
                  <a:schemeClr val="bg1"/>
                </a:solidFill>
              </a:rPr>
              <a:t>Important for utility files that change frequently &amp; whose details add no real value</a:t>
            </a:r>
          </a:p>
          <a:p>
            <a:r>
              <a:rPr lang="en-GB" dirty="0">
                <a:solidFill>
                  <a:schemeClr val="bg1"/>
                </a:solidFill>
              </a:rPr>
              <a:t>Also files related to privacy or security</a:t>
            </a:r>
          </a:p>
        </p:txBody>
      </p:sp>
    </p:spTree>
    <p:extLst>
      <p:ext uri="{BB962C8B-B14F-4D97-AF65-F5344CB8AC3E}">
        <p14:creationId xmlns:p14="http://schemas.microsoft.com/office/powerpoint/2010/main" val="223655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Live coding</a:t>
            </a:r>
            <a:br>
              <a:rPr lang="en-GB" dirty="0"/>
            </a:br>
            <a:r>
              <a:rPr lang="en-GB" dirty="0"/>
              <a:t>(</a:t>
            </a:r>
            <a:r>
              <a:rPr lang="en-GB" sz="2700" dirty="0">
                <a:solidFill>
                  <a:schemeClr val="bg1"/>
                </a:solidFill>
                <a:latin typeface="Lucida Console" pitchFamily="49" charset="0"/>
              </a:rPr>
              <a:t>Shell commands are in white</a:t>
            </a:r>
            <a:r>
              <a:rPr lang="en-GB" dirty="0">
                <a:solidFill>
                  <a:schemeClr val="accent6"/>
                </a:solidFill>
              </a:rPr>
              <a:t>)</a:t>
            </a:r>
            <a:endParaRPr lang="en-GB" sz="67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Open Git bash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Open a new folder and call it </a:t>
            </a:r>
            <a:r>
              <a:rPr lang="en-GB" b="1" i="1" dirty="0" err="1"/>
              <a:t>GitPractice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Git (</a:t>
            </a:r>
            <a:r>
              <a:rPr lang="en-GB" sz="2600" dirty="0">
                <a:solidFill>
                  <a:schemeClr val="bg1"/>
                </a:solidFill>
                <a:latin typeface="Lucida Console" pitchFamily="49" charset="0"/>
              </a:rPr>
              <a:t>git </a:t>
            </a:r>
            <a:r>
              <a:rPr lang="en-GB" sz="2600" dirty="0" err="1">
                <a:solidFill>
                  <a:schemeClr val="bg1"/>
                </a:solidFill>
                <a:latin typeface="Lucida Console" pitchFamily="49" charset="0"/>
              </a:rPr>
              <a:t>init</a:t>
            </a:r>
            <a:r>
              <a:rPr lang="en-GB" dirty="0"/>
              <a:t>) inside this folder.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a file and save in the folder as </a:t>
            </a:r>
            <a:r>
              <a:rPr lang="en-GB" b="1" i="1" dirty="0"/>
              <a:t>lorem-ipsum.txt</a:t>
            </a:r>
            <a:endParaRPr lang="en-GB" b="1" i="1" dirty="0">
              <a:solidFill>
                <a:schemeClr val="bg1"/>
              </a:solidFill>
              <a:latin typeface="Lucida Console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Check the file contents  from Bash with </a:t>
            </a:r>
            <a:r>
              <a:rPr lang="en-GB" sz="2600" dirty="0">
                <a:solidFill>
                  <a:schemeClr val="bg1"/>
                </a:solidFill>
                <a:latin typeface="Lucida Console" pitchFamily="49" charset="0"/>
              </a:rPr>
              <a:t>notepad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Give it a heading in English; save and close file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Check the </a:t>
            </a:r>
            <a:r>
              <a:rPr lang="en-GB" sz="2600" dirty="0">
                <a:solidFill>
                  <a:schemeClr val="bg1"/>
                </a:solidFill>
                <a:latin typeface="Lucida Console" pitchFamily="49" charset="0"/>
              </a:rPr>
              <a:t>status</a:t>
            </a:r>
            <a:r>
              <a:rPr lang="en-GB" sz="2600" dirty="0"/>
              <a:t> </a:t>
            </a:r>
            <a:r>
              <a:rPr lang="en-GB" dirty="0"/>
              <a:t>of Git, then stage </a:t>
            </a:r>
            <a:r>
              <a:rPr lang="en-GB" sz="2600" dirty="0">
                <a:solidFill>
                  <a:schemeClr val="bg1"/>
                </a:solidFill>
                <a:latin typeface="Lucida Console" pitchFamily="49" charset="0"/>
              </a:rPr>
              <a:t>(add)</a:t>
            </a:r>
            <a:r>
              <a:rPr lang="en-GB" dirty="0"/>
              <a:t> and </a:t>
            </a:r>
            <a:r>
              <a:rPr lang="en-GB" sz="2600" dirty="0">
                <a:solidFill>
                  <a:schemeClr val="bg1"/>
                </a:solidFill>
                <a:latin typeface="Lucida Console" pitchFamily="49" charset="0"/>
              </a:rPr>
              <a:t>commit</a:t>
            </a:r>
            <a:r>
              <a:rPr lang="en-GB" sz="2600" dirty="0">
                <a:solidFill>
                  <a:schemeClr val="bg1"/>
                </a:solidFill>
              </a:rPr>
              <a:t> </a:t>
            </a:r>
            <a:r>
              <a:rPr lang="en-GB" dirty="0"/>
              <a:t>the file.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25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There’s actually a lot more to Git that is better to learn on the fly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branch, reset, rebase, diff, mv, log, remote, …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But the ones discussed here are all you need to get started.</a:t>
            </a:r>
          </a:p>
        </p:txBody>
      </p:sp>
    </p:spTree>
    <p:extLst>
      <p:ext uri="{BB962C8B-B14F-4D97-AF65-F5344CB8AC3E}">
        <p14:creationId xmlns:p14="http://schemas.microsoft.com/office/powerpoint/2010/main" val="190685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git help</a:t>
            </a:r>
          </a:p>
          <a:p>
            <a:r>
              <a:rPr lang="en-GB" dirty="0">
                <a:solidFill>
                  <a:schemeClr val="bg1"/>
                </a:solidFill>
              </a:rPr>
              <a:t>http://git-scm.com/documentation </a:t>
            </a:r>
          </a:p>
          <a:p>
            <a:r>
              <a:rPr lang="en-GB" dirty="0">
                <a:hlinkClick r:id="rId2"/>
              </a:rPr>
              <a:t>http://gitref.org/basic/</a:t>
            </a:r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- very easy to use site</a:t>
            </a:r>
          </a:p>
          <a:p>
            <a:r>
              <a:rPr lang="en-GB" dirty="0">
                <a:hlinkClick r:id="rId3"/>
              </a:rPr>
              <a:t>https://www.atlassian.com/git/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- powerful tutorials</a:t>
            </a:r>
          </a:p>
          <a:p>
            <a:r>
              <a:rPr lang="en-GB" dirty="0"/>
              <a:t>Bonus: </a:t>
            </a:r>
            <a:r>
              <a:rPr lang="en-GB" dirty="0">
                <a:hlinkClick r:id="rId4"/>
              </a:rPr>
              <a:t>Git </a:t>
            </a:r>
            <a:r>
              <a:rPr lang="en-GB" dirty="0" err="1">
                <a:hlinkClick r:id="rId4"/>
              </a:rPr>
              <a:t>Cheatsheet</a:t>
            </a:r>
            <a:endParaRPr lang="en-GB" dirty="0"/>
          </a:p>
          <a:p>
            <a:r>
              <a:rPr lang="en-GB" dirty="0">
                <a:solidFill>
                  <a:schemeClr val="bg1"/>
                </a:solidFill>
              </a:rPr>
              <a:t>GitHub’s help pages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46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C8EAFB-D69A-4FDE-ABF3-987910B72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33932" y="2874111"/>
            <a:ext cx="4119539" cy="881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63709B-1ECD-4D52-A72B-262A97A03DA6}"/>
              </a:ext>
            </a:extLst>
          </p:cNvPr>
          <p:cNvSpPr txBox="1"/>
          <p:nvPr/>
        </p:nvSpPr>
        <p:spPr>
          <a:xfrm>
            <a:off x="564356" y="1986777"/>
            <a:ext cx="8015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GB" sz="3300" b="1" dirty="0">
                <a:solidFill>
                  <a:prstClr val="black"/>
                </a:solidFill>
                <a:latin typeface="Calibri" panose="020F0502020204030204"/>
              </a:rPr>
              <a:t>An Introduction to</a:t>
            </a:r>
          </a:p>
        </p:txBody>
      </p:sp>
    </p:spTree>
    <p:extLst>
      <p:ext uri="{BB962C8B-B14F-4D97-AF65-F5344CB8AC3E}">
        <p14:creationId xmlns:p14="http://schemas.microsoft.com/office/powerpoint/2010/main" val="116708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Bradley Hand ITC" pitchFamily="66" charset="0"/>
              </a:rPr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Git is: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Extremely useful tool used by professionals who generate files on computers, particularly coders.</a:t>
            </a:r>
          </a:p>
        </p:txBody>
      </p:sp>
    </p:spTree>
    <p:extLst>
      <p:ext uri="{BB962C8B-B14F-4D97-AF65-F5344CB8AC3E}">
        <p14:creationId xmlns:p14="http://schemas.microsoft.com/office/powerpoint/2010/main" val="1608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CEEA-3B0F-41FB-B635-F31FAD1A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8801"/>
            <a:ext cx="7886700" cy="430088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GB" sz="3300" dirty="0"/>
              <a:t>Create an account</a:t>
            </a:r>
          </a:p>
          <a:p>
            <a:pPr>
              <a:buClr>
                <a:srgbClr val="FF0000"/>
              </a:buClr>
            </a:pPr>
            <a:r>
              <a:rPr lang="en-GB" sz="3300" dirty="0"/>
              <a:t>Create a </a:t>
            </a:r>
            <a:r>
              <a:rPr lang="en-GB" sz="3300" b="1" dirty="0">
                <a:solidFill>
                  <a:srgbClr val="FF0000"/>
                </a:solidFill>
              </a:rPr>
              <a:t>repository</a:t>
            </a:r>
          </a:p>
          <a:p>
            <a:pPr>
              <a:buClr>
                <a:srgbClr val="FF0000"/>
              </a:buClr>
            </a:pPr>
            <a:r>
              <a:rPr lang="en-GB" sz="3300" dirty="0"/>
              <a:t>Create an </a:t>
            </a:r>
            <a:r>
              <a:rPr lang="en-GB" sz="3300" b="1" dirty="0">
                <a:solidFill>
                  <a:srgbClr val="FF0000"/>
                </a:solidFill>
              </a:rPr>
              <a:t>issue</a:t>
            </a:r>
          </a:p>
          <a:p>
            <a:pPr>
              <a:buClr>
                <a:srgbClr val="FF0000"/>
              </a:buClr>
            </a:pPr>
            <a:r>
              <a:rPr lang="en-GB" sz="3300" dirty="0"/>
              <a:t>Create a </a:t>
            </a:r>
            <a:r>
              <a:rPr lang="en-GB" sz="3300" b="1" dirty="0">
                <a:solidFill>
                  <a:srgbClr val="FF0000"/>
                </a:solidFill>
              </a:rPr>
              <a:t>branch</a:t>
            </a:r>
          </a:p>
          <a:p>
            <a:r>
              <a:rPr lang="en-GB" sz="3300" b="1" dirty="0">
                <a:solidFill>
                  <a:srgbClr val="FF0000"/>
                </a:solidFill>
              </a:rPr>
              <a:t>Commit </a:t>
            </a:r>
            <a:r>
              <a:rPr lang="en-GB" sz="3300" dirty="0"/>
              <a:t>a change</a:t>
            </a:r>
            <a:endParaRPr lang="en-GB" sz="3300" b="1" dirty="0">
              <a:solidFill>
                <a:srgbClr val="FF0000"/>
              </a:solidFill>
            </a:endParaRPr>
          </a:p>
          <a:p>
            <a:r>
              <a:rPr lang="en-GB" sz="3300" dirty="0"/>
              <a:t>Create a </a:t>
            </a:r>
            <a:r>
              <a:rPr lang="en-GB" sz="3300" b="1" dirty="0">
                <a:solidFill>
                  <a:srgbClr val="FF0000"/>
                </a:solidFill>
              </a:rPr>
              <a:t>pull request</a:t>
            </a:r>
          </a:p>
          <a:p>
            <a:r>
              <a:rPr lang="en-GB" sz="3300" b="1" dirty="0">
                <a:solidFill>
                  <a:srgbClr val="FF0000"/>
                </a:solidFill>
              </a:rPr>
              <a:t>Fork</a:t>
            </a:r>
            <a:r>
              <a:rPr lang="en-GB" sz="3300" dirty="0"/>
              <a:t> another repository</a:t>
            </a:r>
          </a:p>
        </p:txBody>
      </p:sp>
    </p:spTree>
    <p:extLst>
      <p:ext uri="{BB962C8B-B14F-4D97-AF65-F5344CB8AC3E}">
        <p14:creationId xmlns:p14="http://schemas.microsoft.com/office/powerpoint/2010/main" val="339157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B1CB-FEDD-49A5-AD58-AF84A787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460" y="2195219"/>
            <a:ext cx="3065480" cy="2166836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050" b="1" dirty="0"/>
              <a:t>YOUR TURN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7C892E-ED46-4593-A798-D223DEED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459" y="4420420"/>
            <a:ext cx="3065479" cy="860897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1500" dirty="0">
                <a:hlinkClick r:id="rId2"/>
              </a:rPr>
              <a:t>https://lab.github.com/githubtraining/introduction-to-github</a:t>
            </a:r>
            <a:r>
              <a:rPr lang="en-US" sz="1500" dirty="0"/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857250"/>
            <a:ext cx="5391038" cy="51435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74BCC0C-5D65-465B-A6A4-95EA4E4A7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3343" r="22852"/>
          <a:stretch/>
        </p:blipFill>
        <p:spPr>
          <a:xfrm>
            <a:off x="1" y="857257"/>
            <a:ext cx="5271371" cy="514349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929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Bradley Hand ITC" pitchFamily="66" charset="0"/>
              </a:rP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First we have to install Git to our computers from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this page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Bradley Hand ITC" pitchFamily="66" charset="0"/>
              </a:rPr>
              <a:t>The 2 Key Aspects of Git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Version Control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Collaboration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4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How to use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Command Line (recommended!!!)</a:t>
            </a:r>
          </a:p>
          <a:p>
            <a:r>
              <a:rPr lang="en-GB" dirty="0">
                <a:solidFill>
                  <a:schemeClr val="bg1"/>
                </a:solidFill>
              </a:rPr>
              <a:t>Integrative (with major applications like IDEs)</a:t>
            </a:r>
          </a:p>
          <a:p>
            <a:r>
              <a:rPr lang="en-GB" dirty="0">
                <a:solidFill>
                  <a:schemeClr val="bg1"/>
                </a:solidFill>
              </a:rPr>
              <a:t>GUI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3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Command Line Basic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Depending on your OS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Windows: Command prompt, </a:t>
            </a:r>
            <a:r>
              <a:rPr lang="en-GB" dirty="0" err="1">
                <a:solidFill>
                  <a:schemeClr val="bg1"/>
                </a:solidFill>
              </a:rPr>
              <a:t>Powershell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 err="1">
                <a:solidFill>
                  <a:schemeClr val="bg1"/>
                </a:solidFill>
              </a:rPr>
              <a:t>macOS</a:t>
            </a:r>
            <a:r>
              <a:rPr lang="en-GB" dirty="0">
                <a:solidFill>
                  <a:schemeClr val="bg1"/>
                </a:solidFill>
              </a:rPr>
              <a:t>: Terminal (bash)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Linux… </a:t>
            </a:r>
          </a:p>
          <a:p>
            <a:r>
              <a:rPr lang="en-GB" dirty="0">
                <a:solidFill>
                  <a:schemeClr val="bg1"/>
                </a:solidFill>
              </a:rPr>
              <a:t>To use git you’ll need to know basic commands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Change directory (cd)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Check directory contents (ls)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Delete a file (rm)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Copy/move a file (</a:t>
            </a:r>
            <a:r>
              <a:rPr lang="en-GB" dirty="0" err="1">
                <a:solidFill>
                  <a:schemeClr val="bg1"/>
                </a:solidFill>
              </a:rPr>
              <a:t>cp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Write to file (echo, cat)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Read a file (various commands)</a:t>
            </a:r>
          </a:p>
          <a:p>
            <a:r>
              <a:rPr lang="en-GB" dirty="0">
                <a:solidFill>
                  <a:schemeClr val="bg1"/>
                </a:solidFill>
              </a:rPr>
              <a:t>You can still use GUI-based folder management (at the beginning) but this is really cumbersome and time-consuming.</a:t>
            </a:r>
          </a:p>
        </p:txBody>
      </p:sp>
    </p:spTree>
    <p:extLst>
      <p:ext uri="{BB962C8B-B14F-4D97-AF65-F5344CB8AC3E}">
        <p14:creationId xmlns:p14="http://schemas.microsoft.com/office/powerpoint/2010/main" val="347236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Git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Open your command line interface of choice</a:t>
            </a:r>
          </a:p>
          <a:p>
            <a:r>
              <a:rPr lang="en-GB" dirty="0">
                <a:solidFill>
                  <a:schemeClr val="bg1"/>
                </a:solidFill>
              </a:rPr>
              <a:t>Run git.exe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Type and run git</a:t>
            </a:r>
          </a:p>
          <a:p>
            <a:r>
              <a:rPr lang="en-GB" dirty="0">
                <a:solidFill>
                  <a:schemeClr val="bg1"/>
                </a:solidFill>
              </a:rPr>
              <a:t>Now try git help</a:t>
            </a:r>
          </a:p>
          <a:p>
            <a:r>
              <a:rPr lang="en-GB" dirty="0">
                <a:solidFill>
                  <a:schemeClr val="bg1"/>
                </a:solidFill>
              </a:rPr>
              <a:t>Note that EVERY command run in the utility is preceded by the keyword “git”.</a:t>
            </a:r>
          </a:p>
        </p:txBody>
      </p:sp>
    </p:spTree>
    <p:extLst>
      <p:ext uri="{BB962C8B-B14F-4D97-AF65-F5344CB8AC3E}">
        <p14:creationId xmlns:p14="http://schemas.microsoft.com/office/powerpoint/2010/main" val="273594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Create a Git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git repository (“repo”) is a folder that has been initialized to work with the utility.</a:t>
            </a:r>
          </a:p>
          <a:p>
            <a:r>
              <a:rPr lang="en-GB" dirty="0">
                <a:solidFill>
                  <a:schemeClr val="bg1"/>
                </a:solidFill>
              </a:rPr>
              <a:t>Let try something out: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Create and open a blank folder called </a:t>
            </a:r>
            <a:r>
              <a:rPr lang="en-GB" dirty="0" err="1">
                <a:solidFill>
                  <a:schemeClr val="bg1"/>
                </a:solidFill>
              </a:rPr>
              <a:t>GitLesson</a:t>
            </a:r>
            <a:r>
              <a:rPr lang="en-GB" dirty="0">
                <a:solidFill>
                  <a:schemeClr val="bg1"/>
                </a:solidFill>
              </a:rPr>
              <a:t> in your favourite GUI e.g. Windows Explorer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Open the CLI and navigate to that folder/directory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Start Git and make sure its running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Run this command: git </a:t>
            </a:r>
            <a:r>
              <a:rPr lang="en-GB" dirty="0" err="1">
                <a:solidFill>
                  <a:schemeClr val="bg1"/>
                </a:solidFill>
              </a:rPr>
              <a:t>init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Look at your GUI. What did you notice?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1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 brief explanation…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Git essentially takes snapshots of files in the repo.</a:t>
            </a:r>
          </a:p>
          <a:p>
            <a:r>
              <a:rPr lang="en-GB" dirty="0">
                <a:solidFill>
                  <a:schemeClr val="bg1"/>
                </a:solidFill>
              </a:rPr>
              <a:t>2 steps to snapshotting: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Staging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Committing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6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760</Words>
  <Application>Microsoft Office PowerPoint</Application>
  <PresentationFormat>On-screen Show (4:3)</PresentationFormat>
  <Paragraphs>115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Bradley Hand ITC</vt:lpstr>
      <vt:lpstr>Calibri</vt:lpstr>
      <vt:lpstr>Calibri Light</vt:lpstr>
      <vt:lpstr>Lucida Console</vt:lpstr>
      <vt:lpstr>Office Theme</vt:lpstr>
      <vt:lpstr>1_Office Theme</vt:lpstr>
      <vt:lpstr>Git: The Basics  Facilitator: Victor Ordu 29 June 2021</vt:lpstr>
      <vt:lpstr>What is git?</vt:lpstr>
      <vt:lpstr>Getting started</vt:lpstr>
      <vt:lpstr>The 2 Key Aspects of Git </vt:lpstr>
      <vt:lpstr>How to use Git</vt:lpstr>
      <vt:lpstr>Command Line Basic Basics</vt:lpstr>
      <vt:lpstr>Git in action</vt:lpstr>
      <vt:lpstr>Create a Git repository</vt:lpstr>
      <vt:lpstr>A brief explanation…</vt:lpstr>
      <vt:lpstr>PowerPoint Presentation</vt:lpstr>
      <vt:lpstr>git add</vt:lpstr>
      <vt:lpstr>git commit</vt:lpstr>
      <vt:lpstr>git push</vt:lpstr>
      <vt:lpstr>git pull</vt:lpstr>
      <vt:lpstr>A note about .gitignore</vt:lpstr>
      <vt:lpstr>Live coding (Shell commands are in white)</vt:lpstr>
      <vt:lpstr>Conclusion</vt:lpstr>
      <vt:lpstr>Resources</vt:lpstr>
      <vt:lpstr>PowerPoint Presentation</vt:lpstr>
      <vt:lpstr>PowerPoint Presentation</vt:lpstr>
      <vt:lpstr>YOUR TURN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Ordu</dc:creator>
  <cp:keywords>training</cp:keywords>
  <cp:lastModifiedBy>Victor Ordu</cp:lastModifiedBy>
  <cp:revision>31</cp:revision>
  <dcterms:created xsi:type="dcterms:W3CDTF">2017-03-06T22:47:18Z</dcterms:created>
  <dcterms:modified xsi:type="dcterms:W3CDTF">2021-06-29T15:32:25Z</dcterms:modified>
</cp:coreProperties>
</file>