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82" r:id="rId3"/>
    <p:sldId id="283" r:id="rId4"/>
    <p:sldId id="339" r:id="rId5"/>
    <p:sldId id="258" r:id="rId6"/>
    <p:sldId id="329" r:id="rId7"/>
    <p:sldId id="266" r:id="rId8"/>
    <p:sldId id="265" r:id="rId9"/>
    <p:sldId id="332" r:id="rId10"/>
    <p:sldId id="331" r:id="rId11"/>
    <p:sldId id="340" r:id="rId12"/>
    <p:sldId id="333" r:id="rId13"/>
    <p:sldId id="334" r:id="rId14"/>
    <p:sldId id="335" r:id="rId15"/>
    <p:sldId id="336" r:id="rId16"/>
    <p:sldId id="337" r:id="rId17"/>
    <p:sldId id="338" r:id="rId18"/>
    <p:sldId id="268" r:id="rId19"/>
    <p:sldId id="346" r:id="rId20"/>
    <p:sldId id="347" r:id="rId21"/>
    <p:sldId id="341" r:id="rId22"/>
    <p:sldId id="342" r:id="rId23"/>
    <p:sldId id="343" r:id="rId24"/>
    <p:sldId id="34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D78D6-8321-4F48-80A3-43D3371EE9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3B1C-3406-4A58-95D5-6BB5E9ADF3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55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0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5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7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90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5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3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7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86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4DF58-1072-4E30-AD3A-1BB4B8D723CE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B7DE1-1BFF-4146-9D0C-FAFA49C3F9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Presenter: Victor A. Ordu</a:t>
            </a:r>
          </a:p>
        </p:txBody>
      </p:sp>
    </p:spTree>
    <p:extLst>
      <p:ext uri="{BB962C8B-B14F-4D97-AF65-F5344CB8AC3E}">
        <p14:creationId xmlns:p14="http://schemas.microsoft.com/office/powerpoint/2010/main" val="3222519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F99B8-2DDD-465F-AE1D-35B91945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2034-F31C-414F-B227-A0CC6D68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If you have any objects in the workspace, clear it with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rm(list = ls())</a:t>
            </a:r>
          </a:p>
          <a:p>
            <a:r>
              <a:rPr lang="en-US" dirty="0">
                <a:solidFill>
                  <a:schemeClr val="bg1"/>
                </a:solidFill>
              </a:rPr>
              <a:t>Make a character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ame</a:t>
            </a:r>
            <a:r>
              <a:rPr lang="en-US" dirty="0">
                <a:solidFill>
                  <a:schemeClr val="bg1"/>
                </a:solidFill>
              </a:rPr>
              <a:t> containing the full names (both Surname and Given Name in each element) of 10 adults</a:t>
            </a:r>
          </a:p>
          <a:p>
            <a:r>
              <a:rPr lang="en-US" dirty="0">
                <a:solidFill>
                  <a:schemeClr val="bg1"/>
                </a:solidFill>
              </a:rPr>
              <a:t>Make a second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acility</a:t>
            </a:r>
            <a:r>
              <a:rPr lang="en-US" dirty="0">
                <a:solidFill>
                  <a:schemeClr val="bg1"/>
                </a:solidFill>
              </a:rPr>
              <a:t> of names of 10 imaginary facilities</a:t>
            </a:r>
          </a:p>
          <a:p>
            <a:r>
              <a:rPr lang="en-GB" dirty="0">
                <a:solidFill>
                  <a:schemeClr val="bg1"/>
                </a:solidFill>
              </a:rPr>
              <a:t>Make a third vector id of serial identifiers ranging from 1 through 10.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check what type of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n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ame</a:t>
            </a:r>
            <a:r>
              <a:rPr lang="en-US" dirty="0">
                <a:solidFill>
                  <a:schemeClr val="bg1"/>
                </a:solidFill>
              </a:rPr>
              <a:t> is</a:t>
            </a:r>
          </a:p>
          <a:p>
            <a:r>
              <a:rPr lang="en-US" dirty="0">
                <a:solidFill>
                  <a:schemeClr val="bg1"/>
                </a:solidFill>
              </a:rPr>
              <a:t>Confirm the type of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acility</a:t>
            </a:r>
            <a:r>
              <a:rPr lang="en-US" dirty="0">
                <a:solidFill>
                  <a:schemeClr val="bg1"/>
                </a:solidFill>
              </a:rPr>
              <a:t> using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Note: We can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as.character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convert another vector to a character vector.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242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77B4-2172-45C8-9431-F6AF29A1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F1CF-16F9-46B0-AF76-6EB8C7951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1L, 2L, 3L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Why the ‘L’?</a:t>
            </a:r>
          </a:p>
          <a:p>
            <a:r>
              <a:rPr lang="en-US" dirty="0">
                <a:solidFill>
                  <a:schemeClr val="bg1"/>
                </a:solidFill>
              </a:rPr>
              <a:t>Wide range – max up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2,147,483,647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u="sng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</a:rPr>
              <a:t>a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ge</a:t>
            </a:r>
            <a:r>
              <a:rPr lang="en-US" dirty="0">
                <a:solidFill>
                  <a:schemeClr val="bg1"/>
                </a:solidFill>
              </a:rPr>
              <a:t> of 10 adult subjects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 integer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</a:rPr>
              <a:t>s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taffStrength</a:t>
            </a:r>
            <a:r>
              <a:rPr lang="en-US" dirty="0">
                <a:solidFill>
                  <a:schemeClr val="bg1"/>
                </a:solidFill>
              </a:rPr>
              <a:t> for 10 facilities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5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8F1-A9ED-4BF0-877D-7BC1C577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 (double)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74E7E-D2A0-45A4-AD3D-C3EFBEB3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These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 numbers</a:t>
            </a:r>
          </a:p>
          <a:p>
            <a:r>
              <a:rPr lang="en-US" dirty="0">
                <a:solidFill>
                  <a:schemeClr val="bg1"/>
                </a:solidFill>
              </a:rPr>
              <a:t>Existence of inbuilt numeric vectors i.e. mathematical constants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pi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6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9F67-B8B5-4ACE-8534-4F6CEF2A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Logical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C6C5-24CD-493E-946A-315C7588E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TRUE/FALSE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true/false</a:t>
            </a:r>
            <a:r>
              <a:rPr lang="en-US" dirty="0">
                <a:solidFill>
                  <a:schemeClr val="bg1"/>
                </a:solidFill>
              </a:rPr>
              <a:t>); T/F</a:t>
            </a:r>
          </a:p>
          <a:p>
            <a:r>
              <a:rPr lang="en-US" dirty="0">
                <a:solidFill>
                  <a:schemeClr val="bg1"/>
                </a:solidFill>
              </a:rPr>
              <a:t>Zero is FALSE;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US" dirty="0">
                <a:solidFill>
                  <a:schemeClr val="bg1"/>
                </a:solidFill>
              </a:rPr>
              <a:t> non-zero is TRUE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logical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</a:rPr>
              <a:t>p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ermitSighted</a:t>
            </a:r>
            <a:r>
              <a:rPr lang="en-US" dirty="0">
                <a:solidFill>
                  <a:schemeClr val="bg1"/>
                </a:solidFill>
              </a:rPr>
              <a:t> for 10 facilities.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another one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usingPPE</a:t>
            </a:r>
            <a:r>
              <a:rPr lang="en-US" dirty="0">
                <a:solidFill>
                  <a:schemeClr val="bg1"/>
                </a:solidFill>
              </a:rPr>
              <a:t> for 10 individuals.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str()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is.logical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to explore them.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1FE7-192C-4D5F-A268-91233E3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Named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21A0-7083-4995-AB6F-8D1302BCE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Each element of an atomic vector can be named e.g.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05A2F5-45FD-4862-BBE5-805E4987D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038981"/>
            <a:ext cx="8712967" cy="24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66E1-E2F2-494B-9194-B426B937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273D-F752-4B23-A383-C9F00B7A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Remember: All elements of atomic vectors are of the same type</a:t>
            </a:r>
          </a:p>
          <a:p>
            <a:r>
              <a:rPr lang="en-GB" dirty="0">
                <a:solidFill>
                  <a:schemeClr val="bg1"/>
                </a:solidFill>
              </a:rPr>
              <a:t>This is why they are called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atomic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When we mix elements that are usually interpretable as a different type, R will attempt coercion.</a:t>
            </a:r>
          </a:p>
          <a:p>
            <a:r>
              <a:rPr lang="en-GB" dirty="0">
                <a:solidFill>
                  <a:schemeClr val="bg1"/>
                </a:solidFill>
              </a:rPr>
              <a:t>Where this is not feasible, an error is signalled.</a:t>
            </a:r>
          </a:p>
        </p:txBody>
      </p:sp>
    </p:spTree>
    <p:extLst>
      <p:ext uri="{BB962C8B-B14F-4D97-AF65-F5344CB8AC3E}">
        <p14:creationId xmlns:p14="http://schemas.microsoft.com/office/powerpoint/2010/main" val="231409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6BE9-3FCB-4204-9C19-BADFDA3D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Implicit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21D4-13C4-492A-B556-49950C4F2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Governed by precedence rules</a:t>
            </a:r>
          </a:p>
          <a:p>
            <a:r>
              <a:rPr lang="en-GB" dirty="0">
                <a:solidFill>
                  <a:schemeClr val="bg1"/>
                </a:solidFill>
              </a:rPr>
              <a:t>Character &gt;&gt; numeric &gt;&gt; integer &gt;&gt; logical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7A3F6-1E67-48BA-B899-7E6CD4C1C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6" y="2780928"/>
            <a:ext cx="7296478" cy="40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1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7F66-9D29-4807-954F-D338604B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Explicit coercion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B21B-EE0A-4859-AB09-1CEF1E627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Use functions to force elements to a given type. </a:t>
            </a:r>
          </a:p>
          <a:p>
            <a:r>
              <a:rPr lang="en-GB" dirty="0">
                <a:solidFill>
                  <a:schemeClr val="bg1"/>
                </a:solidFill>
              </a:rPr>
              <a:t>Can fail when it doesn’t make sense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7BE48-8CE0-4991-B67D-FC23E35D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56" y="2910475"/>
            <a:ext cx="6485948" cy="39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Integer values that are mapped to “strings”</a:t>
            </a:r>
          </a:p>
          <a:p>
            <a:r>
              <a:rPr lang="en-US" dirty="0">
                <a:solidFill>
                  <a:schemeClr val="bg1"/>
                </a:solidFill>
              </a:rPr>
              <a:t>Used to represent categorical data</a:t>
            </a:r>
          </a:p>
          <a:p>
            <a:r>
              <a:rPr lang="en-US" dirty="0">
                <a:solidFill>
                  <a:schemeClr val="bg1"/>
                </a:solidFill>
              </a:rPr>
              <a:t>Each category is called a level</a:t>
            </a:r>
          </a:p>
          <a:p>
            <a:r>
              <a:rPr lang="en-US" dirty="0">
                <a:solidFill>
                  <a:schemeClr val="bg1"/>
                </a:solidFill>
              </a:rPr>
              <a:t>One of the most powerful uses of R, especially for modelling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Exercise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vector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using 3 categories – small, medium, large – for 10 facilities only.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Make a factor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industryCategory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by calling the function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factor()</a:t>
            </a:r>
            <a:r>
              <a:rPr lang="en-US" dirty="0">
                <a:solidFill>
                  <a:schemeClr val="bg1"/>
                </a:solidFill>
              </a:rPr>
              <a:t> on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industryType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Now use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is.factor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is.character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is.integer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to review these 2 objects.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4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AA79-1C4F-F264-2205-9CD11BAC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A4D2-5E9A-30FD-0C3F-87111E8D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Various operations can be carried out on vectors</a:t>
            </a:r>
          </a:p>
          <a:p>
            <a:r>
              <a:rPr lang="en-GB" dirty="0">
                <a:solidFill>
                  <a:schemeClr val="bg1"/>
                </a:solidFill>
              </a:rPr>
              <a:t>Includes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Arithmetic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Logical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Comparisons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Other function calls</a:t>
            </a:r>
          </a:p>
          <a:p>
            <a:r>
              <a:rPr lang="en-GB" dirty="0">
                <a:solidFill>
                  <a:schemeClr val="bg1"/>
                </a:solidFill>
              </a:rPr>
              <a:t>Operations on a whole vector usually apply to each element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E.g. to add 5 to a vector means to add it to each element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For 2 vectors of the same size, each operand is applied to the corresponding counterpart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If one vector is smaller, the operations are recycled</a:t>
            </a:r>
          </a:p>
        </p:txBody>
      </p:sp>
    </p:spTree>
    <p:extLst>
      <p:ext uri="{BB962C8B-B14F-4D97-AF65-F5344CB8AC3E}">
        <p14:creationId xmlns:p14="http://schemas.microsoft.com/office/powerpoint/2010/main" val="268363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76872"/>
            <a:ext cx="8910698" cy="2232248"/>
          </a:xfrm>
        </p:spPr>
      </p:pic>
      <p:sp>
        <p:nvSpPr>
          <p:cNvPr id="2" name="TextBox 1"/>
          <p:cNvSpPr txBox="1"/>
          <p:nvPr/>
        </p:nvSpPr>
        <p:spPr>
          <a:xfrm>
            <a:off x="107504" y="4437112"/>
            <a:ext cx="893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>
                <a:solidFill>
                  <a:schemeClr val="bg1"/>
                </a:solidFill>
              </a:rPr>
              <a:t>: H Wickham (2014). </a:t>
            </a:r>
            <a:r>
              <a:rPr lang="en-US" i="1" dirty="0">
                <a:solidFill>
                  <a:schemeClr val="bg1"/>
                </a:solidFill>
              </a:rPr>
              <a:t>Advanced R. </a:t>
            </a:r>
            <a:r>
              <a:rPr lang="en-US" dirty="0">
                <a:solidFill>
                  <a:schemeClr val="bg1"/>
                </a:solidFill>
              </a:rPr>
              <a:t>Chapman &amp; Hall, Boca Raton. http://adv-r.had.co.nz/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14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540D7FA-57C2-E328-5516-95BBB2672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34" b="3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7A1E5-787D-7185-7C06-4E3E9396B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718E-C16D-259B-DFE2-0D57ABC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AD4D-5B33-A848-0792-628D8CF3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crucial aspect of R programming</a:t>
            </a:r>
          </a:p>
          <a:p>
            <a:r>
              <a:rPr lang="en-US" dirty="0">
                <a:solidFill>
                  <a:schemeClr val="bg1"/>
                </a:solidFill>
              </a:rPr>
              <a:t>Enables one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</a:t>
            </a:r>
            <a:r>
              <a:rPr lang="en-US" dirty="0">
                <a:solidFill>
                  <a:schemeClr val="bg1"/>
                </a:solidFill>
              </a:rPr>
              <a:t> elements of a data structure</a:t>
            </a:r>
          </a:p>
          <a:p>
            <a:r>
              <a:rPr lang="en-US" dirty="0">
                <a:solidFill>
                  <a:schemeClr val="bg1"/>
                </a:solidFill>
              </a:rPr>
              <a:t>Bracket operator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“[ ]” </a:t>
            </a:r>
            <a:r>
              <a:rPr lang="en-US" dirty="0">
                <a:solidFill>
                  <a:schemeClr val="bg1"/>
                </a:solidFill>
              </a:rPr>
              <a:t>is used for indexing vectors</a:t>
            </a:r>
          </a:p>
          <a:p>
            <a:r>
              <a:rPr lang="en-US" dirty="0">
                <a:solidFill>
                  <a:schemeClr val="bg1"/>
                </a:solidFill>
              </a:rPr>
              <a:t>Can use: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positional values =&gt; 4 gives the 4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element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named =&gt; applies only to named vectors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logical TRUE/FALSE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predicate statements</a:t>
            </a:r>
          </a:p>
        </p:txBody>
      </p:sp>
    </p:spTree>
    <p:extLst>
      <p:ext uri="{BB962C8B-B14F-4D97-AF65-F5344CB8AC3E}">
        <p14:creationId xmlns:p14="http://schemas.microsoft.com/office/powerpoint/2010/main" val="310181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DE401-A412-8679-72B4-9B90D34CE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889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6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D4E40-6D21-31E7-9537-0CE868A55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817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917BAC-05EE-5771-0E9A-9DE1CA3DE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48680"/>
            <a:ext cx="9210339" cy="5875793"/>
          </a:xfrm>
        </p:spPr>
      </p:pic>
    </p:spTree>
    <p:extLst>
      <p:ext uri="{BB962C8B-B14F-4D97-AF65-F5344CB8AC3E}">
        <p14:creationId xmlns:p14="http://schemas.microsoft.com/office/powerpoint/2010/main" val="395442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Types of Data Structures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Atomic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 frames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Matrices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Lists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7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4E1B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F280-E880-46C3-B00B-2CE5947C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Dimensionality vs Sameness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A6E14-0FE8-4198-82DC-C7E12A3F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51" y="1196752"/>
            <a:ext cx="8785097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6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6 Kinds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Character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Double (or numeric)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Logical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Raw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Complex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7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5D36-6647-4C12-A848-E463A5E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Memory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C7269-0AA6-450B-BC14-BA9524E6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1700634"/>
            <a:ext cx="7328027" cy="345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6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Characteristics of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elements are of a particular </a:t>
            </a:r>
            <a:r>
              <a:rPr lang="en-US" u="sng" dirty="0">
                <a:solidFill>
                  <a:schemeClr val="bg1"/>
                </a:solidFill>
              </a:rPr>
              <a:t>data </a:t>
            </a:r>
            <a:r>
              <a:rPr lang="en-US" b="1" u="sng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(in lay language, “type” would be numbers, words, etc.)</a:t>
            </a:r>
          </a:p>
          <a:p>
            <a:r>
              <a:rPr lang="en-US" dirty="0">
                <a:solidFill>
                  <a:schemeClr val="bg1"/>
                </a:solidFill>
              </a:rPr>
              <a:t>One-dimensional</a:t>
            </a:r>
          </a:p>
          <a:p>
            <a:r>
              <a:rPr lang="en-US" dirty="0">
                <a:solidFill>
                  <a:schemeClr val="bg1"/>
                </a:solidFill>
              </a:rPr>
              <a:t>Scalars are actually vectors of length 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2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Making atomic vectors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assignment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concatenate function,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c()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Latin: </a:t>
            </a:r>
            <a:r>
              <a:rPr lang="en-US" i="1" dirty="0">
                <a:solidFill>
                  <a:schemeClr val="bg1"/>
                </a:solidFill>
              </a:rPr>
              <a:t>con – </a:t>
            </a:r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</a:rPr>
              <a:t>caten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– </a:t>
            </a:r>
            <a:r>
              <a:rPr lang="en-US" i="1" dirty="0" err="1">
                <a:solidFill>
                  <a:schemeClr val="bg1"/>
                </a:solidFill>
              </a:rPr>
              <a:t>atus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chain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GB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Some call it “combine” function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Indispensible in creating vectors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‘grow’ a vector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append()</a:t>
            </a:r>
          </a:p>
        </p:txBody>
      </p:sp>
    </p:spTree>
    <p:extLst>
      <p:ext uri="{BB962C8B-B14F-4D97-AF65-F5344CB8AC3E}">
        <p14:creationId xmlns:p14="http://schemas.microsoft.com/office/powerpoint/2010/main" val="2802443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EF11-641E-4A45-B50F-CF73336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Character vectors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E04C-F903-4F43-B35D-513E79FA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Strings are always placed in quotation marks when coding i.e.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“boy”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“Health”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“R is easy to learn”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“A string can be a whole sentence!”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“9”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Some character vectors are inbuilt into R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LETTERS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month.abb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month.name</a:t>
            </a:r>
          </a:p>
          <a:p>
            <a:r>
              <a:rPr lang="en-US" dirty="0">
                <a:solidFill>
                  <a:schemeClr val="bg1"/>
                </a:solidFill>
              </a:rPr>
              <a:t>Remember use quotation marks: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“ ”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We can create empty vectors with specific lengths e.g. 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character(length = 10) </a:t>
            </a:r>
            <a:r>
              <a:rPr lang="en-US" dirty="0">
                <a:solidFill>
                  <a:schemeClr val="bg1"/>
                </a:solidFill>
                <a:cs typeface="Consolas" pitchFamily="49" charset="0"/>
              </a:rPr>
              <a:t>or</a:t>
            </a:r>
            <a:r>
              <a:rPr lang="en-US" dirty="0">
                <a:solidFill>
                  <a:srgbClr val="FFFF00"/>
                </a:solidFill>
                <a:latin typeface="Consolas" pitchFamily="49" charset="0"/>
                <a:cs typeface="Consolas" pitchFamily="49" charset="0"/>
              </a:rPr>
              <a:t> character(10)</a:t>
            </a:r>
          </a:p>
          <a:p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Limit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Approx.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31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(about 2 billion) characters!</a:t>
            </a:r>
            <a:endParaRPr lang="en-US" baseline="30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5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</TotalTime>
  <Words>777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Consolas</vt:lpstr>
      <vt:lpstr>Office Theme</vt:lpstr>
      <vt:lpstr>R Data Structures</vt:lpstr>
      <vt:lpstr>PowerPoint Presentation</vt:lpstr>
      <vt:lpstr>Types of Data Structures</vt:lpstr>
      <vt:lpstr>Dimensionality vs Sameness</vt:lpstr>
      <vt:lpstr>6 Kinds of Atomic Vectors</vt:lpstr>
      <vt:lpstr>Memory model</vt:lpstr>
      <vt:lpstr>Characteristics of Atomic Vectors</vt:lpstr>
      <vt:lpstr>Making atomic vectors</vt:lpstr>
      <vt:lpstr>Character vectors</vt:lpstr>
      <vt:lpstr>Exercise</vt:lpstr>
      <vt:lpstr>Integer vectors</vt:lpstr>
      <vt:lpstr>Numeric (double) vectors</vt:lpstr>
      <vt:lpstr>Logical vectors</vt:lpstr>
      <vt:lpstr>Named vectors</vt:lpstr>
      <vt:lpstr>Coercion</vt:lpstr>
      <vt:lpstr>Implicit coercion</vt:lpstr>
      <vt:lpstr>Explicit coercion</vt:lpstr>
      <vt:lpstr>Factors</vt:lpstr>
      <vt:lpstr>Vector operations</vt:lpstr>
      <vt:lpstr>PowerPoint Presentation</vt:lpstr>
      <vt:lpstr>Indexing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NESREA</dc:creator>
  <cp:lastModifiedBy>Victor Ordu</cp:lastModifiedBy>
  <cp:revision>130</cp:revision>
  <dcterms:created xsi:type="dcterms:W3CDTF">2016-09-20T09:37:02Z</dcterms:created>
  <dcterms:modified xsi:type="dcterms:W3CDTF">2024-10-27T16:59:21Z</dcterms:modified>
</cp:coreProperties>
</file>