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Victor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Ordu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an ordered array of values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 -5   0   5  10  28  28  29  57  77  88 298</a:t>
            </a:r>
          </a:p>
          <a:p>
            <a:pPr lvl="0" marL="0" indent="0">
              <a:buNone/>
            </a:pPr>
            <a:r>
              <a:rPr/>
              <a:t>In descending order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(mix, </a:t>
            </a:r>
            <a:r>
              <a:rPr>
                <a:solidFill>
                  <a:srgbClr val="7D9029"/>
                </a:solidFill>
                <a:latin typeface="Courier"/>
              </a:rPr>
              <a:t>decreasing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298  88  77  57  29  28  28  10   5   0  -5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 the rank of values within a collection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 4  2  1  7  3  9  5  8  6 10 11</a:t>
            </a:r>
          </a:p>
          <a:p>
            <a:pPr lvl="0" marL="0" indent="0">
              <a:buNone/>
            </a:pPr>
            <a:r>
              <a:rPr/>
              <a:t>Compare with original vector for clarity:</a:t>
            </a:r>
          </a:p>
          <a:p>
            <a:pPr lvl="0" indent="0">
              <a:buNone/>
            </a:pPr>
            <a:r>
              <a:rPr>
                <a:latin typeface="Courier"/>
              </a:rPr>
              <a:t>comp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original =</a:t>
            </a:r>
            <a:r>
              <a:rPr>
                <a:latin typeface="Courier"/>
              </a:rPr>
              <a:t> mix, </a:t>
            </a:r>
            <a:r>
              <a:rPr>
                <a:solidFill>
                  <a:srgbClr val="7D9029"/>
                </a:solidFill>
                <a:latin typeface="Courier"/>
              </a:rPr>
              <a:t>ordered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(mix))</a:t>
            </a:r>
            <a:br/>
            <a:r>
              <a:rPr>
                <a:latin typeface="Courier"/>
              </a:rPr>
              <a:t>comp</a:t>
            </a:r>
          </a:p>
          <a:p>
            <a:pPr lvl="0" indent="0">
              <a:buNone/>
            </a:pPr>
            <a:r>
              <a:rPr>
                <a:latin typeface="Courier"/>
              </a:rPr>
              <a:t>##    original ordered
## 1         5       4
## 2         0       2
## 3        28       1
## 4        -5       7
## 5        29       3
## 6        77       9
## 7        10       5
## 8        57       8
## 9        28       6
## 10       88      10
## 11      298      11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Tendency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Arithmetic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Computed with the function </a:t>
            </a:r>
            <a:r>
              <a:rPr>
                <a:latin typeface="Courier"/>
              </a:rPr>
              <a:t>mean()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55.90909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Computed with the function </a:t>
            </a:r>
            <a:r>
              <a:rPr>
                <a:latin typeface="Courier"/>
              </a:rPr>
              <a:t>median()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28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beteen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Add an outlier to the vector 'mix'</a:t>
            </a:r>
            <a:br/>
            <a:r>
              <a:rPr>
                <a:latin typeface="Courier"/>
              </a:rPr>
              <a:t>mix[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(mix)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br/>
            <a:r>
              <a:rPr>
                <a:latin typeface="Courier"/>
              </a:rPr>
              <a:t>mix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   5    0   28   -5   29   77   10   57   28   88  298 1000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134.5833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28.5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is no function per se in R for computing the mode, but developing a custom function for this purpose is trivial and would be done on a case-by-case basis.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Dispersion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you want to assess the variability in a set of data or a given variable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combination of the min. and the max.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 -5 1000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Interquartile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 range between the first and the third quartile - A measure of the “middle fifty percent” of a dataset - It’s where you find the bulk of your data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IQR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71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boxplot</a:t>
            </a:r>
            <a:r>
              <a:rPr>
                <a:latin typeface="Courier"/>
              </a:rPr>
              <a:t>(mix)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criptive-stat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Dispersion around the mean, with the difference squared to create absolute values.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var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80993.9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square root of the variance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284.5943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Used to measure the variation between 2 different but related datasets It is the ratio between the standard deviation and the mean, expressed as a percentage.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Grouping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Numerical</a:t>
            </a:r>
            <a:r>
              <a:rPr/>
              <a:t> </a:t>
            </a:r>
            <a:r>
              <a:rPr/>
              <a:t>vs. Categorical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With numerical data we create intervals first, coverting them to discrete categories.</a:t>
            </a:r>
          </a:p>
          <a:p>
            <a:pPr lvl="1"/>
            <a:r>
              <a:rPr/>
              <a:t>Then we create a frequeny tabulation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cut</a:t>
            </a:r>
            <a:r>
              <a:rPr>
                <a:latin typeface="Courier"/>
              </a:rPr>
              <a:t>(mix,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create 3 groups using defaults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(-6,330]    (-6,330]    (-6,330]    (-6,330]    (-6,330]    (-6,330]   
##  [7] (-6,330]    (-6,330]    (-6,330]    (-6,330]    (-6,330]    (665,1e+03]
## Levels: (-6,330] (330,665] (665,1e+03]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cut</a:t>
            </a:r>
            <a:r>
              <a:rPr>
                <a:latin typeface="Courier"/>
              </a:rPr>
              <a:t>(mix,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))  </a:t>
            </a:r>
            <a:r>
              <a:rPr i="1">
                <a:solidFill>
                  <a:srgbClr val="60A0B0"/>
                </a:solidFill>
                <a:latin typeface="Courier"/>
              </a:rPr>
              <a:t># Note missing value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(0,100]     (-5,0]      (0,100]     &lt;NA&gt;        (0,100]     (0,100]    
##  [7] (0,100]     (0,100]     (0,100]     (0,100]     (100,1e+03] (100,1e+03]
## Levels: (-5,0] (0,100] (100,1e+03]</a:t>
            </a:r>
          </a:p>
          <a:p>
            <a:pPr lvl="0" marL="0" indent="0">
              <a:buNone/>
            </a:pPr>
            <a:r>
              <a:rPr/>
              <a:t>`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cut</a:t>
            </a:r>
            <a:r>
              <a:rPr>
                <a:latin typeface="Courier"/>
              </a:rPr>
              <a:t>(mix,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include.lowest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(0,100]     [-4,0]      (0,100]     &lt;NA&gt;        (0,100]     (0,100]    
##  [7] (0,100]     (0,100]     (0,100]     (0,100]     (100,1e+03] (100,1e+03]
## Levels: [-4,0] (0,100] (100,1e+03]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of the functions related to pure statistics can be found in the </a:t>
            </a:r>
            <a:r>
              <a:rPr i="1"/>
              <a:t>base</a:t>
            </a:r>
            <a:r>
              <a:rPr/>
              <a:t> and </a:t>
            </a:r>
            <a:r>
              <a:rPr i="1"/>
              <a:t>stats</a:t>
            </a:r>
            <a:r>
              <a:rPr/>
              <a:t> package</a:t>
            </a:r>
          </a:p>
          <a:p>
            <a:pPr lvl="1"/>
            <a:r>
              <a:rPr/>
              <a:t>They are always pre-loaded by default in every R session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".GlobalEnv"        "package:stats"     "package:graphics" 
## [4] "package:grDevices" "package:utils"     "package:datasets" 
## [7] "package:methods"   "Autoloads"         "package:base"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cut</a:t>
            </a:r>
            <a:r>
              <a:rPr>
                <a:latin typeface="Courier"/>
              </a:rPr>
              <a:t>(mix, 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min</a:t>
            </a:r>
            <a:r>
              <a:rPr>
                <a:latin typeface="Courier"/>
              </a:rPr>
              <a:t>(mix), </a:t>
            </a: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(mix),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(mix)))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(-5,28.5]    (-5,28.5]    (-5,28.5]    &lt;NA&gt;         (28.5,1e+03]
##  [6] (28.5,1e+03] (-5,28.5]    (28.5,1e+03] (-5,28.5]    (28.5,1e+03]
## [11] (28.5,1e+03] (28.5,1e+03]
## Levels: (-5,28.5] (28.5,1e+03]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Frequency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categorical/discrete data</a:t>
            </a:r>
          </a:p>
          <a:p>
            <a:pPr lvl="1"/>
            <a:r>
              <a:rPr/>
              <a:t>In R, we use the </a:t>
            </a:r>
            <a:r>
              <a:rPr>
                <a:latin typeface="Courier"/>
              </a:rPr>
              <a:t>table()</a:t>
            </a:r>
            <a:r>
              <a:rPr/>
              <a:t> function.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(esoph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agegp)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25-34 35-44 45-54 55-64 65-74   75+ 
##    15    15    16    16    15    11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Cumulative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cumsum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   5    5   33   28   57  134  144  201  229  317  615 1615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Compare with original</a:t>
            </a:r>
            <a:br/>
            <a:r>
              <a:rPr>
                <a:latin typeface="Courier"/>
              </a:rPr>
              <a:t>cumfrq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original =</a:t>
            </a:r>
            <a:r>
              <a:rPr>
                <a:latin typeface="Courier"/>
              </a:rPr>
              <a:t> mix, </a:t>
            </a:r>
            <a:r>
              <a:rPr>
                <a:solidFill>
                  <a:srgbClr val="7D9029"/>
                </a:solidFill>
                <a:latin typeface="Courier"/>
              </a:rPr>
              <a:t>cum.freq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cumsum</a:t>
            </a:r>
            <a:r>
              <a:rPr>
                <a:latin typeface="Courier"/>
              </a:rPr>
              <a:t>(mix))</a:t>
            </a:r>
            <a:br/>
            <a:r>
              <a:rPr>
                <a:latin typeface="Courier"/>
              </a:rPr>
              <a:t>cumfrq</a:t>
            </a:r>
          </a:p>
          <a:p>
            <a:pPr lvl="0" indent="0">
              <a:buNone/>
            </a:pPr>
            <a:r>
              <a:rPr>
                <a:latin typeface="Courier"/>
              </a:rPr>
              <a:t>##    original cum.freq
## 1         5        5
## 2         0        5
## 3        28       33
## 4        -5       28
## 5        29       57
## 6        77      134
## 7        10      144
## 8        57      201
## 9        28      229
## 10       88      317
## 11      298      615
## 12     1000     1615</a:t>
            </a:r>
          </a:p>
          <a:p>
            <a:pPr lvl="0" marL="0" indent="0">
              <a:buNone/>
            </a:pPr>
            <a:r>
              <a:rPr/>
              <a:t>Something is wrong with this arrangement. Can you spot it?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vectors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need to discuss some important behaviours of vectors</a:t>
            </a:r>
          </a:p>
          <a:p>
            <a:pPr lvl="1"/>
            <a:r>
              <a:rPr/>
              <a:t>They have practical implications when you are carrying out analyses.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process whereby an operation carried out affects every element of a vector.</a:t>
            </a:r>
          </a:p>
          <a:p>
            <a:pPr lvl="1"/>
            <a:r>
              <a:rPr/>
              <a:t>First let’s create a vector with random whole numbers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134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myvalues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myvalues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4 2 2 3 6 4 2 3 2 7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myvalues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5 3 3 4 7 5 3 4 3 8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myvalues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20 10 10 15 30 20 10 15 10 35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myvalues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FALSE  TRUE  TRUE FALSE FALSE FALSE  TRUE FALSE  TRUE FALSE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Vectorized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‘</a:t>
            </a:r>
            <a:r>
              <a:rPr/>
              <a:t>AND</a:t>
            </a:r>
            <a:r>
              <a:rPr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newvalues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(myvalues,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(myvalues),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identical</a:t>
            </a:r>
            <a:r>
              <a:rPr>
                <a:latin typeface="Courier"/>
              </a:rPr>
              <a:t>(newvalues, myvalues)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FALSE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myvalues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newvalues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FALSE FALSE FALSE  TRUE FALSE FALSE  TRUE FALSE FALSE FALSE</a:t>
            </a:r>
          </a:p>
          <a:p>
            <a:pPr lvl="0" indent="0">
              <a:buNone/>
            </a:pPr>
            <a:r>
              <a:rPr>
                <a:latin typeface="Courier"/>
              </a:rPr>
              <a:t>myvalues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&amp;&amp;</a:t>
            </a:r>
            <a:r>
              <a:rPr>
                <a:latin typeface="Courier"/>
              </a:rPr>
              <a:t> myvalues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TRUE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 with “Vectorized” </a:t>
            </a:r>
            <a:r>
              <a:rPr>
                <a:latin typeface="Courier"/>
              </a:rPr>
              <a:t>&amp;</a:t>
            </a:r>
            <a:r>
              <a:rPr/>
              <a:t> we do this check element by element.</a:t>
            </a:r>
          </a:p>
          <a:p>
            <a:pPr lvl="0" indent="0">
              <a:buNone/>
            </a:pPr>
            <a:r>
              <a:rPr>
                <a:latin typeface="Courier"/>
              </a:rPr>
              <a:t>myvalues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myvalues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 TRUE FALSE FALSE  TRUE FALSE  TRUE FALSE  TRUE FALSE FALSE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&amp;&amp;</a:t>
            </a:r>
            <a:r>
              <a:rPr/>
              <a:t> and </a:t>
            </a:r>
            <a:r>
              <a:rPr>
                <a:latin typeface="Courier"/>
              </a:rPr>
              <a:t>||</a:t>
            </a:r>
            <a:r>
              <a:rPr/>
              <a:t> are best for logical single outcome computations e.g. </a:t>
            </a:r>
            <a:r>
              <a:rPr>
                <a:latin typeface="Courier"/>
              </a:rPr>
              <a:t>is.character(x) &amp;&amp; is.atomic(x)</a:t>
            </a:r>
          </a:p>
          <a:p>
            <a:pPr lvl="1"/>
            <a:r>
              <a:rPr>
                <a:latin typeface="Courier"/>
              </a:rPr>
              <a:t>&amp;</a:t>
            </a:r>
            <a:r>
              <a:rPr/>
              <a:t> and </a:t>
            </a:r>
            <a:r>
              <a:rPr>
                <a:latin typeface="Courier"/>
              </a:rPr>
              <a:t>|</a:t>
            </a:r>
            <a:r>
              <a:rPr/>
              <a:t> are used to compare elements one by one along the length of two vectors. e.g. </a:t>
            </a:r>
            <a:r>
              <a:rPr>
                <a:latin typeface="Courier"/>
              </a:rPr>
              <a:t>is.na(x) | duplicated(x)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Recycling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When 2 vectors are used together as operands in a computation e.g. 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</m:oMath>
                </a14:m>
                <a:r>
                  <a:rPr/>
                  <a:t>, if </a:t>
                </a:r>
                <a:r>
                  <a:rPr>
                    <a:latin typeface="Courier"/>
                  </a:rPr>
                  <a:t>length(A) != length(B)</a:t>
                </a:r>
                <a:r>
                  <a:rPr/>
                  <a:t>, the shorter one will be recycled until the computation on the longer vector is completed, without prejudice to which element of the shorter is used last.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Thus,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y    </a:t>
            </a:r>
            <a:r>
              <a:rPr i="1">
                <a:solidFill>
                  <a:srgbClr val="60A0B0"/>
                </a:solidFill>
                <a:latin typeface="Courier"/>
              </a:rPr>
              <a:t># Recycling of lengh 1L akin to vectorization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5 10 15 20 25 30 35 40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y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5 20 15 40 25 60 35 80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 side-by-side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(y, </a:t>
            </a:r>
            <a:r>
              <a:rPr>
                <a:solidFill>
                  <a:srgbClr val="7D9029"/>
                </a:solidFill>
                <a:latin typeface="Courier"/>
              </a:rPr>
              <a:t>prod 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y)</a:t>
            </a:r>
          </a:p>
          <a:p>
            <a:pPr lvl="0" indent="0">
              <a:buNone/>
            </a:pPr>
            <a:r>
              <a:rPr>
                <a:latin typeface="Courier"/>
              </a:rPr>
              <a:t>##   y prod
## 1 1    5
## 2 2   20
## 3 3   15
## 4 4   40
## 5 5   25
## 6 6   60
## 7 7   35
## 8 8   80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Demonstrate abrupt stop to recycling</a:t>
            </a:r>
          </a:p>
          <a:p>
            <a:pPr lvl="0" indent="0">
              <a:buNone/>
            </a:pPr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15L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y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5 20 45 20 50 90 35 80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Viewed in a data frame…</a:t>
            </a:r>
          </a:p>
          <a:p>
            <a:pPr lvl="0" indent="0">
              <a:buNone/>
            </a:pPr>
            <a:r>
              <a:rPr>
                <a:latin typeface="Courier"/>
              </a:rPr>
              <a:t>##    x y x.times.y
## 1  5 1         5
## 2 10 2        20
## 3 15 3        45
## 4  5 4        20
## 5 10 5        50
## 6 15 6        90
## 7  5 7        35
## 8 10 8        80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Numerical data</a:t>
            </a:r>
          </a:p>
          <a:p>
            <a:pPr lvl="0" marL="0" indent="0">
              <a:buNone/>
            </a:pPr>
            <a:r>
              <a:rPr/>
              <a:t>Adding up the values with </a:t>
            </a:r>
            <a:r>
              <a:rPr>
                <a:latin typeface="Courier"/>
              </a:rPr>
              <a:t>sum()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5050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 computations, such as the ones above will return </a:t>
            </a:r>
            <a:r>
              <a:rPr>
                <a:latin typeface="Courier"/>
              </a:rPr>
              <a:t>NA</a:t>
            </a:r>
            <a:r>
              <a:rPr/>
              <a:t> if a missing value is present.</a:t>
            </a:r>
          </a:p>
          <a:p>
            <a:pPr lvl="0" indent="0">
              <a:buNone/>
            </a:pPr>
            <a:r>
              <a:rPr>
                <a:latin typeface="Courier"/>
              </a:rPr>
              <a:t>mix[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br/>
            <a:r>
              <a:rPr>
                <a:latin typeface="Courier"/>
              </a:rPr>
              <a:t>mix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   5    0   28   -5   29   77   NA   57   28   88  298 1000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fix this, remove </a:t>
            </a:r>
            <a:r>
              <a:rPr>
                <a:latin typeface="Courier"/>
              </a:rPr>
              <a:t>NA</a:t>
            </a:r>
            <a:r>
              <a:rPr/>
              <a:t> from the computation. See the </a:t>
            </a:r>
            <a:r>
              <a:rPr>
                <a:latin typeface="Courier"/>
              </a:rPr>
              <a:t>sum</a:t>
            </a:r>
            <a:r>
              <a:rPr/>
              <a:t>’s signature: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args</a:t>
            </a:r>
            <a:r>
              <a:rPr>
                <a:latin typeface="Courier"/>
              </a:rPr>
              <a:t>(sum)</a:t>
            </a:r>
          </a:p>
          <a:p>
            <a:pPr lvl="0" indent="0">
              <a:buNone/>
            </a:pPr>
            <a:r>
              <a:rPr>
                <a:latin typeface="Courier"/>
              </a:rPr>
              <a:t>## function (..., na.rm = FALSE) 
## NULL</a:t>
            </a:r>
          </a:p>
          <a:p>
            <a:pPr lvl="0" marL="0" indent="0">
              <a:buNone/>
            </a:pPr>
            <a:r>
              <a:rPr/>
              <a:t>Where </a:t>
            </a:r>
            <a:r>
              <a:rPr>
                <a:latin typeface="Courier"/>
              </a:rPr>
              <a:t>...</a:t>
            </a:r>
            <a:r>
              <a:rPr/>
              <a:t> received objects to be summed up and </a:t>
            </a:r>
            <a:r>
              <a:rPr>
                <a:latin typeface="Courier"/>
              </a:rPr>
              <a:t>na.rm</a:t>
            </a:r>
            <a:r>
              <a:rPr/>
              <a:t> tunes our ability to discount </a:t>
            </a:r>
            <a:r>
              <a:rPr>
                <a:latin typeface="Courier"/>
              </a:rPr>
              <a:t>NA</a:t>
            </a:r>
            <a:r>
              <a:rPr/>
              <a:t> from the computation.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Thus,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(mix,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1605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 other functions used for statistical computations have arguments for dealing with </a:t>
            </a:r>
            <a:r>
              <a:rPr>
                <a:latin typeface="Courier"/>
              </a:rPr>
              <a:t>NA</a:t>
            </a:r>
            <a:r>
              <a:rPr/>
              <a:t>. Whether you leave or remove depends entirely on the circumstance at any given time.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(mix,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145.9091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real point is to always glance at the help files e.g. </a:t>
            </a:r>
            <a:r>
              <a:rPr>
                <a:latin typeface="Courier"/>
              </a:rPr>
              <a:t>?mean</a:t>
            </a:r>
            <a:r>
              <a:rPr/>
              <a:t>. The funcion </a:t>
            </a:r>
            <a:r>
              <a:rPr>
                <a:latin typeface="Courier"/>
              </a:rPr>
              <a:t>args()</a:t>
            </a:r>
            <a:r>
              <a:rPr/>
              <a:t> used earlier also provides a way to quickly look at a function signature, but it is not always guaranteed to be informative, especially with generic functions.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args</a:t>
            </a:r>
            <a:r>
              <a:rPr>
                <a:latin typeface="Courier"/>
              </a:rPr>
              <a:t>(plot)</a:t>
            </a:r>
            <a:br/>
            <a:br/>
            <a:r>
              <a:rPr>
                <a:latin typeface="Courier"/>
              </a:rPr>
              <a:t>?plot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said that the Coefficient of Variation “is the ratio between the standard deviation and the mean, expressed as a percentage”. Task: Create this function.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Note: Your function should:</a:t>
            </a:r>
          </a:p>
          <a:p>
            <a:pPr lvl="1"/>
            <a:r>
              <a:rPr/>
              <a:t>Receive only a vector of numbers as input and throw an error that says “Illegal input” when this is violated.</a:t>
            </a:r>
          </a:p>
          <a:p>
            <a:pPr lvl="1"/>
            <a:r>
              <a:rPr/>
              <a:t>Should work only for vectors with at least 2 elements and at the most 100 elements. If any of these are violated, throw an error that says “The vector is either too short or too long”.</a:t>
            </a:r>
          </a:p>
          <a:p>
            <a:pPr lvl="1"/>
            <a:r>
              <a:rPr/>
              <a:t>In the script write first the definition of your function and then a few test cases below.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Submission: Post your code as a GitHub Gist. Then copy its link and post in the </a:t>
            </a:r>
            <a:r>
              <a:rPr i="1"/>
              <a:t>training</a:t>
            </a:r>
            <a:r>
              <a:rPr/>
              <a:t> on Slack.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 data</a:t>
            </a:r>
          </a:p>
          <a:p>
            <a:pPr lvl="0" marL="0" indent="0">
              <a:buNone/>
            </a:pPr>
            <a:r>
              <a:rPr/>
              <a:t>Here we do </a:t>
            </a:r>
            <a:r>
              <a:rPr b="1"/>
              <a:t>counting</a:t>
            </a:r>
            <a:r>
              <a:rPr/>
              <a:t> with </a:t>
            </a:r>
            <a:r>
              <a:rPr>
                <a:latin typeface="Courier"/>
              </a:rPr>
              <a:t>length()</a:t>
            </a:r>
          </a:p>
          <a:p>
            <a:pPr lvl="0" marL="0" indent="0">
              <a:buNone/>
            </a:pPr>
            <a:r>
              <a:rPr/>
              <a:t>How many letters are there in the English alphabet?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(LETTERS)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26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Addition/subtraction</a:t>
            </a:r>
          </a:p>
          <a:p>
            <a:pPr lvl="1"/>
            <a:r>
              <a:rPr/>
              <a:t>Multiplication and/or division.</a:t>
            </a:r>
          </a:p>
          <a:p>
            <a:pPr lvl="1"/>
            <a:r>
              <a:rPr/>
              <a:t>When you apply a contant number, it computes on every element of the vector</a:t>
            </a:r>
          </a:p>
          <a:p>
            <a:pPr lvl="0" indent="0">
              <a:buNone/>
            </a:pPr>
            <a:r>
              <a:rPr>
                <a:latin typeface="Courier"/>
              </a:rPr>
              <a:t>mix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298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mix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 10   5  33   0  34  82  15  62  33  93 303</a:t>
            </a:r>
          </a:p>
          <a:p>
            <a:pPr lvl="0" indent="0">
              <a:buNone/>
            </a:pPr>
            <a:r>
              <a:rPr>
                <a:latin typeface="Courier"/>
              </a:rPr>
              <a:t>mix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 10   0  56 -10  58 154  20 114  56 176 596</a:t>
            </a:r>
          </a:p>
          <a:p>
            <a:pPr lvl="0" indent="0">
              <a:buNone/>
            </a:pPr>
            <a:r>
              <a:rPr>
                <a:latin typeface="Courier"/>
              </a:rPr>
              <a:t>mix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 1.666667  0.000000  9.333333 -1.666667  9.666667 25.666667  3.333333
##  [8] 19.000000  9.333333 29.333333 99.333333</a:t>
            </a:r>
          </a:p>
          <a:p>
            <a:pPr lvl="0" indent="0">
              <a:buNone/>
            </a:pPr>
            <a:r>
              <a:rPr>
                <a:latin typeface="Courier"/>
              </a:rPr>
              <a:t>mix </a:t>
            </a:r>
            <a:r>
              <a:rPr>
                <a:solidFill>
                  <a:srgbClr val="4070A0"/>
                </a:solidFill>
                <a:latin typeface="Courier"/>
              </a:rPr>
              <a:t>%%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1 0 0 1 1 1 0 1 0 0 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Maxima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the highest or lowest value in a collection.</a:t>
            </a:r>
          </a:p>
          <a:p>
            <a:pPr lvl="1"/>
            <a:r>
              <a:rPr/>
              <a:t>Functions: </a:t>
            </a:r>
            <a:r>
              <a:rPr>
                <a:latin typeface="Courier"/>
              </a:rPr>
              <a:t>max()</a:t>
            </a:r>
            <a:r>
              <a:rPr/>
              <a:t> and </a:t>
            </a:r>
            <a:r>
              <a:rPr>
                <a:latin typeface="Courier"/>
              </a:rPr>
              <a:t>min()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298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min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-5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Tukey’s five-number summary: minimum, maximum, mean, 1st quartile, 3rd quartile</a:t>
            </a:r>
          </a:p>
          <a:p>
            <a:pPr lvl="1"/>
            <a:r>
              <a:rPr/>
              <a:t>At a glance, gives you an idea of central statistic, dispersion and extremes of the data.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fivenum</a:t>
            </a:r>
            <a:r>
              <a:rPr>
                <a:latin typeface="Courier"/>
              </a:rPr>
              <a:t>(mix)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-5.0   7.5  28.0  67.0 298.0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in R</dc:title>
  <dc:creator>Victor A. Ordu</dc:creator>
  <cp:keywords/>
  <dcterms:created xsi:type="dcterms:W3CDTF">2021-07-22T07:02:33Z</dcterms:created>
  <dcterms:modified xsi:type="dcterms:W3CDTF">2021-07-22T07:02:33Z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2021-07-16</vt:lpwstr>
  </property>
  <property fmtid="{D5CDD505-2E9C-101B-9397-08002B2CF9AE}" pid="3" name="output">
    <vt:lpwstr>powerpoint_presentation</vt:lpwstr>
  </property>
</Properties>
</file>