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56" r:id="rId4"/>
    <p:sldId id="268" r:id="rId5"/>
    <p:sldId id="266" r:id="rId7"/>
    <p:sldId id="269" r:id="rId8"/>
    <p:sldId id="280" r:id="rId9"/>
    <p:sldId id="278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353535"/>
    <a:srgbClr val="0D69AE"/>
    <a:srgbClr val="E8F1F5"/>
    <a:srgbClr val="005691"/>
    <a:srgbClr val="004A7B"/>
    <a:srgbClr val="00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1978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54250" y="2061210"/>
            <a:ext cx="72618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8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[</a:t>
            </a:r>
            <a:r>
              <a:rPr lang="zh-CN" altLang="en-US" sz="6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扔进哪个</a:t>
            </a:r>
            <a:r>
              <a:rPr lang="zh-CN" altLang="en-US" sz="6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垃圾桶</a:t>
            </a:r>
            <a:r>
              <a:rPr lang="en-US" altLang="zh-CN" sz="8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] </a:t>
            </a:r>
            <a:endParaRPr lang="en-US" altLang="zh-CN" sz="80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0560" y="3604895"/>
            <a:ext cx="5035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NJU Software Engineering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Mortal Coding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0795" y="1258570"/>
            <a:ext cx="3159760" cy="4344035"/>
          </a:xfrm>
          <a:prstGeom prst="rect">
            <a:avLst/>
          </a:prstGeom>
          <a:solidFill>
            <a:srgbClr val="0D69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99000" y="4898390"/>
            <a:ext cx="3477895" cy="3175"/>
          </a:xfrm>
          <a:prstGeom prst="line">
            <a:avLst/>
          </a:prstGeom>
          <a:ln w="28575">
            <a:solidFill>
              <a:srgbClr val="0D69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99000" y="1985645"/>
            <a:ext cx="3477895" cy="3175"/>
          </a:xfrm>
          <a:prstGeom prst="line">
            <a:avLst/>
          </a:prstGeom>
          <a:ln w="28575">
            <a:solidFill>
              <a:srgbClr val="0D69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99000" y="3429000"/>
            <a:ext cx="3477895" cy="3175"/>
          </a:xfrm>
          <a:prstGeom prst="line">
            <a:avLst/>
          </a:prstGeom>
          <a:ln w="28575">
            <a:solidFill>
              <a:srgbClr val="0D69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18270" y="1708785"/>
            <a:ext cx="2089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吴凯程</a:t>
            </a:r>
            <a:endParaRPr lang="zh-CN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73845" y="4681855"/>
            <a:ext cx="2089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朱睿</a:t>
            </a:r>
            <a:endParaRPr lang="zh-CN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18270" y="3138805"/>
            <a:ext cx="2089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郑凯杰</a:t>
            </a:r>
            <a:endParaRPr lang="zh-CN" altLang="en-US" sz="3200" b="1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160" y="2292350"/>
            <a:ext cx="18478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Mortal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Coding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123305" y="-91440"/>
            <a:ext cx="6184900" cy="6949440"/>
          </a:xfrm>
          <a:prstGeom prst="rect">
            <a:avLst/>
          </a:prstGeom>
          <a:solidFill>
            <a:srgbClr val="0D69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839710" y="1743075"/>
            <a:ext cx="3279775" cy="3279775"/>
          </a:xfrm>
          <a:prstGeom prst="ellipse">
            <a:avLst/>
          </a:prstGeom>
          <a:solidFill>
            <a:srgbClr val="0D69AE"/>
          </a:solidFill>
          <a:ln w="2857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01760" y="1642110"/>
            <a:ext cx="95504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900">
                <a:solidFill>
                  <a:srgbClr val="FAFAFA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endParaRPr lang="en-US" altLang="zh-CN" sz="19900">
              <a:solidFill>
                <a:srgbClr val="FAFAFA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585" y="2829560"/>
            <a:ext cx="54952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团队分工</a:t>
            </a:r>
            <a:endParaRPr lang="zh-CN" altLang="en-US" sz="6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-52705" y="0"/>
            <a:ext cx="6184900" cy="6949440"/>
            <a:chOff x="9643" y="-144"/>
            <a:chExt cx="9740" cy="10944"/>
          </a:xfrm>
        </p:grpSpPr>
        <p:sp>
          <p:nvSpPr>
            <p:cNvPr id="5" name="矩形 4"/>
            <p:cNvSpPr/>
            <p:nvPr/>
          </p:nvSpPr>
          <p:spPr>
            <a:xfrm>
              <a:off x="9643" y="-144"/>
              <a:ext cx="9740" cy="10944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12346" y="2745"/>
              <a:ext cx="5165" cy="5165"/>
            </a:xfrm>
            <a:prstGeom prst="ellipse">
              <a:avLst/>
            </a:prstGeom>
            <a:solidFill>
              <a:srgbClr val="0D69AE"/>
            </a:solidFill>
            <a:ln w="28575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4176" y="2586"/>
              <a:ext cx="1504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9900">
                  <a:solidFill>
                    <a:srgbClr val="FAFAFA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2</a:t>
              </a:r>
              <a:endParaRPr lang="en-US" altLang="zh-CN" sz="19900">
                <a:solidFill>
                  <a:srgbClr val="FAFAFA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53200" y="2756535"/>
            <a:ext cx="54952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产品呈现</a:t>
            </a:r>
            <a:endParaRPr lang="zh-CN" altLang="en-US" sz="6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123305" y="-91440"/>
            <a:ext cx="6184900" cy="6949440"/>
          </a:xfrm>
          <a:prstGeom prst="rect">
            <a:avLst/>
          </a:prstGeom>
          <a:solidFill>
            <a:srgbClr val="0D69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839710" y="1743075"/>
            <a:ext cx="3279775" cy="3279775"/>
          </a:xfrm>
          <a:prstGeom prst="ellipse">
            <a:avLst/>
          </a:prstGeom>
          <a:solidFill>
            <a:srgbClr val="0D69AE"/>
          </a:solidFill>
          <a:ln w="28575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01760" y="1642110"/>
            <a:ext cx="95504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900">
                <a:solidFill>
                  <a:srgbClr val="FAFAFA"/>
                </a:solidFill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endParaRPr lang="en-US" altLang="zh-CN" sz="19900">
              <a:solidFill>
                <a:srgbClr val="FAFAFA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585" y="2829560"/>
            <a:ext cx="54952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优点以及不足</a:t>
            </a:r>
            <a:endParaRPr lang="zh-CN" altLang="en-US" sz="6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7595" y="920115"/>
            <a:ext cx="1754505" cy="398780"/>
          </a:xfrm>
          <a:prstGeom prst="rect">
            <a:avLst/>
          </a:prstGeom>
          <a:solidFill>
            <a:srgbClr val="0D69AE"/>
          </a:solidFill>
        </p:spPr>
        <p:txBody>
          <a:bodyPr wrap="square" rtlCol="0">
            <a:spAutoFit/>
          </a:bodyPr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Advantage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7595" y="4906010"/>
            <a:ext cx="886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在使用</a:t>
            </a:r>
            <a:r>
              <a:rPr lang="en-US" altLang="zh-CN" b="1"/>
              <a:t>app</a:t>
            </a:r>
            <a:r>
              <a:rPr lang="zh-CN" altLang="en-US" b="1"/>
              <a:t>过程中，用户也可以拖动地图，或者调整到另一个城市，查看另一个城市垃圾分类的标准，对比全国范围内垃圾分类的</a:t>
            </a:r>
            <a:r>
              <a:rPr lang="zh-CN" altLang="en-US" b="1"/>
              <a:t>异同。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077595" y="3418205"/>
            <a:ext cx="886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我们采用全国地图地位，定位到</a:t>
            </a:r>
            <a:r>
              <a:rPr lang="en-US" altLang="zh-CN" b="1"/>
              <a:t>app</a:t>
            </a:r>
            <a:r>
              <a:rPr lang="zh-CN" altLang="en-US" b="1"/>
              <a:t>用户所在城市，自动将垃圾分类标准与所在地相匹配，提供准确的分类标准以及分类检索；</a:t>
            </a:r>
            <a:endParaRPr lang="zh-CN" altLang="en-US" b="1"/>
          </a:p>
        </p:txBody>
      </p:sp>
      <p:grpSp>
        <p:nvGrpSpPr>
          <p:cNvPr id="13" name="组合 12"/>
          <p:cNvGrpSpPr/>
          <p:nvPr/>
        </p:nvGrpSpPr>
        <p:grpSpPr>
          <a:xfrm>
            <a:off x="537210" y="2123440"/>
            <a:ext cx="468630" cy="468630"/>
            <a:chOff x="1697" y="3173"/>
            <a:chExt cx="738" cy="738"/>
          </a:xfrm>
        </p:grpSpPr>
        <p:sp>
          <p:nvSpPr>
            <p:cNvPr id="9" name="矩形 8"/>
            <p:cNvSpPr/>
            <p:nvPr/>
          </p:nvSpPr>
          <p:spPr>
            <a:xfrm>
              <a:off x="1697" y="3173"/>
              <a:ext cx="526" cy="526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2223" y="3699"/>
              <a:ext cx="212" cy="212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7210" y="5082540"/>
            <a:ext cx="468630" cy="468630"/>
            <a:chOff x="1697" y="3173"/>
            <a:chExt cx="738" cy="738"/>
          </a:xfrm>
        </p:grpSpPr>
        <p:sp>
          <p:nvSpPr>
            <p:cNvPr id="20" name="矩形 19"/>
            <p:cNvSpPr/>
            <p:nvPr/>
          </p:nvSpPr>
          <p:spPr>
            <a:xfrm>
              <a:off x="1697" y="3173"/>
              <a:ext cx="526" cy="526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23" y="3699"/>
              <a:ext cx="212" cy="212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1655" y="3573780"/>
            <a:ext cx="468630" cy="468630"/>
            <a:chOff x="1697" y="3173"/>
            <a:chExt cx="738" cy="738"/>
          </a:xfrm>
        </p:grpSpPr>
        <p:sp>
          <p:nvSpPr>
            <p:cNvPr id="23" name="矩形 22"/>
            <p:cNvSpPr/>
            <p:nvPr/>
          </p:nvSpPr>
          <p:spPr>
            <a:xfrm>
              <a:off x="1697" y="3173"/>
              <a:ext cx="526" cy="526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23" y="3699"/>
              <a:ext cx="212" cy="212"/>
            </a:xfrm>
            <a:prstGeom prst="rect">
              <a:avLst/>
            </a:prstGeom>
            <a:solidFill>
              <a:srgbClr val="0D6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5" name="矩形 24"/>
          <p:cNvSpPr/>
          <p:nvPr/>
        </p:nvSpPr>
        <p:spPr>
          <a:xfrm>
            <a:off x="11473815" y="1887220"/>
            <a:ext cx="2160270" cy="417576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8230" y="2072640"/>
            <a:ext cx="886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当用户进入app时，我们会呈现一些关于垃圾分类的基础知识，夯实垃圾分类的基础知识。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7595" y="920115"/>
            <a:ext cx="1800225" cy="398780"/>
          </a:xfrm>
          <a:prstGeom prst="rect">
            <a:avLst/>
          </a:prstGeom>
          <a:solidFill>
            <a:srgbClr val="0D69AE"/>
          </a:solidFill>
        </p:spPr>
        <p:txBody>
          <a:bodyPr wrap="square" rtlCol="0">
            <a:spAutoFit/>
          </a:bodyPr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Disadvantage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7595" y="1925955"/>
            <a:ext cx="2251075" cy="2938145"/>
          </a:xfrm>
          <a:prstGeom prst="rect">
            <a:avLst/>
          </a:prstGeom>
          <a:solidFill>
            <a:srgbClr val="FAFAFA"/>
          </a:solidFill>
          <a:ln w="22225">
            <a:solidFill>
              <a:srgbClr val="0D6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88815" y="1925955"/>
            <a:ext cx="2251075" cy="2938145"/>
          </a:xfrm>
          <a:prstGeom prst="rect">
            <a:avLst/>
          </a:prstGeom>
          <a:solidFill>
            <a:srgbClr val="FAFAFA"/>
          </a:solidFill>
          <a:ln w="22225">
            <a:solidFill>
              <a:srgbClr val="0D6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4120" y="5251450"/>
            <a:ext cx="970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所以说，我们这次产品仍然是存在着很多不完善、不如意的地方，但是我们在这次</a:t>
            </a:r>
            <a:r>
              <a:rPr lang="en-US" altLang="zh-CN"/>
              <a:t>hackthon</a:t>
            </a:r>
            <a:r>
              <a:rPr lang="zh-CN" altLang="en-US"/>
              <a:t>中也学到了很多，希望在未来的日子里可以继续进步。</a:t>
            </a:r>
            <a:endParaRPr lang="zh-CN" altLang="en-US"/>
          </a:p>
        </p:txBody>
      </p:sp>
      <p:pic>
        <p:nvPicPr>
          <p:cNvPr id="12" name="图片 11" descr="地址标识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1640" y="4142740"/>
            <a:ext cx="800735" cy="800735"/>
          </a:xfrm>
          <a:prstGeom prst="rect">
            <a:avLst/>
          </a:prstGeom>
        </p:spPr>
      </p:pic>
      <p:pic>
        <p:nvPicPr>
          <p:cNvPr id="15" name="图片 14" descr="地址标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35" y="4142740"/>
            <a:ext cx="721360" cy="721360"/>
          </a:xfrm>
          <a:prstGeom prst="rect">
            <a:avLst/>
          </a:prstGeom>
        </p:spPr>
      </p:pic>
      <p:pic>
        <p:nvPicPr>
          <p:cNvPr id="17" name="图片 16" descr="地址标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55" y="4142740"/>
            <a:ext cx="721360" cy="7213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19555" y="234061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64285" y="2256155"/>
            <a:ext cx="1877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由于时间空间上面的限制，我们并未做到全国覆盖，全国垃圾分类的标准并未全部涉及。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36795" y="2256155"/>
            <a:ext cx="1554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原先设定好的垃圾分类小游戏并没有设计成功，但是以垃圾分类科普知识代替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13725" y="1925955"/>
            <a:ext cx="2251075" cy="2938145"/>
          </a:xfrm>
          <a:prstGeom prst="rect">
            <a:avLst/>
          </a:prstGeom>
          <a:solidFill>
            <a:srgbClr val="FAFAFA"/>
          </a:solidFill>
          <a:ln w="22225">
            <a:solidFill>
              <a:srgbClr val="0D69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地址标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0" y="4142740"/>
            <a:ext cx="721360" cy="721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90280" y="2340610"/>
            <a:ext cx="1499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原先预计使用的</a:t>
            </a:r>
            <a:r>
              <a:rPr lang="en-US" altLang="zh-CN"/>
              <a:t>Azure</a:t>
            </a:r>
            <a:r>
              <a:rPr lang="zh-CN" altLang="en-US"/>
              <a:t>并没能成功地用上，转而</a:t>
            </a:r>
            <a:r>
              <a:rPr lang="zh-CN" altLang="en-US"/>
              <a:t>使用本地数据库。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35400" y="2897505"/>
            <a:ext cx="4521200" cy="1322070"/>
          </a:xfrm>
          <a:prstGeom prst="rect">
            <a:avLst/>
          </a:prstGeom>
          <a:solidFill>
            <a:srgbClr val="0D69AE"/>
          </a:solidFill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rgbClr val="FAFAFA"/>
                </a:solidFill>
                <a:latin typeface="微软雅黑 Light" panose="020B0502040204020203" charset="-122"/>
                <a:ea typeface="微软雅黑 Light" panose="020B0502040204020203" charset="-122"/>
              </a:rPr>
              <a:t>Thanks</a:t>
            </a:r>
            <a:r>
              <a:rPr lang="en-US" altLang="zh-CN" sz="6000">
                <a:solidFill>
                  <a:srgbClr val="FAFAFA"/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6000">
              <a:solidFill>
                <a:srgbClr val="FAFAFA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文字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微软雅黑 Light</vt:lpstr>
      <vt:lpstr>微软雅黑</vt:lpstr>
      <vt:lpstr>苹方-简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Alexander</dc:creator>
  <cp:lastModifiedBy>zhurui</cp:lastModifiedBy>
  <cp:revision>13</cp:revision>
  <dcterms:created xsi:type="dcterms:W3CDTF">2019-11-24T04:40:15Z</dcterms:created>
  <dcterms:modified xsi:type="dcterms:W3CDTF">2019-11-24T04:40:15Z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</Properties>
</file>