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0" r:id="rId1"/>
  </p:sldMasterIdLst>
  <p:notesMasterIdLst>
    <p:notesMasterId r:id="rId15"/>
  </p:notesMasterIdLst>
  <p:sldIdLst>
    <p:sldId id="256" r:id="rId2"/>
    <p:sldId id="267" r:id="rId3"/>
    <p:sldId id="272" r:id="rId4"/>
    <p:sldId id="270" r:id="rId5"/>
    <p:sldId id="268" r:id="rId6"/>
    <p:sldId id="264" r:id="rId7"/>
    <p:sldId id="263" r:id="rId8"/>
    <p:sldId id="262" r:id="rId9"/>
    <p:sldId id="271" r:id="rId10"/>
    <p:sldId id="265" r:id="rId11"/>
    <p:sldId id="266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20"/>
    <a:srgbClr val="5B6CA2"/>
    <a:srgbClr val="B86A8C"/>
    <a:srgbClr val="B35F54"/>
    <a:srgbClr val="C27C73"/>
    <a:srgbClr val="428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3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83268-50A9-4E40-B19B-97929F194808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E760-E5C4-EC46-8B5F-B5485221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E760-E5C4-EC46-8B5F-B548522143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9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5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7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B44A73-B1E3-284B-AF6D-B572FDFDF1F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B30690-6900-9D41-995C-B698C93A78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624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8DE3-C3D8-7D47-BBE0-D8FA60745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Seasonality of COVID-19 Cases in los Angeles county, 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FEED5-9001-1D4C-B2FD-B46A22960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Kavya Rajaputhra</a:t>
            </a:r>
          </a:p>
        </p:txBody>
      </p:sp>
    </p:spTree>
    <p:extLst>
      <p:ext uri="{BB962C8B-B14F-4D97-AF65-F5344CB8AC3E}">
        <p14:creationId xmlns:p14="http://schemas.microsoft.com/office/powerpoint/2010/main" val="13249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A5F6-7B90-C247-A79B-7DD680BE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30" y="554407"/>
            <a:ext cx="3513327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/>
            <a:r>
              <a:rPr lang="en-US" dirty="0"/>
              <a:t>Hispanic/</a:t>
            </a:r>
            <a:br>
              <a:rPr lang="en-US" dirty="0"/>
            </a:br>
            <a:r>
              <a:rPr lang="en-US" dirty="0"/>
              <a:t>Latino</a:t>
            </a:r>
          </a:p>
        </p:txBody>
      </p:sp>
      <p:pic>
        <p:nvPicPr>
          <p:cNvPr id="5126" name="Picture 6" descr="The SGPlot Procedure">
            <a:extLst>
              <a:ext uri="{FF2B5EF4-FFF2-40B4-BE49-F238E27FC236}">
                <a16:creationId xmlns:a16="http://schemas.microsoft.com/office/drawing/2014/main" id="{4121CF41-DF90-F644-B1AC-12DC001BA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554407"/>
            <a:ext cx="7365770" cy="55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06CA1-B333-8343-B1DB-35D6891D144E}"/>
              </a:ext>
            </a:extLst>
          </p:cNvPr>
          <p:cNvSpPr txBox="1"/>
          <p:nvPr/>
        </p:nvSpPr>
        <p:spPr>
          <a:xfrm>
            <a:off x="713156" y="2756452"/>
            <a:ext cx="3103474" cy="25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48.4% of LA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Second largest racial population (Largest if not counting Hispanic Whites)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Lowest COVID-19 rates for all three seasons</a:t>
            </a:r>
          </a:p>
        </p:txBody>
      </p:sp>
    </p:spTree>
    <p:extLst>
      <p:ext uri="{BB962C8B-B14F-4D97-AF65-F5344CB8AC3E}">
        <p14:creationId xmlns:p14="http://schemas.microsoft.com/office/powerpoint/2010/main" val="122695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5A9B-0A95-1C4A-9F49-08A6165A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0" y="681038"/>
            <a:ext cx="3773842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Cumulative</a:t>
            </a:r>
          </a:p>
        </p:txBody>
      </p:sp>
      <p:pic>
        <p:nvPicPr>
          <p:cNvPr id="6148" name="Picture 4" descr="The SGPlot Procedure">
            <a:extLst>
              <a:ext uri="{FF2B5EF4-FFF2-40B4-BE49-F238E27FC236}">
                <a16:creationId xmlns:a16="http://schemas.microsoft.com/office/drawing/2014/main" id="{16B2F30B-DAAF-E046-A0A0-483FD25E4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67" y="681038"/>
            <a:ext cx="7210424" cy="54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A7486-2549-F146-85CD-F8102FB3A1EF}"/>
              </a:ext>
            </a:extLst>
          </p:cNvPr>
          <p:cNvSpPr txBox="1"/>
          <p:nvPr/>
        </p:nvSpPr>
        <p:spPr>
          <a:xfrm>
            <a:off x="867394" y="2571393"/>
            <a:ext cx="3103474" cy="88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Cumulative case data unavailable for Summer</a:t>
            </a:r>
          </a:p>
        </p:txBody>
      </p:sp>
    </p:spTree>
    <p:extLst>
      <p:ext uri="{BB962C8B-B14F-4D97-AF65-F5344CB8AC3E}">
        <p14:creationId xmlns:p14="http://schemas.microsoft.com/office/powerpoint/2010/main" val="40507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EDDF-40F5-0C4E-ADB3-ED94A86A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 Case Rates at end of each Season</a:t>
            </a:r>
            <a:endParaRPr lang="en-US" dirty="0"/>
          </a:p>
        </p:txBody>
      </p:sp>
      <p:pic>
        <p:nvPicPr>
          <p:cNvPr id="1026" name="Picture 2" descr="The SGPlot Procedure">
            <a:extLst>
              <a:ext uri="{FF2B5EF4-FFF2-40B4-BE49-F238E27FC236}">
                <a16:creationId xmlns:a16="http://schemas.microsoft.com/office/drawing/2014/main" id="{A617B8F8-427A-054E-B1EE-B1503900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0" y="2084782"/>
            <a:ext cx="3678700" cy="27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GPlot Procedure">
            <a:extLst>
              <a:ext uri="{FF2B5EF4-FFF2-40B4-BE49-F238E27FC236}">
                <a16:creationId xmlns:a16="http://schemas.microsoft.com/office/drawing/2014/main" id="{835A63A3-F905-B846-96F4-6FE6EBCCE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0" y="2084782"/>
            <a:ext cx="3678700" cy="27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GPlot Procedure">
            <a:extLst>
              <a:ext uri="{FF2B5EF4-FFF2-40B4-BE49-F238E27FC236}">
                <a16:creationId xmlns:a16="http://schemas.microsoft.com/office/drawing/2014/main" id="{15D3A6F4-C9BA-6240-A292-361E95DC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20" y="2084782"/>
            <a:ext cx="3678700" cy="27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ECAB-1983-2840-993A-AFC2FD39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487610"/>
            <a:ext cx="10058400" cy="111596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5CCF-3315-574E-B39C-429196C0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8" y="1484875"/>
            <a:ext cx="10766493" cy="5176434"/>
          </a:xfrm>
        </p:spPr>
        <p:txBody>
          <a:bodyPr>
            <a:normAutofit/>
          </a:bodyPr>
          <a:lstStyle/>
          <a:p>
            <a:r>
              <a:rPr lang="en-US" sz="1600" b="1" dirty="0"/>
              <a:t>Rate of COVID-19 infections increased the most during Winter.</a:t>
            </a:r>
          </a:p>
          <a:p>
            <a:pPr lvl="1"/>
            <a:r>
              <a:rPr lang="en-US" sz="1400" dirty="0"/>
              <a:t>Summer had a steady increase in covid case rates, which continued into Fall</a:t>
            </a:r>
          </a:p>
          <a:p>
            <a:pPr lvl="1"/>
            <a:r>
              <a:rPr lang="en-US" sz="1400" dirty="0"/>
              <a:t>In Winter, Covid rates increased exponentially for all races  </a:t>
            </a:r>
          </a:p>
          <a:p>
            <a:pPr lvl="1"/>
            <a:r>
              <a:rPr lang="en-US" sz="1400" dirty="0"/>
              <a:t>Began to stabilize around March 2021</a:t>
            </a:r>
          </a:p>
          <a:p>
            <a:pPr lvl="1"/>
            <a:r>
              <a:rPr lang="en-US" sz="1400" dirty="0"/>
              <a:t>Explanation: Effects of travel and large gatherings for the holiday season may explain the sharp increase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Native Hawaiians/Pacific Islanders had the highest rates of COVID-19 infections for all three seasons</a:t>
            </a:r>
          </a:p>
          <a:p>
            <a:pPr lvl="1"/>
            <a:r>
              <a:rPr lang="en-US" sz="1400" dirty="0"/>
              <a:t>Had more than twice the rate of Covid cases compared to the second highest, African Americans. </a:t>
            </a:r>
          </a:p>
          <a:p>
            <a:pPr lvl="1"/>
            <a:r>
              <a:rPr lang="en-US" sz="1400" dirty="0"/>
              <a:t>Explanation: NHPI communities are more culturally inclined to ignore guidelines and congregate in large gatherings for traditional events (UCLA) </a:t>
            </a:r>
          </a:p>
          <a:p>
            <a:pPr lvl="2"/>
            <a:r>
              <a:rPr lang="en-US" dirty="0"/>
              <a:t>Gatherings are highly prioritized in their ways of life. </a:t>
            </a:r>
          </a:p>
          <a:p>
            <a:pPr lvl="2"/>
            <a:r>
              <a:rPr lang="en-US" dirty="0"/>
              <a:t>COVID-19 messaging is not often done in NHPI languages and doesn’t touch on community values, which makes it difficult for NHPI to resonate with.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NHPI and Blacks make up a small % of LA but had the highest rate of covid-19 infections for all three seasons.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D198-8732-064F-8D9A-A7DB51918545}"/>
              </a:ext>
            </a:extLst>
          </p:cNvPr>
          <p:cNvSpPr txBox="1"/>
          <p:nvPr/>
        </p:nvSpPr>
        <p:spPr>
          <a:xfrm>
            <a:off x="676759" y="6074446"/>
            <a:ext cx="1148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(August 2020). COVID-19 exposes how Native Hawaiians and Pacific Islanders face stark health care disparities. </a:t>
            </a:r>
            <a:r>
              <a:rPr lang="en-US" sz="1000" i="1" dirty="0"/>
              <a:t>UCLA Health. </a:t>
            </a:r>
            <a:r>
              <a:rPr lang="en-US" sz="1000" dirty="0"/>
              <a:t>Retrieved from https://</a:t>
            </a:r>
            <a:r>
              <a:rPr lang="en-US" sz="1000" dirty="0" err="1"/>
              <a:t>www.uclahealth.org</a:t>
            </a:r>
            <a:r>
              <a:rPr lang="en-US" sz="1000" dirty="0"/>
              <a:t>/covid19-exposes-how-native-hawaiians-and-pacific-islanders-face-stark-health-care-disparities</a:t>
            </a:r>
          </a:p>
        </p:txBody>
      </p:sp>
    </p:spTree>
    <p:extLst>
      <p:ext uri="{BB962C8B-B14F-4D97-AF65-F5344CB8AC3E}">
        <p14:creationId xmlns:p14="http://schemas.microsoft.com/office/powerpoint/2010/main" val="55911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8A3-A453-1049-A884-F54E7B69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16" y="431800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Demographics: Los Angeles County, California</a:t>
            </a:r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964B0E52-DB07-5C47-B1EC-A140B5383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81" y="1612900"/>
            <a:ext cx="10602839" cy="4618567"/>
          </a:xfrm>
        </p:spPr>
      </p:pic>
      <p:pic>
        <p:nvPicPr>
          <p:cNvPr id="1026" name="Picture 2" descr="Los Angeles County, California Genealogy • FamilySearch">
            <a:extLst>
              <a:ext uri="{FF2B5EF4-FFF2-40B4-BE49-F238E27FC236}">
                <a16:creationId xmlns:a16="http://schemas.microsoft.com/office/drawing/2014/main" id="{D4E47AE2-13C0-D449-8E2D-CB8A6B26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6" y="431800"/>
            <a:ext cx="1730145" cy="19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1FC32-0661-8E43-8E76-7EA167D8279E}"/>
              </a:ext>
            </a:extLst>
          </p:cNvPr>
          <p:cNvSpPr txBox="1"/>
          <p:nvPr/>
        </p:nvSpPr>
        <p:spPr>
          <a:xfrm>
            <a:off x="9475695" y="6176185"/>
            <a:ext cx="25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31610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65EE-1209-334C-96B9-3FB4D50A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Covid-19 Case Rate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AB0F8B9-E303-7B4F-8511-1A2F41E62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778072"/>
            <a:ext cx="10058400" cy="17439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45EF9D-81A4-7249-82D6-A9D350413583}"/>
              </a:ext>
            </a:extLst>
          </p:cNvPr>
          <p:cNvSpPr txBox="1"/>
          <p:nvPr/>
        </p:nvSpPr>
        <p:spPr>
          <a:xfrm>
            <a:off x="1066800" y="1879600"/>
            <a:ext cx="1033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Case Rate = Case Count / Population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Case Rate = Case Count / Each race’s population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Case Rate = Case Count / (Each race’s % of total population * total population)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5F344-DE2A-7143-8566-AC4CBBE800EC}"/>
              </a:ext>
            </a:extLst>
          </p:cNvPr>
          <p:cNvSpPr txBox="1"/>
          <p:nvPr/>
        </p:nvSpPr>
        <p:spPr>
          <a:xfrm>
            <a:off x="9596718" y="6030740"/>
            <a:ext cx="25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 </a:t>
            </a:r>
            <a:r>
              <a:rPr lang="en-US" dirty="0" err="1"/>
              <a:t>onDemand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5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622E-66B6-8244-97F2-DBADBC1F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724" y="575733"/>
            <a:ext cx="4187336" cy="21978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Overall Covid-19 Case Rates by Race</a:t>
            </a:r>
          </a:p>
        </p:txBody>
      </p:sp>
      <p:pic>
        <p:nvPicPr>
          <p:cNvPr id="1026" name="Picture 2" descr="The SGPlot Procedure">
            <a:extLst>
              <a:ext uri="{FF2B5EF4-FFF2-40B4-BE49-F238E27FC236}">
                <a16:creationId xmlns:a16="http://schemas.microsoft.com/office/drawing/2014/main" id="{4CDA6427-6174-B14C-8F18-9988EA44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940" y="745067"/>
            <a:ext cx="6843631" cy="51327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92BB8-AC1D-6B40-B976-8DF0AB6E633A}"/>
              </a:ext>
            </a:extLst>
          </p:cNvPr>
          <p:cNvSpPr txBox="1"/>
          <p:nvPr/>
        </p:nvSpPr>
        <p:spPr>
          <a:xfrm>
            <a:off x="7480725" y="2912533"/>
            <a:ext cx="41873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Native Hawaiian and Pacific Islander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428D87"/>
                </a:solidFill>
              </a:rPr>
              <a:t>African American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B35F54"/>
                </a:solidFill>
              </a:rPr>
              <a:t>Asian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B86A8C"/>
                </a:solidFill>
              </a:rPr>
              <a:t>White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5B6CA2"/>
                </a:solidFill>
              </a:rPr>
              <a:t>American Indian &amp; Alaska Native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rgbClr val="664720"/>
                </a:solidFill>
              </a:rPr>
              <a:t>Hispanic</a:t>
            </a:r>
          </a:p>
        </p:txBody>
      </p:sp>
    </p:spTree>
    <p:extLst>
      <p:ext uri="{BB962C8B-B14F-4D97-AF65-F5344CB8AC3E}">
        <p14:creationId xmlns:p14="http://schemas.microsoft.com/office/powerpoint/2010/main" val="62575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7DFD-88FA-6641-82A3-E064EFEB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05" y="748771"/>
            <a:ext cx="3717057" cy="2114119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algn="ctr"/>
            <a:r>
              <a:rPr lang="en-US" sz="3600" dirty="0"/>
              <a:t>Native Hawaiian/ Pacific Islander</a:t>
            </a:r>
          </a:p>
        </p:txBody>
      </p:sp>
      <p:pic>
        <p:nvPicPr>
          <p:cNvPr id="1026" name="Picture 2" descr="The SGPlot Procedure">
            <a:extLst>
              <a:ext uri="{FF2B5EF4-FFF2-40B4-BE49-F238E27FC236}">
                <a16:creationId xmlns:a16="http://schemas.microsoft.com/office/drawing/2014/main" id="{81A16043-47D4-0542-BD98-A0FBEA7FE4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21" y="748771"/>
            <a:ext cx="7152215" cy="536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34941-BF1D-F741-8218-7B9A4326B6A3}"/>
              </a:ext>
            </a:extLst>
          </p:cNvPr>
          <p:cNvSpPr txBox="1"/>
          <p:nvPr/>
        </p:nvSpPr>
        <p:spPr>
          <a:xfrm>
            <a:off x="814385" y="3140765"/>
            <a:ext cx="3409519" cy="171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0.4% of LA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Smallest racial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Highest COVID-19 rates for all three seasons</a:t>
            </a:r>
          </a:p>
        </p:txBody>
      </p:sp>
    </p:spTree>
    <p:extLst>
      <p:ext uri="{BB962C8B-B14F-4D97-AF65-F5344CB8AC3E}">
        <p14:creationId xmlns:p14="http://schemas.microsoft.com/office/powerpoint/2010/main" val="38925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B74B-5AD6-3549-9CCC-1650527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3" y="65888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Black</a:t>
            </a:r>
          </a:p>
        </p:txBody>
      </p:sp>
      <p:pic>
        <p:nvPicPr>
          <p:cNvPr id="3076" name="Picture 4" descr="The SGPlot Procedure">
            <a:extLst>
              <a:ext uri="{FF2B5EF4-FFF2-40B4-BE49-F238E27FC236}">
                <a16:creationId xmlns:a16="http://schemas.microsoft.com/office/drawing/2014/main" id="{AE6D3E2C-DF93-184E-9F48-EB91D0354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67" y="658886"/>
            <a:ext cx="7342946" cy="550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37C1CD-95B2-A641-9ADD-775E1B36FAE8}"/>
              </a:ext>
            </a:extLst>
          </p:cNvPr>
          <p:cNvSpPr txBox="1"/>
          <p:nvPr/>
        </p:nvSpPr>
        <p:spPr>
          <a:xfrm>
            <a:off x="919966" y="2440612"/>
            <a:ext cx="3103474" cy="21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9% of LA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Third smallest racial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Higher COVID-19 rates for all three seasons</a:t>
            </a:r>
          </a:p>
        </p:txBody>
      </p:sp>
    </p:spTree>
    <p:extLst>
      <p:ext uri="{BB962C8B-B14F-4D97-AF65-F5344CB8AC3E}">
        <p14:creationId xmlns:p14="http://schemas.microsoft.com/office/powerpoint/2010/main" val="281837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7DFD-88FA-6641-82A3-E064EFEB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02" y="664104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Asian</a:t>
            </a:r>
          </a:p>
        </p:txBody>
      </p:sp>
      <p:pic>
        <p:nvPicPr>
          <p:cNvPr id="4102" name="Picture 6" descr="The SGPlot Procedure">
            <a:extLst>
              <a:ext uri="{FF2B5EF4-FFF2-40B4-BE49-F238E27FC236}">
                <a16:creationId xmlns:a16="http://schemas.microsoft.com/office/drawing/2014/main" id="{92DA6D5D-7E24-4F4E-9EBC-B086EB2A74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664104"/>
            <a:ext cx="7413624" cy="55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B7743-7AFE-DC4F-840E-22EA7FCFD876}"/>
              </a:ext>
            </a:extLst>
          </p:cNvPr>
          <p:cNvSpPr txBox="1"/>
          <p:nvPr/>
        </p:nvSpPr>
        <p:spPr>
          <a:xfrm>
            <a:off x="685402" y="2385391"/>
            <a:ext cx="3103474" cy="46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15.4% of LA population</a:t>
            </a:r>
          </a:p>
        </p:txBody>
      </p:sp>
    </p:spTree>
    <p:extLst>
      <p:ext uri="{BB962C8B-B14F-4D97-AF65-F5344CB8AC3E}">
        <p14:creationId xmlns:p14="http://schemas.microsoft.com/office/powerpoint/2010/main" val="34971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98E2-9695-8444-A1BE-16B9FEAB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17" y="64554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White</a:t>
            </a:r>
          </a:p>
        </p:txBody>
      </p:sp>
      <p:pic>
        <p:nvPicPr>
          <p:cNvPr id="4" name="Picture 2" descr="The SGPlot Procedure">
            <a:extLst>
              <a:ext uri="{FF2B5EF4-FFF2-40B4-BE49-F238E27FC236}">
                <a16:creationId xmlns:a16="http://schemas.microsoft.com/office/drawing/2014/main" id="{E32AC749-18FA-054B-B36E-EBA69D3C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85" y="645540"/>
            <a:ext cx="7422558" cy="556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74B13-9A89-6842-8F12-496C58756FDE}"/>
              </a:ext>
            </a:extLst>
          </p:cNvPr>
          <p:cNvSpPr txBox="1"/>
          <p:nvPr/>
        </p:nvSpPr>
        <p:spPr>
          <a:xfrm>
            <a:off x="764917" y="2544783"/>
            <a:ext cx="3103474" cy="88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70.7% of LA population, including Hispanic whites</a:t>
            </a:r>
          </a:p>
        </p:txBody>
      </p:sp>
    </p:spTree>
    <p:extLst>
      <p:ext uri="{BB962C8B-B14F-4D97-AF65-F5344CB8AC3E}">
        <p14:creationId xmlns:p14="http://schemas.microsoft.com/office/powerpoint/2010/main" val="180290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7DFD-88FA-6641-82A3-E064EFEB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42" y="574119"/>
            <a:ext cx="3782052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algn="ctr"/>
            <a:r>
              <a:rPr lang="en-US" sz="4000" dirty="0"/>
              <a:t>American Indian / </a:t>
            </a:r>
            <a:br>
              <a:rPr lang="en-US" sz="4000" dirty="0"/>
            </a:br>
            <a:r>
              <a:rPr lang="en-US" sz="4000" dirty="0"/>
              <a:t>Alaska Native</a:t>
            </a:r>
          </a:p>
        </p:txBody>
      </p:sp>
      <p:pic>
        <p:nvPicPr>
          <p:cNvPr id="9220" name="Picture 4" descr="The SGPlot Procedure">
            <a:extLst>
              <a:ext uri="{FF2B5EF4-FFF2-40B4-BE49-F238E27FC236}">
                <a16:creationId xmlns:a16="http://schemas.microsoft.com/office/drawing/2014/main" id="{57BFAC56-C316-1841-8765-5E75FA372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63" y="574119"/>
            <a:ext cx="7052395" cy="528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352-C495-0C46-9669-8236D6623985}"/>
              </a:ext>
            </a:extLst>
          </p:cNvPr>
          <p:cNvSpPr txBox="1"/>
          <p:nvPr/>
        </p:nvSpPr>
        <p:spPr>
          <a:xfrm>
            <a:off x="867395" y="2906984"/>
            <a:ext cx="3103474" cy="21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1.4% of LA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Second smallest racial population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Lower COVID-19 rates for all 3 seasons.</a:t>
            </a:r>
          </a:p>
        </p:txBody>
      </p:sp>
    </p:spTree>
    <p:extLst>
      <p:ext uri="{BB962C8B-B14F-4D97-AF65-F5344CB8AC3E}">
        <p14:creationId xmlns:p14="http://schemas.microsoft.com/office/powerpoint/2010/main" val="184503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{63B289C9-4CE8-F945-9976-AAE2F08A31A4}tf10001067</Template>
  <TotalTime>337</TotalTime>
  <Words>410</Words>
  <Application>Microsoft Macintosh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Savon</vt:lpstr>
      <vt:lpstr>Seasonality of COVID-19 Cases in los Angeles county, CA</vt:lpstr>
      <vt:lpstr>Demographics: Los Angeles County, California</vt:lpstr>
      <vt:lpstr>Calculating Covid-19 Case Rate </vt:lpstr>
      <vt:lpstr>Overall Covid-19 Case Rates by Race</vt:lpstr>
      <vt:lpstr>Native Hawaiian/ Pacific Islander</vt:lpstr>
      <vt:lpstr>Black</vt:lpstr>
      <vt:lpstr>Asian</vt:lpstr>
      <vt:lpstr>White</vt:lpstr>
      <vt:lpstr>American Indian /  Alaska Native</vt:lpstr>
      <vt:lpstr>Hispanic/ Latino</vt:lpstr>
      <vt:lpstr>Cumulative</vt:lpstr>
      <vt:lpstr>Final Case Rates at end of each Season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Rajaputhra</dc:creator>
  <cp:lastModifiedBy>Kavya Rajaputhra</cp:lastModifiedBy>
  <cp:revision>39</cp:revision>
  <dcterms:created xsi:type="dcterms:W3CDTF">2021-03-29T17:32:17Z</dcterms:created>
  <dcterms:modified xsi:type="dcterms:W3CDTF">2021-06-08T18:27:51Z</dcterms:modified>
</cp:coreProperties>
</file>