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1" r:id="rId16"/>
    <p:sldId id="272" r:id="rId17"/>
    <p:sldId id="273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9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05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4FEE0-F2FB-42AE-B3D6-FE7F59A7E61F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A33B41C-70B1-4E62-A96D-8549EC629276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選股</a:t>
          </a:r>
          <a:endParaRPr lang="zh-TW" altLang="en-US" dirty="0">
            <a:solidFill>
              <a:schemeClr val="tx1"/>
            </a:solidFill>
          </a:endParaRPr>
        </a:p>
      </dgm:t>
    </dgm:pt>
    <dgm:pt modelId="{BD78BA54-121D-4DA4-9696-72CC989EB259}" type="parTrans" cxnId="{573A6DFB-BFC3-4A6D-9562-A8A70D904C3C}">
      <dgm:prSet/>
      <dgm:spPr/>
      <dgm:t>
        <a:bodyPr/>
        <a:lstStyle/>
        <a:p>
          <a:endParaRPr lang="zh-TW" altLang="en-US"/>
        </a:p>
      </dgm:t>
    </dgm:pt>
    <dgm:pt modelId="{AEE7ECB5-A044-4D61-A9C9-466E6BA65F37}" type="sibTrans" cxnId="{573A6DFB-BFC3-4A6D-9562-A8A70D904C3C}">
      <dgm:prSet/>
      <dgm:spPr/>
      <dgm:t>
        <a:bodyPr/>
        <a:lstStyle/>
        <a:p>
          <a:endParaRPr lang="zh-TW" altLang="en-US"/>
        </a:p>
      </dgm:t>
    </dgm:pt>
    <dgm:pt modelId="{0A4F8AE9-6D00-43EF-B2AB-11786A1B2BE5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指標</a:t>
          </a:r>
          <a:endParaRPr lang="zh-TW" altLang="en-US" dirty="0">
            <a:solidFill>
              <a:schemeClr val="tx1"/>
            </a:solidFill>
          </a:endParaRPr>
        </a:p>
      </dgm:t>
    </dgm:pt>
    <dgm:pt modelId="{D0F4753E-77DF-4C79-A89F-D86B2C6A7A56}" type="parTrans" cxnId="{4ED6DFE3-5CA2-4E84-AFBF-682B7D40C90F}">
      <dgm:prSet/>
      <dgm:spPr/>
      <dgm:t>
        <a:bodyPr/>
        <a:lstStyle/>
        <a:p>
          <a:endParaRPr lang="zh-TW" altLang="en-US"/>
        </a:p>
      </dgm:t>
    </dgm:pt>
    <dgm:pt modelId="{8F7ECE6C-FAF9-4781-80EC-E75A055CA8D7}" type="sibTrans" cxnId="{4ED6DFE3-5CA2-4E84-AFBF-682B7D40C90F}">
      <dgm:prSet/>
      <dgm:spPr/>
      <dgm:t>
        <a:bodyPr/>
        <a:lstStyle/>
        <a:p>
          <a:endParaRPr lang="zh-TW" altLang="en-US"/>
        </a:p>
      </dgm:t>
    </dgm:pt>
    <dgm:pt modelId="{AC8A5760-A8BC-482B-ADA4-8C379C19376A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停損</a:t>
          </a:r>
          <a:endParaRPr lang="zh-TW" altLang="en-US" dirty="0">
            <a:solidFill>
              <a:schemeClr val="tx1"/>
            </a:solidFill>
          </a:endParaRPr>
        </a:p>
      </dgm:t>
    </dgm:pt>
    <dgm:pt modelId="{0205EF57-F50A-458D-9955-3D95D8236C1A}" type="parTrans" cxnId="{1A6FCB0B-C520-4AFB-8177-254C96D60B19}">
      <dgm:prSet/>
      <dgm:spPr/>
      <dgm:t>
        <a:bodyPr/>
        <a:lstStyle/>
        <a:p>
          <a:endParaRPr lang="zh-TW" altLang="en-US"/>
        </a:p>
      </dgm:t>
    </dgm:pt>
    <dgm:pt modelId="{73E713E5-8F7F-431A-9CDC-09AC2C2C4976}" type="sibTrans" cxnId="{1A6FCB0B-C520-4AFB-8177-254C96D60B19}">
      <dgm:prSet/>
      <dgm:spPr/>
      <dgm:t>
        <a:bodyPr/>
        <a:lstStyle/>
        <a:p>
          <a:endParaRPr lang="zh-TW" altLang="en-US"/>
        </a:p>
      </dgm:t>
    </dgm:pt>
    <dgm:pt modelId="{FBE13B98-0C3D-4A48-A403-2E9E52E9A1D4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策略</a:t>
          </a:r>
          <a:endParaRPr lang="zh-TW" altLang="en-US" dirty="0">
            <a:solidFill>
              <a:schemeClr val="tx1"/>
            </a:solidFill>
          </a:endParaRPr>
        </a:p>
      </dgm:t>
    </dgm:pt>
    <dgm:pt modelId="{C9259949-8129-49FD-95B9-44EAECFA2FC0}" type="parTrans" cxnId="{7ACE1DFD-9E85-4424-9FA2-4D302218D122}">
      <dgm:prSet/>
      <dgm:spPr/>
      <dgm:t>
        <a:bodyPr/>
        <a:lstStyle/>
        <a:p>
          <a:endParaRPr lang="zh-TW" altLang="en-US"/>
        </a:p>
      </dgm:t>
    </dgm:pt>
    <dgm:pt modelId="{AF340D6C-FE05-401F-B085-88653FBF3DDB}" type="sibTrans" cxnId="{7ACE1DFD-9E85-4424-9FA2-4D302218D122}">
      <dgm:prSet/>
      <dgm:spPr/>
      <dgm:t>
        <a:bodyPr/>
        <a:lstStyle/>
        <a:p>
          <a:endParaRPr lang="zh-TW" altLang="en-US"/>
        </a:p>
      </dgm:t>
    </dgm:pt>
    <dgm:pt modelId="{EC39CF6C-26F8-45B3-A481-AAA244B622A7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停利</a:t>
          </a:r>
          <a:endParaRPr lang="zh-TW" altLang="en-US" dirty="0">
            <a:solidFill>
              <a:schemeClr val="tx1"/>
            </a:solidFill>
          </a:endParaRPr>
        </a:p>
      </dgm:t>
    </dgm:pt>
    <dgm:pt modelId="{1C5D6530-9522-4BBE-B1A1-73362D216A42}" type="parTrans" cxnId="{ED415C71-ADBD-46DD-A157-F68FC0BA8C38}">
      <dgm:prSet/>
      <dgm:spPr/>
      <dgm:t>
        <a:bodyPr/>
        <a:lstStyle/>
        <a:p>
          <a:endParaRPr lang="zh-TW" altLang="en-US"/>
        </a:p>
      </dgm:t>
    </dgm:pt>
    <dgm:pt modelId="{DF722C32-3B24-4223-96CA-7B9B94BB61FE}" type="sibTrans" cxnId="{ED415C71-ADBD-46DD-A157-F68FC0BA8C38}">
      <dgm:prSet/>
      <dgm:spPr/>
      <dgm:t>
        <a:bodyPr/>
        <a:lstStyle/>
        <a:p>
          <a:endParaRPr lang="zh-TW" altLang="en-US"/>
        </a:p>
      </dgm:t>
    </dgm:pt>
    <dgm:pt modelId="{D0A9F112-1508-4155-8CFD-2FF901358561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程式設計</a:t>
          </a:r>
          <a:endParaRPr lang="zh-TW" altLang="en-US" dirty="0">
            <a:solidFill>
              <a:schemeClr val="tx1"/>
            </a:solidFill>
          </a:endParaRPr>
        </a:p>
      </dgm:t>
    </dgm:pt>
    <dgm:pt modelId="{BB1ED6EE-682A-4229-BC66-4216EB94DABA}" type="parTrans" cxnId="{B2227461-8C5D-4970-8B12-ECD8C312F0F9}">
      <dgm:prSet/>
      <dgm:spPr/>
      <dgm:t>
        <a:bodyPr/>
        <a:lstStyle/>
        <a:p>
          <a:endParaRPr lang="zh-TW" altLang="en-US"/>
        </a:p>
      </dgm:t>
    </dgm:pt>
    <dgm:pt modelId="{CD5E23C3-5CEC-43D2-865F-9CF91C970736}" type="sibTrans" cxnId="{B2227461-8C5D-4970-8B12-ECD8C312F0F9}">
      <dgm:prSet/>
      <dgm:spPr/>
      <dgm:t>
        <a:bodyPr/>
        <a:lstStyle/>
        <a:p>
          <a:endParaRPr lang="zh-TW" altLang="en-US"/>
        </a:p>
      </dgm:t>
    </dgm:pt>
    <dgm:pt modelId="{5A4B2C6D-6D26-46E3-8FC8-107B10596426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回測</a:t>
          </a:r>
          <a:endParaRPr lang="zh-TW" altLang="en-US" dirty="0">
            <a:solidFill>
              <a:schemeClr val="tx1"/>
            </a:solidFill>
          </a:endParaRPr>
        </a:p>
      </dgm:t>
    </dgm:pt>
    <dgm:pt modelId="{0A0CEC3D-2F75-40ED-B934-B474033FBB77}" type="parTrans" cxnId="{FB5D9F46-AB0C-4048-8F59-6DF60BA07AB2}">
      <dgm:prSet/>
      <dgm:spPr/>
      <dgm:t>
        <a:bodyPr/>
        <a:lstStyle/>
        <a:p>
          <a:endParaRPr lang="zh-TW" altLang="en-US"/>
        </a:p>
      </dgm:t>
    </dgm:pt>
    <dgm:pt modelId="{F7FB070E-6E2A-4DD5-80DA-3433AD8F38CF}" type="sibTrans" cxnId="{FB5D9F46-AB0C-4048-8F59-6DF60BA07AB2}">
      <dgm:prSet/>
      <dgm:spPr/>
      <dgm:t>
        <a:bodyPr/>
        <a:lstStyle/>
        <a:p>
          <a:endParaRPr lang="zh-TW" altLang="en-US"/>
        </a:p>
      </dgm:t>
    </dgm:pt>
    <dgm:pt modelId="{697C1CDB-510B-4EC4-A5CC-87DF88B8770F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進場</a:t>
          </a:r>
          <a:endParaRPr lang="zh-TW" altLang="en-US" dirty="0">
            <a:solidFill>
              <a:schemeClr val="tx1"/>
            </a:solidFill>
          </a:endParaRPr>
        </a:p>
      </dgm:t>
    </dgm:pt>
    <dgm:pt modelId="{2629E3E8-6D96-49AF-AD43-B5CFB98EF4E8}" type="parTrans" cxnId="{B15BA16B-0ABD-41CE-9BBA-3C83C352AF61}">
      <dgm:prSet/>
      <dgm:spPr/>
      <dgm:t>
        <a:bodyPr/>
        <a:lstStyle/>
        <a:p>
          <a:endParaRPr lang="zh-TW" altLang="en-US"/>
        </a:p>
      </dgm:t>
    </dgm:pt>
    <dgm:pt modelId="{19AD094F-95E3-4145-B8FF-D4A34E2D1EDE}" type="sibTrans" cxnId="{B15BA16B-0ABD-41CE-9BBA-3C83C352AF61}">
      <dgm:prSet/>
      <dgm:spPr/>
      <dgm:t>
        <a:bodyPr/>
        <a:lstStyle/>
        <a:p>
          <a:endParaRPr lang="zh-TW" altLang="en-US"/>
        </a:p>
      </dgm:t>
    </dgm:pt>
    <dgm:pt modelId="{8F2CBB9F-F2A7-417E-BAE4-11738CBB973C}" type="pres">
      <dgm:prSet presAssocID="{7CA4FEE0-F2FB-42AE-B3D6-FE7F59A7E61F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4DB8D27-0C4E-455C-A509-67A270AEA26D}" type="pres">
      <dgm:prSet presAssocID="{CA33B41C-70B1-4E62-A96D-8549EC629276}" presName="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F5071A-654A-4FBE-BE09-EEB02DF83A35}" type="pres">
      <dgm:prSet presAssocID="{AEE7ECB5-A044-4D61-A9C9-466E6BA65F37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41B7DB06-A5A0-43E4-905D-87B78CE13876}" type="pres">
      <dgm:prSet presAssocID="{0A4F8AE9-6D00-43EF-B2AB-11786A1B2BE5}" presName="middleNode" presStyleCnt="0"/>
      <dgm:spPr/>
    </dgm:pt>
    <dgm:pt modelId="{870C39E1-9149-4F02-943C-564CF9E18DED}" type="pres">
      <dgm:prSet presAssocID="{0A4F8AE9-6D00-43EF-B2AB-11786A1B2BE5}" presName="padding" presStyleLbl="node1" presStyleIdx="0" presStyleCnt="8"/>
      <dgm:spPr/>
    </dgm:pt>
    <dgm:pt modelId="{FC6FE961-EAB2-48F0-976F-C99677F700A5}" type="pres">
      <dgm:prSet presAssocID="{0A4F8AE9-6D00-43EF-B2AB-11786A1B2BE5}" presName="shap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82B2A5-4BAD-4170-910A-59850B013FAA}" type="pres">
      <dgm:prSet presAssocID="{8F7ECE6C-FAF9-4781-80EC-E75A055CA8D7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DF4232C8-728F-4990-9BFC-54D63862A84A}" type="pres">
      <dgm:prSet presAssocID="{FBE13B98-0C3D-4A48-A403-2E9E52E9A1D4}" presName="middleNode" presStyleCnt="0"/>
      <dgm:spPr/>
    </dgm:pt>
    <dgm:pt modelId="{C563DE7D-A082-4436-9703-B723785BD604}" type="pres">
      <dgm:prSet presAssocID="{FBE13B98-0C3D-4A48-A403-2E9E52E9A1D4}" presName="padding" presStyleLbl="node1" presStyleIdx="1" presStyleCnt="8"/>
      <dgm:spPr/>
    </dgm:pt>
    <dgm:pt modelId="{1188421F-A888-4869-98E4-D1332C9918FC}" type="pres">
      <dgm:prSet presAssocID="{FBE13B98-0C3D-4A48-A403-2E9E52E9A1D4}" presName="shap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04E219-E20C-49E3-8A7F-7BED79BDBAB8}" type="pres">
      <dgm:prSet presAssocID="{AF340D6C-FE05-401F-B085-88653FBF3DDB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C07037DF-A2BF-4154-88C7-7071FCA8954E}" type="pres">
      <dgm:prSet presAssocID="{AC8A5760-A8BC-482B-ADA4-8C379C19376A}" presName="middleNode" presStyleCnt="0"/>
      <dgm:spPr/>
    </dgm:pt>
    <dgm:pt modelId="{A8F3BD47-118B-4EB6-99EC-B928E75E6072}" type="pres">
      <dgm:prSet presAssocID="{AC8A5760-A8BC-482B-ADA4-8C379C19376A}" presName="padding" presStyleLbl="node1" presStyleIdx="2" presStyleCnt="8"/>
      <dgm:spPr/>
    </dgm:pt>
    <dgm:pt modelId="{CE2B1B9A-5BBF-41B9-888D-085201D3F193}" type="pres">
      <dgm:prSet presAssocID="{AC8A5760-A8BC-482B-ADA4-8C379C19376A}" presName="shap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63D74F-8310-4C85-A28F-15E7677706D4}" type="pres">
      <dgm:prSet presAssocID="{73E713E5-8F7F-431A-9CDC-09AC2C2C4976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566BC8B8-4C7C-485C-B83E-DA79AB25DDC6}" type="pres">
      <dgm:prSet presAssocID="{EC39CF6C-26F8-45B3-A481-AAA244B622A7}" presName="middleNode" presStyleCnt="0"/>
      <dgm:spPr/>
    </dgm:pt>
    <dgm:pt modelId="{53C43B56-11DE-49A2-9138-0F3D151A2E52}" type="pres">
      <dgm:prSet presAssocID="{EC39CF6C-26F8-45B3-A481-AAA244B622A7}" presName="padding" presStyleLbl="node1" presStyleIdx="3" presStyleCnt="8"/>
      <dgm:spPr/>
    </dgm:pt>
    <dgm:pt modelId="{5AE7BA48-40BB-4B28-90FE-5167B0C9D980}" type="pres">
      <dgm:prSet presAssocID="{EC39CF6C-26F8-45B3-A481-AAA244B622A7}" presName="shap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6159E0-087D-4AFE-B0EF-6BF81E92D33C}" type="pres">
      <dgm:prSet presAssocID="{DF722C32-3B24-4223-96CA-7B9B94BB61FE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1425B9C2-83AE-48BA-B265-7DD1860E26B8}" type="pres">
      <dgm:prSet presAssocID="{D0A9F112-1508-4155-8CFD-2FF901358561}" presName="middleNode" presStyleCnt="0"/>
      <dgm:spPr/>
    </dgm:pt>
    <dgm:pt modelId="{508839F8-F302-4223-9352-FF3FE285F7D4}" type="pres">
      <dgm:prSet presAssocID="{D0A9F112-1508-4155-8CFD-2FF901358561}" presName="padding" presStyleLbl="node1" presStyleIdx="4" presStyleCnt="8"/>
      <dgm:spPr/>
    </dgm:pt>
    <dgm:pt modelId="{B27515ED-8F65-47C4-84A0-BC3E4A1B5918}" type="pres">
      <dgm:prSet presAssocID="{D0A9F112-1508-4155-8CFD-2FF901358561}" presName="shap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A9F02D-7F0B-4473-829D-971A7F173993}" type="pres">
      <dgm:prSet presAssocID="{CD5E23C3-5CEC-43D2-865F-9CF91C970736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EB134383-9F12-42CF-9534-6C1C56280C0E}" type="pres">
      <dgm:prSet presAssocID="{5A4B2C6D-6D26-46E3-8FC8-107B10596426}" presName="middleNode" presStyleCnt="0"/>
      <dgm:spPr/>
    </dgm:pt>
    <dgm:pt modelId="{F1A1C008-9EC7-4F0D-AB74-81A7B1DFBDAE}" type="pres">
      <dgm:prSet presAssocID="{5A4B2C6D-6D26-46E3-8FC8-107B10596426}" presName="padding" presStyleLbl="node1" presStyleIdx="5" presStyleCnt="8"/>
      <dgm:spPr/>
    </dgm:pt>
    <dgm:pt modelId="{0F6C921E-C8A8-4B1C-8A80-D0FFD84F74B9}" type="pres">
      <dgm:prSet presAssocID="{5A4B2C6D-6D26-46E3-8FC8-107B10596426}" presName="shap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9F3D77-6BE5-45AC-88C5-C318BE488B7A}" type="pres">
      <dgm:prSet presAssocID="{F7FB070E-6E2A-4DD5-80DA-3433AD8F38CF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BF559AB5-5E67-48B2-A19F-DAE1AB8965C1}" type="pres">
      <dgm:prSet presAssocID="{697C1CDB-510B-4EC4-A5CC-87DF88B8770F}" presName="las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73A6DFB-BFC3-4A6D-9562-A8A70D904C3C}" srcId="{7CA4FEE0-F2FB-42AE-B3D6-FE7F59A7E61F}" destId="{CA33B41C-70B1-4E62-A96D-8549EC629276}" srcOrd="0" destOrd="0" parTransId="{BD78BA54-121D-4DA4-9696-72CC989EB259}" sibTransId="{AEE7ECB5-A044-4D61-A9C9-466E6BA65F37}"/>
    <dgm:cxn modelId="{FD9DA273-9563-4CD3-9A4A-F7A476C1F8B3}" type="presOf" srcId="{EC39CF6C-26F8-45B3-A481-AAA244B622A7}" destId="{5AE7BA48-40BB-4B28-90FE-5167B0C9D980}" srcOrd="0" destOrd="0" presId="urn:microsoft.com/office/officeart/2005/8/layout/bProcess2"/>
    <dgm:cxn modelId="{4E810FDA-138F-4460-AB7B-BDBF5628FC6E}" type="presOf" srcId="{8F7ECE6C-FAF9-4781-80EC-E75A055CA8D7}" destId="{D582B2A5-4BAD-4170-910A-59850B013FAA}" srcOrd="0" destOrd="0" presId="urn:microsoft.com/office/officeart/2005/8/layout/bProcess2"/>
    <dgm:cxn modelId="{2646A513-064B-40A1-995F-1A5B347CCBF1}" type="presOf" srcId="{697C1CDB-510B-4EC4-A5CC-87DF88B8770F}" destId="{BF559AB5-5E67-48B2-A19F-DAE1AB8965C1}" srcOrd="0" destOrd="0" presId="urn:microsoft.com/office/officeart/2005/8/layout/bProcess2"/>
    <dgm:cxn modelId="{16B8484B-E249-4B15-AFF4-401C87D94C38}" type="presOf" srcId="{CA33B41C-70B1-4E62-A96D-8549EC629276}" destId="{D4DB8D27-0C4E-455C-A509-67A270AEA26D}" srcOrd="0" destOrd="0" presId="urn:microsoft.com/office/officeart/2005/8/layout/bProcess2"/>
    <dgm:cxn modelId="{EEBD9E39-AB12-4E0B-81F5-B7366DD5193A}" type="presOf" srcId="{AEE7ECB5-A044-4D61-A9C9-466E6BA65F37}" destId="{B0F5071A-654A-4FBE-BE09-EEB02DF83A35}" srcOrd="0" destOrd="0" presId="urn:microsoft.com/office/officeart/2005/8/layout/bProcess2"/>
    <dgm:cxn modelId="{7BF6C03A-CFE1-4EFD-B774-7742A3905580}" type="presOf" srcId="{7CA4FEE0-F2FB-42AE-B3D6-FE7F59A7E61F}" destId="{8F2CBB9F-F2A7-417E-BAE4-11738CBB973C}" srcOrd="0" destOrd="0" presId="urn:microsoft.com/office/officeart/2005/8/layout/bProcess2"/>
    <dgm:cxn modelId="{9326B913-62B8-47F3-A8CC-9C7267846953}" type="presOf" srcId="{5A4B2C6D-6D26-46E3-8FC8-107B10596426}" destId="{0F6C921E-C8A8-4B1C-8A80-D0FFD84F74B9}" srcOrd="0" destOrd="0" presId="urn:microsoft.com/office/officeart/2005/8/layout/bProcess2"/>
    <dgm:cxn modelId="{144DF46C-92B3-4E67-8E3D-2AC87FB010B8}" type="presOf" srcId="{73E713E5-8F7F-431A-9CDC-09AC2C2C4976}" destId="{B263D74F-8310-4C85-A28F-15E7677706D4}" srcOrd="0" destOrd="0" presId="urn:microsoft.com/office/officeart/2005/8/layout/bProcess2"/>
    <dgm:cxn modelId="{1F2EFC05-9489-44C6-AC93-DAB2FE17B323}" type="presOf" srcId="{F7FB070E-6E2A-4DD5-80DA-3433AD8F38CF}" destId="{CC9F3D77-6BE5-45AC-88C5-C318BE488B7A}" srcOrd="0" destOrd="0" presId="urn:microsoft.com/office/officeart/2005/8/layout/bProcess2"/>
    <dgm:cxn modelId="{B15BA16B-0ABD-41CE-9BBA-3C83C352AF61}" srcId="{7CA4FEE0-F2FB-42AE-B3D6-FE7F59A7E61F}" destId="{697C1CDB-510B-4EC4-A5CC-87DF88B8770F}" srcOrd="7" destOrd="0" parTransId="{2629E3E8-6D96-49AF-AD43-B5CFB98EF4E8}" sibTransId="{19AD094F-95E3-4145-B8FF-D4A34E2D1EDE}"/>
    <dgm:cxn modelId="{4ED6DFE3-5CA2-4E84-AFBF-682B7D40C90F}" srcId="{7CA4FEE0-F2FB-42AE-B3D6-FE7F59A7E61F}" destId="{0A4F8AE9-6D00-43EF-B2AB-11786A1B2BE5}" srcOrd="1" destOrd="0" parTransId="{D0F4753E-77DF-4C79-A89F-D86B2C6A7A56}" sibTransId="{8F7ECE6C-FAF9-4781-80EC-E75A055CA8D7}"/>
    <dgm:cxn modelId="{ED415C71-ADBD-46DD-A157-F68FC0BA8C38}" srcId="{7CA4FEE0-F2FB-42AE-B3D6-FE7F59A7E61F}" destId="{EC39CF6C-26F8-45B3-A481-AAA244B622A7}" srcOrd="4" destOrd="0" parTransId="{1C5D6530-9522-4BBE-B1A1-73362D216A42}" sibTransId="{DF722C32-3B24-4223-96CA-7B9B94BB61FE}"/>
    <dgm:cxn modelId="{1A6FCB0B-C520-4AFB-8177-254C96D60B19}" srcId="{7CA4FEE0-F2FB-42AE-B3D6-FE7F59A7E61F}" destId="{AC8A5760-A8BC-482B-ADA4-8C379C19376A}" srcOrd="3" destOrd="0" parTransId="{0205EF57-F50A-458D-9955-3D95D8236C1A}" sibTransId="{73E713E5-8F7F-431A-9CDC-09AC2C2C4976}"/>
    <dgm:cxn modelId="{FB5D9F46-AB0C-4048-8F59-6DF60BA07AB2}" srcId="{7CA4FEE0-F2FB-42AE-B3D6-FE7F59A7E61F}" destId="{5A4B2C6D-6D26-46E3-8FC8-107B10596426}" srcOrd="6" destOrd="0" parTransId="{0A0CEC3D-2F75-40ED-B934-B474033FBB77}" sibTransId="{F7FB070E-6E2A-4DD5-80DA-3433AD8F38CF}"/>
    <dgm:cxn modelId="{549E6B3F-8D60-4D67-9729-CF77EEC0C1CC}" type="presOf" srcId="{DF722C32-3B24-4223-96CA-7B9B94BB61FE}" destId="{C56159E0-087D-4AFE-B0EF-6BF81E92D33C}" srcOrd="0" destOrd="0" presId="urn:microsoft.com/office/officeart/2005/8/layout/bProcess2"/>
    <dgm:cxn modelId="{E8149DDC-96B6-4CDD-A741-1DC755CC2EEA}" type="presOf" srcId="{AC8A5760-A8BC-482B-ADA4-8C379C19376A}" destId="{CE2B1B9A-5BBF-41B9-888D-085201D3F193}" srcOrd="0" destOrd="0" presId="urn:microsoft.com/office/officeart/2005/8/layout/bProcess2"/>
    <dgm:cxn modelId="{D91E4C4D-2259-4406-9739-4685F25AE72B}" type="presOf" srcId="{FBE13B98-0C3D-4A48-A403-2E9E52E9A1D4}" destId="{1188421F-A888-4869-98E4-D1332C9918FC}" srcOrd="0" destOrd="0" presId="urn:microsoft.com/office/officeart/2005/8/layout/bProcess2"/>
    <dgm:cxn modelId="{6CFD350E-8D51-4181-95F8-E3F3A3F3C992}" type="presOf" srcId="{CD5E23C3-5CEC-43D2-865F-9CF91C970736}" destId="{9FA9F02D-7F0B-4473-829D-971A7F173993}" srcOrd="0" destOrd="0" presId="urn:microsoft.com/office/officeart/2005/8/layout/bProcess2"/>
    <dgm:cxn modelId="{7ACE1DFD-9E85-4424-9FA2-4D302218D122}" srcId="{7CA4FEE0-F2FB-42AE-B3D6-FE7F59A7E61F}" destId="{FBE13B98-0C3D-4A48-A403-2E9E52E9A1D4}" srcOrd="2" destOrd="0" parTransId="{C9259949-8129-49FD-95B9-44EAECFA2FC0}" sibTransId="{AF340D6C-FE05-401F-B085-88653FBF3DDB}"/>
    <dgm:cxn modelId="{6183970E-D60F-4358-9F9A-853A8AC1B37E}" type="presOf" srcId="{D0A9F112-1508-4155-8CFD-2FF901358561}" destId="{B27515ED-8F65-47C4-84A0-BC3E4A1B5918}" srcOrd="0" destOrd="0" presId="urn:microsoft.com/office/officeart/2005/8/layout/bProcess2"/>
    <dgm:cxn modelId="{B2227461-8C5D-4970-8B12-ECD8C312F0F9}" srcId="{7CA4FEE0-F2FB-42AE-B3D6-FE7F59A7E61F}" destId="{D0A9F112-1508-4155-8CFD-2FF901358561}" srcOrd="5" destOrd="0" parTransId="{BB1ED6EE-682A-4229-BC66-4216EB94DABA}" sibTransId="{CD5E23C3-5CEC-43D2-865F-9CF91C970736}"/>
    <dgm:cxn modelId="{F2628150-3C54-46CB-B3F9-1F0691BAAC60}" type="presOf" srcId="{AF340D6C-FE05-401F-B085-88653FBF3DDB}" destId="{F804E219-E20C-49E3-8A7F-7BED79BDBAB8}" srcOrd="0" destOrd="0" presId="urn:microsoft.com/office/officeart/2005/8/layout/bProcess2"/>
    <dgm:cxn modelId="{A85121D4-EE3E-4C90-A70A-B12CEAC0C389}" type="presOf" srcId="{0A4F8AE9-6D00-43EF-B2AB-11786A1B2BE5}" destId="{FC6FE961-EAB2-48F0-976F-C99677F700A5}" srcOrd="0" destOrd="0" presId="urn:microsoft.com/office/officeart/2005/8/layout/bProcess2"/>
    <dgm:cxn modelId="{0C4900E9-AF7F-4838-8685-09A8BC9E1318}" type="presParOf" srcId="{8F2CBB9F-F2A7-417E-BAE4-11738CBB973C}" destId="{D4DB8D27-0C4E-455C-A509-67A270AEA26D}" srcOrd="0" destOrd="0" presId="urn:microsoft.com/office/officeart/2005/8/layout/bProcess2"/>
    <dgm:cxn modelId="{95C10D9C-4528-4586-911D-6A87628256A5}" type="presParOf" srcId="{8F2CBB9F-F2A7-417E-BAE4-11738CBB973C}" destId="{B0F5071A-654A-4FBE-BE09-EEB02DF83A35}" srcOrd="1" destOrd="0" presId="urn:microsoft.com/office/officeart/2005/8/layout/bProcess2"/>
    <dgm:cxn modelId="{0B23DD75-A4BC-4180-B4C0-8EDBBFC33747}" type="presParOf" srcId="{8F2CBB9F-F2A7-417E-BAE4-11738CBB973C}" destId="{41B7DB06-A5A0-43E4-905D-87B78CE13876}" srcOrd="2" destOrd="0" presId="urn:microsoft.com/office/officeart/2005/8/layout/bProcess2"/>
    <dgm:cxn modelId="{9A49F2A3-0167-48A5-9DE5-F78510C7B291}" type="presParOf" srcId="{41B7DB06-A5A0-43E4-905D-87B78CE13876}" destId="{870C39E1-9149-4F02-943C-564CF9E18DED}" srcOrd="0" destOrd="0" presId="urn:microsoft.com/office/officeart/2005/8/layout/bProcess2"/>
    <dgm:cxn modelId="{F464E083-9C28-472C-9ECA-FDCFCE344947}" type="presParOf" srcId="{41B7DB06-A5A0-43E4-905D-87B78CE13876}" destId="{FC6FE961-EAB2-48F0-976F-C99677F700A5}" srcOrd="1" destOrd="0" presId="urn:microsoft.com/office/officeart/2005/8/layout/bProcess2"/>
    <dgm:cxn modelId="{68C38A5C-FEC8-47BF-98B1-3F3DC08DA963}" type="presParOf" srcId="{8F2CBB9F-F2A7-417E-BAE4-11738CBB973C}" destId="{D582B2A5-4BAD-4170-910A-59850B013FAA}" srcOrd="3" destOrd="0" presId="urn:microsoft.com/office/officeart/2005/8/layout/bProcess2"/>
    <dgm:cxn modelId="{F5809D34-B158-44A0-9282-B59A26227CB5}" type="presParOf" srcId="{8F2CBB9F-F2A7-417E-BAE4-11738CBB973C}" destId="{DF4232C8-728F-4990-9BFC-54D63862A84A}" srcOrd="4" destOrd="0" presId="urn:microsoft.com/office/officeart/2005/8/layout/bProcess2"/>
    <dgm:cxn modelId="{7113F94C-6CE2-4D43-B809-E3B57A05B984}" type="presParOf" srcId="{DF4232C8-728F-4990-9BFC-54D63862A84A}" destId="{C563DE7D-A082-4436-9703-B723785BD604}" srcOrd="0" destOrd="0" presId="urn:microsoft.com/office/officeart/2005/8/layout/bProcess2"/>
    <dgm:cxn modelId="{9A2B4B16-DCFE-4C2D-9F17-2BA4504BCAB9}" type="presParOf" srcId="{DF4232C8-728F-4990-9BFC-54D63862A84A}" destId="{1188421F-A888-4869-98E4-D1332C9918FC}" srcOrd="1" destOrd="0" presId="urn:microsoft.com/office/officeart/2005/8/layout/bProcess2"/>
    <dgm:cxn modelId="{35296B4D-DCFF-4033-A491-FC46B159A201}" type="presParOf" srcId="{8F2CBB9F-F2A7-417E-BAE4-11738CBB973C}" destId="{F804E219-E20C-49E3-8A7F-7BED79BDBAB8}" srcOrd="5" destOrd="0" presId="urn:microsoft.com/office/officeart/2005/8/layout/bProcess2"/>
    <dgm:cxn modelId="{030B9DCF-A111-48E5-91BD-4D9866D3E953}" type="presParOf" srcId="{8F2CBB9F-F2A7-417E-BAE4-11738CBB973C}" destId="{C07037DF-A2BF-4154-88C7-7071FCA8954E}" srcOrd="6" destOrd="0" presId="urn:microsoft.com/office/officeart/2005/8/layout/bProcess2"/>
    <dgm:cxn modelId="{594493D0-7FF9-4B59-93D9-D4DFB93E48A2}" type="presParOf" srcId="{C07037DF-A2BF-4154-88C7-7071FCA8954E}" destId="{A8F3BD47-118B-4EB6-99EC-B928E75E6072}" srcOrd="0" destOrd="0" presId="urn:microsoft.com/office/officeart/2005/8/layout/bProcess2"/>
    <dgm:cxn modelId="{9DACA114-F8BF-42F3-9F00-2735F7778127}" type="presParOf" srcId="{C07037DF-A2BF-4154-88C7-7071FCA8954E}" destId="{CE2B1B9A-5BBF-41B9-888D-085201D3F193}" srcOrd="1" destOrd="0" presId="urn:microsoft.com/office/officeart/2005/8/layout/bProcess2"/>
    <dgm:cxn modelId="{F9508E11-C89F-4EFB-9D24-3A8FC3CDCBD2}" type="presParOf" srcId="{8F2CBB9F-F2A7-417E-BAE4-11738CBB973C}" destId="{B263D74F-8310-4C85-A28F-15E7677706D4}" srcOrd="7" destOrd="0" presId="urn:microsoft.com/office/officeart/2005/8/layout/bProcess2"/>
    <dgm:cxn modelId="{53DB9DBC-E5A7-4EE3-9140-4AC13E5D1449}" type="presParOf" srcId="{8F2CBB9F-F2A7-417E-BAE4-11738CBB973C}" destId="{566BC8B8-4C7C-485C-B83E-DA79AB25DDC6}" srcOrd="8" destOrd="0" presId="urn:microsoft.com/office/officeart/2005/8/layout/bProcess2"/>
    <dgm:cxn modelId="{0F2134C0-CA28-4E54-A316-0A80EF83A823}" type="presParOf" srcId="{566BC8B8-4C7C-485C-B83E-DA79AB25DDC6}" destId="{53C43B56-11DE-49A2-9138-0F3D151A2E52}" srcOrd="0" destOrd="0" presId="urn:microsoft.com/office/officeart/2005/8/layout/bProcess2"/>
    <dgm:cxn modelId="{647065D8-CF6A-4A65-AB53-02745A3662EB}" type="presParOf" srcId="{566BC8B8-4C7C-485C-B83E-DA79AB25DDC6}" destId="{5AE7BA48-40BB-4B28-90FE-5167B0C9D980}" srcOrd="1" destOrd="0" presId="urn:microsoft.com/office/officeart/2005/8/layout/bProcess2"/>
    <dgm:cxn modelId="{01F71A9F-6601-4DC7-999F-47524A6E5A9C}" type="presParOf" srcId="{8F2CBB9F-F2A7-417E-BAE4-11738CBB973C}" destId="{C56159E0-087D-4AFE-B0EF-6BF81E92D33C}" srcOrd="9" destOrd="0" presId="urn:microsoft.com/office/officeart/2005/8/layout/bProcess2"/>
    <dgm:cxn modelId="{4BFA47FD-D52C-4D64-B95F-344301B90850}" type="presParOf" srcId="{8F2CBB9F-F2A7-417E-BAE4-11738CBB973C}" destId="{1425B9C2-83AE-48BA-B265-7DD1860E26B8}" srcOrd="10" destOrd="0" presId="urn:microsoft.com/office/officeart/2005/8/layout/bProcess2"/>
    <dgm:cxn modelId="{23347EA0-84F3-46EF-AFC4-E26C71DE87AF}" type="presParOf" srcId="{1425B9C2-83AE-48BA-B265-7DD1860E26B8}" destId="{508839F8-F302-4223-9352-FF3FE285F7D4}" srcOrd="0" destOrd="0" presId="urn:microsoft.com/office/officeart/2005/8/layout/bProcess2"/>
    <dgm:cxn modelId="{1A397795-6AEF-40F7-AAB8-219909E7D949}" type="presParOf" srcId="{1425B9C2-83AE-48BA-B265-7DD1860E26B8}" destId="{B27515ED-8F65-47C4-84A0-BC3E4A1B5918}" srcOrd="1" destOrd="0" presId="urn:microsoft.com/office/officeart/2005/8/layout/bProcess2"/>
    <dgm:cxn modelId="{62A59BB0-81ED-4832-AEDE-C801C2DC1AC1}" type="presParOf" srcId="{8F2CBB9F-F2A7-417E-BAE4-11738CBB973C}" destId="{9FA9F02D-7F0B-4473-829D-971A7F173993}" srcOrd="11" destOrd="0" presId="urn:microsoft.com/office/officeart/2005/8/layout/bProcess2"/>
    <dgm:cxn modelId="{4C3F982B-CD45-47CE-9296-D68460E6837C}" type="presParOf" srcId="{8F2CBB9F-F2A7-417E-BAE4-11738CBB973C}" destId="{EB134383-9F12-42CF-9534-6C1C56280C0E}" srcOrd="12" destOrd="0" presId="urn:microsoft.com/office/officeart/2005/8/layout/bProcess2"/>
    <dgm:cxn modelId="{76813BC2-7B77-4118-920D-938AE226F61E}" type="presParOf" srcId="{EB134383-9F12-42CF-9534-6C1C56280C0E}" destId="{F1A1C008-9EC7-4F0D-AB74-81A7B1DFBDAE}" srcOrd="0" destOrd="0" presId="urn:microsoft.com/office/officeart/2005/8/layout/bProcess2"/>
    <dgm:cxn modelId="{D80A9239-8159-4838-BF3D-2F2F1D3086E5}" type="presParOf" srcId="{EB134383-9F12-42CF-9534-6C1C56280C0E}" destId="{0F6C921E-C8A8-4B1C-8A80-D0FFD84F74B9}" srcOrd="1" destOrd="0" presId="urn:microsoft.com/office/officeart/2005/8/layout/bProcess2"/>
    <dgm:cxn modelId="{3D261921-FE82-48ED-A6B3-A57FF2203C0B}" type="presParOf" srcId="{8F2CBB9F-F2A7-417E-BAE4-11738CBB973C}" destId="{CC9F3D77-6BE5-45AC-88C5-C318BE488B7A}" srcOrd="13" destOrd="0" presId="urn:microsoft.com/office/officeart/2005/8/layout/bProcess2"/>
    <dgm:cxn modelId="{8123F53B-6073-441C-913C-C7247540E6EA}" type="presParOf" srcId="{8F2CBB9F-F2A7-417E-BAE4-11738CBB973C}" destId="{BF559AB5-5E67-48B2-A19F-DAE1AB8965C1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B8D27-0C4E-455C-A509-67A270AEA26D}">
      <dsp:nvSpPr>
        <dsp:cNvPr id="0" name=""/>
        <dsp:cNvSpPr/>
      </dsp:nvSpPr>
      <dsp:spPr>
        <a:xfrm>
          <a:off x="4055" y="703811"/>
          <a:ext cx="1508670" cy="1508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>
              <a:solidFill>
                <a:schemeClr val="tx1"/>
              </a:solidFill>
            </a:rPr>
            <a:t>選股</a:t>
          </a:r>
          <a:endParaRPr lang="zh-TW" altLang="en-US" sz="3800" kern="1200" dirty="0">
            <a:solidFill>
              <a:schemeClr val="tx1"/>
            </a:solidFill>
          </a:endParaRPr>
        </a:p>
      </dsp:txBody>
      <dsp:txXfrm>
        <a:off x="224995" y="924751"/>
        <a:ext cx="1066790" cy="1066790"/>
      </dsp:txXfrm>
    </dsp:sp>
    <dsp:sp modelId="{B0F5071A-654A-4FBE-BE09-EEB02DF83A35}">
      <dsp:nvSpPr>
        <dsp:cNvPr id="0" name=""/>
        <dsp:cNvSpPr/>
      </dsp:nvSpPr>
      <dsp:spPr>
        <a:xfrm rot="10800000">
          <a:off x="494373" y="2407289"/>
          <a:ext cx="528034" cy="41299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FE961-EAB2-48F0-976F-C99677F700A5}">
      <dsp:nvSpPr>
        <dsp:cNvPr id="0" name=""/>
        <dsp:cNvSpPr/>
      </dsp:nvSpPr>
      <dsp:spPr>
        <a:xfrm>
          <a:off x="255249" y="2991711"/>
          <a:ext cx="1006283" cy="1006283"/>
        </a:xfrm>
        <a:prstGeom prst="ellipse">
          <a:avLst/>
        </a:prstGeom>
        <a:solidFill>
          <a:schemeClr val="accent5">
            <a:hueOff val="-1567666"/>
            <a:satOff val="-287"/>
            <a:lumOff val="-40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指標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402616" y="3139078"/>
        <a:ext cx="711549" cy="711549"/>
      </dsp:txXfrm>
    </dsp:sp>
    <dsp:sp modelId="{D582B2A5-4BAD-4170-910A-59850B013FAA}">
      <dsp:nvSpPr>
        <dsp:cNvPr id="0" name=""/>
        <dsp:cNvSpPr/>
      </dsp:nvSpPr>
      <dsp:spPr>
        <a:xfrm rot="5400000">
          <a:off x="1637564" y="3288357"/>
          <a:ext cx="528034" cy="412991"/>
        </a:xfrm>
        <a:prstGeom prst="triangle">
          <a:avLst/>
        </a:prstGeom>
        <a:solidFill>
          <a:schemeClr val="accent5">
            <a:hueOff val="-1828944"/>
            <a:satOff val="-334"/>
            <a:lumOff val="-47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8421F-A888-4869-98E4-D1332C9918FC}">
      <dsp:nvSpPr>
        <dsp:cNvPr id="0" name=""/>
        <dsp:cNvSpPr/>
      </dsp:nvSpPr>
      <dsp:spPr>
        <a:xfrm>
          <a:off x="2518255" y="2991711"/>
          <a:ext cx="1006283" cy="1006283"/>
        </a:xfrm>
        <a:prstGeom prst="ellipse">
          <a:avLst/>
        </a:prstGeom>
        <a:solidFill>
          <a:schemeClr val="accent5">
            <a:hueOff val="-3135333"/>
            <a:satOff val="-573"/>
            <a:lumOff val="-8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策略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2665622" y="3139078"/>
        <a:ext cx="711549" cy="711549"/>
      </dsp:txXfrm>
    </dsp:sp>
    <dsp:sp modelId="{F804E219-E20C-49E3-8A7F-7BED79BDBAB8}">
      <dsp:nvSpPr>
        <dsp:cNvPr id="0" name=""/>
        <dsp:cNvSpPr/>
      </dsp:nvSpPr>
      <dsp:spPr>
        <a:xfrm>
          <a:off x="2757379" y="2258316"/>
          <a:ext cx="528034" cy="412991"/>
        </a:xfrm>
        <a:prstGeom prst="triangle">
          <a:avLst/>
        </a:prstGeom>
        <a:solidFill>
          <a:schemeClr val="accent5">
            <a:hueOff val="-3657888"/>
            <a:satOff val="-669"/>
            <a:lumOff val="-9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B1B9A-5BBF-41B9-888D-085201D3F193}">
      <dsp:nvSpPr>
        <dsp:cNvPr id="0" name=""/>
        <dsp:cNvSpPr/>
      </dsp:nvSpPr>
      <dsp:spPr>
        <a:xfrm>
          <a:off x="2518255" y="955005"/>
          <a:ext cx="1006283" cy="1006283"/>
        </a:xfrm>
        <a:prstGeom prst="ellipse">
          <a:avLst/>
        </a:prstGeom>
        <a:solidFill>
          <a:schemeClr val="accent5">
            <a:hueOff val="-4702999"/>
            <a:satOff val="-860"/>
            <a:lumOff val="-12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停損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2665622" y="1102372"/>
        <a:ext cx="711549" cy="711549"/>
      </dsp:txXfrm>
    </dsp:sp>
    <dsp:sp modelId="{B263D74F-8310-4C85-A28F-15E7677706D4}">
      <dsp:nvSpPr>
        <dsp:cNvPr id="0" name=""/>
        <dsp:cNvSpPr/>
      </dsp:nvSpPr>
      <dsp:spPr>
        <a:xfrm rot="5400000">
          <a:off x="3900571" y="1251651"/>
          <a:ext cx="528034" cy="412991"/>
        </a:xfrm>
        <a:prstGeom prst="triangle">
          <a:avLst/>
        </a:prstGeom>
        <a:solidFill>
          <a:schemeClr val="accent5">
            <a:hueOff val="-5486832"/>
            <a:satOff val="-1003"/>
            <a:lumOff val="-14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BA48-40BB-4B28-90FE-5167B0C9D980}">
      <dsp:nvSpPr>
        <dsp:cNvPr id="0" name=""/>
        <dsp:cNvSpPr/>
      </dsp:nvSpPr>
      <dsp:spPr>
        <a:xfrm>
          <a:off x="4781261" y="955005"/>
          <a:ext cx="1006283" cy="1006283"/>
        </a:xfrm>
        <a:prstGeom prst="ellipse">
          <a:avLst/>
        </a:prstGeom>
        <a:solidFill>
          <a:schemeClr val="accent5">
            <a:hueOff val="-6270666"/>
            <a:satOff val="-1147"/>
            <a:lumOff val="-16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停利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4928628" y="1102372"/>
        <a:ext cx="711549" cy="711549"/>
      </dsp:txXfrm>
    </dsp:sp>
    <dsp:sp modelId="{C56159E0-087D-4AFE-B0EF-6BF81E92D33C}">
      <dsp:nvSpPr>
        <dsp:cNvPr id="0" name=""/>
        <dsp:cNvSpPr/>
      </dsp:nvSpPr>
      <dsp:spPr>
        <a:xfrm rot="10800000">
          <a:off x="5020385" y="2281692"/>
          <a:ext cx="528034" cy="412991"/>
        </a:xfrm>
        <a:prstGeom prst="triangle">
          <a:avLst/>
        </a:prstGeom>
        <a:solidFill>
          <a:schemeClr val="accent5">
            <a:hueOff val="-7315777"/>
            <a:satOff val="-1338"/>
            <a:lumOff val="-18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15ED-8F65-47C4-84A0-BC3E4A1B5918}">
      <dsp:nvSpPr>
        <dsp:cNvPr id="0" name=""/>
        <dsp:cNvSpPr/>
      </dsp:nvSpPr>
      <dsp:spPr>
        <a:xfrm>
          <a:off x="4781261" y="2991711"/>
          <a:ext cx="1006283" cy="1006283"/>
        </a:xfrm>
        <a:prstGeom prst="ellipse">
          <a:avLst/>
        </a:prstGeom>
        <a:solidFill>
          <a:schemeClr val="accent5">
            <a:hueOff val="-7838332"/>
            <a:satOff val="-1434"/>
            <a:lumOff val="-20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程式設計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4928628" y="3139078"/>
        <a:ext cx="711549" cy="711549"/>
      </dsp:txXfrm>
    </dsp:sp>
    <dsp:sp modelId="{9FA9F02D-7F0B-4473-829D-971A7F173993}">
      <dsp:nvSpPr>
        <dsp:cNvPr id="0" name=""/>
        <dsp:cNvSpPr/>
      </dsp:nvSpPr>
      <dsp:spPr>
        <a:xfrm rot="5400000">
          <a:off x="6163577" y="3288357"/>
          <a:ext cx="528034" cy="412991"/>
        </a:xfrm>
        <a:prstGeom prst="triangle">
          <a:avLst/>
        </a:prstGeom>
        <a:solidFill>
          <a:schemeClr val="accent5">
            <a:hueOff val="-9144720"/>
            <a:satOff val="-1672"/>
            <a:lumOff val="-236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C921E-C8A8-4B1C-8A80-D0FFD84F74B9}">
      <dsp:nvSpPr>
        <dsp:cNvPr id="0" name=""/>
        <dsp:cNvSpPr/>
      </dsp:nvSpPr>
      <dsp:spPr>
        <a:xfrm>
          <a:off x="7044267" y="2991711"/>
          <a:ext cx="1006283" cy="1006283"/>
        </a:xfrm>
        <a:prstGeom prst="ellipse">
          <a:avLst/>
        </a:prstGeom>
        <a:solidFill>
          <a:schemeClr val="accent5">
            <a:hueOff val="-9405998"/>
            <a:satOff val="-1720"/>
            <a:lumOff val="-24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回測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7191634" y="3139078"/>
        <a:ext cx="711549" cy="711549"/>
      </dsp:txXfrm>
    </dsp:sp>
    <dsp:sp modelId="{CC9F3D77-6BE5-45AC-88C5-C318BE488B7A}">
      <dsp:nvSpPr>
        <dsp:cNvPr id="0" name=""/>
        <dsp:cNvSpPr/>
      </dsp:nvSpPr>
      <dsp:spPr>
        <a:xfrm>
          <a:off x="7283391" y="2383912"/>
          <a:ext cx="528034" cy="412991"/>
        </a:xfrm>
        <a:prstGeom prst="triangle">
          <a:avLst/>
        </a:prstGeom>
        <a:solidFill>
          <a:schemeClr val="accent5">
            <a:hueOff val="-10973665"/>
            <a:satOff val="-2007"/>
            <a:lumOff val="-2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59AB5-5E67-48B2-A19F-DAE1AB8965C1}">
      <dsp:nvSpPr>
        <dsp:cNvPr id="0" name=""/>
        <dsp:cNvSpPr/>
      </dsp:nvSpPr>
      <dsp:spPr>
        <a:xfrm>
          <a:off x="6793073" y="703811"/>
          <a:ext cx="1508670" cy="1508670"/>
        </a:xfrm>
        <a:prstGeom prst="ellipse">
          <a:avLst/>
        </a:prstGeom>
        <a:solidFill>
          <a:schemeClr val="accent5">
            <a:hueOff val="-10973665"/>
            <a:satOff val="-2007"/>
            <a:lumOff val="-2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>
              <a:solidFill>
                <a:schemeClr val="tx1"/>
              </a:solidFill>
            </a:rPr>
            <a:t>進場</a:t>
          </a:r>
          <a:endParaRPr lang="zh-TW" altLang="en-US" sz="3800" kern="1200" dirty="0">
            <a:solidFill>
              <a:schemeClr val="tx1"/>
            </a:solidFill>
          </a:endParaRPr>
        </a:p>
      </dsp:txBody>
      <dsp:txXfrm>
        <a:off x="7014013" y="924751"/>
        <a:ext cx="1066790" cy="106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6618B-EA95-49C5-9AD3-440FA334F61D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001E8-92FC-471E-B260-BFBCEBF223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5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95D2-3800-4D1F-8B6F-B635D9F34058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62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48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6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21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86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86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86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中國大陸直接進入第二階段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95D2-3800-4D1F-8B6F-B635D9F34058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40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29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72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84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46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46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83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2118-15C3-494D-905D-5D821F3D439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0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Freeform 31"/>
          <p:cNvSpPr>
            <a:spLocks/>
          </p:cNvSpPr>
          <p:nvPr/>
        </p:nvSpPr>
        <p:spPr bwMode="gray">
          <a:xfrm>
            <a:off x="0" y="3481388"/>
            <a:ext cx="9155113" cy="3376612"/>
          </a:xfrm>
          <a:custGeom>
            <a:avLst/>
            <a:gdLst>
              <a:gd name="T0" fmla="*/ 0 w 5767"/>
              <a:gd name="T1" fmla="*/ 1760 h 2127"/>
              <a:gd name="T2" fmla="*/ 5767 w 5767"/>
              <a:gd name="T3" fmla="*/ 0 h 2127"/>
              <a:gd name="T4" fmla="*/ 5760 w 5767"/>
              <a:gd name="T5" fmla="*/ 2127 h 2127"/>
              <a:gd name="T6" fmla="*/ 0 w 5767"/>
              <a:gd name="T7" fmla="*/ 2127 h 2127"/>
              <a:gd name="T8" fmla="*/ 0 w 5767"/>
              <a:gd name="T9" fmla="*/ 176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7" h="2127">
                <a:moveTo>
                  <a:pt x="0" y="1760"/>
                </a:moveTo>
                <a:lnTo>
                  <a:pt x="5767" y="0"/>
                </a:lnTo>
                <a:lnTo>
                  <a:pt x="5760" y="2127"/>
                </a:lnTo>
                <a:lnTo>
                  <a:pt x="0" y="2127"/>
                </a:lnTo>
                <a:lnTo>
                  <a:pt x="0" y="1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04" name="AutoShape 32" descr="06"/>
          <p:cNvSpPr>
            <a:spLocks noChangeArrowheads="1"/>
          </p:cNvSpPr>
          <p:nvPr/>
        </p:nvSpPr>
        <p:spPr bwMode="gray">
          <a:xfrm rot="-1015610">
            <a:off x="-141288" y="5310188"/>
            <a:ext cx="2541588" cy="573087"/>
          </a:xfrm>
          <a:prstGeom prst="parallelogram">
            <a:avLst>
              <a:gd name="adj" fmla="val 30059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5" name="AutoShape 33" descr="05"/>
          <p:cNvSpPr>
            <a:spLocks noChangeArrowheads="1"/>
          </p:cNvSpPr>
          <p:nvPr/>
        </p:nvSpPr>
        <p:spPr bwMode="gray">
          <a:xfrm rot="-1015610">
            <a:off x="2154238" y="4610100"/>
            <a:ext cx="2546350" cy="573088"/>
          </a:xfrm>
          <a:prstGeom prst="parallelogram">
            <a:avLst>
              <a:gd name="adj" fmla="val 30115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6" name="AutoShape 34" descr="03"/>
          <p:cNvSpPr>
            <a:spLocks noChangeArrowheads="1"/>
          </p:cNvSpPr>
          <p:nvPr/>
        </p:nvSpPr>
        <p:spPr bwMode="gray">
          <a:xfrm rot="-1015610">
            <a:off x="4448175" y="3908425"/>
            <a:ext cx="2552700" cy="573088"/>
          </a:xfrm>
          <a:prstGeom prst="parallelogram">
            <a:avLst>
              <a:gd name="adj" fmla="val 3019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7" name="AutoShape 35" descr="02"/>
          <p:cNvSpPr>
            <a:spLocks noChangeArrowheads="1"/>
          </p:cNvSpPr>
          <p:nvPr/>
        </p:nvSpPr>
        <p:spPr bwMode="gray">
          <a:xfrm rot="-1015610">
            <a:off x="6751638" y="3206750"/>
            <a:ext cx="2533650" cy="573088"/>
          </a:xfrm>
          <a:prstGeom prst="parallelogram">
            <a:avLst>
              <a:gd name="adj" fmla="val 29965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0E7B7BD2-3E9D-4626-B5DB-40816FC06FF4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21336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  <a:endParaRPr lang="en-US" altLang="zh-TW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077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  <a:endParaRPr lang="en-US" altLang="zh-TW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5339C-B078-4B78-8A93-0BCD190EEFC1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1E4F7-96A6-4431-8BCE-DF08E184DEAC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9530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按一下圖示以新增表格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D954B06-1375-4EB8-8170-2870CD04C053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8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821352-BDEE-4639-B991-B5F7E2B5DB9A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1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6100E8-ABD1-4724-B1F6-4E71DCC6FA01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2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698B4-B1C4-43D0-B388-333C1FBFC1D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25F35-F943-4155-BBA1-094B0177C159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4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B8241-BA37-4C6C-BA8C-65C91FA375BC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06214-AC6F-46B3-BF8F-944CC9CC57B6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464BC-D8ED-4F20-A3F8-A26C9BBD70CB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Image" r:id="rId15" imgW="13003175" imgH="1612698" progId="">
                  <p:embed/>
                </p:oleObj>
              </mc:Choice>
              <mc:Fallback>
                <p:oleObj name="Image" r:id="rId15" imgW="13003175" imgH="16126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99D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Freeform 36"/>
          <p:cNvSpPr>
            <a:spLocks/>
          </p:cNvSpPr>
          <p:nvPr/>
        </p:nvSpPr>
        <p:spPr bwMode="ltGray">
          <a:xfrm>
            <a:off x="0" y="0"/>
            <a:ext cx="9144000" cy="6858000"/>
          </a:xfrm>
          <a:custGeom>
            <a:avLst/>
            <a:gdLst>
              <a:gd name="T0" fmla="*/ 1488 w 5760"/>
              <a:gd name="T1" fmla="*/ 0 h 4320"/>
              <a:gd name="T2" fmla="*/ 564 w 5760"/>
              <a:gd name="T3" fmla="*/ 617 h 4320"/>
              <a:gd name="T4" fmla="*/ 0 w 5760"/>
              <a:gd name="T5" fmla="*/ 1734 h 4320"/>
              <a:gd name="T6" fmla="*/ 0 w 5760"/>
              <a:gd name="T7" fmla="*/ 4320 h 4320"/>
              <a:gd name="T8" fmla="*/ 5760 w 5760"/>
              <a:gd name="T9" fmla="*/ 4320 h 4320"/>
              <a:gd name="T10" fmla="*/ 5760 w 5760"/>
              <a:gd name="T11" fmla="*/ 0 h 4320"/>
              <a:gd name="T12" fmla="*/ 1488 w 5760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0" h="4320">
                <a:moveTo>
                  <a:pt x="1488" y="0"/>
                </a:moveTo>
                <a:cubicBezTo>
                  <a:pt x="1093" y="94"/>
                  <a:pt x="670" y="476"/>
                  <a:pt x="564" y="617"/>
                </a:cubicBezTo>
                <a:cubicBezTo>
                  <a:pt x="458" y="758"/>
                  <a:pt x="94" y="1117"/>
                  <a:pt x="0" y="1734"/>
                </a:cubicBez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14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914400"/>
            <a:ext cx="9144000" cy="350838"/>
            <a:chOff x="0" y="672"/>
            <a:chExt cx="5760" cy="221"/>
          </a:xfrm>
        </p:grpSpPr>
        <p:sp>
          <p:nvSpPr>
            <p:cNvPr id="1062" name="AutoShape 38" descr="06"/>
            <p:cNvSpPr>
              <a:spLocks noChangeArrowheads="1"/>
            </p:cNvSpPr>
            <p:nvPr userDrawn="1"/>
          </p:nvSpPr>
          <p:spPr bwMode="gray">
            <a:xfrm>
              <a:off x="0" y="674"/>
              <a:ext cx="1443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3" name="AutoShape 39" descr="05"/>
            <p:cNvSpPr>
              <a:spLocks noChangeArrowheads="1"/>
            </p:cNvSpPr>
            <p:nvPr userDrawn="1"/>
          </p:nvSpPr>
          <p:spPr bwMode="gray">
            <a:xfrm>
              <a:off x="1434" y="674"/>
              <a:ext cx="1446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8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4" name="AutoShape 40" descr="03"/>
            <p:cNvSpPr>
              <a:spLocks noChangeArrowheads="1"/>
            </p:cNvSpPr>
            <p:nvPr userDrawn="1"/>
          </p:nvSpPr>
          <p:spPr bwMode="gray">
            <a:xfrm>
              <a:off x="2876" y="674"/>
              <a:ext cx="1449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19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5" name="AutoShape 41" descr="02"/>
            <p:cNvSpPr>
              <a:spLocks noChangeArrowheads="1"/>
            </p:cNvSpPr>
            <p:nvPr userDrawn="1"/>
          </p:nvSpPr>
          <p:spPr bwMode="gray">
            <a:xfrm>
              <a:off x="4322" y="672"/>
              <a:ext cx="1438" cy="219"/>
            </a:xfrm>
            <a:prstGeom prst="parallelogram">
              <a:avLst>
                <a:gd name="adj" fmla="val 0"/>
              </a:avLst>
            </a:prstGeom>
            <a:blipFill dpi="0" rotWithShape="1">
              <a:blip r:embed="rId20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fld id="{ED5837F8-D7AD-43A8-8CFB-3AA53C35B089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2BAA5B75-57F7-4119-BE5F-F18AB71A3A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286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hyperlink" Target="https://www.google.com/finance/historical?q=TPE:2330&amp;ei=jmVWWZChD4eI0ATIm7LACQ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主講人：蔡進金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/>
              <a:t>用</a:t>
            </a:r>
            <a:r>
              <a:rPr lang="en-US" altLang="zh-TW" sz="4000" dirty="0"/>
              <a:t>Python</a:t>
            </a:r>
            <a:r>
              <a:rPr lang="zh-TW" altLang="en-US" sz="4000" dirty="0"/>
              <a:t>程式學習金融交易策略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9C2BB3-FDA3-4F04-A105-00D5ECD3C8D4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1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3930547"/>
            <a:ext cx="8229600" cy="866605"/>
          </a:xfrm>
        </p:spPr>
        <p:txBody>
          <a:bodyPr/>
          <a:lstStyle/>
          <a:p>
            <a:pPr marL="431152" lvl="1" indent="0">
              <a:spcBef>
                <a:spcPts val="0"/>
              </a:spcBef>
              <a:buNone/>
            </a:pPr>
            <a:r>
              <a:rPr lang="zh-TW" altLang="zh-TW" sz="2400" b="1" dirty="0">
                <a:solidFill>
                  <a:srgbClr val="117A68"/>
                </a:solidFill>
              </a:rPr>
              <a:t>明確程式化</a:t>
            </a:r>
            <a:r>
              <a:rPr lang="zh-TW" altLang="zh-TW" sz="2400" dirty="0"/>
              <a:t>，才能</a:t>
            </a:r>
            <a:r>
              <a:rPr lang="zh-TW" altLang="zh-TW" sz="2400" b="1" dirty="0">
                <a:solidFill>
                  <a:srgbClr val="117A68"/>
                </a:solidFill>
              </a:rPr>
              <a:t>成為檢驗對錯</a:t>
            </a:r>
            <a:r>
              <a:rPr lang="zh-TW" altLang="zh-TW" sz="2400" b="1" dirty="0" smtClean="0">
                <a:solidFill>
                  <a:srgbClr val="117A68"/>
                </a:solidFill>
              </a:rPr>
              <a:t>標準</a:t>
            </a:r>
            <a:endParaRPr lang="en-US" altLang="zh-TW" sz="2400" b="1" dirty="0" smtClean="0">
              <a:solidFill>
                <a:srgbClr val="117A68"/>
              </a:solidFill>
            </a:endParaRPr>
          </a:p>
          <a:p>
            <a:pPr marL="431152" lvl="1" indent="0"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700" dirty="0"/>
              <a:t>可檢驗性是科學的標準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3084029" y="554339"/>
            <a:ext cx="2264" cy="5797492"/>
          </a:xfrm>
          <a:prstGeom prst="line">
            <a:avLst/>
          </a:prstGeom>
          <a:solidFill>
            <a:schemeClr val="accent5">
              <a:lumMod val="75000"/>
            </a:schemeClr>
          </a:solidFill>
          <a:ln>
            <a:solidFill>
              <a:srgbClr val="117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接點 10"/>
          <p:cNvSpPr/>
          <p:nvPr/>
        </p:nvSpPr>
        <p:spPr>
          <a:xfrm>
            <a:off x="3037963" y="1340768"/>
            <a:ext cx="107171" cy="142899"/>
          </a:xfrm>
          <a:prstGeom prst="flowChartConnector">
            <a:avLst/>
          </a:prstGeom>
          <a:solidFill>
            <a:srgbClr val="11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TW" altLang="en-US" sz="1700">
              <a:solidFill>
                <a:schemeClr val="accent5">
                  <a:lumMod val="7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3029252" y="2700177"/>
            <a:ext cx="107171" cy="142899"/>
          </a:xfrm>
          <a:prstGeom prst="flowChartConnector">
            <a:avLst/>
          </a:prstGeom>
          <a:solidFill>
            <a:srgbClr val="11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TW" altLang="en-US" sz="1700">
              <a:solidFill>
                <a:schemeClr val="accent5">
                  <a:lumMod val="7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3037966" y="3993205"/>
            <a:ext cx="107171" cy="142899"/>
          </a:xfrm>
          <a:prstGeom prst="flowChartConnector">
            <a:avLst/>
          </a:prstGeom>
          <a:solidFill>
            <a:srgbClr val="11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TW" altLang="en-US" sz="1700">
              <a:solidFill>
                <a:schemeClr val="accent5">
                  <a:lumMod val="7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513" y="2771627"/>
            <a:ext cx="2720739" cy="569974"/>
          </a:xfrm>
          <a:prstGeom prst="rect">
            <a:avLst/>
          </a:prstGeom>
        </p:spPr>
        <p:txBody>
          <a:bodyPr wrap="square" lIns="76782" tIns="38391" rIns="76782" bIns="38391">
            <a:spAutoFit/>
          </a:bodyPr>
          <a:lstStyle/>
          <a:p>
            <a:pPr algn="ctr"/>
            <a:r>
              <a:rPr lang="zh-TW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客觀交易</a:t>
            </a:r>
            <a:endParaRPr lang="en-US" altLang="zh-TW"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11394" y="1329984"/>
            <a:ext cx="6132597" cy="1370193"/>
          </a:xfrm>
          <a:prstGeom prst="rect">
            <a:avLst/>
          </a:prstGeom>
          <a:noFill/>
        </p:spPr>
        <p:txBody>
          <a:bodyPr wrap="square" lIns="76782" tIns="38391" rIns="76782" bIns="38391" rtlCol="0">
            <a:spAutoFit/>
          </a:bodyPr>
          <a:lstStyle/>
          <a:p>
            <a:pPr marL="431152" lvl="1">
              <a:spcBef>
                <a:spcPts val="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以主觀分析</a:t>
            </a:r>
            <a:r>
              <a:rPr lang="zh-TW" altLang="en-US" sz="2400" b="1" dirty="0">
                <a:solidFill>
                  <a:srgbClr val="117A68"/>
                </a:solidFill>
              </a:rPr>
              <a:t>大膽假設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，以科學分析</a:t>
            </a:r>
            <a:r>
              <a:rPr lang="zh-TW" altLang="en-US" sz="2400" b="1" dirty="0">
                <a:solidFill>
                  <a:srgbClr val="117A68"/>
                </a:solidFill>
              </a:rPr>
              <a:t>小心求證</a:t>
            </a:r>
            <a:endParaRPr lang="en-US" altLang="zh-TW" sz="2400" b="1" dirty="0">
              <a:solidFill>
                <a:srgbClr val="117A68"/>
              </a:solidFill>
            </a:endParaRPr>
          </a:p>
          <a:p>
            <a:pPr marL="431152" lvl="1">
              <a:spcBef>
                <a:spcPts val="0"/>
              </a:spcBef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回測績效如何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勝率報酬率多少，才有把握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?(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顯著性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17" name="流程圖: 接點 16"/>
          <p:cNvSpPr/>
          <p:nvPr/>
        </p:nvSpPr>
        <p:spPr>
          <a:xfrm>
            <a:off x="3024669" y="5086301"/>
            <a:ext cx="107171" cy="142899"/>
          </a:xfrm>
          <a:prstGeom prst="flowChartConnector">
            <a:avLst/>
          </a:prstGeom>
          <a:solidFill>
            <a:srgbClr val="11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TW" altLang="en-US" sz="1700">
              <a:solidFill>
                <a:schemeClr val="accent5">
                  <a:lumMod val="75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46235" y="2564904"/>
            <a:ext cx="5431547" cy="1677970"/>
          </a:xfrm>
          <a:prstGeom prst="rect">
            <a:avLst/>
          </a:prstGeom>
          <a:noFill/>
        </p:spPr>
        <p:txBody>
          <a:bodyPr wrap="square" lIns="76782" tIns="38391" rIns="76782" bIns="38391" rtlCol="0">
            <a:spAutoFit/>
          </a:bodyPr>
          <a:lstStyle/>
          <a:p>
            <a:pPr marL="431152" lvl="1">
              <a:spcBef>
                <a:spcPts val="0"/>
              </a:spcBef>
            </a:pP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主客觀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差別</a:t>
            </a: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在於</a:t>
            </a:r>
            <a:r>
              <a:rPr lang="zh-TW" altLang="zh-TW" sz="2400" b="1" dirty="0">
                <a:solidFill>
                  <a:srgbClr val="117A68"/>
                </a:solidFill>
              </a:rPr>
              <a:t>程式化準則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操作型定義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431152" lvl="1">
              <a:spcBef>
                <a:spcPts val="0"/>
              </a:spcBef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如何定義爆量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例如，前日成交量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&gt;6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日均量的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倍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43808" y="4797152"/>
            <a:ext cx="5896656" cy="1370193"/>
          </a:xfrm>
          <a:prstGeom prst="rect">
            <a:avLst/>
          </a:prstGeom>
          <a:noFill/>
        </p:spPr>
        <p:txBody>
          <a:bodyPr wrap="square" lIns="76782" tIns="38391" rIns="76782" bIns="38391" rtlCol="0">
            <a:spAutoFit/>
          </a:bodyPr>
          <a:lstStyle/>
          <a:p>
            <a:pPr marL="431152" lvl="1">
              <a:spcBef>
                <a:spcPts val="0"/>
              </a:spcBef>
            </a:pP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zh-TW" altLang="en-US" sz="2400" b="1" dirty="0">
                <a:solidFill>
                  <a:srgbClr val="117A68"/>
                </a:solidFill>
              </a:rPr>
              <a:t>主</a:t>
            </a:r>
            <a:r>
              <a:rPr lang="zh-TW" altLang="zh-TW" sz="2400" b="1" dirty="0">
                <a:solidFill>
                  <a:srgbClr val="117A68"/>
                </a:solidFill>
              </a:rPr>
              <a:t>觀交易</a:t>
            </a: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」經科學方法提升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</a:t>
            </a: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</a:t>
            </a:r>
            <a:r>
              <a:rPr lang="zh-TW" altLang="zh-TW" sz="2400" b="1" dirty="0">
                <a:solidFill>
                  <a:srgbClr val="117A68"/>
                </a:solidFill>
              </a:rPr>
              <a:t>客觀交易</a:t>
            </a:r>
            <a:r>
              <a:rPr lang="zh-TW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」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31152" lvl="1">
              <a:spcBef>
                <a:spcPts val="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臺灣交易室的客觀交易比例越來越高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元寶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富邦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8C0F-BD79-4397-B760-B96D86DE5F13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4" grpId="0"/>
      <p:bldP spid="16" grpId="0"/>
      <p:bldP spid="17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0243" y="338573"/>
            <a:ext cx="8048627" cy="766396"/>
            <a:chOff x="-26998" y="338651"/>
            <a:chExt cx="8457062" cy="766573"/>
          </a:xfrm>
        </p:grpSpPr>
        <p:grpSp>
          <p:nvGrpSpPr>
            <p:cNvPr id="5" name="组合 6"/>
            <p:cNvGrpSpPr/>
            <p:nvPr/>
          </p:nvGrpSpPr>
          <p:grpSpPr>
            <a:xfrm>
              <a:off x="-26998" y="338651"/>
              <a:ext cx="8457062" cy="766572"/>
              <a:chOff x="-12700" y="340937"/>
              <a:chExt cx="8453758" cy="766272"/>
            </a:xfrm>
          </p:grpSpPr>
          <p:sp>
            <p:nvSpPr>
              <p:cNvPr id="7" name="文本框 14"/>
              <p:cNvSpPr txBox="1"/>
              <p:nvPr/>
            </p:nvSpPr>
            <p:spPr>
              <a:xfrm>
                <a:off x="900946" y="340937"/>
                <a:ext cx="7540112" cy="4923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5400" b="1" baseline="0">
                    <a:solidFill>
                      <a:srgbClr val="F8D35E"/>
                    </a:solidFill>
                  </a:defRPr>
                </a:lvl1pPr>
                <a:lvl2pPr indent="0">
                  <a:buNone/>
                  <a:defRPr sz="1200"/>
                </a:lvl2pPr>
                <a:lvl3pPr indent="0">
                  <a:buNone/>
                  <a:defRPr sz="1000"/>
                </a:lvl3pPr>
                <a:lvl4pPr indent="0">
                  <a:buNone/>
                  <a:defRPr sz="900"/>
                </a:lvl4pPr>
                <a:lvl5pPr indent="0">
                  <a:buNone/>
                  <a:defRPr sz="900"/>
                </a:lvl5pPr>
                <a:lvl6pPr indent="0">
                  <a:buNone/>
                  <a:defRPr sz="900"/>
                </a:lvl6pPr>
                <a:lvl7pPr indent="0">
                  <a:buNone/>
                  <a:defRPr sz="900"/>
                </a:lvl7pPr>
                <a:lvl8pPr indent="0">
                  <a:buNone/>
                  <a:defRPr sz="900"/>
                </a:lvl8pPr>
                <a:lvl9pPr indent="0">
                  <a:buNone/>
                  <a:defRPr sz="900"/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 sz="3200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rPr>
                  <a:t>從主觀</a:t>
                </a:r>
                <a:r>
                  <a:rPr lang="zh-TW" altLang="en-US" sz="3200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rPr>
                  <a:t>轉變到</a:t>
                </a:r>
                <a:r>
                  <a:rPr lang="zh-TW" altLang="zh-TW" sz="3200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rPr>
                  <a:t>客觀交易</a:t>
                </a:r>
                <a:endParaRPr lang="en-US" altLang="zh-TW" sz="32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12700" y="587118"/>
                <a:ext cx="393700" cy="520091"/>
              </a:xfrm>
              <a:prstGeom prst="rect">
                <a:avLst/>
              </a:prstGeom>
              <a:solidFill>
                <a:srgbClr val="11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47083" y="584929"/>
              <a:ext cx="104692" cy="520295"/>
            </a:xfrm>
            <a:prstGeom prst="rect">
              <a:avLst/>
            </a:prstGeom>
            <a:solidFill>
              <a:srgbClr val="117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80760" y="5475783"/>
            <a:ext cx="8051679" cy="1104238"/>
            <a:chOff x="731520" y="1291590"/>
            <a:chExt cx="8597733" cy="1104494"/>
          </a:xfrm>
        </p:grpSpPr>
        <p:sp>
          <p:nvSpPr>
            <p:cNvPr id="10" name="矩形 9"/>
            <p:cNvSpPr/>
            <p:nvPr/>
          </p:nvSpPr>
          <p:spPr>
            <a:xfrm>
              <a:off x="731520" y="1291590"/>
              <a:ext cx="8514608" cy="971550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814646" y="1472540"/>
                  <a:ext cx="8514607" cy="923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700" b="1" dirty="0" smtClean="0">
                      <a:solidFill>
                        <a:srgbClr val="C00000"/>
                      </a:solidFill>
                    </a:rPr>
                    <a:t>系統</a:t>
                  </a:r>
                  <a:r>
                    <a:rPr lang="zh-TW" altLang="zh-TW" sz="2700" b="1" dirty="0">
                      <a:solidFill>
                        <a:srgbClr val="C00000"/>
                      </a:solidFill>
                    </a:rPr>
                    <a:t>交易</a:t>
                  </a:r>
                  <a:r>
                    <a:rPr lang="zh-TW" altLang="en-US" sz="2700" b="1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7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zh-TW" altLang="en-US" sz="27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zh-TW" altLang="zh-TW" sz="2700" b="1" dirty="0">
                      <a:solidFill>
                        <a:srgbClr val="C00000"/>
                      </a:solidFill>
                    </a:rPr>
                    <a:t>量化交易</a:t>
                  </a:r>
                  <a:r>
                    <a:rPr lang="zh-TW" altLang="en-US" sz="2700" b="1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7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≅ </m:t>
                      </m:r>
                      <m:r>
                        <a:rPr lang="zh-TW" altLang="en-US" sz="27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程式</m:t>
                      </m:r>
                    </m:oMath>
                  </a14:m>
                  <a:r>
                    <a:rPr lang="zh-TW" altLang="zh-TW" sz="2700" b="1" dirty="0">
                      <a:solidFill>
                        <a:srgbClr val="C00000"/>
                      </a:solidFill>
                    </a:rPr>
                    <a:t>交易</a:t>
                  </a:r>
                  <a:r>
                    <a:rPr lang="zh-TW" altLang="en-US" sz="2700" b="1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TW" altLang="en-US" sz="27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≅ </m:t>
                      </m:r>
                    </m:oMath>
                  </a14:m>
                  <a:r>
                    <a:rPr lang="zh-TW" altLang="en-US" sz="2700" b="1" dirty="0">
                      <a:solidFill>
                        <a:srgbClr val="C00000"/>
                      </a:solidFill>
                    </a:rPr>
                    <a:t>客觀</a:t>
                  </a:r>
                  <a:r>
                    <a:rPr lang="zh-TW" altLang="zh-TW" sz="2700" b="1" dirty="0">
                      <a:solidFill>
                        <a:srgbClr val="C00000"/>
                      </a:solidFill>
                    </a:rPr>
                    <a:t>交易</a:t>
                  </a:r>
                  <a:endParaRPr lang="en-US" altLang="zh-TW" sz="2700" b="1" dirty="0">
                    <a:solidFill>
                      <a:srgbClr val="C00000"/>
                    </a:solidFill>
                  </a:endParaRPr>
                </a:p>
                <a:p>
                  <a:endParaRPr lang="zh-TW" altLang="en-US" sz="2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46" y="1472540"/>
                  <a:ext cx="8514607" cy="9235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53" t="-596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/>
          <p:cNvGrpSpPr/>
          <p:nvPr/>
        </p:nvGrpSpPr>
        <p:grpSpPr>
          <a:xfrm>
            <a:off x="6650758" y="2072451"/>
            <a:ext cx="2248848" cy="3218667"/>
            <a:chOff x="9067915" y="2072931"/>
            <a:chExt cx="2801316" cy="3219413"/>
          </a:xfrm>
        </p:grpSpPr>
        <p:sp>
          <p:nvSpPr>
            <p:cNvPr id="17" name="剪去对角的矩形 12"/>
            <p:cNvSpPr/>
            <p:nvPr/>
          </p:nvSpPr>
          <p:spPr>
            <a:xfrm rot="5400000">
              <a:off x="8999926" y="2363730"/>
              <a:ext cx="3160104" cy="2578505"/>
            </a:xfrm>
            <a:prstGeom prst="snip2Diag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067915" y="2321611"/>
              <a:ext cx="2801316" cy="297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ts val="0"/>
                </a:spcBef>
              </a:pPr>
              <a:r>
                <a:rPr lang="zh-TW" altLang="zh-TW" sz="2800" b="1" dirty="0">
                  <a:solidFill>
                    <a:schemeClr val="accent1">
                      <a:lumMod val="75000"/>
                    </a:schemeClr>
                  </a:solidFill>
                </a:rPr>
                <a:t>客觀交易</a:t>
              </a:r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endPara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以科學程式透過統計方法驗證</a:t>
              </a: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績效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非偶然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報酬率</a:t>
              </a:r>
              <a:r>
                <a:rPr lang="en-US" altLang="zh-TW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均值檢定</a:t>
              </a:r>
              <a:r>
                <a:rPr lang="en-US" altLang="zh-TW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en-US" altLang="zh-TW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pPr lvl="1">
                <a:spcBef>
                  <a:spcPts val="0"/>
                </a:spcBef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風險指標</a:t>
              </a:r>
              <a:r>
                <a:rPr lang="en-US" altLang="zh-TW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變異數檢定</a:t>
              </a:r>
              <a:r>
                <a:rPr lang="en-US" altLang="zh-TW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勝率</a:t>
              </a:r>
              <a:r>
                <a:rPr lang="en-US" altLang="zh-TW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比率檢定</a:t>
              </a:r>
              <a:r>
                <a:rPr lang="en-US" altLang="zh-TW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69180" y="2102118"/>
            <a:ext cx="2099435" cy="3159370"/>
            <a:chOff x="225632" y="2102605"/>
            <a:chExt cx="2799976" cy="3160102"/>
          </a:xfrm>
        </p:grpSpPr>
        <p:sp>
          <p:nvSpPr>
            <p:cNvPr id="14" name="剪去对角的矩形 12"/>
            <p:cNvSpPr/>
            <p:nvPr/>
          </p:nvSpPr>
          <p:spPr>
            <a:xfrm rot="5400000">
              <a:off x="128443" y="2421245"/>
              <a:ext cx="3160102" cy="2522822"/>
            </a:xfrm>
            <a:prstGeom prst="snip2DiagRect">
              <a:avLst/>
            </a:prstGeom>
            <a:solidFill>
              <a:srgbClr val="87D6D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25632" y="2321610"/>
              <a:ext cx="2799976" cy="163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ts val="0"/>
                </a:spcBef>
              </a:pPr>
              <a:r>
                <a:rPr lang="zh-TW" altLang="zh-TW" sz="2800" b="1" dirty="0">
                  <a:solidFill>
                    <a:schemeClr val="accent1">
                      <a:lumMod val="75000"/>
                    </a:schemeClr>
                  </a:solidFill>
                </a:rPr>
                <a:t>系統交易</a:t>
              </a:r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有明確的交易系統</a:t>
              </a:r>
            </a:p>
            <a:p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268614" y="2096743"/>
            <a:ext cx="2191064" cy="3159372"/>
            <a:chOff x="3025607" y="2097228"/>
            <a:chExt cx="2922180" cy="3160104"/>
          </a:xfrm>
        </p:grpSpPr>
        <p:sp>
          <p:nvSpPr>
            <p:cNvPr id="15" name="剪去对角的矩形 12"/>
            <p:cNvSpPr/>
            <p:nvPr/>
          </p:nvSpPr>
          <p:spPr>
            <a:xfrm rot="5400000">
              <a:off x="3078483" y="2388027"/>
              <a:ext cx="3160104" cy="2578505"/>
            </a:xfrm>
            <a:prstGeom prst="snip2Diag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3025607" y="2321610"/>
              <a:ext cx="2862807" cy="163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ts val="0"/>
                </a:spcBef>
              </a:pPr>
              <a:r>
                <a:rPr lang="zh-TW" altLang="zh-TW" sz="2800" b="1" dirty="0">
                  <a:solidFill>
                    <a:schemeClr val="accent1">
                      <a:lumMod val="75000"/>
                    </a:schemeClr>
                  </a:solidFill>
                </a:rPr>
                <a:t>量化交易</a:t>
              </a:r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進出法則可以明確量化</a:t>
              </a:r>
            </a:p>
            <a:p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545523" y="2112650"/>
            <a:ext cx="2170111" cy="3159370"/>
            <a:chOff x="6062276" y="2113139"/>
            <a:chExt cx="2894234" cy="3160102"/>
          </a:xfrm>
        </p:grpSpPr>
        <p:sp>
          <p:nvSpPr>
            <p:cNvPr id="16" name="剪去对角的矩形 12"/>
            <p:cNvSpPr/>
            <p:nvPr/>
          </p:nvSpPr>
          <p:spPr>
            <a:xfrm rot="5400000">
              <a:off x="6028525" y="2431779"/>
              <a:ext cx="3160102" cy="2522822"/>
            </a:xfrm>
            <a:prstGeom prst="snip2DiagRect">
              <a:avLst/>
            </a:prstGeom>
            <a:solidFill>
              <a:srgbClr val="87D6D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62276" y="2321611"/>
              <a:ext cx="2894234" cy="166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ts val="0"/>
                </a:spcBef>
              </a:pPr>
              <a:r>
                <a:rPr lang="zh-TW" altLang="zh-TW" sz="2800" b="1" dirty="0">
                  <a:solidFill>
                    <a:schemeClr val="accent1">
                      <a:lumMod val="75000"/>
                    </a:schemeClr>
                  </a:solidFill>
                </a:rPr>
                <a:t>程式交易</a:t>
              </a:r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1">
                <a:spcBef>
                  <a:spcPts val="0"/>
                </a:spcBef>
              </a:pPr>
              <a:r>
                <a:rPr lang="zh-TW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將量化交易法則程式化</a:t>
              </a:r>
            </a:p>
            <a:p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8F26-7E0D-4BB0-B21C-216F01006127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539552" y="360380"/>
            <a:ext cx="7920880" cy="49244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臺灣程式交易發展階段</a:t>
            </a:r>
            <a:endParaRPr lang="en-US" altLang="zh-TW" sz="3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5707" y="5401931"/>
            <a:ext cx="2278990" cy="1006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82" tIns="38391" rIns="76782" bIns="38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TW" altLang="zh-TW" sz="1300" dirty="0">
                <a:latin typeface="+mn-ea"/>
                <a:cs typeface="Times New Roman" pitchFamily="18" charset="0"/>
              </a:rPr>
              <a:t>「程式交易</a:t>
            </a:r>
            <a:r>
              <a:rPr lang="en-US" altLang="zh-TW" sz="1300" dirty="0">
                <a:latin typeface="+mn-ea"/>
                <a:cs typeface="Times New Roman" pitchFamily="18" charset="0"/>
              </a:rPr>
              <a:t>—</a:t>
            </a:r>
            <a:r>
              <a:rPr lang="zh-TW" altLang="zh-TW" sz="1300" dirty="0">
                <a:latin typeface="+mn-ea"/>
                <a:cs typeface="Times New Roman" pitchFamily="18" charset="0"/>
              </a:rPr>
              <a:t>觀念、方法、技術與解決方案」，期交所，</a:t>
            </a:r>
            <a:r>
              <a:rPr lang="en-US" altLang="zh-TW" sz="1300" dirty="0">
                <a:latin typeface="+mn-ea"/>
                <a:cs typeface="Times New Roman" pitchFamily="18" charset="0"/>
              </a:rPr>
              <a:t>2010</a:t>
            </a:r>
            <a:endParaRPr lang="zh-TW" altLang="zh-TW" sz="1300" dirty="0">
              <a:latin typeface="+mn-ea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953908" y="1600628"/>
            <a:ext cx="2280789" cy="3552248"/>
            <a:chOff x="1272209" y="1843885"/>
            <a:chExt cx="3041844" cy="3553071"/>
          </a:xfrm>
        </p:grpSpPr>
        <p:sp>
          <p:nvSpPr>
            <p:cNvPr id="10" name="矩形 9"/>
            <p:cNvSpPr/>
            <p:nvPr/>
          </p:nvSpPr>
          <p:spPr>
            <a:xfrm>
              <a:off x="1274615" y="1843885"/>
              <a:ext cx="3039438" cy="3553071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3"/>
            <p:cNvSpPr txBox="1"/>
            <p:nvPr/>
          </p:nvSpPr>
          <p:spPr>
            <a:xfrm>
              <a:off x="1409994" y="2016030"/>
              <a:ext cx="2675131" cy="92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700" b="1" dirty="0">
                  <a:solidFill>
                    <a:schemeClr val="bg1"/>
                  </a:solidFill>
                </a:rPr>
                <a:t>回測</a:t>
              </a:r>
              <a:endParaRPr lang="en-US" altLang="zh-TW" sz="27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2209" y="2982149"/>
              <a:ext cx="2969030" cy="1523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透過回測</a:t>
              </a:r>
              <a:r>
                <a:rPr lang="zh-TW" altLang="en-US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，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調整、優化、穩健化，設計交易策略</a:t>
              </a:r>
            </a:p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使用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HTS</a:t>
              </a:r>
              <a:r>
                <a:rPr lang="zh-TW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、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TS</a:t>
              </a:r>
              <a:r>
                <a:rPr lang="zh-TW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、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MC</a:t>
              </a:r>
              <a:r>
                <a:rPr lang="zh-TW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、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Excel</a:t>
              </a:r>
              <a:r>
                <a:rPr lang="zh-TW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、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VS </a:t>
              </a:r>
              <a:r>
                <a:rPr lang="en-US" altLang="zh-TW" sz="1500" dirty="0" err="1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.Net</a:t>
              </a:r>
              <a:endParaRPr lang="zh-TW" altLang="en-US" sz="1500" dirty="0">
                <a:solidFill>
                  <a:schemeClr val="bg1"/>
                </a:solidFill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539499" y="5389326"/>
            <a:ext cx="2278987" cy="1018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82" tIns="38391" rIns="76782" bIns="38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1500" dirty="0">
              <a:latin typeface="+mn-ea"/>
              <a:cs typeface="Times New Roman" pitchFamily="18" charset="0"/>
            </a:endParaRPr>
          </a:p>
          <a:p>
            <a:pPr algn="ctr"/>
            <a:r>
              <a:rPr lang="zh-TW" altLang="zh-TW" sz="1500" dirty="0">
                <a:latin typeface="+mn-ea"/>
                <a:cs typeface="Times New Roman" pitchFamily="18" charset="0"/>
              </a:rPr>
              <a:t>「程式交易</a:t>
            </a:r>
            <a:r>
              <a:rPr lang="zh-TW" altLang="en-US" sz="1500" dirty="0">
                <a:latin typeface="+mn-ea"/>
                <a:cs typeface="Times New Roman" pitchFamily="18" charset="0"/>
              </a:rPr>
              <a:t>實作</a:t>
            </a:r>
            <a:r>
              <a:rPr lang="zh-TW" altLang="zh-TW" sz="1500" dirty="0">
                <a:latin typeface="+mn-ea"/>
                <a:cs typeface="Times New Roman" pitchFamily="18" charset="0"/>
              </a:rPr>
              <a:t>」，期交所，</a:t>
            </a:r>
            <a:r>
              <a:rPr lang="en-US" altLang="zh-TW" sz="1500" dirty="0">
                <a:latin typeface="+mn-ea"/>
                <a:cs typeface="Times New Roman" pitchFamily="18" charset="0"/>
              </a:rPr>
              <a:t>2011</a:t>
            </a:r>
            <a:endParaRPr lang="zh-TW" altLang="zh-TW" sz="1500" dirty="0">
              <a:latin typeface="+mn-ea"/>
              <a:cs typeface="Times New Roman" pitchFamily="18" charset="0"/>
            </a:endParaRPr>
          </a:p>
          <a:p>
            <a:pPr algn="ctr"/>
            <a:endParaRPr lang="zh-CN" altLang="en-US" sz="1500" dirty="0">
              <a:latin typeface="+mn-ea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537696" y="1600628"/>
            <a:ext cx="2280789" cy="3552248"/>
            <a:chOff x="4718157" y="1843885"/>
            <a:chExt cx="3041844" cy="3553071"/>
          </a:xfrm>
        </p:grpSpPr>
        <p:sp>
          <p:nvSpPr>
            <p:cNvPr id="14" name="矩形 13"/>
            <p:cNvSpPr/>
            <p:nvPr/>
          </p:nvSpPr>
          <p:spPr>
            <a:xfrm>
              <a:off x="4720563" y="1843885"/>
              <a:ext cx="3039438" cy="3553071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4855941" y="2016030"/>
              <a:ext cx="2675131" cy="92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700" b="1" dirty="0">
                  <a:solidFill>
                    <a:schemeClr val="bg1"/>
                  </a:solidFill>
                </a:rPr>
                <a:t>驅動</a:t>
              </a:r>
              <a:endParaRPr lang="en-US" altLang="zh-TW" sz="2700" b="1" dirty="0">
                <a:solidFill>
                  <a:schemeClr val="bg1"/>
                </a:solidFill>
              </a:endParaRPr>
            </a:p>
            <a:p>
              <a:pPr algn="ctr"/>
              <a:endParaRPr lang="zh-CN" alt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18157" y="2982149"/>
              <a:ext cx="2969030" cy="157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使用下單機作策略驅動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，文字檔下單與整合式下單</a:t>
              </a:r>
            </a:p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依據市場規範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(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市價單、限價單等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)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選擇下單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6123282" y="5401931"/>
            <a:ext cx="2278990" cy="1006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82" tIns="38391" rIns="76782" bIns="38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altLang="zh-TW" sz="1300" dirty="0">
              <a:latin typeface="+mn-ea"/>
              <a:cs typeface="Times New Roman" pitchFamily="18" charset="0"/>
            </a:endParaRPr>
          </a:p>
          <a:p>
            <a:pPr lvl="0" algn="ctr"/>
            <a:r>
              <a:rPr lang="zh-TW" altLang="zh-TW" sz="1300" dirty="0">
                <a:latin typeface="+mn-ea"/>
                <a:cs typeface="Times New Roman" pitchFamily="18" charset="0"/>
              </a:rPr>
              <a:t>「演算法交易與高頻交易」，期交所，</a:t>
            </a:r>
            <a:r>
              <a:rPr lang="en-US" altLang="zh-TW" sz="1300" dirty="0">
                <a:latin typeface="+mn-ea"/>
                <a:cs typeface="Times New Roman" pitchFamily="18" charset="0"/>
              </a:rPr>
              <a:t>2012</a:t>
            </a:r>
          </a:p>
          <a:p>
            <a:pPr algn="ctr"/>
            <a:r>
              <a:rPr lang="zh-TW" altLang="zh-TW" sz="1300" dirty="0">
                <a:latin typeface="+mn-ea"/>
                <a:cs typeface="Times New Roman" pitchFamily="18" charset="0"/>
              </a:rPr>
              <a:t>「</a:t>
            </a:r>
            <a:r>
              <a:rPr lang="zh-TW" altLang="en-US" sz="1300" dirty="0">
                <a:latin typeface="+mn-ea"/>
                <a:cs typeface="Times New Roman" pitchFamily="18" charset="0"/>
              </a:rPr>
              <a:t>程式交易實務應用</a:t>
            </a:r>
            <a:r>
              <a:rPr lang="zh-TW" altLang="zh-TW" sz="1300" dirty="0">
                <a:latin typeface="+mn-ea"/>
                <a:cs typeface="Times New Roman" pitchFamily="18" charset="0"/>
              </a:rPr>
              <a:t>」 ，期交所，</a:t>
            </a:r>
            <a:r>
              <a:rPr lang="en-US" altLang="zh-TW" sz="1300" dirty="0">
                <a:latin typeface="+mn-ea"/>
                <a:cs typeface="Times New Roman" pitchFamily="18" charset="0"/>
              </a:rPr>
              <a:t>2013</a:t>
            </a:r>
            <a:endParaRPr lang="zh-TW" altLang="zh-TW" sz="1300" dirty="0">
              <a:latin typeface="+mn-ea"/>
              <a:cs typeface="Times New Roman" pitchFamily="18" charset="0"/>
            </a:endParaRPr>
          </a:p>
          <a:p>
            <a:pPr lvl="0" algn="ctr"/>
            <a:endParaRPr lang="zh-TW" altLang="zh-TW" sz="1300" dirty="0">
              <a:latin typeface="+mn-ea"/>
              <a:cs typeface="Times New Roman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6121483" y="1600628"/>
            <a:ext cx="2280789" cy="3552248"/>
            <a:chOff x="8164103" y="1843885"/>
            <a:chExt cx="3041844" cy="3553071"/>
          </a:xfrm>
        </p:grpSpPr>
        <p:sp>
          <p:nvSpPr>
            <p:cNvPr id="18" name="矩形 17"/>
            <p:cNvSpPr/>
            <p:nvPr/>
          </p:nvSpPr>
          <p:spPr>
            <a:xfrm>
              <a:off x="8166509" y="1843885"/>
              <a:ext cx="3039438" cy="3553071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33"/>
            <p:cNvSpPr txBox="1"/>
            <p:nvPr/>
          </p:nvSpPr>
          <p:spPr>
            <a:xfrm>
              <a:off x="8301887" y="2016030"/>
              <a:ext cx="2675131" cy="507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700" b="1" dirty="0">
                  <a:solidFill>
                    <a:schemeClr val="bg1"/>
                  </a:solidFill>
                </a:rPr>
                <a:t>執行</a:t>
              </a:r>
              <a:endParaRPr lang="zh-CN" alt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164103" y="2982149"/>
              <a:ext cx="2969031" cy="2154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依據需求透過程式技巧</a:t>
              </a:r>
              <a:r>
                <a:rPr lang="zh-TW" altLang="en-US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客制下單方式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(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智慧單系統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)</a:t>
              </a:r>
              <a:endParaRPr lang="zh-TW" altLang="en-US" sz="1500" dirty="0">
                <a:solidFill>
                  <a:schemeClr val="bg1"/>
                </a:solidFill>
                <a:latin typeface="+mn-ea"/>
                <a:cs typeface="Times New Roman" pitchFamily="18" charset="0"/>
              </a:endParaRPr>
            </a:p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單量大，則設計動態</a:t>
              </a:r>
              <a:r>
                <a:rPr lang="zh-TW" altLang="en-US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布單策略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(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演算法交易規劃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)</a:t>
              </a:r>
              <a:endParaRPr lang="zh-TW" altLang="en-US" sz="1500" dirty="0">
                <a:solidFill>
                  <a:schemeClr val="bg1"/>
                </a:solidFill>
                <a:latin typeface="+mn-ea"/>
                <a:cs typeface="Times New Roman" pitchFamily="18" charset="0"/>
              </a:endParaRPr>
            </a:p>
            <a:p>
              <a:pPr marL="287933" indent="-287933">
                <a:buFont typeface="Arial" panose="020B0604020202020204" pitchFamily="34" charset="0"/>
                <a:buChar char="•"/>
              </a:pP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下單執行使用</a:t>
              </a:r>
              <a:r>
                <a:rPr lang="zh-TW" altLang="en-US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下單戰術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(</a:t>
              </a:r>
              <a:r>
                <a:rPr lang="zh-TW" altLang="en-US" sz="1500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高頻交易技巧</a:t>
              </a:r>
              <a:r>
                <a:rPr lang="en-US" altLang="zh-TW" sz="1500" dirty="0">
                  <a:solidFill>
                    <a:schemeClr val="bg1"/>
                  </a:solidFill>
                  <a:latin typeface="+mn-ea"/>
                </a:rPr>
                <a:t>)</a:t>
              </a:r>
              <a:endParaRPr lang="zh-TW" altLang="en-US" sz="15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0BAB-FAE1-485C-BB49-F27BAACE122D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0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邊形 7">
            <a:hlinkClick r:id="rId3" action="ppaction://hlinksldjump"/>
          </p:cNvPr>
          <p:cNvSpPr/>
          <p:nvPr/>
        </p:nvSpPr>
        <p:spPr bwMode="auto">
          <a:xfrm>
            <a:off x="6807877" y="1262729"/>
            <a:ext cx="1728142" cy="5387985"/>
          </a:xfrm>
          <a:prstGeom prst="homePlate">
            <a:avLst/>
          </a:prstGeom>
          <a:solidFill>
            <a:srgbClr val="2A6B6B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6800" tIns="38400" rIns="76800" bIns="38400" numCol="1" rtlCol="0" anchor="t" anchorCtr="0" compatLnSpc="1">
            <a:prstTxWarp prst="textNoShape">
              <a:avLst/>
            </a:prstTxWarp>
          </a:bodyPr>
          <a:lstStyle/>
          <a:p>
            <a:pPr defTabSz="767975"/>
            <a:endParaRPr lang="zh-TW" alt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五邊形 7">
            <a:hlinkClick r:id="rId3" action="ppaction://hlinksldjump"/>
          </p:cNvPr>
          <p:cNvSpPr/>
          <p:nvPr/>
        </p:nvSpPr>
        <p:spPr bwMode="auto">
          <a:xfrm>
            <a:off x="4283219" y="1262729"/>
            <a:ext cx="1728142" cy="5387985"/>
          </a:xfrm>
          <a:prstGeom prst="homePlate">
            <a:avLst/>
          </a:prstGeom>
          <a:solidFill>
            <a:srgbClr val="19A97D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6800" tIns="38400" rIns="76800" bIns="38400" numCol="1" rtlCol="0" anchor="t" anchorCtr="0" compatLnSpc="1">
            <a:prstTxWarp prst="textNoShape">
              <a:avLst/>
            </a:prstTxWarp>
          </a:bodyPr>
          <a:lstStyle/>
          <a:p>
            <a:pPr defTabSz="767975"/>
            <a:endParaRPr lang="zh-TW" alt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五邊形 7">
            <a:hlinkClick r:id="rId3" action="ppaction://hlinksldjump"/>
          </p:cNvPr>
          <p:cNvSpPr/>
          <p:nvPr/>
        </p:nvSpPr>
        <p:spPr bwMode="auto">
          <a:xfrm>
            <a:off x="2069233" y="1262729"/>
            <a:ext cx="1728142" cy="5387985"/>
          </a:xfrm>
          <a:prstGeom prst="homePlate">
            <a:avLst/>
          </a:prstGeom>
          <a:solidFill>
            <a:srgbClr val="87D6D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6800" tIns="38400" rIns="76800" bIns="38400" numCol="1" rtlCol="0" anchor="t" anchorCtr="0" compatLnSpc="1">
            <a:prstTxWarp prst="textNoShape">
              <a:avLst/>
            </a:prstTxWarp>
          </a:bodyPr>
          <a:lstStyle/>
          <a:p>
            <a:pPr defTabSz="767975"/>
            <a:endParaRPr lang="zh-TW" altLang="en-US" sz="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155145" y="352440"/>
            <a:ext cx="7516803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交易方式演進</a:t>
            </a:r>
            <a:endParaRPr lang="en-US" altLang="zh-TW" sz="3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25022"/>
              </p:ext>
            </p:extLst>
          </p:nvPr>
        </p:nvGraphicFramePr>
        <p:xfrm>
          <a:off x="1199836" y="1714104"/>
          <a:ext cx="7445424" cy="448770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59881">
                  <a:extLst>
                    <a:ext uri="{9D8B030D-6E8A-4147-A177-3AD203B41FA5}">
                      <a16:colId xmlns="" xmlns:a16="http://schemas.microsoft.com/office/drawing/2014/main" val="4052946528"/>
                    </a:ext>
                  </a:extLst>
                </a:gridCol>
                <a:gridCol w="1857638">
                  <a:extLst>
                    <a:ext uri="{9D8B030D-6E8A-4147-A177-3AD203B41FA5}">
                      <a16:colId xmlns="" xmlns:a16="http://schemas.microsoft.com/office/drawing/2014/main" val="119018202"/>
                    </a:ext>
                  </a:extLst>
                </a:gridCol>
                <a:gridCol w="2410388">
                  <a:extLst>
                    <a:ext uri="{9D8B030D-6E8A-4147-A177-3AD203B41FA5}">
                      <a16:colId xmlns="" xmlns:a16="http://schemas.microsoft.com/office/drawing/2014/main" val="443624264"/>
                    </a:ext>
                  </a:extLst>
                </a:gridCol>
                <a:gridCol w="2517517">
                  <a:extLst>
                    <a:ext uri="{9D8B030D-6E8A-4147-A177-3AD203B41FA5}">
                      <a16:colId xmlns="" xmlns:a16="http://schemas.microsoft.com/office/drawing/2014/main" val="1308190509"/>
                    </a:ext>
                  </a:extLst>
                </a:gridCol>
              </a:tblGrid>
              <a:tr h="53137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階段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過去</a:t>
                      </a:r>
                      <a:r>
                        <a:rPr lang="en-US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(~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</a:rPr>
                        <a:t>1995)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現在</a:t>
                      </a:r>
                      <a:r>
                        <a:rPr lang="en-US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(1995~)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未來</a:t>
                      </a:r>
                      <a:r>
                        <a:rPr lang="en-US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(</a:t>
                      </a:r>
                      <a:r>
                        <a:rPr lang="en-US" sz="2000" kern="100" dirty="0">
                          <a:solidFill>
                            <a:schemeClr val="tx2"/>
                          </a:solidFill>
                          <a:effectLst/>
                        </a:rPr>
                        <a:t>2005~)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3515491422"/>
                  </a:ext>
                </a:extLst>
              </a:tr>
              <a:tr h="11717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個人電腦尚未普及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因特網使用尚未出現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電腦</a:t>
                      </a:r>
                      <a:r>
                        <a:rPr lang="zh-TW" sz="1600" kern="100" dirty="0" smtClean="0">
                          <a:effectLst/>
                        </a:rPr>
                        <a:t>與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網</a:t>
                      </a:r>
                      <a:r>
                        <a:rPr lang="zh-TW" altLang="en-US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路</a:t>
                      </a:r>
                      <a:r>
                        <a:rPr lang="zh-TW" sz="1600" kern="100" dirty="0" smtClean="0">
                          <a:effectLst/>
                        </a:rPr>
                        <a:t>漸次</a:t>
                      </a:r>
                      <a:r>
                        <a:rPr lang="zh-TW" sz="1600" kern="100" dirty="0">
                          <a:effectLst/>
                        </a:rPr>
                        <a:t>普及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券商</a:t>
                      </a:r>
                      <a:r>
                        <a:rPr lang="zh-TW" sz="1600" kern="100" dirty="0" smtClean="0">
                          <a:effectLst/>
                        </a:rPr>
                        <a:t>提供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看盤交易軟體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en-US" sz="1600" kern="100" dirty="0">
                          <a:effectLst/>
                        </a:rPr>
                        <a:t>AP)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衍生</a:t>
                      </a:r>
                      <a:r>
                        <a:rPr lang="zh-TW" sz="1600" kern="100" dirty="0" smtClean="0">
                          <a:effectLst/>
                        </a:rPr>
                        <a:t>商品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交易量超越現貨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資本市場國際化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3802507193"/>
                  </a:ext>
                </a:extLst>
              </a:tr>
              <a:tr h="5639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>
                          <a:solidFill>
                            <a:schemeClr val="tx2"/>
                          </a:solidFill>
                          <a:effectLst/>
                        </a:rPr>
                        <a:t>分析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運用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報紙線圖</a:t>
                      </a:r>
                      <a:r>
                        <a:rPr lang="zh-TW" sz="1600" kern="100" dirty="0" smtClean="0">
                          <a:effectLst/>
                        </a:rPr>
                        <a:t>與簡單工具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zh-TW" sz="1600" kern="100" dirty="0" smtClean="0">
                          <a:effectLst/>
                        </a:rPr>
                        <a:t>網路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r>
                        <a:rPr lang="zh-TW" sz="1600" kern="100" dirty="0" smtClean="0">
                          <a:effectLst/>
                        </a:rPr>
                        <a:t>設定參數作盤後分析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以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程式回測、分析並調校策略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1564953366"/>
                  </a:ext>
                </a:extLst>
              </a:tr>
              <a:tr h="564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看盤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廣播、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電視、電視牆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zh-TW" sz="1600" kern="100" dirty="0" smtClean="0">
                          <a:effectLst/>
                        </a:rPr>
                        <a:t>網路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目視看盤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客</a:t>
                      </a:r>
                      <a:r>
                        <a:rPr lang="zh-TW" sz="1600" kern="100" dirty="0" smtClean="0">
                          <a:effectLst/>
                        </a:rPr>
                        <a:t>制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選擇資訊</a:t>
                      </a:r>
                      <a:r>
                        <a:rPr lang="zh-TW" sz="1600" kern="100" dirty="0" smtClean="0">
                          <a:effectLst/>
                        </a:rPr>
                        <a:t>，以程式規則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過濾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1762286729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決策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人腦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人腦判斷</a:t>
                      </a:r>
                      <a:r>
                        <a:rPr lang="zh-TW" sz="1600" kern="100" dirty="0" smtClean="0">
                          <a:effectLst/>
                        </a:rPr>
                        <a:t>或簡單過濾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zh-TW" sz="1600" kern="100" dirty="0">
                          <a:effectLst/>
                        </a:rPr>
                        <a:t>智能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r>
                        <a:rPr lang="zh-TW" sz="1600" kern="100" dirty="0" smtClean="0">
                          <a:effectLst/>
                        </a:rPr>
                        <a:t>規則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以程式規則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產生下單決策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3455956710"/>
                  </a:ext>
                </a:extLst>
              </a:tr>
              <a:tr h="531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下單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櫃檯</a:t>
                      </a:r>
                      <a:r>
                        <a:rPr lang="zh-TW" sz="1600" kern="100" dirty="0" smtClean="0">
                          <a:effectLst/>
                        </a:rPr>
                        <a:t>、電話、傳真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</a:t>
                      </a:r>
                      <a:r>
                        <a:rPr lang="en-US" sz="1600" kern="100" dirty="0" smtClean="0">
                          <a:effectLst/>
                        </a:rPr>
                        <a:t>(</a:t>
                      </a:r>
                      <a:r>
                        <a:rPr lang="zh-TW" sz="1600" kern="100" dirty="0" smtClean="0">
                          <a:effectLst/>
                        </a:rPr>
                        <a:t>網路</a:t>
                      </a:r>
                      <a:r>
                        <a:rPr lang="en-US" sz="1600" kern="100" dirty="0" smtClean="0">
                          <a:effectLst/>
                        </a:rPr>
                        <a:t>)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手動下單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以程式元件</a:t>
                      </a:r>
                      <a:r>
                        <a:rPr lang="en-US" altLang="zh-TW" sz="1600" kern="100" dirty="0" smtClean="0">
                          <a:effectLst/>
                        </a:rPr>
                        <a:t>(API)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直接下單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2806562918"/>
                  </a:ext>
                </a:extLst>
              </a:tr>
              <a:tr h="564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2000" kern="100" dirty="0" smtClean="0">
                          <a:solidFill>
                            <a:schemeClr val="tx2"/>
                          </a:solidFill>
                          <a:effectLst/>
                        </a:rPr>
                        <a:t>回報</a:t>
                      </a:r>
                      <a:endParaRPr lang="zh-TW" sz="20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櫃檯</a:t>
                      </a:r>
                      <a:r>
                        <a:rPr lang="zh-TW" sz="1600" kern="100" dirty="0" smtClean="0">
                          <a:effectLst/>
                        </a:rPr>
                        <a:t>、電話、郵件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線上委託</a:t>
                      </a:r>
                      <a:r>
                        <a:rPr lang="zh-TW" sz="1600" kern="100" dirty="0" smtClean="0">
                          <a:effectLst/>
                        </a:rPr>
                        <a:t>與成交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回報</a:t>
                      </a:r>
                      <a:r>
                        <a:rPr lang="zh-TW" sz="1600" kern="100" dirty="0" smtClean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e-Mail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以程式元件</a:t>
                      </a:r>
                      <a:r>
                        <a:rPr lang="en-US" altLang="zh-TW" sz="1600" kern="100" dirty="0" smtClean="0">
                          <a:effectLst/>
                        </a:rPr>
                        <a:t>(API)</a:t>
                      </a:r>
                      <a:r>
                        <a:rPr lang="zh-TW" sz="1600" kern="100" dirty="0" smtClean="0">
                          <a:effectLst/>
                        </a:rPr>
                        <a:t>即時</a:t>
                      </a:r>
                      <a:r>
                        <a:rPr lang="zh-TW" sz="1600" kern="100" dirty="0" smtClean="0">
                          <a:solidFill>
                            <a:srgbClr val="C00000"/>
                          </a:solidFill>
                          <a:effectLst/>
                        </a:rPr>
                        <a:t>取得委成回報</a:t>
                      </a:r>
                      <a:endParaRPr lang="zh-TW" sz="16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/>
                </a:tc>
                <a:extLst>
                  <a:ext uri="{0D108BD9-81ED-4DB2-BD59-A6C34878D82A}">
                    <a16:rowId xmlns="" xmlns:a16="http://schemas.microsoft.com/office/drawing/2014/main" val="4076590305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839F-A16F-49C3-8F59-221422B7B5DC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9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kern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投資分析程序</a:t>
            </a:r>
            <a:endParaRPr lang="zh-TW" altLang="en-US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22920" y="1484783"/>
            <a:ext cx="7869560" cy="5256585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金融投資</a:t>
            </a:r>
            <a:r>
              <a:rPr lang="zh-TW" altLang="zh-TW" dirty="0" smtClean="0"/>
              <a:t>過程兩階段</a:t>
            </a:r>
            <a:r>
              <a:rPr lang="en-US" altLang="zh-TW" dirty="0" smtClean="0"/>
              <a:t> </a:t>
            </a:r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 smtClean="0"/>
              <a:t>交易</a:t>
            </a:r>
            <a:r>
              <a:rPr lang="zh-TW" altLang="zh-TW" dirty="0"/>
              <a:t>研究過程的『策略回測分析階段</a:t>
            </a:r>
            <a:r>
              <a:rPr lang="zh-TW" altLang="zh-TW" dirty="0" smtClean="0"/>
              <a:t>』</a:t>
            </a:r>
            <a:endParaRPr lang="en-US" altLang="zh-TW" dirty="0" smtClean="0"/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交易實踐過程的『策略即時運作階段</a:t>
            </a:r>
            <a:r>
              <a:rPr lang="zh-TW" altLang="zh-TW" dirty="0" smtClean="0"/>
              <a:t>』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 smtClean="0"/>
              <a:t>透過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r>
              <a:rPr lang="zh-TW" altLang="zh-TW" dirty="0" smtClean="0"/>
              <a:t>，</a:t>
            </a:r>
            <a:r>
              <a:rPr lang="zh-TW" altLang="zh-TW" dirty="0"/>
              <a:t>即可</a:t>
            </a:r>
            <a:endParaRPr lang="en-US" altLang="zh-TW" dirty="0"/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擷取歷史資料</a:t>
            </a:r>
            <a:r>
              <a:rPr lang="zh-TW" altLang="zh-TW" dirty="0" smtClean="0"/>
              <a:t>，建立</a:t>
            </a:r>
            <a:r>
              <a:rPr lang="zh-TW" altLang="zh-TW" dirty="0"/>
              <a:t>『複合交易策略模型回溯測試</a:t>
            </a:r>
            <a:r>
              <a:rPr lang="en-US" altLang="zh-TW" dirty="0"/>
              <a:t>(Back Testing)</a:t>
            </a:r>
            <a:r>
              <a:rPr lang="zh-TW" altLang="zh-TW" dirty="0"/>
              <a:t>』以進行實證</a:t>
            </a:r>
            <a:r>
              <a:rPr lang="zh-TW" altLang="zh-TW" dirty="0" smtClean="0"/>
              <a:t>分析</a:t>
            </a:r>
            <a:endParaRPr lang="en-US" altLang="zh-TW" dirty="0" smtClean="0"/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交易過程中擷取遠端即時市場資料</a:t>
            </a:r>
            <a:r>
              <a:rPr lang="zh-TW" altLang="zh-TW" dirty="0" smtClean="0"/>
              <a:t>，建立</a:t>
            </a:r>
            <a:r>
              <a:rPr lang="zh-TW" altLang="zh-TW" dirty="0"/>
              <a:t>『策略模型即時監控』環境，當觸發策略交易行動時，做出投資</a:t>
            </a:r>
            <a:r>
              <a:rPr lang="zh-TW" altLang="zh-TW" dirty="0" smtClean="0"/>
              <a:t>建議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r>
              <a:rPr lang="zh-TW" altLang="zh-TW" dirty="0" smtClean="0"/>
              <a:t>，提高</a:t>
            </a:r>
            <a:r>
              <a:rPr lang="zh-TW" altLang="zh-TW" dirty="0"/>
              <a:t>自動化程度，做出更深更廣分析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209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策略回測方法介紹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不同回測方法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2920" y="1340767"/>
                <a:ext cx="7869560" cy="5400601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en-US" dirty="0" smtClean="0"/>
                  <a:t>方法 </a:t>
                </a:r>
                <a:r>
                  <a:rPr lang="en-US" altLang="zh-TW" dirty="0" smtClean="0"/>
                  <a:t>1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dirty="0" smtClean="0"/>
                  <a:t>提供起始</a:t>
                </a:r>
                <a:r>
                  <a:rPr lang="zh-TW" altLang="zh-TW" dirty="0"/>
                  <a:t>資金，策略驅動後進行買賣</a:t>
                </a:r>
                <a:r>
                  <a:rPr lang="zh-TW" altLang="zh-TW" dirty="0" smtClean="0"/>
                  <a:t>；在</a:t>
                </a:r>
                <a:r>
                  <a:rPr lang="zh-TW" altLang="zh-TW" dirty="0"/>
                  <a:t>格位間</a:t>
                </a:r>
                <a:r>
                  <a:rPr lang="zh-TW" altLang="zh-TW" dirty="0" smtClean="0"/>
                  <a:t>以公式</a:t>
                </a:r>
                <a:r>
                  <a:rPr lang="zh-TW" altLang="zh-TW" dirty="0"/>
                  <a:t>或程式碼，做資金與商品部位的轉換；回測結束後，比較期初與期末的價值</a:t>
                </a:r>
                <a:r>
                  <a:rPr lang="zh-TW" altLang="zh-TW" dirty="0" smtClean="0"/>
                  <a:t>，算</a:t>
                </a:r>
                <a:r>
                  <a:rPr lang="zh-TW" altLang="zh-TW" dirty="0"/>
                  <a:t>出損益</a:t>
                </a:r>
                <a:r>
                  <a:rPr lang="zh-TW" altLang="zh-TW" dirty="0" smtClean="0"/>
                  <a:t>。</a:t>
                </a:r>
                <a:endParaRPr lang="en-US" altLang="zh-TW" dirty="0" smtClean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dirty="0" smtClean="0"/>
                  <a:t>但</a:t>
                </a:r>
                <a:r>
                  <a:rPr lang="zh-TW" altLang="zh-TW" dirty="0"/>
                  <a:t>此做法難以處理多空交易與複數部位的</a:t>
                </a:r>
                <a:r>
                  <a:rPr lang="zh-TW" altLang="zh-TW" dirty="0" smtClean="0"/>
                  <a:t>問題</a:t>
                </a:r>
                <a:endParaRPr lang="en-US" altLang="zh-TW" dirty="0" smtClean="0"/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en-US" dirty="0"/>
                  <a:t>方法 </a:t>
                </a:r>
                <a:r>
                  <a:rPr lang="en-US" altLang="zh-TW" dirty="0"/>
                  <a:t>2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dirty="0"/>
                  <a:t>計算</a:t>
                </a:r>
                <a:r>
                  <a:rPr lang="zh-TW" altLang="zh-TW" dirty="0" smtClean="0"/>
                  <a:t>每</a:t>
                </a:r>
                <a:r>
                  <a:rPr lang="en-US" altLang="zh-TW" dirty="0" smtClean="0"/>
                  <a:t>K</a:t>
                </a:r>
                <a:r>
                  <a:rPr lang="zh-TW" altLang="zh-TW" dirty="0" smtClean="0"/>
                  <a:t>線</a:t>
                </a:r>
                <a:r>
                  <a:rPr lang="zh-TW" altLang="zh-TW" dirty="0"/>
                  <a:t>的</a:t>
                </a:r>
                <a:r>
                  <a:rPr lang="zh-TW" altLang="zh-TW" dirty="0" smtClean="0"/>
                  <a:t>損益</a:t>
                </a:r>
                <a:r>
                  <a:rPr lang="en-US" altLang="zh-TW" dirty="0" smtClean="0"/>
                  <a:t>(</a:t>
                </a:r>
                <a:r>
                  <a:rPr lang="zh-TW" altLang="zh-TW" dirty="0" smtClean="0"/>
                  <a:t>點數</a:t>
                </a:r>
                <a:r>
                  <a:rPr lang="zh-TW" altLang="zh-TW" dirty="0"/>
                  <a:t>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zh-TW" dirty="0" smtClean="0"/>
                  <a:t>，</a:t>
                </a:r>
                <a:r>
                  <a:rPr lang="zh-TW" altLang="zh-TW" dirty="0"/>
                  <a:t>進行</a:t>
                </a:r>
                <a:r>
                  <a:rPr lang="zh-TW" altLang="zh-TW" dirty="0" smtClean="0"/>
                  <a:t>累計</a:t>
                </a:r>
                <a:endParaRPr lang="en-US" altLang="zh-TW" dirty="0" smtClean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en-US" dirty="0" smtClean="0"/>
                  <a:t>但若</a:t>
                </a:r>
                <a:r>
                  <a:rPr lang="zh-TW" altLang="zh-TW" dirty="0" smtClean="0"/>
                  <a:t>前</a:t>
                </a:r>
                <a:r>
                  <a:rPr lang="en-US" altLang="zh-TW" dirty="0" smtClean="0"/>
                  <a:t>K</a:t>
                </a:r>
                <a:r>
                  <a:rPr lang="zh-TW" altLang="zh-TW" dirty="0" smtClean="0"/>
                  <a:t>線收盤</a:t>
                </a:r>
                <a:r>
                  <a:rPr lang="zh-TW" altLang="zh-TW" dirty="0"/>
                  <a:t>不等於</a:t>
                </a:r>
                <a:r>
                  <a:rPr lang="zh-TW" altLang="zh-TW" dirty="0" smtClean="0"/>
                  <a:t>次</a:t>
                </a:r>
                <a:r>
                  <a:rPr lang="en-US" altLang="zh-TW" dirty="0" smtClean="0"/>
                  <a:t>K</a:t>
                </a:r>
                <a:r>
                  <a:rPr lang="zh-TW" altLang="zh-TW" dirty="0" smtClean="0"/>
                  <a:t>線開盤，可能</a:t>
                </a:r>
                <a:r>
                  <a:rPr lang="zh-TW" altLang="zh-TW" dirty="0"/>
                  <a:t>會有</a:t>
                </a:r>
                <a:r>
                  <a:rPr lang="zh-TW" altLang="zh-TW" dirty="0" smtClean="0"/>
                  <a:t>誤差</a:t>
                </a:r>
                <a:endParaRPr lang="en-US" altLang="zh-TW" dirty="0" smtClean="0"/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en-US" dirty="0"/>
                  <a:t>方法 </a:t>
                </a:r>
                <a:r>
                  <a:rPr lang="en-US" altLang="zh-TW" dirty="0"/>
                  <a:t>3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dirty="0"/>
                  <a:t>以『投資人資金帳戶餘額增減累計計算損益</a:t>
                </a:r>
                <a:r>
                  <a:rPr lang="zh-TW" altLang="zh-TW" dirty="0" smtClean="0"/>
                  <a:t>』</a:t>
                </a:r>
                <a:endParaRPr lang="en-US" altLang="zh-TW" dirty="0" smtClean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dirty="0" smtClean="0"/>
                  <a:t>直覺</a:t>
                </a:r>
                <a:r>
                  <a:rPr lang="zh-TW" altLang="zh-TW" dirty="0"/>
                  <a:t>而</a:t>
                </a:r>
                <a:r>
                  <a:rPr lang="zh-TW" altLang="zh-TW" dirty="0" smtClean="0"/>
                  <a:t>簡單</a:t>
                </a:r>
                <a:r>
                  <a:rPr lang="zh-TW" altLang="en-US" dirty="0" smtClean="0"/>
                  <a:t>，本章以此方法回測</a:t>
                </a:r>
                <a:endParaRPr lang="en-US" altLang="zh-TW" dirty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10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920" y="1340767"/>
                <a:ext cx="7869560" cy="5400601"/>
              </a:xfrm>
              <a:blipFill rotWithShape="1">
                <a:blip r:embed="rId4"/>
                <a:stretch>
                  <a:fillRect t="-1016" r="-4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93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策略回測方法介紹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2920" y="1268759"/>
                <a:ext cx="7869560" cy="5472609"/>
              </a:xfrm>
            </p:spPr>
            <p:txBody>
              <a:bodyPr>
                <a:normAutofit/>
              </a:bodyPr>
              <a:lstStyle/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zh-TW" sz="2400" dirty="0" smtClean="0"/>
                  <a:t>帳戶餘額</a:t>
                </a:r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 panose="02040503050406030204" pitchFamily="18" charset="0"/>
                      </a:rPr>
                      <m:t>前一時點帳戶餘額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zh-TW" sz="2400">
                        <a:latin typeface="Cambria Math" panose="02040503050406030204" pitchFamily="18" charset="0"/>
                      </a:rPr>
                      <m:t>此時點部位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zh-TW" sz="2400">
                        <a:latin typeface="Cambria Math" panose="02040503050406030204" pitchFamily="18" charset="0"/>
                      </a:rPr>
                      <m:t>前時點部位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)×</m:t>
                    </m:r>
                    <m:r>
                      <a:rPr lang="zh-TW" altLang="zh-TW" sz="2400">
                        <a:latin typeface="Cambria Math" panose="02040503050406030204" pitchFamily="18" charset="0"/>
                      </a:rPr>
                      <m:t>此時點開盤價</m:t>
                    </m:r>
                  </m:oMath>
                </a14:m>
                <a:endParaRPr lang="en-US" altLang="zh-TW" sz="2400" dirty="0" smtClean="0"/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zh-TW" sz="2400" dirty="0" smtClean="0"/>
                  <a:t>對準市值</a:t>
                </a:r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 panose="02040503050406030204" pitchFamily="18" charset="0"/>
                      </a:rPr>
                      <m:t>帳戶餘額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zh-TW" sz="2400">
                        <a:latin typeface="Cambria Math" panose="02040503050406030204" pitchFamily="18" charset="0"/>
                      </a:rPr>
                      <m:t>此時點部位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TW" altLang="zh-TW" sz="2400">
                        <a:latin typeface="Cambria Math" panose="02040503050406030204" pitchFamily="18" charset="0"/>
                      </a:rPr>
                      <m:t>此時點收盤價</m:t>
                    </m:r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10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920" y="1268759"/>
                <a:ext cx="7869560" cy="5472609"/>
              </a:xfrm>
              <a:blipFill rotWithShape="1">
                <a:blip r:embed="rId4"/>
                <a:stretch>
                  <a:fillRect t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636912"/>
            <a:ext cx="6552728" cy="39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96944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22920" y="1340767"/>
            <a:ext cx="7869560" cy="5400601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 smtClean="0"/>
              <a:t>投機依據</a:t>
            </a:r>
            <a:r>
              <a:rPr lang="zh-TW" altLang="zh-TW" dirty="0"/>
              <a:t>對標的</a:t>
            </a:r>
            <a:r>
              <a:rPr lang="zh-TW" altLang="zh-TW" dirty="0" smtClean="0"/>
              <a:t>物未來</a:t>
            </a:r>
            <a:r>
              <a:rPr lang="zh-TW" altLang="zh-TW" dirty="0"/>
              <a:t>價格</a:t>
            </a:r>
            <a:r>
              <a:rPr lang="zh-TW" altLang="zh-TW" dirty="0" smtClean="0"/>
              <a:t>走勢預測</a:t>
            </a:r>
            <a:r>
              <a:rPr lang="zh-TW" altLang="zh-TW" dirty="0"/>
              <a:t>，以期『逢低作多、逢高作空</a:t>
            </a:r>
            <a:r>
              <a:rPr lang="zh-TW" altLang="zh-TW" dirty="0" smtClean="0"/>
              <a:t>』</a:t>
            </a:r>
            <a:endParaRPr lang="en-US" altLang="zh-TW" dirty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 smtClean="0"/>
              <a:t>預測走勢方法</a:t>
            </a:r>
            <a:r>
              <a:rPr lang="zh-TW" altLang="zh-TW" dirty="0"/>
              <a:t>甚多，包括總經面、產業面、政治面、消息面、籌碼面、基本面、技術面</a:t>
            </a:r>
            <a:r>
              <a:rPr lang="en-US" altLang="zh-TW" dirty="0"/>
              <a:t>…</a:t>
            </a:r>
            <a:r>
              <a:rPr lang="zh-TW" altLang="zh-TW" dirty="0"/>
              <a:t>等不同面向的分析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限於『</a:t>
            </a:r>
            <a:r>
              <a:rPr lang="zh-TW" altLang="zh-TW" dirty="0" smtClean="0"/>
              <a:t>資料須</a:t>
            </a:r>
            <a:r>
              <a:rPr lang="zh-TW" altLang="zh-TW" dirty="0"/>
              <a:t>可取得』與『</a:t>
            </a:r>
            <a:r>
              <a:rPr lang="zh-TW" altLang="zh-TW" dirty="0" smtClean="0"/>
              <a:t>資料須</a:t>
            </a:r>
            <a:r>
              <a:rPr lang="zh-TW" altLang="zh-TW" dirty="0"/>
              <a:t>可定量』兩限制，並非所有分析構面均可作回測驗證</a:t>
            </a:r>
            <a:r>
              <a:rPr lang="zh-TW" altLang="zh-TW" dirty="0" smtClean="0"/>
              <a:t>分析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062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96944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22920" y="1340767"/>
            <a:ext cx="7869560" cy="5400601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 smtClean="0"/>
              <a:t>技術</a:t>
            </a:r>
            <a:r>
              <a:rPr lang="zh-TW" altLang="zh-TW" dirty="0"/>
              <a:t>面分析受到資料污染導致錯誤分析的機會，就比使用基本面分析來得</a:t>
            </a:r>
            <a:r>
              <a:rPr lang="zh-TW" altLang="zh-TW" dirty="0" smtClean="0"/>
              <a:t>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技術</a:t>
            </a:r>
            <a:r>
              <a:rPr lang="zh-TW" altLang="zh-TW" dirty="0" smtClean="0"/>
              <a:t>分析理論</a:t>
            </a:r>
            <a:r>
              <a:rPr lang="zh-TW" altLang="zh-TW" dirty="0"/>
              <a:t>基礎在於認定投資標</a:t>
            </a:r>
            <a:r>
              <a:rPr lang="zh-TW" altLang="zh-TW" dirty="0" smtClean="0"/>
              <a:t>的本質和商品</a:t>
            </a:r>
            <a:r>
              <a:rPr lang="zh-TW" altLang="zh-TW" dirty="0"/>
              <a:t>相同，其買賣價格和成交數量決定於買賣雙方供需力量的均衡，且過去的交易記錄可提供對未來價格預測的充分資料，故藉由</a:t>
            </a:r>
            <a:r>
              <a:rPr lang="zh-TW" altLang="zh-TW" dirty="0" smtClean="0"/>
              <a:t>分析投資</a:t>
            </a:r>
            <a:r>
              <a:rPr lang="zh-TW" altLang="zh-TW" dirty="0"/>
              <a:t>標的的價量記錄，可</a:t>
            </a:r>
            <a:r>
              <a:rPr lang="zh-TW" altLang="zh-TW" dirty="0" smtClean="0"/>
              <a:t>作未來走勢</a:t>
            </a:r>
            <a:r>
              <a:rPr lang="zh-TW" altLang="zh-TW" dirty="0" smtClean="0"/>
              <a:t>預測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技術</a:t>
            </a:r>
            <a:r>
              <a:rPr lang="zh-TW" altLang="zh-TW" dirty="0" smtClean="0"/>
              <a:t>分析資料來源是</a:t>
            </a:r>
            <a:r>
              <a:rPr lang="zh-TW" altLang="zh-TW" dirty="0"/>
              <a:t>過去成交記錄的價量資料</a:t>
            </a:r>
            <a:r>
              <a:rPr lang="zh-TW" altLang="zh-TW" dirty="0" smtClean="0"/>
              <a:t>，技術</a:t>
            </a:r>
            <a:r>
              <a:rPr lang="zh-TW" altLang="zh-TW" dirty="0"/>
              <a:t>指標即對價與量之數值依合理的方式進行數學處理</a:t>
            </a:r>
            <a:r>
              <a:rPr lang="zh-TW" altLang="zh-TW" dirty="0" smtClean="0"/>
              <a:t>形成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062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96944" cy="684312"/>
          </a:xfrm>
        </p:spPr>
        <p:txBody>
          <a:bodyPr>
            <a:normAutofit fontScale="90000"/>
          </a:bodyPr>
          <a:lstStyle/>
          <a:p>
            <a:pPr lvl="1"/>
            <a:r>
              <a:rPr lang="zh-TW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9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(2)</a:t>
            </a:r>
            <a:endParaRPr lang="zh-TW" altLang="en-US" sz="29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27584" y="1529407"/>
            <a:ext cx="7869560" cy="5328593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 smtClean="0"/>
              <a:t>技術分析成立原因</a:t>
            </a:r>
            <a:r>
              <a:rPr lang="zh-TW" altLang="zh-TW" dirty="0"/>
              <a:t>為其它構面之影響均會『匯聚』在交易價量上，且其資料最為『真實』而『乾淨</a:t>
            </a:r>
            <a:r>
              <a:rPr lang="zh-TW" altLang="zh-TW" dirty="0" smtClean="0"/>
              <a:t>』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技術分析</a:t>
            </a:r>
            <a:r>
              <a:rPr lang="zh-TW" altLang="zh-TW" dirty="0" smtClean="0"/>
              <a:t>指標分兩大類</a:t>
            </a:r>
            <a:endParaRPr lang="en-US" altLang="zh-TW" dirty="0" smtClean="0"/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>
                <a:solidFill>
                  <a:srgbClr val="FF0000"/>
                </a:solidFill>
              </a:rPr>
              <a:t>『順勢指標』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又稱『趨勢指標』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>
                <a:solidFill>
                  <a:srgbClr val="FF0000"/>
                </a:solidFill>
              </a:rPr>
              <a:t>，可以掌握價格發展趨勢，常見如『均線指標』</a:t>
            </a:r>
            <a:endParaRPr lang="en-US" altLang="zh-TW" dirty="0">
              <a:solidFill>
                <a:srgbClr val="FF0000"/>
              </a:solidFill>
            </a:endParaRPr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>
                <a:solidFill>
                  <a:srgbClr val="FF0000"/>
                </a:solidFill>
              </a:rPr>
              <a:t>『逆勢指標』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又稱『擺盪指標』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>
                <a:solidFill>
                  <a:srgbClr val="FF0000"/>
                </a:solidFill>
              </a:rPr>
              <a:t>，可以掌握價格『物極必反』的行為，常見如『心理線指標』。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>
                <a:solidFill>
                  <a:srgbClr val="FF0000"/>
                </a:solidFill>
              </a:rPr>
              <a:t>兩種指標均可形成明確買賣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多空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>
                <a:solidFill>
                  <a:srgbClr val="FF0000"/>
                </a:solidFill>
              </a:rPr>
              <a:t>訊息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本章所</a:t>
            </a:r>
            <a:r>
              <a:rPr lang="zh-TW" altLang="zh-TW" dirty="0" smtClean="0"/>
              <a:t>建立回溯</a:t>
            </a:r>
            <a:r>
              <a:rPr lang="zh-TW" altLang="zh-TW" dirty="0"/>
              <a:t>測試系統，將選取兩技術面分析指標以形成複合式策略，作為說明</a:t>
            </a:r>
            <a:r>
              <a:rPr lang="zh-TW" altLang="zh-TW" dirty="0" smtClean="0"/>
              <a:t>範例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4755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蔡進金</a:t>
            </a:r>
            <a:endParaRPr lang="en-US" altLang="zh-TW" sz="2400" dirty="0" smtClean="0"/>
          </a:p>
          <a:p>
            <a:r>
              <a:rPr lang="zh-TW" altLang="en-US" sz="2400" dirty="0" smtClean="0"/>
              <a:t>統一綜合證券</a:t>
            </a:r>
            <a:r>
              <a:rPr lang="en-US" altLang="zh-TW" sz="2400" dirty="0" smtClean="0"/>
              <a:t>--</a:t>
            </a:r>
            <a:r>
              <a:rPr lang="zh-TW" altLang="en-US" sz="2400" dirty="0" smtClean="0"/>
              <a:t>資訊系統部副理</a:t>
            </a:r>
            <a:endParaRPr lang="en-US" altLang="zh-TW" sz="2400" dirty="0" smtClean="0"/>
          </a:p>
          <a:p>
            <a:r>
              <a:rPr lang="zh-TW" altLang="en-US" sz="2400" dirty="0" smtClean="0"/>
              <a:t>高雄應用科技大學金融系兼任講師</a:t>
            </a:r>
            <a:endParaRPr lang="en-US" altLang="zh-TW" sz="2400" dirty="0" smtClean="0"/>
          </a:p>
          <a:p>
            <a:r>
              <a:rPr lang="en-US" altLang="zh-TW" sz="2400" dirty="0" smtClean="0"/>
              <a:t>cctsai@uni-psg.com</a:t>
            </a:r>
            <a:endParaRPr lang="zh-TW" altLang="en-US" sz="2400" dirty="0"/>
          </a:p>
        </p:txBody>
      </p:sp>
      <p:pic>
        <p:nvPicPr>
          <p:cNvPr id="1026" name="Picture 2" descr="C:\Users\cctsai\AppData\Local\Microsoft\Windows\Temporary Internet Files\Content.IE5\TUJV5FAJ\gatag-0001136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304286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39EA-6A23-417A-8357-D70858D936E3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96944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(3)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996820" y="1340768"/>
            <a:ext cx="7869560" cy="1080119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sz="2400" dirty="0"/>
              <a:t>『均線</a:t>
            </a:r>
            <a:r>
              <a:rPr lang="en-US" altLang="zh-TW" sz="2400" dirty="0"/>
              <a:t>(MA)</a:t>
            </a:r>
            <a:r>
              <a:rPr lang="zh-TW" altLang="zh-TW" sz="2400" dirty="0"/>
              <a:t>指標』的原理、計算方法、研判方法、需求資料與指標參數</a:t>
            </a: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40" y="2132856"/>
            <a:ext cx="7704856" cy="43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81343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(4)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07319" y="1340768"/>
            <a:ext cx="7869560" cy="1080119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sz="2400" dirty="0"/>
              <a:t>『心理線</a:t>
            </a:r>
            <a:r>
              <a:rPr lang="en-US" altLang="zh-TW" sz="2400" dirty="0"/>
              <a:t>(Psychology Line)</a:t>
            </a:r>
            <a:r>
              <a:rPr lang="zh-TW" altLang="zh-TW" sz="2400" dirty="0"/>
              <a:t>指標』之原理、計算方法、研判方法、需求資料與指標參數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24" y="2132856"/>
            <a:ext cx="7704855" cy="42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71296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使用『心理線指標』與『均線指標』建構複合交易策略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(5)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2920" y="1340767"/>
                <a:ext cx="8047928" cy="5400601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en-US" sz="2400" dirty="0" smtClean="0"/>
                  <a:t>均線策略</a:t>
                </a:r>
                <a:endParaRPr lang="en-US" altLang="zh-TW" sz="2400" dirty="0" smtClean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000" dirty="0"/>
                  <a:t>若『</a:t>
                </a:r>
                <a:r>
                  <a:rPr lang="en-US" altLang="zh-TW" sz="2000" dirty="0"/>
                  <a:t>10</a:t>
                </a:r>
                <a:r>
                  <a:rPr lang="zh-TW" altLang="zh-TW" sz="2000" dirty="0"/>
                  <a:t>日短均線往上穿越</a:t>
                </a:r>
                <a:r>
                  <a:rPr lang="en-US" altLang="zh-TW" sz="2000" dirty="0"/>
                  <a:t>20</a:t>
                </a:r>
                <a:r>
                  <a:rPr lang="zh-TW" altLang="zh-TW" sz="2000" dirty="0"/>
                  <a:t>日長均線』，則『作多買進』；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000" dirty="0"/>
                  <a:t>若『</a:t>
                </a:r>
                <a:r>
                  <a:rPr lang="en-US" altLang="zh-TW" sz="2000" dirty="0"/>
                  <a:t>10</a:t>
                </a:r>
                <a:r>
                  <a:rPr lang="zh-TW" altLang="zh-TW" sz="2000" dirty="0"/>
                  <a:t>日短均線往下摜破</a:t>
                </a:r>
                <a:r>
                  <a:rPr lang="en-US" altLang="zh-TW" sz="2000" dirty="0"/>
                  <a:t>20</a:t>
                </a:r>
                <a:r>
                  <a:rPr lang="zh-TW" altLang="zh-TW" sz="2000" dirty="0"/>
                  <a:t>日長均線』，則『作空賣出』</a:t>
                </a:r>
                <a:r>
                  <a:rPr lang="zh-TW" altLang="zh-TW" sz="2000" dirty="0" smtClean="0"/>
                  <a:t>。</a:t>
                </a:r>
                <a:endParaRPr lang="en-US" altLang="zh-TW" sz="2000" dirty="0" smtClean="0"/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en-US" sz="2400" dirty="0"/>
                  <a:t>心理線策略</a:t>
                </a:r>
                <a:endParaRPr lang="en-US" altLang="zh-TW" sz="2400" dirty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000" dirty="0"/>
                  <a:t>若『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10</m:t>
                    </m:r>
                    <m:r>
                      <a:rPr lang="zh-TW" altLang="zh-TW" sz="2000">
                        <a:latin typeface="Cambria Math" panose="02040503050406030204" pitchFamily="18" charset="0"/>
                      </a:rPr>
                      <m:t>日心理線指標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r>
                  <a:rPr lang="zh-TW" altLang="zh-TW" sz="2000" dirty="0"/>
                  <a:t>』，則『作多買進』；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000" dirty="0"/>
                  <a:t>若『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10</m:t>
                    </m:r>
                    <m:r>
                      <a:rPr lang="zh-TW" altLang="zh-TW" sz="2000">
                        <a:latin typeface="Cambria Math" panose="02040503050406030204" pitchFamily="18" charset="0"/>
                      </a:rPr>
                      <m:t>日心理線指標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≥0.75</m:t>
                    </m:r>
                  </m:oMath>
                </a14:m>
                <a:r>
                  <a:rPr lang="zh-TW" altLang="zh-TW" sz="2000" dirty="0"/>
                  <a:t>』，則『作空賣出』。</a:t>
                </a:r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zh-TW" sz="2400" dirty="0"/>
                  <a:t>『複合策略</a:t>
                </a:r>
                <a:r>
                  <a:rPr lang="zh-TW" altLang="zh-TW" sz="2400" dirty="0" smtClean="0"/>
                  <a:t>』</a:t>
                </a:r>
                <a:endParaRPr lang="en-US" altLang="zh-TW" sz="2400" dirty="0" smtClean="0"/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100" dirty="0"/>
                  <a:t>若『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1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10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zh-TW" altLang="zh-TW" sz="2100">
                            <a:latin typeface="Cambria Math" panose="02040503050406030204" pitchFamily="18" charset="0"/>
                          </a:rPr>
                          <m:t>日均線與</m:t>
                        </m:r>
                        <m:r>
                          <a:rPr lang="en-US" altLang="zh-TW" sz="210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zh-TW" altLang="zh-TW" sz="2100">
                            <a:latin typeface="Cambria Math" panose="02040503050406030204" pitchFamily="18" charset="0"/>
                          </a:rPr>
                          <m:t>日均線黃金交叉</m:t>
                        </m:r>
                      </m:e>
                    </m:d>
                    <m:r>
                      <a:rPr lang="zh-TW" altLang="zh-TW" sz="210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TW" sz="2100">
                        <a:latin typeface="Cambria Math" panose="02040503050406030204" pitchFamily="18" charset="0"/>
                      </a:rPr>
                      <m:t>(10</m:t>
                    </m:r>
                    <m:r>
                      <a:rPr lang="zh-TW" altLang="zh-TW" sz="2100">
                        <a:latin typeface="Cambria Math" panose="02040503050406030204" pitchFamily="18" charset="0"/>
                      </a:rPr>
                      <m:t>日心理線指標</m:t>
                    </m:r>
                    <m:r>
                      <a:rPr lang="en-US" altLang="zh-TW" sz="2100">
                        <a:latin typeface="Cambria Math" panose="02040503050406030204" pitchFamily="18" charset="0"/>
                      </a:rPr>
                      <m:t>≤0.25)</m:t>
                    </m:r>
                  </m:oMath>
                </a14:m>
                <a:r>
                  <a:rPr lang="zh-TW" altLang="zh-TW" sz="2100" dirty="0"/>
                  <a:t>』則『作多買進』；</a:t>
                </a:r>
              </a:p>
              <a:p>
                <a:pPr marL="589788" lvl="2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n"/>
                  <a:defRPr/>
                </a:pPr>
                <a:r>
                  <a:rPr lang="zh-TW" altLang="zh-TW" sz="2100" dirty="0"/>
                  <a:t>若『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1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10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zh-TW" altLang="zh-TW" sz="2100">
                            <a:latin typeface="Cambria Math" panose="02040503050406030204" pitchFamily="18" charset="0"/>
                          </a:rPr>
                          <m:t>日均線與</m:t>
                        </m:r>
                        <m:r>
                          <a:rPr lang="en-US" altLang="zh-TW" sz="210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zh-TW" altLang="zh-TW" sz="2100">
                            <a:latin typeface="Cambria Math" panose="02040503050406030204" pitchFamily="18" charset="0"/>
                          </a:rPr>
                          <m:t>日均線死亡交叉</m:t>
                        </m:r>
                      </m:e>
                    </m:d>
                    <m:r>
                      <a:rPr lang="zh-TW" altLang="zh-TW" sz="210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TW" sz="2100">
                        <a:latin typeface="Cambria Math" panose="02040503050406030204" pitchFamily="18" charset="0"/>
                      </a:rPr>
                      <m:t>(10</m:t>
                    </m:r>
                    <m:r>
                      <a:rPr lang="zh-TW" altLang="zh-TW" sz="2100">
                        <a:latin typeface="Cambria Math" panose="02040503050406030204" pitchFamily="18" charset="0"/>
                      </a:rPr>
                      <m:t>日心理線指標</m:t>
                    </m:r>
                    <m:r>
                      <a:rPr lang="en-US" altLang="zh-TW" sz="2100">
                        <a:latin typeface="Cambria Math" panose="02040503050406030204" pitchFamily="18" charset="0"/>
                      </a:rPr>
                      <m:t>≥0.75)</m:t>
                    </m:r>
                  </m:oMath>
                </a14:m>
                <a:r>
                  <a:rPr lang="zh-TW" altLang="zh-TW" sz="2100" dirty="0"/>
                  <a:t>』則『作空賣出』。</a:t>
                </a:r>
              </a:p>
              <a:p>
                <a:pPr marL="342900" lvl="1" indent="-342900" algn="just">
                  <a:spcBef>
                    <a:spcPts val="600"/>
                  </a:spcBef>
                  <a:buClr>
                    <a:schemeClr val="hlink"/>
                  </a:buClr>
                  <a:buSzPct val="85000"/>
                  <a:buBlip>
                    <a:blip r:embed="rId3"/>
                  </a:buBlip>
                  <a:defRPr/>
                </a:pPr>
                <a:r>
                  <a:rPr lang="zh-TW" altLang="zh-TW" sz="2400" dirty="0"/>
                  <a:t>技術</a:t>
                </a:r>
                <a:r>
                  <a:rPr lang="zh-TW" altLang="zh-TW" sz="2400" dirty="0" smtClean="0"/>
                  <a:t>分析屬定</a:t>
                </a:r>
                <a:r>
                  <a:rPr lang="zh-TW" altLang="zh-TW" sz="2400" dirty="0"/>
                  <a:t>頻交易</a:t>
                </a:r>
                <a:r>
                  <a:rPr lang="zh-TW" altLang="zh-TW" sz="2400" dirty="0" smtClean="0"/>
                  <a:t>，當</a:t>
                </a:r>
                <a:r>
                  <a:rPr lang="zh-TW" altLang="zh-TW" sz="2400" dirty="0"/>
                  <a:t>某</a:t>
                </a:r>
                <a:r>
                  <a:rPr lang="zh-TW" altLang="zh-TW" sz="2400" dirty="0" smtClean="0"/>
                  <a:t>期間</a:t>
                </a:r>
                <a:r>
                  <a:rPr lang="en-US" altLang="zh-TW" sz="2400" dirty="0" smtClean="0"/>
                  <a:t>K</a:t>
                </a:r>
                <a:r>
                  <a:rPr lang="zh-TW" altLang="zh-TW" sz="2400" dirty="0"/>
                  <a:t>線產生後，</a:t>
                </a:r>
                <a:r>
                  <a:rPr lang="zh-TW" altLang="zh-TW" sz="2400" dirty="0" smtClean="0"/>
                  <a:t>才能</a:t>
                </a:r>
                <a:r>
                  <a:rPr lang="zh-TW" altLang="en-US" sz="2400" dirty="0" smtClean="0"/>
                  <a:t>計算</a:t>
                </a:r>
                <a:r>
                  <a:rPr lang="zh-TW" altLang="zh-TW" sz="2400" dirty="0" smtClean="0"/>
                  <a:t>指標，只</a:t>
                </a:r>
                <a:r>
                  <a:rPr lang="zh-TW" altLang="zh-TW" sz="2400" dirty="0"/>
                  <a:t>能交易在下一根</a:t>
                </a:r>
                <a:r>
                  <a:rPr lang="en-US" altLang="zh-TW" sz="2400" dirty="0"/>
                  <a:t>K</a:t>
                </a:r>
                <a:r>
                  <a:rPr lang="zh-TW" altLang="zh-TW" sz="2400" dirty="0" smtClean="0"/>
                  <a:t>線開盤價</a:t>
                </a:r>
                <a:r>
                  <a:rPr lang="zh-TW" altLang="zh-TW" sz="2400" dirty="0"/>
                  <a:t>，以下策略</a:t>
                </a:r>
                <a:r>
                  <a:rPr lang="zh-TW" altLang="zh-TW" sz="2400" dirty="0" smtClean="0"/>
                  <a:t>操作假設</a:t>
                </a:r>
                <a:r>
                  <a:rPr lang="zh-TW" altLang="zh-TW" sz="2400" dirty="0"/>
                  <a:t>買賣在下一根</a:t>
                </a:r>
                <a:r>
                  <a:rPr lang="en-US" altLang="zh-TW" sz="2400" dirty="0"/>
                  <a:t>K</a:t>
                </a:r>
                <a:r>
                  <a:rPr lang="zh-TW" altLang="zh-TW" sz="2400" dirty="0"/>
                  <a:t>線的開盤價進出，且沒有滑價問題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10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920" y="1340767"/>
                <a:ext cx="8047928" cy="5400601"/>
              </a:xfrm>
              <a:blipFill rotWithShape="1">
                <a:blip r:embed="rId4"/>
                <a:stretch>
                  <a:fillRect t="-1467" r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69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Excel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回測複合交易策略模型績效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985372" y="1412777"/>
            <a:ext cx="7869560" cy="792087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『</a:t>
            </a:r>
            <a:r>
              <a:rPr lang="en-US" altLang="zh-TW" dirty="0"/>
              <a:t>Excel</a:t>
            </a:r>
            <a:r>
              <a:rPr lang="zh-TW" altLang="zh-TW" dirty="0"/>
              <a:t>回測複合交易策略系統』的試算</a:t>
            </a:r>
            <a:r>
              <a:rPr lang="zh-TW" altLang="zh-TW" dirty="0" smtClean="0"/>
              <a:t>環境</a:t>
            </a:r>
            <a:endParaRPr lang="en-US" altLang="zh-TW" dirty="0" smtClean="0"/>
          </a:p>
        </p:txBody>
      </p:sp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87624" y="2204864"/>
            <a:ext cx="746505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Excel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回測複合交易策略模型績效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22920" y="1340767"/>
            <a:ext cx="7869560" cy="5184577"/>
          </a:xfrm>
        </p:spPr>
        <p:txBody>
          <a:bodyPr>
            <a:normAutofit fontScale="85000" lnSpcReduction="20000"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zh-TW" dirty="0"/>
              <a:t>累積損益</a:t>
            </a:r>
            <a:r>
              <a:rPr lang="zh-TW" altLang="zh-TW" dirty="0" smtClean="0"/>
              <a:t>圖</a:t>
            </a: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系</a:t>
            </a:r>
            <a:r>
              <a:rPr lang="zh-TW" altLang="en-US" dirty="0"/>
              <a:t>統</a:t>
            </a:r>
            <a:r>
              <a:rPr lang="zh-TW" altLang="zh-TW" dirty="0" smtClean="0"/>
              <a:t>延展性</a:t>
            </a:r>
            <a:endParaRPr lang="en-US" altLang="zh-TW" dirty="0" smtClean="0"/>
          </a:p>
          <a:p>
            <a:pPr marL="589788" lvl="2" indent="-342900" algn="just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切換</a:t>
            </a:r>
            <a:r>
              <a:rPr lang="en-US" altLang="zh-TW" dirty="0"/>
              <a:t>A ~ F</a:t>
            </a:r>
            <a:r>
              <a:rPr lang="zh-TW" altLang="zh-TW" dirty="0"/>
              <a:t>欄的分析資料，可以做到不同商品、不同期間、不同頻率</a:t>
            </a:r>
            <a:r>
              <a:rPr lang="en-US" altLang="zh-TW" dirty="0"/>
              <a:t>(</a:t>
            </a:r>
            <a:r>
              <a:rPr lang="zh-TW" altLang="zh-TW" dirty="0"/>
              <a:t>日或時或分</a:t>
            </a:r>
            <a:r>
              <a:rPr lang="en-US" altLang="zh-TW" dirty="0"/>
              <a:t>)</a:t>
            </a:r>
            <a:r>
              <a:rPr lang="zh-TW" altLang="zh-TW" dirty="0"/>
              <a:t>的分析。</a:t>
            </a:r>
          </a:p>
          <a:p>
            <a:pPr marL="589788" lvl="2" indent="-342900" algn="just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切換技術指標策略，可以做到不同指標的回測分析。</a:t>
            </a:r>
          </a:p>
          <a:p>
            <a:pPr marL="589788" lvl="2" indent="-342900" algn="just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技術指標參數亦可任意更動。</a:t>
            </a:r>
          </a:p>
          <a:p>
            <a:pPr marL="589788" lvl="2" indent="-342900" algn="just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改變綜合判斷的邏輯組合，可以形成對不同技術指標的複合策略運用。</a:t>
            </a:r>
          </a:p>
          <a:p>
            <a:pPr marL="589788" lvl="2" indent="-342900" algn="just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TW" altLang="zh-TW" dirty="0"/>
              <a:t>改變部位上下限，可以做部位的管理。</a:t>
            </a:r>
          </a:p>
          <a:p>
            <a:pPr marL="589788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</p:txBody>
      </p:sp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83060" y="1844824"/>
            <a:ext cx="6048672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3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Excel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的優缺點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1022920" y="1340767"/>
            <a:ext cx="7869560" cy="5184577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優點</a:t>
            </a:r>
            <a:endParaRPr lang="en-US" altLang="zh-TW" dirty="0" smtClean="0"/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可直接檢視資料，資料流向清晰可見。</a:t>
            </a:r>
            <a:endParaRPr lang="en-US" altLang="zh-TW" dirty="0" smtClean="0"/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操作方便，可不</a:t>
            </a:r>
            <a:r>
              <a:rPr lang="zh-TW" altLang="en-US" dirty="0"/>
              <a:t>需</a:t>
            </a:r>
            <a:r>
              <a:rPr lang="zh-TW" altLang="en-US" dirty="0" smtClean="0"/>
              <a:t>撰寫程式碼。</a:t>
            </a:r>
            <a:endParaRPr lang="en-US" altLang="zh-TW" dirty="0"/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建立策略模型的首選</a:t>
            </a:r>
            <a:endParaRPr lang="en-US" altLang="zh-TW" dirty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  <a:p>
            <a:pPr marL="342900" lvl="1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缺點</a:t>
            </a:r>
            <a:endParaRPr lang="en-US" altLang="zh-TW" dirty="0" smtClean="0"/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不撰寫程式碼，即無法進行大規模的測試。</a:t>
            </a:r>
            <a:endParaRPr lang="en-US" altLang="zh-TW" dirty="0" smtClean="0"/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r>
              <a:rPr lang="zh-TW" altLang="en-US" dirty="0" smtClean="0"/>
              <a:t>免費的即時交易資料，取得不易。</a:t>
            </a:r>
            <a:endParaRPr lang="en-US" altLang="zh-TW" dirty="0" smtClean="0"/>
          </a:p>
          <a:p>
            <a:pPr marL="400050" lvl="2" indent="0" algn="just">
              <a:spcBef>
                <a:spcPts val="600"/>
              </a:spcBef>
              <a:buClr>
                <a:schemeClr val="hlink"/>
              </a:buClr>
              <a:buSzPct val="85000"/>
              <a:buNone/>
              <a:defRPr/>
            </a:pPr>
            <a:endParaRPr lang="en-US" altLang="zh-TW" dirty="0"/>
          </a:p>
          <a:p>
            <a:pPr marL="400050" lvl="2" indent="0" algn="just">
              <a:spcBef>
                <a:spcPts val="600"/>
              </a:spcBef>
              <a:buClr>
                <a:schemeClr val="hlink"/>
              </a:buClr>
              <a:buSzPct val="85000"/>
              <a:buNone/>
              <a:defRPr/>
            </a:pPr>
            <a:r>
              <a:rPr lang="zh-TW" altLang="en-US" sz="2800" dirty="0" smtClean="0">
                <a:solidFill>
                  <a:srgbClr val="FF0000"/>
                </a:solidFill>
              </a:rPr>
              <a:t>以</a:t>
            </a:r>
            <a:r>
              <a:rPr lang="en-US" altLang="zh-TW" sz="2800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dirty="0" smtClean="0">
                <a:solidFill>
                  <a:srgbClr val="FF0000"/>
                </a:solidFill>
              </a:rPr>
              <a:t>進行程式開發，可避免上述缺點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742950" lvl="2" indent="-342900" algn="just">
              <a:spcBef>
                <a:spcPts val="600"/>
              </a:spcBef>
              <a:buClr>
                <a:schemeClr val="hlink"/>
              </a:buClr>
              <a:buSzPct val="85000"/>
              <a:buBlip>
                <a:blip r:embed="rId3"/>
              </a:buBlip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428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72E7-B426-47C8-AA10-AB578D68FD49}" type="datetime1">
              <a:rPr lang="zh-TW" altLang="en-US" smtClean="0"/>
              <a:t>2017/7/7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93203" y="152400"/>
            <a:ext cx="7659478" cy="684312"/>
          </a:xfrm>
        </p:spPr>
        <p:txBody>
          <a:bodyPr>
            <a:noAutofit/>
          </a:bodyPr>
          <a:lstStyle/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測試資料從那裡取得？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197938"/>
              </p:ext>
            </p:extLst>
          </p:nvPr>
        </p:nvGraphicFramePr>
        <p:xfrm>
          <a:off x="755576" y="1412776"/>
          <a:ext cx="7870824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608"/>
                <a:gridCol w="2623608"/>
                <a:gridCol w="26236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免費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付費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  <a:endParaRPr lang="en-US" altLang="zh-TW" sz="2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三大交易所網站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證交所、期交所、櫃買中心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Yahoo</a:t>
                      </a:r>
                      <a:r>
                        <a:rPr lang="en-US" altLang="zh-TW" sz="2200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Finance</a:t>
                      </a:r>
                      <a:r>
                        <a:rPr lang="zh-TW" altLang="en-US" sz="2200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2200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Google Finance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TEJ(</a:t>
                      </a:r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台灣經濟新報</a:t>
                      </a:r>
                      <a:r>
                        <a:rPr lang="en-US" altLang="zh-TW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、情報贏家等專業財經資料庫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優點</a:t>
                      </a:r>
                      <a:endParaRPr lang="en-US" altLang="zh-TW" sz="22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免費取得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資料完整，提供一次取得大量資料的操作介面。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缺點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限於網站規格，資料往往無法一次取得，尤其是長期間的資料。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須付費使用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8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/>
          <a:lstStyle/>
          <a:p>
            <a:pPr algn="ctr"/>
            <a:r>
              <a:rPr lang="en-US" altLang="zh-TW" dirty="0"/>
              <a:t>Python </a:t>
            </a:r>
            <a:r>
              <a:rPr lang="zh-TW" altLang="en-US" dirty="0"/>
              <a:t>與 </a:t>
            </a:r>
            <a:r>
              <a:rPr lang="en-US" altLang="zh-TW" dirty="0"/>
              <a:t>Excel</a:t>
            </a:r>
            <a:r>
              <a:rPr lang="zh-TW" altLang="en-US" dirty="0"/>
              <a:t>資料交換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C0B5-FED3-4ABE-832F-3D3CE05007CC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6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內容版面配置區 6" descr="Read_excel -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6"/>
          <a:stretch/>
        </p:blipFill>
        <p:spPr>
          <a:xfrm>
            <a:off x="467544" y="1916832"/>
            <a:ext cx="8300545" cy="3949700"/>
          </a:xfrm>
        </p:spPr>
      </p:pic>
    </p:spTree>
    <p:extLst>
      <p:ext uri="{BB962C8B-B14F-4D97-AF65-F5344CB8AC3E}">
        <p14:creationId xmlns:p14="http://schemas.microsoft.com/office/powerpoint/2010/main" val="2874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" name="圖片 9" descr="Read_exce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 b="34870"/>
          <a:stretch/>
        </p:blipFill>
        <p:spPr>
          <a:xfrm>
            <a:off x="0" y="1778000"/>
            <a:ext cx="9144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程式交易簡介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投資</a:t>
            </a:r>
            <a:r>
              <a:rPr lang="zh-TW" altLang="en-US" sz="2800" dirty="0" smtClean="0"/>
              <a:t>策略分析方法及程序介紹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/>
              <a:t>Python </a:t>
            </a:r>
            <a:r>
              <a:rPr lang="zh-TW" altLang="en-US" sz="2800" dirty="0"/>
              <a:t>與</a:t>
            </a:r>
            <a:r>
              <a:rPr lang="en-US" altLang="zh-TW" sz="2800" dirty="0"/>
              <a:t>Excel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交換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上網</a:t>
            </a:r>
            <a:r>
              <a:rPr lang="en-US" altLang="zh-TW" sz="2800" dirty="0" smtClean="0"/>
              <a:t>(Google)</a:t>
            </a:r>
            <a:r>
              <a:rPr lang="zh-TW" altLang="en-US" sz="2800" dirty="0"/>
              <a:t>抓取股價日資料，繪製股票</a:t>
            </a:r>
            <a:r>
              <a:rPr lang="zh-TW" altLang="en-US" sz="2800" dirty="0" smtClean="0"/>
              <a:t>圖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建構交易策略</a:t>
            </a:r>
            <a:r>
              <a:rPr lang="en-US" altLang="zh-TW" sz="2800" dirty="0"/>
              <a:t>(</a:t>
            </a:r>
            <a:r>
              <a:rPr lang="zh-TW" altLang="en-US" sz="2800" dirty="0"/>
              <a:t>單一指標與複合指標</a:t>
            </a:r>
            <a:r>
              <a:rPr lang="en-US" altLang="zh-TW" sz="2800" dirty="0"/>
              <a:t>)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以「心理</a:t>
            </a:r>
            <a:r>
              <a:rPr lang="zh-TW" altLang="en-US" sz="2800" dirty="0"/>
              <a:t>線</a:t>
            </a:r>
            <a:r>
              <a:rPr lang="zh-TW" altLang="en-US" sz="2800" dirty="0" smtClean="0"/>
              <a:t>指標」與「均</a:t>
            </a:r>
            <a:r>
              <a:rPr lang="zh-TW" altLang="en-US" sz="2800" dirty="0"/>
              <a:t>線</a:t>
            </a:r>
            <a:r>
              <a:rPr lang="zh-TW" altLang="en-US" sz="2800" dirty="0" smtClean="0"/>
              <a:t>指標」為</a:t>
            </a:r>
            <a:r>
              <a:rPr lang="zh-TW" altLang="en-US" sz="2800" dirty="0"/>
              <a:t>例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利用上網抓取的資料，進行回</a:t>
            </a:r>
            <a:r>
              <a:rPr lang="zh-TW" altLang="en-US" sz="2800" dirty="0" smtClean="0"/>
              <a:t>測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多標的自動回</a:t>
            </a:r>
            <a:r>
              <a:rPr lang="zh-TW" altLang="en-US" sz="2800" dirty="0" smtClean="0"/>
              <a:t>測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交易策略參數最佳化</a:t>
            </a:r>
            <a:r>
              <a:rPr lang="zh-TW" altLang="en-US" sz="2800" dirty="0" smtClean="0"/>
              <a:t>分析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交易策略績效分析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FDB-10F8-4DB2-AF27-8A63296D5963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 descr="Read_exce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>
          <a:xfrm>
            <a:off x="0" y="1803400"/>
            <a:ext cx="9144000" cy="43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3" name="圖片 2" descr="Taiwan Semiconductor Mfg. Co. Ltd.: TPE:2330 historical prices - Google Finance - Google Chrom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28"/>
          <a:stretch/>
        </p:blipFill>
        <p:spPr>
          <a:xfrm>
            <a:off x="0" y="1340768"/>
            <a:ext cx="9144000" cy="42980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1520" y="580526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網站上找到的資料，可以抓取下來利用嗎？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可以的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9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 descr="Read_exce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4"/>
          <a:stretch/>
        </p:blipFill>
        <p:spPr>
          <a:xfrm>
            <a:off x="0" y="1790700"/>
            <a:ext cx="9144000" cy="436644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 bwMode="auto">
          <a:xfrm>
            <a:off x="2123728" y="3356992"/>
            <a:ext cx="2448272" cy="43204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形圖說文字 8"/>
          <p:cNvSpPr/>
          <p:nvPr/>
        </p:nvSpPr>
        <p:spPr bwMode="auto">
          <a:xfrm>
            <a:off x="5200476" y="3284984"/>
            <a:ext cx="3456384" cy="576064"/>
          </a:xfrm>
          <a:prstGeom prst="wedgeEllipseCallout">
            <a:avLst>
              <a:gd name="adj1" fmla="val -67498"/>
              <a:gd name="adj2" fmla="val -1435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多餘的資料，應拋棄</a:t>
            </a:r>
          </a:p>
        </p:txBody>
      </p:sp>
    </p:spTree>
    <p:extLst>
      <p:ext uri="{BB962C8B-B14F-4D97-AF65-F5344CB8AC3E}">
        <p14:creationId xmlns:p14="http://schemas.microsoft.com/office/powerpoint/2010/main" val="26672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3" name="圖片 2" descr="Read_exce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4"/>
          <a:stretch/>
        </p:blipFill>
        <p:spPr>
          <a:xfrm>
            <a:off x="0" y="1790700"/>
            <a:ext cx="9144000" cy="43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Pandas</a:t>
            </a:r>
            <a:r>
              <a:rPr lang="zh-TW" altLang="en-US" dirty="0" smtClean="0"/>
              <a:t>套件的超強功能</a:t>
            </a:r>
            <a:r>
              <a:rPr lang="en-US" altLang="zh-TW" dirty="0" smtClean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B9B-DD13-440E-BD82-19AEA4D9B845}" type="datetime1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B75-57F7-4119-BE5F-F18AB71A3A87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 descr="Read_exce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/>
          <a:stretch/>
        </p:blipFill>
        <p:spPr>
          <a:xfrm>
            <a:off x="0" y="1778000"/>
            <a:ext cx="9144000" cy="4379148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 bwMode="auto">
          <a:xfrm>
            <a:off x="5220072" y="3645024"/>
            <a:ext cx="3096344" cy="576064"/>
          </a:xfrm>
          <a:prstGeom prst="wedgeEllipseCallout">
            <a:avLst>
              <a:gd name="adj1" fmla="val -70187"/>
              <a:gd name="adj2" fmla="val -46127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加上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Column name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程式交易簡介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C0B5-FED3-4ABE-832F-3D3CE05007CC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1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019" y="188640"/>
            <a:ext cx="8229600" cy="563563"/>
          </a:xfrm>
        </p:spPr>
        <p:txBody>
          <a:bodyPr/>
          <a:lstStyle/>
          <a:p>
            <a:r>
              <a:rPr lang="zh-TW" altLang="en-US" dirty="0"/>
              <a:t>什麼是程式交易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程式交易</a:t>
            </a:r>
            <a:r>
              <a:rPr lang="en-US" altLang="zh-TW" dirty="0"/>
              <a:t>(Program Trading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將特定金融交易操作邏輯與規則，用程式語言設計成程式，按照程式的交易規則有紀律的執行交易</a:t>
            </a:r>
            <a:r>
              <a:rPr lang="zh-TW" altLang="en-US" dirty="0" smtClean="0"/>
              <a:t>。</a:t>
            </a:r>
            <a:endParaRPr lang="en-US" altLang="zh-TW" sz="2400" b="1" cap="all" dirty="0">
              <a:solidFill>
                <a:schemeClr val="tx2"/>
              </a:solidFill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TW" sz="2400" b="1" cap="all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FD97-1B89-4571-8ED3-886E4F6ABCFD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B9-C4B6-4F3F-866C-EBBEAFBD088B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標題 1"/>
          <p:cNvSpPr txBox="1">
            <a:spLocks/>
          </p:cNvSpPr>
          <p:nvPr/>
        </p:nvSpPr>
        <p:spPr bwMode="gray">
          <a:xfrm>
            <a:off x="467544" y="4365104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zh-TW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5936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避免個人</a:t>
            </a:r>
            <a:r>
              <a:rPr lang="zh-TW" altLang="en-US" dirty="0"/>
              <a:t>主觀</a:t>
            </a:r>
            <a:r>
              <a:rPr lang="zh-TW" altLang="en-US" dirty="0" smtClean="0"/>
              <a:t>判斷</a:t>
            </a:r>
            <a:endParaRPr lang="zh-TW" altLang="en-US" dirty="0"/>
          </a:p>
          <a:p>
            <a:r>
              <a:rPr lang="zh-TW" altLang="en-US" dirty="0" smtClean="0"/>
              <a:t>著重</a:t>
            </a:r>
            <a:r>
              <a:rPr lang="zh-TW" altLang="en-US" dirty="0"/>
              <a:t>市場方向</a:t>
            </a:r>
          </a:p>
          <a:p>
            <a:r>
              <a:rPr lang="zh-TW" altLang="en-US" dirty="0" smtClean="0"/>
              <a:t>依交易訊息做交易，避免情緒化影響決策</a:t>
            </a:r>
            <a:endParaRPr lang="zh-TW" altLang="en-US" dirty="0"/>
          </a:p>
          <a:p>
            <a:r>
              <a:rPr lang="zh-TW" altLang="en-US" dirty="0" smtClean="0"/>
              <a:t>遵守交易規則與紀律、</a:t>
            </a:r>
            <a:r>
              <a:rPr lang="zh-TW" altLang="en-US" dirty="0"/>
              <a:t>避免個人主觀判斷</a:t>
            </a:r>
          </a:p>
          <a:p>
            <a:r>
              <a:rPr lang="zh-TW" altLang="en-US" dirty="0" smtClean="0"/>
              <a:t>可藉由歷史</a:t>
            </a:r>
            <a:r>
              <a:rPr lang="zh-TW" altLang="en-US" dirty="0"/>
              <a:t>資料回</a:t>
            </a:r>
            <a:r>
              <a:rPr lang="zh-TW" altLang="en-US" dirty="0" smtClean="0"/>
              <a:t>測做量化投資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752-A047-4075-A631-CC70F5A8A5B0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5E77-1595-4256-95C3-81205EDF9642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72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自動化</a:t>
            </a:r>
            <a:r>
              <a:rPr lang="zh-TW" altLang="en-US" dirty="0"/>
              <a:t>模式</a:t>
            </a:r>
            <a:r>
              <a:rPr lang="zh-TW" altLang="en-US" dirty="0" smtClean="0"/>
              <a:t>，與投資人決策衝突時，會有心理壓力</a:t>
            </a:r>
            <a:endParaRPr lang="en-US" altLang="zh-TW" dirty="0" smtClean="0"/>
          </a:p>
          <a:p>
            <a:r>
              <a:rPr lang="zh-TW" altLang="en-US" dirty="0" smtClean="0"/>
              <a:t>程式交易規則與邏輯無法廣泛適用所有情境</a:t>
            </a:r>
            <a:endParaRPr lang="zh-TW" altLang="en-US" dirty="0"/>
          </a:p>
          <a:p>
            <a:r>
              <a:rPr lang="zh-TW" altLang="en-US" dirty="0" smtClean="0"/>
              <a:t>參數</a:t>
            </a:r>
            <a:r>
              <a:rPr lang="zh-TW" altLang="en-US" dirty="0"/>
              <a:t>最佳化</a:t>
            </a:r>
            <a:r>
              <a:rPr lang="zh-TW" altLang="en-US" dirty="0" smtClean="0"/>
              <a:t>過程可能會過度學習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E09-570D-4D5C-8635-03195770CAB5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5E77-1595-4256-95C3-81205EDF9642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80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程式交易的步驟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575447"/>
              </p:ext>
            </p:extLst>
          </p:nvPr>
        </p:nvGraphicFramePr>
        <p:xfrm>
          <a:off x="381000" y="1295400"/>
          <a:ext cx="8305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1CB4-C6E6-4120-92FD-6D69E7C0EEFF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5E77-1595-4256-95C3-81205EDF9642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交易</a:t>
            </a:r>
            <a:r>
              <a:rPr lang="zh-TW" altLang="en-US" dirty="0" smtClean="0"/>
              <a:t>的績效指標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獲利因子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</a:t>
            </a:r>
            <a:r>
              <a:rPr lang="zh-TW" altLang="en-US" dirty="0"/>
              <a:t>獲利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÷ </a:t>
            </a:r>
            <a:r>
              <a:rPr lang="zh-TW" altLang="en-US" dirty="0"/>
              <a:t>總損失金額</a:t>
            </a:r>
          </a:p>
          <a:p>
            <a:pPr lvl="1"/>
            <a:r>
              <a:rPr lang="zh-TW" altLang="en-US" dirty="0" smtClean="0"/>
              <a:t>每單位損失可以有多少獲利，最好在</a:t>
            </a:r>
            <a:r>
              <a:rPr lang="en-US" altLang="zh-TW" dirty="0"/>
              <a:t>1.5</a:t>
            </a:r>
            <a:r>
              <a:rPr lang="zh-TW" altLang="en-US" dirty="0"/>
              <a:t>以上</a:t>
            </a:r>
          </a:p>
          <a:p>
            <a:r>
              <a:rPr lang="zh-TW" altLang="en-US" dirty="0" smtClean="0"/>
              <a:t>勝率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贏</a:t>
            </a:r>
            <a:r>
              <a:rPr lang="zh-TW" altLang="en-US" dirty="0"/>
              <a:t>的交易</a:t>
            </a:r>
            <a:r>
              <a:rPr lang="zh-TW" altLang="en-US" dirty="0" smtClean="0"/>
              <a:t>次數</a:t>
            </a:r>
            <a:r>
              <a:rPr lang="en-US" altLang="zh-TW" dirty="0" smtClean="0"/>
              <a:t>÷ </a:t>
            </a:r>
            <a:r>
              <a:rPr lang="zh-TW" altLang="en-US" dirty="0"/>
              <a:t>總交易次數</a:t>
            </a:r>
          </a:p>
          <a:p>
            <a:r>
              <a:rPr lang="zh-TW" altLang="en-US" dirty="0" smtClean="0"/>
              <a:t>交易次數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交易次數代表獲利的機會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7C9-F282-40F2-8B2C-95FEFD5951E5}" type="datetime1">
              <a:rPr lang="zh-TW" altLang="en-US" smtClean="0"/>
              <a:t>2017/7/7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5E77-1595-4256-95C3-81205EDF9642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99390"/>
      </p:ext>
    </p:extLst>
  </p:cSld>
  <p:clrMapOvr>
    <a:masterClrMapping/>
  </p:clrMapOvr>
</p:sld>
</file>

<file path=ppt/theme/theme1.xml><?xml version="1.0" encoding="utf-8"?>
<a:theme xmlns:a="http://schemas.openxmlformats.org/drawingml/2006/main" name="165TGp_simple_light">
  <a:themeElements>
    <a:clrScheme name="自訂 1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佈景主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FF"/>
    </a:lt1>
    <a:dk2>
      <a:srgbClr val="37399B"/>
    </a:dk2>
    <a:lt2>
      <a:srgbClr val="C0C0C0"/>
    </a:lt2>
    <a:accent1>
      <a:srgbClr val="699DE9"/>
    </a:accent1>
    <a:accent2>
      <a:srgbClr val="EFB049"/>
    </a:accent2>
    <a:accent3>
      <a:srgbClr val="FFFFFF"/>
    </a:accent3>
    <a:accent4>
      <a:srgbClr val="000000"/>
    </a:accent4>
    <a:accent5>
      <a:srgbClr val="B9CCF2"/>
    </a:accent5>
    <a:accent6>
      <a:srgbClr val="D99F41"/>
    </a:accent6>
    <a:hlink>
      <a:srgbClr val="7476DC"/>
    </a:hlink>
    <a:folHlink>
      <a:srgbClr val="9AC6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2170</Words>
  <Application>Microsoft Office PowerPoint</Application>
  <PresentationFormat>如螢幕大小 (4:3)</PresentationFormat>
  <Paragraphs>306</Paragraphs>
  <Slides>34</Slides>
  <Notes>15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165TGp_simple_light</vt:lpstr>
      <vt:lpstr>Image</vt:lpstr>
      <vt:lpstr>用Python程式學習金融交易策略</vt:lpstr>
      <vt:lpstr>關於我</vt:lpstr>
      <vt:lpstr>大綱</vt:lpstr>
      <vt:lpstr>程式交易簡介</vt:lpstr>
      <vt:lpstr>什麼是程式交易?</vt:lpstr>
      <vt:lpstr>優點</vt:lpstr>
      <vt:lpstr>缺點</vt:lpstr>
      <vt:lpstr>程式交易的步驟</vt:lpstr>
      <vt:lpstr>程式交易的績效指標</vt:lpstr>
      <vt:lpstr>PowerPoint 簡報</vt:lpstr>
      <vt:lpstr>PowerPoint 簡報</vt:lpstr>
      <vt:lpstr>PowerPoint 簡報</vt:lpstr>
      <vt:lpstr>PowerPoint 簡報</vt:lpstr>
      <vt:lpstr>投資分析程序</vt:lpstr>
      <vt:lpstr>策略回測方法介紹 – 不同回測方法</vt:lpstr>
      <vt:lpstr>策略回測方法介紹</vt:lpstr>
      <vt:lpstr>使用『心理線指標』與『均線指標』建構複合交易策略(1)</vt:lpstr>
      <vt:lpstr>使用『心理線指標』與『均線指標』建構複合交易策略(1)</vt:lpstr>
      <vt:lpstr>使用『心理線指標』與『均線指標』建構複合交易策略(2)</vt:lpstr>
      <vt:lpstr>使用『心理線指標』與『均線指標』建構複合交易策略(3)</vt:lpstr>
      <vt:lpstr>使用『心理線指標』與『均線指標』建構複合交易策略(4)</vt:lpstr>
      <vt:lpstr>使用『心理線指標』與『均線指標』建構複合交易策略(5)</vt:lpstr>
      <vt:lpstr>以Excel回測複合交易策略模型績效(1)</vt:lpstr>
      <vt:lpstr>以Excel回測複合交易策略模型績效(2)</vt:lpstr>
      <vt:lpstr>以Excel回測的優缺點</vt:lpstr>
      <vt:lpstr>測試資料從那裡取得？</vt:lpstr>
      <vt:lpstr>Python 與 Excel資料交換</vt:lpstr>
      <vt:lpstr>Pandas套件的超強功能</vt:lpstr>
      <vt:lpstr>Pandas套件的超強功能(續)</vt:lpstr>
      <vt:lpstr>Pandas套件的超強功能(續)</vt:lpstr>
      <vt:lpstr>Pandas套件的超強功能(續)</vt:lpstr>
      <vt:lpstr>Pandas套件的超強功能(續)</vt:lpstr>
      <vt:lpstr>Pandas套件的超強功能(續)</vt:lpstr>
      <vt:lpstr>Pandas套件的超強功能(續)</vt:lpstr>
    </vt:vector>
  </TitlesOfParts>
  <Company>統一綜合證券股份有限公司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用Python程式學習金融交易策略</dc:title>
  <dc:creator>cctsai</dc:creator>
  <cp:lastModifiedBy>cctsai</cp:lastModifiedBy>
  <cp:revision>21</cp:revision>
  <dcterms:created xsi:type="dcterms:W3CDTF">2017-06-27T13:21:51Z</dcterms:created>
  <dcterms:modified xsi:type="dcterms:W3CDTF">2017-07-07T13:53:59Z</dcterms:modified>
</cp:coreProperties>
</file>