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60" r:id="rId3"/>
    <p:sldId id="263" r:id="rId4"/>
    <p:sldId id="266" r:id="rId5"/>
    <p:sldId id="264" r:id="rId6"/>
    <p:sldId id="267" r:id="rId7"/>
    <p:sldId id="265" r:id="rId8"/>
    <p:sldId id="268" r:id="rId9"/>
    <p:sldId id="269" r:id="rId10"/>
    <p:sldId id="275" r:id="rId11"/>
    <p:sldId id="276" r:id="rId12"/>
    <p:sldId id="270" r:id="rId13"/>
    <p:sldId id="271" r:id="rId14"/>
    <p:sldId id="272" r:id="rId15"/>
    <p:sldId id="273" r:id="rId16"/>
    <p:sldId id="274" r:id="rId17"/>
    <p:sldId id="262" r:id="rId18"/>
    <p:sldId id="261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58" r:id="rId34"/>
    <p:sldId id="25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660"/>
  </p:normalViewPr>
  <p:slideViewPr>
    <p:cSldViewPr>
      <p:cViewPr>
        <p:scale>
          <a:sx n="70" d="100"/>
          <a:sy n="70" d="100"/>
        </p:scale>
        <p:origin x="-763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E0CCF-2C63-46A9-9DAC-756CE3900850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9882-C526-4C3E-8C82-3B84613AE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0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Freeform 31"/>
          <p:cNvSpPr>
            <a:spLocks/>
          </p:cNvSpPr>
          <p:nvPr/>
        </p:nvSpPr>
        <p:spPr bwMode="gray">
          <a:xfrm>
            <a:off x="0" y="3481388"/>
            <a:ext cx="9155113" cy="3376612"/>
          </a:xfrm>
          <a:custGeom>
            <a:avLst/>
            <a:gdLst>
              <a:gd name="T0" fmla="*/ 0 w 5767"/>
              <a:gd name="T1" fmla="*/ 1760 h 2127"/>
              <a:gd name="T2" fmla="*/ 5767 w 5767"/>
              <a:gd name="T3" fmla="*/ 0 h 2127"/>
              <a:gd name="T4" fmla="*/ 5760 w 5767"/>
              <a:gd name="T5" fmla="*/ 2127 h 2127"/>
              <a:gd name="T6" fmla="*/ 0 w 5767"/>
              <a:gd name="T7" fmla="*/ 2127 h 2127"/>
              <a:gd name="T8" fmla="*/ 0 w 5767"/>
              <a:gd name="T9" fmla="*/ 176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7" h="2127">
                <a:moveTo>
                  <a:pt x="0" y="1760"/>
                </a:moveTo>
                <a:lnTo>
                  <a:pt x="5767" y="0"/>
                </a:lnTo>
                <a:lnTo>
                  <a:pt x="5760" y="2127"/>
                </a:lnTo>
                <a:lnTo>
                  <a:pt x="0" y="2127"/>
                </a:lnTo>
                <a:lnTo>
                  <a:pt x="0" y="17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04" name="AutoShape 32" descr="06"/>
          <p:cNvSpPr>
            <a:spLocks noChangeArrowheads="1"/>
          </p:cNvSpPr>
          <p:nvPr/>
        </p:nvSpPr>
        <p:spPr bwMode="gray">
          <a:xfrm rot="-1015610">
            <a:off x="-141288" y="5310188"/>
            <a:ext cx="2541588" cy="573087"/>
          </a:xfrm>
          <a:prstGeom prst="parallelogram">
            <a:avLst>
              <a:gd name="adj" fmla="val 30059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5" name="AutoShape 33" descr="05"/>
          <p:cNvSpPr>
            <a:spLocks noChangeArrowheads="1"/>
          </p:cNvSpPr>
          <p:nvPr/>
        </p:nvSpPr>
        <p:spPr bwMode="gray">
          <a:xfrm rot="-1015610">
            <a:off x="2154238" y="4610100"/>
            <a:ext cx="2546350" cy="573088"/>
          </a:xfrm>
          <a:prstGeom prst="parallelogram">
            <a:avLst>
              <a:gd name="adj" fmla="val 30115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6" name="AutoShape 34" descr="03"/>
          <p:cNvSpPr>
            <a:spLocks noChangeArrowheads="1"/>
          </p:cNvSpPr>
          <p:nvPr/>
        </p:nvSpPr>
        <p:spPr bwMode="gray">
          <a:xfrm rot="-1015610">
            <a:off x="4448175" y="3908425"/>
            <a:ext cx="2552700" cy="573088"/>
          </a:xfrm>
          <a:prstGeom prst="parallelogram">
            <a:avLst>
              <a:gd name="adj" fmla="val 3019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7" name="AutoShape 35" descr="02"/>
          <p:cNvSpPr>
            <a:spLocks noChangeArrowheads="1"/>
          </p:cNvSpPr>
          <p:nvPr/>
        </p:nvSpPr>
        <p:spPr bwMode="gray">
          <a:xfrm rot="-1015610">
            <a:off x="6751638" y="3206750"/>
            <a:ext cx="2533650" cy="573088"/>
          </a:xfrm>
          <a:prstGeom prst="parallelogram">
            <a:avLst>
              <a:gd name="adj" fmla="val 29965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B919CC93-3B13-4F9B-B6E1-BD11661B0B15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1CC5B64B-8109-49DA-AB1C-B8B7B2B205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2133600"/>
            <a:ext cx="54752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 dirty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077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4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 dirty="0" smtClean="0"/>
              <a:t>按一下以編輯母片標題樣式</a:t>
            </a:r>
            <a:endParaRPr lang="en-US" altLang="zh-TW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172090-F2C1-47FE-BD53-410A6B9C31C5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5B64B-8109-49DA-AB1C-B8B7B2B20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24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6019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6019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CB2250-B764-4144-B6A3-3C149120F87A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5B64B-8109-49DA-AB1C-B8B7B2B20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14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05800" cy="49530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按一下圖示以新增表格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4A180F8-96A9-4997-AAF6-B5033CE8CD46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CC5B64B-8109-49DA-AB1C-B8B7B2B20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5B64B-8109-49DA-AB1C-B8B7B2B20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18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D0CD63-E8B1-4341-A716-7A297CDA6D1C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5B64B-8109-49DA-AB1C-B8B7B2B20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21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76700" cy="4953000"/>
          </a:xfrm>
        </p:spPr>
        <p:txBody>
          <a:bodyPr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7613B-8D49-4C50-A3CD-54414EE766B3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5B64B-8109-49DA-AB1C-B8B7B2B20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628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36682-A4BA-448D-A09B-FC83CB8D0EEE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5B64B-8109-49DA-AB1C-B8B7B2B20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65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BE59F1-2108-48B8-9D94-14C3C24AB9E5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5B64B-8109-49DA-AB1C-B8B7B2B20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4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78F34A-31D7-4198-9271-1325DFA77F97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5B64B-8109-49DA-AB1C-B8B7B2B20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5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3E4AE-C232-4898-96CC-E0FA155690B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5B64B-8109-49DA-AB1C-B8B7B2B20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1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44001-288A-4A86-B476-5D4438D28A19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5B64B-8109-49DA-AB1C-B8B7B2B20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9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0" y="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15" imgW="13003175" imgH="1612698" progId="">
                  <p:embed/>
                </p:oleObj>
              </mc:Choice>
              <mc:Fallback>
                <p:oleObj name="Image" r:id="rId15" imgW="13003175" imgH="16126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99D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0" name="Freeform 36"/>
          <p:cNvSpPr>
            <a:spLocks/>
          </p:cNvSpPr>
          <p:nvPr/>
        </p:nvSpPr>
        <p:spPr bwMode="ltGray">
          <a:xfrm>
            <a:off x="0" y="0"/>
            <a:ext cx="9144000" cy="6858000"/>
          </a:xfrm>
          <a:custGeom>
            <a:avLst/>
            <a:gdLst>
              <a:gd name="T0" fmla="*/ 1488 w 5760"/>
              <a:gd name="T1" fmla="*/ 0 h 4320"/>
              <a:gd name="T2" fmla="*/ 564 w 5760"/>
              <a:gd name="T3" fmla="*/ 617 h 4320"/>
              <a:gd name="T4" fmla="*/ 0 w 5760"/>
              <a:gd name="T5" fmla="*/ 1734 h 4320"/>
              <a:gd name="T6" fmla="*/ 0 w 5760"/>
              <a:gd name="T7" fmla="*/ 4320 h 4320"/>
              <a:gd name="T8" fmla="*/ 5760 w 5760"/>
              <a:gd name="T9" fmla="*/ 4320 h 4320"/>
              <a:gd name="T10" fmla="*/ 5760 w 5760"/>
              <a:gd name="T11" fmla="*/ 0 h 4320"/>
              <a:gd name="T12" fmla="*/ 1488 w 5760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0" h="4320">
                <a:moveTo>
                  <a:pt x="1488" y="0"/>
                </a:moveTo>
                <a:cubicBezTo>
                  <a:pt x="1093" y="94"/>
                  <a:pt x="670" y="476"/>
                  <a:pt x="564" y="617"/>
                </a:cubicBezTo>
                <a:cubicBezTo>
                  <a:pt x="458" y="758"/>
                  <a:pt x="94" y="1117"/>
                  <a:pt x="0" y="1734"/>
                </a:cubicBez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148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61" name="Group 37"/>
          <p:cNvGrpSpPr>
            <a:grpSpLocks/>
          </p:cNvGrpSpPr>
          <p:nvPr/>
        </p:nvGrpSpPr>
        <p:grpSpPr bwMode="auto">
          <a:xfrm>
            <a:off x="0" y="914400"/>
            <a:ext cx="9144000" cy="350838"/>
            <a:chOff x="0" y="672"/>
            <a:chExt cx="5760" cy="221"/>
          </a:xfrm>
        </p:grpSpPr>
        <p:sp>
          <p:nvSpPr>
            <p:cNvPr id="1062" name="AutoShape 38" descr="06"/>
            <p:cNvSpPr>
              <a:spLocks noChangeArrowheads="1"/>
            </p:cNvSpPr>
            <p:nvPr userDrawn="1"/>
          </p:nvSpPr>
          <p:spPr bwMode="gray">
            <a:xfrm>
              <a:off x="0" y="674"/>
              <a:ext cx="1443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17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3" name="AutoShape 39" descr="05"/>
            <p:cNvSpPr>
              <a:spLocks noChangeArrowheads="1"/>
            </p:cNvSpPr>
            <p:nvPr userDrawn="1"/>
          </p:nvSpPr>
          <p:spPr bwMode="gray">
            <a:xfrm>
              <a:off x="1434" y="674"/>
              <a:ext cx="1446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18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4" name="AutoShape 40" descr="03"/>
            <p:cNvSpPr>
              <a:spLocks noChangeArrowheads="1"/>
            </p:cNvSpPr>
            <p:nvPr userDrawn="1"/>
          </p:nvSpPr>
          <p:spPr bwMode="gray">
            <a:xfrm>
              <a:off x="2876" y="674"/>
              <a:ext cx="1449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19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5" name="AutoShape 41" descr="02"/>
            <p:cNvSpPr>
              <a:spLocks noChangeArrowheads="1"/>
            </p:cNvSpPr>
            <p:nvPr userDrawn="1"/>
          </p:nvSpPr>
          <p:spPr bwMode="gray">
            <a:xfrm>
              <a:off x="4322" y="672"/>
              <a:ext cx="1438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20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fld id="{7104D5AC-4A0A-4AF2-9175-B9F50BAB7941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fld id="{1CC5B64B-8109-49DA-AB1C-B8B7B2B205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286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oul/tsrtc" TargetMode="External"/><Relationship Id="rId2" Type="http://schemas.openxmlformats.org/officeDocument/2006/relationships/hyperlink" Target="https://sites.google.com/site/kentyeh2000/zheng-jiao-suo-ji-shi-zi-xun-jie-x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.tw/url?sa=t&amp;rct=j&amp;q=&amp;esrc=s&amp;source=web&amp;cd=7&amp;cad=rja&amp;uact=8&amp;ved=0ahUKEwiHqsP9tIHVAhVGEpQKHUBIAj4QFghRMAY&amp;url=https%3A%2F%2Fjerrynest.io%2Fpython-pandas-get-data%2F&amp;usg=AFQjCNExoDMmNy4j7ZZxg9x7ZHfJiA1ybQ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fld id="{4ED63D09-55A8-42C1-A8FC-2C0E257B9B8D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/>
          <a:p>
            <a:fld id="{2BAA5B75-57F7-4119-BE5F-F18AB71A3A8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主講人：蔡進金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19256" cy="682625"/>
          </a:xfrm>
        </p:spPr>
        <p:txBody>
          <a:bodyPr>
            <a:normAutofit fontScale="90000"/>
          </a:bodyPr>
          <a:lstStyle/>
          <a:p>
            <a:r>
              <a:rPr lang="zh-TW" altLang="en-US" sz="4000" dirty="0"/>
              <a:t>用</a:t>
            </a:r>
            <a:r>
              <a:rPr lang="en-US" altLang="zh-TW" sz="4000" dirty="0"/>
              <a:t>Python</a:t>
            </a:r>
            <a:r>
              <a:rPr lang="zh-TW" altLang="en-US" sz="4000" dirty="0"/>
              <a:t>程式學習金融交易</a:t>
            </a:r>
            <a:r>
              <a:rPr lang="zh-TW" altLang="en-US" sz="4000" dirty="0" smtClean="0"/>
              <a:t>策略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續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29867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修改後的測試程式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內容版面配置區 7" descr="Spyder (Python 3.6)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6185"/>
            <a:ext cx="8305800" cy="4471429"/>
          </a:xfrm>
        </p:spPr>
      </p:pic>
    </p:spTree>
    <p:extLst>
      <p:ext uri="{BB962C8B-B14F-4D97-AF65-F5344CB8AC3E}">
        <p14:creationId xmlns:p14="http://schemas.microsoft.com/office/powerpoint/2010/main" val="27525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修改後的測試程式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內容版面配置區 6" descr="Spyder (Python 3.6)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6185"/>
            <a:ext cx="8305800" cy="4471429"/>
          </a:xfrm>
        </p:spPr>
      </p:pic>
    </p:spTree>
    <p:extLst>
      <p:ext uri="{BB962C8B-B14F-4D97-AF65-F5344CB8AC3E}">
        <p14:creationId xmlns:p14="http://schemas.microsoft.com/office/powerpoint/2010/main" val="36701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 smtClean="0"/>
              <a:t>驗證結果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 descr="Microsoft Excel - Report_combo_v04.xls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27" y="1295400"/>
            <a:ext cx="8300545" cy="495300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6ADC-B67A-472F-A955-79EF15F1C36D}" type="datetime1">
              <a:rPr lang="zh-TW" altLang="en-US" smtClean="0"/>
              <a:t>2017/7/11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B9-C4B6-4F3F-866C-EBBEAFBD088B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17" name="文字方塊 16"/>
          <p:cNvSpPr txBox="1"/>
          <p:nvPr/>
        </p:nvSpPr>
        <p:spPr>
          <a:xfrm>
            <a:off x="971600" y="494116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訓練一年，驗證一年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0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Microsoft Excel - Report_combo_v04.xls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27" y="1295400"/>
            <a:ext cx="8300545" cy="4953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 smtClean="0"/>
              <a:t>驗證結果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6ADC-B67A-472F-A955-79EF15F1C36D}" type="datetime1">
              <a:rPr lang="zh-TW" altLang="en-US" smtClean="0"/>
              <a:t>2017/7/11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B9-C4B6-4F3F-866C-EBBEAFBD088B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17" name="文字方塊 16"/>
          <p:cNvSpPr txBox="1"/>
          <p:nvPr/>
        </p:nvSpPr>
        <p:spPr>
          <a:xfrm>
            <a:off x="971600" y="517200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訓練二年，驗證一年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32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 descr="Microsoft Excel - Report_combo_t3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6185"/>
            <a:ext cx="8305800" cy="4471429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 smtClean="0"/>
              <a:t>驗證結果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6ADC-B67A-472F-A955-79EF15F1C36D}" type="datetime1">
              <a:rPr lang="zh-TW" altLang="en-US" smtClean="0"/>
              <a:t>2017/7/11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B9-C4B6-4F3F-866C-EBBEAFBD088B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17" name="文字方塊 16"/>
          <p:cNvSpPr txBox="1"/>
          <p:nvPr/>
        </p:nvSpPr>
        <p:spPr>
          <a:xfrm>
            <a:off x="1115616" y="5574431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訓練三年，驗證一年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03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更換測試標的</a:t>
            </a:r>
            <a:r>
              <a:rPr lang="en-US" altLang="zh-TW" dirty="0" smtClean="0"/>
              <a:t>(3008)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" name="內容版面配置區 9" descr="Microsoft Excel - Report_combo_t31_300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6185"/>
            <a:ext cx="8305800" cy="4471429"/>
          </a:xfrm>
        </p:spPr>
      </p:pic>
    </p:spTree>
    <p:extLst>
      <p:ext uri="{BB962C8B-B14F-4D97-AF65-F5344CB8AC3E}">
        <p14:creationId xmlns:p14="http://schemas.microsoft.com/office/powerpoint/2010/main" val="21193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更換測試標的</a:t>
            </a:r>
            <a:r>
              <a:rPr lang="en-US" altLang="zh-TW" dirty="0" smtClean="0"/>
              <a:t>(3406)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內容版面配置區 6" descr="Microsoft Excel - Report_combo_t31_340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6185"/>
            <a:ext cx="8305800" cy="4471429"/>
          </a:xfrm>
        </p:spPr>
      </p:pic>
    </p:spTree>
    <p:extLst>
      <p:ext uri="{BB962C8B-B14F-4D97-AF65-F5344CB8AC3E}">
        <p14:creationId xmlns:p14="http://schemas.microsoft.com/office/powerpoint/2010/main" val="23582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772400" cy="1362075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以日內資料測試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D8C-4DA6-4D51-BADA-6820C01FE718}" type="datetime1">
              <a:rPr lang="zh-TW" altLang="en-US" smtClean="0"/>
              <a:t>2017/7/11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B9-C4B6-4F3F-866C-EBBEAFBD088B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3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323528" y="980728"/>
            <a:ext cx="8305800" cy="49530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n"/>
            </a:pPr>
            <a:endParaRPr lang="en-US" altLang="zh-TW" sz="2400" dirty="0" smtClean="0"/>
          </a:p>
          <a:p>
            <a:pPr lvl="1"/>
            <a:r>
              <a:rPr lang="zh-TW" altLang="en-US" dirty="0"/>
              <a:t>測試資料若改為日內</a:t>
            </a:r>
            <a:r>
              <a:rPr lang="zh-TW" altLang="en-US" dirty="0" smtClean="0"/>
              <a:t>資料，測試方式是否需要改變？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應注意滑價的問題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日內資料該如何取得？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付費的財經資料庫，或撰寫程式自交易所擷取。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擷取</a:t>
            </a:r>
            <a:r>
              <a:rPr lang="zh-TW" altLang="en-US" dirty="0"/>
              <a:t>日</a:t>
            </a:r>
            <a:r>
              <a:rPr lang="zh-TW" altLang="en-US" dirty="0" smtClean="0"/>
              <a:t>內資料時，該注意什麼？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確認資料的連續性，網路連線中斷該如何處置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以何種頻率交易最適當？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分、</a:t>
            </a:r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r>
              <a:rPr lang="zh-TW" altLang="en-US" dirty="0" smtClean="0">
                <a:solidFill>
                  <a:srgbClr val="FF0000"/>
                </a:solidFill>
              </a:rPr>
              <a:t>分、</a:t>
            </a:r>
            <a:r>
              <a:rPr lang="en-US" altLang="zh-TW" dirty="0" smtClean="0">
                <a:solidFill>
                  <a:srgbClr val="FF0000"/>
                </a:solidFill>
              </a:rPr>
              <a:t>60</a:t>
            </a:r>
            <a:r>
              <a:rPr lang="zh-TW" altLang="en-US" dirty="0" smtClean="0">
                <a:solidFill>
                  <a:srgbClr val="FF0000"/>
                </a:solidFill>
              </a:rPr>
              <a:t>分，測試看看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E0A9-6213-4BF1-9575-1EA420CA6D9B}" type="datetime1">
              <a:rPr lang="zh-TW" altLang="en-US" smtClean="0"/>
              <a:t>2017/7/11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0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擷取台股即時交易資訊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Finance</a:t>
            </a:r>
            <a:r>
              <a:rPr lang="zh-TW" altLang="en-US" dirty="0" smtClean="0"/>
              <a:t>即時行情查詢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2000" dirty="0" err="1"/>
              <a:t>requests.get</a:t>
            </a:r>
            <a:r>
              <a:rPr lang="en-US" altLang="zh-TW" sz="2000" dirty="0"/>
              <a:t>("https://finance.google.com/finance/info", </a:t>
            </a:r>
            <a:r>
              <a:rPr lang="en-US" altLang="zh-TW" sz="2000" dirty="0" err="1"/>
              <a:t>params</a:t>
            </a:r>
            <a:r>
              <a:rPr lang="en-US" altLang="zh-TW" sz="2000" dirty="0"/>
              <a:t> = {"client":"</a:t>
            </a:r>
            <a:r>
              <a:rPr lang="en-US" altLang="zh-TW" sz="2000" dirty="0" err="1"/>
              <a:t>ig</a:t>
            </a:r>
            <a:r>
              <a:rPr lang="en-US" altLang="zh-TW" sz="2000" dirty="0"/>
              <a:t>", "</a:t>
            </a:r>
            <a:r>
              <a:rPr lang="en-US" altLang="zh-TW" sz="2000" dirty="0" err="1"/>
              <a:t>q":stock</a:t>
            </a:r>
            <a:r>
              <a:rPr lang="en-US" altLang="zh-TW" sz="2000" dirty="0" smtClean="0"/>
              <a:t>})</a:t>
            </a:r>
          </a:p>
          <a:p>
            <a:pPr lvl="1"/>
            <a:r>
              <a:rPr lang="zh-TW" altLang="en-US" sz="2000" dirty="0" smtClean="0"/>
              <a:t>其中：</a:t>
            </a:r>
            <a:r>
              <a:rPr lang="en-US" altLang="zh-TW" sz="2000" dirty="0" smtClean="0"/>
              <a:t>stock</a:t>
            </a:r>
            <a:r>
              <a:rPr lang="zh-TW" altLang="en-US" sz="2000" dirty="0" smtClean="0"/>
              <a:t>表示股票代號，例如台積電</a:t>
            </a:r>
            <a:r>
              <a:rPr lang="en-US" altLang="zh-TW" sz="2000" dirty="0" smtClean="0"/>
              <a:t>(TPE:2330)</a:t>
            </a:r>
            <a:r>
              <a:rPr lang="zh-TW" altLang="en-US" sz="2000" dirty="0" smtClean="0"/>
              <a:t>，大立光</a:t>
            </a:r>
            <a:r>
              <a:rPr lang="en-US" altLang="zh-TW" sz="2000" dirty="0" smtClean="0"/>
              <a:t>(TPE:3008)</a:t>
            </a:r>
          </a:p>
          <a:p>
            <a:pPr lvl="1"/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85269"/>
              </p:ext>
            </p:extLst>
          </p:nvPr>
        </p:nvGraphicFramePr>
        <p:xfrm>
          <a:off x="1979712" y="3933056"/>
          <a:ext cx="406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 err="1" smtClean="0"/>
                        <a:t>Json</a:t>
                      </a:r>
                      <a:r>
                        <a:rPr lang="zh-TW" altLang="en-US" dirty="0" smtClean="0"/>
                        <a:t>代碼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資料定義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‘t’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股票代號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</a:t>
                      </a:r>
                      <a:r>
                        <a:rPr lang="en-US" altLang="zh-TW" dirty="0" err="1" smtClean="0"/>
                        <a:t>l_fix</a:t>
                      </a:r>
                      <a:r>
                        <a:rPr lang="en-US" altLang="zh-TW" dirty="0" smtClean="0"/>
                        <a:t>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成交價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‘c’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漲跌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</a:t>
                      </a:r>
                      <a:r>
                        <a:rPr lang="en-US" altLang="zh-TW" dirty="0" err="1" smtClean="0"/>
                        <a:t>lt</a:t>
                      </a:r>
                      <a:r>
                        <a:rPr lang="en-US" altLang="zh-TW" dirty="0" smtClean="0"/>
                        <a:t>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成交日期、時間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16216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解析不出成交張數，可惜！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最佳化參數真的有效嗎？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提防過度優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zh-TW" altLang="en-US" dirty="0" smtClean="0"/>
              <a:t>應將測試資料一分為二，即前一部分為訓練資料，待找出最佳參數組合後，再代入另一部分資料作驗證。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6ADC-B67A-472F-A955-79EF15F1C36D}" type="datetime1">
              <a:rPr lang="zh-TW" altLang="en-US" smtClean="0"/>
              <a:t>2017/7/11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B9-C4B6-4F3F-866C-EBBEAFBD088B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 bwMode="auto">
          <a:xfrm>
            <a:off x="899592" y="4221088"/>
            <a:ext cx="3456384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72000" y="4221088"/>
            <a:ext cx="3456384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第二階段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驗證資料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76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擷取台股即時交易資訊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查詢結果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8" name="圖片 7" descr="0 - Dictionary (16 elements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7817"/>
          <a:stretch/>
        </p:blipFill>
        <p:spPr>
          <a:xfrm>
            <a:off x="3707904" y="1340768"/>
            <a:ext cx="3398815" cy="49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擷取台股即時交易資訊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證交所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即時市況報導網站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2000" dirty="0"/>
              <a:t>stocks=["2330"]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endpoint </a:t>
            </a:r>
            <a:r>
              <a:rPr lang="en-US" altLang="zh-TW" sz="2000" dirty="0"/>
              <a:t>= 'http://mis.twse.com.tw/stock/</a:t>
            </a:r>
            <a:r>
              <a:rPr lang="en-US" altLang="zh-TW" sz="2000" dirty="0" err="1"/>
              <a:t>api</a:t>
            </a:r>
            <a:r>
              <a:rPr lang="en-US" altLang="zh-TW" sz="2000" dirty="0"/>
              <a:t>/</a:t>
            </a:r>
            <a:r>
              <a:rPr lang="en-US" altLang="zh-TW" sz="2000" dirty="0" err="1"/>
              <a:t>getStockInfo.jsp</a:t>
            </a:r>
            <a:r>
              <a:rPr lang="en-US" altLang="zh-TW" sz="2000" dirty="0"/>
              <a:t>'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timestamp </a:t>
            </a:r>
            <a:r>
              <a:rPr lang="en-US" altLang="zh-TW" sz="2000" dirty="0"/>
              <a:t>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time.time</a:t>
            </a:r>
            <a:r>
              <a:rPr lang="en-US" altLang="zh-TW" sz="2000" dirty="0"/>
              <a:t>() * 1000 + 1000000)</a:t>
            </a:r>
          </a:p>
          <a:p>
            <a:pPr marL="457200" lvl="1" indent="0">
              <a:buNone/>
            </a:pPr>
            <a:r>
              <a:rPr lang="en-US" altLang="zh-TW" sz="2000" dirty="0"/>
              <a:t>channels = '|'.join('</a:t>
            </a:r>
            <a:r>
              <a:rPr lang="en-US" altLang="zh-TW" sz="2000" dirty="0" err="1"/>
              <a:t>tse</a:t>
            </a:r>
            <a:r>
              <a:rPr lang="en-US" altLang="zh-TW" sz="2000" dirty="0"/>
              <a:t>_{}.</a:t>
            </a:r>
            <a:r>
              <a:rPr lang="en-US" altLang="zh-TW" sz="2000" dirty="0" err="1"/>
              <a:t>tw</a:t>
            </a:r>
            <a:r>
              <a:rPr lang="en-US" altLang="zh-TW" sz="2000" dirty="0"/>
              <a:t>'.format(stock) for stock in stocks)</a:t>
            </a:r>
          </a:p>
          <a:p>
            <a:pPr marL="457200" lvl="1" indent="0">
              <a:buNone/>
            </a:pPr>
            <a:r>
              <a:rPr lang="en-US" altLang="zh-TW" sz="2000" dirty="0" err="1"/>
              <a:t>query_url</a:t>
            </a:r>
            <a:r>
              <a:rPr lang="en-US" altLang="zh-TW" sz="2000" dirty="0"/>
              <a:t> = '{}?_={}&amp;</a:t>
            </a:r>
            <a:r>
              <a:rPr lang="en-US" altLang="zh-TW" sz="2000" dirty="0" err="1"/>
              <a:t>ex_ch</a:t>
            </a:r>
            <a:r>
              <a:rPr lang="en-US" altLang="zh-TW" sz="2000" dirty="0"/>
              <a:t>={}'.format(endpoint, timestamp, channels</a:t>
            </a:r>
            <a:r>
              <a:rPr lang="en-US" altLang="zh-TW" sz="2000" dirty="0" smtClean="0"/>
              <a:t>)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#</a:t>
            </a:r>
            <a:r>
              <a:rPr lang="zh-TW" altLang="en-US" sz="2000" dirty="0" smtClean="0"/>
              <a:t>其中：</a:t>
            </a:r>
            <a:r>
              <a:rPr lang="en-US" altLang="zh-TW" sz="2000" dirty="0" smtClean="0"/>
              <a:t>stocks</a:t>
            </a:r>
            <a:r>
              <a:rPr lang="zh-TW" altLang="en-US" sz="2000" dirty="0" smtClean="0"/>
              <a:t>表示股票代號</a:t>
            </a:r>
            <a:r>
              <a:rPr lang="en-US" altLang="zh-TW" sz="2000" dirty="0" smtClean="0"/>
              <a:t>list</a:t>
            </a:r>
            <a:r>
              <a:rPr lang="zh-TW" altLang="en-US" sz="2000" dirty="0" smtClean="0"/>
              <a:t>，可以輸入多檔個股</a:t>
            </a:r>
            <a:endParaRPr lang="en-US" altLang="zh-TW" sz="2000" dirty="0" smtClean="0"/>
          </a:p>
          <a:p>
            <a:pPr marL="457200" lvl="1" indent="0">
              <a:buNone/>
            </a:pPr>
            <a:r>
              <a:rPr lang="en-US" altLang="zh-TW" sz="2000" dirty="0" err="1"/>
              <a:t>req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requests.session</a:t>
            </a:r>
            <a:r>
              <a:rPr lang="en-US" altLang="zh-TW" sz="2000" dirty="0"/>
              <a:t>()</a:t>
            </a:r>
          </a:p>
          <a:p>
            <a:pPr marL="457200" lvl="1" indent="0">
              <a:buNone/>
            </a:pPr>
            <a:r>
              <a:rPr lang="en-US" altLang="zh-TW" sz="2000" dirty="0" err="1" smtClean="0"/>
              <a:t>req.get</a:t>
            </a:r>
            <a:r>
              <a:rPr lang="en-US" altLang="zh-TW" sz="2000" dirty="0"/>
              <a:t>('http://mis.twse.com.tw/stock/</a:t>
            </a:r>
            <a:r>
              <a:rPr lang="en-US" altLang="zh-TW" sz="2000" dirty="0" err="1"/>
              <a:t>index.jsp</a:t>
            </a:r>
            <a:r>
              <a:rPr lang="en-US" altLang="zh-TW" sz="2000" dirty="0"/>
              <a:t>',</a:t>
            </a:r>
          </a:p>
          <a:p>
            <a:pPr marL="457200" lvl="1" indent="0">
              <a:buNone/>
            </a:pPr>
            <a:r>
              <a:rPr lang="en-US" altLang="zh-TW" sz="2000" dirty="0"/>
              <a:t>                    headers={'Accept-Language': '</a:t>
            </a:r>
            <a:r>
              <a:rPr lang="en-US" altLang="zh-TW" sz="2000" dirty="0" err="1"/>
              <a:t>zh</a:t>
            </a:r>
            <a:r>
              <a:rPr lang="en-US" altLang="zh-TW" sz="2000" dirty="0"/>
              <a:t>-TW</a:t>
            </a:r>
            <a:r>
              <a:rPr lang="en-US" altLang="zh-TW" sz="2000" dirty="0" smtClean="0"/>
              <a:t>'})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 smtClean="0"/>
              <a:t>data </a:t>
            </a:r>
            <a:r>
              <a:rPr lang="en-US" altLang="zh-TW" sz="2000" dirty="0"/>
              <a:t>= </a:t>
            </a:r>
            <a:r>
              <a:rPr lang="en-US" altLang="zh-TW" sz="2000" dirty="0" err="1"/>
              <a:t>req.get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query_url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0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擷取台股即時交易資訊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回傳的</a:t>
            </a:r>
            <a:r>
              <a:rPr lang="en-US" altLang="zh-TW" sz="1800" dirty="0"/>
              <a:t>JSON</a:t>
            </a:r>
            <a:r>
              <a:rPr lang="zh-TW" altLang="en-US" sz="1800" dirty="0"/>
              <a:t>欄位說明</a:t>
            </a:r>
            <a:endParaRPr lang="en-US" altLang="zh-TW" sz="180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53021"/>
              </p:ext>
            </p:extLst>
          </p:nvPr>
        </p:nvGraphicFramePr>
        <p:xfrm>
          <a:off x="1259632" y="1700808"/>
          <a:ext cx="352839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 err="1" smtClean="0"/>
                        <a:t>Json</a:t>
                      </a:r>
                      <a:r>
                        <a:rPr lang="zh-TW" altLang="en-US" dirty="0" smtClean="0"/>
                        <a:t>代碼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資料定義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z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當盤成交價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tv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當盤成交量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累積成交量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揭示買價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zh-TW" altLang="en-US">
                          <a:effectLst/>
                        </a:rPr>
                        <a:t>從高到低，以</a:t>
                      </a:r>
                      <a:r>
                        <a:rPr lang="en-US" altLang="zh-TW">
                          <a:effectLst/>
                        </a:rPr>
                        <a:t>_</a:t>
                      </a:r>
                      <a:r>
                        <a:rPr lang="zh-TW" altLang="en-US">
                          <a:effectLst/>
                        </a:rPr>
                        <a:t>分隔資料</a:t>
                      </a:r>
                      <a:r>
                        <a:rPr lang="en-US" altLang="zh-TW">
                          <a:effectLst/>
                        </a:rPr>
                        <a:t>)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揭示買量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zh-TW" altLang="en-US">
                          <a:effectLst/>
                        </a:rPr>
                        <a:t>配合</a:t>
                      </a:r>
                      <a:r>
                        <a:rPr lang="en-US" altLang="zh-TW">
                          <a:effectLst/>
                        </a:rPr>
                        <a:t>b</a:t>
                      </a:r>
                      <a:r>
                        <a:rPr lang="zh-TW" altLang="en-US">
                          <a:effectLst/>
                        </a:rPr>
                        <a:t>，以</a:t>
                      </a:r>
                      <a:r>
                        <a:rPr lang="en-US" altLang="zh-TW">
                          <a:effectLst/>
                        </a:rPr>
                        <a:t>_</a:t>
                      </a:r>
                      <a:r>
                        <a:rPr lang="zh-TW" altLang="en-US">
                          <a:effectLst/>
                        </a:rPr>
                        <a:t>分隔資料</a:t>
                      </a:r>
                      <a:r>
                        <a:rPr lang="en-US" altLang="zh-TW">
                          <a:effectLst/>
                        </a:rPr>
                        <a:t>)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揭示賣價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zh-TW" altLang="en-US">
                          <a:effectLst/>
                        </a:rPr>
                        <a:t>從低到高，以</a:t>
                      </a:r>
                      <a:r>
                        <a:rPr lang="en-US" altLang="zh-TW">
                          <a:effectLst/>
                        </a:rPr>
                        <a:t>_</a:t>
                      </a:r>
                      <a:r>
                        <a:rPr lang="zh-TW" altLang="en-US">
                          <a:effectLst/>
                        </a:rPr>
                        <a:t>分隔資料</a:t>
                      </a:r>
                      <a:r>
                        <a:rPr lang="en-US" altLang="zh-TW">
                          <a:effectLst/>
                        </a:rPr>
                        <a:t>)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揭示賣量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zh-TW" altLang="en-US">
                          <a:effectLst/>
                        </a:rPr>
                        <a:t>配合</a:t>
                      </a:r>
                      <a:r>
                        <a:rPr lang="en-US" altLang="zh-TW">
                          <a:effectLst/>
                        </a:rPr>
                        <a:t>a</a:t>
                      </a:r>
                      <a:r>
                        <a:rPr lang="zh-TW" altLang="en-US">
                          <a:effectLst/>
                        </a:rPr>
                        <a:t>，以</a:t>
                      </a:r>
                      <a:r>
                        <a:rPr lang="en-US" altLang="zh-TW">
                          <a:effectLst/>
                        </a:rPr>
                        <a:t>_</a:t>
                      </a:r>
                      <a:r>
                        <a:rPr lang="zh-TW" altLang="en-US">
                          <a:effectLst/>
                        </a:rPr>
                        <a:t>分隔資料</a:t>
                      </a:r>
                      <a:r>
                        <a:rPr lang="en-US" altLang="zh-TW">
                          <a:effectLst/>
                        </a:rPr>
                        <a:t>)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開盤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>
                          <a:effectLst/>
                        </a:rPr>
                        <a:t>最高</a:t>
                      </a:r>
                    </a:p>
                  </a:txBody>
                  <a:tcPr marL="30480" marR="30480" marT="7620" marB="762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50987"/>
              </p:ext>
            </p:extLst>
          </p:nvPr>
        </p:nvGraphicFramePr>
        <p:xfrm>
          <a:off x="4932040" y="1700808"/>
          <a:ext cx="3168352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 err="1" smtClean="0"/>
                        <a:t>Json</a:t>
                      </a:r>
                      <a:r>
                        <a:rPr lang="zh-TW" altLang="en-US" dirty="0" smtClean="0"/>
                        <a:t>代碼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資料定義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>
                          <a:effectLst/>
                        </a:rPr>
                        <a:t>最低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昨收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漲停價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跌停價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tlong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epoch</a:t>
                      </a:r>
                      <a:r>
                        <a:rPr lang="zh-TW" altLang="en-US">
                          <a:effectLst/>
                        </a:rPr>
                        <a:t>毫秒數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最近交易日期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YYYYMMDD)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最近成交時刻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HH:MI:SS)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股票代號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公司簡稱</a:t>
                      </a:r>
                    </a:p>
                  </a:txBody>
                  <a:tcPr marL="30480" marR="30480" marT="7620" marB="762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nf</a:t>
                      </a:r>
                    </a:p>
                  </a:txBody>
                  <a:tcPr marL="30480" marR="30480" marT="7620" marB="76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>
                          <a:effectLst/>
                        </a:rPr>
                        <a:t>公司全名</a:t>
                      </a:r>
                    </a:p>
                  </a:txBody>
                  <a:tcPr marL="30480" marR="30480" marT="7620" marB="76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9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擷取台股即時交易資訊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 descr="0 - Dictionary (38 elements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4" b="8201"/>
          <a:stretch/>
        </p:blipFill>
        <p:spPr>
          <a:xfrm>
            <a:off x="683568" y="1316630"/>
            <a:ext cx="4023709" cy="5050972"/>
          </a:xfrm>
          <a:prstGeom prst="rect">
            <a:avLst/>
          </a:prstGeom>
        </p:spPr>
      </p:pic>
      <p:pic>
        <p:nvPicPr>
          <p:cNvPr id="9" name="圖片 8" descr="0 - Dictionary (38 elements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 b="8382"/>
          <a:stretch/>
        </p:blipFill>
        <p:spPr>
          <a:xfrm>
            <a:off x="4693755" y="1331843"/>
            <a:ext cx="4023709" cy="50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擷取台股即時交易資訊</a:t>
            </a:r>
            <a:r>
              <a:rPr lang="en-US" altLang="zh-TW" dirty="0" smtClean="0"/>
              <a:t>-</a:t>
            </a:r>
            <a:r>
              <a:rPr lang="zh-TW" altLang="en-US" dirty="0" smtClean="0"/>
              <a:t>程式範例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 descr="Spyder (Python 3.6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7" r="46717" b="5545"/>
          <a:stretch/>
        </p:blipFill>
        <p:spPr>
          <a:xfrm>
            <a:off x="1403648" y="1340767"/>
            <a:ext cx="6120680" cy="49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擷取台股即時交易資訊</a:t>
            </a:r>
            <a:r>
              <a:rPr lang="en-US" altLang="zh-TW" dirty="0" smtClean="0"/>
              <a:t>-</a:t>
            </a:r>
            <a:r>
              <a:rPr lang="zh-TW" altLang="en-US" dirty="0" smtClean="0"/>
              <a:t>程式範例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圖片 6" descr="Spyder (Python 3.6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3" r="45224" b="2899"/>
          <a:stretch/>
        </p:blipFill>
        <p:spPr>
          <a:xfrm>
            <a:off x="1331640" y="1340768"/>
            <a:ext cx="6480720" cy="52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擷取台股即時交易資訊</a:t>
            </a:r>
            <a:r>
              <a:rPr lang="en-US" altLang="zh-TW" dirty="0" smtClean="0"/>
              <a:t>-</a:t>
            </a:r>
            <a:r>
              <a:rPr lang="zh-TW" altLang="en-US" dirty="0" smtClean="0"/>
              <a:t>程式範例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 descr="Spyder (Python 3.6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1" r="45672" b="5988"/>
          <a:stretch/>
        </p:blipFill>
        <p:spPr>
          <a:xfrm>
            <a:off x="1403130" y="1268760"/>
            <a:ext cx="6625254" cy="52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擷取內容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7" name="圖片 6" descr="2330 - 複製 - 記事本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 r="45626" b="48565"/>
          <a:stretch/>
        </p:blipFill>
        <p:spPr>
          <a:xfrm>
            <a:off x="1084291" y="2011473"/>
            <a:ext cx="7588147" cy="379379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43608" y="1556792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須再將重複的資料移除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539552" y="2636912"/>
            <a:ext cx="7200800" cy="648072"/>
          </a:xfrm>
          <a:prstGeom prst="roundRect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75556" y="5013176"/>
            <a:ext cx="7200800" cy="720080"/>
          </a:xfrm>
          <a:prstGeom prst="roundRect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575556" y="3717032"/>
            <a:ext cx="7200800" cy="648072"/>
          </a:xfrm>
          <a:prstGeom prst="roundRect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將重複的資料移除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9" name="圖片 8" descr="Spyder (Python 3.6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55" r="55739" b="6542"/>
          <a:stretch/>
        </p:blipFill>
        <p:spPr>
          <a:xfrm>
            <a:off x="611561" y="1412776"/>
            <a:ext cx="800992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重整後資料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 descr="2330 - 記事本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85655"/>
            <a:ext cx="7235791" cy="49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參數最佳化測試</a:t>
            </a:r>
            <a:r>
              <a:rPr lang="en-US" altLang="zh-TW" dirty="0" smtClean="0"/>
              <a:t>(PSY)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測試標的：</a:t>
            </a:r>
            <a:r>
              <a:rPr lang="en-US" altLang="zh-TW" sz="2400" dirty="0" smtClean="0"/>
              <a:t>2330(201001~201707)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1835</a:t>
            </a:r>
            <a:r>
              <a:rPr lang="zh-TW" altLang="en-US" sz="2400" dirty="0" smtClean="0"/>
              <a:t>筆資料</a:t>
            </a:r>
            <a:endParaRPr lang="en-US" altLang="zh-TW" sz="2400" dirty="0" smtClean="0"/>
          </a:p>
          <a:p>
            <a:r>
              <a:rPr lang="zh-TW" altLang="en-US" sz="2400" dirty="0" smtClean="0"/>
              <a:t>訓練資料：</a:t>
            </a:r>
            <a:r>
              <a:rPr lang="en-US" altLang="zh-TW" sz="2400" dirty="0" smtClean="0"/>
              <a:t>50~1200</a:t>
            </a:r>
          </a:p>
          <a:p>
            <a:r>
              <a:rPr lang="zh-TW" altLang="en-US" sz="2400" dirty="0" smtClean="0"/>
              <a:t>驗證資料：</a:t>
            </a:r>
            <a:r>
              <a:rPr lang="en-US" altLang="zh-TW" sz="2400" dirty="0" smtClean="0"/>
              <a:t>1200~</a:t>
            </a:r>
          </a:p>
          <a:p>
            <a:r>
              <a:rPr lang="zh-TW" altLang="en-US" sz="2400" dirty="0" smtClean="0"/>
              <a:t>測試結果：</a:t>
            </a:r>
            <a:r>
              <a:rPr lang="zh-TW" altLang="en-US" sz="2400" dirty="0" smtClean="0">
                <a:solidFill>
                  <a:srgbClr val="FF0000"/>
                </a:solidFill>
              </a:rPr>
              <a:t>最佳化參數，無法達成交易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圖片 4" descr="Spyder (Python 3.6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2" t="62581" b="14230"/>
          <a:stretch/>
        </p:blipFill>
        <p:spPr>
          <a:xfrm>
            <a:off x="827584" y="3645024"/>
            <a:ext cx="7755264" cy="2664296"/>
          </a:xfrm>
          <a:prstGeom prst="rect">
            <a:avLst/>
          </a:prstGeom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65D7-43B5-4B87-B421-A95D0223482E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轉</a:t>
            </a:r>
            <a:r>
              <a:rPr lang="en-US" altLang="zh-TW" dirty="0" smtClean="0"/>
              <a:t>K</a:t>
            </a:r>
            <a:r>
              <a:rPr lang="zh-TW" altLang="en-US" dirty="0" smtClean="0"/>
              <a:t>線資料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df.resample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freq,how</a:t>
            </a:r>
            <a:r>
              <a:rPr lang="en-US" altLang="zh-TW" sz="2800" dirty="0"/>
              <a:t>='</a:t>
            </a:r>
            <a:r>
              <a:rPr lang="en-US" altLang="zh-TW" sz="2800" dirty="0" err="1"/>
              <a:t>ohlc</a:t>
            </a:r>
            <a:r>
              <a:rPr lang="en-US" altLang="zh-TW" sz="2800" dirty="0" smtClean="0"/>
              <a:t>')</a:t>
            </a:r>
          </a:p>
          <a:p>
            <a:pPr lvl="1"/>
            <a:r>
              <a:rPr lang="zh-TW" altLang="en-US" sz="2400" dirty="0" smtClean="0"/>
              <a:t>其中</a:t>
            </a:r>
            <a:r>
              <a:rPr lang="en-US" altLang="zh-TW" sz="2400" dirty="0" err="1" smtClean="0"/>
              <a:t>freq</a:t>
            </a:r>
            <a:r>
              <a:rPr lang="zh-TW" altLang="en-US" sz="2400" dirty="0" smtClean="0"/>
              <a:t>表示製作頻率，如</a:t>
            </a:r>
            <a:r>
              <a:rPr lang="en-US" altLang="zh-TW" sz="2400" dirty="0" smtClean="0"/>
              <a:t>30s, 60s, 120s…</a:t>
            </a:r>
            <a:r>
              <a:rPr lang="zh-TW" altLang="en-US" sz="2400" dirty="0" smtClean="0"/>
              <a:t>等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Dataframe</a:t>
            </a:r>
            <a:r>
              <a:rPr lang="zh-TW" altLang="en-US" sz="2400" dirty="0" smtClean="0"/>
              <a:t> 的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須</a:t>
            </a:r>
            <a:r>
              <a:rPr lang="zh-TW" altLang="en-US" sz="2400" dirty="0"/>
              <a:t>為</a:t>
            </a:r>
            <a:r>
              <a:rPr lang="en-US" altLang="zh-TW" sz="2400" dirty="0" err="1" smtClean="0"/>
              <a:t>datetime</a:t>
            </a:r>
            <a:r>
              <a:rPr lang="zh-TW" altLang="en-US" sz="2400" dirty="0" smtClean="0"/>
              <a:t>資料，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 smtClean="0"/>
              <a:t>如  </a:t>
            </a:r>
            <a:r>
              <a:rPr lang="en-US" altLang="zh-TW" sz="2400" dirty="0" smtClean="0"/>
              <a:t>2017-07-10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09:01:05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14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程式範例</a:t>
            </a:r>
            <a:endParaRPr lang="zh-TW" altLang="en-US" dirty="0"/>
          </a:p>
        </p:txBody>
      </p:sp>
      <p:pic>
        <p:nvPicPr>
          <p:cNvPr id="6" name="內容版面配置區 5" descr="Spyder (Python 3.6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1" r="34722" b="5055"/>
          <a:stretch/>
        </p:blipFill>
        <p:spPr>
          <a:xfrm>
            <a:off x="899592" y="1340768"/>
            <a:ext cx="7128792" cy="492669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441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轉換後資料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D8D9-2103-43AA-B327-44F5146D7590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 descr="Microsoft Excel - Kline_120s_23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2" r="51642" b="17909"/>
          <a:stretch/>
        </p:blipFill>
        <p:spPr>
          <a:xfrm>
            <a:off x="1043608" y="1469008"/>
            <a:ext cx="7344816" cy="49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程式設計入門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第二版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sz="2400" dirty="0" smtClean="0"/>
              <a:t>林萍珍 著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碩博文化股份有限公司</a:t>
            </a:r>
            <a:endParaRPr lang="en-US" altLang="zh-TW" sz="2400" dirty="0"/>
          </a:p>
          <a:p>
            <a:r>
              <a:rPr lang="zh-TW" altLang="en-US" dirty="0" smtClean="0"/>
              <a:t>金融科技</a:t>
            </a:r>
            <a:r>
              <a:rPr lang="zh-TW" altLang="en-US" sz="2600" dirty="0" smtClean="0"/>
              <a:t>學習與應用基礎</a:t>
            </a:r>
            <a:endParaRPr lang="en-US" altLang="zh-TW" sz="2600" dirty="0" smtClean="0"/>
          </a:p>
          <a:p>
            <a:pPr lvl="1"/>
            <a:r>
              <a:rPr lang="zh-TW" altLang="en-US" sz="2000" dirty="0" smtClean="0"/>
              <a:t>姜林杰祐 著</a:t>
            </a:r>
            <a:endParaRPr lang="en-US" altLang="zh-TW" sz="2000" dirty="0" smtClean="0"/>
          </a:p>
          <a:p>
            <a:pPr lvl="1"/>
            <a:r>
              <a:rPr lang="zh-TW" altLang="en-US" sz="2000" b="1" dirty="0" smtClean="0"/>
              <a:t>新陸書局股份有限公司</a:t>
            </a:r>
            <a:endParaRPr lang="en-US" altLang="zh-TW" sz="2000" b="1" dirty="0" smtClean="0"/>
          </a:p>
          <a:p>
            <a:r>
              <a:rPr lang="zh-TW" altLang="en-US" sz="2400" dirty="0">
                <a:hlinkClick r:id="rId2"/>
              </a:rPr>
              <a:t>證交所即時資訊解析</a:t>
            </a:r>
            <a:endParaRPr lang="zh-TW" altLang="en-US" sz="2400" dirty="0"/>
          </a:p>
          <a:p>
            <a:pPr lvl="1"/>
            <a:r>
              <a:rPr lang="en-US" altLang="zh-TW" sz="2000" dirty="0" smtClean="0"/>
              <a:t>Google</a:t>
            </a:r>
            <a:r>
              <a:rPr lang="zh-TW" altLang="en-US" sz="2000" dirty="0" smtClean="0"/>
              <a:t>協作平台 </a:t>
            </a:r>
            <a:endParaRPr lang="en-US" altLang="zh-TW" sz="2000" dirty="0" smtClean="0"/>
          </a:p>
          <a:p>
            <a:r>
              <a:rPr lang="en-US" altLang="zh-TW" sz="2400" dirty="0" smtClean="0">
                <a:hlinkClick r:id="rId3"/>
              </a:rPr>
              <a:t>Taiwan Stock Exchange Real Time Crawler</a:t>
            </a:r>
            <a:endParaRPr lang="en-US" altLang="zh-TW" sz="2400" dirty="0" smtClean="0"/>
          </a:p>
          <a:p>
            <a:r>
              <a:rPr lang="en-US" altLang="zh-TW" sz="2400" u="sng" dirty="0">
                <a:hlinkClick r:id="rId4"/>
              </a:rPr>
              <a:t>[python] </a:t>
            </a:r>
            <a:r>
              <a:rPr lang="zh-TW" altLang="en-US" sz="2400" u="sng" dirty="0">
                <a:hlinkClick r:id="rId4"/>
              </a:rPr>
              <a:t>使用</a:t>
            </a:r>
            <a:r>
              <a:rPr lang="en-US" altLang="zh-TW" sz="2400" u="sng" dirty="0">
                <a:hlinkClick r:id="rId4"/>
              </a:rPr>
              <a:t>pandas</a:t>
            </a:r>
            <a:r>
              <a:rPr lang="zh-TW" altLang="en-US" sz="2400" u="sng" dirty="0">
                <a:hlinkClick r:id="rId4"/>
              </a:rPr>
              <a:t>來撈資料</a:t>
            </a:r>
            <a:r>
              <a:rPr lang="en-US" altLang="zh-TW" sz="2400" u="sng" dirty="0">
                <a:hlinkClick r:id="rId4"/>
              </a:rPr>
              <a:t>| </a:t>
            </a:r>
            <a:r>
              <a:rPr lang="zh-TW" altLang="en-US" sz="2400" u="sng">
                <a:hlinkClick r:id="rId4"/>
              </a:rPr>
              <a:t>傑瑞窩在這</a:t>
            </a:r>
            <a:endParaRPr lang="zh-TW" altLang="en-US" sz="2400"/>
          </a:p>
          <a:p>
            <a:endParaRPr lang="en-US" altLang="zh-TW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CEDC-B003-46B0-ABF9-D1FECE9BE58C}" type="datetime1">
              <a:rPr lang="zh-TW" altLang="en-US" smtClean="0"/>
              <a:t>2017/7/11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5E77-1595-4256-95C3-81205EDF9642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49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762000" y="1371600"/>
            <a:ext cx="5105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TW" altLang="en-US" sz="54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336AB6-7267-48F5-A1F2-5DD402943AFD}" type="slidenum">
              <a:rPr lang="en-US" altLang="zh-TW" smtClean="0"/>
              <a:pPr/>
              <a:t>34</a:t>
            </a:fld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9BF09D-A817-4F3A-BA64-8A79BA02BD8F}" type="datetime1">
              <a:rPr lang="zh-TW" altLang="en-US" smtClean="0"/>
              <a:t>2017/7/11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80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參數最佳化測試</a:t>
            </a:r>
            <a:r>
              <a:rPr lang="en-US" altLang="zh-TW" dirty="0" smtClean="0"/>
              <a:t>(PSY)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測試標的：</a:t>
            </a:r>
            <a:r>
              <a:rPr lang="en-US" altLang="zh-TW" sz="2400" dirty="0" smtClean="0"/>
              <a:t>2330(201001~201707)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1835</a:t>
            </a:r>
            <a:r>
              <a:rPr lang="zh-TW" altLang="en-US" sz="2400" dirty="0" smtClean="0"/>
              <a:t>筆資料</a:t>
            </a:r>
            <a:endParaRPr lang="en-US" altLang="zh-TW" sz="2400" dirty="0" smtClean="0"/>
          </a:p>
          <a:p>
            <a:r>
              <a:rPr lang="zh-TW" altLang="en-US" sz="2400" dirty="0" smtClean="0"/>
              <a:t>訓練資料：</a:t>
            </a:r>
            <a:r>
              <a:rPr lang="en-US" altLang="zh-TW" sz="2400" dirty="0" smtClean="0"/>
              <a:t>50~1200</a:t>
            </a:r>
          </a:p>
          <a:p>
            <a:r>
              <a:rPr lang="zh-TW" altLang="en-US" sz="2400" dirty="0" smtClean="0"/>
              <a:t>驗證資料：</a:t>
            </a:r>
            <a:r>
              <a:rPr lang="en-US" altLang="zh-TW" sz="2400" dirty="0" smtClean="0"/>
              <a:t>1200~</a:t>
            </a:r>
          </a:p>
          <a:p>
            <a:r>
              <a:rPr lang="zh-TW" altLang="en-US" sz="2400" dirty="0" smtClean="0">
                <a:solidFill>
                  <a:srgbClr val="FF0000"/>
                </a:solidFill>
              </a:rPr>
              <a:t>部位限制：最大多頭部位：</a:t>
            </a:r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r>
              <a:rPr lang="zh-TW" altLang="en-US" sz="2400" dirty="0" smtClean="0">
                <a:solidFill>
                  <a:srgbClr val="FF0000"/>
                </a:solidFill>
              </a:rPr>
              <a:t>，最大空頭部位：</a:t>
            </a:r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zh-TW" altLang="en-US" sz="2400" dirty="0" smtClean="0"/>
              <a:t>測試結果：</a:t>
            </a:r>
            <a:r>
              <a:rPr lang="zh-TW" altLang="en-US" sz="2400" dirty="0" smtClean="0">
                <a:solidFill>
                  <a:srgbClr val="FF0000"/>
                </a:solidFill>
              </a:rPr>
              <a:t>如下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圖片 3" descr="Spyder (Python 3.6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28" t="62802" r="4583" b="14621"/>
          <a:stretch/>
        </p:blipFill>
        <p:spPr>
          <a:xfrm>
            <a:off x="1043608" y="3645023"/>
            <a:ext cx="7001852" cy="2592289"/>
          </a:xfrm>
          <a:prstGeom prst="rect">
            <a:avLst/>
          </a:prstGeom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C175-8365-405E-A3A6-A1A63B4A51FF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7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參數最佳化測試</a:t>
            </a:r>
            <a:r>
              <a:rPr lang="en-US" altLang="zh-TW" dirty="0" smtClean="0"/>
              <a:t>(MA)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測試標的：</a:t>
            </a:r>
            <a:r>
              <a:rPr lang="en-US" altLang="zh-TW" sz="2400" dirty="0"/>
              <a:t>2330(201001~201707)</a:t>
            </a:r>
            <a:r>
              <a:rPr lang="zh-TW" altLang="en-US" sz="2400" dirty="0"/>
              <a:t>，</a:t>
            </a:r>
            <a:r>
              <a:rPr lang="en-US" altLang="zh-TW" sz="2400" dirty="0"/>
              <a:t>1835</a:t>
            </a:r>
            <a:r>
              <a:rPr lang="zh-TW" altLang="en-US" sz="2400" dirty="0"/>
              <a:t>筆資料</a:t>
            </a:r>
            <a:endParaRPr lang="en-US" altLang="zh-TW" sz="2400" dirty="0"/>
          </a:p>
          <a:p>
            <a:r>
              <a:rPr lang="zh-TW" altLang="en-US" sz="2400" dirty="0"/>
              <a:t>訓練資料：</a:t>
            </a:r>
            <a:r>
              <a:rPr lang="en-US" altLang="zh-TW" sz="2400" dirty="0"/>
              <a:t>50~1200</a:t>
            </a:r>
          </a:p>
          <a:p>
            <a:r>
              <a:rPr lang="zh-TW" altLang="en-US" sz="2400" dirty="0"/>
              <a:t>驗證資料：</a:t>
            </a:r>
            <a:r>
              <a:rPr lang="en-US" altLang="zh-TW" sz="2400" dirty="0"/>
              <a:t>1200~</a:t>
            </a:r>
          </a:p>
          <a:p>
            <a:r>
              <a:rPr lang="zh-TW" altLang="en-US" sz="2400" dirty="0"/>
              <a:t>測試結果</a:t>
            </a:r>
            <a:r>
              <a:rPr lang="zh-TW" altLang="en-US" sz="2400" dirty="0" smtClean="0"/>
              <a:t>：</a:t>
            </a:r>
            <a:r>
              <a:rPr lang="zh-TW" altLang="en-US" sz="2400" dirty="0" smtClean="0">
                <a:solidFill>
                  <a:srgbClr val="FF0000"/>
                </a:solidFill>
              </a:rPr>
              <a:t>如下圖</a:t>
            </a:r>
            <a:endParaRPr lang="zh-TW" altLang="en-US" sz="24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 descr="Spyder (Python 3.6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2" t="64896" r="3611" b="10431"/>
          <a:stretch/>
        </p:blipFill>
        <p:spPr>
          <a:xfrm>
            <a:off x="611560" y="3212975"/>
            <a:ext cx="6696744" cy="2600201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B791-FC2D-4B0E-A0AD-8D1F9D0D0A67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3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參數最佳化測試</a:t>
            </a:r>
            <a:r>
              <a:rPr lang="en-US" altLang="zh-TW" dirty="0" smtClean="0"/>
              <a:t>(MA)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測試標的：</a:t>
            </a:r>
            <a:r>
              <a:rPr lang="en-US" altLang="zh-TW" sz="2400" dirty="0"/>
              <a:t>2330(201001~201707)</a:t>
            </a:r>
            <a:r>
              <a:rPr lang="zh-TW" altLang="en-US" sz="2400" dirty="0"/>
              <a:t>，</a:t>
            </a:r>
            <a:r>
              <a:rPr lang="en-US" altLang="zh-TW" sz="2400" dirty="0"/>
              <a:t>1835</a:t>
            </a:r>
            <a:r>
              <a:rPr lang="zh-TW" altLang="en-US" sz="2400" dirty="0"/>
              <a:t>筆資料</a:t>
            </a:r>
            <a:endParaRPr lang="en-US" altLang="zh-TW" sz="2400" dirty="0"/>
          </a:p>
          <a:p>
            <a:r>
              <a:rPr lang="zh-TW" altLang="en-US" sz="2400" dirty="0"/>
              <a:t>訓練資料：</a:t>
            </a:r>
            <a:r>
              <a:rPr lang="en-US" altLang="zh-TW" sz="2400" dirty="0"/>
              <a:t>50~1200</a:t>
            </a:r>
          </a:p>
          <a:p>
            <a:r>
              <a:rPr lang="zh-TW" altLang="en-US" sz="2400" dirty="0"/>
              <a:t>驗證資料：</a:t>
            </a:r>
            <a:r>
              <a:rPr lang="en-US" altLang="zh-TW" sz="2400" dirty="0"/>
              <a:t>1200</a:t>
            </a:r>
            <a:r>
              <a:rPr lang="en-US" altLang="zh-TW" sz="2400" dirty="0" smtClean="0"/>
              <a:t>~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部位限制：最大多頭部位：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r>
              <a:rPr lang="zh-TW" altLang="en-US" sz="2400" dirty="0">
                <a:solidFill>
                  <a:srgbClr val="FF0000"/>
                </a:solidFill>
              </a:rPr>
              <a:t>，最大空頭部位：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en-US" altLang="zh-TW" sz="2400" dirty="0"/>
          </a:p>
          <a:p>
            <a:r>
              <a:rPr lang="zh-TW" altLang="en-US" sz="2400" dirty="0"/>
              <a:t>測試結果</a:t>
            </a:r>
            <a:r>
              <a:rPr lang="zh-TW" altLang="en-US" sz="2400" dirty="0" smtClean="0"/>
              <a:t>：</a:t>
            </a:r>
            <a:r>
              <a:rPr lang="zh-TW" altLang="en-US" sz="2400" dirty="0" smtClean="0">
                <a:solidFill>
                  <a:srgbClr val="FF0000"/>
                </a:solidFill>
              </a:rPr>
              <a:t>如下圖</a:t>
            </a:r>
            <a:endParaRPr lang="zh-TW" altLang="en-US" sz="24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B791-FC2D-4B0E-A0AD-8D1F9D0D0A67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 descr="Spyder (Python 3.6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5" t="65594" r="5000" b="10432"/>
          <a:stretch/>
        </p:blipFill>
        <p:spPr>
          <a:xfrm>
            <a:off x="827583" y="3643486"/>
            <a:ext cx="6884581" cy="26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參數最佳化測試</a:t>
            </a:r>
            <a:r>
              <a:rPr lang="en-US" altLang="zh-TW" dirty="0" smtClean="0"/>
              <a:t>(COMBO)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測試標的：</a:t>
            </a:r>
            <a:r>
              <a:rPr lang="en-US" altLang="zh-TW" sz="2400" dirty="0"/>
              <a:t>2330(201001~201707)</a:t>
            </a:r>
            <a:r>
              <a:rPr lang="zh-TW" altLang="en-US" sz="2400" dirty="0"/>
              <a:t>，</a:t>
            </a:r>
            <a:r>
              <a:rPr lang="en-US" altLang="zh-TW" sz="2400" dirty="0"/>
              <a:t>1835</a:t>
            </a:r>
            <a:r>
              <a:rPr lang="zh-TW" altLang="en-US" sz="2400" dirty="0"/>
              <a:t>筆資料</a:t>
            </a:r>
            <a:endParaRPr lang="en-US" altLang="zh-TW" sz="2400" dirty="0"/>
          </a:p>
          <a:p>
            <a:r>
              <a:rPr lang="zh-TW" altLang="en-US" sz="2400" dirty="0"/>
              <a:t>訓練資料：</a:t>
            </a:r>
            <a:r>
              <a:rPr lang="en-US" altLang="zh-TW" sz="2400" dirty="0"/>
              <a:t>50~1200</a:t>
            </a:r>
          </a:p>
          <a:p>
            <a:r>
              <a:rPr lang="zh-TW" altLang="en-US" sz="2400" dirty="0"/>
              <a:t>驗證資料：</a:t>
            </a:r>
            <a:r>
              <a:rPr lang="en-US" altLang="zh-TW" sz="2400" dirty="0"/>
              <a:t>1200~</a:t>
            </a:r>
          </a:p>
          <a:p>
            <a:r>
              <a:rPr lang="zh-TW" altLang="en-US" sz="2400" dirty="0"/>
              <a:t>測試結果：</a:t>
            </a:r>
            <a:r>
              <a:rPr lang="zh-TW" altLang="en-US" sz="2400" dirty="0">
                <a:solidFill>
                  <a:srgbClr val="FF0000"/>
                </a:solidFill>
              </a:rPr>
              <a:t>如下圖</a:t>
            </a:r>
          </a:p>
          <a:p>
            <a:endParaRPr lang="zh-TW" altLang="en-US" sz="2400" dirty="0"/>
          </a:p>
        </p:txBody>
      </p:sp>
      <p:pic>
        <p:nvPicPr>
          <p:cNvPr id="4" name="圖片 3" descr="Spyder (Python 3.6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6" t="63034" r="3056" b="11362"/>
          <a:stretch/>
        </p:blipFill>
        <p:spPr>
          <a:xfrm>
            <a:off x="971600" y="3212974"/>
            <a:ext cx="6624736" cy="2689007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21CB-06F3-4465-8E17-12B94DDA025A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3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參數最佳化測試</a:t>
            </a:r>
            <a:r>
              <a:rPr lang="en-US" altLang="zh-TW" dirty="0" smtClean="0"/>
              <a:t>(COMBO)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測試標的：</a:t>
            </a:r>
            <a:r>
              <a:rPr lang="en-US" altLang="zh-TW" sz="2400" dirty="0"/>
              <a:t>2330(201001~201707)</a:t>
            </a:r>
            <a:r>
              <a:rPr lang="zh-TW" altLang="en-US" sz="2400" dirty="0"/>
              <a:t>，</a:t>
            </a:r>
            <a:r>
              <a:rPr lang="en-US" altLang="zh-TW" sz="2400" dirty="0"/>
              <a:t>1835</a:t>
            </a:r>
            <a:r>
              <a:rPr lang="zh-TW" altLang="en-US" sz="2400" dirty="0"/>
              <a:t>筆資料</a:t>
            </a:r>
            <a:endParaRPr lang="en-US" altLang="zh-TW" sz="2400" dirty="0"/>
          </a:p>
          <a:p>
            <a:r>
              <a:rPr lang="zh-TW" altLang="en-US" sz="2400" dirty="0"/>
              <a:t>訓練資料：</a:t>
            </a:r>
            <a:r>
              <a:rPr lang="en-US" altLang="zh-TW" sz="2400" dirty="0"/>
              <a:t>50~1200</a:t>
            </a:r>
          </a:p>
          <a:p>
            <a:r>
              <a:rPr lang="zh-TW" altLang="en-US" sz="2400" dirty="0"/>
              <a:t>驗證資料：</a:t>
            </a:r>
            <a:r>
              <a:rPr lang="en-US" altLang="zh-TW" sz="2400" dirty="0"/>
              <a:t>1200</a:t>
            </a:r>
            <a:r>
              <a:rPr lang="en-US" altLang="zh-TW" sz="2400" dirty="0" smtClean="0"/>
              <a:t>~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部位限制：最大多頭部位：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r>
              <a:rPr lang="zh-TW" altLang="en-US" sz="2400" dirty="0">
                <a:solidFill>
                  <a:srgbClr val="FF0000"/>
                </a:solidFill>
              </a:rPr>
              <a:t>，最大空頭部位：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en-US" altLang="zh-TW" sz="2400" dirty="0"/>
          </a:p>
          <a:p>
            <a:r>
              <a:rPr lang="zh-TW" altLang="en-US" sz="2400" dirty="0"/>
              <a:t>測試結果：</a:t>
            </a:r>
            <a:r>
              <a:rPr lang="zh-TW" altLang="en-US" sz="2400" dirty="0">
                <a:solidFill>
                  <a:srgbClr val="FF0000"/>
                </a:solidFill>
              </a:rPr>
              <a:t>如下圖</a:t>
            </a:r>
          </a:p>
          <a:p>
            <a:endParaRPr lang="zh-TW" altLang="en-US" sz="24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21CB-06F3-4465-8E17-12B94DDA025A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B64B-8109-49DA-AB1C-B8B7B2B2057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 descr="Spyder (Python 3.6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3" t="63034" r="4306" b="11362"/>
          <a:stretch/>
        </p:blipFill>
        <p:spPr>
          <a:xfrm>
            <a:off x="1187623" y="3573016"/>
            <a:ext cx="651541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訓練期及驗證期的長度如何定？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將測試資料以年為單位</a:t>
            </a:r>
            <a:r>
              <a:rPr lang="en-US" altLang="zh-TW" dirty="0" smtClean="0"/>
              <a:t>(250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，每兩年為一組，即前一年為訓練資料，待找出最佳參數組合後，再代入後一年資料作驗證。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6ADC-B67A-472F-A955-79EF15F1C36D}" type="datetime1">
              <a:rPr lang="zh-TW" altLang="en-US" smtClean="0"/>
              <a:t>2017/7/11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B9-C4B6-4F3F-866C-EBBEAFBD088B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 bwMode="auto">
          <a:xfrm>
            <a:off x="467544" y="4309864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82528" y="4319612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633800" y="4309864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458456" y="4319612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716016" y="4309864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724128" y="4309864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876256" y="4319612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812360" y="4309864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425032" y="3200152"/>
            <a:ext cx="1296144" cy="504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400" dirty="0" smtClean="0">
                <a:latin typeface="Arial" charset="0"/>
              </a:rPr>
              <a:t>訓練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直線單箭頭接點 17"/>
          <p:cNvCxnSpPr>
            <a:stCxn id="16" idx="2"/>
            <a:endCxn id="8" idx="0"/>
          </p:cNvCxnSpPr>
          <p:nvPr/>
        </p:nvCxnSpPr>
        <p:spPr bwMode="auto">
          <a:xfrm flipH="1">
            <a:off x="755576" y="3704208"/>
            <a:ext cx="3317528" cy="605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單箭頭接點 19"/>
          <p:cNvCxnSpPr>
            <a:stCxn id="16" idx="2"/>
            <a:endCxn id="10" idx="0"/>
          </p:cNvCxnSpPr>
          <p:nvPr/>
        </p:nvCxnSpPr>
        <p:spPr bwMode="auto">
          <a:xfrm flipH="1">
            <a:off x="2921832" y="3704208"/>
            <a:ext cx="1151272" cy="605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>
            <a:stCxn id="16" idx="2"/>
            <a:endCxn id="12" idx="0"/>
          </p:cNvCxnSpPr>
          <p:nvPr/>
        </p:nvCxnSpPr>
        <p:spPr bwMode="auto">
          <a:xfrm>
            <a:off x="4073104" y="3704208"/>
            <a:ext cx="930944" cy="605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stCxn id="16" idx="2"/>
            <a:endCxn id="14" idx="0"/>
          </p:cNvCxnSpPr>
          <p:nvPr/>
        </p:nvCxnSpPr>
        <p:spPr bwMode="auto">
          <a:xfrm>
            <a:off x="4073104" y="3704208"/>
            <a:ext cx="3091184" cy="615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 bwMode="auto">
          <a:xfrm>
            <a:off x="3425032" y="5445224"/>
            <a:ext cx="1296144" cy="504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400" dirty="0" smtClean="0">
                <a:latin typeface="Arial" charset="0"/>
              </a:rPr>
              <a:t>驗證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直線單箭頭接點 30"/>
          <p:cNvCxnSpPr>
            <a:stCxn id="29" idx="0"/>
            <a:endCxn id="9" idx="2"/>
          </p:cNvCxnSpPr>
          <p:nvPr/>
        </p:nvCxnSpPr>
        <p:spPr bwMode="auto">
          <a:xfrm flipH="1" flipV="1">
            <a:off x="1770560" y="4751660"/>
            <a:ext cx="2302544" cy="693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單箭頭接點 32"/>
          <p:cNvCxnSpPr>
            <a:stCxn id="29" idx="0"/>
            <a:endCxn id="11" idx="2"/>
          </p:cNvCxnSpPr>
          <p:nvPr/>
        </p:nvCxnSpPr>
        <p:spPr bwMode="auto">
          <a:xfrm flipH="1" flipV="1">
            <a:off x="3746488" y="4751660"/>
            <a:ext cx="326616" cy="693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/>
          <p:cNvCxnSpPr>
            <a:stCxn id="29" idx="0"/>
            <a:endCxn id="13" idx="2"/>
          </p:cNvCxnSpPr>
          <p:nvPr/>
        </p:nvCxnSpPr>
        <p:spPr bwMode="auto">
          <a:xfrm flipV="1">
            <a:off x="4073104" y="4741912"/>
            <a:ext cx="1939056" cy="703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單箭頭接點 36"/>
          <p:cNvCxnSpPr>
            <a:stCxn id="29" idx="0"/>
            <a:endCxn id="15" idx="2"/>
          </p:cNvCxnSpPr>
          <p:nvPr/>
        </p:nvCxnSpPr>
        <p:spPr bwMode="auto">
          <a:xfrm flipV="1">
            <a:off x="4073104" y="4741912"/>
            <a:ext cx="4027288" cy="703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圓角矩形 37"/>
          <p:cNvSpPr/>
          <p:nvPr/>
        </p:nvSpPr>
        <p:spPr bwMode="auto">
          <a:xfrm>
            <a:off x="295942" y="4029174"/>
            <a:ext cx="1863483" cy="1081658"/>
          </a:xfrm>
          <a:prstGeom prst="round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圓角矩形 38"/>
          <p:cNvSpPr/>
          <p:nvPr/>
        </p:nvSpPr>
        <p:spPr bwMode="auto">
          <a:xfrm>
            <a:off x="2373591" y="3985059"/>
            <a:ext cx="1966826" cy="1081658"/>
          </a:xfrm>
          <a:prstGeom prst="round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圓角矩形 39"/>
          <p:cNvSpPr/>
          <p:nvPr/>
        </p:nvSpPr>
        <p:spPr bwMode="auto">
          <a:xfrm>
            <a:off x="4563275" y="4011910"/>
            <a:ext cx="1966826" cy="1081658"/>
          </a:xfrm>
          <a:prstGeom prst="round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圓角矩形 40"/>
          <p:cNvSpPr/>
          <p:nvPr/>
        </p:nvSpPr>
        <p:spPr bwMode="auto">
          <a:xfrm>
            <a:off x="6652828" y="4011910"/>
            <a:ext cx="1966826" cy="1081658"/>
          </a:xfrm>
          <a:prstGeom prst="round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5TGp_simple_light">
  <a:themeElements>
    <a:clrScheme name="自訂 1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699DE9"/>
      </a:accent1>
      <a:accent2>
        <a:srgbClr val="EFB049"/>
      </a:accent2>
      <a:accent3>
        <a:srgbClr val="FFFFFF"/>
      </a:accent3>
      <a:accent4>
        <a:srgbClr val="000000"/>
      </a:accent4>
      <a:accent5>
        <a:srgbClr val="B9CCF2"/>
      </a:accent5>
      <a:accent6>
        <a:srgbClr val="D99F41"/>
      </a:accent6>
      <a:hlink>
        <a:srgbClr val="7476DC"/>
      </a:hlink>
      <a:folHlink>
        <a:srgbClr val="9AC664"/>
      </a:folHlink>
    </a:clrScheme>
    <a:fontScheme name="Office 佈景主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4EE6"/>
        </a:accent1>
        <a:accent2>
          <a:srgbClr val="69BFF9"/>
        </a:accent2>
        <a:accent3>
          <a:srgbClr val="FFFFFF"/>
        </a:accent3>
        <a:accent4>
          <a:srgbClr val="000000"/>
        </a:accent4>
        <a:accent5>
          <a:srgbClr val="BBB2F0"/>
        </a:accent5>
        <a:accent6>
          <a:srgbClr val="5EADE2"/>
        </a:accent6>
        <a:hlink>
          <a:srgbClr val="D17FB6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FB049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D99F41"/>
        </a:accent6>
        <a:hlink>
          <a:srgbClr val="7476DC"/>
        </a:hlink>
        <a:folHlink>
          <a:srgbClr val="9AC6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訂 1">
    <a:dk1>
      <a:srgbClr val="000000"/>
    </a:dk1>
    <a:lt1>
      <a:srgbClr val="FFFFFF"/>
    </a:lt1>
    <a:dk2>
      <a:srgbClr val="37399B"/>
    </a:dk2>
    <a:lt2>
      <a:srgbClr val="C0C0C0"/>
    </a:lt2>
    <a:accent1>
      <a:srgbClr val="699DE9"/>
    </a:accent1>
    <a:accent2>
      <a:srgbClr val="EFB049"/>
    </a:accent2>
    <a:accent3>
      <a:srgbClr val="FFFFFF"/>
    </a:accent3>
    <a:accent4>
      <a:srgbClr val="000000"/>
    </a:accent4>
    <a:accent5>
      <a:srgbClr val="B9CCF2"/>
    </a:accent5>
    <a:accent6>
      <a:srgbClr val="D99F41"/>
    </a:accent6>
    <a:hlink>
      <a:srgbClr val="7476DC"/>
    </a:hlink>
    <a:folHlink>
      <a:srgbClr val="9AC66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998</Words>
  <Application>Microsoft Office PowerPoint</Application>
  <PresentationFormat>如螢幕大小 (4:3)</PresentationFormat>
  <Paragraphs>235</Paragraphs>
  <Slides>34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6" baseType="lpstr">
      <vt:lpstr>165TGp_simple_light</vt:lpstr>
      <vt:lpstr>Image</vt:lpstr>
      <vt:lpstr>用Python程式學習金融交易策略(續)</vt:lpstr>
      <vt:lpstr>最佳化參數真的有效嗎？</vt:lpstr>
      <vt:lpstr>參數最佳化測試(PSY)</vt:lpstr>
      <vt:lpstr>參數最佳化測試(PSY)</vt:lpstr>
      <vt:lpstr>參數最佳化測試(MA)</vt:lpstr>
      <vt:lpstr>參數最佳化測試(MA)</vt:lpstr>
      <vt:lpstr>參數最佳化測試(COMBO)</vt:lpstr>
      <vt:lpstr>參數最佳化測試(COMBO)</vt:lpstr>
      <vt:lpstr>訓練期及驗證期的長度如何定？</vt:lpstr>
      <vt:lpstr>修改後的測試程式</vt:lpstr>
      <vt:lpstr>修改後的測試程式</vt:lpstr>
      <vt:lpstr>驗證結果</vt:lpstr>
      <vt:lpstr>驗證結果</vt:lpstr>
      <vt:lpstr>驗證結果</vt:lpstr>
      <vt:lpstr>更換測試標的(3008)</vt:lpstr>
      <vt:lpstr>更換測試標的(3406)</vt:lpstr>
      <vt:lpstr>以日內資料測試</vt:lpstr>
      <vt:lpstr>PowerPoint 簡報</vt:lpstr>
      <vt:lpstr>擷取台股即時交易資訊API</vt:lpstr>
      <vt:lpstr>擷取台股即時交易資訊API</vt:lpstr>
      <vt:lpstr>擷取台股即時交易資訊API</vt:lpstr>
      <vt:lpstr>擷取台股即時交易資訊API</vt:lpstr>
      <vt:lpstr>擷取台股即時交易資訊API</vt:lpstr>
      <vt:lpstr>擷取台股即時交易資訊-程式範例</vt:lpstr>
      <vt:lpstr>擷取台股即時交易資訊-程式範例</vt:lpstr>
      <vt:lpstr>擷取台股即時交易資訊-程式範例</vt:lpstr>
      <vt:lpstr>擷取內容</vt:lpstr>
      <vt:lpstr>將重複的資料移除</vt:lpstr>
      <vt:lpstr>重整後資料</vt:lpstr>
      <vt:lpstr>利用Pandas轉K線資料</vt:lpstr>
      <vt:lpstr>程式範例</vt:lpstr>
      <vt:lpstr>轉換後資料</vt:lpstr>
      <vt:lpstr>參考資料</vt:lpstr>
      <vt:lpstr>PowerPoint 簡報</vt:lpstr>
    </vt:vector>
  </TitlesOfParts>
  <Company>統一綜合證券股份有限公司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用Python程式學習金融交易策略(續)</dc:title>
  <dc:creator>cctsai</dc:creator>
  <cp:lastModifiedBy>cctsai</cp:lastModifiedBy>
  <cp:revision>39</cp:revision>
  <dcterms:created xsi:type="dcterms:W3CDTF">2017-07-06T12:48:18Z</dcterms:created>
  <dcterms:modified xsi:type="dcterms:W3CDTF">2017-07-11T14:16:12Z</dcterms:modified>
</cp:coreProperties>
</file>