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7" r:id="rId5"/>
    <p:sldId id="268" r:id="rId6"/>
    <p:sldId id="260" r:id="rId7"/>
    <p:sldId id="264" r:id="rId8"/>
    <p:sldId id="265" r:id="rId9"/>
    <p:sldId id="266" r:id="rId10"/>
    <p:sldId id="263" r:id="rId11"/>
    <p:sldId id="262" r:id="rId12"/>
    <p:sldId id="261"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9"/>
    <p:restoredTop sz="94694"/>
  </p:normalViewPr>
  <p:slideViewPr>
    <p:cSldViewPr snapToGrid="0">
      <p:cViewPr varScale="1">
        <p:scale>
          <a:sx n="124" d="100"/>
          <a:sy n="124"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B9C5-414E-8A22-9CFF-D9D0CB6DC4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32A568-13C7-98B1-D3EE-E6F154512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487F03-7B38-FD92-8FB6-64C213725AEF}"/>
              </a:ext>
            </a:extLst>
          </p:cNvPr>
          <p:cNvSpPr>
            <a:spLocks noGrp="1"/>
          </p:cNvSpPr>
          <p:nvPr>
            <p:ph type="dt" sz="half" idx="10"/>
          </p:nvPr>
        </p:nvSpPr>
        <p:spPr/>
        <p:txBody>
          <a:bodyPr/>
          <a:lstStyle/>
          <a:p>
            <a:fld id="{F5735017-A6E8-E24A-9343-CFFC555D6158}" type="datetimeFigureOut">
              <a:rPr lang="en-US" smtClean="0"/>
              <a:t>3/7/24</a:t>
            </a:fld>
            <a:endParaRPr lang="en-US"/>
          </a:p>
        </p:txBody>
      </p:sp>
      <p:sp>
        <p:nvSpPr>
          <p:cNvPr id="5" name="Footer Placeholder 4">
            <a:extLst>
              <a:ext uri="{FF2B5EF4-FFF2-40B4-BE49-F238E27FC236}">
                <a16:creationId xmlns:a16="http://schemas.microsoft.com/office/drawing/2014/main" id="{A54E70F3-2DF0-1F92-BA98-796E40B56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27F70-D91C-8A77-40E3-466FB94622B1}"/>
              </a:ext>
            </a:extLst>
          </p:cNvPr>
          <p:cNvSpPr>
            <a:spLocks noGrp="1"/>
          </p:cNvSpPr>
          <p:nvPr>
            <p:ph type="sldNum" sz="quarter" idx="12"/>
          </p:nvPr>
        </p:nvSpPr>
        <p:spPr/>
        <p:txBody>
          <a:bodyPr/>
          <a:lstStyle/>
          <a:p>
            <a:fld id="{A7148DC8-3D9A-0240-9212-38FE6659333B}" type="slidenum">
              <a:rPr lang="en-US" smtClean="0"/>
              <a:t>‹#›</a:t>
            </a:fld>
            <a:endParaRPr lang="en-US"/>
          </a:p>
        </p:txBody>
      </p:sp>
    </p:spTree>
    <p:extLst>
      <p:ext uri="{BB962C8B-B14F-4D97-AF65-F5344CB8AC3E}">
        <p14:creationId xmlns:p14="http://schemas.microsoft.com/office/powerpoint/2010/main" val="41725978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C678A-D517-AC5B-6E90-4E5E8BEF36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EFE054-8068-308E-B611-7E2C74365F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78C9D-2002-FB13-BD53-87E4CD407A34}"/>
              </a:ext>
            </a:extLst>
          </p:cNvPr>
          <p:cNvSpPr>
            <a:spLocks noGrp="1"/>
          </p:cNvSpPr>
          <p:nvPr>
            <p:ph type="dt" sz="half" idx="10"/>
          </p:nvPr>
        </p:nvSpPr>
        <p:spPr/>
        <p:txBody>
          <a:bodyPr/>
          <a:lstStyle/>
          <a:p>
            <a:fld id="{F5735017-A6E8-E24A-9343-CFFC555D6158}" type="datetimeFigureOut">
              <a:rPr lang="en-US" smtClean="0"/>
              <a:t>3/7/24</a:t>
            </a:fld>
            <a:endParaRPr lang="en-US"/>
          </a:p>
        </p:txBody>
      </p:sp>
      <p:sp>
        <p:nvSpPr>
          <p:cNvPr id="5" name="Footer Placeholder 4">
            <a:extLst>
              <a:ext uri="{FF2B5EF4-FFF2-40B4-BE49-F238E27FC236}">
                <a16:creationId xmlns:a16="http://schemas.microsoft.com/office/drawing/2014/main" id="{0AB05DB0-BA88-1F2A-0C4B-B00854139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C2FBC-0556-A5CE-0719-DAF081107CC3}"/>
              </a:ext>
            </a:extLst>
          </p:cNvPr>
          <p:cNvSpPr>
            <a:spLocks noGrp="1"/>
          </p:cNvSpPr>
          <p:nvPr>
            <p:ph type="sldNum" sz="quarter" idx="12"/>
          </p:nvPr>
        </p:nvSpPr>
        <p:spPr/>
        <p:txBody>
          <a:bodyPr/>
          <a:lstStyle/>
          <a:p>
            <a:fld id="{A7148DC8-3D9A-0240-9212-38FE6659333B}" type="slidenum">
              <a:rPr lang="en-US" smtClean="0"/>
              <a:t>‹#›</a:t>
            </a:fld>
            <a:endParaRPr lang="en-US"/>
          </a:p>
        </p:txBody>
      </p:sp>
    </p:spTree>
    <p:extLst>
      <p:ext uri="{BB962C8B-B14F-4D97-AF65-F5344CB8AC3E}">
        <p14:creationId xmlns:p14="http://schemas.microsoft.com/office/powerpoint/2010/main" val="22101781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DC7167-7EE2-5BB7-B9E5-9E0475599D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179417-DBCC-3B16-9CF7-F9805052D0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9530F-0F9D-27A9-5854-2399D0F95B66}"/>
              </a:ext>
            </a:extLst>
          </p:cNvPr>
          <p:cNvSpPr>
            <a:spLocks noGrp="1"/>
          </p:cNvSpPr>
          <p:nvPr>
            <p:ph type="dt" sz="half" idx="10"/>
          </p:nvPr>
        </p:nvSpPr>
        <p:spPr/>
        <p:txBody>
          <a:bodyPr/>
          <a:lstStyle/>
          <a:p>
            <a:fld id="{F5735017-A6E8-E24A-9343-CFFC555D6158}" type="datetimeFigureOut">
              <a:rPr lang="en-US" smtClean="0"/>
              <a:t>3/7/24</a:t>
            </a:fld>
            <a:endParaRPr lang="en-US"/>
          </a:p>
        </p:txBody>
      </p:sp>
      <p:sp>
        <p:nvSpPr>
          <p:cNvPr id="5" name="Footer Placeholder 4">
            <a:extLst>
              <a:ext uri="{FF2B5EF4-FFF2-40B4-BE49-F238E27FC236}">
                <a16:creationId xmlns:a16="http://schemas.microsoft.com/office/drawing/2014/main" id="{82152119-A607-3678-A220-F06592F83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FCEEB-6900-33B9-E092-DA03C86BAADA}"/>
              </a:ext>
            </a:extLst>
          </p:cNvPr>
          <p:cNvSpPr>
            <a:spLocks noGrp="1"/>
          </p:cNvSpPr>
          <p:nvPr>
            <p:ph type="sldNum" sz="quarter" idx="12"/>
          </p:nvPr>
        </p:nvSpPr>
        <p:spPr/>
        <p:txBody>
          <a:bodyPr/>
          <a:lstStyle/>
          <a:p>
            <a:fld id="{A7148DC8-3D9A-0240-9212-38FE6659333B}" type="slidenum">
              <a:rPr lang="en-US" smtClean="0"/>
              <a:t>‹#›</a:t>
            </a:fld>
            <a:endParaRPr lang="en-US"/>
          </a:p>
        </p:txBody>
      </p:sp>
    </p:spTree>
    <p:extLst>
      <p:ext uri="{BB962C8B-B14F-4D97-AF65-F5344CB8AC3E}">
        <p14:creationId xmlns:p14="http://schemas.microsoft.com/office/powerpoint/2010/main" val="17313483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FFD68-9C05-045F-E360-6A8B392FBC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0309A-A5CC-68D3-818D-5487DA9CBE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1DA2BB-8EF7-1CEE-125A-DFDE68C45474}"/>
              </a:ext>
            </a:extLst>
          </p:cNvPr>
          <p:cNvSpPr>
            <a:spLocks noGrp="1"/>
          </p:cNvSpPr>
          <p:nvPr>
            <p:ph type="dt" sz="half" idx="10"/>
          </p:nvPr>
        </p:nvSpPr>
        <p:spPr/>
        <p:txBody>
          <a:bodyPr/>
          <a:lstStyle/>
          <a:p>
            <a:fld id="{F5735017-A6E8-E24A-9343-CFFC555D6158}" type="datetimeFigureOut">
              <a:rPr lang="en-US" smtClean="0"/>
              <a:t>3/7/24</a:t>
            </a:fld>
            <a:endParaRPr lang="en-US"/>
          </a:p>
        </p:txBody>
      </p:sp>
      <p:sp>
        <p:nvSpPr>
          <p:cNvPr id="5" name="Footer Placeholder 4">
            <a:extLst>
              <a:ext uri="{FF2B5EF4-FFF2-40B4-BE49-F238E27FC236}">
                <a16:creationId xmlns:a16="http://schemas.microsoft.com/office/drawing/2014/main" id="{11AB9AEB-6EE3-0C51-7E8A-275226592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8C7F2-1D87-CFBF-538D-0872D6616A92}"/>
              </a:ext>
            </a:extLst>
          </p:cNvPr>
          <p:cNvSpPr>
            <a:spLocks noGrp="1"/>
          </p:cNvSpPr>
          <p:nvPr>
            <p:ph type="sldNum" sz="quarter" idx="12"/>
          </p:nvPr>
        </p:nvSpPr>
        <p:spPr/>
        <p:txBody>
          <a:bodyPr/>
          <a:lstStyle/>
          <a:p>
            <a:fld id="{A7148DC8-3D9A-0240-9212-38FE6659333B}" type="slidenum">
              <a:rPr lang="en-US" smtClean="0"/>
              <a:t>‹#›</a:t>
            </a:fld>
            <a:endParaRPr lang="en-US"/>
          </a:p>
        </p:txBody>
      </p:sp>
    </p:spTree>
    <p:extLst>
      <p:ext uri="{BB962C8B-B14F-4D97-AF65-F5344CB8AC3E}">
        <p14:creationId xmlns:p14="http://schemas.microsoft.com/office/powerpoint/2010/main" val="52300411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27FC-3192-62B2-AF9F-FF8D6B73C0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24EF1E-75E1-5830-B1A2-200639437D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563B26-F86F-653C-FD09-F502733D5B9D}"/>
              </a:ext>
            </a:extLst>
          </p:cNvPr>
          <p:cNvSpPr>
            <a:spLocks noGrp="1"/>
          </p:cNvSpPr>
          <p:nvPr>
            <p:ph type="dt" sz="half" idx="10"/>
          </p:nvPr>
        </p:nvSpPr>
        <p:spPr/>
        <p:txBody>
          <a:bodyPr/>
          <a:lstStyle/>
          <a:p>
            <a:fld id="{F5735017-A6E8-E24A-9343-CFFC555D6158}" type="datetimeFigureOut">
              <a:rPr lang="en-US" smtClean="0"/>
              <a:t>3/7/24</a:t>
            </a:fld>
            <a:endParaRPr lang="en-US"/>
          </a:p>
        </p:txBody>
      </p:sp>
      <p:sp>
        <p:nvSpPr>
          <p:cNvPr id="5" name="Footer Placeholder 4">
            <a:extLst>
              <a:ext uri="{FF2B5EF4-FFF2-40B4-BE49-F238E27FC236}">
                <a16:creationId xmlns:a16="http://schemas.microsoft.com/office/drawing/2014/main" id="{543C487B-F81C-D73C-4017-C097CDFBD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6C324-4A97-8C61-FE7B-10B42A6D12A2}"/>
              </a:ext>
            </a:extLst>
          </p:cNvPr>
          <p:cNvSpPr>
            <a:spLocks noGrp="1"/>
          </p:cNvSpPr>
          <p:nvPr>
            <p:ph type="sldNum" sz="quarter" idx="12"/>
          </p:nvPr>
        </p:nvSpPr>
        <p:spPr/>
        <p:txBody>
          <a:bodyPr/>
          <a:lstStyle/>
          <a:p>
            <a:fld id="{A7148DC8-3D9A-0240-9212-38FE6659333B}" type="slidenum">
              <a:rPr lang="en-US" smtClean="0"/>
              <a:t>‹#›</a:t>
            </a:fld>
            <a:endParaRPr lang="en-US"/>
          </a:p>
        </p:txBody>
      </p:sp>
    </p:spTree>
    <p:extLst>
      <p:ext uri="{BB962C8B-B14F-4D97-AF65-F5344CB8AC3E}">
        <p14:creationId xmlns:p14="http://schemas.microsoft.com/office/powerpoint/2010/main" val="36083064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C9F4-0F0C-7EF8-C5A0-CCD5E83F5D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39CD9D-2ECA-3DAE-83E1-F811199A57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757D02-6360-585A-F1FC-659E950015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9CA3D9-6173-4F50-A580-A7CE506E6A30}"/>
              </a:ext>
            </a:extLst>
          </p:cNvPr>
          <p:cNvSpPr>
            <a:spLocks noGrp="1"/>
          </p:cNvSpPr>
          <p:nvPr>
            <p:ph type="dt" sz="half" idx="10"/>
          </p:nvPr>
        </p:nvSpPr>
        <p:spPr/>
        <p:txBody>
          <a:bodyPr/>
          <a:lstStyle/>
          <a:p>
            <a:fld id="{F5735017-A6E8-E24A-9343-CFFC555D6158}" type="datetimeFigureOut">
              <a:rPr lang="en-US" smtClean="0"/>
              <a:t>3/7/24</a:t>
            </a:fld>
            <a:endParaRPr lang="en-US"/>
          </a:p>
        </p:txBody>
      </p:sp>
      <p:sp>
        <p:nvSpPr>
          <p:cNvPr id="6" name="Footer Placeholder 5">
            <a:extLst>
              <a:ext uri="{FF2B5EF4-FFF2-40B4-BE49-F238E27FC236}">
                <a16:creationId xmlns:a16="http://schemas.microsoft.com/office/drawing/2014/main" id="{82C38B05-6956-B7A8-2DE2-8BCAF7BBA5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365F82-4293-CDB4-AE26-827DBF5A406E}"/>
              </a:ext>
            </a:extLst>
          </p:cNvPr>
          <p:cNvSpPr>
            <a:spLocks noGrp="1"/>
          </p:cNvSpPr>
          <p:nvPr>
            <p:ph type="sldNum" sz="quarter" idx="12"/>
          </p:nvPr>
        </p:nvSpPr>
        <p:spPr/>
        <p:txBody>
          <a:bodyPr/>
          <a:lstStyle/>
          <a:p>
            <a:fld id="{A7148DC8-3D9A-0240-9212-38FE6659333B}" type="slidenum">
              <a:rPr lang="en-US" smtClean="0"/>
              <a:t>‹#›</a:t>
            </a:fld>
            <a:endParaRPr lang="en-US"/>
          </a:p>
        </p:txBody>
      </p:sp>
    </p:spTree>
    <p:extLst>
      <p:ext uri="{BB962C8B-B14F-4D97-AF65-F5344CB8AC3E}">
        <p14:creationId xmlns:p14="http://schemas.microsoft.com/office/powerpoint/2010/main" val="21168550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43D71-3CAF-E1B1-93B4-E3EA3EA8FE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2ABF73-BDF5-9623-2E80-BE80147DE5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3C58A6-3824-3A0C-B7F6-EE76B69BCF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6CD824-B4DE-A5A5-FF46-221572DCAF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4AAD6A-8D8D-FD8C-8978-8710C4C2C2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DFEA83-5C47-D31C-C096-72B65E118D87}"/>
              </a:ext>
            </a:extLst>
          </p:cNvPr>
          <p:cNvSpPr>
            <a:spLocks noGrp="1"/>
          </p:cNvSpPr>
          <p:nvPr>
            <p:ph type="dt" sz="half" idx="10"/>
          </p:nvPr>
        </p:nvSpPr>
        <p:spPr/>
        <p:txBody>
          <a:bodyPr/>
          <a:lstStyle/>
          <a:p>
            <a:fld id="{F5735017-A6E8-E24A-9343-CFFC555D6158}" type="datetimeFigureOut">
              <a:rPr lang="en-US" smtClean="0"/>
              <a:t>3/7/24</a:t>
            </a:fld>
            <a:endParaRPr lang="en-US"/>
          </a:p>
        </p:txBody>
      </p:sp>
      <p:sp>
        <p:nvSpPr>
          <p:cNvPr id="8" name="Footer Placeholder 7">
            <a:extLst>
              <a:ext uri="{FF2B5EF4-FFF2-40B4-BE49-F238E27FC236}">
                <a16:creationId xmlns:a16="http://schemas.microsoft.com/office/drawing/2014/main" id="{DD6A363A-515F-489C-4345-848D093FC2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00AB32-EADA-419A-6BE1-84650EA2E18D}"/>
              </a:ext>
            </a:extLst>
          </p:cNvPr>
          <p:cNvSpPr>
            <a:spLocks noGrp="1"/>
          </p:cNvSpPr>
          <p:nvPr>
            <p:ph type="sldNum" sz="quarter" idx="12"/>
          </p:nvPr>
        </p:nvSpPr>
        <p:spPr/>
        <p:txBody>
          <a:bodyPr/>
          <a:lstStyle/>
          <a:p>
            <a:fld id="{A7148DC8-3D9A-0240-9212-38FE6659333B}" type="slidenum">
              <a:rPr lang="en-US" smtClean="0"/>
              <a:t>‹#›</a:t>
            </a:fld>
            <a:endParaRPr lang="en-US"/>
          </a:p>
        </p:txBody>
      </p:sp>
    </p:spTree>
    <p:extLst>
      <p:ext uri="{BB962C8B-B14F-4D97-AF65-F5344CB8AC3E}">
        <p14:creationId xmlns:p14="http://schemas.microsoft.com/office/powerpoint/2010/main" val="23556635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E115-AD28-7368-6D2A-4C37367FD1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E26168-5F0C-18BF-595E-05139BA5B946}"/>
              </a:ext>
            </a:extLst>
          </p:cNvPr>
          <p:cNvSpPr>
            <a:spLocks noGrp="1"/>
          </p:cNvSpPr>
          <p:nvPr>
            <p:ph type="dt" sz="half" idx="10"/>
          </p:nvPr>
        </p:nvSpPr>
        <p:spPr/>
        <p:txBody>
          <a:bodyPr/>
          <a:lstStyle/>
          <a:p>
            <a:fld id="{F5735017-A6E8-E24A-9343-CFFC555D6158}" type="datetimeFigureOut">
              <a:rPr lang="en-US" smtClean="0"/>
              <a:t>3/7/24</a:t>
            </a:fld>
            <a:endParaRPr lang="en-US"/>
          </a:p>
        </p:txBody>
      </p:sp>
      <p:sp>
        <p:nvSpPr>
          <p:cNvPr id="4" name="Footer Placeholder 3">
            <a:extLst>
              <a:ext uri="{FF2B5EF4-FFF2-40B4-BE49-F238E27FC236}">
                <a16:creationId xmlns:a16="http://schemas.microsoft.com/office/drawing/2014/main" id="{0D368847-620E-DFF0-ADCB-F8F02CF0C4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183F3C-DB0E-2999-8B23-0A2AE325AAEB}"/>
              </a:ext>
            </a:extLst>
          </p:cNvPr>
          <p:cNvSpPr>
            <a:spLocks noGrp="1"/>
          </p:cNvSpPr>
          <p:nvPr>
            <p:ph type="sldNum" sz="quarter" idx="12"/>
          </p:nvPr>
        </p:nvSpPr>
        <p:spPr/>
        <p:txBody>
          <a:bodyPr/>
          <a:lstStyle/>
          <a:p>
            <a:fld id="{A7148DC8-3D9A-0240-9212-38FE6659333B}" type="slidenum">
              <a:rPr lang="en-US" smtClean="0"/>
              <a:t>‹#›</a:t>
            </a:fld>
            <a:endParaRPr lang="en-US"/>
          </a:p>
        </p:txBody>
      </p:sp>
    </p:spTree>
    <p:extLst>
      <p:ext uri="{BB962C8B-B14F-4D97-AF65-F5344CB8AC3E}">
        <p14:creationId xmlns:p14="http://schemas.microsoft.com/office/powerpoint/2010/main" val="32794381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F2CB61-31ED-7287-4A6A-28007FB133C8}"/>
              </a:ext>
            </a:extLst>
          </p:cNvPr>
          <p:cNvSpPr>
            <a:spLocks noGrp="1"/>
          </p:cNvSpPr>
          <p:nvPr>
            <p:ph type="dt" sz="half" idx="10"/>
          </p:nvPr>
        </p:nvSpPr>
        <p:spPr/>
        <p:txBody>
          <a:bodyPr/>
          <a:lstStyle/>
          <a:p>
            <a:fld id="{F5735017-A6E8-E24A-9343-CFFC555D6158}" type="datetimeFigureOut">
              <a:rPr lang="en-US" smtClean="0"/>
              <a:t>3/7/24</a:t>
            </a:fld>
            <a:endParaRPr lang="en-US"/>
          </a:p>
        </p:txBody>
      </p:sp>
      <p:sp>
        <p:nvSpPr>
          <p:cNvPr id="3" name="Footer Placeholder 2">
            <a:extLst>
              <a:ext uri="{FF2B5EF4-FFF2-40B4-BE49-F238E27FC236}">
                <a16:creationId xmlns:a16="http://schemas.microsoft.com/office/drawing/2014/main" id="{F4670A9E-0B96-10C8-39FE-86297AE373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6EA8BB-4454-20FB-E647-8CD53A7F42CD}"/>
              </a:ext>
            </a:extLst>
          </p:cNvPr>
          <p:cNvSpPr>
            <a:spLocks noGrp="1"/>
          </p:cNvSpPr>
          <p:nvPr>
            <p:ph type="sldNum" sz="quarter" idx="12"/>
          </p:nvPr>
        </p:nvSpPr>
        <p:spPr/>
        <p:txBody>
          <a:bodyPr/>
          <a:lstStyle/>
          <a:p>
            <a:fld id="{A7148DC8-3D9A-0240-9212-38FE6659333B}" type="slidenum">
              <a:rPr lang="en-US" smtClean="0"/>
              <a:t>‹#›</a:t>
            </a:fld>
            <a:endParaRPr lang="en-US"/>
          </a:p>
        </p:txBody>
      </p:sp>
    </p:spTree>
    <p:extLst>
      <p:ext uri="{BB962C8B-B14F-4D97-AF65-F5344CB8AC3E}">
        <p14:creationId xmlns:p14="http://schemas.microsoft.com/office/powerpoint/2010/main" val="9559392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866E-2805-11A6-1732-4D492012A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047EBF-9F77-A7A0-8AE3-A90F410C44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363FCE-EF8D-7553-4837-90B59F5D38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72B69D-D95C-01D7-8F4E-94EBF2D60F04}"/>
              </a:ext>
            </a:extLst>
          </p:cNvPr>
          <p:cNvSpPr>
            <a:spLocks noGrp="1"/>
          </p:cNvSpPr>
          <p:nvPr>
            <p:ph type="dt" sz="half" idx="10"/>
          </p:nvPr>
        </p:nvSpPr>
        <p:spPr/>
        <p:txBody>
          <a:bodyPr/>
          <a:lstStyle/>
          <a:p>
            <a:fld id="{F5735017-A6E8-E24A-9343-CFFC555D6158}" type="datetimeFigureOut">
              <a:rPr lang="en-US" smtClean="0"/>
              <a:t>3/7/24</a:t>
            </a:fld>
            <a:endParaRPr lang="en-US"/>
          </a:p>
        </p:txBody>
      </p:sp>
      <p:sp>
        <p:nvSpPr>
          <p:cNvPr id="6" name="Footer Placeholder 5">
            <a:extLst>
              <a:ext uri="{FF2B5EF4-FFF2-40B4-BE49-F238E27FC236}">
                <a16:creationId xmlns:a16="http://schemas.microsoft.com/office/drawing/2014/main" id="{4EFFA875-A60C-7449-8488-C85FDA7DA6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E58974-CFD2-4E0B-0A34-49622FB60AAA}"/>
              </a:ext>
            </a:extLst>
          </p:cNvPr>
          <p:cNvSpPr>
            <a:spLocks noGrp="1"/>
          </p:cNvSpPr>
          <p:nvPr>
            <p:ph type="sldNum" sz="quarter" idx="12"/>
          </p:nvPr>
        </p:nvSpPr>
        <p:spPr/>
        <p:txBody>
          <a:bodyPr/>
          <a:lstStyle/>
          <a:p>
            <a:fld id="{A7148DC8-3D9A-0240-9212-38FE6659333B}" type="slidenum">
              <a:rPr lang="en-US" smtClean="0"/>
              <a:t>‹#›</a:t>
            </a:fld>
            <a:endParaRPr lang="en-US"/>
          </a:p>
        </p:txBody>
      </p:sp>
    </p:spTree>
    <p:extLst>
      <p:ext uri="{BB962C8B-B14F-4D97-AF65-F5344CB8AC3E}">
        <p14:creationId xmlns:p14="http://schemas.microsoft.com/office/powerpoint/2010/main" val="24723599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48E5E-2BB1-A4B6-DCF2-A7A7B89501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9F872C-915F-63B1-39B5-9421475FDF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C97152-42E7-CB96-32D5-2AC28E230D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8917B2-B44B-FD4E-2149-8481FD732BDB}"/>
              </a:ext>
            </a:extLst>
          </p:cNvPr>
          <p:cNvSpPr>
            <a:spLocks noGrp="1"/>
          </p:cNvSpPr>
          <p:nvPr>
            <p:ph type="dt" sz="half" idx="10"/>
          </p:nvPr>
        </p:nvSpPr>
        <p:spPr/>
        <p:txBody>
          <a:bodyPr/>
          <a:lstStyle/>
          <a:p>
            <a:fld id="{F5735017-A6E8-E24A-9343-CFFC555D6158}" type="datetimeFigureOut">
              <a:rPr lang="en-US" smtClean="0"/>
              <a:t>3/7/24</a:t>
            </a:fld>
            <a:endParaRPr lang="en-US"/>
          </a:p>
        </p:txBody>
      </p:sp>
      <p:sp>
        <p:nvSpPr>
          <p:cNvPr id="6" name="Footer Placeholder 5">
            <a:extLst>
              <a:ext uri="{FF2B5EF4-FFF2-40B4-BE49-F238E27FC236}">
                <a16:creationId xmlns:a16="http://schemas.microsoft.com/office/drawing/2014/main" id="{866C6D11-22C1-1B5B-7AB8-C34822F713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DBD964-CFFD-D768-38CC-8AAA38E358AC}"/>
              </a:ext>
            </a:extLst>
          </p:cNvPr>
          <p:cNvSpPr>
            <a:spLocks noGrp="1"/>
          </p:cNvSpPr>
          <p:nvPr>
            <p:ph type="sldNum" sz="quarter" idx="12"/>
          </p:nvPr>
        </p:nvSpPr>
        <p:spPr/>
        <p:txBody>
          <a:bodyPr/>
          <a:lstStyle/>
          <a:p>
            <a:fld id="{A7148DC8-3D9A-0240-9212-38FE6659333B}" type="slidenum">
              <a:rPr lang="en-US" smtClean="0"/>
              <a:t>‹#›</a:t>
            </a:fld>
            <a:endParaRPr lang="en-US"/>
          </a:p>
        </p:txBody>
      </p:sp>
    </p:spTree>
    <p:extLst>
      <p:ext uri="{BB962C8B-B14F-4D97-AF65-F5344CB8AC3E}">
        <p14:creationId xmlns:p14="http://schemas.microsoft.com/office/powerpoint/2010/main" val="17405742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978889-54BF-1171-0E27-8D2705AC8B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E36840-2D87-3596-9659-37567E0DC2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C5C5B-1E56-3B4F-4735-285BDA0074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735017-A6E8-E24A-9343-CFFC555D6158}" type="datetimeFigureOut">
              <a:rPr lang="en-US" smtClean="0"/>
              <a:t>3/7/24</a:t>
            </a:fld>
            <a:endParaRPr lang="en-US"/>
          </a:p>
        </p:txBody>
      </p:sp>
      <p:sp>
        <p:nvSpPr>
          <p:cNvPr id="5" name="Footer Placeholder 4">
            <a:extLst>
              <a:ext uri="{FF2B5EF4-FFF2-40B4-BE49-F238E27FC236}">
                <a16:creationId xmlns:a16="http://schemas.microsoft.com/office/drawing/2014/main" id="{4EE893B4-ED26-BAC7-E6BD-7D93D989B9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99D1240-200B-568D-9C6C-523E6A4823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148DC8-3D9A-0240-9212-38FE6659333B}" type="slidenum">
              <a:rPr lang="en-US" smtClean="0"/>
              <a:t>‹#›</a:t>
            </a:fld>
            <a:endParaRPr lang="en-US"/>
          </a:p>
        </p:txBody>
      </p:sp>
    </p:spTree>
    <p:extLst>
      <p:ext uri="{BB962C8B-B14F-4D97-AF65-F5344CB8AC3E}">
        <p14:creationId xmlns:p14="http://schemas.microsoft.com/office/powerpoint/2010/main" val="2130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A8F7-78AF-86F5-9F7A-A7C2BD004CF4}"/>
              </a:ext>
            </a:extLst>
          </p:cNvPr>
          <p:cNvSpPr>
            <a:spLocks noGrp="1"/>
          </p:cNvSpPr>
          <p:nvPr>
            <p:ph type="ctrTitle"/>
          </p:nvPr>
        </p:nvSpPr>
        <p:spPr/>
        <p:txBody>
          <a:bodyPr/>
          <a:lstStyle/>
          <a:p>
            <a:r>
              <a:rPr lang="en-US" dirty="0"/>
              <a:t>Introduction to Benzodiazepines</a:t>
            </a:r>
          </a:p>
        </p:txBody>
      </p:sp>
      <p:sp>
        <p:nvSpPr>
          <p:cNvPr id="3" name="Subtitle 2">
            <a:extLst>
              <a:ext uri="{FF2B5EF4-FFF2-40B4-BE49-F238E27FC236}">
                <a16:creationId xmlns:a16="http://schemas.microsoft.com/office/drawing/2014/main" id="{73F735E0-904C-527C-00B5-BDD8CE99E2C8}"/>
              </a:ext>
            </a:extLst>
          </p:cNvPr>
          <p:cNvSpPr>
            <a:spLocks noGrp="1"/>
          </p:cNvSpPr>
          <p:nvPr>
            <p:ph type="subTitle" idx="1"/>
          </p:nvPr>
        </p:nvSpPr>
        <p:spPr/>
        <p:txBody>
          <a:bodyPr/>
          <a:lstStyle/>
          <a:p>
            <a:r>
              <a:rPr lang="en-US" dirty="0"/>
              <a:t>Wanjun Gu</a:t>
            </a:r>
          </a:p>
          <a:p>
            <a:r>
              <a:rPr lang="en-US" dirty="0"/>
              <a:t>PSPG 274 Presentation</a:t>
            </a:r>
          </a:p>
        </p:txBody>
      </p:sp>
      <p:pic>
        <p:nvPicPr>
          <p:cNvPr id="4" name="Picture 2">
            <a:extLst>
              <a:ext uri="{FF2B5EF4-FFF2-40B4-BE49-F238E27FC236}">
                <a16:creationId xmlns:a16="http://schemas.microsoft.com/office/drawing/2014/main" id="{024286B9-E8CD-EF15-541C-3DF74FA68A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320" y="3602038"/>
            <a:ext cx="2265680" cy="254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8825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0DEA-B4EF-032E-7E12-AE89645D4490}"/>
              </a:ext>
            </a:extLst>
          </p:cNvPr>
          <p:cNvSpPr>
            <a:spLocks noGrp="1"/>
          </p:cNvSpPr>
          <p:nvPr>
            <p:ph type="title"/>
          </p:nvPr>
        </p:nvSpPr>
        <p:spPr/>
        <p:txBody>
          <a:bodyPr/>
          <a:lstStyle/>
          <a:p>
            <a:r>
              <a:rPr lang="en-US" dirty="0"/>
              <a:t>Pharmacokinetics</a:t>
            </a:r>
          </a:p>
        </p:txBody>
      </p:sp>
      <p:pic>
        <p:nvPicPr>
          <p:cNvPr id="9218" name="Picture 2" descr="Computer-simulated benzodiazepine plasma concentration-time curve. |  Download Scientific Diagram">
            <a:extLst>
              <a:ext uri="{FF2B5EF4-FFF2-40B4-BE49-F238E27FC236}">
                <a16:creationId xmlns:a16="http://schemas.microsoft.com/office/drawing/2014/main" id="{98E574BD-B908-4219-FB76-436147515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199" y="2139042"/>
            <a:ext cx="6763397" cy="33419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Mean plasma alprazolam concentration-versus-time | Download Scientific  Diagram">
            <a:extLst>
              <a:ext uri="{FF2B5EF4-FFF2-40B4-BE49-F238E27FC236}">
                <a16:creationId xmlns:a16="http://schemas.microsoft.com/office/drawing/2014/main" id="{A867C067-F977-49F7-BBB8-A64E04F98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609" y="2139042"/>
            <a:ext cx="4358570" cy="381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54B2042-C260-D70E-EF03-5160B9506E76}"/>
              </a:ext>
            </a:extLst>
          </p:cNvPr>
          <p:cNvSpPr txBox="1"/>
          <p:nvPr/>
        </p:nvSpPr>
        <p:spPr>
          <a:xfrm>
            <a:off x="1065889" y="5744644"/>
            <a:ext cx="6098720" cy="369332"/>
          </a:xfrm>
          <a:prstGeom prst="rect">
            <a:avLst/>
          </a:prstGeom>
          <a:noFill/>
        </p:spPr>
        <p:txBody>
          <a:bodyPr wrap="square">
            <a:spAutoFit/>
          </a:bodyPr>
          <a:lstStyle/>
          <a:p>
            <a:r>
              <a:rPr lang="en-US" sz="1800" dirty="0"/>
              <a:t>General concentration curve of benzodiazepines</a:t>
            </a:r>
            <a:endParaRPr lang="en-US" dirty="0"/>
          </a:p>
        </p:txBody>
      </p:sp>
      <p:sp>
        <p:nvSpPr>
          <p:cNvPr id="7" name="TextBox 6">
            <a:extLst>
              <a:ext uri="{FF2B5EF4-FFF2-40B4-BE49-F238E27FC236}">
                <a16:creationId xmlns:a16="http://schemas.microsoft.com/office/drawing/2014/main" id="{A1FE6502-8559-7983-C94B-4A6DF7EA5552}"/>
              </a:ext>
            </a:extLst>
          </p:cNvPr>
          <p:cNvSpPr txBox="1"/>
          <p:nvPr/>
        </p:nvSpPr>
        <p:spPr>
          <a:xfrm>
            <a:off x="7031262" y="1585044"/>
            <a:ext cx="6098720" cy="369332"/>
          </a:xfrm>
          <a:prstGeom prst="rect">
            <a:avLst/>
          </a:prstGeom>
          <a:noFill/>
        </p:spPr>
        <p:txBody>
          <a:bodyPr wrap="square">
            <a:spAutoFit/>
          </a:bodyPr>
          <a:lstStyle/>
          <a:p>
            <a:r>
              <a:rPr lang="en-US" dirty="0"/>
              <a:t>C</a:t>
            </a:r>
            <a:r>
              <a:rPr lang="en-US" sz="1800" dirty="0"/>
              <a:t>oncentration curve of Xanax (Alprazolam)</a:t>
            </a:r>
            <a:endParaRPr lang="en-US" dirty="0"/>
          </a:p>
        </p:txBody>
      </p:sp>
    </p:spTree>
    <p:extLst>
      <p:ext uri="{BB962C8B-B14F-4D97-AF65-F5344CB8AC3E}">
        <p14:creationId xmlns:p14="http://schemas.microsoft.com/office/powerpoint/2010/main" val="39395628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0DEA-B4EF-032E-7E12-AE89645D4490}"/>
              </a:ext>
            </a:extLst>
          </p:cNvPr>
          <p:cNvSpPr>
            <a:spLocks noGrp="1"/>
          </p:cNvSpPr>
          <p:nvPr>
            <p:ph type="title"/>
          </p:nvPr>
        </p:nvSpPr>
        <p:spPr/>
        <p:txBody>
          <a:bodyPr/>
          <a:lstStyle/>
          <a:p>
            <a:r>
              <a:rPr lang="en-US" dirty="0"/>
              <a:t>Synthesis</a:t>
            </a:r>
          </a:p>
        </p:txBody>
      </p:sp>
      <p:sp>
        <p:nvSpPr>
          <p:cNvPr id="3" name="Content Placeholder 2">
            <a:extLst>
              <a:ext uri="{FF2B5EF4-FFF2-40B4-BE49-F238E27FC236}">
                <a16:creationId xmlns:a16="http://schemas.microsoft.com/office/drawing/2014/main" id="{90357D79-631A-8FDF-BC27-3FE3504802F2}"/>
              </a:ext>
            </a:extLst>
          </p:cNvPr>
          <p:cNvSpPr>
            <a:spLocks noGrp="1"/>
          </p:cNvSpPr>
          <p:nvPr>
            <p:ph idx="1"/>
          </p:nvPr>
        </p:nvSpPr>
        <p:spPr>
          <a:xfrm>
            <a:off x="838200" y="1825625"/>
            <a:ext cx="4648200" cy="4351338"/>
          </a:xfrm>
        </p:spPr>
        <p:txBody>
          <a:bodyPr/>
          <a:lstStyle/>
          <a:p>
            <a:r>
              <a:rPr lang="en-US" dirty="0">
                <a:solidFill>
                  <a:srgbClr val="1F1F1F"/>
                </a:solidFill>
                <a:latin typeface="ElsevierGulliver"/>
              </a:rPr>
              <a:t>Reacting </a:t>
            </a:r>
            <a:r>
              <a:rPr lang="en-US" b="0" i="1" dirty="0">
                <a:solidFill>
                  <a:srgbClr val="1F1F1F"/>
                </a:solidFill>
                <a:effectLst/>
                <a:latin typeface="ElsevierGulliver"/>
              </a:rPr>
              <a:t>o</a:t>
            </a:r>
            <a:r>
              <a:rPr lang="en-US" b="0" i="0" dirty="0">
                <a:solidFill>
                  <a:srgbClr val="1F1F1F"/>
                </a:solidFill>
                <a:effectLst/>
                <a:latin typeface="ElsevierGulliver"/>
              </a:rPr>
              <a:t>-</a:t>
            </a:r>
            <a:r>
              <a:rPr lang="en-US" b="0" i="0" dirty="0" err="1">
                <a:solidFill>
                  <a:srgbClr val="1F1F1F"/>
                </a:solidFill>
                <a:effectLst/>
                <a:latin typeface="ElsevierGulliver"/>
              </a:rPr>
              <a:t>aminobenzophenones</a:t>
            </a:r>
            <a:r>
              <a:rPr lang="en-US" b="0" i="0" dirty="0">
                <a:solidFill>
                  <a:srgbClr val="1F1F1F"/>
                </a:solidFill>
                <a:effectLst/>
                <a:latin typeface="ElsevierGulliver"/>
              </a:rPr>
              <a:t> with </a:t>
            </a:r>
            <a:r>
              <a:rPr lang="el-GR" b="0" i="1" dirty="0">
                <a:solidFill>
                  <a:srgbClr val="1F1F1F"/>
                </a:solidFill>
                <a:effectLst/>
                <a:latin typeface="ElsevierGulliver"/>
              </a:rPr>
              <a:t>α</a:t>
            </a:r>
            <a:r>
              <a:rPr lang="el-GR" b="0" i="0" dirty="0">
                <a:solidFill>
                  <a:srgbClr val="1F1F1F"/>
                </a:solidFill>
                <a:effectLst/>
                <a:latin typeface="ElsevierGulliver"/>
              </a:rPr>
              <a:t>-</a:t>
            </a:r>
            <a:r>
              <a:rPr lang="en-US" b="0" i="0" dirty="0">
                <a:solidFill>
                  <a:srgbClr val="1F1F1F"/>
                </a:solidFill>
                <a:effectLst/>
                <a:latin typeface="ElsevierGulliver"/>
              </a:rPr>
              <a:t>amino acid derivatives</a:t>
            </a:r>
          </a:p>
          <a:p>
            <a:r>
              <a:rPr lang="en-US" dirty="0"/>
              <a:t>Transforming the carbonyl group into a thiocarbonyl group using  phosphorus pentasulfide.</a:t>
            </a:r>
          </a:p>
        </p:txBody>
      </p:sp>
      <p:pic>
        <p:nvPicPr>
          <p:cNvPr id="11266" name="Picture 2">
            <a:extLst>
              <a:ext uri="{FF2B5EF4-FFF2-40B4-BE49-F238E27FC236}">
                <a16:creationId xmlns:a16="http://schemas.microsoft.com/office/drawing/2014/main" id="{E4454EDF-C880-52C5-EBD6-22A203F9A2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8250"/>
          <a:stretch/>
        </p:blipFill>
        <p:spPr bwMode="auto">
          <a:xfrm>
            <a:off x="5430116" y="1690688"/>
            <a:ext cx="6210300" cy="13255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D822BE51-1712-69FE-4607-7EBEE5CA11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545"/>
          <a:stretch/>
        </p:blipFill>
        <p:spPr bwMode="auto">
          <a:xfrm>
            <a:off x="5430116" y="4092720"/>
            <a:ext cx="6210300" cy="16971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B1BE14F-9852-2A3E-A6F1-EB0876EA43D2}"/>
              </a:ext>
            </a:extLst>
          </p:cNvPr>
          <p:cNvSpPr txBox="1"/>
          <p:nvPr/>
        </p:nvSpPr>
        <p:spPr>
          <a:xfrm>
            <a:off x="5673517" y="1204159"/>
            <a:ext cx="6098720" cy="369332"/>
          </a:xfrm>
          <a:prstGeom prst="rect">
            <a:avLst/>
          </a:prstGeom>
          <a:noFill/>
        </p:spPr>
        <p:txBody>
          <a:bodyPr wrap="square">
            <a:spAutoFit/>
          </a:bodyPr>
          <a:lstStyle/>
          <a:p>
            <a:r>
              <a:rPr lang="en-US" dirty="0"/>
              <a:t>General synthesis process of many benzodiazepines</a:t>
            </a:r>
          </a:p>
        </p:txBody>
      </p:sp>
      <p:sp>
        <p:nvSpPr>
          <p:cNvPr id="6" name="TextBox 5">
            <a:extLst>
              <a:ext uri="{FF2B5EF4-FFF2-40B4-BE49-F238E27FC236}">
                <a16:creationId xmlns:a16="http://schemas.microsoft.com/office/drawing/2014/main" id="{C3F31F4B-E7B1-1BD3-6C20-97240EC8026C}"/>
              </a:ext>
            </a:extLst>
          </p:cNvPr>
          <p:cNvSpPr txBox="1"/>
          <p:nvPr/>
        </p:nvSpPr>
        <p:spPr>
          <a:xfrm>
            <a:off x="5673517" y="3816628"/>
            <a:ext cx="6098720" cy="369332"/>
          </a:xfrm>
          <a:prstGeom prst="rect">
            <a:avLst/>
          </a:prstGeom>
          <a:noFill/>
        </p:spPr>
        <p:txBody>
          <a:bodyPr wrap="square">
            <a:spAutoFit/>
          </a:bodyPr>
          <a:lstStyle/>
          <a:p>
            <a:r>
              <a:rPr lang="en-US" dirty="0"/>
              <a:t>Synthesis </a:t>
            </a:r>
            <a:r>
              <a:rPr lang="en-US" sz="1800" dirty="0"/>
              <a:t>of Xanax (Alprazolam)</a:t>
            </a:r>
            <a:endParaRPr lang="en-US" dirty="0"/>
          </a:p>
        </p:txBody>
      </p:sp>
    </p:spTree>
    <p:extLst>
      <p:ext uri="{BB962C8B-B14F-4D97-AF65-F5344CB8AC3E}">
        <p14:creationId xmlns:p14="http://schemas.microsoft.com/office/powerpoint/2010/main" val="37143472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0DEA-B4EF-032E-7E12-AE89645D4490}"/>
              </a:ext>
            </a:extLst>
          </p:cNvPr>
          <p:cNvSpPr>
            <a:spLocks noGrp="1"/>
          </p:cNvSpPr>
          <p:nvPr>
            <p:ph type="title"/>
          </p:nvPr>
        </p:nvSpPr>
        <p:spPr/>
        <p:txBody>
          <a:bodyPr/>
          <a:lstStyle/>
          <a:p>
            <a:r>
              <a:rPr lang="en-US" dirty="0"/>
              <a:t>Market Segmentation of Benzodiazepines</a:t>
            </a:r>
          </a:p>
        </p:txBody>
      </p:sp>
      <p:pic>
        <p:nvPicPr>
          <p:cNvPr id="10246" name="Picture 6" descr="Sales of Alprazolam Medicine Is Expected to Record a CAGR of Around 2.7%  Over the Forcast Period - PharmiWeb.com">
            <a:extLst>
              <a:ext uri="{FF2B5EF4-FFF2-40B4-BE49-F238E27FC236}">
                <a16:creationId xmlns:a16="http://schemas.microsoft.com/office/drawing/2014/main" id="{724AF492-D3BE-6AED-94D0-0539C387E5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91" t="15873" r="5143" b="12347"/>
          <a:stretch/>
        </p:blipFill>
        <p:spPr bwMode="auto">
          <a:xfrm>
            <a:off x="2370967" y="1561778"/>
            <a:ext cx="7450065" cy="434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9613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0DEA-B4EF-032E-7E12-AE89645D4490}"/>
              </a:ext>
            </a:extLst>
          </p:cNvPr>
          <p:cNvSpPr>
            <a:spLocks noGrp="1"/>
          </p:cNvSpPr>
          <p:nvPr>
            <p:ph type="title"/>
          </p:nvPr>
        </p:nvSpPr>
        <p:spPr/>
        <p:txBody>
          <a:bodyPr/>
          <a:lstStyle/>
          <a:p>
            <a:r>
              <a:rPr lang="en-US" dirty="0"/>
              <a:t>Market Segmentation of Benzodiazepines</a:t>
            </a:r>
          </a:p>
        </p:txBody>
      </p:sp>
      <p:pic>
        <p:nvPicPr>
          <p:cNvPr id="10250" name="Picture 10" descr="Benzodiazepine Drugs Market Size And Share Report, 2030">
            <a:extLst>
              <a:ext uri="{FF2B5EF4-FFF2-40B4-BE49-F238E27FC236}">
                <a16:creationId xmlns:a16="http://schemas.microsoft.com/office/drawing/2014/main" id="{3B9364BD-6F5A-F10C-48CF-34E21E1A0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99234"/>
            <a:ext cx="9555480" cy="4991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96296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BA6F-B1FB-465C-CF5E-E2CBC40DC53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C59F098-51ED-0BAE-1F5C-0841962598CD}"/>
              </a:ext>
            </a:extLst>
          </p:cNvPr>
          <p:cNvSpPr>
            <a:spLocks noGrp="1"/>
          </p:cNvSpPr>
          <p:nvPr>
            <p:ph idx="1"/>
          </p:nvPr>
        </p:nvSpPr>
        <p:spPr/>
        <p:txBody>
          <a:bodyPr/>
          <a:lstStyle/>
          <a:p>
            <a:r>
              <a:rPr lang="en-US" dirty="0"/>
              <a:t>Benzodiazepines are a class of psychoactive drugs widely used against anxiety, insomnia and seizure.</a:t>
            </a:r>
          </a:p>
          <a:p>
            <a:r>
              <a:rPr lang="en-US" dirty="0"/>
              <a:t>Benzodiazepines target the GABA receptor to increase Cl- influx to reduce neuron firing.</a:t>
            </a:r>
          </a:p>
          <a:p>
            <a:r>
              <a:rPr lang="en-US" dirty="0"/>
              <a:t>Commonly seen benzodiazepines include alprazolam, midazolam, lorazepam, etc.</a:t>
            </a:r>
          </a:p>
          <a:p>
            <a:r>
              <a:rPr lang="en-US" dirty="0"/>
              <a:t>Benzodiazepines is fast-absorbing and takes a long time to metabolize.</a:t>
            </a:r>
          </a:p>
          <a:p>
            <a:r>
              <a:rPr lang="en-US" dirty="0"/>
              <a:t>Benzodiazepine addiction is a global epidemic.</a:t>
            </a:r>
          </a:p>
        </p:txBody>
      </p:sp>
    </p:spTree>
    <p:extLst>
      <p:ext uri="{BB962C8B-B14F-4D97-AF65-F5344CB8AC3E}">
        <p14:creationId xmlns:p14="http://schemas.microsoft.com/office/powerpoint/2010/main" val="26553667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0DEA-B4EF-032E-7E12-AE89645D4490}"/>
              </a:ext>
            </a:extLst>
          </p:cNvPr>
          <p:cNvSpPr>
            <a:spLocks noGrp="1"/>
          </p:cNvSpPr>
          <p:nvPr>
            <p:ph type="title"/>
          </p:nvPr>
        </p:nvSpPr>
        <p:spPr/>
        <p:txBody>
          <a:bodyPr/>
          <a:lstStyle/>
          <a:p>
            <a:r>
              <a:rPr lang="en-US" dirty="0"/>
              <a:t>Structure</a:t>
            </a:r>
          </a:p>
        </p:txBody>
      </p:sp>
      <p:sp>
        <p:nvSpPr>
          <p:cNvPr id="3" name="Content Placeholder 2">
            <a:extLst>
              <a:ext uri="{FF2B5EF4-FFF2-40B4-BE49-F238E27FC236}">
                <a16:creationId xmlns:a16="http://schemas.microsoft.com/office/drawing/2014/main" id="{90357D79-631A-8FDF-BC27-3FE3504802F2}"/>
              </a:ext>
            </a:extLst>
          </p:cNvPr>
          <p:cNvSpPr>
            <a:spLocks noGrp="1"/>
          </p:cNvSpPr>
          <p:nvPr>
            <p:ph idx="1"/>
          </p:nvPr>
        </p:nvSpPr>
        <p:spPr>
          <a:xfrm>
            <a:off x="838200" y="1825625"/>
            <a:ext cx="6117771" cy="4351338"/>
          </a:xfrm>
        </p:spPr>
        <p:txBody>
          <a:bodyPr/>
          <a:lstStyle/>
          <a:p>
            <a:r>
              <a:rPr lang="en-US" dirty="0"/>
              <a:t>Benzene ring + diazepine ring</a:t>
            </a:r>
          </a:p>
          <a:p>
            <a:r>
              <a:rPr lang="en-US" dirty="0"/>
              <a:t>Common modifications:</a:t>
            </a:r>
          </a:p>
          <a:p>
            <a:pPr lvl="1"/>
            <a:r>
              <a:rPr lang="en-US" dirty="0"/>
              <a:t>Halogenation at the R7 or R2’ position</a:t>
            </a:r>
          </a:p>
          <a:p>
            <a:pPr lvl="1"/>
            <a:r>
              <a:rPr lang="en-US" dirty="0"/>
              <a:t>Alkylation at the R1 position</a:t>
            </a:r>
          </a:p>
          <a:p>
            <a:pPr lvl="1"/>
            <a:r>
              <a:rPr lang="en-US" dirty="0"/>
              <a:t>Introduction of a fused ring system at R1 and R2 positions</a:t>
            </a:r>
          </a:p>
        </p:txBody>
      </p:sp>
      <p:pic>
        <p:nvPicPr>
          <p:cNvPr id="1026" name="Picture 2">
            <a:extLst>
              <a:ext uri="{FF2B5EF4-FFF2-40B4-BE49-F238E27FC236}">
                <a16:creationId xmlns:a16="http://schemas.microsoft.com/office/drawing/2014/main" id="{05D6D508-7E32-86DB-59E9-E499522ED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428750"/>
            <a:ext cx="3556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9525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0DEA-B4EF-032E-7E12-AE89645D4490}"/>
              </a:ext>
            </a:extLst>
          </p:cNvPr>
          <p:cNvSpPr>
            <a:spLocks noGrp="1"/>
          </p:cNvSpPr>
          <p:nvPr>
            <p:ph type="title"/>
          </p:nvPr>
        </p:nvSpPr>
        <p:spPr/>
        <p:txBody>
          <a:bodyPr/>
          <a:lstStyle/>
          <a:p>
            <a:r>
              <a:rPr lang="en-US" dirty="0"/>
              <a:t>Mechanism</a:t>
            </a:r>
          </a:p>
        </p:txBody>
      </p:sp>
      <p:sp>
        <p:nvSpPr>
          <p:cNvPr id="3" name="Content Placeholder 2">
            <a:extLst>
              <a:ext uri="{FF2B5EF4-FFF2-40B4-BE49-F238E27FC236}">
                <a16:creationId xmlns:a16="http://schemas.microsoft.com/office/drawing/2014/main" id="{90357D79-631A-8FDF-BC27-3FE3504802F2}"/>
              </a:ext>
            </a:extLst>
          </p:cNvPr>
          <p:cNvSpPr>
            <a:spLocks noGrp="1"/>
          </p:cNvSpPr>
          <p:nvPr>
            <p:ph idx="1"/>
          </p:nvPr>
        </p:nvSpPr>
        <p:spPr>
          <a:xfrm>
            <a:off x="838200" y="1825625"/>
            <a:ext cx="5389179" cy="4351338"/>
          </a:xfrm>
        </p:spPr>
        <p:txBody>
          <a:bodyPr>
            <a:normAutofit/>
          </a:bodyPr>
          <a:lstStyle/>
          <a:p>
            <a:r>
              <a:rPr lang="en-US" sz="2300" dirty="0"/>
              <a:t>Benzodiazepines target the GABA receptor in the brain. Benzodiazepines target the </a:t>
            </a:r>
            <a:r>
              <a:rPr lang="el-GR" sz="2300" dirty="0"/>
              <a:t>α</a:t>
            </a:r>
            <a:r>
              <a:rPr lang="en-US" sz="2300" dirty="0"/>
              <a:t> receptor by binding at the interface between the </a:t>
            </a:r>
            <a:r>
              <a:rPr lang="el-GR" sz="2300" dirty="0"/>
              <a:t>α </a:t>
            </a:r>
            <a:r>
              <a:rPr lang="en-US" sz="2300" dirty="0"/>
              <a:t>and </a:t>
            </a:r>
            <a:r>
              <a:rPr lang="el-GR" sz="2300" dirty="0"/>
              <a:t>γ </a:t>
            </a:r>
            <a:r>
              <a:rPr lang="en-US" sz="2300" dirty="0"/>
              <a:t>subunits.</a:t>
            </a:r>
          </a:p>
          <a:p>
            <a:r>
              <a:rPr lang="en-US" sz="2300" dirty="0"/>
              <a:t>Benzodiazepines increase the efficiency of GABAergic neurotransmission by enhancing the frequency or probability of the chloride channel opening in response to GABA. This leads to an increase in the influx of chloride ions into the neuron, making the neuron more negatively charged and less likely to fire. </a:t>
            </a:r>
          </a:p>
        </p:txBody>
      </p:sp>
      <p:pic>
        <p:nvPicPr>
          <p:cNvPr id="6146" name="Picture 2">
            <a:extLst>
              <a:ext uri="{FF2B5EF4-FFF2-40B4-BE49-F238E27FC236}">
                <a16:creationId xmlns:a16="http://schemas.microsoft.com/office/drawing/2014/main" id="{6D4C0B6E-E535-0C18-4DFF-977500117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492" y="855115"/>
            <a:ext cx="5829508" cy="4445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99BEF75-F957-6BAB-B914-87619D760B36}"/>
              </a:ext>
            </a:extLst>
          </p:cNvPr>
          <p:cNvSpPr txBox="1"/>
          <p:nvPr/>
        </p:nvSpPr>
        <p:spPr>
          <a:xfrm>
            <a:off x="6362492" y="5255720"/>
            <a:ext cx="5666598" cy="923330"/>
          </a:xfrm>
          <a:prstGeom prst="rect">
            <a:avLst/>
          </a:prstGeom>
          <a:noFill/>
        </p:spPr>
        <p:txBody>
          <a:bodyPr wrap="square">
            <a:spAutoFit/>
          </a:bodyPr>
          <a:lstStyle/>
          <a:p>
            <a:r>
              <a:rPr lang="en-US" sz="1800" dirty="0"/>
              <a:t>GABA receptors are pentameric (five-part) ion channels composed of different subunits (e.g., </a:t>
            </a:r>
            <a:r>
              <a:rPr lang="el-GR" sz="1800" dirty="0"/>
              <a:t>α, β, γ, δ) </a:t>
            </a:r>
            <a:r>
              <a:rPr lang="en-US" sz="1800" dirty="0"/>
              <a:t>arranged around a central pore. </a:t>
            </a:r>
          </a:p>
        </p:txBody>
      </p:sp>
    </p:spTree>
    <p:extLst>
      <p:ext uri="{BB962C8B-B14F-4D97-AF65-F5344CB8AC3E}">
        <p14:creationId xmlns:p14="http://schemas.microsoft.com/office/powerpoint/2010/main" val="212153837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0DEA-B4EF-032E-7E12-AE89645D4490}"/>
              </a:ext>
            </a:extLst>
          </p:cNvPr>
          <p:cNvSpPr>
            <a:spLocks noGrp="1"/>
          </p:cNvSpPr>
          <p:nvPr>
            <p:ph type="title"/>
          </p:nvPr>
        </p:nvSpPr>
        <p:spPr/>
        <p:txBody>
          <a:bodyPr/>
          <a:lstStyle/>
          <a:p>
            <a:r>
              <a:rPr lang="en-US" dirty="0"/>
              <a:t>Clinical Effects</a:t>
            </a:r>
          </a:p>
        </p:txBody>
      </p:sp>
      <p:sp>
        <p:nvSpPr>
          <p:cNvPr id="3" name="Content Placeholder 2">
            <a:extLst>
              <a:ext uri="{FF2B5EF4-FFF2-40B4-BE49-F238E27FC236}">
                <a16:creationId xmlns:a16="http://schemas.microsoft.com/office/drawing/2014/main" id="{90357D79-631A-8FDF-BC27-3FE3504802F2}"/>
              </a:ext>
            </a:extLst>
          </p:cNvPr>
          <p:cNvSpPr>
            <a:spLocks noGrp="1"/>
          </p:cNvSpPr>
          <p:nvPr>
            <p:ph idx="1"/>
          </p:nvPr>
        </p:nvSpPr>
        <p:spPr>
          <a:xfrm>
            <a:off x="838200" y="1825625"/>
            <a:ext cx="5389179" cy="4351338"/>
          </a:xfrm>
        </p:spPr>
        <p:txBody>
          <a:bodyPr>
            <a:normAutofit fontScale="92500" lnSpcReduction="10000"/>
          </a:bodyPr>
          <a:lstStyle/>
          <a:p>
            <a:r>
              <a:rPr lang="en-US" sz="2300" b="1" dirty="0"/>
              <a:t>Sedative and Hypnotic Effects: </a:t>
            </a:r>
            <a:r>
              <a:rPr lang="en-US" sz="2300" dirty="0"/>
              <a:t>The overall inhibitory effect on the central nervous system (CNS) results in sedation and facilitates the onset of sleep.</a:t>
            </a:r>
          </a:p>
          <a:p>
            <a:r>
              <a:rPr lang="en-US" sz="2300" b="1" dirty="0"/>
              <a:t>Anxiolytic Effects: </a:t>
            </a:r>
            <a:r>
              <a:rPr lang="en-US" sz="2300" dirty="0"/>
              <a:t>Benzodiazepines reduce the activity of neural circuits involved in anxiety, thereby exerting anxiolytic (anti-anxiety) effects.</a:t>
            </a:r>
          </a:p>
          <a:p>
            <a:r>
              <a:rPr lang="en-US" sz="2300" b="1" dirty="0"/>
              <a:t>Anticonvulsant Effects: </a:t>
            </a:r>
            <a:r>
              <a:rPr lang="en-US" sz="2300" dirty="0"/>
              <a:t>By inhibiting excessive neural activity, benzodiazepines can prevent or stop seizures, making them effective anticonvulsants.</a:t>
            </a:r>
          </a:p>
          <a:p>
            <a:r>
              <a:rPr lang="en-US" sz="2300" b="1" dirty="0"/>
              <a:t>Muscle Relaxant Effects: </a:t>
            </a:r>
            <a:r>
              <a:rPr lang="en-US" sz="2300" dirty="0"/>
              <a:t>They reduce the spinal cord's reflex activity, leading to muscle relaxation.</a:t>
            </a:r>
          </a:p>
        </p:txBody>
      </p:sp>
      <p:pic>
        <p:nvPicPr>
          <p:cNvPr id="6146" name="Picture 2">
            <a:extLst>
              <a:ext uri="{FF2B5EF4-FFF2-40B4-BE49-F238E27FC236}">
                <a16:creationId xmlns:a16="http://schemas.microsoft.com/office/drawing/2014/main" id="{6D4C0B6E-E535-0C18-4DFF-977500117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379" y="1438442"/>
            <a:ext cx="5829508" cy="444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5172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0DEA-B4EF-032E-7E12-AE89645D4490}"/>
              </a:ext>
            </a:extLst>
          </p:cNvPr>
          <p:cNvSpPr>
            <a:spLocks noGrp="1"/>
          </p:cNvSpPr>
          <p:nvPr>
            <p:ph type="title"/>
          </p:nvPr>
        </p:nvSpPr>
        <p:spPr/>
        <p:txBody>
          <a:bodyPr/>
          <a:lstStyle/>
          <a:p>
            <a:r>
              <a:rPr lang="en-US" dirty="0"/>
              <a:t>Side Effects</a:t>
            </a:r>
          </a:p>
        </p:txBody>
      </p:sp>
      <p:sp>
        <p:nvSpPr>
          <p:cNvPr id="3" name="Content Placeholder 2">
            <a:extLst>
              <a:ext uri="{FF2B5EF4-FFF2-40B4-BE49-F238E27FC236}">
                <a16:creationId xmlns:a16="http://schemas.microsoft.com/office/drawing/2014/main" id="{90357D79-631A-8FDF-BC27-3FE3504802F2}"/>
              </a:ext>
            </a:extLst>
          </p:cNvPr>
          <p:cNvSpPr>
            <a:spLocks noGrp="1"/>
          </p:cNvSpPr>
          <p:nvPr>
            <p:ph idx="1"/>
          </p:nvPr>
        </p:nvSpPr>
        <p:spPr>
          <a:xfrm>
            <a:off x="838200" y="1825625"/>
            <a:ext cx="5389179" cy="4351338"/>
          </a:xfrm>
        </p:spPr>
        <p:txBody>
          <a:bodyPr>
            <a:normAutofit/>
          </a:bodyPr>
          <a:lstStyle/>
          <a:p>
            <a:r>
              <a:rPr lang="en-US" sz="2300" b="1" dirty="0"/>
              <a:t>Cognitive and Motor Impairment: </a:t>
            </a:r>
            <a:r>
              <a:rPr lang="en-US" sz="2300" dirty="0"/>
              <a:t>Impaired memory, drowsiness, and decreased motor coordination are common side effects.</a:t>
            </a:r>
          </a:p>
          <a:p>
            <a:r>
              <a:rPr lang="en-US" sz="2300" b="1" dirty="0"/>
              <a:t>Withdrawal and Addiction: </a:t>
            </a:r>
            <a:r>
              <a:rPr lang="en-US" sz="2300" dirty="0"/>
              <a:t>The risk of dependence and withdrawal symptoms necessitates careful management of benzodiazepine use.</a:t>
            </a:r>
          </a:p>
        </p:txBody>
      </p:sp>
      <p:pic>
        <p:nvPicPr>
          <p:cNvPr id="5" name="Picture 2" descr="Benzodiazepines Side Effects: The Dangers of Using Benzos">
            <a:extLst>
              <a:ext uri="{FF2B5EF4-FFF2-40B4-BE49-F238E27FC236}">
                <a16:creationId xmlns:a16="http://schemas.microsoft.com/office/drawing/2014/main" id="{28E8D707-189D-BAD0-6495-C42893B31C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303" t="16781" b="12184"/>
          <a:stretch/>
        </p:blipFill>
        <p:spPr bwMode="auto">
          <a:xfrm>
            <a:off x="8839577" y="2862667"/>
            <a:ext cx="3301570" cy="3801293"/>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Benzodiazepines Side Effects: The Dangers of Using Benzos">
            <a:extLst>
              <a:ext uri="{FF2B5EF4-FFF2-40B4-BE49-F238E27FC236}">
                <a16:creationId xmlns:a16="http://schemas.microsoft.com/office/drawing/2014/main" id="{EF9C48FC-0484-F5C9-68BC-9B450DDF35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782" r="54070" b="15581"/>
          <a:stretch/>
        </p:blipFill>
        <p:spPr bwMode="auto">
          <a:xfrm>
            <a:off x="6260037" y="86633"/>
            <a:ext cx="3014591" cy="3575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2206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0DEA-B4EF-032E-7E12-AE89645D4490}"/>
              </a:ext>
            </a:extLst>
          </p:cNvPr>
          <p:cNvSpPr>
            <a:spLocks noGrp="1"/>
          </p:cNvSpPr>
          <p:nvPr>
            <p:ph type="title"/>
          </p:nvPr>
        </p:nvSpPr>
        <p:spPr/>
        <p:txBody>
          <a:bodyPr/>
          <a:lstStyle/>
          <a:p>
            <a:r>
              <a:rPr lang="en-US" dirty="0"/>
              <a:t>Types of benzodiazepines</a:t>
            </a:r>
          </a:p>
        </p:txBody>
      </p:sp>
      <p:pic>
        <p:nvPicPr>
          <p:cNvPr id="2050" name="Picture 2" descr="Toxics | Free Full-Text | Benzodiazepines: Their Use either as Essential  Medicines or as Toxics Substances">
            <a:extLst>
              <a:ext uri="{FF2B5EF4-FFF2-40B4-BE49-F238E27FC236}">
                <a16:creationId xmlns:a16="http://schemas.microsoft.com/office/drawing/2014/main" id="{44916834-1E2B-FB71-FB01-CD791FDFB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929" y="1258060"/>
            <a:ext cx="8608141" cy="5262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9596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0DEA-B4EF-032E-7E12-AE89645D4490}"/>
              </a:ext>
            </a:extLst>
          </p:cNvPr>
          <p:cNvSpPr>
            <a:spLocks noGrp="1"/>
          </p:cNvSpPr>
          <p:nvPr>
            <p:ph type="title"/>
          </p:nvPr>
        </p:nvSpPr>
        <p:spPr/>
        <p:txBody>
          <a:bodyPr/>
          <a:lstStyle/>
          <a:p>
            <a:r>
              <a:rPr lang="en-US" dirty="0"/>
              <a:t>Types of benzodiazepines</a:t>
            </a:r>
          </a:p>
        </p:txBody>
      </p:sp>
      <p:pic>
        <p:nvPicPr>
          <p:cNvPr id="2050" name="Picture 2" descr="Toxics | Free Full-Text | Benzodiazepines: Their Use either as Essential  Medicines or as Toxics Substances">
            <a:extLst>
              <a:ext uri="{FF2B5EF4-FFF2-40B4-BE49-F238E27FC236}">
                <a16:creationId xmlns:a16="http://schemas.microsoft.com/office/drawing/2014/main" id="{44916834-1E2B-FB71-FB01-CD791FDFBE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6702" b="49856"/>
          <a:stretch/>
        </p:blipFill>
        <p:spPr bwMode="auto">
          <a:xfrm>
            <a:off x="838200" y="1922090"/>
            <a:ext cx="5126165" cy="36296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5637422-35F8-FEA7-7579-2F240F4535ED}"/>
              </a:ext>
            </a:extLst>
          </p:cNvPr>
          <p:cNvSpPr txBox="1"/>
          <p:nvPr/>
        </p:nvSpPr>
        <p:spPr>
          <a:xfrm>
            <a:off x="6640285" y="1922090"/>
            <a:ext cx="4870397" cy="3046988"/>
          </a:xfrm>
          <a:prstGeom prst="rect">
            <a:avLst/>
          </a:prstGeom>
          <a:noFill/>
        </p:spPr>
        <p:txBody>
          <a:bodyPr wrap="square">
            <a:spAutoFit/>
          </a:bodyPr>
          <a:lstStyle/>
          <a:p>
            <a:r>
              <a:rPr lang="en-US" sz="2400" b="1" dirty="0"/>
              <a:t>Diazepam</a:t>
            </a:r>
            <a:r>
              <a:rPr lang="en-US" sz="2400" dirty="0"/>
              <a:t>:</a:t>
            </a:r>
          </a:p>
          <a:p>
            <a:r>
              <a:rPr lang="en-US" sz="2400" dirty="0"/>
              <a:t>Treats anxiety, muscle spasms and seizures</a:t>
            </a:r>
          </a:p>
          <a:p>
            <a:r>
              <a:rPr lang="en-US" sz="2400" dirty="0"/>
              <a:t>Brand name: </a:t>
            </a:r>
            <a:r>
              <a:rPr lang="en-US" sz="2400" dirty="0" err="1"/>
              <a:t>Diastat</a:t>
            </a:r>
            <a:r>
              <a:rPr lang="en-US" sz="2400" dirty="0"/>
              <a:t> and Valium</a:t>
            </a:r>
          </a:p>
          <a:p>
            <a:endParaRPr lang="en-US" sz="2400" dirty="0"/>
          </a:p>
          <a:p>
            <a:r>
              <a:rPr lang="en-US" sz="2400" b="1" dirty="0"/>
              <a:t>Alprazolam</a:t>
            </a:r>
            <a:r>
              <a:rPr lang="en-US" sz="2400" dirty="0"/>
              <a:t>:</a:t>
            </a:r>
          </a:p>
          <a:p>
            <a:r>
              <a:rPr lang="en-US" sz="2400" dirty="0"/>
              <a:t>Treats anxiety and panic disorder</a:t>
            </a:r>
          </a:p>
          <a:p>
            <a:r>
              <a:rPr lang="en-US" sz="2400" dirty="0"/>
              <a:t>Brand name: Xanax</a:t>
            </a:r>
          </a:p>
        </p:txBody>
      </p:sp>
    </p:spTree>
    <p:extLst>
      <p:ext uri="{BB962C8B-B14F-4D97-AF65-F5344CB8AC3E}">
        <p14:creationId xmlns:p14="http://schemas.microsoft.com/office/powerpoint/2010/main" val="19312242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0DEA-B4EF-032E-7E12-AE89645D4490}"/>
              </a:ext>
            </a:extLst>
          </p:cNvPr>
          <p:cNvSpPr>
            <a:spLocks noGrp="1"/>
          </p:cNvSpPr>
          <p:nvPr>
            <p:ph type="title"/>
          </p:nvPr>
        </p:nvSpPr>
        <p:spPr/>
        <p:txBody>
          <a:bodyPr/>
          <a:lstStyle/>
          <a:p>
            <a:r>
              <a:rPr lang="en-US" dirty="0"/>
              <a:t>Types of benzodiazepines</a:t>
            </a:r>
          </a:p>
        </p:txBody>
      </p:sp>
      <p:pic>
        <p:nvPicPr>
          <p:cNvPr id="2050" name="Picture 2" descr="Toxics | Free Full-Text | Benzodiazepines: Their Use either as Essential  Medicines or as Toxics Substances">
            <a:extLst>
              <a:ext uri="{FF2B5EF4-FFF2-40B4-BE49-F238E27FC236}">
                <a16:creationId xmlns:a16="http://schemas.microsoft.com/office/drawing/2014/main" id="{44916834-1E2B-FB71-FB01-CD791FDFBE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509" t="50352" r="35098"/>
          <a:stretch/>
        </p:blipFill>
        <p:spPr bwMode="auto">
          <a:xfrm>
            <a:off x="1257300" y="1955799"/>
            <a:ext cx="2743200" cy="38923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1CA53DB-BEFA-2BFE-A8DF-D6A7C978D2D0}"/>
              </a:ext>
            </a:extLst>
          </p:cNvPr>
          <p:cNvSpPr txBox="1"/>
          <p:nvPr/>
        </p:nvSpPr>
        <p:spPr>
          <a:xfrm>
            <a:off x="6640285" y="1922090"/>
            <a:ext cx="4870397" cy="1569660"/>
          </a:xfrm>
          <a:prstGeom prst="rect">
            <a:avLst/>
          </a:prstGeom>
          <a:noFill/>
        </p:spPr>
        <p:txBody>
          <a:bodyPr wrap="square">
            <a:spAutoFit/>
          </a:bodyPr>
          <a:lstStyle/>
          <a:p>
            <a:r>
              <a:rPr lang="en-US" sz="2400" b="1" dirty="0"/>
              <a:t>Triazolam</a:t>
            </a:r>
            <a:r>
              <a:rPr lang="en-US" sz="2400" dirty="0"/>
              <a:t>:</a:t>
            </a:r>
          </a:p>
          <a:p>
            <a:r>
              <a:rPr lang="en-US" sz="2400" dirty="0"/>
              <a:t>Treats insomnia, used for dental oral sedation</a:t>
            </a:r>
          </a:p>
          <a:p>
            <a:r>
              <a:rPr lang="en-US" sz="2400" dirty="0"/>
              <a:t>Brand name: Halcion</a:t>
            </a:r>
          </a:p>
        </p:txBody>
      </p:sp>
    </p:spTree>
    <p:extLst>
      <p:ext uri="{BB962C8B-B14F-4D97-AF65-F5344CB8AC3E}">
        <p14:creationId xmlns:p14="http://schemas.microsoft.com/office/powerpoint/2010/main" val="39792737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0DEA-B4EF-032E-7E12-AE89645D4490}"/>
              </a:ext>
            </a:extLst>
          </p:cNvPr>
          <p:cNvSpPr>
            <a:spLocks noGrp="1"/>
          </p:cNvSpPr>
          <p:nvPr>
            <p:ph type="title"/>
          </p:nvPr>
        </p:nvSpPr>
        <p:spPr/>
        <p:txBody>
          <a:bodyPr/>
          <a:lstStyle/>
          <a:p>
            <a:r>
              <a:rPr lang="en-US" dirty="0"/>
              <a:t>Types of benzodiazepines</a:t>
            </a:r>
          </a:p>
        </p:txBody>
      </p:sp>
      <p:pic>
        <p:nvPicPr>
          <p:cNvPr id="2050" name="Picture 2" descr="Toxics | Free Full-Text | Benzodiazepines: Their Use either as Essential  Medicines or as Toxics Substances">
            <a:extLst>
              <a:ext uri="{FF2B5EF4-FFF2-40B4-BE49-F238E27FC236}">
                <a16:creationId xmlns:a16="http://schemas.microsoft.com/office/drawing/2014/main" id="{44916834-1E2B-FB71-FB01-CD791FDFBE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278" b="49407"/>
          <a:stretch/>
        </p:blipFill>
        <p:spPr bwMode="auto">
          <a:xfrm>
            <a:off x="965200" y="1316645"/>
            <a:ext cx="3786406" cy="422471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oxics | Free Full-Text | Benzodiazepines: Their Use either as Essential  Medicines or as Toxics Substances">
            <a:extLst>
              <a:ext uri="{FF2B5EF4-FFF2-40B4-BE49-F238E27FC236}">
                <a16:creationId xmlns:a16="http://schemas.microsoft.com/office/drawing/2014/main" id="{A5F37045-BEA1-C956-5738-3C22D868BE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278" r="22050" b="91848"/>
          <a:stretch/>
        </p:blipFill>
        <p:spPr bwMode="auto">
          <a:xfrm>
            <a:off x="876300" y="4983467"/>
            <a:ext cx="774700" cy="6807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26F668-FC8B-9366-39D6-14CD6670A19F}"/>
              </a:ext>
            </a:extLst>
          </p:cNvPr>
          <p:cNvSpPr txBox="1"/>
          <p:nvPr/>
        </p:nvSpPr>
        <p:spPr>
          <a:xfrm>
            <a:off x="6640285" y="1922090"/>
            <a:ext cx="4870397" cy="2308324"/>
          </a:xfrm>
          <a:prstGeom prst="rect">
            <a:avLst/>
          </a:prstGeom>
          <a:noFill/>
        </p:spPr>
        <p:txBody>
          <a:bodyPr wrap="square">
            <a:spAutoFit/>
          </a:bodyPr>
          <a:lstStyle/>
          <a:p>
            <a:r>
              <a:rPr lang="en-US" sz="2400" b="1" dirty="0"/>
              <a:t>Lorazepam</a:t>
            </a:r>
            <a:r>
              <a:rPr lang="en-US" sz="2400" dirty="0"/>
              <a:t>:</a:t>
            </a:r>
          </a:p>
          <a:p>
            <a:r>
              <a:rPr lang="en-US" sz="2400" dirty="0"/>
              <a:t>Treats seizure disorders, such as epilepsy. Also used before surgery and medical procedures to relieve anxiety.</a:t>
            </a:r>
          </a:p>
          <a:p>
            <a:r>
              <a:rPr lang="en-US" sz="2400" dirty="0"/>
              <a:t>Brand name: Ativan</a:t>
            </a:r>
          </a:p>
        </p:txBody>
      </p:sp>
    </p:spTree>
    <p:extLst>
      <p:ext uri="{BB962C8B-B14F-4D97-AF65-F5344CB8AC3E}">
        <p14:creationId xmlns:p14="http://schemas.microsoft.com/office/powerpoint/2010/main" val="27164227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1769</TotalTime>
  <Words>469</Words>
  <Application>Microsoft Macintosh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ElsevierGulliver</vt:lpstr>
      <vt:lpstr>Aptos</vt:lpstr>
      <vt:lpstr>Aptos Display</vt:lpstr>
      <vt:lpstr>Arial</vt:lpstr>
      <vt:lpstr>Office Theme</vt:lpstr>
      <vt:lpstr>Introduction to Benzodiazepines</vt:lpstr>
      <vt:lpstr>Structure</vt:lpstr>
      <vt:lpstr>Mechanism</vt:lpstr>
      <vt:lpstr>Clinical Effects</vt:lpstr>
      <vt:lpstr>Side Effects</vt:lpstr>
      <vt:lpstr>Types of benzodiazepines</vt:lpstr>
      <vt:lpstr>Types of benzodiazepines</vt:lpstr>
      <vt:lpstr>Types of benzodiazepines</vt:lpstr>
      <vt:lpstr>Types of benzodiazepines</vt:lpstr>
      <vt:lpstr>Pharmacokinetics</vt:lpstr>
      <vt:lpstr>Synthesis</vt:lpstr>
      <vt:lpstr>Market Segmentation of Benzodiazepines</vt:lpstr>
      <vt:lpstr>Market Segmentation of Benzodiazepines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Benzodiazepines</dc:title>
  <dc:creator>Gu, Wanjun</dc:creator>
  <cp:lastModifiedBy>Gu, Wanjun</cp:lastModifiedBy>
  <cp:revision>2</cp:revision>
  <dcterms:created xsi:type="dcterms:W3CDTF">2024-03-04T20:26:48Z</dcterms:created>
  <dcterms:modified xsi:type="dcterms:W3CDTF">2024-03-07T21:20:50Z</dcterms:modified>
</cp:coreProperties>
</file>