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Caveat"/>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47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832422A-4FC6-445E-B0A6-7D10F29ABBA1}">
  <a:tblStyle styleId="{B832422A-4FC6-445E-B0A6-7D10F29ABB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47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Caveat-bold.fntdata"/><Relationship Id="rId27" Type="http://schemas.openxmlformats.org/officeDocument/2006/relationships/font" Target="fonts/Cave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da041870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da041870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da041870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a041870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da041870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da041870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da041870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da041870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da0418706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da041870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da0418706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da041870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da041870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da041870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the vector of controls </a:t>
            </a:r>
            <a:r>
              <a:rPr b="1" lang="en"/>
              <a:t>x</a:t>
            </a:r>
            <a:r>
              <a:rPr i="1" lang="en" sz="700"/>
              <a:t>ct </a:t>
            </a:r>
            <a:r>
              <a:rPr lang="en"/>
              <a:t>includes changes in the share of the population that is white, the share of the white population that is foreign-born, the share of the population that is 21+-year-old males, the share of the population liv- ing in cities with 25,000+ residents, the share of the population living in towns with 2,500+ residents, the population employed in manufacturing as a share of 21+-year- old males, and the log of manufacturing output per capita (a proxy for income).</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da041870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da041870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da041870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da041870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da041870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da041870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Effect of Newspaper Entry and Exit on Electoral Politics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Matthew Gentzkow, Jesse M. Shapiro, and Michael Sinkinson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22"/>
          <p:cNvPicPr preferRelativeResize="0"/>
          <p:nvPr/>
        </p:nvPicPr>
        <p:blipFill rotWithShape="1">
          <a:blip r:embed="rId3">
            <a:alphaModFix/>
          </a:blip>
          <a:srcRect b="15239" l="-1631" r="-1621" t="0"/>
          <a:stretch/>
        </p:blipFill>
        <p:spPr>
          <a:xfrm>
            <a:off x="1415100" y="892025"/>
            <a:ext cx="6473900" cy="4100900"/>
          </a:xfrm>
          <a:prstGeom prst="rect">
            <a:avLst/>
          </a:prstGeom>
          <a:noFill/>
          <a:ln>
            <a:noFill/>
          </a:ln>
        </p:spPr>
      </p:pic>
      <p:sp>
        <p:nvSpPr>
          <p:cNvPr id="192" name="Google Shape;192;p22"/>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Newspaper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TV &amp; Radio Time</a:t>
            </a:r>
            <a:endParaRPr/>
          </a:p>
        </p:txBody>
      </p:sp>
      <p:pic>
        <p:nvPicPr>
          <p:cNvPr id="198" name="Google Shape;198;p23"/>
          <p:cNvPicPr preferRelativeResize="0"/>
          <p:nvPr/>
        </p:nvPicPr>
        <p:blipFill>
          <a:blip r:embed="rId3">
            <a:alphaModFix/>
          </a:blip>
          <a:stretch>
            <a:fillRect/>
          </a:stretch>
        </p:blipFill>
        <p:spPr>
          <a:xfrm>
            <a:off x="762000" y="1017800"/>
            <a:ext cx="7565059" cy="3973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pSp>
        <p:nvGrpSpPr>
          <p:cNvPr id="204" name="Google Shape;204;p24"/>
          <p:cNvGrpSpPr/>
          <p:nvPr/>
        </p:nvGrpSpPr>
        <p:grpSpPr>
          <a:xfrm>
            <a:off x="431925" y="1304875"/>
            <a:ext cx="2628925" cy="3416400"/>
            <a:chOff x="431925" y="1304875"/>
            <a:chExt cx="2628925" cy="3416400"/>
          </a:xfrm>
        </p:grpSpPr>
        <p:sp>
          <p:nvSpPr>
            <p:cNvPr id="205" name="Google Shape;205;p2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Political Participation</a:t>
            </a:r>
            <a:endParaRPr>
              <a:solidFill>
                <a:schemeClr val="lt1"/>
              </a:solidFill>
            </a:endParaRPr>
          </a:p>
        </p:txBody>
      </p:sp>
      <p:sp>
        <p:nvSpPr>
          <p:cNvPr id="208" name="Google Shape;208;p2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Sharp increase in turnout during period of entry</a:t>
            </a:r>
            <a:endParaRPr sz="1600"/>
          </a:p>
          <a:p>
            <a:pPr indent="-330200" lvl="0" marL="457200" rtl="0" algn="l">
              <a:spcBef>
                <a:spcPts val="0"/>
              </a:spcBef>
              <a:spcAft>
                <a:spcPts val="0"/>
              </a:spcAft>
              <a:buSzPts val="1600"/>
              <a:buChar char="●"/>
            </a:pPr>
            <a:r>
              <a:rPr lang="en" sz="1600"/>
              <a:t>First entrant has largest effect</a:t>
            </a:r>
            <a:endParaRPr sz="1600"/>
          </a:p>
          <a:p>
            <a:pPr indent="-330200" lvl="0" marL="457200" rtl="0" algn="l">
              <a:spcBef>
                <a:spcPts val="0"/>
              </a:spcBef>
              <a:spcAft>
                <a:spcPts val="0"/>
              </a:spcAft>
              <a:buSzPts val="1600"/>
              <a:buChar char="●"/>
            </a:pPr>
            <a:r>
              <a:rPr lang="en" sz="1600"/>
              <a:t>Effect diminishes after introducing radio &amp; TV</a:t>
            </a:r>
            <a:endParaRPr sz="1600"/>
          </a:p>
        </p:txBody>
      </p:sp>
      <p:grpSp>
        <p:nvGrpSpPr>
          <p:cNvPr id="209" name="Google Shape;209;p24"/>
          <p:cNvGrpSpPr/>
          <p:nvPr/>
        </p:nvGrpSpPr>
        <p:grpSpPr>
          <a:xfrm>
            <a:off x="3320450" y="1304875"/>
            <a:ext cx="2632500" cy="3416400"/>
            <a:chOff x="3320450" y="1304875"/>
            <a:chExt cx="2632500" cy="3416400"/>
          </a:xfrm>
        </p:grpSpPr>
        <p:sp>
          <p:nvSpPr>
            <p:cNvPr id="210" name="Google Shape;210;p2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2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Partisan Vote Share</a:t>
            </a:r>
            <a:endParaRPr>
              <a:solidFill>
                <a:schemeClr val="lt1"/>
              </a:solidFill>
            </a:endParaRPr>
          </a:p>
        </p:txBody>
      </p:sp>
      <p:sp>
        <p:nvSpPr>
          <p:cNvPr id="213" name="Google Shape;213;p2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No significant effect by newspaper entry on partisan vote share</a:t>
            </a:r>
            <a:endParaRPr sz="1600"/>
          </a:p>
        </p:txBody>
      </p:sp>
      <p:grpSp>
        <p:nvGrpSpPr>
          <p:cNvPr id="214" name="Google Shape;214;p24"/>
          <p:cNvGrpSpPr/>
          <p:nvPr/>
        </p:nvGrpSpPr>
        <p:grpSpPr>
          <a:xfrm>
            <a:off x="6212550" y="1304875"/>
            <a:ext cx="2632500" cy="3416400"/>
            <a:chOff x="6212550" y="1304875"/>
            <a:chExt cx="2632500" cy="3416400"/>
          </a:xfrm>
        </p:grpSpPr>
        <p:sp>
          <p:nvSpPr>
            <p:cNvPr id="215" name="Google Shape;215;p2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2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Incumbency </a:t>
            </a:r>
            <a:endParaRPr>
              <a:solidFill>
                <a:schemeClr val="lt1"/>
              </a:solidFill>
            </a:endParaRPr>
          </a:p>
        </p:txBody>
      </p:sp>
      <p:sp>
        <p:nvSpPr>
          <p:cNvPr id="218" name="Google Shape;218;p2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No clear evidence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24" name="Google Shape;224;p25"/>
          <p:cNvSpPr txBox="1"/>
          <p:nvPr>
            <p:ph idx="1" type="body"/>
          </p:nvPr>
        </p:nvSpPr>
        <p:spPr>
          <a:xfrm>
            <a:off x="311700" y="902250"/>
            <a:ext cx="5974800" cy="33390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rgbClr val="000000"/>
                </a:solidFill>
                <a:highlight>
                  <a:srgbClr val="FFFFFF"/>
                </a:highlight>
              </a:rPr>
              <a:t>What are the study’s limitations?  </a:t>
            </a:r>
            <a:endParaRPr sz="1800">
              <a:solidFill>
                <a:srgbClr val="000000"/>
              </a:solidFill>
              <a:highlight>
                <a:srgbClr val="FFFFFF"/>
              </a:highlight>
            </a:endParaRPr>
          </a:p>
          <a:p>
            <a:pPr indent="0" lvl="0" marL="0" marR="0" rtl="0" algn="l">
              <a:spcBef>
                <a:spcPts val="0"/>
              </a:spcBef>
              <a:spcAft>
                <a:spcPts val="0"/>
              </a:spcAft>
              <a:buNone/>
            </a:pPr>
            <a:r>
              <a:t/>
            </a:r>
            <a:endParaRPr sz="1800">
              <a:solidFill>
                <a:srgbClr val="000000"/>
              </a:solidFill>
              <a:highlight>
                <a:srgbClr val="F2F2F2"/>
              </a:highlight>
            </a:endParaRPr>
          </a:p>
          <a:p>
            <a:pPr indent="-342900" lvl="0" marL="457200" rtl="0" algn="l">
              <a:lnSpc>
                <a:spcPct val="200000"/>
              </a:lnSpc>
              <a:spcBef>
                <a:spcPts val="0"/>
              </a:spcBef>
              <a:spcAft>
                <a:spcPts val="0"/>
              </a:spcAft>
              <a:buSzPts val="1800"/>
              <a:buAutoNum type="arabicPeriod"/>
            </a:pPr>
            <a:r>
              <a:rPr lang="en" sz="1800"/>
              <a:t>Data - English newspapers</a:t>
            </a:r>
            <a:endParaRPr sz="1800"/>
          </a:p>
          <a:p>
            <a:pPr indent="-342900" lvl="0" marL="457200" rtl="0" algn="l">
              <a:lnSpc>
                <a:spcPct val="200000"/>
              </a:lnSpc>
              <a:spcBef>
                <a:spcPts val="0"/>
              </a:spcBef>
              <a:spcAft>
                <a:spcPts val="0"/>
              </a:spcAft>
              <a:buSzPts val="1800"/>
              <a:buAutoNum type="arabicPeriod"/>
            </a:pPr>
            <a:r>
              <a:rPr lang="en" sz="1800"/>
              <a:t>Divided into three periods - newspaper(1872-1928),  radio(1932-1952), television(1956-2004) </a:t>
            </a:r>
            <a:endParaRPr sz="1800"/>
          </a:p>
          <a:p>
            <a:pPr indent="0" lvl="0" marL="457200" rtl="0" algn="l">
              <a:lnSpc>
                <a:spcPct val="200000"/>
              </a:lnSpc>
              <a:spcBef>
                <a:spcPts val="1600"/>
              </a:spcBef>
              <a:spcAft>
                <a:spcPts val="1600"/>
              </a:spcAft>
              <a:buNone/>
            </a:pPr>
            <a:r>
              <a:rPr lang="en" sz="1800"/>
              <a:t>-newspaper’s values are just providing information?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sp>
        <p:nvSpPr>
          <p:cNvPr id="230" name="Google Shape;230;p26"/>
          <p:cNvSpPr txBox="1"/>
          <p:nvPr>
            <p:ph idx="1" type="body"/>
          </p:nvPr>
        </p:nvSpPr>
        <p:spPr>
          <a:xfrm>
            <a:off x="311700" y="1229975"/>
            <a:ext cx="8761500" cy="3339000"/>
          </a:xfrm>
          <a:prstGeom prst="rect">
            <a:avLst/>
          </a:prstGeom>
        </p:spPr>
        <p:txBody>
          <a:bodyPr anchorCtr="0" anchor="t" bIns="91425" lIns="91425" spcFirstLastPara="1" rIns="91425" wrap="square" tIns="91425">
            <a:noAutofit/>
          </a:bodyPr>
          <a:lstStyle/>
          <a:p>
            <a:pPr indent="0" lvl="0" marL="0" marR="0" rtl="0" algn="l">
              <a:lnSpc>
                <a:spcPct val="200000"/>
              </a:lnSpc>
              <a:spcBef>
                <a:spcPts val="0"/>
              </a:spcBef>
              <a:spcAft>
                <a:spcPts val="0"/>
              </a:spcAft>
              <a:buNone/>
            </a:pPr>
            <a:r>
              <a:rPr lang="en" sz="1800">
                <a:solidFill>
                  <a:srgbClr val="000000"/>
                </a:solidFill>
                <a:highlight>
                  <a:schemeClr val="lt1"/>
                </a:highlight>
              </a:rPr>
              <a:t>Identifying keywords ----&gt; NLP models to determine more features from texts</a:t>
            </a:r>
            <a:endParaRPr sz="1800">
              <a:solidFill>
                <a:srgbClr val="000000"/>
              </a:solidFill>
              <a:highlight>
                <a:srgbClr val="FFFFFF"/>
              </a:highlight>
            </a:endParaRPr>
          </a:p>
          <a:p>
            <a:pPr indent="0" lvl="0" marL="0" marR="0" rtl="0" algn="l">
              <a:lnSpc>
                <a:spcPct val="200000"/>
              </a:lnSpc>
              <a:spcBef>
                <a:spcPts val="0"/>
              </a:spcBef>
              <a:spcAft>
                <a:spcPts val="0"/>
              </a:spcAft>
              <a:buNone/>
            </a:pPr>
            <a:r>
              <a:rPr lang="en" sz="1800">
                <a:solidFill>
                  <a:srgbClr val="000000"/>
                </a:solidFill>
                <a:highlight>
                  <a:srgbClr val="FFFFFF"/>
                </a:highlight>
              </a:rPr>
              <a:t>Measure of Newspaper content ----&gt; Determining influence of modern digital media</a:t>
            </a:r>
            <a:endParaRPr sz="1800">
              <a:solidFill>
                <a:srgbClr val="000000"/>
              </a:solidFill>
              <a:highlight>
                <a:srgbClr val="FFFFFF"/>
              </a:highlight>
            </a:endParaRPr>
          </a:p>
          <a:p>
            <a:pPr indent="0" lvl="0" marL="0" marR="0" rtl="0" algn="l">
              <a:lnSpc>
                <a:spcPct val="200000"/>
              </a:lnSpc>
              <a:spcBef>
                <a:spcPts val="0"/>
              </a:spcBef>
              <a:spcAft>
                <a:spcPts val="0"/>
              </a:spcAft>
              <a:buNone/>
            </a:pPr>
            <a:r>
              <a:rPr lang="en" sz="1800">
                <a:solidFill>
                  <a:srgbClr val="000000"/>
                </a:solidFill>
                <a:highlight>
                  <a:srgbClr val="FFFFFF"/>
                </a:highlight>
              </a:rPr>
              <a:t>Explain political turnouts ----&gt; Education level, public health, consumer preference </a:t>
            </a:r>
            <a:endParaRPr sz="1800">
              <a:solidFill>
                <a:srgbClr val="000000"/>
              </a:solidFill>
              <a:highlight>
                <a:srgbClr val="FFFFFF"/>
              </a:highlight>
            </a:endParaRPr>
          </a:p>
          <a:p>
            <a:pPr indent="0" lvl="0" marL="0" marR="0" rtl="0" algn="l">
              <a:spcBef>
                <a:spcPts val="0"/>
              </a:spcBef>
              <a:spcAft>
                <a:spcPts val="0"/>
              </a:spcAft>
              <a:buNone/>
            </a:pPr>
            <a:r>
              <a:t/>
            </a:r>
            <a:endParaRPr sz="1800">
              <a:solidFill>
                <a:srgbClr val="000000"/>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241" name="Google Shape;241;p28"/>
          <p:cNvSpPr/>
          <p:nvPr/>
        </p:nvSpPr>
        <p:spPr>
          <a:xfrm>
            <a:off x="607625" y="1174150"/>
            <a:ext cx="255000" cy="20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607625" y="1752375"/>
            <a:ext cx="255000" cy="20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554500" y="2459238"/>
            <a:ext cx="255000" cy="20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554500" y="3224113"/>
            <a:ext cx="255000" cy="20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554500" y="4109175"/>
            <a:ext cx="255000" cy="20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txBox="1"/>
          <p:nvPr/>
        </p:nvSpPr>
        <p:spPr>
          <a:xfrm>
            <a:off x="1340650" y="1637150"/>
            <a:ext cx="73323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7" name="Google Shape;247;p28"/>
          <p:cNvSpPr txBox="1"/>
          <p:nvPr>
            <p:ph idx="4294967295" type="body"/>
          </p:nvPr>
        </p:nvSpPr>
        <p:spPr>
          <a:xfrm>
            <a:off x="984000" y="1069475"/>
            <a:ext cx="7893900" cy="39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Why does the study use </a:t>
            </a:r>
            <a:r>
              <a:rPr lang="en" sz="1400">
                <a:solidFill>
                  <a:srgbClr val="000000"/>
                </a:solidFill>
                <a:highlight>
                  <a:srgbClr val="FFFFFF"/>
                </a:highlight>
              </a:rPr>
              <a:t>logarithm</a:t>
            </a:r>
            <a:r>
              <a:rPr lang="en" sz="1400">
                <a:solidFill>
                  <a:srgbClr val="000000"/>
                </a:solidFill>
                <a:highlight>
                  <a:srgbClr val="FFFFFF"/>
                </a:highlight>
              </a:rPr>
              <a:t> to account for voting-eligible population and total votes?</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Do you think it is reasonable to divide the data into three time periods? What are the advantages and disadvantages of doing that?</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Influence of newspaper on presidential turnout decreases overtime as the emergence of radio and television. Can we conclude that the effect of radios and televisions is causal? Why or why not?</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Over the past century, it is a general trend that some counties </a:t>
            </a:r>
            <a:r>
              <a:rPr lang="en" sz="1400">
                <a:solidFill>
                  <a:srgbClr val="000000"/>
                </a:solidFill>
                <a:highlight>
                  <a:srgbClr val="FFFFFF"/>
                </a:highlight>
              </a:rPr>
              <a:t>democratize and develop </a:t>
            </a:r>
            <a:r>
              <a:rPr lang="en" sz="1400">
                <a:solidFill>
                  <a:srgbClr val="000000"/>
                </a:solidFill>
                <a:highlight>
                  <a:srgbClr val="FFFFFF"/>
                </a:highlight>
              </a:rPr>
              <a:t> more rapidly. Is the variation in level of democracy among counties a confounder or mediator? Is it controlled in the study?</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The study assigns indicator variables of the number of newspapers in the country. What are the advantages and disadvantages (if any) of having indicator variables instead of a continuous numeric variable?</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1600"/>
              </a:spcAft>
              <a:buNone/>
            </a:pPr>
            <a:r>
              <a:t/>
            </a:r>
            <a:endParaRPr sz="1400">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grpSp>
        <p:nvGrpSpPr>
          <p:cNvPr id="91" name="Google Shape;91;p14"/>
          <p:cNvGrpSpPr/>
          <p:nvPr/>
        </p:nvGrpSpPr>
        <p:grpSpPr>
          <a:xfrm>
            <a:off x="909045" y="1563640"/>
            <a:ext cx="198900" cy="593656"/>
            <a:chOff x="777447" y="1610215"/>
            <a:chExt cx="198900" cy="593656"/>
          </a:xfrm>
        </p:grpSpPr>
        <p:cxnSp>
          <p:nvCxnSpPr>
            <p:cNvPr id="92" name="Google Shape;92;p1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93" name="Google Shape;93;p1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txBox="1"/>
          <p:nvPr>
            <p:ph idx="4294967295" type="body"/>
          </p:nvPr>
        </p:nvSpPr>
        <p:spPr>
          <a:xfrm>
            <a:off x="0" y="791725"/>
            <a:ext cx="25332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Introduction: motivation, research question</a:t>
            </a:r>
            <a:endParaRPr sz="1600"/>
          </a:p>
        </p:txBody>
      </p:sp>
      <p:grpSp>
        <p:nvGrpSpPr>
          <p:cNvPr id="95" name="Google Shape;95;p14"/>
          <p:cNvGrpSpPr/>
          <p:nvPr/>
        </p:nvGrpSpPr>
        <p:grpSpPr>
          <a:xfrm>
            <a:off x="3989420" y="2892383"/>
            <a:ext cx="198900" cy="593656"/>
            <a:chOff x="2223534" y="2938958"/>
            <a:chExt cx="198900" cy="593656"/>
          </a:xfrm>
        </p:grpSpPr>
        <p:cxnSp>
          <p:nvCxnSpPr>
            <p:cNvPr id="96" name="Google Shape;96;p14"/>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97" name="Google Shape;97;p14"/>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ph idx="4294967295" type="body"/>
          </p:nvPr>
        </p:nvSpPr>
        <p:spPr>
          <a:xfrm>
            <a:off x="1697176" y="3542450"/>
            <a:ext cx="1002600" cy="42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Dataset</a:t>
            </a:r>
            <a:endParaRPr sz="1600"/>
          </a:p>
        </p:txBody>
      </p:sp>
      <p:grpSp>
        <p:nvGrpSpPr>
          <p:cNvPr id="99" name="Google Shape;99;p14"/>
          <p:cNvGrpSpPr/>
          <p:nvPr/>
        </p:nvGrpSpPr>
        <p:grpSpPr>
          <a:xfrm>
            <a:off x="2929320" y="1563640"/>
            <a:ext cx="198900" cy="593656"/>
            <a:chOff x="3918084" y="1610215"/>
            <a:chExt cx="198900" cy="593656"/>
          </a:xfrm>
        </p:grpSpPr>
        <p:cxnSp>
          <p:nvCxnSpPr>
            <p:cNvPr id="100" name="Google Shape;100;p1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1" name="Google Shape;101;p1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4"/>
          <p:cNvSpPr txBox="1"/>
          <p:nvPr>
            <p:ph idx="4294967295" type="body"/>
          </p:nvPr>
        </p:nvSpPr>
        <p:spPr>
          <a:xfrm>
            <a:off x="2322075" y="791725"/>
            <a:ext cx="21954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Method: econometric approach/tools</a:t>
            </a:r>
            <a:endParaRPr sz="1600"/>
          </a:p>
        </p:txBody>
      </p:sp>
      <p:grpSp>
        <p:nvGrpSpPr>
          <p:cNvPr id="103" name="Google Shape;103;p14"/>
          <p:cNvGrpSpPr/>
          <p:nvPr/>
        </p:nvGrpSpPr>
        <p:grpSpPr>
          <a:xfrm>
            <a:off x="5760445" y="2892383"/>
            <a:ext cx="198900" cy="593656"/>
            <a:chOff x="5958946" y="2938958"/>
            <a:chExt cx="198900" cy="593656"/>
          </a:xfrm>
        </p:grpSpPr>
        <p:cxnSp>
          <p:nvCxnSpPr>
            <p:cNvPr id="104" name="Google Shape;104;p1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5" name="Google Shape;105;p1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3356827" y="354245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Results: tables</a:t>
            </a:r>
            <a:endParaRPr sz="1600"/>
          </a:p>
        </p:txBody>
      </p:sp>
      <p:sp>
        <p:nvSpPr>
          <p:cNvPr descr="Background pointer shape in timeline graphic" id="107" name="Google Shape;107;p14"/>
          <p:cNvSpPr/>
          <p:nvPr/>
        </p:nvSpPr>
        <p:spPr>
          <a:xfrm>
            <a:off x="7352700" y="2152750"/>
            <a:ext cx="12894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08" name="Google Shape;108;p14"/>
          <p:cNvGrpSpPr/>
          <p:nvPr/>
        </p:nvGrpSpPr>
        <p:grpSpPr>
          <a:xfrm>
            <a:off x="6834557" y="1563640"/>
            <a:ext cx="198900" cy="593656"/>
            <a:chOff x="3918084" y="1610215"/>
            <a:chExt cx="198900" cy="593656"/>
          </a:xfrm>
        </p:grpSpPr>
        <p:cxnSp>
          <p:nvCxnSpPr>
            <p:cNvPr id="109" name="Google Shape;109;p1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0" name="Google Shape;110;p1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4"/>
          <p:cNvSpPr txBox="1"/>
          <p:nvPr>
            <p:ph idx="4294967295" type="body"/>
          </p:nvPr>
        </p:nvSpPr>
        <p:spPr>
          <a:xfrm>
            <a:off x="4343404" y="79171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Interpretation: authors’ explanation of results</a:t>
            </a:r>
            <a:endParaRPr sz="1600"/>
          </a:p>
        </p:txBody>
      </p:sp>
      <p:sp>
        <p:nvSpPr>
          <p:cNvPr descr="Background pointer shape in timeline graphic" id="112" name="Google Shape;112;p14"/>
          <p:cNvSpPr/>
          <p:nvPr/>
        </p:nvSpPr>
        <p:spPr>
          <a:xfrm>
            <a:off x="6358625" y="2152750"/>
            <a:ext cx="13725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13" name="Google Shape;113;p14"/>
          <p:cNvSpPr/>
          <p:nvPr/>
        </p:nvSpPr>
        <p:spPr>
          <a:xfrm>
            <a:off x="5380475" y="2152750"/>
            <a:ext cx="13725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14" name="Google Shape;114;p14"/>
          <p:cNvSpPr/>
          <p:nvPr/>
        </p:nvSpPr>
        <p:spPr>
          <a:xfrm>
            <a:off x="4387950" y="2152750"/>
            <a:ext cx="13725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15" name="Google Shape;115;p14"/>
          <p:cNvGrpSpPr/>
          <p:nvPr/>
        </p:nvGrpSpPr>
        <p:grpSpPr>
          <a:xfrm>
            <a:off x="2053645" y="2892383"/>
            <a:ext cx="198900" cy="593656"/>
            <a:chOff x="5958946" y="2938958"/>
            <a:chExt cx="198900" cy="593656"/>
          </a:xfrm>
        </p:grpSpPr>
        <p:cxnSp>
          <p:nvCxnSpPr>
            <p:cNvPr id="116" name="Google Shape;116;p1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7" name="Google Shape;117;p1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18" name="Google Shape;118;p14"/>
          <p:cNvSpPr/>
          <p:nvPr/>
        </p:nvSpPr>
        <p:spPr>
          <a:xfrm>
            <a:off x="3408250" y="2152425"/>
            <a:ext cx="13725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19" name="Google Shape;119;p14"/>
          <p:cNvSpPr/>
          <p:nvPr/>
        </p:nvSpPr>
        <p:spPr>
          <a:xfrm>
            <a:off x="2417275" y="2152750"/>
            <a:ext cx="13725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20" name="Google Shape;120;p14"/>
          <p:cNvSpPr/>
          <p:nvPr/>
        </p:nvSpPr>
        <p:spPr>
          <a:xfrm>
            <a:off x="1436025" y="2152750"/>
            <a:ext cx="13725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21" name="Google Shape;121;p14"/>
          <p:cNvSpPr/>
          <p:nvPr/>
        </p:nvSpPr>
        <p:spPr>
          <a:xfrm>
            <a:off x="613975" y="2152750"/>
            <a:ext cx="12201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22" name="Google Shape;122;p14"/>
          <p:cNvGrpSpPr/>
          <p:nvPr/>
        </p:nvGrpSpPr>
        <p:grpSpPr>
          <a:xfrm>
            <a:off x="4974745" y="1563640"/>
            <a:ext cx="198900" cy="593656"/>
            <a:chOff x="3918084" y="1610215"/>
            <a:chExt cx="198900" cy="593656"/>
          </a:xfrm>
        </p:grpSpPr>
        <p:cxnSp>
          <p:nvCxnSpPr>
            <p:cNvPr id="123" name="Google Shape;123;p1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4" name="Google Shape;124;p1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4"/>
          <p:cNvGrpSpPr/>
          <p:nvPr/>
        </p:nvGrpSpPr>
        <p:grpSpPr>
          <a:xfrm>
            <a:off x="7821345" y="2892383"/>
            <a:ext cx="198900" cy="593656"/>
            <a:chOff x="5958946" y="2938958"/>
            <a:chExt cx="198900" cy="593656"/>
          </a:xfrm>
        </p:grpSpPr>
        <p:cxnSp>
          <p:nvCxnSpPr>
            <p:cNvPr id="126" name="Google Shape;126;p1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7" name="Google Shape;127;p1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4"/>
          <p:cNvSpPr txBox="1"/>
          <p:nvPr>
            <p:ph idx="4294967295" type="body"/>
          </p:nvPr>
        </p:nvSpPr>
        <p:spPr>
          <a:xfrm>
            <a:off x="4974750" y="3542450"/>
            <a:ext cx="19563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Limitations: flaws and critique</a:t>
            </a:r>
            <a:endParaRPr sz="1600"/>
          </a:p>
        </p:txBody>
      </p:sp>
      <p:sp>
        <p:nvSpPr>
          <p:cNvPr id="129" name="Google Shape;129;p14"/>
          <p:cNvSpPr txBox="1"/>
          <p:nvPr>
            <p:ph idx="4294967295" type="body"/>
          </p:nvPr>
        </p:nvSpPr>
        <p:spPr>
          <a:xfrm>
            <a:off x="6586202" y="791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Implications: theory, possible policy</a:t>
            </a:r>
            <a:endParaRPr sz="1600"/>
          </a:p>
        </p:txBody>
      </p:sp>
      <p:sp>
        <p:nvSpPr>
          <p:cNvPr id="130" name="Google Shape;130;p14"/>
          <p:cNvSpPr txBox="1"/>
          <p:nvPr>
            <p:ph idx="4294967295" type="body"/>
          </p:nvPr>
        </p:nvSpPr>
        <p:spPr>
          <a:xfrm>
            <a:off x="6799402" y="35942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Discussion questions</a:t>
            </a:r>
            <a:endParaRPr sz="1600"/>
          </a:p>
        </p:txBody>
      </p:sp>
      <p:sp>
        <p:nvSpPr>
          <p:cNvPr id="131" name="Google Shape;131;p14"/>
          <p:cNvSpPr txBox="1"/>
          <p:nvPr>
            <p:ph idx="4294967295" type="body"/>
          </p:nvPr>
        </p:nvSpPr>
        <p:spPr>
          <a:xfrm>
            <a:off x="914700" y="2152125"/>
            <a:ext cx="5514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FFFFFF"/>
                </a:solidFill>
              </a:rPr>
              <a:t>1</a:t>
            </a:r>
            <a:endParaRPr sz="3200">
              <a:solidFill>
                <a:srgbClr val="FFFFFF"/>
              </a:solidFill>
            </a:endParaRPr>
          </a:p>
        </p:txBody>
      </p:sp>
      <p:sp>
        <p:nvSpPr>
          <p:cNvPr id="132" name="Google Shape;132;p14"/>
          <p:cNvSpPr txBox="1"/>
          <p:nvPr>
            <p:ph idx="4294967295" type="body"/>
          </p:nvPr>
        </p:nvSpPr>
        <p:spPr>
          <a:xfrm>
            <a:off x="1922775" y="2166075"/>
            <a:ext cx="5514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FFFFFF"/>
                </a:solidFill>
              </a:rPr>
              <a:t>2</a:t>
            </a:r>
            <a:endParaRPr sz="3200">
              <a:solidFill>
                <a:srgbClr val="FFFFFF"/>
              </a:solidFill>
            </a:endParaRPr>
          </a:p>
        </p:txBody>
      </p:sp>
      <p:sp>
        <p:nvSpPr>
          <p:cNvPr id="133" name="Google Shape;133;p14"/>
          <p:cNvSpPr txBox="1"/>
          <p:nvPr>
            <p:ph idx="4294967295" type="body"/>
          </p:nvPr>
        </p:nvSpPr>
        <p:spPr>
          <a:xfrm>
            <a:off x="2930850" y="2152125"/>
            <a:ext cx="5514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FFFFFF"/>
                </a:solidFill>
              </a:rPr>
              <a:t>3</a:t>
            </a:r>
            <a:endParaRPr sz="3200">
              <a:solidFill>
                <a:srgbClr val="FFFFFF"/>
              </a:solidFill>
            </a:endParaRPr>
          </a:p>
        </p:txBody>
      </p:sp>
      <p:sp>
        <p:nvSpPr>
          <p:cNvPr id="134" name="Google Shape;134;p14"/>
          <p:cNvSpPr txBox="1"/>
          <p:nvPr>
            <p:ph idx="4294967295" type="body"/>
          </p:nvPr>
        </p:nvSpPr>
        <p:spPr>
          <a:xfrm>
            <a:off x="3905975" y="2166075"/>
            <a:ext cx="5514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FFFFFF"/>
                </a:solidFill>
              </a:rPr>
              <a:t>4</a:t>
            </a:r>
            <a:endParaRPr sz="3200">
              <a:solidFill>
                <a:srgbClr val="FFFFFF"/>
              </a:solidFill>
            </a:endParaRPr>
          </a:p>
        </p:txBody>
      </p:sp>
      <p:sp>
        <p:nvSpPr>
          <p:cNvPr id="135" name="Google Shape;135;p14"/>
          <p:cNvSpPr txBox="1"/>
          <p:nvPr>
            <p:ph idx="4294967295" type="body"/>
          </p:nvPr>
        </p:nvSpPr>
        <p:spPr>
          <a:xfrm>
            <a:off x="4881113" y="2152125"/>
            <a:ext cx="5514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FFFFFF"/>
                </a:solidFill>
              </a:rPr>
              <a:t>5</a:t>
            </a:r>
            <a:endParaRPr sz="3200">
              <a:solidFill>
                <a:srgbClr val="FFFFFF"/>
              </a:solidFill>
            </a:endParaRPr>
          </a:p>
        </p:txBody>
      </p:sp>
      <p:sp>
        <p:nvSpPr>
          <p:cNvPr id="136" name="Google Shape;136;p14"/>
          <p:cNvSpPr txBox="1"/>
          <p:nvPr>
            <p:ph idx="4294967295" type="body"/>
          </p:nvPr>
        </p:nvSpPr>
        <p:spPr>
          <a:xfrm>
            <a:off x="5860038" y="2166075"/>
            <a:ext cx="5514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FFFFFF"/>
                </a:solidFill>
              </a:rPr>
              <a:t>6</a:t>
            </a:r>
            <a:endParaRPr sz="3200">
              <a:solidFill>
                <a:srgbClr val="FFFFFF"/>
              </a:solidFill>
            </a:endParaRPr>
          </a:p>
        </p:txBody>
      </p:sp>
      <p:sp>
        <p:nvSpPr>
          <p:cNvPr id="137" name="Google Shape;137;p14"/>
          <p:cNvSpPr txBox="1"/>
          <p:nvPr>
            <p:ph idx="4294967295" type="body"/>
          </p:nvPr>
        </p:nvSpPr>
        <p:spPr>
          <a:xfrm>
            <a:off x="6853338" y="2152450"/>
            <a:ext cx="5514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FFFFFF"/>
                </a:solidFill>
              </a:rPr>
              <a:t>7</a:t>
            </a:r>
            <a:endParaRPr sz="3200">
              <a:solidFill>
                <a:srgbClr val="FFFFFF"/>
              </a:solidFill>
            </a:endParaRPr>
          </a:p>
        </p:txBody>
      </p:sp>
      <p:sp>
        <p:nvSpPr>
          <p:cNvPr id="138" name="Google Shape;138;p14"/>
          <p:cNvSpPr txBox="1"/>
          <p:nvPr>
            <p:ph idx="4294967295" type="body"/>
          </p:nvPr>
        </p:nvSpPr>
        <p:spPr>
          <a:xfrm>
            <a:off x="7833825" y="2190525"/>
            <a:ext cx="5514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FFFFFF"/>
                </a:solidFill>
              </a:rPr>
              <a:t>8</a:t>
            </a:r>
            <a:endParaRPr sz="3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4" name="Google Shape;144;p15"/>
          <p:cNvSpPr txBox="1"/>
          <p:nvPr/>
        </p:nvSpPr>
        <p:spPr>
          <a:xfrm>
            <a:off x="311700" y="1017800"/>
            <a:ext cx="8520600" cy="3585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b="1" lang="en" sz="1800">
                <a:latin typeface="Roboto"/>
                <a:ea typeface="Roboto"/>
                <a:cs typeface="Roboto"/>
                <a:sym typeface="Roboto"/>
              </a:rPr>
              <a:t>Mo</a:t>
            </a:r>
            <a:r>
              <a:rPr b="1" lang="en" sz="1800">
                <a:latin typeface="Roboto"/>
                <a:ea typeface="Roboto"/>
                <a:cs typeface="Roboto"/>
                <a:sym typeface="Roboto"/>
              </a:rPr>
              <a:t>tivation：</a:t>
            </a:r>
            <a:r>
              <a:rPr lang="en" sz="1800">
                <a:latin typeface="Roboto"/>
                <a:ea typeface="Roboto"/>
                <a:cs typeface="Roboto"/>
                <a:sym typeface="Roboto"/>
              </a:rPr>
              <a:t>The opening or closing of newspapers has long been linked to the health of democracy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 sz="1800">
                <a:latin typeface="Roboto"/>
                <a:ea typeface="Roboto"/>
                <a:cs typeface="Roboto"/>
                <a:sym typeface="Roboto"/>
              </a:rPr>
              <a:t>Backgrounds:</a:t>
            </a:r>
            <a:r>
              <a:rPr lang="en" sz="1800">
                <a:latin typeface="Roboto"/>
                <a:ea typeface="Roboto"/>
                <a:cs typeface="Roboto"/>
                <a:sym typeface="Roboto"/>
              </a:rPr>
              <a:t> What causes entry &amp; exit?</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Income</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Population</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Sometimes political consideration directly (patronage)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graphicFrame>
        <p:nvGraphicFramePr>
          <p:cNvPr id="145" name="Google Shape;145;p15"/>
          <p:cNvGraphicFramePr/>
          <p:nvPr/>
        </p:nvGraphicFramePr>
        <p:xfrm>
          <a:off x="759000" y="2816625"/>
          <a:ext cx="3000000" cy="3000000"/>
        </p:xfrm>
        <a:graphic>
          <a:graphicData uri="http://schemas.openxmlformats.org/drawingml/2006/table">
            <a:tbl>
              <a:tblPr>
                <a:noFill/>
                <a:tableStyleId>{B832422A-4FC6-445E-B0A6-7D10F29ABBA1}</a:tableStyleId>
              </a:tblPr>
              <a:tblGrid>
                <a:gridCol w="3204450"/>
                <a:gridCol w="4421550"/>
              </a:tblGrid>
              <a:tr h="381000">
                <a:tc>
                  <a:txBody>
                    <a:bodyPr/>
                    <a:lstStyle/>
                    <a:p>
                      <a:pPr indent="0" lvl="0" marL="0" rtl="0" algn="ctr">
                        <a:spcBef>
                          <a:spcPts val="0"/>
                        </a:spcBef>
                        <a:spcAft>
                          <a:spcPts val="0"/>
                        </a:spcAft>
                        <a:buNone/>
                      </a:pPr>
                      <a:r>
                        <a:rPr b="1" lang="en" sz="1800">
                          <a:latin typeface="Roboto"/>
                          <a:ea typeface="Roboto"/>
                          <a:cs typeface="Roboto"/>
                          <a:sym typeface="Roboto"/>
                        </a:rPr>
                        <a:t>How newspapers affect:</a:t>
                      </a:r>
                      <a:endParaRPr b="1"/>
                    </a:p>
                  </a:txBody>
                  <a:tcPr marT="91425" marB="91425" marR="91425" marL="91425"/>
                </a:tc>
                <a:tc>
                  <a:txBody>
                    <a:bodyPr/>
                    <a:lstStyle/>
                    <a:p>
                      <a:pPr indent="0" lvl="0" marL="0" rtl="0" algn="ctr">
                        <a:spcBef>
                          <a:spcPts val="0"/>
                        </a:spcBef>
                        <a:spcAft>
                          <a:spcPts val="0"/>
                        </a:spcAft>
                        <a:buNone/>
                      </a:pPr>
                      <a:r>
                        <a:rPr b="1" lang="en" sz="1800">
                          <a:latin typeface="Roboto"/>
                          <a:ea typeface="Roboto"/>
                          <a:cs typeface="Roboto"/>
                          <a:sym typeface="Roboto"/>
                        </a:rPr>
                        <a:t>Conclusion</a:t>
                      </a:r>
                      <a:endParaRPr b="1"/>
                    </a:p>
                  </a:txBody>
                  <a:tcPr marT="91425" marB="91425" marR="91425" marL="91425"/>
                </a:tc>
              </a:tr>
              <a:tr h="381000">
                <a:tc>
                  <a:txBody>
                    <a:bodyPr/>
                    <a:lstStyle/>
                    <a:p>
                      <a:pPr indent="0" lvl="0" marL="0" rtl="0" algn="ctr">
                        <a:spcBef>
                          <a:spcPts val="0"/>
                        </a:spcBef>
                        <a:spcAft>
                          <a:spcPts val="0"/>
                        </a:spcAft>
                        <a:buNone/>
                      </a:pPr>
                      <a:r>
                        <a:rPr lang="en"/>
                        <a:t>political participation</a:t>
                      </a:r>
                      <a:endParaRPr/>
                    </a:p>
                  </a:txBody>
                  <a:tcPr marT="91425" marB="91425" marR="91425" marL="91425"/>
                </a:tc>
                <a:tc>
                  <a:txBody>
                    <a:bodyPr/>
                    <a:lstStyle/>
                    <a:p>
                      <a:pPr indent="0" lvl="0" marL="0" rtl="0" algn="ctr">
                        <a:spcBef>
                          <a:spcPts val="0"/>
                        </a:spcBef>
                        <a:spcAft>
                          <a:spcPts val="0"/>
                        </a:spcAft>
                        <a:buNone/>
                      </a:pPr>
                      <a:r>
                        <a:rPr lang="en"/>
                        <a:t>Robust positive effect</a:t>
                      </a:r>
                      <a:endParaRPr/>
                    </a:p>
                  </a:txBody>
                  <a:tcPr marT="91425" marB="91425" marR="91425" marL="91425"/>
                </a:tc>
              </a:tr>
              <a:tr h="381000">
                <a:tc>
                  <a:txBody>
                    <a:bodyPr/>
                    <a:lstStyle/>
                    <a:p>
                      <a:pPr indent="0" lvl="0" marL="0" rtl="0" algn="ctr">
                        <a:spcBef>
                          <a:spcPts val="0"/>
                        </a:spcBef>
                        <a:spcAft>
                          <a:spcPts val="0"/>
                        </a:spcAft>
                        <a:buNone/>
                      </a:pPr>
                      <a:r>
                        <a:rPr lang="en"/>
                        <a:t>party vote shares</a:t>
                      </a:r>
                      <a:endParaRPr/>
                    </a:p>
                  </a:txBody>
                  <a:tcPr marT="91425" marB="91425" marR="91425" marL="91425"/>
                </a:tc>
                <a:tc>
                  <a:txBody>
                    <a:bodyPr/>
                    <a:lstStyle/>
                    <a:p>
                      <a:pPr indent="0" lvl="0" marL="0" rtl="0" algn="ctr">
                        <a:spcBef>
                          <a:spcPts val="0"/>
                        </a:spcBef>
                        <a:spcAft>
                          <a:spcPts val="0"/>
                        </a:spcAft>
                        <a:buNone/>
                      </a:pPr>
                      <a:r>
                        <a:rPr lang="en"/>
                        <a:t>No evidence of large effect</a:t>
                      </a:r>
                      <a:endParaRPr/>
                    </a:p>
                  </a:txBody>
                  <a:tcPr marT="91425" marB="91425" marR="91425" marL="91425"/>
                </a:tc>
              </a:tr>
              <a:tr h="381000">
                <a:tc>
                  <a:txBody>
                    <a:bodyPr/>
                    <a:lstStyle/>
                    <a:p>
                      <a:pPr indent="0" lvl="0" marL="0" rtl="0" algn="ctr">
                        <a:spcBef>
                          <a:spcPts val="0"/>
                        </a:spcBef>
                        <a:spcAft>
                          <a:spcPts val="0"/>
                        </a:spcAft>
                        <a:buNone/>
                      </a:pPr>
                      <a:r>
                        <a:rPr lang="en"/>
                        <a:t>incumbency advantage</a:t>
                      </a:r>
                      <a:r>
                        <a:rPr lang="en" sz="1800">
                          <a:latin typeface="Roboto"/>
                          <a:ea typeface="Roboto"/>
                          <a:cs typeface="Roboto"/>
                          <a:sym typeface="Roboto"/>
                        </a:rPr>
                        <a:t> </a:t>
                      </a:r>
                      <a:endParaRPr/>
                    </a:p>
                  </a:txBody>
                  <a:tcPr marT="91425" marB="91425" marR="91425" marL="91425"/>
                </a:tc>
                <a:tc>
                  <a:txBody>
                    <a:bodyPr/>
                    <a:lstStyle/>
                    <a:p>
                      <a:pPr indent="0" lvl="0" marL="0" rtl="0" algn="ctr">
                        <a:spcBef>
                          <a:spcPts val="0"/>
                        </a:spcBef>
                        <a:spcAft>
                          <a:spcPts val="0"/>
                        </a:spcAft>
                        <a:buNone/>
                      </a:pPr>
                      <a:r>
                        <a:rPr lang="en"/>
                        <a:t>No clear evidence of positive nor negative effect</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51" name="Google Shape;151;p16"/>
          <p:cNvSpPr txBox="1"/>
          <p:nvPr>
            <p:ph idx="1" type="body"/>
          </p:nvPr>
        </p:nvSpPr>
        <p:spPr>
          <a:xfrm>
            <a:off x="311700" y="1229975"/>
            <a:ext cx="36330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Panel data, multiple levels</a:t>
            </a:r>
            <a:endParaRPr b="1" sz="1800"/>
          </a:p>
          <a:p>
            <a:pPr indent="-330200" lvl="1" marL="914400" rtl="0" algn="l">
              <a:spcBef>
                <a:spcPts val="0"/>
              </a:spcBef>
              <a:spcAft>
                <a:spcPts val="0"/>
              </a:spcAft>
              <a:buSzPts val="1600"/>
              <a:buChar char="○"/>
            </a:pPr>
            <a:r>
              <a:rPr lang="en" sz="1600"/>
              <a:t>County</a:t>
            </a:r>
            <a:endParaRPr sz="1600"/>
          </a:p>
          <a:p>
            <a:pPr indent="-330200" lvl="1" marL="914400" rtl="0" algn="l">
              <a:spcBef>
                <a:spcPts val="0"/>
              </a:spcBef>
              <a:spcAft>
                <a:spcPts val="0"/>
              </a:spcAft>
              <a:buSzPts val="1600"/>
              <a:buChar char="○"/>
            </a:pPr>
            <a:r>
              <a:rPr lang="en" sz="1600"/>
              <a:t>State</a:t>
            </a:r>
            <a:endParaRPr sz="1600"/>
          </a:p>
          <a:p>
            <a:pPr indent="-330200" lvl="1" marL="914400" rtl="0" algn="l">
              <a:lnSpc>
                <a:spcPct val="150000"/>
              </a:lnSpc>
              <a:spcBef>
                <a:spcPts val="0"/>
              </a:spcBef>
              <a:spcAft>
                <a:spcPts val="0"/>
              </a:spcAft>
              <a:buSzPts val="1600"/>
              <a:buChar char="○"/>
            </a:pPr>
            <a:r>
              <a:rPr lang="en" sz="1600"/>
              <a:t>Year</a:t>
            </a:r>
            <a:endParaRPr sz="1600"/>
          </a:p>
          <a:p>
            <a:pPr indent="-342900" lvl="0" marL="457200" rtl="0" algn="l">
              <a:lnSpc>
                <a:spcPct val="150000"/>
              </a:lnSpc>
              <a:spcBef>
                <a:spcPts val="0"/>
              </a:spcBef>
              <a:spcAft>
                <a:spcPts val="0"/>
              </a:spcAft>
              <a:buSzPts val="1800"/>
              <a:buChar char="●"/>
            </a:pPr>
            <a:r>
              <a:rPr b="1" lang="en" sz="1800"/>
              <a:t>Sample selection:</a:t>
            </a:r>
            <a:r>
              <a:rPr lang="en" sz="1800"/>
              <a:t>  </a:t>
            </a:r>
            <a:r>
              <a:rPr lang="en" sz="1600"/>
              <a:t>increases the homogeneity of the sample</a:t>
            </a:r>
            <a:endParaRPr sz="1600"/>
          </a:p>
        </p:txBody>
      </p:sp>
      <p:sp>
        <p:nvSpPr>
          <p:cNvPr id="152" name="Google Shape;152;p16"/>
          <p:cNvSpPr txBox="1"/>
          <p:nvPr>
            <p:ph idx="2" type="body"/>
          </p:nvPr>
        </p:nvSpPr>
        <p:spPr>
          <a:xfrm>
            <a:off x="4034875" y="1217325"/>
            <a:ext cx="4797300" cy="3339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sz="1800"/>
              <a:t>Central </a:t>
            </a:r>
            <a:r>
              <a:rPr b="1" lang="en" sz="1800"/>
              <a:t>Independent variables:</a:t>
            </a:r>
            <a:endParaRPr b="1" sz="1800"/>
          </a:p>
          <a:p>
            <a:pPr indent="-330200" lvl="1" marL="914400" rtl="0" algn="l">
              <a:lnSpc>
                <a:spcPct val="115000"/>
              </a:lnSpc>
              <a:spcBef>
                <a:spcPts val="0"/>
              </a:spcBef>
              <a:spcAft>
                <a:spcPts val="0"/>
              </a:spcAft>
              <a:buSzPts val="1600"/>
              <a:buChar char="○"/>
            </a:pPr>
            <a:r>
              <a:rPr lang="en" sz="1600"/>
              <a:t>Change in #of English-language daily newspapers</a:t>
            </a:r>
            <a:endParaRPr sz="1600"/>
          </a:p>
          <a:p>
            <a:pPr indent="-330200" lvl="1" marL="914400" rtl="0" algn="l">
              <a:lnSpc>
                <a:spcPct val="115000"/>
              </a:lnSpc>
              <a:spcBef>
                <a:spcPts val="0"/>
              </a:spcBef>
              <a:spcAft>
                <a:spcPts val="0"/>
              </a:spcAft>
              <a:buSzPts val="1600"/>
              <a:buChar char="○"/>
            </a:pPr>
            <a:r>
              <a:rPr lang="en" sz="1600"/>
              <a:t>Republican newspapers - Democratic newspapers</a:t>
            </a:r>
            <a:endParaRPr sz="1600"/>
          </a:p>
          <a:p>
            <a:pPr indent="-330200" lvl="1" marL="914400" rtl="0" algn="l">
              <a:lnSpc>
                <a:spcPct val="150000"/>
              </a:lnSpc>
              <a:spcBef>
                <a:spcPts val="0"/>
              </a:spcBef>
              <a:spcAft>
                <a:spcPts val="0"/>
              </a:spcAft>
              <a:buSzPts val="1600"/>
              <a:buChar char="○"/>
            </a:pPr>
            <a:r>
              <a:rPr lang="en" sz="1600"/>
              <a:t>Income = manufacturing output / capita</a:t>
            </a:r>
            <a:endParaRPr sz="1600"/>
          </a:p>
          <a:p>
            <a:pPr indent="-342900" lvl="0" marL="457200" rtl="0" algn="l">
              <a:lnSpc>
                <a:spcPct val="150000"/>
              </a:lnSpc>
              <a:spcBef>
                <a:spcPts val="0"/>
              </a:spcBef>
              <a:spcAft>
                <a:spcPts val="0"/>
              </a:spcAft>
              <a:buSzPts val="1800"/>
              <a:buChar char="●"/>
            </a:pPr>
            <a:r>
              <a:rPr b="1" lang="en" sz="1800"/>
              <a:t>Central Dependent Variable:</a:t>
            </a:r>
            <a:endParaRPr b="1" sz="1800"/>
          </a:p>
          <a:p>
            <a:pPr indent="-330200" lvl="1" marL="914400" rtl="0" algn="l">
              <a:lnSpc>
                <a:spcPct val="115000"/>
              </a:lnSpc>
              <a:spcBef>
                <a:spcPts val="0"/>
              </a:spcBef>
              <a:spcAft>
                <a:spcPts val="0"/>
              </a:spcAft>
              <a:buSzPts val="1600"/>
              <a:buChar char="○"/>
            </a:pPr>
            <a:r>
              <a:rPr lang="en" sz="1600"/>
              <a:t>Turnout = total votes / eligible voters</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pic>
        <p:nvPicPr>
          <p:cNvPr id="158" name="Google Shape;158;p17"/>
          <p:cNvPicPr preferRelativeResize="0"/>
          <p:nvPr/>
        </p:nvPicPr>
        <p:blipFill>
          <a:blip r:embed="rId3">
            <a:alphaModFix/>
          </a:blip>
          <a:stretch>
            <a:fillRect/>
          </a:stretch>
        </p:blipFill>
        <p:spPr>
          <a:xfrm>
            <a:off x="302350" y="912575"/>
            <a:ext cx="8520600" cy="2906774"/>
          </a:xfrm>
          <a:prstGeom prst="rect">
            <a:avLst/>
          </a:prstGeom>
          <a:noFill/>
          <a:ln>
            <a:noFill/>
          </a:ln>
        </p:spPr>
      </p:pic>
      <p:pic>
        <p:nvPicPr>
          <p:cNvPr id="159" name="Google Shape;159;p17"/>
          <p:cNvPicPr preferRelativeResize="0"/>
          <p:nvPr/>
        </p:nvPicPr>
        <p:blipFill>
          <a:blip r:embed="rId4">
            <a:alphaModFix/>
          </a:blip>
          <a:stretch>
            <a:fillRect/>
          </a:stretch>
        </p:blipFill>
        <p:spPr>
          <a:xfrm>
            <a:off x="1542500" y="3622500"/>
            <a:ext cx="6369675" cy="735375"/>
          </a:xfrm>
          <a:prstGeom prst="rect">
            <a:avLst/>
          </a:prstGeom>
          <a:noFill/>
          <a:ln>
            <a:noFill/>
          </a:ln>
        </p:spPr>
      </p:pic>
      <p:sp>
        <p:nvSpPr>
          <p:cNvPr id="160" name="Google Shape;160;p17"/>
          <p:cNvSpPr txBox="1"/>
          <p:nvPr/>
        </p:nvSpPr>
        <p:spPr>
          <a:xfrm>
            <a:off x="1934625" y="4084425"/>
            <a:ext cx="6672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aveat"/>
                <a:ea typeface="Caveat"/>
                <a:cs typeface="Caveat"/>
                <a:sym typeface="Caveat"/>
              </a:rPr>
              <a:t>no county effect</a:t>
            </a:r>
            <a:endParaRPr sz="1800">
              <a:solidFill>
                <a:srgbClr val="1155CC"/>
              </a:solidFill>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Addressing Bias and Causality</a:t>
            </a:r>
            <a:endParaRPr/>
          </a:p>
        </p:txBody>
      </p:sp>
      <p:sp>
        <p:nvSpPr>
          <p:cNvPr id="166" name="Google Shape;166;p18"/>
          <p:cNvSpPr txBox="1"/>
          <p:nvPr>
            <p:ph idx="1" type="body"/>
          </p:nvPr>
        </p:nvSpPr>
        <p:spPr>
          <a:xfrm>
            <a:off x="311700" y="12299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1200"/>
              </a:spcBef>
              <a:spcAft>
                <a:spcPts val="0"/>
              </a:spcAft>
              <a:buSzPts val="1800"/>
              <a:buChar char="●"/>
            </a:pPr>
            <a:r>
              <a:rPr i="1" lang="en" sz="1800">
                <a:solidFill>
                  <a:srgbClr val="000000"/>
                </a:solidFill>
              </a:rPr>
              <a:t>E</a:t>
            </a:r>
            <a:r>
              <a:rPr lang="en" sz="1800">
                <a:solidFill>
                  <a:srgbClr val="000000"/>
                </a:solidFill>
              </a:rPr>
              <a:t>(Δε</a:t>
            </a:r>
            <a:r>
              <a:rPr i="1" lang="en">
                <a:solidFill>
                  <a:srgbClr val="000000"/>
                </a:solidFill>
              </a:rPr>
              <a:t>ct</a:t>
            </a:r>
            <a:r>
              <a:rPr i="1" lang="en" sz="1800">
                <a:solidFill>
                  <a:srgbClr val="000000"/>
                </a:solidFill>
              </a:rPr>
              <a:t> </a:t>
            </a:r>
            <a:r>
              <a:rPr lang="en" sz="1800">
                <a:solidFill>
                  <a:srgbClr val="000000"/>
                </a:solidFill>
              </a:rPr>
              <a:t>|Δγ</a:t>
            </a:r>
            <a:r>
              <a:rPr i="1" lang="en">
                <a:solidFill>
                  <a:srgbClr val="000000"/>
                </a:solidFill>
              </a:rPr>
              <a:t>st</a:t>
            </a:r>
            <a:r>
              <a:rPr i="1" lang="en" sz="1800">
                <a:solidFill>
                  <a:srgbClr val="000000"/>
                </a:solidFill>
              </a:rPr>
              <a:t> </a:t>
            </a:r>
            <a:r>
              <a:rPr lang="en" sz="1800">
                <a:solidFill>
                  <a:srgbClr val="000000"/>
                </a:solidFill>
              </a:rPr>
              <a:t>,Δ</a:t>
            </a:r>
            <a:r>
              <a:rPr b="1" lang="en" sz="1800">
                <a:solidFill>
                  <a:srgbClr val="000000"/>
                </a:solidFill>
              </a:rPr>
              <a:t>x</a:t>
            </a:r>
            <a:r>
              <a:rPr i="1" lang="en">
                <a:solidFill>
                  <a:srgbClr val="000000"/>
                </a:solidFill>
              </a:rPr>
              <a:t>ct </a:t>
            </a:r>
            <a:r>
              <a:rPr lang="en" sz="1800">
                <a:solidFill>
                  <a:srgbClr val="000000"/>
                </a:solidFill>
              </a:rPr>
              <a:t>,Δ</a:t>
            </a:r>
            <a:r>
              <a:rPr i="1" lang="en" sz="1800">
                <a:solidFill>
                  <a:srgbClr val="000000"/>
                </a:solidFill>
              </a:rPr>
              <a:t>z</a:t>
            </a:r>
            <a:r>
              <a:rPr i="1" lang="en">
                <a:solidFill>
                  <a:srgbClr val="000000"/>
                </a:solidFill>
              </a:rPr>
              <a:t>ct</a:t>
            </a:r>
            <a:r>
              <a:rPr i="1" lang="en" sz="1800">
                <a:solidFill>
                  <a:srgbClr val="000000"/>
                </a:solidFill>
              </a:rPr>
              <a:t> </a:t>
            </a:r>
            <a:r>
              <a:rPr lang="en" sz="1800">
                <a:solidFill>
                  <a:srgbClr val="000000"/>
                </a:solidFill>
              </a:rPr>
              <a:t>,Δ</a:t>
            </a:r>
            <a:r>
              <a:rPr i="1" lang="en" sz="1800">
                <a:solidFill>
                  <a:srgbClr val="000000"/>
                </a:solidFill>
              </a:rPr>
              <a:t>n</a:t>
            </a:r>
            <a:r>
              <a:rPr i="1" lang="en">
                <a:solidFill>
                  <a:srgbClr val="000000"/>
                </a:solidFill>
              </a:rPr>
              <a:t>ct</a:t>
            </a:r>
            <a:r>
              <a:rPr lang="en" sz="1800">
                <a:solidFill>
                  <a:srgbClr val="000000"/>
                </a:solidFill>
              </a:rPr>
              <a:t>) = 0</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Cov(Δ</a:t>
            </a:r>
            <a:r>
              <a:rPr i="1" lang="en" sz="1800">
                <a:solidFill>
                  <a:srgbClr val="000000"/>
                </a:solidFill>
              </a:rPr>
              <a:t>z</a:t>
            </a:r>
            <a:r>
              <a:rPr i="1" lang="en">
                <a:solidFill>
                  <a:srgbClr val="000000"/>
                </a:solidFill>
              </a:rPr>
              <a:t>ct</a:t>
            </a:r>
            <a:r>
              <a:rPr i="1" lang="en" sz="1800">
                <a:solidFill>
                  <a:srgbClr val="000000"/>
                </a:solidFill>
              </a:rPr>
              <a:t> </a:t>
            </a:r>
            <a:r>
              <a:rPr lang="en" sz="1800">
                <a:solidFill>
                  <a:srgbClr val="000000"/>
                </a:solidFill>
              </a:rPr>
              <a:t>, Δ</a:t>
            </a:r>
            <a:r>
              <a:rPr i="1" lang="en" sz="1800">
                <a:solidFill>
                  <a:srgbClr val="000000"/>
                </a:solidFill>
              </a:rPr>
              <a:t>n</a:t>
            </a:r>
            <a:r>
              <a:rPr i="1" lang="en">
                <a:solidFill>
                  <a:srgbClr val="000000"/>
                </a:solidFill>
              </a:rPr>
              <a:t>ct</a:t>
            </a:r>
            <a:r>
              <a:rPr i="1" lang="en" sz="1800">
                <a:solidFill>
                  <a:srgbClr val="000000"/>
                </a:solidFill>
              </a:rPr>
              <a:t> </a:t>
            </a:r>
            <a:r>
              <a:rPr lang="en" sz="1800">
                <a:solidFill>
                  <a:srgbClr val="000000"/>
                </a:solidFill>
              </a:rPr>
              <a:t>| Δγ</a:t>
            </a:r>
            <a:r>
              <a:rPr i="1" lang="en">
                <a:solidFill>
                  <a:srgbClr val="000000"/>
                </a:solidFill>
              </a:rPr>
              <a:t>st </a:t>
            </a:r>
            <a:r>
              <a:rPr lang="en" sz="1800">
                <a:solidFill>
                  <a:srgbClr val="000000"/>
                </a:solidFill>
              </a:rPr>
              <a:t>, Δ</a:t>
            </a:r>
            <a:r>
              <a:rPr b="1" lang="en" sz="1800">
                <a:solidFill>
                  <a:srgbClr val="000000"/>
                </a:solidFill>
              </a:rPr>
              <a:t>x</a:t>
            </a:r>
            <a:r>
              <a:rPr i="1" lang="en">
                <a:solidFill>
                  <a:srgbClr val="000000"/>
                </a:solidFill>
              </a:rPr>
              <a:t>ct</a:t>
            </a:r>
            <a:r>
              <a:rPr lang="en" sz="1800">
                <a:solidFill>
                  <a:srgbClr val="000000"/>
                </a:solidFill>
              </a:rPr>
              <a:t>) &gt; 0.</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If </a:t>
            </a:r>
            <a:r>
              <a:rPr lang="en" sz="1800">
                <a:solidFill>
                  <a:srgbClr val="000000"/>
                </a:solidFill>
              </a:rPr>
              <a:t>Δ</a:t>
            </a:r>
            <a:r>
              <a:rPr i="1" lang="en" sz="1800">
                <a:solidFill>
                  <a:srgbClr val="000000"/>
                </a:solidFill>
              </a:rPr>
              <a:t>n</a:t>
            </a:r>
            <a:r>
              <a:rPr i="1" lang="en">
                <a:solidFill>
                  <a:srgbClr val="000000"/>
                </a:solidFill>
              </a:rPr>
              <a:t>ct </a:t>
            </a:r>
            <a:r>
              <a:rPr lang="en" sz="1800">
                <a:solidFill>
                  <a:srgbClr val="000000"/>
                </a:solidFill>
              </a:rPr>
              <a:t>and past Δγ</a:t>
            </a:r>
            <a:r>
              <a:rPr i="1" lang="en">
                <a:solidFill>
                  <a:srgbClr val="000000"/>
                </a:solidFill>
              </a:rPr>
              <a:t>ct</a:t>
            </a:r>
            <a:r>
              <a:rPr lang="en" sz="1800">
                <a:solidFill>
                  <a:srgbClr val="000000"/>
                </a:solidFill>
              </a:rPr>
              <a:t> correlated -&gt; newspaper profitability as a confounder                            					      if not -&gt; newspaper entry exert causal effect</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4957200" y="1798950"/>
            <a:ext cx="4045200" cy="154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FFFFFF"/>
                </a:solidFill>
              </a:rPr>
              <a:t>0.34</a:t>
            </a:r>
            <a:r>
              <a:rPr lang="en">
                <a:solidFill>
                  <a:srgbClr val="FFFFFF"/>
                </a:solidFill>
              </a:rPr>
              <a:t> </a:t>
            </a:r>
            <a:r>
              <a:rPr lang="en" sz="3000">
                <a:solidFill>
                  <a:srgbClr val="FFFFFF"/>
                </a:solidFill>
              </a:rPr>
              <a:t>percentage points increase in voting turnout</a:t>
            </a:r>
            <a:endParaRPr sz="3000">
              <a:solidFill>
                <a:srgbClr val="FFFFFF"/>
              </a:solidFill>
            </a:endParaRPr>
          </a:p>
        </p:txBody>
      </p:sp>
      <p:sp>
        <p:nvSpPr>
          <p:cNvPr id="172" name="Google Shape;172;p19"/>
          <p:cNvSpPr/>
          <p:nvPr/>
        </p:nvSpPr>
        <p:spPr>
          <a:xfrm>
            <a:off x="1923775" y="416109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173" name="Google Shape;173;p19"/>
          <p:cNvPicPr preferRelativeResize="0"/>
          <p:nvPr/>
        </p:nvPicPr>
        <p:blipFill>
          <a:blip r:embed="rId3">
            <a:alphaModFix/>
          </a:blip>
          <a:stretch>
            <a:fillRect/>
          </a:stretch>
        </p:blipFill>
        <p:spPr>
          <a:xfrm>
            <a:off x="0" y="903744"/>
            <a:ext cx="4572000" cy="3410706"/>
          </a:xfrm>
          <a:prstGeom prst="rect">
            <a:avLst/>
          </a:prstGeom>
          <a:noFill/>
          <a:ln>
            <a:noFill/>
          </a:ln>
        </p:spPr>
      </p:pic>
      <p:sp>
        <p:nvSpPr>
          <p:cNvPr id="174" name="Google Shape;174;p19"/>
          <p:cNvSpPr/>
          <p:nvPr/>
        </p:nvSpPr>
        <p:spPr>
          <a:xfrm>
            <a:off x="2161025" y="1896100"/>
            <a:ext cx="713700" cy="6507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0"/>
          <p:cNvPicPr preferRelativeResize="0"/>
          <p:nvPr/>
        </p:nvPicPr>
        <p:blipFill>
          <a:blip r:embed="rId3">
            <a:alphaModFix/>
          </a:blip>
          <a:stretch>
            <a:fillRect/>
          </a:stretch>
        </p:blipFill>
        <p:spPr>
          <a:xfrm>
            <a:off x="900625" y="1067575"/>
            <a:ext cx="7342750" cy="3984624"/>
          </a:xfrm>
          <a:prstGeom prst="rect">
            <a:avLst/>
          </a:prstGeom>
          <a:noFill/>
          <a:ln>
            <a:noFill/>
          </a:ln>
        </p:spPr>
      </p:pic>
      <p:sp>
        <p:nvSpPr>
          <p:cNvPr id="180" name="Google Shape;180;p20"/>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Voter Turnout (Section IV)</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256850" y="1184275"/>
            <a:ext cx="8292900" cy="28848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Readership as mediator:</a:t>
            </a:r>
            <a:endParaRPr sz="1800"/>
          </a:p>
          <a:p>
            <a:pPr indent="-342900" lvl="1" marL="914400" rtl="0" algn="l">
              <a:lnSpc>
                <a:spcPct val="200000"/>
              </a:lnSpc>
              <a:spcBef>
                <a:spcPts val="0"/>
              </a:spcBef>
              <a:spcAft>
                <a:spcPts val="0"/>
              </a:spcAft>
              <a:buSzPts val="1800"/>
              <a:buChar char="○"/>
            </a:pPr>
            <a:r>
              <a:rPr lang="en" sz="1800"/>
              <a:t>Newspaper entry increases readership among eligible voters</a:t>
            </a:r>
            <a:endParaRPr sz="1800"/>
          </a:p>
          <a:p>
            <a:pPr indent="-342900" lvl="1" marL="914400" rtl="0" algn="l">
              <a:lnSpc>
                <a:spcPct val="200000"/>
              </a:lnSpc>
              <a:spcBef>
                <a:spcPts val="0"/>
              </a:spcBef>
              <a:spcAft>
                <a:spcPts val="0"/>
              </a:spcAft>
              <a:buSzPts val="1800"/>
              <a:buChar char="○"/>
            </a:pPr>
            <a:r>
              <a:rPr lang="en" sz="1800"/>
              <a:t>Readership results in political participation because of more information input</a:t>
            </a:r>
            <a:endParaRPr sz="1800"/>
          </a:p>
          <a:p>
            <a:pPr indent="-342900" lvl="1" marL="914400" rtl="0" algn="l">
              <a:lnSpc>
                <a:spcPct val="200000"/>
              </a:lnSpc>
              <a:spcBef>
                <a:spcPts val="0"/>
              </a:spcBef>
              <a:spcAft>
                <a:spcPts val="0"/>
              </a:spcAft>
              <a:buSzPts val="1800"/>
              <a:buChar char="○"/>
            </a:pPr>
            <a:r>
              <a:rPr lang="en" sz="1800"/>
              <a:t>Second and later entries increase less readership</a:t>
            </a:r>
            <a:endParaRPr sz="1800"/>
          </a:p>
          <a:p>
            <a:pPr indent="0" lvl="0" marL="0" rtl="0" algn="l">
              <a:lnSpc>
                <a:spcPct val="200000"/>
              </a:lnSpc>
              <a:spcBef>
                <a:spcPts val="1600"/>
              </a:spcBef>
              <a:spcAft>
                <a:spcPts val="1600"/>
              </a:spcAft>
              <a:buNone/>
            </a:pPr>
            <a:r>
              <a:t/>
            </a:r>
            <a:endParaRPr sz="1800"/>
          </a:p>
        </p:txBody>
      </p:sp>
      <p:sp>
        <p:nvSpPr>
          <p:cNvPr id="186" name="Google Shape;186;p21"/>
          <p:cNvSpPr txBox="1"/>
          <p:nvPr/>
        </p:nvSpPr>
        <p:spPr>
          <a:xfrm>
            <a:off x="389675" y="465875"/>
            <a:ext cx="73359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Note</a:t>
            </a:r>
            <a:endParaRPr sz="30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