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256" r:id="rId2"/>
  </p:sldIdLst>
  <p:sldSz cx="43891200" cy="43891200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125000"/>
      <a:buFont typeface="Wingdings" charset="0"/>
      <a:buChar char="§"/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1pPr>
    <a:lvl2pPr marL="959999" algn="l" rtl="0" fontAlgn="base">
      <a:spcBef>
        <a:spcPct val="20000"/>
      </a:spcBef>
      <a:spcAft>
        <a:spcPct val="0"/>
      </a:spcAft>
      <a:buClr>
        <a:schemeClr val="bg2"/>
      </a:buClr>
      <a:buSzPct val="125000"/>
      <a:buFont typeface="Wingdings" charset="0"/>
      <a:buChar char="§"/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2pPr>
    <a:lvl3pPr marL="1919998" algn="l" rtl="0" fontAlgn="base">
      <a:spcBef>
        <a:spcPct val="20000"/>
      </a:spcBef>
      <a:spcAft>
        <a:spcPct val="0"/>
      </a:spcAft>
      <a:buClr>
        <a:schemeClr val="bg2"/>
      </a:buClr>
      <a:buSzPct val="125000"/>
      <a:buFont typeface="Wingdings" charset="0"/>
      <a:buChar char="§"/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3pPr>
    <a:lvl4pPr marL="2879997" algn="l" rtl="0" fontAlgn="base">
      <a:spcBef>
        <a:spcPct val="20000"/>
      </a:spcBef>
      <a:spcAft>
        <a:spcPct val="0"/>
      </a:spcAft>
      <a:buClr>
        <a:schemeClr val="bg2"/>
      </a:buClr>
      <a:buSzPct val="125000"/>
      <a:buFont typeface="Wingdings" charset="0"/>
      <a:buChar char="§"/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4pPr>
    <a:lvl5pPr marL="3839995" algn="l" rtl="0" fontAlgn="base">
      <a:spcBef>
        <a:spcPct val="20000"/>
      </a:spcBef>
      <a:spcAft>
        <a:spcPct val="0"/>
      </a:spcAft>
      <a:buClr>
        <a:schemeClr val="bg2"/>
      </a:buClr>
      <a:buSzPct val="125000"/>
      <a:buFont typeface="Wingdings" charset="0"/>
      <a:buChar char="§"/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5pPr>
    <a:lvl6pPr marL="4799994" algn="l" defTabSz="959999" rtl="0" eaLnBrk="1" latinLnBrk="0" hangingPunct="1"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6pPr>
    <a:lvl7pPr marL="5759993" algn="l" defTabSz="959999" rtl="0" eaLnBrk="1" latinLnBrk="0" hangingPunct="1"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7pPr>
    <a:lvl8pPr marL="6719992" algn="l" defTabSz="959999" rtl="0" eaLnBrk="1" latinLnBrk="0" hangingPunct="1"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8pPr>
    <a:lvl9pPr marL="7679991" algn="l" defTabSz="959999" rtl="0" eaLnBrk="1" latinLnBrk="0" hangingPunct="1">
      <a:defRPr sz="4996" kern="1200">
        <a:solidFill>
          <a:schemeClr val="bg2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38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im Prisk" initials="DoP-N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FF0000"/>
    <a:srgbClr val="FFCC66"/>
    <a:srgbClr val="A50021"/>
    <a:srgbClr val="996633"/>
    <a:srgbClr val="9933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32" d="100"/>
          <a:sy n="32" d="100"/>
        </p:scale>
        <p:origin x="3856" y="208"/>
      </p:cViewPr>
      <p:guideLst>
        <p:guide orient="horz" pos="13824"/>
        <p:guide pos="138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91841" y="10727267"/>
            <a:ext cx="37307520" cy="1170516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83680" y="24870836"/>
            <a:ext cx="30723841" cy="11218333"/>
          </a:xfrm>
        </p:spPr>
        <p:txBody>
          <a:bodyPr/>
          <a:lstStyle>
            <a:lvl1pPr marL="0" indent="0" algn="ctr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FC65F80-206E-C248-B658-A82841BB8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AAECD-5145-2048-906F-E57CBA335F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1" y="2438400"/>
            <a:ext cx="9875520" cy="36576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1" y="2438400"/>
            <a:ext cx="29382720" cy="3657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EA754-29B2-1D46-B44C-5BE8192114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04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2438402"/>
            <a:ext cx="39502080" cy="87799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2678836"/>
            <a:ext cx="19629120" cy="263355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2067521" y="12678838"/>
            <a:ext cx="19629120" cy="12962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2067521" y="26047702"/>
            <a:ext cx="19629120" cy="12966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194560" y="39971132"/>
            <a:ext cx="10241281" cy="304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4996160" y="39971132"/>
            <a:ext cx="13898880" cy="3048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31455360" y="39971132"/>
            <a:ext cx="10241281" cy="3048000"/>
          </a:xfrm>
        </p:spPr>
        <p:txBody>
          <a:bodyPr/>
          <a:lstStyle>
            <a:lvl1pPr>
              <a:defRPr/>
            </a:lvl1pPr>
          </a:lstStyle>
          <a:p>
            <a:fld id="{9886988A-EA83-C84F-8B09-1913400DF3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CE914-1B15-4F4E-9899-0D3D8E0319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8202468"/>
            <a:ext cx="37307520" cy="8720667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8601267"/>
            <a:ext cx="37307520" cy="9601200"/>
          </a:xfrm>
        </p:spPr>
        <p:txBody>
          <a:bodyPr anchor="b"/>
          <a:lstStyle>
            <a:lvl1pPr marL="0" indent="0">
              <a:buNone/>
              <a:defRPr sz="3500"/>
            </a:lvl1pPr>
            <a:lvl2pPr marL="807061" indent="0">
              <a:buNone/>
              <a:defRPr sz="3200"/>
            </a:lvl2pPr>
            <a:lvl3pPr marL="1614122" indent="0">
              <a:buNone/>
              <a:defRPr sz="2800"/>
            </a:lvl3pPr>
            <a:lvl4pPr marL="2421183" indent="0">
              <a:buNone/>
              <a:defRPr sz="2500"/>
            </a:lvl4pPr>
            <a:lvl5pPr marL="3228243" indent="0">
              <a:buNone/>
              <a:defRPr sz="2500"/>
            </a:lvl5pPr>
            <a:lvl6pPr marL="4035304" indent="0">
              <a:buNone/>
              <a:defRPr sz="2500"/>
            </a:lvl6pPr>
            <a:lvl7pPr marL="4842365" indent="0">
              <a:buNone/>
              <a:defRPr sz="2500"/>
            </a:lvl7pPr>
            <a:lvl8pPr marL="5649426" indent="0">
              <a:buNone/>
              <a:defRPr sz="2500"/>
            </a:lvl8pPr>
            <a:lvl9pPr marL="6456487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4C10B-6CE4-C44E-9AA1-E3E59B9553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9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12678836"/>
            <a:ext cx="19629120" cy="2633556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7521" y="12678836"/>
            <a:ext cx="19629120" cy="26335565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AB618-3A29-1449-B878-AA68D88C8E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5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1" y="1756835"/>
            <a:ext cx="39502080" cy="73152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5" y="9825568"/>
            <a:ext cx="19392900" cy="4093632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7061" indent="0">
              <a:buNone/>
              <a:defRPr sz="3500" b="1"/>
            </a:lvl2pPr>
            <a:lvl3pPr marL="1614122" indent="0">
              <a:buNone/>
              <a:defRPr sz="3200" b="1"/>
            </a:lvl3pPr>
            <a:lvl4pPr marL="2421183" indent="0">
              <a:buNone/>
              <a:defRPr sz="2800" b="1"/>
            </a:lvl4pPr>
            <a:lvl5pPr marL="3228243" indent="0">
              <a:buNone/>
              <a:defRPr sz="2800" b="1"/>
            </a:lvl5pPr>
            <a:lvl6pPr marL="4035304" indent="0">
              <a:buNone/>
              <a:defRPr sz="2800" b="1"/>
            </a:lvl6pPr>
            <a:lvl7pPr marL="4842365" indent="0">
              <a:buNone/>
              <a:defRPr sz="2800" b="1"/>
            </a:lvl7pPr>
            <a:lvl8pPr marL="5649426" indent="0">
              <a:buNone/>
              <a:defRPr sz="2800" b="1"/>
            </a:lvl8pPr>
            <a:lvl9pPr marL="6456487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5" y="13919201"/>
            <a:ext cx="19392900" cy="25289933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1" y="9825568"/>
            <a:ext cx="19400521" cy="4093632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807061" indent="0">
              <a:buNone/>
              <a:defRPr sz="3500" b="1"/>
            </a:lvl2pPr>
            <a:lvl3pPr marL="1614122" indent="0">
              <a:buNone/>
              <a:defRPr sz="3200" b="1"/>
            </a:lvl3pPr>
            <a:lvl4pPr marL="2421183" indent="0">
              <a:buNone/>
              <a:defRPr sz="2800" b="1"/>
            </a:lvl4pPr>
            <a:lvl5pPr marL="3228243" indent="0">
              <a:buNone/>
              <a:defRPr sz="2800" b="1"/>
            </a:lvl5pPr>
            <a:lvl6pPr marL="4035304" indent="0">
              <a:buNone/>
              <a:defRPr sz="2800" b="1"/>
            </a:lvl6pPr>
            <a:lvl7pPr marL="4842365" indent="0">
              <a:buNone/>
              <a:defRPr sz="2800" b="1"/>
            </a:lvl7pPr>
            <a:lvl8pPr marL="5649426" indent="0">
              <a:buNone/>
              <a:defRPr sz="2800" b="1"/>
            </a:lvl8pPr>
            <a:lvl9pPr marL="6456487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1" y="13919201"/>
            <a:ext cx="19400521" cy="25289933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DD54F3-17FE-ED41-9CAE-C91244BA6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29123-8680-3048-8792-1A6F876B09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4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85575-D2E6-424D-885F-518BA4CB5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3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748370"/>
            <a:ext cx="14439900" cy="7437965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1" y="1748370"/>
            <a:ext cx="24536400" cy="37460766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9186334"/>
            <a:ext cx="14439900" cy="30022800"/>
          </a:xfrm>
        </p:spPr>
        <p:txBody>
          <a:bodyPr/>
          <a:lstStyle>
            <a:lvl1pPr marL="0" indent="0">
              <a:buNone/>
              <a:defRPr sz="2500"/>
            </a:lvl1pPr>
            <a:lvl2pPr marL="807061" indent="0">
              <a:buNone/>
              <a:defRPr sz="2100"/>
            </a:lvl2pPr>
            <a:lvl3pPr marL="1614122" indent="0">
              <a:buNone/>
              <a:defRPr sz="1800"/>
            </a:lvl3pPr>
            <a:lvl4pPr marL="2421183" indent="0">
              <a:buNone/>
              <a:defRPr sz="1600"/>
            </a:lvl4pPr>
            <a:lvl5pPr marL="3228243" indent="0">
              <a:buNone/>
              <a:defRPr sz="1600"/>
            </a:lvl5pPr>
            <a:lvl6pPr marL="4035304" indent="0">
              <a:buNone/>
              <a:defRPr sz="1600"/>
            </a:lvl6pPr>
            <a:lvl7pPr marL="4842365" indent="0">
              <a:buNone/>
              <a:defRPr sz="1600"/>
            </a:lvl7pPr>
            <a:lvl8pPr marL="5649426" indent="0">
              <a:buNone/>
              <a:defRPr sz="1600"/>
            </a:lvl8pPr>
            <a:lvl9pPr marL="6456487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C6450D-DA64-D64E-8617-87C6807FBF6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3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30725535"/>
            <a:ext cx="26334720" cy="3623733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3920067"/>
            <a:ext cx="26334720" cy="26335567"/>
          </a:xfrm>
        </p:spPr>
        <p:txBody>
          <a:bodyPr/>
          <a:lstStyle>
            <a:lvl1pPr marL="0" indent="0">
              <a:buNone/>
              <a:defRPr sz="5600"/>
            </a:lvl1pPr>
            <a:lvl2pPr marL="807061" indent="0">
              <a:buNone/>
              <a:defRPr sz="4900"/>
            </a:lvl2pPr>
            <a:lvl3pPr marL="1614122" indent="0">
              <a:buNone/>
              <a:defRPr sz="4200"/>
            </a:lvl3pPr>
            <a:lvl4pPr marL="2421183" indent="0">
              <a:buNone/>
              <a:defRPr sz="3500"/>
            </a:lvl4pPr>
            <a:lvl5pPr marL="3228243" indent="0">
              <a:buNone/>
              <a:defRPr sz="3500"/>
            </a:lvl5pPr>
            <a:lvl6pPr marL="4035304" indent="0">
              <a:buNone/>
              <a:defRPr sz="3500"/>
            </a:lvl6pPr>
            <a:lvl7pPr marL="4842365" indent="0">
              <a:buNone/>
              <a:defRPr sz="3500"/>
            </a:lvl7pPr>
            <a:lvl8pPr marL="5649426" indent="0">
              <a:buNone/>
              <a:defRPr sz="3500"/>
            </a:lvl8pPr>
            <a:lvl9pPr marL="6456487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34349267"/>
            <a:ext cx="26334720" cy="5151968"/>
          </a:xfrm>
        </p:spPr>
        <p:txBody>
          <a:bodyPr/>
          <a:lstStyle>
            <a:lvl1pPr marL="0" indent="0">
              <a:buNone/>
              <a:defRPr sz="2500"/>
            </a:lvl1pPr>
            <a:lvl2pPr marL="807061" indent="0">
              <a:buNone/>
              <a:defRPr sz="2100"/>
            </a:lvl2pPr>
            <a:lvl3pPr marL="1614122" indent="0">
              <a:buNone/>
              <a:defRPr sz="1800"/>
            </a:lvl3pPr>
            <a:lvl4pPr marL="2421183" indent="0">
              <a:buNone/>
              <a:defRPr sz="1600"/>
            </a:lvl4pPr>
            <a:lvl5pPr marL="3228243" indent="0">
              <a:buNone/>
              <a:defRPr sz="1600"/>
            </a:lvl5pPr>
            <a:lvl6pPr marL="4035304" indent="0">
              <a:buNone/>
              <a:defRPr sz="1600"/>
            </a:lvl6pPr>
            <a:lvl7pPr marL="4842365" indent="0">
              <a:buNone/>
              <a:defRPr sz="1600"/>
            </a:lvl7pPr>
            <a:lvl8pPr marL="5649426" indent="0">
              <a:buNone/>
              <a:defRPr sz="1600"/>
            </a:lvl8pPr>
            <a:lvl9pPr marL="6456487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6DA39-90E1-6946-B000-5A45EF58F8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4561" y="2438402"/>
            <a:ext cx="39502080" cy="877993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42722" tIns="221361" rIns="442722" bIns="2213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561" y="12678836"/>
            <a:ext cx="39502080" cy="2633556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42722" tIns="221361" rIns="442722" bIns="2213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4560" y="39971132"/>
            <a:ext cx="10241281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42722" tIns="221361" rIns="442722" bIns="221361" numCol="1" anchor="b" anchorCtr="0" compatLnSpc="1">
            <a:prstTxWarp prst="textNoShape">
              <a:avLst/>
            </a:prstTxWarp>
          </a:bodyPr>
          <a:lstStyle>
            <a:lvl1pPr defTabSz="4427626">
              <a:spcBef>
                <a:spcPct val="0"/>
              </a:spcBef>
              <a:buClrTx/>
              <a:buSzTx/>
              <a:buFontTx/>
              <a:buNone/>
              <a:defRPr sz="6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160" y="39971132"/>
            <a:ext cx="1389888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42722" tIns="221361" rIns="442722" bIns="221361" numCol="1" anchor="b" anchorCtr="0" compatLnSpc="1">
            <a:prstTxWarp prst="textNoShape">
              <a:avLst/>
            </a:prstTxWarp>
          </a:bodyPr>
          <a:lstStyle>
            <a:lvl1pPr algn="ctr" defTabSz="4427626">
              <a:spcBef>
                <a:spcPct val="0"/>
              </a:spcBef>
              <a:buClrTx/>
              <a:buSzTx/>
              <a:buFontTx/>
              <a:buNone/>
              <a:defRPr sz="6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360" y="39971132"/>
            <a:ext cx="10241281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442722" tIns="221361" rIns="442722" bIns="221361" numCol="1" anchor="b" anchorCtr="0" compatLnSpc="1">
            <a:prstTxWarp prst="textNoShape">
              <a:avLst/>
            </a:prstTxWarp>
          </a:bodyPr>
          <a:lstStyle>
            <a:lvl1pPr algn="r" defTabSz="4427626">
              <a:spcBef>
                <a:spcPct val="0"/>
              </a:spcBef>
              <a:buClrTx/>
              <a:buSzTx/>
              <a:buFontTx/>
              <a:buNone/>
              <a:defRPr sz="6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0A28D887-2B6A-7444-AC70-9C571A5CA9B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2pPr>
      <a:lvl3pPr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3pPr>
      <a:lvl4pPr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4pPr>
      <a:lvl5pPr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5pPr>
      <a:lvl6pPr marL="807061"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6pPr>
      <a:lvl7pPr marL="1614122"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7pPr>
      <a:lvl8pPr marL="2421183"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8pPr>
      <a:lvl9pPr marL="3228243" algn="ctr" defTabSz="4427626" rtl="0" fontAlgn="base">
        <a:spcBef>
          <a:spcPct val="0"/>
        </a:spcBef>
        <a:spcAft>
          <a:spcPct val="0"/>
        </a:spcAft>
        <a:defRPr sz="21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ea typeface="ＭＳ Ｐゴシック" charset="0"/>
        </a:defRPr>
      </a:lvl9pPr>
    </p:titleStyle>
    <p:bodyStyle>
      <a:lvl1pPr marL="1658958" indent="-1658958" algn="l" defTabSz="4427626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155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3598147" indent="-1384334" algn="l" defTabSz="4427626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0"/>
        <a:buChar char="n"/>
        <a:defRPr sz="136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5534533" indent="-1106907" algn="l" defTabSz="4427626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1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7748346" indent="-1106907" algn="l" defTabSz="4427626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charset="0"/>
        <a:buChar char="n"/>
        <a:defRPr sz="9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9962158" indent="-1106907" algn="l" defTabSz="4427626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9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10769219" indent="-1106907" algn="l" defTabSz="4427626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9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11576280" indent="-1106907" algn="l" defTabSz="4427626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9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12383341" indent="-1106907" algn="l" defTabSz="4427626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9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13190402" indent="-1106907" algn="l" defTabSz="4427626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n"/>
        <a:defRPr sz="9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en-US"/>
      </a:defPPr>
      <a:lvl1pPr marL="0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7061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14122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21183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28243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35304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42365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49426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456487" algn="l" defTabSz="807061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>
          <a:xfrm>
            <a:off x="2400039" y="771146"/>
            <a:ext cx="39178777" cy="6239254"/>
          </a:xfrm>
        </p:spPr>
        <p:txBody>
          <a:bodyPr vert="horz" wrap="square" lIns="442722" tIns="64565" rIns="442722" bIns="6456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75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Variability in CT-based upper airway morphology and </a:t>
            </a:r>
            <a:br>
              <a:rPr lang="en-US" sz="75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</a:br>
            <a:r>
              <a:rPr lang="en-US" sz="75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its effect of deposition of inhaled particles</a:t>
            </a: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 </a:t>
            </a:r>
            <a:b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</a:b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 </a:t>
            </a:r>
            <a:r>
              <a:rPr lang="en-US" sz="48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  </a:t>
            </a: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 </a:t>
            </a:r>
            <a:br>
              <a:rPr lang="en-US" sz="75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</a:b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Theo Jan</a:t>
            </a:r>
            <a:r>
              <a:rPr lang="en-US" sz="60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1</a:t>
            </a: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, Andrew P. Kuprat</a:t>
            </a:r>
            <a:r>
              <a:rPr lang="en-US" sz="60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2</a:t>
            </a: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, Sean Colby</a:t>
            </a:r>
            <a:r>
              <a:rPr lang="en-US" sz="60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2</a:t>
            </a: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, Richard A. Corley</a:t>
            </a:r>
            <a:r>
              <a:rPr lang="en-US" sz="60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3</a:t>
            </a:r>
            <a:r>
              <a:rPr lang="en-US" sz="6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, &amp; Chantal Darquenne</a:t>
            </a:r>
            <a:r>
              <a:rPr lang="en-US" sz="60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1</a:t>
            </a:r>
            <a:br>
              <a:rPr lang="en-US" sz="72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</a:br>
            <a:r>
              <a:rPr lang="en-US" sz="28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   </a:t>
            </a:r>
            <a:br>
              <a:rPr lang="en-US" sz="61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</a:br>
            <a:br>
              <a:rPr lang="en-US" sz="14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</a:br>
            <a:r>
              <a:rPr lang="en-US" sz="48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University of California, San Diego, CA</a:t>
            </a:r>
            <a:r>
              <a:rPr lang="en-US" sz="48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1</a:t>
            </a:r>
            <a:r>
              <a:rPr lang="en-US" sz="48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, Pacific Northwest Natl Lab, Richland, WA</a:t>
            </a:r>
            <a:r>
              <a:rPr lang="en-US" sz="48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2</a:t>
            </a:r>
            <a:r>
              <a:rPr lang="en-US" sz="48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, Greek Creek </a:t>
            </a:r>
            <a:r>
              <a:rPr lang="en-US" sz="4800" dirty="0" err="1">
                <a:solidFill>
                  <a:schemeClr val="bg1"/>
                </a:solidFill>
                <a:effectLst/>
                <a:latin typeface="Trebuchet MS"/>
                <a:cs typeface="Trebuchet MS"/>
              </a:rPr>
              <a:t>Toxicokinetics</a:t>
            </a:r>
            <a:r>
              <a:rPr lang="en-US" sz="48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 Consulting, LLC, Boise, ID</a:t>
            </a:r>
            <a:r>
              <a:rPr lang="en-US" sz="4800" baseline="30000" dirty="0">
                <a:solidFill>
                  <a:schemeClr val="bg1"/>
                </a:solidFill>
                <a:effectLst/>
                <a:latin typeface="Trebuchet MS"/>
                <a:cs typeface="Trebuchet MS"/>
              </a:rPr>
              <a:t>3, </a:t>
            </a:r>
            <a:endParaRPr lang="en-US" sz="4800" dirty="0">
              <a:solidFill>
                <a:schemeClr val="bg1"/>
              </a:solidFill>
              <a:latin typeface="Trebuchet MS" charset="0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1787464" y="8458200"/>
            <a:ext cx="14595535" cy="570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61412" tIns="80706" rIns="161412" bIns="80706"/>
          <a:lstStyle/>
          <a:p>
            <a:pPr marL="457200" indent="-457200" algn="just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Delivery of therapeutic drugs by aerosol inhalation is a well-established means for the treatment of pulmonary diseases. </a:t>
            </a:r>
          </a:p>
          <a:p>
            <a:pPr marL="457200" indent="-457200" algn="just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While lung deposition is often used as a surrogate marker for therapeutic effects, response to therapy highly depends upon the regional distribution of deposited drugs.</a:t>
            </a:r>
          </a:p>
          <a:p>
            <a:pPr marL="457200" indent="-457200" algn="just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Deposition in the throat is a major source of variability in lung deposition and represents a major obstacle to aerosol delivery to the intrathoracic airways. Thus, deposition in the throat is a major factor affecting therapeutic effects.</a:t>
            </a:r>
          </a:p>
        </p:txBody>
      </p:sp>
      <p:pic>
        <p:nvPicPr>
          <p:cNvPr id="49" name="Picture 48" descr="PNNL_Color_Logo_Horizontal.tif">
            <a:extLst>
              <a:ext uri="{FF2B5EF4-FFF2-40B4-BE49-F238E27FC236}">
                <a16:creationId xmlns:a16="http://schemas.microsoft.com/office/drawing/2014/main" id="{C27194D9-C625-B14B-99BC-D6F744AD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4783" y="1267425"/>
            <a:ext cx="5462017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1D29E-C65A-BE4C-90D8-0251EC8EDA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589" y="1791539"/>
            <a:ext cx="4157538" cy="3161461"/>
          </a:xfrm>
          <a:prstGeom prst="rect">
            <a:avLst/>
          </a:prstGeom>
        </p:spPr>
      </p:pic>
      <p:sp>
        <p:nvSpPr>
          <p:cNvPr id="51" name="Rectangle 10">
            <a:extLst>
              <a:ext uri="{FF2B5EF4-FFF2-40B4-BE49-F238E27FC236}">
                <a16:creationId xmlns:a16="http://schemas.microsoft.com/office/drawing/2014/main" id="{59C0448B-A6DE-0848-8F5F-3D577F6F9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090" y="15695353"/>
            <a:ext cx="14588910" cy="137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61412" tIns="80706" rIns="161412" bIns="80706"/>
          <a:lstStyle/>
          <a:p>
            <a:pPr marL="457200" indent="-457200" algn="just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To determine the </a:t>
            </a:r>
            <a:r>
              <a:rPr lang="en-US" sz="3600" dirty="0" err="1">
                <a:latin typeface="Trebuchet MS" panose="020B0703020202090204" pitchFamily="34" charset="0"/>
              </a:rPr>
              <a:t>intersubject</a:t>
            </a:r>
            <a:r>
              <a:rPr lang="en-US" sz="3600" dirty="0">
                <a:latin typeface="Trebuchet MS" panose="020B0703020202090204" pitchFamily="34" charset="0"/>
              </a:rPr>
              <a:t> variability of upper airway (UA) geometry and its effect on upper airway deposition.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CB996EC-CF89-E848-8594-A302E8BBF9E3}"/>
              </a:ext>
            </a:extLst>
          </p:cNvPr>
          <p:cNvSpPr txBox="1"/>
          <p:nvPr/>
        </p:nvSpPr>
        <p:spPr>
          <a:xfrm>
            <a:off x="1807005" y="18745200"/>
            <a:ext cx="14575996" cy="629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4000" u="sng" dirty="0">
                <a:latin typeface="Trebuchet MS" panose="020B0703020202090204" pitchFamily="34" charset="0"/>
              </a:rPr>
              <a:t>Upper airway geometry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We used CT scans obtained in 4 healthy subjects (FEV</a:t>
            </a:r>
            <a:r>
              <a:rPr lang="en-US" sz="3600" baseline="-25000" dirty="0">
                <a:latin typeface="Trebuchet MS" panose="020B0703020202090204" pitchFamily="34" charset="0"/>
              </a:rPr>
              <a:t>1</a:t>
            </a:r>
            <a:r>
              <a:rPr lang="en-US" sz="3600" dirty="0">
                <a:latin typeface="Trebuchet MS" panose="020B0703020202090204" pitchFamily="34" charset="0"/>
              </a:rPr>
              <a:t> &gt; 80%pred) and 5 mild-to-moderate COPD patients (FEV</a:t>
            </a:r>
            <a:r>
              <a:rPr lang="en-US" sz="3600" baseline="-25000" dirty="0">
                <a:latin typeface="Trebuchet MS" panose="020B0703020202090204" pitchFamily="34" charset="0"/>
              </a:rPr>
              <a:t>1</a:t>
            </a:r>
            <a:r>
              <a:rPr lang="en-US" sz="3600" dirty="0">
                <a:latin typeface="Trebuchet MS" panose="020B0703020202090204" pitchFamily="34" charset="0"/>
              </a:rPr>
              <a:t> = 56-83 %</a:t>
            </a:r>
            <a:r>
              <a:rPr lang="en-US" sz="3600" dirty="0" err="1">
                <a:latin typeface="Trebuchet MS" panose="020B0703020202090204" pitchFamily="34" charset="0"/>
              </a:rPr>
              <a:t>pred</a:t>
            </a:r>
            <a:r>
              <a:rPr lang="en-US" sz="3600" dirty="0">
                <a:latin typeface="Trebuchet MS" panose="020B0703020202090204" pitchFamily="34" charset="0"/>
              </a:rPr>
              <a:t>) at the end of a 1 liter inhalation 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Upper airway geometries were determined using Amira (v6.5) and were based on an intensity threshold (</a:t>
            </a:r>
            <a:r>
              <a:rPr lang="en-US" sz="3600" dirty="0">
                <a:solidFill>
                  <a:srgbClr val="C00000"/>
                </a:solidFill>
                <a:latin typeface="Trebuchet MS" panose="020B0703020202090204" pitchFamily="34" charset="0"/>
              </a:rPr>
              <a:t>-</a:t>
            </a:r>
            <a:r>
              <a:rPr lang="en-US" sz="3600" baseline="30000" dirty="0">
                <a:solidFill>
                  <a:srgbClr val="C00000"/>
                </a:solidFill>
                <a:latin typeface="Trebuchet MS" panose="020B0703020202090204" pitchFamily="34" charset="0"/>
              </a:rPr>
              <a:t>.</a:t>
            </a:r>
            <a:r>
              <a:rPr lang="en-US" sz="3600" dirty="0">
                <a:solidFill>
                  <a:srgbClr val="C00000"/>
                </a:solidFill>
                <a:latin typeface="Trebuchet MS" panose="020B0703020202090204" pitchFamily="34" charset="0"/>
              </a:rPr>
              <a:t>-</a:t>
            </a:r>
            <a:r>
              <a:rPr lang="en-US" sz="3600" baseline="30000" dirty="0">
                <a:solidFill>
                  <a:srgbClr val="C00000"/>
                </a:solidFill>
                <a:latin typeface="Trebuchet MS" panose="020B0703020202090204" pitchFamily="34" charset="0"/>
              </a:rPr>
              <a:t>.</a:t>
            </a:r>
            <a:r>
              <a:rPr lang="en-US" sz="3600" dirty="0">
                <a:solidFill>
                  <a:srgbClr val="C00000"/>
                </a:solidFill>
                <a:latin typeface="Trebuchet MS" panose="020B0703020202090204" pitchFamily="34" charset="0"/>
              </a:rPr>
              <a:t>-</a:t>
            </a:r>
            <a:r>
              <a:rPr lang="en-US" sz="3600" dirty="0">
                <a:latin typeface="Trebuchet MS" panose="020B0703020202090204" pitchFamily="34" charset="0"/>
              </a:rPr>
              <a:t>, Figure 1) based on the intensity in the center of the airway (---) and that in the surrounding tissues (</a:t>
            </a:r>
            <a:r>
              <a:rPr lang="en-US" sz="3600" b="1" baseline="30000" dirty="0">
                <a:latin typeface="Trebuchet MS" panose="020B0703020202090204" pitchFamily="34" charset="0"/>
              </a:rPr>
              <a:t>...</a:t>
            </a:r>
            <a:r>
              <a:rPr lang="en-US" sz="3600" dirty="0">
                <a:latin typeface="Trebuchet MS" panose="020B0703020202090204" pitchFamily="34" charset="0"/>
              </a:rPr>
              <a:t>).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The same threshold was used for all subjects.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rebuchet MS" panose="020B0703020202090204" pitchFamily="34" charset="0"/>
            </a:endParaRP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19A11174-FCB9-6049-8EA1-97C718A50EDA}"/>
              </a:ext>
            </a:extLst>
          </p:cNvPr>
          <p:cNvSpPr/>
          <p:nvPr/>
        </p:nvSpPr>
        <p:spPr>
          <a:xfrm>
            <a:off x="1176463" y="7998288"/>
            <a:ext cx="15727680" cy="606443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2019445" y="7545231"/>
            <a:ext cx="4777835" cy="9317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61412" tIns="80706" rIns="161412" bIns="80706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4800" b="1" dirty="0">
                <a:solidFill>
                  <a:schemeClr val="bg1"/>
                </a:solidFill>
                <a:latin typeface="Trebuchet MS" charset="0"/>
              </a:rPr>
              <a:t>BACKGROUND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27DBAA5-DC17-6C4F-8E29-06D83ED06BC9}"/>
              </a:ext>
            </a:extLst>
          </p:cNvPr>
          <p:cNvSpPr/>
          <p:nvPr/>
        </p:nvSpPr>
        <p:spPr>
          <a:xfrm>
            <a:off x="1176462" y="15121250"/>
            <a:ext cx="15727680" cy="207087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 Box 6">
            <a:extLst>
              <a:ext uri="{FF2B5EF4-FFF2-40B4-BE49-F238E27FC236}">
                <a16:creationId xmlns:a16="http://schemas.microsoft.com/office/drawing/2014/main" id="{EF766A9D-621E-3C4F-A5C4-9F755FEC7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262" y="14706600"/>
            <a:ext cx="4311965" cy="93178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61412" tIns="80706" rIns="161412" bIns="80706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4800" b="1" dirty="0">
                <a:solidFill>
                  <a:schemeClr val="bg1"/>
                </a:solidFill>
                <a:latin typeface="Trebuchet MS" charset="0"/>
              </a:rPr>
              <a:t>OBJECTIVES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3733579-E887-9F4F-947C-329FA8A63720}"/>
              </a:ext>
            </a:extLst>
          </p:cNvPr>
          <p:cNvSpPr txBox="1"/>
          <p:nvPr/>
        </p:nvSpPr>
        <p:spPr>
          <a:xfrm>
            <a:off x="20041050" y="27761151"/>
            <a:ext cx="21821921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Particle mass transferred between 3D domain and distal 1D at each of 117 distal outlets</a:t>
            </a:r>
          </a:p>
          <a:p>
            <a:pPr marL="1240955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Convection-diffusion equation used in 3D domain for small (10 nm) particles</a:t>
            </a:r>
          </a:p>
          <a:p>
            <a:pPr marL="1240955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Multiple Path Particle Deposition model (MPPD) used in 1-D domains </a:t>
            </a:r>
            <a:r>
              <a:rPr lang="en-US" sz="2800" dirty="0">
                <a:latin typeface="Trebuchet MS" panose="020B0703020202090204" pitchFamily="34" charset="0"/>
              </a:rPr>
              <a:t>(</a:t>
            </a:r>
            <a:r>
              <a:rPr lang="en-US" sz="2800" i="1" dirty="0" err="1">
                <a:latin typeface="Trebuchet MS" panose="020B0703020202090204" pitchFamily="34" charset="0"/>
              </a:rPr>
              <a:t>Anjilvel</a:t>
            </a:r>
            <a:r>
              <a:rPr lang="en-US" sz="2800" i="1" dirty="0">
                <a:latin typeface="Trebuchet MS" panose="020B0703020202090204" pitchFamily="34" charset="0"/>
              </a:rPr>
              <a:t>, S. and B. </a:t>
            </a:r>
            <a:r>
              <a:rPr lang="en-US" sz="2800" i="1" dirty="0" err="1">
                <a:latin typeface="Trebuchet MS" panose="020B0703020202090204" pitchFamily="34" charset="0"/>
              </a:rPr>
              <a:t>Asgharian</a:t>
            </a:r>
            <a:r>
              <a:rPr lang="en-US" sz="2800" i="1" dirty="0">
                <a:latin typeface="Trebuchet MS" panose="020B0703020202090204" pitchFamily="34" charset="0"/>
              </a:rPr>
              <a:t>. Fundamental and Applied Toxicology, 1995. </a:t>
            </a:r>
            <a:r>
              <a:rPr lang="en-US" sz="2800" b="1" i="1" dirty="0">
                <a:latin typeface="Trebuchet MS" panose="020B0703020202090204" pitchFamily="34" charset="0"/>
              </a:rPr>
              <a:t>28</a:t>
            </a:r>
            <a:r>
              <a:rPr lang="en-US" sz="2800" i="1" dirty="0">
                <a:latin typeface="Trebuchet MS" panose="020B0703020202090204" pitchFamily="34" charset="0"/>
              </a:rPr>
              <a:t>:41-50; </a:t>
            </a:r>
            <a:r>
              <a:rPr lang="en-US" sz="2800" i="1" dirty="0" err="1">
                <a:latin typeface="Trebuchet MS" panose="020B0703020202090204" pitchFamily="34" charset="0"/>
              </a:rPr>
              <a:t>Asgharian</a:t>
            </a:r>
            <a:r>
              <a:rPr lang="en-US" sz="2800" i="1" dirty="0">
                <a:latin typeface="Trebuchet MS" panose="020B0703020202090204" pitchFamily="34" charset="0"/>
              </a:rPr>
              <a:t>, B., et al. Aerosol Science and Technology, 2001. </a:t>
            </a:r>
            <a:r>
              <a:rPr lang="en-US" sz="2800" b="1" i="1" dirty="0">
                <a:latin typeface="Trebuchet MS" panose="020B0703020202090204" pitchFamily="34" charset="0"/>
              </a:rPr>
              <a:t>34</a:t>
            </a:r>
            <a:r>
              <a:rPr lang="en-US" sz="2800" i="1" dirty="0">
                <a:latin typeface="Trebuchet MS" panose="020B0703020202090204" pitchFamily="34" charset="0"/>
              </a:rPr>
              <a:t>:332-339).</a:t>
            </a:r>
            <a:endParaRPr lang="en-US" sz="2800" dirty="0">
              <a:latin typeface="Trebuchet MS" panose="020B0703020202090204" pitchFamily="34" charset="0"/>
            </a:endParaRPr>
          </a:p>
          <a:p>
            <a:pPr marL="1240955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Airflow &amp; particle mass conserved between models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68D01A-2C44-1F4F-B6E5-3E61BBEDC4D5}"/>
              </a:ext>
            </a:extLst>
          </p:cNvPr>
          <p:cNvSpPr txBox="1"/>
          <p:nvPr/>
        </p:nvSpPr>
        <p:spPr>
          <a:xfrm>
            <a:off x="20858634" y="8488041"/>
            <a:ext cx="7604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latin typeface="Trebuchet MS" panose="020B0703020202090204" pitchFamily="34" charset="0"/>
              </a:rPr>
              <a:t>Upper Airway Geometry in All Subjects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9F9737-2FE2-C145-B430-187128B5A9F7}"/>
              </a:ext>
            </a:extLst>
          </p:cNvPr>
          <p:cNvSpPr txBox="1"/>
          <p:nvPr/>
        </p:nvSpPr>
        <p:spPr>
          <a:xfrm>
            <a:off x="32716120" y="17005663"/>
            <a:ext cx="9717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3200" b="1" dirty="0">
                <a:latin typeface="Trebuchet MS" panose="020B0703020202090204" pitchFamily="34" charset="0"/>
              </a:rPr>
              <a:t>Human 3D Geometry without distal MPPD models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0A3BC1-5A07-4C4C-A1C4-405EF199C009}"/>
              </a:ext>
            </a:extLst>
          </p:cNvPr>
          <p:cNvSpPr txBox="1"/>
          <p:nvPr/>
        </p:nvSpPr>
        <p:spPr>
          <a:xfrm>
            <a:off x="35106428" y="23558461"/>
            <a:ext cx="426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>
                <a:latin typeface="Trebuchet MS" panose="020B0703020202090204" pitchFamily="34" charset="0"/>
              </a:rPr>
              <a:t>Uncoupled model under-estimates concentrations in 3D domain during expiration since zero concentration assumed at distal ends of 3D model during exhalation</a:t>
            </a:r>
            <a:r>
              <a:rPr lang="en-US" sz="2800" dirty="0"/>
              <a:t>.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EBD2116-CED6-284D-AD5E-195ECC81F2FC}"/>
              </a:ext>
            </a:extLst>
          </p:cNvPr>
          <p:cNvSpPr/>
          <p:nvPr/>
        </p:nvSpPr>
        <p:spPr>
          <a:xfrm>
            <a:off x="18616873" y="7998289"/>
            <a:ext cx="24073177" cy="25558378"/>
          </a:xfrm>
          <a:prstGeom prst="roundRect">
            <a:avLst>
              <a:gd name="adj" fmla="val 510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C2D140-9E30-5F4D-BB5C-19A38E62691B}"/>
              </a:ext>
            </a:extLst>
          </p:cNvPr>
          <p:cNvSpPr txBox="1"/>
          <p:nvPr/>
        </p:nvSpPr>
        <p:spPr>
          <a:xfrm>
            <a:off x="20973589" y="7545231"/>
            <a:ext cx="7830011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chemeClr val="bg1"/>
                </a:solidFill>
                <a:latin typeface="Trebuchet MS" panose="020B0703020202090204" pitchFamily="34" charset="0"/>
              </a:rPr>
              <a:t>RESULTS AND DISCUSSION</a:t>
            </a:r>
            <a:endParaRPr lang="en-US" sz="4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4BC3E8-0EE5-174A-969F-52225ABB32DA}"/>
              </a:ext>
            </a:extLst>
          </p:cNvPr>
          <p:cNvSpPr txBox="1"/>
          <p:nvPr/>
        </p:nvSpPr>
        <p:spPr>
          <a:xfrm>
            <a:off x="19193272" y="35338970"/>
            <a:ext cx="2324057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Bi-directionally coupled 3D-1D model predicts ventilation heterogeneities &amp; aerosol transport &amp; deposition profiles not predicted by 3D or 1D models alone.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Incorporation of 1D MPPD model critical for accurate 3D-CFD simulations of particle fate during exhalation.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r>
              <a:rPr lang="en-US" sz="3600" u="sng" dirty="0">
                <a:latin typeface="Trebuchet MS" panose="020B0703020202090204" pitchFamily="34" charset="0"/>
              </a:rPr>
              <a:t>Next steps</a:t>
            </a:r>
            <a:r>
              <a:rPr lang="en-US" sz="3600" dirty="0">
                <a:latin typeface="Trebuchet MS" panose="020B0703020202090204" pitchFamily="34" charset="0"/>
              </a:rPr>
              <a:t>:</a:t>
            </a:r>
          </a:p>
          <a:p>
            <a:pPr marL="1531499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Develop more efficient Eulerian &amp; </a:t>
            </a:r>
            <a:r>
              <a:rPr lang="en-US" sz="3600" dirty="0" err="1">
                <a:latin typeface="Trebuchet MS" panose="020B0703020202090204" pitchFamily="34" charset="0"/>
              </a:rPr>
              <a:t>Lagrangian</a:t>
            </a:r>
            <a:r>
              <a:rPr lang="en-US" sz="3600" dirty="0">
                <a:latin typeface="Trebuchet MS" panose="020B0703020202090204" pitchFamily="34" charset="0"/>
              </a:rPr>
              <a:t> transient 3D simulation approaches for wide range particle sizes.</a:t>
            </a:r>
          </a:p>
          <a:p>
            <a:pPr marL="1531499" lvl="1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Evaluate model performance against our rich database of multi-modal 3D imaging and aerosol deposition measurements in human volunteers that include both healthy and COPD cohorts.</a:t>
            </a:r>
          </a:p>
          <a:p>
            <a:pPr marL="457200" indent="-457200">
              <a:spcAft>
                <a:spcPts val="600"/>
              </a:spcAft>
              <a:buFont typeface="Arial"/>
              <a:buChar char="•"/>
            </a:pPr>
            <a:endParaRPr lang="en-US" sz="3600" dirty="0">
              <a:latin typeface="Trebuchet MS" panose="020B0703020202090204" pitchFamily="34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D05C09AC-14D6-254C-B900-2C924D60C17D}"/>
              </a:ext>
            </a:extLst>
          </p:cNvPr>
          <p:cNvSpPr/>
          <p:nvPr/>
        </p:nvSpPr>
        <p:spPr>
          <a:xfrm>
            <a:off x="18616873" y="34785084"/>
            <a:ext cx="24073177" cy="712491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 Box 6">
            <a:extLst>
              <a:ext uri="{FF2B5EF4-FFF2-40B4-BE49-F238E27FC236}">
                <a16:creationId xmlns:a16="http://schemas.microsoft.com/office/drawing/2014/main" id="{5A231BE6-1986-C04D-A0F1-356815786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7800" y="34370435"/>
            <a:ext cx="9617306" cy="90165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61412" tIns="80706" rIns="161412" bIns="80706">
            <a:spAutoFit/>
          </a:bodyPr>
          <a:lstStyle/>
          <a:p>
            <a:pPr algn="ctr" eaLnBrk="0" hangingPunct="0">
              <a:spcBef>
                <a:spcPct val="50000"/>
              </a:spcBef>
              <a:buClrTx/>
              <a:buSzTx/>
              <a:buFontTx/>
              <a:buNone/>
            </a:pPr>
            <a:r>
              <a:rPr lang="en-US" sz="4800" b="1" dirty="0">
                <a:solidFill>
                  <a:schemeClr val="bg1"/>
                </a:solidFill>
                <a:latin typeface="Trebuchet MS" charset="0"/>
              </a:rPr>
              <a:t>CONCLUSIONS AND NEXT STEPS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C486805-AC06-1B4E-A8D8-A70DDFC8DAA3}"/>
              </a:ext>
            </a:extLst>
          </p:cNvPr>
          <p:cNvSpPr txBox="1"/>
          <p:nvPr/>
        </p:nvSpPr>
        <p:spPr>
          <a:xfrm>
            <a:off x="10896600" y="42672000"/>
            <a:ext cx="2209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en-US" sz="3600" dirty="0">
                <a:latin typeface="Trebuchet MS" panose="020B0703020202090204" pitchFamily="34" charset="0"/>
              </a:rPr>
              <a:t>Funded by 1U01ES028669 from the NIEHS at the NIH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61B4-8F4F-814C-A90C-210DBDFB3799}"/>
                  </a:ext>
                </a:extLst>
              </p:cNvPr>
              <p:cNvSpPr txBox="1"/>
              <p:nvPr/>
            </p:nvSpPr>
            <p:spPr>
              <a:xfrm>
                <a:off x="1807005" y="30180635"/>
                <a:ext cx="14520739" cy="1172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Trebuchet MS" panose="020B0703020202090204" pitchFamily="34" charset="0"/>
                  </a:rPr>
                  <a:t>The upper airway was divided in four regions of interests (ROI, Figure 2) bounded by anatomical landmarks: tip of uvula, tip of epiglottis, vocal cords and the fifth intervertebral disc.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Trebuchet MS" panose="020B0703020202090204" pitchFamily="34" charset="0"/>
                  </a:rPr>
                  <a:t>For each subject, the UA volume and the average and minimum cross-sectional area of each region were calculated.</a:t>
                </a:r>
              </a:p>
              <a:p>
                <a:pPr marL="571500" indent="-5715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 err="1">
                    <a:latin typeface="Trebuchet MS" panose="020B0703020202090204" pitchFamily="34" charset="0"/>
                  </a:rPr>
                  <a:t>Intersubject</a:t>
                </a:r>
                <a:r>
                  <a:rPr lang="en-US" sz="3600" dirty="0">
                    <a:latin typeface="Trebuchet MS" panose="020B0703020202090204" pitchFamily="34" charset="0"/>
                  </a:rPr>
                  <a:t> variability was assessed by the coefficient of variation </a:t>
                </a:r>
                <a:r>
                  <a:rPr lang="en-US" sz="3600" dirty="0" err="1">
                    <a:latin typeface="Trebuchet MS" panose="020B0703020202090204" pitchFamily="34" charset="0"/>
                  </a:rPr>
                  <a:t>CoV</a:t>
                </a:r>
                <a:r>
                  <a:rPr lang="en-US" sz="3600" dirty="0">
                    <a:latin typeface="Trebuchet MS" panose="020B0703020202090204" pitchFamily="34" charset="0"/>
                  </a:rPr>
                  <a:t> (SD/mean) </a:t>
                </a:r>
              </a:p>
              <a:p>
                <a:pPr>
                  <a:spcAft>
                    <a:spcPts val="600"/>
                  </a:spcAft>
                  <a:buNone/>
                </a:pPr>
                <a:r>
                  <a:rPr lang="en-US" sz="4000" u="sng" dirty="0">
                    <a:latin typeface="Trebuchet MS" panose="020B0703020202090204" pitchFamily="34" charset="0"/>
                  </a:rPr>
                  <a:t>Upper airway deposition</a:t>
                </a:r>
              </a:p>
              <a:p>
                <a:pPr marL="457200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Trebuchet MS" panose="020B0703020202090204" pitchFamily="34" charset="0"/>
                  </a:rPr>
                  <a:t>Deposition (</a:t>
                </a:r>
                <a:r>
                  <a:rPr lang="en-US" sz="3600" i="1" dirty="0">
                    <a:latin typeface="Trebuchet MS" panose="020B0703020202090204" pitchFamily="34" charset="0"/>
                  </a:rPr>
                  <a:t>DE</a:t>
                </a:r>
                <a:r>
                  <a:rPr lang="en-US" sz="3600" i="1" baseline="-25000" dirty="0">
                    <a:latin typeface="Trebuchet MS" panose="020B0703020202090204" pitchFamily="34" charset="0"/>
                  </a:rPr>
                  <a:t>UA</a:t>
                </a:r>
                <a:r>
                  <a:rPr lang="en-US" sz="3600" dirty="0">
                    <a:latin typeface="Trebuchet MS" panose="020B0703020202090204" pitchFamily="34" charset="0"/>
                  </a:rPr>
                  <a:t>) was predicted based on a characteristic diameter (</a:t>
                </a:r>
                <a:r>
                  <a:rPr lang="en-US" sz="3600" i="1" dirty="0">
                    <a:latin typeface="Trebuchet MS" panose="020B0703020202090204" pitchFamily="34" charset="0"/>
                  </a:rPr>
                  <a:t>d</a:t>
                </a:r>
                <a:r>
                  <a:rPr lang="en-US" sz="3600" i="1" baseline="-25000" dirty="0">
                    <a:latin typeface="Trebuchet MS" panose="020B0703020202090204" pitchFamily="34" charset="0"/>
                  </a:rPr>
                  <a:t>c</a:t>
                </a:r>
                <a:r>
                  <a:rPr lang="en-US" sz="3600" dirty="0">
                    <a:latin typeface="Trebuchet MS" panose="020B0703020202090204" pitchFamily="34" charset="0"/>
                  </a:rPr>
                  <a:t>) defined as the square root of the average cross-section of the laryngeal-pharynx region as follows:  </a:t>
                </a:r>
              </a:p>
              <a:p>
                <a:pPr algn="ctr">
                  <a:spcAft>
                    <a:spcPts val="600"/>
                  </a:spcAft>
                  <a:buNone/>
                </a:pP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</a:t>
                </a:r>
                <a:r>
                  <a:rPr lang="en-US" sz="40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UA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[1-1/(1.51 x 10</a:t>
                </a:r>
                <a:r>
                  <a:rPr lang="en-US" sz="4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40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Stk</a:t>
                </a: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4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3.03</a:t>
                </a:r>
                <a:r>
                  <a:rPr lang="en-US" sz="4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 </a:t>
                </a:r>
                <a:r>
                  <a:rPr lang="en-US" sz="4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0.25</a:t>
                </a:r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)+10] x 100</a:t>
                </a:r>
              </a:p>
              <a:p>
                <a:pPr>
                  <a:spcAft>
                    <a:spcPts val="0"/>
                  </a:spcAft>
                  <a:buNone/>
                </a:pPr>
                <a:r>
                  <a:rPr lang="en-US" sz="3600" dirty="0">
                    <a:latin typeface="Trebuchet MS" panose="020B0703020202090204" pitchFamily="34" charset="0"/>
                  </a:rPr>
                  <a:t>   where </a:t>
                </a:r>
              </a:p>
              <a:p>
                <a:pPr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𝑎𝑖𝑟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𝜋𝜇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i="1" dirty="0">
                    <a:latin typeface="Trebuchet MS" panose="020B0703020202090204" pitchFamily="34" charset="0"/>
                  </a:rPr>
                  <a:t>    </a:t>
                </a:r>
                <a:r>
                  <a:rPr lang="en-US" sz="3600" dirty="0">
                    <a:latin typeface="Trebuchet MS" panose="020B0703020202090204" pitchFamily="34" charset="0"/>
                  </a:rPr>
                  <a:t>and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𝑆𝑡𝑘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𝜇𝜋</m:t>
                        </m:r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>
                  <a:latin typeface="Trebuchet MS" panose="020B0703020202090204" pitchFamily="34" charset="0"/>
                </a:endParaRPr>
              </a:p>
              <a:p>
                <a:pPr marL="320040">
                  <a:spcAft>
                    <a:spcPts val="600"/>
                  </a:spcAft>
                  <a:buNone/>
                </a:pPr>
                <a:r>
                  <a:rPr lang="en-US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µ ,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𝜌</a:t>
                </a:r>
                <a:r>
                  <a:rPr lang="en-US" sz="3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air  </a:t>
                </a:r>
                <a:r>
                  <a:rPr lang="en-US" sz="3600" dirty="0">
                    <a:latin typeface="Trebuchet MS" panose="020B0703020202090204" pitchFamily="34" charset="0"/>
                    <a:ea typeface="Cambria Math" panose="02040503050406030204" pitchFamily="18" charset="0"/>
                  </a:rPr>
                  <a:t>are the dynamic viscosity and density of air; </a:t>
                </a:r>
                <a:r>
                  <a:rPr lang="en-US" sz="3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sz="3600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3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𝜌</a:t>
                </a:r>
                <a:r>
                  <a:rPr lang="en-US" sz="36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sz="3600" dirty="0">
                    <a:latin typeface="Trebuchet MS" panose="020B0703020202090204" pitchFamily="34" charset="0"/>
                    <a:ea typeface="Cambria Math" panose="02040503050406030204" pitchFamily="18" charset="0"/>
                  </a:rPr>
                  <a:t>, the particle diameter and density;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</a:t>
                </a:r>
                <a:r>
                  <a:rPr lang="en-US" sz="3600" dirty="0">
                    <a:latin typeface="Trebuchet MS" panose="020B0703020202090204" pitchFamily="34" charset="0"/>
                    <a:ea typeface="Cambria Math" panose="02040503050406030204" pitchFamily="18" charset="0"/>
                  </a:rPr>
                  <a:t>, the flow rate; and </a:t>
                </a:r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6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600" dirty="0">
                    <a:latin typeface="Trebuchet MS" panose="020B0703020202090204" pitchFamily="34" charset="0"/>
                    <a:ea typeface="Cambria Math" panose="02040503050406030204" pitchFamily="18" charset="0"/>
                  </a:rPr>
                  <a:t>, the Cunningham correction factor (</a:t>
                </a:r>
                <a:r>
                  <a:rPr lang="en-US" sz="3600" i="1" dirty="0">
                    <a:latin typeface="Trebuchet MS" panose="020B0703020202090204" pitchFamily="34" charset="0"/>
                    <a:ea typeface="Cambria Math" panose="02040503050406030204" pitchFamily="18" charset="0"/>
                  </a:rPr>
                  <a:t>Ann. Biomed. Eng., </a:t>
                </a:r>
                <a:r>
                  <a:rPr lang="en-US" sz="3600" dirty="0">
                    <a:latin typeface="Trebuchet MS" panose="020B0703020202090204" pitchFamily="34" charset="0"/>
                    <a:ea typeface="Cambria Math" panose="02040503050406030204" pitchFamily="18" charset="0"/>
                  </a:rPr>
                  <a:t>41:979, 2013).</a:t>
                </a:r>
                <a:endParaRPr lang="en-US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AC61B4-8F4F-814C-A90C-210DBDFB3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005" y="30180635"/>
                <a:ext cx="14520739" cy="11729365"/>
              </a:xfrm>
              <a:prstGeom prst="rect">
                <a:avLst/>
              </a:prstGeom>
              <a:blipFill>
                <a:blip r:embed="rId4"/>
                <a:stretch>
                  <a:fillRect l="-1485" t="-1623" r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69FA27B-659D-B54A-99EB-EAA5FD684D7E}"/>
              </a:ext>
            </a:extLst>
          </p:cNvPr>
          <p:cNvGrpSpPr>
            <a:grpSpLocks noChangeAspect="1"/>
          </p:cNvGrpSpPr>
          <p:nvPr/>
        </p:nvGrpSpPr>
        <p:grpSpPr>
          <a:xfrm>
            <a:off x="8325339" y="25306502"/>
            <a:ext cx="1853724" cy="2286000"/>
            <a:chOff x="3288808" y="25636103"/>
            <a:chExt cx="2962656" cy="36535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A5440B-6462-3342-BC8E-14144C9DC3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761" r="17342" b="59335"/>
            <a:stretch/>
          </p:blipFill>
          <p:spPr>
            <a:xfrm rot="5400000">
              <a:off x="2943372" y="25981539"/>
              <a:ext cx="3653527" cy="2962656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6E2962-B1F0-D645-BC8C-DF669949EB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26864" y="26136600"/>
              <a:ext cx="137160" cy="2667000"/>
            </a:xfrm>
            <a:prstGeom prst="line">
              <a:avLst/>
            </a:prstGeom>
            <a:noFill/>
            <a:ln w="25400">
              <a:solidFill>
                <a:srgbClr val="FFC000"/>
              </a:solidFill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C36C44-CBD9-E841-9D9E-3F81077B1579}"/>
              </a:ext>
            </a:extLst>
          </p:cNvPr>
          <p:cNvGrpSpPr/>
          <p:nvPr/>
        </p:nvGrpSpPr>
        <p:grpSpPr>
          <a:xfrm>
            <a:off x="2286000" y="24612600"/>
            <a:ext cx="5766868" cy="4572000"/>
            <a:chOff x="2359305" y="25008937"/>
            <a:chExt cx="5766868" cy="4572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7EA4B80-84A3-AD40-A297-CE7E5D7D4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305" y="25008937"/>
              <a:ext cx="5625000" cy="45720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9EF127-CAB2-C746-BF2A-30E442F47167}"/>
                </a:ext>
              </a:extLst>
            </p:cNvPr>
            <p:cNvGrpSpPr/>
            <p:nvPr/>
          </p:nvGrpSpPr>
          <p:grpSpPr>
            <a:xfrm>
              <a:off x="5623295" y="25587960"/>
              <a:ext cx="304800" cy="2377440"/>
              <a:chOff x="11887200" y="25957818"/>
              <a:chExt cx="304800" cy="237744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A8F6656-E913-5B4F-A5C4-DF1215133D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2039600" y="25957818"/>
                <a:ext cx="0" cy="2377440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headEnd type="arrow"/>
                <a:tailEnd type="arrow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FB46F61-C45F-9445-A2F3-412B98188F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887200" y="26545609"/>
                <a:ext cx="304800" cy="15859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headEnd type="none"/>
                <a:tailEnd type="non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5F3EC96-7937-6E40-8BC0-631DD1E0BD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887200" y="26698009"/>
                <a:ext cx="304800" cy="15859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headEnd type="none"/>
                <a:tailEnd type="non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5F72E62-357F-9D40-A227-12F4CADDB12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887200" y="27502001"/>
                <a:ext cx="304800" cy="15859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headEnd type="none"/>
                <a:tailEnd type="non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DE9AAA0-FFC3-964D-B8D9-12BD4743B3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1887200" y="27654401"/>
                <a:ext cx="304800" cy="158599"/>
              </a:xfrm>
              <a:prstGeom prst="straightConnector1">
                <a:avLst/>
              </a:prstGeom>
              <a:noFill/>
              <a:ln w="38100">
                <a:solidFill>
                  <a:srgbClr val="C00000"/>
                </a:solidFill>
                <a:headEnd type="none"/>
                <a:tailEnd type="none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 cap="flat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8B894D-DB94-B949-9A6F-C26E344FEC03}"/>
                </a:ext>
              </a:extLst>
            </p:cNvPr>
            <p:cNvSpPr txBox="1"/>
            <p:nvPr/>
          </p:nvSpPr>
          <p:spPr>
            <a:xfrm>
              <a:off x="6732799" y="26747012"/>
              <a:ext cx="133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rgbClr val="C00000"/>
                  </a:solidFill>
                </a:rPr>
                <a:t>Threshold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A80495-F421-BB49-B46A-46C562C6BD9E}"/>
                </a:ext>
              </a:extLst>
            </p:cNvPr>
            <p:cNvSpPr txBox="1"/>
            <p:nvPr/>
          </p:nvSpPr>
          <p:spPr>
            <a:xfrm>
              <a:off x="6795055" y="25175423"/>
              <a:ext cx="133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Tissues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517FCE-C441-C544-AC18-E8173958DEC8}"/>
                </a:ext>
              </a:extLst>
            </p:cNvPr>
            <p:cNvSpPr txBox="1"/>
            <p:nvPr/>
          </p:nvSpPr>
          <p:spPr>
            <a:xfrm>
              <a:off x="5262536" y="28048751"/>
              <a:ext cx="133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Airway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E9C57B0-3242-624B-8706-8D1C953D9AF8}"/>
                </a:ext>
              </a:extLst>
            </p:cNvPr>
            <p:cNvSpPr txBox="1"/>
            <p:nvPr/>
          </p:nvSpPr>
          <p:spPr>
            <a:xfrm>
              <a:off x="3824934" y="25108960"/>
              <a:ext cx="1331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2000" dirty="0">
                  <a:solidFill>
                    <a:schemeClr val="bg2">
                      <a:lumMod val="50000"/>
                    </a:schemeClr>
                  </a:solidFill>
                </a:rPr>
                <a:t>Tissues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CC0FC53-5F4D-514E-83AF-B09CA0F6987B}"/>
              </a:ext>
            </a:extLst>
          </p:cNvPr>
          <p:cNvSpPr txBox="1"/>
          <p:nvPr/>
        </p:nvSpPr>
        <p:spPr>
          <a:xfrm>
            <a:off x="6312657" y="2929695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u="sng" dirty="0"/>
              <a:t>Figure 1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A5C1BC3-080F-EF42-9DE2-7CB1A53F4A6A}"/>
              </a:ext>
            </a:extLst>
          </p:cNvPr>
          <p:cNvSpPr/>
          <p:nvPr/>
        </p:nvSpPr>
        <p:spPr>
          <a:xfrm>
            <a:off x="1176462" y="18246299"/>
            <a:ext cx="15727680" cy="23623962"/>
          </a:xfrm>
          <a:prstGeom prst="roundRect">
            <a:avLst>
              <a:gd name="adj" fmla="val 391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4458C0-C9CD-034F-B993-355F6652BF08}"/>
              </a:ext>
            </a:extLst>
          </p:cNvPr>
          <p:cNvSpPr txBox="1"/>
          <p:nvPr/>
        </p:nvSpPr>
        <p:spPr>
          <a:xfrm>
            <a:off x="2209800" y="17830800"/>
            <a:ext cx="3543561" cy="850779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800" b="1" dirty="0">
                <a:solidFill>
                  <a:schemeClr val="bg1"/>
                </a:solidFill>
                <a:latin typeface="Trebuchet MS" panose="020B0703020202090204" pitchFamily="34" charset="0"/>
              </a:rPr>
              <a:t>METHODS</a:t>
            </a:r>
            <a:endParaRPr lang="en-US" sz="4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1026" name="Picture 2" descr="https://www.liebertpub.com/na101/home/literatum/publisher/mal/journals/content/jam/2007/jam.2007.20.issue-3/jam.2007.0566/production/pdfimages_v02/master.img-002.jpg">
            <a:extLst>
              <a:ext uri="{FF2B5EF4-FFF2-40B4-BE49-F238E27FC236}">
                <a16:creationId xmlns:a16="http://schemas.microsoft.com/office/drawing/2014/main" id="{A3BFC9A8-5CD2-9846-A510-0B58C0099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/>
          <a:stretch/>
        </p:blipFill>
        <p:spPr bwMode="auto">
          <a:xfrm>
            <a:off x="11139679" y="24883884"/>
            <a:ext cx="472173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C1BD72F-DCBD-5A46-A582-0F9D0C216E2E}"/>
              </a:ext>
            </a:extLst>
          </p:cNvPr>
          <p:cNvSpPr txBox="1"/>
          <p:nvPr/>
        </p:nvSpPr>
        <p:spPr>
          <a:xfrm>
            <a:off x="11354114" y="29184600"/>
            <a:ext cx="560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u="sng" dirty="0"/>
              <a:t>Figure 2</a:t>
            </a:r>
            <a:r>
              <a:rPr lang="en-US" sz="3600" dirty="0"/>
              <a:t> – PLACE HOLDER</a:t>
            </a:r>
            <a:endParaRPr lang="en-US" sz="3600" u="sng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85CB228-5D55-2549-88F5-462BF8D458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1000" y="9301809"/>
            <a:ext cx="1023778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Custom 1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BBE0E3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39800" marR="0" indent="-939800" algn="l" defTabSz="250825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25000"/>
          <a:buFont typeface="Wingdings" charset="0"/>
          <a:buChar char="§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rgbClr val="BBE0E3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939800" marR="0" indent="-939800" algn="l" defTabSz="250825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25000"/>
          <a:buFont typeface="Wingdings" charset="0"/>
          <a:buChar char="§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bg2"/>
            </a:solidFill>
            <a:effectLst/>
            <a:latin typeface="Tahoma" charset="0"/>
            <a:ea typeface="ＭＳ Ｐゴシック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6547</TotalTime>
  <Words>609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Cambria Math</vt:lpstr>
      <vt:lpstr>Tahoma</vt:lpstr>
      <vt:lpstr>Trebuchet MS</vt:lpstr>
      <vt:lpstr>Wingdings</vt:lpstr>
      <vt:lpstr>Textured</vt:lpstr>
      <vt:lpstr>Variability in CT-based upper airway morphology and  its effect of deposition of inhaled particles       Theo Jan1, Andrew P. Kuprat2, Sean Colby2, Richard A. Corley3, &amp; Chantal Darquenne1      University of California, San Diego, CA1, Pacific Northwest Natl Lab, Richland, WA2, Greek Creek Toxicokinetics Consulting, LLC, Boise, ID3, </vt:lpstr>
    </vt:vector>
  </TitlesOfParts>
  <Company>UC SAN DIEGO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ASSESSMENT OF AIRWAY MORPHOMETRY BY MAGNETIC RESONANCE IMAGING. C. Darquenne, E.C. Breen, S. Ngai, G.K. Prisk and M. Scadeng. </dc:title>
  <dc:creator>Chantal Darquenne</dc:creator>
  <cp:lastModifiedBy>Chantal Darquenne</cp:lastModifiedBy>
  <cp:revision>255</cp:revision>
  <cp:lastPrinted>2019-02-19T21:42:40Z</cp:lastPrinted>
  <dcterms:created xsi:type="dcterms:W3CDTF">2012-05-03T18:59:52Z</dcterms:created>
  <dcterms:modified xsi:type="dcterms:W3CDTF">2019-09-24T22:19:27Z</dcterms:modified>
</cp:coreProperties>
</file>