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Lst>
  <p:sldSz cx="43891200" cy="43891200"/>
  <p:notesSz cx="7010400" cy="9296400"/>
  <p:defaultTextStyle>
    <a:defPPr>
      <a:defRPr lang="en-US"/>
    </a:defPPr>
    <a:lvl1pPr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1pPr>
    <a:lvl2pPr marL="959999"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2pPr>
    <a:lvl3pPr marL="1919998"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3pPr>
    <a:lvl4pPr marL="2879997"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4pPr>
    <a:lvl5pPr marL="3839995"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5pPr>
    <a:lvl6pPr marL="4799994" algn="l" defTabSz="959999" rtl="0" eaLnBrk="1" latinLnBrk="0" hangingPunct="1">
      <a:defRPr sz="4996" kern="1200">
        <a:solidFill>
          <a:schemeClr val="bg2"/>
        </a:solidFill>
        <a:latin typeface="Tahoma" charset="0"/>
        <a:ea typeface="ＭＳ Ｐゴシック" charset="0"/>
        <a:cs typeface="+mn-cs"/>
      </a:defRPr>
    </a:lvl6pPr>
    <a:lvl7pPr marL="5759993" algn="l" defTabSz="959999" rtl="0" eaLnBrk="1" latinLnBrk="0" hangingPunct="1">
      <a:defRPr sz="4996" kern="1200">
        <a:solidFill>
          <a:schemeClr val="bg2"/>
        </a:solidFill>
        <a:latin typeface="Tahoma" charset="0"/>
        <a:ea typeface="ＭＳ Ｐゴシック" charset="0"/>
        <a:cs typeface="+mn-cs"/>
      </a:defRPr>
    </a:lvl7pPr>
    <a:lvl8pPr marL="6719992" algn="l" defTabSz="959999" rtl="0" eaLnBrk="1" latinLnBrk="0" hangingPunct="1">
      <a:defRPr sz="4996" kern="1200">
        <a:solidFill>
          <a:schemeClr val="bg2"/>
        </a:solidFill>
        <a:latin typeface="Tahoma" charset="0"/>
        <a:ea typeface="ＭＳ Ｐゴシック" charset="0"/>
        <a:cs typeface="+mn-cs"/>
      </a:defRPr>
    </a:lvl8pPr>
    <a:lvl9pPr marL="7679991" algn="l" defTabSz="959999" rtl="0" eaLnBrk="1" latinLnBrk="0" hangingPunct="1">
      <a:defRPr sz="4996" kern="1200">
        <a:solidFill>
          <a:schemeClr val="bg2"/>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13824" userDrawn="1">
          <p15:clr>
            <a:srgbClr val="A4A3A4"/>
          </p15:clr>
        </p15:guide>
        <p15:guide id="2" pos="1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Prisk" initials="DoP-N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CC66"/>
    <a:srgbClr val="A50021"/>
    <a:srgbClr val="996633"/>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890" y="-1824"/>
      </p:cViewPr>
      <p:guideLst>
        <p:guide orient="horz" pos="13824"/>
        <p:guide pos="1382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3291841" y="10727267"/>
            <a:ext cx="37307520" cy="11705167"/>
          </a:xfrm>
        </p:spPr>
        <p:txBody>
          <a:bodyPr/>
          <a:lstStyle>
            <a:lvl1pPr>
              <a:defRPr/>
            </a:lvl1pPr>
          </a:lstStyle>
          <a:p>
            <a:pPr lvl="0"/>
            <a:r>
              <a:rPr lang="en-US" noProof="0"/>
              <a:t>Click to edit Master title style</a:t>
            </a:r>
          </a:p>
        </p:txBody>
      </p:sp>
      <p:sp>
        <p:nvSpPr>
          <p:cNvPr id="14339" name="Rectangle 3"/>
          <p:cNvSpPr>
            <a:spLocks noGrp="1" noChangeArrowheads="1"/>
          </p:cNvSpPr>
          <p:nvPr>
            <p:ph type="subTitle" sz="quarter" idx="1"/>
          </p:nvPr>
        </p:nvSpPr>
        <p:spPr>
          <a:xfrm>
            <a:off x="6583680" y="24870836"/>
            <a:ext cx="30723841" cy="11218333"/>
          </a:xfrm>
        </p:spPr>
        <p:txBody>
          <a:bodyPr/>
          <a:lstStyle>
            <a:lvl1pPr marL="0" indent="0" algn="ctr">
              <a:buFont typeface="Wingdings" charset="0"/>
              <a:buNone/>
              <a:defRPr/>
            </a:lvl1pPr>
          </a:lstStyle>
          <a:p>
            <a:pPr lvl="0"/>
            <a:r>
              <a:rPr lang="en-US" noProof="0"/>
              <a:t>Click to edit Master subtitle style</a:t>
            </a:r>
          </a:p>
        </p:txBody>
      </p:sp>
      <p:sp>
        <p:nvSpPr>
          <p:cNvPr id="14340" name="Rectangle 4"/>
          <p:cNvSpPr>
            <a:spLocks noGrp="1" noChangeArrowheads="1"/>
          </p:cNvSpPr>
          <p:nvPr>
            <p:ph type="dt" sz="quarter" idx="2"/>
          </p:nvPr>
        </p:nvSpPr>
        <p:spPr/>
        <p:txBody>
          <a:bodyPr/>
          <a:lstStyle>
            <a:lvl1pPr>
              <a:defRPr/>
            </a:lvl1pPr>
          </a:lstStyle>
          <a:p>
            <a:endParaRPr lang="en-US"/>
          </a:p>
        </p:txBody>
      </p:sp>
      <p:sp>
        <p:nvSpPr>
          <p:cNvPr id="14341" name="Rectangle 5"/>
          <p:cNvSpPr>
            <a:spLocks noGrp="1" noChangeArrowheads="1"/>
          </p:cNvSpPr>
          <p:nvPr>
            <p:ph type="ftr" sz="quarter" idx="3"/>
          </p:nvPr>
        </p:nvSpPr>
        <p:spPr/>
        <p:txBody>
          <a:bodyPr/>
          <a:lstStyle>
            <a:lvl1pPr>
              <a:defRPr/>
            </a:lvl1pPr>
          </a:lstStyle>
          <a:p>
            <a:endParaRPr lang="en-US"/>
          </a:p>
        </p:txBody>
      </p:sp>
      <p:sp>
        <p:nvSpPr>
          <p:cNvPr id="14342" name="Rectangle 6"/>
          <p:cNvSpPr>
            <a:spLocks noGrp="1" noChangeArrowheads="1"/>
          </p:cNvSpPr>
          <p:nvPr>
            <p:ph type="sldNum" sz="quarter" idx="4"/>
          </p:nvPr>
        </p:nvSpPr>
        <p:spPr/>
        <p:txBody>
          <a:bodyPr/>
          <a:lstStyle>
            <a:lvl1pPr>
              <a:defRPr/>
            </a:lvl1pPr>
          </a:lstStyle>
          <a:p>
            <a:fld id="{EFC65F80-206E-C248-B658-A82841BB81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9AAECD-5145-2048-906F-E57CBA335FA1}" type="slidenum">
              <a:rPr lang="en-US"/>
              <a:pPr/>
              <a:t>‹#›</a:t>
            </a:fld>
            <a:endParaRPr lang="en-US"/>
          </a:p>
        </p:txBody>
      </p:sp>
    </p:spTree>
    <p:extLst>
      <p:ext uri="{BB962C8B-B14F-4D97-AF65-F5344CB8AC3E}">
        <p14:creationId xmlns:p14="http://schemas.microsoft.com/office/powerpoint/2010/main" val="42527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2438400"/>
            <a:ext cx="9875520" cy="36576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1" y="2438400"/>
            <a:ext cx="29382720" cy="3657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EA754-29B2-1D46-B44C-5BE81921145E}" type="slidenum">
              <a:rPr lang="en-US"/>
              <a:pPr/>
              <a:t>‹#›</a:t>
            </a:fld>
            <a:endParaRPr lang="en-US"/>
          </a:p>
        </p:txBody>
      </p:sp>
    </p:spTree>
    <p:extLst>
      <p:ext uri="{BB962C8B-B14F-4D97-AF65-F5344CB8AC3E}">
        <p14:creationId xmlns:p14="http://schemas.microsoft.com/office/powerpoint/2010/main" val="204550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1" y="2438402"/>
            <a:ext cx="39502080" cy="8779933"/>
          </a:xfrm>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67521" y="12678838"/>
            <a:ext cx="19629120" cy="1296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67521" y="26047702"/>
            <a:ext cx="19629120" cy="12966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194560" y="39971132"/>
            <a:ext cx="10241281" cy="3048000"/>
          </a:xfrm>
        </p:spPr>
        <p:txBody>
          <a:bodyPr/>
          <a:lstStyle>
            <a:lvl1pPr>
              <a:defRPr/>
            </a:lvl1pPr>
          </a:lstStyle>
          <a:p>
            <a:endParaRPr lang="en-US"/>
          </a:p>
        </p:txBody>
      </p:sp>
      <p:sp>
        <p:nvSpPr>
          <p:cNvPr id="7" name="Footer Placeholder 6"/>
          <p:cNvSpPr>
            <a:spLocks noGrp="1"/>
          </p:cNvSpPr>
          <p:nvPr>
            <p:ph type="ftr" sz="quarter" idx="11"/>
          </p:nvPr>
        </p:nvSpPr>
        <p:spPr>
          <a:xfrm>
            <a:off x="14996160" y="39971132"/>
            <a:ext cx="13898880" cy="3048000"/>
          </a:xfrm>
        </p:spPr>
        <p:txBody>
          <a:bodyPr/>
          <a:lstStyle>
            <a:lvl1pPr>
              <a:defRPr/>
            </a:lvl1pPr>
          </a:lstStyle>
          <a:p>
            <a:endParaRPr lang="en-US"/>
          </a:p>
        </p:txBody>
      </p:sp>
      <p:sp>
        <p:nvSpPr>
          <p:cNvPr id="8" name="Slide Number Placeholder 7"/>
          <p:cNvSpPr>
            <a:spLocks noGrp="1"/>
          </p:cNvSpPr>
          <p:nvPr>
            <p:ph type="sldNum" sz="quarter" idx="12"/>
          </p:nvPr>
        </p:nvSpPr>
        <p:spPr>
          <a:xfrm>
            <a:off x="31455360" y="39971132"/>
            <a:ext cx="10241281" cy="3048000"/>
          </a:xfrm>
        </p:spPr>
        <p:txBody>
          <a:bodyPr/>
          <a:lstStyle>
            <a:lvl1pPr>
              <a:defRPr/>
            </a:lvl1pPr>
          </a:lstStyle>
          <a:p>
            <a:fld id="{9886988A-EA83-C84F-8B09-1913400DF3D5}" type="slidenum">
              <a:rPr lang="en-US"/>
              <a:pPr/>
              <a:t>‹#›</a:t>
            </a:fld>
            <a:endParaRPr lang="en-US"/>
          </a:p>
        </p:txBody>
      </p:sp>
    </p:spTree>
    <p:extLst>
      <p:ext uri="{BB962C8B-B14F-4D97-AF65-F5344CB8AC3E}">
        <p14:creationId xmlns:p14="http://schemas.microsoft.com/office/powerpoint/2010/main" val="13774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3CE914-1B15-4F4E-9899-0D3D8E0319AD}" type="slidenum">
              <a:rPr lang="en-US"/>
              <a:pPr/>
              <a:t>‹#›</a:t>
            </a:fld>
            <a:endParaRPr lang="en-US"/>
          </a:p>
        </p:txBody>
      </p:sp>
    </p:spTree>
    <p:extLst>
      <p:ext uri="{BB962C8B-B14F-4D97-AF65-F5344CB8AC3E}">
        <p14:creationId xmlns:p14="http://schemas.microsoft.com/office/powerpoint/2010/main" val="3316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7520" cy="8720667"/>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3467101" y="18601267"/>
            <a:ext cx="37307520" cy="9601200"/>
          </a:xfrm>
        </p:spPr>
        <p:txBody>
          <a:bodyPr anchor="b"/>
          <a:lstStyle>
            <a:lvl1pPr marL="0" indent="0">
              <a:buNone/>
              <a:defRPr sz="3500"/>
            </a:lvl1pPr>
            <a:lvl2pPr marL="807061" indent="0">
              <a:buNone/>
              <a:defRPr sz="3200"/>
            </a:lvl2pPr>
            <a:lvl3pPr marL="1614122" indent="0">
              <a:buNone/>
              <a:defRPr sz="2800"/>
            </a:lvl3pPr>
            <a:lvl4pPr marL="2421183" indent="0">
              <a:buNone/>
              <a:defRPr sz="2500"/>
            </a:lvl4pPr>
            <a:lvl5pPr marL="3228243" indent="0">
              <a:buNone/>
              <a:defRPr sz="2500"/>
            </a:lvl5pPr>
            <a:lvl6pPr marL="4035304" indent="0">
              <a:buNone/>
              <a:defRPr sz="2500"/>
            </a:lvl6pPr>
            <a:lvl7pPr marL="4842365" indent="0">
              <a:buNone/>
              <a:defRPr sz="2500"/>
            </a:lvl7pPr>
            <a:lvl8pPr marL="5649426" indent="0">
              <a:buNone/>
              <a:defRPr sz="2500"/>
            </a:lvl8pPr>
            <a:lvl9pPr marL="6456487" indent="0">
              <a:buNone/>
              <a:defRPr sz="2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64C10B-6CE4-C44E-9AA1-E3E59B95537C}" type="slidenum">
              <a:rPr lang="en-US"/>
              <a:pPr/>
              <a:t>‹#›</a:t>
            </a:fld>
            <a:endParaRPr lang="en-US"/>
          </a:p>
        </p:txBody>
      </p:sp>
    </p:spTree>
    <p:extLst>
      <p:ext uri="{BB962C8B-B14F-4D97-AF65-F5344CB8AC3E}">
        <p14:creationId xmlns:p14="http://schemas.microsoft.com/office/powerpoint/2010/main" val="359349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1"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9AB618-3A29-1449-B878-AA68D88C8EBD}" type="slidenum">
              <a:rPr lang="en-US"/>
              <a:pPr/>
              <a:t>‹#›</a:t>
            </a:fld>
            <a:endParaRPr lang="en-US"/>
          </a:p>
        </p:txBody>
      </p:sp>
    </p:spTree>
    <p:extLst>
      <p:ext uri="{BB962C8B-B14F-4D97-AF65-F5344CB8AC3E}">
        <p14:creationId xmlns:p14="http://schemas.microsoft.com/office/powerpoint/2010/main" val="3735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756835"/>
            <a:ext cx="3950208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9825568"/>
            <a:ext cx="19392900"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4" name="Content Placeholder 3"/>
          <p:cNvSpPr>
            <a:spLocks noGrp="1"/>
          </p:cNvSpPr>
          <p:nvPr>
            <p:ph sz="half" idx="2"/>
          </p:nvPr>
        </p:nvSpPr>
        <p:spPr>
          <a:xfrm>
            <a:off x="2194565" y="13919201"/>
            <a:ext cx="19392900"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9825568"/>
            <a:ext cx="19400521"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6" name="Content Placeholder 5"/>
          <p:cNvSpPr>
            <a:spLocks noGrp="1"/>
          </p:cNvSpPr>
          <p:nvPr>
            <p:ph sz="quarter" idx="4"/>
          </p:nvPr>
        </p:nvSpPr>
        <p:spPr>
          <a:xfrm>
            <a:off x="22296121" y="13919201"/>
            <a:ext cx="19400521"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DD54F3-17FE-ED41-9CAE-C91244BA6027}" type="slidenum">
              <a:rPr lang="en-US"/>
              <a:pPr/>
              <a:t>‹#›</a:t>
            </a:fld>
            <a:endParaRPr lang="en-US"/>
          </a:p>
        </p:txBody>
      </p:sp>
    </p:spTree>
    <p:extLst>
      <p:ext uri="{BB962C8B-B14F-4D97-AF65-F5344CB8AC3E}">
        <p14:creationId xmlns:p14="http://schemas.microsoft.com/office/powerpoint/2010/main" val="35652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C29123-8680-3048-8792-1A6F876B0941}" type="slidenum">
              <a:rPr lang="en-US"/>
              <a:pPr/>
              <a:t>‹#›</a:t>
            </a:fld>
            <a:endParaRPr lang="en-US"/>
          </a:p>
        </p:txBody>
      </p:sp>
    </p:spTree>
    <p:extLst>
      <p:ext uri="{BB962C8B-B14F-4D97-AF65-F5344CB8AC3E}">
        <p14:creationId xmlns:p14="http://schemas.microsoft.com/office/powerpoint/2010/main" val="4101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385575-D2E6-424D-885F-518BA4CB5EBF}" type="slidenum">
              <a:rPr lang="en-US"/>
              <a:pPr/>
              <a:t>‹#›</a:t>
            </a:fld>
            <a:endParaRPr lang="en-US"/>
          </a:p>
        </p:txBody>
      </p:sp>
    </p:spTree>
    <p:extLst>
      <p:ext uri="{BB962C8B-B14F-4D97-AF65-F5344CB8AC3E}">
        <p14:creationId xmlns:p14="http://schemas.microsoft.com/office/powerpoint/2010/main" val="36872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748370"/>
            <a:ext cx="14439900" cy="7437965"/>
          </a:xfrm>
        </p:spPr>
        <p:txBody>
          <a:bodyPr anchor="b"/>
          <a:lstStyle>
            <a:lvl1pPr algn="l">
              <a:defRPr sz="3500" b="1"/>
            </a:lvl1pPr>
          </a:lstStyle>
          <a:p>
            <a:r>
              <a:rPr lang="en-US"/>
              <a:t>Click to edit Master title style</a:t>
            </a:r>
          </a:p>
        </p:txBody>
      </p:sp>
      <p:sp>
        <p:nvSpPr>
          <p:cNvPr id="3" name="Content Placeholder 2"/>
          <p:cNvSpPr>
            <a:spLocks noGrp="1"/>
          </p:cNvSpPr>
          <p:nvPr>
            <p:ph idx="1"/>
          </p:nvPr>
        </p:nvSpPr>
        <p:spPr>
          <a:xfrm>
            <a:off x="17160241" y="1748370"/>
            <a:ext cx="24536400" cy="37460766"/>
          </a:xfrm>
        </p:spPr>
        <p:txBody>
          <a:bodyPr/>
          <a:lstStyle>
            <a:lvl1pPr>
              <a:defRPr sz="5600"/>
            </a:lvl1pPr>
            <a:lvl2pPr>
              <a:defRPr sz="4900"/>
            </a:lvl2pPr>
            <a:lvl3pPr>
              <a:defRPr sz="42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9186334"/>
            <a:ext cx="14439900" cy="30022800"/>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6450D-DA64-D64E-8617-87C6807FBF6F}" type="slidenum">
              <a:rPr lang="en-US"/>
              <a:pPr/>
              <a:t>‹#›</a:t>
            </a:fld>
            <a:endParaRPr lang="en-US"/>
          </a:p>
        </p:txBody>
      </p:sp>
    </p:spTree>
    <p:extLst>
      <p:ext uri="{BB962C8B-B14F-4D97-AF65-F5344CB8AC3E}">
        <p14:creationId xmlns:p14="http://schemas.microsoft.com/office/powerpoint/2010/main" val="374843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5535"/>
            <a:ext cx="26334720" cy="3623733"/>
          </a:xfrm>
        </p:spPr>
        <p:txBody>
          <a:bodyPr anchor="b"/>
          <a:lstStyle>
            <a:lvl1pPr algn="l">
              <a:defRPr sz="3500" b="1"/>
            </a:lvl1pPr>
          </a:lstStyle>
          <a:p>
            <a:r>
              <a:rPr lang="en-US"/>
              <a:t>Click to edit Master title style</a:t>
            </a:r>
          </a:p>
        </p:txBody>
      </p:sp>
      <p:sp>
        <p:nvSpPr>
          <p:cNvPr id="3" name="Picture Placeholder 2"/>
          <p:cNvSpPr>
            <a:spLocks noGrp="1"/>
          </p:cNvSpPr>
          <p:nvPr>
            <p:ph type="pic" idx="1"/>
          </p:nvPr>
        </p:nvSpPr>
        <p:spPr>
          <a:xfrm>
            <a:off x="8602982" y="3920067"/>
            <a:ext cx="26334720" cy="26335567"/>
          </a:xfrm>
        </p:spPr>
        <p:txBody>
          <a:bodyPr/>
          <a:lstStyle>
            <a:lvl1pPr marL="0" indent="0">
              <a:buNone/>
              <a:defRPr sz="5600"/>
            </a:lvl1pPr>
            <a:lvl2pPr marL="807061" indent="0">
              <a:buNone/>
              <a:defRPr sz="4900"/>
            </a:lvl2pPr>
            <a:lvl3pPr marL="1614122" indent="0">
              <a:buNone/>
              <a:defRPr sz="4200"/>
            </a:lvl3pPr>
            <a:lvl4pPr marL="2421183" indent="0">
              <a:buNone/>
              <a:defRPr sz="3500"/>
            </a:lvl4pPr>
            <a:lvl5pPr marL="3228243" indent="0">
              <a:buNone/>
              <a:defRPr sz="3500"/>
            </a:lvl5pPr>
            <a:lvl6pPr marL="4035304" indent="0">
              <a:buNone/>
              <a:defRPr sz="3500"/>
            </a:lvl6pPr>
            <a:lvl7pPr marL="4842365" indent="0">
              <a:buNone/>
              <a:defRPr sz="3500"/>
            </a:lvl7pPr>
            <a:lvl8pPr marL="5649426" indent="0">
              <a:buNone/>
              <a:defRPr sz="3500"/>
            </a:lvl8pPr>
            <a:lvl9pPr marL="6456487" indent="0">
              <a:buNone/>
              <a:defRPr sz="3500"/>
            </a:lvl9pPr>
          </a:lstStyle>
          <a:p>
            <a:endParaRPr lang="en-US"/>
          </a:p>
        </p:txBody>
      </p:sp>
      <p:sp>
        <p:nvSpPr>
          <p:cNvPr id="4" name="Text Placeholder 3"/>
          <p:cNvSpPr>
            <a:spLocks noGrp="1"/>
          </p:cNvSpPr>
          <p:nvPr>
            <p:ph type="body" sz="half" idx="2"/>
          </p:nvPr>
        </p:nvSpPr>
        <p:spPr>
          <a:xfrm>
            <a:off x="8602982" y="34349267"/>
            <a:ext cx="26334720" cy="5151968"/>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E6DA39-90E1-6946-B000-5A45EF58F83F}" type="slidenum">
              <a:rPr lang="en-US"/>
              <a:pPr/>
              <a:t>‹#›</a:t>
            </a:fld>
            <a:endParaRPr lang="en-US"/>
          </a:p>
        </p:txBody>
      </p:sp>
    </p:spTree>
    <p:extLst>
      <p:ext uri="{BB962C8B-B14F-4D97-AF65-F5344CB8AC3E}">
        <p14:creationId xmlns:p14="http://schemas.microsoft.com/office/powerpoint/2010/main" val="358025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194561" y="2438402"/>
            <a:ext cx="39502080" cy="87799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2194561" y="12678836"/>
            <a:ext cx="39502080" cy="26335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21945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7" name="Rectangle 5"/>
          <p:cNvSpPr>
            <a:spLocks noGrp="1" noChangeArrowheads="1"/>
          </p:cNvSpPr>
          <p:nvPr>
            <p:ph type="ftr" sz="quarter" idx="3"/>
          </p:nvPr>
        </p:nvSpPr>
        <p:spPr bwMode="auto">
          <a:xfrm>
            <a:off x="14996160" y="39971132"/>
            <a:ext cx="13898880"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ct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8" name="Rectangle 6"/>
          <p:cNvSpPr>
            <a:spLocks noGrp="1" noChangeArrowheads="1"/>
          </p:cNvSpPr>
          <p:nvPr>
            <p:ph type="sldNum" sz="quarter" idx="4"/>
          </p:nvPr>
        </p:nvSpPr>
        <p:spPr bwMode="auto">
          <a:xfrm>
            <a:off x="314553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fld id="{0A28D887-2B6A-7444-AC70-9C571A5CA9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427626" rtl="0" fontAlgn="base">
        <a:spcBef>
          <a:spcPct val="0"/>
        </a:spcBef>
        <a:spcAft>
          <a:spcPct val="0"/>
        </a:spcAft>
        <a:defRPr sz="21400">
          <a:solidFill>
            <a:schemeClr val="tx2"/>
          </a:solidFill>
          <a:effectLst>
            <a:outerShdw blurRad="38100" dist="38100" dir="2700000" algn="tl">
              <a:srgbClr val="000000"/>
            </a:outerShdw>
          </a:effectLst>
          <a:latin typeface="+mj-lt"/>
          <a:ea typeface="+mj-ea"/>
          <a:cs typeface="+mj-cs"/>
        </a:defRPr>
      </a:lvl1pPr>
      <a:lvl2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2pPr>
      <a:lvl3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3pPr>
      <a:lvl4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4pPr>
      <a:lvl5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5pPr>
      <a:lvl6pPr marL="807061"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6pPr>
      <a:lvl7pPr marL="1614122"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7pPr>
      <a:lvl8pPr marL="242118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8pPr>
      <a:lvl9pPr marL="322824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9pPr>
    </p:titleStyle>
    <p:bodyStyle>
      <a:lvl1pPr marL="1658958" indent="-1658958" algn="l" defTabSz="4427626" rtl="0" fontAlgn="base">
        <a:spcBef>
          <a:spcPct val="20000"/>
        </a:spcBef>
        <a:spcAft>
          <a:spcPct val="0"/>
        </a:spcAft>
        <a:buClr>
          <a:schemeClr val="hlink"/>
        </a:buClr>
        <a:buSzPct val="65000"/>
        <a:buFont typeface="Wingdings" charset="0"/>
        <a:buChar char="n"/>
        <a:defRPr sz="15500">
          <a:solidFill>
            <a:schemeClr val="tx1"/>
          </a:solidFill>
          <a:effectLst>
            <a:outerShdw blurRad="38100" dist="38100" dir="2700000" algn="tl">
              <a:srgbClr val="000000"/>
            </a:outerShdw>
          </a:effectLst>
          <a:latin typeface="+mn-lt"/>
          <a:ea typeface="+mn-ea"/>
          <a:cs typeface="+mn-cs"/>
        </a:defRPr>
      </a:lvl1pPr>
      <a:lvl2pPr marL="3598147" indent="-1384334" algn="l" defTabSz="4427626" rtl="0" fontAlgn="base">
        <a:spcBef>
          <a:spcPct val="20000"/>
        </a:spcBef>
        <a:spcAft>
          <a:spcPct val="0"/>
        </a:spcAft>
        <a:buClr>
          <a:schemeClr val="folHlink"/>
        </a:buClr>
        <a:buSzPct val="65000"/>
        <a:buFont typeface="Wingdings" charset="0"/>
        <a:buChar char="n"/>
        <a:defRPr sz="13600">
          <a:solidFill>
            <a:schemeClr val="tx1"/>
          </a:solidFill>
          <a:effectLst>
            <a:outerShdw blurRad="38100" dist="38100" dir="2700000" algn="tl">
              <a:srgbClr val="000000"/>
            </a:outerShdw>
          </a:effectLst>
          <a:latin typeface="+mn-lt"/>
          <a:ea typeface="+mn-ea"/>
        </a:defRPr>
      </a:lvl2pPr>
      <a:lvl3pPr marL="5534533" indent="-1106907" algn="l" defTabSz="4427626" rtl="0" fontAlgn="base">
        <a:spcBef>
          <a:spcPct val="20000"/>
        </a:spcBef>
        <a:spcAft>
          <a:spcPct val="0"/>
        </a:spcAft>
        <a:buClr>
          <a:schemeClr val="hlink"/>
        </a:buClr>
        <a:buSzPct val="65000"/>
        <a:buFont typeface="Wingdings" charset="0"/>
        <a:buChar char="n"/>
        <a:defRPr sz="11700">
          <a:solidFill>
            <a:schemeClr val="tx1"/>
          </a:solidFill>
          <a:effectLst>
            <a:outerShdw blurRad="38100" dist="38100" dir="2700000" algn="tl">
              <a:srgbClr val="000000"/>
            </a:outerShdw>
          </a:effectLst>
          <a:latin typeface="+mn-lt"/>
          <a:ea typeface="+mn-ea"/>
        </a:defRPr>
      </a:lvl3pPr>
      <a:lvl4pPr marL="7748346" indent="-1106907" algn="l" defTabSz="4427626" rtl="0" fontAlgn="base">
        <a:spcBef>
          <a:spcPct val="20000"/>
        </a:spcBef>
        <a:spcAft>
          <a:spcPct val="0"/>
        </a:spcAft>
        <a:buClr>
          <a:schemeClr val="fo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4pPr>
      <a:lvl5pPr marL="9962158"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5pPr>
      <a:lvl6pPr marL="10769219"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6pPr>
      <a:lvl7pPr marL="11576280"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7pPr>
      <a:lvl8pPr marL="12383341"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8pPr>
      <a:lvl9pPr marL="13190402"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807061" rtl="0" eaLnBrk="1" latinLnBrk="0" hangingPunct="1">
        <a:defRPr sz="3200" kern="1200">
          <a:solidFill>
            <a:schemeClr val="tx1"/>
          </a:solidFill>
          <a:latin typeface="+mn-lt"/>
          <a:ea typeface="+mn-ea"/>
          <a:cs typeface="+mn-cs"/>
        </a:defRPr>
      </a:lvl1pPr>
      <a:lvl2pPr marL="807061" algn="l" defTabSz="807061" rtl="0" eaLnBrk="1" latinLnBrk="0" hangingPunct="1">
        <a:defRPr sz="3200" kern="1200">
          <a:solidFill>
            <a:schemeClr val="tx1"/>
          </a:solidFill>
          <a:latin typeface="+mn-lt"/>
          <a:ea typeface="+mn-ea"/>
          <a:cs typeface="+mn-cs"/>
        </a:defRPr>
      </a:lvl2pPr>
      <a:lvl3pPr marL="1614122" algn="l" defTabSz="807061" rtl="0" eaLnBrk="1" latinLnBrk="0" hangingPunct="1">
        <a:defRPr sz="3200" kern="1200">
          <a:solidFill>
            <a:schemeClr val="tx1"/>
          </a:solidFill>
          <a:latin typeface="+mn-lt"/>
          <a:ea typeface="+mn-ea"/>
          <a:cs typeface="+mn-cs"/>
        </a:defRPr>
      </a:lvl3pPr>
      <a:lvl4pPr marL="2421183" algn="l" defTabSz="807061" rtl="0" eaLnBrk="1" latinLnBrk="0" hangingPunct="1">
        <a:defRPr sz="3200" kern="1200">
          <a:solidFill>
            <a:schemeClr val="tx1"/>
          </a:solidFill>
          <a:latin typeface="+mn-lt"/>
          <a:ea typeface="+mn-ea"/>
          <a:cs typeface="+mn-cs"/>
        </a:defRPr>
      </a:lvl4pPr>
      <a:lvl5pPr marL="3228243" algn="l" defTabSz="807061" rtl="0" eaLnBrk="1" latinLnBrk="0" hangingPunct="1">
        <a:defRPr sz="3200" kern="1200">
          <a:solidFill>
            <a:schemeClr val="tx1"/>
          </a:solidFill>
          <a:latin typeface="+mn-lt"/>
          <a:ea typeface="+mn-ea"/>
          <a:cs typeface="+mn-cs"/>
        </a:defRPr>
      </a:lvl5pPr>
      <a:lvl6pPr marL="4035304" algn="l" defTabSz="807061" rtl="0" eaLnBrk="1" latinLnBrk="0" hangingPunct="1">
        <a:defRPr sz="3200" kern="1200">
          <a:solidFill>
            <a:schemeClr val="tx1"/>
          </a:solidFill>
          <a:latin typeface="+mn-lt"/>
          <a:ea typeface="+mn-ea"/>
          <a:cs typeface="+mn-cs"/>
        </a:defRPr>
      </a:lvl6pPr>
      <a:lvl7pPr marL="4842365" algn="l" defTabSz="807061" rtl="0" eaLnBrk="1" latinLnBrk="0" hangingPunct="1">
        <a:defRPr sz="3200" kern="1200">
          <a:solidFill>
            <a:schemeClr val="tx1"/>
          </a:solidFill>
          <a:latin typeface="+mn-lt"/>
          <a:ea typeface="+mn-ea"/>
          <a:cs typeface="+mn-cs"/>
        </a:defRPr>
      </a:lvl7pPr>
      <a:lvl8pPr marL="5649426" algn="l" defTabSz="807061" rtl="0" eaLnBrk="1" latinLnBrk="0" hangingPunct="1">
        <a:defRPr sz="3200" kern="1200">
          <a:solidFill>
            <a:schemeClr val="tx1"/>
          </a:solidFill>
          <a:latin typeface="+mn-lt"/>
          <a:ea typeface="+mn-ea"/>
          <a:cs typeface="+mn-cs"/>
        </a:defRPr>
      </a:lvl8pPr>
      <a:lvl9pPr marL="6456487" algn="l" defTabSz="80706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2.png"/><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hyperlink" Target="https://lapdmouse.iibi.uiowa.edu/Data/" TargetMode="External"/><Relationship Id="rId4" Type="http://schemas.openxmlformats.org/officeDocument/2006/relationships/image" Target="../media/image4.png"/><Relationship Id="rId9" Type="http://schemas.openxmlformats.org/officeDocument/2006/relationships/hyperlink" Target="https://lapdmouse.iibi.uiowa.edu/"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2356211" y="604788"/>
            <a:ext cx="39178777" cy="5643612"/>
          </a:xfrm>
        </p:spPr>
        <p:txBody>
          <a:bodyPr vert="horz" wrap="square" lIns="442722" tIns="64565" rIns="442722" bIns="64565" numCol="1" anchor="ctr" anchorCtr="0" compatLnSpc="1">
            <a:prstTxWarp prst="textNoShape">
              <a:avLst/>
            </a:prstTxWarp>
          </a:bodyPr>
          <a:lstStyle/>
          <a:p>
            <a:pPr>
              <a:spcBef>
                <a:spcPts val="0"/>
              </a:spcBef>
              <a:spcAft>
                <a:spcPts val="3000"/>
              </a:spcAft>
            </a:pPr>
            <a:r>
              <a:rPr lang="en-US" sz="7500" dirty="0">
                <a:solidFill>
                  <a:schemeClr val="bg1"/>
                </a:solidFill>
                <a:effectLst/>
                <a:latin typeface="Trebuchet MS"/>
                <a:cs typeface="Trebuchet MS"/>
              </a:rPr>
              <a:t>Lobar deposition of inhaled aerosol in the mouse lung: </a:t>
            </a:r>
            <a:br>
              <a:rPr lang="en-US" sz="7500" dirty="0">
                <a:solidFill>
                  <a:schemeClr val="bg1"/>
                </a:solidFill>
                <a:effectLst/>
                <a:latin typeface="Trebuchet MS"/>
                <a:cs typeface="Trebuchet MS"/>
              </a:rPr>
            </a:br>
            <a:r>
              <a:rPr lang="en-US" sz="7500" dirty="0">
                <a:solidFill>
                  <a:schemeClr val="bg1"/>
                </a:solidFill>
                <a:effectLst/>
                <a:latin typeface="Trebuchet MS"/>
                <a:cs typeface="Trebuchet MS"/>
              </a:rPr>
              <a:t>preliminary analysis of the LAPD dataset</a:t>
            </a:r>
            <a:r>
              <a:rPr lang="en-US" sz="6000" dirty="0">
                <a:solidFill>
                  <a:schemeClr val="bg1"/>
                </a:solidFill>
                <a:effectLst/>
                <a:latin typeface="Trebuchet MS"/>
                <a:cs typeface="Trebuchet MS"/>
              </a:rPr>
              <a:t> </a:t>
            </a:r>
            <a:br>
              <a:rPr lang="en-US" sz="6000" dirty="0">
                <a:solidFill>
                  <a:schemeClr val="bg1"/>
                </a:solidFill>
                <a:effectLst/>
                <a:latin typeface="Trebuchet MS"/>
                <a:cs typeface="Trebuchet MS"/>
              </a:rPr>
            </a:br>
            <a:r>
              <a:rPr lang="en-US" sz="2400" dirty="0">
                <a:solidFill>
                  <a:schemeClr val="bg1"/>
                </a:solidFill>
                <a:effectLst/>
                <a:latin typeface="Trebuchet MS"/>
                <a:cs typeface="Trebuchet MS"/>
              </a:rPr>
              <a:t> </a:t>
            </a:r>
            <a:br>
              <a:rPr lang="en-US" sz="7500" dirty="0">
                <a:solidFill>
                  <a:schemeClr val="bg1"/>
                </a:solidFill>
                <a:effectLst/>
                <a:latin typeface="Trebuchet MS"/>
                <a:cs typeface="Trebuchet MS"/>
              </a:rPr>
            </a:br>
            <a:r>
              <a:rPr lang="en-US" sz="6000" dirty="0">
                <a:solidFill>
                  <a:schemeClr val="bg1"/>
                </a:solidFill>
                <a:effectLst/>
                <a:latin typeface="Trebuchet MS"/>
                <a:cs typeface="Trebuchet MS"/>
              </a:rPr>
              <a:t>Wanjun Gu, Chantal </a:t>
            </a:r>
            <a:r>
              <a:rPr lang="en-US" sz="6000" dirty="0" err="1">
                <a:solidFill>
                  <a:schemeClr val="bg1"/>
                </a:solidFill>
                <a:effectLst/>
                <a:latin typeface="Trebuchet MS"/>
                <a:cs typeface="Trebuchet MS"/>
              </a:rPr>
              <a:t>Darquenne</a:t>
            </a:r>
            <a:br>
              <a:rPr lang="en-US" sz="6100" dirty="0">
                <a:solidFill>
                  <a:schemeClr val="bg1"/>
                </a:solidFill>
                <a:effectLst/>
                <a:latin typeface="Trebuchet MS"/>
                <a:cs typeface="Trebuchet MS"/>
              </a:rPr>
            </a:br>
            <a:br>
              <a:rPr lang="en-US" sz="1400" dirty="0">
                <a:solidFill>
                  <a:schemeClr val="bg1"/>
                </a:solidFill>
                <a:effectLst/>
                <a:latin typeface="Trebuchet MS"/>
                <a:cs typeface="Trebuchet MS"/>
              </a:rPr>
            </a:br>
            <a:r>
              <a:rPr lang="en-US" sz="4800" dirty="0">
                <a:solidFill>
                  <a:schemeClr val="bg1"/>
                </a:solidFill>
                <a:effectLst/>
                <a:latin typeface="Trebuchet MS"/>
                <a:cs typeface="Trebuchet MS"/>
              </a:rPr>
              <a:t>Department of Medicine, University of California, San Diego</a:t>
            </a:r>
            <a:endParaRPr lang="en-US" sz="4800" dirty="0">
              <a:solidFill>
                <a:schemeClr val="bg1"/>
              </a:solidFill>
              <a:latin typeface="Trebuchet MS" charset="0"/>
            </a:endParaRPr>
          </a:p>
        </p:txBody>
      </p:sp>
      <p:sp>
        <p:nvSpPr>
          <p:cNvPr id="61" name="Rectangle 10"/>
          <p:cNvSpPr>
            <a:spLocks noChangeArrowheads="1"/>
          </p:cNvSpPr>
          <p:nvPr/>
        </p:nvSpPr>
        <p:spPr bwMode="auto">
          <a:xfrm>
            <a:off x="1740625" y="7140058"/>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Aerosol-inhalation drug delivery research, due to its potential health risk, is usually carried out on laboratory animals, most commonly mice.</a:t>
            </a:r>
          </a:p>
          <a:p>
            <a:pPr marL="457200" indent="-457200" algn="just">
              <a:spcAft>
                <a:spcPts val="600"/>
              </a:spcAft>
              <a:buFont typeface="Arial"/>
              <a:buChar char="•"/>
            </a:pPr>
            <a:r>
              <a:rPr lang="en-US" sz="3600" dirty="0">
                <a:latin typeface="Trebuchet MS" panose="020B0703020202090204" pitchFamily="34" charset="0"/>
              </a:rPr>
              <a:t>A unique database, Lung Anatomy + Particle Deposition Mouse Archive (LAPD) has been recently made available to the research community. This dataset includes both high resolution lung anatomy and deposition data in four strains of mice.</a:t>
            </a:r>
          </a:p>
          <a:p>
            <a:pPr marL="457200" indent="-457200" algn="just">
              <a:spcAft>
                <a:spcPts val="600"/>
              </a:spcAft>
              <a:buFont typeface="Arial"/>
              <a:buChar char="•"/>
            </a:pPr>
            <a:r>
              <a:rPr lang="en-US" sz="3600" dirty="0">
                <a:latin typeface="Trebuchet MS" panose="020B0703020202090204" pitchFamily="34" charset="0"/>
              </a:rPr>
              <a:t>One of the major constraints of previous studies in this field has been lack of data on both lung anatomy and deposition distribution in the same animals.</a:t>
            </a:r>
            <a:endParaRPr lang="en-US" sz="3600" b="1" dirty="0">
              <a:latin typeface="Trebuchet MS" panose="020B0703020202090204" pitchFamily="34" charset="0"/>
            </a:endParaRPr>
          </a:p>
        </p:txBody>
      </p:sp>
      <p:sp>
        <p:nvSpPr>
          <p:cNvPr id="51" name="Rectangle 10">
            <a:extLst>
              <a:ext uri="{FF2B5EF4-FFF2-40B4-BE49-F238E27FC236}">
                <a16:creationId xmlns:a16="http://schemas.microsoft.com/office/drawing/2014/main" id="{59C0448B-A6DE-0848-8F5F-3D577F6F9A29}"/>
              </a:ext>
            </a:extLst>
          </p:cNvPr>
          <p:cNvSpPr>
            <a:spLocks noChangeArrowheads="1"/>
          </p:cNvSpPr>
          <p:nvPr/>
        </p:nvSpPr>
        <p:spPr bwMode="auto">
          <a:xfrm>
            <a:off x="1736791" y="14469961"/>
            <a:ext cx="14588910" cy="169508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To identify spatial heterogeneity of aerosol deposition in lungs on a lobar scale and determine correlations between the heterogeneity and particle size. </a:t>
            </a:r>
          </a:p>
        </p:txBody>
      </p:sp>
      <p:sp>
        <p:nvSpPr>
          <p:cNvPr id="99" name="TextBox 98">
            <a:extLst>
              <a:ext uri="{FF2B5EF4-FFF2-40B4-BE49-F238E27FC236}">
                <a16:creationId xmlns:a16="http://schemas.microsoft.com/office/drawing/2014/main" id="{224BC3E8-0EE5-174A-969F-52225ABB32DA}"/>
              </a:ext>
            </a:extLst>
          </p:cNvPr>
          <p:cNvSpPr txBox="1"/>
          <p:nvPr/>
        </p:nvSpPr>
        <p:spPr>
          <a:xfrm>
            <a:off x="17644601" y="37359317"/>
            <a:ext cx="25006361" cy="5829288"/>
          </a:xfrm>
          <a:prstGeom prst="rect">
            <a:avLst/>
          </a:prstGeom>
          <a:noFill/>
        </p:spPr>
        <p:txBody>
          <a:bodyPr wrap="square" rtlCol="0">
            <a:spAutoFit/>
          </a:bodyPr>
          <a:lstStyle/>
          <a:p>
            <a:pPr marL="457200" indent="-457200">
              <a:spcAft>
                <a:spcPts val="600"/>
              </a:spcAft>
              <a:buFont typeface="Arial"/>
              <a:buChar char="•"/>
            </a:pPr>
            <a:r>
              <a:rPr lang="en-US" sz="3600" dirty="0">
                <a:latin typeface="Trebuchet MS" panose="020B0703020202090204" pitchFamily="34" charset="0"/>
              </a:rPr>
              <a:t>Analysis was performed on the newly available database, LAPD to determine the spatial heterogeneity of aerosol deposition at lobar scale and near-acini scale. </a:t>
            </a:r>
          </a:p>
          <a:p>
            <a:pPr marL="457200" indent="-457200">
              <a:spcAft>
                <a:spcPts val="600"/>
              </a:spcAft>
              <a:buFont typeface="Arial"/>
              <a:buChar char="•"/>
            </a:pPr>
            <a:r>
              <a:rPr lang="en-US" sz="3600" dirty="0">
                <a:latin typeface="Trebuchet MS" panose="020B0703020202090204" pitchFamily="34" charset="0"/>
              </a:rPr>
              <a:t>There was an uneven distribution of deposited particles among the lobes of the mouse lung. The unevenness increases with increasing particle size. Depending on the lobe, individual lobe analysis to determine overall deposition may either underestimate or overestimate total lung burden, at least for particles in the micron size range. </a:t>
            </a:r>
          </a:p>
          <a:p>
            <a:pPr marL="457200" indent="-457200">
              <a:spcAft>
                <a:spcPts val="600"/>
              </a:spcAft>
              <a:buFont typeface="Arial"/>
              <a:buChar char="•"/>
            </a:pPr>
            <a:r>
              <a:rPr lang="en-US" sz="3600" dirty="0">
                <a:latin typeface="Trebuchet MS" panose="020B0703020202090204" pitchFamily="34" charset="0"/>
              </a:rPr>
              <a:t>At near acini level, larger particle size is associated with higher likeness of formation of hot spots and a less uniform spatial distribution of particle deposition.</a:t>
            </a:r>
          </a:p>
          <a:p>
            <a:pPr marL="457200" indent="-457200">
              <a:spcAft>
                <a:spcPts val="600"/>
              </a:spcAft>
              <a:buFont typeface="Arial"/>
              <a:buChar char="•"/>
            </a:pPr>
            <a:r>
              <a:rPr lang="en-US" sz="3600" dirty="0">
                <a:latin typeface="Trebuchet MS" panose="020B0703020202090204" pitchFamily="34" charset="0"/>
              </a:rPr>
              <a:t>No significant differences were found with respect to strain or gender.</a:t>
            </a:r>
          </a:p>
          <a:p>
            <a:pPr marL="457200" indent="-457200">
              <a:spcAft>
                <a:spcPts val="600"/>
              </a:spcAft>
              <a:buFont typeface="Arial"/>
              <a:buChar char="•"/>
            </a:pPr>
            <a:endParaRPr lang="en-US" sz="3600" dirty="0">
              <a:latin typeface="Trebuchet MS" panose="020B0703020202090204" pitchFamily="34" charset="0"/>
            </a:endParaRPr>
          </a:p>
        </p:txBody>
      </p:sp>
      <p:sp>
        <p:nvSpPr>
          <p:cNvPr id="81" name="TextBox 80">
            <a:extLst>
              <a:ext uri="{FF2B5EF4-FFF2-40B4-BE49-F238E27FC236}">
                <a16:creationId xmlns:a16="http://schemas.microsoft.com/office/drawing/2014/main" id="{8CB996EC-CF89-E848-8594-A302E8BBF9E3}"/>
              </a:ext>
            </a:extLst>
          </p:cNvPr>
          <p:cNvSpPr txBox="1"/>
          <p:nvPr/>
        </p:nvSpPr>
        <p:spPr>
          <a:xfrm>
            <a:off x="1691122" y="17639519"/>
            <a:ext cx="14575996" cy="707886"/>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LAPD Study Overview:</a:t>
            </a:r>
          </a:p>
        </p:txBody>
      </p:sp>
      <p:sp>
        <p:nvSpPr>
          <p:cNvPr id="50" name="TextBox 49">
            <a:extLst>
              <a:ext uri="{FF2B5EF4-FFF2-40B4-BE49-F238E27FC236}">
                <a16:creationId xmlns:a16="http://schemas.microsoft.com/office/drawing/2014/main" id="{CF26A01B-1446-4D76-A913-AB67B8F449B4}"/>
              </a:ext>
            </a:extLst>
          </p:cNvPr>
          <p:cNvSpPr txBox="1"/>
          <p:nvPr/>
        </p:nvSpPr>
        <p:spPr>
          <a:xfrm>
            <a:off x="1607130" y="24842365"/>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Available datasets:</a:t>
            </a:r>
          </a:p>
          <a:p>
            <a:pPr>
              <a:spcAft>
                <a:spcPts val="600"/>
              </a:spcAft>
              <a:buNone/>
            </a:pPr>
            <a:endParaRPr lang="en-US" sz="4000" u="sng" dirty="0">
              <a:latin typeface="Trebuchet MS" panose="020B070302020209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0F5AFBA-1B75-4655-A21D-F25E9D2E4EE8}"/>
                  </a:ext>
                </a:extLst>
              </p:cNvPr>
              <p:cNvSpPr txBox="1"/>
              <p:nvPr/>
            </p:nvSpPr>
            <p:spPr>
              <a:xfrm>
                <a:off x="1468800" y="31110259"/>
                <a:ext cx="14575996" cy="6197722"/>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Current Study:</a:t>
                </a:r>
              </a:p>
              <a:p>
                <a:pPr>
                  <a:spcAft>
                    <a:spcPts val="600"/>
                  </a:spcAft>
                  <a:buNone/>
                </a:pPr>
                <a:r>
                  <a:rPr lang="en-US" sz="4000" i="1" u="sng" dirty="0">
                    <a:latin typeface="Trebuchet MS" panose="020B0703020202090204" pitchFamily="34" charset="0"/>
                  </a:rPr>
                  <a:t>Deposition Data Normalization (Lobar Level)</a:t>
                </a:r>
              </a:p>
              <a:p>
                <a:pPr>
                  <a:spcAft>
                    <a:spcPts val="600"/>
                  </a:spcAft>
                  <a:buNone/>
                </a:pPr>
                <a:r>
                  <a:rPr lang="en-US" sz="3600" dirty="0">
                    <a:latin typeface="Trebuchet MS" panose="020B0703020202090204" pitchFamily="34" charset="0"/>
                  </a:rPr>
                  <a:t>Lobar deposition (volume) was normalized by the sum of deposition (volume) in each of the five lobes. A ratio of normalized deposition over volume was then taken for each lobe for each animal.</a:t>
                </a:r>
              </a:p>
              <a:p>
                <a:pPr>
                  <a:spcAft>
                    <a:spcPts val="600"/>
                  </a:spcAft>
                  <a:buNone/>
                </a:pPr>
                <a14:m>
                  <m:oMath xmlns:m="http://schemas.openxmlformats.org/officeDocument/2006/math">
                    <m:r>
                      <a:rPr lang="en-US" sz="4000" b="0" i="1" smtClean="0">
                        <a:latin typeface="Cambria Math" panose="02040503050406030204" pitchFamily="18" charset="0"/>
                      </a:rPr>
                      <m:t>   </m:t>
                    </m:r>
                    <m:r>
                      <a:rPr lang="en-US" sz="4000" b="0" i="1" smtClean="0">
                        <a:latin typeface="Cambria Math" panose="02040503050406030204" pitchFamily="18" charset="0"/>
                      </a:rPr>
                      <m:t>𝐷</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𝑡𝑜𝑡𝑎𝑙</m:t>
                                </m:r>
                              </m:sub>
                            </m:sSub>
                          </m:den>
                        </m:f>
                      </m:num>
                      <m:den>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𝑡𝑜𝑡𝑎𝑙</m:t>
                                </m:r>
                              </m:sub>
                            </m:sSub>
                          </m:den>
                        </m:f>
                        <m:r>
                          <a:rPr lang="en-US" sz="4000" b="0" i="1" smtClean="0">
                            <a:latin typeface="Cambria Math" panose="02040503050406030204" pitchFamily="18" charset="0"/>
                          </a:rPr>
                          <m:t>      </m:t>
                        </m:r>
                      </m:den>
                    </m:f>
                  </m:oMath>
                </a14:m>
                <a:r>
                  <a:rPr lang="en-US" sz="4000" dirty="0">
                    <a:latin typeface="Trebuchet MS" panose="020B0703020202090204" pitchFamily="34" charset="0"/>
                  </a:rPr>
                  <a:t> </a:t>
                </a:r>
              </a:p>
              <a:p>
                <a:pPr>
                  <a:spcAft>
                    <a:spcPts val="600"/>
                  </a:spcAft>
                  <a:buNone/>
                </a:pPr>
                <a:endParaRPr lang="en-US" sz="3600" dirty="0">
                  <a:latin typeface="Trebuchet MS" panose="020B0703020202090204" pitchFamily="34" charset="0"/>
                </a:endParaRPr>
              </a:p>
            </p:txBody>
          </p:sp>
        </mc:Choice>
        <mc:Fallback xmlns="">
          <p:sp>
            <p:nvSpPr>
              <p:cNvPr id="56" name="TextBox 55">
                <a:extLst>
                  <a:ext uri="{FF2B5EF4-FFF2-40B4-BE49-F238E27FC236}">
                    <a16:creationId xmlns:a16="http://schemas.microsoft.com/office/drawing/2014/main" id="{C0F5AFBA-1B75-4655-A21D-F25E9D2E4EE8}"/>
                  </a:ext>
                </a:extLst>
              </p:cNvPr>
              <p:cNvSpPr txBox="1">
                <a:spLocks noRot="1" noChangeAspect="1" noMove="1" noResize="1" noEditPoints="1" noAdjustHandles="1" noChangeArrowheads="1" noChangeShapeType="1" noTextEdit="1"/>
              </p:cNvSpPr>
              <p:nvPr/>
            </p:nvSpPr>
            <p:spPr>
              <a:xfrm>
                <a:off x="1468800" y="31110259"/>
                <a:ext cx="14575996" cy="6197722"/>
              </a:xfrm>
              <a:prstGeom prst="rect">
                <a:avLst/>
              </a:prstGeom>
              <a:blipFill>
                <a:blip r:embed="rId2"/>
                <a:stretch>
                  <a:fillRect l="-1506" t="-1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3702796252"/>
                  </p:ext>
                </p:extLst>
              </p:nvPr>
            </p:nvGraphicFramePr>
            <p:xfrm>
              <a:off x="6250797" y="34746539"/>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pPr marL="0" algn="ctr" defTabSz="807061" rtl="0" eaLnBrk="1" fontAlgn="b" latinLnBrk="0" hangingPunct="1"/>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𝐷</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𝑙𝑜𝑏𝑒</m:t>
                                    </m:r>
                                  </m:sub>
                                </m:sSub>
                              </m:oMath>
                            </m:oMathPara>
                          </a14:m>
                          <a:endParaRPr lang="en-US" sz="3600" kern="1200" dirty="0">
                            <a:solidFill>
                              <a:schemeClr val="bg2"/>
                            </a:solidFill>
                            <a:latin typeface="Trebuchet MS" panose="020B0703020202090204" pitchFamily="34" charset="0"/>
                            <a:ea typeface="ＭＳ Ｐゴシック" charset="0"/>
                            <a:cs typeface="+mn-cs"/>
                          </a:endParaRPr>
                        </a:p>
                      </a:txBody>
                      <a:tcPr marL="9525" marR="9525" marT="9525" marB="0" anchor="ct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Choice>
        <mc:Fallback xmlns="">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3702796252"/>
                  </p:ext>
                </p:extLst>
              </p:nvPr>
            </p:nvGraphicFramePr>
            <p:xfrm>
              <a:off x="6250797" y="34746539"/>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endParaRPr lang="en-US"/>
                        </a:p>
                      </a:txBody>
                      <a:tcPr marL="9525" marR="9525" marT="9525" marB="0" anchor="ctr">
                        <a:blipFill>
                          <a:blip r:embed="rId3"/>
                          <a:stretch>
                            <a:fillRect l="-134" t="-917" r="-116107" b="-168807"/>
                          </a:stretch>
                        </a:blipFill>
                      </a:tcP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Fallback>
      </mc:AlternateContent>
      <p:pic>
        <p:nvPicPr>
          <p:cNvPr id="63" name="Picture 62" descr="PS0.5">
            <a:extLst>
              <a:ext uri="{FF2B5EF4-FFF2-40B4-BE49-F238E27FC236}">
                <a16:creationId xmlns:a16="http://schemas.microsoft.com/office/drawing/2014/main" id="{108ACE64-2D03-43FA-9570-9332A0724CE2}"/>
              </a:ext>
            </a:extLst>
          </p:cNvPr>
          <p:cNvPicPr>
            <a:picLocks noGrp="1" noChangeAspect="1"/>
          </p:cNvPicPr>
          <p:nvPr isPhoto="1"/>
        </p:nvPicPr>
        <p:blipFill rotWithShape="1">
          <a:blip r:embed="rId4">
            <a:extLst>
              <a:ext uri="{28A0092B-C50C-407E-A947-70E740481C1C}">
                <a14:useLocalDpi xmlns:a14="http://schemas.microsoft.com/office/drawing/2010/main" val="0"/>
              </a:ext>
            </a:extLst>
          </a:blip>
          <a:srcRect l="3875" t="8342" r="5335" b="11058"/>
          <a:stretch/>
        </p:blipFill>
        <p:spPr>
          <a:xfrm>
            <a:off x="17830800" y="8000915"/>
            <a:ext cx="8137997" cy="4800692"/>
          </a:xfrm>
          <a:prstGeom prst="rect">
            <a:avLst/>
          </a:prstGeom>
        </p:spPr>
      </p:pic>
      <p:pic>
        <p:nvPicPr>
          <p:cNvPr id="64" name="Picture 63" descr="PS2">
            <a:extLst>
              <a:ext uri="{FF2B5EF4-FFF2-40B4-BE49-F238E27FC236}">
                <a16:creationId xmlns:a16="http://schemas.microsoft.com/office/drawing/2014/main" id="{4D2E9A1F-A956-43D0-98B0-4EFDF9B406D5}"/>
              </a:ext>
            </a:extLst>
          </p:cNvPr>
          <p:cNvPicPr>
            <a:picLocks noGrp="1" noChangeAspect="1"/>
          </p:cNvPicPr>
          <p:nvPr isPhoto="1"/>
        </p:nvPicPr>
        <p:blipFill rotWithShape="1">
          <a:blip r:embed="rId5">
            <a:extLst>
              <a:ext uri="{28A0092B-C50C-407E-A947-70E740481C1C}">
                <a14:useLocalDpi xmlns:a14="http://schemas.microsoft.com/office/drawing/2010/main" val="0"/>
              </a:ext>
            </a:extLst>
          </a:blip>
          <a:srcRect l="4364" t="8634" r="4200" b="11608"/>
          <a:stretch/>
        </p:blipFill>
        <p:spPr>
          <a:xfrm>
            <a:off x="34290000" y="8060403"/>
            <a:ext cx="8146012" cy="4721631"/>
          </a:xfrm>
          <a:prstGeom prst="rect">
            <a:avLst/>
          </a:prstGeom>
        </p:spPr>
      </p:pic>
      <p:pic>
        <p:nvPicPr>
          <p:cNvPr id="65" name="Picture 64" descr="PS1">
            <a:extLst>
              <a:ext uri="{FF2B5EF4-FFF2-40B4-BE49-F238E27FC236}">
                <a16:creationId xmlns:a16="http://schemas.microsoft.com/office/drawing/2014/main" id="{EFC0ED3C-1F43-4738-95A6-7817754ED2BA}"/>
              </a:ext>
            </a:extLst>
          </p:cNvPr>
          <p:cNvPicPr>
            <a:picLocks noGrp="1" noChangeAspect="1"/>
          </p:cNvPicPr>
          <p:nvPr isPhoto="1"/>
        </p:nvPicPr>
        <p:blipFill rotWithShape="1">
          <a:blip r:embed="rId6">
            <a:extLst>
              <a:ext uri="{28A0092B-C50C-407E-A947-70E740481C1C}">
                <a14:useLocalDpi xmlns:a14="http://schemas.microsoft.com/office/drawing/2010/main" val="0"/>
              </a:ext>
            </a:extLst>
          </a:blip>
          <a:srcRect l="4765" t="9039" r="5335" b="12155"/>
          <a:stretch/>
        </p:blipFill>
        <p:spPr>
          <a:xfrm>
            <a:off x="26060400" y="8098084"/>
            <a:ext cx="8032435" cy="4678833"/>
          </a:xfrm>
          <a:prstGeom prst="rect">
            <a:avLst/>
          </a:prstGeom>
        </p:spPr>
      </p:pic>
      <p:pic>
        <p:nvPicPr>
          <p:cNvPr id="1034" name="Picture 10" descr="Related image">
            <a:extLst>
              <a:ext uri="{FF2B5EF4-FFF2-40B4-BE49-F238E27FC236}">
                <a16:creationId xmlns:a16="http://schemas.microsoft.com/office/drawing/2014/main" id="{9993D031-3356-42EF-868A-189B53FDF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420" y="908458"/>
            <a:ext cx="7762811" cy="46076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BFFECF7-025B-4641-A666-FE593BEB5A9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122" y="17907837"/>
            <a:ext cx="14754361" cy="684345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1E62722-588D-468C-86E3-84AFC0849C77}"/>
              </a:ext>
            </a:extLst>
          </p:cNvPr>
          <p:cNvSpPr txBox="1"/>
          <p:nvPr/>
        </p:nvSpPr>
        <p:spPr>
          <a:xfrm>
            <a:off x="7978603" y="24348976"/>
            <a:ext cx="8165965"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rPr>
              <a:t>From: </a:t>
            </a:r>
            <a:r>
              <a:rPr lang="en-US" sz="3200" u="sng" dirty="0">
                <a:latin typeface="Trebuchet MS" panose="020B0703020202090204" pitchFamily="34" charset="0"/>
                <a:hlinkClick r:id="rId9">
                  <a:extLst>
                    <a:ext uri="{A12FA001-AC4F-418D-AE19-62706E023703}">
                      <ahyp:hlinkClr xmlns:ahyp="http://schemas.microsoft.com/office/drawing/2018/hyperlinkcolor" val="tx"/>
                    </a:ext>
                  </a:extLst>
                </a:hlinkClick>
              </a:rPr>
              <a:t>https://lapdmouse.iibi.uiowa.edu/</a:t>
            </a:r>
            <a:endParaRPr lang="en-US" sz="3200" u="sng" dirty="0">
              <a:latin typeface="Trebuchet MS" panose="020B0703020202090204" pitchFamily="34" charset="0"/>
            </a:endParaRPr>
          </a:p>
        </p:txBody>
      </p:sp>
      <p:sp>
        <p:nvSpPr>
          <p:cNvPr id="43" name="TextBox 42">
            <a:extLst>
              <a:ext uri="{FF2B5EF4-FFF2-40B4-BE49-F238E27FC236}">
                <a16:creationId xmlns:a16="http://schemas.microsoft.com/office/drawing/2014/main" id="{BF98D0FE-7A8B-4EA4-A4A6-2D6B311C08C1}"/>
              </a:ext>
            </a:extLst>
          </p:cNvPr>
          <p:cNvSpPr txBox="1"/>
          <p:nvPr/>
        </p:nvSpPr>
        <p:spPr>
          <a:xfrm>
            <a:off x="1608360" y="30305151"/>
            <a:ext cx="14575996"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hlinkClick r:id="rId10">
                  <a:extLst>
                    <a:ext uri="{A12FA001-AC4F-418D-AE19-62706E023703}">
                      <ahyp:hlinkClr xmlns:ahyp="http://schemas.microsoft.com/office/drawing/2018/hyperlinkcolor" val="tx"/>
                    </a:ext>
                  </a:extLst>
                </a:hlinkClick>
              </a:rPr>
              <a:t>From: https://lapdmouse.iibi.uiowa.edu/Data/</a:t>
            </a:r>
            <a:endParaRPr lang="en-US" sz="3200" u="sng" dirty="0">
              <a:latin typeface="Trebuchet MS" panose="020B0703020202090204" pitchFamily="34" charset="0"/>
            </a:endParaRPr>
          </a:p>
        </p:txBody>
      </p:sp>
      <p:sp>
        <p:nvSpPr>
          <p:cNvPr id="44" name="TextBox 43">
            <a:extLst>
              <a:ext uri="{FF2B5EF4-FFF2-40B4-BE49-F238E27FC236}">
                <a16:creationId xmlns:a16="http://schemas.microsoft.com/office/drawing/2014/main" id="{77604772-4BD2-4C93-96BA-78E8842A7DE4}"/>
              </a:ext>
            </a:extLst>
          </p:cNvPr>
          <p:cNvSpPr txBox="1"/>
          <p:nvPr/>
        </p:nvSpPr>
        <p:spPr>
          <a:xfrm>
            <a:off x="1447934" y="36742561"/>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Spatial Distribution of Deposited Particles (Near Acini Level)</a:t>
            </a:r>
          </a:p>
          <a:p>
            <a:pPr>
              <a:spcAft>
                <a:spcPts val="600"/>
              </a:spcAft>
              <a:buNone/>
            </a:pPr>
            <a:endParaRPr lang="en-US" sz="4000" u="sng" dirty="0">
              <a:latin typeface="Trebuchet MS" panose="020B0703020202090204" pitchFamily="34" charset="0"/>
            </a:endParaRPr>
          </a:p>
        </p:txBody>
      </p:sp>
      <p:graphicFrame>
        <p:nvGraphicFramePr>
          <p:cNvPr id="7" name="Table 6">
            <a:extLst>
              <a:ext uri="{FF2B5EF4-FFF2-40B4-BE49-F238E27FC236}">
                <a16:creationId xmlns:a16="http://schemas.microsoft.com/office/drawing/2014/main" id="{2A617A0A-C557-43B5-87AF-CCE85A0EE3E3}"/>
              </a:ext>
            </a:extLst>
          </p:cNvPr>
          <p:cNvGraphicFramePr>
            <a:graphicFrameLocks noGrp="1"/>
          </p:cNvGraphicFramePr>
          <p:nvPr>
            <p:extLst>
              <p:ext uri="{D42A27DB-BD31-4B8C-83A1-F6EECF244321}">
                <p14:modId xmlns:p14="http://schemas.microsoft.com/office/powerpoint/2010/main" val="1787069270"/>
              </p:ext>
            </p:extLst>
          </p:nvPr>
        </p:nvGraphicFramePr>
        <p:xfrm>
          <a:off x="1577839" y="25809559"/>
          <a:ext cx="14634578" cy="4320010"/>
        </p:xfrm>
        <a:graphic>
          <a:graphicData uri="http://schemas.openxmlformats.org/drawingml/2006/table">
            <a:tbl>
              <a:tblPr>
                <a:tableStyleId>{5C22544A-7EE6-4342-B048-85BDC9FD1C3A}</a:tableStyleId>
              </a:tblPr>
              <a:tblGrid>
                <a:gridCol w="1734258">
                  <a:extLst>
                    <a:ext uri="{9D8B030D-6E8A-4147-A177-3AD203B41FA5}">
                      <a16:colId xmlns:a16="http://schemas.microsoft.com/office/drawing/2014/main" val="3721353034"/>
                    </a:ext>
                  </a:extLst>
                </a:gridCol>
                <a:gridCol w="1983024">
                  <a:extLst>
                    <a:ext uri="{9D8B030D-6E8A-4147-A177-3AD203B41FA5}">
                      <a16:colId xmlns:a16="http://schemas.microsoft.com/office/drawing/2014/main" val="1841634228"/>
                    </a:ext>
                  </a:extLst>
                </a:gridCol>
                <a:gridCol w="1364662">
                  <a:extLst>
                    <a:ext uri="{9D8B030D-6E8A-4147-A177-3AD203B41FA5}">
                      <a16:colId xmlns:a16="http://schemas.microsoft.com/office/drawing/2014/main" val="605240524"/>
                    </a:ext>
                  </a:extLst>
                </a:gridCol>
                <a:gridCol w="1364662">
                  <a:extLst>
                    <a:ext uri="{9D8B030D-6E8A-4147-A177-3AD203B41FA5}">
                      <a16:colId xmlns:a16="http://schemas.microsoft.com/office/drawing/2014/main" val="2155508723"/>
                    </a:ext>
                  </a:extLst>
                </a:gridCol>
                <a:gridCol w="1364662">
                  <a:extLst>
                    <a:ext uri="{9D8B030D-6E8A-4147-A177-3AD203B41FA5}">
                      <a16:colId xmlns:a16="http://schemas.microsoft.com/office/drawing/2014/main" val="2114084308"/>
                    </a:ext>
                  </a:extLst>
                </a:gridCol>
                <a:gridCol w="1364662">
                  <a:extLst>
                    <a:ext uri="{9D8B030D-6E8A-4147-A177-3AD203B41FA5}">
                      <a16:colId xmlns:a16="http://schemas.microsoft.com/office/drawing/2014/main" val="2512303081"/>
                    </a:ext>
                  </a:extLst>
                </a:gridCol>
                <a:gridCol w="1364662">
                  <a:extLst>
                    <a:ext uri="{9D8B030D-6E8A-4147-A177-3AD203B41FA5}">
                      <a16:colId xmlns:a16="http://schemas.microsoft.com/office/drawing/2014/main" val="4199498243"/>
                    </a:ext>
                  </a:extLst>
                </a:gridCol>
                <a:gridCol w="1364662">
                  <a:extLst>
                    <a:ext uri="{9D8B030D-6E8A-4147-A177-3AD203B41FA5}">
                      <a16:colId xmlns:a16="http://schemas.microsoft.com/office/drawing/2014/main" val="3182912680"/>
                    </a:ext>
                  </a:extLst>
                </a:gridCol>
                <a:gridCol w="1364662">
                  <a:extLst>
                    <a:ext uri="{9D8B030D-6E8A-4147-A177-3AD203B41FA5}">
                      <a16:colId xmlns:a16="http://schemas.microsoft.com/office/drawing/2014/main" val="3943786291"/>
                    </a:ext>
                  </a:extLst>
                </a:gridCol>
                <a:gridCol w="1364662">
                  <a:extLst>
                    <a:ext uri="{9D8B030D-6E8A-4147-A177-3AD203B41FA5}">
                      <a16:colId xmlns:a16="http://schemas.microsoft.com/office/drawing/2014/main" val="2557260006"/>
                    </a:ext>
                  </a:extLst>
                </a:gridCol>
              </a:tblGrid>
              <a:tr h="617985">
                <a:tc rowSpan="2">
                  <a:txBody>
                    <a:bodyPr/>
                    <a:lstStyle/>
                    <a:p>
                      <a:pPr algn="ctr" fontAlgn="b"/>
                      <a:r>
                        <a:rPr lang="en-US" sz="3200" u="none" strike="noStrike" dirty="0">
                          <a:effectLst/>
                        </a:rPr>
                        <a:t>Particle Size</a:t>
                      </a:r>
                      <a:endParaRPr lang="en-US" sz="3200" b="0" i="0" u="none" strike="noStrike" dirty="0">
                        <a:solidFill>
                          <a:srgbClr val="000000"/>
                        </a:solidFill>
                        <a:effectLst/>
                        <a:latin typeface="Calibri" panose="020F0502020204030204" pitchFamily="34" charset="0"/>
                      </a:endParaRPr>
                    </a:p>
                  </a:txBody>
                  <a:tcPr marL="9525" marR="9525" marT="9525" marB="0" anchor="b"/>
                </a:tc>
                <a:tc gridSpan="8">
                  <a:txBody>
                    <a:bodyPr/>
                    <a:lstStyle/>
                    <a:p>
                      <a:pPr algn="ctr" fontAlgn="b"/>
                      <a:r>
                        <a:rPr lang="en-US" sz="3200" u="none" strike="noStrike" dirty="0">
                          <a:effectLst/>
                        </a:rPr>
                        <a:t>Strain and Sex</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Total</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09059"/>
                  </a:ext>
                </a:extLst>
              </a:tr>
              <a:tr h="617985">
                <a:tc vMerge="1">
                  <a:txBody>
                    <a:bodyPr/>
                    <a:lstStyle/>
                    <a:p>
                      <a:endParaRPr lang="en-US"/>
                    </a:p>
                  </a:txBody>
                  <a:tcPr/>
                </a:tc>
                <a:tc gridSpan="2">
                  <a:txBody>
                    <a:bodyPr/>
                    <a:lstStyle/>
                    <a:p>
                      <a:pPr algn="ctr" fontAlgn="b"/>
                      <a:r>
                        <a:rPr lang="en-US" sz="3200" u="none" strike="noStrike">
                          <a:effectLst/>
                        </a:rPr>
                        <a:t>B6C3F1</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BALB/c</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dirty="0">
                          <a:effectLst/>
                        </a:rPr>
                        <a:t>CD-1</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C57BL/6</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605488"/>
                  </a:ext>
                </a:extLst>
              </a:tr>
              <a:tr h="588557">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6000138"/>
                  </a:ext>
                </a:extLst>
              </a:tr>
              <a:tr h="635642">
                <a:tc>
                  <a:txBody>
                    <a:bodyPr/>
                    <a:lstStyle/>
                    <a:p>
                      <a:pPr algn="ctr" fontAlgn="b"/>
                      <a:r>
                        <a:rPr lang="en-US" sz="3200" u="none" strike="noStrike">
                          <a:effectLst/>
                        </a:rPr>
                        <a:t>0.5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225000"/>
                  </a:ext>
                </a:extLst>
              </a:tr>
              <a:tr h="635642">
                <a:tc>
                  <a:txBody>
                    <a:bodyPr/>
                    <a:lstStyle/>
                    <a:p>
                      <a:pPr algn="ctr" fontAlgn="b"/>
                      <a:r>
                        <a:rPr lang="en-US" sz="3200" u="none" strike="noStrike">
                          <a:effectLst/>
                        </a:rPr>
                        <a:t>1.0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16</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6358464"/>
                  </a:ext>
                </a:extLst>
              </a:tr>
              <a:tr h="635642">
                <a:tc>
                  <a:txBody>
                    <a:bodyPr/>
                    <a:lstStyle/>
                    <a:p>
                      <a:pPr algn="ctr" fontAlgn="b"/>
                      <a:r>
                        <a:rPr lang="en-US" sz="3200" u="none" strike="noStrike">
                          <a:effectLst/>
                        </a:rPr>
                        <a:t>2.0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533705"/>
                  </a:ext>
                </a:extLst>
              </a:tr>
              <a:tr h="588557">
                <a:tc gridSpan="9">
                  <a:txBody>
                    <a:bodyPr/>
                    <a:lstStyle/>
                    <a:p>
                      <a:pPr algn="ctr" fontAlgn="b"/>
                      <a:r>
                        <a:rPr lang="en-US" sz="3200" u="none" strike="noStrike">
                          <a:effectLst/>
                        </a:rPr>
                        <a:t>* One sample was omitted during the analysis due to bad quality</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34</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607231"/>
                  </a:ext>
                </a:extLst>
              </a:tr>
            </a:tbl>
          </a:graphicData>
        </a:graphic>
      </p:graphicFrame>
      <p:sp>
        <p:nvSpPr>
          <p:cNvPr id="45" name="Rectangle 10">
            <a:extLst>
              <a:ext uri="{FF2B5EF4-FFF2-40B4-BE49-F238E27FC236}">
                <a16:creationId xmlns:a16="http://schemas.microsoft.com/office/drawing/2014/main" id="{BA3DB3D7-E5B6-47AE-9C7A-A7E33283FC9B}"/>
              </a:ext>
            </a:extLst>
          </p:cNvPr>
          <p:cNvSpPr>
            <a:spLocks noChangeArrowheads="1"/>
          </p:cNvSpPr>
          <p:nvPr/>
        </p:nvSpPr>
        <p:spPr bwMode="auto">
          <a:xfrm>
            <a:off x="1331781" y="37551852"/>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histogram showing statistical distribution of normalized particle deposition at near acini level was constructed. Skewness (3</a:t>
            </a:r>
            <a:r>
              <a:rPr lang="en-US" sz="3600" baseline="30000" dirty="0">
                <a:latin typeface="Trebuchet MS" panose="020B0703020202090204" pitchFamily="34" charset="0"/>
              </a:rPr>
              <a:t>rd</a:t>
            </a:r>
            <a:r>
              <a:rPr lang="en-US" sz="3600" dirty="0">
                <a:latin typeface="Trebuchet MS" panose="020B0703020202090204" pitchFamily="34" charset="0"/>
              </a:rPr>
              <a:t> moment) and standard deviation of the deposition distributions were then calculated.</a:t>
            </a:r>
          </a:p>
          <a:p>
            <a:pPr marL="457200" indent="-457200" algn="just">
              <a:spcAft>
                <a:spcPts val="600"/>
              </a:spcAft>
              <a:buFont typeface="Arial"/>
              <a:buChar char="•"/>
            </a:pPr>
            <a:r>
              <a:rPr lang="en-US" sz="3600" dirty="0">
                <a:latin typeface="Trebuchet MS" panose="020B0703020202090204" pitchFamily="34" charset="0"/>
              </a:rPr>
              <a:t>Compartments with normalized deposition higher than 4 are grouped into one bin.</a:t>
            </a:r>
          </a:p>
          <a:p>
            <a:pPr marL="457200" indent="-457200" algn="just">
              <a:spcAft>
                <a:spcPts val="600"/>
              </a:spcAft>
              <a:buFont typeface="Arial"/>
              <a:buChar char="•"/>
            </a:pPr>
            <a:r>
              <a:rPr lang="en-US" sz="3600" dirty="0">
                <a:latin typeface="Trebuchet MS" panose="020B0703020202090204" pitchFamily="34" charset="0"/>
              </a:rPr>
              <a:t>For each animal subject, larger skewness of the distribution is correlated with higher likelihood of the existence of hot spots.</a:t>
            </a:r>
          </a:p>
        </p:txBody>
      </p:sp>
      <p:sp>
        <p:nvSpPr>
          <p:cNvPr id="8" name="Rectangle 7">
            <a:extLst>
              <a:ext uri="{FF2B5EF4-FFF2-40B4-BE49-F238E27FC236}">
                <a16:creationId xmlns:a16="http://schemas.microsoft.com/office/drawing/2014/main" id="{922358B7-E899-4554-A900-37A900D89BBE}"/>
              </a:ext>
            </a:extLst>
          </p:cNvPr>
          <p:cNvSpPr/>
          <p:nvPr/>
        </p:nvSpPr>
        <p:spPr>
          <a:xfrm rot="16200000">
            <a:off x="16801089" y="10175890"/>
            <a:ext cx="1811713" cy="523220"/>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DV Ratio</a:t>
            </a:r>
          </a:p>
        </p:txBody>
      </p:sp>
      <p:sp>
        <p:nvSpPr>
          <p:cNvPr id="46" name="Rectangle 45">
            <a:extLst>
              <a:ext uri="{FF2B5EF4-FFF2-40B4-BE49-F238E27FC236}">
                <a16:creationId xmlns:a16="http://schemas.microsoft.com/office/drawing/2014/main" id="{B61189FB-C216-4E12-83AC-E071416CDA13}"/>
              </a:ext>
            </a:extLst>
          </p:cNvPr>
          <p:cNvSpPr/>
          <p:nvPr/>
        </p:nvSpPr>
        <p:spPr>
          <a:xfrm>
            <a:off x="18419089" y="12868922"/>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47" name="Rectangle 46">
            <a:extLst>
              <a:ext uri="{FF2B5EF4-FFF2-40B4-BE49-F238E27FC236}">
                <a16:creationId xmlns:a16="http://schemas.microsoft.com/office/drawing/2014/main" id="{249C25A9-C1E7-4445-83D4-B532046A7A0E}"/>
              </a:ext>
            </a:extLst>
          </p:cNvPr>
          <p:cNvSpPr/>
          <p:nvPr/>
        </p:nvSpPr>
        <p:spPr>
          <a:xfrm>
            <a:off x="21567433" y="12868922"/>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48" name="Rectangle 47">
            <a:extLst>
              <a:ext uri="{FF2B5EF4-FFF2-40B4-BE49-F238E27FC236}">
                <a16:creationId xmlns:a16="http://schemas.microsoft.com/office/drawing/2014/main" id="{D1421511-C8EE-458B-95E1-162608184E10}"/>
              </a:ext>
            </a:extLst>
          </p:cNvPr>
          <p:cNvSpPr/>
          <p:nvPr/>
        </p:nvSpPr>
        <p:spPr>
          <a:xfrm>
            <a:off x="19827917" y="12868922"/>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49" name="Rectangle 48">
            <a:extLst>
              <a:ext uri="{FF2B5EF4-FFF2-40B4-BE49-F238E27FC236}">
                <a16:creationId xmlns:a16="http://schemas.microsoft.com/office/drawing/2014/main" id="{6F71B29F-F322-4C2B-85D0-905BB77E15C1}"/>
              </a:ext>
            </a:extLst>
          </p:cNvPr>
          <p:cNvSpPr/>
          <p:nvPr/>
        </p:nvSpPr>
        <p:spPr>
          <a:xfrm>
            <a:off x="23288947" y="12881755"/>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52" name="Rectangle 51">
            <a:extLst>
              <a:ext uri="{FF2B5EF4-FFF2-40B4-BE49-F238E27FC236}">
                <a16:creationId xmlns:a16="http://schemas.microsoft.com/office/drawing/2014/main" id="{DF13F06D-03EE-4263-9212-D1EDF996DC68}"/>
              </a:ext>
            </a:extLst>
          </p:cNvPr>
          <p:cNvSpPr/>
          <p:nvPr/>
        </p:nvSpPr>
        <p:spPr>
          <a:xfrm>
            <a:off x="24619670" y="12881755"/>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grpSp>
        <p:nvGrpSpPr>
          <p:cNvPr id="18" name="Group 17">
            <a:extLst>
              <a:ext uri="{FF2B5EF4-FFF2-40B4-BE49-F238E27FC236}">
                <a16:creationId xmlns:a16="http://schemas.microsoft.com/office/drawing/2014/main" id="{44CDD116-8F53-4027-8E90-8D237780F5D8}"/>
              </a:ext>
            </a:extLst>
          </p:cNvPr>
          <p:cNvGrpSpPr/>
          <p:nvPr/>
        </p:nvGrpSpPr>
        <p:grpSpPr>
          <a:xfrm>
            <a:off x="19735800" y="7094630"/>
            <a:ext cx="21031200" cy="1134970"/>
            <a:chOff x="20338970" y="9126775"/>
            <a:chExt cx="21031200" cy="1134970"/>
          </a:xfrm>
        </p:grpSpPr>
        <p:grpSp>
          <p:nvGrpSpPr>
            <p:cNvPr id="16" name="Group 15">
              <a:extLst>
                <a:ext uri="{FF2B5EF4-FFF2-40B4-BE49-F238E27FC236}">
                  <a16:creationId xmlns:a16="http://schemas.microsoft.com/office/drawing/2014/main" id="{F2E3DF75-94E2-4D5D-BBAA-041C14FE0F37}"/>
                </a:ext>
              </a:extLst>
            </p:cNvPr>
            <p:cNvGrpSpPr/>
            <p:nvPr/>
          </p:nvGrpSpPr>
          <p:grpSpPr>
            <a:xfrm>
              <a:off x="20338970" y="9728345"/>
              <a:ext cx="21031200" cy="533400"/>
              <a:chOff x="20338970" y="9728345"/>
              <a:chExt cx="21031200" cy="533400"/>
            </a:xfrm>
          </p:grpSpPr>
          <p:sp>
            <p:nvSpPr>
              <p:cNvPr id="72" name="Rectangle 71">
                <a:extLst>
                  <a:ext uri="{FF2B5EF4-FFF2-40B4-BE49-F238E27FC236}">
                    <a16:creationId xmlns:a16="http://schemas.microsoft.com/office/drawing/2014/main" id="{087C6634-E14C-497B-AAD6-40F2AC46BB66}"/>
                  </a:ext>
                </a:extLst>
              </p:cNvPr>
              <p:cNvSpPr/>
              <p:nvPr/>
            </p:nvSpPr>
            <p:spPr>
              <a:xfrm>
                <a:off x="20338970" y="9728345"/>
                <a:ext cx="5000087" cy="523220"/>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Particle Size = 0.5 micron</a:t>
                </a:r>
              </a:p>
            </p:txBody>
          </p:sp>
          <p:sp>
            <p:nvSpPr>
              <p:cNvPr id="73" name="Rectangle 72">
                <a:extLst>
                  <a:ext uri="{FF2B5EF4-FFF2-40B4-BE49-F238E27FC236}">
                    <a16:creationId xmlns:a16="http://schemas.microsoft.com/office/drawing/2014/main" id="{F897EF37-3DBC-406A-94A7-9932ADB174E0}"/>
                  </a:ext>
                </a:extLst>
              </p:cNvPr>
              <p:cNvSpPr/>
              <p:nvPr/>
            </p:nvSpPr>
            <p:spPr>
              <a:xfrm>
                <a:off x="28723346" y="9738525"/>
                <a:ext cx="4645824" cy="523220"/>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Particle Size = 1 micron</a:t>
                </a:r>
              </a:p>
            </p:txBody>
          </p:sp>
          <p:sp>
            <p:nvSpPr>
              <p:cNvPr id="75" name="Rectangle 74">
                <a:extLst>
                  <a:ext uri="{FF2B5EF4-FFF2-40B4-BE49-F238E27FC236}">
                    <a16:creationId xmlns:a16="http://schemas.microsoft.com/office/drawing/2014/main" id="{9925B7BC-9FA9-4A5C-81DF-D50EADDCCC29}"/>
                  </a:ext>
                </a:extLst>
              </p:cNvPr>
              <p:cNvSpPr/>
              <p:nvPr/>
            </p:nvSpPr>
            <p:spPr>
              <a:xfrm>
                <a:off x="36724346" y="9728345"/>
                <a:ext cx="4645824" cy="523220"/>
              </a:xfrm>
              <a:prstGeom prst="rect">
                <a:avLst/>
              </a:prstGeom>
              <a:noFill/>
            </p:spPr>
            <p:txBody>
              <a:bodyPr wrap="none" lIns="91440" tIns="45720" rIns="91440" bIns="45720">
                <a:spAutoFit/>
              </a:bodyPr>
              <a:lstStyle/>
              <a:p>
                <a:pPr algn="ctr">
                  <a:buNone/>
                </a:pPr>
                <a:r>
                  <a:rPr lang="en-US" sz="2800" b="1" cap="none" spc="50" dirty="0">
                    <a:ln w="0"/>
                    <a:solidFill>
                      <a:schemeClr val="bg2"/>
                    </a:solidFill>
                    <a:effectLst>
                      <a:innerShdw blurRad="63500" dist="50800" dir="13500000">
                        <a:srgbClr val="000000">
                          <a:alpha val="50000"/>
                        </a:srgbClr>
                      </a:innerShdw>
                    </a:effectLst>
                  </a:rPr>
                  <a:t>Particle Size = 2 micron</a:t>
                </a:r>
              </a:p>
            </p:txBody>
          </p:sp>
        </p:grpSp>
        <p:sp>
          <p:nvSpPr>
            <p:cNvPr id="76" name="Rectangle 75">
              <a:extLst>
                <a:ext uri="{FF2B5EF4-FFF2-40B4-BE49-F238E27FC236}">
                  <a16:creationId xmlns:a16="http://schemas.microsoft.com/office/drawing/2014/main" id="{66E0BA76-90AB-4523-97B9-E37743858F43}"/>
                </a:ext>
              </a:extLst>
            </p:cNvPr>
            <p:cNvSpPr/>
            <p:nvPr/>
          </p:nvSpPr>
          <p:spPr>
            <a:xfrm>
              <a:off x="28185421" y="9126775"/>
              <a:ext cx="4695516" cy="584775"/>
            </a:xfrm>
            <a:prstGeom prst="rect">
              <a:avLst/>
            </a:prstGeom>
            <a:noFill/>
          </p:spPr>
          <p:txBody>
            <a:bodyPr wrap="none" lIns="91440" tIns="45720" rIns="91440" bIns="45720">
              <a:spAutoFit/>
            </a:bodyPr>
            <a:lstStyle/>
            <a:p>
              <a:pPr algn="ctr">
                <a:buNone/>
              </a:pPr>
              <a:r>
                <a:rPr lang="en-US" sz="3200" b="1" cap="none" spc="50" dirty="0">
                  <a:ln w="0"/>
                  <a:solidFill>
                    <a:schemeClr val="bg2"/>
                  </a:solidFill>
                  <a:effectLst>
                    <a:innerShdw blurRad="63500" dist="50800" dir="13500000">
                      <a:srgbClr val="000000">
                        <a:alpha val="50000"/>
                      </a:srgbClr>
                    </a:innerShdw>
                  </a:effectLst>
                </a:rPr>
                <a:t>DV Ratio</a:t>
              </a:r>
              <a:r>
                <a:rPr lang="en-US" sz="3200" b="1" spc="50" dirty="0">
                  <a:ln w="0"/>
                  <a:effectLst>
                    <a:innerShdw blurRad="63500" dist="50800" dir="13500000">
                      <a:srgbClr val="000000">
                        <a:alpha val="50000"/>
                      </a:srgbClr>
                    </a:innerShdw>
                  </a:effectLst>
                </a:rPr>
                <a:t> Across Lobe</a:t>
              </a:r>
              <a:endParaRPr lang="en-US" sz="3200" b="1" cap="none" spc="50" dirty="0">
                <a:ln w="0"/>
                <a:solidFill>
                  <a:schemeClr val="bg2"/>
                </a:solidFill>
                <a:effectLst>
                  <a:innerShdw blurRad="63500" dist="50800" dir="13500000">
                    <a:srgbClr val="000000">
                      <a:alpha val="50000"/>
                    </a:srgbClr>
                  </a:innerShdw>
                </a:effectLst>
              </a:endParaRPr>
            </a:p>
          </p:txBody>
        </p:sp>
      </p:grpSp>
      <p:sp>
        <p:nvSpPr>
          <p:cNvPr id="77" name="Rectangle 76">
            <a:extLst>
              <a:ext uri="{FF2B5EF4-FFF2-40B4-BE49-F238E27FC236}">
                <a16:creationId xmlns:a16="http://schemas.microsoft.com/office/drawing/2014/main" id="{A8F8C7F8-2826-4B47-8D35-434E0099F9A2}"/>
              </a:ext>
            </a:extLst>
          </p:cNvPr>
          <p:cNvSpPr/>
          <p:nvPr/>
        </p:nvSpPr>
        <p:spPr>
          <a:xfrm>
            <a:off x="29120199" y="13416226"/>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1</a:t>
            </a:r>
          </a:p>
        </p:txBody>
      </p:sp>
      <p:sp>
        <p:nvSpPr>
          <p:cNvPr id="78" name="Rectangle 10">
            <a:extLst>
              <a:ext uri="{FF2B5EF4-FFF2-40B4-BE49-F238E27FC236}">
                <a16:creationId xmlns:a16="http://schemas.microsoft.com/office/drawing/2014/main" id="{019D0786-4D62-4907-AF0C-3932457B7C6B}"/>
              </a:ext>
            </a:extLst>
          </p:cNvPr>
          <p:cNvSpPr>
            <a:spLocks noChangeArrowheads="1"/>
          </p:cNvSpPr>
          <p:nvPr/>
        </p:nvSpPr>
        <p:spPr bwMode="auto">
          <a:xfrm>
            <a:off x="33132509" y="13716000"/>
            <a:ext cx="9559317" cy="5924047"/>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Heterogeneity in particle deposition increases with respect to increasing particle size (Fig. 1). </a:t>
            </a:r>
          </a:p>
          <a:p>
            <a:pPr marL="457200" indent="-457200" algn="just">
              <a:spcAft>
                <a:spcPts val="600"/>
              </a:spcAft>
              <a:buFont typeface="Arial"/>
              <a:buChar char="•"/>
            </a:pPr>
            <a:r>
              <a:rPr lang="en-US" sz="3600" dirty="0">
                <a:latin typeface="Trebuchet MS" panose="020B0703020202090204" pitchFamily="34" charset="0"/>
              </a:rPr>
              <a:t>In general cranial lobe receives more particle deposition whereas Caudal, Middle and Accessory lobes receive less particle deposition. The particle deposition received by left lobe is approximately proportional to its volume (Table 1).</a:t>
            </a:r>
          </a:p>
        </p:txBody>
      </p:sp>
      <p:sp>
        <p:nvSpPr>
          <p:cNvPr id="89" name="Rectangle 88">
            <a:extLst>
              <a:ext uri="{FF2B5EF4-FFF2-40B4-BE49-F238E27FC236}">
                <a16:creationId xmlns:a16="http://schemas.microsoft.com/office/drawing/2014/main" id="{75BF5C5A-2429-45BC-8516-F7EAD7D8CF77}"/>
              </a:ext>
            </a:extLst>
          </p:cNvPr>
          <p:cNvSpPr/>
          <p:nvPr/>
        </p:nvSpPr>
        <p:spPr>
          <a:xfrm>
            <a:off x="26559868" y="12881755"/>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91" name="Rectangle 90">
            <a:extLst>
              <a:ext uri="{FF2B5EF4-FFF2-40B4-BE49-F238E27FC236}">
                <a16:creationId xmlns:a16="http://schemas.microsoft.com/office/drawing/2014/main" id="{96853F24-399A-45E8-8867-8F550613FFD8}"/>
              </a:ext>
            </a:extLst>
          </p:cNvPr>
          <p:cNvSpPr/>
          <p:nvPr/>
        </p:nvSpPr>
        <p:spPr>
          <a:xfrm>
            <a:off x="29708212" y="12868922"/>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92" name="Rectangle 91">
            <a:extLst>
              <a:ext uri="{FF2B5EF4-FFF2-40B4-BE49-F238E27FC236}">
                <a16:creationId xmlns:a16="http://schemas.microsoft.com/office/drawing/2014/main" id="{E0CC8F2B-383C-47DA-B6BD-84F3437D11CE}"/>
              </a:ext>
            </a:extLst>
          </p:cNvPr>
          <p:cNvSpPr/>
          <p:nvPr/>
        </p:nvSpPr>
        <p:spPr>
          <a:xfrm>
            <a:off x="27968695" y="12868922"/>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93" name="Rectangle 92">
            <a:extLst>
              <a:ext uri="{FF2B5EF4-FFF2-40B4-BE49-F238E27FC236}">
                <a16:creationId xmlns:a16="http://schemas.microsoft.com/office/drawing/2014/main" id="{789B7050-DCAF-497C-A1F9-EAAD741E02C2}"/>
              </a:ext>
            </a:extLst>
          </p:cNvPr>
          <p:cNvSpPr/>
          <p:nvPr/>
        </p:nvSpPr>
        <p:spPr>
          <a:xfrm>
            <a:off x="31429726" y="12881755"/>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94" name="Rectangle 93">
            <a:extLst>
              <a:ext uri="{FF2B5EF4-FFF2-40B4-BE49-F238E27FC236}">
                <a16:creationId xmlns:a16="http://schemas.microsoft.com/office/drawing/2014/main" id="{266839D4-E9D5-4C13-9886-59571277494E}"/>
              </a:ext>
            </a:extLst>
          </p:cNvPr>
          <p:cNvSpPr/>
          <p:nvPr/>
        </p:nvSpPr>
        <p:spPr>
          <a:xfrm>
            <a:off x="32760449" y="12881755"/>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sp>
        <p:nvSpPr>
          <p:cNvPr id="95" name="Rectangle 94">
            <a:extLst>
              <a:ext uri="{FF2B5EF4-FFF2-40B4-BE49-F238E27FC236}">
                <a16:creationId xmlns:a16="http://schemas.microsoft.com/office/drawing/2014/main" id="{DEF18F4A-63E2-439D-82AA-B2642009AA55}"/>
              </a:ext>
            </a:extLst>
          </p:cNvPr>
          <p:cNvSpPr/>
          <p:nvPr/>
        </p:nvSpPr>
        <p:spPr>
          <a:xfrm>
            <a:off x="34831141" y="12905001"/>
            <a:ext cx="814647"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Left</a:t>
            </a:r>
          </a:p>
        </p:txBody>
      </p:sp>
      <p:sp>
        <p:nvSpPr>
          <p:cNvPr id="96" name="Rectangle 95">
            <a:extLst>
              <a:ext uri="{FF2B5EF4-FFF2-40B4-BE49-F238E27FC236}">
                <a16:creationId xmlns:a16="http://schemas.microsoft.com/office/drawing/2014/main" id="{A45D80AF-CB57-4609-9BF0-5A20FEA4742C}"/>
              </a:ext>
            </a:extLst>
          </p:cNvPr>
          <p:cNvSpPr/>
          <p:nvPr/>
        </p:nvSpPr>
        <p:spPr>
          <a:xfrm>
            <a:off x="37979485" y="12905001"/>
            <a:ext cx="1253869"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Middle</a:t>
            </a:r>
          </a:p>
        </p:txBody>
      </p:sp>
      <p:sp>
        <p:nvSpPr>
          <p:cNvPr id="100" name="Rectangle 99">
            <a:extLst>
              <a:ext uri="{FF2B5EF4-FFF2-40B4-BE49-F238E27FC236}">
                <a16:creationId xmlns:a16="http://schemas.microsoft.com/office/drawing/2014/main" id="{AB59C648-3128-4717-92C1-F913018BB580}"/>
              </a:ext>
            </a:extLst>
          </p:cNvPr>
          <p:cNvSpPr/>
          <p:nvPr/>
        </p:nvSpPr>
        <p:spPr>
          <a:xfrm>
            <a:off x="36239968" y="12905001"/>
            <a:ext cx="1319592"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Cranial</a:t>
            </a:r>
            <a:endParaRPr lang="en-US" sz="2800" b="1" cap="none" spc="50" dirty="0">
              <a:ln w="0"/>
              <a:solidFill>
                <a:schemeClr val="bg2"/>
              </a:solidFill>
              <a:effectLst>
                <a:innerShdw blurRad="63500" dist="50800" dir="13500000">
                  <a:srgbClr val="000000">
                    <a:alpha val="50000"/>
                  </a:srgbClr>
                </a:innerShdw>
              </a:effectLst>
            </a:endParaRPr>
          </a:p>
        </p:txBody>
      </p:sp>
      <p:sp>
        <p:nvSpPr>
          <p:cNvPr id="103" name="Rectangle 102">
            <a:extLst>
              <a:ext uri="{FF2B5EF4-FFF2-40B4-BE49-F238E27FC236}">
                <a16:creationId xmlns:a16="http://schemas.microsoft.com/office/drawing/2014/main" id="{8C3512EB-8335-4DED-B11E-E2DDBFB6C3AE}"/>
              </a:ext>
            </a:extLst>
          </p:cNvPr>
          <p:cNvSpPr/>
          <p:nvPr/>
        </p:nvSpPr>
        <p:spPr>
          <a:xfrm>
            <a:off x="39700999" y="12917834"/>
            <a:ext cx="1281120"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Caudal</a:t>
            </a:r>
            <a:endParaRPr lang="en-US" sz="2800" b="1" cap="none" spc="50" dirty="0">
              <a:ln w="0"/>
              <a:solidFill>
                <a:schemeClr val="bg2"/>
              </a:solidFill>
              <a:effectLst>
                <a:innerShdw blurRad="63500" dist="50800" dir="13500000">
                  <a:srgbClr val="000000">
                    <a:alpha val="50000"/>
                  </a:srgbClr>
                </a:innerShdw>
              </a:effectLst>
            </a:endParaRPr>
          </a:p>
        </p:txBody>
      </p:sp>
      <p:sp>
        <p:nvSpPr>
          <p:cNvPr id="104" name="Rectangle 103">
            <a:extLst>
              <a:ext uri="{FF2B5EF4-FFF2-40B4-BE49-F238E27FC236}">
                <a16:creationId xmlns:a16="http://schemas.microsoft.com/office/drawing/2014/main" id="{4BC9DBC9-625F-4DF9-B2E2-26DC55CB728F}"/>
              </a:ext>
            </a:extLst>
          </p:cNvPr>
          <p:cNvSpPr/>
          <p:nvPr/>
        </p:nvSpPr>
        <p:spPr>
          <a:xfrm>
            <a:off x="41031722" y="12917834"/>
            <a:ext cx="1778051" cy="461665"/>
          </a:xfrm>
          <a:prstGeom prst="rect">
            <a:avLst/>
          </a:prstGeom>
          <a:noFill/>
        </p:spPr>
        <p:txBody>
          <a:bodyPr wrap="none" lIns="91440" tIns="45720" rIns="91440" bIns="45720">
            <a:spAutoFit/>
          </a:bodyPr>
          <a:lstStyle/>
          <a:p>
            <a:pPr algn="ctr">
              <a:buNone/>
            </a:pPr>
            <a:r>
              <a:rPr lang="en-US" sz="2400" b="1" cap="none" spc="50" dirty="0">
                <a:ln w="0"/>
                <a:solidFill>
                  <a:schemeClr val="bg2"/>
                </a:solidFill>
                <a:effectLst>
                  <a:innerShdw blurRad="63500" dist="50800" dir="13500000">
                    <a:srgbClr val="000000">
                      <a:alpha val="50000"/>
                    </a:srgbClr>
                  </a:innerShdw>
                </a:effectLst>
              </a:rPr>
              <a:t>Accessory</a:t>
            </a:r>
          </a:p>
        </p:txBody>
      </p:sp>
      <p:graphicFrame>
        <p:nvGraphicFramePr>
          <p:cNvPr id="24" name="Table 23">
            <a:extLst>
              <a:ext uri="{FF2B5EF4-FFF2-40B4-BE49-F238E27FC236}">
                <a16:creationId xmlns:a16="http://schemas.microsoft.com/office/drawing/2014/main" id="{57D9049C-D98F-44E9-81EB-62F0A3C27511}"/>
              </a:ext>
            </a:extLst>
          </p:cNvPr>
          <p:cNvGraphicFramePr>
            <a:graphicFrameLocks noGrp="1"/>
          </p:cNvGraphicFramePr>
          <p:nvPr>
            <p:extLst>
              <p:ext uri="{D42A27DB-BD31-4B8C-83A1-F6EECF244321}">
                <p14:modId xmlns:p14="http://schemas.microsoft.com/office/powerpoint/2010/main" val="1790779134"/>
              </p:ext>
            </p:extLst>
          </p:nvPr>
        </p:nvGraphicFramePr>
        <p:xfrm>
          <a:off x="18077190" y="13944600"/>
          <a:ext cx="14864454" cy="5236378"/>
        </p:xfrm>
        <a:graphic>
          <a:graphicData uri="http://schemas.openxmlformats.org/drawingml/2006/table">
            <a:tbl>
              <a:tblPr>
                <a:tableStyleId>{5C22544A-7EE6-4342-B048-85BDC9FD1C3A}</a:tableStyleId>
              </a:tblPr>
              <a:tblGrid>
                <a:gridCol w="2866551">
                  <a:extLst>
                    <a:ext uri="{9D8B030D-6E8A-4147-A177-3AD203B41FA5}">
                      <a16:colId xmlns:a16="http://schemas.microsoft.com/office/drawing/2014/main" val="1815779734"/>
                    </a:ext>
                  </a:extLst>
                </a:gridCol>
                <a:gridCol w="2427322">
                  <a:extLst>
                    <a:ext uri="{9D8B030D-6E8A-4147-A177-3AD203B41FA5}">
                      <a16:colId xmlns:a16="http://schemas.microsoft.com/office/drawing/2014/main" val="1803349603"/>
                    </a:ext>
                  </a:extLst>
                </a:gridCol>
                <a:gridCol w="2427322">
                  <a:extLst>
                    <a:ext uri="{9D8B030D-6E8A-4147-A177-3AD203B41FA5}">
                      <a16:colId xmlns:a16="http://schemas.microsoft.com/office/drawing/2014/main" val="4196994111"/>
                    </a:ext>
                  </a:extLst>
                </a:gridCol>
                <a:gridCol w="2427322">
                  <a:extLst>
                    <a:ext uri="{9D8B030D-6E8A-4147-A177-3AD203B41FA5}">
                      <a16:colId xmlns:a16="http://schemas.microsoft.com/office/drawing/2014/main" val="3367723729"/>
                    </a:ext>
                  </a:extLst>
                </a:gridCol>
                <a:gridCol w="2288615">
                  <a:extLst>
                    <a:ext uri="{9D8B030D-6E8A-4147-A177-3AD203B41FA5}">
                      <a16:colId xmlns:a16="http://schemas.microsoft.com/office/drawing/2014/main" val="269340117"/>
                    </a:ext>
                  </a:extLst>
                </a:gridCol>
                <a:gridCol w="2427322">
                  <a:extLst>
                    <a:ext uri="{9D8B030D-6E8A-4147-A177-3AD203B41FA5}">
                      <a16:colId xmlns:a16="http://schemas.microsoft.com/office/drawing/2014/main" val="713909203"/>
                    </a:ext>
                  </a:extLst>
                </a:gridCol>
              </a:tblGrid>
              <a:tr h="931740">
                <a:tc rowSpan="2">
                  <a:txBody>
                    <a:bodyPr/>
                    <a:lstStyle/>
                    <a:p>
                      <a:pPr algn="ctr" fontAlgn="b"/>
                      <a:r>
                        <a:rPr lang="en-US" sz="3600" u="none" strike="noStrike" dirty="0">
                          <a:effectLst/>
                        </a:rPr>
                        <a:t>Particle Size</a:t>
                      </a:r>
                      <a:endParaRPr lang="en-US" sz="3600" b="0" i="0" u="none" strike="noStrike" dirty="0">
                        <a:solidFill>
                          <a:srgbClr val="000000"/>
                        </a:solidFill>
                        <a:effectLst/>
                        <a:latin typeface="Calibri" panose="020F0502020204030204" pitchFamily="34" charset="0"/>
                      </a:endParaRPr>
                    </a:p>
                  </a:txBody>
                  <a:tcPr marL="9525" marR="9525" marT="9525" marB="0" anchor="ctr"/>
                </a:tc>
                <a:tc gridSpan="5">
                  <a:txBody>
                    <a:bodyPr/>
                    <a:lstStyle/>
                    <a:p>
                      <a:pPr algn="ctr" fontAlgn="b"/>
                      <a:r>
                        <a:rPr lang="en-US" sz="3600" u="none" strike="noStrike">
                          <a:effectLst/>
                        </a:rPr>
                        <a:t>DV Ratio</a:t>
                      </a:r>
                      <a:endParaRPr lang="en-US" sz="36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871678"/>
                  </a:ext>
                </a:extLst>
              </a:tr>
              <a:tr h="931740">
                <a:tc vMerge="1">
                  <a:txBody>
                    <a:bodyPr/>
                    <a:lstStyle/>
                    <a:p>
                      <a:endParaRPr lang="en-US"/>
                    </a:p>
                  </a:txBody>
                  <a:tcPr/>
                </a:tc>
                <a:tc>
                  <a:txBody>
                    <a:bodyPr/>
                    <a:lstStyle/>
                    <a:p>
                      <a:pPr algn="ctr" fontAlgn="b"/>
                      <a:r>
                        <a:rPr lang="en-US" sz="3600" u="none" strike="noStrike" dirty="0">
                          <a:effectLst/>
                        </a:rPr>
                        <a:t>Left</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Cranial</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Middle</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Caudal</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Accessory</a:t>
                      </a:r>
                      <a:endParaRPr lang="en-US" sz="3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2593753"/>
                  </a:ext>
                </a:extLst>
              </a:tr>
              <a:tr h="1686449">
                <a:tc>
                  <a:txBody>
                    <a:bodyPr/>
                    <a:lstStyle/>
                    <a:p>
                      <a:pPr algn="ctr" fontAlgn="b"/>
                      <a:r>
                        <a:rPr lang="en-US" sz="3600" u="none" strike="noStrike">
                          <a:effectLst/>
                        </a:rPr>
                        <a:t>1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1.06±0.11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1.17±0.11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0.96±0.18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0.88±0.08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0.88±0.10 </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00189090"/>
                  </a:ext>
                </a:extLst>
              </a:tr>
              <a:tr h="1686449">
                <a:tc>
                  <a:txBody>
                    <a:bodyPr/>
                    <a:lstStyle/>
                    <a:p>
                      <a:pPr algn="ctr" fontAlgn="b"/>
                      <a:r>
                        <a:rPr lang="en-US" sz="3600" u="none" strike="noStrike">
                          <a:effectLst/>
                        </a:rPr>
                        <a:t>2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1.04±0.18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1.42±0.34</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0.86±0.19</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0.82±0.13</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0.80±0.15</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36376571"/>
                  </a:ext>
                </a:extLst>
              </a:tr>
            </a:tbl>
          </a:graphicData>
        </a:graphic>
      </p:graphicFrame>
      <p:sp>
        <p:nvSpPr>
          <p:cNvPr id="105" name="Rectangle 104">
            <a:extLst>
              <a:ext uri="{FF2B5EF4-FFF2-40B4-BE49-F238E27FC236}">
                <a16:creationId xmlns:a16="http://schemas.microsoft.com/office/drawing/2014/main" id="{28D8F9D5-1781-440B-BCC6-6C147715F49C}"/>
              </a:ext>
            </a:extLst>
          </p:cNvPr>
          <p:cNvSpPr/>
          <p:nvPr/>
        </p:nvSpPr>
        <p:spPr>
          <a:xfrm>
            <a:off x="24757164" y="21631272"/>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Table 1</a:t>
            </a:r>
          </a:p>
        </p:txBody>
      </p:sp>
      <p:sp>
        <p:nvSpPr>
          <p:cNvPr id="110" name="Rectangle 109">
            <a:extLst>
              <a:ext uri="{FF2B5EF4-FFF2-40B4-BE49-F238E27FC236}">
                <a16:creationId xmlns:a16="http://schemas.microsoft.com/office/drawing/2014/main" id="{6F702A57-EAD7-41FA-A231-CD7A3CBD55AD}"/>
              </a:ext>
            </a:extLst>
          </p:cNvPr>
          <p:cNvSpPr/>
          <p:nvPr/>
        </p:nvSpPr>
        <p:spPr>
          <a:xfrm>
            <a:off x="28286968" y="267050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2</a:t>
            </a:r>
          </a:p>
        </p:txBody>
      </p:sp>
      <p:sp>
        <p:nvSpPr>
          <p:cNvPr id="111" name="Rectangle 110">
            <a:extLst>
              <a:ext uri="{FF2B5EF4-FFF2-40B4-BE49-F238E27FC236}">
                <a16:creationId xmlns:a16="http://schemas.microsoft.com/office/drawing/2014/main" id="{4FF8FE4D-705C-4064-9DB2-2055C4449548}"/>
              </a:ext>
            </a:extLst>
          </p:cNvPr>
          <p:cNvSpPr/>
          <p:nvPr/>
        </p:nvSpPr>
        <p:spPr>
          <a:xfrm>
            <a:off x="37661096" y="26701091"/>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3</a:t>
            </a:r>
          </a:p>
        </p:txBody>
      </p:sp>
      <mc:AlternateContent xmlns:mc="http://schemas.openxmlformats.org/markup-compatibility/2006" xmlns:a14="http://schemas.microsoft.com/office/drawing/2010/main">
        <mc:Choice Requires="a14">
          <p:sp>
            <p:nvSpPr>
              <p:cNvPr id="112" name="Rectangle 10">
                <a:extLst>
                  <a:ext uri="{FF2B5EF4-FFF2-40B4-BE49-F238E27FC236}">
                    <a16:creationId xmlns:a16="http://schemas.microsoft.com/office/drawing/2014/main" id="{33AC1522-4433-4A90-84CC-9AA291AD2DD7}"/>
                  </a:ext>
                </a:extLst>
              </p:cNvPr>
              <p:cNvSpPr>
                <a:spLocks noChangeArrowheads="1"/>
              </p:cNvSpPr>
              <p:nvPr/>
            </p:nvSpPr>
            <p:spPr bwMode="auto">
              <a:xfrm>
                <a:off x="17373600" y="19659600"/>
                <a:ext cx="7113572" cy="3190292"/>
              </a:xfrm>
              <a:prstGeom prst="rect">
                <a:avLst/>
              </a:prstGeom>
              <a:noFill/>
              <a:ln>
                <a:noFill/>
              </a:ln>
              <a:effectLst/>
              <a:extLst>
                <a:ext uri="{909E8E84-426E-40dd-AFC4-6F175D3DCCD1}">
                  <a14:hiddenFill xmlns="">
                    <a:solidFill>
                      <a:srgbClr val="BBE0E3"/>
                    </a:solidFill>
                  </a14:hiddenFill>
                </a:ext>
                <a:ext uri="{91240B29-F687-4f45-9708-019B960494DF}">
                  <a14:hiddenLine xmlns="" w="9525">
                    <a:solidFill>
                      <a:srgbClr val="000000"/>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There is a positive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𝑪𝒓𝒂𝒏𝒊𝒂𝒍</m:t>
                        </m:r>
                      </m:sub>
                    </m:sSub>
                  </m:oMath>
                </a14:m>
                <a:r>
                  <a:rPr lang="en-US" sz="3600" dirty="0">
                    <a:latin typeface="Trebuchet MS" panose="020B0703020202090204" pitchFamily="34" charset="0"/>
                  </a:rPr>
                  <a:t>, and a negative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𝑨𝒄𝒄𝒆𝒔𝒔𝒐𝒓𝒚</m:t>
                        </m:r>
                      </m:sub>
                    </m:sSub>
                  </m:oMath>
                </a14:m>
                <a:r>
                  <a:rPr lang="en-US" sz="3600" dirty="0">
                    <a:latin typeface="Trebuchet MS" panose="020B0703020202090204" pitchFamily="34" charset="0"/>
                  </a:rPr>
                  <a:t> (Fig 2,3).</a:t>
                </a:r>
              </a:p>
            </p:txBody>
          </p:sp>
        </mc:Choice>
        <mc:Fallback xmlns="">
          <p:sp>
            <p:nvSpPr>
              <p:cNvPr id="112" name="Rectangle 10">
                <a:extLst>
                  <a:ext uri="{FF2B5EF4-FFF2-40B4-BE49-F238E27FC236}">
                    <a16:creationId xmlns:a16="http://schemas.microsoft.com/office/drawing/2014/main" id="{33AC1522-4433-4A90-84CC-9AA291AD2DD7}"/>
                  </a:ext>
                </a:extLst>
              </p:cNvPr>
              <p:cNvSpPr>
                <a:spLocks noRot="1" noChangeAspect="1" noMove="1" noResize="1" noEditPoints="1" noAdjustHandles="1" noChangeArrowheads="1" noChangeShapeType="1" noTextEdit="1"/>
              </p:cNvSpPr>
              <p:nvPr/>
            </p:nvSpPr>
            <p:spPr bwMode="auto">
              <a:xfrm>
                <a:off x="17373600" y="19659600"/>
                <a:ext cx="7113572" cy="3190292"/>
              </a:xfrm>
              <a:prstGeom prst="rect">
                <a:avLst/>
              </a:prstGeom>
              <a:blipFill>
                <a:blip r:embed="rId11"/>
                <a:stretch>
                  <a:fillRect l="-2314" t="-4971" r="-1628"/>
                </a:stretch>
              </a:blip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grpSp>
        <p:nvGrpSpPr>
          <p:cNvPr id="2049" name="Group 2048">
            <a:extLst>
              <a:ext uri="{FF2B5EF4-FFF2-40B4-BE49-F238E27FC236}">
                <a16:creationId xmlns:a16="http://schemas.microsoft.com/office/drawing/2014/main" id="{AFC0D496-CB6A-4636-9DA4-FAA56C525081}"/>
              </a:ext>
            </a:extLst>
          </p:cNvPr>
          <p:cNvGrpSpPr/>
          <p:nvPr/>
        </p:nvGrpSpPr>
        <p:grpSpPr>
          <a:xfrm>
            <a:off x="17432873" y="23012400"/>
            <a:ext cx="7264315" cy="7543800"/>
            <a:chOff x="17388246" y="25521672"/>
            <a:chExt cx="7264315" cy="7543800"/>
          </a:xfrm>
        </p:grpSpPr>
        <p:pic>
          <p:nvPicPr>
            <p:cNvPr id="17" name="Picture 16" descr="A picture containing sitting&#10;&#10;Description automatically generated">
              <a:extLst>
                <a:ext uri="{FF2B5EF4-FFF2-40B4-BE49-F238E27FC236}">
                  <a16:creationId xmlns:a16="http://schemas.microsoft.com/office/drawing/2014/main" id="{3134880E-8A3C-4A2A-BBA1-DC82990F36FA}"/>
                </a:ext>
              </a:extLst>
            </p:cNvPr>
            <p:cNvPicPr>
              <a:picLocks noChangeAspect="1"/>
            </p:cNvPicPr>
            <p:nvPr/>
          </p:nvPicPr>
          <p:blipFill rotWithShape="1">
            <a:blip r:embed="rId12"/>
            <a:srcRect l="2124" t="2773" b="2400"/>
            <a:stretch/>
          </p:blipFill>
          <p:spPr>
            <a:xfrm>
              <a:off x="17830800" y="26057387"/>
              <a:ext cx="6565344" cy="6022813"/>
            </a:xfrm>
            <a:prstGeom prst="rect">
              <a:avLst/>
            </a:prstGeom>
          </p:spPr>
        </p:pic>
        <p:sp>
          <p:nvSpPr>
            <p:cNvPr id="113" name="Rectangle 112">
              <a:extLst>
                <a:ext uri="{FF2B5EF4-FFF2-40B4-BE49-F238E27FC236}">
                  <a16:creationId xmlns:a16="http://schemas.microsoft.com/office/drawing/2014/main" id="{7B0327E7-B563-4E48-8AE2-624B2C3B336B}"/>
                </a:ext>
              </a:extLst>
            </p:cNvPr>
            <p:cNvSpPr/>
            <p:nvPr/>
          </p:nvSpPr>
          <p:spPr>
            <a:xfrm>
              <a:off x="17741694" y="25521672"/>
              <a:ext cx="6910867" cy="52322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M07 Near Acini </a:t>
              </a:r>
              <a:r>
                <a:rPr lang="en-US" sz="2800" b="1" spc="50" dirty="0">
                  <a:ln w="0"/>
                  <a:effectLst>
                    <a:innerShdw blurRad="63500" dist="50800" dir="13500000">
                      <a:srgbClr val="000000">
                        <a:alpha val="50000"/>
                      </a:srgbClr>
                    </a:innerShdw>
                  </a:effectLst>
                </a:rPr>
                <a:t>Aerosol</a:t>
              </a:r>
              <a:r>
                <a:rPr lang="en-US" sz="2000" b="1" spc="50" dirty="0">
                  <a:ln w="0"/>
                  <a:effectLst>
                    <a:innerShdw blurRad="63500" dist="50800" dir="13500000">
                      <a:srgbClr val="000000">
                        <a:alpha val="50000"/>
                      </a:srgbClr>
                    </a:innerShdw>
                  </a:effectLst>
                </a:rPr>
                <a:t> Deposition Distribution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4" name="Rectangle 113">
              <a:extLst>
                <a:ext uri="{FF2B5EF4-FFF2-40B4-BE49-F238E27FC236}">
                  <a16:creationId xmlns:a16="http://schemas.microsoft.com/office/drawing/2014/main" id="{CADFA8B6-E025-48AE-95B3-7647DA2339FF}"/>
                </a:ext>
              </a:extLst>
            </p:cNvPr>
            <p:cNvSpPr/>
            <p:nvPr/>
          </p:nvSpPr>
          <p:spPr>
            <a:xfrm rot="16200000">
              <a:off x="15686017" y="28927928"/>
              <a:ext cx="3927678"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Distribution Density</a:t>
              </a:r>
              <a:endParaRPr lang="en-US" sz="2800" b="1" cap="none" spc="50" dirty="0">
                <a:ln w="0"/>
                <a:solidFill>
                  <a:schemeClr val="bg2"/>
                </a:solidFill>
                <a:effectLst>
                  <a:innerShdw blurRad="63500" dist="50800" dir="13500000">
                    <a:srgbClr val="000000">
                      <a:alpha val="50000"/>
                    </a:srgbClr>
                  </a:innerShdw>
                </a:effectLst>
              </a:endParaRPr>
            </a:p>
          </p:txBody>
        </p:sp>
        <p:sp>
          <p:nvSpPr>
            <p:cNvPr id="115" name="Rectangle 114">
              <a:extLst>
                <a:ext uri="{FF2B5EF4-FFF2-40B4-BE49-F238E27FC236}">
                  <a16:creationId xmlns:a16="http://schemas.microsoft.com/office/drawing/2014/main" id="{F6AA5C57-A950-4189-8605-B61C3DAFFA5B}"/>
                </a:ext>
              </a:extLst>
            </p:cNvPr>
            <p:cNvSpPr/>
            <p:nvPr/>
          </p:nvSpPr>
          <p:spPr>
            <a:xfrm>
              <a:off x="18599102" y="32080200"/>
              <a:ext cx="5016117" cy="52322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Average </a:t>
              </a:r>
              <a:r>
                <a:rPr lang="en-US" sz="2800" b="1" spc="50" dirty="0">
                  <a:ln w="0"/>
                  <a:effectLst>
                    <a:innerShdw blurRad="63500" dist="50800" dir="13500000">
                      <a:srgbClr val="000000">
                        <a:alpha val="50000"/>
                      </a:srgbClr>
                    </a:innerShdw>
                  </a:effectLst>
                </a:rPr>
                <a:t>Normalized</a:t>
              </a:r>
              <a:r>
                <a:rPr lang="en-US" sz="2000" b="1" spc="50" dirty="0">
                  <a:ln w="0"/>
                  <a:effectLst>
                    <a:innerShdw blurRad="63500" dist="50800" dir="13500000">
                      <a:srgbClr val="000000">
                        <a:alpha val="50000"/>
                      </a:srgbClr>
                    </a:innerShdw>
                  </a:effectLst>
                </a:rPr>
                <a:t> Deposition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6" name="Rectangle 115">
              <a:extLst>
                <a:ext uri="{FF2B5EF4-FFF2-40B4-BE49-F238E27FC236}">
                  <a16:creationId xmlns:a16="http://schemas.microsoft.com/office/drawing/2014/main" id="{F5C9AEE8-A872-4356-9BDC-82107CFFFE63}"/>
                </a:ext>
              </a:extLst>
            </p:cNvPr>
            <p:cNvSpPr/>
            <p:nvPr/>
          </p:nvSpPr>
          <p:spPr>
            <a:xfrm>
              <a:off x="19965512" y="32542252"/>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4</a:t>
              </a:r>
            </a:p>
          </p:txBody>
        </p:sp>
      </p:grpSp>
      <p:grpSp>
        <p:nvGrpSpPr>
          <p:cNvPr id="117" name="Group 116">
            <a:extLst>
              <a:ext uri="{FF2B5EF4-FFF2-40B4-BE49-F238E27FC236}">
                <a16:creationId xmlns:a16="http://schemas.microsoft.com/office/drawing/2014/main" id="{7965BFB7-DAB8-4A59-BDAA-FC59173FB351}"/>
              </a:ext>
            </a:extLst>
          </p:cNvPr>
          <p:cNvGrpSpPr/>
          <p:nvPr/>
        </p:nvGrpSpPr>
        <p:grpSpPr>
          <a:xfrm>
            <a:off x="24460387" y="19947604"/>
            <a:ext cx="18289725" cy="6267451"/>
            <a:chOff x="24322445" y="22174199"/>
            <a:chExt cx="18289725" cy="6267451"/>
          </a:xfrm>
        </p:grpSpPr>
        <p:grpSp>
          <p:nvGrpSpPr>
            <p:cNvPr id="118" name="Group 117">
              <a:extLst>
                <a:ext uri="{FF2B5EF4-FFF2-40B4-BE49-F238E27FC236}">
                  <a16:creationId xmlns:a16="http://schemas.microsoft.com/office/drawing/2014/main" id="{31D937C4-7756-4A62-AE14-C8E52FAE9CC9}"/>
                </a:ext>
              </a:extLst>
            </p:cNvPr>
            <p:cNvGrpSpPr/>
            <p:nvPr/>
          </p:nvGrpSpPr>
          <p:grpSpPr>
            <a:xfrm>
              <a:off x="33082962" y="22174200"/>
              <a:ext cx="9529208" cy="6267450"/>
              <a:chOff x="33073775" y="22172272"/>
              <a:chExt cx="9529208" cy="6267450"/>
            </a:xfrm>
          </p:grpSpPr>
          <mc:AlternateContent xmlns:mc="http://schemas.openxmlformats.org/markup-compatibility/2006">
            <mc:Choice xmlns:a14="http://schemas.microsoft.com/office/drawing/2010/main" Requires="a14">
              <p:sp>
                <p:nvSpPr>
                  <p:cNvPr id="123" name="Rectangle 122">
                    <a:extLst>
                      <a:ext uri="{FF2B5EF4-FFF2-40B4-BE49-F238E27FC236}">
                        <a16:creationId xmlns:a16="http://schemas.microsoft.com/office/drawing/2014/main" id="{3B63F001-163D-4069-9D55-9A2E35024C19}"/>
                      </a:ext>
                    </a:extLst>
                  </p:cNvPr>
                  <p:cNvSpPr/>
                  <p:nvPr/>
                </p:nvSpPr>
                <p:spPr>
                  <a:xfrm rot="16200000">
                    <a:off x="31690607" y="25056106"/>
                    <a:ext cx="3329053" cy="562718"/>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rPr>
                            <m:t>𝑫</m:t>
                          </m:r>
                          <m:sSub>
                            <m:sSubPr>
                              <m:ctrlPr>
                                <a:rPr lang="en-US" sz="2800" b="1" spc="50">
                                  <a:ln w="0"/>
                                  <a:effectLst>
                                    <a:innerShdw blurRad="63500" dist="50800" dir="13500000">
                                      <a:srgbClr val="000000">
                                        <a:alpha val="50000"/>
                                      </a:srgbClr>
                                    </a:innerShdw>
                                  </a:effectLst>
                                </a:rPr>
                              </m:ctrlPr>
                            </m:sSubPr>
                            <m:e>
                              <m:r>
                                <a:rPr lang="en-US" sz="2800" b="1" spc="50">
                                  <a:ln w="0"/>
                                  <a:effectLst>
                                    <a:innerShdw blurRad="63500" dist="50800" dir="13500000">
                                      <a:srgbClr val="000000">
                                        <a:alpha val="50000"/>
                                      </a:srgbClr>
                                    </a:innerShdw>
                                  </a:effectLst>
                                </a:rPr>
                                <m:t>𝑽</m:t>
                              </m:r>
                            </m:e>
                            <m:sub>
                              <m:r>
                                <a:rPr lang="en-US" sz="2800" b="1" spc="50">
                                  <a:ln w="0"/>
                                  <a:effectLst>
                                    <a:innerShdw blurRad="63500" dist="50800" dir="13500000">
                                      <a:srgbClr val="000000">
                                        <a:alpha val="50000"/>
                                      </a:srgbClr>
                                    </a:innerShdw>
                                  </a:effectLst>
                                </a:rPr>
                                <m:t>𝑨𝒄𝒄𝒆𝒔𝒔𝒐𝒓𝒚</m:t>
                              </m:r>
                            </m:sub>
                          </m:sSub>
                          <m:r>
                            <a:rPr lang="en-US" sz="2800" b="1" spc="50">
                              <a:ln w="0"/>
                              <a:effectLst>
                                <a:innerShdw blurRad="63500" dist="50800" dir="13500000">
                                  <a:srgbClr val="000000">
                                    <a:alpha val="50000"/>
                                  </a:srgbClr>
                                </a:innerShdw>
                              </a:effectLst>
                            </a:rPr>
                            <m:t>  </m:t>
                          </m:r>
                          <m:r>
                            <a:rPr lang="en-US" sz="2800" b="1" spc="50">
                              <a:ln w="0"/>
                              <a:effectLst>
                                <a:innerShdw blurRad="63500" dist="50800" dir="13500000">
                                  <a:srgbClr val="000000">
                                    <a:alpha val="50000"/>
                                  </a:srgbClr>
                                </a:innerShdw>
                              </a:effectLst>
                            </a:rPr>
                            <m:t>𝑹𝒂𝒕𝒊𝒐</m:t>
                          </m:r>
                        </m:oMath>
                      </m:oMathPara>
                    </a14:m>
                    <a:endParaRPr lang="en-US" sz="2800" b="1" spc="50" dirty="0">
                      <a:ln w="0"/>
                      <a:effectLst>
                        <a:innerShdw blurRad="63500" dist="50800" dir="13500000">
                          <a:srgbClr val="000000">
                            <a:alpha val="50000"/>
                          </a:srgbClr>
                        </a:innerShdw>
                      </a:effectLst>
                    </a:endParaRPr>
                  </a:p>
                </p:txBody>
              </p:sp>
            </mc:Choice>
            <mc:Fallback>
              <p:sp>
                <p:nvSpPr>
                  <p:cNvPr id="123" name="Rectangle 122">
                    <a:extLst>
                      <a:ext uri="{FF2B5EF4-FFF2-40B4-BE49-F238E27FC236}">
                        <a16:creationId xmlns:a16="http://schemas.microsoft.com/office/drawing/2014/main" id="{3B63F001-163D-4069-9D55-9A2E35024C19}"/>
                      </a:ext>
                    </a:extLst>
                  </p:cNvPr>
                  <p:cNvSpPr>
                    <a:spLocks noRot="1" noChangeAspect="1" noMove="1" noResize="1" noEditPoints="1" noAdjustHandles="1" noChangeArrowheads="1" noChangeShapeType="1" noTextEdit="1"/>
                  </p:cNvSpPr>
                  <p:nvPr/>
                </p:nvSpPr>
                <p:spPr>
                  <a:xfrm rot="16200000">
                    <a:off x="31690607" y="25056106"/>
                    <a:ext cx="3329053" cy="562718"/>
                  </a:xfrm>
                  <a:prstGeom prst="rect">
                    <a:avLst/>
                  </a:prstGeom>
                  <a:blipFill>
                    <a:blip r:embed="rId13"/>
                    <a:stretch>
                      <a:fillRect/>
                    </a:stretch>
                  </a:blipFill>
                </p:spPr>
                <p:txBody>
                  <a:bodyPr/>
                  <a:lstStyle/>
                  <a:p>
                    <a:r>
                      <a:rPr lang="en-US">
                        <a:noFill/>
                      </a:rPr>
                      <a:t> </a:t>
                    </a:r>
                  </a:p>
                </p:txBody>
              </p:sp>
            </mc:Fallback>
          </mc:AlternateContent>
          <p:pic>
            <p:nvPicPr>
              <p:cNvPr id="125" name="Picture 124">
                <a:extLst>
                  <a:ext uri="{FF2B5EF4-FFF2-40B4-BE49-F238E27FC236}">
                    <a16:creationId xmlns:a16="http://schemas.microsoft.com/office/drawing/2014/main" id="{68A1B1FC-DD11-4BE5-BD13-F923ED17359D}"/>
                  </a:ext>
                </a:extLst>
              </p:cNvPr>
              <p:cNvPicPr>
                <a:picLocks noChangeAspect="1"/>
              </p:cNvPicPr>
              <p:nvPr/>
            </p:nvPicPr>
            <p:blipFill rotWithShape="1">
              <a:blip r:embed="rId14"/>
              <a:srcRect r="25463"/>
              <a:stretch/>
            </p:blipFill>
            <p:spPr>
              <a:xfrm>
                <a:off x="33898873" y="22172272"/>
                <a:ext cx="8704110" cy="6267450"/>
              </a:xfrm>
              <a:prstGeom prst="rect">
                <a:avLst/>
              </a:prstGeom>
            </p:spPr>
          </p:pic>
        </p:grpSp>
        <p:grpSp>
          <p:nvGrpSpPr>
            <p:cNvPr id="119" name="Group 118">
              <a:extLst>
                <a:ext uri="{FF2B5EF4-FFF2-40B4-BE49-F238E27FC236}">
                  <a16:creationId xmlns:a16="http://schemas.microsoft.com/office/drawing/2014/main" id="{77C575B5-2195-403E-BB09-1379378FF70F}"/>
                </a:ext>
              </a:extLst>
            </p:cNvPr>
            <p:cNvGrpSpPr/>
            <p:nvPr/>
          </p:nvGrpSpPr>
          <p:grpSpPr>
            <a:xfrm>
              <a:off x="24322445" y="22174199"/>
              <a:ext cx="8877535" cy="6214959"/>
              <a:chOff x="23955671" y="22721809"/>
              <a:chExt cx="8877535" cy="5928568"/>
            </a:xfrm>
          </p:grpSpPr>
          <p:pic>
            <p:nvPicPr>
              <p:cNvPr id="120" name="Picture 119">
                <a:extLst>
                  <a:ext uri="{FF2B5EF4-FFF2-40B4-BE49-F238E27FC236}">
                    <a16:creationId xmlns:a16="http://schemas.microsoft.com/office/drawing/2014/main" id="{91680E68-A00F-4CBE-BE35-DC1D746783E0}"/>
                  </a:ext>
                </a:extLst>
              </p:cNvPr>
              <p:cNvPicPr>
                <a:picLocks noChangeAspect="1"/>
              </p:cNvPicPr>
              <p:nvPr/>
            </p:nvPicPr>
            <p:blipFill rotWithShape="1">
              <a:blip r:embed="rId15"/>
              <a:srcRect l="2422" t="4617" r="26753" b="4119"/>
              <a:stretch/>
            </p:blipFill>
            <p:spPr>
              <a:xfrm>
                <a:off x="24562511" y="22721809"/>
                <a:ext cx="8270695" cy="5928568"/>
              </a:xfrm>
              <a:prstGeom prst="rect">
                <a:avLst/>
              </a:prstGeom>
            </p:spPr>
          </p:pic>
          <mc:AlternateContent xmlns:mc="http://schemas.openxmlformats.org/markup-compatibility/2006">
            <mc:Choice xmlns:a14="http://schemas.microsoft.com/office/drawing/2010/main" Requires="a14">
              <p:sp>
                <p:nvSpPr>
                  <p:cNvPr id="121" name="Rectangle 120">
                    <a:extLst>
                      <a:ext uri="{FF2B5EF4-FFF2-40B4-BE49-F238E27FC236}">
                        <a16:creationId xmlns:a16="http://schemas.microsoft.com/office/drawing/2014/main" id="{4DF596E3-9A3E-4B11-89A0-13663E35E3B8}"/>
                      </a:ext>
                    </a:extLst>
                  </p:cNvPr>
                  <p:cNvSpPr/>
                  <p:nvPr/>
                </p:nvSpPr>
                <p:spPr>
                  <a:xfrm rot="16200000">
                    <a:off x="22775368" y="25340948"/>
                    <a:ext cx="2883826" cy="52322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800" b="1" spc="50">
                              <a:ln w="0"/>
                              <a:effectLst>
                                <a:innerShdw blurRad="63500" dist="50800" dir="13500000">
                                  <a:srgbClr val="000000">
                                    <a:alpha val="50000"/>
                                  </a:srgbClr>
                                </a:innerShdw>
                              </a:effectLst>
                            </a:rPr>
                            <m:t>𝑫</m:t>
                          </m:r>
                          <m:sSub>
                            <m:sSubPr>
                              <m:ctrlPr>
                                <a:rPr lang="en-US" sz="2800" b="1" spc="50">
                                  <a:ln w="0"/>
                                  <a:effectLst>
                                    <a:innerShdw blurRad="63500" dist="50800" dir="13500000">
                                      <a:srgbClr val="000000">
                                        <a:alpha val="50000"/>
                                      </a:srgbClr>
                                    </a:innerShdw>
                                  </a:effectLst>
                                </a:rPr>
                              </m:ctrlPr>
                            </m:sSubPr>
                            <m:e>
                              <m:r>
                                <a:rPr lang="en-US" sz="2800" b="1" spc="50">
                                  <a:ln w="0"/>
                                  <a:effectLst>
                                    <a:innerShdw blurRad="63500" dist="50800" dir="13500000">
                                      <a:srgbClr val="000000">
                                        <a:alpha val="50000"/>
                                      </a:srgbClr>
                                    </a:innerShdw>
                                  </a:effectLst>
                                </a:rPr>
                                <m:t>𝑽</m:t>
                              </m:r>
                            </m:e>
                            <m:sub>
                              <m:r>
                                <a:rPr lang="en-US" sz="2800" b="1" spc="50">
                                  <a:ln w="0"/>
                                  <a:effectLst>
                                    <a:innerShdw blurRad="63500" dist="50800" dir="13500000">
                                      <a:srgbClr val="000000">
                                        <a:alpha val="50000"/>
                                      </a:srgbClr>
                                    </a:innerShdw>
                                  </a:effectLst>
                                </a:rPr>
                                <m:t>𝑪𝒓𝒂𝒏𝒊𝒂𝒍</m:t>
                              </m:r>
                            </m:sub>
                          </m:sSub>
                          <m:r>
                            <a:rPr lang="en-US" sz="2800" b="1" spc="50">
                              <a:ln w="0"/>
                              <a:effectLst>
                                <a:innerShdw blurRad="63500" dist="50800" dir="13500000">
                                  <a:srgbClr val="000000">
                                    <a:alpha val="50000"/>
                                  </a:srgbClr>
                                </a:innerShdw>
                              </a:effectLst>
                            </a:rPr>
                            <m:t>  </m:t>
                          </m:r>
                          <m:r>
                            <a:rPr lang="en-US" sz="2800" b="1" spc="50">
                              <a:ln w="0"/>
                              <a:effectLst>
                                <a:innerShdw blurRad="63500" dist="50800" dir="13500000">
                                  <a:srgbClr val="000000">
                                    <a:alpha val="50000"/>
                                  </a:srgbClr>
                                </a:innerShdw>
                              </a:effectLst>
                            </a:rPr>
                            <m:t>𝑹𝒂𝒕𝒊𝒐</m:t>
                          </m:r>
                        </m:oMath>
                      </m:oMathPara>
                    </a14:m>
                    <a:endParaRPr lang="en-US" sz="2800" b="1" spc="50" dirty="0">
                      <a:ln w="0"/>
                      <a:effectLst>
                        <a:innerShdw blurRad="63500" dist="50800" dir="13500000">
                          <a:srgbClr val="000000">
                            <a:alpha val="50000"/>
                          </a:srgbClr>
                        </a:innerShdw>
                      </a:effectLst>
                    </a:endParaRPr>
                  </a:p>
                </p:txBody>
              </p:sp>
            </mc:Choice>
            <mc:Fallback>
              <p:sp>
                <p:nvSpPr>
                  <p:cNvPr id="121" name="Rectangle 120">
                    <a:extLst>
                      <a:ext uri="{FF2B5EF4-FFF2-40B4-BE49-F238E27FC236}">
                        <a16:creationId xmlns:a16="http://schemas.microsoft.com/office/drawing/2014/main" id="{4DF596E3-9A3E-4B11-89A0-13663E35E3B8}"/>
                      </a:ext>
                    </a:extLst>
                  </p:cNvPr>
                  <p:cNvSpPr>
                    <a:spLocks noRot="1" noChangeAspect="1" noMove="1" noResize="1" noEditPoints="1" noAdjustHandles="1" noChangeArrowheads="1" noChangeShapeType="1" noTextEdit="1"/>
                  </p:cNvSpPr>
                  <p:nvPr/>
                </p:nvSpPr>
                <p:spPr>
                  <a:xfrm rot="16200000">
                    <a:off x="22775368" y="25340948"/>
                    <a:ext cx="2883826" cy="523220"/>
                  </a:xfrm>
                  <a:prstGeom prst="rect">
                    <a:avLst/>
                  </a:prstGeom>
                  <a:blipFill>
                    <a:blip r:embed="rId16"/>
                    <a:stretch>
                      <a:fillRect/>
                    </a:stretch>
                  </a:blipFill>
                </p:spPr>
                <p:txBody>
                  <a:bodyPr/>
                  <a:lstStyle/>
                  <a:p>
                    <a:r>
                      <a:rPr lang="en-US">
                        <a:noFill/>
                      </a:rPr>
                      <a:t> </a:t>
                    </a:r>
                  </a:p>
                </p:txBody>
              </p:sp>
            </mc:Fallback>
          </mc:AlternateContent>
        </p:grpSp>
      </p:grpSp>
      <p:sp>
        <p:nvSpPr>
          <p:cNvPr id="129" name="Rectangle 10">
            <a:extLst>
              <a:ext uri="{FF2B5EF4-FFF2-40B4-BE49-F238E27FC236}">
                <a16:creationId xmlns:a16="http://schemas.microsoft.com/office/drawing/2014/main" id="{17F54621-1AF2-48C1-98DF-A3896961C0EB}"/>
              </a:ext>
            </a:extLst>
          </p:cNvPr>
          <p:cNvSpPr>
            <a:spLocks noChangeArrowheads="1"/>
          </p:cNvSpPr>
          <p:nvPr/>
        </p:nvSpPr>
        <p:spPr bwMode="auto">
          <a:xfrm>
            <a:off x="24821771" y="27339005"/>
            <a:ext cx="17614241" cy="205764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 positive correlations shown in Fig 5 indicate that larger particle size is correlated to higher likelihood of the formation of hot spots and bigger heterogeneity in spatial distribution of aerosol particles.</a:t>
            </a:r>
          </a:p>
        </p:txBody>
      </p:sp>
      <p:sp>
        <p:nvSpPr>
          <p:cNvPr id="130" name="Rectangle 10">
            <a:extLst>
              <a:ext uri="{FF2B5EF4-FFF2-40B4-BE49-F238E27FC236}">
                <a16:creationId xmlns:a16="http://schemas.microsoft.com/office/drawing/2014/main" id="{D3289C8D-DABE-444C-948A-A31A97F6F614}"/>
              </a:ext>
            </a:extLst>
          </p:cNvPr>
          <p:cNvSpPr>
            <a:spLocks noChangeArrowheads="1"/>
          </p:cNvSpPr>
          <p:nvPr/>
        </p:nvSpPr>
        <p:spPr bwMode="auto">
          <a:xfrm>
            <a:off x="17644601" y="30784800"/>
            <a:ext cx="9160273" cy="458740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with histogram showing statistical distribution of normalized particle deposition (Fig 4 shows sample m07), the skewness and standard deviation of the distribution were both found to be  positively correlated with particle size (both p ≈ 0, shown in Fig 5). </a:t>
            </a:r>
          </a:p>
          <a:p>
            <a:pPr marL="457200" indent="-457200" algn="just">
              <a:spcAft>
                <a:spcPts val="600"/>
              </a:spcAft>
              <a:buFont typeface="Arial"/>
              <a:buChar char="•"/>
            </a:pPr>
            <a:endParaRPr lang="en-US" sz="3600" dirty="0">
              <a:latin typeface="Trebuchet MS" panose="020B0703020202090204" pitchFamily="34" charset="0"/>
            </a:endParaRPr>
          </a:p>
        </p:txBody>
      </p:sp>
      <p:grpSp>
        <p:nvGrpSpPr>
          <p:cNvPr id="2057" name="Group 2056">
            <a:extLst>
              <a:ext uri="{FF2B5EF4-FFF2-40B4-BE49-F238E27FC236}">
                <a16:creationId xmlns:a16="http://schemas.microsoft.com/office/drawing/2014/main" id="{1E2434C6-8F16-48E2-B241-E2A54E8B2B00}"/>
              </a:ext>
            </a:extLst>
          </p:cNvPr>
          <p:cNvGrpSpPr/>
          <p:nvPr/>
        </p:nvGrpSpPr>
        <p:grpSpPr>
          <a:xfrm>
            <a:off x="27019584" y="29136841"/>
            <a:ext cx="15431611" cy="7041364"/>
            <a:chOff x="27019584" y="29295856"/>
            <a:chExt cx="15431611" cy="7041364"/>
          </a:xfrm>
        </p:grpSpPr>
        <p:grpSp>
          <p:nvGrpSpPr>
            <p:cNvPr id="2056" name="Group 2055">
              <a:extLst>
                <a:ext uri="{FF2B5EF4-FFF2-40B4-BE49-F238E27FC236}">
                  <a16:creationId xmlns:a16="http://schemas.microsoft.com/office/drawing/2014/main" id="{9602C9F4-D04E-4478-B39B-C4A4675DF33B}"/>
                </a:ext>
              </a:extLst>
            </p:cNvPr>
            <p:cNvGrpSpPr/>
            <p:nvPr/>
          </p:nvGrpSpPr>
          <p:grpSpPr>
            <a:xfrm>
              <a:off x="27019584" y="29295856"/>
              <a:ext cx="15431611" cy="6929011"/>
              <a:chOff x="27690673" y="29847044"/>
              <a:chExt cx="14746237" cy="6705719"/>
            </a:xfrm>
          </p:grpSpPr>
          <p:grpSp>
            <p:nvGrpSpPr>
              <p:cNvPr id="2055" name="Group 2054">
                <a:extLst>
                  <a:ext uri="{FF2B5EF4-FFF2-40B4-BE49-F238E27FC236}">
                    <a16:creationId xmlns:a16="http://schemas.microsoft.com/office/drawing/2014/main" id="{4705B700-54FF-4BE3-9E69-7BE72EF2C92C}"/>
                  </a:ext>
                </a:extLst>
              </p:cNvPr>
              <p:cNvGrpSpPr/>
              <p:nvPr/>
            </p:nvGrpSpPr>
            <p:grpSpPr>
              <a:xfrm>
                <a:off x="29190309" y="29847044"/>
                <a:ext cx="13246601" cy="506359"/>
                <a:chOff x="29190309" y="29847044"/>
                <a:chExt cx="13246601" cy="506359"/>
              </a:xfrm>
            </p:grpSpPr>
            <p:sp>
              <p:nvSpPr>
                <p:cNvPr id="131" name="Rectangle 130">
                  <a:extLst>
                    <a:ext uri="{FF2B5EF4-FFF2-40B4-BE49-F238E27FC236}">
                      <a16:creationId xmlns:a16="http://schemas.microsoft.com/office/drawing/2014/main" id="{41B9068A-16CF-4C75-B3C7-18A88FAE5D4B}"/>
                    </a:ext>
                  </a:extLst>
                </p:cNvPr>
                <p:cNvSpPr/>
                <p:nvPr/>
              </p:nvSpPr>
              <p:spPr>
                <a:xfrm>
                  <a:off x="29190309" y="29847044"/>
                  <a:ext cx="4882178" cy="506359"/>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Skewness Vs. 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132" name="Rectangle 131">
                  <a:extLst>
                    <a:ext uri="{FF2B5EF4-FFF2-40B4-BE49-F238E27FC236}">
                      <a16:creationId xmlns:a16="http://schemas.microsoft.com/office/drawing/2014/main" id="{6E686A80-8F25-459D-8839-0C10C978B836}"/>
                    </a:ext>
                  </a:extLst>
                </p:cNvPr>
                <p:cNvSpPr/>
                <p:nvPr/>
              </p:nvSpPr>
              <p:spPr>
                <a:xfrm>
                  <a:off x="35880466" y="29847044"/>
                  <a:ext cx="6556444" cy="506359"/>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Standard Deviation Vs. Particle Size</a:t>
                  </a:r>
                  <a:endParaRPr lang="en-US" sz="2800" b="1" cap="none" spc="50" dirty="0">
                    <a:ln w="0"/>
                    <a:solidFill>
                      <a:schemeClr val="bg2"/>
                    </a:solidFill>
                    <a:effectLst>
                      <a:innerShdw blurRad="63500" dist="50800" dir="13500000">
                        <a:srgbClr val="000000">
                          <a:alpha val="50000"/>
                        </a:srgbClr>
                      </a:innerShdw>
                    </a:effectLst>
                  </a:endParaRPr>
                </a:p>
              </p:txBody>
            </p:sp>
          </p:grpSp>
          <p:grpSp>
            <p:nvGrpSpPr>
              <p:cNvPr id="2053" name="Group 2052">
                <a:extLst>
                  <a:ext uri="{FF2B5EF4-FFF2-40B4-BE49-F238E27FC236}">
                    <a16:creationId xmlns:a16="http://schemas.microsoft.com/office/drawing/2014/main" id="{29E23A02-E30F-40AA-AB3D-78082F02C31D}"/>
                  </a:ext>
                </a:extLst>
              </p:cNvPr>
              <p:cNvGrpSpPr/>
              <p:nvPr/>
            </p:nvGrpSpPr>
            <p:grpSpPr>
              <a:xfrm>
                <a:off x="27690673" y="30302091"/>
                <a:ext cx="14731727" cy="6250672"/>
                <a:chOff x="27933039" y="30226287"/>
                <a:chExt cx="14731727" cy="6250672"/>
              </a:xfrm>
            </p:grpSpPr>
            <p:pic>
              <p:nvPicPr>
                <p:cNvPr id="19" name="Picture 18" descr="A screenshot of a cell phone&#10;&#10;Description automatically generated">
                  <a:extLst>
                    <a:ext uri="{FF2B5EF4-FFF2-40B4-BE49-F238E27FC236}">
                      <a16:creationId xmlns:a16="http://schemas.microsoft.com/office/drawing/2014/main" id="{20A35D0A-91F4-4FCC-B97E-72359E81EF7B}"/>
                    </a:ext>
                  </a:extLst>
                </p:cNvPr>
                <p:cNvPicPr>
                  <a:picLocks noChangeAspect="1"/>
                </p:cNvPicPr>
                <p:nvPr/>
              </p:nvPicPr>
              <p:blipFill rotWithShape="1">
                <a:blip r:embed="rId17"/>
                <a:srcRect l="3613" t="3963" b="4015"/>
                <a:stretch/>
              </p:blipFill>
              <p:spPr>
                <a:xfrm>
                  <a:off x="28554635" y="30251401"/>
                  <a:ext cx="6869401" cy="5719200"/>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8737A98F-E9D2-4B91-A583-0B29C16623CF}"/>
                    </a:ext>
                  </a:extLst>
                </p:cNvPr>
                <p:cNvPicPr>
                  <a:picLocks noChangeAspect="1"/>
                </p:cNvPicPr>
                <p:nvPr/>
              </p:nvPicPr>
              <p:blipFill rotWithShape="1">
                <a:blip r:embed="rId18"/>
                <a:srcRect t="4768" b="3580"/>
                <a:stretch/>
              </p:blipFill>
              <p:spPr>
                <a:xfrm>
                  <a:off x="35477674" y="30226287"/>
                  <a:ext cx="7187092" cy="5744313"/>
                </a:xfrm>
                <a:prstGeom prst="rect">
                  <a:avLst/>
                </a:prstGeom>
              </p:spPr>
            </p:pic>
            <p:sp>
              <p:nvSpPr>
                <p:cNvPr id="133" name="Rectangle 132">
                  <a:extLst>
                    <a:ext uri="{FF2B5EF4-FFF2-40B4-BE49-F238E27FC236}">
                      <a16:creationId xmlns:a16="http://schemas.microsoft.com/office/drawing/2014/main" id="{645D31BC-10D3-4BB0-B8CB-D3C3B9E8F10C}"/>
                    </a:ext>
                  </a:extLst>
                </p:cNvPr>
                <p:cNvSpPr/>
                <p:nvPr/>
              </p:nvSpPr>
              <p:spPr>
                <a:xfrm rot="16200000">
                  <a:off x="27203976" y="32985766"/>
                  <a:ext cx="1958108" cy="499982"/>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Skewness</a:t>
                  </a:r>
                  <a:endParaRPr lang="en-US" sz="2800" b="1" cap="none" spc="50" dirty="0">
                    <a:ln w="0"/>
                    <a:solidFill>
                      <a:schemeClr val="bg2"/>
                    </a:solidFill>
                    <a:effectLst>
                      <a:innerShdw blurRad="63500" dist="50800" dir="13500000">
                        <a:srgbClr val="000000">
                          <a:alpha val="50000"/>
                        </a:srgbClr>
                      </a:innerShdw>
                    </a:effectLst>
                  </a:endParaRPr>
                </a:p>
              </p:txBody>
            </p:sp>
            <p:sp>
              <p:nvSpPr>
                <p:cNvPr id="134" name="Rectangle 133">
                  <a:extLst>
                    <a:ext uri="{FF2B5EF4-FFF2-40B4-BE49-F238E27FC236}">
                      <a16:creationId xmlns:a16="http://schemas.microsoft.com/office/drawing/2014/main" id="{968BEA71-D05B-4312-B379-EC30C219BAA3}"/>
                    </a:ext>
                  </a:extLst>
                </p:cNvPr>
                <p:cNvSpPr/>
                <p:nvPr/>
              </p:nvSpPr>
              <p:spPr>
                <a:xfrm>
                  <a:off x="30954283" y="35970600"/>
                  <a:ext cx="2377673" cy="506359"/>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135" name="Rectangle 134">
                  <a:extLst>
                    <a:ext uri="{FF2B5EF4-FFF2-40B4-BE49-F238E27FC236}">
                      <a16:creationId xmlns:a16="http://schemas.microsoft.com/office/drawing/2014/main" id="{843BD75C-59B9-4E36-A2F7-349977FE7370}"/>
                    </a:ext>
                  </a:extLst>
                </p:cNvPr>
                <p:cNvSpPr/>
                <p:nvPr/>
              </p:nvSpPr>
              <p:spPr>
                <a:xfrm>
                  <a:off x="37969853" y="35970600"/>
                  <a:ext cx="2377673" cy="506359"/>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grpSp>
        </p:grpSp>
        <p:sp>
          <p:nvSpPr>
            <p:cNvPr id="138" name="Rectangle 137">
              <a:extLst>
                <a:ext uri="{FF2B5EF4-FFF2-40B4-BE49-F238E27FC236}">
                  <a16:creationId xmlns:a16="http://schemas.microsoft.com/office/drawing/2014/main" id="{7C5C32EF-B64C-49C2-89F1-80FEC6DAF797}"/>
                </a:ext>
              </a:extLst>
            </p:cNvPr>
            <p:cNvSpPr/>
            <p:nvPr/>
          </p:nvSpPr>
          <p:spPr>
            <a:xfrm>
              <a:off x="33985200" y="358140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5</a:t>
              </a:r>
            </a:p>
          </p:txBody>
        </p:sp>
      </p:grpSp>
      <p:sp>
        <p:nvSpPr>
          <p:cNvPr id="140" name="Rectangle 139">
            <a:extLst>
              <a:ext uri="{FF2B5EF4-FFF2-40B4-BE49-F238E27FC236}">
                <a16:creationId xmlns:a16="http://schemas.microsoft.com/office/drawing/2014/main" id="{109FABC8-875D-4950-8BFF-C79A5589D5A3}"/>
              </a:ext>
            </a:extLst>
          </p:cNvPr>
          <p:cNvSpPr/>
          <p:nvPr/>
        </p:nvSpPr>
        <p:spPr>
          <a:xfrm>
            <a:off x="1119163" y="6155405"/>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BACKGROUND</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41" name="Rectangle 140">
            <a:extLst>
              <a:ext uri="{FF2B5EF4-FFF2-40B4-BE49-F238E27FC236}">
                <a16:creationId xmlns:a16="http://schemas.microsoft.com/office/drawing/2014/main" id="{6C75EB93-6D80-49D8-957B-5EBFDC637214}"/>
              </a:ext>
            </a:extLst>
          </p:cNvPr>
          <p:cNvSpPr/>
          <p:nvPr/>
        </p:nvSpPr>
        <p:spPr>
          <a:xfrm>
            <a:off x="1026057" y="13474100"/>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OBJECTIVES</a:t>
            </a:r>
          </a:p>
        </p:txBody>
      </p:sp>
      <p:sp>
        <p:nvSpPr>
          <p:cNvPr id="142" name="Rectangle 141">
            <a:extLst>
              <a:ext uri="{FF2B5EF4-FFF2-40B4-BE49-F238E27FC236}">
                <a16:creationId xmlns:a16="http://schemas.microsoft.com/office/drawing/2014/main" id="{016496AF-99F7-48B6-A529-E004106F0B4E}"/>
              </a:ext>
            </a:extLst>
          </p:cNvPr>
          <p:cNvSpPr/>
          <p:nvPr/>
        </p:nvSpPr>
        <p:spPr>
          <a:xfrm>
            <a:off x="990600" y="16635279"/>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METHODS</a:t>
            </a:r>
          </a:p>
        </p:txBody>
      </p:sp>
      <p:sp>
        <p:nvSpPr>
          <p:cNvPr id="143" name="Rectangle 142">
            <a:extLst>
              <a:ext uri="{FF2B5EF4-FFF2-40B4-BE49-F238E27FC236}">
                <a16:creationId xmlns:a16="http://schemas.microsoft.com/office/drawing/2014/main" id="{F20C76F1-0644-44BB-B132-D8103CD45FD6}"/>
              </a:ext>
            </a:extLst>
          </p:cNvPr>
          <p:cNvSpPr/>
          <p:nvPr/>
        </p:nvSpPr>
        <p:spPr>
          <a:xfrm>
            <a:off x="17644602" y="6155405"/>
            <a:ext cx="25332198" cy="88267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US" sz="4800" b="1" dirty="0">
                <a:ln w="0"/>
                <a:solidFill>
                  <a:schemeClr val="tx1"/>
                </a:solidFill>
                <a:effectLst>
                  <a:outerShdw blurRad="38100" dist="19050" dir="2700000" algn="tl" rotWithShape="0">
                    <a:schemeClr val="dk1">
                      <a:alpha val="40000"/>
                    </a:schemeClr>
                  </a:outerShdw>
                </a:effectLst>
              </a:rPr>
              <a:t>RESULTS AND DISCUSSION</a:t>
            </a:r>
          </a:p>
        </p:txBody>
      </p:sp>
      <p:sp>
        <p:nvSpPr>
          <p:cNvPr id="144" name="Rectangle 143">
            <a:extLst>
              <a:ext uri="{FF2B5EF4-FFF2-40B4-BE49-F238E27FC236}">
                <a16:creationId xmlns:a16="http://schemas.microsoft.com/office/drawing/2014/main" id="{6B824E6C-C406-45F2-BB79-426B73B86F6B}"/>
              </a:ext>
            </a:extLst>
          </p:cNvPr>
          <p:cNvSpPr/>
          <p:nvPr/>
        </p:nvSpPr>
        <p:spPr>
          <a:xfrm>
            <a:off x="17678400" y="36252652"/>
            <a:ext cx="25063328"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CONCLUSIONS</a:t>
            </a:r>
          </a:p>
        </p:txBody>
      </p:sp>
      <p:sp>
        <p:nvSpPr>
          <p:cNvPr id="83" name="TextBox 82">
            <a:extLst>
              <a:ext uri="{FF2B5EF4-FFF2-40B4-BE49-F238E27FC236}">
                <a16:creationId xmlns:a16="http://schemas.microsoft.com/office/drawing/2014/main" id="{2517BD2C-AD5F-C645-AF6B-7C6079119DD3}"/>
              </a:ext>
            </a:extLst>
          </p:cNvPr>
          <p:cNvSpPr txBox="1"/>
          <p:nvPr/>
        </p:nvSpPr>
        <p:spPr>
          <a:xfrm>
            <a:off x="24833044" y="42748200"/>
            <a:ext cx="17858782" cy="646331"/>
          </a:xfrm>
          <a:prstGeom prst="rect">
            <a:avLst/>
          </a:prstGeom>
          <a:noFill/>
        </p:spPr>
        <p:txBody>
          <a:bodyPr wrap="square" rtlCol="0">
            <a:spAutoFit/>
          </a:bodyPr>
          <a:lstStyle/>
          <a:p>
            <a:pPr algn="r">
              <a:spcAft>
                <a:spcPts val="600"/>
              </a:spcAft>
              <a:buNone/>
            </a:pPr>
            <a:r>
              <a:rPr lang="en-US" sz="3600" dirty="0">
                <a:latin typeface="Trebuchet MS" panose="020B0703020202090204" pitchFamily="34" charset="0"/>
              </a:rPr>
              <a:t>Partially Funded by 1U01ES028669 from the NIEHS at the NIH</a:t>
            </a:r>
          </a:p>
        </p:txBody>
      </p:sp>
      <p:sp>
        <p:nvSpPr>
          <p:cNvPr id="84" name="Rectangle 83">
            <a:extLst>
              <a:ext uri="{FF2B5EF4-FFF2-40B4-BE49-F238E27FC236}">
                <a16:creationId xmlns:a16="http://schemas.microsoft.com/office/drawing/2014/main" id="{6191B137-7144-4056-A5E2-12DDE226FC6B}"/>
              </a:ext>
            </a:extLst>
          </p:cNvPr>
          <p:cNvSpPr/>
          <p:nvPr/>
        </p:nvSpPr>
        <p:spPr>
          <a:xfrm>
            <a:off x="24563372" y="192024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T</a:t>
            </a:r>
            <a:r>
              <a:rPr lang="en-US" altLang="zh-CN" sz="2800" b="1" u="sng" cap="none" spc="50" dirty="0">
                <a:ln w="0"/>
                <a:solidFill>
                  <a:schemeClr val="bg2"/>
                </a:solidFill>
                <a:effectLst>
                  <a:innerShdw blurRad="63500" dist="50800" dir="13500000">
                    <a:srgbClr val="000000">
                      <a:alpha val="50000"/>
                    </a:srgbClr>
                  </a:innerShdw>
                </a:effectLst>
              </a:rPr>
              <a:t>able</a:t>
            </a:r>
            <a:r>
              <a:rPr lang="en-US" sz="2800" b="1" u="sng" cap="none" spc="50" dirty="0">
                <a:ln w="0"/>
                <a:solidFill>
                  <a:schemeClr val="bg2"/>
                </a:solidFill>
                <a:effectLst>
                  <a:innerShdw blurRad="63500" dist="50800" dir="13500000">
                    <a:srgbClr val="000000">
                      <a:alpha val="50000"/>
                    </a:srgbClr>
                  </a:innerShdw>
                </a:effectLst>
              </a:rPr>
              <a:t> </a:t>
            </a:r>
            <a:r>
              <a:rPr lang="en-US" sz="2800" b="1" u="sng" spc="50" dirty="0">
                <a:ln w="0"/>
                <a:effectLst>
                  <a:innerShdw blurRad="63500" dist="50800" dir="13500000">
                    <a:srgbClr val="000000">
                      <a:alpha val="50000"/>
                    </a:srgbClr>
                  </a:innerShdw>
                </a:effectLst>
              </a:rPr>
              <a:t>1</a:t>
            </a:r>
            <a:endParaRPr lang="en-US" sz="2800" b="1" u="sng" cap="none" spc="50" dirty="0">
              <a:ln w="0"/>
              <a:solidFill>
                <a:schemeClr val="bg2"/>
              </a:solidFill>
              <a:effectLst>
                <a:innerShdw blurRad="63500" dist="50800" dir="13500000">
                  <a:srgbClr val="000000">
                    <a:alpha val="50000"/>
                  </a:srgbClr>
                </a:innerShdw>
              </a:effectLst>
            </a:endParaRPr>
          </a:p>
        </p:txBody>
      </p:sp>
      <p:sp>
        <p:nvSpPr>
          <p:cNvPr id="85" name="Rectangle 84">
            <a:extLst>
              <a:ext uri="{FF2B5EF4-FFF2-40B4-BE49-F238E27FC236}">
                <a16:creationId xmlns:a16="http://schemas.microsoft.com/office/drawing/2014/main" id="{9A022322-9DA6-468B-88F4-8F1661B63237}"/>
              </a:ext>
            </a:extLst>
          </p:cNvPr>
          <p:cNvSpPr/>
          <p:nvPr/>
        </p:nvSpPr>
        <p:spPr>
          <a:xfrm>
            <a:off x="27884585" y="26172171"/>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
        <p:nvSpPr>
          <p:cNvPr id="86" name="Rectangle 85">
            <a:extLst>
              <a:ext uri="{FF2B5EF4-FFF2-40B4-BE49-F238E27FC236}">
                <a16:creationId xmlns:a16="http://schemas.microsoft.com/office/drawing/2014/main" id="{950ED759-9846-44EE-8794-C047B067DD11}"/>
              </a:ext>
            </a:extLst>
          </p:cNvPr>
          <p:cNvSpPr/>
          <p:nvPr/>
        </p:nvSpPr>
        <p:spPr>
          <a:xfrm>
            <a:off x="37373423" y="26163837"/>
            <a:ext cx="2488182" cy="523220"/>
          </a:xfrm>
          <a:prstGeom prst="rect">
            <a:avLst/>
          </a:prstGeom>
          <a:noFill/>
        </p:spPr>
        <p:txBody>
          <a:bodyPr wrap="none" lIns="91440" tIns="45720" rIns="91440" bIns="45720">
            <a:spAutoFit/>
          </a:bodyPr>
          <a:lstStyle/>
          <a:p>
            <a:pPr algn="ctr">
              <a:buNone/>
            </a:pPr>
            <a:r>
              <a:rPr lang="en-US" sz="2800" b="1" spc="50" dirty="0">
                <a:ln w="0"/>
                <a:effectLst>
                  <a:innerShdw blurRad="63500" dist="50800" dir="13500000">
                    <a:srgbClr val="000000">
                      <a:alpha val="50000"/>
                    </a:srgbClr>
                  </a:innerShdw>
                </a:effectLst>
              </a:rPr>
              <a:t>Particle Size</a:t>
            </a:r>
            <a:endParaRPr lang="en-US" sz="28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theme/theme1.xml><?xml version="1.0" encoding="utf-8"?>
<a:theme xmlns:a="http://schemas.openxmlformats.org/drawingml/2006/main" name="Textured">
  <a:themeElements>
    <a:clrScheme name="Custom 1">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6868</TotalTime>
  <Words>783</Words>
  <Application>Microsoft Office PowerPoint</Application>
  <PresentationFormat>Custom</PresentationFormat>
  <Paragraphs>147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Tahoma</vt:lpstr>
      <vt:lpstr>Times New Roman</vt:lpstr>
      <vt:lpstr>Trebuchet MS</vt:lpstr>
      <vt:lpstr>Wingdings</vt:lpstr>
      <vt:lpstr>Textured</vt:lpstr>
      <vt:lpstr>Lobar deposition of inhaled aerosol in the mouse lung:  preliminary analysis of the LAPD dataset    Wanjun Gu, Chantal Darquenne  Department of Medicine, University of California, San Diego</vt:lpstr>
    </vt:vector>
  </TitlesOfParts>
  <Company>UC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ASSESSMENT OF AIRWAY MORPHOMETRY BY MAGNETIC RESONANCE IMAGING. C. Darquenne, E.C. Breen, S. Ngai, G.K. Prisk and M. Scadeng. </dc:title>
  <dc:creator>Chantal Darquenne</dc:creator>
  <cp:lastModifiedBy>Wanjun Gu</cp:lastModifiedBy>
  <cp:revision>298</cp:revision>
  <cp:lastPrinted>2019-02-19T21:42:40Z</cp:lastPrinted>
  <dcterms:created xsi:type="dcterms:W3CDTF">2012-05-03T18:59:52Z</dcterms:created>
  <dcterms:modified xsi:type="dcterms:W3CDTF">2019-10-04T22:08:55Z</dcterms:modified>
</cp:coreProperties>
</file>