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79" autoAdjust="0"/>
  </p:normalViewPr>
  <p:slideViewPr>
    <p:cSldViewPr snapToGrid="0">
      <p:cViewPr varScale="1">
        <p:scale>
          <a:sx n="95" d="100"/>
          <a:sy n="9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F0F8-86AF-40AE-9B44-E0152E3C030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D99F1-63E6-4B7C-9638-0DE57B5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LAPD</a:t>
            </a:r>
          </a:p>
          <a:p>
            <a:pPr marL="228600" indent="-228600">
              <a:buAutoNum type="arabicPeriod"/>
            </a:pPr>
            <a:r>
              <a:rPr lang="en-US" dirty="0"/>
              <a:t>Talk about LAPD with specs</a:t>
            </a:r>
          </a:p>
          <a:p>
            <a:pPr marL="228600" indent="-228600">
              <a:buAutoNum type="arabicPeriod"/>
            </a:pPr>
            <a:r>
              <a:rPr lang="en-US" dirty="0"/>
              <a:t>Define DV ratio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finding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Variability of particle deposition increases as PS increases</a:t>
            </a:r>
          </a:p>
          <a:p>
            <a:pPr marL="228600" indent="-228600">
              <a:buAutoNum type="arabicPeriod"/>
            </a:pPr>
            <a:r>
              <a:rPr lang="en-US" dirty="0"/>
              <a:t>Some lobes receive more but some receive less</a:t>
            </a:r>
          </a:p>
          <a:p>
            <a:pPr marL="228600" indent="-228600">
              <a:buAutoNum type="arabicPeriod"/>
            </a:pPr>
            <a:r>
              <a:rPr lang="en-US" dirty="0"/>
              <a:t>There is a correlation between particle size and deposition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9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69E-EFE1-4101-9607-4368F71C1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89F85-4E97-4B18-89FE-F9E7E7A56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8B03-3DD8-4643-84A4-973D8A8B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A318-AC70-4376-989D-88B5D5F8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B832-FAE0-4C7F-AAB9-A454B3AF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333B-6FF1-4CC3-BFE8-FA2BD71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A819-D9DB-47F9-8321-4CB2CF13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1FA1-738F-419D-AC12-B9D78475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CA81-6AB5-4750-A804-BFF483A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B5AB-1D4B-4E42-BF5A-FC004653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E4369-8238-48CF-B10F-5F71AB9E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9F1F-5A4B-4CC5-8CEF-25EC3461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FD18-9082-4F5F-A158-2537BAA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B28-24C8-492A-A6F9-DE32E0D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C7E6-6B43-4C7B-AA16-EA53F0A8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EC88-3DAB-467A-903A-396FDDC2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41A2-3A81-46F0-8D2F-BD0263D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E5A2-7A1C-47D9-B610-673BAFAC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0BDB-6A57-446A-ACC6-F52CE271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98EA-E7FF-4E2E-A92A-1EA06C40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47F-B57F-4A73-BFE8-6934169E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45063-646F-4B99-9118-AB252AB1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DC5C-C81A-46D7-8F53-5F71ADB7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4E75-F560-4014-BA31-FDB97296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DBF5-17C8-4812-96E9-E842D2ED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74C9-9F77-458B-A498-487BD680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BA48-3889-4394-A129-EC7B9477D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5001-3BAE-4C39-AD87-8D9614E2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9FB0-E88E-4E7B-B83F-41654E3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0B58-A84C-49AD-AE99-DA97502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2EFB-0A27-45DA-B943-8B3D1560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579-F25F-4995-8D8E-5E1F997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283-C2BA-4C99-8D24-2BF15B94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B79A-0FEF-4A4A-B442-C1339DCE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A4DBC-47CC-48E9-9830-0FCA8C0CD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623DF-F06A-432B-BA04-32031CF0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6873B-39ED-459A-B103-AE12FBC5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5F128-9253-46CC-819F-E5088845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BE846-D059-499A-A20D-7D2A866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2B9-5E7A-4B02-AB94-2EE14977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D8EED-BF7F-4B16-A1ED-FF6F62E8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05A82-F0B0-450F-8E22-DD03059B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4C97-D61A-43C2-B698-5B9B67AE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2D062-39D4-40EE-B015-1D382389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2733-B909-4A66-8750-F68E6B56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7FA79-4459-49C3-8C6F-3439B22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68A-5080-4AB4-99E4-240A94B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2E0D-40BB-4107-AA2A-2712481F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3E311-8161-4E64-A7B3-CE00019C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A800-E943-4EF6-B8D7-E972AD22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59ED-2171-4DEF-93BF-693705CB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B97A-8098-400D-9E59-F7140C53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5245-3289-4668-B10E-417F91A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C0E72-93E0-438E-BA88-BC3EC8B9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A996-CA39-468E-90C4-F215F294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3AE9A-44D8-41FD-BA00-3CA5E162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251C-B4C9-4060-87B5-F20CB26D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2F11-263F-407D-A57E-9DA4564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4F9A4-3DC6-4E52-8F3E-264C49C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97705-7B4B-4C62-AF2A-5C94DD50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94F3-BCC9-476A-9D66-2DCCD116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8E33-CA35-4455-8705-217485140D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8586-C6B4-4031-91C6-6DB8C0A75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425B-767D-4BF0-A3D5-9A5A3CA0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413500-3FF4-478C-B0F5-360491B6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Lobar Deposition of Inhaled </a:t>
            </a:r>
            <a:r>
              <a:rPr lang="en-US" sz="2800" dirty="0">
                <a:latin typeface="Trebuchet MS"/>
              </a:rPr>
              <a:t>A</a:t>
            </a:r>
            <a:r>
              <a:rPr lang="en-US" sz="2800" dirty="0">
                <a:latin typeface="Trebuchet MS"/>
                <a:cs typeface="Trebuchet MS"/>
              </a:rPr>
              <a:t>erosol in the Mouse </a:t>
            </a:r>
            <a:r>
              <a:rPr lang="en-US" sz="2800" dirty="0">
                <a:latin typeface="Trebuchet MS"/>
              </a:rPr>
              <a:t>L</a:t>
            </a:r>
            <a:r>
              <a:rPr lang="en-US" sz="2800" dirty="0">
                <a:latin typeface="Trebuchet MS"/>
                <a:cs typeface="Trebuchet MS"/>
              </a:rPr>
              <a:t>ung: </a:t>
            </a:r>
            <a:br>
              <a:rPr lang="en-US" sz="2800" dirty="0">
                <a:latin typeface="Trebuchet MS"/>
                <a:cs typeface="Trebuchet MS"/>
              </a:rPr>
            </a:br>
            <a:r>
              <a:rPr lang="en-US" sz="2800" dirty="0">
                <a:latin typeface="Trebuchet MS"/>
                <a:cs typeface="Trebuchet MS"/>
              </a:rPr>
              <a:t>Preliminary </a:t>
            </a:r>
            <a:r>
              <a:rPr lang="en-US" sz="2800" dirty="0">
                <a:latin typeface="Trebuchet MS"/>
              </a:rPr>
              <a:t>A</a:t>
            </a:r>
            <a:r>
              <a:rPr lang="en-US" sz="2800" dirty="0">
                <a:latin typeface="Trebuchet MS"/>
                <a:cs typeface="Trebuchet MS"/>
              </a:rPr>
              <a:t>nalysis of the LAPD Dataset</a:t>
            </a:r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641A3B-3658-49E8-9EC4-C3FF271B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sz="1900" dirty="0">
                <a:latin typeface="Trebuchet MS" panose="020B0603020202020204" pitchFamily="34" charset="0"/>
              </a:rPr>
              <a:t>Wanjun Gu</a:t>
            </a:r>
          </a:p>
          <a:p>
            <a:r>
              <a:rPr lang="en-US" sz="1900" dirty="0">
                <a:latin typeface="Trebuchet MS" panose="020B0603020202020204" pitchFamily="34" charset="0"/>
              </a:rPr>
              <a:t>University of California, San Diego</a:t>
            </a:r>
          </a:p>
          <a:p>
            <a:r>
              <a:rPr lang="en-US" sz="1900" dirty="0">
                <a:latin typeface="Trebuchet MS" panose="020B0603020202020204" pitchFamily="34" charset="0"/>
              </a:rPr>
              <a:t>Chantal </a:t>
            </a:r>
            <a:r>
              <a:rPr lang="en-US" sz="1900" dirty="0" err="1">
                <a:latin typeface="Trebuchet MS" panose="020B0603020202020204" pitchFamily="34" charset="0"/>
              </a:rPr>
              <a:t>Darquenne</a:t>
            </a:r>
            <a:r>
              <a:rPr lang="en-US" sz="1900" dirty="0">
                <a:latin typeface="Trebuchet MS" panose="020B0603020202020204" pitchFamily="34" charset="0"/>
              </a:rPr>
              <a:t> Lab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indoor, table, display, food&#10;&#10;Description automatically generated">
            <a:extLst>
              <a:ext uri="{FF2B5EF4-FFF2-40B4-BE49-F238E27FC236}">
                <a16:creationId xmlns:a16="http://schemas.microsoft.com/office/drawing/2014/main" id="{6C505FEB-2FB8-4695-9D5C-A268A2D9F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3601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003A92-99CE-4082-99F6-F0880928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91"/>
            <a:ext cx="5297878" cy="2373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3D905CE-6A9B-4A47-BCF3-307245FDDF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00211"/>
                  </p:ext>
                </p:extLst>
              </p:nvPr>
            </p:nvGraphicFramePr>
            <p:xfrm>
              <a:off x="3492254" y="2453981"/>
              <a:ext cx="7564435" cy="118341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50669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111627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898302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1047814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460416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&lt;1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=1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&gt;1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68621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3D905CE-6A9B-4A47-BCF3-307245FDDF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00211"/>
                  </p:ext>
                </p:extLst>
              </p:nvPr>
            </p:nvGraphicFramePr>
            <p:xfrm>
              <a:off x="3492254" y="2453981"/>
              <a:ext cx="7564435" cy="118341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50669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111627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898302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1047814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497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74" t="-3659" r="-115972" b="-143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&lt;1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=1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&gt;1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68621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A1E410-E7C0-42D0-87D2-50FE34F4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43004"/>
              </p:ext>
            </p:extLst>
          </p:nvPr>
        </p:nvGraphicFramePr>
        <p:xfrm>
          <a:off x="449695" y="3969489"/>
          <a:ext cx="10336264" cy="271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889">
                  <a:extLst>
                    <a:ext uri="{9D8B030D-6E8A-4147-A177-3AD203B41FA5}">
                      <a16:colId xmlns:a16="http://schemas.microsoft.com/office/drawing/2014/main" val="3721353034"/>
                    </a:ext>
                  </a:extLst>
                </a:gridCol>
                <a:gridCol w="1400591">
                  <a:extLst>
                    <a:ext uri="{9D8B030D-6E8A-4147-A177-3AD203B41FA5}">
                      <a16:colId xmlns:a16="http://schemas.microsoft.com/office/drawing/2014/main" val="1841634228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605240524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2155508723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2114084308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2512303081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4199498243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3182912680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3943786291"/>
                    </a:ext>
                  </a:extLst>
                </a:gridCol>
                <a:gridCol w="963848">
                  <a:extLst>
                    <a:ext uri="{9D8B030D-6E8A-4147-A177-3AD203B41FA5}">
                      <a16:colId xmlns:a16="http://schemas.microsoft.com/office/drawing/2014/main" val="2557260006"/>
                    </a:ext>
                  </a:extLst>
                </a:gridCol>
              </a:tblGrid>
              <a:tr h="32664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Particle Size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Strain and Sex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09059"/>
                  </a:ext>
                </a:extLst>
              </a:tr>
              <a:tr h="326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B6C3F1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BALB/c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CD-1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C57BL/6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605488"/>
                  </a:ext>
                </a:extLst>
              </a:tr>
              <a:tr h="311086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000138"/>
                  </a:ext>
                </a:extLst>
              </a:tr>
              <a:tr h="335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 µm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7225000"/>
                  </a:ext>
                </a:extLst>
              </a:tr>
              <a:tr h="335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 µm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358464"/>
                  </a:ext>
                </a:extLst>
              </a:tr>
              <a:tr h="335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 µm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533705"/>
                  </a:ext>
                </a:extLst>
              </a:tr>
              <a:tr h="31108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* One sample was omitted during the analysis due to bad quality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6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031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68BC55A-828F-4D7A-A41A-E31E3034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25"/>
            <a:ext cx="12192000" cy="31303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A687CE-6B73-4F99-9DC5-BCA3996B2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48"/>
          <a:stretch/>
        </p:blipFill>
        <p:spPr>
          <a:xfrm>
            <a:off x="300781" y="3714225"/>
            <a:ext cx="3602489" cy="262199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621BB3-1BC3-4DC1-A35A-3D2090AAABB7}"/>
              </a:ext>
            </a:extLst>
          </p:cNvPr>
          <p:cNvCxnSpPr/>
          <p:nvPr/>
        </p:nvCxnSpPr>
        <p:spPr>
          <a:xfrm>
            <a:off x="552450" y="2276475"/>
            <a:ext cx="114014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C3E455D-54F4-4DF8-B092-29802E59B3D7}"/>
              </a:ext>
            </a:extLst>
          </p:cNvPr>
          <p:cNvSpPr/>
          <p:nvPr/>
        </p:nvSpPr>
        <p:spPr>
          <a:xfrm>
            <a:off x="8917497" y="2197916"/>
            <a:ext cx="914400" cy="78557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595444-C88B-4E83-BAA9-3E38E1896286}"/>
              </a:ext>
            </a:extLst>
          </p:cNvPr>
          <p:cNvSpPr/>
          <p:nvPr/>
        </p:nvSpPr>
        <p:spPr>
          <a:xfrm>
            <a:off x="9831897" y="2292431"/>
            <a:ext cx="2121978" cy="45719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3D45897-8D5C-4B79-A033-9E86515D3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31"/>
          <a:stretch/>
        </p:blipFill>
        <p:spPr>
          <a:xfrm>
            <a:off x="4169388" y="3714225"/>
            <a:ext cx="3347090" cy="26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7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68BC55A-828F-4D7A-A41A-E31E3034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25"/>
            <a:ext cx="12192000" cy="31303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A687CE-6B73-4F99-9DC5-BCA3996B2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48"/>
          <a:stretch/>
        </p:blipFill>
        <p:spPr>
          <a:xfrm>
            <a:off x="300781" y="3714225"/>
            <a:ext cx="3602489" cy="262199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621BB3-1BC3-4DC1-A35A-3D2090AAABB7}"/>
              </a:ext>
            </a:extLst>
          </p:cNvPr>
          <p:cNvCxnSpPr/>
          <p:nvPr/>
        </p:nvCxnSpPr>
        <p:spPr>
          <a:xfrm>
            <a:off x="552450" y="2276475"/>
            <a:ext cx="114014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C3E455D-54F4-4DF8-B092-29802E59B3D7}"/>
              </a:ext>
            </a:extLst>
          </p:cNvPr>
          <p:cNvSpPr/>
          <p:nvPr/>
        </p:nvSpPr>
        <p:spPr>
          <a:xfrm>
            <a:off x="8917497" y="973124"/>
            <a:ext cx="914400" cy="1303350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595444-C88B-4E83-BAA9-3E38E1896286}"/>
              </a:ext>
            </a:extLst>
          </p:cNvPr>
          <p:cNvSpPr/>
          <p:nvPr/>
        </p:nvSpPr>
        <p:spPr>
          <a:xfrm>
            <a:off x="9831897" y="2292431"/>
            <a:ext cx="2121978" cy="486558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3D45897-8D5C-4B79-A033-9E86515D3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31"/>
          <a:stretch/>
        </p:blipFill>
        <p:spPr>
          <a:xfrm>
            <a:off x="4169388" y="3714225"/>
            <a:ext cx="3347090" cy="26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77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148</Words>
  <Application>Microsoft Office PowerPoint</Application>
  <PresentationFormat>Widescreen</PresentationFormat>
  <Paragraphs>73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Trebuchet MS</vt:lpstr>
      <vt:lpstr>Office Theme</vt:lpstr>
      <vt:lpstr>Lobar Deposition of Inhaled Aerosol in the Mouse Lung:  Preliminary Analysis of the LAPD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Lobar Deposition of Inhaled Aerosol in the Mouse Lung:  Preliminary Analysis of the LAPD Dataset</dc:title>
  <dc:creator>Wanjun Gu</dc:creator>
  <cp:lastModifiedBy>Wanjun Gu</cp:lastModifiedBy>
  <cp:revision>3</cp:revision>
  <dcterms:created xsi:type="dcterms:W3CDTF">2019-10-08T10:01:57Z</dcterms:created>
  <dcterms:modified xsi:type="dcterms:W3CDTF">2019-10-08T10:24:31Z</dcterms:modified>
</cp:coreProperties>
</file>