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61" r:id="rId3"/>
    <p:sldId id="268" r:id="rId4"/>
    <p:sldId id="269" r:id="rId5"/>
    <p:sldId id="270" r:id="rId6"/>
    <p:sldId id="260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892" autoAdjust="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2F0F8-86AF-40AE-9B44-E0152E3C030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D99F1-63E6-4B7C-9638-0DE57B50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3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Looking at Lobar deposition </a:t>
            </a:r>
          </a:p>
          <a:p>
            <a:endParaRPr lang="en-US" dirty="0"/>
          </a:p>
          <a:p>
            <a:r>
              <a:rPr lang="en-US" b="1" dirty="0"/>
              <a:t>Look at ratio of DV (Normalized D/V)</a:t>
            </a:r>
          </a:p>
          <a:p>
            <a:endParaRPr lang="en-US" dirty="0"/>
          </a:p>
          <a:p>
            <a:r>
              <a:rPr lang="en-US" dirty="0"/>
              <a:t>If less than 1, equal 1 and more than 1</a:t>
            </a:r>
          </a:p>
          <a:p>
            <a:endParaRPr lang="en-US" dirty="0"/>
          </a:p>
          <a:p>
            <a:r>
              <a:rPr lang="en-US" dirty="0"/>
              <a:t>Use the newest graphs from the finalized values</a:t>
            </a:r>
          </a:p>
          <a:p>
            <a:endParaRPr lang="en-US" dirty="0"/>
          </a:p>
          <a:p>
            <a:r>
              <a:rPr lang="en-US" dirty="0"/>
              <a:t>What is the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D99F1-63E6-4B7C-9638-0DE57B5002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6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Looking at Lobar deposition </a:t>
            </a:r>
          </a:p>
          <a:p>
            <a:endParaRPr lang="en-US" dirty="0"/>
          </a:p>
          <a:p>
            <a:r>
              <a:rPr lang="en-US" b="1" dirty="0"/>
              <a:t>Look at ratio of DV (Normalized D/V)</a:t>
            </a:r>
          </a:p>
          <a:p>
            <a:endParaRPr lang="en-US" dirty="0"/>
          </a:p>
          <a:p>
            <a:r>
              <a:rPr lang="en-US" dirty="0"/>
              <a:t>If less than 1, equal 1 and more than 1</a:t>
            </a:r>
          </a:p>
          <a:p>
            <a:endParaRPr lang="en-US" dirty="0"/>
          </a:p>
          <a:p>
            <a:r>
              <a:rPr lang="en-US" dirty="0"/>
              <a:t>Use the newest graphs from the finalized values</a:t>
            </a:r>
          </a:p>
          <a:p>
            <a:endParaRPr lang="en-US" dirty="0"/>
          </a:p>
          <a:p>
            <a:r>
              <a:rPr lang="en-US" dirty="0"/>
              <a:t>What is the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D99F1-63E6-4B7C-9638-0DE57B5002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Looking at Lobar deposition </a:t>
            </a:r>
          </a:p>
          <a:p>
            <a:endParaRPr lang="en-US" dirty="0"/>
          </a:p>
          <a:p>
            <a:r>
              <a:rPr lang="en-US" b="1" dirty="0"/>
              <a:t>Look at ratio of DV (Normalized D/V)</a:t>
            </a:r>
          </a:p>
          <a:p>
            <a:endParaRPr lang="en-US" dirty="0"/>
          </a:p>
          <a:p>
            <a:r>
              <a:rPr lang="en-US" dirty="0"/>
              <a:t>If less than 1, equal 1 and more than 1</a:t>
            </a:r>
          </a:p>
          <a:p>
            <a:endParaRPr lang="en-US" dirty="0"/>
          </a:p>
          <a:p>
            <a:r>
              <a:rPr lang="en-US" dirty="0"/>
              <a:t>Use the newest graphs from the finalized values</a:t>
            </a:r>
          </a:p>
          <a:p>
            <a:endParaRPr lang="en-US" dirty="0"/>
          </a:p>
          <a:p>
            <a:r>
              <a:rPr lang="en-US" dirty="0"/>
              <a:t>What is the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D99F1-63E6-4B7C-9638-0DE57B5002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20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Looking at Lobar deposition </a:t>
            </a:r>
          </a:p>
          <a:p>
            <a:endParaRPr lang="en-US" dirty="0"/>
          </a:p>
          <a:p>
            <a:r>
              <a:rPr lang="en-US" b="1" dirty="0"/>
              <a:t>Look at ratio of DV (Normalized D/V)</a:t>
            </a:r>
          </a:p>
          <a:p>
            <a:endParaRPr lang="en-US" dirty="0"/>
          </a:p>
          <a:p>
            <a:r>
              <a:rPr lang="en-US" dirty="0"/>
              <a:t>If less than 1, equal 1 and more than 1</a:t>
            </a:r>
          </a:p>
          <a:p>
            <a:endParaRPr lang="en-US" dirty="0"/>
          </a:p>
          <a:p>
            <a:r>
              <a:rPr lang="en-US" dirty="0"/>
              <a:t>Use the newest graphs from the finalized values</a:t>
            </a:r>
          </a:p>
          <a:p>
            <a:endParaRPr lang="en-US" dirty="0"/>
          </a:p>
          <a:p>
            <a:r>
              <a:rPr lang="en-US" dirty="0"/>
              <a:t>What is the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D99F1-63E6-4B7C-9638-0DE57B5002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0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finding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Variability of particle deposition increases as PS increases</a:t>
            </a:r>
          </a:p>
          <a:p>
            <a:pPr marL="228600" indent="-228600">
              <a:buAutoNum type="arabicPeriod"/>
            </a:pPr>
            <a:r>
              <a:rPr lang="en-US" dirty="0"/>
              <a:t>Some lobes receive more but some receive less</a:t>
            </a:r>
          </a:p>
          <a:p>
            <a:pPr marL="228600" indent="-228600">
              <a:buAutoNum type="arabicPeriod"/>
            </a:pPr>
            <a:r>
              <a:rPr lang="en-US" dirty="0"/>
              <a:t>There is a correlation between particle size and deposition density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D99F1-63E6-4B7C-9638-0DE57B5002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B69E-EFE1-4101-9607-4368F71C1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89F85-4E97-4B18-89FE-F9E7E7A56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B8B03-3DD8-4643-84A4-973D8A8B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A318-AC70-4376-989D-88B5D5F8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B832-FAE0-4C7F-AAB9-A454B3AF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99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333B-6FF1-4CC3-BFE8-FA2BD711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9A819-D9DB-47F9-8321-4CB2CF133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81FA1-738F-419D-AC12-B9D78475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CA81-6AB5-4750-A804-BFF483A9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EB5AB-1D4B-4E42-BF5A-FC004653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36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E4369-8238-48CF-B10F-5F71AB9E7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79F1F-5A4B-4CC5-8CEF-25EC34611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FD18-9082-4F5F-A158-2537BAA5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9B28-24C8-492A-A6F9-DE32E0D8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9C7E6-6B43-4C7B-AA16-EA53F0A8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6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EC88-3DAB-467A-903A-396FDDC2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41A2-3A81-46F0-8D2F-BD0263DA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8E5A2-7A1C-47D9-B610-673BAFAC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D0BDB-6A57-446A-ACC6-F52CE271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698EA-E7FF-4E2E-A92A-1EA06C40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2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847F-B57F-4A73-BFE8-6934169E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45063-646F-4B99-9118-AB252AB1E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6DC5C-C81A-46D7-8F53-5F71ADB7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44E75-F560-4014-BA31-FDB97296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DBF5-17C8-4812-96E9-E842D2ED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61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74C9-9F77-458B-A498-487BD680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BA48-3889-4394-A129-EC7B9477D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A5001-3BAE-4C39-AD87-8D9614E2E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9FB0-E88E-4E7B-B83F-41654E3C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30B58-A84C-49AD-AE99-DA975025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82EFB-0A27-45DA-B943-8B3D1560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49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2579-F25F-4995-8D8E-5E1F9979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C4283-C2BA-4C99-8D24-2BF15B94B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5B79A-0FEF-4A4A-B442-C1339DCEC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A4DBC-47CC-48E9-9830-0FCA8C0CD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623DF-F06A-432B-BA04-32031CF08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6873B-39ED-459A-B103-AE12FBC5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5F128-9253-46CC-819F-E5088845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BE846-D059-499A-A20D-7D2A866C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99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E2B9-5E7A-4B02-AB94-2EE14977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D8EED-BF7F-4B16-A1ED-FF6F62E8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05A82-F0B0-450F-8E22-DD03059B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84C97-D61A-43C2-B698-5B9B67AE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4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2D062-39D4-40EE-B015-1D382389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D2733-B909-4A66-8750-F68E6B56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7FA79-4459-49C3-8C6F-3439B227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88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168A-5080-4AB4-99E4-240A94B5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2E0D-40BB-4107-AA2A-2712481F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3E311-8161-4E64-A7B3-CE00019CC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EA800-E943-4EF6-B8D7-E972AD22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A59ED-2171-4DEF-93BF-693705CB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B97A-8098-400D-9E59-F7140C53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18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5245-3289-4668-B10E-417F91AA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C0E72-93E0-438E-BA88-BC3EC8B94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CA996-CA39-468E-90C4-F215F294A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3AE9A-44D8-41FD-BA00-3CA5E162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0251C-B4C9-4060-87B5-F20CB26D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82F11-263F-407D-A57E-9DA45647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82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4F9A4-3DC6-4E52-8F3E-264C49CE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97705-7B4B-4C62-AF2A-5C94DD50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94F3-BCC9-476A-9D66-2DCCD116B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38586-C6B4-4031-91C6-6DB8C0A75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425B-767D-4BF0-A3D5-9A5A3CA06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1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93317B-3268-42C0-B35A-2B73CD97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457" y="0"/>
            <a:ext cx="48405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0040F4-1DD3-490A-851A-20D14DB28D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1" t="4295" r="964" b="2871"/>
          <a:stretch/>
        </p:blipFill>
        <p:spPr>
          <a:xfrm>
            <a:off x="74645" y="65315"/>
            <a:ext cx="7301688" cy="208072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4142C96-2669-46E5-B5E1-C9FBE5A6B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1" b="-2"/>
          <a:stretch/>
        </p:blipFill>
        <p:spPr bwMode="auto">
          <a:xfrm>
            <a:off x="293151" y="2346476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506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D3A38F-515C-4F8C-B73C-66B9FD1E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Introduction to the LAPD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7FD58BF-E879-4CA3-BD14-590391FA8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latin typeface="Trebuchet MS" panose="020B0603020202020204" pitchFamily="34" charset="0"/>
                  </a:rPr>
                  <a:t>Mice samples are exposed to aerosol with particle size </a:t>
                </a:r>
                <a:r>
                  <a:rPr lang="en-US" sz="1800" b="1" u="sng" dirty="0">
                    <a:latin typeface="Trebuchet MS" panose="020B0603020202020204" pitchFamily="34" charset="0"/>
                  </a:rPr>
                  <a:t>0.5 </a:t>
                </a:r>
                <a:r>
                  <a:rPr lang="el-GR" sz="1800" b="1" u="sng" dirty="0">
                    <a:latin typeface="Trebuchet MS" panose="020B0603020202020204" pitchFamily="34" charset="0"/>
                  </a:rPr>
                  <a:t>μ</a:t>
                </a:r>
                <a:r>
                  <a:rPr lang="en-US" sz="1800" b="1" u="sng" dirty="0">
                    <a:latin typeface="Trebuchet MS" panose="020B0603020202020204" pitchFamily="34" charset="0"/>
                  </a:rPr>
                  <a:t>m</a:t>
                </a:r>
                <a:r>
                  <a:rPr lang="en-US" sz="1800" b="1" dirty="0">
                    <a:latin typeface="Trebuchet MS" panose="020B0603020202020204" pitchFamily="34" charset="0"/>
                  </a:rPr>
                  <a:t>, </a:t>
                </a:r>
                <a:r>
                  <a:rPr lang="en-US" sz="1800" b="1" u="sng" dirty="0">
                    <a:latin typeface="Trebuchet MS" panose="020B0603020202020204" pitchFamily="34" charset="0"/>
                  </a:rPr>
                  <a:t>1 </a:t>
                </a:r>
                <a:r>
                  <a:rPr lang="el-GR" sz="1800" b="1" u="sng" dirty="0">
                    <a:latin typeface="Trebuchet MS" panose="020B0603020202020204" pitchFamily="34" charset="0"/>
                  </a:rPr>
                  <a:t>μ</a:t>
                </a:r>
                <a:r>
                  <a:rPr lang="en-US" sz="1800" b="1" u="sng" dirty="0">
                    <a:latin typeface="Trebuchet MS" panose="020B0603020202020204" pitchFamily="34" charset="0"/>
                  </a:rPr>
                  <a:t>m</a:t>
                </a:r>
                <a:r>
                  <a:rPr lang="en-US" sz="1800" b="1" dirty="0">
                    <a:latin typeface="Trebuchet MS" panose="020B0603020202020204" pitchFamily="34" charset="0"/>
                  </a:rPr>
                  <a:t> and </a:t>
                </a:r>
                <a:r>
                  <a:rPr lang="en-US" sz="1800" b="1" u="sng" dirty="0">
                    <a:latin typeface="Trebuchet MS" panose="020B0603020202020204" pitchFamily="34" charset="0"/>
                  </a:rPr>
                  <a:t>2 </a:t>
                </a:r>
                <a:r>
                  <a:rPr lang="el-GR" sz="1800" b="1" u="sng" dirty="0">
                    <a:latin typeface="Trebuchet MS" panose="020B0603020202020204" pitchFamily="34" charset="0"/>
                  </a:rPr>
                  <a:t>μ</a:t>
                </a:r>
                <a:r>
                  <a:rPr lang="en-US" sz="1800" b="1" u="sng" dirty="0">
                    <a:latin typeface="Trebuchet MS" panose="020B0603020202020204" pitchFamily="34" charset="0"/>
                  </a:rPr>
                  <a:t>m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Full dataset is consisted of 33 samples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There are 4 strains of mice in the dataset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For each lobe, the ratio between normalized lobar deposition and volume is denoted as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𝑫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𝒍𝒐𝒃𝒆</m:t>
                        </m:r>
                      </m:sub>
                    </m:sSub>
                  </m:oMath>
                </a14:m>
                <a:endParaRPr lang="en-US" sz="18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7FD58BF-E879-4CA3-BD14-590391FA8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3"/>
                <a:stretch>
                  <a:fillRect l="-1270" t="-1964" r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880A197B-4270-4F37-ABA3-F72003517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3579489"/>
                  </p:ext>
                </p:extLst>
              </p:nvPr>
            </p:nvGraphicFramePr>
            <p:xfrm>
              <a:off x="5177763" y="5399787"/>
              <a:ext cx="6718582" cy="915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71332">
                      <a:extLst>
                        <a:ext uri="{9D8B030D-6E8A-4147-A177-3AD203B41FA5}">
                          <a16:colId xmlns:a16="http://schemas.microsoft.com/office/drawing/2014/main" val="2833101452"/>
                        </a:ext>
                      </a:extLst>
                    </a:gridCol>
                    <a:gridCol w="1230569">
                      <a:extLst>
                        <a:ext uri="{9D8B030D-6E8A-4147-A177-3AD203B41FA5}">
                          <a16:colId xmlns:a16="http://schemas.microsoft.com/office/drawing/2014/main" val="3559151453"/>
                        </a:ext>
                      </a:extLst>
                    </a:gridCol>
                    <a:gridCol w="1686034">
                      <a:extLst>
                        <a:ext uri="{9D8B030D-6E8A-4147-A177-3AD203B41FA5}">
                          <a16:colId xmlns:a16="http://schemas.microsoft.com/office/drawing/2014/main" val="563268949"/>
                        </a:ext>
                      </a:extLst>
                    </a:gridCol>
                    <a:gridCol w="930647">
                      <a:extLst>
                        <a:ext uri="{9D8B030D-6E8A-4147-A177-3AD203B41FA5}">
                          <a16:colId xmlns:a16="http://schemas.microsoft.com/office/drawing/2014/main" val="2212101547"/>
                        </a:ext>
                      </a:extLst>
                    </a:gridCol>
                  </a:tblGrid>
                  <a:tr h="388488">
                    <a:tc>
                      <a:txBody>
                        <a:bodyPr/>
                        <a:lstStyle/>
                        <a:p>
                          <a:pPr marL="0" algn="ctr" defTabSz="807061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𝑙𝑜𝑏𝑒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bg2"/>
                            </a:solidFill>
                            <a:latin typeface="Trebuchet MS" panose="020B0703020202090204" pitchFamily="34" charset="0"/>
                            <a:ea typeface="ＭＳ Ｐゴシック" charset="0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&lt;1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=1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&gt;1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06460899"/>
                      </a:ext>
                    </a:extLst>
                  </a:tr>
                  <a:tr h="52732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Aerosol Particle Distribution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Less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Proportional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More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02341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880A197B-4270-4F37-ABA3-F72003517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3579489"/>
                  </p:ext>
                </p:extLst>
              </p:nvPr>
            </p:nvGraphicFramePr>
            <p:xfrm>
              <a:off x="5177763" y="5399787"/>
              <a:ext cx="6718582" cy="915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71332">
                      <a:extLst>
                        <a:ext uri="{9D8B030D-6E8A-4147-A177-3AD203B41FA5}">
                          <a16:colId xmlns:a16="http://schemas.microsoft.com/office/drawing/2014/main" val="2833101452"/>
                        </a:ext>
                      </a:extLst>
                    </a:gridCol>
                    <a:gridCol w="1230569">
                      <a:extLst>
                        <a:ext uri="{9D8B030D-6E8A-4147-A177-3AD203B41FA5}">
                          <a16:colId xmlns:a16="http://schemas.microsoft.com/office/drawing/2014/main" val="3559151453"/>
                        </a:ext>
                      </a:extLst>
                    </a:gridCol>
                    <a:gridCol w="1686034">
                      <a:extLst>
                        <a:ext uri="{9D8B030D-6E8A-4147-A177-3AD203B41FA5}">
                          <a16:colId xmlns:a16="http://schemas.microsoft.com/office/drawing/2014/main" val="563268949"/>
                        </a:ext>
                      </a:extLst>
                    </a:gridCol>
                    <a:gridCol w="930647">
                      <a:extLst>
                        <a:ext uri="{9D8B030D-6E8A-4147-A177-3AD203B41FA5}">
                          <a16:colId xmlns:a16="http://schemas.microsoft.com/office/drawing/2014/main" val="2212101547"/>
                        </a:ext>
                      </a:extLst>
                    </a:gridCol>
                  </a:tblGrid>
                  <a:tr h="388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12" t="-3125" r="-134607" b="-1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&lt;1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=1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&gt;1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06460899"/>
                      </a:ext>
                    </a:extLst>
                  </a:tr>
                  <a:tr h="52732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Aerosol Particle Distribution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Less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Proportional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More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023410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" name="Picture 2">
            <a:extLst>
              <a:ext uri="{FF2B5EF4-FFF2-40B4-BE49-F238E27FC236}">
                <a16:creationId xmlns:a16="http://schemas.microsoft.com/office/drawing/2014/main" id="{A22C8C9C-2C07-466B-A31C-A0A7AE0DB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1" b="-2"/>
          <a:stretch/>
        </p:blipFill>
        <p:spPr bwMode="auto">
          <a:xfrm>
            <a:off x="5744691" y="127686"/>
            <a:ext cx="5392701" cy="31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38401E-4BD7-4A90-A9B1-DDF451CBF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536" y="3592613"/>
            <a:ext cx="3592605" cy="1607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8">
                <a:extLst>
                  <a:ext uri="{FF2B5EF4-FFF2-40B4-BE49-F238E27FC236}">
                    <a16:creationId xmlns:a16="http://schemas.microsoft.com/office/drawing/2014/main" id="{34119C91-9E3F-4F9A-BD03-15D1506811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23337" y="3708582"/>
                <a:ext cx="3501023" cy="1491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𝑙𝑜𝑏𝑒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Particle deposition in one lobe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Total particle deposition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𝑙𝑜𝑏𝑒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Lobe Volume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Lung Volume</a:t>
                </a:r>
              </a:p>
            </p:txBody>
          </p:sp>
        </mc:Choice>
        <mc:Fallback xmlns="">
          <p:sp>
            <p:nvSpPr>
              <p:cNvPr id="9" name="Content Placeholder 28">
                <a:extLst>
                  <a:ext uri="{FF2B5EF4-FFF2-40B4-BE49-F238E27FC236}">
                    <a16:creationId xmlns:a16="http://schemas.microsoft.com/office/drawing/2014/main" id="{34119C91-9E3F-4F9A-BD03-15D150681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337" y="3708582"/>
                <a:ext cx="3501023" cy="1491091"/>
              </a:xfrm>
              <a:prstGeom prst="rect">
                <a:avLst/>
              </a:prstGeom>
              <a:blipFill>
                <a:blip r:embed="rId7"/>
                <a:stretch>
                  <a:fillRect l="-696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588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AB65437-F844-498B-B1FB-F1E70A7E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Introduction to the LAPD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618D5C4-BBA3-4507-8F3C-99F7FAE0A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latin typeface="Trebuchet MS" panose="020B0603020202020204" pitchFamily="34" charset="0"/>
                  </a:rPr>
                  <a:t>Mice samples are exposed to aerosol with particle size 0.5 </a:t>
                </a:r>
                <a:r>
                  <a:rPr lang="el-GR" sz="1800" dirty="0">
                    <a:latin typeface="Trebuchet MS" panose="020B0603020202020204" pitchFamily="34" charset="0"/>
                  </a:rPr>
                  <a:t>μ</a:t>
                </a:r>
                <a:r>
                  <a:rPr lang="en-US" sz="1800" dirty="0">
                    <a:latin typeface="Trebuchet MS" panose="020B0603020202020204" pitchFamily="34" charset="0"/>
                  </a:rPr>
                  <a:t>m, 1 </a:t>
                </a:r>
                <a:r>
                  <a:rPr lang="el-GR" sz="1800" dirty="0">
                    <a:latin typeface="Trebuchet MS" panose="020B0603020202020204" pitchFamily="34" charset="0"/>
                  </a:rPr>
                  <a:t>μ</a:t>
                </a:r>
                <a:r>
                  <a:rPr lang="en-US" sz="1800" dirty="0">
                    <a:latin typeface="Trebuchet MS" panose="020B0603020202020204" pitchFamily="34" charset="0"/>
                  </a:rPr>
                  <a:t>m and 2 </a:t>
                </a:r>
                <a:r>
                  <a:rPr lang="el-GR" sz="1800" dirty="0">
                    <a:latin typeface="Trebuchet MS" panose="020B0603020202020204" pitchFamily="34" charset="0"/>
                  </a:rPr>
                  <a:t>μ</a:t>
                </a:r>
                <a:r>
                  <a:rPr lang="en-US" sz="1800" dirty="0">
                    <a:latin typeface="Trebuchet MS" panose="020B0603020202020204" pitchFamily="34" charset="0"/>
                  </a:rPr>
                  <a:t>m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Full dataset is consisted of </a:t>
                </a:r>
                <a:r>
                  <a:rPr lang="en-US" sz="1800" b="1" u="sng" dirty="0">
                    <a:latin typeface="Trebuchet MS" panose="020B0603020202020204" pitchFamily="34" charset="0"/>
                  </a:rPr>
                  <a:t>33 samples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There are 4 strains of mice in the dataset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For each lobe, the ratio between normalized lobar deposition and volume is denoted as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𝑫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𝒍𝒐𝒃𝒆</m:t>
                        </m:r>
                      </m:sub>
                    </m:sSub>
                  </m:oMath>
                </a14:m>
                <a:endParaRPr lang="en-US" sz="1800" dirty="0">
                  <a:latin typeface="Trebuchet MS" panose="020B0603020202020204" pitchFamily="34" charset="0"/>
                </a:endParaRP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618D5C4-BBA3-4507-8F3C-99F7FAE0A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3"/>
                <a:stretch>
                  <a:fillRect l="-1270" t="-1964" r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4E4A3EF3-709B-4BAC-9361-FA2329D35B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974800"/>
                  </p:ext>
                </p:extLst>
              </p:nvPr>
            </p:nvGraphicFramePr>
            <p:xfrm>
              <a:off x="5177763" y="5399787"/>
              <a:ext cx="6718582" cy="915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71332">
                      <a:extLst>
                        <a:ext uri="{9D8B030D-6E8A-4147-A177-3AD203B41FA5}">
                          <a16:colId xmlns:a16="http://schemas.microsoft.com/office/drawing/2014/main" val="2833101452"/>
                        </a:ext>
                      </a:extLst>
                    </a:gridCol>
                    <a:gridCol w="1230569">
                      <a:extLst>
                        <a:ext uri="{9D8B030D-6E8A-4147-A177-3AD203B41FA5}">
                          <a16:colId xmlns:a16="http://schemas.microsoft.com/office/drawing/2014/main" val="3559151453"/>
                        </a:ext>
                      </a:extLst>
                    </a:gridCol>
                    <a:gridCol w="1686034">
                      <a:extLst>
                        <a:ext uri="{9D8B030D-6E8A-4147-A177-3AD203B41FA5}">
                          <a16:colId xmlns:a16="http://schemas.microsoft.com/office/drawing/2014/main" val="563268949"/>
                        </a:ext>
                      </a:extLst>
                    </a:gridCol>
                    <a:gridCol w="930647">
                      <a:extLst>
                        <a:ext uri="{9D8B030D-6E8A-4147-A177-3AD203B41FA5}">
                          <a16:colId xmlns:a16="http://schemas.microsoft.com/office/drawing/2014/main" val="2212101547"/>
                        </a:ext>
                      </a:extLst>
                    </a:gridCol>
                  </a:tblGrid>
                  <a:tr h="388488">
                    <a:tc>
                      <a:txBody>
                        <a:bodyPr/>
                        <a:lstStyle/>
                        <a:p>
                          <a:pPr marL="0" algn="ctr" defTabSz="807061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𝑙𝑜𝑏𝑒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bg2"/>
                            </a:solidFill>
                            <a:latin typeface="Trebuchet MS" panose="020B0703020202090204" pitchFamily="34" charset="0"/>
                            <a:ea typeface="ＭＳ Ｐゴシック" charset="0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&lt;1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=1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&gt;1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06460899"/>
                      </a:ext>
                    </a:extLst>
                  </a:tr>
                  <a:tr h="52732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Aerosol Particle Distribution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Less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Proportional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More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02341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4E4A3EF3-709B-4BAC-9361-FA2329D35B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974800"/>
                  </p:ext>
                </p:extLst>
              </p:nvPr>
            </p:nvGraphicFramePr>
            <p:xfrm>
              <a:off x="5177763" y="5399787"/>
              <a:ext cx="6718582" cy="915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71332">
                      <a:extLst>
                        <a:ext uri="{9D8B030D-6E8A-4147-A177-3AD203B41FA5}">
                          <a16:colId xmlns:a16="http://schemas.microsoft.com/office/drawing/2014/main" val="2833101452"/>
                        </a:ext>
                      </a:extLst>
                    </a:gridCol>
                    <a:gridCol w="1230569">
                      <a:extLst>
                        <a:ext uri="{9D8B030D-6E8A-4147-A177-3AD203B41FA5}">
                          <a16:colId xmlns:a16="http://schemas.microsoft.com/office/drawing/2014/main" val="3559151453"/>
                        </a:ext>
                      </a:extLst>
                    </a:gridCol>
                    <a:gridCol w="1686034">
                      <a:extLst>
                        <a:ext uri="{9D8B030D-6E8A-4147-A177-3AD203B41FA5}">
                          <a16:colId xmlns:a16="http://schemas.microsoft.com/office/drawing/2014/main" val="563268949"/>
                        </a:ext>
                      </a:extLst>
                    </a:gridCol>
                    <a:gridCol w="930647">
                      <a:extLst>
                        <a:ext uri="{9D8B030D-6E8A-4147-A177-3AD203B41FA5}">
                          <a16:colId xmlns:a16="http://schemas.microsoft.com/office/drawing/2014/main" val="2212101547"/>
                        </a:ext>
                      </a:extLst>
                    </a:gridCol>
                  </a:tblGrid>
                  <a:tr h="388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12" t="-3125" r="-134607" b="-1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&lt;1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=1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&gt;1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06460899"/>
                      </a:ext>
                    </a:extLst>
                  </a:tr>
                  <a:tr h="52732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Aerosol Particle Distribution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Less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Proportional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More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023410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6AF30201-50EB-4133-BC7D-CF8740AD7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1" b="-2"/>
          <a:stretch/>
        </p:blipFill>
        <p:spPr bwMode="auto">
          <a:xfrm>
            <a:off x="5744691" y="127686"/>
            <a:ext cx="5392701" cy="31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6782D5-88B6-4FDE-A056-CE580D6A6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536" y="3592613"/>
            <a:ext cx="3592605" cy="1607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8">
                <a:extLst>
                  <a:ext uri="{FF2B5EF4-FFF2-40B4-BE49-F238E27FC236}">
                    <a16:creationId xmlns:a16="http://schemas.microsoft.com/office/drawing/2014/main" id="{A50C7C74-2AD9-4F73-AE84-E8C7696F66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23337" y="3708582"/>
                <a:ext cx="3501023" cy="1491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𝑙𝑜𝑏𝑒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Particle deposition in one lobe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Total particle deposition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𝑙𝑜𝑏𝑒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Lobe Volume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Lung Volume</a:t>
                </a:r>
              </a:p>
            </p:txBody>
          </p:sp>
        </mc:Choice>
        <mc:Fallback xmlns="">
          <p:sp>
            <p:nvSpPr>
              <p:cNvPr id="21" name="Content Placeholder 28">
                <a:extLst>
                  <a:ext uri="{FF2B5EF4-FFF2-40B4-BE49-F238E27FC236}">
                    <a16:creationId xmlns:a16="http://schemas.microsoft.com/office/drawing/2014/main" id="{A50C7C74-2AD9-4F73-AE84-E8C7696F6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337" y="3708582"/>
                <a:ext cx="3501023" cy="1491091"/>
              </a:xfrm>
              <a:prstGeom prst="rect">
                <a:avLst/>
              </a:prstGeom>
              <a:blipFill>
                <a:blip r:embed="rId7"/>
                <a:stretch>
                  <a:fillRect l="-696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85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7F0C5-CDE9-4C0B-BCA4-BADD4292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Introduction to the LAPD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4174AA3-F594-48AC-A92B-DC3A16163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latin typeface="Trebuchet MS" panose="020B0603020202020204" pitchFamily="34" charset="0"/>
                  </a:rPr>
                  <a:t>Mice samples are exposed to aerosol with particle size 0.5 </a:t>
                </a:r>
                <a:r>
                  <a:rPr lang="el-GR" sz="1800" dirty="0">
                    <a:latin typeface="Trebuchet MS" panose="020B0603020202020204" pitchFamily="34" charset="0"/>
                  </a:rPr>
                  <a:t>μ</a:t>
                </a:r>
                <a:r>
                  <a:rPr lang="en-US" sz="1800" dirty="0">
                    <a:latin typeface="Trebuchet MS" panose="020B0603020202020204" pitchFamily="34" charset="0"/>
                  </a:rPr>
                  <a:t>m, 1 </a:t>
                </a:r>
                <a:r>
                  <a:rPr lang="el-GR" sz="1800" dirty="0">
                    <a:latin typeface="Trebuchet MS" panose="020B0603020202020204" pitchFamily="34" charset="0"/>
                  </a:rPr>
                  <a:t>μ</a:t>
                </a:r>
                <a:r>
                  <a:rPr lang="en-US" sz="1800" dirty="0">
                    <a:latin typeface="Trebuchet MS" panose="020B0603020202020204" pitchFamily="34" charset="0"/>
                  </a:rPr>
                  <a:t>m and 2 </a:t>
                </a:r>
                <a:r>
                  <a:rPr lang="el-GR" sz="1800" dirty="0">
                    <a:latin typeface="Trebuchet MS" panose="020B0603020202020204" pitchFamily="34" charset="0"/>
                  </a:rPr>
                  <a:t>μ</a:t>
                </a:r>
                <a:r>
                  <a:rPr lang="en-US" sz="1800" dirty="0">
                    <a:latin typeface="Trebuchet MS" panose="020B0603020202020204" pitchFamily="34" charset="0"/>
                  </a:rPr>
                  <a:t>m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Full dataset is consisted of 33 samples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There are </a:t>
                </a:r>
                <a:r>
                  <a:rPr lang="en-US" sz="1800" b="1" u="sng" dirty="0">
                    <a:latin typeface="Trebuchet MS" panose="020B0603020202020204" pitchFamily="34" charset="0"/>
                  </a:rPr>
                  <a:t>4 strains </a:t>
                </a:r>
                <a:r>
                  <a:rPr lang="en-US" sz="1800" dirty="0">
                    <a:latin typeface="Trebuchet MS" panose="020B0603020202020204" pitchFamily="34" charset="0"/>
                  </a:rPr>
                  <a:t>of mice in the dataset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For each lobe, the ratio between normalized lobar deposition and volume is denoted as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𝑫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𝒍𝒐𝒃𝒆</m:t>
                        </m:r>
                      </m:sub>
                    </m:sSub>
                  </m:oMath>
                </a14:m>
                <a:endParaRPr lang="en-US" sz="1800" dirty="0">
                  <a:latin typeface="Trebuchet MS" panose="020B0603020202020204" pitchFamily="34" charset="0"/>
                </a:endParaRPr>
              </a:p>
              <a:p>
                <a:endParaRPr lang="en-US" sz="1800" dirty="0">
                  <a:latin typeface="Trebuchet MS" panose="020B0603020202020204" pitchFamily="34" charset="0"/>
                </a:endParaRPr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4174AA3-F594-48AC-A92B-DC3A16163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3"/>
                <a:stretch>
                  <a:fillRect l="-1270" t="-1964" r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8A66779A-2493-4EF5-B40E-5B618A204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974800"/>
                  </p:ext>
                </p:extLst>
              </p:nvPr>
            </p:nvGraphicFramePr>
            <p:xfrm>
              <a:off x="5177763" y="5399787"/>
              <a:ext cx="6718582" cy="915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71332">
                      <a:extLst>
                        <a:ext uri="{9D8B030D-6E8A-4147-A177-3AD203B41FA5}">
                          <a16:colId xmlns:a16="http://schemas.microsoft.com/office/drawing/2014/main" val="2833101452"/>
                        </a:ext>
                      </a:extLst>
                    </a:gridCol>
                    <a:gridCol w="1230569">
                      <a:extLst>
                        <a:ext uri="{9D8B030D-6E8A-4147-A177-3AD203B41FA5}">
                          <a16:colId xmlns:a16="http://schemas.microsoft.com/office/drawing/2014/main" val="3559151453"/>
                        </a:ext>
                      </a:extLst>
                    </a:gridCol>
                    <a:gridCol w="1686034">
                      <a:extLst>
                        <a:ext uri="{9D8B030D-6E8A-4147-A177-3AD203B41FA5}">
                          <a16:colId xmlns:a16="http://schemas.microsoft.com/office/drawing/2014/main" val="563268949"/>
                        </a:ext>
                      </a:extLst>
                    </a:gridCol>
                    <a:gridCol w="930647">
                      <a:extLst>
                        <a:ext uri="{9D8B030D-6E8A-4147-A177-3AD203B41FA5}">
                          <a16:colId xmlns:a16="http://schemas.microsoft.com/office/drawing/2014/main" val="2212101547"/>
                        </a:ext>
                      </a:extLst>
                    </a:gridCol>
                  </a:tblGrid>
                  <a:tr h="388488">
                    <a:tc>
                      <a:txBody>
                        <a:bodyPr/>
                        <a:lstStyle/>
                        <a:p>
                          <a:pPr marL="0" algn="ctr" defTabSz="807061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𝑙𝑜𝑏𝑒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bg2"/>
                            </a:solidFill>
                            <a:latin typeface="Trebuchet MS" panose="020B0703020202090204" pitchFamily="34" charset="0"/>
                            <a:ea typeface="ＭＳ Ｐゴシック" charset="0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&lt;1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=1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&gt;1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06460899"/>
                      </a:ext>
                    </a:extLst>
                  </a:tr>
                  <a:tr h="52732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Aerosol Particle Distribution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Less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Proportional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More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02341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8A66779A-2493-4EF5-B40E-5B618A204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974800"/>
                  </p:ext>
                </p:extLst>
              </p:nvPr>
            </p:nvGraphicFramePr>
            <p:xfrm>
              <a:off x="5177763" y="5399787"/>
              <a:ext cx="6718582" cy="915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71332">
                      <a:extLst>
                        <a:ext uri="{9D8B030D-6E8A-4147-A177-3AD203B41FA5}">
                          <a16:colId xmlns:a16="http://schemas.microsoft.com/office/drawing/2014/main" val="2833101452"/>
                        </a:ext>
                      </a:extLst>
                    </a:gridCol>
                    <a:gridCol w="1230569">
                      <a:extLst>
                        <a:ext uri="{9D8B030D-6E8A-4147-A177-3AD203B41FA5}">
                          <a16:colId xmlns:a16="http://schemas.microsoft.com/office/drawing/2014/main" val="3559151453"/>
                        </a:ext>
                      </a:extLst>
                    </a:gridCol>
                    <a:gridCol w="1686034">
                      <a:extLst>
                        <a:ext uri="{9D8B030D-6E8A-4147-A177-3AD203B41FA5}">
                          <a16:colId xmlns:a16="http://schemas.microsoft.com/office/drawing/2014/main" val="563268949"/>
                        </a:ext>
                      </a:extLst>
                    </a:gridCol>
                    <a:gridCol w="930647">
                      <a:extLst>
                        <a:ext uri="{9D8B030D-6E8A-4147-A177-3AD203B41FA5}">
                          <a16:colId xmlns:a16="http://schemas.microsoft.com/office/drawing/2014/main" val="2212101547"/>
                        </a:ext>
                      </a:extLst>
                    </a:gridCol>
                  </a:tblGrid>
                  <a:tr h="388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12" t="-3125" r="-134607" b="-1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&lt;1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=1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&gt;1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06460899"/>
                      </a:ext>
                    </a:extLst>
                  </a:tr>
                  <a:tr h="52732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Aerosol Particle Distribution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Less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Proportional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More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023410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1209F5DC-6C12-4B42-A86E-79D5B33212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1" b="-2"/>
          <a:stretch/>
        </p:blipFill>
        <p:spPr bwMode="auto">
          <a:xfrm>
            <a:off x="5744691" y="127686"/>
            <a:ext cx="5392701" cy="31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E06179-FBE5-4401-A957-C5897D910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536" y="3592613"/>
            <a:ext cx="3592605" cy="1607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8">
                <a:extLst>
                  <a:ext uri="{FF2B5EF4-FFF2-40B4-BE49-F238E27FC236}">
                    <a16:creationId xmlns:a16="http://schemas.microsoft.com/office/drawing/2014/main" id="{287094B2-0891-4621-8EAB-CC1C31B4F5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23337" y="3708582"/>
                <a:ext cx="3501023" cy="1491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𝑙𝑜𝑏𝑒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Particle deposition in one lobe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Total particle deposition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𝑙𝑜𝑏𝑒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Lobe Volume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Lung Volume</a:t>
                </a:r>
              </a:p>
            </p:txBody>
          </p:sp>
        </mc:Choice>
        <mc:Fallback xmlns="">
          <p:sp>
            <p:nvSpPr>
              <p:cNvPr id="17" name="Content Placeholder 28">
                <a:extLst>
                  <a:ext uri="{FF2B5EF4-FFF2-40B4-BE49-F238E27FC236}">
                    <a16:creationId xmlns:a16="http://schemas.microsoft.com/office/drawing/2014/main" id="{287094B2-0891-4621-8EAB-CC1C31B4F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337" y="3708582"/>
                <a:ext cx="3501023" cy="1491091"/>
              </a:xfrm>
              <a:prstGeom prst="rect">
                <a:avLst/>
              </a:prstGeom>
              <a:blipFill>
                <a:blip r:embed="rId7"/>
                <a:stretch>
                  <a:fillRect l="-696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7F0C5-CDE9-4C0B-BCA4-BADD4292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Introduction to the LAPD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4174AA3-F594-48AC-A92B-DC3A16163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latin typeface="Trebuchet MS" panose="020B0603020202020204" pitchFamily="34" charset="0"/>
                  </a:rPr>
                  <a:t>Mice samples are exposed to aerosol with particle size 0.5 </a:t>
                </a:r>
                <a:r>
                  <a:rPr lang="el-GR" sz="1800" dirty="0">
                    <a:latin typeface="Trebuchet MS" panose="020B0603020202020204" pitchFamily="34" charset="0"/>
                  </a:rPr>
                  <a:t>μ</a:t>
                </a:r>
                <a:r>
                  <a:rPr lang="en-US" sz="1800" dirty="0">
                    <a:latin typeface="Trebuchet MS" panose="020B0603020202020204" pitchFamily="34" charset="0"/>
                  </a:rPr>
                  <a:t>m, 1 </a:t>
                </a:r>
                <a:r>
                  <a:rPr lang="el-GR" sz="1800" dirty="0">
                    <a:latin typeface="Trebuchet MS" panose="020B0603020202020204" pitchFamily="34" charset="0"/>
                  </a:rPr>
                  <a:t>μ</a:t>
                </a:r>
                <a:r>
                  <a:rPr lang="en-US" sz="1800" dirty="0">
                    <a:latin typeface="Trebuchet MS" panose="020B0603020202020204" pitchFamily="34" charset="0"/>
                  </a:rPr>
                  <a:t>m and 2 </a:t>
                </a:r>
                <a:r>
                  <a:rPr lang="el-GR" sz="1800" dirty="0">
                    <a:latin typeface="Trebuchet MS" panose="020B0603020202020204" pitchFamily="34" charset="0"/>
                  </a:rPr>
                  <a:t>μ</a:t>
                </a:r>
                <a:r>
                  <a:rPr lang="en-US" sz="1800" dirty="0">
                    <a:latin typeface="Trebuchet MS" panose="020B0603020202020204" pitchFamily="34" charset="0"/>
                  </a:rPr>
                  <a:t>m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Full dataset is consisted of 33 samples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There are 4 strains of mice in the dataset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For each lobe, the ratio between normalized lobar deposition and volume is denoted as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𝑫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𝒍𝒐𝒃𝒆</m:t>
                        </m:r>
                      </m:sub>
                    </m:sSub>
                  </m:oMath>
                </a14:m>
                <a:endParaRPr lang="en-US" sz="1800" b="1" u="sng" dirty="0">
                  <a:latin typeface="Trebuchet MS" panose="020B0603020202020204" pitchFamily="34" charset="0"/>
                </a:endParaRPr>
              </a:p>
              <a:p>
                <a:endParaRPr lang="en-US" sz="1800" dirty="0">
                  <a:latin typeface="Trebuchet MS" panose="020B0603020202020204" pitchFamily="34" charset="0"/>
                </a:endParaRPr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4174AA3-F594-48AC-A92B-DC3A16163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3"/>
                <a:stretch>
                  <a:fillRect l="-1270" t="-1964" r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38E96D3-D024-4A47-A44C-048E87FD78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974800"/>
                  </p:ext>
                </p:extLst>
              </p:nvPr>
            </p:nvGraphicFramePr>
            <p:xfrm>
              <a:off x="5177763" y="5399787"/>
              <a:ext cx="6718582" cy="915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71332">
                      <a:extLst>
                        <a:ext uri="{9D8B030D-6E8A-4147-A177-3AD203B41FA5}">
                          <a16:colId xmlns:a16="http://schemas.microsoft.com/office/drawing/2014/main" val="2833101452"/>
                        </a:ext>
                      </a:extLst>
                    </a:gridCol>
                    <a:gridCol w="1230569">
                      <a:extLst>
                        <a:ext uri="{9D8B030D-6E8A-4147-A177-3AD203B41FA5}">
                          <a16:colId xmlns:a16="http://schemas.microsoft.com/office/drawing/2014/main" val="3559151453"/>
                        </a:ext>
                      </a:extLst>
                    </a:gridCol>
                    <a:gridCol w="1686034">
                      <a:extLst>
                        <a:ext uri="{9D8B030D-6E8A-4147-A177-3AD203B41FA5}">
                          <a16:colId xmlns:a16="http://schemas.microsoft.com/office/drawing/2014/main" val="563268949"/>
                        </a:ext>
                      </a:extLst>
                    </a:gridCol>
                    <a:gridCol w="930647">
                      <a:extLst>
                        <a:ext uri="{9D8B030D-6E8A-4147-A177-3AD203B41FA5}">
                          <a16:colId xmlns:a16="http://schemas.microsoft.com/office/drawing/2014/main" val="2212101547"/>
                        </a:ext>
                      </a:extLst>
                    </a:gridCol>
                  </a:tblGrid>
                  <a:tr h="388488">
                    <a:tc>
                      <a:txBody>
                        <a:bodyPr/>
                        <a:lstStyle/>
                        <a:p>
                          <a:pPr marL="0" algn="ctr" defTabSz="807061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𝑙𝑜𝑏𝑒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bg2"/>
                            </a:solidFill>
                            <a:latin typeface="Trebuchet MS" panose="020B0703020202090204" pitchFamily="34" charset="0"/>
                            <a:ea typeface="ＭＳ Ｐゴシック" charset="0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&lt;1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=1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&gt;1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06460899"/>
                      </a:ext>
                    </a:extLst>
                  </a:tr>
                  <a:tr h="52732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Aerosol Particle Distribution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Less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Proportional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More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02341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38E96D3-D024-4A47-A44C-048E87FD78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974800"/>
                  </p:ext>
                </p:extLst>
              </p:nvPr>
            </p:nvGraphicFramePr>
            <p:xfrm>
              <a:off x="5177763" y="5399787"/>
              <a:ext cx="6718582" cy="915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71332">
                      <a:extLst>
                        <a:ext uri="{9D8B030D-6E8A-4147-A177-3AD203B41FA5}">
                          <a16:colId xmlns:a16="http://schemas.microsoft.com/office/drawing/2014/main" val="2833101452"/>
                        </a:ext>
                      </a:extLst>
                    </a:gridCol>
                    <a:gridCol w="1230569">
                      <a:extLst>
                        <a:ext uri="{9D8B030D-6E8A-4147-A177-3AD203B41FA5}">
                          <a16:colId xmlns:a16="http://schemas.microsoft.com/office/drawing/2014/main" val="3559151453"/>
                        </a:ext>
                      </a:extLst>
                    </a:gridCol>
                    <a:gridCol w="1686034">
                      <a:extLst>
                        <a:ext uri="{9D8B030D-6E8A-4147-A177-3AD203B41FA5}">
                          <a16:colId xmlns:a16="http://schemas.microsoft.com/office/drawing/2014/main" val="563268949"/>
                        </a:ext>
                      </a:extLst>
                    </a:gridCol>
                    <a:gridCol w="930647">
                      <a:extLst>
                        <a:ext uri="{9D8B030D-6E8A-4147-A177-3AD203B41FA5}">
                          <a16:colId xmlns:a16="http://schemas.microsoft.com/office/drawing/2014/main" val="2212101547"/>
                        </a:ext>
                      </a:extLst>
                    </a:gridCol>
                  </a:tblGrid>
                  <a:tr h="388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12" t="-3125" r="-134607" b="-1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&lt;1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=1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&gt;1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06460899"/>
                      </a:ext>
                    </a:extLst>
                  </a:tr>
                  <a:tr h="52732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Aerosol Particle Distribution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Less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Proportional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More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023410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80B1481D-8C8C-4846-8CEB-1B76DE7E8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1" b="-2"/>
          <a:stretch/>
        </p:blipFill>
        <p:spPr bwMode="auto">
          <a:xfrm>
            <a:off x="5744691" y="127686"/>
            <a:ext cx="5392701" cy="31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DAB985-C9C9-45F4-A860-39CFC63BD7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536" y="3592613"/>
            <a:ext cx="3592605" cy="1607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8">
                <a:extLst>
                  <a:ext uri="{FF2B5EF4-FFF2-40B4-BE49-F238E27FC236}">
                    <a16:creationId xmlns:a16="http://schemas.microsoft.com/office/drawing/2014/main" id="{3576AE1D-3BB4-459A-A12F-18402EB8C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23337" y="3708582"/>
                <a:ext cx="3501023" cy="1491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𝑙𝑜𝑏𝑒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Particle deposition in one lobe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Total particle deposition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𝑙𝑜𝑏𝑒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Lobe Volume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Lung Volume</a:t>
                </a:r>
              </a:p>
            </p:txBody>
          </p:sp>
        </mc:Choice>
        <mc:Fallback xmlns="">
          <p:sp>
            <p:nvSpPr>
              <p:cNvPr id="9" name="Content Placeholder 28">
                <a:extLst>
                  <a:ext uri="{FF2B5EF4-FFF2-40B4-BE49-F238E27FC236}">
                    <a16:creationId xmlns:a16="http://schemas.microsoft.com/office/drawing/2014/main" id="{3576AE1D-3BB4-459A-A12F-18402EB8C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337" y="3708582"/>
                <a:ext cx="3501023" cy="1491091"/>
              </a:xfrm>
              <a:prstGeom prst="rect">
                <a:avLst/>
              </a:prstGeom>
              <a:blipFill>
                <a:blip r:embed="rId7"/>
                <a:stretch>
                  <a:fillRect l="-696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27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99A05A-19C4-40C9-A10A-5E136064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Heterogeneity in Lobar Deposition Increases with Increasing Particle Size</a:t>
            </a:r>
            <a:endParaRPr lang="en-US" sz="2400" b="1" kern="1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3B115-EC9E-4110-8512-CBCFF0045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42" y="970128"/>
            <a:ext cx="10595911" cy="264897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6D2AB-306A-476A-9C9A-828A6C2B1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587" y="5023294"/>
            <a:ext cx="6506466" cy="1502857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Heterogeneity increases with increasing Particle Size</a:t>
            </a:r>
          </a:p>
          <a:p>
            <a:r>
              <a:rPr lang="en-US" sz="1800" dirty="0">
                <a:solidFill>
                  <a:schemeClr val="bg1"/>
                </a:solidFill>
              </a:rPr>
              <a:t>Analysis of particle deposition in single lobes will either underestimate or overestimate the particle deposition in the whole lung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78F70-1E6C-4122-9E58-BB8B569BC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290713" cy="1024692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BC4C490E-00AC-404E-AD22-872DBE435B55}"/>
              </a:ext>
            </a:extLst>
          </p:cNvPr>
          <p:cNvSpPr txBox="1">
            <a:spLocks/>
          </p:cNvSpPr>
          <p:nvPr/>
        </p:nvSpPr>
        <p:spPr>
          <a:xfrm>
            <a:off x="-1" y="7251"/>
            <a:ext cx="2388637" cy="10246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11D9CE-22C4-4A87-AD42-C9A40A43D315}"/>
              </a:ext>
            </a:extLst>
          </p:cNvPr>
          <p:cNvCxnSpPr>
            <a:cxnSpLocks/>
          </p:cNvCxnSpPr>
          <p:nvPr/>
        </p:nvCxnSpPr>
        <p:spPr>
          <a:xfrm>
            <a:off x="1247775" y="2743722"/>
            <a:ext cx="10477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68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B2863-7AA4-4FEF-86DC-86CF8B70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Heterogeneity in Lobar Deposition Increases with Increasing Particle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A1C29-24DB-40FC-9721-8F0728A80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2" y="970128"/>
            <a:ext cx="10595911" cy="26489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5C18-FFDA-446A-A24C-E86B4230B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588" y="5055024"/>
            <a:ext cx="6506459" cy="1473847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Heterogeneity increases with increasing Particle Size</a:t>
            </a:r>
          </a:p>
          <a:p>
            <a:r>
              <a:rPr lang="en-US" sz="1800" dirty="0">
                <a:solidFill>
                  <a:schemeClr val="bg1"/>
                </a:solidFill>
              </a:rPr>
              <a:t>Analysis of particle deposition in single lobes will either underestimate or overestimate the particle deposition in the whole lung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8120D-00A2-4D12-8CE5-A94F84123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290713" cy="10246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3F0F65-A9D0-4BFE-8F32-972F62347B98}"/>
              </a:ext>
            </a:extLst>
          </p:cNvPr>
          <p:cNvSpPr/>
          <p:nvPr/>
        </p:nvSpPr>
        <p:spPr>
          <a:xfrm>
            <a:off x="8521835" y="2698002"/>
            <a:ext cx="914399" cy="45719"/>
          </a:xfrm>
          <a:prstGeom prst="rect">
            <a:avLst/>
          </a:prstGeom>
          <a:solidFill>
            <a:schemeClr val="accent2">
              <a:lumMod val="60000"/>
              <a:lumOff val="4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8A7FA-D74C-4AF7-85F3-4826290F6E40}"/>
              </a:ext>
            </a:extLst>
          </p:cNvPr>
          <p:cNvSpPr/>
          <p:nvPr/>
        </p:nvSpPr>
        <p:spPr>
          <a:xfrm>
            <a:off x="9436234" y="2733840"/>
            <a:ext cx="1751170" cy="45720"/>
          </a:xfrm>
          <a:prstGeom prst="rect">
            <a:avLst/>
          </a:prstGeom>
          <a:solidFill>
            <a:schemeClr val="accent1">
              <a:lumMod val="60000"/>
              <a:lumOff val="4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3CDC05-4537-4282-9B60-16477A04994A}"/>
              </a:ext>
            </a:extLst>
          </p:cNvPr>
          <p:cNvCxnSpPr>
            <a:cxnSpLocks/>
          </p:cNvCxnSpPr>
          <p:nvPr/>
        </p:nvCxnSpPr>
        <p:spPr>
          <a:xfrm>
            <a:off x="1247775" y="2743722"/>
            <a:ext cx="9939629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itle 4">
            <a:extLst>
              <a:ext uri="{FF2B5EF4-FFF2-40B4-BE49-F238E27FC236}">
                <a16:creationId xmlns:a16="http://schemas.microsoft.com/office/drawing/2014/main" id="{4FEE8754-00CC-42D1-9D16-141ABB2F2175}"/>
              </a:ext>
            </a:extLst>
          </p:cNvPr>
          <p:cNvSpPr txBox="1">
            <a:spLocks/>
          </p:cNvSpPr>
          <p:nvPr/>
        </p:nvSpPr>
        <p:spPr>
          <a:xfrm>
            <a:off x="-1" y="7251"/>
            <a:ext cx="2388637" cy="10246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2284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DB584-15BC-42B7-B55E-46197B8C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Heterogeneity in Lobar Deposition Increases with Increasing Particle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424C2-8F8A-4499-9A7D-0FFD5018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2" y="970128"/>
            <a:ext cx="10595911" cy="26489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3CCE-7B44-45F3-B8AB-F89002F2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590887"/>
            <a:ext cx="6673136" cy="196875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Heterogeneity increases with increasing Particle Size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Analysis of particle deposition in single lobes will either underestimate or overestimate the particle deposition in the whole lung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604B3-5451-4267-97EA-BF3C1A041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290713" cy="102469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B2D8E4-5C79-4B98-A07E-F919737BC99E}"/>
              </a:ext>
            </a:extLst>
          </p:cNvPr>
          <p:cNvCxnSpPr>
            <a:cxnSpLocks/>
          </p:cNvCxnSpPr>
          <p:nvPr/>
        </p:nvCxnSpPr>
        <p:spPr>
          <a:xfrm>
            <a:off x="1247775" y="2743722"/>
            <a:ext cx="9939629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5B8D6CF-F24E-4C67-B96B-0AE504ADD353}"/>
              </a:ext>
            </a:extLst>
          </p:cNvPr>
          <p:cNvSpPr/>
          <p:nvPr/>
        </p:nvSpPr>
        <p:spPr>
          <a:xfrm>
            <a:off x="8521835" y="1511558"/>
            <a:ext cx="914399" cy="1232163"/>
          </a:xfrm>
          <a:prstGeom prst="rect">
            <a:avLst/>
          </a:prstGeom>
          <a:solidFill>
            <a:schemeClr val="accent2">
              <a:lumMod val="60000"/>
              <a:lumOff val="4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EF1CC-EF25-4909-ADD0-E802CB0181D1}"/>
              </a:ext>
            </a:extLst>
          </p:cNvPr>
          <p:cNvSpPr/>
          <p:nvPr/>
        </p:nvSpPr>
        <p:spPr>
          <a:xfrm>
            <a:off x="9436234" y="2733839"/>
            <a:ext cx="1751170" cy="486558"/>
          </a:xfrm>
          <a:prstGeom prst="rect">
            <a:avLst/>
          </a:prstGeom>
          <a:solidFill>
            <a:schemeClr val="accent1">
              <a:lumMod val="60000"/>
              <a:lumOff val="4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7D7C99C6-A8A4-4E98-9946-8A476D46BB2E}"/>
              </a:ext>
            </a:extLst>
          </p:cNvPr>
          <p:cNvSpPr txBox="1">
            <a:spLocks/>
          </p:cNvSpPr>
          <p:nvPr/>
        </p:nvSpPr>
        <p:spPr>
          <a:xfrm>
            <a:off x="-1" y="7251"/>
            <a:ext cx="2388637" cy="10246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4669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656</Words>
  <Application>Microsoft Office PowerPoint</Application>
  <PresentationFormat>Widescreen</PresentationFormat>
  <Paragraphs>125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Trebuchet MS</vt:lpstr>
      <vt:lpstr>Tw Cen MT</vt:lpstr>
      <vt:lpstr>Office Theme</vt:lpstr>
      <vt:lpstr>PowerPoint Presentation</vt:lpstr>
      <vt:lpstr>Introduction to the LAPD dataset</vt:lpstr>
      <vt:lpstr>Introduction to the LAPD dataset</vt:lpstr>
      <vt:lpstr>Introduction to the LAPD dataset</vt:lpstr>
      <vt:lpstr>Introduction to the LAPD dataset</vt:lpstr>
      <vt:lpstr>Heterogeneity in Lobar Deposition Increases with Increasing Particle Size</vt:lpstr>
      <vt:lpstr>Heterogeneity in Lobar Deposition Increases with Increasing Particle Size</vt:lpstr>
      <vt:lpstr>Heterogeneity in Lobar Deposition Increases with Increasing Particle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Wanjun Gu</dc:creator>
  <cp:lastModifiedBy>Wanjun Gu</cp:lastModifiedBy>
  <cp:revision>3</cp:revision>
  <dcterms:created xsi:type="dcterms:W3CDTF">2019-10-09T17:02:24Z</dcterms:created>
  <dcterms:modified xsi:type="dcterms:W3CDTF">2019-10-09T17:12:16Z</dcterms:modified>
</cp:coreProperties>
</file>