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7" r:id="rId3"/>
    <p:sldId id="278" r:id="rId4"/>
    <p:sldId id="279" r:id="rId5"/>
    <p:sldId id="257" r:id="rId6"/>
    <p:sldId id="258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59" r:id="rId23"/>
    <p:sldId id="26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89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B1635D-A5D4-422E-A0E6-CA8973BC7952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7C27B8-CAED-4AD2-8E20-2BF047F67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27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lapdmouse.iibi.uiowa.edu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Ref: </a:t>
            </a:r>
            <a:r>
              <a:rPr lang="en-US">
                <a:hlinkClick r:id="rId3"/>
              </a:rPr>
              <a:t>https://lapdmouse.iibi.uiowa.edu/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7C27B8-CAED-4AD2-8E20-2BF047F679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52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4F198-4CB5-408A-9753-55FECC9FA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9B1000-BDC1-4C51-BE81-2F93911ABE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FD230-BFFD-4A2F-8BFD-88B206A4F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EF6E3-9DE4-406E-A974-9E0D664DAA8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D9B4C-5C63-41BB-8F11-C54881783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E78CB-D979-4843-9A50-F21712864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8A22D-9491-47C2-B665-60E4E8947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903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912D6-7519-4E96-A582-AA1D3C175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74A72B-179F-414F-B1B2-E1121DB35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B294B-E046-482A-81D1-B5BF0E158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EF6E3-9DE4-406E-A974-9E0D664DAA8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F2BF8-F0B4-46CC-807E-D4E6D4ECD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9C483-CB45-4A7E-86CD-67CA3BC7D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8A22D-9491-47C2-B665-60E4E8947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45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0E3EAF-0AF5-4FF0-AD17-401AECAB5F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560E98-8D38-4CF7-8273-6303A6C55B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119F7-AA13-45C5-906C-2D7605003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EF6E3-9DE4-406E-A974-9E0D664DAA8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ED7CD-E3A1-4258-9A11-300DAAF2C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1273E-0394-4D06-925B-49B45A053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8A22D-9491-47C2-B665-60E4E8947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424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4FDE6-9848-4E1F-8B92-A97F82AE6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9D326-4F6F-47E8-BCD4-B19C48165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33952-19E8-4650-84AD-0DB50096D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EF6E3-9DE4-406E-A974-9E0D664DAA8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D9B83-85EA-4D27-B480-A673490F8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B4365-1AEE-496A-9D49-FA7702657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8A22D-9491-47C2-B665-60E4E8947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390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81D71-D266-452A-853F-6D3380808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6A17B-4E8D-49DC-AC41-2EC9A86D5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21B47-D9AD-43C7-B7F9-5A6EA5C4F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EF6E3-9DE4-406E-A974-9E0D664DAA8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6AFE7-F2B2-4A92-B289-AA318889C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1AFF0-2B35-4D86-95EC-D4E62FC6B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8A22D-9491-47C2-B665-60E4E8947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257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1B06D-2BE1-4529-9E05-20031E20D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A5799-CA41-4658-820C-A3AA6360CD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F7F629-6A4C-4BDC-AEC9-65AF9544F7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0ED022-67EA-4C27-937F-34793827B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EF6E3-9DE4-406E-A974-9E0D664DAA8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8B5A0-6BCF-47F1-A0E6-76DB461C3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CD107-98E0-490E-86DD-02642E8D2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8A22D-9491-47C2-B665-60E4E8947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52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A748C-67E3-4E4B-8394-9FDDD852B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AF274-5F14-48D0-A271-F144BBA8B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4991D7-71D2-4D45-96F9-70CED95EA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F11468-FBC5-48DE-93CD-89AEF96463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4EDC21-FD3B-4458-B403-33C492BC9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227606-54F4-44B9-92AF-4FCDB32CD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EF6E3-9DE4-406E-A974-9E0D664DAA8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98682E-B80C-418F-9FDD-AD97BD822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DB80A9-10FF-4815-B78A-7775B7ACA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8A22D-9491-47C2-B665-60E4E8947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6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0E5F9-BE39-4ECC-9F93-98BBA2812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D5E481-6189-426A-A783-31ADDDE9B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EF6E3-9DE4-406E-A974-9E0D664DAA8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0BFCD0-AACF-4995-ABB4-DFAECA030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D3AAE8-CFDA-440F-A508-B559781AB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8A22D-9491-47C2-B665-60E4E8947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28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D3A153-70E9-4F66-B74C-B0A67FD33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EF6E3-9DE4-406E-A974-9E0D664DAA8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9E6DBF-A8B7-483A-90C3-A5E339467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35E4EB-8F07-437F-B1B7-401377B9D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8A22D-9491-47C2-B665-60E4E8947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010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A8A6A-EFBA-46B7-958C-DC3CA139C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8F64B-2E8F-4C4B-9A2D-818C9D045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430B75-29AB-4F21-9C4E-EF2D0A373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B92140-228D-4C50-80E2-4C80759C6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EF6E3-9DE4-406E-A974-9E0D664DAA8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BE2492-4AF1-4AA0-AA82-F1D9E9E60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D257AC-5EE2-4A08-A79C-EA4BE2EDC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8A22D-9491-47C2-B665-60E4E8947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24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11839-7E4D-46C4-AB0F-78EF87E53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AED045-A821-40C9-B2FB-9669ACAF08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6C5D40-47FC-4EFB-8DF6-F69C1C59F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FB107C-8292-4592-B6C4-B17DFE123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EF6E3-9DE4-406E-A974-9E0D664DAA8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EF1E7D-EF6D-4509-B38C-143564220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54CDFD-7AA0-4E08-9418-8EF3D669A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8A22D-9491-47C2-B665-60E4E8947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117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84BDC6-CA36-4C23-9F62-2D9FB88A9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9B5BB-DB80-414D-8EB6-FC5463B83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97ADC-66A5-4E5C-BB87-61C7A8064D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EF6E3-9DE4-406E-A974-9E0D664DAA8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0D06E-C9F8-4D90-9999-9D3708E4B2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C1A52-E05E-4930-86F6-D48F05F35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8A22D-9491-47C2-B665-60E4E8947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22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11B70C-CD54-46C8-9C67-FA210EE78E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454" r="9091" b="1194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8" name="Rectangle 13">
            <a:extLst>
              <a:ext uri="{FF2B5EF4-FFF2-40B4-BE49-F238E27FC236}">
                <a16:creationId xmlns:a16="http://schemas.microsoft.com/office/drawing/2014/main" id="{57DB0ECD-BBE2-4E9C-9F65-4687DC1BA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2846144"/>
            <a:ext cx="10883900" cy="272007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2B8F5B-7545-4464-9D27-65C5F7022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103" y="3040397"/>
            <a:ext cx="9832583" cy="1716712"/>
          </a:xfrm>
        </p:spPr>
        <p:txBody>
          <a:bodyPr>
            <a:normAutofit/>
          </a:bodyPr>
          <a:lstStyle/>
          <a:p>
            <a:pPr algn="l"/>
            <a:r>
              <a:rPr lang="en-US" sz="5600" dirty="0">
                <a:ln w="22225">
                  <a:solidFill>
                    <a:schemeClr val="tx1"/>
                  </a:solidFill>
                  <a:miter lim="800000"/>
                </a:ln>
              </a:rPr>
              <a:t>LAPD Mouse Database Regression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C3369C-5876-47BD-8DF6-B4531852FD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2103" y="4749282"/>
            <a:ext cx="9832583" cy="718457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/>
              <a:t>Wanjun Gu</a:t>
            </a:r>
          </a:p>
          <a:p>
            <a:pPr algn="l"/>
            <a:r>
              <a:rPr lang="en-US" sz="1800" b="1" dirty="0"/>
              <a:t>July 23</a:t>
            </a:r>
            <a:r>
              <a:rPr lang="en-US" sz="1800" b="1" baseline="30000" dirty="0"/>
              <a:t>rd</a:t>
            </a:r>
            <a:r>
              <a:rPr lang="en-US" sz="1800" b="1" dirty="0"/>
              <a:t> 2019</a:t>
            </a:r>
          </a:p>
        </p:txBody>
      </p:sp>
    </p:spTree>
    <p:extLst>
      <p:ext uri="{BB962C8B-B14F-4D97-AF65-F5344CB8AC3E}">
        <p14:creationId xmlns:p14="http://schemas.microsoft.com/office/powerpoint/2010/main" val="693220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vcaudal across PS">
            <a:extLst>
              <a:ext uri="{FF2B5EF4-FFF2-40B4-BE49-F238E27FC236}">
                <a16:creationId xmlns:a16="http://schemas.microsoft.com/office/drawing/2014/main" id="{B0B47342-B1E0-49E4-BAD7-4EDA43714EA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300" y="457200"/>
            <a:ext cx="3556000" cy="2857500"/>
          </a:xfrm>
          <a:prstGeom prst="rect">
            <a:avLst/>
          </a:prstGeom>
        </p:spPr>
      </p:pic>
      <p:pic>
        <p:nvPicPr>
          <p:cNvPr id="5" name="Picture 4" descr="pvcaudal across Q">
            <a:extLst>
              <a:ext uri="{FF2B5EF4-FFF2-40B4-BE49-F238E27FC236}">
                <a16:creationId xmlns:a16="http://schemas.microsoft.com/office/drawing/2014/main" id="{4AE0B3C7-2495-4C43-B90E-E1C5F52DFE9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700" y="457200"/>
            <a:ext cx="3556000" cy="2857500"/>
          </a:xfrm>
          <a:prstGeom prst="rect">
            <a:avLst/>
          </a:prstGeom>
        </p:spPr>
      </p:pic>
      <p:pic>
        <p:nvPicPr>
          <p:cNvPr id="7" name="Picture 6" descr="pvcaudal across Sex">
            <a:extLst>
              <a:ext uri="{FF2B5EF4-FFF2-40B4-BE49-F238E27FC236}">
                <a16:creationId xmlns:a16="http://schemas.microsoft.com/office/drawing/2014/main" id="{99163D7B-4E63-4F7B-930C-C6164AFBF66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4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300" y="3543300"/>
            <a:ext cx="3556000" cy="2857500"/>
          </a:xfrm>
          <a:prstGeom prst="rect">
            <a:avLst/>
          </a:prstGeom>
        </p:spPr>
      </p:pic>
      <p:pic>
        <p:nvPicPr>
          <p:cNvPr id="9" name="Picture 8" descr="pvcaudal across Strain">
            <a:extLst>
              <a:ext uri="{FF2B5EF4-FFF2-40B4-BE49-F238E27FC236}">
                <a16:creationId xmlns:a16="http://schemas.microsoft.com/office/drawing/2014/main" id="{799AA23E-AF69-4F7F-9DC8-2DD35EF18BD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5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700" y="3543300"/>
            <a:ext cx="3556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4505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vcranial across PS">
            <a:extLst>
              <a:ext uri="{FF2B5EF4-FFF2-40B4-BE49-F238E27FC236}">
                <a16:creationId xmlns:a16="http://schemas.microsoft.com/office/drawing/2014/main" id="{31F3EE86-1A22-4100-BABC-B0426D058C7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300" y="457200"/>
            <a:ext cx="3556000" cy="2857500"/>
          </a:xfrm>
          <a:prstGeom prst="rect">
            <a:avLst/>
          </a:prstGeom>
        </p:spPr>
      </p:pic>
      <p:pic>
        <p:nvPicPr>
          <p:cNvPr id="5" name="Picture 4" descr="pvcranial across Q">
            <a:extLst>
              <a:ext uri="{FF2B5EF4-FFF2-40B4-BE49-F238E27FC236}">
                <a16:creationId xmlns:a16="http://schemas.microsoft.com/office/drawing/2014/main" id="{D1FDD210-D09F-47E5-B84D-4AE1AB5D871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700" y="457200"/>
            <a:ext cx="3556000" cy="2857500"/>
          </a:xfrm>
          <a:prstGeom prst="rect">
            <a:avLst/>
          </a:prstGeom>
        </p:spPr>
      </p:pic>
      <p:pic>
        <p:nvPicPr>
          <p:cNvPr id="7" name="Picture 6" descr="pvcranial across Sex">
            <a:extLst>
              <a:ext uri="{FF2B5EF4-FFF2-40B4-BE49-F238E27FC236}">
                <a16:creationId xmlns:a16="http://schemas.microsoft.com/office/drawing/2014/main" id="{2B4C01A4-4D14-4642-96E5-1CE6B78C562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4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300" y="3543300"/>
            <a:ext cx="3556000" cy="2857500"/>
          </a:xfrm>
          <a:prstGeom prst="rect">
            <a:avLst/>
          </a:prstGeom>
        </p:spPr>
      </p:pic>
      <p:pic>
        <p:nvPicPr>
          <p:cNvPr id="9" name="Picture 8" descr="pvcranial across Strain">
            <a:extLst>
              <a:ext uri="{FF2B5EF4-FFF2-40B4-BE49-F238E27FC236}">
                <a16:creationId xmlns:a16="http://schemas.microsoft.com/office/drawing/2014/main" id="{D7F4A4D0-8A43-4661-A196-CD78CA061F4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5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700" y="3543300"/>
            <a:ext cx="3556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7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vleft across PS">
            <a:extLst>
              <a:ext uri="{FF2B5EF4-FFF2-40B4-BE49-F238E27FC236}">
                <a16:creationId xmlns:a16="http://schemas.microsoft.com/office/drawing/2014/main" id="{E125F00C-7CAA-474F-8733-C0F4D882ECD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300" y="457200"/>
            <a:ext cx="3556000" cy="2857500"/>
          </a:xfrm>
          <a:prstGeom prst="rect">
            <a:avLst/>
          </a:prstGeom>
        </p:spPr>
      </p:pic>
      <p:pic>
        <p:nvPicPr>
          <p:cNvPr id="5" name="Picture 4" descr="pvleft across Q">
            <a:extLst>
              <a:ext uri="{FF2B5EF4-FFF2-40B4-BE49-F238E27FC236}">
                <a16:creationId xmlns:a16="http://schemas.microsoft.com/office/drawing/2014/main" id="{C420A3E6-22CE-4A09-A628-DB4DE0EAEB8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700" y="457200"/>
            <a:ext cx="3556000" cy="2857500"/>
          </a:xfrm>
          <a:prstGeom prst="rect">
            <a:avLst/>
          </a:prstGeom>
        </p:spPr>
      </p:pic>
      <p:pic>
        <p:nvPicPr>
          <p:cNvPr id="7" name="Picture 6" descr="pvleft across Sex">
            <a:extLst>
              <a:ext uri="{FF2B5EF4-FFF2-40B4-BE49-F238E27FC236}">
                <a16:creationId xmlns:a16="http://schemas.microsoft.com/office/drawing/2014/main" id="{B0197B86-A2B8-447E-92E1-BCC0D6895CF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4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300" y="3543300"/>
            <a:ext cx="3556000" cy="2857500"/>
          </a:xfrm>
          <a:prstGeom prst="rect">
            <a:avLst/>
          </a:prstGeom>
        </p:spPr>
      </p:pic>
      <p:pic>
        <p:nvPicPr>
          <p:cNvPr id="9" name="Picture 8" descr="pvleft across Strain">
            <a:extLst>
              <a:ext uri="{FF2B5EF4-FFF2-40B4-BE49-F238E27FC236}">
                <a16:creationId xmlns:a16="http://schemas.microsoft.com/office/drawing/2014/main" id="{4325DFB1-4FDC-49AB-87D6-85FFF39C91C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5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700" y="3543300"/>
            <a:ext cx="3556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8870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vmiddle across PS">
            <a:extLst>
              <a:ext uri="{FF2B5EF4-FFF2-40B4-BE49-F238E27FC236}">
                <a16:creationId xmlns:a16="http://schemas.microsoft.com/office/drawing/2014/main" id="{772E5FA1-E41F-47E4-B0C1-A8D6CE40ABA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300" y="457200"/>
            <a:ext cx="3556000" cy="2857500"/>
          </a:xfrm>
          <a:prstGeom prst="rect">
            <a:avLst/>
          </a:prstGeom>
        </p:spPr>
      </p:pic>
      <p:pic>
        <p:nvPicPr>
          <p:cNvPr id="5" name="Picture 4" descr="pvmiddle across Q">
            <a:extLst>
              <a:ext uri="{FF2B5EF4-FFF2-40B4-BE49-F238E27FC236}">
                <a16:creationId xmlns:a16="http://schemas.microsoft.com/office/drawing/2014/main" id="{2A6C70DD-C743-4A3A-8AC9-EEE76D06426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700" y="457200"/>
            <a:ext cx="3556000" cy="2857500"/>
          </a:xfrm>
          <a:prstGeom prst="rect">
            <a:avLst/>
          </a:prstGeom>
        </p:spPr>
      </p:pic>
      <p:pic>
        <p:nvPicPr>
          <p:cNvPr id="7" name="Picture 6" descr="pvmiddle across Sex">
            <a:extLst>
              <a:ext uri="{FF2B5EF4-FFF2-40B4-BE49-F238E27FC236}">
                <a16:creationId xmlns:a16="http://schemas.microsoft.com/office/drawing/2014/main" id="{1605A249-1EDB-4FBB-8A39-E6795559ADE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4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300" y="3543300"/>
            <a:ext cx="3556000" cy="2857500"/>
          </a:xfrm>
          <a:prstGeom prst="rect">
            <a:avLst/>
          </a:prstGeom>
        </p:spPr>
      </p:pic>
      <p:pic>
        <p:nvPicPr>
          <p:cNvPr id="9" name="Picture 8" descr="pvmiddle across Strain">
            <a:extLst>
              <a:ext uri="{FF2B5EF4-FFF2-40B4-BE49-F238E27FC236}">
                <a16:creationId xmlns:a16="http://schemas.microsoft.com/office/drawing/2014/main" id="{11E22B33-D4B6-4781-A693-AF317631F8B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5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700" y="3543300"/>
            <a:ext cx="3556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9585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R_P1 across Sex">
            <a:extLst>
              <a:ext uri="{FF2B5EF4-FFF2-40B4-BE49-F238E27FC236}">
                <a16:creationId xmlns:a16="http://schemas.microsoft.com/office/drawing/2014/main" id="{293BAB3A-F135-4FCC-8139-8668839B4C6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300" y="457200"/>
            <a:ext cx="3556000" cy="2857500"/>
          </a:xfrm>
          <a:prstGeom prst="rect">
            <a:avLst/>
          </a:prstGeom>
        </p:spPr>
      </p:pic>
      <p:pic>
        <p:nvPicPr>
          <p:cNvPr id="5" name="Picture 4" descr="RR_P1 across Strain">
            <a:extLst>
              <a:ext uri="{FF2B5EF4-FFF2-40B4-BE49-F238E27FC236}">
                <a16:creationId xmlns:a16="http://schemas.microsoft.com/office/drawing/2014/main" id="{A2BE473F-253D-4672-99F7-C338F99B086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700" y="457200"/>
            <a:ext cx="3556000" cy="2857500"/>
          </a:xfrm>
          <a:prstGeom prst="rect">
            <a:avLst/>
          </a:prstGeom>
        </p:spPr>
      </p:pic>
      <p:pic>
        <p:nvPicPr>
          <p:cNvPr id="7" name="Picture 6" descr="RR_P2 across Sex">
            <a:extLst>
              <a:ext uri="{FF2B5EF4-FFF2-40B4-BE49-F238E27FC236}">
                <a16:creationId xmlns:a16="http://schemas.microsoft.com/office/drawing/2014/main" id="{4DDB7827-CD87-4082-BEE3-33097A03975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4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300" y="3543300"/>
            <a:ext cx="3556000" cy="2857500"/>
          </a:xfrm>
          <a:prstGeom prst="rect">
            <a:avLst/>
          </a:prstGeom>
        </p:spPr>
      </p:pic>
      <p:pic>
        <p:nvPicPr>
          <p:cNvPr id="9" name="Picture 8" descr="RR_P2 across Strain">
            <a:extLst>
              <a:ext uri="{FF2B5EF4-FFF2-40B4-BE49-F238E27FC236}">
                <a16:creationId xmlns:a16="http://schemas.microsoft.com/office/drawing/2014/main" id="{598BDB23-0653-4810-A838-000D507377D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5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700" y="3543300"/>
            <a:ext cx="3556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74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R_Pre across Sex">
            <a:extLst>
              <a:ext uri="{FF2B5EF4-FFF2-40B4-BE49-F238E27FC236}">
                <a16:creationId xmlns:a16="http://schemas.microsoft.com/office/drawing/2014/main" id="{1DE72EB4-6DC1-403A-B372-6447A59D9B7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300" y="457200"/>
            <a:ext cx="3556000" cy="2857500"/>
          </a:xfrm>
          <a:prstGeom prst="rect">
            <a:avLst/>
          </a:prstGeom>
        </p:spPr>
      </p:pic>
      <p:pic>
        <p:nvPicPr>
          <p:cNvPr id="5" name="Picture 4" descr="RR_Pre across Strain">
            <a:extLst>
              <a:ext uri="{FF2B5EF4-FFF2-40B4-BE49-F238E27FC236}">
                <a16:creationId xmlns:a16="http://schemas.microsoft.com/office/drawing/2014/main" id="{32F56457-8ECC-48C0-BF37-3F0C6A56BBD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700" y="457200"/>
            <a:ext cx="3556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6239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vcaudal ~ Crr_angle">
            <a:extLst>
              <a:ext uri="{FF2B5EF4-FFF2-40B4-BE49-F238E27FC236}">
                <a16:creationId xmlns:a16="http://schemas.microsoft.com/office/drawing/2014/main" id="{E9077FFD-8414-4581-9B6D-33E501663B1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314450"/>
            <a:ext cx="5638800" cy="4229100"/>
          </a:xfrm>
          <a:prstGeom prst="rect">
            <a:avLst/>
          </a:prstGeom>
        </p:spPr>
      </p:pic>
      <p:pic>
        <p:nvPicPr>
          <p:cNvPr id="5" name="Picture 4" descr="pvcaudal ~ Crr_rad_diff">
            <a:extLst>
              <a:ext uri="{FF2B5EF4-FFF2-40B4-BE49-F238E27FC236}">
                <a16:creationId xmlns:a16="http://schemas.microsoft.com/office/drawing/2014/main" id="{755FF2BC-4A32-48DE-816D-155A1969A30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300" y="1314450"/>
            <a:ext cx="56388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946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vcaudal ~ lr_angle">
            <a:extLst>
              <a:ext uri="{FF2B5EF4-FFF2-40B4-BE49-F238E27FC236}">
                <a16:creationId xmlns:a16="http://schemas.microsoft.com/office/drawing/2014/main" id="{A8195790-5243-4DD2-9317-07FD982ACD9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314450"/>
            <a:ext cx="5638800" cy="4229100"/>
          </a:xfrm>
          <a:prstGeom prst="rect">
            <a:avLst/>
          </a:prstGeom>
        </p:spPr>
      </p:pic>
      <p:pic>
        <p:nvPicPr>
          <p:cNvPr id="5" name="Picture 4" descr="pvcaudal ~ lr_rad_diff">
            <a:extLst>
              <a:ext uri="{FF2B5EF4-FFF2-40B4-BE49-F238E27FC236}">
                <a16:creationId xmlns:a16="http://schemas.microsoft.com/office/drawing/2014/main" id="{27C380B7-A9B0-4CC2-B49D-7334CFC88A2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300" y="1314450"/>
            <a:ext cx="56388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9001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vcaudal ~ PS">
            <a:extLst>
              <a:ext uri="{FF2B5EF4-FFF2-40B4-BE49-F238E27FC236}">
                <a16:creationId xmlns:a16="http://schemas.microsoft.com/office/drawing/2014/main" id="{16A0ABEF-9453-4486-8D15-0C2A6D7AE07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314450"/>
            <a:ext cx="5638800" cy="4229100"/>
          </a:xfrm>
          <a:prstGeom prst="rect">
            <a:avLst/>
          </a:prstGeom>
        </p:spPr>
      </p:pic>
      <p:pic>
        <p:nvPicPr>
          <p:cNvPr id="5" name="Picture 4" descr="pvcaudal ~ RCr_angle">
            <a:extLst>
              <a:ext uri="{FF2B5EF4-FFF2-40B4-BE49-F238E27FC236}">
                <a16:creationId xmlns:a16="http://schemas.microsoft.com/office/drawing/2014/main" id="{0665FAA6-D95F-4A49-B028-AEDCF2C2925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300" y="1314450"/>
            <a:ext cx="56388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990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vcaudal ~ RCr_rad_diff">
            <a:extLst>
              <a:ext uri="{FF2B5EF4-FFF2-40B4-BE49-F238E27FC236}">
                <a16:creationId xmlns:a16="http://schemas.microsoft.com/office/drawing/2014/main" id="{D2E9A34F-89F9-4218-974F-F6911CFFD2F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314450"/>
            <a:ext cx="5638800" cy="4229100"/>
          </a:xfrm>
          <a:prstGeom prst="rect">
            <a:avLst/>
          </a:prstGeom>
        </p:spPr>
      </p:pic>
      <p:pic>
        <p:nvPicPr>
          <p:cNvPr id="5" name="Picture 4" descr="pvcaudal ~ RR_P1">
            <a:extLst>
              <a:ext uri="{FF2B5EF4-FFF2-40B4-BE49-F238E27FC236}">
                <a16:creationId xmlns:a16="http://schemas.microsoft.com/office/drawing/2014/main" id="{28E570E6-4E82-4A1D-9BFA-BB478D85611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300" y="1314450"/>
            <a:ext cx="56388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855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BAAB8A16-3972-41A4-9255-8FB1894AE8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467" y="643467"/>
            <a:ext cx="5571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512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vcaudal ~ RR_P2">
            <a:extLst>
              <a:ext uri="{FF2B5EF4-FFF2-40B4-BE49-F238E27FC236}">
                <a16:creationId xmlns:a16="http://schemas.microsoft.com/office/drawing/2014/main" id="{696B1FCE-5085-4FFA-9DF8-1FD53FC97FF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314450"/>
            <a:ext cx="5638800" cy="4229100"/>
          </a:xfrm>
          <a:prstGeom prst="rect">
            <a:avLst/>
          </a:prstGeom>
        </p:spPr>
      </p:pic>
      <p:pic>
        <p:nvPicPr>
          <p:cNvPr id="5" name="Picture 4" descr="pvcaudal ~ RR_Pre">
            <a:extLst>
              <a:ext uri="{FF2B5EF4-FFF2-40B4-BE49-F238E27FC236}">
                <a16:creationId xmlns:a16="http://schemas.microsoft.com/office/drawing/2014/main" id="{0FCB72DC-786B-4EE2-B393-B7954B69E18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300" y="1314450"/>
            <a:ext cx="56388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893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vcaudal ~ tr_angle">
            <a:extLst>
              <a:ext uri="{FF2B5EF4-FFF2-40B4-BE49-F238E27FC236}">
                <a16:creationId xmlns:a16="http://schemas.microsoft.com/office/drawing/2014/main" id="{888D47D5-C879-44E3-94C0-9EAA62C6084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314450"/>
            <a:ext cx="5638800" cy="4229100"/>
          </a:xfrm>
          <a:prstGeom prst="rect">
            <a:avLst/>
          </a:prstGeom>
        </p:spPr>
      </p:pic>
      <p:pic>
        <p:nvPicPr>
          <p:cNvPr id="5" name="Picture 4" descr="pvcaudal ~ tr_rad_diff">
            <a:extLst>
              <a:ext uri="{FF2B5EF4-FFF2-40B4-BE49-F238E27FC236}">
                <a16:creationId xmlns:a16="http://schemas.microsoft.com/office/drawing/2014/main" id="{97C1856E-AC58-4227-9060-4E8E82C7665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300" y="1314450"/>
            <a:ext cx="56388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3927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0E81E5-2FF6-4141-B696-FCCF90557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491" y="643467"/>
            <a:ext cx="519501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383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4704FF3-5824-4107-899E-2D96A6D25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648209"/>
            <a:ext cx="10905066" cy="556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796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F9CFCE6-877F-4858-B8BD-2C52CA8AF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13F8A0-12AE-4514-8372-0DD766EC2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AE7EDD6E-5A88-4BAB-B410-FD31A5369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035" y="864108"/>
            <a:ext cx="5129784" cy="512978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EFF17D4-9A8C-4CE5-B096-D8CCD4400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map, text&#10;&#10;Description automatically generated">
            <a:extLst>
              <a:ext uri="{FF2B5EF4-FFF2-40B4-BE49-F238E27FC236}">
                <a16:creationId xmlns:a16="http://schemas.microsoft.com/office/drawing/2014/main" id="{7B2C39C4-7104-4B06-91EC-3688673A9B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0" y="864108"/>
            <a:ext cx="5129784" cy="512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1932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B763B49B-34C2-48DB-B795-97591B3FF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467" y="643467"/>
            <a:ext cx="5571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849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725D7AE-AC83-45D6-A467-5CB72CA7F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anchor="t">
            <a:normAutofit/>
          </a:bodyPr>
          <a:lstStyle/>
          <a:p>
            <a:pPr algn="r"/>
            <a:r>
              <a:rPr lang="en-US" sz="3200">
                <a:solidFill>
                  <a:srgbClr val="FFFFFF"/>
                </a:solidFill>
              </a:rPr>
              <a:t>Variable Names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12A429-A1D0-48EA-B724-2CB6D14DC5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47698" y="1608667"/>
            <a:ext cx="3421958" cy="4501127"/>
          </a:xfrm>
        </p:spPr>
        <p:txBody>
          <a:bodyPr>
            <a:normAutofit lnSpcReduction="10000"/>
          </a:bodyPr>
          <a:lstStyle/>
          <a:p>
            <a:r>
              <a:rPr lang="en-US" sz="1800" b="1" dirty="0"/>
              <a:t>[Name] </a:t>
            </a:r>
            <a:br>
              <a:rPr lang="en-US" sz="1800" b="1" dirty="0"/>
            </a:br>
            <a:r>
              <a:rPr lang="en-US" sz="1800" b="1" dirty="0"/>
              <a:t>[Strain]</a:t>
            </a:r>
            <a:br>
              <a:rPr lang="en-US" sz="1800" b="1" dirty="0"/>
            </a:br>
            <a:r>
              <a:rPr lang="en-US" sz="1800" b="1" dirty="0"/>
              <a:t>[Sex] </a:t>
            </a:r>
            <a:br>
              <a:rPr lang="en-US" sz="1800" b="1" dirty="0"/>
            </a:br>
            <a:r>
              <a:rPr lang="en-US" sz="1800" b="1" dirty="0"/>
              <a:t>[Wt.] </a:t>
            </a:r>
            <a:br>
              <a:rPr lang="en-US" sz="1800" b="1" dirty="0"/>
            </a:br>
            <a:r>
              <a:rPr lang="en-US" sz="1800" b="1" dirty="0"/>
              <a:t>[PS] </a:t>
            </a:r>
            <a:br>
              <a:rPr lang="en-US" sz="1800" b="1" dirty="0"/>
            </a:br>
            <a:r>
              <a:rPr lang="en-US" sz="1800" b="1" dirty="0"/>
              <a:t>[ET] </a:t>
            </a:r>
            <a:br>
              <a:rPr lang="en-US" sz="1800" b="1" dirty="0"/>
            </a:br>
            <a:r>
              <a:rPr lang="en-US" sz="1800" b="1" dirty="0"/>
              <a:t>[LV]</a:t>
            </a:r>
            <a:br>
              <a:rPr lang="en-US" sz="1800" b="1" dirty="0"/>
            </a:br>
            <a:r>
              <a:rPr lang="en-US" sz="1800" b="1" dirty="0"/>
              <a:t>[AS]</a:t>
            </a:r>
            <a:br>
              <a:rPr lang="en-US" sz="1800" b="1" dirty="0"/>
            </a:br>
            <a:r>
              <a:rPr lang="en-US" sz="1800" b="1" dirty="0"/>
              <a:t>[AO]</a:t>
            </a:r>
            <a:br>
              <a:rPr lang="en-US" sz="1800" b="1" dirty="0"/>
            </a:br>
            <a:r>
              <a:rPr lang="en-US" sz="1800" b="1" dirty="0"/>
              <a:t>[Q] </a:t>
            </a:r>
            <a:br>
              <a:rPr lang="en-US" sz="1800" b="1" dirty="0"/>
            </a:br>
            <a:r>
              <a:rPr lang="en-US" sz="1800" b="1" dirty="0"/>
              <a:t>[</a:t>
            </a:r>
            <a:r>
              <a:rPr lang="en-US" sz="1800" b="1" dirty="0" err="1"/>
              <a:t>tl_angle</a:t>
            </a:r>
            <a:r>
              <a:rPr lang="en-US" sz="1800" b="1" dirty="0"/>
              <a:t>]</a:t>
            </a:r>
            <a:br>
              <a:rPr lang="en-US" sz="1800" b="1" dirty="0"/>
            </a:br>
            <a:r>
              <a:rPr lang="en-US" sz="1800" b="1" dirty="0"/>
              <a:t>[</a:t>
            </a:r>
            <a:r>
              <a:rPr lang="en-US" sz="1800" b="1" dirty="0" err="1"/>
              <a:t>tl_rad_diff</a:t>
            </a:r>
            <a:r>
              <a:rPr lang="en-US" sz="1800" b="1" dirty="0"/>
              <a:t>] </a:t>
            </a:r>
            <a:br>
              <a:rPr lang="en-US" sz="1800" b="1" dirty="0"/>
            </a:br>
            <a:r>
              <a:rPr lang="en-US" sz="1800" b="1" dirty="0"/>
              <a:t>[</a:t>
            </a:r>
            <a:r>
              <a:rPr lang="en-US" sz="1800" b="1" dirty="0" err="1"/>
              <a:t>lr_angle</a:t>
            </a:r>
            <a:r>
              <a:rPr lang="en-US" sz="1800" b="1" dirty="0"/>
              <a:t>] </a:t>
            </a:r>
            <a:br>
              <a:rPr lang="en-US" sz="1800" b="1" dirty="0"/>
            </a:br>
            <a:r>
              <a:rPr lang="en-US" sz="1800" b="1" dirty="0"/>
              <a:t>[</a:t>
            </a:r>
            <a:r>
              <a:rPr lang="en-US" sz="1800" b="1" dirty="0" err="1"/>
              <a:t>lr_rad_diff</a:t>
            </a:r>
            <a:r>
              <a:rPr lang="en-US" sz="1800" b="1" dirty="0"/>
              <a:t>]</a:t>
            </a:r>
            <a:br>
              <a:rPr lang="en-US" sz="1800" b="1" dirty="0"/>
            </a:br>
            <a:r>
              <a:rPr lang="en-US" sz="1800" b="1" dirty="0"/>
              <a:t>[</a:t>
            </a:r>
            <a:r>
              <a:rPr lang="en-US" sz="1800" b="1" dirty="0" err="1"/>
              <a:t>tr_angle</a:t>
            </a:r>
            <a:r>
              <a:rPr lang="en-US" sz="1800" b="1" dirty="0"/>
              <a:t>] </a:t>
            </a:r>
            <a:br>
              <a:rPr lang="en-US" sz="1800" b="1" dirty="0"/>
            </a:br>
            <a:r>
              <a:rPr lang="en-US" sz="1800" b="1" dirty="0"/>
              <a:t>[</a:t>
            </a:r>
            <a:r>
              <a:rPr lang="en-US" sz="1800" b="1" dirty="0" err="1"/>
              <a:t>tr_rad_diff</a:t>
            </a:r>
            <a:r>
              <a:rPr lang="en-US" sz="1800" b="1" dirty="0"/>
              <a:t>]</a:t>
            </a:r>
            <a:br>
              <a:rPr lang="en-US" sz="1800" b="1" dirty="0"/>
            </a:br>
            <a:r>
              <a:rPr lang="en-US" sz="1800" b="1" dirty="0"/>
              <a:t>[</a:t>
            </a:r>
            <a:r>
              <a:rPr lang="en-US" sz="1800" b="1" dirty="0" err="1"/>
              <a:t>Rr_angle</a:t>
            </a:r>
            <a:r>
              <a:rPr lang="en-US" sz="1800" b="1" dirty="0"/>
              <a:t>]</a:t>
            </a:r>
            <a:br>
              <a:rPr lang="en-US" sz="1800" b="1" dirty="0"/>
            </a:br>
            <a:r>
              <a:rPr lang="en-US" sz="1800" b="1" dirty="0"/>
              <a:t>[</a:t>
            </a:r>
            <a:r>
              <a:rPr lang="en-US" sz="1800" b="1" dirty="0" err="1"/>
              <a:t>Rr_rad_diff</a:t>
            </a:r>
            <a:r>
              <a:rPr lang="en-US" sz="1800" b="1" dirty="0"/>
              <a:t>] </a:t>
            </a:r>
            <a:br>
              <a:rPr lang="en-US" sz="1800" b="1" dirty="0"/>
            </a:br>
            <a:endParaRPr lang="en-US" sz="1800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52987B-4B49-45E4-9F81-4464C031B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89696" y="1608667"/>
            <a:ext cx="3421957" cy="4501127"/>
          </a:xfrm>
        </p:spPr>
        <p:txBody>
          <a:bodyPr>
            <a:normAutofit lnSpcReduction="10000"/>
          </a:bodyPr>
          <a:lstStyle/>
          <a:p>
            <a:r>
              <a:rPr lang="en-US" sz="1600" b="1" dirty="0"/>
              <a:t>[</a:t>
            </a:r>
            <a:r>
              <a:rPr lang="en-US" sz="1600" b="1" dirty="0" err="1"/>
              <a:t>Crr_angle</a:t>
            </a:r>
            <a:r>
              <a:rPr lang="en-US" sz="1600" b="1" dirty="0"/>
              <a:t>] </a:t>
            </a:r>
            <a:br>
              <a:rPr lang="en-US" sz="1600" b="1" dirty="0"/>
            </a:br>
            <a:r>
              <a:rPr lang="en-US" sz="1600" b="1" dirty="0"/>
              <a:t>[</a:t>
            </a:r>
            <a:r>
              <a:rPr lang="en-US" sz="1600" b="1" dirty="0" err="1"/>
              <a:t>Crr_rad_diff</a:t>
            </a:r>
            <a:r>
              <a:rPr lang="en-US" sz="1600" b="1" dirty="0"/>
              <a:t>] </a:t>
            </a:r>
            <a:br>
              <a:rPr lang="en-US" sz="1600" b="1" dirty="0"/>
            </a:br>
            <a:r>
              <a:rPr lang="en-US" sz="1600" b="1" dirty="0"/>
              <a:t>[</a:t>
            </a:r>
            <a:r>
              <a:rPr lang="en-US" sz="1600" b="1" dirty="0" err="1"/>
              <a:t>RCr_angle</a:t>
            </a:r>
            <a:r>
              <a:rPr lang="en-US" sz="1600" b="1" dirty="0"/>
              <a:t>]</a:t>
            </a:r>
            <a:br>
              <a:rPr lang="en-US" sz="1600" b="1" dirty="0"/>
            </a:br>
            <a:r>
              <a:rPr lang="en-US" sz="1600" b="1" dirty="0"/>
              <a:t>[</a:t>
            </a:r>
            <a:r>
              <a:rPr lang="en-US" sz="1600" b="1" dirty="0" err="1"/>
              <a:t>RCr_rad_diff</a:t>
            </a:r>
            <a:r>
              <a:rPr lang="en-US" sz="1600" b="1" dirty="0"/>
              <a:t>] </a:t>
            </a:r>
            <a:br>
              <a:rPr lang="en-US" sz="1600" b="1" dirty="0"/>
            </a:br>
            <a:r>
              <a:rPr lang="en-US" sz="1600" b="1" dirty="0"/>
              <a:t>[</a:t>
            </a:r>
            <a:r>
              <a:rPr lang="en-US" sz="1600" b="1" dirty="0" err="1"/>
              <a:t>vleft</a:t>
            </a:r>
            <a:r>
              <a:rPr lang="en-US" sz="1600" b="1" dirty="0"/>
              <a:t>]</a:t>
            </a:r>
            <a:br>
              <a:rPr lang="en-US" sz="1600" b="1" dirty="0"/>
            </a:br>
            <a:r>
              <a:rPr lang="en-US" sz="1600" b="1" dirty="0"/>
              <a:t>[</a:t>
            </a:r>
            <a:r>
              <a:rPr lang="en-US" sz="1600" b="1" dirty="0" err="1"/>
              <a:t>vcranial</a:t>
            </a:r>
            <a:r>
              <a:rPr lang="en-US" sz="1600" b="1" dirty="0"/>
              <a:t>]</a:t>
            </a:r>
            <a:br>
              <a:rPr lang="en-US" sz="1600" b="1" dirty="0"/>
            </a:br>
            <a:r>
              <a:rPr lang="en-US" sz="1600" b="1" dirty="0"/>
              <a:t>[</a:t>
            </a:r>
            <a:r>
              <a:rPr lang="en-US" sz="1600" b="1" dirty="0" err="1"/>
              <a:t>vmiddle</a:t>
            </a:r>
            <a:r>
              <a:rPr lang="en-US" sz="1600" b="1" dirty="0"/>
              <a:t>] </a:t>
            </a:r>
            <a:br>
              <a:rPr lang="en-US" sz="1600" b="1" dirty="0"/>
            </a:br>
            <a:r>
              <a:rPr lang="en-US" sz="1600" b="1" dirty="0"/>
              <a:t>[</a:t>
            </a:r>
            <a:r>
              <a:rPr lang="en-US" sz="1600" b="1" dirty="0" err="1"/>
              <a:t>vcaudal</a:t>
            </a:r>
            <a:r>
              <a:rPr lang="en-US" sz="1600" b="1" dirty="0"/>
              <a:t>] </a:t>
            </a:r>
            <a:br>
              <a:rPr lang="en-US" sz="1600" b="1" dirty="0"/>
            </a:br>
            <a:r>
              <a:rPr lang="en-US" sz="1600" b="1" dirty="0"/>
              <a:t>[</a:t>
            </a:r>
            <a:r>
              <a:rPr lang="en-US" sz="1600" b="1" dirty="0" err="1"/>
              <a:t>vaccessory</a:t>
            </a:r>
            <a:r>
              <a:rPr lang="en-US" sz="1600" b="1" dirty="0"/>
              <a:t>]</a:t>
            </a:r>
            <a:br>
              <a:rPr lang="en-US" sz="1600" b="1" dirty="0"/>
            </a:br>
            <a:r>
              <a:rPr lang="en-US" sz="1600" b="1" dirty="0"/>
              <a:t>[</a:t>
            </a:r>
            <a:r>
              <a:rPr lang="en-US" sz="1600" b="1" dirty="0" err="1"/>
              <a:t>pleft</a:t>
            </a:r>
            <a:r>
              <a:rPr lang="en-US" sz="1600" b="1" dirty="0"/>
              <a:t>]</a:t>
            </a:r>
            <a:br>
              <a:rPr lang="en-US" sz="1600" b="1" dirty="0"/>
            </a:br>
            <a:r>
              <a:rPr lang="en-US" sz="1600" b="1" dirty="0"/>
              <a:t>[</a:t>
            </a:r>
            <a:r>
              <a:rPr lang="en-US" sz="1600" b="1" dirty="0" err="1"/>
              <a:t>pcranial</a:t>
            </a:r>
            <a:r>
              <a:rPr lang="en-US" sz="1600" b="1" dirty="0"/>
              <a:t>] </a:t>
            </a:r>
            <a:br>
              <a:rPr lang="en-US" sz="1600" b="1" dirty="0"/>
            </a:br>
            <a:r>
              <a:rPr lang="en-US" sz="1600" b="1" dirty="0"/>
              <a:t>[</a:t>
            </a:r>
            <a:r>
              <a:rPr lang="en-US" sz="1600" b="1" dirty="0" err="1"/>
              <a:t>pmiddle</a:t>
            </a:r>
            <a:r>
              <a:rPr lang="en-US" sz="1600" b="1" dirty="0"/>
              <a:t>] </a:t>
            </a:r>
            <a:br>
              <a:rPr lang="en-US" sz="1600" b="1" dirty="0"/>
            </a:br>
            <a:r>
              <a:rPr lang="en-US" sz="1600" b="1" dirty="0"/>
              <a:t>[</a:t>
            </a:r>
            <a:r>
              <a:rPr lang="en-US" sz="1600" b="1" dirty="0" err="1"/>
              <a:t>pcaudal</a:t>
            </a:r>
            <a:r>
              <a:rPr lang="en-US" sz="1600" b="1" dirty="0"/>
              <a:t>]</a:t>
            </a:r>
            <a:br>
              <a:rPr lang="en-US" sz="1600" b="1" dirty="0"/>
            </a:br>
            <a:r>
              <a:rPr lang="en-US" sz="1600" b="1" dirty="0"/>
              <a:t>[</a:t>
            </a:r>
            <a:r>
              <a:rPr lang="en-US" sz="1600" b="1" dirty="0" err="1"/>
              <a:t>paccessory</a:t>
            </a:r>
            <a:r>
              <a:rPr lang="en-US" sz="1600" b="1" dirty="0"/>
              <a:t>] </a:t>
            </a:r>
            <a:br>
              <a:rPr lang="en-US" sz="1600" b="1" dirty="0"/>
            </a:br>
            <a:r>
              <a:rPr lang="en-US" sz="1600" b="1" dirty="0"/>
              <a:t>[</a:t>
            </a:r>
            <a:r>
              <a:rPr lang="en-US" sz="1600" b="1" dirty="0" err="1"/>
              <a:t>pvleft</a:t>
            </a:r>
            <a:r>
              <a:rPr lang="en-US" sz="1600" b="1" dirty="0"/>
              <a:t>] </a:t>
            </a:r>
            <a:br>
              <a:rPr lang="en-US" sz="1600" b="1" dirty="0"/>
            </a:br>
            <a:r>
              <a:rPr lang="en-US" sz="1600" b="1" dirty="0"/>
              <a:t>[</a:t>
            </a:r>
            <a:r>
              <a:rPr lang="en-US" sz="1600" b="1" dirty="0" err="1"/>
              <a:t>pvcranial</a:t>
            </a:r>
            <a:r>
              <a:rPr lang="en-US" sz="1600" b="1" dirty="0"/>
              <a:t>] </a:t>
            </a:r>
            <a:br>
              <a:rPr lang="en-US" sz="1600" b="1" dirty="0"/>
            </a:br>
            <a:r>
              <a:rPr lang="en-US" sz="1600" b="1" dirty="0"/>
              <a:t>[</a:t>
            </a:r>
            <a:r>
              <a:rPr lang="en-US" sz="1600" b="1" dirty="0" err="1"/>
              <a:t>pvmiddle</a:t>
            </a:r>
            <a:r>
              <a:rPr lang="en-US" sz="1600" b="1" dirty="0"/>
              <a:t>] </a:t>
            </a:r>
            <a:br>
              <a:rPr lang="en-US" sz="1600" b="1" dirty="0"/>
            </a:br>
            <a:r>
              <a:rPr lang="en-US" sz="1600" b="1" dirty="0"/>
              <a:t>[</a:t>
            </a:r>
            <a:r>
              <a:rPr lang="en-US" sz="1600" b="1" dirty="0" err="1"/>
              <a:t>pvcaudal</a:t>
            </a:r>
            <a:r>
              <a:rPr lang="en-US" sz="1600" b="1" dirty="0"/>
              <a:t>]</a:t>
            </a:r>
            <a:br>
              <a:rPr lang="en-US" sz="1600" b="1" dirty="0"/>
            </a:br>
            <a:r>
              <a:rPr lang="en-US" sz="1600" b="1" dirty="0"/>
              <a:t>[</a:t>
            </a:r>
            <a:r>
              <a:rPr lang="en-US" sz="1600" b="1" dirty="0" err="1"/>
              <a:t>pvaccessory</a:t>
            </a:r>
            <a:r>
              <a:rPr lang="en-US" sz="1600" b="1" dirty="0"/>
              <a:t>]</a:t>
            </a:r>
            <a:br>
              <a:rPr lang="en-US" sz="1600" b="1" dirty="0"/>
            </a:br>
            <a:r>
              <a:rPr lang="en-US" sz="1600" b="1" dirty="0"/>
              <a:t>[</a:t>
            </a:r>
            <a:r>
              <a:rPr lang="en-US" sz="1600" b="1" dirty="0" err="1"/>
              <a:t>RR_Pre</a:t>
            </a:r>
            <a:r>
              <a:rPr lang="en-US" sz="1600" b="1" dirty="0"/>
              <a:t>] </a:t>
            </a:r>
            <a:br>
              <a:rPr lang="en-US" sz="1600" b="1" dirty="0"/>
            </a:br>
            <a:r>
              <a:rPr lang="en-US" sz="1600" b="1" dirty="0"/>
              <a:t>[RR_P1] </a:t>
            </a:r>
            <a:br>
              <a:rPr lang="en-US" sz="1600" b="1" dirty="0"/>
            </a:br>
            <a:r>
              <a:rPr lang="en-US" sz="1600" b="1" dirty="0"/>
              <a:t>[RR_P2]</a:t>
            </a:r>
          </a:p>
        </p:txBody>
      </p:sp>
    </p:spTree>
    <p:extLst>
      <p:ext uri="{BB962C8B-B14F-4D97-AF65-F5344CB8AC3E}">
        <p14:creationId xmlns:p14="http://schemas.microsoft.com/office/powerpoint/2010/main" val="86040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EFEE2234-BF2B-4A03-9875-2F52372BC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264784"/>
            <a:ext cx="5294716" cy="432843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picture containing object&#10;&#10;Description automatically generated">
            <a:extLst>
              <a:ext uri="{FF2B5EF4-FFF2-40B4-BE49-F238E27FC236}">
                <a16:creationId xmlns:a16="http://schemas.microsoft.com/office/drawing/2014/main" id="{E798CF29-FE17-4ACE-B871-878E34195C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376" y="643467"/>
            <a:ext cx="508359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222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O across Sex">
            <a:extLst>
              <a:ext uri="{FF2B5EF4-FFF2-40B4-BE49-F238E27FC236}">
                <a16:creationId xmlns:a16="http://schemas.microsoft.com/office/drawing/2014/main" id="{3CF97763-1135-4F65-B845-4A0D233CB2E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300" y="457200"/>
            <a:ext cx="3556000" cy="2857500"/>
          </a:xfrm>
          <a:prstGeom prst="rect">
            <a:avLst/>
          </a:prstGeom>
        </p:spPr>
      </p:pic>
      <p:pic>
        <p:nvPicPr>
          <p:cNvPr id="5" name="Picture 4" descr="AO across Strain">
            <a:extLst>
              <a:ext uri="{FF2B5EF4-FFF2-40B4-BE49-F238E27FC236}">
                <a16:creationId xmlns:a16="http://schemas.microsoft.com/office/drawing/2014/main" id="{580F368C-3716-48A3-84C7-8C4224C419A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700" y="457200"/>
            <a:ext cx="3556000" cy="2857500"/>
          </a:xfrm>
          <a:prstGeom prst="rect">
            <a:avLst/>
          </a:prstGeom>
        </p:spPr>
      </p:pic>
      <p:pic>
        <p:nvPicPr>
          <p:cNvPr id="7" name="Picture 6" descr="AS across Sex">
            <a:extLst>
              <a:ext uri="{FF2B5EF4-FFF2-40B4-BE49-F238E27FC236}">
                <a16:creationId xmlns:a16="http://schemas.microsoft.com/office/drawing/2014/main" id="{6B909B99-D63A-4C97-97C8-9A67813DE3F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4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300" y="3543300"/>
            <a:ext cx="3556000" cy="2857500"/>
          </a:xfrm>
          <a:prstGeom prst="rect">
            <a:avLst/>
          </a:prstGeom>
        </p:spPr>
      </p:pic>
      <p:pic>
        <p:nvPicPr>
          <p:cNvPr id="9" name="Picture 8" descr="AS across Strain">
            <a:extLst>
              <a:ext uri="{FF2B5EF4-FFF2-40B4-BE49-F238E27FC236}">
                <a16:creationId xmlns:a16="http://schemas.microsoft.com/office/drawing/2014/main" id="{74FE1F85-1966-452A-B9BA-CCE5B85968E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5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700" y="3543300"/>
            <a:ext cx="3556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188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T across Sex">
            <a:extLst>
              <a:ext uri="{FF2B5EF4-FFF2-40B4-BE49-F238E27FC236}">
                <a16:creationId xmlns:a16="http://schemas.microsoft.com/office/drawing/2014/main" id="{2AE91509-3F27-46F0-B233-4B6742DB056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300" y="457200"/>
            <a:ext cx="3556000" cy="2857500"/>
          </a:xfrm>
          <a:prstGeom prst="rect">
            <a:avLst/>
          </a:prstGeom>
        </p:spPr>
      </p:pic>
      <p:pic>
        <p:nvPicPr>
          <p:cNvPr id="5" name="Picture 4" descr="ET across Strain">
            <a:extLst>
              <a:ext uri="{FF2B5EF4-FFF2-40B4-BE49-F238E27FC236}">
                <a16:creationId xmlns:a16="http://schemas.microsoft.com/office/drawing/2014/main" id="{0E0CC724-4397-44BC-85B3-32935BF1DFC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700" y="457200"/>
            <a:ext cx="3556000" cy="2857500"/>
          </a:xfrm>
          <a:prstGeom prst="rect">
            <a:avLst/>
          </a:prstGeom>
        </p:spPr>
      </p:pic>
      <p:pic>
        <p:nvPicPr>
          <p:cNvPr id="7" name="Picture 6" descr="LV across Sex">
            <a:extLst>
              <a:ext uri="{FF2B5EF4-FFF2-40B4-BE49-F238E27FC236}">
                <a16:creationId xmlns:a16="http://schemas.microsoft.com/office/drawing/2014/main" id="{0238AD9E-3EC4-413B-8E33-737ADFC076B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4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300" y="3543300"/>
            <a:ext cx="3556000" cy="2857500"/>
          </a:xfrm>
          <a:prstGeom prst="rect">
            <a:avLst/>
          </a:prstGeom>
        </p:spPr>
      </p:pic>
      <p:pic>
        <p:nvPicPr>
          <p:cNvPr id="9" name="Picture 8" descr="LV across Strain">
            <a:extLst>
              <a:ext uri="{FF2B5EF4-FFF2-40B4-BE49-F238E27FC236}">
                <a16:creationId xmlns:a16="http://schemas.microsoft.com/office/drawing/2014/main" id="{673DC2FE-C05D-41A4-B81B-F99B5387840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5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700" y="3543300"/>
            <a:ext cx="3556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2039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vaccessory across PS">
            <a:extLst>
              <a:ext uri="{FF2B5EF4-FFF2-40B4-BE49-F238E27FC236}">
                <a16:creationId xmlns:a16="http://schemas.microsoft.com/office/drawing/2014/main" id="{0613E159-EBBC-4824-A31F-C514426B41A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300" y="457200"/>
            <a:ext cx="3556000" cy="2857500"/>
          </a:xfrm>
          <a:prstGeom prst="rect">
            <a:avLst/>
          </a:prstGeom>
        </p:spPr>
      </p:pic>
      <p:pic>
        <p:nvPicPr>
          <p:cNvPr id="5" name="Picture 4" descr="pvaccessory across Q">
            <a:extLst>
              <a:ext uri="{FF2B5EF4-FFF2-40B4-BE49-F238E27FC236}">
                <a16:creationId xmlns:a16="http://schemas.microsoft.com/office/drawing/2014/main" id="{670260C8-2D32-4150-88EC-E28055771A7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700" y="457200"/>
            <a:ext cx="3556000" cy="2857500"/>
          </a:xfrm>
          <a:prstGeom prst="rect">
            <a:avLst/>
          </a:prstGeom>
        </p:spPr>
      </p:pic>
      <p:pic>
        <p:nvPicPr>
          <p:cNvPr id="7" name="Picture 6" descr="pvaccessory across Sex">
            <a:extLst>
              <a:ext uri="{FF2B5EF4-FFF2-40B4-BE49-F238E27FC236}">
                <a16:creationId xmlns:a16="http://schemas.microsoft.com/office/drawing/2014/main" id="{C6E72577-F67B-46F5-B7DB-499C43D2C1B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4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300" y="3543300"/>
            <a:ext cx="3556000" cy="2857500"/>
          </a:xfrm>
          <a:prstGeom prst="rect">
            <a:avLst/>
          </a:prstGeom>
        </p:spPr>
      </p:pic>
      <p:pic>
        <p:nvPicPr>
          <p:cNvPr id="9" name="Picture 8" descr="pvaccessory across Strain">
            <a:extLst>
              <a:ext uri="{FF2B5EF4-FFF2-40B4-BE49-F238E27FC236}">
                <a16:creationId xmlns:a16="http://schemas.microsoft.com/office/drawing/2014/main" id="{2F7B35A8-338E-4833-B4ED-31BC2A22493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5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700" y="3543300"/>
            <a:ext cx="3556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590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33</Words>
  <Application>Microsoft Office PowerPoint</Application>
  <PresentationFormat>Widescreen</PresentationFormat>
  <Paragraphs>8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LAPD Mouse Database Regression Analysis</vt:lpstr>
      <vt:lpstr>PowerPoint Presentation</vt:lpstr>
      <vt:lpstr>PowerPoint Presentation</vt:lpstr>
      <vt:lpstr>PowerPoint Presentation</vt:lpstr>
      <vt:lpstr>Variable Names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LAPD Mouse Database Regression Analysis</dc:title>
  <dc:creator>Wanjun Gu</dc:creator>
  <cp:lastModifiedBy>Wanjun Gu</cp:lastModifiedBy>
  <cp:revision>2</cp:revision>
  <dcterms:created xsi:type="dcterms:W3CDTF">2019-07-23T19:15:47Z</dcterms:created>
  <dcterms:modified xsi:type="dcterms:W3CDTF">2019-07-23T19:18:37Z</dcterms:modified>
</cp:coreProperties>
</file>