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6" r:id="rId11"/>
    <p:sldId id="267" r:id="rId12"/>
    <p:sldId id="268" r:id="rId13"/>
    <p:sldId id="272"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4271-00E6-48DB-AC3C-0195429CB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1FA2A1-568D-4E7A-B4CB-2A50B2A06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D8F3F2-63A1-493F-A89E-E25074894CF9}"/>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5" name="Footer Placeholder 4">
            <a:extLst>
              <a:ext uri="{FF2B5EF4-FFF2-40B4-BE49-F238E27FC236}">
                <a16:creationId xmlns:a16="http://schemas.microsoft.com/office/drawing/2014/main" id="{26B5ACFD-31F5-48AA-B931-6F7763438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86091-F443-4964-886C-B7FBDF435BDB}"/>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18239948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12BB-A559-4E33-B568-DE8808ECAD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107353-7951-42AF-879A-3EFFCAE5E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B02F2-3432-48EF-979B-AFE10818362D}"/>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5" name="Footer Placeholder 4">
            <a:extLst>
              <a:ext uri="{FF2B5EF4-FFF2-40B4-BE49-F238E27FC236}">
                <a16:creationId xmlns:a16="http://schemas.microsoft.com/office/drawing/2014/main" id="{7A60AD43-00FE-4A6E-931A-BC50BD35F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CB8B4-8C6E-4390-9322-1A08B1E3C380}"/>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1874225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DA12-3AD5-4001-8A4C-1E0DE12176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D89DC8-FB09-48CE-B653-85673C07E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05F33-51EB-4CBD-BD4A-2CF13518B163}"/>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5" name="Footer Placeholder 4">
            <a:extLst>
              <a:ext uri="{FF2B5EF4-FFF2-40B4-BE49-F238E27FC236}">
                <a16:creationId xmlns:a16="http://schemas.microsoft.com/office/drawing/2014/main" id="{9C148B3D-F5C8-48B2-9537-8A7D56E83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17C36-2444-4788-8DC2-EB367F641710}"/>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2268274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99AD-E14C-47DD-99CD-8F5B7EC38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F4242-FB94-4DD6-AAFB-04F0BB81A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AD4A2-E658-4AF6-9BFD-D731CF79C3CD}"/>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5" name="Footer Placeholder 4">
            <a:extLst>
              <a:ext uri="{FF2B5EF4-FFF2-40B4-BE49-F238E27FC236}">
                <a16:creationId xmlns:a16="http://schemas.microsoft.com/office/drawing/2014/main" id="{8E6ADF89-CC84-41A7-AE2A-4212F190F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CF176-DAA0-402C-92DA-2B036466EC15}"/>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1169675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FEB3-88CF-4DFA-B78E-CB99E35FA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FCA3DA-8C4A-44C4-8B7A-646292D7D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F2C45-8E95-4E6A-B6AD-7E8331B4903F}"/>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5" name="Footer Placeholder 4">
            <a:extLst>
              <a:ext uri="{FF2B5EF4-FFF2-40B4-BE49-F238E27FC236}">
                <a16:creationId xmlns:a16="http://schemas.microsoft.com/office/drawing/2014/main" id="{FC6D92B8-B636-46C4-8F18-D83D8FB24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28128-8D50-4383-9CA6-7662D42FA5C5}"/>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16582044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AEA9-DD62-4722-89BC-622238835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A752-7F03-44F5-A079-FC83ED51B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42A4E5-5637-4197-9594-335015D36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B4EA9-7A23-408A-95FE-FCC2475CFB6D}"/>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6" name="Footer Placeholder 5">
            <a:extLst>
              <a:ext uri="{FF2B5EF4-FFF2-40B4-BE49-F238E27FC236}">
                <a16:creationId xmlns:a16="http://schemas.microsoft.com/office/drawing/2014/main" id="{C9AB1E08-2E9C-46C0-8818-3A85DBA8E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A788A-7D95-430F-A11F-9F86886536BD}"/>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796369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FF62-F95A-46A2-B3A3-1199D823B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728007-C887-4C66-A7B1-51FE03B53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4B9AF-8827-485B-9537-94D54797A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5FE8E-3B4C-445A-9F93-BBC5F029B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0E6C6-38B2-491D-9B05-102FBF318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2838B6-2E12-480D-A10D-70DA3BCB83EC}"/>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8" name="Footer Placeholder 7">
            <a:extLst>
              <a:ext uri="{FF2B5EF4-FFF2-40B4-BE49-F238E27FC236}">
                <a16:creationId xmlns:a16="http://schemas.microsoft.com/office/drawing/2014/main" id="{A9CBFC7D-83CC-4598-8F20-4F9106F1E4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59396E-FC72-4592-B654-E55D74255C19}"/>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20105486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9FF2-39AC-4D85-A110-B441CD647B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4D6AB-56B7-49A8-B3A2-F955B48D0D06}"/>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4" name="Footer Placeholder 3">
            <a:extLst>
              <a:ext uri="{FF2B5EF4-FFF2-40B4-BE49-F238E27FC236}">
                <a16:creationId xmlns:a16="http://schemas.microsoft.com/office/drawing/2014/main" id="{A6BF09D9-C98E-422C-8D58-4A0FD98ADD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EED640-393C-4BF8-BFF4-4E742EE8B0CE}"/>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22487818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0D49A-5FE3-4D13-B4AE-5B95AABC27CA}"/>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3" name="Footer Placeholder 2">
            <a:extLst>
              <a:ext uri="{FF2B5EF4-FFF2-40B4-BE49-F238E27FC236}">
                <a16:creationId xmlns:a16="http://schemas.microsoft.com/office/drawing/2014/main" id="{B7B8059D-73C9-4C53-B7F8-34A4237E5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AA0EA9-820F-4F98-BDBE-A4C739D1FEBC}"/>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2949507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AE22-96EA-4DF9-A393-34C0FEDD3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109BA9-07DD-4EEB-B33C-5968D9DA2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85CC6-5C09-4364-8BD9-360BE7A71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22D05-E671-40BC-99B2-E6C78A71907E}"/>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6" name="Footer Placeholder 5">
            <a:extLst>
              <a:ext uri="{FF2B5EF4-FFF2-40B4-BE49-F238E27FC236}">
                <a16:creationId xmlns:a16="http://schemas.microsoft.com/office/drawing/2014/main" id="{04CC1614-FDBD-4F7F-8EED-727F799CF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0A23-8C07-4F86-9127-57B449225685}"/>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27239481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B40A-44BA-4CF6-8F48-5E660CB17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CC229-A885-4DDB-BAD7-2A797E6F7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B4F30B-4149-4C80-88D5-C69C425BB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8AD19-BE85-46AC-87F3-0B80066029CD}"/>
              </a:ext>
            </a:extLst>
          </p:cNvPr>
          <p:cNvSpPr>
            <a:spLocks noGrp="1"/>
          </p:cNvSpPr>
          <p:nvPr>
            <p:ph type="dt" sz="half" idx="10"/>
          </p:nvPr>
        </p:nvSpPr>
        <p:spPr/>
        <p:txBody>
          <a:bodyPr/>
          <a:lstStyle/>
          <a:p>
            <a:fld id="{38D955F2-C6C3-4917-AF29-7C4C0788C7D7}" type="datetimeFigureOut">
              <a:rPr lang="en-US" smtClean="0"/>
              <a:t>11/12/2019</a:t>
            </a:fld>
            <a:endParaRPr lang="en-US"/>
          </a:p>
        </p:txBody>
      </p:sp>
      <p:sp>
        <p:nvSpPr>
          <p:cNvPr id="6" name="Footer Placeholder 5">
            <a:extLst>
              <a:ext uri="{FF2B5EF4-FFF2-40B4-BE49-F238E27FC236}">
                <a16:creationId xmlns:a16="http://schemas.microsoft.com/office/drawing/2014/main" id="{B47D7291-294B-4C6E-82FE-5DB136683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865B7-2FF5-47D5-BAAA-34459D4E59AA}"/>
              </a:ext>
            </a:extLst>
          </p:cNvPr>
          <p:cNvSpPr>
            <a:spLocks noGrp="1"/>
          </p:cNvSpPr>
          <p:nvPr>
            <p:ph type="sldNum" sz="quarter" idx="12"/>
          </p:nvPr>
        </p:nvSpPr>
        <p:spPr/>
        <p:txBody>
          <a:bodyPr/>
          <a:lstStyle/>
          <a:p>
            <a:fld id="{1B483838-F29B-4F75-8D3E-62D5C4AC4E44}" type="slidenum">
              <a:rPr lang="en-US" smtClean="0"/>
              <a:t>‹#›</a:t>
            </a:fld>
            <a:endParaRPr lang="en-US"/>
          </a:p>
        </p:txBody>
      </p:sp>
    </p:spTree>
    <p:extLst>
      <p:ext uri="{BB962C8B-B14F-4D97-AF65-F5344CB8AC3E}">
        <p14:creationId xmlns:p14="http://schemas.microsoft.com/office/powerpoint/2010/main" val="32192316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628AD-8CEB-461C-B1DE-8256DA930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97FC2-CC73-4B9B-852E-2FE1C65E7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43504-5739-4B2A-A3D4-0EDE9EA93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955F2-C6C3-4917-AF29-7C4C0788C7D7}" type="datetimeFigureOut">
              <a:rPr lang="en-US" smtClean="0"/>
              <a:t>11/12/2019</a:t>
            </a:fld>
            <a:endParaRPr lang="en-US"/>
          </a:p>
        </p:txBody>
      </p:sp>
      <p:sp>
        <p:nvSpPr>
          <p:cNvPr id="5" name="Footer Placeholder 4">
            <a:extLst>
              <a:ext uri="{FF2B5EF4-FFF2-40B4-BE49-F238E27FC236}">
                <a16:creationId xmlns:a16="http://schemas.microsoft.com/office/drawing/2014/main" id="{9E2E1CB3-04BB-45B3-9ADD-7BCA1BB4F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BCC5FC-0D47-409E-A053-A8AC7EEB38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83838-F29B-4F75-8D3E-62D5C4AC4E44}" type="slidenum">
              <a:rPr lang="en-US" smtClean="0"/>
              <a:t>‹#›</a:t>
            </a:fld>
            <a:endParaRPr lang="en-US"/>
          </a:p>
        </p:txBody>
      </p:sp>
    </p:spTree>
    <p:extLst>
      <p:ext uri="{BB962C8B-B14F-4D97-AF65-F5344CB8AC3E}">
        <p14:creationId xmlns:p14="http://schemas.microsoft.com/office/powerpoint/2010/main" val="296743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11.png"/><Relationship Id="rId16" Type="http://schemas.openxmlformats.org/officeDocument/2006/relationships/image" Target="../media/image14.png"/><Relationship Id="rId1" Type="http://schemas.openxmlformats.org/officeDocument/2006/relationships/slideLayout" Target="../slideLayouts/slideLayout2.xml"/><Relationship Id="rId15" Type="http://schemas.openxmlformats.org/officeDocument/2006/relationships/image" Target="../media/image12.png"/><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C49B2-438F-4514-9002-FEA2B088900A}"/>
              </a:ext>
            </a:extLst>
          </p:cNvPr>
          <p:cNvSpPr>
            <a:spLocks noGrp="1"/>
          </p:cNvSpPr>
          <p:nvPr>
            <p:ph type="ctrTitle"/>
          </p:nvPr>
        </p:nvSpPr>
        <p:spPr>
          <a:xfrm>
            <a:off x="4380588" y="965199"/>
            <a:ext cx="6766078" cy="4927601"/>
          </a:xfrm>
        </p:spPr>
        <p:txBody>
          <a:bodyPr anchor="ctr">
            <a:normAutofit/>
          </a:bodyPr>
          <a:lstStyle/>
          <a:p>
            <a:pPr algn="l"/>
            <a:r>
              <a:rPr lang="en-US" sz="4800">
                <a:solidFill>
                  <a:schemeClr val="bg1"/>
                </a:solidFill>
              </a:rPr>
              <a:t>Determine DV Ratio Variation Across Strains</a:t>
            </a:r>
          </a:p>
        </p:txBody>
      </p:sp>
      <p:sp>
        <p:nvSpPr>
          <p:cNvPr id="3" name="Subtitle 2">
            <a:extLst>
              <a:ext uri="{FF2B5EF4-FFF2-40B4-BE49-F238E27FC236}">
                <a16:creationId xmlns:a16="http://schemas.microsoft.com/office/drawing/2014/main" id="{95A43F7E-B555-4ED4-B090-CE311FBF3A92}"/>
              </a:ext>
            </a:extLst>
          </p:cNvPr>
          <p:cNvSpPr>
            <a:spLocks noGrp="1"/>
          </p:cNvSpPr>
          <p:nvPr>
            <p:ph type="subTitle" idx="1"/>
          </p:nvPr>
        </p:nvSpPr>
        <p:spPr>
          <a:xfrm>
            <a:off x="1023257" y="965198"/>
            <a:ext cx="2707937" cy="4927602"/>
          </a:xfrm>
        </p:spPr>
        <p:txBody>
          <a:bodyPr anchor="ctr">
            <a:normAutofit/>
          </a:bodyPr>
          <a:lstStyle/>
          <a:p>
            <a:pPr algn="r"/>
            <a:r>
              <a:rPr lang="en-US" sz="2000">
                <a:solidFill>
                  <a:srgbClr val="FFC000"/>
                </a:solidFill>
              </a:rPr>
              <a:t>Wanjun Gu</a:t>
            </a:r>
          </a:p>
          <a:p>
            <a:pPr algn="r"/>
            <a:r>
              <a:rPr lang="en-US" sz="2000">
                <a:solidFill>
                  <a:srgbClr val="FFC000"/>
                </a:solidFill>
              </a:rPr>
              <a:t>Darquenne Lab</a:t>
            </a:r>
          </a:p>
          <a:p>
            <a:pPr algn="r"/>
            <a:r>
              <a:rPr lang="en-US" sz="2000">
                <a:solidFill>
                  <a:srgbClr val="FFC000"/>
                </a:solidFill>
              </a:rPr>
              <a:t>Nov. 11</a:t>
            </a:r>
            <a:r>
              <a:rPr lang="en-US" sz="2000" baseline="30000">
                <a:solidFill>
                  <a:srgbClr val="FFC000"/>
                </a:solidFill>
              </a:rPr>
              <a:t>th</a:t>
            </a:r>
            <a:r>
              <a:rPr lang="en-US" sz="2000">
                <a:solidFill>
                  <a:srgbClr val="FFC000"/>
                </a:solidFill>
              </a:rPr>
              <a:t> 2019</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9098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77776A7-E860-402F-B2CE-812B347B4B62}"/>
              </a:ext>
            </a:extLst>
          </p:cNvPr>
          <p:cNvGrpSpPr/>
          <p:nvPr/>
        </p:nvGrpSpPr>
        <p:grpSpPr>
          <a:xfrm>
            <a:off x="-12750" y="315027"/>
            <a:ext cx="11469788" cy="5667871"/>
            <a:chOff x="26728394" y="26858322"/>
            <a:chExt cx="16019806" cy="7345615"/>
          </a:xfrm>
        </p:grpSpPr>
        <p:pic>
          <p:nvPicPr>
            <p:cNvPr id="4" name="Picture 3" descr="A screenshot of a cell phone&#10;&#10;Description automatically generated">
              <a:extLst>
                <a:ext uri="{FF2B5EF4-FFF2-40B4-BE49-F238E27FC236}">
                  <a16:creationId xmlns:a16="http://schemas.microsoft.com/office/drawing/2014/main" id="{5F7C0E4D-3974-4412-AE11-BCACCE002CA8}"/>
                </a:ext>
              </a:extLst>
            </p:cNvPr>
            <p:cNvPicPr>
              <a:picLocks noChangeAspect="1"/>
            </p:cNvPicPr>
            <p:nvPr/>
          </p:nvPicPr>
          <p:blipFill rotWithShape="1">
            <a:blip r:embed="rId2"/>
            <a:srcRect l="3613" t="3963" b="4015"/>
            <a:stretch/>
          </p:blipFill>
          <p:spPr>
            <a:xfrm>
              <a:off x="27396686" y="27775749"/>
              <a:ext cx="7188676" cy="5909643"/>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B342D3CB-83E3-4E27-9D51-9FF8611017F4}"/>
                </a:ext>
              </a:extLst>
            </p:cNvPr>
            <p:cNvPicPr>
              <a:picLocks noChangeAspect="1"/>
            </p:cNvPicPr>
            <p:nvPr/>
          </p:nvPicPr>
          <p:blipFill rotWithShape="1">
            <a:blip r:embed="rId3"/>
            <a:srcRect l="3533" t="4768" b="3580"/>
            <a:stretch/>
          </p:blipFill>
          <p:spPr>
            <a:xfrm>
              <a:off x="35492799" y="27749799"/>
              <a:ext cx="7255401" cy="5935592"/>
            </a:xfrm>
            <a:prstGeom prst="rect">
              <a:avLst/>
            </a:prstGeom>
          </p:spPr>
        </p:pic>
        <p:sp>
          <p:nvSpPr>
            <p:cNvPr id="6" name="Rectangle 5">
              <a:extLst>
                <a:ext uri="{FF2B5EF4-FFF2-40B4-BE49-F238E27FC236}">
                  <a16:creationId xmlns:a16="http://schemas.microsoft.com/office/drawing/2014/main" id="{10BEBD78-18A5-4A19-89E4-D88771E82048}"/>
                </a:ext>
              </a:extLst>
            </p:cNvPr>
            <p:cNvSpPr/>
            <p:nvPr/>
          </p:nvSpPr>
          <p:spPr>
            <a:xfrm rot="16200000">
              <a:off x="26187152" y="30580065"/>
              <a:ext cx="1641315" cy="558832"/>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Skewness</a:t>
              </a:r>
              <a:endParaRPr lang="en-US" sz="2000" b="1" cap="none" spc="50" dirty="0">
                <a:ln w="0"/>
                <a:solidFill>
                  <a:schemeClr val="bg2"/>
                </a:solidFill>
                <a:effectLst>
                  <a:innerShdw blurRad="63500" dist="50800" dir="13500000">
                    <a:srgbClr val="000000">
                      <a:alpha val="50000"/>
                    </a:srgbClr>
                  </a:innerShdw>
                </a:effectLst>
              </a:endParaRPr>
            </a:p>
          </p:txBody>
        </p:sp>
        <p:sp>
          <p:nvSpPr>
            <p:cNvPr id="7" name="Rectangle 6">
              <a:extLst>
                <a:ext uri="{FF2B5EF4-FFF2-40B4-BE49-F238E27FC236}">
                  <a16:creationId xmlns:a16="http://schemas.microsoft.com/office/drawing/2014/main" id="{4B229632-B93D-444A-8ABE-110F217D4C44}"/>
                </a:ext>
              </a:extLst>
            </p:cNvPr>
            <p:cNvSpPr/>
            <p:nvPr/>
          </p:nvSpPr>
          <p:spPr>
            <a:xfrm>
              <a:off x="30498981" y="33685391"/>
              <a:ext cx="2147381" cy="518546"/>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8" name="Rectangle 7">
              <a:extLst>
                <a:ext uri="{FF2B5EF4-FFF2-40B4-BE49-F238E27FC236}">
                  <a16:creationId xmlns:a16="http://schemas.microsoft.com/office/drawing/2014/main" id="{82C98AE8-BEF8-44E6-B2A1-3E6E311F0A52}"/>
                </a:ext>
              </a:extLst>
            </p:cNvPr>
            <p:cNvSpPr/>
            <p:nvPr/>
          </p:nvSpPr>
          <p:spPr>
            <a:xfrm>
              <a:off x="37840620" y="33685391"/>
              <a:ext cx="2147381" cy="518546"/>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A9E4DC87-8939-4F7A-AFEE-80474550F655}"/>
                </a:ext>
              </a:extLst>
            </p:cNvPr>
            <p:cNvSpPr/>
            <p:nvPr/>
          </p:nvSpPr>
          <p:spPr>
            <a:xfrm>
              <a:off x="28840285" y="27231253"/>
              <a:ext cx="4301478" cy="518546"/>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Skewness Vs. 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11" name="Rectangle 10">
              <a:extLst>
                <a:ext uri="{FF2B5EF4-FFF2-40B4-BE49-F238E27FC236}">
                  <a16:creationId xmlns:a16="http://schemas.microsoft.com/office/drawing/2014/main" id="{994815D3-7BE2-4F31-9081-B9ED34AAB8BF}"/>
                </a:ext>
              </a:extLst>
            </p:cNvPr>
            <p:cNvSpPr/>
            <p:nvPr/>
          </p:nvSpPr>
          <p:spPr>
            <a:xfrm>
              <a:off x="36702924" y="26858322"/>
              <a:ext cx="5393739" cy="917427"/>
            </a:xfrm>
            <a:prstGeom prst="rect">
              <a:avLst/>
            </a:prstGeom>
            <a:noFill/>
          </p:spPr>
          <p:txBody>
            <a:bodyPr wrap="square" lIns="91440" tIns="45720" rIns="91440" bIns="45720">
              <a:spAutoFit/>
            </a:bodyPr>
            <a:lstStyle/>
            <a:p>
              <a:pPr algn="ctr">
                <a:buNone/>
              </a:pPr>
              <a:r>
                <a:rPr lang="en-US" sz="2000" b="1" spc="50" dirty="0">
                  <a:ln w="0"/>
                  <a:effectLst>
                    <a:innerShdw blurRad="63500" dist="50800" dir="13500000">
                      <a:srgbClr val="000000">
                        <a:alpha val="50000"/>
                      </a:srgbClr>
                    </a:innerShdw>
                  </a:effectLst>
                </a:rPr>
                <a:t>Standard Deviation </a:t>
              </a:r>
            </a:p>
            <a:p>
              <a:pPr algn="ctr">
                <a:buNone/>
              </a:pPr>
              <a:r>
                <a:rPr lang="en-US" sz="2000" b="1" spc="50" dirty="0">
                  <a:ln w="0"/>
                  <a:effectLst>
                    <a:innerShdw blurRad="63500" dist="50800" dir="13500000">
                      <a:srgbClr val="000000">
                        <a:alpha val="50000"/>
                      </a:srgbClr>
                    </a:innerShdw>
                  </a:effectLst>
                </a:rPr>
                <a:t>Vs. 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12" name="Rectangle 11">
              <a:extLst>
                <a:ext uri="{FF2B5EF4-FFF2-40B4-BE49-F238E27FC236}">
                  <a16:creationId xmlns:a16="http://schemas.microsoft.com/office/drawing/2014/main" id="{503F6ED1-3F7D-4896-B95B-2CE949F0D237}"/>
                </a:ext>
              </a:extLst>
            </p:cNvPr>
            <p:cNvSpPr/>
            <p:nvPr/>
          </p:nvSpPr>
          <p:spPr>
            <a:xfrm rot="16200000">
              <a:off x="33283693" y="30495368"/>
              <a:ext cx="3775394"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Standard Deviation</a:t>
              </a:r>
              <a:endParaRPr lang="en-US" sz="2800" b="1" cap="none" spc="50" dirty="0">
                <a:ln w="0"/>
                <a:solidFill>
                  <a:schemeClr val="bg2"/>
                </a:solidFill>
                <a:effectLst>
                  <a:innerShdw blurRad="63500" dist="50800" dir="13500000">
                    <a:srgbClr val="000000">
                      <a:alpha val="50000"/>
                    </a:srgbClr>
                  </a:innerShdw>
                </a:effectLst>
              </a:endParaRPr>
            </a:p>
          </p:txBody>
        </p:sp>
      </p:grpSp>
    </p:spTree>
    <p:extLst>
      <p:ext uri="{BB962C8B-B14F-4D97-AF65-F5344CB8AC3E}">
        <p14:creationId xmlns:p14="http://schemas.microsoft.com/office/powerpoint/2010/main" val="12709896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6966DA4-C4AD-4547-BCE1-D6C4D734D9C0}"/>
              </a:ext>
            </a:extLst>
          </p:cNvPr>
          <p:cNvSpPr>
            <a:spLocks noGrp="1"/>
          </p:cNvSpPr>
          <p:nvPr>
            <p:ph type="title"/>
          </p:nvPr>
        </p:nvSpPr>
        <p:spPr>
          <a:xfrm>
            <a:off x="838200" y="631825"/>
            <a:ext cx="10515600" cy="1325563"/>
          </a:xfrm>
        </p:spPr>
        <p:txBody>
          <a:bodyPr>
            <a:normAutofit/>
          </a:bodyPr>
          <a:lstStyle/>
          <a:p>
            <a:r>
              <a:rPr lang="en-US" dirty="0"/>
              <a:t>Conclusion up to dosimetry conference</a:t>
            </a:r>
          </a:p>
        </p:txBody>
      </p:sp>
      <p:sp>
        <p:nvSpPr>
          <p:cNvPr id="4" name="Content Placeholder 3">
            <a:extLst>
              <a:ext uri="{FF2B5EF4-FFF2-40B4-BE49-F238E27FC236}">
                <a16:creationId xmlns:a16="http://schemas.microsoft.com/office/drawing/2014/main" id="{28027FE6-1DF8-4B1A-93DD-5EB0084C467C}"/>
              </a:ext>
            </a:extLst>
          </p:cNvPr>
          <p:cNvSpPr>
            <a:spLocks noGrp="1"/>
          </p:cNvSpPr>
          <p:nvPr>
            <p:ph idx="1"/>
          </p:nvPr>
        </p:nvSpPr>
        <p:spPr>
          <a:xfrm>
            <a:off x="838200" y="2057400"/>
            <a:ext cx="10515600" cy="3871762"/>
          </a:xfrm>
        </p:spPr>
        <p:txBody>
          <a:bodyPr>
            <a:normAutofit/>
          </a:bodyPr>
          <a:lstStyle/>
          <a:p>
            <a:pPr marL="457200" indent="-457200">
              <a:spcAft>
                <a:spcPts val="600"/>
              </a:spcAft>
              <a:buFont typeface="Arial"/>
              <a:buChar char="•"/>
            </a:pPr>
            <a:r>
              <a:rPr lang="en-US" sz="2400" dirty="0">
                <a:latin typeface="Trebuchet MS" panose="020B0703020202090204" pitchFamily="34" charset="0"/>
              </a:rPr>
              <a:t>There was an uneven distribution of deposited particles among the lobes of the mouse lung. The unevenness increased with increasing particle size. Depending on the lobe, individual lobe analysis to determine overall deposition may either underestimate or overestimate total lung burden, at least for particles in the micron size range. </a:t>
            </a:r>
          </a:p>
          <a:p>
            <a:pPr marL="457200" indent="-457200">
              <a:spcAft>
                <a:spcPts val="600"/>
              </a:spcAft>
              <a:buFont typeface="Arial"/>
              <a:buChar char="•"/>
            </a:pPr>
            <a:r>
              <a:rPr lang="en-US" sz="2400" dirty="0">
                <a:latin typeface="Trebuchet MS" panose="020B0703020202090204" pitchFamily="34" charset="0"/>
              </a:rPr>
              <a:t>At near acini level, larger particle size was associated with higher likeness of formation of hot spots and a less uniform spatial distribution of particle deposition.</a:t>
            </a:r>
          </a:p>
          <a:p>
            <a:endParaRPr lang="en-US" dirty="0"/>
          </a:p>
        </p:txBody>
      </p:sp>
    </p:spTree>
    <p:extLst>
      <p:ext uri="{BB962C8B-B14F-4D97-AF65-F5344CB8AC3E}">
        <p14:creationId xmlns:p14="http://schemas.microsoft.com/office/powerpoint/2010/main" val="40568342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219E2-D7F5-4D0F-A04E-D5BEA1C37199}"/>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Finding Correlation between Particle Size and strain</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16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E7C54FA-1606-4122-BF0E-C16419DA3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7500"/>
            <a:ext cx="12192000" cy="3048000"/>
          </a:xfrm>
          <a:prstGeom prst="rect">
            <a:avLst/>
          </a:prstGeom>
        </p:spPr>
      </p:pic>
    </p:spTree>
    <p:extLst>
      <p:ext uri="{BB962C8B-B14F-4D97-AF65-F5344CB8AC3E}">
        <p14:creationId xmlns:p14="http://schemas.microsoft.com/office/powerpoint/2010/main" val="1378624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E7C54FA-1606-4122-BF0E-C16419DA3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7500"/>
            <a:ext cx="12192000" cy="3048000"/>
          </a:xfrm>
          <a:prstGeom prst="rect">
            <a:avLst/>
          </a:prstGeom>
        </p:spPr>
      </p:pic>
      <p:sp>
        <p:nvSpPr>
          <p:cNvPr id="6" name="Rectangle 5">
            <a:extLst>
              <a:ext uri="{FF2B5EF4-FFF2-40B4-BE49-F238E27FC236}">
                <a16:creationId xmlns:a16="http://schemas.microsoft.com/office/drawing/2014/main" id="{E221E5F0-5B17-4A82-9334-6BD15B65A29F}"/>
              </a:ext>
            </a:extLst>
          </p:cNvPr>
          <p:cNvSpPr/>
          <p:nvPr/>
        </p:nvSpPr>
        <p:spPr>
          <a:xfrm>
            <a:off x="622300" y="2260600"/>
            <a:ext cx="812800" cy="20447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6938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22C51CE-16B7-4EB5-8505-9527ACAB7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4572000"/>
          </a:xfrm>
          <a:prstGeom prst="rect">
            <a:avLst/>
          </a:prstGeom>
        </p:spPr>
      </p:pic>
      <p:sp>
        <p:nvSpPr>
          <p:cNvPr id="4" name="Rectangle 3">
            <a:extLst>
              <a:ext uri="{FF2B5EF4-FFF2-40B4-BE49-F238E27FC236}">
                <a16:creationId xmlns:a16="http://schemas.microsoft.com/office/drawing/2014/main" id="{C0AAA32E-6AB7-4A0E-97E3-27FE70E23792}"/>
              </a:ext>
            </a:extLst>
          </p:cNvPr>
          <p:cNvSpPr/>
          <p:nvPr/>
        </p:nvSpPr>
        <p:spPr>
          <a:xfrm>
            <a:off x="5181600" y="3314700"/>
            <a:ext cx="812800" cy="13589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2552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25A36-9B38-400C-B851-334F9FD84750}"/>
              </a:ext>
            </a:extLst>
          </p:cNvPr>
          <p:cNvSpPr>
            <a:spLocks noGrp="1"/>
          </p:cNvSpPr>
          <p:nvPr>
            <p:ph type="title"/>
          </p:nvPr>
        </p:nvSpPr>
        <p:spPr>
          <a:xfrm>
            <a:off x="6392598" y="640263"/>
            <a:ext cx="5221266" cy="1344975"/>
          </a:xfrm>
        </p:spPr>
        <p:txBody>
          <a:bodyPr>
            <a:normAutofit/>
          </a:bodyPr>
          <a:lstStyle/>
          <a:p>
            <a:pPr algn="ctr"/>
            <a:r>
              <a:rPr lang="en-US" sz="3100"/>
              <a:t>Explain the significantly lower DV accessory in BALB/c</a:t>
            </a:r>
          </a:p>
        </p:txBody>
      </p:sp>
      <p:pic>
        <p:nvPicPr>
          <p:cNvPr id="4" name="Picture 3" descr="A picture containing flying, air, man, skiing&#10;&#10;Description automatically generated">
            <a:extLst>
              <a:ext uri="{FF2B5EF4-FFF2-40B4-BE49-F238E27FC236}">
                <a16:creationId xmlns:a16="http://schemas.microsoft.com/office/drawing/2014/main" id="{50EF4ADC-3036-41C0-8E72-E750E8AEE314}"/>
              </a:ext>
            </a:extLst>
          </p:cNvPr>
          <p:cNvPicPr>
            <a:picLocks noChangeAspect="1"/>
          </p:cNvPicPr>
          <p:nvPr/>
        </p:nvPicPr>
        <p:blipFill>
          <a:blip r:embed="rId2"/>
          <a:stretch>
            <a:fillRect/>
          </a:stretch>
        </p:blipFill>
        <p:spPr>
          <a:xfrm>
            <a:off x="484632" y="935301"/>
            <a:ext cx="5126736" cy="4831948"/>
          </a:xfrm>
          <a:prstGeom prst="rect">
            <a:avLst/>
          </a:prstGeom>
        </p:spPr>
      </p:pic>
      <p:sp>
        <p:nvSpPr>
          <p:cNvPr id="3" name="Content Placeholder 2">
            <a:extLst>
              <a:ext uri="{FF2B5EF4-FFF2-40B4-BE49-F238E27FC236}">
                <a16:creationId xmlns:a16="http://schemas.microsoft.com/office/drawing/2014/main" id="{D34FE97E-672E-4A1D-A187-0A2E99DAD76A}"/>
              </a:ext>
            </a:extLst>
          </p:cNvPr>
          <p:cNvSpPr>
            <a:spLocks noGrp="1"/>
          </p:cNvSpPr>
          <p:nvPr>
            <p:ph idx="1"/>
          </p:nvPr>
        </p:nvSpPr>
        <p:spPr>
          <a:xfrm>
            <a:off x="6391903" y="2121763"/>
            <a:ext cx="5235490" cy="3773010"/>
          </a:xfrm>
        </p:spPr>
        <p:txBody>
          <a:bodyPr>
            <a:normAutofit/>
          </a:bodyPr>
          <a:lstStyle/>
          <a:p>
            <a:r>
              <a:rPr lang="en-US" sz="2000"/>
              <a:t>Airway Entrance Angle</a:t>
            </a:r>
          </a:p>
          <a:p>
            <a:pPr marL="0" indent="0">
              <a:buNone/>
            </a:pPr>
            <a:endParaRPr lang="en-US" sz="2000"/>
          </a:p>
        </p:txBody>
      </p:sp>
    </p:spTree>
    <p:extLst>
      <p:ext uri="{BB962C8B-B14F-4D97-AF65-F5344CB8AC3E}">
        <p14:creationId xmlns:p14="http://schemas.microsoft.com/office/powerpoint/2010/main" val="6081281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17A5E98-5E19-49E6-A1C7-937FD8A4B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162"/>
            <a:ext cx="12192000" cy="4283676"/>
          </a:xfrm>
          <a:prstGeom prst="rect">
            <a:avLst/>
          </a:prstGeom>
        </p:spPr>
      </p:pic>
    </p:spTree>
    <p:extLst>
      <p:ext uri="{BB962C8B-B14F-4D97-AF65-F5344CB8AC3E}">
        <p14:creationId xmlns:p14="http://schemas.microsoft.com/office/powerpoint/2010/main" val="31736253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66B5-BF00-498C-8692-796E32EC8906}"/>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178CEA6D-A2A3-4299-8B8F-92D280FDFB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73166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BEA0-DA23-4535-9E71-3B7F41AD1666}"/>
              </a:ext>
            </a:extLst>
          </p:cNvPr>
          <p:cNvSpPr>
            <a:spLocks noGrp="1"/>
          </p:cNvSpPr>
          <p:nvPr>
            <p:ph type="title"/>
          </p:nvPr>
        </p:nvSpPr>
        <p:spPr>
          <a:xfrm>
            <a:off x="838200" y="631825"/>
            <a:ext cx="10515600" cy="1325563"/>
          </a:xfrm>
        </p:spPr>
        <p:txBody>
          <a:bodyPr>
            <a:normAutofit/>
          </a:bodyPr>
          <a:lstStyle/>
          <a:p>
            <a:r>
              <a:rPr lang="en-US"/>
              <a:t>Previously done</a:t>
            </a:r>
            <a:endParaRPr lang="en-US" dirty="0"/>
          </a:p>
        </p:txBody>
      </p:sp>
      <p:sp>
        <p:nvSpPr>
          <p:cNvPr id="14" name="Content Placeholder 4">
            <a:extLst>
              <a:ext uri="{FF2B5EF4-FFF2-40B4-BE49-F238E27FC236}">
                <a16:creationId xmlns:a16="http://schemas.microsoft.com/office/drawing/2014/main" id="{02AF5BB3-83A6-4E1D-9433-5CF23543ACB3}"/>
              </a:ext>
            </a:extLst>
          </p:cNvPr>
          <p:cNvSpPr>
            <a:spLocks noGrp="1"/>
          </p:cNvSpPr>
          <p:nvPr>
            <p:ph idx="1"/>
          </p:nvPr>
        </p:nvSpPr>
        <p:spPr>
          <a:xfrm>
            <a:off x="838200" y="2057400"/>
            <a:ext cx="10515600" cy="3871762"/>
          </a:xfrm>
        </p:spPr>
        <p:txBody>
          <a:bodyPr>
            <a:normAutofit/>
          </a:bodyPr>
          <a:lstStyle/>
          <a:p>
            <a:r>
              <a:rPr lang="en-US" sz="2400"/>
              <a:t>Determining DV Ratio</a:t>
            </a:r>
          </a:p>
          <a:p>
            <a:r>
              <a:rPr lang="en-US" sz="2400"/>
              <a:t>Determining Skewness of particle deposition distribution</a:t>
            </a:r>
          </a:p>
        </p:txBody>
      </p:sp>
    </p:spTree>
    <p:extLst>
      <p:ext uri="{BB962C8B-B14F-4D97-AF65-F5344CB8AC3E}">
        <p14:creationId xmlns:p14="http://schemas.microsoft.com/office/powerpoint/2010/main" val="11047257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BEA0-DA23-4535-9E71-3B7F41AD166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LAPD Experiment</a:t>
            </a: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658233E-5EA4-404D-88AB-EC554E46F0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679898"/>
            <a:ext cx="6553545" cy="350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2794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C2BEA0-DA23-4535-9E71-3B7F41AD166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LAPD Dataset</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007EE70-FE64-4643-B5C0-10993889BA0C}"/>
              </a:ext>
            </a:extLst>
          </p:cNvPr>
          <p:cNvGraphicFramePr>
            <a:graphicFrameLocks noGrp="1"/>
          </p:cNvGraphicFramePr>
          <p:nvPr>
            <p:extLst>
              <p:ext uri="{D42A27DB-BD31-4B8C-83A1-F6EECF244321}">
                <p14:modId xmlns:p14="http://schemas.microsoft.com/office/powerpoint/2010/main" val="1756173446"/>
              </p:ext>
            </p:extLst>
          </p:nvPr>
        </p:nvGraphicFramePr>
        <p:xfrm>
          <a:off x="456481" y="2509911"/>
          <a:ext cx="11223943" cy="3997641"/>
        </p:xfrm>
        <a:graphic>
          <a:graphicData uri="http://schemas.openxmlformats.org/drawingml/2006/table">
            <a:tbl>
              <a:tblPr>
                <a:tableStyleId>{5C22544A-7EE6-4342-B048-85BDC9FD1C3A}</a:tableStyleId>
              </a:tblPr>
              <a:tblGrid>
                <a:gridCol w="1984801">
                  <a:extLst>
                    <a:ext uri="{9D8B030D-6E8A-4147-A177-3AD203B41FA5}">
                      <a16:colId xmlns:a16="http://schemas.microsoft.com/office/drawing/2014/main" val="3721353034"/>
                    </a:ext>
                  </a:extLst>
                </a:gridCol>
                <a:gridCol w="1174807">
                  <a:extLst>
                    <a:ext uri="{9D8B030D-6E8A-4147-A177-3AD203B41FA5}">
                      <a16:colId xmlns:a16="http://schemas.microsoft.com/office/drawing/2014/main" val="1841634228"/>
                    </a:ext>
                  </a:extLst>
                </a:gridCol>
                <a:gridCol w="962765">
                  <a:extLst>
                    <a:ext uri="{9D8B030D-6E8A-4147-A177-3AD203B41FA5}">
                      <a16:colId xmlns:a16="http://schemas.microsoft.com/office/drawing/2014/main" val="605240524"/>
                    </a:ext>
                  </a:extLst>
                </a:gridCol>
                <a:gridCol w="1115054">
                  <a:extLst>
                    <a:ext uri="{9D8B030D-6E8A-4147-A177-3AD203B41FA5}">
                      <a16:colId xmlns:a16="http://schemas.microsoft.com/office/drawing/2014/main" val="2155508723"/>
                    </a:ext>
                  </a:extLst>
                </a:gridCol>
                <a:gridCol w="903012">
                  <a:extLst>
                    <a:ext uri="{9D8B030D-6E8A-4147-A177-3AD203B41FA5}">
                      <a16:colId xmlns:a16="http://schemas.microsoft.com/office/drawing/2014/main" val="2114084308"/>
                    </a:ext>
                  </a:extLst>
                </a:gridCol>
                <a:gridCol w="840067">
                  <a:extLst>
                    <a:ext uri="{9D8B030D-6E8A-4147-A177-3AD203B41FA5}">
                      <a16:colId xmlns:a16="http://schemas.microsoft.com/office/drawing/2014/main" val="2512303081"/>
                    </a:ext>
                  </a:extLst>
                </a:gridCol>
                <a:gridCol w="628025">
                  <a:extLst>
                    <a:ext uri="{9D8B030D-6E8A-4147-A177-3AD203B41FA5}">
                      <a16:colId xmlns:a16="http://schemas.microsoft.com/office/drawing/2014/main" val="4199498243"/>
                    </a:ext>
                  </a:extLst>
                </a:gridCol>
                <a:gridCol w="1280828">
                  <a:extLst>
                    <a:ext uri="{9D8B030D-6E8A-4147-A177-3AD203B41FA5}">
                      <a16:colId xmlns:a16="http://schemas.microsoft.com/office/drawing/2014/main" val="3182912680"/>
                    </a:ext>
                  </a:extLst>
                </a:gridCol>
                <a:gridCol w="1068786">
                  <a:extLst>
                    <a:ext uri="{9D8B030D-6E8A-4147-A177-3AD203B41FA5}">
                      <a16:colId xmlns:a16="http://schemas.microsoft.com/office/drawing/2014/main" val="3943786291"/>
                    </a:ext>
                  </a:extLst>
                </a:gridCol>
                <a:gridCol w="1265798">
                  <a:extLst>
                    <a:ext uri="{9D8B030D-6E8A-4147-A177-3AD203B41FA5}">
                      <a16:colId xmlns:a16="http://schemas.microsoft.com/office/drawing/2014/main" val="2557260006"/>
                    </a:ext>
                  </a:extLst>
                </a:gridCol>
              </a:tblGrid>
              <a:tr h="495111">
                <a:tc rowSpan="2">
                  <a:txBody>
                    <a:bodyPr/>
                    <a:lstStyle/>
                    <a:p>
                      <a:pPr algn="ctr" fontAlgn="b"/>
                      <a:r>
                        <a:rPr lang="en-US" sz="3000" u="none" strike="noStrike">
                          <a:effectLst/>
                        </a:rPr>
                        <a:t>Particle Size</a:t>
                      </a:r>
                      <a:endParaRPr lang="en-US" sz="3000" b="0" i="0" u="none" strike="noStrike">
                        <a:solidFill>
                          <a:srgbClr val="000000"/>
                        </a:solidFill>
                        <a:effectLst/>
                        <a:latin typeface="Calibri" panose="020F0502020204030204" pitchFamily="34" charset="0"/>
                      </a:endParaRPr>
                    </a:p>
                  </a:txBody>
                  <a:tcPr marL="8835" marR="8835" marT="8835" marB="0" anchor="b"/>
                </a:tc>
                <a:tc gridSpan="8">
                  <a:txBody>
                    <a:bodyPr/>
                    <a:lstStyle/>
                    <a:p>
                      <a:pPr algn="ctr" fontAlgn="b"/>
                      <a:r>
                        <a:rPr lang="en-US" sz="3000" u="none" strike="noStrike">
                          <a:effectLst/>
                        </a:rPr>
                        <a:t>Strain and Sex</a:t>
                      </a:r>
                      <a:endParaRPr lang="en-US" sz="3000" b="0" i="0" u="none" strike="noStrike">
                        <a:solidFill>
                          <a:srgbClr val="000000"/>
                        </a:solidFill>
                        <a:effectLst/>
                        <a:latin typeface="Calibri" panose="020F0502020204030204" pitchFamily="34" charset="0"/>
                      </a:endParaRPr>
                    </a:p>
                  </a:txBody>
                  <a:tcPr marL="8835" marR="8835" marT="883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000" u="none" strike="noStrike">
                          <a:effectLst/>
                        </a:rPr>
                        <a:t>Total</a:t>
                      </a:r>
                      <a:endParaRPr lang="en-US" sz="3000" b="0" i="0" u="none" strike="noStrike">
                        <a:solidFill>
                          <a:srgbClr val="000000"/>
                        </a:solidFill>
                        <a:effectLst/>
                        <a:latin typeface="Calibri" panose="020F0502020204030204" pitchFamily="34" charset="0"/>
                      </a:endParaRPr>
                    </a:p>
                  </a:txBody>
                  <a:tcPr marL="8835" marR="8835" marT="8835" marB="0" anchor="b"/>
                </a:tc>
                <a:extLst>
                  <a:ext uri="{0D108BD9-81ED-4DB2-BD59-A6C34878D82A}">
                    <a16:rowId xmlns:a16="http://schemas.microsoft.com/office/drawing/2014/main" val="1002409059"/>
                  </a:ext>
                </a:extLst>
              </a:tr>
              <a:tr h="495111">
                <a:tc vMerge="1">
                  <a:txBody>
                    <a:bodyPr/>
                    <a:lstStyle/>
                    <a:p>
                      <a:endParaRPr lang="en-US"/>
                    </a:p>
                  </a:txBody>
                  <a:tcPr/>
                </a:tc>
                <a:tc gridSpan="2">
                  <a:txBody>
                    <a:bodyPr/>
                    <a:lstStyle/>
                    <a:p>
                      <a:pPr algn="ctr" fontAlgn="b"/>
                      <a:r>
                        <a:rPr lang="en-US" sz="3000" u="none" strike="noStrike">
                          <a:effectLst/>
                        </a:rPr>
                        <a:t>B6C3F1</a:t>
                      </a:r>
                      <a:endParaRPr lang="en-US" sz="3000" b="0" i="0" u="none" strike="noStrike">
                        <a:solidFill>
                          <a:srgbClr val="000000"/>
                        </a:solidFill>
                        <a:effectLst/>
                        <a:latin typeface="Calibri" panose="020F0502020204030204" pitchFamily="34" charset="0"/>
                      </a:endParaRPr>
                    </a:p>
                  </a:txBody>
                  <a:tcPr marL="8835" marR="8835" marT="8835" marB="0" anchor="b"/>
                </a:tc>
                <a:tc hMerge="1">
                  <a:txBody>
                    <a:bodyPr/>
                    <a:lstStyle/>
                    <a:p>
                      <a:endParaRPr lang="en-US"/>
                    </a:p>
                  </a:txBody>
                  <a:tcPr/>
                </a:tc>
                <a:tc gridSpan="2">
                  <a:txBody>
                    <a:bodyPr/>
                    <a:lstStyle/>
                    <a:p>
                      <a:pPr algn="ctr" fontAlgn="b"/>
                      <a:r>
                        <a:rPr lang="en-US" sz="3000" u="none" strike="noStrike">
                          <a:effectLst/>
                        </a:rPr>
                        <a:t>BALB/c</a:t>
                      </a:r>
                      <a:endParaRPr lang="en-US" sz="3000" b="0" i="0" u="none" strike="noStrike">
                        <a:solidFill>
                          <a:srgbClr val="000000"/>
                        </a:solidFill>
                        <a:effectLst/>
                        <a:latin typeface="Calibri" panose="020F0502020204030204" pitchFamily="34" charset="0"/>
                      </a:endParaRPr>
                    </a:p>
                  </a:txBody>
                  <a:tcPr marL="8835" marR="8835" marT="8835" marB="0" anchor="b"/>
                </a:tc>
                <a:tc hMerge="1">
                  <a:txBody>
                    <a:bodyPr/>
                    <a:lstStyle/>
                    <a:p>
                      <a:endParaRPr lang="en-US"/>
                    </a:p>
                  </a:txBody>
                  <a:tcPr/>
                </a:tc>
                <a:tc gridSpan="2">
                  <a:txBody>
                    <a:bodyPr/>
                    <a:lstStyle/>
                    <a:p>
                      <a:pPr algn="ctr" fontAlgn="b"/>
                      <a:r>
                        <a:rPr lang="en-US" sz="3000" u="none" strike="noStrike">
                          <a:effectLst/>
                        </a:rPr>
                        <a:t>CD-1</a:t>
                      </a:r>
                      <a:endParaRPr lang="en-US" sz="3000" b="0" i="0" u="none" strike="noStrike">
                        <a:solidFill>
                          <a:srgbClr val="000000"/>
                        </a:solidFill>
                        <a:effectLst/>
                        <a:latin typeface="Calibri" panose="020F0502020204030204" pitchFamily="34" charset="0"/>
                      </a:endParaRPr>
                    </a:p>
                  </a:txBody>
                  <a:tcPr marL="8835" marR="8835" marT="8835" marB="0" anchor="b"/>
                </a:tc>
                <a:tc hMerge="1">
                  <a:txBody>
                    <a:bodyPr/>
                    <a:lstStyle/>
                    <a:p>
                      <a:endParaRPr lang="en-US"/>
                    </a:p>
                  </a:txBody>
                  <a:tcPr/>
                </a:tc>
                <a:tc gridSpan="2">
                  <a:txBody>
                    <a:bodyPr/>
                    <a:lstStyle/>
                    <a:p>
                      <a:pPr algn="ctr" fontAlgn="b"/>
                      <a:r>
                        <a:rPr lang="en-US" sz="3000" u="none" strike="noStrike">
                          <a:effectLst/>
                        </a:rPr>
                        <a:t>C57BL/6</a:t>
                      </a:r>
                      <a:endParaRPr lang="en-US" sz="3000" b="0" i="0" u="none" strike="noStrike">
                        <a:solidFill>
                          <a:srgbClr val="000000"/>
                        </a:solidFill>
                        <a:effectLst/>
                        <a:latin typeface="Calibri" panose="020F0502020204030204" pitchFamily="34" charset="0"/>
                      </a:endParaRPr>
                    </a:p>
                  </a:txBody>
                  <a:tcPr marL="8835" marR="8835" marT="8835" marB="0" anchor="b"/>
                </a:tc>
                <a:tc hMerge="1">
                  <a:txBody>
                    <a:bodyPr/>
                    <a:lstStyle/>
                    <a:p>
                      <a:endParaRPr lang="en-US"/>
                    </a:p>
                  </a:txBody>
                  <a:tcP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8835" marR="8835" marT="8835" marB="0" anchor="b"/>
                </a:tc>
                <a:extLst>
                  <a:ext uri="{0D108BD9-81ED-4DB2-BD59-A6C34878D82A}">
                    <a16:rowId xmlns:a16="http://schemas.microsoft.com/office/drawing/2014/main" val="1462605488"/>
                  </a:ext>
                </a:extLst>
              </a:tr>
              <a:tr h="495111">
                <a:tc>
                  <a:txBody>
                    <a:bodyPr/>
                    <a:lstStyle/>
                    <a:p>
                      <a:pPr algn="ctr" fontAlgn="b"/>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M</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M</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M</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M</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8835" marR="8835" marT="8835" marB="0" anchor="b"/>
                </a:tc>
                <a:extLst>
                  <a:ext uri="{0D108BD9-81ED-4DB2-BD59-A6C34878D82A}">
                    <a16:rowId xmlns:a16="http://schemas.microsoft.com/office/drawing/2014/main" val="2166000138"/>
                  </a:ext>
                </a:extLst>
              </a:tr>
              <a:tr h="521616">
                <a:tc>
                  <a:txBody>
                    <a:bodyPr/>
                    <a:lstStyle/>
                    <a:p>
                      <a:pPr algn="ctr" fontAlgn="b"/>
                      <a:r>
                        <a:rPr lang="en-US" sz="3000" u="none" strike="noStrike">
                          <a:effectLst/>
                        </a:rPr>
                        <a:t>0.5 µm</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1</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3</a:t>
                      </a:r>
                      <a:endParaRPr lang="en-US" sz="3000" b="0" i="0" u="none" strike="noStrike">
                        <a:solidFill>
                          <a:srgbClr val="000000"/>
                        </a:solidFill>
                        <a:effectLst/>
                        <a:latin typeface="Calibri" panose="020F0502020204030204" pitchFamily="34" charset="0"/>
                      </a:endParaRPr>
                    </a:p>
                  </a:txBody>
                  <a:tcPr marL="8835" marR="8835" marT="8835" marB="0" anchor="b"/>
                </a:tc>
                <a:extLst>
                  <a:ext uri="{0D108BD9-81ED-4DB2-BD59-A6C34878D82A}">
                    <a16:rowId xmlns:a16="http://schemas.microsoft.com/office/drawing/2014/main" val="1957225000"/>
                  </a:ext>
                </a:extLst>
              </a:tr>
              <a:tr h="521616">
                <a:tc>
                  <a:txBody>
                    <a:bodyPr/>
                    <a:lstStyle/>
                    <a:p>
                      <a:pPr algn="ctr" fontAlgn="b"/>
                      <a:r>
                        <a:rPr lang="en-US" sz="3000" u="none" strike="noStrike">
                          <a:effectLst/>
                        </a:rPr>
                        <a:t>1.0 µm</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16</a:t>
                      </a:r>
                      <a:endParaRPr lang="en-US" sz="3000" b="0" i="0" u="none" strike="noStrike">
                        <a:solidFill>
                          <a:srgbClr val="000000"/>
                        </a:solidFill>
                        <a:effectLst/>
                        <a:latin typeface="Calibri" panose="020F0502020204030204" pitchFamily="34" charset="0"/>
                      </a:endParaRPr>
                    </a:p>
                  </a:txBody>
                  <a:tcPr marL="8835" marR="8835" marT="8835" marB="0" anchor="b"/>
                </a:tc>
                <a:extLst>
                  <a:ext uri="{0D108BD9-81ED-4DB2-BD59-A6C34878D82A}">
                    <a16:rowId xmlns:a16="http://schemas.microsoft.com/office/drawing/2014/main" val="1716358464"/>
                  </a:ext>
                </a:extLst>
              </a:tr>
              <a:tr h="521616">
                <a:tc>
                  <a:txBody>
                    <a:bodyPr/>
                    <a:lstStyle/>
                    <a:p>
                      <a:pPr algn="ctr" fontAlgn="b"/>
                      <a:r>
                        <a:rPr lang="en-US" sz="3000" u="none" strike="noStrike">
                          <a:effectLst/>
                        </a:rPr>
                        <a:t>2.0 µm</a:t>
                      </a:r>
                      <a:endParaRPr lang="en-US" sz="3000" b="0" i="0" u="none" strike="noStrike">
                        <a:solidFill>
                          <a:srgbClr val="000000"/>
                        </a:solidFill>
                        <a:effectLst/>
                        <a:latin typeface="Calibri" panose="020F0502020204030204" pitchFamily="34" charset="0"/>
                      </a:endParaRPr>
                    </a:p>
                  </a:txBody>
                  <a:tcPr marL="8835" marR="8835" marT="8835" marB="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1</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2</a:t>
                      </a:r>
                      <a:endParaRPr lang="en-US" sz="3000" b="0" i="0" u="none" strike="noStrike">
                        <a:solidFill>
                          <a:srgbClr val="000000"/>
                        </a:solidFill>
                        <a:effectLst/>
                        <a:latin typeface="Calibri" panose="020F0502020204030204" pitchFamily="34" charset="0"/>
                      </a:endParaRPr>
                    </a:p>
                  </a:txBody>
                  <a:tcPr marL="8835" marR="8835" marT="17670" marB="17670" anchor="b"/>
                </a:tc>
                <a:tc>
                  <a:txBody>
                    <a:bodyPr/>
                    <a:lstStyle/>
                    <a:p>
                      <a:pPr algn="ctr" fontAlgn="b"/>
                      <a:r>
                        <a:rPr lang="en-US" sz="3000" u="none" strike="noStrike">
                          <a:effectLst/>
                        </a:rPr>
                        <a:t>15</a:t>
                      </a:r>
                      <a:endParaRPr lang="en-US" sz="3000" b="0" i="0" u="none" strike="noStrike">
                        <a:solidFill>
                          <a:srgbClr val="000000"/>
                        </a:solidFill>
                        <a:effectLst/>
                        <a:latin typeface="Calibri" panose="020F0502020204030204" pitchFamily="34" charset="0"/>
                      </a:endParaRPr>
                    </a:p>
                  </a:txBody>
                  <a:tcPr marL="8835" marR="8835" marT="8835" marB="0" anchor="b"/>
                </a:tc>
                <a:extLst>
                  <a:ext uri="{0D108BD9-81ED-4DB2-BD59-A6C34878D82A}">
                    <a16:rowId xmlns:a16="http://schemas.microsoft.com/office/drawing/2014/main" val="1469533705"/>
                  </a:ext>
                </a:extLst>
              </a:tr>
              <a:tr h="947460">
                <a:tc gridSpan="9">
                  <a:txBody>
                    <a:bodyPr/>
                    <a:lstStyle/>
                    <a:p>
                      <a:pPr algn="ctr" fontAlgn="b"/>
                      <a:r>
                        <a:rPr lang="en-US" sz="3000" u="none" strike="noStrike">
                          <a:effectLst/>
                        </a:rPr>
                        <a:t>* One sample was omitted during the analysis due to bad quality</a:t>
                      </a:r>
                      <a:endParaRPr lang="en-US" sz="3000" b="0" i="0" u="none" strike="noStrike">
                        <a:solidFill>
                          <a:srgbClr val="000000"/>
                        </a:solidFill>
                        <a:effectLst/>
                        <a:latin typeface="Calibri" panose="020F0502020204030204" pitchFamily="34" charset="0"/>
                      </a:endParaRPr>
                    </a:p>
                  </a:txBody>
                  <a:tcPr marL="8835" marR="8835" marT="883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000" u="none" strike="noStrike">
                          <a:effectLst/>
                        </a:rPr>
                        <a:t>34</a:t>
                      </a:r>
                      <a:endParaRPr lang="en-US" sz="3000" b="0" i="0" u="none" strike="noStrike">
                        <a:solidFill>
                          <a:srgbClr val="000000"/>
                        </a:solidFill>
                        <a:effectLst/>
                        <a:latin typeface="Calibri" panose="020F0502020204030204" pitchFamily="34" charset="0"/>
                      </a:endParaRPr>
                    </a:p>
                  </a:txBody>
                  <a:tcPr marL="8835" marR="8835" marT="8835" marB="0" anchor="b"/>
                </a:tc>
                <a:extLst>
                  <a:ext uri="{0D108BD9-81ED-4DB2-BD59-A6C34878D82A}">
                    <a16:rowId xmlns:a16="http://schemas.microsoft.com/office/drawing/2014/main" val="1229607231"/>
                  </a:ext>
                </a:extLst>
              </a:tr>
            </a:tbl>
          </a:graphicData>
        </a:graphic>
      </p:graphicFrame>
    </p:spTree>
    <p:extLst>
      <p:ext uri="{BB962C8B-B14F-4D97-AF65-F5344CB8AC3E}">
        <p14:creationId xmlns:p14="http://schemas.microsoft.com/office/powerpoint/2010/main" val="955682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BEA0-DA23-4535-9E71-3B7F41AD1666}"/>
              </a:ext>
            </a:extLst>
          </p:cNvPr>
          <p:cNvSpPr>
            <a:spLocks noGrp="1"/>
          </p:cNvSpPr>
          <p:nvPr>
            <p:ph type="title" idx="4294967295"/>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DV Ratio</a:t>
            </a:r>
          </a:p>
        </p:txBody>
      </p:sp>
      <p:pic>
        <p:nvPicPr>
          <p:cNvPr id="7" name="Picture 6">
            <a:extLst>
              <a:ext uri="{FF2B5EF4-FFF2-40B4-BE49-F238E27FC236}">
                <a16:creationId xmlns:a16="http://schemas.microsoft.com/office/drawing/2014/main" id="{357AB223-D5BA-4577-872D-D0A2DAC533FC}"/>
              </a:ext>
            </a:extLst>
          </p:cNvPr>
          <p:cNvPicPr>
            <a:picLocks noChangeAspect="1"/>
          </p:cNvPicPr>
          <p:nvPr/>
        </p:nvPicPr>
        <p:blipFill>
          <a:blip r:embed="rId2"/>
          <a:stretch>
            <a:fillRect/>
          </a:stretch>
        </p:blipFill>
        <p:spPr>
          <a:xfrm>
            <a:off x="320040" y="874372"/>
            <a:ext cx="5455917" cy="2864355"/>
          </a:xfrm>
          <a:prstGeom prst="rect">
            <a:avLst/>
          </a:prstGeom>
        </p:spPr>
      </p:pic>
      <p:pic>
        <p:nvPicPr>
          <p:cNvPr id="8" name="Picture 7">
            <a:extLst>
              <a:ext uri="{FF2B5EF4-FFF2-40B4-BE49-F238E27FC236}">
                <a16:creationId xmlns:a16="http://schemas.microsoft.com/office/drawing/2014/main" id="{C7D2C96A-E112-4458-B5E4-0E30D3C5C511}"/>
              </a:ext>
            </a:extLst>
          </p:cNvPr>
          <p:cNvPicPr>
            <a:picLocks noChangeAspect="1"/>
          </p:cNvPicPr>
          <p:nvPr/>
        </p:nvPicPr>
        <p:blipFill>
          <a:blip r:embed="rId3"/>
          <a:stretch>
            <a:fillRect/>
          </a:stretch>
        </p:blipFill>
        <p:spPr>
          <a:xfrm>
            <a:off x="6416043" y="1638200"/>
            <a:ext cx="5455917" cy="1336699"/>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2545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lose up of a map&#10;&#10;Description automatically generated">
            <a:extLst>
              <a:ext uri="{FF2B5EF4-FFF2-40B4-BE49-F238E27FC236}">
                <a16:creationId xmlns:a16="http://schemas.microsoft.com/office/drawing/2014/main" id="{D7425678-0349-4C19-B53F-C6FE20DEF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9" y="1114421"/>
            <a:ext cx="12087238" cy="4029079"/>
          </a:xfrm>
          <a:prstGeom prst="rect">
            <a:avLst/>
          </a:prstGeom>
        </p:spPr>
      </p:pic>
      <p:sp>
        <p:nvSpPr>
          <p:cNvPr id="16" name="Rectangle 15">
            <a:extLst>
              <a:ext uri="{FF2B5EF4-FFF2-40B4-BE49-F238E27FC236}">
                <a16:creationId xmlns:a16="http://schemas.microsoft.com/office/drawing/2014/main" id="{1C038A55-6222-4B29-8747-38714D471E19}"/>
              </a:ext>
            </a:extLst>
          </p:cNvPr>
          <p:cNvSpPr/>
          <p:nvPr/>
        </p:nvSpPr>
        <p:spPr>
          <a:xfrm>
            <a:off x="581878" y="4577060"/>
            <a:ext cx="452816"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Left</a:t>
            </a:r>
          </a:p>
        </p:txBody>
      </p:sp>
      <p:sp>
        <p:nvSpPr>
          <p:cNvPr id="18" name="Rectangle 17">
            <a:extLst>
              <a:ext uri="{FF2B5EF4-FFF2-40B4-BE49-F238E27FC236}">
                <a16:creationId xmlns:a16="http://schemas.microsoft.com/office/drawing/2014/main" id="{1970171C-37CA-4979-A490-F7B15D4FA003}"/>
              </a:ext>
            </a:extLst>
          </p:cNvPr>
          <p:cNvSpPr/>
          <p:nvPr/>
        </p:nvSpPr>
        <p:spPr>
          <a:xfrm>
            <a:off x="1844470" y="4577058"/>
            <a:ext cx="678391"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Middle</a:t>
            </a:r>
          </a:p>
        </p:txBody>
      </p:sp>
      <p:sp>
        <p:nvSpPr>
          <p:cNvPr id="19" name="Rectangle 18">
            <a:extLst>
              <a:ext uri="{FF2B5EF4-FFF2-40B4-BE49-F238E27FC236}">
                <a16:creationId xmlns:a16="http://schemas.microsoft.com/office/drawing/2014/main" id="{862A5002-48DF-4EE5-A2BC-DFFE422C049F}"/>
              </a:ext>
            </a:extLst>
          </p:cNvPr>
          <p:cNvSpPr/>
          <p:nvPr/>
        </p:nvSpPr>
        <p:spPr>
          <a:xfrm>
            <a:off x="1104138" y="4577059"/>
            <a:ext cx="673389"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Cranial</a:t>
            </a:r>
            <a:endParaRPr lang="en-US" sz="1400" b="1" cap="none" spc="50" dirty="0">
              <a:ln w="0"/>
              <a:effectLst>
                <a:innerShdw blurRad="63500" dist="50800" dir="13500000">
                  <a:srgbClr val="000000">
                    <a:alpha val="50000"/>
                  </a:srgbClr>
                </a:innerShdw>
              </a:effectLst>
            </a:endParaRPr>
          </a:p>
        </p:txBody>
      </p:sp>
      <p:sp>
        <p:nvSpPr>
          <p:cNvPr id="20" name="Rectangle 19">
            <a:extLst>
              <a:ext uri="{FF2B5EF4-FFF2-40B4-BE49-F238E27FC236}">
                <a16:creationId xmlns:a16="http://schemas.microsoft.com/office/drawing/2014/main" id="{F4D7E2B3-3081-4D6B-A49B-9462E9FF4E02}"/>
              </a:ext>
            </a:extLst>
          </p:cNvPr>
          <p:cNvSpPr/>
          <p:nvPr/>
        </p:nvSpPr>
        <p:spPr>
          <a:xfrm>
            <a:off x="2587303" y="4573365"/>
            <a:ext cx="660758"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Caudal</a:t>
            </a:r>
            <a:endParaRPr lang="en-US" sz="1400" b="1" cap="none" spc="50" dirty="0">
              <a:ln w="0"/>
              <a:effectLst>
                <a:innerShdw blurRad="63500" dist="50800" dir="13500000">
                  <a:srgbClr val="000000">
                    <a:alpha val="50000"/>
                  </a:srgbClr>
                </a:innerShdw>
              </a:effectLst>
            </a:endParaRPr>
          </a:p>
        </p:txBody>
      </p:sp>
      <p:sp>
        <p:nvSpPr>
          <p:cNvPr id="21" name="Rectangle 20">
            <a:extLst>
              <a:ext uri="{FF2B5EF4-FFF2-40B4-BE49-F238E27FC236}">
                <a16:creationId xmlns:a16="http://schemas.microsoft.com/office/drawing/2014/main" id="{D1688AE8-660B-4A26-9918-8028806CC788}"/>
              </a:ext>
            </a:extLst>
          </p:cNvPr>
          <p:cNvSpPr/>
          <p:nvPr/>
        </p:nvSpPr>
        <p:spPr>
          <a:xfrm>
            <a:off x="3248061" y="4573364"/>
            <a:ext cx="873060"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Accessory</a:t>
            </a:r>
          </a:p>
        </p:txBody>
      </p:sp>
      <p:sp>
        <p:nvSpPr>
          <p:cNvPr id="22" name="Rectangle 21">
            <a:extLst>
              <a:ext uri="{FF2B5EF4-FFF2-40B4-BE49-F238E27FC236}">
                <a16:creationId xmlns:a16="http://schemas.microsoft.com/office/drawing/2014/main" id="{519194E0-2564-43F2-8049-B344EE3234D4}"/>
              </a:ext>
            </a:extLst>
          </p:cNvPr>
          <p:cNvSpPr/>
          <p:nvPr/>
        </p:nvSpPr>
        <p:spPr>
          <a:xfrm>
            <a:off x="4558629" y="4577060"/>
            <a:ext cx="452816"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Left</a:t>
            </a:r>
          </a:p>
        </p:txBody>
      </p:sp>
      <p:sp>
        <p:nvSpPr>
          <p:cNvPr id="23" name="Rectangle 22">
            <a:extLst>
              <a:ext uri="{FF2B5EF4-FFF2-40B4-BE49-F238E27FC236}">
                <a16:creationId xmlns:a16="http://schemas.microsoft.com/office/drawing/2014/main" id="{30C18152-165C-44C8-94DD-7A56B4B26C8F}"/>
              </a:ext>
            </a:extLst>
          </p:cNvPr>
          <p:cNvSpPr/>
          <p:nvPr/>
        </p:nvSpPr>
        <p:spPr>
          <a:xfrm>
            <a:off x="5821221" y="4577058"/>
            <a:ext cx="678391"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Middle</a:t>
            </a:r>
          </a:p>
        </p:txBody>
      </p:sp>
      <p:sp>
        <p:nvSpPr>
          <p:cNvPr id="24" name="Rectangle 23">
            <a:extLst>
              <a:ext uri="{FF2B5EF4-FFF2-40B4-BE49-F238E27FC236}">
                <a16:creationId xmlns:a16="http://schemas.microsoft.com/office/drawing/2014/main" id="{574101A1-82E2-45FE-A868-BA820C026C0C}"/>
              </a:ext>
            </a:extLst>
          </p:cNvPr>
          <p:cNvSpPr/>
          <p:nvPr/>
        </p:nvSpPr>
        <p:spPr>
          <a:xfrm>
            <a:off x="5080889" y="4577059"/>
            <a:ext cx="673389"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Cranial</a:t>
            </a:r>
            <a:endParaRPr lang="en-US" sz="1400" b="1" cap="none" spc="50" dirty="0">
              <a:ln w="0"/>
              <a:effectLst>
                <a:innerShdw blurRad="63500" dist="50800" dir="13500000">
                  <a:srgbClr val="000000">
                    <a:alpha val="50000"/>
                  </a:srgbClr>
                </a:innerShdw>
              </a:effectLst>
            </a:endParaRPr>
          </a:p>
        </p:txBody>
      </p:sp>
      <p:sp>
        <p:nvSpPr>
          <p:cNvPr id="25" name="Rectangle 24">
            <a:extLst>
              <a:ext uri="{FF2B5EF4-FFF2-40B4-BE49-F238E27FC236}">
                <a16:creationId xmlns:a16="http://schemas.microsoft.com/office/drawing/2014/main" id="{61435410-CC4E-4125-997C-956B43B02335}"/>
              </a:ext>
            </a:extLst>
          </p:cNvPr>
          <p:cNvSpPr/>
          <p:nvPr/>
        </p:nvSpPr>
        <p:spPr>
          <a:xfrm>
            <a:off x="6564054" y="4573365"/>
            <a:ext cx="660758"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Caudal</a:t>
            </a:r>
            <a:endParaRPr lang="en-US" sz="1400" b="1" cap="none" spc="50" dirty="0">
              <a:ln w="0"/>
              <a:effectLst>
                <a:innerShdw blurRad="63500" dist="50800" dir="13500000">
                  <a:srgbClr val="000000">
                    <a:alpha val="50000"/>
                  </a:srgbClr>
                </a:innerShdw>
              </a:effectLst>
            </a:endParaRPr>
          </a:p>
        </p:txBody>
      </p:sp>
      <p:sp>
        <p:nvSpPr>
          <p:cNvPr id="26" name="Rectangle 25">
            <a:extLst>
              <a:ext uri="{FF2B5EF4-FFF2-40B4-BE49-F238E27FC236}">
                <a16:creationId xmlns:a16="http://schemas.microsoft.com/office/drawing/2014/main" id="{0661E477-7891-4DB0-B15C-96BD281CC175}"/>
              </a:ext>
            </a:extLst>
          </p:cNvPr>
          <p:cNvSpPr/>
          <p:nvPr/>
        </p:nvSpPr>
        <p:spPr>
          <a:xfrm>
            <a:off x="7224812" y="4573364"/>
            <a:ext cx="873060"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Accessory</a:t>
            </a:r>
          </a:p>
        </p:txBody>
      </p:sp>
      <p:sp>
        <p:nvSpPr>
          <p:cNvPr id="27" name="Rectangle 26">
            <a:extLst>
              <a:ext uri="{FF2B5EF4-FFF2-40B4-BE49-F238E27FC236}">
                <a16:creationId xmlns:a16="http://schemas.microsoft.com/office/drawing/2014/main" id="{05B0296B-3CB3-496D-AEBE-0A42BB8168CA}"/>
              </a:ext>
            </a:extLst>
          </p:cNvPr>
          <p:cNvSpPr/>
          <p:nvPr/>
        </p:nvSpPr>
        <p:spPr>
          <a:xfrm>
            <a:off x="8577673" y="4577060"/>
            <a:ext cx="452816"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Left</a:t>
            </a:r>
          </a:p>
        </p:txBody>
      </p:sp>
      <p:sp>
        <p:nvSpPr>
          <p:cNvPr id="28" name="Rectangle 27">
            <a:extLst>
              <a:ext uri="{FF2B5EF4-FFF2-40B4-BE49-F238E27FC236}">
                <a16:creationId xmlns:a16="http://schemas.microsoft.com/office/drawing/2014/main" id="{542D0FE5-06C6-4D4E-B73E-02A43FB28D37}"/>
              </a:ext>
            </a:extLst>
          </p:cNvPr>
          <p:cNvSpPr/>
          <p:nvPr/>
        </p:nvSpPr>
        <p:spPr>
          <a:xfrm>
            <a:off x="9840265" y="4577058"/>
            <a:ext cx="678391"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Middle</a:t>
            </a:r>
          </a:p>
        </p:txBody>
      </p:sp>
      <p:sp>
        <p:nvSpPr>
          <p:cNvPr id="29" name="Rectangle 28">
            <a:extLst>
              <a:ext uri="{FF2B5EF4-FFF2-40B4-BE49-F238E27FC236}">
                <a16:creationId xmlns:a16="http://schemas.microsoft.com/office/drawing/2014/main" id="{8BAC364A-7A62-4F2D-864E-E0508CF0BCC0}"/>
              </a:ext>
            </a:extLst>
          </p:cNvPr>
          <p:cNvSpPr/>
          <p:nvPr/>
        </p:nvSpPr>
        <p:spPr>
          <a:xfrm>
            <a:off x="9099933" y="4577059"/>
            <a:ext cx="673389"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Cranial</a:t>
            </a:r>
            <a:endParaRPr lang="en-US" sz="1400" b="1" cap="none" spc="50" dirty="0">
              <a:ln w="0"/>
              <a:effectLst>
                <a:innerShdw blurRad="63500" dist="50800" dir="13500000">
                  <a:srgbClr val="000000">
                    <a:alpha val="50000"/>
                  </a:srgbClr>
                </a:innerShdw>
              </a:effectLst>
            </a:endParaRPr>
          </a:p>
        </p:txBody>
      </p:sp>
      <p:sp>
        <p:nvSpPr>
          <p:cNvPr id="30" name="Rectangle 29">
            <a:extLst>
              <a:ext uri="{FF2B5EF4-FFF2-40B4-BE49-F238E27FC236}">
                <a16:creationId xmlns:a16="http://schemas.microsoft.com/office/drawing/2014/main" id="{E33BB70D-F79D-41A5-992E-0D7936A961A9}"/>
              </a:ext>
            </a:extLst>
          </p:cNvPr>
          <p:cNvSpPr/>
          <p:nvPr/>
        </p:nvSpPr>
        <p:spPr>
          <a:xfrm>
            <a:off x="10583098" y="4573365"/>
            <a:ext cx="660758"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Caudal</a:t>
            </a:r>
            <a:endParaRPr lang="en-US" sz="1400" b="1" cap="none" spc="50" dirty="0">
              <a:ln w="0"/>
              <a:effectLst>
                <a:innerShdw blurRad="63500" dist="50800" dir="13500000">
                  <a:srgbClr val="000000">
                    <a:alpha val="50000"/>
                  </a:srgbClr>
                </a:innerShdw>
              </a:effectLst>
            </a:endParaRPr>
          </a:p>
        </p:txBody>
      </p:sp>
      <p:sp>
        <p:nvSpPr>
          <p:cNvPr id="31" name="Rectangle 30">
            <a:extLst>
              <a:ext uri="{FF2B5EF4-FFF2-40B4-BE49-F238E27FC236}">
                <a16:creationId xmlns:a16="http://schemas.microsoft.com/office/drawing/2014/main" id="{67E5F519-C973-4F19-8FAE-0FE6698E38C1}"/>
              </a:ext>
            </a:extLst>
          </p:cNvPr>
          <p:cNvSpPr/>
          <p:nvPr/>
        </p:nvSpPr>
        <p:spPr>
          <a:xfrm>
            <a:off x="11243856" y="4573364"/>
            <a:ext cx="873060" cy="276999"/>
          </a:xfrm>
          <a:prstGeom prst="rect">
            <a:avLst/>
          </a:prstGeom>
          <a:noFill/>
        </p:spPr>
        <p:txBody>
          <a:bodyPr wrap="none" lIns="91440" tIns="45720" rIns="91440" bIns="45720">
            <a:spAutoFit/>
          </a:bodyPr>
          <a:lstStyle/>
          <a:p>
            <a:pPr algn="ctr">
              <a:buNone/>
            </a:pPr>
            <a:r>
              <a:rPr lang="en-US" sz="1200" b="1" cap="none" spc="50" dirty="0">
                <a:ln w="0"/>
                <a:effectLst>
                  <a:innerShdw blurRad="63500" dist="50800" dir="13500000">
                    <a:srgbClr val="000000">
                      <a:alpha val="50000"/>
                    </a:srgbClr>
                  </a:innerShdw>
                </a:effectLst>
              </a:rPr>
              <a:t>Accessory</a:t>
            </a:r>
          </a:p>
        </p:txBody>
      </p:sp>
      <p:grpSp>
        <p:nvGrpSpPr>
          <p:cNvPr id="32" name="Group 31">
            <a:extLst>
              <a:ext uri="{FF2B5EF4-FFF2-40B4-BE49-F238E27FC236}">
                <a16:creationId xmlns:a16="http://schemas.microsoft.com/office/drawing/2014/main" id="{6EE36E8B-5FF1-4E71-92D0-3BACAF1B9B62}"/>
              </a:ext>
            </a:extLst>
          </p:cNvPr>
          <p:cNvGrpSpPr/>
          <p:nvPr/>
        </p:nvGrpSpPr>
        <p:grpSpPr>
          <a:xfrm>
            <a:off x="208382" y="5157857"/>
            <a:ext cx="11955045" cy="1171444"/>
            <a:chOff x="0" y="1253817"/>
            <a:chExt cx="11955045" cy="1171444"/>
          </a:xfrm>
        </p:grpSpPr>
        <p:pic>
          <p:nvPicPr>
            <p:cNvPr id="33" name="Picture 32">
              <a:extLst>
                <a:ext uri="{FF2B5EF4-FFF2-40B4-BE49-F238E27FC236}">
                  <a16:creationId xmlns:a16="http://schemas.microsoft.com/office/drawing/2014/main" id="{95951781-8F97-4A2E-A057-89841E55200A}"/>
                </a:ext>
              </a:extLst>
            </p:cNvPr>
            <p:cNvPicPr>
              <a:picLocks noChangeAspect="1"/>
            </p:cNvPicPr>
            <p:nvPr/>
          </p:nvPicPr>
          <p:blipFill>
            <a:blip r:embed="rId3"/>
            <a:stretch>
              <a:fillRect/>
            </a:stretch>
          </p:blipFill>
          <p:spPr>
            <a:xfrm>
              <a:off x="2912862" y="1263211"/>
              <a:ext cx="3152775" cy="1162050"/>
            </a:xfrm>
            <a:prstGeom prst="rect">
              <a:avLst/>
            </a:prstGeom>
          </p:spPr>
        </p:pic>
        <p:pic>
          <p:nvPicPr>
            <p:cNvPr id="34" name="Picture 33">
              <a:extLst>
                <a:ext uri="{FF2B5EF4-FFF2-40B4-BE49-F238E27FC236}">
                  <a16:creationId xmlns:a16="http://schemas.microsoft.com/office/drawing/2014/main" id="{A5E0E682-E13A-4498-9812-D4D3A46DE943}"/>
                </a:ext>
              </a:extLst>
            </p:cNvPr>
            <p:cNvPicPr>
              <a:picLocks noChangeAspect="1"/>
            </p:cNvPicPr>
            <p:nvPr/>
          </p:nvPicPr>
          <p:blipFill>
            <a:blip r:embed="rId4"/>
            <a:stretch>
              <a:fillRect/>
            </a:stretch>
          </p:blipFill>
          <p:spPr>
            <a:xfrm>
              <a:off x="0" y="1253817"/>
              <a:ext cx="3105150" cy="1143000"/>
            </a:xfrm>
            <a:prstGeom prst="rect">
              <a:avLst/>
            </a:prstGeom>
          </p:spPr>
        </p:pic>
        <p:pic>
          <p:nvPicPr>
            <p:cNvPr id="35" name="Picture 34">
              <a:extLst>
                <a:ext uri="{FF2B5EF4-FFF2-40B4-BE49-F238E27FC236}">
                  <a16:creationId xmlns:a16="http://schemas.microsoft.com/office/drawing/2014/main" id="{531AAFB1-11CD-44ED-A6AA-3D783C0483F6}"/>
                </a:ext>
              </a:extLst>
            </p:cNvPr>
            <p:cNvPicPr>
              <a:picLocks noChangeAspect="1"/>
            </p:cNvPicPr>
            <p:nvPr/>
          </p:nvPicPr>
          <p:blipFill>
            <a:blip r:embed="rId5"/>
            <a:stretch>
              <a:fillRect/>
            </a:stretch>
          </p:blipFill>
          <p:spPr>
            <a:xfrm>
              <a:off x="5705943" y="1272867"/>
              <a:ext cx="3105150" cy="1123950"/>
            </a:xfrm>
            <a:prstGeom prst="rect">
              <a:avLst/>
            </a:prstGeom>
          </p:spPr>
        </p:pic>
        <p:pic>
          <p:nvPicPr>
            <p:cNvPr id="36" name="Picture 35">
              <a:extLst>
                <a:ext uri="{FF2B5EF4-FFF2-40B4-BE49-F238E27FC236}">
                  <a16:creationId xmlns:a16="http://schemas.microsoft.com/office/drawing/2014/main" id="{8767FAC8-54E7-4B20-9B80-89876C939261}"/>
                </a:ext>
              </a:extLst>
            </p:cNvPr>
            <p:cNvPicPr>
              <a:picLocks noChangeAspect="1"/>
            </p:cNvPicPr>
            <p:nvPr/>
          </p:nvPicPr>
          <p:blipFill>
            <a:blip r:embed="rId6"/>
            <a:stretch>
              <a:fillRect/>
            </a:stretch>
          </p:blipFill>
          <p:spPr>
            <a:xfrm>
              <a:off x="8272045" y="1320492"/>
              <a:ext cx="1257300" cy="1076325"/>
            </a:xfrm>
            <a:prstGeom prst="rect">
              <a:avLst/>
            </a:prstGeom>
          </p:spPr>
        </p:pic>
        <p:pic>
          <p:nvPicPr>
            <p:cNvPr id="37" name="Picture 36">
              <a:extLst>
                <a:ext uri="{FF2B5EF4-FFF2-40B4-BE49-F238E27FC236}">
                  <a16:creationId xmlns:a16="http://schemas.microsoft.com/office/drawing/2014/main" id="{A8957DC7-6B02-48F8-8677-29A78D5F55CB}"/>
                </a:ext>
              </a:extLst>
            </p:cNvPr>
            <p:cNvPicPr>
              <a:picLocks noChangeAspect="1"/>
            </p:cNvPicPr>
            <p:nvPr/>
          </p:nvPicPr>
          <p:blipFill>
            <a:blip r:embed="rId7"/>
            <a:stretch>
              <a:fillRect/>
            </a:stretch>
          </p:blipFill>
          <p:spPr>
            <a:xfrm>
              <a:off x="9345195" y="1417588"/>
              <a:ext cx="2609850" cy="800100"/>
            </a:xfrm>
            <a:prstGeom prst="rect">
              <a:avLst/>
            </a:prstGeom>
          </p:spPr>
        </p:pic>
      </p:grpSp>
    </p:spTree>
    <p:extLst>
      <p:ext uri="{BB962C8B-B14F-4D97-AF65-F5344CB8AC3E}">
        <p14:creationId xmlns:p14="http://schemas.microsoft.com/office/powerpoint/2010/main" val="2416046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1A80EB3B-D52D-4DAA-97F9-7F8D8606F137}"/>
              </a:ext>
            </a:extLst>
          </p:cNvPr>
          <p:cNvGraphicFramePr>
            <a:graphicFrameLocks noGrp="1"/>
          </p:cNvGraphicFramePr>
          <p:nvPr>
            <p:extLst>
              <p:ext uri="{D42A27DB-BD31-4B8C-83A1-F6EECF244321}">
                <p14:modId xmlns:p14="http://schemas.microsoft.com/office/powerpoint/2010/main" val="1220933606"/>
              </p:ext>
            </p:extLst>
          </p:nvPr>
        </p:nvGraphicFramePr>
        <p:xfrm>
          <a:off x="1120477" y="2024291"/>
          <a:ext cx="9951044" cy="2803274"/>
        </p:xfrm>
        <a:graphic>
          <a:graphicData uri="http://schemas.openxmlformats.org/drawingml/2006/table">
            <a:tbl>
              <a:tblPr>
                <a:tableStyleId>{8EC20E35-A176-4012-BC5E-935CFFF8708E}</a:tableStyleId>
              </a:tblPr>
              <a:tblGrid>
                <a:gridCol w="1402046">
                  <a:extLst>
                    <a:ext uri="{9D8B030D-6E8A-4147-A177-3AD203B41FA5}">
                      <a16:colId xmlns:a16="http://schemas.microsoft.com/office/drawing/2014/main" val="1815779734"/>
                    </a:ext>
                  </a:extLst>
                </a:gridCol>
                <a:gridCol w="1696486">
                  <a:extLst>
                    <a:ext uri="{9D8B030D-6E8A-4147-A177-3AD203B41FA5}">
                      <a16:colId xmlns:a16="http://schemas.microsoft.com/office/drawing/2014/main" val="1803349603"/>
                    </a:ext>
                  </a:extLst>
                </a:gridCol>
                <a:gridCol w="1696486">
                  <a:extLst>
                    <a:ext uri="{9D8B030D-6E8A-4147-A177-3AD203B41FA5}">
                      <a16:colId xmlns:a16="http://schemas.microsoft.com/office/drawing/2014/main" val="4196994111"/>
                    </a:ext>
                  </a:extLst>
                </a:gridCol>
                <a:gridCol w="1696486">
                  <a:extLst>
                    <a:ext uri="{9D8B030D-6E8A-4147-A177-3AD203B41FA5}">
                      <a16:colId xmlns:a16="http://schemas.microsoft.com/office/drawing/2014/main" val="3367723729"/>
                    </a:ext>
                  </a:extLst>
                </a:gridCol>
                <a:gridCol w="1605593">
                  <a:extLst>
                    <a:ext uri="{9D8B030D-6E8A-4147-A177-3AD203B41FA5}">
                      <a16:colId xmlns:a16="http://schemas.microsoft.com/office/drawing/2014/main" val="269340117"/>
                    </a:ext>
                  </a:extLst>
                </a:gridCol>
                <a:gridCol w="1853947">
                  <a:extLst>
                    <a:ext uri="{9D8B030D-6E8A-4147-A177-3AD203B41FA5}">
                      <a16:colId xmlns:a16="http://schemas.microsoft.com/office/drawing/2014/main" val="713909203"/>
                    </a:ext>
                  </a:extLst>
                </a:gridCol>
              </a:tblGrid>
              <a:tr h="479605">
                <a:tc rowSpan="2">
                  <a:txBody>
                    <a:bodyPr/>
                    <a:lstStyle/>
                    <a:p>
                      <a:pPr algn="ctr" fontAlgn="b"/>
                      <a:r>
                        <a:rPr lang="en-US" sz="2900" u="none" strike="noStrike">
                          <a:effectLst/>
                        </a:rPr>
                        <a:t>Particle Size</a:t>
                      </a:r>
                      <a:endParaRPr lang="en-US" sz="2900" b="0" i="0" u="none" strike="noStrike">
                        <a:solidFill>
                          <a:srgbClr val="000000"/>
                        </a:solidFill>
                        <a:effectLst/>
                        <a:latin typeface="Calibri" panose="020F0502020204030204" pitchFamily="34" charset="0"/>
                      </a:endParaRPr>
                    </a:p>
                  </a:txBody>
                  <a:tcPr marL="7681" marR="7681" marT="7681" marB="0" anchor="ctr"/>
                </a:tc>
                <a:tc gridSpan="5">
                  <a:txBody>
                    <a:bodyPr/>
                    <a:lstStyle/>
                    <a:p>
                      <a:pPr algn="ctr" fontAlgn="b"/>
                      <a:r>
                        <a:rPr lang="en-US" sz="2900" u="none" strike="noStrike">
                          <a:effectLst/>
                        </a:rPr>
                        <a:t>DV Ratio</a:t>
                      </a:r>
                      <a:endParaRPr lang="en-US" sz="2900" b="0" i="0" u="none" strike="noStrike">
                        <a:solidFill>
                          <a:srgbClr val="000000"/>
                        </a:solidFill>
                        <a:effectLst/>
                        <a:latin typeface="Calibri" panose="020F0502020204030204" pitchFamily="34" charset="0"/>
                      </a:endParaRPr>
                    </a:p>
                  </a:txBody>
                  <a:tcPr marL="7681" marR="7681" marT="768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871678"/>
                  </a:ext>
                </a:extLst>
              </a:tr>
              <a:tr h="479605">
                <a:tc vMerge="1">
                  <a:txBody>
                    <a:bodyPr/>
                    <a:lstStyle/>
                    <a:p>
                      <a:endParaRPr lang="en-US"/>
                    </a:p>
                  </a:txBody>
                  <a:tcPr/>
                </a:tc>
                <a:tc>
                  <a:txBody>
                    <a:bodyPr/>
                    <a:lstStyle/>
                    <a:p>
                      <a:pPr algn="ctr" fontAlgn="b"/>
                      <a:r>
                        <a:rPr lang="en-US" sz="2900" u="none" strike="noStrike">
                          <a:effectLst/>
                        </a:rPr>
                        <a:t>Left</a:t>
                      </a:r>
                      <a:endParaRPr lang="en-US" sz="2900" b="0" i="0" u="none" strike="noStrike">
                        <a:solidFill>
                          <a:srgbClr val="000000"/>
                        </a:solidFill>
                        <a:effectLst/>
                        <a:latin typeface="Calibri" panose="020F0502020204030204" pitchFamily="34" charset="0"/>
                      </a:endParaRPr>
                    </a:p>
                  </a:txBody>
                  <a:tcPr marL="7681" marR="7681" marT="7681" marB="0" anchor="ctr"/>
                </a:tc>
                <a:tc>
                  <a:txBody>
                    <a:bodyPr/>
                    <a:lstStyle/>
                    <a:p>
                      <a:pPr algn="ctr" fontAlgn="b"/>
                      <a:r>
                        <a:rPr lang="en-US" sz="2900" u="none" strike="noStrike">
                          <a:effectLst/>
                        </a:rPr>
                        <a:t>Cranial</a:t>
                      </a:r>
                      <a:endParaRPr lang="en-US" sz="2900" b="0" i="0" u="none" strike="noStrike">
                        <a:solidFill>
                          <a:srgbClr val="000000"/>
                        </a:solidFill>
                        <a:effectLst/>
                        <a:latin typeface="Calibri" panose="020F0502020204030204" pitchFamily="34" charset="0"/>
                      </a:endParaRPr>
                    </a:p>
                  </a:txBody>
                  <a:tcPr marL="7681" marR="7681" marT="7681" marB="0" anchor="ctr"/>
                </a:tc>
                <a:tc>
                  <a:txBody>
                    <a:bodyPr/>
                    <a:lstStyle/>
                    <a:p>
                      <a:pPr algn="ctr" fontAlgn="b"/>
                      <a:r>
                        <a:rPr lang="en-US" sz="2900" u="none" strike="noStrike">
                          <a:effectLst/>
                        </a:rPr>
                        <a:t>Middle</a:t>
                      </a:r>
                      <a:endParaRPr lang="en-US" sz="2900" b="0" i="0" u="none" strike="noStrike">
                        <a:solidFill>
                          <a:srgbClr val="000000"/>
                        </a:solidFill>
                        <a:effectLst/>
                        <a:latin typeface="Calibri" panose="020F0502020204030204" pitchFamily="34" charset="0"/>
                      </a:endParaRPr>
                    </a:p>
                  </a:txBody>
                  <a:tcPr marL="7681" marR="7681" marT="7681" marB="0" anchor="ctr"/>
                </a:tc>
                <a:tc>
                  <a:txBody>
                    <a:bodyPr/>
                    <a:lstStyle/>
                    <a:p>
                      <a:pPr algn="ctr" fontAlgn="b"/>
                      <a:r>
                        <a:rPr lang="en-US" sz="2900" u="none" strike="noStrike">
                          <a:effectLst/>
                        </a:rPr>
                        <a:t>Caudal</a:t>
                      </a:r>
                      <a:endParaRPr lang="en-US" sz="2900" b="0" i="0" u="none" strike="noStrike">
                        <a:solidFill>
                          <a:srgbClr val="000000"/>
                        </a:solidFill>
                        <a:effectLst/>
                        <a:latin typeface="Calibri" panose="020F0502020204030204" pitchFamily="34" charset="0"/>
                      </a:endParaRPr>
                    </a:p>
                  </a:txBody>
                  <a:tcPr marL="7681" marR="7681" marT="7681" marB="0" anchor="ctr"/>
                </a:tc>
                <a:tc>
                  <a:txBody>
                    <a:bodyPr/>
                    <a:lstStyle/>
                    <a:p>
                      <a:pPr algn="ctr" fontAlgn="b"/>
                      <a:r>
                        <a:rPr lang="en-US" sz="2900" u="none" strike="noStrike">
                          <a:effectLst/>
                        </a:rPr>
                        <a:t>Accessory</a:t>
                      </a:r>
                      <a:endParaRPr lang="en-US" sz="2900" b="0" i="0" u="none" strike="noStrike">
                        <a:solidFill>
                          <a:srgbClr val="000000"/>
                        </a:solidFill>
                        <a:effectLst/>
                        <a:latin typeface="Calibri" panose="020F0502020204030204" pitchFamily="34" charset="0"/>
                      </a:endParaRPr>
                    </a:p>
                  </a:txBody>
                  <a:tcPr marL="7681" marR="7681" marT="7681" marB="0" anchor="ctr"/>
                </a:tc>
                <a:extLst>
                  <a:ext uri="{0D108BD9-81ED-4DB2-BD59-A6C34878D82A}">
                    <a16:rowId xmlns:a16="http://schemas.microsoft.com/office/drawing/2014/main" val="4212593753"/>
                  </a:ext>
                </a:extLst>
              </a:tr>
              <a:tr h="922032">
                <a:tc>
                  <a:txBody>
                    <a:bodyPr/>
                    <a:lstStyle/>
                    <a:p>
                      <a:pPr algn="ctr" fontAlgn="b"/>
                      <a:r>
                        <a:rPr lang="en-US" sz="2900" u="none" strike="noStrike">
                          <a:effectLst/>
                        </a:rPr>
                        <a:t>1 Micron</a:t>
                      </a:r>
                      <a:endParaRPr lang="en-US" sz="2900" b="0" i="0" u="none" strike="noStrike">
                        <a:solidFill>
                          <a:srgbClr val="000000"/>
                        </a:solidFill>
                        <a:effectLst/>
                        <a:latin typeface="Calibri" panose="020F0502020204030204" pitchFamily="34" charset="0"/>
                      </a:endParaRPr>
                    </a:p>
                  </a:txBody>
                  <a:tcPr marL="7681" marR="7681" marT="7681" marB="0" anchor="ctr"/>
                </a:tc>
                <a:tc>
                  <a:txBody>
                    <a:bodyPr/>
                    <a:lstStyle/>
                    <a:p>
                      <a:pPr algn="ctr" fontAlgn="b"/>
                      <a:r>
                        <a:rPr lang="en-US" sz="2600" u="none" strike="noStrike">
                          <a:effectLst/>
                        </a:rPr>
                        <a:t>1.06±0.11 </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1.17±0.11 </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0.96±0.18 </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0.88±0.08</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0.88±0.10 </a:t>
                      </a:r>
                      <a:endParaRPr lang="en-US" sz="2600" b="0" i="0" u="none" strike="noStrike">
                        <a:solidFill>
                          <a:srgbClr val="000000"/>
                        </a:solidFill>
                        <a:effectLst/>
                        <a:latin typeface="Times New Roman" panose="02020603050405020304" pitchFamily="18" charset="0"/>
                      </a:endParaRPr>
                    </a:p>
                  </a:txBody>
                  <a:tcPr marL="7681" marR="7681" marT="7681" marB="0" anchor="ctr"/>
                </a:tc>
                <a:extLst>
                  <a:ext uri="{0D108BD9-81ED-4DB2-BD59-A6C34878D82A}">
                    <a16:rowId xmlns:a16="http://schemas.microsoft.com/office/drawing/2014/main" val="900189090"/>
                  </a:ext>
                </a:extLst>
              </a:tr>
              <a:tr h="922032">
                <a:tc>
                  <a:txBody>
                    <a:bodyPr/>
                    <a:lstStyle/>
                    <a:p>
                      <a:pPr algn="ctr" fontAlgn="b"/>
                      <a:r>
                        <a:rPr lang="en-US" sz="2900" u="none" strike="noStrike">
                          <a:effectLst/>
                        </a:rPr>
                        <a:t>2 Micron</a:t>
                      </a:r>
                      <a:endParaRPr lang="en-US" sz="2900" b="0" i="0" u="none" strike="noStrike">
                        <a:solidFill>
                          <a:srgbClr val="000000"/>
                        </a:solidFill>
                        <a:effectLst/>
                        <a:latin typeface="Calibri" panose="020F0502020204030204" pitchFamily="34" charset="0"/>
                      </a:endParaRPr>
                    </a:p>
                  </a:txBody>
                  <a:tcPr marL="7681" marR="7681" marT="7681" marB="0" anchor="ctr"/>
                </a:tc>
                <a:tc>
                  <a:txBody>
                    <a:bodyPr/>
                    <a:lstStyle/>
                    <a:p>
                      <a:pPr algn="ctr" fontAlgn="b"/>
                      <a:r>
                        <a:rPr lang="en-US" sz="2600" u="none" strike="noStrike">
                          <a:effectLst/>
                        </a:rPr>
                        <a:t>1.04±0.18</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1.42±0.34</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0.86±0.19</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0.82±0.13</a:t>
                      </a:r>
                      <a:endParaRPr lang="en-US" sz="2600" b="0" i="0" u="none" strike="noStrike">
                        <a:solidFill>
                          <a:srgbClr val="000000"/>
                        </a:solidFill>
                        <a:effectLst/>
                        <a:latin typeface="Times New Roman" panose="02020603050405020304" pitchFamily="18" charset="0"/>
                      </a:endParaRPr>
                    </a:p>
                  </a:txBody>
                  <a:tcPr marL="7681" marR="7681" marT="7681" marB="0" anchor="ctr"/>
                </a:tc>
                <a:tc>
                  <a:txBody>
                    <a:bodyPr/>
                    <a:lstStyle/>
                    <a:p>
                      <a:pPr algn="ctr" fontAlgn="b"/>
                      <a:r>
                        <a:rPr lang="en-US" sz="2600" u="none" strike="noStrike">
                          <a:effectLst/>
                        </a:rPr>
                        <a:t>0.80±0.15</a:t>
                      </a:r>
                      <a:endParaRPr lang="en-US" sz="2600" b="0" i="0" u="none" strike="noStrike">
                        <a:solidFill>
                          <a:srgbClr val="000000"/>
                        </a:solidFill>
                        <a:effectLst/>
                        <a:latin typeface="Times New Roman" panose="02020603050405020304" pitchFamily="18" charset="0"/>
                      </a:endParaRPr>
                    </a:p>
                  </a:txBody>
                  <a:tcPr marL="7681" marR="7681" marT="7681" marB="0" anchor="ctr"/>
                </a:tc>
                <a:extLst>
                  <a:ext uri="{0D108BD9-81ED-4DB2-BD59-A6C34878D82A}">
                    <a16:rowId xmlns:a16="http://schemas.microsoft.com/office/drawing/2014/main" val="1136376571"/>
                  </a:ext>
                </a:extLst>
              </a:tr>
            </a:tbl>
          </a:graphicData>
        </a:graphic>
      </p:graphicFrame>
    </p:spTree>
    <p:extLst>
      <p:ext uri="{BB962C8B-B14F-4D97-AF65-F5344CB8AC3E}">
        <p14:creationId xmlns:p14="http://schemas.microsoft.com/office/powerpoint/2010/main" val="12507147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FAA80C5-E494-4CF7-AF73-89160837E1ED}"/>
              </a:ext>
            </a:extLst>
          </p:cNvPr>
          <p:cNvGrpSpPr/>
          <p:nvPr/>
        </p:nvGrpSpPr>
        <p:grpSpPr>
          <a:xfrm>
            <a:off x="189637" y="1338260"/>
            <a:ext cx="12002363" cy="3461517"/>
            <a:chOff x="-3048863" y="1690688"/>
            <a:chExt cx="18289725" cy="6267451"/>
          </a:xfrm>
        </p:grpSpPr>
        <p:grpSp>
          <p:nvGrpSpPr>
            <p:cNvPr id="14" name="Group 13">
              <a:extLst>
                <a:ext uri="{FF2B5EF4-FFF2-40B4-BE49-F238E27FC236}">
                  <a16:creationId xmlns:a16="http://schemas.microsoft.com/office/drawing/2014/main" id="{A3C6266F-9BE8-4797-8779-3E9D8BF61FC0}"/>
                </a:ext>
              </a:extLst>
            </p:cNvPr>
            <p:cNvGrpSpPr/>
            <p:nvPr/>
          </p:nvGrpSpPr>
          <p:grpSpPr>
            <a:xfrm>
              <a:off x="5711654" y="1690689"/>
              <a:ext cx="9529208" cy="6267450"/>
              <a:chOff x="33073775" y="22172272"/>
              <a:chExt cx="9529208" cy="6267450"/>
            </a:xfrm>
          </p:grpSpPr>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1A9F65B-1304-4BEB-B60B-F3FF81A7C9E4}"/>
                      </a:ext>
                    </a:extLst>
                  </p:cNvPr>
                  <p:cNvSpPr/>
                  <p:nvPr/>
                </p:nvSpPr>
                <p:spPr>
                  <a:xfrm rot="16200000">
                    <a:off x="31690607" y="25056106"/>
                    <a:ext cx="3329053" cy="562718"/>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800" b="1" spc="50">
                              <a:ln w="0"/>
                              <a:effectLst>
                                <a:innerShdw blurRad="63500" dist="50800" dir="13500000">
                                  <a:srgbClr val="000000">
                                    <a:alpha val="50000"/>
                                  </a:srgbClr>
                                </a:innerShdw>
                              </a:effectLst>
                              <a:latin typeface="Cambria Math" panose="02040503050406030204" pitchFamily="18" charset="0"/>
                            </a:rPr>
                            <m:t>𝑫</m:t>
                          </m:r>
                          <m:sSub>
                            <m:sSubPr>
                              <m:ctrlPr>
                                <a:rPr lang="en-US" sz="2800" b="1" i="1" spc="50">
                                  <a:ln w="0"/>
                                  <a:effectLst>
                                    <a:innerShdw blurRad="63500" dist="50800" dir="13500000">
                                      <a:srgbClr val="000000">
                                        <a:alpha val="50000"/>
                                      </a:srgbClr>
                                    </a:innerShdw>
                                  </a:effectLst>
                                  <a:latin typeface="Cambria Math" panose="02040503050406030204" pitchFamily="18" charset="0"/>
                                </a:rPr>
                              </m:ctrlPr>
                            </m:sSubPr>
                            <m:e>
                              <m:r>
                                <a:rPr lang="en-US" sz="2800" b="1" spc="50">
                                  <a:ln w="0"/>
                                  <a:effectLst>
                                    <a:innerShdw blurRad="63500" dist="50800" dir="13500000">
                                      <a:srgbClr val="000000">
                                        <a:alpha val="50000"/>
                                      </a:srgbClr>
                                    </a:innerShdw>
                                  </a:effectLst>
                                  <a:latin typeface="Cambria Math" panose="02040503050406030204" pitchFamily="18" charset="0"/>
                                </a:rPr>
                                <m:t>𝑽</m:t>
                              </m:r>
                            </m:e>
                            <m:sub>
                              <m:r>
                                <a:rPr lang="en-US" sz="2800" b="1" spc="50">
                                  <a:ln w="0"/>
                                  <a:effectLst>
                                    <a:innerShdw blurRad="63500" dist="50800" dir="13500000">
                                      <a:srgbClr val="000000">
                                        <a:alpha val="50000"/>
                                      </a:srgbClr>
                                    </a:innerShdw>
                                  </a:effectLst>
                                  <a:latin typeface="Cambria Math" panose="02040503050406030204" pitchFamily="18" charset="0"/>
                                </a:rPr>
                                <m:t>𝑨𝒄𝒄𝒆𝒔𝒔𝒐𝒓𝒚</m:t>
                              </m:r>
                            </m:sub>
                          </m:sSub>
                          <m:r>
                            <a:rPr lang="en-US" sz="2800" b="1" spc="50">
                              <a:ln w="0"/>
                              <a:effectLst>
                                <a:innerShdw blurRad="63500" dist="50800" dir="13500000">
                                  <a:srgbClr val="000000">
                                    <a:alpha val="50000"/>
                                  </a:srgbClr>
                                </a:innerShdw>
                              </a:effectLst>
                              <a:latin typeface="Cambria Math" panose="02040503050406030204" pitchFamily="18" charset="0"/>
                            </a:rPr>
                            <m:t>  </m:t>
                          </m:r>
                          <m:r>
                            <a:rPr lang="en-US" sz="2800" b="1" spc="50">
                              <a:ln w="0"/>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800" b="1" spc="50" dirty="0">
                      <a:ln w="0"/>
                      <a:effectLst>
                        <a:innerShdw blurRad="63500" dist="50800" dir="13500000">
                          <a:srgbClr val="000000">
                            <a:alpha val="50000"/>
                          </a:srgbClr>
                        </a:innerShdw>
                      </a:effectLst>
                    </a:endParaRPr>
                  </a:p>
                </p:txBody>
              </p:sp>
            </mc:Choice>
            <mc:Fallback xmlns="">
              <p:sp>
                <p:nvSpPr>
                  <p:cNvPr id="123" name="Rectangle 122">
                    <a:extLst>
                      <a:ext uri="{FF2B5EF4-FFF2-40B4-BE49-F238E27FC236}">
                        <a16:creationId xmlns:a16="http://schemas.microsoft.com/office/drawing/2014/main" id="{3B63F001-163D-4069-9D55-9A2E35024C19}"/>
                      </a:ext>
                    </a:extLst>
                  </p:cNvPr>
                  <p:cNvSpPr>
                    <a:spLocks noRot="1" noChangeAspect="1" noMove="1" noResize="1" noEditPoints="1" noAdjustHandles="1" noChangeArrowheads="1" noChangeShapeType="1" noTextEdit="1"/>
                  </p:cNvSpPr>
                  <p:nvPr/>
                </p:nvSpPr>
                <p:spPr>
                  <a:xfrm rot="16200000">
                    <a:off x="31690607" y="25056106"/>
                    <a:ext cx="3329053" cy="562718"/>
                  </a:xfrm>
                  <a:prstGeom prst="rect">
                    <a:avLst/>
                  </a:prstGeom>
                  <a:blipFill>
                    <a:blip r:embed="rId13"/>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6A39905A-BE1F-486A-A1D7-BBD9FB62DF02}"/>
                  </a:ext>
                </a:extLst>
              </p:cNvPr>
              <p:cNvPicPr>
                <a:picLocks noChangeAspect="1"/>
              </p:cNvPicPr>
              <p:nvPr/>
            </p:nvPicPr>
            <p:blipFill rotWithShape="1">
              <a:blip r:embed="rId14"/>
              <a:srcRect r="25463"/>
              <a:stretch/>
            </p:blipFill>
            <p:spPr>
              <a:xfrm>
                <a:off x="33898873" y="22172272"/>
                <a:ext cx="8704110" cy="6267450"/>
              </a:xfrm>
              <a:prstGeom prst="rect">
                <a:avLst/>
              </a:prstGeom>
            </p:spPr>
          </p:pic>
        </p:grpSp>
        <p:grpSp>
          <p:nvGrpSpPr>
            <p:cNvPr id="15" name="Group 14">
              <a:extLst>
                <a:ext uri="{FF2B5EF4-FFF2-40B4-BE49-F238E27FC236}">
                  <a16:creationId xmlns:a16="http://schemas.microsoft.com/office/drawing/2014/main" id="{E4B90608-DF04-448F-85D1-4523A20F9046}"/>
                </a:ext>
              </a:extLst>
            </p:cNvPr>
            <p:cNvGrpSpPr/>
            <p:nvPr/>
          </p:nvGrpSpPr>
          <p:grpSpPr>
            <a:xfrm>
              <a:off x="-3048863" y="1690688"/>
              <a:ext cx="8877535" cy="6214959"/>
              <a:chOff x="23955671" y="22721809"/>
              <a:chExt cx="8877535" cy="5928568"/>
            </a:xfrm>
          </p:grpSpPr>
          <p:pic>
            <p:nvPicPr>
              <p:cNvPr id="16" name="Picture 15">
                <a:extLst>
                  <a:ext uri="{FF2B5EF4-FFF2-40B4-BE49-F238E27FC236}">
                    <a16:creationId xmlns:a16="http://schemas.microsoft.com/office/drawing/2014/main" id="{D76B81AD-F26D-44B1-A2C1-6963AB43B7FB}"/>
                  </a:ext>
                </a:extLst>
              </p:cNvPr>
              <p:cNvPicPr>
                <a:picLocks noChangeAspect="1"/>
              </p:cNvPicPr>
              <p:nvPr/>
            </p:nvPicPr>
            <p:blipFill rotWithShape="1">
              <a:blip r:embed="rId15"/>
              <a:srcRect l="2422" t="4617" r="26753" b="4119"/>
              <a:stretch/>
            </p:blipFill>
            <p:spPr>
              <a:xfrm>
                <a:off x="24562511" y="22721809"/>
                <a:ext cx="8270695" cy="5928568"/>
              </a:xfrm>
              <a:prstGeom prst="rect">
                <a:avLst/>
              </a:prstGeom>
            </p:spPr>
          </p:pic>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FB5D371-F873-4D78-A43C-3785DD4E170E}"/>
                      </a:ext>
                    </a:extLst>
                  </p:cNvPr>
                  <p:cNvSpPr/>
                  <p:nvPr/>
                </p:nvSpPr>
                <p:spPr>
                  <a:xfrm rot="16200000">
                    <a:off x="22775368" y="25340948"/>
                    <a:ext cx="2883826" cy="52322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800" b="1" spc="50">
                              <a:ln w="0"/>
                              <a:effectLst>
                                <a:innerShdw blurRad="63500" dist="50800" dir="13500000">
                                  <a:srgbClr val="000000">
                                    <a:alpha val="50000"/>
                                  </a:srgbClr>
                                </a:innerShdw>
                              </a:effectLst>
                              <a:latin typeface="Cambria Math" panose="02040503050406030204" pitchFamily="18" charset="0"/>
                            </a:rPr>
                            <m:t>𝑫</m:t>
                          </m:r>
                          <m:sSub>
                            <m:sSubPr>
                              <m:ctrlPr>
                                <a:rPr lang="en-US" sz="2800" b="1" i="1" spc="50">
                                  <a:ln w="0"/>
                                  <a:effectLst>
                                    <a:innerShdw blurRad="63500" dist="50800" dir="13500000">
                                      <a:srgbClr val="000000">
                                        <a:alpha val="50000"/>
                                      </a:srgbClr>
                                    </a:innerShdw>
                                  </a:effectLst>
                                  <a:latin typeface="Cambria Math" panose="02040503050406030204" pitchFamily="18" charset="0"/>
                                </a:rPr>
                              </m:ctrlPr>
                            </m:sSubPr>
                            <m:e>
                              <m:r>
                                <a:rPr lang="en-US" sz="2800" b="1" spc="50">
                                  <a:ln w="0"/>
                                  <a:effectLst>
                                    <a:innerShdw blurRad="63500" dist="50800" dir="13500000">
                                      <a:srgbClr val="000000">
                                        <a:alpha val="50000"/>
                                      </a:srgbClr>
                                    </a:innerShdw>
                                  </a:effectLst>
                                  <a:latin typeface="Cambria Math" panose="02040503050406030204" pitchFamily="18" charset="0"/>
                                </a:rPr>
                                <m:t>𝑽</m:t>
                              </m:r>
                            </m:e>
                            <m:sub>
                              <m:r>
                                <a:rPr lang="en-US" sz="2800" b="1" spc="50">
                                  <a:ln w="0"/>
                                  <a:effectLst>
                                    <a:innerShdw blurRad="63500" dist="50800" dir="13500000">
                                      <a:srgbClr val="000000">
                                        <a:alpha val="50000"/>
                                      </a:srgbClr>
                                    </a:innerShdw>
                                  </a:effectLst>
                                  <a:latin typeface="Cambria Math" panose="02040503050406030204" pitchFamily="18" charset="0"/>
                                </a:rPr>
                                <m:t>𝑪𝒓𝒂𝒏𝒊𝒂𝒍</m:t>
                              </m:r>
                            </m:sub>
                          </m:sSub>
                          <m:r>
                            <a:rPr lang="en-US" sz="2800" b="1" spc="50">
                              <a:ln w="0"/>
                              <a:effectLst>
                                <a:innerShdw blurRad="63500" dist="50800" dir="13500000">
                                  <a:srgbClr val="000000">
                                    <a:alpha val="50000"/>
                                  </a:srgbClr>
                                </a:innerShdw>
                              </a:effectLst>
                              <a:latin typeface="Cambria Math" panose="02040503050406030204" pitchFamily="18" charset="0"/>
                            </a:rPr>
                            <m:t>  </m:t>
                          </m:r>
                          <m:r>
                            <a:rPr lang="en-US" sz="2800" b="1" spc="50">
                              <a:ln w="0"/>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800" b="1" spc="50" dirty="0">
                      <a:ln w="0"/>
                      <a:effectLst>
                        <a:innerShdw blurRad="63500" dist="50800" dir="13500000">
                          <a:srgbClr val="000000">
                            <a:alpha val="50000"/>
                          </a:srgbClr>
                        </a:innerShdw>
                      </a:effectLst>
                    </a:endParaRPr>
                  </a:p>
                </p:txBody>
              </p:sp>
            </mc:Choice>
            <mc:Fallback xmlns="">
              <p:sp>
                <p:nvSpPr>
                  <p:cNvPr id="121" name="Rectangle 120">
                    <a:extLst>
                      <a:ext uri="{FF2B5EF4-FFF2-40B4-BE49-F238E27FC236}">
                        <a16:creationId xmlns:a16="http://schemas.microsoft.com/office/drawing/2014/main" id="{4DF596E3-9A3E-4B11-89A0-13663E35E3B8}"/>
                      </a:ext>
                    </a:extLst>
                  </p:cNvPr>
                  <p:cNvSpPr>
                    <a:spLocks noRot="1" noChangeAspect="1" noMove="1" noResize="1" noEditPoints="1" noAdjustHandles="1" noChangeArrowheads="1" noChangeShapeType="1" noTextEdit="1"/>
                  </p:cNvSpPr>
                  <p:nvPr/>
                </p:nvSpPr>
                <p:spPr>
                  <a:xfrm rot="16200000">
                    <a:off x="22775368" y="25340948"/>
                    <a:ext cx="2883826" cy="523220"/>
                  </a:xfrm>
                  <a:prstGeom prst="rect">
                    <a:avLst/>
                  </a:prstGeom>
                  <a:blipFill>
                    <a:blip r:embed="rId16"/>
                    <a:stretch>
                      <a:fillRect/>
                    </a:stretch>
                  </a:blipFill>
                </p:spPr>
                <p:txBody>
                  <a:bodyPr/>
                  <a:lstStyle/>
                  <a:p>
                    <a:r>
                      <a:rPr lang="en-US">
                        <a:noFill/>
                      </a:rPr>
                      <a:t> </a:t>
                    </a:r>
                  </a:p>
                </p:txBody>
              </p:sp>
            </mc:Fallback>
          </mc:AlternateContent>
        </p:grpSp>
      </p:grpSp>
      <p:sp>
        <p:nvSpPr>
          <p:cNvPr id="20" name="Rectangle 19">
            <a:extLst>
              <a:ext uri="{FF2B5EF4-FFF2-40B4-BE49-F238E27FC236}">
                <a16:creationId xmlns:a16="http://schemas.microsoft.com/office/drawing/2014/main" id="{3B9C3A69-F7E8-4916-BCB6-73378F27D63F}"/>
              </a:ext>
            </a:extLst>
          </p:cNvPr>
          <p:cNvSpPr/>
          <p:nvPr/>
        </p:nvSpPr>
        <p:spPr>
          <a:xfrm>
            <a:off x="2057537" y="4860352"/>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21" name="Rectangle 20">
            <a:extLst>
              <a:ext uri="{FF2B5EF4-FFF2-40B4-BE49-F238E27FC236}">
                <a16:creationId xmlns:a16="http://schemas.microsoft.com/office/drawing/2014/main" id="{5918EF1A-6A27-4D07-92EC-0C2D19570CB0}"/>
              </a:ext>
            </a:extLst>
          </p:cNvPr>
          <p:cNvSpPr/>
          <p:nvPr/>
        </p:nvSpPr>
        <p:spPr>
          <a:xfrm>
            <a:off x="8283210" y="4860352"/>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1535956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6D8EE3F-CA05-4DAA-98ED-107A3B502E7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Skewness of Particle Deposition Distribution</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sitting&#10;&#10;Description automatically generated">
            <a:extLst>
              <a:ext uri="{FF2B5EF4-FFF2-40B4-BE49-F238E27FC236}">
                <a16:creationId xmlns:a16="http://schemas.microsoft.com/office/drawing/2014/main" id="{09054361-2FFC-4F44-8E3A-4685EFDAFDEF}"/>
              </a:ext>
            </a:extLst>
          </p:cNvPr>
          <p:cNvPicPr>
            <a:picLocks noChangeAspect="1"/>
          </p:cNvPicPr>
          <p:nvPr/>
        </p:nvPicPr>
        <p:blipFill rotWithShape="1">
          <a:blip r:embed="rId2"/>
          <a:srcRect l="2124" t="7202" b="2400"/>
          <a:stretch/>
        </p:blipFill>
        <p:spPr>
          <a:xfrm>
            <a:off x="5246957" y="492573"/>
            <a:ext cx="6367274" cy="5880796"/>
          </a:xfrm>
          <a:prstGeom prst="rect">
            <a:avLst/>
          </a:prstGeom>
        </p:spPr>
      </p:pic>
    </p:spTree>
    <p:extLst>
      <p:ext uri="{BB962C8B-B14F-4D97-AF65-F5344CB8AC3E}">
        <p14:creationId xmlns:p14="http://schemas.microsoft.com/office/powerpoint/2010/main" val="18028254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281</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Trebuchet MS</vt:lpstr>
      <vt:lpstr>Office Theme</vt:lpstr>
      <vt:lpstr>Determine DV Ratio Variation Across Strains</vt:lpstr>
      <vt:lpstr>Previously done</vt:lpstr>
      <vt:lpstr>LAPD Experiment</vt:lpstr>
      <vt:lpstr>LAPD Dataset</vt:lpstr>
      <vt:lpstr>DV Ratio</vt:lpstr>
      <vt:lpstr>PowerPoint Presentation</vt:lpstr>
      <vt:lpstr>PowerPoint Presentation</vt:lpstr>
      <vt:lpstr>PowerPoint Presentation</vt:lpstr>
      <vt:lpstr>Skewness of Particle Deposition Distribution</vt:lpstr>
      <vt:lpstr>PowerPoint Presentation</vt:lpstr>
      <vt:lpstr>Conclusion up to dosimetry conference</vt:lpstr>
      <vt:lpstr>Finding Correlation between Particle Size and strain</vt:lpstr>
      <vt:lpstr>PowerPoint Presentation</vt:lpstr>
      <vt:lpstr>PowerPoint Presentation</vt:lpstr>
      <vt:lpstr>PowerPoint Presentation</vt:lpstr>
      <vt:lpstr>Explain the significantly lower DV accessory in BALB/c</vt:lpstr>
      <vt:lpstr>PowerPoint Presentation</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LAPD Analysis</dc:title>
  <dc:creator>Wanjun Gu</dc:creator>
  <cp:lastModifiedBy>Wanjun Gu</cp:lastModifiedBy>
  <cp:revision>13</cp:revision>
  <dcterms:created xsi:type="dcterms:W3CDTF">2019-07-30T19:57:07Z</dcterms:created>
  <dcterms:modified xsi:type="dcterms:W3CDTF">2019-11-12T22:59:07Z</dcterms:modified>
</cp:coreProperties>
</file>