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4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8" r:id="rId12"/>
    <p:sldId id="267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304" r:id="rId23"/>
    <p:sldId id="279" r:id="rId24"/>
    <p:sldId id="294" r:id="rId25"/>
    <p:sldId id="295" r:id="rId26"/>
    <p:sldId id="297" r:id="rId27"/>
    <p:sldId id="280" r:id="rId28"/>
    <p:sldId id="298" r:id="rId29"/>
    <p:sldId id="299" r:id="rId30"/>
    <p:sldId id="281" r:id="rId31"/>
    <p:sldId id="300" r:id="rId32"/>
    <p:sldId id="286" r:id="rId33"/>
    <p:sldId id="287" r:id="rId34"/>
    <p:sldId id="288" r:id="rId35"/>
    <p:sldId id="289" r:id="rId36"/>
    <p:sldId id="292" r:id="rId37"/>
    <p:sldId id="291" r:id="rId38"/>
    <p:sldId id="301" r:id="rId39"/>
    <p:sldId id="296" r:id="rId40"/>
    <p:sldId id="284" r:id="rId41"/>
    <p:sldId id="302" r:id="rId42"/>
    <p:sldId id="293" r:id="rId43"/>
    <p:sldId id="30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1" autoAdjust="0"/>
    <p:restoredTop sz="94660"/>
  </p:normalViewPr>
  <p:slideViewPr>
    <p:cSldViewPr snapToGrid="0">
      <p:cViewPr>
        <p:scale>
          <a:sx n="100" d="100"/>
          <a:sy n="100" d="100"/>
        </p:scale>
        <p:origin x="112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266B3-44DB-43BC-95E3-157541A9BA2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F2907-1CC7-4516-968F-998118AC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0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se.msu.edu/~cse802/notes/ConstrainedKmeans.pdf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se.msu.edu/~cse802/notes/ConstrainedKmeans.pdf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vira.github.io/dsblog/2016-09-01-speeding-up-k-means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https://web.cse.msu.edu/~cse802/notes/ConstrainedKmeans.pdf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35B50-6B5E-4799-BA4E-0452DD8214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https://web.cse.msu.edu/~cse802/notes/ConstrainedKmeans.pdf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35B50-6B5E-4799-BA4E-0452DD8214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https://avira.github.io/dsblog/2016-09-01-speeding-up-k-means.html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35B50-6B5E-4799-BA4E-0452DD8214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7D0D-B3B3-47D2-BFC7-51E194C10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5B382-1FF2-4E06-99DB-B8F1BCD3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DE1EC-9180-40FF-B478-7A0DFF2E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7A89-4788-4174-9933-D9039DCF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A1781-256A-43EB-A206-9076A72A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83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3571-2D96-4F50-9B70-3B7FFAF8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A774D-982A-420D-ADC4-27C3068C5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5836-A4A9-49E8-9DDF-396F8E72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04FB-3CAA-4692-98C2-5F1CFECB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1484-6AB8-4DD5-8B5F-AFBCF61F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80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FAD1D-9E68-4262-ABA8-068CA50CA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E28D2-DF54-4A98-BCFD-E1B692CA3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EDBA1-815A-4DBA-9C8F-A598E55C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EFD86-9059-4D00-813F-BACD1C76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A1A8-F899-4CBB-9E98-49869501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28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02D0-D7D2-47EE-BB2F-4A9DC33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3158-26FF-491D-A1DC-444A106D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44F92-3A39-4B19-8DC4-08F255D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D63B-F1EE-4B3E-AC95-1576E06D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97D4-D090-4A5F-AE4D-697B6224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0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1B19-6B5A-487C-A5EF-E00A45BD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8D6F-9DDF-48FC-BE4D-DB7383D3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9DD96-D666-4B43-ADD3-E6C52E89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56FE9-ED20-4E4A-91B9-A8D393E8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FA55-DC4A-4BE7-B427-B1B83B58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84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0884-AE13-4F2B-A2BE-14609D1A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12F9-BAB3-466F-837B-8246B7440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B08EE-D402-4AC4-A7CA-523DCB418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726D8-197F-4C0D-AF03-EB4B72A1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AABA7-D82B-4ACD-8917-7C5635D4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38904-EB09-4FA2-9DC1-FAC47A85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15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BC24-3B56-40D7-A17F-EB32E0BD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DCF6E-F39A-4C77-8DC6-A5B8766D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BEE1A-4DA4-468A-82D1-BE00D214B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E1458-5BAB-4348-A020-34512B527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B72A2-FD99-4A70-B388-28FEEB98D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A341A-E0B5-4E5A-8143-8E780F75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55E19-F027-4C61-B6E6-FB310370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A0895-8AF5-4205-B97A-C7944014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50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9BCE-356D-4E4D-B8FD-35B89574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40209-64C0-44A8-BDAB-B4F2B3E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3D634-263F-4B07-9C20-154DBF9A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5FCAB-309C-4A35-8DFF-A6CD76FA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68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F2E28-8358-4ABE-86BB-4805EA0C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6C251-5ED5-4E03-9312-5F509C1E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F76B-BD2E-48C7-B33E-54DFE365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50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10BF-65F8-4316-AB23-E1012508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DC17-A753-432D-A6CB-8C03CB0E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D03E-1C40-439D-AD2A-D4A848A8D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4095D-39E9-402B-AFF5-233AE2BE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437A2-DBBB-42AD-B0DD-CE77752F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AA63D-B50C-47C1-9193-31DFF2FB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96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9CFB-CC69-43FC-AB8F-1F3F612F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D87C8-72FA-4B43-BEF0-E49A3CF22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3A9B6-FA6A-4EF6-B986-693F4E96C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4A037-94F3-4115-A782-B9BB770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2C31-5F85-4FEB-80CA-40E3D28F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7BD2-165B-4CCF-BE30-31E38202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98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D971C-AED2-48FB-A8A6-152E3572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95794-3593-4D1B-88F9-8DD5E40B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83CB3-E01D-4D60-980D-D857B2404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2387D-393C-4A58-A9B5-70F98EC23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0BDC-BE3D-40E9-ADF1-C473A6CAF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9611-2FDD-433C-BE9D-926396AC7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9" y="662972"/>
            <a:ext cx="3382832" cy="2523797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bg1"/>
                </a:solidFill>
              </a:rPr>
              <a:t>CDP Hemodilution Exercise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3541B-53F5-4F3D-8460-1F8FC0557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3656109"/>
            <a:ext cx="3382831" cy="118533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BB9E43"/>
                </a:solidFill>
              </a:rPr>
              <a:t>Updates on the RNAseq Analysis</a:t>
            </a:r>
          </a:p>
          <a:p>
            <a:pPr algn="l"/>
            <a:r>
              <a:rPr lang="en-US" dirty="0">
                <a:solidFill>
                  <a:srgbClr val="BB9E43"/>
                </a:solidFill>
              </a:rPr>
              <a:t>Simonson Lab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DF930-A421-46AF-8131-22CE930E1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r="975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0ECC43-4428-40DB-9C60-C60BE421CBFE}"/>
              </a:ext>
            </a:extLst>
          </p:cNvPr>
          <p:cNvSpPr txBox="1">
            <a:spLocks/>
          </p:cNvSpPr>
          <p:nvPr/>
        </p:nvSpPr>
        <p:spPr>
          <a:xfrm>
            <a:off x="7947379" y="5035074"/>
            <a:ext cx="3382832" cy="905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Wanjun Gu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Eli Lawrence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Change Han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9845B4-ECF8-4C30-86CA-47FA73903BE3}"/>
              </a:ext>
            </a:extLst>
          </p:cNvPr>
          <p:cNvSpPr txBox="1">
            <a:spLocks/>
          </p:cNvSpPr>
          <p:nvPr/>
        </p:nvSpPr>
        <p:spPr>
          <a:xfrm>
            <a:off x="9458062" y="5100389"/>
            <a:ext cx="3382832" cy="905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James Yu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Jack Zhang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A229223-39D7-4FF1-8590-BF265CF6481D}"/>
              </a:ext>
            </a:extLst>
          </p:cNvPr>
          <p:cNvSpPr txBox="1">
            <a:spLocks/>
          </p:cNvSpPr>
          <p:nvPr/>
        </p:nvSpPr>
        <p:spPr>
          <a:xfrm>
            <a:off x="7312891" y="168504"/>
            <a:ext cx="3188856" cy="519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Cerro de Pasco, Peru  (~4380 m)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91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4A95-2EEF-4AE6-A01C-A4763215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Arterial/Venous O2 content went down after hemodilution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89F7E4D-8B13-4DCB-84B6-66FB9856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42" y="2426818"/>
            <a:ext cx="4801966" cy="399763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39EBD07-37E1-43B4-91DC-A1E48E48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48" y="2426818"/>
            <a:ext cx="480196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71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4A95-2EEF-4AE6-A01C-A4763215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Cardiac output slightly went up after hemodilution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50C1A-99B2-4E4E-A72B-EEEA478B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05058"/>
            <a:ext cx="6553545" cy="54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8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4A95-2EEF-4AE6-A01C-A4763215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VO2max slightly went up after hemodilution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08CB2-6903-4C87-B7BF-96D394778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05058"/>
            <a:ext cx="6553545" cy="54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8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4A95-2EEF-4AE6-A01C-A4763215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[Hb] is positively associated with P50 among subjects with CMS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825F8-C33E-43AF-B0C6-BFC754F0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090079"/>
            <a:ext cx="6553545" cy="46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22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4A95-2EEF-4AE6-A01C-A4763215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[Hb] is positively associated with O2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0EE72-C8FD-4567-969E-8D6AFC14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090079"/>
            <a:ext cx="6553545" cy="46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50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4A95-2EEF-4AE6-A01C-A4763215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VO2max and QTmax are positively associated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9983F-756B-4647-9890-B3B78568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090079"/>
            <a:ext cx="6553545" cy="46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32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4A95-2EEF-4AE6-A01C-A4763215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VO2max is negatively associated with body weight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87C7-F313-4752-A76B-9E37AFBB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090079"/>
            <a:ext cx="6553545" cy="46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94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1247D-A58E-4E9B-91C3-97C39E79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Findings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3B82A445-74F0-480A-9130-FE5893B49BCD}"/>
              </a:ext>
            </a:extLst>
          </p:cNvPr>
          <p:cNvSpPr txBox="1">
            <a:spLocks/>
          </p:cNvSpPr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Research Questions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Are people with CMS innately different from people without CMS in terms of gene expression levels?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Does hemodilution help alleviate symptoms of CMS?  Do subjects after hemodilution show “healthy” markers of gene expression?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next step is to understand the gene expression levels of the CDP subjects using RNAseq.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AFAFC-E6AE-4C9D-9AF2-3C42D513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586671"/>
            <a:ext cx="6596652" cy="35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4C4190D-1222-417D-B2A5-A050D8F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RNAseq Study schematic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FD8EA6-398B-425F-944E-A09E4E9C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641" y="492573"/>
            <a:ext cx="523390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52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8857-8A68-4F8C-AE15-420FE3D7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Preparation and RNA Sequencing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8EF07791-4C2D-4EC1-9D79-16B97861268A}"/>
              </a:ext>
            </a:extLst>
          </p:cNvPr>
          <p:cNvSpPr txBox="1">
            <a:spLocks/>
          </p:cNvSpPr>
          <p:nvPr/>
        </p:nvSpPr>
        <p:spPr>
          <a:xfrm>
            <a:off x="5776184" y="4434475"/>
            <a:ext cx="2615341" cy="4232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BB9E43"/>
                </a:solidFill>
              </a:rPr>
              <a:t>Eli</a:t>
            </a:r>
          </a:p>
        </p:txBody>
      </p:sp>
    </p:spTree>
    <p:extLst>
      <p:ext uri="{BB962C8B-B14F-4D97-AF65-F5344CB8AC3E}">
        <p14:creationId xmlns:p14="http://schemas.microsoft.com/office/powerpoint/2010/main" val="209511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142B5C7-7898-4833-936D-EB4E46344CE3}"/>
              </a:ext>
            </a:extLst>
          </p:cNvPr>
          <p:cNvGrpSpPr/>
          <p:nvPr/>
        </p:nvGrpSpPr>
        <p:grpSpPr>
          <a:xfrm>
            <a:off x="94052" y="454792"/>
            <a:ext cx="12553086" cy="6015901"/>
            <a:chOff x="94052" y="454792"/>
            <a:chExt cx="12553086" cy="601590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0B2B4AD-0100-4469-8A00-FE97F5A8C5C3}"/>
                </a:ext>
              </a:extLst>
            </p:cNvPr>
            <p:cNvGrpSpPr/>
            <p:nvPr/>
          </p:nvGrpSpPr>
          <p:grpSpPr>
            <a:xfrm>
              <a:off x="201496" y="454792"/>
              <a:ext cx="11789007" cy="5948415"/>
              <a:chOff x="236738" y="544749"/>
              <a:chExt cx="11789007" cy="594841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D17A4F4-0E26-4337-B569-49B537F41DDB}"/>
                  </a:ext>
                </a:extLst>
              </p:cNvPr>
              <p:cNvSpPr/>
              <p:nvPr/>
            </p:nvSpPr>
            <p:spPr>
              <a:xfrm>
                <a:off x="236738" y="544749"/>
                <a:ext cx="11789006" cy="1322484"/>
              </a:xfrm>
              <a:prstGeom prst="rect">
                <a:avLst/>
              </a:prstGeom>
              <a:solidFill>
                <a:srgbClr val="4472C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FB416CA-AF50-4967-923C-D01CE8481428}"/>
                  </a:ext>
                </a:extLst>
              </p:cNvPr>
              <p:cNvSpPr/>
              <p:nvPr/>
            </p:nvSpPr>
            <p:spPr>
              <a:xfrm>
                <a:off x="236738" y="1867237"/>
                <a:ext cx="11789006" cy="1473364"/>
              </a:xfrm>
              <a:prstGeom prst="rect">
                <a:avLst/>
              </a:prstGeom>
              <a:solidFill>
                <a:schemeClr val="accent2">
                  <a:lumMod val="75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002FE92-940D-4A20-BAE6-8CEAFDAB855F}"/>
                  </a:ext>
                </a:extLst>
              </p:cNvPr>
              <p:cNvSpPr/>
              <p:nvPr/>
            </p:nvSpPr>
            <p:spPr>
              <a:xfrm>
                <a:off x="236739" y="3347493"/>
                <a:ext cx="11789006" cy="3145671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8B89A60-65D7-46B8-B313-D8BC045ED215}"/>
                </a:ext>
              </a:extLst>
            </p:cNvPr>
            <p:cNvGrpSpPr/>
            <p:nvPr/>
          </p:nvGrpSpPr>
          <p:grpSpPr>
            <a:xfrm>
              <a:off x="821204" y="843786"/>
              <a:ext cx="11825934" cy="4372512"/>
              <a:chOff x="37015" y="797604"/>
              <a:chExt cx="11825934" cy="4372512"/>
            </a:xfrm>
          </p:grpSpPr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35BB7BA4-B02A-41D3-B2C1-7A73689C14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8373" y="797604"/>
                <a:ext cx="2080504" cy="5464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CMS (N = 6)</a:t>
                </a:r>
              </a:p>
            </p:txBody>
          </p:sp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1A9416F4-2BA7-4203-ABFA-68BDF551F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3725" y="797604"/>
                <a:ext cx="2585863" cy="546436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Non-CMS (N = 8)</a:t>
                </a:r>
              </a:p>
            </p:txBody>
          </p:sp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BF076BA9-77A7-4681-AE33-3824512076F9}"/>
                  </a:ext>
                </a:extLst>
              </p:cNvPr>
              <p:cNvSpPr txBox="1">
                <a:spLocks/>
              </p:cNvSpPr>
              <p:nvPr/>
            </p:nvSpPr>
            <p:spPr>
              <a:xfrm rot="19079939">
                <a:off x="1161650" y="4623679"/>
                <a:ext cx="2080504" cy="5464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Pre-Exercise</a:t>
                </a:r>
              </a:p>
            </p:txBody>
          </p:sp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5804A0B6-7403-44D1-B3E3-05491D2117D3}"/>
                  </a:ext>
                </a:extLst>
              </p:cNvPr>
              <p:cNvSpPr txBox="1">
                <a:spLocks/>
              </p:cNvSpPr>
              <p:nvPr/>
            </p:nvSpPr>
            <p:spPr>
              <a:xfrm rot="19079939">
                <a:off x="2117519" y="4623676"/>
                <a:ext cx="2080504" cy="5464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Post-Exercise</a:t>
                </a:r>
              </a:p>
            </p:txBody>
          </p:sp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65BA28F3-83CC-4230-A715-80E7D6975030}"/>
                  </a:ext>
                </a:extLst>
              </p:cNvPr>
              <p:cNvSpPr txBox="1">
                <a:spLocks/>
              </p:cNvSpPr>
              <p:nvPr/>
            </p:nvSpPr>
            <p:spPr>
              <a:xfrm rot="19079939">
                <a:off x="37015" y="4623680"/>
                <a:ext cx="2080504" cy="5464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Fasting Rest</a:t>
                </a:r>
              </a:p>
            </p:txBody>
          </p:sp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833DC8C2-A879-4BCF-AEB7-3353E3A8D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7976" y="2313783"/>
                <a:ext cx="2650838" cy="54643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Hemodilution</a:t>
                </a:r>
              </a:p>
            </p:txBody>
          </p:sp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C91FF76A-697E-4833-B846-3FCAE697F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41281" y="2313783"/>
                <a:ext cx="3835413" cy="5464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Non-Hemodilution</a:t>
                </a:r>
              </a:p>
            </p:txBody>
          </p:sp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D608E7D7-8327-4A20-9130-775E8400AD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27536" y="2313783"/>
                <a:ext cx="3835413" cy="5464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Non-Hemodilution</a:t>
                </a:r>
              </a:p>
            </p:txBody>
          </p:sp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80F715CC-F9B9-4E63-9345-A4795149F142}"/>
                  </a:ext>
                </a:extLst>
              </p:cNvPr>
              <p:cNvSpPr txBox="1">
                <a:spLocks/>
              </p:cNvSpPr>
              <p:nvPr/>
            </p:nvSpPr>
            <p:spPr>
              <a:xfrm rot="19079939">
                <a:off x="4594431" y="4623679"/>
                <a:ext cx="2080504" cy="5464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Pre-Exercise</a:t>
                </a:r>
              </a:p>
            </p:txBody>
          </p:sp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4E70FF67-0BA0-48AF-8C86-366E17E6B44A}"/>
                  </a:ext>
                </a:extLst>
              </p:cNvPr>
              <p:cNvSpPr txBox="1">
                <a:spLocks/>
              </p:cNvSpPr>
              <p:nvPr/>
            </p:nvSpPr>
            <p:spPr>
              <a:xfrm rot="19079939">
                <a:off x="5550300" y="4623676"/>
                <a:ext cx="2080504" cy="5464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Post-Exercise</a:t>
                </a:r>
              </a:p>
            </p:txBody>
          </p:sp>
          <p:sp>
            <p:nvSpPr>
              <p:cNvPr id="14" name="Subtitle 2">
                <a:extLst>
                  <a:ext uri="{FF2B5EF4-FFF2-40B4-BE49-F238E27FC236}">
                    <a16:creationId xmlns:a16="http://schemas.microsoft.com/office/drawing/2014/main" id="{F71D370A-19E8-4DF5-88F2-C9ADFDD471AA}"/>
                  </a:ext>
                </a:extLst>
              </p:cNvPr>
              <p:cNvSpPr txBox="1">
                <a:spLocks/>
              </p:cNvSpPr>
              <p:nvPr/>
            </p:nvSpPr>
            <p:spPr>
              <a:xfrm rot="19079939">
                <a:off x="3469796" y="4623680"/>
                <a:ext cx="2080504" cy="5464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Fasting Rest</a:t>
                </a:r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25323E7C-A905-4079-B6FE-19D84AC7F0DB}"/>
                  </a:ext>
                </a:extLst>
              </p:cNvPr>
              <p:cNvSpPr txBox="1">
                <a:spLocks/>
              </p:cNvSpPr>
              <p:nvPr/>
            </p:nvSpPr>
            <p:spPr>
              <a:xfrm rot="19079939">
                <a:off x="8417904" y="4623678"/>
                <a:ext cx="2080504" cy="5464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Pre-Exercise</a:t>
                </a:r>
              </a:p>
            </p:txBody>
          </p:sp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id="{E51C20E1-F65B-45FD-9F31-C35A6D97375D}"/>
                  </a:ext>
                </a:extLst>
              </p:cNvPr>
              <p:cNvSpPr txBox="1">
                <a:spLocks/>
              </p:cNvSpPr>
              <p:nvPr/>
            </p:nvSpPr>
            <p:spPr>
              <a:xfrm rot="19079939">
                <a:off x="9373773" y="4623675"/>
                <a:ext cx="2080504" cy="5464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Post-Exercise</a:t>
                </a:r>
              </a:p>
            </p:txBody>
          </p:sp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847676F8-A833-4B7A-984A-0CE006DFFA17}"/>
                  </a:ext>
                </a:extLst>
              </p:cNvPr>
              <p:cNvSpPr txBox="1">
                <a:spLocks/>
              </p:cNvSpPr>
              <p:nvPr/>
            </p:nvSpPr>
            <p:spPr>
              <a:xfrm rot="19079939">
                <a:off x="7293269" y="4623679"/>
                <a:ext cx="2080504" cy="5464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Fasting Rest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370A38B-1A96-453E-A4A0-54A0AF1EF6F3}"/>
                  </a:ext>
                </a:extLst>
              </p:cNvPr>
              <p:cNvCxnSpPr/>
              <p:nvPr/>
            </p:nvCxnSpPr>
            <p:spPr>
              <a:xfrm flipH="1">
                <a:off x="2955636" y="1274618"/>
                <a:ext cx="997528" cy="9421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746140B-F3C3-40A1-80D3-9D5D2EFF1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074" y="1309329"/>
                <a:ext cx="1044490" cy="890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84E143F-1C37-4E32-8A26-408593979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5200" y="2957275"/>
                <a:ext cx="750655" cy="1166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D2B99EF-8311-4BC7-A2CD-4933A28E6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5855" y="2957271"/>
                <a:ext cx="284021" cy="11667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45E7F98-7284-407B-B15E-271D5E640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8933" y="2957267"/>
                <a:ext cx="1246811" cy="1166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FF1CA8F-B488-4FC1-ACC8-972CCDE42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1907" y="2957275"/>
                <a:ext cx="750655" cy="1166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DED33E6-D971-4B1F-BE7F-FFCCD9E5D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2562" y="2957271"/>
                <a:ext cx="284021" cy="11667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5905301-BCF3-4C83-812E-9E52428A2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5640" y="2957267"/>
                <a:ext cx="1246811" cy="1166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59A8484-2B1A-4EF8-917C-AAA1C89BC5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5421" y="2957271"/>
                <a:ext cx="750655" cy="1166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6FD6590-4F0D-4410-8FEA-AB7639F136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6076" y="2957267"/>
                <a:ext cx="284021" cy="11667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F36357E-0BE3-4661-A34D-089E6FA7B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9154" y="2957263"/>
                <a:ext cx="1246811" cy="1166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B26E13D-4DB6-4391-9C32-94E18C062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8525" y="1274618"/>
                <a:ext cx="0" cy="9421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616F44B8-3D16-4BAD-BACB-599F90FE46C6}"/>
                </a:ext>
              </a:extLst>
            </p:cNvPr>
            <p:cNvSpPr txBox="1">
              <a:spLocks/>
            </p:cNvSpPr>
            <p:nvPr/>
          </p:nvSpPr>
          <p:spPr>
            <a:xfrm>
              <a:off x="306447" y="753829"/>
              <a:ext cx="2324902" cy="54643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/>
                <a:t>Subject Condition:</a:t>
              </a:r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D90D0E8B-5755-477B-BC3E-760E714C4769}"/>
                </a:ext>
              </a:extLst>
            </p:cNvPr>
            <p:cNvSpPr txBox="1">
              <a:spLocks/>
            </p:cNvSpPr>
            <p:nvPr/>
          </p:nvSpPr>
          <p:spPr>
            <a:xfrm>
              <a:off x="94052" y="2353073"/>
              <a:ext cx="2324902" cy="546436"/>
            </a:xfrm>
            <a:prstGeom prst="rect">
              <a:avLst/>
            </a:prstGeom>
          </p:spPr>
          <p:txBody>
            <a:bodyPr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 err="1"/>
                <a:t>Isovolemic</a:t>
              </a:r>
              <a:r>
                <a:rPr lang="en-US" b="1" dirty="0"/>
                <a:t> Hemodilution</a:t>
              </a:r>
            </a:p>
          </p:txBody>
        </p:sp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2A40BF56-A3EA-4601-824B-5A37D0C88593}"/>
                </a:ext>
              </a:extLst>
            </p:cNvPr>
            <p:cNvSpPr txBox="1">
              <a:spLocks/>
            </p:cNvSpPr>
            <p:nvPr/>
          </p:nvSpPr>
          <p:spPr>
            <a:xfrm>
              <a:off x="4115163" y="5924257"/>
              <a:ext cx="4357731" cy="54643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/>
                <a:t>Cardiopulmonary Exercise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743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8857-8A68-4F8C-AE15-420FE3D7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Sample Quality Check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1A9AB12-8A0E-4C44-B50D-47F7A777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04A475-27C1-4590-A1DB-3EC716EBB627}"/>
              </a:ext>
            </a:extLst>
          </p:cNvPr>
          <p:cNvCxnSpPr/>
          <p:nvPr/>
        </p:nvCxnSpPr>
        <p:spPr>
          <a:xfrm>
            <a:off x="6330950" y="3022600"/>
            <a:ext cx="405765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108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8857-8A68-4F8C-AE15-420FE3D7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Signal Normalization</a:t>
            </a:r>
          </a:p>
        </p:txBody>
      </p:sp>
      <p:pic>
        <p:nvPicPr>
          <p:cNvPr id="6" name="Picture 5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FD5B4CB5-8E50-4BC2-AD89-02D58366B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40" y="324417"/>
            <a:ext cx="3997637" cy="3997637"/>
          </a:xfrm>
          <a:prstGeom prst="rect">
            <a:avLst/>
          </a:prstGeom>
        </p:spPr>
      </p:pic>
      <p:pic>
        <p:nvPicPr>
          <p:cNvPr id="4" name="Picture 3" descr="A picture containing kite, person, flying, man&#10;&#10;Description automatically generated">
            <a:extLst>
              <a:ext uri="{FF2B5EF4-FFF2-40B4-BE49-F238E27FC236}">
                <a16:creationId xmlns:a16="http://schemas.microsoft.com/office/drawing/2014/main" id="{044E3B36-D683-40FA-93D0-B5D266487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34" y="307730"/>
            <a:ext cx="3997637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272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AD11B-FA51-4268-8A3D-485AE1DA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58267"/>
            <a:ext cx="5294716" cy="25414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9843868-98FB-43F6-808D-844A147E5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33" y="643467"/>
            <a:ext cx="422008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0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8857-8A68-4F8C-AE15-420FE3D7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Combining biological &amp; statistical significance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BD71145D-C54C-473F-8F37-11DE0B45B733}"/>
              </a:ext>
            </a:extLst>
          </p:cNvPr>
          <p:cNvSpPr txBox="1">
            <a:spLocks/>
          </p:cNvSpPr>
          <p:nvPr/>
        </p:nvSpPr>
        <p:spPr>
          <a:xfrm>
            <a:off x="5585684" y="4434475"/>
            <a:ext cx="2615341" cy="4232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BB9E43"/>
                </a:solidFill>
              </a:rPr>
              <a:t>Chang</a:t>
            </a:r>
          </a:p>
        </p:txBody>
      </p:sp>
    </p:spTree>
    <p:extLst>
      <p:ext uri="{BB962C8B-B14F-4D97-AF65-F5344CB8AC3E}">
        <p14:creationId xmlns:p14="http://schemas.microsoft.com/office/powerpoint/2010/main" val="4132848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B0598-E663-48B4-9954-5203821B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Pi-value for Gene Significance Evaluation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8703-33C6-40A1-BF75-76E01920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Incorporating and keeping a balance of both statistical significance and biological significance of differential expression.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1. Statistically speaking, genes showing systematic difference between two conditions are considered DE, usually measured by P-value.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2. Biologically speaking, DE means the difference in gene expression is sufficiently large.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Pi-value algorithm: fundamental formula: pi-value= FC *-(logP), where FC=log fold change,  P is p value from t test.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97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B0598-E663-48B4-9954-5203821B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Pi-value for Gene Significance Evaluation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8703-33C6-40A1-BF75-76E01920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Pi-value can address two issues regarding gene significance evaluation</a:t>
            </a:r>
          </a:p>
          <a:p>
            <a:pPr marL="457200" lvl="1" indent="0">
              <a:buNone/>
            </a:pPr>
            <a:r>
              <a:rPr lang="en-US" sz="2000">
                <a:solidFill>
                  <a:schemeClr val="bg1"/>
                </a:solidFill>
              </a:rPr>
              <a:t>1. The ‘small fold change, small variance’ (SFSV) issue. When a gene's variance is small, a slight expression level change may result in significant </a:t>
            </a:r>
            <a:r>
              <a:rPr lang="en-US" sz="2000" i="1">
                <a:solidFill>
                  <a:schemeClr val="bg1"/>
                </a:solidFill>
              </a:rPr>
              <a:t>P</a:t>
            </a:r>
            <a:r>
              <a:rPr lang="en-US" sz="2000">
                <a:solidFill>
                  <a:schemeClr val="bg1"/>
                </a:solidFill>
              </a:rPr>
              <a:t>-value and conclusion of statistical significance.</a:t>
            </a:r>
          </a:p>
          <a:p>
            <a:pPr marL="457200" lvl="1" indent="0">
              <a:buNone/>
            </a:pPr>
            <a:r>
              <a:rPr lang="en-US" sz="2000">
                <a:solidFill>
                  <a:schemeClr val="bg1"/>
                </a:solidFill>
              </a:rPr>
              <a:t>2. The ‘large fold change, large variance’ (LFLV) issue. In such a situation, a large expression change may be accompanied by a non-significant </a:t>
            </a:r>
            <a:r>
              <a:rPr lang="en-US" sz="2000" i="1">
                <a:solidFill>
                  <a:schemeClr val="bg1"/>
                </a:solidFill>
              </a:rPr>
              <a:t>P</a:t>
            </a:r>
            <a:r>
              <a:rPr lang="en-US" sz="2000">
                <a:solidFill>
                  <a:schemeClr val="bg1"/>
                </a:solidFill>
              </a:rPr>
              <a:t>-value</a:t>
            </a:r>
          </a:p>
          <a:p>
            <a:r>
              <a:rPr lang="en-US" sz="2000">
                <a:solidFill>
                  <a:schemeClr val="bg1"/>
                </a:solidFill>
              </a:rPr>
              <a:t>To see the effectiveness, pi-value = log(1/P^FC). If DE more than 2 fold change, FC is bigger, P^FC is smaller(0&lt;P&lt;1), 1/P^FC is larger. Thus, pi-value is larger. So original p value get enhanced in this way</a:t>
            </a:r>
          </a:p>
          <a:p>
            <a:r>
              <a:rPr lang="en-US" sz="2000">
                <a:solidFill>
                  <a:schemeClr val="bg1"/>
                </a:solidFill>
              </a:rPr>
              <a:t>If DE less than 2 fold. FC smaller, P^FC is larger(0&lt;P&lt;1), 1/P^FC is smaller. Thus, pi-value is smaller.  Original p value get punished in this way.</a:t>
            </a:r>
          </a:p>
        </p:txBody>
      </p:sp>
    </p:spTree>
    <p:extLst>
      <p:ext uri="{BB962C8B-B14F-4D97-AF65-F5344CB8AC3E}">
        <p14:creationId xmlns:p14="http://schemas.microsoft.com/office/powerpoint/2010/main" val="2534288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A86054-980B-4178-962E-7A6D6E32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60239" y="-2023533"/>
            <a:ext cx="3271520" cy="109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9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8857-8A68-4F8C-AE15-420FE3D7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 genes with</a:t>
            </a:r>
            <a:b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significant roles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22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8857-8A68-4F8C-AE15-420FE3D7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</a:t>
            </a:r>
            <a:br>
              <a:rPr lang="en-US" sz="4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Composite of Multiple Signals analysis and results of gene list comparison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82FBABBB-1B10-49C6-9321-AFA0C7C08361}"/>
              </a:ext>
            </a:extLst>
          </p:cNvPr>
          <p:cNvSpPr txBox="1">
            <a:spLocks/>
          </p:cNvSpPr>
          <p:nvPr/>
        </p:nvSpPr>
        <p:spPr>
          <a:xfrm>
            <a:off x="5519009" y="4434475"/>
            <a:ext cx="2615341" cy="4232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BB9E43"/>
                </a:solidFill>
              </a:rPr>
              <a:t>James</a:t>
            </a:r>
          </a:p>
        </p:txBody>
      </p:sp>
    </p:spTree>
    <p:extLst>
      <p:ext uri="{BB962C8B-B14F-4D97-AF65-F5344CB8AC3E}">
        <p14:creationId xmlns:p14="http://schemas.microsoft.com/office/powerpoint/2010/main" val="226297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183F0-C308-4E4D-9360-20D25916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search on the significant genes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FC2953B4-ABF1-4D13-BCE1-E4007209BED7}"/>
              </a:ext>
            </a:extLst>
          </p:cNvPr>
          <p:cNvSpPr txBox="1">
            <a:spLocks/>
          </p:cNvSpPr>
          <p:nvPr/>
        </p:nvSpPr>
        <p:spPr>
          <a:xfrm>
            <a:off x="5614259" y="4434475"/>
            <a:ext cx="2615341" cy="4232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BB9E43"/>
                </a:solidFill>
              </a:rPr>
              <a:t>Eli</a:t>
            </a:r>
          </a:p>
        </p:txBody>
      </p:sp>
    </p:spTree>
    <p:extLst>
      <p:ext uri="{BB962C8B-B14F-4D97-AF65-F5344CB8AC3E}">
        <p14:creationId xmlns:p14="http://schemas.microsoft.com/office/powerpoint/2010/main" val="168025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C18DE6-395F-42AF-8548-0DCC07E930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Isovolemic Hemodilution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443C832D-C5C9-4948-A331-10222281A2F4}"/>
              </a:ext>
            </a:extLst>
          </p:cNvPr>
          <p:cNvSpPr txBox="1">
            <a:spLocks/>
          </p:cNvSpPr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>
                <a:solidFill>
                  <a:schemeClr val="bg1"/>
                </a:solidFill>
              </a:rPr>
              <a:t>Reduce hematocrit 20% from its initial value.</a:t>
            </a:r>
          </a:p>
          <a:p>
            <a:pPr marL="0"/>
            <a:r>
              <a:rPr lang="en-US" sz="2000">
                <a:solidFill>
                  <a:schemeClr val="bg1"/>
                </a:solidFill>
              </a:rPr>
              <a:t>Up to four units of blood were removed during two consecutive days.</a:t>
            </a:r>
          </a:p>
          <a:p>
            <a:pPr marL="0"/>
            <a:r>
              <a:rPr lang="en-US" sz="2000">
                <a:solidFill>
                  <a:schemeClr val="bg1"/>
                </a:solidFill>
              </a:rPr>
              <a:t>Each day the removed volume was replaced by an equal volume of colloid plasma replacement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F6A34-CDFF-42D7-BDE4-3F757F93C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78" y="484632"/>
            <a:ext cx="6552328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4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FDCC-963E-4E27-A4EA-438C24DE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Generating</a:t>
            </a:r>
            <a:b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separation &amp;</a:t>
            </a:r>
            <a:b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based on</a:t>
            </a:r>
            <a:b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selected genes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0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FDCC-963E-4E27-A4EA-438C24DE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Introducing K Clustering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DDF064C9-D878-4BB4-B901-2423CE75CD1F}"/>
              </a:ext>
            </a:extLst>
          </p:cNvPr>
          <p:cNvSpPr txBox="1">
            <a:spLocks/>
          </p:cNvSpPr>
          <p:nvPr/>
        </p:nvSpPr>
        <p:spPr>
          <a:xfrm>
            <a:off x="5842859" y="4434475"/>
            <a:ext cx="2615341" cy="4232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BB9E43"/>
                </a:solidFill>
              </a:rPr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1233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88610-3BBC-467E-AF0A-6C3A9F99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Introducing K Clustering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45BCE-3EDD-406B-A9BA-4926FACB6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Clustering algorithms are used to group data instances according to some notion of similarity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K-means clustering specifically is a clustering method used to partition the dataset into k groups based on said notion of similarity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Traditionally viewed as an unsupervised method for data analysis but with enough background information, this algorithm can be useful in data analysis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have different conditions in our dataset, for example resting vs exercise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11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5BDA2-DB88-4771-9004-B515CDAE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Algorithm that we will use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EC63-81CD-491F-A484-69D1A81D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specific algorithm that we will use is called Lloyd algorithm</a:t>
            </a:r>
          </a:p>
          <a:p>
            <a:r>
              <a:rPr lang="en-US" sz="2400">
                <a:solidFill>
                  <a:schemeClr val="bg1"/>
                </a:solidFill>
              </a:rPr>
              <a:t>It proceeds by selecting k initial cluster centers and then iteratively repeat: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Group each data point with the closest center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Recalculate new centers for each cluster using the mean of all points in the cluster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Group each data point with the new closest center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Each time this is performed, the points are left in a slightly more even distribution, closer to its final cluster</a:t>
            </a:r>
          </a:p>
        </p:txBody>
      </p:sp>
    </p:spTree>
    <p:extLst>
      <p:ext uri="{BB962C8B-B14F-4D97-AF65-F5344CB8AC3E}">
        <p14:creationId xmlns:p14="http://schemas.microsoft.com/office/powerpoint/2010/main" val="3684169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0B57D-39E8-4E15-87C8-0E2DF6E1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for clustering process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BFBABD-AD03-4938-8A85-B98C5BC48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" r="13802" b="1"/>
          <a:stretch/>
        </p:blipFill>
        <p:spPr bwMode="auto">
          <a:xfrm>
            <a:off x="5153822" y="1509751"/>
            <a:ext cx="6553545" cy="384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24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60DD2-29F9-4FFE-9CCB-F1B85DF3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Pipeline </a:t>
            </a:r>
          </a:p>
        </p:txBody>
      </p:sp>
      <p:pic>
        <p:nvPicPr>
          <p:cNvPr id="12" name="Picture 2" descr="Flowchart of k-means clustering algorithm | Download Scientific ...">
            <a:extLst>
              <a:ext uri="{FF2B5EF4-FFF2-40B4-BE49-F238E27FC236}">
                <a16:creationId xmlns:a16="http://schemas.microsoft.com/office/drawing/2014/main" id="{3A834A60-B7DC-4986-BB0D-0342D87B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4965" y="492573"/>
            <a:ext cx="4131259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399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60DD2-29F9-4FFE-9CCB-F1B85DF3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clustering using 2 centers</a:t>
            </a:r>
          </a:p>
        </p:txBody>
      </p:sp>
      <p:pic>
        <p:nvPicPr>
          <p:cNvPr id="5" name="Picture 2" descr="K-Means Clustering on Big Data (Revolutions)">
            <a:extLst>
              <a:ext uri="{FF2B5EF4-FFF2-40B4-BE49-F238E27FC236}">
                <a16:creationId xmlns:a16="http://schemas.microsoft.com/office/drawing/2014/main" id="{D57EF258-0D68-4746-BB7A-E23247AE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80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3E2F2-956F-4C5D-8C5B-737213B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Goal		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8607-F853-4D01-BAB1-D028EB59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 clustering algorithms on our significant genes to visually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goal is to use clusters as evidence to support significant gene up and down regulation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Similar to PCA, we expect to see obvious clusters</a:t>
            </a:r>
          </a:p>
        </p:txBody>
      </p:sp>
    </p:spTree>
    <p:extLst>
      <p:ext uri="{BB962C8B-B14F-4D97-AF65-F5344CB8AC3E}">
        <p14:creationId xmlns:p14="http://schemas.microsoft.com/office/powerpoint/2010/main" val="1631215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FDCC-963E-4E27-A4EA-438C24DE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Analysis for this study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65FFD5F0-2DDE-4BD4-8837-3EDAFED90883}"/>
              </a:ext>
            </a:extLst>
          </p:cNvPr>
          <p:cNvSpPr txBox="1">
            <a:spLocks/>
          </p:cNvSpPr>
          <p:nvPr/>
        </p:nvSpPr>
        <p:spPr>
          <a:xfrm>
            <a:off x="5557109" y="4434475"/>
            <a:ext cx="2615341" cy="4232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BB9E43"/>
                </a:solidFill>
              </a:rPr>
              <a:t>Chang</a:t>
            </a:r>
          </a:p>
        </p:txBody>
      </p:sp>
    </p:spTree>
    <p:extLst>
      <p:ext uri="{BB962C8B-B14F-4D97-AF65-F5344CB8AC3E}">
        <p14:creationId xmlns:p14="http://schemas.microsoft.com/office/powerpoint/2010/main" val="1349631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B0598-E663-48B4-9954-5203821B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Clustering Analysis for this study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8703-33C6-40A1-BF75-76E01920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Purpose: After regrouping the data according to treatments and conditions, we want to use clustering analysis to see if there’s significant separations(aka differences) amongst groups. </a:t>
            </a:r>
          </a:p>
          <a:p>
            <a:r>
              <a:rPr lang="en-US" sz="1600">
                <a:solidFill>
                  <a:schemeClr val="bg1"/>
                </a:solidFill>
              </a:rPr>
              <a:t>Challenge: Curse of Dimensionality: Small sample(less than 100 patients) size but very high dimensionality(200 + significant genes). </a:t>
            </a:r>
          </a:p>
          <a:p>
            <a:r>
              <a:rPr lang="en-US" sz="1600">
                <a:solidFill>
                  <a:schemeClr val="bg1"/>
                </a:solidFill>
              </a:rPr>
              <a:t>In high dimension hyperspace, as features(dimensions) increase, even the most similar points tend to deviate from each other, thus resulting in high entropy within clusters or too many clusters.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DDDC1-E29E-48D9-BCFB-B08EA077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2007208"/>
            <a:ext cx="6596652" cy="26881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E7E811-2E1A-46A8-8B8D-ACC3F6172C6B}"/>
              </a:ext>
            </a:extLst>
          </p:cNvPr>
          <p:cNvSpPr/>
          <p:nvPr/>
        </p:nvSpPr>
        <p:spPr>
          <a:xfrm>
            <a:off x="5425226" y="1312750"/>
            <a:ext cx="103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943010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648D1-7780-4A55-9C41-E9258AC6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Cardiopulmonary Exercise Testing</a:t>
            </a:r>
            <a:endParaRPr 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C6101F6-8366-4950-B4DB-A13D92212B4D}"/>
              </a:ext>
            </a:extLst>
          </p:cNvPr>
          <p:cNvSpPr txBox="1">
            <a:spLocks/>
          </p:cNvSpPr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>
                <a:solidFill>
                  <a:schemeClr val="bg1"/>
                </a:solidFill>
              </a:rPr>
              <a:t>A forehead oximeter probe was taped to the skin to obtain SpO2 measurements throughout the test</a:t>
            </a:r>
          </a:p>
          <a:p>
            <a:pPr marL="0"/>
            <a:r>
              <a:rPr lang="en-US" sz="2000">
                <a:solidFill>
                  <a:schemeClr val="bg1"/>
                </a:solidFill>
              </a:rPr>
              <a:t>Six electrodes were taped onto cleansed skin in customary regions for impedance cardiography measurements</a:t>
            </a:r>
          </a:p>
          <a:p>
            <a:pPr marL="0"/>
            <a:r>
              <a:rPr lang="en-US" sz="2000">
                <a:solidFill>
                  <a:schemeClr val="bg1"/>
                </a:solidFill>
              </a:rPr>
              <a:t>A tight-fitting silicone oro-nasal facemask was secured and connected to an ergoespirometer-metabolic system</a:t>
            </a:r>
          </a:p>
        </p:txBody>
      </p:sp>
      <p:pic>
        <p:nvPicPr>
          <p:cNvPr id="5" name="Content Placeholder 4" descr="A picture containing person, indoor, woman, bicycle&#10;&#10;Description automatically generated">
            <a:extLst>
              <a:ext uri="{FF2B5EF4-FFF2-40B4-BE49-F238E27FC236}">
                <a16:creationId xmlns:a16="http://schemas.microsoft.com/office/drawing/2014/main" id="{C8615BD6-EF0B-4C1F-9B37-33306B320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795073"/>
            <a:ext cx="6596652" cy="51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7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029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Clustering Analysis for this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285"/>
            <a:ext cx="10515600" cy="496833"/>
          </a:xfrm>
        </p:spPr>
        <p:txBody>
          <a:bodyPr/>
          <a:lstStyle/>
          <a:p>
            <a:r>
              <a:rPr lang="en-US" sz="2400" dirty="0"/>
              <a:t>Using PCA and Discriminant Analysis.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49" y="3872492"/>
            <a:ext cx="5923205" cy="1457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21" y="3415553"/>
            <a:ext cx="4475351" cy="31820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0131" y="1777942"/>
            <a:ext cx="4972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PCA is a mainly a dimensionality reduction method but can also serve as a clustering visualization method. It finds the directions in hyperspace that capture most of information(variance). 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31649" y="1777942"/>
            <a:ext cx="5122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Discriminant Analysis uses Expectation-Maximization Algorithm to build model that maximizes the conditional probability P(K|X), </a:t>
            </a:r>
            <a:r>
              <a:rPr lang="en-US" sz="2000" dirty="0" err="1"/>
              <a:t>i.e</a:t>
            </a:r>
            <a:r>
              <a:rPr lang="en-US" sz="2000" dirty="0"/>
              <a:t> Given the DE data, we categorize the sample(CMS, </a:t>
            </a:r>
            <a:r>
              <a:rPr lang="en-US" sz="2000" dirty="0" err="1"/>
              <a:t>nonCMS</a:t>
            </a:r>
            <a:r>
              <a:rPr lang="en-US" sz="2000" dirty="0"/>
              <a:t> etc.) as the one with highest probability. </a:t>
            </a:r>
          </a:p>
          <a:p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32626" y="1062318"/>
            <a:ext cx="2556000" cy="0"/>
          </a:xfrm>
          <a:prstGeom prst="line">
            <a:avLst/>
          </a:prstGeom>
          <a:ln w="952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2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30841-28EC-4B10-82A9-AC085090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Directions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8BFD-9907-44B5-807D-1C38A2B8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Generate a list of well-binned genes to compare with existing selection lists to relevant studies.</a:t>
            </a:r>
          </a:p>
          <a:p>
            <a:r>
              <a:rPr lang="en-US" sz="2400">
                <a:solidFill>
                  <a:schemeClr val="bg1"/>
                </a:solidFill>
              </a:rPr>
              <a:t>Combining the physiology of the subjects with their gene expression levels to find correlations.</a:t>
            </a:r>
          </a:p>
          <a:p>
            <a:r>
              <a:rPr lang="en-US" sz="2400">
                <a:solidFill>
                  <a:schemeClr val="bg1"/>
                </a:solidFill>
              </a:rPr>
              <a:t>Group significant genes based on their functions, such as immuno-response, cardiovascular, hematology, etc.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68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D2584-B0D2-41EE-ACD0-8E9C0F55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8F55-B36E-4228-AC3E-00084255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1. C. W. Law, Y. Chen, W. Shi, G. K. Smyth, </a:t>
            </a:r>
            <a:r>
              <a:rPr lang="en-US" sz="1300" dirty="0" err="1">
                <a:solidFill>
                  <a:schemeClr val="bg1"/>
                </a:solidFill>
              </a:rPr>
              <a:t>voom</a:t>
            </a:r>
            <a:r>
              <a:rPr lang="en-US" sz="1300" dirty="0">
                <a:solidFill>
                  <a:schemeClr val="bg1"/>
                </a:solidFill>
              </a:rPr>
              <a:t>: Precision weights unlock linear model analysis tools for RNA-seq read counts. </a:t>
            </a:r>
            <a:r>
              <a:rPr lang="en-US" sz="1300" i="1" dirty="0">
                <a:solidFill>
                  <a:schemeClr val="bg1"/>
                </a:solidFill>
              </a:rPr>
              <a:t>Genome Biol.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b="1" dirty="0">
                <a:solidFill>
                  <a:schemeClr val="bg1"/>
                </a:solidFill>
              </a:rPr>
              <a:t>15</a:t>
            </a:r>
            <a:r>
              <a:rPr lang="en-US" sz="1300" dirty="0">
                <a:solidFill>
                  <a:schemeClr val="bg1"/>
                </a:solidFill>
              </a:rPr>
              <a:t>, R29 (2014).</a:t>
            </a:r>
            <a:br>
              <a:rPr lang="en-US" sz="1300" dirty="0">
                <a:solidFill>
                  <a:schemeClr val="bg1"/>
                </a:solidFill>
              </a:rPr>
            </a:b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>
                <a:solidFill>
                  <a:schemeClr val="bg1"/>
                </a:solidFill>
              </a:rPr>
              <a:t>2. F. P. Carvalho, Mining industry and sustainable development: Time for change. </a:t>
            </a:r>
            <a:r>
              <a:rPr lang="en-US" sz="1300" b="1" dirty="0">
                <a:solidFill>
                  <a:schemeClr val="bg1"/>
                </a:solidFill>
              </a:rPr>
              <a:t>6</a:t>
            </a:r>
            <a:r>
              <a:rPr lang="en-US" sz="1300" dirty="0">
                <a:solidFill>
                  <a:schemeClr val="bg1"/>
                </a:solidFill>
              </a:rPr>
              <a:t>, 61–77 (2017).</a:t>
            </a:r>
            <a:br>
              <a:rPr lang="en-US" sz="1300" dirty="0">
                <a:solidFill>
                  <a:schemeClr val="bg1"/>
                </a:solidFill>
              </a:rPr>
            </a:b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>
                <a:solidFill>
                  <a:schemeClr val="bg1"/>
                </a:solidFill>
              </a:rPr>
              <a:t>3. OPTIONS/ALTERNATIVES TO BLOOD TRANSFUSIONS, (available at http://bloodless.com.br/optionsalternatives-to-blood-transfusions/).</a:t>
            </a:r>
            <a:br>
              <a:rPr lang="en-US" sz="1300" dirty="0">
                <a:solidFill>
                  <a:schemeClr val="bg1"/>
                </a:solidFill>
              </a:rPr>
            </a:b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>
                <a:solidFill>
                  <a:schemeClr val="bg1"/>
                </a:solidFill>
              </a:rPr>
              <a:t>4. Cycle Ergometers, (available at https://www.topendsports.com/testing/products/cycle-ergometers.htm).</a:t>
            </a:r>
            <a:br>
              <a:rPr lang="en-US" sz="1300" dirty="0">
                <a:solidFill>
                  <a:schemeClr val="bg1"/>
                </a:solidFill>
              </a:rPr>
            </a:b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>
                <a:solidFill>
                  <a:schemeClr val="bg1"/>
                </a:solidFill>
              </a:rPr>
              <a:t>5. T. J. Morgan, The </a:t>
            </a:r>
            <a:r>
              <a:rPr lang="en-US" sz="1300" dirty="0" err="1">
                <a:solidFill>
                  <a:schemeClr val="bg1"/>
                </a:solidFill>
              </a:rPr>
              <a:t>oxyhaemoglobin</a:t>
            </a:r>
            <a:r>
              <a:rPr lang="en-US" sz="1300" dirty="0">
                <a:solidFill>
                  <a:schemeClr val="bg1"/>
                </a:solidFill>
              </a:rPr>
              <a:t> dissociation curve in critical illness. </a:t>
            </a:r>
            <a:r>
              <a:rPr lang="en-US" sz="1300" i="1" dirty="0">
                <a:solidFill>
                  <a:schemeClr val="bg1"/>
                </a:solidFill>
              </a:rPr>
              <a:t>Crit. Care </a:t>
            </a:r>
            <a:r>
              <a:rPr lang="en-US" sz="1300" i="1" dirty="0" err="1">
                <a:solidFill>
                  <a:schemeClr val="bg1"/>
                </a:solidFill>
              </a:rPr>
              <a:t>Resusc</a:t>
            </a:r>
            <a:r>
              <a:rPr lang="en-US" sz="1300" i="1" dirty="0">
                <a:solidFill>
                  <a:schemeClr val="bg1"/>
                </a:solidFill>
              </a:rPr>
              <a:t>.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b="1" dirty="0">
                <a:solidFill>
                  <a:schemeClr val="bg1"/>
                </a:solidFill>
              </a:rPr>
              <a:t>1</a:t>
            </a:r>
            <a:r>
              <a:rPr lang="en-US" sz="1300" dirty="0">
                <a:solidFill>
                  <a:schemeClr val="bg1"/>
                </a:solidFill>
              </a:rPr>
              <a:t>, 93–100 (1999).</a:t>
            </a:r>
            <a:br>
              <a:rPr lang="en-US" sz="1300" dirty="0">
                <a:solidFill>
                  <a:schemeClr val="bg1"/>
                </a:solidFill>
              </a:rPr>
            </a:b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>
                <a:solidFill>
                  <a:schemeClr val="bg1"/>
                </a:solidFill>
              </a:rPr>
              <a:t>6. L. </a:t>
            </a:r>
            <a:r>
              <a:rPr lang="en-US" sz="1300" dirty="0" err="1">
                <a:solidFill>
                  <a:schemeClr val="bg1"/>
                </a:solidFill>
              </a:rPr>
              <a:t>Bergé</a:t>
            </a:r>
            <a:r>
              <a:rPr lang="en-US" sz="1300" dirty="0">
                <a:solidFill>
                  <a:schemeClr val="bg1"/>
                </a:solidFill>
              </a:rPr>
              <a:t>, C. </a:t>
            </a:r>
            <a:r>
              <a:rPr lang="en-US" sz="1300" dirty="0" err="1">
                <a:solidFill>
                  <a:schemeClr val="bg1"/>
                </a:solidFill>
              </a:rPr>
              <a:t>Bouveyron</a:t>
            </a:r>
            <a:r>
              <a:rPr lang="en-US" sz="1300" dirty="0">
                <a:solidFill>
                  <a:schemeClr val="bg1"/>
                </a:solidFill>
              </a:rPr>
              <a:t>, S. Girard, </a:t>
            </a:r>
            <a:r>
              <a:rPr lang="en-US" sz="1300" dirty="0" err="1">
                <a:solidFill>
                  <a:schemeClr val="bg1"/>
                </a:solidFill>
              </a:rPr>
              <a:t>HDclassif</a:t>
            </a:r>
            <a:r>
              <a:rPr lang="en-US" sz="1300" dirty="0">
                <a:solidFill>
                  <a:schemeClr val="bg1"/>
                </a:solidFill>
              </a:rPr>
              <a:t>: An R Package for Model-Based Clustering and Discriminant Analysis of High-Dimensional Data. </a:t>
            </a:r>
            <a:r>
              <a:rPr lang="en-US" sz="1300" i="1" dirty="0">
                <a:solidFill>
                  <a:schemeClr val="bg1"/>
                </a:solidFill>
              </a:rPr>
              <a:t>Journal of Statistical Software, Articles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b="1" dirty="0">
                <a:solidFill>
                  <a:schemeClr val="bg1"/>
                </a:solidFill>
              </a:rPr>
              <a:t>46</a:t>
            </a:r>
            <a:r>
              <a:rPr lang="en-US" sz="1300" dirty="0">
                <a:solidFill>
                  <a:schemeClr val="bg1"/>
                </a:solidFill>
              </a:rPr>
              <a:t>, 1–29 (2012).</a:t>
            </a:r>
            <a:br>
              <a:rPr lang="en-US" sz="1300" dirty="0">
                <a:solidFill>
                  <a:schemeClr val="bg1"/>
                </a:solidFill>
              </a:rPr>
            </a:b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>
                <a:solidFill>
                  <a:schemeClr val="bg1"/>
                </a:solidFill>
              </a:rPr>
              <a:t>7. Y. Xiao, T.-H. Hsiao, U. Suresh, H.-I. H. Chen, X. Wu, S. E. Wolf, Y. Chen, A novel significance score for gene selection and ranking. </a:t>
            </a:r>
            <a:r>
              <a:rPr lang="en-US" sz="1300" i="1" dirty="0">
                <a:solidFill>
                  <a:schemeClr val="bg1"/>
                </a:solidFill>
              </a:rPr>
              <a:t>Bioinformatics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b="1" dirty="0">
                <a:solidFill>
                  <a:schemeClr val="bg1"/>
                </a:solidFill>
              </a:rPr>
              <a:t>30</a:t>
            </a:r>
            <a:r>
              <a:rPr lang="en-US" sz="1300" dirty="0">
                <a:solidFill>
                  <a:schemeClr val="bg1"/>
                </a:solidFill>
              </a:rPr>
              <a:t>, 801–807 (2014).</a:t>
            </a:r>
            <a:br>
              <a:rPr lang="en-US" sz="1300" dirty="0">
                <a:solidFill>
                  <a:schemeClr val="bg1"/>
                </a:solidFill>
              </a:rPr>
            </a:b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>
                <a:solidFill>
                  <a:schemeClr val="bg1"/>
                </a:solidFill>
              </a:rPr>
              <a:t>8. S. R. Grossman, I. </a:t>
            </a:r>
            <a:r>
              <a:rPr lang="en-US" sz="1300" dirty="0" err="1">
                <a:solidFill>
                  <a:schemeClr val="bg1"/>
                </a:solidFill>
              </a:rPr>
              <a:t>Shlyakhter</a:t>
            </a:r>
            <a:r>
              <a:rPr lang="en-US" sz="1300" dirty="0">
                <a:solidFill>
                  <a:schemeClr val="bg1"/>
                </a:solidFill>
              </a:rPr>
              <a:t>, E. K. Karlsson, E. H. Byrne, S. Morales, G. Frieden, E. Hostetter, E. Angelino, M. Garber, O. </a:t>
            </a:r>
            <a:r>
              <a:rPr lang="en-US" sz="1300" dirty="0" err="1">
                <a:solidFill>
                  <a:schemeClr val="bg1"/>
                </a:solidFill>
              </a:rPr>
              <a:t>Zuk</a:t>
            </a:r>
            <a:r>
              <a:rPr lang="en-US" sz="1300" dirty="0">
                <a:solidFill>
                  <a:schemeClr val="bg1"/>
                </a:solidFill>
              </a:rPr>
              <a:t>, E. S. Lander, S. F. Schaffner, P. C. </a:t>
            </a:r>
            <a:r>
              <a:rPr lang="en-US" sz="1300" dirty="0" err="1">
                <a:solidFill>
                  <a:schemeClr val="bg1"/>
                </a:solidFill>
              </a:rPr>
              <a:t>Sabeti</a:t>
            </a:r>
            <a:r>
              <a:rPr lang="en-US" sz="1300" dirty="0">
                <a:solidFill>
                  <a:schemeClr val="bg1"/>
                </a:solidFill>
              </a:rPr>
              <a:t>, A composite of multiple signals distinguishes causal variants in regions of positive selection. </a:t>
            </a:r>
            <a:r>
              <a:rPr lang="en-US" sz="1300" i="1" dirty="0">
                <a:solidFill>
                  <a:schemeClr val="bg1"/>
                </a:solidFill>
              </a:rPr>
              <a:t>Science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b="1" dirty="0">
                <a:solidFill>
                  <a:schemeClr val="bg1"/>
                </a:solidFill>
              </a:rPr>
              <a:t>327</a:t>
            </a:r>
            <a:r>
              <a:rPr lang="en-US" sz="1300" dirty="0">
                <a:solidFill>
                  <a:schemeClr val="bg1"/>
                </a:solidFill>
              </a:rPr>
              <a:t>, 883–886 (2010).</a:t>
            </a:r>
          </a:p>
        </p:txBody>
      </p:sp>
    </p:spTree>
    <p:extLst>
      <p:ext uri="{BB962C8B-B14F-4D97-AF65-F5344CB8AC3E}">
        <p14:creationId xmlns:p14="http://schemas.microsoft.com/office/powerpoint/2010/main" val="3817342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7E3B9-AEE1-491A-9FBB-72C100B2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Acknowledgements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F87D-C93F-4F3A-BEF7-7ECD54C1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Center for Computational Biology &amp; Bioinformatics (CCBB)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Dr. Francisco C. Villafuerte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Simonson Lab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133985-ACA9-4E48-9303-CF5C2331E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877531"/>
            <a:ext cx="6596652" cy="49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10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4A221-8D9A-4F0A-AC1D-CA6E21AC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Variables Measured and Calculated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4D80CA3-1D0A-4273-AEE0-5FEB53B6D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66103"/>
            <a:ext cx="5455917" cy="35190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2274A9F-8059-4973-BE2F-AD283BF6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89" y="2760374"/>
            <a:ext cx="5631512" cy="2520101"/>
          </a:xfrm>
          <a:prstGeom prst="rect">
            <a:avLst/>
          </a:prstGeom>
        </p:spPr>
      </p:pic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DE9733-E3B5-472F-B408-9E365333B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64" y="5230438"/>
            <a:ext cx="2127427" cy="1553692"/>
          </a:xfr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543ECF2B-0D05-441D-8D22-E6AC563A1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83" y="5280475"/>
            <a:ext cx="1760176" cy="13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90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BBF9CD3-67EE-4831-8DD0-9110CC511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18948"/>
            <a:ext cx="5291666" cy="4220103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E31B90-5877-45F7-A024-A7646F636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84313"/>
            <a:ext cx="5291667" cy="38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2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4A95-2EEF-4AE6-A01C-A4763215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[Hb] decreased after hemodilution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41A85-EC4A-465B-86B8-14D3B1A5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05058"/>
            <a:ext cx="6553545" cy="54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7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4A95-2EEF-4AE6-A01C-A4763215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weight of the subjects decreased after hemodilution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E97693-F863-46A6-9A54-6DD1B7B1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05058"/>
            <a:ext cx="6553545" cy="54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65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4A95-2EEF-4AE6-A01C-A4763215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P50 went down after hemodilution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D1EB5-5D9C-4591-9C43-04579CDA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05058"/>
            <a:ext cx="6553545" cy="54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58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Microsoft Office PowerPoint</Application>
  <PresentationFormat>Widescreen</PresentationFormat>
  <Paragraphs>123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CDP Hemodilution Exercise Study</vt:lpstr>
      <vt:lpstr>PowerPoint Presentation</vt:lpstr>
      <vt:lpstr>Isovolemic Hemodilution</vt:lpstr>
      <vt:lpstr>Cardiopulmonary Exercise Testing</vt:lpstr>
      <vt:lpstr>Variables Measured and Calculated</vt:lpstr>
      <vt:lpstr>PowerPoint Presentation</vt:lpstr>
      <vt:lpstr>[Hb] decreased after hemodilution</vt:lpstr>
      <vt:lpstr>The weight of the subjects decreased after hemodilution</vt:lpstr>
      <vt:lpstr>P50 went down after hemodilution </vt:lpstr>
      <vt:lpstr>Arterial/Venous O2 content went down after hemodilution </vt:lpstr>
      <vt:lpstr>Cardiac output slightly went up after hemodilution</vt:lpstr>
      <vt:lpstr>VO2max slightly went up after hemodilution</vt:lpstr>
      <vt:lpstr>[Hb] is positively associated with P50 among subjects with CMS</vt:lpstr>
      <vt:lpstr>[Hb] is positively associated with O2 content</vt:lpstr>
      <vt:lpstr>VO2max and QTmax are positively associated</vt:lpstr>
      <vt:lpstr>VO2max is negatively associated with body weight</vt:lpstr>
      <vt:lpstr>Research Findings</vt:lpstr>
      <vt:lpstr>RNAseq Study schematic diagram</vt:lpstr>
      <vt:lpstr>Sample Preparation and RNA Sequencing</vt:lpstr>
      <vt:lpstr>Sample Quality Check</vt:lpstr>
      <vt:lpstr>Signal Normalization</vt:lpstr>
      <vt:lpstr>PowerPoint Presentation</vt:lpstr>
      <vt:lpstr>Combining biological &amp; statistical significance</vt:lpstr>
      <vt:lpstr>Pi-value for Gene Significance Evaluation</vt:lpstr>
      <vt:lpstr>Pi-value for Gene Significance Evaluation</vt:lpstr>
      <vt:lpstr>PowerPoint Presentation</vt:lpstr>
      <vt:lpstr>Find genes with significant roles</vt:lpstr>
      <vt:lpstr>Introduction to  Composite of Multiple Signals analysis and results of gene list comparison</vt:lpstr>
      <vt:lpstr>Literature search on the significant genes</vt:lpstr>
      <vt:lpstr>Generating separation &amp; clustering based on selected genes</vt:lpstr>
      <vt:lpstr>Introducing K Clustering</vt:lpstr>
      <vt:lpstr>Introducing K Clustering</vt:lpstr>
      <vt:lpstr>Algorithm that we will use</vt:lpstr>
      <vt:lpstr>Function for clustering process</vt:lpstr>
      <vt:lpstr>Pipeline </vt:lpstr>
      <vt:lpstr>Example of clustering using 2 centers</vt:lpstr>
      <vt:lpstr>Goal  </vt:lpstr>
      <vt:lpstr>Clustering Analysis for this study</vt:lpstr>
      <vt:lpstr>Clustering Analysis for this study</vt:lpstr>
      <vt:lpstr>Clustering Analysis for this study</vt:lpstr>
      <vt:lpstr>Future Directions</vt:lpstr>
      <vt:lpstr>Reference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CDP Hemodilution Exercise Study</dc:title>
  <dc:creator>Wanjun Gu</dc:creator>
  <cp:lastModifiedBy>Wanjun Gu</cp:lastModifiedBy>
  <cp:revision>1</cp:revision>
  <dcterms:created xsi:type="dcterms:W3CDTF">2020-04-13T08:31:22Z</dcterms:created>
  <dcterms:modified xsi:type="dcterms:W3CDTF">2020-04-13T08:31:56Z</dcterms:modified>
</cp:coreProperties>
</file>