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327"/>
  </p:normalViewPr>
  <p:slideViewPr>
    <p:cSldViewPr snapToGrid="0">
      <p:cViewPr>
        <p:scale>
          <a:sx n="101" d="100"/>
          <a:sy n="101" d="100"/>
        </p:scale>
        <p:origin x="110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1BF-2C4E-B3A7-4ABF-177C93E2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3D3F-E7F2-1A67-599F-00D6B06B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6F18-60E7-BC94-68CB-B9BD3D8B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C15F-DB04-6DFD-37B7-D91BBFDF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784C-9D7F-CFF7-3090-E268C10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AA-B26B-47A3-1229-45F76068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26BDC-CBA9-3DE5-B63E-BD26BD0F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5EEF-4867-74E4-A9FF-23C960C1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4D7B-D6DA-D8FC-7246-575F148C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985F-BF2A-82F4-B253-9D23E2D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58D6C-535A-231B-BD1A-8DFC9CAB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E2252-8956-F173-F9F7-17433F93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9A1-881D-2BF7-3D8E-B5967FC7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FBD6-300E-F7D6-DDEB-479E760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C590-792F-7584-8CD6-7370A06B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12E8-26B6-9658-E32E-F9C56531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5D7D-9AA8-6CB8-3368-85894BE7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306C-8F60-9D52-F603-15B1AF86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DFC9-77F3-EC32-3AD7-AB7C14B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10C4-6A1E-84F5-AD14-7B3E57A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A1C-2CAB-5DC7-706D-B5E930FD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5B5C-A8D9-4C38-B60D-D291AFD4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6443-4C84-D62B-01A6-C742C57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D842-2308-88FE-3F0B-E374B202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9676-1B07-E703-8A03-3FA7E8E8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06F8-96B5-4311-0B41-32C27288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4BAC-A7B6-5F98-8CA1-B04667231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D2A3D-A5AE-981C-2B29-3A52F5FEF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E050-0950-285A-C131-EE3BF0FC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CC19-8D35-56EF-7377-6C18BE51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7E27-D1E5-7CE8-DD7E-E07F5E3B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D311-5364-7F65-AA59-6ABFB590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19FE-83D6-EB3A-9304-7E040927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E9B6B-6A80-C6C9-AC28-36A28B35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3D6D3-B5A6-5250-2BCC-7B9020CC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EAE0-051D-2F39-FEA3-96D180CB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02E21-E920-A66F-7F4C-E652D3E2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C86DC-B8BA-3466-2597-107015B6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04AED-0A29-7A91-703E-FDD9691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B786-295E-FF93-33C1-BC4BF505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6A5B-03F2-C134-D9FD-C485870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DA68-55C2-4CD8-3176-2E78A832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38922-FE8B-B5F0-ECD9-89547A6E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EAB6-6806-A565-F28A-88B8FC5C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82C2-0560-91EA-ECB0-6BA86524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B8EF-0DBC-538C-3C0F-5DE70EA9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1B5-9AEE-EAA1-44A6-66C04EDF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7F01-AC7F-B5E3-3424-BCE8D529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5DEF-41A4-4D9C-B2B9-29E3ECDD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A709B-093E-AC8E-4C53-362B3CE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A7FA-B0CE-7541-EB4B-0CC15BBB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45635-E92B-A5AC-A770-EC94EAF2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9C3A-5C25-F821-947A-D4A8C842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E42-FB12-7F98-97D8-4B9593E2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B2CD-8B4C-3B1F-CE3A-3FE3D232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0D2E-3717-399E-5A2B-8E5E5D17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2BCD-DEA2-E7C8-61AF-98933FE3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EE17-D8A2-355D-0C2F-93A2EBC2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A246B-0F49-51C1-8720-28A0BFE5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0F8A-9A2E-EBBF-B0E2-7DBF65CF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EBD4-379B-63AF-62EC-D681157EC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1563-04E4-5B46-9E82-26A2069AFE6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6F44-39A3-9B93-BDCF-7B90DDB1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93BD-B8B9-DDFB-2C78-68F12B14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8080-57D2-5348-ADA6-3EE3597D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192F-B422-D36B-DBE5-77B29279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122363"/>
            <a:ext cx="10597243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High-altitude Natural Selection Near Transcription Factor Footprints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277D-5625-A95C-F1CA-44968069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469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Wanjun Gu</a:t>
            </a:r>
          </a:p>
          <a:p>
            <a:r>
              <a:rPr lang="en-US" sz="2800" dirty="0"/>
              <a:t>Dec 14</a:t>
            </a:r>
            <a:r>
              <a:rPr lang="en-US" sz="2800" baseline="30000" dirty="0"/>
              <a:t>th</a:t>
            </a:r>
            <a:r>
              <a:rPr lang="en-US" sz="2800" dirty="0"/>
              <a:t>, 2023</a:t>
            </a:r>
          </a:p>
        </p:txBody>
      </p:sp>
      <p:pic>
        <p:nvPicPr>
          <p:cNvPr id="1026" name="Picture 2" descr="University of California, San Francisco UCSF Logo PNG Vector ...">
            <a:extLst>
              <a:ext uri="{FF2B5EF4-FFF2-40B4-BE49-F238E27FC236}">
                <a16:creationId xmlns:a16="http://schemas.microsoft.com/office/drawing/2014/main" id="{C4CC7CB8-4407-B96E-E20B-F33BF815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70" y="4873282"/>
            <a:ext cx="2639860" cy="17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1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29F265-7C80-85C9-85F2-7E87F88EB79A}"/>
              </a:ext>
            </a:extLst>
          </p:cNvPr>
          <p:cNvSpPr txBox="1">
            <a:spLocks/>
          </p:cNvSpPr>
          <p:nvPr/>
        </p:nvSpPr>
        <p:spPr>
          <a:xfrm>
            <a:off x="527969" y="371015"/>
            <a:ext cx="9144000" cy="100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Background and Methods</a:t>
            </a:r>
          </a:p>
        </p:txBody>
      </p:sp>
      <p:pic>
        <p:nvPicPr>
          <p:cNvPr id="15" name="Picture 1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3B674623-E080-EEF5-85DF-CD2B1FEB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1" y="1263547"/>
            <a:ext cx="5926652" cy="3220674"/>
          </a:xfrm>
          <a:prstGeom prst="rect">
            <a:avLst/>
          </a:prstGeom>
        </p:spPr>
      </p:pic>
      <p:pic>
        <p:nvPicPr>
          <p:cNvPr id="16" name="Picture 15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2104F1D0-BA56-A06D-1D5E-42C5AA8D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8" t="8799" r="88445" b="74807"/>
          <a:stretch/>
        </p:blipFill>
        <p:spPr>
          <a:xfrm>
            <a:off x="572188" y="1293873"/>
            <a:ext cx="559377" cy="692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7AC565-ADBD-5AA2-8175-F696810C252C}"/>
              </a:ext>
            </a:extLst>
          </p:cNvPr>
          <p:cNvSpPr txBox="1"/>
          <p:nvPr/>
        </p:nvSpPr>
        <p:spPr>
          <a:xfrm>
            <a:off x="406801" y="4766112"/>
            <a:ext cx="57244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Characterizing the architecture of regulatory regions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comprehensive map of transcription factor (TF) footprints across the human genome</a:t>
            </a:r>
          </a:p>
          <a:p>
            <a:pPr algn="just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TFs occupy regions of DNA that are more mutable and likel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 to associate with traits.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World Elevation Map - Guide of the World">
            <a:extLst>
              <a:ext uri="{FF2B5EF4-FFF2-40B4-BE49-F238E27FC236}">
                <a16:creationId xmlns:a16="http://schemas.microsoft.com/office/drawing/2014/main" id="{9748D0F2-18DA-8D22-7A1C-7D84DC1A4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21" y="1374887"/>
            <a:ext cx="5279395" cy="252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BE9E3E-44BF-EF2A-88CE-BDF21035384E}"/>
              </a:ext>
            </a:extLst>
          </p:cNvPr>
          <p:cNvSpPr txBox="1"/>
          <p:nvPr/>
        </p:nvSpPr>
        <p:spPr>
          <a:xfrm>
            <a:off x="6454620" y="4899216"/>
            <a:ext cx="5279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esting for Natural Selection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 F</a:t>
            </a:r>
            <a:r>
              <a:rPr lang="en-GB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DAF, iHS,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iHH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, and XP-EHH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Composite of multiple selection signals (CMS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064E-ED90-0725-0408-74D04ACA392C}"/>
              </a:ext>
            </a:extLst>
          </p:cNvPr>
          <p:cNvSpPr txBox="1"/>
          <p:nvPr/>
        </p:nvSpPr>
        <p:spPr>
          <a:xfrm>
            <a:off x="6454621" y="4089831"/>
            <a:ext cx="52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Cerro de Pasco, Peru (~4315 m)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30x WGS of native highlanders (N = 40)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37E0F6-FF0B-3BBF-9ACD-76AFFDB56005}"/>
              </a:ext>
            </a:extLst>
          </p:cNvPr>
          <p:cNvCxnSpPr>
            <a:cxnSpLocks/>
          </p:cNvCxnSpPr>
          <p:nvPr/>
        </p:nvCxnSpPr>
        <p:spPr>
          <a:xfrm flipV="1">
            <a:off x="7551538" y="3073089"/>
            <a:ext cx="385063" cy="10167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EA6411-AC47-2549-1601-58C3DBD5734C}"/>
              </a:ext>
            </a:extLst>
          </p:cNvPr>
          <p:cNvSpPr/>
          <p:nvPr/>
        </p:nvSpPr>
        <p:spPr>
          <a:xfrm>
            <a:off x="7936601" y="2776284"/>
            <a:ext cx="185020" cy="205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581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440ECD-085D-884A-1D46-722CF7B98C42}"/>
              </a:ext>
            </a:extLst>
          </p:cNvPr>
          <p:cNvSpPr txBox="1"/>
          <p:nvPr/>
        </p:nvSpPr>
        <p:spPr>
          <a:xfrm>
            <a:off x="1059366" y="856851"/>
            <a:ext cx="102479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Are there evident signals of natural selection near/within TF footprints</a:t>
            </a:r>
          </a:p>
          <a:p>
            <a:endParaRPr lang="en-US" sz="2800" dirty="0"/>
          </a:p>
          <a:p>
            <a:r>
              <a:rPr lang="en-US" sz="2800" dirty="0"/>
              <a:t>- Are strong signals of natural selection enriched near/within TF footprints?</a:t>
            </a:r>
          </a:p>
          <a:p>
            <a:endParaRPr lang="en-US" sz="2800" dirty="0"/>
          </a:p>
          <a:p>
            <a:r>
              <a:rPr lang="en-US" sz="2800" dirty="0"/>
              <a:t>- Does natural selection near/within TF footprints highlight:</a:t>
            </a:r>
          </a:p>
          <a:p>
            <a:r>
              <a:rPr lang="en-US" sz="2800" dirty="0"/>
              <a:t>	- Any biological processes</a:t>
            </a:r>
          </a:p>
          <a:p>
            <a:r>
              <a:rPr lang="en-US" sz="2800" dirty="0"/>
              <a:t>	- Any genes of interests</a:t>
            </a:r>
          </a:p>
        </p:txBody>
      </p:sp>
    </p:spTree>
    <p:extLst>
      <p:ext uri="{BB962C8B-B14F-4D97-AF65-F5344CB8AC3E}">
        <p14:creationId xmlns:p14="http://schemas.microsoft.com/office/powerpoint/2010/main" val="42536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footprints&#10;&#10;Description automatically generated">
            <a:extLst>
              <a:ext uri="{FF2B5EF4-FFF2-40B4-BE49-F238E27FC236}">
                <a16:creationId xmlns:a16="http://schemas.microsoft.com/office/drawing/2014/main" id="{CA9DA77B-3EF4-A589-54A2-2963E16E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819" y="1417570"/>
            <a:ext cx="7510161" cy="5006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D7244-36F8-57E8-F16A-09D7FDC23508}"/>
              </a:ext>
            </a:extLst>
          </p:cNvPr>
          <p:cNvSpPr txBox="1"/>
          <p:nvPr/>
        </p:nvSpPr>
        <p:spPr>
          <a:xfrm>
            <a:off x="336940" y="2127726"/>
            <a:ext cx="40379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- Markers with stronger evidence of natural selection tend to be near/within DNase I hypersensitivity sites (DHS) and TF footprints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- Markers with CMS</a:t>
            </a:r>
            <a:r>
              <a:rPr lang="en-US" sz="2000" baseline="-25000" dirty="0"/>
              <a:t>BF</a:t>
            </a:r>
            <a:r>
              <a:rPr lang="en-US" sz="2000" dirty="0"/>
              <a:t> greater than </a:t>
            </a:r>
            <a:r>
              <a:rPr lang="en-US" sz="2000" b="1" dirty="0"/>
              <a:t>12</a:t>
            </a:r>
            <a:r>
              <a:rPr lang="en-US" sz="2000" dirty="0"/>
              <a:t> are significantly enriched near TF footprints, compared to both baseline and DHS.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3C515-A2A9-B391-1943-FF9E047ABBD3}"/>
              </a:ext>
            </a:extLst>
          </p:cNvPr>
          <p:cNvSpPr txBox="1"/>
          <p:nvPr/>
        </p:nvSpPr>
        <p:spPr>
          <a:xfrm>
            <a:off x="9916617" y="2247920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4D75E-6C56-746C-5551-25F7223F9B1B}"/>
              </a:ext>
            </a:extLst>
          </p:cNvPr>
          <p:cNvSpPr txBox="1"/>
          <p:nvPr/>
        </p:nvSpPr>
        <p:spPr>
          <a:xfrm>
            <a:off x="10314826" y="2252835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072A3-44BA-EC0C-9FB6-2528ECDFB7D8}"/>
              </a:ext>
            </a:extLst>
          </p:cNvPr>
          <p:cNvSpPr txBox="1"/>
          <p:nvPr/>
        </p:nvSpPr>
        <p:spPr>
          <a:xfrm>
            <a:off x="11111239" y="2243005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DF459-3708-749D-C983-8C0AEFE28315}"/>
              </a:ext>
            </a:extLst>
          </p:cNvPr>
          <p:cNvSpPr txBox="1"/>
          <p:nvPr/>
        </p:nvSpPr>
        <p:spPr>
          <a:xfrm>
            <a:off x="11504528" y="2252834"/>
            <a:ext cx="2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*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96A52B-21DE-234F-56F1-374DD30541D3}"/>
              </a:ext>
            </a:extLst>
          </p:cNvPr>
          <p:cNvSpPr txBox="1">
            <a:spLocks/>
          </p:cNvSpPr>
          <p:nvPr/>
        </p:nvSpPr>
        <p:spPr>
          <a:xfrm>
            <a:off x="497989" y="371014"/>
            <a:ext cx="11074418" cy="12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Natural selection signals are enriched near DHS and TF footprints</a:t>
            </a:r>
          </a:p>
        </p:txBody>
      </p:sp>
    </p:spTree>
    <p:extLst>
      <p:ext uri="{BB962C8B-B14F-4D97-AF65-F5344CB8AC3E}">
        <p14:creationId xmlns:p14="http://schemas.microsoft.com/office/powerpoint/2010/main" val="76459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information&#10;&#10;Description automatically generated">
            <a:extLst>
              <a:ext uri="{FF2B5EF4-FFF2-40B4-BE49-F238E27FC236}">
                <a16:creationId xmlns:a16="http://schemas.microsoft.com/office/drawing/2014/main" id="{5FEBD6A6-B3FA-B18B-E051-4EC1C880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2" y="1551293"/>
            <a:ext cx="6031187" cy="4966143"/>
          </a:xfrm>
          <a:prstGeom prst="rect">
            <a:avLst/>
          </a:prstGeom>
        </p:spPr>
      </p:pic>
      <p:pic>
        <p:nvPicPr>
          <p:cNvPr id="7" name="Picture 6" descr="A diagram of dna&#10;&#10;Description automatically generated">
            <a:extLst>
              <a:ext uri="{FF2B5EF4-FFF2-40B4-BE49-F238E27FC236}">
                <a16:creationId xmlns:a16="http://schemas.microsoft.com/office/drawing/2014/main" id="{4B2217DF-E945-CC3D-9889-71A88C44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99" y="528866"/>
            <a:ext cx="5356189" cy="5988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FF7BB1F-CAE8-3CE6-B66A-8AEDEA375F4F}"/>
              </a:ext>
            </a:extLst>
          </p:cNvPr>
          <p:cNvSpPr txBox="1">
            <a:spLocks/>
          </p:cNvSpPr>
          <p:nvPr/>
        </p:nvSpPr>
        <p:spPr>
          <a:xfrm>
            <a:off x="382434" y="341197"/>
            <a:ext cx="6207210" cy="12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Evidently selected loci near TF footprints highlight DNA replication/repair pathways</a:t>
            </a:r>
          </a:p>
        </p:txBody>
      </p:sp>
    </p:spTree>
    <p:extLst>
      <p:ext uri="{BB962C8B-B14F-4D97-AF65-F5344CB8AC3E}">
        <p14:creationId xmlns:p14="http://schemas.microsoft.com/office/powerpoint/2010/main" val="16845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14C1C-204B-76A4-816C-C017D39F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3" y="1239849"/>
            <a:ext cx="5485974" cy="52486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57F886-6285-536A-317A-208B311F5F10}"/>
              </a:ext>
            </a:extLst>
          </p:cNvPr>
          <p:cNvSpPr txBox="1">
            <a:spLocks/>
          </p:cNvSpPr>
          <p:nvPr/>
        </p:nvSpPr>
        <p:spPr>
          <a:xfrm>
            <a:off x="395001" y="175821"/>
            <a:ext cx="11401997" cy="123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Selected loci near TF footprints colocalize around genes of biological relevance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41AF2-EA9A-1905-22B6-24CCCE9DBA49}"/>
              </a:ext>
            </a:extLst>
          </p:cNvPr>
          <p:cNvSpPr txBox="1"/>
          <p:nvPr/>
        </p:nvSpPr>
        <p:spPr>
          <a:xfrm>
            <a:off x="6248355" y="1408754"/>
            <a:ext cx="54859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Immune System and Inflammation: </a:t>
            </a:r>
            <a:r>
              <a:rPr lang="en-US" sz="2000" i="1" dirty="0"/>
              <a:t>IL17A</a:t>
            </a:r>
            <a:r>
              <a:rPr lang="en-US" sz="2000" dirty="0"/>
              <a:t>, </a:t>
            </a:r>
            <a:r>
              <a:rPr lang="en-US" sz="2000" i="1" dirty="0"/>
              <a:t>IL17F</a:t>
            </a:r>
          </a:p>
          <a:p>
            <a:endParaRPr lang="en-US" sz="2000" dirty="0"/>
          </a:p>
          <a:p>
            <a:r>
              <a:rPr lang="en-US" sz="2000" b="1" dirty="0"/>
              <a:t>Cell Cycle and DNA Replication: </a:t>
            </a:r>
            <a:r>
              <a:rPr lang="en-US" sz="2000" i="1" dirty="0"/>
              <a:t>MCM3</a:t>
            </a:r>
            <a:r>
              <a:rPr lang="en-US" sz="2000" dirty="0"/>
              <a:t> (</a:t>
            </a:r>
            <a:r>
              <a:rPr lang="en-US" sz="2000" i="1" dirty="0" err="1"/>
              <a:t>Minichromosome</a:t>
            </a:r>
            <a:r>
              <a:rPr lang="en-US" sz="2000" i="1" dirty="0"/>
              <a:t> Maintenance Complex Component 3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/>
              <a:t>DNA Repair and Maintenance: </a:t>
            </a:r>
            <a:r>
              <a:rPr lang="en-US" sz="2000" i="1" dirty="0"/>
              <a:t>UNG</a:t>
            </a:r>
            <a:r>
              <a:rPr lang="en-US" sz="2000" dirty="0"/>
              <a:t> (</a:t>
            </a:r>
            <a:r>
              <a:rPr lang="en-US" sz="2000" i="1" dirty="0"/>
              <a:t>Uracil-DNA Glycosylase</a:t>
            </a:r>
            <a:r>
              <a:rPr lang="en-US" sz="2000" dirty="0"/>
              <a:t>) and </a:t>
            </a:r>
            <a:r>
              <a:rPr lang="en-US" sz="2000" i="1" dirty="0"/>
              <a:t>ALKBH2</a:t>
            </a:r>
            <a:r>
              <a:rPr lang="en-US" sz="2000" dirty="0"/>
              <a:t> (</a:t>
            </a:r>
            <a:r>
              <a:rPr lang="en-US" sz="2000" i="1" dirty="0" err="1"/>
              <a:t>AlkB</a:t>
            </a:r>
            <a:r>
              <a:rPr lang="en-US" sz="2000" i="1" dirty="0"/>
              <a:t> homolog 2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04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7E39-9505-75CC-E410-44B80B7F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Conclusion</a:t>
            </a:r>
          </a:p>
          <a:p>
            <a:pPr marL="0" indent="0">
              <a:buNone/>
            </a:pPr>
            <a:r>
              <a:rPr lang="en-US" dirty="0"/>
              <a:t>- S</a:t>
            </a:r>
            <a:r>
              <a:rPr lang="en-US" sz="2800" dirty="0"/>
              <a:t>trong signals of natural selection are enriched near/within TF footprints</a:t>
            </a:r>
          </a:p>
          <a:p>
            <a:pPr marL="0" indent="0">
              <a:buNone/>
            </a:pPr>
            <a:r>
              <a:rPr lang="en-US" dirty="0"/>
              <a:t>- These selection signals near/within TF footprints are likely responsible for DNA replication, repair, and maintenance.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Reference and Acknowledgement</a:t>
            </a:r>
            <a:endParaRPr lang="en-US" b="1" dirty="0"/>
          </a:p>
        </p:txBody>
      </p:sp>
      <p:pic>
        <p:nvPicPr>
          <p:cNvPr id="10" name="Picture 9" descr="A qr code with a bar code&#10;&#10;Description automatically generated">
            <a:extLst>
              <a:ext uri="{FF2B5EF4-FFF2-40B4-BE49-F238E27FC236}">
                <a16:creationId xmlns:a16="http://schemas.microsoft.com/office/drawing/2014/main" id="{85B25C0E-ED5F-C75C-8583-FE35979F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" y="4108414"/>
            <a:ext cx="2277503" cy="2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307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High-altitude Natural Selection Near Transcription Factor Footprints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Putatively adaptive missense variant at Adrenergic Receptor Alpha-1A associated with decreased risk of Chronic Mountain Sickness in Andean highlanders</dc:title>
  <dc:creator>Gu, Wanjun</dc:creator>
  <cp:lastModifiedBy>Gu, Wanjun</cp:lastModifiedBy>
  <cp:revision>8</cp:revision>
  <dcterms:created xsi:type="dcterms:W3CDTF">2023-04-20T08:48:58Z</dcterms:created>
  <dcterms:modified xsi:type="dcterms:W3CDTF">2023-12-14T23:10:43Z</dcterms:modified>
</cp:coreProperties>
</file>