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60"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64"/>
    <p:restoredTop sz="94626"/>
  </p:normalViewPr>
  <p:slideViewPr>
    <p:cSldViewPr>
      <p:cViewPr varScale="1">
        <p:scale>
          <a:sx n="121" d="100"/>
          <a:sy n="121" d="100"/>
        </p:scale>
        <p:origin x="1544"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6E44A9-6B84-401E-B01D-13C48342711B}" type="datetimeFigureOut">
              <a:rPr lang="en-US" smtClean="0"/>
              <a:t>11/30/23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04A688-5375-44B4-B20E-F521E007792A}" type="slidenum">
              <a:rPr lang="en-US" smtClean="0"/>
              <a:t>‹#›</a:t>
            </a:fld>
            <a:endParaRPr lang="en-US"/>
          </a:p>
        </p:txBody>
      </p:sp>
    </p:spTree>
    <p:extLst>
      <p:ext uri="{BB962C8B-B14F-4D97-AF65-F5344CB8AC3E}">
        <p14:creationId xmlns:p14="http://schemas.microsoft.com/office/powerpoint/2010/main" val="974836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4A688-5375-44B4-B20E-F521E007792A}" type="slidenum">
              <a:rPr lang="en-US" smtClean="0"/>
              <a:t>1</a:t>
            </a:fld>
            <a:endParaRPr lang="en-US"/>
          </a:p>
        </p:txBody>
      </p:sp>
    </p:spTree>
    <p:extLst>
      <p:ext uri="{BB962C8B-B14F-4D97-AF65-F5344CB8AC3E}">
        <p14:creationId xmlns:p14="http://schemas.microsoft.com/office/powerpoint/2010/main" val="1347456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4A688-5375-44B4-B20E-F521E007792A}" type="slidenum">
              <a:rPr lang="en-US" smtClean="0"/>
              <a:t>2</a:t>
            </a:fld>
            <a:endParaRPr lang="en-US"/>
          </a:p>
        </p:txBody>
      </p:sp>
    </p:spTree>
    <p:extLst>
      <p:ext uri="{BB962C8B-B14F-4D97-AF65-F5344CB8AC3E}">
        <p14:creationId xmlns:p14="http://schemas.microsoft.com/office/powerpoint/2010/main" val="350124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4A688-5375-44B4-B20E-F521E007792A}" type="slidenum">
              <a:rPr lang="en-US" smtClean="0"/>
              <a:t>3</a:t>
            </a:fld>
            <a:endParaRPr lang="en-US"/>
          </a:p>
        </p:txBody>
      </p:sp>
    </p:spTree>
    <p:extLst>
      <p:ext uri="{BB962C8B-B14F-4D97-AF65-F5344CB8AC3E}">
        <p14:creationId xmlns:p14="http://schemas.microsoft.com/office/powerpoint/2010/main" val="350124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4A688-5375-44B4-B20E-F521E007792A}" type="slidenum">
              <a:rPr lang="en-US" smtClean="0"/>
              <a:t>4</a:t>
            </a:fld>
            <a:endParaRPr lang="en-US"/>
          </a:p>
        </p:txBody>
      </p:sp>
    </p:spTree>
    <p:extLst>
      <p:ext uri="{BB962C8B-B14F-4D97-AF65-F5344CB8AC3E}">
        <p14:creationId xmlns:p14="http://schemas.microsoft.com/office/powerpoint/2010/main" val="350124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4A688-5375-44B4-B20E-F521E007792A}" type="slidenum">
              <a:rPr lang="en-US" smtClean="0"/>
              <a:t>5</a:t>
            </a:fld>
            <a:endParaRPr lang="en-US"/>
          </a:p>
        </p:txBody>
      </p:sp>
    </p:spTree>
    <p:extLst>
      <p:ext uri="{BB962C8B-B14F-4D97-AF65-F5344CB8AC3E}">
        <p14:creationId xmlns:p14="http://schemas.microsoft.com/office/powerpoint/2010/main" val="3699847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ABE77B9-2509-48FD-A747-23A172346255}"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D25DB-F904-4BC1-A4DC-08A4C852A469}" type="slidenum">
              <a:rPr lang="en-US" smtClean="0"/>
              <a:t>‹#›</a:t>
            </a:fld>
            <a:endParaRPr lang="en-US"/>
          </a:p>
        </p:txBody>
      </p:sp>
    </p:spTree>
    <p:extLst>
      <p:ext uri="{BB962C8B-B14F-4D97-AF65-F5344CB8AC3E}">
        <p14:creationId xmlns:p14="http://schemas.microsoft.com/office/powerpoint/2010/main" val="3635441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BE77B9-2509-48FD-A747-23A172346255}"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D25DB-F904-4BC1-A4DC-08A4C852A469}" type="slidenum">
              <a:rPr lang="en-US" smtClean="0"/>
              <a:t>‹#›</a:t>
            </a:fld>
            <a:endParaRPr lang="en-US"/>
          </a:p>
        </p:txBody>
      </p:sp>
    </p:spTree>
    <p:extLst>
      <p:ext uri="{BB962C8B-B14F-4D97-AF65-F5344CB8AC3E}">
        <p14:creationId xmlns:p14="http://schemas.microsoft.com/office/powerpoint/2010/main" val="2512608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BE77B9-2509-48FD-A747-23A172346255}"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D25DB-F904-4BC1-A4DC-08A4C852A469}" type="slidenum">
              <a:rPr lang="en-US" smtClean="0"/>
              <a:t>‹#›</a:t>
            </a:fld>
            <a:endParaRPr lang="en-US"/>
          </a:p>
        </p:txBody>
      </p:sp>
    </p:spTree>
    <p:extLst>
      <p:ext uri="{BB962C8B-B14F-4D97-AF65-F5344CB8AC3E}">
        <p14:creationId xmlns:p14="http://schemas.microsoft.com/office/powerpoint/2010/main" val="21326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BE77B9-2509-48FD-A747-23A172346255}"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D25DB-F904-4BC1-A4DC-08A4C852A469}" type="slidenum">
              <a:rPr lang="en-US" smtClean="0"/>
              <a:t>‹#›</a:t>
            </a:fld>
            <a:endParaRPr lang="en-US"/>
          </a:p>
        </p:txBody>
      </p:sp>
    </p:spTree>
    <p:extLst>
      <p:ext uri="{BB962C8B-B14F-4D97-AF65-F5344CB8AC3E}">
        <p14:creationId xmlns:p14="http://schemas.microsoft.com/office/powerpoint/2010/main" val="2606349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BE77B9-2509-48FD-A747-23A172346255}"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D25DB-F904-4BC1-A4DC-08A4C852A469}" type="slidenum">
              <a:rPr lang="en-US" smtClean="0"/>
              <a:t>‹#›</a:t>
            </a:fld>
            <a:endParaRPr lang="en-US"/>
          </a:p>
        </p:txBody>
      </p:sp>
    </p:spTree>
    <p:extLst>
      <p:ext uri="{BB962C8B-B14F-4D97-AF65-F5344CB8AC3E}">
        <p14:creationId xmlns:p14="http://schemas.microsoft.com/office/powerpoint/2010/main" val="1535871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BE77B9-2509-48FD-A747-23A172346255}" type="datetimeFigureOut">
              <a:rPr lang="en-US" smtClean="0"/>
              <a:t>11/30/23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D25DB-F904-4BC1-A4DC-08A4C852A469}" type="slidenum">
              <a:rPr lang="en-US" smtClean="0"/>
              <a:t>‹#›</a:t>
            </a:fld>
            <a:endParaRPr lang="en-US"/>
          </a:p>
        </p:txBody>
      </p:sp>
    </p:spTree>
    <p:extLst>
      <p:ext uri="{BB962C8B-B14F-4D97-AF65-F5344CB8AC3E}">
        <p14:creationId xmlns:p14="http://schemas.microsoft.com/office/powerpoint/2010/main" val="3390190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BE77B9-2509-48FD-A747-23A172346255}" type="datetimeFigureOut">
              <a:rPr lang="en-US" smtClean="0"/>
              <a:t>11/30/23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3D25DB-F904-4BC1-A4DC-08A4C852A469}" type="slidenum">
              <a:rPr lang="en-US" smtClean="0"/>
              <a:t>‹#›</a:t>
            </a:fld>
            <a:endParaRPr lang="en-US"/>
          </a:p>
        </p:txBody>
      </p:sp>
    </p:spTree>
    <p:extLst>
      <p:ext uri="{BB962C8B-B14F-4D97-AF65-F5344CB8AC3E}">
        <p14:creationId xmlns:p14="http://schemas.microsoft.com/office/powerpoint/2010/main" val="3827945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BE77B9-2509-48FD-A747-23A172346255}" type="datetimeFigureOut">
              <a:rPr lang="en-US" smtClean="0"/>
              <a:t>11/30/23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3D25DB-F904-4BC1-A4DC-08A4C852A469}" type="slidenum">
              <a:rPr lang="en-US" smtClean="0"/>
              <a:t>‹#›</a:t>
            </a:fld>
            <a:endParaRPr lang="en-US"/>
          </a:p>
        </p:txBody>
      </p:sp>
    </p:spTree>
    <p:extLst>
      <p:ext uri="{BB962C8B-B14F-4D97-AF65-F5344CB8AC3E}">
        <p14:creationId xmlns:p14="http://schemas.microsoft.com/office/powerpoint/2010/main" val="5067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BE77B9-2509-48FD-A747-23A172346255}" type="datetimeFigureOut">
              <a:rPr lang="en-US" smtClean="0"/>
              <a:t>11/30/23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3D25DB-F904-4BC1-A4DC-08A4C852A469}" type="slidenum">
              <a:rPr lang="en-US" smtClean="0"/>
              <a:t>‹#›</a:t>
            </a:fld>
            <a:endParaRPr lang="en-US"/>
          </a:p>
        </p:txBody>
      </p:sp>
    </p:spTree>
    <p:extLst>
      <p:ext uri="{BB962C8B-B14F-4D97-AF65-F5344CB8AC3E}">
        <p14:creationId xmlns:p14="http://schemas.microsoft.com/office/powerpoint/2010/main" val="1913335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BE77B9-2509-48FD-A747-23A172346255}" type="datetimeFigureOut">
              <a:rPr lang="en-US" smtClean="0"/>
              <a:t>11/30/23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D25DB-F904-4BC1-A4DC-08A4C852A469}" type="slidenum">
              <a:rPr lang="en-US" smtClean="0"/>
              <a:t>‹#›</a:t>
            </a:fld>
            <a:endParaRPr lang="en-US"/>
          </a:p>
        </p:txBody>
      </p:sp>
    </p:spTree>
    <p:extLst>
      <p:ext uri="{BB962C8B-B14F-4D97-AF65-F5344CB8AC3E}">
        <p14:creationId xmlns:p14="http://schemas.microsoft.com/office/powerpoint/2010/main" val="2906512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BE77B9-2509-48FD-A747-23A172346255}" type="datetimeFigureOut">
              <a:rPr lang="en-US" smtClean="0"/>
              <a:t>11/30/23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D25DB-F904-4BC1-A4DC-08A4C852A469}" type="slidenum">
              <a:rPr lang="en-US" smtClean="0"/>
              <a:t>‹#›</a:t>
            </a:fld>
            <a:endParaRPr lang="en-US"/>
          </a:p>
        </p:txBody>
      </p:sp>
    </p:spTree>
    <p:extLst>
      <p:ext uri="{BB962C8B-B14F-4D97-AF65-F5344CB8AC3E}">
        <p14:creationId xmlns:p14="http://schemas.microsoft.com/office/powerpoint/2010/main" val="3004799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BE77B9-2509-48FD-A747-23A172346255}" type="datetimeFigureOut">
              <a:rPr lang="en-US" smtClean="0"/>
              <a:t>11/30/23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D25DB-F904-4BC1-A4DC-08A4C852A469}" type="slidenum">
              <a:rPr lang="en-US" smtClean="0"/>
              <a:t>‹#›</a:t>
            </a:fld>
            <a:endParaRPr lang="en-US"/>
          </a:p>
        </p:txBody>
      </p:sp>
    </p:spTree>
    <p:extLst>
      <p:ext uri="{BB962C8B-B14F-4D97-AF65-F5344CB8AC3E}">
        <p14:creationId xmlns:p14="http://schemas.microsoft.com/office/powerpoint/2010/main" val="4257467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470025"/>
          </a:xfrm>
        </p:spPr>
        <p:txBody>
          <a:bodyPr/>
          <a:lstStyle/>
          <a:p>
            <a:r>
              <a:rPr lang="en-US" dirty="0"/>
              <a:t>BMI206</a:t>
            </a:r>
            <a:br>
              <a:rPr lang="en-US" dirty="0"/>
            </a:br>
            <a:r>
              <a:rPr lang="en-US" dirty="0"/>
              <a:t>Network biology lab</a:t>
            </a:r>
          </a:p>
        </p:txBody>
      </p:sp>
      <p:sp>
        <p:nvSpPr>
          <p:cNvPr id="3" name="Subtitle 2"/>
          <p:cNvSpPr>
            <a:spLocks noGrp="1"/>
          </p:cNvSpPr>
          <p:nvPr>
            <p:ph type="subTitle" idx="1"/>
          </p:nvPr>
        </p:nvSpPr>
        <p:spPr/>
        <p:txBody>
          <a:bodyPr/>
          <a:lstStyle/>
          <a:p>
            <a:r>
              <a:rPr lang="en-US" dirty="0"/>
              <a:t>Dec 7, 2018</a:t>
            </a:r>
          </a:p>
        </p:txBody>
      </p:sp>
    </p:spTree>
    <p:extLst>
      <p:ext uri="{BB962C8B-B14F-4D97-AF65-F5344CB8AC3E}">
        <p14:creationId xmlns:p14="http://schemas.microsoft.com/office/powerpoint/2010/main" val="453398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materials (files)</a:t>
            </a:r>
          </a:p>
        </p:txBody>
      </p:sp>
      <p:sp>
        <p:nvSpPr>
          <p:cNvPr id="3" name="Content Placeholder 2"/>
          <p:cNvSpPr>
            <a:spLocks noGrp="1"/>
          </p:cNvSpPr>
          <p:nvPr>
            <p:ph idx="1"/>
          </p:nvPr>
        </p:nvSpPr>
        <p:spPr/>
        <p:txBody>
          <a:bodyPr>
            <a:normAutofit fontScale="85000" lnSpcReduction="20000"/>
          </a:bodyPr>
          <a:lstStyle/>
          <a:p>
            <a:r>
              <a:rPr lang="en-US" sz="2800" dirty="0" err="1">
                <a:solidFill>
                  <a:schemeClr val="accent3">
                    <a:lumMod val="75000"/>
                  </a:schemeClr>
                </a:solidFill>
              </a:rPr>
              <a:t>Parent_PPI.sif</a:t>
            </a:r>
            <a:r>
              <a:rPr lang="en-US" sz="2800" dirty="0"/>
              <a:t>: This is a highly-curated human protein interaction network </a:t>
            </a:r>
          </a:p>
          <a:p>
            <a:r>
              <a:rPr lang="en-US" sz="2800" dirty="0" err="1">
                <a:solidFill>
                  <a:schemeClr val="accent3">
                    <a:lumMod val="75000"/>
                  </a:schemeClr>
                </a:solidFill>
              </a:rPr>
              <a:t>HT.pvals.out</a:t>
            </a:r>
            <a:r>
              <a:rPr lang="en-US" sz="2800" dirty="0"/>
              <a:t>: Gene-based p-values (VEGAS) from a GWAS in hypertension (HT)</a:t>
            </a:r>
          </a:p>
          <a:p>
            <a:r>
              <a:rPr lang="en-US" sz="2800" dirty="0" err="1">
                <a:solidFill>
                  <a:schemeClr val="accent3">
                    <a:lumMod val="75000"/>
                  </a:schemeClr>
                </a:solidFill>
              </a:rPr>
              <a:t>MS.pvals.out</a:t>
            </a:r>
            <a:r>
              <a:rPr lang="en-US" sz="2800" dirty="0"/>
              <a:t>: Gene-based p-values (VEGAS) from a GWAS in multiple sclerosis (MS)</a:t>
            </a:r>
          </a:p>
          <a:p>
            <a:r>
              <a:rPr lang="en-US" sz="2800" dirty="0">
                <a:solidFill>
                  <a:schemeClr val="accent3">
                    <a:lumMod val="75000"/>
                  </a:schemeClr>
                </a:solidFill>
              </a:rPr>
              <a:t>Cytoscape_import_attributes_2018.txt</a:t>
            </a:r>
            <a:r>
              <a:rPr lang="en-US" sz="2800" dirty="0"/>
              <a:t>: Gene-based p-values from both GWAS and known associated genes for importing into Cytoscape </a:t>
            </a:r>
          </a:p>
          <a:p>
            <a:r>
              <a:rPr lang="en-US" sz="2800" dirty="0" err="1">
                <a:solidFill>
                  <a:schemeClr val="accent3">
                    <a:lumMod val="75000"/>
                  </a:schemeClr>
                </a:solidFill>
              </a:rPr>
              <a:t>Directed_PPI.sif</a:t>
            </a:r>
            <a:r>
              <a:rPr lang="en-US" sz="2800" dirty="0"/>
              <a:t>: This is the directed PPI network to use for steps 7-9</a:t>
            </a:r>
          </a:p>
          <a:p>
            <a:r>
              <a:rPr lang="en-US" sz="2800" dirty="0" err="1">
                <a:solidFill>
                  <a:srgbClr val="77933C"/>
                </a:solidFill>
              </a:rPr>
              <a:t>Node_Classification</a:t>
            </a:r>
            <a:r>
              <a:rPr lang="en-US" sz="2800" dirty="0">
                <a:solidFill>
                  <a:srgbClr val="77933C"/>
                </a:solidFill>
              </a:rPr>
              <a:t> (controllability).txt</a:t>
            </a:r>
            <a:r>
              <a:rPr lang="en-US" sz="2800" dirty="0"/>
              <a:t>: attributes for </a:t>
            </a:r>
            <a:r>
              <a:rPr lang="en-US" sz="2800" dirty="0" err="1"/>
              <a:t>Directed_PPI</a:t>
            </a:r>
            <a:r>
              <a:rPr lang="en-US" sz="2800" dirty="0"/>
              <a:t> network to be used for steps 7-9</a:t>
            </a:r>
          </a:p>
        </p:txBody>
      </p:sp>
    </p:spTree>
    <p:extLst>
      <p:ext uri="{BB962C8B-B14F-4D97-AF65-F5344CB8AC3E}">
        <p14:creationId xmlns:p14="http://schemas.microsoft.com/office/powerpoint/2010/main" val="3620866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materials (code)</a:t>
            </a:r>
          </a:p>
        </p:txBody>
      </p:sp>
      <p:sp>
        <p:nvSpPr>
          <p:cNvPr id="3" name="Content Placeholder 2"/>
          <p:cNvSpPr>
            <a:spLocks noGrp="1"/>
          </p:cNvSpPr>
          <p:nvPr>
            <p:ph idx="1"/>
          </p:nvPr>
        </p:nvSpPr>
        <p:spPr/>
        <p:txBody>
          <a:bodyPr>
            <a:normAutofit fontScale="85000" lnSpcReduction="20000"/>
          </a:bodyPr>
          <a:lstStyle/>
          <a:p>
            <a:r>
              <a:rPr lang="en-US" dirty="0" err="1">
                <a:solidFill>
                  <a:srgbClr val="FF0000"/>
                </a:solidFill>
              </a:rPr>
              <a:t>qqplot.r</a:t>
            </a:r>
            <a:r>
              <a:rPr lang="en-US" dirty="0">
                <a:solidFill>
                  <a:srgbClr val="FF0000"/>
                </a:solidFill>
              </a:rPr>
              <a:t>:</a:t>
            </a:r>
            <a:r>
              <a:rPr lang="en-US" dirty="0"/>
              <a:t> Script to run gene-wise </a:t>
            </a:r>
            <a:r>
              <a:rPr lang="en-US" dirty="0" err="1"/>
              <a:t>Qqplot</a:t>
            </a:r>
            <a:r>
              <a:rPr lang="en-US" dirty="0"/>
              <a:t> from each GWAS</a:t>
            </a:r>
          </a:p>
          <a:p>
            <a:r>
              <a:rPr lang="en-US" dirty="0">
                <a:solidFill>
                  <a:srgbClr val="FF0000"/>
                </a:solidFill>
              </a:rPr>
              <a:t>Manhattan </a:t>
            </a:r>
            <a:r>
              <a:rPr lang="en-US" dirty="0" err="1">
                <a:solidFill>
                  <a:srgbClr val="FF0000"/>
                </a:solidFill>
              </a:rPr>
              <a:t>plot.r</a:t>
            </a:r>
            <a:r>
              <a:rPr lang="en-US" dirty="0"/>
              <a:t>: Script to run gene-wise Manhattan plots from each GWAS</a:t>
            </a:r>
          </a:p>
          <a:p>
            <a:r>
              <a:rPr lang="en-US" dirty="0" err="1">
                <a:solidFill>
                  <a:srgbClr val="FF0000"/>
                </a:solidFill>
              </a:rPr>
              <a:t>Make_block.r</a:t>
            </a:r>
            <a:r>
              <a:rPr lang="en-US" dirty="0"/>
              <a:t>: Script to compute association blocks from both GWAS and plot them side by side</a:t>
            </a:r>
          </a:p>
          <a:p>
            <a:r>
              <a:rPr lang="en-US" dirty="0" err="1">
                <a:solidFill>
                  <a:srgbClr val="FF0000"/>
                </a:solidFill>
              </a:rPr>
              <a:t>Pathway_permutation.r</a:t>
            </a:r>
            <a:r>
              <a:rPr lang="en-US" dirty="0"/>
              <a:t>: script to run background distributions of networks of different sizes with randomly selected nodes from the parent PPI. This code also plots the distributions  and the actual number of significant genes (nodes) in the first order nets </a:t>
            </a:r>
          </a:p>
        </p:txBody>
      </p:sp>
    </p:spTree>
    <p:extLst>
      <p:ext uri="{BB962C8B-B14F-4D97-AF65-F5344CB8AC3E}">
        <p14:creationId xmlns:p14="http://schemas.microsoft.com/office/powerpoint/2010/main" val="1947428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materials (software)</a:t>
            </a:r>
          </a:p>
        </p:txBody>
      </p:sp>
      <p:sp>
        <p:nvSpPr>
          <p:cNvPr id="3" name="Content Placeholder 2"/>
          <p:cNvSpPr>
            <a:spLocks noGrp="1"/>
          </p:cNvSpPr>
          <p:nvPr>
            <p:ph idx="1"/>
          </p:nvPr>
        </p:nvSpPr>
        <p:spPr/>
        <p:txBody>
          <a:bodyPr>
            <a:normAutofit/>
          </a:bodyPr>
          <a:lstStyle/>
          <a:p>
            <a:r>
              <a:rPr lang="en-US" dirty="0" err="1"/>
              <a:t>Cytoscape</a:t>
            </a:r>
            <a:r>
              <a:rPr lang="en-US" dirty="0"/>
              <a:t> 3.7</a:t>
            </a:r>
          </a:p>
          <a:p>
            <a:pPr lvl="1"/>
            <a:r>
              <a:rPr lang="en-US" dirty="0"/>
              <a:t>Network analyzer (Core App)</a:t>
            </a:r>
          </a:p>
          <a:p>
            <a:pPr lvl="1"/>
            <a:r>
              <a:rPr lang="en-US" dirty="0"/>
              <a:t>BINGO App</a:t>
            </a:r>
          </a:p>
        </p:txBody>
      </p:sp>
      <p:sp>
        <p:nvSpPr>
          <p:cNvPr id="4" name="TextBox 3"/>
          <p:cNvSpPr txBox="1"/>
          <p:nvPr/>
        </p:nvSpPr>
        <p:spPr>
          <a:xfrm>
            <a:off x="457200" y="4114800"/>
            <a:ext cx="3090385" cy="1815882"/>
          </a:xfrm>
          <a:prstGeom prst="rect">
            <a:avLst/>
          </a:prstGeom>
          <a:noFill/>
        </p:spPr>
        <p:txBody>
          <a:bodyPr wrap="none" rtlCol="0">
            <a:spAutoFit/>
          </a:bodyPr>
          <a:lstStyle/>
          <a:p>
            <a:pPr marL="457200" indent="-457200">
              <a:buFont typeface="Arial"/>
              <a:buChar char="•"/>
            </a:pPr>
            <a:r>
              <a:rPr lang="en-US" sz="2800" dirty="0"/>
              <a:t>R packages:</a:t>
            </a:r>
          </a:p>
          <a:p>
            <a:pPr marL="566738"/>
            <a:r>
              <a:rPr lang="en-US" sz="2800" dirty="0"/>
              <a:t>-- </a:t>
            </a:r>
            <a:r>
              <a:rPr lang="en-US" sz="2800" dirty="0" err="1"/>
              <a:t>plyr</a:t>
            </a:r>
            <a:endParaRPr lang="en-US" sz="2800" dirty="0"/>
          </a:p>
          <a:p>
            <a:pPr marL="566738"/>
            <a:r>
              <a:rPr lang="en-US" sz="2800" dirty="0"/>
              <a:t>-- </a:t>
            </a:r>
            <a:r>
              <a:rPr lang="en-US" sz="2800" dirty="0" err="1"/>
              <a:t>RColorBrewer</a:t>
            </a:r>
            <a:endParaRPr lang="en-US" sz="2800" dirty="0"/>
          </a:p>
          <a:p>
            <a:pPr marL="566738"/>
            <a:r>
              <a:rPr lang="en-US" sz="2800" dirty="0"/>
              <a:t>-- ggplot2</a:t>
            </a:r>
          </a:p>
        </p:txBody>
      </p:sp>
    </p:spTree>
    <p:extLst>
      <p:ext uri="{BB962C8B-B14F-4D97-AF65-F5344CB8AC3E}">
        <p14:creationId xmlns:p14="http://schemas.microsoft.com/office/powerpoint/2010/main" val="394939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Assignment</a:t>
            </a:r>
          </a:p>
        </p:txBody>
      </p:sp>
      <p:sp>
        <p:nvSpPr>
          <p:cNvPr id="3" name="Content Placeholder 2"/>
          <p:cNvSpPr>
            <a:spLocks noGrp="1"/>
          </p:cNvSpPr>
          <p:nvPr>
            <p:ph idx="1"/>
          </p:nvPr>
        </p:nvSpPr>
        <p:spPr>
          <a:xfrm>
            <a:off x="457200" y="1325562"/>
            <a:ext cx="8229600" cy="4953000"/>
          </a:xfrm>
        </p:spPr>
        <p:txBody>
          <a:bodyPr>
            <a:normAutofit/>
          </a:bodyPr>
          <a:lstStyle/>
          <a:p>
            <a:pPr>
              <a:buFont typeface="+mj-lt"/>
              <a:buAutoNum type="arabicPeriod"/>
            </a:pPr>
            <a:r>
              <a:rPr lang="en-US" sz="1800" dirty="0"/>
              <a:t>After exploring the Manhattan plots, and </a:t>
            </a:r>
            <a:r>
              <a:rPr lang="en-US" sz="1800" dirty="0" err="1"/>
              <a:t>qq</a:t>
            </a:r>
            <a:r>
              <a:rPr lang="en-US" sz="1800" dirty="0"/>
              <a:t>-plots from each GWAS, what can you tell about the power of each study?</a:t>
            </a:r>
          </a:p>
          <a:p>
            <a:pPr>
              <a:buFont typeface="+mj-lt"/>
              <a:buAutoNum type="arabicPeriod"/>
            </a:pPr>
            <a:r>
              <a:rPr lang="en-US" sz="1800" dirty="0"/>
              <a:t>Using Cytoscape, analyze the PPI and describe its main network </a:t>
            </a:r>
            <a:r>
              <a:rPr lang="en-US" sz="1800" dirty="0">
                <a:solidFill>
                  <a:srgbClr val="FF0000"/>
                </a:solidFill>
              </a:rPr>
              <a:t>properties (this may take 20-40 min! do at home)</a:t>
            </a:r>
          </a:p>
          <a:p>
            <a:pPr>
              <a:buFont typeface="+mj-lt"/>
              <a:buAutoNum type="arabicPeriod"/>
            </a:pPr>
            <a:r>
              <a:rPr lang="en-US" sz="1800" dirty="0"/>
              <a:t>Using </a:t>
            </a:r>
            <a:r>
              <a:rPr lang="en-US" sz="1800" dirty="0" err="1"/>
              <a:t>Cytoscape</a:t>
            </a:r>
            <a:r>
              <a:rPr lang="en-US" sz="1800" dirty="0"/>
              <a:t>, find the first order networks (p&lt;0.05) for each GWAS</a:t>
            </a:r>
          </a:p>
          <a:p>
            <a:pPr>
              <a:buFont typeface="+mj-lt"/>
              <a:buAutoNum type="arabicPeriod"/>
            </a:pPr>
            <a:r>
              <a:rPr lang="en-US" sz="1800" dirty="0"/>
              <a:t>Source “</a:t>
            </a:r>
            <a:r>
              <a:rPr lang="en-US" sz="1800" dirty="0" err="1"/>
              <a:t>Pathway_permutation.r</a:t>
            </a:r>
            <a:r>
              <a:rPr lang="en-US" sz="1800" dirty="0"/>
              <a:t>”. Are the first order networks from both GWAS more connected than expected? What does this mean?</a:t>
            </a:r>
          </a:p>
          <a:p>
            <a:pPr>
              <a:buFont typeface="+mj-lt"/>
              <a:buAutoNum type="arabicPeriod"/>
            </a:pPr>
            <a:r>
              <a:rPr lang="en-US" sz="1800" dirty="0"/>
              <a:t>Run BINGO App on all nodes from largest connected component. What biological processes emerge from the first order networks?</a:t>
            </a:r>
          </a:p>
          <a:p>
            <a:pPr>
              <a:buFont typeface="+mj-lt"/>
              <a:buAutoNum type="arabicPeriod"/>
            </a:pPr>
            <a:r>
              <a:rPr lang="en-US" sz="1800" dirty="0"/>
              <a:t>Map and color known MS and HT genes onto their respective first order nets. Interpret results.</a:t>
            </a:r>
          </a:p>
          <a:p>
            <a:pPr>
              <a:buFont typeface="+mj-lt"/>
              <a:buAutoNum type="arabicPeriod"/>
            </a:pPr>
            <a:r>
              <a:rPr lang="en-US" sz="1800" dirty="0">
                <a:solidFill>
                  <a:srgbClr val="FF0000"/>
                </a:solidFill>
              </a:rPr>
              <a:t>Repeat steps 3 and 4 with directed protein network from PNAS paper. </a:t>
            </a:r>
          </a:p>
          <a:p>
            <a:pPr>
              <a:buFont typeface="+mj-lt"/>
              <a:buAutoNum type="arabicPeriod"/>
            </a:pPr>
            <a:r>
              <a:rPr lang="en-US" sz="1800" dirty="0">
                <a:solidFill>
                  <a:srgbClr val="FF0000"/>
                </a:solidFill>
              </a:rPr>
              <a:t>Color nodes by controllability category (dispensable, indispensable, neutral).</a:t>
            </a:r>
          </a:p>
          <a:p>
            <a:pPr>
              <a:buFont typeface="+mj-lt"/>
              <a:buAutoNum type="arabicPeriod"/>
            </a:pPr>
            <a:r>
              <a:rPr lang="en-US" sz="1800" dirty="0">
                <a:solidFill>
                  <a:srgbClr val="FF0000"/>
                </a:solidFill>
              </a:rPr>
              <a:t>Repeat step 6. Are MS-associated genes more enriched in any controllability category? Interpret. </a:t>
            </a:r>
          </a:p>
          <a:p>
            <a:pPr>
              <a:buFont typeface="+mj-lt"/>
              <a:buAutoNum type="arabicPeriod"/>
            </a:pPr>
            <a:endParaRPr lang="en-US" sz="1800" dirty="0"/>
          </a:p>
        </p:txBody>
      </p:sp>
      <p:sp>
        <p:nvSpPr>
          <p:cNvPr id="4" name="TextBox 3"/>
          <p:cNvSpPr txBox="1"/>
          <p:nvPr/>
        </p:nvSpPr>
        <p:spPr>
          <a:xfrm>
            <a:off x="7085185" y="6480881"/>
            <a:ext cx="2075395" cy="369332"/>
          </a:xfrm>
          <a:prstGeom prst="rect">
            <a:avLst/>
          </a:prstGeom>
          <a:noFill/>
        </p:spPr>
        <p:txBody>
          <a:bodyPr wrap="none" rtlCol="0">
            <a:spAutoFit/>
          </a:bodyPr>
          <a:lstStyle/>
          <a:p>
            <a:r>
              <a:rPr lang="en-US" dirty="0">
                <a:solidFill>
                  <a:srgbClr val="FF0000"/>
                </a:solidFill>
              </a:rPr>
              <a:t>Steps to do at home</a:t>
            </a:r>
          </a:p>
        </p:txBody>
      </p:sp>
    </p:spTree>
    <p:extLst>
      <p:ext uri="{BB962C8B-B14F-4D97-AF65-F5344CB8AC3E}">
        <p14:creationId xmlns:p14="http://schemas.microsoft.com/office/powerpoint/2010/main" val="2426679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5327</TotalTime>
  <Words>427</Words>
  <Application>Microsoft Macintosh PowerPoint</Application>
  <PresentationFormat>On-screen Show (4:3)</PresentationFormat>
  <Paragraphs>38</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BMI206 Network biology lab</vt:lpstr>
      <vt:lpstr>Lab materials (files)</vt:lpstr>
      <vt:lpstr>Lab materials (code)</vt:lpstr>
      <vt:lpstr>Lab materials (software)</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BMI206 Network biology lab</dc:title>
  <dc:creator>Sergio</dc:creator>
  <cp:lastModifiedBy>Gu, Wanjun</cp:lastModifiedBy>
  <cp:revision>30</cp:revision>
  <dcterms:created xsi:type="dcterms:W3CDTF">2014-11-20T18:48:59Z</dcterms:created>
  <dcterms:modified xsi:type="dcterms:W3CDTF">2023-11-30T19:21:22Z</dcterms:modified>
</cp:coreProperties>
</file>