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59" r:id="rId3"/>
    <p:sldId id="268" r:id="rId4"/>
    <p:sldId id="269" r:id="rId5"/>
    <p:sldId id="270" r:id="rId6"/>
    <p:sldId id="271" r:id="rId7"/>
    <p:sldId id="257" r:id="rId8"/>
    <p:sldId id="256" r:id="rId9"/>
    <p:sldId id="272" r:id="rId10"/>
    <p:sldId id="258" r:id="rId11"/>
    <p:sldId id="260" r:id="rId12"/>
    <p:sldId id="261" r:id="rId13"/>
    <p:sldId id="262" r:id="rId14"/>
    <p:sldId id="266" r:id="rId15"/>
    <p:sldId id="264" r:id="rId16"/>
    <p:sldId id="263" r:id="rId17"/>
    <p:sldId id="265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02"/>
    <p:restoredTop sz="94567"/>
  </p:normalViewPr>
  <p:slideViewPr>
    <p:cSldViewPr snapToGrid="0" snapToObjects="1">
      <p:cViewPr varScale="1">
        <p:scale>
          <a:sx n="153" d="100"/>
          <a:sy n="153" d="100"/>
        </p:scale>
        <p:origin x="256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4013-A0E9-B545-B3E4-58A2B5E4C2AF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B6CA-D9CB-BF4D-8C24-A899071D0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1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4013-A0E9-B545-B3E4-58A2B5E4C2AF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B6CA-D9CB-BF4D-8C24-A899071D0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4013-A0E9-B545-B3E4-58A2B5E4C2AF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B6CA-D9CB-BF4D-8C24-A899071D0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2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4013-A0E9-B545-B3E4-58A2B5E4C2AF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B6CA-D9CB-BF4D-8C24-A899071D0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4013-A0E9-B545-B3E4-58A2B5E4C2AF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B6CA-D9CB-BF4D-8C24-A899071D0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4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4013-A0E9-B545-B3E4-58A2B5E4C2AF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B6CA-D9CB-BF4D-8C24-A899071D0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9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4013-A0E9-B545-B3E4-58A2B5E4C2AF}" type="datetimeFigureOut">
              <a:rPr lang="en-US" smtClean="0"/>
              <a:t>9/4/23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B6CA-D9CB-BF4D-8C24-A899071D0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2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4013-A0E9-B545-B3E4-58A2B5E4C2AF}" type="datetimeFigureOut">
              <a:rPr lang="en-US" smtClean="0"/>
              <a:t>9/4/23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B6CA-D9CB-BF4D-8C24-A899071D0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7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4013-A0E9-B545-B3E4-58A2B5E4C2AF}" type="datetimeFigureOut">
              <a:rPr lang="en-US" smtClean="0"/>
              <a:t>9/4/23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B6CA-D9CB-BF4D-8C24-A899071D0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8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4013-A0E9-B545-B3E4-58A2B5E4C2AF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B6CA-D9CB-BF4D-8C24-A899071D0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5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4013-A0E9-B545-B3E4-58A2B5E4C2AF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B6CA-D9CB-BF4D-8C24-A899071D0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4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34013-A0E9-B545-B3E4-58A2B5E4C2AF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1B6CA-D9CB-BF4D-8C24-A899071D0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6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locuszoom.org/genform.php?type=yourdat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Sergio.Baranzini@ucsf.edu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818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24049"/>
            <a:ext cx="6172200" cy="85725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432FF"/>
                </a:solidFill>
                <a:latin typeface="Avenir Book" panose="02000503020000020003" pitchFamily="2" charset="0"/>
              </a:rPr>
              <a:t>Pipeline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35774" y="1212661"/>
            <a:ext cx="877083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SzPts val="1200"/>
              <a:buFont typeface="Wingdings" charset="2"/>
              <a:buChar char="u"/>
            </a:pPr>
            <a:r>
              <a:rPr lang="en-US" sz="1350" dirty="0">
                <a:latin typeface="Menlo Regular"/>
                <a:ea typeface="ＭＳ 明朝"/>
                <a:cs typeface="Times New Roman"/>
              </a:rPr>
              <a:t>1. Open a terminal (</a:t>
            </a:r>
            <a:r>
              <a:rPr lang="en-US" sz="1350" dirty="0" err="1">
                <a:latin typeface="Menlo Regular"/>
                <a:ea typeface="ＭＳ 明朝"/>
                <a:cs typeface="Times New Roman"/>
              </a:rPr>
              <a:t>cmd</a:t>
            </a:r>
            <a:r>
              <a:rPr lang="en-US" sz="1350" dirty="0">
                <a:latin typeface="Menlo Regular"/>
                <a:ea typeface="ＭＳ 明朝"/>
                <a:cs typeface="Times New Roman"/>
              </a:rPr>
              <a:t>) window and navigate to the directory where the PLINK data files (.bed, .</a:t>
            </a:r>
            <a:r>
              <a:rPr lang="en-US" sz="1350" dirty="0" err="1">
                <a:latin typeface="Menlo Regular"/>
                <a:ea typeface="ＭＳ 明朝"/>
                <a:cs typeface="Times New Roman"/>
              </a:rPr>
              <a:t>bim</a:t>
            </a:r>
            <a:r>
              <a:rPr lang="en-US" sz="1350" dirty="0">
                <a:latin typeface="Menlo Regular"/>
                <a:ea typeface="ＭＳ 明朝"/>
                <a:cs typeface="Times New Roman"/>
              </a:rPr>
              <a:t> and .</a:t>
            </a:r>
            <a:r>
              <a:rPr lang="en-US" sz="1350" dirty="0" err="1">
                <a:latin typeface="Menlo Regular"/>
                <a:ea typeface="ＭＳ 明朝"/>
                <a:cs typeface="Times New Roman"/>
              </a:rPr>
              <a:t>fam</a:t>
            </a:r>
            <a:r>
              <a:rPr lang="en-US" sz="1350" dirty="0">
                <a:latin typeface="Menlo Regular"/>
                <a:ea typeface="ＭＳ 明朝"/>
                <a:cs typeface="Times New Roman"/>
              </a:rPr>
              <a:t>) are stored</a:t>
            </a:r>
            <a:endParaRPr lang="en-US" sz="1500" dirty="0">
              <a:latin typeface="Cambria"/>
              <a:ea typeface="ＭＳ 明朝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5774" y="2154889"/>
            <a:ext cx="8770834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SzPts val="1200"/>
              <a:buFont typeface="Wingdings" charset="2"/>
              <a:buChar char="u"/>
            </a:pPr>
            <a:r>
              <a:rPr lang="en-US" sz="1350" dirty="0">
                <a:latin typeface="Menlo Regular"/>
                <a:ea typeface="ＭＳ 明朝"/>
                <a:cs typeface="Times New Roman"/>
              </a:rPr>
              <a:t>2. </a:t>
            </a:r>
            <a:r>
              <a:rPr lang="en-US" sz="1350" dirty="0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plink --</a:t>
            </a:r>
            <a:r>
              <a:rPr lang="en-US" sz="1350" dirty="0" err="1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bfile</a:t>
            </a:r>
            <a:r>
              <a:rPr lang="en-US" sz="1350" dirty="0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 naracGenos-gaw16raw --logistic --adjust --</a:t>
            </a:r>
            <a:r>
              <a:rPr lang="en-US" sz="1350" dirty="0" err="1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gc</a:t>
            </a:r>
            <a:r>
              <a:rPr lang="en-US" sz="1350" dirty="0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 --out </a:t>
            </a:r>
            <a:r>
              <a:rPr lang="en-US" sz="1350" dirty="0" err="1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narac_assoc_pre</a:t>
            </a:r>
            <a:r>
              <a:rPr lang="en-US" sz="1350" dirty="0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-QC</a:t>
            </a:r>
            <a:r>
              <a:rPr lang="en-US" sz="1350" dirty="0">
                <a:latin typeface="Menlo Regular"/>
                <a:ea typeface="ＭＳ 明朝"/>
                <a:cs typeface="Times New Roman"/>
              </a:rPr>
              <a:t>:</a:t>
            </a:r>
            <a:r>
              <a:rPr lang="en-US" sz="1350" dirty="0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 </a:t>
            </a:r>
            <a:r>
              <a:rPr lang="en-US" sz="1350" dirty="0">
                <a:latin typeface="Menlo Regular"/>
                <a:ea typeface="ＭＳ 明朝"/>
                <a:cs typeface="Times New Roman"/>
              </a:rPr>
              <a:t>Generates </a:t>
            </a:r>
            <a:r>
              <a:rPr lang="en-US" sz="1350" dirty="0" err="1">
                <a:latin typeface="Menlo Regular"/>
                <a:ea typeface="ＭＳ 明朝"/>
                <a:cs typeface="Times New Roman"/>
              </a:rPr>
              <a:t>narac_assoc_pre-QC.assoc.logistic</a:t>
            </a:r>
            <a:r>
              <a:rPr lang="en-US" sz="1350" dirty="0">
                <a:latin typeface="Menlo Regular"/>
                <a:ea typeface="ＭＳ 明朝"/>
                <a:cs typeface="Times New Roman"/>
              </a:rPr>
              <a:t> (association file pre-QC)</a:t>
            </a:r>
            <a:endParaRPr lang="en-US" sz="1500" dirty="0">
              <a:latin typeface="Cambria"/>
              <a:ea typeface="ＭＳ 明朝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5774" y="3189812"/>
            <a:ext cx="877083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SzPts val="1200"/>
              <a:buFont typeface="Wingdings" charset="2"/>
              <a:buChar char="u"/>
            </a:pPr>
            <a:r>
              <a:rPr lang="en-US" sz="1350" dirty="0">
                <a:latin typeface="Menlo Regular"/>
                <a:ea typeface="ＭＳ 明朝"/>
                <a:cs typeface="Times New Roman"/>
              </a:rPr>
              <a:t>3. Open R terminal and navigate to the data directory. Type</a:t>
            </a:r>
            <a:r>
              <a:rPr lang="en-US" sz="1350" dirty="0">
                <a:solidFill>
                  <a:srgbClr val="3366FF"/>
                </a:solidFill>
                <a:latin typeface="Menlo Regular"/>
                <a:ea typeface="ＭＳ 明朝"/>
                <a:cs typeface="Times New Roman"/>
              </a:rPr>
              <a:t> </a:t>
            </a:r>
            <a:r>
              <a:rPr lang="en-US" sz="1350" dirty="0">
                <a:solidFill>
                  <a:srgbClr val="3366FF"/>
                </a:solidFill>
                <a:latin typeface="Palatino" pitchFamily="2" charset="77"/>
                <a:ea typeface="Palatino" pitchFamily="2" charset="77"/>
                <a:cs typeface="Times New Roman"/>
              </a:rPr>
              <a:t>source (“</a:t>
            </a:r>
            <a:r>
              <a:rPr lang="en-US" sz="1350" dirty="0" err="1">
                <a:solidFill>
                  <a:srgbClr val="3366FF"/>
                </a:solidFill>
                <a:latin typeface="Palatino" pitchFamily="2" charset="77"/>
                <a:ea typeface="Palatino" pitchFamily="2" charset="77"/>
                <a:cs typeface="Times New Roman"/>
              </a:rPr>
              <a:t>GWAS_analysis_preQC.r</a:t>
            </a:r>
            <a:r>
              <a:rPr lang="en-US" sz="1350" dirty="0">
                <a:solidFill>
                  <a:srgbClr val="3366FF"/>
                </a:solidFill>
                <a:latin typeface="Palatino" pitchFamily="2" charset="77"/>
                <a:ea typeface="Palatino" pitchFamily="2" charset="77"/>
                <a:cs typeface="Times New Roman"/>
              </a:rPr>
              <a:t>”)</a:t>
            </a:r>
            <a:endParaRPr lang="en-US" sz="1500" dirty="0">
              <a:latin typeface="Palatino" pitchFamily="2" charset="77"/>
              <a:ea typeface="Palatino" pitchFamily="2" charset="77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1174" y="136774"/>
            <a:ext cx="189282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Red: PLINK commands</a:t>
            </a:r>
          </a:p>
          <a:p>
            <a:r>
              <a:rPr lang="en-US" sz="1350" dirty="0">
                <a:solidFill>
                  <a:srgbClr val="0000FF"/>
                </a:solidFill>
              </a:rPr>
              <a:t>Blue: R commands</a:t>
            </a:r>
          </a:p>
          <a:p>
            <a:r>
              <a:rPr lang="en-US" sz="1350" dirty="0">
                <a:solidFill>
                  <a:schemeClr val="accent3">
                    <a:lumMod val="75000"/>
                  </a:schemeClr>
                </a:solidFill>
              </a:rPr>
              <a:t>Green: useful file names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8984" y="3903712"/>
            <a:ext cx="8855764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SzPts val="1200"/>
              <a:buFont typeface="Wingdings" charset="2"/>
              <a:buChar char="u"/>
            </a:pPr>
            <a:r>
              <a:rPr lang="en-US" sz="1350" dirty="0">
                <a:latin typeface="Menlo Regular"/>
                <a:ea typeface="ＭＳ 明朝"/>
                <a:cs typeface="Times New Roman"/>
              </a:rPr>
              <a:t>4. Look for and analyze the plots </a:t>
            </a:r>
            <a:r>
              <a:rPr lang="en-US" sz="1350" dirty="0" err="1">
                <a:solidFill>
                  <a:srgbClr val="76923C"/>
                </a:solidFill>
                <a:latin typeface="Menlo Regular"/>
                <a:ea typeface="ＭＳ 明朝"/>
                <a:cs typeface="Times New Roman"/>
              </a:rPr>
              <a:t>preQC_Manahattan.png</a:t>
            </a:r>
            <a:r>
              <a:rPr lang="en-US" sz="1350" dirty="0">
                <a:latin typeface="Menlo Regular"/>
                <a:ea typeface="ＭＳ 明朝"/>
                <a:cs typeface="Times New Roman"/>
              </a:rPr>
              <a:t> and </a:t>
            </a:r>
            <a:r>
              <a:rPr lang="en-US" sz="1350" dirty="0" err="1">
                <a:solidFill>
                  <a:srgbClr val="76923C"/>
                </a:solidFill>
                <a:latin typeface="Menlo Regular"/>
                <a:ea typeface="ＭＳ 明朝"/>
                <a:cs typeface="Times New Roman"/>
              </a:rPr>
              <a:t>preQC_qqPlot.png</a:t>
            </a:r>
            <a:endParaRPr lang="en-US" sz="1350" dirty="0">
              <a:solidFill>
                <a:srgbClr val="76923C"/>
              </a:solidFill>
              <a:latin typeface="Menlo Regular"/>
              <a:ea typeface="ＭＳ 明朝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062" y="4421360"/>
            <a:ext cx="903871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SzPts val="1200"/>
              <a:buFont typeface="Wingdings" charset="2"/>
              <a:buChar char="u"/>
            </a:pPr>
            <a:r>
              <a:rPr lang="en-US" sz="1350" dirty="0">
                <a:latin typeface="Andale Mono"/>
                <a:ea typeface="ＭＳ 明朝"/>
                <a:cs typeface="Andale Mono"/>
              </a:rPr>
              <a:t>5. Take note of the genomic inflation parameter (</a:t>
            </a:r>
            <a:r>
              <a:rPr lang="en-US" sz="1350" dirty="0" err="1">
                <a:latin typeface="Andale Mono"/>
                <a:ea typeface="ＭＳ 明朝"/>
                <a:cs typeface="Andale Mono"/>
              </a:rPr>
              <a:t>lamda</a:t>
            </a:r>
            <a:r>
              <a:rPr lang="en-US" sz="1350" dirty="0">
                <a:latin typeface="Andale Mono"/>
                <a:ea typeface="ＭＳ 明朝"/>
                <a:cs typeface="Andale Mono"/>
              </a:rPr>
              <a:t>) (find it in the </a:t>
            </a:r>
            <a:r>
              <a:rPr lang="en-US" sz="1350" dirty="0" err="1">
                <a:latin typeface="Andale Mono"/>
                <a:ea typeface="ＭＳ 明朝"/>
                <a:cs typeface="Andale Mono"/>
              </a:rPr>
              <a:t>plink.log</a:t>
            </a:r>
            <a:r>
              <a:rPr lang="en-US" sz="1350" dirty="0">
                <a:latin typeface="Andale Mono"/>
                <a:ea typeface="ＭＳ 明朝"/>
                <a:cs typeface="Andale Mono"/>
              </a:rPr>
              <a:t> file). </a:t>
            </a:r>
          </a:p>
        </p:txBody>
      </p:sp>
    </p:spTree>
    <p:extLst>
      <p:ext uri="{BB962C8B-B14F-4D97-AF65-F5344CB8AC3E}">
        <p14:creationId xmlns:p14="http://schemas.microsoft.com/office/powerpoint/2010/main" val="1177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77558"/>
            <a:ext cx="6172200" cy="85725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432FF"/>
                </a:solidFill>
                <a:latin typeface="Avenir Book" panose="02000503020000020003" pitchFamily="2" charset="0"/>
              </a:rPr>
              <a:t>Pipeline (continued)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469" y="1431620"/>
            <a:ext cx="884506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ts val="1200"/>
            </a:pPr>
            <a:endParaRPr lang="en-US" sz="1350" dirty="0">
              <a:latin typeface="Cambria"/>
              <a:ea typeface="ＭＳ 明朝"/>
              <a:cs typeface="Times New Roman"/>
            </a:endParaRPr>
          </a:p>
          <a:p>
            <a:pPr marL="214313" indent="-214313">
              <a:buSzPts val="1200"/>
              <a:buFont typeface="Wingdings" charset="2"/>
              <a:buChar char="u"/>
            </a:pPr>
            <a:r>
              <a:rPr lang="en-US" sz="1350" dirty="0">
                <a:solidFill>
                  <a:srgbClr val="000000"/>
                </a:solidFill>
                <a:latin typeface="Andale Mono"/>
                <a:ea typeface="ＭＳ 明朝"/>
                <a:cs typeface="Andale Mono"/>
              </a:rPr>
              <a:t>6. </a:t>
            </a:r>
            <a:r>
              <a:rPr lang="en-US" sz="1350" dirty="0">
                <a:solidFill>
                  <a:srgbClr val="FF0000"/>
                </a:solidFill>
                <a:latin typeface="Andale Mono"/>
                <a:ea typeface="ＭＳ 明朝"/>
                <a:cs typeface="Andale Mono"/>
              </a:rPr>
              <a:t>plink --</a:t>
            </a:r>
            <a:r>
              <a:rPr lang="en-US" sz="1350" dirty="0" err="1">
                <a:solidFill>
                  <a:srgbClr val="FF0000"/>
                </a:solidFill>
                <a:latin typeface="Andale Mono"/>
                <a:ea typeface="ＭＳ 明朝"/>
                <a:cs typeface="Andale Mono"/>
              </a:rPr>
              <a:t>bfile</a:t>
            </a:r>
            <a:r>
              <a:rPr lang="en-US" sz="1350" dirty="0">
                <a:solidFill>
                  <a:srgbClr val="FF0000"/>
                </a:solidFill>
                <a:latin typeface="Andale Mono"/>
                <a:ea typeface="ＭＳ 明朝"/>
                <a:cs typeface="Andale Mono"/>
              </a:rPr>
              <a:t> naracGenos-gaw16raw --exclude-</a:t>
            </a:r>
            <a:r>
              <a:rPr lang="en-US" sz="1350" dirty="0" err="1">
                <a:solidFill>
                  <a:srgbClr val="FF0000"/>
                </a:solidFill>
                <a:latin typeface="Andale Mono"/>
                <a:ea typeface="ＭＳ 明朝"/>
                <a:cs typeface="Andale Mono"/>
              </a:rPr>
              <a:t>snps</a:t>
            </a:r>
            <a:r>
              <a:rPr lang="en-US" sz="1350" dirty="0">
                <a:solidFill>
                  <a:srgbClr val="FF0000"/>
                </a:solidFill>
                <a:latin typeface="Andale Mono"/>
                <a:ea typeface="ＭＳ 明朝"/>
                <a:cs typeface="Andale Mono"/>
              </a:rPr>
              <a:t> rs2894066-rs2499757 --logistic --adjust --</a:t>
            </a:r>
            <a:r>
              <a:rPr lang="en-US" sz="1350" dirty="0" err="1">
                <a:solidFill>
                  <a:srgbClr val="FF0000"/>
                </a:solidFill>
                <a:latin typeface="Andale Mono"/>
                <a:ea typeface="ＭＳ 明朝"/>
                <a:cs typeface="Andale Mono"/>
              </a:rPr>
              <a:t>gc</a:t>
            </a:r>
            <a:r>
              <a:rPr lang="en-US" sz="1350" dirty="0">
                <a:solidFill>
                  <a:srgbClr val="FF0000"/>
                </a:solidFill>
                <a:latin typeface="Andale Mono"/>
                <a:ea typeface="ＭＳ 明朝"/>
                <a:cs typeface="Andale Mono"/>
              </a:rPr>
              <a:t> --out </a:t>
            </a:r>
            <a:r>
              <a:rPr lang="en-US" sz="1350" dirty="0" err="1">
                <a:solidFill>
                  <a:srgbClr val="FF0000"/>
                </a:solidFill>
                <a:latin typeface="Andale Mono"/>
                <a:ea typeface="ＭＳ 明朝"/>
                <a:cs typeface="Andale Mono"/>
              </a:rPr>
              <a:t>narac_assoc_pre-QC_noHLA</a:t>
            </a:r>
            <a:r>
              <a:rPr lang="en-US" sz="1350" dirty="0">
                <a:latin typeface="Andale Mono"/>
                <a:ea typeface="ＭＳ 明朝"/>
                <a:cs typeface="Andale Mono"/>
              </a:rPr>
              <a:t>: Generates </a:t>
            </a:r>
            <a:r>
              <a:rPr lang="en-US" sz="1350" dirty="0" err="1">
                <a:latin typeface="Andale Mono"/>
                <a:ea typeface="ＭＳ 明朝"/>
                <a:cs typeface="Andale Mono"/>
              </a:rPr>
              <a:t>narac_assoc_pre-QC_noHLA</a:t>
            </a:r>
            <a:r>
              <a:rPr lang="en-US" sz="1350" dirty="0">
                <a:latin typeface="Andale Mono"/>
                <a:ea typeface="ＭＳ 明朝"/>
                <a:cs typeface="Andale Mono"/>
              </a:rPr>
              <a:t> (association file pre-QC without HLA region) </a:t>
            </a:r>
          </a:p>
          <a:p>
            <a:pPr>
              <a:buSzPts val="1200"/>
            </a:pPr>
            <a:endParaRPr lang="en-US" sz="1350" dirty="0">
              <a:latin typeface="Cambria"/>
              <a:ea typeface="ＭＳ 明朝"/>
              <a:cs typeface="Times New Roman"/>
            </a:endParaRPr>
          </a:p>
          <a:p>
            <a:pPr marL="214313" indent="-214313">
              <a:buSzPts val="1200"/>
              <a:buFont typeface="Wingdings" charset="2"/>
              <a:buChar char="u"/>
            </a:pPr>
            <a:r>
              <a:rPr lang="en-US" sz="1200" dirty="0">
                <a:latin typeface="Menlo Regular"/>
                <a:ea typeface="ＭＳ 明朝"/>
                <a:cs typeface="Times New Roman"/>
              </a:rPr>
              <a:t>7. Open R terminal and navigate to the data directory. Type</a:t>
            </a:r>
            <a:r>
              <a:rPr lang="en-US" sz="1200" dirty="0">
                <a:solidFill>
                  <a:srgbClr val="3366FF"/>
                </a:solidFill>
                <a:latin typeface="Courier" pitchFamily="2" charset="0"/>
                <a:ea typeface="ＭＳ 明朝"/>
                <a:cs typeface="Times New Roman"/>
              </a:rPr>
              <a:t> source (“</a:t>
            </a:r>
            <a:r>
              <a:rPr lang="en-US" sz="1200" dirty="0" err="1">
                <a:solidFill>
                  <a:srgbClr val="3366FF"/>
                </a:solidFill>
                <a:latin typeface="Courier" pitchFamily="2" charset="0"/>
                <a:ea typeface="ＭＳ 明朝"/>
                <a:cs typeface="Times New Roman"/>
              </a:rPr>
              <a:t>GWAS_analysis_preQC_noHLA.r</a:t>
            </a:r>
            <a:r>
              <a:rPr lang="en-US" sz="1200" dirty="0">
                <a:solidFill>
                  <a:srgbClr val="3366FF"/>
                </a:solidFill>
                <a:latin typeface="Courier" pitchFamily="2" charset="0"/>
                <a:ea typeface="ＭＳ 明朝"/>
                <a:cs typeface="Times New Roman"/>
              </a:rPr>
              <a:t>”)</a:t>
            </a:r>
            <a:endParaRPr lang="en-US" sz="1200" dirty="0">
              <a:latin typeface="Courier" pitchFamily="2" charset="0"/>
              <a:ea typeface="ＭＳ 明朝"/>
              <a:cs typeface="Times New Roman"/>
            </a:endParaRPr>
          </a:p>
          <a:p>
            <a:pPr marL="214313" indent="-214313">
              <a:buSzPts val="1200"/>
              <a:buFont typeface="Wingdings" charset="2"/>
              <a:buChar char="u"/>
            </a:pPr>
            <a:endParaRPr lang="en-US" sz="1350" dirty="0">
              <a:latin typeface="Cambria"/>
              <a:ea typeface="ＭＳ 明朝"/>
              <a:cs typeface="Times New Roman"/>
            </a:endParaRPr>
          </a:p>
          <a:p>
            <a:pPr marL="214313" indent="-214313">
              <a:buSzPts val="1200"/>
              <a:buFont typeface="Wingdings" charset="2"/>
              <a:buChar char="u"/>
            </a:pPr>
            <a:r>
              <a:rPr lang="en-US" sz="1200" dirty="0">
                <a:latin typeface="Menlo Regular"/>
                <a:ea typeface="ＭＳ 明朝"/>
                <a:cs typeface="Times New Roman"/>
              </a:rPr>
              <a:t>8. Look for and analyze the plots </a:t>
            </a:r>
            <a:r>
              <a:rPr lang="en-US" sz="1200" dirty="0" err="1">
                <a:solidFill>
                  <a:srgbClr val="76923C"/>
                </a:solidFill>
                <a:latin typeface="Menlo Regular"/>
                <a:ea typeface="ＭＳ 明朝"/>
                <a:cs typeface="Times New Roman"/>
              </a:rPr>
              <a:t>preQC_Manahattan_noHLA.png</a:t>
            </a:r>
            <a:r>
              <a:rPr lang="en-US" sz="1200" dirty="0">
                <a:latin typeface="Menlo Regular"/>
                <a:ea typeface="ＭＳ 明朝"/>
                <a:cs typeface="Times New Roman"/>
              </a:rPr>
              <a:t> and </a:t>
            </a:r>
            <a:r>
              <a:rPr lang="en-US" sz="1200" dirty="0" err="1">
                <a:solidFill>
                  <a:srgbClr val="76923C"/>
                </a:solidFill>
                <a:latin typeface="Menlo Regular"/>
                <a:ea typeface="ＭＳ 明朝"/>
                <a:cs typeface="Times New Roman"/>
              </a:rPr>
              <a:t>preQC_qqPlot_noHLA.png</a:t>
            </a:r>
            <a:endParaRPr lang="en-US" sz="1200" dirty="0">
              <a:solidFill>
                <a:srgbClr val="76923C"/>
              </a:solidFill>
              <a:latin typeface="Menlo Regular"/>
              <a:ea typeface="ＭＳ 明朝"/>
              <a:cs typeface="Times New Roman"/>
            </a:endParaRPr>
          </a:p>
          <a:p>
            <a:pPr marL="214313" indent="-214313">
              <a:buSzPts val="1200"/>
              <a:buFont typeface="Wingdings" charset="2"/>
              <a:buChar char="u"/>
            </a:pPr>
            <a:endParaRPr lang="en-US" sz="1200" dirty="0">
              <a:solidFill>
                <a:srgbClr val="76923C"/>
              </a:solidFill>
              <a:latin typeface="Menlo Regular"/>
              <a:ea typeface="ＭＳ 明朝"/>
              <a:cs typeface="Times New Roman"/>
            </a:endParaRPr>
          </a:p>
          <a:p>
            <a:pPr marL="214313" indent="-214313">
              <a:buSzPts val="1200"/>
              <a:buFont typeface="Wingdings" charset="2"/>
              <a:buChar char="u"/>
            </a:pPr>
            <a:r>
              <a:rPr lang="en-US" sz="1350" dirty="0">
                <a:latin typeface="Andale Mono"/>
                <a:ea typeface="ＭＳ 明朝"/>
                <a:cs typeface="Andale Mono"/>
              </a:rPr>
              <a:t>9. Take note of the genomic inflation parameter (</a:t>
            </a:r>
            <a:r>
              <a:rPr lang="en-US" sz="1350" dirty="0" err="1">
                <a:latin typeface="Andale Mono"/>
                <a:ea typeface="ＭＳ 明朝"/>
                <a:cs typeface="Andale Mono"/>
              </a:rPr>
              <a:t>lamda</a:t>
            </a:r>
            <a:r>
              <a:rPr lang="en-US" sz="1350" dirty="0">
                <a:latin typeface="Andale Mono"/>
                <a:ea typeface="ＭＳ 明朝"/>
                <a:cs typeface="Andale Mono"/>
              </a:rPr>
              <a:t>). </a:t>
            </a:r>
          </a:p>
          <a:p>
            <a:pPr>
              <a:buSzPts val="1200"/>
            </a:pPr>
            <a:endParaRPr lang="en-US" sz="1350" dirty="0">
              <a:latin typeface="Cambria"/>
              <a:ea typeface="ＭＳ 明朝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76272" y="793169"/>
            <a:ext cx="21820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Avenir Book" panose="02000503020000020003" pitchFamily="2" charset="0"/>
              </a:rPr>
              <a:t>Removing the HLA region</a:t>
            </a:r>
          </a:p>
        </p:txBody>
      </p:sp>
    </p:spTree>
    <p:extLst>
      <p:ext uri="{BB962C8B-B14F-4D97-AF65-F5344CB8AC3E}">
        <p14:creationId xmlns:p14="http://schemas.microsoft.com/office/powerpoint/2010/main" val="59340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0"/>
            <a:ext cx="6172200" cy="85725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432FF"/>
                </a:solidFill>
                <a:latin typeface="Avenir Book" panose="02000503020000020003" pitchFamily="2" charset="0"/>
              </a:rPr>
              <a:t>Pipeline (continued)</a:t>
            </a:r>
          </a:p>
        </p:txBody>
      </p:sp>
      <p:sp>
        <p:nvSpPr>
          <p:cNvPr id="4" name="Rectangle 3"/>
          <p:cNvSpPr/>
          <p:nvPr/>
        </p:nvSpPr>
        <p:spPr>
          <a:xfrm>
            <a:off x="96715" y="1737582"/>
            <a:ext cx="895057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SzPts val="1200"/>
              <a:buFont typeface="Wingdings" charset="2"/>
              <a:buChar char="u"/>
            </a:pPr>
            <a:r>
              <a:rPr lang="en-US" sz="1200" dirty="0">
                <a:latin typeface="Menlo Regular"/>
                <a:ea typeface="ＭＳ 明朝"/>
                <a:cs typeface="Times New Roman"/>
              </a:rPr>
              <a:t>10. </a:t>
            </a:r>
            <a:r>
              <a:rPr lang="en-US" sz="1200" dirty="0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plink --</a:t>
            </a:r>
            <a:r>
              <a:rPr lang="en-US" sz="1200" dirty="0" err="1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bfile</a:t>
            </a:r>
            <a:r>
              <a:rPr lang="en-US" sz="1200" dirty="0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 naracGenos-gaw16raw --mind 0.03 --</a:t>
            </a:r>
            <a:r>
              <a:rPr lang="en-US" sz="1200" dirty="0" err="1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geno</a:t>
            </a:r>
            <a:r>
              <a:rPr lang="en-US" sz="1200" dirty="0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 0.01 --</a:t>
            </a:r>
            <a:r>
              <a:rPr lang="en-US" sz="1200" dirty="0" err="1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hwe</a:t>
            </a:r>
            <a:r>
              <a:rPr lang="en-US" sz="1200" dirty="0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 0.00000057 --make-bed --out </a:t>
            </a:r>
            <a:r>
              <a:rPr lang="en-US" sz="1200" dirty="0" err="1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cleaned_mind_geno_hwe</a:t>
            </a:r>
            <a:r>
              <a:rPr lang="en-US" sz="1200" dirty="0">
                <a:solidFill>
                  <a:srgbClr val="000000"/>
                </a:solidFill>
                <a:latin typeface="Menlo Regular"/>
                <a:ea typeface="ＭＳ 明朝"/>
                <a:cs typeface="Times New Roman"/>
              </a:rPr>
              <a:t>: Eliminates people with more than 3% missing genotypes, SNPs with more than 1% </a:t>
            </a:r>
            <a:r>
              <a:rPr lang="en-US" sz="1200" dirty="0" err="1">
                <a:solidFill>
                  <a:srgbClr val="000000"/>
                </a:solidFill>
                <a:latin typeface="Menlo Regular"/>
                <a:ea typeface="ＭＳ 明朝"/>
                <a:cs typeface="Times New Roman"/>
              </a:rPr>
              <a:t>missingness</a:t>
            </a:r>
            <a:r>
              <a:rPr lang="en-US" sz="1200" dirty="0">
                <a:solidFill>
                  <a:srgbClr val="000000"/>
                </a:solidFill>
                <a:latin typeface="Menlo Regular"/>
                <a:ea typeface="ＭＳ 明朝"/>
                <a:cs typeface="Times New Roman"/>
              </a:rPr>
              <a:t>, HWE &lt; 5.7 1E-7, and creates a new set of files called “</a:t>
            </a:r>
            <a:r>
              <a:rPr lang="en-US" sz="1200" dirty="0" err="1">
                <a:solidFill>
                  <a:srgbClr val="000000"/>
                </a:solidFill>
                <a:latin typeface="Menlo Regular"/>
                <a:ea typeface="ＭＳ 明朝"/>
                <a:cs typeface="Times New Roman"/>
              </a:rPr>
              <a:t>cleaned_mind_geno_hwe.xxx</a:t>
            </a:r>
            <a:r>
              <a:rPr lang="en-US" sz="1200" dirty="0">
                <a:solidFill>
                  <a:srgbClr val="000000"/>
                </a:solidFill>
                <a:latin typeface="Menlo Regular"/>
                <a:ea typeface="ＭＳ 明朝"/>
                <a:cs typeface="Times New Roman"/>
              </a:rPr>
              <a:t>” </a:t>
            </a:r>
            <a:endParaRPr lang="en-US" sz="1350" dirty="0">
              <a:latin typeface="Cambria"/>
              <a:ea typeface="ＭＳ 明朝"/>
              <a:cs typeface="Times New Roman"/>
            </a:endParaRPr>
          </a:p>
          <a:p>
            <a:pPr marL="257175" indent="-257175">
              <a:buSzPts val="1200"/>
              <a:buFont typeface="Wingdings" charset="2"/>
              <a:buChar char="u"/>
            </a:pPr>
            <a:r>
              <a:rPr lang="en-US" sz="1200" dirty="0">
                <a:solidFill>
                  <a:srgbClr val="000000"/>
                </a:solidFill>
                <a:latin typeface="Menlo Regular"/>
                <a:ea typeface="ＭＳ 明朝"/>
                <a:cs typeface="Times New Roman"/>
              </a:rPr>
              <a:t> 11. </a:t>
            </a:r>
            <a:r>
              <a:rPr lang="en-US" sz="1200" dirty="0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plink --</a:t>
            </a:r>
            <a:r>
              <a:rPr lang="en-US" sz="1200" dirty="0" err="1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bfile</a:t>
            </a:r>
            <a:r>
              <a:rPr lang="en-US" sz="1200" dirty="0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cleaned_mind_geno_hwe</a:t>
            </a:r>
            <a:r>
              <a:rPr lang="en-US" sz="1200" dirty="0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 --genome --out </a:t>
            </a:r>
            <a:r>
              <a:rPr lang="en-US" sz="1200" dirty="0" err="1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naracGenome</a:t>
            </a:r>
            <a:r>
              <a:rPr lang="en-US" sz="1200" dirty="0">
                <a:solidFill>
                  <a:srgbClr val="000000"/>
                </a:solidFill>
                <a:latin typeface="Menlo Regular"/>
                <a:ea typeface="ＭＳ 明朝"/>
                <a:cs typeface="Times New Roman"/>
              </a:rPr>
              <a:t>: Generates a .</a:t>
            </a:r>
            <a:r>
              <a:rPr lang="en-US" sz="1200" i="1" dirty="0">
                <a:solidFill>
                  <a:srgbClr val="000000"/>
                </a:solidFill>
                <a:latin typeface="Menlo Regular"/>
                <a:ea typeface="ＭＳ 明朝"/>
                <a:cs typeface="Times New Roman"/>
              </a:rPr>
              <a:t>genome</a:t>
            </a:r>
            <a:r>
              <a:rPr lang="en-US" sz="1200" dirty="0">
                <a:solidFill>
                  <a:srgbClr val="000000"/>
                </a:solidFill>
                <a:latin typeface="Menlo Regular"/>
                <a:ea typeface="ＭＳ 明朝"/>
                <a:cs typeface="Times New Roman"/>
              </a:rPr>
              <a:t> file for IBD computations</a:t>
            </a:r>
            <a:endParaRPr lang="en-US" sz="1350" dirty="0">
              <a:latin typeface="Cambria"/>
              <a:ea typeface="ＭＳ 明朝"/>
              <a:cs typeface="Times New Roman"/>
            </a:endParaRPr>
          </a:p>
          <a:p>
            <a:pPr marL="257175" indent="-257175">
              <a:buSzPts val="1200"/>
              <a:buFont typeface="Wingdings" charset="2"/>
              <a:buChar char="u"/>
            </a:pPr>
            <a:r>
              <a:rPr lang="en-US" sz="1200" dirty="0">
                <a:solidFill>
                  <a:srgbClr val="000000"/>
                </a:solidFill>
                <a:latin typeface="Menlo Regular"/>
                <a:ea typeface="ＭＳ 明朝"/>
                <a:cs typeface="Times New Roman"/>
              </a:rPr>
              <a:t> 12. </a:t>
            </a:r>
            <a:r>
              <a:rPr lang="en-US" sz="1200" dirty="0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plink --</a:t>
            </a:r>
            <a:r>
              <a:rPr lang="en-US" sz="1200" dirty="0" err="1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bfile</a:t>
            </a:r>
            <a:r>
              <a:rPr lang="en-US" sz="1200" dirty="0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cleaned_mind_geno_hwe</a:t>
            </a:r>
            <a:r>
              <a:rPr lang="en-US" sz="1200" dirty="0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 --read-genome </a:t>
            </a:r>
            <a:r>
              <a:rPr lang="en-US" sz="1200" dirty="0" err="1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naracGenome.genome</a:t>
            </a:r>
            <a:r>
              <a:rPr lang="en-US" sz="1200" dirty="0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 --cluster --</a:t>
            </a:r>
            <a:r>
              <a:rPr lang="en-US" sz="1200" dirty="0" err="1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mds</a:t>
            </a:r>
            <a:r>
              <a:rPr lang="en-US" sz="1200" dirty="0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-plot 10</a:t>
            </a:r>
            <a:r>
              <a:rPr lang="en-US" sz="1200" dirty="0">
                <a:latin typeface="Menlo Regular"/>
                <a:ea typeface="ＭＳ 明朝"/>
                <a:cs typeface="Times New Roman"/>
              </a:rPr>
              <a:t>:</a:t>
            </a:r>
            <a:r>
              <a:rPr lang="en-US" sz="1200" dirty="0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 </a:t>
            </a:r>
            <a:r>
              <a:rPr lang="en-US" sz="1200" dirty="0">
                <a:latin typeface="Menlo Regular"/>
                <a:ea typeface="ＭＳ 明朝"/>
                <a:cs typeface="Times New Roman"/>
              </a:rPr>
              <a:t>Generates </a:t>
            </a:r>
            <a:r>
              <a:rPr lang="en-US" sz="1200" dirty="0" err="1">
                <a:latin typeface="Menlo Regular"/>
                <a:ea typeface="ＭＳ 明朝"/>
                <a:cs typeface="Times New Roman"/>
              </a:rPr>
              <a:t>plink.mds</a:t>
            </a:r>
            <a:r>
              <a:rPr lang="en-US" sz="1200" dirty="0">
                <a:latin typeface="Menlo Regular"/>
                <a:ea typeface="ＭＳ 明朝"/>
                <a:cs typeface="Times New Roman"/>
              </a:rPr>
              <a:t> file with first 10 components for pop stratification plots</a:t>
            </a:r>
            <a:endParaRPr lang="en-US" sz="1350" dirty="0">
              <a:latin typeface="Cambria"/>
              <a:ea typeface="ＭＳ 明朝"/>
              <a:cs typeface="Times New Roman"/>
            </a:endParaRPr>
          </a:p>
          <a:p>
            <a:pPr marL="257175" indent="-257175">
              <a:buSzPts val="1200"/>
              <a:buFont typeface="Wingdings" charset="2"/>
              <a:buChar char="u"/>
            </a:pPr>
            <a:r>
              <a:rPr lang="en-US" sz="1200" dirty="0">
                <a:latin typeface="Menlo Regular"/>
                <a:ea typeface="ＭＳ 明朝"/>
                <a:cs typeface="Times New Roman"/>
              </a:rPr>
              <a:t> 13. Load </a:t>
            </a:r>
            <a:r>
              <a:rPr lang="en-US" sz="1200" dirty="0" err="1">
                <a:solidFill>
                  <a:srgbClr val="77933C"/>
                </a:solidFill>
                <a:latin typeface="Menlo Regular"/>
                <a:ea typeface="ＭＳ 明朝"/>
                <a:cs typeface="Times New Roman"/>
              </a:rPr>
              <a:t>plink.mds</a:t>
            </a:r>
            <a:r>
              <a:rPr lang="en-US" sz="1200" dirty="0">
                <a:latin typeface="Menlo Regular"/>
                <a:ea typeface="ＭＳ 明朝"/>
                <a:cs typeface="Times New Roman"/>
              </a:rPr>
              <a:t> file in R by typing:</a:t>
            </a:r>
          </a:p>
          <a:p>
            <a:pPr>
              <a:buSzPts val="1200"/>
            </a:pPr>
            <a:r>
              <a:rPr lang="en-US" sz="1200" dirty="0">
                <a:latin typeface="Menlo Regular"/>
                <a:ea typeface="ＭＳ 明朝"/>
                <a:cs typeface="Times New Roman"/>
              </a:rPr>
              <a:t>	</a:t>
            </a:r>
            <a:r>
              <a:rPr lang="en-US" sz="1200" dirty="0" err="1">
                <a:solidFill>
                  <a:srgbClr val="3366FF"/>
                </a:solidFill>
                <a:latin typeface="Menlo Regular"/>
                <a:ea typeface="ＭＳ 明朝"/>
                <a:cs typeface="Times New Roman"/>
              </a:rPr>
              <a:t>mds</a:t>
            </a:r>
            <a:r>
              <a:rPr lang="en-US" sz="1200" dirty="0">
                <a:solidFill>
                  <a:srgbClr val="3366FF"/>
                </a:solidFill>
                <a:latin typeface="Menlo Regular"/>
                <a:ea typeface="ＭＳ 明朝"/>
                <a:cs typeface="Times New Roman"/>
              </a:rPr>
              <a:t> &lt;- </a:t>
            </a:r>
            <a:r>
              <a:rPr lang="en-US" sz="1200" dirty="0" err="1">
                <a:solidFill>
                  <a:srgbClr val="3366FF"/>
                </a:solidFill>
                <a:latin typeface="Menlo Regular"/>
                <a:ea typeface="ＭＳ 明朝"/>
                <a:cs typeface="Times New Roman"/>
              </a:rPr>
              <a:t>read.table</a:t>
            </a:r>
            <a:r>
              <a:rPr lang="en-US" sz="1200" dirty="0">
                <a:solidFill>
                  <a:srgbClr val="3366FF"/>
                </a:solidFill>
                <a:latin typeface="Menlo Regular"/>
                <a:ea typeface="ＭＳ 明朝"/>
                <a:cs typeface="Times New Roman"/>
              </a:rPr>
              <a:t>(“</a:t>
            </a:r>
            <a:r>
              <a:rPr lang="en-US" sz="1200" dirty="0" err="1">
                <a:solidFill>
                  <a:srgbClr val="3366FF"/>
                </a:solidFill>
                <a:latin typeface="Menlo Regular"/>
                <a:ea typeface="ＭＳ 明朝"/>
                <a:cs typeface="Times New Roman"/>
              </a:rPr>
              <a:t>plink.mds</a:t>
            </a:r>
            <a:r>
              <a:rPr lang="en-US" sz="1200" dirty="0">
                <a:solidFill>
                  <a:srgbClr val="3366FF"/>
                </a:solidFill>
                <a:latin typeface="Menlo Regular"/>
                <a:ea typeface="ＭＳ 明朝"/>
                <a:cs typeface="Times New Roman"/>
              </a:rPr>
              <a:t>”, header = TRUE)</a:t>
            </a:r>
            <a:r>
              <a:rPr lang="en-US" sz="1200" dirty="0">
                <a:latin typeface="Menlo Regular"/>
                <a:ea typeface="ＭＳ 明朝"/>
                <a:cs typeface="Times New Roman"/>
              </a:rPr>
              <a:t> and visualize components in scatter plot by typing: </a:t>
            </a:r>
            <a:r>
              <a:rPr lang="en-US" sz="1200" dirty="0">
                <a:solidFill>
                  <a:srgbClr val="3366FF"/>
                </a:solidFill>
                <a:latin typeface="Menlo Regular"/>
                <a:ea typeface="ＭＳ 明朝"/>
                <a:cs typeface="Times New Roman"/>
              </a:rPr>
              <a:t>plot (mds$C1, mds$C2)</a:t>
            </a:r>
            <a:endParaRPr lang="en-US" sz="1350" dirty="0">
              <a:latin typeface="Cambria"/>
              <a:ea typeface="ＭＳ 明朝"/>
              <a:cs typeface="Times New Roman"/>
            </a:endParaRPr>
          </a:p>
          <a:p>
            <a:pPr marL="257175" indent="-257175">
              <a:buSzPts val="1200"/>
              <a:buFont typeface="Wingdings" charset="2"/>
              <a:buChar char="u"/>
            </a:pPr>
            <a:r>
              <a:rPr lang="en-US" sz="1200" dirty="0">
                <a:solidFill>
                  <a:srgbClr val="000000"/>
                </a:solidFill>
                <a:latin typeface="Menlo Regular"/>
                <a:ea typeface="ＭＳ 明朝"/>
                <a:cs typeface="Times New Roman"/>
              </a:rPr>
              <a:t> 14. </a:t>
            </a:r>
            <a:r>
              <a:rPr lang="en-US" sz="1200" dirty="0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plink --</a:t>
            </a:r>
            <a:r>
              <a:rPr lang="en-US" sz="1200" dirty="0" err="1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bfile</a:t>
            </a:r>
            <a:r>
              <a:rPr lang="en-US" sz="1200" dirty="0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cleaned_mind_geno_hwe</a:t>
            </a:r>
            <a:r>
              <a:rPr lang="en-US" sz="1200" dirty="0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 --</a:t>
            </a:r>
            <a:r>
              <a:rPr lang="en-US" sz="1200" dirty="0" err="1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pca</a:t>
            </a:r>
            <a:r>
              <a:rPr lang="en-US" sz="1200" dirty="0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 10 header</a:t>
            </a:r>
            <a:r>
              <a:rPr lang="en-US" sz="1200" dirty="0">
                <a:latin typeface="Menlo Regular"/>
                <a:ea typeface="ＭＳ 明朝"/>
                <a:cs typeface="Times New Roman"/>
              </a:rPr>
              <a:t>:</a:t>
            </a:r>
            <a:r>
              <a:rPr lang="en-US" sz="1200" dirty="0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 </a:t>
            </a:r>
            <a:r>
              <a:rPr lang="en-US" sz="1200" dirty="0">
                <a:latin typeface="Menlo Regular"/>
                <a:ea typeface="ＭＳ 明朝"/>
                <a:cs typeface="Times New Roman"/>
              </a:rPr>
              <a:t>Generates </a:t>
            </a:r>
            <a:r>
              <a:rPr lang="en-US" sz="1200" dirty="0" err="1">
                <a:latin typeface="Menlo Regular"/>
                <a:ea typeface="ＭＳ 明朝"/>
                <a:cs typeface="Times New Roman"/>
              </a:rPr>
              <a:t>plink.eigenval</a:t>
            </a:r>
            <a:r>
              <a:rPr lang="en-US" sz="1200" dirty="0">
                <a:latin typeface="Menlo Regular"/>
                <a:ea typeface="ＭＳ 明朝"/>
                <a:cs typeface="Times New Roman"/>
              </a:rPr>
              <a:t> and </a:t>
            </a:r>
            <a:r>
              <a:rPr lang="en-US" sz="1200" dirty="0" err="1">
                <a:latin typeface="Menlo Regular"/>
                <a:ea typeface="ＭＳ 明朝"/>
                <a:cs typeface="Times New Roman"/>
              </a:rPr>
              <a:t>plink.eigenvec</a:t>
            </a:r>
            <a:r>
              <a:rPr lang="en-US" sz="1200" dirty="0">
                <a:latin typeface="Menlo Regular"/>
                <a:ea typeface="ＭＳ 明朝"/>
                <a:cs typeface="Times New Roman"/>
              </a:rPr>
              <a:t> for using PC as covariates</a:t>
            </a:r>
            <a:endParaRPr lang="en-US" sz="1350" dirty="0">
              <a:latin typeface="Cambria"/>
              <a:ea typeface="ＭＳ 明朝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6819" y="718750"/>
            <a:ext cx="16274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Cleaning the dataset</a:t>
            </a:r>
          </a:p>
        </p:txBody>
      </p:sp>
    </p:spTree>
    <p:extLst>
      <p:ext uri="{BB962C8B-B14F-4D97-AF65-F5344CB8AC3E}">
        <p14:creationId xmlns:p14="http://schemas.microsoft.com/office/powerpoint/2010/main" val="295946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64340"/>
            <a:ext cx="6172200" cy="85725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432FF"/>
                </a:solidFill>
                <a:latin typeface="Avenir Book" panose="02000503020000020003" pitchFamily="2" charset="0"/>
              </a:rPr>
              <a:t>Pipeline (continued)</a:t>
            </a:r>
          </a:p>
        </p:txBody>
      </p:sp>
      <p:sp>
        <p:nvSpPr>
          <p:cNvPr id="4" name="Rectangle 3"/>
          <p:cNvSpPr/>
          <p:nvPr/>
        </p:nvSpPr>
        <p:spPr>
          <a:xfrm>
            <a:off x="140677" y="1424060"/>
            <a:ext cx="8915400" cy="2008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SzPts val="1200"/>
              <a:buFont typeface="Wingdings" charset="2"/>
              <a:buChar char="u"/>
            </a:pPr>
            <a:r>
              <a:rPr lang="en-US" sz="1350" dirty="0">
                <a:latin typeface="Menlo Regular"/>
                <a:ea typeface="ＭＳ 明朝"/>
              </a:rPr>
              <a:t>15. </a:t>
            </a:r>
            <a:r>
              <a:rPr lang="en-US" sz="1350" dirty="0">
                <a:solidFill>
                  <a:srgbClr val="FF0000"/>
                </a:solidFill>
                <a:latin typeface="Menlo Regular"/>
                <a:ea typeface="ＭＳ 明朝"/>
              </a:rPr>
              <a:t>plink --</a:t>
            </a:r>
            <a:r>
              <a:rPr lang="en-US" sz="1350" dirty="0" err="1">
                <a:solidFill>
                  <a:srgbClr val="FF0000"/>
                </a:solidFill>
                <a:latin typeface="Menlo Regular"/>
                <a:ea typeface="ＭＳ 明朝"/>
              </a:rPr>
              <a:t>bfile</a:t>
            </a:r>
            <a:r>
              <a:rPr lang="en-US" sz="1350" dirty="0">
                <a:solidFill>
                  <a:srgbClr val="FF0000"/>
                </a:solidFill>
                <a:latin typeface="Menlo Regular"/>
                <a:ea typeface="ＭＳ 明朝"/>
              </a:rPr>
              <a:t> </a:t>
            </a:r>
            <a:r>
              <a:rPr lang="en-US" sz="1350" dirty="0" err="1">
                <a:solidFill>
                  <a:srgbClr val="FF0000"/>
                </a:solidFill>
                <a:latin typeface="Menlo Regular"/>
                <a:ea typeface="ＭＳ 明朝"/>
              </a:rPr>
              <a:t>cleaned_mind_geno_hwe</a:t>
            </a:r>
            <a:r>
              <a:rPr lang="en-US" sz="1350" dirty="0">
                <a:solidFill>
                  <a:srgbClr val="FF0000"/>
                </a:solidFill>
                <a:latin typeface="Menlo Regular"/>
                <a:ea typeface="ＭＳ 明朝"/>
              </a:rPr>
              <a:t> --logistic --adjust --</a:t>
            </a:r>
            <a:r>
              <a:rPr lang="en-US" sz="1350" dirty="0" err="1">
                <a:solidFill>
                  <a:srgbClr val="FF0000"/>
                </a:solidFill>
                <a:latin typeface="Menlo Regular"/>
                <a:ea typeface="ＭＳ 明朝"/>
              </a:rPr>
              <a:t>gc</a:t>
            </a:r>
            <a:r>
              <a:rPr lang="en-US" sz="1350" dirty="0">
                <a:solidFill>
                  <a:srgbClr val="FF0000"/>
                </a:solidFill>
                <a:latin typeface="Menlo Regular"/>
                <a:ea typeface="ＭＳ 明朝"/>
              </a:rPr>
              <a:t> --</a:t>
            </a:r>
            <a:r>
              <a:rPr lang="en-US" sz="1350" dirty="0" err="1">
                <a:solidFill>
                  <a:srgbClr val="FF0000"/>
                </a:solidFill>
                <a:latin typeface="Menlo Regular"/>
                <a:ea typeface="ＭＳ 明朝"/>
              </a:rPr>
              <a:t>covar</a:t>
            </a:r>
            <a:r>
              <a:rPr lang="en-US" sz="1350" dirty="0">
                <a:solidFill>
                  <a:srgbClr val="FF0000"/>
                </a:solidFill>
                <a:latin typeface="Menlo Regular"/>
                <a:ea typeface="ＭＳ 明朝"/>
              </a:rPr>
              <a:t> </a:t>
            </a:r>
            <a:r>
              <a:rPr lang="en-US" sz="1350" dirty="0" err="1">
                <a:solidFill>
                  <a:srgbClr val="FF0000"/>
                </a:solidFill>
                <a:latin typeface="Menlo Regular"/>
                <a:ea typeface="ＭＳ 明朝"/>
              </a:rPr>
              <a:t>plink.eigenvec</a:t>
            </a:r>
            <a:r>
              <a:rPr lang="en-US" sz="1350" dirty="0">
                <a:solidFill>
                  <a:srgbClr val="FF0000"/>
                </a:solidFill>
                <a:latin typeface="Menlo Regular"/>
                <a:ea typeface="ＭＳ 明朝"/>
              </a:rPr>
              <a:t> --</a:t>
            </a:r>
            <a:r>
              <a:rPr lang="en-US" sz="1350" dirty="0" err="1">
                <a:solidFill>
                  <a:srgbClr val="FF0000"/>
                </a:solidFill>
                <a:latin typeface="Menlo Regular"/>
                <a:ea typeface="ＭＳ 明朝"/>
              </a:rPr>
              <a:t>covar</a:t>
            </a:r>
            <a:r>
              <a:rPr lang="en-US" sz="1350" dirty="0">
                <a:solidFill>
                  <a:srgbClr val="FF0000"/>
                </a:solidFill>
                <a:latin typeface="Menlo Regular"/>
                <a:ea typeface="ＭＳ 明朝"/>
              </a:rPr>
              <a:t>-name PC1,PC2,PC3 --hide-</a:t>
            </a:r>
            <a:r>
              <a:rPr lang="en-US" sz="1350" dirty="0" err="1">
                <a:solidFill>
                  <a:srgbClr val="FF0000"/>
                </a:solidFill>
                <a:latin typeface="Menlo Regular"/>
                <a:ea typeface="ＭＳ 明朝"/>
              </a:rPr>
              <a:t>covar</a:t>
            </a:r>
            <a:r>
              <a:rPr lang="en-US" sz="1350" dirty="0">
                <a:solidFill>
                  <a:srgbClr val="FF0000"/>
                </a:solidFill>
                <a:latin typeface="Menlo Regular"/>
                <a:ea typeface="ＭＳ 明朝"/>
              </a:rPr>
              <a:t> --out </a:t>
            </a:r>
            <a:r>
              <a:rPr lang="en-US" sz="1350" dirty="0" err="1">
                <a:solidFill>
                  <a:srgbClr val="FF0000"/>
                </a:solidFill>
                <a:latin typeface="Menlo Regular"/>
                <a:ea typeface="ＭＳ 明朝"/>
              </a:rPr>
              <a:t>narac_assoc_covar_pca</a:t>
            </a:r>
            <a:r>
              <a:rPr lang="en-US" sz="1350" dirty="0">
                <a:latin typeface="Menlo Regular"/>
                <a:ea typeface="ＭＳ 明朝"/>
              </a:rPr>
              <a:t>: performs association test (logistic regression) using first 3 PC as covariates</a:t>
            </a:r>
            <a:r>
              <a:rPr lang="en-US" sz="1350" dirty="0"/>
              <a:t> </a:t>
            </a:r>
          </a:p>
          <a:p>
            <a:pPr marL="257175" indent="-257175">
              <a:buSzPts val="1200"/>
              <a:buFont typeface="Wingdings" charset="2"/>
              <a:buChar char="u"/>
            </a:pPr>
            <a:endParaRPr lang="en-US" sz="1350" dirty="0"/>
          </a:p>
          <a:p>
            <a:pPr marL="257175" indent="-257175">
              <a:buSzPts val="1200"/>
              <a:buFont typeface="Wingdings" charset="2"/>
              <a:buChar char="u"/>
            </a:pPr>
            <a:r>
              <a:rPr lang="en-US" sz="1350" dirty="0">
                <a:latin typeface="Menlo Regular"/>
                <a:ea typeface="ＭＳ 明朝"/>
                <a:cs typeface="Times New Roman"/>
              </a:rPr>
              <a:t>16. Go to R terminal and type</a:t>
            </a:r>
            <a:r>
              <a:rPr lang="en-US" sz="1350" dirty="0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 </a:t>
            </a:r>
            <a:r>
              <a:rPr lang="en-US" sz="1350" dirty="0">
                <a:solidFill>
                  <a:srgbClr val="3366FF"/>
                </a:solidFill>
                <a:latin typeface="Menlo Regular"/>
                <a:ea typeface="ＭＳ 明朝"/>
                <a:cs typeface="Times New Roman"/>
              </a:rPr>
              <a:t>source (“</a:t>
            </a:r>
            <a:r>
              <a:rPr lang="en-US" sz="1350" dirty="0" err="1">
                <a:solidFill>
                  <a:srgbClr val="3366FF"/>
                </a:solidFill>
                <a:latin typeface="Menlo Regular"/>
                <a:ea typeface="ＭＳ 明朝"/>
                <a:cs typeface="Times New Roman"/>
              </a:rPr>
              <a:t>GWAS_analysis_postQC.r</a:t>
            </a:r>
            <a:r>
              <a:rPr lang="en-US" sz="1350" dirty="0">
                <a:solidFill>
                  <a:srgbClr val="3366FF"/>
                </a:solidFill>
                <a:latin typeface="Menlo Regular"/>
                <a:ea typeface="ＭＳ 明朝"/>
                <a:cs typeface="Times New Roman"/>
              </a:rPr>
              <a:t>”)</a:t>
            </a:r>
          </a:p>
          <a:p>
            <a:pPr marL="257175" indent="-257175">
              <a:buSzPts val="1200"/>
              <a:buFont typeface="Wingdings" charset="2"/>
              <a:buChar char="u"/>
            </a:pPr>
            <a:endParaRPr lang="en-US" sz="1500" dirty="0">
              <a:latin typeface="Cambria"/>
              <a:ea typeface="ＭＳ 明朝"/>
              <a:cs typeface="Times New Roman"/>
            </a:endParaRPr>
          </a:p>
          <a:p>
            <a:pPr marL="257175" indent="-257175">
              <a:buSzPts val="1200"/>
              <a:buFont typeface="Wingdings" charset="2"/>
              <a:buChar char="u"/>
            </a:pPr>
            <a:r>
              <a:rPr lang="en-US" sz="1350" dirty="0">
                <a:latin typeface="Menlo Regular"/>
                <a:ea typeface="ＭＳ 明朝"/>
                <a:cs typeface="Times New Roman"/>
              </a:rPr>
              <a:t>17. Look for and analyze the plots </a:t>
            </a:r>
            <a:r>
              <a:rPr lang="en-US" sz="1350" dirty="0" err="1">
                <a:solidFill>
                  <a:srgbClr val="76923C"/>
                </a:solidFill>
                <a:latin typeface="Menlo Regular"/>
                <a:ea typeface="ＭＳ 明朝"/>
                <a:cs typeface="Times New Roman"/>
              </a:rPr>
              <a:t>postQC_Manahattan.png</a:t>
            </a:r>
            <a:r>
              <a:rPr lang="en-US" sz="1350" dirty="0">
                <a:latin typeface="Menlo Regular"/>
                <a:ea typeface="ＭＳ 明朝"/>
                <a:cs typeface="Times New Roman"/>
              </a:rPr>
              <a:t> and </a:t>
            </a:r>
            <a:r>
              <a:rPr lang="en-US" sz="1350" dirty="0" err="1">
                <a:solidFill>
                  <a:srgbClr val="76923C"/>
                </a:solidFill>
                <a:latin typeface="Menlo Regular"/>
                <a:ea typeface="ＭＳ 明朝"/>
                <a:cs typeface="Times New Roman"/>
              </a:rPr>
              <a:t>postQC_qqPlot.png</a:t>
            </a:r>
            <a:r>
              <a:rPr lang="en-US" sz="1350" dirty="0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 </a:t>
            </a:r>
          </a:p>
          <a:p>
            <a:pPr marL="257175" indent="-257175">
              <a:buSzPts val="1200"/>
              <a:buFont typeface="Wingdings" charset="2"/>
              <a:buChar char="u"/>
            </a:pPr>
            <a:endParaRPr lang="en-US" sz="1350" dirty="0">
              <a:solidFill>
                <a:srgbClr val="FF0000"/>
              </a:solidFill>
              <a:latin typeface="Menlo Regular"/>
              <a:ea typeface="ＭＳ 明朝"/>
              <a:cs typeface="Times New Roman"/>
            </a:endParaRPr>
          </a:p>
          <a:p>
            <a:pPr marL="257175" indent="-257175">
              <a:buSzPts val="1200"/>
              <a:buFont typeface="Wingdings" charset="2"/>
              <a:buChar char="u"/>
            </a:pPr>
            <a:r>
              <a:rPr lang="en-US" sz="1500" dirty="0">
                <a:latin typeface="Andale Mono"/>
                <a:ea typeface="ＭＳ 明朝"/>
                <a:cs typeface="Andale Mono"/>
              </a:rPr>
              <a:t>18. Take note of the genomic inflation parameter (</a:t>
            </a:r>
            <a:r>
              <a:rPr lang="en-US" sz="1500" dirty="0" err="1">
                <a:latin typeface="Andale Mono"/>
                <a:ea typeface="ＭＳ 明朝"/>
                <a:cs typeface="Andale Mono"/>
              </a:rPr>
              <a:t>lamda</a:t>
            </a:r>
            <a:r>
              <a:rPr lang="en-US" sz="1500" dirty="0">
                <a:latin typeface="Andale Mono"/>
                <a:ea typeface="ＭＳ 明朝"/>
                <a:cs typeface="Andale Mono"/>
              </a:rPr>
              <a:t>)</a:t>
            </a:r>
            <a:endParaRPr lang="en-US" sz="1500" dirty="0">
              <a:latin typeface="Cambria"/>
              <a:ea typeface="ＭＳ 明朝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04709" y="783091"/>
            <a:ext cx="21465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Run proper association test </a:t>
            </a:r>
          </a:p>
        </p:txBody>
      </p:sp>
    </p:spTree>
    <p:extLst>
      <p:ext uri="{BB962C8B-B14F-4D97-AF65-F5344CB8AC3E}">
        <p14:creationId xmlns:p14="http://schemas.microsoft.com/office/powerpoint/2010/main" val="249323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09663"/>
            <a:ext cx="6172200" cy="857250"/>
          </a:xfrm>
        </p:spPr>
        <p:txBody>
          <a:bodyPr/>
          <a:lstStyle/>
          <a:p>
            <a:r>
              <a:rPr lang="en-US" b="1" dirty="0">
                <a:solidFill>
                  <a:srgbClr val="0432FF"/>
                </a:solidFill>
                <a:latin typeface="Avenir Book" panose="02000503020000020003" pitchFamily="2" charset="0"/>
              </a:rPr>
              <a:t>Pipeline (continued)</a:t>
            </a:r>
          </a:p>
        </p:txBody>
      </p:sp>
      <p:sp>
        <p:nvSpPr>
          <p:cNvPr id="3" name="Rectangle 2"/>
          <p:cNvSpPr/>
          <p:nvPr/>
        </p:nvSpPr>
        <p:spPr>
          <a:xfrm>
            <a:off x="140677" y="1272962"/>
            <a:ext cx="8924191" cy="2008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SzPts val="1200"/>
              <a:buFont typeface="Wingdings" charset="2"/>
              <a:buChar char="u"/>
            </a:pPr>
            <a:r>
              <a:rPr lang="en-US" sz="1350" dirty="0">
                <a:solidFill>
                  <a:srgbClr val="000000"/>
                </a:solidFill>
                <a:latin typeface="Menlo Regular"/>
                <a:ea typeface="ＭＳ 明朝"/>
                <a:cs typeface="Times New Roman"/>
              </a:rPr>
              <a:t>18. </a:t>
            </a:r>
            <a:r>
              <a:rPr lang="en-US" sz="1350" dirty="0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plink --</a:t>
            </a:r>
            <a:r>
              <a:rPr lang="en-US" sz="1350" dirty="0" err="1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bfile</a:t>
            </a:r>
            <a:r>
              <a:rPr lang="en-US" sz="1350" dirty="0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 </a:t>
            </a:r>
            <a:r>
              <a:rPr lang="en-US" sz="1350" dirty="0" err="1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cleaned_mind_geno_hwe</a:t>
            </a:r>
            <a:r>
              <a:rPr lang="en-US" sz="1350" dirty="0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 --exclude-</a:t>
            </a:r>
            <a:r>
              <a:rPr lang="en-US" sz="1350" dirty="0" err="1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snps</a:t>
            </a:r>
            <a:r>
              <a:rPr lang="en-US" sz="1350" dirty="0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 rs2894066-rs2499757 --logistic --adjust --</a:t>
            </a:r>
            <a:r>
              <a:rPr lang="en-US" sz="1350" dirty="0" err="1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gc</a:t>
            </a:r>
            <a:r>
              <a:rPr lang="en-US" sz="1350" dirty="0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 --</a:t>
            </a:r>
            <a:r>
              <a:rPr lang="en-US" sz="1350" dirty="0" err="1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covar</a:t>
            </a:r>
            <a:r>
              <a:rPr lang="en-US" sz="1350" dirty="0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 </a:t>
            </a:r>
            <a:r>
              <a:rPr lang="en-US" sz="1350" dirty="0" err="1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plink.eigenvec</a:t>
            </a:r>
            <a:r>
              <a:rPr lang="en-US" sz="1350" dirty="0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 --</a:t>
            </a:r>
            <a:r>
              <a:rPr lang="en-US" sz="1350" dirty="0" err="1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covar</a:t>
            </a:r>
            <a:r>
              <a:rPr lang="en-US" sz="1350" dirty="0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-name PC1,PC2,PC3 --hide-</a:t>
            </a:r>
            <a:r>
              <a:rPr lang="en-US" sz="1350" dirty="0" err="1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covar</a:t>
            </a:r>
            <a:r>
              <a:rPr lang="en-US" sz="1350" dirty="0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 --out </a:t>
            </a:r>
            <a:r>
              <a:rPr lang="en-US" sz="1350" dirty="0" err="1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narac_assoc_covar_pca_noHLA</a:t>
            </a:r>
            <a:r>
              <a:rPr lang="en-US" sz="1350" dirty="0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: </a:t>
            </a:r>
            <a:r>
              <a:rPr lang="en-US" sz="1350" dirty="0">
                <a:latin typeface="Menlo Regular"/>
                <a:ea typeface="ＭＳ 明朝"/>
                <a:cs typeface="Times New Roman"/>
              </a:rPr>
              <a:t>performs association test (logistic regression) using first 3 PC as covariates without HLA region</a:t>
            </a:r>
          </a:p>
          <a:p>
            <a:pPr marL="257175" indent="-257175">
              <a:buSzPts val="1200"/>
              <a:buFont typeface="Wingdings" charset="2"/>
              <a:buChar char="u"/>
            </a:pPr>
            <a:endParaRPr lang="en-US" sz="1500" dirty="0">
              <a:latin typeface="Cambria"/>
              <a:ea typeface="ＭＳ 明朝"/>
              <a:cs typeface="Times New Roman"/>
            </a:endParaRPr>
          </a:p>
          <a:p>
            <a:pPr marL="257175" indent="-257175">
              <a:buSzPts val="1200"/>
              <a:buFont typeface="Wingdings" charset="2"/>
              <a:buChar char="u"/>
            </a:pPr>
            <a:r>
              <a:rPr lang="en-US" sz="1350" dirty="0">
                <a:latin typeface="Menlo Regular"/>
                <a:ea typeface="ＭＳ 明朝"/>
                <a:cs typeface="Times New Roman"/>
              </a:rPr>
              <a:t> 19. Go to R terminal and type</a:t>
            </a:r>
            <a:r>
              <a:rPr lang="en-US" sz="1350" dirty="0">
                <a:solidFill>
                  <a:srgbClr val="FF0000"/>
                </a:solidFill>
                <a:latin typeface="Menlo Regular"/>
                <a:ea typeface="ＭＳ 明朝"/>
                <a:cs typeface="Times New Roman"/>
              </a:rPr>
              <a:t> </a:t>
            </a:r>
            <a:r>
              <a:rPr lang="en-US" sz="1350" dirty="0">
                <a:solidFill>
                  <a:srgbClr val="3366FF"/>
                </a:solidFill>
                <a:latin typeface="Menlo Regular"/>
                <a:ea typeface="ＭＳ 明朝"/>
                <a:cs typeface="Times New Roman"/>
              </a:rPr>
              <a:t>source (“</a:t>
            </a:r>
            <a:r>
              <a:rPr lang="en-US" sz="1350" dirty="0" err="1">
                <a:solidFill>
                  <a:srgbClr val="3366FF"/>
                </a:solidFill>
                <a:latin typeface="Menlo Regular"/>
                <a:ea typeface="ＭＳ 明朝"/>
                <a:cs typeface="Times New Roman"/>
              </a:rPr>
              <a:t>GWAS_analysis_postQC_noHLA.r</a:t>
            </a:r>
            <a:r>
              <a:rPr lang="en-US" sz="1350" dirty="0">
                <a:solidFill>
                  <a:srgbClr val="3366FF"/>
                </a:solidFill>
                <a:latin typeface="Menlo Regular"/>
                <a:ea typeface="ＭＳ 明朝"/>
                <a:cs typeface="Times New Roman"/>
              </a:rPr>
              <a:t>”)</a:t>
            </a:r>
          </a:p>
          <a:p>
            <a:pPr marL="257175" indent="-257175">
              <a:buSzPts val="1200"/>
              <a:buFont typeface="Wingdings" charset="2"/>
              <a:buChar char="u"/>
            </a:pPr>
            <a:endParaRPr lang="en-US" sz="1500" dirty="0">
              <a:latin typeface="Cambria"/>
              <a:ea typeface="ＭＳ 明朝"/>
              <a:cs typeface="Times New Roman"/>
            </a:endParaRPr>
          </a:p>
          <a:p>
            <a:pPr marL="257175" indent="-257175">
              <a:buSzPts val="1200"/>
              <a:buFont typeface="Wingdings" charset="2"/>
              <a:buChar char="u"/>
            </a:pPr>
            <a:r>
              <a:rPr lang="en-US" sz="1350" dirty="0">
                <a:latin typeface="Menlo Regular"/>
                <a:ea typeface="ＭＳ 明朝"/>
                <a:cs typeface="Times New Roman"/>
              </a:rPr>
              <a:t> 20. Look for and analyze the plots </a:t>
            </a:r>
            <a:r>
              <a:rPr lang="en-US" sz="1350" dirty="0" err="1">
                <a:solidFill>
                  <a:srgbClr val="76923C"/>
                </a:solidFill>
                <a:latin typeface="Menlo Regular"/>
                <a:ea typeface="ＭＳ 明朝"/>
                <a:cs typeface="Times New Roman"/>
              </a:rPr>
              <a:t>postQC_Manahattan_noHLA.png</a:t>
            </a:r>
            <a:r>
              <a:rPr lang="en-US" sz="1350" dirty="0">
                <a:latin typeface="Menlo Regular"/>
                <a:ea typeface="ＭＳ 明朝"/>
                <a:cs typeface="Times New Roman"/>
              </a:rPr>
              <a:t> and </a:t>
            </a:r>
            <a:r>
              <a:rPr lang="en-US" sz="1350" dirty="0" err="1">
                <a:solidFill>
                  <a:srgbClr val="76923C"/>
                </a:solidFill>
                <a:latin typeface="Menlo Regular"/>
                <a:ea typeface="ＭＳ 明朝"/>
                <a:cs typeface="Times New Roman"/>
              </a:rPr>
              <a:t>postQC_qqPlot_noHLA.png</a:t>
            </a:r>
            <a:endParaRPr lang="en-US" sz="1500" dirty="0">
              <a:latin typeface="Cambria"/>
              <a:ea typeface="ＭＳ 明朝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76272" y="793169"/>
            <a:ext cx="21820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Avenir Book" panose="02000503020000020003" pitchFamily="2" charset="0"/>
              </a:rPr>
              <a:t>Removing the HLA region</a:t>
            </a:r>
          </a:p>
        </p:txBody>
      </p:sp>
    </p:spTree>
    <p:extLst>
      <p:ext uri="{BB962C8B-B14F-4D97-AF65-F5344CB8AC3E}">
        <p14:creationId xmlns:p14="http://schemas.microsoft.com/office/powerpoint/2010/main" val="396359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0432FF"/>
                </a:solidFill>
                <a:latin typeface="Avenir Book" panose="02000503020000020003" pitchFamily="2" charset="0"/>
              </a:rPr>
              <a:t>Pipeline (continued)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845" y="1656355"/>
            <a:ext cx="877472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7213" indent="-214313">
              <a:buFont typeface="Wingdings" charset="2"/>
              <a:buChar char="u"/>
            </a:pPr>
            <a:r>
              <a:rPr lang="en-US" sz="1350" dirty="0">
                <a:latin typeface="Menlo Regular"/>
                <a:ea typeface="ＭＳ 明朝"/>
                <a:cs typeface="Menlo Regular"/>
              </a:rPr>
              <a:t>21. Read SNP of interest from Chr1_peak_SNPs into R:</a:t>
            </a:r>
            <a:br>
              <a:rPr lang="en-US" sz="1350" dirty="0">
                <a:latin typeface="Menlo Regular"/>
                <a:ea typeface="ＭＳ 明朝"/>
                <a:cs typeface="Menlo Regular"/>
              </a:rPr>
            </a:br>
            <a:endParaRPr lang="en-US" sz="1350" dirty="0">
              <a:latin typeface="Menlo Regular"/>
              <a:ea typeface="ＭＳ 明朝"/>
              <a:cs typeface="Menlo Regular"/>
            </a:endParaRPr>
          </a:p>
          <a:p>
            <a:pPr marL="557213" indent="-214313">
              <a:buFont typeface="Wingdings" charset="2"/>
              <a:buChar char="u"/>
            </a:pPr>
            <a:r>
              <a:rPr lang="en-US" sz="1350" dirty="0">
                <a:solidFill>
                  <a:srgbClr val="000000"/>
                </a:solidFill>
                <a:latin typeface="Menlo Regular"/>
                <a:ea typeface="ＭＳ 明朝"/>
                <a:cs typeface="Menlo Regular"/>
              </a:rPr>
              <a:t>22. </a:t>
            </a:r>
            <a:r>
              <a:rPr lang="en-US" sz="1350" dirty="0">
                <a:solidFill>
                  <a:srgbClr val="3366FF"/>
                </a:solidFill>
                <a:latin typeface="Menlo Regular"/>
                <a:ea typeface="ＭＳ 明朝"/>
                <a:cs typeface="Menlo Regular"/>
              </a:rPr>
              <a:t>Chr1_peak &lt;- </a:t>
            </a:r>
            <a:r>
              <a:rPr lang="en-US" sz="1350" dirty="0" err="1">
                <a:solidFill>
                  <a:srgbClr val="3366FF"/>
                </a:solidFill>
                <a:latin typeface="Menlo Regular"/>
                <a:ea typeface="ＭＳ 明朝"/>
                <a:cs typeface="Menlo Regular"/>
              </a:rPr>
              <a:t>readLines</a:t>
            </a:r>
            <a:r>
              <a:rPr lang="en-US" sz="1350" dirty="0">
                <a:solidFill>
                  <a:srgbClr val="3366FF"/>
                </a:solidFill>
                <a:latin typeface="Menlo Regular"/>
                <a:ea typeface="ＭＳ 明朝"/>
                <a:cs typeface="Menlo Regular"/>
              </a:rPr>
              <a:t> (‘Chr1_peak_SNPs.txt’)</a:t>
            </a:r>
            <a:endParaRPr lang="en-US" sz="1350" dirty="0">
              <a:latin typeface="Menlo Regular"/>
              <a:ea typeface="ＭＳ 明朝"/>
              <a:cs typeface="Menlo Regular"/>
            </a:endParaRPr>
          </a:p>
          <a:p>
            <a:pPr marL="342900"/>
            <a:endParaRPr lang="en-US" sz="1350" dirty="0">
              <a:latin typeface="Menlo Regular"/>
              <a:ea typeface="ＭＳ 明朝"/>
              <a:cs typeface="Menlo Regular"/>
            </a:endParaRPr>
          </a:p>
          <a:p>
            <a:pPr marL="557213" indent="-214313">
              <a:buFont typeface="Wingdings" charset="2"/>
              <a:buChar char="u"/>
            </a:pPr>
            <a:r>
              <a:rPr lang="en-US" sz="1350" dirty="0">
                <a:solidFill>
                  <a:srgbClr val="000000"/>
                </a:solidFill>
                <a:latin typeface="Menlo Regular"/>
                <a:ea typeface="ＭＳ 明朝"/>
                <a:cs typeface="Menlo Regular"/>
              </a:rPr>
              <a:t>23. </a:t>
            </a:r>
            <a:r>
              <a:rPr lang="en-US" sz="1350" dirty="0" err="1">
                <a:solidFill>
                  <a:srgbClr val="3366FF"/>
                </a:solidFill>
                <a:latin typeface="Menlo Regular"/>
                <a:ea typeface="ＭＳ 明朝"/>
                <a:cs typeface="Menlo Regular"/>
              </a:rPr>
              <a:t>manhattan</a:t>
            </a:r>
            <a:r>
              <a:rPr lang="en-US" sz="1350" dirty="0">
                <a:solidFill>
                  <a:srgbClr val="3366FF"/>
                </a:solidFill>
                <a:latin typeface="Menlo Regular"/>
                <a:ea typeface="ＭＳ 明朝"/>
                <a:cs typeface="Menlo Regular"/>
              </a:rPr>
              <a:t>(</a:t>
            </a:r>
            <a:r>
              <a:rPr lang="en-US" sz="1350" i="1" dirty="0">
                <a:solidFill>
                  <a:srgbClr val="3366FF"/>
                </a:solidFill>
                <a:latin typeface="Menlo Regular"/>
                <a:ea typeface="ＭＳ 明朝"/>
                <a:cs typeface="Menlo Regular"/>
              </a:rPr>
              <a:t>narac_postQC2</a:t>
            </a:r>
            <a:r>
              <a:rPr lang="en-US" sz="1350" dirty="0">
                <a:solidFill>
                  <a:srgbClr val="3366FF"/>
                </a:solidFill>
                <a:latin typeface="Menlo Regular"/>
                <a:ea typeface="ＭＳ 明朝"/>
                <a:cs typeface="Menlo Regular"/>
              </a:rPr>
              <a:t>, highlight = Chr1_peak)</a:t>
            </a:r>
            <a:endParaRPr lang="en-US" sz="1350" dirty="0">
              <a:latin typeface="Menlo Regular"/>
              <a:ea typeface="ＭＳ 明朝"/>
              <a:cs typeface="Menlo Regular"/>
            </a:endParaRPr>
          </a:p>
          <a:p>
            <a:pPr marL="342900"/>
            <a:endParaRPr lang="en-US" sz="1350" dirty="0">
              <a:latin typeface="Menlo Regular"/>
              <a:ea typeface="ＭＳ 明朝"/>
              <a:cs typeface="Menlo Regular"/>
            </a:endParaRPr>
          </a:p>
          <a:p>
            <a:pPr marL="557213" indent="-214313">
              <a:buFont typeface="Wingdings" charset="2"/>
              <a:buChar char="u"/>
            </a:pPr>
            <a:r>
              <a:rPr lang="en-US" sz="1350" dirty="0">
                <a:latin typeface="Menlo Regular"/>
                <a:ea typeface="ＭＳ 明朝"/>
                <a:cs typeface="Menlo Regular"/>
              </a:rPr>
              <a:t>24. zoom and highlight SNPs of interest</a:t>
            </a:r>
          </a:p>
          <a:p>
            <a:pPr marL="342900"/>
            <a:r>
              <a:rPr lang="en-US" sz="1350" dirty="0">
                <a:latin typeface="Menlo Regular"/>
                <a:ea typeface="ＭＳ 明朝"/>
                <a:cs typeface="Menlo Regular"/>
              </a:rPr>
              <a:t> </a:t>
            </a:r>
          </a:p>
          <a:p>
            <a:pPr marL="556022" indent="-214313">
              <a:buFont typeface="Wingdings" charset="2"/>
              <a:buChar char="u"/>
            </a:pPr>
            <a:r>
              <a:rPr lang="en-US" sz="1350" dirty="0">
                <a:solidFill>
                  <a:srgbClr val="000000"/>
                </a:solidFill>
                <a:latin typeface="Menlo Regular"/>
                <a:ea typeface="ＭＳ 明朝"/>
                <a:cs typeface="Menlo Regular"/>
              </a:rPr>
              <a:t>25. </a:t>
            </a:r>
            <a:r>
              <a:rPr lang="en-US" sz="1350" dirty="0" err="1">
                <a:solidFill>
                  <a:srgbClr val="3366FF"/>
                </a:solidFill>
                <a:latin typeface="Menlo Regular"/>
                <a:ea typeface="ＭＳ 明朝"/>
                <a:cs typeface="Menlo Regular"/>
              </a:rPr>
              <a:t>manhattan</a:t>
            </a:r>
            <a:r>
              <a:rPr lang="en-US" sz="1350" dirty="0">
                <a:solidFill>
                  <a:srgbClr val="3366FF"/>
                </a:solidFill>
                <a:latin typeface="Menlo Regular"/>
                <a:ea typeface="ＭＳ 明朝"/>
                <a:cs typeface="Menlo Regular"/>
              </a:rPr>
              <a:t>(subset(</a:t>
            </a:r>
            <a:r>
              <a:rPr lang="en-US" sz="1350" i="1" dirty="0">
                <a:solidFill>
                  <a:srgbClr val="3366FF"/>
                </a:solidFill>
                <a:latin typeface="Menlo Regular"/>
                <a:ea typeface="ＭＳ 明朝"/>
                <a:cs typeface="Menlo Regular"/>
              </a:rPr>
              <a:t>narac_postQC2</a:t>
            </a:r>
            <a:r>
              <a:rPr lang="en-US" sz="1350" dirty="0">
                <a:solidFill>
                  <a:srgbClr val="3366FF"/>
                </a:solidFill>
                <a:latin typeface="Menlo Regular"/>
                <a:ea typeface="ＭＳ 明朝"/>
                <a:cs typeface="Menlo Regular"/>
              </a:rPr>
              <a:t>, CHR == 1), highlight = Chr1_peak, </a:t>
            </a:r>
            <a:r>
              <a:rPr lang="en-US" sz="1350" dirty="0" err="1">
                <a:solidFill>
                  <a:srgbClr val="3366FF"/>
                </a:solidFill>
                <a:latin typeface="Menlo Regular"/>
                <a:ea typeface="ＭＳ 明朝"/>
                <a:cs typeface="Menlo Regular"/>
              </a:rPr>
              <a:t>xlim</a:t>
            </a:r>
            <a:r>
              <a:rPr lang="en-US" sz="1350" dirty="0">
                <a:solidFill>
                  <a:srgbClr val="3366FF"/>
                </a:solidFill>
                <a:latin typeface="Menlo Regular"/>
                <a:ea typeface="ＭＳ 明朝"/>
                <a:cs typeface="Menlo Regular"/>
              </a:rPr>
              <a:t> = c(110000000, 120000000), main = "</a:t>
            </a:r>
            <a:r>
              <a:rPr lang="en-US" sz="1350" dirty="0" err="1">
                <a:solidFill>
                  <a:srgbClr val="3366FF"/>
                </a:solidFill>
                <a:latin typeface="Menlo Regular"/>
                <a:ea typeface="ＭＳ 明朝"/>
                <a:cs typeface="Menlo Regular"/>
              </a:rPr>
              <a:t>Chr</a:t>
            </a:r>
            <a:r>
              <a:rPr lang="en-US" sz="1350" dirty="0">
                <a:solidFill>
                  <a:srgbClr val="3366FF"/>
                </a:solidFill>
                <a:latin typeface="Menlo Regular"/>
                <a:ea typeface="ＭＳ 明朝"/>
                <a:cs typeface="Menlo Regular"/>
              </a:rPr>
              <a:t> 1 peak”)</a:t>
            </a:r>
            <a:endParaRPr lang="en-US" sz="1350" dirty="0">
              <a:latin typeface="Menlo Regular"/>
              <a:ea typeface="ＭＳ 明朝"/>
              <a:cs typeface="Menlo 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94320" y="985801"/>
            <a:ext cx="27687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Avenir Book" panose="02000503020000020003" pitchFamily="2" charset="0"/>
              </a:rPr>
              <a:t>Looking closer at candidate SNPs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6817F8-3B4E-464C-943E-2DEC32FAB86B}"/>
              </a:ext>
            </a:extLst>
          </p:cNvPr>
          <p:cNvSpPr txBox="1"/>
          <p:nvPr/>
        </p:nvSpPr>
        <p:spPr>
          <a:xfrm>
            <a:off x="6312712" y="4787480"/>
            <a:ext cx="2831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>
                <a:solidFill>
                  <a:srgbClr val="FF0000"/>
                </a:solidFill>
              </a:rPr>
              <a:t>Xlim</a:t>
            </a:r>
            <a:r>
              <a:rPr lang="en-US" sz="1350" dirty="0">
                <a:solidFill>
                  <a:srgbClr val="FF0000"/>
                </a:solidFill>
              </a:rPr>
              <a:t> for Chr6 SNPs is (50000, 500000)</a:t>
            </a:r>
          </a:p>
        </p:txBody>
      </p:sp>
    </p:spTree>
    <p:extLst>
      <p:ext uri="{BB962C8B-B14F-4D97-AF65-F5344CB8AC3E}">
        <p14:creationId xmlns:p14="http://schemas.microsoft.com/office/powerpoint/2010/main" val="350019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3347"/>
            <a:ext cx="6172200" cy="85725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432FF"/>
                </a:solidFill>
                <a:latin typeface="Avenir Book" panose="02000503020000020003" pitchFamily="2" charset="0"/>
              </a:rPr>
              <a:t>Pipeline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77" y="1405059"/>
            <a:ext cx="8906608" cy="246895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u"/>
            </a:pPr>
            <a:r>
              <a:rPr lang="en-US" sz="1350" dirty="0">
                <a:latin typeface="Menlo Regular"/>
                <a:cs typeface="Menlo Regular"/>
              </a:rPr>
              <a:t>26. Go to: </a:t>
            </a:r>
            <a:r>
              <a:rPr lang="en-US" sz="1350" dirty="0">
                <a:latin typeface="Menlo Regular"/>
                <a:cs typeface="Menlo Regular"/>
                <a:hlinkClick r:id="rId2"/>
              </a:rPr>
              <a:t>http://locuszoom.org/genform.php?type=yourdata</a:t>
            </a:r>
            <a:r>
              <a:rPr lang="en-US" sz="1350" dirty="0">
                <a:latin typeface="Menlo Regular"/>
                <a:cs typeface="Menlo Regular"/>
              </a:rPr>
              <a:t> </a:t>
            </a:r>
          </a:p>
          <a:p>
            <a:pPr marL="0" indent="0">
              <a:buNone/>
            </a:pPr>
            <a:endParaRPr lang="en-US" sz="1350" dirty="0">
              <a:latin typeface="Menlo Regular"/>
              <a:cs typeface="Menlo Regular"/>
            </a:endParaRPr>
          </a:p>
          <a:p>
            <a:pPr>
              <a:buFont typeface="Wingdings" charset="2"/>
              <a:buChar char="u"/>
            </a:pPr>
            <a:r>
              <a:rPr lang="en-US" sz="1350" dirty="0">
                <a:latin typeface="Menlo Regular"/>
                <a:cs typeface="Menlo Regular"/>
              </a:rPr>
              <a:t>27. In </a:t>
            </a:r>
            <a:r>
              <a:rPr lang="en-US" b="1" dirty="0"/>
              <a:t>Path to Your File</a:t>
            </a:r>
            <a:r>
              <a:rPr lang="en-US" sz="1350" dirty="0">
                <a:latin typeface="Menlo Regular"/>
                <a:cs typeface="Menlo Regular"/>
              </a:rPr>
              <a:t>, load the file: “</a:t>
            </a:r>
            <a:r>
              <a:rPr lang="en-US" sz="1350" dirty="0">
                <a:solidFill>
                  <a:schemeClr val="accent3">
                    <a:lumMod val="75000"/>
                  </a:schemeClr>
                </a:solidFill>
                <a:latin typeface="Menlo Regular"/>
                <a:cs typeface="Menlo Regular"/>
              </a:rPr>
              <a:t>Chr6_peak_4LocusZoom.txt</a:t>
            </a:r>
            <a:r>
              <a:rPr lang="en-US" sz="1350" dirty="0">
                <a:latin typeface="Menlo Regular"/>
                <a:cs typeface="Menlo Regular"/>
              </a:rPr>
              <a:t>”</a:t>
            </a:r>
          </a:p>
          <a:p>
            <a:pPr>
              <a:buFont typeface="Wingdings" charset="2"/>
              <a:buChar char="u"/>
            </a:pPr>
            <a:endParaRPr lang="en-US" sz="1350" dirty="0">
              <a:latin typeface="Menlo Regular"/>
              <a:cs typeface="Menlo Regular"/>
            </a:endParaRPr>
          </a:p>
          <a:p>
            <a:pPr>
              <a:buFont typeface="Wingdings" charset="2"/>
              <a:buChar char="u"/>
            </a:pPr>
            <a:r>
              <a:rPr lang="en-US" sz="1350" dirty="0">
                <a:latin typeface="Menlo Regular"/>
                <a:cs typeface="Menlo Regular"/>
              </a:rPr>
              <a:t>28. In </a:t>
            </a:r>
            <a:r>
              <a:rPr lang="en-US" b="1" dirty="0"/>
              <a:t>SNP</a:t>
            </a:r>
            <a:r>
              <a:rPr lang="en-US" sz="1350" dirty="0">
                <a:latin typeface="Menlo Regular"/>
                <a:cs typeface="Menlo Regular"/>
              </a:rPr>
              <a:t>: type “rs12203592”</a:t>
            </a:r>
          </a:p>
          <a:p>
            <a:pPr>
              <a:buFont typeface="Wingdings" charset="2"/>
              <a:buChar char="u"/>
            </a:pPr>
            <a:endParaRPr lang="en-US" sz="1350" dirty="0">
              <a:latin typeface="Menlo Regular"/>
              <a:cs typeface="Menlo Regular"/>
            </a:endParaRPr>
          </a:p>
          <a:p>
            <a:pPr>
              <a:buFont typeface="Wingdings" charset="2"/>
              <a:buChar char="u"/>
            </a:pPr>
            <a:r>
              <a:rPr lang="en-US" sz="1350" dirty="0">
                <a:latin typeface="Menlo Regular"/>
                <a:cs typeface="Menlo Regular"/>
              </a:rPr>
              <a:t>29. Click: </a:t>
            </a:r>
            <a:r>
              <a:rPr lang="en-US" b="1" dirty="0"/>
              <a:t>Plot your Data</a:t>
            </a:r>
          </a:p>
          <a:p>
            <a:pPr>
              <a:buFont typeface="Wingdings" charset="2"/>
              <a:buChar char="u"/>
            </a:pPr>
            <a:endParaRPr lang="en-US" b="1" dirty="0"/>
          </a:p>
          <a:p>
            <a:pPr>
              <a:buFont typeface="Wingdings" charset="2"/>
              <a:buChar char="u"/>
            </a:pPr>
            <a:r>
              <a:rPr lang="en-US" sz="1350" dirty="0">
                <a:latin typeface="Menlo Regular"/>
                <a:cs typeface="Menlo Regular"/>
              </a:rPr>
              <a:t>30. Open the generated file (</a:t>
            </a:r>
            <a:r>
              <a:rPr lang="en-US" sz="1350" dirty="0" err="1">
                <a:latin typeface="Menlo Regular"/>
                <a:cs typeface="Menlo Regular"/>
              </a:rPr>
              <a:t>EUR.rs</a:t>
            </a:r>
            <a:r>
              <a:rPr lang="en-US" sz="1350" dirty="0">
                <a:latin typeface="Menlo Regular"/>
                <a:cs typeface="Menlo Regular"/>
              </a:rPr>
              <a:t>…..)</a:t>
            </a:r>
          </a:p>
          <a:p>
            <a:pPr>
              <a:buFont typeface="Wingdings" charset="2"/>
              <a:buChar char="u"/>
            </a:pPr>
            <a:endParaRPr lang="en-US" sz="1350" i="1" dirty="0">
              <a:latin typeface="Menlo Regular"/>
              <a:cs typeface="Menlo Regular"/>
            </a:endParaRPr>
          </a:p>
          <a:p>
            <a:pPr>
              <a:buFont typeface="Wingdings" charset="2"/>
              <a:buChar char="u"/>
            </a:pPr>
            <a:r>
              <a:rPr lang="en-US" sz="1350" dirty="0">
                <a:latin typeface="Menlo Regular"/>
                <a:cs typeface="Menlo Regular"/>
              </a:rPr>
              <a:t>31. Search the web for associations between this SNP/gene and Rheumatoid arthritis</a:t>
            </a:r>
          </a:p>
          <a:p>
            <a:pPr>
              <a:buFont typeface="Wingdings" charset="2"/>
              <a:buChar char="u"/>
            </a:pPr>
            <a:endParaRPr lang="en-US" sz="1350" dirty="0">
              <a:latin typeface="Menlo Regular"/>
              <a:cs typeface="Menlo Regula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55806" y="732097"/>
            <a:ext cx="47308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Avenir Book" panose="02000503020000020003" pitchFamily="2" charset="0"/>
              </a:rPr>
              <a:t>Evaluating Regional association Plots for candidate regions</a:t>
            </a:r>
          </a:p>
        </p:txBody>
      </p:sp>
    </p:spTree>
    <p:extLst>
      <p:ext uri="{BB962C8B-B14F-4D97-AF65-F5344CB8AC3E}">
        <p14:creationId xmlns:p14="http://schemas.microsoft.com/office/powerpoint/2010/main" val="12135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3347"/>
            <a:ext cx="6172200" cy="85725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432FF"/>
                </a:solidFill>
                <a:latin typeface="Avenir Book" panose="02000503020000020003" pitchFamily="2" charset="0"/>
              </a:rPr>
              <a:t>Pipeline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563" y="2057401"/>
            <a:ext cx="8730760" cy="153425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u"/>
            </a:pPr>
            <a:r>
              <a:rPr lang="en-US" sz="1350" dirty="0">
                <a:latin typeface="Menlo Regular"/>
                <a:cs typeface="Menlo Regular"/>
              </a:rPr>
              <a:t>32. Repeat steps 27-31 using the file “</a:t>
            </a:r>
            <a:r>
              <a:rPr lang="en-US" sz="1350" dirty="0">
                <a:solidFill>
                  <a:schemeClr val="accent3">
                    <a:lumMod val="75000"/>
                  </a:schemeClr>
                </a:solidFill>
                <a:latin typeface="Menlo Regular"/>
                <a:cs typeface="Menlo Regular"/>
              </a:rPr>
              <a:t>Chr1_peak_4SNAP.txt</a:t>
            </a:r>
            <a:r>
              <a:rPr lang="en-US" sz="1350" dirty="0">
                <a:latin typeface="Menlo Regular"/>
                <a:cs typeface="Menlo Regular"/>
              </a:rPr>
              <a:t>” and in </a:t>
            </a:r>
            <a:r>
              <a:rPr lang="en-US" sz="1875" b="1" dirty="0">
                <a:solidFill>
                  <a:prstClr val="black"/>
                </a:solidFill>
              </a:rPr>
              <a:t>SNP </a:t>
            </a:r>
            <a:r>
              <a:rPr lang="en-US" sz="1350" dirty="0">
                <a:latin typeface="Menlo Regular"/>
                <a:cs typeface="Menlo Regular"/>
              </a:rPr>
              <a:t>: type “rs2476601”</a:t>
            </a:r>
          </a:p>
          <a:p>
            <a:pPr marL="0" indent="0">
              <a:buNone/>
            </a:pPr>
            <a:endParaRPr lang="en-US" sz="1350" i="1" dirty="0">
              <a:latin typeface="Menlo Regular"/>
              <a:cs typeface="Menlo Regular"/>
            </a:endParaRPr>
          </a:p>
          <a:p>
            <a:pPr>
              <a:buFont typeface="Wingdings" charset="2"/>
              <a:buChar char="u"/>
            </a:pPr>
            <a:r>
              <a:rPr lang="en-US" sz="1350" i="1" dirty="0">
                <a:latin typeface="Menlo Regular"/>
                <a:cs typeface="Menlo Regular"/>
              </a:rPr>
              <a:t>33. Search the web for associations between this SNP/gene and Rheumatoid arthritis</a:t>
            </a:r>
          </a:p>
          <a:p>
            <a:pPr>
              <a:buFont typeface="Wingdings" charset="2"/>
              <a:buChar char="u"/>
            </a:pPr>
            <a:endParaRPr lang="en-US" sz="1350" i="1" dirty="0">
              <a:latin typeface="Menlo Regular"/>
              <a:cs typeface="Menlo Regular"/>
            </a:endParaRPr>
          </a:p>
          <a:p>
            <a:pPr>
              <a:buFont typeface="Wingdings" charset="2"/>
              <a:buChar char="u"/>
            </a:pPr>
            <a:endParaRPr lang="en-US" sz="1350" dirty="0">
              <a:latin typeface="Menlo Regular"/>
              <a:cs typeface="Menlo Regula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55806" y="732097"/>
            <a:ext cx="47308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Avenir Book" panose="02000503020000020003" pitchFamily="2" charset="0"/>
              </a:rPr>
              <a:t>Evaluating Regional association Plots for candidate regions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6430" y="4475797"/>
            <a:ext cx="24986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CONGRATULATIONS!</a:t>
            </a:r>
          </a:p>
        </p:txBody>
      </p:sp>
    </p:spTree>
    <p:extLst>
      <p:ext uri="{BB962C8B-B14F-4D97-AF65-F5344CB8AC3E}">
        <p14:creationId xmlns:p14="http://schemas.microsoft.com/office/powerpoint/2010/main" val="335620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0432FF"/>
                </a:solidFill>
                <a:latin typeface="Avenir Book" panose="02000503020000020003" pitchFamily="2" charset="0"/>
              </a:rPr>
              <a:t>Prepare software and files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48051" y="1475627"/>
            <a:ext cx="601004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ts val="1200"/>
            </a:pPr>
            <a:r>
              <a:rPr lang="en-US" sz="1350" dirty="0">
                <a:latin typeface="Menlo Regular"/>
                <a:ea typeface="ＭＳ 明朝"/>
                <a:cs typeface="Times New Roman"/>
              </a:rPr>
              <a:t>Download PLINK1.9 for Windows OS 32bit from </a:t>
            </a:r>
          </a:p>
          <a:p>
            <a:pPr>
              <a:buSzPts val="1200"/>
            </a:pPr>
            <a:r>
              <a:rPr lang="en-US" sz="1350" dirty="0">
                <a:latin typeface="Menlo Regular"/>
                <a:ea typeface="ＭＳ 明朝"/>
                <a:cs typeface="Times New Roman"/>
              </a:rPr>
              <a:t>https://</a:t>
            </a:r>
            <a:r>
              <a:rPr lang="en-US" sz="1350" dirty="0" err="1">
                <a:latin typeface="Menlo Regular"/>
                <a:ea typeface="ＭＳ 明朝"/>
                <a:cs typeface="Times New Roman"/>
              </a:rPr>
              <a:t>www.cog-genomics.org</a:t>
            </a:r>
            <a:r>
              <a:rPr lang="en-US" sz="1350" dirty="0">
                <a:latin typeface="Menlo Regular"/>
                <a:ea typeface="ＭＳ 明朝"/>
                <a:cs typeface="Times New Roman"/>
              </a:rPr>
              <a:t>/plink2 </a:t>
            </a:r>
            <a:endParaRPr lang="en-US" sz="1500" dirty="0">
              <a:latin typeface="Cambria"/>
              <a:ea typeface="ＭＳ 明朝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6045" y="2611213"/>
            <a:ext cx="50788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Download R v2.3.0 from http://</a:t>
            </a:r>
            <a:r>
              <a:rPr lang="en-US" sz="1350" dirty="0" err="1"/>
              <a:t>cran.r-project.org</a:t>
            </a:r>
            <a:r>
              <a:rPr lang="en-US" sz="1350" dirty="0"/>
              <a:t>/bin/windows/base/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5343" y="4372991"/>
            <a:ext cx="27537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Copy exercise files into folder GWAS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8051" y="3776186"/>
            <a:ext cx="16237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Create folder: GWAS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92283" y="3202088"/>
            <a:ext cx="37714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 the R terminal, write: </a:t>
            </a:r>
            <a:r>
              <a:rPr lang="en-US" sz="1350" dirty="0" err="1">
                <a:solidFill>
                  <a:srgbClr val="3366FF"/>
                </a:solidFill>
              </a:rPr>
              <a:t>install.packages</a:t>
            </a:r>
            <a:r>
              <a:rPr lang="en-US" sz="1350" dirty="0">
                <a:solidFill>
                  <a:srgbClr val="3366FF"/>
                </a:solidFill>
              </a:rPr>
              <a:t> (“</a:t>
            </a:r>
            <a:r>
              <a:rPr lang="en-US" sz="1350" dirty="0" err="1">
                <a:solidFill>
                  <a:srgbClr val="3366FF"/>
                </a:solidFill>
              </a:rPr>
              <a:t>qqman</a:t>
            </a:r>
            <a:r>
              <a:rPr lang="en-US" sz="1350" dirty="0">
                <a:solidFill>
                  <a:srgbClr val="3366FF"/>
                </a:solidFill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632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21645"/>
            <a:ext cx="6172200" cy="743492"/>
          </a:xfrm>
        </p:spPr>
        <p:txBody>
          <a:bodyPr/>
          <a:lstStyle/>
          <a:p>
            <a:r>
              <a:rPr lang="en-US" dirty="0"/>
              <a:t>Installation notes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624446"/>
            <a:ext cx="6858000" cy="1599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260332"/>
            <a:ext cx="6858000" cy="2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8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previous does not work…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91482"/>
            <a:ext cx="6858000" cy="312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9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056" y="1031763"/>
            <a:ext cx="5938008" cy="40131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18083" y="98565"/>
            <a:ext cx="50364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432FF"/>
                </a:solidFill>
                <a:latin typeface="Avenir Book" panose="02000503020000020003" pitchFamily="2" charset="0"/>
              </a:rPr>
              <a:t>Overview of GWAS</a:t>
            </a:r>
          </a:p>
        </p:txBody>
      </p:sp>
    </p:spTree>
    <p:extLst>
      <p:ext uri="{BB962C8B-B14F-4D97-AF65-F5344CB8AC3E}">
        <p14:creationId xmlns:p14="http://schemas.microsoft.com/office/powerpoint/2010/main" val="185780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0432FF"/>
                </a:solidFill>
                <a:latin typeface="Avenir Book" panose="02000503020000020003" pitchFamily="2" charset="0"/>
              </a:rPr>
              <a:t>Fluorescence -&gt; numbers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07"/>
          <a:stretch/>
        </p:blipFill>
        <p:spPr>
          <a:xfrm>
            <a:off x="2789973" y="1633025"/>
            <a:ext cx="3019064" cy="287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89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0432FF"/>
                </a:solidFill>
                <a:latin typeface="Avenir Book" panose="02000503020000020003" pitchFamily="2" charset="0"/>
              </a:rPr>
              <a:t>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413"/>
            <a:ext cx="8229600" cy="3394472"/>
          </a:xfrm>
        </p:spPr>
        <p:txBody>
          <a:bodyPr/>
          <a:lstStyle/>
          <a:p>
            <a:r>
              <a:rPr lang="en-US" dirty="0">
                <a:latin typeface="Avenir Book" panose="02000503020000020003" pitchFamily="2" charset="0"/>
              </a:rPr>
              <a:t>Rheumatoid Arthritis </a:t>
            </a:r>
            <a:r>
              <a:rPr lang="en-US" dirty="0" err="1">
                <a:latin typeface="Avenir Book" panose="02000503020000020003" pitchFamily="2" charset="0"/>
              </a:rPr>
              <a:t>case:control</a:t>
            </a:r>
            <a:r>
              <a:rPr lang="en-US" dirty="0">
                <a:latin typeface="Avenir Book" panose="02000503020000020003" pitchFamily="2" charset="0"/>
              </a:rPr>
              <a:t> study</a:t>
            </a:r>
          </a:p>
          <a:p>
            <a:r>
              <a:rPr lang="en-US" dirty="0">
                <a:latin typeface="Avenir Book" panose="02000503020000020003" pitchFamily="2" charset="0"/>
              </a:rPr>
              <a:t>868 cases and 1194 are controls</a:t>
            </a:r>
          </a:p>
          <a:p>
            <a:r>
              <a:rPr lang="en-US" dirty="0">
                <a:latin typeface="Avenir Book" panose="02000503020000020003" pitchFamily="2" charset="0"/>
              </a:rPr>
              <a:t>569 males, 1493 females</a:t>
            </a:r>
          </a:p>
          <a:p>
            <a:r>
              <a:rPr lang="en-US" dirty="0">
                <a:latin typeface="Avenir Book" panose="02000503020000020003" pitchFamily="2" charset="0"/>
              </a:rPr>
              <a:t>545,080 SNPs</a:t>
            </a:r>
          </a:p>
          <a:p>
            <a:endParaRPr lang="en-US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228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2959" y="181292"/>
            <a:ext cx="5829300" cy="569374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0432FF"/>
                </a:solidFill>
                <a:latin typeface="Avenir Book" panose="02000503020000020003" pitchFamily="2" charset="0"/>
              </a:rPr>
              <a:t>PLINK file types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C8ACD8-068D-4A48-B83F-11850EF2A0FE}"/>
              </a:ext>
            </a:extLst>
          </p:cNvPr>
          <p:cNvGrpSpPr/>
          <p:nvPr/>
        </p:nvGrpSpPr>
        <p:grpSpPr>
          <a:xfrm>
            <a:off x="1490469" y="3863860"/>
            <a:ext cx="3521837" cy="600164"/>
            <a:chOff x="1490469" y="3863860"/>
            <a:chExt cx="3521837" cy="600164"/>
          </a:xfrm>
        </p:grpSpPr>
        <p:sp>
          <p:nvSpPr>
            <p:cNvPr id="4" name="TextBox 3"/>
            <p:cNvSpPr txBox="1"/>
            <p:nvPr/>
          </p:nvSpPr>
          <p:spPr>
            <a:xfrm>
              <a:off x="1490469" y="3863860"/>
              <a:ext cx="330782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FF0000"/>
                  </a:solidFill>
                </a:rPr>
                <a:t>.bed </a:t>
              </a:r>
              <a:r>
                <a:rPr lang="en-US" sz="1350" dirty="0">
                  <a:solidFill>
                    <a:srgbClr val="FF0000"/>
                  </a:solidFill>
                  <a:sym typeface="Wingdings"/>
                </a:rPr>
                <a:t> PLINK binary </a:t>
              </a:r>
              <a:r>
                <a:rPr lang="en-US" sz="1350" dirty="0" err="1">
                  <a:solidFill>
                    <a:srgbClr val="FF0000"/>
                  </a:solidFill>
                  <a:sym typeface="Wingdings"/>
                </a:rPr>
                <a:t>biallelic</a:t>
              </a:r>
              <a:r>
                <a:rPr lang="en-US" sz="1350" dirty="0">
                  <a:solidFill>
                    <a:srgbClr val="FF0000"/>
                  </a:solidFill>
                  <a:sym typeface="Wingdings"/>
                </a:rPr>
                <a:t> genotype table</a:t>
              </a:r>
              <a:endParaRPr lang="en-US" sz="1350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96243" y="4163942"/>
              <a:ext cx="3416063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0x6c</a:t>
              </a:r>
              <a:r>
                <a:rPr lang="en-US" sz="1350" dirty="0"/>
                <a:t> 0x1b 0x01 0xdc 0x0f 0xe7 0x0f 0x6b 0x01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CD9C0E7-20B3-F249-9887-D065BAB93041}"/>
              </a:ext>
            </a:extLst>
          </p:cNvPr>
          <p:cNvGrpSpPr/>
          <p:nvPr/>
        </p:nvGrpSpPr>
        <p:grpSpPr>
          <a:xfrm>
            <a:off x="1490469" y="2408778"/>
            <a:ext cx="4743010" cy="1074210"/>
            <a:chOff x="1490469" y="2408778"/>
            <a:chExt cx="4743010" cy="1074210"/>
          </a:xfrm>
        </p:grpSpPr>
        <p:sp>
          <p:nvSpPr>
            <p:cNvPr id="6" name="TextBox 5"/>
            <p:cNvSpPr txBox="1"/>
            <p:nvPr/>
          </p:nvSpPr>
          <p:spPr>
            <a:xfrm>
              <a:off x="1490469" y="2408778"/>
              <a:ext cx="252428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FF0000"/>
                  </a:solidFill>
                </a:rPr>
                <a:t>.</a:t>
              </a:r>
              <a:r>
                <a:rPr lang="en-US" sz="1350" dirty="0" err="1">
                  <a:solidFill>
                    <a:srgbClr val="FF0000"/>
                  </a:solidFill>
                </a:rPr>
                <a:t>bim</a:t>
              </a:r>
              <a:r>
                <a:rPr lang="en-US" sz="1350" dirty="0">
                  <a:solidFill>
                    <a:srgbClr val="FF0000"/>
                  </a:solidFill>
                </a:rPr>
                <a:t> </a:t>
              </a:r>
              <a:r>
                <a:rPr lang="en-US" sz="1350" dirty="0">
                  <a:solidFill>
                    <a:srgbClr val="FF0000"/>
                  </a:solidFill>
                  <a:sym typeface="Wingdings"/>
                </a:rPr>
                <a:t></a:t>
              </a:r>
              <a:r>
                <a:rPr lang="en-US" sz="1350" dirty="0">
                  <a:solidFill>
                    <a:srgbClr val="FF0000"/>
                  </a:solidFill>
                </a:rPr>
                <a:t>  PLINK extended MAP file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490469" y="2744324"/>
              <a:ext cx="474301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/>
                <a:t>  </a:t>
              </a:r>
              <a:r>
                <a:rPr lang="en-US" sz="1050" dirty="0" err="1"/>
                <a:t>Chr</a:t>
              </a:r>
              <a:r>
                <a:rPr lang="en-US" sz="1050" dirty="0"/>
                <a:t>		</a:t>
              </a:r>
              <a:r>
                <a:rPr lang="en-US" sz="1050" dirty="0" err="1"/>
                <a:t>SNP_id</a:t>
              </a:r>
              <a:r>
                <a:rPr lang="en-US" sz="1050" dirty="0"/>
                <a:t>	</a:t>
              </a:r>
              <a:r>
                <a:rPr lang="en-US" sz="1050" dirty="0" err="1"/>
                <a:t>cM</a:t>
              </a:r>
              <a:r>
                <a:rPr lang="en-US" sz="1050" dirty="0"/>
                <a:t>	</a:t>
              </a:r>
              <a:r>
                <a:rPr lang="en-US" sz="1050" dirty="0" err="1"/>
                <a:t>bp</a:t>
              </a:r>
              <a:r>
                <a:rPr lang="en-US" sz="1050" dirty="0"/>
                <a:t> </a:t>
              </a:r>
              <a:r>
                <a:rPr lang="en-US" sz="1050" dirty="0" err="1"/>
                <a:t>coord</a:t>
              </a:r>
              <a:r>
                <a:rPr lang="en-US" sz="1050" dirty="0"/>
                <a:t>	ma	MA</a:t>
              </a:r>
            </a:p>
            <a:p>
              <a:r>
                <a:rPr lang="en-US" sz="1050" dirty="0"/>
                <a:t>  1        	snp1  		0  	1  		G  	A</a:t>
              </a:r>
            </a:p>
            <a:p>
              <a:r>
                <a:rPr lang="en-US" sz="1050" dirty="0"/>
                <a:t>  1        	snp2  		0  	2  		T 	G</a:t>
              </a:r>
            </a:p>
            <a:p>
              <a:r>
                <a:rPr lang="en-US" sz="1050" dirty="0"/>
                <a:t>  1        	snp3  		0  	3  		A  	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BAB38F7-CC50-9A47-B6DA-3F11E9D9662F}"/>
              </a:ext>
            </a:extLst>
          </p:cNvPr>
          <p:cNvGrpSpPr/>
          <p:nvPr/>
        </p:nvGrpSpPr>
        <p:grpSpPr>
          <a:xfrm>
            <a:off x="1420398" y="840409"/>
            <a:ext cx="5960572" cy="1189436"/>
            <a:chOff x="1420398" y="840409"/>
            <a:chExt cx="5960572" cy="1189436"/>
          </a:xfrm>
        </p:grpSpPr>
        <p:sp>
          <p:nvSpPr>
            <p:cNvPr id="11" name="TextBox 10"/>
            <p:cNvSpPr txBox="1"/>
            <p:nvPr/>
          </p:nvSpPr>
          <p:spPr>
            <a:xfrm>
              <a:off x="1490469" y="840409"/>
              <a:ext cx="282295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FF0000"/>
                  </a:solidFill>
                </a:rPr>
                <a:t>.</a:t>
              </a:r>
              <a:r>
                <a:rPr lang="en-US" sz="1350" dirty="0" err="1">
                  <a:solidFill>
                    <a:srgbClr val="FF0000"/>
                  </a:solidFill>
                </a:rPr>
                <a:t>fam</a:t>
              </a:r>
              <a:r>
                <a:rPr lang="en-US" sz="1350" dirty="0">
                  <a:solidFill>
                    <a:srgbClr val="FF0000"/>
                  </a:solidFill>
                </a:rPr>
                <a:t> </a:t>
              </a:r>
              <a:r>
                <a:rPr lang="en-US" sz="1350" dirty="0">
                  <a:solidFill>
                    <a:srgbClr val="FF0000"/>
                  </a:solidFill>
                  <a:sym typeface="Wingdings"/>
                </a:rPr>
                <a:t> PLINK sample information file</a:t>
              </a:r>
              <a:endParaRPr lang="en-US" sz="1350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20398" y="1129599"/>
              <a:ext cx="5960572" cy="900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 err="1"/>
                <a:t>Family_id</a:t>
              </a:r>
              <a:r>
                <a:rPr lang="en-US" sz="1050" dirty="0"/>
                <a:t>	within-</a:t>
              </a:r>
              <a:r>
                <a:rPr lang="en-US" sz="1050" dirty="0" err="1"/>
                <a:t>family_id</a:t>
              </a:r>
              <a:r>
                <a:rPr lang="en-US" sz="1050" dirty="0"/>
                <a:t>	</a:t>
              </a:r>
              <a:r>
                <a:rPr lang="en-US" sz="1050" dirty="0" err="1"/>
                <a:t>WF_Id</a:t>
              </a:r>
              <a:r>
                <a:rPr lang="en-US" sz="1050" dirty="0"/>
                <a:t> (father)	</a:t>
              </a:r>
              <a:r>
                <a:rPr lang="en-US" sz="1050" dirty="0" err="1"/>
                <a:t>WF_id</a:t>
              </a:r>
              <a:r>
                <a:rPr lang="en-US" sz="1050" dirty="0"/>
                <a:t> (mother)	sex	phenotype</a:t>
              </a:r>
            </a:p>
            <a:p>
              <a:r>
                <a:rPr lang="en-US" sz="1050" dirty="0"/>
                <a:t>D0024949 	D0024949 		0 			0 			2 	1</a:t>
              </a:r>
            </a:p>
            <a:p>
              <a:r>
                <a:rPr lang="en-US" sz="1050" dirty="0"/>
                <a:t>D0024302 	D0024302 		0 			0 			1 	1</a:t>
              </a:r>
            </a:p>
            <a:p>
              <a:r>
                <a:rPr lang="en-US" sz="1050" dirty="0"/>
                <a:t>D0023151 	D0023151 		0 			0 			1 	2</a:t>
              </a:r>
            </a:p>
            <a:p>
              <a:r>
                <a:rPr lang="en-US" sz="1050" dirty="0"/>
                <a:t>D0022042 	D0022042 		0 			0 			2 	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649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A20F-DAD0-2042-AD05-D7E464B19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>
                <a:solidFill>
                  <a:srgbClr val="0432FF"/>
                </a:solidFill>
                <a:latin typeface="Avenir Book" panose="02000503020000020003" pitchFamily="2" charset="0"/>
              </a:rPr>
              <a:t>Useful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EC2512-57B9-B24D-A3B0-7928FA70E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23183"/>
            <a:ext cx="8021098" cy="241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08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1239</Words>
  <Application>Microsoft Macintosh PowerPoint</Application>
  <PresentationFormat>On-screen Show (16:9)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Andale Mono</vt:lpstr>
      <vt:lpstr>Arial</vt:lpstr>
      <vt:lpstr>Avenir Book</vt:lpstr>
      <vt:lpstr>Calibri</vt:lpstr>
      <vt:lpstr>Cambria</vt:lpstr>
      <vt:lpstr>Courier</vt:lpstr>
      <vt:lpstr>Menlo Regular</vt:lpstr>
      <vt:lpstr>Palatino</vt:lpstr>
      <vt:lpstr>Wingdings</vt:lpstr>
      <vt:lpstr>Office Theme</vt:lpstr>
      <vt:lpstr>Sergio.Baranzini@ucsf.edu</vt:lpstr>
      <vt:lpstr>Prepare software and files</vt:lpstr>
      <vt:lpstr>Installation notes</vt:lpstr>
      <vt:lpstr>If the previous does not work…</vt:lpstr>
      <vt:lpstr>PowerPoint Presentation</vt:lpstr>
      <vt:lpstr>Fluorescence -&gt; numbers</vt:lpstr>
      <vt:lpstr>Data set</vt:lpstr>
      <vt:lpstr>PLINK file types</vt:lpstr>
      <vt:lpstr>Useful files</vt:lpstr>
      <vt:lpstr>Pipeline</vt:lpstr>
      <vt:lpstr>Pipeline (continued)</vt:lpstr>
      <vt:lpstr>Pipeline (continued)</vt:lpstr>
      <vt:lpstr>Pipeline (continued)</vt:lpstr>
      <vt:lpstr>Pipeline (continued)</vt:lpstr>
      <vt:lpstr>Pipeline (continued)</vt:lpstr>
      <vt:lpstr>Pipeline (continued)</vt:lpstr>
      <vt:lpstr>Pipeline (continued)</vt:lpstr>
    </vt:vector>
  </TitlesOfParts>
  <Company>UCSF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PLINK file types</dc:title>
  <dc:creator>Sergio Baranzini</dc:creator>
  <cp:lastModifiedBy>Baranzini, Sergio</cp:lastModifiedBy>
  <cp:revision>35</cp:revision>
  <dcterms:created xsi:type="dcterms:W3CDTF">2015-05-23T17:48:00Z</dcterms:created>
  <dcterms:modified xsi:type="dcterms:W3CDTF">2023-09-05T01:26:34Z</dcterms:modified>
</cp:coreProperties>
</file>