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6" r:id="rId5"/>
    <p:sldId id="259" r:id="rId6"/>
    <p:sldId id="268" r:id="rId7"/>
    <p:sldId id="262" r:id="rId8"/>
    <p:sldId id="270" r:id="rId9"/>
    <p:sldId id="260" r:id="rId10"/>
    <p:sldId id="267" r:id="rId11"/>
    <p:sldId id="261" r:id="rId12"/>
    <p:sldId id="269" r:id="rId13"/>
    <p:sldId id="263" r:id="rId14"/>
    <p:sldId id="26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6C60E-7341-4707-BD0F-7DFBF9582572}" type="datetimeFigureOut">
              <a:rPr lang="en-GB" smtClean="0"/>
              <a:t>16/08/2019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797EB-28AB-4F71-A711-ADA2D1BD96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1976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6C60E-7341-4707-BD0F-7DFBF9582572}" type="datetimeFigureOut">
              <a:rPr lang="en-GB" smtClean="0"/>
              <a:t>16/08/2019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797EB-28AB-4F71-A711-ADA2D1BD96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2723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6C60E-7341-4707-BD0F-7DFBF9582572}" type="datetimeFigureOut">
              <a:rPr lang="en-GB" smtClean="0"/>
              <a:t>16/08/2019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797EB-28AB-4F71-A711-ADA2D1BD96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10572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6C60E-7341-4707-BD0F-7DFBF9582572}" type="datetimeFigureOut">
              <a:rPr lang="en-GB" smtClean="0"/>
              <a:t>16/08/2019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797EB-28AB-4F71-A711-ADA2D1BD96C6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847564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6C60E-7341-4707-BD0F-7DFBF9582572}" type="datetimeFigureOut">
              <a:rPr lang="en-GB" smtClean="0"/>
              <a:t>16/08/2019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797EB-28AB-4F71-A711-ADA2D1BD96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46923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6C60E-7341-4707-BD0F-7DFBF9582572}" type="datetimeFigureOut">
              <a:rPr lang="en-GB" smtClean="0"/>
              <a:t>16/08/2019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797EB-28AB-4F71-A711-ADA2D1BD96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48728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6C60E-7341-4707-BD0F-7DFBF9582572}" type="datetimeFigureOut">
              <a:rPr lang="en-GB" smtClean="0"/>
              <a:t>16/08/2019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797EB-28AB-4F71-A711-ADA2D1BD96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0972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6C60E-7341-4707-BD0F-7DFBF9582572}" type="datetimeFigureOut">
              <a:rPr lang="en-GB" smtClean="0"/>
              <a:t>16/08/2019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797EB-28AB-4F71-A711-ADA2D1BD96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50522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6C60E-7341-4707-BD0F-7DFBF9582572}" type="datetimeFigureOut">
              <a:rPr lang="en-GB" smtClean="0"/>
              <a:t>16/08/2019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797EB-28AB-4F71-A711-ADA2D1BD96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8525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6C60E-7341-4707-BD0F-7DFBF9582572}" type="datetimeFigureOut">
              <a:rPr lang="en-GB" smtClean="0"/>
              <a:t>16/08/2019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797EB-28AB-4F71-A711-ADA2D1BD96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20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6C60E-7341-4707-BD0F-7DFBF9582572}" type="datetimeFigureOut">
              <a:rPr lang="en-GB" smtClean="0"/>
              <a:t>16/08/2019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797EB-28AB-4F71-A711-ADA2D1BD96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0980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6C60E-7341-4707-BD0F-7DFBF9582572}" type="datetimeFigureOut">
              <a:rPr lang="en-GB" smtClean="0"/>
              <a:t>16/08/2019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797EB-28AB-4F71-A711-ADA2D1BD96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0490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6C60E-7341-4707-BD0F-7DFBF9582572}" type="datetimeFigureOut">
              <a:rPr lang="en-GB" smtClean="0"/>
              <a:t>16/08/2019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797EB-28AB-4F71-A711-ADA2D1BD96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3046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6C60E-7341-4707-BD0F-7DFBF9582572}" type="datetimeFigureOut">
              <a:rPr lang="en-GB" smtClean="0"/>
              <a:t>16/08/2019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797EB-28AB-4F71-A711-ADA2D1BD96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1477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6C60E-7341-4707-BD0F-7DFBF9582572}" type="datetimeFigureOut">
              <a:rPr lang="en-GB" smtClean="0"/>
              <a:t>16/08/2019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797EB-28AB-4F71-A711-ADA2D1BD96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234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6C60E-7341-4707-BD0F-7DFBF9582572}" type="datetimeFigureOut">
              <a:rPr lang="en-GB" smtClean="0"/>
              <a:t>16/08/2019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797EB-28AB-4F71-A711-ADA2D1BD96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1269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6C60E-7341-4707-BD0F-7DFBF9582572}" type="datetimeFigureOut">
              <a:rPr lang="en-GB" smtClean="0"/>
              <a:t>16/08/2019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797EB-28AB-4F71-A711-ADA2D1BD96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3452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686C60E-7341-4707-BD0F-7DFBF9582572}" type="datetimeFigureOut">
              <a:rPr lang="en-GB" smtClean="0"/>
              <a:t>16/08/2019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EC1797EB-28AB-4F71-A711-ADA2D1BD96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0266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2E6E0AB-799C-45AE-B39F-E5F22CFAA376}"/>
              </a:ext>
            </a:extLst>
          </p:cNvPr>
          <p:cNvSpPr txBox="1"/>
          <p:nvPr/>
        </p:nvSpPr>
        <p:spPr>
          <a:xfrm>
            <a:off x="145774" y="4227442"/>
            <a:ext cx="311426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A.M Barrios</a:t>
            </a:r>
          </a:p>
          <a:p>
            <a:r>
              <a:rPr lang="en-GB" sz="4000" dirty="0"/>
              <a:t>B </a:t>
            </a:r>
            <a:r>
              <a:rPr lang="en-GB" sz="4000" dirty="0" err="1"/>
              <a:t>Bhaga</a:t>
            </a:r>
            <a:endParaRPr lang="en-GB" sz="4000" dirty="0"/>
          </a:p>
          <a:p>
            <a:r>
              <a:rPr lang="en-GB" sz="4000" dirty="0"/>
              <a:t>J Clasen</a:t>
            </a:r>
          </a:p>
          <a:p>
            <a:r>
              <a:rPr lang="en-GB" sz="4000" dirty="0"/>
              <a:t>J.M Webber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D4217A-4054-430A-89D4-5131F368948E}"/>
              </a:ext>
            </a:extLst>
          </p:cNvPr>
          <p:cNvSpPr txBox="1"/>
          <p:nvPr/>
        </p:nvSpPr>
        <p:spPr>
          <a:xfrm>
            <a:off x="8587408" y="4227442"/>
            <a:ext cx="345881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4000" dirty="0"/>
              <a:t>96011930</a:t>
            </a:r>
          </a:p>
          <a:p>
            <a:pPr algn="r"/>
            <a:r>
              <a:rPr lang="en-GB" sz="4000" dirty="0"/>
              <a:t>17094128</a:t>
            </a:r>
          </a:p>
          <a:p>
            <a:pPr algn="r"/>
            <a:r>
              <a:rPr lang="en-GB" sz="4000" dirty="0"/>
              <a:t>15189385</a:t>
            </a:r>
          </a:p>
          <a:p>
            <a:pPr algn="r"/>
            <a:r>
              <a:rPr lang="en-GB" sz="4000" dirty="0"/>
              <a:t>12100952</a:t>
            </a:r>
          </a:p>
        </p:txBody>
      </p:sp>
      <p:pic>
        <p:nvPicPr>
          <p:cNvPr id="3" name="Picture 2" descr="A group of people standing in a room&#10;&#10;Description automatically generated">
            <a:extLst>
              <a:ext uri="{FF2B5EF4-FFF2-40B4-BE49-F238E27FC236}">
                <a16:creationId xmlns:a16="http://schemas.microsoft.com/office/drawing/2014/main" id="{AB7A6104-25C8-4317-9E85-D83F9C95B6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7269" y="2216426"/>
            <a:ext cx="6188765" cy="464157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F84588F-20F3-4658-A8A0-EAFF49B7908F}"/>
              </a:ext>
            </a:extLst>
          </p:cNvPr>
          <p:cNvSpPr txBox="1"/>
          <p:nvPr/>
        </p:nvSpPr>
        <p:spPr>
          <a:xfrm>
            <a:off x="1086678" y="76013"/>
            <a:ext cx="1001864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600" b="1" u="sng" dirty="0">
                <a:solidFill>
                  <a:srgbClr val="00B050"/>
                </a:solidFill>
              </a:rPr>
              <a:t>CLB 321: Chemical Kinetics 2019 - </a:t>
            </a:r>
            <a:r>
              <a:rPr lang="en-GB" sz="6000" b="1" u="sng" dirty="0">
                <a:solidFill>
                  <a:srgbClr val="00B050"/>
                </a:solidFill>
              </a:rPr>
              <a:t>Group 19</a:t>
            </a:r>
          </a:p>
        </p:txBody>
      </p:sp>
    </p:spTree>
    <p:extLst>
      <p:ext uri="{BB962C8B-B14F-4D97-AF65-F5344CB8AC3E}">
        <p14:creationId xmlns:p14="http://schemas.microsoft.com/office/powerpoint/2010/main" val="7152824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24B245A-CF6D-4937-907C-688CFC4FD863}"/>
              </a:ext>
            </a:extLst>
          </p:cNvPr>
          <p:cNvSpPr txBox="1"/>
          <p:nvPr/>
        </p:nvSpPr>
        <p:spPr>
          <a:xfrm>
            <a:off x="3739661" y="6235111"/>
            <a:ext cx="5080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dirty="0">
                <a:solidFill>
                  <a:schemeClr val="bg1"/>
                </a:solidFill>
              </a:rPr>
              <a:t>Conversion vs time for batch reactor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5659968-2B85-4C47-98A7-2024EC7339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043" y="161224"/>
            <a:ext cx="8787373" cy="6008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28908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5F7837-4ADC-44AE-9C2C-C97FC1B71972}"/>
              </a:ext>
            </a:extLst>
          </p:cNvPr>
          <p:cNvSpPr txBox="1"/>
          <p:nvPr/>
        </p:nvSpPr>
        <p:spPr>
          <a:xfrm>
            <a:off x="5446643" y="490330"/>
            <a:ext cx="12987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PFR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49336C-CE7A-459C-92A5-D758B54E39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6355" y="2537250"/>
            <a:ext cx="5265645" cy="432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090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>
            <a:extLst>
              <a:ext uri="{FF2B5EF4-FFF2-40B4-BE49-F238E27FC236}">
                <a16:creationId xmlns:a16="http://schemas.microsoft.com/office/drawing/2014/main" id="{817BEE2D-51FB-4282-BFC8-726295FF5A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387" y="289972"/>
            <a:ext cx="9181065" cy="6278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79789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C3E01EB-46C2-4692-87DA-CFFB4C381CBC}"/>
              </a:ext>
            </a:extLst>
          </p:cNvPr>
          <p:cNvSpPr txBox="1"/>
          <p:nvPr/>
        </p:nvSpPr>
        <p:spPr>
          <a:xfrm>
            <a:off x="5029200" y="278296"/>
            <a:ext cx="21335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>
                <a:solidFill>
                  <a:schemeClr val="bg1"/>
                </a:solidFill>
              </a:rPr>
              <a:t>Results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A90D82-F2BB-4E91-B3DA-05C092ADC646}"/>
              </a:ext>
            </a:extLst>
          </p:cNvPr>
          <p:cNvSpPr txBox="1"/>
          <p:nvPr/>
        </p:nvSpPr>
        <p:spPr>
          <a:xfrm>
            <a:off x="2265507" y="6244649"/>
            <a:ext cx="89849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</a:rPr>
              <a:t>Conversion vs residence time (calculated from the Batch run):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C88DB3ED-3B86-4E33-880D-10403D355F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5879" y="986182"/>
            <a:ext cx="7620614" cy="5131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2423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8A77368-9DAF-4727-A341-2573FEE66B11}"/>
              </a:ext>
            </a:extLst>
          </p:cNvPr>
          <p:cNvSpPr txBox="1"/>
          <p:nvPr/>
        </p:nvSpPr>
        <p:spPr>
          <a:xfrm>
            <a:off x="1265583" y="371060"/>
            <a:ext cx="96608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Rate constant (k) at ambient temperature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DC7B322-A96B-4135-8C44-DF457D794CDA}"/>
                  </a:ext>
                </a:extLst>
              </p:cNvPr>
              <p:cNvSpPr txBox="1"/>
              <p:nvPr/>
            </p:nvSpPr>
            <p:spPr>
              <a:xfrm>
                <a:off x="3173895" y="2117006"/>
                <a:ext cx="5844209" cy="33927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2400" dirty="0"/>
                  <a:t>k = , m = , n = </a:t>
                </a:r>
              </a:p>
              <a:p>
                <a:endParaRPr lang="en-GB" sz="2400" dirty="0"/>
              </a:p>
              <a:p>
                <a:r>
                  <a:rPr lang="en-GB" sz="2400" dirty="0"/>
                  <a:t>Units:</a:t>
                </a:r>
              </a:p>
              <a:p>
                <a:pPr algn="ctr"/>
                <a:r>
                  <a:rPr lang="en-GB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GB" sz="2400" i="1">
                        <a:latin typeface="Cambria Math" panose="02040503050406030204" pitchFamily="18" charset="0"/>
                      </a:rPr>
                      <m:t> = − 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GB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Sup>
                      <m:sSubSupPr>
                        <m:ctrlPr>
                          <a:rPr lang="en-GB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GB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sub>
                      <m:sup>
                        <m:r>
                          <a:rPr lang="en-GB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bSup>
                    <m:r>
                      <a:rPr lang="en-GB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Sup>
                      <m:sSubSupPr>
                        <m:ctrlPr>
                          <a:rPr lang="en-GB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GB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sub>
                      <m:sup>
                        <m:r>
                          <a:rPr lang="en-GB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endParaRPr lang="en-GB" sz="2400" dirty="0"/>
              </a:p>
              <a:p>
                <a:pPr algn="ctr"/>
                <a:r>
                  <a:rPr lang="en-GB" sz="24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𝑚𝑜𝑙</m:t>
                            </m:r>
                          </m:num>
                          <m:den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GB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r>
                              <a:rPr lang="en-GB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den>
                        </m:f>
                      </m:e>
                    </m:d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GB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2400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p>
                                <m:r>
                                  <a:rPr lang="en-GB" sz="2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GB" sz="24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GB" sz="2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GB" sz="2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GB" sz="2400" b="0" i="1" smtClean="0">
                                    <a:latin typeface="Cambria Math" panose="02040503050406030204" pitchFamily="18" charset="0"/>
                                  </a:rPr>
                                  <m:t>−1)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GB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2400" b="0" i="1" smtClean="0">
                                    <a:latin typeface="Cambria Math" panose="02040503050406030204" pitchFamily="18" charset="0"/>
                                  </a:rPr>
                                  <m:t>𝑚𝑜𝑙</m:t>
                                </m:r>
                              </m:e>
                              <m:sup>
                                <m:r>
                                  <a:rPr lang="en-GB" sz="2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GB" sz="24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GB" sz="2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GB" sz="2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GB" sz="2400" b="0" i="1" smtClean="0">
                                    <a:latin typeface="Cambria Math" panose="02040503050406030204" pitchFamily="18" charset="0"/>
                                  </a:rPr>
                                  <m:t>−1)</m:t>
                                </m:r>
                              </m:sup>
                            </m:sSup>
                            <m:r>
                              <a:rPr lang="en-GB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r>
                              <a:rPr lang="en-GB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den>
                        </m:f>
                      </m:e>
                    </m:d>
                    <m:r>
                      <a:rPr lang="en-GB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GB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GB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GB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𝑚𝑜𝑙</m:t>
                                </m:r>
                              </m:num>
                              <m:den>
                                <m:r>
                                  <a:rPr lang="en-GB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𝐿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GB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GB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GB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GB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GB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𝑚𝑜𝑙</m:t>
                                </m:r>
                              </m:num>
                              <m:den>
                                <m:r>
                                  <a:rPr lang="en-GB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𝐿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GB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GB" sz="2400" dirty="0"/>
              </a:p>
              <a:p>
                <a:pPr algn="ctr"/>
                <a:endParaRPr lang="en-GB" sz="2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 [</m:t>
                      </m:r>
                      <m:f>
                        <m:fPr>
                          <m:ctrlPr>
                            <a:rPr lang="en-GB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p/>
                          </m:sSup>
                        </m:num>
                        <m:den>
                          <m:sSup>
                            <m:sSup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𝑚𝑜𝑙</m:t>
                              </m:r>
                            </m:e>
                            <m:sup/>
                          </m:sSup>
                          <m:r>
                            <a:rPr lang="en-GB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r>
                        <a:rPr lang="en-GB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DC7B322-A96B-4135-8C44-DF457D794C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3895" y="2117006"/>
                <a:ext cx="5844209" cy="3392724"/>
              </a:xfrm>
              <a:prstGeom prst="rect">
                <a:avLst/>
              </a:prstGeom>
              <a:blipFill>
                <a:blip r:embed="rId2"/>
                <a:stretch>
                  <a:fillRect l="-1670" t="-143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8435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43F4368-52BA-4823-9625-2016A774ED25}"/>
              </a:ext>
            </a:extLst>
          </p:cNvPr>
          <p:cNvSpPr txBox="1"/>
          <p:nvPr/>
        </p:nvSpPr>
        <p:spPr>
          <a:xfrm>
            <a:off x="2166729" y="1298713"/>
            <a:ext cx="78585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u="sng" dirty="0"/>
              <a:t>Reaction:</a:t>
            </a:r>
          </a:p>
          <a:p>
            <a:pPr algn="ctr"/>
            <a:r>
              <a:rPr lang="en-GB" sz="2400" dirty="0"/>
              <a:t>CH3COOCH2CH3+NaOH→CH3COONa+CH3CH2OH (A+B→C+D)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47B35B-426F-4FEE-8861-163D8EAF7699}"/>
              </a:ext>
            </a:extLst>
          </p:cNvPr>
          <p:cNvSpPr txBox="1"/>
          <p:nvPr/>
        </p:nvSpPr>
        <p:spPr>
          <a:xfrm>
            <a:off x="4591878" y="331304"/>
            <a:ext cx="30082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Background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51EDB9C-63F8-45CA-AE6A-4F69FE7A158A}"/>
                  </a:ext>
                </a:extLst>
              </p:cNvPr>
              <p:cNvSpPr txBox="1"/>
              <p:nvPr/>
            </p:nvSpPr>
            <p:spPr>
              <a:xfrm>
                <a:off x="271668" y="2988581"/>
                <a:ext cx="379012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u="sng" dirty="0"/>
                  <a:t>Reaction rate: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 = 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Sup>
                        <m:sSubSupPr>
                          <m:ctrlP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</m:sSubSup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Sup>
                        <m:sSubSupPr>
                          <m:ctrlP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51EDB9C-63F8-45CA-AE6A-4F69FE7A15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668" y="2988581"/>
                <a:ext cx="3790122" cy="646331"/>
              </a:xfrm>
              <a:prstGeom prst="rect">
                <a:avLst/>
              </a:prstGeom>
              <a:blipFill>
                <a:blip r:embed="rId2"/>
                <a:stretch>
                  <a:fillRect l="-1449" t="-4717" b="-94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1C06C98-104E-4241-9CA7-4EBCC9354459}"/>
                  </a:ext>
                </a:extLst>
              </p:cNvPr>
              <p:cNvSpPr txBox="1"/>
              <p:nvPr/>
            </p:nvSpPr>
            <p:spPr>
              <a:xfrm>
                <a:off x="7818783" y="3034276"/>
                <a:ext cx="3472069" cy="7894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u="sng" dirty="0"/>
                  <a:t>Batch mole balance: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skw"/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𝑑𝐹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1C06C98-104E-4241-9CA7-4EBCC93544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8783" y="3034276"/>
                <a:ext cx="3472069" cy="789447"/>
              </a:xfrm>
              <a:prstGeom prst="rect">
                <a:avLst/>
              </a:prstGeom>
              <a:blipFill>
                <a:blip r:embed="rId3"/>
                <a:stretch>
                  <a:fillRect l="-1582" t="-465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ED62322-261E-4354-BCD1-6AD453ACC7EC}"/>
                  </a:ext>
                </a:extLst>
              </p:cNvPr>
              <p:cNvSpPr txBox="1"/>
              <p:nvPr/>
            </p:nvSpPr>
            <p:spPr>
              <a:xfrm>
                <a:off x="271668" y="4980840"/>
                <a:ext cx="311426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u="sng" dirty="0"/>
                  <a:t>CSTR mole balance: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𝐴𝑂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− 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=− 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ED62322-261E-4354-BCD1-6AD453ACC7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668" y="4980840"/>
                <a:ext cx="3114261" cy="646331"/>
              </a:xfrm>
              <a:prstGeom prst="rect">
                <a:avLst/>
              </a:prstGeom>
              <a:blipFill>
                <a:blip r:embed="rId4"/>
                <a:stretch>
                  <a:fillRect l="-1765" t="-47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119E4FB-3023-41D0-8486-107CE498A523}"/>
                  </a:ext>
                </a:extLst>
              </p:cNvPr>
              <p:cNvSpPr txBox="1"/>
              <p:nvPr/>
            </p:nvSpPr>
            <p:spPr>
              <a:xfrm>
                <a:off x="7818783" y="4770782"/>
                <a:ext cx="2584174" cy="10664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u="sng" dirty="0"/>
                  <a:t>PFR mole balance: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skw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𝑑𝐹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den>
                      </m:f>
                      <m:r>
                        <a:rPr lang="en-GB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119E4FB-3023-41D0-8486-107CE498A5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8783" y="4770782"/>
                <a:ext cx="2584174" cy="1066446"/>
              </a:xfrm>
              <a:prstGeom prst="rect">
                <a:avLst/>
              </a:prstGeom>
              <a:blipFill>
                <a:blip r:embed="rId5"/>
                <a:stretch>
                  <a:fillRect l="-2123" t="-342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8448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C92D55-0ABB-41AC-81B8-ACFBC3004918}"/>
              </a:ext>
            </a:extLst>
          </p:cNvPr>
          <p:cNvSpPr txBox="1"/>
          <p:nvPr/>
        </p:nvSpPr>
        <p:spPr>
          <a:xfrm>
            <a:off x="3034748" y="424069"/>
            <a:ext cx="61225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Experimental procedure</a:t>
            </a:r>
          </a:p>
        </p:txBody>
      </p:sp>
      <p:pic>
        <p:nvPicPr>
          <p:cNvPr id="8" name="Picture 7" descr="A close up of a device&#10;&#10;Description automatically generated">
            <a:extLst>
              <a:ext uri="{FF2B5EF4-FFF2-40B4-BE49-F238E27FC236}">
                <a16:creationId xmlns:a16="http://schemas.microsoft.com/office/drawing/2014/main" id="{123CC51C-46F2-4041-887B-FA05547983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9001" y="4490830"/>
            <a:ext cx="4212999" cy="236717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4B57656-9DF0-4C20-92EB-DA8B462881EC}"/>
              </a:ext>
            </a:extLst>
          </p:cNvPr>
          <p:cNvSpPr txBox="1"/>
          <p:nvPr/>
        </p:nvSpPr>
        <p:spPr>
          <a:xfrm>
            <a:off x="701174" y="1259176"/>
            <a:ext cx="3511826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i="1" u="sng" dirty="0"/>
              <a:t>Conductivity Probe: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Insertion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No bubbles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Angled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Re-insert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Twist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Data reading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BEFORE reaction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Measures K</a:t>
            </a:r>
          </a:p>
          <a:p>
            <a:endParaRPr lang="en-GB" dirty="0"/>
          </a:p>
          <a:p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C24FD96-1051-493F-84E0-AE2317FE86B9}"/>
                  </a:ext>
                </a:extLst>
              </p:cNvPr>
              <p:cNvSpPr txBox="1"/>
              <p:nvPr/>
            </p:nvSpPr>
            <p:spPr>
              <a:xfrm>
                <a:off x="371062" y="4683735"/>
                <a:ext cx="3366052" cy="6819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𝑆𝑡𝑎𝑟𝑡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num>
                        <m:den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𝑆𝑡𝑎𝑟𝑡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− 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𝐸𝑛𝑑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C24FD96-1051-493F-84E0-AE2317FE86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062" y="4683735"/>
                <a:ext cx="3366052" cy="68191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B175DF7-3402-4D41-90F9-7BF1A689402D}"/>
                  </a:ext>
                </a:extLst>
              </p:cNvPr>
              <p:cNvSpPr txBox="1"/>
              <p:nvPr/>
            </p:nvSpPr>
            <p:spPr>
              <a:xfrm>
                <a:off x="3737114" y="5963478"/>
                <a:ext cx="33539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𝑁𝑎𝑂𝐻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=0.02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∙(1 −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B175DF7-3402-4D41-90F9-7BF1A68940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7114" y="5963478"/>
                <a:ext cx="3353991" cy="369332"/>
              </a:xfrm>
              <a:prstGeom prst="rect">
                <a:avLst/>
              </a:prstGeom>
              <a:blipFill>
                <a:blip r:embed="rId4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DB3A68FB-DF7E-46C3-A223-AC749C45396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2814" y="1216151"/>
            <a:ext cx="2486372" cy="3467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555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5C756A-5FAB-4EE0-A15E-5DC4DFF967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7467" y="3218942"/>
            <a:ext cx="4534533" cy="363905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94B4DB6-8859-469B-A8F8-3795630C56AD}"/>
              </a:ext>
            </a:extLst>
          </p:cNvPr>
          <p:cNvSpPr txBox="1"/>
          <p:nvPr/>
        </p:nvSpPr>
        <p:spPr>
          <a:xfrm>
            <a:off x="954158" y="1536174"/>
            <a:ext cx="389613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i="1" u="sng" dirty="0"/>
              <a:t>Pump:</a:t>
            </a:r>
          </a:p>
          <a:p>
            <a:endParaRPr lang="en-GB" dirty="0"/>
          </a:p>
          <a:p>
            <a:r>
              <a:rPr lang="en-GB" dirty="0"/>
              <a:t>Rpm conversion: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Set rpm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Select volume (in mL)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Time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/>
          </a:p>
          <a:p>
            <a:r>
              <a:rPr lang="en-GB" dirty="0"/>
              <a:t>Compensating for added head: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Rpm conversion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Add pipes to reactor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Measure flow rate at reactor outlet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Adjust rpm </a:t>
            </a:r>
          </a:p>
        </p:txBody>
      </p:sp>
    </p:spTree>
    <p:extLst>
      <p:ext uri="{BB962C8B-B14F-4D97-AF65-F5344CB8AC3E}">
        <p14:creationId xmlns:p14="http://schemas.microsoft.com/office/powerpoint/2010/main" val="4192577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EEAFCC8-0D1A-44DF-86B3-B8F91C671C8B}"/>
              </a:ext>
            </a:extLst>
          </p:cNvPr>
          <p:cNvSpPr txBox="1"/>
          <p:nvPr/>
        </p:nvSpPr>
        <p:spPr>
          <a:xfrm>
            <a:off x="4969565" y="357809"/>
            <a:ext cx="22528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CSTR</a:t>
            </a:r>
            <a:r>
              <a:rPr lang="en-GB" dirty="0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8796749-CF48-42F7-92AF-1D5FCAE958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1415" y="1418466"/>
            <a:ext cx="4010585" cy="5439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183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8741C93-849A-4294-A83A-8A155135D55A}"/>
              </a:ext>
            </a:extLst>
          </p:cNvPr>
          <p:cNvSpPr txBox="1"/>
          <p:nvPr/>
        </p:nvSpPr>
        <p:spPr>
          <a:xfrm>
            <a:off x="3446888" y="6221371"/>
            <a:ext cx="5080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dirty="0">
                <a:solidFill>
                  <a:schemeClr val="bg1"/>
                </a:solidFill>
              </a:rPr>
              <a:t>Conversion vs time for single CSTR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72B32291-3B54-448D-9189-50960E12E2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807" y="183794"/>
            <a:ext cx="9049601" cy="6094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8407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30092BD-3E60-4AE4-A443-E6617F5686F4}"/>
              </a:ext>
            </a:extLst>
          </p:cNvPr>
          <p:cNvSpPr txBox="1"/>
          <p:nvPr/>
        </p:nvSpPr>
        <p:spPr>
          <a:xfrm>
            <a:off x="3472069" y="344556"/>
            <a:ext cx="52478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Two CSTR’s in Series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D5B6A41-AED6-4B23-B8D9-FDCEBCAB9F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4139" y="2919950"/>
            <a:ext cx="5247861" cy="393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340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>
            <a:extLst>
              <a:ext uri="{FF2B5EF4-FFF2-40B4-BE49-F238E27FC236}">
                <a16:creationId xmlns:a16="http://schemas.microsoft.com/office/drawing/2014/main" id="{60F09E6B-31F9-4370-901B-7B05B84CFF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9411" y="-9218"/>
            <a:ext cx="9022884" cy="6076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A7E765D-281E-4F49-8112-23182841ED18}"/>
              </a:ext>
            </a:extLst>
          </p:cNvPr>
          <p:cNvSpPr txBox="1"/>
          <p:nvPr/>
        </p:nvSpPr>
        <p:spPr>
          <a:xfrm>
            <a:off x="3711523" y="6306007"/>
            <a:ext cx="57419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dirty="0">
                <a:solidFill>
                  <a:schemeClr val="bg1"/>
                </a:solidFill>
              </a:rPr>
              <a:t>Conversion vs time for 2 CSTR’s in series</a:t>
            </a:r>
          </a:p>
        </p:txBody>
      </p:sp>
    </p:spTree>
    <p:extLst>
      <p:ext uri="{BB962C8B-B14F-4D97-AF65-F5344CB8AC3E}">
        <p14:creationId xmlns:p14="http://schemas.microsoft.com/office/powerpoint/2010/main" val="17808927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2D03E7C-3237-4EFA-BCEA-DFF2C32034B8}"/>
              </a:ext>
            </a:extLst>
          </p:cNvPr>
          <p:cNvSpPr txBox="1"/>
          <p:nvPr/>
        </p:nvSpPr>
        <p:spPr>
          <a:xfrm>
            <a:off x="4982817" y="530087"/>
            <a:ext cx="22263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Batch</a:t>
            </a:r>
            <a:r>
              <a:rPr lang="en-GB" sz="4000" dirty="0"/>
              <a:t> </a:t>
            </a:r>
          </a:p>
        </p:txBody>
      </p:sp>
      <p:pic>
        <p:nvPicPr>
          <p:cNvPr id="6" name="Picture 5" descr="A close up of a plate on a table&#10;&#10;Description automatically generated">
            <a:extLst>
              <a:ext uri="{FF2B5EF4-FFF2-40B4-BE49-F238E27FC236}">
                <a16:creationId xmlns:a16="http://schemas.microsoft.com/office/drawing/2014/main" id="{7D196FC5-DBC5-4407-8620-9FD2667A57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9916" y="2536701"/>
            <a:ext cx="2842084" cy="432129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E83D825-2E7B-4C52-A34E-24ABC180A9FD}"/>
              </a:ext>
            </a:extLst>
          </p:cNvPr>
          <p:cNvSpPr txBox="1"/>
          <p:nvPr/>
        </p:nvSpPr>
        <p:spPr>
          <a:xfrm>
            <a:off x="1007165" y="1118703"/>
            <a:ext cx="5963478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i="1" dirty="0" err="1"/>
              <a:t>K</a:t>
            </a:r>
            <a:r>
              <a:rPr lang="en-ZA" sz="2400" i="1" baseline="-25000" dirty="0" err="1"/>
              <a:t>start</a:t>
            </a:r>
            <a:endParaRPr lang="en-ZA" baseline="-25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/>
              <a:t>Measure 0.02 mol/L NaOH</a:t>
            </a:r>
            <a:endParaRPr lang="en-ZA" baseline="-25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/>
              <a:t>Insert conductivity probe</a:t>
            </a:r>
          </a:p>
          <a:p>
            <a:endParaRPr lang="en-ZA" dirty="0"/>
          </a:p>
          <a:p>
            <a:r>
              <a:rPr lang="en-ZA" sz="2400" i="1" dirty="0"/>
              <a:t>Reaction</a:t>
            </a:r>
            <a:endParaRPr lang="en-ZA" sz="16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/>
              <a:t>Add 100 mL each of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ZA" dirty="0"/>
              <a:t>0.04 mol/L NaOH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ZA" dirty="0"/>
              <a:t>0.08 mol/L Ethyl Acetate</a:t>
            </a:r>
            <a:endParaRPr lang="en-ZA" baseline="-25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ZA" dirty="0"/>
              <a:t>Estimated run time: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ZA" dirty="0"/>
              <a:t>25 minutes with conductivity probe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ZA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ZA" sz="2400" i="1" dirty="0" err="1"/>
              <a:t>K</a:t>
            </a:r>
            <a:r>
              <a:rPr lang="en-ZA" sz="2400" i="1" baseline="-25000" dirty="0" err="1"/>
              <a:t>finish</a:t>
            </a:r>
            <a:endParaRPr lang="en-ZA" sz="2400" i="1" baseline="-25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ZA" dirty="0"/>
              <a:t>1 hour after other experiments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ZA" dirty="0"/>
              <a:t>Insert conductivity probe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Z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2400" i="1" dirty="0"/>
              <a:t>Conversion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ZA" i="1" dirty="0"/>
              <a:t>Experimental:	93%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ZA" i="1" dirty="0"/>
              <a:t>Theoretical:      79%</a:t>
            </a:r>
          </a:p>
        </p:txBody>
      </p:sp>
    </p:spTree>
    <p:extLst>
      <p:ext uri="{BB962C8B-B14F-4D97-AF65-F5344CB8AC3E}">
        <p14:creationId xmlns:p14="http://schemas.microsoft.com/office/powerpoint/2010/main" val="36294264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448</TotalTime>
  <Words>273</Words>
  <Application>Microsoft Office PowerPoint</Application>
  <PresentationFormat>Widescreen</PresentationFormat>
  <Paragraphs>80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Calisto MT</vt:lpstr>
      <vt:lpstr>Cambria Math</vt:lpstr>
      <vt:lpstr>Wingdings 2</vt:lpstr>
      <vt:lpstr>Slate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Mr. J Clasen</dc:creator>
  <cp:lastModifiedBy>Mr. B Bhaga</cp:lastModifiedBy>
  <cp:revision>24</cp:revision>
  <dcterms:created xsi:type="dcterms:W3CDTF">2019-08-15T14:55:56Z</dcterms:created>
  <dcterms:modified xsi:type="dcterms:W3CDTF">2019-08-16T10:17:27Z</dcterms:modified>
</cp:coreProperties>
</file>