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0"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4697"/>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11/28/2018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11/28/2018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ckillinois2018-65d9f.firebase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rdan329/hackweek" TargetMode="External"/><Relationship Id="rId2" Type="http://schemas.openxmlformats.org/officeDocument/2006/relationships/hyperlink" Target="https://github.com/Brockerboy/Pizza-N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0DF4-656D-2440-BB04-E1C4B766C89B}"/>
              </a:ext>
            </a:extLst>
          </p:cNvPr>
          <p:cNvSpPr>
            <a:spLocks noGrp="1"/>
          </p:cNvSpPr>
          <p:nvPr>
            <p:ph type="ctrTitle"/>
          </p:nvPr>
        </p:nvSpPr>
        <p:spPr/>
        <p:txBody>
          <a:bodyPr/>
          <a:lstStyle/>
          <a:p>
            <a:r>
              <a:rPr lang="en-US" dirty="0"/>
              <a:t>PIZZA NOW</a:t>
            </a:r>
          </a:p>
        </p:txBody>
      </p:sp>
      <p:sp>
        <p:nvSpPr>
          <p:cNvPr id="3" name="Subtitle 2">
            <a:extLst>
              <a:ext uri="{FF2B5EF4-FFF2-40B4-BE49-F238E27FC236}">
                <a16:creationId xmlns:a16="http://schemas.microsoft.com/office/drawing/2014/main" id="{EF58E408-A74E-DA47-B4E7-80AC8DB80B5D}"/>
              </a:ext>
            </a:extLst>
          </p:cNvPr>
          <p:cNvSpPr>
            <a:spLocks noGrp="1"/>
          </p:cNvSpPr>
          <p:nvPr>
            <p:ph type="subTitle" idx="1"/>
          </p:nvPr>
        </p:nvSpPr>
        <p:spPr/>
        <p:txBody>
          <a:bodyPr/>
          <a:lstStyle/>
          <a:p>
            <a:r>
              <a:rPr lang="en-US" dirty="0"/>
              <a:t>Your one stop shop for finding pizza near you</a:t>
            </a:r>
          </a:p>
          <a:p>
            <a:endParaRPr lang="en-US" dirty="0"/>
          </a:p>
        </p:txBody>
      </p:sp>
    </p:spTree>
    <p:extLst>
      <p:ext uri="{BB962C8B-B14F-4D97-AF65-F5344CB8AC3E}">
        <p14:creationId xmlns:p14="http://schemas.microsoft.com/office/powerpoint/2010/main" val="57448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3AD-1F6C-D546-8BDA-57C2C7DB74F8}"/>
              </a:ext>
            </a:extLst>
          </p:cNvPr>
          <p:cNvSpPr>
            <a:spLocks noGrp="1"/>
          </p:cNvSpPr>
          <p:nvPr>
            <p:ph type="title"/>
          </p:nvPr>
        </p:nvSpPr>
        <p:spPr/>
        <p:txBody>
          <a:bodyPr/>
          <a:lstStyle/>
          <a:p>
            <a:r>
              <a:rPr lang="en-US" dirty="0">
                <a:latin typeface="Copperplate" panose="02000504000000020004" pitchFamily="2" charset="77"/>
              </a:rPr>
              <a:t>Bootstrap</a:t>
            </a:r>
          </a:p>
        </p:txBody>
      </p:sp>
      <p:sp>
        <p:nvSpPr>
          <p:cNvPr id="3" name="Content Placeholder 2">
            <a:extLst>
              <a:ext uri="{FF2B5EF4-FFF2-40B4-BE49-F238E27FC236}">
                <a16:creationId xmlns:a16="http://schemas.microsoft.com/office/drawing/2014/main" id="{6BA30F11-B51F-9245-997D-93B4129421B7}"/>
              </a:ext>
            </a:extLst>
          </p:cNvPr>
          <p:cNvSpPr>
            <a:spLocks noGrp="1"/>
          </p:cNvSpPr>
          <p:nvPr>
            <p:ph idx="1"/>
          </p:nvPr>
        </p:nvSpPr>
        <p:spPr/>
        <p:txBody>
          <a:bodyPr/>
          <a:lstStyle/>
          <a:p>
            <a:r>
              <a:rPr lang="en-US" dirty="0">
                <a:latin typeface="Copperplate" panose="02000504000000020004" pitchFamily="2" charset="77"/>
              </a:rPr>
              <a:t>Bootstrap was used for all our styling, and made for a really nice UI</a:t>
            </a:r>
          </a:p>
          <a:p>
            <a:endParaRPr lang="en-US" dirty="0">
              <a:latin typeface="Copperplate" panose="02000504000000020004" pitchFamily="2" charset="77"/>
            </a:endParaRPr>
          </a:p>
          <a:p>
            <a:r>
              <a:rPr lang="en-US" dirty="0" err="1">
                <a:latin typeface="Copperplate" panose="02000504000000020004" pitchFamily="2" charset="77"/>
              </a:rPr>
              <a:t>Reactstrap</a:t>
            </a:r>
            <a:r>
              <a:rPr lang="en-US" dirty="0">
                <a:latin typeface="Copperplate" panose="02000504000000020004" pitchFamily="2" charset="77"/>
              </a:rPr>
              <a:t> was used in conjunction with bootstrap to aid in functionality of Navbar, Layout, and general look and feel</a:t>
            </a:r>
          </a:p>
          <a:p>
            <a:endParaRPr lang="en-US" dirty="0"/>
          </a:p>
        </p:txBody>
      </p:sp>
    </p:spTree>
    <p:extLst>
      <p:ext uri="{BB962C8B-B14F-4D97-AF65-F5344CB8AC3E}">
        <p14:creationId xmlns:p14="http://schemas.microsoft.com/office/powerpoint/2010/main" val="33290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CF4-0A89-BC44-A569-A54DF5B22BE6}"/>
              </a:ext>
            </a:extLst>
          </p:cNvPr>
          <p:cNvSpPr>
            <a:spLocks noGrp="1"/>
          </p:cNvSpPr>
          <p:nvPr>
            <p:ph type="title"/>
          </p:nvPr>
        </p:nvSpPr>
        <p:spPr/>
        <p:txBody>
          <a:bodyPr/>
          <a:lstStyle/>
          <a:p>
            <a:r>
              <a:rPr lang="en-US" dirty="0">
                <a:latin typeface="Copperplate" panose="02000504000000020004" pitchFamily="2" charset="77"/>
              </a:rPr>
              <a:t>.NET C# Core</a:t>
            </a:r>
          </a:p>
        </p:txBody>
      </p:sp>
      <p:sp>
        <p:nvSpPr>
          <p:cNvPr id="3" name="Content Placeholder 2">
            <a:extLst>
              <a:ext uri="{FF2B5EF4-FFF2-40B4-BE49-F238E27FC236}">
                <a16:creationId xmlns:a16="http://schemas.microsoft.com/office/drawing/2014/main" id="{4184A49E-8ECE-AC4C-A5EB-CD17C7DD89DA}"/>
              </a:ext>
            </a:extLst>
          </p:cNvPr>
          <p:cNvSpPr>
            <a:spLocks noGrp="1"/>
          </p:cNvSpPr>
          <p:nvPr>
            <p:ph idx="1"/>
          </p:nvPr>
        </p:nvSpPr>
        <p:spPr>
          <a:xfrm>
            <a:off x="965134" y="3281253"/>
            <a:ext cx="9613861" cy="2010275"/>
          </a:xfrm>
        </p:spPr>
        <p:txBody>
          <a:bodyPr/>
          <a:lstStyle/>
          <a:p>
            <a:pPr marL="0" indent="0" algn="ctr">
              <a:buNone/>
            </a:pPr>
            <a:r>
              <a:rPr lang="en-US" sz="3600" dirty="0">
                <a:latin typeface="Copperplate" panose="02000504000000020004" pitchFamily="2" charset="77"/>
              </a:rPr>
              <a:t>The backend is written </a:t>
            </a:r>
            <a:r>
              <a:rPr lang="en-US" sz="3600">
                <a:latin typeface="Copperplate" panose="02000504000000020004" pitchFamily="2" charset="77"/>
              </a:rPr>
              <a:t>in C</a:t>
            </a:r>
            <a:r>
              <a:rPr lang="en-US" sz="3600" dirty="0">
                <a:latin typeface="Copperplate" panose="02000504000000020004" pitchFamily="2" charset="77"/>
              </a:rPr>
              <a:t># Dotnet Core to handle the requests to Google Places API and all the </a:t>
            </a:r>
            <a:r>
              <a:rPr lang="en-US" sz="3600">
                <a:latin typeface="Copperplate" panose="02000504000000020004" pitchFamily="2" charset="77"/>
              </a:rPr>
              <a:t>backend logic.</a:t>
            </a:r>
            <a:endParaRPr lang="en-US" sz="3600" dirty="0">
              <a:latin typeface="Copperplate" panose="02000504000000020004" pitchFamily="2" charset="77"/>
            </a:endParaRPr>
          </a:p>
          <a:p>
            <a:endParaRPr lang="en-US" dirty="0"/>
          </a:p>
        </p:txBody>
      </p:sp>
    </p:spTree>
    <p:extLst>
      <p:ext uri="{BB962C8B-B14F-4D97-AF65-F5344CB8AC3E}">
        <p14:creationId xmlns:p14="http://schemas.microsoft.com/office/powerpoint/2010/main" val="347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5920-4602-7F4E-82FA-7BCED6AA478D}"/>
              </a:ext>
            </a:extLst>
          </p:cNvPr>
          <p:cNvSpPr>
            <a:spLocks noGrp="1"/>
          </p:cNvSpPr>
          <p:nvPr>
            <p:ph type="title"/>
          </p:nvPr>
        </p:nvSpPr>
        <p:spPr/>
        <p:txBody>
          <a:bodyPr/>
          <a:lstStyle/>
          <a:p>
            <a:r>
              <a:rPr lang="en-US" b="1" dirty="0">
                <a:latin typeface="Copperplate" panose="02000504000000020004" pitchFamily="2" charset="77"/>
              </a:rPr>
              <a:t>Who Did What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A65FAB35-CD54-4840-9744-C68CB9750652}"/>
              </a:ext>
            </a:extLst>
          </p:cNvPr>
          <p:cNvSpPr>
            <a:spLocks noGrp="1"/>
          </p:cNvSpPr>
          <p:nvPr>
            <p:ph idx="1"/>
          </p:nvPr>
        </p:nvSpPr>
        <p:spPr>
          <a:xfrm>
            <a:off x="455469" y="2081505"/>
            <a:ext cx="10877095" cy="4776495"/>
          </a:xfrm>
        </p:spPr>
        <p:txBody>
          <a:bodyPr>
            <a:normAutofit/>
          </a:bodyPr>
          <a:lstStyle/>
          <a:p>
            <a:pPr>
              <a:lnSpc>
                <a:spcPct val="120000"/>
              </a:lnSpc>
            </a:pPr>
            <a:r>
              <a:rPr lang="en-US" sz="2000" dirty="0">
                <a:latin typeface="Copperplate" panose="02000504000000020004" pitchFamily="2" charset="77"/>
              </a:rPr>
              <a:t>Brock Gibson: Most of the front end functionality (Firing off the request, filling the list, basic page layout, also typed this document)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Jordan Liebman: Most of the backend (handling the request to google and returning a JSON response, for a zip code request, and a place details request) also Deployment to Firebase hosting.</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Adam Oakes: Navigation through the pages using react router (</a:t>
            </a:r>
            <a:r>
              <a:rPr lang="en-US" sz="2000" dirty="0" err="1">
                <a:latin typeface="Copperplate" panose="02000504000000020004" pitchFamily="2" charset="77"/>
              </a:rPr>
              <a:t>Navbar</a:t>
            </a:r>
            <a:r>
              <a:rPr lang="en-US" sz="2000" dirty="0">
                <a:latin typeface="Copperplate" panose="02000504000000020004" pitchFamily="2" charset="77"/>
              </a:rPr>
              <a: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Ali </a:t>
            </a:r>
            <a:r>
              <a:rPr lang="en-US" sz="2000" dirty="0" err="1">
                <a:latin typeface="Copperplate" panose="02000504000000020004" pitchFamily="2" charset="77"/>
              </a:rPr>
              <a:t>Shahmoradi</a:t>
            </a:r>
            <a:r>
              <a:rPr lang="en-US" sz="2000" dirty="0">
                <a:latin typeface="Copperplate" panose="02000504000000020004" pitchFamily="2" charset="77"/>
              </a:rPr>
              <a:t>: Styling Master (styling and making everything look pretty with </a:t>
            </a:r>
            <a:r>
              <a:rPr lang="en-US" sz="2000" dirty="0" err="1">
                <a:latin typeface="Copperplate" panose="02000504000000020004" pitchFamily="2" charset="77"/>
              </a:rPr>
              <a:t>boostrap</a:t>
            </a:r>
            <a:r>
              <a:rPr lang="en-US" sz="2000" dirty="0">
                <a:latin typeface="Copperplate" panose="02000504000000020004" pitchFamily="2" charset="77"/>
              </a:rPr>
              <a:t>. Everyone loves a good looking and functional application)</a:t>
            </a:r>
          </a:p>
          <a:p>
            <a:endParaRPr lang="en-US" dirty="0"/>
          </a:p>
        </p:txBody>
      </p:sp>
    </p:spTree>
    <p:extLst>
      <p:ext uri="{BB962C8B-B14F-4D97-AF65-F5344CB8AC3E}">
        <p14:creationId xmlns:p14="http://schemas.microsoft.com/office/powerpoint/2010/main" val="305575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D93-7E2E-7246-B0CE-F98036C71919}"/>
              </a:ext>
            </a:extLst>
          </p:cNvPr>
          <p:cNvSpPr>
            <a:spLocks noGrp="1"/>
          </p:cNvSpPr>
          <p:nvPr>
            <p:ph type="title"/>
          </p:nvPr>
        </p:nvSpPr>
        <p:spPr/>
        <p:txBody>
          <a:bodyPr/>
          <a:lstStyle/>
          <a:p>
            <a:r>
              <a:rPr lang="en-US" dirty="0">
                <a:latin typeface="Copperplate" panose="02000504000000020004" pitchFamily="2" charset="77"/>
              </a:rPr>
              <a:t>DEMO</a:t>
            </a:r>
          </a:p>
        </p:txBody>
      </p:sp>
      <p:sp>
        <p:nvSpPr>
          <p:cNvPr id="3" name="Content Placeholder 2">
            <a:extLst>
              <a:ext uri="{FF2B5EF4-FFF2-40B4-BE49-F238E27FC236}">
                <a16:creationId xmlns:a16="http://schemas.microsoft.com/office/drawing/2014/main" id="{00D47165-DCEB-4A48-83CA-4C01DC3F17DC}"/>
              </a:ext>
            </a:extLst>
          </p:cNvPr>
          <p:cNvSpPr>
            <a:spLocks noGrp="1"/>
          </p:cNvSpPr>
          <p:nvPr>
            <p:ph idx="1"/>
          </p:nvPr>
        </p:nvSpPr>
        <p:spPr>
          <a:xfrm>
            <a:off x="680321" y="3536087"/>
            <a:ext cx="11296820" cy="3599316"/>
          </a:xfrm>
        </p:spPr>
        <p:txBody>
          <a:bodyPr>
            <a:normAutofit/>
          </a:bodyPr>
          <a:lstStyle/>
          <a:p>
            <a:pPr marL="0" indent="0">
              <a:buNone/>
            </a:pPr>
            <a:r>
              <a:rPr lang="en-US" sz="3600" dirty="0">
                <a:solidFill>
                  <a:srgbClr val="0070C0"/>
                </a:solidFill>
                <a:hlinkClick r:id="rId2"/>
              </a:rPr>
              <a:t>https://hackillinois2018-65d9f.firebaseapp.com/</a:t>
            </a:r>
            <a:endParaRPr lang="en-US" sz="3600" dirty="0">
              <a:solidFill>
                <a:srgbClr val="0070C0"/>
              </a:solidFill>
            </a:endParaRPr>
          </a:p>
        </p:txBody>
      </p:sp>
    </p:spTree>
    <p:extLst>
      <p:ext uri="{BB962C8B-B14F-4D97-AF65-F5344CB8AC3E}">
        <p14:creationId xmlns:p14="http://schemas.microsoft.com/office/powerpoint/2010/main" val="340730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477-AD3F-A043-8B4C-4B51E8182D05}"/>
              </a:ext>
            </a:extLst>
          </p:cNvPr>
          <p:cNvSpPr>
            <a:spLocks noGrp="1"/>
          </p:cNvSpPr>
          <p:nvPr>
            <p:ph type="title"/>
          </p:nvPr>
        </p:nvSpPr>
        <p:spPr/>
        <p:txBody>
          <a:bodyPr/>
          <a:lstStyle/>
          <a:p>
            <a:r>
              <a:rPr lang="en-US" b="1" dirty="0">
                <a:latin typeface="Copperplate" panose="02000504000000020004" pitchFamily="2" charset="77"/>
              </a:rPr>
              <a:t>Tips and Tricks</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CE7D7E25-3AF8-F242-9288-846DF3CA62D0}"/>
              </a:ext>
            </a:extLst>
          </p:cNvPr>
          <p:cNvSpPr>
            <a:spLocks noGrp="1"/>
          </p:cNvSpPr>
          <p:nvPr>
            <p:ph idx="1"/>
          </p:nvPr>
        </p:nvSpPr>
        <p:spPr>
          <a:xfrm>
            <a:off x="680321" y="2098624"/>
            <a:ext cx="10217528" cy="4557010"/>
          </a:xfrm>
        </p:spPr>
        <p:txBody>
          <a:bodyPr>
            <a:normAutofit/>
          </a:bodyPr>
          <a:lstStyle/>
          <a:p>
            <a:r>
              <a:rPr lang="en-US" dirty="0">
                <a:latin typeface="Copperplate" panose="02000504000000020004" pitchFamily="2" charset="77"/>
              </a:rPr>
              <a:t>Deployment: Firebase is the way to go to get a simple app up and running super quickly, and most importantly, secure(HTTPS) and free.</a:t>
            </a:r>
          </a:p>
          <a:p>
            <a:endParaRPr lang="en-US" dirty="0">
              <a:latin typeface="Copperplate" panose="02000504000000020004" pitchFamily="2" charset="77"/>
            </a:endParaRPr>
          </a:p>
          <a:p>
            <a:r>
              <a:rPr lang="en-US" dirty="0">
                <a:latin typeface="Copperplate" panose="02000504000000020004" pitchFamily="2" charset="77"/>
              </a:rPr>
              <a:t>React is here to stay, so I'd learn it. </a:t>
            </a:r>
          </a:p>
          <a:p>
            <a:pPr lvl="1"/>
            <a:r>
              <a:rPr lang="en-US" dirty="0">
                <a:latin typeface="Copperplate" panose="02000504000000020004" pitchFamily="2" charset="77"/>
              </a:rPr>
              <a:t>It is one of the biggest repos and most used modern frameworks, but also has one of the smallest ratios of issues, which means they are resolved quickly. It is managed well, and updated  constantly.</a:t>
            </a:r>
          </a:p>
          <a:p>
            <a:pPr lvl="2"/>
            <a:r>
              <a:rPr lang="en-US" dirty="0">
                <a:latin typeface="Copperplate" panose="02000504000000020004" pitchFamily="2" charset="77"/>
              </a:rPr>
              <a:t>angular has over 2,200 open issue requests, </a:t>
            </a:r>
          </a:p>
          <a:p>
            <a:pPr lvl="2"/>
            <a:r>
              <a:rPr lang="en-US" dirty="0">
                <a:latin typeface="Copperplate" panose="02000504000000020004" pitchFamily="2" charset="77"/>
              </a:rPr>
              <a:t>react is around 350.</a:t>
            </a:r>
          </a:p>
          <a:p>
            <a:endParaRPr lang="en-US" dirty="0">
              <a:latin typeface="Copperplate" panose="02000504000000020004" pitchFamily="2" charset="77"/>
            </a:endParaRPr>
          </a:p>
          <a:p>
            <a:r>
              <a:rPr lang="en-US" dirty="0">
                <a:latin typeface="Copperplate" panose="02000504000000020004" pitchFamily="2" charset="77"/>
              </a:rPr>
              <a:t>P.S: Don't work on master kids!</a:t>
            </a:r>
          </a:p>
          <a:p>
            <a:endParaRPr lang="en-US" dirty="0"/>
          </a:p>
        </p:txBody>
      </p:sp>
    </p:spTree>
    <p:extLst>
      <p:ext uri="{BB962C8B-B14F-4D97-AF65-F5344CB8AC3E}">
        <p14:creationId xmlns:p14="http://schemas.microsoft.com/office/powerpoint/2010/main" val="199520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A1DE-D804-4747-AF77-DB63D8B4AF64}"/>
              </a:ext>
            </a:extLst>
          </p:cNvPr>
          <p:cNvSpPr>
            <a:spLocks noGrp="1"/>
          </p:cNvSpPr>
          <p:nvPr>
            <p:ph type="title"/>
          </p:nvPr>
        </p:nvSpPr>
        <p:spPr/>
        <p:txBody>
          <a:bodyPr/>
          <a:lstStyle/>
          <a:p>
            <a:r>
              <a:rPr lang="en-US" b="1" dirty="0">
                <a:latin typeface="Copperplate" panose="02000504000000020004" pitchFamily="2" charset="77"/>
              </a:rPr>
              <a:t>The Future:</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2D8CE775-DF0F-534F-A67D-53BBEB841E68}"/>
              </a:ext>
            </a:extLst>
          </p:cNvPr>
          <p:cNvSpPr>
            <a:spLocks noGrp="1"/>
          </p:cNvSpPr>
          <p:nvPr>
            <p:ph idx="1"/>
          </p:nvPr>
        </p:nvSpPr>
        <p:spPr>
          <a:xfrm>
            <a:off x="680321" y="2201961"/>
            <a:ext cx="10637253" cy="4168858"/>
          </a:xfrm>
        </p:spPr>
        <p:txBody>
          <a:bodyPr>
            <a:normAutofit/>
          </a:bodyPr>
          <a:lstStyle/>
          <a:p>
            <a:r>
              <a:rPr lang="en-US" dirty="0">
                <a:latin typeface="Copperplate" panose="02000504000000020004" pitchFamily="2" charset="77"/>
              </a:rPr>
              <a:t>Unfinished work</a:t>
            </a:r>
          </a:p>
          <a:p>
            <a:pPr lvl="1"/>
            <a:r>
              <a:rPr lang="en-US" dirty="0">
                <a:latin typeface="Copperplate" panose="02000504000000020004" pitchFamily="2" charset="77"/>
              </a:rPr>
              <a:t>We would like to have working navigation in a good looking  navbar.</a:t>
            </a:r>
          </a:p>
          <a:p>
            <a:pPr lvl="1"/>
            <a:r>
              <a:rPr lang="en-US" dirty="0">
                <a:latin typeface="Copperplate" panose="02000504000000020004" pitchFamily="2" charset="77"/>
              </a:rPr>
              <a:t>Photo references are returned in the JSON but photos were not Implemented in the front end.</a:t>
            </a:r>
          </a:p>
          <a:p>
            <a:pPr lvl="1"/>
            <a:r>
              <a:rPr lang="en-US" dirty="0">
                <a:latin typeface="Copperplate" panose="02000504000000020004" pitchFamily="2" charset="77"/>
              </a:rPr>
              <a:t>(pull up postman to look at JSON responses &amp; </a:t>
            </a:r>
            <a:r>
              <a:rPr lang="en-US">
                <a:latin typeface="Copperplate" panose="02000504000000020004" pitchFamily="2" charset="77"/>
              </a:rPr>
              <a:t>photo responses)</a:t>
            </a:r>
            <a:endParaRPr lang="en-US" dirty="0">
              <a:latin typeface="Copperplate" panose="02000504000000020004" pitchFamily="2" charset="77"/>
            </a:endParaRPr>
          </a:p>
          <a:p>
            <a:r>
              <a:rPr lang="en-US" dirty="0">
                <a:latin typeface="Copperplate" panose="02000504000000020004" pitchFamily="2" charset="77"/>
              </a:rPr>
              <a:t>Further Ideas</a:t>
            </a:r>
          </a:p>
          <a:p>
            <a:pPr lvl="1"/>
            <a:r>
              <a:rPr lang="en-US" dirty="0">
                <a:latin typeface="Copperplate" panose="02000504000000020004" pitchFamily="2" charset="77"/>
              </a:rPr>
              <a:t>implement an actual map with pins of the pizza places in your area. Doing it that way would allow you to visually see the location, as well as a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2849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BBC-2015-6C4E-A485-6280E16B692E}"/>
              </a:ext>
            </a:extLst>
          </p:cNvPr>
          <p:cNvSpPr>
            <a:spLocks noGrp="1"/>
          </p:cNvSpPr>
          <p:nvPr>
            <p:ph type="title"/>
          </p:nvPr>
        </p:nvSpPr>
        <p:spPr/>
        <p:txBody>
          <a:bodyPr/>
          <a:lstStyle/>
          <a:p>
            <a:r>
              <a:rPr lang="en-US" dirty="0">
                <a:latin typeface="Copperplate" panose="02000504000000020004" pitchFamily="2" charset="77"/>
              </a:rPr>
              <a:t>Code</a:t>
            </a:r>
          </a:p>
        </p:txBody>
      </p:sp>
      <p:sp>
        <p:nvSpPr>
          <p:cNvPr id="3" name="Content Placeholder 2">
            <a:extLst>
              <a:ext uri="{FF2B5EF4-FFF2-40B4-BE49-F238E27FC236}">
                <a16:creationId xmlns:a16="http://schemas.microsoft.com/office/drawing/2014/main" id="{4D546D52-1834-1F49-BEB4-A2CD32C07898}"/>
              </a:ext>
            </a:extLst>
          </p:cNvPr>
          <p:cNvSpPr>
            <a:spLocks noGrp="1"/>
          </p:cNvSpPr>
          <p:nvPr>
            <p:ph idx="1"/>
          </p:nvPr>
        </p:nvSpPr>
        <p:spPr>
          <a:xfrm>
            <a:off x="680321" y="1992098"/>
            <a:ext cx="10562302" cy="4048937"/>
          </a:xfrm>
        </p:spPr>
        <p:txBody>
          <a:bodyPr>
            <a:normAutofit/>
          </a:bodyPr>
          <a:lstStyle/>
          <a:p>
            <a:pPr>
              <a:lnSpc>
                <a:spcPct val="200000"/>
              </a:lnSpc>
            </a:pPr>
            <a:r>
              <a:rPr lang="en-US" sz="3200" dirty="0">
                <a:latin typeface="Copperplate" panose="02000504000000020004" pitchFamily="2" charset="77"/>
              </a:rPr>
              <a:t>FRONTEND GIT: </a:t>
            </a:r>
          </a:p>
          <a:p>
            <a:pPr marL="457200" lvl="1" indent="0">
              <a:lnSpc>
                <a:spcPct val="200000"/>
              </a:lnSpc>
              <a:buNone/>
            </a:pPr>
            <a:r>
              <a:rPr lang="en-US" sz="2800" dirty="0">
                <a:latin typeface="Copperplate" panose="02000504000000020004" pitchFamily="2" charset="77"/>
                <a:hlinkClick r:id="rId2"/>
              </a:rPr>
              <a:t>https://github.com/Brockerboy/Pizza-Now</a:t>
            </a:r>
            <a:endParaRPr lang="en-US" sz="2800" dirty="0">
              <a:latin typeface="Copperplate" panose="02000504000000020004" pitchFamily="2" charset="77"/>
            </a:endParaRPr>
          </a:p>
          <a:p>
            <a:pPr>
              <a:lnSpc>
                <a:spcPct val="200000"/>
              </a:lnSpc>
            </a:pPr>
            <a:r>
              <a:rPr lang="en-US" sz="3200" dirty="0">
                <a:latin typeface="Copperplate" panose="02000504000000020004" pitchFamily="2" charset="77"/>
              </a:rPr>
              <a:t>BACKEND GIT: </a:t>
            </a:r>
          </a:p>
          <a:p>
            <a:pPr marL="457200" lvl="1" indent="0">
              <a:lnSpc>
                <a:spcPct val="200000"/>
              </a:lnSpc>
              <a:buNone/>
            </a:pPr>
            <a:r>
              <a:rPr lang="en-US" sz="2800" dirty="0">
                <a:latin typeface="Copperplate" panose="02000504000000020004" pitchFamily="2" charset="77"/>
                <a:hlinkClick r:id="rId3"/>
              </a:rPr>
              <a:t>https://github.com/jordan329/hackweek</a:t>
            </a:r>
            <a:endParaRPr lang="en-US" sz="2800" dirty="0">
              <a:latin typeface="Copperplate" panose="02000504000000020004" pitchFamily="2" charset="77"/>
            </a:endParaRPr>
          </a:p>
          <a:p>
            <a:pPr marL="0" indent="0">
              <a:buNone/>
            </a:pPr>
            <a:endParaRPr lang="en-US" dirty="0"/>
          </a:p>
        </p:txBody>
      </p:sp>
    </p:spTree>
    <p:extLst>
      <p:ext uri="{BB962C8B-B14F-4D97-AF65-F5344CB8AC3E}">
        <p14:creationId xmlns:p14="http://schemas.microsoft.com/office/powerpoint/2010/main" val="232037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B1E8-69FD-3E49-BEA4-AF2C1B81D2C7}"/>
              </a:ext>
            </a:extLst>
          </p:cNvPr>
          <p:cNvSpPr>
            <a:spLocks noGrp="1"/>
          </p:cNvSpPr>
          <p:nvPr>
            <p:ph type="title"/>
          </p:nvPr>
        </p:nvSpPr>
        <p:spPr/>
        <p:txBody>
          <a:bodyPr/>
          <a:lstStyle/>
          <a:p>
            <a:r>
              <a:rPr lang="en-US" dirty="0">
                <a:latin typeface="Copperplate" panose="02000504000000020004" pitchFamily="2" charset="77"/>
              </a:rPr>
              <a:t>Introduction</a:t>
            </a:r>
          </a:p>
        </p:txBody>
      </p:sp>
      <p:sp>
        <p:nvSpPr>
          <p:cNvPr id="3" name="Content Placeholder 2">
            <a:extLst>
              <a:ext uri="{FF2B5EF4-FFF2-40B4-BE49-F238E27FC236}">
                <a16:creationId xmlns:a16="http://schemas.microsoft.com/office/drawing/2014/main" id="{E39BBF15-E079-D040-AB90-FC09D09D6E09}"/>
              </a:ext>
            </a:extLst>
          </p:cNvPr>
          <p:cNvSpPr>
            <a:spLocks noGrp="1"/>
          </p:cNvSpPr>
          <p:nvPr>
            <p:ph idx="1"/>
          </p:nvPr>
        </p:nvSpPr>
        <p:spPr>
          <a:xfrm>
            <a:off x="4737742" y="2452863"/>
            <a:ext cx="5377408" cy="2491320"/>
          </a:xfrm>
        </p:spPr>
        <p:txBody>
          <a:bodyPr>
            <a:normAutofit/>
          </a:bodyPr>
          <a:lstStyle/>
          <a:p>
            <a:pPr marL="0" indent="0">
              <a:buNone/>
            </a:pPr>
            <a:r>
              <a:rPr lang="en-US" dirty="0">
                <a:latin typeface="Copperplate" panose="02000504000000020004" pitchFamily="2" charset="77"/>
              </a:rPr>
              <a:t>The Fancy Unicorns</a:t>
            </a:r>
          </a:p>
          <a:p>
            <a:pPr lvl="1"/>
            <a:r>
              <a:rPr lang="en-US" dirty="0">
                <a:latin typeface="Copperplate" panose="02000504000000020004" pitchFamily="2" charset="77"/>
              </a:rPr>
              <a:t>Backend/Logic</a:t>
            </a:r>
          </a:p>
          <a:p>
            <a:pPr lvl="2"/>
            <a:r>
              <a:rPr lang="en-US" dirty="0">
                <a:latin typeface="Copperplate" panose="02000504000000020004" pitchFamily="2" charset="77"/>
              </a:rPr>
              <a:t>Brock Gibson</a:t>
            </a:r>
          </a:p>
          <a:p>
            <a:pPr lvl="2"/>
            <a:r>
              <a:rPr lang="en-US" dirty="0">
                <a:latin typeface="Copperplate" panose="02000504000000020004" pitchFamily="2" charset="77"/>
              </a:rPr>
              <a:t>Jordan </a:t>
            </a:r>
            <a:r>
              <a:rPr lang="en-US" dirty="0" err="1">
                <a:latin typeface="Copperplate" panose="02000504000000020004" pitchFamily="2" charset="77"/>
              </a:rPr>
              <a:t>Liebman</a:t>
            </a:r>
            <a:endParaRPr lang="en-US" dirty="0">
              <a:latin typeface="Copperplate" panose="02000504000000020004" pitchFamily="2" charset="77"/>
            </a:endParaRPr>
          </a:p>
          <a:p>
            <a:pPr lvl="1"/>
            <a:r>
              <a:rPr lang="en-US" dirty="0">
                <a:latin typeface="Copperplate" panose="02000504000000020004" pitchFamily="2" charset="77"/>
              </a:rPr>
              <a:t>Frontend/Style</a:t>
            </a:r>
          </a:p>
          <a:p>
            <a:pPr lvl="2"/>
            <a:r>
              <a:rPr lang="en-US" dirty="0">
                <a:latin typeface="Copperplate" panose="02000504000000020004" pitchFamily="2" charset="77"/>
              </a:rPr>
              <a:t>Ali </a:t>
            </a:r>
            <a:r>
              <a:rPr lang="en-US" dirty="0" err="1">
                <a:latin typeface="Copperplate" panose="02000504000000020004" pitchFamily="2" charset="77"/>
              </a:rPr>
              <a:t>Shahmoradi</a:t>
            </a:r>
            <a:endParaRPr lang="en-US" dirty="0">
              <a:latin typeface="Copperplate" panose="02000504000000020004" pitchFamily="2" charset="77"/>
            </a:endParaRPr>
          </a:p>
          <a:p>
            <a:pPr lvl="2"/>
            <a:r>
              <a:rPr lang="en-US" dirty="0">
                <a:latin typeface="Copperplate" panose="02000504000000020004" pitchFamily="2" charset="77"/>
              </a:rPr>
              <a:t>Adam Oakes</a:t>
            </a:r>
          </a:p>
          <a:p>
            <a:pPr lvl="2"/>
            <a:endParaRPr lang="en-US" dirty="0">
              <a:latin typeface="Copperplate" panose="02000504000000020004" pitchFamily="2" charset="77"/>
            </a:endParaRPr>
          </a:p>
          <a:p>
            <a:pPr marL="0" indent="0">
              <a:buNone/>
            </a:pPr>
            <a:endParaRPr lang="en-US" dirty="0"/>
          </a:p>
          <a:p>
            <a:pPr marL="0" indent="0">
              <a:buNone/>
            </a:pPr>
            <a:endParaRPr lang="en-US" dirty="0">
              <a:latin typeface="Copperplate" panose="02000504000000020004" pitchFamily="2" charset="77"/>
            </a:endParaRPr>
          </a:p>
        </p:txBody>
      </p:sp>
      <p:sp>
        <p:nvSpPr>
          <p:cNvPr id="4" name="TextBox 3">
            <a:extLst>
              <a:ext uri="{FF2B5EF4-FFF2-40B4-BE49-F238E27FC236}">
                <a16:creationId xmlns:a16="http://schemas.microsoft.com/office/drawing/2014/main" id="{A2C9D333-54AC-6945-98BB-4D827B4CF5FA}"/>
              </a:ext>
            </a:extLst>
          </p:cNvPr>
          <p:cNvSpPr txBox="1"/>
          <p:nvPr/>
        </p:nvSpPr>
        <p:spPr>
          <a:xfrm>
            <a:off x="1659720" y="3045893"/>
            <a:ext cx="1147628" cy="400110"/>
          </a:xfrm>
          <a:prstGeom prst="rect">
            <a:avLst/>
          </a:prstGeom>
          <a:noFill/>
        </p:spPr>
        <p:txBody>
          <a:bodyPr wrap="square" rtlCol="0">
            <a:spAutoFit/>
          </a:bodyPr>
          <a:lstStyle/>
          <a:p>
            <a:r>
              <a:rPr lang="en-US" sz="2000" dirty="0">
                <a:latin typeface="Copperplate" panose="02000504000000020004" pitchFamily="2" charset="77"/>
              </a:rPr>
              <a:t>We Are</a:t>
            </a:r>
          </a:p>
        </p:txBody>
      </p:sp>
      <p:sp>
        <p:nvSpPr>
          <p:cNvPr id="5" name="TextBox 4">
            <a:extLst>
              <a:ext uri="{FF2B5EF4-FFF2-40B4-BE49-F238E27FC236}">
                <a16:creationId xmlns:a16="http://schemas.microsoft.com/office/drawing/2014/main" id="{BD9EA09C-7C5B-4941-9D18-3F2080ACDF44}"/>
              </a:ext>
            </a:extLst>
          </p:cNvPr>
          <p:cNvSpPr txBox="1"/>
          <p:nvPr/>
        </p:nvSpPr>
        <p:spPr>
          <a:xfrm>
            <a:off x="4737742" y="5257562"/>
            <a:ext cx="5411449" cy="1600438"/>
          </a:xfrm>
          <a:prstGeom prst="rect">
            <a:avLst/>
          </a:prstGeom>
          <a:noFill/>
        </p:spPr>
        <p:txBody>
          <a:bodyPr wrap="square" rtlCol="0">
            <a:spAutoFit/>
          </a:bodyPr>
          <a:lstStyle/>
          <a:p>
            <a:r>
              <a:rPr lang="en-US" sz="2000" dirty="0">
                <a:latin typeface="Copperplate" panose="02000504000000020004" pitchFamily="2" charset="77"/>
              </a:rPr>
              <a:t>A React frontend, and a C# dotnet core API that uses google maps API to return a list of pizza places in your area.</a:t>
            </a:r>
          </a:p>
          <a:p>
            <a:r>
              <a:rPr lang="en-US" sz="2000" dirty="0"/>
              <a:t> </a:t>
            </a:r>
          </a:p>
          <a:p>
            <a:endParaRPr lang="en-US" dirty="0"/>
          </a:p>
        </p:txBody>
      </p:sp>
      <p:sp>
        <p:nvSpPr>
          <p:cNvPr id="7" name="TextBox 6">
            <a:extLst>
              <a:ext uri="{FF2B5EF4-FFF2-40B4-BE49-F238E27FC236}">
                <a16:creationId xmlns:a16="http://schemas.microsoft.com/office/drawing/2014/main" id="{6ACDB834-C987-FA40-98AD-D9FCABCA1FBD}"/>
              </a:ext>
            </a:extLst>
          </p:cNvPr>
          <p:cNvSpPr txBox="1"/>
          <p:nvPr/>
        </p:nvSpPr>
        <p:spPr>
          <a:xfrm>
            <a:off x="1659720" y="5457950"/>
            <a:ext cx="1477411" cy="400110"/>
          </a:xfrm>
          <a:prstGeom prst="rect">
            <a:avLst/>
          </a:prstGeom>
          <a:noFill/>
        </p:spPr>
        <p:txBody>
          <a:bodyPr wrap="square" rtlCol="0">
            <a:spAutoFit/>
          </a:bodyPr>
          <a:lstStyle/>
          <a:p>
            <a:r>
              <a:rPr lang="en-US" sz="2000" dirty="0">
                <a:latin typeface="Copperplate" panose="02000504000000020004" pitchFamily="2" charset="77"/>
              </a:rPr>
              <a:t>We made </a:t>
            </a:r>
          </a:p>
        </p:txBody>
      </p:sp>
    </p:spTree>
    <p:extLst>
      <p:ext uri="{BB962C8B-B14F-4D97-AF65-F5344CB8AC3E}">
        <p14:creationId xmlns:p14="http://schemas.microsoft.com/office/powerpoint/2010/main" val="4427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0FE-E23E-534C-AF20-9EC66B677D4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D1DFAE-3EE9-1948-AFA0-0EE2ACD3B36A}"/>
              </a:ext>
            </a:extLst>
          </p:cNvPr>
          <p:cNvSpPr>
            <a:spLocks noGrp="1"/>
          </p:cNvSpPr>
          <p:nvPr>
            <p:ph idx="1"/>
          </p:nvPr>
        </p:nvSpPr>
        <p:spPr>
          <a:xfrm>
            <a:off x="509666" y="2023672"/>
            <a:ext cx="10613035" cy="4601980"/>
          </a:xfrm>
        </p:spPr>
        <p:txBody>
          <a:bodyPr>
            <a:normAutofit/>
          </a:bodyPr>
          <a:lstStyle/>
          <a:p>
            <a:pPr marL="0" indent="0" algn="ctr">
              <a:lnSpc>
                <a:spcPct val="200000"/>
              </a:lnSpc>
              <a:buNone/>
            </a:pPr>
            <a:r>
              <a:rPr lang="en-US" sz="3200" b="1" dirty="0">
                <a:latin typeface="Copperplate" panose="02000504000000020004" pitchFamily="2" charset="77"/>
              </a:rPr>
              <a:t>Let's face it, you want pizza.</a:t>
            </a:r>
          </a:p>
          <a:p>
            <a:pPr marL="0" indent="0" algn="ctr">
              <a:lnSpc>
                <a:spcPct val="200000"/>
              </a:lnSpc>
              <a:buNone/>
            </a:pPr>
            <a:r>
              <a:rPr lang="en-US" sz="3200" b="1" dirty="0">
                <a:latin typeface="Copperplate" panose="02000504000000020004" pitchFamily="2" charset="77"/>
              </a:rPr>
              <a:t>More importantly, you want pizza now! </a:t>
            </a:r>
          </a:p>
          <a:p>
            <a:pPr marL="0" indent="0" algn="ctr">
              <a:lnSpc>
                <a:spcPct val="200000"/>
              </a:lnSpc>
              <a:buNone/>
            </a:pPr>
            <a:r>
              <a:rPr lang="en-US" sz="3200" b="1" dirty="0">
                <a:latin typeface="Copperplate" panose="02000504000000020004" pitchFamily="2" charset="77"/>
              </a:rPr>
              <a:t>This app finds the pizza places closest to you.</a:t>
            </a:r>
          </a:p>
          <a:p>
            <a:pPr marL="0" indent="0" algn="ctr">
              <a:lnSpc>
                <a:spcPct val="200000"/>
              </a:lnSpc>
              <a:buNone/>
            </a:pPr>
            <a:r>
              <a:rPr lang="en-US" sz="3200" b="1" dirty="0">
                <a:latin typeface="Copperplate" panose="02000504000000020004" pitchFamily="2" charset="77"/>
              </a:rPr>
              <a:t> then gives you their info.</a:t>
            </a:r>
          </a:p>
          <a:p>
            <a:pPr marL="0" indent="0" algn="ctr">
              <a:lnSpc>
                <a:spcPct val="200000"/>
              </a:lnSpc>
              <a:buNone/>
            </a:pPr>
            <a:endParaRPr lang="en-US" sz="3200" b="1" dirty="0">
              <a:latin typeface="Copperplate" panose="02000504000000020004" pitchFamily="2" charset="77"/>
            </a:endParaRPr>
          </a:p>
        </p:txBody>
      </p:sp>
    </p:spTree>
    <p:extLst>
      <p:ext uri="{BB962C8B-B14F-4D97-AF65-F5344CB8AC3E}">
        <p14:creationId xmlns:p14="http://schemas.microsoft.com/office/powerpoint/2010/main" val="3893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6B4-5AFA-0342-9B06-AE8870A60EA2}"/>
              </a:ext>
            </a:extLst>
          </p:cNvPr>
          <p:cNvSpPr>
            <a:spLocks noGrp="1"/>
          </p:cNvSpPr>
          <p:nvPr>
            <p:ph type="title"/>
          </p:nvPr>
        </p:nvSpPr>
        <p:spPr/>
        <p:txBody>
          <a:bodyPr/>
          <a:lstStyle/>
          <a:p>
            <a:r>
              <a:rPr lang="en-US" b="1" dirty="0">
                <a:latin typeface="Copperplate" panose="02000504000000020004" pitchFamily="2" charset="77"/>
              </a:rPr>
              <a:t>The Solution</a:t>
            </a:r>
            <a:br>
              <a:rPr lang="en-US" b="1" dirty="0"/>
            </a:br>
            <a:endParaRPr lang="en-US" dirty="0"/>
          </a:p>
        </p:txBody>
      </p:sp>
      <p:sp>
        <p:nvSpPr>
          <p:cNvPr id="3" name="Content Placeholder 2">
            <a:extLst>
              <a:ext uri="{FF2B5EF4-FFF2-40B4-BE49-F238E27FC236}">
                <a16:creationId xmlns:a16="http://schemas.microsoft.com/office/drawing/2014/main" id="{D8A771AD-F94E-004B-AA74-82F2E546FBE6}"/>
              </a:ext>
            </a:extLst>
          </p:cNvPr>
          <p:cNvSpPr>
            <a:spLocks noGrp="1"/>
          </p:cNvSpPr>
          <p:nvPr>
            <p:ph idx="1"/>
          </p:nvPr>
        </p:nvSpPr>
        <p:spPr>
          <a:xfrm>
            <a:off x="224851" y="2186971"/>
            <a:ext cx="12291935" cy="3944006"/>
          </a:xfrm>
        </p:spPr>
        <p:txBody>
          <a:bodyPr>
            <a:normAutofit/>
          </a:bodyPr>
          <a:lstStyle/>
          <a:p>
            <a:r>
              <a:rPr lang="en-US" sz="3200" dirty="0">
                <a:latin typeface="Copperplate" panose="02000504000000020004" pitchFamily="2" charset="77"/>
              </a:rPr>
              <a:t>React - </a:t>
            </a:r>
            <a:r>
              <a:rPr lang="en-US" sz="3200" dirty="0" err="1">
                <a:latin typeface="Copperplate" panose="02000504000000020004" pitchFamily="2" charset="77"/>
              </a:rPr>
              <a:t>Javascript</a:t>
            </a:r>
            <a:r>
              <a:rPr lang="en-US" sz="3200" dirty="0">
                <a:latin typeface="Copperplate" panose="02000504000000020004" pitchFamily="2" charset="77"/>
              </a:rPr>
              <a:t> Framework</a:t>
            </a:r>
          </a:p>
          <a:p>
            <a:pPr lvl="1"/>
            <a:r>
              <a:rPr lang="en-US" sz="2400" dirty="0">
                <a:latin typeface="Copperplate" panose="02000504000000020004" pitchFamily="2" charset="77"/>
              </a:rPr>
              <a:t>Allows for dynamic loading of pages, only reloading when necessary</a:t>
            </a:r>
          </a:p>
          <a:p>
            <a:pPr lvl="1"/>
            <a:r>
              <a:rPr lang="en-US" sz="2400" dirty="0">
                <a:latin typeface="Copperplate" panose="02000504000000020004" pitchFamily="2" charset="77"/>
              </a:rPr>
              <a:t>react router used for routing/navigating through pages</a:t>
            </a:r>
          </a:p>
          <a:p>
            <a:pPr marL="457200" lvl="1" indent="0">
              <a:buNone/>
            </a:pPr>
            <a:endParaRPr lang="en-US" sz="2800" dirty="0">
              <a:latin typeface="Copperplate" panose="02000504000000020004" pitchFamily="2" charset="77"/>
            </a:endParaRPr>
          </a:p>
          <a:p>
            <a:r>
              <a:rPr lang="en-US" sz="3200" dirty="0">
                <a:latin typeface="Copperplate" panose="02000504000000020004" pitchFamily="2" charset="77"/>
              </a:rPr>
              <a:t>Custom AWS google maps RESTful API </a:t>
            </a:r>
          </a:p>
          <a:p>
            <a:pPr lvl="1"/>
            <a:r>
              <a:rPr lang="en-US" sz="2400" dirty="0">
                <a:latin typeface="Copperplate" panose="02000504000000020004" pitchFamily="2" charset="77"/>
              </a:rPr>
              <a:t>zip code is sent to </a:t>
            </a:r>
            <a:r>
              <a:rPr lang="en-US" sz="2400" dirty="0" err="1">
                <a:latin typeface="Copperplate" panose="02000504000000020004" pitchFamily="2" charset="77"/>
              </a:rPr>
              <a:t>api</a:t>
            </a:r>
            <a:endParaRPr lang="en-US" sz="2400" dirty="0">
              <a:latin typeface="Copperplate" panose="02000504000000020004" pitchFamily="2" charset="77"/>
            </a:endParaRPr>
          </a:p>
          <a:p>
            <a:pPr lvl="1"/>
            <a:r>
              <a:rPr lang="en-US" sz="2400" dirty="0" err="1">
                <a:latin typeface="Copperplate" panose="02000504000000020004" pitchFamily="2" charset="77"/>
              </a:rPr>
              <a:t>Api</a:t>
            </a:r>
            <a:r>
              <a:rPr lang="en-US" sz="2400" dirty="0">
                <a:latin typeface="Copperplate" panose="02000504000000020004" pitchFamily="2" charset="77"/>
              </a:rPr>
              <a:t> returns location data of pizza places in the area</a:t>
            </a:r>
          </a:p>
          <a:p>
            <a:pPr lvl="2"/>
            <a:r>
              <a:rPr lang="en-US" sz="2000" dirty="0">
                <a:latin typeface="Copperplate" panose="02000504000000020004" pitchFamily="2" charset="77"/>
              </a:rPr>
              <a:t>Data is parsed and loaded into user-friendly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5419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FFF8-9D2D-134A-82C5-1094830FAF6B}"/>
              </a:ext>
            </a:extLst>
          </p:cNvPr>
          <p:cNvSpPr>
            <a:spLocks noGrp="1"/>
          </p:cNvSpPr>
          <p:nvPr>
            <p:ph type="title"/>
          </p:nvPr>
        </p:nvSpPr>
        <p:spPr>
          <a:xfrm>
            <a:off x="560400" y="974360"/>
            <a:ext cx="9613861" cy="734518"/>
          </a:xfrm>
        </p:spPr>
        <p:txBody>
          <a:bodyPr>
            <a:normAutofit fontScale="90000"/>
          </a:bodyPr>
          <a:lstStyle/>
          <a:p>
            <a:r>
              <a:rPr lang="en-US" sz="4400" b="1" dirty="0">
                <a:latin typeface="Copperplate" panose="02000504000000020004" pitchFamily="2" charset="77"/>
              </a:rPr>
              <a:t>Implementation</a:t>
            </a:r>
            <a:br>
              <a:rPr lang="en-US" sz="4400" b="1" dirty="0">
                <a:latin typeface="Copperplate" panose="02000504000000020004" pitchFamily="2" charset="77"/>
              </a:rPr>
            </a:br>
            <a:r>
              <a:rPr lang="en-US" sz="2000" b="1" dirty="0">
                <a:latin typeface="Copperplate" panose="02000504000000020004" pitchFamily="2" charset="77"/>
              </a:rPr>
              <a:t>Technologies used:</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D044B2D5-2B49-4B4A-BC5B-83BE14462129}"/>
              </a:ext>
            </a:extLst>
          </p:cNvPr>
          <p:cNvSpPr>
            <a:spLocks noGrp="1"/>
          </p:cNvSpPr>
          <p:nvPr>
            <p:ph idx="1"/>
          </p:nvPr>
        </p:nvSpPr>
        <p:spPr>
          <a:xfrm>
            <a:off x="816082" y="1809546"/>
            <a:ext cx="10066775" cy="4332157"/>
          </a:xfrm>
        </p:spPr>
        <p:txBody>
          <a:bodyPr numCol="2">
            <a:noAutofit/>
          </a:bodyPr>
          <a:lstStyle/>
          <a:p>
            <a:pPr>
              <a:lnSpc>
                <a:spcPct val="200000"/>
              </a:lnSpc>
            </a:pPr>
            <a:r>
              <a:rPr lang="en-US" sz="2600" dirty="0">
                <a:latin typeface="Copperplate" panose="02000504000000020004" pitchFamily="2" charset="77"/>
              </a:rPr>
              <a:t>React</a:t>
            </a:r>
          </a:p>
          <a:p>
            <a:pPr>
              <a:lnSpc>
                <a:spcPct val="200000"/>
              </a:lnSpc>
            </a:pPr>
            <a:r>
              <a:rPr lang="en-US" sz="2600" dirty="0">
                <a:latin typeface="Copperplate" panose="02000504000000020004" pitchFamily="2" charset="77"/>
              </a:rPr>
              <a:t>React Router</a:t>
            </a:r>
          </a:p>
          <a:p>
            <a:pPr>
              <a:lnSpc>
                <a:spcPct val="200000"/>
              </a:lnSpc>
            </a:pPr>
            <a:r>
              <a:rPr lang="en-US" sz="2600" dirty="0">
                <a:latin typeface="Copperplate" panose="02000504000000020004" pitchFamily="2" charset="77"/>
              </a:rPr>
              <a:t>Google Maps API</a:t>
            </a:r>
          </a:p>
          <a:p>
            <a:pPr>
              <a:lnSpc>
                <a:spcPct val="200000"/>
              </a:lnSpc>
            </a:pPr>
            <a:r>
              <a:rPr lang="en-US" sz="2600" dirty="0">
                <a:latin typeface="Copperplate" panose="02000504000000020004" pitchFamily="2" charset="77"/>
              </a:rPr>
              <a:t>NPM</a:t>
            </a:r>
          </a:p>
          <a:p>
            <a:pPr marL="342900" indent="-342900">
              <a:lnSpc>
                <a:spcPct val="200000"/>
              </a:lnSpc>
            </a:pPr>
            <a:endParaRPr lang="en-US" sz="2600" dirty="0">
              <a:latin typeface="Copperplate" panose="02000504000000020004" pitchFamily="2" charset="77"/>
            </a:endParaRPr>
          </a:p>
          <a:p>
            <a:pPr marL="342900" indent="-342900">
              <a:lnSpc>
                <a:spcPct val="200000"/>
              </a:lnSpc>
            </a:pPr>
            <a:r>
              <a:rPr lang="en-US" sz="2600" dirty="0">
                <a:latin typeface="Copperplate" panose="02000504000000020004" pitchFamily="2" charset="77"/>
              </a:rPr>
              <a:t>Bootstrap</a:t>
            </a:r>
          </a:p>
          <a:p>
            <a:pPr marL="342900" indent="-342900">
              <a:lnSpc>
                <a:spcPct val="200000"/>
              </a:lnSpc>
            </a:pPr>
            <a:r>
              <a:rPr lang="en-US" sz="2600" dirty="0">
                <a:latin typeface="Copperplate" panose="02000504000000020004" pitchFamily="2" charset="77"/>
              </a:rPr>
              <a:t>AWS </a:t>
            </a:r>
            <a:r>
              <a:rPr lang="en-US" sz="2600" dirty="0" err="1">
                <a:latin typeface="Copperplate" panose="02000504000000020004" pitchFamily="2" charset="77"/>
              </a:rPr>
              <a:t>Lamba</a:t>
            </a:r>
            <a:r>
              <a:rPr lang="en-US" sz="2600" dirty="0">
                <a:latin typeface="Copperplate" panose="02000504000000020004" pitchFamily="2" charset="77"/>
              </a:rPr>
              <a:t> Server</a:t>
            </a:r>
          </a:p>
          <a:p>
            <a:pPr marL="342900" indent="-342900">
              <a:lnSpc>
                <a:spcPct val="200000"/>
              </a:lnSpc>
            </a:pPr>
            <a:r>
              <a:rPr lang="en-US" sz="2600" dirty="0">
                <a:latin typeface="Copperplate" panose="02000504000000020004" pitchFamily="2" charset="77"/>
              </a:rPr>
              <a:t>C# .NET CORE</a:t>
            </a:r>
          </a:p>
          <a:p>
            <a:pPr marL="342900" indent="-342900">
              <a:lnSpc>
                <a:spcPct val="200000"/>
              </a:lnSpc>
            </a:pPr>
            <a:r>
              <a:rPr lang="en-US" sz="2600" dirty="0">
                <a:latin typeface="Copperplate" panose="02000504000000020004" pitchFamily="2" charset="77"/>
              </a:rPr>
              <a:t>Firebase Hosting</a:t>
            </a:r>
          </a:p>
          <a:p>
            <a:pPr>
              <a:lnSpc>
                <a:spcPct val="200000"/>
              </a:lnSpc>
            </a:pPr>
            <a:endParaRPr lang="en-US" sz="2600" dirty="0"/>
          </a:p>
        </p:txBody>
      </p:sp>
    </p:spTree>
    <p:extLst>
      <p:ext uri="{BB962C8B-B14F-4D97-AF65-F5344CB8AC3E}">
        <p14:creationId xmlns:p14="http://schemas.microsoft.com/office/powerpoint/2010/main" val="371338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F76D-951A-D048-8C07-DBC69CD24BA2}"/>
              </a:ext>
            </a:extLst>
          </p:cNvPr>
          <p:cNvSpPr>
            <a:spLocks noGrp="1"/>
          </p:cNvSpPr>
          <p:nvPr>
            <p:ph type="title"/>
          </p:nvPr>
        </p:nvSpPr>
        <p:spPr/>
        <p:txBody>
          <a:bodyPr>
            <a:normAutofit/>
          </a:bodyPr>
          <a:lstStyle/>
          <a:p>
            <a:r>
              <a:rPr lang="en-US" b="1" dirty="0">
                <a:latin typeface="Copperplate" panose="02000504000000020004" pitchFamily="2" charset="77"/>
              </a:rPr>
              <a:t>How we used them</a:t>
            </a:r>
            <a:br>
              <a:rPr lang="en-US" b="1" dirty="0">
                <a:latin typeface="Copperplate" panose="02000504000000020004" pitchFamily="2" charset="77"/>
              </a:rPr>
            </a:br>
            <a:r>
              <a:rPr lang="en-US" sz="2000" b="1" dirty="0">
                <a:latin typeface="Copperplate" panose="02000504000000020004" pitchFamily="2" charset="77"/>
              </a:rPr>
              <a:t>React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8F39D476-4BFA-334F-A5A9-7F7D58151AE7}"/>
              </a:ext>
            </a:extLst>
          </p:cNvPr>
          <p:cNvSpPr>
            <a:spLocks noGrp="1"/>
          </p:cNvSpPr>
          <p:nvPr>
            <p:ph idx="1"/>
          </p:nvPr>
        </p:nvSpPr>
        <p:spPr>
          <a:xfrm>
            <a:off x="680321" y="2576715"/>
            <a:ext cx="10022656" cy="3314419"/>
          </a:xfrm>
        </p:spPr>
        <p:txBody>
          <a:bodyPr>
            <a:normAutofit/>
          </a:bodyPr>
          <a:lstStyle/>
          <a:p>
            <a:pPr marL="0" indent="0" algn="ctr">
              <a:buNone/>
            </a:pPr>
            <a:r>
              <a:rPr lang="en-US" sz="3600" dirty="0">
                <a:latin typeface="Copperplate" panose="02000504000000020004" pitchFamily="2" charset="77"/>
              </a:rPr>
              <a:t>React was used for all of the basic functionality of the front end. We heavily relied on the </a:t>
            </a:r>
            <a:r>
              <a:rPr lang="en-US" sz="3600" dirty="0" err="1">
                <a:solidFill>
                  <a:schemeClr val="accent4">
                    <a:lumMod val="60000"/>
                    <a:lumOff val="40000"/>
                  </a:schemeClr>
                </a:solidFill>
                <a:latin typeface="Copperplate" panose="02000504000000020004" pitchFamily="2" charset="77"/>
              </a:rPr>
              <a:t>componentDidMount</a:t>
            </a:r>
            <a:r>
              <a:rPr lang="en-US" sz="3600" dirty="0">
                <a:solidFill>
                  <a:schemeClr val="accent4">
                    <a:lumMod val="60000"/>
                    <a:lumOff val="40000"/>
                  </a:schemeClr>
                </a:solidFill>
                <a:latin typeface="Copperplate" panose="02000504000000020004" pitchFamily="2" charset="77"/>
              </a:rPr>
              <a:t>()  </a:t>
            </a:r>
            <a:r>
              <a:rPr lang="en-US" sz="3600" dirty="0">
                <a:latin typeface="Copperplate" panose="02000504000000020004" pitchFamily="2" charset="77"/>
              </a:rPr>
              <a:t>lifecycle method to fire off API requests to our C# backend.</a:t>
            </a:r>
          </a:p>
        </p:txBody>
      </p:sp>
    </p:spTree>
    <p:extLst>
      <p:ext uri="{BB962C8B-B14F-4D97-AF65-F5344CB8AC3E}">
        <p14:creationId xmlns:p14="http://schemas.microsoft.com/office/powerpoint/2010/main" val="2498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A6-76AE-0C4B-AF48-45462EB1848F}"/>
              </a:ext>
            </a:extLst>
          </p:cNvPr>
          <p:cNvSpPr>
            <a:spLocks noGrp="1"/>
          </p:cNvSpPr>
          <p:nvPr>
            <p:ph type="title"/>
          </p:nvPr>
        </p:nvSpPr>
        <p:spPr/>
        <p:txBody>
          <a:bodyPr/>
          <a:lstStyle/>
          <a:p>
            <a:r>
              <a:rPr lang="en-US" dirty="0">
                <a:latin typeface="Copperplate" panose="02000504000000020004" pitchFamily="2" charset="77"/>
              </a:rPr>
              <a:t>React router</a:t>
            </a:r>
          </a:p>
        </p:txBody>
      </p:sp>
      <p:sp>
        <p:nvSpPr>
          <p:cNvPr id="3" name="Content Placeholder 2">
            <a:extLst>
              <a:ext uri="{FF2B5EF4-FFF2-40B4-BE49-F238E27FC236}">
                <a16:creationId xmlns:a16="http://schemas.microsoft.com/office/drawing/2014/main" id="{05BA5178-F969-B14E-A4DB-FC2FE7AAE073}"/>
              </a:ext>
            </a:extLst>
          </p:cNvPr>
          <p:cNvSpPr>
            <a:spLocks noGrp="1"/>
          </p:cNvSpPr>
          <p:nvPr>
            <p:ph idx="1"/>
          </p:nvPr>
        </p:nvSpPr>
        <p:spPr>
          <a:xfrm>
            <a:off x="575390" y="2606695"/>
            <a:ext cx="10727194" cy="3539272"/>
          </a:xfrm>
        </p:spPr>
        <p:txBody>
          <a:bodyPr>
            <a:normAutofit/>
          </a:bodyPr>
          <a:lstStyle/>
          <a:p>
            <a:pPr marL="0" indent="0" algn="ctr">
              <a:buNone/>
            </a:pPr>
            <a:r>
              <a:rPr lang="en-US" sz="3800" dirty="0">
                <a:latin typeface="Copperplate" panose="02000504000000020004" pitchFamily="2" charset="77"/>
              </a:rPr>
              <a:t>React router was used for navigating between the components linking to them simply, and with URL rewriting as a standard implementation. The router enabled us to focus on API consumption in the </a:t>
            </a:r>
            <a:r>
              <a:rPr lang="en-US" sz="3800" dirty="0" err="1">
                <a:latin typeface="Copperplate" panose="02000504000000020004" pitchFamily="2" charset="77"/>
              </a:rPr>
              <a:t>componentDidMount</a:t>
            </a:r>
            <a:r>
              <a:rPr lang="en-US" sz="3800" dirty="0">
                <a:latin typeface="Copperplate" panose="02000504000000020004" pitchFamily="2" charset="77"/>
              </a:rPr>
              <a:t>() lifecycle method (a best practice in React).</a:t>
            </a:r>
          </a:p>
          <a:p>
            <a:endParaRPr lang="en-US" dirty="0"/>
          </a:p>
        </p:txBody>
      </p:sp>
    </p:spTree>
    <p:extLst>
      <p:ext uri="{BB962C8B-B14F-4D97-AF65-F5344CB8AC3E}">
        <p14:creationId xmlns:p14="http://schemas.microsoft.com/office/powerpoint/2010/main" val="6453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409-AA96-5F4A-B5CF-524CA056E90C}"/>
              </a:ext>
            </a:extLst>
          </p:cNvPr>
          <p:cNvSpPr>
            <a:spLocks noGrp="1"/>
          </p:cNvSpPr>
          <p:nvPr>
            <p:ph type="title"/>
          </p:nvPr>
        </p:nvSpPr>
        <p:spPr/>
        <p:txBody>
          <a:bodyPr/>
          <a:lstStyle/>
          <a:p>
            <a:r>
              <a:rPr lang="en-US" dirty="0">
                <a:latin typeface="Copperplate" panose="02000504000000020004" pitchFamily="2" charset="77"/>
              </a:rPr>
              <a:t>Google Maps API</a:t>
            </a:r>
          </a:p>
        </p:txBody>
      </p:sp>
      <p:sp>
        <p:nvSpPr>
          <p:cNvPr id="3" name="Content Placeholder 2">
            <a:extLst>
              <a:ext uri="{FF2B5EF4-FFF2-40B4-BE49-F238E27FC236}">
                <a16:creationId xmlns:a16="http://schemas.microsoft.com/office/drawing/2014/main" id="{15514798-7BEF-D543-B8AA-AFA55593B23F}"/>
              </a:ext>
            </a:extLst>
          </p:cNvPr>
          <p:cNvSpPr>
            <a:spLocks noGrp="1"/>
          </p:cNvSpPr>
          <p:nvPr>
            <p:ph idx="1"/>
          </p:nvPr>
        </p:nvSpPr>
        <p:spPr>
          <a:xfrm>
            <a:off x="905174" y="2771587"/>
            <a:ext cx="9613861" cy="2954655"/>
          </a:xfrm>
        </p:spPr>
        <p:txBody>
          <a:bodyPr>
            <a:normAutofit/>
          </a:bodyPr>
          <a:lstStyle/>
          <a:p>
            <a:pPr marL="0" indent="0" algn="ctr">
              <a:buNone/>
            </a:pPr>
            <a:r>
              <a:rPr lang="en-US" sz="3600" dirty="0">
                <a:latin typeface="Copperplate" panose="02000504000000020004" pitchFamily="2" charset="77"/>
              </a:rPr>
              <a:t>Google Maps API was used to retrieve all the data about the pizza places within a certain zip code area, then select a single place and get more information about it. JSON is returned for use in our React application.</a:t>
            </a:r>
          </a:p>
          <a:p>
            <a:endParaRPr lang="en-US" dirty="0"/>
          </a:p>
        </p:txBody>
      </p:sp>
    </p:spTree>
    <p:extLst>
      <p:ext uri="{BB962C8B-B14F-4D97-AF65-F5344CB8AC3E}">
        <p14:creationId xmlns:p14="http://schemas.microsoft.com/office/powerpoint/2010/main" val="16025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A42F-F43B-A948-80AF-A8F3C98BB398}"/>
              </a:ext>
            </a:extLst>
          </p:cNvPr>
          <p:cNvSpPr>
            <a:spLocks noGrp="1"/>
          </p:cNvSpPr>
          <p:nvPr>
            <p:ph type="title"/>
          </p:nvPr>
        </p:nvSpPr>
        <p:spPr/>
        <p:txBody>
          <a:bodyPr/>
          <a:lstStyle/>
          <a:p>
            <a:r>
              <a:rPr lang="en-US" dirty="0">
                <a:latin typeface="Copperplate" panose="02000504000000020004" pitchFamily="2" charset="77"/>
              </a:rPr>
              <a:t>AWS </a:t>
            </a:r>
            <a:r>
              <a:rPr lang="en-US" dirty="0" err="1">
                <a:latin typeface="Copperplate" panose="02000504000000020004" pitchFamily="2" charset="77"/>
              </a:rPr>
              <a:t>Lamba</a:t>
            </a:r>
            <a:r>
              <a:rPr lang="en-US" dirty="0">
                <a:latin typeface="Copperplate" panose="02000504000000020004" pitchFamily="2" charset="77"/>
              </a:rPr>
              <a:t> server</a:t>
            </a:r>
          </a:p>
        </p:txBody>
      </p:sp>
      <p:sp>
        <p:nvSpPr>
          <p:cNvPr id="3" name="Content Placeholder 2">
            <a:extLst>
              <a:ext uri="{FF2B5EF4-FFF2-40B4-BE49-F238E27FC236}">
                <a16:creationId xmlns:a16="http://schemas.microsoft.com/office/drawing/2014/main" id="{29C37CC1-4FB4-8F49-B067-36CB6ABE8211}"/>
              </a:ext>
            </a:extLst>
          </p:cNvPr>
          <p:cNvSpPr>
            <a:spLocks noGrp="1"/>
          </p:cNvSpPr>
          <p:nvPr>
            <p:ph idx="1"/>
          </p:nvPr>
        </p:nvSpPr>
        <p:spPr/>
        <p:txBody>
          <a:bodyPr>
            <a:normAutofit fontScale="92500" lnSpcReduction="20000"/>
          </a:bodyPr>
          <a:lstStyle/>
          <a:p>
            <a:pPr marL="0" indent="0" algn="ctr">
              <a:buNone/>
            </a:pPr>
            <a:r>
              <a:rPr lang="en-US" sz="3600" dirty="0">
                <a:latin typeface="Copperplate" panose="02000504000000020004" pitchFamily="2" charset="77"/>
              </a:rPr>
              <a:t>AWS </a:t>
            </a:r>
            <a:r>
              <a:rPr lang="en-US" sz="3600" dirty="0" err="1">
                <a:latin typeface="Copperplate" panose="02000504000000020004" pitchFamily="2" charset="77"/>
              </a:rPr>
              <a:t>Lamba</a:t>
            </a:r>
            <a:r>
              <a:rPr lang="en-US" sz="3600" dirty="0">
                <a:latin typeface="Copperplate" panose="02000504000000020004" pitchFamily="2" charset="77"/>
              </a:rPr>
              <a:t> server was used for hosting our REST API. This service allows your code to be run on amazons servers without running a server at all times. A GET request is made in the front end which amazon recognizes, spins up a server for us , runs out C# dotnet core code, and returns JSON to our front end. </a:t>
            </a:r>
          </a:p>
          <a:p>
            <a:pPr marL="0" indent="0" algn="ctr">
              <a:buNone/>
            </a:pPr>
            <a:endParaRPr lang="en-US" sz="3600" dirty="0">
              <a:latin typeface="Copperplate" panose="02000504000000020004" pitchFamily="2" charset="77"/>
            </a:endParaRPr>
          </a:p>
          <a:p>
            <a:pPr marL="0" indent="0" algn="ctr">
              <a:buNone/>
            </a:pPr>
            <a:r>
              <a:rPr lang="en-US" sz="3600" dirty="0">
                <a:latin typeface="Copperplate" panose="02000504000000020004" pitchFamily="2" charset="77"/>
              </a:rPr>
              <a:t>This keeps us focused on writing code, not configuring servers.</a:t>
            </a:r>
          </a:p>
          <a:p>
            <a:endParaRPr lang="en-US" dirty="0"/>
          </a:p>
        </p:txBody>
      </p:sp>
    </p:spTree>
    <p:extLst>
      <p:ext uri="{BB962C8B-B14F-4D97-AF65-F5344CB8AC3E}">
        <p14:creationId xmlns:p14="http://schemas.microsoft.com/office/powerpoint/2010/main" val="25831368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104</TotalTime>
  <Words>755</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Copperplate</vt:lpstr>
      <vt:lpstr>Trebuchet MS</vt:lpstr>
      <vt:lpstr>Berlin</vt:lpstr>
      <vt:lpstr>PIZZA NOW</vt:lpstr>
      <vt:lpstr>Introduction</vt:lpstr>
      <vt:lpstr>Problem</vt:lpstr>
      <vt:lpstr>The Solution </vt:lpstr>
      <vt:lpstr>Implementation Technologies used:</vt:lpstr>
      <vt:lpstr>How we used them React</vt:lpstr>
      <vt:lpstr>React router</vt:lpstr>
      <vt:lpstr>Google Maps API</vt:lpstr>
      <vt:lpstr>AWS Lamba server</vt:lpstr>
      <vt:lpstr>Bootstrap</vt:lpstr>
      <vt:lpstr>.NET C# Core</vt:lpstr>
      <vt:lpstr>Who Did What</vt:lpstr>
      <vt:lpstr>DEMO</vt:lpstr>
      <vt:lpstr>Tips and Tricks</vt:lpstr>
      <vt:lpstr>The Future:</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NOW</dc:title>
  <dc:creator>Adam Oakes</dc:creator>
  <cp:lastModifiedBy>Liebman, Jordan (MU-Student)</cp:lastModifiedBy>
  <cp:revision>28</cp:revision>
  <dcterms:created xsi:type="dcterms:W3CDTF">2018-11-27T18:38:51Z</dcterms:created>
  <dcterms:modified xsi:type="dcterms:W3CDTF">2018-11-28T17:59:27Z</dcterms:modified>
</cp:coreProperties>
</file>