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1"/>
  </p:notesMasterIdLst>
  <p:sldIdLst>
    <p:sldId id="256" r:id="rId2"/>
    <p:sldId id="269" r:id="rId3"/>
    <p:sldId id="279" r:id="rId4"/>
    <p:sldId id="313" r:id="rId5"/>
    <p:sldId id="316" r:id="rId6"/>
    <p:sldId id="317" r:id="rId7"/>
    <p:sldId id="318" r:id="rId8"/>
    <p:sldId id="319" r:id="rId9"/>
    <p:sldId id="314" r:id="rId10"/>
    <p:sldId id="315" r:id="rId11"/>
    <p:sldId id="323" r:id="rId12"/>
    <p:sldId id="324" r:id="rId13"/>
    <p:sldId id="325" r:id="rId14"/>
    <p:sldId id="326" r:id="rId15"/>
    <p:sldId id="320" r:id="rId16"/>
    <p:sldId id="321" r:id="rId17"/>
    <p:sldId id="322" r:id="rId18"/>
    <p:sldId id="327" r:id="rId19"/>
    <p:sldId id="32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20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ummies.com/software/microsoft-office/excel/excel-formulas-and-functions-for-dummies-cheat-she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imemap.dc.gov/CrimeMapSearch.asp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Sean McMinn</a:t>
            </a:r>
          </a:p>
          <a:p>
            <a:r>
              <a:rPr lang="en-US" dirty="0" smtClean="0"/>
              <a:t>Digital frameworks</a:t>
            </a:r>
          </a:p>
          <a:p>
            <a:r>
              <a:rPr lang="en-US" dirty="0" smtClean="0"/>
              <a:t>Northwestern University </a:t>
            </a:r>
            <a:r>
              <a:rPr lang="mr-IN" dirty="0" smtClean="0"/>
              <a:t>–</a:t>
            </a:r>
            <a:r>
              <a:rPr lang="en-US" dirty="0" smtClean="0"/>
              <a:t> Summer 2018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shmcminn</a:t>
            </a:r>
            <a:r>
              <a:rPr lang="en-US" dirty="0" smtClean="0"/>
              <a:t>/digitalframeworks-summer18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Tips for data interviews:</a:t>
            </a:r>
          </a:p>
          <a:p>
            <a:pPr lvl="1"/>
            <a:r>
              <a:rPr lang="en-US" dirty="0" smtClean="0"/>
              <a:t>Phrase specific questions in your head before you begin using  the computer</a:t>
            </a:r>
            <a:endParaRPr lang="en-US" dirty="0"/>
          </a:p>
          <a:p>
            <a:pPr lvl="1"/>
            <a:r>
              <a:rPr lang="en-US" dirty="0" smtClean="0"/>
              <a:t>If you find an interesting trend, keep exploring it</a:t>
            </a:r>
          </a:p>
          <a:p>
            <a:pPr lvl="1"/>
            <a:r>
              <a:rPr lang="en-US" dirty="0" smtClean="0"/>
              <a:t>Find the newsworthy trends/stories in the data</a:t>
            </a:r>
          </a:p>
          <a:p>
            <a:pPr lvl="1"/>
            <a:r>
              <a:rPr lang="en-US" dirty="0" smtClean="0"/>
              <a:t>See if there’s any color you can track down either in the data or through external sources</a:t>
            </a:r>
          </a:p>
          <a:p>
            <a:pPr lvl="1"/>
            <a:r>
              <a:rPr lang="en-US" dirty="0" smtClean="0"/>
              <a:t>Think about what your data may be missing and who published it</a:t>
            </a:r>
            <a:endParaRPr lang="en-US" dirty="0"/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Job Titles</a:t>
            </a:r>
          </a:p>
          <a:p>
            <a:r>
              <a:rPr lang="en-US" dirty="0" smtClean="0"/>
              <a:t> Department</a:t>
            </a:r>
          </a:p>
          <a:p>
            <a:r>
              <a:rPr lang="en-US" dirty="0" smtClean="0"/>
              <a:t> </a:t>
            </a:r>
            <a:r>
              <a:rPr lang="en-US" dirty="0"/>
              <a:t>Full or Part-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 </a:t>
            </a:r>
            <a:r>
              <a:rPr lang="en-US" dirty="0"/>
              <a:t>Salary or Hourly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Typical </a:t>
            </a:r>
            <a:r>
              <a:rPr lang="en-US" dirty="0"/>
              <a:t>Hours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Annual </a:t>
            </a:r>
            <a:r>
              <a:rPr lang="en-US" dirty="0"/>
              <a:t>Salary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Hourly </a:t>
            </a:r>
            <a:r>
              <a:rPr lang="en-US" dirty="0"/>
              <a:t>Rate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9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Exploring new data:</a:t>
            </a:r>
          </a:p>
          <a:p>
            <a:pPr lvl="1"/>
            <a:r>
              <a:rPr lang="en-US" dirty="0" smtClean="0"/>
              <a:t>Sort/look for outliers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Group with pivot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WARNINGS: Exploring new data:</a:t>
            </a:r>
          </a:p>
          <a:p>
            <a:pPr lvl="1"/>
            <a:r>
              <a:rPr lang="en-US" dirty="0" smtClean="0"/>
              <a:t>Sort/look for outliers</a:t>
            </a:r>
          </a:p>
          <a:p>
            <a:pPr lvl="2"/>
            <a:r>
              <a:rPr lang="en-US" dirty="0" smtClean="0"/>
              <a:t>Make sure entire sheet gets sorted</a:t>
            </a:r>
          </a:p>
          <a:p>
            <a:pPr lvl="1"/>
            <a:r>
              <a:rPr lang="en-US" dirty="0" smtClean="0"/>
              <a:t>Filter</a:t>
            </a:r>
          </a:p>
          <a:p>
            <a:pPr lvl="2"/>
            <a:r>
              <a:rPr lang="en-US" dirty="0" smtClean="0"/>
              <a:t>Remember this is only part of your data: calculations only apply to that subset</a:t>
            </a:r>
          </a:p>
          <a:p>
            <a:pPr lvl="1"/>
            <a:r>
              <a:rPr lang="en-US" dirty="0" smtClean="0"/>
              <a:t>Group</a:t>
            </a:r>
          </a:p>
          <a:p>
            <a:pPr lvl="2"/>
            <a:r>
              <a:rPr lang="en-US" dirty="0" smtClean="0"/>
              <a:t>ALWAYS make a copy of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3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city salaries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Standardize data using a formula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= a2 + b2 </a:t>
            </a:r>
          </a:p>
          <a:p>
            <a:pPr marL="457200" lvl="1" indent="0">
              <a:buNone/>
            </a:pPr>
            <a:r>
              <a:rPr lang="en-US" dirty="0" smtClean="0"/>
              <a:t>= a2 / 50</a:t>
            </a:r>
          </a:p>
          <a:p>
            <a:pPr marL="457200" lvl="1" indent="0">
              <a:buNone/>
            </a:pPr>
            <a:r>
              <a:rPr lang="en-US" dirty="0" smtClean="0"/>
              <a:t>=sum(a2:10)</a:t>
            </a:r>
          </a:p>
          <a:p>
            <a:pPr marL="457200" lvl="1" indent="0">
              <a:buNone/>
            </a:pPr>
            <a:r>
              <a:rPr lang="en-US" dirty="0" smtClean="0"/>
              <a:t>=average(b2:b10)</a:t>
            </a:r>
          </a:p>
          <a:p>
            <a:pPr marL="457200" lvl="1" indent="0">
              <a:buNone/>
            </a:pPr>
            <a:r>
              <a:rPr lang="en-US" dirty="0" smtClean="0"/>
              <a:t>=year(b3)</a:t>
            </a:r>
          </a:p>
          <a:p>
            <a:pPr marL="457200" lvl="1" indent="0">
              <a:buNone/>
            </a:pPr>
            <a:r>
              <a:rPr lang="en-US" dirty="0" smtClean="0"/>
              <a:t>=weekday(b3)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Cheat sheet: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://www.dummies.com/software/microsoft-office/excel/excel-formulas-and-functions-for-dummies-cheat-sheet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medill_crime_data_1000ft_1yr.csv</a:t>
            </a:r>
            <a:endParaRPr lang="en-US" dirty="0"/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67" y="2752892"/>
            <a:ext cx="5143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REPORT_DAT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SHIFT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OFFENSE</a:t>
            </a:r>
          </a:p>
          <a:p>
            <a:pPr lvl="1"/>
            <a:r>
              <a:rPr lang="en-US" dirty="0" smtClean="0"/>
              <a:t>METHOD </a:t>
            </a:r>
          </a:p>
          <a:p>
            <a:pPr lvl="1"/>
            <a:r>
              <a:rPr lang="en-US" dirty="0" smtClean="0"/>
              <a:t>BLOCK </a:t>
            </a:r>
          </a:p>
          <a:p>
            <a:pPr lvl="1"/>
            <a:r>
              <a:rPr lang="en-US" dirty="0" smtClean="0"/>
              <a:t>DISTRICT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PSA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WARD </a:t>
            </a:r>
          </a:p>
          <a:p>
            <a:pPr lvl="1"/>
            <a:r>
              <a:rPr lang="en-US" dirty="0" smtClean="0"/>
              <a:t>ANC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NEIGHBORHOOD_CLUSTER</a:t>
            </a:r>
          </a:p>
          <a:p>
            <a:pPr lvl="1"/>
            <a:r>
              <a:rPr lang="en-US" dirty="0" smtClean="0"/>
              <a:t>BLOCK_GROUP </a:t>
            </a:r>
          </a:p>
          <a:p>
            <a:pPr lvl="1"/>
            <a:r>
              <a:rPr lang="en-US" dirty="0" smtClean="0"/>
              <a:t>CENSUS_TRACT </a:t>
            </a:r>
          </a:p>
          <a:p>
            <a:pPr lvl="1"/>
            <a:r>
              <a:rPr lang="en-US" dirty="0" smtClean="0"/>
              <a:t>VOTING_PRECINCT </a:t>
            </a:r>
          </a:p>
          <a:p>
            <a:pPr lvl="1"/>
            <a:r>
              <a:rPr lang="en-US" dirty="0" smtClean="0"/>
              <a:t>CCN</a:t>
            </a:r>
          </a:p>
          <a:p>
            <a:pPr lvl="1"/>
            <a:r>
              <a:rPr lang="en-US" dirty="0" smtClean="0"/>
              <a:t> XBLOCK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YBLOCK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START_DATE </a:t>
            </a:r>
          </a:p>
          <a:p>
            <a:pPr lvl="1"/>
            <a:r>
              <a:rPr lang="en-US" dirty="0" smtClean="0"/>
              <a:t>END_DATE </a:t>
            </a:r>
            <a:endParaRPr lang="en-US" dirty="0"/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4" y="159419"/>
            <a:ext cx="1868905" cy="13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for PIVOT TABLES!</a:t>
            </a:r>
          </a:p>
          <a:p>
            <a:pPr lvl="1"/>
            <a:r>
              <a:rPr lang="en-US" dirty="0" smtClean="0"/>
              <a:t>What is the most common type of crime in our area?</a:t>
            </a:r>
          </a:p>
          <a:p>
            <a:pPr lvl="1"/>
            <a:r>
              <a:rPr lang="en-US" dirty="0" smtClean="0"/>
              <a:t>What block has the most/least crimes on it?</a:t>
            </a:r>
          </a:p>
          <a:p>
            <a:pPr lvl="1"/>
            <a:r>
              <a:rPr lang="en-US" dirty="0" smtClean="0"/>
              <a:t>What time of day has most/least crimes?</a:t>
            </a:r>
          </a:p>
          <a:p>
            <a:pPr lvl="1"/>
            <a:r>
              <a:rPr lang="en-US" dirty="0" smtClean="0"/>
              <a:t>What day of week has most/least crimes?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5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Find something interesting in the 1,000-foot radius around somewhere else in DC (could be your home, your internship office, a landmark,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://crimemap.dc.gov/</a:t>
            </a:r>
            <a:r>
              <a:rPr lang="en-US" dirty="0" smtClean="0">
                <a:hlinkClick r:id="rId2"/>
              </a:rPr>
              <a:t>CrimeMapSearch.aspx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Goolge</a:t>
            </a:r>
            <a:r>
              <a:rPr lang="en-US" dirty="0" smtClean="0"/>
              <a:t> Fusion tables to “merge” datasets that have a common key.</a:t>
            </a:r>
          </a:p>
          <a:p>
            <a:r>
              <a:rPr lang="en-US" dirty="0"/>
              <a:t>Download all_dc_30_days_crime.csv and </a:t>
            </a:r>
            <a:r>
              <a:rPr lang="en-US" dirty="0" smtClean="0"/>
              <a:t>comp_table_wd12.csv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drive.google.com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a data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mr-IN" dirty="0" smtClean="0"/>
              <a:t>…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Guest:  David Eads, </a:t>
            </a:r>
            <a:r>
              <a:rPr lang="en-US" dirty="0" err="1" smtClean="0"/>
              <a:t>Propublica</a:t>
            </a:r>
            <a:r>
              <a:rPr lang="en-US" dirty="0" smtClean="0"/>
              <a:t> Illinois</a:t>
            </a:r>
          </a:p>
          <a:p>
            <a:pPr>
              <a:buFontTx/>
              <a:buChar char="-"/>
            </a:pP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you might ask a human source (let’s say a cop):</a:t>
            </a:r>
          </a:p>
          <a:p>
            <a:pPr lvl="1"/>
            <a:r>
              <a:rPr lang="en-US" dirty="0" smtClean="0"/>
              <a:t>“Are there any interesting stories from your time on the force?”</a:t>
            </a:r>
          </a:p>
          <a:p>
            <a:pPr lvl="1"/>
            <a:r>
              <a:rPr lang="en-US" dirty="0" smtClean="0"/>
              <a:t>Which college in town gives you guys the most trouble?</a:t>
            </a:r>
          </a:p>
          <a:p>
            <a:pPr lvl="1"/>
            <a:r>
              <a:rPr lang="en-US" dirty="0" smtClean="0"/>
              <a:t>What’s the busiest shift to work 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“Are there any interesting stories from your time on the force?</a:t>
            </a:r>
            <a:r>
              <a:rPr lang="en-US" dirty="0" smtClean="0"/>
              <a:t>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police reports to drunk and </a:t>
            </a:r>
            <a:r>
              <a:rPr lang="en-US" dirty="0" err="1" smtClean="0"/>
              <a:t>disorderlies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Filter time 0800 </a:t>
            </a:r>
            <a:r>
              <a:rPr lang="mr-IN" dirty="0" smtClean="0"/>
              <a:t>–</a:t>
            </a:r>
            <a:r>
              <a:rPr lang="en-US" dirty="0" smtClean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Map XY data, and look for any unexpected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“Which </a:t>
            </a:r>
            <a:r>
              <a:rPr lang="en-US" dirty="0"/>
              <a:t>college in town gives you guys the most trouble</a:t>
            </a:r>
            <a:r>
              <a:rPr lang="en-US" dirty="0" smtClean="0"/>
              <a:t>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“Interviewing”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for “regular” interviews:</a:t>
            </a:r>
          </a:p>
          <a:p>
            <a:pPr lvl="1"/>
            <a:r>
              <a:rPr lang="en-US" dirty="0"/>
              <a:t>Ask </a:t>
            </a:r>
            <a:r>
              <a:rPr lang="en-US" dirty="0" smtClean="0"/>
              <a:t>direct, </a:t>
            </a:r>
            <a:r>
              <a:rPr lang="en-US" dirty="0"/>
              <a:t>but open ended, questions</a:t>
            </a:r>
          </a:p>
          <a:p>
            <a:pPr lvl="1"/>
            <a:r>
              <a:rPr lang="en-US" dirty="0" smtClean="0"/>
              <a:t>Be willing to go where answers lead you</a:t>
            </a:r>
          </a:p>
          <a:p>
            <a:pPr lvl="1"/>
            <a:r>
              <a:rPr lang="en-US" dirty="0" smtClean="0"/>
              <a:t>Ask newsworthy questions</a:t>
            </a:r>
          </a:p>
          <a:p>
            <a:pPr lvl="1"/>
            <a:r>
              <a:rPr lang="en-US" dirty="0" smtClean="0"/>
              <a:t>Get the name of the dog</a:t>
            </a:r>
          </a:p>
          <a:p>
            <a:pPr lvl="1"/>
            <a:r>
              <a:rPr lang="en-US" dirty="0" smtClean="0"/>
              <a:t>Be aware your source may be dishonest or have an agenda</a:t>
            </a:r>
            <a:endParaRPr lang="en-US" dirty="0"/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30387</TotalTime>
  <Words>717</Words>
  <Application>Microsoft Macintosh PowerPoint</Application>
  <PresentationFormat>On-screen Show (4:3)</PresentationFormat>
  <Paragraphs>126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Twilight</vt:lpstr>
      <vt:lpstr>Analyzing Data</vt:lpstr>
      <vt:lpstr>Data stories?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Chicago city salaries</vt:lpstr>
      <vt:lpstr>Chicago city salaries</vt:lpstr>
      <vt:lpstr>Chicago city salaries</vt:lpstr>
      <vt:lpstr>Chicago city salaries</vt:lpstr>
      <vt:lpstr>Crime data</vt:lpstr>
      <vt:lpstr>Crime data</vt:lpstr>
      <vt:lpstr>Crime data</vt:lpstr>
      <vt:lpstr>Crime data</vt:lpstr>
      <vt:lpstr>Combining datasets</vt:lpstr>
    </vt:vector>
  </TitlesOfParts>
  <Company>CQRC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163</cp:revision>
  <dcterms:created xsi:type="dcterms:W3CDTF">2018-07-03T20:07:00Z</dcterms:created>
  <dcterms:modified xsi:type="dcterms:W3CDTF">2018-07-29T19:37:08Z</dcterms:modified>
</cp:coreProperties>
</file>