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2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9" r:id="rId12"/>
    <p:sldId id="323" r:id="rId13"/>
    <p:sldId id="324" r:id="rId14"/>
    <p:sldId id="325" r:id="rId15"/>
    <p:sldId id="326" r:id="rId16"/>
    <p:sldId id="320" r:id="rId17"/>
    <p:sldId id="321" r:id="rId18"/>
    <p:sldId id="322" r:id="rId19"/>
    <p:sldId id="327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0439" autoAdjust="0"/>
  </p:normalViewPr>
  <p:slideViewPr>
    <p:cSldViewPr snapToGrid="0" snapToObjects="1">
      <p:cViewPr>
        <p:scale>
          <a:sx n="95" d="100"/>
          <a:sy n="95" d="100"/>
        </p:scale>
        <p:origin x="-203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ummies.com/software/microsoft-office/excel/excel-formulas-and-functions-for-dummies-cheat-she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imemap.dc.gov/CrimeMapSearch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Tips for data interviews:</a:t>
            </a:r>
          </a:p>
          <a:p>
            <a:pPr lvl="1"/>
            <a:r>
              <a:rPr lang="en-US" dirty="0" smtClean="0"/>
              <a:t>Phrase specific questions in your head before you begin using  the computer</a:t>
            </a:r>
            <a:endParaRPr lang="en-US" dirty="0"/>
          </a:p>
          <a:p>
            <a:pPr lvl="1"/>
            <a:r>
              <a:rPr lang="en-US" dirty="0" smtClean="0"/>
              <a:t>If you find an interesting trend, keep exploring it</a:t>
            </a:r>
          </a:p>
          <a:p>
            <a:pPr lvl="1"/>
            <a:r>
              <a:rPr lang="en-US" dirty="0" smtClean="0"/>
              <a:t>Find the newsworthy trends/stories in the data</a:t>
            </a:r>
          </a:p>
          <a:p>
            <a:pPr lvl="1"/>
            <a:r>
              <a:rPr lang="en-US" dirty="0" smtClean="0"/>
              <a:t>See if there’s any color you can track down either in the data or through external sources</a:t>
            </a:r>
          </a:p>
          <a:p>
            <a:pPr lvl="1"/>
            <a:r>
              <a:rPr lang="en-US" dirty="0" smtClean="0"/>
              <a:t>Think about what your data may be missing and who published it</a:t>
            </a:r>
            <a:endParaRPr lang="en-US" dirty="0"/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Eads</a:t>
            </a:r>
          </a:p>
          <a:p>
            <a:pPr marL="0" indent="0">
              <a:buNone/>
            </a:pPr>
            <a:r>
              <a:rPr lang="en-US" i="1" dirty="0" smtClean="0"/>
              <a:t>News applications developer, </a:t>
            </a:r>
            <a:r>
              <a:rPr lang="en-US" i="1" dirty="0" err="1" smtClean="0"/>
              <a:t>ProPublica</a:t>
            </a:r>
            <a:endParaRPr lang="en-US" i="1" dirty="0"/>
          </a:p>
        </p:txBody>
      </p:sp>
      <p:pic>
        <p:nvPicPr>
          <p:cNvPr id="4" name="Picture 3" descr="ydKs9KVu_400x4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2" y="3284620"/>
            <a:ext cx="3208422" cy="32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Job Titles</a:t>
            </a:r>
          </a:p>
          <a:p>
            <a:r>
              <a:rPr lang="en-US" dirty="0" smtClean="0"/>
              <a:t> Department</a:t>
            </a:r>
          </a:p>
          <a:p>
            <a:r>
              <a:rPr lang="en-US" dirty="0" smtClean="0"/>
              <a:t> </a:t>
            </a:r>
            <a:r>
              <a:rPr lang="en-US" dirty="0"/>
              <a:t>Full or Part-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 </a:t>
            </a:r>
            <a:r>
              <a:rPr lang="en-US" dirty="0"/>
              <a:t>Salary or Hourly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Hours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Annual </a:t>
            </a:r>
            <a:r>
              <a:rPr lang="en-US" dirty="0"/>
              <a:t>Salary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Hourly </a:t>
            </a:r>
            <a:r>
              <a:rPr lang="en-US" dirty="0"/>
              <a:t>Rate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Group with 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WARNINGS: 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2"/>
            <a:r>
              <a:rPr lang="en-US" dirty="0" smtClean="0"/>
              <a:t>Make sure entire sheet gets sorted</a:t>
            </a:r>
          </a:p>
          <a:p>
            <a:pPr lvl="1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Remember this is only part of your data: calculations only apply to that subset</a:t>
            </a:r>
          </a:p>
          <a:p>
            <a:pPr lvl="1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ALWAYS make a copy of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Standardize data using a formula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= a2 + b2 </a:t>
            </a:r>
          </a:p>
          <a:p>
            <a:pPr marL="457200" lvl="1" indent="0">
              <a:buNone/>
            </a:pPr>
            <a:r>
              <a:rPr lang="en-US" dirty="0" smtClean="0"/>
              <a:t>= a2 / 50</a:t>
            </a:r>
          </a:p>
          <a:p>
            <a:pPr marL="457200" lvl="1" indent="0">
              <a:buNone/>
            </a:pPr>
            <a:r>
              <a:rPr lang="en-US" dirty="0" smtClean="0"/>
              <a:t>=sum(a2:10)</a:t>
            </a:r>
          </a:p>
          <a:p>
            <a:pPr marL="457200" lvl="1" indent="0">
              <a:buNone/>
            </a:pPr>
            <a:r>
              <a:rPr lang="en-US" dirty="0" smtClean="0"/>
              <a:t>=average(b2:b10)</a:t>
            </a:r>
          </a:p>
          <a:p>
            <a:pPr marL="457200" lvl="1" indent="0">
              <a:buNone/>
            </a:pPr>
            <a:r>
              <a:rPr lang="en-US" dirty="0" smtClean="0"/>
              <a:t>=year(b3)</a:t>
            </a:r>
          </a:p>
          <a:p>
            <a:pPr marL="457200" lvl="1" indent="0">
              <a:buNone/>
            </a:pPr>
            <a:r>
              <a:rPr lang="en-US" dirty="0" smtClean="0"/>
              <a:t>=weekday(b3)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Cheat sheet: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://www.dummies.com/software/microsoft-office/excel/excel-formulas-and-functions-for-dummies-cheat-sheet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medill_crime_data_1000ft_1yr.csv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2752892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REPORT_DAT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SHIFT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OFFENSE</a:t>
            </a:r>
          </a:p>
          <a:p>
            <a:pPr lvl="1"/>
            <a:r>
              <a:rPr lang="en-US" dirty="0" smtClean="0"/>
              <a:t>METHOD </a:t>
            </a:r>
          </a:p>
          <a:p>
            <a:pPr lvl="1"/>
            <a:r>
              <a:rPr lang="en-US" dirty="0" smtClean="0"/>
              <a:t>BLOCK </a:t>
            </a:r>
          </a:p>
          <a:p>
            <a:pPr lvl="1"/>
            <a:r>
              <a:rPr lang="en-US" dirty="0" smtClean="0"/>
              <a:t>DISTRICT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WARD </a:t>
            </a:r>
          </a:p>
          <a:p>
            <a:pPr lvl="1"/>
            <a:r>
              <a:rPr lang="en-US" dirty="0" smtClean="0"/>
              <a:t>ANC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NEIGHBORHOOD_CLUSTER</a:t>
            </a:r>
          </a:p>
          <a:p>
            <a:pPr lvl="1"/>
            <a:r>
              <a:rPr lang="en-US" dirty="0" smtClean="0"/>
              <a:t>BLOCK_GROUP </a:t>
            </a:r>
          </a:p>
          <a:p>
            <a:pPr lvl="1"/>
            <a:r>
              <a:rPr lang="en-US" dirty="0" smtClean="0"/>
              <a:t>CENSUS_TRACT </a:t>
            </a:r>
          </a:p>
          <a:p>
            <a:pPr lvl="1"/>
            <a:r>
              <a:rPr lang="en-US" dirty="0" smtClean="0"/>
              <a:t>VOTING_PRECINCT </a:t>
            </a:r>
          </a:p>
          <a:p>
            <a:pPr lvl="1"/>
            <a:r>
              <a:rPr lang="en-US" dirty="0" smtClean="0"/>
              <a:t>CCN</a:t>
            </a:r>
          </a:p>
          <a:p>
            <a:pPr lvl="1"/>
            <a:r>
              <a:rPr lang="en-US" dirty="0" smtClean="0"/>
              <a:t> XBLOCK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YBLOCK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START_DATE </a:t>
            </a:r>
          </a:p>
          <a:p>
            <a:pPr lvl="1"/>
            <a:r>
              <a:rPr lang="en-US" dirty="0" smtClean="0"/>
              <a:t>END_DATE 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for PIVOT TABLES!</a:t>
            </a:r>
          </a:p>
          <a:p>
            <a:pPr lvl="1"/>
            <a:r>
              <a:rPr lang="en-US" dirty="0" smtClean="0"/>
              <a:t>What is the most common type of crime in our area?</a:t>
            </a:r>
          </a:p>
          <a:p>
            <a:pPr lvl="1"/>
            <a:r>
              <a:rPr lang="en-US" dirty="0" smtClean="0"/>
              <a:t>What block has the most/least crimes on it?</a:t>
            </a:r>
          </a:p>
          <a:p>
            <a:pPr lvl="1"/>
            <a:r>
              <a:rPr lang="en-US" dirty="0" smtClean="0"/>
              <a:t>What time of day has most/least crimes?</a:t>
            </a:r>
          </a:p>
          <a:p>
            <a:pPr lvl="1"/>
            <a:r>
              <a:rPr lang="en-US" dirty="0" smtClean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Find something interesting in the 1,000-foot radius around somewhere else in DC (could be your home, your internship office, a landmark, </a:t>
            </a:r>
            <a:r>
              <a:rPr lang="en-US" dirty="0" err="1" smtClean="0"/>
              <a:t>etc</a:t>
            </a:r>
            <a:r>
              <a:rPr lang="en-US" dirty="0" smtClean="0"/>
              <a:t>) using data from the last year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://crimemap.dc.gov/</a:t>
            </a:r>
            <a:r>
              <a:rPr lang="en-US" dirty="0" smtClean="0">
                <a:hlinkClick r:id="rId2"/>
              </a:rPr>
              <a:t>CrimeMapSearch.aspx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Goolge</a:t>
            </a:r>
            <a:r>
              <a:rPr lang="en-US" dirty="0" smtClean="0"/>
              <a:t> Fusion tables to “merge” datasets that have a common key.</a:t>
            </a:r>
          </a:p>
          <a:p>
            <a:r>
              <a:rPr lang="en-US" dirty="0"/>
              <a:t>Download all_dc_30_days_crime.csv and </a:t>
            </a:r>
            <a:r>
              <a:rPr lang="en-US" dirty="0" smtClean="0"/>
              <a:t>comp_table_wd12.csv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drive.google.com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Interviewing data</a:t>
            </a:r>
          </a:p>
          <a:p>
            <a:pPr>
              <a:buFontTx/>
              <a:buChar char="-"/>
            </a:pPr>
            <a:r>
              <a:rPr lang="en-US" dirty="0" smtClean="0"/>
              <a:t>Guest:  David Eads, </a:t>
            </a:r>
            <a:r>
              <a:rPr lang="en-US" dirty="0" err="1" smtClean="0"/>
              <a:t>Propublica</a:t>
            </a:r>
            <a:r>
              <a:rPr lang="en-US" dirty="0" smtClean="0"/>
              <a:t> Illinois</a:t>
            </a:r>
          </a:p>
          <a:p>
            <a:pPr>
              <a:buFontTx/>
              <a:buChar char="-"/>
            </a:pPr>
            <a:r>
              <a:rPr lang="en-US" dirty="0" smtClean="0"/>
              <a:t>Data </a:t>
            </a:r>
            <a:r>
              <a:rPr lang="en-US" dirty="0" err="1" smtClean="0"/>
              <a:t>anlaysis</a:t>
            </a:r>
            <a:r>
              <a:rPr lang="en-US" dirty="0" smtClean="0"/>
              <a:t> in Excel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you might ask a human source (let’s say a cop):</a:t>
            </a:r>
          </a:p>
          <a:p>
            <a:pPr lvl="1"/>
            <a:r>
              <a:rPr lang="en-US" dirty="0" smtClean="0"/>
              <a:t>“Are there any interesting stories from your time on the force?”</a:t>
            </a:r>
          </a:p>
          <a:p>
            <a:pPr lvl="1"/>
            <a:r>
              <a:rPr lang="en-US" dirty="0" smtClean="0"/>
              <a:t>Which college in town gives you guys the most trouble?</a:t>
            </a:r>
          </a:p>
          <a:p>
            <a:pPr lvl="1"/>
            <a:r>
              <a:rPr lang="en-US" dirty="0" smtClean="0"/>
              <a:t>What’s the busiest shift to work 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“Are there any interesting stories from your time on the force?</a:t>
            </a:r>
            <a:r>
              <a:rPr lang="en-US" dirty="0" smtClean="0"/>
              <a:t>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police reports to drunk and </a:t>
            </a:r>
            <a:r>
              <a:rPr lang="en-US" dirty="0" err="1" smtClean="0"/>
              <a:t>disorderlies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time 0800 </a:t>
            </a:r>
            <a:r>
              <a:rPr lang="mr-IN" dirty="0" smtClean="0"/>
              <a:t>–</a:t>
            </a:r>
            <a:r>
              <a:rPr lang="en-US" dirty="0" smtClean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XY data, and look for any unexpected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“Which </a:t>
            </a:r>
            <a:r>
              <a:rPr lang="en-US" dirty="0"/>
              <a:t>college in town gives you guys the most trouble</a:t>
            </a:r>
            <a:r>
              <a:rPr lang="en-US" dirty="0" smtClean="0"/>
              <a:t>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“regular” interviews:</a:t>
            </a:r>
          </a:p>
          <a:p>
            <a:pPr lvl="1"/>
            <a:r>
              <a:rPr lang="en-US" dirty="0"/>
              <a:t>Ask </a:t>
            </a:r>
            <a:r>
              <a:rPr lang="en-US" dirty="0" smtClean="0"/>
              <a:t>direct, </a:t>
            </a:r>
            <a:r>
              <a:rPr lang="en-US" dirty="0"/>
              <a:t>but open ended, questions</a:t>
            </a:r>
          </a:p>
          <a:p>
            <a:pPr lvl="1"/>
            <a:r>
              <a:rPr lang="en-US" dirty="0" smtClean="0"/>
              <a:t>Be willing to go where answers lead you</a:t>
            </a:r>
          </a:p>
          <a:p>
            <a:pPr lvl="1"/>
            <a:r>
              <a:rPr lang="en-US" dirty="0" smtClean="0"/>
              <a:t>Ask newsworthy questions</a:t>
            </a:r>
          </a:p>
          <a:p>
            <a:pPr lvl="1"/>
            <a:r>
              <a:rPr lang="en-US" dirty="0" smtClean="0"/>
              <a:t>Get the name of the dog</a:t>
            </a:r>
          </a:p>
          <a:p>
            <a:pPr lvl="1"/>
            <a:r>
              <a:rPr lang="en-US" dirty="0" smtClean="0"/>
              <a:t>Be aware your source may be dishonest or have an agenda</a:t>
            </a:r>
            <a:endParaRPr lang="en-US" dirty="0"/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32115</TotalTime>
  <Words>737</Words>
  <Application>Microsoft Macintosh PowerPoint</Application>
  <PresentationFormat>On-screen Show (4:3)</PresentationFormat>
  <Paragraphs>130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Guest speaker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166</cp:revision>
  <dcterms:created xsi:type="dcterms:W3CDTF">2018-07-03T20:07:00Z</dcterms:created>
  <dcterms:modified xsi:type="dcterms:W3CDTF">2018-07-31T00:25:35Z</dcterms:modified>
</cp:coreProperties>
</file>