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 snapToObjects="1">
      <p:cViewPr>
        <p:scale>
          <a:sx n="82" d="100"/>
          <a:sy n="82" d="100"/>
        </p:scale>
        <p:origin x="106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8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1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3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3B3E-FFF1-8448-8E27-D465FEC0716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ABC4-096B-4A44-AB5D-B67F27B75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42372-E424-E24A-80AB-A46BCD12FD60}"/>
              </a:ext>
            </a:extLst>
          </p:cNvPr>
          <p:cNvSpPr/>
          <p:nvPr/>
        </p:nvSpPr>
        <p:spPr>
          <a:xfrm>
            <a:off x="410818" y="503583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LARGE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997CF-3720-994D-A1FE-86DD9FB8C8DF}"/>
              </a:ext>
            </a:extLst>
          </p:cNvPr>
          <p:cNvSpPr/>
          <p:nvPr/>
        </p:nvSpPr>
        <p:spPr>
          <a:xfrm>
            <a:off x="198783" y="503583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 BASE/Home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4CC78-23A7-4040-9F0D-67C9BB0B334A}"/>
              </a:ext>
            </a:extLst>
          </p:cNvPr>
          <p:cNvSpPr/>
          <p:nvPr/>
        </p:nvSpPr>
        <p:spPr>
          <a:xfrm>
            <a:off x="198783" y="2040835"/>
            <a:ext cx="1895060" cy="277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 (link)</a:t>
            </a:r>
          </a:p>
          <a:p>
            <a:endParaRPr lang="en-GB" dirty="0"/>
          </a:p>
          <a:p>
            <a:r>
              <a:rPr lang="en-GB" dirty="0"/>
              <a:t>Bookings (link)</a:t>
            </a:r>
          </a:p>
          <a:p>
            <a:endParaRPr lang="en-GB" dirty="0"/>
          </a:p>
          <a:p>
            <a:r>
              <a:rPr lang="en-GB" dirty="0"/>
              <a:t>Members (link)</a:t>
            </a:r>
          </a:p>
          <a:p>
            <a:endParaRPr lang="en-GB" dirty="0"/>
          </a:p>
          <a:p>
            <a:r>
              <a:rPr lang="en-GB" dirty="0"/>
              <a:t>Classes (link)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2BBC7-4055-0644-9CE9-DE6209ABFCDF}"/>
              </a:ext>
            </a:extLst>
          </p:cNvPr>
          <p:cNvSpPr/>
          <p:nvPr/>
        </p:nvSpPr>
        <p:spPr>
          <a:xfrm>
            <a:off x="198783" y="5625548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FOOTER – HOME PAGE/ 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C6D12-FDFF-8F4D-8124-F2B6010FC4E1}"/>
              </a:ext>
            </a:extLst>
          </p:cNvPr>
          <p:cNvSpPr/>
          <p:nvPr/>
        </p:nvSpPr>
        <p:spPr>
          <a:xfrm>
            <a:off x="410818" y="5625548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SMALL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B96D8-C0E6-304C-B6D6-F93A529E4C4A}"/>
              </a:ext>
            </a:extLst>
          </p:cNvPr>
          <p:cNvSpPr/>
          <p:nvPr/>
        </p:nvSpPr>
        <p:spPr>
          <a:xfrm>
            <a:off x="2014330" y="5989980"/>
            <a:ext cx="2299251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 INFO (link)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DF048-95F1-C947-AF71-1FC6E5050BB5}"/>
              </a:ext>
            </a:extLst>
          </p:cNvPr>
          <p:cNvSpPr/>
          <p:nvPr/>
        </p:nvSpPr>
        <p:spPr>
          <a:xfrm>
            <a:off x="8282610" y="5989981"/>
            <a:ext cx="1895060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POLICIES (link)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037B99B-ACF0-2B48-B537-BC3F23AE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14109"/>
              </p:ext>
            </p:extLst>
          </p:nvPr>
        </p:nvGraphicFramePr>
        <p:xfrm>
          <a:off x="2378766" y="2447014"/>
          <a:ext cx="9000432" cy="2595880"/>
        </p:xfrm>
        <a:graphic>
          <a:graphicData uri="http://schemas.openxmlformats.org/drawingml/2006/table">
            <a:tbl>
              <a:tblPr firstRow="1" bandRow="1"/>
              <a:tblGrid>
                <a:gridCol w="1500072">
                  <a:extLst>
                    <a:ext uri="{9D8B030D-6E8A-4147-A177-3AD203B41FA5}">
                      <a16:colId xmlns:a16="http://schemas.microsoft.com/office/drawing/2014/main" val="2716978128"/>
                    </a:ext>
                  </a:extLst>
                </a:gridCol>
                <a:gridCol w="1500072">
                  <a:extLst>
                    <a:ext uri="{9D8B030D-6E8A-4147-A177-3AD203B41FA5}">
                      <a16:colId xmlns:a16="http://schemas.microsoft.com/office/drawing/2014/main" val="1876172409"/>
                    </a:ext>
                  </a:extLst>
                </a:gridCol>
                <a:gridCol w="1500072">
                  <a:extLst>
                    <a:ext uri="{9D8B030D-6E8A-4147-A177-3AD203B41FA5}">
                      <a16:colId xmlns:a16="http://schemas.microsoft.com/office/drawing/2014/main" val="3662371399"/>
                    </a:ext>
                  </a:extLst>
                </a:gridCol>
                <a:gridCol w="1014896">
                  <a:extLst>
                    <a:ext uri="{9D8B030D-6E8A-4147-A177-3AD203B41FA5}">
                      <a16:colId xmlns:a16="http://schemas.microsoft.com/office/drawing/2014/main" val="2050567217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2493346038"/>
                    </a:ext>
                  </a:extLst>
                </a:gridCol>
                <a:gridCol w="2319129">
                  <a:extLst>
                    <a:ext uri="{9D8B030D-6E8A-4147-A177-3AD203B41FA5}">
                      <a16:colId xmlns:a16="http://schemas.microsoft.com/office/drawing/2014/main" val="1264411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CAPACIY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BOOK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This 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M&amp;F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Tour de Scotia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M&amp;F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9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Ding-dong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Kettle-bells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Podinovski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Upside-down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Calisthenics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Bouncy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(BUTTON LINK)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871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5FD63DB-B384-2B45-9BDB-70DFA61C9439}"/>
              </a:ext>
            </a:extLst>
          </p:cNvPr>
          <p:cNvSpPr/>
          <p:nvPr/>
        </p:nvSpPr>
        <p:spPr>
          <a:xfrm>
            <a:off x="2378766" y="1857155"/>
            <a:ext cx="430695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UP-COMING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19410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42372-E424-E24A-80AB-A46BCD12FD60}"/>
              </a:ext>
            </a:extLst>
          </p:cNvPr>
          <p:cNvSpPr/>
          <p:nvPr/>
        </p:nvSpPr>
        <p:spPr>
          <a:xfrm>
            <a:off x="410818" y="503583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LARGE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997CF-3720-994D-A1FE-86DD9FB8C8DF}"/>
              </a:ext>
            </a:extLst>
          </p:cNvPr>
          <p:cNvSpPr/>
          <p:nvPr/>
        </p:nvSpPr>
        <p:spPr>
          <a:xfrm>
            <a:off x="198783" y="503583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  BASE - Members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4CC78-23A7-4040-9F0D-67C9BB0B334A}"/>
              </a:ext>
            </a:extLst>
          </p:cNvPr>
          <p:cNvSpPr/>
          <p:nvPr/>
        </p:nvSpPr>
        <p:spPr>
          <a:xfrm>
            <a:off x="198783" y="2040835"/>
            <a:ext cx="1895060" cy="277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 (link)</a:t>
            </a:r>
          </a:p>
          <a:p>
            <a:endParaRPr lang="en-GB" dirty="0"/>
          </a:p>
          <a:p>
            <a:r>
              <a:rPr lang="en-GB" dirty="0"/>
              <a:t>Bookings (link)</a:t>
            </a:r>
          </a:p>
          <a:p>
            <a:endParaRPr lang="en-GB" dirty="0"/>
          </a:p>
          <a:p>
            <a:r>
              <a:rPr lang="en-GB" dirty="0"/>
              <a:t>Members (link)</a:t>
            </a:r>
          </a:p>
          <a:p>
            <a:endParaRPr lang="en-GB" dirty="0"/>
          </a:p>
          <a:p>
            <a:r>
              <a:rPr lang="en-GB" dirty="0"/>
              <a:t>Classes (link)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2BBC7-4055-0644-9CE9-DE6209ABFCDF}"/>
              </a:ext>
            </a:extLst>
          </p:cNvPr>
          <p:cNvSpPr/>
          <p:nvPr/>
        </p:nvSpPr>
        <p:spPr>
          <a:xfrm>
            <a:off x="198783" y="5625548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FOOTER 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C6D12-FDFF-8F4D-8124-F2B6010FC4E1}"/>
              </a:ext>
            </a:extLst>
          </p:cNvPr>
          <p:cNvSpPr/>
          <p:nvPr/>
        </p:nvSpPr>
        <p:spPr>
          <a:xfrm>
            <a:off x="410818" y="5625548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SMALL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B96D8-C0E6-304C-B6D6-F93A529E4C4A}"/>
              </a:ext>
            </a:extLst>
          </p:cNvPr>
          <p:cNvSpPr/>
          <p:nvPr/>
        </p:nvSpPr>
        <p:spPr>
          <a:xfrm>
            <a:off x="2014330" y="5989980"/>
            <a:ext cx="2299251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 INFO (link)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DF048-95F1-C947-AF71-1FC6E5050BB5}"/>
              </a:ext>
            </a:extLst>
          </p:cNvPr>
          <p:cNvSpPr/>
          <p:nvPr/>
        </p:nvSpPr>
        <p:spPr>
          <a:xfrm>
            <a:off x="8282610" y="5989981"/>
            <a:ext cx="1895060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POLICIES (link)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037B99B-ACF0-2B48-B537-BC3F23AE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88770"/>
              </p:ext>
            </p:extLst>
          </p:nvPr>
        </p:nvGraphicFramePr>
        <p:xfrm>
          <a:off x="4678017" y="2434823"/>
          <a:ext cx="6944141" cy="1010920"/>
        </p:xfrm>
        <a:graphic>
          <a:graphicData uri="http://schemas.openxmlformats.org/drawingml/2006/table">
            <a:tbl>
              <a:tblPr firstRow="1" bandRow="1"/>
              <a:tblGrid>
                <a:gridCol w="1254650">
                  <a:extLst>
                    <a:ext uri="{9D8B030D-6E8A-4147-A177-3AD203B41FA5}">
                      <a16:colId xmlns:a16="http://schemas.microsoft.com/office/drawing/2014/main" val="2716978128"/>
                    </a:ext>
                  </a:extLst>
                </a:gridCol>
                <a:gridCol w="1254650">
                  <a:extLst>
                    <a:ext uri="{9D8B030D-6E8A-4147-A177-3AD203B41FA5}">
                      <a16:colId xmlns:a16="http://schemas.microsoft.com/office/drawing/2014/main" val="1876172409"/>
                    </a:ext>
                  </a:extLst>
                </a:gridCol>
                <a:gridCol w="1254650">
                  <a:extLst>
                    <a:ext uri="{9D8B030D-6E8A-4147-A177-3AD203B41FA5}">
                      <a16:colId xmlns:a16="http://schemas.microsoft.com/office/drawing/2014/main" val="3662371399"/>
                    </a:ext>
                  </a:extLst>
                </a:gridCol>
                <a:gridCol w="848852">
                  <a:extLst>
                    <a:ext uri="{9D8B030D-6E8A-4147-A177-3AD203B41FA5}">
                      <a16:colId xmlns:a16="http://schemas.microsoft.com/office/drawing/2014/main" val="2050567217"/>
                    </a:ext>
                  </a:extLst>
                </a:gridCol>
                <a:gridCol w="1178601">
                  <a:extLst>
                    <a:ext uri="{9D8B030D-6E8A-4147-A177-3AD203B41FA5}">
                      <a16:colId xmlns:a16="http://schemas.microsoft.com/office/drawing/2014/main" val="2493346038"/>
                    </a:ext>
                  </a:extLst>
                </a:gridCol>
                <a:gridCol w="1152738">
                  <a:extLst>
                    <a:ext uri="{9D8B030D-6E8A-4147-A177-3AD203B41FA5}">
                      <a16:colId xmlns:a16="http://schemas.microsoft.com/office/drawing/2014/main" val="1264411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FISRT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MEBERSHIP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MEMBER SINCE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#B00000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238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5FD63DB-B384-2B45-9BDB-70DFA61C9439}"/>
              </a:ext>
            </a:extLst>
          </p:cNvPr>
          <p:cNvSpPr/>
          <p:nvPr/>
        </p:nvSpPr>
        <p:spPr>
          <a:xfrm>
            <a:off x="7315199" y="1893665"/>
            <a:ext cx="430695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MEMBERS SEARCH BAR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539C7-5DDC-9E4C-A277-DBC2E4C282F1}"/>
              </a:ext>
            </a:extLst>
          </p:cNvPr>
          <p:cNvSpPr txBox="1"/>
          <p:nvPr/>
        </p:nvSpPr>
        <p:spPr>
          <a:xfrm>
            <a:off x="6904383" y="1033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A41DC-B026-9642-8927-74F6277B27B4}"/>
              </a:ext>
            </a:extLst>
          </p:cNvPr>
          <p:cNvSpPr txBox="1"/>
          <p:nvPr/>
        </p:nvSpPr>
        <p:spPr>
          <a:xfrm>
            <a:off x="6599583" y="1060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52F5-3AC5-7749-B66B-6CB5137D3050}"/>
              </a:ext>
            </a:extLst>
          </p:cNvPr>
          <p:cNvSpPr/>
          <p:nvPr/>
        </p:nvSpPr>
        <p:spPr>
          <a:xfrm>
            <a:off x="2179981" y="2414563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 MEMBERS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3EA4C-7C2F-2748-9B9F-EB70399D06BA}"/>
              </a:ext>
            </a:extLst>
          </p:cNvPr>
          <p:cNvSpPr/>
          <p:nvPr/>
        </p:nvSpPr>
        <p:spPr>
          <a:xfrm>
            <a:off x="2179981" y="3660837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MEMBERS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FF90A-B40F-D942-BC3C-761DD39EA152}"/>
              </a:ext>
            </a:extLst>
          </p:cNvPr>
          <p:cNvSpPr/>
          <p:nvPr/>
        </p:nvSpPr>
        <p:spPr>
          <a:xfrm>
            <a:off x="2179981" y="4281143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MEMBERS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58683A-26C5-1445-BE42-3DB44052C79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4591879" y="3870689"/>
            <a:ext cx="128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8E0BC-7083-3D43-B79F-C0EA53A7025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591879" y="4061791"/>
            <a:ext cx="1285460" cy="42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6CADFD-FFF1-6845-9195-9824BA0DFA98}"/>
              </a:ext>
            </a:extLst>
          </p:cNvPr>
          <p:cNvSpPr/>
          <p:nvPr/>
        </p:nvSpPr>
        <p:spPr>
          <a:xfrm>
            <a:off x="5883165" y="3756388"/>
            <a:ext cx="2492210" cy="94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Pop-up or new page for FORMS – adds / updates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E9B125-6C01-7446-B737-3926DE5ED829}"/>
              </a:ext>
            </a:extLst>
          </p:cNvPr>
          <p:cNvSpPr/>
          <p:nvPr/>
        </p:nvSpPr>
        <p:spPr>
          <a:xfrm>
            <a:off x="3359426" y="1615796"/>
            <a:ext cx="2411898" cy="52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Populates all members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0E8B76-201B-C84B-8FDD-7EA75422C253}"/>
              </a:ext>
            </a:extLst>
          </p:cNvPr>
          <p:cNvCxnSpPr>
            <a:cxnSpLocks/>
          </p:cNvCxnSpPr>
          <p:nvPr/>
        </p:nvCxnSpPr>
        <p:spPr>
          <a:xfrm flipH="1">
            <a:off x="3435626" y="2026248"/>
            <a:ext cx="556592" cy="39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A0ED6-EB12-9F45-BD4F-6520C55A09E8}"/>
              </a:ext>
            </a:extLst>
          </p:cNvPr>
          <p:cNvSpPr/>
          <p:nvPr/>
        </p:nvSpPr>
        <p:spPr>
          <a:xfrm>
            <a:off x="9071114" y="890363"/>
            <a:ext cx="2411898" cy="52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Sortable &amp; Filterable table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E57495-D047-8F46-BF39-6DC1CB3BA46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493028" y="1152740"/>
            <a:ext cx="3578086" cy="143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2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42372-E424-E24A-80AB-A46BCD12FD60}"/>
              </a:ext>
            </a:extLst>
          </p:cNvPr>
          <p:cNvSpPr/>
          <p:nvPr/>
        </p:nvSpPr>
        <p:spPr>
          <a:xfrm>
            <a:off x="410818" y="503583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LARGE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997CF-3720-994D-A1FE-86DD9FB8C8DF}"/>
              </a:ext>
            </a:extLst>
          </p:cNvPr>
          <p:cNvSpPr/>
          <p:nvPr/>
        </p:nvSpPr>
        <p:spPr>
          <a:xfrm>
            <a:off x="198783" y="503583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  BASE - Bookings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4CC78-23A7-4040-9F0D-67C9BB0B334A}"/>
              </a:ext>
            </a:extLst>
          </p:cNvPr>
          <p:cNvSpPr/>
          <p:nvPr/>
        </p:nvSpPr>
        <p:spPr>
          <a:xfrm>
            <a:off x="198783" y="2040835"/>
            <a:ext cx="1895060" cy="277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 (link)</a:t>
            </a:r>
          </a:p>
          <a:p>
            <a:endParaRPr lang="en-GB" dirty="0"/>
          </a:p>
          <a:p>
            <a:r>
              <a:rPr lang="en-GB" dirty="0"/>
              <a:t>Bookings (link)</a:t>
            </a:r>
          </a:p>
          <a:p>
            <a:endParaRPr lang="en-GB" dirty="0"/>
          </a:p>
          <a:p>
            <a:r>
              <a:rPr lang="en-GB" dirty="0"/>
              <a:t>Members (link)</a:t>
            </a:r>
          </a:p>
          <a:p>
            <a:endParaRPr lang="en-GB" dirty="0"/>
          </a:p>
          <a:p>
            <a:r>
              <a:rPr lang="en-GB" dirty="0"/>
              <a:t>Classes (link)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2BBC7-4055-0644-9CE9-DE6209ABFCDF}"/>
              </a:ext>
            </a:extLst>
          </p:cNvPr>
          <p:cNvSpPr/>
          <p:nvPr/>
        </p:nvSpPr>
        <p:spPr>
          <a:xfrm>
            <a:off x="198783" y="5625548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FOOTER 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C6D12-FDFF-8F4D-8124-F2B6010FC4E1}"/>
              </a:ext>
            </a:extLst>
          </p:cNvPr>
          <p:cNvSpPr/>
          <p:nvPr/>
        </p:nvSpPr>
        <p:spPr>
          <a:xfrm>
            <a:off x="410818" y="5625548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SMALL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B96D8-C0E6-304C-B6D6-F93A529E4C4A}"/>
              </a:ext>
            </a:extLst>
          </p:cNvPr>
          <p:cNvSpPr/>
          <p:nvPr/>
        </p:nvSpPr>
        <p:spPr>
          <a:xfrm>
            <a:off x="2014330" y="5989980"/>
            <a:ext cx="2299251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 INFO (link)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DF048-95F1-C947-AF71-1FC6E5050BB5}"/>
              </a:ext>
            </a:extLst>
          </p:cNvPr>
          <p:cNvSpPr/>
          <p:nvPr/>
        </p:nvSpPr>
        <p:spPr>
          <a:xfrm>
            <a:off x="8282610" y="5989981"/>
            <a:ext cx="1895060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POLICIES (link)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037B99B-ACF0-2B48-B537-BC3F23AE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12443"/>
              </p:ext>
            </p:extLst>
          </p:nvPr>
        </p:nvGraphicFramePr>
        <p:xfrm>
          <a:off x="4678017" y="2434823"/>
          <a:ext cx="6944142" cy="1554480"/>
        </p:xfrm>
        <a:graphic>
          <a:graphicData uri="http://schemas.openxmlformats.org/drawingml/2006/table">
            <a:tbl>
              <a:tblPr firstRow="1" bandRow="1"/>
              <a:tblGrid>
                <a:gridCol w="1241059">
                  <a:extLst>
                    <a:ext uri="{9D8B030D-6E8A-4147-A177-3AD203B41FA5}">
                      <a16:colId xmlns:a16="http://schemas.microsoft.com/office/drawing/2014/main" val="2716978128"/>
                    </a:ext>
                  </a:extLst>
                </a:gridCol>
                <a:gridCol w="1241059">
                  <a:extLst>
                    <a:ext uri="{9D8B030D-6E8A-4147-A177-3AD203B41FA5}">
                      <a16:colId xmlns:a16="http://schemas.microsoft.com/office/drawing/2014/main" val="1876172409"/>
                    </a:ext>
                  </a:extLst>
                </a:gridCol>
                <a:gridCol w="1241059">
                  <a:extLst>
                    <a:ext uri="{9D8B030D-6E8A-4147-A177-3AD203B41FA5}">
                      <a16:colId xmlns:a16="http://schemas.microsoft.com/office/drawing/2014/main" val="3662371399"/>
                    </a:ext>
                  </a:extLst>
                </a:gridCol>
                <a:gridCol w="1241059">
                  <a:extLst>
                    <a:ext uri="{9D8B030D-6E8A-4147-A177-3AD203B41FA5}">
                      <a16:colId xmlns:a16="http://schemas.microsoft.com/office/drawing/2014/main" val="2194039145"/>
                    </a:ext>
                  </a:extLst>
                </a:gridCol>
                <a:gridCol w="839656">
                  <a:extLst>
                    <a:ext uri="{9D8B030D-6E8A-4147-A177-3AD203B41FA5}">
                      <a16:colId xmlns:a16="http://schemas.microsoft.com/office/drawing/2014/main" val="2050567217"/>
                    </a:ext>
                  </a:extLst>
                </a:gridCol>
                <a:gridCol w="1140250">
                  <a:extLst>
                    <a:ext uri="{9D8B030D-6E8A-4147-A177-3AD203B41FA5}">
                      <a16:colId xmlns:a16="http://schemas.microsoft.com/office/drawing/2014/main" val="1264411326"/>
                    </a:ext>
                  </a:extLst>
                </a:gridCol>
              </a:tblGrid>
              <a:tr h="122626">
                <a:tc>
                  <a:txBody>
                    <a:bodyPr/>
                    <a:lstStyle/>
                    <a:p>
                      <a:r>
                        <a:rPr lang="en-GB" b="1" dirty="0"/>
                        <a:t>BOOKING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CLASS</a:t>
                      </a:r>
                    </a:p>
                    <a:p>
                      <a:r>
                        <a:rPr lang="en-GB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VIEW BOOKING DETEAIL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#BC0000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Podinovski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(BUTTON)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238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5FD63DB-B384-2B45-9BDB-70DFA61C9439}"/>
              </a:ext>
            </a:extLst>
          </p:cNvPr>
          <p:cNvSpPr/>
          <p:nvPr/>
        </p:nvSpPr>
        <p:spPr>
          <a:xfrm>
            <a:off x="7315199" y="1893665"/>
            <a:ext cx="430695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BOOKING SEARCH BAR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539C7-5DDC-9E4C-A277-DBC2E4C282F1}"/>
              </a:ext>
            </a:extLst>
          </p:cNvPr>
          <p:cNvSpPr txBox="1"/>
          <p:nvPr/>
        </p:nvSpPr>
        <p:spPr>
          <a:xfrm>
            <a:off x="6904383" y="1033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52F5-3AC5-7749-B66B-6CB5137D3050}"/>
              </a:ext>
            </a:extLst>
          </p:cNvPr>
          <p:cNvSpPr/>
          <p:nvPr/>
        </p:nvSpPr>
        <p:spPr>
          <a:xfrm>
            <a:off x="2179981" y="2414563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 BOOKINGS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3EA4C-7C2F-2748-9B9F-EB70399D06BA}"/>
              </a:ext>
            </a:extLst>
          </p:cNvPr>
          <p:cNvSpPr/>
          <p:nvPr/>
        </p:nvSpPr>
        <p:spPr>
          <a:xfrm>
            <a:off x="2179981" y="3660837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BOOKINGS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FF90A-B40F-D942-BC3C-761DD39EA152}"/>
              </a:ext>
            </a:extLst>
          </p:cNvPr>
          <p:cNvSpPr/>
          <p:nvPr/>
        </p:nvSpPr>
        <p:spPr>
          <a:xfrm>
            <a:off x="2179981" y="4281143"/>
            <a:ext cx="241189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BOOKINGS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4F740-C7E2-F548-BC5D-3D64B30878C9}"/>
              </a:ext>
            </a:extLst>
          </p:cNvPr>
          <p:cNvSpPr/>
          <p:nvPr/>
        </p:nvSpPr>
        <p:spPr>
          <a:xfrm>
            <a:off x="8965096" y="762640"/>
            <a:ext cx="2411898" cy="52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Sortable &amp; Filterable table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2F1CC-677B-B64F-A7EA-1307BCB823B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387010" y="1025017"/>
            <a:ext cx="3578086" cy="143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B87BF-522F-DB4C-8A16-32AD9C61EE07}"/>
              </a:ext>
            </a:extLst>
          </p:cNvPr>
          <p:cNvCxnSpPr>
            <a:cxnSpLocks/>
          </p:cNvCxnSpPr>
          <p:nvPr/>
        </p:nvCxnSpPr>
        <p:spPr>
          <a:xfrm flipH="1" flipV="1">
            <a:off x="4584018" y="3989303"/>
            <a:ext cx="1285460" cy="40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C32214-8839-F847-AE2A-9593705ED29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591879" y="4490995"/>
            <a:ext cx="1277600" cy="9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24425C9-E2DD-FE4E-B66C-23D251646A7D}"/>
              </a:ext>
            </a:extLst>
          </p:cNvPr>
          <p:cNvSpPr/>
          <p:nvPr/>
        </p:nvSpPr>
        <p:spPr>
          <a:xfrm>
            <a:off x="5875304" y="4281143"/>
            <a:ext cx="2492210" cy="94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Pop-up or new page for FORMS – adds / updates list</a:t>
            </a:r>
          </a:p>
        </p:txBody>
      </p:sp>
    </p:spTree>
    <p:extLst>
      <p:ext uri="{BB962C8B-B14F-4D97-AF65-F5344CB8AC3E}">
        <p14:creationId xmlns:p14="http://schemas.microsoft.com/office/powerpoint/2010/main" val="16220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E42372-E424-E24A-80AB-A46BCD12FD60}"/>
              </a:ext>
            </a:extLst>
          </p:cNvPr>
          <p:cNvSpPr/>
          <p:nvPr/>
        </p:nvSpPr>
        <p:spPr>
          <a:xfrm>
            <a:off x="410818" y="503583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LARGE 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997CF-3720-994D-A1FE-86DD9FB8C8DF}"/>
              </a:ext>
            </a:extLst>
          </p:cNvPr>
          <p:cNvSpPr/>
          <p:nvPr/>
        </p:nvSpPr>
        <p:spPr>
          <a:xfrm>
            <a:off x="198783" y="503583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  BASE -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4CC78-23A7-4040-9F0D-67C9BB0B334A}"/>
              </a:ext>
            </a:extLst>
          </p:cNvPr>
          <p:cNvSpPr/>
          <p:nvPr/>
        </p:nvSpPr>
        <p:spPr>
          <a:xfrm>
            <a:off x="198783" y="2040835"/>
            <a:ext cx="1895060" cy="277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Home (link)</a:t>
            </a:r>
          </a:p>
          <a:p>
            <a:endParaRPr lang="en-GB" dirty="0"/>
          </a:p>
          <a:p>
            <a:r>
              <a:rPr lang="en-GB" dirty="0"/>
              <a:t>Bookings (link)</a:t>
            </a:r>
          </a:p>
          <a:p>
            <a:endParaRPr lang="en-GB" dirty="0"/>
          </a:p>
          <a:p>
            <a:r>
              <a:rPr lang="en-GB" dirty="0"/>
              <a:t>Members (link)</a:t>
            </a:r>
          </a:p>
          <a:p>
            <a:endParaRPr lang="en-GB" dirty="0"/>
          </a:p>
          <a:p>
            <a:r>
              <a:rPr lang="en-GB" dirty="0"/>
              <a:t>Classes (link)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C2BBC7-4055-0644-9CE9-DE6209ABFCDF}"/>
              </a:ext>
            </a:extLst>
          </p:cNvPr>
          <p:cNvSpPr/>
          <p:nvPr/>
        </p:nvSpPr>
        <p:spPr>
          <a:xfrm>
            <a:off x="198783" y="5625548"/>
            <a:ext cx="11423374" cy="111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FOOTER 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C6D12-FDFF-8F4D-8124-F2B6010FC4E1}"/>
              </a:ext>
            </a:extLst>
          </p:cNvPr>
          <p:cNvSpPr/>
          <p:nvPr/>
        </p:nvSpPr>
        <p:spPr>
          <a:xfrm>
            <a:off x="410818" y="5625548"/>
            <a:ext cx="1179443" cy="1113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SMALL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B96D8-C0E6-304C-B6D6-F93A529E4C4A}"/>
              </a:ext>
            </a:extLst>
          </p:cNvPr>
          <p:cNvSpPr/>
          <p:nvPr/>
        </p:nvSpPr>
        <p:spPr>
          <a:xfrm>
            <a:off x="2014330" y="5989980"/>
            <a:ext cx="2299251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CONTACT INFO (link)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DF048-95F1-C947-AF71-1FC6E5050BB5}"/>
              </a:ext>
            </a:extLst>
          </p:cNvPr>
          <p:cNvSpPr/>
          <p:nvPr/>
        </p:nvSpPr>
        <p:spPr>
          <a:xfrm>
            <a:off x="8282610" y="5989981"/>
            <a:ext cx="1895060" cy="417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POLICIES (link)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63DB-B384-2B45-9BDB-70DFA61C9439}"/>
              </a:ext>
            </a:extLst>
          </p:cNvPr>
          <p:cNvSpPr/>
          <p:nvPr/>
        </p:nvSpPr>
        <p:spPr>
          <a:xfrm>
            <a:off x="7315199" y="1893665"/>
            <a:ext cx="4306958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CLASSES SEARCH BAR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539C7-5DDC-9E4C-A277-DBC2E4C282F1}"/>
              </a:ext>
            </a:extLst>
          </p:cNvPr>
          <p:cNvSpPr txBox="1"/>
          <p:nvPr/>
        </p:nvSpPr>
        <p:spPr>
          <a:xfrm>
            <a:off x="6904383" y="1033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E52F5-3AC5-7749-B66B-6CB5137D3050}"/>
              </a:ext>
            </a:extLst>
          </p:cNvPr>
          <p:cNvSpPr/>
          <p:nvPr/>
        </p:nvSpPr>
        <p:spPr>
          <a:xfrm>
            <a:off x="2179981" y="2414563"/>
            <a:ext cx="1895060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 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83EA4C-7C2F-2748-9B9F-EB70399D06BA}"/>
              </a:ext>
            </a:extLst>
          </p:cNvPr>
          <p:cNvSpPr/>
          <p:nvPr/>
        </p:nvSpPr>
        <p:spPr>
          <a:xfrm>
            <a:off x="2179981" y="3372931"/>
            <a:ext cx="1895060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CLASSES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FF90A-B40F-D942-BC3C-761DD39EA152}"/>
              </a:ext>
            </a:extLst>
          </p:cNvPr>
          <p:cNvSpPr/>
          <p:nvPr/>
        </p:nvSpPr>
        <p:spPr>
          <a:xfrm>
            <a:off x="2179981" y="4281143"/>
            <a:ext cx="1895060" cy="419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CLASSES</a:t>
            </a:r>
          </a:p>
        </p:txBody>
      </p:sp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2079FC9E-29D9-1549-B51D-BDE12C202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7235"/>
              </p:ext>
            </p:extLst>
          </p:nvPr>
        </p:nvGraphicFramePr>
        <p:xfrm>
          <a:off x="4161179" y="2414563"/>
          <a:ext cx="7460977" cy="2945868"/>
        </p:xfrm>
        <a:graphic>
          <a:graphicData uri="http://schemas.openxmlformats.org/drawingml/2006/table">
            <a:tbl>
              <a:tblPr firstRow="1" bandRow="1"/>
              <a:tblGrid>
                <a:gridCol w="1472940">
                  <a:extLst>
                    <a:ext uri="{9D8B030D-6E8A-4147-A177-3AD203B41FA5}">
                      <a16:colId xmlns:a16="http://schemas.microsoft.com/office/drawing/2014/main" val="2716978128"/>
                    </a:ext>
                  </a:extLst>
                </a:gridCol>
                <a:gridCol w="1472940">
                  <a:extLst>
                    <a:ext uri="{9D8B030D-6E8A-4147-A177-3AD203B41FA5}">
                      <a16:colId xmlns:a16="http://schemas.microsoft.com/office/drawing/2014/main" val="1876172409"/>
                    </a:ext>
                  </a:extLst>
                </a:gridCol>
                <a:gridCol w="1472940">
                  <a:extLst>
                    <a:ext uri="{9D8B030D-6E8A-4147-A177-3AD203B41FA5}">
                      <a16:colId xmlns:a16="http://schemas.microsoft.com/office/drawing/2014/main" val="3662371399"/>
                    </a:ext>
                  </a:extLst>
                </a:gridCol>
                <a:gridCol w="1142170">
                  <a:extLst>
                    <a:ext uri="{9D8B030D-6E8A-4147-A177-3AD203B41FA5}">
                      <a16:colId xmlns:a16="http://schemas.microsoft.com/office/drawing/2014/main" val="2050567217"/>
                    </a:ext>
                  </a:extLst>
                </a:gridCol>
                <a:gridCol w="719365">
                  <a:extLst>
                    <a:ext uri="{9D8B030D-6E8A-4147-A177-3AD203B41FA5}">
                      <a16:colId xmlns:a16="http://schemas.microsoft.com/office/drawing/2014/main" val="2493346038"/>
                    </a:ext>
                  </a:extLst>
                </a:gridCol>
                <a:gridCol w="1180622">
                  <a:extLst>
                    <a:ext uri="{9D8B030D-6E8A-4147-A177-3AD203B41FA5}">
                      <a16:colId xmlns:a16="http://schemas.microsoft.com/office/drawing/2014/main" val="1692954037"/>
                    </a:ext>
                  </a:extLst>
                </a:gridCol>
              </a:tblGrid>
              <a:tr h="384298">
                <a:tc>
                  <a:txBody>
                    <a:bodyPr/>
                    <a:lstStyle/>
                    <a:p>
                      <a:r>
                        <a:rPr lang="en-GB" b="1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CAPACIY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7184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/>
                        <a:t>This 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M&amp;F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2380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/>
                        <a:t>Tour de Scotia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M&amp;F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96044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/>
                        <a:t>Ding-dong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Kettle-bells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1944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 err="1"/>
                        <a:t>Podinovski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84310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/>
                        <a:t>Upside-down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Calisthenics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64622"/>
                  </a:ext>
                </a:extLst>
              </a:tr>
              <a:tr h="384298">
                <a:tc>
                  <a:txBody>
                    <a:bodyPr/>
                    <a:lstStyle/>
                    <a:p>
                      <a:r>
                        <a:rPr lang="en-GB" dirty="0"/>
                        <a:t>Bouncy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Bounce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(LINK)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871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61825916-0078-7643-A2AD-A94E9C435367}"/>
              </a:ext>
            </a:extLst>
          </p:cNvPr>
          <p:cNvSpPr/>
          <p:nvPr/>
        </p:nvSpPr>
        <p:spPr>
          <a:xfrm>
            <a:off x="9104242" y="739758"/>
            <a:ext cx="2411898" cy="52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Sortable &amp; Filterable table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6F416-1DBC-A44F-AF1D-B5B86D6BD683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26156" y="1002135"/>
            <a:ext cx="3578086" cy="143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43E78B-18A9-D048-8E36-28F12E8A997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892288" y="3792636"/>
            <a:ext cx="3509" cy="102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510A1D-C961-FD4D-9CAE-1B7CD8F1FE6F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V="1">
            <a:off x="2892288" y="4700847"/>
            <a:ext cx="235223" cy="11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27C59-1D23-004A-90E6-945F6482EA33}"/>
              </a:ext>
            </a:extLst>
          </p:cNvPr>
          <p:cNvSpPr/>
          <p:nvPr/>
        </p:nvSpPr>
        <p:spPr>
          <a:xfrm>
            <a:off x="1590261" y="4817164"/>
            <a:ext cx="2604053" cy="841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/>
              <a:t>Pop-up or new page for FORMS – adds / updates list</a:t>
            </a:r>
          </a:p>
        </p:txBody>
      </p:sp>
    </p:spTree>
    <p:extLst>
      <p:ext uri="{BB962C8B-B14F-4D97-AF65-F5344CB8AC3E}">
        <p14:creationId xmlns:p14="http://schemas.microsoft.com/office/powerpoint/2010/main" val="399490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401</Words>
  <Application>Microsoft Macintosh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2021-04-02T17:34:10Z</dcterms:created>
  <dcterms:modified xsi:type="dcterms:W3CDTF">2021-04-02T20:14:08Z</dcterms:modified>
</cp:coreProperties>
</file>